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0"/>
  </p:notesMasterIdLst>
  <p:handoutMasterIdLst>
    <p:handoutMasterId r:id="rId41"/>
  </p:handoutMasterIdLst>
  <p:sldIdLst>
    <p:sldId id="824" r:id="rId2"/>
    <p:sldId id="825" r:id="rId3"/>
    <p:sldId id="659" r:id="rId4"/>
    <p:sldId id="660" r:id="rId5"/>
    <p:sldId id="500" r:id="rId6"/>
    <p:sldId id="298" r:id="rId7"/>
    <p:sldId id="299" r:id="rId8"/>
    <p:sldId id="618" r:id="rId9"/>
    <p:sldId id="666" r:id="rId10"/>
    <p:sldId id="670" r:id="rId11"/>
    <p:sldId id="664" r:id="rId12"/>
    <p:sldId id="665" r:id="rId13"/>
    <p:sldId id="667" r:id="rId14"/>
    <p:sldId id="597" r:id="rId15"/>
    <p:sldId id="671" r:id="rId16"/>
    <p:sldId id="668" r:id="rId17"/>
    <p:sldId id="595" r:id="rId18"/>
    <p:sldId id="648" r:id="rId19"/>
    <p:sldId id="672" r:id="rId20"/>
    <p:sldId id="669" r:id="rId21"/>
    <p:sldId id="630" r:id="rId22"/>
    <p:sldId id="583" r:id="rId23"/>
    <p:sldId id="679" r:id="rId24"/>
    <p:sldId id="681" r:id="rId25"/>
    <p:sldId id="684" r:id="rId26"/>
    <p:sldId id="685" r:id="rId27"/>
    <p:sldId id="480" r:id="rId28"/>
    <p:sldId id="686" r:id="rId29"/>
    <p:sldId id="697" r:id="rId30"/>
    <p:sldId id="687" r:id="rId31"/>
    <p:sldId id="694" r:id="rId32"/>
    <p:sldId id="688" r:id="rId33"/>
    <p:sldId id="689" r:id="rId34"/>
    <p:sldId id="640" r:id="rId35"/>
    <p:sldId id="690" r:id="rId36"/>
    <p:sldId id="692" r:id="rId37"/>
    <p:sldId id="580" r:id="rId38"/>
    <p:sldId id="293" r:id="rId39"/>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00FF"/>
    <a:srgbClr val="3A5DA9"/>
    <a:srgbClr val="0034A2"/>
    <a:srgbClr val="0839A3"/>
    <a:srgbClr val="CADCFC"/>
    <a:srgbClr val="E6E6E6"/>
    <a:srgbClr val="CACDFC"/>
    <a:srgbClr val="EDF070"/>
    <a:srgbClr val="2907A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133" autoAdjust="0"/>
    <p:restoredTop sz="65464" autoAdjust="0"/>
  </p:normalViewPr>
  <p:slideViewPr>
    <p:cSldViewPr>
      <p:cViewPr>
        <p:scale>
          <a:sx n="95" d="100"/>
          <a:sy n="95" d="100"/>
        </p:scale>
        <p:origin x="824" y="-81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oleObject" Target="&#27963;&#38913;&#31807;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a:t>Accuracy</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zh-TW"/>
        </a:p>
      </c:txPr>
    </c:title>
    <c:autoTitleDeleted val="0"/>
    <c:plotArea>
      <c:layout/>
      <c:barChart>
        <c:barDir val="col"/>
        <c:grouping val="clustered"/>
        <c:varyColors val="0"/>
        <c:ser>
          <c:idx val="0"/>
          <c:order val="0"/>
          <c:tx>
            <c:strRef>
              <c:f>工作表4!$L$6</c:f>
              <c:strCache>
                <c:ptCount val="1"/>
                <c:pt idx="0">
                  <c:v>accuracy</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zh-TW"/>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工作表4!$K$7:$K$10</c:f>
              <c:strCache>
                <c:ptCount val="4"/>
                <c:pt idx="0">
                  <c:v>NaiveBayes</c:v>
                </c:pt>
                <c:pt idx="1">
                  <c:v>SVM</c:v>
                </c:pt>
                <c:pt idx="2">
                  <c:v>LogisticRegression</c:v>
                </c:pt>
                <c:pt idx="3">
                  <c:v>RandomForest</c:v>
                </c:pt>
              </c:strCache>
            </c:strRef>
          </c:cat>
          <c:val>
            <c:numRef>
              <c:f>工作表4!$L$7:$L$10</c:f>
              <c:numCache>
                <c:formatCode>0.00_ </c:formatCode>
                <c:ptCount val="4"/>
                <c:pt idx="0">
                  <c:v>0.78571428571428503</c:v>
                </c:pt>
                <c:pt idx="1">
                  <c:v>0.78073089700996601</c:v>
                </c:pt>
                <c:pt idx="2">
                  <c:v>0.76578073089700904</c:v>
                </c:pt>
                <c:pt idx="3">
                  <c:v>0.691029900332225</c:v>
                </c:pt>
              </c:numCache>
            </c:numRef>
          </c:val>
          <c:extLst>
            <c:ext xmlns:c16="http://schemas.microsoft.com/office/drawing/2014/chart" uri="{C3380CC4-5D6E-409C-BE32-E72D297353CC}">
              <c16:uniqueId val="{00000000-F60F-4B0F-8C83-BD06C855E7DC}"/>
            </c:ext>
          </c:extLst>
        </c:ser>
        <c:dLbls>
          <c:dLblPos val="outEnd"/>
          <c:showLegendKey val="0"/>
          <c:showVal val="1"/>
          <c:showCatName val="0"/>
          <c:showSerName val="0"/>
          <c:showPercent val="0"/>
          <c:showBubbleSize val="0"/>
        </c:dLbls>
        <c:gapWidth val="219"/>
        <c:overlap val="-27"/>
        <c:axId val="382460304"/>
        <c:axId val="382459888"/>
      </c:barChart>
      <c:catAx>
        <c:axId val="382460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82459888"/>
        <c:crosses val="autoZero"/>
        <c:auto val="1"/>
        <c:lblAlgn val="ctr"/>
        <c:lblOffset val="100"/>
        <c:noMultiLvlLbl val="0"/>
      </c:catAx>
      <c:valAx>
        <c:axId val="382459888"/>
        <c:scaling>
          <c:orientation val="minMax"/>
        </c:scaling>
        <c:delete val="0"/>
        <c:axPos val="l"/>
        <c:majorGridlines>
          <c:spPr>
            <a:ln w="9525" cap="flat" cmpd="sng" algn="ctr">
              <a:solidFill>
                <a:schemeClr val="tx1">
                  <a:lumMod val="15000"/>
                  <a:lumOff val="85000"/>
                </a:schemeClr>
              </a:solidFill>
              <a:round/>
            </a:ln>
            <a:effectLst/>
          </c:spPr>
        </c:majorGridlines>
        <c:numFmt formatCode="0.00_ "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zh-TW"/>
          </a:p>
        </c:txPr>
        <c:crossAx val="38246030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zh-TW"/>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2023/8/11</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2023/8/11</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各位教授各位同學大家好</a:t>
            </a:r>
            <a:endParaRPr lang="en-US" altLang="zh-TW" dirty="0"/>
          </a:p>
          <a:p>
            <a:r>
              <a:rPr lang="zh-TW" altLang="en-US" dirty="0"/>
              <a:t>我是徐正綺</a:t>
            </a:r>
            <a:endParaRPr lang="en-US" altLang="zh-TW" dirty="0"/>
          </a:p>
          <a:p>
            <a:r>
              <a:rPr lang="zh-TW" altLang="en-US" dirty="0"/>
              <a:t>我的指導教授是李永銘博士</a:t>
            </a:r>
            <a:endParaRPr lang="en-US" altLang="zh-TW" dirty="0"/>
          </a:p>
          <a:p>
            <a:r>
              <a:rPr lang="zh-TW" altLang="en-US" dirty="0"/>
              <a:t>我的論文題目是</a:t>
            </a:r>
            <a:r>
              <a:rPr lang="zh-TW" altLang="en-US" sz="1200" b="1" dirty="0">
                <a:latin typeface="+mn-lt"/>
              </a:rPr>
              <a:t>基於對話式之個人化餐廳推薦機制</a:t>
            </a: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在資料準備的部分，</a:t>
            </a:r>
            <a:endParaRPr lang="en-US" altLang="zh-TW" dirty="0"/>
          </a:p>
          <a:p>
            <a:r>
              <a:rPr lang="zh-TW" altLang="en-US" dirty="0"/>
              <a:t>我們建立了一個有關於餐廳食物的字典，可以幫助我們去深入的了解評論的類別</a:t>
            </a:r>
            <a:endParaRPr lang="en-US" altLang="zh-TW" dirty="0"/>
          </a:p>
          <a:p>
            <a:r>
              <a:rPr lang="zh-TW" altLang="en-US" dirty="0"/>
              <a:t>同時，這個字典主要是作為辨識使用者意圖的訓練語料</a:t>
            </a:r>
            <a:endParaRPr lang="en-US" altLang="zh-TW" dirty="0"/>
          </a:p>
          <a:p>
            <a:r>
              <a:rPr lang="zh-TW" altLang="en-US" dirty="0"/>
              <a:t>我們的系統透過維基百科來建立字典，因為它以樹狀的資料結構儲存，能讓我們更有組織地獲得資料</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36914618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在第二個區塊我們會建立使用者模型</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42718160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這個部分可以區分為長期偏好，是使用者在查看評論、挑選餐廳時會納入考量的慣例</a:t>
            </a:r>
            <a:endParaRPr lang="en-US" altLang="zh-TW" dirty="0"/>
          </a:p>
          <a:p>
            <a:r>
              <a:rPr lang="zh-TW" altLang="en-US" dirty="0"/>
              <a:t>例如，學生族群可能較為在乎餐廳價位、食物相關的評論</a:t>
            </a:r>
            <a:endParaRPr lang="en-US" altLang="zh-TW" dirty="0"/>
          </a:p>
          <a:p>
            <a:endParaRPr lang="en-US" altLang="zh-TW" dirty="0"/>
          </a:p>
          <a:p>
            <a:r>
              <a:rPr lang="zh-TW" altLang="en-US" dirty="0"/>
              <a:t>在我們的系統中，長期偏好主要涵蓋了評論的面向，包含食物、價位、服務、氣氛</a:t>
            </a:r>
            <a:endParaRPr lang="en-US" altLang="zh-TW" dirty="0"/>
          </a:p>
          <a:p>
            <a:r>
              <a:rPr lang="zh-TW" altLang="en-US" dirty="0"/>
              <a:t>以及社群影響力重視度，也就是使用者在查看評論時是否會比較在乎專家的評論納入</a:t>
            </a:r>
            <a:endParaRPr lang="en-US" altLang="zh-TW" dirty="0"/>
          </a:p>
          <a:p>
            <a:endParaRPr lang="en-US" altLang="zh-TW" dirty="0"/>
          </a:p>
          <a:p>
            <a:r>
              <a:rPr lang="zh-TW" altLang="en-US" dirty="0"/>
              <a:t>在短期的部分，則是記錄本次用戶想尋找的餐廳類型、特殊需求等，</a:t>
            </a:r>
            <a:endParaRPr lang="en-US" altLang="zh-TW" dirty="0"/>
          </a:p>
          <a:p>
            <a:r>
              <a:rPr lang="zh-TW" altLang="en-US" dirty="0"/>
              <a:t>例如當尋找餐廳目的是慶生時，我們在查看他人評論時會比較去注意其他人之前在這些餐廳慶生的經驗</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641219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接下來是我們的評論分析模組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這個模組主要包含了評論面向的萃取</a:t>
            </a:r>
            <a:endParaRPr lang="en-US" altLang="zh-CN"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kern="1200" dirty="0">
                <a:solidFill>
                  <a:schemeClr val="tx1"/>
                </a:solidFill>
                <a:effectLst/>
                <a:latin typeface="+mn-lt"/>
                <a:ea typeface="+mn-ea"/>
                <a:cs typeface="+mn-cs"/>
              </a:rPr>
              <a:t>和評論隱含的訊息分析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25893182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首先分析評論所提及的面向，幫助我們在後續推薦時減少使用者的搜尋成本</a:t>
            </a:r>
            <a:endParaRPr lang="en-US" altLang="zh-TW" dirty="0"/>
          </a:p>
          <a:p>
            <a:endParaRPr lang="en-US" altLang="zh-TW" dirty="0"/>
          </a:p>
          <a:p>
            <a:r>
              <a:rPr lang="zh-TW" altLang="en-US" dirty="0"/>
              <a:t>為了標示每個評論中提及的面向，我們將評論切分成句子為單位</a:t>
            </a:r>
            <a:endParaRPr lang="en-US" altLang="zh-TW" dirty="0"/>
          </a:p>
          <a:p>
            <a:r>
              <a:rPr lang="zh-TW" altLang="en-US" dirty="0"/>
              <a:t>經過前處理 包含去除停用字、詞形還原等 並計算</a:t>
            </a:r>
            <a:r>
              <a:rPr lang="en-US" altLang="zh-TW" dirty="0" err="1"/>
              <a:t>TF-IDF</a:t>
            </a:r>
            <a:r>
              <a:rPr lang="zh-TW" altLang="en-US" dirty="0"/>
              <a:t>值定義每個字的權重</a:t>
            </a:r>
            <a:endParaRPr lang="en-US" altLang="zh-TW" dirty="0"/>
          </a:p>
          <a:p>
            <a:r>
              <a:rPr lang="zh-TW" altLang="en-US" dirty="0"/>
              <a:t>接著我們透過樸素貝葉將句子分類，將鋸子分類到各個面向</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41472605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備忘稿版面配置區 2"/>
              <p:cNvSpPr>
                <a:spLocks noGrp="1"/>
              </p:cNvSpPr>
              <p:nvPr>
                <p:ph type="body" idx="1"/>
              </p:nvPr>
            </p:nvSpPr>
            <p:spPr/>
            <p:txBody>
              <a:bodyPr>
                <a:normAutofit/>
              </a:bodyPr>
              <a:lstStyle/>
              <a:p>
                <a:r>
                  <a:rPr lang="zh-TW" altLang="en-US" dirty="0"/>
                  <a:t>另一個部分我們考量的是評論的隱含訊息</a:t>
                </a:r>
                <a:endParaRPr lang="en-US" altLang="zh-TW" dirty="0"/>
              </a:p>
              <a:p>
                <a:r>
                  <a:rPr lang="zh-TW" altLang="en-US" dirty="0"/>
                  <a:t>當評論數量越大，它的評分就會越趨穩定</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因此我們進一步考量不同時間點的評論，</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例如</a:t>
                </a:r>
                <a:r>
                  <a:rPr lang="en-US" altLang="zh-TW" dirty="0"/>
                  <a:t>:</a:t>
                </a:r>
                <a:r>
                  <a:rPr lang="en-US" altLang="zh-TW" baseline="0" dirty="0"/>
                  <a:t> </a:t>
                </a:r>
                <a:r>
                  <a:rPr lang="zh-TW" altLang="en-US" baseline="0" dirty="0"/>
                  <a:t>餐廳</a:t>
                </a:r>
                <a:r>
                  <a:rPr lang="en-US" altLang="zh-TW" baseline="0" dirty="0"/>
                  <a:t>A</a:t>
                </a:r>
                <a:r>
                  <a:rPr lang="zh-TW" altLang="en-US" baseline="0" dirty="0"/>
                  <a:t> 過去擁有</a:t>
                </a:r>
                <a:r>
                  <a:rPr lang="en-US" altLang="zh-TW" baseline="0" dirty="0"/>
                  <a:t>4.3</a:t>
                </a:r>
                <a:r>
                  <a:rPr lang="zh-TW" altLang="en-US" baseline="0" dirty="0"/>
                  <a:t>的評價，但近期的評論都遠低於</a:t>
                </a:r>
                <a:r>
                  <a:rPr lang="en-US" altLang="zh-TW" baseline="0" dirty="0"/>
                  <a:t>4.3</a:t>
                </a:r>
                <a:r>
                  <a:rPr lang="zh-TW" altLang="en-US" baseline="0" dirty="0"/>
                  <a:t>分，則可能表示出現了品質異常的狀況</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我們透過 </a:t>
                </a:r>
                <a14:m>
                  <m:oMath xmlns:m="http://schemas.openxmlformats.org/officeDocument/2006/math">
                    <m:r>
                      <a:rPr lang="zh-TW" altLang="en-US" i="1" smtClean="0">
                        <a:latin typeface="Cambria Math" panose="02040503050406030204" pitchFamily="18" charset="0"/>
                      </a:rPr>
                      <m:t>𝛼</m:t>
                    </m:r>
                  </m:oMath>
                </a14:m>
                <a:r>
                  <a:rPr lang="zh-TW" altLang="en-US" dirty="0">
                    <a:latin typeface="Vivaldi" panose="03020602050506090804" pitchFamily="66" charset="0"/>
                  </a:rPr>
                  <a:t> 來設定檢查門檻，</a:t>
                </a:r>
                <a:r>
                  <a:rPr lang="en-US" altLang="zh-TW" dirty="0" err="1">
                    <a:latin typeface="Vivaldi" panose="03020602050506090804" pitchFamily="66" charset="0"/>
                  </a:rPr>
                  <a:t>Rq</a:t>
                </a:r>
                <a:r>
                  <a:rPr lang="zh-TW" altLang="en-US" dirty="0">
                    <a:latin typeface="Vivaldi" panose="03020602050506090804" pitchFamily="66" charset="0"/>
                  </a:rPr>
                  <a:t>則是該餐廳的異常門檻值</a:t>
                </a:r>
                <a:endParaRPr lang="en-US" altLang="zh-TW" dirty="0">
                  <a:latin typeface="Vivaldi" panose="03020602050506090804" pitchFamily="66" charset="0"/>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latin typeface="Vivaldi" panose="03020602050506090804" pitchFamily="66" charset="0"/>
                  </a:rPr>
                  <a:t>當餐廳</a:t>
                </a:r>
                <a:r>
                  <a:rPr lang="en-US" altLang="zh-TW" dirty="0">
                    <a:latin typeface="Vivaldi" panose="03020602050506090804" pitchFamily="66" charset="0"/>
                  </a:rPr>
                  <a:t>A</a:t>
                </a:r>
                <a:r>
                  <a:rPr lang="zh-TW" altLang="en-US" dirty="0">
                    <a:latin typeface="Vivaldi" panose="03020602050506090804" pitchFamily="66" charset="0"/>
                  </a:rPr>
                  <a:t>出現了比</a:t>
                </a:r>
                <a:r>
                  <a:rPr lang="en-US" altLang="zh-TW" dirty="0" err="1">
                    <a:latin typeface="Vivaldi" panose="03020602050506090804" pitchFamily="66" charset="0"/>
                  </a:rPr>
                  <a:t>Rq</a:t>
                </a:r>
                <a:r>
                  <a:rPr lang="zh-TW" altLang="en-US" dirty="0">
                    <a:latin typeface="Vivaldi" panose="03020602050506090804" pitchFamily="66" charset="0"/>
                  </a:rPr>
                  <a:t>更多的評論低於平均時，則表示該餐廳近期有異常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endParaRPr lang="en-US" altLang="zh-TW" dirty="0"/>
              </a:p>
              <a:p>
                <a:endParaRPr lang="zh-TW" altLang="en-US" dirty="0"/>
              </a:p>
            </p:txBody>
          </p:sp>
        </mc:Choice>
        <mc:Fallback xmlns="">
          <p:sp>
            <p:nvSpPr>
              <p:cNvPr id="3" name="備忘稿版面配置區 2"/>
              <p:cNvSpPr>
                <a:spLocks noGrp="1"/>
              </p:cNvSpPr>
              <p:nvPr>
                <p:ph type="body" idx="1"/>
              </p:nvPr>
            </p:nvSpPr>
            <p:spPr/>
            <p:txBody>
              <a:bodyPr>
                <a:normAutofit/>
              </a:bodyPr>
              <a:lstStyle/>
              <a:p>
                <a:r>
                  <a:rPr lang="zh-TW" altLang="en-US" dirty="0" smtClean="0"/>
                  <a:t>另一個部分當評論數量越大，它的評分就會越趨穩定</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我們進一步考量不同時間點的評論，了解是否有隱含的訊息</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例如</a:t>
                </a:r>
                <a:r>
                  <a:rPr lang="en-US" altLang="zh-TW" dirty="0" smtClean="0"/>
                  <a:t>:</a:t>
                </a:r>
                <a:r>
                  <a:rPr lang="en-US" altLang="zh-TW" baseline="0" dirty="0" smtClean="0"/>
                  <a:t> </a:t>
                </a:r>
                <a:r>
                  <a:rPr lang="zh-TW" altLang="en-US" baseline="0" dirty="0" smtClean="0"/>
                  <a:t>餐廳</a:t>
                </a:r>
                <a:r>
                  <a:rPr lang="en-US" altLang="zh-TW" baseline="0" dirty="0" smtClean="0"/>
                  <a:t>A</a:t>
                </a:r>
                <a:r>
                  <a:rPr lang="zh-TW" altLang="en-US" baseline="0" dirty="0" smtClean="0"/>
                  <a:t> 過去擁有</a:t>
                </a:r>
                <a:r>
                  <a:rPr lang="en-US" altLang="zh-TW" baseline="0" dirty="0" smtClean="0"/>
                  <a:t>4.3</a:t>
                </a:r>
                <a:r>
                  <a:rPr lang="zh-TW" altLang="en-US" baseline="0" dirty="0" smtClean="0"/>
                  <a:t>的評價，但近期的評論都遠低於</a:t>
                </a:r>
                <a:r>
                  <a:rPr lang="en-US" altLang="zh-TW" baseline="0" dirty="0" smtClean="0"/>
                  <a:t>4.3</a:t>
                </a:r>
                <a:r>
                  <a:rPr lang="zh-TW" altLang="en-US" baseline="0" dirty="0" smtClean="0"/>
                  <a:t>分，則可能表示出現了品質異常的狀況</a:t>
                </a:r>
                <a:endParaRPr lang="en-US" altLang="zh-TW"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smtClean="0"/>
                  <a:t>我們透過 </a:t>
                </a:r>
                <a:r>
                  <a:rPr lang="zh-TW" altLang="en-US" i="0" smtClean="0">
                    <a:latin typeface="Cambria Math" panose="02040503050406030204" pitchFamily="18" charset="0"/>
                  </a:rPr>
                  <a:t>𝛼</a:t>
                </a:r>
                <a:r>
                  <a:rPr lang="zh-TW" altLang="en-US" dirty="0" smtClean="0">
                    <a:latin typeface="Vivaldi" panose="03020602050506090804" pitchFamily="66" charset="0"/>
                  </a:rPr>
                  <a:t> 來設定檢查門檻，當餐廳</a:t>
                </a:r>
                <a:r>
                  <a:rPr lang="en-US" altLang="zh-TW" dirty="0" smtClean="0">
                    <a:latin typeface="Vivaldi" panose="03020602050506090804" pitchFamily="66" charset="0"/>
                  </a:rPr>
                  <a:t>A</a:t>
                </a:r>
                <a:r>
                  <a:rPr lang="zh-TW" altLang="en-US" dirty="0" smtClean="0">
                    <a:latin typeface="Vivaldi" panose="03020602050506090804" pitchFamily="66" charset="0"/>
                  </a:rPr>
                  <a:t>出現了比門檻值</a:t>
                </a:r>
                <a:r>
                  <a:rPr lang="en-US" altLang="zh-TW" dirty="0" err="1" smtClean="0">
                    <a:latin typeface="Vivaldi" panose="03020602050506090804" pitchFamily="66" charset="0"/>
                  </a:rPr>
                  <a:t>Rq</a:t>
                </a:r>
                <a:r>
                  <a:rPr lang="zh-TW" altLang="en-US" dirty="0" smtClean="0">
                    <a:latin typeface="Vivaldi" panose="03020602050506090804" pitchFamily="66" charset="0"/>
                  </a:rPr>
                  <a:t>更多的評論低於平均時，則表示該餐廳近期有異常</a:t>
                </a:r>
                <a:endParaRPr lang="en-US" altLang="zh-TW" dirty="0" smtClean="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smtClean="0"/>
              </a:p>
              <a:p>
                <a:endParaRPr lang="en-US" altLang="zh-TW" dirty="0" smtClean="0"/>
              </a:p>
              <a:p>
                <a:endParaRPr lang="zh-TW" altLang="en-US" dirty="0"/>
              </a:p>
            </p:txBody>
          </p:sp>
        </mc:Fallback>
      </mc:AlternateContent>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22022401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接下來是我們針對評論的品質進行分析</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19735853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我們首先考量評論的來源，也就是評論者</a:t>
            </a:r>
            <a:endParaRPr lang="en-US" altLang="zh-TW" dirty="0"/>
          </a:p>
          <a:p>
            <a:r>
              <a:rPr lang="zh-TW" altLang="en-US" dirty="0"/>
              <a:t>主要以社群影響力來進行衡量</a:t>
            </a:r>
            <a:endParaRPr lang="en-US" altLang="zh-TW" dirty="0"/>
          </a:p>
          <a:p>
            <a:r>
              <a:rPr lang="zh-TW" altLang="en-US" dirty="0"/>
              <a:t>我們藉由評論者在平台上的六大面向分數來計算，包含過去的平均評分、參與度是指過去發表評論數量</a:t>
            </a:r>
            <a:endParaRPr lang="en-US" altLang="zh-TW" dirty="0"/>
          </a:p>
          <a:p>
            <a:r>
              <a:rPr lang="zh-TW" altLang="en-US" dirty="0"/>
              <a:t>經驗指評論者加入平台的時間、聲望則是他領過多少平台的獎項</a:t>
            </a:r>
            <a:r>
              <a:rPr lang="en-US" altLang="zh-TW" dirty="0">
                <a:solidFill>
                  <a:srgbClr val="0000FF"/>
                </a:solidFill>
              </a:rPr>
              <a:t>(Yelp </a:t>
            </a:r>
            <a:r>
              <a:rPr lang="zh-TW" altLang="en-US" dirty="0">
                <a:solidFill>
                  <a:srgbClr val="0000FF"/>
                </a:solidFill>
              </a:rPr>
              <a:t>會依據</a:t>
            </a:r>
            <a:r>
              <a:rPr lang="en-US" altLang="zh-TW" dirty="0">
                <a:solidFill>
                  <a:srgbClr val="0000FF"/>
                </a:solidFill>
              </a:rPr>
              <a:t>…</a:t>
            </a:r>
            <a:r>
              <a:rPr lang="zh-TW" altLang="en-US" dirty="0">
                <a:solidFill>
                  <a:srgbClr val="0000FF"/>
                </a:solidFill>
              </a:rPr>
              <a:t>頒發</a:t>
            </a:r>
            <a:r>
              <a:rPr lang="en-US" altLang="zh-TW" dirty="0">
                <a:solidFill>
                  <a:srgbClr val="0000FF"/>
                </a:solidFill>
              </a:rPr>
              <a:t>)</a:t>
            </a:r>
            <a:r>
              <a:rPr lang="zh-TW" altLang="en-US" dirty="0">
                <a:solidFill>
                  <a:srgbClr val="0000FF"/>
                </a:solidFill>
              </a:rPr>
              <a:t> </a:t>
            </a:r>
            <a:endParaRPr lang="en-US" altLang="zh-TW" dirty="0">
              <a:solidFill>
                <a:srgbClr val="0000FF"/>
              </a:solidFill>
            </a:endParaRPr>
          </a:p>
          <a:p>
            <a:r>
              <a:rPr lang="zh-TW" altLang="en-US" dirty="0"/>
              <a:t>以及最後會計算評論者在平台上的社交狀況，包含朋友數和追蹤數</a:t>
            </a:r>
            <a:endParaRPr lang="en-US" altLang="zh-TW" dirty="0"/>
          </a:p>
          <a:p>
            <a:endParaRPr lang="en-US" altLang="zh-TW" dirty="0"/>
          </a:p>
          <a:p>
            <a:r>
              <a:rPr lang="zh-TW" altLang="en-US" dirty="0"/>
              <a:t>我們首先會將各個變數做最小最大正規化，在將上列的變數相加，以獲得該評論者的社群影響力分數</a:t>
            </a:r>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40139242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接著我們衡量每個評論的客觀程度，</a:t>
            </a:r>
            <a:endParaRPr lang="en-US" altLang="zh-TW" dirty="0"/>
          </a:p>
          <a:p>
            <a:r>
              <a:rPr lang="zh-TW" altLang="en-US" dirty="0"/>
              <a:t>我們先計算評論各自的情感分數後，將情感分數與評論的</a:t>
            </a:r>
            <a:r>
              <a:rPr lang="en-US" altLang="zh-TW" dirty="0"/>
              <a:t>rating</a:t>
            </a:r>
            <a:r>
              <a:rPr lang="zh-TW" altLang="en-US" dirty="0"/>
              <a:t>去比對，</a:t>
            </a:r>
            <a:endParaRPr lang="en-US" altLang="zh-TW" dirty="0"/>
          </a:p>
          <a:p>
            <a:r>
              <a:rPr lang="zh-TW" altLang="en-US" dirty="0"/>
              <a:t>如果情感分數很低，但評分很高，就表示這則評論的客觀性很低</a:t>
            </a:r>
            <a:endParaRPr lang="en-US" altLang="zh-TW" dirty="0"/>
          </a:p>
          <a:p>
            <a:endParaRPr lang="en-US" altLang="zh-TW" dirty="0"/>
          </a:p>
          <a:p>
            <a:r>
              <a:rPr lang="zh-TW" altLang="en-US" dirty="0"/>
              <a:t>我們首先將評分</a:t>
            </a:r>
            <a:r>
              <a:rPr lang="en-US" altLang="zh-TW" dirty="0"/>
              <a:t>1</a:t>
            </a:r>
            <a:r>
              <a:rPr lang="zh-TW" altLang="en-US" dirty="0"/>
              <a:t>星等定義</a:t>
            </a:r>
            <a:r>
              <a:rPr lang="en-US" altLang="zh-TW" dirty="0" err="1"/>
              <a:t>Lr</a:t>
            </a:r>
            <a:r>
              <a:rPr lang="zh-TW" altLang="en-US" dirty="0"/>
              <a:t>為</a:t>
            </a:r>
            <a:r>
              <a:rPr lang="en-US" altLang="zh-TW" dirty="0"/>
              <a:t>0, 5</a:t>
            </a:r>
            <a:r>
              <a:rPr lang="zh-TW" altLang="en-US" dirty="0"/>
              <a:t>星等定義</a:t>
            </a:r>
            <a:r>
              <a:rPr lang="en-US" altLang="zh-TW" dirty="0" err="1"/>
              <a:t>Lr</a:t>
            </a:r>
            <a:r>
              <a:rPr lang="zh-TW" altLang="en-US" dirty="0"/>
              <a:t>為</a:t>
            </a:r>
            <a:r>
              <a:rPr lang="en-US" altLang="zh-TW" dirty="0"/>
              <a:t>1</a:t>
            </a:r>
          </a:p>
          <a:p>
            <a:r>
              <a:rPr lang="zh-CN" altLang="en-US" dirty="0"/>
              <a:t>接著我們透過圖奇圍欄來抓取情感分數的離群值</a:t>
            </a:r>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42847617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CN" altLang="en-US" dirty="0"/>
              <a:t>主要透過</a:t>
            </a:r>
            <a:r>
              <a:rPr lang="zh-TW" altLang="en-US" dirty="0"/>
              <a:t> 一三分位數及三四分位數來計算區間</a:t>
            </a:r>
            <a:endParaRPr lang="en-US" altLang="zh-TW" dirty="0"/>
          </a:p>
          <a:p>
            <a:r>
              <a:rPr lang="zh-TW" altLang="en-US" dirty="0"/>
              <a:t>當值落於左右柵欄外則為離群值，各自標記為</a:t>
            </a:r>
            <a:r>
              <a:rPr lang="en-US" altLang="zh-TW" dirty="0"/>
              <a:t>0,1</a:t>
            </a:r>
          </a:p>
          <a:p>
            <a:endParaRPr lang="en-US" altLang="zh-TW" dirty="0"/>
          </a:p>
          <a:p>
            <a:r>
              <a:rPr lang="zh-TW" altLang="en-US" dirty="0"/>
              <a:t>接著我們去比對情感分數</a:t>
            </a:r>
            <a:r>
              <a:rPr lang="en-US" altLang="zh-TW" dirty="0"/>
              <a:t>Label</a:t>
            </a:r>
            <a:r>
              <a:rPr lang="en-US" altLang="zh-TW" baseline="0" dirty="0"/>
              <a:t> sentiment </a:t>
            </a:r>
            <a:r>
              <a:rPr lang="zh-TW" altLang="en-US" dirty="0"/>
              <a:t>與</a:t>
            </a:r>
            <a:r>
              <a:rPr lang="en-US" altLang="zh-TW" dirty="0"/>
              <a:t>Label rating</a:t>
            </a:r>
            <a:r>
              <a:rPr lang="zh-TW" altLang="en-US" dirty="0"/>
              <a:t>的關係</a:t>
            </a:r>
            <a:endParaRPr lang="en-US" altLang="zh-TW" dirty="0"/>
          </a:p>
          <a:p>
            <a:r>
              <a:rPr lang="zh-TW" altLang="en-US" dirty="0"/>
              <a:t>當兩者相反時，表示該則評論不客觀</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463159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1"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這是今天的簡報大綱</a:t>
            </a:r>
            <a:endParaRPr lang="en-US" altLang="zh-TW" dirty="0"/>
          </a:p>
          <a:p>
            <a:r>
              <a:rPr lang="zh-TW" altLang="en-US" dirty="0"/>
              <a:t>主要可以分成六個部分</a:t>
            </a:r>
            <a:endParaRPr lang="en-US" altLang="zh-TW" dirty="0"/>
          </a:p>
          <a:p>
            <a:r>
              <a:rPr lang="zh-TW" altLang="en-US" dirty="0"/>
              <a:t>一開始是介紹及相關研究</a:t>
            </a:r>
            <a:endParaRPr lang="en-US" altLang="zh-TW" dirty="0"/>
          </a:p>
          <a:p>
            <a:r>
              <a:rPr lang="zh-TW" altLang="en-US" dirty="0"/>
              <a:t>再來是系統架構</a:t>
            </a:r>
            <a:endParaRPr lang="en-US" altLang="zh-TW" dirty="0"/>
          </a:p>
          <a:p>
            <a:r>
              <a:rPr lang="zh-TW" altLang="en-US" dirty="0"/>
              <a:t>實驗與結果評估</a:t>
            </a:r>
            <a:endParaRPr lang="en-US" altLang="zh-TW" dirty="0"/>
          </a:p>
          <a:p>
            <a:r>
              <a:rPr lang="zh-TW" altLang="en-US" dirty="0"/>
              <a:t>最後是討論與結論</a:t>
            </a:r>
            <a:endParaRPr lang="en-US" altLang="zh-TW" dirty="0"/>
          </a:p>
          <a:p>
            <a:endParaRPr lang="en-US" altLang="zh-TW" dirty="0"/>
          </a:p>
        </p:txBody>
      </p:sp>
      <p:sp>
        <p:nvSpPr>
          <p:cNvPr id="7172"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84A31928-910A-4FCC-89D1-6B5C876025A2}" type="slidenum">
              <a:rPr kumimoji="0" lang="zh-TW" altLang="en-US" smtClean="0">
                <a:latin typeface="Calibri" panose="020F0502020204030204" pitchFamily="34" charset="0"/>
              </a:rPr>
              <a:pPr/>
              <a:t>2</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1109083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最後則是推薦引擎的部分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7293460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我們首先透過用戶的短期偏好，也就是用戶當次的搜尋需求</a:t>
            </a:r>
            <a:endParaRPr lang="en-US" altLang="zh-TW" dirty="0"/>
          </a:p>
          <a:p>
            <a:r>
              <a:rPr lang="zh-TW" altLang="en-US" dirty="0"/>
              <a:t>來抓取相關的</a:t>
            </a:r>
            <a:r>
              <a:rPr lang="en-US" altLang="zh-TW" dirty="0"/>
              <a:t>Review </a:t>
            </a:r>
            <a:r>
              <a:rPr lang="zh-TW" altLang="en-US" dirty="0"/>
              <a:t>作為</a:t>
            </a:r>
            <a:r>
              <a:rPr lang="en-US" altLang="zh-TW" dirty="0" err="1"/>
              <a:t>User_selection</a:t>
            </a:r>
            <a:endParaRPr lang="en-US" altLang="zh-TW" dirty="0"/>
          </a:p>
          <a:p>
            <a:r>
              <a:rPr lang="zh-TW" altLang="en-US" dirty="0"/>
              <a:t>接著透過用戶的長期偏好進一步對所有的</a:t>
            </a:r>
            <a:r>
              <a:rPr lang="en-US" altLang="zh-TW" dirty="0"/>
              <a:t>review</a:t>
            </a:r>
            <a:r>
              <a:rPr lang="zh-TW" altLang="en-US" dirty="0"/>
              <a:t>重新計算</a:t>
            </a:r>
            <a:r>
              <a:rPr lang="en-US" altLang="zh-TW" dirty="0"/>
              <a:t>rating</a:t>
            </a:r>
          </a:p>
          <a:p>
            <a:r>
              <a:rPr lang="zh-TW" altLang="en-US" dirty="0"/>
              <a:t>舉例來說 一則</a:t>
            </a:r>
            <a:r>
              <a:rPr lang="en-US" altLang="zh-TW" dirty="0"/>
              <a:t>review</a:t>
            </a:r>
            <a:r>
              <a:rPr lang="zh-TW" altLang="en-US" dirty="0"/>
              <a:t>若提及了使用者在長期偏好中較為重視的面向，該評論的權重就會比較高</a:t>
            </a:r>
            <a:endParaRPr lang="en-US" altLang="zh-TW" dirty="0"/>
          </a:p>
          <a:p>
            <a:r>
              <a:rPr lang="zh-TW" altLang="en-US" dirty="0"/>
              <a:t>透過重新計算每則評論對使用者的評級後，彙總所有商家的分數</a:t>
            </a:r>
            <a:endParaRPr lang="en-US" altLang="zh-TW" dirty="0"/>
          </a:p>
          <a:p>
            <a:r>
              <a:rPr lang="zh-TW" altLang="en-US" dirty="0"/>
              <a:t>選出</a:t>
            </a:r>
            <a:r>
              <a:rPr lang="en-US" altLang="zh-TW" dirty="0"/>
              <a:t>Top</a:t>
            </a:r>
            <a:r>
              <a:rPr lang="en-US" altLang="zh-TW" baseline="0" dirty="0"/>
              <a:t> K</a:t>
            </a:r>
            <a:r>
              <a:rPr lang="zh-TW" altLang="en-US" baseline="0" dirty="0"/>
              <a:t> 的餐廳清單作為推薦</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11682880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在我們的系統中主要資料使用</a:t>
            </a:r>
            <a:r>
              <a:rPr lang="en-US" altLang="zh-TW" sz="1200" kern="1200" dirty="0">
                <a:solidFill>
                  <a:schemeClr val="tx1"/>
                </a:solidFill>
                <a:effectLst/>
                <a:latin typeface="+mn-lt"/>
                <a:ea typeface="+mn-ea"/>
                <a:cs typeface="+mn-cs"/>
              </a:rPr>
              <a:t>Yelp </a:t>
            </a:r>
            <a:r>
              <a:rPr lang="zh-TW" altLang="en-US" sz="1200" kern="1200" dirty="0">
                <a:solidFill>
                  <a:schemeClr val="tx1"/>
                </a:solidFill>
                <a:effectLst/>
                <a:latin typeface="+mn-lt"/>
                <a:ea typeface="+mn-ea"/>
                <a:cs typeface="+mn-cs"/>
              </a:rPr>
              <a:t>的學術資料庫，</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他包含了超過六百六十萬則評論，五十萬筆以上的用戶資料及</a:t>
            </a:r>
            <a:r>
              <a:rPr lang="en-US" altLang="zh-TW" sz="1200" kern="1200" dirty="0">
                <a:solidFill>
                  <a:schemeClr val="tx1"/>
                </a:solidFill>
                <a:effectLst/>
                <a:latin typeface="+mn-lt"/>
                <a:ea typeface="+mn-ea"/>
                <a:cs typeface="+mn-cs"/>
              </a:rPr>
              <a:t>19</a:t>
            </a:r>
            <a:r>
              <a:rPr lang="zh-TW" altLang="en-US" sz="1200" kern="1200" dirty="0">
                <a:solidFill>
                  <a:schemeClr val="tx1"/>
                </a:solidFill>
                <a:effectLst/>
                <a:latin typeface="+mn-lt"/>
                <a:ea typeface="+mn-ea"/>
                <a:cs typeface="+mn-cs"/>
              </a:rPr>
              <a:t>萬的餐廳資料</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在我們的實驗中我們使用資料數最多的城市</a:t>
            </a:r>
            <a:r>
              <a:rPr lang="en-US" altLang="zh-TW" sz="1200" kern="1200" dirty="0" err="1">
                <a:solidFill>
                  <a:schemeClr val="tx1"/>
                </a:solidFill>
                <a:effectLst/>
                <a:latin typeface="+mn-lt"/>
                <a:ea typeface="+mn-ea"/>
                <a:cs typeface="+mn-cs"/>
              </a:rPr>
              <a:t>LasVegas</a:t>
            </a:r>
            <a:r>
              <a:rPr lang="zh-CN" altLang="en-US" sz="1200" kern="1200" dirty="0">
                <a:solidFill>
                  <a:schemeClr val="tx1"/>
                </a:solidFill>
                <a:effectLst/>
                <a:latin typeface="+mn-lt"/>
                <a:ea typeface="+mn-ea"/>
                <a:cs typeface="+mn-cs"/>
              </a:rPr>
              <a:t>中的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kern="1200" dirty="0">
                <a:solidFill>
                  <a:schemeClr val="tx1"/>
                </a:solidFill>
                <a:effectLst/>
                <a:latin typeface="+mn-lt"/>
                <a:ea typeface="+mn-ea"/>
                <a:cs typeface="+mn-cs"/>
              </a:rPr>
              <a:t>150</a:t>
            </a:r>
            <a:r>
              <a:rPr lang="zh-TW" altLang="en-US" sz="1200" kern="1200" dirty="0">
                <a:solidFill>
                  <a:schemeClr val="tx1"/>
                </a:solidFill>
                <a:effectLst/>
                <a:latin typeface="+mn-lt"/>
                <a:ea typeface="+mn-ea"/>
                <a:cs typeface="+mn-cs"/>
              </a:rPr>
              <a:t>家餐廳資料來進行</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6615295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接下來是界面建置的部分，</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我們以</a:t>
            </a:r>
            <a:r>
              <a:rPr lang="en-US" altLang="zh-CN" sz="1200" strike="noStrike" kern="1200" dirty="0">
                <a:solidFill>
                  <a:schemeClr val="tx1"/>
                </a:solidFill>
                <a:effectLst/>
                <a:latin typeface="+mn-lt"/>
                <a:ea typeface="+mn-ea"/>
                <a:cs typeface="+mn-cs"/>
              </a:rPr>
              <a:t>Facebook</a:t>
            </a:r>
            <a:r>
              <a:rPr lang="zh-CN" altLang="en-US" sz="1200" strike="noStrike" kern="1200" dirty="0">
                <a:solidFill>
                  <a:schemeClr val="tx1"/>
                </a:solidFill>
                <a:effectLst/>
                <a:latin typeface="+mn-lt"/>
                <a:ea typeface="+mn-ea"/>
                <a:cs typeface="+mn-cs"/>
              </a:rPr>
              <a:t>作為主要平台，語意理解的部分我們使用</a:t>
            </a:r>
            <a:r>
              <a:rPr lang="en-US" altLang="zh-CN" sz="1200" strike="noStrike" kern="1200" dirty="0" err="1">
                <a:solidFill>
                  <a:schemeClr val="tx1"/>
                </a:solidFill>
                <a:effectLst/>
                <a:latin typeface="+mn-lt"/>
                <a:ea typeface="+mn-ea"/>
                <a:cs typeface="+mn-cs"/>
              </a:rPr>
              <a:t>Dialogflow</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我們透過前述的食物字典來訓練，協助我們辨識使用者意圖</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資料庫則是以</a:t>
            </a:r>
            <a:r>
              <a:rPr lang="en-US" altLang="zh-CN" sz="1200" strike="noStrike" kern="1200" dirty="0">
                <a:solidFill>
                  <a:schemeClr val="tx1"/>
                </a:solidFill>
                <a:effectLst/>
                <a:latin typeface="+mn-lt"/>
                <a:ea typeface="+mn-ea"/>
                <a:cs typeface="+mn-cs"/>
              </a:rPr>
              <a:t> MongoDB</a:t>
            </a:r>
            <a:r>
              <a:rPr lang="zh-CN" altLang="en-US" sz="1200" strike="noStrike" kern="1200" dirty="0">
                <a:solidFill>
                  <a:schemeClr val="tx1"/>
                </a:solidFill>
                <a:effectLst/>
                <a:latin typeface="+mn-lt"/>
                <a:ea typeface="+mn-ea"/>
                <a:cs typeface="+mn-cs"/>
              </a:rPr>
              <a:t>來儲存</a:t>
            </a:r>
            <a:endParaRPr lang="en-US" altLang="zh-TW" sz="1200" strike="noStrike"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2579003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接著是我們的實驗過程</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我們以使用性測試來進行，這是一個經常用來做使用者評估的方法，包含雛形、正式產品等</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實驗有</a:t>
            </a:r>
            <a:r>
              <a:rPr lang="en-US" altLang="zh-CN" sz="1200" strike="noStrike" kern="1200" dirty="0">
                <a:solidFill>
                  <a:schemeClr val="tx1"/>
                </a:solidFill>
                <a:effectLst/>
                <a:latin typeface="+mn-lt"/>
                <a:ea typeface="+mn-ea"/>
                <a:cs typeface="+mn-cs"/>
              </a:rPr>
              <a:t>30</a:t>
            </a:r>
            <a:r>
              <a:rPr lang="zh-CN" altLang="en-US" sz="1200" strike="noStrike" kern="1200" dirty="0">
                <a:solidFill>
                  <a:schemeClr val="tx1"/>
                </a:solidFill>
                <a:effectLst/>
                <a:latin typeface="+mn-lt"/>
                <a:ea typeface="+mn-ea"/>
                <a:cs typeface="+mn-cs"/>
              </a:rPr>
              <a:t>位參與者，年齡落在</a:t>
            </a:r>
            <a:r>
              <a:rPr lang="en-US" altLang="zh-CN" sz="1200" strike="noStrike" kern="1200" dirty="0">
                <a:solidFill>
                  <a:schemeClr val="tx1"/>
                </a:solidFill>
                <a:effectLst/>
                <a:latin typeface="+mn-lt"/>
                <a:ea typeface="+mn-ea"/>
                <a:cs typeface="+mn-cs"/>
              </a:rPr>
              <a:t>20-35</a:t>
            </a:r>
            <a:r>
              <a:rPr lang="zh-CN" altLang="en-US" sz="1200" strike="noStrike" kern="1200" dirty="0">
                <a:solidFill>
                  <a:schemeClr val="tx1"/>
                </a:solidFill>
                <a:effectLst/>
                <a:latin typeface="+mn-lt"/>
                <a:ea typeface="+mn-ea"/>
                <a:cs typeface="+mn-cs"/>
              </a:rPr>
              <a:t>歲區間，他們對於即時訊息服務都有一定的經驗</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實驗主要的任務及情境是用戶要尋找一個墨西哥餐廳與朋友一同聚會，請他們透過我們的聊天機器人來操作</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我們沒有事先定義他們需要輸入的內容，</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下表是使用者使用的輸入句，其中以單字最為大宗</a:t>
            </a:r>
            <a:endParaRPr lang="en-US" altLang="zh-TW" sz="1200" strike="noStrike"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19900435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我們的評估</a:t>
            </a:r>
            <a:r>
              <a:rPr lang="en-US" altLang="zh-CN" sz="1200" strike="noStrike" kern="1200" dirty="0">
                <a:solidFill>
                  <a:schemeClr val="tx1"/>
                </a:solidFill>
                <a:effectLst/>
                <a:latin typeface="+mn-lt"/>
                <a:ea typeface="+mn-ea"/>
                <a:cs typeface="+mn-cs"/>
              </a:rPr>
              <a:t>benchmark</a:t>
            </a:r>
            <a:r>
              <a:rPr lang="zh-CN" altLang="en-US" sz="1200" strike="noStrike" kern="1200" dirty="0">
                <a:solidFill>
                  <a:schemeClr val="tx1"/>
                </a:solidFill>
                <a:effectLst/>
                <a:latin typeface="+mn-lt"/>
                <a:ea typeface="+mn-ea"/>
                <a:cs typeface="+mn-cs"/>
              </a:rPr>
              <a:t>主要有以下五個</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第一個</a:t>
            </a:r>
            <a:r>
              <a:rPr lang="en-US" altLang="zh-CN" sz="1200" strike="noStrike" kern="1200" dirty="0">
                <a:solidFill>
                  <a:schemeClr val="tx1"/>
                </a:solidFill>
                <a:effectLst/>
                <a:latin typeface="+mn-lt"/>
                <a:ea typeface="+mn-ea"/>
                <a:cs typeface="+mn-cs"/>
              </a:rPr>
              <a:t>Original</a:t>
            </a:r>
            <a:r>
              <a:rPr lang="zh-CN" altLang="en-US" sz="1200" strike="noStrike" kern="1200" dirty="0">
                <a:solidFill>
                  <a:schemeClr val="tx1"/>
                </a:solidFill>
                <a:effectLst/>
                <a:latin typeface="+mn-lt"/>
                <a:ea typeface="+mn-ea"/>
                <a:cs typeface="+mn-cs"/>
              </a:rPr>
              <a:t>是我們過濾掉異常資料</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CN" sz="1200" strike="noStrike" kern="1200" dirty="0">
                <a:solidFill>
                  <a:schemeClr val="tx1"/>
                </a:solidFill>
                <a:effectLst/>
                <a:latin typeface="+mn-lt"/>
                <a:ea typeface="+mn-ea"/>
                <a:cs typeface="+mn-cs"/>
              </a:rPr>
              <a:t>Food bot</a:t>
            </a:r>
            <a:r>
              <a:rPr lang="zh-CN" altLang="en-US" sz="1200" strike="noStrike" kern="1200" dirty="0">
                <a:solidFill>
                  <a:schemeClr val="tx1"/>
                </a:solidFill>
                <a:effectLst/>
                <a:latin typeface="+mn-lt"/>
                <a:ea typeface="+mn-ea"/>
                <a:cs typeface="+mn-cs"/>
              </a:rPr>
              <a:t>是本研究所提出的機制，包含前述提及的使用者偏好模型、評論面向分析、評論品質分析</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第三個是以資料集的原始資料</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第四個是考量了社群影響力及使用者偏好模型中使用者對社群專家的重視程度</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第五個是考量了評論分析及使用者偏好模型中，使用者對各個面向的權重</a:t>
            </a:r>
            <a:endParaRPr lang="en-US" altLang="zh-CN" sz="1200" strike="noStrike"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138608623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這是我們系統的畫面，</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左方是系統在建立使用者偏好模型的過程，</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我們透過按鈕是來搜集資料</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strike="noStrike" kern="1200" dirty="0">
                <a:solidFill>
                  <a:schemeClr val="tx1"/>
                </a:solidFill>
                <a:effectLst/>
                <a:latin typeface="+mn-lt"/>
                <a:ea typeface="+mn-ea"/>
                <a:cs typeface="+mn-cs"/>
              </a:rPr>
              <a:t>右邊則是實際推薦的畫面</a:t>
            </a:r>
            <a:endParaRPr lang="en-US" altLang="zh-CN" sz="1200" strike="noStrike"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strike="noStrike"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19632596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a:t>
            </a:r>
            <a:r>
              <a:rPr lang="en-US" altLang="zh-TW" dirty="0"/>
              <a:t>Evaluation</a:t>
            </a:r>
            <a:r>
              <a:rPr lang="zh-TW" altLang="en-US" dirty="0"/>
              <a:t>的部分 </a:t>
            </a:r>
            <a:endParaRPr lang="en-US" altLang="zh-TW" dirty="0"/>
          </a:p>
          <a:p>
            <a:r>
              <a:rPr lang="zh-TW" altLang="en-US" dirty="0"/>
              <a:t>主要可以分成兩個部分</a:t>
            </a:r>
            <a:endParaRPr lang="en-US" altLang="zh-TW" dirty="0"/>
          </a:p>
          <a:p>
            <a:r>
              <a:rPr lang="zh-TW" altLang="en-US" dirty="0"/>
              <a:t>第一個是評估分類模組的準確率</a:t>
            </a:r>
            <a:endParaRPr lang="en-US" altLang="zh-TW" dirty="0"/>
          </a:p>
          <a:p>
            <a:r>
              <a:rPr lang="zh-TW" altLang="en-US" dirty="0"/>
              <a:t>第二個則是針對使用性測試做的三項評估，包含</a:t>
            </a:r>
            <a:r>
              <a:rPr lang="en-US" altLang="zh-TW" dirty="0" err="1"/>
              <a:t>MRR</a:t>
            </a:r>
            <a:r>
              <a:rPr lang="zh-TW" altLang="en-US" dirty="0"/>
              <a:t>比較、系統易用性分數、和整體使用體驗問卷</a:t>
            </a:r>
            <a:endParaRPr lang="en-US" altLang="zh-TW" dirty="0"/>
          </a:p>
          <a:p>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65852854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36542108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另外在我們的評論資料的部分，</a:t>
            </a:r>
            <a:endParaRPr lang="en-US" altLang="zh-TW" dirty="0"/>
          </a:p>
          <a:p>
            <a:r>
              <a:rPr lang="zh-TW" altLang="en-US" dirty="0"/>
              <a:t>整體分類的</a:t>
            </a:r>
            <a:r>
              <a:rPr lang="en-US" altLang="zh-TW" dirty="0"/>
              <a:t>accuracy </a:t>
            </a:r>
            <a:r>
              <a:rPr lang="zh-TW" altLang="en-US" dirty="0"/>
              <a:t>是</a:t>
            </a:r>
            <a:r>
              <a:rPr lang="en-US" altLang="zh-TW" dirty="0"/>
              <a:t>0.69,</a:t>
            </a:r>
            <a:r>
              <a:rPr lang="en-US" altLang="zh-TW" baseline="0" dirty="0"/>
              <a:t> </a:t>
            </a:r>
            <a:r>
              <a:rPr lang="zh-TW" altLang="en-US" baseline="0" dirty="0"/>
              <a:t>在食物面向和價格面向有較好的分類表現分別為</a:t>
            </a:r>
            <a:r>
              <a:rPr lang="en-US" altLang="zh-TW" baseline="0" dirty="0"/>
              <a:t>0.98</a:t>
            </a:r>
            <a:r>
              <a:rPr lang="zh-TW" altLang="en-US" baseline="0" dirty="0"/>
              <a:t>及</a:t>
            </a:r>
            <a:r>
              <a:rPr lang="en-US" altLang="zh-TW" baseline="0" dirty="0"/>
              <a:t>0.81</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181100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我們的研究背景源自於在互聯網不斷發展下，現今使用者行為有很大的改變</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根據一篇來自富比世的報導，有</a:t>
            </a:r>
            <a:r>
              <a:rPr lang="en-US" altLang="zh-TW" sz="1200" b="0" i="0" kern="1200" dirty="0">
                <a:solidFill>
                  <a:schemeClr val="tx1"/>
                </a:solidFill>
                <a:effectLst/>
                <a:latin typeface="+mn-lt"/>
                <a:ea typeface="+mn-ea"/>
                <a:cs typeface="+mn-cs"/>
              </a:rPr>
              <a:t>90%</a:t>
            </a:r>
            <a:r>
              <a:rPr lang="zh-TW" altLang="en-US" sz="1200" b="0" i="0" kern="1200" dirty="0">
                <a:solidFill>
                  <a:schemeClr val="tx1"/>
                </a:solidFill>
                <a:effectLst/>
                <a:latin typeface="+mn-lt"/>
                <a:ea typeface="+mn-ea"/>
                <a:cs typeface="+mn-cs"/>
              </a:rPr>
              <a:t>的商業活動仍在當地實體店家發生，</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但已有高達</a:t>
            </a:r>
            <a:r>
              <a:rPr lang="en-US" altLang="zh-TW" sz="1200" b="0" i="0" kern="1200" dirty="0">
                <a:solidFill>
                  <a:schemeClr val="tx1"/>
                </a:solidFill>
                <a:effectLst/>
                <a:latin typeface="+mn-lt"/>
                <a:ea typeface="+mn-ea"/>
                <a:cs typeface="+mn-cs"/>
              </a:rPr>
              <a:t>97%</a:t>
            </a:r>
            <a:r>
              <a:rPr lang="zh-TW" altLang="en-US" sz="1200" b="0" i="0" kern="1200" dirty="0">
                <a:solidFill>
                  <a:schemeClr val="tx1"/>
                </a:solidFill>
                <a:effectLst/>
                <a:latin typeface="+mn-lt"/>
                <a:ea typeface="+mn-ea"/>
                <a:cs typeface="+mn-cs"/>
              </a:rPr>
              <a:t>的消費者會透過網路來搜尋店家資訊。</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這樣的改變一部分可歸功於線上評論的大量增加，例如</a:t>
            </a:r>
            <a:r>
              <a:rPr lang="en-US" altLang="zh-TW" sz="1200" b="0" i="0" kern="1200" dirty="0">
                <a:solidFill>
                  <a:schemeClr val="tx1"/>
                </a:solidFill>
                <a:effectLst/>
                <a:latin typeface="+mn-lt"/>
                <a:ea typeface="+mn-ea"/>
                <a:cs typeface="+mn-cs"/>
              </a:rPr>
              <a:t>TripAdvisor,</a:t>
            </a:r>
            <a:r>
              <a:rPr lang="en-US" altLang="zh-TW" sz="1200" b="0" i="0" kern="1200" baseline="0" dirty="0">
                <a:solidFill>
                  <a:schemeClr val="tx1"/>
                </a:solidFill>
                <a:effectLst/>
                <a:latin typeface="+mn-lt"/>
                <a:ea typeface="+mn-ea"/>
                <a:cs typeface="+mn-cs"/>
              </a:rPr>
              <a:t> Agoda, Yelp</a:t>
            </a:r>
            <a:r>
              <a:rPr lang="zh-TW" altLang="en-US" sz="1200" b="0" i="0" kern="1200" baseline="0" dirty="0">
                <a:solidFill>
                  <a:schemeClr val="tx1"/>
                </a:solidFill>
                <a:effectLst/>
                <a:latin typeface="+mn-lt"/>
                <a:ea typeface="+mn-ea"/>
                <a:cs typeface="+mn-cs"/>
              </a:rPr>
              <a:t> 等以使用者生成內容為基礎的平台</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使我們可以在跨越時間空間的限制，參考</a:t>
            </a:r>
            <a:r>
              <a:rPr lang="zh-CN" altLang="en-US" sz="1200" b="0" i="0" kern="1200" dirty="0">
                <a:solidFill>
                  <a:schemeClr val="tx1"/>
                </a:solidFill>
                <a:effectLst/>
                <a:latin typeface="+mn-lt"/>
                <a:ea typeface="+mn-ea"/>
                <a:cs typeface="+mn-cs"/>
              </a:rPr>
              <a:t>來自世界各地的</a:t>
            </a:r>
            <a:r>
              <a:rPr lang="zh-TW" altLang="en-US" sz="1200" b="0" i="0" kern="1200" dirty="0">
                <a:solidFill>
                  <a:schemeClr val="tx1"/>
                </a:solidFill>
                <a:effectLst/>
                <a:latin typeface="+mn-lt"/>
                <a:ea typeface="+mn-ea"/>
                <a:cs typeface="+mn-cs"/>
              </a:rPr>
              <a:t>使用者經驗</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那截至</a:t>
            </a:r>
            <a:r>
              <a:rPr lang="en-US" altLang="zh-TW" sz="1200" b="0" i="0" kern="1200" dirty="0">
                <a:solidFill>
                  <a:schemeClr val="tx1"/>
                </a:solidFill>
                <a:effectLst/>
                <a:latin typeface="+mn-lt"/>
                <a:ea typeface="+mn-ea"/>
                <a:cs typeface="+mn-cs"/>
              </a:rPr>
              <a:t>2017</a:t>
            </a:r>
            <a:r>
              <a:rPr lang="zh-TW" altLang="en-US" sz="1200" b="0" i="0" kern="1200" dirty="0">
                <a:solidFill>
                  <a:schemeClr val="tx1"/>
                </a:solidFill>
                <a:effectLst/>
                <a:latin typeface="+mn-lt"/>
                <a:ea typeface="+mn-ea"/>
                <a:cs typeface="+mn-cs"/>
              </a:rPr>
              <a:t>年底光是</a:t>
            </a:r>
            <a:r>
              <a:rPr lang="en-US" altLang="zh-TW" sz="1200" b="0" i="0" kern="1200" dirty="0">
                <a:solidFill>
                  <a:schemeClr val="tx1"/>
                </a:solidFill>
                <a:effectLst/>
                <a:latin typeface="+mn-lt"/>
                <a:ea typeface="+mn-ea"/>
                <a:cs typeface="+mn-cs"/>
              </a:rPr>
              <a:t>TripAdvisor</a:t>
            </a:r>
            <a:r>
              <a:rPr lang="zh-TW" altLang="en-US" sz="1200" b="0" i="0" kern="1200" baseline="0" dirty="0">
                <a:solidFill>
                  <a:schemeClr val="tx1"/>
                </a:solidFill>
                <a:effectLst/>
                <a:latin typeface="+mn-lt"/>
                <a:ea typeface="+mn-ea"/>
                <a:cs typeface="+mn-cs"/>
              </a:rPr>
              <a:t>以有高達</a:t>
            </a:r>
            <a:r>
              <a:rPr lang="en-US" altLang="zh-TW" sz="1200" b="0" i="0" kern="1200" baseline="0" dirty="0">
                <a:solidFill>
                  <a:schemeClr val="tx1"/>
                </a:solidFill>
                <a:effectLst/>
                <a:latin typeface="+mn-lt"/>
                <a:ea typeface="+mn-ea"/>
                <a:cs typeface="+mn-cs"/>
              </a:rPr>
              <a:t>600</a:t>
            </a:r>
            <a:r>
              <a:rPr lang="zh-TW" altLang="en-US" sz="1200" b="0" i="0" kern="1200" baseline="0" dirty="0">
                <a:solidFill>
                  <a:schemeClr val="tx1"/>
                </a:solidFill>
                <a:effectLst/>
                <a:latin typeface="+mn-lt"/>
                <a:ea typeface="+mn-ea"/>
                <a:cs typeface="+mn-cs"/>
              </a:rPr>
              <a:t>萬則評論，而這個數字還在不斷增加當中</a:t>
            </a:r>
            <a:endParaRPr lang="en-US" altLang="zh-TW" sz="1200" b="0" i="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同時因為行動裝置的發展，使這樣的服務得以進一步延伸</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b="0" i="0" kern="1200" dirty="0">
                <a:solidFill>
                  <a:schemeClr val="tx1"/>
                </a:solidFill>
                <a:effectLst/>
                <a:latin typeface="+mn-lt"/>
                <a:ea typeface="+mn-ea"/>
                <a:cs typeface="+mn-cs"/>
              </a:rPr>
              <a:t>尤其在行動服務中的</a:t>
            </a:r>
            <a:r>
              <a:rPr lang="zh-TW" altLang="en-US" sz="1200" b="0" i="0" kern="1200" dirty="0">
                <a:solidFill>
                  <a:schemeClr val="tx1"/>
                </a:solidFill>
                <a:effectLst/>
                <a:latin typeface="+mn-lt"/>
                <a:ea typeface="+mn-ea"/>
                <a:cs typeface="+mn-cs"/>
              </a:rPr>
              <a:t> 即時訊息，</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根據</a:t>
            </a:r>
            <a:r>
              <a:rPr lang="en-US" altLang="zh-TW" sz="1200" b="0" i="0" kern="1200" dirty="0">
                <a:solidFill>
                  <a:schemeClr val="tx1"/>
                </a:solidFill>
                <a:effectLst/>
                <a:latin typeface="+mn-lt"/>
                <a:ea typeface="+mn-ea"/>
                <a:cs typeface="+mn-cs"/>
              </a:rPr>
              <a:t>Facebook</a:t>
            </a:r>
            <a:r>
              <a:rPr lang="zh-TW" altLang="en-US" sz="1200" b="0" i="0" kern="1200" dirty="0">
                <a:solidFill>
                  <a:schemeClr val="tx1"/>
                </a:solidFill>
                <a:effectLst/>
                <a:latin typeface="+mn-lt"/>
                <a:ea typeface="+mn-ea"/>
                <a:cs typeface="+mn-cs"/>
              </a:rPr>
              <a:t> </a:t>
            </a:r>
            <a:r>
              <a:rPr lang="en-US" altLang="zh-TW" sz="1200" b="0" i="0" kern="1200" dirty="0">
                <a:solidFill>
                  <a:schemeClr val="tx1"/>
                </a:solidFill>
                <a:effectLst/>
                <a:latin typeface="+mn-lt"/>
                <a:ea typeface="+mn-ea"/>
                <a:cs typeface="+mn-cs"/>
              </a:rPr>
              <a:t>2018</a:t>
            </a:r>
            <a:r>
              <a:rPr lang="zh-TW" altLang="en-US" sz="1200" b="0" i="0" kern="1200" dirty="0">
                <a:solidFill>
                  <a:schemeClr val="tx1"/>
                </a:solidFill>
                <a:effectLst/>
                <a:latin typeface="+mn-lt"/>
                <a:ea typeface="+mn-ea"/>
                <a:cs typeface="+mn-cs"/>
              </a:rPr>
              <a:t>的統計，有超過</a:t>
            </a:r>
            <a:r>
              <a:rPr lang="en-US" altLang="zh-TW" sz="1200" b="0" i="0" kern="1200" dirty="0">
                <a:solidFill>
                  <a:schemeClr val="tx1"/>
                </a:solidFill>
                <a:effectLst/>
                <a:latin typeface="+mn-lt"/>
                <a:ea typeface="+mn-ea"/>
                <a:cs typeface="+mn-cs"/>
              </a:rPr>
              <a:t>80%</a:t>
            </a:r>
            <a:r>
              <a:rPr lang="zh-TW" altLang="en-US" sz="1200" b="0" i="0" kern="1200" dirty="0">
                <a:solidFill>
                  <a:schemeClr val="tx1"/>
                </a:solidFill>
                <a:effectLst/>
                <a:latin typeface="+mn-lt"/>
                <a:ea typeface="+mn-ea"/>
                <a:cs typeface="+mn-cs"/>
              </a:rPr>
              <a:t>的成年人每天都會使用即時訊息服務</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baseline="0" dirty="0">
                <a:solidFill>
                  <a:schemeClr val="tx1"/>
                </a:solidFill>
                <a:effectLst/>
                <a:latin typeface="+mn-lt"/>
                <a:ea typeface="+mn-ea"/>
                <a:cs typeface="+mn-cs"/>
              </a:rPr>
              <a:t>經濟學在</a:t>
            </a:r>
            <a:r>
              <a:rPr lang="en-US" altLang="zh-TW" sz="1200" b="0" i="0" kern="1200" baseline="0" dirty="0">
                <a:solidFill>
                  <a:schemeClr val="tx1"/>
                </a:solidFill>
                <a:effectLst/>
                <a:latin typeface="+mn-lt"/>
                <a:ea typeface="+mn-ea"/>
                <a:cs typeface="+mn-cs"/>
              </a:rPr>
              <a:t>16</a:t>
            </a:r>
            <a:r>
              <a:rPr lang="zh-CN" altLang="en-US" sz="1200" b="0" i="0" kern="1200" baseline="0" dirty="0">
                <a:solidFill>
                  <a:schemeClr val="tx1"/>
                </a:solidFill>
                <a:effectLst/>
                <a:latin typeface="+mn-lt"/>
                <a:ea typeface="+mn-ea"/>
                <a:cs typeface="+mn-cs"/>
              </a:rPr>
              <a:t>年的</a:t>
            </a:r>
            <a:r>
              <a:rPr lang="zh-TW" altLang="en-US" sz="1200" b="0" i="0" kern="1200" baseline="0" dirty="0">
                <a:solidFill>
                  <a:schemeClr val="tx1"/>
                </a:solidFill>
                <a:effectLst/>
                <a:latin typeface="+mn-lt"/>
                <a:ea typeface="+mn-ea"/>
                <a:cs typeface="+mn-cs"/>
              </a:rPr>
              <a:t>報導中曾提及，以文字為基礎的服務即將起飛</a:t>
            </a:r>
            <a:endParaRPr lang="en-US" altLang="zh-TW" sz="1200" b="0" i="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baseline="0" dirty="0">
                <a:solidFill>
                  <a:schemeClr val="tx1"/>
                </a:solidFill>
                <a:effectLst/>
                <a:latin typeface="+mn-lt"/>
                <a:ea typeface="+mn-ea"/>
                <a:cs typeface="+mn-cs"/>
              </a:rPr>
              <a:t>在</a:t>
            </a:r>
            <a:r>
              <a:rPr lang="en-US" altLang="zh-TW" sz="1200" b="0" i="0" kern="1200" baseline="0" dirty="0">
                <a:solidFill>
                  <a:schemeClr val="tx1"/>
                </a:solidFill>
                <a:effectLst/>
                <a:latin typeface="+mn-lt"/>
                <a:ea typeface="+mn-ea"/>
                <a:cs typeface="+mn-cs"/>
              </a:rPr>
              <a:t>Google 2017</a:t>
            </a:r>
            <a:r>
              <a:rPr lang="zh-TW" altLang="en-US" sz="1200" b="0" i="0" kern="1200" baseline="0" dirty="0">
                <a:solidFill>
                  <a:schemeClr val="tx1"/>
                </a:solidFill>
                <a:effectLst/>
                <a:latin typeface="+mn-lt"/>
                <a:ea typeface="+mn-ea"/>
                <a:cs typeface="+mn-cs"/>
              </a:rPr>
              <a:t>的資料也指出，</a:t>
            </a:r>
            <a:r>
              <a:rPr lang="zh-TW" altLang="en-US" sz="1200" b="0" i="0" kern="1200" dirty="0">
                <a:solidFill>
                  <a:schemeClr val="tx1"/>
                </a:solidFill>
                <a:effectLst/>
                <a:latin typeface="+mn-lt"/>
                <a:ea typeface="+mn-ea"/>
                <a:cs typeface="+mn-cs"/>
              </a:rPr>
              <a:t>有</a:t>
            </a:r>
            <a:r>
              <a:rPr lang="en-US" altLang="zh-TW" sz="1200" b="0" i="0" kern="1200" dirty="0">
                <a:solidFill>
                  <a:schemeClr val="tx1"/>
                </a:solidFill>
                <a:effectLst/>
                <a:latin typeface="+mn-lt"/>
                <a:ea typeface="+mn-ea"/>
                <a:cs typeface="+mn-cs"/>
              </a:rPr>
              <a:t>33%</a:t>
            </a:r>
            <a:r>
              <a:rPr lang="zh-TW" altLang="en-US" sz="1200" b="0" i="0" kern="1200" dirty="0">
                <a:solidFill>
                  <a:schemeClr val="tx1"/>
                </a:solidFill>
                <a:effectLst/>
                <a:latin typeface="+mn-lt"/>
                <a:ea typeface="+mn-ea"/>
                <a:cs typeface="+mn-cs"/>
              </a:rPr>
              <a:t>的人會在旅行過程中會透過數位助理、文字為基礎的服務來完成特定任務</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例如</a:t>
            </a:r>
            <a:r>
              <a:rPr lang="en-US" altLang="zh-TW" sz="1200" b="0" i="0" kern="1200" dirty="0">
                <a:solidFill>
                  <a:schemeClr val="tx1"/>
                </a:solidFill>
                <a:effectLst/>
                <a:latin typeface="+mn-lt"/>
                <a:ea typeface="+mn-ea"/>
                <a:cs typeface="+mn-cs"/>
              </a:rPr>
              <a:t>:</a:t>
            </a:r>
            <a:r>
              <a:rPr lang="zh-TW" altLang="en-US" sz="1200" b="0" i="0" kern="1200" dirty="0">
                <a:solidFill>
                  <a:schemeClr val="tx1"/>
                </a:solidFill>
                <a:effectLst/>
                <a:latin typeface="+mn-lt"/>
                <a:ea typeface="+mn-ea"/>
                <a:cs typeface="+mn-cs"/>
              </a:rPr>
              <a:t> 尋找或者預約餐廳</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CN"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sz="1200" b="0" i="0" kern="1200" dirty="0">
                <a:solidFill>
                  <a:schemeClr val="tx1"/>
                </a:solidFill>
                <a:effectLst/>
                <a:latin typeface="+mn-lt"/>
                <a:ea typeface="+mn-ea"/>
                <a:cs typeface="+mn-cs"/>
              </a:rPr>
              <a:t>那目前</a:t>
            </a:r>
            <a:r>
              <a:rPr lang="zh-TW" altLang="en-US" sz="1200" b="0" i="0" kern="1200" baseline="0" dirty="0">
                <a:solidFill>
                  <a:schemeClr val="tx1"/>
                </a:solidFill>
                <a:effectLst/>
                <a:latin typeface="+mn-lt"/>
                <a:ea typeface="+mn-ea"/>
                <a:cs typeface="+mn-cs"/>
              </a:rPr>
              <a:t>已有許多企業透過這樣的管道來與使用者互動，種類包含線上客服、聊天機器人</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b="0" i="0" kern="1200" dirty="0">
                <a:solidFill>
                  <a:schemeClr val="tx1"/>
                </a:solidFill>
                <a:effectLst/>
                <a:latin typeface="+mn-lt"/>
                <a:ea typeface="+mn-ea"/>
                <a:cs typeface="+mn-cs"/>
              </a:rPr>
              <a:t>在</a:t>
            </a:r>
            <a:r>
              <a:rPr lang="en-US" altLang="zh-TW" sz="1200" b="0" i="0" kern="1200" dirty="0">
                <a:solidFill>
                  <a:schemeClr val="tx1"/>
                </a:solidFill>
                <a:effectLst/>
                <a:latin typeface="+mn-lt"/>
                <a:ea typeface="+mn-ea"/>
                <a:cs typeface="+mn-cs"/>
              </a:rPr>
              <a:t>FB</a:t>
            </a:r>
            <a:r>
              <a:rPr lang="en-US" altLang="zh-TW" sz="1200" b="0" i="0" kern="1200" baseline="0" dirty="0">
                <a:solidFill>
                  <a:schemeClr val="tx1"/>
                </a:solidFill>
                <a:effectLst/>
                <a:latin typeface="+mn-lt"/>
                <a:ea typeface="+mn-ea"/>
                <a:cs typeface="+mn-cs"/>
              </a:rPr>
              <a:t> </a:t>
            </a:r>
            <a:r>
              <a:rPr lang="en-US" altLang="zh-TW" sz="1200" b="0" i="0" kern="1200" baseline="0" dirty="0" err="1">
                <a:solidFill>
                  <a:schemeClr val="tx1"/>
                </a:solidFill>
                <a:effectLst/>
                <a:latin typeface="+mn-lt"/>
                <a:ea typeface="+mn-ea"/>
                <a:cs typeface="+mn-cs"/>
              </a:rPr>
              <a:t>messager</a:t>
            </a:r>
            <a:r>
              <a:rPr lang="en-US" altLang="zh-TW" sz="1200" b="0" i="0" kern="1200" baseline="0" dirty="0">
                <a:solidFill>
                  <a:schemeClr val="tx1"/>
                </a:solidFill>
                <a:effectLst/>
                <a:latin typeface="+mn-lt"/>
                <a:ea typeface="+mn-ea"/>
                <a:cs typeface="+mn-cs"/>
              </a:rPr>
              <a:t> </a:t>
            </a:r>
            <a:r>
              <a:rPr lang="zh-TW" altLang="en-US" sz="1200" b="0" i="0" kern="1200" dirty="0">
                <a:solidFill>
                  <a:schemeClr val="tx1"/>
                </a:solidFill>
                <a:effectLst/>
                <a:latin typeface="+mn-lt"/>
                <a:ea typeface="+mn-ea"/>
                <a:cs typeface="+mn-cs"/>
              </a:rPr>
              <a:t>平台上已經有超過</a:t>
            </a:r>
            <a:r>
              <a:rPr lang="en-US" altLang="zh-TW" sz="1200" b="0" i="0" kern="1200" dirty="0">
                <a:solidFill>
                  <a:schemeClr val="tx1"/>
                </a:solidFill>
                <a:effectLst/>
                <a:latin typeface="+mn-lt"/>
                <a:ea typeface="+mn-ea"/>
                <a:cs typeface="+mn-cs"/>
              </a:rPr>
              <a:t>300,000</a:t>
            </a:r>
            <a:r>
              <a:rPr lang="zh-TW" altLang="en-US" sz="1200" b="0" i="0" kern="1200" dirty="0">
                <a:solidFill>
                  <a:schemeClr val="tx1"/>
                </a:solidFill>
                <a:effectLst/>
                <a:latin typeface="+mn-lt"/>
                <a:ea typeface="+mn-ea"/>
                <a:cs typeface="+mn-cs"/>
              </a:rPr>
              <a:t>個聊天機器人，例如共享汽車</a:t>
            </a:r>
            <a:r>
              <a:rPr lang="en-US" altLang="zh-TW" sz="1200" b="0" i="0" kern="1200" dirty="0">
                <a:solidFill>
                  <a:schemeClr val="tx1"/>
                </a:solidFill>
                <a:effectLst/>
                <a:latin typeface="+mn-lt"/>
                <a:ea typeface="+mn-ea"/>
                <a:cs typeface="+mn-cs"/>
              </a:rPr>
              <a:t>Lyft,</a:t>
            </a:r>
            <a:r>
              <a:rPr lang="en-US" altLang="zh-TW" sz="1200" b="0" i="0" kern="1200" baseline="0" dirty="0">
                <a:solidFill>
                  <a:schemeClr val="tx1"/>
                </a:solidFill>
                <a:effectLst/>
                <a:latin typeface="+mn-lt"/>
                <a:ea typeface="+mn-ea"/>
                <a:cs typeface="+mn-cs"/>
              </a:rPr>
              <a:t> </a:t>
            </a:r>
            <a:r>
              <a:rPr lang="en-US" altLang="zh-TW" sz="1200" b="0" i="0" kern="1200" baseline="0" dirty="0" err="1">
                <a:solidFill>
                  <a:schemeClr val="tx1"/>
                </a:solidFill>
                <a:effectLst/>
                <a:latin typeface="+mn-lt"/>
                <a:ea typeface="+mn-ea"/>
                <a:cs typeface="+mn-cs"/>
              </a:rPr>
              <a:t>H&amp;M</a:t>
            </a:r>
            <a:r>
              <a:rPr lang="en-US" altLang="zh-TW" sz="1200" b="0" i="0" kern="1200" baseline="0" dirty="0">
                <a:solidFill>
                  <a:schemeClr val="tx1"/>
                </a:solidFill>
                <a:effectLst/>
                <a:latin typeface="+mn-lt"/>
                <a:ea typeface="+mn-ea"/>
                <a:cs typeface="+mn-cs"/>
              </a:rPr>
              <a:t> </a:t>
            </a:r>
            <a:r>
              <a:rPr lang="zh-TW" altLang="en-US" sz="1200" b="0" i="0" kern="1200" baseline="0" dirty="0">
                <a:solidFill>
                  <a:schemeClr val="tx1"/>
                </a:solidFill>
                <a:effectLst/>
                <a:latin typeface="+mn-lt"/>
                <a:ea typeface="+mn-ea"/>
                <a:cs typeface="+mn-cs"/>
              </a:rPr>
              <a:t>等</a:t>
            </a: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b="0" i="0" kern="1200" dirty="0">
              <a:solidFill>
                <a:schemeClr val="tx1"/>
              </a:solidFill>
              <a:effectLst/>
              <a:latin typeface="+mn-lt"/>
              <a:ea typeface="+mn-ea"/>
              <a:cs typeface="+mn-cs"/>
            </a:endParaRPr>
          </a:p>
          <a:p>
            <a:br>
              <a:rPr lang="zh-TW" altLang="en-US" sz="1200" b="0" i="0" kern="1200" dirty="0">
                <a:solidFill>
                  <a:schemeClr val="tx1"/>
                </a:solidFill>
                <a:effectLst/>
                <a:latin typeface="+mn-lt"/>
                <a:ea typeface="+mn-ea"/>
                <a:cs typeface="+mn-cs"/>
              </a:rPr>
            </a:br>
            <a:r>
              <a:rPr lang="en-US" altLang="zh-TW" sz="1200" b="0" i="0" kern="1200" dirty="0">
                <a:solidFill>
                  <a:schemeClr val="tx1"/>
                </a:solidFill>
                <a:effectLst/>
                <a:latin typeface="+mn-lt"/>
                <a:ea typeface="+mn-ea"/>
                <a:cs typeface="+mn-cs"/>
              </a:rPr>
              <a:t>1. Internet</a:t>
            </a:r>
            <a:r>
              <a:rPr lang="en-US" altLang="zh-TW" sz="1200" b="0" i="0" kern="1200" baseline="0" dirty="0">
                <a:solidFill>
                  <a:schemeClr val="tx1"/>
                </a:solidFill>
                <a:effectLst/>
                <a:latin typeface="+mn-lt"/>
                <a:ea typeface="+mn-ea"/>
                <a:cs typeface="+mn-cs"/>
              </a:rPr>
              <a:t> -&gt; user behavior</a:t>
            </a:r>
          </a:p>
          <a:p>
            <a:r>
              <a:rPr lang="en-US" altLang="zh-TW" sz="1200" b="0" i="0" kern="1200" baseline="0" dirty="0">
                <a:solidFill>
                  <a:schemeClr val="tx1"/>
                </a:solidFill>
                <a:effectLst/>
                <a:latin typeface="+mn-lt"/>
                <a:ea typeface="+mn-ea"/>
                <a:cs typeface="+mn-cs"/>
              </a:rPr>
              <a:t>2. Online review(</a:t>
            </a:r>
            <a:r>
              <a:rPr lang="en-US" altLang="zh-TW" sz="1200" b="0" i="0" kern="1200" baseline="0" dirty="0" err="1">
                <a:solidFill>
                  <a:schemeClr val="tx1"/>
                </a:solidFill>
                <a:effectLst/>
                <a:latin typeface="+mn-lt"/>
                <a:ea typeface="+mn-ea"/>
                <a:cs typeface="+mn-cs"/>
              </a:rPr>
              <a:t>UGC</a:t>
            </a:r>
            <a:r>
              <a:rPr lang="en-US" altLang="zh-TW" sz="1200" b="0" i="0" kern="1200" baseline="0" dirty="0">
                <a:solidFill>
                  <a:schemeClr val="tx1"/>
                </a:solidFill>
                <a:effectLst/>
                <a:latin typeface="+mn-lt"/>
                <a:ea typeface="+mn-ea"/>
                <a:cs typeface="+mn-cs"/>
              </a:rPr>
              <a:t> content)</a:t>
            </a:r>
          </a:p>
          <a:p>
            <a:r>
              <a:rPr lang="en-US" altLang="zh-TW" sz="1200" b="0" i="0" kern="1200" baseline="0" dirty="0">
                <a:solidFill>
                  <a:schemeClr val="tx1"/>
                </a:solidFill>
                <a:effectLst/>
                <a:latin typeface="+mn-lt"/>
                <a:ea typeface="+mn-ea"/>
                <a:cs typeface="+mn-cs"/>
              </a:rPr>
              <a:t>3. Mobile -&gt; text </a:t>
            </a:r>
            <a:r>
              <a:rPr lang="en-US" altLang="zh-TW" sz="1200" b="0" i="0" kern="1200" baseline="0" dirty="0" err="1">
                <a:solidFill>
                  <a:schemeClr val="tx1"/>
                </a:solidFill>
                <a:effectLst/>
                <a:latin typeface="+mn-lt"/>
                <a:ea typeface="+mn-ea"/>
                <a:cs typeface="+mn-cs"/>
              </a:rPr>
              <a:t>messager</a:t>
            </a:r>
            <a:r>
              <a:rPr lang="en-US" altLang="zh-TW" sz="1200" b="0" i="0" kern="1200" baseline="0" dirty="0">
                <a:solidFill>
                  <a:schemeClr val="tx1"/>
                </a:solidFill>
                <a:effectLst/>
                <a:latin typeface="+mn-lt"/>
                <a:ea typeface="+mn-ea"/>
                <a:cs typeface="+mn-cs"/>
              </a:rPr>
              <a:t> , current bot number</a:t>
            </a:r>
            <a:endParaRPr lang="en-US" altLang="zh-TW" dirty="0"/>
          </a:p>
        </p:txBody>
      </p:sp>
      <p:sp>
        <p:nvSpPr>
          <p:cNvPr id="1126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728E7A7E-2E13-4B5A-9E8B-9A53CC305B22}" type="slidenum">
              <a:rPr kumimoji="0" lang="zh-TW" altLang="en-US" smtClean="0">
                <a:latin typeface="Calibri" panose="020F0502020204030204" pitchFamily="34" charset="0"/>
              </a:rPr>
              <a:pPr/>
              <a:t>3</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411501738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332003304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我們再實驗結束後，透過問卷瞭解介面的易用性</a:t>
            </a:r>
            <a:endParaRPr lang="en-US" altLang="zh-TW" dirty="0"/>
          </a:p>
          <a:p>
            <a:r>
              <a:rPr lang="zh-CN" altLang="en-US" dirty="0"/>
              <a:t>問卷包含了用戶對於系統的難易度、易用性、是否願意使用等進行評估</a:t>
            </a:r>
            <a:endParaRPr lang="en-US" altLang="zh-TW" dirty="0"/>
          </a:p>
          <a:p>
            <a:r>
              <a:rPr lang="zh-TW" altLang="en-US" dirty="0"/>
              <a:t>題目包含了正向題與反向題，在計算後我們可以獲得</a:t>
            </a:r>
            <a:r>
              <a:rPr lang="en-US" altLang="zh-TW" dirty="0"/>
              <a:t>SUS </a:t>
            </a:r>
            <a:r>
              <a:rPr lang="zh-CN" altLang="en-US" dirty="0"/>
              <a:t>分數</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22500400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根據上表我們可以看到這兩個之間的統計結果</a:t>
            </a:r>
            <a:r>
              <a:rPr lang="en-US" altLang="zh-TW" dirty="0"/>
              <a:t>p</a:t>
            </a:r>
            <a:r>
              <a:rPr lang="zh-CN" altLang="en-US" dirty="0"/>
              <a:t>值大於</a:t>
            </a:r>
            <a:r>
              <a:rPr lang="en-US" altLang="zh-CN" dirty="0"/>
              <a:t>0.05</a:t>
            </a:r>
            <a:r>
              <a:rPr lang="zh-CN" altLang="en-US" dirty="0"/>
              <a:t>，因此</a:t>
            </a:r>
            <a:r>
              <a:rPr lang="zh-TW" altLang="en-US" dirty="0"/>
              <a:t>沒有顯著差異，</a:t>
            </a:r>
            <a:endParaRPr lang="en-US" altLang="zh-TW" dirty="0"/>
          </a:p>
          <a:p>
            <a:r>
              <a:rPr lang="zh-TW" altLang="en-US" dirty="0"/>
              <a:t>那進一步看平均的話</a:t>
            </a:r>
            <a:r>
              <a:rPr lang="zh-CN" altLang="en-US" dirty="0"/>
              <a:t>我們的系統有</a:t>
            </a:r>
            <a:r>
              <a:rPr lang="en-US" altLang="zh-CN" dirty="0"/>
              <a:t>60.33</a:t>
            </a:r>
            <a:r>
              <a:rPr lang="zh-CN" altLang="en-US" dirty="0"/>
              <a:t>的表現，稍高於</a:t>
            </a:r>
            <a:r>
              <a:rPr lang="en-US" altLang="zh-CN" dirty="0"/>
              <a:t>Original</a:t>
            </a:r>
            <a:r>
              <a:rPr lang="zh-CN" altLang="en-US" dirty="0"/>
              <a:t>的方法</a:t>
            </a:r>
            <a:endParaRPr lang="en-US" altLang="zh-CN" dirty="0"/>
          </a:p>
          <a:p>
            <a:r>
              <a:rPr lang="zh-CN" altLang="en-US" dirty="0"/>
              <a:t>在</a:t>
            </a:r>
            <a:r>
              <a:rPr lang="en-US" altLang="zh-CN" dirty="0"/>
              <a:t>2009</a:t>
            </a:r>
            <a:r>
              <a:rPr lang="zh-CN" altLang="en-US" dirty="0"/>
              <a:t>年有學者針對</a:t>
            </a:r>
            <a:r>
              <a:rPr lang="en-US" altLang="zh-CN" dirty="0"/>
              <a:t>SUS score</a:t>
            </a:r>
            <a:r>
              <a:rPr lang="zh-CN" altLang="en-US" dirty="0"/>
              <a:t>提出了評分的量表，那我們的系統表現於</a:t>
            </a:r>
            <a:r>
              <a:rPr lang="en-US" altLang="zh-CN" dirty="0"/>
              <a:t>D</a:t>
            </a:r>
            <a:r>
              <a:rPr lang="zh-CN" altLang="en-US" dirty="0"/>
              <a:t>評級，稍高於介於</a:t>
            </a:r>
            <a:r>
              <a:rPr lang="en-US" altLang="zh-CN" dirty="0"/>
              <a:t>ok </a:t>
            </a:r>
            <a:r>
              <a:rPr lang="zh-CN" altLang="en-US" dirty="0"/>
              <a:t>和</a:t>
            </a:r>
            <a:r>
              <a:rPr lang="en-US" altLang="zh-CN" dirty="0"/>
              <a:t>good</a:t>
            </a:r>
            <a:r>
              <a:rPr lang="zh-CN" altLang="en-US" dirty="0"/>
              <a:t>之前</a:t>
            </a:r>
            <a:endParaRPr lang="en-US" altLang="zh-CN" dirty="0"/>
          </a:p>
          <a:p>
            <a:r>
              <a:rPr lang="zh-TW" altLang="en-US" dirty="0"/>
              <a:t>主因源自本次我們的實驗，仍著力於推薦引擎，</a:t>
            </a:r>
            <a:endParaRPr lang="en-US" altLang="zh-TW" dirty="0"/>
          </a:p>
          <a:p>
            <a:r>
              <a:rPr lang="zh-TW" altLang="en-US" dirty="0"/>
              <a:t>自然語言為主的互動方式對使用者來說是輕鬆學習的，但相對的也容易有較高的標準</a:t>
            </a:r>
            <a:endParaRPr lang="en-US" altLang="zh-TW" dirty="0"/>
          </a:p>
          <a:p>
            <a:r>
              <a:rPr lang="zh-TW" altLang="en-US" dirty="0"/>
              <a:t>整體來說，系統仍有改善空間</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14439338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我們進一步針對使用感受的四個面向來評估</a:t>
            </a:r>
            <a:endParaRPr lang="en-US" altLang="zh-TW" dirty="0"/>
          </a:p>
          <a:p>
            <a:r>
              <a:rPr lang="zh-TW" altLang="en-US" dirty="0"/>
              <a:t>包含</a:t>
            </a:r>
            <a:endParaRPr lang="en-US" altLang="zh-TW" dirty="0"/>
          </a:p>
          <a:p>
            <a:r>
              <a:rPr lang="zh-TW" altLang="en-US" dirty="0"/>
              <a:t>對於使用者來說的系統正確性，相較於前面的模組評估，這個指標更為主觀</a:t>
            </a:r>
            <a:endParaRPr lang="en-US" altLang="zh-TW" dirty="0"/>
          </a:p>
          <a:p>
            <a:r>
              <a:rPr lang="zh-TW" altLang="en-US" dirty="0"/>
              <a:t>另外是系統是否有將情境納入考量、</a:t>
            </a:r>
            <a:endParaRPr lang="en-US" altLang="zh-TW" dirty="0"/>
          </a:p>
          <a:p>
            <a:r>
              <a:rPr lang="zh-TW" altLang="en-US" dirty="0"/>
              <a:t>使用者對於系統解釋性的感受</a:t>
            </a:r>
            <a:endParaRPr lang="en-US" altLang="zh-TW" dirty="0"/>
          </a:p>
          <a:p>
            <a:r>
              <a:rPr lang="zh-TW" altLang="en-US" dirty="0"/>
              <a:t>及整體的滿意度</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33</a:t>
            </a:fld>
            <a:endParaRPr lang="zh-TW" altLang="en-US"/>
          </a:p>
        </p:txBody>
      </p:sp>
    </p:spTree>
    <p:extLst>
      <p:ext uri="{BB962C8B-B14F-4D97-AF65-F5344CB8AC3E}">
        <p14:creationId xmlns:p14="http://schemas.microsoft.com/office/powerpoint/2010/main" val="303814271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上圖我們可以看到，根據統計結果有顯著的差異</a:t>
            </a:r>
            <a:endParaRPr lang="en-US" altLang="zh-TW" dirty="0"/>
          </a:p>
          <a:p>
            <a:r>
              <a:rPr lang="zh-TW" altLang="en-US" dirty="0"/>
              <a:t>另外我們的系統在四項指標的平均分獲得</a:t>
            </a:r>
            <a:r>
              <a:rPr lang="en-US" altLang="zh-TW" dirty="0"/>
              <a:t>3.9</a:t>
            </a:r>
            <a:r>
              <a:rPr lang="zh-CN" altLang="en-US" dirty="0"/>
              <a:t>的分數</a:t>
            </a:r>
            <a:r>
              <a:rPr lang="zh-TW" altLang="en-US" dirty="0"/>
              <a:t> 有較好的表現</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34</a:t>
            </a:fld>
            <a:endParaRPr lang="zh-TW" altLang="en-US"/>
          </a:p>
        </p:txBody>
      </p:sp>
    </p:spTree>
    <p:extLst>
      <p:ext uri="{BB962C8B-B14F-4D97-AF65-F5344CB8AC3E}">
        <p14:creationId xmlns:p14="http://schemas.microsoft.com/office/powerpoint/2010/main" val="41321023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接著我們進一步來看四項指標的分數</a:t>
            </a:r>
            <a:endParaRPr lang="en-US" altLang="zh-TW" dirty="0"/>
          </a:p>
          <a:p>
            <a:r>
              <a:rPr lang="zh-TW" altLang="en-US" dirty="0"/>
              <a:t>在四項指標我們的系統都有較好的表現，</a:t>
            </a:r>
            <a:endParaRPr lang="en-US" altLang="zh-TW" dirty="0"/>
          </a:p>
          <a:p>
            <a:r>
              <a:rPr lang="zh-TW" altLang="en-US" dirty="0"/>
              <a:t>尤其在情境考量的部分獲得了</a:t>
            </a:r>
            <a:r>
              <a:rPr lang="en-US" altLang="zh-TW" dirty="0"/>
              <a:t>4.06</a:t>
            </a:r>
            <a:r>
              <a:rPr lang="zh-CN" altLang="en-US" dirty="0"/>
              <a:t>的高分</a:t>
            </a:r>
            <a:endParaRPr lang="zh-TW" altLang="en-US"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35</a:t>
            </a:fld>
            <a:endParaRPr lang="zh-TW" altLang="en-US"/>
          </a:p>
        </p:txBody>
      </p:sp>
    </p:spTree>
    <p:extLst>
      <p:ext uri="{BB962C8B-B14F-4D97-AF65-F5344CB8AC3E}">
        <p14:creationId xmlns:p14="http://schemas.microsoft.com/office/powerpoint/2010/main" val="394322219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CN" altLang="en-US" dirty="0"/>
              <a:t>首先是研究貢獻</a:t>
            </a:r>
            <a:endParaRPr lang="en-US" altLang="zh-CN" dirty="0"/>
          </a:p>
          <a:p>
            <a:r>
              <a:rPr lang="zh-CN" altLang="en-US" dirty="0"/>
              <a:t>從客觀觀點</a:t>
            </a:r>
            <a:endParaRPr lang="en-US" altLang="zh-CN" dirty="0"/>
          </a:p>
          <a:p>
            <a:r>
              <a:rPr lang="zh-TW" altLang="en-US" dirty="0"/>
              <a:t>    我們</a:t>
            </a:r>
            <a:r>
              <a:rPr lang="zh-CN" altLang="en-US" dirty="0"/>
              <a:t>提供一個新的評分方式，依據使用者重視的面相給予個人化的評分清單，</a:t>
            </a:r>
            <a:endParaRPr lang="en-US" altLang="zh-CN" dirty="0"/>
          </a:p>
          <a:p>
            <a:r>
              <a:rPr lang="zh-CN" altLang="en-US" dirty="0"/>
              <a:t>同時我們使用線上評論資料，能更客觀地揭露真實的消費經驗</a:t>
            </a:r>
            <a:endParaRPr lang="en-US" altLang="zh-CN" dirty="0"/>
          </a:p>
          <a:p>
            <a:endParaRPr lang="en-US" altLang="zh-CN" dirty="0"/>
          </a:p>
          <a:p>
            <a:r>
              <a:rPr lang="zh-CN" altLang="en-US" dirty="0"/>
              <a:t>方法觀點</a:t>
            </a:r>
            <a:endParaRPr lang="en-US" altLang="zh-CN" dirty="0"/>
          </a:p>
          <a:p>
            <a:r>
              <a:rPr lang="zh-TW" altLang="en-US" dirty="0"/>
              <a:t>    我們的系統</a:t>
            </a:r>
            <a:r>
              <a:rPr lang="zh-CN" altLang="en-US" dirty="0"/>
              <a:t>整合了對話是介面與使用者的偏好，透</a:t>
            </a:r>
            <a:endParaRPr lang="en-US" altLang="zh-CN" dirty="0"/>
          </a:p>
          <a:p>
            <a:r>
              <a:rPr lang="zh-TW" altLang="en-US" dirty="0"/>
              <a:t>    </a:t>
            </a:r>
            <a:r>
              <a:rPr lang="zh-CN" altLang="en-US" dirty="0"/>
              <a:t>過偏好模型能夠以使用者平時瀏覽的習慣包含長短期偏好、社群影響力來計算餐廳分數</a:t>
            </a:r>
            <a:endParaRPr lang="en-US" altLang="zh-CN" dirty="0"/>
          </a:p>
          <a:p>
            <a:r>
              <a:rPr lang="zh-TW" altLang="en-US" dirty="0"/>
              <a:t>    </a:t>
            </a:r>
            <a:r>
              <a:rPr lang="zh-CN" altLang="en-US" dirty="0"/>
              <a:t>另外，</a:t>
            </a:r>
            <a:r>
              <a:rPr lang="zh-TW" altLang="en-US" dirty="0"/>
              <a:t>互動的介面讓使用者能夠持續修改他們的需求</a:t>
            </a:r>
            <a:endParaRPr lang="en-US" altLang="zh-TW" dirty="0"/>
          </a:p>
          <a:p>
            <a:endParaRPr lang="en-US" altLang="zh-CN" dirty="0"/>
          </a:p>
          <a:p>
            <a:r>
              <a:rPr lang="zh-CN" altLang="en-US" dirty="0"/>
              <a:t>使用者觀點</a:t>
            </a:r>
            <a:endParaRPr lang="en-US" altLang="zh-CN" dirty="0"/>
          </a:p>
          <a:p>
            <a:r>
              <a:rPr lang="zh-TW" altLang="en-US" dirty="0"/>
              <a:t>    提升平台上使用者的體驗，包含一般消費者與 餐廳所有者，讓消費者能更簡單地找到適合的餐廳，讓餐廳所有者能更精準的鎖定他們的目標客群</a:t>
            </a:r>
            <a:endParaRPr lang="en-US" altLang="zh-TW" dirty="0"/>
          </a:p>
          <a:p>
            <a:endParaRPr lang="en-US" altLang="zh-TW" dirty="0"/>
          </a:p>
          <a:p>
            <a:r>
              <a:rPr lang="zh-CN" altLang="en-US" dirty="0"/>
              <a:t>對第三方平台來說</a:t>
            </a:r>
            <a:endParaRPr lang="en-US" altLang="zh-CN" dirty="0"/>
          </a:p>
          <a:p>
            <a:r>
              <a:rPr lang="zh-CN" altLang="en-US" dirty="0"/>
              <a:t>可以協助一班使用者解決資訊過載的問題，能夠更簡單地獲得有用的資訊</a:t>
            </a:r>
            <a:endParaRPr lang="en-US" altLang="zh-CN" dirty="0"/>
          </a:p>
          <a:p>
            <a:r>
              <a:rPr lang="zh-CN" altLang="en-US" dirty="0"/>
              <a:t>同時也提供一個新的管道跟使用者互動</a:t>
            </a:r>
            <a:endParaRPr lang="en-US" altLang="zh-CN"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36</a:t>
            </a:fld>
            <a:endParaRPr lang="zh-TW" altLang="en-US"/>
          </a:p>
        </p:txBody>
      </p:sp>
    </p:spTree>
    <p:extLst>
      <p:ext uri="{BB962C8B-B14F-4D97-AF65-F5344CB8AC3E}">
        <p14:creationId xmlns:p14="http://schemas.microsoft.com/office/powerpoint/2010/main" val="232161502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228600" indent="-228600">
              <a:buAutoNum type="arabicPeriod"/>
            </a:pPr>
            <a:r>
              <a:rPr lang="zh-CN" altLang="en-US" sz="1200" b="0" i="0" kern="1200" dirty="0">
                <a:solidFill>
                  <a:schemeClr val="tx1"/>
                </a:solidFill>
                <a:effectLst/>
                <a:latin typeface="+mn-lt"/>
                <a:ea typeface="+mn-ea"/>
                <a:cs typeface="+mn-cs"/>
              </a:rPr>
              <a:t>最後是未來展望的部分：</a:t>
            </a:r>
            <a:endParaRPr lang="en-US" altLang="zh-CN" sz="1200" b="0" i="0" kern="1200" dirty="0">
              <a:solidFill>
                <a:schemeClr val="tx1"/>
              </a:solidFill>
              <a:effectLst/>
              <a:latin typeface="+mn-lt"/>
              <a:ea typeface="+mn-ea"/>
              <a:cs typeface="+mn-cs"/>
            </a:endParaRPr>
          </a:p>
          <a:p>
            <a:pPr marL="228600" indent="-228600">
              <a:buAutoNum type="arabicPeriod"/>
            </a:pPr>
            <a:r>
              <a:rPr lang="zh-CN" altLang="en-US" sz="1200" b="0" i="0" kern="1200" dirty="0">
                <a:solidFill>
                  <a:schemeClr val="tx1"/>
                </a:solidFill>
                <a:effectLst/>
                <a:latin typeface="+mn-lt"/>
                <a:ea typeface="+mn-ea"/>
                <a:cs typeface="+mn-cs"/>
              </a:rPr>
              <a:t>我們可以增加使用者地理位置的資料，以提供鄰近的餐廳推薦，</a:t>
            </a:r>
            <a:endParaRPr lang="en-US" altLang="zh-CN" sz="1200" b="0" i="0" kern="1200" dirty="0">
              <a:solidFill>
                <a:schemeClr val="tx1"/>
              </a:solidFill>
              <a:effectLst/>
              <a:latin typeface="+mn-lt"/>
              <a:ea typeface="+mn-ea"/>
              <a:cs typeface="+mn-cs"/>
            </a:endParaRPr>
          </a:p>
          <a:p>
            <a:pPr marL="228600" indent="-228600">
              <a:buAutoNum type="arabicPeriod"/>
            </a:pPr>
            <a:r>
              <a:rPr lang="zh-CN" altLang="en-US" sz="1200" b="0" i="0" kern="1200" dirty="0">
                <a:solidFill>
                  <a:schemeClr val="tx1"/>
                </a:solidFill>
                <a:effectLst/>
                <a:latin typeface="+mn-lt"/>
                <a:ea typeface="+mn-ea"/>
                <a:cs typeface="+mn-cs"/>
              </a:rPr>
              <a:t>對話式介面有一定的大小限制，過量的文字內容容易影響閱讀，未來可以進一步改善排版的方式並提供評論摘要的功能已增加閱讀性</a:t>
            </a:r>
            <a:endParaRPr lang="en-US" altLang="zh-CN" sz="1200" b="0" i="0" kern="1200" dirty="0">
              <a:solidFill>
                <a:schemeClr val="tx1"/>
              </a:solidFill>
              <a:effectLst/>
              <a:latin typeface="+mn-lt"/>
              <a:ea typeface="+mn-ea"/>
              <a:cs typeface="+mn-cs"/>
            </a:endParaRPr>
          </a:p>
          <a:p>
            <a:pPr marL="228600" indent="-228600">
              <a:buAutoNum type="arabicPeriod"/>
            </a:pPr>
            <a:r>
              <a:rPr lang="zh-CN" altLang="en-US" sz="1200" b="0" i="0" kern="1200" dirty="0">
                <a:solidFill>
                  <a:schemeClr val="tx1"/>
                </a:solidFill>
                <a:effectLst/>
                <a:latin typeface="+mn-lt"/>
                <a:ea typeface="+mn-ea"/>
                <a:cs typeface="+mn-cs"/>
              </a:rPr>
              <a:t>目前的資料並未納入社群資料及用戶的歷史資料，未來進一步分析能夠更精準的建立使用者偏好模型</a:t>
            </a:r>
            <a:endParaRPr lang="en-US" altLang="zh-CN" sz="1200" b="0" i="0" kern="1200" dirty="0">
              <a:solidFill>
                <a:schemeClr val="tx1"/>
              </a:solidFill>
              <a:effectLst/>
              <a:latin typeface="+mn-lt"/>
              <a:ea typeface="+mn-ea"/>
              <a:cs typeface="+mn-cs"/>
            </a:endParaRPr>
          </a:p>
          <a:p>
            <a:pPr marL="228600" indent="-228600">
              <a:buAutoNum type="arabicPeriod"/>
            </a:pPr>
            <a:r>
              <a:rPr lang="zh-CN" altLang="en-US" sz="1200" b="0" i="0" kern="1200" dirty="0">
                <a:solidFill>
                  <a:schemeClr val="tx1"/>
                </a:solidFill>
                <a:effectLst/>
                <a:latin typeface="+mn-lt"/>
                <a:ea typeface="+mn-ea"/>
                <a:cs typeface="+mn-cs"/>
              </a:rPr>
              <a:t>另外也能進一步將互動的過程轉為</a:t>
            </a:r>
            <a:r>
              <a:rPr lang="en-US" altLang="zh-CN" sz="1200" b="0" i="0" kern="1200" dirty="0">
                <a:solidFill>
                  <a:schemeClr val="tx1"/>
                </a:solidFill>
                <a:effectLst/>
                <a:latin typeface="+mn-lt"/>
                <a:ea typeface="+mn-ea"/>
                <a:cs typeface="+mn-cs"/>
              </a:rPr>
              <a:t>critique base</a:t>
            </a:r>
            <a:r>
              <a:rPr lang="zh-CN" altLang="en-US" sz="1200" b="0" i="0" kern="1200" dirty="0">
                <a:solidFill>
                  <a:schemeClr val="tx1"/>
                </a:solidFill>
                <a:effectLst/>
                <a:latin typeface="+mn-lt"/>
                <a:ea typeface="+mn-ea"/>
                <a:cs typeface="+mn-cs"/>
              </a:rPr>
              <a:t>的方式，透過一問一答去具象化使用者的查詢語句，進一步增加互動性與信任度</a:t>
            </a:r>
            <a:endParaRPr lang="en-US" altLang="zh-CN" sz="1200" b="0" i="0" kern="1200" dirty="0">
              <a:solidFill>
                <a:schemeClr val="tx1"/>
              </a:solidFill>
              <a:effectLst/>
              <a:latin typeface="+mn-lt"/>
              <a:ea typeface="+mn-ea"/>
              <a:cs typeface="+mn-cs"/>
            </a:endParaRPr>
          </a:p>
          <a:p>
            <a:pPr marL="228600" indent="-228600">
              <a:buAutoNum type="arabicPeriod"/>
            </a:pPr>
            <a:r>
              <a:rPr lang="zh-CN" altLang="en-US" sz="1200" b="0" i="0" kern="1200" dirty="0">
                <a:solidFill>
                  <a:schemeClr val="tx1"/>
                </a:solidFill>
                <a:effectLst/>
                <a:latin typeface="+mn-lt"/>
                <a:ea typeface="+mn-ea"/>
                <a:cs typeface="+mn-cs"/>
              </a:rPr>
              <a:t>最後，我們的系統未來可以進一步</a:t>
            </a:r>
            <a:r>
              <a:rPr lang="zh-TW" altLang="en-US" sz="1200" b="0" i="0" kern="1200" dirty="0">
                <a:solidFill>
                  <a:schemeClr val="tx1"/>
                </a:solidFill>
                <a:effectLst/>
                <a:latin typeface="+mn-lt"/>
                <a:ea typeface="+mn-ea"/>
                <a:cs typeface="+mn-cs"/>
              </a:rPr>
              <a:t>應用於其他的領域，例如飯店、電子商務平台等等</a:t>
            </a:r>
            <a:endParaRPr lang="en-US" altLang="zh-TW" sz="1200" b="0" i="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37</a:t>
            </a:fld>
            <a:endParaRPr lang="zh-TW" altLang="en-US"/>
          </a:p>
        </p:txBody>
      </p:sp>
    </p:spTree>
    <p:extLst>
      <p:ext uri="{BB962C8B-B14F-4D97-AF65-F5344CB8AC3E}">
        <p14:creationId xmlns:p14="http://schemas.microsoft.com/office/powerpoint/2010/main" val="32049214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以上就是我的論文簡報</a:t>
            </a:r>
            <a:endParaRPr lang="en-US" altLang="zh-TW" dirty="0"/>
          </a:p>
          <a:p>
            <a:r>
              <a:rPr lang="zh-TW" altLang="en-US" dirty="0"/>
              <a:t>謝謝各位口試委員</a:t>
            </a:r>
          </a:p>
        </p:txBody>
      </p:sp>
      <p:sp>
        <p:nvSpPr>
          <p:cNvPr id="747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FC665275-29E2-48E7-B14D-053AF882CBED}" type="slidenum">
              <a:rPr kumimoji="0" lang="zh-TW" altLang="en-US" smtClean="0">
                <a:latin typeface="Calibri" panose="020F0502020204030204" pitchFamily="34" charset="0"/>
              </a:rPr>
              <a:pPr/>
              <a:t>38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715799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備忘稿版面配置區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在大量網路資訊、多元的線上評論背後，</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CN" altLang="en-US" baseline="0" dirty="0"/>
              <a:t>出現了</a:t>
            </a:r>
            <a:r>
              <a:rPr lang="zh-TW" altLang="en-US" baseline="0" dirty="0"/>
              <a:t>資訊過載的隱憂</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許多以使用者生成內容為主的平台</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透過推薦系統來解決這個問題，以節省使用者的時間</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然而目前這些平台仍有一些問題</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1.</a:t>
            </a:r>
            <a:r>
              <a:rPr lang="zh-TW" altLang="en-US" baseline="0" dirty="0"/>
              <a:t> 他們多透過</a:t>
            </a:r>
            <a:r>
              <a:rPr lang="en-US" altLang="zh-TW" baseline="0" dirty="0"/>
              <a:t>Rating</a:t>
            </a:r>
            <a:r>
              <a:rPr lang="zh-TW" altLang="en-US" baseline="0" dirty="0"/>
              <a:t>來產生一個推薦的基準，</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當使用者輸入了需求後，即根據需求去進行計算評論</a:t>
            </a:r>
            <a:r>
              <a:rPr lang="en-US" altLang="zh-TW" baseline="0" dirty="0"/>
              <a:t>rating</a:t>
            </a:r>
            <a:r>
              <a:rPr lang="zh-TW" altLang="en-US" baseline="0" dirty="0"/>
              <a:t>，</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儘管使用者可能有不同的</a:t>
            </a:r>
            <a:r>
              <a:rPr lang="en-US" altLang="zh-TW" baseline="0" dirty="0" err="1"/>
              <a:t>scenari</a:t>
            </a:r>
            <a:r>
              <a:rPr lang="zh-TW" altLang="en-US" baseline="0" dirty="0"/>
              <a:t>或是這些評論對於不同使用者具有不同的重要性，</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仍可能獲得以一樣的清單，因此個人化稍嫌不足</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2.</a:t>
            </a:r>
            <a:r>
              <a:rPr lang="zh-TW" altLang="en-US" baseline="0" dirty="0"/>
              <a:t> 此外，使用者的需求可分為長期需求也就是使用者較為習慣的隱性需求，例如</a:t>
            </a:r>
            <a:r>
              <a:rPr lang="en-US" altLang="zh-TW" baseline="0" dirty="0"/>
              <a:t>:</a:t>
            </a:r>
            <a:r>
              <a:rPr lang="zh-TW" altLang="en-US" baseline="0" dirty="0"/>
              <a:t> 他可能是素食者或 非常重視餐廳的價格， </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短期需求則是像特定的節日需求、氣氛需求等，</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與使用者當次的搜尋高度相關的條件，</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但目前並未同時被納入考量</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3.</a:t>
            </a:r>
            <a:r>
              <a:rPr lang="zh-TW" altLang="en-US" baseline="0" dirty="0"/>
              <a:t>在</a:t>
            </a:r>
            <a:r>
              <a:rPr lang="en-US" altLang="zh-TW" baseline="0" dirty="0"/>
              <a:t>2017</a:t>
            </a:r>
            <a:r>
              <a:rPr lang="zh-TW" altLang="en-US" baseline="0" dirty="0"/>
              <a:t>的一篇論文中提及，使用者經常在初期難以完整的陳述他們的需求，也可能隨時間經常調整需求</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除此之外目前有</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baseline="0" dirty="0"/>
              <a:t>4. </a:t>
            </a:r>
            <a:r>
              <a:rPr lang="zh-TW" altLang="en-US" baseline="0" dirty="0"/>
              <a:t>許多的以對話為基礎的推薦系統，例如前面我們提及的</a:t>
            </a:r>
            <a:r>
              <a:rPr lang="en-US" altLang="zh-TW" baseline="0" dirty="0"/>
              <a:t>H&amp;M,</a:t>
            </a:r>
            <a:r>
              <a:rPr lang="zh-TW" altLang="en-US" baseline="0" dirty="0"/>
              <a:t> 那他們主要的推薦基礎是以企業導向，</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包含用來行銷、廣告，整體推薦的結果不夠客觀</a:t>
            </a:r>
            <a:endParaRPr lang="en-US" altLang="zh-TW" baseline="0"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baseline="0" dirty="0"/>
          </a:p>
        </p:txBody>
      </p:sp>
      <p:sp>
        <p:nvSpPr>
          <p:cNvPr id="1331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5545A67C-25D8-4701-A3F2-7EE35F48A48D}" type="slidenum">
              <a:rPr kumimoji="0" lang="zh-TW" altLang="en-US" smtClean="0">
                <a:latin typeface="Calibri" panose="020F0502020204030204" pitchFamily="34" charset="0"/>
              </a:rPr>
              <a:pPr/>
              <a:t>4</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950591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為了解決上述的問題</a:t>
            </a:r>
            <a:endParaRPr lang="en-US" altLang="zh-TW" dirty="0"/>
          </a:p>
          <a:p>
            <a:r>
              <a:rPr lang="zh-TW" altLang="en-US" dirty="0"/>
              <a:t>本研究包含了兩個議題</a:t>
            </a:r>
            <a:endParaRPr lang="en-US" altLang="zh-TW" dirty="0"/>
          </a:p>
          <a:p>
            <a:r>
              <a:rPr lang="zh-TW" altLang="en-US" dirty="0"/>
              <a:t>第一個問題是當有尋找餐廳的需求時，如何協助使用者更具體地定義他們長期和短期的偏好？</a:t>
            </a:r>
            <a:endParaRPr lang="en-US" altLang="zh-TW" dirty="0"/>
          </a:p>
          <a:p>
            <a:endParaRPr lang="en-US" altLang="zh-TW" dirty="0"/>
          </a:p>
          <a:p>
            <a:r>
              <a:rPr lang="zh-TW" altLang="en-US" dirty="0"/>
              <a:t>第二個問題是如何幫助使用者找出符合他們個人偏好且客觀的餐廳？</a:t>
            </a: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sz="1000" b="0" i="0" kern="1200" dirty="0">
                <a:solidFill>
                  <a:schemeClr val="tx1"/>
                </a:solidFill>
                <a:effectLst/>
                <a:latin typeface="+mn-ea"/>
                <a:ea typeface="+mn-ea"/>
                <a:cs typeface="+mn-cs"/>
              </a:rPr>
              <a:t>最後為</a:t>
            </a:r>
            <a:r>
              <a:rPr lang="zh-CN" altLang="en-US" sz="1000" b="0" i="0" kern="1200" dirty="0">
                <a:solidFill>
                  <a:schemeClr val="tx1"/>
                </a:solidFill>
                <a:effectLst/>
                <a:latin typeface="+mn-ea"/>
                <a:ea typeface="+mn-ea"/>
                <a:cs typeface="+mn-cs"/>
              </a:rPr>
              <a:t>對話式的使用者介面</a:t>
            </a:r>
            <a:endParaRPr lang="en-US" altLang="zh-CN" sz="1000" b="0" i="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聊天機器人透過自然語言的互動，在許多的領域引起注意</a:t>
            </a:r>
            <a:endParaRPr lang="en-US" altLang="zh-CN"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最近有許多研究將聊天機器人與特定的任務結合，包含透過聊天機器人來進行數據分析</a:t>
            </a:r>
            <a:endParaRPr lang="en-US" altLang="zh-CN"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也有透過聊天機器人作為個人化的時尚助理、推薦系統等</a:t>
            </a:r>
            <a:endParaRPr lang="en-US" altLang="zh-CN" sz="1000" kern="1200" dirty="0">
              <a:solidFill>
                <a:schemeClr val="tx1"/>
              </a:solidFill>
              <a:effectLst/>
              <a:latin typeface="+mn-ea"/>
              <a:ea typeface="+mn-ea"/>
              <a:cs typeface="+mn-cs"/>
            </a:endParaRPr>
          </a:p>
          <a:p>
            <a:endParaRPr lang="en-US" altLang="zh-CN"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透過交談式的特性，讓使用者能持續的增加、修改和刪除他們的個人化需求，</a:t>
            </a:r>
            <a:endParaRPr lang="en-US" altLang="zh-CN" sz="1000" kern="1200" dirty="0">
              <a:solidFill>
                <a:schemeClr val="tx1"/>
              </a:solidFill>
              <a:effectLst/>
              <a:latin typeface="+mn-ea"/>
              <a:ea typeface="+mn-ea"/>
              <a:cs typeface="+mn-cs"/>
            </a:endParaRPr>
          </a:p>
          <a:p>
            <a:endParaRPr lang="en-US" altLang="zh-CN"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當</a:t>
            </a:r>
            <a:r>
              <a:rPr lang="zh-TW" altLang="en-US" sz="1000" kern="1200" dirty="0">
                <a:solidFill>
                  <a:schemeClr val="tx1"/>
                </a:solidFill>
                <a:effectLst/>
                <a:latin typeface="+mn-ea"/>
                <a:ea typeface="+mn-ea"/>
                <a:cs typeface="+mn-cs"/>
              </a:rPr>
              <a:t>應用於推薦系統上，評估系統的有效性除了正確率外，</a:t>
            </a:r>
            <a:endParaRPr lang="en-US" altLang="zh-TW" sz="1000" kern="1200" dirty="0">
              <a:solidFill>
                <a:schemeClr val="tx1"/>
              </a:solidFill>
              <a:effectLst/>
              <a:latin typeface="+mn-ea"/>
              <a:ea typeface="+mn-ea"/>
              <a:cs typeface="+mn-cs"/>
            </a:endParaRPr>
          </a:p>
          <a:p>
            <a:r>
              <a:rPr lang="zh-TW" altLang="en-US" sz="1000" kern="1200" dirty="0">
                <a:solidFill>
                  <a:schemeClr val="tx1"/>
                </a:solidFill>
                <a:effectLst/>
                <a:latin typeface="+mn-ea"/>
                <a:ea typeface="+mn-ea"/>
                <a:cs typeface="+mn-cs"/>
              </a:rPr>
              <a:t>也延伸到使用者的主觀的感受上</a:t>
            </a:r>
            <a:endParaRPr lang="en-US" altLang="zh-TW"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透過</a:t>
            </a:r>
            <a:r>
              <a:rPr lang="zh-TW" altLang="en-US" sz="1000" kern="1200" dirty="0">
                <a:solidFill>
                  <a:schemeClr val="tx1"/>
                </a:solidFill>
                <a:effectLst/>
                <a:latin typeface="+mn-ea"/>
                <a:ea typeface="+mn-ea"/>
                <a:cs typeface="+mn-cs"/>
              </a:rPr>
              <a:t>對話式介面可以提升推薦透明度和用戶控制的能力</a:t>
            </a:r>
            <a:endParaRPr lang="en-US" altLang="zh-TW" sz="1000" kern="1200" dirty="0">
              <a:solidFill>
                <a:schemeClr val="tx1"/>
              </a:solidFill>
              <a:effectLst/>
              <a:latin typeface="+mn-ea"/>
              <a:ea typeface="+mn-ea"/>
              <a:cs typeface="+mn-cs"/>
            </a:endParaRPr>
          </a:p>
          <a:p>
            <a:endParaRPr lang="en-US" altLang="zh-TW" sz="1000" kern="1200" dirty="0">
              <a:solidFill>
                <a:schemeClr val="tx1"/>
              </a:solidFill>
              <a:effectLst/>
              <a:latin typeface="+mn-ea"/>
              <a:ea typeface="+mn-ea"/>
              <a:cs typeface="+mn-cs"/>
            </a:endParaRPr>
          </a:p>
          <a:p>
            <a:r>
              <a:rPr lang="zh-CN" altLang="en-US" sz="1000" kern="1200" dirty="0">
                <a:solidFill>
                  <a:schemeClr val="tx1"/>
                </a:solidFill>
                <a:effectLst/>
                <a:latin typeface="+mn-ea"/>
                <a:ea typeface="+mn-ea"/>
                <a:cs typeface="+mn-cs"/>
              </a:rPr>
              <a:t>在我們的研究中，我們以聊天機器人作為介面，</a:t>
            </a:r>
            <a:r>
              <a:rPr lang="zh-TW" altLang="en-US" sz="1000" kern="1200" dirty="0">
                <a:solidFill>
                  <a:schemeClr val="tx1"/>
                </a:solidFill>
                <a:effectLst/>
                <a:latin typeface="+mn-ea"/>
                <a:ea typeface="+mn-ea"/>
                <a:cs typeface="+mn-cs"/>
              </a:rPr>
              <a:t>和使用者互動，為其進行推薦</a:t>
            </a:r>
            <a:endParaRPr lang="en-US" altLang="zh-TW" sz="1000" kern="1200" dirty="0">
              <a:solidFill>
                <a:schemeClr val="tx1"/>
              </a:solidFill>
              <a:effectLst/>
              <a:latin typeface="+mn-ea"/>
              <a:ea typeface="+mn-ea"/>
              <a:cs typeface="+mn-cs"/>
            </a:endParaRPr>
          </a:p>
          <a:p>
            <a:endParaRPr lang="en-US" altLang="zh-CN" sz="1000" kern="1200" dirty="0">
              <a:solidFill>
                <a:schemeClr val="tx1"/>
              </a:solidFill>
              <a:effectLst/>
              <a:latin typeface="+mn-ea"/>
              <a:ea typeface="+mn-ea"/>
              <a:cs typeface="+mn-cs"/>
            </a:endParaRPr>
          </a:p>
        </p:txBody>
      </p:sp>
      <p:sp>
        <p:nvSpPr>
          <p:cNvPr id="23556"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FE07FA6-925F-479D-B8A2-1728B4DF2A16}" type="slidenum">
              <a:rPr kumimoji="0" lang="zh-TW" altLang="en-US" smtClean="0">
                <a:latin typeface="Calibri" panose="020F0502020204030204" pitchFamily="34" charset="0"/>
              </a:rPr>
              <a:pPr/>
              <a:t>6</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1643098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lnSpcReduction="1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第二 提到的是關於使用者在搜尋資訊時，如何去建立對於評論的信賴度？</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每天都有大量的評論產生，讓我我們可以更輕鬆地去參考其他顧客的經驗，</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在進行購買決策前能更清楚產品相關資訊，因此評論的品質成為一個重要的議題</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171450" indent="-171450">
              <a:buFontTx/>
              <a:buChar char="-"/>
            </a:pPr>
            <a:r>
              <a:rPr lang="zh-TW" altLang="en-US" dirty="0"/>
              <a:t>近年許多研究著重於假資訊的辨識，透過使用者及評論的特徵去偵測假資訊</a:t>
            </a:r>
            <a:endParaRPr lang="en-US" altLang="zh-TW" dirty="0"/>
          </a:p>
          <a:p>
            <a:pPr marL="171450" indent="-171450">
              <a:buFontTx/>
              <a:buChar char="-"/>
            </a:pPr>
            <a:endParaRPr lang="en-US" altLang="zh-TW" dirty="0"/>
          </a:p>
          <a:p>
            <a:r>
              <a:rPr kumimoji="1" lang="zh-CN" altLang="en-US" dirty="0"/>
              <a:t>也有研究指出</a:t>
            </a:r>
            <a:r>
              <a:rPr kumimoji="1" lang="zh-TW" altLang="en-US" dirty="0"/>
              <a:t> 極端的評分通常對於用戶來說能提供更有價值的資訊</a:t>
            </a:r>
            <a:endParaRPr kumimoji="1" lang="en-US" altLang="zh-TW" dirty="0"/>
          </a:p>
          <a:p>
            <a:r>
              <a:rPr kumimoji="1" lang="en-US" altLang="zh-TW" dirty="0"/>
              <a:t>-</a:t>
            </a:r>
            <a:r>
              <a:rPr kumimoji="1" lang="zh-TW" altLang="en-US" dirty="0"/>
              <a:t> </a:t>
            </a:r>
            <a:r>
              <a:rPr lang="zh-TW" altLang="en-US" dirty="0"/>
              <a:t>評級主要以</a:t>
            </a:r>
            <a:r>
              <a:rPr lang="en-US" altLang="zh-TW" dirty="0"/>
              <a:t>J</a:t>
            </a:r>
            <a:r>
              <a:rPr lang="zh-CN" altLang="en-US" dirty="0"/>
              <a:t>型的分佈，因為使用者經常在特別滿意或特別不滿意時留下評論</a:t>
            </a:r>
            <a:endParaRPr kumimoji="1" lang="en-US" altLang="zh-TW" dirty="0"/>
          </a:p>
          <a:p>
            <a:r>
              <a:rPr kumimoji="1" lang="en-US" altLang="zh-TW" dirty="0"/>
              <a:t>- </a:t>
            </a:r>
            <a:r>
              <a:rPr kumimoji="1" lang="zh-CN" altLang="en-US" dirty="0"/>
              <a:t>而高分的評級會增加使用者的享樂性，</a:t>
            </a:r>
            <a:r>
              <a:rPr lang="zh-CN" altLang="en-US" dirty="0"/>
              <a:t>低分的評級通常與有用性有高度關</a:t>
            </a:r>
            <a:endParaRPr lang="en-US" altLang="zh-CN" dirty="0"/>
          </a:p>
          <a:p>
            <a:r>
              <a:rPr lang="zh-CN" altLang="en-US" dirty="0"/>
              <a:t>連</a:t>
            </a:r>
            <a:endParaRPr lang="en-US" altLang="zh-CN" dirty="0"/>
          </a:p>
          <a:p>
            <a:endParaRPr lang="en-US" altLang="zh-CN" dirty="0"/>
          </a:p>
          <a:p>
            <a:r>
              <a:rPr kumimoji="1" lang="zh-CN" altLang="en-US" dirty="0"/>
              <a:t>除此之外，評論也包含了一些會影響使用者決策的因素，例如：該餐廳評論的數量、</a:t>
            </a:r>
            <a:endParaRPr kumimoji="1" lang="en-US" altLang="zh-CN" dirty="0"/>
          </a:p>
          <a:p>
            <a:r>
              <a:rPr kumimoji="1" lang="zh-CN" altLang="en-US" dirty="0"/>
              <a:t>這個評論的時間、評論的極性和</a:t>
            </a:r>
            <a:r>
              <a:rPr lang="zh-CN" altLang="en-US" dirty="0"/>
              <a:t>作者的社群影響力、經驗等</a:t>
            </a:r>
            <a:endParaRPr lang="en-US" altLang="zh-CN" dirty="0"/>
          </a:p>
          <a:p>
            <a:r>
              <a:rPr lang="zh-CN" altLang="en-US" dirty="0"/>
              <a:t>也經常是影響使用者信心建立的一環</a:t>
            </a:r>
            <a:endParaRPr lang="en-US" altLang="zh-CN" dirty="0"/>
          </a:p>
          <a:p>
            <a:endParaRPr kumimoji="1" lang="en-US" altLang="zh-TW" dirty="0"/>
          </a:p>
          <a:p>
            <a:r>
              <a:rPr kumimoji="1" lang="zh-CN" altLang="en-US" dirty="0"/>
              <a:t>在我們的研究中，為了提升整體的推薦結果，</a:t>
            </a:r>
            <a:endParaRPr kumimoji="1" lang="en-US" altLang="zh-CN" dirty="0"/>
          </a:p>
          <a:p>
            <a:r>
              <a:rPr kumimoji="1" lang="zh-CN" altLang="en-US" dirty="0"/>
              <a:t>我們會將評論的品質、影響因子和作者的社群影響力納入考量</a:t>
            </a:r>
            <a:endParaRPr kumimoji="1" lang="en-US" altLang="zh-CN" dirty="0"/>
          </a:p>
          <a:p>
            <a:endParaRPr kumimoji="1"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21508"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ACB7138-7E9F-4A27-8437-5DE24D511908}" type="slidenum">
              <a:rPr kumimoji="0" lang="zh-TW" altLang="en-US" smtClean="0">
                <a:latin typeface="Calibri" panose="020F0502020204030204" pitchFamily="34" charset="0"/>
              </a:rPr>
              <a:pPr/>
              <a:t>7</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2964462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normAutofit/>
          </a:bodyPr>
          <a:lstStyle/>
          <a:p>
            <a:r>
              <a:rPr lang="zh-TW" altLang="en-US" dirty="0"/>
              <a:t>首先是系統的流程</a:t>
            </a:r>
            <a:endParaRPr lang="en-US" altLang="zh-TW" dirty="0"/>
          </a:p>
          <a:p>
            <a:r>
              <a:rPr lang="en-US" altLang="zh-TW" dirty="0"/>
              <a:t>1. </a:t>
            </a:r>
            <a:r>
              <a:rPr lang="zh-TW" altLang="en-US" dirty="0"/>
              <a:t>我們透過聊天機器人蒐集使用者的資訊，包含他們長期的偏好及短期的偏好去建構使用者偏好模型、</a:t>
            </a:r>
            <a:endParaRPr lang="en-US" altLang="zh-TW" dirty="0"/>
          </a:p>
          <a:p>
            <a:r>
              <a:rPr lang="en-US" altLang="zh-TW" dirty="0"/>
              <a:t>2.</a:t>
            </a:r>
            <a:r>
              <a:rPr lang="zh-TW" altLang="en-US" dirty="0"/>
              <a:t> 系統會去分析使用者的意圖，將使用者的語言轉為對應的查詢語句</a:t>
            </a:r>
            <a:endParaRPr lang="en-US" altLang="zh-TW" dirty="0"/>
          </a:p>
          <a:p>
            <a:r>
              <a:rPr lang="en-US" altLang="zh-TW" dirty="0"/>
              <a:t>3.</a:t>
            </a:r>
            <a:r>
              <a:rPr lang="zh-TW" altLang="en-US" dirty="0"/>
              <a:t> 依據使用者搜尋目標及使用者偏好模型，去計算各個評論的評分，包含考量評論提及的內容、作者的社群影響力、評論的客觀程度等等</a:t>
            </a:r>
            <a:endParaRPr lang="en-US" altLang="zh-TW" dirty="0"/>
          </a:p>
          <a:p>
            <a:r>
              <a:rPr lang="en-US" altLang="zh-TW" dirty="0"/>
              <a:t>4.</a:t>
            </a:r>
            <a:r>
              <a:rPr lang="zh-TW" altLang="en-US" dirty="0"/>
              <a:t> 最後在依照新的評分資料去產生</a:t>
            </a:r>
            <a:r>
              <a:rPr lang="en-US" altLang="zh-TW" dirty="0" err="1"/>
              <a:t>TopK</a:t>
            </a:r>
            <a:r>
              <a:rPr lang="zh-TW" altLang="en-US" dirty="0"/>
              <a:t>的推薦清單</a:t>
            </a:r>
            <a:endParaRPr lang="en-US" altLang="zh-TW" dirty="0"/>
          </a:p>
        </p:txBody>
      </p:sp>
      <p:sp>
        <p:nvSpPr>
          <p:cNvPr id="29700"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B8462435-61E3-4E16-B99A-403E5C63E522}" type="slidenum">
              <a:rPr kumimoji="0" lang="zh-TW" altLang="en-US" smtClean="0">
                <a:latin typeface="Calibri" panose="020F0502020204030204" pitchFamily="34" charset="0"/>
              </a:rPr>
              <a:pPr/>
              <a:t>8</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9742700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接下來是我們的系統架構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主要有三大區塊</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分別為評論處理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使用者模型和推薦引擎</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首先是資料準備的部分</a:t>
            </a:r>
            <a:endParaRPr lang="zh-TW"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40332097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8" name="文字方塊 7">
            <a:extLst>
              <a:ext uri="{FF2B5EF4-FFF2-40B4-BE49-F238E27FC236}">
                <a16:creationId xmlns:a16="http://schemas.microsoft.com/office/drawing/2014/main" id="{6E94C594-2748-0380-7F57-8DD8BF61BAD5}"/>
              </a:ext>
            </a:extLst>
          </p:cNvPr>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839A3"/>
                </a:solidFill>
              </a:rPr>
              <a:t>2023, IEBI Lab</a:t>
            </a:r>
            <a:endParaRPr lang="zh-TW" altLang="en-US" sz="1200" i="1" dirty="0">
              <a:solidFill>
                <a:srgbClr val="0839A3"/>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0" y="-26988"/>
            <a:ext cx="9144000" cy="1143001"/>
          </a:xfrm>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0839A3"/>
                </a:solidFill>
              </a:rPr>
              <a:t>2023, IEBI Lab</a:t>
            </a:r>
            <a:endParaRPr lang="zh-TW" altLang="en-US" sz="1200" i="1" dirty="0">
              <a:solidFill>
                <a:srgbClr val="0839A3"/>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rgbClr val="0034A2"/>
                </a:solidFill>
              </a:rPr>
              <a:t>        </a:t>
            </a:r>
            <a:r>
              <a:rPr kumimoji="0" lang="en-US" altLang="zh-TW" sz="1200" i="1" dirty="0">
                <a:solidFill>
                  <a:srgbClr val="0034A2"/>
                </a:solidFill>
                <a:cs typeface="Arial" panose="020B0604020202020204" pitchFamily="34" charset="0"/>
              </a:rPr>
              <a:t>Institute of Information Management, NYCU                                                                                                         2023,</a:t>
            </a:r>
            <a:r>
              <a:rPr kumimoji="0" lang="zh-TW" altLang="en-US" sz="1200" dirty="0">
                <a:solidFill>
                  <a:srgbClr val="0034A2"/>
                </a:solidFill>
                <a:cs typeface="Arial" panose="020B0604020202020204" pitchFamily="34" charset="0"/>
              </a:rPr>
              <a:t> </a:t>
            </a:r>
            <a:r>
              <a:rPr kumimoji="0" lang="en-US" altLang="zh-TW" sz="1200" i="1" dirty="0">
                <a:solidFill>
                  <a:srgbClr val="0034A2"/>
                </a:solidFill>
                <a:ea typeface="標楷體" panose="03000509000000000000" pitchFamily="65" charset="-120"/>
                <a:cs typeface="Arial" panose="020B0604020202020204" pitchFamily="34" charset="0"/>
              </a:rPr>
              <a:t>IEBI Lab</a:t>
            </a:r>
          </a:p>
        </p:txBody>
      </p:sp>
      <p:pic>
        <p:nvPicPr>
          <p:cNvPr id="4" name="圖片 3"/>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08369" y="6286875"/>
            <a:ext cx="666000" cy="666000"/>
          </a:xfrm>
          <a:prstGeom prst="rect">
            <a:avLst/>
          </a:prstGeom>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NULL"/><Relationship Id="rId4" Type="http://schemas.openxmlformats.org/officeDocument/2006/relationships/image" Target="NUL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19.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NULL"/><Relationship Id="rId7"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NULL"/><Relationship Id="rId9" Type="http://schemas.openxmlformats.org/officeDocument/2006/relationships/image" Target="../media/image13.png"/></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NUL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NUL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NUL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685800" y="2130425"/>
            <a:ext cx="8206680" cy="1470025"/>
          </a:xfrm>
        </p:spPr>
        <p:txBody>
          <a:bodyPr/>
          <a:lstStyle/>
          <a:p>
            <a:br>
              <a:rPr lang="en-US" altLang="zh-TW" sz="4800" b="1" dirty="0">
                <a:latin typeface="Times New Roman" panose="02020603050405020304" pitchFamily="18" charset="0"/>
                <a:cs typeface="Times New Roman" panose="02020603050405020304" pitchFamily="18" charset="0"/>
              </a:rPr>
            </a:br>
            <a:r>
              <a:rPr lang="en-US" altLang="zh-TW" sz="3600" b="1" kern="1400" dirty="0">
                <a:effectLst/>
                <a:latin typeface="Times New Roman" panose="02020603050405020304" pitchFamily="18" charset="0"/>
                <a:ea typeface="Times New Roman" panose="02020603050405020304" pitchFamily="18" charset="0"/>
                <a:cs typeface="Times New Roman" panose="02020603050405020304" pitchFamily="18" charset="0"/>
              </a:rPr>
              <a:t>A Chat-based personal recommendation mechanism with opinion intelligence  </a:t>
            </a:r>
            <a:br>
              <a:rPr lang="zh-TW" altLang="zh-TW" sz="3600" b="1" kern="1400" dirty="0">
                <a:effectLst/>
                <a:latin typeface="Times New Roman" panose="02020603050405020304" pitchFamily="18" charset="0"/>
                <a:ea typeface="Times New Roman" panose="02020603050405020304" pitchFamily="18" charset="0"/>
                <a:cs typeface="Times New Roman" panose="02020603050405020304" pitchFamily="18" charset="0"/>
              </a:rPr>
            </a:br>
            <a:br>
              <a:rPr lang="zh-TW" altLang="zh-TW" sz="4800" b="1" dirty="0">
                <a:latin typeface="Times New Roman" panose="02020603050405020304" pitchFamily="18" charset="0"/>
                <a:cs typeface="Times New Roman" panose="02020603050405020304" pitchFamily="18" charset="0"/>
              </a:rPr>
            </a:br>
            <a:endParaRPr lang="zh-TW" altLang="en-US" sz="48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547664" y="3600450"/>
            <a:ext cx="6400800" cy="1752600"/>
          </a:xfrm>
        </p:spPr>
        <p:txBody>
          <a:bodyPr/>
          <a:lstStyle/>
          <a:p>
            <a:r>
              <a:rPr lang="en-US" altLang="zh-TW" sz="1800" b="1"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Cheng-Chi, Hsu</a:t>
            </a:r>
            <a:r>
              <a:rPr lang="zh-TW" altLang="en-US" sz="1800" b="1"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 </a:t>
            </a:r>
            <a:endParaRPr lang="en-US" altLang="zh-TW" sz="1800" b="1" dirty="0">
              <a:solidFill>
                <a:srgbClr val="0034A2"/>
              </a:solidFill>
              <a:effectLst/>
              <a:latin typeface="Georgia" panose="02040502050405020303" pitchFamily="18" charset="0"/>
              <a:ea typeface="Georgia" panose="02040502050405020303" pitchFamily="18" charset="0"/>
              <a:cs typeface="Georgia" panose="02040502050405020303" pitchFamily="18" charset="0"/>
            </a:endParaRPr>
          </a:p>
          <a:p>
            <a:r>
              <a:rPr lang="en-US" altLang="zh-TW" sz="1800"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National Yang Ming Chiao Tung University, Taiwan</a:t>
            </a:r>
            <a:endParaRPr lang="zh-TW" altLang="zh-TW" sz="1800" dirty="0">
              <a:solidFill>
                <a:srgbClr val="0034A2"/>
              </a:solidFill>
              <a:effectLst/>
              <a:latin typeface="Georgia" panose="02040502050405020303" pitchFamily="18" charset="0"/>
              <a:ea typeface="Times New Roman" panose="02020603050405020304" pitchFamily="18" charset="0"/>
              <a:cs typeface="Times New Roman" panose="02020603050405020304" pitchFamily="18" charset="0"/>
            </a:endParaRPr>
          </a:p>
          <a:p>
            <a:r>
              <a:rPr lang="en-US" altLang="zh-TW" sz="1800" b="1"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Chin-Yu Hsieh</a:t>
            </a:r>
            <a:endParaRPr lang="zh-TW" altLang="zh-TW" sz="1800" dirty="0">
              <a:solidFill>
                <a:srgbClr val="0034A2"/>
              </a:solidFill>
              <a:effectLst/>
              <a:latin typeface="Georgia" panose="02040502050405020303" pitchFamily="18" charset="0"/>
              <a:ea typeface="Times New Roman" panose="02020603050405020304" pitchFamily="18" charset="0"/>
              <a:cs typeface="Times New Roman" panose="02020603050405020304" pitchFamily="18" charset="0"/>
            </a:endParaRPr>
          </a:p>
          <a:p>
            <a:r>
              <a:rPr lang="en-US" altLang="zh-TW" sz="1800"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Feng Chia University , Taiwan</a:t>
            </a:r>
            <a:endParaRPr lang="zh-TW" altLang="zh-TW" sz="1800" dirty="0">
              <a:solidFill>
                <a:srgbClr val="0034A2"/>
              </a:solidFill>
              <a:effectLst/>
              <a:latin typeface="Georgia" panose="02040502050405020303" pitchFamily="18" charset="0"/>
              <a:ea typeface="Times New Roman" panose="02020603050405020304" pitchFamily="18" charset="0"/>
              <a:cs typeface="Times New Roman" panose="02020603050405020304" pitchFamily="18" charset="0"/>
            </a:endParaRPr>
          </a:p>
          <a:p>
            <a:r>
              <a:rPr lang="en-US" altLang="zh-TW" sz="1800" b="1"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Yung-Ming Li</a:t>
            </a:r>
          </a:p>
          <a:p>
            <a:r>
              <a:rPr lang="en-US" altLang="zh-TW" sz="1800" dirty="0">
                <a:solidFill>
                  <a:srgbClr val="0034A2"/>
                </a:solidFill>
                <a:effectLst/>
                <a:latin typeface="Georgia" panose="02040502050405020303" pitchFamily="18" charset="0"/>
                <a:ea typeface="Georgia" panose="02040502050405020303" pitchFamily="18" charset="0"/>
                <a:cs typeface="Georgia" panose="02040502050405020303" pitchFamily="18" charset="0"/>
              </a:rPr>
              <a:t>National Yang Ming Chiao Tung University , Taiwan</a:t>
            </a:r>
            <a:endParaRPr lang="zh-TW" altLang="zh-TW" sz="1800" dirty="0">
              <a:solidFill>
                <a:srgbClr val="0034A2"/>
              </a:solidFill>
              <a:effectLst/>
              <a:latin typeface="Georgia" panose="02040502050405020303" pitchFamily="18" charset="0"/>
              <a:ea typeface="Times New Roman" panose="02020603050405020304" pitchFamily="18" charset="0"/>
              <a:cs typeface="Times New Roman" panose="02020603050405020304" pitchFamily="18" charset="0"/>
            </a:endParaRPr>
          </a:p>
          <a:p>
            <a:endParaRPr lang="zh-TW" altLang="zh-TW" sz="1800" dirty="0">
              <a:effectLst/>
              <a:latin typeface="Georgia" panose="02040502050405020303" pitchFamily="18" charset="0"/>
              <a:ea typeface="Times New Roman" panose="02020603050405020304" pitchFamily="18" charset="0"/>
              <a:cs typeface="Times New Roman" panose="02020603050405020304" pitchFamily="18" charset="0"/>
            </a:endParaRPr>
          </a:p>
          <a:p>
            <a:endParaRPr lang="en-US" altLang="zh-TW" sz="1800" b="1" dirty="0">
              <a:solidFill>
                <a:srgbClr val="000000"/>
              </a:solidFill>
              <a:latin typeface="Georgia" panose="02040502050405020303" pitchFamily="18" charset="0"/>
              <a:cs typeface="Times New Roman"/>
            </a:endParaRPr>
          </a:p>
          <a:p>
            <a:endParaRPr lang="zh-TW" altLang="en-US" sz="2000" dirty="0">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Data Preparation</a:t>
            </a:r>
            <a:r>
              <a:rPr lang="en-US" altLang="zh-TW" b="1" dirty="0"/>
              <a:t>	</a:t>
            </a:r>
            <a:endParaRPr lang="zh-TW" altLang="zh-TW" sz="6000" b="1" dirty="0"/>
          </a:p>
        </p:txBody>
      </p:sp>
      <p:sp>
        <p:nvSpPr>
          <p:cNvPr id="3" name="內容版面配置區 2"/>
          <p:cNvSpPr>
            <a:spLocks noGrp="1"/>
          </p:cNvSpPr>
          <p:nvPr>
            <p:ph idx="1"/>
          </p:nvPr>
        </p:nvSpPr>
        <p:spPr>
          <a:xfrm>
            <a:off x="457200" y="1287326"/>
            <a:ext cx="8240713" cy="4949986"/>
          </a:xfrm>
        </p:spPr>
        <p:txBody>
          <a:bodyPr/>
          <a:lstStyle/>
          <a:p>
            <a:r>
              <a:rPr lang="en-US" altLang="zh-TW" dirty="0"/>
              <a:t>Dictionary construction</a:t>
            </a:r>
          </a:p>
          <a:p>
            <a:pPr lvl="1"/>
            <a:r>
              <a:rPr lang="en-US" altLang="zh-TW" sz="2400" dirty="0"/>
              <a:t>A domain dictionary is built to analyze reviews</a:t>
            </a:r>
          </a:p>
          <a:p>
            <a:pPr lvl="1"/>
            <a:r>
              <a:rPr lang="en-US" altLang="zh-TW" sz="2400" dirty="0"/>
              <a:t>The dictionary is also used to detect users’ intent and understand their request</a:t>
            </a:r>
          </a:p>
          <a:p>
            <a:r>
              <a:rPr lang="en-US" altLang="zh-TW" dirty="0"/>
              <a:t>Data source</a:t>
            </a:r>
          </a:p>
          <a:p>
            <a:pPr lvl="1"/>
            <a:r>
              <a:rPr lang="en-US" altLang="zh-TW" sz="2400" dirty="0"/>
              <a:t>Wikipedia</a:t>
            </a:r>
          </a:p>
          <a:p>
            <a:pPr lvl="1"/>
            <a:r>
              <a:rPr lang="en-US" altLang="zh-TW" sz="2400" dirty="0"/>
              <a:t>The data is organized in a hierarchy structure </a:t>
            </a:r>
          </a:p>
          <a:p>
            <a:pPr lvl="1"/>
            <a:r>
              <a:rPr lang="en-US" altLang="zh-TW" sz="2400" dirty="0">
                <a:solidFill>
                  <a:srgbClr val="FF0000"/>
                </a:solidFill>
              </a:rPr>
              <a:t>Cuisines </a:t>
            </a:r>
            <a:r>
              <a:rPr lang="en-US" altLang="zh-TW" sz="2400" dirty="0"/>
              <a:t>below each food category are collected</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a:p>
        </p:txBody>
      </p:sp>
    </p:spTree>
    <p:extLst>
      <p:ext uri="{BB962C8B-B14F-4D97-AF65-F5344CB8AC3E}">
        <p14:creationId xmlns:p14="http://schemas.microsoft.com/office/powerpoint/2010/main" val="2652868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B833BF37-8689-A64B-9B05-9EDE93BC3679}"/>
              </a:ext>
            </a:extLst>
          </p:cNvPr>
          <p:cNvPicPr>
            <a:picLocks noChangeAspect="1"/>
          </p:cNvPicPr>
          <p:nvPr/>
        </p:nvPicPr>
        <p:blipFill>
          <a:blip r:embed="rId3">
            <a:extLst>
              <a:ext uri="{BEBA8EAE-BF5A-486C-A8C5-ECC9F3942E4B}">
                <a14:imgProps xmlns:a14="http://schemas.microsoft.com/office/drawing/2010/main">
                  <a14:imgLayer>
                    <a14:imgEffect>
                      <a14:saturation sat="200000"/>
                    </a14:imgEffect>
                  </a14:imgLayer>
                </a14:imgProps>
              </a:ext>
            </a:extLst>
          </a:blip>
          <a:stretch>
            <a:fillRect/>
          </a:stretch>
        </p:blipFill>
        <p:spPr>
          <a:xfrm>
            <a:off x="1380072" y="1196752"/>
            <a:ext cx="6406082" cy="4968552"/>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11</a:t>
            </a:fld>
            <a:endParaRPr lang="en-US" altLang="zh-TW" dirty="0"/>
          </a:p>
        </p:txBody>
      </p:sp>
      <p:sp>
        <p:nvSpPr>
          <p:cNvPr id="8" name="矩形 7">
            <a:extLst>
              <a:ext uri="{FF2B5EF4-FFF2-40B4-BE49-F238E27FC236}">
                <a16:creationId xmlns:a16="http://schemas.microsoft.com/office/drawing/2014/main" id="{6ED68137-2275-6840-A9AB-60CBB2ED285A}"/>
              </a:ext>
            </a:extLst>
          </p:cNvPr>
          <p:cNvSpPr/>
          <p:nvPr/>
        </p:nvSpPr>
        <p:spPr>
          <a:xfrm flipV="1">
            <a:off x="3295617" y="2060848"/>
            <a:ext cx="4372727" cy="1224136"/>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40390063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5" name="內容版面配置區 2"/>
              <p:cNvSpPr>
                <a:spLocks noGrp="1"/>
              </p:cNvSpPr>
              <p:nvPr>
                <p:ph idx="1"/>
              </p:nvPr>
            </p:nvSpPr>
            <p:spPr>
              <a:xfrm>
                <a:off x="468313" y="1484907"/>
                <a:ext cx="7272039" cy="4824413"/>
              </a:xfrm>
            </p:spPr>
            <p:txBody>
              <a:bodyPr/>
              <a:lstStyle/>
              <a:p>
                <a:r>
                  <a:rPr lang="en-US" altLang="zh-TW" dirty="0"/>
                  <a:t>Long-term Preference Extraction</a:t>
                </a:r>
              </a:p>
              <a:p>
                <a:pPr marL="457200" lvl="1" indent="0">
                  <a:buNone/>
                </a:pPr>
                <a:r>
                  <a:rPr lang="en-US" altLang="zh-TW" dirty="0"/>
                  <a:t>Refer to an </a:t>
                </a:r>
                <a:r>
                  <a:rPr lang="en-US" altLang="zh-TW" dirty="0">
                    <a:solidFill>
                      <a:srgbClr val="FF0000"/>
                    </a:solidFill>
                  </a:rPr>
                  <a:t>accustomed propensity </a:t>
                </a:r>
                <a:r>
                  <a:rPr lang="en-US" altLang="zh-TW" dirty="0"/>
                  <a:t>which would implicitly dominate a user’s decision. </a:t>
                </a:r>
              </a:p>
              <a:p>
                <a:pPr lvl="1"/>
                <a:r>
                  <a:rPr lang="en-US" altLang="zh-TW" dirty="0"/>
                  <a:t>Review aspects (food, price, service, ambience)</a:t>
                </a:r>
              </a:p>
              <a:p>
                <a:pPr lvl="1"/>
                <a:r>
                  <a:rPr lang="en-US" altLang="zh-TW" dirty="0"/>
                  <a:t>Social influence</a:t>
                </a:r>
                <a:endParaRPr lang="en-US" altLang="zh-TW" sz="2400" dirty="0"/>
              </a:p>
              <a:p>
                <a:pPr marL="457200" lvl="1" indent="0">
                  <a:buNone/>
                </a:pPr>
                <a14:m>
                  <m:oMathPara xmlns:m="http://schemas.openxmlformats.org/officeDocument/2006/math">
                    <m:oMathParaPr>
                      <m:jc m:val="centerGroup"/>
                    </m:oMathParaPr>
                    <m:oMath xmlns:m="http://schemas.openxmlformats.org/officeDocument/2006/math">
                      <m:r>
                        <a:rPr lang="en-US" altLang="zh-TW" sz="2400" i="1">
                          <a:latin typeface="Cambria Math" panose="02040503050406030204" pitchFamily="18" charset="0"/>
                        </a:rPr>
                        <m:t>𝐿𝑜𝑛𝑔</m:t>
                      </m:r>
                      <m:r>
                        <a:rPr lang="en-US" altLang="zh-TW" sz="2400" i="1">
                          <a:latin typeface="Cambria Math" panose="02040503050406030204" pitchFamily="18" charset="0"/>
                        </a:rPr>
                        <m:t>_</m:t>
                      </m:r>
                      <m:r>
                        <a:rPr lang="en-US" altLang="zh-TW" sz="2400" i="1">
                          <a:latin typeface="Cambria Math" panose="02040503050406030204" pitchFamily="18" charset="0"/>
                        </a:rPr>
                        <m:t>𝑡𝑒𝑟𝑚</m:t>
                      </m:r>
                      <m:r>
                        <a:rPr lang="en-US" altLang="zh-TW" sz="2400" i="1">
                          <a:latin typeface="Cambria Math" panose="02040503050406030204" pitchFamily="18" charset="0"/>
                        </a:rPr>
                        <m:t>_</m:t>
                      </m:r>
                      <m:r>
                        <a:rPr lang="en-US" altLang="zh-TW" sz="2400" i="1">
                          <a:latin typeface="Cambria Math" panose="02040503050406030204" pitchFamily="18" charset="0"/>
                        </a:rPr>
                        <m:t>𝑝𝑟𝑒𝑓𝑒𝑟𝑒𝑛𝑐𝑒</m:t>
                      </m:r>
                      <m:r>
                        <a:rPr lang="en-US" altLang="zh-TW" sz="2400" i="1">
                          <a:latin typeface="Cambria Math" panose="02040503050406030204" pitchFamily="18" charset="0"/>
                        </a:rPr>
                        <m:t>(</m:t>
                      </m:r>
                      <m:r>
                        <a:rPr lang="en-US" altLang="zh-TW" sz="2400" i="1">
                          <a:latin typeface="Cambria Math" panose="02040503050406030204" pitchFamily="18" charset="0"/>
                        </a:rPr>
                        <m:t>𝑢</m:t>
                      </m:r>
                      <m:r>
                        <a:rPr lang="en-US" altLang="zh-TW" sz="2400" i="1">
                          <a:latin typeface="Cambria Math" panose="02040503050406030204" pitchFamily="18" charset="0"/>
                        </a:rPr>
                        <m:t>)</m:t>
                      </m:r>
                      <m:r>
                        <a:rPr lang="en-US" altLang="zh-TW" sz="2400">
                          <a:latin typeface="Cambria Math" panose="02040503050406030204" pitchFamily="18" charset="0"/>
                        </a:rPr>
                        <m:t>= </m:t>
                      </m:r>
                      <m:d>
                        <m:dPr>
                          <m:begChr m:val="{"/>
                          <m:endChr m:val="}"/>
                          <m:ctrlPr>
                            <a:rPr lang="zh-TW" altLang="zh-TW" sz="2400" i="1">
                              <a:latin typeface="Cambria Math" panose="02040503050406030204" pitchFamily="18" charset="0"/>
                            </a:rPr>
                          </m:ctrlPr>
                        </m:dPr>
                        <m:e>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𝑓</m:t>
                              </m:r>
                            </m:sub>
                          </m:sSub>
                          <m:r>
                            <a:rPr lang="en-US" altLang="zh-TW" sz="2400">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𝑝</m:t>
                              </m:r>
                            </m:sub>
                          </m:sSub>
                          <m:r>
                            <a:rPr lang="en-US" altLang="zh-TW" sz="2400">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𝑠</m:t>
                              </m:r>
                            </m:sub>
                          </m:sSub>
                          <m:r>
                            <a:rPr lang="en-US" altLang="zh-TW" sz="2400">
                              <a:latin typeface="Cambria Math" panose="02040503050406030204" pitchFamily="18" charset="0"/>
                            </a:rPr>
                            <m:t>,</m:t>
                          </m:r>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𝑎</m:t>
                              </m:r>
                            </m:sub>
                          </m:sSub>
                          <m:r>
                            <a:rPr lang="en-US" altLang="zh-TW" sz="2400" i="1">
                              <a:latin typeface="Cambria Math" panose="02040503050406030204" pitchFamily="18" charset="0"/>
                            </a:rPr>
                            <m:t>, </m:t>
                          </m:r>
                          <m:sSub>
                            <m:sSubPr>
                              <m:ctrlPr>
                                <a:rPr lang="zh-TW" altLang="zh-TW" sz="2400"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𝑠𝑙</m:t>
                              </m:r>
                            </m:sub>
                          </m:sSub>
                        </m:e>
                      </m:d>
                    </m:oMath>
                  </m:oMathPara>
                </a14:m>
                <a:endParaRPr lang="en-GB" altLang="zh-TW" sz="2400" dirty="0"/>
              </a:p>
              <a:p>
                <a:pPr marL="457200" lvl="1" indent="0">
                  <a:buNone/>
                </a:pPr>
                <a:endParaRPr lang="en-GB" altLang="zh-TW" dirty="0"/>
              </a:p>
              <a:p>
                <a:r>
                  <a:rPr lang="en-US" altLang="zh-TW" dirty="0"/>
                  <a:t>Short-term Preference Extraction</a:t>
                </a:r>
              </a:p>
              <a:p>
                <a:pPr marL="400050" lvl="1" indent="0">
                  <a:buNone/>
                </a:pPr>
                <a:r>
                  <a:rPr lang="en-US" altLang="zh-TW" dirty="0"/>
                  <a:t>Relate to user’s </a:t>
                </a:r>
                <a:r>
                  <a:rPr lang="en-US" altLang="zh-TW" dirty="0">
                    <a:solidFill>
                      <a:srgbClr val="FF0000"/>
                    </a:solidFill>
                  </a:rPr>
                  <a:t>current requirements</a:t>
                </a:r>
                <a:r>
                  <a:rPr lang="en-US" altLang="zh-TW" dirty="0"/>
                  <a:t>, such as context and special needs. </a:t>
                </a:r>
              </a:p>
              <a:p>
                <a:pPr marL="0" indent="0">
                  <a:buNone/>
                </a:pPr>
                <a14:m>
                  <m:oMathPara xmlns:m="http://schemas.openxmlformats.org/officeDocument/2006/math">
                    <m:oMathParaPr>
                      <m:jc m:val="centerGroup"/>
                    </m:oMathParaPr>
                    <m:oMath xmlns:m="http://schemas.openxmlformats.org/officeDocument/2006/math">
                      <m:r>
                        <a:rPr lang="en-US" altLang="zh-TW" i="1">
                          <a:solidFill>
                            <a:srgbClr val="000000"/>
                          </a:solidFill>
                          <a:latin typeface="Cambria Math" panose="02040503050406030204" pitchFamily="18" charset="0"/>
                          <a:ea typeface="Times New Roman" panose="02020603050405020304" pitchFamily="18" charset="0"/>
                        </a:rPr>
                        <m:t>𝑆h𝑜𝑟𝑡</m:t>
                      </m:r>
                      <m:r>
                        <a:rPr lang="en-US" altLang="zh-TW" i="1">
                          <a:solidFill>
                            <a:srgbClr val="000000"/>
                          </a:solidFill>
                          <a:latin typeface="Cambria Math" panose="02040503050406030204" pitchFamily="18" charset="0"/>
                          <a:ea typeface="Times New Roman" panose="02020603050405020304" pitchFamily="18" charset="0"/>
                        </a:rPr>
                        <m:t>_</m:t>
                      </m:r>
                      <m:r>
                        <a:rPr lang="en-US" altLang="zh-TW" i="1">
                          <a:solidFill>
                            <a:srgbClr val="000000"/>
                          </a:solidFill>
                          <a:latin typeface="Cambria Math" panose="02040503050406030204" pitchFamily="18" charset="0"/>
                          <a:ea typeface="Times New Roman" panose="02020603050405020304" pitchFamily="18" charset="0"/>
                        </a:rPr>
                        <m:t>𝑡𝑒𝑟𝑚</m:t>
                      </m:r>
                      <m:r>
                        <a:rPr lang="en-US" altLang="zh-TW" i="1">
                          <a:solidFill>
                            <a:srgbClr val="000000"/>
                          </a:solidFill>
                          <a:latin typeface="Cambria Math" panose="02040503050406030204" pitchFamily="18" charset="0"/>
                          <a:ea typeface="Times New Roman" panose="02020603050405020304" pitchFamily="18" charset="0"/>
                        </a:rPr>
                        <m:t>_</m:t>
                      </m:r>
                      <m:r>
                        <a:rPr lang="en-US" altLang="zh-TW" i="1">
                          <a:solidFill>
                            <a:srgbClr val="000000"/>
                          </a:solidFill>
                          <a:latin typeface="Cambria Math" panose="02040503050406030204" pitchFamily="18" charset="0"/>
                          <a:ea typeface="Times New Roman" panose="02020603050405020304" pitchFamily="18" charset="0"/>
                        </a:rPr>
                        <m:t>𝑝𝑟𝑒𝑓𝑒𝑟𝑒𝑛𝑐𝑒</m:t>
                      </m:r>
                      <m:r>
                        <a:rPr lang="en-US" altLang="zh-TW" i="1">
                          <a:solidFill>
                            <a:srgbClr val="000000"/>
                          </a:solidFill>
                          <a:latin typeface="Cambria Math" panose="02040503050406030204" pitchFamily="18" charset="0"/>
                          <a:ea typeface="Times New Roman" panose="02020603050405020304" pitchFamily="18" charset="0"/>
                        </a:rPr>
                        <m:t>(</m:t>
                      </m:r>
                      <m:r>
                        <a:rPr lang="en-US" altLang="zh-TW" i="1">
                          <a:solidFill>
                            <a:srgbClr val="000000"/>
                          </a:solidFill>
                          <a:latin typeface="Cambria Math" panose="02040503050406030204" pitchFamily="18" charset="0"/>
                          <a:ea typeface="Times New Roman" panose="02020603050405020304" pitchFamily="18" charset="0"/>
                        </a:rPr>
                        <m:t>𝑢</m:t>
                      </m:r>
                      <m:r>
                        <a:rPr lang="en-US" altLang="zh-TW" i="1">
                          <a:solidFill>
                            <a:srgbClr val="000000"/>
                          </a:solidFill>
                          <a:latin typeface="Cambria Math" panose="02040503050406030204" pitchFamily="18" charset="0"/>
                          <a:ea typeface="Times New Roman" panose="02020603050405020304" pitchFamily="18" charset="0"/>
                        </a:rPr>
                        <m:t>)= </m:t>
                      </m:r>
                      <m:d>
                        <m:dPr>
                          <m:begChr m:val="{"/>
                          <m:endChr m:val="}"/>
                          <m:ctrlPr>
                            <a:rPr lang="zh-TW" altLang="zh-TW" i="1">
                              <a:solidFill>
                                <a:srgbClr val="000000"/>
                              </a:solidFill>
                              <a:latin typeface="Cambria Math" panose="02040503050406030204" pitchFamily="18" charset="0"/>
                              <a:ea typeface="Cambria Math" panose="02040503050406030204" pitchFamily="18" charset="0"/>
                            </a:rPr>
                          </m:ctrlPr>
                        </m:dPr>
                        <m:e>
                          <m:sSub>
                            <m:sSubPr>
                              <m:ctrlPr>
                                <a:rPr lang="zh-TW" altLang="zh-TW" i="1">
                                  <a:solidFill>
                                    <a:srgbClr val="000000"/>
                                  </a:solidFill>
                                  <a:latin typeface="Cambria Math" panose="02040503050406030204" pitchFamily="18" charset="0"/>
                                  <a:ea typeface="Cambria Math" panose="02040503050406030204" pitchFamily="18" charset="0"/>
                                </a:rPr>
                              </m:ctrlPr>
                            </m:sSubPr>
                            <m:e>
                              <m:r>
                                <a:rPr lang="en-US" altLang="zh-TW" b="0" i="1" smtClean="0">
                                  <a:solidFill>
                                    <a:srgbClr val="000000"/>
                                  </a:solidFill>
                                  <a:latin typeface="Cambria Math" panose="02040503050406030204" pitchFamily="18" charset="0"/>
                                  <a:ea typeface="Cambria Math" panose="02040503050406030204" pitchFamily="18" charset="0"/>
                                </a:rPr>
                                <m:t>𝑢</m:t>
                              </m:r>
                            </m:e>
                            <m:sub>
                              <m:r>
                                <a:rPr lang="en-US" altLang="zh-TW" b="0" i="1" smtClean="0">
                                  <a:solidFill>
                                    <a:srgbClr val="000000"/>
                                  </a:solidFill>
                                  <a:latin typeface="Cambria Math" panose="02040503050406030204" pitchFamily="18" charset="0"/>
                                  <a:ea typeface="Times New Roman" panose="02020603050405020304" pitchFamily="18" charset="0"/>
                                </a:rPr>
                                <m:t>𝑡</m:t>
                              </m:r>
                            </m:sub>
                          </m:sSub>
                          <m:r>
                            <a:rPr lang="en-US" altLang="zh-TW" i="1">
                              <a:solidFill>
                                <a:srgbClr val="000000"/>
                              </a:solidFill>
                              <a:latin typeface="Cambria Math" panose="02040503050406030204" pitchFamily="18" charset="0"/>
                              <a:ea typeface="Times New Roman" panose="02020603050405020304" pitchFamily="18" charset="0"/>
                            </a:rPr>
                            <m:t>,</m:t>
                          </m:r>
                          <m:sSub>
                            <m:sSubPr>
                              <m:ctrlPr>
                                <a:rPr lang="zh-TW" altLang="zh-TW" i="1">
                                  <a:solidFill>
                                    <a:srgbClr val="000000"/>
                                  </a:solidFill>
                                  <a:latin typeface="Cambria Math" panose="02040503050406030204" pitchFamily="18" charset="0"/>
                                  <a:ea typeface="Cambria Math" panose="02040503050406030204" pitchFamily="18" charset="0"/>
                                </a:rPr>
                              </m:ctrlPr>
                            </m:sSubPr>
                            <m:e>
                              <m:r>
                                <a:rPr lang="en-US" altLang="zh-TW" b="0" i="1" smtClean="0">
                                  <a:solidFill>
                                    <a:srgbClr val="000000"/>
                                  </a:solidFill>
                                  <a:latin typeface="Cambria Math" panose="02040503050406030204" pitchFamily="18" charset="0"/>
                                  <a:ea typeface="Cambria Math" panose="02040503050406030204" pitchFamily="18" charset="0"/>
                                </a:rPr>
                                <m:t>𝑢</m:t>
                              </m:r>
                            </m:e>
                            <m:sub>
                              <m:r>
                                <a:rPr lang="en-US" altLang="zh-TW" b="0" i="1" smtClean="0">
                                  <a:solidFill>
                                    <a:srgbClr val="000000"/>
                                  </a:solidFill>
                                  <a:latin typeface="Cambria Math" panose="02040503050406030204" pitchFamily="18" charset="0"/>
                                  <a:ea typeface="Times New Roman" panose="02020603050405020304" pitchFamily="18" charset="0"/>
                                </a:rPr>
                                <m:t>𝑛</m:t>
                              </m:r>
                            </m:sub>
                          </m:sSub>
                        </m:e>
                      </m:d>
                    </m:oMath>
                  </m:oMathPara>
                </a14:m>
                <a:endParaRPr lang="en-GB" altLang="zh-TW" sz="2800" dirty="0"/>
              </a:p>
              <a:p>
                <a:pPr marL="457200" lvl="1" indent="0">
                  <a:buNone/>
                </a:pPr>
                <a:endParaRPr lang="en-GB" altLang="zh-TW" dirty="0"/>
              </a:p>
              <a:p>
                <a:endParaRPr lang="en-US" altLang="zh-TW" dirty="0"/>
              </a:p>
              <a:p>
                <a:pPr lvl="1"/>
                <a:endParaRPr lang="en-US" altLang="zh-TW" dirty="0"/>
              </a:p>
            </p:txBody>
          </p:sp>
        </mc:Choice>
        <mc:Fallback xmlns="">
          <p:sp>
            <p:nvSpPr>
              <p:cNvPr id="15" name="內容版面配置區 2"/>
              <p:cNvSpPr>
                <a:spLocks noGrp="1" noRot="1" noChangeAspect="1" noMove="1" noResize="1" noEditPoints="1" noAdjustHandles="1" noChangeArrowheads="1" noChangeShapeType="1" noTextEdit="1"/>
              </p:cNvSpPr>
              <p:nvPr>
                <p:ph idx="1"/>
              </p:nvPr>
            </p:nvSpPr>
            <p:spPr>
              <a:xfrm>
                <a:off x="468313" y="1484907"/>
                <a:ext cx="7272039" cy="4824413"/>
              </a:xfrm>
              <a:blipFill>
                <a:blip r:embed="rId3"/>
                <a:stretch>
                  <a:fillRect l="-1174" t="-885" r="-168"/>
                </a:stretch>
              </a:blipFill>
            </p:spPr>
            <p:txBody>
              <a:bodyPr/>
              <a:lstStyle/>
              <a:p>
                <a:r>
                  <a:rPr lang="zh-TW" altLang="en-US">
                    <a:noFill/>
                  </a:rPr>
                  <a:t> </a:t>
                </a:r>
              </a:p>
            </p:txBody>
          </p:sp>
        </mc:Fallback>
      </mc:AlternateContent>
      <p:sp>
        <p:nvSpPr>
          <p:cNvPr id="2" name="標題 1"/>
          <p:cNvSpPr>
            <a:spLocks noGrp="1"/>
          </p:cNvSpPr>
          <p:nvPr>
            <p:ph type="title"/>
          </p:nvPr>
        </p:nvSpPr>
        <p:spPr>
          <a:xfrm>
            <a:off x="313184" y="-26989"/>
            <a:ext cx="8518401" cy="1143001"/>
          </a:xfrm>
        </p:spPr>
        <p:txBody>
          <a:bodyPr/>
          <a:lstStyle/>
          <a:p>
            <a:pPr lvl="1"/>
            <a:r>
              <a:rPr lang="en-US" altLang="zh-TW" b="1" dirty="0"/>
              <a:t>User Profile Construction Module</a:t>
            </a:r>
            <a:endParaRPr lang="zh-TW" altLang="zh-TW" b="1" dirty="0">
              <a:solidFill>
                <a:srgbClr val="2907A5"/>
              </a:solidFill>
              <a:latin typeface="+mj-lt"/>
              <a:ea typeface="+mj-ea"/>
              <a:cs typeface="+mj-cs"/>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a:p>
        </p:txBody>
      </p:sp>
      <p:pic>
        <p:nvPicPr>
          <p:cNvPr id="5" name="圖片 4"/>
          <p:cNvPicPr/>
          <p:nvPr/>
        </p:nvPicPr>
        <p:blipFill rotWithShape="1">
          <a:blip r:embed="rId4" cstate="print">
            <a:extLst>
              <a:ext uri="{28A0092B-C50C-407E-A947-70E740481C1C}">
                <a14:useLocalDpi xmlns:a14="http://schemas.microsoft.com/office/drawing/2010/main" val="0"/>
              </a:ext>
            </a:extLst>
          </a:blip>
          <a:srcRect t="2844"/>
          <a:stretch/>
        </p:blipFill>
        <p:spPr bwMode="auto">
          <a:xfrm>
            <a:off x="7596336" y="1268760"/>
            <a:ext cx="1440000" cy="2269148"/>
          </a:xfrm>
          <a:prstGeom prst="rect">
            <a:avLst/>
          </a:prstGeom>
          <a:ln>
            <a:noFill/>
          </a:ln>
          <a:extLst>
            <a:ext uri="{53640926-AAD7-44D8-BBD7-CCE9431645EC}">
              <a14:shadowObscured xmlns:a14="http://schemas.microsoft.com/office/drawing/2010/main"/>
            </a:ext>
          </a:extLst>
        </p:spPr>
      </p:pic>
      <p:pic>
        <p:nvPicPr>
          <p:cNvPr id="6" name="圖片 5"/>
          <p:cNvPicPr/>
          <p:nvPr/>
        </p:nvPicPr>
        <p:blipFill rotWithShape="1">
          <a:blip r:embed="rId5" cstate="print">
            <a:extLst>
              <a:ext uri="{28A0092B-C50C-407E-A947-70E740481C1C}">
                <a14:useLocalDpi xmlns:a14="http://schemas.microsoft.com/office/drawing/2010/main" val="0"/>
              </a:ext>
            </a:extLst>
          </a:blip>
          <a:srcRect t="2844"/>
          <a:stretch/>
        </p:blipFill>
        <p:spPr bwMode="auto">
          <a:xfrm>
            <a:off x="7596336" y="3820318"/>
            <a:ext cx="1440000" cy="2268000"/>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672566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20663492-9C76-AD47-9C6B-694BA5BD2162}"/>
              </a:ext>
            </a:extLst>
          </p:cNvPr>
          <p:cNvPicPr>
            <a:picLocks noChangeAspect="1"/>
          </p:cNvPicPr>
          <p:nvPr/>
        </p:nvPicPr>
        <p:blipFill>
          <a:blip r:embed="rId3">
            <a:extLst>
              <a:ext uri="{BEBA8EAE-BF5A-486C-A8C5-ECC9F3942E4B}">
                <a14:imgProps xmlns:a14="http://schemas.microsoft.com/office/drawing/2010/main">
                  <a14:imgLayer>
                    <a14:imgEffect>
                      <a14:saturation sat="200000"/>
                    </a14:imgEffect>
                  </a14:imgLayer>
                </a14:imgProps>
              </a:ext>
            </a:extLst>
          </a:blip>
          <a:stretch>
            <a:fillRect/>
          </a:stretch>
        </p:blipFill>
        <p:spPr>
          <a:xfrm>
            <a:off x="1380072" y="1196752"/>
            <a:ext cx="6406082" cy="4968552"/>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p:sp>
        <p:nvSpPr>
          <p:cNvPr id="8" name="矩形 7">
            <a:extLst>
              <a:ext uri="{FF2B5EF4-FFF2-40B4-BE49-F238E27FC236}">
                <a16:creationId xmlns:a16="http://schemas.microsoft.com/office/drawing/2014/main" id="{5DC1A4FC-7FE3-804B-A300-0BDC11603190}"/>
              </a:ext>
            </a:extLst>
          </p:cNvPr>
          <p:cNvSpPr/>
          <p:nvPr/>
        </p:nvSpPr>
        <p:spPr>
          <a:xfrm flipV="1">
            <a:off x="3347864" y="3356992"/>
            <a:ext cx="2160240" cy="1296144"/>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924240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Opinion Analysis Module</a:t>
            </a:r>
            <a:r>
              <a:rPr lang="en-US" altLang="zh-TW" b="1" dirty="0"/>
              <a:t>	</a:t>
            </a:r>
            <a:endParaRPr lang="zh-TW" altLang="zh-TW" sz="6000" b="1" dirty="0"/>
          </a:p>
        </p:txBody>
      </p:sp>
      <mc:AlternateContent xmlns:mc="http://schemas.openxmlformats.org/markup-compatibility/2006" xmlns:a14="http://schemas.microsoft.com/office/drawing/2010/main">
        <mc:Choice Requires="a14">
          <p:sp>
            <p:nvSpPr>
              <p:cNvPr id="3" name="內容版面配置區 2"/>
              <p:cNvSpPr>
                <a:spLocks noGrp="1"/>
              </p:cNvSpPr>
              <p:nvPr>
                <p:ph idx="1"/>
              </p:nvPr>
            </p:nvSpPr>
            <p:spPr>
              <a:xfrm>
                <a:off x="457200" y="1287326"/>
                <a:ext cx="8240713" cy="3869866"/>
              </a:xfrm>
            </p:spPr>
            <p:txBody>
              <a:bodyPr/>
              <a:lstStyle/>
              <a:p>
                <a:r>
                  <a:rPr lang="en-US" altLang="zh-TW" dirty="0"/>
                  <a:t>Opinion Aspect extracting</a:t>
                </a:r>
              </a:p>
              <a:p>
                <a:pPr lvl="1"/>
                <a:r>
                  <a:rPr lang="en-US" altLang="zh-TW" dirty="0"/>
                  <a:t>Split reviews into sentences</a:t>
                </a:r>
              </a:p>
              <a:p>
                <a:pPr lvl="1"/>
                <a:r>
                  <a:rPr lang="en-US" altLang="zh-TW" dirty="0"/>
                  <a:t>Preprocess and calculate </a:t>
                </a:r>
                <a:r>
                  <a:rPr lang="en-US" altLang="zh-TW" dirty="0" err="1"/>
                  <a:t>TF</a:t>
                </a:r>
                <a:r>
                  <a:rPr lang="en-US" altLang="zh-TW" dirty="0"/>
                  <a:t>- </a:t>
                </a:r>
                <a:r>
                  <a:rPr lang="en-US" altLang="zh-TW" dirty="0" err="1"/>
                  <a:t>IDF</a:t>
                </a:r>
                <a:r>
                  <a:rPr lang="en-US" altLang="zh-TW" dirty="0"/>
                  <a:t> score </a:t>
                </a:r>
              </a:p>
              <a:p>
                <a:pPr lvl="1"/>
                <a:r>
                  <a:rPr lang="en-US" altLang="zh-TW" dirty="0"/>
                  <a:t>Identify the aspects of each review</a:t>
                </a:r>
              </a:p>
              <a:p>
                <a:pPr marL="0" indent="0">
                  <a:spcBef>
                    <a:spcPts val="1200"/>
                  </a:spcBef>
                  <a:spcAft>
                    <a:spcPts val="1200"/>
                  </a:spcAft>
                  <a:buNone/>
                </a:pPr>
                <a14:m>
                  <m:oMathPara xmlns:m="http://schemas.openxmlformats.org/officeDocument/2006/math">
                    <m:oMathParaPr>
                      <m:jc m:val="centerGroup"/>
                    </m:oMathParaPr>
                    <m:oMath xmlns:m="http://schemas.openxmlformats.org/officeDocument/2006/math">
                      <m:r>
                        <a:rPr lang="en-US" altLang="zh-TW" b="0" i="1">
                          <a:latin typeface="Cambria Math" panose="02040503050406030204" pitchFamily="18" charset="0"/>
                        </a:rPr>
                        <m:t>𝑡𝑓</m:t>
                      </m:r>
                      <m:d>
                        <m:dPr>
                          <m:ctrlPr>
                            <a:rPr lang="zh-TW" altLang="zh-TW" i="1">
                              <a:latin typeface="Cambria Math" panose="02040503050406030204" pitchFamily="18" charset="0"/>
                            </a:rPr>
                          </m:ctrlPr>
                        </m:dPr>
                        <m:e>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𝑟</m:t>
                          </m:r>
                        </m:e>
                      </m:d>
                      <m:r>
                        <a:rPr lang="en-US" altLang="zh-TW" b="0">
                          <a:latin typeface="Cambria Math" panose="02040503050406030204" pitchFamily="18" charset="0"/>
                        </a:rPr>
                        <m:t>=</m:t>
                      </m:r>
                      <m:f>
                        <m:fPr>
                          <m:ctrlPr>
                            <a:rPr lang="zh-TW" altLang="zh-TW" i="1">
                              <a:latin typeface="Cambria Math" panose="02040503050406030204" pitchFamily="18" charset="0"/>
                            </a:rPr>
                          </m:ctrlPr>
                        </m:fPr>
                        <m:num>
                          <m:sSub>
                            <m:sSubPr>
                              <m:ctrlPr>
                                <a:rPr lang="zh-TW" altLang="zh-TW" i="1">
                                  <a:latin typeface="Cambria Math" panose="02040503050406030204" pitchFamily="18" charset="0"/>
                                </a:rPr>
                              </m:ctrlPr>
                            </m:sSubPr>
                            <m:e>
                              <m:r>
                                <a:rPr lang="en-US" altLang="zh-TW" b="0" i="1">
                                  <a:latin typeface="Cambria Math" panose="02040503050406030204" pitchFamily="18" charset="0"/>
                                </a:rPr>
                                <m:t>𝑁</m:t>
                              </m:r>
                            </m:e>
                            <m:sub>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𝑟</m:t>
                              </m:r>
                            </m:sub>
                          </m:sSub>
                        </m:num>
                        <m:den>
                          <m:nary>
                            <m:naryPr>
                              <m:chr m:val="∑"/>
                              <m:limLoc m:val="subSup"/>
                              <m:supHide m:val="on"/>
                              <m:ctrlPr>
                                <a:rPr lang="zh-TW" altLang="zh-TW" i="1">
                                  <a:latin typeface="Cambria Math" panose="02040503050406030204" pitchFamily="18" charset="0"/>
                                </a:rPr>
                              </m:ctrlPr>
                            </m:naryPr>
                            <m:sub>
                              <m:r>
                                <a:rPr lang="en-US" altLang="zh-TW" b="0" i="1">
                                  <a:latin typeface="Cambria Math" panose="02040503050406030204" pitchFamily="18" charset="0"/>
                                </a:rPr>
                                <m:t>𝑚</m:t>
                              </m:r>
                            </m:sub>
                            <m:sup/>
                            <m:e>
                              <m:sSub>
                                <m:sSubPr>
                                  <m:ctrlPr>
                                    <a:rPr lang="zh-TW" altLang="zh-TW" i="1">
                                      <a:latin typeface="Cambria Math" panose="02040503050406030204" pitchFamily="18" charset="0"/>
                                    </a:rPr>
                                  </m:ctrlPr>
                                </m:sSubPr>
                                <m:e>
                                  <m:r>
                                    <a:rPr lang="en-US" altLang="zh-TW" b="0" i="1">
                                      <a:latin typeface="Cambria Math" panose="02040503050406030204" pitchFamily="18" charset="0"/>
                                    </a:rPr>
                                    <m:t>𝑁</m:t>
                                  </m:r>
                                </m:e>
                                <m:sub>
                                  <m:r>
                                    <a:rPr lang="en-US" altLang="zh-TW" b="0" i="1">
                                      <a:latin typeface="Cambria Math" panose="02040503050406030204" pitchFamily="18" charset="0"/>
                                    </a:rPr>
                                    <m:t>𝑚</m:t>
                                  </m:r>
                                  <m:r>
                                    <a:rPr lang="en-US" altLang="zh-TW" b="0">
                                      <a:latin typeface="Cambria Math" panose="02040503050406030204" pitchFamily="18" charset="0"/>
                                    </a:rPr>
                                    <m:t>,</m:t>
                                  </m:r>
                                  <m:r>
                                    <a:rPr lang="en-US" altLang="zh-TW" b="0" i="1">
                                      <a:latin typeface="Cambria Math" panose="02040503050406030204" pitchFamily="18" charset="0"/>
                                    </a:rPr>
                                    <m:t>𝑟</m:t>
                                  </m:r>
                                </m:sub>
                              </m:sSub>
                            </m:e>
                          </m:nary>
                        </m:den>
                      </m:f>
                    </m:oMath>
                  </m:oMathPara>
                </a14:m>
                <a:endParaRPr lang="en-US" altLang="zh-TW" dirty="0"/>
              </a:p>
              <a:p>
                <a:pPr marL="0" indent="0">
                  <a:spcBef>
                    <a:spcPts val="1200"/>
                  </a:spcBef>
                  <a:spcAft>
                    <a:spcPts val="1200"/>
                  </a:spcAft>
                  <a:buNone/>
                </a:pPr>
                <a14:m>
                  <m:oMathPara xmlns:m="http://schemas.openxmlformats.org/officeDocument/2006/math">
                    <m:oMathParaPr>
                      <m:jc m:val="centerGroup"/>
                    </m:oMathParaPr>
                    <m:oMath xmlns:m="http://schemas.openxmlformats.org/officeDocument/2006/math">
                      <m:r>
                        <a:rPr lang="en-US" altLang="zh-TW" b="0" i="1">
                          <a:latin typeface="Cambria Math" panose="02040503050406030204" pitchFamily="18" charset="0"/>
                        </a:rPr>
                        <m:t>𝑖𝑑𝑓</m:t>
                      </m:r>
                      <m:d>
                        <m:dPr>
                          <m:ctrlPr>
                            <a:rPr lang="zh-TW" altLang="zh-TW" i="1">
                              <a:latin typeface="Cambria Math" panose="02040503050406030204" pitchFamily="18" charset="0"/>
                            </a:rPr>
                          </m:ctrlPr>
                        </m:dPr>
                        <m:e>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𝑅</m:t>
                          </m:r>
                        </m:e>
                      </m:d>
                      <m:r>
                        <a:rPr lang="en-US" altLang="zh-TW" b="0">
                          <a:latin typeface="Cambria Math" panose="02040503050406030204" pitchFamily="18" charset="0"/>
                        </a:rPr>
                        <m:t>=</m:t>
                      </m:r>
                      <m:r>
                        <a:rPr lang="en-US" altLang="zh-TW" b="0" i="1">
                          <a:latin typeface="Cambria Math" panose="02040503050406030204" pitchFamily="18" charset="0"/>
                        </a:rPr>
                        <m:t>𝑙𝑜𝑔</m:t>
                      </m:r>
                      <m:f>
                        <m:fPr>
                          <m:ctrlPr>
                            <a:rPr lang="zh-TW" altLang="zh-TW" i="1">
                              <a:latin typeface="Cambria Math" panose="02040503050406030204" pitchFamily="18" charset="0"/>
                            </a:rPr>
                          </m:ctrlPr>
                        </m:fPr>
                        <m:num>
                          <m:r>
                            <a:rPr lang="en-US" altLang="zh-TW" b="0" i="1">
                              <a:latin typeface="Cambria Math" panose="02040503050406030204" pitchFamily="18" charset="0"/>
                            </a:rPr>
                            <m:t>𝑅</m:t>
                          </m:r>
                        </m:num>
                        <m:den>
                          <m:r>
                            <a:rPr lang="en-US" altLang="zh-TW" b="0">
                              <a:latin typeface="Cambria Math" panose="02040503050406030204" pitchFamily="18" charset="0"/>
                            </a:rPr>
                            <m:t>|</m:t>
                          </m:r>
                          <m:d>
                            <m:dPr>
                              <m:begChr m:val="{"/>
                              <m:endChr m:val="}"/>
                              <m:ctrlPr>
                                <a:rPr lang="zh-TW" altLang="zh-TW" i="1">
                                  <a:latin typeface="Cambria Math" panose="02040503050406030204" pitchFamily="18" charset="0"/>
                                </a:rPr>
                              </m:ctrlPr>
                            </m:dPr>
                            <m:e>
                              <m:r>
                                <a:rPr lang="en-US" altLang="zh-TW" b="0" i="1">
                                  <a:latin typeface="Cambria Math" panose="02040503050406030204" pitchFamily="18" charset="0"/>
                                </a:rPr>
                                <m:t>𝑟</m:t>
                              </m:r>
                              <m:r>
                                <a:rPr lang="en-US" altLang="zh-TW" b="0">
                                  <a:latin typeface="Cambria Math" panose="02040503050406030204" pitchFamily="18" charset="0"/>
                                </a:rPr>
                                <m:t>∈</m:t>
                              </m:r>
                              <m:r>
                                <a:rPr lang="en-US" altLang="zh-TW" b="0" i="1">
                                  <a:latin typeface="Cambria Math" panose="02040503050406030204" pitchFamily="18" charset="0"/>
                                </a:rPr>
                                <m:t>𝑅</m:t>
                              </m:r>
                              <m:r>
                                <a:rPr lang="en-US" altLang="zh-TW" b="0">
                                  <a:latin typeface="Cambria Math" panose="02040503050406030204" pitchFamily="18" charset="0"/>
                                </a:rPr>
                                <m:t>:</m:t>
                              </m:r>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𝑟</m:t>
                              </m:r>
                            </m:e>
                          </m:d>
                          <m:r>
                            <a:rPr lang="en-US" altLang="zh-TW" b="0">
                              <a:latin typeface="Cambria Math" panose="02040503050406030204" pitchFamily="18" charset="0"/>
                            </a:rPr>
                            <m:t>|</m:t>
                          </m:r>
                        </m:den>
                      </m:f>
                    </m:oMath>
                  </m:oMathPara>
                </a14:m>
                <a:endParaRPr lang="en-US" altLang="zh-TW" dirty="0"/>
              </a:p>
              <a:p>
                <a:pPr marL="0" indent="0">
                  <a:spcBef>
                    <a:spcPts val="1200"/>
                  </a:spcBef>
                  <a:spcAft>
                    <a:spcPts val="1200"/>
                  </a:spcAft>
                  <a:buNone/>
                </a:pPr>
                <a14:m>
                  <m:oMathPara xmlns:m="http://schemas.openxmlformats.org/officeDocument/2006/math">
                    <m:oMathParaPr>
                      <m:jc m:val="centerGroup"/>
                    </m:oMathParaPr>
                    <m:oMath xmlns:m="http://schemas.openxmlformats.org/officeDocument/2006/math">
                      <m:r>
                        <a:rPr lang="en-US" altLang="zh-TW" b="0" i="1">
                          <a:latin typeface="Cambria Math" panose="02040503050406030204" pitchFamily="18" charset="0"/>
                        </a:rPr>
                        <m:t>𝑡𝑓𝑖𝑑𝑓</m:t>
                      </m:r>
                      <m:d>
                        <m:dPr>
                          <m:ctrlPr>
                            <a:rPr lang="zh-TW" altLang="zh-TW" i="1">
                              <a:latin typeface="Cambria Math" panose="02040503050406030204" pitchFamily="18" charset="0"/>
                            </a:rPr>
                          </m:ctrlPr>
                        </m:dPr>
                        <m:e>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𝑟</m:t>
                          </m:r>
                          <m:r>
                            <a:rPr lang="en-US" altLang="zh-TW" b="0">
                              <a:latin typeface="Cambria Math" panose="02040503050406030204" pitchFamily="18" charset="0"/>
                            </a:rPr>
                            <m:t>,</m:t>
                          </m:r>
                          <m:r>
                            <a:rPr lang="en-US" altLang="zh-TW" b="0" i="1">
                              <a:latin typeface="Cambria Math" panose="02040503050406030204" pitchFamily="18" charset="0"/>
                            </a:rPr>
                            <m:t>𝑅</m:t>
                          </m:r>
                        </m:e>
                      </m:d>
                      <m:r>
                        <a:rPr lang="en-US" altLang="zh-TW" b="0">
                          <a:latin typeface="Cambria Math" panose="02040503050406030204" pitchFamily="18" charset="0"/>
                        </a:rPr>
                        <m:t>=</m:t>
                      </m:r>
                      <m:r>
                        <a:rPr lang="en-US" altLang="zh-TW" b="0" i="1">
                          <a:latin typeface="Cambria Math" panose="02040503050406030204" pitchFamily="18" charset="0"/>
                        </a:rPr>
                        <m:t>𝑡𝑓</m:t>
                      </m:r>
                      <m:d>
                        <m:dPr>
                          <m:ctrlPr>
                            <a:rPr lang="zh-TW" altLang="zh-TW" i="1">
                              <a:latin typeface="Cambria Math" panose="02040503050406030204" pitchFamily="18" charset="0"/>
                            </a:rPr>
                          </m:ctrlPr>
                        </m:dPr>
                        <m:e>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𝑟</m:t>
                          </m:r>
                        </m:e>
                      </m:d>
                      <m:r>
                        <a:rPr lang="en-US" altLang="zh-TW" b="0">
                          <a:latin typeface="Cambria Math" panose="02040503050406030204" pitchFamily="18" charset="0"/>
                        </a:rPr>
                        <m:t>× </m:t>
                      </m:r>
                      <m:r>
                        <a:rPr lang="en-US" altLang="zh-TW" b="0" i="1">
                          <a:latin typeface="Cambria Math" panose="02040503050406030204" pitchFamily="18" charset="0"/>
                        </a:rPr>
                        <m:t>𝑖𝑑𝑓</m:t>
                      </m:r>
                      <m:d>
                        <m:dPr>
                          <m:ctrlPr>
                            <a:rPr lang="zh-TW" altLang="zh-TW" i="1">
                              <a:latin typeface="Cambria Math" panose="02040503050406030204" pitchFamily="18" charset="0"/>
                            </a:rPr>
                          </m:ctrlPr>
                        </m:dPr>
                        <m:e>
                          <m:r>
                            <a:rPr lang="en-US" altLang="zh-TW" b="0" i="1">
                              <a:latin typeface="Cambria Math" panose="02040503050406030204" pitchFamily="18" charset="0"/>
                            </a:rPr>
                            <m:t>𝑡</m:t>
                          </m:r>
                          <m:r>
                            <a:rPr lang="en-US" altLang="zh-TW" b="0">
                              <a:latin typeface="Cambria Math" panose="02040503050406030204" pitchFamily="18" charset="0"/>
                            </a:rPr>
                            <m:t>,</m:t>
                          </m:r>
                          <m:r>
                            <a:rPr lang="en-US" altLang="zh-TW" b="0" i="1">
                              <a:latin typeface="Cambria Math" panose="02040503050406030204" pitchFamily="18" charset="0"/>
                            </a:rPr>
                            <m:t>𝑅</m:t>
                          </m:r>
                        </m:e>
                      </m:d>
                      <m:r>
                        <a:rPr lang="en-US" altLang="zh-TW" b="0">
                          <a:latin typeface="Cambria Math" panose="02040503050406030204" pitchFamily="18" charset="0"/>
                        </a:rPr>
                        <m:t> </m:t>
                      </m:r>
                    </m:oMath>
                  </m:oMathPara>
                </a14:m>
                <a:endParaRPr lang="en-US" altLang="zh-TW" dirty="0"/>
              </a:p>
              <a:p>
                <a:pPr marL="0" indent="0">
                  <a:spcBef>
                    <a:spcPts val="1200"/>
                  </a:spcBef>
                  <a:spcAft>
                    <a:spcPts val="1200"/>
                  </a:spcAft>
                  <a:buNone/>
                </a:pPr>
                <a:endParaRPr lang="en-US" altLang="zh-TW" dirty="0"/>
              </a:p>
              <a:p>
                <a:endParaRPr lang="en-US" altLang="zh-TW" dirty="0"/>
              </a:p>
            </p:txBody>
          </p:sp>
        </mc:Choice>
        <mc:Fallback xmlns="">
          <p:sp>
            <p:nvSpPr>
              <p:cNvPr id="3" name="內容版面配置區 2"/>
              <p:cNvSpPr>
                <a:spLocks noGrp="1" noRot="1" noChangeAspect="1" noMove="1" noResize="1" noEditPoints="1" noAdjustHandles="1" noChangeArrowheads="1" noChangeShapeType="1" noTextEdit="1"/>
              </p:cNvSpPr>
              <p:nvPr>
                <p:ph idx="1"/>
              </p:nvPr>
            </p:nvSpPr>
            <p:spPr>
              <a:xfrm>
                <a:off x="457200" y="1287326"/>
                <a:ext cx="8240713" cy="3869866"/>
              </a:xfrm>
              <a:blipFill>
                <a:blip r:embed="rId3"/>
                <a:stretch>
                  <a:fillRect l="-962" t="-1102"/>
                </a:stretch>
              </a:blipFill>
            </p:spPr>
            <p:txBody>
              <a:bodyPr/>
              <a:lstStyle/>
              <a:p>
                <a:r>
                  <a:rPr lang="zh-TW" altLang="en-US">
                    <a:noFill/>
                  </a:rPr>
                  <a:t> </a:t>
                </a:r>
              </a:p>
            </p:txBody>
          </p:sp>
        </mc:Fallback>
      </mc:AlternateContent>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14</a:t>
            </a:fld>
            <a:endParaRPr lang="en-US" altLang="zh-TW"/>
          </a:p>
        </p:txBody>
      </p:sp>
      <mc:AlternateContent xmlns:mc="http://schemas.openxmlformats.org/markup-compatibility/2006" xmlns:a14="http://schemas.microsoft.com/office/drawing/2010/main">
        <mc:Choice Requires="a14">
          <p:sp>
            <p:nvSpPr>
              <p:cNvPr id="6" name="文字方塊 5"/>
              <p:cNvSpPr txBox="1"/>
              <p:nvPr/>
            </p:nvSpPr>
            <p:spPr>
              <a:xfrm>
                <a:off x="457200" y="5354557"/>
                <a:ext cx="8955038" cy="972702"/>
              </a:xfrm>
              <a:prstGeom prst="rect">
                <a:avLst/>
              </a:prstGeom>
              <a:noFill/>
            </p:spPr>
            <p:txBody>
              <a:bodyPr wrap="square" rtlCol="0">
                <a:spAutoFit/>
              </a:bodyPr>
              <a:lstStyle/>
              <a:p>
                <a:pPr marL="742950" lvl="1" indent="-285750">
                  <a:spcBef>
                    <a:spcPct val="20000"/>
                  </a:spcBef>
                  <a:buFont typeface="Arial" panose="020B0604020202020204" pitchFamily="34" charset="0"/>
                  <a:buChar char="–"/>
                </a:pPr>
                <a:r>
                  <a:rPr lang="en-US" altLang="zh-TW" sz="2000" dirty="0">
                    <a:latin typeface="+mn-lt"/>
                    <a:ea typeface="+mn-ea"/>
                  </a:rPr>
                  <a:t>We use Naïve Bayes to Classify each sentence to predefined aspects</a:t>
                </a:r>
              </a:p>
              <a:p>
                <a:pPr/>
                <a14:m>
                  <m:oMathPara xmlns:m="http://schemas.openxmlformats.org/officeDocument/2006/math">
                    <m:oMathParaPr>
                      <m:jc m:val="centerGroup"/>
                    </m:oMathParaPr>
                    <m:oMath xmlns:m="http://schemas.openxmlformats.org/officeDocument/2006/math">
                      <m:r>
                        <a:rPr lang="en-US" altLang="zh-TW" i="1">
                          <a:latin typeface="Cambria Math" panose="02040503050406030204" pitchFamily="18" charset="0"/>
                        </a:rPr>
                        <m:t>𝑃</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1</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2</m:t>
                              </m:r>
                            </m:sub>
                          </m:sSub>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𝐴</m:t>
                              </m:r>
                            </m:e>
                            <m:sub>
                              <m:r>
                                <a:rPr lang="en-US" altLang="zh-TW" i="1">
                                  <a:latin typeface="Cambria Math" panose="02040503050406030204" pitchFamily="18" charset="0"/>
                                </a:rPr>
                                <m:t>𝑘</m:t>
                              </m:r>
                            </m:sub>
                          </m:sSub>
                        </m:e>
                        <m:e>
                          <m:r>
                            <a:rPr lang="en-US" altLang="zh-TW" i="1">
                              <a:latin typeface="Cambria Math" panose="02040503050406030204" pitchFamily="18" charset="0"/>
                            </a:rPr>
                            <m:t>𝐴</m:t>
                          </m:r>
                        </m:e>
                      </m:d>
                      <m:r>
                        <a:rPr lang="en-US" altLang="zh-TW" i="1">
                          <a:latin typeface="Cambria Math" panose="02040503050406030204" pitchFamily="18" charset="0"/>
                        </a:rPr>
                        <m:t>= </m:t>
                      </m:r>
                      <m:nary>
                        <m:naryPr>
                          <m:chr m:val="∏"/>
                          <m:limLoc m:val="subSup"/>
                          <m:ctrlPr>
                            <a:rPr lang="zh-TW" altLang="zh-TW" i="1">
                              <a:latin typeface="Cambria Math" panose="02040503050406030204" pitchFamily="18" charset="0"/>
                            </a:rPr>
                          </m:ctrlPr>
                        </m:naryPr>
                        <m:sub>
                          <m:r>
                            <a:rPr lang="en-US" altLang="zh-TW" i="1">
                              <a:latin typeface="Cambria Math" panose="02040503050406030204" pitchFamily="18" charset="0"/>
                            </a:rPr>
                            <m:t>𝑖</m:t>
                          </m:r>
                          <m:r>
                            <a:rPr lang="en-US" altLang="zh-TW" i="1">
                              <a:latin typeface="Cambria Math" panose="02040503050406030204" pitchFamily="18" charset="0"/>
                            </a:rPr>
                            <m:t>=1</m:t>
                          </m:r>
                        </m:sub>
                        <m:sup>
                          <m:r>
                            <a:rPr lang="en-US" altLang="zh-TW" i="1">
                              <a:latin typeface="Cambria Math" panose="02040503050406030204" pitchFamily="18" charset="0"/>
                            </a:rPr>
                            <m:t>𝑘</m:t>
                          </m:r>
                        </m:sup>
                        <m:e>
                          <m:r>
                            <a:rPr lang="en-US" altLang="zh-TW" i="1">
                              <a:latin typeface="Cambria Math" panose="02040503050406030204" pitchFamily="18" charset="0"/>
                            </a:rPr>
                            <m:t>𝑃</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𝑋</m:t>
                              </m:r>
                            </m:e>
                            <m:sub>
                              <m:r>
                                <a:rPr lang="en-US" altLang="zh-TW" i="1">
                                  <a:latin typeface="Cambria Math" panose="02040503050406030204" pitchFamily="18" charset="0"/>
                                </a:rPr>
                                <m:t>𝑖</m:t>
                              </m:r>
                            </m:sub>
                          </m:sSub>
                          <m:r>
                            <a:rPr lang="en-US" altLang="zh-TW" i="1">
                              <a:latin typeface="Cambria Math" panose="02040503050406030204" pitchFamily="18" charset="0"/>
                            </a:rPr>
                            <m:t>|</m:t>
                          </m:r>
                          <m:r>
                            <a:rPr lang="en-US" altLang="zh-TW" i="1">
                              <a:latin typeface="Cambria Math" panose="02040503050406030204" pitchFamily="18" charset="0"/>
                            </a:rPr>
                            <m:t>𝐴</m:t>
                          </m:r>
                          <m:r>
                            <a:rPr lang="en-US" altLang="zh-TW" i="1">
                              <a:latin typeface="Cambria Math" panose="02040503050406030204" pitchFamily="18" charset="0"/>
                            </a:rPr>
                            <m:t>)</m:t>
                          </m:r>
                        </m:e>
                      </m:nary>
                    </m:oMath>
                  </m:oMathPara>
                </a14:m>
                <a:endParaRPr lang="zh-TW" altLang="en-US" dirty="0"/>
              </a:p>
            </p:txBody>
          </p:sp>
        </mc:Choice>
        <mc:Fallback xmlns="">
          <p:sp>
            <p:nvSpPr>
              <p:cNvPr id="6" name="文字方塊 5"/>
              <p:cNvSpPr txBox="1">
                <a:spLocks noRot="1" noChangeAspect="1" noMove="1" noResize="1" noEditPoints="1" noAdjustHandles="1" noChangeArrowheads="1" noChangeShapeType="1" noTextEdit="1"/>
              </p:cNvSpPr>
              <p:nvPr/>
            </p:nvSpPr>
            <p:spPr>
              <a:xfrm>
                <a:off x="457200" y="5354557"/>
                <a:ext cx="8955038" cy="972702"/>
              </a:xfrm>
              <a:prstGeom prst="rect">
                <a:avLst/>
              </a:prstGeom>
              <a:blipFill>
                <a:blip r:embed="rId4"/>
                <a:stretch>
                  <a:fillRect t="-25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545769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pPr lvl="1"/>
            <a:r>
              <a:rPr lang="en-US" altLang="zh-TW" b="1" dirty="0">
                <a:solidFill>
                  <a:srgbClr val="2907A5"/>
                </a:solidFill>
                <a:latin typeface="+mj-lt"/>
                <a:ea typeface="+mj-ea"/>
                <a:cs typeface="+mj-cs"/>
              </a:rPr>
              <a:t>Opinion Analysis Module</a:t>
            </a:r>
            <a:r>
              <a:rPr lang="en-US" altLang="zh-TW" b="1" dirty="0"/>
              <a:t>	</a:t>
            </a:r>
            <a:endParaRPr lang="zh-TW" altLang="zh-TW" sz="6000" b="1" dirty="0"/>
          </a:p>
        </p:txBody>
      </p:sp>
      <p:sp>
        <p:nvSpPr>
          <p:cNvPr id="3" name="內容版面配置區 2"/>
          <p:cNvSpPr>
            <a:spLocks noGrp="1"/>
          </p:cNvSpPr>
          <p:nvPr>
            <p:ph idx="1"/>
          </p:nvPr>
        </p:nvSpPr>
        <p:spPr>
          <a:xfrm>
            <a:off x="457200" y="1287326"/>
            <a:ext cx="8507288" cy="4445930"/>
          </a:xfrm>
        </p:spPr>
        <p:txBody>
          <a:bodyPr/>
          <a:lstStyle/>
          <a:p>
            <a:pPr>
              <a:lnSpc>
                <a:spcPct val="150000"/>
              </a:lnSpc>
            </a:pPr>
            <a:r>
              <a:rPr lang="en-US" altLang="zh-TW" dirty="0"/>
              <a:t>Other Parameter Computing</a:t>
            </a:r>
          </a:p>
          <a:p>
            <a:pPr lvl="1">
              <a:lnSpc>
                <a:spcPct val="150000"/>
              </a:lnSpc>
            </a:pPr>
            <a:r>
              <a:rPr lang="en-US" altLang="zh-TW" sz="2400" dirty="0">
                <a:cs typeface="+mn-cs"/>
              </a:rPr>
              <a:t>Abnormal signal</a:t>
            </a:r>
            <a:r>
              <a:rPr lang="zh-TW" altLang="en-US" sz="2400" dirty="0">
                <a:cs typeface="+mn-cs"/>
              </a:rPr>
              <a:t> </a:t>
            </a:r>
            <a:r>
              <a:rPr lang="en-US" altLang="zh-TW" sz="2400" dirty="0">
                <a:cs typeface="+mn-cs"/>
              </a:rPr>
              <a:t>detection </a:t>
            </a:r>
            <a:r>
              <a:rPr lang="en-US" altLang="zh-TW" sz="2400" dirty="0">
                <a:solidFill>
                  <a:srgbClr val="FF0000"/>
                </a:solidFill>
                <a:cs typeface="+mn-cs"/>
              </a:rPr>
              <a:t>(for a restaurant verification)</a:t>
            </a:r>
            <a:endParaRPr lang="zh-TW" altLang="en-US" sz="2400" dirty="0">
              <a:solidFill>
                <a:srgbClr val="FF0000"/>
              </a:solidFill>
              <a:cs typeface="+mn-cs"/>
            </a:endParaRPr>
          </a:p>
          <a:p>
            <a:pPr marL="457200" lvl="1" indent="0">
              <a:lnSpc>
                <a:spcPct val="150000"/>
              </a:lnSpc>
              <a:buNone/>
            </a:pPr>
            <a:endParaRPr lang="en-US" altLang="zh-TW"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a:p>
        </p:txBody>
      </p:sp>
      <mc:AlternateContent xmlns:mc="http://schemas.openxmlformats.org/markup-compatibility/2006" xmlns:a14="http://schemas.microsoft.com/office/drawing/2010/main">
        <mc:Choice Requires="a14">
          <p:graphicFrame>
            <p:nvGraphicFramePr>
              <p:cNvPr id="7" name="表格 6"/>
              <p:cNvGraphicFramePr>
                <a:graphicFrameLocks noGrp="1"/>
              </p:cNvGraphicFramePr>
              <p:nvPr/>
            </p:nvGraphicFramePr>
            <p:xfrm>
              <a:off x="1572425" y="2557583"/>
              <a:ext cx="5817870" cy="788035"/>
            </p:xfrm>
            <a:graphic>
              <a:graphicData uri="http://schemas.openxmlformats.org/drawingml/2006/table">
                <a:tbl>
                  <a:tblPr firstRow="1" firstCol="1" bandRow="1"/>
                  <a:tblGrid>
                    <a:gridCol w="5817870">
                      <a:extLst>
                        <a:ext uri="{9D8B030D-6E8A-4147-A177-3AD203B41FA5}">
                          <a16:colId xmlns:a16="http://schemas.microsoft.com/office/drawing/2014/main" val="4089326622"/>
                        </a:ext>
                      </a:extLst>
                    </a:gridCol>
                  </a:tblGrid>
                  <a:tr h="0">
                    <a:tc>
                      <a:txBody>
                        <a:bodyPr/>
                        <a:lstStyle/>
                        <a:p>
                          <a:pPr indent="306070" algn="just">
                            <a:lnSpc>
                              <a:spcPct val="200000"/>
                            </a:lnSpc>
                            <a:spcAft>
                              <a:spcPts val="0"/>
                            </a:spcAft>
                          </a:pPr>
                          <a14:m>
                            <m:oMathPara xmlns:m="http://schemas.openxmlformats.org/officeDocument/2006/math">
                              <m:oMathParaPr>
                                <m:jc m:val="centerGroup"/>
                              </m:oMathParaPr>
                              <m:oMath xmlns:m="http://schemas.openxmlformats.org/officeDocument/2006/math">
                                <m:sSub>
                                  <m:sSubPr>
                                    <m:ctrlPr>
                                      <a:rPr lang="zh-TW" sz="2400" b="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𝑅</m:t>
                                    </m:r>
                                  </m:e>
                                  <m:sub>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𝑞</m:t>
                                    </m:r>
                                  </m:sub>
                                </m:sSub>
                                <m:r>
                                  <a:rPr lang="en-US" sz="2400" b="0"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𝛼</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𝑇𝑜𝑡𝑎𝑙</m:t>
                                </m:r>
                                <m:r>
                                  <a:rPr lang="en-US" sz="2400" b="0"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𝑁𝑢𝑚𝑏𝑒𝑟</m:t>
                                </m:r>
                                <m:r>
                                  <a:rPr lang="en-US" sz="2400" b="0"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𝑜𝑓</m:t>
                                </m:r>
                                <m:r>
                                  <a:rPr lang="en-US" sz="2400" b="0"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𝑅𝑒𝑣𝑖𝑒𝑤</m:t>
                                </m:r>
                                <m:r>
                                  <a:rPr lang="en-US" sz="2400" b="0"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2400" b="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𝑁</m:t>
                                </m:r>
                              </m:oMath>
                            </m:oMathPara>
                          </a14:m>
                          <a:endParaRPr lang="zh-TW" sz="2400" b="0" kern="1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3589645579"/>
                      </a:ext>
                    </a:extLst>
                  </a:tr>
                </a:tbl>
              </a:graphicData>
            </a:graphic>
          </p:graphicFrame>
        </mc:Choice>
        <mc:Fallback xmlns="">
          <p:graphicFrame>
            <p:nvGraphicFramePr>
              <p:cNvPr id="7" name="表格 6"/>
              <p:cNvGraphicFramePr>
                <a:graphicFrameLocks noGrp="1"/>
              </p:cNvGraphicFramePr>
              <p:nvPr>
                <p:extLst>
                  <p:ext uri="{D42A27DB-BD31-4B8C-83A1-F6EECF244321}">
                    <p14:modId xmlns:p14="http://schemas.microsoft.com/office/powerpoint/2010/main" val="2080831626"/>
                  </p:ext>
                </p:extLst>
              </p:nvPr>
            </p:nvGraphicFramePr>
            <p:xfrm>
              <a:off x="1572425" y="2557583"/>
              <a:ext cx="5817870" cy="788035"/>
            </p:xfrm>
            <a:graphic>
              <a:graphicData uri="http://schemas.openxmlformats.org/drawingml/2006/table">
                <a:tbl>
                  <a:tblPr firstRow="1" firstCol="1" bandRow="1"/>
                  <a:tblGrid>
                    <a:gridCol w="5817870">
                      <a:extLst>
                        <a:ext uri="{9D8B030D-6E8A-4147-A177-3AD203B41FA5}">
                          <a16:colId xmlns:a16="http://schemas.microsoft.com/office/drawing/2014/main" val="4089326622"/>
                        </a:ext>
                      </a:extLst>
                    </a:gridCol>
                  </a:tblGrid>
                  <a:tr h="788035">
                    <a:tc>
                      <a:txBody>
                        <a:bodyPr/>
                        <a:lstStyle/>
                        <a:p>
                          <a:endParaRPr lang="zh-TW"/>
                        </a:p>
                      </a:txBody>
                      <a:tcPr marL="68580" marR="68580" marT="0" marB="0">
                        <a:lnL>
                          <a:noFill/>
                        </a:lnL>
                        <a:lnR>
                          <a:noFill/>
                        </a:lnR>
                        <a:lnT>
                          <a:noFill/>
                        </a:lnT>
                        <a:lnB>
                          <a:noFill/>
                        </a:lnB>
                        <a:blipFill>
                          <a:blip r:embed="rId3"/>
                          <a:stretch>
                            <a:fillRect/>
                          </a:stretch>
                        </a:blipFill>
                      </a:tcPr>
                    </a:tc>
                    <a:extLst>
                      <a:ext uri="{0D108BD9-81ED-4DB2-BD59-A6C34878D82A}">
                        <a16:rowId xmlns:a16="http://schemas.microsoft.com/office/drawing/2014/main" val="3589645579"/>
                      </a:ext>
                    </a:extLst>
                  </a:tr>
                </a:tbl>
              </a:graphicData>
            </a:graphic>
          </p:graphicFrame>
        </mc:Fallback>
      </mc:AlternateContent>
      <mc:AlternateContent xmlns:mc="http://schemas.openxmlformats.org/markup-compatibility/2006" xmlns:a14="http://schemas.microsoft.com/office/drawing/2010/main">
        <mc:Choice Requires="a14">
          <p:sp>
            <p:nvSpPr>
              <p:cNvPr id="9" name="矩形 8"/>
              <p:cNvSpPr/>
              <p:nvPr/>
            </p:nvSpPr>
            <p:spPr>
              <a:xfrm>
                <a:off x="1777123" y="3486635"/>
                <a:ext cx="6325001" cy="461665"/>
              </a:xfrm>
              <a:prstGeom prst="rect">
                <a:avLst/>
              </a:prstGeom>
            </p:spPr>
            <p:txBody>
              <a:bodyPr wrap="none">
                <a:spAutoFit/>
              </a:bodyPr>
              <a:lstStyle/>
              <a:p>
                <a14:m>
                  <m:oMath xmlns:m="http://schemas.openxmlformats.org/officeDocument/2006/math">
                    <m:r>
                      <a:rPr lang="en-US" altLang="zh-TW" sz="2400" b="0" i="1" kern="100" smtClean="0">
                        <a:solidFill>
                          <a:srgbClr val="000000"/>
                        </a:solidFill>
                        <a:latin typeface="Cambria Math" panose="02040503050406030204" pitchFamily="18" charset="0"/>
                        <a:cs typeface="Times New Roman" panose="02020603050405020304" pitchFamily="18" charset="0"/>
                      </a:rPr>
                      <m:t>𝑄</m:t>
                    </m:r>
                    <m:r>
                      <a:rPr lang="en-US" altLang="zh-TW" sz="2400" b="0" kern="100">
                        <a:solidFill>
                          <a:srgbClr val="000000"/>
                        </a:solidFill>
                        <a:latin typeface="Cambria Math" panose="02040503050406030204" pitchFamily="18" charset="0"/>
                        <a:cs typeface="Times New Roman" panose="02020603050405020304" pitchFamily="18" charset="0"/>
                      </a:rPr>
                      <m:t>=</m:t>
                    </m:r>
                    <m:r>
                      <a:rPr lang="en-US" altLang="zh-TW" sz="2400" b="0" i="1" kern="100" smtClean="0">
                        <a:solidFill>
                          <a:srgbClr val="000000"/>
                        </a:solidFill>
                        <a:latin typeface="Cambria Math" panose="02040503050406030204" pitchFamily="18" charset="0"/>
                        <a:cs typeface="Times New Roman" panose="02020603050405020304" pitchFamily="18" charset="0"/>
                      </a:rPr>
                      <m:t>𝐴𝑉𝐺</m:t>
                    </m:r>
                    <m:r>
                      <a:rPr lang="en-US" altLang="zh-TW" sz="2400" b="0" i="1" kern="100" smtClean="0">
                        <a:solidFill>
                          <a:srgbClr val="000000"/>
                        </a:solidFill>
                        <a:latin typeface="Cambria Math" panose="02040503050406030204" pitchFamily="18" charset="0"/>
                        <a:cs typeface="Times New Roman" panose="02020603050405020304" pitchFamily="18" charset="0"/>
                      </a:rPr>
                      <m:t>{</m:t>
                    </m:r>
                    <m:d>
                      <m:dPr>
                        <m:ctrlPr>
                          <a:rPr lang="zh-TW" altLang="zh-TW" sz="24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altLang="zh-TW" sz="2400" b="0" i="1" kern="100" smtClean="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t>𝑟</m:t>
                        </m:r>
                      </m:e>
                      <m:e>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𝑟</m:t>
                        </m:r>
                        <m:r>
                          <a:rPr lang="en-US" altLang="zh-TW" sz="2400" b="0" kern="100">
                            <a:solidFill>
                              <a:srgbClr val="000000"/>
                            </a:solidFill>
                            <a:latin typeface="Cambria Math" panose="02040503050406030204" pitchFamily="18" charset="0"/>
                            <a:cs typeface="Times New Roman" panose="02020603050405020304" pitchFamily="18" charset="0"/>
                          </a:rPr>
                          <m:t>&lt;</m:t>
                        </m:r>
                        <m:r>
                          <a:rPr lang="en-US" altLang="zh-TW" sz="2400" b="0" i="1" kern="100">
                            <a:solidFill>
                              <a:srgbClr val="000000"/>
                            </a:solidFill>
                            <a:latin typeface="Cambria Math" panose="02040503050406030204" pitchFamily="18" charset="0"/>
                            <a:cs typeface="Times New Roman" panose="02020603050405020304" pitchFamily="18" charset="0"/>
                          </a:rPr>
                          <m:t>𝑎𝑣𝑒𝑟𝑎𝑔𝑒</m:t>
                        </m:r>
                        <m:r>
                          <a:rPr lang="en-US" altLang="zh-TW" sz="2400" b="0" kern="100">
                            <a:solidFill>
                              <a:srgbClr val="000000"/>
                            </a:solidFill>
                            <a:latin typeface="Cambria Math" panose="02040503050406030204" pitchFamily="18" charset="0"/>
                            <a:cs typeface="Times New Roman" panose="02020603050405020304" pitchFamily="18" charset="0"/>
                          </a:rPr>
                          <m:t>_</m:t>
                        </m:r>
                        <m:r>
                          <a:rPr lang="en-US" altLang="zh-TW" sz="2400" b="0" i="1" kern="100">
                            <a:solidFill>
                              <a:srgbClr val="000000"/>
                            </a:solidFill>
                            <a:latin typeface="Cambria Math" panose="02040503050406030204" pitchFamily="18" charset="0"/>
                            <a:cs typeface="Times New Roman" panose="02020603050405020304" pitchFamily="18" charset="0"/>
                          </a:rPr>
                          <m:t>𝑟𝑎𝑡𝑖𝑛𝑔</m:t>
                        </m:r>
                      </m:e>
                    </m:d>
                  </m:oMath>
                </a14:m>
                <a:r>
                  <a:rPr lang="en-US" altLang="zh-TW" sz="2400" kern="100" dirty="0">
                    <a:solidFill>
                      <a:srgbClr val="000000"/>
                    </a:solidFill>
                    <a:ea typeface="Cambria Math" panose="02040503050406030204" pitchFamily="18" charset="0"/>
                    <a:cs typeface="Times New Roman" panose="02020603050405020304" pitchFamily="18" charset="0"/>
                  </a:rPr>
                  <a:t>},  </a:t>
                </a:r>
                <a14:m>
                  <m:oMath xmlns:m="http://schemas.openxmlformats.org/officeDocument/2006/math">
                    <m:d>
                      <m:dPr>
                        <m:begChr m:val="|"/>
                        <m:endChr m:val="|"/>
                        <m:ctrlPr>
                          <a:rPr lang="en-US" altLang="zh-TW" sz="2400" i="1" kern="10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dPr>
                      <m:e>
                        <m:r>
                          <a:rPr lang="en-US" altLang="zh-TW" sz="2400" i="1" kern="100">
                            <a:solidFill>
                              <a:srgbClr val="000000"/>
                            </a:solidFill>
                            <a:latin typeface="Cambria Math" panose="02040503050406030204" pitchFamily="18" charset="0"/>
                            <a:cs typeface="Times New Roman" panose="02020603050405020304" pitchFamily="18" charset="0"/>
                          </a:rPr>
                          <m:t>𝑟</m:t>
                        </m:r>
                      </m:e>
                    </m:d>
                    <m:r>
                      <a:rPr lang="en-US" altLang="zh-TW" sz="2400" kern="100">
                        <a:solidFill>
                          <a:srgbClr val="000000"/>
                        </a:solidFill>
                        <a:latin typeface="Cambria Math" panose="02040503050406030204" pitchFamily="18" charset="0"/>
                        <a:cs typeface="Times New Roman" panose="02020603050405020304" pitchFamily="18" charset="0"/>
                      </a:rPr>
                      <m:t>&gt;</m:t>
                    </m:r>
                    <m:r>
                      <a:rPr lang="en-US" altLang="zh-TW" sz="2400" i="1" kern="100">
                        <a:solidFill>
                          <a:srgbClr val="000000"/>
                        </a:solidFill>
                        <a:latin typeface="Cambria Math" panose="02040503050406030204" pitchFamily="18" charset="0"/>
                        <a:cs typeface="Times New Roman" panose="02020603050405020304" pitchFamily="18" charset="0"/>
                      </a:rPr>
                      <m:t>𝑅</m:t>
                    </m:r>
                    <m:r>
                      <a:rPr lang="en-US" altLang="zh-TW" sz="2400" i="1" kern="100" baseline="-25000">
                        <a:solidFill>
                          <a:srgbClr val="000000"/>
                        </a:solidFill>
                        <a:latin typeface="Cambria Math" panose="02040503050406030204" pitchFamily="18" charset="0"/>
                        <a:cs typeface="Times New Roman" panose="02020603050405020304" pitchFamily="18" charset="0"/>
                      </a:rPr>
                      <m:t>𝑞</m:t>
                    </m:r>
                  </m:oMath>
                </a14:m>
                <a:endParaRPr lang="zh-TW" altLang="en-US" sz="2400" dirty="0"/>
              </a:p>
            </p:txBody>
          </p:sp>
        </mc:Choice>
        <mc:Fallback xmlns="">
          <p:sp>
            <p:nvSpPr>
              <p:cNvPr id="9" name="矩形 8"/>
              <p:cNvSpPr>
                <a:spLocks noRot="1" noChangeAspect="1" noMove="1" noResize="1" noEditPoints="1" noAdjustHandles="1" noChangeArrowheads="1" noChangeShapeType="1" noTextEdit="1"/>
              </p:cNvSpPr>
              <p:nvPr/>
            </p:nvSpPr>
            <p:spPr>
              <a:xfrm>
                <a:off x="1777123" y="3486635"/>
                <a:ext cx="6325001" cy="461665"/>
              </a:xfrm>
              <a:prstGeom prst="rect">
                <a:avLst/>
              </a:prstGeom>
              <a:blipFill>
                <a:blip r:embed="rId4"/>
                <a:stretch>
                  <a:fillRect l="-675" t="-9211" b="-302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1115616" y="4136987"/>
                <a:ext cx="6973401" cy="8015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sz="2400" b="0" i="1" kern="100" smtClean="0">
                          <a:solidFill>
                            <a:srgbClr val="000000"/>
                          </a:solidFill>
                          <a:latin typeface="Cambria Math" panose="02040503050406030204" pitchFamily="18" charset="0"/>
                          <a:cs typeface="Times New Roman" panose="02020603050405020304" pitchFamily="18" charset="0"/>
                        </a:rPr>
                        <m:t>𝐵𝑢𝑠𝑖𝑛𝑒𝑠𝑠</m:t>
                      </m:r>
                      <m:r>
                        <a:rPr lang="en-US" altLang="zh-TW" sz="2400" b="0" kern="100">
                          <a:solidFill>
                            <a:srgbClr val="000000"/>
                          </a:solidFill>
                          <a:latin typeface="Cambria Math" panose="02040503050406030204" pitchFamily="18" charset="0"/>
                          <a:cs typeface="Times New Roman" panose="02020603050405020304" pitchFamily="18" charset="0"/>
                        </a:rPr>
                        <m:t>_</m:t>
                      </m:r>
                      <m:r>
                        <a:rPr lang="en-US" altLang="zh-TW" sz="2400" b="0" i="1" kern="100">
                          <a:solidFill>
                            <a:srgbClr val="000000"/>
                          </a:solidFill>
                          <a:latin typeface="Cambria Math" panose="02040503050406030204" pitchFamily="18" charset="0"/>
                          <a:cs typeface="Times New Roman" panose="02020603050405020304" pitchFamily="18" charset="0"/>
                        </a:rPr>
                        <m:t>𝑞𝑢𝑎𝑙𝑖𝑡𝑦</m:t>
                      </m:r>
                      <m:r>
                        <a:rPr lang="en-US" altLang="zh-TW" sz="2400" b="0" kern="100">
                          <a:solidFill>
                            <a:srgbClr val="000000"/>
                          </a:solidFill>
                          <a:latin typeface="Cambria Math" panose="02040503050406030204" pitchFamily="18" charset="0"/>
                          <a:cs typeface="Times New Roman" panose="02020603050405020304" pitchFamily="18" charset="0"/>
                        </a:rPr>
                        <m:t>(</m:t>
                      </m:r>
                      <m:r>
                        <a:rPr lang="en-US" altLang="zh-TW" sz="2400" b="0" i="1" kern="100">
                          <a:solidFill>
                            <a:srgbClr val="000000"/>
                          </a:solidFill>
                          <a:latin typeface="Cambria Math" panose="02040503050406030204" pitchFamily="18" charset="0"/>
                          <a:cs typeface="Times New Roman" panose="02020603050405020304" pitchFamily="18" charset="0"/>
                        </a:rPr>
                        <m:t>𝑄</m:t>
                      </m:r>
                      <m:r>
                        <a:rPr lang="en-US" altLang="zh-TW" sz="2400" b="0" kern="100">
                          <a:solidFill>
                            <a:srgbClr val="000000"/>
                          </a:solidFill>
                          <a:latin typeface="Cambria Math" panose="02040503050406030204" pitchFamily="18" charset="0"/>
                          <a:cs typeface="Times New Roman" panose="02020603050405020304" pitchFamily="18" charset="0"/>
                        </a:rPr>
                        <m:t>)=</m:t>
                      </m:r>
                      <m:r>
                        <a:rPr lang="en-US" altLang="zh-TW" sz="2400" b="0" i="1" kern="100">
                          <a:solidFill>
                            <a:srgbClr val="000000"/>
                          </a:solidFill>
                          <a:latin typeface="Cambria Math" panose="02040503050406030204" pitchFamily="18" charset="0"/>
                          <a:cs typeface="Times New Roman" panose="02020603050405020304" pitchFamily="18" charset="0"/>
                        </a:rPr>
                        <m:t> </m:t>
                      </m:r>
                      <m:d>
                        <m:dPr>
                          <m:begChr m:val="{"/>
                          <m:endChr m:val="}"/>
                          <m:ctrlPr>
                            <a:rPr lang="zh-TW" altLang="zh-TW" sz="24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m>
                            <m:mPr>
                              <m:mcs>
                                <m:mc>
                                  <m:mcPr>
                                    <m:count m:val="1"/>
                                    <m:mcJc m:val="center"/>
                                  </m:mcPr>
                                </m:mc>
                              </m:mcs>
                              <m:ctrlPr>
                                <a:rPr lang="zh-TW" altLang="zh-TW" sz="24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mPr>
                            <m:mr>
                              <m:e>
                                <m:r>
                                  <a:rPr lang="en-US" altLang="zh-TW" sz="2400" b="0" i="1" kern="100">
                                    <a:solidFill>
                                      <a:srgbClr val="000000"/>
                                    </a:solidFill>
                                    <a:latin typeface="Cambria Math" panose="02040503050406030204" pitchFamily="18" charset="0"/>
                                    <a:cs typeface="Times New Roman" panose="02020603050405020304" pitchFamily="18" charset="0"/>
                                  </a:rPr>
                                  <m:t>1</m:t>
                                </m:r>
                                <m:r>
                                  <a:rPr lang="en-US" altLang="zh-TW" sz="2400" b="0" kern="100">
                                    <a:solidFill>
                                      <a:srgbClr val="000000"/>
                                    </a:solidFill>
                                    <a:latin typeface="Cambria Math" panose="02040503050406030204" pitchFamily="18" charset="0"/>
                                    <a:cs typeface="Times New Roman" panose="02020603050405020304" pitchFamily="18" charset="0"/>
                                  </a:rPr>
                                  <m:t>,</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𝑖𝑓</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𝑄</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𝑖𝑠</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𝑔𝑟𝑒𝑎𝑡𝑒𝑟</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𝑡h𝑎𝑛</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𝛽</m:t>
                                </m:r>
                              </m:e>
                            </m:mr>
                            <m:mr>
                              <m:e>
                                <m:r>
                                  <a:rPr lang="en-US" altLang="zh-TW" sz="2400" b="0" i="1" kern="100">
                                    <a:solidFill>
                                      <a:srgbClr val="000000"/>
                                    </a:solidFill>
                                    <a:latin typeface="Cambria Math" panose="02040503050406030204" pitchFamily="18" charset="0"/>
                                    <a:cs typeface="Times New Roman" panose="02020603050405020304" pitchFamily="18" charset="0"/>
                                  </a:rPr>
                                  <m:t>0</m:t>
                                </m:r>
                                <m:r>
                                  <a:rPr lang="en-US" altLang="zh-TW" sz="2400" b="0" kern="100">
                                    <a:solidFill>
                                      <a:srgbClr val="000000"/>
                                    </a:solidFill>
                                    <a:latin typeface="Cambria Math" panose="02040503050406030204" pitchFamily="18" charset="0"/>
                                    <a:cs typeface="Times New Roman" panose="02020603050405020304" pitchFamily="18" charset="0"/>
                                  </a:rPr>
                                  <m:t>,</m:t>
                                </m:r>
                                <m:r>
                                  <a:rPr lang="en-US" altLang="zh-TW" sz="2400" b="0" i="1" kern="100" smtClean="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𝑖𝑓</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𝑄</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𝑖𝑠</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𝑙𝑜𝑤𝑒𝑟</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𝑡h𝑎𝑛</m:t>
                                </m:r>
                                <m:r>
                                  <a:rPr lang="en-US" altLang="zh-TW" sz="2400" b="0" i="1" kern="100">
                                    <a:solidFill>
                                      <a:srgbClr val="000000"/>
                                    </a:solidFill>
                                    <a:latin typeface="Cambria Math" panose="02040503050406030204" pitchFamily="18" charset="0"/>
                                    <a:cs typeface="Times New Roman" panose="02020603050405020304" pitchFamily="18" charset="0"/>
                                  </a:rPr>
                                  <m:t> </m:t>
                                </m:r>
                                <m:r>
                                  <a:rPr lang="en-US" altLang="zh-TW" sz="2400" b="0" i="1" kern="100">
                                    <a:solidFill>
                                      <a:srgbClr val="000000"/>
                                    </a:solidFill>
                                    <a:latin typeface="Cambria Math" panose="02040503050406030204" pitchFamily="18" charset="0"/>
                                    <a:cs typeface="Times New Roman" panose="02020603050405020304" pitchFamily="18" charset="0"/>
                                  </a:rPr>
                                  <m:t>𝛽</m:t>
                                </m:r>
                                <m:r>
                                  <a:rPr lang="en-US" altLang="zh-TW" sz="2400" b="0" i="1" kern="100" smtClean="0">
                                    <a:solidFill>
                                      <a:srgbClr val="000000"/>
                                    </a:solidFill>
                                    <a:latin typeface="Cambria Math" panose="02040503050406030204" pitchFamily="18" charset="0"/>
                                    <a:cs typeface="Times New Roman" panose="02020603050405020304" pitchFamily="18" charset="0"/>
                                  </a:rPr>
                                  <m:t>    </m:t>
                                </m:r>
                              </m:e>
                            </m:mr>
                          </m:m>
                        </m:e>
                      </m:d>
                    </m:oMath>
                  </m:oMathPara>
                </a14:m>
                <a:endParaRPr lang="zh-TW" altLang="en-US" sz="2400" dirty="0"/>
              </a:p>
            </p:txBody>
          </p:sp>
        </mc:Choice>
        <mc:Fallback xmlns="">
          <p:sp>
            <p:nvSpPr>
              <p:cNvPr id="10" name="矩形 9"/>
              <p:cNvSpPr>
                <a:spLocks noRot="1" noChangeAspect="1" noMove="1" noResize="1" noEditPoints="1" noAdjustHandles="1" noChangeArrowheads="1" noChangeShapeType="1" noTextEdit="1"/>
              </p:cNvSpPr>
              <p:nvPr/>
            </p:nvSpPr>
            <p:spPr>
              <a:xfrm>
                <a:off x="1115616" y="4136987"/>
                <a:ext cx="6973401" cy="801501"/>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271063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90CC7C39-474D-2A4C-9A45-00046FA5428E}"/>
              </a:ext>
            </a:extLst>
          </p:cNvPr>
          <p:cNvPicPr>
            <a:picLocks noChangeAspect="1"/>
          </p:cNvPicPr>
          <p:nvPr/>
        </p:nvPicPr>
        <p:blipFill>
          <a:blip r:embed="rId3">
            <a:extLst>
              <a:ext uri="{BEBA8EAE-BF5A-486C-A8C5-ECC9F3942E4B}">
                <a14:imgProps xmlns:a14="http://schemas.microsoft.com/office/drawing/2010/main">
                  <a14:imgLayer>
                    <a14:imgEffect>
                      <a14:saturation sat="200000"/>
                    </a14:imgEffect>
                  </a14:imgLayer>
                </a14:imgProps>
              </a:ext>
            </a:extLst>
          </a:blip>
          <a:stretch>
            <a:fillRect/>
          </a:stretch>
        </p:blipFill>
        <p:spPr>
          <a:xfrm>
            <a:off x="1380072" y="1196752"/>
            <a:ext cx="6406082" cy="4968552"/>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16</a:t>
            </a:fld>
            <a:endParaRPr lang="en-US" altLang="zh-TW" dirty="0"/>
          </a:p>
        </p:txBody>
      </p:sp>
      <p:sp>
        <p:nvSpPr>
          <p:cNvPr id="8" name="矩形 7">
            <a:extLst>
              <a:ext uri="{FF2B5EF4-FFF2-40B4-BE49-F238E27FC236}">
                <a16:creationId xmlns:a16="http://schemas.microsoft.com/office/drawing/2014/main" id="{75E6327F-60A9-DD4E-A469-FD187CC4CE2C}"/>
              </a:ext>
            </a:extLst>
          </p:cNvPr>
          <p:cNvSpPr/>
          <p:nvPr/>
        </p:nvSpPr>
        <p:spPr>
          <a:xfrm flipV="1">
            <a:off x="5436096" y="3356992"/>
            <a:ext cx="2160241" cy="1224136"/>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917503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Quality Analysis Module</a:t>
            </a:r>
            <a:r>
              <a:rPr lang="zh-TW" altLang="en-US" dirty="0"/>
              <a:t> </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a:p>
        </p:txBody>
      </p:sp>
      <p:sp>
        <p:nvSpPr>
          <p:cNvPr id="7" name="內容版面配置區 2"/>
          <p:cNvSpPr txBox="1">
            <a:spLocks/>
          </p:cNvSpPr>
          <p:nvPr/>
        </p:nvSpPr>
        <p:spPr bwMode="auto">
          <a:xfrm>
            <a:off x="539552" y="1346568"/>
            <a:ext cx="8424936" cy="1578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Reviewer Influence Computing</a:t>
            </a:r>
          </a:p>
          <a:p>
            <a:pPr lvl="1"/>
            <a:r>
              <a:rPr lang="en-US" altLang="zh-TW" kern="0" dirty="0"/>
              <a:t>Different levels of authoritativeness would have different levels of impact on users to make decisions</a:t>
            </a:r>
          </a:p>
        </p:txBody>
      </p:sp>
      <mc:AlternateContent xmlns:mc="http://schemas.openxmlformats.org/markup-compatibility/2006" xmlns:a14="http://schemas.microsoft.com/office/drawing/2010/main">
        <mc:Choice Requires="a14">
          <p:sp>
            <p:nvSpPr>
              <p:cNvPr id="3" name="矩形 2"/>
              <p:cNvSpPr/>
              <p:nvPr/>
            </p:nvSpPr>
            <p:spPr>
              <a:xfrm>
                <a:off x="-324544" y="2477916"/>
                <a:ext cx="8553252" cy="1477328"/>
              </a:xfrm>
              <a:prstGeom prst="rect">
                <a:avLst/>
              </a:prstGeom>
            </p:spPr>
            <p:txBody>
              <a:bodyPr wrap="square">
                <a:spAutoFit/>
              </a:bodyPr>
              <a:lstStyle/>
              <a:p>
                <a:pPr indent="306070" algn="just">
                  <a:lnSpc>
                    <a:spcPct val="150000"/>
                  </a:lnSpc>
                  <a:spcAft>
                    <a:spcPts val="0"/>
                  </a:spcAft>
                </a:pPr>
                <a14:m>
                  <m:oMathPara xmlns:m="http://schemas.openxmlformats.org/officeDocument/2006/math">
                    <m:oMathParaPr>
                      <m:jc m:val="centerGroup"/>
                    </m:oMathParaPr>
                    <m:oMath xmlns:m="http://schemas.openxmlformats.org/officeDocument/2006/math">
                      <m:r>
                        <a:rPr lang="en-US" altLang="zh-TW" sz="2000">
                          <a:solidFill>
                            <a:srgbClr val="000000"/>
                          </a:solidFill>
                          <a:latin typeface="Cambria Math" panose="02040503050406030204" pitchFamily="18" charset="0"/>
                        </a:rPr>
                        <m:t> </m:t>
                      </m:r>
                      <m:r>
                        <m:rPr>
                          <m:sty m:val="p"/>
                        </m:rPr>
                        <a:rPr lang="en-US" altLang="zh-TW" sz="2000">
                          <a:solidFill>
                            <a:srgbClr val="000000"/>
                          </a:solidFill>
                          <a:latin typeface="Cambria Math" panose="02040503050406030204" pitchFamily="18" charset="0"/>
                        </a:rPr>
                        <m:t>SI</m:t>
                      </m:r>
                      <m:r>
                        <a:rPr lang="en-US" altLang="zh-TW" sz="2000">
                          <a:solidFill>
                            <a:srgbClr val="000000"/>
                          </a:solidFill>
                          <a:latin typeface="Cambria Math" panose="02040503050406030204" pitchFamily="18" charset="0"/>
                        </a:rPr>
                        <m:t> = </m:t>
                      </m:r>
                      <m:r>
                        <a:rPr lang="en-US" altLang="zh-TW" sz="2000" i="1">
                          <a:solidFill>
                            <a:srgbClr val="000000"/>
                          </a:solidFill>
                          <a:latin typeface="Cambria Math" panose="02040503050406030204" pitchFamily="18" charset="0"/>
                        </a:rPr>
                        <m:t>𝑅𝑒𝑣𝑖𝑒𝑤𝑒𝑟</m:t>
                      </m:r>
                      <m:r>
                        <a:rPr lang="en-US" altLang="zh-TW" sz="2000">
                          <a:solidFill>
                            <a:srgbClr val="000000"/>
                          </a:solidFill>
                          <a:latin typeface="Cambria Math" panose="02040503050406030204" pitchFamily="18" charset="0"/>
                        </a:rPr>
                        <m:t> </m:t>
                      </m:r>
                      <m:r>
                        <a:rPr lang="en-US" altLang="zh-TW" sz="2000" i="1">
                          <a:solidFill>
                            <a:srgbClr val="000000"/>
                          </a:solidFill>
                          <a:latin typeface="Cambria Math" panose="02040503050406030204" pitchFamily="18" charset="0"/>
                        </a:rPr>
                        <m:t>𝑝𝑜𝑠𝑖𝑡𝑖𝑣𝑖𝑡𝑦</m:t>
                      </m:r>
                      <m:r>
                        <a:rPr lang="en-US" altLang="zh-TW" sz="2000">
                          <a:solidFill>
                            <a:srgbClr val="000000"/>
                          </a:solidFill>
                          <a:latin typeface="Cambria Math" panose="02040503050406030204" pitchFamily="18" charset="0"/>
                        </a:rPr>
                        <m:t>  + </m:t>
                      </m:r>
                      <m:r>
                        <a:rPr lang="en-US" altLang="zh-TW" sz="2000" i="1">
                          <a:solidFill>
                            <a:srgbClr val="000000"/>
                          </a:solidFill>
                          <a:latin typeface="Cambria Math" panose="02040503050406030204" pitchFamily="18" charset="0"/>
                        </a:rPr>
                        <m:t>𝑅𝑒𝑣𝑖𝑒𝑤𝑒𝑟</m:t>
                      </m:r>
                      <m:r>
                        <a:rPr lang="en-US" altLang="zh-TW" sz="2000">
                          <a:solidFill>
                            <a:srgbClr val="000000"/>
                          </a:solidFill>
                          <a:latin typeface="Cambria Math" panose="02040503050406030204" pitchFamily="18" charset="0"/>
                        </a:rPr>
                        <m:t> </m:t>
                      </m:r>
                      <m:r>
                        <a:rPr lang="en-US" altLang="zh-TW" sz="2000" i="1">
                          <a:solidFill>
                            <a:srgbClr val="000000"/>
                          </a:solidFill>
                          <a:latin typeface="Cambria Math" panose="02040503050406030204" pitchFamily="18" charset="0"/>
                        </a:rPr>
                        <m:t>𝑖𝑛𝑣𝑜𝑙𝑣𝑒𝑚𝑒𝑛𝑡</m:t>
                      </m:r>
                    </m:oMath>
                  </m:oMathPara>
                </a14:m>
                <a:endParaRPr lang="zh-TW" altLang="zh-TW" sz="20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50000"/>
                  </a:lnSpc>
                  <a:spcAft>
                    <a:spcPts val="0"/>
                  </a:spcAft>
                </a:pPr>
                <a14:m>
                  <m:oMathPara xmlns:m="http://schemas.openxmlformats.org/officeDocument/2006/math">
                    <m:oMathParaPr>
                      <m:jc m:val="centerGroup"/>
                    </m:oMathParaPr>
                    <m:oMath xmlns:m="http://schemas.openxmlformats.org/officeDocument/2006/math">
                      <m:r>
                        <a:rPr lang="en-US" altLang="zh-TW" sz="2000">
                          <a:solidFill>
                            <a:srgbClr val="000000"/>
                          </a:solidFill>
                          <a:latin typeface="Cambria Math" panose="02040503050406030204" pitchFamily="18" charset="0"/>
                        </a:rPr>
                        <m:t>  + </m:t>
                      </m:r>
                      <m:r>
                        <a:rPr lang="en-US" altLang="zh-TW" sz="2000" i="1">
                          <a:solidFill>
                            <a:srgbClr val="000000"/>
                          </a:solidFill>
                          <a:latin typeface="Cambria Math" panose="02040503050406030204" pitchFamily="18" charset="0"/>
                        </a:rPr>
                        <m:t>𝑅𝑒𝑣𝑖𝑒𝑤𝑒𝑟</m:t>
                      </m:r>
                      <m:r>
                        <a:rPr lang="en-US" altLang="zh-TW" sz="2000">
                          <a:solidFill>
                            <a:srgbClr val="000000"/>
                          </a:solidFill>
                          <a:latin typeface="Cambria Math" panose="02040503050406030204" pitchFamily="18" charset="0"/>
                        </a:rPr>
                        <m:t> </m:t>
                      </m:r>
                      <m:r>
                        <a:rPr lang="en-US" altLang="zh-TW" sz="2000" i="1">
                          <a:solidFill>
                            <a:srgbClr val="000000"/>
                          </a:solidFill>
                          <a:latin typeface="Cambria Math" panose="02040503050406030204" pitchFamily="18" charset="0"/>
                        </a:rPr>
                        <m:t>𝑒𝑥𝑝𝑒𝑟𝑖𝑒𝑛𝑐𝑒</m:t>
                      </m:r>
                      <m:r>
                        <a:rPr lang="en-US" altLang="zh-TW" sz="2000">
                          <a:solidFill>
                            <a:srgbClr val="000000"/>
                          </a:solidFill>
                          <a:latin typeface="Cambria Math" panose="02040503050406030204" pitchFamily="18" charset="0"/>
                        </a:rPr>
                        <m:t> + </m:t>
                      </m:r>
                      <m:r>
                        <a:rPr lang="en-US" altLang="zh-TW" sz="2000" i="1">
                          <a:solidFill>
                            <a:srgbClr val="000000"/>
                          </a:solidFill>
                          <a:latin typeface="Cambria Math" panose="02040503050406030204" pitchFamily="18" charset="0"/>
                        </a:rPr>
                        <m:t>𝑅𝑒𝑣𝑖𝑒𝑤𝑒𝑟</m:t>
                      </m:r>
                      <m:r>
                        <a:rPr lang="en-US" altLang="zh-TW" sz="2000">
                          <a:solidFill>
                            <a:srgbClr val="000000"/>
                          </a:solidFill>
                          <a:latin typeface="Cambria Math" panose="02040503050406030204" pitchFamily="18" charset="0"/>
                        </a:rPr>
                        <m:t> </m:t>
                      </m:r>
                      <m:r>
                        <a:rPr lang="en-US" altLang="zh-TW" sz="2000" i="1">
                          <a:solidFill>
                            <a:srgbClr val="000000"/>
                          </a:solidFill>
                          <a:latin typeface="Cambria Math" panose="02040503050406030204" pitchFamily="18" charset="0"/>
                        </a:rPr>
                        <m:t>𝑟𝑒𝑝𝑢𝑡𝑎𝑡𝑖𝑜𝑛</m:t>
                      </m:r>
                    </m:oMath>
                  </m:oMathPara>
                </a14:m>
                <a:endParaRPr lang="zh-TW" altLang="zh-TW" sz="20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50000"/>
                  </a:lnSpc>
                  <a:spcAft>
                    <a:spcPts val="0"/>
                  </a:spcAft>
                </a:pPr>
                <a14:m>
                  <m:oMathPara xmlns:m="http://schemas.openxmlformats.org/officeDocument/2006/math">
                    <m:oMathParaPr>
                      <m:jc m:val="centerGroup"/>
                    </m:oMathParaPr>
                    <m:oMath xmlns:m="http://schemas.openxmlformats.org/officeDocument/2006/math">
                      <m:r>
                        <a:rPr lang="en-US" altLang="zh-TW" sz="2000">
                          <a:solidFill>
                            <a:srgbClr val="000000"/>
                          </a:solidFill>
                          <a:latin typeface="Cambria Math" panose="02040503050406030204" pitchFamily="18" charset="0"/>
                        </a:rPr>
                        <m:t>    + </m:t>
                      </m:r>
                      <m:r>
                        <a:rPr lang="en-US" altLang="zh-TW" sz="2000" i="1">
                          <a:solidFill>
                            <a:srgbClr val="000000"/>
                          </a:solidFill>
                          <a:latin typeface="Cambria Math" panose="02040503050406030204" pitchFamily="18" charset="0"/>
                        </a:rPr>
                        <m:t>𝑅𝑒𝑣𝑖𝑒𝑤𝑒𝑟</m:t>
                      </m:r>
                      <m:r>
                        <a:rPr lang="en-US" altLang="zh-TW" sz="2000">
                          <a:solidFill>
                            <a:srgbClr val="000000"/>
                          </a:solidFill>
                          <a:latin typeface="Cambria Math" panose="02040503050406030204" pitchFamily="18" charset="0"/>
                        </a:rPr>
                        <m:t> </m:t>
                      </m:r>
                      <m:r>
                        <a:rPr lang="en-US" altLang="zh-TW" sz="2000" i="1">
                          <a:solidFill>
                            <a:srgbClr val="000000"/>
                          </a:solidFill>
                          <a:latin typeface="Cambria Math" panose="02040503050406030204" pitchFamily="18" charset="0"/>
                        </a:rPr>
                        <m:t>𝑐𝑜𝑚𝑝𝑒𝑛𝑡𝑒𝑛𝑐𝑒</m:t>
                      </m:r>
                      <m:r>
                        <a:rPr lang="en-US" altLang="zh-TW" sz="2000">
                          <a:latin typeface="Cambria Math" panose="02040503050406030204" pitchFamily="18" charset="0"/>
                          <a:cs typeface="Times New Roman" panose="02020603050405020304" pitchFamily="18" charset="0"/>
                        </a:rPr>
                        <m:t>+ </m:t>
                      </m:r>
                      <m:r>
                        <a:rPr lang="en-US" altLang="zh-TW" sz="2000" i="1">
                          <a:latin typeface="Cambria Math" panose="02040503050406030204" pitchFamily="18" charset="0"/>
                          <a:cs typeface="Times New Roman" panose="02020603050405020304" pitchFamily="18" charset="0"/>
                        </a:rPr>
                        <m:t>𝑅𝑒𝑣𝑖𝑒𝑤𝑒𝑟</m:t>
                      </m:r>
                      <m:r>
                        <a:rPr lang="en-US" altLang="zh-TW" sz="2000">
                          <a:latin typeface="Cambria Math" panose="02040503050406030204" pitchFamily="18" charset="0"/>
                          <a:cs typeface="Times New Roman" panose="02020603050405020304" pitchFamily="18" charset="0"/>
                        </a:rPr>
                        <m:t> </m:t>
                      </m:r>
                      <m:r>
                        <a:rPr lang="en-US" altLang="zh-TW" sz="2000" i="1">
                          <a:latin typeface="Cambria Math" panose="02040503050406030204" pitchFamily="18" charset="0"/>
                          <a:cs typeface="Times New Roman" panose="02020603050405020304" pitchFamily="18" charset="0"/>
                        </a:rPr>
                        <m:t>𝑠𝑜𝑐𝑖𝑎𝑏𝑖𝑙𝑖𝑡𝑦</m:t>
                      </m:r>
                    </m:oMath>
                  </m:oMathPara>
                </a14:m>
                <a:endParaRPr lang="zh-TW" altLang="en-US" sz="2000" dirty="0"/>
              </a:p>
            </p:txBody>
          </p:sp>
        </mc:Choice>
        <mc:Fallback xmlns="">
          <p:sp>
            <p:nvSpPr>
              <p:cNvPr id="3" name="矩形 2"/>
              <p:cNvSpPr>
                <a:spLocks noRot="1" noChangeAspect="1" noMove="1" noResize="1" noEditPoints="1" noAdjustHandles="1" noChangeArrowheads="1" noChangeShapeType="1" noTextEdit="1"/>
              </p:cNvSpPr>
              <p:nvPr/>
            </p:nvSpPr>
            <p:spPr>
              <a:xfrm>
                <a:off x="-324544" y="2477916"/>
                <a:ext cx="8553252" cy="1477328"/>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6484874" y="4148671"/>
                <a:ext cx="2659126" cy="6790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sSup>
                        <m:sSupPr>
                          <m:ctrlPr>
                            <a:rPr lang="zh-TW" altLang="en-US" i="1">
                              <a:latin typeface="Cambria Math" panose="02040503050406030204" pitchFamily="18" charset="0"/>
                            </a:rPr>
                          </m:ctrlPr>
                        </m:sSupPr>
                        <m:e>
                          <m:r>
                            <m:rPr>
                              <m:sty m:val="p"/>
                            </m:rPr>
                            <a:rPr lang="zh-TW" altLang="en-US">
                              <a:latin typeface="Cambria Math" panose="02040503050406030204" pitchFamily="18" charset="0"/>
                            </a:rPr>
                            <m:t>R</m:t>
                          </m:r>
                        </m:e>
                        <m:sup>
                          <m:r>
                            <a:rPr lang="zh-TW" altLang="en-US" i="0">
                              <a:latin typeface="Cambria Math" panose="02040503050406030204" pitchFamily="18" charset="0"/>
                            </a:rPr>
                            <m:t>′</m:t>
                          </m:r>
                        </m:sup>
                      </m:sSup>
                      <m:r>
                        <a:rPr lang="zh-TW" altLang="en-US" i="0">
                          <a:latin typeface="Cambria Math" panose="02040503050406030204" pitchFamily="18" charset="0"/>
                        </a:rPr>
                        <m:t>= </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r>
                                <a:rPr lang="zh-TW" altLang="en-US" i="1">
                                  <a:latin typeface="Cambria Math" panose="02040503050406030204" pitchFamily="18" charset="0"/>
                                </a:rPr>
                                <m:t>𝑅</m:t>
                              </m:r>
                              <m:r>
                                <a:rPr lang="zh-TW" altLang="en-US" i="0">
                                  <a:latin typeface="Cambria Math" panose="02040503050406030204" pitchFamily="18" charset="0"/>
                                </a:rPr>
                                <m:t>−</m:t>
                              </m:r>
                              <m:r>
                                <m:rPr>
                                  <m:sty m:val="p"/>
                                </m:rPr>
                                <a:rPr lang="zh-TW" altLang="en-US" i="0">
                                  <a:latin typeface="Cambria Math" panose="02040503050406030204" pitchFamily="18" charset="0"/>
                                </a:rPr>
                                <m:t>mi</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n</m:t>
                                  </m:r>
                                </m:fName>
                                <m:e>
                                  <m:r>
                                    <a:rPr lang="zh-TW" altLang="en-US" i="0">
                                      <a:latin typeface="Cambria Math" panose="02040503050406030204" pitchFamily="18" charset="0"/>
                                    </a:rPr>
                                    <m:t>(</m:t>
                                  </m:r>
                                </m:e>
                              </m:func>
                              <m:r>
                                <a:rPr lang="zh-TW" altLang="en-US" i="1">
                                  <a:latin typeface="Cambria Math" panose="02040503050406030204" pitchFamily="18" charset="0"/>
                                </a:rPr>
                                <m:t>𝑅</m:t>
                              </m:r>
                            </m:e>
                          </m:d>
                        </m:num>
                        <m:den>
                          <m:d>
                            <m:dPr>
                              <m:begChr m:val=""/>
                              <m:ctrlPr>
                                <a:rPr lang="zh-TW" altLang="en-US" i="1">
                                  <a:latin typeface="Cambria Math" panose="02040503050406030204" pitchFamily="18" charset="0"/>
                                </a:rPr>
                              </m:ctrlPr>
                            </m:dPr>
                            <m:e>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max</m:t>
                                  </m:r>
                                </m:fName>
                                <m:e>
                                  <m:d>
                                    <m:dPr>
                                      <m:ctrlPr>
                                        <a:rPr lang="zh-TW" altLang="en-US" i="1">
                                          <a:latin typeface="Cambria Math" panose="02040503050406030204" pitchFamily="18" charset="0"/>
                                        </a:rPr>
                                      </m:ctrlPr>
                                    </m:dPr>
                                    <m:e>
                                      <m:r>
                                        <a:rPr lang="zh-TW" altLang="en-US" i="1">
                                          <a:latin typeface="Cambria Math" panose="02040503050406030204" pitchFamily="18" charset="0"/>
                                        </a:rPr>
                                        <m:t>𝑅</m:t>
                                      </m:r>
                                    </m:e>
                                  </m:d>
                                </m:e>
                              </m:func>
                              <m:r>
                                <a:rPr lang="zh-TW" altLang="en-US" i="0">
                                  <a:latin typeface="Cambria Math" panose="02040503050406030204" pitchFamily="18" charset="0"/>
                                </a:rPr>
                                <m:t>−</m:t>
                              </m:r>
                              <m:r>
                                <m:rPr>
                                  <m:sty m:val="p"/>
                                </m:rPr>
                                <a:rPr lang="zh-TW" altLang="en-US" i="0">
                                  <a:latin typeface="Cambria Math" panose="02040503050406030204" pitchFamily="18" charset="0"/>
                                </a:rPr>
                                <m:t>mi</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n</m:t>
                                  </m:r>
                                </m:fName>
                                <m:e>
                                  <m:r>
                                    <a:rPr lang="zh-TW" altLang="en-US" i="0">
                                      <a:latin typeface="Cambria Math" panose="02040503050406030204" pitchFamily="18" charset="0"/>
                                    </a:rPr>
                                    <m:t>(</m:t>
                                  </m:r>
                                </m:e>
                              </m:func>
                              <m:r>
                                <a:rPr lang="zh-TW" altLang="en-US" i="1">
                                  <a:latin typeface="Cambria Math" panose="02040503050406030204" pitchFamily="18" charset="0"/>
                                </a:rPr>
                                <m:t>𝑅</m:t>
                              </m:r>
                            </m:e>
                          </m:d>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6484874" y="4148671"/>
                <a:ext cx="2659126" cy="679032"/>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40979" y="4146389"/>
                <a:ext cx="8424936" cy="2100960"/>
              </a:xfrm>
              <a:prstGeom prst="rect">
                <a:avLst/>
              </a:prstGeom>
            </p:spPr>
            <p:txBody>
              <a:bodyPr wrap="square">
                <a:spAutoFit/>
              </a:bodyPr>
              <a:lstStyle/>
              <a:p>
                <a:pPr indent="306070" algn="just">
                  <a:lnSpc>
                    <a:spcPct val="115000"/>
                  </a:lnSpc>
                  <a:spcBef>
                    <a:spcPts val="1200"/>
                  </a:spcBef>
                  <a:spcAft>
                    <a:spcPts val="0"/>
                  </a:spcAft>
                </a:pPr>
                <a14:m>
                  <m:oMath xmlns:m="http://schemas.openxmlformats.org/officeDocument/2006/math">
                    <m:r>
                      <a:rPr lang="en-US" altLang="zh-TW" sz="1600">
                        <a:solidFill>
                          <a:srgbClr val="000000"/>
                        </a:solidFill>
                        <a:latin typeface="Cambria Math" panose="02040503050406030204" pitchFamily="18" charset="0"/>
                      </a:rPr>
                      <m:t>#</m:t>
                    </m:r>
                    <m:r>
                      <m:rPr>
                        <m:sty m:val="p"/>
                      </m:rPr>
                      <a:rPr lang="en-US" altLang="zh-TW" sz="1600">
                        <a:solidFill>
                          <a:srgbClr val="000000"/>
                        </a:solidFill>
                        <a:latin typeface="Cambria Math" panose="02040503050406030204" pitchFamily="18" charset="0"/>
                      </a:rPr>
                      <m:t>Positivity</m:t>
                    </m:r>
                  </m:oMath>
                </a14:m>
                <a:r>
                  <a:rPr lang="en-US" altLang="zh-TW" sz="1600" dirty="0">
                    <a:solidFill>
                      <a:srgbClr val="000000"/>
                    </a:solidFill>
                    <a:latin typeface="Times New Roman" panose="02020603050405020304" pitchFamily="18" charset="0"/>
                  </a:rPr>
                  <a:t> refers to a reviewer’s average rating, </a:t>
                </a:r>
                <a:endParaRPr lang="zh-TW" altLang="zh-TW" sz="16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15000"/>
                  </a:lnSpc>
                  <a:spcBef>
                    <a:spcPts val="1200"/>
                  </a:spcBef>
                  <a:spcAft>
                    <a:spcPts val="0"/>
                  </a:spcAft>
                </a:pPr>
                <a14:m>
                  <m:oMath xmlns:m="http://schemas.openxmlformats.org/officeDocument/2006/math">
                    <m:r>
                      <a:rPr lang="en-US" altLang="zh-TW" sz="1600">
                        <a:solidFill>
                          <a:srgbClr val="000000"/>
                        </a:solidFill>
                        <a:latin typeface="Cambria Math" panose="02040503050406030204" pitchFamily="18" charset="0"/>
                      </a:rPr>
                      <m:t>#</m:t>
                    </m:r>
                    <m:r>
                      <m:rPr>
                        <m:sty m:val="p"/>
                      </m:rPr>
                      <a:rPr lang="en-US" altLang="zh-TW" sz="1600">
                        <a:solidFill>
                          <a:srgbClr val="000000"/>
                        </a:solidFill>
                        <a:latin typeface="Cambria Math" panose="02040503050406030204" pitchFamily="18" charset="0"/>
                      </a:rPr>
                      <m:t>Involvement</m:t>
                    </m:r>
                  </m:oMath>
                </a14:m>
                <a:r>
                  <a:rPr lang="en-US" altLang="zh-TW" sz="1600" dirty="0">
                    <a:solidFill>
                      <a:srgbClr val="000000"/>
                    </a:solidFill>
                    <a:latin typeface="Times New Roman" panose="02020603050405020304" pitchFamily="18" charset="0"/>
                  </a:rPr>
                  <a:t> refers to total number of reviews have been posted,</a:t>
                </a:r>
                <a:endParaRPr lang="zh-TW" altLang="zh-TW" sz="16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15000"/>
                  </a:lnSpc>
                  <a:spcBef>
                    <a:spcPts val="1200"/>
                  </a:spcBef>
                  <a:spcAft>
                    <a:spcPts val="0"/>
                  </a:spcAft>
                </a:pPr>
                <a14:m>
                  <m:oMath xmlns:m="http://schemas.openxmlformats.org/officeDocument/2006/math">
                    <m:r>
                      <a:rPr lang="en-US" altLang="zh-TW" sz="1600">
                        <a:solidFill>
                          <a:srgbClr val="000000"/>
                        </a:solidFill>
                        <a:latin typeface="Cambria Math" panose="02040503050406030204" pitchFamily="18" charset="0"/>
                      </a:rPr>
                      <m:t>#</m:t>
                    </m:r>
                    <m:r>
                      <m:rPr>
                        <m:sty m:val="p"/>
                      </m:rPr>
                      <a:rPr lang="en-US" altLang="zh-TW" sz="1600">
                        <a:solidFill>
                          <a:srgbClr val="000000"/>
                        </a:solidFill>
                        <a:latin typeface="Cambria Math" panose="02040503050406030204" pitchFamily="18" charset="0"/>
                      </a:rPr>
                      <m:t>Experience</m:t>
                    </m:r>
                  </m:oMath>
                </a14:m>
                <a:r>
                  <a:rPr lang="en-US" altLang="zh-TW" sz="1600" dirty="0">
                    <a:solidFill>
                      <a:srgbClr val="000000"/>
                    </a:solidFill>
                    <a:latin typeface="Times New Roman" panose="02020603050405020304" pitchFamily="18" charset="0"/>
                  </a:rPr>
                  <a:t> refers how long the user has join the platform,</a:t>
                </a:r>
                <a:endParaRPr lang="zh-TW" altLang="zh-TW" sz="16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15000"/>
                  </a:lnSpc>
                  <a:spcBef>
                    <a:spcPts val="1200"/>
                  </a:spcBef>
                  <a:spcAft>
                    <a:spcPts val="0"/>
                  </a:spcAft>
                </a:pPr>
                <a14:m>
                  <m:oMath xmlns:m="http://schemas.openxmlformats.org/officeDocument/2006/math">
                    <m:r>
                      <a:rPr lang="en-US" altLang="zh-TW" sz="1600">
                        <a:solidFill>
                          <a:srgbClr val="000000"/>
                        </a:solidFill>
                        <a:latin typeface="Cambria Math" panose="02040503050406030204" pitchFamily="18" charset="0"/>
                      </a:rPr>
                      <m:t>#</m:t>
                    </m:r>
                    <m:r>
                      <m:rPr>
                        <m:sty m:val="p"/>
                      </m:rPr>
                      <a:rPr lang="en-US" altLang="zh-TW" sz="1600">
                        <a:solidFill>
                          <a:srgbClr val="000000"/>
                        </a:solidFill>
                        <a:latin typeface="Cambria Math" panose="02040503050406030204" pitchFamily="18" charset="0"/>
                      </a:rPr>
                      <m:t>Reputation</m:t>
                    </m:r>
                  </m:oMath>
                </a14:m>
                <a:r>
                  <a:rPr lang="en-US" altLang="zh-TW" sz="1600" dirty="0">
                    <a:solidFill>
                      <a:srgbClr val="000000"/>
                    </a:solidFill>
                    <a:latin typeface="Times New Roman" panose="02020603050405020304" pitchFamily="18" charset="0"/>
                  </a:rPr>
                  <a:t> refers to how many reward the user has received,</a:t>
                </a:r>
                <a:endParaRPr lang="zh-TW" altLang="zh-TW" sz="1600" dirty="0">
                  <a:solidFill>
                    <a:srgbClr val="000000"/>
                  </a:solidFill>
                  <a:effectLst/>
                  <a:latin typeface="Times New Roman" panose="02020603050405020304" pitchFamily="18" charset="0"/>
                  <a:ea typeface="Times New Roman" panose="02020603050405020304" pitchFamily="18" charset="0"/>
                </a:endParaRPr>
              </a:p>
              <a:p>
                <a:pPr indent="306070" algn="just">
                  <a:lnSpc>
                    <a:spcPct val="115000"/>
                  </a:lnSpc>
                  <a:spcBef>
                    <a:spcPts val="1200"/>
                  </a:spcBef>
                  <a:spcAft>
                    <a:spcPts val="0"/>
                  </a:spcAft>
                </a:pPr>
                <a14:m>
                  <m:oMath xmlns:m="http://schemas.openxmlformats.org/officeDocument/2006/math">
                    <m:r>
                      <a:rPr lang="en-US" altLang="zh-TW" sz="1600">
                        <a:solidFill>
                          <a:srgbClr val="000000"/>
                        </a:solidFill>
                        <a:latin typeface="Cambria Math" panose="02040503050406030204" pitchFamily="18" charset="0"/>
                      </a:rPr>
                      <m:t>#</m:t>
                    </m:r>
                    <m:r>
                      <m:rPr>
                        <m:sty m:val="p"/>
                      </m:rPr>
                      <a:rPr lang="en-US" altLang="zh-TW" sz="1600">
                        <a:solidFill>
                          <a:srgbClr val="000000"/>
                        </a:solidFill>
                        <a:latin typeface="Cambria Math" panose="02040503050406030204" pitchFamily="18" charset="0"/>
                      </a:rPr>
                      <m:t>Sociability</m:t>
                    </m:r>
                  </m:oMath>
                </a14:m>
                <a:r>
                  <a:rPr lang="en-US" altLang="zh-TW" sz="1600" dirty="0">
                    <a:solidFill>
                      <a:srgbClr val="000000"/>
                    </a:solidFill>
                    <a:latin typeface="Times New Roman" panose="02020603050405020304" pitchFamily="18" charset="0"/>
                  </a:rPr>
                  <a:t> refers to the number of friends and followers on the platform</a:t>
                </a:r>
                <a:endParaRPr lang="zh-TW" altLang="zh-TW" sz="1600" dirty="0">
                  <a:solidFill>
                    <a:srgbClr val="000000"/>
                  </a:solidFill>
                  <a:effectLst/>
                  <a:latin typeface="Times New Roman" panose="02020603050405020304" pitchFamily="18" charset="0"/>
                  <a:ea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40979" y="4146389"/>
                <a:ext cx="8424936" cy="2100960"/>
              </a:xfrm>
              <a:prstGeom prst="rect">
                <a:avLst/>
              </a:prstGeom>
              <a:blipFill>
                <a:blip r:embed="rId5"/>
                <a:stretch>
                  <a:fillRect b="-289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0357240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Quality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a:p>
        </p:txBody>
      </p:sp>
      <mc:AlternateContent xmlns:mc="http://schemas.openxmlformats.org/markup-compatibility/2006" xmlns:a14="http://schemas.microsoft.com/office/drawing/2010/main">
        <mc:Choice Requires="a14">
          <p:sp>
            <p:nvSpPr>
              <p:cNvPr id="12" name="內容版面配置區 2"/>
              <p:cNvSpPr txBox="1">
                <a:spLocks/>
              </p:cNvSpPr>
              <p:nvPr/>
            </p:nvSpPr>
            <p:spPr bwMode="auto">
              <a:xfrm>
                <a:off x="539552" y="1346568"/>
                <a:ext cx="8229600" cy="179440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Review Objectivity Computing </a:t>
                </a:r>
                <a:r>
                  <a:rPr lang="en-US" altLang="zh-TW" kern="0" dirty="0">
                    <a:solidFill>
                      <a:srgbClr val="FF0000"/>
                    </a:solidFill>
                  </a:rPr>
                  <a:t>(for a review verification)</a:t>
                </a:r>
              </a:p>
              <a:p>
                <a:pPr lvl="1"/>
                <a:r>
                  <a:rPr lang="en-US" altLang="zh-TW" kern="0" dirty="0"/>
                  <a:t>Analyze  the sentiment score of each review and observe the relationship between the </a:t>
                </a:r>
                <a:r>
                  <a:rPr lang="en-US" altLang="zh-TW" kern="0" dirty="0">
                    <a:solidFill>
                      <a:srgbClr val="FF0000"/>
                    </a:solidFill>
                  </a:rPr>
                  <a:t>score</a:t>
                </a:r>
                <a:r>
                  <a:rPr lang="en-US" altLang="zh-TW" kern="0" dirty="0"/>
                  <a:t> and the </a:t>
                </a:r>
                <a:r>
                  <a:rPr lang="en-US" altLang="zh-TW" kern="0" dirty="0">
                    <a:solidFill>
                      <a:srgbClr val="FF0000"/>
                    </a:solidFill>
                  </a:rPr>
                  <a:t>rating</a:t>
                </a:r>
              </a:p>
              <a:p>
                <a:pPr lvl="1"/>
                <a:r>
                  <a:rPr lang="en-US" altLang="zh-TW" dirty="0"/>
                  <a:t>We define the rating score 3 to be fair, score 1 and 5 denote 0 and 1 to </a:t>
                </a: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i="1">
                            <a:latin typeface="Cambria Math" panose="02040503050406030204" pitchFamily="18" charset="0"/>
                          </a:rPr>
                          <m:t>L</m:t>
                        </m:r>
                      </m:e>
                      <m:sub>
                        <m:r>
                          <a:rPr lang="en-US" altLang="zh-TW" b="0" i="1" smtClean="0">
                            <a:latin typeface="Cambria Math" panose="02040503050406030204" pitchFamily="18" charset="0"/>
                          </a:rPr>
                          <m:t>𝑟</m:t>
                        </m:r>
                      </m:sub>
                    </m:sSub>
                  </m:oMath>
                </a14:m>
                <a:r>
                  <a:rPr lang="en-US" altLang="zh-TW" dirty="0"/>
                  <a:t> respectively</a:t>
                </a:r>
                <a:endParaRPr lang="en-US" altLang="zh-TW" kern="0" dirty="0"/>
              </a:p>
            </p:txBody>
          </p:sp>
        </mc:Choice>
        <mc:Fallback xmlns="">
          <p:sp>
            <p:nvSpPr>
              <p:cNvPr id="12" name="內容版面配置區 2"/>
              <p:cNvSpPr txBox="1">
                <a:spLocks noRot="1" noChangeAspect="1" noMove="1" noResize="1" noEditPoints="1" noAdjustHandles="1" noChangeArrowheads="1" noChangeShapeType="1" noTextEdit="1"/>
              </p:cNvSpPr>
              <p:nvPr/>
            </p:nvSpPr>
            <p:spPr bwMode="auto">
              <a:xfrm>
                <a:off x="539552" y="1346568"/>
                <a:ext cx="8229600" cy="1794400"/>
              </a:xfrm>
              <a:prstGeom prst="rect">
                <a:avLst/>
              </a:prstGeom>
              <a:blipFill>
                <a:blip r:embed="rId3"/>
                <a:stretch>
                  <a:fillRect l="-1037" t="-2381" b="-6803"/>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pic>
        <p:nvPicPr>
          <p:cNvPr id="8" name="圖片 7"/>
          <p:cNvPicPr/>
          <p:nvPr/>
        </p:nvPicPr>
        <p:blipFill>
          <a:blip r:embed="rId4">
            <a:extLst>
              <a:ext uri="{28A0092B-C50C-407E-A947-70E740481C1C}">
                <a14:useLocalDpi xmlns:a14="http://schemas.microsoft.com/office/drawing/2010/main" val="0"/>
              </a:ext>
            </a:extLst>
          </a:blip>
          <a:stretch>
            <a:fillRect/>
          </a:stretch>
        </p:blipFill>
        <p:spPr>
          <a:xfrm>
            <a:off x="2057077" y="3593993"/>
            <a:ext cx="5976664" cy="2664296"/>
          </a:xfrm>
          <a:prstGeom prst="rect">
            <a:avLst/>
          </a:prstGeom>
        </p:spPr>
      </p:pic>
      <p:sp>
        <p:nvSpPr>
          <p:cNvPr id="3" name="矩形 2"/>
          <p:cNvSpPr/>
          <p:nvPr/>
        </p:nvSpPr>
        <p:spPr>
          <a:xfrm>
            <a:off x="899592" y="3327657"/>
            <a:ext cx="1877565" cy="400110"/>
          </a:xfrm>
          <a:prstGeom prst="rect">
            <a:avLst/>
          </a:prstGeom>
        </p:spPr>
        <p:txBody>
          <a:bodyPr wrap="none">
            <a:spAutoFit/>
          </a:bodyPr>
          <a:lstStyle/>
          <a:p>
            <a:r>
              <a:rPr lang="en-US" altLang="zh-TW" sz="2000" dirty="0">
                <a:latin typeface="+mj-lt"/>
                <a:cs typeface="Times New Roman" panose="02020603050405020304" pitchFamily="18" charset="0"/>
              </a:rPr>
              <a:t>Tukey's fences</a:t>
            </a:r>
            <a:endParaRPr lang="zh-TW" altLang="en-US" sz="2000" dirty="0">
              <a:latin typeface="+mj-lt"/>
            </a:endParaRPr>
          </a:p>
        </p:txBody>
      </p:sp>
    </p:spTree>
    <p:extLst>
      <p:ext uri="{BB962C8B-B14F-4D97-AF65-F5344CB8AC3E}">
        <p14:creationId xmlns:p14="http://schemas.microsoft.com/office/powerpoint/2010/main" val="1692991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Quality Analysis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a:p>
        </p:txBody>
      </p:sp>
      <mc:AlternateContent xmlns:mc="http://schemas.openxmlformats.org/markup-compatibility/2006" xmlns:a14="http://schemas.microsoft.com/office/drawing/2010/main">
        <mc:Choice Requires="a14">
          <p:sp>
            <p:nvSpPr>
              <p:cNvPr id="12" name="內容版面配置區 2"/>
              <p:cNvSpPr txBox="1">
                <a:spLocks/>
              </p:cNvSpPr>
              <p:nvPr/>
            </p:nvSpPr>
            <p:spPr bwMode="auto">
              <a:xfrm>
                <a:off x="468313" y="1916832"/>
                <a:ext cx="8229600" cy="359460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0" indent="0">
                  <a:lnSpc>
                    <a:spcPct val="150000"/>
                  </a:lnSpc>
                  <a:buNone/>
                </a:pPr>
                <a14:m>
                  <m:oMathPara xmlns:m="http://schemas.openxmlformats.org/officeDocument/2006/math">
                    <m:oMathParaPr>
                      <m:jc m:val="centerGroup"/>
                    </m:oMathParaPr>
                    <m:oMath xmlns:m="http://schemas.openxmlformats.org/officeDocument/2006/math">
                      <m:r>
                        <m:rPr>
                          <m:sty m:val="p"/>
                        </m:rPr>
                        <a:rPr lang="en-US" altLang="zh-TW">
                          <a:latin typeface="Cambria Math" panose="02040503050406030204" pitchFamily="18" charset="0"/>
                        </a:rPr>
                        <m:t>Interval</m:t>
                      </m:r>
                      <m:r>
                        <a:rPr lang="en-US" altLang="zh-TW" i="1">
                          <a:latin typeface="Cambria Math" panose="02040503050406030204" pitchFamily="18" charset="0"/>
                        </a:rPr>
                        <m:t>=</m:t>
                      </m:r>
                      <m:d>
                        <m:dPr>
                          <m:begChr m:val="["/>
                          <m:endChr m:val="]"/>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1</m:t>
                              </m:r>
                            </m:sub>
                          </m:sSub>
                          <m:r>
                            <a:rPr lang="en-US" altLang="zh-TW" i="1">
                              <a:latin typeface="Cambria Math" panose="02040503050406030204" pitchFamily="18" charset="0"/>
                            </a:rPr>
                            <m:t>−</m:t>
                          </m:r>
                          <m:r>
                            <a:rPr lang="en-US" altLang="zh-TW" i="1">
                              <a:latin typeface="Cambria Math" panose="02040503050406030204" pitchFamily="18" charset="0"/>
                            </a:rPr>
                            <m:t>𝜅</m:t>
                          </m:r>
                          <m:d>
                            <m:dPr>
                              <m:ctrlPr>
                                <a:rPr lang="zh-TW" altLang="zh-TW" b="1" i="1">
                                  <a:latin typeface="Cambria Math" panose="02040503050406030204" pitchFamily="18" charset="0"/>
                                </a:rPr>
                              </m:ctrlPr>
                            </m:dPr>
                            <m:e>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3</m:t>
                                  </m:r>
                                </m:sub>
                              </m:sSub>
                              <m:r>
                                <a:rPr lang="en-US" altLang="zh-TW" i="1">
                                  <a:latin typeface="Cambria Math" panose="02040503050406030204" pitchFamily="18" charset="0"/>
                                </a:rPr>
                                <m:t>−</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1</m:t>
                                  </m:r>
                                </m:sub>
                              </m:sSub>
                            </m:e>
                          </m:d>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3</m:t>
                              </m:r>
                            </m:sub>
                          </m:sSub>
                          <m:r>
                            <a:rPr lang="en-US" altLang="zh-TW" i="1">
                              <a:latin typeface="Cambria Math" panose="02040503050406030204" pitchFamily="18" charset="0"/>
                            </a:rPr>
                            <m:t>+</m:t>
                          </m:r>
                          <m:r>
                            <a:rPr lang="en-US" altLang="zh-TW" i="1">
                              <a:latin typeface="Cambria Math" panose="02040503050406030204" pitchFamily="18" charset="0"/>
                            </a:rPr>
                            <m:t>𝜅</m:t>
                          </m:r>
                          <m:r>
                            <a:rPr lang="en-US" altLang="zh-TW" i="1">
                              <a:latin typeface="Cambria Math" panose="02040503050406030204" pitchFamily="18" charset="0"/>
                            </a:rPr>
                            <m:t>(</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3</m:t>
                              </m:r>
                            </m:sub>
                          </m:sSub>
                          <m:r>
                            <a:rPr lang="en-US" altLang="zh-TW" i="1">
                              <a:latin typeface="Cambria Math" panose="02040503050406030204" pitchFamily="18" charset="0"/>
                            </a:rPr>
                            <m:t>−</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1</m:t>
                              </m:r>
                            </m:sub>
                          </m:sSub>
                          <m:r>
                            <a:rPr lang="en-US" altLang="zh-TW" i="1">
                              <a:latin typeface="Cambria Math" panose="02040503050406030204" pitchFamily="18" charset="0"/>
                            </a:rPr>
                            <m:t>)</m:t>
                          </m:r>
                        </m:e>
                      </m:d>
                    </m:oMath>
                  </m:oMathPara>
                </a14:m>
                <a:endParaRPr lang="en-US" altLang="zh-TW" kern="0" dirty="0"/>
              </a:p>
              <a:p>
                <a:pPr marL="0" indent="0" algn="ctr">
                  <a:lnSpc>
                    <a:spcPct val="150000"/>
                  </a:lnSpc>
                  <a:buNone/>
                </a:pPr>
                <a:r>
                  <a:rPr lang="en-US" altLang="zh-TW" dirty="0"/>
                  <a:t>Where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1</m:t>
                        </m:r>
                      </m:sub>
                    </m:sSub>
                  </m:oMath>
                </a14:m>
                <a:r>
                  <a:rPr lang="en-US" altLang="zh-TW" dirty="0"/>
                  <a:t> refers to 25th percentiles and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𝑄</m:t>
                        </m:r>
                      </m:e>
                      <m:sub>
                        <m:r>
                          <a:rPr lang="en-US" altLang="zh-TW" i="1">
                            <a:latin typeface="Cambria Math" panose="02040503050406030204" pitchFamily="18" charset="0"/>
                          </a:rPr>
                          <m:t>3</m:t>
                        </m:r>
                      </m:sub>
                    </m:sSub>
                  </m:oMath>
                </a14:m>
                <a:r>
                  <a:rPr lang="en-US" altLang="zh-TW" dirty="0"/>
                  <a:t> refers to the 75th percentiles.</a:t>
                </a:r>
                <a:endParaRPr lang="zh-TW" altLang="zh-TW" dirty="0"/>
              </a:p>
              <a:p>
                <a:pPr marL="0" indent="0">
                  <a:lnSpc>
                    <a:spcPct val="150000"/>
                  </a:lnSpc>
                  <a:buNone/>
                </a:pPr>
                <a14:m>
                  <m:oMathPara xmlns:m="http://schemas.openxmlformats.org/officeDocument/2006/math">
                    <m:oMathParaPr>
                      <m:jc m:val="centerGroup"/>
                    </m:oMathParaPr>
                    <m:oMath xmlns:m="http://schemas.openxmlformats.org/officeDocument/2006/math">
                      <m:r>
                        <m:rPr>
                          <m:sty m:val="p"/>
                        </m:rPr>
                        <a:rPr lang="en-US" altLang="zh-TW">
                          <a:latin typeface="Cambria Math" panose="02040503050406030204" pitchFamily="18" charset="0"/>
                        </a:rPr>
                        <m:t>Objectivity</m:t>
                      </m:r>
                      <m:r>
                        <a:rPr lang="en-US" altLang="zh-TW">
                          <a:latin typeface="Cambria Math" panose="02040503050406030204" pitchFamily="18" charset="0"/>
                        </a:rPr>
                        <m:t>(</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𝑟</m:t>
                          </m:r>
                        </m:sub>
                      </m:sSub>
                      <m:r>
                        <a:rPr lang="en-US" altLang="zh-TW">
                          <a:latin typeface="Cambria Math" panose="02040503050406030204" pitchFamily="18" charset="0"/>
                        </a:rPr>
                        <m:t>,</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𝑠</m:t>
                          </m:r>
                        </m:sub>
                      </m:sSub>
                      <m:r>
                        <a:rPr lang="en-US" altLang="zh-TW" i="1">
                          <a:latin typeface="Cambria Math" panose="02040503050406030204" pitchFamily="18" charset="0"/>
                        </a:rPr>
                        <m:t>)</m:t>
                      </m:r>
                      <m:r>
                        <a:rPr lang="en-US" altLang="zh-TW">
                          <a:latin typeface="Cambria Math" panose="02040503050406030204" pitchFamily="18" charset="0"/>
                        </a:rPr>
                        <m:t> =</m:t>
                      </m:r>
                      <m:d>
                        <m:dPr>
                          <m:begChr m:val="{"/>
                          <m:endChr m:val=""/>
                          <m:ctrlPr>
                            <a:rPr lang="zh-TW" altLang="zh-TW" b="1" i="1">
                              <a:latin typeface="Cambria Math" panose="02040503050406030204" pitchFamily="18" charset="0"/>
                            </a:rPr>
                          </m:ctrlPr>
                        </m:dPr>
                        <m:e>
                          <m:eqArr>
                            <m:eqArrPr>
                              <m:ctrlPr>
                                <a:rPr lang="zh-TW" altLang="zh-TW" b="1" i="1">
                                  <a:latin typeface="Cambria Math" panose="02040503050406030204" pitchFamily="18" charset="0"/>
                                </a:rPr>
                              </m:ctrlPr>
                            </m:eqArrPr>
                            <m:e>
                              <m:r>
                                <a:rPr lang="en-US" altLang="zh-TW" i="1">
                                  <a:latin typeface="Cambria Math" panose="02040503050406030204" pitchFamily="18" charset="0"/>
                                </a:rPr>
                                <m:t>0,   </m:t>
                              </m:r>
                              <m:r>
                                <a:rPr lang="en-US" altLang="zh-TW" i="1">
                                  <a:latin typeface="Cambria Math" panose="02040503050406030204" pitchFamily="18" charset="0"/>
                                </a:rPr>
                                <m:t>𝑖𝑓</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𝑟</m:t>
                                  </m:r>
                                </m:sub>
                              </m:sSub>
                              <m:r>
                                <a:rPr lang="en-US" altLang="zh-TW" i="1">
                                  <a:latin typeface="Cambria Math" panose="02040503050406030204" pitchFamily="18" charset="0"/>
                                </a:rPr>
                                <m:t> </m:t>
                              </m:r>
                              <m:r>
                                <a:rPr lang="en-US" altLang="zh-TW" i="1">
                                  <a:latin typeface="Cambria Math" panose="02040503050406030204" pitchFamily="18" charset="0"/>
                                </a:rPr>
                                <m:t>𝑖𝑠</m:t>
                              </m:r>
                              <m:r>
                                <a:rPr lang="en-US" altLang="zh-TW" i="1">
                                  <a:latin typeface="Cambria Math" panose="02040503050406030204" pitchFamily="18" charset="0"/>
                                </a:rPr>
                                <m:t> </m:t>
                              </m:r>
                              <m:r>
                                <a:rPr lang="en-US" altLang="zh-TW" i="1">
                                  <a:latin typeface="Cambria Math" panose="02040503050406030204" pitchFamily="18" charset="0"/>
                                </a:rPr>
                                <m:t>𝑛𝑜𝑡</m:t>
                              </m:r>
                              <m:r>
                                <a:rPr lang="en-US" altLang="zh-TW" i="1">
                                  <a:latin typeface="Cambria Math" panose="02040503050406030204" pitchFamily="18" charset="0"/>
                                </a:rPr>
                                <m:t> </m:t>
                              </m:r>
                              <m:r>
                                <a:rPr lang="en-US" altLang="zh-TW" i="1">
                                  <a:latin typeface="Cambria Math" panose="02040503050406030204" pitchFamily="18" charset="0"/>
                                </a:rPr>
                                <m:t>𝑒𝑞𝑢𝑎𝑙</m:t>
                              </m:r>
                              <m:r>
                                <a:rPr lang="en-US" altLang="zh-TW" i="1">
                                  <a:latin typeface="Cambria Math" panose="02040503050406030204" pitchFamily="18" charset="0"/>
                                </a:rPr>
                                <m:t> </m:t>
                              </m:r>
                              <m:r>
                                <a:rPr lang="en-US" altLang="zh-TW" i="1">
                                  <a:latin typeface="Cambria Math" panose="02040503050406030204" pitchFamily="18" charset="0"/>
                                </a:rPr>
                                <m:t>𝑡𝑜</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𝑠</m:t>
                                  </m:r>
                                </m:sub>
                              </m:sSub>
                              <m:r>
                                <a:rPr lang="en-US" altLang="zh-TW" i="1">
                                  <a:latin typeface="Cambria Math" panose="02040503050406030204" pitchFamily="18" charset="0"/>
                                </a:rPr>
                                <m:t> </m:t>
                              </m:r>
                            </m:e>
                            <m:e>
                              <m:r>
                                <a:rPr lang="en-US" altLang="zh-TW" i="1">
                                  <a:latin typeface="Cambria Math" panose="02040503050406030204" pitchFamily="18" charset="0"/>
                                </a:rPr>
                                <m:t>1,</m:t>
                              </m:r>
                              <m:r>
                                <a:rPr lang="zh-TW" altLang="en-US" i="1">
                                  <a:latin typeface="Cambria Math" panose="02040503050406030204" pitchFamily="18" charset="0"/>
                                </a:rPr>
                                <m:t>  </m:t>
                              </m:r>
                              <m:r>
                                <a:rPr lang="en-US" altLang="zh-TW" i="1">
                                  <a:latin typeface="Cambria Math" panose="02040503050406030204" pitchFamily="18" charset="0"/>
                                </a:rPr>
                                <m:t>   </m:t>
                              </m:r>
                              <m:r>
                                <a:rPr lang="en-US" altLang="zh-TW" i="1">
                                  <a:latin typeface="Cambria Math" panose="02040503050406030204" pitchFamily="18" charset="0"/>
                                </a:rPr>
                                <m:t>𝑖𝑓</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𝑟</m:t>
                                  </m:r>
                                </m:sub>
                              </m:sSub>
                              <m:r>
                                <a:rPr lang="en-US" altLang="zh-TW" i="1">
                                  <a:latin typeface="Cambria Math" panose="02040503050406030204" pitchFamily="18" charset="0"/>
                                </a:rPr>
                                <m:t> </m:t>
                              </m:r>
                              <m:r>
                                <a:rPr lang="en-US" altLang="zh-TW" i="1">
                                  <a:latin typeface="Cambria Math" panose="02040503050406030204" pitchFamily="18" charset="0"/>
                                </a:rPr>
                                <m:t>𝑖𝑠</m:t>
                              </m:r>
                              <m:r>
                                <a:rPr lang="en-US" altLang="zh-TW" i="1">
                                  <a:latin typeface="Cambria Math" panose="02040503050406030204" pitchFamily="18" charset="0"/>
                                </a:rPr>
                                <m:t> </m:t>
                              </m:r>
                              <m:r>
                                <a:rPr lang="en-US" altLang="zh-TW" i="1">
                                  <a:latin typeface="Cambria Math" panose="02040503050406030204" pitchFamily="18" charset="0"/>
                                </a:rPr>
                                <m:t>𝑒𝑞𝑢𝑎𝑙</m:t>
                              </m:r>
                              <m:r>
                                <a:rPr lang="en-US" altLang="zh-TW" i="1">
                                  <a:latin typeface="Cambria Math" panose="02040503050406030204" pitchFamily="18" charset="0"/>
                                </a:rPr>
                                <m:t> </m:t>
                              </m:r>
                              <m:r>
                                <a:rPr lang="en-US" altLang="zh-TW" i="1">
                                  <a:latin typeface="Cambria Math" panose="02040503050406030204" pitchFamily="18" charset="0"/>
                                </a:rPr>
                                <m:t>𝑡𝑜</m:t>
                              </m:r>
                              <m:r>
                                <a:rPr lang="en-US" altLang="zh-TW" i="1">
                                  <a:latin typeface="Cambria Math" panose="02040503050406030204" pitchFamily="18" charset="0"/>
                                </a:rPr>
                                <m:t> </m:t>
                              </m:r>
                              <m:sSub>
                                <m:sSubPr>
                                  <m:ctrlPr>
                                    <a:rPr lang="zh-TW" altLang="zh-TW" b="1" i="1">
                                      <a:latin typeface="Cambria Math" panose="02040503050406030204" pitchFamily="18" charset="0"/>
                                    </a:rPr>
                                  </m:ctrlPr>
                                </m:sSubPr>
                                <m:e>
                                  <m:r>
                                    <a:rPr lang="en-US" altLang="zh-TW" i="1">
                                      <a:latin typeface="Cambria Math" panose="02040503050406030204" pitchFamily="18" charset="0"/>
                                    </a:rPr>
                                    <m:t>𝐿</m:t>
                                  </m:r>
                                </m:e>
                                <m:sub>
                                  <m:r>
                                    <a:rPr lang="en-US" altLang="zh-TW" i="1">
                                      <a:latin typeface="Cambria Math" panose="02040503050406030204" pitchFamily="18" charset="0"/>
                                    </a:rPr>
                                    <m:t>𝑠</m:t>
                                  </m:r>
                                </m:sub>
                              </m:sSub>
                              <m:r>
                                <a:rPr lang="en-US" altLang="zh-TW" i="1">
                                  <a:latin typeface="Cambria Math" panose="02040503050406030204" pitchFamily="18" charset="0"/>
                                </a:rPr>
                                <m:t>     </m:t>
                              </m:r>
                            </m:e>
                          </m:eqArr>
                        </m:e>
                      </m:d>
                    </m:oMath>
                  </m:oMathPara>
                </a14:m>
                <a:endParaRPr lang="en-US" altLang="zh-TW" kern="0" dirty="0"/>
              </a:p>
            </p:txBody>
          </p:sp>
        </mc:Choice>
        <mc:Fallback xmlns="">
          <p:sp>
            <p:nvSpPr>
              <p:cNvPr id="12" name="內容版面配置區 2"/>
              <p:cNvSpPr txBox="1">
                <a:spLocks noRot="1" noChangeAspect="1" noMove="1" noResize="1" noEditPoints="1" noAdjustHandles="1" noChangeArrowheads="1" noChangeShapeType="1" noTextEdit="1"/>
              </p:cNvSpPr>
              <p:nvPr/>
            </p:nvSpPr>
            <p:spPr bwMode="auto">
              <a:xfrm>
                <a:off x="468313" y="1916832"/>
                <a:ext cx="8229600" cy="3594600"/>
              </a:xfrm>
              <a:prstGeom prst="rect">
                <a:avLst/>
              </a:prstGeom>
              <a:blipFill>
                <a:blip r:embed="rId3"/>
                <a:stretch>
                  <a:fillRect/>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Tree>
    <p:extLst>
      <p:ext uri="{BB962C8B-B14F-4D97-AF65-F5344CB8AC3E}">
        <p14:creationId xmlns:p14="http://schemas.microsoft.com/office/powerpoint/2010/main" val="4244221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內容版面配置區 2"/>
          <p:cNvSpPr>
            <a:spLocks noGrp="1"/>
          </p:cNvSpPr>
          <p:nvPr>
            <p:ph idx="1"/>
          </p:nvPr>
        </p:nvSpPr>
        <p:spPr/>
        <p:txBody>
          <a:bodyPr/>
          <a:lstStyle/>
          <a:p>
            <a:pPr eaLnBrk="1" hangingPunct="1"/>
            <a:r>
              <a:rPr lang="en-US" altLang="zh-TW" sz="2800" dirty="0"/>
              <a:t>Introduction</a:t>
            </a:r>
          </a:p>
          <a:p>
            <a:pPr eaLnBrk="1" hangingPunct="1"/>
            <a:r>
              <a:rPr lang="en-US" altLang="zh-TW" sz="2800" dirty="0"/>
              <a:t>Related Literatures</a:t>
            </a:r>
          </a:p>
          <a:p>
            <a:pPr eaLnBrk="1" hangingPunct="1"/>
            <a:r>
              <a:rPr lang="en-US" altLang="zh-TW" sz="2800" dirty="0"/>
              <a:t>The System Framework</a:t>
            </a:r>
          </a:p>
          <a:p>
            <a:pPr eaLnBrk="1" hangingPunct="1"/>
            <a:r>
              <a:rPr lang="en-US" altLang="zh-TW" sz="2800" dirty="0"/>
              <a:t>Experiments </a:t>
            </a:r>
          </a:p>
          <a:p>
            <a:pPr eaLnBrk="1" hangingPunct="1"/>
            <a:r>
              <a:rPr lang="en-US" altLang="zh-TW" sz="2800" dirty="0"/>
              <a:t>Results and Evaluation</a:t>
            </a:r>
          </a:p>
          <a:p>
            <a:pPr eaLnBrk="1" hangingPunct="1"/>
            <a:r>
              <a:rPr lang="en-US" altLang="zh-TW" sz="2800" dirty="0"/>
              <a:t>Discussion and Conclusion</a:t>
            </a:r>
            <a:endParaRPr lang="zh-TW" altLang="en-US" sz="2800" dirty="0"/>
          </a:p>
        </p:txBody>
      </p:sp>
      <p:sp>
        <p:nvSpPr>
          <p:cNvPr id="6148"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A6D9F320-7781-404E-81ED-9493D21D3614}" type="slidenum">
              <a:rPr kumimoji="0" lang="en-US" altLang="zh-TW" sz="1400" smtClean="0">
                <a:ea typeface="新細明體" panose="02020500000000000000" pitchFamily="18" charset="-120"/>
              </a:rPr>
              <a:pPr>
                <a:spcBef>
                  <a:spcPct val="0"/>
                </a:spcBef>
                <a:buFontTx/>
                <a:buNone/>
              </a:pPr>
              <a:t>2</a:t>
            </a:fld>
            <a:endParaRPr kumimoji="0" lang="en-US" altLang="zh-TW" sz="1400" dirty="0">
              <a:ea typeface="新細明體" panose="02020500000000000000" pitchFamily="18" charset="-120"/>
            </a:endParaRPr>
          </a:p>
        </p:txBody>
      </p:sp>
      <p:sp>
        <p:nvSpPr>
          <p:cNvPr id="3" name="標題 2"/>
          <p:cNvSpPr>
            <a:spLocks noGrp="1"/>
          </p:cNvSpPr>
          <p:nvPr>
            <p:ph type="title"/>
          </p:nvPr>
        </p:nvSpPr>
        <p:spPr/>
        <p:txBody>
          <a:bodyPr/>
          <a:lstStyle/>
          <a:p>
            <a:r>
              <a:rPr lang="en-US" altLang="zh-TW" dirty="0"/>
              <a:t>Agenda</a:t>
            </a:r>
            <a:endParaRPr lang="zh-TW" altLang="en-US" dirty="0"/>
          </a:p>
        </p:txBody>
      </p:sp>
    </p:spTree>
  </p:cSld>
  <p:clrMapOvr>
    <a:masterClrMapping/>
  </p:clrMapOvr>
  <p:transition spd="slow"/>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圖片 8">
            <a:extLst>
              <a:ext uri="{FF2B5EF4-FFF2-40B4-BE49-F238E27FC236}">
                <a16:creationId xmlns:a16="http://schemas.microsoft.com/office/drawing/2014/main" id="{3FEFF542-DF74-4941-A2E1-F534534F595E}"/>
              </a:ext>
            </a:extLst>
          </p:cNvPr>
          <p:cNvPicPr>
            <a:picLocks noChangeAspect="1"/>
          </p:cNvPicPr>
          <p:nvPr/>
        </p:nvPicPr>
        <p:blipFill>
          <a:blip r:embed="rId3">
            <a:extLst>
              <a:ext uri="{BEBA8EAE-BF5A-486C-A8C5-ECC9F3942E4B}">
                <a14:imgProps xmlns:a14="http://schemas.microsoft.com/office/drawing/2010/main">
                  <a14:imgLayer>
                    <a14:imgEffect>
                      <a14:saturation sat="200000"/>
                    </a14:imgEffect>
                  </a14:imgLayer>
                </a14:imgProps>
              </a:ext>
            </a:extLst>
          </a:blip>
          <a:stretch>
            <a:fillRect/>
          </a:stretch>
        </p:blipFill>
        <p:spPr>
          <a:xfrm>
            <a:off x="1380072" y="1196752"/>
            <a:ext cx="6406082" cy="4968552"/>
          </a:xfrm>
          <a:prstGeom prst="rect">
            <a:avLst/>
          </a:prstGeom>
        </p:spPr>
      </p:pic>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20</a:t>
            </a:fld>
            <a:endParaRPr lang="en-US" altLang="zh-TW" dirty="0"/>
          </a:p>
        </p:txBody>
      </p:sp>
      <p:sp>
        <p:nvSpPr>
          <p:cNvPr id="8" name="矩形 7">
            <a:extLst>
              <a:ext uri="{FF2B5EF4-FFF2-40B4-BE49-F238E27FC236}">
                <a16:creationId xmlns:a16="http://schemas.microsoft.com/office/drawing/2014/main" id="{2AD93D02-87EA-5446-94C1-A67A429E0658}"/>
              </a:ext>
            </a:extLst>
          </p:cNvPr>
          <p:cNvSpPr/>
          <p:nvPr/>
        </p:nvSpPr>
        <p:spPr>
          <a:xfrm>
            <a:off x="3321658" y="4695092"/>
            <a:ext cx="4327650" cy="894148"/>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30037913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Recommendation Engine Module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a:p>
        </p:txBody>
      </p:sp>
      <mc:AlternateContent xmlns:mc="http://schemas.openxmlformats.org/markup-compatibility/2006" xmlns:a14="http://schemas.microsoft.com/office/drawing/2010/main">
        <mc:Choice Requires="a14">
          <p:sp>
            <p:nvSpPr>
              <p:cNvPr id="7" name="內容版面配置區 2"/>
              <p:cNvSpPr txBox="1">
                <a:spLocks/>
              </p:cNvSpPr>
              <p:nvPr/>
            </p:nvSpPr>
            <p:spPr bwMode="auto">
              <a:xfrm>
                <a:off x="539552" y="1346568"/>
                <a:ext cx="8229600" cy="772380"/>
              </a:xfrm>
              <a:prstGeom prst="rect">
                <a:avLst/>
              </a:prstGeom>
              <a:noFill/>
              <a:ln>
                <a:noFill/>
              </a:ln>
              <a:extLst>
                <a:ext uri="{909E8E84-426E-40DD-AFC4-6F175D3DCCD1}">
                  <a14:hiddenFill>
                    <a:solidFill>
                      <a:srgbClr val="FFFFFF"/>
                    </a:solidFill>
                  </a14:hiddenFill>
                </a:ext>
                <a:ext uri="{91240B29-F687-4F45-9708-019B960494DF}">
                  <a14:hiddenLine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Candidate item targeting</a:t>
                </a:r>
              </a:p>
              <a:p>
                <a:pPr lvl="1"/>
                <a:r>
                  <a:rPr lang="en-US" altLang="zh-TW" kern="0" dirty="0"/>
                  <a:t>We collect reviews through user’s short-term preference </a:t>
                </a:r>
                <a14:m>
                  <m:oMath xmlns:m="http://schemas.openxmlformats.org/officeDocument/2006/math">
                    <m:sSub>
                      <m:sSubPr>
                        <m:ctrlPr>
                          <a:rPr lang="en-US" altLang="zh-TW" i="1" kern="0">
                            <a:latin typeface="Cambria Math" panose="02040503050406030204" pitchFamily="18" charset="0"/>
                          </a:rPr>
                        </m:ctrlPr>
                      </m:sSubPr>
                      <m:e>
                        <m:r>
                          <a:rPr lang="en-US" altLang="zh-TW" i="1" kern="0">
                            <a:latin typeface="Cambria Math" panose="02040503050406030204" pitchFamily="18" charset="0"/>
                          </a:rPr>
                          <m:t>𝑆</m:t>
                        </m:r>
                      </m:e>
                      <m:sub>
                        <m:r>
                          <a:rPr lang="en-US" altLang="zh-TW" i="1" kern="0">
                            <a:latin typeface="Cambria Math" panose="02040503050406030204" pitchFamily="18" charset="0"/>
                          </a:rPr>
                          <m:t>𝑝</m:t>
                        </m:r>
                      </m:sub>
                    </m:sSub>
                  </m:oMath>
                </a14:m>
                <a:r>
                  <a:rPr lang="en-US" altLang="zh-TW" kern="0" dirty="0"/>
                  <a:t> as </a:t>
                </a:r>
                <a14:m>
                  <m:oMath xmlns:m="http://schemas.openxmlformats.org/officeDocument/2006/math">
                    <m:r>
                      <a:rPr lang="en-US" altLang="zh-TW" b="0" i="1" kern="0" smtClean="0">
                        <a:latin typeface="Cambria Math" panose="02040503050406030204" pitchFamily="18" charset="0"/>
                      </a:rPr>
                      <m:t>𝑈𝑠𝑒𝑟</m:t>
                    </m:r>
                    <m:r>
                      <a:rPr lang="en-US" altLang="zh-TW" b="0" i="1" kern="0" smtClean="0">
                        <a:latin typeface="Cambria Math" panose="02040503050406030204" pitchFamily="18" charset="0"/>
                      </a:rPr>
                      <m:t>_</m:t>
                    </m:r>
                    <m:r>
                      <a:rPr lang="en-US" altLang="zh-TW" b="0" i="1" kern="0" smtClean="0">
                        <a:latin typeface="Cambria Math" panose="02040503050406030204" pitchFamily="18" charset="0"/>
                      </a:rPr>
                      <m:t>𝑠𝑒𝑙𝑒𝑐𝑡𝑖𝑜𝑛</m:t>
                    </m:r>
                  </m:oMath>
                </a14:m>
                <a:endParaRPr lang="en-US" altLang="zh-TW" kern="0" dirty="0"/>
              </a:p>
              <a:p>
                <a:pPr marL="457200" lvl="1" indent="0">
                  <a:buNone/>
                </a:pPr>
                <a:endParaRPr lang="en-US" altLang="zh-TW" kern="0" dirty="0"/>
              </a:p>
            </p:txBody>
          </p:sp>
        </mc:Choice>
        <mc:Fallback xmlns="">
          <p:sp>
            <p:nvSpPr>
              <p:cNvPr id="7" name="內容版面配置區 2"/>
              <p:cNvSpPr txBox="1">
                <a:spLocks noRot="1" noChangeAspect="1" noMove="1" noResize="1" noEditPoints="1" noAdjustHandles="1" noChangeArrowheads="1" noChangeShapeType="1" noTextEdit="1"/>
              </p:cNvSpPr>
              <p:nvPr/>
            </p:nvSpPr>
            <p:spPr bwMode="auto">
              <a:xfrm>
                <a:off x="539552" y="1346568"/>
                <a:ext cx="8229600" cy="772380"/>
              </a:xfrm>
              <a:prstGeom prst="rect">
                <a:avLst/>
              </a:prstGeom>
              <a:blipFill>
                <a:blip r:embed="rId3"/>
                <a:stretch>
                  <a:fillRect l="-1037" t="-5512" b="-47244"/>
                </a:stretch>
              </a:blip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zh-TW" altLang="en-US">
                    <a:noFill/>
                  </a:rPr>
                  <a:t> </a:t>
                </a:r>
              </a:p>
            </p:txBody>
          </p:sp>
        </mc:Fallback>
      </mc:AlternateContent>
      <p:sp>
        <p:nvSpPr>
          <p:cNvPr id="9" name="內容版面配置區 2"/>
          <p:cNvSpPr txBox="1">
            <a:spLocks/>
          </p:cNvSpPr>
          <p:nvPr/>
        </p:nvSpPr>
        <p:spPr bwMode="auto">
          <a:xfrm>
            <a:off x="539552" y="3618966"/>
            <a:ext cx="8229600" cy="4359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400050"/>
            <a:r>
              <a:rPr lang="en-US" altLang="zh-TW" dirty="0"/>
              <a:t>Restaurant List Forming </a:t>
            </a:r>
          </a:p>
          <a:p>
            <a:pPr marL="400050"/>
            <a:endParaRPr lang="en-US" altLang="zh-TW" dirty="0"/>
          </a:p>
        </p:txBody>
      </p:sp>
      <mc:AlternateContent xmlns:mc="http://schemas.openxmlformats.org/markup-compatibility/2006" xmlns:a14="http://schemas.microsoft.com/office/drawing/2010/main">
        <mc:Choice Requires="a14">
          <p:sp>
            <p:nvSpPr>
              <p:cNvPr id="3" name="矩形 2"/>
              <p:cNvSpPr/>
              <p:nvPr/>
            </p:nvSpPr>
            <p:spPr>
              <a:xfrm>
                <a:off x="1763688" y="2725098"/>
                <a:ext cx="2264594" cy="461665"/>
              </a:xfrm>
              <a:prstGeom prst="rect">
                <a:avLst/>
              </a:prstGeom>
            </p:spPr>
            <p:txBody>
              <a:bodyPr wrap="none">
                <a:spAutoFit/>
              </a:bodyPr>
              <a:lstStyle/>
              <a:p>
                <a:r>
                  <a:rPr lang="en-US" altLang="zh-TW" sz="2400" dirty="0">
                    <a:latin typeface="Calibri" panose="020F0502020204030204" pitchFamily="34" charset="0"/>
                    <a:ea typeface="Times New Roman" panose="02020603050405020304" pitchFamily="18" charset="0"/>
                    <a:cs typeface="Times New Roman" panose="02020603050405020304" pitchFamily="18" charset="0"/>
                  </a:rPr>
                  <a:t>R = </a:t>
                </a:r>
                <a14:m>
                  <m:oMath xmlns:m="http://schemas.openxmlformats.org/officeDocument/2006/math">
                    <m:d>
                      <m:dPr>
                        <m:begChr m:val="{"/>
                        <m:endChr m:val="}"/>
                        <m:ctrlPr>
                          <a:rPr lang="zh-TW" altLang="zh-TW" sz="2400" i="1">
                            <a:effectLst/>
                            <a:latin typeface="Cambria Math" panose="02040503050406030204" pitchFamily="18" charset="0"/>
                            <a:ea typeface="Cambria Math" panose="02040503050406030204" pitchFamily="18" charset="0"/>
                          </a:rPr>
                        </m:ctrlPr>
                      </m:dPr>
                      <m:e>
                        <m:sSub>
                          <m:sSubPr>
                            <m:ctrlPr>
                              <a:rPr lang="zh-TW" altLang="zh-TW" sz="2400" i="1">
                                <a:effectLst/>
                                <a:latin typeface="Cambria Math" panose="02040503050406030204" pitchFamily="18" charset="0"/>
                                <a:ea typeface="Cambria Math" panose="02040503050406030204" pitchFamily="18" charset="0"/>
                              </a:rPr>
                            </m:ctrlPr>
                          </m:sSubPr>
                          <m:e>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𝑟</m:t>
                            </m:r>
                          </m:e>
                          <m:sub>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1</m:t>
                            </m:r>
                          </m:sub>
                        </m:sSub>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zh-TW" altLang="zh-TW" sz="2400" i="1">
                                <a:effectLst/>
                                <a:latin typeface="Cambria Math" panose="02040503050406030204" pitchFamily="18" charset="0"/>
                                <a:ea typeface="Cambria Math" panose="02040503050406030204" pitchFamily="18" charset="0"/>
                              </a:rPr>
                            </m:ctrlPr>
                          </m:sSubPr>
                          <m:e>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𝑟</m:t>
                            </m:r>
                          </m:e>
                          <m:sub>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2</m:t>
                            </m:r>
                          </m:sub>
                        </m:sSub>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m:t>
                        </m:r>
                        <m:sSub>
                          <m:sSubPr>
                            <m:ctrlPr>
                              <a:rPr lang="zh-TW" altLang="zh-TW" sz="2400" i="1">
                                <a:effectLst/>
                                <a:latin typeface="Cambria Math" panose="02040503050406030204" pitchFamily="18" charset="0"/>
                                <a:ea typeface="Cambria Math" panose="02040503050406030204" pitchFamily="18" charset="0"/>
                              </a:rPr>
                            </m:ctrlPr>
                          </m:sSubPr>
                          <m:e>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𝑟</m:t>
                            </m:r>
                          </m:e>
                          <m:sub>
                            <m:r>
                              <a:rPr lang="en-US" altLang="zh-TW" sz="2400" b="0" i="1">
                                <a:effectLst/>
                                <a:latin typeface="Cambria Math" panose="02040503050406030204" pitchFamily="18" charset="0"/>
                                <a:ea typeface="Times New Roman" panose="02020603050405020304" pitchFamily="18" charset="0"/>
                                <a:cs typeface="Times New Roman" panose="02020603050405020304" pitchFamily="18" charset="0"/>
                              </a:rPr>
                              <m:t>𝑛</m:t>
                            </m:r>
                          </m:sub>
                        </m:sSub>
                      </m:e>
                    </m:d>
                  </m:oMath>
                </a14:m>
                <a:endParaRPr lang="zh-TW" altLang="en-US" sz="2400" dirty="0"/>
              </a:p>
            </p:txBody>
          </p:sp>
        </mc:Choice>
        <mc:Fallback xmlns="">
          <p:sp>
            <p:nvSpPr>
              <p:cNvPr id="3" name="矩形 2"/>
              <p:cNvSpPr>
                <a:spLocks noRot="1" noChangeAspect="1" noMove="1" noResize="1" noEditPoints="1" noAdjustHandles="1" noChangeArrowheads="1" noChangeShapeType="1" noTextEdit="1"/>
              </p:cNvSpPr>
              <p:nvPr/>
            </p:nvSpPr>
            <p:spPr>
              <a:xfrm>
                <a:off x="1763688" y="2725098"/>
                <a:ext cx="2264594" cy="461665"/>
              </a:xfrm>
              <a:prstGeom prst="rect">
                <a:avLst/>
              </a:prstGeom>
              <a:blipFill>
                <a:blip r:embed="rId4"/>
                <a:stretch>
                  <a:fillRect l="-4032" t="-10526"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p:cNvSpPr/>
              <p:nvPr/>
            </p:nvSpPr>
            <p:spPr>
              <a:xfrm>
                <a:off x="3995936" y="2695515"/>
                <a:ext cx="4669631" cy="46166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altLang="zh-TW" sz="2400">
                          <a:latin typeface="Cambria Math" panose="02040503050406030204" pitchFamily="18" charset="0"/>
                          <a:cs typeface="Times New Roman" panose="02020603050405020304" pitchFamily="18" charset="0"/>
                        </a:rPr>
                        <m:t>Sp</m:t>
                      </m:r>
                      <m:r>
                        <a:rPr lang="en-US" altLang="zh-TW" sz="2400">
                          <a:latin typeface="Cambria Math" panose="02040503050406030204" pitchFamily="18" charset="0"/>
                          <a:cs typeface="Times New Roman" panose="02020603050405020304" pitchFamily="18" charset="0"/>
                        </a:rPr>
                        <m:t>=</m:t>
                      </m:r>
                      <m:r>
                        <m:rPr>
                          <m:sty m:val="p"/>
                        </m:rPr>
                        <a:rPr lang="en-US" altLang="zh-TW" sz="2400">
                          <a:latin typeface="Cambria Math" panose="02040503050406030204" pitchFamily="18" charset="0"/>
                          <a:cs typeface="Times New Roman" panose="02020603050405020304" pitchFamily="18" charset="0"/>
                        </a:rPr>
                        <m:t>Short</m:t>
                      </m:r>
                      <m:r>
                        <a:rPr lang="en-US" altLang="zh-TW" sz="2400">
                          <a:latin typeface="Cambria Math" panose="02040503050406030204" pitchFamily="18" charset="0"/>
                          <a:cs typeface="Times New Roman" panose="02020603050405020304" pitchFamily="18" charset="0"/>
                        </a:rPr>
                        <m:t>_</m:t>
                      </m:r>
                      <m:r>
                        <m:rPr>
                          <m:sty m:val="p"/>
                        </m:rPr>
                        <a:rPr lang="en-US" altLang="zh-TW" sz="2400">
                          <a:latin typeface="Cambria Math" panose="02040503050406030204" pitchFamily="18" charset="0"/>
                          <a:cs typeface="Times New Roman" panose="02020603050405020304" pitchFamily="18" charset="0"/>
                        </a:rPr>
                        <m:t>term</m:t>
                      </m:r>
                      <m:r>
                        <a:rPr lang="en-US" altLang="zh-TW" sz="2400">
                          <a:latin typeface="Cambria Math" panose="02040503050406030204" pitchFamily="18" charset="0"/>
                          <a:cs typeface="Times New Roman" panose="02020603050405020304" pitchFamily="18" charset="0"/>
                        </a:rPr>
                        <m:t>_</m:t>
                      </m:r>
                      <m:r>
                        <m:rPr>
                          <m:sty m:val="p"/>
                        </m:rPr>
                        <a:rPr lang="en-US" altLang="zh-TW" sz="2400">
                          <a:latin typeface="Cambria Math" panose="02040503050406030204" pitchFamily="18" charset="0"/>
                          <a:cs typeface="Times New Roman" panose="02020603050405020304" pitchFamily="18" charset="0"/>
                        </a:rPr>
                        <m:t>preference</m:t>
                      </m:r>
                      <m:r>
                        <a:rPr lang="en-US" altLang="zh-TW" sz="2400">
                          <a:latin typeface="Cambria Math" panose="02040503050406030204" pitchFamily="18" charset="0"/>
                          <a:cs typeface="Times New Roman" panose="02020603050405020304" pitchFamily="18" charset="0"/>
                        </a:rPr>
                        <m:t>(</m:t>
                      </m:r>
                      <m:r>
                        <m:rPr>
                          <m:sty m:val="p"/>
                        </m:rPr>
                        <a:rPr lang="en-US" altLang="zh-TW" sz="2400">
                          <a:latin typeface="Cambria Math" panose="02040503050406030204" pitchFamily="18" charset="0"/>
                          <a:cs typeface="Times New Roman" panose="02020603050405020304" pitchFamily="18" charset="0"/>
                        </a:rPr>
                        <m:t>u</m:t>
                      </m:r>
                      <m:r>
                        <a:rPr lang="en-US" altLang="zh-TW" sz="2400">
                          <a:latin typeface="Cambria Math" panose="02040503050406030204" pitchFamily="18" charset="0"/>
                          <a:cs typeface="Times New Roman" panose="02020603050405020304" pitchFamily="18" charset="0"/>
                        </a:rPr>
                        <m:t>)</m:t>
                      </m:r>
                    </m:oMath>
                  </m:oMathPara>
                </a14:m>
                <a:endParaRPr lang="zh-TW" altLang="en-US" sz="2400" dirty="0"/>
              </a:p>
            </p:txBody>
          </p:sp>
        </mc:Choice>
        <mc:Fallback xmlns="">
          <p:sp>
            <p:nvSpPr>
              <p:cNvPr id="5" name="矩形 4"/>
              <p:cNvSpPr>
                <a:spLocks noRot="1" noChangeAspect="1" noMove="1" noResize="1" noEditPoints="1" noAdjustHandles="1" noChangeArrowheads="1" noChangeShapeType="1" noTextEdit="1"/>
              </p:cNvSpPr>
              <p:nvPr/>
            </p:nvSpPr>
            <p:spPr>
              <a:xfrm>
                <a:off x="3995936" y="2695515"/>
                <a:ext cx="4669631" cy="461665"/>
              </a:xfrm>
              <a:prstGeom prst="rect">
                <a:avLst/>
              </a:prstGeom>
              <a:blipFill>
                <a:blip r:embed="rId5"/>
                <a:stretch>
                  <a:fillRect b="-1973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1655228" y="3120711"/>
                <a:ext cx="5855770" cy="51636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𝑈𝑠𝑒𝑟</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_</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𝑠𝑒𝑙𝑒𝑐𝑡𝑖𝑜𝑛</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𝑆𝑝</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 </m:t>
                      </m:r>
                      <m:d>
                        <m:dPr>
                          <m:begChr m:val="{"/>
                          <m:endChr m:val="}"/>
                          <m:ctrlPr>
                            <a:rPr lang="zh-TW" altLang="zh-TW" sz="2400" b="1" i="1">
                              <a:effectLst/>
                              <a:latin typeface="Cambria Math" panose="02040503050406030204" pitchFamily="18" charset="0"/>
                              <a:ea typeface="Cambria Math" panose="02040503050406030204" pitchFamily="18" charset="0"/>
                            </a:rPr>
                          </m:ctrlPr>
                        </m:dPr>
                        <m:e>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𝑟</m:t>
                          </m:r>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𝑅</m:t>
                          </m:r>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 |</m:t>
                          </m:r>
                          <m:sSub>
                            <m:sSubPr>
                              <m:ctrlPr>
                                <a:rPr lang="zh-TW" altLang="zh-TW" sz="2400" b="1" i="1">
                                  <a:effectLst/>
                                  <a:latin typeface="Cambria Math" panose="02040503050406030204" pitchFamily="18" charset="0"/>
                                  <a:ea typeface="Cambria Math" panose="02040503050406030204" pitchFamily="18" charset="0"/>
                                </a:rPr>
                              </m:ctrlPr>
                            </m:sSubPr>
                            <m:e>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𝑟</m:t>
                              </m:r>
                            </m:e>
                            <m:sub>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𝑡𝑦𝑝𝑒</m:t>
                              </m:r>
                            </m:sub>
                          </m:sSub>
                          <m:r>
                            <a:rPr lang="en-US" altLang="zh-TW" sz="2400" i="1">
                              <a:effectLst/>
                              <a:latin typeface="Cambria Math" panose="02040503050406030204" pitchFamily="18" charset="0"/>
                              <a:ea typeface="Times New Roman" panose="02020603050405020304" pitchFamily="18" charset="0"/>
                              <a:cs typeface="Times New Roman" panose="02020603050405020304" pitchFamily="18" charset="0"/>
                            </a:rPr>
                            <m:t>=</m:t>
                          </m:r>
                          <m:r>
                            <a:rPr lang="en-US" altLang="zh-TW" sz="2400" i="1">
                              <a:latin typeface="Cambria Math" panose="02040503050406030204" pitchFamily="18" charset="0"/>
                              <a:cs typeface="Times New Roman" panose="02020603050405020304" pitchFamily="18" charset="0"/>
                            </a:rPr>
                            <m:t>𝑆𝑝</m:t>
                          </m:r>
                        </m:e>
                      </m:d>
                    </m:oMath>
                  </m:oMathPara>
                </a14:m>
                <a:endParaRPr lang="zh-TW" altLang="en-US" sz="2400" dirty="0"/>
              </a:p>
            </p:txBody>
          </p:sp>
        </mc:Choice>
        <mc:Fallback xmlns="">
          <p:sp>
            <p:nvSpPr>
              <p:cNvPr id="6" name="矩形 5"/>
              <p:cNvSpPr>
                <a:spLocks noRot="1" noChangeAspect="1" noMove="1" noResize="1" noEditPoints="1" noAdjustHandles="1" noChangeArrowheads="1" noChangeShapeType="1" noTextEdit="1"/>
              </p:cNvSpPr>
              <p:nvPr/>
            </p:nvSpPr>
            <p:spPr>
              <a:xfrm>
                <a:off x="1655228" y="3120711"/>
                <a:ext cx="5855770" cy="516360"/>
              </a:xfrm>
              <a:prstGeom prst="rect">
                <a:avLst/>
              </a:prstGeom>
              <a:blipFill>
                <a:blip r:embed="rId6"/>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1733228" y="4158943"/>
                <a:ext cx="3748142" cy="461665"/>
              </a:xfrm>
              <a:prstGeom prst="rect">
                <a:avLst/>
              </a:prstGeom>
            </p:spPr>
            <p:txBody>
              <a:bodyPr wrap="none">
                <a:spAutoFit/>
              </a:bodyPr>
              <a:lstStyle/>
              <a:p>
                <a:r>
                  <a:rPr lang="en-US" altLang="zh-TW" sz="2400" dirty="0">
                    <a:latin typeface="Cambria Math" panose="02040503050406030204" pitchFamily="18" charset="0"/>
                    <a:ea typeface="Times New Roman" panose="02020603050405020304" pitchFamily="18" charset="0"/>
                    <a:cs typeface="Times New Roman" panose="02020603050405020304" pitchFamily="18" charset="0"/>
                  </a:rPr>
                  <a:t>long-term preference </a:t>
                </a:r>
                <a14:m>
                  <m:oMath xmlns:m="http://schemas.openxmlformats.org/officeDocument/2006/math">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𝑥</m:t>
                    </m:r>
                    <m:r>
                      <a:rPr lang="en-US" altLang="zh-TW" sz="2400" i="0">
                        <a:latin typeface="Cambria Math" panose="02040503050406030204" pitchFamily="18" charset="0"/>
                        <a:ea typeface="Times New Roman" panose="02020603050405020304" pitchFamily="18" charset="0"/>
                        <a:cs typeface="Times New Roman" panose="02020603050405020304" pitchFamily="18" charset="0"/>
                      </a:rPr>
                      <m:t>∈</m:t>
                    </m:r>
                    <m:r>
                      <m:rPr>
                        <m:sty m:val="p"/>
                      </m:rPr>
                      <a:rPr lang="en-US" altLang="zh-TW" sz="2400" i="0">
                        <a:latin typeface="Cambria Math" panose="02040503050406030204" pitchFamily="18" charset="0"/>
                        <a:ea typeface="Times New Roman" panose="02020603050405020304" pitchFamily="18" charset="0"/>
                        <a:cs typeface="Times New Roman" panose="02020603050405020304" pitchFamily="18" charset="0"/>
                      </a:rPr>
                      <m:t>A</m:t>
                    </m:r>
                  </m:oMath>
                </a14:m>
                <a:endParaRPr lang="zh-TW" altLang="en-US" sz="2400" dirty="0">
                  <a:latin typeface="Cambria Math" panose="02040503050406030204" pitchFamily="18" charset="0"/>
                  <a:ea typeface="Times New Roman" panose="02020603050405020304" pitchFamily="18"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1733228" y="4158943"/>
                <a:ext cx="3748142" cy="461665"/>
              </a:xfrm>
              <a:prstGeom prst="rect">
                <a:avLst/>
              </a:prstGeom>
              <a:blipFill>
                <a:blip r:embed="rId7"/>
                <a:stretch>
                  <a:fillRect l="-2439" t="-10526" r="-163" b="-2894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107504" y="4657198"/>
                <a:ext cx="8784976" cy="490199"/>
              </a:xfrm>
              <a:prstGeom prst="rect">
                <a:avLst/>
              </a:prstGeom>
            </p:spPr>
            <p:txBody>
              <a:bodyPr wrap="square">
                <a:spAutoFit/>
              </a:bodyPr>
              <a:lstStyle/>
              <a:p>
                <a14:m>
                  <m:oMath xmlns:m="http://schemas.openxmlformats.org/officeDocument/2006/math">
                    <m:sSub>
                      <m:sSubPr>
                        <m:ctrlPr>
                          <a:rPr lang="en-US" altLang="zh-TW" sz="2400" i="1" kern="0" smtClean="0">
                            <a:solidFill>
                              <a:srgbClr val="000000"/>
                            </a:solidFill>
                            <a:latin typeface="Cambria Math" panose="02040503050406030204" pitchFamily="18" charset="0"/>
                            <a:cs typeface="Times New Roman" panose="02020603050405020304" pitchFamily="18" charset="0"/>
                          </a:rPr>
                        </m:ctrlPr>
                      </m:sSubPr>
                      <m:e>
                        <m:r>
                          <m:rPr>
                            <m:sty m:val="p"/>
                          </m:rPr>
                          <a:rPr lang="en-US" altLang="zh-TW" sz="2400" kern="0" smtClean="0">
                            <a:solidFill>
                              <a:srgbClr val="000000"/>
                            </a:solidFill>
                            <a:latin typeface="Cambria Math" panose="02040503050406030204" pitchFamily="18" charset="0"/>
                            <a:cs typeface="Times New Roman" panose="02020603050405020304" pitchFamily="18" charset="0"/>
                          </a:rPr>
                          <m:t>Aspec</m:t>
                        </m:r>
                        <m:r>
                          <m:rPr>
                            <m:sty m:val="p"/>
                          </m:rPr>
                          <a:rPr lang="en-US" altLang="zh-TW" sz="2400" b="0" i="0" kern="0" smtClean="0">
                            <a:solidFill>
                              <a:srgbClr val="000000"/>
                            </a:solidFill>
                            <a:latin typeface="Cambria Math" panose="02040503050406030204" pitchFamily="18" charset="0"/>
                            <a:cs typeface="Times New Roman" panose="02020603050405020304" pitchFamily="18" charset="0"/>
                          </a:rPr>
                          <m:t>t</m:t>
                        </m:r>
                        <m:r>
                          <a:rPr lang="en-US" altLang="zh-TW" sz="2400" b="0" i="0" kern="0" smtClean="0">
                            <a:solidFill>
                              <a:srgbClr val="000000"/>
                            </a:solidFill>
                            <a:latin typeface="Cambria Math" panose="02040503050406030204" pitchFamily="18" charset="0"/>
                            <a:cs typeface="Times New Roman" panose="02020603050405020304" pitchFamily="18" charset="0"/>
                          </a:rPr>
                          <m:t>_</m:t>
                        </m:r>
                        <m:r>
                          <m:rPr>
                            <m:sty m:val="p"/>
                          </m:rPr>
                          <a:rPr lang="en-US" altLang="zh-TW" sz="2400" b="0" i="0" kern="0" smtClean="0">
                            <a:solidFill>
                              <a:srgbClr val="000000"/>
                            </a:solidFill>
                            <a:latin typeface="Cambria Math" panose="02040503050406030204" pitchFamily="18" charset="0"/>
                            <a:cs typeface="Times New Roman" panose="02020603050405020304" pitchFamily="18" charset="0"/>
                          </a:rPr>
                          <m:t>match</m:t>
                        </m:r>
                        <m:r>
                          <a:rPr lang="en-US" altLang="zh-TW" sz="2400" b="0" i="0" kern="0" smtClean="0">
                            <a:solidFill>
                              <a:srgbClr val="000000"/>
                            </a:solidFill>
                            <a:latin typeface="Cambria Math" panose="02040503050406030204" pitchFamily="18" charset="0"/>
                            <a:cs typeface="Times New Roman" panose="02020603050405020304" pitchFamily="18" charset="0"/>
                          </a:rPr>
                          <m:t>(</m:t>
                        </m:r>
                        <m:r>
                          <m:rPr>
                            <m:sty m:val="p"/>
                          </m:rPr>
                          <a:rPr lang="en-US" altLang="zh-TW" sz="2400" b="0" i="0" kern="0" smtClean="0">
                            <a:solidFill>
                              <a:srgbClr val="000000"/>
                            </a:solidFill>
                            <a:latin typeface="Cambria Math" panose="02040503050406030204" pitchFamily="18" charset="0"/>
                            <a:cs typeface="Times New Roman" panose="02020603050405020304" pitchFamily="18" charset="0"/>
                          </a:rPr>
                          <m:t>k</m:t>
                        </m:r>
                        <m:r>
                          <a:rPr lang="en-US" altLang="zh-TW" sz="2400" b="0" i="0" kern="0" smtClean="0">
                            <a:solidFill>
                              <a:srgbClr val="000000"/>
                            </a:solidFill>
                            <a:latin typeface="Cambria Math" panose="02040503050406030204" pitchFamily="18" charset="0"/>
                            <a:cs typeface="Times New Roman" panose="02020603050405020304" pitchFamily="18" charset="0"/>
                          </a:rPr>
                          <m:t>,</m:t>
                        </m:r>
                        <m:r>
                          <m:rPr>
                            <m:sty m:val="p"/>
                          </m:rPr>
                          <a:rPr lang="en-US" altLang="zh-TW" sz="2400" b="0" i="0" kern="0" smtClean="0">
                            <a:solidFill>
                              <a:srgbClr val="000000"/>
                            </a:solidFill>
                            <a:latin typeface="Cambria Math" panose="02040503050406030204" pitchFamily="18" charset="0"/>
                            <a:cs typeface="Times New Roman" panose="02020603050405020304" pitchFamily="18" charset="0"/>
                          </a:rPr>
                          <m:t>x</m:t>
                        </m:r>
                        <m:r>
                          <a:rPr lang="en-US" altLang="zh-TW" sz="2400" b="0" i="0" kern="0" smtClean="0">
                            <a:solidFill>
                              <a:srgbClr val="000000"/>
                            </a:solidFill>
                            <a:latin typeface="Cambria Math" panose="02040503050406030204" pitchFamily="18" charset="0"/>
                            <a:cs typeface="Times New Roman" panose="02020603050405020304" pitchFamily="18" charset="0"/>
                          </a:rPr>
                          <m:t>)</m:t>
                        </m:r>
                      </m:e>
                      <m:sub/>
                    </m:sSub>
                    <m:r>
                      <a:rPr lang="en-US" altLang="zh-TW" sz="2400" b="0" i="1" kern="0" smtClean="0">
                        <a:solidFill>
                          <a:srgbClr val="000000"/>
                        </a:solidFill>
                        <a:latin typeface="Cambria Math" panose="02040503050406030204" pitchFamily="18" charset="0"/>
                        <a:cs typeface="Times New Roman" panose="02020603050405020304" pitchFamily="18" charset="0"/>
                      </a:rPr>
                      <m:t>=</m:t>
                    </m:r>
                    <m:sSub>
                      <m:sSubPr>
                        <m:ctrlPr>
                          <a:rPr lang="zh-TW" altLang="zh-TW" sz="2400" b="1" i="1" ker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TW" sz="2400" b="0" i="1" kern="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𝑉𝑎𝑙𝑢𝑒</m:t>
                        </m:r>
                        <m:r>
                          <a:rPr lang="en-US" altLang="zh-TW" sz="2400" b="0" i="1" kern="0" smtClean="0">
                            <a:solidFill>
                              <a:srgbClr val="000000"/>
                            </a:solidFill>
                            <a:latin typeface="Cambria Math" panose="02040503050406030204" pitchFamily="18" charset="0"/>
                            <a:ea typeface="Cambria Math" panose="02040503050406030204" pitchFamily="18" charset="0"/>
                            <a:cs typeface="Times New Roman" panose="02020603050405020304" pitchFamily="18" charset="0"/>
                          </a:rPr>
                          <m:t>(</m:t>
                        </m:r>
                        <m:r>
                          <a:rPr lang="en-US" altLang="zh-TW" sz="2400" i="1" kern="0">
                            <a:solidFill>
                              <a:srgbClr val="000000"/>
                            </a:solidFill>
                            <a:latin typeface="Cambria Math" panose="02040503050406030204" pitchFamily="18" charset="0"/>
                            <a:cs typeface="Times New Roman" panose="02020603050405020304" pitchFamily="18" charset="0"/>
                          </a:rPr>
                          <m:t>𝑘</m:t>
                        </m:r>
                        <m:r>
                          <a:rPr lang="en-US" altLang="zh-TW" sz="2400" i="1" kern="0">
                            <a:solidFill>
                              <a:srgbClr val="000000"/>
                            </a:solidFill>
                            <a:latin typeface="Cambria Math" panose="02040503050406030204" pitchFamily="18" charset="0"/>
                            <a:cs typeface="Times New Roman" panose="02020603050405020304" pitchFamily="18" charset="0"/>
                          </a:rPr>
                          <m:t>∈</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𝑈𝑠𝑒𝑟</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_</m:t>
                        </m:r>
                        <m:r>
                          <a:rPr lang="en-US" altLang="zh-TW" sz="2400" i="1">
                            <a:latin typeface="Cambria Math" panose="02040503050406030204" pitchFamily="18" charset="0"/>
                            <a:ea typeface="Times New Roman" panose="02020603050405020304" pitchFamily="18" charset="0"/>
                            <a:cs typeface="Times New Roman" panose="02020603050405020304" pitchFamily="18" charset="0"/>
                          </a:rPr>
                          <m:t>𝑠𝑒𝑙𝑒𝑐𝑡𝑖𝑜𝑛</m:t>
                        </m:r>
                        <m:r>
                          <a:rPr lang="en-US" altLang="zh-TW" sz="2400" i="1" kern="0">
                            <a:solidFill>
                              <a:srgbClr val="000000"/>
                            </a:solidFill>
                            <a:latin typeface="Cambria Math" panose="02040503050406030204" pitchFamily="18" charset="0"/>
                            <a:cs typeface="Times New Roman" panose="02020603050405020304" pitchFamily="18" charset="0"/>
                          </a:rPr>
                          <m:t>,</m:t>
                        </m:r>
                        <m:r>
                          <a:rPr lang="en-US" altLang="zh-TW" sz="2400" i="1" kern="0">
                            <a:solidFill>
                              <a:srgbClr val="000000"/>
                            </a:solidFill>
                            <a:latin typeface="Cambria Math" panose="02040503050406030204" pitchFamily="18" charset="0"/>
                            <a:cs typeface="Times New Roman" panose="02020603050405020304" pitchFamily="18" charset="0"/>
                          </a:rPr>
                          <m:t>𝑘</m:t>
                        </m:r>
                      </m:e>
                      <m:sub>
                        <m:r>
                          <a:rPr lang="en-US" altLang="zh-TW" sz="2400" i="1" kern="0">
                            <a:solidFill>
                              <a:srgbClr val="000000"/>
                            </a:solidFill>
                            <a:latin typeface="Cambria Math" panose="02040503050406030204" pitchFamily="18" charset="0"/>
                            <a:cs typeface="Times New Roman" panose="02020603050405020304" pitchFamily="18" charset="0"/>
                          </a:rPr>
                          <m:t>𝑎𝑠𝑝𝑒𝑐𝑡</m:t>
                        </m:r>
                      </m:sub>
                    </m:sSub>
                    <m:r>
                      <a:rPr lang="en-US" altLang="zh-TW" sz="2400" i="1" kern="0">
                        <a:solidFill>
                          <a:srgbClr val="000000"/>
                        </a:solidFill>
                        <a:latin typeface="Cambria Math" panose="02040503050406030204" pitchFamily="18" charset="0"/>
                        <a:cs typeface="Times New Roman" panose="02020603050405020304" pitchFamily="18" charset="0"/>
                      </a:rPr>
                      <m:t>=</m:t>
                    </m:r>
                    <m:r>
                      <a:rPr lang="en-US" altLang="zh-TW" sz="2400" i="1" kern="0">
                        <a:solidFill>
                          <a:srgbClr val="000000"/>
                        </a:solidFill>
                        <a:latin typeface="Cambria Math" panose="02040503050406030204" pitchFamily="18" charset="0"/>
                        <a:cs typeface="Times New Roman" panose="02020603050405020304" pitchFamily="18" charset="0"/>
                      </a:rPr>
                      <m:t>𝑥</m:t>
                    </m:r>
                  </m:oMath>
                </a14:m>
                <a:r>
                  <a:rPr lang="en-US" altLang="zh-TW" sz="2400" dirty="0"/>
                  <a:t>)</a:t>
                </a:r>
                <a:endParaRPr lang="zh-TW" altLang="en-US" sz="2400" dirty="0"/>
              </a:p>
            </p:txBody>
          </p:sp>
        </mc:Choice>
        <mc:Fallback xmlns="">
          <p:sp>
            <p:nvSpPr>
              <p:cNvPr id="10" name="矩形 9"/>
              <p:cNvSpPr>
                <a:spLocks noRot="1" noChangeAspect="1" noMove="1" noResize="1" noEditPoints="1" noAdjustHandles="1" noChangeArrowheads="1" noChangeShapeType="1" noTextEdit="1"/>
              </p:cNvSpPr>
              <p:nvPr/>
            </p:nvSpPr>
            <p:spPr>
              <a:xfrm>
                <a:off x="107504" y="4657198"/>
                <a:ext cx="8784976" cy="490199"/>
              </a:xfrm>
              <a:prstGeom prst="rect">
                <a:avLst/>
              </a:prstGeom>
              <a:blipFill>
                <a:blip r:embed="rId8"/>
                <a:stretch>
                  <a:fillRect l="-555" t="-10000" b="-225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1475656" y="5157192"/>
                <a:ext cx="4572000" cy="1250150"/>
              </a:xfrm>
              <a:prstGeom prst="rect">
                <a:avLst/>
              </a:prstGeom>
            </p:spPr>
            <p:txBody>
              <a:bodyPr>
                <a:spAutoFit/>
              </a:bodyPr>
              <a:lstStyle/>
              <a:p>
                <a:pPr/>
                <a14:m>
                  <m:oMathPara xmlns:m="http://schemas.openxmlformats.org/officeDocument/2006/math">
                    <m:oMathParaPr>
                      <m:jc m:val="centerGroup"/>
                    </m:oMathParaPr>
                    <m:oMath xmlns:m="http://schemas.openxmlformats.org/officeDocument/2006/math">
                      <m:r>
                        <a:rPr lang="en-US" altLang="zh-TW" sz="2400" i="1" smtClean="0">
                          <a:latin typeface="Cambria Math" panose="02040503050406030204" pitchFamily="18" charset="0"/>
                        </a:rPr>
                        <m:t>𝑅𝑒𝑠𝑡𝑎𝑢𝑟𝑎𝑛𝑡</m:t>
                      </m:r>
                      <m:r>
                        <a:rPr lang="en-US" altLang="zh-TW" sz="2400" i="1" smtClean="0">
                          <a:latin typeface="Cambria Math" panose="02040503050406030204" pitchFamily="18" charset="0"/>
                        </a:rPr>
                        <m:t>_</m:t>
                      </m:r>
                      <m:r>
                        <a:rPr lang="en-US" altLang="zh-TW" sz="2400" i="1" smtClean="0">
                          <a:latin typeface="Cambria Math" panose="02040503050406030204" pitchFamily="18" charset="0"/>
                        </a:rPr>
                        <m:t>𝑠𝑐𝑜𝑟𝑒</m:t>
                      </m:r>
                      <m:r>
                        <a:rPr lang="en-US" altLang="zh-TW" sz="2400" i="1">
                          <a:latin typeface="Cambria Math" panose="02040503050406030204" pitchFamily="18" charset="0"/>
                        </a:rPr>
                        <m:t>(</m:t>
                      </m:r>
                      <m:r>
                        <a:rPr lang="en-US" altLang="zh-TW" sz="2400" b="0" i="1" smtClean="0">
                          <a:latin typeface="Cambria Math" panose="02040503050406030204" pitchFamily="18" charset="0"/>
                        </a:rPr>
                        <m:t>𝑘</m:t>
                      </m:r>
                      <m:r>
                        <a:rPr lang="en-US" altLang="zh-TW" sz="2400" b="0" i="1" smtClean="0">
                          <a:latin typeface="Cambria Math" panose="02040503050406030204" pitchFamily="18" charset="0"/>
                        </a:rPr>
                        <m:t>)= </m:t>
                      </m:r>
                      <m:f>
                        <m:fPr>
                          <m:ctrlPr>
                            <a:rPr lang="zh-TW" altLang="zh-TW" sz="2400" b="1" i="1">
                              <a:latin typeface="Cambria Math" panose="02040503050406030204" pitchFamily="18" charset="0"/>
                            </a:rPr>
                          </m:ctrlPr>
                        </m:fPr>
                        <m:num>
                          <m:nary>
                            <m:naryPr>
                              <m:chr m:val="∑"/>
                              <m:limLoc m:val="undOvr"/>
                              <m:supHide m:val="on"/>
                              <m:ctrlPr>
                                <a:rPr lang="zh-TW" altLang="zh-TW" sz="2400" b="1" i="1">
                                  <a:latin typeface="Cambria Math" panose="02040503050406030204" pitchFamily="18" charset="0"/>
                                </a:rPr>
                              </m:ctrlPr>
                            </m:naryPr>
                            <m:sub>
                              <m:r>
                                <a:rPr lang="en-US" altLang="zh-TW" sz="2400" i="1">
                                  <a:latin typeface="Cambria Math" panose="02040503050406030204" pitchFamily="18" charset="0"/>
                                </a:rPr>
                                <m:t>𝑥</m:t>
                              </m:r>
                              <m:r>
                                <a:rPr lang="en-US" altLang="zh-TW" sz="2400" i="1">
                                  <a:latin typeface="Cambria Math" panose="02040503050406030204" pitchFamily="18" charset="0"/>
                                </a:rPr>
                                <m:t>∈</m:t>
                              </m:r>
                              <m:r>
                                <a:rPr lang="en-US" altLang="zh-TW" sz="2400" i="1">
                                  <a:latin typeface="Cambria Math" panose="02040503050406030204" pitchFamily="18" charset="0"/>
                                </a:rPr>
                                <m:t>𝐴</m:t>
                              </m:r>
                            </m:sub>
                            <m:sup/>
                            <m:e>
                              <m:sSub>
                                <m:sSubPr>
                                  <m:ctrlPr>
                                    <a:rPr lang="zh-TW" altLang="zh-TW" sz="2400" b="1"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𝑥</m:t>
                                  </m:r>
                                </m:sub>
                              </m:sSub>
                              <m:r>
                                <a:rPr lang="en-US" altLang="zh-TW" sz="2400" i="1">
                                  <a:latin typeface="Cambria Math" panose="02040503050406030204" pitchFamily="18" charset="0"/>
                                </a:rPr>
                                <m:t>∗</m:t>
                              </m:r>
                              <m:r>
                                <a:rPr lang="en-US" altLang="zh-TW" sz="2400" i="1">
                                  <a:latin typeface="Cambria Math" panose="02040503050406030204" pitchFamily="18" charset="0"/>
                                </a:rPr>
                                <m:t>𝐴𝑠𝑝𝑒𝑐𝑡</m:t>
                              </m:r>
                              <m:r>
                                <a:rPr lang="en-US" altLang="zh-TW" sz="2400" i="1">
                                  <a:latin typeface="Cambria Math" panose="02040503050406030204" pitchFamily="18" charset="0"/>
                                </a:rPr>
                                <m:t>_</m:t>
                              </m:r>
                              <m:r>
                                <a:rPr lang="en-US" altLang="zh-TW" sz="2400" i="1">
                                  <a:latin typeface="Cambria Math" panose="02040503050406030204" pitchFamily="18" charset="0"/>
                                </a:rPr>
                                <m:t>𝑚𝑎𝑡𝑐h</m:t>
                              </m:r>
                              <m:r>
                                <a:rPr lang="en-US" altLang="zh-TW" sz="2400" i="1">
                                  <a:latin typeface="Cambria Math" panose="02040503050406030204" pitchFamily="18" charset="0"/>
                                </a:rPr>
                                <m:t>(</m:t>
                              </m:r>
                              <m:r>
                                <a:rPr lang="en-US" altLang="zh-TW" sz="2400" b="0" i="1" smtClean="0">
                                  <a:latin typeface="Cambria Math" panose="02040503050406030204" pitchFamily="18" charset="0"/>
                                </a:rPr>
                                <m:t>𝑘</m:t>
                              </m:r>
                              <m:r>
                                <a:rPr lang="en-US" altLang="zh-TW" sz="2400" b="0" i="1" smtClean="0">
                                  <a:latin typeface="Cambria Math" panose="02040503050406030204" pitchFamily="18" charset="0"/>
                                </a:rPr>
                                <m:t>,</m:t>
                              </m:r>
                              <m:r>
                                <a:rPr lang="en-US" altLang="zh-TW" sz="2400" i="1">
                                  <a:latin typeface="Cambria Math" panose="02040503050406030204" pitchFamily="18" charset="0"/>
                                </a:rPr>
                                <m:t>𝑥</m:t>
                              </m:r>
                              <m:r>
                                <a:rPr lang="en-US" altLang="zh-TW" sz="2400" i="1">
                                  <a:latin typeface="Cambria Math" panose="02040503050406030204" pitchFamily="18" charset="0"/>
                                </a:rPr>
                                <m:t>)</m:t>
                              </m:r>
                            </m:e>
                          </m:nary>
                        </m:num>
                        <m:den>
                          <m:nary>
                            <m:naryPr>
                              <m:chr m:val="∑"/>
                              <m:limLoc m:val="undOvr"/>
                              <m:supHide m:val="on"/>
                              <m:ctrlPr>
                                <a:rPr lang="zh-TW" altLang="zh-TW" sz="2400" b="1" i="1">
                                  <a:latin typeface="Cambria Math" panose="02040503050406030204" pitchFamily="18" charset="0"/>
                                </a:rPr>
                              </m:ctrlPr>
                            </m:naryPr>
                            <m:sub>
                              <m:r>
                                <a:rPr lang="en-US" altLang="zh-TW" sz="2400" i="1">
                                  <a:latin typeface="Cambria Math" panose="02040503050406030204" pitchFamily="18" charset="0"/>
                                </a:rPr>
                                <m:t>𝑥</m:t>
                              </m:r>
                              <m:r>
                                <a:rPr lang="en-US" altLang="zh-TW" sz="2400" i="1">
                                  <a:latin typeface="Cambria Math" panose="02040503050406030204" pitchFamily="18" charset="0"/>
                                </a:rPr>
                                <m:t>∈</m:t>
                              </m:r>
                              <m:r>
                                <a:rPr lang="en-US" altLang="zh-TW" sz="2400" i="1">
                                  <a:latin typeface="Cambria Math" panose="02040503050406030204" pitchFamily="18" charset="0"/>
                                </a:rPr>
                                <m:t>𝐴</m:t>
                              </m:r>
                            </m:sub>
                            <m:sup/>
                            <m:e>
                              <m:sSub>
                                <m:sSubPr>
                                  <m:ctrlPr>
                                    <a:rPr lang="zh-TW" altLang="zh-TW" sz="2400" b="1" i="1">
                                      <a:latin typeface="Cambria Math" panose="02040503050406030204" pitchFamily="18" charset="0"/>
                                    </a:rPr>
                                  </m:ctrlPr>
                                </m:sSubPr>
                                <m:e>
                                  <m:r>
                                    <a:rPr lang="en-US" altLang="zh-TW" sz="2400" i="1">
                                      <a:latin typeface="Cambria Math" panose="02040503050406030204" pitchFamily="18" charset="0"/>
                                    </a:rPr>
                                    <m:t>𝑢</m:t>
                                  </m:r>
                                </m:e>
                                <m:sub>
                                  <m:r>
                                    <a:rPr lang="en-US" altLang="zh-TW" sz="2400" i="1">
                                      <a:latin typeface="Cambria Math" panose="02040503050406030204" pitchFamily="18" charset="0"/>
                                    </a:rPr>
                                    <m:t>𝑥</m:t>
                                  </m:r>
                                </m:sub>
                              </m:sSub>
                            </m:e>
                          </m:nary>
                        </m:den>
                      </m:f>
                    </m:oMath>
                  </m:oMathPara>
                </a14:m>
                <a:endParaRPr lang="zh-TW" altLang="en-US" sz="2400" dirty="0"/>
              </a:p>
            </p:txBody>
          </p:sp>
        </mc:Choice>
        <mc:Fallback xmlns="">
          <p:sp>
            <p:nvSpPr>
              <p:cNvPr id="11" name="矩形 10"/>
              <p:cNvSpPr>
                <a:spLocks noRot="1" noChangeAspect="1" noMove="1" noResize="1" noEditPoints="1" noAdjustHandles="1" noChangeArrowheads="1" noChangeShapeType="1" noTextEdit="1"/>
              </p:cNvSpPr>
              <p:nvPr/>
            </p:nvSpPr>
            <p:spPr>
              <a:xfrm>
                <a:off x="1475656" y="5157192"/>
                <a:ext cx="4572000" cy="1250150"/>
              </a:xfrm>
              <a:prstGeom prst="rect">
                <a:avLst/>
              </a:prstGeom>
              <a:blipFill>
                <a:blip r:embed="rId9"/>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7224204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Data Description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22</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pPr>
              <a:lnSpc>
                <a:spcPct val="150000"/>
              </a:lnSpc>
            </a:pPr>
            <a:r>
              <a:rPr lang="en-US" altLang="zh-TW" dirty="0"/>
              <a:t>Dataset: Yelp challenge</a:t>
            </a:r>
          </a:p>
          <a:p>
            <a:pPr lvl="1">
              <a:lnSpc>
                <a:spcPct val="150000"/>
              </a:lnSpc>
            </a:pPr>
            <a:r>
              <a:rPr lang="en-US" altLang="zh-TW" dirty="0"/>
              <a:t>Yelp is </a:t>
            </a:r>
            <a:r>
              <a:rPr lang="en-US" altLang="zh-TW" kern="1200" dirty="0"/>
              <a:t>a famous crowd-sourced review forum which has over 135 million restaurant and business reviews worldwide</a:t>
            </a:r>
          </a:p>
          <a:p>
            <a:pPr lvl="1">
              <a:lnSpc>
                <a:spcPct val="150000"/>
              </a:lnSpc>
            </a:pPr>
            <a:r>
              <a:rPr lang="en-US" altLang="zh-TW" kern="1200" dirty="0"/>
              <a:t>Contains over 6,600,000 reviews, 500,000 users and 190,000 restaurant data</a:t>
            </a:r>
            <a:endParaRPr lang="en-US" altLang="zh-TW" dirty="0"/>
          </a:p>
          <a:p>
            <a:pPr>
              <a:lnSpc>
                <a:spcPct val="150000"/>
              </a:lnSpc>
            </a:pPr>
            <a:r>
              <a:rPr lang="en-US" altLang="zh-TW" dirty="0"/>
              <a:t>150 restaurant from 3 main categories are selected which are </a:t>
            </a:r>
            <a:r>
              <a:rPr lang="en-US" altLang="zh-TW" dirty="0">
                <a:solidFill>
                  <a:srgbClr val="0000FF"/>
                </a:solidFill>
              </a:rPr>
              <a:t>Mexican</a:t>
            </a:r>
            <a:r>
              <a:rPr lang="en-US" altLang="zh-TW" dirty="0"/>
              <a:t>, </a:t>
            </a:r>
            <a:r>
              <a:rPr lang="en-US" altLang="zh-TW" dirty="0">
                <a:solidFill>
                  <a:srgbClr val="0000FF"/>
                </a:solidFill>
              </a:rPr>
              <a:t>Pizza, Japanese</a:t>
            </a:r>
            <a:r>
              <a:rPr lang="en-US" altLang="zh-TW" dirty="0"/>
              <a:t> located at </a:t>
            </a:r>
            <a:r>
              <a:rPr lang="en-US" altLang="zh-TW" dirty="0">
                <a:solidFill>
                  <a:srgbClr val="FF0000"/>
                </a:solidFill>
              </a:rPr>
              <a:t>Las Vegas</a:t>
            </a:r>
          </a:p>
          <a:p>
            <a:pPr>
              <a:lnSpc>
                <a:spcPct val="150000"/>
              </a:lnSpc>
            </a:pPr>
            <a:endParaRPr lang="en-US" altLang="zh-TW" dirty="0">
              <a:solidFill>
                <a:srgbClr val="0000FF"/>
              </a:solidFill>
            </a:endParaRPr>
          </a:p>
        </p:txBody>
      </p:sp>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00192" y="4933981"/>
            <a:ext cx="2590800" cy="1260856"/>
          </a:xfrm>
          <a:prstGeom prst="rect">
            <a:avLst/>
          </a:prstGeom>
        </p:spPr>
      </p:pic>
    </p:spTree>
    <p:extLst>
      <p:ext uri="{BB962C8B-B14F-4D97-AF65-F5344CB8AC3E}">
        <p14:creationId xmlns:p14="http://schemas.microsoft.com/office/powerpoint/2010/main" val="20798601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System Construction</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23</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a:t>Conversational User Interface</a:t>
            </a:r>
          </a:p>
        </p:txBody>
      </p:sp>
      <p:pic>
        <p:nvPicPr>
          <p:cNvPr id="7" name="圖片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060848"/>
            <a:ext cx="8640960" cy="2736304"/>
          </a:xfrm>
          <a:prstGeom prst="rect">
            <a:avLst/>
          </a:prstGeom>
          <a:noFill/>
        </p:spPr>
      </p:pic>
    </p:spTree>
    <p:extLst>
      <p:ext uri="{BB962C8B-B14F-4D97-AF65-F5344CB8AC3E}">
        <p14:creationId xmlns:p14="http://schemas.microsoft.com/office/powerpoint/2010/main" val="1575121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Experiment Procedures</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24</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r>
              <a:rPr lang="en-US" altLang="zh-TW" dirty="0"/>
              <a:t>Usability testing</a:t>
            </a:r>
          </a:p>
          <a:p>
            <a:pPr lvl="1"/>
            <a:r>
              <a:rPr lang="en-US" altLang="zh-TW" dirty="0"/>
              <a:t>30 participants </a:t>
            </a:r>
          </a:p>
          <a:p>
            <a:pPr lvl="1"/>
            <a:r>
              <a:rPr lang="en-US" altLang="zh-TW" dirty="0"/>
              <a:t>All testers were 20-35 years old, and have experienced in using instant message such as Facebook Messenger, Line, WhatsApp</a:t>
            </a:r>
          </a:p>
          <a:p>
            <a:r>
              <a:rPr lang="en-US" altLang="zh-TW" dirty="0"/>
              <a:t>Scenario and Task:</a:t>
            </a:r>
          </a:p>
          <a:p>
            <a:pPr marL="457200" lvl="1" indent="0">
              <a:buNone/>
            </a:pPr>
            <a:r>
              <a:rPr lang="en-US" altLang="zh-TW" dirty="0"/>
              <a:t>You are looking for a Mexican restaurant to dine together with you friends. Please use Food Bot to complete the task.</a:t>
            </a:r>
            <a:endParaRPr lang="en-US" altLang="zh-TW" b="1" i="1" u="sng" dirty="0"/>
          </a:p>
          <a:p>
            <a:pPr marL="457200" lvl="1" indent="0">
              <a:buNone/>
            </a:pPr>
            <a:endParaRPr lang="en-US" altLang="zh-TW" u="sng" dirty="0"/>
          </a:p>
          <a:p>
            <a:pPr marL="457200" lvl="1" indent="0">
              <a:buNone/>
            </a:pPr>
            <a:r>
              <a:rPr lang="en-US" altLang="zh-TW" dirty="0"/>
              <a:t>We did not set any predefined query sentence to tester.</a:t>
            </a:r>
          </a:p>
        </p:txBody>
      </p:sp>
      <p:graphicFrame>
        <p:nvGraphicFramePr>
          <p:cNvPr id="3" name="表格 2"/>
          <p:cNvGraphicFramePr>
            <a:graphicFrameLocks noGrp="1"/>
          </p:cNvGraphicFramePr>
          <p:nvPr/>
        </p:nvGraphicFramePr>
        <p:xfrm>
          <a:off x="251520" y="4581127"/>
          <a:ext cx="8712968" cy="1613709"/>
        </p:xfrm>
        <a:graphic>
          <a:graphicData uri="http://schemas.openxmlformats.org/drawingml/2006/table">
            <a:tbl>
              <a:tblPr firstRow="1" firstCol="1" bandRow="1">
                <a:tableStyleId>{B301B821-A1FF-4177-AEE7-76D212191A09}</a:tableStyleId>
              </a:tblPr>
              <a:tblGrid>
                <a:gridCol w="8712968">
                  <a:extLst>
                    <a:ext uri="{9D8B030D-6E8A-4147-A177-3AD203B41FA5}">
                      <a16:colId xmlns:a16="http://schemas.microsoft.com/office/drawing/2014/main" val="851318074"/>
                    </a:ext>
                  </a:extLst>
                </a:gridCol>
              </a:tblGrid>
              <a:tr h="519192">
                <a:tc>
                  <a:txBody>
                    <a:bodyPr/>
                    <a:lstStyle/>
                    <a:p>
                      <a:pPr indent="306070" algn="ctr">
                        <a:lnSpc>
                          <a:spcPct val="200000"/>
                        </a:lnSpc>
                        <a:spcAft>
                          <a:spcPts val="0"/>
                        </a:spcAft>
                      </a:pPr>
                      <a:r>
                        <a:rPr lang="en-US" sz="2000" dirty="0">
                          <a:effectLst/>
                        </a:rPr>
                        <a:t>Users’ Query</a:t>
                      </a:r>
                      <a:endParaRPr lang="zh-TW"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341688826"/>
                  </a:ext>
                </a:extLst>
              </a:tr>
              <a:tr h="1094517">
                <a:tc>
                  <a:txBody>
                    <a:bodyPr/>
                    <a:lstStyle/>
                    <a:p>
                      <a:pPr indent="306070" algn="ctr">
                        <a:lnSpc>
                          <a:spcPct val="115000"/>
                        </a:lnSpc>
                        <a:spcAft>
                          <a:spcPts val="0"/>
                        </a:spcAft>
                      </a:pPr>
                      <a:r>
                        <a:rPr lang="en-US" sz="2000" dirty="0">
                          <a:effectLst/>
                        </a:rPr>
                        <a:t>“Mexican”, ” Is there any good Mexican restaurant”, ” Find a Mexican restaurant”, “Mexican restaurant”, “Mexican food”, “Please recommend Mexico restaurant”, “I want to find a Mexican restaurant”</a:t>
                      </a:r>
                      <a:endParaRPr lang="zh-TW" sz="20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940057256"/>
                  </a:ext>
                </a:extLst>
              </a:tr>
            </a:tbl>
          </a:graphicData>
        </a:graphic>
      </p:graphicFrame>
    </p:spTree>
    <p:extLst>
      <p:ext uri="{BB962C8B-B14F-4D97-AF65-F5344CB8AC3E}">
        <p14:creationId xmlns:p14="http://schemas.microsoft.com/office/powerpoint/2010/main" val="2067124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Experiment Procedures</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25</a:t>
            </a:fld>
            <a:endParaRPr kumimoji="0" lang="en-US" altLang="zh-TW" sz="1400">
              <a:ea typeface="新細明體" panose="02020500000000000000" pitchFamily="18" charset="-120"/>
            </a:endParaRPr>
          </a:p>
        </p:txBody>
      </p:sp>
      <p:sp>
        <p:nvSpPr>
          <p:cNvPr id="87" name="矩形 86"/>
          <p:cNvSpPr/>
          <p:nvPr/>
        </p:nvSpPr>
        <p:spPr>
          <a:xfrm>
            <a:off x="572494" y="2234397"/>
            <a:ext cx="3874145" cy="3960440"/>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內容版面配置區 1"/>
          <p:cNvSpPr>
            <a:spLocks noGrp="1"/>
          </p:cNvSpPr>
          <p:nvPr>
            <p:ph idx="1"/>
          </p:nvPr>
        </p:nvSpPr>
        <p:spPr/>
        <p:txBody>
          <a:bodyPr/>
          <a:lstStyle/>
          <a:p>
            <a:pPr marL="0" indent="0">
              <a:buNone/>
            </a:pPr>
            <a:r>
              <a:rPr lang="en-US" altLang="zh-TW" b="1" dirty="0"/>
              <a:t>Evaluation benchmark</a:t>
            </a:r>
          </a:p>
          <a:p>
            <a:pPr marL="457200" indent="-457200">
              <a:buFont typeface="+mj-lt"/>
              <a:buAutoNum type="arabicPeriod"/>
            </a:pPr>
            <a:r>
              <a:rPr lang="en-US" altLang="zh-TW" kern="1200" dirty="0">
                <a:effectLst>
                  <a:glow>
                    <a:srgbClr val="000000"/>
                  </a:glow>
                  <a:outerShdw sx="0" sy="0">
                    <a:srgbClr val="000000"/>
                  </a:outerShdw>
                  <a:reflection stA="0" endPos="0" fadeDir="0" sx="0" sy="0"/>
                </a:effectLst>
              </a:rPr>
              <a:t>Original approach</a:t>
            </a:r>
          </a:p>
          <a:p>
            <a:pPr marL="400050" lvl="1" indent="0">
              <a:buNone/>
            </a:pPr>
            <a:r>
              <a:rPr lang="en-US" altLang="zh-TW" kern="1200" dirty="0">
                <a:effectLst>
                  <a:glow>
                    <a:srgbClr val="000000"/>
                  </a:glow>
                  <a:outerShdw sx="0" sy="0">
                    <a:srgbClr val="000000"/>
                  </a:outerShdw>
                  <a:reflection stA="0" endPos="0" fadeDir="0" sx="0" sy="0"/>
                </a:effectLst>
              </a:rPr>
              <a:t>	Based on the data that consider dishonest data and review 	objectivity</a:t>
            </a:r>
          </a:p>
          <a:p>
            <a:pPr marL="457200" indent="-457200">
              <a:buFont typeface="+mj-lt"/>
              <a:buAutoNum type="arabicPeriod"/>
            </a:pPr>
            <a:r>
              <a:rPr lang="en-US" altLang="zh-TW" kern="1200" dirty="0">
                <a:solidFill>
                  <a:srgbClr val="FF0000"/>
                </a:solidFill>
                <a:effectLst>
                  <a:glow>
                    <a:srgbClr val="000000"/>
                  </a:glow>
                  <a:outerShdw sx="0" sy="0">
                    <a:srgbClr val="000000"/>
                  </a:outerShdw>
                  <a:reflection stA="0" endPos="0" fadeDir="0" sx="0" sy="0"/>
                </a:effectLst>
              </a:rPr>
              <a:t>Food Bot</a:t>
            </a:r>
          </a:p>
          <a:p>
            <a:pPr marL="400050" lvl="1" indent="0">
              <a:buNone/>
            </a:pPr>
            <a:r>
              <a:rPr lang="en-US" altLang="zh-TW" kern="1200" dirty="0">
                <a:effectLst>
                  <a:glow>
                    <a:srgbClr val="000000"/>
                  </a:glow>
                  <a:outerShdw sx="0" sy="0">
                    <a:srgbClr val="000000"/>
                  </a:outerShdw>
                  <a:reflection stA="0" endPos="0" fadeDir="0" sx="0" sy="0"/>
                </a:effectLst>
              </a:rPr>
              <a:t>	Our proposed mechanism which includes User Profile, Opinion 	analysis, and Quality analysis module</a:t>
            </a:r>
          </a:p>
          <a:p>
            <a:pPr marL="457200" indent="-457200">
              <a:buFont typeface="+mj-lt"/>
              <a:buAutoNum type="arabicPeriod"/>
            </a:pPr>
            <a:r>
              <a:rPr lang="en-US" altLang="zh-TW" kern="1200" dirty="0">
                <a:effectLst>
                  <a:glow>
                    <a:srgbClr val="000000"/>
                  </a:glow>
                  <a:outerShdw sx="0" sy="0">
                    <a:srgbClr val="000000"/>
                  </a:outerShdw>
                  <a:reflection stA="0" endPos="0" fadeDir="0" sx="0" sy="0"/>
                </a:effectLst>
              </a:rPr>
              <a:t>Meta approach</a:t>
            </a:r>
          </a:p>
          <a:p>
            <a:pPr marL="400050" lvl="1" indent="0">
              <a:buNone/>
            </a:pPr>
            <a:r>
              <a:rPr lang="en-US" altLang="zh-TW" kern="1200" dirty="0">
                <a:effectLst>
                  <a:glow>
                    <a:srgbClr val="000000"/>
                  </a:glow>
                  <a:outerShdw sx="0" sy="0">
                    <a:srgbClr val="000000"/>
                  </a:outerShdw>
                  <a:reflection stA="0" endPos="0" fadeDir="0" sx="0" sy="0"/>
                </a:effectLst>
              </a:rPr>
              <a:t>	Based on original rating collect from Yelp dataset</a:t>
            </a:r>
          </a:p>
          <a:p>
            <a:pPr marL="457200" indent="-457200">
              <a:buFont typeface="+mj-lt"/>
              <a:buAutoNum type="arabicPeriod"/>
            </a:pPr>
            <a:r>
              <a:rPr lang="en-US" altLang="zh-TW" kern="1200" dirty="0">
                <a:effectLst>
                  <a:glow>
                    <a:srgbClr val="000000"/>
                  </a:glow>
                  <a:outerShdw sx="0" sy="0">
                    <a:srgbClr val="000000"/>
                  </a:outerShdw>
                  <a:reflection stA="0" endPos="0" fadeDir="0" sx="0" sy="0"/>
                </a:effectLst>
              </a:rPr>
              <a:t>Social approach</a:t>
            </a:r>
          </a:p>
          <a:p>
            <a:pPr marL="400050" lvl="1" indent="0">
              <a:buNone/>
            </a:pPr>
            <a:r>
              <a:rPr lang="en-US" altLang="zh-TW" kern="1200" dirty="0">
                <a:effectLst>
                  <a:glow>
                    <a:srgbClr val="000000"/>
                  </a:glow>
                  <a:outerShdw sx="0" sy="0">
                    <a:srgbClr val="000000"/>
                  </a:outerShdw>
                  <a:reflection stA="0" endPos="0" fadeDir="0" sx="0" sy="0"/>
                </a:effectLst>
              </a:rPr>
              <a:t>	Based on User profile and Social influence </a:t>
            </a:r>
          </a:p>
          <a:p>
            <a:pPr marL="457200" indent="-457200">
              <a:buFont typeface="+mj-lt"/>
              <a:buAutoNum type="arabicPeriod"/>
            </a:pPr>
            <a:r>
              <a:rPr lang="en-US" altLang="zh-TW" kern="1200" dirty="0">
                <a:effectLst>
                  <a:glow>
                    <a:srgbClr val="000000"/>
                  </a:glow>
                  <a:outerShdw sx="0" sy="0">
                    <a:srgbClr val="000000"/>
                  </a:outerShdw>
                  <a:reflection stA="0" endPos="0" fadeDir="0" sx="0" sy="0"/>
                </a:effectLst>
              </a:rPr>
              <a:t>Aspect approach</a:t>
            </a:r>
          </a:p>
          <a:p>
            <a:pPr marL="400050" lvl="1" indent="0">
              <a:buNone/>
            </a:pPr>
            <a:r>
              <a:rPr lang="en-US" altLang="zh-TW" kern="1200" dirty="0">
                <a:effectLst>
                  <a:glow>
                    <a:srgbClr val="000000"/>
                  </a:glow>
                  <a:outerShdw sx="0" sy="0">
                    <a:srgbClr val="000000"/>
                  </a:outerShdw>
                  <a:reflection stA="0" endPos="0" fadeDir="0" sx="0" sy="0"/>
                </a:effectLst>
              </a:rPr>
              <a:t>	Based on User profile and Opinion analysis</a:t>
            </a:r>
          </a:p>
          <a:p>
            <a:endParaRPr lang="en-US" altLang="zh-TW" kern="1200" dirty="0">
              <a:effectLst>
                <a:glow>
                  <a:srgbClr val="000000"/>
                </a:glow>
                <a:outerShdw sx="0" sy="0">
                  <a:srgbClr val="000000"/>
                </a:outerShdw>
                <a:reflection stA="0" endPos="0" fadeDir="0" sx="0" sy="0"/>
              </a:effectLst>
            </a:endParaRPr>
          </a:p>
          <a:p>
            <a:endParaRPr lang="en-US" altLang="zh-TW" b="1" dirty="0"/>
          </a:p>
        </p:txBody>
      </p:sp>
    </p:spTree>
    <p:extLst>
      <p:ext uri="{BB962C8B-B14F-4D97-AF65-F5344CB8AC3E}">
        <p14:creationId xmlns:p14="http://schemas.microsoft.com/office/powerpoint/2010/main" val="2423323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Experiment Procedures</a:t>
            </a:r>
            <a:endParaRPr lang="zh-TW" altLang="en-US" sz="44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26</a:t>
            </a:fld>
            <a:endParaRPr kumimoji="0" lang="en-US" altLang="zh-TW" sz="1400">
              <a:ea typeface="新細明體" panose="02020500000000000000" pitchFamily="18" charset="-120"/>
            </a:endParaRPr>
          </a:p>
        </p:txBody>
      </p:sp>
      <p:sp>
        <p:nvSpPr>
          <p:cNvPr id="2" name="內容版面配置區 1"/>
          <p:cNvSpPr>
            <a:spLocks noGrp="1"/>
          </p:cNvSpPr>
          <p:nvPr>
            <p:ph idx="1"/>
          </p:nvPr>
        </p:nvSpPr>
        <p:spPr/>
        <p:txBody>
          <a:bodyPr/>
          <a:lstStyle/>
          <a:p>
            <a:r>
              <a:rPr lang="en-US" altLang="zh-TW" dirty="0"/>
              <a:t>Experiment screenshot </a:t>
            </a:r>
          </a:p>
        </p:txBody>
      </p:sp>
      <p:pic>
        <p:nvPicPr>
          <p:cNvPr id="9" name="圖片 8"/>
          <p:cNvPicPr/>
          <p:nvPr/>
        </p:nvPicPr>
        <p:blipFill rotWithShape="1">
          <a:blip r:embed="rId3" cstate="print">
            <a:extLst>
              <a:ext uri="{28A0092B-C50C-407E-A947-70E740481C1C}">
                <a14:useLocalDpi xmlns:a14="http://schemas.microsoft.com/office/drawing/2010/main" val="0"/>
              </a:ext>
            </a:extLst>
          </a:blip>
          <a:srcRect t="2528"/>
          <a:stretch/>
        </p:blipFill>
        <p:spPr bwMode="auto">
          <a:xfrm>
            <a:off x="611006" y="1800588"/>
            <a:ext cx="2618790" cy="4305458"/>
          </a:xfrm>
          <a:prstGeom prst="rect">
            <a:avLst/>
          </a:prstGeom>
          <a:ln>
            <a:noFill/>
          </a:ln>
          <a:extLst>
            <a:ext uri="{53640926-AAD7-44D8-BBD7-CCE9431645EC}">
              <a14:shadowObscured xmlns:a14="http://schemas.microsoft.com/office/drawing/2010/main"/>
            </a:ext>
          </a:extLst>
        </p:spPr>
      </p:pic>
      <p:pic>
        <p:nvPicPr>
          <p:cNvPr id="3" name="圖片 2"/>
          <p:cNvPicPr>
            <a:picLocks noChangeAspect="1"/>
          </p:cNvPicPr>
          <p:nvPr/>
        </p:nvPicPr>
        <p:blipFill rotWithShape="1">
          <a:blip r:embed="rId4" cstate="print">
            <a:extLst>
              <a:ext uri="{28A0092B-C50C-407E-A947-70E740481C1C}">
                <a14:useLocalDpi xmlns:a14="http://schemas.microsoft.com/office/drawing/2010/main" val="0"/>
              </a:ext>
            </a:extLst>
          </a:blip>
          <a:srcRect t="3822"/>
          <a:stretch/>
        </p:blipFill>
        <p:spPr>
          <a:xfrm>
            <a:off x="5940152" y="1796750"/>
            <a:ext cx="2516860" cy="4305600"/>
          </a:xfrm>
          <a:prstGeom prst="rect">
            <a:avLst/>
          </a:prstGeom>
        </p:spPr>
      </p:pic>
      <p:pic>
        <p:nvPicPr>
          <p:cNvPr id="4" name="圖片 3"/>
          <p:cNvPicPr>
            <a:picLocks noChangeAspect="1"/>
          </p:cNvPicPr>
          <p:nvPr/>
        </p:nvPicPr>
        <p:blipFill rotWithShape="1">
          <a:blip r:embed="rId5" cstate="print">
            <a:extLst>
              <a:ext uri="{28A0092B-C50C-407E-A947-70E740481C1C}">
                <a14:useLocalDpi xmlns:a14="http://schemas.microsoft.com/office/drawing/2010/main" val="0"/>
              </a:ext>
            </a:extLst>
          </a:blip>
          <a:srcRect t="2788"/>
          <a:stretch/>
        </p:blipFill>
        <p:spPr>
          <a:xfrm>
            <a:off x="3339243" y="1781895"/>
            <a:ext cx="2490139" cy="4305600"/>
          </a:xfrm>
          <a:prstGeom prst="rect">
            <a:avLst/>
          </a:prstGeom>
        </p:spPr>
      </p:pic>
    </p:spTree>
    <p:extLst>
      <p:ext uri="{BB962C8B-B14F-4D97-AF65-F5344CB8AC3E}">
        <p14:creationId xmlns:p14="http://schemas.microsoft.com/office/powerpoint/2010/main" val="42386190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Evaluation</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a:p>
        </p:txBody>
      </p:sp>
      <p:sp>
        <p:nvSpPr>
          <p:cNvPr id="14" name="文字方塊 13"/>
          <p:cNvSpPr txBox="1"/>
          <p:nvPr/>
        </p:nvSpPr>
        <p:spPr>
          <a:xfrm>
            <a:off x="539428" y="1556792"/>
            <a:ext cx="8496944" cy="360098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800" dirty="0"/>
              <a:t>Module Accuracy</a:t>
            </a:r>
          </a:p>
          <a:p>
            <a:pPr marL="285750" lvl="1" indent="-285750">
              <a:lnSpc>
                <a:spcPct val="150000"/>
              </a:lnSpc>
              <a:buFont typeface="Arial" panose="020B0604020202020204" pitchFamily="34" charset="0"/>
              <a:buChar char="•"/>
            </a:pPr>
            <a:r>
              <a:rPr lang="en-US" altLang="zh-TW" sz="2800" dirty="0"/>
              <a:t>Usability Testing</a:t>
            </a:r>
          </a:p>
          <a:p>
            <a:pPr marL="742950" lvl="1" indent="-285750">
              <a:lnSpc>
                <a:spcPct val="150000"/>
              </a:lnSpc>
              <a:buFont typeface="Arial" panose="020B0604020202020204" pitchFamily="34" charset="0"/>
              <a:buChar char="―"/>
            </a:pPr>
            <a:r>
              <a:rPr lang="en-US" altLang="zh-TW" sz="2400" dirty="0"/>
              <a:t>Mean Reciprocal Rank (MRR)</a:t>
            </a:r>
          </a:p>
          <a:p>
            <a:pPr marL="742950" lvl="1" indent="-285750">
              <a:lnSpc>
                <a:spcPct val="150000"/>
              </a:lnSpc>
              <a:buFont typeface="Arial" panose="020B0604020202020204" pitchFamily="34" charset="0"/>
              <a:buChar char="―"/>
            </a:pPr>
            <a:r>
              <a:rPr lang="en-US" altLang="zh-TW" sz="2400" dirty="0"/>
              <a:t>System Usability Score (SUS)</a:t>
            </a:r>
          </a:p>
          <a:p>
            <a:pPr marL="742950" lvl="1" indent="-285750">
              <a:lnSpc>
                <a:spcPct val="150000"/>
              </a:lnSpc>
              <a:buFont typeface="Arial" panose="020B0604020202020204" pitchFamily="34" charset="0"/>
              <a:buChar char="―"/>
            </a:pPr>
            <a:r>
              <a:rPr lang="en-US" altLang="zh-TW" sz="2400" dirty="0"/>
              <a:t>User Experience Evaluation (UEE)</a:t>
            </a:r>
          </a:p>
          <a:p>
            <a:endParaRPr lang="en-US" altLang="zh-TW" sz="1800" b="0" i="1" u="none" strike="noStrike" kern="100" dirty="0">
              <a:solidFill>
                <a:srgbClr val="252525"/>
              </a:solidFill>
              <a:effectLst/>
              <a:latin typeface="Cambria Math" panose="02040503050406030204" pitchFamily="18" charset="0"/>
              <a:ea typeface="標楷體" panose="03000509000000000000" pitchFamily="65" charset="-120"/>
            </a:endParaRPr>
          </a:p>
          <a:p>
            <a:pPr marL="285750" indent="-285750">
              <a:buFont typeface="Wingdings" panose="05000000000000000000" pitchFamily="2" charset="2"/>
              <a:buChar char="l"/>
            </a:pPr>
            <a:endParaRPr lang="zh-TW" altLang="en-US" dirty="0"/>
          </a:p>
        </p:txBody>
      </p:sp>
    </p:spTree>
    <p:extLst>
      <p:ext uri="{BB962C8B-B14F-4D97-AF65-F5344CB8AC3E}">
        <p14:creationId xmlns:p14="http://schemas.microsoft.com/office/powerpoint/2010/main" val="9920077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Evaluation of Classification Model</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251520" y="2419645"/>
                <a:ext cx="2952328" cy="8861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US" altLang="zh-TW">
                          <a:latin typeface="Cambria Math" panose="02040503050406030204" pitchFamily="18" charset="0"/>
                          <a:cs typeface="Times New Roman" panose="02020603050405020304" pitchFamily="18" charset="0"/>
                        </a:rPr>
                        <m:t>Accuracy</m:t>
                      </m:r>
                      <m:r>
                        <a:rPr lang="en-US" altLang="zh-TW">
                          <a:latin typeface="Cambria Math" panose="02040503050406030204" pitchFamily="18" charset="0"/>
                          <a:cs typeface="Times New Roman" panose="02020603050405020304" pitchFamily="18" charset="0"/>
                        </a:rPr>
                        <m:t>= </m:t>
                      </m:r>
                      <m:f>
                        <m:fPr>
                          <m:ctrlPr>
                            <a:rPr lang="zh-TW" altLang="zh-TW" i="1">
                              <a:effectLst/>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cs typeface="Times New Roman" panose="02020603050405020304" pitchFamily="18" charset="0"/>
                            </a:rPr>
                            <m:t>𝑇𝑃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𝑇𝑁</m:t>
                          </m:r>
                        </m:num>
                        <m:den>
                          <m:r>
                            <a:rPr lang="en-US" altLang="zh-TW" i="1">
                              <a:latin typeface="Cambria Math" panose="02040503050406030204" pitchFamily="18" charset="0"/>
                              <a:cs typeface="Times New Roman" panose="02020603050405020304" pitchFamily="18" charset="0"/>
                            </a:rPr>
                            <m:t>𝑇𝑃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𝐹𝑃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𝑇𝑁</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𝐹𝑁</m:t>
                          </m:r>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251520" y="2419645"/>
                <a:ext cx="2952328" cy="886140"/>
              </a:xfrm>
              <a:prstGeom prst="rect">
                <a:avLst/>
              </a:prstGeom>
              <a:blipFill>
                <a:blip r:embed="rId3"/>
                <a:stretch>
                  <a:fillRect/>
                </a:stretch>
              </a:blipFill>
            </p:spPr>
            <p:txBody>
              <a:bodyPr/>
              <a:lstStyle/>
              <a:p>
                <a:r>
                  <a:rPr lang="zh-TW" altLang="en-US">
                    <a:noFill/>
                  </a:rPr>
                  <a:t> </a:t>
                </a:r>
              </a:p>
            </p:txBody>
          </p:sp>
        </mc:Fallback>
      </mc:AlternateContent>
      <p:graphicFrame>
        <p:nvGraphicFramePr>
          <p:cNvPr id="7" name="圖表 6"/>
          <p:cNvGraphicFramePr/>
          <p:nvPr>
            <p:extLst>
              <p:ext uri="{D42A27DB-BD31-4B8C-83A1-F6EECF244321}">
                <p14:modId xmlns:p14="http://schemas.microsoft.com/office/powerpoint/2010/main" val="55358608"/>
              </p:ext>
            </p:extLst>
          </p:nvPr>
        </p:nvGraphicFramePr>
        <p:xfrm>
          <a:off x="3423344" y="2365112"/>
          <a:ext cx="5238328" cy="3243808"/>
        </p:xfrm>
        <a:graphic>
          <a:graphicData uri="http://schemas.openxmlformats.org/drawingml/2006/chart">
            <c:chart xmlns:c="http://schemas.openxmlformats.org/drawingml/2006/chart" xmlns:r="http://schemas.openxmlformats.org/officeDocument/2006/relationships" r:id="rId4"/>
          </a:graphicData>
        </a:graphic>
      </p:graphicFrame>
      <p:sp>
        <p:nvSpPr>
          <p:cNvPr id="6" name="矩形 5">
            <a:extLst>
              <a:ext uri="{FF2B5EF4-FFF2-40B4-BE49-F238E27FC236}">
                <a16:creationId xmlns:a16="http://schemas.microsoft.com/office/drawing/2014/main" id="{4CA49FFF-89A6-E74E-B50B-EB65F88B7E91}"/>
              </a:ext>
            </a:extLst>
          </p:cNvPr>
          <p:cNvSpPr/>
          <p:nvPr/>
        </p:nvSpPr>
        <p:spPr>
          <a:xfrm>
            <a:off x="3923928" y="2636912"/>
            <a:ext cx="901080" cy="327211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
        <p:nvSpPr>
          <p:cNvPr id="8" name="文字方塊 7">
            <a:extLst>
              <a:ext uri="{FF2B5EF4-FFF2-40B4-BE49-F238E27FC236}">
                <a16:creationId xmlns:a16="http://schemas.microsoft.com/office/drawing/2014/main" id="{A8FF5D15-D0D2-4584-B032-8D1475D7C8BC}"/>
              </a:ext>
            </a:extLst>
          </p:cNvPr>
          <p:cNvSpPr txBox="1"/>
          <p:nvPr/>
        </p:nvSpPr>
        <p:spPr>
          <a:xfrm>
            <a:off x="179512" y="1076262"/>
            <a:ext cx="8964488" cy="954107"/>
          </a:xfrm>
          <a:prstGeom prst="rect">
            <a:avLst/>
          </a:prstGeom>
          <a:noFill/>
        </p:spPr>
        <p:txBody>
          <a:bodyPr wrap="square">
            <a:spAutoFit/>
          </a:bodyPr>
          <a:lstStyle/>
          <a:p>
            <a:pPr marL="285750" indent="-285750">
              <a:buFont typeface="Arial" panose="020B0604020202020204" pitchFamily="34" charset="0"/>
              <a:buChar char="•"/>
            </a:pPr>
            <a:r>
              <a:rPr lang="en-US" altLang="zh-TW" sz="2800" dirty="0"/>
              <a:t>We measure different ML models through </a:t>
            </a:r>
          </a:p>
          <a:p>
            <a:r>
              <a:rPr lang="en-US" altLang="zh-TW" sz="2800" dirty="0"/>
              <a:t>	Precision, Recall, F1-score and Accuracy</a:t>
            </a:r>
            <a:endParaRPr lang="zh-TW" altLang="zh-TW" sz="2800" dirty="0"/>
          </a:p>
        </p:txBody>
      </p:sp>
    </p:spTree>
    <p:extLst>
      <p:ext uri="{BB962C8B-B14F-4D97-AF65-F5344CB8AC3E}">
        <p14:creationId xmlns:p14="http://schemas.microsoft.com/office/powerpoint/2010/main" val="2456589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p:cNvPicPr/>
          <p:nvPr/>
        </p:nvPicPr>
        <p:blipFill>
          <a:blip r:embed="rId3">
            <a:extLst>
              <a:ext uri="{28A0092B-C50C-407E-A947-70E740481C1C}">
                <a14:useLocalDpi xmlns:a14="http://schemas.microsoft.com/office/drawing/2010/main" val="0"/>
              </a:ext>
            </a:extLst>
          </a:blip>
          <a:srcRect/>
          <a:stretch>
            <a:fillRect/>
          </a:stretch>
        </p:blipFill>
        <p:spPr bwMode="auto">
          <a:xfrm>
            <a:off x="1691680" y="2199895"/>
            <a:ext cx="5820742" cy="3754214"/>
          </a:xfrm>
          <a:prstGeom prst="rect">
            <a:avLst/>
          </a:prstGeom>
          <a:noFill/>
        </p:spPr>
      </p:pic>
      <p:sp>
        <p:nvSpPr>
          <p:cNvPr id="2" name="標題 1"/>
          <p:cNvSpPr>
            <a:spLocks noGrp="1"/>
          </p:cNvSpPr>
          <p:nvPr>
            <p:ph type="title"/>
          </p:nvPr>
        </p:nvSpPr>
        <p:spPr/>
        <p:txBody>
          <a:bodyPr/>
          <a:lstStyle/>
          <a:p>
            <a:r>
              <a:rPr lang="en-US" altLang="zh-TW" dirty="0"/>
              <a:t>The Evaluation of Classification Model</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a:p>
        </p:txBody>
      </p:sp>
      <mc:AlternateContent xmlns:mc="http://schemas.openxmlformats.org/markup-compatibility/2006" xmlns:a14="http://schemas.microsoft.com/office/drawing/2010/main">
        <mc:Choice Requires="a14">
          <p:sp>
            <p:nvSpPr>
              <p:cNvPr id="5" name="矩形 4"/>
              <p:cNvSpPr/>
              <p:nvPr/>
            </p:nvSpPr>
            <p:spPr>
              <a:xfrm>
                <a:off x="683568" y="1340768"/>
                <a:ext cx="3531864" cy="61549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tLang="zh-TW">
                          <a:latin typeface="Cambria Math" panose="02040503050406030204" pitchFamily="18" charset="0"/>
                          <a:cs typeface="Times New Roman" panose="02020603050405020304" pitchFamily="18" charset="0"/>
                        </a:rPr>
                        <m:t>Accuracy</m:t>
                      </m:r>
                      <m:r>
                        <a:rPr lang="en-US" altLang="zh-TW">
                          <a:latin typeface="Cambria Math" panose="02040503050406030204" pitchFamily="18" charset="0"/>
                          <a:cs typeface="Times New Roman" panose="02020603050405020304" pitchFamily="18" charset="0"/>
                        </a:rPr>
                        <m:t>= </m:t>
                      </m:r>
                      <m:f>
                        <m:fPr>
                          <m:ctrlPr>
                            <a:rPr lang="zh-TW" altLang="zh-TW" i="1">
                              <a:effectLst/>
                              <a:latin typeface="Cambria Math" panose="02040503050406030204" pitchFamily="18" charset="0"/>
                              <a:ea typeface="Cambria Math" panose="02040503050406030204" pitchFamily="18" charset="0"/>
                            </a:rPr>
                          </m:ctrlPr>
                        </m:fPr>
                        <m:num>
                          <m:r>
                            <a:rPr lang="en-US" altLang="zh-TW" i="1">
                              <a:latin typeface="Cambria Math" panose="02040503050406030204" pitchFamily="18" charset="0"/>
                              <a:cs typeface="Times New Roman" panose="02020603050405020304" pitchFamily="18" charset="0"/>
                            </a:rPr>
                            <m:t>𝑇𝑃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𝑇𝑁</m:t>
                          </m:r>
                        </m:num>
                        <m:den>
                          <m:r>
                            <a:rPr lang="en-US" altLang="zh-TW" i="1">
                              <a:latin typeface="Cambria Math" panose="02040503050406030204" pitchFamily="18" charset="0"/>
                              <a:cs typeface="Times New Roman" panose="02020603050405020304" pitchFamily="18" charset="0"/>
                            </a:rPr>
                            <m:t>𝑇𝑃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𝐹𝑃</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𝑇𝑁</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𝐹𝑁</m:t>
                          </m:r>
                        </m:den>
                      </m:f>
                    </m:oMath>
                  </m:oMathPara>
                </a14:m>
                <a:endParaRPr lang="zh-TW" altLang="en-US" dirty="0"/>
              </a:p>
            </p:txBody>
          </p:sp>
        </mc:Choice>
        <mc:Fallback xmlns="">
          <p:sp>
            <p:nvSpPr>
              <p:cNvPr id="5" name="矩形 4"/>
              <p:cNvSpPr>
                <a:spLocks noRot="1" noChangeAspect="1" noMove="1" noResize="1" noEditPoints="1" noAdjustHandles="1" noChangeArrowheads="1" noChangeShapeType="1" noTextEdit="1"/>
              </p:cNvSpPr>
              <p:nvPr/>
            </p:nvSpPr>
            <p:spPr>
              <a:xfrm>
                <a:off x="683568" y="1340768"/>
                <a:ext cx="3531864" cy="615490"/>
              </a:xfrm>
              <a:prstGeom prst="rect">
                <a:avLst/>
              </a:prstGeom>
              <a:blipFill>
                <a:blip r:embed="rId4"/>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8932541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內容版面配置區 2"/>
          <p:cNvSpPr>
            <a:spLocks noGrp="1"/>
          </p:cNvSpPr>
          <p:nvPr>
            <p:ph idx="1"/>
          </p:nvPr>
        </p:nvSpPr>
        <p:spPr>
          <a:xfrm>
            <a:off x="503424" y="1116013"/>
            <a:ext cx="8568952" cy="1515936"/>
          </a:xfrm>
        </p:spPr>
        <p:txBody>
          <a:bodyPr/>
          <a:lstStyle/>
          <a:p>
            <a:pPr marL="342900" lvl="1" indent="-342900" eaLnBrk="1" hangingPunct="1">
              <a:spcAft>
                <a:spcPts val="600"/>
              </a:spcAft>
              <a:buClr>
                <a:schemeClr val="tx1">
                  <a:lumMod val="95000"/>
                  <a:lumOff val="5000"/>
                </a:schemeClr>
              </a:buClr>
              <a:buChar char="•"/>
            </a:pPr>
            <a:r>
              <a:rPr lang="en-US" altLang="zh-TW" sz="2400" dirty="0">
                <a:latin typeface="+mj-lt"/>
                <a:cs typeface="Times New Roman"/>
              </a:rPr>
              <a:t>The change of user behavior (</a:t>
            </a:r>
            <a:r>
              <a:rPr lang="en-US" altLang="zh-TW" sz="2400" dirty="0">
                <a:solidFill>
                  <a:srgbClr val="0000FF"/>
                </a:solidFill>
                <a:latin typeface="+mj-lt"/>
                <a:cs typeface="Times New Roman"/>
              </a:rPr>
              <a:t>demand side</a:t>
            </a:r>
            <a:r>
              <a:rPr lang="en-US" altLang="zh-TW" sz="2400" dirty="0">
                <a:latin typeface="+mj-lt"/>
                <a:cs typeface="Times New Roman"/>
              </a:rPr>
              <a:t>)</a:t>
            </a:r>
          </a:p>
          <a:p>
            <a:pPr lvl="1" eaLnBrk="1" hangingPunct="1">
              <a:spcAft>
                <a:spcPts val="600"/>
              </a:spcAft>
              <a:buClr>
                <a:schemeClr val="tx1">
                  <a:lumMod val="95000"/>
                  <a:lumOff val="5000"/>
                </a:schemeClr>
              </a:buClr>
            </a:pPr>
            <a:r>
              <a:rPr lang="en-US" altLang="zh-TW" kern="1200" dirty="0">
                <a:cs typeface="+mn-cs"/>
              </a:rPr>
              <a:t>At present, 90% of global sales take place in local business, but 97% of the consumer use the internet to search for local business</a:t>
            </a:r>
            <a:r>
              <a:rPr lang="zh-TW" altLang="en-US" kern="1200" dirty="0">
                <a:cs typeface="+mn-cs"/>
              </a:rPr>
              <a:t> </a:t>
            </a:r>
            <a:r>
              <a:rPr lang="en-US" altLang="zh-TW" kern="1200" dirty="0">
                <a:solidFill>
                  <a:schemeClr val="bg1">
                    <a:lumMod val="65000"/>
                  </a:schemeClr>
                </a:solidFill>
                <a:cs typeface="+mn-cs"/>
              </a:rPr>
              <a:t>(Forbes 2018)</a:t>
            </a:r>
          </a:p>
          <a:p>
            <a:pPr marL="342900" lvl="1" indent="-342900" eaLnBrk="1" hangingPunct="1">
              <a:spcAft>
                <a:spcPts val="600"/>
              </a:spcAft>
              <a:buClr>
                <a:schemeClr val="tx1">
                  <a:lumMod val="95000"/>
                  <a:lumOff val="5000"/>
                </a:schemeClr>
              </a:buClr>
              <a:buChar char="•"/>
            </a:pPr>
            <a:endParaRPr lang="en-US" altLang="zh-TW" sz="2400" dirty="0">
              <a:latin typeface="+mj-lt"/>
              <a:cs typeface="Times New Roman"/>
            </a:endParaRPr>
          </a:p>
        </p:txBody>
      </p:sp>
      <p:sp>
        <p:nvSpPr>
          <p:cNvPr id="10242" name="標題 1"/>
          <p:cNvSpPr>
            <a:spLocks noGrp="1"/>
          </p:cNvSpPr>
          <p:nvPr>
            <p:ph type="title"/>
          </p:nvPr>
        </p:nvSpPr>
        <p:spPr/>
        <p:txBody>
          <a:bodyPr/>
          <a:lstStyle/>
          <a:p>
            <a:r>
              <a:rPr lang="en-US" altLang="zh-TW" dirty="0"/>
              <a:t>Background</a:t>
            </a:r>
            <a:endParaRPr lang="zh-TW" altLang="en-US" dirty="0"/>
          </a:p>
        </p:txBody>
      </p:sp>
      <p:sp>
        <p:nvSpPr>
          <p:cNvPr id="1024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38140392-D36C-41A5-B595-8B39E2EB7C0A}" type="slidenum">
              <a:rPr kumimoji="0" lang="en-US" altLang="zh-TW" sz="1400" smtClean="0">
                <a:ea typeface="新細明體" panose="02020500000000000000" pitchFamily="18" charset="-120"/>
              </a:rPr>
              <a:pPr>
                <a:spcBef>
                  <a:spcPct val="0"/>
                </a:spcBef>
                <a:buFontTx/>
                <a:buNone/>
              </a:pPr>
              <a:t>3</a:t>
            </a:fld>
            <a:endParaRPr kumimoji="0" lang="en-US" altLang="zh-TW" sz="1400" dirty="0">
              <a:ea typeface="新細明體" panose="02020500000000000000" pitchFamily="18" charset="-120"/>
            </a:endParaRPr>
          </a:p>
        </p:txBody>
      </p:sp>
      <p:sp>
        <p:nvSpPr>
          <p:cNvPr id="7" name="內容版面配置區 2"/>
          <p:cNvSpPr txBox="1">
            <a:spLocks/>
          </p:cNvSpPr>
          <p:nvPr/>
        </p:nvSpPr>
        <p:spPr bwMode="auto">
          <a:xfrm>
            <a:off x="515434" y="2646195"/>
            <a:ext cx="8881860" cy="2880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eaLnBrk="1" hangingPunct="1">
              <a:spcAft>
                <a:spcPts val="600"/>
              </a:spcAft>
              <a:buClr>
                <a:schemeClr val="tx1">
                  <a:lumMod val="95000"/>
                  <a:lumOff val="5000"/>
                </a:schemeClr>
              </a:buClr>
              <a:buFont typeface="Arial" panose="020B0604020202020204" pitchFamily="34" charset="0"/>
              <a:buChar char="•"/>
            </a:pPr>
            <a:r>
              <a:rPr lang="en-US" altLang="zh-TW" dirty="0">
                <a:latin typeface="+mj-lt"/>
                <a:cs typeface="Times New Roman"/>
              </a:rPr>
              <a:t>Number of online reviews still increase rapidly (</a:t>
            </a:r>
            <a:r>
              <a:rPr lang="en-US" altLang="zh-TW" dirty="0">
                <a:solidFill>
                  <a:srgbClr val="0000FF"/>
                </a:solidFill>
                <a:latin typeface="+mj-lt"/>
                <a:cs typeface="Times New Roman"/>
              </a:rPr>
              <a:t>supply side</a:t>
            </a:r>
            <a:r>
              <a:rPr lang="en-US" altLang="zh-TW" dirty="0">
                <a:latin typeface="+mj-lt"/>
                <a:cs typeface="Times New Roman"/>
              </a:rPr>
              <a:t>)</a:t>
            </a:r>
          </a:p>
          <a:p>
            <a:pPr lvl="1" eaLnBrk="1" hangingPunct="1">
              <a:spcAft>
                <a:spcPts val="600"/>
              </a:spcAft>
              <a:buClr>
                <a:schemeClr val="tx1">
                  <a:lumMod val="95000"/>
                  <a:lumOff val="5000"/>
                </a:schemeClr>
              </a:buClr>
            </a:pPr>
            <a:r>
              <a:rPr lang="en-US" altLang="zh-TW" dirty="0"/>
              <a:t>On TripAdvisor, over 600 million reviews are created</a:t>
            </a:r>
            <a:endParaRPr lang="nb-NO" altLang="zh-TW" dirty="0"/>
          </a:p>
        </p:txBody>
      </p:sp>
      <p:sp>
        <p:nvSpPr>
          <p:cNvPr id="8" name="內容版面配置區 2"/>
          <p:cNvSpPr txBox="1">
            <a:spLocks/>
          </p:cNvSpPr>
          <p:nvPr/>
        </p:nvSpPr>
        <p:spPr bwMode="auto">
          <a:xfrm>
            <a:off x="440033" y="3758980"/>
            <a:ext cx="8568952" cy="28816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pPr marL="342900" lvl="1" indent="-342900" eaLnBrk="1" hangingPunct="1">
              <a:spcAft>
                <a:spcPts val="600"/>
              </a:spcAft>
              <a:buClr>
                <a:schemeClr val="tx1">
                  <a:lumMod val="95000"/>
                  <a:lumOff val="5000"/>
                </a:schemeClr>
              </a:buClr>
              <a:buFontTx/>
              <a:buChar char="•"/>
            </a:pPr>
            <a:r>
              <a:rPr lang="en-US" altLang="zh-TW" sz="2400" kern="0" dirty="0"/>
              <a:t>The growth of </a:t>
            </a:r>
            <a:r>
              <a:rPr lang="en-US" altLang="zh-TW" sz="2400" kern="0" dirty="0">
                <a:solidFill>
                  <a:srgbClr val="0000FF"/>
                </a:solidFill>
              </a:rPr>
              <a:t>mobile</a:t>
            </a:r>
            <a:r>
              <a:rPr lang="en-US" altLang="zh-TW" sz="2400" kern="0" dirty="0"/>
              <a:t> usage is increasing </a:t>
            </a:r>
            <a:r>
              <a:rPr lang="en-US" altLang="zh-TW" sz="2400" kern="0" dirty="0">
                <a:solidFill>
                  <a:srgbClr val="0000FF"/>
                </a:solidFill>
              </a:rPr>
              <a:t>(interface) </a:t>
            </a:r>
          </a:p>
          <a:p>
            <a:pPr lvl="1" eaLnBrk="1" hangingPunct="1">
              <a:spcAft>
                <a:spcPts val="600"/>
              </a:spcAft>
              <a:buClr>
                <a:schemeClr val="tx1">
                  <a:lumMod val="95000"/>
                  <a:lumOff val="5000"/>
                </a:schemeClr>
              </a:buClr>
            </a:pPr>
            <a:r>
              <a:rPr lang="en-US" altLang="zh-TW" dirty="0"/>
              <a:t>Currently, over 300,000 active bots are on Facebook Messenger</a:t>
            </a:r>
          </a:p>
          <a:p>
            <a:pPr lvl="1" eaLnBrk="1" hangingPunct="1">
              <a:spcAft>
                <a:spcPts val="600"/>
              </a:spcAft>
              <a:buClr>
                <a:schemeClr val="tx1">
                  <a:lumMod val="95000"/>
                  <a:lumOff val="5000"/>
                </a:schemeClr>
              </a:buClr>
            </a:pPr>
            <a:r>
              <a:rPr lang="en-US" altLang="zh-TW" dirty="0"/>
              <a:t>Over 33% of travelers are interested in using digital assistants or text-based service during their trips.</a:t>
            </a:r>
            <a:r>
              <a:rPr lang="en-US" altLang="zh-TW" dirty="0">
                <a:solidFill>
                  <a:schemeClr val="bg1">
                    <a:lumMod val="65000"/>
                  </a:schemeClr>
                </a:solidFill>
              </a:rPr>
              <a:t> </a:t>
            </a:r>
          </a:p>
        </p:txBody>
      </p:sp>
      <p:sp>
        <p:nvSpPr>
          <p:cNvPr id="2" name="文字方塊 1">
            <a:extLst>
              <a:ext uri="{FF2B5EF4-FFF2-40B4-BE49-F238E27FC236}">
                <a16:creationId xmlns:a16="http://schemas.microsoft.com/office/drawing/2014/main" id="{2353B73F-5DB9-7646-93D5-9A1F272D8FD5}"/>
              </a:ext>
            </a:extLst>
          </p:cNvPr>
          <p:cNvSpPr txBox="1"/>
          <p:nvPr/>
        </p:nvSpPr>
        <p:spPr>
          <a:xfrm>
            <a:off x="10188624" y="764704"/>
            <a:ext cx="2448272" cy="646331"/>
          </a:xfrm>
          <a:prstGeom prst="rect">
            <a:avLst/>
          </a:prstGeom>
          <a:noFill/>
        </p:spPr>
        <p:txBody>
          <a:bodyPr wrap="square" rtlCol="0">
            <a:spAutoFit/>
          </a:bodyPr>
          <a:lstStyle/>
          <a:p>
            <a:r>
              <a:rPr kumimoji="1" lang="zh-TW" altLang="en-US" dirty="0"/>
              <a:t>目前 </a:t>
            </a:r>
            <a:r>
              <a:rPr kumimoji="1" lang="en-US" altLang="zh-TW" dirty="0"/>
              <a:t>UGC</a:t>
            </a:r>
            <a:r>
              <a:rPr kumimoji="1" lang="zh-CN" altLang="en-US" dirty="0"/>
              <a:t>的重要性</a:t>
            </a:r>
            <a:endParaRPr kumimoji="1" lang="en-US" altLang="zh-CN" dirty="0"/>
          </a:p>
          <a:p>
            <a:r>
              <a:rPr lang="zh-CN" altLang="en-US" dirty="0"/>
              <a:t>行動裝置的依賴性</a:t>
            </a:r>
            <a:endParaRPr kumimoji="1" lang="en-US" altLang="zh-CN" dirty="0"/>
          </a:p>
        </p:txBody>
      </p:sp>
    </p:spTree>
    <p:extLst>
      <p:ext uri="{BB962C8B-B14F-4D97-AF65-F5344CB8AC3E}">
        <p14:creationId xmlns:p14="http://schemas.microsoft.com/office/powerpoint/2010/main" val="2031113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Evaluation of Ranking Accuracy</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a:p>
        </p:txBody>
      </p:sp>
      <mc:AlternateContent xmlns:mc="http://schemas.openxmlformats.org/markup-compatibility/2006" xmlns:a14="http://schemas.microsoft.com/office/drawing/2010/main">
        <mc:Choice Requires="a14">
          <p:sp>
            <p:nvSpPr>
              <p:cNvPr id="3" name="矩形 2"/>
              <p:cNvSpPr/>
              <p:nvPr/>
            </p:nvSpPr>
            <p:spPr>
              <a:xfrm>
                <a:off x="251520" y="1377078"/>
                <a:ext cx="3055773" cy="1154740"/>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m:rPr>
                          <m:sty m:val="p"/>
                        </m:rPr>
                        <a:rPr lang="en-US" altLang="zh-TW" sz="2400">
                          <a:latin typeface="Cambria Math" panose="02040503050406030204" pitchFamily="18" charset="0"/>
                          <a:cs typeface="Times New Roman" panose="02020603050405020304" pitchFamily="18" charset="0"/>
                        </a:rPr>
                        <m:t>MRR</m:t>
                      </m:r>
                      <m:r>
                        <a:rPr lang="en-US" altLang="zh-TW" sz="2400">
                          <a:latin typeface="Cambria Math" panose="02040503050406030204" pitchFamily="18" charset="0"/>
                          <a:cs typeface="Times New Roman" panose="02020603050405020304" pitchFamily="18" charset="0"/>
                        </a:rPr>
                        <m:t>= </m:t>
                      </m:r>
                      <m:f>
                        <m:fPr>
                          <m:ctrlPr>
                            <a:rPr lang="zh-TW" altLang="zh-TW" sz="2400" i="1">
                              <a:effectLst/>
                              <a:latin typeface="Cambria Math" panose="02040503050406030204" pitchFamily="18" charset="0"/>
                              <a:ea typeface="Cambria Math" panose="02040503050406030204" pitchFamily="18" charset="0"/>
                            </a:rPr>
                          </m:ctrlPr>
                        </m:fPr>
                        <m:num>
                          <m:r>
                            <a:rPr lang="en-US" altLang="zh-TW" sz="2400" i="1">
                              <a:latin typeface="Cambria Math" panose="02040503050406030204" pitchFamily="18" charset="0"/>
                              <a:cs typeface="Times New Roman" panose="02020603050405020304" pitchFamily="18" charset="0"/>
                            </a:rPr>
                            <m:t>1</m:t>
                          </m:r>
                        </m:num>
                        <m:den>
                          <m:d>
                            <m:dPr>
                              <m:begChr m:val="|"/>
                              <m:endChr m:val="|"/>
                              <m:ctrlPr>
                                <a:rPr lang="zh-TW" altLang="zh-TW" sz="2400" i="1">
                                  <a:effectLst/>
                                  <a:latin typeface="Cambria Math" panose="02040503050406030204" pitchFamily="18" charset="0"/>
                                  <a:ea typeface="Cambria Math" panose="02040503050406030204" pitchFamily="18" charset="0"/>
                                </a:rPr>
                              </m:ctrlPr>
                            </m:dPr>
                            <m:e>
                              <m:r>
                                <a:rPr lang="en-US" altLang="zh-TW" sz="2400" i="1">
                                  <a:latin typeface="Cambria Math" panose="02040503050406030204" pitchFamily="18" charset="0"/>
                                  <a:cs typeface="Times New Roman" panose="02020603050405020304" pitchFamily="18" charset="0"/>
                                </a:rPr>
                                <m:t>𝑄</m:t>
                              </m:r>
                            </m:e>
                          </m:d>
                        </m:den>
                      </m:f>
                      <m:nary>
                        <m:naryPr>
                          <m:chr m:val="∑"/>
                          <m:limLoc m:val="undOvr"/>
                          <m:ctrlPr>
                            <a:rPr lang="zh-TW" altLang="zh-TW" sz="2400" i="1">
                              <a:effectLst/>
                              <a:latin typeface="Cambria Math" panose="02040503050406030204" pitchFamily="18" charset="0"/>
                              <a:ea typeface="Cambria Math" panose="02040503050406030204" pitchFamily="18" charset="0"/>
                            </a:rPr>
                          </m:ctrlPr>
                        </m:naryPr>
                        <m:sub>
                          <m:r>
                            <a:rPr lang="en-US" altLang="zh-TW" sz="2400" i="1">
                              <a:latin typeface="Cambria Math" panose="02040503050406030204" pitchFamily="18" charset="0"/>
                              <a:cs typeface="Times New Roman" panose="02020603050405020304" pitchFamily="18" charset="0"/>
                            </a:rPr>
                            <m:t>𝑖</m:t>
                          </m:r>
                          <m:r>
                            <a:rPr lang="en-US" altLang="zh-TW" sz="2400" i="1">
                              <a:latin typeface="Cambria Math" panose="02040503050406030204" pitchFamily="18" charset="0"/>
                              <a:cs typeface="Times New Roman" panose="02020603050405020304" pitchFamily="18" charset="0"/>
                            </a:rPr>
                            <m:t>=1</m:t>
                          </m:r>
                        </m:sub>
                        <m:sup>
                          <m:d>
                            <m:dPr>
                              <m:begChr m:val="|"/>
                              <m:endChr m:val="|"/>
                              <m:ctrlPr>
                                <a:rPr lang="zh-TW" altLang="zh-TW" sz="2400" i="1">
                                  <a:effectLst/>
                                  <a:latin typeface="Cambria Math" panose="02040503050406030204" pitchFamily="18" charset="0"/>
                                  <a:ea typeface="Cambria Math" panose="02040503050406030204" pitchFamily="18" charset="0"/>
                                </a:rPr>
                              </m:ctrlPr>
                            </m:dPr>
                            <m:e>
                              <m:r>
                                <a:rPr lang="en-US" altLang="zh-TW" sz="2400" i="1">
                                  <a:latin typeface="Cambria Math" panose="02040503050406030204" pitchFamily="18" charset="0"/>
                                  <a:cs typeface="Times New Roman" panose="02020603050405020304" pitchFamily="18" charset="0"/>
                                </a:rPr>
                                <m:t>𝑄</m:t>
                              </m:r>
                            </m:e>
                          </m:d>
                        </m:sup>
                        <m:e>
                          <m:f>
                            <m:fPr>
                              <m:ctrlPr>
                                <a:rPr lang="zh-TW" altLang="zh-TW" sz="2400" i="1">
                                  <a:effectLst/>
                                  <a:latin typeface="Cambria Math" panose="02040503050406030204" pitchFamily="18" charset="0"/>
                                  <a:ea typeface="Cambria Math" panose="02040503050406030204" pitchFamily="18" charset="0"/>
                                </a:rPr>
                              </m:ctrlPr>
                            </m:fPr>
                            <m:num>
                              <m:r>
                                <a:rPr lang="en-US" altLang="zh-TW" sz="2400" i="1">
                                  <a:latin typeface="Cambria Math" panose="02040503050406030204" pitchFamily="18" charset="0"/>
                                  <a:cs typeface="Times New Roman" panose="02020603050405020304" pitchFamily="18" charset="0"/>
                                </a:rPr>
                                <m:t>1</m:t>
                              </m:r>
                            </m:num>
                            <m:den>
                              <m:sSub>
                                <m:sSubPr>
                                  <m:ctrlPr>
                                    <a:rPr lang="zh-TW" altLang="zh-TW" sz="2400" i="1">
                                      <a:effectLst/>
                                      <a:latin typeface="Cambria Math" panose="02040503050406030204" pitchFamily="18" charset="0"/>
                                      <a:ea typeface="Cambria Math" panose="02040503050406030204" pitchFamily="18" charset="0"/>
                                    </a:rPr>
                                  </m:ctrlPr>
                                </m:sSubPr>
                                <m:e>
                                  <m:r>
                                    <a:rPr lang="en-US" altLang="zh-TW" sz="2400" i="1">
                                      <a:latin typeface="Cambria Math" panose="02040503050406030204" pitchFamily="18" charset="0"/>
                                      <a:cs typeface="Times New Roman" panose="02020603050405020304" pitchFamily="18" charset="0"/>
                                    </a:rPr>
                                    <m:t>𝑟𝑎𝑛𝑘</m:t>
                                  </m:r>
                                </m:e>
                                <m:sub>
                                  <m:r>
                                    <a:rPr lang="en-US" altLang="zh-TW" sz="2400" i="1">
                                      <a:latin typeface="Cambria Math" panose="02040503050406030204" pitchFamily="18" charset="0"/>
                                      <a:cs typeface="Times New Roman" panose="02020603050405020304" pitchFamily="18" charset="0"/>
                                    </a:rPr>
                                    <m:t>𝑖</m:t>
                                  </m:r>
                                </m:sub>
                              </m:sSub>
                            </m:den>
                          </m:f>
                        </m:e>
                      </m:nary>
                    </m:oMath>
                  </m:oMathPara>
                </a14:m>
                <a:endParaRPr lang="zh-TW" altLang="en-US" sz="2400" dirty="0"/>
              </a:p>
            </p:txBody>
          </p:sp>
        </mc:Choice>
        <mc:Fallback xmlns="">
          <p:sp>
            <p:nvSpPr>
              <p:cNvPr id="3" name="矩形 2"/>
              <p:cNvSpPr>
                <a:spLocks noRot="1" noChangeAspect="1" noMove="1" noResize="1" noEditPoints="1" noAdjustHandles="1" noChangeArrowheads="1" noChangeShapeType="1" noTextEdit="1"/>
              </p:cNvSpPr>
              <p:nvPr/>
            </p:nvSpPr>
            <p:spPr>
              <a:xfrm>
                <a:off x="251520" y="1377078"/>
                <a:ext cx="3055773" cy="1154740"/>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987824" y="1419875"/>
                <a:ext cx="6411913" cy="1200329"/>
              </a:xfrm>
              <a:prstGeom prst="rect">
                <a:avLst/>
              </a:prstGeom>
            </p:spPr>
            <p:txBody>
              <a:bodyPr wrap="square">
                <a:spAutoFit/>
              </a:bodyPr>
              <a:lstStyle/>
              <a:p>
                <a:pPr indent="306070" algn="ctr">
                  <a:lnSpc>
                    <a:spcPct val="200000"/>
                  </a:lnSpc>
                  <a:spcAft>
                    <a:spcPts val="0"/>
                  </a:spcAft>
                </a:pPr>
                <a:r>
                  <a:rPr lang="en-US" altLang="zh-TW" dirty="0">
                    <a:solidFill>
                      <a:srgbClr val="000000"/>
                    </a:solidFill>
                    <a:latin typeface="Times New Roman" panose="02020603050405020304" pitchFamily="18" charset="0"/>
                  </a:rPr>
                  <a:t>Where </a:t>
                </a:r>
                <a14:m>
                  <m:oMath xmlns:m="http://schemas.openxmlformats.org/officeDocument/2006/math">
                    <m:sSub>
                      <m:sSubPr>
                        <m:ctrlPr>
                          <a:rPr lang="zh-TW" altLang="zh-TW" sz="1800" i="1">
                            <a:solidFill>
                              <a:srgbClr val="000000"/>
                            </a:solidFill>
                            <a:effectLst/>
                            <a:latin typeface="Cambria Math" panose="02040503050406030204" pitchFamily="18" charset="0"/>
                            <a:ea typeface="Cambria Math" panose="02040503050406030204" pitchFamily="18" charset="0"/>
                          </a:rPr>
                        </m:ctrlPr>
                      </m:sSubPr>
                      <m:e>
                        <m:r>
                          <a:rPr lang="en-US" altLang="zh-TW" i="1">
                            <a:solidFill>
                              <a:srgbClr val="000000"/>
                            </a:solidFill>
                            <a:latin typeface="Cambria Math" panose="02040503050406030204" pitchFamily="18" charset="0"/>
                          </a:rPr>
                          <m:t>𝑟𝑎𝑛𝑘</m:t>
                        </m:r>
                      </m:e>
                      <m:sub>
                        <m:r>
                          <a:rPr lang="en-US" altLang="zh-TW" i="1">
                            <a:solidFill>
                              <a:srgbClr val="000000"/>
                            </a:solidFill>
                            <a:latin typeface="Cambria Math" panose="02040503050406030204" pitchFamily="18" charset="0"/>
                          </a:rPr>
                          <m:t>𝑖</m:t>
                        </m:r>
                      </m:sub>
                    </m:sSub>
                  </m:oMath>
                </a14:m>
                <a:r>
                  <a:rPr lang="en-US" altLang="zh-TW" dirty="0">
                    <a:solidFill>
                      <a:srgbClr val="000000"/>
                    </a:solidFill>
                    <a:latin typeface="Times New Roman" panose="02020603050405020304" pitchFamily="18" charset="0"/>
                  </a:rPr>
                  <a:t> denotes to the rank position of the </a:t>
                </a:r>
                <a:r>
                  <a:rPr lang="en-US" altLang="zh-TW" dirty="0" err="1">
                    <a:solidFill>
                      <a:srgbClr val="000000"/>
                    </a:solidFill>
                    <a:latin typeface="Times New Roman" panose="02020603050405020304" pitchFamily="18" charset="0"/>
                  </a:rPr>
                  <a:t>i-th</a:t>
                </a:r>
                <a:r>
                  <a:rPr lang="en-US" altLang="zh-TW" dirty="0">
                    <a:solidFill>
                      <a:srgbClr val="000000"/>
                    </a:solidFill>
                    <a:latin typeface="Times New Roman" panose="02020603050405020304" pitchFamily="18" charset="0"/>
                  </a:rPr>
                  <a:t> query</a:t>
                </a:r>
                <a:endParaRPr lang="zh-TW" altLang="zh-TW" sz="1800" dirty="0">
                  <a:solidFill>
                    <a:srgbClr val="000000"/>
                  </a:solidFill>
                  <a:effectLst/>
                  <a:latin typeface="Times New Roman" panose="02020603050405020304" pitchFamily="18" charset="0"/>
                  <a:ea typeface="Times New Roman" panose="02020603050405020304" pitchFamily="18" charset="0"/>
                </a:endParaRPr>
              </a:p>
              <a:p>
                <a:pPr indent="306070" algn="ctr">
                  <a:lnSpc>
                    <a:spcPct val="200000"/>
                  </a:lnSpc>
                  <a:spcAft>
                    <a:spcPts val="0"/>
                  </a:spcAft>
                </a:pPr>
                <a14:m>
                  <m:oMath xmlns:m="http://schemas.openxmlformats.org/officeDocument/2006/math">
                    <m:r>
                      <m:rPr>
                        <m:sty m:val="p"/>
                      </m:rPr>
                      <a:rPr lang="en-US" altLang="zh-TW">
                        <a:solidFill>
                          <a:srgbClr val="000000"/>
                        </a:solidFill>
                        <a:latin typeface="Cambria Math" panose="02040503050406030204" pitchFamily="18" charset="0"/>
                      </a:rPr>
                      <m:t>Q</m:t>
                    </m:r>
                  </m:oMath>
                </a14:m>
                <a:r>
                  <a:rPr lang="en-US" altLang="zh-TW" dirty="0">
                    <a:solidFill>
                      <a:srgbClr val="000000"/>
                    </a:solidFill>
                    <a:latin typeface="Times New Roman" panose="02020603050405020304" pitchFamily="18" charset="0"/>
                  </a:rPr>
                  <a:t> refers a sample of queries</a:t>
                </a:r>
                <a:endParaRPr lang="zh-TW" altLang="zh-TW" sz="1800" dirty="0">
                  <a:solidFill>
                    <a:srgbClr val="000000"/>
                  </a:solidFill>
                  <a:effectLst/>
                  <a:latin typeface="Times New Roman" panose="02020603050405020304" pitchFamily="18" charset="0"/>
                  <a:ea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87824" y="1419875"/>
                <a:ext cx="6411913" cy="1200329"/>
              </a:xfrm>
              <a:prstGeom prst="rect">
                <a:avLst/>
              </a:prstGeom>
              <a:blipFill>
                <a:blip r:embed="rId4"/>
                <a:stretch>
                  <a:fillRect b="-508"/>
                </a:stretch>
              </a:blipFill>
            </p:spPr>
            <p:txBody>
              <a:bodyPr/>
              <a:lstStyle/>
              <a:p>
                <a:r>
                  <a:rPr lang="zh-TW" altLang="en-US">
                    <a:noFill/>
                  </a:rPr>
                  <a:t> </a:t>
                </a:r>
              </a:p>
            </p:txBody>
          </p:sp>
        </mc:Fallback>
      </mc:AlternateContent>
      <p:pic>
        <p:nvPicPr>
          <p:cNvPr id="8" name="圖片 7"/>
          <p:cNvPicPr/>
          <p:nvPr/>
        </p:nvPicPr>
        <p:blipFill>
          <a:blip r:embed="rId5">
            <a:extLst>
              <a:ext uri="{28A0092B-C50C-407E-A947-70E740481C1C}">
                <a14:useLocalDpi xmlns:a14="http://schemas.microsoft.com/office/drawing/2010/main" val="0"/>
              </a:ext>
            </a:extLst>
          </a:blip>
          <a:srcRect/>
          <a:stretch>
            <a:fillRect/>
          </a:stretch>
        </p:blipFill>
        <p:spPr bwMode="auto">
          <a:xfrm>
            <a:off x="1779406" y="2835680"/>
            <a:ext cx="5600906" cy="3329624"/>
          </a:xfrm>
          <a:prstGeom prst="rect">
            <a:avLst/>
          </a:prstGeom>
          <a:noFill/>
        </p:spPr>
      </p:pic>
      <p:sp>
        <p:nvSpPr>
          <p:cNvPr id="10" name="矩形 9">
            <a:extLst>
              <a:ext uri="{FF2B5EF4-FFF2-40B4-BE49-F238E27FC236}">
                <a16:creationId xmlns:a16="http://schemas.microsoft.com/office/drawing/2014/main" id="{7123EDD6-4285-A740-8526-676698F2514F}"/>
              </a:ext>
            </a:extLst>
          </p:cNvPr>
          <p:cNvSpPr/>
          <p:nvPr/>
        </p:nvSpPr>
        <p:spPr>
          <a:xfrm>
            <a:off x="6300192" y="3384368"/>
            <a:ext cx="901080" cy="278093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6880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Evaluation of </a:t>
            </a:r>
            <a:r>
              <a:rPr lang="en-US" altLang="zh-TW" dirty="0" err="1"/>
              <a:t>SUS</a:t>
            </a:r>
            <a:r>
              <a:rPr lang="en-US" altLang="zh-TW" dirty="0"/>
              <a:t> Score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a:p>
        </p:txBody>
      </p:sp>
      <p:sp>
        <p:nvSpPr>
          <p:cNvPr id="3" name="矩形 2">
            <a:extLst>
              <a:ext uri="{FF2B5EF4-FFF2-40B4-BE49-F238E27FC236}">
                <a16:creationId xmlns:a16="http://schemas.microsoft.com/office/drawing/2014/main" id="{09634402-A6A3-E848-B90F-A06F57EB1029}"/>
              </a:ext>
            </a:extLst>
          </p:cNvPr>
          <p:cNvSpPr/>
          <p:nvPr/>
        </p:nvSpPr>
        <p:spPr>
          <a:xfrm>
            <a:off x="553578" y="1340768"/>
            <a:ext cx="8059070" cy="4785926"/>
          </a:xfrm>
          <a:prstGeom prst="rect">
            <a:avLst/>
          </a:prstGeom>
        </p:spPr>
        <p:txBody>
          <a:bodyPr wrap="square">
            <a:spAutoFit/>
          </a:bodyPr>
          <a:lstStyle/>
          <a:p>
            <a:pPr marL="414900" indent="-342900" algn="just">
              <a:spcBef>
                <a:spcPts val="600"/>
              </a:spcBef>
              <a:buFont typeface="+mj-lt"/>
              <a:buAutoNum type="arabicPeriod"/>
            </a:pPr>
            <a:r>
              <a:rPr lang="zh-TW" altLang="en-US" sz="2000" dirty="0"/>
              <a:t>I think that I would like to use this system frequently</a:t>
            </a:r>
          </a:p>
          <a:p>
            <a:pPr marL="414900" indent="-342900" algn="just">
              <a:spcBef>
                <a:spcPts val="600"/>
              </a:spcBef>
              <a:buFont typeface="+mj-lt"/>
              <a:buAutoNum type="arabicPeriod"/>
            </a:pPr>
            <a:r>
              <a:rPr lang="zh-TW" altLang="en-US" sz="2000" dirty="0"/>
              <a:t>I found the system unnecessarily complex</a:t>
            </a:r>
          </a:p>
          <a:p>
            <a:pPr marL="414900" indent="-342900" algn="just">
              <a:spcBef>
                <a:spcPts val="600"/>
              </a:spcBef>
              <a:buFont typeface="+mj-lt"/>
              <a:buAutoNum type="arabicPeriod"/>
            </a:pPr>
            <a:r>
              <a:rPr lang="zh-TW" altLang="en-US" sz="2000" dirty="0"/>
              <a:t>I thought the system was easy to use</a:t>
            </a:r>
          </a:p>
          <a:p>
            <a:pPr marL="414900" indent="-342900" algn="just">
              <a:spcBef>
                <a:spcPts val="600"/>
              </a:spcBef>
              <a:buFont typeface="+mj-lt"/>
              <a:buAutoNum type="arabicPeriod"/>
            </a:pPr>
            <a:r>
              <a:rPr lang="zh-TW" altLang="en-US" sz="2000" dirty="0"/>
              <a:t>I think that I would need the support of a technical person to be able to use this system</a:t>
            </a:r>
          </a:p>
          <a:p>
            <a:pPr marL="414900" indent="-342900" algn="just">
              <a:spcBef>
                <a:spcPts val="600"/>
              </a:spcBef>
              <a:buFont typeface="+mj-lt"/>
              <a:buAutoNum type="arabicPeriod"/>
            </a:pPr>
            <a:r>
              <a:rPr lang="zh-TW" altLang="en-US" sz="2000" dirty="0"/>
              <a:t>I found the various functions in this system were well integrated</a:t>
            </a:r>
          </a:p>
          <a:p>
            <a:pPr marL="414900" indent="-342900" algn="just">
              <a:spcBef>
                <a:spcPts val="600"/>
              </a:spcBef>
              <a:buFont typeface="+mj-lt"/>
              <a:buAutoNum type="arabicPeriod"/>
            </a:pPr>
            <a:r>
              <a:rPr lang="zh-TW" altLang="en-US" sz="2000" dirty="0"/>
              <a:t>I thought there was too much inconsistency in this system</a:t>
            </a:r>
          </a:p>
          <a:p>
            <a:pPr marL="414900" indent="-342900" algn="just">
              <a:spcBef>
                <a:spcPts val="600"/>
              </a:spcBef>
              <a:buFont typeface="+mj-lt"/>
              <a:buAutoNum type="arabicPeriod"/>
            </a:pPr>
            <a:r>
              <a:rPr lang="zh-TW" altLang="en-US" sz="2000" dirty="0"/>
              <a:t>I would imagine that most people would learn to use this system very quickly</a:t>
            </a:r>
          </a:p>
          <a:p>
            <a:pPr marL="414900" indent="-342900" algn="just">
              <a:spcBef>
                <a:spcPts val="600"/>
              </a:spcBef>
              <a:buFont typeface="+mj-lt"/>
              <a:buAutoNum type="arabicPeriod"/>
            </a:pPr>
            <a:r>
              <a:rPr lang="zh-TW" altLang="en-US" sz="2000" dirty="0"/>
              <a:t>I found the system very cumbersome to use</a:t>
            </a:r>
          </a:p>
          <a:p>
            <a:pPr marL="414900" indent="-342900" algn="just">
              <a:spcBef>
                <a:spcPts val="600"/>
              </a:spcBef>
              <a:buFont typeface="+mj-lt"/>
              <a:buAutoNum type="arabicPeriod"/>
            </a:pPr>
            <a:r>
              <a:rPr lang="zh-TW" altLang="en-US" sz="2000" dirty="0"/>
              <a:t>I felt very confident using the system</a:t>
            </a:r>
          </a:p>
          <a:p>
            <a:pPr marL="414900" indent="-342900" algn="just">
              <a:spcBef>
                <a:spcPts val="600"/>
              </a:spcBef>
              <a:buFont typeface="+mj-lt"/>
              <a:buAutoNum type="arabicPeriod"/>
            </a:pPr>
            <a:r>
              <a:rPr lang="zh-TW" altLang="en-US" sz="2000" dirty="0"/>
              <a:t>I needed to learn a lot of things before I could get going with this system</a:t>
            </a:r>
          </a:p>
        </p:txBody>
      </p:sp>
    </p:spTree>
    <p:extLst>
      <p:ext uri="{BB962C8B-B14F-4D97-AF65-F5344CB8AC3E}">
        <p14:creationId xmlns:p14="http://schemas.microsoft.com/office/powerpoint/2010/main" val="35705957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Evaluation of </a:t>
            </a:r>
            <a:r>
              <a:rPr lang="en-US" altLang="zh-TW" dirty="0" err="1"/>
              <a:t>SUS</a:t>
            </a:r>
            <a:r>
              <a:rPr lang="en-US" altLang="zh-TW" dirty="0"/>
              <a:t> Score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a:p>
        </p:txBody>
      </p:sp>
      <p:graphicFrame>
        <p:nvGraphicFramePr>
          <p:cNvPr id="5" name="表格 4"/>
          <p:cNvGraphicFramePr>
            <a:graphicFrameLocks noGrp="1"/>
          </p:cNvGraphicFramePr>
          <p:nvPr/>
        </p:nvGraphicFramePr>
        <p:xfrm>
          <a:off x="468313" y="1310582"/>
          <a:ext cx="8229600" cy="1219200"/>
        </p:xfrm>
        <a:graphic>
          <a:graphicData uri="http://schemas.openxmlformats.org/drawingml/2006/table">
            <a:tbl>
              <a:tblPr firstRow="1" firstCol="1" bandRow="1">
                <a:tableStyleId>{69012ECD-51FC-41F1-AA8D-1B2483CD663E}</a:tableStyleId>
              </a:tblPr>
              <a:tblGrid>
                <a:gridCol w="1427013">
                  <a:extLst>
                    <a:ext uri="{9D8B030D-6E8A-4147-A177-3AD203B41FA5}">
                      <a16:colId xmlns:a16="http://schemas.microsoft.com/office/drawing/2014/main" val="3763627376"/>
                    </a:ext>
                  </a:extLst>
                </a:gridCol>
                <a:gridCol w="1797345">
                  <a:extLst>
                    <a:ext uri="{9D8B030D-6E8A-4147-A177-3AD203B41FA5}">
                      <a16:colId xmlns:a16="http://schemas.microsoft.com/office/drawing/2014/main" val="1383801343"/>
                    </a:ext>
                  </a:extLst>
                </a:gridCol>
                <a:gridCol w="2095256">
                  <a:extLst>
                    <a:ext uri="{9D8B030D-6E8A-4147-A177-3AD203B41FA5}">
                      <a16:colId xmlns:a16="http://schemas.microsoft.com/office/drawing/2014/main" val="388338331"/>
                    </a:ext>
                  </a:extLst>
                </a:gridCol>
                <a:gridCol w="1211397">
                  <a:extLst>
                    <a:ext uri="{9D8B030D-6E8A-4147-A177-3AD203B41FA5}">
                      <a16:colId xmlns:a16="http://schemas.microsoft.com/office/drawing/2014/main" val="1851499177"/>
                    </a:ext>
                  </a:extLst>
                </a:gridCol>
                <a:gridCol w="1698589">
                  <a:extLst>
                    <a:ext uri="{9D8B030D-6E8A-4147-A177-3AD203B41FA5}">
                      <a16:colId xmlns:a16="http://schemas.microsoft.com/office/drawing/2014/main" val="3301175146"/>
                    </a:ext>
                  </a:extLst>
                </a:gridCol>
              </a:tblGrid>
              <a:tr h="219075">
                <a:tc gridSpan="5">
                  <a:txBody>
                    <a:bodyPr/>
                    <a:lstStyle/>
                    <a:p>
                      <a:pPr algn="ctr">
                        <a:spcAft>
                          <a:spcPts val="0"/>
                        </a:spcAft>
                      </a:pPr>
                      <a:r>
                        <a:rPr lang="en-US" sz="2000" kern="100">
                          <a:effectLst/>
                        </a:rPr>
                        <a:t>Paired Samples Test</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424947087"/>
                  </a:ext>
                </a:extLst>
              </a:tr>
              <a:tr h="0">
                <a:tc>
                  <a:txBody>
                    <a:bodyPr/>
                    <a:lstStyle/>
                    <a:p>
                      <a:pPr algn="ctr">
                        <a:spcAft>
                          <a:spcPts val="0"/>
                        </a:spcAft>
                      </a:pPr>
                      <a:r>
                        <a:rPr lang="en-US" sz="2000" kern="100" dirty="0">
                          <a:effectLst/>
                        </a:rPr>
                        <a:t>Mean</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dirty="0">
                          <a:effectLst/>
                        </a:rPr>
                        <a:t>Std.</a:t>
                      </a:r>
                      <a:br>
                        <a:rPr lang="en-US" sz="2000" kern="100" dirty="0">
                          <a:effectLst/>
                        </a:rPr>
                      </a:br>
                      <a:r>
                        <a:rPr lang="en-US" sz="2000" kern="100" dirty="0">
                          <a:effectLst/>
                        </a:rPr>
                        <a:t>Deviation</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Std. </a:t>
                      </a:r>
                      <a:br>
                        <a:rPr lang="en-US" sz="2000" kern="100">
                          <a:effectLst/>
                        </a:rPr>
                      </a:br>
                      <a:r>
                        <a:rPr lang="en-US" sz="2000" kern="100">
                          <a:effectLst/>
                        </a:rPr>
                        <a:t>Error Mean</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t</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Sig.</a:t>
                      </a:r>
                      <a:br>
                        <a:rPr lang="en-US" sz="2000" kern="100">
                          <a:effectLst/>
                        </a:rPr>
                      </a:br>
                      <a:r>
                        <a:rPr lang="en-US" sz="2000" kern="100">
                          <a:effectLst/>
                        </a:rPr>
                        <a:t>(2-tailed)</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600987208"/>
                  </a:ext>
                </a:extLst>
              </a:tr>
              <a:tr h="219075">
                <a:tc>
                  <a:txBody>
                    <a:bodyPr/>
                    <a:lstStyle/>
                    <a:p>
                      <a:pPr algn="ctr">
                        <a:spcAft>
                          <a:spcPts val="0"/>
                        </a:spcAft>
                      </a:pPr>
                      <a:r>
                        <a:rPr lang="en-US" sz="2000" kern="100">
                          <a:effectLst/>
                        </a:rPr>
                        <a:t>-5.9167</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16.8344</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3.0735</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-1.925</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dirty="0">
                          <a:effectLst/>
                        </a:rPr>
                        <a:t>.064</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1518781915"/>
                  </a:ext>
                </a:extLst>
              </a:tr>
            </a:tbl>
          </a:graphicData>
        </a:graphic>
      </p:graphicFrame>
      <p:graphicFrame>
        <p:nvGraphicFramePr>
          <p:cNvPr id="7" name="表格 6"/>
          <p:cNvGraphicFramePr>
            <a:graphicFrameLocks noGrp="1"/>
          </p:cNvGraphicFramePr>
          <p:nvPr/>
        </p:nvGraphicFramePr>
        <p:xfrm>
          <a:off x="446857" y="2696867"/>
          <a:ext cx="8229599" cy="1524000"/>
        </p:xfrm>
        <a:graphic>
          <a:graphicData uri="http://schemas.openxmlformats.org/drawingml/2006/table">
            <a:tbl>
              <a:tblPr firstRow="1" firstCol="1" bandRow="1">
                <a:tableStyleId>{69012ECD-51FC-41F1-AA8D-1B2483CD663E}</a:tableStyleId>
              </a:tblPr>
              <a:tblGrid>
                <a:gridCol w="2312518">
                  <a:extLst>
                    <a:ext uri="{9D8B030D-6E8A-4147-A177-3AD203B41FA5}">
                      <a16:colId xmlns:a16="http://schemas.microsoft.com/office/drawing/2014/main" val="603993179"/>
                    </a:ext>
                  </a:extLst>
                </a:gridCol>
                <a:gridCol w="1168603">
                  <a:extLst>
                    <a:ext uri="{9D8B030D-6E8A-4147-A177-3AD203B41FA5}">
                      <a16:colId xmlns:a16="http://schemas.microsoft.com/office/drawing/2014/main" val="2539888309"/>
                    </a:ext>
                  </a:extLst>
                </a:gridCol>
                <a:gridCol w="483900">
                  <a:extLst>
                    <a:ext uri="{9D8B030D-6E8A-4147-A177-3AD203B41FA5}">
                      <a16:colId xmlns:a16="http://schemas.microsoft.com/office/drawing/2014/main" val="2548098014"/>
                    </a:ext>
                  </a:extLst>
                </a:gridCol>
                <a:gridCol w="1637690">
                  <a:extLst>
                    <a:ext uri="{9D8B030D-6E8A-4147-A177-3AD203B41FA5}">
                      <a16:colId xmlns:a16="http://schemas.microsoft.com/office/drawing/2014/main" val="3773648656"/>
                    </a:ext>
                  </a:extLst>
                </a:gridCol>
                <a:gridCol w="2626888">
                  <a:extLst>
                    <a:ext uri="{9D8B030D-6E8A-4147-A177-3AD203B41FA5}">
                      <a16:colId xmlns:a16="http://schemas.microsoft.com/office/drawing/2014/main" val="4021110965"/>
                    </a:ext>
                  </a:extLst>
                </a:gridCol>
              </a:tblGrid>
              <a:tr h="219075">
                <a:tc gridSpan="5">
                  <a:txBody>
                    <a:bodyPr/>
                    <a:lstStyle/>
                    <a:p>
                      <a:pPr algn="ctr">
                        <a:spcAft>
                          <a:spcPts val="0"/>
                        </a:spcAft>
                      </a:pPr>
                      <a:r>
                        <a:rPr lang="en-US" sz="2000" kern="100">
                          <a:effectLst/>
                        </a:rPr>
                        <a:t>Paired Samples Statistics</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2707185382"/>
                  </a:ext>
                </a:extLst>
              </a:tr>
              <a:tr h="504190">
                <a:tc>
                  <a:txBody>
                    <a:bodyPr/>
                    <a:lstStyle/>
                    <a:p>
                      <a:pPr algn="ctr">
                        <a:spcAft>
                          <a:spcPts val="0"/>
                        </a:spcAft>
                      </a:pPr>
                      <a:r>
                        <a:rPr lang="zh-TW" sz="2000" kern="100">
                          <a:effectLst/>
                        </a:rPr>
                        <a:t>　</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dirty="0">
                          <a:effectLst/>
                        </a:rPr>
                        <a:t>Mean</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N</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Std.</a:t>
                      </a:r>
                      <a:br>
                        <a:rPr lang="en-US" sz="2000" kern="100">
                          <a:effectLst/>
                        </a:rPr>
                      </a:br>
                      <a:r>
                        <a:rPr lang="en-US" sz="2000" kern="100">
                          <a:effectLst/>
                        </a:rPr>
                        <a:t>Deviation</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dirty="0">
                          <a:effectLst/>
                        </a:rPr>
                        <a:t>Std. </a:t>
                      </a:r>
                      <a:endParaRPr lang="zh-TW" sz="2000" kern="100" dirty="0">
                        <a:effectLst/>
                      </a:endParaRPr>
                    </a:p>
                    <a:p>
                      <a:pPr algn="ctr">
                        <a:spcAft>
                          <a:spcPts val="0"/>
                        </a:spcAft>
                      </a:pPr>
                      <a:r>
                        <a:rPr lang="en-US" sz="2000" kern="100" dirty="0">
                          <a:effectLst/>
                        </a:rPr>
                        <a:t>Error Mean</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586088228"/>
                  </a:ext>
                </a:extLst>
              </a:tr>
              <a:tr h="0">
                <a:tc>
                  <a:txBody>
                    <a:bodyPr/>
                    <a:lstStyle/>
                    <a:p>
                      <a:pPr algn="ctr">
                        <a:spcAft>
                          <a:spcPts val="0"/>
                        </a:spcAft>
                      </a:pPr>
                      <a:r>
                        <a:rPr lang="en-US" sz="2000" kern="100">
                          <a:effectLst/>
                        </a:rPr>
                        <a:t>Original_SUS</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54.417</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30</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15.4066</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2.8128</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560803445"/>
                  </a:ext>
                </a:extLst>
              </a:tr>
              <a:tr h="0">
                <a:tc>
                  <a:txBody>
                    <a:bodyPr/>
                    <a:lstStyle/>
                    <a:p>
                      <a:pPr algn="ctr">
                        <a:spcAft>
                          <a:spcPts val="0"/>
                        </a:spcAft>
                      </a:pPr>
                      <a:r>
                        <a:rPr lang="en-US" sz="2000" kern="100">
                          <a:effectLst/>
                        </a:rPr>
                        <a:t>Foodbot_SUS</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60.333</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30</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a:effectLst/>
                        </a:rPr>
                        <a:t>14.1685</a:t>
                      </a:r>
                      <a:endParaRPr lang="zh-TW" sz="20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2000" kern="100" dirty="0">
                          <a:effectLst/>
                        </a:rPr>
                        <a:t>2.5868</a:t>
                      </a:r>
                      <a:endParaRPr lang="zh-TW" sz="20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540492215"/>
                  </a:ext>
                </a:extLst>
              </a:tr>
            </a:tbl>
          </a:graphicData>
        </a:graphic>
      </p:graphicFrame>
      <p:pic>
        <p:nvPicPr>
          <p:cNvPr id="9" name="圖片 8"/>
          <p:cNvPicPr/>
          <p:nvPr/>
        </p:nvPicPr>
        <p:blipFill>
          <a:blip r:embed="rId3">
            <a:extLst>
              <a:ext uri="{28A0092B-C50C-407E-A947-70E740481C1C}">
                <a14:useLocalDpi xmlns:a14="http://schemas.microsoft.com/office/drawing/2010/main" val="0"/>
              </a:ext>
            </a:extLst>
          </a:blip>
          <a:stretch>
            <a:fillRect/>
          </a:stretch>
        </p:blipFill>
        <p:spPr>
          <a:xfrm>
            <a:off x="477069" y="4396336"/>
            <a:ext cx="5049520" cy="1780540"/>
          </a:xfrm>
          <a:prstGeom prst="rect">
            <a:avLst/>
          </a:prstGeom>
        </p:spPr>
      </p:pic>
      <p:sp>
        <p:nvSpPr>
          <p:cNvPr id="10" name="矩形 9"/>
          <p:cNvSpPr/>
          <p:nvPr/>
        </p:nvSpPr>
        <p:spPr>
          <a:xfrm>
            <a:off x="4573568" y="5645759"/>
            <a:ext cx="4160113" cy="561949"/>
          </a:xfrm>
          <a:prstGeom prst="rect">
            <a:avLst/>
          </a:prstGeom>
        </p:spPr>
        <p:txBody>
          <a:bodyPr wrap="none">
            <a:spAutoFit/>
          </a:bodyPr>
          <a:lstStyle/>
          <a:p>
            <a:pPr lvl="0" algn="ctr">
              <a:lnSpc>
                <a:spcPct val="200000"/>
              </a:lnSpc>
              <a:spcAft>
                <a:spcPts val="0"/>
              </a:spcAft>
              <a:buClr>
                <a:srgbClr val="000000"/>
              </a:buClr>
            </a:pPr>
            <a:r>
              <a:rPr lang="en-US" altLang="zh-TW" kern="0" dirty="0" err="1">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rPr>
              <a:t>SUS</a:t>
            </a:r>
            <a:r>
              <a:rPr lang="en-US" altLang="zh-TW"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rPr>
              <a:t> score (Source: Bangor, </a:t>
            </a:r>
            <a:r>
              <a:rPr lang="en-US" altLang="zh-TW" kern="0" dirty="0" err="1">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rPr>
              <a:t>Kortum</a:t>
            </a:r>
            <a:r>
              <a:rPr lang="en-US" altLang="zh-TW" kern="0" dirty="0">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rPr>
              <a:t> 2009)</a:t>
            </a:r>
            <a:endParaRPr lang="zh-TW" altLang="zh-TW" sz="1800" u="none" strike="noStrike" kern="0" spc="0" dirty="0">
              <a:ln>
                <a:noFill/>
              </a:ln>
              <a:solidFill>
                <a:srgbClr val="000000"/>
              </a:solidFill>
              <a:effectLst>
                <a:glow>
                  <a:srgbClr val="000000"/>
                </a:glow>
                <a:outerShdw sx="0" sy="0">
                  <a:srgbClr val="000000"/>
                </a:outerShdw>
                <a:reflection stA="0" endPos="0" fadeDir="0" sx="0" sy="0"/>
              </a:effectLst>
              <a:latin typeface="Times New Roman" panose="02020603050405020304" pitchFamily="18" charset="0"/>
              <a:ea typeface="Times New Roman" panose="02020603050405020304" pitchFamily="18" charset="0"/>
            </a:endParaRPr>
          </a:p>
        </p:txBody>
      </p:sp>
      <p:sp>
        <p:nvSpPr>
          <p:cNvPr id="8" name="矩形 7">
            <a:extLst>
              <a:ext uri="{FF2B5EF4-FFF2-40B4-BE49-F238E27FC236}">
                <a16:creationId xmlns:a16="http://schemas.microsoft.com/office/drawing/2014/main" id="{7C6E78B9-9F80-4E3E-8D4C-9D88838BAB8F}"/>
              </a:ext>
            </a:extLst>
          </p:cNvPr>
          <p:cNvSpPr/>
          <p:nvPr/>
        </p:nvSpPr>
        <p:spPr>
          <a:xfrm>
            <a:off x="611560" y="3933056"/>
            <a:ext cx="3168352" cy="28781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2209131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Experience Evaluation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33</a:t>
            </a:fld>
            <a:endParaRPr lang="en-US" altLang="zh-TW"/>
          </a:p>
        </p:txBody>
      </p:sp>
      <p:sp>
        <p:nvSpPr>
          <p:cNvPr id="12" name="文字方塊 11"/>
          <p:cNvSpPr txBox="1"/>
          <p:nvPr/>
        </p:nvSpPr>
        <p:spPr>
          <a:xfrm>
            <a:off x="453405" y="1116013"/>
            <a:ext cx="8172400" cy="6694140"/>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sz="2200" b="1" dirty="0">
                <a:solidFill>
                  <a:srgbClr val="000000"/>
                </a:solidFill>
                <a:latin typeface="+mj-lt"/>
                <a:ea typeface="Times New Roman" panose="02020603050405020304" pitchFamily="18" charset="0"/>
                <a:cs typeface="Times New Roman" panose="02020603050405020304" pitchFamily="18" charset="0"/>
              </a:rPr>
              <a:t>Accuracy</a:t>
            </a:r>
          </a:p>
          <a:p>
            <a:pPr lvl="1">
              <a:lnSpc>
                <a:spcPct val="150000"/>
              </a:lnSpc>
            </a:pPr>
            <a:r>
              <a:rPr lang="en-US" altLang="zh-TW" sz="2200" dirty="0">
                <a:latin typeface="+mj-lt"/>
              </a:rPr>
              <a:t>The items recommended to me matched my interests</a:t>
            </a:r>
          </a:p>
          <a:p>
            <a:pPr marL="285750" indent="-285750">
              <a:lnSpc>
                <a:spcPct val="150000"/>
              </a:lnSpc>
              <a:buFont typeface="Arial" panose="020B0604020202020204" pitchFamily="34" charset="0"/>
              <a:buChar char="•"/>
            </a:pPr>
            <a:r>
              <a:rPr lang="en-US" altLang="zh-TW" sz="2200" b="1" dirty="0">
                <a:solidFill>
                  <a:srgbClr val="000000"/>
                </a:solidFill>
                <a:latin typeface="+mj-lt"/>
                <a:ea typeface="Times New Roman" panose="02020603050405020304" pitchFamily="18" charset="0"/>
                <a:cs typeface="Times New Roman" panose="02020603050405020304" pitchFamily="18" charset="0"/>
              </a:rPr>
              <a:t>Context compatibility</a:t>
            </a:r>
          </a:p>
          <a:p>
            <a:pPr lvl="1">
              <a:lnSpc>
                <a:spcPct val="150000"/>
              </a:lnSpc>
            </a:pPr>
            <a:r>
              <a:rPr lang="en-US" altLang="zh-TW" sz="2200" dirty="0">
                <a:latin typeface="+mj-lt"/>
              </a:rPr>
              <a:t>The items recommended to me took my personal context requirements into consideration</a:t>
            </a:r>
            <a:endParaRPr lang="en-US" altLang="zh-TW" sz="2200" dirty="0">
              <a:solidFill>
                <a:srgbClr val="000000"/>
              </a:solidFill>
              <a:latin typeface="+mj-lt"/>
              <a:ea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sz="2200" b="1" dirty="0">
                <a:solidFill>
                  <a:srgbClr val="000000"/>
                </a:solidFill>
                <a:latin typeface="+mj-lt"/>
                <a:ea typeface="Times New Roman" panose="02020603050405020304" pitchFamily="18" charset="0"/>
                <a:cs typeface="Times New Roman" panose="02020603050405020304" pitchFamily="18" charset="0"/>
              </a:rPr>
              <a:t>Interaction adequacy</a:t>
            </a:r>
          </a:p>
          <a:p>
            <a:pPr lvl="1">
              <a:lnSpc>
                <a:spcPct val="150000"/>
              </a:lnSpc>
            </a:pPr>
            <a:r>
              <a:rPr lang="en-US" altLang="zh-TW" sz="2200" dirty="0">
                <a:latin typeface="+mj-lt"/>
              </a:rPr>
              <a:t>The recommender explains why the restaurants are recommended to me</a:t>
            </a:r>
            <a:endParaRPr lang="en-US" altLang="zh-TW" sz="2200" dirty="0">
              <a:solidFill>
                <a:srgbClr val="000000"/>
              </a:solidFill>
              <a:latin typeface="+mj-lt"/>
              <a:ea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r>
              <a:rPr lang="en-US" altLang="zh-TW" sz="2200" b="1" dirty="0">
                <a:solidFill>
                  <a:srgbClr val="000000"/>
                </a:solidFill>
                <a:latin typeface="+mj-lt"/>
                <a:ea typeface="Times New Roman" panose="02020603050405020304" pitchFamily="18" charset="0"/>
                <a:cs typeface="Times New Roman" panose="02020603050405020304" pitchFamily="18" charset="0"/>
              </a:rPr>
              <a:t>Satisfaction</a:t>
            </a:r>
          </a:p>
          <a:p>
            <a:pPr lvl="1">
              <a:lnSpc>
                <a:spcPct val="150000"/>
              </a:lnSpc>
            </a:pPr>
            <a:r>
              <a:rPr lang="en-US" altLang="zh-TW" sz="2200" dirty="0">
                <a:latin typeface="+mj-lt"/>
              </a:rPr>
              <a:t>Overall, I am satisfied with the recommender</a:t>
            </a:r>
          </a:p>
          <a:p>
            <a:pPr marL="285750" indent="-285750">
              <a:lnSpc>
                <a:spcPct val="150000"/>
              </a:lnSpc>
              <a:buFont typeface="Arial" panose="020B0604020202020204" pitchFamily="34" charset="0"/>
              <a:buChar char="•"/>
            </a:pPr>
            <a:endParaRPr lang="en-US" altLang="zh-TW" sz="2200" dirty="0">
              <a:latin typeface="+mj-lt"/>
            </a:endParaRPr>
          </a:p>
          <a:p>
            <a:pPr marL="285750" indent="-285750">
              <a:lnSpc>
                <a:spcPct val="150000"/>
              </a:lnSpc>
              <a:buFont typeface="Arial" panose="020B0604020202020204" pitchFamily="34" charset="0"/>
              <a:buChar char="•"/>
            </a:pPr>
            <a:endParaRPr lang="en-US" altLang="zh-TW" sz="2200" dirty="0">
              <a:latin typeface="+mj-lt"/>
            </a:endParaRPr>
          </a:p>
          <a:p>
            <a:pPr marL="285750" indent="-285750">
              <a:lnSpc>
                <a:spcPct val="150000"/>
              </a:lnSpc>
              <a:buFont typeface="Arial" panose="020B0604020202020204" pitchFamily="34" charset="0"/>
              <a:buChar char="•"/>
            </a:pPr>
            <a:endParaRPr lang="zh-TW" altLang="en-US" sz="2200" dirty="0">
              <a:latin typeface="+mj-lt"/>
            </a:endParaRPr>
          </a:p>
        </p:txBody>
      </p:sp>
    </p:spTree>
    <p:extLst>
      <p:ext uri="{BB962C8B-B14F-4D97-AF65-F5344CB8AC3E}">
        <p14:creationId xmlns:p14="http://schemas.microsoft.com/office/powerpoint/2010/main" val="15809570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User Experience Evaluation </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34</a:t>
            </a:fld>
            <a:endParaRPr lang="en-US" altLang="zh-TW"/>
          </a:p>
        </p:txBody>
      </p:sp>
      <p:graphicFrame>
        <p:nvGraphicFramePr>
          <p:cNvPr id="5" name="表格 4"/>
          <p:cNvGraphicFramePr>
            <a:graphicFrameLocks noGrp="1"/>
          </p:cNvGraphicFramePr>
          <p:nvPr/>
        </p:nvGraphicFramePr>
        <p:xfrm>
          <a:off x="468313" y="1646961"/>
          <a:ext cx="8229600" cy="1127760"/>
        </p:xfrm>
        <a:graphic>
          <a:graphicData uri="http://schemas.openxmlformats.org/drawingml/2006/table">
            <a:tbl>
              <a:tblPr firstRow="1" firstCol="1" bandRow="1">
                <a:tableStyleId>{69012ECD-51FC-41F1-AA8D-1B2483CD663E}</a:tableStyleId>
              </a:tblPr>
              <a:tblGrid>
                <a:gridCol w="1301923">
                  <a:extLst>
                    <a:ext uri="{9D8B030D-6E8A-4147-A177-3AD203B41FA5}">
                      <a16:colId xmlns:a16="http://schemas.microsoft.com/office/drawing/2014/main" val="97211938"/>
                    </a:ext>
                  </a:extLst>
                </a:gridCol>
                <a:gridCol w="2360249">
                  <a:extLst>
                    <a:ext uri="{9D8B030D-6E8A-4147-A177-3AD203B41FA5}">
                      <a16:colId xmlns:a16="http://schemas.microsoft.com/office/drawing/2014/main" val="3369600893"/>
                    </a:ext>
                  </a:extLst>
                </a:gridCol>
                <a:gridCol w="1910913">
                  <a:extLst>
                    <a:ext uri="{9D8B030D-6E8A-4147-A177-3AD203B41FA5}">
                      <a16:colId xmlns:a16="http://schemas.microsoft.com/office/drawing/2014/main" val="3311565973"/>
                    </a:ext>
                  </a:extLst>
                </a:gridCol>
                <a:gridCol w="1106058">
                  <a:extLst>
                    <a:ext uri="{9D8B030D-6E8A-4147-A177-3AD203B41FA5}">
                      <a16:colId xmlns:a16="http://schemas.microsoft.com/office/drawing/2014/main" val="4067210537"/>
                    </a:ext>
                  </a:extLst>
                </a:gridCol>
                <a:gridCol w="1550457">
                  <a:extLst>
                    <a:ext uri="{9D8B030D-6E8A-4147-A177-3AD203B41FA5}">
                      <a16:colId xmlns:a16="http://schemas.microsoft.com/office/drawing/2014/main" val="3409471671"/>
                    </a:ext>
                  </a:extLst>
                </a:gridCol>
              </a:tblGrid>
              <a:tr h="228600">
                <a:tc gridSpan="5">
                  <a:txBody>
                    <a:bodyPr/>
                    <a:lstStyle/>
                    <a:p>
                      <a:pPr algn="ctr">
                        <a:spcAft>
                          <a:spcPts val="0"/>
                        </a:spcAft>
                      </a:pPr>
                      <a:r>
                        <a:rPr lang="en-US" sz="1800" kern="100" dirty="0">
                          <a:effectLst/>
                        </a:rPr>
                        <a:t>Paired Samples Test</a:t>
                      </a:r>
                      <a:endParaRPr lang="zh-TW"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652148700"/>
                  </a:ext>
                </a:extLst>
              </a:tr>
              <a:tr h="0">
                <a:tc>
                  <a:txBody>
                    <a:bodyPr/>
                    <a:lstStyle/>
                    <a:p>
                      <a:pPr algn="ctr">
                        <a:spcAft>
                          <a:spcPts val="0"/>
                        </a:spcAft>
                      </a:pPr>
                      <a:r>
                        <a:rPr lang="en-US" sz="1800" kern="100">
                          <a:effectLst/>
                        </a:rPr>
                        <a:t>Mean</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a:effectLst/>
                        </a:rPr>
                        <a:t>Std. Deviation</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a:effectLst/>
                        </a:rPr>
                        <a:t>Std. </a:t>
                      </a:r>
                      <a:br>
                        <a:rPr lang="en-US" sz="1800" kern="100">
                          <a:effectLst/>
                        </a:rPr>
                      </a:br>
                      <a:r>
                        <a:rPr lang="en-US" sz="1800" kern="100">
                          <a:effectLst/>
                        </a:rPr>
                        <a:t>Error Mean</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a:effectLst/>
                        </a:rPr>
                        <a:t>t</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dirty="0">
                          <a:effectLst/>
                        </a:rPr>
                        <a:t>Sig. </a:t>
                      </a:r>
                      <a:br>
                        <a:rPr lang="en-US" sz="1800" kern="100" dirty="0">
                          <a:effectLst/>
                        </a:rPr>
                      </a:br>
                      <a:r>
                        <a:rPr lang="en-US" sz="1800" kern="100" dirty="0">
                          <a:effectLst/>
                        </a:rPr>
                        <a:t>(2-tailed)</a:t>
                      </a:r>
                      <a:endParaRPr lang="zh-TW"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2746598863"/>
                  </a:ext>
                </a:extLst>
              </a:tr>
              <a:tr h="304800">
                <a:tc>
                  <a:txBody>
                    <a:bodyPr/>
                    <a:lstStyle/>
                    <a:p>
                      <a:pPr algn="ctr">
                        <a:spcAft>
                          <a:spcPts val="0"/>
                        </a:spcAft>
                      </a:pPr>
                      <a:r>
                        <a:rPr lang="en-US" sz="1800" kern="100">
                          <a:effectLst/>
                        </a:rPr>
                        <a:t>-1.0917 </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dirty="0">
                          <a:effectLst/>
                        </a:rPr>
                        <a:t>0.7946 </a:t>
                      </a:r>
                      <a:endParaRPr lang="zh-TW"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a:effectLst/>
                        </a:rPr>
                        <a:t>0.1451 </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a:effectLst/>
                        </a:rPr>
                        <a:t>-7.525</a:t>
                      </a:r>
                      <a:endParaRPr lang="zh-TW" sz="1800" kern="10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tc>
                  <a:txBody>
                    <a:bodyPr/>
                    <a:lstStyle/>
                    <a:p>
                      <a:pPr algn="ctr">
                        <a:spcAft>
                          <a:spcPts val="0"/>
                        </a:spcAft>
                      </a:pPr>
                      <a:r>
                        <a:rPr lang="en-US" sz="1800" kern="100" dirty="0">
                          <a:effectLst/>
                        </a:rPr>
                        <a:t>.000</a:t>
                      </a:r>
                      <a:endParaRPr lang="zh-TW" sz="1800" kern="1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17780" marR="17780" marT="0" marB="0" anchor="ctr"/>
                </a:tc>
                <a:extLst>
                  <a:ext uri="{0D108BD9-81ED-4DB2-BD59-A6C34878D82A}">
                    <a16:rowId xmlns:a16="http://schemas.microsoft.com/office/drawing/2014/main" val="3361413387"/>
                  </a:ext>
                </a:extLst>
              </a:tr>
            </a:tbl>
          </a:graphicData>
        </a:graphic>
      </p:graphicFrame>
      <p:graphicFrame>
        <p:nvGraphicFramePr>
          <p:cNvPr id="6" name="表格 5"/>
          <p:cNvGraphicFramePr>
            <a:graphicFrameLocks noGrp="1"/>
          </p:cNvGraphicFramePr>
          <p:nvPr/>
        </p:nvGraphicFramePr>
        <p:xfrm>
          <a:off x="468313" y="3299518"/>
          <a:ext cx="8229599" cy="2156312"/>
        </p:xfrm>
        <a:graphic>
          <a:graphicData uri="http://schemas.openxmlformats.org/drawingml/2006/table">
            <a:tbl>
              <a:tblPr firstRow="1" firstCol="1" bandRow="1">
                <a:tableStyleId>{69012ECD-51FC-41F1-AA8D-1B2483CD663E}</a:tableStyleId>
              </a:tblPr>
              <a:tblGrid>
                <a:gridCol w="2180844">
                  <a:extLst>
                    <a:ext uri="{9D8B030D-6E8A-4147-A177-3AD203B41FA5}">
                      <a16:colId xmlns:a16="http://schemas.microsoft.com/office/drawing/2014/main" val="4115369833"/>
                    </a:ext>
                  </a:extLst>
                </a:gridCol>
                <a:gridCol w="1654149">
                  <a:extLst>
                    <a:ext uri="{9D8B030D-6E8A-4147-A177-3AD203B41FA5}">
                      <a16:colId xmlns:a16="http://schemas.microsoft.com/office/drawing/2014/main" val="1466322867"/>
                    </a:ext>
                  </a:extLst>
                </a:gridCol>
                <a:gridCol w="1654149">
                  <a:extLst>
                    <a:ext uri="{9D8B030D-6E8A-4147-A177-3AD203B41FA5}">
                      <a16:colId xmlns:a16="http://schemas.microsoft.com/office/drawing/2014/main" val="3494720533"/>
                    </a:ext>
                  </a:extLst>
                </a:gridCol>
                <a:gridCol w="2740457">
                  <a:extLst>
                    <a:ext uri="{9D8B030D-6E8A-4147-A177-3AD203B41FA5}">
                      <a16:colId xmlns:a16="http://schemas.microsoft.com/office/drawing/2014/main" val="300107672"/>
                    </a:ext>
                  </a:extLst>
                </a:gridCol>
              </a:tblGrid>
              <a:tr h="365760">
                <a:tc gridSpan="4">
                  <a:txBody>
                    <a:bodyPr/>
                    <a:lstStyle/>
                    <a:p>
                      <a:pPr indent="306070" algn="ctr">
                        <a:lnSpc>
                          <a:spcPct val="200000"/>
                        </a:lnSpc>
                        <a:spcAft>
                          <a:spcPts val="0"/>
                        </a:spcAft>
                      </a:pPr>
                      <a:r>
                        <a:rPr lang="en-US" sz="1800" dirty="0">
                          <a:effectLst/>
                        </a:rPr>
                        <a:t>Paired Samples Statistics</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1169050583"/>
                  </a:ext>
                </a:extLst>
              </a:tr>
              <a:tr h="762041">
                <a:tc>
                  <a:txBody>
                    <a:bodyPr/>
                    <a:lstStyle/>
                    <a:p>
                      <a:pPr>
                        <a:lnSpc>
                          <a:spcPct val="100000"/>
                        </a:lnSpc>
                      </a:pPr>
                      <a:endParaRPr lang="zh-TW" sz="1800" dirty="0">
                        <a:effectLst/>
                        <a:latin typeface="Calibri" panose="020F0502020204030204" pitchFamily="34" charset="0"/>
                      </a:endParaRPr>
                    </a:p>
                  </a:txBody>
                  <a:tcPr marL="68580" marR="68580" marT="0" marB="0" anchor="ctr"/>
                </a:tc>
                <a:tc>
                  <a:txBody>
                    <a:bodyPr/>
                    <a:lstStyle/>
                    <a:p>
                      <a:pPr indent="306070" algn="just">
                        <a:lnSpc>
                          <a:spcPct val="100000"/>
                        </a:lnSpc>
                        <a:spcAft>
                          <a:spcPts val="0"/>
                        </a:spcAft>
                      </a:pPr>
                      <a:r>
                        <a:rPr lang="en-US" sz="1800" dirty="0">
                          <a:effectLst/>
                        </a:rPr>
                        <a:t>Mean</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100000"/>
                        </a:lnSpc>
                        <a:spcAft>
                          <a:spcPts val="0"/>
                        </a:spcAft>
                      </a:pPr>
                      <a:r>
                        <a:rPr lang="en-US" sz="1800" dirty="0">
                          <a:effectLst/>
                        </a:rPr>
                        <a:t>Std.</a:t>
                      </a:r>
                      <a:endParaRPr lang="zh-TW" sz="1800" dirty="0">
                        <a:effectLst/>
                      </a:endParaRPr>
                    </a:p>
                    <a:p>
                      <a:pPr indent="306070" algn="ctr">
                        <a:lnSpc>
                          <a:spcPct val="100000"/>
                        </a:lnSpc>
                        <a:spcAft>
                          <a:spcPts val="0"/>
                        </a:spcAft>
                      </a:pPr>
                      <a:r>
                        <a:rPr lang="en-US" sz="1800" dirty="0">
                          <a:effectLst/>
                        </a:rPr>
                        <a:t>Deviation</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100000"/>
                        </a:lnSpc>
                        <a:spcAft>
                          <a:spcPts val="0"/>
                        </a:spcAft>
                      </a:pPr>
                      <a:r>
                        <a:rPr lang="en-US" sz="1800" dirty="0">
                          <a:effectLst/>
                        </a:rPr>
                        <a:t>Std.</a:t>
                      </a:r>
                      <a:endParaRPr lang="zh-TW" sz="1800" dirty="0">
                        <a:effectLst/>
                      </a:endParaRPr>
                    </a:p>
                    <a:p>
                      <a:pPr indent="306070" algn="ctr">
                        <a:lnSpc>
                          <a:spcPct val="100000"/>
                        </a:lnSpc>
                        <a:spcAft>
                          <a:spcPts val="0"/>
                        </a:spcAft>
                      </a:pPr>
                      <a:r>
                        <a:rPr lang="en-US" sz="1800" dirty="0">
                          <a:effectLst/>
                        </a:rPr>
                        <a:t>Error Mean</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5538675"/>
                  </a:ext>
                </a:extLst>
              </a:tr>
              <a:tr h="365760">
                <a:tc>
                  <a:txBody>
                    <a:bodyPr/>
                    <a:lstStyle/>
                    <a:p>
                      <a:pPr indent="306070" algn="just">
                        <a:lnSpc>
                          <a:spcPct val="200000"/>
                        </a:lnSpc>
                        <a:spcAft>
                          <a:spcPts val="0"/>
                        </a:spcAft>
                      </a:pPr>
                      <a:r>
                        <a:rPr lang="en-US" sz="1800" dirty="0" err="1">
                          <a:effectLst/>
                        </a:rPr>
                        <a:t>Original_Q</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just">
                        <a:lnSpc>
                          <a:spcPct val="200000"/>
                        </a:lnSpc>
                        <a:spcAft>
                          <a:spcPts val="0"/>
                        </a:spcAft>
                      </a:pPr>
                      <a:r>
                        <a:rPr lang="en-US" sz="1800">
                          <a:effectLst/>
                        </a:rPr>
                        <a:t>2.8250</a:t>
                      </a:r>
                      <a:endParaRPr lang="zh-TW"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200000"/>
                        </a:lnSpc>
                        <a:spcAft>
                          <a:spcPts val="0"/>
                        </a:spcAft>
                      </a:pPr>
                      <a:r>
                        <a:rPr lang="en-US" sz="1800" dirty="0">
                          <a:effectLst/>
                        </a:rPr>
                        <a:t>0.6404</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200000"/>
                        </a:lnSpc>
                        <a:spcAft>
                          <a:spcPts val="0"/>
                        </a:spcAft>
                      </a:pPr>
                      <a:r>
                        <a:rPr lang="en-US" sz="1800" dirty="0">
                          <a:effectLst/>
                        </a:rPr>
                        <a:t>0.1169</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959150275"/>
                  </a:ext>
                </a:extLst>
              </a:tr>
              <a:tr h="365760">
                <a:tc>
                  <a:txBody>
                    <a:bodyPr/>
                    <a:lstStyle/>
                    <a:p>
                      <a:pPr indent="306070" algn="just">
                        <a:lnSpc>
                          <a:spcPct val="200000"/>
                        </a:lnSpc>
                        <a:spcAft>
                          <a:spcPts val="0"/>
                        </a:spcAft>
                      </a:pPr>
                      <a:r>
                        <a:rPr lang="en-US" sz="1800">
                          <a:effectLst/>
                        </a:rPr>
                        <a:t>Foodbot_Q</a:t>
                      </a:r>
                      <a:endParaRPr lang="zh-TW"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just">
                        <a:lnSpc>
                          <a:spcPct val="200000"/>
                        </a:lnSpc>
                        <a:spcAft>
                          <a:spcPts val="0"/>
                        </a:spcAft>
                      </a:pPr>
                      <a:r>
                        <a:rPr lang="en-US" sz="1800">
                          <a:effectLst/>
                        </a:rPr>
                        <a:t>3.9167</a:t>
                      </a:r>
                      <a:endParaRPr lang="zh-TW"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200000"/>
                        </a:lnSpc>
                        <a:spcAft>
                          <a:spcPts val="0"/>
                        </a:spcAft>
                      </a:pPr>
                      <a:r>
                        <a:rPr lang="en-US" sz="1800">
                          <a:effectLst/>
                        </a:rPr>
                        <a:t>0.6240</a:t>
                      </a:r>
                      <a:endParaRPr lang="zh-TW" sz="180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indent="306070" algn="ctr">
                        <a:lnSpc>
                          <a:spcPct val="200000"/>
                        </a:lnSpc>
                        <a:spcAft>
                          <a:spcPts val="0"/>
                        </a:spcAft>
                      </a:pPr>
                      <a:r>
                        <a:rPr lang="en-US" sz="1800" dirty="0">
                          <a:effectLst/>
                        </a:rPr>
                        <a:t>0.1139</a:t>
                      </a:r>
                      <a:endParaRPr lang="zh-TW" sz="18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548132561"/>
                  </a:ext>
                </a:extLst>
              </a:tr>
            </a:tbl>
          </a:graphicData>
        </a:graphic>
      </p:graphicFrame>
      <p:sp>
        <p:nvSpPr>
          <p:cNvPr id="7" name="矩形 6">
            <a:extLst>
              <a:ext uri="{FF2B5EF4-FFF2-40B4-BE49-F238E27FC236}">
                <a16:creationId xmlns:a16="http://schemas.microsoft.com/office/drawing/2014/main" id="{C2211814-C60D-7146-BEAB-7A81C6C3F28A}"/>
              </a:ext>
            </a:extLst>
          </p:cNvPr>
          <p:cNvSpPr/>
          <p:nvPr/>
        </p:nvSpPr>
        <p:spPr>
          <a:xfrm>
            <a:off x="683568" y="5013176"/>
            <a:ext cx="3312368" cy="579621"/>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1580865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The Evaluation of User Experience</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35</a:t>
            </a:fld>
            <a:endParaRPr lang="en-US" altLang="zh-TW"/>
          </a:p>
        </p:txBody>
      </p:sp>
      <p:pic>
        <p:nvPicPr>
          <p:cNvPr id="7" name="圖片 6"/>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1536" y="1844824"/>
            <a:ext cx="6552728" cy="3888432"/>
          </a:xfrm>
          <a:prstGeom prst="rect">
            <a:avLst/>
          </a:prstGeom>
          <a:noFill/>
        </p:spPr>
      </p:pic>
      <p:sp>
        <p:nvSpPr>
          <p:cNvPr id="5" name="矩形 4">
            <a:extLst>
              <a:ext uri="{FF2B5EF4-FFF2-40B4-BE49-F238E27FC236}">
                <a16:creationId xmlns:a16="http://schemas.microsoft.com/office/drawing/2014/main" id="{1998A890-C85F-224A-B24A-7053BFDFC6AA}"/>
              </a:ext>
            </a:extLst>
          </p:cNvPr>
          <p:cNvSpPr/>
          <p:nvPr/>
        </p:nvSpPr>
        <p:spPr>
          <a:xfrm>
            <a:off x="3563888" y="1910131"/>
            <a:ext cx="1224012" cy="3463085"/>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zh-TW" altLang="en-US"/>
          </a:p>
        </p:txBody>
      </p:sp>
    </p:spTree>
    <p:extLst>
      <p:ext uri="{BB962C8B-B14F-4D97-AF65-F5344CB8AC3E}">
        <p14:creationId xmlns:p14="http://schemas.microsoft.com/office/powerpoint/2010/main" val="107010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標題 1"/>
          <p:cNvSpPr>
            <a:spLocks noGrp="1"/>
          </p:cNvSpPr>
          <p:nvPr>
            <p:ph type="title"/>
          </p:nvPr>
        </p:nvSpPr>
        <p:spPr/>
        <p:txBody>
          <a:bodyPr/>
          <a:lstStyle/>
          <a:p>
            <a:r>
              <a:rPr lang="en-US" altLang="zh-TW" dirty="0"/>
              <a:t>Research Contributions</a:t>
            </a:r>
            <a:endParaRPr lang="zh-TW" altLang="en-US" dirty="0"/>
          </a:p>
        </p:txBody>
      </p:sp>
      <p:sp>
        <p:nvSpPr>
          <p:cNvPr id="71683" name="內容版面配置區 2"/>
          <p:cNvSpPr>
            <a:spLocks noGrp="1"/>
          </p:cNvSpPr>
          <p:nvPr>
            <p:ph idx="1"/>
          </p:nvPr>
        </p:nvSpPr>
        <p:spPr>
          <a:xfrm>
            <a:off x="107504" y="1052959"/>
            <a:ext cx="8974832" cy="5471666"/>
          </a:xfrm>
        </p:spPr>
        <p:txBody>
          <a:bodyPr/>
          <a:lstStyle/>
          <a:p>
            <a:pPr>
              <a:spcBef>
                <a:spcPts val="600"/>
              </a:spcBef>
              <a:spcAft>
                <a:spcPts val="600"/>
              </a:spcAft>
            </a:pPr>
            <a:r>
              <a:rPr lang="en-US" altLang="zh-TW" sz="2800" kern="1200" dirty="0"/>
              <a:t>Objectivity perspective</a:t>
            </a:r>
          </a:p>
          <a:p>
            <a:pPr lvl="1">
              <a:spcBef>
                <a:spcPts val="600"/>
              </a:spcBef>
              <a:spcAft>
                <a:spcPts val="600"/>
              </a:spcAft>
            </a:pPr>
            <a:r>
              <a:rPr lang="en-US" altLang="zh-TW" sz="2400" kern="1200" dirty="0"/>
              <a:t>Propose a personalized rating system by computing single user’s requirements (</a:t>
            </a:r>
            <a:r>
              <a:rPr lang="en-US" altLang="zh-TW" sz="2400" kern="1200" dirty="0">
                <a:solidFill>
                  <a:srgbClr val="FF0000"/>
                </a:solidFill>
              </a:rPr>
              <a:t>Chatbot</a:t>
            </a:r>
            <a:r>
              <a:rPr lang="en-US" altLang="zh-TW" sz="2400" kern="1200" dirty="0"/>
              <a:t>) and use the data from online reviews(</a:t>
            </a:r>
            <a:r>
              <a:rPr lang="en-US" altLang="zh-TW" sz="2400" kern="1200" dirty="0">
                <a:solidFill>
                  <a:srgbClr val="FF0000"/>
                </a:solidFill>
              </a:rPr>
              <a:t>Opinion Intelligence</a:t>
            </a:r>
            <a:r>
              <a:rPr lang="en-US" altLang="zh-TW" sz="2400" kern="1200" dirty="0"/>
              <a:t>) which can reveal real experience</a:t>
            </a:r>
          </a:p>
          <a:p>
            <a:pPr>
              <a:spcBef>
                <a:spcPts val="600"/>
              </a:spcBef>
              <a:spcAft>
                <a:spcPts val="600"/>
              </a:spcAft>
            </a:pPr>
            <a:r>
              <a:rPr lang="en-US" altLang="zh-TW" sz="2800" kern="1200" dirty="0"/>
              <a:t>Methodology</a:t>
            </a:r>
            <a:r>
              <a:rPr lang="en-US" altLang="zh-TW" sz="2800" dirty="0"/>
              <a:t> perspective</a:t>
            </a:r>
          </a:p>
          <a:p>
            <a:pPr lvl="1">
              <a:spcBef>
                <a:spcPts val="600"/>
              </a:spcBef>
              <a:spcAft>
                <a:spcPts val="600"/>
              </a:spcAft>
            </a:pPr>
            <a:r>
              <a:rPr lang="en-US" altLang="zh-TW" sz="2400" kern="1200" dirty="0"/>
              <a:t>Integrate CUI (</a:t>
            </a:r>
            <a:r>
              <a:rPr lang="en-US" altLang="zh-TW" sz="2400" dirty="0"/>
              <a:t>Conversational User Interface</a:t>
            </a:r>
            <a:r>
              <a:rPr lang="en-US" altLang="zh-TW" sz="2400" kern="1200" dirty="0"/>
              <a:t>), which allows users to adjust consistently with the user preference construction steps</a:t>
            </a:r>
          </a:p>
          <a:p>
            <a:pPr lvl="1">
              <a:spcBef>
                <a:spcPts val="600"/>
              </a:spcBef>
              <a:spcAft>
                <a:spcPts val="600"/>
              </a:spcAft>
            </a:pPr>
            <a:r>
              <a:rPr lang="en-US" altLang="zh-TW" sz="2400" kern="1200" dirty="0"/>
              <a:t>Combine the factors that will influence users’ decision-making, such as users’ </a:t>
            </a:r>
            <a:r>
              <a:rPr lang="en-US" altLang="zh-TW" sz="2400" kern="1200" dirty="0">
                <a:solidFill>
                  <a:srgbClr val="FF0000"/>
                </a:solidFill>
              </a:rPr>
              <a:t>long-term, short-term</a:t>
            </a:r>
            <a:r>
              <a:rPr lang="en-US" altLang="zh-TW" sz="2400" kern="1200" dirty="0"/>
              <a:t> preferences, and </a:t>
            </a:r>
            <a:r>
              <a:rPr lang="en-US" altLang="zh-TW" sz="2400" kern="1200" dirty="0">
                <a:solidFill>
                  <a:srgbClr val="FF0000"/>
                </a:solidFill>
              </a:rPr>
              <a:t>social factors </a:t>
            </a:r>
            <a:r>
              <a:rPr lang="en-US" altLang="zh-TW" sz="2400" kern="1200" dirty="0"/>
              <a:t>to recommendation</a:t>
            </a:r>
          </a:p>
        </p:txBody>
      </p:sp>
      <p:sp>
        <p:nvSpPr>
          <p:cNvPr id="716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7861C061-37B3-4205-A7CA-AA24D9036E25}" type="slidenum">
              <a:rPr kumimoji="0" lang="en-US" altLang="zh-TW" sz="1400" smtClean="0">
                <a:ea typeface="新細明體" panose="02020500000000000000" pitchFamily="18" charset="-120"/>
              </a:rPr>
              <a:pPr>
                <a:spcBef>
                  <a:spcPct val="0"/>
                </a:spcBef>
                <a:buFontTx/>
                <a:buNone/>
              </a:pPr>
              <a:t>36</a:t>
            </a:fld>
            <a:endParaRPr kumimoji="0" lang="en-US" altLang="zh-TW" sz="1400" dirty="0">
              <a:ea typeface="新細明體" panose="02020500000000000000" pitchFamily="18" charset="-120"/>
            </a:endParaRPr>
          </a:p>
        </p:txBody>
      </p:sp>
    </p:spTree>
    <p:extLst>
      <p:ext uri="{BB962C8B-B14F-4D97-AF65-F5344CB8AC3E}">
        <p14:creationId xmlns:p14="http://schemas.microsoft.com/office/powerpoint/2010/main" val="170247746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Future Works</a:t>
            </a:r>
            <a:endParaRPr lang="zh-TW" altLang="en-US" dirty="0"/>
          </a:p>
        </p:txBody>
      </p:sp>
      <p:sp>
        <p:nvSpPr>
          <p:cNvPr id="3" name="內容版面配置區 2"/>
          <p:cNvSpPr>
            <a:spLocks noGrp="1"/>
          </p:cNvSpPr>
          <p:nvPr>
            <p:ph idx="1"/>
          </p:nvPr>
        </p:nvSpPr>
        <p:spPr>
          <a:xfrm>
            <a:off x="457200" y="1196975"/>
            <a:ext cx="8651304" cy="5040337"/>
          </a:xfrm>
        </p:spPr>
        <p:txBody>
          <a:bodyPr anchor="ctr"/>
          <a:lstStyle/>
          <a:p>
            <a:pPr>
              <a:spcBef>
                <a:spcPts val="600"/>
              </a:spcBef>
              <a:spcAft>
                <a:spcPts val="600"/>
              </a:spcAft>
              <a:buClr>
                <a:schemeClr val="tx1">
                  <a:lumMod val="95000"/>
                  <a:lumOff val="5000"/>
                </a:schemeClr>
              </a:buClr>
            </a:pPr>
            <a:r>
              <a:rPr lang="en-US" altLang="zh-TW" sz="2800" kern="1200" dirty="0"/>
              <a:t>Take users’ </a:t>
            </a:r>
            <a:r>
              <a:rPr lang="en-US" altLang="zh-TW" sz="2800" kern="1200" dirty="0">
                <a:solidFill>
                  <a:srgbClr val="FF0000"/>
                </a:solidFill>
              </a:rPr>
              <a:t>GPS or Location-based data </a:t>
            </a:r>
            <a:r>
              <a:rPr lang="en-US" altLang="zh-TW" sz="2800" kern="1200" dirty="0"/>
              <a:t>as a ranking criterion</a:t>
            </a:r>
            <a:endParaRPr lang="en-US" altLang="zh-TW" sz="2800" dirty="0"/>
          </a:p>
          <a:p>
            <a:pPr>
              <a:spcBef>
                <a:spcPts val="600"/>
              </a:spcBef>
              <a:spcAft>
                <a:spcPts val="600"/>
              </a:spcAft>
              <a:buClr>
                <a:schemeClr val="tx1">
                  <a:lumMod val="95000"/>
                  <a:lumOff val="5000"/>
                </a:schemeClr>
              </a:buClr>
            </a:pPr>
            <a:r>
              <a:rPr lang="en-US" altLang="zh-TW" sz="2800" dirty="0"/>
              <a:t>Construct user model more precisely by analyzing </a:t>
            </a:r>
            <a:r>
              <a:rPr lang="en-US" altLang="zh-TW" sz="2800" dirty="0">
                <a:solidFill>
                  <a:srgbClr val="FF0000"/>
                </a:solidFill>
              </a:rPr>
              <a:t>user’s historical data</a:t>
            </a:r>
          </a:p>
          <a:p>
            <a:pPr>
              <a:spcBef>
                <a:spcPts val="600"/>
              </a:spcBef>
              <a:spcAft>
                <a:spcPts val="600"/>
              </a:spcAft>
              <a:buClr>
                <a:schemeClr val="tx1">
                  <a:lumMod val="95000"/>
                  <a:lumOff val="5000"/>
                </a:schemeClr>
              </a:buClr>
            </a:pPr>
            <a:r>
              <a:rPr lang="en-US" altLang="zh-TW" sz="2800" kern="1200" dirty="0"/>
              <a:t>Extend the interaction to </a:t>
            </a:r>
            <a:r>
              <a:rPr lang="en-US" altLang="zh-TW" sz="2800" kern="1200" dirty="0">
                <a:solidFill>
                  <a:srgbClr val="FF0000"/>
                </a:solidFill>
              </a:rPr>
              <a:t>critique-based</a:t>
            </a:r>
            <a:r>
              <a:rPr lang="en-US" altLang="zh-TW" sz="2800" kern="1200" dirty="0"/>
              <a:t> system</a:t>
            </a:r>
            <a:endParaRPr lang="en-US" altLang="zh-TW" sz="2800" dirty="0"/>
          </a:p>
          <a:p>
            <a:pPr>
              <a:spcBef>
                <a:spcPts val="600"/>
              </a:spcBef>
              <a:spcAft>
                <a:spcPts val="600"/>
              </a:spcAft>
              <a:buClr>
                <a:schemeClr val="tx1">
                  <a:lumMod val="95000"/>
                  <a:lumOff val="5000"/>
                </a:schemeClr>
              </a:buClr>
            </a:pPr>
            <a:r>
              <a:rPr lang="en-US" altLang="zh-TW" sz="2800" kern="1200" dirty="0"/>
              <a:t>Apply to </a:t>
            </a:r>
            <a:r>
              <a:rPr lang="en-US" altLang="zh-TW" sz="2800" kern="1200" dirty="0">
                <a:solidFill>
                  <a:srgbClr val="FF0000"/>
                </a:solidFill>
              </a:rPr>
              <a:t>other domains </a:t>
            </a:r>
            <a:r>
              <a:rPr lang="en-US" altLang="zh-TW" sz="2800" kern="1200" dirty="0"/>
              <a:t>and such as,  hotel, e-commerce selection </a:t>
            </a:r>
            <a:endParaRPr lang="en-US" altLang="zh-TW" sz="2800" b="1" dirty="0">
              <a:solidFill>
                <a:srgbClr val="0000FF"/>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37</a:t>
            </a:fld>
            <a:endParaRPr lang="en-US" altLang="zh-TW" dirty="0"/>
          </a:p>
        </p:txBody>
      </p:sp>
    </p:spTree>
    <p:extLst>
      <p:ext uri="{BB962C8B-B14F-4D97-AF65-F5344CB8AC3E}">
        <p14:creationId xmlns:p14="http://schemas.microsoft.com/office/powerpoint/2010/main" val="350007233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內容版面配置區 2"/>
          <p:cNvSpPr>
            <a:spLocks noGrp="1"/>
          </p:cNvSpPr>
          <p:nvPr>
            <p:ph idx="1"/>
          </p:nvPr>
        </p:nvSpPr>
        <p:spPr/>
        <p:txBody>
          <a:bodyPr/>
          <a:lstStyle/>
          <a:p>
            <a:pPr marL="0" indent="0" eaLnBrk="1" hangingPunct="1">
              <a:buFontTx/>
              <a:buNone/>
            </a:pPr>
            <a:endParaRPr lang="en-US" altLang="zh-TW" sz="2800" dirty="0">
              <a:solidFill>
                <a:schemeClr val="tx2"/>
              </a:solidFill>
            </a:endParaRPr>
          </a:p>
          <a:p>
            <a:pPr marL="0" indent="0" eaLnBrk="1" hangingPunct="1">
              <a:buFontTx/>
              <a:buNone/>
            </a:pPr>
            <a:endParaRPr lang="en-US" altLang="zh-TW" sz="2800" dirty="0">
              <a:solidFill>
                <a:schemeClr val="tx2"/>
              </a:solidFill>
            </a:endParaRPr>
          </a:p>
          <a:p>
            <a:pPr marL="0" indent="0" eaLnBrk="1" hangingPunct="1">
              <a:buFontTx/>
              <a:buNone/>
            </a:pPr>
            <a:endParaRPr lang="en-US" altLang="zh-TW" sz="2800" dirty="0">
              <a:solidFill>
                <a:schemeClr val="tx2"/>
              </a:solidFill>
            </a:endParaRPr>
          </a:p>
          <a:p>
            <a:pPr marL="0" indent="0" algn="ctr">
              <a:buFontTx/>
              <a:buNone/>
            </a:pPr>
            <a:endParaRPr lang="en-US" altLang="zh-TW" sz="3600" b="1" dirty="0">
              <a:solidFill>
                <a:schemeClr val="tx2"/>
              </a:solidFill>
            </a:endParaRPr>
          </a:p>
          <a:p>
            <a:pPr marL="0" indent="0" algn="ctr">
              <a:buFontTx/>
              <a:buNone/>
            </a:pPr>
            <a:r>
              <a:rPr lang="en-US" altLang="zh-TW" sz="3600" b="1" dirty="0">
                <a:solidFill>
                  <a:schemeClr val="tx2"/>
                </a:solidFill>
              </a:rPr>
              <a:t>Thank You for Your Attention!</a:t>
            </a:r>
          </a:p>
        </p:txBody>
      </p:sp>
      <p:sp>
        <p:nvSpPr>
          <p:cNvPr id="73731"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D8EC3E02-E2D6-4AB9-A3BB-3C59575F49FA}" type="slidenum">
              <a:rPr kumimoji="0" lang="en-US" altLang="zh-TW" sz="1400" smtClean="0">
                <a:ea typeface="新細明體" panose="02020500000000000000" pitchFamily="18" charset="-120"/>
              </a:rPr>
              <a:pPr>
                <a:spcBef>
                  <a:spcPct val="0"/>
                </a:spcBef>
                <a:buFontTx/>
                <a:buNone/>
              </a:pPr>
              <a:t>38</a:t>
            </a:fld>
            <a:endParaRPr kumimoji="0" lang="en-US" altLang="zh-TW" sz="1400">
              <a:ea typeface="新細明體" panose="02020500000000000000" pitchFamily="18" charset="-120"/>
            </a:endParaRPr>
          </a:p>
        </p:txBody>
      </p:sp>
      <p:sp>
        <p:nvSpPr>
          <p:cNvPr id="73732" name="標題 1"/>
          <p:cNvSpPr>
            <a:spLocks noGrp="1"/>
          </p:cNvSpPr>
          <p:nvPr>
            <p:ph type="title"/>
          </p:nvPr>
        </p:nvSpPr>
        <p:spPr/>
        <p:txBody>
          <a:bodyPr/>
          <a:lstStyle/>
          <a:p>
            <a:endParaRPr lang="zh-TW" altLang="en-US" dirty="0"/>
          </a:p>
        </p:txBody>
      </p:sp>
    </p:spTree>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標題 1"/>
          <p:cNvSpPr>
            <a:spLocks noGrp="1"/>
          </p:cNvSpPr>
          <p:nvPr>
            <p:ph type="title"/>
          </p:nvPr>
        </p:nvSpPr>
        <p:spPr/>
        <p:txBody>
          <a:bodyPr/>
          <a:lstStyle/>
          <a:p>
            <a:r>
              <a:rPr lang="en-US" altLang="zh-TW" dirty="0"/>
              <a:t>Motivation</a:t>
            </a:r>
            <a:endParaRPr lang="zh-TW" altLang="en-US" sz="3600" dirty="0"/>
          </a:p>
        </p:txBody>
      </p:sp>
      <p:sp>
        <p:nvSpPr>
          <p:cNvPr id="12291" name="內容版面配置區 2"/>
          <p:cNvSpPr>
            <a:spLocks noGrp="1"/>
          </p:cNvSpPr>
          <p:nvPr>
            <p:ph idx="1"/>
          </p:nvPr>
        </p:nvSpPr>
        <p:spPr>
          <a:xfrm>
            <a:off x="251520" y="1268760"/>
            <a:ext cx="8784976" cy="5040560"/>
          </a:xfrm>
        </p:spPr>
        <p:txBody>
          <a:bodyPr/>
          <a:lstStyle/>
          <a:p>
            <a:pPr marL="0" indent="0">
              <a:buClr>
                <a:schemeClr val="tx1">
                  <a:lumMod val="95000"/>
                  <a:lumOff val="5000"/>
                </a:schemeClr>
              </a:buClr>
              <a:buNone/>
            </a:pPr>
            <a:r>
              <a:rPr lang="en-US" altLang="zh-TW" dirty="0"/>
              <a:t>User-Generated Content (UGC) platforms have problems</a:t>
            </a:r>
          </a:p>
          <a:p>
            <a:pPr>
              <a:spcBef>
                <a:spcPts val="600"/>
              </a:spcBef>
              <a:spcAft>
                <a:spcPts val="600"/>
              </a:spcAft>
              <a:buClr>
                <a:schemeClr val="tx1">
                  <a:lumMod val="95000"/>
                  <a:lumOff val="5000"/>
                </a:schemeClr>
              </a:buClr>
            </a:pPr>
            <a:r>
              <a:rPr lang="en-US" altLang="zh-TW" dirty="0"/>
              <a:t>The recommendation result is </a:t>
            </a:r>
            <a:r>
              <a:rPr lang="en-US" altLang="zh-TW" dirty="0">
                <a:solidFill>
                  <a:srgbClr val="0000FF"/>
                </a:solidFill>
              </a:rPr>
              <a:t>not personalized </a:t>
            </a:r>
            <a:r>
              <a:rPr lang="en-US" altLang="zh-TW" dirty="0"/>
              <a:t>enough</a:t>
            </a:r>
          </a:p>
          <a:p>
            <a:pPr eaLnBrk="1" hangingPunct="1">
              <a:spcAft>
                <a:spcPts val="600"/>
              </a:spcAft>
              <a:buClr>
                <a:schemeClr val="tx1">
                  <a:lumMod val="95000"/>
                  <a:lumOff val="5000"/>
                </a:schemeClr>
              </a:buClr>
            </a:pPr>
            <a:r>
              <a:rPr lang="en-US" altLang="zh-TW" dirty="0"/>
              <a:t>A system should take both users’ </a:t>
            </a:r>
            <a:r>
              <a:rPr lang="en-US" altLang="zh-TW" dirty="0">
                <a:solidFill>
                  <a:srgbClr val="0000FF"/>
                </a:solidFill>
              </a:rPr>
              <a:t>long-term and short-term needs </a:t>
            </a:r>
            <a:r>
              <a:rPr lang="en-US" altLang="zh-TW" dirty="0"/>
              <a:t>into account</a:t>
            </a:r>
          </a:p>
          <a:p>
            <a:pPr lvl="1" eaLnBrk="1" hangingPunct="1">
              <a:spcAft>
                <a:spcPts val="600"/>
              </a:spcAft>
              <a:buClr>
                <a:schemeClr val="tx1">
                  <a:lumMod val="95000"/>
                  <a:lumOff val="5000"/>
                </a:schemeClr>
              </a:buClr>
            </a:pPr>
            <a:r>
              <a:rPr lang="en-US" altLang="zh-TW" dirty="0"/>
              <a:t>Long-term needs refer to users</a:t>
            </a:r>
            <a:r>
              <a:rPr lang="en-US" altLang="zh-TW" dirty="0">
                <a:solidFill>
                  <a:srgbClr val="0000FF"/>
                </a:solidFill>
              </a:rPr>
              <a:t>’ characteristics or habits </a:t>
            </a:r>
          </a:p>
          <a:p>
            <a:pPr lvl="1">
              <a:spcBef>
                <a:spcPts val="600"/>
              </a:spcBef>
              <a:spcAft>
                <a:spcPts val="0"/>
              </a:spcAft>
              <a:buClr>
                <a:schemeClr val="tx1">
                  <a:lumMod val="95000"/>
                  <a:lumOff val="5000"/>
                </a:schemeClr>
              </a:buClr>
            </a:pPr>
            <a:r>
              <a:rPr lang="en-US" altLang="zh-TW" dirty="0"/>
              <a:t>Short-term needs influenced by users’ current scenario such as </a:t>
            </a:r>
            <a:r>
              <a:rPr lang="en-US" altLang="zh-TW" dirty="0">
                <a:solidFill>
                  <a:srgbClr val="0000FF"/>
                </a:solidFill>
              </a:rPr>
              <a:t>dining purpose</a:t>
            </a:r>
          </a:p>
          <a:p>
            <a:pPr>
              <a:spcBef>
                <a:spcPts val="600"/>
              </a:spcBef>
              <a:spcAft>
                <a:spcPts val="600"/>
              </a:spcAft>
              <a:buClr>
                <a:schemeClr val="tx1">
                  <a:lumMod val="95000"/>
                  <a:lumOff val="5000"/>
                </a:schemeClr>
              </a:buClr>
            </a:pPr>
            <a:r>
              <a:rPr lang="en-US" altLang="zh-TW" dirty="0"/>
              <a:t>Most of chatbot are designed for business to convey their information rather than understand </a:t>
            </a:r>
            <a:r>
              <a:rPr lang="en-US" altLang="zh-TW" dirty="0">
                <a:solidFill>
                  <a:srgbClr val="0000FF"/>
                </a:solidFill>
              </a:rPr>
              <a:t>customer-oriented needs </a:t>
            </a:r>
          </a:p>
        </p:txBody>
      </p:sp>
      <p:sp>
        <p:nvSpPr>
          <p:cNvPr id="1229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dirty="0">
                <a:ea typeface="新細明體" panose="02020500000000000000" pitchFamily="18" charset="-120"/>
              </a:rPr>
              <a:t>   </a:t>
            </a:r>
            <a:fld id="{B77F9AFC-D06A-4B10-B377-759CCE804CFC}" type="slidenum">
              <a:rPr kumimoji="0" lang="en-US" altLang="zh-TW" sz="1400" smtClean="0">
                <a:ea typeface="新細明體" panose="02020500000000000000" pitchFamily="18" charset="-120"/>
              </a:rPr>
              <a:pPr>
                <a:spcBef>
                  <a:spcPct val="0"/>
                </a:spcBef>
                <a:buFontTx/>
                <a:buNone/>
              </a:pPr>
              <a:t>4</a:t>
            </a:fld>
            <a:endParaRPr kumimoji="0" lang="en-US" altLang="zh-TW" sz="1400" dirty="0">
              <a:ea typeface="新細明體" panose="02020500000000000000" pitchFamily="18" charset="-120"/>
            </a:endParaRPr>
          </a:p>
        </p:txBody>
      </p:sp>
      <p:sp>
        <p:nvSpPr>
          <p:cNvPr id="2" name="文字方塊 1">
            <a:extLst>
              <a:ext uri="{FF2B5EF4-FFF2-40B4-BE49-F238E27FC236}">
                <a16:creationId xmlns:a16="http://schemas.microsoft.com/office/drawing/2014/main" id="{61853F7D-783E-734B-8A3C-AAAB11409F60}"/>
              </a:ext>
            </a:extLst>
          </p:cNvPr>
          <p:cNvSpPr txBox="1"/>
          <p:nvPr/>
        </p:nvSpPr>
        <p:spPr>
          <a:xfrm>
            <a:off x="9828584" y="836712"/>
            <a:ext cx="3240360" cy="2585323"/>
          </a:xfrm>
          <a:prstGeom prst="rect">
            <a:avLst/>
          </a:prstGeom>
          <a:noFill/>
        </p:spPr>
        <p:txBody>
          <a:bodyPr wrap="square" rtlCol="0">
            <a:spAutoFit/>
          </a:bodyPr>
          <a:lstStyle/>
          <a:p>
            <a:r>
              <a:rPr kumimoji="1" lang="en-US" altLang="zh-TW" dirty="0"/>
              <a:t>UGC</a:t>
            </a:r>
            <a:r>
              <a:rPr kumimoji="1" lang="zh-CN" altLang="en-US" dirty="0"/>
              <a:t>很重要</a:t>
            </a:r>
            <a:r>
              <a:rPr kumimoji="1" lang="en-US" altLang="zh-CN" dirty="0"/>
              <a:t>, but still have some problems</a:t>
            </a:r>
          </a:p>
          <a:p>
            <a:pPr marL="285750" indent="-285750">
              <a:buFontTx/>
              <a:buChar char="-"/>
            </a:pPr>
            <a:r>
              <a:rPr lang="en-US" altLang="zh-TW" dirty="0"/>
              <a:t>Information overload -&gt; they use RS but not personal enough</a:t>
            </a:r>
          </a:p>
          <a:p>
            <a:pPr marL="285750" indent="-285750">
              <a:buFontTx/>
              <a:buChar char="-"/>
            </a:pPr>
            <a:r>
              <a:rPr lang="en-US" altLang="zh-TW" dirty="0"/>
              <a:t>Mostly focus on short-term preference</a:t>
            </a:r>
          </a:p>
          <a:p>
            <a:pPr marL="285750" indent="-285750">
              <a:buFontTx/>
              <a:buChar char="-"/>
            </a:pPr>
            <a:r>
              <a:rPr kumimoji="1" lang="en-US" altLang="zh-TW" dirty="0"/>
              <a:t>For </a:t>
            </a:r>
            <a:r>
              <a:rPr lang="en-US" altLang="zh-TW" dirty="0"/>
              <a:t>requirement gathering, user may need more help</a:t>
            </a:r>
            <a:endParaRPr kumimoji="1" lang="zh-TW" altLang="en-US" dirty="0"/>
          </a:p>
        </p:txBody>
      </p:sp>
    </p:spTree>
    <p:extLst>
      <p:ext uri="{BB962C8B-B14F-4D97-AF65-F5344CB8AC3E}">
        <p14:creationId xmlns:p14="http://schemas.microsoft.com/office/powerpoint/2010/main" val="9377496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3" name="內容版面配置區 2"/>
          <p:cNvSpPr>
            <a:spLocks noGrp="1"/>
          </p:cNvSpPr>
          <p:nvPr>
            <p:ph idx="1"/>
          </p:nvPr>
        </p:nvSpPr>
        <p:spPr>
          <a:xfrm>
            <a:off x="457200" y="1340768"/>
            <a:ext cx="8363272" cy="4680620"/>
          </a:xfrm>
        </p:spPr>
        <p:txBody>
          <a:bodyPr/>
          <a:lstStyle/>
          <a:p>
            <a:pPr>
              <a:lnSpc>
                <a:spcPct val="150000"/>
              </a:lnSpc>
            </a:pPr>
            <a:r>
              <a:rPr lang="en-US" altLang="zh-TW" dirty="0"/>
              <a:t>How to help users to </a:t>
            </a:r>
            <a:r>
              <a:rPr lang="en-US" altLang="zh-TW" dirty="0">
                <a:solidFill>
                  <a:srgbClr val="0000FF"/>
                </a:solidFill>
              </a:rPr>
              <a:t>specify their requirements </a:t>
            </a:r>
            <a:r>
              <a:rPr lang="en-US" altLang="zh-TW" dirty="0"/>
              <a:t>including </a:t>
            </a:r>
            <a:r>
              <a:rPr lang="en-US" altLang="zh-TW" dirty="0">
                <a:solidFill>
                  <a:srgbClr val="0000FF"/>
                </a:solidFill>
              </a:rPr>
              <a:t>long-term and short-term </a:t>
            </a:r>
            <a:r>
              <a:rPr lang="en-US" altLang="zh-TW" dirty="0"/>
              <a:t>preferences from our</a:t>
            </a:r>
            <a:r>
              <a:rPr lang="en-US" altLang="zh-TW" dirty="0">
                <a:solidFill>
                  <a:srgbClr val="0000FF"/>
                </a:solidFill>
              </a:rPr>
              <a:t> </a:t>
            </a:r>
            <a:r>
              <a:rPr lang="en-US" altLang="zh-TW" dirty="0">
                <a:solidFill>
                  <a:srgbClr val="FF0000"/>
                </a:solidFill>
              </a:rPr>
              <a:t>chat-based mechanism with opinion intelligence</a:t>
            </a:r>
            <a:r>
              <a:rPr lang="en-US" altLang="zh-TW" dirty="0"/>
              <a:t>?</a:t>
            </a:r>
          </a:p>
          <a:p>
            <a:pPr>
              <a:lnSpc>
                <a:spcPct val="150000"/>
              </a:lnSpc>
            </a:pPr>
            <a:endParaRPr lang="en-US" altLang="zh-TW" dirty="0"/>
          </a:p>
          <a:p>
            <a:pPr lvl="0">
              <a:lnSpc>
                <a:spcPct val="150000"/>
              </a:lnSpc>
            </a:pPr>
            <a:r>
              <a:rPr lang="en-US" altLang="zh-TW" dirty="0"/>
              <a:t>How to help users search for a target that is more </a:t>
            </a:r>
            <a:r>
              <a:rPr lang="en-US" altLang="zh-TW" dirty="0">
                <a:solidFill>
                  <a:srgbClr val="0000FF"/>
                </a:solidFill>
              </a:rPr>
              <a:t>personally and objectively </a:t>
            </a:r>
            <a:r>
              <a:rPr lang="en-US" altLang="zh-TW" dirty="0"/>
              <a:t>from the proposed recommendation mechanism?</a:t>
            </a:r>
          </a:p>
          <a:p>
            <a:pPr lvl="0">
              <a:lnSpc>
                <a:spcPct val="150000"/>
              </a:lnSpc>
            </a:pPr>
            <a:endParaRPr lang="zh-TW" altLang="zh-TW" dirty="0"/>
          </a:p>
          <a:p>
            <a:pPr>
              <a:lnSpc>
                <a:spcPct val="150000"/>
              </a:lnSpc>
            </a:pPr>
            <a:endParaRPr lang="en-US" altLang="zh-TW" dirty="0"/>
          </a:p>
          <a:p>
            <a:pPr lvl="0"/>
            <a:endParaRPr lang="zh-TW" altLang="zh-TW" dirty="0"/>
          </a:p>
          <a:p>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5</a:t>
            </a:fld>
            <a:endParaRPr lang="en-US" altLang="zh-TW" dirty="0"/>
          </a:p>
        </p:txBody>
      </p:sp>
      <p:sp>
        <p:nvSpPr>
          <p:cNvPr id="5" name="文字方塊 4">
            <a:extLst>
              <a:ext uri="{FF2B5EF4-FFF2-40B4-BE49-F238E27FC236}">
                <a16:creationId xmlns:a16="http://schemas.microsoft.com/office/drawing/2014/main" id="{2FC8BA0B-E6B4-F047-974F-5ABB157D65C9}"/>
              </a:ext>
            </a:extLst>
          </p:cNvPr>
          <p:cNvSpPr txBox="1"/>
          <p:nvPr/>
        </p:nvSpPr>
        <p:spPr>
          <a:xfrm>
            <a:off x="10044608" y="1116013"/>
            <a:ext cx="3168352" cy="646331"/>
          </a:xfrm>
          <a:prstGeom prst="rect">
            <a:avLst/>
          </a:prstGeom>
          <a:noFill/>
        </p:spPr>
        <p:txBody>
          <a:bodyPr wrap="square" rtlCol="0">
            <a:spAutoFit/>
          </a:bodyPr>
          <a:lstStyle/>
          <a:p>
            <a:r>
              <a:rPr kumimoji="1" lang="en-US" altLang="zh-TW" dirty="0"/>
              <a:t>Explain short-term and long-term</a:t>
            </a:r>
            <a:endParaRPr kumimoji="1" lang="zh-TW" altLang="en-US" dirty="0"/>
          </a:p>
        </p:txBody>
      </p:sp>
    </p:spTree>
    <p:extLst>
      <p:ext uri="{BB962C8B-B14F-4D97-AF65-F5344CB8AC3E}">
        <p14:creationId xmlns:p14="http://schemas.microsoft.com/office/powerpoint/2010/main" val="15436931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標題 1"/>
          <p:cNvSpPr>
            <a:spLocks noGrp="1"/>
          </p:cNvSpPr>
          <p:nvPr>
            <p:ph type="title"/>
          </p:nvPr>
        </p:nvSpPr>
        <p:spPr>
          <a:xfrm>
            <a:off x="0" y="-26988"/>
            <a:ext cx="9144000" cy="1143001"/>
          </a:xfrm>
        </p:spPr>
        <p:txBody>
          <a:bodyPr/>
          <a:lstStyle/>
          <a:p>
            <a:r>
              <a:rPr lang="en-US" altLang="zh-TW" dirty="0"/>
              <a:t>Chatbots : Conversational User Interface</a:t>
            </a:r>
          </a:p>
        </p:txBody>
      </p:sp>
      <p:sp>
        <p:nvSpPr>
          <p:cNvPr id="3" name="內容版面配置區 2"/>
          <p:cNvSpPr>
            <a:spLocks noGrp="1"/>
          </p:cNvSpPr>
          <p:nvPr>
            <p:ph idx="1"/>
          </p:nvPr>
        </p:nvSpPr>
        <p:spPr>
          <a:xfrm>
            <a:off x="457200" y="1196975"/>
            <a:ext cx="8579296" cy="5112345"/>
          </a:xfrm>
        </p:spPr>
        <p:txBody>
          <a:bodyPr/>
          <a:lstStyle/>
          <a:p>
            <a:pPr>
              <a:buClr>
                <a:schemeClr val="tx1">
                  <a:lumMod val="95000"/>
                  <a:lumOff val="5000"/>
                </a:schemeClr>
              </a:buClr>
              <a:defRPr/>
            </a:pPr>
            <a:r>
              <a:rPr lang="en-US" altLang="zh-TW" dirty="0"/>
              <a:t>Chatbots are attracting attention to provide a </a:t>
            </a:r>
            <a:r>
              <a:rPr lang="en-US" altLang="zh-TW" dirty="0">
                <a:solidFill>
                  <a:srgbClr val="0000FF"/>
                </a:solidFill>
              </a:rPr>
              <a:t>flexible user interface</a:t>
            </a:r>
            <a:r>
              <a:rPr lang="en-US" altLang="zh-TW" dirty="0"/>
              <a:t> using </a:t>
            </a:r>
            <a:r>
              <a:rPr lang="en-US" altLang="zh-TW" dirty="0">
                <a:solidFill>
                  <a:srgbClr val="0000FF"/>
                </a:solidFill>
              </a:rPr>
              <a:t>natural language </a:t>
            </a:r>
            <a:r>
              <a:rPr lang="en-US" altLang="zh-TW" dirty="0"/>
              <a:t>for various domains</a:t>
            </a:r>
            <a:r>
              <a:rPr lang="en-US" altLang="zh-TW" sz="2000" dirty="0">
                <a:solidFill>
                  <a:schemeClr val="bg1">
                    <a:lumMod val="65000"/>
                  </a:schemeClr>
                </a:solidFill>
              </a:rPr>
              <a:t> (</a:t>
            </a:r>
            <a:r>
              <a:rPr lang="en-US" altLang="zh-TW" sz="2000" dirty="0" err="1">
                <a:solidFill>
                  <a:schemeClr val="bg1">
                    <a:lumMod val="65000"/>
                  </a:schemeClr>
                </a:solidFill>
              </a:rPr>
              <a:t>Ikemoto</a:t>
            </a:r>
            <a:r>
              <a:rPr lang="en-US" altLang="zh-TW" sz="2000" dirty="0">
                <a:solidFill>
                  <a:schemeClr val="bg1">
                    <a:lumMod val="65000"/>
                  </a:schemeClr>
                </a:solidFill>
              </a:rPr>
              <a:t> et al. 2018)</a:t>
            </a:r>
          </a:p>
          <a:p>
            <a:pPr lvl="1">
              <a:buClr>
                <a:schemeClr val="tx1">
                  <a:lumMod val="95000"/>
                  <a:lumOff val="5000"/>
                </a:schemeClr>
              </a:buClr>
              <a:defRPr/>
            </a:pPr>
            <a:r>
              <a:rPr lang="en-US" altLang="zh-TW" sz="1600" dirty="0"/>
              <a:t>Proposed</a:t>
            </a:r>
            <a:r>
              <a:rPr lang="en-US" altLang="zh-TW" sz="1600" dirty="0">
                <a:solidFill>
                  <a:schemeClr val="bg1">
                    <a:lumMod val="65000"/>
                  </a:schemeClr>
                </a:solidFill>
              </a:rPr>
              <a:t> </a:t>
            </a:r>
            <a:r>
              <a:rPr lang="en" altLang="zh-TW" sz="1600" dirty="0"/>
              <a:t>an agent that can perform open-ended data science</a:t>
            </a:r>
            <a:endParaRPr lang="en-US" altLang="zh-TW" sz="1600" dirty="0">
              <a:solidFill>
                <a:schemeClr val="bg1">
                  <a:lumMod val="65000"/>
                </a:schemeClr>
              </a:solidFill>
            </a:endParaRPr>
          </a:p>
          <a:p>
            <a:pPr lvl="1">
              <a:buClr>
                <a:schemeClr val="tx1">
                  <a:lumMod val="95000"/>
                  <a:lumOff val="5000"/>
                </a:schemeClr>
              </a:buClr>
              <a:defRPr/>
            </a:pPr>
            <a:r>
              <a:rPr lang="en-US" altLang="zh-TW" sz="1600" dirty="0"/>
              <a:t>A chatbot for future personal fashion which considers consumer trust and uncertainty.</a:t>
            </a:r>
          </a:p>
          <a:p>
            <a:pPr marL="457200" lvl="1" indent="0">
              <a:buClr>
                <a:schemeClr val="tx1">
                  <a:lumMod val="95000"/>
                  <a:lumOff val="5000"/>
                </a:schemeClr>
              </a:buClr>
              <a:buNone/>
              <a:defRPr/>
            </a:pPr>
            <a:endParaRPr lang="en-US" altLang="zh-TW" sz="2000" dirty="0">
              <a:solidFill>
                <a:schemeClr val="tx1">
                  <a:lumMod val="50000"/>
                  <a:lumOff val="50000"/>
                </a:schemeClr>
              </a:solidFill>
            </a:endParaRPr>
          </a:p>
          <a:p>
            <a:pPr>
              <a:buClr>
                <a:schemeClr val="tx1">
                  <a:lumMod val="95000"/>
                  <a:lumOff val="5000"/>
                </a:schemeClr>
              </a:buClr>
              <a:defRPr/>
            </a:pPr>
            <a:r>
              <a:rPr lang="en-US" altLang="zh-TW" dirty="0"/>
              <a:t>When interacting with a chatbot, users can </a:t>
            </a:r>
            <a:r>
              <a:rPr lang="en-US" altLang="zh-TW" dirty="0">
                <a:solidFill>
                  <a:srgbClr val="0000FF"/>
                </a:solidFill>
              </a:rPr>
              <a:t>add, remove, update</a:t>
            </a:r>
            <a:r>
              <a:rPr lang="en-US" altLang="zh-TW" dirty="0"/>
              <a:t> their personal requirements </a:t>
            </a:r>
            <a:r>
              <a:rPr lang="en-US" altLang="zh-TW" dirty="0">
                <a:solidFill>
                  <a:srgbClr val="0000FF"/>
                </a:solidFill>
              </a:rPr>
              <a:t>continuously</a:t>
            </a:r>
            <a:r>
              <a:rPr lang="en-US" altLang="zh-TW" dirty="0"/>
              <a:t> </a:t>
            </a:r>
            <a:r>
              <a:rPr lang="en-US" altLang="zh-TW" sz="2000" dirty="0">
                <a:solidFill>
                  <a:schemeClr val="bg1">
                    <a:lumMod val="65000"/>
                  </a:schemeClr>
                </a:solidFill>
              </a:rPr>
              <a:t>(Lee et al. 2018) </a:t>
            </a:r>
            <a:r>
              <a:rPr lang="en" altLang="zh-TW" dirty="0"/>
              <a:t> </a:t>
            </a:r>
          </a:p>
          <a:p>
            <a:pPr>
              <a:buClr>
                <a:schemeClr val="tx1">
                  <a:lumMod val="95000"/>
                  <a:lumOff val="5000"/>
                </a:schemeClr>
              </a:buClr>
              <a:defRPr/>
            </a:pPr>
            <a:r>
              <a:rPr lang="en" altLang="zh-TW" dirty="0"/>
              <a:t>Combining</a:t>
            </a:r>
            <a:r>
              <a:rPr lang="en" altLang="zh-TW" dirty="0">
                <a:solidFill>
                  <a:srgbClr val="0000FF"/>
                </a:solidFill>
              </a:rPr>
              <a:t> interactive </a:t>
            </a:r>
            <a:r>
              <a:rPr lang="en" altLang="zh-TW" dirty="0"/>
              <a:t>visualization techniques with recommendation techniques to support transparency and controllability</a:t>
            </a:r>
            <a:endParaRPr lang="en-US" altLang="zh-TW" sz="2000" dirty="0">
              <a:solidFill>
                <a:schemeClr val="tx1">
                  <a:lumMod val="50000"/>
                  <a:lumOff val="50000"/>
                </a:schemeClr>
              </a:solidFill>
            </a:endParaRPr>
          </a:p>
        </p:txBody>
      </p:sp>
      <p:sp>
        <p:nvSpPr>
          <p:cNvPr id="2253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2AF9A317-3E37-4328-A6E2-D15EE0AE0D2D}" type="slidenum">
              <a:rPr kumimoji="0" lang="en-US" altLang="zh-TW" sz="1400" smtClean="0">
                <a:ea typeface="新細明體" panose="02020500000000000000" pitchFamily="18" charset="-120"/>
              </a:rPr>
              <a:pPr>
                <a:spcBef>
                  <a:spcPct val="0"/>
                </a:spcBef>
                <a:buFontTx/>
                <a:buNone/>
              </a:pPr>
              <a:t>6</a:t>
            </a:fld>
            <a:endParaRPr kumimoji="0" lang="en-US" altLang="zh-TW" sz="1400">
              <a:ea typeface="新細明體" panose="02020500000000000000" pitchFamily="18" charset="-12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p:cNvSpPr>
            <a:spLocks noGrp="1"/>
          </p:cNvSpPr>
          <p:nvPr>
            <p:ph type="title"/>
          </p:nvPr>
        </p:nvSpPr>
        <p:spPr>
          <a:xfrm>
            <a:off x="251520" y="-26988"/>
            <a:ext cx="8712968" cy="1143001"/>
          </a:xfrm>
        </p:spPr>
        <p:txBody>
          <a:bodyPr/>
          <a:lstStyle/>
          <a:p>
            <a:r>
              <a:rPr lang="en-US" altLang="zh-TW" dirty="0"/>
              <a:t>Opinion Intelligence: Review Trustiness and Helpfulness</a:t>
            </a:r>
          </a:p>
        </p:txBody>
      </p:sp>
      <p:sp>
        <p:nvSpPr>
          <p:cNvPr id="3" name="內容版面配置區 2"/>
          <p:cNvSpPr>
            <a:spLocks noGrp="1"/>
          </p:cNvSpPr>
          <p:nvPr>
            <p:ph idx="1"/>
          </p:nvPr>
        </p:nvSpPr>
        <p:spPr>
          <a:xfrm>
            <a:off x="251520" y="1196975"/>
            <a:ext cx="8712968" cy="5112345"/>
          </a:xfrm>
        </p:spPr>
        <p:txBody>
          <a:bodyPr/>
          <a:lstStyle/>
          <a:p>
            <a:pPr>
              <a:spcBef>
                <a:spcPts val="600"/>
              </a:spcBef>
              <a:spcAft>
                <a:spcPts val="0"/>
              </a:spcAft>
              <a:buClr>
                <a:schemeClr val="tx1">
                  <a:lumMod val="95000"/>
                  <a:lumOff val="5000"/>
                </a:schemeClr>
              </a:buClr>
              <a:defRPr/>
            </a:pPr>
            <a:r>
              <a:rPr lang="en-US" altLang="zh-TW" dirty="0"/>
              <a:t>Extreme ratings are more valuable for the readers to obtain the information</a:t>
            </a:r>
          </a:p>
          <a:p>
            <a:pPr lvl="1">
              <a:spcBef>
                <a:spcPts val="600"/>
              </a:spcBef>
              <a:spcAft>
                <a:spcPts val="0"/>
              </a:spcAft>
              <a:buClr>
                <a:schemeClr val="tx1">
                  <a:lumMod val="95000"/>
                  <a:lumOff val="5000"/>
                </a:schemeClr>
              </a:buClr>
              <a:defRPr/>
            </a:pPr>
            <a:r>
              <a:rPr lang="en-US" altLang="zh-TW" sz="2400" dirty="0">
                <a:solidFill>
                  <a:srgbClr val="0000FF"/>
                </a:solidFill>
              </a:rPr>
              <a:t>Higher ratings </a:t>
            </a:r>
            <a:r>
              <a:rPr lang="en-US" altLang="zh-TW" sz="2400" dirty="0"/>
              <a:t>tend to increase readers’ </a:t>
            </a:r>
            <a:r>
              <a:rPr lang="en-US" altLang="zh-TW" sz="2400" dirty="0">
                <a:solidFill>
                  <a:srgbClr val="0000FF"/>
                </a:solidFill>
              </a:rPr>
              <a:t>enjoyment</a:t>
            </a:r>
            <a:r>
              <a:rPr lang="en-US" altLang="zh-TW" sz="2400" dirty="0"/>
              <a:t> and </a:t>
            </a:r>
            <a:r>
              <a:rPr lang="en-US" altLang="zh-TW" sz="2400" dirty="0">
                <a:solidFill>
                  <a:srgbClr val="0000FF"/>
                </a:solidFill>
              </a:rPr>
              <a:t>lower ratings </a:t>
            </a:r>
            <a:r>
              <a:rPr lang="en-US" altLang="zh-TW" sz="2400" dirty="0"/>
              <a:t>are associated with </a:t>
            </a:r>
            <a:r>
              <a:rPr lang="en-US" altLang="zh-TW" sz="2400" dirty="0">
                <a:solidFill>
                  <a:srgbClr val="0000FF"/>
                </a:solidFill>
              </a:rPr>
              <a:t>helpfulness</a:t>
            </a:r>
            <a:r>
              <a:rPr lang="zh-TW" altLang="en-US" sz="2400" dirty="0"/>
              <a:t> </a:t>
            </a:r>
            <a:r>
              <a:rPr lang="en-US" altLang="zh-TW" sz="1800" dirty="0">
                <a:solidFill>
                  <a:schemeClr val="bg1">
                    <a:lumMod val="65000"/>
                  </a:schemeClr>
                </a:solidFill>
              </a:rPr>
              <a:t>(Park  &amp;</a:t>
            </a:r>
            <a:r>
              <a:rPr lang="zh-TW" altLang="en-US" sz="1800" dirty="0">
                <a:solidFill>
                  <a:schemeClr val="bg1">
                    <a:lumMod val="65000"/>
                  </a:schemeClr>
                </a:solidFill>
              </a:rPr>
              <a:t> </a:t>
            </a:r>
            <a:r>
              <a:rPr lang="en-US" altLang="zh-TW" sz="1800" dirty="0" err="1">
                <a:solidFill>
                  <a:schemeClr val="bg1">
                    <a:lumMod val="65000"/>
                  </a:schemeClr>
                </a:solidFill>
              </a:rPr>
              <a:t>Nicolau</a:t>
            </a:r>
            <a:r>
              <a:rPr lang="zh-TW" altLang="en-US" sz="1800" dirty="0">
                <a:solidFill>
                  <a:schemeClr val="bg1">
                    <a:lumMod val="65000"/>
                  </a:schemeClr>
                </a:solidFill>
              </a:rPr>
              <a:t> </a:t>
            </a:r>
            <a:r>
              <a:rPr lang="en-US" altLang="zh-TW" sz="1800" dirty="0">
                <a:solidFill>
                  <a:schemeClr val="bg1">
                    <a:lumMod val="65000"/>
                  </a:schemeClr>
                </a:solidFill>
              </a:rPr>
              <a:t>2015)</a:t>
            </a:r>
          </a:p>
          <a:p>
            <a:pPr>
              <a:spcBef>
                <a:spcPts val="600"/>
              </a:spcBef>
              <a:spcAft>
                <a:spcPts val="0"/>
              </a:spcAft>
              <a:buClr>
                <a:schemeClr val="tx1">
                  <a:lumMod val="95000"/>
                  <a:lumOff val="5000"/>
                </a:schemeClr>
              </a:buClr>
              <a:defRPr/>
            </a:pPr>
            <a:r>
              <a:rPr lang="en-US" altLang="zh-TW" dirty="0"/>
              <a:t>There are several review factors that will affect users’ decision making</a:t>
            </a:r>
          </a:p>
          <a:p>
            <a:pPr lvl="1">
              <a:spcBef>
                <a:spcPts val="600"/>
              </a:spcBef>
              <a:spcAft>
                <a:spcPts val="0"/>
              </a:spcAft>
              <a:buClr>
                <a:schemeClr val="tx1">
                  <a:lumMod val="95000"/>
                  <a:lumOff val="5000"/>
                </a:schemeClr>
              </a:buClr>
              <a:defRPr/>
            </a:pPr>
            <a:r>
              <a:rPr lang="en-US" altLang="zh-TW" sz="2400" dirty="0"/>
              <a:t>The influence feature of reviews include </a:t>
            </a:r>
            <a:r>
              <a:rPr lang="en-US" altLang="zh-TW" sz="2400" dirty="0">
                <a:solidFill>
                  <a:srgbClr val="0000FF"/>
                </a:solidFill>
              </a:rPr>
              <a:t>timeliness, volume, valence, </a:t>
            </a:r>
            <a:r>
              <a:rPr lang="en" altLang="zh-TW" sz="2400" dirty="0">
                <a:solidFill>
                  <a:srgbClr val="0000FF"/>
                </a:solidFill>
              </a:rPr>
              <a:t>reviewer expertise</a:t>
            </a:r>
            <a:r>
              <a:rPr lang="en-US" altLang="zh-TW" sz="2400" dirty="0"/>
              <a:t> </a:t>
            </a:r>
            <a:r>
              <a:rPr lang="en-US" altLang="zh-TW" sz="1800" dirty="0">
                <a:solidFill>
                  <a:schemeClr val="bg1">
                    <a:lumMod val="65000"/>
                  </a:schemeClr>
                </a:solidFill>
              </a:rPr>
              <a:t>(Zhao et al. 2015)</a:t>
            </a:r>
          </a:p>
          <a:p>
            <a:pPr lvl="1">
              <a:spcBef>
                <a:spcPts val="600"/>
              </a:spcBef>
              <a:spcAft>
                <a:spcPts val="0"/>
              </a:spcAft>
              <a:buClr>
                <a:schemeClr val="tx1">
                  <a:lumMod val="95000"/>
                  <a:lumOff val="5000"/>
                </a:schemeClr>
              </a:buClr>
              <a:defRPr/>
            </a:pPr>
            <a:r>
              <a:rPr lang="en-US" altLang="zh-TW" sz="2400" dirty="0"/>
              <a:t>The source credibility relates to the reviewer’s </a:t>
            </a:r>
            <a:r>
              <a:rPr lang="en-US" altLang="zh-TW" sz="2400" dirty="0">
                <a:solidFill>
                  <a:srgbClr val="0000FF"/>
                </a:solidFill>
              </a:rPr>
              <a:t>number of followers, friends, and check-ins</a:t>
            </a:r>
            <a:r>
              <a:rPr lang="en-US" altLang="zh-TW" sz="2400" dirty="0"/>
              <a:t>. They are helpful data to construct reviewers’ experience </a:t>
            </a:r>
            <a:r>
              <a:rPr lang="en-US" altLang="zh-TW" sz="1800" dirty="0">
                <a:solidFill>
                  <a:schemeClr val="bg1">
                    <a:lumMod val="65000"/>
                  </a:schemeClr>
                </a:solidFill>
              </a:rPr>
              <a:t>(Banerjee et al. 2017)</a:t>
            </a:r>
          </a:p>
          <a:p>
            <a:pPr lvl="1">
              <a:spcBef>
                <a:spcPts val="600"/>
              </a:spcBef>
              <a:spcAft>
                <a:spcPts val="0"/>
              </a:spcAft>
              <a:buClr>
                <a:schemeClr val="tx1">
                  <a:lumMod val="95000"/>
                  <a:lumOff val="5000"/>
                </a:schemeClr>
              </a:buClr>
              <a:defRPr/>
            </a:pPr>
            <a:endParaRPr lang="en-US" altLang="zh-TW" sz="2400" dirty="0"/>
          </a:p>
          <a:p>
            <a:pPr lvl="1">
              <a:spcBef>
                <a:spcPts val="600"/>
              </a:spcBef>
              <a:spcAft>
                <a:spcPts val="0"/>
              </a:spcAft>
              <a:buClr>
                <a:schemeClr val="tx1">
                  <a:lumMod val="95000"/>
                  <a:lumOff val="5000"/>
                </a:schemeClr>
              </a:buClr>
              <a:defRPr/>
            </a:pPr>
            <a:endParaRPr lang="en-US" altLang="zh-TW" dirty="0"/>
          </a:p>
          <a:p>
            <a:pPr lvl="1">
              <a:spcBef>
                <a:spcPts val="600"/>
              </a:spcBef>
              <a:spcAft>
                <a:spcPts val="0"/>
              </a:spcAft>
              <a:buClr>
                <a:schemeClr val="tx1">
                  <a:lumMod val="95000"/>
                  <a:lumOff val="5000"/>
                </a:schemeClr>
              </a:buClr>
              <a:defRPr/>
            </a:pPr>
            <a:endParaRPr lang="zh-TW" altLang="en-US" sz="1600" dirty="0">
              <a:solidFill>
                <a:schemeClr val="bg1">
                  <a:lumMod val="65000"/>
                </a:schemeClr>
              </a:solidFill>
            </a:endParaRPr>
          </a:p>
        </p:txBody>
      </p:sp>
      <p:sp>
        <p:nvSpPr>
          <p:cNvPr id="20484"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CD1B342C-6839-4A31-AD7C-61A8EC56CE88}" type="slidenum">
              <a:rPr kumimoji="0" lang="en-US" altLang="zh-TW" sz="1400" smtClean="0">
                <a:ea typeface="新細明體" panose="02020500000000000000" pitchFamily="18" charset="-120"/>
              </a:rPr>
              <a:pPr>
                <a:spcBef>
                  <a:spcPct val="0"/>
                </a:spcBef>
                <a:buFontTx/>
                <a:buNone/>
              </a:pPr>
              <a:t>7</a:t>
            </a:fld>
            <a:endParaRPr kumimoji="0" lang="en-US" altLang="zh-TW" sz="1400">
              <a:ea typeface="新細明體" panose="02020500000000000000" pitchFamily="18" charset="-120"/>
            </a:endParaRPr>
          </a:p>
        </p:txBody>
      </p:sp>
      <p:sp>
        <p:nvSpPr>
          <p:cNvPr id="2" name="文字方塊 1">
            <a:extLst>
              <a:ext uri="{FF2B5EF4-FFF2-40B4-BE49-F238E27FC236}">
                <a16:creationId xmlns:a16="http://schemas.microsoft.com/office/drawing/2014/main" id="{7E422A48-FB1D-3247-B97C-0F770E598358}"/>
              </a:ext>
            </a:extLst>
          </p:cNvPr>
          <p:cNvSpPr txBox="1"/>
          <p:nvPr/>
        </p:nvSpPr>
        <p:spPr>
          <a:xfrm>
            <a:off x="9612560" y="1196975"/>
            <a:ext cx="3816424" cy="5632311"/>
          </a:xfrm>
          <a:prstGeom prst="rect">
            <a:avLst/>
          </a:prstGeom>
          <a:noFill/>
        </p:spPr>
        <p:txBody>
          <a:bodyPr wrap="square" rtlCol="0">
            <a:spAutoFit/>
          </a:bodyPr>
          <a:lstStyle/>
          <a:p>
            <a:r>
              <a:rPr kumimoji="1" lang="zh-TW" altLang="en-US" dirty="0"/>
              <a:t>大量的評論中，使用者如何去挑選他們信任的資訊？</a:t>
            </a:r>
            <a:endParaRPr kumimoji="1" lang="en-US" altLang="zh-TW" dirty="0"/>
          </a:p>
          <a:p>
            <a:r>
              <a:rPr lang="en-US" altLang="zh-TW" dirty="0"/>
              <a:t>- </a:t>
            </a:r>
            <a:r>
              <a:rPr lang="zh-TW" altLang="en-US" dirty="0"/>
              <a:t>近年許多研究著重於假資訊的辨識，透過使用者及評論的特徵去偵測假資訊</a:t>
            </a:r>
            <a:endParaRPr lang="en-US" altLang="zh-TW" dirty="0"/>
          </a:p>
          <a:p>
            <a:endParaRPr kumimoji="1" lang="en-US" altLang="zh-TW" dirty="0"/>
          </a:p>
          <a:p>
            <a:r>
              <a:rPr kumimoji="1" lang="zh-CN" altLang="en-US" dirty="0"/>
              <a:t>有研究指出</a:t>
            </a:r>
            <a:r>
              <a:rPr kumimoji="1" lang="zh-TW" altLang="en-US" dirty="0"/>
              <a:t> 極端的評分通常對於用戶是更有價值的資訊</a:t>
            </a:r>
            <a:endParaRPr kumimoji="1" lang="en-US" altLang="zh-TW" dirty="0"/>
          </a:p>
          <a:p>
            <a:r>
              <a:rPr kumimoji="1" lang="en-US" altLang="zh-TW" dirty="0"/>
              <a:t>-</a:t>
            </a:r>
            <a:r>
              <a:rPr lang="zh-TW" altLang="en-US" dirty="0"/>
              <a:t>以評論來說，評級主要以</a:t>
            </a:r>
            <a:r>
              <a:rPr lang="en-US" altLang="zh-TW" dirty="0"/>
              <a:t>J</a:t>
            </a:r>
            <a:r>
              <a:rPr lang="zh-CN" altLang="en-US" dirty="0"/>
              <a:t>型的分佈，使用者經常在特別滿意或特別不滿意時留下評論</a:t>
            </a:r>
            <a:endParaRPr kumimoji="1" lang="en-US" altLang="zh-TW" dirty="0"/>
          </a:p>
          <a:p>
            <a:r>
              <a:rPr kumimoji="1" lang="en-US" altLang="zh-TW" dirty="0"/>
              <a:t>- </a:t>
            </a:r>
            <a:r>
              <a:rPr kumimoji="1" lang="zh-CN" altLang="en-US" dirty="0"/>
              <a:t>高的評級會增加使用者的享樂性</a:t>
            </a:r>
            <a:endParaRPr kumimoji="1" lang="en-US" altLang="zh-CN" dirty="0"/>
          </a:p>
          <a:p>
            <a:r>
              <a:rPr lang="zh-CN" altLang="en-US" dirty="0"/>
              <a:t>而低的評級通常與有用性有高度關</a:t>
            </a:r>
            <a:endParaRPr lang="en-US" altLang="zh-CN" dirty="0"/>
          </a:p>
          <a:p>
            <a:r>
              <a:rPr lang="zh-CN" altLang="en-US" dirty="0"/>
              <a:t>連性</a:t>
            </a:r>
            <a:endParaRPr lang="en-US" altLang="zh-CN" dirty="0"/>
          </a:p>
          <a:p>
            <a:endParaRPr lang="en-US" altLang="zh-CN" dirty="0"/>
          </a:p>
          <a:p>
            <a:r>
              <a:rPr kumimoji="1" lang="zh-CN" altLang="en-US" dirty="0"/>
              <a:t>除此之外，評論包含了一些會影響使用者決策的因素，例如：該餐廳評論的數量、這個評論的時間</a:t>
            </a:r>
            <a:endParaRPr kumimoji="1" lang="en-US" altLang="zh-CN" dirty="0"/>
          </a:p>
          <a:p>
            <a:r>
              <a:rPr lang="zh-CN" altLang="en-US" dirty="0"/>
              <a:t>作者的社群影響力也經常是影響使用者信心建立的一環</a:t>
            </a:r>
            <a:endParaRPr kumimoji="1" lang="en-US" altLang="zh-TW"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標題 1"/>
          <p:cNvSpPr>
            <a:spLocks noGrp="1"/>
          </p:cNvSpPr>
          <p:nvPr>
            <p:ph type="title"/>
          </p:nvPr>
        </p:nvSpPr>
        <p:spPr/>
        <p:txBody>
          <a:bodyPr/>
          <a:lstStyle/>
          <a:p>
            <a:r>
              <a:rPr lang="en-US" altLang="zh-TW" dirty="0"/>
              <a:t> System Process</a:t>
            </a:r>
            <a:endParaRPr lang="zh-TW" altLang="en-US" dirty="0"/>
          </a:p>
        </p:txBody>
      </p:sp>
      <p:sp>
        <p:nvSpPr>
          <p:cNvPr id="28675"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F401C5B4-FFC1-4FDE-84AC-AC2351692A65}" type="slidenum">
              <a:rPr kumimoji="0" lang="en-US" altLang="zh-TW" sz="1400" smtClean="0">
                <a:ea typeface="新細明體" panose="02020500000000000000" pitchFamily="18" charset="-120"/>
              </a:rPr>
              <a:pPr>
                <a:spcBef>
                  <a:spcPct val="0"/>
                </a:spcBef>
                <a:buFontTx/>
                <a:buNone/>
              </a:pPr>
              <a:t>8</a:t>
            </a:fld>
            <a:endParaRPr kumimoji="0" lang="en-US" altLang="zh-TW" sz="1400">
              <a:ea typeface="新細明體" panose="02020500000000000000" pitchFamily="18" charset="-120"/>
            </a:endParaRPr>
          </a:p>
        </p:txBody>
      </p:sp>
      <p:pic>
        <p:nvPicPr>
          <p:cNvPr id="2" name="圖片 1"/>
          <p:cNvPicPr>
            <a:picLocks noChangeAspect="1"/>
          </p:cNvPicPr>
          <p:nvPr/>
        </p:nvPicPr>
        <p:blipFill>
          <a:blip r:embed="rId3"/>
          <a:stretch>
            <a:fillRect/>
          </a:stretch>
        </p:blipFill>
        <p:spPr>
          <a:xfrm>
            <a:off x="271849" y="2204864"/>
            <a:ext cx="8600301" cy="3422844"/>
          </a:xfrm>
          <a:prstGeom prst="rect">
            <a:avLst/>
          </a:prstGeom>
        </p:spPr>
      </p:pic>
    </p:spTree>
    <p:extLst>
      <p:ext uri="{BB962C8B-B14F-4D97-AF65-F5344CB8AC3E}">
        <p14:creationId xmlns:p14="http://schemas.microsoft.com/office/powerpoint/2010/main" val="26435413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System Framework</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9</a:t>
            </a:fld>
            <a:endParaRPr lang="en-US" altLang="zh-TW" dirty="0"/>
          </a:p>
        </p:txBody>
      </p:sp>
      <p:pic>
        <p:nvPicPr>
          <p:cNvPr id="41" name="圖片 40">
            <a:extLst>
              <a:ext uri="{FF2B5EF4-FFF2-40B4-BE49-F238E27FC236}">
                <a16:creationId xmlns:a16="http://schemas.microsoft.com/office/drawing/2014/main" id="{3EFC263A-76D8-5A4B-880B-CB501F4B4C14}"/>
              </a:ext>
            </a:extLst>
          </p:cNvPr>
          <p:cNvPicPr>
            <a:picLocks noChangeAspect="1"/>
          </p:cNvPicPr>
          <p:nvPr/>
        </p:nvPicPr>
        <p:blipFill>
          <a:blip r:embed="rId3">
            <a:extLst>
              <a:ext uri="{BEBA8EAE-BF5A-486C-A8C5-ECC9F3942E4B}">
                <a14:imgProps xmlns:a14="http://schemas.microsoft.com/office/drawing/2010/main">
                  <a14:imgLayer>
                    <a14:imgEffect>
                      <a14:saturation sat="200000"/>
                    </a14:imgEffect>
                  </a14:imgLayer>
                </a14:imgProps>
              </a:ext>
            </a:extLst>
          </a:blip>
          <a:stretch>
            <a:fillRect/>
          </a:stretch>
        </p:blipFill>
        <p:spPr>
          <a:xfrm>
            <a:off x="1380072" y="1196752"/>
            <a:ext cx="6406082" cy="4968552"/>
          </a:xfrm>
          <a:prstGeom prst="rect">
            <a:avLst/>
          </a:prstGeom>
        </p:spPr>
      </p:pic>
      <p:sp>
        <p:nvSpPr>
          <p:cNvPr id="12" name="矩形 11"/>
          <p:cNvSpPr/>
          <p:nvPr/>
        </p:nvSpPr>
        <p:spPr>
          <a:xfrm flipV="1">
            <a:off x="3275855" y="1556792"/>
            <a:ext cx="4464497" cy="576064"/>
          </a:xfrm>
          <a:prstGeom prst="rect">
            <a:avLst/>
          </a:prstGeom>
          <a:solidFill>
            <a:srgbClr val="C00000">
              <a:alpha val="10000"/>
            </a:srgb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270370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SEAD</Template>
  <TotalTime>48112</TotalTime>
  <Words>4880</Words>
  <Application>Microsoft Office PowerPoint</Application>
  <PresentationFormat>如螢幕大小 (4:3)</PresentationFormat>
  <Paragraphs>586</Paragraphs>
  <Slides>38</Slides>
  <Notes>38</Notes>
  <HiddenSlides>0</HiddenSlides>
  <MMClips>0</MMClips>
  <ScaleCrop>false</ScaleCrop>
  <HeadingPairs>
    <vt:vector size="6" baseType="variant">
      <vt:variant>
        <vt:lpstr>使用字型</vt:lpstr>
      </vt:variant>
      <vt:variant>
        <vt:i4>9</vt:i4>
      </vt:variant>
      <vt:variant>
        <vt:lpstr>佈景主題</vt:lpstr>
      </vt:variant>
      <vt:variant>
        <vt:i4>1</vt:i4>
      </vt:variant>
      <vt:variant>
        <vt:lpstr>投影片標題</vt:lpstr>
      </vt:variant>
      <vt:variant>
        <vt:i4>38</vt:i4>
      </vt:variant>
    </vt:vector>
  </HeadingPairs>
  <TitlesOfParts>
    <vt:vector size="48" baseType="lpstr">
      <vt:lpstr>宋体</vt:lpstr>
      <vt:lpstr>新細明體</vt:lpstr>
      <vt:lpstr>Arial</vt:lpstr>
      <vt:lpstr>Calibri</vt:lpstr>
      <vt:lpstr>Cambria Math</vt:lpstr>
      <vt:lpstr>Georgia</vt:lpstr>
      <vt:lpstr>Times New Roman</vt:lpstr>
      <vt:lpstr>Vivaldi</vt:lpstr>
      <vt:lpstr>Wingdings</vt:lpstr>
      <vt:lpstr>SEAD</vt:lpstr>
      <vt:lpstr> A Chat-based personal recommendation mechanism with opinion intelligence    </vt:lpstr>
      <vt:lpstr>Agenda</vt:lpstr>
      <vt:lpstr>Background</vt:lpstr>
      <vt:lpstr>Motivation</vt:lpstr>
      <vt:lpstr>Research Problems</vt:lpstr>
      <vt:lpstr>Chatbots : Conversational User Interface</vt:lpstr>
      <vt:lpstr>Opinion Intelligence: Review Trustiness and Helpfulness</vt:lpstr>
      <vt:lpstr> System Process</vt:lpstr>
      <vt:lpstr>System Framework</vt:lpstr>
      <vt:lpstr>Data Preparation </vt:lpstr>
      <vt:lpstr>System Framework</vt:lpstr>
      <vt:lpstr>User Profile Construction Module</vt:lpstr>
      <vt:lpstr>System Framework</vt:lpstr>
      <vt:lpstr>Opinion Analysis Module </vt:lpstr>
      <vt:lpstr>Opinion Analysis Module </vt:lpstr>
      <vt:lpstr>System Framework</vt:lpstr>
      <vt:lpstr>Quality Analysis Module </vt:lpstr>
      <vt:lpstr>Quality Analysis Module</vt:lpstr>
      <vt:lpstr>Quality Analysis Module</vt:lpstr>
      <vt:lpstr>System Framework</vt:lpstr>
      <vt:lpstr>Recommendation Engine Module</vt:lpstr>
      <vt:lpstr>Data Description</vt:lpstr>
      <vt:lpstr>System Construction</vt:lpstr>
      <vt:lpstr>Experiment Procedures</vt:lpstr>
      <vt:lpstr>Experiment Procedures</vt:lpstr>
      <vt:lpstr>Experiment Procedures</vt:lpstr>
      <vt:lpstr>Evaluation</vt:lpstr>
      <vt:lpstr>The Evaluation of Classification Model</vt:lpstr>
      <vt:lpstr>The Evaluation of Classification Model</vt:lpstr>
      <vt:lpstr>The Evaluation of Ranking Accuracy</vt:lpstr>
      <vt:lpstr>The Evaluation of SUS Score</vt:lpstr>
      <vt:lpstr>The Evaluation of SUS Score</vt:lpstr>
      <vt:lpstr>User Experience Evaluation </vt:lpstr>
      <vt:lpstr>User Experience Evaluation </vt:lpstr>
      <vt:lpstr>The Evaluation of User Experience</vt:lpstr>
      <vt:lpstr>Research Contributions</vt:lpstr>
      <vt:lpstr>Future Works</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1933</cp:revision>
  <cp:lastPrinted>2019-06-04T07:01:30Z</cp:lastPrinted>
  <dcterms:created xsi:type="dcterms:W3CDTF">2009-06-16T08:28:11Z</dcterms:created>
  <dcterms:modified xsi:type="dcterms:W3CDTF">2023-08-11T10:07:53Z</dcterms:modified>
</cp:coreProperties>
</file>