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09" r:id="rId2"/>
    <p:sldId id="506" r:id="rId3"/>
    <p:sldId id="508" r:id="rId4"/>
    <p:sldId id="471" r:id="rId5"/>
    <p:sldId id="484" r:id="rId6"/>
    <p:sldId id="476" r:id="rId7"/>
    <p:sldId id="507" r:id="rId8"/>
    <p:sldId id="465" r:id="rId9"/>
    <p:sldId id="466" r:id="rId10"/>
    <p:sldId id="467" r:id="rId11"/>
    <p:sldId id="468" r:id="rId12"/>
    <p:sldId id="469" r:id="rId13"/>
    <p:sldId id="470" r:id="rId14"/>
    <p:sldId id="509" r:id="rId15"/>
    <p:sldId id="510" r:id="rId16"/>
    <p:sldId id="511" r:id="rId17"/>
    <p:sldId id="512" r:id="rId18"/>
    <p:sldId id="513" r:id="rId19"/>
    <p:sldId id="527" r:id="rId20"/>
    <p:sldId id="524" r:id="rId21"/>
    <p:sldId id="525" r:id="rId22"/>
    <p:sldId id="526" r:id="rId23"/>
    <p:sldId id="515" r:id="rId24"/>
    <p:sldId id="516" r:id="rId25"/>
    <p:sldId id="517" r:id="rId26"/>
    <p:sldId id="518" r:id="rId27"/>
    <p:sldId id="519" r:id="rId28"/>
    <p:sldId id="520" r:id="rId29"/>
    <p:sldId id="521" r:id="rId30"/>
    <p:sldId id="522" r:id="rId31"/>
    <p:sldId id="523" r:id="rId32"/>
    <p:sldId id="42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8" y="8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Third  party payment 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en-US" altLang="zh-TW" dirty="0" smtClean="0"/>
            <a:t>landing 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Crowd</a:t>
          </a:r>
          <a:br>
            <a:rPr lang="en-US" altLang="zh-TW" dirty="0" smtClean="0"/>
          </a:br>
          <a:r>
            <a:rPr lang="en-US" altLang="zh-TW" dirty="0" err="1" smtClean="0"/>
            <a:t>fundung</a:t>
          </a:r>
          <a:r>
            <a:rPr lang="en-US" altLang="zh-TW" dirty="0" smtClean="0"/>
            <a:t> 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Virtual Currency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Insurance </a:t>
          </a:r>
          <a:br>
            <a:rPr lang="en-US" altLang="zh-TW" dirty="0" smtClean="0"/>
          </a:br>
          <a:r>
            <a:rPr lang="en-US" altLang="zh-TW" dirty="0" smtClean="0"/>
            <a:t>Tech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Smart</a:t>
          </a:r>
          <a:br>
            <a:rPr lang="en-US" altLang="zh-TW" dirty="0" smtClean="0"/>
          </a:br>
          <a:r>
            <a:rPr lang="en-US" altLang="zh-TW" dirty="0" smtClean="0"/>
            <a:t>Investment 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Online Credit 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Mobile payment 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>
        <a:ln>
          <a:solidFill>
            <a:srgbClr val="4DA07B"/>
          </a:solidFill>
        </a:ln>
      </dgm:spPr>
      <dgm:t>
        <a:bodyPr/>
        <a:lstStyle/>
        <a:p>
          <a:r>
            <a:rPr lang="zh-TW" altLang="en-US" b="1" i="0" dirty="0" smtClean="0"/>
            <a:t> 大數據：大量數據收集、整理及分析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>
        <a:ln>
          <a:solidFill>
            <a:srgbClr val="C19859"/>
          </a:solidFill>
        </a:ln>
      </dgm:spPr>
      <dgm:t>
        <a:bodyPr/>
        <a:lstStyle/>
        <a:p>
          <a:r>
            <a:rPr lang="zh-TW" altLang="en-US" b="1" dirty="0" smtClean="0"/>
            <a:t>雲端運算基礎建設：將不同位置的計算資源透過互網網整合起來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>
        <a:ln>
          <a:solidFill>
            <a:srgbClr val="604878"/>
          </a:solidFill>
        </a:ln>
      </dgm:spPr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6000" dirty="0" smtClean="0"/>
            <a:t>Social Finance 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3600" dirty="0" smtClean="0"/>
            <a:t>Crowdfunding</a:t>
          </a:r>
          <a:r>
            <a:rPr lang="en-US" altLang="zh-TW" sz="4000" dirty="0" smtClean="0"/>
            <a:t> </a:t>
          </a:r>
          <a:endParaRPr lang="zh-TW" altLang="en-US" sz="40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3600" dirty="0" err="1" smtClean="0"/>
            <a:t>Crowdinvesting</a:t>
          </a:r>
          <a:endParaRPr lang="zh-TW" altLang="en-US" sz="36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en-US" altLang="zh-TW" sz="3200" dirty="0" smtClean="0"/>
            <a:t>Virtual Currency </a:t>
          </a:r>
          <a:endParaRPr lang="zh-TW" altLang="en-US" sz="32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en-US" altLang="zh-TW" sz="3200" dirty="0" smtClean="0"/>
            <a:t>Social Insurance </a:t>
          </a:r>
          <a:endParaRPr lang="zh-TW" altLang="en-US" sz="32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9EF3A846-AD48-4CC5-A843-CFC8BA597E5E}">
      <dgm:prSet custT="1"/>
      <dgm:spPr/>
      <dgm:t>
        <a:bodyPr/>
        <a:lstStyle/>
        <a:p>
          <a:r>
            <a:rPr lang="en-US" altLang="zh-TW" sz="4400" dirty="0" smtClean="0"/>
            <a:t>P2P Lending </a:t>
          </a:r>
          <a:endParaRPr lang="zh-TW" altLang="en-US" sz="4400" dirty="0"/>
        </a:p>
      </dgm:t>
    </dgm:pt>
    <dgm:pt modelId="{9F28632F-C432-4198-B2DC-497B3821C701}" type="par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B681A612-41BA-4083-B266-81C8D6BD606C}" type="sib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D16B55C7-8D5C-4410-96A4-B34BC06211B3}" type="pres">
      <dgm:prSet presAssocID="{9F28632F-C432-4198-B2DC-497B3821C701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A40E89-6181-467A-9FF6-C4E9D1639074}" type="pres">
      <dgm:prSet presAssocID="{9F28632F-C432-4198-B2DC-497B3821C701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6DAB211B-5359-477A-9C39-348F0F7EA1A8}" type="pres">
      <dgm:prSet presAssocID="{9EF3A846-AD48-4CC5-A843-CFC8BA597E5E}" presName="root2" presStyleCnt="0"/>
      <dgm:spPr/>
    </dgm:pt>
    <dgm:pt modelId="{18DD242D-03EB-4A14-A3B6-762749B1D06C}" type="pres">
      <dgm:prSet presAssocID="{9EF3A846-AD48-4CC5-A843-CFC8BA597E5E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B4620A-122E-4BB5-A5F3-FAF4241849F8}" type="pres">
      <dgm:prSet presAssocID="{9EF3A846-AD48-4CC5-A843-CFC8BA597E5E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2CEAA5E6-DCA8-458F-BEA9-82C2A31BA752}" type="presOf" srcId="{9F28632F-C432-4198-B2DC-497B3821C701}" destId="{D16B55C7-8D5C-4410-96A4-B34BC06211B3}" srcOrd="0" destOrd="0" presId="urn:microsoft.com/office/officeart/2008/layout/HorizontalMultiLevelHierarchy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D030C0CF-A5E9-4E40-8C8F-80414D7D599E}" srcId="{6158DE94-E162-4C41-BD46-D1C8905F6342}" destId="{9EF3A846-AD48-4CC5-A843-CFC8BA597E5E}" srcOrd="0" destOrd="0" parTransId="{9F28632F-C432-4198-B2DC-497B3821C701}" sibTransId="{B681A612-41BA-4083-B266-81C8D6BD606C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F8301BAE-D12A-48EE-A307-58F27D00A6AC}" type="presOf" srcId="{9F28632F-C432-4198-B2DC-497B3821C701}" destId="{92A40E89-6181-467A-9FF6-C4E9D1639074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C4E03323-BE32-49EE-B600-189F10384A06}" type="presOf" srcId="{9EF3A846-AD48-4CC5-A843-CFC8BA597E5E}" destId="{18DD242D-03EB-4A14-A3B6-762749B1D06C}" srcOrd="0" destOrd="0" presId="urn:microsoft.com/office/officeart/2008/layout/HorizontalMultiLevelHierarchy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FABC2104-E00E-4AEC-A07C-7B45E96B69C3}" type="presParOf" srcId="{19F5D0D7-3EA2-424D-9567-0F56303B7EF1}" destId="{D16B55C7-8D5C-4410-96A4-B34BC06211B3}" srcOrd="0" destOrd="0" presId="urn:microsoft.com/office/officeart/2008/layout/HorizontalMultiLevelHierarchy"/>
    <dgm:cxn modelId="{C9D5E0B0-9DDB-4FB0-9151-8FB922AE6019}" type="presParOf" srcId="{D16B55C7-8D5C-4410-96A4-B34BC06211B3}" destId="{92A40E89-6181-467A-9FF6-C4E9D1639074}" srcOrd="0" destOrd="0" presId="urn:microsoft.com/office/officeart/2008/layout/HorizontalMultiLevelHierarchy"/>
    <dgm:cxn modelId="{9711ED0F-1A6F-4CED-83AF-6E2A44A9D845}" type="presParOf" srcId="{19F5D0D7-3EA2-424D-9567-0F56303B7EF1}" destId="{6DAB211B-5359-477A-9C39-348F0F7EA1A8}" srcOrd="1" destOrd="0" presId="urn:microsoft.com/office/officeart/2008/layout/HorizontalMultiLevelHierarchy"/>
    <dgm:cxn modelId="{51850082-645E-417D-97D9-07BC9FB3F8CA}" type="presParOf" srcId="{6DAB211B-5359-477A-9C39-348F0F7EA1A8}" destId="{18DD242D-03EB-4A14-A3B6-762749B1D06C}" srcOrd="0" destOrd="0" presId="urn:microsoft.com/office/officeart/2008/layout/HorizontalMultiLevelHierarchy"/>
    <dgm:cxn modelId="{7686041A-0FD8-4976-B242-EBC679A12BC8}" type="presParOf" srcId="{6DAB211B-5359-477A-9C39-348F0F7EA1A8}" destId="{D7B4620A-122E-4BB5-A5F3-FAF4241849F8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Third  party payment </a:t>
          </a:r>
          <a:endParaRPr lang="zh-TW" altLang="en-US" sz="9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Mobile payment </a:t>
          </a:r>
          <a:endParaRPr lang="zh-TW" altLang="en-US" sz="9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P2P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landing </a:t>
          </a:r>
          <a:endParaRPr lang="zh-TW" altLang="en-US" sz="9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Crowd</a:t>
          </a:r>
          <a:br>
            <a:rPr lang="en-US" altLang="zh-TW" sz="900" kern="1200" dirty="0" smtClean="0"/>
          </a:br>
          <a:r>
            <a:rPr lang="en-US" altLang="zh-TW" sz="900" kern="1200" dirty="0" err="1" smtClean="0"/>
            <a:t>fundung</a:t>
          </a:r>
          <a:r>
            <a:rPr lang="en-US" altLang="zh-TW" sz="900" kern="1200" dirty="0" smtClean="0"/>
            <a:t> </a:t>
          </a:r>
          <a:endParaRPr lang="zh-TW" altLang="en-US" sz="9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Virtual Currency</a:t>
          </a:r>
          <a:endParaRPr lang="zh-TW" altLang="en-US" sz="9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Insurance 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Tech</a:t>
          </a:r>
          <a:endParaRPr lang="zh-TW" altLang="en-US" sz="9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Smart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Investment </a:t>
          </a:r>
          <a:endParaRPr lang="zh-TW" altLang="en-US" sz="9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Online Credit </a:t>
          </a:r>
          <a:endParaRPr lang="zh-TW" altLang="en-US" sz="9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 dirty="0"/>
        </a:p>
      </dsp:txBody>
      <dsp:txXfrm>
        <a:off x="1086326" y="437117"/>
        <a:ext cx="50030" cy="1271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048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行動互聯網：透過行動通訊和互聯網結合，使人們能更方便地運用手機使用金融服務</a:t>
          </a:r>
          <a:endParaRPr lang="zh-TW" altLang="en-US" sz="24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rgbClr val="4DA07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 大數據：大量數據收集、整理及分析</a:t>
          </a:r>
          <a:endParaRPr lang="zh-TW" altLang="en-US" sz="24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rgbClr val="C198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雲端運算基礎建設：將不同位置的計算資源透過互網網整合起來</a:t>
          </a:r>
          <a:endParaRPr lang="zh-TW" altLang="en-US" sz="24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9889" y="2709333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2254956"/>
              </a:lnTo>
              <a:lnTo>
                <a:pt x="591700" y="22549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7457" y="3778529"/>
        <a:ext cx="116564" cy="116564"/>
      </dsp:txXfrm>
    </dsp:sp>
    <dsp:sp modelId="{16F8181C-3500-9040-97B9-880838ED1EBB}">
      <dsp:nvSpPr>
        <dsp:cNvPr id="0" name=""/>
        <dsp:cNvSpPr/>
      </dsp:nvSpPr>
      <dsp:spPr>
        <a:xfrm>
          <a:off x="2739889" y="2709333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1127478"/>
              </a:lnTo>
              <a:lnTo>
                <a:pt x="591700" y="1127478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3241239"/>
        <a:ext cx="63665" cy="63665"/>
      </dsp:txXfrm>
    </dsp:sp>
    <dsp:sp modelId="{81CAB378-A240-5F49-9E4E-55345AE7ACF3}">
      <dsp:nvSpPr>
        <dsp:cNvPr id="0" name=""/>
        <dsp:cNvSpPr/>
      </dsp:nvSpPr>
      <dsp:spPr>
        <a:xfrm>
          <a:off x="2739889" y="2663613"/>
          <a:ext cx="5917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1700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20947" y="2694540"/>
        <a:ext cx="29585" cy="29585"/>
      </dsp:txXfrm>
    </dsp:sp>
    <dsp:sp modelId="{0449B6F4-C8E7-C541-B4D6-5D88D6B5A196}">
      <dsp:nvSpPr>
        <dsp:cNvPr id="0" name=""/>
        <dsp:cNvSpPr/>
      </dsp:nvSpPr>
      <dsp:spPr>
        <a:xfrm>
          <a:off x="2739889" y="1581855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1127478"/>
              </a:moveTo>
              <a:lnTo>
                <a:pt x="295850" y="1127478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2113761"/>
        <a:ext cx="63665" cy="63665"/>
      </dsp:txXfrm>
    </dsp:sp>
    <dsp:sp modelId="{D16B55C7-8D5C-4410-96A4-B34BC06211B3}">
      <dsp:nvSpPr>
        <dsp:cNvPr id="0" name=""/>
        <dsp:cNvSpPr/>
      </dsp:nvSpPr>
      <dsp:spPr>
        <a:xfrm>
          <a:off x="2739889" y="454377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2254956"/>
              </a:moveTo>
              <a:lnTo>
                <a:pt x="295850" y="2254956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/>
        </a:p>
      </dsp:txBody>
      <dsp:txXfrm>
        <a:off x="2977457" y="1523572"/>
        <a:ext cx="116564" cy="116564"/>
      </dsp:txXfrm>
    </dsp:sp>
    <dsp:sp modelId="{EF40F68A-3927-6E4A-9137-E1C8E52492E5}">
      <dsp:nvSpPr>
        <dsp:cNvPr id="0" name=""/>
        <dsp:cNvSpPr/>
      </dsp:nvSpPr>
      <dsp:spPr>
        <a:xfrm rot="16200000">
          <a:off x="-84739" y="2258342"/>
          <a:ext cx="4747276" cy="9019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000" kern="1200" dirty="0" smtClean="0"/>
            <a:t>Social Finance </a:t>
          </a:r>
          <a:endParaRPr lang="zh-TW" altLang="en-US" sz="6000" kern="1200" dirty="0"/>
        </a:p>
      </dsp:txBody>
      <dsp:txXfrm>
        <a:off x="-84739" y="2258342"/>
        <a:ext cx="4747276" cy="901982"/>
      </dsp:txXfrm>
    </dsp:sp>
    <dsp:sp modelId="{18DD242D-03EB-4A14-A3B6-762749B1D06C}">
      <dsp:nvSpPr>
        <dsp:cNvPr id="0" name=""/>
        <dsp:cNvSpPr/>
      </dsp:nvSpPr>
      <dsp:spPr>
        <a:xfrm>
          <a:off x="3331590" y="3385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 Lending </a:t>
          </a:r>
          <a:endParaRPr lang="zh-TW" altLang="en-US" sz="4400" kern="1200" dirty="0"/>
        </a:p>
      </dsp:txBody>
      <dsp:txXfrm>
        <a:off x="3331590" y="3385"/>
        <a:ext cx="2958502" cy="901982"/>
      </dsp:txXfrm>
    </dsp:sp>
    <dsp:sp modelId="{06EC4BCE-58BA-2C45-AFB0-116941CE27BB}">
      <dsp:nvSpPr>
        <dsp:cNvPr id="0" name=""/>
        <dsp:cNvSpPr/>
      </dsp:nvSpPr>
      <dsp:spPr>
        <a:xfrm>
          <a:off x="3331590" y="1130864"/>
          <a:ext cx="2958502" cy="901982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Crowdfunding</a:t>
          </a:r>
          <a:r>
            <a:rPr lang="en-US" altLang="zh-TW" sz="4000" kern="1200" dirty="0" smtClean="0"/>
            <a:t> </a:t>
          </a:r>
          <a:endParaRPr lang="zh-TW" altLang="en-US" sz="4000" kern="1200" dirty="0"/>
        </a:p>
      </dsp:txBody>
      <dsp:txXfrm>
        <a:off x="3331590" y="1130864"/>
        <a:ext cx="2958502" cy="901982"/>
      </dsp:txXfrm>
    </dsp:sp>
    <dsp:sp modelId="{28B66FA9-E16F-E54A-8C59-FFC162E909C7}">
      <dsp:nvSpPr>
        <dsp:cNvPr id="0" name=""/>
        <dsp:cNvSpPr/>
      </dsp:nvSpPr>
      <dsp:spPr>
        <a:xfrm>
          <a:off x="3331590" y="2258342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err="1" smtClean="0"/>
            <a:t>Crowdinvesting</a:t>
          </a:r>
          <a:endParaRPr lang="zh-TW" altLang="en-US" sz="3600" kern="1200" dirty="0"/>
        </a:p>
      </dsp:txBody>
      <dsp:txXfrm>
        <a:off x="3331590" y="2258342"/>
        <a:ext cx="2958502" cy="901982"/>
      </dsp:txXfrm>
    </dsp:sp>
    <dsp:sp modelId="{D23B1F80-E6FF-8640-84DB-A80E95070184}">
      <dsp:nvSpPr>
        <dsp:cNvPr id="0" name=""/>
        <dsp:cNvSpPr/>
      </dsp:nvSpPr>
      <dsp:spPr>
        <a:xfrm>
          <a:off x="3331590" y="3385820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Virtual Currency </a:t>
          </a:r>
          <a:endParaRPr lang="zh-TW" altLang="en-US" sz="3200" kern="1200" dirty="0"/>
        </a:p>
      </dsp:txBody>
      <dsp:txXfrm>
        <a:off x="3331590" y="3385820"/>
        <a:ext cx="2958502" cy="901982"/>
      </dsp:txXfrm>
    </dsp:sp>
    <dsp:sp modelId="{A35B2BFD-01FA-2440-A580-31002AD88FA7}">
      <dsp:nvSpPr>
        <dsp:cNvPr id="0" name=""/>
        <dsp:cNvSpPr/>
      </dsp:nvSpPr>
      <dsp:spPr>
        <a:xfrm>
          <a:off x="3331590" y="4513298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Social Insurance </a:t>
          </a:r>
          <a:endParaRPr lang="zh-TW" altLang="en-US" sz="3200" kern="1200" dirty="0"/>
        </a:p>
      </dsp:txBody>
      <dsp:txXfrm>
        <a:off x="3331590" y="4513298"/>
        <a:ext cx="2958502" cy="901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2FB1B-645A-40C2-9D3F-69B9DC873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25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16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627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7264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48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974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altLang="zh-TW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9740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147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747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3/22/2021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22/03/2021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22/03/2021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17.jpeg"/><Relationship Id="rId12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6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6.wdp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microsoft.com/office/2007/relationships/hdphoto" Target="../media/hdphoto6.wdp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32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41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44.pn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3.jpeg"/><Relationship Id="rId3" Type="http://schemas.openxmlformats.org/officeDocument/2006/relationships/image" Target="../media/image46.png"/><Relationship Id="rId7" Type="http://schemas.openxmlformats.org/officeDocument/2006/relationships/image" Target="../media/image41.jpg"/><Relationship Id="rId12" Type="http://schemas.openxmlformats.org/officeDocument/2006/relationships/image" Target="../media/image5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1.png"/><Relationship Id="rId5" Type="http://schemas.openxmlformats.org/officeDocument/2006/relationships/image" Target="../media/image48.png"/><Relationship Id="rId10" Type="http://schemas.openxmlformats.org/officeDocument/2006/relationships/image" Target="../media/image50.png"/><Relationship Id="rId4" Type="http://schemas.openxmlformats.org/officeDocument/2006/relationships/image" Target="../media/image47.jpg"/><Relationship Id="rId9" Type="http://schemas.openxmlformats.org/officeDocument/2006/relationships/image" Target="../media/image43.png"/><Relationship Id="rId1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6.jp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5.png"/><Relationship Id="rId16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jpeg"/><Relationship Id="rId10" Type="http://schemas.openxmlformats.org/officeDocument/2006/relationships/image" Target="../media/image62.png"/><Relationship Id="rId4" Type="http://schemas.openxmlformats.org/officeDocument/2006/relationships/image" Target="../media/image11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4.png"/><Relationship Id="rId5" Type="http://schemas.openxmlformats.org/officeDocument/2006/relationships/image" Target="../media/image89.jpeg"/><Relationship Id="rId10" Type="http://schemas.openxmlformats.org/officeDocument/2006/relationships/image" Target="../media/image93.png"/><Relationship Id="rId4" Type="http://schemas.openxmlformats.org/officeDocument/2006/relationships/image" Target="../media/image88.png"/><Relationship Id="rId9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gif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1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microsoft.com/office/2007/relationships/hdphoto" Target="../media/hdphoto1.wdp"/><Relationship Id="rId5" Type="http://schemas.openxmlformats.org/officeDocument/2006/relationships/diagramData" Target="../diagrams/data2.xml"/><Relationship Id="rId10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2.wdp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63294" y="351150"/>
            <a:ext cx="11623040" cy="2387600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7030A0"/>
                </a:solidFill>
                <a:latin typeface="+mn-ea"/>
                <a:ea typeface="+mn-ea"/>
              </a:rPr>
              <a:t>數位金融創新</a:t>
            </a:r>
            <a:r>
              <a:rPr lang="en-US" altLang="zh-TW" sz="6600" b="1" dirty="0" smtClean="0">
                <a:solidFill>
                  <a:srgbClr val="7030A0"/>
                </a:solidFill>
                <a:latin typeface="+mn-ea"/>
                <a:ea typeface="+mn-ea"/>
              </a:rPr>
              <a:t>:</a:t>
            </a:r>
            <a:r>
              <a:rPr lang="zh-TW" altLang="en-US" sz="6600" b="1" dirty="0" smtClean="0">
                <a:solidFill>
                  <a:srgbClr val="7030A0"/>
                </a:solidFill>
                <a:latin typeface="+mn-ea"/>
                <a:ea typeface="+mn-ea"/>
              </a:rPr>
              <a:t>變與化</a:t>
            </a:r>
            <a:endParaRPr lang="en-US" sz="5400" b="1" dirty="0">
              <a:solidFill>
                <a:srgbClr val="7030A0"/>
              </a:solidFill>
              <a:latin typeface="+mn-ea"/>
              <a:ea typeface="+mn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012856"/>
            <a:ext cx="9144000" cy="1655762"/>
          </a:xfrm>
        </p:spPr>
        <p:txBody>
          <a:bodyPr>
            <a:normAutofit/>
          </a:bodyPr>
          <a:lstStyle/>
          <a:p>
            <a:r>
              <a:rPr lang="zh-TW" altLang="en-US" sz="3600" b="1" dirty="0" smtClean="0">
                <a:solidFill>
                  <a:srgbClr val="7030A0"/>
                </a:solidFill>
              </a:rPr>
              <a:t>李永銘 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zh-TW" altLang="en-US" sz="3600" b="1" dirty="0" smtClean="0">
                <a:solidFill>
                  <a:srgbClr val="7030A0"/>
                </a:solidFill>
              </a:rPr>
              <a:t>博士</a:t>
            </a:r>
            <a:endParaRPr lang="en-US" sz="3600" b="1" dirty="0" smtClean="0">
              <a:solidFill>
                <a:srgbClr val="7030A0"/>
              </a:solidFill>
            </a:endParaRPr>
          </a:p>
          <a:p>
            <a:r>
              <a:rPr lang="zh-TW" altLang="en-US" sz="3200" b="1" dirty="0" smtClean="0">
                <a:solidFill>
                  <a:srgbClr val="7030A0"/>
                </a:solidFill>
              </a:rPr>
              <a:t>國立陽明</a:t>
            </a:r>
            <a:r>
              <a:rPr lang="zh-TW" altLang="en-US" sz="3200" b="1" dirty="0">
                <a:solidFill>
                  <a:srgbClr val="7030A0"/>
                </a:solidFill>
              </a:rPr>
              <a:t>交通</a:t>
            </a:r>
            <a:r>
              <a:rPr lang="zh-TW" altLang="en-US" sz="3200" b="1" dirty="0" smtClean="0">
                <a:solidFill>
                  <a:srgbClr val="7030A0"/>
                </a:solidFill>
              </a:rPr>
              <a:t>大學 資訊管理研究所 特聘教授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1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460375" y="4104640"/>
            <a:ext cx="10893425" cy="2174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466501" y="1572211"/>
            <a:ext cx="10887299" cy="24081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366368"/>
            <a:ext cx="12240490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(2):</a:t>
            </a:r>
            <a:r>
              <a:rPr kumimoji="1" lang="en-US" altLang="zh-TW" sz="4000" b="1" dirty="0" smtClean="0"/>
              <a:t>AI-Data driven analysis   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cxnSp>
        <p:nvCxnSpPr>
          <p:cNvPr id="32" name="直線箭頭接點 31"/>
          <p:cNvCxnSpPr/>
          <p:nvPr/>
        </p:nvCxnSpPr>
        <p:spPr>
          <a:xfrm flipV="1">
            <a:off x="2178602" y="5131027"/>
            <a:ext cx="906458" cy="67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4" y="3229075"/>
            <a:ext cx="449390" cy="524289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141030" y="2399053"/>
            <a:ext cx="384539" cy="9049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269367" y="3188305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697098" y="5719390"/>
            <a:ext cx="209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 smtClean="0"/>
              <a:t>Traditional  Finance</a:t>
            </a:r>
            <a:endParaRPr kumimoji="1" lang="zh-TW" altLang="en-US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605630" y="3199927"/>
            <a:ext cx="1996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Digital Finance </a:t>
            </a:r>
            <a:endParaRPr kumimoji="1" lang="zh-TW" altLang="en-US" sz="20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7412986" y="2013143"/>
            <a:ext cx="229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Risk management </a:t>
            </a:r>
          </a:p>
          <a:p>
            <a:r>
              <a:rPr kumimoji="1" lang="en-US" altLang="zh-TW" sz="1400" dirty="0" smtClean="0"/>
              <a:t> Personal recommendation </a:t>
            </a:r>
          </a:p>
        </p:txBody>
      </p: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4" cstate="print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32" y="4279796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75" y="4455677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8732993" y="4685769"/>
            <a:ext cx="333483" cy="774656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05" y="4455677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1" y="4455677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5126483" y="5359956"/>
            <a:ext cx="3154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dirty="0" smtClean="0"/>
              <a:t>Product A</a:t>
            </a:r>
            <a:r>
              <a:rPr kumimoji="1" lang="zh-TW" altLang="en-US" sz="2000" dirty="0" smtClean="0"/>
              <a:t>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64" y="1771523"/>
            <a:ext cx="1928066" cy="1928066"/>
          </a:xfrm>
          <a:prstGeom prst="rect">
            <a:avLst/>
          </a:prstGeom>
        </p:spPr>
      </p:pic>
      <p:sp>
        <p:nvSpPr>
          <p:cNvPr id="6" name="AutoShape 6" descr="ãè¡ç¥¨ icon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6" y="4698702"/>
            <a:ext cx="830531" cy="830531"/>
          </a:xfrm>
          <a:prstGeom prst="rect">
            <a:avLst/>
          </a:prstGeom>
        </p:spPr>
      </p:pic>
      <p:pic>
        <p:nvPicPr>
          <p:cNvPr id="2060" name="Picture 12" descr="ãbrain iconãçåçæå°çµæ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3118" y="4243573"/>
            <a:ext cx="1046732" cy="13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260759" y="5640336"/>
            <a:ext cx="120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solidFill>
                  <a:srgbClr val="4C5760"/>
                </a:solidFill>
              </a:rPr>
              <a:t>理財專員</a:t>
            </a:r>
            <a:endParaRPr kumimoji="1" lang="zh-TW" altLang="en-US" b="1" dirty="0">
              <a:solidFill>
                <a:srgbClr val="4C576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833"/>
          <a:stretch/>
        </p:blipFill>
        <p:spPr>
          <a:xfrm>
            <a:off x="605630" y="1957318"/>
            <a:ext cx="1791100" cy="1086484"/>
          </a:xfrm>
          <a:prstGeom prst="rect">
            <a:avLst/>
          </a:prstGeom>
        </p:spPr>
      </p:pic>
      <p:cxnSp>
        <p:nvCxnSpPr>
          <p:cNvPr id="33" name="直線箭頭接點 32"/>
          <p:cNvCxnSpPr/>
          <p:nvPr/>
        </p:nvCxnSpPr>
        <p:spPr>
          <a:xfrm flipV="1">
            <a:off x="2347274" y="2917971"/>
            <a:ext cx="817158" cy="4338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2299886"/>
            <a:ext cx="389621" cy="38962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8" y="2282466"/>
            <a:ext cx="387250" cy="38725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92" y="2296763"/>
            <a:ext cx="395866" cy="39586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46" y="2679759"/>
            <a:ext cx="389621" cy="389621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80" y="2674073"/>
            <a:ext cx="387250" cy="38725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09" y="2690276"/>
            <a:ext cx="395866" cy="39586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3090318"/>
            <a:ext cx="389621" cy="389621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43" y="3049150"/>
            <a:ext cx="387250" cy="387250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50" y="2669765"/>
            <a:ext cx="395866" cy="395866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25" y="3062785"/>
            <a:ext cx="387250" cy="3872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975412" y="1671182"/>
            <a:ext cx="3008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Precise prediction &amp; matching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41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324584" y="1475985"/>
            <a:ext cx="5313588" cy="4719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圓角矩形 8"/>
          <p:cNvSpPr/>
          <p:nvPr/>
        </p:nvSpPr>
        <p:spPr>
          <a:xfrm>
            <a:off x="5990645" y="1491124"/>
            <a:ext cx="5982683" cy="47674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63" y="223892"/>
            <a:ext cx="12095629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(3): </a:t>
            </a:r>
            <a:r>
              <a:rPr kumimoji="1" lang="en-US" altLang="zh-TW" sz="4000" b="1" dirty="0" smtClean="0"/>
              <a:t>Social business  model  </a:t>
            </a:r>
            <a:endParaRPr kumimoji="1" lang="zh-TW" altLang="en-US" sz="4000" b="1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897121" y="4119203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90" y="111431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74" y="1311431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3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44542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66236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10596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690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Loan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986714" y="4788652"/>
            <a:ext cx="1169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   Saving </a:t>
            </a:r>
            <a:endParaRPr kumimoji="1"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06" y="1697393"/>
            <a:ext cx="1169948" cy="1263544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3155808" y="4593539"/>
            <a:ext cx="11614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504323" y="3303263"/>
            <a:ext cx="240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dirty="0" smtClean="0"/>
              <a:t>Information and power </a:t>
            </a:r>
          </a:p>
          <a:p>
            <a:r>
              <a:rPr kumimoji="1" lang="en-US" altLang="zh-TW" sz="1600" dirty="0" err="1" smtClean="0"/>
              <a:t>Intransparency</a:t>
            </a:r>
            <a:endParaRPr kumimoji="1" lang="zh-TW" altLang="en-US" sz="1600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38966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78" y="1787906"/>
            <a:ext cx="759042" cy="759042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 flipH="1">
            <a:off x="4208307" y="2568009"/>
            <a:ext cx="844800" cy="5721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386642" y="3030337"/>
            <a:ext cx="175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credit </a:t>
            </a:r>
            <a:r>
              <a:rPr kumimoji="1" lang="en-US" altLang="zh-TW" dirty="0"/>
              <a:t>b</a:t>
            </a:r>
            <a:r>
              <a:rPr kumimoji="1" lang="en-US" altLang="zh-TW" dirty="0" smtClean="0"/>
              <a:t>arrier 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462066" y="2749794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175526" y="4276537"/>
            <a:ext cx="1467573" cy="13115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163394" y="2132020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380169" y="210107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3467" y="2169295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196981" y="3029449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Fund </a:t>
            </a:r>
            <a:r>
              <a:rPr lang="en-US" altLang="zh-TW" b="1" dirty="0" err="1" smtClean="0">
                <a:solidFill>
                  <a:srgbClr val="C00000"/>
                </a:solidFill>
              </a:rPr>
              <a:t>Requstor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5974" y="4391751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7746915" y="516481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&amp;</a:t>
            </a:r>
            <a:r>
              <a:rPr lang="en-US" altLang="zh-TW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crowd platform </a:t>
            </a:r>
            <a:endParaRPr lang="zh-TW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6988" y="213492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326391" y="3012038"/>
            <a:ext cx="157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Fund Provider 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60568" y="2141758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6915" y="2148587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394" y="2172973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5343" y="2172973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8002237" y="2581709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3" y="3496571"/>
            <a:ext cx="1088789" cy="98190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202079" y="3455709"/>
            <a:ext cx="1172738" cy="1094755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13638" y="404826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Fund demand </a:t>
            </a:r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238465" y="4076861"/>
            <a:ext cx="18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Financial product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188553" y="2678269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Loans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775158" y="2131541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Returns</a:t>
            </a:r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-521736" y="209283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6727029" y="5558956"/>
            <a:ext cx="479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 smtClean="0"/>
              <a:t>Information sharing and market matching </a:t>
            </a:r>
            <a:endParaRPr kumimoji="1"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96" y="4952122"/>
            <a:ext cx="1169948" cy="1233939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98" y="5305234"/>
            <a:ext cx="1169948" cy="1263544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916" y="5215091"/>
            <a:ext cx="1169948" cy="1263544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31" y="4836651"/>
            <a:ext cx="1291636" cy="1291636"/>
          </a:xfrm>
          <a:prstGeom prst="rect">
            <a:avLst/>
          </a:prstGeom>
        </p:spPr>
      </p:pic>
      <p:sp>
        <p:nvSpPr>
          <p:cNvPr id="53" name="圓形箭號 52"/>
          <p:cNvSpPr/>
          <p:nvPr/>
        </p:nvSpPr>
        <p:spPr>
          <a:xfrm rot="16200000" flipH="1">
            <a:off x="-512946" y="2075675"/>
            <a:ext cx="3829247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3069" y="2807197"/>
            <a:ext cx="1636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Unconnected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79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26720" y="1468917"/>
            <a:ext cx="5537200" cy="46864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圓角矩形 5"/>
          <p:cNvSpPr/>
          <p:nvPr/>
        </p:nvSpPr>
        <p:spPr>
          <a:xfrm>
            <a:off x="6146800" y="1468917"/>
            <a:ext cx="5811520" cy="47591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023" y="365125"/>
            <a:ext cx="12404911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(4):</a:t>
            </a:r>
            <a:r>
              <a:rPr kumimoji="1" lang="en-US" altLang="zh-TW" sz="4000" b="1" dirty="0" smtClean="0"/>
              <a:t>Service Un-bundling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>
              <p:ext uri="{D42A27DB-BD31-4B8C-83A1-F6EECF244321}">
                <p14:modId xmlns:p14="http://schemas.microsoft.com/office/powerpoint/2010/main" val="3225041857"/>
              </p:ext>
            </p:extLst>
          </p:nvPr>
        </p:nvGraphicFramePr>
        <p:xfrm>
          <a:off x="8066333" y="2028110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659563" y="2633470"/>
            <a:ext cx="1940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Digital </a:t>
            </a:r>
            <a:r>
              <a:rPr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Finance </a:t>
            </a:r>
            <a:endParaRPr kumimoji="1" lang="en-US" altLang="zh-TW" sz="3200" dirty="0" smtClean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6228" y="2739190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45191" y="1640059"/>
            <a:ext cx="21051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Traditional finance 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027870" y="3684515"/>
            <a:ext cx="1427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Saving 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Loan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/>
              <a:t>P</a:t>
            </a:r>
            <a:r>
              <a:rPr kumimoji="1" lang="en-US" altLang="zh-TW" dirty="0" smtClean="0"/>
              <a:t>ayment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Exchange </a:t>
            </a:r>
            <a:endParaRPr kumimoji="1"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94864" y="5355191"/>
            <a:ext cx="28591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800"/>
              </a:lnSpc>
            </a:pPr>
            <a:r>
              <a:rPr kumimoji="1" lang="en-US" altLang="zh-TW" dirty="0" smtClean="0"/>
              <a:t>Financial Service </a:t>
            </a:r>
            <a:r>
              <a:rPr kumimoji="1" lang="en-US" altLang="zh-TW" b="1" dirty="0" smtClean="0"/>
              <a:t>un-</a:t>
            </a:r>
            <a:r>
              <a:rPr kumimoji="1" lang="en-US" altLang="zh-TW" b="1" dirty="0" err="1" smtClean="0"/>
              <a:t>bunding</a:t>
            </a:r>
            <a:endParaRPr kumimoji="1" lang="en-US" altLang="zh-TW" b="1" dirty="0"/>
          </a:p>
          <a:p>
            <a:endParaRPr kumimoji="1" lang="en-US" altLang="zh-TW" sz="1600" dirty="0" smtClean="0">
              <a:latin typeface="+mn-ea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58" y="2880691"/>
            <a:ext cx="1483937" cy="1483937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8610600" y="1510429"/>
            <a:ext cx="1753434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Digital Finance 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270747" y="5400566"/>
            <a:ext cx="28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All </a:t>
            </a:r>
            <a:r>
              <a:rPr kumimoji="1" lang="en-US" altLang="zh-TW" dirty="0" smtClean="0"/>
              <a:t>financial </a:t>
            </a:r>
            <a:r>
              <a:rPr kumimoji="1" lang="en-US" altLang="zh-TW" dirty="0"/>
              <a:t>service </a:t>
            </a:r>
            <a:endParaRPr kumimoji="1" lang="zh-TW" altLang="en-US" dirty="0"/>
          </a:p>
          <a:p>
            <a:pPr algn="ctr"/>
            <a:r>
              <a:rPr kumimoji="1" lang="en-US" altLang="zh-TW" dirty="0" smtClean="0"/>
              <a:t> in one bank</a:t>
            </a:r>
            <a:endParaRPr kumimoji="1" lang="zh-TW" altLang="en-US" dirty="0"/>
          </a:p>
        </p:txBody>
      </p:sp>
      <p:cxnSp>
        <p:nvCxnSpPr>
          <p:cNvPr id="36" name="直線箭頭接點 35"/>
          <p:cNvCxnSpPr/>
          <p:nvPr/>
        </p:nvCxnSpPr>
        <p:spPr>
          <a:xfrm>
            <a:off x="7356426" y="4094152"/>
            <a:ext cx="711128" cy="1486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734741" y="4109013"/>
            <a:ext cx="692194" cy="194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24" y="3352796"/>
            <a:ext cx="1268433" cy="1369908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210750" y="2349508"/>
            <a:ext cx="2869801" cy="2883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44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694665" y="1520359"/>
            <a:ext cx="5323840" cy="4704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6339840" y="1524000"/>
            <a:ext cx="5689600" cy="4704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087" y="365125"/>
            <a:ext cx="12109077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</a:t>
            </a:r>
            <a:r>
              <a:rPr kumimoji="1" lang="en-US" altLang="zh-TW" sz="4000" dirty="0" smtClean="0"/>
              <a:t>haracteristics </a:t>
            </a:r>
            <a:r>
              <a:rPr kumimoji="1" lang="en-US" altLang="zh-TW" sz="4000" dirty="0"/>
              <a:t>of digital finance </a:t>
            </a:r>
            <a:r>
              <a:rPr kumimoji="1" lang="en-US" altLang="zh-TW" sz="4000" dirty="0" smtClean="0"/>
              <a:t>(5):</a:t>
            </a:r>
            <a:r>
              <a:rPr kumimoji="1" lang="en-US" altLang="zh-TW" sz="4000" b="1" dirty="0" smtClean="0"/>
              <a:t>Micro-financial market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001806" y="1631119"/>
            <a:ext cx="5016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Traditional finance services focus on secured customers, big, reputational customers or companies </a:t>
            </a:r>
            <a:endParaRPr kumimoji="1"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368988" y="1743294"/>
            <a:ext cx="4188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New Finance services focus on small business or </a:t>
            </a:r>
            <a:r>
              <a:rPr kumimoji="1" lang="en-US" altLang="zh-TW" dirty="0"/>
              <a:t>customers </a:t>
            </a:r>
            <a:r>
              <a:rPr kumimoji="1" lang="en-US" altLang="zh-TW" dirty="0" smtClean="0"/>
              <a:t>without </a:t>
            </a:r>
            <a:r>
              <a:rPr kumimoji="1" lang="en-US" altLang="zh-TW" dirty="0"/>
              <a:t>credit 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87" y="2654976"/>
            <a:ext cx="4636081" cy="2594504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83" y="2240974"/>
            <a:ext cx="3929728" cy="3422508"/>
          </a:xfrm>
        </p:spPr>
      </p:pic>
      <p:sp>
        <p:nvSpPr>
          <p:cNvPr id="43" name="文字方塊 42"/>
          <p:cNvSpPr txBox="1"/>
          <p:nvPr/>
        </p:nvSpPr>
        <p:spPr>
          <a:xfrm>
            <a:off x="3830320" y="5743089"/>
            <a:ext cx="195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Micro-customers</a:t>
            </a:r>
            <a:endParaRPr kumimoji="1"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7368988" y="5295295"/>
            <a:ext cx="42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Long tail market: “</a:t>
            </a:r>
            <a:r>
              <a:rPr kumimoji="1" lang="en-US" altLang="zh-TW" b="1" dirty="0" smtClean="0"/>
              <a:t>Micro</a:t>
            </a:r>
            <a:r>
              <a:rPr kumimoji="1" lang="en-US" altLang="zh-TW" dirty="0" smtClean="0"/>
              <a:t>” &amp; “</a:t>
            </a:r>
            <a:r>
              <a:rPr kumimoji="1" lang="en-US" altLang="zh-TW" b="1" dirty="0" smtClean="0"/>
              <a:t>Mass</a:t>
            </a:r>
            <a:r>
              <a:rPr kumimoji="1" lang="en-US" altLang="zh-TW" dirty="0" smtClean="0"/>
              <a:t>” market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76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互聯網運作三大技術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graphicFrame>
        <p:nvGraphicFramePr>
          <p:cNvPr id="7" name="內容版面配置區 2"/>
          <p:cNvGraphicFramePr>
            <a:graphicFrameLocks/>
          </p:cNvGraphicFramePr>
          <p:nvPr>
            <p:extLst/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5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互聯網技術對傳統金融之影響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3274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</a:t>
            </a:r>
            <a:r>
              <a:rPr kumimoji="1" lang="zh-TW" altLang="en-US" sz="3600" smtClean="0"/>
              <a:t>三大平台模式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個人對個人，</a:t>
              </a:r>
              <a:r>
                <a:rPr lang="zh-TW" altLang="en-US" sz="2000" b="1" dirty="0"/>
                <a:t>除去中間</a:t>
              </a:r>
              <a:r>
                <a:rPr lang="zh-TW" altLang="en-US" sz="2000" b="1" dirty="0" smtClean="0"/>
                <a:t>媒介。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684205"/>
            <a:ext cx="3628570" cy="3705654"/>
            <a:chOff x="4049486" y="1684753"/>
            <a:chExt cx="3628570" cy="3705654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1900" b="1" dirty="0"/>
                <a:t>長尾市場，微型客戶</a:t>
              </a:r>
              <a:r>
                <a:rPr lang="zh-TW" altLang="en-US" sz="1900" b="1" dirty="0" smtClean="0"/>
                <a:t>集結。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684753"/>
              <a:ext cx="1238616" cy="1238616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smtClean="0"/>
                <a:t>群眾</a:t>
              </a:r>
              <a:endParaRPr kumimoji="1" lang="zh-TW" altLang="en-US" sz="24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互信互惠</a:t>
              </a:r>
              <a:r>
                <a:rPr lang="zh-TW" altLang="en-US" b="1" dirty="0" smtClean="0"/>
                <a:t>，</a:t>
              </a:r>
              <a:r>
                <a:rPr lang="zh-TW" altLang="en-US" sz="2000" b="1" dirty="0" smtClean="0"/>
                <a:t>資源共享。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dirty="0" smtClean="0"/>
                <a:t>社群</a:t>
              </a:r>
              <a:endParaRPr kumimoji="1" lang="zh-TW" alt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85711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互聯網平台對傳統金融之影響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sp>
        <p:nvSpPr>
          <p:cNvPr id="39" name="圓角矩形 38"/>
          <p:cNvSpPr/>
          <p:nvPr/>
        </p:nvSpPr>
        <p:spPr>
          <a:xfrm>
            <a:off x="845236" y="145846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28908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26589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728175" y="3153909"/>
            <a:ext cx="2598031" cy="3222803"/>
            <a:chOff x="728175" y="3153909"/>
            <a:chExt cx="2598031" cy="3222803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315390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資訊透明</a:t>
              </a:r>
              <a:endParaRPr kumimoji="1" lang="zh-TW" altLang="en-US" sz="2000" b="1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989434" y="4269951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效率高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604878"/>
                  </a:solidFill>
                </a:rPr>
                <a:t>低成本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728175" y="5708438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選擇性高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748704" y="1146465"/>
            <a:ext cx="3812173" cy="3129006"/>
            <a:chOff x="4748704" y="1146465"/>
            <a:chExt cx="3812173" cy="3129006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1631" y="1424302"/>
              <a:ext cx="22365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開方參與</a:t>
              </a:r>
              <a:r>
                <a:rPr kumimoji="1" lang="zh-TW" altLang="en-US" sz="2000" b="1" dirty="0">
                  <a:solidFill>
                    <a:srgbClr val="4DA07B"/>
                  </a:solidFill>
                </a:rPr>
                <a:t>，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門檻低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748704" y="2130512"/>
              <a:ext cx="121058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市場擴大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167273" y="2877760"/>
              <a:ext cx="23936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趨勢預測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(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群眾智慧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)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44297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91113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88118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62708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34853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418430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72081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認同感提高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42702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信任感增加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5174274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資訊擴散度上升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31098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81011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482004" y="3610062"/>
            <a:ext cx="146706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4DA07B"/>
                </a:solidFill>
              </a:rPr>
              <a:t>使用者生產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/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</a:t>
            </a:r>
            <a:r>
              <a:rPr kumimoji="1" lang="zh-TW" altLang="en-US" sz="2000" b="1" dirty="0" smtClean="0">
                <a:solidFill>
                  <a:srgbClr val="4DA07B"/>
                </a:solidFill>
              </a:rPr>
              <a:t>群眾外包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>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33416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600410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8827278" y="5840856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合作共享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58823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</p:spTree>
    <p:extLst>
      <p:ext uri="{BB962C8B-B14F-4D97-AF65-F5344CB8AC3E}">
        <p14:creationId xmlns:p14="http://schemas.microsoft.com/office/powerpoint/2010/main" val="3099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 </a:t>
            </a:r>
            <a:r>
              <a:rPr kumimoji="1" lang="en-US" altLang="zh-TW" sz="3600" dirty="0" smtClean="0"/>
              <a:t>v.</a:t>
            </a:r>
            <a:r>
              <a:rPr kumimoji="1" lang="zh-TW" altLang="en-US" sz="3600" dirty="0" smtClean="0"/>
              <a:t> 互聯網金融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612775" y="1474788"/>
          <a:ext cx="11001376" cy="471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55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傳統金融行業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互聯網金融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經營出發點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以營利為導向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以顧客為導向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客戶體驗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穩健安全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開放便捷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交易金額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大額少次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少額多次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價格策略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服務中介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中介化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去中介化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經營穩定性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高，但難以創新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低，容易變革潛力無窮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監管理念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強調管理與控制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崇尚自由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5982839" y="3957116"/>
            <a:ext cx="2317884" cy="1719782"/>
            <a:chOff x="9618214" y="1210741"/>
            <a:chExt cx="2317884" cy="171978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8214" y="1210741"/>
              <a:ext cx="1108284" cy="1303493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6498" y="1615740"/>
              <a:ext cx="1209600" cy="1314783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3034504" y="2696755"/>
            <a:ext cx="1391162" cy="1479408"/>
            <a:chOff x="2320042" y="4194026"/>
            <a:chExt cx="1249588" cy="1328854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3" t="35709" r="68060" b="38845"/>
            <a:stretch/>
          </p:blipFill>
          <p:spPr>
            <a:xfrm>
              <a:off x="2515139" y="4468389"/>
              <a:ext cx="1054491" cy="1054491"/>
            </a:xfrm>
            <a:prstGeom prst="ellipse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042" y="4194026"/>
              <a:ext cx="691904" cy="548727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>
            <a:off x="10038848" y="2680165"/>
            <a:ext cx="1437622" cy="1512588"/>
            <a:chOff x="4127316" y="4195740"/>
            <a:chExt cx="1257899" cy="132349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66141" r="69137" b="10131"/>
            <a:stretch/>
          </p:blipFill>
          <p:spPr>
            <a:xfrm>
              <a:off x="4366368" y="4467615"/>
              <a:ext cx="1018847" cy="1051619"/>
            </a:xfrm>
            <a:prstGeom prst="ellipse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316" y="4195740"/>
              <a:ext cx="748476" cy="748476"/>
            </a:xfrm>
            <a:prstGeom prst="rect">
              <a:avLst/>
            </a:prstGeom>
          </p:spPr>
        </p:pic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20" y="2229766"/>
            <a:ext cx="1464318" cy="1464318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297" r="-233" b="26755"/>
          <a:stretch/>
        </p:blipFill>
        <p:spPr>
          <a:xfrm>
            <a:off x="7694527" y="2721453"/>
            <a:ext cx="1120683" cy="51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5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841721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新金融</a:t>
            </a:r>
            <a:r>
              <a:rPr lang="en-US" altLang="zh-TW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: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社群</a:t>
            </a:r>
            <a:r>
              <a:rPr lang="zh-TW" altLang="en-US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金融智慧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計算</a:t>
            </a:r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12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092" y="457222"/>
            <a:ext cx="4117085" cy="58482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6794" y="263330"/>
            <a:ext cx="10515600" cy="1325563"/>
          </a:xfrm>
        </p:spPr>
        <p:txBody>
          <a:bodyPr/>
          <a:lstStyle/>
          <a:p>
            <a:r>
              <a:rPr lang="en-US" altLang="en-US" dirty="0" err="1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變與化原理</a:t>
            </a:r>
            <a:r>
              <a:rPr lang="zh-TW" altLang="en-US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 </a:t>
            </a:r>
            <a:r>
              <a:rPr lang="en-US" altLang="zh-TW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習</a:t>
            </a:r>
            <a:r>
              <a:rPr lang="zh-TW" altLang="en-US" dirty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慣</a:t>
            </a:r>
            <a:r>
              <a:rPr lang="zh-TW" altLang="en-US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領域</a:t>
            </a:r>
            <a:r>
              <a:rPr lang="zh-TW" altLang="en-US" dirty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深度</a:t>
            </a:r>
            <a:r>
              <a:rPr lang="zh-TW" altLang="en-US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智慧</a:t>
            </a:r>
            <a:r>
              <a:rPr lang="en-US" altLang="zh-TW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)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36823" y="1395001"/>
            <a:ext cx="9772787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變與化原理</a:t>
            </a:r>
            <a:r>
              <a:rPr lang="en-US" altLang="en-US" b="1" dirty="0" err="1">
                <a:solidFill>
                  <a:srgbClr val="7030A0"/>
                </a:solidFill>
                <a:latin typeface="+mn-lt"/>
                <a:ea typeface="inherit"/>
              </a:rPr>
              <a:t>: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當事物的有關參數到達極端時就會變化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 </a:t>
            </a:r>
            <a:endParaRPr lang="en-US" altLang="en-US" dirty="0" smtClean="0">
              <a:solidFill>
                <a:srgbClr val="7030A0"/>
              </a:solidFill>
              <a:latin typeface="+mn-lt"/>
              <a:ea typeface="inherit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zh-TW" altLang="en-US" dirty="0" smtClean="0">
                <a:solidFill>
                  <a:srgbClr val="7030A0"/>
                </a:solidFill>
                <a:latin typeface="+mn-lt"/>
                <a:ea typeface="inherit"/>
              </a:rPr>
              <a:t>例如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  <a:ea typeface="inherit"/>
              </a:rPr>
              <a:t> 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變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(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溫度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)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  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  <a:ea typeface="inherit"/>
              </a:rPr>
              <a:t>化 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  <a:ea typeface="inherit"/>
              </a:rPr>
              <a:t>(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冰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  <a:ea typeface="inherit"/>
              </a:rPr>
              <a:t> - 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水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  <a:ea typeface="inherit"/>
              </a:rPr>
              <a:t>- 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  <a:ea typeface="inherit"/>
              </a:rPr>
              <a:t>蒸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氣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inherit"/>
              </a:rPr>
              <a:t>)。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7030A0"/>
              </a:solidFill>
              <a:latin typeface="+mn-lt"/>
              <a:ea typeface="inheri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新</a:t>
            </a: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科技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、新</a:t>
            </a: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服務</a:t>
            </a:r>
            <a:r>
              <a:rPr kumimoji="0" lang="en-US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、新</a:t>
            </a: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商業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模式</a:t>
            </a:r>
            <a:r>
              <a:rPr lang="en-US" altLang="en-US" dirty="0">
                <a:solidFill>
                  <a:srgbClr val="7030A0"/>
                </a:solidFill>
                <a:latin typeface="+mn-lt"/>
              </a:rPr>
              <a:t>、</a:t>
            </a: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生活</a:t>
            </a:r>
            <a:r>
              <a:rPr kumimoji="0" lang="en-US" altLang="en-US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習慣</a:t>
            </a:r>
            <a:endParaRPr kumimoji="0" lang="en-US" altLang="en-US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為 一連串</a:t>
            </a:r>
            <a:r>
              <a:rPr kumimoji="0" lang="en-US" altLang="en-US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變與化</a:t>
            </a: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過程</a:t>
            </a:r>
            <a:r>
              <a:rPr lang="en-US" altLang="en-US" sz="1800" dirty="0">
                <a:solidFill>
                  <a:srgbClr val="7030A0"/>
                </a:solidFill>
                <a:latin typeface="+mn-lt"/>
              </a:rPr>
              <a:t>。</a:t>
            </a:r>
          </a:p>
          <a:p>
            <a:pPr marL="0" lvl="0" indent="0">
              <a:lnSpc>
                <a:spcPct val="100000"/>
              </a:lnSpc>
              <a:buNone/>
            </a:pPr>
            <a:endParaRPr lang="en-US" altLang="en-US" sz="1800" dirty="0">
              <a:solidFill>
                <a:srgbClr val="7030A0"/>
              </a:solidFill>
              <a:latin typeface="+mn-lt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新科技</a:t>
            </a:r>
            <a:r>
              <a:rPr kumimoji="0" lang="en-US" altLang="zh-TW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(</a:t>
            </a: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變</a:t>
            </a:r>
            <a:r>
              <a:rPr kumimoji="0" lang="en-US" altLang="zh-TW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) </a:t>
            </a:r>
            <a:r>
              <a:rPr kumimoji="0" lang="zh-TW" altLang="en-US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</a:rPr>
              <a:t> </a:t>
            </a:r>
            <a:r>
              <a:rPr lang="en-US" altLang="en-US" dirty="0" smtClean="0">
                <a:solidFill>
                  <a:srgbClr val="7030A0"/>
                </a:solidFill>
                <a:latin typeface="+mn-lt"/>
              </a:rPr>
              <a:t>新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服務 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化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                      </a:t>
            </a:r>
            <a:r>
              <a:rPr lang="en-US" altLang="en-US" dirty="0" smtClean="0">
                <a:solidFill>
                  <a:srgbClr val="7030A0"/>
                </a:solidFill>
                <a:latin typeface="+mn-lt"/>
              </a:rPr>
              <a:t>新</a:t>
            </a:r>
            <a:r>
              <a:rPr lang="zh-TW" altLang="en-US" dirty="0">
                <a:solidFill>
                  <a:srgbClr val="7030A0"/>
                </a:solidFill>
                <a:latin typeface="+mn-lt"/>
              </a:rPr>
              <a:t>服務 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變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) </a:t>
            </a:r>
            <a:r>
              <a:rPr lang="en-US" altLang="en-US" dirty="0">
                <a:solidFill>
                  <a:srgbClr val="7030A0"/>
                </a:solidFill>
                <a:latin typeface="+mn-lt"/>
              </a:rPr>
              <a:t>新</a:t>
            </a:r>
            <a:r>
              <a:rPr lang="zh-TW" altLang="en-US" dirty="0">
                <a:solidFill>
                  <a:srgbClr val="7030A0"/>
                </a:solidFill>
                <a:latin typeface="+mn-lt"/>
              </a:rPr>
              <a:t>商業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模式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化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                                            </a:t>
            </a:r>
            <a:r>
              <a:rPr lang="en-US" altLang="en-US" dirty="0" smtClean="0">
                <a:solidFill>
                  <a:srgbClr val="7030A0"/>
                </a:solidFill>
                <a:latin typeface="+mn-lt"/>
              </a:rPr>
              <a:t>新</a:t>
            </a:r>
            <a:r>
              <a:rPr lang="zh-TW" altLang="en-US" dirty="0">
                <a:solidFill>
                  <a:srgbClr val="7030A0"/>
                </a:solidFill>
                <a:latin typeface="+mn-lt"/>
              </a:rPr>
              <a:t>商業模式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(</a:t>
            </a:r>
            <a:r>
              <a:rPr lang="zh-TW" altLang="en-US" dirty="0" smtClean="0">
                <a:solidFill>
                  <a:srgbClr val="7030A0"/>
                </a:solidFill>
                <a:latin typeface="+mn-lt"/>
              </a:rPr>
              <a:t>變</a:t>
            </a:r>
            <a:r>
              <a:rPr lang="en-US" altLang="zh-TW" dirty="0" smtClean="0">
                <a:solidFill>
                  <a:srgbClr val="7030A0"/>
                </a:solidFill>
                <a:latin typeface="+mn-lt"/>
              </a:rPr>
              <a:t>) </a:t>
            </a:r>
            <a:r>
              <a:rPr lang="zh-TW" altLang="en-US" dirty="0" smtClean="0">
                <a:solidFill>
                  <a:srgbClr val="7030A0"/>
                </a:solidFill>
              </a:rPr>
              <a:t>生活</a:t>
            </a:r>
            <a:r>
              <a:rPr lang="en-US" altLang="en-US" dirty="0" err="1" smtClean="0">
                <a:solidFill>
                  <a:srgbClr val="7030A0"/>
                </a:solidFill>
              </a:rPr>
              <a:t>習慣</a:t>
            </a:r>
            <a:r>
              <a:rPr lang="en-US" altLang="zh-TW" dirty="0" smtClean="0">
                <a:solidFill>
                  <a:srgbClr val="7030A0"/>
                </a:solidFill>
              </a:rPr>
              <a:t> (</a:t>
            </a:r>
            <a:r>
              <a:rPr lang="zh-TW" altLang="en-US" dirty="0">
                <a:solidFill>
                  <a:srgbClr val="7030A0"/>
                </a:solidFill>
              </a:rPr>
              <a:t>化</a:t>
            </a:r>
            <a:r>
              <a:rPr lang="en-US" altLang="zh-TW" dirty="0" smtClean="0">
                <a:solidFill>
                  <a:srgbClr val="7030A0"/>
                </a:solidFill>
              </a:rPr>
              <a:t>)</a:t>
            </a:r>
            <a:endParaRPr lang="en-US" altLang="zh-TW" dirty="0">
              <a:solidFill>
                <a:srgbClr val="7030A0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altLang="zh-TW" dirty="0">
              <a:solidFill>
                <a:srgbClr val="7030A0"/>
              </a:solidFill>
              <a:ea typeface="inherit"/>
            </a:endParaRPr>
          </a:p>
          <a:p>
            <a:pPr marL="0" lvl="0" indent="0">
              <a:lnSpc>
                <a:spcPct val="100000"/>
              </a:lnSpc>
              <a:buNone/>
            </a:pP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kumimoji="0" lang="en-US" alt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57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/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36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6320" y="184400"/>
            <a:ext cx="10515600" cy="1325563"/>
          </a:xfrm>
        </p:spPr>
        <p:txBody>
          <a:bodyPr/>
          <a:lstStyle/>
          <a:p>
            <a:r>
              <a:rPr lang="en-US" dirty="0" smtClean="0"/>
              <a:t>Social Finance Computing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Infrastructure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89" y="1402733"/>
            <a:ext cx="4016951" cy="4683833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2100171" y="4477354"/>
            <a:ext cx="1892020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Intelligence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17263" y="3384534"/>
            <a:ext cx="1890533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Engines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100172" y="2027805"/>
            <a:ext cx="1890532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Applications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100171" y="5403303"/>
            <a:ext cx="1890534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Data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12" name="直線接點 11"/>
          <p:cNvCxnSpPr>
            <a:stCxn id="10" idx="3"/>
          </p:cNvCxnSpPr>
          <p:nvPr/>
        </p:nvCxnSpPr>
        <p:spPr>
          <a:xfrm flipV="1">
            <a:off x="3990704" y="2258637"/>
            <a:ext cx="757716" cy="1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4007796" y="3623025"/>
            <a:ext cx="740624" cy="1391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007796" y="4708187"/>
            <a:ext cx="740624" cy="67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3980096" y="5652192"/>
            <a:ext cx="768324" cy="1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9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雲朵形 65"/>
          <p:cNvSpPr/>
          <p:nvPr/>
        </p:nvSpPr>
        <p:spPr>
          <a:xfrm>
            <a:off x="7089197" y="1284303"/>
            <a:ext cx="2325249" cy="1308136"/>
          </a:xfrm>
          <a:prstGeom prst="cloud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雲朵形 64"/>
          <p:cNvSpPr/>
          <p:nvPr/>
        </p:nvSpPr>
        <p:spPr>
          <a:xfrm>
            <a:off x="4796676" y="1300155"/>
            <a:ext cx="2108298" cy="1308136"/>
          </a:xfrm>
          <a:prstGeom prst="cloud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雲朵形 63"/>
          <p:cNvSpPr/>
          <p:nvPr/>
        </p:nvSpPr>
        <p:spPr>
          <a:xfrm>
            <a:off x="2552864" y="1303298"/>
            <a:ext cx="2108298" cy="1308136"/>
          </a:xfrm>
          <a:prstGeom prst="cloud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4754" y="190014"/>
            <a:ext cx="11333640" cy="1325563"/>
          </a:xfrm>
        </p:spPr>
        <p:txBody>
          <a:bodyPr/>
          <a:lstStyle/>
          <a:p>
            <a:r>
              <a:rPr lang="en-US" smtClean="0"/>
              <a:t>Social Finance</a:t>
            </a:r>
            <a:r>
              <a:rPr lang="en-US" dirty="0"/>
              <a:t>:  Funding, Lending, Investing </a:t>
            </a: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171AF4F5-A693-4C77-B059-74D86523EA10}"/>
              </a:ext>
            </a:extLst>
          </p:cNvPr>
          <p:cNvGrpSpPr/>
          <p:nvPr/>
        </p:nvGrpSpPr>
        <p:grpSpPr>
          <a:xfrm>
            <a:off x="1779237" y="3828523"/>
            <a:ext cx="8039333" cy="778678"/>
            <a:chOff x="2275856" y="5421707"/>
            <a:chExt cx="7499698" cy="74399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D5602B23-2900-4BE2-80FC-81DA6D147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2275856" y="5421707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49DFB42C-A4B7-41E3-8462-EEFD20CE20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3719351" y="5449885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D83EDC69-E5A7-4BBE-9A6B-5A03738DB5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5225883" y="5438618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229F7D61-A6EE-4DB0-B71E-B3E544D0C5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8229752" y="5421707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DF62D6C1-DFB5-44B2-9AC1-A22A7D32FF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6738561" y="5438618"/>
              <a:ext cx="1545802" cy="715812"/>
            </a:xfrm>
            <a:prstGeom prst="rect">
              <a:avLst/>
            </a:prstGeom>
            <a:noFill/>
          </p:spPr>
        </p:pic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94956CBE-0E1B-4694-B02B-77EC2362ED6A}"/>
              </a:ext>
            </a:extLst>
          </p:cNvPr>
          <p:cNvGrpSpPr/>
          <p:nvPr/>
        </p:nvGrpSpPr>
        <p:grpSpPr>
          <a:xfrm>
            <a:off x="1848868" y="4920174"/>
            <a:ext cx="8039333" cy="855425"/>
            <a:chOff x="2275856" y="5421704"/>
            <a:chExt cx="7499698" cy="74399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79870D4A-967B-4852-9645-615690F58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2275856" y="5421704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622EE7A9-B2A2-403A-848D-B0BB670DB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3719351" y="5449885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9DB45464-D2AB-4D43-A08A-8B8D323AED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5225883" y="5438618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11EC20C6-139A-4350-B811-A56E0E29D9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8229752" y="5421707"/>
              <a:ext cx="1545802" cy="715812"/>
            </a:xfrm>
            <a:prstGeom prst="rect">
              <a:avLst/>
            </a:prstGeom>
            <a:noFill/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DA60D27E-3FC4-4C8A-AD03-23B7EC2482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6738561" y="5438618"/>
              <a:ext cx="1545802" cy="715812"/>
            </a:xfrm>
            <a:prstGeom prst="rect">
              <a:avLst/>
            </a:prstGeom>
            <a:noFill/>
          </p:spPr>
        </p:pic>
      </p:grpSp>
      <p:sp>
        <p:nvSpPr>
          <p:cNvPr id="27" name="橢圓 26"/>
          <p:cNvSpPr/>
          <p:nvPr/>
        </p:nvSpPr>
        <p:spPr>
          <a:xfrm>
            <a:off x="7420672" y="4588902"/>
            <a:ext cx="1993773" cy="436232"/>
          </a:xfrm>
          <a:prstGeom prst="ellipse">
            <a:avLst/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25000"/>
                </a:schemeClr>
              </a:gs>
              <a:gs pos="77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BAE1B261-EA6D-4AE9-AE59-7FB2AB6DD716}"/>
              </a:ext>
            </a:extLst>
          </p:cNvPr>
          <p:cNvSpPr txBox="1"/>
          <p:nvPr/>
        </p:nvSpPr>
        <p:spPr>
          <a:xfrm>
            <a:off x="2695700" y="5803416"/>
            <a:ext cx="1791879" cy="408623"/>
          </a:xfrm>
          <a:prstGeom prst="roundRect">
            <a:avLst/>
          </a:prstGeom>
          <a:solidFill>
            <a:schemeClr val="accent1">
              <a:alpha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RNN</a:t>
            </a:r>
            <a:endParaRPr lang="zh-TW" altLang="en-US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93" name="圖片 92">
            <a:extLst>
              <a:ext uri="{FF2B5EF4-FFF2-40B4-BE49-F238E27FC236}">
                <a16:creationId xmlns:a16="http://schemas.microsoft.com/office/drawing/2014/main" id="{0FE7FC37-FB90-49D0-9AB4-6EC36FA50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935" y="2869297"/>
            <a:ext cx="927852" cy="927852"/>
          </a:xfrm>
          <a:prstGeom prst="rect">
            <a:avLst/>
          </a:prstGeom>
        </p:spPr>
      </p:pic>
      <p:sp>
        <p:nvSpPr>
          <p:cNvPr id="94" name="文字方塊 93">
            <a:extLst>
              <a:ext uri="{FF2B5EF4-FFF2-40B4-BE49-F238E27FC236}">
                <a16:creationId xmlns:a16="http://schemas.microsoft.com/office/drawing/2014/main" id="{EFAEB5CC-BEB4-4408-8AC8-54AAF3E9192A}"/>
              </a:ext>
            </a:extLst>
          </p:cNvPr>
          <p:cNvSpPr txBox="1"/>
          <p:nvPr/>
        </p:nvSpPr>
        <p:spPr>
          <a:xfrm>
            <a:off x="10202946" y="3920389"/>
            <a:ext cx="1722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/>
              <a:t>Investing</a:t>
            </a:r>
            <a:endParaRPr lang="zh-TW" altLang="en-US" sz="3200" dirty="0"/>
          </a:p>
        </p:txBody>
      </p:sp>
      <p:pic>
        <p:nvPicPr>
          <p:cNvPr id="96" name="圖片 95">
            <a:extLst>
              <a:ext uri="{FF2B5EF4-FFF2-40B4-BE49-F238E27FC236}">
                <a16:creationId xmlns:a16="http://schemas.microsoft.com/office/drawing/2014/main" id="{079E3D67-1218-4A73-9FAB-37577C07A5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1" y="2868410"/>
            <a:ext cx="928739" cy="928739"/>
          </a:xfrm>
          <a:prstGeom prst="rect">
            <a:avLst/>
          </a:prstGeom>
        </p:spPr>
      </p:pic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0C78DD9F-CE22-4C6A-97D5-2E963A325FF3}"/>
              </a:ext>
            </a:extLst>
          </p:cNvPr>
          <p:cNvSpPr txBox="1"/>
          <p:nvPr/>
        </p:nvSpPr>
        <p:spPr>
          <a:xfrm>
            <a:off x="392448" y="3763318"/>
            <a:ext cx="1188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/>
              <a:t>Funding</a:t>
            </a:r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2836442" y="2057945"/>
            <a:ext cx="1619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Crowd </a:t>
            </a:r>
            <a:r>
              <a:rPr lang="en-US" altLang="zh-TW" b="1" dirty="0">
                <a:solidFill>
                  <a:srgbClr val="7030A0"/>
                </a:solidFill>
              </a:rPr>
              <a:t>F</a:t>
            </a:r>
            <a:r>
              <a:rPr lang="en-US" altLang="zh-TW" b="1" dirty="0" smtClean="0">
                <a:solidFill>
                  <a:srgbClr val="7030A0"/>
                </a:solidFill>
              </a:rPr>
              <a:t>unding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5190529" y="2065286"/>
            <a:ext cx="135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P2P Lending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7402219" y="2030843"/>
            <a:ext cx="1653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Social </a:t>
            </a:r>
            <a:r>
              <a:rPr lang="en-US" altLang="zh-TW" b="1" dirty="0">
                <a:solidFill>
                  <a:srgbClr val="7030A0"/>
                </a:solidFill>
              </a:rPr>
              <a:t>I</a:t>
            </a:r>
            <a:r>
              <a:rPr lang="en-US" altLang="zh-TW" b="1" dirty="0" smtClean="0">
                <a:solidFill>
                  <a:srgbClr val="7030A0"/>
                </a:solidFill>
              </a:rPr>
              <a:t>nvesting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BAE1B261-EA6D-4AE9-AE59-7FB2AB6DD716}"/>
              </a:ext>
            </a:extLst>
          </p:cNvPr>
          <p:cNvSpPr txBox="1"/>
          <p:nvPr/>
        </p:nvSpPr>
        <p:spPr>
          <a:xfrm>
            <a:off x="5134606" y="5782088"/>
            <a:ext cx="1770368" cy="408623"/>
          </a:xfrm>
          <a:prstGeom prst="roundRect">
            <a:avLst/>
          </a:prstGeom>
          <a:solidFill>
            <a:schemeClr val="accent1">
              <a:alpha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LSTM</a:t>
            </a:r>
            <a:endParaRPr lang="zh-TW" altLang="en-US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BAE1B261-EA6D-4AE9-AE59-7FB2AB6DD716}"/>
              </a:ext>
            </a:extLst>
          </p:cNvPr>
          <p:cNvSpPr txBox="1"/>
          <p:nvPr/>
        </p:nvSpPr>
        <p:spPr>
          <a:xfrm>
            <a:off x="7488601" y="5762644"/>
            <a:ext cx="1696273" cy="408623"/>
          </a:xfrm>
          <a:prstGeom prst="roundRect">
            <a:avLst/>
          </a:prstGeom>
          <a:solidFill>
            <a:schemeClr val="accent1">
              <a:alpha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BERT</a:t>
            </a:r>
            <a:endParaRPr lang="zh-TW" altLang="en-US" b="1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62" name="橢圓 61"/>
          <p:cNvSpPr/>
          <p:nvPr/>
        </p:nvSpPr>
        <p:spPr>
          <a:xfrm>
            <a:off x="4969177" y="4593182"/>
            <a:ext cx="2122257" cy="482416"/>
          </a:xfrm>
          <a:prstGeom prst="ellipse">
            <a:avLst/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25000"/>
                </a:schemeClr>
              </a:gs>
              <a:gs pos="77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3" name="橢圓 62"/>
          <p:cNvSpPr/>
          <p:nvPr/>
        </p:nvSpPr>
        <p:spPr>
          <a:xfrm>
            <a:off x="2575820" y="4610740"/>
            <a:ext cx="2014336" cy="474415"/>
          </a:xfrm>
          <a:prstGeom prst="ellipse">
            <a:avLst/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25000"/>
                </a:schemeClr>
              </a:gs>
              <a:gs pos="77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2290594" y="4599526"/>
            <a:ext cx="2720568" cy="476071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Crowd computing 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255250" y="4671339"/>
            <a:ext cx="1612478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1600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P2P </a:t>
            </a:r>
            <a:r>
              <a:rPr lang="en-US" altLang="zh-TW" sz="16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computing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591703" y="4645174"/>
            <a:ext cx="2040004" cy="338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1600" dirty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Social computing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794" y="1347186"/>
            <a:ext cx="748379" cy="74837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530" y="1483123"/>
            <a:ext cx="632011" cy="63201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203" y="1452970"/>
            <a:ext cx="692316" cy="692316"/>
          </a:xfrm>
          <a:prstGeom prst="rect">
            <a:avLst/>
          </a:prstGeom>
        </p:spPr>
      </p:pic>
      <p:grpSp>
        <p:nvGrpSpPr>
          <p:cNvPr id="55" name="群組 54"/>
          <p:cNvGrpSpPr/>
          <p:nvPr/>
        </p:nvGrpSpPr>
        <p:grpSpPr>
          <a:xfrm>
            <a:off x="2422106" y="2299836"/>
            <a:ext cx="7045513" cy="1991502"/>
            <a:chOff x="8396811" y="4166426"/>
            <a:chExt cx="6840542" cy="1672945"/>
          </a:xfrm>
        </p:grpSpPr>
        <p:pic>
          <p:nvPicPr>
            <p:cNvPr id="56" name="圖片 55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91"/>
            <a:stretch/>
          </p:blipFill>
          <p:spPr>
            <a:xfrm>
              <a:off x="11618567" y="4166426"/>
              <a:ext cx="3618786" cy="1672945"/>
            </a:xfrm>
            <a:prstGeom prst="rect">
              <a:avLst/>
            </a:prstGeom>
          </p:spPr>
        </p:pic>
        <p:pic>
          <p:nvPicPr>
            <p:cNvPr id="59" name="圖片 5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8"/>
            <a:stretch/>
          </p:blipFill>
          <p:spPr>
            <a:xfrm>
              <a:off x="8396811" y="4166426"/>
              <a:ext cx="3634966" cy="1672945"/>
            </a:xfrm>
            <a:prstGeom prst="rect">
              <a:avLst/>
            </a:prstGeom>
          </p:spPr>
        </p:pic>
      </p:grpSp>
      <p:sp>
        <p:nvSpPr>
          <p:cNvPr id="67" name="向右箭號 66"/>
          <p:cNvSpPr/>
          <p:nvPr/>
        </p:nvSpPr>
        <p:spPr>
          <a:xfrm rot="10800000">
            <a:off x="1721285" y="3636839"/>
            <a:ext cx="767655" cy="11352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向右箭號 69"/>
          <p:cNvSpPr/>
          <p:nvPr/>
        </p:nvSpPr>
        <p:spPr>
          <a:xfrm>
            <a:off x="9442554" y="3636840"/>
            <a:ext cx="752033" cy="1374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891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5300" dirty="0" smtClean="0"/>
              <a:t>數位金融的兩面</a:t>
            </a:r>
            <a:r>
              <a:rPr lang="en-US" altLang="zh-TW" sz="5300" dirty="0" smtClean="0"/>
              <a:t>: </a:t>
            </a:r>
            <a:r>
              <a:rPr lang="zh-TW" altLang="en-US" sz="5300" dirty="0" smtClean="0"/>
              <a:t>數位轉型與市場擴展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dirty="0" smtClean="0"/>
              <a:t>vs 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4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互聯網金融之創新模式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6125802" y="6137174"/>
            <a:ext cx="4114800" cy="365125"/>
          </a:xfrm>
        </p:spPr>
        <p:txBody>
          <a:bodyPr/>
          <a:lstStyle/>
          <a:p>
            <a:r>
              <a:rPr lang="zh-TW" altLang="en-US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     數位金融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= </a:t>
            </a:r>
            <a:r>
              <a:rPr lang="zh-TW" altLang="en-US" sz="1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 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+ </a:t>
            </a:r>
            <a:r>
              <a:rPr lang="zh-TW" altLang="en-US" sz="18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sz="1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商金融</a:t>
            </a:r>
            <a:endParaRPr lang="en-US" sz="1800" dirty="0">
              <a:solidFill>
                <a:srgbClr val="7030A0"/>
              </a:solidFill>
            </a:endParaRPr>
          </a:p>
          <a:p>
            <a:r>
              <a:rPr lang="en-US" altLang="zh-TW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 </a:t>
            </a:r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7" name="圓角矩形 6"/>
          <p:cNvSpPr/>
          <p:nvPr/>
        </p:nvSpPr>
        <p:spPr>
          <a:xfrm>
            <a:off x="5638453" y="2062960"/>
            <a:ext cx="6226184" cy="39604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426820" y="1616284"/>
            <a:ext cx="2627368" cy="4407115"/>
            <a:chOff x="426820" y="1616284"/>
            <a:chExt cx="2627368" cy="4407115"/>
          </a:xfrm>
        </p:grpSpPr>
        <p:sp>
          <p:nvSpPr>
            <p:cNvPr id="8" name="圓角矩形 7"/>
            <p:cNvSpPr/>
            <p:nvPr/>
          </p:nvSpPr>
          <p:spPr>
            <a:xfrm>
              <a:off x="790987" y="2062959"/>
              <a:ext cx="1800200" cy="3960440"/>
            </a:xfrm>
            <a:prstGeom prst="roundRect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26820" y="1616284"/>
              <a:ext cx="2627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傳統金融線上服務</a:t>
              </a:r>
              <a:endParaRPr lang="zh-TW" alt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321869" y="3215087"/>
              <a:ext cx="837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借貸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79019" y="422319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證卷交易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295043" y="5510051"/>
              <a:ext cx="727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保險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8" name="Picture 2" descr="D:\sally\Pictures\借貸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87" y="2146459"/>
              <a:ext cx="1767858" cy="994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D:\sally\Pictures\證卷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703" y="3494351"/>
              <a:ext cx="880492" cy="88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035" y="4700204"/>
              <a:ext cx="867962" cy="819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群組 46"/>
          <p:cNvGrpSpPr/>
          <p:nvPr/>
        </p:nvGrpSpPr>
        <p:grpSpPr>
          <a:xfrm>
            <a:off x="2911313" y="1616284"/>
            <a:ext cx="2708437" cy="4407115"/>
            <a:chOff x="2911313" y="1616284"/>
            <a:chExt cx="2708437" cy="4407115"/>
          </a:xfrm>
        </p:grpSpPr>
        <p:sp>
          <p:nvSpPr>
            <p:cNvPr id="10" name="文字方塊 9"/>
            <p:cNvSpPr txBox="1"/>
            <p:nvPr/>
          </p:nvSpPr>
          <p:spPr>
            <a:xfrm>
              <a:off x="2911313" y="1616284"/>
              <a:ext cx="2708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6"/>
                  </a:solidFill>
                </a:rPr>
                <a:t>互聯網公司金融服務</a:t>
              </a:r>
              <a:endParaRPr lang="zh-TW" altLang="en-US" sz="2200" b="1" dirty="0">
                <a:solidFill>
                  <a:schemeClr val="accent6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366220" y="2067605"/>
              <a:ext cx="1800200" cy="3955794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987534" y="3110641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支付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777109" y="4193127"/>
              <a:ext cx="115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smtClean="0">
                  <a:solidFill>
                    <a:schemeClr val="accent6"/>
                  </a:solidFill>
                </a:rPr>
                <a:t>電商借貸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947283" y="5488535"/>
              <a:ext cx="64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理財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pic>
          <p:nvPicPr>
            <p:cNvPr id="19" name="Picture 4" descr="「支付寶 icon」的圖片搜尋結果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883" y="2392191"/>
              <a:ext cx="1499931" cy="641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528" y="3585749"/>
              <a:ext cx="1130424" cy="5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527" y="4880513"/>
              <a:ext cx="1615591" cy="536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向右箭號 23"/>
          <p:cNvSpPr/>
          <p:nvPr/>
        </p:nvSpPr>
        <p:spPr>
          <a:xfrm rot="20137715">
            <a:off x="6957607" y="2883363"/>
            <a:ext cx="792088" cy="3424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7" y="3267042"/>
            <a:ext cx="1524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9461823" y="2554059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07698" y="2178801"/>
            <a:ext cx="1019874" cy="91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789709" y="44931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投資者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8385861" y="45767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公司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40251" y="3122203"/>
            <a:ext cx="87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股權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5772482" y="3329525"/>
            <a:ext cx="106252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向右箭號 31"/>
          <p:cNvSpPr/>
          <p:nvPr/>
        </p:nvSpPr>
        <p:spPr>
          <a:xfrm>
            <a:off x="6953173" y="3710468"/>
            <a:ext cx="792088" cy="36148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52512">
            <a:off x="6861277" y="4693425"/>
            <a:ext cx="984833" cy="4163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3431101"/>
            <a:ext cx="940773" cy="9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0291025" y="4313822"/>
            <a:ext cx="133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本金和利息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4732680"/>
            <a:ext cx="990262" cy="9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0298948" y="5658558"/>
            <a:ext cx="133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產品或服務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10717" y="32891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F9933"/>
                </a:solidFill>
              </a:rPr>
              <a:t>股權投資</a:t>
            </a:r>
          </a:p>
        </p:txBody>
      </p:sp>
      <p:sp>
        <p:nvSpPr>
          <p:cNvPr id="39" name="矩形 38"/>
          <p:cNvSpPr/>
          <p:nvPr/>
        </p:nvSpPr>
        <p:spPr>
          <a:xfrm>
            <a:off x="6778320" y="41176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債券投資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802825">
            <a:off x="6640513" y="5132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回報投資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462693" y="2668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9448514" y="3795425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9448514" y="39091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4" name="向右箭號 43"/>
          <p:cNvSpPr/>
          <p:nvPr/>
        </p:nvSpPr>
        <p:spPr>
          <a:xfrm>
            <a:off x="9467949" y="4871962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9468507" y="49860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364715" y="1600813"/>
            <a:ext cx="32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C000"/>
                </a:solidFill>
              </a:rPr>
              <a:t>P2P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 smtClean="0">
                <a:solidFill>
                  <a:srgbClr val="FFC000"/>
                </a:solidFill>
              </a:rPr>
              <a:t>群眾金融服務</a:t>
            </a:r>
            <a:endParaRPr lang="zh-TW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98300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</a:t>
            </a:r>
            <a:endParaRPr 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349416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電商金融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6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9904" y="208761"/>
            <a:ext cx="11035748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 Bank 1.0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銀行轉型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8" y="1474839"/>
            <a:ext cx="5525272" cy="4702124"/>
          </a:xfrm>
        </p:spPr>
        <p:txBody>
          <a:bodyPr/>
          <a:lstStyle/>
          <a:p>
            <a:r>
              <a:rPr lang="en-US" altLang="zh-TW" dirty="0"/>
              <a:t>Bank1.0</a:t>
            </a:r>
          </a:p>
          <a:p>
            <a:pPr marL="0" indent="0">
              <a:buNone/>
            </a:pPr>
            <a:r>
              <a:rPr lang="zh-TW" altLang="en-US" dirty="0"/>
              <a:t>以</a:t>
            </a:r>
            <a:r>
              <a:rPr lang="zh-TW" altLang="en-US" b="1" dirty="0"/>
              <a:t>實體分行</a:t>
            </a:r>
            <a:r>
              <a:rPr lang="zh-TW" altLang="en-US" dirty="0"/>
              <a:t>為主</a:t>
            </a:r>
            <a:r>
              <a:rPr lang="en-US" altLang="zh-TW" dirty="0"/>
              <a:t>,</a:t>
            </a:r>
            <a:r>
              <a:rPr lang="zh-TW" altLang="en-US" dirty="0"/>
              <a:t>因此各家銀行積極拓展分行</a:t>
            </a:r>
            <a:endParaRPr lang="en-US" altLang="zh-TW" dirty="0"/>
          </a:p>
          <a:p>
            <a:r>
              <a:rPr lang="en-US" altLang="zh-TW" dirty="0"/>
              <a:t>Bank2.0</a:t>
            </a:r>
          </a:p>
          <a:p>
            <a:pPr marL="0" indent="0">
              <a:buNone/>
            </a:pPr>
            <a:r>
              <a:rPr lang="zh-TW" altLang="en-US" dirty="0" smtClean="0"/>
              <a:t>銀行</a:t>
            </a:r>
            <a:r>
              <a:rPr lang="zh-TW" altLang="en-US" dirty="0"/>
              <a:t>從實體分行轉型到</a:t>
            </a:r>
            <a:r>
              <a:rPr lang="zh-TW" altLang="en-US" b="1" dirty="0"/>
              <a:t>網路分行</a:t>
            </a:r>
            <a:r>
              <a:rPr lang="en-US" altLang="zh-TW" dirty="0"/>
              <a:t>,</a:t>
            </a:r>
            <a:r>
              <a:rPr lang="zh-TW" altLang="en-US" dirty="0"/>
              <a:t>且交易逐漸電子</a:t>
            </a:r>
            <a:r>
              <a:rPr lang="zh-TW" altLang="en-US" dirty="0" smtClean="0"/>
              <a:t>化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(</a:t>
            </a:r>
            <a:r>
              <a:rPr lang="zh-TW" alt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多</a:t>
            </a:r>
            <a:r>
              <a:rPr lang="en-US" altLang="zh-TW" b="1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通路</a:t>
            </a:r>
            <a:r>
              <a:rPr lang="en-US" altLang="zh-TW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管理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)</a:t>
            </a:r>
            <a:endParaRPr lang="en-US" altLang="zh-TW" dirty="0"/>
          </a:p>
          <a:p>
            <a:r>
              <a:rPr lang="en-US" altLang="zh-TW" dirty="0"/>
              <a:t>Bank3.0</a:t>
            </a:r>
          </a:p>
          <a:p>
            <a:pPr marL="0" indent="0">
              <a:buNone/>
            </a:pPr>
            <a:r>
              <a:rPr lang="zh-TW" altLang="en-US" dirty="0"/>
              <a:t>虛擬銀行或電子銀行</a:t>
            </a:r>
            <a:r>
              <a:rPr lang="en-US" altLang="zh-TW" dirty="0"/>
              <a:t>,</a:t>
            </a:r>
            <a:r>
              <a:rPr lang="zh-TW" altLang="en-US" dirty="0"/>
              <a:t>不依賴實體設施的虛擬服務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altLang="zh-TW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全通路</a:t>
            </a:r>
            <a:r>
              <a:rPr lang="en-US" altLang="zh-TW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管理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6850251" y="3223647"/>
            <a:ext cx="1968285" cy="144134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6586781" y="2309248"/>
            <a:ext cx="3394129" cy="2541722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354305" y="1367286"/>
            <a:ext cx="5067946" cy="35611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056021" y="3621152"/>
            <a:ext cx="1627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Bank1.0</a:t>
            </a:r>
          </a:p>
          <a:p>
            <a:r>
              <a:rPr lang="zh-TW" altLang="en-US" dirty="0"/>
              <a:t>銀行物理網點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8730922" y="2795792"/>
            <a:ext cx="1286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Bank2.0</a:t>
            </a:r>
          </a:p>
          <a:p>
            <a:r>
              <a:rPr lang="zh-TW" altLang="en-US" dirty="0"/>
              <a:t>自助銀行</a:t>
            </a:r>
            <a:endParaRPr lang="en-US" altLang="zh-TW" dirty="0"/>
          </a:p>
          <a:p>
            <a:r>
              <a:rPr lang="zh-TW" altLang="en-US" dirty="0"/>
              <a:t>電話銀行</a:t>
            </a:r>
            <a:endParaRPr lang="en-US" altLang="zh-TW" dirty="0"/>
          </a:p>
          <a:p>
            <a:r>
              <a:rPr lang="zh-TW" altLang="en-US" dirty="0"/>
              <a:t>網上銀行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0053652" y="2346484"/>
            <a:ext cx="12863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Bank3.0</a:t>
            </a:r>
          </a:p>
          <a:p>
            <a:r>
              <a:rPr lang="zh-TW" altLang="en-US" dirty="0"/>
              <a:t>社交網絡</a:t>
            </a:r>
            <a:endParaRPr lang="en-US" altLang="zh-TW" dirty="0"/>
          </a:p>
          <a:p>
            <a:r>
              <a:rPr lang="zh-TW" altLang="en-US" dirty="0"/>
              <a:t>移動支付</a:t>
            </a:r>
            <a:endParaRPr lang="en-US" altLang="zh-TW" dirty="0"/>
          </a:p>
          <a:p>
            <a:r>
              <a:rPr lang="zh-TW" altLang="en-US" dirty="0"/>
              <a:t>大數據</a:t>
            </a:r>
            <a:endParaRPr lang="en-US" altLang="zh-TW" dirty="0"/>
          </a:p>
          <a:p>
            <a:r>
              <a:rPr lang="zh-TW" altLang="en-US" dirty="0"/>
              <a:t>雲計算</a:t>
            </a:r>
            <a:endParaRPr lang="en-US" altLang="zh-TW" dirty="0"/>
          </a:p>
          <a:p>
            <a:r>
              <a:rPr lang="en-US" altLang="zh-TW" dirty="0"/>
              <a:t>……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457059" y="5169109"/>
            <a:ext cx="50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銀行零售渠道的各階段之間的關係</a:t>
            </a:r>
          </a:p>
        </p:txBody>
      </p:sp>
      <p:sp>
        <p:nvSpPr>
          <p:cNvPr id="2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285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SzPct val="25000"/>
              <a:buFont typeface="Calibri"/>
              <a:buNone/>
            </a:pP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Fintech &amp; Bank3.0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594851" y="144435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2038701" y="2672392"/>
            <a:ext cx="6379016" cy="3257608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>
            <a:solidFill>
              <a:schemeClr val="tx2">
                <a:lumMod val="10000"/>
                <a:lumOff val="9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</a:t>
            </a:r>
            <a:endParaRPr lang="en-US"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2666011" y="3320926"/>
            <a:ext cx="2638164" cy="18727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Bank 3.0</a:t>
            </a:r>
          </a:p>
        </p:txBody>
      </p:sp>
      <p:cxnSp>
        <p:nvCxnSpPr>
          <p:cNvPr id="258" name="Shape 258"/>
          <p:cNvCxnSpPr/>
          <p:nvPr/>
        </p:nvCxnSpPr>
        <p:spPr>
          <a:xfrm>
            <a:off x="2364068" y="2340600"/>
            <a:ext cx="5407608" cy="15879"/>
          </a:xfrm>
          <a:prstGeom prst="straightConnector1">
            <a:avLst/>
          </a:prstGeom>
          <a:ln w="57150">
            <a:headEnd type="triangle" w="lg" len="lg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9" name="Shape 259"/>
          <p:cNvSpPr/>
          <p:nvPr/>
        </p:nvSpPr>
        <p:spPr>
          <a:xfrm>
            <a:off x="7771677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消費者</a:t>
            </a:r>
          </a:p>
        </p:txBody>
      </p:sp>
      <p:sp>
        <p:nvSpPr>
          <p:cNvPr id="260" name="Shape 260"/>
          <p:cNvSpPr/>
          <p:nvPr/>
        </p:nvSpPr>
        <p:spPr>
          <a:xfrm>
            <a:off x="955719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銀行端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10173" y="4570771"/>
            <a:ext cx="1956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800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Bank 4.0</a:t>
            </a:r>
          </a:p>
        </p:txBody>
      </p:sp>
      <p:sp>
        <p:nvSpPr>
          <p:cNvPr id="35" name="矩形 34"/>
          <p:cNvSpPr/>
          <p:nvPr/>
        </p:nvSpPr>
        <p:spPr>
          <a:xfrm>
            <a:off x="6678653" y="3985996"/>
            <a:ext cx="1956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3200" dirty="0" err="1">
                <a:latin typeface="Arial"/>
                <a:ea typeface="Arial"/>
                <a:cs typeface="Arial"/>
                <a:sym typeface="Arial"/>
              </a:rPr>
              <a:t>FinTech</a:t>
            </a:r>
            <a:endParaRPr lang="en-US" altLang="zh-TW"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035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Bank3.0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4.0 </a:t>
            </a:r>
            <a:endParaRPr lang="en-US" sz="42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Picture 2" descr="http://journal.eyeprophet.com/wp-content/uploads/2015/11/bank3.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03" y="1462694"/>
            <a:ext cx="9194096" cy="474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箭號: 向右 1"/>
          <p:cNvSpPr/>
          <p:nvPr/>
        </p:nvSpPr>
        <p:spPr>
          <a:xfrm>
            <a:off x="1541721" y="5411972"/>
            <a:ext cx="6477814" cy="506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Bank3.0</a:t>
            </a:r>
            <a:endParaRPr lang="zh-TW" altLang="en-US" dirty="0"/>
          </a:p>
        </p:txBody>
      </p:sp>
      <p:sp>
        <p:nvSpPr>
          <p:cNvPr id="29" name="箭號: 向右 28"/>
          <p:cNvSpPr/>
          <p:nvPr/>
        </p:nvSpPr>
        <p:spPr>
          <a:xfrm>
            <a:off x="8279697" y="5411970"/>
            <a:ext cx="2384184" cy="506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Bank4.0</a:t>
            </a:r>
            <a:endParaRPr lang="zh-TW" altLang="en-US" dirty="0"/>
          </a:p>
        </p:txBody>
      </p:sp>
      <p:sp>
        <p:nvSpPr>
          <p:cNvPr id="31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338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/>
          <p:cNvSpPr/>
          <p:nvPr/>
        </p:nvSpPr>
        <p:spPr>
          <a:xfrm rot="20502527">
            <a:off x="1428311" y="421076"/>
            <a:ext cx="7977727" cy="579980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grpSp>
        <p:nvGrpSpPr>
          <p:cNvPr id="36" name="群組 35"/>
          <p:cNvGrpSpPr/>
          <p:nvPr/>
        </p:nvGrpSpPr>
        <p:grpSpPr>
          <a:xfrm>
            <a:off x="1152939" y="1449238"/>
            <a:ext cx="8295201" cy="5108113"/>
            <a:chOff x="1982920" y="1274520"/>
            <a:chExt cx="8061341" cy="4727979"/>
          </a:xfrm>
        </p:grpSpPr>
        <p:sp>
          <p:nvSpPr>
            <p:cNvPr id="27" name="文字方塊 26"/>
            <p:cNvSpPr txBox="1"/>
            <p:nvPr/>
          </p:nvSpPr>
          <p:spPr>
            <a:xfrm rot="16200000">
              <a:off x="9188520" y="5286784"/>
              <a:ext cx="615553" cy="81587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虛擬</a:t>
              </a:r>
              <a:endParaRPr lang="en-US" altLang="zh-TW" sz="2800" dirty="0"/>
            </a:p>
          </p:txBody>
        </p:sp>
        <p:sp>
          <p:nvSpPr>
            <p:cNvPr id="19" name="向右箭號 18"/>
            <p:cNvSpPr/>
            <p:nvPr/>
          </p:nvSpPr>
          <p:spPr>
            <a:xfrm>
              <a:off x="2810692" y="5260047"/>
              <a:ext cx="7233569" cy="19445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0" name="向下箭號 19"/>
            <p:cNvSpPr/>
            <p:nvPr/>
          </p:nvSpPr>
          <p:spPr>
            <a:xfrm rot="10800000">
              <a:off x="2564122" y="1394977"/>
              <a:ext cx="192607" cy="3863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1982920" y="1274520"/>
              <a:ext cx="615553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客戶端</a:t>
              </a:r>
              <a:endParaRPr lang="en-US" altLang="zh-TW" sz="28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2075725" y="4428302"/>
              <a:ext cx="562918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銀行端</a:t>
              </a:r>
              <a:endParaRPr lang="en-US" altLang="zh-TW" sz="2800" dirty="0"/>
            </a:p>
          </p:txBody>
        </p:sp>
        <p:sp>
          <p:nvSpPr>
            <p:cNvPr id="29" name="文字方塊 28"/>
            <p:cNvSpPr txBox="1"/>
            <p:nvPr/>
          </p:nvSpPr>
          <p:spPr>
            <a:xfrm rot="16200000">
              <a:off x="3094850" y="5227309"/>
              <a:ext cx="534188" cy="8458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實體</a:t>
              </a:r>
              <a:endParaRPr lang="en-US" altLang="zh-TW" sz="2800" dirty="0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4833717" y="714016"/>
            <a:ext cx="3506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Internet Of Everything</a:t>
            </a:r>
            <a:endParaRPr lang="zh-TW" altLang="en-US" sz="2800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1286879" y="547607"/>
            <a:ext cx="615553" cy="18416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chemeClr val="bg1">
                    <a:lumMod val="65000"/>
                  </a:schemeClr>
                </a:solidFill>
              </a:rPr>
              <a:t>非銀行端</a:t>
            </a:r>
          </a:p>
        </p:txBody>
      </p:sp>
      <p:sp>
        <p:nvSpPr>
          <p:cNvPr id="22" name="橢圓 21"/>
          <p:cNvSpPr/>
          <p:nvPr/>
        </p:nvSpPr>
        <p:spPr>
          <a:xfrm>
            <a:off x="8698759" y="577118"/>
            <a:ext cx="2477386" cy="175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</a:rPr>
              <a:t>人人是銀行</a:t>
            </a:r>
          </a:p>
        </p:txBody>
      </p:sp>
      <p:sp>
        <p:nvSpPr>
          <p:cNvPr id="32" name="橢圓 31"/>
          <p:cNvSpPr/>
          <p:nvPr/>
        </p:nvSpPr>
        <p:spPr>
          <a:xfrm>
            <a:off x="2223780" y="4123133"/>
            <a:ext cx="2202418" cy="16268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實體銀行服務創新</a:t>
            </a:r>
          </a:p>
        </p:txBody>
      </p:sp>
      <p:sp>
        <p:nvSpPr>
          <p:cNvPr id="35" name="橢圓 34"/>
          <p:cNvSpPr/>
          <p:nvPr/>
        </p:nvSpPr>
        <p:spPr>
          <a:xfrm>
            <a:off x="5726432" y="1539804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數據</a:t>
            </a:r>
            <a:r>
              <a:rPr lang="zh-TW" altLang="en-US" sz="2400" dirty="0" smtClean="0">
                <a:solidFill>
                  <a:schemeClr val="bg1"/>
                </a:solidFill>
              </a:rPr>
              <a:t>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5847561" y="3273674"/>
            <a:ext cx="2238163" cy="169891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行動銀行創新</a:t>
            </a:r>
          </a:p>
        </p:txBody>
      </p:sp>
      <p:sp>
        <p:nvSpPr>
          <p:cNvPr id="38" name="橢圓 37"/>
          <p:cNvSpPr/>
          <p:nvPr/>
        </p:nvSpPr>
        <p:spPr>
          <a:xfrm>
            <a:off x="3393311" y="1319399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社</a:t>
            </a:r>
            <a:r>
              <a:rPr lang="zh-TW" altLang="en-US" sz="2400" dirty="0" smtClean="0">
                <a:solidFill>
                  <a:schemeClr val="bg1"/>
                </a:solidFill>
              </a:rPr>
              <a:t>群銀行創新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 rot="2294838">
            <a:off x="2566808" y="3563064"/>
            <a:ext cx="3934721" cy="9688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</a:rPr>
              <a:t>聯網銀行創新</a:t>
            </a:r>
          </a:p>
        </p:txBody>
      </p:sp>
      <p:sp>
        <p:nvSpPr>
          <p:cNvPr id="3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68665" y="335163"/>
            <a:ext cx="5558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</a:t>
            </a:r>
            <a:r>
              <a:rPr lang="zh-TW" altLang="en-US" sz="4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銀行創新地圖</a:t>
            </a:r>
            <a:endParaRPr lang="en-US" sz="4800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07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8113" y="79582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dirty="0"/>
              <a:t>何謂電商金融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5853" y="1812648"/>
            <a:ext cx="11025051" cy="4798423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  <a:buSzPct val="145000"/>
            </a:pPr>
            <a:r>
              <a:rPr lang="zh-TW" altLang="en-US" sz="2800" dirty="0"/>
              <a:t>電子商務與金融業由於各自發展需要而結合</a:t>
            </a:r>
            <a:endParaRPr lang="en-US" altLang="zh-TW" sz="2800" dirty="0"/>
          </a:p>
          <a:p>
            <a:pPr>
              <a:spcAft>
                <a:spcPts val="600"/>
              </a:spcAft>
              <a:buSzPct val="145000"/>
            </a:pPr>
            <a:r>
              <a:rPr lang="zh-TW" altLang="en-US" sz="2400" dirty="0"/>
              <a:t>狹義：</a:t>
            </a:r>
            <a:endParaRPr lang="en-US" altLang="zh-TW" sz="2400" dirty="0"/>
          </a:p>
          <a:p>
            <a:pPr lvl="1">
              <a:spcAft>
                <a:spcPts val="600"/>
              </a:spcAft>
              <a:buSzPct val="145000"/>
            </a:pPr>
            <a:r>
              <a:rPr lang="zh-TW" altLang="en-US" dirty="0"/>
              <a:t>可稱為「電商融資」</a:t>
            </a:r>
            <a:endParaRPr lang="en-US" altLang="zh-TW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銀行與電商企業合作提供的金融增值服務</a:t>
            </a:r>
            <a:endParaRPr lang="en-US" altLang="zh-TW" sz="2400" dirty="0"/>
          </a:p>
          <a:p>
            <a:pPr lvl="0">
              <a:spcAft>
                <a:spcPts val="600"/>
              </a:spcAft>
              <a:buSzPct val="145000"/>
            </a:pPr>
            <a:r>
              <a:rPr lang="zh-TW" altLang="en-US" sz="2400" dirty="0"/>
              <a:t>廣義：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金融產品基於電子商務而展開的金融服務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有效組織貨幣資金，達到物流、資訊流、資金流的統一，提高資金運行效率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提供支付、結算、融資、保險等金融服務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sp>
        <p:nvSpPr>
          <p:cNvPr id="7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33864" y="380897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</a:t>
            </a:r>
            <a:r>
              <a:rPr lang="zh-TW" altLang="en-US" sz="40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7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變與化</a:t>
            </a:r>
            <a:r>
              <a:rPr lang="en-US" altLang="en-US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- </a:t>
            </a:r>
            <a:r>
              <a:rPr lang="zh-TW" altLang="en-US" dirty="0" smtClean="0">
                <a:solidFill>
                  <a:srgbClr val="7030A0"/>
                </a:solidFill>
                <a:latin typeface="Arial" panose="020B0604020202020204" pitchFamily="34" charset="0"/>
                <a:ea typeface="inherit"/>
              </a:rPr>
              <a:t>行動通訊</a:t>
            </a:r>
            <a:endParaRPr 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653" y="1122769"/>
            <a:ext cx="3239257" cy="485888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156" y="2667147"/>
            <a:ext cx="3438340" cy="229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2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電商金融發展歷程三部曲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608860" y="1854093"/>
            <a:ext cx="10379249" cy="4250355"/>
            <a:chOff x="2026355" y="1709761"/>
            <a:chExt cx="9770904" cy="4250355"/>
          </a:xfrm>
        </p:grpSpPr>
        <p:sp>
          <p:nvSpPr>
            <p:cNvPr id="39" name="矩形 38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5048294" y="1709761"/>
              <a:ext cx="263641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第二部分：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開始提供各種</a:t>
              </a:r>
              <a:r>
                <a:rPr kumimoji="1" lang="zh-TW" altLang="en-US" sz="2000" b="1" dirty="0"/>
                <a:t>借貸</a:t>
              </a:r>
              <a:r>
                <a:rPr kumimoji="1" lang="zh-TW" altLang="en-US" sz="2000" dirty="0"/>
                <a:t>業務與</a:t>
              </a:r>
              <a:r>
                <a:rPr kumimoji="1" lang="zh-TW" altLang="en-US" sz="2000" b="1" dirty="0"/>
                <a:t>投資</a:t>
              </a:r>
              <a:r>
                <a:rPr kumimoji="1" lang="zh-TW" altLang="en-US" sz="2000" dirty="0"/>
                <a:t>業務</a:t>
              </a:r>
            </a:p>
          </p:txBody>
        </p:sp>
        <p:sp>
          <p:nvSpPr>
            <p:cNvPr id="30" name="向下箭號 29"/>
            <p:cNvSpPr/>
            <p:nvPr/>
          </p:nvSpPr>
          <p:spPr>
            <a:xfrm rot="16200000">
              <a:off x="6533532" y="-1202418"/>
              <a:ext cx="791287" cy="97361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8496515" y="4343037"/>
              <a:ext cx="1746218" cy="1002277"/>
            </a:xfrm>
            <a:prstGeom prst="rect">
              <a:avLst/>
            </a:prstGeom>
          </p:spPr>
        </p:pic>
        <p:sp>
          <p:nvSpPr>
            <p:cNvPr id="35" name="文字方塊 34"/>
            <p:cNvSpPr txBox="1"/>
            <p:nvPr/>
          </p:nvSpPr>
          <p:spPr>
            <a:xfrm>
              <a:off x="2026355" y="1730536"/>
              <a:ext cx="237889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第一部分：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電商進行</a:t>
              </a:r>
              <a:r>
                <a:rPr kumimoji="1" lang="zh-TW" altLang="en-US" sz="2000" b="1" dirty="0"/>
                <a:t>金流的整合</a:t>
              </a:r>
              <a:r>
                <a:rPr kumimoji="1" lang="zh-TW" altLang="en-US" sz="2000" dirty="0"/>
                <a:t>，使交易更流暢</a:t>
              </a:r>
              <a:endParaRPr kumimoji="1" lang="en-US" altLang="zh-TW" sz="2000" dirty="0"/>
            </a:p>
          </p:txBody>
        </p:sp>
        <p:grpSp>
          <p:nvGrpSpPr>
            <p:cNvPr id="36" name="群組 35"/>
            <p:cNvGrpSpPr/>
            <p:nvPr/>
          </p:nvGrpSpPr>
          <p:grpSpPr>
            <a:xfrm>
              <a:off x="2164473" y="4343627"/>
              <a:ext cx="1574739" cy="1005229"/>
              <a:chOff x="1422810" y="2994237"/>
              <a:chExt cx="1619075" cy="1033531"/>
            </a:xfrm>
          </p:grpSpPr>
          <p:pic>
            <p:nvPicPr>
              <p:cNvPr id="43" name="圖片 4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1424783" y="3614671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44" name="圖片 4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2810" y="2994237"/>
                <a:ext cx="1619075" cy="430674"/>
              </a:xfrm>
              <a:prstGeom prst="rect">
                <a:avLst/>
              </a:prstGeom>
            </p:spPr>
          </p:pic>
        </p:grpSp>
        <p:sp>
          <p:nvSpPr>
            <p:cNvPr id="37" name="文字方塊 36"/>
            <p:cNvSpPr txBox="1"/>
            <p:nvPr/>
          </p:nvSpPr>
          <p:spPr>
            <a:xfrm>
              <a:off x="7843682" y="1709761"/>
              <a:ext cx="314808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第三部分：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交易記錄產生有價值的訊息，形成</a:t>
              </a:r>
              <a:r>
                <a:rPr kumimoji="1" lang="zh-TW" altLang="en-US" sz="2000" b="1" dirty="0"/>
                <a:t>信用評價</a:t>
              </a:r>
              <a:endParaRPr kumimoji="1" lang="zh-TW" altLang="en-US" sz="2000" dirty="0"/>
            </a:p>
            <a:p>
              <a:pPr>
                <a:lnSpc>
                  <a:spcPct val="150000"/>
                </a:lnSpc>
              </a:pPr>
              <a:endParaRPr kumimoji="1" lang="en-US" altLang="zh-TW" sz="2000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3028011" y="3183594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9047727" y="3186101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41" name="圖片 40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5037666" y="4269235"/>
              <a:ext cx="2017656" cy="458596"/>
            </a:xfrm>
            <a:prstGeom prst="rect">
              <a:avLst/>
            </a:prstGeom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321919" y="5511180"/>
              <a:ext cx="2095411" cy="448936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948" y="4921207"/>
            <a:ext cx="2143277" cy="13014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5" y="3370084"/>
            <a:ext cx="1713297" cy="93434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784274" y="3308370"/>
            <a:ext cx="1110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電商</a:t>
            </a:r>
            <a:endParaRPr lang="en-US" altLang="zh-TW" sz="3200" b="1" dirty="0"/>
          </a:p>
          <a:p>
            <a:r>
              <a:rPr lang="zh-TW" altLang="en-US" sz="3200" b="1" dirty="0"/>
              <a:t>銀行</a:t>
            </a:r>
          </a:p>
        </p:txBody>
      </p:sp>
      <p:sp>
        <p:nvSpPr>
          <p:cNvPr id="8" name="矩形 7"/>
          <p:cNvSpPr/>
          <p:nvPr/>
        </p:nvSpPr>
        <p:spPr>
          <a:xfrm>
            <a:off x="5079726" y="359598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497570" y="355402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103061" y="3576575"/>
            <a:ext cx="1480457" cy="343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2005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1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209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 11"/>
          <p:cNvSpPr/>
          <p:nvPr/>
        </p:nvSpPr>
        <p:spPr>
          <a:xfrm>
            <a:off x="2430006" y="548029"/>
            <a:ext cx="7658989" cy="5795317"/>
          </a:xfrm>
          <a:prstGeom prst="ellipse">
            <a:avLst/>
          </a:prstGeom>
          <a:solidFill>
            <a:srgbClr val="EEF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3215257" y="548029"/>
            <a:ext cx="7840792" cy="529181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3177157" y="1319982"/>
            <a:ext cx="0" cy="452287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3139057" y="5842861"/>
            <a:ext cx="58779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8160264" y="5893535"/>
            <a:ext cx="996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融資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078360" y="1293763"/>
            <a:ext cx="1098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投資</a:t>
            </a:r>
          </a:p>
        </p:txBody>
      </p:sp>
      <p:sp>
        <p:nvSpPr>
          <p:cNvPr id="18" name="流程圖: 接點 17"/>
          <p:cNvSpPr/>
          <p:nvPr/>
        </p:nvSpPr>
        <p:spPr>
          <a:xfrm>
            <a:off x="3229941" y="5212982"/>
            <a:ext cx="580232" cy="573958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="1" dirty="0">
              <a:solidFill>
                <a:schemeClr val="tx1"/>
              </a:solidFill>
            </a:endParaRPr>
          </a:p>
        </p:txBody>
      </p:sp>
      <p:cxnSp>
        <p:nvCxnSpPr>
          <p:cNvPr id="20" name="接點: 弧形 19"/>
          <p:cNvCxnSpPr/>
          <p:nvPr/>
        </p:nvCxnSpPr>
        <p:spPr>
          <a:xfrm>
            <a:off x="3645159" y="5587451"/>
            <a:ext cx="520444" cy="508552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4109213" y="5932457"/>
            <a:ext cx="152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通路平台</a:t>
            </a:r>
          </a:p>
          <a:p>
            <a:endParaRPr lang="zh-TW" altLang="en-US" dirty="0"/>
          </a:p>
        </p:txBody>
      </p:sp>
      <p:sp>
        <p:nvSpPr>
          <p:cNvPr id="23" name="流程圖: 接點 22"/>
          <p:cNvSpPr/>
          <p:nvPr/>
        </p:nvSpPr>
        <p:spPr>
          <a:xfrm>
            <a:off x="2078360" y="5470791"/>
            <a:ext cx="995944" cy="897926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chemeClr val="tx1"/>
                </a:solidFill>
              </a:rPr>
              <a:t>EC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24" name="橢圓 23"/>
          <p:cNvSpPr/>
          <p:nvPr/>
        </p:nvSpPr>
        <p:spPr>
          <a:xfrm rot="20449330">
            <a:off x="1731771" y="5227017"/>
            <a:ext cx="2646040" cy="10414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" name="群組 16"/>
          <p:cNvGrpSpPr/>
          <p:nvPr/>
        </p:nvGrpSpPr>
        <p:grpSpPr>
          <a:xfrm>
            <a:off x="4056918" y="3678146"/>
            <a:ext cx="2307323" cy="1774118"/>
            <a:chOff x="3812719" y="3471647"/>
            <a:chExt cx="2074896" cy="1548633"/>
          </a:xfrm>
        </p:grpSpPr>
        <p:sp>
          <p:nvSpPr>
            <p:cNvPr id="3" name="橢圓 2"/>
            <p:cNvSpPr/>
            <p:nvPr/>
          </p:nvSpPr>
          <p:spPr>
            <a:xfrm>
              <a:off x="3812719" y="3471647"/>
              <a:ext cx="2074896" cy="154863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4343313" y="3939844"/>
              <a:ext cx="1098797" cy="56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支付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4586534" y="1842374"/>
            <a:ext cx="1999756" cy="1809198"/>
            <a:chOff x="4055497" y="1774698"/>
            <a:chExt cx="2295042" cy="1913037"/>
          </a:xfrm>
        </p:grpSpPr>
        <p:sp>
          <p:nvSpPr>
            <p:cNvPr id="32" name="橢圓 31"/>
            <p:cNvSpPr/>
            <p:nvPr/>
          </p:nvSpPr>
          <p:spPr>
            <a:xfrm>
              <a:off x="4055497" y="1774698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278458" y="2408051"/>
              <a:ext cx="1849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微投資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7103973" y="376602"/>
            <a:ext cx="1277683" cy="4303906"/>
            <a:chOff x="6992490" y="149919"/>
            <a:chExt cx="1277683" cy="4303906"/>
          </a:xfrm>
        </p:grpSpPr>
        <p:sp>
          <p:nvSpPr>
            <p:cNvPr id="34" name="橢圓 33"/>
            <p:cNvSpPr/>
            <p:nvPr/>
          </p:nvSpPr>
          <p:spPr>
            <a:xfrm rot="19115899">
              <a:off x="6992490" y="149919"/>
              <a:ext cx="1277683" cy="430390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 rot="2841336">
              <a:off x="6398486" y="2359573"/>
              <a:ext cx="29486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0070C0"/>
                  </a:solidFill>
                </a:rPr>
                <a:t>信用評價理財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6386194" y="3642987"/>
            <a:ext cx="1930855" cy="1701920"/>
            <a:chOff x="6215884" y="3698975"/>
            <a:chExt cx="2295042" cy="1913037"/>
          </a:xfrm>
        </p:grpSpPr>
        <p:sp>
          <p:nvSpPr>
            <p:cNvPr id="33" name="橢圓 32"/>
            <p:cNvSpPr/>
            <p:nvPr/>
          </p:nvSpPr>
          <p:spPr>
            <a:xfrm>
              <a:off x="6215884" y="3698975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524254" y="4357144"/>
              <a:ext cx="1877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微借貸</a:t>
              </a:r>
            </a:p>
          </p:txBody>
        </p:sp>
      </p:grpSp>
      <p:sp>
        <p:nvSpPr>
          <p:cNvPr id="31" name="橢圓 30"/>
          <p:cNvSpPr/>
          <p:nvPr/>
        </p:nvSpPr>
        <p:spPr>
          <a:xfrm rot="20449330">
            <a:off x="8882969" y="606769"/>
            <a:ext cx="2018620" cy="177957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600" dirty="0">
                <a:solidFill>
                  <a:schemeClr val="tx1"/>
                </a:solidFill>
              </a:rPr>
              <a:t>互聯網銀行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9645164" y="3561812"/>
            <a:ext cx="1919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電商金融</a:t>
            </a:r>
          </a:p>
        </p:txBody>
      </p:sp>
      <p:sp>
        <p:nvSpPr>
          <p:cNvPr id="35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21278" y="462538"/>
            <a:ext cx="4723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電商金融創新</a:t>
            </a:r>
            <a:r>
              <a:rPr lang="zh-TW" altLang="en-US" sz="40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地圖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4807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! Q&amp;A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en-US" altLang="zh-TW" sz="4800" dirty="0" smtClean="0"/>
              <a:t>Traditional Financial Industry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8" y="1474839"/>
            <a:ext cx="4323062" cy="447548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en-US" altLang="zh-TW" sz="2400" dirty="0" smtClean="0"/>
              <a:t>Through </a:t>
            </a:r>
            <a:r>
              <a:rPr kumimoji="1" lang="en-US" altLang="zh-TW" sz="2400" b="1" dirty="0" smtClean="0"/>
              <a:t>financial institute</a:t>
            </a:r>
            <a:r>
              <a:rPr kumimoji="1" lang="zh-TW" altLang="en-US" sz="2400" b="1" dirty="0" smtClean="0"/>
              <a:t> </a:t>
            </a:r>
            <a:r>
              <a:rPr kumimoji="1" lang="en-US" altLang="zh-TW" sz="2400" b="1" dirty="0" smtClean="0"/>
              <a:t>(intermediary) </a:t>
            </a:r>
            <a:r>
              <a:rPr kumimoji="1" lang="en-US" altLang="zh-TW" sz="2400" dirty="0" smtClean="0"/>
              <a:t>, transferring funds from supplier to demander or  investing in the stock market </a:t>
            </a:r>
          </a:p>
          <a:p>
            <a:pPr lvl="1">
              <a:lnSpc>
                <a:spcPct val="120000"/>
              </a:lnSpc>
            </a:pPr>
            <a:r>
              <a:rPr kumimoji="1" lang="en-US" altLang="zh-TW" sz="2200" b="1" dirty="0" smtClean="0">
                <a:solidFill>
                  <a:schemeClr val="accent6"/>
                </a:solidFill>
              </a:rPr>
              <a:t>Direct financial market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(stock, bond)</a:t>
            </a:r>
          </a:p>
          <a:p>
            <a:pPr lvl="1">
              <a:lnSpc>
                <a:spcPct val="120000"/>
              </a:lnSpc>
            </a:pPr>
            <a:r>
              <a:rPr kumimoji="1" lang="en-US" altLang="zh-TW" sz="2200" b="1" dirty="0" smtClean="0">
                <a:solidFill>
                  <a:schemeClr val="accent6"/>
                </a:solidFill>
              </a:rPr>
              <a:t>Indirect financial market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(fund, </a:t>
            </a:r>
            <a:r>
              <a:rPr kumimoji="1" lang="en-US" altLang="zh-TW" sz="2200" dirty="0" smtClean="0">
                <a:solidFill>
                  <a:schemeClr val="accent6"/>
                </a:solidFill>
                <a:ea typeface="新細明體"/>
              </a:rPr>
              <a:t>insurance)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03264" y="2689031"/>
              <a:ext cx="833599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fund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69624" y="1455811"/>
              <a:ext cx="796877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loan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6838323" y="1961661"/>
              <a:ext cx="1314938" cy="542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b="1" dirty="0" smtClean="0"/>
                <a:t>interest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452824" y="3318383"/>
              <a:ext cx="1034837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return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6782652" y="2814111"/>
              <a:ext cx="163772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Investment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6866904" y="3438919"/>
              <a:ext cx="1160061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Return 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7117278" y="4242517"/>
              <a:ext cx="991414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Stock 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788558" y="4829524"/>
              <a:ext cx="1081475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Bonus 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4" y="3813595"/>
              <a:ext cx="1497790" cy="858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 smtClean="0">
                  <a:solidFill>
                    <a:srgbClr val="212121"/>
                  </a:solidFill>
                  <a:latin typeface="Arial Unicode MS"/>
                  <a:ea typeface="inherit"/>
                </a:rPr>
                <a:t>Financial </a:t>
              </a:r>
              <a:r>
                <a:rPr lang="en-US" altLang="en-US" sz="1600" dirty="0">
                  <a:solidFill>
                    <a:srgbClr val="212121"/>
                  </a:solidFill>
                  <a:latin typeface="Arial Unicode MS"/>
                  <a:ea typeface="inherit"/>
                </a:rPr>
                <a:t>institution</a:t>
              </a:r>
              <a:r>
                <a:rPr lang="en-US" altLang="en-US" sz="300" dirty="0"/>
                <a:t> </a:t>
              </a:r>
              <a:endParaRPr lang="en-US" altLang="en-US" sz="1200" dirty="0">
                <a:latin typeface="Arial" panose="020B0604020202020204" pitchFamily="34" charset="0"/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2401639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b="1" dirty="0" smtClean="0"/>
                <a:t>Fund provider </a:t>
              </a:r>
              <a:endParaRPr kumimoji="1" lang="zh-TW" altLang="en-US" b="1" dirty="0"/>
            </a:p>
          </p:txBody>
        </p: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52400" y="2425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800" dirty="0" smtClean="0"/>
              <a:t>Internet Financial Model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A</a:t>
            </a:r>
            <a:r>
              <a:rPr lang="en-US" dirty="0" smtClean="0"/>
              <a:t>ccommodation </a:t>
            </a:r>
            <a:r>
              <a:rPr lang="en-US" dirty="0"/>
              <a:t>of </a:t>
            </a:r>
            <a:r>
              <a:rPr lang="en-US" dirty="0" smtClean="0"/>
              <a:t>funds and financing </a:t>
            </a:r>
            <a:r>
              <a:rPr lang="en-US" dirty="0"/>
              <a:t>through </a:t>
            </a:r>
            <a:r>
              <a:rPr lang="en-US" dirty="0" smtClean="0"/>
              <a:t>Internet platform </a:t>
            </a:r>
            <a:r>
              <a:rPr lang="en-US" dirty="0"/>
              <a:t/>
            </a:r>
            <a:br>
              <a:rPr lang="en-US" dirty="0"/>
            </a:b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6519882" y="3904623"/>
            <a:ext cx="2338983" cy="208243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en-US" altLang="zh-TW" sz="2400" b="1" dirty="0" smtClean="0"/>
              <a:t>Crypt Fin</a:t>
            </a:r>
            <a:endParaRPr kumimoji="1" lang="zh-TW" altLang="en-US" sz="24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6176" y="365125"/>
            <a:ext cx="11017624" cy="1325563"/>
          </a:xfrm>
        </p:spPr>
        <p:txBody>
          <a:bodyPr>
            <a:normAutofit/>
          </a:bodyPr>
          <a:lstStyle/>
          <a:p>
            <a:r>
              <a:rPr kumimoji="1" lang="en-US" altLang="zh-TW" sz="5400" dirty="0" err="1" smtClean="0">
                <a:solidFill>
                  <a:srgbClr val="7030A0"/>
                </a:solidFill>
              </a:rPr>
              <a:t>FinTech</a:t>
            </a:r>
            <a:r>
              <a:rPr kumimoji="1" lang="en-US" altLang="zh-TW" sz="5400" dirty="0" smtClean="0">
                <a:solidFill>
                  <a:srgbClr val="7030A0"/>
                </a:solidFill>
              </a:rPr>
              <a:t> DNAs (</a:t>
            </a:r>
            <a:r>
              <a:rPr kumimoji="1" lang="zh-TW" altLang="en-US" sz="5400" dirty="0" smtClean="0">
                <a:solidFill>
                  <a:srgbClr val="7030A0"/>
                </a:solidFill>
              </a:rPr>
              <a:t>變</a:t>
            </a:r>
            <a:r>
              <a:rPr kumimoji="1" lang="en-US" altLang="zh-TW" sz="5400" dirty="0" smtClean="0">
                <a:solidFill>
                  <a:srgbClr val="7030A0"/>
                </a:solidFill>
              </a:rPr>
              <a:t>)</a:t>
            </a:r>
            <a:endParaRPr kumimoji="1" lang="zh-TW" altLang="en-US" sz="5400" dirty="0">
              <a:solidFill>
                <a:srgbClr val="7030A0"/>
              </a:solidFill>
            </a:endParaRPr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6</a:t>
            </a:fld>
            <a:endParaRPr lang="en-US" altLang="zh-TW" dirty="0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>
          <a:xfrm>
            <a:off x="407894" y="154325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Online (Cloud &amp; </a:t>
            </a:r>
            <a:r>
              <a:rPr kumimoji="1" lang="en-US" altLang="zh-TW" sz="3600" dirty="0" err="1" smtClean="0"/>
              <a:t>IoT</a:t>
            </a:r>
            <a:r>
              <a:rPr kumimoji="1" lang="en-US" altLang="zh-TW" sz="3600" dirty="0" smtClean="0"/>
              <a:t>) finance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Mobile finance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Social finance 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Smart (AI &amp; big data) finance 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/>
              <a:t>Crypt </a:t>
            </a:r>
            <a:r>
              <a:rPr kumimoji="1" lang="en-US" altLang="zh-TW" sz="3600" dirty="0" smtClean="0"/>
              <a:t>(</a:t>
            </a:r>
            <a:r>
              <a:rPr kumimoji="1" lang="en-US" altLang="zh-TW" sz="3600" dirty="0" err="1" smtClean="0"/>
              <a:t>blockchain</a:t>
            </a:r>
            <a:r>
              <a:rPr kumimoji="1" lang="en-US" altLang="zh-TW" sz="3600" dirty="0" smtClean="0"/>
              <a:t>) finance </a:t>
            </a:r>
            <a:endParaRPr kumimoji="1" lang="zh-TW" altLang="en-US" sz="3600" dirty="0"/>
          </a:p>
        </p:txBody>
      </p:sp>
      <p:sp>
        <p:nvSpPr>
          <p:cNvPr id="16" name="橢圓 15"/>
          <p:cNvSpPr/>
          <p:nvPr/>
        </p:nvSpPr>
        <p:spPr>
          <a:xfrm>
            <a:off x="5777376" y="1912948"/>
            <a:ext cx="2288292" cy="222574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Online Fin 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8768034" y="3904623"/>
            <a:ext cx="2324327" cy="2082437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     </a:t>
            </a:r>
          </a:p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Smart Fin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9486505" y="1876384"/>
            <a:ext cx="2308222" cy="227779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</a:t>
            </a:r>
            <a:r>
              <a:rPr kumimoji="1" lang="en-US" altLang="zh-TW" sz="2400" b="1" dirty="0" smtClean="0"/>
              <a:t>Social Fin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7419603" y="792207"/>
            <a:ext cx="2477989" cy="2168354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</a:t>
            </a:r>
            <a:r>
              <a:rPr kumimoji="1" lang="en-US" altLang="zh-TW" sz="2400" b="1" dirty="0" smtClean="0"/>
              <a:t>Mobile Fin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7419603" y="2177978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dirty="0" err="1" smtClean="0"/>
              <a:t>FinTech</a:t>
            </a:r>
            <a:endParaRPr lang="en-US" altLang="zh-TW" sz="4400" dirty="0" smtClean="0"/>
          </a:p>
          <a:p>
            <a:pPr algn="ctr"/>
            <a:r>
              <a:rPr lang="en-US" altLang="zh-TW" sz="4400" dirty="0" smtClean="0"/>
              <a:t>DNAs</a:t>
            </a:r>
            <a:endParaRPr lang="zh-TW" altLang="en-US" sz="44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81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3210" y="457891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7030A0"/>
                </a:solidFill>
              </a:rPr>
              <a:t>數位金融服務</a:t>
            </a:r>
            <a:r>
              <a:rPr lang="en-US" altLang="zh-TW" sz="4800" b="1" dirty="0" smtClean="0">
                <a:solidFill>
                  <a:srgbClr val="7030A0"/>
                </a:solidFill>
              </a:rPr>
              <a:t>(</a:t>
            </a:r>
            <a:r>
              <a:rPr lang="zh-TW" altLang="en-US" sz="4800" b="1" dirty="0" smtClean="0">
                <a:solidFill>
                  <a:srgbClr val="7030A0"/>
                </a:solidFill>
              </a:rPr>
              <a:t>化</a:t>
            </a:r>
            <a:r>
              <a:rPr lang="en-US" altLang="zh-TW" sz="4800" b="1" dirty="0" smtClean="0">
                <a:solidFill>
                  <a:srgbClr val="7030A0"/>
                </a:solidFill>
              </a:rPr>
              <a:t>)</a:t>
            </a:r>
            <a:endParaRPr lang="en-US" sz="4800" b="1" dirty="0">
              <a:solidFill>
                <a:srgbClr val="7030A0"/>
              </a:solidFill>
            </a:endParaRPr>
          </a:p>
        </p:txBody>
      </p:sp>
      <p:pic>
        <p:nvPicPr>
          <p:cNvPr id="6" name="圖片 5" descr="C:\Users\iebi_\Desktop\roadmap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210" y="1520420"/>
            <a:ext cx="5943600" cy="4580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33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65" y="359909"/>
            <a:ext cx="11002297" cy="954856"/>
          </a:xfrm>
        </p:spPr>
        <p:txBody>
          <a:bodyPr/>
          <a:lstStyle/>
          <a:p>
            <a:r>
              <a:rPr kumimoji="1" lang="en-US" altLang="zh-TW" dirty="0" smtClean="0"/>
              <a:t>Five characteristics of digital </a:t>
            </a:r>
            <a:r>
              <a:rPr kumimoji="1" lang="en-US" altLang="zh-TW" dirty="0"/>
              <a:t>f</a:t>
            </a:r>
            <a:r>
              <a:rPr kumimoji="1" lang="en-US" altLang="zh-TW" dirty="0" smtClean="0"/>
              <a:t>inance 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50535" y="3253584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59" y="3369811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911448"/>
            <a:ext cx="2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Customers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9031" y="2697002"/>
            <a:ext cx="3357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Financial sector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8" y="1774275"/>
            <a:ext cx="3321479" cy="471924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AI &amp; data driven analysis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3" y="1116037"/>
            <a:ext cx="35557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Online operating  platform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3217080" cy="458319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Micro-financial market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4" y="4812142"/>
            <a:ext cx="383803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De-bundled financial </a:t>
            </a:r>
            <a:r>
              <a:rPr lang="en-US" altLang="zh-TW" sz="2400" b="1" dirty="0">
                <a:solidFill>
                  <a:srgbClr val="4C5760"/>
                </a:solidFill>
              </a:rPr>
              <a:t>service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8" y="2586531"/>
            <a:ext cx="3580425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Social business model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8" y="2817364"/>
            <a:ext cx="1415770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851648" y="3641925"/>
            <a:ext cx="10327640" cy="25326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圓角矩形 7"/>
          <p:cNvSpPr/>
          <p:nvPr/>
        </p:nvSpPr>
        <p:spPr>
          <a:xfrm>
            <a:off x="838200" y="1429508"/>
            <a:ext cx="10327640" cy="20305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左-右雙向箭號 8"/>
          <p:cNvSpPr/>
          <p:nvPr/>
        </p:nvSpPr>
        <p:spPr>
          <a:xfrm>
            <a:off x="3048341" y="2075162"/>
            <a:ext cx="6187467" cy="2905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863845" y="4299460"/>
            <a:ext cx="957782" cy="956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50055"/>
            <a:ext cx="11858065" cy="1325563"/>
          </a:xfrm>
        </p:spPr>
        <p:txBody>
          <a:bodyPr>
            <a:normAutofit/>
          </a:bodyPr>
          <a:lstStyle/>
          <a:p>
            <a:r>
              <a:rPr kumimoji="1" lang="en-US" altLang="zh-TW" sz="3600" dirty="0"/>
              <a:t>Characteristics of digital finance </a:t>
            </a:r>
            <a:r>
              <a:rPr kumimoji="1" lang="en-US" altLang="zh-TW" sz="3600" dirty="0" smtClean="0"/>
              <a:t>(1</a:t>
            </a:r>
            <a:r>
              <a:rPr kumimoji="1" lang="en-US" altLang="zh-TW" sz="3600" b="1" dirty="0" smtClean="0"/>
              <a:t>): Online operating platform  </a:t>
            </a:r>
            <a:endParaRPr kumimoji="1" lang="zh-TW" altLang="en-US" sz="36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00" y="4353489"/>
            <a:ext cx="1499046" cy="1499046"/>
          </a:xfrm>
          <a:prstGeom prst="rect">
            <a:avLst/>
          </a:prstGeom>
        </p:spPr>
      </p:pic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1043725" y="5002111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1121705" y="3921720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1638445" y="3650033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2127512" y="3556702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614398" y="3708210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3048341" y="4045287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209641" y="4958084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016537" y="5316265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241333" y="4485829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1065323" y="4473542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1325708" y="5414367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174697" y="5669122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2616321" y="5551255"/>
            <a:ext cx="557857" cy="536807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720512" y="5600331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4503209" y="5200221"/>
            <a:ext cx="4132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Limited temporal &amp; space 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(huge cost</a:t>
            </a:r>
            <a:r>
              <a:rPr lang="en-US" altLang="zh-TW" sz="2000" dirty="0"/>
              <a:t>)</a:t>
            </a:r>
            <a:endParaRPr lang="en-US" altLang="zh-TW" sz="2000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4337729" y="4137060"/>
            <a:ext cx="4726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F</a:t>
            </a:r>
            <a:r>
              <a:rPr lang="en-US" altLang="zh-TW" sz="2000" dirty="0" smtClean="0"/>
              <a:t>ace-face service, limited  market scalability </a:t>
            </a:r>
            <a:endParaRPr lang="zh-TW" altLang="en-US" sz="2000" dirty="0"/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002" y="1429508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74178" y="5744283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smtClean="0"/>
              <a:t>Traditional Finance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648762" y="1563531"/>
            <a:ext cx="2383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Real time &amp; personalized  services 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912868" y="2472685"/>
            <a:ext cx="272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Cloud computing platform  (low cost for mass market)</a:t>
            </a:r>
            <a:endParaRPr kumimoji="1" lang="zh-TW" altLang="en-US" dirty="0"/>
          </a:p>
        </p:txBody>
      </p:sp>
      <p:pic>
        <p:nvPicPr>
          <p:cNvPr id="1028" name="Picture 4" descr="ãonline bank iconãçåçæå°çµæ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3778" l="0" r="100000">
                        <a14:foregroundMark x1="57778" y1="36444" x2="57778" y2="36444"/>
                        <a14:foregroundMark x1="54222" y1="49333" x2="54222" y2="49333"/>
                        <a14:foregroundMark x1="64444" y1="48444" x2="64444" y2="48444"/>
                        <a14:foregroundMark x1="46222" y1="51556" x2="46222" y2="51556"/>
                        <a14:foregroundMark x1="38222" y1="50667" x2="38222" y2="50667"/>
                        <a14:foregroundMark x1="45333" y1="63556" x2="45333" y2="63556"/>
                        <a14:foregroundMark x1="53333" y1="65778" x2="53333" y2="65778"/>
                        <a14:foregroundMark x1="73778" y1="83556" x2="73778" y2="83556"/>
                        <a14:foregroundMark x1="51111" y1="34222" x2="51111" y2="34222"/>
                        <a14:foregroundMark x1="40444" y1="41333" x2="40444" y2="4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55" y="1615791"/>
            <a:ext cx="1249153" cy="12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左-右雙向箭號 33"/>
          <p:cNvSpPr/>
          <p:nvPr/>
        </p:nvSpPr>
        <p:spPr>
          <a:xfrm>
            <a:off x="4095878" y="4872342"/>
            <a:ext cx="4995315" cy="29054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856206" y="2933735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 Digital Finance</a:t>
            </a:r>
            <a:endParaRPr kumimoji="1"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769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5667</TotalTime>
  <Words>1233</Words>
  <Application>Microsoft Office PowerPoint</Application>
  <PresentationFormat>寬螢幕</PresentationFormat>
  <Paragraphs>346</Paragraphs>
  <Slides>32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4" baseType="lpstr">
      <vt:lpstr>Arial Unicode MS</vt:lpstr>
      <vt:lpstr>標楷體</vt:lpstr>
      <vt:lpstr>Heiti TC Light</vt:lpstr>
      <vt:lpstr>inherit</vt:lpstr>
      <vt:lpstr>微軟正黑體</vt:lpstr>
      <vt:lpstr>新細明體</vt:lpstr>
      <vt:lpstr>Arial</vt:lpstr>
      <vt:lpstr>Bahnschrift Light</vt:lpstr>
      <vt:lpstr>Calibri</vt:lpstr>
      <vt:lpstr>Calibri Light</vt:lpstr>
      <vt:lpstr>Tahoma</vt:lpstr>
      <vt:lpstr>Office 佈景主題</vt:lpstr>
      <vt:lpstr>數位金融創新:變與化</vt:lpstr>
      <vt:lpstr>變與化原理 (習慣領域深度智慧)</vt:lpstr>
      <vt:lpstr>變與化- 行動通訊</vt:lpstr>
      <vt:lpstr>Traditional Financial Industry </vt:lpstr>
      <vt:lpstr>Internet Financial Model </vt:lpstr>
      <vt:lpstr>FinTech DNAs (變)</vt:lpstr>
      <vt:lpstr>數位金融服務(化)</vt:lpstr>
      <vt:lpstr>Five characteristics of digital finance </vt:lpstr>
      <vt:lpstr>Characteristics of digital finance (1): Online operating platform  </vt:lpstr>
      <vt:lpstr>Characteristics of digital finance (2):AI-Data driven analysis    </vt:lpstr>
      <vt:lpstr>Characteristics of digital finance (3): Social business  model  </vt:lpstr>
      <vt:lpstr>Characteristics of digital finance (4):Service Un-bundling </vt:lpstr>
      <vt:lpstr>Characteristics of digital finance (5):Micro-financial market </vt:lpstr>
      <vt:lpstr>互聯網運作三大技術</vt:lpstr>
      <vt:lpstr>互聯網技術對傳統金融之影響</vt:lpstr>
      <vt:lpstr>互聯網運作三大平台模式</vt:lpstr>
      <vt:lpstr>互聯網平台對傳統金融之影響</vt:lpstr>
      <vt:lpstr>傳統金融行業 v. 互聯網金融</vt:lpstr>
      <vt:lpstr>新金融:社群金融智慧計算</vt:lpstr>
      <vt:lpstr>PowerPoint 簡報</vt:lpstr>
      <vt:lpstr>Social Finance Computing Infrastructure   </vt:lpstr>
      <vt:lpstr>Social Finance:  Funding, Lending, Investing </vt:lpstr>
      <vt:lpstr> 數位金融的兩面: 數位轉型與市場擴展  數位銀行vs 電商金融</vt:lpstr>
      <vt:lpstr>互聯網金融之創新模式</vt:lpstr>
      <vt:lpstr>數位銀行: Bank 1.0 到 Bank 3.0 銀行轉型</vt:lpstr>
      <vt:lpstr>數位銀行: Fintech &amp; Bank3.0</vt:lpstr>
      <vt:lpstr>數位銀行:  Bank3.0 到 Bank 4.0 </vt:lpstr>
      <vt:lpstr>PowerPoint 簡報</vt:lpstr>
      <vt:lpstr>何謂電商金融</vt:lpstr>
      <vt:lpstr>電商金融發展歷程三部曲</vt:lpstr>
      <vt:lpstr>PowerPoint 簡報</vt:lpstr>
      <vt:lpstr>Thank you 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322</cp:revision>
  <dcterms:created xsi:type="dcterms:W3CDTF">2018-05-30T15:18:40Z</dcterms:created>
  <dcterms:modified xsi:type="dcterms:W3CDTF">2021-03-23T14:52:28Z</dcterms:modified>
</cp:coreProperties>
</file>