
<file path=[Content_Types].xml><?xml version="1.0" encoding="utf-8"?>
<Types xmlns="http://schemas.openxmlformats.org/package/2006/content-types">
  <Default Extension="bin" ContentType="application/vnd.openxmlformats-officedocument.oleObject"/>
  <Default Extension="emf" ContentType="image/x-emf"/>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27.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28.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notesSlides/notesSlide29.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1"/>
  </p:sldMasterIdLst>
  <p:notesMasterIdLst>
    <p:notesMasterId r:id="rId33"/>
  </p:notesMasterIdLst>
  <p:handoutMasterIdLst>
    <p:handoutMasterId r:id="rId34"/>
  </p:handoutMasterIdLst>
  <p:sldIdLst>
    <p:sldId id="749" r:id="rId2"/>
    <p:sldId id="499" r:id="rId3"/>
    <p:sldId id="501" r:id="rId4"/>
    <p:sldId id="672" r:id="rId5"/>
    <p:sldId id="743" r:id="rId6"/>
    <p:sldId id="750" r:id="rId7"/>
    <p:sldId id="714" r:id="rId8"/>
    <p:sldId id="751" r:id="rId9"/>
    <p:sldId id="720" r:id="rId10"/>
    <p:sldId id="800" r:id="rId11"/>
    <p:sldId id="801" r:id="rId12"/>
    <p:sldId id="802" r:id="rId13"/>
    <p:sldId id="721" r:id="rId14"/>
    <p:sldId id="803" r:id="rId15"/>
    <p:sldId id="805" r:id="rId16"/>
    <p:sldId id="807" r:id="rId17"/>
    <p:sldId id="804" r:id="rId18"/>
    <p:sldId id="806" r:id="rId19"/>
    <p:sldId id="730" r:id="rId20"/>
    <p:sldId id="808" r:id="rId21"/>
    <p:sldId id="810" r:id="rId22"/>
    <p:sldId id="812" r:id="rId23"/>
    <p:sldId id="813" r:id="rId24"/>
    <p:sldId id="814" r:id="rId25"/>
    <p:sldId id="815" r:id="rId26"/>
    <p:sldId id="667" r:id="rId27"/>
    <p:sldId id="817" r:id="rId28"/>
    <p:sldId id="816" r:id="rId29"/>
    <p:sldId id="819" r:id="rId30"/>
    <p:sldId id="329" r:id="rId31"/>
    <p:sldId id="706" r:id="rId32"/>
  </p:sldIdLst>
  <p:sldSz cx="9144000" cy="6858000" type="screen4x3"/>
  <p:notesSz cx="6797675" cy="9874250"/>
  <p:custDataLst>
    <p:tags r:id="rId35"/>
  </p:custDataLst>
  <p:defaultTextStyle>
    <a:defPPr>
      <a:defRPr lang="zh-TW"/>
    </a:defPPr>
    <a:lvl1pPr algn="l" rtl="0" eaLnBrk="0" fontAlgn="base" hangingPunct="0">
      <a:spcBef>
        <a:spcPct val="0"/>
      </a:spcBef>
      <a:spcAft>
        <a:spcPct val="0"/>
      </a:spcAft>
      <a:defRPr kumimoji="1" kern="1200">
        <a:solidFill>
          <a:schemeClr val="tx1"/>
        </a:solidFill>
        <a:latin typeface="Arial" panose="020B0604020202020204" pitchFamily="34" charset="0"/>
        <a:ea typeface="PMingLiU" panose="02020500000000000000" pitchFamily="18" charset="-120"/>
        <a:cs typeface="+mn-cs"/>
      </a:defRPr>
    </a:lvl1pPr>
    <a:lvl2pPr marL="457200" algn="l" rtl="0" eaLnBrk="0" fontAlgn="base" hangingPunct="0">
      <a:spcBef>
        <a:spcPct val="0"/>
      </a:spcBef>
      <a:spcAft>
        <a:spcPct val="0"/>
      </a:spcAft>
      <a:defRPr kumimoji="1" kern="1200">
        <a:solidFill>
          <a:schemeClr val="tx1"/>
        </a:solidFill>
        <a:latin typeface="Arial" panose="020B0604020202020204" pitchFamily="34" charset="0"/>
        <a:ea typeface="PMingLiU" panose="02020500000000000000" pitchFamily="18" charset="-120"/>
        <a:cs typeface="+mn-cs"/>
      </a:defRPr>
    </a:lvl2pPr>
    <a:lvl3pPr marL="914400" algn="l" rtl="0" eaLnBrk="0" fontAlgn="base" hangingPunct="0">
      <a:spcBef>
        <a:spcPct val="0"/>
      </a:spcBef>
      <a:spcAft>
        <a:spcPct val="0"/>
      </a:spcAft>
      <a:defRPr kumimoji="1" kern="1200">
        <a:solidFill>
          <a:schemeClr val="tx1"/>
        </a:solidFill>
        <a:latin typeface="Arial" panose="020B0604020202020204" pitchFamily="34" charset="0"/>
        <a:ea typeface="PMingLiU" panose="02020500000000000000" pitchFamily="18" charset="-120"/>
        <a:cs typeface="+mn-cs"/>
      </a:defRPr>
    </a:lvl3pPr>
    <a:lvl4pPr marL="1371600" algn="l" rtl="0" eaLnBrk="0" fontAlgn="base" hangingPunct="0">
      <a:spcBef>
        <a:spcPct val="0"/>
      </a:spcBef>
      <a:spcAft>
        <a:spcPct val="0"/>
      </a:spcAft>
      <a:defRPr kumimoji="1" kern="1200">
        <a:solidFill>
          <a:schemeClr val="tx1"/>
        </a:solidFill>
        <a:latin typeface="Arial" panose="020B0604020202020204" pitchFamily="34" charset="0"/>
        <a:ea typeface="PMingLiU" panose="02020500000000000000" pitchFamily="18" charset="-120"/>
        <a:cs typeface="+mn-cs"/>
      </a:defRPr>
    </a:lvl4pPr>
    <a:lvl5pPr marL="1828800" algn="l" rtl="0" eaLnBrk="0" fontAlgn="base" hangingPunct="0">
      <a:spcBef>
        <a:spcPct val="0"/>
      </a:spcBef>
      <a:spcAft>
        <a:spcPct val="0"/>
      </a:spcAft>
      <a:defRPr kumimoji="1" kern="1200">
        <a:solidFill>
          <a:schemeClr val="tx1"/>
        </a:solidFill>
        <a:latin typeface="Arial" panose="020B0604020202020204" pitchFamily="34" charset="0"/>
        <a:ea typeface="PMingLiU" panose="02020500000000000000" pitchFamily="18" charset="-120"/>
        <a:cs typeface="+mn-cs"/>
      </a:defRPr>
    </a:lvl5pPr>
    <a:lvl6pPr marL="2286000" algn="l" defTabSz="914400" rtl="0" eaLnBrk="1" latinLnBrk="0" hangingPunct="1">
      <a:defRPr kumimoji="1" kern="1200">
        <a:solidFill>
          <a:schemeClr val="tx1"/>
        </a:solidFill>
        <a:latin typeface="Arial" panose="020B0604020202020204" pitchFamily="34" charset="0"/>
        <a:ea typeface="PMingLiU" panose="02020500000000000000" pitchFamily="18" charset="-120"/>
        <a:cs typeface="+mn-cs"/>
      </a:defRPr>
    </a:lvl6pPr>
    <a:lvl7pPr marL="2743200" algn="l" defTabSz="914400" rtl="0" eaLnBrk="1" latinLnBrk="0" hangingPunct="1">
      <a:defRPr kumimoji="1" kern="1200">
        <a:solidFill>
          <a:schemeClr val="tx1"/>
        </a:solidFill>
        <a:latin typeface="Arial" panose="020B0604020202020204" pitchFamily="34" charset="0"/>
        <a:ea typeface="PMingLiU" panose="02020500000000000000" pitchFamily="18" charset="-120"/>
        <a:cs typeface="+mn-cs"/>
      </a:defRPr>
    </a:lvl7pPr>
    <a:lvl8pPr marL="3200400" algn="l" defTabSz="914400" rtl="0" eaLnBrk="1" latinLnBrk="0" hangingPunct="1">
      <a:defRPr kumimoji="1" kern="1200">
        <a:solidFill>
          <a:schemeClr val="tx1"/>
        </a:solidFill>
        <a:latin typeface="Arial" panose="020B0604020202020204" pitchFamily="34" charset="0"/>
        <a:ea typeface="PMingLiU" panose="02020500000000000000" pitchFamily="18" charset="-120"/>
        <a:cs typeface="+mn-cs"/>
      </a:defRPr>
    </a:lvl8pPr>
    <a:lvl9pPr marL="3657600" algn="l" defTabSz="914400" rtl="0" eaLnBrk="1" latinLnBrk="0" hangingPunct="1">
      <a:defRPr kumimoji="1" kern="1200">
        <a:solidFill>
          <a:schemeClr val="tx1"/>
        </a:solidFill>
        <a:latin typeface="Arial" panose="020B0604020202020204" pitchFamily="34" charset="0"/>
        <a:ea typeface="PMingLiU" panose="02020500000000000000" pitchFamily="18" charset="-120"/>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yen lin" initials="yl"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953735"/>
    <a:srgbClr val="FFFFFF"/>
    <a:srgbClr val="FF0000"/>
    <a:srgbClr val="4F81BD"/>
    <a:srgbClr val="EDF070"/>
    <a:srgbClr val="F29732"/>
    <a:srgbClr val="EAE23A"/>
    <a:srgbClr val="F4E170"/>
    <a:srgbClr val="FDF7D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436" autoAdjust="0"/>
    <p:restoredTop sz="72333" autoAdjust="0"/>
  </p:normalViewPr>
  <p:slideViewPr>
    <p:cSldViewPr>
      <p:cViewPr>
        <p:scale>
          <a:sx n="75" d="100"/>
          <a:sy n="75" d="100"/>
        </p:scale>
        <p:origin x="1416" y="44"/>
      </p:cViewPr>
      <p:guideLst>
        <p:guide orient="horz" pos="2160"/>
        <p:guide pos="2880"/>
      </p:guideLst>
    </p:cSldViewPr>
  </p:slideViewPr>
  <p:notesTextViewPr>
    <p:cViewPr>
      <p:scale>
        <a:sx n="125" d="100"/>
        <a:sy n="125" d="100"/>
      </p:scale>
      <p:origin x="0" y="0"/>
    </p:cViewPr>
  </p:notesTextViewPr>
  <p:sorterViewPr>
    <p:cViewPr varScale="1">
      <p:scale>
        <a:sx n="1" d="1"/>
        <a:sy n="1" d="1"/>
      </p:scale>
      <p:origin x="0" y="0"/>
    </p:cViewPr>
  </p:sorterViewPr>
  <p:notesViewPr>
    <p:cSldViewPr>
      <p:cViewPr varScale="1">
        <p:scale>
          <a:sx n="81" d="100"/>
          <a:sy n="81" d="100"/>
        </p:scale>
        <p:origin x="3996"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gs" Target="tags/tag1.xml"/><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embeddings/oleObject1.bin"/></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embeddings/oleObject2.bin"/></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embeddings/oleObject3.bin"/></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lang="zh-CN" sz="1400" b="0" i="0" u="none" strike="noStrike" kern="1200" spc="0" baseline="0">
                <a:solidFill>
                  <a:schemeClr val="tx1">
                    <a:lumMod val="65000"/>
                    <a:lumOff val="35000"/>
                  </a:schemeClr>
                </a:solidFill>
                <a:latin typeface="+mn-lt"/>
                <a:ea typeface="+mn-ea"/>
                <a:cs typeface="+mn-cs"/>
              </a:defRPr>
            </a:pPr>
            <a:r>
              <a:rPr lang="en-US" altLang="zh-CN"/>
              <a:t>Evaluation</a:t>
            </a:r>
            <a:r>
              <a:rPr lang="en-US" altLang="zh-CN" baseline="0"/>
              <a:t> of Usability</a:t>
            </a:r>
            <a:endParaRPr lang="zh-CN" altLang="en-US"/>
          </a:p>
        </c:rich>
      </c:tx>
      <c:overlay val="0"/>
      <c:spPr>
        <a:noFill/>
        <a:ln>
          <a:noFill/>
        </a:ln>
        <a:effectLst/>
      </c:spPr>
      <c:txPr>
        <a:bodyPr rot="0" spcFirstLastPara="1" vertOverflow="ellipsis" vert="horz" wrap="square" anchor="ctr" anchorCtr="1"/>
        <a:lstStyle/>
        <a:p>
          <a:pPr>
            <a:defRPr lang="zh-CN" sz="1400" b="0" i="0" u="none" strike="noStrike" kern="1200" spc="0" baseline="0">
              <a:solidFill>
                <a:schemeClr val="tx1">
                  <a:lumMod val="65000"/>
                  <a:lumOff val="35000"/>
                </a:schemeClr>
              </a:solidFill>
              <a:latin typeface="+mn-lt"/>
              <a:ea typeface="+mn-ea"/>
              <a:cs typeface="+mn-cs"/>
            </a:defRPr>
          </a:pPr>
          <a:endParaRPr lang="zh-TW"/>
        </a:p>
      </c:txPr>
    </c:title>
    <c:autoTitleDeleted val="0"/>
    <c:plotArea>
      <c:layout/>
      <c:barChart>
        <c:barDir val="col"/>
        <c:grouping val="clustered"/>
        <c:varyColors val="0"/>
        <c:ser>
          <c:idx val="0"/>
          <c:order val="0"/>
          <c:tx>
            <c:strRef>
              <c:f>Sheet1!$B$26</c:f>
              <c:strCache>
                <c:ptCount val="1"/>
                <c:pt idx="0">
                  <c:v>Precision</c:v>
                </c:pt>
              </c:strCache>
            </c:strRef>
          </c:tx>
          <c:spPr>
            <a:solidFill>
              <a:schemeClr val="accent1"/>
            </a:solidFill>
            <a:ln>
              <a:noFill/>
            </a:ln>
            <a:effectLst/>
          </c:spPr>
          <c:invertIfNegative val="0"/>
          <c:cat>
            <c:strRef>
              <c:f>Sheet1!$A$27:$A$29</c:f>
              <c:strCache>
                <c:ptCount val="3"/>
                <c:pt idx="0">
                  <c:v>User based</c:v>
                </c:pt>
                <c:pt idx="1">
                  <c:v>NFT-Value based</c:v>
                </c:pt>
                <c:pt idx="2">
                  <c:v>Hybrid Module</c:v>
                </c:pt>
              </c:strCache>
            </c:strRef>
          </c:cat>
          <c:val>
            <c:numRef>
              <c:f>Sheet1!$B$27:$B$29</c:f>
              <c:numCache>
                <c:formatCode>General</c:formatCode>
                <c:ptCount val="3"/>
                <c:pt idx="0">
                  <c:v>6.4</c:v>
                </c:pt>
                <c:pt idx="1">
                  <c:v>6.2</c:v>
                </c:pt>
                <c:pt idx="2">
                  <c:v>7.5</c:v>
                </c:pt>
              </c:numCache>
            </c:numRef>
          </c:val>
          <c:extLst>
            <c:ext xmlns:c16="http://schemas.microsoft.com/office/drawing/2014/chart" uri="{C3380CC4-5D6E-409C-BE32-E72D297353CC}">
              <c16:uniqueId val="{00000000-A147-4FA6-AD77-7D02B64B02E2}"/>
            </c:ext>
          </c:extLst>
        </c:ser>
        <c:ser>
          <c:idx val="1"/>
          <c:order val="1"/>
          <c:tx>
            <c:strRef>
              <c:f>Sheet1!$C$26</c:f>
              <c:strCache>
                <c:ptCount val="1"/>
                <c:pt idx="0">
                  <c:v>Quality</c:v>
                </c:pt>
              </c:strCache>
            </c:strRef>
          </c:tx>
          <c:spPr>
            <a:solidFill>
              <a:schemeClr val="accent2"/>
            </a:solidFill>
            <a:ln>
              <a:noFill/>
            </a:ln>
            <a:effectLst/>
          </c:spPr>
          <c:invertIfNegative val="0"/>
          <c:cat>
            <c:strRef>
              <c:f>Sheet1!$A$27:$A$29</c:f>
              <c:strCache>
                <c:ptCount val="3"/>
                <c:pt idx="0">
                  <c:v>User based</c:v>
                </c:pt>
                <c:pt idx="1">
                  <c:v>NFT-Value based</c:v>
                </c:pt>
                <c:pt idx="2">
                  <c:v>Hybrid Module</c:v>
                </c:pt>
              </c:strCache>
            </c:strRef>
          </c:cat>
          <c:val>
            <c:numRef>
              <c:f>Sheet1!$C$27:$C$29</c:f>
              <c:numCache>
                <c:formatCode>General</c:formatCode>
                <c:ptCount val="3"/>
                <c:pt idx="0">
                  <c:v>5.9</c:v>
                </c:pt>
                <c:pt idx="1">
                  <c:v>6.4</c:v>
                </c:pt>
                <c:pt idx="2">
                  <c:v>7.1</c:v>
                </c:pt>
              </c:numCache>
            </c:numRef>
          </c:val>
          <c:extLst>
            <c:ext xmlns:c16="http://schemas.microsoft.com/office/drawing/2014/chart" uri="{C3380CC4-5D6E-409C-BE32-E72D297353CC}">
              <c16:uniqueId val="{00000001-A147-4FA6-AD77-7D02B64B02E2}"/>
            </c:ext>
          </c:extLst>
        </c:ser>
        <c:ser>
          <c:idx val="2"/>
          <c:order val="2"/>
          <c:tx>
            <c:strRef>
              <c:f>Sheet1!$D$26</c:f>
              <c:strCache>
                <c:ptCount val="1"/>
                <c:pt idx="0">
                  <c:v>Diversity</c:v>
                </c:pt>
              </c:strCache>
            </c:strRef>
          </c:tx>
          <c:spPr>
            <a:solidFill>
              <a:schemeClr val="accent3"/>
            </a:solidFill>
            <a:ln>
              <a:noFill/>
            </a:ln>
            <a:effectLst/>
          </c:spPr>
          <c:invertIfNegative val="0"/>
          <c:cat>
            <c:strRef>
              <c:f>Sheet1!$A$27:$A$29</c:f>
              <c:strCache>
                <c:ptCount val="3"/>
                <c:pt idx="0">
                  <c:v>User based</c:v>
                </c:pt>
                <c:pt idx="1">
                  <c:v>NFT-Value based</c:v>
                </c:pt>
                <c:pt idx="2">
                  <c:v>Hybrid Module</c:v>
                </c:pt>
              </c:strCache>
            </c:strRef>
          </c:cat>
          <c:val>
            <c:numRef>
              <c:f>Sheet1!$D$27:$D$29</c:f>
              <c:numCache>
                <c:formatCode>General</c:formatCode>
                <c:ptCount val="3"/>
                <c:pt idx="0">
                  <c:v>5.5</c:v>
                </c:pt>
                <c:pt idx="1">
                  <c:v>5.8</c:v>
                </c:pt>
                <c:pt idx="2">
                  <c:v>6.4</c:v>
                </c:pt>
              </c:numCache>
            </c:numRef>
          </c:val>
          <c:extLst>
            <c:ext xmlns:c16="http://schemas.microsoft.com/office/drawing/2014/chart" uri="{C3380CC4-5D6E-409C-BE32-E72D297353CC}">
              <c16:uniqueId val="{00000002-A147-4FA6-AD77-7D02B64B02E2}"/>
            </c:ext>
          </c:extLst>
        </c:ser>
        <c:dLbls>
          <c:showLegendKey val="0"/>
          <c:showVal val="0"/>
          <c:showCatName val="0"/>
          <c:showSerName val="0"/>
          <c:showPercent val="0"/>
          <c:showBubbleSize val="0"/>
        </c:dLbls>
        <c:gapWidth val="219"/>
        <c:overlap val="-27"/>
        <c:axId val="601707215"/>
        <c:axId val="601715119"/>
      </c:barChart>
      <c:catAx>
        <c:axId val="60170721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endParaRPr lang="zh-TW"/>
          </a:p>
        </c:txPr>
        <c:crossAx val="601715119"/>
        <c:crosses val="autoZero"/>
        <c:auto val="1"/>
        <c:lblAlgn val="ctr"/>
        <c:lblOffset val="100"/>
        <c:noMultiLvlLbl val="0"/>
      </c:catAx>
      <c:valAx>
        <c:axId val="60171511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endParaRPr lang="zh-TW"/>
          </a:p>
        </c:txPr>
        <c:crossAx val="60170721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endParaRPr lang="zh-TW"/>
        </a:p>
      </c:txPr>
    </c:legend>
    <c:plotVisOnly val="1"/>
    <c:dispBlanksAs val="gap"/>
    <c:showDLblsOverMax val="0"/>
  </c:chart>
  <c:spPr>
    <a:noFill/>
    <a:ln>
      <a:noFill/>
    </a:ln>
    <a:effectLst/>
  </c:spPr>
  <c:txPr>
    <a:bodyPr/>
    <a:lstStyle/>
    <a:p>
      <a:pPr>
        <a:defRPr lang="zh-CN"/>
      </a:pPr>
      <a:endParaRPr lang="zh-TW"/>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lang="zh-CN" sz="1400" b="0" i="0" u="none" strike="noStrike" kern="1200" spc="0" baseline="0">
                <a:solidFill>
                  <a:schemeClr val="tx1">
                    <a:lumMod val="65000"/>
                    <a:lumOff val="35000"/>
                  </a:schemeClr>
                </a:solidFill>
                <a:latin typeface="+mn-lt"/>
                <a:ea typeface="+mn-ea"/>
                <a:cs typeface="+mn-cs"/>
              </a:defRPr>
            </a:pPr>
            <a:r>
              <a:rPr lang="en-US" altLang="zh-CN"/>
              <a:t>Precision</a:t>
            </a:r>
            <a:r>
              <a:rPr lang="en-US" altLang="zh-CN" baseline="0"/>
              <a:t> Evaluation</a:t>
            </a:r>
            <a:endParaRPr lang="zh-CN" altLang="en-US"/>
          </a:p>
        </c:rich>
      </c:tx>
      <c:overlay val="0"/>
      <c:spPr>
        <a:noFill/>
        <a:ln>
          <a:noFill/>
        </a:ln>
        <a:effectLst/>
      </c:spPr>
      <c:txPr>
        <a:bodyPr rot="0" spcFirstLastPara="1" vertOverflow="ellipsis" vert="horz" wrap="square" anchor="ctr" anchorCtr="1"/>
        <a:lstStyle/>
        <a:p>
          <a:pPr>
            <a:defRPr lang="zh-CN" sz="1400" b="0" i="0" u="none" strike="noStrike" kern="1200" spc="0" baseline="0">
              <a:solidFill>
                <a:schemeClr val="tx1">
                  <a:lumMod val="65000"/>
                  <a:lumOff val="35000"/>
                </a:schemeClr>
              </a:solidFill>
              <a:latin typeface="+mn-lt"/>
              <a:ea typeface="+mn-ea"/>
              <a:cs typeface="+mn-cs"/>
            </a:defRPr>
          </a:pPr>
          <a:endParaRPr lang="zh-TW"/>
        </a:p>
      </c:txPr>
    </c:title>
    <c:autoTitleDeleted val="0"/>
    <c:plotArea>
      <c:layout/>
      <c:barChart>
        <c:barDir val="col"/>
        <c:grouping val="clustered"/>
        <c:varyColors val="0"/>
        <c:ser>
          <c:idx val="0"/>
          <c:order val="0"/>
          <c:tx>
            <c:strRef>
              <c:f>Sheet1!$A$9</c:f>
              <c:strCache>
                <c:ptCount val="1"/>
                <c:pt idx="0">
                  <c:v>User based</c:v>
                </c:pt>
              </c:strCache>
            </c:strRef>
          </c:tx>
          <c:spPr>
            <a:solidFill>
              <a:schemeClr val="accent1"/>
            </a:solidFill>
            <a:ln>
              <a:noFill/>
            </a:ln>
            <a:effectLst/>
          </c:spPr>
          <c:invertIfNegative val="0"/>
          <c:cat>
            <c:strRef>
              <c:f>Sheet1!$B$8:$D$8</c:f>
              <c:strCache>
                <c:ptCount val="3"/>
                <c:pt idx="0">
                  <c:v>Precision@5</c:v>
                </c:pt>
                <c:pt idx="1">
                  <c:v>Precision@10</c:v>
                </c:pt>
                <c:pt idx="2">
                  <c:v>Precision@15</c:v>
                </c:pt>
              </c:strCache>
            </c:strRef>
          </c:cat>
          <c:val>
            <c:numRef>
              <c:f>Sheet1!$B$9:$D$9</c:f>
              <c:numCache>
                <c:formatCode>General</c:formatCode>
                <c:ptCount val="3"/>
                <c:pt idx="0">
                  <c:v>0.56200000000000006</c:v>
                </c:pt>
                <c:pt idx="1">
                  <c:v>0.44900000000000001</c:v>
                </c:pt>
                <c:pt idx="2">
                  <c:v>0.41199999999999998</c:v>
                </c:pt>
              </c:numCache>
            </c:numRef>
          </c:val>
          <c:extLst>
            <c:ext xmlns:c16="http://schemas.microsoft.com/office/drawing/2014/chart" uri="{C3380CC4-5D6E-409C-BE32-E72D297353CC}">
              <c16:uniqueId val="{00000000-6C01-462E-8965-11EDC611CC93}"/>
            </c:ext>
          </c:extLst>
        </c:ser>
        <c:ser>
          <c:idx val="1"/>
          <c:order val="1"/>
          <c:tx>
            <c:strRef>
              <c:f>Sheet1!$A$10</c:f>
              <c:strCache>
                <c:ptCount val="1"/>
                <c:pt idx="0">
                  <c:v>NFT-Value based</c:v>
                </c:pt>
              </c:strCache>
            </c:strRef>
          </c:tx>
          <c:spPr>
            <a:solidFill>
              <a:schemeClr val="accent2"/>
            </a:solidFill>
            <a:ln>
              <a:noFill/>
            </a:ln>
            <a:effectLst/>
          </c:spPr>
          <c:invertIfNegative val="0"/>
          <c:cat>
            <c:strRef>
              <c:f>Sheet1!$B$8:$D$8</c:f>
              <c:strCache>
                <c:ptCount val="3"/>
                <c:pt idx="0">
                  <c:v>Precision@5</c:v>
                </c:pt>
                <c:pt idx="1">
                  <c:v>Precision@10</c:v>
                </c:pt>
                <c:pt idx="2">
                  <c:v>Precision@15</c:v>
                </c:pt>
              </c:strCache>
            </c:strRef>
          </c:cat>
          <c:val>
            <c:numRef>
              <c:f>Sheet1!$B$10:$D$10</c:f>
              <c:numCache>
                <c:formatCode>General</c:formatCode>
                <c:ptCount val="3"/>
                <c:pt idx="0">
                  <c:v>0.63300000000000001</c:v>
                </c:pt>
                <c:pt idx="1">
                  <c:v>0.56200000000000006</c:v>
                </c:pt>
                <c:pt idx="2">
                  <c:v>0.47299999999999998</c:v>
                </c:pt>
              </c:numCache>
            </c:numRef>
          </c:val>
          <c:extLst>
            <c:ext xmlns:c16="http://schemas.microsoft.com/office/drawing/2014/chart" uri="{C3380CC4-5D6E-409C-BE32-E72D297353CC}">
              <c16:uniqueId val="{00000001-6C01-462E-8965-11EDC611CC93}"/>
            </c:ext>
          </c:extLst>
        </c:ser>
        <c:ser>
          <c:idx val="2"/>
          <c:order val="2"/>
          <c:tx>
            <c:strRef>
              <c:f>Sheet1!$A$11</c:f>
              <c:strCache>
                <c:ptCount val="1"/>
                <c:pt idx="0">
                  <c:v>UNV</c:v>
                </c:pt>
              </c:strCache>
            </c:strRef>
          </c:tx>
          <c:spPr>
            <a:solidFill>
              <a:schemeClr val="accent3"/>
            </a:solidFill>
            <a:ln>
              <a:noFill/>
            </a:ln>
            <a:effectLst/>
          </c:spPr>
          <c:invertIfNegative val="0"/>
          <c:cat>
            <c:strRef>
              <c:f>Sheet1!$B$8:$D$8</c:f>
              <c:strCache>
                <c:ptCount val="3"/>
                <c:pt idx="0">
                  <c:v>Precision@5</c:v>
                </c:pt>
                <c:pt idx="1">
                  <c:v>Precision@10</c:v>
                </c:pt>
                <c:pt idx="2">
                  <c:v>Precision@15</c:v>
                </c:pt>
              </c:strCache>
            </c:strRef>
          </c:cat>
          <c:val>
            <c:numRef>
              <c:f>Sheet1!$B$11:$D$11</c:f>
              <c:numCache>
                <c:formatCode>General</c:formatCode>
                <c:ptCount val="3"/>
                <c:pt idx="0">
                  <c:v>0.73199999999999998</c:v>
                </c:pt>
                <c:pt idx="1">
                  <c:v>0.68600000000000005</c:v>
                </c:pt>
                <c:pt idx="2">
                  <c:v>0.64900000000000002</c:v>
                </c:pt>
              </c:numCache>
            </c:numRef>
          </c:val>
          <c:extLst>
            <c:ext xmlns:c16="http://schemas.microsoft.com/office/drawing/2014/chart" uri="{C3380CC4-5D6E-409C-BE32-E72D297353CC}">
              <c16:uniqueId val="{00000002-6C01-462E-8965-11EDC611CC93}"/>
            </c:ext>
          </c:extLst>
        </c:ser>
        <c:dLbls>
          <c:showLegendKey val="0"/>
          <c:showVal val="0"/>
          <c:showCatName val="0"/>
          <c:showSerName val="0"/>
          <c:showPercent val="0"/>
          <c:showBubbleSize val="0"/>
        </c:dLbls>
        <c:gapWidth val="219"/>
        <c:overlap val="-27"/>
        <c:axId val="598895247"/>
        <c:axId val="598873199"/>
      </c:barChart>
      <c:catAx>
        <c:axId val="59889524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endParaRPr lang="zh-TW"/>
          </a:p>
        </c:txPr>
        <c:crossAx val="598873199"/>
        <c:crosses val="autoZero"/>
        <c:auto val="1"/>
        <c:lblAlgn val="ctr"/>
        <c:lblOffset val="100"/>
        <c:noMultiLvlLbl val="0"/>
      </c:catAx>
      <c:valAx>
        <c:axId val="59887319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endParaRPr lang="zh-TW"/>
          </a:p>
        </c:txPr>
        <c:crossAx val="59889524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endParaRPr lang="zh-TW"/>
        </a:p>
      </c:txPr>
    </c:legend>
    <c:plotVisOnly val="1"/>
    <c:dispBlanksAs val="gap"/>
    <c:showDLblsOverMax val="0"/>
  </c:chart>
  <c:spPr>
    <a:noFill/>
    <a:ln>
      <a:noFill/>
    </a:ln>
    <a:effectLst/>
  </c:spPr>
  <c:txPr>
    <a:bodyPr/>
    <a:lstStyle/>
    <a:p>
      <a:pPr>
        <a:defRPr lang="zh-CN"/>
      </a:pPr>
      <a:endParaRPr lang="zh-TW"/>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lang="zh-CN" sz="1400" b="0" i="0" u="none" strike="noStrike" kern="1200" spc="0" baseline="0">
                <a:solidFill>
                  <a:schemeClr val="tx1">
                    <a:lumMod val="65000"/>
                    <a:lumOff val="35000"/>
                  </a:schemeClr>
                </a:solidFill>
                <a:latin typeface="+mn-lt"/>
                <a:ea typeface="+mn-ea"/>
                <a:cs typeface="+mn-cs"/>
              </a:defRPr>
            </a:pPr>
            <a:r>
              <a:rPr lang="en-US" altLang="zh-CN"/>
              <a:t>Recall Evaluation</a:t>
            </a:r>
            <a:endParaRPr lang="zh-CN" altLang="en-US"/>
          </a:p>
        </c:rich>
      </c:tx>
      <c:layout>
        <c:manualLayout>
          <c:xMode val="edge"/>
          <c:yMode val="edge"/>
          <c:x val="0.353409667541557"/>
          <c:y val="2.7777777777777801E-2"/>
        </c:manualLayout>
      </c:layout>
      <c:overlay val="0"/>
      <c:spPr>
        <a:noFill/>
        <a:ln>
          <a:noFill/>
        </a:ln>
        <a:effectLst/>
      </c:spPr>
      <c:txPr>
        <a:bodyPr rot="0" spcFirstLastPara="1" vertOverflow="ellipsis" vert="horz" wrap="square" anchor="ctr" anchorCtr="1"/>
        <a:lstStyle/>
        <a:p>
          <a:pPr>
            <a:defRPr lang="zh-CN" sz="1400" b="0" i="0" u="none" strike="noStrike" kern="1200" spc="0" baseline="0">
              <a:solidFill>
                <a:schemeClr val="tx1">
                  <a:lumMod val="65000"/>
                  <a:lumOff val="35000"/>
                </a:schemeClr>
              </a:solidFill>
              <a:latin typeface="+mn-lt"/>
              <a:ea typeface="+mn-ea"/>
              <a:cs typeface="+mn-cs"/>
            </a:defRPr>
          </a:pPr>
          <a:endParaRPr lang="zh-TW"/>
        </a:p>
      </c:txPr>
    </c:title>
    <c:autoTitleDeleted val="0"/>
    <c:plotArea>
      <c:layout/>
      <c:barChart>
        <c:barDir val="col"/>
        <c:grouping val="clustered"/>
        <c:varyColors val="0"/>
        <c:ser>
          <c:idx val="0"/>
          <c:order val="0"/>
          <c:tx>
            <c:strRef>
              <c:f>Sheet1!$A$35</c:f>
              <c:strCache>
                <c:ptCount val="1"/>
                <c:pt idx="0">
                  <c:v>User based</c:v>
                </c:pt>
              </c:strCache>
            </c:strRef>
          </c:tx>
          <c:spPr>
            <a:solidFill>
              <a:schemeClr val="accent1"/>
            </a:solidFill>
            <a:ln>
              <a:noFill/>
            </a:ln>
            <a:effectLst/>
          </c:spPr>
          <c:invertIfNegative val="0"/>
          <c:cat>
            <c:strRef>
              <c:f>Sheet1!$B$34:$D$34</c:f>
              <c:strCache>
                <c:ptCount val="3"/>
                <c:pt idx="0">
                  <c:v>Recall@5</c:v>
                </c:pt>
                <c:pt idx="1">
                  <c:v>Recall@10</c:v>
                </c:pt>
                <c:pt idx="2">
                  <c:v>Recall@15</c:v>
                </c:pt>
              </c:strCache>
            </c:strRef>
          </c:cat>
          <c:val>
            <c:numRef>
              <c:f>Sheet1!$B$35:$D$35</c:f>
              <c:numCache>
                <c:formatCode>General</c:formatCode>
                <c:ptCount val="3"/>
                <c:pt idx="0">
                  <c:v>0.182</c:v>
                </c:pt>
                <c:pt idx="1">
                  <c:v>0.215</c:v>
                </c:pt>
                <c:pt idx="2">
                  <c:v>0.22800000000000001</c:v>
                </c:pt>
              </c:numCache>
            </c:numRef>
          </c:val>
          <c:extLst>
            <c:ext xmlns:c16="http://schemas.microsoft.com/office/drawing/2014/chart" uri="{C3380CC4-5D6E-409C-BE32-E72D297353CC}">
              <c16:uniqueId val="{00000000-9AEC-4742-AB96-FF4589E98E0E}"/>
            </c:ext>
          </c:extLst>
        </c:ser>
        <c:ser>
          <c:idx val="1"/>
          <c:order val="1"/>
          <c:tx>
            <c:strRef>
              <c:f>Sheet1!$A$36</c:f>
              <c:strCache>
                <c:ptCount val="1"/>
                <c:pt idx="0">
                  <c:v>NFT-Value based</c:v>
                </c:pt>
              </c:strCache>
            </c:strRef>
          </c:tx>
          <c:spPr>
            <a:solidFill>
              <a:schemeClr val="accent2"/>
            </a:solidFill>
            <a:ln>
              <a:noFill/>
            </a:ln>
            <a:effectLst/>
          </c:spPr>
          <c:invertIfNegative val="0"/>
          <c:cat>
            <c:strRef>
              <c:f>Sheet1!$B$34:$D$34</c:f>
              <c:strCache>
                <c:ptCount val="3"/>
                <c:pt idx="0">
                  <c:v>Recall@5</c:v>
                </c:pt>
                <c:pt idx="1">
                  <c:v>Recall@10</c:v>
                </c:pt>
                <c:pt idx="2">
                  <c:v>Recall@15</c:v>
                </c:pt>
              </c:strCache>
            </c:strRef>
          </c:cat>
          <c:val>
            <c:numRef>
              <c:f>Sheet1!$B$36:$D$36</c:f>
              <c:numCache>
                <c:formatCode>General</c:formatCode>
                <c:ptCount val="3"/>
                <c:pt idx="0">
                  <c:v>0.23100000000000001</c:v>
                </c:pt>
                <c:pt idx="1">
                  <c:v>0.27800000000000002</c:v>
                </c:pt>
                <c:pt idx="2">
                  <c:v>0.32500000000000001</c:v>
                </c:pt>
              </c:numCache>
            </c:numRef>
          </c:val>
          <c:extLst>
            <c:ext xmlns:c16="http://schemas.microsoft.com/office/drawing/2014/chart" uri="{C3380CC4-5D6E-409C-BE32-E72D297353CC}">
              <c16:uniqueId val="{00000001-9AEC-4742-AB96-FF4589E98E0E}"/>
            </c:ext>
          </c:extLst>
        </c:ser>
        <c:ser>
          <c:idx val="2"/>
          <c:order val="2"/>
          <c:tx>
            <c:strRef>
              <c:f>Sheet1!$A$37</c:f>
              <c:strCache>
                <c:ptCount val="1"/>
                <c:pt idx="0">
                  <c:v>UNV</c:v>
                </c:pt>
              </c:strCache>
            </c:strRef>
          </c:tx>
          <c:spPr>
            <a:solidFill>
              <a:schemeClr val="accent3"/>
            </a:solidFill>
            <a:ln>
              <a:noFill/>
            </a:ln>
            <a:effectLst/>
          </c:spPr>
          <c:invertIfNegative val="0"/>
          <c:cat>
            <c:strRef>
              <c:f>Sheet1!$B$34:$D$34</c:f>
              <c:strCache>
                <c:ptCount val="3"/>
                <c:pt idx="0">
                  <c:v>Recall@5</c:v>
                </c:pt>
                <c:pt idx="1">
                  <c:v>Recall@10</c:v>
                </c:pt>
                <c:pt idx="2">
                  <c:v>Recall@15</c:v>
                </c:pt>
              </c:strCache>
            </c:strRef>
          </c:cat>
          <c:val>
            <c:numRef>
              <c:f>Sheet1!$B$37:$D$37</c:f>
              <c:numCache>
                <c:formatCode>General</c:formatCode>
                <c:ptCount val="3"/>
                <c:pt idx="0">
                  <c:v>0.29499999999999998</c:v>
                </c:pt>
                <c:pt idx="1">
                  <c:v>0.36399999999999999</c:v>
                </c:pt>
                <c:pt idx="2">
                  <c:v>0.39200000000000002</c:v>
                </c:pt>
              </c:numCache>
            </c:numRef>
          </c:val>
          <c:extLst>
            <c:ext xmlns:c16="http://schemas.microsoft.com/office/drawing/2014/chart" uri="{C3380CC4-5D6E-409C-BE32-E72D297353CC}">
              <c16:uniqueId val="{00000002-9AEC-4742-AB96-FF4589E98E0E}"/>
            </c:ext>
          </c:extLst>
        </c:ser>
        <c:dLbls>
          <c:showLegendKey val="0"/>
          <c:showVal val="0"/>
          <c:showCatName val="0"/>
          <c:showSerName val="0"/>
          <c:showPercent val="0"/>
          <c:showBubbleSize val="0"/>
        </c:dLbls>
        <c:gapWidth val="219"/>
        <c:overlap val="-27"/>
        <c:axId val="601725935"/>
        <c:axId val="601725519"/>
      </c:barChart>
      <c:catAx>
        <c:axId val="60172593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endParaRPr lang="zh-TW"/>
          </a:p>
        </c:txPr>
        <c:crossAx val="601725519"/>
        <c:crosses val="autoZero"/>
        <c:auto val="1"/>
        <c:lblAlgn val="ctr"/>
        <c:lblOffset val="100"/>
        <c:noMultiLvlLbl val="0"/>
      </c:catAx>
      <c:valAx>
        <c:axId val="60172551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endParaRPr lang="zh-TW"/>
          </a:p>
        </c:txPr>
        <c:crossAx val="60172593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endParaRPr lang="zh-TW"/>
        </a:p>
      </c:txPr>
    </c:legend>
    <c:plotVisOnly val="1"/>
    <c:dispBlanksAs val="gap"/>
    <c:showDLblsOverMax val="0"/>
  </c:chart>
  <c:spPr>
    <a:noFill/>
    <a:ln>
      <a:noFill/>
    </a:ln>
    <a:effectLst/>
  </c:spPr>
  <c:txPr>
    <a:bodyPr/>
    <a:lstStyle/>
    <a:p>
      <a:pPr>
        <a:defRPr lang="zh-CN"/>
      </a:pPr>
      <a:endParaRPr lang="zh-TW"/>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lang="zh-CN" sz="1400" b="0" i="0" u="none" strike="noStrike" kern="1200" spc="0" baseline="0">
                <a:solidFill>
                  <a:schemeClr val="tx1">
                    <a:lumMod val="65000"/>
                    <a:lumOff val="35000"/>
                  </a:schemeClr>
                </a:solidFill>
                <a:latin typeface="+mn-lt"/>
                <a:ea typeface="+mn-ea"/>
                <a:cs typeface="+mn-cs"/>
              </a:defRPr>
            </a:pPr>
            <a:r>
              <a:rPr lang="en-US" altLang="zh-CN"/>
              <a:t>Investment Evaluation By</a:t>
            </a:r>
            <a:r>
              <a:rPr lang="en-US" altLang="zh-CN" baseline="0"/>
              <a:t> Marker Index</a:t>
            </a:r>
            <a:endParaRPr lang="zh-CN" altLang="en-US"/>
          </a:p>
        </c:rich>
      </c:tx>
      <c:overlay val="0"/>
      <c:spPr>
        <a:noFill/>
        <a:ln>
          <a:noFill/>
        </a:ln>
        <a:effectLst/>
      </c:spPr>
      <c:txPr>
        <a:bodyPr rot="0" spcFirstLastPara="1" vertOverflow="ellipsis" vert="horz" wrap="square" anchor="ctr" anchorCtr="1"/>
        <a:lstStyle/>
        <a:p>
          <a:pPr>
            <a:defRPr lang="zh-CN" sz="1400" b="0" i="0" u="none" strike="noStrike" kern="1200" spc="0" baseline="0">
              <a:solidFill>
                <a:schemeClr val="tx1">
                  <a:lumMod val="65000"/>
                  <a:lumOff val="35000"/>
                </a:schemeClr>
              </a:solidFill>
              <a:latin typeface="+mn-lt"/>
              <a:ea typeface="+mn-ea"/>
              <a:cs typeface="+mn-cs"/>
            </a:defRPr>
          </a:pPr>
          <a:endParaRPr lang="zh-TW"/>
        </a:p>
      </c:txPr>
    </c:title>
    <c:autoTitleDeleted val="0"/>
    <c:plotArea>
      <c:layout/>
      <c:barChart>
        <c:barDir val="col"/>
        <c:grouping val="clustered"/>
        <c:varyColors val="0"/>
        <c:ser>
          <c:idx val="0"/>
          <c:order val="0"/>
          <c:tx>
            <c:strRef>
              <c:f>Sheet1!$B$8:$B$9</c:f>
              <c:strCache>
                <c:ptCount val="1"/>
                <c:pt idx="0">
                  <c:v>2021.6.7-2022.5.6 ROI</c:v>
                </c:pt>
              </c:strCache>
            </c:strRef>
          </c:tx>
          <c:spPr>
            <a:solidFill>
              <a:schemeClr val="accent1"/>
            </a:solidFill>
            <a:ln>
              <a:noFill/>
            </a:ln>
            <a:effectLst/>
          </c:spPr>
          <c:invertIfNegative val="0"/>
          <c:cat>
            <c:strRef>
              <c:f>Sheet1!$A$10:$A$14</c:f>
              <c:strCache>
                <c:ptCount val="5"/>
                <c:pt idx="0">
                  <c:v>NFT INDEXES</c:v>
                </c:pt>
                <c:pt idx="1">
                  <c:v>NFT-500</c:v>
                </c:pt>
                <c:pt idx="2">
                  <c:v>NFT-BLUECHIP10</c:v>
                </c:pt>
                <c:pt idx="3">
                  <c:v>SOCIAL-100</c:v>
                </c:pt>
                <c:pt idx="4">
                  <c:v>UNV</c:v>
                </c:pt>
              </c:strCache>
            </c:strRef>
          </c:cat>
          <c:val>
            <c:numRef>
              <c:f>Sheet1!$B$10:$B$14</c:f>
              <c:numCache>
                <c:formatCode>0.00%</c:formatCode>
                <c:ptCount val="5"/>
                <c:pt idx="0">
                  <c:v>1.054</c:v>
                </c:pt>
                <c:pt idx="1">
                  <c:v>0.89449999999999996</c:v>
                </c:pt>
                <c:pt idx="2">
                  <c:v>1.4374</c:v>
                </c:pt>
                <c:pt idx="3">
                  <c:v>0.98360000000000003</c:v>
                </c:pt>
                <c:pt idx="4">
                  <c:v>1.5624</c:v>
                </c:pt>
              </c:numCache>
            </c:numRef>
          </c:val>
          <c:extLst>
            <c:ext xmlns:c16="http://schemas.microsoft.com/office/drawing/2014/chart" uri="{C3380CC4-5D6E-409C-BE32-E72D297353CC}">
              <c16:uniqueId val="{00000000-64B2-4F13-8DA5-506433B4AFD3}"/>
            </c:ext>
          </c:extLst>
        </c:ser>
        <c:ser>
          <c:idx val="1"/>
          <c:order val="1"/>
          <c:tx>
            <c:strRef>
              <c:f>Sheet1!$C$8:$C$9</c:f>
              <c:strCache>
                <c:ptCount val="1"/>
                <c:pt idx="0">
                  <c:v>2021.6.7-2022.5.6 YTD</c:v>
                </c:pt>
              </c:strCache>
            </c:strRef>
          </c:tx>
          <c:spPr>
            <a:solidFill>
              <a:schemeClr val="accent2"/>
            </a:solidFill>
            <a:ln>
              <a:noFill/>
            </a:ln>
            <a:effectLst/>
          </c:spPr>
          <c:invertIfNegative val="0"/>
          <c:cat>
            <c:strRef>
              <c:f>Sheet1!$A$10:$A$14</c:f>
              <c:strCache>
                <c:ptCount val="5"/>
                <c:pt idx="0">
                  <c:v>NFT INDEXES</c:v>
                </c:pt>
                <c:pt idx="1">
                  <c:v>NFT-500</c:v>
                </c:pt>
                <c:pt idx="2">
                  <c:v>NFT-BLUECHIP10</c:v>
                </c:pt>
                <c:pt idx="3">
                  <c:v>SOCIAL-100</c:v>
                </c:pt>
                <c:pt idx="4">
                  <c:v>UNV</c:v>
                </c:pt>
              </c:strCache>
            </c:strRef>
          </c:cat>
          <c:val>
            <c:numRef>
              <c:f>Sheet1!$C$10:$C$14</c:f>
              <c:numCache>
                <c:formatCode>0.00%</c:formatCode>
                <c:ptCount val="5"/>
                <c:pt idx="0">
                  <c:v>-0.47239999999999999</c:v>
                </c:pt>
                <c:pt idx="1">
                  <c:v>0.373</c:v>
                </c:pt>
                <c:pt idx="2">
                  <c:v>0.33610000000000001</c:v>
                </c:pt>
                <c:pt idx="3">
                  <c:v>0.56299999999999994</c:v>
                </c:pt>
                <c:pt idx="4">
                  <c:v>1.3669</c:v>
                </c:pt>
              </c:numCache>
            </c:numRef>
          </c:val>
          <c:extLst>
            <c:ext xmlns:c16="http://schemas.microsoft.com/office/drawing/2014/chart" uri="{C3380CC4-5D6E-409C-BE32-E72D297353CC}">
              <c16:uniqueId val="{00000001-64B2-4F13-8DA5-506433B4AFD3}"/>
            </c:ext>
          </c:extLst>
        </c:ser>
        <c:dLbls>
          <c:showLegendKey val="0"/>
          <c:showVal val="0"/>
          <c:showCatName val="0"/>
          <c:showSerName val="0"/>
          <c:showPercent val="0"/>
          <c:showBubbleSize val="0"/>
        </c:dLbls>
        <c:gapWidth val="219"/>
        <c:overlap val="-27"/>
        <c:axId val="523518192"/>
        <c:axId val="523520272"/>
      </c:barChart>
      <c:catAx>
        <c:axId val="5235181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endParaRPr lang="zh-TW"/>
          </a:p>
        </c:txPr>
        <c:crossAx val="523520272"/>
        <c:crosses val="autoZero"/>
        <c:auto val="1"/>
        <c:lblAlgn val="ctr"/>
        <c:lblOffset val="100"/>
        <c:noMultiLvlLbl val="0"/>
      </c:catAx>
      <c:valAx>
        <c:axId val="523520272"/>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endParaRPr lang="zh-TW"/>
          </a:p>
        </c:txPr>
        <c:crossAx val="52351819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endParaRPr lang="zh-TW"/>
        </a:p>
      </c:txPr>
    </c:legend>
    <c:plotVisOnly val="1"/>
    <c:dispBlanksAs val="gap"/>
    <c:showDLblsOverMax val="0"/>
  </c:chart>
  <c:spPr>
    <a:noFill/>
    <a:ln>
      <a:noFill/>
    </a:ln>
    <a:effectLst/>
  </c:spPr>
  <c:txPr>
    <a:bodyPr/>
    <a:lstStyle/>
    <a:p>
      <a:pPr>
        <a:defRPr lang="zh-CN"/>
      </a:pPr>
      <a:endParaRPr lang="zh-TW"/>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2" y="0"/>
            <a:ext cx="2945341" cy="493080"/>
          </a:xfrm>
          <a:prstGeom prst="rect">
            <a:avLst/>
          </a:prstGeom>
        </p:spPr>
        <p:txBody>
          <a:bodyPr vert="horz" lIns="91440" tIns="45720" rIns="91440" bIns="45720" rtlCol="0"/>
          <a:lstStyle>
            <a:lvl1pPr algn="l" eaLnBrk="1" fontAlgn="auto" hangingPunct="1">
              <a:spcBef>
                <a:spcPts val="0"/>
              </a:spcBef>
              <a:spcAft>
                <a:spcPts val="0"/>
              </a:spcAft>
              <a:defRPr kumimoji="0" sz="1200">
                <a:latin typeface="+mn-lt"/>
                <a:ea typeface="+mn-ea"/>
              </a:defRPr>
            </a:lvl1pPr>
          </a:lstStyle>
          <a:p>
            <a:pPr>
              <a:defRPr/>
            </a:pPr>
            <a:endParaRPr lang="zh-TW" altLang="en-US"/>
          </a:p>
        </p:txBody>
      </p:sp>
      <p:sp>
        <p:nvSpPr>
          <p:cNvPr id="3" name="日期版面配置區 2"/>
          <p:cNvSpPr>
            <a:spLocks noGrp="1"/>
          </p:cNvSpPr>
          <p:nvPr>
            <p:ph type="dt" sz="quarter" idx="1"/>
          </p:nvPr>
        </p:nvSpPr>
        <p:spPr>
          <a:xfrm>
            <a:off x="3850745" y="0"/>
            <a:ext cx="2945341" cy="493080"/>
          </a:xfrm>
          <a:prstGeom prst="rect">
            <a:avLst/>
          </a:prstGeom>
        </p:spPr>
        <p:txBody>
          <a:bodyPr vert="horz" lIns="91440" tIns="45720" rIns="91440" bIns="45720" rtlCol="0"/>
          <a:lstStyle>
            <a:lvl1pPr algn="r" eaLnBrk="1" fontAlgn="auto" hangingPunct="1">
              <a:spcBef>
                <a:spcPts val="0"/>
              </a:spcBef>
              <a:spcAft>
                <a:spcPts val="0"/>
              </a:spcAft>
              <a:defRPr kumimoji="0" sz="1200">
                <a:latin typeface="+mn-lt"/>
                <a:ea typeface="+mn-ea"/>
              </a:defRPr>
            </a:lvl1pPr>
          </a:lstStyle>
          <a:p>
            <a:pPr>
              <a:defRPr/>
            </a:pPr>
            <a:fld id="{6E129AE5-22D6-4364-AF55-6D330072A38D}" type="datetimeFigureOut">
              <a:rPr lang="zh-TW" altLang="en-US"/>
              <a:t>2025/9/17</a:t>
            </a:fld>
            <a:endParaRPr lang="zh-TW" altLang="en-US"/>
          </a:p>
        </p:txBody>
      </p:sp>
      <p:sp>
        <p:nvSpPr>
          <p:cNvPr id="4" name="頁尾版面配置區 3"/>
          <p:cNvSpPr>
            <a:spLocks noGrp="1"/>
          </p:cNvSpPr>
          <p:nvPr>
            <p:ph type="ftr" sz="quarter" idx="2"/>
          </p:nvPr>
        </p:nvSpPr>
        <p:spPr>
          <a:xfrm>
            <a:off x="2" y="9379590"/>
            <a:ext cx="2945341" cy="493080"/>
          </a:xfrm>
          <a:prstGeom prst="rect">
            <a:avLst/>
          </a:prstGeom>
        </p:spPr>
        <p:txBody>
          <a:bodyPr vert="horz" lIns="91440" tIns="45720" rIns="91440" bIns="45720" rtlCol="0" anchor="b"/>
          <a:lstStyle>
            <a:lvl1pPr algn="l" eaLnBrk="1" fontAlgn="auto" hangingPunct="1">
              <a:spcBef>
                <a:spcPts val="0"/>
              </a:spcBef>
              <a:spcAft>
                <a:spcPts val="0"/>
              </a:spcAft>
              <a:defRPr kumimoji="0" sz="1200">
                <a:latin typeface="+mn-lt"/>
                <a:ea typeface="+mn-ea"/>
              </a:defRPr>
            </a:lvl1pPr>
          </a:lstStyle>
          <a:p>
            <a:pPr>
              <a:defRPr/>
            </a:pPr>
            <a:endParaRPr lang="zh-TW" altLang="en-US"/>
          </a:p>
        </p:txBody>
      </p:sp>
      <p:sp>
        <p:nvSpPr>
          <p:cNvPr id="5" name="投影片編號版面配置區 4"/>
          <p:cNvSpPr>
            <a:spLocks noGrp="1"/>
          </p:cNvSpPr>
          <p:nvPr>
            <p:ph type="sldNum" sz="quarter" idx="3"/>
          </p:nvPr>
        </p:nvSpPr>
        <p:spPr>
          <a:xfrm>
            <a:off x="3850745" y="9379590"/>
            <a:ext cx="2945341" cy="493080"/>
          </a:xfrm>
          <a:prstGeom prst="rect">
            <a:avLst/>
          </a:prstGeom>
        </p:spPr>
        <p:txBody>
          <a:bodyPr vert="horz" wrap="square" lIns="91440" tIns="45720" rIns="91440" bIns="45720" numCol="1" anchor="b" anchorCtr="0" compatLnSpc="1"/>
          <a:lstStyle>
            <a:lvl1pPr algn="r" eaLnBrk="1" hangingPunct="1">
              <a:defRPr kumimoji="0" sz="1200">
                <a:latin typeface="Calibri" panose="020F0502020204030204" pitchFamily="34" charset="0"/>
              </a:defRPr>
            </a:lvl1pPr>
          </a:lstStyle>
          <a:p>
            <a:pPr>
              <a:defRPr/>
            </a:pPr>
            <a:fld id="{0C70AFEF-A272-4789-8B70-4FBADF809093}" type="slidenum">
              <a:rPr lang="zh-TW" altLang="en-US"/>
              <a:t>‹#›</a:t>
            </a:fld>
            <a:endParaRPr lang="zh-TW"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2" y="0"/>
            <a:ext cx="2945341" cy="493080"/>
          </a:xfrm>
          <a:prstGeom prst="rect">
            <a:avLst/>
          </a:prstGeom>
        </p:spPr>
        <p:txBody>
          <a:bodyPr vert="horz" lIns="91440" tIns="45720" rIns="91440" bIns="45720" rtlCol="0"/>
          <a:lstStyle>
            <a:lvl1pPr algn="l" eaLnBrk="1" fontAlgn="auto" hangingPunct="1">
              <a:spcBef>
                <a:spcPts val="0"/>
              </a:spcBef>
              <a:spcAft>
                <a:spcPts val="0"/>
              </a:spcAft>
              <a:defRPr kumimoji="0" sz="1200">
                <a:latin typeface="+mn-lt"/>
                <a:ea typeface="+mn-ea"/>
              </a:defRPr>
            </a:lvl1pPr>
          </a:lstStyle>
          <a:p>
            <a:pPr>
              <a:defRPr/>
            </a:pPr>
            <a:endParaRPr lang="zh-TW" altLang="en-US"/>
          </a:p>
        </p:txBody>
      </p:sp>
      <p:sp>
        <p:nvSpPr>
          <p:cNvPr id="3" name="日期版面配置區 2"/>
          <p:cNvSpPr>
            <a:spLocks noGrp="1"/>
          </p:cNvSpPr>
          <p:nvPr>
            <p:ph type="dt" idx="1"/>
          </p:nvPr>
        </p:nvSpPr>
        <p:spPr>
          <a:xfrm>
            <a:off x="3850745" y="0"/>
            <a:ext cx="2945341" cy="493080"/>
          </a:xfrm>
          <a:prstGeom prst="rect">
            <a:avLst/>
          </a:prstGeom>
        </p:spPr>
        <p:txBody>
          <a:bodyPr vert="horz" lIns="91440" tIns="45720" rIns="91440" bIns="45720" rtlCol="0"/>
          <a:lstStyle>
            <a:lvl1pPr algn="r" eaLnBrk="1" fontAlgn="auto" hangingPunct="1">
              <a:spcBef>
                <a:spcPts val="0"/>
              </a:spcBef>
              <a:spcAft>
                <a:spcPts val="0"/>
              </a:spcAft>
              <a:defRPr kumimoji="0" sz="1200">
                <a:latin typeface="+mn-lt"/>
                <a:ea typeface="+mn-ea"/>
              </a:defRPr>
            </a:lvl1pPr>
          </a:lstStyle>
          <a:p>
            <a:pPr>
              <a:defRPr/>
            </a:pPr>
            <a:fld id="{C2F7F30A-5155-47F0-97B6-77DCA7142C37}" type="datetimeFigureOut">
              <a:rPr lang="zh-TW" altLang="en-US"/>
              <a:t>2025/9/17</a:t>
            </a:fld>
            <a:endParaRPr lang="zh-TW" altLang="en-US"/>
          </a:p>
        </p:txBody>
      </p:sp>
      <p:sp>
        <p:nvSpPr>
          <p:cNvPr id="4" name="投影片圖像版面配置區 3"/>
          <p:cNvSpPr>
            <a:spLocks noGrp="1" noRot="1" noChangeAspect="1"/>
          </p:cNvSpPr>
          <p:nvPr>
            <p:ph type="sldImg" idx="2"/>
          </p:nvPr>
        </p:nvSpPr>
        <p:spPr>
          <a:xfrm>
            <a:off x="930275" y="739775"/>
            <a:ext cx="4937125" cy="3703638"/>
          </a:xfrm>
          <a:prstGeom prst="rect">
            <a:avLst/>
          </a:prstGeom>
          <a:noFill/>
          <a:ln w="12700">
            <a:solidFill>
              <a:prstClr val="black"/>
            </a:solidFill>
          </a:ln>
        </p:spPr>
        <p:txBody>
          <a:bodyPr vert="horz" lIns="91440" tIns="45720" rIns="91440" bIns="45720" rtlCol="0" anchor="ctr"/>
          <a:lstStyle/>
          <a:p>
            <a:pPr lvl="0"/>
            <a:endParaRPr lang="zh-TW" altLang="en-US" noProof="0"/>
          </a:p>
        </p:txBody>
      </p:sp>
      <p:sp>
        <p:nvSpPr>
          <p:cNvPr id="5" name="備忘稿版面配置區 4"/>
          <p:cNvSpPr>
            <a:spLocks noGrp="1"/>
          </p:cNvSpPr>
          <p:nvPr>
            <p:ph type="body" sz="quarter" idx="3"/>
          </p:nvPr>
        </p:nvSpPr>
        <p:spPr>
          <a:xfrm>
            <a:off x="679451" y="4690590"/>
            <a:ext cx="5438776" cy="4442464"/>
          </a:xfrm>
          <a:prstGeom prst="rect">
            <a:avLst/>
          </a:prstGeom>
        </p:spPr>
        <p:txBody>
          <a:bodyPr vert="horz" lIns="91440" tIns="45720" rIns="91440" bIns="45720" rtlCol="0">
            <a:normAutofit/>
          </a:bodyPr>
          <a:lstStyle/>
          <a:p>
            <a:pPr lvl="0"/>
            <a:r>
              <a:rPr lang="zh-TW" altLang="en-US" noProof="0"/>
              <a:t>按一下以編輯母片文字樣式</a:t>
            </a:r>
          </a:p>
          <a:p>
            <a:pPr lvl="1"/>
            <a:r>
              <a:rPr lang="zh-TW" altLang="en-US" noProof="0"/>
              <a:t>第二層</a:t>
            </a:r>
          </a:p>
          <a:p>
            <a:pPr lvl="2"/>
            <a:r>
              <a:rPr lang="zh-TW" altLang="en-US" noProof="0"/>
              <a:t>第三層</a:t>
            </a:r>
          </a:p>
          <a:p>
            <a:pPr lvl="3"/>
            <a:r>
              <a:rPr lang="zh-TW" altLang="en-US" noProof="0"/>
              <a:t>第四層</a:t>
            </a:r>
          </a:p>
          <a:p>
            <a:pPr lvl="4"/>
            <a:r>
              <a:rPr lang="zh-TW" altLang="en-US" noProof="0"/>
              <a:t>第五層</a:t>
            </a:r>
          </a:p>
        </p:txBody>
      </p:sp>
      <p:sp>
        <p:nvSpPr>
          <p:cNvPr id="6" name="頁尾版面配置區 5"/>
          <p:cNvSpPr>
            <a:spLocks noGrp="1"/>
          </p:cNvSpPr>
          <p:nvPr>
            <p:ph type="ftr" sz="quarter" idx="4"/>
          </p:nvPr>
        </p:nvSpPr>
        <p:spPr>
          <a:xfrm>
            <a:off x="2" y="9379590"/>
            <a:ext cx="2945341" cy="493080"/>
          </a:xfrm>
          <a:prstGeom prst="rect">
            <a:avLst/>
          </a:prstGeom>
        </p:spPr>
        <p:txBody>
          <a:bodyPr vert="horz" lIns="91440" tIns="45720" rIns="91440" bIns="45720" rtlCol="0" anchor="b"/>
          <a:lstStyle>
            <a:lvl1pPr algn="l" eaLnBrk="1" fontAlgn="auto" hangingPunct="1">
              <a:spcBef>
                <a:spcPts val="0"/>
              </a:spcBef>
              <a:spcAft>
                <a:spcPts val="0"/>
              </a:spcAft>
              <a:defRPr kumimoji="0" sz="1200">
                <a:latin typeface="+mn-lt"/>
                <a:ea typeface="+mn-ea"/>
              </a:defRPr>
            </a:lvl1pPr>
          </a:lstStyle>
          <a:p>
            <a:pPr>
              <a:defRPr/>
            </a:pPr>
            <a:endParaRPr lang="zh-TW" altLang="en-US"/>
          </a:p>
        </p:txBody>
      </p:sp>
      <p:sp>
        <p:nvSpPr>
          <p:cNvPr id="7" name="投影片編號版面配置區 6"/>
          <p:cNvSpPr>
            <a:spLocks noGrp="1"/>
          </p:cNvSpPr>
          <p:nvPr>
            <p:ph type="sldNum" sz="quarter" idx="5"/>
          </p:nvPr>
        </p:nvSpPr>
        <p:spPr>
          <a:xfrm>
            <a:off x="3850745" y="9379590"/>
            <a:ext cx="2945341" cy="493080"/>
          </a:xfrm>
          <a:prstGeom prst="rect">
            <a:avLst/>
          </a:prstGeom>
        </p:spPr>
        <p:txBody>
          <a:bodyPr vert="horz" wrap="square" lIns="91440" tIns="45720" rIns="91440" bIns="45720" numCol="1" anchor="b" anchorCtr="0" compatLnSpc="1"/>
          <a:lstStyle>
            <a:lvl1pPr algn="r" eaLnBrk="1" hangingPunct="1">
              <a:defRPr kumimoji="0" sz="1200">
                <a:latin typeface="Calibri" panose="020F0502020204030204" pitchFamily="34" charset="0"/>
              </a:defRPr>
            </a:lvl1pPr>
          </a:lstStyle>
          <a:p>
            <a:pPr>
              <a:defRPr/>
            </a:pPr>
            <a:fld id="{D4B07956-BC10-4EE7-B12A-0C719A5476FB}" type="slidenum">
              <a:rPr lang="zh-TW" altLang="en-US"/>
              <a:t>‹#›</a:t>
            </a:fld>
            <a:endParaRPr lang="zh-TW"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投影片圖像版面配置區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512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r>
              <a:rPr lang="zh-TW" altLang="en-US" dirty="0"/>
              <a:t>各位教授大家好</a:t>
            </a:r>
            <a:endParaRPr lang="en-US" altLang="zh-TW" dirty="0"/>
          </a:p>
          <a:p>
            <a:r>
              <a:rPr lang="zh-TW" altLang="en-US" dirty="0"/>
              <a:t>我是 </a:t>
            </a:r>
            <a:r>
              <a:rPr lang="zh-CN" altLang="en-US" dirty="0"/>
              <a:t>李行健</a:t>
            </a:r>
            <a:endParaRPr lang="en-US" altLang="zh-TW" dirty="0"/>
          </a:p>
          <a:p>
            <a:r>
              <a:rPr lang="zh-TW" altLang="en-US" dirty="0"/>
              <a:t>我的指导教授是李永铭博士</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defRPr/>
            </a:pPr>
            <a:r>
              <a:rPr lang="zh-TW" altLang="en-US" dirty="0"/>
              <a:t>我的论文题目是</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defRPr/>
            </a:pPr>
            <a:r>
              <a:rPr lang="zh-TW" altLang="en-US" sz="1200" b="1" dirty="0"/>
              <a:t>基于个人特质和群众智慧的</a:t>
            </a:r>
            <a:r>
              <a:rPr lang="en-US" altLang="zh-TW" sz="1200" b="1" dirty="0"/>
              <a:t>NFT</a:t>
            </a:r>
            <a:r>
              <a:rPr lang="zh-TW" altLang="en-US" sz="1200" b="1" dirty="0"/>
              <a:t>投资推荐机制</a:t>
            </a:r>
            <a:endParaRPr lang="zh-TW" altLang="en-US" dirty="0"/>
          </a:p>
          <a:p>
            <a:pPr marL="0" marR="0" lvl="0" indent="0" algn="l" defTabSz="914400" rtl="0" eaLnBrk="0" fontAlgn="base" latinLnBrk="0" hangingPunct="0">
              <a:lnSpc>
                <a:spcPct val="100000"/>
              </a:lnSpc>
              <a:spcBef>
                <a:spcPct val="30000"/>
              </a:spcBef>
              <a:spcAft>
                <a:spcPct val="0"/>
              </a:spcAft>
              <a:buClrTx/>
              <a:buSzTx/>
              <a:buFontTx/>
              <a:buNone/>
              <a:defRPr/>
            </a:pPr>
            <a:endParaRPr lang="zh-TW" altLang="en-US" dirty="0"/>
          </a:p>
        </p:txBody>
      </p:sp>
      <p:sp>
        <p:nvSpPr>
          <p:cNvPr id="512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PMingLiU" panose="02020500000000000000" pitchFamily="18" charset="-120"/>
              </a:defRPr>
            </a:lvl1pPr>
            <a:lvl2pPr marL="742950" indent="-285750">
              <a:defRPr kumimoji="1">
                <a:solidFill>
                  <a:schemeClr val="tx1"/>
                </a:solidFill>
                <a:latin typeface="Arial" panose="020B0604020202020204" pitchFamily="34" charset="0"/>
                <a:ea typeface="PMingLiU" panose="02020500000000000000" pitchFamily="18" charset="-120"/>
              </a:defRPr>
            </a:lvl2pPr>
            <a:lvl3pPr marL="1143000" indent="-228600">
              <a:defRPr kumimoji="1">
                <a:solidFill>
                  <a:schemeClr val="tx1"/>
                </a:solidFill>
                <a:latin typeface="Arial" panose="020B0604020202020204" pitchFamily="34" charset="0"/>
                <a:ea typeface="PMingLiU" panose="02020500000000000000" pitchFamily="18" charset="-120"/>
              </a:defRPr>
            </a:lvl3pPr>
            <a:lvl4pPr marL="1600200" indent="-228600">
              <a:defRPr kumimoji="1">
                <a:solidFill>
                  <a:schemeClr val="tx1"/>
                </a:solidFill>
                <a:latin typeface="Arial" panose="020B0604020202020204" pitchFamily="34" charset="0"/>
                <a:ea typeface="PMingLiU" panose="02020500000000000000" pitchFamily="18" charset="-120"/>
              </a:defRPr>
            </a:lvl4pPr>
            <a:lvl5pPr marL="2057400" indent="-228600">
              <a:defRPr kumimoji="1">
                <a:solidFill>
                  <a:schemeClr val="tx1"/>
                </a:solidFill>
                <a:latin typeface="Arial" panose="020B0604020202020204" pitchFamily="34" charset="0"/>
                <a:ea typeface="PMingLiU"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PMingLiU"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PMingLiU"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PMingLiU"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PMingLiU" panose="02020500000000000000" pitchFamily="18" charset="-120"/>
              </a:defRPr>
            </a:lvl9pPr>
          </a:lstStyle>
          <a:p>
            <a:fld id="{4E7952A8-C899-4747-A8A3-97C330B93D55}" type="slidenum">
              <a:rPr kumimoji="0" lang="zh-TW" altLang="en-US" smtClean="0">
                <a:latin typeface="Calibri" panose="020F0502020204030204" pitchFamily="34" charset="0"/>
              </a:rPr>
              <a:t>1</a:t>
            </a:fld>
            <a:endParaRPr kumimoji="0" lang="zh-TW" altLang="en-US">
              <a:latin typeface="Calibri" panose="020F050202020403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TW" altLang="en-US" dirty="0"/>
              <a:t>接下来</a:t>
            </a:r>
            <a:r>
              <a:rPr lang="zh-TW" altLang="zh-TW" dirty="0"/>
              <a:t>，我们使用 Jaccard 相似度</a:t>
            </a:r>
            <a:r>
              <a:rPr lang="zh-TW" altLang="en-US" dirty="0"/>
              <a:t>方法，透过关键词</a:t>
            </a:r>
            <a:r>
              <a:rPr lang="zh-TW" altLang="zh-TW" dirty="0"/>
              <a:t>计算用户和</a:t>
            </a:r>
            <a:r>
              <a:rPr lang="zh-CN" altLang="en-US" dirty="0"/>
              <a:t>五大人格特质字典</a:t>
            </a:r>
            <a:r>
              <a:rPr lang="zh-TW" altLang="zh-TW" dirty="0"/>
              <a:t>之间的相似度</a:t>
            </a:r>
            <a:r>
              <a:rPr lang="zh-TW" altLang="en-US" dirty="0"/>
              <a:t>分数</a:t>
            </a:r>
            <a:r>
              <a:rPr lang="zh-CN" altLang="en-US" dirty="0"/>
              <a:t>，确定其人格特质</a:t>
            </a:r>
            <a:r>
              <a:rPr lang="zh-TW" altLang="zh-TW" dirty="0"/>
              <a:t>。</a:t>
            </a:r>
            <a:endParaRPr lang="en-US" altLang="zh-TW"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t>10</a:t>
            </a:fld>
            <a:endParaRPr lang="zh-TW"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CN" altLang="en-US" dirty="0"/>
              <a:t>然后就是候选</a:t>
            </a:r>
            <a:r>
              <a:rPr lang="en-US" altLang="zh-CN" dirty="0"/>
              <a:t>NFT</a:t>
            </a:r>
            <a:r>
              <a:rPr lang="zh-CN" altLang="en-US" dirty="0"/>
              <a:t>的分析</a:t>
            </a:r>
            <a:endParaRPr lang="en-US" altLang="zh-CN" dirty="0"/>
          </a:p>
          <a:p>
            <a:r>
              <a:rPr lang="zh-TW" altLang="en-US" dirty="0"/>
              <a:t>在这一步中，我们</a:t>
            </a:r>
            <a:r>
              <a:rPr lang="zh-CN" altLang="en-US" dirty="0"/>
              <a:t>也</a:t>
            </a:r>
            <a:r>
              <a:rPr lang="zh-TW" altLang="en-US" dirty="0"/>
              <a:t>使用 </a:t>
            </a:r>
            <a:r>
              <a:rPr lang="en-US" altLang="zh-TW" dirty="0"/>
              <a:t>TF-IDF </a:t>
            </a:r>
            <a:r>
              <a:rPr lang="zh-TW" altLang="en-US" dirty="0"/>
              <a:t>方法从</a:t>
            </a:r>
            <a:r>
              <a:rPr lang="zh-CN" altLang="en-US" dirty="0"/>
              <a:t>从我们爬取的</a:t>
            </a:r>
            <a:r>
              <a:rPr lang="en-US" altLang="zh-CN" dirty="0"/>
              <a:t>NFT</a:t>
            </a:r>
            <a:r>
              <a:rPr lang="zh-CN" altLang="en-US" dirty="0"/>
              <a:t>数据</a:t>
            </a:r>
            <a:r>
              <a:rPr lang="zh-TW" altLang="en-US" dirty="0"/>
              <a:t>中提取关键词，</a:t>
            </a:r>
            <a:endParaRPr lang="en-US" altLang="zh-TW" dirty="0"/>
          </a:p>
          <a:p>
            <a:r>
              <a:rPr lang="zh-CN" altLang="en-US" dirty="0"/>
              <a:t>以了解特定</a:t>
            </a:r>
            <a:r>
              <a:rPr lang="en-US" altLang="zh-CN" dirty="0"/>
              <a:t>NFT</a:t>
            </a:r>
            <a:r>
              <a:rPr lang="zh-CN" altLang="en-US" dirty="0"/>
              <a:t>的重要关键词</a:t>
            </a:r>
            <a:endParaRPr lang="en-US" altLang="zh-TW" dirty="0"/>
          </a:p>
          <a:p>
            <a:r>
              <a:rPr lang="zh-TW" altLang="en-US" dirty="0"/>
              <a:t>接下来</a:t>
            </a:r>
            <a:r>
              <a:rPr lang="zh-TW" altLang="zh-TW" dirty="0"/>
              <a:t>，我们使用 Jaccard 相似度</a:t>
            </a:r>
            <a:r>
              <a:rPr lang="zh-TW" altLang="en-US" dirty="0"/>
              <a:t>方法，透过关键词</a:t>
            </a:r>
            <a:r>
              <a:rPr lang="zh-TW" altLang="zh-TW" dirty="0"/>
              <a:t>、</a:t>
            </a:r>
            <a:r>
              <a:rPr lang="en-US" altLang="zh-TW" dirty="0"/>
              <a:t>NFT</a:t>
            </a:r>
            <a:r>
              <a:rPr lang="zh-CN" altLang="en-US" dirty="0"/>
              <a:t>属性</a:t>
            </a:r>
            <a:r>
              <a:rPr lang="zh-TW" altLang="zh-TW" dirty="0"/>
              <a:t>特征来计算</a:t>
            </a:r>
            <a:r>
              <a:rPr lang="zh-CN" altLang="en-US" dirty="0"/>
              <a:t>五大人格特质</a:t>
            </a:r>
            <a:r>
              <a:rPr lang="zh-TW" altLang="zh-TW" dirty="0"/>
              <a:t>和</a:t>
            </a:r>
            <a:r>
              <a:rPr lang="en-US" altLang="zh-TW" dirty="0"/>
              <a:t>NFT</a:t>
            </a:r>
            <a:r>
              <a:rPr lang="zh-TW" altLang="zh-TW" dirty="0"/>
              <a:t>之间的相似度</a:t>
            </a:r>
            <a:r>
              <a:rPr lang="zh-TW" altLang="en-US" dirty="0"/>
              <a:t>分数</a:t>
            </a:r>
            <a:r>
              <a:rPr lang="zh-TW" altLang="zh-TW" dirty="0"/>
              <a:t>。</a:t>
            </a:r>
            <a:endParaRPr lang="en-US" altLang="zh-TW" dirty="0"/>
          </a:p>
          <a:p>
            <a:r>
              <a:rPr lang="zh-CN" altLang="en-US" dirty="0"/>
              <a:t>并将其作为用户的偏好分数。</a:t>
            </a:r>
            <a:endParaRPr lang="en-US" altLang="zh-TW"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t>11</a:t>
            </a:fld>
            <a:endParaRPr lang="zh-TW"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defRPr/>
            </a:pPr>
            <a:r>
              <a:rPr lang="zh-TW" altLang="en-US" sz="1200" kern="1200" dirty="0">
                <a:solidFill>
                  <a:schemeClr val="tx1"/>
                </a:solidFill>
                <a:effectLst/>
                <a:latin typeface="+mn-lt"/>
                <a:ea typeface="+mn-ea"/>
                <a:cs typeface="+mn-cs"/>
              </a:rPr>
              <a:t>接着是</a:t>
            </a:r>
            <a:r>
              <a:rPr lang="zh-CN" altLang="en-US" sz="1200" kern="1200" dirty="0">
                <a:solidFill>
                  <a:schemeClr val="tx1"/>
                </a:solidFill>
                <a:effectLst/>
                <a:latin typeface="+mn-lt"/>
                <a:ea typeface="+mn-ea"/>
                <a:cs typeface="+mn-cs"/>
              </a:rPr>
              <a:t>投资价值</a:t>
            </a:r>
            <a:r>
              <a:rPr lang="zh-TW" altLang="en-US" sz="1200" kern="1200" dirty="0">
                <a:solidFill>
                  <a:schemeClr val="tx1"/>
                </a:solidFill>
                <a:effectLst/>
                <a:latin typeface="+mn-lt"/>
                <a:ea typeface="+mn-ea"/>
                <a:cs typeface="+mn-cs"/>
              </a:rPr>
              <a:t>分析模块</a:t>
            </a: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defRPr/>
            </a:pPr>
            <a:r>
              <a:rPr lang="zh-TW" altLang="en-US" sz="1200" kern="1200" dirty="0">
                <a:solidFill>
                  <a:schemeClr val="tx1"/>
                </a:solidFill>
                <a:effectLst/>
                <a:latin typeface="+mn-lt"/>
                <a:ea typeface="+mn-ea"/>
                <a:cs typeface="+mn-cs"/>
              </a:rPr>
              <a:t>这边分为</a:t>
            </a:r>
            <a:r>
              <a:rPr lang="zh-CN" altLang="en-US" sz="1200" kern="1200" dirty="0">
                <a:solidFill>
                  <a:schemeClr val="tx1"/>
                </a:solidFill>
                <a:effectLst/>
                <a:latin typeface="+mn-lt"/>
                <a:ea typeface="+mn-ea"/>
                <a:cs typeface="+mn-cs"/>
              </a:rPr>
              <a:t>三个部分</a:t>
            </a:r>
            <a:r>
              <a:rPr lang="zh-TW" altLang="en-US" sz="1200" kern="1200" dirty="0">
                <a:solidFill>
                  <a:schemeClr val="tx1"/>
                </a:solidFill>
                <a:effectLst/>
                <a:latin typeface="+mn-lt"/>
                <a:ea typeface="+mn-ea"/>
                <a:cs typeface="+mn-cs"/>
              </a:rPr>
              <a:t>，分别是</a:t>
            </a:r>
            <a:r>
              <a:rPr lang="zh-CN" altLang="en-US" sz="1200" kern="1200" dirty="0">
                <a:solidFill>
                  <a:schemeClr val="tx1"/>
                </a:solidFill>
                <a:effectLst/>
                <a:latin typeface="+mn-lt"/>
                <a:ea typeface="+mn-ea"/>
                <a:cs typeface="+mn-cs"/>
              </a:rPr>
              <a:t>专家意见</a:t>
            </a:r>
            <a:r>
              <a:rPr lang="zh-TW" altLang="en-US" sz="1200" kern="1200" dirty="0">
                <a:solidFill>
                  <a:schemeClr val="tx1"/>
                </a:solidFill>
                <a:effectLst/>
                <a:latin typeface="+mn-lt"/>
                <a:ea typeface="+mn-ea"/>
                <a:cs typeface="+mn-cs"/>
              </a:rPr>
              <a:t>分析</a:t>
            </a:r>
            <a:r>
              <a:rPr lang="zh-CN" altLang="en-US" sz="1200" kern="1200" dirty="0">
                <a:solidFill>
                  <a:schemeClr val="tx1"/>
                </a:solidFill>
                <a:effectLst/>
                <a:latin typeface="+mn-lt"/>
                <a:ea typeface="+mn-ea"/>
                <a:cs typeface="+mn-cs"/>
              </a:rPr>
              <a:t>、社群趋势分析和</a:t>
            </a:r>
            <a:r>
              <a:rPr lang="en-US" altLang="zh-CN" sz="1200" kern="1200" dirty="0">
                <a:solidFill>
                  <a:schemeClr val="tx1"/>
                </a:solidFill>
                <a:effectLst/>
                <a:latin typeface="+mn-lt"/>
                <a:ea typeface="+mn-ea"/>
                <a:cs typeface="+mn-cs"/>
              </a:rPr>
              <a:t>NFT</a:t>
            </a:r>
            <a:r>
              <a:rPr lang="zh-CN" altLang="en-US" sz="1200" kern="1200" dirty="0">
                <a:solidFill>
                  <a:schemeClr val="tx1"/>
                </a:solidFill>
                <a:effectLst/>
                <a:latin typeface="+mn-lt"/>
                <a:ea typeface="+mn-ea"/>
                <a:cs typeface="+mn-cs"/>
              </a:rPr>
              <a:t>未来</a:t>
            </a:r>
            <a:r>
              <a:rPr lang="zh-TW" altLang="en-US" sz="1200" kern="1200" dirty="0">
                <a:solidFill>
                  <a:schemeClr val="tx1"/>
                </a:solidFill>
                <a:effectLst/>
                <a:latin typeface="+mn-lt"/>
                <a:ea typeface="+mn-ea"/>
                <a:cs typeface="+mn-cs"/>
              </a:rPr>
              <a:t>分析</a:t>
            </a:r>
            <a:endParaRPr lang="zh-TW"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defRPr/>
            </a:pPr>
            <a:endParaRPr lang="zh-TW" altLang="zh-TW"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t>12</a:t>
            </a:fld>
            <a:endParaRPr lang="zh-TW"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defRPr/>
            </a:pPr>
            <a:r>
              <a:rPr lang="zh-CN" altLang="en-US" dirty="0"/>
              <a:t>在专家意见分析中，</a:t>
            </a:r>
            <a:endParaRPr lang="en-US" altLang="zh-CN" dirty="0"/>
          </a:p>
          <a:p>
            <a:pPr marL="0" marR="0" lvl="0" indent="0" algn="l" defTabSz="914400" rtl="0" eaLnBrk="0" fontAlgn="base" latinLnBrk="0" hangingPunct="0">
              <a:lnSpc>
                <a:spcPct val="100000"/>
              </a:lnSpc>
              <a:spcBef>
                <a:spcPct val="30000"/>
              </a:spcBef>
              <a:spcAft>
                <a:spcPct val="0"/>
              </a:spcAft>
              <a:buClrTx/>
              <a:buSzTx/>
              <a:buFontTx/>
              <a:buNone/>
              <a:defRPr/>
            </a:pPr>
            <a:r>
              <a:rPr lang="zh-CN" altLang="en-US" dirty="0"/>
              <a:t>根据之前的研究表明，</a:t>
            </a:r>
            <a:r>
              <a:rPr lang="zh-TW" altLang="en-US" dirty="0"/>
              <a:t>高度活跃的用户将会有更高的社群影响力</a:t>
            </a:r>
            <a:endParaRPr lang="en-US" altLang="zh-TW" dirty="0"/>
          </a:p>
          <a:p>
            <a:r>
              <a:rPr lang="zh-CN" altLang="en-US" dirty="0"/>
              <a:t>因此，在这个模块中，我们主要分成两个部分</a:t>
            </a:r>
            <a:endParaRPr lang="en-US" altLang="zh-CN" dirty="0"/>
          </a:p>
          <a:p>
            <a:r>
              <a:rPr lang="zh-CN" altLang="en-US" dirty="0"/>
              <a:t>第一个部分是用户的影响力分析，</a:t>
            </a:r>
            <a:r>
              <a:rPr lang="zh-TW" altLang="en-US" dirty="0"/>
              <a:t>我们考虑用户</a:t>
            </a:r>
            <a:r>
              <a:rPr lang="zh-CN" altLang="en-US" dirty="0"/>
              <a:t>帖文转载</a:t>
            </a:r>
            <a:r>
              <a:rPr lang="zh-TW" altLang="en-US" dirty="0"/>
              <a:t>人数和</a:t>
            </a:r>
            <a:r>
              <a:rPr lang="zh-CN" altLang="en-US" dirty="0"/>
              <a:t>点赞</a:t>
            </a:r>
            <a:r>
              <a:rPr lang="zh-TW" altLang="en-US" dirty="0"/>
              <a:t>次数，来计算用户的影响力，而为了要使我们的分数更加准确，我们将所有的变量进行正规化，</a:t>
            </a:r>
            <a:r>
              <a:rPr lang="zh-CN" altLang="en-US" dirty="0"/>
              <a:t>并</a:t>
            </a:r>
            <a:r>
              <a:rPr lang="zh-TW" altLang="en-US" dirty="0"/>
              <a:t>求得用户的影响力分数</a:t>
            </a:r>
            <a:endParaRPr lang="en-US" altLang="zh-TW" dirty="0"/>
          </a:p>
          <a:p>
            <a:r>
              <a:rPr lang="zh-CN" altLang="en-US" dirty="0"/>
              <a:t>第二个部分则是专业知识分析，我们透过计算专家每个月的报酬率，来评估他们的</a:t>
            </a:r>
            <a:r>
              <a:rPr lang="zh-TW" altLang="en-US" dirty="0"/>
              <a:t>专业知识分数</a:t>
            </a:r>
            <a:r>
              <a:rPr lang="zh-CN" altLang="en-US" dirty="0"/>
              <a:t>。</a:t>
            </a:r>
            <a:endParaRPr lang="en-US" altLang="zh-CN" dirty="0"/>
          </a:p>
          <a:p>
            <a:endParaRPr lang="en-US" altLang="zh-CN" dirty="0"/>
          </a:p>
          <a:p>
            <a:r>
              <a:rPr lang="zh-CN" altLang="en-US" dirty="0"/>
              <a:t>最后，我们使用</a:t>
            </a:r>
            <a:r>
              <a:rPr lang="zh-TW" altLang="en-US" dirty="0"/>
              <a:t>求得的影响力分数和专业知识分数，来计算</a:t>
            </a:r>
            <a:r>
              <a:rPr lang="zh-CN" altLang="en-US" dirty="0"/>
              <a:t>专家分数。</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defRPr/>
            </a:pPr>
            <a:endParaRPr lang="en-US" altLang="zh-CN" dirty="0"/>
          </a:p>
          <a:p>
            <a:pPr marL="0" marR="0" lvl="0" indent="0" algn="l" defTabSz="914400" rtl="0" eaLnBrk="0" fontAlgn="base" latinLnBrk="0" hangingPunct="0">
              <a:lnSpc>
                <a:spcPct val="100000"/>
              </a:lnSpc>
              <a:spcBef>
                <a:spcPct val="30000"/>
              </a:spcBef>
              <a:spcAft>
                <a:spcPct val="0"/>
              </a:spcAft>
              <a:buClrTx/>
              <a:buSzTx/>
              <a:buFontTx/>
              <a:buNone/>
              <a:defRPr/>
            </a:pP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defRPr/>
            </a:pP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defRPr/>
            </a:pPr>
            <a:endParaRPr lang="en-US" altLang="zh-TW"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t>13</a:t>
            </a:fld>
            <a:endParaRPr lang="zh-TW"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defRPr/>
            </a:pPr>
            <a:r>
              <a:rPr lang="zh-CN" altLang="en-US" dirty="0"/>
              <a:t>第二个就是社会趋势分析</a:t>
            </a:r>
            <a:endParaRPr lang="en-US" altLang="zh-CN" dirty="0"/>
          </a:p>
          <a:p>
            <a:pPr marL="0" marR="0" lvl="0" indent="0" algn="l" defTabSz="914400" rtl="0" eaLnBrk="0" fontAlgn="base" latinLnBrk="0" hangingPunct="0">
              <a:lnSpc>
                <a:spcPct val="100000"/>
              </a:lnSpc>
              <a:spcBef>
                <a:spcPct val="30000"/>
              </a:spcBef>
              <a:spcAft>
                <a:spcPct val="0"/>
              </a:spcAft>
              <a:buClrTx/>
              <a:buSzTx/>
              <a:buFontTx/>
              <a:buNone/>
              <a:defRPr/>
            </a:pPr>
            <a:r>
              <a:rPr lang="zh-CN" altLang="en-US" dirty="0"/>
              <a:t>在这个分析模组我们的使用情感分析的方式来判断市场情绪，之前的研究已经表明了市场情绪和价格变动会产生关联</a:t>
            </a:r>
            <a:endParaRPr lang="en-US" altLang="zh-CN" dirty="0"/>
          </a:p>
          <a:p>
            <a:pPr marL="0" marR="0" lvl="0" indent="0" algn="l" defTabSz="914400" rtl="0" eaLnBrk="0" fontAlgn="base" latinLnBrk="0" hangingPunct="0">
              <a:lnSpc>
                <a:spcPct val="100000"/>
              </a:lnSpc>
              <a:spcBef>
                <a:spcPct val="30000"/>
              </a:spcBef>
              <a:spcAft>
                <a:spcPct val="0"/>
              </a:spcAft>
              <a:buClrTx/>
              <a:buSzTx/>
              <a:buFontTx/>
              <a:buNone/>
              <a:defRPr/>
            </a:pPr>
            <a:r>
              <a:rPr lang="zh-CN" altLang="en-US" dirty="0"/>
              <a:t>在这里我们通过使用</a:t>
            </a:r>
            <a:r>
              <a:rPr lang="en-US" altLang="zh-CN" dirty="0"/>
              <a:t>python</a:t>
            </a:r>
            <a:r>
              <a:rPr lang="zh-CN" altLang="en-US" dirty="0"/>
              <a:t>中</a:t>
            </a:r>
            <a:r>
              <a:rPr lang="en-US" altLang="zh-CN" dirty="0" err="1"/>
              <a:t>textblob</a:t>
            </a:r>
            <a:r>
              <a:rPr lang="zh-CN" altLang="en-US" dirty="0"/>
              <a:t>的自然语言处理库来计算新闻的极性，并将极性分数作为我们的社群趋势分数</a:t>
            </a:r>
            <a:endParaRPr lang="en-US" altLang="zh-TW" dirty="0"/>
          </a:p>
          <a:p>
            <a:endParaRPr lang="en-US" altLang="zh-TW" dirty="0"/>
          </a:p>
          <a:p>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defRPr/>
            </a:pPr>
            <a:endParaRPr lang="en-US" altLang="zh-CN" dirty="0"/>
          </a:p>
          <a:p>
            <a:pPr marL="0" marR="0" lvl="0" indent="0" algn="l" defTabSz="914400" rtl="0" eaLnBrk="0" fontAlgn="base" latinLnBrk="0" hangingPunct="0">
              <a:lnSpc>
                <a:spcPct val="100000"/>
              </a:lnSpc>
              <a:spcBef>
                <a:spcPct val="30000"/>
              </a:spcBef>
              <a:spcAft>
                <a:spcPct val="0"/>
              </a:spcAft>
              <a:buClrTx/>
              <a:buSzTx/>
              <a:buFontTx/>
              <a:buNone/>
              <a:defRPr/>
            </a:pP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defRPr/>
            </a:pP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defRPr/>
            </a:pPr>
            <a:endParaRPr lang="en-US" altLang="zh-TW"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t>14</a:t>
            </a:fld>
            <a:endParaRPr lang="zh-TW"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defRPr/>
            </a:pPr>
            <a:r>
              <a:rPr lang="zh-CN" altLang="en-US" dirty="0"/>
              <a:t>第三个就是</a:t>
            </a:r>
            <a:r>
              <a:rPr lang="en-US" altLang="zh-CN" dirty="0"/>
              <a:t>NFT</a:t>
            </a:r>
            <a:r>
              <a:rPr lang="zh-CN" altLang="en-US" dirty="0"/>
              <a:t>未来分析</a:t>
            </a:r>
            <a:endParaRPr lang="en-US" altLang="zh-CN" dirty="0"/>
          </a:p>
          <a:p>
            <a:pPr marL="0" marR="0" lvl="0" indent="0" algn="l" defTabSz="914400" rtl="0" eaLnBrk="0" fontAlgn="base" latinLnBrk="0" hangingPunct="0">
              <a:lnSpc>
                <a:spcPct val="100000"/>
              </a:lnSpc>
              <a:spcBef>
                <a:spcPct val="30000"/>
              </a:spcBef>
              <a:spcAft>
                <a:spcPct val="0"/>
              </a:spcAft>
              <a:buClrTx/>
              <a:buSzTx/>
              <a:buFontTx/>
              <a:buNone/>
              <a:defRPr/>
            </a:pPr>
            <a:r>
              <a:rPr lang="zh-CN" altLang="en-US" dirty="0"/>
              <a:t>在这个分析模组主要从</a:t>
            </a:r>
            <a:r>
              <a:rPr lang="en-US" altLang="zh-CN" dirty="0"/>
              <a:t>NFT</a:t>
            </a:r>
            <a:r>
              <a:rPr lang="zh-CN" altLang="en-US" dirty="0"/>
              <a:t>发行者的角度来考虑，分别是</a:t>
            </a:r>
            <a:r>
              <a:rPr lang="en-US" altLang="zh-CN" dirty="0"/>
              <a:t>NFT</a:t>
            </a:r>
            <a:r>
              <a:rPr lang="zh-CN" altLang="en-US" dirty="0"/>
              <a:t>持有者的</a:t>
            </a:r>
            <a:r>
              <a:rPr lang="en-US" altLang="zh-CN" dirty="0"/>
              <a:t>NFT</a:t>
            </a:r>
            <a:r>
              <a:rPr lang="zh-CN" altLang="en-US" dirty="0"/>
              <a:t>集月回报率，月交易量变动率，以及持有者自身的影响力，包括其帖文的转发量和点赞量。</a:t>
            </a:r>
            <a:endParaRPr lang="en-US" altLang="zh-CN" dirty="0"/>
          </a:p>
          <a:p>
            <a:endParaRPr lang="en-US" altLang="zh-TW" dirty="0"/>
          </a:p>
          <a:p>
            <a:endParaRPr lang="en-US" altLang="zh-TW" dirty="0"/>
          </a:p>
          <a:p>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defRPr/>
            </a:pPr>
            <a:endParaRPr lang="en-US" altLang="zh-CN" dirty="0"/>
          </a:p>
          <a:p>
            <a:pPr marL="0" marR="0" lvl="0" indent="0" algn="l" defTabSz="914400" rtl="0" eaLnBrk="0" fontAlgn="base" latinLnBrk="0" hangingPunct="0">
              <a:lnSpc>
                <a:spcPct val="100000"/>
              </a:lnSpc>
              <a:spcBef>
                <a:spcPct val="30000"/>
              </a:spcBef>
              <a:spcAft>
                <a:spcPct val="0"/>
              </a:spcAft>
              <a:buClrTx/>
              <a:buSzTx/>
              <a:buFontTx/>
              <a:buNone/>
              <a:defRPr/>
            </a:pP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defRPr/>
            </a:pP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defRPr/>
            </a:pPr>
            <a:endParaRPr lang="en-US" altLang="zh-TW"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t>15</a:t>
            </a:fld>
            <a:endParaRPr lang="zh-TW"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defRPr/>
            </a:pPr>
            <a:r>
              <a:rPr lang="zh-CN" altLang="en-US" dirty="0"/>
              <a:t>我们会将其正规化，并使用</a:t>
            </a:r>
            <a:r>
              <a:rPr lang="en-US" altLang="zh-CN" dirty="0"/>
              <a:t>α</a:t>
            </a:r>
            <a:r>
              <a:rPr lang="zh-CN" altLang="en-US" dirty="0"/>
              <a:t>，</a:t>
            </a:r>
            <a:r>
              <a:rPr lang="en-US" altLang="zh-CN" dirty="0"/>
              <a:t>β</a:t>
            </a:r>
            <a:r>
              <a:rPr lang="zh-CN" altLang="en-US" dirty="0"/>
              <a:t>，</a:t>
            </a:r>
            <a:r>
              <a:rPr lang="en-US" altLang="zh-CN" dirty="0"/>
              <a:t>γ</a:t>
            </a:r>
            <a:r>
              <a:rPr lang="zh-CN" altLang="en-US" dirty="0"/>
              <a:t>作为权重比例，将其计算，最后得到我们的</a:t>
            </a:r>
            <a:r>
              <a:rPr lang="en-US" altLang="zh-CN" dirty="0"/>
              <a:t>NFT</a:t>
            </a:r>
            <a:r>
              <a:rPr lang="zh-CN" altLang="en-US" dirty="0"/>
              <a:t>未来得分。</a:t>
            </a:r>
            <a:endParaRPr lang="en-US" altLang="zh-TW" dirty="0"/>
          </a:p>
          <a:p>
            <a:r>
              <a:rPr lang="en-US" altLang="zh-TW" dirty="0"/>
              <a:t>(0.3 0.3 0.4)</a:t>
            </a:r>
          </a:p>
          <a:p>
            <a:endParaRPr lang="en-US" altLang="zh-TW" dirty="0"/>
          </a:p>
          <a:p>
            <a:r>
              <a:rPr lang="zh-CN" altLang="en-US" dirty="0"/>
              <a:t>优势矩阵法</a:t>
            </a:r>
            <a:endParaRPr lang="en-US" altLang="zh-TW" dirty="0"/>
          </a:p>
          <a:p>
            <a:r>
              <a:rPr lang="zh-CN" altLang="en-US" dirty="0"/>
              <a:t>假设有两个模型，记录这两个模型相对于真实值预测效果更好的次数。记</a:t>
            </a:r>
            <a:r>
              <a:rPr lang="en-US" altLang="zh-CN" dirty="0"/>
              <a:t>【</a:t>
            </a:r>
            <a:r>
              <a:rPr lang="zh-CN" altLang="en-US" dirty="0"/>
              <a:t>模型一</a:t>
            </a:r>
            <a:r>
              <a:rPr lang="en-US" altLang="zh-CN" dirty="0"/>
              <a:t>】</a:t>
            </a:r>
            <a:r>
              <a:rPr lang="zh-CN" altLang="en-US" dirty="0"/>
              <a:t>预测效果更好的的次数为 </a:t>
            </a:r>
            <a:r>
              <a:rPr lang="en-US" altLang="zh-CN" dirty="0"/>
              <a:t>n 1 【</a:t>
            </a:r>
            <a:r>
              <a:rPr lang="zh-CN" altLang="en-US" dirty="0"/>
              <a:t>模型二</a:t>
            </a:r>
            <a:r>
              <a:rPr lang="en-US" altLang="zh-CN" dirty="0"/>
              <a:t>】</a:t>
            </a:r>
            <a:r>
              <a:rPr lang="zh-CN" altLang="en-US" dirty="0"/>
              <a:t>预测效果更好的次数为 </a:t>
            </a:r>
            <a:r>
              <a:rPr lang="en-US" altLang="zh-CN" dirty="0"/>
              <a:t>n 2 </a:t>
            </a:r>
            <a:r>
              <a:rPr lang="zh-CN" altLang="en-US" dirty="0"/>
              <a:t>，那么两个模型分别对应的权重为</a:t>
            </a:r>
          </a:p>
          <a:p>
            <a:pPr marL="0" marR="0" lvl="0" indent="0" algn="l" defTabSz="914400" rtl="0" eaLnBrk="0" fontAlgn="base" latinLnBrk="0" hangingPunct="0">
              <a:lnSpc>
                <a:spcPct val="100000"/>
              </a:lnSpc>
              <a:spcBef>
                <a:spcPct val="30000"/>
              </a:spcBef>
              <a:spcAft>
                <a:spcPct val="0"/>
              </a:spcAft>
              <a:buClrTx/>
              <a:buSzTx/>
              <a:buFontTx/>
              <a:buNone/>
              <a:defRPr/>
            </a:pPr>
            <a:endParaRPr lang="en-US" altLang="zh-CN" dirty="0"/>
          </a:p>
          <a:p>
            <a:pPr marL="0" marR="0" lvl="0" indent="0" algn="l" defTabSz="914400" rtl="0" eaLnBrk="0" fontAlgn="base" latinLnBrk="0" hangingPunct="0">
              <a:lnSpc>
                <a:spcPct val="100000"/>
              </a:lnSpc>
              <a:spcBef>
                <a:spcPct val="30000"/>
              </a:spcBef>
              <a:spcAft>
                <a:spcPct val="0"/>
              </a:spcAft>
              <a:buClrTx/>
              <a:buSzTx/>
              <a:buFontTx/>
              <a:buNone/>
              <a:defRPr/>
            </a:pP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defRPr/>
            </a:pP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defRPr/>
            </a:pPr>
            <a:endParaRPr lang="en-US" altLang="zh-TW"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t>16</a:t>
            </a:fld>
            <a:endParaRPr lang="zh-TW"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defRPr/>
            </a:pPr>
            <a:r>
              <a:rPr lang="zh-CN" altLang="en-US" sz="1200" kern="1200" dirty="0">
                <a:solidFill>
                  <a:schemeClr val="tx1"/>
                </a:solidFill>
                <a:effectLst/>
                <a:latin typeface="+mn-lt"/>
                <a:ea typeface="+mn-ea"/>
                <a:cs typeface="+mn-cs"/>
              </a:rPr>
              <a:t>最后是</a:t>
            </a:r>
            <a:r>
              <a:rPr lang="en-US" altLang="zh-CN" sz="1200" kern="1200" dirty="0">
                <a:solidFill>
                  <a:schemeClr val="tx1"/>
                </a:solidFill>
                <a:effectLst/>
                <a:latin typeface="+mn-lt"/>
                <a:ea typeface="+mn-ea"/>
                <a:cs typeface="+mn-cs"/>
              </a:rPr>
              <a:t>NFT</a:t>
            </a:r>
            <a:r>
              <a:rPr lang="zh-CN" altLang="en-US" sz="1200" kern="1200" dirty="0">
                <a:solidFill>
                  <a:schemeClr val="tx1"/>
                </a:solidFill>
                <a:effectLst/>
                <a:latin typeface="+mn-lt"/>
                <a:ea typeface="+mn-ea"/>
                <a:cs typeface="+mn-cs"/>
              </a:rPr>
              <a:t>推荐模组</a:t>
            </a:r>
            <a:endParaRPr lang="zh-TW" altLang="zh-TW"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t>17</a:t>
            </a:fld>
            <a:endParaRPr lang="zh-TW"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1200" kern="1200" dirty="0">
                <a:solidFill>
                  <a:schemeClr val="tx1"/>
                </a:solidFill>
                <a:effectLst/>
                <a:latin typeface="+mn-lt"/>
                <a:ea typeface="+mn-ea"/>
                <a:cs typeface="+mn-cs"/>
              </a:rPr>
              <a:t>最</a:t>
            </a:r>
            <a:r>
              <a:rPr lang="zh-CN" altLang="en-US" sz="1200" kern="1200" dirty="0">
                <a:solidFill>
                  <a:schemeClr val="tx1"/>
                </a:solidFill>
                <a:effectLst/>
                <a:latin typeface="+mn-lt"/>
                <a:ea typeface="+mn-ea"/>
                <a:cs typeface="+mn-cs"/>
              </a:rPr>
              <a:t>后，我们整合偏好分数、专家意见</a:t>
            </a:r>
            <a:r>
              <a:rPr lang="zh-TW" altLang="en-US" sz="1200" kern="1200" dirty="0">
                <a:solidFill>
                  <a:schemeClr val="tx1"/>
                </a:solidFill>
                <a:effectLst/>
                <a:latin typeface="+mn-lt"/>
                <a:ea typeface="+mn-ea"/>
                <a:cs typeface="+mn-cs"/>
              </a:rPr>
              <a:t>、社群</a:t>
            </a:r>
            <a:r>
              <a:rPr lang="zh-CN" altLang="en-US" sz="1200" kern="1200" dirty="0">
                <a:solidFill>
                  <a:schemeClr val="tx1"/>
                </a:solidFill>
                <a:effectLst/>
                <a:latin typeface="+mn-lt"/>
                <a:ea typeface="+mn-ea"/>
                <a:cs typeface="+mn-cs"/>
              </a:rPr>
              <a:t>趋势、</a:t>
            </a:r>
            <a:r>
              <a:rPr lang="en-US" altLang="zh-CN" sz="1200" kern="1200" dirty="0">
                <a:solidFill>
                  <a:schemeClr val="tx1"/>
                </a:solidFill>
                <a:effectLst/>
                <a:latin typeface="+mn-lt"/>
                <a:ea typeface="+mn-ea"/>
                <a:cs typeface="+mn-cs"/>
              </a:rPr>
              <a:t>NFT</a:t>
            </a:r>
            <a:r>
              <a:rPr lang="zh-CN" altLang="en-US" sz="1200" kern="1200" dirty="0">
                <a:solidFill>
                  <a:schemeClr val="tx1"/>
                </a:solidFill>
                <a:effectLst/>
                <a:latin typeface="+mn-lt"/>
                <a:ea typeface="+mn-ea"/>
                <a:cs typeface="+mn-cs"/>
              </a:rPr>
              <a:t>未来价值四个分数，</a:t>
            </a:r>
            <a:endParaRPr lang="en-US" altLang="zh-CN" sz="1200" kern="1200" dirty="0">
              <a:solidFill>
                <a:schemeClr val="tx1"/>
              </a:solidFill>
              <a:effectLst/>
              <a:latin typeface="+mn-lt"/>
              <a:ea typeface="+mn-ea"/>
              <a:cs typeface="+mn-cs"/>
            </a:endParaRPr>
          </a:p>
          <a:p>
            <a:r>
              <a:rPr lang="zh-CN" altLang="en-US" sz="1200" kern="1200" dirty="0">
                <a:solidFill>
                  <a:schemeClr val="tx1"/>
                </a:solidFill>
                <a:effectLst/>
                <a:latin typeface="+mn-lt"/>
                <a:ea typeface="+mn-ea"/>
                <a:cs typeface="+mn-cs"/>
              </a:rPr>
              <a:t>使用阿法</a:t>
            </a:r>
            <a:r>
              <a:rPr lang="zh-TW" altLang="en-US" sz="1200" kern="1200" dirty="0">
                <a:solidFill>
                  <a:schemeClr val="tx1"/>
                </a:solidFill>
                <a:effectLst/>
                <a:latin typeface="+mn-lt"/>
                <a:ea typeface="+mn-ea"/>
                <a:cs typeface="+mn-cs"/>
              </a:rPr>
              <a:t> </a:t>
            </a:r>
            <a:r>
              <a:rPr lang="zh-CN" altLang="en-US" sz="1200" kern="1200" dirty="0">
                <a:solidFill>
                  <a:schemeClr val="tx1"/>
                </a:solidFill>
                <a:effectLst/>
                <a:latin typeface="+mn-lt"/>
                <a:ea typeface="+mn-ea"/>
                <a:cs typeface="+mn-cs"/>
              </a:rPr>
              <a:t>贝塔</a:t>
            </a:r>
            <a:r>
              <a:rPr lang="zh-TW" altLang="en-US" sz="1200" kern="1200" dirty="0">
                <a:solidFill>
                  <a:schemeClr val="tx1"/>
                </a:solidFill>
                <a:effectLst/>
                <a:latin typeface="+mn-lt"/>
                <a:ea typeface="+mn-ea"/>
                <a:cs typeface="+mn-cs"/>
              </a:rPr>
              <a:t> </a:t>
            </a:r>
            <a:r>
              <a:rPr lang="zh-CN" altLang="en-US" sz="1200" kern="1200" dirty="0">
                <a:solidFill>
                  <a:schemeClr val="tx1"/>
                </a:solidFill>
                <a:effectLst/>
                <a:latin typeface="+mn-lt"/>
                <a:ea typeface="+mn-ea"/>
                <a:cs typeface="+mn-cs"/>
              </a:rPr>
              <a:t>伽马 德尔塔作为其中的权重建立</a:t>
            </a:r>
            <a:r>
              <a:rPr lang="zh-TW" altLang="en-US" sz="1200" kern="1200" dirty="0">
                <a:solidFill>
                  <a:schemeClr val="tx1"/>
                </a:solidFill>
                <a:effectLst/>
                <a:latin typeface="+mn-lt"/>
                <a:ea typeface="+mn-ea"/>
                <a:cs typeface="+mn-cs"/>
              </a:rPr>
              <a:t> 混合式的推荐机制</a:t>
            </a:r>
            <a:endParaRPr lang="zh-TW" altLang="en-US" dirty="0"/>
          </a:p>
          <a:p>
            <a:r>
              <a:rPr lang="zh-CN" altLang="en-US" dirty="0"/>
              <a:t>等权重方式配置，这样可以如果有模组分数被高估或者低估，可以互相对冲，消除减少偏差</a:t>
            </a:r>
            <a:endParaRPr lang="en-US" altLang="zh-TW" dirty="0"/>
          </a:p>
          <a:p>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defRPr/>
            </a:pPr>
            <a:endParaRPr lang="en-US" altLang="zh-CN" dirty="0"/>
          </a:p>
          <a:p>
            <a:pPr marL="0" marR="0" lvl="0" indent="0" algn="l" defTabSz="914400" rtl="0" eaLnBrk="0" fontAlgn="base" latinLnBrk="0" hangingPunct="0">
              <a:lnSpc>
                <a:spcPct val="100000"/>
              </a:lnSpc>
              <a:spcBef>
                <a:spcPct val="30000"/>
              </a:spcBef>
              <a:spcAft>
                <a:spcPct val="0"/>
              </a:spcAft>
              <a:buClrTx/>
              <a:buSzTx/>
              <a:buFontTx/>
              <a:buNone/>
              <a:defRPr/>
            </a:pP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defRPr/>
            </a:pP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defRPr/>
            </a:pPr>
            <a:endParaRPr lang="en-US" altLang="zh-TW"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t>18</a:t>
            </a:fld>
            <a:endParaRPr lang="zh-TW"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defRPr/>
            </a:pPr>
            <a:r>
              <a:rPr lang="zh-TW" altLang="en-US" dirty="0"/>
              <a:t>本研究所选的平台有</a:t>
            </a:r>
            <a:r>
              <a:rPr lang="zh-CN" altLang="en-US" dirty="0"/>
              <a:t>三个</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defRPr/>
            </a:pPr>
            <a:r>
              <a:rPr lang="zh-TW" altLang="en-US" dirty="0"/>
              <a:t>第一个是</a:t>
            </a:r>
            <a:r>
              <a:rPr lang="en-US" altLang="zh-TW" dirty="0" err="1"/>
              <a:t>T</a:t>
            </a:r>
            <a:r>
              <a:rPr lang="en-US" altLang="zh-CN" dirty="0" err="1"/>
              <a:t>witter,Twitter</a:t>
            </a:r>
            <a:r>
              <a:rPr lang="zh-TW" altLang="en-US" dirty="0"/>
              <a:t>是一个全球性的</a:t>
            </a:r>
            <a:r>
              <a:rPr lang="zh-CN" altLang="en-US" dirty="0"/>
              <a:t>社交软体</a:t>
            </a:r>
            <a:r>
              <a:rPr lang="zh-TW" altLang="en-US" dirty="0"/>
              <a:t>平台，</a:t>
            </a:r>
            <a:r>
              <a:rPr lang="zh-CN" altLang="en-US" dirty="0"/>
              <a:t>上面关于</a:t>
            </a:r>
            <a:r>
              <a:rPr lang="en-US" altLang="zh-CN" dirty="0"/>
              <a:t>NFT</a:t>
            </a:r>
            <a:r>
              <a:rPr lang="zh-CN" altLang="en-US" dirty="0"/>
              <a:t>的讨论热度很高</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defRPr/>
            </a:pPr>
            <a:r>
              <a:rPr lang="zh-TW" altLang="en-US" dirty="0"/>
              <a:t>第二个是</a:t>
            </a:r>
            <a:r>
              <a:rPr lang="en-US" altLang="zh-TW" dirty="0"/>
              <a:t>B</a:t>
            </a:r>
            <a:r>
              <a:rPr lang="en-US" altLang="zh-CN" dirty="0"/>
              <a:t>loomberg</a:t>
            </a:r>
            <a:r>
              <a:rPr lang="en-US" altLang="zh-TW" dirty="0"/>
              <a:t>, </a:t>
            </a:r>
            <a:r>
              <a:rPr lang="en-US" altLang="zh-TW" dirty="0" err="1"/>
              <a:t>bloomberg</a:t>
            </a:r>
            <a:r>
              <a:rPr lang="zh-CN" altLang="en-US" dirty="0"/>
              <a:t>是全球最大的财经资讯公司，该平台的新闻能一定程度代表目前的市场情绪和财经趋势，所以我们选择其作为我们的新闻数据来源</a:t>
            </a:r>
            <a:endParaRPr lang="en-US" altLang="zh-CN" dirty="0"/>
          </a:p>
          <a:p>
            <a:pPr marL="0" marR="0" indent="0" algn="l" defTabSz="914400" rtl="0" eaLnBrk="0" fontAlgn="base" latinLnBrk="0" hangingPunct="0">
              <a:lnSpc>
                <a:spcPct val="100000"/>
              </a:lnSpc>
              <a:spcBef>
                <a:spcPct val="30000"/>
              </a:spcBef>
              <a:spcAft>
                <a:spcPct val="0"/>
              </a:spcAft>
              <a:buClrTx/>
              <a:buSzTx/>
              <a:buFontTx/>
              <a:buNone/>
              <a:defRPr/>
            </a:pPr>
            <a:r>
              <a:rPr lang="zh-CN" altLang="en-US" dirty="0"/>
              <a:t>第三个是</a:t>
            </a:r>
            <a:r>
              <a:rPr lang="en-US" altLang="zh-CN" dirty="0" err="1"/>
              <a:t>OpenSea</a:t>
            </a:r>
            <a:r>
              <a:rPr lang="zh-CN" altLang="en-US" dirty="0"/>
              <a:t>，</a:t>
            </a:r>
            <a:r>
              <a:rPr lang="en-US" altLang="zh-CN" dirty="0" err="1"/>
              <a:t>OpenSea</a:t>
            </a:r>
            <a:r>
              <a:rPr lang="zh-CN" altLang="en-US" dirty="0"/>
              <a:t>是目前全世界最大的</a:t>
            </a:r>
            <a:r>
              <a:rPr lang="en-US" altLang="zh-CN" dirty="0"/>
              <a:t>NFT</a:t>
            </a:r>
            <a:r>
              <a:rPr lang="zh-CN" altLang="en-US" dirty="0"/>
              <a:t>交易平台，该平台拥有全世界目前数量最多和种类最丰富的</a:t>
            </a:r>
            <a:r>
              <a:rPr lang="en-US" altLang="zh-CN" dirty="0"/>
              <a:t>NFT</a:t>
            </a:r>
            <a:r>
              <a:rPr lang="zh-CN" altLang="en-US" dirty="0"/>
              <a:t>商品，且</a:t>
            </a:r>
            <a:r>
              <a:rPr lang="en-US" altLang="zh-CN" dirty="0"/>
              <a:t>NFT</a:t>
            </a:r>
            <a:r>
              <a:rPr lang="zh-CN" altLang="en-US" dirty="0"/>
              <a:t>的数据详尽，因而我们选择它作为我们</a:t>
            </a:r>
            <a:r>
              <a:rPr lang="en-US" altLang="zh-CN" dirty="0"/>
              <a:t>NFT</a:t>
            </a:r>
            <a:r>
              <a:rPr lang="zh-CN" altLang="en-US" dirty="0"/>
              <a:t>相关数据的来源</a:t>
            </a:r>
            <a:endParaRPr lang="zh-TW" altLang="en-US" dirty="0"/>
          </a:p>
          <a:p>
            <a:pPr marL="0" marR="0" indent="0" algn="l" defTabSz="914400" rtl="0" eaLnBrk="0" fontAlgn="base" latinLnBrk="0" hangingPunct="0">
              <a:lnSpc>
                <a:spcPct val="100000"/>
              </a:lnSpc>
              <a:spcBef>
                <a:spcPct val="30000"/>
              </a:spcBef>
              <a:spcAft>
                <a:spcPct val="0"/>
              </a:spcAft>
              <a:buClrTx/>
              <a:buSzTx/>
              <a:buFontTx/>
              <a:buNone/>
              <a:defRPr/>
            </a:pPr>
            <a:endParaRPr lang="en-US" altLang="zh-TW" dirty="0"/>
          </a:p>
          <a:p>
            <a:pPr marL="0" marR="0" indent="0" algn="l" defTabSz="914400" rtl="0" eaLnBrk="0" fontAlgn="base" latinLnBrk="0" hangingPunct="0">
              <a:lnSpc>
                <a:spcPct val="100000"/>
              </a:lnSpc>
              <a:spcBef>
                <a:spcPct val="30000"/>
              </a:spcBef>
              <a:spcAft>
                <a:spcPct val="0"/>
              </a:spcAft>
              <a:buClrTx/>
              <a:buSzTx/>
              <a:buFontTx/>
              <a:buNone/>
              <a:defRPr/>
            </a:pPr>
            <a:r>
              <a:rPr lang="zh-TW" altLang="en-US" dirty="0"/>
              <a:t>我们透过官方的</a:t>
            </a:r>
            <a:r>
              <a:rPr lang="en-US" altLang="zh-TW" dirty="0"/>
              <a:t>API </a:t>
            </a:r>
            <a:r>
              <a:rPr lang="zh-TW" altLang="en-US" dirty="0"/>
              <a:t>和爬虫</a:t>
            </a:r>
            <a:r>
              <a:rPr lang="zh-CN" altLang="en-US" dirty="0"/>
              <a:t>以及第三方方式来爬取数据</a:t>
            </a:r>
            <a:endParaRPr lang="en-US" altLang="zh-CN" dirty="0"/>
          </a:p>
          <a:p>
            <a:pPr marL="0" marR="0" indent="0" algn="l" defTabSz="914400" rtl="0" eaLnBrk="0" fontAlgn="base" latinLnBrk="0" hangingPunct="0">
              <a:lnSpc>
                <a:spcPct val="100000"/>
              </a:lnSpc>
              <a:spcBef>
                <a:spcPct val="30000"/>
              </a:spcBef>
              <a:spcAft>
                <a:spcPct val="0"/>
              </a:spcAft>
              <a:buClrTx/>
              <a:buSzTx/>
              <a:buFontTx/>
              <a:buNone/>
              <a:defRPr/>
            </a:pPr>
            <a:r>
              <a:rPr lang="zh-CN" altLang="en-US" dirty="0"/>
              <a:t>（</a:t>
            </a:r>
            <a:r>
              <a:rPr lang="en-US" altLang="zh-CN" dirty="0"/>
              <a:t>1</a:t>
            </a:r>
            <a:r>
              <a:rPr lang="zh-CN" altLang="en-US" dirty="0"/>
              <a:t>）</a:t>
            </a:r>
            <a:r>
              <a:rPr lang="zh-TW" altLang="en-US" dirty="0"/>
              <a:t>从</a:t>
            </a:r>
            <a:r>
              <a:rPr lang="en-US" altLang="zh-TW" dirty="0"/>
              <a:t>T</a:t>
            </a:r>
            <a:r>
              <a:rPr lang="en-US" altLang="zh-CN" dirty="0"/>
              <a:t>witter</a:t>
            </a:r>
            <a:r>
              <a:rPr lang="zh-TW" altLang="en-US" dirty="0"/>
              <a:t>收集了</a:t>
            </a:r>
            <a:r>
              <a:rPr lang="en-US" altLang="zh-TW" dirty="0"/>
              <a:t>1,829</a:t>
            </a:r>
            <a:r>
              <a:rPr lang="zh-TW" altLang="en-US" dirty="0"/>
              <a:t>笔用户数据</a:t>
            </a:r>
            <a:r>
              <a:rPr lang="en-US" altLang="zh-TW" dirty="0"/>
              <a:t>(</a:t>
            </a:r>
            <a:r>
              <a:rPr lang="zh-CN" altLang="en-US" dirty="0"/>
              <a:t>包括</a:t>
            </a:r>
            <a:r>
              <a:rPr lang="en-US" altLang="zh-CN" dirty="0"/>
              <a:t>8</a:t>
            </a:r>
            <a:r>
              <a:rPr lang="zh-CN" altLang="en-US" dirty="0"/>
              <a:t>个专家资料</a:t>
            </a:r>
            <a:r>
              <a:rPr lang="en-US" altLang="zh-TW" dirty="0"/>
              <a:t>)</a:t>
            </a:r>
            <a:r>
              <a:rPr lang="zh-TW" altLang="en-US" dirty="0"/>
              <a:t>、</a:t>
            </a:r>
            <a:r>
              <a:rPr lang="zh-CN" altLang="en-US" dirty="0"/>
              <a:t>包括</a:t>
            </a:r>
            <a:r>
              <a:rPr lang="en-US" altLang="zh-CN" dirty="0"/>
              <a:t>42519</a:t>
            </a:r>
            <a:r>
              <a:rPr lang="zh-CN" altLang="en-US" dirty="0"/>
              <a:t>笔</a:t>
            </a:r>
            <a:r>
              <a:rPr lang="zh-TW" altLang="en-US" dirty="0"/>
              <a:t>用户</a:t>
            </a:r>
            <a:r>
              <a:rPr lang="zh-CN" altLang="en-US" dirty="0"/>
              <a:t>帖文</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defRPr/>
            </a:pPr>
            <a:endParaRPr lang="en-US" altLang="zh-TW" dirty="0"/>
          </a:p>
          <a:p>
            <a:pPr marL="0" marR="0" indent="0" algn="l" defTabSz="914400" rtl="0" eaLnBrk="0" fontAlgn="base" latinLnBrk="0" hangingPunct="0">
              <a:lnSpc>
                <a:spcPct val="100000"/>
              </a:lnSpc>
              <a:spcBef>
                <a:spcPct val="30000"/>
              </a:spcBef>
              <a:spcAft>
                <a:spcPct val="0"/>
              </a:spcAft>
              <a:buClrTx/>
              <a:buSzTx/>
              <a:buFontTx/>
              <a:buNone/>
              <a:defRPr/>
            </a:pPr>
            <a:endParaRPr lang="en-US" altLang="zh-TW"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t>19</a:t>
            </a:fld>
            <a:endParaRPr lang="zh-TW"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投影片圖像版面配置區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 name="備忘稿版面配置區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defRPr/>
            </a:pPr>
            <a:r>
              <a:rPr lang="en-US" altLang="zh-CN" dirty="0"/>
              <a:t>NFT</a:t>
            </a:r>
            <a:r>
              <a:rPr lang="zh-CN" altLang="en-US" dirty="0"/>
              <a:t>热度逐渐上升</a:t>
            </a:r>
            <a:endParaRPr lang="en-US" altLang="zh-CN" dirty="0"/>
          </a:p>
          <a:p>
            <a:pPr marL="0" marR="0" indent="0" algn="l" defTabSz="914400" rtl="0" eaLnBrk="0" fontAlgn="base" latinLnBrk="0" hangingPunct="0">
              <a:lnSpc>
                <a:spcPct val="100000"/>
              </a:lnSpc>
              <a:spcBef>
                <a:spcPct val="30000"/>
              </a:spcBef>
              <a:spcAft>
                <a:spcPct val="0"/>
              </a:spcAft>
              <a:buClrTx/>
              <a:buSzTx/>
              <a:buFontTx/>
              <a:buNone/>
              <a:defRPr/>
            </a:pPr>
            <a:r>
              <a:rPr lang="zh-CN" altLang="en-US" dirty="0"/>
              <a:t>越来越多的人进入</a:t>
            </a:r>
            <a:r>
              <a:rPr lang="en-US" altLang="zh-CN" dirty="0"/>
              <a:t>NFT</a:t>
            </a:r>
            <a:r>
              <a:rPr lang="zh-CN" altLang="en-US" dirty="0"/>
              <a:t>交易领域。而</a:t>
            </a:r>
            <a:r>
              <a:rPr lang="en-US" altLang="zh-CN" dirty="0"/>
              <a:t>NFT</a:t>
            </a:r>
            <a:r>
              <a:rPr lang="zh-CN" altLang="en-US" dirty="0"/>
              <a:t>作为新兴的投资领域（在</a:t>
            </a:r>
            <a:r>
              <a:rPr lang="en-US" altLang="zh-CN" dirty="0"/>
              <a:t>2020</a:t>
            </a:r>
            <a:r>
              <a:rPr lang="zh-CN" altLang="en-US" dirty="0"/>
              <a:t>年年初，</a:t>
            </a:r>
            <a:r>
              <a:rPr lang="en-US" altLang="zh-CN" dirty="0" err="1"/>
              <a:t>OpenSea</a:t>
            </a:r>
            <a:r>
              <a:rPr lang="zh-CN" altLang="en-US" dirty="0"/>
              <a:t>的活跃用户还只有</a:t>
            </a:r>
            <a:r>
              <a:rPr lang="en-US" altLang="zh-CN" dirty="0"/>
              <a:t>4000</a:t>
            </a:r>
            <a:r>
              <a:rPr lang="zh-CN" altLang="en-US" dirty="0"/>
              <a:t>人，但截止到</a:t>
            </a:r>
            <a:r>
              <a:rPr lang="en-US" altLang="zh-CN" dirty="0"/>
              <a:t>2022</a:t>
            </a:r>
            <a:r>
              <a:rPr lang="zh-CN" altLang="en-US" dirty="0"/>
              <a:t>年</a:t>
            </a:r>
            <a:r>
              <a:rPr lang="en-US" altLang="zh-CN" dirty="0"/>
              <a:t>1</a:t>
            </a:r>
            <a:r>
              <a:rPr lang="zh-CN" altLang="en-US" dirty="0"/>
              <a:t>月，已经增长到了</a:t>
            </a:r>
            <a:r>
              <a:rPr lang="en-US" altLang="zh-CN" dirty="0"/>
              <a:t>60</a:t>
            </a:r>
            <a:r>
              <a:rPr lang="zh-CN" altLang="en-US" dirty="0"/>
              <a:t>万人）具有传统艺术品所不具备的优势。</a:t>
            </a:r>
            <a:r>
              <a:rPr lang="en-US" altLang="zh-CN" dirty="0"/>
              <a:t>(</a:t>
            </a:r>
            <a:r>
              <a:rPr lang="zh-CN" altLang="en-US" dirty="0"/>
              <a:t>不可分割，防伪性</a:t>
            </a:r>
            <a:r>
              <a:rPr lang="en-US" altLang="zh-CN" dirty="0"/>
              <a:t>)</a:t>
            </a:r>
          </a:p>
          <a:p>
            <a:pPr marL="0" marR="0" indent="0" algn="l" defTabSz="914400" rtl="0" eaLnBrk="0" fontAlgn="base" latinLnBrk="0" hangingPunct="0">
              <a:lnSpc>
                <a:spcPct val="100000"/>
              </a:lnSpc>
              <a:spcBef>
                <a:spcPct val="30000"/>
              </a:spcBef>
              <a:spcAft>
                <a:spcPct val="0"/>
              </a:spcAft>
              <a:buClrTx/>
              <a:buSzTx/>
              <a:buFontTx/>
              <a:buNone/>
              <a:defRPr/>
            </a:pPr>
            <a:r>
              <a:rPr lang="zh-CN" altLang="en-US" dirty="0"/>
              <a:t>而</a:t>
            </a:r>
            <a:r>
              <a:rPr lang="en-US" altLang="zh-CN" dirty="0" err="1"/>
              <a:t>OpenSea</a:t>
            </a:r>
            <a:r>
              <a:rPr lang="zh-CN" altLang="en-US" dirty="0"/>
              <a:t>也成为了目前世界上最大的</a:t>
            </a:r>
            <a:r>
              <a:rPr lang="en-US" altLang="zh-CN" dirty="0"/>
              <a:t>NFT</a:t>
            </a:r>
            <a:r>
              <a:rPr lang="zh-CN" altLang="en-US" dirty="0"/>
              <a:t>交易平台（它垄断了市场</a:t>
            </a:r>
            <a:r>
              <a:rPr lang="en-US" altLang="zh-CN" dirty="0"/>
              <a:t>95%</a:t>
            </a:r>
            <a:r>
              <a:rPr lang="zh-CN" altLang="en-US" dirty="0"/>
              <a:t>交易量）</a:t>
            </a:r>
            <a:endParaRPr lang="en-US" altLang="zh-CN" dirty="0"/>
          </a:p>
          <a:p>
            <a:pPr marL="0" marR="0" indent="0" algn="l" defTabSz="914400" rtl="0" eaLnBrk="0" fontAlgn="base" latinLnBrk="0" hangingPunct="0">
              <a:lnSpc>
                <a:spcPct val="100000"/>
              </a:lnSpc>
              <a:spcBef>
                <a:spcPct val="30000"/>
              </a:spcBef>
              <a:spcAft>
                <a:spcPct val="0"/>
              </a:spcAft>
              <a:buClrTx/>
              <a:buSzTx/>
              <a:buFontTx/>
              <a:buNone/>
              <a:defRPr/>
            </a:pPr>
            <a:endParaRPr lang="en-US" altLang="zh-TW" dirty="0"/>
          </a:p>
          <a:p>
            <a:pPr algn="l"/>
            <a:r>
              <a:rPr lang="zh-CN" altLang="en-US" b="0" i="0" dirty="0">
                <a:solidFill>
                  <a:srgbClr val="101214"/>
                </a:solidFill>
                <a:effectLst/>
                <a:latin typeface="PingFang SC"/>
              </a:rPr>
              <a:t>所以了解用户进入</a:t>
            </a:r>
            <a:r>
              <a:rPr lang="en-US" altLang="zh-CN" b="0" i="0" dirty="0">
                <a:solidFill>
                  <a:srgbClr val="101214"/>
                </a:solidFill>
                <a:effectLst/>
                <a:latin typeface="PingFang SC"/>
              </a:rPr>
              <a:t>NFT</a:t>
            </a:r>
            <a:r>
              <a:rPr lang="zh-CN" altLang="en-US" b="0" i="0" dirty="0">
                <a:solidFill>
                  <a:srgbClr val="101214"/>
                </a:solidFill>
                <a:effectLst/>
                <a:latin typeface="PingFang SC"/>
              </a:rPr>
              <a:t>领域的原因就十分重要</a:t>
            </a:r>
          </a:p>
          <a:p>
            <a:pPr algn="l"/>
            <a:r>
              <a:rPr lang="en-US" altLang="zh-CN" b="0" i="0" dirty="0">
                <a:solidFill>
                  <a:srgbClr val="101214"/>
                </a:solidFill>
                <a:effectLst/>
                <a:latin typeface="PingFang SC"/>
              </a:rPr>
              <a:t>NFT</a:t>
            </a:r>
            <a:r>
              <a:rPr lang="zh-CN" altLang="en-US" b="0" i="0" dirty="0">
                <a:solidFill>
                  <a:srgbClr val="101214"/>
                </a:solidFill>
                <a:effectLst/>
                <a:latin typeface="PingFang SC"/>
              </a:rPr>
              <a:t>的类型非常多样，且具有投资价值属性，因此很难对其进行区分， </a:t>
            </a:r>
          </a:p>
          <a:p>
            <a:pPr algn="l"/>
            <a:r>
              <a:rPr lang="zh-CN" altLang="en-US" b="0" i="0" dirty="0">
                <a:solidFill>
                  <a:srgbClr val="101214"/>
                </a:solidFill>
                <a:effectLst/>
                <a:latin typeface="PingFang SC"/>
              </a:rPr>
              <a:t>根据研究显示，人们会根据自身的人格特质做出投资选择</a:t>
            </a:r>
            <a:endParaRPr lang="en-US" altLang="zh-CN" b="0" i="0" dirty="0">
              <a:solidFill>
                <a:srgbClr val="101214"/>
              </a:solidFill>
              <a:effectLst/>
              <a:latin typeface="PingFang SC"/>
            </a:endParaRPr>
          </a:p>
          <a:p>
            <a:pPr algn="l"/>
            <a:endParaRPr lang="en-US" altLang="zh-CN" b="0" i="0" dirty="0">
              <a:solidFill>
                <a:srgbClr val="101214"/>
              </a:solidFill>
              <a:effectLst/>
              <a:latin typeface="PingFang SC"/>
            </a:endParaRPr>
          </a:p>
          <a:p>
            <a:pPr algn="l"/>
            <a:r>
              <a:rPr lang="en-US" altLang="zh-CN" b="0" i="0" dirty="0">
                <a:solidFill>
                  <a:srgbClr val="101214"/>
                </a:solidFill>
                <a:effectLst/>
                <a:latin typeface="PingFang SC"/>
              </a:rPr>
              <a:t>NFT</a:t>
            </a:r>
            <a:r>
              <a:rPr lang="zh-CN" altLang="en-US" b="0" i="0" dirty="0">
                <a:solidFill>
                  <a:srgbClr val="101214"/>
                </a:solidFill>
                <a:effectLst/>
                <a:latin typeface="PingFang SC"/>
              </a:rPr>
              <a:t>商品种类繁多，且各类别的</a:t>
            </a:r>
            <a:r>
              <a:rPr lang="en-US" altLang="zh-CN" b="0" i="0" dirty="0">
                <a:solidFill>
                  <a:srgbClr val="101214"/>
                </a:solidFill>
                <a:effectLst/>
                <a:latin typeface="PingFang SC"/>
              </a:rPr>
              <a:t>NFT</a:t>
            </a:r>
            <a:r>
              <a:rPr lang="zh-CN" altLang="en-US" b="0" i="0" dirty="0">
                <a:solidFill>
                  <a:srgbClr val="101214"/>
                </a:solidFill>
                <a:effectLst/>
                <a:latin typeface="PingFang SC"/>
              </a:rPr>
              <a:t>价值不同，因此用户有时无法进行选择</a:t>
            </a:r>
            <a:endParaRPr lang="en-US" altLang="zh-CN" b="0" i="0" dirty="0">
              <a:solidFill>
                <a:srgbClr val="101214"/>
              </a:solidFill>
              <a:effectLst/>
              <a:latin typeface="PingFang SC"/>
            </a:endParaRPr>
          </a:p>
          <a:p>
            <a:pPr algn="l"/>
            <a:endParaRPr lang="en-US" altLang="zh-TW" b="0" i="0" dirty="0">
              <a:solidFill>
                <a:srgbClr val="101214"/>
              </a:solidFill>
              <a:effectLst/>
              <a:latin typeface="PingFang SC"/>
            </a:endParaRPr>
          </a:p>
          <a:p>
            <a:pPr algn="l"/>
            <a:r>
              <a:rPr lang="zh-CN" altLang="en-US" dirty="0"/>
              <a:t>而目前在</a:t>
            </a:r>
            <a:r>
              <a:rPr lang="en-US" altLang="zh-CN" dirty="0"/>
              <a:t>NFT</a:t>
            </a:r>
            <a:r>
              <a:rPr lang="zh-CN" altLang="en-US" dirty="0"/>
              <a:t>领域还没有综合考虑用户人格特质和</a:t>
            </a:r>
            <a:r>
              <a:rPr lang="en-US" altLang="zh-CN" dirty="0"/>
              <a:t>NFT</a:t>
            </a:r>
            <a:r>
              <a:rPr lang="zh-CN" altLang="en-US" dirty="0"/>
              <a:t>投资价值的推荐机制。</a:t>
            </a:r>
            <a:endParaRPr lang="en-US" altLang="zh-CN" dirty="0"/>
          </a:p>
          <a:p>
            <a:pPr algn="l"/>
            <a:r>
              <a:rPr lang="zh-CN" altLang="en-US" dirty="0"/>
              <a:t>因此，本研究有两个重点，一个是用户的人格特质，还有一个就是</a:t>
            </a:r>
            <a:r>
              <a:rPr lang="en-US" altLang="zh-CN" dirty="0"/>
              <a:t>NFT</a:t>
            </a:r>
            <a:r>
              <a:rPr lang="zh-CN" altLang="en-US" dirty="0"/>
              <a:t>的投资价值</a:t>
            </a:r>
            <a:endParaRPr lang="en-US" altLang="zh-TW" dirty="0"/>
          </a:p>
          <a:p>
            <a:pPr>
              <a:defRPr/>
            </a:pPr>
            <a:endParaRPr lang="en-US" altLang="zh-TW" baseline="0" dirty="0"/>
          </a:p>
        </p:txBody>
      </p:sp>
      <p:sp>
        <p:nvSpPr>
          <p:cNvPr id="13316"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PMingLiU" panose="02020500000000000000" pitchFamily="18" charset="-120"/>
              </a:defRPr>
            </a:lvl1pPr>
            <a:lvl2pPr marL="742950" indent="-285750">
              <a:defRPr kumimoji="1">
                <a:solidFill>
                  <a:schemeClr val="tx1"/>
                </a:solidFill>
                <a:latin typeface="Arial" panose="020B0604020202020204" pitchFamily="34" charset="0"/>
                <a:ea typeface="PMingLiU" panose="02020500000000000000" pitchFamily="18" charset="-120"/>
              </a:defRPr>
            </a:lvl2pPr>
            <a:lvl3pPr marL="1143000" indent="-228600">
              <a:defRPr kumimoji="1">
                <a:solidFill>
                  <a:schemeClr val="tx1"/>
                </a:solidFill>
                <a:latin typeface="Arial" panose="020B0604020202020204" pitchFamily="34" charset="0"/>
                <a:ea typeface="PMingLiU" panose="02020500000000000000" pitchFamily="18" charset="-120"/>
              </a:defRPr>
            </a:lvl3pPr>
            <a:lvl4pPr marL="1600200" indent="-228600">
              <a:defRPr kumimoji="1">
                <a:solidFill>
                  <a:schemeClr val="tx1"/>
                </a:solidFill>
                <a:latin typeface="Arial" panose="020B0604020202020204" pitchFamily="34" charset="0"/>
                <a:ea typeface="PMingLiU" panose="02020500000000000000" pitchFamily="18" charset="-120"/>
              </a:defRPr>
            </a:lvl4pPr>
            <a:lvl5pPr marL="2057400" indent="-228600">
              <a:defRPr kumimoji="1">
                <a:solidFill>
                  <a:schemeClr val="tx1"/>
                </a:solidFill>
                <a:latin typeface="Arial" panose="020B0604020202020204" pitchFamily="34" charset="0"/>
                <a:ea typeface="PMingLiU"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PMingLiU"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PMingLiU"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PMingLiU"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PMingLiU" panose="02020500000000000000" pitchFamily="18" charset="-120"/>
              </a:defRPr>
            </a:lvl9pPr>
          </a:lstStyle>
          <a:p>
            <a:fld id="{5545A67C-25D8-4701-A3F2-7EE35F48A48D}" type="slidenum">
              <a:rPr kumimoji="0" lang="zh-TW" altLang="en-US" smtClean="0">
                <a:latin typeface="Calibri" panose="020F0502020204030204" pitchFamily="34" charset="0"/>
              </a:rPr>
              <a:t>2</a:t>
            </a:fld>
            <a:endParaRPr kumimoji="0" lang="zh-TW" altLang="en-US">
              <a:latin typeface="Calibri" panose="020F0502020204030204"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defRPr/>
            </a:pPr>
            <a:r>
              <a:rPr lang="zh-CN" altLang="en-US" dirty="0"/>
              <a:t>（</a:t>
            </a:r>
            <a:r>
              <a:rPr lang="en-US" altLang="zh-CN" dirty="0"/>
              <a:t>2</a:t>
            </a:r>
            <a:r>
              <a:rPr lang="zh-CN" altLang="en-US" dirty="0"/>
              <a:t>）新闻资料共计</a:t>
            </a:r>
            <a:r>
              <a:rPr lang="en-US" altLang="zh-CN" dirty="0"/>
              <a:t>6279</a:t>
            </a:r>
            <a:r>
              <a:rPr lang="zh-CN" altLang="en-US" dirty="0"/>
              <a:t>，包括新闻的作者、时间、标题和内文资料</a:t>
            </a:r>
            <a:endParaRPr lang="en-US" altLang="zh-CN" dirty="0"/>
          </a:p>
          <a:p>
            <a:pPr marL="0" marR="0" indent="0" algn="l" defTabSz="914400" rtl="0" eaLnBrk="0" fontAlgn="base" latinLnBrk="0" hangingPunct="0">
              <a:lnSpc>
                <a:spcPct val="100000"/>
              </a:lnSpc>
              <a:spcBef>
                <a:spcPct val="30000"/>
              </a:spcBef>
              <a:spcAft>
                <a:spcPct val="0"/>
              </a:spcAft>
              <a:buClrTx/>
              <a:buSzTx/>
              <a:buFontTx/>
              <a:buNone/>
              <a:defRPr/>
            </a:pPr>
            <a:r>
              <a:rPr lang="zh-CN" altLang="en-US" dirty="0"/>
              <a:t>（</a:t>
            </a:r>
            <a:r>
              <a:rPr lang="en-US" altLang="zh-CN" dirty="0"/>
              <a:t>3</a:t>
            </a:r>
            <a:r>
              <a:rPr lang="zh-CN" altLang="en-US" dirty="0"/>
              <a:t>）</a:t>
            </a:r>
            <a:r>
              <a:rPr lang="en-US" altLang="zh-CN" dirty="0"/>
              <a:t>NFT</a:t>
            </a:r>
            <a:r>
              <a:rPr lang="zh-CN" altLang="en-US" dirty="0"/>
              <a:t>的数据集，总共有</a:t>
            </a:r>
            <a:r>
              <a:rPr lang="en-US" altLang="zh-CN" dirty="0"/>
              <a:t>1032</a:t>
            </a:r>
            <a:r>
              <a:rPr lang="zh-CN" altLang="en-US" dirty="0"/>
              <a:t>个</a:t>
            </a:r>
            <a:r>
              <a:rPr lang="en-US" altLang="zh-CN" dirty="0"/>
              <a:t>NFT</a:t>
            </a:r>
            <a:r>
              <a:rPr lang="zh-CN" altLang="en-US" dirty="0"/>
              <a:t>集，具体包括</a:t>
            </a:r>
            <a:r>
              <a:rPr lang="en-US" altLang="zh-CN" dirty="0"/>
              <a:t>32.965</a:t>
            </a:r>
            <a:r>
              <a:rPr lang="zh-CN" altLang="en-US" dirty="0"/>
              <a:t>笔单一的</a:t>
            </a:r>
            <a:r>
              <a:rPr lang="en-US" altLang="zh-CN" dirty="0"/>
              <a:t>NFT</a:t>
            </a:r>
            <a:r>
              <a:rPr lang="zh-CN" altLang="en-US" dirty="0"/>
              <a:t>，包括</a:t>
            </a:r>
            <a:r>
              <a:rPr lang="en-US" altLang="zh-CN" dirty="0"/>
              <a:t>NFT</a:t>
            </a:r>
            <a:r>
              <a:rPr lang="zh-CN" altLang="en-US" dirty="0"/>
              <a:t>的集名称、单一</a:t>
            </a:r>
            <a:r>
              <a:rPr lang="en-US" altLang="zh-CN" dirty="0"/>
              <a:t>NFT</a:t>
            </a:r>
            <a:r>
              <a:rPr lang="zh-CN" altLang="en-US" dirty="0"/>
              <a:t>名称、价格、交易量、持有者姓名、</a:t>
            </a:r>
            <a:r>
              <a:rPr lang="en-US" altLang="zh-CN" dirty="0"/>
              <a:t>NFT</a:t>
            </a:r>
            <a:r>
              <a:rPr lang="zh-CN" altLang="en-US" dirty="0"/>
              <a:t>属性还有</a:t>
            </a:r>
            <a:r>
              <a:rPr lang="en-US" altLang="zh-CN" dirty="0"/>
              <a:t>NFT</a:t>
            </a:r>
            <a:r>
              <a:rPr lang="zh-CN" altLang="en-US" dirty="0"/>
              <a:t>的描述</a:t>
            </a:r>
            <a:endParaRPr lang="en-US" altLang="zh-TW"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t>20</a:t>
            </a:fld>
            <a:endParaRPr lang="zh-TW"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defRPr/>
            </a:pPr>
            <a:r>
              <a:rPr lang="zh-TW" altLang="zh-TW" dirty="0"/>
              <a:t>使用 Jaccard 相似度</a:t>
            </a:r>
            <a:r>
              <a:rPr lang="zh-TW" altLang="en-US" dirty="0"/>
              <a:t>方法，透过关键词</a:t>
            </a:r>
            <a:r>
              <a:rPr lang="zh-TW" altLang="zh-TW" dirty="0"/>
              <a:t>计算用户和</a:t>
            </a:r>
            <a:r>
              <a:rPr lang="zh-CN" altLang="en-US" dirty="0"/>
              <a:t>五大人格特质字典</a:t>
            </a:r>
            <a:r>
              <a:rPr lang="zh-TW" altLang="zh-TW" dirty="0"/>
              <a:t>之间的相似度</a:t>
            </a:r>
            <a:r>
              <a:rPr lang="zh-TW" altLang="en-US" dirty="0"/>
              <a:t>分数</a:t>
            </a:r>
            <a:r>
              <a:rPr lang="zh-CN" altLang="en-US" dirty="0"/>
              <a:t>，确定其人格特质</a:t>
            </a:r>
          </a:p>
          <a:p>
            <a:pPr marL="0" marR="0" indent="0" algn="l" defTabSz="914400" rtl="0" eaLnBrk="0" fontAlgn="base" latinLnBrk="0" hangingPunct="0">
              <a:lnSpc>
                <a:spcPct val="100000"/>
              </a:lnSpc>
              <a:spcBef>
                <a:spcPct val="30000"/>
              </a:spcBef>
              <a:spcAft>
                <a:spcPct val="0"/>
              </a:spcAft>
              <a:buClrTx/>
              <a:buSzTx/>
              <a:buFontTx/>
              <a:buNone/>
              <a:defRPr/>
            </a:pP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defRPr/>
            </a:pPr>
            <a:r>
              <a:rPr lang="zh-TW" altLang="en-US" dirty="0">
                <a:sym typeface="+mn-ea"/>
              </a:rPr>
              <a:t>人格特质的字典是由</a:t>
            </a:r>
            <a:r>
              <a:rPr lang="en-US" altLang="zh-TW" dirty="0" err="1">
                <a:effectLst/>
                <a:sym typeface="+mn-ea"/>
              </a:rPr>
              <a:t>Yarkoni</a:t>
            </a:r>
            <a:r>
              <a:rPr lang="zh-TW" altLang="zh-TW" dirty="0">
                <a:effectLst/>
                <a:sym typeface="+mn-ea"/>
              </a:rPr>
              <a:t> </a:t>
            </a:r>
            <a:r>
              <a:rPr lang="zh-TW" altLang="en-US" dirty="0">
                <a:effectLst/>
                <a:sym typeface="+mn-ea"/>
              </a:rPr>
              <a:t>学者所提出，其定义了五个人格特质的字词</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defRPr/>
            </a:pPr>
            <a:endParaRPr lang="en-US" altLang="zh-TW" b="0" i="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defRPr/>
            </a:pPr>
            <a:endParaRPr lang="en-US" altLang="zh-TW" b="0" i="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defRPr/>
            </a:pPr>
            <a:r>
              <a:rPr lang="zh-TW" altLang="en-US" dirty="0">
                <a:effectLst/>
                <a:sym typeface="+mn-ea"/>
              </a:rPr>
              <a:t>（</a:t>
            </a:r>
            <a:r>
              <a:rPr lang="en-US" altLang="zh-TW" dirty="0">
                <a:effectLst/>
                <a:sym typeface="+mn-ea"/>
              </a:rPr>
              <a:t>Wordnet </a:t>
            </a:r>
            <a:r>
              <a:rPr lang="zh-TW" altLang="en-US" dirty="0">
                <a:effectLst/>
                <a:sym typeface="+mn-ea"/>
              </a:rPr>
              <a:t>是以英文为主的语意网络，透过「字词 </a:t>
            </a:r>
            <a:r>
              <a:rPr lang="en-US" altLang="zh-TW" dirty="0">
                <a:effectLst/>
                <a:sym typeface="+mn-ea"/>
              </a:rPr>
              <a:t>— </a:t>
            </a:r>
            <a:r>
              <a:rPr lang="zh-TW" altLang="en-US" dirty="0">
                <a:effectLst/>
                <a:sym typeface="+mn-ea"/>
              </a:rPr>
              <a:t>语义」建成的语义网络，去储存了字词间的结构关系，透过上下位词的关系建立数值化的特征表示，像是字词阶层数、结构相似度等）</a:t>
            </a:r>
            <a:endParaRPr lang="en-US" altLang="zh-TW" b="0" i="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defRPr/>
            </a:pPr>
            <a:endParaRPr lang="en-US" altLang="zh-TW"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t>21</a:t>
            </a:fld>
            <a:endParaRPr lang="zh-TW"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defTabSz="914400">
              <a:defRPr/>
            </a:pPr>
            <a:r>
              <a:rPr lang="zh-CN" altLang="en-US" dirty="0"/>
              <a:t>然后是投资价值模组分析</a:t>
            </a:r>
            <a:endParaRPr lang="en-US" altLang="zh-CN" dirty="0"/>
          </a:p>
          <a:p>
            <a:pPr defTabSz="914400">
              <a:defRPr/>
            </a:pPr>
            <a:r>
              <a:rPr lang="zh-CN" altLang="en-US" dirty="0"/>
              <a:t>我們首先进行专家意见分析</a:t>
            </a:r>
            <a:endParaRPr lang="en-US" altLang="zh-CN" dirty="0"/>
          </a:p>
          <a:p>
            <a:pPr marL="0" marR="0" lvl="0" indent="0" algn="l" defTabSz="914400" rtl="0" eaLnBrk="0" fontAlgn="base" latinLnBrk="0" hangingPunct="0">
              <a:lnSpc>
                <a:spcPct val="100000"/>
              </a:lnSpc>
              <a:spcBef>
                <a:spcPct val="30000"/>
              </a:spcBef>
              <a:spcAft>
                <a:spcPct val="0"/>
              </a:spcAft>
              <a:buClrTx/>
              <a:buSzTx/>
              <a:buFontTx/>
              <a:buNone/>
              <a:defRPr/>
            </a:pPr>
            <a:r>
              <a:rPr lang="zh-TW" altLang="en-US" dirty="0"/>
              <a:t>我們考慮用戶的</a:t>
            </a:r>
            <a:r>
              <a:rPr lang="zh-CN" altLang="en-US" dirty="0"/>
              <a:t>转帖人数</a:t>
            </a:r>
            <a:r>
              <a:rPr lang="zh-TW" altLang="en-US" dirty="0"/>
              <a:t>以及</a:t>
            </a:r>
            <a:r>
              <a:rPr lang="zh-CN" altLang="en-US" dirty="0"/>
              <a:t>帖文点赞</a:t>
            </a:r>
            <a:r>
              <a:rPr lang="zh-TW" altLang="en-US" dirty="0"/>
              <a:t>數，來評估</a:t>
            </a:r>
            <a:r>
              <a:rPr lang="zh-CN" altLang="en-US" dirty="0"/>
              <a:t>影响力</a:t>
            </a:r>
            <a:r>
              <a:rPr lang="zh-TW" altLang="en-US" dirty="0"/>
              <a:t>分數，</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defRPr/>
            </a:pPr>
            <a:r>
              <a:rPr lang="zh-TW" altLang="en-US" dirty="0"/>
              <a:t>透過</a:t>
            </a:r>
            <a:r>
              <a:rPr lang="zh-CN" altLang="en-US" dirty="0"/>
              <a:t>专家</a:t>
            </a:r>
            <a:r>
              <a:rPr lang="zh-TW" altLang="en-US" dirty="0"/>
              <a:t>的</a:t>
            </a:r>
            <a:r>
              <a:rPr lang="zh-CN" altLang="en-US" dirty="0"/>
              <a:t>帖文提到的</a:t>
            </a:r>
            <a:r>
              <a:rPr lang="en-US" altLang="zh-CN" dirty="0"/>
              <a:t>NFT</a:t>
            </a:r>
            <a:r>
              <a:rPr lang="zh-CN" altLang="en-US" dirty="0"/>
              <a:t>商品，计算其月回报率来作为</a:t>
            </a:r>
            <a:r>
              <a:rPr lang="zh-TW" altLang="en-US" dirty="0"/>
              <a:t>，專業知識分數</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defRPr/>
            </a:pPr>
            <a:r>
              <a:rPr lang="zh-TW" altLang="en-US" dirty="0"/>
              <a:t>最後我們結合這兩個分數得到</a:t>
            </a:r>
            <a:r>
              <a:rPr lang="zh-CN" altLang="en-US" dirty="0"/>
              <a:t>专家</a:t>
            </a:r>
            <a:r>
              <a:rPr lang="zh-TW" altLang="en-US" dirty="0"/>
              <a:t>得分，分數越高，代表</a:t>
            </a:r>
            <a:r>
              <a:rPr lang="zh-CN" altLang="en-US" dirty="0"/>
              <a:t>该候选</a:t>
            </a:r>
            <a:r>
              <a:rPr lang="en-US" altLang="zh-CN" dirty="0"/>
              <a:t>NFT</a:t>
            </a:r>
            <a:r>
              <a:rPr lang="zh-CN" altLang="en-US" dirty="0"/>
              <a:t>在专家眼中的发展潜力越大</a:t>
            </a:r>
            <a:r>
              <a:rPr lang="zh-TW" altLang="en-US" dirty="0"/>
              <a:t>。</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defRPr/>
            </a:pPr>
            <a:endParaRPr lang="en-US" altLang="zh-TW"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t>22</a:t>
            </a:fld>
            <a:endParaRPr lang="zh-TW"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defRPr/>
            </a:pPr>
            <a:r>
              <a:rPr lang="zh-CN" altLang="en-US" dirty="0"/>
              <a:t>该图表示了部分新闻的标题、作者以及情绪得分。</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defRPr/>
            </a:pPr>
            <a:endParaRPr lang="en-US" altLang="zh-TW"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t>23</a:t>
            </a:fld>
            <a:endParaRPr lang="zh-TW"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defRPr/>
            </a:pPr>
            <a:r>
              <a:rPr lang="zh-CN" altLang="en-US" dirty="0"/>
              <a:t>然后就是</a:t>
            </a:r>
            <a:r>
              <a:rPr lang="en-US" altLang="zh-CN" dirty="0"/>
              <a:t>NFT</a:t>
            </a:r>
            <a:r>
              <a:rPr lang="zh-CN" altLang="en-US" dirty="0"/>
              <a:t>未来分析</a:t>
            </a:r>
            <a:endParaRPr lang="en-US" altLang="zh-CN" dirty="0"/>
          </a:p>
          <a:p>
            <a:pPr marL="0" marR="0" indent="0" algn="l" defTabSz="914400" rtl="0" eaLnBrk="0" fontAlgn="base" latinLnBrk="0" hangingPunct="0">
              <a:lnSpc>
                <a:spcPct val="100000"/>
              </a:lnSpc>
              <a:spcBef>
                <a:spcPct val="30000"/>
              </a:spcBef>
              <a:spcAft>
                <a:spcPct val="0"/>
              </a:spcAft>
              <a:buClrTx/>
              <a:buSzTx/>
              <a:buFontTx/>
              <a:buNone/>
              <a:defRPr/>
            </a:pPr>
            <a:r>
              <a:rPr lang="zh-CN" altLang="en-US" dirty="0"/>
              <a:t>该图显示了</a:t>
            </a:r>
            <a:r>
              <a:rPr lang="en-US" altLang="zh-CN" dirty="0"/>
              <a:t>user1</a:t>
            </a:r>
            <a:r>
              <a:rPr lang="zh-CN" altLang="en-US" dirty="0"/>
              <a:t>的五个候选</a:t>
            </a:r>
            <a:r>
              <a:rPr lang="en-US" altLang="zh-CN" dirty="0"/>
              <a:t>NFT</a:t>
            </a:r>
            <a:r>
              <a:rPr lang="zh-CN" altLang="en-US" dirty="0"/>
              <a:t>在</a:t>
            </a:r>
            <a:r>
              <a:rPr lang="en-US" altLang="zh-CN" dirty="0"/>
              <a:t>NFT</a:t>
            </a:r>
            <a:r>
              <a:rPr lang="zh-CN" altLang="en-US" dirty="0"/>
              <a:t>未来分析中，不同项目的得分，通过计算，我们得出未来分数</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defRPr/>
            </a:pPr>
            <a:endParaRPr lang="en-US" altLang="zh-TW"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t>24</a:t>
            </a:fld>
            <a:endParaRPr lang="zh-TW"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接着，我们根据</a:t>
            </a:r>
            <a:r>
              <a:rPr lang="zh-CN" altLang="en-US" dirty="0"/>
              <a:t>以上模组计算出的</a:t>
            </a:r>
            <a:r>
              <a:rPr lang="en-US" altLang="zh-CN" dirty="0"/>
              <a:t>4</a:t>
            </a:r>
            <a:r>
              <a:rPr lang="zh-CN" altLang="en-US" dirty="0"/>
              <a:t>个因素的分数后，赋予其合适的权重，得出不同候选</a:t>
            </a:r>
            <a:r>
              <a:rPr lang="en-US" altLang="zh-CN" dirty="0"/>
              <a:t>NFT</a:t>
            </a:r>
            <a:r>
              <a:rPr lang="zh-CN" altLang="en-US" dirty="0"/>
              <a:t>的推荐分数</a:t>
            </a:r>
            <a:r>
              <a:rPr lang="zh-TW" altLang="en-US" dirty="0"/>
              <a:t>，</a:t>
            </a:r>
            <a:r>
              <a:rPr lang="zh-CN" altLang="en-US" dirty="0"/>
              <a:t>并</a:t>
            </a:r>
            <a:r>
              <a:rPr lang="zh-TW" altLang="en-US" dirty="0"/>
              <a:t>建构推荐</a:t>
            </a:r>
            <a:r>
              <a:rPr lang="en-US" altLang="zh-TW" dirty="0"/>
              <a:t>NFT</a:t>
            </a:r>
            <a:r>
              <a:rPr lang="zh-TW" altLang="en-US" dirty="0"/>
              <a:t>列表。</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defRPr/>
            </a:pPr>
            <a:endParaRPr lang="en-US" altLang="zh-TW"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t>25</a:t>
            </a:fld>
            <a:endParaRPr lang="zh-TW"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在使用性的评估中，我们将推荐系统给与</a:t>
            </a:r>
            <a:r>
              <a:rPr lang="en-US" altLang="zh-TW" dirty="0"/>
              <a:t>30</a:t>
            </a:r>
            <a:r>
              <a:rPr lang="zh-TW" altLang="en-US" dirty="0"/>
              <a:t>位真实用户使用</a:t>
            </a:r>
            <a:endParaRPr lang="en-US" altLang="zh-TW" dirty="0"/>
          </a:p>
          <a:p>
            <a:r>
              <a:rPr lang="zh-TW" altLang="en-US" dirty="0"/>
              <a:t>并要求用户对于精准度、质量、多样性三种指标进行</a:t>
            </a:r>
            <a:r>
              <a:rPr lang="en-US" altLang="zh-TW" dirty="0"/>
              <a:t>1~10</a:t>
            </a:r>
            <a:r>
              <a:rPr lang="zh-TW" altLang="en-US" dirty="0"/>
              <a:t>分的评估</a:t>
            </a:r>
            <a:endParaRPr lang="en-US" altLang="zh-TW" dirty="0"/>
          </a:p>
          <a:p>
            <a:endParaRPr lang="en-US" altLang="zh-TW" dirty="0"/>
          </a:p>
          <a:p>
            <a:r>
              <a:rPr lang="zh-TW" altLang="en-US" dirty="0"/>
              <a:t>我们将系统拆成三种进行评估，</a:t>
            </a:r>
            <a:endParaRPr lang="en-US" altLang="zh-TW" dirty="0"/>
          </a:p>
          <a:p>
            <a:r>
              <a:rPr lang="zh-TW" altLang="en-US" dirty="0"/>
              <a:t>一种是</a:t>
            </a:r>
            <a:r>
              <a:rPr lang="en-US" altLang="zh-TW" dirty="0"/>
              <a:t>user-based</a:t>
            </a:r>
            <a:r>
              <a:rPr lang="zh-TW" altLang="en-US" dirty="0"/>
              <a:t>，也就是分析用户偏好</a:t>
            </a:r>
            <a:endParaRPr lang="en-US" altLang="zh-TW" dirty="0"/>
          </a:p>
          <a:p>
            <a:r>
              <a:rPr lang="zh-TW" altLang="en-US" dirty="0"/>
              <a:t>另一种是</a:t>
            </a:r>
            <a:r>
              <a:rPr lang="en-US" altLang="zh-TW" dirty="0"/>
              <a:t>NFT-</a:t>
            </a:r>
            <a:r>
              <a:rPr lang="en-US" altLang="zh-CN" dirty="0"/>
              <a:t>value</a:t>
            </a:r>
            <a:r>
              <a:rPr lang="zh-TW" altLang="en-US" dirty="0"/>
              <a:t>，也就是只分析</a:t>
            </a:r>
            <a:r>
              <a:rPr lang="zh-CN" altLang="en-US" dirty="0"/>
              <a:t>投资价值</a:t>
            </a:r>
            <a:endParaRPr lang="en-US" altLang="zh-TW" dirty="0"/>
          </a:p>
          <a:p>
            <a:r>
              <a:rPr lang="zh-TW" altLang="en-US" dirty="0"/>
              <a:t>最后一种是混合两种方法进行分析</a:t>
            </a:r>
            <a:endParaRPr lang="en-US" altLang="zh-TW" dirty="0"/>
          </a:p>
          <a:p>
            <a:endParaRPr lang="en-US" altLang="zh-TW" dirty="0"/>
          </a:p>
          <a:p>
            <a:r>
              <a:rPr lang="zh-TW" altLang="en-US" dirty="0"/>
              <a:t>结果显示混合式的方法在三种指标上都有较佳的表现</a:t>
            </a:r>
            <a:endParaRPr lang="en-US" altLang="zh-TW" dirty="0"/>
          </a:p>
          <a:p>
            <a:r>
              <a:rPr lang="zh-TW" altLang="en-US" dirty="0"/>
              <a:t>另外也可以发现，只有对用户进行分析时，推荐出来的精准度较高</a:t>
            </a:r>
            <a:endParaRPr lang="en-US" altLang="zh-TW" dirty="0"/>
          </a:p>
          <a:p>
            <a:r>
              <a:rPr lang="zh-CN" altLang="en-US" dirty="0"/>
              <a:t>对投资价值</a:t>
            </a:r>
            <a:r>
              <a:rPr lang="zh-TW" altLang="en-US" dirty="0"/>
              <a:t>进行分析时，推荐出来的</a:t>
            </a:r>
            <a:r>
              <a:rPr lang="en-US" altLang="zh-TW" dirty="0"/>
              <a:t>NFT</a:t>
            </a:r>
            <a:r>
              <a:rPr lang="zh-TW" altLang="en-US" dirty="0"/>
              <a:t>多样性就会比较高</a:t>
            </a:r>
            <a:endParaRPr lang="en-US" altLang="zh-TW" dirty="0"/>
          </a:p>
          <a:p>
            <a:endParaRPr lang="en-US" altLang="zh-TW" dirty="0"/>
          </a:p>
          <a:p>
            <a:r>
              <a:rPr lang="zh-TW" altLang="en-US" dirty="0"/>
              <a:t>*补充：</a:t>
            </a:r>
            <a:endParaRPr lang="en-US" altLang="zh-TW" sz="1200" b="0" i="0" u="none" strike="noStrike" dirty="0">
              <a:solidFill>
                <a:schemeClr val="tx1"/>
              </a:solidFill>
              <a:effectLst/>
              <a:latin typeface="+mn-lt"/>
            </a:endParaRPr>
          </a:p>
          <a:p>
            <a:r>
              <a:rPr lang="zh-TW" altLang="en-US" sz="1800" b="0" i="0" u="none" strike="noStrike" dirty="0">
                <a:solidFill>
                  <a:srgbClr val="073763"/>
                </a:solidFill>
                <a:effectLst/>
                <a:latin typeface="Arial" panose="020B0604020202020204" pitchFamily="34" charset="0"/>
              </a:rPr>
              <a:t>总共有</a:t>
            </a:r>
            <a:r>
              <a:rPr lang="en-US" altLang="zh-TW" sz="1800" b="0" i="0" u="none" strike="noStrike" dirty="0">
                <a:solidFill>
                  <a:srgbClr val="073763"/>
                </a:solidFill>
                <a:effectLst/>
                <a:latin typeface="Arial" panose="020B0604020202020204" pitchFamily="34" charset="0"/>
              </a:rPr>
              <a:t>30</a:t>
            </a:r>
            <a:r>
              <a:rPr lang="zh-TW" altLang="en-US" sz="1800" b="0" i="0" u="none" strike="noStrike" dirty="0">
                <a:solidFill>
                  <a:srgbClr val="073763"/>
                </a:solidFill>
                <a:effectLst/>
                <a:latin typeface="Arial" panose="020B0604020202020204" pitchFamily="34" charset="0"/>
              </a:rPr>
              <a:t>名受访者，他们都是</a:t>
            </a:r>
            <a:r>
              <a:rPr lang="zh-CN" altLang="en-US" sz="1800" b="0" i="0" u="none" strike="noStrike" dirty="0">
                <a:solidFill>
                  <a:srgbClr val="073763"/>
                </a:solidFill>
                <a:effectLst/>
                <a:latin typeface="Arial" panose="020B0604020202020204" pitchFamily="34" charset="0"/>
              </a:rPr>
              <a:t>有过实际</a:t>
            </a:r>
            <a:r>
              <a:rPr lang="en-US" altLang="zh-CN" sz="1800" b="0" i="0" u="none" strike="noStrike" dirty="0">
                <a:solidFill>
                  <a:srgbClr val="073763"/>
                </a:solidFill>
                <a:effectLst/>
                <a:latin typeface="Arial" panose="020B0604020202020204" pitchFamily="34" charset="0"/>
              </a:rPr>
              <a:t>NFT</a:t>
            </a:r>
            <a:r>
              <a:rPr lang="zh-CN" altLang="en-US" sz="1800" b="0" i="0" u="none" strike="noStrike" dirty="0">
                <a:solidFill>
                  <a:srgbClr val="073763"/>
                </a:solidFill>
                <a:effectLst/>
                <a:latin typeface="Arial" panose="020B0604020202020204" pitchFamily="34" charset="0"/>
              </a:rPr>
              <a:t>购买经验的用户</a:t>
            </a:r>
            <a:endParaRPr lang="zh-TW" altLang="en-US" b="0" dirty="0">
              <a:effectLst/>
            </a:endParaRPr>
          </a:p>
          <a:p>
            <a:br>
              <a:rPr lang="zh-TW" altLang="en-US" dirty="0"/>
            </a:b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t>26</a:t>
            </a:fld>
            <a:endParaRPr lang="zh-TW"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defRPr/>
            </a:pPr>
            <a:r>
              <a:rPr lang="zh-TW" altLang="en-US" dirty="0"/>
              <a:t>而在评估内部推荐系统时，我们也将系统分为三块</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defRPr/>
            </a:pPr>
            <a:r>
              <a:rPr lang="zh-TW" altLang="en-US" dirty="0"/>
              <a:t>分别是</a:t>
            </a:r>
            <a:r>
              <a:rPr lang="en-US" altLang="zh-TW" dirty="0"/>
              <a:t>User-based</a:t>
            </a:r>
            <a:r>
              <a:rPr lang="zh-TW" altLang="en-US" dirty="0"/>
              <a:t>、</a:t>
            </a:r>
            <a:r>
              <a:rPr lang="en-US" altLang="zh-TW" dirty="0"/>
              <a:t>NFT-Value-based</a:t>
            </a:r>
            <a:r>
              <a:rPr lang="zh-TW" altLang="en-US" dirty="0"/>
              <a:t>、以及所提出的混合推荐方法称为</a:t>
            </a:r>
            <a:r>
              <a:rPr lang="en-US" altLang="zh-TW" dirty="0"/>
              <a:t>UNV</a:t>
            </a:r>
          </a:p>
          <a:p>
            <a:pPr marL="0" marR="0" lvl="0" indent="0" algn="l" defTabSz="914400" rtl="0" eaLnBrk="0" fontAlgn="base" latinLnBrk="0" hangingPunct="0">
              <a:lnSpc>
                <a:spcPct val="100000"/>
              </a:lnSpc>
              <a:spcBef>
                <a:spcPct val="30000"/>
              </a:spcBef>
              <a:spcAft>
                <a:spcPct val="0"/>
              </a:spcAft>
              <a:buClrTx/>
              <a:buSzTx/>
              <a:buFontTx/>
              <a:buNone/>
              <a:defRPr/>
            </a:pP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defRPr/>
            </a:pPr>
            <a:r>
              <a:rPr lang="zh-TW" altLang="en-US" dirty="0"/>
              <a:t>在评估内部推荐系统时，我们以</a:t>
            </a:r>
            <a:r>
              <a:rPr lang="en-US" altLang="zh-TW" dirty="0"/>
              <a:t>precision</a:t>
            </a:r>
            <a:r>
              <a:rPr lang="zh-TW" altLang="en-US" dirty="0"/>
              <a:t>作为指标，</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defRPr/>
            </a:pPr>
            <a:r>
              <a:rPr lang="zh-TW" altLang="en-US" dirty="0"/>
              <a:t>我们以</a:t>
            </a:r>
            <a:r>
              <a:rPr lang="en-US" altLang="zh-TW" dirty="0"/>
              <a:t>top K</a:t>
            </a:r>
            <a:r>
              <a:rPr lang="zh-TW" altLang="en-US" dirty="0"/>
              <a:t>为</a:t>
            </a:r>
            <a:r>
              <a:rPr lang="en-US" altLang="zh-TW" dirty="0"/>
              <a:t>5,10,15</a:t>
            </a:r>
            <a:r>
              <a:rPr lang="zh-TW" altLang="en-US" dirty="0"/>
              <a:t>做衡量，这也是多数推荐系统评估的数量</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defRPr/>
            </a:pPr>
            <a:r>
              <a:rPr lang="zh-TW" altLang="en-US" dirty="0"/>
              <a:t>结果显示我们混合的架构 有最佳的表现</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defRPr/>
            </a:pP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defRPr/>
            </a:pPr>
            <a:r>
              <a:rPr lang="zh-TW" altLang="en-US" dirty="0"/>
              <a:t>*补充：</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defRPr/>
            </a:pPr>
            <a:r>
              <a:rPr lang="en-US" altLang="zh-TW" dirty="0"/>
              <a:t>Precision</a:t>
            </a:r>
            <a:r>
              <a:rPr lang="zh-TW" altLang="en-US" dirty="0"/>
              <a:t>从系统的角度 推荐了</a:t>
            </a:r>
            <a:r>
              <a:rPr lang="en-US" altLang="zh-TW" dirty="0"/>
              <a:t>10</a:t>
            </a:r>
            <a:r>
              <a:rPr lang="zh-TW" altLang="en-US" dirty="0"/>
              <a:t>个</a:t>
            </a:r>
            <a:r>
              <a:rPr lang="en-US" altLang="zh-TW" dirty="0"/>
              <a:t>NFT</a:t>
            </a:r>
            <a:r>
              <a:rPr lang="zh-TW" altLang="en-US" dirty="0"/>
              <a:t> 有几个被推荐到</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defRPr/>
            </a:pPr>
            <a:r>
              <a:rPr lang="en-US" altLang="zh-TW" dirty="0"/>
              <a:t>Recall</a:t>
            </a:r>
            <a:r>
              <a:rPr lang="zh-TW" altLang="en-US" dirty="0"/>
              <a:t>主要是在算说 使用者所</a:t>
            </a:r>
            <a:r>
              <a:rPr lang="zh-CN" altLang="en-US" dirty="0"/>
              <a:t>偏好的</a:t>
            </a:r>
            <a:r>
              <a:rPr lang="en-US" altLang="zh-CN" dirty="0"/>
              <a:t>NFT</a:t>
            </a:r>
            <a:r>
              <a:rPr lang="zh-TW" altLang="en-US" dirty="0"/>
              <a:t>有多少个被推荐到</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defRPr/>
            </a:pPr>
            <a:endParaRPr lang="en-US" altLang="zh-TW" sz="1000" b="0" i="0" u="none" strike="noStrike" dirty="0">
              <a:solidFill>
                <a:schemeClr val="tx1"/>
              </a:solidFill>
              <a:effectLst/>
              <a:latin typeface="+mn-lt"/>
            </a:endParaRPr>
          </a:p>
          <a:p>
            <a:pPr marL="0" marR="0" lvl="0" indent="0" algn="l" defTabSz="914400" rtl="0" eaLnBrk="0" fontAlgn="base" latinLnBrk="0" hangingPunct="0">
              <a:lnSpc>
                <a:spcPct val="100000"/>
              </a:lnSpc>
              <a:spcBef>
                <a:spcPct val="30000"/>
              </a:spcBef>
              <a:spcAft>
                <a:spcPct val="0"/>
              </a:spcAft>
              <a:buClrTx/>
              <a:buSzTx/>
              <a:buFontTx/>
              <a:buNone/>
              <a:defRPr/>
            </a:pPr>
            <a:r>
              <a:rPr lang="zh-TW" altLang="en-US" dirty="0"/>
              <a:t>*补充：</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defRPr/>
            </a:pPr>
            <a:r>
              <a:rPr lang="zh-TW" altLang="en-US" sz="1200" b="0" i="0" u="none" strike="noStrike" dirty="0">
                <a:solidFill>
                  <a:srgbClr val="073763"/>
                </a:solidFill>
                <a:effectLst/>
                <a:latin typeface="Arial" panose="020B0604020202020204" pitchFamily="34" charset="0"/>
              </a:rPr>
              <a:t>这篇研究的</a:t>
            </a:r>
            <a:r>
              <a:rPr lang="en-US" altLang="zh-TW" sz="1200" b="0" i="0" u="none" strike="noStrike" dirty="0">
                <a:solidFill>
                  <a:srgbClr val="073763"/>
                </a:solidFill>
                <a:effectLst/>
                <a:latin typeface="Arial" panose="020B0604020202020204" pitchFamily="34" charset="0"/>
              </a:rPr>
              <a:t>recall </a:t>
            </a:r>
            <a:r>
              <a:rPr lang="zh-TW" altLang="en-US" sz="1200" b="0" i="0" u="none" strike="noStrike" dirty="0">
                <a:solidFill>
                  <a:srgbClr val="073763"/>
                </a:solidFill>
                <a:effectLst/>
                <a:latin typeface="Arial" panose="020B0604020202020204" pitchFamily="34" charset="0"/>
              </a:rPr>
              <a:t>和 </a:t>
            </a:r>
            <a:r>
              <a:rPr lang="en-US" altLang="zh-TW" sz="1200" b="0" i="0" u="none" strike="noStrike" dirty="0">
                <a:solidFill>
                  <a:srgbClr val="073763"/>
                </a:solidFill>
                <a:effectLst/>
                <a:latin typeface="Arial" panose="020B0604020202020204" pitchFamily="34" charset="0"/>
              </a:rPr>
              <a:t>precision </a:t>
            </a:r>
            <a:r>
              <a:rPr lang="zh-TW" altLang="en-US" sz="1200" b="0" i="0" u="none" strike="noStrike" dirty="0">
                <a:solidFill>
                  <a:srgbClr val="073763"/>
                </a:solidFill>
                <a:effectLst/>
                <a:latin typeface="Arial" panose="020B0604020202020204" pitchFamily="34" charset="0"/>
              </a:rPr>
              <a:t>会较低的原因是，因为我们推荐的产品已经有先经过筛选，选择比较热门以及影响者所推荐的产品，所以范围有缩小，因此造成数值较低的结果而</a:t>
            </a:r>
            <a:r>
              <a:rPr lang="en-US" altLang="zh-TW" sz="1200" b="0" i="0" u="none" strike="noStrike" dirty="0">
                <a:solidFill>
                  <a:srgbClr val="073763"/>
                </a:solidFill>
                <a:effectLst/>
                <a:latin typeface="Arial" panose="020B0604020202020204" pitchFamily="34" charset="0"/>
              </a:rPr>
              <a:t>recall</a:t>
            </a:r>
            <a:r>
              <a:rPr lang="zh-TW" altLang="en-US" sz="1200" b="0" i="0" u="none" strike="noStrike" dirty="0">
                <a:solidFill>
                  <a:srgbClr val="073763"/>
                </a:solidFill>
                <a:effectLst/>
                <a:latin typeface="Arial" panose="020B0604020202020204" pitchFamily="34" charset="0"/>
              </a:rPr>
              <a:t>更低的原因为，用户买过的商品可能有非常多，所以当推荐到的产品很少，</a:t>
            </a:r>
            <a:r>
              <a:rPr lang="en-US" altLang="zh-TW" sz="1200" b="0" i="0" u="none" strike="noStrike" dirty="0">
                <a:solidFill>
                  <a:srgbClr val="073763"/>
                </a:solidFill>
                <a:effectLst/>
                <a:latin typeface="Arial" panose="020B0604020202020204" pitchFamily="34" charset="0"/>
              </a:rPr>
              <a:t>recall</a:t>
            </a:r>
            <a:r>
              <a:rPr lang="zh-TW" altLang="en-US" sz="1200" b="0" i="0" u="none" strike="noStrike" dirty="0">
                <a:solidFill>
                  <a:srgbClr val="073763"/>
                </a:solidFill>
                <a:effectLst/>
                <a:latin typeface="Arial" panose="020B0604020202020204" pitchFamily="34" charset="0"/>
              </a:rPr>
              <a:t>就会较低</a:t>
            </a:r>
            <a:endParaRPr lang="zh-TW" altLang="en-US" b="0" dirty="0">
              <a:effectLst/>
            </a:endParaRPr>
          </a:p>
          <a:p>
            <a:endParaRPr lang="en-US" altLang="zh-TW" dirty="0"/>
          </a:p>
          <a:p>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t>27</a:t>
            </a:fld>
            <a:endParaRPr lang="zh-TW"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defRPr/>
            </a:pPr>
            <a:r>
              <a:rPr lang="zh-TW" altLang="en-US" dirty="0"/>
              <a:t>接下来我们实行</a:t>
            </a:r>
            <a:r>
              <a:rPr lang="en-US" altLang="zh-TW" dirty="0"/>
              <a:t>recall</a:t>
            </a:r>
            <a:r>
              <a:rPr lang="zh-TW" altLang="en-US" dirty="0"/>
              <a:t>的方式进行评估</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defRPr/>
            </a:pPr>
            <a:r>
              <a:rPr lang="zh-TW" altLang="en-US" dirty="0"/>
              <a:t>同样的我们在不同</a:t>
            </a:r>
            <a:r>
              <a:rPr lang="en-US" altLang="zh-TW" dirty="0"/>
              <a:t>Top</a:t>
            </a:r>
            <a:r>
              <a:rPr lang="zh-TW" altLang="en-US" dirty="0"/>
              <a:t> </a:t>
            </a:r>
            <a:r>
              <a:rPr lang="en-US" altLang="zh-TW" dirty="0"/>
              <a:t>k</a:t>
            </a:r>
            <a:r>
              <a:rPr lang="zh-TW" altLang="en-US" dirty="0"/>
              <a:t>的情况下</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defRPr/>
            </a:pPr>
            <a:r>
              <a:rPr lang="zh-TW" altLang="en-US" dirty="0"/>
              <a:t>比较</a:t>
            </a:r>
            <a:r>
              <a:rPr lang="en-US" altLang="zh-TW" dirty="0"/>
              <a:t> User-based</a:t>
            </a:r>
            <a:r>
              <a:rPr lang="zh-TW" altLang="en-US" dirty="0"/>
              <a:t>、</a:t>
            </a:r>
            <a:r>
              <a:rPr lang="en-US" altLang="zh-TW" dirty="0"/>
              <a:t>NFT-Value-based</a:t>
            </a:r>
            <a:r>
              <a:rPr lang="zh-TW" altLang="en-US" dirty="0"/>
              <a:t>、以及所提出的混合推荐方法</a:t>
            </a:r>
            <a:r>
              <a:rPr lang="en-US" altLang="zh-TW" dirty="0"/>
              <a:t>UNV</a:t>
            </a:r>
            <a:r>
              <a:rPr lang="zh-TW" altLang="en-US" dirty="0"/>
              <a:t>的表现</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defRPr/>
            </a:pPr>
            <a:endParaRPr lang="en-US" altLang="zh-TW" dirty="0"/>
          </a:p>
          <a:p>
            <a:pPr marL="0" marR="0" indent="0" algn="l" defTabSz="914400" rtl="0" eaLnBrk="0" fontAlgn="base" latinLnBrk="0" hangingPunct="0">
              <a:lnSpc>
                <a:spcPct val="100000"/>
              </a:lnSpc>
              <a:spcBef>
                <a:spcPct val="30000"/>
              </a:spcBef>
              <a:spcAft>
                <a:spcPct val="0"/>
              </a:spcAft>
              <a:buClrTx/>
              <a:buSzTx/>
              <a:buFontTx/>
              <a:buNone/>
              <a:defRPr/>
            </a:pPr>
            <a:r>
              <a:rPr lang="zh-TW" altLang="en-US" dirty="0"/>
              <a:t>结果显示混合的架构有较佳的表现</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defRPr/>
            </a:pPr>
            <a:r>
              <a:rPr lang="zh-TW" altLang="en-US" dirty="0"/>
              <a:t>结果证明推荐系统是有效的</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defRPr/>
            </a:pP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defRPr/>
            </a:pPr>
            <a:r>
              <a:rPr lang="zh-TW" altLang="en-US" dirty="0"/>
              <a:t>*补充：</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defRPr/>
            </a:pPr>
            <a:r>
              <a:rPr lang="en-US" altLang="zh-TW" dirty="0"/>
              <a:t>Precision</a:t>
            </a:r>
            <a:r>
              <a:rPr lang="zh-TW" altLang="en-US" dirty="0"/>
              <a:t>从系统的角度 推荐了</a:t>
            </a:r>
            <a:r>
              <a:rPr lang="en-US" altLang="zh-TW" dirty="0"/>
              <a:t>10</a:t>
            </a:r>
            <a:r>
              <a:rPr lang="zh-TW" altLang="en-US" dirty="0"/>
              <a:t>个</a:t>
            </a:r>
            <a:r>
              <a:rPr lang="en-US" altLang="zh-TW" dirty="0"/>
              <a:t>NFT</a:t>
            </a:r>
            <a:r>
              <a:rPr lang="zh-TW" altLang="en-US" dirty="0"/>
              <a:t> 有几个被推荐到</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defRPr/>
            </a:pPr>
            <a:r>
              <a:rPr lang="en-US" altLang="zh-TW" dirty="0"/>
              <a:t>Recall</a:t>
            </a:r>
            <a:r>
              <a:rPr lang="zh-TW" altLang="en-US" dirty="0"/>
              <a:t>主要是在算说 使用者所</a:t>
            </a:r>
            <a:r>
              <a:rPr lang="zh-CN" altLang="en-US" dirty="0"/>
              <a:t>偏好的</a:t>
            </a:r>
            <a:r>
              <a:rPr lang="en-US" altLang="zh-CN" dirty="0"/>
              <a:t>NFT</a:t>
            </a:r>
            <a:r>
              <a:rPr lang="zh-TW" altLang="en-US" dirty="0"/>
              <a:t>有多少个被推荐到</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defRPr/>
            </a:pPr>
            <a:endParaRPr lang="en-US" altLang="zh-TW" sz="1000" b="0" i="0" u="none" strike="noStrike" dirty="0">
              <a:solidFill>
                <a:schemeClr val="tx1"/>
              </a:solidFill>
              <a:effectLst/>
              <a:latin typeface="+mn-lt"/>
            </a:endParaRPr>
          </a:p>
          <a:p>
            <a:pPr marL="0" marR="0" lvl="0" indent="0" algn="l" defTabSz="914400" rtl="0" eaLnBrk="0" fontAlgn="base" latinLnBrk="0" hangingPunct="0">
              <a:lnSpc>
                <a:spcPct val="100000"/>
              </a:lnSpc>
              <a:spcBef>
                <a:spcPct val="30000"/>
              </a:spcBef>
              <a:spcAft>
                <a:spcPct val="0"/>
              </a:spcAft>
              <a:buClrTx/>
              <a:buSzTx/>
              <a:buFontTx/>
              <a:buNone/>
              <a:defRPr/>
            </a:pPr>
            <a:r>
              <a:rPr lang="zh-TW" altLang="en-US" dirty="0"/>
              <a:t>*补充：</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defRPr/>
            </a:pPr>
            <a:r>
              <a:rPr lang="zh-TW" altLang="en-US" sz="1200" b="0" i="0" u="none" strike="noStrike" dirty="0">
                <a:solidFill>
                  <a:srgbClr val="073763"/>
                </a:solidFill>
                <a:effectLst/>
                <a:latin typeface="Arial" panose="020B0604020202020204" pitchFamily="34" charset="0"/>
              </a:rPr>
              <a:t>这篇研究的</a:t>
            </a:r>
            <a:r>
              <a:rPr lang="en-US" altLang="zh-TW" sz="1200" b="0" i="0" u="none" strike="noStrike" dirty="0">
                <a:solidFill>
                  <a:srgbClr val="073763"/>
                </a:solidFill>
                <a:effectLst/>
                <a:latin typeface="Arial" panose="020B0604020202020204" pitchFamily="34" charset="0"/>
              </a:rPr>
              <a:t>recall </a:t>
            </a:r>
            <a:r>
              <a:rPr lang="zh-TW" altLang="en-US" sz="1200" b="0" i="0" u="none" strike="noStrike" dirty="0">
                <a:solidFill>
                  <a:srgbClr val="073763"/>
                </a:solidFill>
                <a:effectLst/>
                <a:latin typeface="Arial" panose="020B0604020202020204" pitchFamily="34" charset="0"/>
              </a:rPr>
              <a:t>和 </a:t>
            </a:r>
            <a:r>
              <a:rPr lang="en-US" altLang="zh-TW" sz="1200" b="0" i="0" u="none" strike="noStrike" dirty="0">
                <a:solidFill>
                  <a:srgbClr val="073763"/>
                </a:solidFill>
                <a:effectLst/>
                <a:latin typeface="Arial" panose="020B0604020202020204" pitchFamily="34" charset="0"/>
              </a:rPr>
              <a:t>precision </a:t>
            </a:r>
            <a:r>
              <a:rPr lang="zh-TW" altLang="en-US" sz="1200" b="0" i="0" u="none" strike="noStrike" dirty="0">
                <a:solidFill>
                  <a:srgbClr val="073763"/>
                </a:solidFill>
                <a:effectLst/>
                <a:latin typeface="Arial" panose="020B0604020202020204" pitchFamily="34" charset="0"/>
              </a:rPr>
              <a:t>会较低的原因是，因为我们推荐的产品已经有先经过筛选，选择比较热门以及影响者所推荐的产品，所以范围有缩小，因此造成数值较低的结果而</a:t>
            </a:r>
            <a:r>
              <a:rPr lang="en-US" altLang="zh-TW" sz="1200" b="0" i="0" u="none" strike="noStrike" dirty="0">
                <a:solidFill>
                  <a:srgbClr val="073763"/>
                </a:solidFill>
                <a:effectLst/>
                <a:latin typeface="Arial" panose="020B0604020202020204" pitchFamily="34" charset="0"/>
              </a:rPr>
              <a:t>recall</a:t>
            </a:r>
            <a:r>
              <a:rPr lang="zh-TW" altLang="en-US" sz="1200" b="0" i="0" u="none" strike="noStrike" dirty="0">
                <a:solidFill>
                  <a:srgbClr val="073763"/>
                </a:solidFill>
                <a:effectLst/>
                <a:latin typeface="Arial" panose="020B0604020202020204" pitchFamily="34" charset="0"/>
              </a:rPr>
              <a:t>更低的原因为，用户买过的商品可能有非常多，所以当推荐到的产品很少，</a:t>
            </a:r>
            <a:r>
              <a:rPr lang="en-US" altLang="zh-TW" sz="1200" b="0" i="0" u="none" strike="noStrike" dirty="0">
                <a:solidFill>
                  <a:srgbClr val="073763"/>
                </a:solidFill>
                <a:effectLst/>
                <a:latin typeface="Arial" panose="020B0604020202020204" pitchFamily="34" charset="0"/>
              </a:rPr>
              <a:t>recall</a:t>
            </a:r>
            <a:r>
              <a:rPr lang="zh-TW" altLang="en-US" sz="1200" b="0" i="0" u="none" strike="noStrike" dirty="0">
                <a:solidFill>
                  <a:srgbClr val="073763"/>
                </a:solidFill>
                <a:effectLst/>
                <a:latin typeface="Arial" panose="020B0604020202020204" pitchFamily="34" charset="0"/>
              </a:rPr>
              <a:t>就会较低</a:t>
            </a:r>
            <a:endParaRPr lang="zh-TW" altLang="en-US" b="0" dirty="0">
              <a:effectLst/>
            </a:endParaRPr>
          </a:p>
          <a:p>
            <a:endParaRPr lang="en-US" altLang="zh-TW" dirty="0"/>
          </a:p>
          <a:p>
            <a:br>
              <a:rPr lang="zh-TW" altLang="en-US" dirty="0"/>
            </a:br>
            <a:endParaRPr lang="en-US" altLang="zh-TW" dirty="0"/>
          </a:p>
          <a:p>
            <a:endParaRPr lang="en-US" altLang="zh-TW" dirty="0"/>
          </a:p>
          <a:p>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t>28</a:t>
            </a:fld>
            <a:endParaRPr lang="zh-TW"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kumimoji="1" lang="zh-TW" altLang="en-US" dirty="0"/>
              <a:t>最后是</a:t>
            </a:r>
            <a:r>
              <a:rPr kumimoji="1" lang="zh-CN" altLang="en-US" dirty="0"/>
              <a:t>投资价值的分析</a:t>
            </a:r>
            <a:r>
              <a:rPr kumimoji="1" lang="zh-TW" altLang="en-US" dirty="0"/>
              <a:t>，</a:t>
            </a:r>
            <a:r>
              <a:rPr kumimoji="1" lang="zh-CN" altLang="en-US" dirty="0"/>
              <a:t>我们使用了</a:t>
            </a:r>
            <a:r>
              <a:rPr kumimoji="1" lang="en-US" altLang="zh-CN" dirty="0"/>
              <a:t>4</a:t>
            </a:r>
            <a:r>
              <a:rPr kumimoji="1" lang="zh-CN" altLang="en-US" dirty="0"/>
              <a:t>个指数，分别是</a:t>
            </a:r>
            <a:endParaRPr kumimoji="1" lang="en-US" altLang="zh-CN" dirty="0"/>
          </a:p>
          <a:p>
            <a:r>
              <a:rPr kumimoji="1" lang="zh-CN" altLang="en-US" dirty="0"/>
              <a:t>分别是</a:t>
            </a:r>
            <a:r>
              <a:rPr kumimoji="1" lang="en-US" altLang="zh-CN" dirty="0"/>
              <a:t>NFT INDEXS</a:t>
            </a:r>
          </a:p>
          <a:p>
            <a:r>
              <a:rPr kumimoji="1" lang="en-US" altLang="zh-TW" dirty="0"/>
              <a:t>NFT-500(</a:t>
            </a:r>
            <a:r>
              <a:rPr lang="en-US" altLang="zh-CN" b="0" i="0" dirty="0">
                <a:solidFill>
                  <a:srgbClr val="1A1A1A"/>
                </a:solidFill>
                <a:effectLst/>
                <a:latin typeface="微软雅黑" panose="020B0503020204020204" charset="-122"/>
                <a:ea typeface="微软雅黑" panose="020B0503020204020204" charset="-122"/>
              </a:rPr>
              <a:t>NFT-500 </a:t>
            </a:r>
            <a:r>
              <a:rPr lang="zh-CN" altLang="en-US" b="0" i="0" dirty="0">
                <a:solidFill>
                  <a:srgbClr val="1A1A1A"/>
                </a:solidFill>
                <a:effectLst/>
                <a:latin typeface="微软雅黑" panose="020B0503020204020204" charset="-122"/>
                <a:ea typeface="微软雅黑" panose="020B0503020204020204" charset="-122"/>
              </a:rPr>
              <a:t>是一个广泛的市场指数，跟踪在以太坊区块链（</a:t>
            </a:r>
            <a:r>
              <a:rPr lang="en-US" altLang="zh-CN" b="0" i="0" dirty="0">
                <a:solidFill>
                  <a:srgbClr val="1A1A1A"/>
                </a:solidFill>
                <a:effectLst/>
                <a:latin typeface="微软雅黑" panose="020B0503020204020204" charset="-122"/>
                <a:ea typeface="微软雅黑" panose="020B0503020204020204" charset="-122"/>
              </a:rPr>
              <a:t>ERC-721 </a:t>
            </a:r>
            <a:r>
              <a:rPr lang="zh-CN" altLang="en-US" b="0" i="0" dirty="0">
                <a:solidFill>
                  <a:srgbClr val="1A1A1A"/>
                </a:solidFill>
                <a:effectLst/>
                <a:latin typeface="微软雅黑" panose="020B0503020204020204" charset="-122"/>
                <a:ea typeface="微软雅黑" panose="020B0503020204020204" charset="-122"/>
              </a:rPr>
              <a:t>和 </a:t>
            </a:r>
            <a:r>
              <a:rPr lang="en-US" altLang="zh-CN" b="0" i="0" dirty="0">
                <a:solidFill>
                  <a:srgbClr val="1A1A1A"/>
                </a:solidFill>
                <a:effectLst/>
                <a:latin typeface="微软雅黑" panose="020B0503020204020204" charset="-122"/>
                <a:ea typeface="微软雅黑" panose="020B0503020204020204" charset="-122"/>
              </a:rPr>
              <a:t>ERC-1155</a:t>
            </a:r>
            <a:r>
              <a:rPr lang="zh-CN" altLang="en-US" b="0" i="0" dirty="0">
                <a:solidFill>
                  <a:srgbClr val="1A1A1A"/>
                </a:solidFill>
                <a:effectLst/>
                <a:latin typeface="微软雅黑" panose="020B0503020204020204" charset="-122"/>
                <a:ea typeface="微软雅黑" panose="020B0503020204020204" charset="-122"/>
              </a:rPr>
              <a:t>）上发行的 </a:t>
            </a:r>
            <a:r>
              <a:rPr lang="en-US" altLang="zh-CN" b="0" i="0" dirty="0">
                <a:solidFill>
                  <a:srgbClr val="1A1A1A"/>
                </a:solidFill>
                <a:effectLst/>
                <a:latin typeface="微软雅黑" panose="020B0503020204020204" charset="-122"/>
                <a:ea typeface="微软雅黑" panose="020B0503020204020204" charset="-122"/>
              </a:rPr>
              <a:t>NFT </a:t>
            </a:r>
            <a:r>
              <a:rPr lang="zh-CN" altLang="en-US" b="0" i="0" dirty="0">
                <a:solidFill>
                  <a:srgbClr val="1A1A1A"/>
                </a:solidFill>
                <a:effectLst/>
                <a:latin typeface="微软雅黑" panose="020B0503020204020204" charset="-122"/>
                <a:ea typeface="微软雅黑" panose="020B0503020204020204" charset="-122"/>
              </a:rPr>
              <a:t>的市场活动。该指数于 </a:t>
            </a:r>
            <a:r>
              <a:rPr lang="en-US" altLang="zh-CN" b="0" i="0" dirty="0">
                <a:solidFill>
                  <a:srgbClr val="1A1A1A"/>
                </a:solidFill>
                <a:effectLst/>
                <a:latin typeface="微软雅黑" panose="020B0503020204020204" charset="-122"/>
                <a:ea typeface="微软雅黑" panose="020B0503020204020204" charset="-122"/>
              </a:rPr>
              <a:t>2022 </a:t>
            </a:r>
            <a:r>
              <a:rPr lang="zh-CN" altLang="en-US" b="0" i="0" dirty="0">
                <a:solidFill>
                  <a:srgbClr val="1A1A1A"/>
                </a:solidFill>
                <a:effectLst/>
                <a:latin typeface="微软雅黑" panose="020B0503020204020204" charset="-122"/>
                <a:ea typeface="微软雅黑" panose="020B0503020204020204" charset="-122"/>
              </a:rPr>
              <a:t>年 </a:t>
            </a:r>
            <a:r>
              <a:rPr lang="en-US" altLang="zh-CN" b="0" i="0" dirty="0">
                <a:solidFill>
                  <a:srgbClr val="1A1A1A"/>
                </a:solidFill>
                <a:effectLst/>
                <a:latin typeface="微软雅黑" panose="020B0503020204020204" charset="-122"/>
                <a:ea typeface="微软雅黑" panose="020B0503020204020204" charset="-122"/>
              </a:rPr>
              <a:t>1 </a:t>
            </a:r>
            <a:r>
              <a:rPr lang="zh-CN" altLang="en-US" b="0" i="0" dirty="0">
                <a:solidFill>
                  <a:srgbClr val="1A1A1A"/>
                </a:solidFill>
                <a:effectLst/>
                <a:latin typeface="微软雅黑" panose="020B0503020204020204" charset="-122"/>
                <a:ea typeface="微软雅黑" panose="020B0503020204020204" charset="-122"/>
              </a:rPr>
              <a:t>月 </a:t>
            </a:r>
            <a:r>
              <a:rPr lang="en-US" altLang="zh-CN" b="0" i="0" dirty="0">
                <a:solidFill>
                  <a:srgbClr val="1A1A1A"/>
                </a:solidFill>
                <a:effectLst/>
                <a:latin typeface="微软雅黑" panose="020B0503020204020204" charset="-122"/>
                <a:ea typeface="微软雅黑" panose="020B0503020204020204" charset="-122"/>
              </a:rPr>
              <a:t>1 </a:t>
            </a:r>
            <a:r>
              <a:rPr lang="zh-CN" altLang="en-US" b="0" i="0" dirty="0">
                <a:solidFill>
                  <a:srgbClr val="1A1A1A"/>
                </a:solidFill>
                <a:effectLst/>
                <a:latin typeface="微软雅黑" panose="020B0503020204020204" charset="-122"/>
                <a:ea typeface="微软雅黑" panose="020B0503020204020204" charset="-122"/>
              </a:rPr>
              <a:t>日推出。基准指数由不超过 </a:t>
            </a:r>
            <a:r>
              <a:rPr lang="en-US" altLang="zh-CN" b="0" i="0" dirty="0">
                <a:solidFill>
                  <a:srgbClr val="1A1A1A"/>
                </a:solidFill>
                <a:effectLst/>
                <a:latin typeface="微软雅黑" panose="020B0503020204020204" charset="-122"/>
                <a:ea typeface="微软雅黑" panose="020B0503020204020204" charset="-122"/>
              </a:rPr>
              <a:t>500 </a:t>
            </a:r>
            <a:r>
              <a:rPr lang="zh-CN" altLang="en-US" b="0" i="0" dirty="0">
                <a:solidFill>
                  <a:srgbClr val="1A1A1A"/>
                </a:solidFill>
                <a:effectLst/>
                <a:latin typeface="微软雅黑" panose="020B0503020204020204" charset="-122"/>
                <a:ea typeface="微软雅黑" panose="020B0503020204020204" charset="-122"/>
              </a:rPr>
              <a:t>个 </a:t>
            </a:r>
            <a:r>
              <a:rPr lang="en-US" altLang="zh-CN" b="0" i="0" dirty="0">
                <a:solidFill>
                  <a:srgbClr val="1A1A1A"/>
                </a:solidFill>
                <a:effectLst/>
                <a:latin typeface="微软雅黑" panose="020B0503020204020204" charset="-122"/>
                <a:ea typeface="微软雅黑" panose="020B0503020204020204" charset="-122"/>
              </a:rPr>
              <a:t>NFT </a:t>
            </a:r>
            <a:r>
              <a:rPr lang="zh-CN" altLang="en-US" b="0" i="0" dirty="0">
                <a:solidFill>
                  <a:srgbClr val="1A1A1A"/>
                </a:solidFill>
                <a:effectLst/>
                <a:latin typeface="微软雅黑" panose="020B0503020204020204" charset="-122"/>
                <a:ea typeface="微软雅黑" panose="020B0503020204020204" charset="-122"/>
              </a:rPr>
              <a:t>项目集合组成，按市值加权。该指数旨在跟踪 </a:t>
            </a:r>
            <a:r>
              <a:rPr lang="en-US" altLang="zh-CN" b="0" i="0" dirty="0">
                <a:solidFill>
                  <a:srgbClr val="1A1A1A"/>
                </a:solidFill>
                <a:effectLst/>
                <a:latin typeface="微软雅黑" panose="020B0503020204020204" charset="-122"/>
                <a:ea typeface="微软雅黑" panose="020B0503020204020204" charset="-122"/>
              </a:rPr>
              <a:t>NFT </a:t>
            </a:r>
            <a:r>
              <a:rPr lang="zh-CN" altLang="en-US" b="0" i="0" dirty="0">
                <a:solidFill>
                  <a:srgbClr val="1A1A1A"/>
                </a:solidFill>
                <a:effectLst/>
                <a:latin typeface="微软雅黑" panose="020B0503020204020204" charset="-122"/>
                <a:ea typeface="微软雅黑" panose="020B0503020204020204" charset="-122"/>
              </a:rPr>
              <a:t>市场的活动和变动。基准指数每天计算一次，每 </a:t>
            </a:r>
            <a:r>
              <a:rPr lang="en-US" altLang="zh-CN" b="0" i="0" dirty="0">
                <a:solidFill>
                  <a:srgbClr val="1A1A1A"/>
                </a:solidFill>
                <a:effectLst/>
                <a:latin typeface="微软雅黑" panose="020B0503020204020204" charset="-122"/>
                <a:ea typeface="微软雅黑" panose="020B0503020204020204" charset="-122"/>
              </a:rPr>
              <a:t>30 </a:t>
            </a:r>
            <a:r>
              <a:rPr lang="zh-CN" altLang="en-US" b="0" i="0" dirty="0">
                <a:solidFill>
                  <a:srgbClr val="1A1A1A"/>
                </a:solidFill>
                <a:effectLst/>
                <a:latin typeface="微软雅黑" panose="020B0503020204020204" charset="-122"/>
                <a:ea typeface="微软雅黑" panose="020B0503020204020204" charset="-122"/>
              </a:rPr>
              <a:t>天重新平衡一次，</a:t>
            </a:r>
            <a:r>
              <a:rPr kumimoji="1" lang="en-US" altLang="zh-TW" dirty="0"/>
              <a:t>)</a:t>
            </a:r>
          </a:p>
          <a:p>
            <a:r>
              <a:rPr kumimoji="1" lang="en-US" altLang="zh-TW" dirty="0"/>
              <a:t>NFT-BLUECHIP10</a:t>
            </a:r>
          </a:p>
          <a:p>
            <a:r>
              <a:rPr kumimoji="1" lang="en-US" altLang="zh-TW" dirty="0"/>
              <a:t>SOCIAL-100</a:t>
            </a:r>
          </a:p>
          <a:p>
            <a:r>
              <a:rPr kumimoji="1" lang="zh-TW" altLang="en-US" dirty="0"/>
              <a:t>这边的衡量指标是</a:t>
            </a:r>
            <a:r>
              <a:rPr kumimoji="1" lang="en-US" altLang="zh-TW" dirty="0"/>
              <a:t>ROI</a:t>
            </a:r>
            <a:r>
              <a:rPr kumimoji="1" lang="zh-CN" altLang="en-US" dirty="0"/>
              <a:t>和</a:t>
            </a:r>
            <a:r>
              <a:rPr kumimoji="1" lang="en-US" altLang="zh-CN" dirty="0"/>
              <a:t>YTD</a:t>
            </a:r>
          </a:p>
          <a:p>
            <a:r>
              <a:rPr kumimoji="1" lang="zh-CN" altLang="en-US" dirty="0"/>
              <a:t>可以从结果看出，我们的推荐方法在投资回报率和</a:t>
            </a:r>
            <a:r>
              <a:rPr kumimoji="1" lang="en-US" altLang="zh-CN" dirty="0"/>
              <a:t>YTD</a:t>
            </a:r>
            <a:r>
              <a:rPr kumimoji="1" lang="zh-CN" altLang="en-US" dirty="0"/>
              <a:t>这两个评估指标下都优于其他市场指数，这可以说明利用我们的推荐方法推荐的</a:t>
            </a:r>
            <a:r>
              <a:rPr kumimoji="1" lang="en-US" altLang="zh-CN" dirty="0"/>
              <a:t>NFT</a:t>
            </a:r>
            <a:r>
              <a:rPr kumimoji="1" lang="zh-CN" altLang="en-US" dirty="0"/>
              <a:t>是具有投资价值的</a:t>
            </a:r>
            <a:endParaRPr kumimoji="1"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t>29</a:t>
            </a:fld>
            <a:endParaRPr lang="zh-TW"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投影片圖像版面配置區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17411"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normAutofit/>
          </a:bodyPr>
          <a:lstStyle/>
          <a:p>
            <a:pPr marL="0" marR="0" indent="0" algn="l" defTabSz="914400" rtl="0" eaLnBrk="0" fontAlgn="base" latinLnBrk="0" hangingPunct="0">
              <a:lnSpc>
                <a:spcPct val="100000"/>
              </a:lnSpc>
              <a:spcBef>
                <a:spcPct val="30000"/>
              </a:spcBef>
              <a:spcAft>
                <a:spcPct val="0"/>
              </a:spcAft>
              <a:buClrTx/>
              <a:buSzTx/>
              <a:buFontTx/>
              <a:buNone/>
              <a:defRPr/>
            </a:pPr>
            <a:r>
              <a:rPr lang="zh-CN" altLang="en-US" dirty="0"/>
              <a:t>在本研究中，我们目标是提出一个基于用户偏好和推荐价值的</a:t>
            </a:r>
            <a:r>
              <a:rPr lang="en-US" altLang="zh-CN" dirty="0"/>
              <a:t>NFT</a:t>
            </a:r>
            <a:r>
              <a:rPr lang="zh-CN" altLang="en-US" dirty="0"/>
              <a:t>投资推荐机制</a:t>
            </a:r>
            <a:endParaRPr lang="en-US" altLang="zh-CN" dirty="0"/>
          </a:p>
          <a:p>
            <a:pPr marL="0" marR="0" indent="0" algn="l" defTabSz="914400" rtl="0" eaLnBrk="0" fontAlgn="base" latinLnBrk="0" hangingPunct="0">
              <a:lnSpc>
                <a:spcPct val="100000"/>
              </a:lnSpc>
              <a:spcBef>
                <a:spcPct val="30000"/>
              </a:spcBef>
              <a:spcAft>
                <a:spcPct val="0"/>
              </a:spcAft>
              <a:buClrTx/>
              <a:buSzTx/>
              <a:buFontTx/>
              <a:buNone/>
              <a:defRPr/>
            </a:pPr>
            <a:endParaRPr lang="en-US" altLang="zh-CN" dirty="0"/>
          </a:p>
          <a:p>
            <a:r>
              <a:rPr lang="zh-TW" altLang="en-US" dirty="0"/>
              <a:t>我们从</a:t>
            </a:r>
            <a:r>
              <a:rPr lang="zh-CN" altLang="en-US" dirty="0"/>
              <a:t>社交</a:t>
            </a:r>
            <a:r>
              <a:rPr lang="zh-TW" altLang="en-US" dirty="0"/>
              <a:t>平台中分析</a:t>
            </a:r>
            <a:r>
              <a:rPr lang="zh-CN" altLang="en-US" dirty="0"/>
              <a:t>用户资料，了解</a:t>
            </a:r>
            <a:r>
              <a:rPr lang="zh-TW" altLang="en-US" dirty="0"/>
              <a:t>用户个人偏好</a:t>
            </a:r>
            <a:r>
              <a:rPr lang="zh-CN" altLang="en-US" dirty="0"/>
              <a:t>，从而得出用户的人格特质</a:t>
            </a:r>
            <a:endParaRPr lang="en-US" altLang="zh-CN" dirty="0"/>
          </a:p>
          <a:p>
            <a:r>
              <a:rPr lang="zh-CN" altLang="en-US" dirty="0"/>
              <a:t>我们从群众智慧的角度，通过专家意见、社群趋势以及</a:t>
            </a:r>
            <a:r>
              <a:rPr lang="en-US" altLang="zh-CN" dirty="0"/>
              <a:t>NFT</a:t>
            </a:r>
            <a:r>
              <a:rPr lang="zh-CN" altLang="en-US" dirty="0"/>
              <a:t>的未来来得出</a:t>
            </a:r>
            <a:r>
              <a:rPr lang="en-US" altLang="zh-CN" dirty="0"/>
              <a:t>NFT</a:t>
            </a:r>
            <a:r>
              <a:rPr lang="zh-CN" altLang="en-US" dirty="0"/>
              <a:t>的投资价值分数</a:t>
            </a:r>
            <a:endParaRPr lang="en-US" altLang="zh-CN" dirty="0"/>
          </a:p>
          <a:p>
            <a:r>
              <a:rPr lang="zh-CN" altLang="en-US" dirty="0"/>
              <a:t>我们利用混合推荐来向用户推荐符合他们人格特质同时兼具投资价值的</a:t>
            </a:r>
            <a:r>
              <a:rPr lang="en-US" altLang="zh-CN" dirty="0"/>
              <a:t>NFT</a:t>
            </a:r>
          </a:p>
          <a:p>
            <a:endParaRPr lang="en-US" altLang="zh-TW" dirty="0"/>
          </a:p>
          <a:p>
            <a:r>
              <a:rPr lang="zh-CN" altLang="en-US" dirty="0"/>
              <a:t>而本研究的贡献</a:t>
            </a:r>
            <a:endParaRPr lang="en-US" altLang="zh-CN" dirty="0"/>
          </a:p>
          <a:p>
            <a:r>
              <a:rPr lang="zh-CN" altLang="en-US" dirty="0"/>
              <a:t>从用户的角度来看，可以帮助他们选择符合自身人格特质的</a:t>
            </a:r>
            <a:r>
              <a:rPr lang="en-US" altLang="zh-CN" dirty="0"/>
              <a:t>NFT</a:t>
            </a:r>
          </a:p>
          <a:p>
            <a:r>
              <a:rPr lang="zh-CN" altLang="en-US" dirty="0"/>
              <a:t>从平台的角度来看，能够向用户更准确的进行推荐，从而提升平台的销售和交易数量</a:t>
            </a:r>
            <a:endParaRPr lang="en-US" altLang="zh-CN" dirty="0"/>
          </a:p>
          <a:p>
            <a:r>
              <a:rPr lang="zh-CN" altLang="en-US" dirty="0"/>
              <a:t>从</a:t>
            </a:r>
            <a:r>
              <a:rPr lang="en-US" altLang="zh-CN" dirty="0"/>
              <a:t>NFT</a:t>
            </a:r>
            <a:r>
              <a:rPr lang="zh-CN" altLang="en-US" dirty="0"/>
              <a:t>整体的角度来看，能够让越来越多的人进入到</a:t>
            </a:r>
            <a:r>
              <a:rPr lang="en-US" altLang="zh-CN" dirty="0"/>
              <a:t>NFT</a:t>
            </a:r>
            <a:r>
              <a:rPr lang="zh-CN" altLang="en-US" dirty="0"/>
              <a:t>这个领域，去了解和喜爱</a:t>
            </a:r>
            <a:r>
              <a:rPr lang="en-US" altLang="zh-CN" dirty="0"/>
              <a:t>NFT</a:t>
            </a:r>
            <a:r>
              <a:rPr lang="zh-CN" altLang="en-US" dirty="0"/>
              <a:t>，并进行投资交易，让</a:t>
            </a:r>
            <a:r>
              <a:rPr lang="en-US" altLang="zh-CN" dirty="0"/>
              <a:t>NFT</a:t>
            </a:r>
            <a:r>
              <a:rPr lang="zh-CN" altLang="en-US" dirty="0"/>
              <a:t>这个生态变得越来越丰富和完整。</a:t>
            </a:r>
            <a:endParaRPr lang="en-US" altLang="zh-TW" dirty="0"/>
          </a:p>
        </p:txBody>
      </p:sp>
      <p:sp>
        <p:nvSpPr>
          <p:cNvPr id="17412"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PMingLiU" panose="02020500000000000000" pitchFamily="18" charset="-120"/>
              </a:defRPr>
            </a:lvl1pPr>
            <a:lvl2pPr marL="742950" indent="-285750">
              <a:defRPr kumimoji="1">
                <a:solidFill>
                  <a:schemeClr val="tx1"/>
                </a:solidFill>
                <a:latin typeface="Arial" panose="020B0604020202020204" pitchFamily="34" charset="0"/>
                <a:ea typeface="PMingLiU" panose="02020500000000000000" pitchFamily="18" charset="-120"/>
              </a:defRPr>
            </a:lvl2pPr>
            <a:lvl3pPr marL="1143000" indent="-228600">
              <a:defRPr kumimoji="1">
                <a:solidFill>
                  <a:schemeClr val="tx1"/>
                </a:solidFill>
                <a:latin typeface="Arial" panose="020B0604020202020204" pitchFamily="34" charset="0"/>
                <a:ea typeface="PMingLiU" panose="02020500000000000000" pitchFamily="18" charset="-120"/>
              </a:defRPr>
            </a:lvl3pPr>
            <a:lvl4pPr marL="1600200" indent="-228600">
              <a:defRPr kumimoji="1">
                <a:solidFill>
                  <a:schemeClr val="tx1"/>
                </a:solidFill>
                <a:latin typeface="Arial" panose="020B0604020202020204" pitchFamily="34" charset="0"/>
                <a:ea typeface="PMingLiU" panose="02020500000000000000" pitchFamily="18" charset="-120"/>
              </a:defRPr>
            </a:lvl4pPr>
            <a:lvl5pPr marL="2057400" indent="-228600">
              <a:defRPr kumimoji="1">
                <a:solidFill>
                  <a:schemeClr val="tx1"/>
                </a:solidFill>
                <a:latin typeface="Arial" panose="020B0604020202020204" pitchFamily="34" charset="0"/>
                <a:ea typeface="PMingLiU"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PMingLiU"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PMingLiU"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PMingLiU"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PMingLiU" panose="02020500000000000000" pitchFamily="18" charset="-120"/>
              </a:defRPr>
            </a:lvl9pPr>
          </a:lstStyle>
          <a:p>
            <a:fld id="{8824A255-FD78-4881-B22B-ED5B8CE21F76}" type="slidenum">
              <a:rPr kumimoji="0" lang="zh-TW" altLang="en-US" smtClean="0">
                <a:latin typeface="Calibri" panose="020F0502020204030204" pitchFamily="34" charset="0"/>
              </a:rPr>
              <a:t>3</a:t>
            </a:fld>
            <a:endParaRPr kumimoji="0" lang="zh-TW" altLang="en-US">
              <a:latin typeface="Calibri" panose="020F0502020204030204"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defRPr/>
            </a:pPr>
            <a:r>
              <a:rPr lang="zh-TW" altLang="en-US" dirty="0"/>
              <a:t>我们的研究贡献主要可以从以下几个角度来看</a:t>
            </a:r>
            <a:endParaRPr lang="en-US" altLang="zh-TW" dirty="0"/>
          </a:p>
          <a:p>
            <a:r>
              <a:rPr lang="en-US" altLang="zh-TW" dirty="0"/>
              <a:t>1.</a:t>
            </a:r>
            <a:r>
              <a:rPr lang="zh-TW" altLang="en-US" dirty="0"/>
              <a:t>从系统设计角度出发，</a:t>
            </a:r>
            <a:endParaRPr lang="en-US" altLang="zh-TW" dirty="0"/>
          </a:p>
          <a:p>
            <a:r>
              <a:rPr lang="zh-TW" altLang="en-US" dirty="0"/>
              <a:t>我们设计了一个</a:t>
            </a:r>
            <a:r>
              <a:rPr lang="zh-CN" altLang="en-US" dirty="0"/>
              <a:t>基于用户特质和群众智慧的</a:t>
            </a:r>
            <a:r>
              <a:rPr lang="en-US" altLang="zh-CN" dirty="0"/>
              <a:t>NFT</a:t>
            </a:r>
            <a:r>
              <a:rPr lang="zh-CN" altLang="en-US" dirty="0"/>
              <a:t>投资推荐</a:t>
            </a:r>
            <a:r>
              <a:rPr lang="zh-TW" altLang="en-US" dirty="0"/>
              <a:t>推荐系统。</a:t>
            </a:r>
            <a:endParaRPr lang="en-US" altLang="zh-TW" dirty="0"/>
          </a:p>
          <a:p>
            <a:endParaRPr lang="en-US" altLang="zh-TW" dirty="0"/>
          </a:p>
          <a:p>
            <a:r>
              <a:rPr lang="en-US" altLang="zh-TW" dirty="0"/>
              <a:t>2.</a:t>
            </a:r>
            <a:r>
              <a:rPr lang="zh-TW" altLang="en-US" dirty="0"/>
              <a:t>从方法论的角度出发，</a:t>
            </a:r>
            <a:endParaRPr lang="en-US" altLang="zh-TW" dirty="0"/>
          </a:p>
          <a:p>
            <a:r>
              <a:rPr lang="zh-TW" altLang="en-US" dirty="0"/>
              <a:t>我们透过爬虫收集全新的数据集。</a:t>
            </a:r>
            <a:endParaRPr lang="en-US" altLang="zh-TW" dirty="0"/>
          </a:p>
          <a:p>
            <a:r>
              <a:rPr lang="zh-CN" altLang="en-US" dirty="0"/>
              <a:t>并使用文字探勘技术去发现用户和</a:t>
            </a:r>
            <a:r>
              <a:rPr lang="en-US" altLang="zh-CN" dirty="0"/>
              <a:t>NFT</a:t>
            </a:r>
            <a:r>
              <a:rPr lang="zh-CN" altLang="en-US" dirty="0"/>
              <a:t>的特征</a:t>
            </a:r>
            <a:endParaRPr lang="en-US" altLang="zh-TW" dirty="0"/>
          </a:p>
          <a:p>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defRPr/>
            </a:pPr>
            <a:r>
              <a:rPr lang="en-US" altLang="zh-TW" dirty="0"/>
              <a:t>3.</a:t>
            </a:r>
            <a:r>
              <a:rPr lang="zh-TW" altLang="en-US" dirty="0"/>
              <a:t>从使用者角度来看</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defRPr/>
            </a:pPr>
            <a:r>
              <a:rPr lang="zh-TW" altLang="zh-TW" dirty="0"/>
              <a:t>提出一种机制，</a:t>
            </a:r>
            <a:r>
              <a:rPr lang="zh-CN" altLang="en-US" dirty="0"/>
              <a:t>利用用户的人格特质来</a:t>
            </a:r>
            <a:r>
              <a:rPr lang="zh-TW" altLang="zh-TW" dirty="0"/>
              <a:t>推荐</a:t>
            </a:r>
            <a:r>
              <a:rPr lang="zh-TW" altLang="en-US" dirty="0"/>
              <a:t>合适的</a:t>
            </a:r>
            <a:r>
              <a:rPr lang="en-US" altLang="zh-TW" dirty="0"/>
              <a:t>NFT</a:t>
            </a:r>
            <a:r>
              <a:rPr lang="zh-TW" altLang="en-US" dirty="0"/>
              <a:t>给用户</a:t>
            </a:r>
            <a:endParaRPr lang="en-US" altLang="zh-TW" dirty="0"/>
          </a:p>
          <a:p>
            <a:endParaRPr lang="zh-TW" altLang="en-US" dirty="0"/>
          </a:p>
          <a:p>
            <a:r>
              <a:rPr lang="en-US" altLang="zh-TW" dirty="0"/>
              <a:t>4.</a:t>
            </a:r>
            <a:r>
              <a:rPr lang="zh-TW" altLang="en-US" dirty="0"/>
              <a:t>从实务面角度来看，</a:t>
            </a:r>
            <a:endParaRPr lang="en-US" altLang="zh-TW" dirty="0"/>
          </a:p>
          <a:p>
            <a:r>
              <a:rPr lang="zh-CN" altLang="en-US" dirty="0"/>
              <a:t>帮助交易平台更准确地向用户进行</a:t>
            </a:r>
            <a:r>
              <a:rPr lang="en-US" altLang="zh-CN" dirty="0"/>
              <a:t>NFT</a:t>
            </a:r>
            <a:r>
              <a:rPr lang="zh-CN" altLang="en-US" dirty="0"/>
              <a:t>推荐，增加交易量。基于个人特质和项目投资价值的推荐也可以应用于许多不同的领域。</a:t>
            </a:r>
            <a:endParaRPr lang="en-US" altLang="zh-CN" dirty="0"/>
          </a:p>
          <a:p>
            <a:endParaRPr lang="en-US" altLang="zh-TW" dirty="0"/>
          </a:p>
          <a:p>
            <a:r>
              <a:rPr lang="en-US" altLang="zh-TW" dirty="0"/>
              <a:t>5.</a:t>
            </a:r>
            <a:r>
              <a:rPr lang="zh-TW" altLang="en-US" dirty="0"/>
              <a:t>从创新的角度做出发</a:t>
            </a:r>
            <a:endParaRPr lang="en-US" altLang="zh-TW" dirty="0"/>
          </a:p>
          <a:p>
            <a:r>
              <a:rPr lang="zh-TW" altLang="en-US" dirty="0"/>
              <a:t>我们从</a:t>
            </a:r>
            <a:r>
              <a:rPr lang="zh-CN" altLang="en-US" dirty="0"/>
              <a:t>人格特质的角度来考虑用户偏好，向用户推荐</a:t>
            </a:r>
            <a:r>
              <a:rPr lang="en-US" altLang="zh-CN" dirty="0"/>
              <a:t>NFT</a:t>
            </a:r>
          </a:p>
          <a:p>
            <a:r>
              <a:rPr lang="zh-TW" altLang="en-US" dirty="0"/>
              <a:t>另外</a:t>
            </a:r>
            <a:r>
              <a:rPr lang="en-US" altLang="zh-TW" dirty="0"/>
              <a:t>,</a:t>
            </a:r>
            <a:r>
              <a:rPr lang="zh-CN" altLang="en-US" dirty="0"/>
              <a:t>在投资价值分析部分我们还考虑了未来因素，对提高推荐准确性很有帮助</a:t>
            </a: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t>30</a:t>
            </a:fld>
            <a:endParaRPr lang="zh-TW"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defRPr/>
            </a:pPr>
            <a:r>
              <a:rPr kumimoji="1" lang="zh-TW" altLang="en-US" dirty="0"/>
              <a:t>以上是我的简报，谢谢各位教授。</a:t>
            </a:r>
            <a:endParaRPr kumimoji="1" lang="en-US" altLang="zh-CN" dirty="0"/>
          </a:p>
          <a:p>
            <a:endParaRPr lang="zh-TW" altLang="en-US"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t>31</a:t>
            </a:fld>
            <a:endParaRPr lang="zh-TW"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rtl="0"/>
            <a:r>
              <a:rPr lang="zh-TW" altLang="en-US" sz="1200" b="0" i="0" u="none" strike="noStrike" kern="1200" dirty="0">
                <a:solidFill>
                  <a:schemeClr val="tx1"/>
                </a:solidFill>
                <a:effectLst/>
                <a:latin typeface="+mn-lt"/>
                <a:ea typeface="+mn-ea"/>
                <a:cs typeface="+mn-cs"/>
              </a:rPr>
              <a:t>首先是系統的流程</a:t>
            </a:r>
            <a:endParaRPr lang="zh-TW" altLang="en-US" b="0" dirty="0">
              <a:effectLst/>
            </a:endParaRPr>
          </a:p>
          <a:p>
            <a:pPr rtl="0"/>
            <a:r>
              <a:rPr lang="zh-TW" altLang="en-US" sz="1200" b="0" i="0" u="none" strike="noStrike" kern="1200" dirty="0">
                <a:solidFill>
                  <a:schemeClr val="tx1"/>
                </a:solidFill>
                <a:effectLst/>
                <a:latin typeface="+mn-lt"/>
                <a:ea typeface="+mn-ea"/>
                <a:cs typeface="+mn-cs"/>
              </a:rPr>
              <a:t>總共分為</a:t>
            </a:r>
            <a:r>
              <a:rPr lang="zh-CN" altLang="en-US" sz="1200" b="0" i="0" u="none" strike="noStrike" kern="1200" dirty="0">
                <a:solidFill>
                  <a:schemeClr val="tx1"/>
                </a:solidFill>
                <a:effectLst/>
                <a:latin typeface="+mn-lt"/>
                <a:ea typeface="+mn-ea"/>
                <a:cs typeface="+mn-cs"/>
              </a:rPr>
              <a:t>五</a:t>
            </a:r>
            <a:r>
              <a:rPr lang="zh-TW" altLang="en-US" sz="1200" b="0" i="0" u="none" strike="noStrike" kern="1200" dirty="0">
                <a:solidFill>
                  <a:schemeClr val="tx1"/>
                </a:solidFill>
                <a:effectLst/>
                <a:latin typeface="+mn-lt"/>
                <a:ea typeface="+mn-ea"/>
                <a:cs typeface="+mn-cs"/>
              </a:rPr>
              <a:t>個步驟</a:t>
            </a:r>
            <a:endParaRPr lang="zh-TW" altLang="en-US" b="0" dirty="0">
              <a:effectLst/>
            </a:endParaRPr>
          </a:p>
          <a:p>
            <a:pPr rtl="0"/>
            <a:r>
              <a:rPr lang="en-US" altLang="zh-TW" sz="1200" b="0" i="0" u="none" strike="noStrike" kern="1200" dirty="0">
                <a:solidFill>
                  <a:schemeClr val="tx1"/>
                </a:solidFill>
                <a:effectLst/>
                <a:latin typeface="+mn-lt"/>
                <a:ea typeface="+mn-ea"/>
                <a:cs typeface="+mn-cs"/>
              </a:rPr>
              <a:t>1)</a:t>
            </a:r>
            <a:r>
              <a:rPr lang="zh-TW" altLang="en-US" sz="1200" b="0" i="0" u="none" strike="noStrike" kern="1200" dirty="0">
                <a:solidFill>
                  <a:schemeClr val="tx1"/>
                </a:solidFill>
                <a:effectLst/>
                <a:latin typeface="+mn-lt"/>
                <a:ea typeface="+mn-ea"/>
                <a:cs typeface="+mn-cs"/>
              </a:rPr>
              <a:t>首先，我們從</a:t>
            </a:r>
            <a:r>
              <a:rPr lang="en-US" altLang="zh-TW" sz="1200" b="0" i="0" u="none" strike="noStrike" kern="1200" dirty="0">
                <a:solidFill>
                  <a:schemeClr val="tx1"/>
                </a:solidFill>
                <a:effectLst/>
                <a:latin typeface="+mn-lt"/>
                <a:ea typeface="+mn-ea"/>
                <a:cs typeface="+mn-cs"/>
              </a:rPr>
              <a:t>T</a:t>
            </a:r>
            <a:r>
              <a:rPr lang="en-US" altLang="zh-CN" sz="1200" b="0" i="0" u="none" strike="noStrike" kern="1200" dirty="0">
                <a:solidFill>
                  <a:schemeClr val="tx1"/>
                </a:solidFill>
                <a:effectLst/>
                <a:latin typeface="+mn-lt"/>
                <a:ea typeface="+mn-ea"/>
                <a:cs typeface="+mn-cs"/>
              </a:rPr>
              <a:t>witter</a:t>
            </a:r>
            <a:r>
              <a:rPr lang="zh-CN" altLang="en-US" sz="1200" b="0" i="0" u="none" strike="noStrike" kern="1200" dirty="0">
                <a:solidFill>
                  <a:schemeClr val="tx1"/>
                </a:solidFill>
                <a:effectLst/>
                <a:latin typeface="+mn-lt"/>
                <a:ea typeface="+mn-ea"/>
                <a:cs typeface="+mn-cs"/>
              </a:rPr>
              <a:t>社交</a:t>
            </a:r>
            <a:r>
              <a:rPr lang="zh-TW" altLang="en-US" sz="1200" b="0" i="0" u="none" strike="noStrike" kern="1200" dirty="0">
                <a:solidFill>
                  <a:schemeClr val="tx1"/>
                </a:solidFill>
                <a:effectLst/>
                <a:latin typeface="+mn-lt"/>
                <a:ea typeface="+mn-ea"/>
                <a:cs typeface="+mn-cs"/>
              </a:rPr>
              <a:t>平台收集</a:t>
            </a:r>
            <a:r>
              <a:rPr lang="zh-CN" altLang="en-US" sz="1200" b="0" i="0" u="none" strike="noStrike" kern="1200" dirty="0">
                <a:solidFill>
                  <a:schemeClr val="tx1"/>
                </a:solidFill>
                <a:effectLst/>
                <a:latin typeface="+mn-lt"/>
                <a:ea typeface="+mn-ea"/>
                <a:cs typeface="+mn-cs"/>
              </a:rPr>
              <a:t>用户的个人</a:t>
            </a:r>
            <a:r>
              <a:rPr lang="zh-TW" altLang="en-US" sz="1200" b="0" i="0" u="none" strike="noStrike" kern="1200" dirty="0">
                <a:solidFill>
                  <a:schemeClr val="tx1"/>
                </a:solidFill>
                <a:effectLst/>
                <a:latin typeface="+mn-lt"/>
                <a:ea typeface="+mn-ea"/>
                <a:cs typeface="+mn-cs"/>
              </a:rPr>
              <a:t>數據。</a:t>
            </a:r>
            <a:endParaRPr lang="en-US" altLang="zh-TW" sz="1200" b="0" i="0" u="none" strike="noStrike" kern="1200" dirty="0">
              <a:solidFill>
                <a:schemeClr val="tx1"/>
              </a:solidFill>
              <a:effectLst/>
              <a:latin typeface="+mn-lt"/>
              <a:ea typeface="+mn-ea"/>
              <a:cs typeface="+mn-cs"/>
            </a:endParaRPr>
          </a:p>
          <a:p>
            <a:pPr rtl="0"/>
            <a:r>
              <a:rPr lang="en-US" altLang="zh-TW" sz="1200" b="0" i="0" u="none" strike="noStrike" kern="1200" dirty="0">
                <a:solidFill>
                  <a:schemeClr val="tx1"/>
                </a:solidFill>
                <a:effectLst/>
                <a:latin typeface="+mn-lt"/>
                <a:ea typeface="+mn-ea"/>
                <a:cs typeface="+mn-cs"/>
              </a:rPr>
              <a:t>2)</a:t>
            </a:r>
            <a:r>
              <a:rPr lang="zh-TW" altLang="en-US" sz="1200" b="0" i="0" u="none" strike="noStrike" kern="1200" dirty="0">
                <a:solidFill>
                  <a:schemeClr val="tx1"/>
                </a:solidFill>
                <a:effectLst/>
                <a:latin typeface="+mn-lt"/>
                <a:ea typeface="+mn-ea"/>
                <a:cs typeface="+mn-cs"/>
              </a:rPr>
              <a:t>其次，我們通過分析</a:t>
            </a:r>
            <a:r>
              <a:rPr lang="zh-CN" altLang="en-US" sz="1200" b="0" i="0" u="none" strike="noStrike" kern="1200" dirty="0">
                <a:solidFill>
                  <a:schemeClr val="tx1"/>
                </a:solidFill>
                <a:effectLst/>
                <a:latin typeface="+mn-lt"/>
                <a:ea typeface="+mn-ea"/>
                <a:cs typeface="+mn-cs"/>
              </a:rPr>
              <a:t>用户在社交平台行为来确定其人格特质</a:t>
            </a:r>
            <a:endParaRPr lang="en-US" altLang="zh-CN" sz="1200" b="0" i="0" u="none" strike="noStrike" kern="1200" dirty="0">
              <a:solidFill>
                <a:schemeClr val="tx1"/>
              </a:solidFill>
              <a:effectLst/>
              <a:latin typeface="+mn-lt"/>
              <a:ea typeface="+mn-ea"/>
              <a:cs typeface="+mn-cs"/>
            </a:endParaRPr>
          </a:p>
          <a:p>
            <a:pPr rtl="0"/>
            <a:r>
              <a:rPr lang="en-US" altLang="zh-TW" sz="1200" b="0" i="0" u="none" strike="noStrike" kern="1200" dirty="0">
                <a:solidFill>
                  <a:schemeClr val="tx1"/>
                </a:solidFill>
                <a:effectLst/>
                <a:latin typeface="+mn-lt"/>
                <a:ea typeface="+mn-ea"/>
                <a:cs typeface="+mn-cs"/>
              </a:rPr>
              <a:t>3)</a:t>
            </a:r>
            <a:r>
              <a:rPr lang="zh-CN" altLang="en-US" sz="1200" b="0" i="0" u="none" strike="noStrike" kern="1200" dirty="0">
                <a:solidFill>
                  <a:schemeClr val="tx1"/>
                </a:solidFill>
                <a:effectLst/>
                <a:latin typeface="+mn-lt"/>
                <a:ea typeface="+mn-ea"/>
                <a:cs typeface="+mn-cs"/>
              </a:rPr>
              <a:t>第三，</a:t>
            </a:r>
            <a:r>
              <a:rPr lang="zh-TW" altLang="en-US" sz="1200" b="0" i="0" u="none" strike="noStrike" kern="1200" dirty="0">
                <a:solidFill>
                  <a:schemeClr val="tx1"/>
                </a:solidFill>
                <a:effectLst/>
                <a:latin typeface="+mn-lt"/>
                <a:ea typeface="+mn-ea"/>
                <a:cs typeface="+mn-cs"/>
              </a:rPr>
              <a:t>我們</a:t>
            </a:r>
            <a:r>
              <a:rPr lang="zh-CN" altLang="en-US" sz="1200" b="0" i="0" u="none" strike="noStrike" kern="1200" dirty="0">
                <a:solidFill>
                  <a:schemeClr val="tx1"/>
                </a:solidFill>
                <a:effectLst/>
                <a:latin typeface="+mn-lt"/>
                <a:ea typeface="+mn-ea"/>
                <a:cs typeface="+mn-cs"/>
              </a:rPr>
              <a:t>开始</a:t>
            </a:r>
            <a:r>
              <a:rPr lang="zh-TW" altLang="en-US" sz="1200" b="0" i="0" u="none" strike="noStrike" kern="1200" dirty="0">
                <a:solidFill>
                  <a:schemeClr val="tx1"/>
                </a:solidFill>
                <a:effectLst/>
                <a:latin typeface="+mn-lt"/>
                <a:ea typeface="+mn-ea"/>
                <a:cs typeface="+mn-cs"/>
              </a:rPr>
              <a:t>分析</a:t>
            </a:r>
            <a:r>
              <a:rPr lang="zh-CN" altLang="en-US" sz="1200" b="0" i="0" u="none" strike="noStrike" kern="1200" dirty="0">
                <a:solidFill>
                  <a:schemeClr val="tx1"/>
                </a:solidFill>
                <a:effectLst/>
                <a:latin typeface="+mn-lt"/>
                <a:ea typeface="+mn-ea"/>
                <a:cs typeface="+mn-cs"/>
              </a:rPr>
              <a:t>我们的</a:t>
            </a:r>
            <a:r>
              <a:rPr lang="en-US" altLang="zh-CN" sz="1200" b="0" i="0" u="none" strike="noStrike" kern="1200" dirty="0">
                <a:solidFill>
                  <a:schemeClr val="tx1"/>
                </a:solidFill>
                <a:effectLst/>
                <a:latin typeface="+mn-lt"/>
                <a:ea typeface="+mn-ea"/>
                <a:cs typeface="+mn-cs"/>
              </a:rPr>
              <a:t>NFT</a:t>
            </a:r>
            <a:r>
              <a:rPr lang="zh-CN" altLang="en-US" sz="1200" b="0" i="0" u="none" strike="noStrike" kern="1200" dirty="0">
                <a:solidFill>
                  <a:schemeClr val="tx1"/>
                </a:solidFill>
                <a:effectLst/>
                <a:latin typeface="+mn-lt"/>
                <a:ea typeface="+mn-ea"/>
                <a:cs typeface="+mn-cs"/>
              </a:rPr>
              <a:t>数据，将</a:t>
            </a:r>
            <a:r>
              <a:rPr lang="en-US" altLang="zh-CN" sz="1200" b="0" i="0" u="none" strike="noStrike" kern="1200" dirty="0">
                <a:solidFill>
                  <a:schemeClr val="tx1"/>
                </a:solidFill>
                <a:effectLst/>
                <a:latin typeface="+mn-lt"/>
                <a:ea typeface="+mn-ea"/>
                <a:cs typeface="+mn-cs"/>
              </a:rPr>
              <a:t>NFT</a:t>
            </a:r>
            <a:r>
              <a:rPr lang="zh-CN" altLang="en-US" sz="1200" b="0" i="0" u="none" strike="noStrike" kern="1200" dirty="0">
                <a:solidFill>
                  <a:schemeClr val="tx1"/>
                </a:solidFill>
                <a:effectLst/>
                <a:latin typeface="+mn-lt"/>
                <a:ea typeface="+mn-ea"/>
                <a:cs typeface="+mn-cs"/>
              </a:rPr>
              <a:t>与用户人格特质做相似度比较，从而得出用户的偏好分数。根据偏好分数进行排序，从而得到候选推荐</a:t>
            </a:r>
            <a:r>
              <a:rPr lang="en-US" altLang="zh-CN" sz="1200" b="0" i="0" u="none" strike="noStrike" kern="1200" dirty="0">
                <a:solidFill>
                  <a:schemeClr val="tx1"/>
                </a:solidFill>
                <a:effectLst/>
                <a:latin typeface="+mn-lt"/>
                <a:ea typeface="+mn-ea"/>
                <a:cs typeface="+mn-cs"/>
              </a:rPr>
              <a:t>NFT</a:t>
            </a:r>
            <a:r>
              <a:rPr lang="zh-CN" altLang="en-US" sz="1200" b="0" i="0" u="none" strike="noStrike" kern="1200" dirty="0">
                <a:solidFill>
                  <a:schemeClr val="tx1"/>
                </a:solidFill>
                <a:effectLst/>
                <a:latin typeface="+mn-lt"/>
                <a:ea typeface="+mn-ea"/>
                <a:cs typeface="+mn-cs"/>
              </a:rPr>
              <a:t>列表。</a:t>
            </a:r>
            <a:endParaRPr lang="en-US" altLang="zh-CN" sz="1200" b="0" i="0" u="none" strike="noStrike" kern="1200" dirty="0">
              <a:solidFill>
                <a:schemeClr val="tx1"/>
              </a:solidFill>
              <a:effectLst/>
              <a:latin typeface="+mn-lt"/>
              <a:ea typeface="+mn-ea"/>
              <a:cs typeface="+mn-cs"/>
            </a:endParaRPr>
          </a:p>
          <a:p>
            <a:pPr rtl="0"/>
            <a:r>
              <a:rPr lang="en-US" altLang="zh-TW" sz="1200" b="0" i="0" u="none" strike="noStrike" kern="1200" dirty="0">
                <a:solidFill>
                  <a:schemeClr val="tx1"/>
                </a:solidFill>
                <a:effectLst/>
                <a:latin typeface="+mn-lt"/>
                <a:ea typeface="+mn-ea"/>
                <a:cs typeface="+mn-cs"/>
              </a:rPr>
              <a:t>3)</a:t>
            </a:r>
            <a:r>
              <a:rPr lang="zh-CN" altLang="en-US" sz="1200" b="0" i="0" u="none" strike="noStrike" kern="1200" dirty="0">
                <a:solidFill>
                  <a:schemeClr val="tx1"/>
                </a:solidFill>
                <a:effectLst/>
                <a:latin typeface="+mn-lt"/>
                <a:ea typeface="+mn-ea"/>
                <a:cs typeface="+mn-cs"/>
              </a:rPr>
              <a:t>第四，在得到候选推荐</a:t>
            </a:r>
            <a:r>
              <a:rPr lang="en-US" altLang="zh-CN" sz="1200" b="0" i="0" u="none" strike="noStrike" kern="1200" dirty="0">
                <a:solidFill>
                  <a:schemeClr val="tx1"/>
                </a:solidFill>
                <a:effectLst/>
                <a:latin typeface="+mn-lt"/>
                <a:ea typeface="+mn-ea"/>
                <a:cs typeface="+mn-cs"/>
              </a:rPr>
              <a:t>NFT</a:t>
            </a:r>
            <a:r>
              <a:rPr lang="zh-CN" altLang="en-US" sz="1200" b="0" i="0" u="none" strike="noStrike" kern="1200" dirty="0">
                <a:solidFill>
                  <a:schemeClr val="tx1"/>
                </a:solidFill>
                <a:effectLst/>
                <a:latin typeface="+mn-lt"/>
                <a:ea typeface="+mn-ea"/>
                <a:cs typeface="+mn-cs"/>
              </a:rPr>
              <a:t>列表过后，我们会开始对候选的</a:t>
            </a:r>
            <a:r>
              <a:rPr lang="en-US" altLang="zh-CN" sz="1200" b="0" i="0" u="none" strike="noStrike" kern="1200" dirty="0">
                <a:solidFill>
                  <a:schemeClr val="tx1"/>
                </a:solidFill>
                <a:effectLst/>
                <a:latin typeface="+mn-lt"/>
                <a:ea typeface="+mn-ea"/>
                <a:cs typeface="+mn-cs"/>
              </a:rPr>
              <a:t>NFT</a:t>
            </a:r>
            <a:r>
              <a:rPr lang="zh-CN" altLang="en-US" sz="1200" b="0" i="0" u="none" strike="noStrike" kern="1200" dirty="0">
                <a:solidFill>
                  <a:schemeClr val="tx1"/>
                </a:solidFill>
                <a:effectLst/>
                <a:latin typeface="+mn-lt"/>
                <a:ea typeface="+mn-ea"/>
                <a:cs typeface="+mn-cs"/>
              </a:rPr>
              <a:t>进行投资价值的分析。</a:t>
            </a:r>
            <a:endParaRPr lang="en-US" altLang="zh-CN" sz="1200" b="0" i="0" u="none" strike="noStrike" kern="1200" dirty="0">
              <a:solidFill>
                <a:schemeClr val="tx1"/>
              </a:solidFill>
              <a:effectLst/>
              <a:latin typeface="+mn-lt"/>
              <a:ea typeface="+mn-ea"/>
              <a:cs typeface="+mn-cs"/>
            </a:endParaRPr>
          </a:p>
          <a:p>
            <a:pPr rtl="0"/>
            <a:r>
              <a:rPr lang="en-US" altLang="zh-TW" sz="1200" b="0" i="0" u="none" strike="noStrike" kern="1200" dirty="0">
                <a:solidFill>
                  <a:schemeClr val="tx1"/>
                </a:solidFill>
                <a:effectLst/>
                <a:latin typeface="+mn-lt"/>
                <a:ea typeface="+mn-ea"/>
                <a:cs typeface="+mn-cs"/>
              </a:rPr>
              <a:t>4)</a:t>
            </a:r>
            <a:r>
              <a:rPr lang="zh-CN" altLang="en-US" sz="1200" b="0" i="0" u="none" strike="noStrike" kern="1200" dirty="0">
                <a:solidFill>
                  <a:schemeClr val="tx1"/>
                </a:solidFill>
                <a:effectLst/>
                <a:latin typeface="+mn-lt"/>
                <a:ea typeface="+mn-ea"/>
                <a:cs typeface="+mn-cs"/>
              </a:rPr>
              <a:t>最后，在完成用户偏好分析和候选</a:t>
            </a:r>
            <a:r>
              <a:rPr lang="en-US" altLang="zh-CN" sz="1200" b="0" i="0" u="none" strike="noStrike" kern="1200" dirty="0">
                <a:solidFill>
                  <a:schemeClr val="tx1"/>
                </a:solidFill>
                <a:effectLst/>
                <a:latin typeface="+mn-lt"/>
                <a:ea typeface="+mn-ea"/>
                <a:cs typeface="+mn-cs"/>
              </a:rPr>
              <a:t>NFT</a:t>
            </a:r>
            <a:r>
              <a:rPr lang="zh-CN" altLang="en-US" sz="1200" b="0" i="0" u="none" strike="noStrike" kern="1200" dirty="0">
                <a:solidFill>
                  <a:schemeClr val="tx1"/>
                </a:solidFill>
                <a:effectLst/>
                <a:latin typeface="+mn-lt"/>
                <a:ea typeface="+mn-ea"/>
                <a:cs typeface="+mn-cs"/>
              </a:rPr>
              <a:t>的价值分析后，我们会根据权重加总计算出推荐分数，得出一个推荐列表，向用户进行推荐的一个动作。</a:t>
            </a:r>
            <a:br>
              <a:rPr lang="zh-TW" altLang="en-US" b="0" dirty="0">
                <a:effectLst/>
              </a:rPr>
            </a:br>
            <a:br>
              <a:rPr lang="zh-TW" altLang="en-US" b="0" dirty="0">
                <a:effectLst/>
              </a:rPr>
            </a:br>
            <a:br>
              <a:rPr lang="zh-TW" altLang="en-US" b="0" dirty="0">
                <a:effectLst/>
              </a:rPr>
            </a:br>
            <a:br>
              <a:rPr lang="zh-TW" altLang="en-US" b="0" dirty="0">
                <a:effectLst/>
              </a:rPr>
            </a:br>
            <a:br>
              <a:rPr lang="zh-TW" altLang="en-US" b="0" dirty="0">
                <a:effectLst/>
              </a:rPr>
            </a:b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t>4</a:t>
            </a:fld>
            <a:endParaRPr lang="zh-TW"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defRPr/>
            </a:pPr>
            <a:r>
              <a:rPr lang="zh-TW" altLang="en-US" sz="1200" kern="1200" dirty="0">
                <a:solidFill>
                  <a:schemeClr val="tx1"/>
                </a:solidFill>
                <a:effectLst/>
                <a:latin typeface="+mn-lt"/>
                <a:ea typeface="+mn-ea"/>
                <a:cs typeface="+mn-cs"/>
              </a:rPr>
              <a:t>接着是我们的系统架构，主要可以分为</a:t>
            </a:r>
            <a:r>
              <a:rPr lang="zh-CN" altLang="en-US" sz="1200" kern="1200" dirty="0">
                <a:solidFill>
                  <a:schemeClr val="tx1"/>
                </a:solidFill>
                <a:effectLst/>
                <a:latin typeface="+mn-lt"/>
                <a:ea typeface="+mn-ea"/>
                <a:cs typeface="+mn-cs"/>
              </a:rPr>
              <a:t>四</a:t>
            </a:r>
            <a:r>
              <a:rPr lang="zh-TW" altLang="en-US" sz="1200" kern="1200" dirty="0">
                <a:solidFill>
                  <a:schemeClr val="tx1"/>
                </a:solidFill>
                <a:effectLst/>
                <a:latin typeface="+mn-lt"/>
                <a:ea typeface="+mn-ea"/>
                <a:cs typeface="+mn-cs"/>
              </a:rPr>
              <a:t>个区块</a:t>
            </a: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defRPr/>
            </a:pPr>
            <a:r>
              <a:rPr lang="zh-TW" altLang="en-US" sz="1200" kern="1200" dirty="0">
                <a:solidFill>
                  <a:schemeClr val="tx1"/>
                </a:solidFill>
                <a:effectLst/>
                <a:latin typeface="+mn-lt"/>
                <a:ea typeface="+mn-ea"/>
                <a:cs typeface="+mn-cs"/>
              </a:rPr>
              <a:t>第一个区块是数据的建构，包含数据收集、清洗和预处理</a:t>
            </a: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defRPr/>
            </a:pP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defRPr/>
            </a:pPr>
            <a:r>
              <a:rPr lang="zh-TW" altLang="en-US" sz="1200" kern="1200" dirty="0">
                <a:solidFill>
                  <a:schemeClr val="tx1"/>
                </a:solidFill>
                <a:effectLst/>
                <a:latin typeface="+mn-lt"/>
                <a:ea typeface="+mn-ea"/>
                <a:cs typeface="+mn-cs"/>
              </a:rPr>
              <a:t>第二个区块是</a:t>
            </a:r>
            <a:r>
              <a:rPr lang="zh-CN" altLang="en-US" sz="1200" kern="1200" dirty="0">
                <a:solidFill>
                  <a:schemeClr val="tx1"/>
                </a:solidFill>
                <a:effectLst/>
                <a:latin typeface="+mn-lt"/>
                <a:ea typeface="+mn-ea"/>
                <a:cs typeface="+mn-cs"/>
              </a:rPr>
              <a:t>使用者特质</a:t>
            </a:r>
            <a:r>
              <a:rPr lang="zh-TW" altLang="en-US" sz="1200" kern="1200" dirty="0">
                <a:solidFill>
                  <a:schemeClr val="tx1"/>
                </a:solidFill>
                <a:effectLst/>
                <a:latin typeface="+mn-lt"/>
                <a:ea typeface="+mn-ea"/>
                <a:cs typeface="+mn-cs"/>
              </a:rPr>
              <a:t>分析 </a:t>
            </a: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defRPr/>
            </a:pPr>
            <a:r>
              <a:rPr lang="zh-TW" altLang="en-US" sz="1200" kern="1200" dirty="0">
                <a:solidFill>
                  <a:schemeClr val="tx1"/>
                </a:solidFill>
                <a:effectLst/>
                <a:latin typeface="+mn-lt"/>
                <a:ea typeface="+mn-ea"/>
                <a:cs typeface="+mn-cs"/>
              </a:rPr>
              <a:t>找出</a:t>
            </a:r>
            <a:r>
              <a:rPr lang="zh-CN" altLang="en-US" sz="1200" kern="1200" dirty="0">
                <a:solidFill>
                  <a:schemeClr val="tx1"/>
                </a:solidFill>
                <a:effectLst/>
                <a:latin typeface="+mn-lt"/>
                <a:ea typeface="+mn-ea"/>
                <a:cs typeface="+mn-cs"/>
              </a:rPr>
              <a:t>社交</a:t>
            </a:r>
            <a:r>
              <a:rPr lang="zh-TW" altLang="en-US" sz="1200" kern="1200" dirty="0">
                <a:solidFill>
                  <a:schemeClr val="tx1"/>
                </a:solidFill>
                <a:effectLst/>
                <a:latin typeface="+mn-lt"/>
                <a:ea typeface="+mn-ea"/>
                <a:cs typeface="+mn-cs"/>
              </a:rPr>
              <a:t>平台</a:t>
            </a:r>
            <a:r>
              <a:rPr lang="zh-CN" altLang="en-US" sz="1200" kern="1200" dirty="0">
                <a:solidFill>
                  <a:schemeClr val="tx1"/>
                </a:solidFill>
                <a:effectLst/>
                <a:latin typeface="+mn-lt"/>
                <a:ea typeface="+mn-ea"/>
                <a:cs typeface="+mn-cs"/>
              </a:rPr>
              <a:t>上</a:t>
            </a:r>
            <a:r>
              <a:rPr lang="zh-TW" altLang="en-US" sz="1200" kern="1200" dirty="0">
                <a:solidFill>
                  <a:schemeClr val="tx1"/>
                </a:solidFill>
                <a:effectLst/>
                <a:latin typeface="+mn-lt"/>
                <a:ea typeface="+mn-ea"/>
                <a:cs typeface="+mn-cs"/>
              </a:rPr>
              <a:t>的</a:t>
            </a:r>
            <a:r>
              <a:rPr lang="zh-CN" altLang="en-US" sz="1200" kern="1200" dirty="0">
                <a:solidFill>
                  <a:schemeClr val="tx1"/>
                </a:solidFill>
                <a:effectLst/>
                <a:latin typeface="+mn-lt"/>
                <a:ea typeface="+mn-ea"/>
                <a:cs typeface="+mn-cs"/>
              </a:rPr>
              <a:t>用户偏好，得到他们的人格特质</a:t>
            </a:r>
            <a:r>
              <a:rPr lang="zh-TW" altLang="en-US" sz="1200" kern="1200" dirty="0">
                <a:solidFill>
                  <a:schemeClr val="tx1"/>
                </a:solidFill>
                <a:effectLst/>
                <a:latin typeface="+mn-lt"/>
                <a:ea typeface="+mn-ea"/>
                <a:cs typeface="+mn-cs"/>
              </a:rPr>
              <a:t>，并</a:t>
            </a:r>
            <a:r>
              <a:rPr lang="zh-CN" altLang="en-US" sz="1200" kern="1200" dirty="0">
                <a:solidFill>
                  <a:schemeClr val="tx1"/>
                </a:solidFill>
                <a:effectLst/>
                <a:latin typeface="+mn-lt"/>
                <a:ea typeface="+mn-ea"/>
                <a:cs typeface="+mn-cs"/>
              </a:rPr>
              <a:t>根据人格特质获取候选推荐</a:t>
            </a:r>
            <a:r>
              <a:rPr lang="zh-TW" altLang="en-US" sz="1200" kern="1200" dirty="0">
                <a:solidFill>
                  <a:schemeClr val="tx1"/>
                </a:solidFill>
                <a:effectLst/>
                <a:latin typeface="+mn-lt"/>
                <a:ea typeface="+mn-ea"/>
                <a:cs typeface="+mn-cs"/>
              </a:rPr>
              <a:t>的</a:t>
            </a:r>
            <a:r>
              <a:rPr lang="en-US" altLang="zh-TW" sz="1200" kern="1200" dirty="0">
                <a:solidFill>
                  <a:schemeClr val="tx1"/>
                </a:solidFill>
                <a:effectLst/>
                <a:latin typeface="+mn-lt"/>
                <a:ea typeface="+mn-ea"/>
                <a:cs typeface="+mn-cs"/>
              </a:rPr>
              <a:t>NFT</a:t>
            </a:r>
            <a:r>
              <a:rPr lang="zh-TW" altLang="en-US" sz="1200" kern="1200" dirty="0">
                <a:solidFill>
                  <a:schemeClr val="tx1"/>
                </a:solidFill>
                <a:effectLst/>
                <a:latin typeface="+mn-lt"/>
                <a:ea typeface="+mn-ea"/>
                <a:cs typeface="+mn-cs"/>
              </a:rPr>
              <a:t>。</a:t>
            </a: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defRPr/>
            </a:pP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defRPr/>
            </a:pPr>
            <a:r>
              <a:rPr lang="zh-TW" altLang="en-US" sz="1200" kern="1200" dirty="0">
                <a:solidFill>
                  <a:schemeClr val="tx1"/>
                </a:solidFill>
                <a:effectLst/>
                <a:latin typeface="+mn-lt"/>
                <a:ea typeface="+mn-ea"/>
                <a:cs typeface="+mn-cs"/>
              </a:rPr>
              <a:t>第三是</a:t>
            </a:r>
            <a:r>
              <a:rPr lang="en-US" altLang="zh-TW" sz="1200" kern="1200" dirty="0">
                <a:solidFill>
                  <a:schemeClr val="tx1"/>
                </a:solidFill>
                <a:effectLst/>
                <a:latin typeface="+mn-lt"/>
                <a:ea typeface="+mn-ea"/>
                <a:cs typeface="+mn-cs"/>
              </a:rPr>
              <a:t>NFT</a:t>
            </a:r>
            <a:r>
              <a:rPr lang="zh-CN" altLang="en-US" sz="1200" kern="1200" dirty="0">
                <a:solidFill>
                  <a:schemeClr val="tx1"/>
                </a:solidFill>
                <a:effectLst/>
                <a:latin typeface="+mn-lt"/>
                <a:ea typeface="+mn-ea"/>
                <a:cs typeface="+mn-cs"/>
              </a:rPr>
              <a:t>投资价值分析</a:t>
            </a: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defRPr/>
            </a:pPr>
            <a:r>
              <a:rPr lang="zh-TW" altLang="en-US" sz="1200" kern="1200" dirty="0">
                <a:solidFill>
                  <a:schemeClr val="tx1"/>
                </a:solidFill>
                <a:effectLst/>
                <a:latin typeface="+mn-lt"/>
                <a:ea typeface="+mn-ea"/>
                <a:cs typeface="+mn-cs"/>
              </a:rPr>
              <a:t>透过</a:t>
            </a:r>
            <a:r>
              <a:rPr lang="zh-CN" altLang="en-US" sz="1200" kern="1200" dirty="0">
                <a:solidFill>
                  <a:schemeClr val="tx1"/>
                </a:solidFill>
                <a:effectLst/>
                <a:latin typeface="+mn-lt"/>
                <a:ea typeface="+mn-ea"/>
                <a:cs typeface="+mn-cs"/>
              </a:rPr>
              <a:t>专家意见、社群趋势以及</a:t>
            </a:r>
            <a:r>
              <a:rPr lang="en-US" altLang="zh-CN" sz="1200" kern="1200" dirty="0">
                <a:solidFill>
                  <a:schemeClr val="tx1"/>
                </a:solidFill>
                <a:effectLst/>
                <a:latin typeface="+mn-lt"/>
                <a:ea typeface="+mn-ea"/>
                <a:cs typeface="+mn-cs"/>
              </a:rPr>
              <a:t>NFT</a:t>
            </a:r>
            <a:r>
              <a:rPr lang="zh-CN" altLang="en-US" sz="1200" kern="1200" dirty="0">
                <a:solidFill>
                  <a:schemeClr val="tx1"/>
                </a:solidFill>
                <a:effectLst/>
                <a:latin typeface="+mn-lt"/>
                <a:ea typeface="+mn-ea"/>
                <a:cs typeface="+mn-cs"/>
              </a:rPr>
              <a:t>未来这三个作为分析指标，得到</a:t>
            </a:r>
            <a:r>
              <a:rPr lang="en-US" altLang="zh-CN" sz="1200" kern="1200" dirty="0">
                <a:solidFill>
                  <a:schemeClr val="tx1"/>
                </a:solidFill>
                <a:effectLst/>
                <a:latin typeface="+mn-lt"/>
                <a:ea typeface="+mn-ea"/>
                <a:cs typeface="+mn-cs"/>
              </a:rPr>
              <a:t>NFT</a:t>
            </a:r>
            <a:r>
              <a:rPr lang="zh-CN" altLang="en-US" sz="1200" kern="1200" dirty="0">
                <a:solidFill>
                  <a:schemeClr val="tx1"/>
                </a:solidFill>
                <a:effectLst/>
                <a:latin typeface="+mn-lt"/>
                <a:ea typeface="+mn-ea"/>
                <a:cs typeface="+mn-cs"/>
              </a:rPr>
              <a:t>的投资价值分数</a:t>
            </a:r>
            <a:r>
              <a:rPr lang="zh-TW" altLang="en-US" sz="1200" kern="1200" dirty="0">
                <a:solidFill>
                  <a:schemeClr val="tx1"/>
                </a:solidFill>
                <a:effectLst/>
                <a:latin typeface="+mn-lt"/>
                <a:ea typeface="+mn-ea"/>
                <a:cs typeface="+mn-cs"/>
              </a:rPr>
              <a:t>。</a:t>
            </a: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defRPr/>
            </a:pP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defRPr/>
            </a:pPr>
            <a:r>
              <a:rPr lang="zh-TW" altLang="en-US" dirty="0"/>
              <a:t>最后是</a:t>
            </a:r>
            <a:r>
              <a:rPr lang="en-US" altLang="zh-TW" dirty="0"/>
              <a:t>NFT</a:t>
            </a:r>
            <a:r>
              <a:rPr lang="zh-TW" altLang="zh-TW" dirty="0"/>
              <a:t>推荐</a:t>
            </a: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defRPr/>
            </a:pPr>
            <a:r>
              <a:rPr lang="zh-CN" altLang="en-US" sz="1200" kern="1200" dirty="0">
                <a:solidFill>
                  <a:schemeClr val="tx1"/>
                </a:solidFill>
                <a:effectLst/>
                <a:latin typeface="+mn-lt"/>
                <a:ea typeface="+mn-ea"/>
                <a:cs typeface="+mn-cs"/>
              </a:rPr>
              <a:t>结合以上模块</a:t>
            </a:r>
            <a:r>
              <a:rPr lang="zh-TW" altLang="en-US" sz="1200" kern="1200" dirty="0">
                <a:solidFill>
                  <a:schemeClr val="tx1"/>
                </a:solidFill>
                <a:effectLst/>
                <a:latin typeface="+mn-lt"/>
                <a:ea typeface="+mn-ea"/>
                <a:cs typeface="+mn-cs"/>
              </a:rPr>
              <a:t>，</a:t>
            </a:r>
            <a:r>
              <a:rPr lang="zh-TW" altLang="zh-TW" dirty="0"/>
              <a:t>根据用户</a:t>
            </a:r>
            <a:r>
              <a:rPr lang="zh-CN" altLang="en-US" dirty="0"/>
              <a:t>人格特质以及</a:t>
            </a:r>
            <a:r>
              <a:rPr lang="en-US" altLang="zh-CN" dirty="0"/>
              <a:t>NFT</a:t>
            </a:r>
            <a:r>
              <a:rPr lang="zh-CN" altLang="en-US" dirty="0"/>
              <a:t>投资价值</a:t>
            </a:r>
            <a:r>
              <a:rPr lang="zh-TW" altLang="zh-TW" dirty="0"/>
              <a:t>，生成</a:t>
            </a:r>
            <a:r>
              <a:rPr lang="zh-TW" altLang="en-US" dirty="0"/>
              <a:t>推</a:t>
            </a:r>
            <a:r>
              <a:rPr lang="zh-TW" altLang="zh-TW" dirty="0"/>
              <a:t>荐</a:t>
            </a:r>
            <a:r>
              <a:rPr lang="zh-TW" altLang="en-US" dirty="0"/>
              <a:t>清单</a:t>
            </a:r>
            <a:r>
              <a:rPr lang="zh-TW" altLang="zh-TW" dirty="0"/>
              <a:t>。</a:t>
            </a:r>
            <a:endParaRPr lang="en-US" altLang="zh-TW"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t>5</a:t>
            </a:fld>
            <a:endParaRPr lang="zh-TW"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defRPr/>
            </a:pPr>
            <a:r>
              <a:rPr lang="zh-CN" altLang="en-US" sz="1200" kern="1200" dirty="0">
                <a:solidFill>
                  <a:schemeClr val="tx1"/>
                </a:solidFill>
                <a:effectLst/>
                <a:latin typeface="+mn-lt"/>
                <a:ea typeface="+mn-ea"/>
                <a:cs typeface="+mn-cs"/>
              </a:rPr>
              <a:t>首先是数据的建构部分</a:t>
            </a:r>
            <a:endParaRPr lang="en-US" altLang="zh-TW"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t>6</a:t>
            </a:fld>
            <a:endParaRPr lang="zh-TW"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rtl="0"/>
            <a:r>
              <a:rPr lang="zh-TW" altLang="en-US" sz="1200" b="0" i="0" u="none" strike="noStrike" kern="1200" baseline="0" dirty="0">
                <a:solidFill>
                  <a:schemeClr val="tx1"/>
                </a:solidFill>
                <a:latin typeface="+mn-lt"/>
                <a:ea typeface="+mn-ea"/>
                <a:cs typeface="+mn-cs"/>
              </a:rPr>
              <a:t>在第一个模块当中 主要可以分为数据的搜集与处理</a:t>
            </a:r>
            <a:endParaRPr lang="en-US" altLang="zh-TW" sz="1200" b="0" i="0" u="none" strike="noStrike" kern="1200" baseline="0" dirty="0">
              <a:solidFill>
                <a:schemeClr val="tx1"/>
              </a:solidFill>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defRPr/>
            </a:pPr>
            <a:r>
              <a:rPr lang="zh-TW" altLang="en-US" dirty="0"/>
              <a:t>我们爬取</a:t>
            </a:r>
            <a:r>
              <a:rPr lang="en-US" altLang="zh-TW" dirty="0"/>
              <a:t>Twit</a:t>
            </a:r>
            <a:r>
              <a:rPr lang="en-US" altLang="zh-CN" dirty="0"/>
              <a:t>ter</a:t>
            </a:r>
            <a:r>
              <a:rPr lang="zh-TW" altLang="en-US" dirty="0"/>
              <a:t>上的用户资料，</a:t>
            </a:r>
            <a:r>
              <a:rPr lang="en-US" altLang="zh-TW" dirty="0" err="1"/>
              <a:t>Opensea</a:t>
            </a:r>
            <a:r>
              <a:rPr lang="zh-CN" altLang="en-US" dirty="0"/>
              <a:t>上的商品资料以及</a:t>
            </a:r>
            <a:r>
              <a:rPr lang="en-US" altLang="zh-CN" dirty="0" err="1"/>
              <a:t>bloomberg</a:t>
            </a:r>
            <a:r>
              <a:rPr lang="zh-CN" altLang="en-US" dirty="0"/>
              <a:t>相关新闻资料</a:t>
            </a:r>
            <a:endParaRPr lang="en-US" altLang="zh-TW" u="none" dirty="0"/>
          </a:p>
          <a:p>
            <a:pPr rtl="0"/>
            <a:endParaRPr lang="en-US" altLang="zh-TW" sz="1200" b="0" i="0" u="none" strike="noStrike" kern="1200" baseline="0" dirty="0">
              <a:solidFill>
                <a:schemeClr val="tx1"/>
              </a:solidFill>
              <a:latin typeface="+mn-lt"/>
              <a:ea typeface="+mn-ea"/>
              <a:cs typeface="+mn-cs"/>
            </a:endParaRPr>
          </a:p>
          <a:p>
            <a:pPr rtl="0"/>
            <a:r>
              <a:rPr lang="zh-TW" altLang="en-US" sz="1200" b="0" i="0" u="none" strike="noStrike" kern="1200" baseline="0" dirty="0">
                <a:solidFill>
                  <a:schemeClr val="tx1"/>
                </a:solidFill>
                <a:latin typeface="+mn-lt"/>
                <a:ea typeface="+mn-ea"/>
                <a:cs typeface="+mn-cs"/>
              </a:rPr>
              <a:t>第一部分是资料搜集</a:t>
            </a:r>
            <a:r>
              <a:rPr lang="en-US" altLang="zh-TW" sz="1200" b="0" i="0" u="none" strike="noStrike" kern="1200" baseline="0" dirty="0">
                <a:solidFill>
                  <a:schemeClr val="tx1"/>
                </a:solidFill>
                <a:latin typeface="+mn-lt"/>
                <a:ea typeface="+mn-ea"/>
                <a:cs typeface="+mn-cs"/>
              </a:rPr>
              <a:t>,</a:t>
            </a:r>
          </a:p>
          <a:p>
            <a:pPr rtl="0"/>
            <a:r>
              <a:rPr lang="zh-TW" altLang="en-US" sz="1200" b="0" i="0" u="none" strike="noStrike" kern="1200" baseline="0" dirty="0">
                <a:solidFill>
                  <a:schemeClr val="tx1"/>
                </a:solidFill>
                <a:latin typeface="+mn-lt"/>
                <a:ea typeface="+mn-ea"/>
                <a:cs typeface="+mn-cs"/>
              </a:rPr>
              <a:t>我们主要建构三个数据集</a:t>
            </a:r>
            <a:endParaRPr lang="en-US" altLang="zh-TW" sz="1200" b="0" i="0" u="none" strike="noStrike" kern="1200" baseline="0" dirty="0">
              <a:solidFill>
                <a:schemeClr val="tx1"/>
              </a:solidFill>
              <a:latin typeface="+mn-lt"/>
              <a:ea typeface="+mn-ea"/>
              <a:cs typeface="+mn-cs"/>
            </a:endParaRPr>
          </a:p>
          <a:p>
            <a:pPr rtl="0"/>
            <a:r>
              <a:rPr lang="zh-TW" altLang="en-US" sz="1200" b="0" i="0" u="none" strike="noStrike" kern="1200" baseline="0" dirty="0">
                <a:solidFill>
                  <a:schemeClr val="tx1"/>
                </a:solidFill>
                <a:latin typeface="+mn-lt"/>
                <a:ea typeface="+mn-ea"/>
                <a:cs typeface="+mn-cs"/>
              </a:rPr>
              <a:t>第一个数据集收集用户数据（包含用户特征、</a:t>
            </a:r>
            <a:r>
              <a:rPr lang="zh-CN" altLang="en-US" sz="1200" b="0" i="0" u="none" strike="noStrike" kern="1200" baseline="0" dirty="0">
                <a:solidFill>
                  <a:schemeClr val="tx1"/>
                </a:solidFill>
                <a:latin typeface="+mn-lt"/>
                <a:ea typeface="+mn-ea"/>
                <a:cs typeface="+mn-cs"/>
              </a:rPr>
              <a:t>帖文转发和点阅数量</a:t>
            </a:r>
            <a:r>
              <a:rPr lang="zh-TW" altLang="en-US" sz="1200" b="0" i="0" u="none" strike="noStrike" kern="1200" baseline="0" dirty="0">
                <a:solidFill>
                  <a:schemeClr val="tx1"/>
                </a:solidFill>
                <a:latin typeface="+mn-lt"/>
                <a:ea typeface="+mn-ea"/>
                <a:cs typeface="+mn-cs"/>
              </a:rPr>
              <a:t>、评论）</a:t>
            </a:r>
            <a:endParaRPr lang="en-US" altLang="zh-TW" sz="1200" b="0" i="0" u="none" strike="noStrike" kern="1200" baseline="0" dirty="0">
              <a:solidFill>
                <a:schemeClr val="tx1"/>
              </a:solidFill>
              <a:latin typeface="+mn-lt"/>
              <a:ea typeface="+mn-ea"/>
              <a:cs typeface="+mn-cs"/>
            </a:endParaRPr>
          </a:p>
          <a:p>
            <a:pPr rtl="0"/>
            <a:r>
              <a:rPr lang="zh-TW" altLang="en-US" sz="1200" b="0" i="0" u="none" strike="noStrike" kern="1200" baseline="0" dirty="0">
                <a:solidFill>
                  <a:schemeClr val="tx1"/>
                </a:solidFill>
                <a:latin typeface="+mn-lt"/>
                <a:ea typeface="+mn-ea"/>
                <a:cs typeface="+mn-cs"/>
              </a:rPr>
              <a:t>第二个数据集收集</a:t>
            </a:r>
            <a:r>
              <a:rPr lang="en-US" altLang="zh-TW" sz="1200" b="0" i="0" u="none" strike="noStrike" kern="1200" baseline="0" dirty="0">
                <a:solidFill>
                  <a:schemeClr val="tx1"/>
                </a:solidFill>
                <a:latin typeface="+mn-lt"/>
                <a:ea typeface="+mn-ea"/>
                <a:cs typeface="+mn-cs"/>
              </a:rPr>
              <a:t>NFT</a:t>
            </a:r>
            <a:r>
              <a:rPr lang="zh-TW" altLang="en-US" sz="1200" b="0" i="0" u="none" strike="noStrike" kern="1200" baseline="0" dirty="0">
                <a:solidFill>
                  <a:schemeClr val="tx1"/>
                </a:solidFill>
                <a:latin typeface="+mn-lt"/>
                <a:ea typeface="+mn-ea"/>
                <a:cs typeface="+mn-cs"/>
              </a:rPr>
              <a:t>资料（包含</a:t>
            </a:r>
            <a:r>
              <a:rPr lang="en-US" altLang="zh-TW" sz="1200" b="0" i="0" u="none" strike="noStrike" kern="1200" baseline="0" dirty="0">
                <a:solidFill>
                  <a:schemeClr val="tx1"/>
                </a:solidFill>
                <a:latin typeface="+mn-lt"/>
                <a:ea typeface="+mn-ea"/>
                <a:cs typeface="+mn-cs"/>
              </a:rPr>
              <a:t>NFT</a:t>
            </a:r>
            <a:r>
              <a:rPr lang="zh-TW" altLang="en-US" sz="1200" b="0" i="0" u="none" strike="noStrike" kern="1200" baseline="0" dirty="0">
                <a:solidFill>
                  <a:schemeClr val="tx1"/>
                </a:solidFill>
                <a:latin typeface="+mn-lt"/>
                <a:ea typeface="+mn-ea"/>
                <a:cs typeface="+mn-cs"/>
              </a:rPr>
              <a:t>类型、</a:t>
            </a:r>
            <a:r>
              <a:rPr lang="zh-CN" altLang="en-US" sz="1200" b="0" i="0" u="none" strike="noStrike" kern="1200" baseline="0" dirty="0">
                <a:solidFill>
                  <a:schemeClr val="tx1"/>
                </a:solidFill>
                <a:latin typeface="+mn-lt"/>
                <a:ea typeface="+mn-ea"/>
                <a:cs typeface="+mn-cs"/>
              </a:rPr>
              <a:t>描述</a:t>
            </a:r>
            <a:r>
              <a:rPr lang="zh-TW" altLang="en-US" sz="1200" b="0" i="0" u="none" strike="noStrike" kern="1200" baseline="0" dirty="0">
                <a:solidFill>
                  <a:schemeClr val="tx1"/>
                </a:solidFill>
                <a:latin typeface="+mn-lt"/>
                <a:ea typeface="+mn-ea"/>
                <a:cs typeface="+mn-cs"/>
              </a:rPr>
              <a:t>、</a:t>
            </a:r>
            <a:r>
              <a:rPr lang="zh-CN" altLang="en-US" sz="1200" b="0" i="0" u="none" strike="noStrike" kern="1200" baseline="0" dirty="0">
                <a:solidFill>
                  <a:schemeClr val="tx1"/>
                </a:solidFill>
                <a:latin typeface="+mn-lt"/>
                <a:ea typeface="+mn-ea"/>
                <a:cs typeface="+mn-cs"/>
              </a:rPr>
              <a:t>发布者姓名、</a:t>
            </a:r>
            <a:r>
              <a:rPr lang="en-US" altLang="zh-CN" sz="1200" b="0" i="0" u="none" strike="noStrike" kern="1200" baseline="0" dirty="0">
                <a:solidFill>
                  <a:schemeClr val="tx1"/>
                </a:solidFill>
                <a:latin typeface="+mn-lt"/>
                <a:ea typeface="+mn-ea"/>
                <a:cs typeface="+mn-cs"/>
              </a:rPr>
              <a:t>NFT</a:t>
            </a:r>
            <a:r>
              <a:rPr lang="zh-CN" altLang="en-US" sz="1200" b="0" i="0" u="none" strike="noStrike" kern="1200" baseline="0" dirty="0">
                <a:solidFill>
                  <a:schemeClr val="tx1"/>
                </a:solidFill>
                <a:latin typeface="+mn-lt"/>
                <a:ea typeface="+mn-ea"/>
                <a:cs typeface="+mn-cs"/>
              </a:rPr>
              <a:t>的交易量</a:t>
            </a:r>
            <a:r>
              <a:rPr lang="zh-TW" altLang="en-US" sz="1200" b="0" i="0" u="none" strike="noStrike" kern="1200" baseline="0" dirty="0">
                <a:solidFill>
                  <a:schemeClr val="tx1"/>
                </a:solidFill>
                <a:latin typeface="+mn-lt"/>
                <a:ea typeface="+mn-ea"/>
                <a:cs typeface="+mn-cs"/>
              </a:rPr>
              <a:t>、</a:t>
            </a:r>
            <a:r>
              <a:rPr lang="zh-CN" altLang="en-US" sz="1200" b="0" i="0" u="none" strike="noStrike" kern="1200" baseline="0" dirty="0">
                <a:solidFill>
                  <a:schemeClr val="tx1"/>
                </a:solidFill>
                <a:latin typeface="+mn-lt"/>
                <a:ea typeface="+mn-ea"/>
                <a:cs typeface="+mn-cs"/>
              </a:rPr>
              <a:t>价格</a:t>
            </a:r>
            <a:r>
              <a:rPr lang="zh-TW" altLang="en-US" sz="1200" b="0" i="0" u="none" strike="noStrike" kern="1200" baseline="0" dirty="0">
                <a:solidFill>
                  <a:schemeClr val="tx1"/>
                </a:solidFill>
                <a:latin typeface="+mn-lt"/>
                <a:ea typeface="+mn-ea"/>
                <a:cs typeface="+mn-cs"/>
              </a:rPr>
              <a:t>等）</a:t>
            </a:r>
            <a:endParaRPr lang="en-US" altLang="zh-TW" sz="1200" b="0" i="0" u="none" strike="noStrike" kern="1200" baseline="0" dirty="0">
              <a:solidFill>
                <a:schemeClr val="tx1"/>
              </a:solidFill>
              <a:latin typeface="+mn-lt"/>
              <a:ea typeface="+mn-ea"/>
              <a:cs typeface="+mn-cs"/>
            </a:endParaRPr>
          </a:p>
          <a:p>
            <a:pPr rtl="0"/>
            <a:r>
              <a:rPr lang="zh-TW" altLang="en-US" sz="1200" b="0" i="0" u="none" strike="noStrike" kern="1200" baseline="0" dirty="0">
                <a:solidFill>
                  <a:schemeClr val="accent2">
                    <a:lumMod val="75000"/>
                  </a:schemeClr>
                </a:solidFill>
                <a:latin typeface="+mn-lt"/>
                <a:ea typeface="+mn-ea"/>
                <a:cs typeface="+mn-cs"/>
              </a:rPr>
              <a:t>第三个资料集</a:t>
            </a:r>
            <a:r>
              <a:rPr lang="zh-CN" altLang="en-US" sz="1200" b="0" i="0" u="none" strike="noStrike" kern="1200" baseline="0" dirty="0">
                <a:solidFill>
                  <a:schemeClr val="accent2">
                    <a:lumMod val="75000"/>
                  </a:schemeClr>
                </a:solidFill>
                <a:latin typeface="+mn-lt"/>
                <a:ea typeface="+mn-ea"/>
                <a:cs typeface="+mn-cs"/>
              </a:rPr>
              <a:t>收集候选</a:t>
            </a:r>
            <a:r>
              <a:rPr lang="en-US" altLang="zh-CN" sz="1200" b="0" i="0" u="none" strike="noStrike" kern="1200" baseline="0" dirty="0">
                <a:solidFill>
                  <a:schemeClr val="accent2">
                    <a:lumMod val="75000"/>
                  </a:schemeClr>
                </a:solidFill>
                <a:latin typeface="+mn-lt"/>
                <a:ea typeface="+mn-ea"/>
                <a:cs typeface="+mn-cs"/>
              </a:rPr>
              <a:t>NFT</a:t>
            </a:r>
            <a:r>
              <a:rPr lang="zh-CN" altLang="en-US" sz="1200" b="0" i="0" u="none" strike="noStrike" kern="1200" baseline="0" dirty="0">
                <a:solidFill>
                  <a:schemeClr val="accent2">
                    <a:lumMod val="75000"/>
                  </a:schemeClr>
                </a:solidFill>
                <a:latin typeface="+mn-lt"/>
                <a:ea typeface="+mn-ea"/>
                <a:cs typeface="+mn-cs"/>
              </a:rPr>
              <a:t>的相关新闻（包括新闻的作者、标题、内文内容、发布时间）</a:t>
            </a:r>
            <a:endParaRPr lang="en-US" altLang="zh-TW" sz="1200" b="0" i="0" u="none" strike="noStrike" kern="1200" baseline="0" dirty="0">
              <a:solidFill>
                <a:schemeClr val="accent2">
                  <a:lumMod val="75000"/>
                </a:schemeClr>
              </a:solidFill>
              <a:latin typeface="+mn-lt"/>
              <a:ea typeface="+mn-ea"/>
              <a:cs typeface="+mn-cs"/>
            </a:endParaRPr>
          </a:p>
          <a:p>
            <a:pPr rtl="0"/>
            <a:endParaRPr lang="zh-TW" altLang="en-US" sz="1200" b="0" i="0" u="none" strike="noStrike" kern="1200" baseline="0" dirty="0">
              <a:solidFill>
                <a:schemeClr val="tx1"/>
              </a:solidFill>
              <a:latin typeface="+mn-lt"/>
              <a:ea typeface="+mn-ea"/>
              <a:cs typeface="+mn-cs"/>
            </a:endParaRPr>
          </a:p>
          <a:p>
            <a:pPr rtl="0"/>
            <a:r>
              <a:rPr lang="zh-TW" altLang="en-US" sz="1200" b="0" i="0" u="none" strike="noStrike" kern="1200" baseline="0" dirty="0">
                <a:solidFill>
                  <a:schemeClr val="tx1"/>
                </a:solidFill>
                <a:latin typeface="+mn-lt"/>
                <a:ea typeface="+mn-ea"/>
                <a:cs typeface="+mn-cs"/>
              </a:rPr>
              <a:t>接着进行数据清理和前处理</a:t>
            </a:r>
          </a:p>
          <a:p>
            <a:pPr rtl="0"/>
            <a:r>
              <a:rPr lang="en-US" altLang="zh-TW" sz="1200" b="0" i="0" u="none" strike="noStrike" kern="1200" baseline="0" dirty="0">
                <a:solidFill>
                  <a:schemeClr val="tx1"/>
                </a:solidFill>
                <a:latin typeface="+mn-lt"/>
                <a:ea typeface="+mn-ea"/>
                <a:cs typeface="+mn-cs"/>
              </a:rPr>
              <a:t>1.</a:t>
            </a:r>
            <a:r>
              <a:rPr lang="zh-TW" altLang="en-US" sz="1200" b="0" i="0" u="none" strike="noStrike" kern="1200" baseline="0" dirty="0">
                <a:solidFill>
                  <a:schemeClr val="tx1"/>
                </a:solidFill>
                <a:latin typeface="+mn-lt"/>
                <a:ea typeface="+mn-ea"/>
                <a:cs typeface="+mn-cs"/>
              </a:rPr>
              <a:t>我们清除重复值，缺失值和特殊字符</a:t>
            </a:r>
            <a:endParaRPr lang="en-US" altLang="zh-TW" sz="1200" b="0" i="0" u="none" strike="noStrike" kern="1200" baseline="0" dirty="0">
              <a:solidFill>
                <a:schemeClr val="tx1"/>
              </a:solidFill>
              <a:latin typeface="+mn-lt"/>
              <a:ea typeface="+mn-ea"/>
              <a:cs typeface="+mn-cs"/>
            </a:endParaRPr>
          </a:p>
          <a:p>
            <a:pPr rtl="0"/>
            <a:r>
              <a:rPr lang="en-US" altLang="zh-TW" sz="1200" b="0" i="0" u="none" strike="noStrike" kern="1200" baseline="0" dirty="0">
                <a:solidFill>
                  <a:schemeClr val="tx1"/>
                </a:solidFill>
                <a:latin typeface="+mn-lt"/>
                <a:ea typeface="+mn-ea"/>
                <a:cs typeface="+mn-cs"/>
              </a:rPr>
              <a:t>2.</a:t>
            </a:r>
            <a:r>
              <a:rPr lang="zh-TW" altLang="en-US" sz="1200" b="0" i="0" u="none" strike="noStrike" kern="1200" baseline="0" dirty="0">
                <a:solidFill>
                  <a:schemeClr val="tx1"/>
                </a:solidFill>
                <a:latin typeface="+mn-lt"/>
                <a:ea typeface="+mn-ea"/>
                <a:cs typeface="+mn-cs"/>
              </a:rPr>
              <a:t>删除非英文数据</a:t>
            </a:r>
          </a:p>
          <a:p>
            <a:pPr rtl="0"/>
            <a:r>
              <a:rPr lang="en-US" altLang="zh-TW" sz="1200" b="0" i="0" u="none" strike="noStrike" kern="1200" baseline="0" dirty="0">
                <a:solidFill>
                  <a:schemeClr val="tx1"/>
                </a:solidFill>
                <a:latin typeface="+mn-lt"/>
                <a:ea typeface="+mn-ea"/>
                <a:cs typeface="+mn-cs"/>
              </a:rPr>
              <a:t>3.</a:t>
            </a:r>
            <a:r>
              <a:rPr lang="zh-TW" altLang="en-US" dirty="0"/>
              <a:t>选取对于研究有帮助的内容</a:t>
            </a:r>
            <a:endParaRPr lang="en-US" altLang="zh-TW" sz="1200" b="0" i="0" u="none" strike="sngStrike" kern="1200" baseline="0" dirty="0">
              <a:solidFill>
                <a:schemeClr val="tx1"/>
              </a:solidFill>
              <a:latin typeface="+mn-lt"/>
              <a:ea typeface="+mn-ea"/>
              <a:cs typeface="+mn-cs"/>
            </a:endParaRPr>
          </a:p>
          <a:p>
            <a:pPr rtl="0"/>
            <a:r>
              <a:rPr lang="en-US" altLang="zh-TW" sz="1200" b="0" i="0" u="none" strike="noStrike" kern="1200" baseline="0" dirty="0">
                <a:solidFill>
                  <a:schemeClr val="tx1"/>
                </a:solidFill>
                <a:latin typeface="+mn-lt"/>
                <a:ea typeface="+mn-ea"/>
                <a:cs typeface="+mn-cs"/>
              </a:rPr>
              <a:t>4.</a:t>
            </a:r>
            <a:r>
              <a:rPr lang="zh-TW" altLang="en-US" sz="1200" b="0" i="0" u="none" strike="noStrike" kern="1200" baseline="0" dirty="0">
                <a:solidFill>
                  <a:schemeClr val="tx1"/>
                </a:solidFill>
                <a:latin typeface="+mn-lt"/>
                <a:ea typeface="+mn-ea"/>
                <a:cs typeface="+mn-cs"/>
              </a:rPr>
              <a:t>最后删除标点符号和停用词，转换为小写，并进行词形还原和标记化</a:t>
            </a:r>
            <a:endParaRPr lang="en-US" altLang="zh-TW" sz="1200" b="0" i="0" u="none" strike="noStrike" kern="1200" baseline="0" dirty="0">
              <a:solidFill>
                <a:schemeClr val="tx1"/>
              </a:solidFill>
              <a:latin typeface="+mn-lt"/>
              <a:ea typeface="+mn-ea"/>
              <a:cs typeface="+mn-cs"/>
            </a:endParaRPr>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t>7</a:t>
            </a:fld>
            <a:endParaRPr lang="zh-TW"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defRPr/>
            </a:pPr>
            <a:r>
              <a:rPr lang="zh-CN" altLang="en-US" sz="1200" kern="1200" dirty="0">
                <a:solidFill>
                  <a:schemeClr val="tx1"/>
                </a:solidFill>
                <a:effectLst/>
                <a:latin typeface="+mn-lt"/>
                <a:ea typeface="+mn-ea"/>
                <a:cs typeface="+mn-cs"/>
              </a:rPr>
              <a:t>处理好数据后，接下来是用户偏好分析模组，</a:t>
            </a:r>
            <a:endParaRPr lang="en-US" altLang="zh-CN"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defRPr/>
            </a:pPr>
            <a:r>
              <a:rPr lang="zh-CN" altLang="en-US" sz="1200" kern="1200" dirty="0">
                <a:solidFill>
                  <a:schemeClr val="tx1"/>
                </a:solidFill>
                <a:effectLst/>
                <a:latin typeface="+mn-lt"/>
                <a:ea typeface="+mn-ea"/>
                <a:cs typeface="+mn-cs"/>
              </a:rPr>
              <a:t>该模组主要分为两个部分，分别是用户社交行为分析和候选</a:t>
            </a:r>
            <a:r>
              <a:rPr lang="en-US" altLang="zh-CN" sz="1200" kern="1200" dirty="0">
                <a:solidFill>
                  <a:schemeClr val="tx1"/>
                </a:solidFill>
                <a:effectLst/>
                <a:latin typeface="+mn-lt"/>
                <a:ea typeface="+mn-ea"/>
                <a:cs typeface="+mn-cs"/>
              </a:rPr>
              <a:t>NFT</a:t>
            </a:r>
            <a:r>
              <a:rPr lang="zh-CN" altLang="en-US" sz="1200" kern="1200" dirty="0">
                <a:solidFill>
                  <a:schemeClr val="tx1"/>
                </a:solidFill>
                <a:effectLst/>
                <a:latin typeface="+mn-lt"/>
                <a:ea typeface="+mn-ea"/>
                <a:cs typeface="+mn-cs"/>
              </a:rPr>
              <a:t>分析</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defRPr/>
            </a:pPr>
            <a:endParaRPr lang="zh-TW" altLang="zh-TW"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t>8</a:t>
            </a:fld>
            <a:endParaRPr lang="zh-TW"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在这一步中，首先我们使用 </a:t>
            </a:r>
            <a:r>
              <a:rPr lang="en-US" altLang="zh-TW" dirty="0"/>
              <a:t>TF-IDF </a:t>
            </a:r>
            <a:r>
              <a:rPr lang="zh-TW" altLang="en-US" dirty="0"/>
              <a:t>方法从用户评论中提取关键词，</a:t>
            </a:r>
            <a:endParaRPr lang="en-US" altLang="zh-TW" dirty="0"/>
          </a:p>
          <a:p>
            <a:r>
              <a:rPr lang="zh-TW" altLang="en-US" dirty="0"/>
              <a:t>以了解哪些关键词对于用户来说是重要的。</a:t>
            </a:r>
            <a:endParaRPr lang="en-US" altLang="zh-TW" dirty="0"/>
          </a:p>
          <a:p>
            <a:r>
              <a:rPr lang="en-US" altLang="zh-TW" dirty="0"/>
              <a:t>TFIDF</a:t>
            </a:r>
            <a:r>
              <a:rPr lang="zh-TW" altLang="zh-TW" dirty="0"/>
              <a:t>是一种常用于文本挖掘和</a:t>
            </a:r>
            <a:r>
              <a:rPr lang="zh-TW" altLang="en-US" dirty="0"/>
              <a:t>资讯</a:t>
            </a:r>
            <a:r>
              <a:rPr lang="zh-TW" altLang="zh-TW" dirty="0"/>
              <a:t>检索的</a:t>
            </a:r>
            <a:r>
              <a:rPr lang="zh-TW" altLang="en-US" dirty="0"/>
              <a:t>加权方法</a:t>
            </a:r>
            <a:r>
              <a:rPr lang="zh-TW" altLang="zh-TW" dirty="0"/>
              <a:t>。</a:t>
            </a:r>
            <a:endParaRPr lang="en-US" altLang="zh-TW" dirty="0"/>
          </a:p>
          <a:p>
            <a:r>
              <a:rPr lang="zh-TW" altLang="en-US" dirty="0"/>
              <a:t>中间为</a:t>
            </a:r>
            <a:r>
              <a:rPr lang="en-US" altLang="zh-TW" dirty="0"/>
              <a:t>TFIDF</a:t>
            </a:r>
            <a:r>
              <a:rPr lang="zh-TW" altLang="en-US" dirty="0"/>
              <a:t>的公式</a:t>
            </a:r>
            <a:endParaRPr lang="en-US" altLang="zh-TW" dirty="0"/>
          </a:p>
          <a:p>
            <a:endParaRPr lang="en-US" altLang="zh-TW" dirty="0"/>
          </a:p>
          <a:p>
            <a:r>
              <a:rPr lang="zh-TW" altLang="en-US" dirty="0"/>
              <a:t>*补充：</a:t>
            </a:r>
            <a:endParaRPr lang="en-US" altLang="zh-TW" dirty="0"/>
          </a:p>
          <a:p>
            <a:r>
              <a:rPr lang="zh-TW" altLang="en-US" dirty="0"/>
              <a:t>根据我们的实验计算结果，取平均来说最能够这个代表用户或产品的前</a:t>
            </a:r>
            <a:r>
              <a:rPr lang="en-US" altLang="zh-TW" dirty="0"/>
              <a:t>N</a:t>
            </a:r>
            <a:r>
              <a:rPr lang="zh-TW" altLang="en-US" dirty="0"/>
              <a:t>个关键词</a:t>
            </a:r>
            <a:endParaRPr lang="en-US" altLang="zh-TW" dirty="0"/>
          </a:p>
          <a:p>
            <a:endParaRPr lang="en-US" altLang="zh-TW" dirty="0"/>
          </a:p>
          <a:p>
            <a:r>
              <a:rPr lang="zh-TW" altLang="en-US" b="1" i="0" dirty="0">
                <a:solidFill>
                  <a:srgbClr val="555555"/>
                </a:solidFill>
                <a:effectLst/>
                <a:latin typeface="Alegreya Sans"/>
              </a:rPr>
              <a:t>词频：词频指的是某一个给定的词语在该文件中出现的频率</a:t>
            </a:r>
            <a:endParaRPr lang="en-US" altLang="zh-TW" b="1" i="0" dirty="0">
              <a:solidFill>
                <a:srgbClr val="555555"/>
              </a:solidFill>
              <a:effectLst/>
              <a:latin typeface="Alegreya Sans"/>
            </a:endParaRPr>
          </a:p>
          <a:p>
            <a:r>
              <a:rPr lang="zh-TW" altLang="en-US" sz="1200" b="1" i="0" kern="1200" dirty="0">
                <a:solidFill>
                  <a:srgbClr val="555555"/>
                </a:solidFill>
                <a:effectLst/>
                <a:latin typeface="Alegreya Sans"/>
                <a:ea typeface="+mn-ea"/>
                <a:cs typeface="+mn-cs"/>
              </a:rPr>
              <a:t>逆向文件频率：处理常用字的问题</a:t>
            </a:r>
            <a:endParaRPr lang="en-US" altLang="zh-TW" sz="1200" b="1" i="0" kern="1200" dirty="0">
              <a:solidFill>
                <a:srgbClr val="555555"/>
              </a:solidFill>
              <a:effectLst/>
              <a:latin typeface="Alegreya Sans"/>
              <a:ea typeface="+mn-ea"/>
              <a:cs typeface="+mn-cs"/>
            </a:endParaRPr>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t>9</a:t>
            </a:fld>
            <a:endParaRPr lang="zh-TW"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lvl1pPr>
              <a:defRPr sz="4000">
                <a:solidFill>
                  <a:srgbClr val="0926A3"/>
                </a:solidFill>
              </a:defRPr>
            </a:lvl1pPr>
          </a:lstStyle>
          <a:p>
            <a:r>
              <a:rPr lang="zh-TW" altLang="en-US"/>
              <a:t>按一下以編輯母片標題樣式</a:t>
            </a:r>
            <a:endParaRPr lang="zh-TW" altLang="en-US" dirty="0"/>
          </a:p>
        </p:txBody>
      </p:sp>
      <p:sp>
        <p:nvSpPr>
          <p:cNvPr id="3" name="副標題 2"/>
          <p:cNvSpPr>
            <a:spLocks noGrp="1"/>
          </p:cNvSpPr>
          <p:nvPr>
            <p:ph type="subTitle" idx="1"/>
          </p:nvPr>
        </p:nvSpPr>
        <p:spPr>
          <a:xfrm>
            <a:off x="1371600" y="3886200"/>
            <a:ext cx="6400800" cy="1752600"/>
          </a:xfrm>
        </p:spPr>
        <p:txBody>
          <a:bodyPr/>
          <a:lstStyle>
            <a:lvl1pPr marL="0" indent="0" algn="ctr">
              <a:buNone/>
              <a:defRPr sz="2800"/>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a:t>按一下以編輯母片副標題樣式</a:t>
            </a:r>
            <a:endParaRPr lang="zh-TW" altLang="en-US" dirty="0"/>
          </a:p>
        </p:txBody>
      </p:sp>
      <p:sp>
        <p:nvSpPr>
          <p:cNvPr id="4" name="Rectangle 4"/>
          <p:cNvSpPr>
            <a:spLocks noGrp="1" noChangeArrowheads="1"/>
          </p:cNvSpPr>
          <p:nvPr>
            <p:ph type="dt" sz="half" idx="10"/>
          </p:nvPr>
        </p:nvSpPr>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p:txBody>
          <a:bodyPr/>
          <a:lstStyle>
            <a:lvl1pPr>
              <a:defRPr/>
            </a:lvl1pPr>
          </a:lstStyle>
          <a:p>
            <a:pPr>
              <a:defRPr/>
            </a:pPr>
            <a:endParaRPr lang="en-US" altLang="zh-TW" dirty="0"/>
          </a:p>
        </p:txBody>
      </p:sp>
      <p:sp>
        <p:nvSpPr>
          <p:cNvPr id="6" name="Rectangle 6"/>
          <p:cNvSpPr>
            <a:spLocks noGrp="1" noChangeArrowheads="1"/>
          </p:cNvSpPr>
          <p:nvPr>
            <p:ph type="sldNum" sz="quarter" idx="12"/>
          </p:nvPr>
        </p:nvSpPr>
        <p:spPr/>
        <p:txBody>
          <a:bodyPr/>
          <a:lstStyle>
            <a:lvl1pPr>
              <a:defRPr/>
            </a:lvl1pPr>
          </a:lstStyle>
          <a:p>
            <a:pPr>
              <a:defRPr/>
            </a:pPr>
            <a:r>
              <a:rPr lang="en-US" altLang="zh-TW" dirty="0"/>
              <a:t>   </a:t>
            </a:r>
            <a:fld id="{17C355D4-742B-4871-AFA0-7D8E3E87F302}" type="slidenum">
              <a:rPr lang="en-US" altLang="zh-TW"/>
              <a:t>‹#›</a:t>
            </a:fld>
            <a:endParaRPr lang="en-US" altLang="zh-TW" dirty="0"/>
          </a:p>
        </p:txBody>
      </p:sp>
      <p:sp>
        <p:nvSpPr>
          <p:cNvPr id="7" name="文字方塊 6"/>
          <p:cNvSpPr txBox="1"/>
          <p:nvPr userDrawn="1"/>
        </p:nvSpPr>
        <p:spPr>
          <a:xfrm>
            <a:off x="7772400" y="6510114"/>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2024, IEBI Lab</a:t>
            </a:r>
            <a:endParaRPr lang="zh-TW" altLang="en-US" sz="1200" i="1" dirty="0">
              <a:solidFill>
                <a:srgbClr val="2907A5"/>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4"/>
          <p:cNvSpPr>
            <a:spLocks noGrp="1" noChangeArrowheads="1"/>
          </p:cNvSpPr>
          <p:nvPr>
            <p:ph type="dt" sz="half" idx="10"/>
          </p:nvPr>
        </p:nvSpPr>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p:txBody>
          <a:bodyPr/>
          <a:lstStyle>
            <a:lvl1pPr>
              <a:defRPr/>
            </a:lvl1pPr>
          </a:lstStyle>
          <a:p>
            <a:pPr>
              <a:defRPr/>
            </a:pPr>
            <a:r>
              <a:rPr lang="en-US" altLang="zh-TW"/>
              <a:t>   </a:t>
            </a:r>
            <a:fld id="{674E1587-3435-4B04-B722-5271E71E9E19}" type="slidenum">
              <a:rPr lang="en-US" altLang="zh-TW"/>
              <a:t>‹#›</a:t>
            </a:fld>
            <a:endParaRPr lang="en-US" altLang="zh-TW"/>
          </a:p>
        </p:txBody>
      </p:sp>
      <p:sp>
        <p:nvSpPr>
          <p:cNvPr id="7" name="文字方塊 6"/>
          <p:cNvSpPr txBox="1"/>
          <p:nvPr userDrawn="1"/>
        </p:nvSpPr>
        <p:spPr>
          <a:xfrm>
            <a:off x="7900392" y="6552812"/>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2024, IEBI Lab</a:t>
            </a:r>
            <a:endParaRPr lang="zh-TW" altLang="en-US" sz="1200" i="1" dirty="0">
              <a:solidFill>
                <a:srgbClr val="2907A5"/>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38925" y="-26988"/>
            <a:ext cx="2058988" cy="6048376"/>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457200" y="-26988"/>
            <a:ext cx="6029325" cy="6048376"/>
          </a:xfrm>
        </p:spPr>
        <p:txBody>
          <a:bodyPr vert="eaVert"/>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4" name="Rectangle 4"/>
          <p:cNvSpPr>
            <a:spLocks noGrp="1" noChangeArrowheads="1"/>
          </p:cNvSpPr>
          <p:nvPr>
            <p:ph type="dt" sz="half" idx="10"/>
          </p:nvPr>
        </p:nvSpPr>
        <p:spPr/>
        <p:txBody>
          <a:bodyPr/>
          <a:lstStyle>
            <a:lvl1pPr>
              <a:defRPr/>
            </a:lvl1pPr>
          </a:lstStyle>
          <a:p>
            <a:pPr>
              <a:defRPr/>
            </a:pPr>
            <a:endParaRPr lang="en-US" altLang="zh-TW" dirty="0"/>
          </a:p>
        </p:txBody>
      </p:sp>
      <p:sp>
        <p:nvSpPr>
          <p:cNvPr id="5" name="Rectangle 5"/>
          <p:cNvSpPr>
            <a:spLocks noGrp="1" noChangeArrowheads="1"/>
          </p:cNvSpPr>
          <p:nvPr>
            <p:ph type="ftr" sz="quarter" idx="11"/>
          </p:nvPr>
        </p:nvSpPr>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p:txBody>
          <a:bodyPr/>
          <a:lstStyle>
            <a:lvl1pPr>
              <a:defRPr/>
            </a:lvl1pPr>
          </a:lstStyle>
          <a:p>
            <a:pPr>
              <a:defRPr/>
            </a:pPr>
            <a:r>
              <a:rPr lang="en-US" altLang="zh-TW"/>
              <a:t>   </a:t>
            </a:r>
            <a:fld id="{968CE9E9-64F1-4582-AD2D-BB066501113C}" type="slidenum">
              <a:rPr lang="en-US" altLang="zh-TW"/>
              <a:t>‹#›</a:t>
            </a:fld>
            <a:endParaRPr lang="en-US" altLang="zh-TW"/>
          </a:p>
        </p:txBody>
      </p:sp>
      <p:sp>
        <p:nvSpPr>
          <p:cNvPr id="7" name="文字方塊 6"/>
          <p:cNvSpPr txBox="1"/>
          <p:nvPr userDrawn="1"/>
        </p:nvSpPr>
        <p:spPr>
          <a:xfrm>
            <a:off x="7919864" y="6453336"/>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2024, IEBI Lab</a:t>
            </a:r>
            <a:endParaRPr lang="zh-TW" altLang="en-US" sz="1200" i="1" dirty="0">
              <a:solidFill>
                <a:srgbClr val="2907A5"/>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b="1">
                <a:solidFill>
                  <a:srgbClr val="2907A5"/>
                </a:solidFill>
              </a:defRPr>
            </a:lvl1pPr>
          </a:lstStyle>
          <a:p>
            <a:r>
              <a:rPr lang="zh-TW" altLang="en-US"/>
              <a:t>按一下以編輯母片標題樣式</a:t>
            </a:r>
            <a:endParaRPr lang="zh-TW" altLang="en-US" dirty="0"/>
          </a:p>
        </p:txBody>
      </p:sp>
      <p:sp>
        <p:nvSpPr>
          <p:cNvPr id="3" name="內容版面配置區 2"/>
          <p:cNvSpPr>
            <a:spLocks noGrp="1"/>
          </p:cNvSpPr>
          <p:nvPr>
            <p:ph idx="1"/>
          </p:nvPr>
        </p:nvSpPr>
        <p:spPr/>
        <p:txBody>
          <a:bodyPr/>
          <a:lstStyle>
            <a:lvl1pPr>
              <a:defRPr sz="2400"/>
            </a:lvl1pPr>
            <a:lvl2pPr>
              <a:defRPr sz="2000"/>
            </a:lvl2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zh-TW" altLang="en-US" dirty="0"/>
          </a:p>
        </p:txBody>
      </p:sp>
      <p:sp>
        <p:nvSpPr>
          <p:cNvPr id="4" name="Rectangle 4"/>
          <p:cNvSpPr>
            <a:spLocks noGrp="1" noChangeArrowheads="1"/>
          </p:cNvSpPr>
          <p:nvPr>
            <p:ph type="dt" sz="half" idx="10"/>
          </p:nvPr>
        </p:nvSpPr>
        <p:spPr/>
        <p:txBody>
          <a:bodyPr/>
          <a:lstStyle>
            <a:lvl1pPr>
              <a:defRPr/>
            </a:lvl1pPr>
          </a:lstStyle>
          <a:p>
            <a:pPr>
              <a:defRPr/>
            </a:pPr>
            <a:endParaRPr lang="en-US" altLang="zh-TW" dirty="0"/>
          </a:p>
        </p:txBody>
      </p:sp>
      <p:sp>
        <p:nvSpPr>
          <p:cNvPr id="5" name="Rectangle 5"/>
          <p:cNvSpPr>
            <a:spLocks noGrp="1" noChangeArrowheads="1"/>
          </p:cNvSpPr>
          <p:nvPr>
            <p:ph type="ftr" sz="quarter" idx="11"/>
          </p:nvPr>
        </p:nvSpPr>
        <p:spPr/>
        <p:txBody>
          <a:bodyPr/>
          <a:lstStyle>
            <a:lvl1pPr>
              <a:defRPr/>
            </a:lvl1pPr>
          </a:lstStyle>
          <a:p>
            <a:pPr>
              <a:defRPr/>
            </a:pPr>
            <a:endParaRPr lang="en-US" altLang="zh-TW" dirty="0"/>
          </a:p>
        </p:txBody>
      </p:sp>
      <p:sp>
        <p:nvSpPr>
          <p:cNvPr id="6" name="Rectangle 6"/>
          <p:cNvSpPr>
            <a:spLocks noGrp="1" noChangeArrowheads="1"/>
          </p:cNvSpPr>
          <p:nvPr>
            <p:ph type="sldNum" sz="quarter" idx="12"/>
          </p:nvPr>
        </p:nvSpPr>
        <p:spPr/>
        <p:txBody>
          <a:bodyPr/>
          <a:lstStyle>
            <a:lvl1pPr>
              <a:defRPr/>
            </a:lvl1pPr>
          </a:lstStyle>
          <a:p>
            <a:pPr>
              <a:defRPr/>
            </a:pPr>
            <a:r>
              <a:rPr lang="en-US" altLang="zh-TW" dirty="0"/>
              <a:t>   </a:t>
            </a:r>
            <a:fld id="{66C53FE0-DFDF-4122-A850-A5399E395ABE}" type="slidenum">
              <a:rPr lang="en-US" altLang="zh-TW"/>
              <a:t>‹#›</a:t>
            </a:fld>
            <a:endParaRPr lang="en-US" altLang="zh-TW" dirty="0"/>
          </a:p>
        </p:txBody>
      </p:sp>
      <p:sp>
        <p:nvSpPr>
          <p:cNvPr id="7" name="文字方塊 6"/>
          <p:cNvSpPr txBox="1"/>
          <p:nvPr userDrawn="1"/>
        </p:nvSpPr>
        <p:spPr>
          <a:xfrm>
            <a:off x="7917408" y="6524625"/>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2024, IEBI Lab</a:t>
            </a:r>
            <a:endParaRPr lang="zh-TW" altLang="en-US" sz="1200" i="1" dirty="0">
              <a:solidFill>
                <a:srgbClr val="2907A5"/>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a:t>按一下以編輯母片文字樣式</a:t>
            </a:r>
          </a:p>
        </p:txBody>
      </p:sp>
      <p:sp>
        <p:nvSpPr>
          <p:cNvPr id="4" name="Rectangle 4"/>
          <p:cNvSpPr>
            <a:spLocks noGrp="1" noChangeArrowheads="1"/>
          </p:cNvSpPr>
          <p:nvPr>
            <p:ph type="dt" sz="half" idx="10"/>
          </p:nvPr>
        </p:nvSpPr>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p:txBody>
          <a:bodyPr/>
          <a:lstStyle>
            <a:lvl1pPr>
              <a:defRPr/>
            </a:lvl1pPr>
          </a:lstStyle>
          <a:p>
            <a:pPr>
              <a:defRPr/>
            </a:pPr>
            <a:r>
              <a:rPr lang="en-US" altLang="zh-TW"/>
              <a:t>   </a:t>
            </a:r>
            <a:fld id="{E2FB8B52-7EFD-4983-9C68-981D12AB609C}" type="slidenum">
              <a:rPr lang="en-US" altLang="zh-TW"/>
              <a:t>‹#›</a:t>
            </a:fld>
            <a:endParaRPr lang="en-US" altLang="zh-TW"/>
          </a:p>
        </p:txBody>
      </p:sp>
      <p:sp>
        <p:nvSpPr>
          <p:cNvPr id="7" name="文字方塊 6"/>
          <p:cNvSpPr txBox="1"/>
          <p:nvPr userDrawn="1"/>
        </p:nvSpPr>
        <p:spPr>
          <a:xfrm>
            <a:off x="7812360" y="6483350"/>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2024, IEBI Lab</a:t>
            </a:r>
            <a:endParaRPr lang="zh-TW" altLang="en-US" sz="1200" i="1" dirty="0">
              <a:solidFill>
                <a:srgbClr val="2907A5"/>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457200" y="1196975"/>
            <a:ext cx="4038600" cy="48244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48200" y="1196975"/>
            <a:ext cx="4038600" cy="48244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Rectangle 4"/>
          <p:cNvSpPr>
            <a:spLocks noGrp="1" noChangeArrowheads="1"/>
          </p:cNvSpPr>
          <p:nvPr>
            <p:ph type="dt" sz="half" idx="10"/>
          </p:nvPr>
        </p:nvSpPr>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p:txBody>
          <a:bodyPr/>
          <a:lstStyle>
            <a:lvl1pPr>
              <a:defRPr/>
            </a:lvl1pPr>
          </a:lstStyle>
          <a:p>
            <a:pPr>
              <a:defRPr/>
            </a:pPr>
            <a:r>
              <a:rPr lang="en-US" altLang="zh-TW"/>
              <a:t>   </a:t>
            </a:r>
            <a:fld id="{71E99551-C170-4D6F-9788-C5C34A3D31AB}" type="slidenum">
              <a:rPr lang="en-US" altLang="zh-TW"/>
              <a:t>‹#›</a:t>
            </a:fld>
            <a:endParaRPr lang="en-US" altLang="zh-TW"/>
          </a:p>
        </p:txBody>
      </p:sp>
      <p:sp>
        <p:nvSpPr>
          <p:cNvPr id="8" name="文字方塊 7"/>
          <p:cNvSpPr txBox="1"/>
          <p:nvPr userDrawn="1"/>
        </p:nvSpPr>
        <p:spPr>
          <a:xfrm>
            <a:off x="7919864" y="6524625"/>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2024, IEBI Lab</a:t>
            </a:r>
            <a:endParaRPr lang="zh-TW" altLang="en-US" sz="1200" i="1" dirty="0">
              <a:solidFill>
                <a:srgbClr val="2907A5"/>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a:t>按一下以編輯母片標題樣式</a:t>
            </a:r>
            <a:endParaRPr lang="zh-TW" altLang="en-US" dirty="0"/>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Rectangle 4"/>
          <p:cNvSpPr>
            <a:spLocks noGrp="1" noChangeArrowheads="1"/>
          </p:cNvSpPr>
          <p:nvPr>
            <p:ph type="dt" sz="half" idx="10"/>
          </p:nvPr>
        </p:nvSpPr>
        <p:spPr/>
        <p:txBody>
          <a:bodyPr/>
          <a:lstStyle>
            <a:lvl1pPr>
              <a:defRPr/>
            </a:lvl1pPr>
          </a:lstStyle>
          <a:p>
            <a:pPr>
              <a:defRPr/>
            </a:pPr>
            <a:endParaRPr lang="en-US" altLang="zh-TW"/>
          </a:p>
        </p:txBody>
      </p:sp>
      <p:sp>
        <p:nvSpPr>
          <p:cNvPr id="8" name="Rectangle 5"/>
          <p:cNvSpPr>
            <a:spLocks noGrp="1" noChangeArrowheads="1"/>
          </p:cNvSpPr>
          <p:nvPr>
            <p:ph type="ftr" sz="quarter" idx="11"/>
          </p:nvPr>
        </p:nvSpPr>
        <p:spPr/>
        <p:txBody>
          <a:bodyPr/>
          <a:lstStyle>
            <a:lvl1pPr>
              <a:defRPr/>
            </a:lvl1pPr>
          </a:lstStyle>
          <a:p>
            <a:pPr>
              <a:defRPr/>
            </a:pPr>
            <a:endParaRPr lang="en-US" altLang="zh-TW"/>
          </a:p>
        </p:txBody>
      </p:sp>
      <p:sp>
        <p:nvSpPr>
          <p:cNvPr id="9" name="Rectangle 6"/>
          <p:cNvSpPr>
            <a:spLocks noGrp="1" noChangeArrowheads="1"/>
          </p:cNvSpPr>
          <p:nvPr>
            <p:ph type="sldNum" sz="quarter" idx="12"/>
          </p:nvPr>
        </p:nvSpPr>
        <p:spPr/>
        <p:txBody>
          <a:bodyPr/>
          <a:lstStyle>
            <a:lvl1pPr>
              <a:defRPr/>
            </a:lvl1pPr>
          </a:lstStyle>
          <a:p>
            <a:pPr>
              <a:defRPr/>
            </a:pPr>
            <a:r>
              <a:rPr lang="en-US" altLang="zh-TW"/>
              <a:t>   </a:t>
            </a:r>
            <a:fld id="{1662CE24-1A20-4B59-9F58-D3C5B161363B}" type="slidenum">
              <a:rPr lang="en-US" altLang="zh-TW"/>
              <a:t>‹#›</a:t>
            </a:fld>
            <a:endParaRPr lang="en-US" altLang="zh-TW"/>
          </a:p>
        </p:txBody>
      </p:sp>
      <p:sp>
        <p:nvSpPr>
          <p:cNvPr id="10" name="文字方塊 9"/>
          <p:cNvSpPr txBox="1"/>
          <p:nvPr userDrawn="1"/>
        </p:nvSpPr>
        <p:spPr>
          <a:xfrm>
            <a:off x="7919864" y="6524625"/>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2024, IEBI Lab</a:t>
            </a:r>
            <a:endParaRPr lang="zh-TW" altLang="en-US" sz="1200" i="1" dirty="0">
              <a:solidFill>
                <a:srgbClr val="2907A5"/>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Rectangle 4"/>
          <p:cNvSpPr>
            <a:spLocks noGrp="1" noChangeArrowheads="1"/>
          </p:cNvSpPr>
          <p:nvPr>
            <p:ph type="dt" sz="half" idx="10"/>
          </p:nvPr>
        </p:nvSpPr>
        <p:spPr/>
        <p:txBody>
          <a:bodyPr/>
          <a:lstStyle>
            <a:lvl1pPr>
              <a:defRPr/>
            </a:lvl1pPr>
          </a:lstStyle>
          <a:p>
            <a:pPr>
              <a:defRPr/>
            </a:pPr>
            <a:endParaRPr lang="en-US" altLang="zh-TW"/>
          </a:p>
        </p:txBody>
      </p:sp>
      <p:sp>
        <p:nvSpPr>
          <p:cNvPr id="4" name="Rectangle 5"/>
          <p:cNvSpPr>
            <a:spLocks noGrp="1" noChangeArrowheads="1"/>
          </p:cNvSpPr>
          <p:nvPr>
            <p:ph type="ftr" sz="quarter" idx="11"/>
          </p:nvPr>
        </p:nvSpPr>
        <p:spPr/>
        <p:txBody>
          <a:bodyPr/>
          <a:lstStyle>
            <a:lvl1pPr>
              <a:defRPr/>
            </a:lvl1pPr>
          </a:lstStyle>
          <a:p>
            <a:pPr>
              <a:defRPr/>
            </a:pPr>
            <a:endParaRPr lang="en-US" altLang="zh-TW"/>
          </a:p>
        </p:txBody>
      </p:sp>
      <p:sp>
        <p:nvSpPr>
          <p:cNvPr id="5" name="Rectangle 6"/>
          <p:cNvSpPr>
            <a:spLocks noGrp="1" noChangeArrowheads="1"/>
          </p:cNvSpPr>
          <p:nvPr>
            <p:ph type="sldNum" sz="quarter" idx="12"/>
          </p:nvPr>
        </p:nvSpPr>
        <p:spPr/>
        <p:txBody>
          <a:bodyPr/>
          <a:lstStyle>
            <a:lvl1pPr>
              <a:defRPr/>
            </a:lvl1pPr>
          </a:lstStyle>
          <a:p>
            <a:pPr>
              <a:defRPr/>
            </a:pPr>
            <a:r>
              <a:rPr lang="en-US" altLang="zh-TW"/>
              <a:t>   </a:t>
            </a:r>
            <a:fld id="{FF5DB450-8D60-4C02-A8F0-739A8F881784}" type="slidenum">
              <a:rPr lang="en-US" altLang="zh-TW"/>
              <a:t>‹#›</a:t>
            </a:fld>
            <a:endParaRPr lang="en-US" altLang="zh-TW"/>
          </a:p>
        </p:txBody>
      </p:sp>
      <p:sp>
        <p:nvSpPr>
          <p:cNvPr id="6" name="文字方塊 5"/>
          <p:cNvSpPr txBox="1"/>
          <p:nvPr userDrawn="1"/>
        </p:nvSpPr>
        <p:spPr>
          <a:xfrm>
            <a:off x="7812360" y="6510114"/>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2024, IEBI Lab</a:t>
            </a:r>
            <a:endParaRPr lang="zh-TW" altLang="en-US" sz="1200" i="1" dirty="0">
              <a:solidFill>
                <a:srgbClr val="2907A5"/>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ltLang="zh-TW"/>
          </a:p>
        </p:txBody>
      </p:sp>
      <p:sp>
        <p:nvSpPr>
          <p:cNvPr id="3" name="Rectangle 5"/>
          <p:cNvSpPr>
            <a:spLocks noGrp="1" noChangeArrowheads="1"/>
          </p:cNvSpPr>
          <p:nvPr>
            <p:ph type="ftr" sz="quarter" idx="11"/>
          </p:nvPr>
        </p:nvSpPr>
        <p:spPr/>
        <p:txBody>
          <a:bodyPr/>
          <a:lstStyle>
            <a:lvl1pPr>
              <a:defRPr/>
            </a:lvl1pPr>
          </a:lstStyle>
          <a:p>
            <a:pPr>
              <a:defRPr/>
            </a:pPr>
            <a:endParaRPr lang="en-US" altLang="zh-TW"/>
          </a:p>
        </p:txBody>
      </p:sp>
      <p:sp>
        <p:nvSpPr>
          <p:cNvPr id="4" name="Rectangle 6"/>
          <p:cNvSpPr>
            <a:spLocks noGrp="1" noChangeArrowheads="1"/>
          </p:cNvSpPr>
          <p:nvPr>
            <p:ph type="sldNum" sz="quarter" idx="12"/>
          </p:nvPr>
        </p:nvSpPr>
        <p:spPr/>
        <p:txBody>
          <a:bodyPr/>
          <a:lstStyle>
            <a:lvl1pPr>
              <a:defRPr/>
            </a:lvl1pPr>
          </a:lstStyle>
          <a:p>
            <a:pPr>
              <a:defRPr/>
            </a:pPr>
            <a:r>
              <a:rPr lang="en-US" altLang="zh-TW"/>
              <a:t>   </a:t>
            </a:r>
            <a:fld id="{CF430B66-5CAA-4813-A6A8-D7A3C12C7929}" type="slidenum">
              <a:rPr lang="en-US" altLang="zh-TW"/>
              <a:t>‹#›</a:t>
            </a:fld>
            <a:endParaRPr lang="en-US" altLang="zh-TW"/>
          </a:p>
        </p:txBody>
      </p:sp>
      <p:sp>
        <p:nvSpPr>
          <p:cNvPr id="5" name="文字方塊 4"/>
          <p:cNvSpPr txBox="1"/>
          <p:nvPr userDrawn="1"/>
        </p:nvSpPr>
        <p:spPr>
          <a:xfrm>
            <a:off x="7919864" y="6552812"/>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2024, IEBI Lab</a:t>
            </a:r>
            <a:endParaRPr lang="zh-TW" altLang="en-US" sz="1200" i="1" dirty="0">
              <a:solidFill>
                <a:srgbClr val="2907A5"/>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a:t>按一下以編輯母片標題樣式</a:t>
            </a:r>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Rectangle 4"/>
          <p:cNvSpPr>
            <a:spLocks noGrp="1" noChangeArrowheads="1"/>
          </p:cNvSpPr>
          <p:nvPr>
            <p:ph type="dt" sz="half" idx="10"/>
          </p:nvPr>
        </p:nvSpPr>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p:txBody>
          <a:bodyPr/>
          <a:lstStyle>
            <a:lvl1pPr>
              <a:defRPr/>
            </a:lvl1pPr>
          </a:lstStyle>
          <a:p>
            <a:pPr>
              <a:defRPr/>
            </a:pPr>
            <a:r>
              <a:rPr lang="en-US" altLang="zh-TW"/>
              <a:t>   </a:t>
            </a:r>
            <a:fld id="{2C353B03-B4AB-40A4-924B-18AD208C94E3}" type="slidenum">
              <a:rPr lang="en-US" altLang="zh-TW"/>
              <a:t>‹#›</a:t>
            </a:fld>
            <a:endParaRPr lang="en-US" altLang="zh-TW"/>
          </a:p>
        </p:txBody>
      </p:sp>
      <p:sp>
        <p:nvSpPr>
          <p:cNvPr id="8" name="文字方塊 7"/>
          <p:cNvSpPr txBox="1"/>
          <p:nvPr userDrawn="1"/>
        </p:nvSpPr>
        <p:spPr>
          <a:xfrm>
            <a:off x="7891884" y="6552812"/>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2024, IEBI Lab</a:t>
            </a:r>
            <a:endParaRPr lang="zh-TW" altLang="en-US" sz="1200" i="1" dirty="0">
              <a:solidFill>
                <a:srgbClr val="2907A5"/>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a:t>按一下以編輯母片標題樣式</a:t>
            </a:r>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TW" altLang="en-US" noProof="0"/>
              <a:t>按一下圖示以新增圖片</a:t>
            </a:r>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Rectangle 4"/>
          <p:cNvSpPr>
            <a:spLocks noGrp="1" noChangeArrowheads="1"/>
          </p:cNvSpPr>
          <p:nvPr>
            <p:ph type="dt" sz="half" idx="10"/>
          </p:nvPr>
        </p:nvSpPr>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p:txBody>
          <a:bodyPr/>
          <a:lstStyle>
            <a:lvl1pPr>
              <a:defRPr/>
            </a:lvl1pPr>
          </a:lstStyle>
          <a:p>
            <a:pPr>
              <a:defRPr/>
            </a:pPr>
            <a:r>
              <a:rPr lang="en-US" altLang="zh-TW"/>
              <a:t>   </a:t>
            </a:r>
            <a:fld id="{7A96DC0A-347F-458C-A6C7-A61CAB19D9F1}" type="slidenum">
              <a:rPr lang="en-US" altLang="zh-TW"/>
              <a:t>‹#›</a:t>
            </a:fld>
            <a:endParaRPr lang="en-US" altLang="zh-TW"/>
          </a:p>
        </p:txBody>
      </p:sp>
      <p:sp>
        <p:nvSpPr>
          <p:cNvPr id="8" name="文字方塊 7"/>
          <p:cNvSpPr txBox="1"/>
          <p:nvPr userDrawn="1"/>
        </p:nvSpPr>
        <p:spPr>
          <a:xfrm>
            <a:off x="7812360" y="6524625"/>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2024, IEBI Lab</a:t>
            </a:r>
            <a:endParaRPr lang="zh-TW" altLang="en-US" sz="1200" i="1" dirty="0">
              <a:solidFill>
                <a:srgbClr val="2907A5"/>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7"/>
          <p:cNvSpPr>
            <a:spLocks noChangeArrowheads="1"/>
          </p:cNvSpPr>
          <p:nvPr/>
        </p:nvSpPr>
        <p:spPr bwMode="auto">
          <a:xfrm>
            <a:off x="0" y="6381750"/>
            <a:ext cx="9144000" cy="476250"/>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kumimoji="1">
                <a:solidFill>
                  <a:schemeClr val="tx1"/>
                </a:solidFill>
                <a:latin typeface="Arial" panose="020B0604020202020204" pitchFamily="34" charset="0"/>
                <a:ea typeface="PMingLiU" panose="02020500000000000000" pitchFamily="18" charset="-120"/>
              </a:defRPr>
            </a:lvl1pPr>
            <a:lvl2pPr marL="742950" indent="-285750">
              <a:defRPr kumimoji="1">
                <a:solidFill>
                  <a:schemeClr val="tx1"/>
                </a:solidFill>
                <a:latin typeface="Arial" panose="020B0604020202020204" pitchFamily="34" charset="0"/>
                <a:ea typeface="PMingLiU" panose="02020500000000000000" pitchFamily="18" charset="-120"/>
              </a:defRPr>
            </a:lvl2pPr>
            <a:lvl3pPr marL="1143000" indent="-228600">
              <a:defRPr kumimoji="1">
                <a:solidFill>
                  <a:schemeClr val="tx1"/>
                </a:solidFill>
                <a:latin typeface="Arial" panose="020B0604020202020204" pitchFamily="34" charset="0"/>
                <a:ea typeface="PMingLiU" panose="02020500000000000000" pitchFamily="18" charset="-120"/>
              </a:defRPr>
            </a:lvl3pPr>
            <a:lvl4pPr marL="1600200" indent="-228600">
              <a:defRPr kumimoji="1">
                <a:solidFill>
                  <a:schemeClr val="tx1"/>
                </a:solidFill>
                <a:latin typeface="Arial" panose="020B0604020202020204" pitchFamily="34" charset="0"/>
                <a:ea typeface="PMingLiU" panose="02020500000000000000" pitchFamily="18" charset="-120"/>
              </a:defRPr>
            </a:lvl4pPr>
            <a:lvl5pPr marL="2057400" indent="-228600">
              <a:defRPr kumimoji="1">
                <a:solidFill>
                  <a:schemeClr val="tx1"/>
                </a:solidFill>
                <a:latin typeface="Arial" panose="020B0604020202020204" pitchFamily="34" charset="0"/>
                <a:ea typeface="PMingLiU"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PMingLiU"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PMingLiU"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PMingLiU"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PMingLiU" panose="02020500000000000000" pitchFamily="18" charset="-120"/>
              </a:defRPr>
            </a:lvl9pPr>
          </a:lstStyle>
          <a:p>
            <a:pPr eaLnBrk="1" hangingPunct="1">
              <a:defRPr/>
            </a:pPr>
            <a:endParaRPr kumimoji="0" lang="zh-TW" altLang="en-US"/>
          </a:p>
        </p:txBody>
      </p:sp>
      <p:sp>
        <p:nvSpPr>
          <p:cNvPr id="1027" name="Rectangle 10"/>
          <p:cNvSpPr>
            <a:spLocks noChangeArrowheads="1"/>
          </p:cNvSpPr>
          <p:nvPr/>
        </p:nvSpPr>
        <p:spPr bwMode="auto">
          <a:xfrm>
            <a:off x="0" y="-26988"/>
            <a:ext cx="9144000" cy="1152526"/>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kumimoji="1">
                <a:solidFill>
                  <a:schemeClr val="tx1"/>
                </a:solidFill>
                <a:latin typeface="Arial" panose="020B0604020202020204" pitchFamily="34" charset="0"/>
                <a:ea typeface="PMingLiU" panose="02020500000000000000" pitchFamily="18" charset="-120"/>
              </a:defRPr>
            </a:lvl1pPr>
            <a:lvl2pPr marL="742950" indent="-285750">
              <a:defRPr kumimoji="1">
                <a:solidFill>
                  <a:schemeClr val="tx1"/>
                </a:solidFill>
                <a:latin typeface="Arial" panose="020B0604020202020204" pitchFamily="34" charset="0"/>
                <a:ea typeface="PMingLiU" panose="02020500000000000000" pitchFamily="18" charset="-120"/>
              </a:defRPr>
            </a:lvl2pPr>
            <a:lvl3pPr marL="1143000" indent="-228600">
              <a:defRPr kumimoji="1">
                <a:solidFill>
                  <a:schemeClr val="tx1"/>
                </a:solidFill>
                <a:latin typeface="Arial" panose="020B0604020202020204" pitchFamily="34" charset="0"/>
                <a:ea typeface="PMingLiU" panose="02020500000000000000" pitchFamily="18" charset="-120"/>
              </a:defRPr>
            </a:lvl3pPr>
            <a:lvl4pPr marL="1600200" indent="-228600">
              <a:defRPr kumimoji="1">
                <a:solidFill>
                  <a:schemeClr val="tx1"/>
                </a:solidFill>
                <a:latin typeface="Arial" panose="020B0604020202020204" pitchFamily="34" charset="0"/>
                <a:ea typeface="PMingLiU" panose="02020500000000000000" pitchFamily="18" charset="-120"/>
              </a:defRPr>
            </a:lvl4pPr>
            <a:lvl5pPr marL="2057400" indent="-228600">
              <a:defRPr kumimoji="1">
                <a:solidFill>
                  <a:schemeClr val="tx1"/>
                </a:solidFill>
                <a:latin typeface="Arial" panose="020B0604020202020204" pitchFamily="34" charset="0"/>
                <a:ea typeface="PMingLiU"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PMingLiU"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PMingLiU"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PMingLiU"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PMingLiU" panose="02020500000000000000" pitchFamily="18" charset="-120"/>
              </a:defRPr>
            </a:lvl9pPr>
          </a:lstStyle>
          <a:p>
            <a:pPr eaLnBrk="1" hangingPunct="1">
              <a:defRPr/>
            </a:pPr>
            <a:endParaRPr kumimoji="0" lang="zh-TW" altLang="en-US"/>
          </a:p>
        </p:txBody>
      </p:sp>
      <p:sp>
        <p:nvSpPr>
          <p:cNvPr id="1028" name="Rectangle 3"/>
          <p:cNvSpPr>
            <a:spLocks noGrp="1" noChangeArrowheads="1"/>
          </p:cNvSpPr>
          <p:nvPr>
            <p:ph type="body" idx="1"/>
          </p:nvPr>
        </p:nvSpPr>
        <p:spPr bwMode="auto">
          <a:xfrm>
            <a:off x="457200" y="1196975"/>
            <a:ext cx="8229600" cy="482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zh-TW" altLang="en-US"/>
              <a:t>按一下以編輯母片</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w="9525">
            <a:noFill/>
            <a:miter lim="800000"/>
          </a:ln>
          <a:effectLst/>
        </p:spPr>
        <p:txBody>
          <a:bodyPr vert="horz" wrap="square" lIns="91440" tIns="45720" rIns="91440" bIns="45720" numCol="1" anchor="t" anchorCtr="0" compatLnSpc="1"/>
          <a:lstStyle>
            <a:lvl1pPr eaLnBrk="1" fontAlgn="auto" hangingPunct="1">
              <a:spcBef>
                <a:spcPts val="0"/>
              </a:spcBef>
              <a:spcAft>
                <a:spcPts val="0"/>
              </a:spcAft>
              <a:defRPr kumimoji="0" sz="1400">
                <a:latin typeface="+mn-lt"/>
                <a:ea typeface="PMingLiU" panose="02020500000000000000" pitchFamily="18" charset="-120"/>
              </a:defRPr>
            </a:lvl1pPr>
          </a:lstStyle>
          <a:p>
            <a:pPr>
              <a:defRPr/>
            </a:pPr>
            <a:endParaRPr lang="en-US" altLang="zh-TW"/>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ln>
          <a:effectLst/>
        </p:spPr>
        <p:txBody>
          <a:bodyPr vert="horz" wrap="square" lIns="91440" tIns="45720" rIns="91440" bIns="45720" numCol="1" anchor="t" anchorCtr="0" compatLnSpc="1"/>
          <a:lstStyle>
            <a:lvl1pPr algn="ctr" eaLnBrk="1" fontAlgn="auto" hangingPunct="1">
              <a:spcBef>
                <a:spcPts val="0"/>
              </a:spcBef>
              <a:spcAft>
                <a:spcPts val="0"/>
              </a:spcAft>
              <a:defRPr kumimoji="0" sz="1400">
                <a:latin typeface="+mn-lt"/>
                <a:ea typeface="PMingLiU" panose="02020500000000000000" pitchFamily="18" charset="-120"/>
              </a:defRPr>
            </a:lvl1pPr>
          </a:lstStyle>
          <a:p>
            <a:pPr>
              <a:defRPr/>
            </a:pPr>
            <a:endParaRPr lang="en-US" altLang="zh-TW" dirty="0"/>
          </a:p>
        </p:txBody>
      </p:sp>
      <p:sp>
        <p:nvSpPr>
          <p:cNvPr id="1030" name="Rectangle 6"/>
          <p:cNvSpPr>
            <a:spLocks noGrp="1" noChangeArrowheads="1"/>
          </p:cNvSpPr>
          <p:nvPr>
            <p:ph type="sldNum" sz="quarter" idx="4"/>
          </p:nvPr>
        </p:nvSpPr>
        <p:spPr bwMode="auto">
          <a:xfrm>
            <a:off x="2590800" y="6524625"/>
            <a:ext cx="2197100" cy="333375"/>
          </a:xfrm>
          <a:prstGeom prst="rect">
            <a:avLst/>
          </a:prstGeom>
          <a:noFill/>
          <a:ln w="9525">
            <a:noFill/>
            <a:miter lim="800000"/>
          </a:ln>
          <a:effectLst/>
        </p:spPr>
        <p:txBody>
          <a:bodyPr vert="horz" wrap="square" lIns="91440" tIns="45720" rIns="91440" bIns="45720" numCol="1" anchor="t" anchorCtr="0" compatLnSpc="1"/>
          <a:lstStyle>
            <a:lvl1pPr algn="r" eaLnBrk="1" hangingPunct="1">
              <a:defRPr kumimoji="0" sz="1400"/>
            </a:lvl1pPr>
          </a:lstStyle>
          <a:p>
            <a:pPr>
              <a:defRPr/>
            </a:pPr>
            <a:r>
              <a:rPr lang="en-US" altLang="zh-TW"/>
              <a:t>   </a:t>
            </a:r>
            <a:fld id="{07A611FE-4CE2-4881-A2C7-1D1EAFFC718C}" type="slidenum">
              <a:rPr lang="en-US" altLang="zh-TW"/>
              <a:t>‹#›</a:t>
            </a:fld>
            <a:endParaRPr lang="en-US" altLang="zh-TW"/>
          </a:p>
        </p:txBody>
      </p:sp>
      <p:sp>
        <p:nvSpPr>
          <p:cNvPr id="1032" name="Rectangle 8"/>
          <p:cNvSpPr>
            <a:spLocks noChangeArrowheads="1"/>
          </p:cNvSpPr>
          <p:nvPr/>
        </p:nvSpPr>
        <p:spPr bwMode="auto">
          <a:xfrm>
            <a:off x="0" y="6408738"/>
            <a:ext cx="91440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kumimoji="1">
                <a:solidFill>
                  <a:schemeClr val="tx1"/>
                </a:solidFill>
                <a:latin typeface="Arial" panose="020B0604020202020204" pitchFamily="34" charset="0"/>
                <a:ea typeface="PMingLiU" panose="02020500000000000000" pitchFamily="18" charset="-120"/>
              </a:defRPr>
            </a:lvl1pPr>
            <a:lvl2pPr marL="742950" indent="-285750">
              <a:defRPr kumimoji="1">
                <a:solidFill>
                  <a:schemeClr val="tx1"/>
                </a:solidFill>
                <a:latin typeface="Arial" panose="020B0604020202020204" pitchFamily="34" charset="0"/>
                <a:ea typeface="PMingLiU" panose="02020500000000000000" pitchFamily="18" charset="-120"/>
              </a:defRPr>
            </a:lvl2pPr>
            <a:lvl3pPr marL="1143000" indent="-228600">
              <a:defRPr kumimoji="1">
                <a:solidFill>
                  <a:schemeClr val="tx1"/>
                </a:solidFill>
                <a:latin typeface="Arial" panose="020B0604020202020204" pitchFamily="34" charset="0"/>
                <a:ea typeface="PMingLiU" panose="02020500000000000000" pitchFamily="18" charset="-120"/>
              </a:defRPr>
            </a:lvl3pPr>
            <a:lvl4pPr marL="1600200" indent="-228600">
              <a:defRPr kumimoji="1">
                <a:solidFill>
                  <a:schemeClr val="tx1"/>
                </a:solidFill>
                <a:latin typeface="Arial" panose="020B0604020202020204" pitchFamily="34" charset="0"/>
                <a:ea typeface="PMingLiU" panose="02020500000000000000" pitchFamily="18" charset="-120"/>
              </a:defRPr>
            </a:lvl4pPr>
            <a:lvl5pPr marL="2057400" indent="-228600">
              <a:defRPr kumimoji="1">
                <a:solidFill>
                  <a:schemeClr val="tx1"/>
                </a:solidFill>
                <a:latin typeface="Arial" panose="020B0604020202020204" pitchFamily="34" charset="0"/>
                <a:ea typeface="PMingLiU"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PMingLiU"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PMingLiU"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PMingLiU"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PMingLiU" panose="02020500000000000000" pitchFamily="18" charset="-120"/>
              </a:defRPr>
            </a:lvl9pPr>
          </a:lstStyle>
          <a:p>
            <a:pPr eaLnBrk="1" hangingPunct="1">
              <a:defRPr/>
            </a:pPr>
            <a:r>
              <a:rPr kumimoji="0" lang="en-US" altLang="zh-TW" sz="1400" dirty="0">
                <a:solidFill>
                  <a:schemeClr val="accent2"/>
                </a:solidFill>
              </a:rPr>
              <a:t>        </a:t>
            </a:r>
            <a:r>
              <a:rPr kumimoji="0" lang="en-US" altLang="zh-TW" sz="1200" i="1" dirty="0">
                <a:solidFill>
                  <a:srgbClr val="2907A5"/>
                </a:solidFill>
                <a:cs typeface="Arial" panose="020B0604020202020204" pitchFamily="34" charset="0"/>
              </a:rPr>
              <a:t>Institute of Information Management, NYCU                                                                                                         2022,</a:t>
            </a:r>
            <a:r>
              <a:rPr kumimoji="0" lang="zh-TW" altLang="en-US" sz="1200" dirty="0">
                <a:solidFill>
                  <a:srgbClr val="2907A5"/>
                </a:solidFill>
                <a:cs typeface="Arial" panose="020B0604020202020204" pitchFamily="34" charset="0"/>
              </a:rPr>
              <a:t> </a:t>
            </a:r>
            <a:r>
              <a:rPr kumimoji="0" lang="en-US" altLang="zh-TW" sz="1200" i="1" dirty="0">
                <a:solidFill>
                  <a:srgbClr val="2907A5"/>
                </a:solidFill>
                <a:ea typeface="DFKai-SB" panose="03000509000000000000" pitchFamily="65" charset="-120"/>
                <a:cs typeface="Arial" panose="020B0604020202020204" pitchFamily="34" charset="0"/>
              </a:rPr>
              <a:t>IEBI Lab</a:t>
            </a:r>
          </a:p>
        </p:txBody>
      </p:sp>
      <p:pic>
        <p:nvPicPr>
          <p:cNvPr id="1033" name="Picture 9" descr="logo"/>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36513" y="6443663"/>
            <a:ext cx="376237"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4" name="Rectangle 2"/>
          <p:cNvSpPr>
            <a:spLocks noGrp="1" noChangeArrowheads="1"/>
          </p:cNvSpPr>
          <p:nvPr>
            <p:ph type="title"/>
          </p:nvPr>
        </p:nvSpPr>
        <p:spPr bwMode="auto">
          <a:xfrm>
            <a:off x="468313" y="-26988"/>
            <a:ext cx="8229600" cy="1143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zh-TW" altLang="en-US"/>
              <a:t>按一下以編輯母片標題樣式</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rtl="0" eaLnBrk="0" fontAlgn="base" hangingPunct="0">
        <a:spcBef>
          <a:spcPct val="0"/>
        </a:spcBef>
        <a:spcAft>
          <a:spcPct val="0"/>
        </a:spcAft>
        <a:defRPr kumimoji="1" sz="4000">
          <a:solidFill>
            <a:srgbClr val="0926A3"/>
          </a:solidFill>
          <a:latin typeface="+mj-lt"/>
          <a:ea typeface="+mj-ea"/>
          <a:cs typeface="+mj-cs"/>
        </a:defRPr>
      </a:lvl1pPr>
      <a:lvl2pPr algn="ctr" rtl="0" eaLnBrk="0" fontAlgn="base" hangingPunct="0">
        <a:spcBef>
          <a:spcPct val="0"/>
        </a:spcBef>
        <a:spcAft>
          <a:spcPct val="0"/>
        </a:spcAft>
        <a:defRPr kumimoji="1" sz="4000">
          <a:solidFill>
            <a:srgbClr val="0926A3"/>
          </a:solidFill>
          <a:latin typeface="Arial" panose="020B0604020202020204" pitchFamily="34" charset="0"/>
          <a:ea typeface="DFKai-SB" panose="03000509000000000000" pitchFamily="65" charset="-120"/>
        </a:defRPr>
      </a:lvl2pPr>
      <a:lvl3pPr algn="ctr" rtl="0" eaLnBrk="0" fontAlgn="base" hangingPunct="0">
        <a:spcBef>
          <a:spcPct val="0"/>
        </a:spcBef>
        <a:spcAft>
          <a:spcPct val="0"/>
        </a:spcAft>
        <a:defRPr kumimoji="1" sz="4000">
          <a:solidFill>
            <a:srgbClr val="0926A3"/>
          </a:solidFill>
          <a:latin typeface="Arial" panose="020B0604020202020204" pitchFamily="34" charset="0"/>
          <a:ea typeface="DFKai-SB" panose="03000509000000000000" pitchFamily="65" charset="-120"/>
        </a:defRPr>
      </a:lvl3pPr>
      <a:lvl4pPr algn="ctr" rtl="0" eaLnBrk="0" fontAlgn="base" hangingPunct="0">
        <a:spcBef>
          <a:spcPct val="0"/>
        </a:spcBef>
        <a:spcAft>
          <a:spcPct val="0"/>
        </a:spcAft>
        <a:defRPr kumimoji="1" sz="4000">
          <a:solidFill>
            <a:srgbClr val="0926A3"/>
          </a:solidFill>
          <a:latin typeface="Arial" panose="020B0604020202020204" pitchFamily="34" charset="0"/>
          <a:ea typeface="DFKai-SB" panose="03000509000000000000" pitchFamily="65" charset="-120"/>
        </a:defRPr>
      </a:lvl4pPr>
      <a:lvl5pPr algn="ctr" rtl="0" eaLnBrk="0" fontAlgn="base" hangingPunct="0">
        <a:spcBef>
          <a:spcPct val="0"/>
        </a:spcBef>
        <a:spcAft>
          <a:spcPct val="0"/>
        </a:spcAft>
        <a:defRPr kumimoji="1" sz="4000">
          <a:solidFill>
            <a:srgbClr val="0926A3"/>
          </a:solidFill>
          <a:latin typeface="Arial" panose="020B0604020202020204" pitchFamily="34" charset="0"/>
          <a:ea typeface="DFKai-SB" panose="03000509000000000000" pitchFamily="65" charset="-120"/>
        </a:defRPr>
      </a:lvl5pPr>
      <a:lvl6pPr marL="457200" algn="ctr" rtl="0" eaLnBrk="1" fontAlgn="base" hangingPunct="1">
        <a:spcBef>
          <a:spcPct val="0"/>
        </a:spcBef>
        <a:spcAft>
          <a:spcPct val="0"/>
        </a:spcAft>
        <a:defRPr kumimoji="1" sz="4400">
          <a:solidFill>
            <a:schemeClr val="accent2"/>
          </a:solidFill>
          <a:latin typeface="Arial" panose="020B0604020202020204" pitchFamily="34" charset="0"/>
          <a:ea typeface="PMingLiU" panose="02020500000000000000" pitchFamily="18" charset="-120"/>
        </a:defRPr>
      </a:lvl6pPr>
      <a:lvl7pPr marL="914400" algn="ctr" rtl="0" eaLnBrk="1" fontAlgn="base" hangingPunct="1">
        <a:spcBef>
          <a:spcPct val="0"/>
        </a:spcBef>
        <a:spcAft>
          <a:spcPct val="0"/>
        </a:spcAft>
        <a:defRPr kumimoji="1" sz="4400">
          <a:solidFill>
            <a:schemeClr val="accent2"/>
          </a:solidFill>
          <a:latin typeface="Arial" panose="020B0604020202020204" pitchFamily="34" charset="0"/>
          <a:ea typeface="PMingLiU" panose="02020500000000000000" pitchFamily="18" charset="-120"/>
        </a:defRPr>
      </a:lvl7pPr>
      <a:lvl8pPr marL="1371600" algn="ctr" rtl="0" eaLnBrk="1" fontAlgn="base" hangingPunct="1">
        <a:spcBef>
          <a:spcPct val="0"/>
        </a:spcBef>
        <a:spcAft>
          <a:spcPct val="0"/>
        </a:spcAft>
        <a:defRPr kumimoji="1" sz="4400">
          <a:solidFill>
            <a:schemeClr val="accent2"/>
          </a:solidFill>
          <a:latin typeface="Arial" panose="020B0604020202020204" pitchFamily="34" charset="0"/>
          <a:ea typeface="PMingLiU" panose="02020500000000000000" pitchFamily="18" charset="-120"/>
        </a:defRPr>
      </a:lvl8pPr>
      <a:lvl9pPr marL="1828800" algn="ctr" rtl="0" eaLnBrk="1" fontAlgn="base" hangingPunct="1">
        <a:spcBef>
          <a:spcPct val="0"/>
        </a:spcBef>
        <a:spcAft>
          <a:spcPct val="0"/>
        </a:spcAft>
        <a:defRPr kumimoji="1" sz="4400">
          <a:solidFill>
            <a:schemeClr val="accent2"/>
          </a:solidFill>
          <a:latin typeface="Arial" panose="020B0604020202020204" pitchFamily="34" charset="0"/>
          <a:ea typeface="PMingLiU" panose="02020500000000000000" pitchFamily="18" charset="-120"/>
        </a:defRPr>
      </a:lvl9pPr>
    </p:titleStyle>
    <p:bodyStyle>
      <a:lvl1pPr marL="342900" indent="-342900" algn="l" rtl="0" eaLnBrk="0" fontAlgn="base" hangingPunct="0">
        <a:spcBef>
          <a:spcPct val="20000"/>
        </a:spcBef>
        <a:spcAft>
          <a:spcPct val="0"/>
        </a:spcAft>
        <a:buChar char="•"/>
        <a:defRPr kumimoji="1" sz="20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chart" Target="../charts/chart1.xml"/></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chart" Target="../charts/chart2.xml"/><Relationship Id="rId4" Type="http://schemas.openxmlformats.org/officeDocument/2006/relationships/image" Target="../media/image19.png"/></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chart" Target="../charts/chart3.xml"/><Relationship Id="rId4" Type="http://schemas.openxmlformats.org/officeDocument/2006/relationships/image" Target="../media/image20.png"/></Relationships>
</file>

<file path=ppt/slides/_rels/slide2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標題 1"/>
          <p:cNvSpPr>
            <a:spLocks noGrp="1"/>
          </p:cNvSpPr>
          <p:nvPr>
            <p:ph type="ctrTitle"/>
          </p:nvPr>
        </p:nvSpPr>
        <p:spPr>
          <a:xfrm>
            <a:off x="685800" y="1926307"/>
            <a:ext cx="7772400" cy="1470025"/>
          </a:xfrm>
        </p:spPr>
        <p:txBody>
          <a:bodyPr/>
          <a:lstStyle/>
          <a:p>
            <a:br>
              <a:rPr lang="en-US" altLang="zh-TW" sz="2800" b="1" dirty="0"/>
            </a:br>
            <a:br>
              <a:rPr lang="en-US" altLang="zh-TW" sz="2800" b="1" dirty="0"/>
            </a:br>
            <a:r>
              <a:rPr lang="en-US" altLang="zh-TW" sz="3200" b="1" dirty="0"/>
              <a:t>Investment Mechanism Based on Individual Traits and Collective Intelligence</a:t>
            </a:r>
            <a:br>
              <a:rPr lang="zh-TW" altLang="zh-TW" sz="3000" dirty="0"/>
            </a:br>
            <a:br>
              <a:rPr lang="zh-TW" altLang="zh-TW" sz="3000" dirty="0"/>
            </a:br>
            <a:endParaRPr lang="zh-TW" altLang="en-US" sz="3000" b="1" dirty="0">
              <a:latin typeface="Times New Roman" panose="02020603050405020304" pitchFamily="18" charset="0"/>
              <a:cs typeface="Times New Roman" panose="02020603050405020304" pitchFamily="18" charset="0"/>
            </a:endParaRPr>
          </a:p>
        </p:txBody>
      </p:sp>
      <p:sp>
        <p:nvSpPr>
          <p:cNvPr id="4099" name="副標題 2"/>
          <p:cNvSpPr>
            <a:spLocks noGrp="1"/>
          </p:cNvSpPr>
          <p:nvPr>
            <p:ph type="subTitle" idx="1"/>
          </p:nvPr>
        </p:nvSpPr>
        <p:spPr>
          <a:xfrm>
            <a:off x="1371600" y="4196680"/>
            <a:ext cx="6400800" cy="1752600"/>
          </a:xfrm>
        </p:spPr>
        <p:txBody>
          <a:bodyPr/>
          <a:lstStyle/>
          <a:p>
            <a:r>
              <a:rPr lang="en-US" altLang="zh-TW" sz="2000" dirty="0">
                <a:solidFill>
                  <a:srgbClr val="002060"/>
                </a:solidFill>
                <a:latin typeface="Times New Roman" panose="02020603050405020304" pitchFamily="18" charset="0"/>
                <a:cs typeface="Times New Roman" panose="02020603050405020304" pitchFamily="18" charset="0"/>
              </a:rPr>
              <a:t>Xing Jian Li and </a:t>
            </a:r>
            <a:r>
              <a:rPr lang="en-US" altLang="zh-TW" sz="2000" b="1" dirty="0">
                <a:solidFill>
                  <a:srgbClr val="002060"/>
                </a:solidFill>
                <a:latin typeface="Times New Roman" panose="02020603050405020304" pitchFamily="18" charset="0"/>
                <a:cs typeface="Times New Roman" panose="02020603050405020304" pitchFamily="18" charset="0"/>
              </a:rPr>
              <a:t>Yung-Ming Li</a:t>
            </a:r>
          </a:p>
          <a:p>
            <a:r>
              <a:rPr lang="en-US" altLang="zh-TW" sz="2000" dirty="0">
                <a:solidFill>
                  <a:srgbClr val="002060"/>
                </a:solidFill>
                <a:latin typeface="Times New Roman" panose="02020603050405020304" pitchFamily="18" charset="0"/>
                <a:cs typeface="Times New Roman" panose="02020603050405020304" pitchFamily="18" charset="0"/>
              </a:rPr>
              <a:t>Institute of Information Management</a:t>
            </a:r>
          </a:p>
          <a:p>
            <a:r>
              <a:rPr lang="en-US" altLang="zh-TW" sz="2000" dirty="0">
                <a:solidFill>
                  <a:srgbClr val="002060"/>
                </a:solidFill>
                <a:latin typeface="Times New Roman" panose="02020603050405020304" pitchFamily="18" charset="0"/>
                <a:cs typeface="Times New Roman" panose="02020603050405020304" pitchFamily="18" charset="0"/>
              </a:rPr>
              <a:t>National Yang Ming Chiao Tung University, Taiwan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User Feature Analysis Module</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t>10</a:t>
            </a:fld>
            <a:endParaRPr lang="en-US" altLang="zh-TW" dirty="0"/>
          </a:p>
        </p:txBody>
      </p:sp>
      <p:sp>
        <p:nvSpPr>
          <p:cNvPr id="8" name="內容版面配置區 2"/>
          <p:cNvSpPr txBox="1"/>
          <p:nvPr/>
        </p:nvSpPr>
        <p:spPr bwMode="auto">
          <a:xfrm>
            <a:off x="673100" y="1268760"/>
            <a:ext cx="8229600" cy="4824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lvl1pPr marL="342900" indent="-342900" algn="l" rtl="0" eaLnBrk="0" fontAlgn="base" hangingPunct="0">
              <a:spcBef>
                <a:spcPct val="20000"/>
              </a:spcBef>
              <a:spcAft>
                <a:spcPct val="0"/>
              </a:spcAft>
              <a:buChar char="•"/>
              <a:defRPr kumimoji="1"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0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a:lstStyle>
          <a:p>
            <a:r>
              <a:rPr lang="en-US" altLang="zh-TW" dirty="0"/>
              <a:t>User Social behavior Analysis</a:t>
            </a:r>
          </a:p>
          <a:p>
            <a:pPr lvl="1"/>
            <a:r>
              <a:rPr lang="en-US" altLang="zh-TW" dirty="0"/>
              <a:t>Used the </a:t>
            </a:r>
            <a:r>
              <a:rPr lang="en-US" altLang="zh-TW" dirty="0">
                <a:solidFill>
                  <a:srgbClr val="0000FF"/>
                </a:solidFill>
              </a:rPr>
              <a:t>Jaccard similarity </a:t>
            </a:r>
            <a:r>
              <a:rPr lang="en-US" altLang="zh-TW" dirty="0"/>
              <a:t>to compute the similarity between users and </a:t>
            </a:r>
            <a:r>
              <a:rPr lang="en-US" altLang="zh-CN" dirty="0"/>
              <a:t>big five factors dictionary</a:t>
            </a:r>
            <a:r>
              <a:rPr lang="en-US" altLang="zh-TW" dirty="0"/>
              <a:t> by the key terms</a:t>
            </a:r>
          </a:p>
        </p:txBody>
      </p:sp>
      <mc:AlternateContent xmlns:mc="http://schemas.openxmlformats.org/markup-compatibility/2006" xmlns:a14="http://schemas.microsoft.com/office/drawing/2010/main">
        <mc:Choice Requires="a14">
          <p:sp>
            <p:nvSpPr>
              <p:cNvPr id="9" name="文本框 11"/>
              <p:cNvSpPr txBox="1"/>
              <p:nvPr/>
            </p:nvSpPr>
            <p:spPr>
              <a:xfrm>
                <a:off x="1533941" y="3426625"/>
                <a:ext cx="6098344" cy="678455"/>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r>
                        <a:rPr lang="zh-CN" altLang="en-US" i="1" smtClean="0">
                          <a:latin typeface="Cambria Math" panose="02040503050406030204" pitchFamily="18" charset="0"/>
                        </a:rPr>
                        <m:t>𝑃𝑒𝑟𝑠𝑜𝑛𝑎𝑙</m:t>
                      </m:r>
                      <m:r>
                        <m:rPr>
                          <m:lit/>
                        </m:rPr>
                        <a:rPr lang="zh-CN" altLang="en-US" i="0">
                          <a:latin typeface="Cambria Math" panose="02040503050406030204" pitchFamily="18" charset="0"/>
                        </a:rPr>
                        <m:t>_</m:t>
                      </m:r>
                      <m:r>
                        <a:rPr lang="zh-CN" altLang="en-US" i="1">
                          <a:latin typeface="Cambria Math" panose="02040503050406030204" pitchFamily="18" charset="0"/>
                        </a:rPr>
                        <m:t>𝑡𝑟𝑎𝑖𝑡</m:t>
                      </m:r>
                      <m:r>
                        <m:rPr>
                          <m:lit/>
                        </m:rPr>
                        <a:rPr lang="zh-CN" altLang="en-US" i="0">
                          <a:latin typeface="Cambria Math" panose="02040503050406030204" pitchFamily="18" charset="0"/>
                        </a:rPr>
                        <m:t>_</m:t>
                      </m:r>
                      <m:sSub>
                        <m:sSubPr>
                          <m:ctrlPr>
                            <a:rPr lang="zh-CN" altLang="en-US" i="1">
                              <a:solidFill>
                                <a:srgbClr val="836967"/>
                              </a:solidFill>
                              <a:latin typeface="Cambria Math" panose="02040503050406030204" pitchFamily="18" charset="0"/>
                            </a:rPr>
                          </m:ctrlPr>
                        </m:sSubPr>
                        <m:e>
                          <m:r>
                            <a:rPr lang="zh-CN" altLang="en-US" i="1">
                              <a:latin typeface="Cambria Math" panose="02040503050406030204" pitchFamily="18" charset="0"/>
                            </a:rPr>
                            <m:t>𝑆𝑐𝑜𝑟𝑒</m:t>
                          </m:r>
                        </m:e>
                        <m:sub>
                          <m:r>
                            <a:rPr lang="zh-CN" altLang="en-US" i="1">
                              <a:latin typeface="Cambria Math" panose="02040503050406030204" pitchFamily="18" charset="0"/>
                            </a:rPr>
                            <m:t>𝑖</m:t>
                          </m:r>
                        </m:sub>
                      </m:sSub>
                      <m:r>
                        <a:rPr lang="zh-CN" altLang="en-US" i="0">
                          <a:latin typeface="Cambria Math" panose="02040503050406030204" pitchFamily="18" charset="0"/>
                        </a:rPr>
                        <m:t>=</m:t>
                      </m:r>
                      <m:f>
                        <m:fPr>
                          <m:ctrlPr>
                            <a:rPr lang="zh-CN" altLang="en-US" i="1">
                              <a:solidFill>
                                <a:srgbClr val="836967"/>
                              </a:solidFill>
                              <a:latin typeface="Cambria Math" panose="02040503050406030204" pitchFamily="18" charset="0"/>
                            </a:rPr>
                          </m:ctrlPr>
                        </m:fPr>
                        <m:num>
                          <m:d>
                            <m:dPr>
                              <m:begChr m:val="|"/>
                              <m:endChr m:val="|"/>
                              <m:ctrlPr>
                                <a:rPr lang="zh-CN" altLang="en-US" i="1">
                                  <a:solidFill>
                                    <a:srgbClr val="836967"/>
                                  </a:solidFill>
                                  <a:latin typeface="Cambria Math" panose="02040503050406030204" pitchFamily="18" charset="0"/>
                                </a:rPr>
                              </m:ctrlPr>
                            </m:dPr>
                            <m:e>
                              <m:r>
                                <a:rPr lang="zh-CN" altLang="en-US" i="1">
                                  <a:latin typeface="Cambria Math" panose="02040503050406030204" pitchFamily="18" charset="0"/>
                                </a:rPr>
                                <m:t>𝑡𝑎𝑔</m:t>
                              </m:r>
                              <m:d>
                                <m:dPr>
                                  <m:ctrlPr>
                                    <a:rPr lang="zh-CN" altLang="en-US" i="1">
                                      <a:latin typeface="Cambria Math" panose="02040503050406030204" pitchFamily="18" charset="0"/>
                                    </a:rPr>
                                  </m:ctrlPr>
                                </m:dPr>
                                <m:e>
                                  <m:sSub>
                                    <m:sSubPr>
                                      <m:ctrlPr>
                                        <a:rPr lang="zh-CN" altLang="en-US" i="1">
                                          <a:solidFill>
                                            <a:srgbClr val="836967"/>
                                          </a:solidFill>
                                          <a:latin typeface="Cambria Math" panose="02040503050406030204" pitchFamily="18" charset="0"/>
                                        </a:rPr>
                                      </m:ctrlPr>
                                    </m:sSubPr>
                                    <m:e>
                                      <m:r>
                                        <a:rPr lang="zh-CN" altLang="en-US" i="1">
                                          <a:latin typeface="Cambria Math" panose="02040503050406030204" pitchFamily="18" charset="0"/>
                                        </a:rPr>
                                        <m:t>𝑢</m:t>
                                      </m:r>
                                    </m:e>
                                    <m:sub>
                                      <m:r>
                                        <a:rPr lang="zh-CN" altLang="en-US" i="1">
                                          <a:latin typeface="Cambria Math" panose="02040503050406030204" pitchFamily="18" charset="0"/>
                                        </a:rPr>
                                        <m:t>𝑖</m:t>
                                      </m:r>
                                    </m:sub>
                                  </m:sSub>
                                </m:e>
                              </m:d>
                              <m:nary>
                                <m:naryPr>
                                  <m:chr m:val="⋃"/>
                                  <m:subHide m:val="on"/>
                                  <m:supHide m:val="on"/>
                                  <m:ctrlPr>
                                    <a:rPr lang="zh-CN" altLang="en-US" i="1">
                                      <a:latin typeface="Cambria Math" panose="02040503050406030204" pitchFamily="18" charset="0"/>
                                    </a:rPr>
                                  </m:ctrlPr>
                                </m:naryPr>
                                <m:sub/>
                                <m:sup/>
                                <m:e>
                                  <m:r>
                                    <a:rPr lang="zh-CN" altLang="en-US" i="1">
                                      <a:latin typeface="Cambria Math" panose="02040503050406030204" pitchFamily="18" charset="0"/>
                                    </a:rPr>
                                    <m:t>𝑡𝑎𝑔</m:t>
                                  </m:r>
                                  <m:d>
                                    <m:dPr>
                                      <m:ctrlPr>
                                        <a:rPr lang="zh-CN" altLang="en-US" i="1">
                                          <a:latin typeface="Cambria Math" panose="02040503050406030204" pitchFamily="18" charset="0"/>
                                        </a:rPr>
                                      </m:ctrlPr>
                                    </m:dPr>
                                    <m:e>
                                      <m:sSub>
                                        <m:sSubPr>
                                          <m:ctrlPr>
                                            <a:rPr lang="zh-CN" altLang="en-US" i="1">
                                              <a:solidFill>
                                                <a:srgbClr val="836967"/>
                                              </a:solidFill>
                                              <a:latin typeface="Cambria Math" panose="02040503050406030204" pitchFamily="18" charset="0"/>
                                            </a:rPr>
                                          </m:ctrlPr>
                                        </m:sSubPr>
                                        <m:e>
                                          <m:r>
                                            <a:rPr lang="zh-CN" altLang="en-US" i="1">
                                              <a:latin typeface="Cambria Math" panose="02040503050406030204" pitchFamily="18" charset="0"/>
                                            </a:rPr>
                                            <m:t>𝑑</m:t>
                                          </m:r>
                                        </m:e>
                                        <m:sub>
                                          <m:r>
                                            <a:rPr lang="zh-CN" altLang="en-US" i="1">
                                              <a:latin typeface="Cambria Math" panose="02040503050406030204" pitchFamily="18" charset="0"/>
                                            </a:rPr>
                                            <m:t>𝑖</m:t>
                                          </m:r>
                                        </m:sub>
                                      </m:sSub>
                                    </m:e>
                                  </m:d>
                                </m:e>
                              </m:nary>
                            </m:e>
                          </m:d>
                        </m:num>
                        <m:den>
                          <m:d>
                            <m:dPr>
                              <m:begChr m:val="|"/>
                              <m:endChr m:val="|"/>
                              <m:ctrlPr>
                                <a:rPr lang="zh-CN" altLang="en-US" i="1">
                                  <a:solidFill>
                                    <a:srgbClr val="836967"/>
                                  </a:solidFill>
                                  <a:latin typeface="Cambria Math" panose="02040503050406030204" pitchFamily="18" charset="0"/>
                                </a:rPr>
                              </m:ctrlPr>
                            </m:dPr>
                            <m:e>
                              <m:r>
                                <a:rPr lang="zh-CN" altLang="en-US" i="1">
                                  <a:latin typeface="Cambria Math" panose="02040503050406030204" pitchFamily="18" charset="0"/>
                                </a:rPr>
                                <m:t>𝑡𝑎𝑔</m:t>
                              </m:r>
                              <m:d>
                                <m:dPr>
                                  <m:ctrlPr>
                                    <a:rPr lang="zh-CN" altLang="en-US" i="1">
                                      <a:latin typeface="Cambria Math" panose="02040503050406030204" pitchFamily="18" charset="0"/>
                                    </a:rPr>
                                  </m:ctrlPr>
                                </m:dPr>
                                <m:e>
                                  <m:sSub>
                                    <m:sSubPr>
                                      <m:ctrlPr>
                                        <a:rPr lang="zh-CN" altLang="en-US" i="1">
                                          <a:solidFill>
                                            <a:srgbClr val="836967"/>
                                          </a:solidFill>
                                          <a:latin typeface="Cambria Math" panose="02040503050406030204" pitchFamily="18" charset="0"/>
                                        </a:rPr>
                                      </m:ctrlPr>
                                    </m:sSubPr>
                                    <m:e>
                                      <m:r>
                                        <a:rPr lang="zh-CN" altLang="en-US" i="1">
                                          <a:latin typeface="Cambria Math" panose="02040503050406030204" pitchFamily="18" charset="0"/>
                                        </a:rPr>
                                        <m:t>𝑢</m:t>
                                      </m:r>
                                    </m:e>
                                    <m:sub>
                                      <m:r>
                                        <a:rPr lang="zh-CN" altLang="en-US" i="1">
                                          <a:latin typeface="Cambria Math" panose="02040503050406030204" pitchFamily="18" charset="0"/>
                                        </a:rPr>
                                        <m:t>𝑖</m:t>
                                      </m:r>
                                    </m:sub>
                                  </m:sSub>
                                </m:e>
                              </m:d>
                              <m:nary>
                                <m:naryPr>
                                  <m:chr m:val="⋂"/>
                                  <m:subHide m:val="on"/>
                                  <m:supHide m:val="on"/>
                                  <m:ctrlPr>
                                    <a:rPr lang="zh-CN" altLang="en-US" i="1">
                                      <a:latin typeface="Cambria Math" panose="02040503050406030204" pitchFamily="18" charset="0"/>
                                    </a:rPr>
                                  </m:ctrlPr>
                                </m:naryPr>
                                <m:sub/>
                                <m:sup/>
                                <m:e>
                                  <m:r>
                                    <a:rPr lang="zh-CN" altLang="en-US" i="1">
                                      <a:latin typeface="Cambria Math" panose="02040503050406030204" pitchFamily="18" charset="0"/>
                                    </a:rPr>
                                    <m:t>𝑡𝑎𝑔</m:t>
                                  </m:r>
                                  <m:d>
                                    <m:dPr>
                                      <m:ctrlPr>
                                        <a:rPr lang="zh-CN" altLang="en-US" i="1">
                                          <a:latin typeface="Cambria Math" panose="02040503050406030204" pitchFamily="18" charset="0"/>
                                        </a:rPr>
                                      </m:ctrlPr>
                                    </m:dPr>
                                    <m:e>
                                      <m:sSub>
                                        <m:sSubPr>
                                          <m:ctrlPr>
                                            <a:rPr lang="zh-CN" altLang="en-US" i="1">
                                              <a:solidFill>
                                                <a:srgbClr val="836967"/>
                                              </a:solidFill>
                                              <a:latin typeface="Cambria Math" panose="02040503050406030204" pitchFamily="18" charset="0"/>
                                            </a:rPr>
                                          </m:ctrlPr>
                                        </m:sSubPr>
                                        <m:e>
                                          <m:r>
                                            <a:rPr lang="zh-CN" altLang="en-US" i="1">
                                              <a:latin typeface="Cambria Math" panose="02040503050406030204" pitchFamily="18" charset="0"/>
                                            </a:rPr>
                                            <m:t>𝑑</m:t>
                                          </m:r>
                                        </m:e>
                                        <m:sub>
                                          <m:r>
                                            <a:rPr lang="zh-CN" altLang="en-US" i="1">
                                              <a:latin typeface="Cambria Math" panose="02040503050406030204" pitchFamily="18" charset="0"/>
                                            </a:rPr>
                                            <m:t>𝑖</m:t>
                                          </m:r>
                                        </m:sub>
                                      </m:sSub>
                                    </m:e>
                                  </m:d>
                                </m:e>
                              </m:nary>
                            </m:e>
                          </m:d>
                        </m:den>
                      </m:f>
                    </m:oMath>
                  </m:oMathPara>
                </a14:m>
                <a:endParaRPr lang="zh-CN" altLang="en-US" dirty="0"/>
              </a:p>
            </p:txBody>
          </p:sp>
        </mc:Choice>
        <mc:Fallback xmlns="">
          <p:sp>
            <p:nvSpPr>
              <p:cNvPr id="9" name="文本框 11"/>
              <p:cNvSpPr txBox="1">
                <a:spLocks noRot="1" noChangeAspect="1" noMove="1" noResize="1" noEditPoints="1" noAdjustHandles="1" noChangeArrowheads="1" noChangeShapeType="1" noTextEdit="1"/>
              </p:cNvSpPr>
              <p:nvPr/>
            </p:nvSpPr>
            <p:spPr>
              <a:xfrm>
                <a:off x="1533941" y="3426625"/>
                <a:ext cx="6098344" cy="678455"/>
              </a:xfrm>
              <a:prstGeom prst="rect">
                <a:avLst/>
              </a:prstGeom>
              <a:blipFill>
                <a:blip r:embed="rId3"/>
                <a:stretch>
                  <a:fillRect/>
                </a:stretch>
              </a:blipFill>
            </p:spPr>
            <p:txBody>
              <a:bodyPr/>
              <a:lstStyle/>
              <a:p>
                <a:r>
                  <a:rPr lang="zh-TW" altLang="en-US">
                    <a:noFill/>
                  </a:rPr>
                  <a:t> </a:t>
                </a:r>
              </a:p>
            </p:txBody>
          </p:sp>
        </mc:Fallback>
      </mc:AlternateContent>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User Feature Analysis Module</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t>11</a:t>
            </a:fld>
            <a:endParaRPr lang="en-US" altLang="zh-TW" dirty="0"/>
          </a:p>
        </p:txBody>
      </p:sp>
      <p:sp>
        <p:nvSpPr>
          <p:cNvPr id="8" name="內容版面配置區 2"/>
          <p:cNvSpPr txBox="1"/>
          <p:nvPr/>
        </p:nvSpPr>
        <p:spPr bwMode="auto">
          <a:xfrm>
            <a:off x="673100" y="1268760"/>
            <a:ext cx="8229600" cy="4824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lvl1pPr marL="342900" indent="-342900" algn="l" rtl="0" eaLnBrk="0" fontAlgn="base" hangingPunct="0">
              <a:spcBef>
                <a:spcPct val="20000"/>
              </a:spcBef>
              <a:spcAft>
                <a:spcPct val="0"/>
              </a:spcAft>
              <a:buChar char="•"/>
              <a:defRPr kumimoji="1"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0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a:lstStyle>
          <a:p>
            <a:r>
              <a:rPr lang="en-US" altLang="zh-TW" dirty="0"/>
              <a:t>Candidate NFT Analysis</a:t>
            </a:r>
          </a:p>
          <a:p>
            <a:pPr lvl="1"/>
            <a:r>
              <a:rPr lang="en-US" altLang="zh-TW" dirty="0"/>
              <a:t>Used the</a:t>
            </a:r>
            <a:r>
              <a:rPr lang="en-US" altLang="zh-TW" dirty="0">
                <a:solidFill>
                  <a:srgbClr val="0000FF"/>
                </a:solidFill>
              </a:rPr>
              <a:t> TF-IDF method </a:t>
            </a:r>
            <a:r>
              <a:rPr lang="en-US" altLang="zh-TW" dirty="0"/>
              <a:t>to extract the important terms from NFT information. </a:t>
            </a:r>
          </a:p>
          <a:p>
            <a:pPr lvl="1"/>
            <a:r>
              <a:rPr lang="en-US" altLang="zh-TW" dirty="0"/>
              <a:t>Used the </a:t>
            </a:r>
            <a:r>
              <a:rPr lang="en-US" altLang="zh-TW" dirty="0">
                <a:solidFill>
                  <a:srgbClr val="0000FF"/>
                </a:solidFill>
              </a:rPr>
              <a:t>Jaccard similarity </a:t>
            </a:r>
            <a:r>
              <a:rPr lang="en-US" altLang="zh-TW" dirty="0"/>
              <a:t>to compute the similarity between Big five dictionary and NFT by the key terms and </a:t>
            </a:r>
            <a:r>
              <a:rPr lang="en-US" altLang="zh-TW" dirty="0" err="1"/>
              <a:t>propties</a:t>
            </a:r>
            <a:r>
              <a:rPr lang="en-US" altLang="zh-TW" dirty="0"/>
              <a:t> features. </a:t>
            </a:r>
          </a:p>
          <a:p>
            <a:pPr lvl="1"/>
            <a:endParaRPr lang="en-US" altLang="zh-TW" dirty="0"/>
          </a:p>
          <a:p>
            <a:pPr lvl="1"/>
            <a:endParaRPr lang="en-US" altLang="zh-TW" dirty="0"/>
          </a:p>
          <a:p>
            <a:pPr lvl="1"/>
            <a:endParaRPr lang="en-US" altLang="zh-TW" dirty="0"/>
          </a:p>
          <a:p>
            <a:pPr lvl="1"/>
            <a:endParaRPr lang="en-US" altLang="zh-TW" dirty="0"/>
          </a:p>
          <a:p>
            <a:pPr marL="457200" lvl="1" indent="0">
              <a:buNone/>
            </a:pPr>
            <a:endParaRPr lang="en-US" altLang="zh-TW" dirty="0"/>
          </a:p>
          <a:p>
            <a:pPr lvl="1"/>
            <a:endParaRPr lang="en-US" altLang="zh-TW" dirty="0"/>
          </a:p>
          <a:p>
            <a:pPr lvl="1"/>
            <a:endParaRPr lang="en-US" altLang="zh-TW" dirty="0"/>
          </a:p>
          <a:p>
            <a:pPr lvl="1"/>
            <a:endParaRPr lang="en-US" altLang="zh-TW" dirty="0"/>
          </a:p>
          <a:p>
            <a:pPr lvl="1"/>
            <a:endParaRPr lang="en-US" altLang="zh-TW" dirty="0"/>
          </a:p>
          <a:p>
            <a:pPr lvl="1"/>
            <a:endParaRPr lang="en-US" altLang="zh-TW" dirty="0"/>
          </a:p>
          <a:p>
            <a:pPr marL="457200" lvl="1" indent="0">
              <a:buNone/>
            </a:pPr>
            <a:endParaRPr lang="en-US" altLang="zh-TW" dirty="0"/>
          </a:p>
          <a:p>
            <a:pPr marL="457200" lvl="1" indent="0">
              <a:buNone/>
            </a:pPr>
            <a:endParaRPr lang="en-US" altLang="zh-TW" dirty="0"/>
          </a:p>
          <a:p>
            <a:pPr lvl="1"/>
            <a:endParaRPr lang="en-US" altLang="zh-TW" dirty="0"/>
          </a:p>
          <a:p>
            <a:pPr lvl="1"/>
            <a:endParaRPr lang="en-US" altLang="zh-TW" dirty="0"/>
          </a:p>
          <a:p>
            <a:pPr lvl="1"/>
            <a:endParaRPr lang="en-US" altLang="zh-TW" dirty="0"/>
          </a:p>
          <a:p>
            <a:pPr lvl="1"/>
            <a:endParaRPr lang="en-US" altLang="zh-TW" dirty="0"/>
          </a:p>
          <a:p>
            <a:pPr lvl="1"/>
            <a:endParaRPr lang="en-US" altLang="zh-TW" dirty="0"/>
          </a:p>
          <a:p>
            <a:pPr lvl="1"/>
            <a:endParaRPr lang="en-US" altLang="zh-TW" dirty="0"/>
          </a:p>
          <a:p>
            <a:pPr lvl="1"/>
            <a:endParaRPr lang="en-US" altLang="zh-TW" dirty="0"/>
          </a:p>
          <a:p>
            <a:pPr lvl="1"/>
            <a:endParaRPr lang="en-US" altLang="zh-TW" dirty="0"/>
          </a:p>
          <a:p>
            <a:pPr lvl="1"/>
            <a:endParaRPr lang="en-US" altLang="zh-TW" dirty="0"/>
          </a:p>
          <a:p>
            <a:pPr lvl="1"/>
            <a:endParaRPr lang="zh-TW" altLang="en-US" dirty="0"/>
          </a:p>
        </p:txBody>
      </p:sp>
      <mc:AlternateContent xmlns:mc="http://schemas.openxmlformats.org/markup-compatibility/2006" xmlns:a14="http://schemas.microsoft.com/office/drawing/2010/main">
        <mc:Choice Requires="a14">
          <p:sp>
            <p:nvSpPr>
              <p:cNvPr id="3" name="文本框 10"/>
              <p:cNvSpPr txBox="1"/>
              <p:nvPr/>
            </p:nvSpPr>
            <p:spPr>
              <a:xfrm>
                <a:off x="1522828" y="3789040"/>
                <a:ext cx="6098344" cy="723403"/>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r>
                        <a:rPr lang="zh-CN" altLang="en-US" i="1" smtClean="0">
                          <a:latin typeface="Cambria Math" panose="02040503050406030204" pitchFamily="18" charset="0"/>
                        </a:rPr>
                        <m:t>𝑃𝑟𝑒𝑓𝑒𝑟𝑒𝑛𝑐𝑒</m:t>
                      </m:r>
                      <m:r>
                        <m:rPr>
                          <m:lit/>
                        </m:rPr>
                        <a:rPr lang="zh-CN" altLang="en-US" i="0">
                          <a:latin typeface="Cambria Math" panose="02040503050406030204" pitchFamily="18" charset="0"/>
                        </a:rPr>
                        <m:t>_</m:t>
                      </m:r>
                      <m:sSub>
                        <m:sSubPr>
                          <m:ctrlPr>
                            <a:rPr lang="zh-CN" altLang="en-US" i="1">
                              <a:solidFill>
                                <a:srgbClr val="836967"/>
                              </a:solidFill>
                              <a:latin typeface="Cambria Math" panose="02040503050406030204" pitchFamily="18" charset="0"/>
                            </a:rPr>
                          </m:ctrlPr>
                        </m:sSubPr>
                        <m:e>
                          <m:r>
                            <a:rPr lang="zh-CN" altLang="en-US" i="1">
                              <a:latin typeface="Cambria Math" panose="02040503050406030204" pitchFamily="18" charset="0"/>
                            </a:rPr>
                            <m:t>𝑆𝑐𝑜𝑟𝑒</m:t>
                          </m:r>
                        </m:e>
                        <m:sub>
                          <m:r>
                            <a:rPr lang="zh-CN" altLang="en-US" i="1">
                              <a:latin typeface="Cambria Math" panose="02040503050406030204" pitchFamily="18" charset="0"/>
                            </a:rPr>
                            <m:t>𝑖</m:t>
                          </m:r>
                        </m:sub>
                      </m:sSub>
                      <m:r>
                        <a:rPr lang="zh-CN" altLang="en-US" i="0">
                          <a:latin typeface="Cambria Math" panose="02040503050406030204" pitchFamily="18" charset="0"/>
                        </a:rPr>
                        <m:t>=</m:t>
                      </m:r>
                      <m:f>
                        <m:fPr>
                          <m:ctrlPr>
                            <a:rPr lang="zh-CN" altLang="en-US" i="1">
                              <a:solidFill>
                                <a:srgbClr val="836967"/>
                              </a:solidFill>
                              <a:latin typeface="Cambria Math" panose="02040503050406030204" pitchFamily="18" charset="0"/>
                            </a:rPr>
                          </m:ctrlPr>
                        </m:fPr>
                        <m:num>
                          <m:d>
                            <m:dPr>
                              <m:begChr m:val="|"/>
                              <m:endChr m:val="|"/>
                              <m:ctrlPr>
                                <a:rPr lang="zh-CN" altLang="en-US" i="1">
                                  <a:solidFill>
                                    <a:srgbClr val="836967"/>
                                  </a:solidFill>
                                  <a:latin typeface="Cambria Math" panose="02040503050406030204" pitchFamily="18" charset="0"/>
                                </a:rPr>
                              </m:ctrlPr>
                            </m:dPr>
                            <m:e>
                              <m:r>
                                <a:rPr lang="zh-CN" altLang="en-US" i="1">
                                  <a:latin typeface="Cambria Math" panose="02040503050406030204" pitchFamily="18" charset="0"/>
                                </a:rPr>
                                <m:t>𝑡𝑎𝑔</m:t>
                              </m:r>
                              <m:d>
                                <m:dPr>
                                  <m:ctrlPr>
                                    <a:rPr lang="zh-CN" altLang="en-US" i="1">
                                      <a:latin typeface="Cambria Math" panose="02040503050406030204" pitchFamily="18" charset="0"/>
                                    </a:rPr>
                                  </m:ctrlPr>
                                </m:dPr>
                                <m:e>
                                  <m:sSub>
                                    <m:sSubPr>
                                      <m:ctrlPr>
                                        <a:rPr lang="zh-CN" altLang="en-US" i="1">
                                          <a:solidFill>
                                            <a:srgbClr val="836967"/>
                                          </a:solidFill>
                                          <a:latin typeface="Cambria Math" panose="02040503050406030204" pitchFamily="18" charset="0"/>
                                        </a:rPr>
                                      </m:ctrlPr>
                                    </m:sSubPr>
                                    <m:e>
                                      <m:r>
                                        <a:rPr lang="zh-CN" altLang="en-US" i="1">
                                          <a:latin typeface="Cambria Math" panose="02040503050406030204" pitchFamily="18" charset="0"/>
                                        </a:rPr>
                                        <m:t>𝑑</m:t>
                                      </m:r>
                                    </m:e>
                                    <m:sub>
                                      <m:r>
                                        <a:rPr lang="zh-CN" altLang="en-US" i="1">
                                          <a:latin typeface="Cambria Math" panose="02040503050406030204" pitchFamily="18" charset="0"/>
                                        </a:rPr>
                                        <m:t>𝑖</m:t>
                                      </m:r>
                                    </m:sub>
                                  </m:sSub>
                                </m:e>
                              </m:d>
                              <m:nary>
                                <m:naryPr>
                                  <m:chr m:val="⋃"/>
                                  <m:subHide m:val="on"/>
                                  <m:supHide m:val="on"/>
                                  <m:ctrlPr>
                                    <a:rPr lang="zh-CN" altLang="en-US" i="1">
                                      <a:latin typeface="Cambria Math" panose="02040503050406030204" pitchFamily="18" charset="0"/>
                                    </a:rPr>
                                  </m:ctrlPr>
                                </m:naryPr>
                                <m:sub/>
                                <m:sup/>
                                <m:e>
                                  <m:r>
                                    <a:rPr lang="zh-CN" altLang="en-US" i="1">
                                      <a:latin typeface="Cambria Math" panose="02040503050406030204" pitchFamily="18" charset="0"/>
                                    </a:rPr>
                                    <m:t>𝑡𝑎𝑔</m:t>
                                  </m:r>
                                  <m:d>
                                    <m:dPr>
                                      <m:ctrlPr>
                                        <a:rPr lang="zh-CN" altLang="en-US" i="1">
                                          <a:latin typeface="Cambria Math" panose="02040503050406030204" pitchFamily="18" charset="0"/>
                                        </a:rPr>
                                      </m:ctrlPr>
                                    </m:dPr>
                                    <m:e>
                                      <m:sSub>
                                        <m:sSubPr>
                                          <m:ctrlPr>
                                            <a:rPr lang="zh-CN" altLang="en-US" i="1">
                                              <a:solidFill>
                                                <a:srgbClr val="836967"/>
                                              </a:solidFill>
                                              <a:latin typeface="Cambria Math" panose="02040503050406030204" pitchFamily="18" charset="0"/>
                                            </a:rPr>
                                          </m:ctrlPr>
                                        </m:sSubPr>
                                        <m:e>
                                          <m:r>
                                            <a:rPr lang="zh-CN" altLang="en-US" i="1">
                                              <a:latin typeface="Cambria Math" panose="02040503050406030204" pitchFamily="18" charset="0"/>
                                            </a:rPr>
                                            <m:t>𝑛</m:t>
                                          </m:r>
                                        </m:e>
                                        <m:sub>
                                          <m:r>
                                            <a:rPr lang="zh-CN" altLang="en-US" i="1">
                                              <a:latin typeface="Cambria Math" panose="02040503050406030204" pitchFamily="18" charset="0"/>
                                            </a:rPr>
                                            <m:t>𝑖</m:t>
                                          </m:r>
                                        </m:sub>
                                      </m:sSub>
                                    </m:e>
                                  </m:d>
                                </m:e>
                              </m:nary>
                            </m:e>
                          </m:d>
                        </m:num>
                        <m:den>
                          <m:d>
                            <m:dPr>
                              <m:begChr m:val="|"/>
                              <m:endChr m:val="|"/>
                              <m:ctrlPr>
                                <a:rPr lang="zh-CN" altLang="en-US" i="1">
                                  <a:solidFill>
                                    <a:srgbClr val="836967"/>
                                  </a:solidFill>
                                  <a:latin typeface="Cambria Math" panose="02040503050406030204" pitchFamily="18" charset="0"/>
                                </a:rPr>
                              </m:ctrlPr>
                            </m:dPr>
                            <m:e>
                              <m:r>
                                <a:rPr lang="zh-CN" altLang="en-US" i="1">
                                  <a:latin typeface="Cambria Math" panose="02040503050406030204" pitchFamily="18" charset="0"/>
                                </a:rPr>
                                <m:t>𝑡𝑎𝑔</m:t>
                              </m:r>
                              <m:d>
                                <m:dPr>
                                  <m:ctrlPr>
                                    <a:rPr lang="zh-CN" altLang="en-US" i="1">
                                      <a:latin typeface="Cambria Math" panose="02040503050406030204" pitchFamily="18" charset="0"/>
                                    </a:rPr>
                                  </m:ctrlPr>
                                </m:dPr>
                                <m:e>
                                  <m:sSub>
                                    <m:sSubPr>
                                      <m:ctrlPr>
                                        <a:rPr lang="zh-CN" altLang="en-US" i="1">
                                          <a:solidFill>
                                            <a:srgbClr val="836967"/>
                                          </a:solidFill>
                                          <a:latin typeface="Cambria Math" panose="02040503050406030204" pitchFamily="18" charset="0"/>
                                        </a:rPr>
                                      </m:ctrlPr>
                                    </m:sSubPr>
                                    <m:e>
                                      <m:r>
                                        <a:rPr lang="zh-CN" altLang="en-US" i="1">
                                          <a:latin typeface="Cambria Math" panose="02040503050406030204" pitchFamily="18" charset="0"/>
                                        </a:rPr>
                                        <m:t>𝑑</m:t>
                                      </m:r>
                                    </m:e>
                                    <m:sub>
                                      <m:r>
                                        <a:rPr lang="zh-CN" altLang="en-US" i="1">
                                          <a:latin typeface="Cambria Math" panose="02040503050406030204" pitchFamily="18" charset="0"/>
                                        </a:rPr>
                                        <m:t>𝑖</m:t>
                                      </m:r>
                                    </m:sub>
                                  </m:sSub>
                                </m:e>
                              </m:d>
                              <m:nary>
                                <m:naryPr>
                                  <m:chr m:val="⋂"/>
                                  <m:subHide m:val="on"/>
                                  <m:supHide m:val="on"/>
                                  <m:ctrlPr>
                                    <a:rPr lang="zh-CN" altLang="en-US" i="1">
                                      <a:latin typeface="Cambria Math" panose="02040503050406030204" pitchFamily="18" charset="0"/>
                                    </a:rPr>
                                  </m:ctrlPr>
                                </m:naryPr>
                                <m:sub/>
                                <m:sup/>
                                <m:e>
                                  <m:r>
                                    <a:rPr lang="zh-CN" altLang="en-US" i="1">
                                      <a:latin typeface="Cambria Math" panose="02040503050406030204" pitchFamily="18" charset="0"/>
                                    </a:rPr>
                                    <m:t>𝑡𝑎𝑔</m:t>
                                  </m:r>
                                  <m:d>
                                    <m:dPr>
                                      <m:endChr m:val=""/>
                                      <m:ctrlPr>
                                        <a:rPr lang="zh-CN" altLang="en-US" i="1">
                                          <a:latin typeface="Cambria Math" panose="02040503050406030204" pitchFamily="18" charset="0"/>
                                        </a:rPr>
                                      </m:ctrlPr>
                                    </m:dPr>
                                    <m:e>
                                      <m:sSub>
                                        <m:sSubPr>
                                          <m:ctrlPr>
                                            <a:rPr lang="zh-CN" altLang="en-US" i="1">
                                              <a:solidFill>
                                                <a:srgbClr val="836967"/>
                                              </a:solidFill>
                                              <a:latin typeface="Cambria Math" panose="02040503050406030204" pitchFamily="18" charset="0"/>
                                            </a:rPr>
                                          </m:ctrlPr>
                                        </m:sSubPr>
                                        <m:e>
                                          <m:r>
                                            <a:rPr lang="zh-CN" altLang="en-US" i="1">
                                              <a:latin typeface="Cambria Math" panose="02040503050406030204" pitchFamily="18" charset="0"/>
                                            </a:rPr>
                                            <m:t>𝑛</m:t>
                                          </m:r>
                                        </m:e>
                                        <m:sub>
                                          <m:r>
                                            <a:rPr lang="zh-CN" altLang="en-US" i="1">
                                              <a:latin typeface="Cambria Math" panose="02040503050406030204" pitchFamily="18" charset="0"/>
                                            </a:rPr>
                                            <m:t>𝑖</m:t>
                                          </m:r>
                                        </m:sub>
                                      </m:sSub>
                                    </m:e>
                                  </m:d>
                                </m:e>
                              </m:nary>
                              <m:r>
                                <a:rPr lang="en-US" altLang="zh-CN" b="0" i="1" smtClean="0">
                                  <a:latin typeface="Cambria Math" panose="02040503050406030204" pitchFamily="18" charset="0"/>
                                </a:rPr>
                                <m:t>)</m:t>
                              </m:r>
                            </m:e>
                          </m:d>
                        </m:den>
                      </m:f>
                    </m:oMath>
                  </m:oMathPara>
                </a14:m>
                <a:endParaRPr lang="zh-CN" altLang="en-US" dirty="0"/>
              </a:p>
            </p:txBody>
          </p:sp>
        </mc:Choice>
        <mc:Fallback xmlns="">
          <p:sp>
            <p:nvSpPr>
              <p:cNvPr id="3" name="文本框 10"/>
              <p:cNvSpPr txBox="1">
                <a:spLocks noRot="1" noChangeAspect="1" noMove="1" noResize="1" noEditPoints="1" noAdjustHandles="1" noChangeArrowheads="1" noChangeShapeType="1" noTextEdit="1"/>
              </p:cNvSpPr>
              <p:nvPr/>
            </p:nvSpPr>
            <p:spPr>
              <a:xfrm>
                <a:off x="1522828" y="3789040"/>
                <a:ext cx="6098344" cy="723403"/>
              </a:xfrm>
              <a:prstGeom prst="rect">
                <a:avLst/>
              </a:prstGeom>
              <a:blipFill rotWithShape="1">
                <a:blip r:embed="rId3"/>
                <a:stretch>
                  <a:fillRect l="-2" t="-87" r="9" b="18"/>
                </a:stretch>
              </a:blipFill>
            </p:spPr>
            <p:txBody>
              <a:bodyPr/>
              <a:lstStyle/>
              <a:p>
                <a:r>
                  <a:rPr lang="zh-CN" altLang="en-US">
                    <a:noFill/>
                  </a:rPr>
                  <a:t> </a:t>
                </a:r>
              </a:p>
            </p:txBody>
          </p:sp>
        </mc:Fallback>
      </mc:AlternateContent>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9632" y="1237681"/>
            <a:ext cx="5918264" cy="4717039"/>
          </a:xfrm>
          <a:prstGeom prst="rect">
            <a:avLst/>
          </a:prstGeom>
        </p:spPr>
      </p:pic>
      <p:sp>
        <p:nvSpPr>
          <p:cNvPr id="2" name="標題 1"/>
          <p:cNvSpPr>
            <a:spLocks noGrp="1"/>
          </p:cNvSpPr>
          <p:nvPr>
            <p:ph type="title"/>
          </p:nvPr>
        </p:nvSpPr>
        <p:spPr/>
        <p:txBody>
          <a:bodyPr/>
          <a:lstStyle/>
          <a:p>
            <a:r>
              <a:rPr lang="en-US" altLang="zh-TW" dirty="0"/>
              <a:t>System Framework</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t>12</a:t>
            </a:fld>
            <a:endParaRPr lang="en-US" altLang="zh-TW" dirty="0"/>
          </a:p>
        </p:txBody>
      </p:sp>
      <p:sp>
        <p:nvSpPr>
          <p:cNvPr id="7" name="矩形: 圓角 6"/>
          <p:cNvSpPr/>
          <p:nvPr/>
        </p:nvSpPr>
        <p:spPr>
          <a:xfrm>
            <a:off x="2982828" y="3284984"/>
            <a:ext cx="4190072" cy="144016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I</a:t>
            </a:r>
            <a:r>
              <a:rPr lang="en-US" altLang="zh-CN" dirty="0"/>
              <a:t>nvestment Value </a:t>
            </a:r>
            <a:r>
              <a:rPr lang="en-US" altLang="zh-TW" dirty="0"/>
              <a:t>Analysis Module</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t>13</a:t>
            </a:fld>
            <a:endParaRPr lang="en-US" altLang="zh-TW" dirty="0"/>
          </a:p>
        </p:txBody>
      </p:sp>
      <mc:AlternateContent xmlns:mc="http://schemas.openxmlformats.org/markup-compatibility/2006" xmlns:a14="http://schemas.microsoft.com/office/drawing/2010/main">
        <mc:Choice Requires="a14">
          <p:sp>
            <p:nvSpPr>
              <p:cNvPr id="9" name="內容版面配置區 2"/>
              <p:cNvSpPr>
                <a:spLocks noGrp="1"/>
              </p:cNvSpPr>
              <p:nvPr>
                <p:ph idx="1"/>
              </p:nvPr>
            </p:nvSpPr>
            <p:spPr>
              <a:xfrm>
                <a:off x="468313" y="1340768"/>
                <a:ext cx="8240713" cy="4648770"/>
              </a:xfrm>
            </p:spPr>
            <p:txBody>
              <a:bodyPr/>
              <a:lstStyle/>
              <a:p>
                <a:r>
                  <a:rPr lang="en-US" altLang="zh-TW" sz="2000" dirty="0"/>
                  <a:t>Expert </a:t>
                </a:r>
                <a:r>
                  <a:rPr lang="en-US" altLang="zh-TW" sz="2000" dirty="0" err="1"/>
                  <a:t>Opinon</a:t>
                </a:r>
                <a:r>
                  <a:rPr lang="en-US" altLang="zh-TW" sz="2000" dirty="0"/>
                  <a:t> Analysis</a:t>
                </a:r>
              </a:p>
              <a:p>
                <a:pPr lvl="1"/>
                <a:r>
                  <a:rPr lang="en-US" altLang="zh-TW" sz="1800" dirty="0"/>
                  <a:t>In expert opinion analysis, we will divide into two categories: </a:t>
                </a:r>
                <a:r>
                  <a:rPr lang="en-US" altLang="zh-TW" sz="1800" dirty="0">
                    <a:solidFill>
                      <a:srgbClr val="3B3BFF"/>
                    </a:solidFill>
                  </a:rPr>
                  <a:t>influence analysis</a:t>
                </a:r>
                <a:r>
                  <a:rPr lang="en-US" altLang="zh-TW" sz="1800" dirty="0"/>
                  <a:t> and </a:t>
                </a:r>
                <a:r>
                  <a:rPr lang="en-US" altLang="zh-TW" sz="1800" dirty="0">
                    <a:solidFill>
                      <a:srgbClr val="3B3BFF"/>
                    </a:solidFill>
                  </a:rPr>
                  <a:t>expertise analysis</a:t>
                </a:r>
              </a:p>
              <a:p>
                <a:pPr marL="457200" lvl="1" indent="0">
                  <a:buNone/>
                </a:pPr>
                <a:r>
                  <a:rPr lang="en-US" altLang="zh-TW" sz="1800" b="1" dirty="0"/>
                  <a:t>(1)Influence analysis</a:t>
                </a:r>
              </a:p>
              <a:p>
                <a:pPr marL="457200" lvl="1" indent="0">
                  <a:buNone/>
                </a:pPr>
                <a:r>
                  <a:rPr lang="en-US" altLang="zh-TW" sz="1800" dirty="0"/>
                  <a:t>In the influence analysis, we calculate two indicators, which are the number of likes and reprints of expert posts</a:t>
                </a:r>
              </a:p>
              <a:p>
                <a:pPr marL="457200" lvl="1" indent="0">
                  <a:buNone/>
                </a:pPr>
                <a:endParaRPr lang="en-US" altLang="zh-TW" sz="1800" dirty="0"/>
              </a:p>
              <a:p>
                <a:pPr marL="457200" lvl="1" indent="0">
                  <a:buNone/>
                </a:pPr>
                <a:endParaRPr lang="en-US" altLang="zh-TW" sz="1800" dirty="0"/>
              </a:p>
              <a:p>
                <a:pPr marL="457200" lvl="1" indent="0">
                  <a:buNone/>
                </a:pPr>
                <a:endParaRPr lang="en-US" altLang="zh-TW" sz="1800" dirty="0"/>
              </a:p>
              <a:p>
                <a:pPr marL="457200" lvl="1" indent="0">
                  <a:buNone/>
                </a:pPr>
                <a:endParaRPr lang="en-US" altLang="zh-TW" sz="1800" dirty="0"/>
              </a:p>
              <a:p>
                <a:pPr marL="457200" lvl="1" indent="0">
                  <a:buNone/>
                </a:pPr>
                <a:endParaRPr lang="en-US" altLang="zh-TW" sz="1800" dirty="0"/>
              </a:p>
              <a:p>
                <a:pPr marL="457200" lvl="1" indent="0">
                  <a:buNone/>
                </a:pPr>
                <a:r>
                  <a:rPr lang="en-US" altLang="zh-TW" sz="1800" b="1" dirty="0"/>
                  <a:t>(2)Expertise analysis</a:t>
                </a:r>
              </a:p>
              <a:p>
                <a:pPr marL="457200" lvl="1" indent="0">
                  <a:buNone/>
                </a:pPr>
                <a14:m>
                  <m:oMathPara xmlns:m="http://schemas.openxmlformats.org/officeDocument/2006/math">
                    <m:oMathParaPr>
                      <m:jc m:val="centerGroup"/>
                    </m:oMathParaPr>
                    <m:oMath xmlns:m="http://schemas.openxmlformats.org/officeDocument/2006/math">
                      <m:r>
                        <a:rPr lang="en-US" altLang="zh-CN" sz="1800" i="1" kern="100" smtClean="0">
                          <a:effectLst/>
                          <a:latin typeface="Cambria Math" panose="02040503050406030204" pitchFamily="18" charset="0"/>
                          <a:ea typeface="宋体" panose="02010600030101010101" pitchFamily="2" charset="-122"/>
                          <a:cs typeface="Times New Roman" panose="02020603050405020304" pitchFamily="18" charset="0"/>
                        </a:rPr>
                        <m:t>𝐸𝑥𝑝𝑒𝑟𝑡𝑖𝑠𝑒</m:t>
                      </m:r>
                      <m:r>
                        <a:rPr lang="en-US" altLang="zh-CN" sz="1800" i="1" kern="100" smtClean="0">
                          <a:effectLst/>
                          <a:latin typeface="Cambria Math" panose="02040503050406030204" pitchFamily="18" charset="0"/>
                          <a:ea typeface="宋体" panose="02010600030101010101" pitchFamily="2" charset="-122"/>
                          <a:cs typeface="Times New Roman" panose="02020603050405020304" pitchFamily="18" charset="0"/>
                        </a:rPr>
                        <m:t>_</m:t>
                      </m:r>
                      <m:sSub>
                        <m:sSubPr>
                          <m:ctrlPr>
                            <a:rPr lang="zh-CN" altLang="zh-CN" sz="18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𝑆𝑐𝑜𝑟𝑒</m:t>
                          </m:r>
                        </m:e>
                        <m:sub>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𝑖</m:t>
                          </m:r>
                        </m:sub>
                      </m:sSub>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𝑁𝑜𝑟𝑚𝑎𝑙𝑖𝑧𝑒𝑑</m:t>
                      </m:r>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_</m:t>
                      </m:r>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𝑚𝑜𝑛𝑡h</m:t>
                      </m:r>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_</m:t>
                      </m:r>
                      <m:sSub>
                        <m:sSubPr>
                          <m:ctrlPr>
                            <a:rPr lang="zh-CN" altLang="zh-CN" sz="18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𝑟𝑒𝑡𝑢𝑟𝑛</m:t>
                          </m:r>
                        </m:e>
                        <m:sub>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𝑖</m:t>
                          </m:r>
                        </m:sub>
                      </m:sSub>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18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18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𝑀𝑜𝑛𝑡h𝑙𝑦𝑅𝑒𝑡𝑢𝑟𝑛</m:t>
                              </m:r>
                            </m:e>
                            <m:sub>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𝑖</m:t>
                              </m:r>
                            </m:sub>
                          </m:sSub>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𝑀𝑖𝑛</m:t>
                          </m:r>
                          <m:d>
                            <m:dPr>
                              <m:ctrlPr>
                                <a:rPr lang="zh-CN" altLang="zh-CN" sz="1800" i="1">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𝑀𝑜𝑛𝑡h𝑙𝑦𝑅𝑒𝑡𝑢𝑟𝑛</m:t>
                              </m:r>
                            </m:e>
                          </m:d>
                        </m:num>
                        <m:den>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𝑀𝑜𝑛𝑡h𝑙𝑦𝑅𝑒𝑡𝑢𝑟𝑛</m:t>
                          </m:r>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𝑀𝑖𝑛</m:t>
                          </m:r>
                          <m:d>
                            <m:dPr>
                              <m:ctrlPr>
                                <a:rPr lang="zh-CN" altLang="zh-CN" sz="1800" i="1">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𝑀𝑜𝑛𝑡h𝑙𝑦𝑅𝑒𝑡𝑢𝑟𝑛</m:t>
                              </m:r>
                            </m:e>
                          </m:d>
                        </m:den>
                      </m:f>
                    </m:oMath>
                  </m:oMathPara>
                </a14:m>
                <a:endParaRPr lang="en-US" altLang="zh-TW" sz="1800" dirty="0"/>
              </a:p>
              <a:p>
                <a:pPr marL="457200" lvl="1" indent="0">
                  <a:buNone/>
                </a:pPr>
                <a:endParaRPr lang="en-US" altLang="zh-TW" sz="1800" dirty="0"/>
              </a:p>
            </p:txBody>
          </p:sp>
        </mc:Choice>
        <mc:Fallback xmlns="">
          <p:sp>
            <p:nvSpPr>
              <p:cNvPr id="9" name="內容版面配置區 2"/>
              <p:cNvSpPr>
                <a:spLocks noGrp="1" noRot="1" noChangeAspect="1" noMove="1" noResize="1" noEditPoints="1" noAdjustHandles="1" noChangeArrowheads="1" noChangeShapeType="1" noTextEdit="1"/>
              </p:cNvSpPr>
              <p:nvPr>
                <p:ph idx="1"/>
              </p:nvPr>
            </p:nvSpPr>
            <p:spPr>
              <a:xfrm>
                <a:off x="468313" y="1340768"/>
                <a:ext cx="8240713" cy="4648770"/>
              </a:xfrm>
              <a:blipFill>
                <a:blip r:embed="rId3"/>
                <a:stretch>
                  <a:fillRect l="-666" t="-655" b="-1311"/>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0" name="文本框 9"/>
              <p:cNvSpPr txBox="1"/>
              <p:nvPr/>
            </p:nvSpPr>
            <p:spPr>
              <a:xfrm>
                <a:off x="1043484" y="3212976"/>
                <a:ext cx="7488832" cy="6765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zh-CN" altLang="zh-CN" sz="1800" i="1" smtClean="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𝑅𝑒𝑝𝑟𝑖𝑛𝑡𝑠</m:t>
                          </m:r>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_</m:t>
                          </m:r>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𝐶𝑜𝑢𝑛𝑡</m:t>
                          </m:r>
                        </m:e>
                        <m:sub>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𝑖</m:t>
                          </m:r>
                        </m:sub>
                      </m:sSub>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18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18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𝑅𝑒𝑝𝑟𝑖𝑛𝑡𝑠𝐶𝑜𝑢𝑛𝑡</m:t>
                              </m:r>
                            </m:e>
                            <m:sub>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𝑖</m:t>
                              </m:r>
                            </m:sub>
                          </m:sSub>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𝑀𝑖𝑛</m:t>
                          </m:r>
                          <m:d>
                            <m:dPr>
                              <m:ctrlPr>
                                <a:rPr lang="zh-CN" altLang="zh-CN" sz="1800" i="1">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𝑅𝑒𝑝𝑟𝑖𝑛𝑡𝑠𝐶𝑜𝑢𝑛𝑡</m:t>
                              </m:r>
                            </m:e>
                          </m:d>
                        </m:num>
                        <m:den>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𝑀𝑎𝑥</m:t>
                          </m:r>
                          <m:d>
                            <m:dPr>
                              <m:ctrlPr>
                                <a:rPr lang="zh-CN" altLang="zh-CN" sz="1800" i="1">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𝑅𝑒𝑝𝑟𝑖𝑛𝑡𝑠𝐶𝑜𝑢𝑛𝑡</m:t>
                              </m:r>
                            </m:e>
                          </m:d>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𝑀𝑖𝑛</m:t>
                          </m:r>
                          <m:d>
                            <m:dPr>
                              <m:ctrlPr>
                                <a:rPr lang="zh-CN" altLang="zh-CN" sz="1800" i="1">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𝑅𝑒𝑝𝑟𝑖𝑛𝑡𝑠𝐶𝑜𝑢𝑛𝑡</m:t>
                              </m:r>
                            </m:e>
                          </m:d>
                        </m:den>
                      </m:f>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m:t>
                      </m:r>
                      <m:d>
                        <m:dPr>
                          <m:ctrlPr>
                            <a:rPr lang="zh-CN" altLang="zh-CN" sz="1800" i="1">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0,1</m:t>
                          </m:r>
                        </m:e>
                      </m:d>
                    </m:oMath>
                  </m:oMathPara>
                </a14:m>
                <a:endParaRPr lang="zh-CN" altLang="en-US" dirty="0"/>
              </a:p>
            </p:txBody>
          </p:sp>
        </mc:Choice>
        <mc:Fallback xmlns="">
          <p:sp>
            <p:nvSpPr>
              <p:cNvPr id="10" name="文本框 9"/>
              <p:cNvSpPr txBox="1">
                <a:spLocks noRot="1" noChangeAspect="1" noMove="1" noResize="1" noEditPoints="1" noAdjustHandles="1" noChangeArrowheads="1" noChangeShapeType="1" noTextEdit="1"/>
              </p:cNvSpPr>
              <p:nvPr/>
            </p:nvSpPr>
            <p:spPr>
              <a:xfrm>
                <a:off x="1043484" y="3212976"/>
                <a:ext cx="7488832" cy="676532"/>
              </a:xfrm>
              <a:prstGeom prst="rect">
                <a:avLst/>
              </a:prstGeom>
              <a:blipFill rotWithShape="1">
                <a:blip r:embed="rId4"/>
                <a:stretch>
                  <a:fillRect l="-2" t="-76" r="6" b="2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3" name="文本框 12"/>
              <p:cNvSpPr txBox="1"/>
              <p:nvPr/>
            </p:nvSpPr>
            <p:spPr>
              <a:xfrm>
                <a:off x="611683" y="3798590"/>
                <a:ext cx="8240713" cy="669094"/>
              </a:xfrm>
              <a:prstGeom prst="rect">
                <a:avLst/>
              </a:prstGeom>
              <a:noFill/>
            </p:spPr>
            <p:txBody>
              <a:bodyPr wrap="square">
                <a:spAutoFit/>
              </a:bodyPr>
              <a:lstStyle/>
              <a:p>
                <a:pPr lvl="1"/>
                <a14:m>
                  <m:oMathPara xmlns:m="http://schemas.openxmlformats.org/officeDocument/2006/math">
                    <m:oMathParaPr>
                      <m:jc m:val="centerGroup"/>
                    </m:oMathParaPr>
                    <m:oMath xmlns:m="http://schemas.openxmlformats.org/officeDocument/2006/math">
                      <m:sSub>
                        <m:sSubPr>
                          <m:ctrlPr>
                            <a:rPr lang="zh-CN" altLang="zh-CN" sz="1800" i="1" smtClean="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𝐿𝑖𝑘𝑒</m:t>
                          </m:r>
                          <m:sSub>
                            <m:sSubPr>
                              <m:ctrlPr>
                                <a:rPr lang="zh-CN" altLang="zh-CN" sz="18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𝑠</m:t>
                              </m:r>
                            </m:e>
                            <m:sub>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𝐶𝑜𝑢𝑛𝑡</m:t>
                              </m:r>
                            </m:sub>
                          </m:sSub>
                        </m:e>
                        <m:sub>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𝑖</m:t>
                          </m:r>
                        </m:sub>
                      </m:sSub>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18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18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𝐿𝑖𝑘𝑒</m:t>
                              </m:r>
                              <m:r>
                                <a:rPr lang="en-US" altLang="zh-CN" sz="1800" b="0" i="1" kern="100" smtClean="0">
                                  <a:effectLst/>
                                  <a:latin typeface="Cambria Math" panose="02040503050406030204" pitchFamily="18" charset="0"/>
                                  <a:ea typeface="宋体" panose="02010600030101010101" pitchFamily="2" charset="-122"/>
                                  <a:cs typeface="Times New Roman" panose="02020603050405020304" pitchFamily="18" charset="0"/>
                                </a:rPr>
                                <m:t>𝑠</m:t>
                              </m:r>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𝐶𝑜𝑢𝑛𝑡</m:t>
                              </m:r>
                            </m:e>
                            <m:sub>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𝑖</m:t>
                              </m:r>
                            </m:sub>
                          </m:sSub>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𝑀𝑖𝑛</m:t>
                          </m:r>
                          <m:d>
                            <m:dPr>
                              <m:ctrlPr>
                                <a:rPr lang="zh-CN" altLang="zh-CN" sz="1800" i="1">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𝐿𝑖𝑘𝑒𝑠𝐶𝑜𝑢𝑛𝑡</m:t>
                              </m:r>
                            </m:e>
                          </m:d>
                        </m:num>
                        <m:den>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𝑀𝑎𝑥</m:t>
                          </m:r>
                          <m:d>
                            <m:dPr>
                              <m:ctrlPr>
                                <a:rPr lang="zh-CN" altLang="zh-CN" sz="1800" i="1">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𝐿𝑖𝑘𝑒𝑠𝐶𝑜𝑢𝑛𝑡</m:t>
                              </m:r>
                            </m:e>
                          </m:d>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𝑀𝑖𝑛</m:t>
                          </m:r>
                          <m:d>
                            <m:dPr>
                              <m:ctrlPr>
                                <a:rPr lang="zh-CN" altLang="zh-CN" sz="1800" i="1">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𝐿𝑖𝑘𝑒𝑠𝐶𝑜𝑢𝑛𝑡</m:t>
                              </m:r>
                            </m:e>
                          </m:d>
                        </m:den>
                      </m:f>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m:t>
                      </m:r>
                      <m:d>
                        <m:dPr>
                          <m:ctrlPr>
                            <a:rPr lang="zh-CN" altLang="zh-CN" sz="1800" i="1">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0,1</m:t>
                          </m:r>
                        </m:e>
                      </m:d>
                    </m:oMath>
                  </m:oMathPara>
                </a14:m>
                <a:endParaRPr lang="en-US" altLang="zh-TW" dirty="0"/>
              </a:p>
            </p:txBody>
          </p:sp>
        </mc:Choice>
        <mc:Fallback xmlns="">
          <p:sp>
            <p:nvSpPr>
              <p:cNvPr id="13" name="文本框 12"/>
              <p:cNvSpPr txBox="1">
                <a:spLocks noRot="1" noChangeAspect="1" noMove="1" noResize="1" noEditPoints="1" noAdjustHandles="1" noChangeArrowheads="1" noChangeShapeType="1" noTextEdit="1"/>
              </p:cNvSpPr>
              <p:nvPr/>
            </p:nvSpPr>
            <p:spPr>
              <a:xfrm>
                <a:off x="611683" y="3798590"/>
                <a:ext cx="8240713" cy="669094"/>
              </a:xfrm>
              <a:prstGeom prst="rect">
                <a:avLst/>
              </a:prstGeom>
              <a:blipFill rotWithShape="1">
                <a:blip r:embed="rId5"/>
                <a:stretch>
                  <a:fillRect l="-2" t="-3" r="6" b="69"/>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5" name="文本框 14"/>
              <p:cNvSpPr txBox="1"/>
              <p:nvPr/>
            </p:nvSpPr>
            <p:spPr>
              <a:xfrm>
                <a:off x="595782" y="4372447"/>
                <a:ext cx="8548217" cy="369332"/>
              </a:xfrm>
              <a:prstGeom prst="rect">
                <a:avLst/>
              </a:prstGeom>
              <a:noFill/>
            </p:spPr>
            <p:txBody>
              <a:bodyPr wrap="square">
                <a:spAutoFit/>
              </a:bodyPr>
              <a:lstStyle/>
              <a:p>
                <a:pPr lvl="1"/>
                <a14:m>
                  <m:oMathPara xmlns:m="http://schemas.openxmlformats.org/officeDocument/2006/math">
                    <m:oMathParaPr>
                      <m:jc m:val="centerGroup"/>
                    </m:oMathParaPr>
                    <m:oMath xmlns:m="http://schemas.openxmlformats.org/officeDocument/2006/math">
                      <m:r>
                        <a:rPr lang="en-US" altLang="zh-CN" sz="1800" i="1" kern="100" smtClean="0">
                          <a:effectLst/>
                          <a:latin typeface="Cambria Math" panose="02040503050406030204" pitchFamily="18" charset="0"/>
                          <a:ea typeface="宋体" panose="02010600030101010101" pitchFamily="2" charset="-122"/>
                          <a:cs typeface="Times New Roman" panose="02020603050405020304" pitchFamily="18" charset="0"/>
                        </a:rPr>
                        <m:t>𝐼𝑛𝑓𝑙𝑢𝑒𝑛𝑐</m:t>
                      </m:r>
                      <m:sSub>
                        <m:sSubPr>
                          <m:ctrlPr>
                            <a:rPr lang="zh-CN" altLang="zh-CN" sz="18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𝑒</m:t>
                          </m:r>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_</m:t>
                          </m:r>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𝑆𝑐𝑜𝑟𝑒</m:t>
                          </m:r>
                        </m:e>
                        <m:sub>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𝑖</m:t>
                          </m:r>
                        </m:sub>
                      </m:sSub>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m:t>
                      </m:r>
                      <m:sSub>
                        <m:sSubPr>
                          <m:ctrlPr>
                            <a:rPr lang="zh-CN" altLang="zh-CN" sz="18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𝑅𝑒𝑝𝑟𝑖𝑛𝑡𝑠</m:t>
                          </m:r>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_</m:t>
                          </m:r>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𝐶𝑜𝑢𝑛𝑡</m:t>
                          </m:r>
                        </m:e>
                        <m:sub>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𝑖</m:t>
                          </m:r>
                        </m:sub>
                      </m:sSub>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m:t>
                      </m:r>
                      <m:sSub>
                        <m:sSubPr>
                          <m:ctrlPr>
                            <a:rPr lang="zh-CN" altLang="zh-CN" sz="18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𝐿𝑖𝑘𝑒𝑠</m:t>
                          </m:r>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_</m:t>
                          </m:r>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𝐶𝑜𝑢𝑛𝑡</m:t>
                          </m:r>
                        </m:e>
                        <m:sub>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𝑖</m:t>
                          </m:r>
                        </m:sub>
                      </m:sSub>
                    </m:oMath>
                  </m:oMathPara>
                </a14:m>
                <a:endParaRPr lang="en-US" altLang="zh-TW" dirty="0"/>
              </a:p>
            </p:txBody>
          </p:sp>
        </mc:Choice>
        <mc:Fallback xmlns="">
          <p:sp>
            <p:nvSpPr>
              <p:cNvPr id="15" name="文本框 14"/>
              <p:cNvSpPr txBox="1">
                <a:spLocks noRot="1" noChangeAspect="1" noMove="1" noResize="1" noEditPoints="1" noAdjustHandles="1" noChangeArrowheads="1" noChangeShapeType="1" noTextEdit="1"/>
              </p:cNvSpPr>
              <p:nvPr/>
            </p:nvSpPr>
            <p:spPr>
              <a:xfrm>
                <a:off x="595782" y="4372447"/>
                <a:ext cx="8548217" cy="369332"/>
              </a:xfrm>
              <a:prstGeom prst="rect">
                <a:avLst/>
              </a:prstGeom>
              <a:blipFill rotWithShape="1">
                <a:blip r:embed="rId6"/>
                <a:stretch>
                  <a:fillRect l="-2" t="-128" r="7" b="6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9" name="文本框 18"/>
              <p:cNvSpPr txBox="1"/>
              <p:nvPr/>
            </p:nvSpPr>
            <p:spPr>
              <a:xfrm>
                <a:off x="60733" y="6029627"/>
                <a:ext cx="8766720" cy="369332"/>
              </a:xfrm>
              <a:prstGeom prst="rect">
                <a:avLst/>
              </a:prstGeom>
              <a:noFill/>
            </p:spPr>
            <p:txBody>
              <a:bodyPr wrap="square">
                <a:spAutoFit/>
              </a:bodyPr>
              <a:lstStyle/>
              <a:p>
                <a:pPr lvl="1"/>
                <a14:m>
                  <m:oMathPara xmlns:m="http://schemas.openxmlformats.org/officeDocument/2006/math">
                    <m:oMathParaPr>
                      <m:jc m:val="centerGroup"/>
                    </m:oMathParaPr>
                    <m:oMath xmlns:m="http://schemas.openxmlformats.org/officeDocument/2006/math">
                      <m:sSub>
                        <m:sSubPr>
                          <m:ctrlPr>
                            <a:rPr lang="zh-CN" altLang="zh-CN" sz="1800" i="1" smtClean="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𝐸𝑥𝑝𝑒𝑟𝑡</m:t>
                          </m:r>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_</m:t>
                          </m:r>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𝑆𝑐𝑜𝑟𝑒</m:t>
                          </m:r>
                        </m:e>
                        <m:sub>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𝑖</m:t>
                          </m:r>
                        </m:sub>
                      </m:sSub>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𝐼𝑛𝑓𝑙𝑢𝑒𝑛𝑐</m:t>
                      </m:r>
                      <m:sSub>
                        <m:sSubPr>
                          <m:ctrlPr>
                            <a:rPr lang="zh-CN" altLang="zh-CN" sz="18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𝑒</m:t>
                          </m:r>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_</m:t>
                          </m:r>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𝑆𝑐𝑜𝑟𝑒</m:t>
                          </m:r>
                        </m:e>
                        <m:sub>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𝑖</m:t>
                          </m:r>
                        </m:sub>
                      </m:sSub>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𝐸𝑥𝑝𝑒𝑟𝑡𝑖𝑠𝑒</m:t>
                      </m:r>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_</m:t>
                      </m:r>
                      <m:sSub>
                        <m:sSubPr>
                          <m:ctrlPr>
                            <a:rPr lang="zh-CN" altLang="zh-CN" sz="18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𝑆𝑐𝑜𝑟𝑒</m:t>
                          </m:r>
                        </m:e>
                        <m:sub>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𝑖</m:t>
                          </m:r>
                        </m:sub>
                      </m:sSub>
                    </m:oMath>
                  </m:oMathPara>
                </a14:m>
                <a:endParaRPr lang="en-US" altLang="zh-TW" dirty="0"/>
              </a:p>
            </p:txBody>
          </p:sp>
        </mc:Choice>
        <mc:Fallback xmlns="">
          <p:sp>
            <p:nvSpPr>
              <p:cNvPr id="19" name="文本框 18"/>
              <p:cNvSpPr txBox="1">
                <a:spLocks noRot="1" noChangeAspect="1" noMove="1" noResize="1" noEditPoints="1" noAdjustHandles="1" noChangeArrowheads="1" noChangeShapeType="1" noTextEdit="1"/>
              </p:cNvSpPr>
              <p:nvPr/>
            </p:nvSpPr>
            <p:spPr>
              <a:xfrm>
                <a:off x="60733" y="6029627"/>
                <a:ext cx="8766720" cy="369332"/>
              </a:xfrm>
              <a:prstGeom prst="rect">
                <a:avLst/>
              </a:prstGeom>
              <a:blipFill rotWithShape="1">
                <a:blip r:embed="rId7"/>
                <a:stretch>
                  <a:fillRect l="-5" t="-82" r="4" b="17"/>
                </a:stretch>
              </a:blipFill>
            </p:spPr>
            <p:txBody>
              <a:bodyPr/>
              <a:lstStyle/>
              <a:p>
                <a:r>
                  <a:rPr lang="zh-CN" altLang="en-US">
                    <a:noFill/>
                  </a:rPr>
                  <a:t> </a:t>
                </a:r>
              </a:p>
            </p:txBody>
          </p:sp>
        </mc:Fallback>
      </mc:AlternateContent>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I</a:t>
            </a:r>
            <a:r>
              <a:rPr lang="en-US" altLang="zh-CN" dirty="0"/>
              <a:t>nvestment Value </a:t>
            </a:r>
            <a:r>
              <a:rPr lang="en-US" altLang="zh-TW" dirty="0"/>
              <a:t>Analysis Module</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t>14</a:t>
            </a:fld>
            <a:endParaRPr lang="en-US" altLang="zh-TW" dirty="0"/>
          </a:p>
        </p:txBody>
      </p:sp>
      <mc:AlternateContent xmlns:mc="http://schemas.openxmlformats.org/markup-compatibility/2006">
        <mc:Choice xmlns:a14="http://schemas.microsoft.com/office/drawing/2010/main" Requires="a14">
          <p:sp>
            <p:nvSpPr>
              <p:cNvPr id="9" name="內容版面配置區 2"/>
              <p:cNvSpPr>
                <a:spLocks noGrp="1"/>
              </p:cNvSpPr>
              <p:nvPr>
                <p:ph idx="1"/>
              </p:nvPr>
            </p:nvSpPr>
            <p:spPr>
              <a:xfrm>
                <a:off x="468313" y="1340768"/>
                <a:ext cx="8240713" cy="4648770"/>
              </a:xfrm>
            </p:spPr>
            <p:txBody>
              <a:bodyPr/>
              <a:lstStyle/>
              <a:p>
                <a:r>
                  <a:rPr lang="en-US" altLang="zh-TW" sz="2000" dirty="0"/>
                  <a:t>Community Trend Analysis</a:t>
                </a:r>
              </a:p>
              <a:p>
                <a:pPr lvl="1"/>
                <a:r>
                  <a:rPr lang="en-US" altLang="zh-TW" sz="1800" dirty="0"/>
                  <a:t>Sentiment analysis</a:t>
                </a:r>
                <a:r>
                  <a:rPr lang="zh-TW" altLang="en-US" sz="1800" dirty="0"/>
                  <a:t> </a:t>
                </a:r>
                <a:r>
                  <a:rPr lang="en-US" altLang="zh-TW" sz="1800" dirty="0"/>
                  <a:t>:</a:t>
                </a:r>
                <a:r>
                  <a:rPr lang="zh-TW" altLang="en-US" sz="1800" dirty="0"/>
                  <a:t> </a:t>
                </a:r>
                <a:r>
                  <a:rPr lang="en-US" altLang="zh-TW" sz="1800" dirty="0"/>
                  <a:t>Identify positive and negative feelings and opinions</a:t>
                </a:r>
              </a:p>
              <a:p>
                <a:pPr lvl="1"/>
                <a:r>
                  <a:rPr lang="en-US" altLang="zh-TW" sz="1800" dirty="0"/>
                  <a:t>By using </a:t>
                </a:r>
                <a:r>
                  <a:rPr lang="en-US" altLang="zh-TW" sz="1800" dirty="0" err="1"/>
                  <a:t>textblob</a:t>
                </a:r>
                <a:r>
                  <a:rPr lang="en-US" altLang="zh-TW" sz="1800" dirty="0"/>
                  <a:t> </a:t>
                </a:r>
                <a:r>
                  <a:rPr lang="en-US" altLang="zh-CN" sz="1800" dirty="0"/>
                  <a:t>in Python to calculate to sentiment score</a:t>
                </a:r>
              </a:p>
              <a:p>
                <a:pPr lvl="1"/>
                <a:r>
                  <a:rPr lang="en-US" altLang="zh-CN" sz="1800" dirty="0"/>
                  <a:t>The keywords and commodity attributes of the candidate NFT are used as keywords for news search, and then the</a:t>
                </a:r>
                <a:r>
                  <a:rPr lang="en-US" altLang="zh-CN" sz="1800" dirty="0">
                    <a:solidFill>
                      <a:srgbClr val="0000FF"/>
                    </a:solidFill>
                  </a:rPr>
                  <a:t> news </a:t>
                </a:r>
                <a:r>
                  <a:rPr lang="en-US" altLang="zh-CN" sz="1800" dirty="0"/>
                  <a:t>is used for sentiment analysis</a:t>
                </a:r>
              </a:p>
              <a:p>
                <a:pPr lvl="1"/>
                <a:endParaRPr lang="en-US" altLang="zh-CN" dirty="0"/>
              </a:p>
              <a:p>
                <a:pPr lvl="1"/>
                <a14:m>
                  <m:oMath xmlns:m="http://schemas.openxmlformats.org/officeDocument/2006/math">
                    <m:r>
                      <a:rPr lang="en-US" altLang="zh-CN" sz="2000" i="1" kern="0" smtClean="0">
                        <a:effectLst/>
                        <a:latin typeface="Cambria Math" panose="02040503050406030204" pitchFamily="18" charset="0"/>
                        <a:ea typeface="PMingLiU" panose="02020500000000000000" pitchFamily="18" charset="-120"/>
                        <a:cs typeface="Times New Roman" panose="02020603050405020304" pitchFamily="18" charset="0"/>
                      </a:rPr>
                      <m:t>𝑃𝑜𝑙𝑎𝑟𝑖𝑡𝑦</m:t>
                    </m:r>
                    <m:d>
                      <m:dPr>
                        <m:ctrlPr>
                          <a:rPr lang="zh-TW" altLang="zh-CN" sz="2000" i="1" kern="0">
                            <a:effectLst/>
                            <a:latin typeface="Cambria Math" panose="02040503050406030204" pitchFamily="18" charset="0"/>
                            <a:ea typeface="Cambria Math" panose="02040503050406030204" pitchFamily="18" charset="0"/>
                            <a:cs typeface="Times New Roman" panose="02020603050405020304" pitchFamily="18" charset="0"/>
                          </a:rPr>
                        </m:ctrlPr>
                      </m:dPr>
                      <m:e>
                        <m:sSub>
                          <m:sSubPr>
                            <m:ctrlPr>
                              <a:rPr lang="zh-TW" altLang="zh-CN" sz="2000" i="1" kern="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000" i="1" kern="0">
                                <a:effectLst/>
                                <a:latin typeface="Cambria Math" panose="02040503050406030204" pitchFamily="18" charset="0"/>
                                <a:ea typeface="PMingLiU" panose="02020500000000000000" pitchFamily="18" charset="-120"/>
                                <a:cs typeface="Times New Roman" panose="02020603050405020304" pitchFamily="18" charset="0"/>
                              </a:rPr>
                              <m:t>𝑟𝑒𝑣𝑖𝑒𝑤</m:t>
                            </m:r>
                          </m:e>
                          <m:sub>
                            <m:r>
                              <a:rPr lang="en-US" altLang="zh-CN" sz="2000" i="1" kern="0">
                                <a:effectLst/>
                                <a:latin typeface="Cambria Math" panose="02040503050406030204" pitchFamily="18" charset="0"/>
                                <a:ea typeface="PMingLiU" panose="02020500000000000000" pitchFamily="18" charset="-120"/>
                                <a:cs typeface="Times New Roman" panose="02020603050405020304" pitchFamily="18" charset="0"/>
                              </a:rPr>
                              <m:t>𝑖</m:t>
                            </m:r>
                          </m:sub>
                        </m:sSub>
                      </m:e>
                    </m:d>
                    <m:r>
                      <a:rPr lang="en-US" altLang="zh-CN" sz="2000" kern="0">
                        <a:effectLst/>
                        <a:latin typeface="Cambria Math" panose="02040503050406030204" pitchFamily="18" charset="0"/>
                        <a:ea typeface="PMingLiU" panose="02020500000000000000" pitchFamily="18" charset="-120"/>
                        <a:cs typeface="Times New Roman" panose="02020603050405020304" pitchFamily="18" charset="0"/>
                      </a:rPr>
                      <m:t> </m:t>
                    </m:r>
                    <m:r>
                      <a:rPr lang="en-US" altLang="zh-CN" sz="2000" kern="0">
                        <a:effectLst/>
                        <a:latin typeface="Cambria Math" panose="02040503050406030204" pitchFamily="18" charset="0"/>
                        <a:ea typeface="PMingLiU" panose="02020500000000000000" pitchFamily="18" charset="-120"/>
                        <a:cs typeface="Times New Roman" panose="02020603050405020304" pitchFamily="18" charset="0"/>
                        <a:sym typeface="Symbol" panose="05050102010706020507" pitchFamily="18" charset="2"/>
                      </a:rPr>
                      <m:t></m:t>
                    </m:r>
                    <m:r>
                      <a:rPr lang="en-US" altLang="zh-CN" sz="2000" kern="0">
                        <a:effectLst/>
                        <a:latin typeface="Cambria Math" panose="02040503050406030204" pitchFamily="18" charset="0"/>
                        <a:ea typeface="PMingLiU" panose="02020500000000000000" pitchFamily="18" charset="-120"/>
                        <a:cs typeface="Times New Roman" panose="02020603050405020304" pitchFamily="18" charset="0"/>
                      </a:rPr>
                      <m:t> [</m:t>
                    </m:r>
                    <m:r>
                      <a:rPr lang="en-US" altLang="zh-CN" sz="2000" i="1" kern="0">
                        <a:effectLst/>
                        <a:latin typeface="Cambria Math" panose="02040503050406030204" pitchFamily="18" charset="0"/>
                        <a:ea typeface="PMingLiU" panose="02020500000000000000" pitchFamily="18" charset="-120"/>
                        <a:cs typeface="Times New Roman" panose="02020603050405020304" pitchFamily="18" charset="0"/>
                      </a:rPr>
                      <m:t>−</m:t>
                    </m:r>
                    <m:r>
                      <a:rPr lang="en-US" altLang="zh-CN" sz="2000" kern="0">
                        <a:effectLst/>
                        <a:latin typeface="Cambria Math" panose="02040503050406030204" pitchFamily="18" charset="0"/>
                        <a:ea typeface="PMingLiU" panose="02020500000000000000" pitchFamily="18" charset="-120"/>
                        <a:cs typeface="Times New Roman" panose="02020603050405020304" pitchFamily="18" charset="0"/>
                      </a:rPr>
                      <m:t>1,1]</m:t>
                    </m:r>
                  </m:oMath>
                </a14:m>
                <a:endParaRPr lang="en-US" altLang="zh-TW" sz="2000" kern="100" dirty="0">
                  <a:effectLst/>
                  <a:latin typeface="Calibri" panose="020F0502020204030204" pitchFamily="34" charset="0"/>
                  <a:ea typeface="PMingLiU" panose="02020500000000000000" pitchFamily="18" charset="-120"/>
                  <a:cs typeface="Times New Roman" panose="02020603050405020304" pitchFamily="18" charset="0"/>
                </a:endParaRPr>
              </a:p>
              <a:p>
                <a:pPr lvl="1"/>
                <a:endParaRPr lang="zh-TW" altLang="zh-CN" sz="2000" kern="100" dirty="0">
                  <a:effectLst/>
                  <a:latin typeface="Calibri" panose="020F0502020204030204" pitchFamily="34" charset="0"/>
                  <a:ea typeface="PMingLiU" panose="02020500000000000000" pitchFamily="18" charset="-120"/>
                  <a:cs typeface="Times New Roman" panose="02020603050405020304" pitchFamily="18" charset="0"/>
                </a:endParaRPr>
              </a:p>
              <a:p>
                <a:pPr lvl="1"/>
                <a14:m>
                  <m:oMath xmlns:m="http://schemas.openxmlformats.org/officeDocument/2006/math">
                    <m:sSub>
                      <m:sSubPr>
                        <m:ctrlPr>
                          <a:rPr lang="zh-CN" altLang="zh-CN" sz="1800" i="1" smtClean="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𝐶𝑜𝑚𝑚𝑢𝑛𝑖𝑡𝑦</m:t>
                        </m:r>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_</m:t>
                        </m:r>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𝑆𝑐𝑜𝑟𝑒</m:t>
                        </m:r>
                      </m:e>
                      <m:sub>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𝑖</m:t>
                        </m:r>
                      </m:sub>
                    </m:sSub>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1800" i="1">
                            <a:effectLst/>
                            <a:latin typeface="Cambria Math" panose="02040503050406030204" pitchFamily="18" charset="0"/>
                            <a:ea typeface="Cambria Math" panose="02040503050406030204" pitchFamily="18" charset="0"/>
                            <a:cs typeface="Times New Roman" panose="02020603050405020304" pitchFamily="18" charset="0"/>
                          </a:rPr>
                        </m:ctrlPr>
                      </m:fPr>
                      <m:num>
                        <m:r>
                          <m:rPr>
                            <m:sty m:val="p"/>
                          </m:rPr>
                          <a:rPr lang="en-US" altLang="zh-CN" sz="1800" kern="100">
                            <a:solidFill>
                              <a:srgbClr val="101214"/>
                            </a:solidFill>
                            <a:effectLst/>
                            <a:latin typeface="Cambria Math" panose="02040503050406030204" pitchFamily="18" charset="0"/>
                            <a:ea typeface="宋体" panose="02010600030101010101" pitchFamily="2" charset="-122"/>
                            <a:cs typeface="Times New Roman" panose="02020603050405020304" pitchFamily="18" charset="0"/>
                          </a:rPr>
                          <m:t>Sum</m:t>
                        </m:r>
                        <m:r>
                          <a:rPr lang="en-US" altLang="zh-CN" sz="1800" kern="100">
                            <a:solidFill>
                              <a:srgbClr val="101214"/>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1800" kern="100">
                            <a:solidFill>
                              <a:srgbClr val="101214"/>
                            </a:solidFill>
                            <a:effectLst/>
                            <a:latin typeface="Cambria Math" panose="02040503050406030204" pitchFamily="18" charset="0"/>
                            <a:ea typeface="宋体" panose="02010600030101010101" pitchFamily="2" charset="-122"/>
                            <a:cs typeface="Times New Roman" panose="02020603050405020304" pitchFamily="18" charset="0"/>
                          </a:rPr>
                          <m:t>of</m:t>
                        </m:r>
                        <m:r>
                          <a:rPr lang="en-US" altLang="zh-CN" sz="1800" kern="100">
                            <a:solidFill>
                              <a:srgbClr val="101214"/>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1800" kern="100">
                            <a:solidFill>
                              <a:srgbClr val="101214"/>
                            </a:solidFill>
                            <a:effectLst/>
                            <a:latin typeface="Cambria Math" panose="02040503050406030204" pitchFamily="18" charset="0"/>
                            <a:ea typeface="宋体" panose="02010600030101010101" pitchFamily="2" charset="-122"/>
                            <a:cs typeface="Times New Roman" panose="02020603050405020304" pitchFamily="18" charset="0"/>
                          </a:rPr>
                          <m:t>news</m:t>
                        </m:r>
                        <m:r>
                          <a:rPr lang="en-US" altLang="zh-CN" sz="1800" kern="100">
                            <a:solidFill>
                              <a:srgbClr val="101214"/>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1800" kern="100">
                            <a:solidFill>
                              <a:srgbClr val="101214"/>
                            </a:solidFill>
                            <a:effectLst/>
                            <a:latin typeface="Cambria Math" panose="02040503050406030204" pitchFamily="18" charset="0"/>
                            <a:ea typeface="宋体" panose="02010600030101010101" pitchFamily="2" charset="-122"/>
                            <a:cs typeface="Times New Roman" panose="02020603050405020304" pitchFamily="18" charset="0"/>
                          </a:rPr>
                          <m:t>polarity</m:t>
                        </m:r>
                        <m:r>
                          <a:rPr lang="en-US" altLang="zh-CN" sz="1800" kern="100">
                            <a:solidFill>
                              <a:srgbClr val="101214"/>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1800" kern="100">
                            <a:solidFill>
                              <a:srgbClr val="101214"/>
                            </a:solidFill>
                            <a:effectLst/>
                            <a:latin typeface="Cambria Math" panose="02040503050406030204" pitchFamily="18" charset="0"/>
                            <a:ea typeface="宋体" panose="02010600030101010101" pitchFamily="2" charset="-122"/>
                            <a:cs typeface="Times New Roman" panose="02020603050405020304" pitchFamily="18" charset="0"/>
                          </a:rPr>
                          <m:t>values</m:t>
                        </m:r>
                        <m:r>
                          <a:rPr lang="en-US" altLang="zh-CN" sz="1800" kern="100">
                            <a:solidFill>
                              <a:srgbClr val="101214"/>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1800" kern="100">
                            <a:solidFill>
                              <a:srgbClr val="101214"/>
                            </a:solidFill>
                            <a:effectLst/>
                            <a:latin typeface="Cambria Math" panose="02040503050406030204" pitchFamily="18" charset="0"/>
                            <a:ea typeface="宋体" panose="02010600030101010101" pitchFamily="2" charset="-122"/>
                            <a:cs typeface="Times New Roman" panose="02020603050405020304" pitchFamily="18" charset="0"/>
                          </a:rPr>
                          <m:t>of</m:t>
                        </m:r>
                        <m:r>
                          <a:rPr lang="en-US" altLang="zh-CN" sz="1800" kern="100">
                            <a:solidFill>
                              <a:srgbClr val="101214"/>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1800" kern="100">
                            <a:solidFill>
                              <a:srgbClr val="101214"/>
                            </a:solidFill>
                            <a:effectLst/>
                            <a:latin typeface="Cambria Math" panose="02040503050406030204" pitchFamily="18" charset="0"/>
                            <a:ea typeface="宋体" panose="02010600030101010101" pitchFamily="2" charset="-122"/>
                            <a:cs typeface="Times New Roman" panose="02020603050405020304" pitchFamily="18" charset="0"/>
                          </a:rPr>
                          <m:t>candidate</m:t>
                        </m:r>
                        <m:r>
                          <a:rPr lang="en-US" altLang="zh-CN" sz="1800" kern="100">
                            <a:solidFill>
                              <a:srgbClr val="101214"/>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1800" kern="100">
                            <a:solidFill>
                              <a:srgbClr val="101214"/>
                            </a:solidFill>
                            <a:effectLst/>
                            <a:latin typeface="Cambria Math" panose="02040503050406030204" pitchFamily="18" charset="0"/>
                            <a:ea typeface="宋体" panose="02010600030101010101" pitchFamily="2" charset="-122"/>
                            <a:cs typeface="Times New Roman" panose="02020603050405020304" pitchFamily="18" charset="0"/>
                          </a:rPr>
                          <m:t>NFTS</m:t>
                        </m:r>
                        <m:r>
                          <a:rPr lang="en-US" altLang="zh-CN" sz="1800" kern="100">
                            <a:solidFill>
                              <a:srgbClr val="101214"/>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1800" kern="100">
                            <a:solidFill>
                              <a:srgbClr val="101214"/>
                            </a:solidFill>
                            <a:effectLst/>
                            <a:latin typeface="Cambria Math" panose="02040503050406030204" pitchFamily="18" charset="0"/>
                            <a:ea typeface="宋体" panose="02010600030101010101" pitchFamily="2" charset="-122"/>
                            <a:cs typeface="Times New Roman" panose="02020603050405020304" pitchFamily="18" charset="0"/>
                          </a:rPr>
                          <m:t>in</m:t>
                        </m:r>
                        <m:r>
                          <a:rPr lang="en-US" altLang="zh-CN" sz="1800" kern="100">
                            <a:solidFill>
                              <a:srgbClr val="101214"/>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1800" kern="100">
                            <a:solidFill>
                              <a:srgbClr val="101214"/>
                            </a:solidFill>
                            <a:effectLst/>
                            <a:latin typeface="Cambria Math" panose="02040503050406030204" pitchFamily="18" charset="0"/>
                            <a:ea typeface="宋体" panose="02010600030101010101" pitchFamily="2" charset="-122"/>
                            <a:cs typeface="Times New Roman" panose="02020603050405020304" pitchFamily="18" charset="0"/>
                          </a:rPr>
                          <m:t>a</m:t>
                        </m:r>
                        <m:r>
                          <a:rPr lang="en-US" altLang="zh-CN" sz="1800" kern="100">
                            <a:solidFill>
                              <a:srgbClr val="101214"/>
                            </a:solidFill>
                            <a:effectLst/>
                            <a:latin typeface="Cambria Math" panose="02040503050406030204" pitchFamily="18" charset="0"/>
                            <a:ea typeface="宋体" panose="02010600030101010101" pitchFamily="2" charset="-122"/>
                            <a:cs typeface="Times New Roman" panose="02020603050405020304" pitchFamily="18" charset="0"/>
                          </a:rPr>
                          <m:t> </m:t>
                        </m:r>
                        <m:r>
                          <m:rPr>
                            <m:sty m:val="p"/>
                          </m:rPr>
                          <a:rPr lang="en-US" altLang="zh-CN" sz="1800" kern="100">
                            <a:solidFill>
                              <a:srgbClr val="101214"/>
                            </a:solidFill>
                            <a:effectLst/>
                            <a:latin typeface="Cambria Math" panose="02040503050406030204" pitchFamily="18" charset="0"/>
                            <a:ea typeface="宋体" panose="02010600030101010101" pitchFamily="2" charset="-122"/>
                            <a:cs typeface="Times New Roman" panose="02020603050405020304" pitchFamily="18" charset="0"/>
                          </a:rPr>
                          <m:t>week</m:t>
                        </m:r>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 </m:t>
                        </m:r>
                      </m:num>
                      <m:den>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𝑛𝑢𝑚𝑏𝑒𝑟</m:t>
                        </m:r>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 </m:t>
                        </m:r>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𝑜𝑓</m:t>
                        </m:r>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 </m:t>
                        </m:r>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𝑑𝑎𝑦𝑠</m:t>
                        </m:r>
                      </m:den>
                    </m:f>
                  </m:oMath>
                </a14:m>
                <a:endParaRPr lang="en-US" altLang="zh-CN" dirty="0"/>
              </a:p>
            </p:txBody>
          </p:sp>
        </mc:Choice>
        <mc:Fallback>
          <p:sp>
            <p:nvSpPr>
              <p:cNvPr id="9" name="內容版面配置區 2"/>
              <p:cNvSpPr>
                <a:spLocks noGrp="1" noRot="1" noChangeAspect="1" noMove="1" noResize="1" noEditPoints="1" noAdjustHandles="1" noChangeArrowheads="1" noChangeShapeType="1" noTextEdit="1"/>
              </p:cNvSpPr>
              <p:nvPr>
                <p:ph idx="1"/>
              </p:nvPr>
            </p:nvSpPr>
            <p:spPr>
              <a:xfrm>
                <a:off x="468313" y="1340768"/>
                <a:ext cx="8240713" cy="4648770"/>
              </a:xfrm>
              <a:blipFill>
                <a:blip r:embed="rId3"/>
                <a:stretch>
                  <a:fillRect l="-666" t="-655" r="-148"/>
                </a:stretch>
              </a:blipFill>
            </p:spPr>
            <p:txBody>
              <a:bodyPr/>
              <a:lstStyle/>
              <a:p>
                <a:r>
                  <a:rPr lang="zh-TW" altLang="en-US">
                    <a:noFill/>
                  </a:rPr>
                  <a:t> </a:t>
                </a:r>
              </a:p>
            </p:txBody>
          </p:sp>
        </mc:Fallback>
      </mc:AlternateContent>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I</a:t>
            </a:r>
            <a:r>
              <a:rPr lang="en-US" altLang="zh-CN" dirty="0"/>
              <a:t>nvestment Value </a:t>
            </a:r>
            <a:r>
              <a:rPr lang="en-US" altLang="zh-TW" dirty="0"/>
              <a:t>Analysis Module</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t>15</a:t>
            </a:fld>
            <a:endParaRPr lang="en-US" altLang="zh-TW" dirty="0"/>
          </a:p>
        </p:txBody>
      </p:sp>
      <mc:AlternateContent xmlns:mc="http://schemas.openxmlformats.org/markup-compatibility/2006" xmlns:a14="http://schemas.microsoft.com/office/drawing/2010/main">
        <mc:Choice Requires="a14">
          <p:sp>
            <p:nvSpPr>
              <p:cNvPr id="9" name="內容版面配置區 2"/>
              <p:cNvSpPr>
                <a:spLocks noGrp="1"/>
              </p:cNvSpPr>
              <p:nvPr>
                <p:ph idx="1"/>
              </p:nvPr>
            </p:nvSpPr>
            <p:spPr>
              <a:xfrm>
                <a:off x="468313" y="1340768"/>
                <a:ext cx="8675687" cy="4648770"/>
              </a:xfrm>
            </p:spPr>
            <p:txBody>
              <a:bodyPr/>
              <a:lstStyle/>
              <a:p>
                <a:r>
                  <a:rPr lang="en-US" altLang="zh-TW" sz="2000" dirty="0"/>
                  <a:t>NFT F</a:t>
                </a:r>
                <a:r>
                  <a:rPr lang="en-US" altLang="zh-CN" sz="2000" dirty="0"/>
                  <a:t>uture Analysis</a:t>
                </a:r>
                <a:endParaRPr lang="en-US" altLang="zh-TW" sz="2000" dirty="0"/>
              </a:p>
              <a:p>
                <a:pPr lvl="1"/>
                <a:r>
                  <a:rPr lang="en-US" altLang="zh-TW" sz="1800" dirty="0"/>
                  <a:t>We consider the future development value of NFTS from the perspective of NFT publishers.</a:t>
                </a:r>
              </a:p>
              <a:p>
                <a:pPr lvl="1"/>
                <a:r>
                  <a:rPr lang="en-US" altLang="zh-TW" sz="1800" dirty="0"/>
                  <a:t>Four factors are considered, namely, the price change score, the transaction volume change score, and the social influence score of the NFT </a:t>
                </a:r>
                <a:r>
                  <a:rPr lang="en-US" altLang="zh-CN" sz="1800" dirty="0"/>
                  <a:t>issue</a:t>
                </a:r>
                <a:r>
                  <a:rPr lang="en-US" altLang="zh-TW" sz="1800" dirty="0"/>
                  <a:t>r itself, which includes the reprint score and the likes score of the </a:t>
                </a:r>
                <a:r>
                  <a:rPr lang="en-US" altLang="zh-TW" sz="1800" dirty="0" err="1"/>
                  <a:t>issurer's</a:t>
                </a:r>
                <a:r>
                  <a:rPr lang="en-US" altLang="zh-TW" sz="1800" dirty="0"/>
                  <a:t> posts on the social software.</a:t>
                </a:r>
              </a:p>
              <a:p>
                <a:pPr marL="457200" lvl="1" indent="0">
                  <a:buNone/>
                </a:pPr>
                <a14:m>
                  <m:oMathPara xmlns:m="http://schemas.openxmlformats.org/officeDocument/2006/math">
                    <m:oMathParaPr>
                      <m:jc m:val="centerGroup"/>
                    </m:oMathParaPr>
                    <m:oMath xmlns:m="http://schemas.openxmlformats.org/officeDocument/2006/math">
                      <m:r>
                        <a:rPr lang="en-US" altLang="zh-CN" sz="1800" i="1" kern="100" smtClean="0">
                          <a:effectLst/>
                          <a:latin typeface="Cambria Math" panose="02040503050406030204" pitchFamily="18" charset="0"/>
                          <a:ea typeface="宋体" panose="02010600030101010101" pitchFamily="2" charset="-122"/>
                          <a:cs typeface="Times New Roman" panose="02020603050405020304" pitchFamily="18" charset="0"/>
                        </a:rPr>
                        <m:t>𝑃𝑟𝑖𝑐𝑒</m:t>
                      </m:r>
                      <m:r>
                        <a:rPr lang="en-US" altLang="zh-CN" sz="1800" i="1" kern="100" smtClean="0">
                          <a:effectLst/>
                          <a:latin typeface="Cambria Math" panose="02040503050406030204" pitchFamily="18" charset="0"/>
                          <a:ea typeface="宋体" panose="02010600030101010101" pitchFamily="2" charset="-122"/>
                          <a:cs typeface="Times New Roman" panose="02020603050405020304" pitchFamily="18" charset="0"/>
                        </a:rPr>
                        <m:t>_</m:t>
                      </m:r>
                      <m:sSub>
                        <m:sSubPr>
                          <m:ctrlPr>
                            <a:rPr lang="zh-CN" altLang="zh-CN"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𝑆𝑐𝑜𝑟𝑒</m:t>
                          </m:r>
                        </m:e>
                        <m:sub>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𝑖</m:t>
                          </m:r>
                        </m:sub>
                      </m:sSub>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18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18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𝑀𝑜𝑛𝑡h𝑙𝑦𝑅𝑒𝑡𝑢𝑟𝑛</m:t>
                              </m:r>
                            </m:e>
                            <m:sub>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𝑖</m:t>
                              </m:r>
                            </m:sub>
                          </m:sSub>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𝑀𝑖𝑛</m:t>
                          </m:r>
                          <m:d>
                            <m:dPr>
                              <m:ctrlPr>
                                <a:rPr lang="zh-CN" altLang="zh-CN" sz="1800" i="1">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𝑀𝑜𝑛𝑡h𝑙𝑦𝑅𝑒𝑡𝑢𝑟𝑛</m:t>
                              </m:r>
                            </m:e>
                          </m:d>
                        </m:num>
                        <m:den>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𝑀𝑎𝑥</m:t>
                          </m:r>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𝑀𝑜𝑛𝑡h𝑙𝑦𝑅𝑒𝑡𝑢𝑟𝑛</m:t>
                          </m:r>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𝑀𝑖𝑛</m:t>
                          </m:r>
                          <m:d>
                            <m:dPr>
                              <m:ctrlPr>
                                <a:rPr lang="zh-CN" altLang="zh-CN" sz="1800" i="1">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𝑀𝑜𝑛𝑡h𝑙𝑦𝑅𝑒𝑡𝑢𝑟𝑛</m:t>
                              </m:r>
                            </m:e>
                          </m:d>
                        </m:den>
                      </m:f>
                      <m:r>
                        <a:rPr lang="en-US" altLang="zh-CN" i="1" kern="100">
                          <a:latin typeface="Cambria Math" panose="02040503050406030204" pitchFamily="18" charset="0"/>
                          <a:ea typeface="宋体" panose="02010600030101010101" pitchFamily="2" charset="-122"/>
                          <a:cs typeface="Times New Roman" panose="02020603050405020304" pitchFamily="18" charset="0"/>
                        </a:rPr>
                        <m:t>∈</m:t>
                      </m:r>
                      <m:d>
                        <m:dPr>
                          <m:ctrlPr>
                            <a:rPr lang="zh-CN" altLang="zh-CN" i="1">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i="1" kern="100">
                              <a:latin typeface="Cambria Math" panose="02040503050406030204" pitchFamily="18" charset="0"/>
                              <a:ea typeface="宋体" panose="02010600030101010101" pitchFamily="2" charset="-122"/>
                              <a:cs typeface="Times New Roman" panose="02020603050405020304" pitchFamily="18" charset="0"/>
                            </a:rPr>
                            <m:t>0,1</m:t>
                          </m:r>
                        </m:e>
                      </m:d>
                      <m:r>
                        <a:rPr lang="en-US" altLang="zh-CN" b="1" i="1" kern="100">
                          <a:latin typeface="Cambria Math" panose="02040503050406030204" pitchFamily="18" charset="0"/>
                          <a:ea typeface="宋体" panose="02010600030101010101" pitchFamily="2" charset="-122"/>
                          <a:cs typeface="Times New Roman" panose="02020603050405020304" pitchFamily="18" charset="0"/>
                        </a:rPr>
                        <m:t> </m:t>
                      </m:r>
                    </m:oMath>
                  </m:oMathPara>
                </a14:m>
                <a:endParaRPr lang="en-US" altLang="zh-CN" dirty="0"/>
              </a:p>
              <a:p>
                <a:pPr marL="457200" lvl="1" indent="0">
                  <a:buNone/>
                </a:pPr>
                <a14:m>
                  <m:oMathPara xmlns:m="http://schemas.openxmlformats.org/officeDocument/2006/math">
                    <m:oMathParaPr>
                      <m:jc m:val="centerGroup"/>
                    </m:oMathParaPr>
                    <m:oMath xmlns:m="http://schemas.openxmlformats.org/officeDocument/2006/math">
                      <m:r>
                        <a:rPr lang="en-US" altLang="zh-CN" sz="1800" i="1" kern="100" smtClean="0">
                          <a:effectLst/>
                          <a:latin typeface="Cambria Math" panose="02040503050406030204" pitchFamily="18" charset="0"/>
                          <a:ea typeface="宋体" panose="02010600030101010101" pitchFamily="2" charset="-122"/>
                          <a:cs typeface="Times New Roman" panose="02020603050405020304" pitchFamily="18" charset="0"/>
                        </a:rPr>
                        <m:t>𝑉𝑜𝑙𝑢𝑚𝑒</m:t>
                      </m:r>
                      <m:r>
                        <a:rPr lang="en-US" altLang="zh-CN" sz="1800" i="1" kern="100" smtClean="0">
                          <a:effectLst/>
                          <a:latin typeface="Cambria Math" panose="02040503050406030204" pitchFamily="18" charset="0"/>
                          <a:ea typeface="宋体" panose="02010600030101010101" pitchFamily="2" charset="-122"/>
                          <a:cs typeface="Times New Roman" panose="02020603050405020304" pitchFamily="18" charset="0"/>
                        </a:rPr>
                        <m:t>_</m:t>
                      </m:r>
                      <m:sSub>
                        <m:sSubPr>
                          <m:ctrlPr>
                            <a:rPr lang="zh-CN" altLang="zh-CN"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𝑆𝑐𝑜𝑟𝑒</m:t>
                          </m:r>
                        </m:e>
                        <m:sub>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𝑖</m:t>
                          </m:r>
                        </m:sub>
                      </m:sSub>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18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18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𝑀𝑜𝑛𝑡h𝑙𝑦</m:t>
                              </m:r>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_</m:t>
                              </m:r>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𝑉𝑜𝑙𝑢𝑚𝑒</m:t>
                              </m:r>
                            </m:e>
                            <m:sub>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𝑖</m:t>
                              </m:r>
                            </m:sub>
                          </m:sSub>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𝑀𝑖𝑛</m:t>
                          </m:r>
                          <m:d>
                            <m:dPr>
                              <m:ctrlPr>
                                <a:rPr lang="zh-CN" altLang="zh-CN" sz="1800" i="1">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𝑀𝑜𝑛𝑡h𝑙𝑦</m:t>
                              </m:r>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_</m:t>
                              </m:r>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𝑉𝑜𝑙𝑢𝑚𝑒</m:t>
                              </m:r>
                            </m:e>
                          </m:d>
                        </m:num>
                        <m:den>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𝑀𝑎𝑥</m:t>
                          </m:r>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𝑀𝑜𝑛𝑡h𝑙𝑦</m:t>
                          </m:r>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_</m:t>
                          </m:r>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𝑉𝑜𝑙𝑢𝑚𝑒</m:t>
                          </m:r>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𝑀𝑖𝑛</m:t>
                          </m:r>
                          <m:d>
                            <m:dPr>
                              <m:ctrlPr>
                                <a:rPr lang="zh-CN" altLang="zh-CN" sz="1800" i="1">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𝑀𝑜𝑛𝑡h𝑙𝑦</m:t>
                              </m:r>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_</m:t>
                              </m:r>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𝑉𝑜𝑙𝑢𝑚𝑒</m:t>
                              </m:r>
                            </m:e>
                          </m:d>
                        </m:den>
                      </m:f>
                      <m:r>
                        <a:rPr lang="en-US" altLang="zh-CN" i="1" kern="100">
                          <a:latin typeface="Cambria Math" panose="02040503050406030204" pitchFamily="18" charset="0"/>
                          <a:ea typeface="宋体" panose="02010600030101010101" pitchFamily="2" charset="-122"/>
                          <a:cs typeface="Times New Roman" panose="02020603050405020304" pitchFamily="18" charset="0"/>
                        </a:rPr>
                        <m:t>∈</m:t>
                      </m:r>
                      <m:d>
                        <m:dPr>
                          <m:ctrlPr>
                            <a:rPr lang="zh-CN" altLang="zh-CN" i="1">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i="1" kern="100">
                              <a:latin typeface="Cambria Math" panose="02040503050406030204" pitchFamily="18" charset="0"/>
                              <a:ea typeface="宋体" panose="02010600030101010101" pitchFamily="2" charset="-122"/>
                              <a:cs typeface="Times New Roman" panose="02020603050405020304" pitchFamily="18" charset="0"/>
                            </a:rPr>
                            <m:t>0,1</m:t>
                          </m:r>
                        </m:e>
                      </m:d>
                      <m:r>
                        <a:rPr lang="en-US" altLang="zh-CN" b="1" i="1" kern="100">
                          <a:latin typeface="Cambria Math" panose="02040503050406030204" pitchFamily="18" charset="0"/>
                          <a:ea typeface="宋体" panose="02010600030101010101" pitchFamily="2" charset="-122"/>
                          <a:cs typeface="Times New Roman" panose="02020603050405020304" pitchFamily="18" charset="0"/>
                        </a:rPr>
                        <m:t> </m:t>
                      </m:r>
                    </m:oMath>
                  </m:oMathPara>
                </a14:m>
                <a:endParaRPr lang="en-US" altLang="zh-CN" dirty="0"/>
              </a:p>
              <a:p>
                <a:pPr lvl="1"/>
                <a:endParaRPr lang="en-US" altLang="zh-CN" dirty="0"/>
              </a:p>
              <a:p>
                <a:pPr marL="457200" lvl="1" indent="0">
                  <a:buNone/>
                </a:pPr>
                <a14:m>
                  <m:oMathPara xmlns:m="http://schemas.openxmlformats.org/officeDocument/2006/math">
                    <m:oMathParaPr>
                      <m:jc m:val="centerGroup"/>
                    </m:oMathParaPr>
                    <m:oMath xmlns:m="http://schemas.openxmlformats.org/officeDocument/2006/math">
                      <m:r>
                        <a:rPr lang="en-US" altLang="zh-CN" sz="1800" i="1" kern="100" smtClean="0">
                          <a:effectLst/>
                          <a:latin typeface="Cambria Math" panose="02040503050406030204" pitchFamily="18" charset="0"/>
                          <a:ea typeface="宋体" panose="02010600030101010101" pitchFamily="2" charset="-122"/>
                          <a:cs typeface="Times New Roman" panose="02020603050405020304" pitchFamily="18" charset="0"/>
                        </a:rPr>
                        <m:t>𝐼𝑠𝑠𝑢𝑒𝑟</m:t>
                      </m:r>
                      <m:r>
                        <a:rPr lang="en-US" altLang="zh-CN" sz="1800" i="1" kern="100" smtClean="0">
                          <a:effectLst/>
                          <a:latin typeface="Cambria Math" panose="02040503050406030204" pitchFamily="18" charset="0"/>
                          <a:ea typeface="宋体" panose="02010600030101010101" pitchFamily="2" charset="-122"/>
                          <a:cs typeface="Times New Roman" panose="02020603050405020304" pitchFamily="18" charset="0"/>
                        </a:rPr>
                        <m:t>_</m:t>
                      </m:r>
                      <m:sSub>
                        <m:sSubPr>
                          <m:ctrlPr>
                            <a:rPr lang="zh-CN" altLang="zh-CN" sz="18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𝑅𝑒𝑝𝑟𝑖𝑛𝑡𝑠</m:t>
                          </m:r>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_</m:t>
                          </m:r>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𝐶𝑜𝑢𝑛𝑡</m:t>
                          </m:r>
                        </m:e>
                        <m:sub>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𝑖</m:t>
                          </m:r>
                        </m:sub>
                      </m:sSub>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1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𝐼𝑠𝑠𝑢𝑒𝑟</m:t>
                          </m:r>
                          <m:sSub>
                            <m:sSubPr>
                              <m:ctrlPr>
                                <a:rPr lang="zh-CN" altLang="zh-CN" sz="18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𝑅𝑒𝑝𝑟𝑖𝑛𝑡𝑠𝐶𝑜𝑢𝑛𝑡</m:t>
                              </m:r>
                            </m:e>
                            <m:sub>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𝑖</m:t>
                              </m:r>
                            </m:sub>
                          </m:sSub>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𝑀𝑖𝑛</m:t>
                          </m:r>
                          <m:d>
                            <m:dPr>
                              <m:ctrlPr>
                                <a:rPr lang="zh-CN" altLang="zh-CN" sz="1800" i="1">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𝐼𝑠𝑠𝑢𝑒𝑟𝑅𝑒𝑝𝑟𝑖𝑛𝑡𝑠𝐶𝑜𝑢𝑛𝑡</m:t>
                              </m:r>
                            </m:e>
                          </m:d>
                        </m:num>
                        <m:den>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𝑀𝑎𝑥</m:t>
                          </m:r>
                          <m:d>
                            <m:dPr>
                              <m:ctrlPr>
                                <a:rPr lang="zh-CN" altLang="zh-CN" sz="1800" i="1">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𝐼𝑠𝑠𝑢𝑒𝑟𝑅𝑒𝑝𝑟𝑖𝑛𝑡𝑠𝐶𝑜𝑢𝑛𝑡</m:t>
                              </m:r>
                            </m:e>
                          </m:d>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𝑀𝑖𝑛</m:t>
                          </m:r>
                          <m:d>
                            <m:dPr>
                              <m:ctrlPr>
                                <a:rPr lang="zh-CN" altLang="zh-CN" sz="1800" i="1">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𝐼𝑠𝑠𝑢𝑒𝑟𝑅𝑒𝑝𝑟𝑖𝑛𝑡𝑠𝐶𝑜𝑢𝑛𝑡</m:t>
                              </m:r>
                            </m:e>
                          </m:d>
                        </m:den>
                      </m:f>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m:t>
                      </m:r>
                      <m:d>
                        <m:dPr>
                          <m:ctrlPr>
                            <a:rPr lang="zh-CN" altLang="zh-CN" sz="1800" i="1">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0,1</m:t>
                          </m:r>
                        </m:e>
                      </m:d>
                      <m:r>
                        <a:rPr lang="en-US" altLang="zh-CN" sz="1800" b="1" i="1" kern="100">
                          <a:effectLst/>
                          <a:latin typeface="Cambria Math" panose="02040503050406030204" pitchFamily="18" charset="0"/>
                          <a:ea typeface="宋体" panose="02010600030101010101" pitchFamily="2" charset="-122"/>
                          <a:cs typeface="Times New Roman" panose="02020603050405020304" pitchFamily="18" charset="0"/>
                        </a:rPr>
                        <m:t> </m:t>
                      </m:r>
                    </m:oMath>
                  </m:oMathPara>
                </a14:m>
                <a:endParaRPr lang="en-US" altLang="zh-CN" dirty="0"/>
              </a:p>
              <a:p>
                <a:pPr lvl="1"/>
                <a14:m>
                  <m:oMath xmlns:m="http://schemas.openxmlformats.org/officeDocument/2006/math">
                    <m:r>
                      <a:rPr lang="en-US" altLang="zh-CN" sz="1800" i="1" kern="100" smtClean="0">
                        <a:effectLst/>
                        <a:latin typeface="Cambria Math" panose="02040503050406030204" pitchFamily="18" charset="0"/>
                        <a:ea typeface="宋体" panose="02010600030101010101" pitchFamily="2" charset="-122"/>
                        <a:cs typeface="Times New Roman" panose="02020603050405020304" pitchFamily="18" charset="0"/>
                      </a:rPr>
                      <m:t>𝐼𝑠𝑠𝑢𝑒𝑟</m:t>
                    </m:r>
                    <m:r>
                      <a:rPr lang="en-US" altLang="zh-CN" sz="1800" i="1" kern="100" smtClean="0">
                        <a:effectLst/>
                        <a:latin typeface="Cambria Math" panose="02040503050406030204" pitchFamily="18" charset="0"/>
                        <a:ea typeface="宋体" panose="02010600030101010101" pitchFamily="2" charset="-122"/>
                        <a:cs typeface="Times New Roman" panose="02020603050405020304" pitchFamily="18" charset="0"/>
                      </a:rPr>
                      <m:t>_</m:t>
                    </m:r>
                    <m:sSub>
                      <m:sSubPr>
                        <m:ctrlPr>
                          <a:rPr lang="zh-CN" altLang="zh-CN" sz="18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𝐿𝑖𝑘𝑒𝑠</m:t>
                        </m:r>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_</m:t>
                        </m:r>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𝐶𝑜𝑢𝑛𝑡</m:t>
                        </m:r>
                      </m:e>
                      <m:sub>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𝑖</m:t>
                        </m:r>
                      </m:sub>
                    </m:sSub>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18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𝐼𝑠𝑠𝑢𝑒𝑟</m:t>
                        </m:r>
                        <m:sSub>
                          <m:sSubPr>
                            <m:ctrlPr>
                              <a:rPr lang="zh-CN" altLang="zh-CN" sz="18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𝐿𝑖𝑘𝑒𝑠𝐶𝑜𝑢𝑛𝑡</m:t>
                            </m:r>
                          </m:e>
                          <m:sub>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𝑖</m:t>
                            </m:r>
                          </m:sub>
                        </m:sSub>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𝑀𝑖𝑛</m:t>
                        </m:r>
                        <m:d>
                          <m:dPr>
                            <m:ctrlPr>
                              <a:rPr lang="zh-CN" altLang="zh-CN" sz="1800" i="1">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𝐼𝑠𝑠𝑢𝑒𝑟𝐿𝑖𝑘𝑒𝑠𝐶𝑜𝑢𝑛𝑡</m:t>
                            </m:r>
                          </m:e>
                        </m:d>
                      </m:num>
                      <m:den>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𝑀𝑎𝑥</m:t>
                        </m:r>
                        <m:d>
                          <m:dPr>
                            <m:ctrlPr>
                              <a:rPr lang="zh-CN" altLang="zh-CN" sz="1800" i="1">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𝐼𝑠𝑠𝑢𝑒𝑟𝐿𝑖𝑘𝑒𝑠𝐶𝑜𝑢𝑛𝑡</m:t>
                            </m:r>
                          </m:e>
                        </m:d>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𝑀𝑖𝑛</m:t>
                        </m:r>
                        <m:d>
                          <m:dPr>
                            <m:ctrlPr>
                              <a:rPr lang="zh-CN" altLang="zh-CN" sz="1800" i="1">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𝐼𝑠𝑠𝑢𝑒𝑟𝐿𝑖𝑘𝑒𝑠𝐶𝑜𝑢𝑛𝑡</m:t>
                            </m:r>
                          </m:e>
                        </m:d>
                      </m:den>
                    </m:f>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m:t>
                    </m:r>
                    <m:d>
                      <m:dPr>
                        <m:ctrlPr>
                          <a:rPr lang="zh-CN" altLang="zh-CN" sz="1800" i="1">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0,1</m:t>
                        </m:r>
                      </m:e>
                    </m:d>
                    <m:r>
                      <a:rPr lang="en-US" altLang="zh-CN" sz="1800" b="1" i="1" kern="100">
                        <a:effectLst/>
                        <a:latin typeface="Cambria Math" panose="02040503050406030204" pitchFamily="18" charset="0"/>
                        <a:ea typeface="宋体" panose="02010600030101010101" pitchFamily="2" charset="-122"/>
                        <a:cs typeface="Times New Roman" panose="02020603050405020304" pitchFamily="18" charset="0"/>
                      </a:rPr>
                      <m:t>      </m:t>
                    </m:r>
                  </m:oMath>
                </a14:m>
                <a:endParaRPr lang="en-US" altLang="zh-CN" dirty="0"/>
              </a:p>
            </p:txBody>
          </p:sp>
        </mc:Choice>
        <mc:Fallback xmlns="">
          <p:sp>
            <p:nvSpPr>
              <p:cNvPr id="9" name="內容版面配置區 2"/>
              <p:cNvSpPr>
                <a:spLocks noRot="1" noChangeAspect="1" noMove="1" noResize="1" noEditPoints="1" noAdjustHandles="1" noChangeArrowheads="1" noChangeShapeType="1" noTextEdit="1"/>
              </p:cNvSpPr>
              <p:nvPr>
                <p:ph idx="1"/>
              </p:nvPr>
            </p:nvSpPr>
            <p:spPr>
              <a:xfrm>
                <a:off x="468313" y="1340768"/>
                <a:ext cx="8675687" cy="4648770"/>
              </a:xfrm>
              <a:blipFill rotWithShape="1">
                <a:blip r:embed="rId3"/>
                <a:stretch>
                  <a:fillRect l="-4" t="-6" b="-7494"/>
                </a:stretch>
              </a:blipFill>
            </p:spPr>
            <p:txBody>
              <a:bodyPr/>
              <a:lstStyle/>
              <a:p>
                <a:r>
                  <a:rPr lang="zh-CN" altLang="en-US">
                    <a:noFill/>
                  </a:rPr>
                  <a:t> </a:t>
                </a:r>
              </a:p>
            </p:txBody>
          </p:sp>
        </mc:Fallback>
      </mc:AlternateContent>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I</a:t>
            </a:r>
            <a:r>
              <a:rPr lang="en-US" altLang="zh-CN" dirty="0"/>
              <a:t>nvestment Value </a:t>
            </a:r>
            <a:r>
              <a:rPr lang="en-US" altLang="zh-TW" dirty="0"/>
              <a:t>Analysis Module</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t>16</a:t>
            </a:fld>
            <a:endParaRPr lang="en-US" altLang="zh-TW" dirty="0"/>
          </a:p>
        </p:txBody>
      </p:sp>
      <p:sp>
        <p:nvSpPr>
          <p:cNvPr id="9" name="內容版面配置區 2"/>
          <p:cNvSpPr>
            <a:spLocks noGrp="1"/>
          </p:cNvSpPr>
          <p:nvPr>
            <p:ph idx="1"/>
          </p:nvPr>
        </p:nvSpPr>
        <p:spPr>
          <a:xfrm>
            <a:off x="468313" y="1340768"/>
            <a:ext cx="8675687" cy="4648770"/>
          </a:xfrm>
        </p:spPr>
        <p:txBody>
          <a:bodyPr/>
          <a:lstStyle/>
          <a:p>
            <a:r>
              <a:rPr lang="en-US" altLang="zh-TW" sz="2000" dirty="0"/>
              <a:t>NFT F</a:t>
            </a:r>
            <a:r>
              <a:rPr lang="en-US" altLang="zh-CN" sz="2000" dirty="0"/>
              <a:t>uture Analysis</a:t>
            </a:r>
          </a:p>
          <a:p>
            <a:endParaRPr lang="en-US" altLang="zh-TW" sz="2000" dirty="0"/>
          </a:p>
          <a:p>
            <a:endParaRPr lang="en-US" altLang="zh-TW" sz="2000" dirty="0"/>
          </a:p>
        </p:txBody>
      </p:sp>
      <mc:AlternateContent xmlns:mc="http://schemas.openxmlformats.org/markup-compatibility/2006" xmlns:a14="http://schemas.microsoft.com/office/drawing/2010/main">
        <mc:Choice Requires="a14">
          <p:sp>
            <p:nvSpPr>
              <p:cNvPr id="5" name="文本框 4"/>
              <p:cNvSpPr txBox="1"/>
              <p:nvPr/>
            </p:nvSpPr>
            <p:spPr>
              <a:xfrm>
                <a:off x="287784" y="2420888"/>
                <a:ext cx="9000231" cy="1163204"/>
              </a:xfrm>
              <a:prstGeom prst="rect">
                <a:avLst/>
              </a:prstGeom>
              <a:noFill/>
            </p:spPr>
            <p:txBody>
              <a:bodyPr wrap="square">
                <a:spAutoFit/>
              </a:bodyPr>
              <a:lstStyle/>
              <a:p>
                <a:pPr lvl="1"/>
                <a14:m>
                  <m:oMathPara xmlns:m="http://schemas.openxmlformats.org/officeDocument/2006/math">
                    <m:oMathParaPr>
                      <m:jc m:val="centerGroup"/>
                    </m:oMathParaPr>
                    <m:oMath xmlns:m="http://schemas.openxmlformats.org/officeDocument/2006/math">
                      <m:r>
                        <a:rPr lang="en-US" altLang="zh-CN" i="1" smtClean="0">
                          <a:latin typeface="Cambria Math" panose="02040503050406030204" pitchFamily="18" charset="0"/>
                        </a:rPr>
                        <m:t>𝐹𝑢𝑡𝑢𝑟𝑒</m:t>
                      </m:r>
                      <m:r>
                        <a:rPr lang="en-US" altLang="zh-CN" i="1" smtClean="0">
                          <a:latin typeface="Cambria Math" panose="02040503050406030204" pitchFamily="18" charset="0"/>
                        </a:rPr>
                        <m:t>_</m:t>
                      </m:r>
                      <m:sSub>
                        <m:sSubPr>
                          <m:ctrlPr>
                            <a:rPr lang="zh-CN" altLang="zh-CN" i="1">
                              <a:latin typeface="Cambria Math" panose="02040503050406030204" pitchFamily="18" charset="0"/>
                            </a:rPr>
                          </m:ctrlPr>
                        </m:sSubPr>
                        <m:e>
                          <m:r>
                            <a:rPr lang="en-US" altLang="zh-CN" i="1">
                              <a:latin typeface="Cambria Math" panose="02040503050406030204" pitchFamily="18" charset="0"/>
                            </a:rPr>
                            <m:t>𝑆𝑐𝑜𝑟𝑒</m:t>
                          </m:r>
                        </m:e>
                        <m:sub>
                          <m:r>
                            <a:rPr lang="en-US" altLang="zh-CN" i="1">
                              <a:latin typeface="Cambria Math" panose="02040503050406030204" pitchFamily="18" charset="0"/>
                            </a:rPr>
                            <m:t>𝑖</m:t>
                          </m:r>
                        </m:sub>
                      </m:sSub>
                      <m:r>
                        <a:rPr lang="en-US" altLang="zh-CN" i="1">
                          <a:latin typeface="Cambria Math" panose="02040503050406030204" pitchFamily="18" charset="0"/>
                        </a:rPr>
                        <m:t>=</m:t>
                      </m:r>
                      <m:r>
                        <a:rPr lang="en-US" altLang="zh-CN" b="1" i="1">
                          <a:latin typeface="Cambria Math" panose="02040503050406030204" pitchFamily="18" charset="0"/>
                        </a:rPr>
                        <m:t>𝜶</m:t>
                      </m:r>
                      <m:r>
                        <a:rPr lang="en-US" altLang="zh-CN" i="1">
                          <a:latin typeface="Cambria Math" panose="02040503050406030204" pitchFamily="18" charset="0"/>
                        </a:rPr>
                        <m:t>∗</m:t>
                      </m:r>
                      <m:r>
                        <a:rPr lang="en-US" altLang="zh-CN" i="1">
                          <a:latin typeface="Cambria Math" panose="02040503050406030204" pitchFamily="18" charset="0"/>
                        </a:rPr>
                        <m:t>𝑃𝑟𝑖𝑐𝑒</m:t>
                      </m:r>
                      <m:r>
                        <a:rPr lang="en-US" altLang="zh-CN" i="1">
                          <a:latin typeface="Cambria Math" panose="02040503050406030204" pitchFamily="18" charset="0"/>
                        </a:rPr>
                        <m:t>_</m:t>
                      </m:r>
                      <m:sSub>
                        <m:sSubPr>
                          <m:ctrlPr>
                            <a:rPr lang="zh-CN" altLang="zh-CN" i="1">
                              <a:latin typeface="Cambria Math" panose="02040503050406030204" pitchFamily="18" charset="0"/>
                            </a:rPr>
                          </m:ctrlPr>
                        </m:sSubPr>
                        <m:e>
                          <m:r>
                            <a:rPr lang="en-US" altLang="zh-CN" i="1">
                              <a:latin typeface="Cambria Math" panose="02040503050406030204" pitchFamily="18" charset="0"/>
                            </a:rPr>
                            <m:t>𝑆𝑐𝑜𝑟𝑒</m:t>
                          </m:r>
                        </m:e>
                        <m:sub>
                          <m:r>
                            <a:rPr lang="en-US" altLang="zh-CN" i="1">
                              <a:latin typeface="Cambria Math" panose="02040503050406030204" pitchFamily="18" charset="0"/>
                            </a:rPr>
                            <m:t>𝑖</m:t>
                          </m:r>
                        </m:sub>
                      </m:sSub>
                      <m:r>
                        <a:rPr lang="en-US" altLang="zh-CN" i="1">
                          <a:latin typeface="Cambria Math" panose="02040503050406030204" pitchFamily="18" charset="0"/>
                        </a:rPr>
                        <m:t>+</m:t>
                      </m:r>
                      <m:r>
                        <a:rPr lang="en-US" altLang="zh-CN" b="1" i="1">
                          <a:latin typeface="Cambria Math" panose="02040503050406030204" pitchFamily="18" charset="0"/>
                        </a:rPr>
                        <m:t>𝜷</m:t>
                      </m:r>
                      <m:r>
                        <a:rPr lang="en-US" altLang="zh-CN" i="1">
                          <a:latin typeface="Cambria Math" panose="02040503050406030204" pitchFamily="18" charset="0"/>
                        </a:rPr>
                        <m:t>∗</m:t>
                      </m:r>
                      <m:r>
                        <a:rPr lang="en-US" altLang="zh-CN" i="1">
                          <a:latin typeface="Cambria Math" panose="02040503050406030204" pitchFamily="18" charset="0"/>
                        </a:rPr>
                        <m:t>𝑉𝑜𝑙𝑢𝑚𝑒</m:t>
                      </m:r>
                      <m:r>
                        <a:rPr lang="en-US" altLang="zh-CN" i="1">
                          <a:latin typeface="Cambria Math" panose="02040503050406030204" pitchFamily="18" charset="0"/>
                        </a:rPr>
                        <m:t>_</m:t>
                      </m:r>
                      <m:sSub>
                        <m:sSubPr>
                          <m:ctrlPr>
                            <a:rPr lang="zh-CN" altLang="zh-CN" i="1">
                              <a:latin typeface="Cambria Math" panose="02040503050406030204" pitchFamily="18" charset="0"/>
                            </a:rPr>
                          </m:ctrlPr>
                        </m:sSubPr>
                        <m:e>
                          <m:r>
                            <a:rPr lang="en-US" altLang="zh-CN" i="1">
                              <a:latin typeface="Cambria Math" panose="02040503050406030204" pitchFamily="18" charset="0"/>
                            </a:rPr>
                            <m:t>𝑆𝑐𝑜𝑟𝑒</m:t>
                          </m:r>
                        </m:e>
                        <m:sub>
                          <m:r>
                            <a:rPr lang="en-US" altLang="zh-CN" i="1">
                              <a:latin typeface="Cambria Math" panose="02040503050406030204" pitchFamily="18" charset="0"/>
                            </a:rPr>
                            <m:t>𝑖</m:t>
                          </m:r>
                        </m:sub>
                      </m:sSub>
                      <m:r>
                        <a:rPr lang="en-US" altLang="zh-CN" b="1" i="1">
                          <a:latin typeface="Cambria Math" panose="02040503050406030204" pitchFamily="18" charset="0"/>
                        </a:rPr>
                        <m:t>+</m:t>
                      </m:r>
                      <m:r>
                        <a:rPr lang="en-US" altLang="zh-CN" b="1" i="1">
                          <a:latin typeface="Cambria Math" panose="02040503050406030204" pitchFamily="18" charset="0"/>
                        </a:rPr>
                        <m:t>𝜸</m:t>
                      </m:r>
                      <m:r>
                        <a:rPr lang="en-US" altLang="zh-CN" b="1" i="1">
                          <a:latin typeface="Cambria Math" panose="02040503050406030204" pitchFamily="18" charset="0"/>
                        </a:rPr>
                        <m:t>∗</m:t>
                      </m:r>
                      <m:r>
                        <a:rPr lang="en-US" altLang="zh-CN" i="1">
                          <a:latin typeface="Cambria Math" panose="02040503050406030204" pitchFamily="18" charset="0"/>
                        </a:rPr>
                        <m:t>𝐼𝑠𝑠𝑢𝑒𝑟</m:t>
                      </m:r>
                      <m:r>
                        <a:rPr lang="en-US" altLang="zh-CN" i="1">
                          <a:latin typeface="Cambria Math" panose="02040503050406030204" pitchFamily="18" charset="0"/>
                        </a:rPr>
                        <m:t>_</m:t>
                      </m:r>
                      <m:sSub>
                        <m:sSubPr>
                          <m:ctrlPr>
                            <a:rPr lang="zh-CN" altLang="zh-CN" i="1">
                              <a:latin typeface="Cambria Math" panose="02040503050406030204" pitchFamily="18" charset="0"/>
                            </a:rPr>
                          </m:ctrlPr>
                        </m:sSubPr>
                        <m:e>
                          <m:r>
                            <a:rPr lang="en-US" altLang="zh-CN" b="0" i="1" smtClean="0">
                              <a:latin typeface="Cambria Math" panose="02040503050406030204" pitchFamily="18" charset="0"/>
                            </a:rPr>
                            <m:t>𝐼</m:t>
                          </m:r>
                          <m:r>
                            <a:rPr lang="en-US" altLang="zh-CN" i="1">
                              <a:latin typeface="Cambria Math" panose="02040503050406030204" pitchFamily="18" charset="0"/>
                            </a:rPr>
                            <m:t>𝑛𝑓𝑙𝑢𝑒𝑛𝑐𝑒𝑡𝑠</m:t>
                          </m:r>
                          <m:r>
                            <a:rPr lang="en-US" altLang="zh-CN" i="1">
                              <a:latin typeface="Cambria Math" panose="02040503050406030204" pitchFamily="18" charset="0"/>
                            </a:rPr>
                            <m:t>_</m:t>
                          </m:r>
                          <m:r>
                            <a:rPr lang="en-US" altLang="zh-CN" b="0" i="1" smtClean="0">
                              <a:latin typeface="Cambria Math" panose="02040503050406030204" pitchFamily="18" charset="0"/>
                            </a:rPr>
                            <m:t>𝑆𝑐𝑜𝑟𝑒</m:t>
                          </m:r>
                        </m:e>
                        <m:sub>
                          <m:r>
                            <a:rPr lang="en-US" altLang="zh-CN" i="1">
                              <a:latin typeface="Cambria Math" panose="02040503050406030204" pitchFamily="18" charset="0"/>
                            </a:rPr>
                            <m:t>𝑖</m:t>
                          </m:r>
                        </m:sub>
                      </m:sSub>
                    </m:oMath>
                  </m:oMathPara>
                </a14:m>
                <a:endParaRPr lang="en-US" altLang="zh-CN" dirty="0"/>
              </a:p>
              <a:p>
                <a:pPr lvl="1"/>
                <a:endParaRPr lang="en-US" altLang="zh-CN" dirty="0"/>
              </a:p>
              <a:p>
                <a:pPr lvl="1"/>
                <a:r>
                  <a:rPr lang="en-US" altLang="zh-CN" sz="1600" kern="100" dirty="0">
                    <a:solidFill>
                      <a:srgbClr val="000000"/>
                    </a:solidFill>
                    <a:effectLst/>
                    <a:latin typeface="Cambria Math" panose="02040503050406030204" pitchFamily="18" charset="0"/>
                    <a:ea typeface="宋体" panose="02010600030101010101" pitchFamily="2" charset="-122"/>
                    <a:cs typeface="Cambria Math" panose="02040503050406030204" pitchFamily="18" charset="0"/>
                  </a:rPr>
                  <a:t>𝑤</a:t>
                </a:r>
                <a:r>
                  <a:rPr lang="en-US" altLang="zh-CN" sz="1600" kern="100" dirty="0">
                    <a:solidFill>
                      <a:srgbClr val="000000"/>
                    </a:solidFill>
                    <a:effectLst/>
                    <a:latin typeface="Times New Roman" panose="02020603050405020304" pitchFamily="18" charset="0"/>
                    <a:ea typeface="宋体" panose="02010600030101010101" pitchFamily="2" charset="-122"/>
                  </a:rPr>
                  <a:t>ℎ</a:t>
                </a:r>
                <a:r>
                  <a:rPr lang="en-US" altLang="zh-CN" sz="1600" kern="100" dirty="0">
                    <a:solidFill>
                      <a:srgbClr val="000000"/>
                    </a:solidFill>
                    <a:effectLst/>
                    <a:latin typeface="Cambria Math" panose="02040503050406030204" pitchFamily="18" charset="0"/>
                    <a:ea typeface="宋体" panose="02010600030101010101" pitchFamily="2" charset="-122"/>
                    <a:cs typeface="Cambria Math" panose="02040503050406030204" pitchFamily="18" charset="0"/>
                  </a:rPr>
                  <a:t>𝑒𝑟𝑒</a:t>
                </a:r>
                <a:r>
                  <a:rPr lang="en-US" altLang="zh-CN" sz="1600" kern="100" dirty="0">
                    <a:solidFill>
                      <a:srgbClr val="000000"/>
                    </a:solidFill>
                    <a:effectLst/>
                    <a:latin typeface="Times New Roman" panose="02020603050405020304" pitchFamily="18" charset="0"/>
                    <a:ea typeface="宋体" panose="02010600030101010101" pitchFamily="2" charset="-122"/>
                  </a:rPr>
                  <a:t> </a:t>
                </a:r>
                <a:r>
                  <a:rPr lang="en-US" altLang="zh-CN" sz="1600" kern="100" dirty="0">
                    <a:solidFill>
                      <a:srgbClr val="000000"/>
                    </a:solidFill>
                    <a:effectLst/>
                    <a:latin typeface="Cambria Math" panose="02040503050406030204" pitchFamily="18" charset="0"/>
                    <a:ea typeface="宋体" panose="02010600030101010101" pitchFamily="2" charset="-122"/>
                    <a:cs typeface="Cambria Math" panose="02040503050406030204" pitchFamily="18" charset="0"/>
                  </a:rPr>
                  <a:t>𝛼</a:t>
                </a:r>
                <a:r>
                  <a:rPr lang="en-US" altLang="zh-CN" sz="1600" kern="100" dirty="0">
                    <a:solidFill>
                      <a:srgbClr val="000000"/>
                    </a:solidFill>
                    <a:effectLst/>
                    <a:latin typeface="Times New Roman" panose="02020603050405020304" pitchFamily="18" charset="0"/>
                    <a:ea typeface="宋体" panose="02010600030101010101" pitchFamily="2" charset="-122"/>
                  </a:rPr>
                  <a:t> + </a:t>
                </a:r>
                <a:r>
                  <a:rPr lang="en-US" altLang="zh-CN" sz="1600" kern="100" dirty="0">
                    <a:solidFill>
                      <a:srgbClr val="000000"/>
                    </a:solidFill>
                    <a:effectLst/>
                    <a:latin typeface="Cambria Math" panose="02040503050406030204" pitchFamily="18" charset="0"/>
                    <a:ea typeface="宋体" panose="02010600030101010101" pitchFamily="2" charset="-122"/>
                    <a:cs typeface="Cambria Math" panose="02040503050406030204" pitchFamily="18" charset="0"/>
                  </a:rPr>
                  <a:t>𝛽</a:t>
                </a:r>
                <a:r>
                  <a:rPr lang="en-US" altLang="zh-CN" sz="1600" kern="100" dirty="0">
                    <a:solidFill>
                      <a:srgbClr val="000000"/>
                    </a:solidFill>
                    <a:effectLst/>
                    <a:latin typeface="Times New Roman" panose="02020603050405020304" pitchFamily="18" charset="0"/>
                    <a:ea typeface="宋体" panose="02010600030101010101" pitchFamily="2" charset="-122"/>
                  </a:rPr>
                  <a:t> + </a:t>
                </a:r>
                <a:r>
                  <a:rPr lang="en-US" altLang="zh-CN" sz="1600" kern="100" dirty="0">
                    <a:solidFill>
                      <a:srgbClr val="000000"/>
                    </a:solidFill>
                    <a:effectLst/>
                    <a:latin typeface="Cambria Math" panose="02040503050406030204" pitchFamily="18" charset="0"/>
                    <a:ea typeface="宋体" panose="02010600030101010101" pitchFamily="2" charset="-122"/>
                    <a:cs typeface="Cambria Math" panose="02040503050406030204" pitchFamily="18" charset="0"/>
                  </a:rPr>
                  <a:t>𝛾</a:t>
                </a:r>
                <a:r>
                  <a:rPr lang="en-US" altLang="zh-CN" sz="1600" kern="100" dirty="0">
                    <a:solidFill>
                      <a:srgbClr val="000000"/>
                    </a:solidFill>
                    <a:effectLst/>
                    <a:latin typeface="Times New Roman" panose="02020603050405020304" pitchFamily="18" charset="0"/>
                    <a:ea typeface="宋体" panose="02010600030101010101" pitchFamily="2" charset="-122"/>
                  </a:rPr>
                  <a:t> = 1 </a:t>
                </a:r>
                <a:r>
                  <a:rPr lang="en-US" altLang="zh-CN" sz="1600" kern="100" dirty="0">
                    <a:solidFill>
                      <a:srgbClr val="000000"/>
                    </a:solidFill>
                    <a:effectLst/>
                    <a:latin typeface="Cambria Math" panose="02040503050406030204" pitchFamily="18" charset="0"/>
                    <a:ea typeface="宋体" panose="02010600030101010101" pitchFamily="2" charset="-122"/>
                    <a:cs typeface="Cambria Math" panose="02040503050406030204" pitchFamily="18" charset="0"/>
                  </a:rPr>
                  <a:t>𝑎𝑛𝑑</a:t>
                </a:r>
                <a:r>
                  <a:rPr lang="en-US" altLang="zh-CN" sz="1600" kern="100" dirty="0">
                    <a:solidFill>
                      <a:srgbClr val="000000"/>
                    </a:solidFill>
                    <a:effectLst/>
                    <a:latin typeface="Times New Roman" panose="02020603050405020304" pitchFamily="18" charset="0"/>
                    <a:ea typeface="宋体" panose="02010600030101010101" pitchFamily="2" charset="-122"/>
                  </a:rPr>
                  <a:t> </a:t>
                </a:r>
                <a:r>
                  <a:rPr lang="en-US" altLang="zh-CN" sz="1600" kern="100" dirty="0">
                    <a:solidFill>
                      <a:srgbClr val="000000"/>
                    </a:solidFill>
                    <a:effectLst/>
                    <a:latin typeface="Cambria Math" panose="02040503050406030204" pitchFamily="18" charset="0"/>
                    <a:ea typeface="宋体" panose="02010600030101010101" pitchFamily="2" charset="-122"/>
                    <a:cs typeface="Cambria Math" panose="02040503050406030204" pitchFamily="18" charset="0"/>
                  </a:rPr>
                  <a:t>𝛼</a:t>
                </a:r>
                <a:r>
                  <a:rPr lang="en-US" altLang="zh-CN" sz="1600" kern="100" dirty="0">
                    <a:solidFill>
                      <a:srgbClr val="000000"/>
                    </a:solidFill>
                    <a:effectLst/>
                    <a:latin typeface="Times New Roman" panose="02020603050405020304" pitchFamily="18" charset="0"/>
                    <a:ea typeface="宋体" panose="02010600030101010101" pitchFamily="2" charset="-122"/>
                  </a:rPr>
                  <a:t>, </a:t>
                </a:r>
                <a:r>
                  <a:rPr lang="en-US" altLang="zh-CN" sz="1600" kern="100" dirty="0">
                    <a:solidFill>
                      <a:srgbClr val="000000"/>
                    </a:solidFill>
                    <a:effectLst/>
                    <a:latin typeface="Cambria Math" panose="02040503050406030204" pitchFamily="18" charset="0"/>
                    <a:ea typeface="宋体" panose="02010600030101010101" pitchFamily="2" charset="-122"/>
                    <a:cs typeface="Cambria Math" panose="02040503050406030204" pitchFamily="18" charset="0"/>
                  </a:rPr>
                  <a:t>𝛽</a:t>
                </a:r>
                <a:r>
                  <a:rPr lang="en-US" altLang="zh-CN" sz="1600" kern="100" dirty="0">
                    <a:solidFill>
                      <a:srgbClr val="000000"/>
                    </a:solidFill>
                    <a:effectLst/>
                    <a:latin typeface="Times New Roman" panose="02020603050405020304" pitchFamily="18" charset="0"/>
                    <a:ea typeface="宋体" panose="02010600030101010101" pitchFamily="2" charset="-122"/>
                  </a:rPr>
                  <a:t>, </a:t>
                </a:r>
                <a:r>
                  <a:rPr lang="en-US" altLang="zh-CN" sz="1600" kern="100" dirty="0">
                    <a:solidFill>
                      <a:srgbClr val="000000"/>
                    </a:solidFill>
                    <a:effectLst/>
                    <a:latin typeface="Cambria Math" panose="02040503050406030204" pitchFamily="18" charset="0"/>
                    <a:ea typeface="宋体" panose="02010600030101010101" pitchFamily="2" charset="-122"/>
                    <a:cs typeface="Cambria Math" panose="02040503050406030204" pitchFamily="18" charset="0"/>
                  </a:rPr>
                  <a:t>𝛾.</a:t>
                </a:r>
                <a:r>
                  <a:rPr lang="en-US" altLang="zh-CN" sz="1600" kern="100" dirty="0">
                    <a:solidFill>
                      <a:srgbClr val="000000"/>
                    </a:solidFill>
                    <a:effectLst/>
                    <a:latin typeface="Times New Roman" panose="02020603050405020304" pitchFamily="18" charset="0"/>
                    <a:ea typeface="宋体" panose="02010600030101010101" pitchFamily="2" charset="-122"/>
                  </a:rPr>
                  <a:t>≥ 0</a:t>
                </a:r>
                <a:endParaRPr lang="zh-CN" altLang="en-US" dirty="0"/>
              </a:p>
            </p:txBody>
          </p:sp>
        </mc:Choice>
        <mc:Fallback xmlns="">
          <p:sp>
            <p:nvSpPr>
              <p:cNvPr id="5" name="文本框 4"/>
              <p:cNvSpPr txBox="1">
                <a:spLocks noRot="1" noChangeAspect="1" noMove="1" noResize="1" noEditPoints="1" noAdjustHandles="1" noChangeArrowheads="1" noChangeShapeType="1" noTextEdit="1"/>
              </p:cNvSpPr>
              <p:nvPr/>
            </p:nvSpPr>
            <p:spPr>
              <a:xfrm>
                <a:off x="287784" y="2420888"/>
                <a:ext cx="9000231" cy="1163204"/>
              </a:xfrm>
              <a:prstGeom prst="rect">
                <a:avLst/>
              </a:prstGeom>
              <a:blipFill rotWithShape="1">
                <a:blip r:embed="rId3"/>
                <a:stretch>
                  <a:fillRect l="-1" t="-23" r="6" b="13"/>
                </a:stretch>
              </a:blipFill>
            </p:spPr>
            <p:txBody>
              <a:bodyPr/>
              <a:lstStyle/>
              <a:p>
                <a:r>
                  <a:rPr lang="zh-CN" altLang="en-US">
                    <a:noFill/>
                  </a:rPr>
                  <a:t> </a:t>
                </a:r>
              </a:p>
            </p:txBody>
          </p:sp>
        </mc:Fallback>
      </mc:AlternateContent>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9632" y="1237681"/>
            <a:ext cx="5918264" cy="4717039"/>
          </a:xfrm>
          <a:prstGeom prst="rect">
            <a:avLst/>
          </a:prstGeom>
        </p:spPr>
      </p:pic>
      <p:sp>
        <p:nvSpPr>
          <p:cNvPr id="2" name="標題 1"/>
          <p:cNvSpPr>
            <a:spLocks noGrp="1"/>
          </p:cNvSpPr>
          <p:nvPr>
            <p:ph type="title"/>
          </p:nvPr>
        </p:nvSpPr>
        <p:spPr/>
        <p:txBody>
          <a:bodyPr/>
          <a:lstStyle/>
          <a:p>
            <a:r>
              <a:rPr lang="en-US" altLang="zh-TW" dirty="0"/>
              <a:t>System Framework</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t>17</a:t>
            </a:fld>
            <a:endParaRPr lang="en-US" altLang="zh-TW" dirty="0"/>
          </a:p>
        </p:txBody>
      </p:sp>
      <p:sp>
        <p:nvSpPr>
          <p:cNvPr id="7" name="矩形: 圓角 6"/>
          <p:cNvSpPr/>
          <p:nvPr/>
        </p:nvSpPr>
        <p:spPr>
          <a:xfrm>
            <a:off x="2987824" y="4725144"/>
            <a:ext cx="4190072" cy="1152128"/>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NFT Recommendation Module</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t>18</a:t>
            </a:fld>
            <a:endParaRPr lang="en-US" altLang="zh-TW" dirty="0"/>
          </a:p>
        </p:txBody>
      </p:sp>
      <mc:AlternateContent xmlns:mc="http://schemas.openxmlformats.org/markup-compatibility/2006" xmlns:a14="http://schemas.microsoft.com/office/drawing/2010/main">
        <mc:Choice Requires="a14">
          <p:sp>
            <p:nvSpPr>
              <p:cNvPr id="9" name="內容版面配置區 2"/>
              <p:cNvSpPr>
                <a:spLocks noGrp="1"/>
              </p:cNvSpPr>
              <p:nvPr>
                <p:ph idx="1"/>
              </p:nvPr>
            </p:nvSpPr>
            <p:spPr>
              <a:xfrm>
                <a:off x="468313" y="1340768"/>
                <a:ext cx="7776095" cy="4648770"/>
              </a:xfrm>
            </p:spPr>
            <p:txBody>
              <a:bodyPr/>
              <a:lstStyle/>
              <a:p>
                <a:r>
                  <a:rPr lang="en-US" altLang="zh-TW" kern="0" dirty="0"/>
                  <a:t>NFT Recommendation</a:t>
                </a:r>
              </a:p>
              <a:p>
                <a:pPr lvl="1"/>
                <a:r>
                  <a:rPr lang="en-US" altLang="zh-TW" dirty="0"/>
                  <a:t>Build the hybrid recommendation method by aggregating four corresponding score.</a:t>
                </a:r>
                <a:r>
                  <a:rPr lang="zh-TW" altLang="zh-TW" dirty="0"/>
                  <a:t> </a:t>
                </a:r>
                <a:endParaRPr lang="en-US" altLang="zh-TW" dirty="0"/>
              </a:p>
              <a:p>
                <a:pPr lvl="1"/>
                <a:r>
                  <a:rPr lang="en-US" altLang="zh-TW" dirty="0"/>
                  <a:t>Get weight through the results in the experiment.</a:t>
                </a:r>
                <a:r>
                  <a:rPr lang="zh-TW" altLang="zh-TW" dirty="0"/>
                  <a:t> </a:t>
                </a:r>
                <a:endParaRPr lang="en-US" altLang="zh-TW" dirty="0"/>
              </a:p>
              <a:p>
                <a:pPr lvl="1"/>
                <a:endParaRPr lang="en-US" altLang="zh-TW" kern="0" dirty="0"/>
              </a:p>
              <a:p>
                <a:pPr marL="342900" marR="0" lvl="0" indent="-342900" algn="l" defTabSz="914400" rtl="0" eaLnBrk="0" fontAlgn="base" latinLnBrk="0" hangingPunct="0">
                  <a:lnSpc>
                    <a:spcPct val="100000"/>
                  </a:lnSpc>
                  <a:spcBef>
                    <a:spcPct val="20000"/>
                  </a:spcBef>
                  <a:spcAft>
                    <a:spcPct val="0"/>
                  </a:spcAft>
                  <a:buClrTx/>
                  <a:buSzTx/>
                  <a:buFontTx/>
                  <a:buChar char="•"/>
                  <a:defRPr/>
                </a:pPr>
                <a14:m>
                  <m:oMath xmlns:m="http://schemas.openxmlformats.org/officeDocument/2006/math">
                    <m:r>
                      <a:rPr kumimoji="1" lang="en-US" altLang="zh-CN" sz="1800" b="0" i="1" u="none" strike="noStrike" kern="100" cap="none" spc="0" normalizeH="0" baseline="0" noProof="0" smtClean="0">
                        <a:ln>
                          <a:noFill/>
                        </a:ln>
                        <a:solidFill>
                          <a:prstClr val="black"/>
                        </a:solidFill>
                        <a:effectLst/>
                        <a:uLnTx/>
                        <a:uFillTx/>
                        <a:latin typeface="Cambria Math" panose="02040503050406030204" pitchFamily="18" charset="0"/>
                        <a:ea typeface="宋体" panose="02010600030101010101" pitchFamily="2" charset="-122"/>
                        <a:cs typeface="Times New Roman" panose="02020603050405020304" pitchFamily="18" charset="0"/>
                      </a:rPr>
                      <m:t>𝑁𝐹𝑇</m:t>
                    </m:r>
                    <m:r>
                      <a:rPr kumimoji="1" lang="en-US" altLang="zh-CN" sz="1800" b="0" i="1" u="none" strike="noStrike" kern="100" cap="none" spc="0" normalizeH="0" baseline="0" noProof="0" smtClean="0">
                        <a:ln>
                          <a:noFill/>
                        </a:ln>
                        <a:solidFill>
                          <a:prstClr val="black"/>
                        </a:solidFill>
                        <a:effectLst/>
                        <a:uLnTx/>
                        <a:uFillTx/>
                        <a:latin typeface="Cambria Math" panose="02040503050406030204" pitchFamily="18" charset="0"/>
                        <a:ea typeface="宋体" panose="02010600030101010101" pitchFamily="2" charset="-122"/>
                        <a:cs typeface="Times New Roman" panose="02020603050405020304" pitchFamily="18" charset="0"/>
                      </a:rPr>
                      <m:t>_</m:t>
                    </m:r>
                    <m:r>
                      <a:rPr kumimoji="1" lang="en-US" altLang="zh-CN" sz="1800" b="0" i="1" u="none" strike="noStrike" kern="100" cap="none" spc="0" normalizeH="0" baseline="0" noProof="0" smtClean="0">
                        <a:ln>
                          <a:noFill/>
                        </a:ln>
                        <a:solidFill>
                          <a:prstClr val="black"/>
                        </a:solidFill>
                        <a:effectLst/>
                        <a:uLnTx/>
                        <a:uFillTx/>
                        <a:latin typeface="Cambria Math" panose="02040503050406030204" pitchFamily="18" charset="0"/>
                        <a:ea typeface="宋体" panose="02010600030101010101" pitchFamily="2" charset="-122"/>
                        <a:cs typeface="Times New Roman" panose="02020603050405020304" pitchFamily="18" charset="0"/>
                      </a:rPr>
                      <m:t>𝑅𝑒𝑐</m:t>
                    </m:r>
                    <m:r>
                      <a:rPr kumimoji="1" lang="en-US" altLang="zh-CN" sz="1800" b="0" i="1" u="none" strike="noStrike" kern="100" cap="none" spc="0" normalizeH="0" baseline="0" noProof="0" smtClean="0">
                        <a:ln>
                          <a:noFill/>
                        </a:ln>
                        <a:solidFill>
                          <a:prstClr val="black"/>
                        </a:solidFill>
                        <a:effectLst/>
                        <a:uLnTx/>
                        <a:uFillTx/>
                        <a:latin typeface="Cambria Math" panose="02040503050406030204" pitchFamily="18" charset="0"/>
                        <a:ea typeface="宋体" panose="02010600030101010101" pitchFamily="2" charset="-122"/>
                        <a:cs typeface="Times New Roman" panose="02020603050405020304" pitchFamily="18" charset="0"/>
                      </a:rPr>
                      <m:t>_</m:t>
                    </m:r>
                    <m:sSub>
                      <m:sSubPr>
                        <m:ctrlPr>
                          <a:rPr kumimoji="1" lang="zh-CN" altLang="zh-CN" sz="2400" b="0" i="1" u="none" strike="noStrike" kern="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Times New Roman" panose="02020603050405020304" pitchFamily="18" charset="0"/>
                          </a:rPr>
                        </m:ctrlPr>
                      </m:sSubPr>
                      <m:e>
                        <m:r>
                          <a:rPr kumimoji="1" lang="en-US" altLang="zh-CN" sz="1800" b="0" i="1" u="none" strike="noStrike" kern="100" cap="none" spc="0" normalizeH="0" baseline="0" noProof="0">
                            <a:ln>
                              <a:noFill/>
                            </a:ln>
                            <a:solidFill>
                              <a:prstClr val="black"/>
                            </a:solidFill>
                            <a:effectLst/>
                            <a:uLnTx/>
                            <a:uFillTx/>
                            <a:latin typeface="Cambria Math" panose="02040503050406030204" pitchFamily="18" charset="0"/>
                            <a:ea typeface="宋体" panose="02010600030101010101" pitchFamily="2" charset="-122"/>
                            <a:cs typeface="Times New Roman" panose="02020603050405020304" pitchFamily="18" charset="0"/>
                          </a:rPr>
                          <m:t>𝑆𝑐𝑜𝑟𝑒</m:t>
                        </m:r>
                      </m:e>
                      <m:sub>
                        <m:r>
                          <a:rPr kumimoji="1" lang="en-US" altLang="zh-CN" sz="1800" b="0" i="1" u="none" strike="noStrike" kern="100" cap="none" spc="0" normalizeH="0" baseline="0" noProof="0">
                            <a:ln>
                              <a:noFill/>
                            </a:ln>
                            <a:solidFill>
                              <a:prstClr val="black"/>
                            </a:solidFill>
                            <a:effectLst/>
                            <a:uLnTx/>
                            <a:uFillTx/>
                            <a:latin typeface="Cambria Math" panose="02040503050406030204" pitchFamily="18" charset="0"/>
                            <a:ea typeface="宋体" panose="02010600030101010101" pitchFamily="2" charset="-122"/>
                            <a:cs typeface="Times New Roman" panose="02020603050405020304" pitchFamily="18" charset="0"/>
                          </a:rPr>
                          <m:t>𝑖</m:t>
                        </m:r>
                      </m:sub>
                    </m:sSub>
                    <m:r>
                      <a:rPr kumimoji="1" lang="en-US" altLang="zh-CN" sz="1800" b="0" i="1" u="none" strike="noStrike" kern="100" cap="none" spc="0" normalizeH="0" baseline="0" noProof="0">
                        <a:ln>
                          <a:noFill/>
                        </a:ln>
                        <a:solidFill>
                          <a:prstClr val="black"/>
                        </a:solidFill>
                        <a:effectLst/>
                        <a:uLnTx/>
                        <a:uFillTx/>
                        <a:latin typeface="Cambria Math" panose="02040503050406030204" pitchFamily="18" charset="0"/>
                        <a:ea typeface="宋体" panose="02010600030101010101" pitchFamily="2" charset="-122"/>
                        <a:cs typeface="Times New Roman" panose="02020603050405020304" pitchFamily="18" charset="0"/>
                      </a:rPr>
                      <m:t>=</m:t>
                    </m:r>
                    <m:r>
                      <a:rPr kumimoji="1" lang="en-US" altLang="zh-CN" sz="1800" b="0" i="1" u="none" strike="noStrike" kern="100" cap="none" spc="0" normalizeH="0" baseline="0" noProof="0">
                        <a:ln>
                          <a:noFill/>
                        </a:ln>
                        <a:solidFill>
                          <a:prstClr val="black"/>
                        </a:solidFill>
                        <a:effectLst/>
                        <a:uLnTx/>
                        <a:uFillTx/>
                        <a:latin typeface="Cambria Math" panose="02040503050406030204" pitchFamily="18" charset="0"/>
                        <a:ea typeface="宋体" panose="02010600030101010101" pitchFamily="2" charset="-122"/>
                        <a:cs typeface="Times New Roman" panose="02020603050405020304" pitchFamily="18" charset="0"/>
                      </a:rPr>
                      <m:t>𝛼</m:t>
                    </m:r>
                    <m:r>
                      <a:rPr kumimoji="1" lang="en-US" altLang="zh-CN" sz="1800" b="0" i="1" u="none" strike="noStrike" kern="100" cap="none" spc="0" normalizeH="0" baseline="0" noProof="0">
                        <a:ln>
                          <a:noFill/>
                        </a:ln>
                        <a:solidFill>
                          <a:prstClr val="black"/>
                        </a:solidFill>
                        <a:effectLst/>
                        <a:uLnTx/>
                        <a:uFillTx/>
                        <a:latin typeface="Cambria Math" panose="02040503050406030204" pitchFamily="18" charset="0"/>
                        <a:ea typeface="宋体" panose="02010600030101010101" pitchFamily="2" charset="-122"/>
                        <a:cs typeface="Times New Roman" panose="02020603050405020304" pitchFamily="18" charset="0"/>
                      </a:rPr>
                      <m:t>∗</m:t>
                    </m:r>
                    <m:sSub>
                      <m:sSubPr>
                        <m:ctrlPr>
                          <a:rPr kumimoji="1" lang="zh-CN" altLang="zh-CN" sz="1800" b="0" i="1" u="none" strike="noStrike" kern="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Times New Roman" panose="02020603050405020304" pitchFamily="18" charset="0"/>
                          </a:rPr>
                        </m:ctrlPr>
                      </m:sSubPr>
                      <m:e>
                        <m:r>
                          <a:rPr kumimoji="1" lang="en-US" altLang="zh-CN" sz="1800" b="0" i="1" u="none" strike="noStrike" kern="100" cap="none" spc="0" normalizeH="0" baseline="0" noProof="0">
                            <a:ln>
                              <a:noFill/>
                            </a:ln>
                            <a:solidFill>
                              <a:prstClr val="black"/>
                            </a:solidFill>
                            <a:effectLst/>
                            <a:uLnTx/>
                            <a:uFillTx/>
                            <a:latin typeface="Cambria Math" panose="02040503050406030204" pitchFamily="18" charset="0"/>
                            <a:ea typeface="宋体" panose="02010600030101010101" pitchFamily="2" charset="-122"/>
                            <a:cs typeface="Times New Roman" panose="02020603050405020304" pitchFamily="18" charset="0"/>
                          </a:rPr>
                          <m:t>𝑃𝑟𝑒𝑓𝑒𝑟𝑒𝑛𝑐𝑒</m:t>
                        </m:r>
                        <m:r>
                          <a:rPr kumimoji="1" lang="en-US" altLang="zh-CN" sz="1800" b="0" i="1" u="none" strike="noStrike" kern="100" cap="none" spc="0" normalizeH="0" baseline="0" noProof="0">
                            <a:ln>
                              <a:noFill/>
                            </a:ln>
                            <a:solidFill>
                              <a:prstClr val="black"/>
                            </a:solidFill>
                            <a:effectLst/>
                            <a:uLnTx/>
                            <a:uFillTx/>
                            <a:latin typeface="Cambria Math" panose="02040503050406030204" pitchFamily="18" charset="0"/>
                            <a:ea typeface="宋体" panose="02010600030101010101" pitchFamily="2" charset="-122"/>
                            <a:cs typeface="Times New Roman" panose="02020603050405020304" pitchFamily="18" charset="0"/>
                          </a:rPr>
                          <m:t>_</m:t>
                        </m:r>
                        <m:r>
                          <a:rPr kumimoji="1" lang="en-US" altLang="zh-CN" sz="1800" b="0" i="1" u="none" strike="noStrike" kern="100" cap="none" spc="0" normalizeH="0" baseline="0" noProof="0">
                            <a:ln>
                              <a:noFill/>
                            </a:ln>
                            <a:solidFill>
                              <a:prstClr val="black"/>
                            </a:solidFill>
                            <a:effectLst/>
                            <a:uLnTx/>
                            <a:uFillTx/>
                            <a:latin typeface="Cambria Math" panose="02040503050406030204" pitchFamily="18" charset="0"/>
                            <a:ea typeface="宋体" panose="02010600030101010101" pitchFamily="2" charset="-122"/>
                            <a:cs typeface="Times New Roman" panose="02020603050405020304" pitchFamily="18" charset="0"/>
                          </a:rPr>
                          <m:t>𝑆𝑐𝑜𝑟𝑒</m:t>
                        </m:r>
                      </m:e>
                      <m:sub>
                        <m:r>
                          <a:rPr kumimoji="1" lang="en-US" altLang="zh-CN" sz="1800" b="0" i="1" u="none" strike="noStrike" kern="100" cap="none" spc="0" normalizeH="0" baseline="0" noProof="0">
                            <a:ln>
                              <a:noFill/>
                            </a:ln>
                            <a:solidFill>
                              <a:prstClr val="black"/>
                            </a:solidFill>
                            <a:effectLst/>
                            <a:uLnTx/>
                            <a:uFillTx/>
                            <a:latin typeface="Cambria Math" panose="02040503050406030204" pitchFamily="18" charset="0"/>
                            <a:ea typeface="宋体" panose="02010600030101010101" pitchFamily="2" charset="-122"/>
                            <a:cs typeface="Times New Roman" panose="02020603050405020304" pitchFamily="18" charset="0"/>
                          </a:rPr>
                          <m:t>𝑖</m:t>
                        </m:r>
                      </m:sub>
                    </m:sSub>
                    <m:r>
                      <a:rPr kumimoji="1" lang="en-US" altLang="zh-CN" sz="1800" b="0" i="1" u="none" strike="noStrike" kern="100" cap="none" spc="0" normalizeH="0" baseline="0" noProof="0">
                        <a:ln>
                          <a:noFill/>
                        </a:ln>
                        <a:solidFill>
                          <a:prstClr val="black"/>
                        </a:solidFill>
                        <a:effectLst/>
                        <a:uLnTx/>
                        <a:uFillTx/>
                        <a:latin typeface="Cambria Math" panose="02040503050406030204" pitchFamily="18" charset="0"/>
                        <a:ea typeface="宋体" panose="02010600030101010101" pitchFamily="2" charset="-122"/>
                        <a:cs typeface="Times New Roman" panose="02020603050405020304" pitchFamily="18" charset="0"/>
                      </a:rPr>
                      <m:t>+</m:t>
                    </m:r>
                    <m:r>
                      <a:rPr kumimoji="1" lang="en-US" altLang="zh-CN" sz="1800" b="0" i="1" u="none" strike="noStrike" kern="100" cap="none" spc="0" normalizeH="0" baseline="0" noProof="0">
                        <a:ln>
                          <a:noFill/>
                        </a:ln>
                        <a:solidFill>
                          <a:prstClr val="black"/>
                        </a:solidFill>
                        <a:effectLst/>
                        <a:uLnTx/>
                        <a:uFillTx/>
                        <a:latin typeface="Cambria Math" panose="02040503050406030204" pitchFamily="18" charset="0"/>
                        <a:ea typeface="宋体" panose="02010600030101010101" pitchFamily="2" charset="-122"/>
                        <a:cs typeface="Times New Roman" panose="02020603050405020304" pitchFamily="18" charset="0"/>
                      </a:rPr>
                      <m:t>𝛽</m:t>
                    </m:r>
                    <m:r>
                      <a:rPr kumimoji="1" lang="en-US" altLang="zh-CN" sz="1800" b="0" i="1" u="none" strike="noStrike" kern="100" cap="none" spc="0" normalizeH="0" baseline="0" noProof="0">
                        <a:ln>
                          <a:noFill/>
                        </a:ln>
                        <a:solidFill>
                          <a:prstClr val="black"/>
                        </a:solidFill>
                        <a:effectLst/>
                        <a:uLnTx/>
                        <a:uFillTx/>
                        <a:latin typeface="Cambria Math" panose="02040503050406030204" pitchFamily="18" charset="0"/>
                        <a:ea typeface="宋体" panose="02010600030101010101" pitchFamily="2" charset="-122"/>
                        <a:cs typeface="Times New Roman" panose="02020603050405020304" pitchFamily="18" charset="0"/>
                      </a:rPr>
                      <m:t>∗</m:t>
                    </m:r>
                    <m:sSub>
                      <m:sSubPr>
                        <m:ctrlPr>
                          <a:rPr kumimoji="1" lang="zh-CN" altLang="zh-CN" sz="1800" b="0" i="1" u="none" strike="noStrike" kern="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Times New Roman" panose="02020603050405020304" pitchFamily="18" charset="0"/>
                          </a:rPr>
                        </m:ctrlPr>
                      </m:sSubPr>
                      <m:e>
                        <m:r>
                          <a:rPr kumimoji="1" lang="en-US" altLang="zh-CN" sz="1800" b="0" i="1" u="none" strike="noStrike" kern="100" cap="none" spc="0" normalizeH="0" baseline="0" noProof="0">
                            <a:ln>
                              <a:noFill/>
                            </a:ln>
                            <a:solidFill>
                              <a:prstClr val="black"/>
                            </a:solidFill>
                            <a:effectLst/>
                            <a:uLnTx/>
                            <a:uFillTx/>
                            <a:latin typeface="Cambria Math" panose="02040503050406030204" pitchFamily="18" charset="0"/>
                            <a:ea typeface="宋体" panose="02010600030101010101" pitchFamily="2" charset="-122"/>
                            <a:cs typeface="Times New Roman" panose="02020603050405020304" pitchFamily="18" charset="0"/>
                          </a:rPr>
                          <m:t>𝐸𝑥𝑝𝑒𝑟𝑡</m:t>
                        </m:r>
                        <m:r>
                          <a:rPr kumimoji="1" lang="en-US" altLang="zh-CN" sz="1800" b="0" i="1" u="none" strike="noStrike" kern="100" cap="none" spc="0" normalizeH="0" baseline="0" noProof="0">
                            <a:ln>
                              <a:noFill/>
                            </a:ln>
                            <a:solidFill>
                              <a:prstClr val="black"/>
                            </a:solidFill>
                            <a:effectLst/>
                            <a:uLnTx/>
                            <a:uFillTx/>
                            <a:latin typeface="Cambria Math" panose="02040503050406030204" pitchFamily="18" charset="0"/>
                            <a:ea typeface="宋体" panose="02010600030101010101" pitchFamily="2" charset="-122"/>
                            <a:cs typeface="Times New Roman" panose="02020603050405020304" pitchFamily="18" charset="0"/>
                          </a:rPr>
                          <m:t>_</m:t>
                        </m:r>
                        <m:r>
                          <a:rPr kumimoji="1" lang="en-US" altLang="zh-CN" sz="1800" b="0" i="1" u="none" strike="noStrike" kern="100" cap="none" spc="0" normalizeH="0" baseline="0" noProof="0">
                            <a:ln>
                              <a:noFill/>
                            </a:ln>
                            <a:solidFill>
                              <a:prstClr val="black"/>
                            </a:solidFill>
                            <a:effectLst/>
                            <a:uLnTx/>
                            <a:uFillTx/>
                            <a:latin typeface="Cambria Math" panose="02040503050406030204" pitchFamily="18" charset="0"/>
                            <a:ea typeface="宋体" panose="02010600030101010101" pitchFamily="2" charset="-122"/>
                            <a:cs typeface="Times New Roman" panose="02020603050405020304" pitchFamily="18" charset="0"/>
                          </a:rPr>
                          <m:t>𝑆𝑐𝑜𝑟𝑒</m:t>
                        </m:r>
                      </m:e>
                      <m:sub>
                        <m:r>
                          <a:rPr kumimoji="1" lang="en-US" altLang="zh-CN" sz="1800" b="0" i="1" u="none" strike="noStrike" kern="100" cap="none" spc="0" normalizeH="0" baseline="0" noProof="0">
                            <a:ln>
                              <a:noFill/>
                            </a:ln>
                            <a:solidFill>
                              <a:prstClr val="black"/>
                            </a:solidFill>
                            <a:effectLst/>
                            <a:uLnTx/>
                            <a:uFillTx/>
                            <a:latin typeface="Cambria Math" panose="02040503050406030204" pitchFamily="18" charset="0"/>
                            <a:ea typeface="宋体" panose="02010600030101010101" pitchFamily="2" charset="-122"/>
                            <a:cs typeface="Times New Roman" panose="02020603050405020304" pitchFamily="18" charset="0"/>
                          </a:rPr>
                          <m:t>𝑖</m:t>
                        </m:r>
                      </m:sub>
                    </m:sSub>
                    <m:r>
                      <a:rPr kumimoji="1" lang="en-US" altLang="zh-CN" sz="1800" b="0" i="1" u="none" strike="noStrike" kern="100" cap="none" spc="0" normalizeH="0" baseline="0" noProof="0">
                        <a:ln>
                          <a:noFill/>
                        </a:ln>
                        <a:solidFill>
                          <a:prstClr val="black"/>
                        </a:solidFill>
                        <a:effectLst/>
                        <a:uLnTx/>
                        <a:uFillTx/>
                        <a:latin typeface="Cambria Math" panose="02040503050406030204" pitchFamily="18" charset="0"/>
                        <a:ea typeface="宋体" panose="02010600030101010101" pitchFamily="2" charset="-122"/>
                        <a:cs typeface="Times New Roman" panose="02020603050405020304" pitchFamily="18" charset="0"/>
                      </a:rPr>
                      <m:t> +</m:t>
                    </m:r>
                    <m:r>
                      <a:rPr kumimoji="1" lang="en-US" altLang="zh-CN" sz="1800" b="0" i="1" u="none" strike="noStrike" kern="100" cap="none" spc="0" normalizeH="0" baseline="0" noProof="0">
                        <a:ln>
                          <a:noFill/>
                        </a:ln>
                        <a:solidFill>
                          <a:prstClr val="black"/>
                        </a:solidFill>
                        <a:effectLst/>
                        <a:uLnTx/>
                        <a:uFillTx/>
                        <a:latin typeface="Cambria Math" panose="02040503050406030204" pitchFamily="18" charset="0"/>
                        <a:ea typeface="宋体" panose="02010600030101010101" pitchFamily="2" charset="-122"/>
                        <a:cs typeface="Times New Roman" panose="02020603050405020304" pitchFamily="18" charset="0"/>
                      </a:rPr>
                      <m:t>𝛾</m:t>
                    </m:r>
                    <m:r>
                      <a:rPr kumimoji="1" lang="en-US" altLang="zh-CN" sz="1800" b="0" i="1" u="none" strike="noStrike" kern="100" cap="none" spc="0" normalizeH="0" baseline="0" noProof="0">
                        <a:ln>
                          <a:noFill/>
                        </a:ln>
                        <a:solidFill>
                          <a:prstClr val="black"/>
                        </a:solidFill>
                        <a:effectLst/>
                        <a:uLnTx/>
                        <a:uFillTx/>
                        <a:latin typeface="Cambria Math" panose="02040503050406030204" pitchFamily="18" charset="0"/>
                        <a:ea typeface="宋体" panose="02010600030101010101" pitchFamily="2" charset="-122"/>
                        <a:cs typeface="Times New Roman" panose="02020603050405020304" pitchFamily="18" charset="0"/>
                      </a:rPr>
                      <m:t>∗</m:t>
                    </m:r>
                    <m:sSub>
                      <m:sSubPr>
                        <m:ctrlPr>
                          <a:rPr kumimoji="1" lang="zh-CN" altLang="zh-CN" sz="1800" b="0" i="1" u="none" strike="noStrike" kern="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Times New Roman" panose="02020603050405020304" pitchFamily="18" charset="0"/>
                          </a:rPr>
                        </m:ctrlPr>
                      </m:sSubPr>
                      <m:e>
                        <m:r>
                          <a:rPr kumimoji="1" lang="en-US" altLang="zh-CN" sz="1800" b="0" i="1" u="none" strike="noStrike" kern="100" cap="none" spc="0" normalizeH="0" baseline="0" noProof="0">
                            <a:ln>
                              <a:noFill/>
                            </a:ln>
                            <a:solidFill>
                              <a:prstClr val="black"/>
                            </a:solidFill>
                            <a:effectLst/>
                            <a:uLnTx/>
                            <a:uFillTx/>
                            <a:latin typeface="Cambria Math" panose="02040503050406030204" pitchFamily="18" charset="0"/>
                            <a:ea typeface="宋体" panose="02010600030101010101" pitchFamily="2" charset="-122"/>
                            <a:cs typeface="Times New Roman" panose="02020603050405020304" pitchFamily="18" charset="0"/>
                          </a:rPr>
                          <m:t>𝐶𝑜𝑚𝑚𝑢𝑛𝑖𝑡𝑦</m:t>
                        </m:r>
                        <m:r>
                          <a:rPr kumimoji="1" lang="en-US" altLang="zh-CN" sz="1800" b="0" i="1" u="none" strike="noStrike" kern="100" cap="none" spc="0" normalizeH="0" baseline="0" noProof="0">
                            <a:ln>
                              <a:noFill/>
                            </a:ln>
                            <a:solidFill>
                              <a:prstClr val="black"/>
                            </a:solidFill>
                            <a:effectLst/>
                            <a:uLnTx/>
                            <a:uFillTx/>
                            <a:latin typeface="Cambria Math" panose="02040503050406030204" pitchFamily="18" charset="0"/>
                            <a:ea typeface="宋体" panose="02010600030101010101" pitchFamily="2" charset="-122"/>
                            <a:cs typeface="Times New Roman" panose="02020603050405020304" pitchFamily="18" charset="0"/>
                          </a:rPr>
                          <m:t>_</m:t>
                        </m:r>
                        <m:r>
                          <a:rPr kumimoji="1" lang="en-US" altLang="zh-CN" sz="1800" b="0" i="1" u="none" strike="noStrike" kern="100" cap="none" spc="0" normalizeH="0" baseline="0" noProof="0">
                            <a:ln>
                              <a:noFill/>
                            </a:ln>
                            <a:solidFill>
                              <a:prstClr val="black"/>
                            </a:solidFill>
                            <a:effectLst/>
                            <a:uLnTx/>
                            <a:uFillTx/>
                            <a:latin typeface="Cambria Math" panose="02040503050406030204" pitchFamily="18" charset="0"/>
                            <a:ea typeface="宋体" panose="02010600030101010101" pitchFamily="2" charset="-122"/>
                            <a:cs typeface="Times New Roman" panose="02020603050405020304" pitchFamily="18" charset="0"/>
                          </a:rPr>
                          <m:t>𝑆𝑐𝑜𝑟𝑒</m:t>
                        </m:r>
                      </m:e>
                      <m:sub>
                        <m:r>
                          <a:rPr kumimoji="1" lang="en-US" altLang="zh-CN" sz="1800" b="0" i="1" u="none" strike="noStrike" kern="100" cap="none" spc="0" normalizeH="0" baseline="0" noProof="0">
                            <a:ln>
                              <a:noFill/>
                            </a:ln>
                            <a:solidFill>
                              <a:prstClr val="black"/>
                            </a:solidFill>
                            <a:effectLst/>
                            <a:uLnTx/>
                            <a:uFillTx/>
                            <a:latin typeface="Cambria Math" panose="02040503050406030204" pitchFamily="18" charset="0"/>
                            <a:ea typeface="宋体" panose="02010600030101010101" pitchFamily="2" charset="-122"/>
                            <a:cs typeface="Times New Roman" panose="02020603050405020304" pitchFamily="18" charset="0"/>
                          </a:rPr>
                          <m:t>𝑖</m:t>
                        </m:r>
                      </m:sub>
                    </m:sSub>
                    <m:r>
                      <a:rPr kumimoji="1" lang="en-US" altLang="zh-CN" sz="1800" b="0" i="1" u="none" strike="noStrike" kern="100" cap="none" spc="0" normalizeH="0" baseline="0" noProof="0">
                        <a:ln>
                          <a:noFill/>
                        </a:ln>
                        <a:solidFill>
                          <a:prstClr val="black"/>
                        </a:solidFill>
                        <a:effectLst/>
                        <a:uLnTx/>
                        <a:uFillTx/>
                        <a:latin typeface="Cambria Math" panose="02040503050406030204" pitchFamily="18" charset="0"/>
                        <a:ea typeface="宋体" panose="02010600030101010101" pitchFamily="2" charset="-122"/>
                        <a:cs typeface="Times New Roman" panose="02020603050405020304" pitchFamily="18" charset="0"/>
                      </a:rPr>
                      <m:t>+</m:t>
                    </m:r>
                    <m:r>
                      <a:rPr kumimoji="1" lang="en-US" altLang="zh-CN" sz="1800" b="0" i="1" u="none" strike="noStrike" kern="100" cap="none" spc="0" normalizeH="0" baseline="0" noProof="0">
                        <a:ln>
                          <a:noFill/>
                        </a:ln>
                        <a:solidFill>
                          <a:prstClr val="black"/>
                        </a:solidFill>
                        <a:effectLst/>
                        <a:uLnTx/>
                        <a:uFillTx/>
                        <a:latin typeface="Cambria Math" panose="02040503050406030204" pitchFamily="18" charset="0"/>
                        <a:ea typeface="宋体" panose="02010600030101010101" pitchFamily="2" charset="-122"/>
                        <a:cs typeface="Times New Roman" panose="02020603050405020304" pitchFamily="18" charset="0"/>
                      </a:rPr>
                      <m:t>𝛿</m:t>
                    </m:r>
                    <m:r>
                      <a:rPr kumimoji="1" lang="en-US" altLang="zh-CN" sz="1800" b="0" i="1" u="none" strike="noStrike" kern="100" cap="none" spc="0" normalizeH="0" baseline="0" noProof="0">
                        <a:ln>
                          <a:noFill/>
                        </a:ln>
                        <a:solidFill>
                          <a:prstClr val="black"/>
                        </a:solidFill>
                        <a:effectLst/>
                        <a:uLnTx/>
                        <a:uFillTx/>
                        <a:latin typeface="Cambria Math" panose="02040503050406030204" pitchFamily="18" charset="0"/>
                        <a:ea typeface="宋体" panose="02010600030101010101" pitchFamily="2" charset="-122"/>
                        <a:cs typeface="Times New Roman" panose="02020603050405020304" pitchFamily="18" charset="0"/>
                      </a:rPr>
                      <m:t>∗</m:t>
                    </m:r>
                    <m:r>
                      <a:rPr kumimoji="1" lang="en-US" altLang="zh-CN" sz="1800" b="0" i="1" u="none" strike="noStrike" kern="100" cap="none" spc="0" normalizeH="0" baseline="0" noProof="0">
                        <a:ln>
                          <a:noFill/>
                        </a:ln>
                        <a:solidFill>
                          <a:prstClr val="black"/>
                        </a:solidFill>
                        <a:effectLst/>
                        <a:uLnTx/>
                        <a:uFillTx/>
                        <a:latin typeface="Cambria Math" panose="02040503050406030204" pitchFamily="18" charset="0"/>
                        <a:ea typeface="宋体" panose="02010600030101010101" pitchFamily="2" charset="-122"/>
                        <a:cs typeface="Times New Roman" panose="02020603050405020304" pitchFamily="18" charset="0"/>
                      </a:rPr>
                      <m:t>𝐹𝑢𝑡𝑢𝑟𝑒</m:t>
                    </m:r>
                    <m:r>
                      <a:rPr kumimoji="1" lang="en-US" altLang="zh-CN" sz="1800" b="0" i="1" u="none" strike="noStrike" kern="100" cap="none" spc="0" normalizeH="0" baseline="0" noProof="0">
                        <a:ln>
                          <a:noFill/>
                        </a:ln>
                        <a:solidFill>
                          <a:prstClr val="black"/>
                        </a:solidFill>
                        <a:effectLst/>
                        <a:uLnTx/>
                        <a:uFillTx/>
                        <a:latin typeface="Cambria Math" panose="02040503050406030204" pitchFamily="18" charset="0"/>
                        <a:ea typeface="宋体" panose="02010600030101010101" pitchFamily="2" charset="-122"/>
                        <a:cs typeface="Times New Roman" panose="02020603050405020304" pitchFamily="18" charset="0"/>
                      </a:rPr>
                      <m:t>_</m:t>
                    </m:r>
                    <m:sSub>
                      <m:sSubPr>
                        <m:ctrlPr>
                          <a:rPr kumimoji="1" lang="zh-CN" altLang="zh-CN" sz="1800" b="0" i="1" u="none" strike="noStrike" kern="0" cap="none" spc="0" normalizeH="0" baseline="0" noProof="0">
                            <a:ln>
                              <a:noFill/>
                            </a:ln>
                            <a:solidFill>
                              <a:prstClr val="black"/>
                            </a:solidFill>
                            <a:effectLst/>
                            <a:uLnTx/>
                            <a:uFillTx/>
                            <a:latin typeface="Cambria Math" panose="02040503050406030204" pitchFamily="18" charset="0"/>
                            <a:ea typeface="Cambria Math" panose="02040503050406030204" pitchFamily="18" charset="0"/>
                            <a:cs typeface="Times New Roman" panose="02020603050405020304" pitchFamily="18" charset="0"/>
                          </a:rPr>
                        </m:ctrlPr>
                      </m:sSubPr>
                      <m:e>
                        <m:r>
                          <a:rPr kumimoji="1" lang="en-US" altLang="zh-CN" sz="1800" b="0" i="1" u="none" strike="noStrike" kern="100" cap="none" spc="0" normalizeH="0" baseline="0" noProof="0">
                            <a:ln>
                              <a:noFill/>
                            </a:ln>
                            <a:solidFill>
                              <a:prstClr val="black"/>
                            </a:solidFill>
                            <a:effectLst/>
                            <a:uLnTx/>
                            <a:uFillTx/>
                            <a:latin typeface="Cambria Math" panose="02040503050406030204" pitchFamily="18" charset="0"/>
                            <a:ea typeface="宋体" panose="02010600030101010101" pitchFamily="2" charset="-122"/>
                            <a:cs typeface="Times New Roman" panose="02020603050405020304" pitchFamily="18" charset="0"/>
                          </a:rPr>
                          <m:t>𝑆𝑐𝑜𝑟𝑒</m:t>
                        </m:r>
                      </m:e>
                      <m:sub>
                        <m:r>
                          <a:rPr kumimoji="1" lang="en-US" altLang="zh-CN" sz="1800" b="0" i="1" u="none" strike="noStrike" kern="100" cap="none" spc="0" normalizeH="0" baseline="0" noProof="0">
                            <a:ln>
                              <a:noFill/>
                            </a:ln>
                            <a:solidFill>
                              <a:prstClr val="black"/>
                            </a:solidFill>
                            <a:effectLst/>
                            <a:uLnTx/>
                            <a:uFillTx/>
                            <a:latin typeface="Cambria Math" panose="02040503050406030204" pitchFamily="18" charset="0"/>
                            <a:ea typeface="宋体" panose="02010600030101010101" pitchFamily="2" charset="-122"/>
                            <a:cs typeface="Times New Roman" panose="02020603050405020304" pitchFamily="18" charset="0"/>
                          </a:rPr>
                          <m:t>𝑖</m:t>
                        </m:r>
                      </m:sub>
                    </m:sSub>
                  </m:oMath>
                </a14:m>
                <a:endParaRPr kumimoji="1" lang="en-US" altLang="zh-CN" sz="2400" b="0" i="0" u="none" strike="noStrike" kern="0" cap="none" spc="0" normalizeH="0" baseline="0" noProof="0" dirty="0">
                  <a:ln>
                    <a:noFill/>
                  </a:ln>
                  <a:solidFill>
                    <a:prstClr val="black"/>
                  </a:solidFill>
                  <a:effectLst/>
                  <a:uLnTx/>
                  <a:uFillTx/>
                  <a:latin typeface="Arial" panose="020B0604020202020204"/>
                  <a:ea typeface="DFKai-SB" panose="03000509000000000000" pitchFamily="65" charset="-120"/>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defRPr/>
                </a:pPr>
                <a:endParaRPr kumimoji="1" lang="en-US" altLang="zh-CN" sz="2400" b="0" i="0" u="none" strike="noStrike" kern="0" cap="none" spc="0" normalizeH="0" baseline="0" noProof="0" dirty="0">
                  <a:ln>
                    <a:noFill/>
                  </a:ln>
                  <a:solidFill>
                    <a:prstClr val="black"/>
                  </a:solidFill>
                  <a:effectLst/>
                  <a:uLnTx/>
                  <a:uFillTx/>
                  <a:latin typeface="Arial" panose="020B0604020202020204"/>
                  <a:ea typeface="DFKai-SB" panose="03000509000000000000" pitchFamily="65" charset="-120"/>
                  <a:cs typeface="+mn-cs"/>
                </a:endParaRPr>
              </a:p>
              <a:p>
                <a:pPr marL="457200" marR="0" lvl="1" indent="0" algn="ctr" defTabSz="914400" rtl="0" eaLnBrk="0" fontAlgn="base" latinLnBrk="0" hangingPunct="0">
                  <a:lnSpc>
                    <a:spcPct val="100000"/>
                  </a:lnSpc>
                  <a:spcBef>
                    <a:spcPct val="20000"/>
                  </a:spcBef>
                  <a:spcAft>
                    <a:spcPct val="0"/>
                  </a:spcAft>
                  <a:buClrTx/>
                  <a:buSzTx/>
                  <a:buFontTx/>
                  <a:buNone/>
                  <a:defRPr/>
                </a:pPr>
                <a:r>
                  <a:rPr kumimoji="1" lang="en-US" altLang="zh-CN" sz="1800" b="0" i="0" u="none" strike="noStrike" kern="100" cap="none" spc="0" normalizeH="0" baseline="0" noProof="0" dirty="0">
                    <a:ln>
                      <a:noFill/>
                    </a:ln>
                    <a:solidFill>
                      <a:srgbClr val="000000"/>
                    </a:solidFill>
                    <a:effectLst/>
                    <a:uLnTx/>
                    <a:uFillTx/>
                    <a:latin typeface="Cambria Math" panose="02040503050406030204" pitchFamily="18" charset="0"/>
                    <a:ea typeface="宋体" panose="02010600030101010101" pitchFamily="2" charset="-122"/>
                    <a:cs typeface="Cambria Math" panose="02040503050406030204" pitchFamily="18" charset="0"/>
                  </a:rPr>
                  <a:t>𝑤</a:t>
                </a:r>
                <a:r>
                  <a:rPr kumimoji="1" lang="en-US" altLang="zh-CN" sz="1800" b="0" i="0" u="none" strike="noStrike" kern="100" cap="none" spc="0" normalizeH="0" baseline="0" noProof="0" dirty="0">
                    <a:ln>
                      <a:noFill/>
                    </a:ln>
                    <a:solidFill>
                      <a:srgbClr val="000000"/>
                    </a:solidFill>
                    <a:effectLst/>
                    <a:uLnTx/>
                    <a:uFillTx/>
                    <a:latin typeface="Times New Roman" panose="02020603050405020304" pitchFamily="18" charset="0"/>
                    <a:ea typeface="宋体" panose="02010600030101010101" pitchFamily="2" charset="-122"/>
                  </a:rPr>
                  <a:t>ℎ</a:t>
                </a:r>
                <a:r>
                  <a:rPr kumimoji="1" lang="en-US" altLang="zh-CN" sz="1800" b="0" i="0" u="none" strike="noStrike" kern="100" cap="none" spc="0" normalizeH="0" baseline="0" noProof="0" dirty="0">
                    <a:ln>
                      <a:noFill/>
                    </a:ln>
                    <a:solidFill>
                      <a:srgbClr val="000000"/>
                    </a:solidFill>
                    <a:effectLst/>
                    <a:uLnTx/>
                    <a:uFillTx/>
                    <a:latin typeface="Cambria Math" panose="02040503050406030204" pitchFamily="18" charset="0"/>
                    <a:ea typeface="宋体" panose="02010600030101010101" pitchFamily="2" charset="-122"/>
                    <a:cs typeface="Cambria Math" panose="02040503050406030204" pitchFamily="18" charset="0"/>
                  </a:rPr>
                  <a:t>𝑒𝑟𝑒</a:t>
                </a:r>
                <a:r>
                  <a:rPr kumimoji="1" lang="en-US" altLang="zh-CN" sz="1800" b="0" i="0" u="none" strike="noStrike" kern="100" cap="none" spc="0" normalizeH="0" baseline="0" noProof="0" dirty="0">
                    <a:ln>
                      <a:noFill/>
                    </a:ln>
                    <a:solidFill>
                      <a:srgbClr val="000000"/>
                    </a:solidFill>
                    <a:effectLst/>
                    <a:uLnTx/>
                    <a:uFillTx/>
                    <a:latin typeface="Times New Roman" panose="02020603050405020304" pitchFamily="18" charset="0"/>
                    <a:ea typeface="宋体" panose="02010600030101010101" pitchFamily="2" charset="-122"/>
                  </a:rPr>
                  <a:t> </a:t>
                </a:r>
                <a:r>
                  <a:rPr kumimoji="1" lang="en-US" altLang="zh-CN" sz="1800" b="0" i="0" u="none" strike="noStrike" kern="100" cap="none" spc="0" normalizeH="0" baseline="0" noProof="0" dirty="0">
                    <a:ln>
                      <a:noFill/>
                    </a:ln>
                    <a:solidFill>
                      <a:srgbClr val="000000"/>
                    </a:solidFill>
                    <a:effectLst/>
                    <a:uLnTx/>
                    <a:uFillTx/>
                    <a:latin typeface="Cambria Math" panose="02040503050406030204" pitchFamily="18" charset="0"/>
                    <a:ea typeface="宋体" panose="02010600030101010101" pitchFamily="2" charset="-122"/>
                    <a:cs typeface="Cambria Math" panose="02040503050406030204" pitchFamily="18" charset="0"/>
                  </a:rPr>
                  <a:t>𝛼</a:t>
                </a:r>
                <a:r>
                  <a:rPr kumimoji="1" lang="en-US" altLang="zh-CN" sz="1800" b="0" i="0" u="none" strike="noStrike" kern="100" cap="none" spc="0" normalizeH="0" baseline="0" noProof="0" dirty="0">
                    <a:ln>
                      <a:noFill/>
                    </a:ln>
                    <a:solidFill>
                      <a:srgbClr val="000000"/>
                    </a:solidFill>
                    <a:effectLst/>
                    <a:uLnTx/>
                    <a:uFillTx/>
                    <a:latin typeface="Times New Roman" panose="02020603050405020304" pitchFamily="18" charset="0"/>
                    <a:ea typeface="宋体" panose="02010600030101010101" pitchFamily="2" charset="-122"/>
                  </a:rPr>
                  <a:t> + </a:t>
                </a:r>
                <a:r>
                  <a:rPr kumimoji="1" lang="en-US" altLang="zh-CN" sz="1800" b="0" i="0" u="none" strike="noStrike" kern="100" cap="none" spc="0" normalizeH="0" baseline="0" noProof="0" dirty="0">
                    <a:ln>
                      <a:noFill/>
                    </a:ln>
                    <a:solidFill>
                      <a:srgbClr val="000000"/>
                    </a:solidFill>
                    <a:effectLst/>
                    <a:uLnTx/>
                    <a:uFillTx/>
                    <a:latin typeface="Cambria Math" panose="02040503050406030204" pitchFamily="18" charset="0"/>
                    <a:ea typeface="宋体" panose="02010600030101010101" pitchFamily="2" charset="-122"/>
                    <a:cs typeface="Cambria Math" panose="02040503050406030204" pitchFamily="18" charset="0"/>
                  </a:rPr>
                  <a:t>𝛽</a:t>
                </a:r>
                <a:r>
                  <a:rPr kumimoji="1" lang="en-US" altLang="zh-CN" sz="1800" b="0" i="0" u="none" strike="noStrike" kern="100" cap="none" spc="0" normalizeH="0" baseline="0" noProof="0" dirty="0">
                    <a:ln>
                      <a:noFill/>
                    </a:ln>
                    <a:solidFill>
                      <a:srgbClr val="000000"/>
                    </a:solidFill>
                    <a:effectLst/>
                    <a:uLnTx/>
                    <a:uFillTx/>
                    <a:latin typeface="Times New Roman" panose="02020603050405020304" pitchFamily="18" charset="0"/>
                    <a:ea typeface="宋体" panose="02010600030101010101" pitchFamily="2" charset="-122"/>
                  </a:rPr>
                  <a:t> + </a:t>
                </a:r>
                <a:r>
                  <a:rPr kumimoji="1" lang="en-US" altLang="zh-CN" sz="1800" b="0" i="0" u="none" strike="noStrike" kern="100" cap="none" spc="0" normalizeH="0" baseline="0" noProof="0" dirty="0">
                    <a:ln>
                      <a:noFill/>
                    </a:ln>
                    <a:solidFill>
                      <a:srgbClr val="000000"/>
                    </a:solidFill>
                    <a:effectLst/>
                    <a:uLnTx/>
                    <a:uFillTx/>
                    <a:latin typeface="Cambria Math" panose="02040503050406030204" pitchFamily="18" charset="0"/>
                    <a:ea typeface="宋体" panose="02010600030101010101" pitchFamily="2" charset="-122"/>
                    <a:cs typeface="Cambria Math" panose="02040503050406030204" pitchFamily="18" charset="0"/>
                  </a:rPr>
                  <a:t>𝛾</a:t>
                </a:r>
                <a:r>
                  <a:rPr kumimoji="1" lang="en-US" altLang="zh-CN" sz="1800" b="0" i="0" u="none" strike="noStrike" kern="100" cap="none" spc="0" normalizeH="0" baseline="0" noProof="0" dirty="0">
                    <a:ln>
                      <a:noFill/>
                    </a:ln>
                    <a:solidFill>
                      <a:srgbClr val="000000"/>
                    </a:solidFill>
                    <a:effectLst/>
                    <a:uLnTx/>
                    <a:uFillTx/>
                    <a:latin typeface="Times New Roman" panose="02020603050405020304" pitchFamily="18" charset="0"/>
                    <a:ea typeface="宋体" panose="02010600030101010101" pitchFamily="2" charset="-122"/>
                  </a:rPr>
                  <a:t> +</a:t>
                </a:r>
                <a:r>
                  <a:rPr kumimoji="1" lang="en-US" altLang="zh-CN" sz="1800" b="1" i="1" u="none" strike="noStrike" kern="100" cap="none" spc="0" normalizeH="0" baseline="0" noProof="0" dirty="0">
                    <a:ln>
                      <a:noFill/>
                    </a:ln>
                    <a:solidFill>
                      <a:prstClr val="black"/>
                    </a:solidFill>
                    <a:effectLst/>
                    <a:uLnTx/>
                    <a:uFillTx/>
                    <a:latin typeface="Times New Roman" panose="02020603050405020304" pitchFamily="18" charset="0"/>
                    <a:ea typeface="宋体" panose="02010600030101010101" pitchFamily="2" charset="-122"/>
                  </a:rPr>
                  <a:t> </a:t>
                </a:r>
                <a14:m>
                  <m:oMath xmlns:m="http://schemas.openxmlformats.org/officeDocument/2006/math">
                    <m:r>
                      <a:rPr kumimoji="1" lang="en-US" altLang="zh-CN" sz="1800" b="0" i="1" u="none" strike="noStrike" kern="100" cap="none" spc="0" normalizeH="0" baseline="0" noProof="0">
                        <a:ln>
                          <a:noFill/>
                        </a:ln>
                        <a:solidFill>
                          <a:prstClr val="black"/>
                        </a:solidFill>
                        <a:effectLst/>
                        <a:uLnTx/>
                        <a:uFillTx/>
                        <a:latin typeface="Cambria Math" panose="02040503050406030204" pitchFamily="18" charset="0"/>
                        <a:ea typeface="宋体" panose="02010600030101010101" pitchFamily="2" charset="-122"/>
                        <a:cs typeface="Times New Roman" panose="02020603050405020304" pitchFamily="18" charset="0"/>
                      </a:rPr>
                      <m:t>𝛿</m:t>
                    </m:r>
                  </m:oMath>
                </a14:m>
                <a:r>
                  <a:rPr kumimoji="1" lang="en-US" altLang="zh-CN" sz="1800" b="0" i="0" u="none" strike="noStrike" kern="100" cap="none" spc="0" normalizeH="0" baseline="0" noProof="0" dirty="0">
                    <a:ln>
                      <a:noFill/>
                    </a:ln>
                    <a:solidFill>
                      <a:srgbClr val="000000"/>
                    </a:solidFill>
                    <a:effectLst/>
                    <a:uLnTx/>
                    <a:uFillTx/>
                    <a:latin typeface="Times New Roman" panose="02020603050405020304" pitchFamily="18" charset="0"/>
                    <a:ea typeface="宋体" panose="02010600030101010101" pitchFamily="2" charset="-122"/>
                  </a:rPr>
                  <a:t> = 1 </a:t>
                </a:r>
                <a:r>
                  <a:rPr kumimoji="1" lang="en-US" altLang="zh-CN" sz="1800" b="0" i="0" u="none" strike="noStrike" kern="100" cap="none" spc="0" normalizeH="0" baseline="0" noProof="0" dirty="0">
                    <a:ln>
                      <a:noFill/>
                    </a:ln>
                    <a:solidFill>
                      <a:srgbClr val="000000"/>
                    </a:solidFill>
                    <a:effectLst/>
                    <a:uLnTx/>
                    <a:uFillTx/>
                    <a:latin typeface="Cambria Math" panose="02040503050406030204" pitchFamily="18" charset="0"/>
                    <a:ea typeface="宋体" panose="02010600030101010101" pitchFamily="2" charset="-122"/>
                    <a:cs typeface="Cambria Math" panose="02040503050406030204" pitchFamily="18" charset="0"/>
                  </a:rPr>
                  <a:t>𝑎𝑛𝑑</a:t>
                </a:r>
                <a:r>
                  <a:rPr kumimoji="1" lang="en-US" altLang="zh-CN" sz="1800" b="0" i="0" u="none" strike="noStrike" kern="100" cap="none" spc="0" normalizeH="0" baseline="0" noProof="0" dirty="0">
                    <a:ln>
                      <a:noFill/>
                    </a:ln>
                    <a:solidFill>
                      <a:srgbClr val="000000"/>
                    </a:solidFill>
                    <a:effectLst/>
                    <a:uLnTx/>
                    <a:uFillTx/>
                    <a:latin typeface="Times New Roman" panose="02020603050405020304" pitchFamily="18" charset="0"/>
                    <a:ea typeface="宋体" panose="02010600030101010101" pitchFamily="2" charset="-122"/>
                  </a:rPr>
                  <a:t> </a:t>
                </a:r>
                <a:r>
                  <a:rPr kumimoji="1" lang="en-US" altLang="zh-CN" sz="1800" b="0" i="0" u="none" strike="noStrike" kern="100" cap="none" spc="0" normalizeH="0" baseline="0" noProof="0" dirty="0">
                    <a:ln>
                      <a:noFill/>
                    </a:ln>
                    <a:solidFill>
                      <a:srgbClr val="000000"/>
                    </a:solidFill>
                    <a:effectLst/>
                    <a:uLnTx/>
                    <a:uFillTx/>
                    <a:latin typeface="Cambria Math" panose="02040503050406030204" pitchFamily="18" charset="0"/>
                    <a:ea typeface="宋体" panose="02010600030101010101" pitchFamily="2" charset="-122"/>
                    <a:cs typeface="Cambria Math" panose="02040503050406030204" pitchFamily="18" charset="0"/>
                  </a:rPr>
                  <a:t>𝛼</a:t>
                </a:r>
                <a:r>
                  <a:rPr kumimoji="1" lang="en-US" altLang="zh-CN" sz="1800" b="0" i="0" u="none" strike="noStrike" kern="100" cap="none" spc="0" normalizeH="0" baseline="0" noProof="0" dirty="0">
                    <a:ln>
                      <a:noFill/>
                    </a:ln>
                    <a:solidFill>
                      <a:srgbClr val="000000"/>
                    </a:solidFill>
                    <a:effectLst/>
                    <a:uLnTx/>
                    <a:uFillTx/>
                    <a:latin typeface="Times New Roman" panose="02020603050405020304" pitchFamily="18" charset="0"/>
                    <a:ea typeface="宋体" panose="02010600030101010101" pitchFamily="2" charset="-122"/>
                  </a:rPr>
                  <a:t>, </a:t>
                </a:r>
                <a:r>
                  <a:rPr kumimoji="1" lang="en-US" altLang="zh-CN" sz="1800" b="0" i="0" u="none" strike="noStrike" kern="100" cap="none" spc="0" normalizeH="0" baseline="0" noProof="0" dirty="0">
                    <a:ln>
                      <a:noFill/>
                    </a:ln>
                    <a:solidFill>
                      <a:srgbClr val="000000"/>
                    </a:solidFill>
                    <a:effectLst/>
                    <a:uLnTx/>
                    <a:uFillTx/>
                    <a:latin typeface="Cambria Math" panose="02040503050406030204" pitchFamily="18" charset="0"/>
                    <a:ea typeface="宋体" panose="02010600030101010101" pitchFamily="2" charset="-122"/>
                    <a:cs typeface="Cambria Math" panose="02040503050406030204" pitchFamily="18" charset="0"/>
                  </a:rPr>
                  <a:t>𝛽</a:t>
                </a:r>
                <a:r>
                  <a:rPr kumimoji="1" lang="en-US" altLang="zh-CN" sz="1800" b="0" i="0" u="none" strike="noStrike" kern="100" cap="none" spc="0" normalizeH="0" baseline="0" noProof="0" dirty="0">
                    <a:ln>
                      <a:noFill/>
                    </a:ln>
                    <a:solidFill>
                      <a:srgbClr val="000000"/>
                    </a:solidFill>
                    <a:effectLst/>
                    <a:uLnTx/>
                    <a:uFillTx/>
                    <a:latin typeface="Times New Roman" panose="02020603050405020304" pitchFamily="18" charset="0"/>
                    <a:ea typeface="宋体" panose="02010600030101010101" pitchFamily="2" charset="-122"/>
                  </a:rPr>
                  <a:t>, </a:t>
                </a:r>
                <a:r>
                  <a:rPr kumimoji="1" lang="en-US" altLang="zh-CN" sz="1800" b="0" i="0" u="none" strike="noStrike" kern="100" cap="none" spc="0" normalizeH="0" baseline="0" noProof="0" dirty="0">
                    <a:ln>
                      <a:noFill/>
                    </a:ln>
                    <a:solidFill>
                      <a:srgbClr val="000000"/>
                    </a:solidFill>
                    <a:effectLst/>
                    <a:uLnTx/>
                    <a:uFillTx/>
                    <a:latin typeface="Cambria Math" panose="02040503050406030204" pitchFamily="18" charset="0"/>
                    <a:ea typeface="宋体" panose="02010600030101010101" pitchFamily="2" charset="-122"/>
                    <a:cs typeface="Cambria Math" panose="02040503050406030204" pitchFamily="18" charset="0"/>
                  </a:rPr>
                  <a:t>𝛾</a:t>
                </a:r>
                <a:r>
                  <a:rPr kumimoji="1" lang="en-US" altLang="zh-CN" sz="1800" b="0" i="0" u="none" strike="noStrike" kern="100" cap="none" spc="0" normalizeH="0" baseline="0" noProof="0" dirty="0">
                    <a:ln>
                      <a:noFill/>
                    </a:ln>
                    <a:solidFill>
                      <a:srgbClr val="000000"/>
                    </a:solidFill>
                    <a:effectLst/>
                    <a:uLnTx/>
                    <a:uFillTx/>
                    <a:latin typeface="Times New Roman" panose="02020603050405020304" pitchFamily="18" charset="0"/>
                    <a:ea typeface="宋体" panose="02010600030101010101" pitchFamily="2" charset="-122"/>
                  </a:rPr>
                  <a:t> ,</a:t>
                </a:r>
                <a:r>
                  <a:rPr kumimoji="1" lang="en-US" altLang="zh-CN" sz="1800" b="0" i="0" u="none" strike="noStrike" kern="100" cap="none" spc="0" normalizeH="0" baseline="0" noProof="0" dirty="0">
                    <a:ln>
                      <a:noFill/>
                    </a:ln>
                    <a:solidFill>
                      <a:prstClr val="black"/>
                    </a:solidFill>
                    <a:effectLst/>
                    <a:uLnTx/>
                    <a:uFillTx/>
                    <a:latin typeface="Arial" panose="020B0604020202020204"/>
                    <a:ea typeface="宋体" panose="02010600030101010101" pitchFamily="2" charset="-122"/>
                    <a:cs typeface="Times New Roman" panose="02020603050405020304" pitchFamily="18" charset="0"/>
                  </a:rPr>
                  <a:t> </a:t>
                </a:r>
                <a14:m>
                  <m:oMath xmlns:m="http://schemas.openxmlformats.org/officeDocument/2006/math">
                    <m:r>
                      <a:rPr kumimoji="1" lang="en-US" altLang="zh-CN" sz="1800" b="0" i="1" u="none" strike="noStrike" kern="100" cap="none" spc="0" normalizeH="0" baseline="0" noProof="0">
                        <a:ln>
                          <a:noFill/>
                        </a:ln>
                        <a:solidFill>
                          <a:prstClr val="black"/>
                        </a:solidFill>
                        <a:effectLst/>
                        <a:uLnTx/>
                        <a:uFillTx/>
                        <a:latin typeface="Cambria Math" panose="02040503050406030204" pitchFamily="18" charset="0"/>
                        <a:ea typeface="宋体" panose="02010600030101010101" pitchFamily="2" charset="-122"/>
                        <a:cs typeface="Times New Roman" panose="02020603050405020304" pitchFamily="18" charset="0"/>
                      </a:rPr>
                      <m:t>𝛿</m:t>
                    </m:r>
                    <m:r>
                      <a:rPr kumimoji="1" lang="en-US" altLang="zh-CN" sz="1800" b="0" i="1" u="none" strike="noStrike" kern="100" cap="none" spc="0" normalizeH="0" baseline="0" noProof="0">
                        <a:ln>
                          <a:noFill/>
                        </a:ln>
                        <a:solidFill>
                          <a:prstClr val="black"/>
                        </a:solidFill>
                        <a:effectLst/>
                        <a:uLnTx/>
                        <a:uFillTx/>
                        <a:latin typeface="Cambria Math" panose="02040503050406030204" pitchFamily="18" charset="0"/>
                        <a:ea typeface="宋体" panose="02010600030101010101" pitchFamily="2" charset="-122"/>
                        <a:cs typeface="Times New Roman" panose="02020603050405020304" pitchFamily="18" charset="0"/>
                      </a:rPr>
                      <m:t> </m:t>
                    </m:r>
                  </m:oMath>
                </a14:m>
                <a:r>
                  <a:rPr kumimoji="1" lang="en-US" altLang="zh-CN" sz="1800" b="0" i="0" u="none" strike="noStrike" kern="100" cap="none" spc="0" normalizeH="0" baseline="0" noProof="0" dirty="0">
                    <a:ln>
                      <a:noFill/>
                    </a:ln>
                    <a:solidFill>
                      <a:srgbClr val="000000"/>
                    </a:solidFill>
                    <a:effectLst/>
                    <a:uLnTx/>
                    <a:uFillTx/>
                    <a:latin typeface="Times New Roman" panose="02020603050405020304" pitchFamily="18" charset="0"/>
                    <a:ea typeface="宋体" panose="02010600030101010101" pitchFamily="2" charset="-122"/>
                  </a:rPr>
                  <a:t>≥ 0</a:t>
                </a:r>
                <a:endParaRPr kumimoji="1" lang="en-US" altLang="zh-CN" sz="2000" b="0" i="0" u="none" strike="noStrike" kern="0" cap="none" spc="0" normalizeH="0" baseline="0" noProof="0" dirty="0">
                  <a:ln>
                    <a:noFill/>
                  </a:ln>
                  <a:solidFill>
                    <a:prstClr val="black"/>
                  </a:solidFill>
                  <a:effectLst/>
                  <a:uLnTx/>
                  <a:uFillTx/>
                  <a:latin typeface="Arial" panose="020B0604020202020204"/>
                  <a:ea typeface="DFKai-SB" panose="03000509000000000000" pitchFamily="65" charset="-120"/>
                </a:endParaRPr>
              </a:p>
              <a:p>
                <a:pPr lvl="1"/>
                <a:endParaRPr lang="en-US" altLang="zh-TW" kern="0" dirty="0"/>
              </a:p>
            </p:txBody>
          </p:sp>
        </mc:Choice>
        <mc:Fallback xmlns="">
          <p:sp>
            <p:nvSpPr>
              <p:cNvPr id="9" name="內容版面配置區 2"/>
              <p:cNvSpPr>
                <a:spLocks noRot="1" noChangeAspect="1" noMove="1" noResize="1" noEditPoints="1" noAdjustHandles="1" noChangeArrowheads="1" noChangeShapeType="1" noTextEdit="1"/>
              </p:cNvSpPr>
              <p:nvPr>
                <p:ph idx="1"/>
              </p:nvPr>
            </p:nvSpPr>
            <p:spPr>
              <a:xfrm>
                <a:off x="468313" y="1340768"/>
                <a:ext cx="7776095" cy="4648770"/>
              </a:xfrm>
              <a:blipFill rotWithShape="1">
                <a:blip r:embed="rId3"/>
                <a:stretch>
                  <a:fillRect l="-4" t="-6" r="3" b="5"/>
                </a:stretch>
              </a:blipFill>
            </p:spPr>
            <p:txBody>
              <a:bodyPr/>
              <a:lstStyle/>
              <a:p>
                <a:r>
                  <a:rPr lang="zh-CN" altLang="en-US">
                    <a:noFill/>
                  </a:rPr>
                  <a:t> </a:t>
                </a:r>
              </a:p>
            </p:txBody>
          </p:sp>
        </mc:Fallback>
      </mc:AlternateContent>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Data Construction Module</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t>19</a:t>
            </a:fld>
            <a:endParaRPr lang="en-US" altLang="zh-TW" dirty="0"/>
          </a:p>
        </p:txBody>
      </p:sp>
      <p:sp>
        <p:nvSpPr>
          <p:cNvPr id="11" name="內容版面配置區 1"/>
          <p:cNvSpPr>
            <a:spLocks noGrp="1"/>
          </p:cNvSpPr>
          <p:nvPr>
            <p:ph idx="1"/>
          </p:nvPr>
        </p:nvSpPr>
        <p:spPr>
          <a:xfrm>
            <a:off x="584664" y="1445801"/>
            <a:ext cx="8435280" cy="1479143"/>
          </a:xfrm>
        </p:spPr>
        <p:txBody>
          <a:bodyPr/>
          <a:lstStyle/>
          <a:p>
            <a:r>
              <a:rPr lang="en-US" altLang="zh-TW" sz="2000" dirty="0"/>
              <a:t>Platform:</a:t>
            </a:r>
            <a:r>
              <a:rPr lang="en-US" altLang="zh-TW" sz="2000" dirty="0">
                <a:solidFill>
                  <a:srgbClr val="0000FF"/>
                </a:solidFill>
              </a:rPr>
              <a:t> Twitter</a:t>
            </a:r>
            <a:r>
              <a:rPr lang="zh-CN" altLang="en-US" sz="2000" dirty="0">
                <a:solidFill>
                  <a:srgbClr val="0000FF"/>
                </a:solidFill>
              </a:rPr>
              <a:t>、</a:t>
            </a:r>
            <a:r>
              <a:rPr lang="en-US" altLang="zh-CN" sz="2000" dirty="0">
                <a:solidFill>
                  <a:srgbClr val="0000FF"/>
                </a:solidFill>
              </a:rPr>
              <a:t>Bloomberg</a:t>
            </a:r>
            <a:r>
              <a:rPr lang="zh-CN" altLang="en-US" sz="2000" dirty="0">
                <a:solidFill>
                  <a:srgbClr val="0000FF"/>
                </a:solidFill>
              </a:rPr>
              <a:t>、</a:t>
            </a:r>
            <a:r>
              <a:rPr lang="en-US" altLang="zh-CN" sz="2000" dirty="0" err="1">
                <a:solidFill>
                  <a:srgbClr val="0000FF"/>
                </a:solidFill>
              </a:rPr>
              <a:t>OpenSea</a:t>
            </a:r>
            <a:endParaRPr lang="en-US" altLang="zh-TW" sz="2000" dirty="0">
              <a:solidFill>
                <a:srgbClr val="0000FF"/>
              </a:solidFill>
            </a:endParaRPr>
          </a:p>
          <a:p>
            <a:r>
              <a:rPr lang="en-US" altLang="zh-TW" sz="2000" dirty="0"/>
              <a:t>Data collection method : </a:t>
            </a:r>
            <a:r>
              <a:rPr lang="en-US" altLang="zh-TW" sz="2000" dirty="0" err="1"/>
              <a:t>Twint</a:t>
            </a:r>
            <a:r>
              <a:rPr lang="zh-CN" altLang="en-US" sz="2000" dirty="0"/>
              <a:t>、</a:t>
            </a:r>
            <a:r>
              <a:rPr lang="en-US" altLang="zh-CN" sz="2000" dirty="0"/>
              <a:t>Bloomberg</a:t>
            </a:r>
            <a:r>
              <a:rPr lang="zh-CN" altLang="en-US" sz="2000" dirty="0"/>
              <a:t>、</a:t>
            </a:r>
            <a:r>
              <a:rPr lang="en-US" altLang="zh-CN" sz="2000" dirty="0" err="1"/>
              <a:t>OpenSea</a:t>
            </a:r>
            <a:r>
              <a:rPr lang="en-US" altLang="zh-TW" sz="2000" dirty="0"/>
              <a:t> API, python crawler</a:t>
            </a:r>
          </a:p>
          <a:p>
            <a:endParaRPr lang="en-US" altLang="zh-TW" sz="2000" dirty="0"/>
          </a:p>
          <a:p>
            <a:r>
              <a:rPr lang="en-US" altLang="zh-TW" sz="1800" dirty="0"/>
              <a:t>(1)	User Dataset: We collected a total of 1,829 user profiles on </a:t>
            </a:r>
            <a:r>
              <a:rPr lang="en-US" altLang="zh-TW" sz="1800" dirty="0">
                <a:solidFill>
                  <a:srgbClr val="0000FF"/>
                </a:solidFill>
              </a:rPr>
              <a:t>Twitter</a:t>
            </a:r>
            <a:r>
              <a:rPr lang="en-US" altLang="zh-TW" sz="1800" dirty="0"/>
              <a:t> from June 7, 2021 to May 6, 2022. The collected data includes the user's ID, name, tag and comments.</a:t>
            </a:r>
          </a:p>
          <a:p>
            <a:endParaRPr lang="en-US" altLang="zh-TW" sz="1800" dirty="0"/>
          </a:p>
          <a:p>
            <a:r>
              <a:rPr lang="en-US" altLang="zh-TW" sz="1800" dirty="0"/>
              <a:t>(2)	Expert Dataset: collected the Twitter profiles of eight recognized top experts in the field of NFT. The data collected</a:t>
            </a:r>
            <a:r>
              <a:rPr lang="zh-TW" altLang="en-US" sz="1800" dirty="0"/>
              <a:t> </a:t>
            </a:r>
            <a:r>
              <a:rPr lang="en-US" altLang="zh-TW" sz="1800" dirty="0"/>
              <a:t>the posts by e</a:t>
            </a:r>
            <a:r>
              <a:rPr lang="en-US" altLang="zh-TW" sz="1800" dirty="0">
                <a:solidFill>
                  <a:srgbClr val="0000FF"/>
                </a:solidFill>
              </a:rPr>
              <a:t>ight </a:t>
            </a:r>
            <a:r>
              <a:rPr lang="en-US" altLang="zh-TW" sz="1800" dirty="0"/>
              <a:t>top NFT experts, as well as the number of reprints and Likes of posts. </a:t>
            </a:r>
            <a:endParaRPr lang="en-US" altLang="zh-TW" sz="2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標題 1"/>
          <p:cNvSpPr>
            <a:spLocks noGrp="1"/>
          </p:cNvSpPr>
          <p:nvPr>
            <p:ph type="title"/>
          </p:nvPr>
        </p:nvSpPr>
        <p:spPr/>
        <p:txBody>
          <a:bodyPr/>
          <a:lstStyle/>
          <a:p>
            <a:r>
              <a:rPr lang="en-US" altLang="zh-TW" dirty="0"/>
              <a:t>Motivation</a:t>
            </a:r>
            <a:endParaRPr lang="zh-TW" altLang="en-US" sz="3600" dirty="0"/>
          </a:p>
        </p:txBody>
      </p:sp>
      <p:sp>
        <p:nvSpPr>
          <p:cNvPr id="12292" name="投影片編號版面配置區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DFKai-SB"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DFKai-SB"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DFKai-SB"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DFKai-SB"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DFKai-SB"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DFKai-SB"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DFKai-SB"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DFKai-SB"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DFKai-SB" panose="03000509000000000000" pitchFamily="65" charset="-120"/>
              </a:defRPr>
            </a:lvl9pPr>
          </a:lstStyle>
          <a:p>
            <a:pPr>
              <a:spcBef>
                <a:spcPct val="0"/>
              </a:spcBef>
              <a:buFontTx/>
              <a:buNone/>
            </a:pPr>
            <a:r>
              <a:rPr kumimoji="0" lang="en-US" altLang="zh-TW" sz="1400" dirty="0">
                <a:ea typeface="PMingLiU" panose="02020500000000000000" pitchFamily="18" charset="-120"/>
              </a:rPr>
              <a:t>   </a:t>
            </a:r>
            <a:fld id="{B77F9AFC-D06A-4B10-B377-759CCE804CFC}" type="slidenum">
              <a:rPr kumimoji="0" lang="en-US" altLang="zh-TW" sz="1400" smtClean="0">
                <a:ea typeface="PMingLiU" panose="02020500000000000000" pitchFamily="18" charset="-120"/>
              </a:rPr>
              <a:t>2</a:t>
            </a:fld>
            <a:endParaRPr kumimoji="0" lang="en-US" altLang="zh-TW" sz="1400" dirty="0">
              <a:ea typeface="PMingLiU" panose="02020500000000000000" pitchFamily="18" charset="-120"/>
            </a:endParaRPr>
          </a:p>
        </p:txBody>
      </p:sp>
      <p:sp>
        <p:nvSpPr>
          <p:cNvPr id="2" name="內容版面配置區 1"/>
          <p:cNvSpPr>
            <a:spLocks noGrp="1"/>
          </p:cNvSpPr>
          <p:nvPr>
            <p:ph idx="1"/>
          </p:nvPr>
        </p:nvSpPr>
        <p:spPr>
          <a:xfrm>
            <a:off x="107504" y="1268760"/>
            <a:ext cx="9036496" cy="5112568"/>
          </a:xfrm>
        </p:spPr>
        <p:txBody>
          <a:bodyPr/>
          <a:lstStyle/>
          <a:p>
            <a:r>
              <a:rPr lang="en-US" altLang="zh-TW" sz="2000" dirty="0"/>
              <a:t>NFTs are becoming more and more popular </a:t>
            </a:r>
          </a:p>
          <a:p>
            <a:pPr lvl="1">
              <a:defRPr/>
            </a:pPr>
            <a:r>
              <a:rPr lang="en-US" altLang="zh-TW" sz="1800" dirty="0"/>
              <a:t>More and more people are entering the </a:t>
            </a:r>
            <a:r>
              <a:rPr lang="en-US" altLang="zh-TW" sz="1800" dirty="0">
                <a:solidFill>
                  <a:srgbClr val="0000FF"/>
                </a:solidFill>
              </a:rPr>
              <a:t>NFT trading </a:t>
            </a:r>
            <a:r>
              <a:rPr lang="en-US" altLang="zh-TW" sz="1800" dirty="0"/>
              <a:t>field</a:t>
            </a:r>
          </a:p>
          <a:p>
            <a:pPr lvl="1">
              <a:defRPr/>
            </a:pPr>
            <a:r>
              <a:rPr lang="en-US" altLang="zh-TW" sz="1800" dirty="0"/>
              <a:t>As an emerging </a:t>
            </a:r>
            <a:r>
              <a:rPr lang="en-US" altLang="zh-TW" sz="1800" dirty="0">
                <a:solidFill>
                  <a:srgbClr val="0000FF"/>
                </a:solidFill>
              </a:rPr>
              <a:t>investment</a:t>
            </a:r>
            <a:r>
              <a:rPr lang="en-US" altLang="zh-TW" sz="1800" dirty="0"/>
              <a:t> field, NFT has advantages that traditional artworks do not have.</a:t>
            </a:r>
            <a:r>
              <a:rPr kumimoji="1" lang="en-US" altLang="zh-TW" sz="1800" b="0" i="0" u="none" strike="noStrike" kern="0" cap="none" spc="0" normalizeH="0" baseline="0" noProof="0" dirty="0">
                <a:ln>
                  <a:noFill/>
                </a:ln>
                <a:solidFill>
                  <a:prstClr val="white">
                    <a:lumMod val="65000"/>
                  </a:prstClr>
                </a:solidFill>
                <a:effectLst/>
                <a:uLnTx/>
                <a:uFillTx/>
                <a:ea typeface="DFKai-SB" panose="03000509000000000000" pitchFamily="65" charset="-120"/>
              </a:rPr>
              <a:t> (Liu Da,</a:t>
            </a:r>
            <a:r>
              <a:rPr kumimoji="1" lang="zh-TW" altLang="en-US" sz="1800" b="0" i="0" u="none" strike="noStrike" kern="0" cap="none" spc="0" normalizeH="0" baseline="0" noProof="0" dirty="0">
                <a:ln>
                  <a:noFill/>
                </a:ln>
                <a:solidFill>
                  <a:prstClr val="white">
                    <a:lumMod val="65000"/>
                  </a:prstClr>
                </a:solidFill>
                <a:effectLst/>
                <a:uLnTx/>
                <a:uFillTx/>
                <a:ea typeface="DFKai-SB" panose="03000509000000000000" pitchFamily="65" charset="-120"/>
              </a:rPr>
              <a:t> </a:t>
            </a:r>
            <a:r>
              <a:rPr kumimoji="1" lang="en-US" altLang="zh-TW" sz="1800" b="0" i="0" u="none" strike="noStrike" kern="0" cap="none" spc="0" normalizeH="0" baseline="0" noProof="0" dirty="0">
                <a:ln>
                  <a:noFill/>
                </a:ln>
                <a:solidFill>
                  <a:prstClr val="white">
                    <a:lumMod val="65000"/>
                  </a:prstClr>
                </a:solidFill>
                <a:effectLst/>
                <a:uLnTx/>
                <a:uFillTx/>
                <a:ea typeface="DFKai-SB" panose="03000509000000000000" pitchFamily="65" charset="-120"/>
              </a:rPr>
              <a:t>2022)</a:t>
            </a:r>
          </a:p>
          <a:p>
            <a:pPr lvl="1">
              <a:defRPr/>
            </a:pPr>
            <a:r>
              <a:rPr lang="en-US" altLang="zh-TW" sz="1800" dirty="0" err="1">
                <a:solidFill>
                  <a:srgbClr val="0000FF"/>
                </a:solidFill>
              </a:rPr>
              <a:t>OpenSea</a:t>
            </a:r>
            <a:r>
              <a:rPr lang="en-US" altLang="zh-TW" sz="1800" dirty="0"/>
              <a:t> is the world's largest NFT trading platform</a:t>
            </a:r>
          </a:p>
          <a:p>
            <a:pPr marL="457200" lvl="1" indent="0">
              <a:buNone/>
              <a:defRPr/>
            </a:pPr>
            <a:endParaRPr lang="en-US" altLang="zh-TW" dirty="0">
              <a:solidFill>
                <a:schemeClr val="accent5">
                  <a:lumMod val="75000"/>
                </a:schemeClr>
              </a:solidFill>
            </a:endParaRPr>
          </a:p>
          <a:p>
            <a:r>
              <a:rPr lang="en-US" altLang="zh-TW" sz="2000" dirty="0"/>
              <a:t>Understanding why users choose NFTs </a:t>
            </a:r>
            <a:r>
              <a:rPr lang="en-US" altLang="zh-CN" sz="2000" dirty="0"/>
              <a:t>is important</a:t>
            </a:r>
            <a:endParaRPr lang="en-US" altLang="zh-TW" sz="2000" dirty="0"/>
          </a:p>
          <a:p>
            <a:pPr lvl="1">
              <a:defRPr/>
            </a:pPr>
            <a:r>
              <a:rPr lang="en-US" altLang="zh-TW" sz="1800" dirty="0"/>
              <a:t>The types of NFTs are very diverse and have </a:t>
            </a:r>
            <a:r>
              <a:rPr lang="en-US" altLang="zh-TW" sz="1800" dirty="0">
                <a:solidFill>
                  <a:srgbClr val="0000FF"/>
                </a:solidFill>
              </a:rPr>
              <a:t>investment value </a:t>
            </a:r>
            <a:r>
              <a:rPr lang="en-US" altLang="zh-TW" sz="1800" dirty="0"/>
              <a:t>attributes, so it is difficult to classify them.</a:t>
            </a:r>
          </a:p>
          <a:p>
            <a:pPr lvl="1">
              <a:defRPr/>
            </a:pPr>
            <a:r>
              <a:rPr lang="en-US" altLang="zh-TW" sz="1800" dirty="0"/>
              <a:t>People's investment choices are influenced by their </a:t>
            </a:r>
            <a:r>
              <a:rPr lang="en-US" altLang="zh-TW" sz="1800" dirty="0">
                <a:solidFill>
                  <a:srgbClr val="0000FF"/>
                </a:solidFill>
              </a:rPr>
              <a:t>personality traits</a:t>
            </a:r>
            <a:r>
              <a:rPr lang="en-US" altLang="zh-TW" sz="1800" dirty="0"/>
              <a:t>. </a:t>
            </a:r>
            <a:r>
              <a:rPr kumimoji="1" lang="en-US" altLang="zh-TW" sz="1800" b="0" i="0" u="none" strike="noStrike" kern="0" cap="none" spc="0" normalizeH="0" baseline="0" noProof="0" dirty="0">
                <a:ln>
                  <a:noFill/>
                </a:ln>
                <a:solidFill>
                  <a:prstClr val="white">
                    <a:lumMod val="65000"/>
                  </a:prstClr>
                </a:solidFill>
                <a:effectLst/>
                <a:uLnTx/>
                <a:uFillTx/>
                <a:ea typeface="DFKai-SB" panose="03000509000000000000" pitchFamily="65" charset="-120"/>
              </a:rPr>
              <a:t>(V. Ramya </a:t>
            </a:r>
            <a:r>
              <a:rPr kumimoji="1" lang="en-US" altLang="zh-TW" sz="1800" b="0" i="0" u="none" strike="noStrike" kern="0" cap="none" spc="0" normalizeH="0" baseline="0" noProof="0" dirty="0" err="1">
                <a:ln>
                  <a:noFill/>
                </a:ln>
                <a:solidFill>
                  <a:prstClr val="white">
                    <a:lumMod val="65000"/>
                  </a:prstClr>
                </a:solidFill>
                <a:effectLst/>
                <a:uLnTx/>
                <a:uFillTx/>
                <a:ea typeface="DFKai-SB" panose="03000509000000000000" pitchFamily="65" charset="-120"/>
              </a:rPr>
              <a:t>Sreedevi</a:t>
            </a:r>
            <a:r>
              <a:rPr kumimoji="1" lang="en-US" altLang="zh-TW" sz="1800" b="0" i="0" u="none" strike="noStrike" kern="0" cap="none" spc="0" normalizeH="0" baseline="0" noProof="0" dirty="0">
                <a:ln>
                  <a:noFill/>
                </a:ln>
                <a:solidFill>
                  <a:prstClr val="white">
                    <a:lumMod val="65000"/>
                  </a:prstClr>
                </a:solidFill>
                <a:effectLst/>
                <a:uLnTx/>
                <a:uFillTx/>
                <a:ea typeface="DFKai-SB" panose="03000509000000000000" pitchFamily="65" charset="-120"/>
              </a:rPr>
              <a:t>,</a:t>
            </a:r>
            <a:r>
              <a:rPr kumimoji="1" lang="zh-TW" altLang="en-US" sz="1800" b="0" i="0" u="none" strike="noStrike" kern="0" cap="none" spc="0" normalizeH="0" baseline="0" noProof="0" dirty="0">
                <a:ln>
                  <a:noFill/>
                </a:ln>
                <a:solidFill>
                  <a:prstClr val="white">
                    <a:lumMod val="65000"/>
                  </a:prstClr>
                </a:solidFill>
                <a:effectLst/>
                <a:uLnTx/>
                <a:uFillTx/>
                <a:ea typeface="DFKai-SB" panose="03000509000000000000" pitchFamily="65" charset="-120"/>
              </a:rPr>
              <a:t> </a:t>
            </a:r>
            <a:r>
              <a:rPr kumimoji="1" lang="en-US" altLang="zh-TW" sz="1800" b="0" i="0" u="none" strike="noStrike" kern="0" cap="none" spc="0" normalizeH="0" baseline="0" noProof="0" dirty="0">
                <a:ln>
                  <a:noFill/>
                </a:ln>
                <a:solidFill>
                  <a:prstClr val="white">
                    <a:lumMod val="65000"/>
                  </a:prstClr>
                </a:solidFill>
                <a:effectLst/>
                <a:uLnTx/>
                <a:uFillTx/>
                <a:ea typeface="DFKai-SB" panose="03000509000000000000" pitchFamily="65" charset="-120"/>
              </a:rPr>
              <a:t>2012)</a:t>
            </a:r>
          </a:p>
          <a:p>
            <a:pPr lvl="1">
              <a:defRPr/>
            </a:pPr>
            <a:endParaRPr lang="en-US" altLang="zh-TW" sz="1800" dirty="0">
              <a:solidFill>
                <a:srgbClr val="0000FF"/>
              </a:solidFill>
            </a:endParaRPr>
          </a:p>
          <a:p>
            <a:r>
              <a:rPr lang="en-US" altLang="zh-TW" sz="2000" dirty="0"/>
              <a:t>At present, there is no recommendation mechanism in the NFT field that considers user </a:t>
            </a:r>
            <a:r>
              <a:rPr lang="en-US" altLang="zh-TW" sz="2000" dirty="0">
                <a:solidFill>
                  <a:srgbClr val="3B3BFF"/>
                </a:solidFill>
              </a:rPr>
              <a:t>personality traits </a:t>
            </a:r>
            <a:r>
              <a:rPr lang="en-US" altLang="zh-TW" sz="2000" dirty="0"/>
              <a:t>and </a:t>
            </a:r>
            <a:r>
              <a:rPr lang="en-US" altLang="zh-TW" sz="2000" dirty="0">
                <a:solidFill>
                  <a:srgbClr val="3B3BFF"/>
                </a:solidFill>
              </a:rPr>
              <a:t>NFT investment value</a:t>
            </a:r>
            <a:r>
              <a:rPr lang="en-US" altLang="zh-TW" sz="2000" dirty="0"/>
              <a: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Data Construction Module</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t>20</a:t>
            </a:fld>
            <a:endParaRPr lang="en-US" altLang="zh-TW" dirty="0"/>
          </a:p>
        </p:txBody>
      </p:sp>
      <p:sp>
        <p:nvSpPr>
          <p:cNvPr id="11" name="內容版面配置區 1"/>
          <p:cNvSpPr>
            <a:spLocks noGrp="1"/>
          </p:cNvSpPr>
          <p:nvPr>
            <p:ph idx="1"/>
          </p:nvPr>
        </p:nvSpPr>
        <p:spPr>
          <a:xfrm>
            <a:off x="584664" y="1445801"/>
            <a:ext cx="8435280" cy="1479143"/>
          </a:xfrm>
        </p:spPr>
        <p:txBody>
          <a:bodyPr/>
          <a:lstStyle/>
          <a:p>
            <a:r>
              <a:rPr lang="en-US" altLang="zh-TW" sz="2000" dirty="0"/>
              <a:t>Platform:</a:t>
            </a:r>
            <a:r>
              <a:rPr lang="en-US" altLang="zh-TW" sz="2000" dirty="0">
                <a:solidFill>
                  <a:srgbClr val="0000FF"/>
                </a:solidFill>
              </a:rPr>
              <a:t> Twitter</a:t>
            </a:r>
            <a:r>
              <a:rPr lang="zh-CN" altLang="en-US" sz="2000" dirty="0">
                <a:solidFill>
                  <a:srgbClr val="0000FF"/>
                </a:solidFill>
              </a:rPr>
              <a:t>、</a:t>
            </a:r>
            <a:r>
              <a:rPr lang="en-US" altLang="zh-CN" sz="2000" dirty="0">
                <a:solidFill>
                  <a:srgbClr val="0000FF"/>
                </a:solidFill>
              </a:rPr>
              <a:t>Bloomberg</a:t>
            </a:r>
            <a:r>
              <a:rPr lang="zh-CN" altLang="en-US" sz="2000" dirty="0">
                <a:solidFill>
                  <a:srgbClr val="0000FF"/>
                </a:solidFill>
              </a:rPr>
              <a:t>、</a:t>
            </a:r>
            <a:r>
              <a:rPr lang="en-US" altLang="zh-CN" sz="2000" dirty="0" err="1">
                <a:solidFill>
                  <a:srgbClr val="0000FF"/>
                </a:solidFill>
              </a:rPr>
              <a:t>OpenSea</a:t>
            </a:r>
            <a:endParaRPr lang="en-US" altLang="zh-TW" sz="2000" dirty="0">
              <a:solidFill>
                <a:srgbClr val="0000FF"/>
              </a:solidFill>
            </a:endParaRPr>
          </a:p>
          <a:p>
            <a:r>
              <a:rPr lang="en-US" altLang="zh-TW" sz="2000" dirty="0"/>
              <a:t>Data collection method : </a:t>
            </a:r>
            <a:r>
              <a:rPr lang="en-US" altLang="zh-TW" sz="2000" dirty="0" err="1"/>
              <a:t>Twint</a:t>
            </a:r>
            <a:r>
              <a:rPr lang="zh-CN" altLang="en-US" sz="2000" dirty="0"/>
              <a:t>、</a:t>
            </a:r>
            <a:r>
              <a:rPr lang="en-US" altLang="zh-CN" sz="2000" dirty="0"/>
              <a:t>Bloomberg</a:t>
            </a:r>
            <a:r>
              <a:rPr lang="zh-CN" altLang="en-US" sz="2000" dirty="0"/>
              <a:t>、</a:t>
            </a:r>
            <a:r>
              <a:rPr lang="en-US" altLang="zh-CN" sz="2000" dirty="0" err="1"/>
              <a:t>OpenSea</a:t>
            </a:r>
            <a:r>
              <a:rPr lang="en-US" altLang="zh-TW" sz="2000" dirty="0"/>
              <a:t> API, python crawler</a:t>
            </a:r>
          </a:p>
          <a:p>
            <a:endParaRPr lang="en-US" altLang="zh-TW" sz="2000" dirty="0"/>
          </a:p>
          <a:p>
            <a:r>
              <a:rPr lang="en-US" altLang="zh-TW" sz="1800" dirty="0"/>
              <a:t>(3)	News Report Dataset: collected approximately </a:t>
            </a:r>
            <a:r>
              <a:rPr lang="en-US" altLang="zh-TW" sz="1800" dirty="0">
                <a:solidFill>
                  <a:srgbClr val="0000FF"/>
                </a:solidFill>
              </a:rPr>
              <a:t>6,279 news </a:t>
            </a:r>
            <a:r>
              <a:rPr lang="en-US" altLang="zh-TW" sz="1800" dirty="0"/>
              <a:t>articles from June 7, 2021 to May 6, 2022. The information collected, including the author of the news, the title of the news, and the text of the news.</a:t>
            </a:r>
          </a:p>
          <a:p>
            <a:endParaRPr lang="en-US" altLang="zh-TW" sz="1800" dirty="0"/>
          </a:p>
          <a:p>
            <a:r>
              <a:rPr lang="en-US" altLang="zh-TW" sz="1800" dirty="0"/>
              <a:t>(4)	NFT Dataset: collected </a:t>
            </a:r>
            <a:r>
              <a:rPr lang="en-US" altLang="zh-TW" sz="1800" dirty="0">
                <a:solidFill>
                  <a:srgbClr val="0000FF"/>
                </a:solidFill>
              </a:rPr>
              <a:t>1,032 NFT </a:t>
            </a:r>
            <a:r>
              <a:rPr lang="en-US" altLang="zh-TW" sz="1800" dirty="0"/>
              <a:t>C</a:t>
            </a:r>
            <a:r>
              <a:rPr lang="en-US" altLang="zh-CN" sz="1800" dirty="0"/>
              <a:t>ollections</a:t>
            </a:r>
            <a:r>
              <a:rPr lang="en-US" altLang="zh-TW" sz="1800" dirty="0"/>
              <a:t>. The collection consists of 32,965 works in 1032 NFT portfolios, including the description of each portfolio, issuer, and daily NFT price and volume from June 7, 2021 to May 6, 2022.</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User Feature Analysis Module</a:t>
            </a:r>
            <a:endParaRPr lang="zh-TW" altLang="en-US" dirty="0"/>
          </a:p>
        </p:txBody>
      </p:sp>
      <p:sp>
        <p:nvSpPr>
          <p:cNvPr id="3" name="內容版面配置區 2"/>
          <p:cNvSpPr>
            <a:spLocks noGrp="1"/>
          </p:cNvSpPr>
          <p:nvPr>
            <p:ph idx="1"/>
          </p:nvPr>
        </p:nvSpPr>
        <p:spPr/>
        <p:txBody>
          <a:bodyPr/>
          <a:lstStyle/>
          <a:p>
            <a:r>
              <a:rPr lang="en-US" altLang="zh-TW" sz="2000" dirty="0"/>
              <a:t>Similarity between users and </a:t>
            </a:r>
            <a:r>
              <a:rPr lang="en-US" altLang="zh-CN" sz="2000" dirty="0"/>
              <a:t>five trait dictionary</a:t>
            </a:r>
          </a:p>
          <a:p>
            <a:r>
              <a:rPr lang="en-US" altLang="zh-TW" sz="2000" dirty="0"/>
              <a:t>Identify user personality traits</a:t>
            </a:r>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t>21</a:t>
            </a:fld>
            <a:endParaRPr lang="en-US" altLang="zh-TW" dirty="0"/>
          </a:p>
        </p:txBody>
      </p:sp>
      <p:pic>
        <p:nvPicPr>
          <p:cNvPr id="5" name="图片 4"/>
          <p:cNvPicPr>
            <a:picLocks noChangeAspect="1"/>
          </p:cNvPicPr>
          <p:nvPr/>
        </p:nvPicPr>
        <p:blipFill>
          <a:blip r:embed="rId3"/>
          <a:stretch>
            <a:fillRect/>
          </a:stretch>
        </p:blipFill>
        <p:spPr>
          <a:xfrm>
            <a:off x="252118" y="2297705"/>
            <a:ext cx="6109141" cy="3801568"/>
          </a:xfrm>
          <a:prstGeom prst="rect">
            <a:avLst/>
          </a:prstGeom>
        </p:spPr>
      </p:pic>
      <p:graphicFrame>
        <p:nvGraphicFramePr>
          <p:cNvPr id="6" name="表格 5"/>
          <p:cNvGraphicFramePr>
            <a:graphicFrameLocks noGrp="1"/>
          </p:cNvGraphicFramePr>
          <p:nvPr/>
        </p:nvGraphicFramePr>
        <p:xfrm>
          <a:off x="6030981" y="3643461"/>
          <a:ext cx="2986098" cy="868808"/>
        </p:xfrm>
        <a:graphic>
          <a:graphicData uri="http://schemas.openxmlformats.org/drawingml/2006/table">
            <a:tbl>
              <a:tblPr firstRow="1" firstCol="1" bandRow="1"/>
              <a:tblGrid>
                <a:gridCol w="995366">
                  <a:extLst>
                    <a:ext uri="{9D8B030D-6E8A-4147-A177-3AD203B41FA5}">
                      <a16:colId xmlns:a16="http://schemas.microsoft.com/office/drawing/2014/main" val="20000"/>
                    </a:ext>
                  </a:extLst>
                </a:gridCol>
                <a:gridCol w="995366">
                  <a:extLst>
                    <a:ext uri="{9D8B030D-6E8A-4147-A177-3AD203B41FA5}">
                      <a16:colId xmlns:a16="http://schemas.microsoft.com/office/drawing/2014/main" val="20001"/>
                    </a:ext>
                  </a:extLst>
                </a:gridCol>
                <a:gridCol w="995366">
                  <a:extLst>
                    <a:ext uri="{9D8B030D-6E8A-4147-A177-3AD203B41FA5}">
                      <a16:colId xmlns:a16="http://schemas.microsoft.com/office/drawing/2014/main" val="20002"/>
                    </a:ext>
                  </a:extLst>
                </a:gridCol>
              </a:tblGrid>
              <a:tr h="180070">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200000"/>
                        </a:lnSpc>
                      </a:pPr>
                      <a:r>
                        <a:rPr lang="en-US" sz="1050" b="0" i="1" kern="100" spc="25">
                          <a:effectLst/>
                          <a:latin typeface="Times New Roman" panose="02020603050405020304" pitchFamily="18" charset="0"/>
                          <a:ea typeface="宋体" panose="02010600030101010101" pitchFamily="2" charset="-122"/>
                          <a:cs typeface="Times New Roman" panose="02020603050405020304" pitchFamily="18" charset="0"/>
                        </a:rPr>
                        <a:t>User</a:t>
                      </a:r>
                      <a:endParaRPr lang="zh-CN" sz="105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9050" cap="flat" cmpd="sng" algn="ctr">
                      <a:solidFill>
                        <a:srgbClr val="666666"/>
                      </a:solidFill>
                      <a:prstDash val="solid"/>
                      <a:round/>
                      <a:headEnd type="none" w="med" len="med"/>
                      <a:tailEnd type="none" w="med" len="med"/>
                    </a:lnB>
                  </a:tcPr>
                </a:tc>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200000"/>
                        </a:lnSpc>
                      </a:pPr>
                      <a:r>
                        <a:rPr lang="en-US" sz="1050" b="0" i="1" kern="100" spc="25">
                          <a:effectLst/>
                          <a:latin typeface="Times New Roman" panose="02020603050405020304" pitchFamily="18" charset="0"/>
                          <a:ea typeface="宋体" panose="02010600030101010101" pitchFamily="2" charset="-122"/>
                          <a:cs typeface="Times New Roman" panose="02020603050405020304" pitchFamily="18" charset="0"/>
                        </a:rPr>
                        <a:t>Word</a:t>
                      </a:r>
                      <a:endParaRPr lang="zh-CN" sz="105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9050" cap="flat" cmpd="sng" algn="ctr">
                      <a:solidFill>
                        <a:srgbClr val="666666"/>
                      </a:solidFill>
                      <a:prstDash val="solid"/>
                      <a:round/>
                      <a:headEnd type="none" w="med" len="med"/>
                      <a:tailEnd type="none" w="med" len="med"/>
                    </a:lnB>
                  </a:tcPr>
                </a:tc>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200000"/>
                        </a:lnSpc>
                      </a:pPr>
                      <a:r>
                        <a:rPr lang="en-US" sz="1050" b="0" i="1" kern="100" spc="25">
                          <a:effectLst/>
                          <a:latin typeface="Times New Roman" panose="02020603050405020304" pitchFamily="18" charset="0"/>
                          <a:ea typeface="宋体" panose="02010600030101010101" pitchFamily="2" charset="-122"/>
                          <a:cs typeface="Times New Roman" panose="02020603050405020304" pitchFamily="18" charset="0"/>
                        </a:rPr>
                        <a:t>Personality traits</a:t>
                      </a:r>
                      <a:endParaRPr lang="zh-CN" sz="105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2700" cap="flat" cmpd="sng" algn="ctr">
                      <a:solidFill>
                        <a:srgbClr val="999999"/>
                      </a:solidFill>
                      <a:prstDash val="solid"/>
                      <a:round/>
                      <a:headEnd type="none" w="med" len="med"/>
                      <a:tailEnd type="none" w="med" len="med"/>
                    </a:lnT>
                    <a:lnB w="19050" cap="flat" cmpd="sng" algn="ctr">
                      <a:solidFill>
                        <a:srgbClr val="666666"/>
                      </a:solidFill>
                      <a:prstDash val="solid"/>
                      <a:round/>
                      <a:headEnd type="none" w="med" len="med"/>
                      <a:tailEnd type="none" w="med" len="med"/>
                    </a:lnB>
                  </a:tcPr>
                </a:tc>
                <a:extLst>
                  <a:ext uri="{0D108BD9-81ED-4DB2-BD59-A6C34878D82A}">
                    <a16:rowId xmlns:a16="http://schemas.microsoft.com/office/drawing/2014/main" val="10000"/>
                  </a:ext>
                </a:extLst>
              </a:tr>
              <a:tr h="180070">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200000"/>
                        </a:lnSpc>
                      </a:pPr>
                      <a:r>
                        <a:rPr lang="en-US" sz="1050" b="0" i="1" kern="100" spc="25" dirty="0">
                          <a:effectLst/>
                          <a:latin typeface="Times New Roman" panose="02020603050405020304" pitchFamily="18" charset="0"/>
                          <a:ea typeface="宋体" panose="02010600030101010101" pitchFamily="2" charset="-122"/>
                          <a:cs typeface="Times New Roman" panose="02020603050405020304" pitchFamily="18" charset="0"/>
                        </a:rPr>
                        <a:t>User1</a:t>
                      </a:r>
                      <a:endParaRPr lang="zh-CN" sz="105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9050" cap="flat" cmpd="sng" algn="ctr">
                      <a:solidFill>
                        <a:srgbClr val="666666"/>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200000"/>
                        </a:lnSpc>
                      </a:pPr>
                      <a:r>
                        <a:rPr lang="en-US" sz="1050" b="1" i="1" kern="100" spc="25">
                          <a:effectLst/>
                          <a:latin typeface="Times New Roman" panose="02020603050405020304" pitchFamily="18" charset="0"/>
                          <a:ea typeface="宋体" panose="02010600030101010101" pitchFamily="2" charset="-122"/>
                          <a:cs typeface="Times New Roman" panose="02020603050405020304" pitchFamily="18" charset="0"/>
                        </a:rPr>
                        <a:t>Art</a:t>
                      </a:r>
                      <a:endParaRPr lang="zh-CN" sz="105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9050" cap="flat" cmpd="sng" algn="ctr">
                      <a:solidFill>
                        <a:srgbClr val="666666"/>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200000"/>
                        </a:lnSpc>
                      </a:pPr>
                      <a:r>
                        <a:rPr lang="en-US" sz="1050" b="1" i="1" kern="100" spc="25" dirty="0">
                          <a:effectLst/>
                          <a:latin typeface="Times New Roman" panose="02020603050405020304" pitchFamily="18" charset="0"/>
                          <a:ea typeface="宋体" panose="02010600030101010101" pitchFamily="2" charset="-122"/>
                          <a:cs typeface="Times New Roman" panose="02020603050405020304" pitchFamily="18" charset="0"/>
                        </a:rPr>
                        <a:t>Openness</a:t>
                      </a:r>
                      <a:endParaRPr lang="zh-CN" sz="105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999999"/>
                      </a:solidFill>
                      <a:prstDash val="solid"/>
                      <a:round/>
                      <a:headEnd type="none" w="med" len="med"/>
                      <a:tailEnd type="none" w="med" len="med"/>
                    </a:lnL>
                    <a:lnR w="12700" cap="flat" cmpd="sng" algn="ctr">
                      <a:solidFill>
                        <a:srgbClr val="999999"/>
                      </a:solidFill>
                      <a:prstDash val="solid"/>
                      <a:round/>
                      <a:headEnd type="none" w="med" len="med"/>
                      <a:tailEnd type="none" w="med" len="med"/>
                    </a:lnR>
                    <a:lnT w="19050" cap="flat" cmpd="sng" algn="ctr">
                      <a:solidFill>
                        <a:srgbClr val="666666"/>
                      </a:solidFill>
                      <a:prstDash val="solid"/>
                      <a:round/>
                      <a:headEnd type="none" w="med" len="med"/>
                      <a:tailEnd type="none" w="med" len="med"/>
                    </a:lnT>
                    <a:lnB w="12700" cap="flat" cmpd="sng" algn="ctr">
                      <a:solidFill>
                        <a:srgbClr val="999999"/>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Investment Value Analysis Module</a:t>
            </a:r>
            <a:endParaRPr lang="zh-TW" altLang="en-US" dirty="0"/>
          </a:p>
        </p:txBody>
      </p:sp>
      <p:sp>
        <p:nvSpPr>
          <p:cNvPr id="3" name="內容版面配置區 2"/>
          <p:cNvSpPr>
            <a:spLocks noGrp="1"/>
          </p:cNvSpPr>
          <p:nvPr>
            <p:ph idx="1"/>
          </p:nvPr>
        </p:nvSpPr>
        <p:spPr/>
        <p:txBody>
          <a:bodyPr/>
          <a:lstStyle/>
          <a:p>
            <a:r>
              <a:rPr lang="en-US" altLang="zh-TW" sz="2000" dirty="0"/>
              <a:t>Expert Opinion Analysis</a:t>
            </a:r>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t>22</a:t>
            </a:fld>
            <a:endParaRPr lang="en-US" altLang="zh-TW" dirty="0"/>
          </a:p>
        </p:txBody>
      </p:sp>
      <p:graphicFrame>
        <p:nvGraphicFramePr>
          <p:cNvPr id="5" name="表格 4"/>
          <p:cNvGraphicFramePr>
            <a:graphicFrameLocks noGrp="1"/>
          </p:cNvGraphicFramePr>
          <p:nvPr/>
        </p:nvGraphicFramePr>
        <p:xfrm>
          <a:off x="493568" y="1708114"/>
          <a:ext cx="8193232" cy="4313276"/>
        </p:xfrm>
        <a:graphic>
          <a:graphicData uri="http://schemas.openxmlformats.org/drawingml/2006/table">
            <a:tbl>
              <a:tblPr firstRow="1" firstCol="1" bandRow="1"/>
              <a:tblGrid>
                <a:gridCol w="2048308">
                  <a:extLst>
                    <a:ext uri="{9D8B030D-6E8A-4147-A177-3AD203B41FA5}">
                      <a16:colId xmlns:a16="http://schemas.microsoft.com/office/drawing/2014/main" val="20000"/>
                    </a:ext>
                  </a:extLst>
                </a:gridCol>
                <a:gridCol w="2048308">
                  <a:extLst>
                    <a:ext uri="{9D8B030D-6E8A-4147-A177-3AD203B41FA5}">
                      <a16:colId xmlns:a16="http://schemas.microsoft.com/office/drawing/2014/main" val="20001"/>
                    </a:ext>
                  </a:extLst>
                </a:gridCol>
                <a:gridCol w="2048308">
                  <a:extLst>
                    <a:ext uri="{9D8B030D-6E8A-4147-A177-3AD203B41FA5}">
                      <a16:colId xmlns:a16="http://schemas.microsoft.com/office/drawing/2014/main" val="20002"/>
                    </a:ext>
                  </a:extLst>
                </a:gridCol>
                <a:gridCol w="2048308">
                  <a:extLst>
                    <a:ext uri="{9D8B030D-6E8A-4147-A177-3AD203B41FA5}">
                      <a16:colId xmlns:a16="http://schemas.microsoft.com/office/drawing/2014/main" val="20003"/>
                    </a:ext>
                  </a:extLst>
                </a:gridCol>
              </a:tblGrid>
              <a:tr h="311198">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267970" algn="just"/>
                      <a:r>
                        <a:rPr lang="en-US" sz="1800" b="1" i="1"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Expert</a:t>
                      </a:r>
                      <a:endParaRPr lang="zh-CN" sz="1800" i="1"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a:noFill/>
                    </a:lnL>
                    <a:lnR>
                      <a:noFill/>
                    </a:lnR>
                    <a:lnT>
                      <a:noFill/>
                    </a:lnT>
                    <a:lnB w="12700" cap="flat" cmpd="sng" algn="ctr">
                      <a:solidFill>
                        <a:srgbClr val="7F7F7F"/>
                      </a:solidFill>
                      <a:prstDash val="solid"/>
                      <a:round/>
                      <a:headEnd type="none" w="med" len="med"/>
                      <a:tailEnd type="none" w="med" len="med"/>
                    </a:lnB>
                    <a:solidFill>
                      <a:srgbClr val="FFFFFF"/>
                    </a:solidFill>
                  </a:tcPr>
                </a:tc>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267970" algn="just"/>
                      <a:r>
                        <a:rPr lang="en-US" sz="1800" b="1" i="1"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Influence Score</a:t>
                      </a:r>
                      <a:endParaRPr lang="zh-CN" sz="1800" i="1"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a:noFill/>
                    </a:lnL>
                    <a:lnR>
                      <a:noFill/>
                    </a:lnR>
                    <a:lnT>
                      <a:noFill/>
                    </a:lnT>
                    <a:lnB w="12700" cap="flat" cmpd="sng" algn="ctr">
                      <a:solidFill>
                        <a:srgbClr val="7F7F7F"/>
                      </a:solidFill>
                      <a:prstDash val="solid"/>
                      <a:round/>
                      <a:headEnd type="none" w="med" len="med"/>
                      <a:tailEnd type="none" w="med" len="med"/>
                    </a:lnB>
                    <a:solidFill>
                      <a:srgbClr val="FFFFFF"/>
                    </a:solidFill>
                  </a:tcPr>
                </a:tc>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267970" algn="just"/>
                      <a:r>
                        <a:rPr lang="en-US" sz="1800" b="1" i="1"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Expertise Score</a:t>
                      </a:r>
                      <a:endParaRPr lang="zh-CN" sz="1800" i="1"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a:noFill/>
                    </a:lnL>
                    <a:lnR>
                      <a:noFill/>
                    </a:lnR>
                    <a:lnT>
                      <a:noFill/>
                    </a:lnT>
                    <a:lnB w="12700" cap="flat" cmpd="sng" algn="ctr">
                      <a:solidFill>
                        <a:srgbClr val="7F7F7F"/>
                      </a:solidFill>
                      <a:prstDash val="solid"/>
                      <a:round/>
                      <a:headEnd type="none" w="med" len="med"/>
                      <a:tailEnd type="none" w="med" len="med"/>
                    </a:lnB>
                    <a:solidFill>
                      <a:srgbClr val="FFFFFF"/>
                    </a:solidFill>
                  </a:tcPr>
                </a:tc>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267970" algn="just"/>
                      <a:r>
                        <a:rPr lang="en-US" sz="1800" b="1" i="1"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Expert Score</a:t>
                      </a:r>
                      <a:endParaRPr lang="zh-CN" sz="1800" i="1"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a:noFill/>
                    </a:lnL>
                    <a:lnR>
                      <a:noFill/>
                    </a:lnR>
                    <a:lnT>
                      <a:noFill/>
                    </a:lnT>
                    <a:lnB w="12700" cap="flat" cmpd="sng" algn="ctr">
                      <a:solidFill>
                        <a:srgbClr val="7F7F7F"/>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416050">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266700" algn="just"/>
                      <a:r>
                        <a:rPr lang="en-US" sz="1800" i="1"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Punk4156</a:t>
                      </a:r>
                      <a:endParaRPr lang="zh-CN" sz="1800" i="1"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a:noFill/>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a:noFill/>
                    </a:lnB>
                    <a:solidFill>
                      <a:srgbClr val="FFFFFF"/>
                    </a:solidFill>
                  </a:tcPr>
                </a:tc>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266700" algn="just"/>
                      <a:r>
                        <a:rPr lang="en-US" sz="1800" i="1"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0.42702</a:t>
                      </a:r>
                      <a:endParaRPr lang="zh-CN" sz="1800" i="1"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7F7F7F"/>
                      </a:solidFill>
                      <a:prstDash val="solid"/>
                      <a:round/>
                      <a:headEnd type="none" w="med" len="med"/>
                      <a:tailEnd type="none" w="med" len="med"/>
                    </a:lnL>
                    <a:lnR>
                      <a:noFill/>
                    </a:lnR>
                    <a:lnT w="12700" cap="flat" cmpd="sng" algn="ctr">
                      <a:solidFill>
                        <a:srgbClr val="7F7F7F"/>
                      </a:solidFill>
                      <a:prstDash val="solid"/>
                      <a:round/>
                      <a:headEnd type="none" w="med" len="med"/>
                      <a:tailEnd type="none" w="med" len="med"/>
                    </a:lnT>
                    <a:lnB>
                      <a:noFill/>
                    </a:lnB>
                    <a:solidFill>
                      <a:srgbClr val="F2F2F2"/>
                    </a:solidFill>
                  </a:tcPr>
                </a:tc>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266700" algn="just"/>
                      <a:r>
                        <a:rPr lang="en-US" sz="1800" i="1"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0.53412</a:t>
                      </a:r>
                      <a:endParaRPr lang="zh-CN" sz="1800" i="1"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a:noFill/>
                    </a:lnB>
                    <a:solidFill>
                      <a:srgbClr val="F2F2F2"/>
                    </a:solidFill>
                  </a:tcPr>
                </a:tc>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266700" algn="just"/>
                      <a:r>
                        <a:rPr lang="en-US" sz="1800" i="1"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0.96114</a:t>
                      </a:r>
                      <a:endParaRPr lang="zh-CN" sz="1800" i="1"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a:noFill/>
                    </a:lnB>
                    <a:solidFill>
                      <a:srgbClr val="F2F2F2"/>
                    </a:solidFill>
                  </a:tcPr>
                </a:tc>
                <a:extLst>
                  <a:ext uri="{0D108BD9-81ED-4DB2-BD59-A6C34878D82A}">
                    <a16:rowId xmlns:a16="http://schemas.microsoft.com/office/drawing/2014/main" val="10001"/>
                  </a:ext>
                </a:extLst>
              </a:tr>
              <a:tr h="423376">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266700" algn="just"/>
                      <a:r>
                        <a:rPr lang="en-US" sz="1800" i="1"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Pablo</a:t>
                      </a:r>
                      <a:endParaRPr lang="zh-CN" sz="1800" i="1"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a:noFill/>
                    </a:lnL>
                    <a:lnR w="12700" cap="flat" cmpd="sng" algn="ctr">
                      <a:solidFill>
                        <a:srgbClr val="7F7F7F"/>
                      </a:solidFill>
                      <a:prstDash val="solid"/>
                      <a:round/>
                      <a:headEnd type="none" w="med" len="med"/>
                      <a:tailEnd type="none" w="med" len="med"/>
                    </a:lnR>
                    <a:lnT>
                      <a:noFill/>
                    </a:lnT>
                    <a:lnB>
                      <a:noFill/>
                    </a:lnB>
                    <a:solidFill>
                      <a:srgbClr val="FFFFFF"/>
                    </a:solidFill>
                  </a:tcPr>
                </a:tc>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266700" algn="just"/>
                      <a:r>
                        <a:rPr lang="en-US" sz="1800" i="1" kern="100">
                          <a:effectLst/>
                          <a:latin typeface="Times New Roman" panose="02020603050405020304" pitchFamily="18" charset="0"/>
                          <a:ea typeface="宋体" panose="02010600030101010101" pitchFamily="2" charset="-122"/>
                          <a:cs typeface="Times New Roman" panose="02020603050405020304" pitchFamily="18" charset="0"/>
                        </a:rPr>
                        <a:t>0.49649</a:t>
                      </a:r>
                      <a:endParaRPr lang="zh-CN" sz="1800" i="1"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7F7F7F"/>
                      </a:solidFill>
                      <a:prstDash val="solid"/>
                      <a:round/>
                      <a:headEnd type="none" w="med" len="med"/>
                      <a:tailEnd type="none" w="med" len="med"/>
                    </a:lnL>
                    <a:lnR>
                      <a:noFill/>
                    </a:lnR>
                    <a:lnT>
                      <a:noFill/>
                    </a:lnT>
                    <a:lnB>
                      <a:noFill/>
                    </a:lnB>
                  </a:tcPr>
                </a:tc>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266700" algn="just"/>
                      <a:r>
                        <a:rPr lang="en-US" sz="1800" i="1" kern="100">
                          <a:effectLst/>
                          <a:latin typeface="Times New Roman" panose="02020603050405020304" pitchFamily="18" charset="0"/>
                          <a:ea typeface="宋体" panose="02010600030101010101" pitchFamily="2" charset="-122"/>
                          <a:cs typeface="Times New Roman" panose="02020603050405020304" pitchFamily="18" charset="0"/>
                        </a:rPr>
                        <a:t>0.49688</a:t>
                      </a:r>
                      <a:endParaRPr lang="zh-CN" sz="1800" i="1"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a:noFill/>
                    </a:lnL>
                    <a:lnR>
                      <a:noFill/>
                    </a:lnR>
                    <a:lnT>
                      <a:noFill/>
                    </a:lnT>
                    <a:lnB>
                      <a:noFill/>
                    </a:lnB>
                  </a:tcPr>
                </a:tc>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266700" algn="just"/>
                      <a:r>
                        <a:rPr lang="en-US" sz="1800" i="1" kern="100">
                          <a:effectLst/>
                          <a:latin typeface="Times New Roman" panose="02020603050405020304" pitchFamily="18" charset="0"/>
                          <a:ea typeface="宋体" panose="02010600030101010101" pitchFamily="2" charset="-122"/>
                          <a:cs typeface="Times New Roman" panose="02020603050405020304" pitchFamily="18" charset="0"/>
                        </a:rPr>
                        <a:t>0.99337</a:t>
                      </a:r>
                      <a:endParaRPr lang="zh-CN" sz="1800" i="1"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10002"/>
                  </a:ext>
                </a:extLst>
              </a:tr>
              <a:tr h="423376">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266700" algn="just"/>
                      <a:r>
                        <a:rPr lang="en-US" sz="1800" i="1"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MetaKovan</a:t>
                      </a:r>
                      <a:endParaRPr lang="zh-CN" sz="1800" i="1"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a:noFill/>
                    </a:lnL>
                    <a:lnR w="12700" cap="flat" cmpd="sng" algn="ctr">
                      <a:solidFill>
                        <a:srgbClr val="7F7F7F"/>
                      </a:solidFill>
                      <a:prstDash val="solid"/>
                      <a:round/>
                      <a:headEnd type="none" w="med" len="med"/>
                      <a:tailEnd type="none" w="med" len="med"/>
                    </a:lnR>
                    <a:lnT>
                      <a:noFill/>
                    </a:lnT>
                    <a:lnB>
                      <a:noFill/>
                    </a:lnB>
                    <a:solidFill>
                      <a:srgbClr val="FFFFFF"/>
                    </a:solidFill>
                  </a:tcPr>
                </a:tc>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266700" algn="just"/>
                      <a:r>
                        <a:rPr lang="en-US" sz="1800" i="1"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0.40916</a:t>
                      </a:r>
                      <a:endParaRPr lang="zh-CN" sz="1800" i="1"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7F7F7F"/>
                      </a:solidFill>
                      <a:prstDash val="solid"/>
                      <a:round/>
                      <a:headEnd type="none" w="med" len="med"/>
                      <a:tailEnd type="none" w="med" len="med"/>
                    </a:lnL>
                    <a:lnR>
                      <a:noFill/>
                    </a:lnR>
                    <a:lnT>
                      <a:noFill/>
                    </a:lnT>
                    <a:lnB>
                      <a:noFill/>
                    </a:lnB>
                    <a:solidFill>
                      <a:srgbClr val="F2F2F2"/>
                    </a:solidFill>
                  </a:tcPr>
                </a:tc>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266700" algn="just"/>
                      <a:r>
                        <a:rPr lang="en-US" sz="1800" i="1"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0.41234</a:t>
                      </a:r>
                      <a:endParaRPr lang="zh-CN" sz="1800" i="1"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a:noFill/>
                    </a:lnL>
                    <a:lnR>
                      <a:noFill/>
                    </a:lnR>
                    <a:lnT>
                      <a:noFill/>
                    </a:lnT>
                    <a:lnB>
                      <a:noFill/>
                    </a:lnB>
                    <a:solidFill>
                      <a:srgbClr val="F2F2F2"/>
                    </a:solidFill>
                  </a:tcPr>
                </a:tc>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266700" algn="just"/>
                      <a:r>
                        <a:rPr lang="en-US" sz="1800" i="1"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0.82150</a:t>
                      </a:r>
                      <a:endParaRPr lang="zh-CN" sz="1800" i="1"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a:noFill/>
                    </a:lnL>
                    <a:lnR>
                      <a:noFill/>
                    </a:lnR>
                    <a:lnT>
                      <a:noFill/>
                    </a:lnT>
                    <a:lnB>
                      <a:noFill/>
                    </a:lnB>
                    <a:solidFill>
                      <a:srgbClr val="F2F2F2"/>
                    </a:solidFill>
                  </a:tcPr>
                </a:tc>
                <a:extLst>
                  <a:ext uri="{0D108BD9-81ED-4DB2-BD59-A6C34878D82A}">
                    <a16:rowId xmlns:a16="http://schemas.microsoft.com/office/drawing/2014/main" val="10003"/>
                  </a:ext>
                </a:extLst>
              </a:tr>
              <a:tr h="622396">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266700" algn="just"/>
                      <a:r>
                        <a:rPr lang="en-US" sz="1800" i="1"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Gary Vaynerchuk</a:t>
                      </a:r>
                      <a:endParaRPr lang="zh-CN" sz="1800" i="1"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a:noFill/>
                    </a:lnL>
                    <a:lnR w="12700" cap="flat" cmpd="sng" algn="ctr">
                      <a:solidFill>
                        <a:srgbClr val="7F7F7F"/>
                      </a:solidFill>
                      <a:prstDash val="solid"/>
                      <a:round/>
                      <a:headEnd type="none" w="med" len="med"/>
                      <a:tailEnd type="none" w="med" len="med"/>
                    </a:lnR>
                    <a:lnT>
                      <a:noFill/>
                    </a:lnT>
                    <a:lnB>
                      <a:noFill/>
                    </a:lnB>
                    <a:solidFill>
                      <a:srgbClr val="FFFFFF"/>
                    </a:solidFill>
                  </a:tcPr>
                </a:tc>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266700" algn="just"/>
                      <a:r>
                        <a:rPr lang="en-US" sz="1800" i="1" kern="100" dirty="0">
                          <a:effectLst/>
                          <a:latin typeface="Times New Roman" panose="02020603050405020304" pitchFamily="18" charset="0"/>
                          <a:ea typeface="宋体" panose="02010600030101010101" pitchFamily="2" charset="-122"/>
                          <a:cs typeface="Times New Roman" panose="02020603050405020304" pitchFamily="18" charset="0"/>
                        </a:rPr>
                        <a:t>0.53375</a:t>
                      </a:r>
                      <a:endParaRPr lang="zh-CN" sz="1800" i="1"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7F7F7F"/>
                      </a:solidFill>
                      <a:prstDash val="solid"/>
                      <a:round/>
                      <a:headEnd type="none" w="med" len="med"/>
                      <a:tailEnd type="none" w="med" len="med"/>
                    </a:lnL>
                    <a:lnR>
                      <a:noFill/>
                    </a:lnR>
                    <a:lnT>
                      <a:noFill/>
                    </a:lnT>
                    <a:lnB>
                      <a:noFill/>
                    </a:lnB>
                  </a:tcPr>
                </a:tc>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266700" algn="just"/>
                      <a:r>
                        <a:rPr lang="en-US" sz="1800" i="1" kern="100">
                          <a:effectLst/>
                          <a:latin typeface="Times New Roman" panose="02020603050405020304" pitchFamily="18" charset="0"/>
                          <a:ea typeface="宋体" panose="02010600030101010101" pitchFamily="2" charset="-122"/>
                          <a:cs typeface="Times New Roman" panose="02020603050405020304" pitchFamily="18" charset="0"/>
                        </a:rPr>
                        <a:t>0.44185</a:t>
                      </a:r>
                      <a:endParaRPr lang="zh-CN" sz="1800" i="1"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a:noFill/>
                    </a:lnL>
                    <a:lnR>
                      <a:noFill/>
                    </a:lnR>
                    <a:lnT>
                      <a:noFill/>
                    </a:lnT>
                    <a:lnB>
                      <a:noFill/>
                    </a:lnB>
                  </a:tcPr>
                </a:tc>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266700" algn="just"/>
                      <a:r>
                        <a:rPr lang="en-US" sz="1800" i="1" kern="100">
                          <a:effectLst/>
                          <a:latin typeface="Times New Roman" panose="02020603050405020304" pitchFamily="18" charset="0"/>
                          <a:ea typeface="宋体" panose="02010600030101010101" pitchFamily="2" charset="-122"/>
                          <a:cs typeface="Times New Roman" panose="02020603050405020304" pitchFamily="18" charset="0"/>
                        </a:rPr>
                        <a:t>0.97650</a:t>
                      </a:r>
                      <a:endParaRPr lang="zh-CN" sz="1800" i="1"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10004"/>
                  </a:ext>
                </a:extLst>
              </a:tr>
              <a:tr h="423376">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266700" algn="just"/>
                      <a:r>
                        <a:rPr lang="en-US" sz="1800" i="1"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888</a:t>
                      </a:r>
                      <a:endParaRPr lang="zh-CN" sz="1800" i="1"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a:noFill/>
                    </a:lnL>
                    <a:lnR w="12700" cap="flat" cmpd="sng" algn="ctr">
                      <a:solidFill>
                        <a:srgbClr val="7F7F7F"/>
                      </a:solidFill>
                      <a:prstDash val="solid"/>
                      <a:round/>
                      <a:headEnd type="none" w="med" len="med"/>
                      <a:tailEnd type="none" w="med" len="med"/>
                    </a:lnR>
                    <a:lnT>
                      <a:noFill/>
                    </a:lnT>
                    <a:lnB>
                      <a:noFill/>
                    </a:lnB>
                    <a:solidFill>
                      <a:srgbClr val="FFFFFF"/>
                    </a:solidFill>
                  </a:tcPr>
                </a:tc>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266700" algn="just"/>
                      <a:r>
                        <a:rPr lang="en-US" sz="1800" i="1"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0.38562</a:t>
                      </a:r>
                      <a:endParaRPr lang="zh-CN" sz="1800" i="1"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7F7F7F"/>
                      </a:solidFill>
                      <a:prstDash val="solid"/>
                      <a:round/>
                      <a:headEnd type="none" w="med" len="med"/>
                      <a:tailEnd type="none" w="med" len="med"/>
                    </a:lnL>
                    <a:lnR>
                      <a:noFill/>
                    </a:lnR>
                    <a:lnT>
                      <a:noFill/>
                    </a:lnT>
                    <a:lnB>
                      <a:noFill/>
                    </a:lnB>
                    <a:solidFill>
                      <a:srgbClr val="F2F2F2"/>
                    </a:solidFill>
                  </a:tcPr>
                </a:tc>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266700" algn="just"/>
                      <a:r>
                        <a:rPr lang="en-US" sz="1800" i="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0.51146</a:t>
                      </a:r>
                      <a:endParaRPr lang="zh-CN" sz="1800" i="1"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a:noFill/>
                    </a:lnL>
                    <a:lnR>
                      <a:noFill/>
                    </a:lnR>
                    <a:lnT>
                      <a:noFill/>
                    </a:lnT>
                    <a:lnB>
                      <a:noFill/>
                    </a:lnB>
                    <a:solidFill>
                      <a:srgbClr val="F2F2F2"/>
                    </a:solidFill>
                  </a:tcPr>
                </a:tc>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266700" algn="just"/>
                      <a:r>
                        <a:rPr lang="en-US" sz="1800" i="1"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0.89708</a:t>
                      </a:r>
                      <a:endParaRPr lang="zh-CN" sz="1800" i="1"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a:noFill/>
                    </a:lnL>
                    <a:lnR>
                      <a:noFill/>
                    </a:lnR>
                    <a:lnT>
                      <a:noFill/>
                    </a:lnT>
                    <a:lnB>
                      <a:noFill/>
                    </a:lnB>
                    <a:solidFill>
                      <a:srgbClr val="F2F2F2"/>
                    </a:solidFill>
                  </a:tcPr>
                </a:tc>
                <a:extLst>
                  <a:ext uri="{0D108BD9-81ED-4DB2-BD59-A6C34878D82A}">
                    <a16:rowId xmlns:a16="http://schemas.microsoft.com/office/drawing/2014/main" val="10005"/>
                  </a:ext>
                </a:extLst>
              </a:tr>
              <a:tr h="423376">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266700" algn="just"/>
                      <a:r>
                        <a:rPr lang="en-US" sz="1800" i="1"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Beanie.eth</a:t>
                      </a:r>
                      <a:endParaRPr lang="zh-CN" sz="1800" i="1"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a:noFill/>
                    </a:lnL>
                    <a:lnR w="12700" cap="flat" cmpd="sng" algn="ctr">
                      <a:solidFill>
                        <a:srgbClr val="7F7F7F"/>
                      </a:solidFill>
                      <a:prstDash val="solid"/>
                      <a:round/>
                      <a:headEnd type="none" w="med" len="med"/>
                      <a:tailEnd type="none" w="med" len="med"/>
                    </a:lnR>
                    <a:lnT>
                      <a:noFill/>
                    </a:lnT>
                    <a:lnB>
                      <a:noFill/>
                    </a:lnB>
                    <a:solidFill>
                      <a:srgbClr val="FFFFFF"/>
                    </a:solidFill>
                  </a:tcPr>
                </a:tc>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266700" algn="just"/>
                      <a:r>
                        <a:rPr lang="en-US" sz="1800" i="1"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0.43941</a:t>
                      </a:r>
                      <a:endParaRPr lang="zh-CN" sz="1800" i="1"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7F7F7F"/>
                      </a:solidFill>
                      <a:prstDash val="solid"/>
                      <a:round/>
                      <a:headEnd type="none" w="med" len="med"/>
                      <a:tailEnd type="none" w="med" len="med"/>
                    </a:lnL>
                    <a:lnR>
                      <a:noFill/>
                    </a:lnR>
                    <a:lnT>
                      <a:noFill/>
                    </a:lnT>
                    <a:lnB>
                      <a:noFill/>
                    </a:lnB>
                    <a:solidFill>
                      <a:srgbClr val="F2F2F2"/>
                    </a:solidFill>
                  </a:tcPr>
                </a:tc>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266700" algn="just"/>
                      <a:r>
                        <a:rPr lang="en-US" sz="1800" i="1"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0.52861</a:t>
                      </a:r>
                      <a:endParaRPr lang="zh-CN" sz="1800" i="1"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a:noFill/>
                    </a:lnL>
                    <a:lnR>
                      <a:noFill/>
                    </a:lnR>
                    <a:lnT>
                      <a:noFill/>
                    </a:lnT>
                    <a:lnB>
                      <a:noFill/>
                    </a:lnB>
                    <a:solidFill>
                      <a:srgbClr val="F2F2F2"/>
                    </a:solidFill>
                  </a:tcPr>
                </a:tc>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266700" algn="just"/>
                      <a:r>
                        <a:rPr lang="en-US" sz="1800" i="1"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0.96802</a:t>
                      </a:r>
                      <a:endParaRPr lang="zh-CN" sz="1800" i="1"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a:noFill/>
                    </a:lnL>
                    <a:lnR>
                      <a:noFill/>
                    </a:lnR>
                    <a:lnT>
                      <a:noFill/>
                    </a:lnT>
                    <a:lnB>
                      <a:noFill/>
                    </a:lnB>
                    <a:solidFill>
                      <a:srgbClr val="F2F2F2"/>
                    </a:solidFill>
                  </a:tcPr>
                </a:tc>
                <a:extLst>
                  <a:ext uri="{0D108BD9-81ED-4DB2-BD59-A6C34878D82A}">
                    <a16:rowId xmlns:a16="http://schemas.microsoft.com/office/drawing/2014/main" val="10006"/>
                  </a:ext>
                </a:extLst>
              </a:tr>
              <a:tr h="423376">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266700" algn="just"/>
                      <a:r>
                        <a:rPr lang="en-US" sz="1800" i="1"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GMoney</a:t>
                      </a:r>
                      <a:endParaRPr lang="zh-CN" sz="1800" i="1"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a:noFill/>
                    </a:lnL>
                    <a:lnR w="12700" cap="flat" cmpd="sng" algn="ctr">
                      <a:solidFill>
                        <a:srgbClr val="7F7F7F"/>
                      </a:solidFill>
                      <a:prstDash val="solid"/>
                      <a:round/>
                      <a:headEnd type="none" w="med" len="med"/>
                      <a:tailEnd type="none" w="med" len="med"/>
                    </a:lnR>
                    <a:lnT>
                      <a:noFill/>
                    </a:lnT>
                    <a:lnB>
                      <a:noFill/>
                    </a:lnB>
                    <a:solidFill>
                      <a:srgbClr val="FFFFFF"/>
                    </a:solidFill>
                  </a:tcPr>
                </a:tc>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266700" algn="just"/>
                      <a:r>
                        <a:rPr lang="en-US" sz="1800" i="1"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0.44837</a:t>
                      </a:r>
                      <a:endParaRPr lang="zh-CN" sz="1800" i="1"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7F7F7F"/>
                      </a:solidFill>
                      <a:prstDash val="solid"/>
                      <a:round/>
                      <a:headEnd type="none" w="med" len="med"/>
                      <a:tailEnd type="none" w="med" len="med"/>
                    </a:lnL>
                    <a:lnR>
                      <a:noFill/>
                    </a:lnR>
                    <a:lnT>
                      <a:noFill/>
                    </a:lnT>
                    <a:lnB>
                      <a:noFill/>
                    </a:lnB>
                    <a:solidFill>
                      <a:srgbClr val="F2F2F2"/>
                    </a:solidFill>
                  </a:tcPr>
                </a:tc>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266700" algn="just"/>
                      <a:r>
                        <a:rPr lang="en-US" sz="1800" i="1"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0.47649</a:t>
                      </a:r>
                      <a:endParaRPr lang="zh-CN" sz="1800" i="1"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a:noFill/>
                    </a:lnL>
                    <a:lnR>
                      <a:noFill/>
                    </a:lnR>
                    <a:lnT>
                      <a:noFill/>
                    </a:lnT>
                    <a:lnB>
                      <a:noFill/>
                    </a:lnB>
                    <a:solidFill>
                      <a:srgbClr val="F2F2F2"/>
                    </a:solidFill>
                  </a:tcPr>
                </a:tc>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266700" algn="just"/>
                      <a:r>
                        <a:rPr lang="en-US" sz="1800" i="1"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0.92486</a:t>
                      </a:r>
                      <a:endParaRPr lang="zh-CN" sz="1800" i="1"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a:noFill/>
                    </a:lnL>
                    <a:lnR>
                      <a:noFill/>
                    </a:lnR>
                    <a:lnT>
                      <a:noFill/>
                    </a:lnT>
                    <a:lnB>
                      <a:noFill/>
                    </a:lnB>
                    <a:solidFill>
                      <a:srgbClr val="F2F2F2"/>
                    </a:solidFill>
                  </a:tcPr>
                </a:tc>
                <a:extLst>
                  <a:ext uri="{0D108BD9-81ED-4DB2-BD59-A6C34878D82A}">
                    <a16:rowId xmlns:a16="http://schemas.microsoft.com/office/drawing/2014/main" val="10007"/>
                  </a:ext>
                </a:extLst>
              </a:tr>
              <a:tr h="423376">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266700" algn="just"/>
                      <a:r>
                        <a:rPr lang="en-US" sz="1800" i="1" kern="100" dirty="0" err="1">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Anonymoux</a:t>
                      </a:r>
                      <a:endParaRPr lang="zh-CN" sz="1800" i="1"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a:noFill/>
                    </a:lnL>
                    <a:lnR w="12700" cap="flat" cmpd="sng" algn="ctr">
                      <a:solidFill>
                        <a:srgbClr val="7F7F7F"/>
                      </a:solidFill>
                      <a:prstDash val="solid"/>
                      <a:round/>
                      <a:headEnd type="none" w="med" len="med"/>
                      <a:tailEnd type="none" w="med" len="med"/>
                    </a:lnR>
                    <a:lnT>
                      <a:noFill/>
                    </a:lnT>
                    <a:lnB>
                      <a:noFill/>
                    </a:lnB>
                    <a:solidFill>
                      <a:srgbClr val="FFFFFF"/>
                    </a:solidFill>
                  </a:tcPr>
                </a:tc>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266700" algn="just"/>
                      <a:r>
                        <a:rPr lang="en-US" sz="1800" i="1"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0.52358</a:t>
                      </a:r>
                      <a:endParaRPr lang="zh-CN" sz="1800" i="1"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7F7F7F"/>
                      </a:solidFill>
                      <a:prstDash val="solid"/>
                      <a:round/>
                      <a:headEnd type="none" w="med" len="med"/>
                      <a:tailEnd type="none" w="med" len="med"/>
                    </a:lnL>
                    <a:lnR>
                      <a:noFill/>
                    </a:lnR>
                    <a:lnT>
                      <a:noFill/>
                    </a:lnT>
                    <a:lnB>
                      <a:noFill/>
                    </a:lnB>
                    <a:solidFill>
                      <a:srgbClr val="F2F2F2"/>
                    </a:solidFill>
                  </a:tcPr>
                </a:tc>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266700" algn="just"/>
                      <a:r>
                        <a:rPr lang="en-US" sz="1800" i="1"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0.48132</a:t>
                      </a:r>
                      <a:endParaRPr lang="zh-CN" sz="1800" i="1"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a:noFill/>
                    </a:lnL>
                    <a:lnR>
                      <a:noFill/>
                    </a:lnR>
                    <a:lnT>
                      <a:noFill/>
                    </a:lnT>
                    <a:lnB>
                      <a:noFill/>
                    </a:lnB>
                    <a:solidFill>
                      <a:srgbClr val="F2F2F2"/>
                    </a:solidFill>
                  </a:tcPr>
                </a:tc>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266700" algn="just"/>
                      <a:r>
                        <a:rPr lang="en-US" sz="1800" i="1"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1.00490</a:t>
                      </a:r>
                      <a:endParaRPr lang="zh-CN" sz="1800" i="1"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a:noFill/>
                    </a:lnL>
                    <a:lnR>
                      <a:noFill/>
                    </a:lnR>
                    <a:lnT>
                      <a:noFill/>
                    </a:lnT>
                    <a:lnB>
                      <a:noFill/>
                    </a:lnB>
                    <a:solidFill>
                      <a:srgbClr val="F2F2F2"/>
                    </a:solidFill>
                  </a:tcPr>
                </a:tc>
                <a:extLst>
                  <a:ext uri="{0D108BD9-81ED-4DB2-BD59-A6C34878D82A}">
                    <a16:rowId xmlns:a16="http://schemas.microsoft.com/office/drawing/2014/main" val="10008"/>
                  </a:ext>
                </a:extLst>
              </a:tr>
              <a:tr h="423376">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266700" algn="just"/>
                      <a:r>
                        <a:rPr lang="en-US" sz="1800" i="1" kern="100">
                          <a:effectLst/>
                          <a:latin typeface="Times New Roman" panose="02020603050405020304" pitchFamily="18" charset="0"/>
                          <a:ea typeface="宋体" panose="02010600030101010101" pitchFamily="2" charset="-122"/>
                          <a:cs typeface="Times New Roman" panose="02020603050405020304" pitchFamily="18" charset="0"/>
                        </a:rPr>
                        <a:t> </a:t>
                      </a:r>
                      <a:endParaRPr lang="zh-CN" sz="1800" i="1"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a:noFill/>
                    </a:lnL>
                    <a:lnR w="12700" cap="flat" cmpd="sng" algn="ctr">
                      <a:solidFill>
                        <a:srgbClr val="7F7F7F"/>
                      </a:solidFill>
                      <a:prstDash val="solid"/>
                      <a:round/>
                      <a:headEnd type="none" w="med" len="med"/>
                      <a:tailEnd type="none" w="med" len="med"/>
                    </a:lnR>
                    <a:lnT>
                      <a:noFill/>
                    </a:lnT>
                    <a:lnB>
                      <a:noFill/>
                    </a:lnB>
                    <a:solidFill>
                      <a:srgbClr val="FFFFFF"/>
                    </a:solidFill>
                  </a:tcPr>
                </a:tc>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266700" algn="just"/>
                      <a:r>
                        <a:rPr lang="en-US" sz="1800" i="1" kern="100">
                          <a:effectLst/>
                          <a:latin typeface="Times New Roman" panose="02020603050405020304" pitchFamily="18" charset="0"/>
                          <a:ea typeface="宋体" panose="02010600030101010101" pitchFamily="2" charset="-122"/>
                          <a:cs typeface="Times New Roman" panose="02020603050405020304" pitchFamily="18" charset="0"/>
                        </a:rPr>
                        <a:t> </a:t>
                      </a:r>
                      <a:endParaRPr lang="zh-CN" sz="1800" i="1"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7F7F7F"/>
                      </a:solidFill>
                      <a:prstDash val="solid"/>
                      <a:round/>
                      <a:headEnd type="none" w="med" len="med"/>
                      <a:tailEnd type="none" w="med" len="med"/>
                    </a:lnL>
                    <a:lnR>
                      <a:noFill/>
                    </a:lnR>
                    <a:lnT>
                      <a:noFill/>
                    </a:lnT>
                    <a:lnB>
                      <a:noFill/>
                    </a:lnB>
                    <a:solidFill>
                      <a:srgbClr val="F2F2F2"/>
                    </a:solidFill>
                  </a:tcPr>
                </a:tc>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266700" algn="just"/>
                      <a:r>
                        <a:rPr lang="en-US" sz="1800" i="1" kern="100">
                          <a:effectLst/>
                          <a:latin typeface="Times New Roman" panose="02020603050405020304" pitchFamily="18" charset="0"/>
                          <a:ea typeface="宋体" panose="02010600030101010101" pitchFamily="2" charset="-122"/>
                          <a:cs typeface="Times New Roman" panose="02020603050405020304" pitchFamily="18" charset="0"/>
                        </a:rPr>
                        <a:t> </a:t>
                      </a:r>
                      <a:endParaRPr lang="zh-CN" sz="1800" i="1"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a:noFill/>
                    </a:lnL>
                    <a:lnR>
                      <a:noFill/>
                    </a:lnR>
                    <a:lnT>
                      <a:noFill/>
                    </a:lnT>
                    <a:lnB>
                      <a:noFill/>
                    </a:lnB>
                    <a:solidFill>
                      <a:srgbClr val="F2F2F2"/>
                    </a:solidFill>
                  </a:tcPr>
                </a:tc>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US" sz="1800" i="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AVG:0.94376</a:t>
                      </a:r>
                      <a:endParaRPr lang="zh-CN" sz="1800" i="1"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a:noFill/>
                    </a:lnL>
                    <a:lnR>
                      <a:noFill/>
                    </a:lnR>
                    <a:lnT>
                      <a:noFill/>
                    </a:lnT>
                    <a:lnB>
                      <a:noFill/>
                    </a:lnB>
                    <a:solidFill>
                      <a:srgbClr val="F2F2F2"/>
                    </a:solidFill>
                  </a:tcPr>
                </a:tc>
                <a:extLst>
                  <a:ext uri="{0D108BD9-81ED-4DB2-BD59-A6C34878D82A}">
                    <a16:rowId xmlns:a16="http://schemas.microsoft.com/office/drawing/2014/main" val="10009"/>
                  </a:ext>
                </a:extLst>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Investment Value Analysis Module</a:t>
            </a:r>
            <a:endParaRPr lang="zh-TW" altLang="en-US" dirty="0"/>
          </a:p>
        </p:txBody>
      </p:sp>
      <p:sp>
        <p:nvSpPr>
          <p:cNvPr id="3" name="內容版面配置區 2"/>
          <p:cNvSpPr>
            <a:spLocks noGrp="1"/>
          </p:cNvSpPr>
          <p:nvPr>
            <p:ph idx="1"/>
          </p:nvPr>
        </p:nvSpPr>
        <p:spPr/>
        <p:txBody>
          <a:bodyPr/>
          <a:lstStyle/>
          <a:p>
            <a:r>
              <a:rPr lang="en-US" altLang="zh-TW" sz="2000" dirty="0"/>
              <a:t>Community Trend Analysis</a:t>
            </a:r>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t>23</a:t>
            </a:fld>
            <a:endParaRPr lang="en-US" altLang="zh-TW" dirty="0"/>
          </a:p>
        </p:txBody>
      </p:sp>
      <p:graphicFrame>
        <p:nvGraphicFramePr>
          <p:cNvPr id="6" name="表格 5"/>
          <p:cNvGraphicFramePr>
            <a:graphicFrameLocks noGrp="1"/>
          </p:cNvGraphicFramePr>
          <p:nvPr/>
        </p:nvGraphicFramePr>
        <p:xfrm>
          <a:off x="457200" y="1900005"/>
          <a:ext cx="8003232" cy="4423619"/>
        </p:xfrm>
        <a:graphic>
          <a:graphicData uri="http://schemas.openxmlformats.org/drawingml/2006/table">
            <a:tbl>
              <a:tblPr firstRow="1" firstCol="1" bandRow="1"/>
              <a:tblGrid>
                <a:gridCol w="2667744">
                  <a:extLst>
                    <a:ext uri="{9D8B030D-6E8A-4147-A177-3AD203B41FA5}">
                      <a16:colId xmlns:a16="http://schemas.microsoft.com/office/drawing/2014/main" val="20000"/>
                    </a:ext>
                  </a:extLst>
                </a:gridCol>
                <a:gridCol w="2667744">
                  <a:extLst>
                    <a:ext uri="{9D8B030D-6E8A-4147-A177-3AD203B41FA5}">
                      <a16:colId xmlns:a16="http://schemas.microsoft.com/office/drawing/2014/main" val="20001"/>
                    </a:ext>
                  </a:extLst>
                </a:gridCol>
                <a:gridCol w="2667744">
                  <a:extLst>
                    <a:ext uri="{9D8B030D-6E8A-4147-A177-3AD203B41FA5}">
                      <a16:colId xmlns:a16="http://schemas.microsoft.com/office/drawing/2014/main" val="20002"/>
                    </a:ext>
                  </a:extLst>
                </a:gridCol>
              </a:tblGrid>
              <a:tr h="337880">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15000"/>
                        </a:lnSpc>
                      </a:pPr>
                      <a:r>
                        <a:rPr lang="en-US" sz="1800" b="0" i="1" kern="100" spc="25">
                          <a:effectLst/>
                          <a:latin typeface="Times New Roman" panose="02020603050405020304" pitchFamily="18" charset="0"/>
                          <a:ea typeface="宋体" panose="02010600030101010101" pitchFamily="2" charset="-122"/>
                          <a:cs typeface="Times New Roman" panose="02020603050405020304" pitchFamily="18" charset="0"/>
                        </a:rPr>
                        <a:t>News Title</a:t>
                      </a:r>
                      <a:endParaRPr lang="zh-CN" sz="18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15000"/>
                        </a:lnSpc>
                      </a:pPr>
                      <a:r>
                        <a:rPr lang="en-US" sz="1800" b="0" i="1" kern="100" spc="25">
                          <a:effectLst/>
                          <a:latin typeface="Times New Roman" panose="02020603050405020304" pitchFamily="18" charset="0"/>
                          <a:ea typeface="宋体" panose="02010600030101010101" pitchFamily="2" charset="-122"/>
                          <a:cs typeface="Times New Roman" panose="02020603050405020304" pitchFamily="18" charset="0"/>
                        </a:rPr>
                        <a:t>Author</a:t>
                      </a:r>
                      <a:endParaRPr lang="zh-CN" sz="18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15000"/>
                        </a:lnSpc>
                      </a:pPr>
                      <a:r>
                        <a:rPr lang="en-US" sz="1800" b="0" i="1" kern="100" spc="25" dirty="0">
                          <a:effectLst/>
                          <a:latin typeface="Times New Roman" panose="02020603050405020304" pitchFamily="18" charset="0"/>
                          <a:ea typeface="宋体" panose="02010600030101010101" pitchFamily="2" charset="-122"/>
                          <a:cs typeface="Times New Roman" panose="02020603050405020304" pitchFamily="18" charset="0"/>
                        </a:rPr>
                        <a:t>Sentiment Score</a:t>
                      </a:r>
                      <a:endParaRPr lang="zh-CN" sz="18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10000"/>
                  </a:ext>
                </a:extLst>
              </a:tr>
              <a:tr h="1045958">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15000"/>
                        </a:lnSpc>
                      </a:pPr>
                      <a:r>
                        <a:rPr lang="en-US" sz="1800" b="0" i="1" kern="100" spc="25">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Getty Images to Sell NFTs With Fanatics-Owned Candy Digital in Multiyear Deal</a:t>
                      </a:r>
                      <a:endParaRPr lang="zh-CN" sz="18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800" b="1" i="1" kern="100" spc="25">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Kim Bhasin</a:t>
                      </a:r>
                      <a:endParaRPr lang="zh-CN" sz="18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15000"/>
                        </a:lnSpc>
                      </a:pPr>
                      <a:r>
                        <a:rPr lang="en-US" sz="1800" b="1" i="1" kern="100" spc="25">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0.38712</a:t>
                      </a:r>
                      <a:endParaRPr lang="zh-CN" sz="18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extLst>
                  <a:ext uri="{0D108BD9-81ED-4DB2-BD59-A6C34878D82A}">
                    <a16:rowId xmlns:a16="http://schemas.microsoft.com/office/drawing/2014/main" val="10001"/>
                  </a:ext>
                </a:extLst>
              </a:tr>
              <a:tr h="944317">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15000"/>
                        </a:lnSpc>
                      </a:pPr>
                      <a:r>
                        <a:rPr lang="en-US" sz="1800" b="0" i="1" kern="100" spc="25">
                          <a:effectLst/>
                          <a:latin typeface="Times New Roman" panose="02020603050405020304" pitchFamily="18" charset="0"/>
                          <a:ea typeface="宋体" panose="02010600030101010101" pitchFamily="2" charset="-122"/>
                          <a:cs typeface="Times New Roman" panose="02020603050405020304" pitchFamily="18" charset="0"/>
                        </a:rPr>
                        <a:t>Dorsey’s First Tweet Offered for $48 Million on NFT Marketplace</a:t>
                      </a:r>
                      <a:endParaRPr lang="zh-CN" sz="18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15000"/>
                        </a:lnSpc>
                      </a:pPr>
                      <a:r>
                        <a:rPr lang="en-US" sz="1800" b="1" i="1" kern="100" spc="25">
                          <a:effectLst/>
                          <a:latin typeface="Times New Roman" panose="02020603050405020304" pitchFamily="18" charset="0"/>
                          <a:ea typeface="宋体" panose="02010600030101010101" pitchFamily="2" charset="-122"/>
                          <a:cs typeface="Times New Roman" panose="02020603050405020304" pitchFamily="18" charset="0"/>
                        </a:rPr>
                        <a:t>Joanna Ossinger</a:t>
                      </a:r>
                      <a:endParaRPr lang="zh-CN" sz="18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15000"/>
                        </a:lnSpc>
                      </a:pPr>
                      <a:r>
                        <a:rPr lang="en-US" sz="1800" b="1" i="1" kern="100" spc="25">
                          <a:effectLst/>
                          <a:latin typeface="Times New Roman" panose="02020603050405020304" pitchFamily="18" charset="0"/>
                          <a:ea typeface="宋体" panose="02010600030101010101" pitchFamily="2" charset="-122"/>
                          <a:cs typeface="Times New Roman" panose="02020603050405020304" pitchFamily="18" charset="0"/>
                        </a:rPr>
                        <a:t>0.25130</a:t>
                      </a:r>
                      <a:endParaRPr lang="zh-CN" sz="18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10002"/>
                  </a:ext>
                </a:extLst>
              </a:tr>
              <a:tr h="949776">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15000"/>
                        </a:lnSpc>
                      </a:pPr>
                      <a:r>
                        <a:rPr lang="en-US" sz="1800" b="0" i="1" kern="100" spc="25">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ESPN to Feature Tom Brady Documentary in First NFT Launch</a:t>
                      </a:r>
                      <a:endParaRPr lang="zh-CN" sz="18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15000"/>
                        </a:lnSpc>
                      </a:pPr>
                      <a:r>
                        <a:rPr lang="en-US" sz="1800" b="1" i="1" kern="100" spc="25">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Luke McGrath</a:t>
                      </a:r>
                      <a:endParaRPr lang="zh-CN" sz="18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15000"/>
                        </a:lnSpc>
                      </a:pPr>
                      <a:r>
                        <a:rPr lang="en-US" sz="1800" b="1" i="1" kern="100" spc="25">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0.22509</a:t>
                      </a:r>
                      <a:endParaRPr lang="zh-CN" sz="18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F2F2F2"/>
                    </a:solidFill>
                  </a:tcPr>
                </a:tc>
                <a:extLst>
                  <a:ext uri="{0D108BD9-81ED-4DB2-BD59-A6C34878D82A}">
                    <a16:rowId xmlns:a16="http://schemas.microsoft.com/office/drawing/2014/main" val="10003"/>
                  </a:ext>
                </a:extLst>
              </a:tr>
              <a:tr h="949776">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15000"/>
                        </a:lnSpc>
                      </a:pPr>
                      <a:r>
                        <a:rPr lang="en-US" sz="1800" b="0" i="1" kern="100" spc="25">
                          <a:effectLst/>
                          <a:latin typeface="Times New Roman" panose="02020603050405020304" pitchFamily="18" charset="0"/>
                          <a:ea typeface="宋体" panose="02010600030101010101" pitchFamily="2" charset="-122"/>
                          <a:cs typeface="Times New Roman" panose="02020603050405020304" pitchFamily="18" charset="0"/>
                        </a:rPr>
                        <a:t>DJ Steve Aoki Touts Music’s Unstoppable Embrace of NFTs, Web3</a:t>
                      </a:r>
                      <a:endParaRPr lang="zh-CN" sz="18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15000"/>
                        </a:lnSpc>
                      </a:pPr>
                      <a:r>
                        <a:rPr lang="en-US" sz="1800" b="1" i="1" kern="100" spc="25">
                          <a:effectLst/>
                          <a:latin typeface="Times New Roman" panose="02020603050405020304" pitchFamily="18" charset="0"/>
                          <a:ea typeface="宋体" panose="02010600030101010101" pitchFamily="2" charset="-122"/>
                          <a:cs typeface="Times New Roman" panose="02020603050405020304" pitchFamily="18" charset="0"/>
                        </a:rPr>
                        <a:t>Hannah Miller</a:t>
                      </a:r>
                      <a:endParaRPr lang="zh-CN" sz="18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15000"/>
                        </a:lnSpc>
                      </a:pPr>
                      <a:r>
                        <a:rPr lang="en-US" sz="1800" b="1" i="1" kern="100" spc="25" dirty="0">
                          <a:effectLst/>
                          <a:latin typeface="Times New Roman" panose="02020603050405020304" pitchFamily="18" charset="0"/>
                          <a:ea typeface="宋体" panose="02010600030101010101" pitchFamily="2" charset="-122"/>
                          <a:cs typeface="Times New Roman" panose="02020603050405020304" pitchFamily="18" charset="0"/>
                        </a:rPr>
                        <a:t>0.16536</a:t>
                      </a:r>
                      <a:endParaRPr lang="zh-CN" sz="18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Investment Value Analysis Module</a:t>
            </a:r>
            <a:endParaRPr lang="zh-TW" altLang="en-US" dirty="0"/>
          </a:p>
        </p:txBody>
      </p:sp>
      <p:sp>
        <p:nvSpPr>
          <p:cNvPr id="3" name="內容版面配置區 2"/>
          <p:cNvSpPr>
            <a:spLocks noGrp="1"/>
          </p:cNvSpPr>
          <p:nvPr>
            <p:ph idx="1"/>
          </p:nvPr>
        </p:nvSpPr>
        <p:spPr/>
        <p:txBody>
          <a:bodyPr/>
          <a:lstStyle/>
          <a:p>
            <a:r>
              <a:rPr lang="en-US" altLang="zh-TW" sz="2000" dirty="0"/>
              <a:t>NFT F</a:t>
            </a:r>
            <a:r>
              <a:rPr lang="en-US" altLang="zh-CN" sz="2000" dirty="0"/>
              <a:t>uture </a:t>
            </a:r>
            <a:r>
              <a:rPr lang="en-US" altLang="zh-TW" sz="2000" dirty="0"/>
              <a:t>Analysis</a:t>
            </a:r>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t>24</a:t>
            </a:fld>
            <a:endParaRPr lang="en-US" altLang="zh-TW" dirty="0"/>
          </a:p>
        </p:txBody>
      </p:sp>
      <p:graphicFrame>
        <p:nvGraphicFramePr>
          <p:cNvPr id="5" name="表格 4"/>
          <p:cNvGraphicFramePr>
            <a:graphicFrameLocks noGrp="1"/>
          </p:cNvGraphicFramePr>
          <p:nvPr/>
        </p:nvGraphicFramePr>
        <p:xfrm>
          <a:off x="642808" y="1660862"/>
          <a:ext cx="7858383" cy="4456434"/>
        </p:xfrm>
        <a:graphic>
          <a:graphicData uri="http://schemas.openxmlformats.org/drawingml/2006/table">
            <a:tbl>
              <a:tblPr firstRow="1" firstCol="1" bandRow="1"/>
              <a:tblGrid>
                <a:gridCol w="1158227">
                  <a:extLst>
                    <a:ext uri="{9D8B030D-6E8A-4147-A177-3AD203B41FA5}">
                      <a16:colId xmlns:a16="http://schemas.microsoft.com/office/drawing/2014/main" val="20000"/>
                    </a:ext>
                  </a:extLst>
                </a:gridCol>
                <a:gridCol w="1674567">
                  <a:extLst>
                    <a:ext uri="{9D8B030D-6E8A-4147-A177-3AD203B41FA5}">
                      <a16:colId xmlns:a16="http://schemas.microsoft.com/office/drawing/2014/main" val="20001"/>
                    </a:ext>
                  </a:extLst>
                </a:gridCol>
                <a:gridCol w="1675511">
                  <a:extLst>
                    <a:ext uri="{9D8B030D-6E8A-4147-A177-3AD203B41FA5}">
                      <a16:colId xmlns:a16="http://schemas.microsoft.com/office/drawing/2014/main" val="20002"/>
                    </a:ext>
                  </a:extLst>
                </a:gridCol>
                <a:gridCol w="1674567">
                  <a:extLst>
                    <a:ext uri="{9D8B030D-6E8A-4147-A177-3AD203B41FA5}">
                      <a16:colId xmlns:a16="http://schemas.microsoft.com/office/drawing/2014/main" val="20003"/>
                    </a:ext>
                  </a:extLst>
                </a:gridCol>
                <a:gridCol w="1675511">
                  <a:extLst>
                    <a:ext uri="{9D8B030D-6E8A-4147-A177-3AD203B41FA5}">
                      <a16:colId xmlns:a16="http://schemas.microsoft.com/office/drawing/2014/main" val="20004"/>
                    </a:ext>
                  </a:extLst>
                </a:gridCol>
              </a:tblGrid>
              <a:tr h="742739">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50000"/>
                        </a:lnSpc>
                      </a:pPr>
                      <a:r>
                        <a:rPr lang="en-US" sz="1400" b="1"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User1</a:t>
                      </a:r>
                      <a:endParaRPr lang="zh-CN" sz="14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50000"/>
                        </a:lnSpc>
                      </a:pPr>
                      <a:r>
                        <a:rPr lang="en-US" sz="1400" b="1"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Price_Score</a:t>
                      </a:r>
                      <a:endParaRPr lang="zh-CN" sz="14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50000"/>
                        </a:lnSpc>
                      </a:pPr>
                      <a:r>
                        <a:rPr lang="en-US" sz="1400" b="1"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Volume_Score</a:t>
                      </a:r>
                      <a:endParaRPr lang="zh-CN" sz="14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50000"/>
                        </a:lnSpc>
                      </a:pPr>
                      <a:r>
                        <a:rPr lang="en-US" sz="1400" b="1"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Issuer_Influ_Score</a:t>
                      </a:r>
                      <a:endParaRPr lang="zh-CN" sz="14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50000"/>
                        </a:lnSpc>
                      </a:pPr>
                      <a:r>
                        <a:rPr lang="en-US" sz="1400" b="1"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Future_Score</a:t>
                      </a:r>
                      <a:endParaRPr lang="zh-CN" sz="14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10000"/>
                  </a:ext>
                </a:extLst>
              </a:tr>
              <a:tr h="742739">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50000"/>
                        </a:lnSpc>
                      </a:pPr>
                      <a:r>
                        <a:rPr lang="en-US" sz="1400" b="1"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NFT1</a:t>
                      </a:r>
                      <a:endParaRPr lang="zh-CN" sz="14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50000"/>
                        </a:lnSpc>
                      </a:pPr>
                      <a:r>
                        <a:rPr lang="en-US" sz="1400" kern="100">
                          <a:effectLst/>
                          <a:latin typeface="Times New Roman" panose="02020603050405020304" pitchFamily="18" charset="0"/>
                          <a:ea typeface="宋体" panose="02010600030101010101" pitchFamily="2" charset="-122"/>
                          <a:cs typeface="Times New Roman" panose="02020603050405020304" pitchFamily="18" charset="0"/>
                        </a:rPr>
                        <a:t>0.56743</a:t>
                      </a:r>
                      <a:endParaRPr lang="zh-CN" sz="14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50000"/>
                        </a:lnSpc>
                      </a:pPr>
                      <a:r>
                        <a:rPr lang="en-US" sz="1400" kern="100">
                          <a:effectLst/>
                          <a:latin typeface="Times New Roman" panose="02020603050405020304" pitchFamily="18" charset="0"/>
                          <a:ea typeface="宋体" panose="02010600030101010101" pitchFamily="2" charset="-122"/>
                          <a:cs typeface="Times New Roman" panose="02020603050405020304" pitchFamily="18" charset="0"/>
                        </a:rPr>
                        <a:t>0.75236</a:t>
                      </a:r>
                      <a:endParaRPr lang="zh-CN" sz="14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50000"/>
                        </a:lnSpc>
                      </a:pPr>
                      <a:r>
                        <a:rPr lang="en-US" sz="1400" kern="100">
                          <a:effectLst/>
                          <a:latin typeface="Times New Roman" panose="02020603050405020304" pitchFamily="18" charset="0"/>
                          <a:ea typeface="宋体" panose="02010600030101010101" pitchFamily="2" charset="-122"/>
                          <a:cs typeface="Times New Roman" panose="02020603050405020304" pitchFamily="18" charset="0"/>
                        </a:rPr>
                        <a:t>0.34521</a:t>
                      </a:r>
                      <a:endParaRPr lang="zh-CN" sz="14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50000"/>
                        </a:lnSpc>
                      </a:pPr>
                      <a:r>
                        <a:rPr lang="en-US" sz="1400" kern="100">
                          <a:effectLst/>
                          <a:latin typeface="Times New Roman" panose="02020603050405020304" pitchFamily="18" charset="0"/>
                          <a:ea typeface="宋体" panose="02010600030101010101" pitchFamily="2" charset="-122"/>
                          <a:cs typeface="Times New Roman" panose="02020603050405020304" pitchFamily="18" charset="0"/>
                        </a:rPr>
                        <a:t>0.53211</a:t>
                      </a:r>
                      <a:endParaRPr lang="zh-CN" sz="14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742739">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50000"/>
                        </a:lnSpc>
                      </a:pPr>
                      <a:r>
                        <a:rPr lang="en-US" sz="1400" b="1"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NFT2</a:t>
                      </a:r>
                      <a:endParaRPr lang="zh-CN" sz="14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50000"/>
                        </a:lnSpc>
                      </a:pPr>
                      <a:r>
                        <a:rPr lang="en-US" sz="1400" kern="100">
                          <a:effectLst/>
                          <a:latin typeface="Times New Roman" panose="02020603050405020304" pitchFamily="18" charset="0"/>
                          <a:ea typeface="宋体" panose="02010600030101010101" pitchFamily="2" charset="-122"/>
                          <a:cs typeface="Times New Roman" panose="02020603050405020304" pitchFamily="18" charset="0"/>
                        </a:rPr>
                        <a:t>0.43156</a:t>
                      </a:r>
                      <a:endParaRPr lang="zh-CN" sz="14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50000"/>
                        </a:lnSpc>
                      </a:pPr>
                      <a:r>
                        <a:rPr lang="en-US" sz="1400" kern="100">
                          <a:effectLst/>
                          <a:latin typeface="Times New Roman" panose="02020603050405020304" pitchFamily="18" charset="0"/>
                          <a:ea typeface="宋体" panose="02010600030101010101" pitchFamily="2" charset="-122"/>
                          <a:cs typeface="Times New Roman" panose="02020603050405020304" pitchFamily="18" charset="0"/>
                        </a:rPr>
                        <a:t>0.43492</a:t>
                      </a:r>
                      <a:endParaRPr lang="zh-CN" sz="14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50000"/>
                        </a:lnSpc>
                      </a:pPr>
                      <a:r>
                        <a:rPr lang="en-US" sz="1400" kern="100">
                          <a:effectLst/>
                          <a:latin typeface="Times New Roman" panose="02020603050405020304" pitchFamily="18" charset="0"/>
                          <a:ea typeface="宋体" panose="02010600030101010101" pitchFamily="2" charset="-122"/>
                          <a:cs typeface="Times New Roman" panose="02020603050405020304" pitchFamily="18" charset="0"/>
                        </a:rPr>
                        <a:t>0.58602</a:t>
                      </a:r>
                      <a:endParaRPr lang="zh-CN" sz="14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50000"/>
                        </a:lnSpc>
                      </a:pPr>
                      <a:r>
                        <a:rPr lang="en-US" sz="1400" kern="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0.49465</a:t>
                      </a:r>
                      <a:endParaRPr lang="zh-CN" sz="14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742739">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50000"/>
                        </a:lnSpc>
                      </a:pPr>
                      <a:r>
                        <a:rPr lang="en-US" sz="1400" b="1"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NFT3</a:t>
                      </a:r>
                      <a:endParaRPr lang="zh-CN" sz="14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50000"/>
                        </a:lnSpc>
                      </a:pPr>
                      <a:r>
                        <a:rPr lang="en-US" sz="1400" kern="100">
                          <a:effectLst/>
                          <a:latin typeface="Times New Roman" panose="02020603050405020304" pitchFamily="18" charset="0"/>
                          <a:ea typeface="宋体" panose="02010600030101010101" pitchFamily="2" charset="-122"/>
                          <a:cs typeface="Times New Roman" panose="02020603050405020304" pitchFamily="18" charset="0"/>
                        </a:rPr>
                        <a:t>0.58829</a:t>
                      </a:r>
                      <a:endParaRPr lang="zh-CN" sz="14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50000"/>
                        </a:lnSpc>
                      </a:pPr>
                      <a:r>
                        <a:rPr lang="en-US" sz="1400" kern="100">
                          <a:effectLst/>
                          <a:latin typeface="Times New Roman" panose="02020603050405020304" pitchFamily="18" charset="0"/>
                          <a:ea typeface="宋体" panose="02010600030101010101" pitchFamily="2" charset="-122"/>
                          <a:cs typeface="Times New Roman" panose="02020603050405020304" pitchFamily="18" charset="0"/>
                        </a:rPr>
                        <a:t>0.52839</a:t>
                      </a:r>
                      <a:endParaRPr lang="zh-CN" sz="14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50000"/>
                        </a:lnSpc>
                      </a:pPr>
                      <a:r>
                        <a:rPr lang="en-US" sz="1400" kern="100">
                          <a:effectLst/>
                          <a:latin typeface="Times New Roman" panose="02020603050405020304" pitchFamily="18" charset="0"/>
                          <a:ea typeface="宋体" panose="02010600030101010101" pitchFamily="2" charset="-122"/>
                          <a:cs typeface="Times New Roman" panose="02020603050405020304" pitchFamily="18" charset="0"/>
                        </a:rPr>
                        <a:t>0.30450</a:t>
                      </a:r>
                      <a:endParaRPr lang="zh-CN" sz="14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50000"/>
                        </a:lnSpc>
                      </a:pPr>
                      <a:r>
                        <a:rPr lang="en-US" sz="1400" kern="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0.45681</a:t>
                      </a:r>
                      <a:endParaRPr lang="zh-CN" sz="14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742739">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50000"/>
                        </a:lnSpc>
                      </a:pPr>
                      <a:r>
                        <a:rPr lang="en-US" sz="1400" b="1"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NFT4</a:t>
                      </a:r>
                      <a:endParaRPr lang="zh-CN" sz="14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50000"/>
                        </a:lnSpc>
                      </a:pPr>
                      <a:r>
                        <a:rPr lang="en-US" sz="1400" kern="100">
                          <a:effectLst/>
                          <a:latin typeface="Times New Roman" panose="02020603050405020304" pitchFamily="18" charset="0"/>
                          <a:ea typeface="宋体" panose="02010600030101010101" pitchFamily="2" charset="-122"/>
                          <a:cs typeface="Times New Roman" panose="02020603050405020304" pitchFamily="18" charset="0"/>
                        </a:rPr>
                        <a:t>0.44582</a:t>
                      </a:r>
                      <a:endParaRPr lang="zh-CN" sz="14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50000"/>
                        </a:lnSpc>
                      </a:pPr>
                      <a:r>
                        <a:rPr lang="en-US" sz="1400" kern="100">
                          <a:effectLst/>
                          <a:latin typeface="Times New Roman" panose="02020603050405020304" pitchFamily="18" charset="0"/>
                          <a:ea typeface="宋体" panose="02010600030101010101" pitchFamily="2" charset="-122"/>
                          <a:cs typeface="Times New Roman" panose="02020603050405020304" pitchFamily="18" charset="0"/>
                        </a:rPr>
                        <a:t>0.42948</a:t>
                      </a:r>
                      <a:endParaRPr lang="zh-CN" sz="14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50000"/>
                        </a:lnSpc>
                      </a:pPr>
                      <a:r>
                        <a:rPr lang="en-US" sz="1400" kern="100">
                          <a:effectLst/>
                          <a:latin typeface="Times New Roman" panose="02020603050405020304" pitchFamily="18" charset="0"/>
                          <a:ea typeface="宋体" panose="02010600030101010101" pitchFamily="2" charset="-122"/>
                          <a:cs typeface="Times New Roman" panose="02020603050405020304" pitchFamily="18" charset="0"/>
                        </a:rPr>
                        <a:t>0.53495</a:t>
                      </a:r>
                      <a:endParaRPr lang="zh-CN" sz="14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50000"/>
                        </a:lnSpc>
                      </a:pPr>
                      <a:r>
                        <a:rPr lang="en-US" sz="1400" kern="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0.47657</a:t>
                      </a:r>
                      <a:endParaRPr lang="zh-CN" sz="14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742739">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50000"/>
                        </a:lnSpc>
                      </a:pPr>
                      <a:r>
                        <a:rPr lang="en-US" sz="1400" b="1"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NFT5</a:t>
                      </a:r>
                      <a:endParaRPr lang="zh-CN" sz="14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50000"/>
                        </a:lnSpc>
                      </a:pPr>
                      <a:r>
                        <a:rPr lang="en-US" sz="1400" kern="100">
                          <a:effectLst/>
                          <a:latin typeface="Times New Roman" panose="02020603050405020304" pitchFamily="18" charset="0"/>
                          <a:ea typeface="宋体" panose="02010600030101010101" pitchFamily="2" charset="-122"/>
                          <a:cs typeface="Times New Roman" panose="02020603050405020304" pitchFamily="18" charset="0"/>
                        </a:rPr>
                        <a:t>0.45641</a:t>
                      </a:r>
                      <a:endParaRPr lang="zh-CN" sz="14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50000"/>
                        </a:lnSpc>
                      </a:pPr>
                      <a:r>
                        <a:rPr lang="en-US" sz="1400" kern="100">
                          <a:effectLst/>
                          <a:latin typeface="Times New Roman" panose="02020603050405020304" pitchFamily="18" charset="0"/>
                          <a:ea typeface="宋体" panose="02010600030101010101" pitchFamily="2" charset="-122"/>
                          <a:cs typeface="Times New Roman" panose="02020603050405020304" pitchFamily="18" charset="0"/>
                        </a:rPr>
                        <a:t>0.64201</a:t>
                      </a:r>
                      <a:endParaRPr lang="zh-CN" sz="14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50000"/>
                        </a:lnSpc>
                      </a:pPr>
                      <a:r>
                        <a:rPr lang="en-US" sz="1400" kern="100">
                          <a:effectLst/>
                          <a:latin typeface="Times New Roman" panose="02020603050405020304" pitchFamily="18" charset="0"/>
                          <a:ea typeface="宋体" panose="02010600030101010101" pitchFamily="2" charset="-122"/>
                          <a:cs typeface="Times New Roman" panose="02020603050405020304" pitchFamily="18" charset="0"/>
                        </a:rPr>
                        <a:t>0.45793</a:t>
                      </a:r>
                      <a:endParaRPr lang="zh-CN" sz="14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50000"/>
                        </a:lnSpc>
                      </a:pPr>
                      <a:r>
                        <a:rPr lang="en-US" sz="1400" kern="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0.54500</a:t>
                      </a:r>
                      <a:endParaRPr lang="zh-CN" sz="14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NFT R</a:t>
            </a:r>
            <a:r>
              <a:rPr lang="en-US" altLang="zh-CN" dirty="0"/>
              <a:t>ecommendation </a:t>
            </a:r>
            <a:r>
              <a:rPr lang="en-US" altLang="zh-TW" dirty="0"/>
              <a:t>Module</a:t>
            </a:r>
            <a:endParaRPr lang="zh-TW" altLang="en-US" dirty="0"/>
          </a:p>
        </p:txBody>
      </p:sp>
      <p:sp>
        <p:nvSpPr>
          <p:cNvPr id="3" name="內容版面配置區 2"/>
          <p:cNvSpPr>
            <a:spLocks noGrp="1"/>
          </p:cNvSpPr>
          <p:nvPr>
            <p:ph idx="1"/>
          </p:nvPr>
        </p:nvSpPr>
        <p:spPr/>
        <p:txBody>
          <a:bodyPr/>
          <a:lstStyle/>
          <a:p>
            <a:r>
              <a:rPr lang="en-US" altLang="zh-TW" sz="2000" dirty="0"/>
              <a:t>Determine the appropriate weights to the four modules and calculate the final recommendation score.</a:t>
            </a:r>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t>25</a:t>
            </a:fld>
            <a:endParaRPr lang="en-US" altLang="zh-TW" dirty="0"/>
          </a:p>
        </p:txBody>
      </p:sp>
      <p:graphicFrame>
        <p:nvGraphicFramePr>
          <p:cNvPr id="7" name="表格 6"/>
          <p:cNvGraphicFramePr>
            <a:graphicFrameLocks noGrp="1"/>
          </p:cNvGraphicFramePr>
          <p:nvPr>
            <p:extLst>
              <p:ext uri="{D42A27DB-BD31-4B8C-83A1-F6EECF244321}">
                <p14:modId xmlns:p14="http://schemas.microsoft.com/office/powerpoint/2010/main" val="3200260636"/>
              </p:ext>
            </p:extLst>
          </p:nvPr>
        </p:nvGraphicFramePr>
        <p:xfrm>
          <a:off x="755576" y="1988839"/>
          <a:ext cx="7776865" cy="4037052"/>
        </p:xfrm>
        <a:graphic>
          <a:graphicData uri="http://schemas.openxmlformats.org/drawingml/2006/table">
            <a:tbl>
              <a:tblPr firstRow="1" firstCol="1" bandRow="1"/>
              <a:tblGrid>
                <a:gridCol w="1856098">
                  <a:extLst>
                    <a:ext uri="{9D8B030D-6E8A-4147-A177-3AD203B41FA5}">
                      <a16:colId xmlns:a16="http://schemas.microsoft.com/office/drawing/2014/main" val="20000"/>
                    </a:ext>
                  </a:extLst>
                </a:gridCol>
                <a:gridCol w="1183966">
                  <a:extLst>
                    <a:ext uri="{9D8B030D-6E8A-4147-A177-3AD203B41FA5}">
                      <a16:colId xmlns:a16="http://schemas.microsoft.com/office/drawing/2014/main" val="20001"/>
                    </a:ext>
                  </a:extLst>
                </a:gridCol>
                <a:gridCol w="1183966">
                  <a:extLst>
                    <a:ext uri="{9D8B030D-6E8A-4147-A177-3AD203B41FA5}">
                      <a16:colId xmlns:a16="http://schemas.microsoft.com/office/drawing/2014/main" val="20002"/>
                    </a:ext>
                  </a:extLst>
                </a:gridCol>
                <a:gridCol w="1183966">
                  <a:extLst>
                    <a:ext uri="{9D8B030D-6E8A-4147-A177-3AD203B41FA5}">
                      <a16:colId xmlns:a16="http://schemas.microsoft.com/office/drawing/2014/main" val="20003"/>
                    </a:ext>
                  </a:extLst>
                </a:gridCol>
                <a:gridCol w="1183966">
                  <a:extLst>
                    <a:ext uri="{9D8B030D-6E8A-4147-A177-3AD203B41FA5}">
                      <a16:colId xmlns:a16="http://schemas.microsoft.com/office/drawing/2014/main" val="20004"/>
                    </a:ext>
                  </a:extLst>
                </a:gridCol>
                <a:gridCol w="1184903">
                  <a:extLst>
                    <a:ext uri="{9D8B030D-6E8A-4147-A177-3AD203B41FA5}">
                      <a16:colId xmlns:a16="http://schemas.microsoft.com/office/drawing/2014/main" val="20005"/>
                    </a:ext>
                  </a:extLst>
                </a:gridCol>
              </a:tblGrid>
              <a:tr h="666297">
                <a:tc>
                  <a:txBody>
                    <a:bodyPr/>
                    <a:lstStyle/>
                    <a:p>
                      <a:pPr algn="ctr">
                        <a:lnSpc>
                          <a:spcPct val="200000"/>
                        </a:lnSpc>
                      </a:pPr>
                      <a:r>
                        <a:rPr lang="en-US" sz="12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NFT</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a:lnSpc>
                          <a:spcPct val="200000"/>
                        </a:lnSpc>
                      </a:pPr>
                      <a:r>
                        <a:rPr lang="en-US" sz="12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Preference Score</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a:lnSpc>
                          <a:spcPct val="200000"/>
                        </a:lnSpc>
                      </a:pPr>
                      <a:r>
                        <a:rPr lang="en-US" sz="12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Expert Score</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a:lnSpc>
                          <a:spcPct val="200000"/>
                        </a:lnSpc>
                      </a:pPr>
                      <a:r>
                        <a:rPr lang="en-US" sz="12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Community Score</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a:lnSpc>
                          <a:spcPct val="200000"/>
                        </a:lnSpc>
                      </a:pPr>
                      <a:r>
                        <a:rPr lang="en-US" sz="12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Future Score</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a:lnSpc>
                          <a:spcPct val="200000"/>
                        </a:lnSpc>
                      </a:pPr>
                      <a:r>
                        <a:rPr lang="en-US" sz="1200"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Recommend Score</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10000"/>
                  </a:ext>
                </a:extLst>
              </a:tr>
              <a:tr h="666297">
                <a:tc>
                  <a:txBody>
                    <a:bodyPr/>
                    <a:lstStyle/>
                    <a:p>
                      <a:pPr algn="ctr">
                        <a:lnSpc>
                          <a:spcPct val="200000"/>
                        </a:lnSpc>
                      </a:pPr>
                      <a:r>
                        <a:rPr lang="en-US" sz="12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RTFKT Clone X Forging SZN 1 (PRE-FORGE)</a:t>
                      </a:r>
                      <a:endParaRPr lang="zh-CN" sz="1200" b="1"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a:lnSpc>
                          <a:spcPct val="200000"/>
                        </a:lnSpc>
                      </a:pPr>
                      <a:r>
                        <a:rPr lang="en-US" sz="1200" kern="100">
                          <a:effectLst/>
                          <a:latin typeface="Times New Roman" panose="02020603050405020304" pitchFamily="18" charset="0"/>
                          <a:ea typeface="宋体" panose="02010600030101010101" pitchFamily="2" charset="-122"/>
                          <a:cs typeface="Times New Roman" panose="02020603050405020304" pitchFamily="18" charset="0"/>
                        </a:rPr>
                        <a:t>0.16960</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200000"/>
                        </a:lnSpc>
                      </a:pPr>
                      <a:r>
                        <a:rPr lang="en-US" sz="1200" kern="100">
                          <a:effectLst/>
                          <a:latin typeface="Times New Roman" panose="02020603050405020304" pitchFamily="18" charset="0"/>
                          <a:ea typeface="宋体" panose="02010600030101010101" pitchFamily="2" charset="-122"/>
                          <a:cs typeface="Times New Roman" panose="02020603050405020304" pitchFamily="18" charset="0"/>
                        </a:rPr>
                        <a:t>0.23619</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200000"/>
                        </a:lnSpc>
                      </a:pPr>
                      <a:r>
                        <a:rPr lang="en-US" sz="1200" kern="100">
                          <a:effectLst/>
                          <a:latin typeface="Times New Roman" panose="02020603050405020304" pitchFamily="18" charset="0"/>
                          <a:ea typeface="宋体" panose="02010600030101010101" pitchFamily="2" charset="-122"/>
                          <a:cs typeface="Times New Roman" panose="02020603050405020304" pitchFamily="18" charset="0"/>
                        </a:rPr>
                        <a:t>0.09678</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200000"/>
                        </a:lnSpc>
                      </a:pPr>
                      <a:r>
                        <a:rPr lang="en-US" sz="1200" kern="100">
                          <a:effectLst/>
                          <a:latin typeface="Times New Roman" panose="02020603050405020304" pitchFamily="18" charset="0"/>
                          <a:ea typeface="宋体" panose="02010600030101010101" pitchFamily="2" charset="-122"/>
                          <a:cs typeface="Times New Roman" panose="02020603050405020304" pitchFamily="18" charset="0"/>
                        </a:rPr>
                        <a:t>0.13303</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200000"/>
                        </a:lnSpc>
                      </a:pPr>
                      <a:r>
                        <a:rPr lang="en-US" sz="1200" b="1" kern="100" dirty="0">
                          <a:effectLst/>
                          <a:latin typeface="Times New Roman" panose="02020603050405020304" pitchFamily="18" charset="0"/>
                          <a:ea typeface="宋体" panose="02010600030101010101" pitchFamily="2" charset="-122"/>
                          <a:cs typeface="Times New Roman" panose="02020603050405020304" pitchFamily="18" charset="0"/>
                        </a:rPr>
                        <a:t>0.6356</a:t>
                      </a:r>
                      <a:endParaRPr lang="zh-CN" sz="1200" b="1"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666297">
                <a:tc>
                  <a:txBody>
                    <a:bodyPr/>
                    <a:lstStyle/>
                    <a:p>
                      <a:pPr algn="ctr">
                        <a:lnSpc>
                          <a:spcPct val="200000"/>
                        </a:lnSpc>
                      </a:pPr>
                      <a:r>
                        <a:rPr lang="en-US" sz="12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Pumping Parrots</a:t>
                      </a:r>
                      <a:endParaRPr lang="zh-CN" sz="1200" b="1"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a:lnSpc>
                          <a:spcPct val="200000"/>
                        </a:lnSpc>
                      </a:pPr>
                      <a:r>
                        <a:rPr lang="en-US" sz="1200" kern="100">
                          <a:effectLst/>
                          <a:latin typeface="Times New Roman" panose="02020603050405020304" pitchFamily="18" charset="0"/>
                          <a:ea typeface="宋体" panose="02010600030101010101" pitchFamily="2" charset="-122"/>
                          <a:cs typeface="Times New Roman" panose="02020603050405020304" pitchFamily="18" charset="0"/>
                        </a:rPr>
                        <a:t>0.14673</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200000"/>
                        </a:lnSpc>
                      </a:pPr>
                      <a:r>
                        <a:rPr lang="en-US" sz="1200" kern="100">
                          <a:effectLst/>
                          <a:latin typeface="Times New Roman" panose="02020603050405020304" pitchFamily="18" charset="0"/>
                          <a:ea typeface="宋体" panose="02010600030101010101" pitchFamily="2" charset="-122"/>
                          <a:cs typeface="Times New Roman" panose="02020603050405020304" pitchFamily="18" charset="0"/>
                        </a:rPr>
                        <a:t>0.23560</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200000"/>
                        </a:lnSpc>
                      </a:pPr>
                      <a:r>
                        <a:rPr lang="en-US" sz="1200" kern="100">
                          <a:effectLst/>
                          <a:latin typeface="Times New Roman" panose="02020603050405020304" pitchFamily="18" charset="0"/>
                          <a:ea typeface="宋体" panose="02010600030101010101" pitchFamily="2" charset="-122"/>
                          <a:cs typeface="Times New Roman" panose="02020603050405020304" pitchFamily="18" charset="0"/>
                        </a:rPr>
                        <a:t>0.08809</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200000"/>
                        </a:lnSpc>
                      </a:pPr>
                      <a:r>
                        <a:rPr lang="en-US" sz="1200" kern="100">
                          <a:effectLst/>
                          <a:latin typeface="Times New Roman" panose="02020603050405020304" pitchFamily="18" charset="0"/>
                          <a:ea typeface="宋体" panose="02010600030101010101" pitchFamily="2" charset="-122"/>
                          <a:cs typeface="Times New Roman" panose="02020603050405020304" pitchFamily="18" charset="0"/>
                        </a:rPr>
                        <a:t>0.13625</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200000"/>
                        </a:lnSpc>
                      </a:pPr>
                      <a:r>
                        <a:rPr lang="en-US" sz="1200" b="1" kern="100" dirty="0">
                          <a:effectLst/>
                          <a:latin typeface="Times New Roman" panose="02020603050405020304" pitchFamily="18" charset="0"/>
                          <a:ea typeface="宋体" panose="02010600030101010101" pitchFamily="2" charset="-122"/>
                          <a:cs typeface="Times New Roman" panose="02020603050405020304" pitchFamily="18" charset="0"/>
                        </a:rPr>
                        <a:t>0.60667</a:t>
                      </a:r>
                      <a:endParaRPr lang="zh-CN" sz="1200" b="1"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666297">
                <a:tc>
                  <a:txBody>
                    <a:bodyPr/>
                    <a:lstStyle/>
                    <a:p>
                      <a:pPr algn="ctr">
                        <a:lnSpc>
                          <a:spcPct val="200000"/>
                        </a:lnSpc>
                      </a:pPr>
                      <a:r>
                        <a:rPr lang="en-US" sz="1200" b="1" kern="100" dirty="0" err="1">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oncyber</a:t>
                      </a:r>
                      <a:r>
                        <a:rPr lang="en-US" sz="12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 &amp; friends</a:t>
                      </a:r>
                      <a:endParaRPr lang="zh-CN" sz="1200" b="1"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a:lnSpc>
                          <a:spcPct val="200000"/>
                        </a:lnSpc>
                      </a:pPr>
                      <a:r>
                        <a:rPr lang="en-US" sz="1200" kern="100">
                          <a:effectLst/>
                          <a:latin typeface="Times New Roman" panose="02020603050405020304" pitchFamily="18" charset="0"/>
                          <a:ea typeface="宋体" panose="02010600030101010101" pitchFamily="2" charset="-122"/>
                          <a:cs typeface="Times New Roman" panose="02020603050405020304" pitchFamily="18" charset="0"/>
                        </a:rPr>
                        <a:t>0.17132</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200000"/>
                        </a:lnSpc>
                      </a:pPr>
                      <a:r>
                        <a:rPr lang="en-US" sz="1200" kern="100">
                          <a:effectLst/>
                          <a:latin typeface="Times New Roman" panose="02020603050405020304" pitchFamily="18" charset="0"/>
                          <a:ea typeface="宋体" panose="02010600030101010101" pitchFamily="2" charset="-122"/>
                          <a:cs typeface="Times New Roman" panose="02020603050405020304" pitchFamily="18" charset="0"/>
                        </a:rPr>
                        <a:t>0.23803</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200000"/>
                        </a:lnSpc>
                      </a:pPr>
                      <a:r>
                        <a:rPr lang="en-US" sz="1200" kern="100">
                          <a:effectLst/>
                          <a:latin typeface="Times New Roman" panose="02020603050405020304" pitchFamily="18" charset="0"/>
                          <a:ea typeface="宋体" panose="02010600030101010101" pitchFamily="2" charset="-122"/>
                          <a:cs typeface="Times New Roman" panose="02020603050405020304" pitchFamily="18" charset="0"/>
                        </a:rPr>
                        <a:t>0.05677</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200000"/>
                        </a:lnSpc>
                      </a:pPr>
                      <a:r>
                        <a:rPr lang="en-US" sz="1200" kern="100">
                          <a:effectLst/>
                          <a:latin typeface="Times New Roman" panose="02020603050405020304" pitchFamily="18" charset="0"/>
                          <a:ea typeface="宋体" panose="02010600030101010101" pitchFamily="2" charset="-122"/>
                          <a:cs typeface="Times New Roman" panose="02020603050405020304" pitchFamily="18" charset="0"/>
                        </a:rPr>
                        <a:t>0.11420</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200000"/>
                        </a:lnSpc>
                      </a:pPr>
                      <a:r>
                        <a:rPr lang="en-US" sz="1200" b="1" kern="100" dirty="0">
                          <a:effectLst/>
                          <a:latin typeface="Times New Roman" panose="02020603050405020304" pitchFamily="18" charset="0"/>
                          <a:ea typeface="宋体" panose="02010600030101010101" pitchFamily="2" charset="-122"/>
                          <a:cs typeface="Times New Roman" panose="02020603050405020304" pitchFamily="18" charset="0"/>
                        </a:rPr>
                        <a:t>0.58032</a:t>
                      </a:r>
                      <a:endParaRPr lang="zh-CN" sz="1200" b="1"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666297">
                <a:tc>
                  <a:txBody>
                    <a:bodyPr/>
                    <a:lstStyle/>
                    <a:p>
                      <a:pPr algn="ctr">
                        <a:lnSpc>
                          <a:spcPct val="200000"/>
                        </a:lnSpc>
                      </a:pPr>
                      <a:r>
                        <a:rPr lang="en-US" sz="12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LA CONFIDENTIAL SERIES</a:t>
                      </a:r>
                      <a:endParaRPr lang="zh-CN" sz="1200" b="1"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a:lnSpc>
                          <a:spcPct val="200000"/>
                        </a:lnSpc>
                      </a:pPr>
                      <a:r>
                        <a:rPr lang="en-US" sz="1200" kern="100">
                          <a:effectLst/>
                          <a:latin typeface="Times New Roman" panose="02020603050405020304" pitchFamily="18" charset="0"/>
                          <a:ea typeface="宋体" panose="02010600030101010101" pitchFamily="2" charset="-122"/>
                          <a:cs typeface="Times New Roman" panose="02020603050405020304" pitchFamily="18" charset="0"/>
                        </a:rPr>
                        <a:t>0.17368</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200000"/>
                        </a:lnSpc>
                      </a:pPr>
                      <a:r>
                        <a:rPr lang="en-US" sz="1200" kern="100">
                          <a:effectLst/>
                          <a:latin typeface="Times New Roman" panose="02020603050405020304" pitchFamily="18" charset="0"/>
                          <a:ea typeface="宋体" panose="02010600030101010101" pitchFamily="2" charset="-122"/>
                          <a:cs typeface="Times New Roman" panose="02020603050405020304" pitchFamily="18" charset="0"/>
                        </a:rPr>
                        <a:t>0.22353</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200000"/>
                        </a:lnSpc>
                      </a:pPr>
                      <a:r>
                        <a:rPr lang="en-US" sz="1200" kern="100">
                          <a:effectLst/>
                          <a:latin typeface="Times New Roman" panose="02020603050405020304" pitchFamily="18" charset="0"/>
                          <a:ea typeface="宋体" panose="02010600030101010101" pitchFamily="2" charset="-122"/>
                          <a:cs typeface="Times New Roman" panose="02020603050405020304" pitchFamily="18" charset="0"/>
                        </a:rPr>
                        <a:t>0.04134</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200000"/>
                        </a:lnSpc>
                      </a:pPr>
                      <a:r>
                        <a:rPr lang="en-US" sz="1200" kern="100">
                          <a:effectLst/>
                          <a:latin typeface="Times New Roman" panose="02020603050405020304" pitchFamily="18" charset="0"/>
                          <a:ea typeface="宋体" panose="02010600030101010101" pitchFamily="2" charset="-122"/>
                          <a:cs typeface="Times New Roman" panose="02020603050405020304" pitchFamily="18" charset="0"/>
                        </a:rPr>
                        <a:t>0.11914</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200000"/>
                        </a:lnSpc>
                      </a:pPr>
                      <a:r>
                        <a:rPr lang="en-US" sz="1200" b="1" kern="100" dirty="0">
                          <a:effectLst/>
                          <a:latin typeface="Times New Roman" panose="02020603050405020304" pitchFamily="18" charset="0"/>
                          <a:ea typeface="宋体" panose="02010600030101010101" pitchFamily="2" charset="-122"/>
                          <a:cs typeface="Times New Roman" panose="02020603050405020304" pitchFamily="18" charset="0"/>
                        </a:rPr>
                        <a:t>0.55769</a:t>
                      </a:r>
                      <a:endParaRPr lang="zh-CN" sz="1200" b="1"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666297">
                <a:tc>
                  <a:txBody>
                    <a:bodyPr/>
                    <a:lstStyle/>
                    <a:p>
                      <a:pPr algn="ctr">
                        <a:lnSpc>
                          <a:spcPct val="200000"/>
                        </a:lnSpc>
                      </a:pPr>
                      <a:r>
                        <a:rPr lang="en-US" sz="1200" b="1" kern="100" dirty="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WoW - Capacitors</a:t>
                      </a:r>
                      <a:endParaRPr lang="zh-CN" sz="1200" b="1"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ctr">
                        <a:lnSpc>
                          <a:spcPct val="200000"/>
                        </a:lnSpc>
                      </a:pPr>
                      <a:r>
                        <a:rPr lang="en-US" sz="1200" kern="100">
                          <a:effectLst/>
                          <a:latin typeface="Times New Roman" panose="02020603050405020304" pitchFamily="18" charset="0"/>
                          <a:ea typeface="宋体" panose="02010600030101010101" pitchFamily="2" charset="-122"/>
                          <a:cs typeface="Times New Roman" panose="02020603050405020304" pitchFamily="18" charset="0"/>
                        </a:rPr>
                        <a:t>0.12809</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200000"/>
                        </a:lnSpc>
                      </a:pPr>
                      <a:r>
                        <a:rPr lang="en-US" sz="1200" kern="100">
                          <a:effectLst/>
                          <a:latin typeface="Times New Roman" panose="02020603050405020304" pitchFamily="18" charset="0"/>
                          <a:ea typeface="宋体" panose="02010600030101010101" pitchFamily="2" charset="-122"/>
                          <a:cs typeface="Times New Roman" panose="02020603050405020304" pitchFamily="18" charset="0"/>
                        </a:rPr>
                        <a:t>0.23531</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200000"/>
                        </a:lnSpc>
                      </a:pPr>
                      <a:r>
                        <a:rPr lang="en-US" sz="1200" kern="100">
                          <a:effectLst/>
                          <a:latin typeface="Times New Roman" panose="02020603050405020304" pitchFamily="18" charset="0"/>
                          <a:ea typeface="宋体" panose="02010600030101010101" pitchFamily="2" charset="-122"/>
                          <a:cs typeface="Times New Roman" panose="02020603050405020304" pitchFamily="18" charset="0"/>
                        </a:rPr>
                        <a:t>0.06283</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200000"/>
                        </a:lnSpc>
                      </a:pPr>
                      <a:r>
                        <a:rPr lang="en-US" sz="1200" kern="100">
                          <a:effectLst/>
                          <a:latin typeface="Times New Roman" panose="02020603050405020304" pitchFamily="18" charset="0"/>
                          <a:ea typeface="宋体" panose="02010600030101010101" pitchFamily="2" charset="-122"/>
                          <a:cs typeface="Times New Roman" panose="02020603050405020304" pitchFamily="18" charset="0"/>
                        </a:rPr>
                        <a:t>0.12366</a:t>
                      </a:r>
                      <a:endParaRPr lang="zh-CN" sz="12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200000"/>
                        </a:lnSpc>
                      </a:pPr>
                      <a:r>
                        <a:rPr lang="en-US" sz="1200" b="1" kern="100" dirty="0">
                          <a:effectLst/>
                          <a:latin typeface="Times New Roman" panose="02020603050405020304" pitchFamily="18" charset="0"/>
                          <a:ea typeface="宋体" panose="02010600030101010101" pitchFamily="2" charset="-122"/>
                          <a:cs typeface="Times New Roman" panose="02020603050405020304" pitchFamily="18" charset="0"/>
                        </a:rPr>
                        <a:t>0.54989</a:t>
                      </a:r>
                      <a:endParaRPr lang="zh-CN" sz="1200" b="1"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457200" y="1340891"/>
            <a:ext cx="8229600" cy="4824413"/>
          </a:xfrm>
        </p:spPr>
        <p:txBody>
          <a:bodyPr/>
          <a:lstStyle/>
          <a:p>
            <a:pPr marL="285750" indent="-285750">
              <a:buFont typeface="Arial" panose="020B0604020202020204" pitchFamily="34" charset="0"/>
              <a:buChar char="•"/>
            </a:pPr>
            <a:r>
              <a:rPr lang="en-US" altLang="zh-TW" sz="2000" dirty="0"/>
              <a:t>Conducted usability tests with some real users.</a:t>
            </a:r>
          </a:p>
          <a:p>
            <a:pPr marL="285750" indent="-285750">
              <a:buFont typeface="Arial" panose="020B0604020202020204" pitchFamily="34" charset="0"/>
              <a:buChar char="•"/>
            </a:pPr>
            <a:r>
              <a:rPr lang="en-US" altLang="zh-TW" sz="2000" dirty="0"/>
              <a:t>Asked for a 1 to 10 scale.</a:t>
            </a:r>
            <a:endParaRPr lang="zh-TW" altLang="zh-TW" sz="2000" dirty="0"/>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t>26</a:t>
            </a:fld>
            <a:endParaRPr lang="en-US" altLang="zh-TW"/>
          </a:p>
        </p:txBody>
      </p:sp>
      <p:sp>
        <p:nvSpPr>
          <p:cNvPr id="8" name="標題 1"/>
          <p:cNvSpPr>
            <a:spLocks noGrp="1"/>
          </p:cNvSpPr>
          <p:nvPr>
            <p:ph type="title"/>
          </p:nvPr>
        </p:nvSpPr>
        <p:spPr>
          <a:xfrm>
            <a:off x="468313" y="-26988"/>
            <a:ext cx="8229600" cy="1143001"/>
          </a:xfrm>
        </p:spPr>
        <p:txBody>
          <a:bodyPr/>
          <a:lstStyle/>
          <a:p>
            <a:r>
              <a:rPr lang="en-US" altLang="zh-TW" sz="3600" dirty="0"/>
              <a:t>Evaluation</a:t>
            </a:r>
            <a:r>
              <a:rPr lang="zh-TW" altLang="en-US" sz="3600" dirty="0"/>
              <a:t> </a:t>
            </a:r>
            <a:r>
              <a:rPr lang="en-US" altLang="zh-TW" sz="3600" dirty="0"/>
              <a:t>of Usability</a:t>
            </a:r>
            <a:endParaRPr lang="zh-TW" altLang="en-US" sz="3200" dirty="0"/>
          </a:p>
        </p:txBody>
      </p:sp>
      <p:pic>
        <p:nvPicPr>
          <p:cNvPr id="2" name="table"/>
          <p:cNvPicPr>
            <a:picLocks noGrp="1"/>
          </p:cNvPicPr>
          <p:nvPr/>
        </p:nvPicPr>
        <p:blipFill>
          <a:blip r:embed="rId3"/>
          <a:stretch>
            <a:fillRect/>
          </a:stretch>
        </p:blipFill>
        <p:spPr>
          <a:xfrm>
            <a:off x="1547664" y="2259360"/>
            <a:ext cx="5727065" cy="1341120"/>
          </a:xfrm>
          <a:prstGeom prst="rect">
            <a:avLst/>
          </a:prstGeom>
        </p:spPr>
      </p:pic>
      <p:sp>
        <p:nvSpPr>
          <p:cNvPr id="5" name="矩形 4"/>
          <p:cNvSpPr/>
          <p:nvPr/>
        </p:nvSpPr>
        <p:spPr>
          <a:xfrm>
            <a:off x="1515279" y="3227944"/>
            <a:ext cx="5860790" cy="372536"/>
          </a:xfrm>
          <a:prstGeom prst="rect">
            <a:avLst/>
          </a:prstGeom>
          <a:noFill/>
          <a:ln w="28575">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defPPr>
              <a:defRPr lang="zh-CN">
                <a:solidFill>
                  <a:schemeClr val="dk1"/>
                </a:solidFill>
              </a:defRP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endParaRPr lang="zh-TW" altLang="en-US" dirty="0"/>
          </a:p>
        </p:txBody>
      </p:sp>
      <p:graphicFrame>
        <p:nvGraphicFramePr>
          <p:cNvPr id="6" name="图表 5"/>
          <p:cNvGraphicFramePr/>
          <p:nvPr>
            <p:extLst>
              <p:ext uri="{D42A27DB-BD31-4B8C-83A1-F6EECF244321}">
                <p14:modId xmlns:p14="http://schemas.microsoft.com/office/powerpoint/2010/main" val="4046938142"/>
              </p:ext>
            </p:extLst>
          </p:nvPr>
        </p:nvGraphicFramePr>
        <p:xfrm>
          <a:off x="1547664" y="3788145"/>
          <a:ext cx="5727065" cy="2359647"/>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457200" y="1340891"/>
            <a:ext cx="8229600" cy="4824413"/>
          </a:xfrm>
        </p:spPr>
        <p:txBody>
          <a:bodyPr/>
          <a:lstStyle/>
          <a:p>
            <a:pPr marL="285750" indent="-285750">
              <a:buFont typeface="Arial" panose="020B0604020202020204" pitchFamily="34" charset="0"/>
              <a:buChar char="•"/>
            </a:pPr>
            <a:r>
              <a:rPr lang="en-US" altLang="zh-TW" sz="2000" dirty="0"/>
              <a:t>Compare of different approaches in Precision at top K recommendations</a:t>
            </a:r>
          </a:p>
          <a:p>
            <a:pPr marL="285750" indent="-285750">
              <a:buFont typeface="Arial" panose="020B0604020202020204" pitchFamily="34" charset="0"/>
              <a:buChar char="•"/>
            </a:pPr>
            <a:endParaRPr lang="zh-TW" altLang="zh-TW" sz="2000" dirty="0"/>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t>27</a:t>
            </a:fld>
            <a:endParaRPr lang="en-US" altLang="zh-TW"/>
          </a:p>
        </p:txBody>
      </p:sp>
      <p:sp>
        <p:nvSpPr>
          <p:cNvPr id="8" name="標題 1"/>
          <p:cNvSpPr>
            <a:spLocks noGrp="1"/>
          </p:cNvSpPr>
          <p:nvPr>
            <p:ph type="title"/>
          </p:nvPr>
        </p:nvSpPr>
        <p:spPr>
          <a:xfrm>
            <a:off x="468313" y="-26988"/>
            <a:ext cx="8229600" cy="1143001"/>
          </a:xfrm>
        </p:spPr>
        <p:txBody>
          <a:bodyPr/>
          <a:lstStyle/>
          <a:p>
            <a:r>
              <a:rPr lang="en-US" altLang="zh-TW" sz="3600" dirty="0"/>
              <a:t>Evaluation</a:t>
            </a:r>
            <a:r>
              <a:rPr lang="zh-TW" altLang="en-US" sz="3600" dirty="0"/>
              <a:t> </a:t>
            </a:r>
            <a:r>
              <a:rPr lang="en-US" altLang="zh-TW" sz="3600" dirty="0"/>
              <a:t>of D</a:t>
            </a:r>
            <a:r>
              <a:rPr lang="en-US" altLang="zh-CN" sz="3600" dirty="0"/>
              <a:t>ifferent Module</a:t>
            </a:r>
            <a:endParaRPr lang="zh-TW" altLang="en-US" sz="3200" dirty="0"/>
          </a:p>
        </p:txBody>
      </p:sp>
      <mc:AlternateContent xmlns:mc="http://schemas.openxmlformats.org/markup-compatibility/2006" xmlns:a14="http://schemas.microsoft.com/office/drawing/2010/main">
        <mc:Choice Requires="a14">
          <p:sp>
            <p:nvSpPr>
              <p:cNvPr id="5" name="文本框 4"/>
              <p:cNvSpPr txBox="1"/>
              <p:nvPr/>
            </p:nvSpPr>
            <p:spPr>
              <a:xfrm>
                <a:off x="3347864" y="1720703"/>
                <a:ext cx="4572000" cy="537711"/>
              </a:xfrm>
              <a:prstGeom prst="rect">
                <a:avLst/>
              </a:prstGeom>
              <a:noFill/>
            </p:spPr>
            <p:txBody>
              <a:bodyPr wrap="square">
                <a:spAutoFit/>
              </a:bodyPr>
              <a:lstStyle/>
              <a:p>
                <a:pPr marL="285750" indent="-285750">
                  <a:buFont typeface="Arial" panose="020B0604020202020204" pitchFamily="34" charset="0"/>
                  <a:buChar char="•"/>
                </a:pPr>
                <a14:m>
                  <m:oMath xmlns:m="http://schemas.openxmlformats.org/officeDocument/2006/math">
                    <m:r>
                      <a:rPr lang="en-US" altLang="zh-CN" sz="1800" i="1" kern="100" smtClean="0">
                        <a:effectLst/>
                        <a:latin typeface="Cambria Math" panose="02040503050406030204" pitchFamily="18" charset="0"/>
                        <a:ea typeface="宋体" panose="02010600030101010101" pitchFamily="2" charset="-122"/>
                        <a:cs typeface="Times New Roman" panose="02020603050405020304" pitchFamily="18" charset="0"/>
                      </a:rPr>
                      <m:t>𝑃𝑟𝑒𝑐𝑖𝑠𝑖𝑜𝑛</m:t>
                    </m:r>
                    <m:r>
                      <a:rPr lang="en-US" altLang="zh-CN" sz="1800" i="1" kern="100" smtClean="0">
                        <a:effectLst/>
                        <a:latin typeface="Cambria Math" panose="02040503050406030204" pitchFamily="18" charset="0"/>
                        <a:ea typeface="宋体" panose="02010600030101010101" pitchFamily="2" charset="-122"/>
                        <a:cs typeface="Times New Roman" panose="02020603050405020304" pitchFamily="18" charset="0"/>
                      </a:rPr>
                      <m:t>@</m:t>
                    </m:r>
                    <m:r>
                      <a:rPr lang="en-US" altLang="zh-CN" sz="1800" i="1" kern="100" smtClean="0">
                        <a:effectLst/>
                        <a:latin typeface="Cambria Math" panose="02040503050406030204" pitchFamily="18" charset="0"/>
                        <a:ea typeface="宋体" panose="02010600030101010101" pitchFamily="2" charset="-122"/>
                        <a:cs typeface="Times New Roman" panose="02020603050405020304" pitchFamily="18" charset="0"/>
                      </a:rPr>
                      <m:t>𝐾</m:t>
                    </m:r>
                    <m:r>
                      <a:rPr lang="en-US" altLang="zh-CN" sz="1800" i="1" kern="100" smtClean="0">
                        <a:effectLst/>
                        <a:latin typeface="Cambria Math" panose="02040503050406030204" pitchFamily="18" charset="0"/>
                        <a:ea typeface="宋体" panose="02010600030101010101" pitchFamily="2" charset="-122"/>
                        <a:cs typeface="Times New Roman" panose="02020603050405020304" pitchFamily="18" charset="0"/>
                      </a:rPr>
                      <m:t>=</m:t>
                    </m:r>
                    <m:f>
                      <m:fPr>
                        <m:ctrlPr>
                          <a:rPr lang="zh-CN" altLang="zh-CN" sz="1800" i="1">
                            <a:effectLst/>
                            <a:latin typeface="Cambria Math" panose="02040503050406030204" pitchFamily="18" charset="0"/>
                            <a:ea typeface="Cambria Math" panose="02040503050406030204" pitchFamily="18" charset="0"/>
                            <a:cs typeface="Times New Roman" panose="02020603050405020304" pitchFamily="18" charset="0"/>
                          </a:rPr>
                        </m:ctrlPr>
                      </m:fPr>
                      <m:num>
                        <m:d>
                          <m:dPr>
                            <m:begChr m:val="|"/>
                            <m:endChr m:val="|"/>
                            <m:ctrlPr>
                              <a:rPr lang="zh-CN" altLang="zh-CN" sz="1800" i="1">
                                <a:solidFill>
                                  <a:srgbClr val="101214"/>
                                </a:solidFill>
                                <a:effectLst/>
                                <a:latin typeface="Cambria Math" panose="02040503050406030204" pitchFamily="18" charset="0"/>
                                <a:ea typeface="Cambria Math" panose="02040503050406030204" pitchFamily="18" charset="0"/>
                                <a:cs typeface="Times New Roman" panose="02020603050405020304" pitchFamily="18" charset="0"/>
                              </a:rPr>
                            </m:ctrlPr>
                          </m:dPr>
                          <m:e>
                            <m:sSub>
                              <m:sSubPr>
                                <m:ctrlPr>
                                  <a:rPr lang="zh-CN" altLang="zh-CN" sz="1800" i="1">
                                    <a:solidFill>
                                      <a:srgbClr val="101214"/>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800" i="1" kern="100">
                                    <a:solidFill>
                                      <a:srgbClr val="101214"/>
                                    </a:solidFill>
                                    <a:effectLst/>
                                    <a:latin typeface="Cambria Math" panose="02040503050406030204" pitchFamily="18" charset="0"/>
                                    <a:ea typeface="宋体" panose="02010600030101010101" pitchFamily="2" charset="-122"/>
                                    <a:cs typeface="Times New Roman" panose="02020603050405020304" pitchFamily="18" charset="0"/>
                                  </a:rPr>
                                  <m:t>𝑅</m:t>
                                </m:r>
                              </m:e>
                              <m:sub>
                                <m:r>
                                  <a:rPr lang="en-US" altLang="zh-CN" sz="1800" i="1" kern="100">
                                    <a:solidFill>
                                      <a:srgbClr val="101214"/>
                                    </a:solidFill>
                                    <a:effectLst/>
                                    <a:latin typeface="Cambria Math" panose="02040503050406030204" pitchFamily="18" charset="0"/>
                                    <a:ea typeface="宋体" panose="02010600030101010101" pitchFamily="2" charset="-122"/>
                                    <a:cs typeface="Times New Roman" panose="02020603050405020304" pitchFamily="18" charset="0"/>
                                  </a:rPr>
                                  <m:t>𝑢</m:t>
                                </m:r>
                              </m:sub>
                            </m:sSub>
                            <m:nary>
                              <m:naryPr>
                                <m:chr m:val="⋂"/>
                                <m:limLoc m:val="undOvr"/>
                                <m:subHide m:val="on"/>
                                <m:supHide m:val="on"/>
                                <m:ctrlPr>
                                  <a:rPr lang="zh-CN" altLang="zh-CN" sz="1800" i="1">
                                    <a:solidFill>
                                      <a:srgbClr val="101214"/>
                                    </a:solidFill>
                                    <a:effectLst/>
                                    <a:latin typeface="Cambria Math" panose="02040503050406030204" pitchFamily="18" charset="0"/>
                                    <a:ea typeface="Cambria Math" panose="02040503050406030204" pitchFamily="18" charset="0"/>
                                    <a:cs typeface="Times New Roman" panose="02020603050405020304" pitchFamily="18" charset="0"/>
                                  </a:rPr>
                                </m:ctrlPr>
                              </m:naryPr>
                              <m:sub/>
                              <m:sup/>
                              <m:e>
                                <m:sSub>
                                  <m:sSubPr>
                                    <m:ctrlPr>
                                      <a:rPr lang="zh-CN" altLang="zh-CN" sz="1800" i="1">
                                        <a:solidFill>
                                          <a:srgbClr val="101214"/>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800" i="1" kern="100">
                                        <a:solidFill>
                                          <a:srgbClr val="101214"/>
                                        </a:solidFill>
                                        <a:effectLst/>
                                        <a:latin typeface="Cambria Math" panose="02040503050406030204" pitchFamily="18" charset="0"/>
                                        <a:ea typeface="宋体" panose="02010600030101010101" pitchFamily="2" charset="-122"/>
                                        <a:cs typeface="Times New Roman" panose="02020603050405020304" pitchFamily="18" charset="0"/>
                                      </a:rPr>
                                      <m:t>𝑁</m:t>
                                    </m:r>
                                  </m:e>
                                  <m:sub>
                                    <m:r>
                                      <a:rPr lang="en-US" altLang="zh-CN" sz="1800" i="1" kern="100">
                                        <a:solidFill>
                                          <a:srgbClr val="101214"/>
                                        </a:solidFill>
                                        <a:effectLst/>
                                        <a:latin typeface="Cambria Math" panose="02040503050406030204" pitchFamily="18" charset="0"/>
                                        <a:ea typeface="宋体" panose="02010600030101010101" pitchFamily="2" charset="-122"/>
                                        <a:cs typeface="Times New Roman" panose="02020603050405020304" pitchFamily="18" charset="0"/>
                                      </a:rPr>
                                      <m:t>𝑢</m:t>
                                    </m:r>
                                  </m:sub>
                                </m:sSub>
                              </m:e>
                            </m:nary>
                          </m:e>
                        </m:d>
                        <m:r>
                          <a:rPr lang="en-US" altLang="zh-CN" sz="1800" i="1" kern="100">
                            <a:effectLst/>
                            <a:latin typeface="Cambria Math" panose="02040503050406030204" pitchFamily="18" charset="0"/>
                            <a:ea typeface="宋体" panose="02010600030101010101" pitchFamily="2" charset="-122"/>
                            <a:cs typeface="Times New Roman" panose="02020603050405020304" pitchFamily="18" charset="0"/>
                          </a:rPr>
                          <m:t> </m:t>
                        </m:r>
                      </m:num>
                      <m:den>
                        <m:d>
                          <m:dPr>
                            <m:begChr m:val="|"/>
                            <m:endChr m:val="|"/>
                            <m:ctrlPr>
                              <a:rPr lang="zh-CN" altLang="zh-CN" sz="1800" i="1">
                                <a:solidFill>
                                  <a:srgbClr val="101214"/>
                                </a:solidFill>
                                <a:effectLst/>
                                <a:latin typeface="Cambria Math" panose="02040503050406030204" pitchFamily="18" charset="0"/>
                                <a:ea typeface="Cambria Math" panose="02040503050406030204" pitchFamily="18" charset="0"/>
                                <a:cs typeface="Times New Roman" panose="02020603050405020304" pitchFamily="18" charset="0"/>
                              </a:rPr>
                            </m:ctrlPr>
                          </m:dPr>
                          <m:e>
                            <m:sSub>
                              <m:sSubPr>
                                <m:ctrlPr>
                                  <a:rPr lang="zh-CN" altLang="zh-CN" sz="1800" i="1">
                                    <a:solidFill>
                                      <a:srgbClr val="101214"/>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1800" i="1" kern="100">
                                    <a:solidFill>
                                      <a:srgbClr val="101214"/>
                                    </a:solidFill>
                                    <a:effectLst/>
                                    <a:latin typeface="Cambria Math" panose="02040503050406030204" pitchFamily="18" charset="0"/>
                                    <a:ea typeface="宋体" panose="02010600030101010101" pitchFamily="2" charset="-122"/>
                                    <a:cs typeface="Times New Roman" panose="02020603050405020304" pitchFamily="18" charset="0"/>
                                  </a:rPr>
                                  <m:t>𝑅</m:t>
                                </m:r>
                              </m:e>
                              <m:sub>
                                <m:r>
                                  <a:rPr lang="en-US" altLang="zh-CN" sz="1800" i="1" kern="100">
                                    <a:solidFill>
                                      <a:srgbClr val="101214"/>
                                    </a:solidFill>
                                    <a:effectLst/>
                                    <a:latin typeface="Cambria Math" panose="02040503050406030204" pitchFamily="18" charset="0"/>
                                    <a:ea typeface="宋体" panose="02010600030101010101" pitchFamily="2" charset="-122"/>
                                    <a:cs typeface="Times New Roman" panose="02020603050405020304" pitchFamily="18" charset="0"/>
                                  </a:rPr>
                                  <m:t>𝑢</m:t>
                                </m:r>
                              </m:sub>
                            </m:sSub>
                          </m:e>
                        </m:d>
                      </m:den>
                    </m:f>
                  </m:oMath>
                </a14:m>
                <a:endParaRPr lang="en-US" altLang="zh-CN" sz="1800" i="1" kern="100" dirty="0">
                  <a:effectLst/>
                  <a:latin typeface="Cambria Math" panose="02040503050406030204" pitchFamily="18" charset="0"/>
                  <a:ea typeface="宋体" panose="02010600030101010101" pitchFamily="2" charset="-122"/>
                  <a:cs typeface="Times New Roman" panose="02020603050405020304" pitchFamily="18" charset="0"/>
                </a:endParaRPr>
              </a:p>
            </p:txBody>
          </p:sp>
        </mc:Choice>
        <mc:Fallback xmlns="">
          <p:sp>
            <p:nvSpPr>
              <p:cNvPr id="5" name="文本框 4"/>
              <p:cNvSpPr txBox="1">
                <a:spLocks noRot="1" noChangeAspect="1" noMove="1" noResize="1" noEditPoints="1" noAdjustHandles="1" noChangeArrowheads="1" noChangeShapeType="1" noTextEdit="1"/>
              </p:cNvSpPr>
              <p:nvPr/>
            </p:nvSpPr>
            <p:spPr>
              <a:xfrm>
                <a:off x="3347864" y="1720703"/>
                <a:ext cx="4572000" cy="537711"/>
              </a:xfrm>
              <a:prstGeom prst="rect">
                <a:avLst/>
              </a:prstGeom>
              <a:blipFill rotWithShape="1">
                <a:blip r:embed="rId3"/>
                <a:stretch>
                  <a:fillRect l="-3" t="-91" r="3" b="66"/>
                </a:stretch>
              </a:blipFill>
            </p:spPr>
            <p:txBody>
              <a:bodyPr/>
              <a:lstStyle/>
              <a:p>
                <a:r>
                  <a:rPr lang="zh-CN" altLang="en-US">
                    <a:noFill/>
                  </a:rPr>
                  <a:t> </a:t>
                </a:r>
              </a:p>
            </p:txBody>
          </p:sp>
        </mc:Fallback>
      </mc:AlternateContent>
      <p:pic>
        <p:nvPicPr>
          <p:cNvPr id="6" name="table"/>
          <p:cNvPicPr>
            <a:picLocks noGrp="1"/>
          </p:cNvPicPr>
          <p:nvPr/>
        </p:nvPicPr>
        <p:blipFill>
          <a:blip r:embed="rId4"/>
          <a:stretch>
            <a:fillRect/>
          </a:stretch>
        </p:blipFill>
        <p:spPr>
          <a:xfrm>
            <a:off x="1692275" y="2258414"/>
            <a:ext cx="5759450" cy="1341120"/>
          </a:xfrm>
          <a:prstGeom prst="rect">
            <a:avLst/>
          </a:prstGeom>
        </p:spPr>
      </p:pic>
      <p:sp>
        <p:nvSpPr>
          <p:cNvPr id="7" name="矩形 6"/>
          <p:cNvSpPr/>
          <p:nvPr/>
        </p:nvSpPr>
        <p:spPr>
          <a:xfrm>
            <a:off x="1641605" y="3266886"/>
            <a:ext cx="5860790" cy="372536"/>
          </a:xfrm>
          <a:prstGeom prst="rect">
            <a:avLst/>
          </a:prstGeom>
          <a:noFill/>
          <a:ln w="28575">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defPPr>
              <a:defRPr lang="zh-CN">
                <a:solidFill>
                  <a:schemeClr val="dk1"/>
                </a:solidFill>
              </a:defRP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endParaRPr lang="zh-TW" altLang="en-US" dirty="0"/>
          </a:p>
        </p:txBody>
      </p:sp>
      <p:graphicFrame>
        <p:nvGraphicFramePr>
          <p:cNvPr id="13" name="图表 12"/>
          <p:cNvGraphicFramePr/>
          <p:nvPr>
            <p:extLst>
              <p:ext uri="{D42A27DB-BD31-4B8C-83A1-F6EECF244321}">
                <p14:modId xmlns:p14="http://schemas.microsoft.com/office/powerpoint/2010/main" val="620723926"/>
              </p:ext>
            </p:extLst>
          </p:nvPr>
        </p:nvGraphicFramePr>
        <p:xfrm>
          <a:off x="1690621" y="3822501"/>
          <a:ext cx="5690285" cy="2376264"/>
        </p:xfrm>
        <a:graphic>
          <a:graphicData uri="http://schemas.openxmlformats.org/drawingml/2006/chart">
            <c:chart xmlns:c="http://schemas.openxmlformats.org/drawingml/2006/chart" xmlns:r="http://schemas.openxmlformats.org/officeDocument/2006/relationships" r:id="rId5"/>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457200" y="1340891"/>
            <a:ext cx="8229600" cy="4824413"/>
          </a:xfrm>
        </p:spPr>
        <p:txBody>
          <a:bodyPr/>
          <a:lstStyle/>
          <a:p>
            <a:pPr marL="285750" indent="-285750">
              <a:buFont typeface="Arial" panose="020B0604020202020204" pitchFamily="34" charset="0"/>
              <a:buChar char="•"/>
            </a:pPr>
            <a:r>
              <a:rPr lang="en-US" altLang="zh-TW" sz="2000" dirty="0"/>
              <a:t>Compare of different approaches in Recall at top K recommendations.</a:t>
            </a:r>
            <a:endParaRPr lang="zh-TW" altLang="zh-TW" sz="2000" dirty="0"/>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t>28</a:t>
            </a:fld>
            <a:endParaRPr lang="en-US" altLang="zh-TW"/>
          </a:p>
        </p:txBody>
      </p:sp>
      <p:sp>
        <p:nvSpPr>
          <p:cNvPr id="8" name="標題 1"/>
          <p:cNvSpPr>
            <a:spLocks noGrp="1"/>
          </p:cNvSpPr>
          <p:nvPr>
            <p:ph type="title"/>
          </p:nvPr>
        </p:nvSpPr>
        <p:spPr>
          <a:xfrm>
            <a:off x="468313" y="-26988"/>
            <a:ext cx="8229600" cy="1143001"/>
          </a:xfrm>
        </p:spPr>
        <p:txBody>
          <a:bodyPr/>
          <a:lstStyle/>
          <a:p>
            <a:r>
              <a:rPr lang="en-US" altLang="zh-TW" sz="3600" dirty="0"/>
              <a:t>Evaluation</a:t>
            </a:r>
            <a:r>
              <a:rPr lang="zh-TW" altLang="en-US" sz="3600" dirty="0"/>
              <a:t> </a:t>
            </a:r>
            <a:r>
              <a:rPr lang="en-US" altLang="zh-TW" sz="3600" dirty="0"/>
              <a:t>of D</a:t>
            </a:r>
            <a:r>
              <a:rPr lang="en-US" altLang="zh-CN" sz="3600" dirty="0"/>
              <a:t>ifferent Module</a:t>
            </a:r>
            <a:endParaRPr lang="zh-TW" altLang="en-US" sz="3200" dirty="0"/>
          </a:p>
        </p:txBody>
      </p:sp>
      <mc:AlternateContent xmlns:mc="http://schemas.openxmlformats.org/markup-compatibility/2006" xmlns:a14="http://schemas.microsoft.com/office/drawing/2010/main">
        <mc:Choice Requires="a14">
          <p:sp>
            <p:nvSpPr>
              <p:cNvPr id="9" name="文本框 8"/>
              <p:cNvSpPr txBox="1"/>
              <p:nvPr/>
            </p:nvSpPr>
            <p:spPr>
              <a:xfrm>
                <a:off x="3419872" y="1761222"/>
                <a:ext cx="2934072" cy="537711"/>
              </a:xfrm>
              <a:prstGeom prst="rect">
                <a:avLst/>
              </a:prstGeom>
              <a:noFill/>
            </p:spPr>
            <p:txBody>
              <a:bodyPr wrap="square">
                <a:spAutoFit/>
              </a:bodyPr>
              <a:lstStyle/>
              <a:p>
                <a:pPr marL="285750" indent="-285750">
                  <a:buFont typeface="Arial" panose="020B0604020202020204" pitchFamily="34" charset="0"/>
                  <a:buChar char="•"/>
                </a:pPr>
                <a14:m>
                  <m:oMath xmlns:m="http://schemas.openxmlformats.org/officeDocument/2006/math">
                    <m:r>
                      <a:rPr lang="en-US" altLang="zh-CN" i="1" smtClean="0">
                        <a:latin typeface="Cambria Math" panose="02040503050406030204" pitchFamily="18" charset="0"/>
                      </a:rPr>
                      <m:t>𝑅𝑒𝑐𝑎𝑙𝑙</m:t>
                    </m:r>
                    <m:r>
                      <a:rPr lang="en-US" altLang="zh-CN" i="1" smtClean="0">
                        <a:latin typeface="Cambria Math" panose="02040503050406030204" pitchFamily="18" charset="0"/>
                      </a:rPr>
                      <m:t>@</m:t>
                    </m:r>
                    <m:r>
                      <a:rPr lang="en-US" altLang="zh-CN" i="1" smtClean="0">
                        <a:latin typeface="Cambria Math" panose="02040503050406030204" pitchFamily="18" charset="0"/>
                      </a:rPr>
                      <m:t>𝐾</m:t>
                    </m:r>
                    <m:r>
                      <a:rPr lang="en-US" altLang="zh-CN" i="1" smtClean="0">
                        <a:latin typeface="Cambria Math" panose="02040503050406030204" pitchFamily="18" charset="0"/>
                      </a:rPr>
                      <m:t>=</m:t>
                    </m:r>
                    <m:f>
                      <m:fPr>
                        <m:ctrlPr>
                          <a:rPr lang="zh-CN" altLang="zh-CN" i="1">
                            <a:latin typeface="Cambria Math" panose="02040503050406030204" pitchFamily="18" charset="0"/>
                          </a:rPr>
                        </m:ctrlPr>
                      </m:fPr>
                      <m:num>
                        <m:d>
                          <m:dPr>
                            <m:begChr m:val="|"/>
                            <m:endChr m:val="|"/>
                            <m:ctrlPr>
                              <a:rPr lang="zh-CN" altLang="zh-CN" i="1">
                                <a:latin typeface="Cambria Math" panose="02040503050406030204" pitchFamily="18" charset="0"/>
                              </a:rPr>
                            </m:ctrlPr>
                          </m:dPr>
                          <m:e>
                            <m:sSub>
                              <m:sSubPr>
                                <m:ctrlPr>
                                  <a:rPr lang="zh-CN" altLang="zh-CN" i="1">
                                    <a:latin typeface="Cambria Math" panose="02040503050406030204" pitchFamily="18" charset="0"/>
                                  </a:rPr>
                                </m:ctrlPr>
                              </m:sSubPr>
                              <m:e>
                                <m:r>
                                  <a:rPr lang="en-US" altLang="zh-CN" i="1">
                                    <a:latin typeface="Cambria Math" panose="02040503050406030204" pitchFamily="18" charset="0"/>
                                  </a:rPr>
                                  <m:t>𝑅</m:t>
                                </m:r>
                              </m:e>
                              <m:sub>
                                <m:r>
                                  <a:rPr lang="en-US" altLang="zh-CN" i="1">
                                    <a:latin typeface="Cambria Math" panose="02040503050406030204" pitchFamily="18" charset="0"/>
                                  </a:rPr>
                                  <m:t>𝑢</m:t>
                                </m:r>
                              </m:sub>
                            </m:sSub>
                            <m:nary>
                              <m:naryPr>
                                <m:chr m:val="⋂"/>
                                <m:limLoc m:val="undOvr"/>
                                <m:subHide m:val="on"/>
                                <m:supHide m:val="on"/>
                                <m:ctrlPr>
                                  <a:rPr lang="zh-CN" altLang="zh-CN" i="1">
                                    <a:latin typeface="Cambria Math" panose="02040503050406030204" pitchFamily="18" charset="0"/>
                                  </a:rPr>
                                </m:ctrlPr>
                              </m:naryPr>
                              <m:sub/>
                              <m:sup/>
                              <m:e>
                                <m:sSub>
                                  <m:sSubPr>
                                    <m:ctrlPr>
                                      <a:rPr lang="zh-CN" altLang="zh-CN" i="1">
                                        <a:latin typeface="Cambria Math" panose="02040503050406030204" pitchFamily="18" charset="0"/>
                                      </a:rPr>
                                    </m:ctrlPr>
                                  </m:sSubPr>
                                  <m:e>
                                    <m:r>
                                      <a:rPr lang="en-US" altLang="zh-CN" i="1">
                                        <a:latin typeface="Cambria Math" panose="02040503050406030204" pitchFamily="18" charset="0"/>
                                      </a:rPr>
                                      <m:t>𝑁</m:t>
                                    </m:r>
                                  </m:e>
                                  <m:sub>
                                    <m:r>
                                      <a:rPr lang="en-US" altLang="zh-CN" i="1">
                                        <a:latin typeface="Cambria Math" panose="02040503050406030204" pitchFamily="18" charset="0"/>
                                      </a:rPr>
                                      <m:t>𝑢</m:t>
                                    </m:r>
                                  </m:sub>
                                </m:sSub>
                              </m:e>
                            </m:nary>
                          </m:e>
                        </m:d>
                        <m:r>
                          <a:rPr lang="en-US" altLang="zh-CN" i="1">
                            <a:latin typeface="Cambria Math" panose="02040503050406030204" pitchFamily="18" charset="0"/>
                          </a:rPr>
                          <m:t> </m:t>
                        </m:r>
                      </m:num>
                      <m:den>
                        <m:d>
                          <m:dPr>
                            <m:begChr m:val="|"/>
                            <m:endChr m:val="|"/>
                            <m:ctrlPr>
                              <a:rPr lang="zh-CN" altLang="zh-CN" i="1">
                                <a:latin typeface="Cambria Math" panose="02040503050406030204" pitchFamily="18" charset="0"/>
                              </a:rPr>
                            </m:ctrlPr>
                          </m:dPr>
                          <m:e>
                            <m:sSub>
                              <m:sSubPr>
                                <m:ctrlPr>
                                  <a:rPr lang="zh-CN" altLang="zh-CN" i="1">
                                    <a:latin typeface="Cambria Math" panose="02040503050406030204" pitchFamily="18" charset="0"/>
                                  </a:rPr>
                                </m:ctrlPr>
                              </m:sSubPr>
                              <m:e>
                                <m:r>
                                  <a:rPr lang="en-US" altLang="zh-CN" i="1">
                                    <a:latin typeface="Cambria Math" panose="02040503050406030204" pitchFamily="18" charset="0"/>
                                  </a:rPr>
                                  <m:t>𝑁</m:t>
                                </m:r>
                              </m:e>
                              <m:sub>
                                <m:r>
                                  <a:rPr lang="en-US" altLang="zh-CN" i="1">
                                    <a:latin typeface="Cambria Math" panose="02040503050406030204" pitchFamily="18" charset="0"/>
                                  </a:rPr>
                                  <m:t>𝑢</m:t>
                                </m:r>
                              </m:sub>
                            </m:sSub>
                          </m:e>
                        </m:d>
                      </m:den>
                    </m:f>
                  </m:oMath>
                </a14:m>
                <a:endParaRPr lang="en-US" altLang="zh-CN" sz="1800" i="1" kern="100" dirty="0">
                  <a:effectLst/>
                  <a:latin typeface="Cambria Math" panose="02040503050406030204" pitchFamily="18" charset="0"/>
                  <a:ea typeface="宋体" panose="02010600030101010101" pitchFamily="2" charset="-122"/>
                  <a:cs typeface="Times New Roman" panose="02020603050405020304" pitchFamily="18" charset="0"/>
                </a:endParaRPr>
              </a:p>
            </p:txBody>
          </p:sp>
        </mc:Choice>
        <mc:Fallback xmlns="">
          <p:sp>
            <p:nvSpPr>
              <p:cNvPr id="9" name="文本框 8"/>
              <p:cNvSpPr txBox="1">
                <a:spLocks noRot="1" noChangeAspect="1" noMove="1" noResize="1" noEditPoints="1" noAdjustHandles="1" noChangeArrowheads="1" noChangeShapeType="1" noTextEdit="1"/>
              </p:cNvSpPr>
              <p:nvPr/>
            </p:nvSpPr>
            <p:spPr>
              <a:xfrm>
                <a:off x="3419872" y="1761222"/>
                <a:ext cx="2934072" cy="537711"/>
              </a:xfrm>
              <a:prstGeom prst="rect">
                <a:avLst/>
              </a:prstGeom>
              <a:blipFill rotWithShape="1">
                <a:blip r:embed="rId3"/>
                <a:stretch>
                  <a:fillRect l="-14" t="-68" r="5" b="43"/>
                </a:stretch>
              </a:blipFill>
            </p:spPr>
            <p:txBody>
              <a:bodyPr/>
              <a:lstStyle/>
              <a:p>
                <a:r>
                  <a:rPr lang="zh-CN" altLang="en-US">
                    <a:noFill/>
                  </a:rPr>
                  <a:t> </a:t>
                </a:r>
              </a:p>
            </p:txBody>
          </p:sp>
        </mc:Fallback>
      </mc:AlternateContent>
      <p:pic>
        <p:nvPicPr>
          <p:cNvPr id="10" name="table"/>
          <p:cNvPicPr>
            <a:picLocks noGrp="1"/>
          </p:cNvPicPr>
          <p:nvPr/>
        </p:nvPicPr>
        <p:blipFill>
          <a:blip r:embed="rId4"/>
          <a:stretch>
            <a:fillRect/>
          </a:stretch>
        </p:blipFill>
        <p:spPr>
          <a:xfrm>
            <a:off x="1692275" y="2344545"/>
            <a:ext cx="5759450" cy="1341120"/>
          </a:xfrm>
          <a:prstGeom prst="rect">
            <a:avLst/>
          </a:prstGeom>
        </p:spPr>
      </p:pic>
      <p:sp>
        <p:nvSpPr>
          <p:cNvPr id="11" name="矩形 10"/>
          <p:cNvSpPr/>
          <p:nvPr/>
        </p:nvSpPr>
        <p:spPr>
          <a:xfrm>
            <a:off x="1641605" y="3363076"/>
            <a:ext cx="5860790" cy="372536"/>
          </a:xfrm>
          <a:prstGeom prst="rect">
            <a:avLst/>
          </a:prstGeom>
          <a:noFill/>
          <a:ln w="28575">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defPPr>
              <a:defRPr lang="zh-CN">
                <a:solidFill>
                  <a:schemeClr val="dk1"/>
                </a:solidFill>
              </a:defRP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endParaRPr lang="zh-TW" altLang="en-US" dirty="0"/>
          </a:p>
        </p:txBody>
      </p:sp>
      <p:graphicFrame>
        <p:nvGraphicFramePr>
          <p:cNvPr id="12" name="图表 11"/>
          <p:cNvGraphicFramePr/>
          <p:nvPr>
            <p:extLst>
              <p:ext uri="{D42A27DB-BD31-4B8C-83A1-F6EECF244321}">
                <p14:modId xmlns:p14="http://schemas.microsoft.com/office/powerpoint/2010/main" val="3576055458"/>
              </p:ext>
            </p:extLst>
          </p:nvPr>
        </p:nvGraphicFramePr>
        <p:xfrm>
          <a:off x="1692275" y="3761343"/>
          <a:ext cx="5759450" cy="2399626"/>
        </p:xfrm>
        <a:graphic>
          <a:graphicData uri="http://schemas.openxmlformats.org/drawingml/2006/chart">
            <c:chart xmlns:c="http://schemas.openxmlformats.org/drawingml/2006/chart" xmlns:r="http://schemas.openxmlformats.org/officeDocument/2006/relationships" r:id="rId5"/>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457200" y="1340891"/>
            <a:ext cx="8229600" cy="4824413"/>
          </a:xfrm>
        </p:spPr>
        <p:txBody>
          <a:bodyPr/>
          <a:lstStyle/>
          <a:p>
            <a:pPr marL="285750" indent="-285750">
              <a:buFont typeface="Arial" panose="020B0604020202020204" pitchFamily="34" charset="0"/>
              <a:buChar char="•"/>
            </a:pPr>
            <a:r>
              <a:rPr lang="en-US" altLang="zh-TW" sz="2000" dirty="0"/>
              <a:t>Compare with </a:t>
            </a:r>
            <a:r>
              <a:rPr lang="en-US" altLang="zh-TW" sz="2000" dirty="0">
                <a:solidFill>
                  <a:srgbClr val="3B3BFF"/>
                </a:solidFill>
              </a:rPr>
              <a:t>NFT </a:t>
            </a:r>
            <a:r>
              <a:rPr lang="en-US" altLang="zh-TW" sz="2000" dirty="0" err="1">
                <a:solidFill>
                  <a:srgbClr val="3B3BFF"/>
                </a:solidFill>
              </a:rPr>
              <a:t>Indexs</a:t>
            </a:r>
            <a:r>
              <a:rPr lang="zh-CN" altLang="en-US" sz="2000" dirty="0">
                <a:solidFill>
                  <a:srgbClr val="3B3BFF"/>
                </a:solidFill>
              </a:rPr>
              <a:t>、</a:t>
            </a:r>
            <a:r>
              <a:rPr lang="en-US" altLang="zh-CN" sz="2000" dirty="0">
                <a:solidFill>
                  <a:srgbClr val="3B3BFF"/>
                </a:solidFill>
              </a:rPr>
              <a:t>NFT-500</a:t>
            </a:r>
            <a:r>
              <a:rPr lang="zh-CN" altLang="en-US" sz="2000" dirty="0">
                <a:solidFill>
                  <a:srgbClr val="3B3BFF"/>
                </a:solidFill>
              </a:rPr>
              <a:t>、</a:t>
            </a:r>
            <a:r>
              <a:rPr lang="en-US" altLang="zh-CN" sz="2000" dirty="0">
                <a:solidFill>
                  <a:srgbClr val="3B3BFF"/>
                </a:solidFill>
              </a:rPr>
              <a:t>NFT-Bluechip10</a:t>
            </a:r>
            <a:r>
              <a:rPr lang="zh-CN" altLang="en-US" sz="2000" dirty="0">
                <a:solidFill>
                  <a:srgbClr val="3B3BFF"/>
                </a:solidFill>
              </a:rPr>
              <a:t>、</a:t>
            </a:r>
            <a:r>
              <a:rPr lang="en-US" altLang="zh-CN" sz="2000" dirty="0">
                <a:solidFill>
                  <a:srgbClr val="3B3BFF"/>
                </a:solidFill>
              </a:rPr>
              <a:t>Social-100</a:t>
            </a:r>
            <a:r>
              <a:rPr lang="en-US" altLang="zh-CN" sz="2000" dirty="0"/>
              <a:t> and our hybrid engine </a:t>
            </a:r>
            <a:r>
              <a:rPr lang="en-US" altLang="zh-CN" sz="2000" dirty="0">
                <a:solidFill>
                  <a:srgbClr val="3B3BFF"/>
                </a:solidFill>
              </a:rPr>
              <a:t>UNV</a:t>
            </a:r>
            <a:r>
              <a:rPr lang="en-US" altLang="zh-TW" sz="2000" dirty="0">
                <a:solidFill>
                  <a:srgbClr val="0000FF"/>
                </a:solidFill>
              </a:rPr>
              <a:t> </a:t>
            </a:r>
            <a:r>
              <a:rPr lang="en-US" altLang="zh-TW" sz="2000" dirty="0"/>
              <a:t>by </a:t>
            </a:r>
            <a:r>
              <a:rPr lang="en-US" altLang="zh-TW" sz="2000" dirty="0">
                <a:solidFill>
                  <a:srgbClr val="3B3BFF"/>
                </a:solidFill>
              </a:rPr>
              <a:t>ROI</a:t>
            </a:r>
            <a:r>
              <a:rPr lang="en-US" altLang="zh-TW" sz="2000" dirty="0"/>
              <a:t> and </a:t>
            </a:r>
            <a:r>
              <a:rPr lang="en-US" altLang="zh-TW" sz="2000" dirty="0">
                <a:solidFill>
                  <a:srgbClr val="3B3BFF"/>
                </a:solidFill>
              </a:rPr>
              <a:t>YTD</a:t>
            </a:r>
            <a:endParaRPr kumimoji="1" lang="zh-TW" altLang="en-US" sz="2000" dirty="0">
              <a:solidFill>
                <a:srgbClr val="3B3BFF"/>
              </a:solidFill>
            </a:endParaRPr>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t>29</a:t>
            </a:fld>
            <a:endParaRPr lang="en-US" altLang="zh-TW"/>
          </a:p>
        </p:txBody>
      </p:sp>
      <p:sp>
        <p:nvSpPr>
          <p:cNvPr id="8" name="標題 1"/>
          <p:cNvSpPr>
            <a:spLocks noGrp="1"/>
          </p:cNvSpPr>
          <p:nvPr>
            <p:ph type="title"/>
          </p:nvPr>
        </p:nvSpPr>
        <p:spPr>
          <a:xfrm>
            <a:off x="468313" y="-26988"/>
            <a:ext cx="8229600" cy="1143001"/>
          </a:xfrm>
        </p:spPr>
        <p:txBody>
          <a:bodyPr/>
          <a:lstStyle/>
          <a:p>
            <a:r>
              <a:rPr lang="en-US" altLang="zh-TW" sz="3600" dirty="0"/>
              <a:t>Investment Value Evaluation</a:t>
            </a:r>
            <a:endParaRPr lang="zh-TW" altLang="en-US" sz="3600" dirty="0"/>
          </a:p>
        </p:txBody>
      </p:sp>
      <p:graphicFrame>
        <p:nvGraphicFramePr>
          <p:cNvPr id="6" name="表格 5"/>
          <p:cNvGraphicFramePr>
            <a:graphicFrameLocks noGrp="1"/>
          </p:cNvGraphicFramePr>
          <p:nvPr/>
        </p:nvGraphicFramePr>
        <p:xfrm>
          <a:off x="827584" y="2564904"/>
          <a:ext cx="4344700" cy="2664294"/>
        </p:xfrm>
        <a:graphic>
          <a:graphicData uri="http://schemas.openxmlformats.org/drawingml/2006/table">
            <a:tbl>
              <a:tblPr firstRow="1" firstCol="1" bandRow="1"/>
              <a:tblGrid>
                <a:gridCol w="1393712">
                  <a:extLst>
                    <a:ext uri="{9D8B030D-6E8A-4147-A177-3AD203B41FA5}">
                      <a16:colId xmlns:a16="http://schemas.microsoft.com/office/drawing/2014/main" val="20000"/>
                    </a:ext>
                  </a:extLst>
                </a:gridCol>
                <a:gridCol w="1475494">
                  <a:extLst>
                    <a:ext uri="{9D8B030D-6E8A-4147-A177-3AD203B41FA5}">
                      <a16:colId xmlns:a16="http://schemas.microsoft.com/office/drawing/2014/main" val="20001"/>
                    </a:ext>
                  </a:extLst>
                </a:gridCol>
                <a:gridCol w="1475494">
                  <a:extLst>
                    <a:ext uri="{9D8B030D-6E8A-4147-A177-3AD203B41FA5}">
                      <a16:colId xmlns:a16="http://schemas.microsoft.com/office/drawing/2014/main" val="20002"/>
                    </a:ext>
                  </a:extLst>
                </a:gridCol>
              </a:tblGrid>
              <a:tr h="360627">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00" b="1"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Time</a:t>
                      </a:r>
                      <a:endParaRPr lang="zh-CN" sz="105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gridSpan="2">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00" b="1"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2021.6.7-2022.5.6</a:t>
                      </a:r>
                      <a:endParaRPr lang="zh-CN" sz="105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hMerge="1">
                  <a:txBody>
                    <a:bodyPr/>
                    <a:lstStyle/>
                    <a:p>
                      <a:endParaRPr lang="zh-CN"/>
                    </a:p>
                  </a:txBody>
                  <a:tcPr/>
                </a:tc>
                <a:extLst>
                  <a:ext uri="{0D108BD9-81ED-4DB2-BD59-A6C34878D82A}">
                    <a16:rowId xmlns:a16="http://schemas.microsoft.com/office/drawing/2014/main" val="10000"/>
                  </a:ext>
                </a:extLst>
              </a:tr>
              <a:tr h="360627">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00" b="1" kern="100">
                          <a:effectLst/>
                          <a:latin typeface="Times New Roman" panose="02020603050405020304" pitchFamily="18" charset="0"/>
                          <a:ea typeface="宋体" panose="02010600030101010101" pitchFamily="2" charset="-122"/>
                          <a:cs typeface="Times New Roman" panose="02020603050405020304" pitchFamily="18" charset="0"/>
                        </a:rPr>
                        <a:t> </a:t>
                      </a:r>
                      <a:endParaRPr lang="zh-CN" sz="105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00" b="1"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ROI</a:t>
                      </a:r>
                      <a:endParaRPr lang="zh-CN" sz="105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00" b="1"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YTD</a:t>
                      </a:r>
                      <a:endParaRPr lang="zh-CN" sz="105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10001"/>
                  </a:ext>
                </a:extLst>
              </a:tr>
              <a:tr h="360627">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00" b="1"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NFT INDEXES</a:t>
                      </a:r>
                      <a:endParaRPr lang="zh-CN" sz="105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00" kern="100">
                          <a:effectLst/>
                          <a:latin typeface="Times New Roman" panose="02020603050405020304" pitchFamily="18" charset="0"/>
                          <a:ea typeface="宋体" panose="02010600030101010101" pitchFamily="2" charset="-122"/>
                          <a:cs typeface="Times New Roman" panose="02020603050405020304" pitchFamily="18" charset="0"/>
                        </a:rPr>
                        <a:t>105.40%</a:t>
                      </a:r>
                      <a:endParaRPr lang="zh-CN" sz="105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00" kern="100">
                          <a:effectLst/>
                          <a:latin typeface="Times New Roman" panose="02020603050405020304" pitchFamily="18" charset="0"/>
                          <a:ea typeface="宋体" panose="02010600030101010101" pitchFamily="2" charset="-122"/>
                          <a:cs typeface="Times New Roman" panose="02020603050405020304" pitchFamily="18" charset="0"/>
                        </a:rPr>
                        <a:t>-47.24%</a:t>
                      </a:r>
                      <a:endParaRPr lang="zh-CN" sz="105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60627">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00" b="1"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NFT-500</a:t>
                      </a:r>
                      <a:endParaRPr lang="zh-CN" sz="105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00" kern="100">
                          <a:effectLst/>
                          <a:latin typeface="Times New Roman" panose="02020603050405020304" pitchFamily="18" charset="0"/>
                          <a:ea typeface="宋体" panose="02010600030101010101" pitchFamily="2" charset="-122"/>
                          <a:cs typeface="Times New Roman" panose="02020603050405020304" pitchFamily="18" charset="0"/>
                        </a:rPr>
                        <a:t>89.45%</a:t>
                      </a:r>
                      <a:endParaRPr lang="zh-CN" sz="105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00" kern="100">
                          <a:effectLst/>
                          <a:latin typeface="Times New Roman" panose="02020603050405020304" pitchFamily="18" charset="0"/>
                          <a:ea typeface="宋体" panose="02010600030101010101" pitchFamily="2" charset="-122"/>
                          <a:cs typeface="Times New Roman" panose="02020603050405020304" pitchFamily="18" charset="0"/>
                        </a:rPr>
                        <a:t>37.30%</a:t>
                      </a:r>
                      <a:endParaRPr lang="zh-CN" sz="105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500532">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00" b="1"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NFT-BLUECHIP10</a:t>
                      </a:r>
                      <a:endParaRPr lang="zh-CN" sz="105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00" kern="100">
                          <a:effectLst/>
                          <a:latin typeface="Times New Roman" panose="02020603050405020304" pitchFamily="18" charset="0"/>
                          <a:ea typeface="宋体" panose="02010600030101010101" pitchFamily="2" charset="-122"/>
                          <a:cs typeface="Times New Roman" panose="02020603050405020304" pitchFamily="18" charset="0"/>
                        </a:rPr>
                        <a:t>143.74%</a:t>
                      </a:r>
                      <a:endParaRPr lang="zh-CN" sz="105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00" kern="100">
                          <a:effectLst/>
                          <a:latin typeface="Times New Roman" panose="02020603050405020304" pitchFamily="18" charset="0"/>
                          <a:ea typeface="宋体" panose="02010600030101010101" pitchFamily="2" charset="-122"/>
                          <a:cs typeface="Times New Roman" panose="02020603050405020304" pitchFamily="18" charset="0"/>
                        </a:rPr>
                        <a:t>33.61%</a:t>
                      </a:r>
                      <a:endParaRPr lang="zh-CN" sz="105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360627">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00" b="1"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SOCIAL-100</a:t>
                      </a:r>
                      <a:endParaRPr lang="zh-CN" sz="105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00" kern="100">
                          <a:effectLst/>
                          <a:latin typeface="Times New Roman" panose="02020603050405020304" pitchFamily="18" charset="0"/>
                          <a:ea typeface="宋体" panose="02010600030101010101" pitchFamily="2" charset="-122"/>
                          <a:cs typeface="Times New Roman" panose="02020603050405020304" pitchFamily="18" charset="0"/>
                        </a:rPr>
                        <a:t>98.36%</a:t>
                      </a:r>
                      <a:endParaRPr lang="zh-CN" sz="105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00" kern="100">
                          <a:effectLst/>
                          <a:latin typeface="Times New Roman" panose="02020603050405020304" pitchFamily="18" charset="0"/>
                          <a:ea typeface="宋体" panose="02010600030101010101" pitchFamily="2" charset="-122"/>
                          <a:cs typeface="Times New Roman" panose="02020603050405020304" pitchFamily="18" charset="0"/>
                        </a:rPr>
                        <a:t>56.3%</a:t>
                      </a:r>
                      <a:endParaRPr lang="zh-CN" sz="105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360627">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00" b="1" kern="100">
                          <a:solidFill>
                            <a:srgbClr val="000000"/>
                          </a:solidFill>
                          <a:effectLst/>
                          <a:latin typeface="Times New Roman" panose="02020603050405020304" pitchFamily="18" charset="0"/>
                          <a:ea typeface="宋体" panose="02010600030101010101" pitchFamily="2" charset="-122"/>
                          <a:cs typeface="Times New Roman" panose="02020603050405020304" pitchFamily="18" charset="0"/>
                        </a:rPr>
                        <a:t>UNV</a:t>
                      </a:r>
                      <a:endParaRPr lang="zh-CN" sz="105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00" b="1" kern="100">
                          <a:effectLst/>
                          <a:latin typeface="Times New Roman" panose="02020603050405020304" pitchFamily="18" charset="0"/>
                          <a:ea typeface="宋体" panose="02010600030101010101" pitchFamily="2" charset="-122"/>
                          <a:cs typeface="Times New Roman" panose="02020603050405020304" pitchFamily="18" charset="0"/>
                        </a:rPr>
                        <a:t>156.24%</a:t>
                      </a:r>
                      <a:endParaRPr lang="zh-CN" sz="105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defPPr>
                        <a:defRPr lang="zh-TW">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00" b="1" kern="100" dirty="0">
                          <a:effectLst/>
                          <a:latin typeface="Times New Roman" panose="02020603050405020304" pitchFamily="18" charset="0"/>
                          <a:ea typeface="宋体" panose="02010600030101010101" pitchFamily="2" charset="-122"/>
                          <a:cs typeface="Times New Roman" panose="02020603050405020304" pitchFamily="18" charset="0"/>
                        </a:rPr>
                        <a:t>136.69%</a:t>
                      </a:r>
                      <a:endParaRPr lang="zh-CN" sz="105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graphicFrame>
        <p:nvGraphicFramePr>
          <p:cNvPr id="7" name="图表 6"/>
          <p:cNvGraphicFramePr/>
          <p:nvPr/>
        </p:nvGraphicFramePr>
        <p:xfrm>
          <a:off x="5172284" y="2106884"/>
          <a:ext cx="3613646" cy="3292426"/>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標題 1"/>
          <p:cNvSpPr>
            <a:spLocks noGrp="1"/>
          </p:cNvSpPr>
          <p:nvPr>
            <p:ph type="title"/>
          </p:nvPr>
        </p:nvSpPr>
        <p:spPr>
          <a:xfrm>
            <a:off x="0" y="-26988"/>
            <a:ext cx="9144000" cy="1143001"/>
          </a:xfrm>
        </p:spPr>
        <p:txBody>
          <a:bodyPr/>
          <a:lstStyle/>
          <a:p>
            <a:r>
              <a:rPr lang="en-US" altLang="zh-TW" dirty="0"/>
              <a:t>Research Goals</a:t>
            </a:r>
            <a:endParaRPr lang="zh-TW" altLang="en-US" dirty="0"/>
          </a:p>
        </p:txBody>
      </p:sp>
      <p:sp>
        <p:nvSpPr>
          <p:cNvPr id="16388" name="投影片編號版面配置區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DFKai-SB"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DFKai-SB"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DFKai-SB"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DFKai-SB"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DFKai-SB"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DFKai-SB"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DFKai-SB"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DFKai-SB"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DFKai-SB" panose="03000509000000000000" pitchFamily="65" charset="-120"/>
              </a:defRPr>
            </a:lvl9pPr>
          </a:lstStyle>
          <a:p>
            <a:pPr>
              <a:spcBef>
                <a:spcPct val="0"/>
              </a:spcBef>
              <a:buFontTx/>
              <a:buNone/>
            </a:pPr>
            <a:r>
              <a:rPr kumimoji="0" lang="en-US" altLang="zh-TW" sz="1400" dirty="0">
                <a:ea typeface="PMingLiU" panose="02020500000000000000" pitchFamily="18" charset="-120"/>
              </a:rPr>
              <a:t>   </a:t>
            </a:r>
            <a:fld id="{27E8C425-218B-493B-B62B-A54D5FAF7BD4}" type="slidenum">
              <a:rPr kumimoji="0" lang="en-US" altLang="zh-TW" sz="1400" smtClean="0">
                <a:ea typeface="PMingLiU" panose="02020500000000000000" pitchFamily="18" charset="-120"/>
              </a:rPr>
              <a:t>3</a:t>
            </a:fld>
            <a:endParaRPr kumimoji="0" lang="en-US" altLang="zh-TW" sz="1400" dirty="0">
              <a:ea typeface="PMingLiU" panose="02020500000000000000" pitchFamily="18" charset="-120"/>
            </a:endParaRPr>
          </a:p>
        </p:txBody>
      </p:sp>
      <p:sp>
        <p:nvSpPr>
          <p:cNvPr id="5" name="內容版面配置區 2"/>
          <p:cNvSpPr>
            <a:spLocks noGrp="1"/>
          </p:cNvSpPr>
          <p:nvPr>
            <p:ph idx="1"/>
          </p:nvPr>
        </p:nvSpPr>
        <p:spPr>
          <a:xfrm>
            <a:off x="457200" y="1196975"/>
            <a:ext cx="8435280" cy="5112345"/>
          </a:xfrm>
        </p:spPr>
        <p:txBody>
          <a:bodyPr/>
          <a:lstStyle/>
          <a:p>
            <a:r>
              <a:rPr lang="en-US" altLang="zh-TW" sz="2800" dirty="0"/>
              <a:t>Research Goal</a:t>
            </a:r>
          </a:p>
          <a:p>
            <a:pPr lvl="1">
              <a:defRPr/>
            </a:pPr>
            <a:r>
              <a:rPr lang="en-US" altLang="zh-TW" sz="2400" dirty="0"/>
              <a:t>Analyze user profiles on social platforms to understand users' personal </a:t>
            </a:r>
            <a:r>
              <a:rPr lang="en-US" altLang="zh-TW" sz="2400" dirty="0">
                <a:solidFill>
                  <a:srgbClr val="3B3BFF"/>
                </a:solidFill>
              </a:rPr>
              <a:t>preferences</a:t>
            </a:r>
            <a:r>
              <a:rPr lang="en-US" altLang="zh-TW" sz="2400" dirty="0"/>
              <a:t>, so as to obtain users' </a:t>
            </a:r>
            <a:r>
              <a:rPr lang="en-US" altLang="zh-TW" sz="2400" dirty="0">
                <a:solidFill>
                  <a:srgbClr val="3B3BFF"/>
                </a:solidFill>
              </a:rPr>
              <a:t>personality traits</a:t>
            </a:r>
          </a:p>
          <a:p>
            <a:pPr lvl="1">
              <a:defRPr/>
            </a:pPr>
            <a:r>
              <a:rPr lang="en-US" altLang="zh-TW" sz="2400" dirty="0"/>
              <a:t>From the perspective of the wisdom of crowds, the </a:t>
            </a:r>
            <a:r>
              <a:rPr lang="en-US" altLang="zh-TW" sz="2400" dirty="0">
                <a:solidFill>
                  <a:srgbClr val="3B3BFF"/>
                </a:solidFill>
              </a:rPr>
              <a:t>investment value score </a:t>
            </a:r>
            <a:r>
              <a:rPr lang="en-US" altLang="zh-TW" sz="2400" dirty="0"/>
              <a:t>of NFTS is derived through </a:t>
            </a:r>
            <a:r>
              <a:rPr lang="en-US" altLang="zh-TW" sz="2400" dirty="0">
                <a:solidFill>
                  <a:srgbClr val="953735"/>
                </a:solidFill>
              </a:rPr>
              <a:t>expert opinions</a:t>
            </a:r>
            <a:r>
              <a:rPr lang="en-US" altLang="zh-TW" sz="2400" dirty="0"/>
              <a:t>, </a:t>
            </a:r>
            <a:r>
              <a:rPr lang="en-US" altLang="zh-TW" sz="2400" dirty="0">
                <a:solidFill>
                  <a:srgbClr val="953735"/>
                </a:solidFill>
              </a:rPr>
              <a:t>community trends</a:t>
            </a:r>
            <a:r>
              <a:rPr lang="en-US" altLang="zh-TW" sz="2400" dirty="0"/>
              <a:t>, and </a:t>
            </a:r>
            <a:r>
              <a:rPr lang="en-US" altLang="zh-TW" sz="2400" dirty="0">
                <a:solidFill>
                  <a:srgbClr val="953735"/>
                </a:solidFill>
              </a:rPr>
              <a:t>the future of NFTS</a:t>
            </a:r>
          </a:p>
          <a:p>
            <a:pPr lvl="1">
              <a:defRPr/>
            </a:pPr>
            <a:r>
              <a:rPr lang="en-US" altLang="zh-TW" sz="2400" dirty="0"/>
              <a:t>Hybrid recommendation is used to recommend NFTS that are consistent with their </a:t>
            </a:r>
            <a:r>
              <a:rPr lang="en-US" altLang="zh-TW" sz="2400" dirty="0">
                <a:solidFill>
                  <a:srgbClr val="3B3BFF"/>
                </a:solidFill>
              </a:rPr>
              <a:t>personality traits</a:t>
            </a:r>
            <a:r>
              <a:rPr lang="en-US" altLang="zh-TW" sz="2400" dirty="0"/>
              <a:t> and have </a:t>
            </a:r>
            <a:r>
              <a:rPr lang="en-US" altLang="zh-TW" sz="2400" dirty="0">
                <a:solidFill>
                  <a:srgbClr val="3B3BFF"/>
                </a:solidFill>
              </a:rPr>
              <a:t>investment value</a:t>
            </a:r>
          </a:p>
          <a:p>
            <a:pPr lvl="1">
              <a:defRPr/>
            </a:pPr>
            <a:endParaRPr lang="en-US" altLang="zh-TW" dirty="0">
              <a:solidFill>
                <a:schemeClr val="accent5">
                  <a:lumMod val="75000"/>
                </a:schemeClr>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標題 1"/>
          <p:cNvSpPr>
            <a:spLocks noGrp="1"/>
          </p:cNvSpPr>
          <p:nvPr>
            <p:ph type="title"/>
          </p:nvPr>
        </p:nvSpPr>
        <p:spPr/>
        <p:txBody>
          <a:bodyPr/>
          <a:lstStyle/>
          <a:p>
            <a:r>
              <a:rPr lang="en-US" altLang="zh-TW" dirty="0"/>
              <a:t>Research Contributions</a:t>
            </a:r>
            <a:endParaRPr lang="zh-TW" altLang="en-US" dirty="0"/>
          </a:p>
        </p:txBody>
      </p:sp>
      <p:sp>
        <p:nvSpPr>
          <p:cNvPr id="71683" name="內容版面配置區 2"/>
          <p:cNvSpPr>
            <a:spLocks noGrp="1"/>
          </p:cNvSpPr>
          <p:nvPr>
            <p:ph idx="1"/>
          </p:nvPr>
        </p:nvSpPr>
        <p:spPr>
          <a:xfrm>
            <a:off x="-180528" y="1126133"/>
            <a:ext cx="9139076" cy="5112345"/>
          </a:xfrm>
        </p:spPr>
        <p:txBody>
          <a:bodyPr/>
          <a:lstStyle/>
          <a:p>
            <a:r>
              <a:rPr lang="en-US" altLang="zh-TW" b="1" dirty="0"/>
              <a:t>Theoretical / Methodological Contribution</a:t>
            </a:r>
          </a:p>
          <a:p>
            <a:endParaRPr lang="en-US" altLang="zh-TW" b="1" dirty="0"/>
          </a:p>
          <a:p>
            <a:pPr lvl="1"/>
            <a:r>
              <a:rPr lang="en-US" altLang="zh-TW" sz="1800" dirty="0"/>
              <a:t>Designs an NFT investment recommender integrating personal traits and Wisdom of Crowds.</a:t>
            </a:r>
          </a:p>
          <a:p>
            <a:pPr lvl="1"/>
            <a:r>
              <a:rPr lang="en-US" altLang="zh-TW" sz="1800"/>
              <a:t>Introduces </a:t>
            </a:r>
            <a:r>
              <a:rPr lang="en-US" altLang="zh-TW" sz="1800" dirty="0"/>
              <a:t>a trait-based mechanism and considers future development factors to improve accuracy.</a:t>
            </a:r>
          </a:p>
          <a:p>
            <a:pPr lvl="1"/>
            <a:r>
              <a:rPr lang="en-US" altLang="zh-TW" sz="1800" dirty="0"/>
              <a:t>Framework can be generalizable to other domains (e.g., ETFs).</a:t>
            </a:r>
          </a:p>
          <a:p>
            <a:pPr lvl="1"/>
            <a:endParaRPr lang="en-US" altLang="zh-TW" sz="1800" dirty="0"/>
          </a:p>
          <a:p>
            <a:r>
              <a:rPr lang="en-US" altLang="zh-TW" b="1" dirty="0"/>
              <a:t>Practical Contribution</a:t>
            </a:r>
          </a:p>
          <a:p>
            <a:pPr lvl="1"/>
            <a:r>
              <a:rPr lang="en-US" altLang="zh-TW" sz="1800" dirty="0"/>
              <a:t>Helps trading platforms deliver more accurate recommendations, boosting engagement and trading volume.</a:t>
            </a:r>
          </a:p>
          <a:p>
            <a:pPr lvl="1"/>
            <a:r>
              <a:rPr lang="en-US" altLang="zh-TW" sz="1800" dirty="0"/>
              <a:t>Provides users with personalized, value-aware investment suggestions.</a:t>
            </a:r>
          </a:p>
          <a:p>
            <a:pPr marL="457200" lvl="1" indent="0">
              <a:buNone/>
            </a:pPr>
            <a:endParaRPr lang="en-US" altLang="zh-TW" sz="1800" dirty="0"/>
          </a:p>
        </p:txBody>
      </p:sp>
      <p:sp>
        <p:nvSpPr>
          <p:cNvPr id="71684" name="投影片編號版面配置區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DFKai-SB"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DFKai-SB"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DFKai-SB"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DFKai-SB"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DFKai-SB"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DFKai-SB"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DFKai-SB"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DFKai-SB"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DFKai-SB" panose="03000509000000000000" pitchFamily="65" charset="-120"/>
              </a:defRPr>
            </a:lvl9pPr>
          </a:lstStyle>
          <a:p>
            <a:pPr>
              <a:spcBef>
                <a:spcPct val="0"/>
              </a:spcBef>
              <a:buFontTx/>
              <a:buNone/>
            </a:pPr>
            <a:r>
              <a:rPr kumimoji="0" lang="en-US" altLang="zh-TW" sz="1400" dirty="0">
                <a:ea typeface="PMingLiU" panose="02020500000000000000" pitchFamily="18" charset="-120"/>
              </a:rPr>
              <a:t>   </a:t>
            </a:r>
            <a:fld id="{7861C061-37B3-4205-A7CA-AA24D9036E25}" type="slidenum">
              <a:rPr kumimoji="0" lang="en-US" altLang="zh-TW" sz="1400" smtClean="0">
                <a:ea typeface="PMingLiU" panose="02020500000000000000" pitchFamily="18" charset="-120"/>
              </a:rPr>
              <a:t>30</a:t>
            </a:fld>
            <a:endParaRPr kumimoji="0" lang="en-US" altLang="zh-TW" sz="1400" dirty="0">
              <a:ea typeface="PMingLiU" panose="02020500000000000000" pitchFamily="18" charset="-12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a:xfrm>
            <a:off x="457200" y="2780928"/>
            <a:ext cx="8229600" cy="3240460"/>
          </a:xfrm>
        </p:spPr>
        <p:txBody>
          <a:bodyPr/>
          <a:lstStyle/>
          <a:p>
            <a:pPr marL="0" indent="0" algn="ctr">
              <a:buNone/>
            </a:pPr>
            <a:r>
              <a:rPr lang="en-US" altLang="zh-TW" sz="3600" b="1" dirty="0">
                <a:solidFill>
                  <a:srgbClr val="0000FF"/>
                </a:solidFill>
              </a:rPr>
              <a:t>Thank you for your listening!</a:t>
            </a:r>
            <a:endParaRPr lang="zh-TW" altLang="en-US" sz="3600" b="1" dirty="0">
              <a:solidFill>
                <a:srgbClr val="0000FF"/>
              </a:solidFill>
            </a:endParaRPr>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t>31</a:t>
            </a:fld>
            <a:endParaRPr lang="en-US" altLang="zh-TW"/>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angle 7"/>
          <p:cNvSpPr>
            <a:spLocks noChangeArrowheads="1"/>
          </p:cNvSpPr>
          <p:nvPr/>
        </p:nvSpPr>
        <p:spPr bwMode="auto">
          <a:xfrm>
            <a:off x="0" y="955042"/>
            <a:ext cx="65" cy="15967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47610" numCol="1" anchor="ctr" anchorCtr="0" compatLnSpc="1">
            <a:spAutoFit/>
          </a:bodyPr>
          <a:lstStyle/>
          <a:p>
            <a:pPr defTabSz="685800"/>
            <a:endParaRPr kumimoji="0" lang="zh-TW" altLang="zh-TW" sz="1350" dirty="0"/>
          </a:p>
        </p:txBody>
      </p:sp>
      <p:sp>
        <p:nvSpPr>
          <p:cNvPr id="73" name="投影片編號版面配置區 3"/>
          <p:cNvSpPr>
            <a:spLocks noGrp="1"/>
          </p:cNvSpPr>
          <p:nvPr>
            <p:ph type="sldNum" sz="quarter" idx="12"/>
          </p:nvPr>
        </p:nvSpPr>
        <p:spPr>
          <a:xfrm>
            <a:off x="2590800" y="6524625"/>
            <a:ext cx="2197100" cy="333375"/>
          </a:xfrm>
        </p:spPr>
        <p:txBody>
          <a:bodyPr/>
          <a:lstStyle/>
          <a:p>
            <a:pPr>
              <a:defRPr/>
            </a:pPr>
            <a:r>
              <a:rPr lang="en-US" altLang="zh-TW" dirty="0"/>
              <a:t>   </a:t>
            </a:r>
            <a:fld id="{20DADEED-75D7-4501-941F-1479255A4EB9}" type="slidenum">
              <a:rPr lang="en-US" altLang="zh-TW" smtClean="0"/>
              <a:t>4</a:t>
            </a:fld>
            <a:endParaRPr lang="en-US" altLang="zh-TW" dirty="0"/>
          </a:p>
        </p:txBody>
      </p:sp>
      <p:sp>
        <p:nvSpPr>
          <p:cNvPr id="247" name="標題 1"/>
          <p:cNvSpPr txBox="1"/>
          <p:nvPr/>
        </p:nvSpPr>
        <p:spPr bwMode="auto">
          <a:xfrm>
            <a:off x="468313" y="-26988"/>
            <a:ext cx="8229600" cy="1143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lvl1pPr algn="ctr" rtl="0" eaLnBrk="0" fontAlgn="base" hangingPunct="0">
              <a:spcBef>
                <a:spcPct val="0"/>
              </a:spcBef>
              <a:spcAft>
                <a:spcPct val="0"/>
              </a:spcAft>
              <a:defRPr kumimoji="1" sz="4000">
                <a:solidFill>
                  <a:srgbClr val="0926A3"/>
                </a:solidFill>
                <a:latin typeface="+mj-lt"/>
                <a:ea typeface="+mj-ea"/>
                <a:cs typeface="+mj-cs"/>
              </a:defRPr>
            </a:lvl1pPr>
            <a:lvl2pPr algn="ctr" rtl="0" eaLnBrk="0" fontAlgn="base" hangingPunct="0">
              <a:spcBef>
                <a:spcPct val="0"/>
              </a:spcBef>
              <a:spcAft>
                <a:spcPct val="0"/>
              </a:spcAft>
              <a:defRPr kumimoji="1" sz="4000">
                <a:solidFill>
                  <a:srgbClr val="0926A3"/>
                </a:solidFill>
                <a:latin typeface="Arial" panose="020B0604020202020204" pitchFamily="34" charset="0"/>
                <a:ea typeface="DFKai-SB" panose="03000509000000000000" pitchFamily="65" charset="-120"/>
              </a:defRPr>
            </a:lvl2pPr>
            <a:lvl3pPr algn="ctr" rtl="0" eaLnBrk="0" fontAlgn="base" hangingPunct="0">
              <a:spcBef>
                <a:spcPct val="0"/>
              </a:spcBef>
              <a:spcAft>
                <a:spcPct val="0"/>
              </a:spcAft>
              <a:defRPr kumimoji="1" sz="4000">
                <a:solidFill>
                  <a:srgbClr val="0926A3"/>
                </a:solidFill>
                <a:latin typeface="Arial" panose="020B0604020202020204" pitchFamily="34" charset="0"/>
                <a:ea typeface="DFKai-SB" panose="03000509000000000000" pitchFamily="65" charset="-120"/>
              </a:defRPr>
            </a:lvl3pPr>
            <a:lvl4pPr algn="ctr" rtl="0" eaLnBrk="0" fontAlgn="base" hangingPunct="0">
              <a:spcBef>
                <a:spcPct val="0"/>
              </a:spcBef>
              <a:spcAft>
                <a:spcPct val="0"/>
              </a:spcAft>
              <a:defRPr kumimoji="1" sz="4000">
                <a:solidFill>
                  <a:srgbClr val="0926A3"/>
                </a:solidFill>
                <a:latin typeface="Arial" panose="020B0604020202020204" pitchFamily="34" charset="0"/>
                <a:ea typeface="DFKai-SB" panose="03000509000000000000" pitchFamily="65" charset="-120"/>
              </a:defRPr>
            </a:lvl4pPr>
            <a:lvl5pPr algn="ctr" rtl="0" eaLnBrk="0" fontAlgn="base" hangingPunct="0">
              <a:spcBef>
                <a:spcPct val="0"/>
              </a:spcBef>
              <a:spcAft>
                <a:spcPct val="0"/>
              </a:spcAft>
              <a:defRPr kumimoji="1" sz="4000">
                <a:solidFill>
                  <a:srgbClr val="0926A3"/>
                </a:solidFill>
                <a:latin typeface="Arial" panose="020B0604020202020204" pitchFamily="34" charset="0"/>
                <a:ea typeface="DFKai-SB" panose="03000509000000000000" pitchFamily="65" charset="-120"/>
              </a:defRPr>
            </a:lvl5pPr>
            <a:lvl6pPr marL="457200" algn="ctr" rtl="0" eaLnBrk="1" fontAlgn="base" hangingPunct="1">
              <a:spcBef>
                <a:spcPct val="0"/>
              </a:spcBef>
              <a:spcAft>
                <a:spcPct val="0"/>
              </a:spcAft>
              <a:defRPr kumimoji="1" sz="4400">
                <a:solidFill>
                  <a:schemeClr val="accent2"/>
                </a:solidFill>
                <a:latin typeface="Arial" panose="020B0604020202020204" pitchFamily="34" charset="0"/>
                <a:ea typeface="PMingLiU" panose="02020500000000000000" pitchFamily="18" charset="-120"/>
              </a:defRPr>
            </a:lvl6pPr>
            <a:lvl7pPr marL="914400" algn="ctr" rtl="0" eaLnBrk="1" fontAlgn="base" hangingPunct="1">
              <a:spcBef>
                <a:spcPct val="0"/>
              </a:spcBef>
              <a:spcAft>
                <a:spcPct val="0"/>
              </a:spcAft>
              <a:defRPr kumimoji="1" sz="4400">
                <a:solidFill>
                  <a:schemeClr val="accent2"/>
                </a:solidFill>
                <a:latin typeface="Arial" panose="020B0604020202020204" pitchFamily="34" charset="0"/>
                <a:ea typeface="PMingLiU" panose="02020500000000000000" pitchFamily="18" charset="-120"/>
              </a:defRPr>
            </a:lvl7pPr>
            <a:lvl8pPr marL="1371600" algn="ctr" rtl="0" eaLnBrk="1" fontAlgn="base" hangingPunct="1">
              <a:spcBef>
                <a:spcPct val="0"/>
              </a:spcBef>
              <a:spcAft>
                <a:spcPct val="0"/>
              </a:spcAft>
              <a:defRPr kumimoji="1" sz="4400">
                <a:solidFill>
                  <a:schemeClr val="accent2"/>
                </a:solidFill>
                <a:latin typeface="Arial" panose="020B0604020202020204" pitchFamily="34" charset="0"/>
                <a:ea typeface="PMingLiU" panose="02020500000000000000" pitchFamily="18" charset="-120"/>
              </a:defRPr>
            </a:lvl8pPr>
            <a:lvl9pPr marL="1828800" algn="ctr" rtl="0" eaLnBrk="1" fontAlgn="base" hangingPunct="1">
              <a:spcBef>
                <a:spcPct val="0"/>
              </a:spcBef>
              <a:spcAft>
                <a:spcPct val="0"/>
              </a:spcAft>
              <a:defRPr kumimoji="1" sz="4400">
                <a:solidFill>
                  <a:schemeClr val="accent2"/>
                </a:solidFill>
                <a:latin typeface="Arial" panose="020B0604020202020204" pitchFamily="34" charset="0"/>
                <a:ea typeface="PMingLiU" panose="02020500000000000000" pitchFamily="18" charset="-120"/>
              </a:defRPr>
            </a:lvl9pPr>
          </a:lstStyle>
          <a:p>
            <a:pPr eaLnBrk="1" hangingPunct="1"/>
            <a:r>
              <a:rPr lang="en-US" altLang="zh-TW" b="1" kern="0" dirty="0">
                <a:solidFill>
                  <a:srgbClr val="2907A5"/>
                </a:solidFill>
              </a:rPr>
              <a:t>System Flow</a:t>
            </a:r>
            <a:endParaRPr lang="zh-TW" altLang="en-US" sz="4400" b="1" kern="0" dirty="0"/>
          </a:p>
        </p:txBody>
      </p:sp>
      <p:pic>
        <p:nvPicPr>
          <p:cNvPr id="2" name="图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3528" y="1340768"/>
            <a:ext cx="8229600" cy="4416004"/>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System Framework</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t>5</a:t>
            </a:fld>
            <a:endParaRPr lang="en-US" altLang="zh-TW" dirty="0"/>
          </a:p>
        </p:txBody>
      </p:sp>
      <p:pic>
        <p:nvPicPr>
          <p:cNvPr id="3" name="图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5616" y="1412776"/>
            <a:ext cx="5918264" cy="4717039"/>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9632" y="1237681"/>
            <a:ext cx="5918264" cy="4717039"/>
          </a:xfrm>
          <a:prstGeom prst="rect">
            <a:avLst/>
          </a:prstGeom>
        </p:spPr>
      </p:pic>
      <p:sp>
        <p:nvSpPr>
          <p:cNvPr id="2" name="標題 1"/>
          <p:cNvSpPr>
            <a:spLocks noGrp="1"/>
          </p:cNvSpPr>
          <p:nvPr>
            <p:ph type="title"/>
          </p:nvPr>
        </p:nvSpPr>
        <p:spPr/>
        <p:txBody>
          <a:bodyPr/>
          <a:lstStyle/>
          <a:p>
            <a:r>
              <a:rPr lang="en-US" altLang="zh-TW" dirty="0"/>
              <a:t>System Framework</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t>6</a:t>
            </a:fld>
            <a:endParaRPr lang="en-US" altLang="zh-TW" dirty="0"/>
          </a:p>
        </p:txBody>
      </p:sp>
      <p:sp>
        <p:nvSpPr>
          <p:cNvPr id="3" name="矩形: 圓角 2"/>
          <p:cNvSpPr/>
          <p:nvPr/>
        </p:nvSpPr>
        <p:spPr>
          <a:xfrm>
            <a:off x="2915816" y="1268760"/>
            <a:ext cx="4176464" cy="1152128"/>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Data Construction Module</a:t>
            </a:r>
            <a:endParaRPr lang="zh-TW" altLang="en-US" dirty="0"/>
          </a:p>
        </p:txBody>
      </p:sp>
      <p:sp>
        <p:nvSpPr>
          <p:cNvPr id="3" name="內容版面配置區 2"/>
          <p:cNvSpPr>
            <a:spLocks noGrp="1"/>
          </p:cNvSpPr>
          <p:nvPr>
            <p:ph idx="1"/>
          </p:nvPr>
        </p:nvSpPr>
        <p:spPr>
          <a:xfrm>
            <a:off x="457200" y="1268883"/>
            <a:ext cx="8229600" cy="4824413"/>
          </a:xfrm>
        </p:spPr>
        <p:txBody>
          <a:bodyPr/>
          <a:lstStyle/>
          <a:p>
            <a:r>
              <a:rPr lang="en-US" altLang="zh-TW" dirty="0"/>
              <a:t>Data Collection</a:t>
            </a:r>
          </a:p>
          <a:p>
            <a:pPr lvl="1"/>
            <a:r>
              <a:rPr lang="en-US" altLang="zh-TW" dirty="0"/>
              <a:t>T</a:t>
            </a:r>
            <a:r>
              <a:rPr lang="en-US" altLang="zh-CN" dirty="0"/>
              <a:t>witter</a:t>
            </a:r>
            <a:r>
              <a:rPr lang="en-US" altLang="zh-TW" dirty="0"/>
              <a:t>: The information of the users.</a:t>
            </a:r>
          </a:p>
          <a:p>
            <a:pPr lvl="1"/>
            <a:r>
              <a:rPr lang="en-US" altLang="zh-TW" dirty="0" err="1"/>
              <a:t>Opensea</a:t>
            </a:r>
            <a:r>
              <a:rPr lang="en-US" altLang="zh-TW" dirty="0"/>
              <a:t>: The information of the candidate NFT.</a:t>
            </a:r>
          </a:p>
          <a:p>
            <a:pPr lvl="1"/>
            <a:r>
              <a:rPr lang="en-US" altLang="zh-TW" dirty="0" err="1"/>
              <a:t>Bloomberg:News</a:t>
            </a:r>
            <a:r>
              <a:rPr lang="en-US" altLang="zh-TW" dirty="0"/>
              <a:t> related to candidate NFTS</a:t>
            </a:r>
          </a:p>
          <a:p>
            <a:pPr lvl="1"/>
            <a:endParaRPr lang="en-US" altLang="zh-TW" dirty="0"/>
          </a:p>
          <a:p>
            <a:r>
              <a:rPr lang="en-US" altLang="zh-TW" dirty="0"/>
              <a:t>Data Cleaning</a:t>
            </a:r>
          </a:p>
          <a:p>
            <a:pPr lvl="1"/>
            <a:r>
              <a:rPr lang="en-US" altLang="zh-TW" dirty="0"/>
              <a:t>Delete duplicate values, missing values, and garbled characters.</a:t>
            </a:r>
          </a:p>
          <a:p>
            <a:pPr lvl="1"/>
            <a:r>
              <a:rPr lang="en-US" altLang="zh-TW" dirty="0"/>
              <a:t>Filter the non-English words.</a:t>
            </a:r>
          </a:p>
          <a:p>
            <a:pPr lvl="1"/>
            <a:r>
              <a:rPr lang="en-US" altLang="zh-TW" dirty="0"/>
              <a:t>Obtain the meaningful attributes</a:t>
            </a:r>
            <a:r>
              <a:rPr lang="zh-TW" altLang="en-US" dirty="0"/>
              <a:t> </a:t>
            </a:r>
            <a:r>
              <a:rPr lang="en-US" altLang="zh-TW" dirty="0"/>
              <a:t>and delete those unnecessary.</a:t>
            </a:r>
          </a:p>
          <a:p>
            <a:pPr lvl="1"/>
            <a:endParaRPr lang="en-US" altLang="zh-TW" dirty="0"/>
          </a:p>
          <a:p>
            <a:r>
              <a:rPr lang="en-US" altLang="zh-TW" dirty="0"/>
              <a:t>Data T</a:t>
            </a:r>
            <a:r>
              <a:rPr lang="en-US" altLang="zh-CN" dirty="0"/>
              <a:t>ransform</a:t>
            </a:r>
            <a:endParaRPr lang="en-US" altLang="zh-TW" dirty="0"/>
          </a:p>
          <a:p>
            <a:pPr lvl="1"/>
            <a:r>
              <a:rPr lang="en-US" altLang="zh-TW" dirty="0"/>
              <a:t>Remove punctuation and stop words, convert to lower case, lemmatization and tokenization.</a:t>
            </a:r>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t>7</a:t>
            </a:fld>
            <a:endParaRPr lang="en-US" altLang="zh-TW"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9632" y="1237681"/>
            <a:ext cx="5918264" cy="4717039"/>
          </a:xfrm>
          <a:prstGeom prst="rect">
            <a:avLst/>
          </a:prstGeom>
        </p:spPr>
      </p:pic>
      <p:sp>
        <p:nvSpPr>
          <p:cNvPr id="2" name="標題 1"/>
          <p:cNvSpPr>
            <a:spLocks noGrp="1"/>
          </p:cNvSpPr>
          <p:nvPr>
            <p:ph type="title"/>
          </p:nvPr>
        </p:nvSpPr>
        <p:spPr/>
        <p:txBody>
          <a:bodyPr/>
          <a:lstStyle/>
          <a:p>
            <a:r>
              <a:rPr lang="en-US" altLang="zh-TW" dirty="0"/>
              <a:t>System Framework</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t>8</a:t>
            </a:fld>
            <a:endParaRPr lang="en-US" altLang="zh-TW" dirty="0"/>
          </a:p>
        </p:txBody>
      </p:sp>
      <p:sp>
        <p:nvSpPr>
          <p:cNvPr id="7" name="矩形: 圓角 6"/>
          <p:cNvSpPr/>
          <p:nvPr/>
        </p:nvSpPr>
        <p:spPr>
          <a:xfrm>
            <a:off x="2987824" y="2348880"/>
            <a:ext cx="4190072" cy="936104"/>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User Feature Analysis Module</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t>9</a:t>
            </a:fld>
            <a:endParaRPr lang="en-US" altLang="zh-TW" dirty="0"/>
          </a:p>
        </p:txBody>
      </p:sp>
      <p:sp>
        <p:nvSpPr>
          <p:cNvPr id="8" name="內容版面配置區 2"/>
          <p:cNvSpPr txBox="1"/>
          <p:nvPr/>
        </p:nvSpPr>
        <p:spPr bwMode="auto">
          <a:xfrm>
            <a:off x="673100" y="1268760"/>
            <a:ext cx="8229600" cy="4824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lvl1pPr marL="342900" indent="-342900" algn="l" rtl="0" eaLnBrk="0" fontAlgn="base" hangingPunct="0">
              <a:spcBef>
                <a:spcPct val="20000"/>
              </a:spcBef>
              <a:spcAft>
                <a:spcPct val="0"/>
              </a:spcAft>
              <a:buChar char="•"/>
              <a:defRPr kumimoji="1"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0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a:lstStyle>
          <a:p>
            <a:r>
              <a:rPr lang="en-US" altLang="zh-TW" dirty="0"/>
              <a:t>User Social behavior Analysis</a:t>
            </a:r>
          </a:p>
          <a:p>
            <a:pPr lvl="1"/>
            <a:r>
              <a:rPr lang="en-US" altLang="zh-TW" dirty="0"/>
              <a:t>Used the</a:t>
            </a:r>
            <a:r>
              <a:rPr lang="en-US" altLang="zh-TW" dirty="0">
                <a:solidFill>
                  <a:srgbClr val="0000FF"/>
                </a:solidFill>
              </a:rPr>
              <a:t> TF-IDF method </a:t>
            </a:r>
            <a:r>
              <a:rPr lang="en-US" altLang="zh-TW" dirty="0"/>
              <a:t>to extract the important terms from user reviews . </a:t>
            </a:r>
          </a:p>
          <a:p>
            <a:pPr lvl="1"/>
            <a:r>
              <a:rPr lang="en-US" altLang="zh-TW" dirty="0"/>
              <a:t>TF-IDF is a statistical technique commonly used in text mining and information retrieval. </a:t>
            </a:r>
          </a:p>
          <a:p>
            <a:pPr lvl="1"/>
            <a:endParaRPr lang="en-US" altLang="zh-TW" dirty="0"/>
          </a:p>
          <a:p>
            <a:pPr lvl="1"/>
            <a:endParaRPr lang="en-US" altLang="zh-TW" dirty="0"/>
          </a:p>
          <a:p>
            <a:pPr lvl="1"/>
            <a:endParaRPr lang="en-US" altLang="zh-TW" dirty="0"/>
          </a:p>
          <a:p>
            <a:pPr lvl="1"/>
            <a:endParaRPr lang="en-US" altLang="zh-TW" dirty="0"/>
          </a:p>
          <a:p>
            <a:pPr marL="457200" lvl="1" indent="0">
              <a:buNone/>
            </a:pPr>
            <a:endParaRPr lang="en-US" altLang="zh-TW" dirty="0"/>
          </a:p>
          <a:p>
            <a:pPr lvl="1"/>
            <a:endParaRPr lang="en-US" altLang="zh-TW" dirty="0"/>
          </a:p>
          <a:p>
            <a:pPr lvl="1"/>
            <a:endParaRPr lang="en-US" altLang="zh-TW" dirty="0"/>
          </a:p>
          <a:p>
            <a:pPr lvl="1"/>
            <a:endParaRPr lang="en-US" altLang="zh-TW" dirty="0"/>
          </a:p>
          <a:p>
            <a:pPr lvl="1"/>
            <a:endParaRPr lang="en-US" altLang="zh-TW" dirty="0"/>
          </a:p>
          <a:p>
            <a:pPr lvl="1"/>
            <a:endParaRPr lang="en-US" altLang="zh-TW" dirty="0"/>
          </a:p>
          <a:p>
            <a:pPr marL="457200" lvl="1" indent="0">
              <a:buNone/>
            </a:pPr>
            <a:endParaRPr lang="en-US" altLang="zh-TW" dirty="0"/>
          </a:p>
          <a:p>
            <a:pPr marL="457200" lvl="1" indent="0">
              <a:buNone/>
            </a:pPr>
            <a:endParaRPr lang="en-US" altLang="zh-TW" dirty="0"/>
          </a:p>
          <a:p>
            <a:pPr lvl="1"/>
            <a:endParaRPr lang="en-US" altLang="zh-TW" dirty="0"/>
          </a:p>
          <a:p>
            <a:pPr lvl="1"/>
            <a:endParaRPr lang="en-US" altLang="zh-TW" dirty="0"/>
          </a:p>
          <a:p>
            <a:pPr lvl="1"/>
            <a:endParaRPr lang="en-US" altLang="zh-TW" dirty="0"/>
          </a:p>
          <a:p>
            <a:pPr lvl="1"/>
            <a:endParaRPr lang="en-US" altLang="zh-TW" dirty="0"/>
          </a:p>
          <a:p>
            <a:pPr lvl="1"/>
            <a:endParaRPr lang="en-US" altLang="zh-TW" dirty="0"/>
          </a:p>
          <a:p>
            <a:pPr lvl="1"/>
            <a:endParaRPr lang="en-US" altLang="zh-TW" dirty="0"/>
          </a:p>
          <a:p>
            <a:pPr lvl="1"/>
            <a:endParaRPr lang="en-US" altLang="zh-TW" dirty="0"/>
          </a:p>
          <a:p>
            <a:pPr lvl="1"/>
            <a:endParaRPr lang="en-US" altLang="zh-TW" dirty="0"/>
          </a:p>
          <a:p>
            <a:pPr lvl="1"/>
            <a:endParaRPr lang="en-US" altLang="zh-TW" dirty="0"/>
          </a:p>
          <a:p>
            <a:pPr lvl="1"/>
            <a:endParaRPr lang="zh-TW" altLang="en-US" dirty="0"/>
          </a:p>
        </p:txBody>
      </p:sp>
      <p:grpSp>
        <p:nvGrpSpPr>
          <p:cNvPr id="3" name="群組 4"/>
          <p:cNvGrpSpPr/>
          <p:nvPr/>
        </p:nvGrpSpPr>
        <p:grpSpPr>
          <a:xfrm>
            <a:off x="2987824" y="3516175"/>
            <a:ext cx="3333968" cy="2082193"/>
            <a:chOff x="2885799" y="4077072"/>
            <a:chExt cx="2307298" cy="1571222"/>
          </a:xfrm>
        </p:grpSpPr>
        <mc:AlternateContent xmlns:mc="http://schemas.openxmlformats.org/markup-compatibility/2006" xmlns:a14="http://schemas.microsoft.com/office/drawing/2010/main">
          <mc:Choice Requires="a14">
            <p:sp>
              <p:nvSpPr>
                <p:cNvPr id="5" name="矩形 4"/>
                <p:cNvSpPr/>
                <p:nvPr/>
              </p:nvSpPr>
              <p:spPr>
                <a:xfrm>
                  <a:off x="3381275" y="4509120"/>
                  <a:ext cx="1447512" cy="590546"/>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sSub>
                          <m:sSubPr>
                            <m:ctrlPr>
                              <a:rPr lang="zh-TW" altLang="en-US" sz="1600" i="1">
                                <a:latin typeface="Cambria Math" panose="02040503050406030204" pitchFamily="18" charset="0"/>
                              </a:rPr>
                            </m:ctrlPr>
                          </m:sSubPr>
                          <m:e>
                            <m:r>
                              <a:rPr lang="zh-TW" altLang="en-US" sz="1600" i="1">
                                <a:latin typeface="Cambria Math" panose="02040503050406030204" pitchFamily="18" charset="0"/>
                              </a:rPr>
                              <m:t>𝑡𝑓</m:t>
                            </m:r>
                          </m:e>
                          <m:sub>
                            <m:r>
                              <a:rPr lang="zh-TW" altLang="en-US" sz="1600" i="1">
                                <a:latin typeface="Cambria Math" panose="02040503050406030204" pitchFamily="18" charset="0"/>
                              </a:rPr>
                              <m:t>𝑖</m:t>
                            </m:r>
                            <m:r>
                              <a:rPr lang="zh-TW" altLang="en-US" sz="1600">
                                <a:latin typeface="Cambria Math" panose="02040503050406030204" pitchFamily="18" charset="0"/>
                              </a:rPr>
                              <m:t>,</m:t>
                            </m:r>
                            <m:r>
                              <a:rPr lang="zh-TW" altLang="en-US" sz="1600" i="1">
                                <a:latin typeface="Cambria Math" panose="02040503050406030204" pitchFamily="18" charset="0"/>
                              </a:rPr>
                              <m:t>𝑗</m:t>
                            </m:r>
                          </m:sub>
                        </m:sSub>
                        <m:r>
                          <a:rPr lang="zh-TW" altLang="en-US" sz="1600">
                            <a:latin typeface="Cambria Math" panose="02040503050406030204" pitchFamily="18" charset="0"/>
                          </a:rPr>
                          <m:t>=</m:t>
                        </m:r>
                        <m:f>
                          <m:fPr>
                            <m:ctrlPr>
                              <a:rPr lang="zh-TW" altLang="en-US" sz="1600" i="1">
                                <a:latin typeface="Cambria Math" panose="02040503050406030204" pitchFamily="18" charset="0"/>
                              </a:rPr>
                            </m:ctrlPr>
                          </m:fPr>
                          <m:num>
                            <m:sSub>
                              <m:sSubPr>
                                <m:ctrlPr>
                                  <a:rPr lang="zh-TW" altLang="en-US" sz="1600" i="1">
                                    <a:latin typeface="Cambria Math" panose="02040503050406030204" pitchFamily="18" charset="0"/>
                                  </a:rPr>
                                </m:ctrlPr>
                              </m:sSubPr>
                              <m:e>
                                <m:r>
                                  <a:rPr lang="zh-TW" altLang="en-US" sz="1600" i="1">
                                    <a:latin typeface="Cambria Math" panose="02040503050406030204" pitchFamily="18" charset="0"/>
                                  </a:rPr>
                                  <m:t>𝑛</m:t>
                                </m:r>
                              </m:e>
                              <m:sub>
                                <m:r>
                                  <a:rPr lang="zh-TW" altLang="en-US" sz="1600" i="1">
                                    <a:latin typeface="Cambria Math" panose="02040503050406030204" pitchFamily="18" charset="0"/>
                                  </a:rPr>
                                  <m:t>𝑖</m:t>
                                </m:r>
                                <m:r>
                                  <a:rPr lang="zh-TW" altLang="en-US" sz="1600">
                                    <a:latin typeface="Cambria Math" panose="02040503050406030204" pitchFamily="18" charset="0"/>
                                  </a:rPr>
                                  <m:t>,</m:t>
                                </m:r>
                                <m:r>
                                  <a:rPr lang="zh-TW" altLang="en-US" sz="1600" i="1">
                                    <a:latin typeface="Cambria Math" panose="02040503050406030204" pitchFamily="18" charset="0"/>
                                  </a:rPr>
                                  <m:t>𝑗</m:t>
                                </m:r>
                              </m:sub>
                            </m:sSub>
                          </m:num>
                          <m:den>
                            <m:nary>
                              <m:naryPr>
                                <m:chr m:val="∑"/>
                                <m:limLoc m:val="subSup"/>
                                <m:supHide m:val="on"/>
                                <m:ctrlPr>
                                  <a:rPr lang="zh-TW" altLang="en-US" sz="1600" i="1">
                                    <a:latin typeface="Cambria Math" panose="02040503050406030204" pitchFamily="18" charset="0"/>
                                  </a:rPr>
                                </m:ctrlPr>
                              </m:naryPr>
                              <m:sub>
                                <m:r>
                                  <a:rPr lang="zh-TW" altLang="en-US" sz="1600" i="1">
                                    <a:latin typeface="Cambria Math" panose="02040503050406030204" pitchFamily="18" charset="0"/>
                                  </a:rPr>
                                  <m:t>𝑘</m:t>
                                </m:r>
                              </m:sub>
                              <m:sup/>
                              <m:e>
                                <m:sSub>
                                  <m:sSubPr>
                                    <m:ctrlPr>
                                      <a:rPr lang="zh-TW" altLang="en-US" sz="1600" i="1">
                                        <a:latin typeface="Cambria Math" panose="02040503050406030204" pitchFamily="18" charset="0"/>
                                      </a:rPr>
                                    </m:ctrlPr>
                                  </m:sSubPr>
                                  <m:e>
                                    <m:r>
                                      <a:rPr lang="zh-TW" altLang="en-US" sz="1600" i="1">
                                        <a:latin typeface="Cambria Math" panose="02040503050406030204" pitchFamily="18" charset="0"/>
                                      </a:rPr>
                                      <m:t>𝑛</m:t>
                                    </m:r>
                                  </m:e>
                                  <m:sub>
                                    <m:r>
                                      <a:rPr lang="zh-TW" altLang="en-US" sz="1600" i="1">
                                        <a:latin typeface="Cambria Math" panose="02040503050406030204" pitchFamily="18" charset="0"/>
                                      </a:rPr>
                                      <m:t>𝑘</m:t>
                                    </m:r>
                                    <m:r>
                                      <a:rPr lang="zh-TW" altLang="en-US" sz="1600">
                                        <a:latin typeface="Cambria Math" panose="02040503050406030204" pitchFamily="18" charset="0"/>
                                      </a:rPr>
                                      <m:t>,</m:t>
                                    </m:r>
                                    <m:r>
                                      <a:rPr lang="zh-TW" altLang="en-US" sz="1600" i="1">
                                        <a:latin typeface="Cambria Math" panose="02040503050406030204" pitchFamily="18" charset="0"/>
                                      </a:rPr>
                                      <m:t>𝑗</m:t>
                                    </m:r>
                                  </m:sub>
                                </m:sSub>
                              </m:e>
                            </m:nary>
                          </m:den>
                        </m:f>
                      </m:oMath>
                    </m:oMathPara>
                  </a14:m>
                  <a:endParaRPr lang="zh-TW" altLang="en-US" sz="1600" dirty="0"/>
                </a:p>
              </p:txBody>
            </p:sp>
          </mc:Choice>
          <mc:Fallback xmlns="">
            <p:sp>
              <p:nvSpPr>
                <p:cNvPr id="5" name="矩形 4"/>
                <p:cNvSpPr>
                  <a:spLocks noRot="1" noChangeAspect="1" noMove="1" noResize="1" noEditPoints="1" noAdjustHandles="1" noChangeArrowheads="1" noChangeShapeType="1" noTextEdit="1"/>
                </p:cNvSpPr>
                <p:nvPr/>
              </p:nvSpPr>
              <p:spPr>
                <a:xfrm>
                  <a:off x="3381275" y="4509120"/>
                  <a:ext cx="1447512" cy="590546"/>
                </a:xfrm>
                <a:prstGeom prst="rect">
                  <a:avLst/>
                </a:prstGeom>
                <a:blipFill rotWithShape="1">
                  <a:blip r:embed="rId3"/>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6" name="矩形 5"/>
                <p:cNvSpPr/>
                <p:nvPr/>
              </p:nvSpPr>
              <p:spPr>
                <a:xfrm>
                  <a:off x="3109862" y="5173347"/>
                  <a:ext cx="1859172" cy="474947"/>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sSub>
                          <m:sSubPr>
                            <m:ctrlPr>
                              <a:rPr lang="zh-TW" altLang="en-US" sz="1600" i="1">
                                <a:latin typeface="Cambria Math" panose="02040503050406030204" pitchFamily="18" charset="0"/>
                              </a:rPr>
                            </m:ctrlPr>
                          </m:sSubPr>
                          <m:e>
                            <m:r>
                              <a:rPr lang="zh-TW" altLang="en-US" sz="1600" i="1">
                                <a:latin typeface="Cambria Math" panose="02040503050406030204" pitchFamily="18" charset="0"/>
                              </a:rPr>
                              <m:t>𝑖𝑑𝑓</m:t>
                            </m:r>
                          </m:e>
                          <m:sub>
                            <m:r>
                              <a:rPr lang="zh-TW" altLang="en-US" sz="1600" i="1">
                                <a:latin typeface="Cambria Math" panose="02040503050406030204" pitchFamily="18" charset="0"/>
                              </a:rPr>
                              <m:t>𝑖</m:t>
                            </m:r>
                            <m:r>
                              <a:rPr lang="zh-TW" altLang="en-US" sz="1600">
                                <a:latin typeface="Cambria Math" panose="02040503050406030204" pitchFamily="18" charset="0"/>
                              </a:rPr>
                              <m:t>,</m:t>
                            </m:r>
                            <m:r>
                              <a:rPr lang="zh-TW" altLang="en-US" sz="1600" i="1">
                                <a:latin typeface="Cambria Math" panose="02040503050406030204" pitchFamily="18" charset="0"/>
                              </a:rPr>
                              <m:t>𝑗</m:t>
                            </m:r>
                          </m:sub>
                        </m:sSub>
                        <m:r>
                          <a:rPr lang="zh-TW" altLang="en-US" sz="1600">
                            <a:latin typeface="Cambria Math" panose="02040503050406030204" pitchFamily="18" charset="0"/>
                          </a:rPr>
                          <m:t>=</m:t>
                        </m:r>
                        <m:r>
                          <a:rPr lang="zh-TW" altLang="en-US" sz="1600" i="1">
                            <a:latin typeface="Cambria Math" panose="02040503050406030204" pitchFamily="18" charset="0"/>
                          </a:rPr>
                          <m:t>𝑙𝑔</m:t>
                        </m:r>
                        <m:f>
                          <m:fPr>
                            <m:ctrlPr>
                              <a:rPr lang="zh-TW" altLang="en-US" sz="1600" i="1">
                                <a:latin typeface="Cambria Math" panose="02040503050406030204" pitchFamily="18" charset="0"/>
                              </a:rPr>
                            </m:ctrlPr>
                          </m:fPr>
                          <m:num>
                            <m:r>
                              <a:rPr lang="zh-TW" altLang="en-US" sz="1600">
                                <a:latin typeface="Cambria Math" panose="02040503050406030204" pitchFamily="18" charset="0"/>
                              </a:rPr>
                              <m:t>|</m:t>
                            </m:r>
                            <m:r>
                              <a:rPr lang="zh-TW" altLang="en-US" sz="1600" i="1">
                                <a:latin typeface="Cambria Math" panose="02040503050406030204" pitchFamily="18" charset="0"/>
                              </a:rPr>
                              <m:t>𝐷</m:t>
                            </m:r>
                            <m:r>
                              <a:rPr lang="zh-TW" altLang="en-US" sz="1600">
                                <a:latin typeface="Cambria Math" panose="02040503050406030204" pitchFamily="18" charset="0"/>
                              </a:rPr>
                              <m:t>|</m:t>
                            </m:r>
                          </m:num>
                          <m:den>
                            <m:r>
                              <a:rPr lang="zh-TW" altLang="en-US" sz="1600">
                                <a:latin typeface="Cambria Math" panose="02040503050406030204" pitchFamily="18" charset="0"/>
                              </a:rPr>
                              <m:t>1+|{ </m:t>
                            </m:r>
                            <m:r>
                              <a:rPr lang="zh-TW" altLang="en-US" sz="1600" i="1">
                                <a:latin typeface="Cambria Math" panose="02040503050406030204" pitchFamily="18" charset="0"/>
                              </a:rPr>
                              <m:t>𝑗</m:t>
                            </m:r>
                            <m:r>
                              <a:rPr lang="zh-TW" altLang="en-US" sz="1600">
                                <a:latin typeface="Cambria Math" panose="02040503050406030204" pitchFamily="18" charset="0"/>
                              </a:rPr>
                              <m:t>: </m:t>
                            </m:r>
                            <m:sSub>
                              <m:sSubPr>
                                <m:ctrlPr>
                                  <a:rPr lang="zh-TW" altLang="en-US" sz="1600" i="1">
                                    <a:latin typeface="Cambria Math" panose="02040503050406030204" pitchFamily="18" charset="0"/>
                                  </a:rPr>
                                </m:ctrlPr>
                              </m:sSubPr>
                              <m:e>
                                <m:r>
                                  <a:rPr lang="zh-TW" altLang="en-US" sz="1600" i="1">
                                    <a:latin typeface="Cambria Math" panose="02040503050406030204" pitchFamily="18" charset="0"/>
                                  </a:rPr>
                                  <m:t>𝑡</m:t>
                                </m:r>
                              </m:e>
                              <m:sub>
                                <m:r>
                                  <a:rPr lang="zh-TW" altLang="en-US" sz="1600" i="1">
                                    <a:latin typeface="Cambria Math" panose="02040503050406030204" pitchFamily="18" charset="0"/>
                                  </a:rPr>
                                  <m:t>𝑖</m:t>
                                </m:r>
                              </m:sub>
                            </m:sSub>
                            <m:r>
                              <a:rPr lang="zh-TW" altLang="en-US" sz="1600">
                                <a:latin typeface="Cambria Math" panose="02040503050406030204" pitchFamily="18" charset="0"/>
                              </a:rPr>
                              <m:t>∈</m:t>
                            </m:r>
                            <m:sSub>
                              <m:sSubPr>
                                <m:ctrlPr>
                                  <a:rPr lang="zh-TW" altLang="en-US" sz="1600" i="1">
                                    <a:latin typeface="Cambria Math" panose="02040503050406030204" pitchFamily="18" charset="0"/>
                                  </a:rPr>
                                </m:ctrlPr>
                              </m:sSubPr>
                              <m:e>
                                <m:r>
                                  <a:rPr lang="zh-TW" altLang="en-US" sz="1600" i="1">
                                    <a:latin typeface="Cambria Math" panose="02040503050406030204" pitchFamily="18" charset="0"/>
                                  </a:rPr>
                                  <m:t>𝑑</m:t>
                                </m:r>
                              </m:e>
                              <m:sub>
                                <m:r>
                                  <a:rPr lang="zh-TW" altLang="en-US" sz="1600" i="1">
                                    <a:latin typeface="Cambria Math" panose="02040503050406030204" pitchFamily="18" charset="0"/>
                                  </a:rPr>
                                  <m:t>𝑗</m:t>
                                </m:r>
                                <m:r>
                                  <a:rPr lang="zh-TW" altLang="en-US" sz="1600">
                                    <a:latin typeface="Cambria Math" panose="02040503050406030204" pitchFamily="18" charset="0"/>
                                  </a:rPr>
                                  <m:t> </m:t>
                                </m:r>
                              </m:sub>
                            </m:sSub>
                            <m:r>
                              <a:rPr lang="zh-TW" altLang="en-US" sz="1600">
                                <a:latin typeface="Cambria Math" panose="02040503050406030204" pitchFamily="18" charset="0"/>
                              </a:rPr>
                              <m:t>}|</m:t>
                            </m:r>
                          </m:den>
                        </m:f>
                      </m:oMath>
                    </m:oMathPara>
                  </a14:m>
                  <a:endParaRPr lang="zh-TW" altLang="en-US" sz="1600" dirty="0"/>
                </a:p>
              </p:txBody>
            </p:sp>
          </mc:Choice>
          <mc:Fallback xmlns="">
            <p:sp>
              <p:nvSpPr>
                <p:cNvPr id="6" name="矩形 5"/>
                <p:cNvSpPr>
                  <a:spLocks noRot="1" noChangeAspect="1" noMove="1" noResize="1" noEditPoints="1" noAdjustHandles="1" noChangeArrowheads="1" noChangeShapeType="1" noTextEdit="1"/>
                </p:cNvSpPr>
                <p:nvPr/>
              </p:nvSpPr>
              <p:spPr>
                <a:xfrm>
                  <a:off x="3109862" y="5173347"/>
                  <a:ext cx="1859172" cy="474947"/>
                </a:xfrm>
                <a:prstGeom prst="rect">
                  <a:avLst/>
                </a:prstGeom>
                <a:blipFill rotWithShape="1">
                  <a:blip r:embed="rId4"/>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7" name="矩形 6"/>
                <p:cNvSpPr/>
                <p:nvPr/>
              </p:nvSpPr>
              <p:spPr>
                <a:xfrm>
                  <a:off x="2885799" y="4077072"/>
                  <a:ext cx="2307298" cy="358368"/>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sSub>
                          <m:sSubPr>
                            <m:ctrlPr>
                              <a:rPr lang="zh-TW" altLang="en-US" sz="1600" i="1">
                                <a:latin typeface="Cambria Math" panose="02040503050406030204" pitchFamily="18" charset="0"/>
                              </a:rPr>
                            </m:ctrlPr>
                          </m:sSubPr>
                          <m:e>
                            <m:r>
                              <a:rPr lang="zh-TW" altLang="en-US" sz="1600" i="1">
                                <a:latin typeface="Cambria Math" panose="02040503050406030204" pitchFamily="18" charset="0"/>
                              </a:rPr>
                              <m:t>𝑇𝐹𝐼𝐷𝐹</m:t>
                            </m:r>
                          </m:e>
                          <m:sub>
                            <m:r>
                              <a:rPr lang="zh-TW" altLang="en-US" sz="1600" i="1">
                                <a:latin typeface="Cambria Math" panose="02040503050406030204" pitchFamily="18" charset="0"/>
                              </a:rPr>
                              <m:t>𝑖</m:t>
                            </m:r>
                            <m:r>
                              <a:rPr lang="zh-TW" altLang="en-US" sz="1600">
                                <a:latin typeface="Cambria Math" panose="02040503050406030204" pitchFamily="18" charset="0"/>
                              </a:rPr>
                              <m:t>,</m:t>
                            </m:r>
                            <m:r>
                              <a:rPr lang="zh-TW" altLang="en-US" sz="1600" i="1">
                                <a:latin typeface="Cambria Math" panose="02040503050406030204" pitchFamily="18" charset="0"/>
                              </a:rPr>
                              <m:t>𝑗</m:t>
                            </m:r>
                          </m:sub>
                        </m:sSub>
                        <m:r>
                          <a:rPr lang="zh-TW" altLang="en-US" sz="1600">
                            <a:latin typeface="Cambria Math" panose="02040503050406030204" pitchFamily="18" charset="0"/>
                          </a:rPr>
                          <m:t>=</m:t>
                        </m:r>
                        <m:sSub>
                          <m:sSubPr>
                            <m:ctrlPr>
                              <a:rPr lang="zh-TW" altLang="en-US" sz="1600" i="1">
                                <a:latin typeface="Cambria Math" panose="02040503050406030204" pitchFamily="18" charset="0"/>
                              </a:rPr>
                            </m:ctrlPr>
                          </m:sSubPr>
                          <m:e>
                            <m:r>
                              <a:rPr lang="zh-TW" altLang="en-US" sz="1600" i="1">
                                <a:latin typeface="Cambria Math" panose="02040503050406030204" pitchFamily="18" charset="0"/>
                              </a:rPr>
                              <m:t>𝑡𝑓</m:t>
                            </m:r>
                          </m:e>
                          <m:sub>
                            <m:r>
                              <a:rPr lang="zh-TW" altLang="en-US" sz="1600" i="1">
                                <a:latin typeface="Cambria Math" panose="02040503050406030204" pitchFamily="18" charset="0"/>
                              </a:rPr>
                              <m:t>𝑖</m:t>
                            </m:r>
                            <m:r>
                              <a:rPr lang="zh-TW" altLang="en-US" sz="1600">
                                <a:latin typeface="Cambria Math" panose="02040503050406030204" pitchFamily="18" charset="0"/>
                              </a:rPr>
                              <m:t>,</m:t>
                            </m:r>
                            <m:r>
                              <a:rPr lang="zh-TW" altLang="en-US" sz="1600" i="1">
                                <a:latin typeface="Cambria Math" panose="02040503050406030204" pitchFamily="18" charset="0"/>
                              </a:rPr>
                              <m:t>𝑗</m:t>
                            </m:r>
                          </m:sub>
                        </m:sSub>
                        <m:r>
                          <a:rPr lang="zh-TW" altLang="en-US" sz="1600">
                            <a:latin typeface="Cambria Math" panose="02040503050406030204" pitchFamily="18" charset="0"/>
                          </a:rPr>
                          <m:t>× </m:t>
                        </m:r>
                        <m:sSub>
                          <m:sSubPr>
                            <m:ctrlPr>
                              <a:rPr lang="zh-TW" altLang="en-US" sz="1600" i="1">
                                <a:latin typeface="Cambria Math" panose="02040503050406030204" pitchFamily="18" charset="0"/>
                              </a:rPr>
                            </m:ctrlPr>
                          </m:sSubPr>
                          <m:e>
                            <m:r>
                              <a:rPr lang="zh-TW" altLang="en-US" sz="1600" i="1">
                                <a:latin typeface="Cambria Math" panose="02040503050406030204" pitchFamily="18" charset="0"/>
                              </a:rPr>
                              <m:t>𝑖𝑑𝑓</m:t>
                            </m:r>
                          </m:e>
                          <m:sub>
                            <m:r>
                              <a:rPr lang="zh-TW" altLang="en-US" sz="1600" i="1">
                                <a:latin typeface="Cambria Math" panose="02040503050406030204" pitchFamily="18" charset="0"/>
                              </a:rPr>
                              <m:t>𝑖</m:t>
                            </m:r>
                            <m:r>
                              <a:rPr lang="zh-TW" altLang="en-US" sz="1600">
                                <a:latin typeface="Cambria Math" panose="02040503050406030204" pitchFamily="18" charset="0"/>
                              </a:rPr>
                              <m:t>,</m:t>
                            </m:r>
                            <m:r>
                              <a:rPr lang="zh-TW" altLang="en-US" sz="1600" i="1">
                                <a:latin typeface="Cambria Math" panose="02040503050406030204" pitchFamily="18" charset="0"/>
                              </a:rPr>
                              <m:t>𝑗</m:t>
                            </m:r>
                          </m:sub>
                        </m:sSub>
                      </m:oMath>
                    </m:oMathPara>
                  </a14:m>
                  <a:endParaRPr lang="zh-TW" altLang="en-US" sz="1600" dirty="0"/>
                </a:p>
              </p:txBody>
            </p:sp>
          </mc:Choice>
          <mc:Fallback xmlns="">
            <p:sp>
              <p:nvSpPr>
                <p:cNvPr id="7" name="矩形 6"/>
                <p:cNvSpPr>
                  <a:spLocks noRot="1" noChangeAspect="1" noMove="1" noResize="1" noEditPoints="1" noAdjustHandles="1" noChangeArrowheads="1" noChangeShapeType="1" noTextEdit="1"/>
                </p:cNvSpPr>
                <p:nvPr/>
              </p:nvSpPr>
              <p:spPr>
                <a:xfrm>
                  <a:off x="2885799" y="4077072"/>
                  <a:ext cx="2307298" cy="358368"/>
                </a:xfrm>
                <a:prstGeom prst="rect">
                  <a:avLst/>
                </a:prstGeom>
                <a:blipFill rotWithShape="1">
                  <a:blip r:embed="rId5"/>
                </a:blipFill>
              </p:spPr>
              <p:txBody>
                <a:bodyPr/>
                <a:lstStyle/>
                <a:p>
                  <a:r>
                    <a:rPr lang="zh-CN" altLang="en-US">
                      <a:noFill/>
                    </a:rPr>
                    <a:t> </a:t>
                  </a:r>
                </a:p>
              </p:txBody>
            </p:sp>
          </mc:Fallback>
        </mc:AlternateContent>
      </p:gr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KSO_WPP_MARK_KEY" val="37ae4ea0-440d-49e1-ba83-69099302f7c3"/>
  <p:tag name="COMMONDATA" val="eyJoZGlkIjoiYTc0ZWU1NjYxNDM0MzcwN2JhYjYxYWFhY2I1ZWU3MzkifQ=="/>
</p:tagLst>
</file>

<file path=ppt/theme/theme1.xml><?xml version="1.0" encoding="utf-8"?>
<a:theme xmlns:a="http://schemas.openxmlformats.org/drawingml/2006/main" name="SEA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IEBI">
      <a:majorFont>
        <a:latin typeface="Arial"/>
        <a:ea typeface="標楷體"/>
        <a:cs typeface=""/>
      </a:majorFont>
      <a:minorFont>
        <a:latin typeface="Arial"/>
        <a:ea typeface="標楷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預設簡報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預設簡報設計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預設簡報設計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預設簡報設計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預設簡報設計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預設簡報設計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預設簡報設計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預設簡報設計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預設簡報設計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預設簡報設計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預設簡報設計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預設簡報設計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SEAD</Template>
  <TotalTime>868</TotalTime>
  <Words>5358</Words>
  <Application>Microsoft Office PowerPoint</Application>
  <PresentationFormat>如螢幕大小 (4:3)</PresentationFormat>
  <Paragraphs>610</Paragraphs>
  <Slides>31</Slides>
  <Notes>31</Notes>
  <HiddenSlides>0</HiddenSlides>
  <MMClips>0</MMClips>
  <ScaleCrop>false</ScaleCrop>
  <HeadingPairs>
    <vt:vector size="6" baseType="variant">
      <vt:variant>
        <vt:lpstr>使用字型</vt:lpstr>
      </vt:variant>
      <vt:variant>
        <vt:i4>7</vt:i4>
      </vt:variant>
      <vt:variant>
        <vt:lpstr>佈景主題</vt:lpstr>
      </vt:variant>
      <vt:variant>
        <vt:i4>1</vt:i4>
      </vt:variant>
      <vt:variant>
        <vt:lpstr>投影片標題</vt:lpstr>
      </vt:variant>
      <vt:variant>
        <vt:i4>31</vt:i4>
      </vt:variant>
    </vt:vector>
  </HeadingPairs>
  <TitlesOfParts>
    <vt:vector size="39" baseType="lpstr">
      <vt:lpstr>Alegreya Sans</vt:lpstr>
      <vt:lpstr>微软雅黑</vt:lpstr>
      <vt:lpstr>PingFang SC</vt:lpstr>
      <vt:lpstr>Arial</vt:lpstr>
      <vt:lpstr>Calibri</vt:lpstr>
      <vt:lpstr>Cambria Math</vt:lpstr>
      <vt:lpstr>Times New Roman</vt:lpstr>
      <vt:lpstr>SEAD</vt:lpstr>
      <vt:lpstr>  Investment Mechanism Based on Individual Traits and Collective Intelligence  </vt:lpstr>
      <vt:lpstr>Motivation</vt:lpstr>
      <vt:lpstr>Research Goals</vt:lpstr>
      <vt:lpstr>PowerPoint 簡報</vt:lpstr>
      <vt:lpstr>System Framework</vt:lpstr>
      <vt:lpstr>System Framework</vt:lpstr>
      <vt:lpstr>Data Construction Module</vt:lpstr>
      <vt:lpstr>System Framework</vt:lpstr>
      <vt:lpstr>User Feature Analysis Module</vt:lpstr>
      <vt:lpstr>User Feature Analysis Module</vt:lpstr>
      <vt:lpstr>User Feature Analysis Module</vt:lpstr>
      <vt:lpstr>System Framework</vt:lpstr>
      <vt:lpstr>Investment Value Analysis Module</vt:lpstr>
      <vt:lpstr>Investment Value Analysis Module</vt:lpstr>
      <vt:lpstr>Investment Value Analysis Module</vt:lpstr>
      <vt:lpstr>Investment Value Analysis Module</vt:lpstr>
      <vt:lpstr>System Framework</vt:lpstr>
      <vt:lpstr>NFT Recommendation Module</vt:lpstr>
      <vt:lpstr>Data Construction Module</vt:lpstr>
      <vt:lpstr>Data Construction Module</vt:lpstr>
      <vt:lpstr>User Feature Analysis Module</vt:lpstr>
      <vt:lpstr>Investment Value Analysis Module</vt:lpstr>
      <vt:lpstr>Investment Value Analysis Module</vt:lpstr>
      <vt:lpstr>Investment Value Analysis Module</vt:lpstr>
      <vt:lpstr>NFT Recommendation Module</vt:lpstr>
      <vt:lpstr>Evaluation of Usability</vt:lpstr>
      <vt:lpstr>Evaluation of Different Module</vt:lpstr>
      <vt:lpstr>Evaluation of Different Module</vt:lpstr>
      <vt:lpstr>Investment Value Evaluation</vt:lpstr>
      <vt:lpstr>Research Contributions</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Combining Mobile Intelligence with Formation Mechanism for Group Commerce 結合行動智慧之群體商務組構機制</dc:title>
  <dc:creator>DL</dc:creator>
  <cp:lastModifiedBy>李泊璁</cp:lastModifiedBy>
  <cp:revision>1705</cp:revision>
  <cp:lastPrinted>2019-06-04T07:01:00Z</cp:lastPrinted>
  <dcterms:created xsi:type="dcterms:W3CDTF">2009-06-16T08:28:00Z</dcterms:created>
  <dcterms:modified xsi:type="dcterms:W3CDTF">2025-09-17T01:15:05Z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D8D27F77DA6643339A43945A69A9D0EF</vt:lpwstr>
  </property>
  <property fmtid="{D5CDD505-2E9C-101B-9397-08002B2CF9AE}" pid="3" name="KSOProductBuildVer">
    <vt:lpwstr>2052-11.1.0.12358</vt:lpwstr>
  </property>
</Properties>
</file>