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28" r:id="rId2"/>
    <p:sldId id="518" r:id="rId3"/>
    <p:sldId id="495" r:id="rId4"/>
    <p:sldId id="496" r:id="rId5"/>
    <p:sldId id="516" r:id="rId6"/>
    <p:sldId id="539" r:id="rId7"/>
    <p:sldId id="530" r:id="rId8"/>
    <p:sldId id="564" r:id="rId9"/>
    <p:sldId id="565" r:id="rId10"/>
    <p:sldId id="566" r:id="rId11"/>
    <p:sldId id="567" r:id="rId12"/>
    <p:sldId id="498" r:id="rId13"/>
    <p:sldId id="500" r:id="rId14"/>
    <p:sldId id="503" r:id="rId15"/>
    <p:sldId id="504" r:id="rId16"/>
    <p:sldId id="541" r:id="rId17"/>
    <p:sldId id="563" r:id="rId18"/>
    <p:sldId id="543" r:id="rId19"/>
    <p:sldId id="544" r:id="rId20"/>
    <p:sldId id="545" r:id="rId21"/>
    <p:sldId id="546" r:id="rId22"/>
    <p:sldId id="547" r:id="rId23"/>
    <p:sldId id="548" r:id="rId24"/>
    <p:sldId id="549" r:id="rId25"/>
    <p:sldId id="550" r:id="rId26"/>
    <p:sldId id="551" r:id="rId27"/>
    <p:sldId id="510" r:id="rId28"/>
    <p:sldId id="511" r:id="rId29"/>
    <p:sldId id="512" r:id="rId30"/>
    <p:sldId id="562" r:id="rId31"/>
    <p:sldId id="561" r:id="rId32"/>
    <p:sldId id="540" r:id="rId33"/>
    <p:sldId id="552" r:id="rId34"/>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數位金融平台模式" id="{BD378396-98E2-4773-82A8-F43B13580010}">
          <p14:sldIdLst>
            <p14:sldId id="428"/>
            <p14:sldId id="518"/>
            <p14:sldId id="495"/>
            <p14:sldId id="496"/>
            <p14:sldId id="516"/>
            <p14:sldId id="539"/>
            <p14:sldId id="530"/>
            <p14:sldId id="564"/>
            <p14:sldId id="565"/>
            <p14:sldId id="566"/>
            <p14:sldId id="567"/>
            <p14:sldId id="498"/>
            <p14:sldId id="500"/>
            <p14:sldId id="503"/>
            <p14:sldId id="504"/>
            <p14:sldId id="541"/>
            <p14:sldId id="563"/>
            <p14:sldId id="543"/>
            <p14:sldId id="544"/>
            <p14:sldId id="545"/>
            <p14:sldId id="546"/>
            <p14:sldId id="547"/>
            <p14:sldId id="548"/>
            <p14:sldId id="549"/>
            <p14:sldId id="550"/>
            <p14:sldId id="551"/>
            <p14:sldId id="510"/>
            <p14:sldId id="511"/>
            <p14:sldId id="512"/>
            <p14:sldId id="562"/>
            <p14:sldId id="561"/>
            <p14:sldId id="540"/>
            <p14:sldId id="552"/>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66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1324" autoAdjust="0"/>
    <p:restoredTop sz="90654" autoAdjust="0"/>
  </p:normalViewPr>
  <p:slideViewPr>
    <p:cSldViewPr snapToGrid="0">
      <p:cViewPr>
        <p:scale>
          <a:sx n="71" d="100"/>
          <a:sy n="71" d="100"/>
        </p:scale>
        <p:origin x="-1314" y="-120"/>
      </p:cViewPr>
      <p:guideLst>
        <p:guide orient="horz" pos="2160"/>
        <p:guide pos="3840"/>
      </p:guideLst>
    </p:cSldViewPr>
  </p:slideViewPr>
  <p:notesTextViewPr>
    <p:cViewPr>
      <p:scale>
        <a:sx n="1" d="1"/>
        <a:sy n="1" d="1"/>
      </p:scale>
      <p:origin x="0" y="0"/>
    </p:cViewPr>
  </p:notesTextViewPr>
  <p:sorterViewPr>
    <p:cViewPr>
      <p:scale>
        <a:sx n="100" d="100"/>
        <a:sy n="100" d="100"/>
      </p:scale>
      <p:origin x="0" y="43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image" Target="../media/image80.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80.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0173F02-17ED-4C48-BB87-2FBEF2A5D62A}" type="presOf" srcId="{100B5687-F721-4668-97A8-283C269946C3}" destId="{58E57142-E37C-44E1-9EB1-BC70376B7B9E}" srcOrd="0" destOrd="0" presId="urn:microsoft.com/office/officeart/2008/layout/VerticalCurvedList"/>
    <dgm:cxn modelId="{DC27B2FA-4308-430C-8FBF-BDE05DFEF889}"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56123B13-6289-4A04-A58B-1D60C1A3B806}" type="presOf" srcId="{DB6FF8E6-7D06-48B6-9716-2E52E2F76A8C}" destId="{26FC90B1-C8EB-474C-B945-5C113C86AE97}"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678EB6F8-45A3-4740-9E61-EF981E60304D}" type="presOf" srcId="{9B9C6C5B-D5B0-4BA6-B62D-FCE07FAFC6C7}" destId="{96C96C00-60B3-4F2B-A47E-0B739CDEDB87}"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D5D260DB-7375-4999-8E04-A89B832FC08B}" type="presOf" srcId="{5055BD04-52D6-4BB5-B9B2-0D7111FD9D49}" destId="{A7BF5405-68D8-4970-BA58-E205FDC2D1BD}" srcOrd="0" destOrd="0" presId="urn:microsoft.com/office/officeart/2008/layout/VerticalCurvedList"/>
    <dgm:cxn modelId="{AD10A5A0-A5AE-4710-9F98-3E95C7C62CA2}" type="presParOf" srcId="{A7BF5405-68D8-4970-BA58-E205FDC2D1BD}" destId="{5EFE23BA-B4F9-4B09-9B5D-398F870C1470}" srcOrd="0" destOrd="0" presId="urn:microsoft.com/office/officeart/2008/layout/VerticalCurvedList"/>
    <dgm:cxn modelId="{42301F4B-217C-4726-9F4F-5097DEAE776C}" type="presParOf" srcId="{5EFE23BA-B4F9-4B09-9B5D-398F870C1470}" destId="{BA670EDD-1184-4D71-A8F7-BED9E99F70EF}" srcOrd="0" destOrd="0" presId="urn:microsoft.com/office/officeart/2008/layout/VerticalCurvedList"/>
    <dgm:cxn modelId="{B652D087-ADD9-41E7-B41B-029B594B4627}" type="presParOf" srcId="{BA670EDD-1184-4D71-A8F7-BED9E99F70EF}" destId="{4655A59A-DC1F-4FB2-86F4-470BCC079E0A}" srcOrd="0" destOrd="0" presId="urn:microsoft.com/office/officeart/2008/layout/VerticalCurvedList"/>
    <dgm:cxn modelId="{32EB51C6-E0E5-4282-BF8D-23A57219B457}" type="presParOf" srcId="{BA670EDD-1184-4D71-A8F7-BED9E99F70EF}" destId="{F749EF90-5ADE-4409-BD21-A4671AAE8E8D}" srcOrd="1" destOrd="0" presId="urn:microsoft.com/office/officeart/2008/layout/VerticalCurvedList"/>
    <dgm:cxn modelId="{CC1D2F5C-D301-4680-8A9B-3C33CE52A3D8}" type="presParOf" srcId="{BA670EDD-1184-4D71-A8F7-BED9E99F70EF}" destId="{615B54B0-D60A-4FBF-8927-E0AE59406FDA}" srcOrd="2" destOrd="0" presId="urn:microsoft.com/office/officeart/2008/layout/VerticalCurvedList"/>
    <dgm:cxn modelId="{8B2601DF-8BCB-4F87-98CD-B22664CFED7F}" type="presParOf" srcId="{BA670EDD-1184-4D71-A8F7-BED9E99F70EF}" destId="{967DCDD0-153B-43F4-BCA5-9229C1AEB828}" srcOrd="3" destOrd="0" presId="urn:microsoft.com/office/officeart/2008/layout/VerticalCurvedList"/>
    <dgm:cxn modelId="{AA167099-59B2-47CE-BBED-41298879AF1B}" type="presParOf" srcId="{5EFE23BA-B4F9-4B09-9B5D-398F870C1470}" destId="{96C96C00-60B3-4F2B-A47E-0B739CDEDB87}" srcOrd="1" destOrd="0" presId="urn:microsoft.com/office/officeart/2008/layout/VerticalCurvedList"/>
    <dgm:cxn modelId="{06072C51-7644-441A-A1D2-A8E8C88B4952}" type="presParOf" srcId="{5EFE23BA-B4F9-4B09-9B5D-398F870C1470}" destId="{9DE91465-4D81-44F1-9551-443AD0445153}" srcOrd="2" destOrd="0" presId="urn:microsoft.com/office/officeart/2008/layout/VerticalCurvedList"/>
    <dgm:cxn modelId="{4EC4A197-3471-40DC-8D95-D870FE6651DA}" type="presParOf" srcId="{9DE91465-4D81-44F1-9551-443AD0445153}" destId="{8CE46475-6650-47A6-900E-A958392A9204}" srcOrd="0" destOrd="0" presId="urn:microsoft.com/office/officeart/2008/layout/VerticalCurvedList"/>
    <dgm:cxn modelId="{55D6D333-04B4-4D68-AE87-DE2527DD3CA5}" type="presParOf" srcId="{5EFE23BA-B4F9-4B09-9B5D-398F870C1470}" destId="{26FC90B1-C8EB-474C-B945-5C113C86AE97}" srcOrd="3" destOrd="0" presId="urn:microsoft.com/office/officeart/2008/layout/VerticalCurvedList"/>
    <dgm:cxn modelId="{805C6B0C-6E31-4816-902A-D0C620CC8EF5}" type="presParOf" srcId="{5EFE23BA-B4F9-4B09-9B5D-398F870C1470}" destId="{B61A1CC8-F46A-4BE1-9D98-50DF5D44C1B3}" srcOrd="4" destOrd="0" presId="urn:microsoft.com/office/officeart/2008/layout/VerticalCurvedList"/>
    <dgm:cxn modelId="{A4D401C8-E6EB-40FC-AF81-0CC1662293E6}" type="presParOf" srcId="{B61A1CC8-F46A-4BE1-9D98-50DF5D44C1B3}" destId="{CA1222D1-C0D7-4320-BDD3-E3B81E7E50E2}" srcOrd="0" destOrd="0" presId="urn:microsoft.com/office/officeart/2008/layout/VerticalCurvedList"/>
    <dgm:cxn modelId="{D0FE7FC5-48B3-43FC-8EDC-DE4090D1D612}" type="presParOf" srcId="{5EFE23BA-B4F9-4B09-9B5D-398F870C1470}" destId="{58E57142-E37C-44E1-9EB1-BC70376B7B9E}" srcOrd="5" destOrd="0" presId="urn:microsoft.com/office/officeart/2008/layout/VerticalCurvedList"/>
    <dgm:cxn modelId="{8CC509DB-D691-4BAC-88DE-90BDDDF02015}" type="presParOf" srcId="{5EFE23BA-B4F9-4B09-9B5D-398F870C1470}" destId="{BE84FF51-E469-410C-9DC4-56D51B7B955D}" srcOrd="6" destOrd="0" presId="urn:microsoft.com/office/officeart/2008/layout/VerticalCurvedList"/>
    <dgm:cxn modelId="{A24ECEBA-460E-40C6-BA49-A7211DBCF4A7}"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chemeClr val="accent2"/>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chemeClr val="accent2"/>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chemeClr val="accent2"/>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chemeClr val="accent2"/>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chemeClr val="accent2"/>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chemeClr val="accent2"/>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chemeClr val="accent2"/>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chemeClr val="accent2"/>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chemeClr val="accent2"/>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chemeClr val="accent2"/>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0066ABDB-6928-49E0-9180-E7BC51648B69}" type="presOf" srcId="{27872232-2F72-49D6-B0D6-2DE62F7A9BE2}" destId="{B6AEE679-2ED8-4E44-9D8E-A7A2EE407F9C}" srcOrd="0" destOrd="0" presId="urn:microsoft.com/office/officeart/2005/8/layout/cycle2"/>
    <dgm:cxn modelId="{188520DE-FE09-40E3-99ED-37150F0A3818}" type="presOf" srcId="{99BC9C09-5639-494B-B576-E51A67CDC856}" destId="{7EF56448-8FCC-4FF3-93B9-23381C72BB14}" srcOrd="0" destOrd="0" presId="urn:microsoft.com/office/officeart/2005/8/layout/cycle2"/>
    <dgm:cxn modelId="{8B477AE3-6716-4015-A2AB-4BF50B35C3AA}" type="presOf" srcId="{DAB7548A-5FCA-4977-8CF5-BA66ACB6B374}" destId="{D1B1E31A-B4EA-47B7-A368-CB29DED706B0}" srcOrd="0" destOrd="0" presId="urn:microsoft.com/office/officeart/2005/8/layout/cycle2"/>
    <dgm:cxn modelId="{F2AE591F-E642-4492-A5F5-63B4A826169C}" type="presOf" srcId="{0A8A3952-1C4E-4F16-B03C-AE2D94DA0E1B}" destId="{FD10E9A9-BD77-493B-8092-CADFA27FA628}" srcOrd="0" destOrd="0" presId="urn:microsoft.com/office/officeart/2005/8/layout/cycle2"/>
    <dgm:cxn modelId="{97477A02-68F3-42C2-8E13-6B418877CE28}" type="presOf" srcId="{7129EF1A-5288-40DB-A85D-0CBAE234571E}" destId="{8EE22EF3-15D6-4E4D-821C-678AAD5A5843}" srcOrd="0" destOrd="0" presId="urn:microsoft.com/office/officeart/2005/8/layout/cycle2"/>
    <dgm:cxn modelId="{0E1BD1E4-4E45-4FF5-92DE-FF40D026A508}" type="presOf" srcId="{40403291-E1DD-4D66-84A7-BF32605710B8}" destId="{A9749C59-4BD9-461D-A94B-9B4AD44DE856}" srcOrd="1" destOrd="0" presId="urn:microsoft.com/office/officeart/2005/8/layout/cycle2"/>
    <dgm:cxn modelId="{15DC27A7-7F80-4A3E-98A3-8B12BED85352}" type="presOf" srcId="{E20EB2AA-8C9E-44ED-988F-D923F57B2B22}" destId="{8EC1C126-653B-47E9-B3DE-82996599752E}" srcOrd="1" destOrd="0" presId="urn:microsoft.com/office/officeart/2005/8/layout/cycle2"/>
    <dgm:cxn modelId="{26A316D4-D327-40E9-88B5-675E5120CAC3}" type="presOf" srcId="{7129EF1A-5288-40DB-A85D-0CBAE234571E}" destId="{6AA016FA-C6BB-4D05-AEAD-0E14B8CCA568}" srcOrd="1" destOrd="0" presId="urn:microsoft.com/office/officeart/2005/8/layout/cycle2"/>
    <dgm:cxn modelId="{AC047EEF-7BDB-4315-9C4C-E0D5E23977B1}" type="presOf" srcId="{5991726D-21A3-4200-AB68-0BE51FF88D5D}" destId="{6B2BB0D2-C126-468D-A88F-33DCDE0B0ABC}" srcOrd="0" destOrd="0" presId="urn:microsoft.com/office/officeart/2005/8/layout/cycle2"/>
    <dgm:cxn modelId="{EBC1C217-8B2F-4729-A8D2-F2E05348CA99}" type="presOf" srcId="{7AFC892C-D17F-40FD-89F6-FD7ADCCF250F}" destId="{7E5DDE69-B702-4052-A9DE-0C10F6DA7868}"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9B56D4DA-D963-4662-8F23-828BFA222BDC}" type="presOf" srcId="{71513C4A-3440-A640-A21B-2613F0B323D7}" destId="{2AB13AF5-5B91-F54B-BFA7-4B57B29E4AAD}" srcOrd="1" destOrd="0" presId="urn:microsoft.com/office/officeart/2005/8/layout/cycle2"/>
    <dgm:cxn modelId="{8291D92A-8F7A-4713-9D35-0E09F2F32430}" type="presOf" srcId="{71513C4A-3440-A640-A21B-2613F0B323D7}" destId="{7F41E8BB-E593-4041-A7B6-E439DCFE423D}" srcOrd="0" destOrd="0" presId="urn:microsoft.com/office/officeart/2005/8/layout/cycle2"/>
    <dgm:cxn modelId="{63E32849-25AF-4517-B645-2446EFD14BF0}" type="presOf" srcId="{27872232-2F72-49D6-B0D6-2DE62F7A9BE2}" destId="{86A793B2-81D3-4D03-A908-97A387B35DB1}" srcOrd="1" destOrd="0" presId="urn:microsoft.com/office/officeart/2005/8/layout/cycle2"/>
    <dgm:cxn modelId="{B8498B48-4C43-4AD1-BBE8-CAE617B2F3B5}" type="presOf" srcId="{2D5DAFE5-0E2D-42B6-8BDB-32D2BBE67159}" destId="{ED7B0DB3-CD0A-466B-A818-E062E9A4F2B3}" srcOrd="1" destOrd="0" presId="urn:microsoft.com/office/officeart/2005/8/layout/cycle2"/>
    <dgm:cxn modelId="{1CD44599-975F-46C6-BC54-E6879AEF0F8E}" type="presOf" srcId="{B6207856-0484-4D8F-A609-3499B47A686A}" destId="{4FC87059-68E8-49F5-8B25-7DF51757370F}" srcOrd="0"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FFDC7A95-C8F5-4BEA-80B6-CFCC81E92F3F}" srcId="{99BC9C09-5639-494B-B576-E51A67CDC856}" destId="{CB2E2314-5AD7-4232-9923-8ACC33AAA716}" srcOrd="0" destOrd="0" parTransId="{A885F2C6-75F6-420A-8A75-FCD450C76E0F}" sibTransId="{DAB7548A-5FCA-4977-8CF5-BA66ACB6B374}"/>
    <dgm:cxn modelId="{337189F4-31DD-C140-8A39-ABC3C738DCB4}" srcId="{99BC9C09-5639-494B-B576-E51A67CDC856}" destId="{9737436C-5144-4947-A8E2-259BB054F06F}" srcOrd="1" destOrd="0" parTransId="{0D63D5C9-501E-434A-B67E-20FC778CAC4C}" sibTransId="{71513C4A-3440-A640-A21B-2613F0B323D7}"/>
    <dgm:cxn modelId="{F1DA1996-1929-44E1-9443-9D473A725C87}" type="presOf" srcId="{2D5DAFE5-0E2D-42B6-8BDB-32D2BBE67159}" destId="{6989CE8A-0CAF-4DB4-8FF4-E50E8F206837}" srcOrd="0" destOrd="0" presId="urn:microsoft.com/office/officeart/2005/8/layout/cycle2"/>
    <dgm:cxn modelId="{DA28C40A-711D-4822-830F-C8B9532957BE}" type="presOf" srcId="{B6A1E5CD-52CE-4A27-9E50-F169D6B209A5}" destId="{9AC301B6-C0B7-4D86-BFD7-B9192A077313}" srcOrd="0" destOrd="0" presId="urn:microsoft.com/office/officeart/2005/8/layout/cycle2"/>
    <dgm:cxn modelId="{20D35F05-C9BD-4094-A26C-60C293F416A3}" type="presOf" srcId="{E36E424D-3192-4C27-B61E-4FBE19859B30}" destId="{E6EB4D13-3A58-4B63-9F32-30DC23E923A2}" srcOrd="0" destOrd="0" presId="urn:microsoft.com/office/officeart/2005/8/layout/cycle2"/>
    <dgm:cxn modelId="{51F1CA9E-764F-4853-8372-9CF3BBFBB11F}" type="presOf" srcId="{EC2AF0E6-BC4F-4925-9B08-A4AEA950C0F5}" destId="{64F61959-B705-4505-BA62-950FFF40E701}" srcOrd="1" destOrd="0" presId="urn:microsoft.com/office/officeart/2005/8/layout/cycle2"/>
    <dgm:cxn modelId="{50770184-A3BA-4BE0-B6ED-545031CE1086}" type="presOf" srcId="{B6A1E5CD-52CE-4A27-9E50-F169D6B209A5}" destId="{33F4BA63-B56B-4883-90F6-3C643EFDC8E2}" srcOrd="1" destOrd="0" presId="urn:microsoft.com/office/officeart/2005/8/layout/cycle2"/>
    <dgm:cxn modelId="{E8B6E36C-FDA0-4F65-BFF5-5B5BB4E56C84}" type="presOf" srcId="{77BFAFEA-C6A0-4D6D-9C03-CA848E6CEA3A}" destId="{F445C487-B43B-40DB-9971-27052D8B0140}" srcOrd="0"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964FE109-975B-4FB1-8F59-D60B7BB4E665}" type="presOf" srcId="{DAB7548A-5FCA-4977-8CF5-BA66ACB6B374}" destId="{0645CF2F-3D6A-4512-B41A-DC0B00B6A9FE}" srcOrd="1"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A0227BF2-C8E6-4AFE-81E9-C0BE82478C2A}" type="presOf" srcId="{40403291-E1DD-4D66-84A7-BF32605710B8}" destId="{A792CA86-ABE7-46CD-9149-E9D79BD6C012}" srcOrd="0" destOrd="0" presId="urn:microsoft.com/office/officeart/2005/8/layout/cycle2"/>
    <dgm:cxn modelId="{B743C7F4-6D33-42DF-865C-6AC44FBD29C3}" type="presOf" srcId="{CC403F3E-8CED-4062-B7DA-54D762FDF679}" destId="{83DDF826-A90E-4FFA-B523-871CCB526011}" srcOrd="0" destOrd="0" presId="urn:microsoft.com/office/officeart/2005/8/layout/cycle2"/>
    <dgm:cxn modelId="{82EF6E5A-8681-4CB9-8C24-6D7274ED8274}" type="presOf" srcId="{6F291A16-201D-4BE5-B1FF-E13426D4F502}" destId="{0EA30E45-768F-40BF-AE29-76C3FFCF493D}" srcOrd="0" destOrd="0" presId="urn:microsoft.com/office/officeart/2005/8/layout/cycle2"/>
    <dgm:cxn modelId="{95E125A2-37C9-4D0D-B566-D6D22757A3EF}" type="presOf" srcId="{CB2E2314-5AD7-4232-9923-8ACC33AAA716}" destId="{5AC038D1-10F2-4A79-B014-CE8A88E3F863}" srcOrd="0" destOrd="0" presId="urn:microsoft.com/office/officeart/2005/8/layout/cycle2"/>
    <dgm:cxn modelId="{5ACD6936-18A8-4EE0-9F73-F49521274A9A}" type="presOf" srcId="{9737436C-5144-4947-A8E2-259BB054F06F}" destId="{330C8809-52CE-BB4D-9A38-8EBADEBCA67A}" srcOrd="0" destOrd="0" presId="urn:microsoft.com/office/officeart/2005/8/layout/cycle2"/>
    <dgm:cxn modelId="{482D749D-9818-44C8-9436-EBAD09E5F67E}" type="presOf" srcId="{7AFC892C-D17F-40FD-89F6-FD7ADCCF250F}" destId="{0F817E7F-8D37-4CC6-A990-139D08E8E6ED}" srcOrd="0" destOrd="0" presId="urn:microsoft.com/office/officeart/2005/8/layout/cycle2"/>
    <dgm:cxn modelId="{19E668B1-E4DA-412D-9FED-4F506DCDA471}" type="presOf" srcId="{E20EB2AA-8C9E-44ED-988F-D923F57B2B22}" destId="{A2A61815-7D3B-4CA3-81DC-F0864ED9FFC0}" srcOrd="0"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AE5101BA-DB88-42F4-A3FE-0C49D7A30212}" type="presOf" srcId="{A9F9D033-CAEB-4D45-8FE0-00BCF58E6F76}" destId="{6D8EAAE1-6433-4EB8-8E6B-6ED9F9AE8B6D}"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3567D2F8-21E3-4DC3-832F-0C8CBE9EC131}" srcId="{99BC9C09-5639-494B-B576-E51A67CDC856}" destId="{5991726D-21A3-4200-AB68-0BE51FF88D5D}" srcOrd="5" destOrd="0" parTransId="{608F3CA1-2F9B-4DA1-AF69-C4FDB79B7CC0}" sibTransId="{7AFC892C-D17F-40FD-89F6-FD7ADCCF250F}"/>
    <dgm:cxn modelId="{E1939BE1-8F07-4578-B323-22596431D069}" srcId="{99BC9C09-5639-494B-B576-E51A67CDC856}" destId="{E36E424D-3192-4C27-B61E-4FBE19859B30}" srcOrd="7" destOrd="0" parTransId="{4EF2175F-7388-4774-B373-E8333838BE5F}" sibTransId="{B6A1E5CD-52CE-4A27-9E50-F169D6B209A5}"/>
    <dgm:cxn modelId="{3B51489D-D3EC-42BA-8A06-0F100BB11501}" type="presOf" srcId="{EC2AF0E6-BC4F-4925-9B08-A4AEA950C0F5}" destId="{4016ABF0-D19D-4E86-88A9-E9D0116A5F74}" srcOrd="0" destOrd="0" presId="urn:microsoft.com/office/officeart/2005/8/layout/cycle2"/>
    <dgm:cxn modelId="{3A612848-3599-4DD0-B32F-618660485C48}" type="presParOf" srcId="{7EF56448-8FCC-4FF3-93B9-23381C72BB14}" destId="{5AC038D1-10F2-4A79-B014-CE8A88E3F863}" srcOrd="0" destOrd="0" presId="urn:microsoft.com/office/officeart/2005/8/layout/cycle2"/>
    <dgm:cxn modelId="{B914DF9F-5835-4E0C-9CB3-FFC012605A55}" type="presParOf" srcId="{7EF56448-8FCC-4FF3-93B9-23381C72BB14}" destId="{D1B1E31A-B4EA-47B7-A368-CB29DED706B0}" srcOrd="1" destOrd="0" presId="urn:microsoft.com/office/officeart/2005/8/layout/cycle2"/>
    <dgm:cxn modelId="{14439A5B-822D-4240-85A1-CD7A616D45D9}" type="presParOf" srcId="{D1B1E31A-B4EA-47B7-A368-CB29DED706B0}" destId="{0645CF2F-3D6A-4512-B41A-DC0B00B6A9FE}" srcOrd="0" destOrd="0" presId="urn:microsoft.com/office/officeart/2005/8/layout/cycle2"/>
    <dgm:cxn modelId="{DC6AF1FF-8937-4328-9A95-6153D3F05B69}" type="presParOf" srcId="{7EF56448-8FCC-4FF3-93B9-23381C72BB14}" destId="{330C8809-52CE-BB4D-9A38-8EBADEBCA67A}" srcOrd="2" destOrd="0" presId="urn:microsoft.com/office/officeart/2005/8/layout/cycle2"/>
    <dgm:cxn modelId="{9B1438C0-B1AB-44E7-8D27-600230D94BB9}" type="presParOf" srcId="{7EF56448-8FCC-4FF3-93B9-23381C72BB14}" destId="{7F41E8BB-E593-4041-A7B6-E439DCFE423D}" srcOrd="3" destOrd="0" presId="urn:microsoft.com/office/officeart/2005/8/layout/cycle2"/>
    <dgm:cxn modelId="{CEDA7A9E-0B5C-4EA0-9A15-FA3CF4A2B9A8}" type="presParOf" srcId="{7F41E8BB-E593-4041-A7B6-E439DCFE423D}" destId="{2AB13AF5-5B91-F54B-BFA7-4B57B29E4AAD}" srcOrd="0" destOrd="0" presId="urn:microsoft.com/office/officeart/2005/8/layout/cycle2"/>
    <dgm:cxn modelId="{D1241F03-7ABD-457A-9E2E-36D1B1D022D3}" type="presParOf" srcId="{7EF56448-8FCC-4FF3-93B9-23381C72BB14}" destId="{83DDF826-A90E-4FFA-B523-871CCB526011}" srcOrd="4" destOrd="0" presId="urn:microsoft.com/office/officeart/2005/8/layout/cycle2"/>
    <dgm:cxn modelId="{5A87F0DD-14C8-49DE-9584-D844A70D7D4F}" type="presParOf" srcId="{7EF56448-8FCC-4FF3-93B9-23381C72BB14}" destId="{A2A61815-7D3B-4CA3-81DC-F0864ED9FFC0}" srcOrd="5" destOrd="0" presId="urn:microsoft.com/office/officeart/2005/8/layout/cycle2"/>
    <dgm:cxn modelId="{55800837-670A-4E74-9BD1-B11F9AFBD74A}" type="presParOf" srcId="{A2A61815-7D3B-4CA3-81DC-F0864ED9FFC0}" destId="{8EC1C126-653B-47E9-B3DE-82996599752E}" srcOrd="0" destOrd="0" presId="urn:microsoft.com/office/officeart/2005/8/layout/cycle2"/>
    <dgm:cxn modelId="{D0ECCFF5-B6D1-45E2-B700-907D7552478F}" type="presParOf" srcId="{7EF56448-8FCC-4FF3-93B9-23381C72BB14}" destId="{6D8EAAE1-6433-4EB8-8E6B-6ED9F9AE8B6D}" srcOrd="6" destOrd="0" presId="urn:microsoft.com/office/officeart/2005/8/layout/cycle2"/>
    <dgm:cxn modelId="{90D8E981-E579-413F-B85C-BAA9E248F7AD}" type="presParOf" srcId="{7EF56448-8FCC-4FF3-93B9-23381C72BB14}" destId="{8EE22EF3-15D6-4E4D-821C-678AAD5A5843}" srcOrd="7" destOrd="0" presId="urn:microsoft.com/office/officeart/2005/8/layout/cycle2"/>
    <dgm:cxn modelId="{64AC280E-9034-45AC-8517-5F8594410221}" type="presParOf" srcId="{8EE22EF3-15D6-4E4D-821C-678AAD5A5843}" destId="{6AA016FA-C6BB-4D05-AEAD-0E14B8CCA568}" srcOrd="0" destOrd="0" presId="urn:microsoft.com/office/officeart/2005/8/layout/cycle2"/>
    <dgm:cxn modelId="{F7FB840A-A6B4-4DD9-AC15-FFB819C71961}" type="presParOf" srcId="{7EF56448-8FCC-4FF3-93B9-23381C72BB14}" destId="{FD10E9A9-BD77-493B-8092-CADFA27FA628}" srcOrd="8" destOrd="0" presId="urn:microsoft.com/office/officeart/2005/8/layout/cycle2"/>
    <dgm:cxn modelId="{5B3936F2-EBDA-4B20-AF03-90C09B0905FD}" type="presParOf" srcId="{7EF56448-8FCC-4FF3-93B9-23381C72BB14}" destId="{A792CA86-ABE7-46CD-9149-E9D79BD6C012}" srcOrd="9" destOrd="0" presId="urn:microsoft.com/office/officeart/2005/8/layout/cycle2"/>
    <dgm:cxn modelId="{91FD6AB6-AC3D-4025-9E8D-1663F511DC69}" type="presParOf" srcId="{A792CA86-ABE7-46CD-9149-E9D79BD6C012}" destId="{A9749C59-4BD9-461D-A94B-9B4AD44DE856}" srcOrd="0" destOrd="0" presId="urn:microsoft.com/office/officeart/2005/8/layout/cycle2"/>
    <dgm:cxn modelId="{84DDFB19-6BA8-4C9E-A7DE-C8652C938F04}" type="presParOf" srcId="{7EF56448-8FCC-4FF3-93B9-23381C72BB14}" destId="{6B2BB0D2-C126-468D-A88F-33DCDE0B0ABC}" srcOrd="10" destOrd="0" presId="urn:microsoft.com/office/officeart/2005/8/layout/cycle2"/>
    <dgm:cxn modelId="{02A646D3-19A8-449F-900F-6BF96CA02FAF}" type="presParOf" srcId="{7EF56448-8FCC-4FF3-93B9-23381C72BB14}" destId="{0F817E7F-8D37-4CC6-A990-139D08E8E6ED}" srcOrd="11" destOrd="0" presId="urn:microsoft.com/office/officeart/2005/8/layout/cycle2"/>
    <dgm:cxn modelId="{D38FE587-B29D-4BA4-B9CA-16DCDDF0FAF2}" type="presParOf" srcId="{0F817E7F-8D37-4CC6-A990-139D08E8E6ED}" destId="{7E5DDE69-B702-4052-A9DE-0C10F6DA7868}" srcOrd="0" destOrd="0" presId="urn:microsoft.com/office/officeart/2005/8/layout/cycle2"/>
    <dgm:cxn modelId="{AB0CC7C0-0F81-40BB-BA0C-0E352AB70F00}" type="presParOf" srcId="{7EF56448-8FCC-4FF3-93B9-23381C72BB14}" destId="{0EA30E45-768F-40BF-AE29-76C3FFCF493D}" srcOrd="12" destOrd="0" presId="urn:microsoft.com/office/officeart/2005/8/layout/cycle2"/>
    <dgm:cxn modelId="{28180B92-2C42-4BBC-9077-CA93F6385B0E}" type="presParOf" srcId="{7EF56448-8FCC-4FF3-93B9-23381C72BB14}" destId="{4016ABF0-D19D-4E86-88A9-E9D0116A5F74}" srcOrd="13" destOrd="0" presId="urn:microsoft.com/office/officeart/2005/8/layout/cycle2"/>
    <dgm:cxn modelId="{7193436B-887C-4D38-AA5F-AE5E56EA4DA8}" type="presParOf" srcId="{4016ABF0-D19D-4E86-88A9-E9D0116A5F74}" destId="{64F61959-B705-4505-BA62-950FFF40E701}" srcOrd="0" destOrd="0" presId="urn:microsoft.com/office/officeart/2005/8/layout/cycle2"/>
    <dgm:cxn modelId="{2D70E290-BE81-4DEB-86EE-38CE80159A58}" type="presParOf" srcId="{7EF56448-8FCC-4FF3-93B9-23381C72BB14}" destId="{E6EB4D13-3A58-4B63-9F32-30DC23E923A2}" srcOrd="14" destOrd="0" presId="urn:microsoft.com/office/officeart/2005/8/layout/cycle2"/>
    <dgm:cxn modelId="{50972E44-45A5-4DAA-8559-7DDAA786F3F0}" type="presParOf" srcId="{7EF56448-8FCC-4FF3-93B9-23381C72BB14}" destId="{9AC301B6-C0B7-4D86-BFD7-B9192A077313}" srcOrd="15" destOrd="0" presId="urn:microsoft.com/office/officeart/2005/8/layout/cycle2"/>
    <dgm:cxn modelId="{12D86049-725E-415B-8EBF-79365FEC30EB}" type="presParOf" srcId="{9AC301B6-C0B7-4D86-BFD7-B9192A077313}" destId="{33F4BA63-B56B-4883-90F6-3C643EFDC8E2}" srcOrd="0" destOrd="0" presId="urn:microsoft.com/office/officeart/2005/8/layout/cycle2"/>
    <dgm:cxn modelId="{4EBF2A9A-FA3F-4641-96D3-F902C981E45A}" type="presParOf" srcId="{7EF56448-8FCC-4FF3-93B9-23381C72BB14}" destId="{F445C487-B43B-40DB-9971-27052D8B0140}" srcOrd="16" destOrd="0" presId="urn:microsoft.com/office/officeart/2005/8/layout/cycle2"/>
    <dgm:cxn modelId="{56B2D8D0-F676-4CED-A02D-DCBF5725CA5C}" type="presParOf" srcId="{7EF56448-8FCC-4FF3-93B9-23381C72BB14}" destId="{6989CE8A-0CAF-4DB4-8FF4-E50E8F206837}" srcOrd="17" destOrd="0" presId="urn:microsoft.com/office/officeart/2005/8/layout/cycle2"/>
    <dgm:cxn modelId="{AF4715F7-9E8E-415E-B974-088FEEDDBE21}" type="presParOf" srcId="{6989CE8A-0CAF-4DB4-8FF4-E50E8F206837}" destId="{ED7B0DB3-CD0A-466B-A818-E062E9A4F2B3}" srcOrd="0" destOrd="0" presId="urn:microsoft.com/office/officeart/2005/8/layout/cycle2"/>
    <dgm:cxn modelId="{9FE95749-7B74-4470-A1DE-B4134879EE5A}" type="presParOf" srcId="{7EF56448-8FCC-4FF3-93B9-23381C72BB14}" destId="{4FC87059-68E8-49F5-8B25-7DF51757370F}" srcOrd="18" destOrd="0" presId="urn:microsoft.com/office/officeart/2005/8/layout/cycle2"/>
    <dgm:cxn modelId="{A1E8E897-20C2-4F6B-9F69-0FC4DD9E140F}" type="presParOf" srcId="{7EF56448-8FCC-4FF3-93B9-23381C72BB14}" destId="{B6AEE679-2ED8-4E44-9D8E-A7A2EE407F9C}" srcOrd="19" destOrd="0" presId="urn:microsoft.com/office/officeart/2005/8/layout/cycle2"/>
    <dgm:cxn modelId="{4D8410DA-0D2C-425B-A4B1-C3E47D09E9BB}"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4FEFAC-6189-B645-A5A9-7A27C65406C0}" type="doc">
      <dgm:prSet loTypeId="urn:microsoft.com/office/officeart/2005/8/layout/radial2" loCatId="" qsTypeId="urn:microsoft.com/office/officeart/2005/8/quickstyle/simple4" qsCatId="simple" csTypeId="urn:microsoft.com/office/officeart/2005/8/colors/colorful2" csCatId="colorful" phldr="1"/>
      <dgm:spPr/>
      <dgm:t>
        <a:bodyPr/>
        <a:lstStyle/>
        <a:p>
          <a:endParaRPr lang="zh-TW" altLang="en-US"/>
        </a:p>
      </dgm:t>
    </dgm:pt>
    <dgm:pt modelId="{37D252D9-3C64-2C44-8B92-8FD5B946BE5A}">
      <dgm:prSet phldrT="[文字]"/>
      <dgm:spPr/>
      <dgm:t>
        <a:bodyPr/>
        <a:lstStyle/>
        <a:p>
          <a:r>
            <a:rPr lang="zh-TW" altLang="en-US" dirty="0" smtClean="0"/>
            <a:t>風險</a:t>
          </a:r>
          <a:endParaRPr lang="zh-TW" altLang="en-US" dirty="0"/>
        </a:p>
      </dgm:t>
    </dgm:pt>
    <dgm:pt modelId="{71FFE1DE-D907-6647-97BC-D628AB4993AF}" type="parTrans" cxnId="{A43EA023-8BE0-CD4C-A6C9-3C35FAA6E37F}">
      <dgm:prSet/>
      <dgm:spPr/>
      <dgm:t>
        <a:bodyPr/>
        <a:lstStyle/>
        <a:p>
          <a:endParaRPr lang="zh-TW" altLang="en-US"/>
        </a:p>
      </dgm:t>
    </dgm:pt>
    <dgm:pt modelId="{2199D659-D99C-8941-A779-AF35EACEEE6F}" type="sibTrans" cxnId="{A43EA023-8BE0-CD4C-A6C9-3C35FAA6E37F}">
      <dgm:prSet/>
      <dgm:spPr/>
      <dgm:t>
        <a:bodyPr/>
        <a:lstStyle/>
        <a:p>
          <a:endParaRPr lang="zh-TW" altLang="en-US"/>
        </a:p>
      </dgm:t>
    </dgm:pt>
    <dgm:pt modelId="{8E615F37-D60E-CA4C-96F9-D0681378081B}">
      <dgm:prSet phldrT="[文字]"/>
      <dgm:spPr/>
      <dgm:t>
        <a:bodyPr/>
        <a:lstStyle/>
        <a:p>
          <a:r>
            <a:rPr lang="zh-TW" altLang="en-US" dirty="0" smtClean="0"/>
            <a:t>監管</a:t>
          </a:r>
          <a:endParaRPr lang="zh-TW" altLang="en-US" dirty="0"/>
        </a:p>
      </dgm:t>
    </dgm:pt>
    <dgm:pt modelId="{DA039B57-56B4-594F-80F7-4F2DBAAB0F50}" type="parTrans" cxnId="{81B6D6C9-FFE9-D845-A60E-75A9B063F2F6}">
      <dgm:prSet/>
      <dgm:spPr/>
      <dgm:t>
        <a:bodyPr/>
        <a:lstStyle/>
        <a:p>
          <a:endParaRPr lang="zh-TW" altLang="en-US"/>
        </a:p>
      </dgm:t>
    </dgm:pt>
    <dgm:pt modelId="{4D637AFF-93A6-1641-93A3-96CFDBDC7123}" type="sibTrans" cxnId="{81B6D6C9-FFE9-D845-A60E-75A9B063F2F6}">
      <dgm:prSet/>
      <dgm:spPr/>
      <dgm:t>
        <a:bodyPr/>
        <a:lstStyle/>
        <a:p>
          <a:endParaRPr lang="zh-TW" altLang="en-US"/>
        </a:p>
      </dgm:t>
    </dgm:pt>
    <dgm:pt modelId="{DFCC4999-B03C-3546-873D-70F2F995ED4F}">
      <dgm:prSet phldrT="[文字]"/>
      <dgm:spPr/>
      <dgm:t>
        <a:bodyPr/>
        <a:lstStyle/>
        <a:p>
          <a:r>
            <a:rPr lang="zh-TW" altLang="en-US" dirty="0" smtClean="0"/>
            <a:t>網路銀行監管</a:t>
          </a:r>
          <a:endParaRPr lang="zh-TW" altLang="en-US" dirty="0"/>
        </a:p>
      </dgm:t>
    </dgm:pt>
    <dgm:pt modelId="{72F6E571-4678-2845-9C70-98EDF0F5E797}" type="parTrans" cxnId="{DD877162-D487-B546-8744-BFB994B30081}">
      <dgm:prSet/>
      <dgm:spPr/>
      <dgm:t>
        <a:bodyPr/>
        <a:lstStyle/>
        <a:p>
          <a:endParaRPr lang="zh-TW" altLang="en-US"/>
        </a:p>
      </dgm:t>
    </dgm:pt>
    <dgm:pt modelId="{04FC4632-33F4-1141-BC2F-081861A2621A}" type="sibTrans" cxnId="{DD877162-D487-B546-8744-BFB994B30081}">
      <dgm:prSet/>
      <dgm:spPr/>
      <dgm:t>
        <a:bodyPr/>
        <a:lstStyle/>
        <a:p>
          <a:endParaRPr lang="zh-TW" altLang="en-US"/>
        </a:p>
      </dgm:t>
    </dgm:pt>
    <dgm:pt modelId="{D8B981F7-721D-524A-B9DC-D2F42B006655}">
      <dgm:prSet phldrT="[文字]"/>
      <dgm:spPr/>
      <dgm:t>
        <a:bodyPr/>
        <a:lstStyle/>
        <a:p>
          <a:r>
            <a:rPr lang="zh-TW" altLang="en-US" dirty="0" smtClean="0"/>
            <a:t>利率風險</a:t>
          </a:r>
          <a:endParaRPr lang="zh-TW" altLang="en-US" dirty="0"/>
        </a:p>
      </dgm:t>
    </dgm:pt>
    <dgm:pt modelId="{9691C062-CFE0-EB4D-8865-5D214AAEF0BA}" type="parTrans" cxnId="{F83F1520-733F-1D46-BDED-5F4B3A8AE547}">
      <dgm:prSet/>
      <dgm:spPr/>
      <dgm:t>
        <a:bodyPr/>
        <a:lstStyle/>
        <a:p>
          <a:endParaRPr lang="zh-TW" altLang="en-US"/>
        </a:p>
      </dgm:t>
    </dgm:pt>
    <dgm:pt modelId="{E5BF5BC5-FE14-9843-B483-4E3C480CED67}" type="sibTrans" cxnId="{F83F1520-733F-1D46-BDED-5F4B3A8AE547}">
      <dgm:prSet/>
      <dgm:spPr/>
      <dgm:t>
        <a:bodyPr/>
        <a:lstStyle/>
        <a:p>
          <a:endParaRPr lang="zh-TW" altLang="en-US"/>
        </a:p>
      </dgm:t>
    </dgm:pt>
    <dgm:pt modelId="{D0E30D55-94B5-394E-8D57-8718D5FDD0FB}">
      <dgm:prSet phldrT="[文字]"/>
      <dgm:spPr/>
      <dgm:t>
        <a:bodyPr/>
        <a:lstStyle/>
        <a:p>
          <a:r>
            <a:rPr lang="zh-TW" altLang="en-US" dirty="0" smtClean="0"/>
            <a:t>流動性風險</a:t>
          </a:r>
          <a:endParaRPr lang="zh-TW" altLang="en-US" dirty="0"/>
        </a:p>
      </dgm:t>
    </dgm:pt>
    <dgm:pt modelId="{6DD9E596-4C99-9243-A6C2-31DC27D1584C}" type="parTrans" cxnId="{B2E024DB-D057-834A-ABDF-5335E6B8F42C}">
      <dgm:prSet/>
      <dgm:spPr/>
      <dgm:t>
        <a:bodyPr/>
        <a:lstStyle/>
        <a:p>
          <a:endParaRPr lang="zh-TW" altLang="en-US"/>
        </a:p>
      </dgm:t>
    </dgm:pt>
    <dgm:pt modelId="{43CB5FDF-54A4-154E-AA34-F822C61276A9}" type="sibTrans" cxnId="{B2E024DB-D057-834A-ABDF-5335E6B8F42C}">
      <dgm:prSet/>
      <dgm:spPr/>
      <dgm:t>
        <a:bodyPr/>
        <a:lstStyle/>
        <a:p>
          <a:endParaRPr lang="zh-TW" altLang="en-US"/>
        </a:p>
      </dgm:t>
    </dgm:pt>
    <dgm:pt modelId="{2B950F90-9CF4-F349-B340-F0743C0AC461}">
      <dgm:prSet phldrT="[文字]"/>
      <dgm:spPr/>
      <dgm:t>
        <a:bodyPr/>
        <a:lstStyle/>
        <a:p>
          <a:r>
            <a:rPr lang="zh-TW" altLang="en-US" dirty="0" smtClean="0"/>
            <a:t>信用風險</a:t>
          </a:r>
          <a:endParaRPr lang="zh-TW" altLang="en-US" dirty="0"/>
        </a:p>
      </dgm:t>
    </dgm:pt>
    <dgm:pt modelId="{046AFEB7-2AED-2243-922B-1EFE7A2243A7}" type="parTrans" cxnId="{AA59B89F-0DBD-8B4F-BA1F-BA2255412099}">
      <dgm:prSet/>
      <dgm:spPr/>
      <dgm:t>
        <a:bodyPr/>
        <a:lstStyle/>
        <a:p>
          <a:endParaRPr lang="zh-TW" altLang="en-US"/>
        </a:p>
      </dgm:t>
    </dgm:pt>
    <dgm:pt modelId="{DD7F264D-C914-C647-81C9-A992B1CD4D2E}" type="sibTrans" cxnId="{AA59B89F-0DBD-8B4F-BA1F-BA2255412099}">
      <dgm:prSet/>
      <dgm:spPr/>
      <dgm:t>
        <a:bodyPr/>
        <a:lstStyle/>
        <a:p>
          <a:endParaRPr lang="zh-TW" altLang="en-US"/>
        </a:p>
      </dgm:t>
    </dgm:pt>
    <dgm:pt modelId="{1B5B45BB-5342-744F-8B7A-BC4073D80564}">
      <dgm:prSet phldrT="[文字]"/>
      <dgm:spPr/>
      <dgm:t>
        <a:bodyPr/>
        <a:lstStyle/>
        <a:p>
          <a:r>
            <a:rPr lang="zh-TW" altLang="en-US" dirty="0" smtClean="0"/>
            <a:t>操作風險</a:t>
          </a:r>
          <a:endParaRPr lang="zh-TW" altLang="en-US" dirty="0"/>
        </a:p>
      </dgm:t>
    </dgm:pt>
    <dgm:pt modelId="{A4E3DAAE-7E9B-C54C-9D91-9BD58FCC95E6}" type="parTrans" cxnId="{82A2213C-684D-AA4A-97E1-D8FC1E128BD2}">
      <dgm:prSet/>
      <dgm:spPr/>
      <dgm:t>
        <a:bodyPr/>
        <a:lstStyle/>
        <a:p>
          <a:endParaRPr lang="zh-TW" altLang="en-US"/>
        </a:p>
      </dgm:t>
    </dgm:pt>
    <dgm:pt modelId="{4B11C06A-FCC5-1040-AA93-E0FC56101E42}" type="sibTrans" cxnId="{82A2213C-684D-AA4A-97E1-D8FC1E128BD2}">
      <dgm:prSet/>
      <dgm:spPr/>
      <dgm:t>
        <a:bodyPr/>
        <a:lstStyle/>
        <a:p>
          <a:endParaRPr lang="zh-TW" altLang="en-US"/>
        </a:p>
      </dgm:t>
    </dgm:pt>
    <dgm:pt modelId="{751FC433-A13A-2841-9D1B-E4B3029A8D70}">
      <dgm:prSet phldrT="[文字]"/>
      <dgm:spPr/>
      <dgm:t>
        <a:bodyPr/>
        <a:lstStyle/>
        <a:p>
          <a:r>
            <a:rPr lang="zh-TW" altLang="en-US" dirty="0" smtClean="0"/>
            <a:t>第三方支付監管</a:t>
          </a:r>
          <a:endParaRPr lang="zh-TW" altLang="en-US" dirty="0"/>
        </a:p>
      </dgm:t>
    </dgm:pt>
    <dgm:pt modelId="{B259F210-C521-6B42-8358-037F4AAEB18C}" type="parTrans" cxnId="{DAA18B6D-12EE-A445-A125-2B77628FBC53}">
      <dgm:prSet/>
      <dgm:spPr/>
      <dgm:t>
        <a:bodyPr/>
        <a:lstStyle/>
        <a:p>
          <a:endParaRPr lang="zh-TW" altLang="en-US"/>
        </a:p>
      </dgm:t>
    </dgm:pt>
    <dgm:pt modelId="{199D8ECE-FE18-8C4B-A19D-A615F0AD4EE7}" type="sibTrans" cxnId="{DAA18B6D-12EE-A445-A125-2B77628FBC53}">
      <dgm:prSet/>
      <dgm:spPr/>
      <dgm:t>
        <a:bodyPr/>
        <a:lstStyle/>
        <a:p>
          <a:endParaRPr lang="zh-TW" altLang="en-US"/>
        </a:p>
      </dgm:t>
    </dgm:pt>
    <dgm:pt modelId="{2B4035E2-D20E-1E4A-B79D-7F291331ACDE}">
      <dgm:prSet phldrT="[文字]"/>
      <dgm:spPr/>
      <dgm:t>
        <a:bodyPr/>
        <a:lstStyle/>
        <a:p>
          <a:r>
            <a:rPr lang="zh-TW" altLang="en-US" dirty="0" smtClean="0"/>
            <a:t>群眾募資平台監管</a:t>
          </a:r>
          <a:endParaRPr lang="zh-TW" altLang="en-US" dirty="0"/>
        </a:p>
      </dgm:t>
    </dgm:pt>
    <dgm:pt modelId="{284821F5-3411-DD44-A8BF-9C673C0862CE}" type="parTrans" cxnId="{E641C51F-F663-5742-8CD6-DB03C9CD56C8}">
      <dgm:prSet/>
      <dgm:spPr/>
      <dgm:t>
        <a:bodyPr/>
        <a:lstStyle/>
        <a:p>
          <a:endParaRPr lang="zh-TW" altLang="en-US"/>
        </a:p>
      </dgm:t>
    </dgm:pt>
    <dgm:pt modelId="{B80F4ADC-6D8E-EC48-BD95-64489635AC8E}" type="sibTrans" cxnId="{E641C51F-F663-5742-8CD6-DB03C9CD56C8}">
      <dgm:prSet/>
      <dgm:spPr/>
      <dgm:t>
        <a:bodyPr/>
        <a:lstStyle/>
        <a:p>
          <a:endParaRPr lang="zh-TW" altLang="en-US"/>
        </a:p>
      </dgm:t>
    </dgm:pt>
    <dgm:pt modelId="{3E328EE3-9EB9-6A47-B7D9-743EB88BDFCD}">
      <dgm:prSet phldrT="[文字]"/>
      <dgm:spPr/>
      <dgm:t>
        <a:bodyPr/>
        <a:lstStyle/>
        <a:p>
          <a:r>
            <a:rPr lang="en-US" altLang="zh-TW" smtClean="0"/>
            <a:t>P2P</a:t>
          </a:r>
          <a:r>
            <a:rPr lang="zh-TW" altLang="en-US" smtClean="0"/>
            <a:t>平台監管</a:t>
          </a:r>
          <a:endParaRPr lang="zh-TW" altLang="en-US" dirty="0"/>
        </a:p>
      </dgm:t>
    </dgm:pt>
    <dgm:pt modelId="{56E64289-16F1-0945-ADFC-D07393EEEB5E}" type="parTrans" cxnId="{61B4A157-2DCF-E140-ACB9-0CB08B6667BE}">
      <dgm:prSet/>
      <dgm:spPr/>
      <dgm:t>
        <a:bodyPr/>
        <a:lstStyle/>
        <a:p>
          <a:endParaRPr lang="zh-TW" altLang="en-US"/>
        </a:p>
      </dgm:t>
    </dgm:pt>
    <dgm:pt modelId="{219A8CB4-9C2E-594B-BA71-48E557E77FC5}" type="sibTrans" cxnId="{61B4A157-2DCF-E140-ACB9-0CB08B6667BE}">
      <dgm:prSet/>
      <dgm:spPr/>
      <dgm:t>
        <a:bodyPr/>
        <a:lstStyle/>
        <a:p>
          <a:endParaRPr lang="zh-TW" altLang="en-US"/>
        </a:p>
      </dgm:t>
    </dgm:pt>
    <dgm:pt modelId="{A2C66C11-3C1E-774B-8AB1-65FCD996F8CA}">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68BC8266-7489-4543-B09A-63CAF1B5FE0B}" type="parTrans" cxnId="{4AE9E12B-953E-A94D-A291-FB273A605942}">
      <dgm:prSet/>
      <dgm:spPr/>
      <dgm:t>
        <a:bodyPr/>
        <a:lstStyle/>
        <a:p>
          <a:endParaRPr lang="zh-TW" altLang="en-US"/>
        </a:p>
      </dgm:t>
    </dgm:pt>
    <dgm:pt modelId="{86F752F7-3762-5743-AA85-0E915276BD5E}" type="sibTrans" cxnId="{4AE9E12B-953E-A94D-A291-FB273A605942}">
      <dgm:prSet/>
      <dgm:spPr/>
      <dgm:t>
        <a:bodyPr/>
        <a:lstStyle/>
        <a:p>
          <a:endParaRPr lang="zh-TW" altLang="en-US"/>
        </a:p>
      </dgm:t>
    </dgm:pt>
    <dgm:pt modelId="{7B39871E-CA46-234C-BF44-B20B29B8A03D}">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D3B4EEC7-9049-C846-9D9F-DD3ED9205167}" type="sibTrans" cxnId="{F2861DE5-53B6-4F4F-877B-582DEC7E9399}">
      <dgm:prSet/>
      <dgm:spPr/>
      <dgm:t>
        <a:bodyPr/>
        <a:lstStyle/>
        <a:p>
          <a:endParaRPr lang="zh-TW" altLang="en-US"/>
        </a:p>
      </dgm:t>
    </dgm:pt>
    <dgm:pt modelId="{7A6A1503-073D-804B-A6F6-278567598735}" type="parTrans" cxnId="{F2861DE5-53B6-4F4F-877B-582DEC7E9399}">
      <dgm:prSet/>
      <dgm:spPr/>
      <dgm:t>
        <a:bodyPr/>
        <a:lstStyle/>
        <a:p>
          <a:endParaRPr lang="zh-TW" altLang="en-US"/>
        </a:p>
      </dgm:t>
    </dgm:pt>
    <dgm:pt modelId="{19D446B4-F66C-8C4F-AB8F-FB9602E45ABF}" type="pres">
      <dgm:prSet presAssocID="{E04FEFAC-6189-B645-A5A9-7A27C65406C0}" presName="composite" presStyleCnt="0">
        <dgm:presLayoutVars>
          <dgm:chMax val="5"/>
          <dgm:dir/>
          <dgm:animLvl val="ctr"/>
          <dgm:resizeHandles val="exact"/>
        </dgm:presLayoutVars>
      </dgm:prSet>
      <dgm:spPr/>
      <dgm:t>
        <a:bodyPr/>
        <a:lstStyle/>
        <a:p>
          <a:endParaRPr lang="zh-TW" altLang="en-US"/>
        </a:p>
      </dgm:t>
    </dgm:pt>
    <dgm:pt modelId="{575F63D9-1796-EA4C-ADDC-DCFF8682874C}" type="pres">
      <dgm:prSet presAssocID="{E04FEFAC-6189-B645-A5A9-7A27C65406C0}" presName="cycle" presStyleCnt="0"/>
      <dgm:spPr/>
    </dgm:pt>
    <dgm:pt modelId="{DE6DF09A-7BE6-954D-9D1E-C2A55F1E36B1}" type="pres">
      <dgm:prSet presAssocID="{E04FEFAC-6189-B645-A5A9-7A27C65406C0}" presName="centerShape" presStyleCnt="0"/>
      <dgm:spPr/>
    </dgm:pt>
    <dgm:pt modelId="{831B291E-44C5-7241-A534-D50616EFC64E}" type="pres">
      <dgm:prSet presAssocID="{E04FEFAC-6189-B645-A5A9-7A27C65406C0}" presName="connSite" presStyleLbl="node1" presStyleIdx="0" presStyleCnt="3"/>
      <dgm:spPr/>
    </dgm:pt>
    <dgm:pt modelId="{5EBFCCDB-12B2-5E4C-AD70-E3897448828D}" type="pres">
      <dgm:prSet presAssocID="{E04FEFAC-6189-B645-A5A9-7A27C65406C0}"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FA91CA59-C160-5740-8B08-3EE42E59E2A1}" type="pres">
      <dgm:prSet presAssocID="{71FFE1DE-D907-6647-97BC-D628AB4993AF}" presName="Name25" presStyleLbl="parChTrans1D1" presStyleIdx="0" presStyleCnt="2"/>
      <dgm:spPr/>
      <dgm:t>
        <a:bodyPr/>
        <a:lstStyle/>
        <a:p>
          <a:endParaRPr lang="zh-TW" altLang="en-US"/>
        </a:p>
      </dgm:t>
    </dgm:pt>
    <dgm:pt modelId="{3AAD6F6B-B92A-EC46-8B23-CCDB02AD2C7C}" type="pres">
      <dgm:prSet presAssocID="{37D252D9-3C64-2C44-8B92-8FD5B946BE5A}" presName="node" presStyleCnt="0"/>
      <dgm:spPr/>
    </dgm:pt>
    <dgm:pt modelId="{85268D50-110F-FA43-8B8D-2004EBD0D512}" type="pres">
      <dgm:prSet presAssocID="{37D252D9-3C64-2C44-8B92-8FD5B946BE5A}" presName="parentNode" presStyleLbl="node1" presStyleIdx="1" presStyleCnt="3">
        <dgm:presLayoutVars>
          <dgm:chMax val="1"/>
          <dgm:bulletEnabled val="1"/>
        </dgm:presLayoutVars>
      </dgm:prSet>
      <dgm:spPr/>
      <dgm:t>
        <a:bodyPr/>
        <a:lstStyle/>
        <a:p>
          <a:endParaRPr lang="zh-TW" altLang="en-US"/>
        </a:p>
      </dgm:t>
    </dgm:pt>
    <dgm:pt modelId="{DE9563B5-F95D-9141-B49F-C9F74E0D05DE}" type="pres">
      <dgm:prSet presAssocID="{37D252D9-3C64-2C44-8B92-8FD5B946BE5A}" presName="childNode" presStyleLbl="revTx" presStyleIdx="0" presStyleCnt="2">
        <dgm:presLayoutVars>
          <dgm:bulletEnabled val="1"/>
        </dgm:presLayoutVars>
      </dgm:prSet>
      <dgm:spPr/>
      <dgm:t>
        <a:bodyPr/>
        <a:lstStyle/>
        <a:p>
          <a:endParaRPr lang="zh-TW" altLang="en-US"/>
        </a:p>
      </dgm:t>
    </dgm:pt>
    <dgm:pt modelId="{6D742D76-4B78-8E4B-85AC-3CB4F0AF4C27}" type="pres">
      <dgm:prSet presAssocID="{DA039B57-56B4-594F-80F7-4F2DBAAB0F50}" presName="Name25" presStyleLbl="parChTrans1D1" presStyleIdx="1" presStyleCnt="2"/>
      <dgm:spPr/>
      <dgm:t>
        <a:bodyPr/>
        <a:lstStyle/>
        <a:p>
          <a:endParaRPr lang="zh-TW" altLang="en-US"/>
        </a:p>
      </dgm:t>
    </dgm:pt>
    <dgm:pt modelId="{D27D186C-E963-EE49-A408-965FB6BDF6A7}" type="pres">
      <dgm:prSet presAssocID="{8E615F37-D60E-CA4C-96F9-D0681378081B}" presName="node" presStyleCnt="0"/>
      <dgm:spPr/>
    </dgm:pt>
    <dgm:pt modelId="{6981C3F0-9299-BA41-AF27-28D72B74C60E}" type="pres">
      <dgm:prSet presAssocID="{8E615F37-D60E-CA4C-96F9-D0681378081B}" presName="parentNode" presStyleLbl="node1" presStyleIdx="2" presStyleCnt="3">
        <dgm:presLayoutVars>
          <dgm:chMax val="1"/>
          <dgm:bulletEnabled val="1"/>
        </dgm:presLayoutVars>
      </dgm:prSet>
      <dgm:spPr/>
      <dgm:t>
        <a:bodyPr/>
        <a:lstStyle/>
        <a:p>
          <a:endParaRPr lang="zh-TW" altLang="en-US"/>
        </a:p>
      </dgm:t>
    </dgm:pt>
    <dgm:pt modelId="{18C840CF-AD8E-DE4E-944A-4D4DF6BC98F1}" type="pres">
      <dgm:prSet presAssocID="{8E615F37-D60E-CA4C-96F9-D0681378081B}" presName="childNode" presStyleLbl="revTx" presStyleIdx="1" presStyleCnt="2">
        <dgm:presLayoutVars>
          <dgm:bulletEnabled val="1"/>
        </dgm:presLayoutVars>
      </dgm:prSet>
      <dgm:spPr/>
      <dgm:t>
        <a:bodyPr/>
        <a:lstStyle/>
        <a:p>
          <a:endParaRPr lang="zh-TW" altLang="en-US"/>
        </a:p>
      </dgm:t>
    </dgm:pt>
  </dgm:ptLst>
  <dgm:cxnLst>
    <dgm:cxn modelId="{79B266A3-9A99-4246-95AD-FD9D3857EE6B}" type="presOf" srcId="{71FFE1DE-D907-6647-97BC-D628AB4993AF}" destId="{FA91CA59-C160-5740-8B08-3EE42E59E2A1}" srcOrd="0" destOrd="0" presId="urn:microsoft.com/office/officeart/2005/8/layout/radial2"/>
    <dgm:cxn modelId="{43FB1A13-1DFB-6C4B-AC12-FCCCD0BDB6AF}" type="presOf" srcId="{D8B981F7-721D-524A-B9DC-D2F42B006655}" destId="{DE9563B5-F95D-9141-B49F-C9F74E0D05DE}" srcOrd="0" destOrd="0" presId="urn:microsoft.com/office/officeart/2005/8/layout/radial2"/>
    <dgm:cxn modelId="{B2E024DB-D057-834A-ABDF-5335E6B8F42C}" srcId="{37D252D9-3C64-2C44-8B92-8FD5B946BE5A}" destId="{D0E30D55-94B5-394E-8D57-8718D5FDD0FB}" srcOrd="1" destOrd="0" parTransId="{6DD9E596-4C99-9243-A6C2-31DC27D1584C}" sibTransId="{43CB5FDF-54A4-154E-AA34-F822C61276A9}"/>
    <dgm:cxn modelId="{4B18CC91-20C6-F74D-B330-FFB1C0E42E76}" type="presOf" srcId="{DFCC4999-B03C-3546-873D-70F2F995ED4F}" destId="{18C840CF-AD8E-DE4E-944A-4D4DF6BC98F1}" srcOrd="0" destOrd="0" presId="urn:microsoft.com/office/officeart/2005/8/layout/radial2"/>
    <dgm:cxn modelId="{61B4A157-2DCF-E140-ACB9-0CB08B6667BE}" srcId="{8E615F37-D60E-CA4C-96F9-D0681378081B}" destId="{3E328EE3-9EB9-6A47-B7D9-743EB88BDFCD}" srcOrd="3" destOrd="0" parTransId="{56E64289-16F1-0945-ADFC-D07393EEEB5E}" sibTransId="{219A8CB4-9C2E-594B-BA71-48E557E77FC5}"/>
    <dgm:cxn modelId="{96CD9F15-EF12-7341-9DEA-6409D6EA0426}" type="presOf" srcId="{1B5B45BB-5342-744F-8B7A-BC4073D80564}" destId="{DE9563B5-F95D-9141-B49F-C9F74E0D05DE}" srcOrd="0" destOrd="3" presId="urn:microsoft.com/office/officeart/2005/8/layout/radial2"/>
    <dgm:cxn modelId="{6C785ECA-F3CD-E945-A4C9-1E82BC908AD6}" type="presOf" srcId="{A2C66C11-3C1E-774B-8AB1-65FCD996F8CA}" destId="{DE9563B5-F95D-9141-B49F-C9F74E0D05DE}" srcOrd="0" destOrd="4" presId="urn:microsoft.com/office/officeart/2005/8/layout/radial2"/>
    <dgm:cxn modelId="{F2861DE5-53B6-4F4F-877B-582DEC7E9399}" srcId="{8E615F37-D60E-CA4C-96F9-D0681378081B}" destId="{7B39871E-CA46-234C-BF44-B20B29B8A03D}" srcOrd="4" destOrd="0" parTransId="{7A6A1503-073D-804B-A6F6-278567598735}" sibTransId="{D3B4EEC7-9049-C846-9D9F-DD3ED9205167}"/>
    <dgm:cxn modelId="{6FE59096-6B7D-A249-9987-ACD4C7670624}" type="presOf" srcId="{2B4035E2-D20E-1E4A-B79D-7F291331ACDE}" destId="{18C840CF-AD8E-DE4E-944A-4D4DF6BC98F1}" srcOrd="0" destOrd="2" presId="urn:microsoft.com/office/officeart/2005/8/layout/radial2"/>
    <dgm:cxn modelId="{4AE9E12B-953E-A94D-A291-FB273A605942}" srcId="{37D252D9-3C64-2C44-8B92-8FD5B946BE5A}" destId="{A2C66C11-3C1E-774B-8AB1-65FCD996F8CA}" srcOrd="4" destOrd="0" parTransId="{68BC8266-7489-4543-B09A-63CAF1B5FE0B}" sibTransId="{86F752F7-3762-5743-AA85-0E915276BD5E}"/>
    <dgm:cxn modelId="{DD877162-D487-B546-8744-BFB994B30081}" srcId="{8E615F37-D60E-CA4C-96F9-D0681378081B}" destId="{DFCC4999-B03C-3546-873D-70F2F995ED4F}" srcOrd="0" destOrd="0" parTransId="{72F6E571-4678-2845-9C70-98EDF0F5E797}" sibTransId="{04FC4632-33F4-1141-BC2F-081861A2621A}"/>
    <dgm:cxn modelId="{F83F1520-733F-1D46-BDED-5F4B3A8AE547}" srcId="{37D252D9-3C64-2C44-8B92-8FD5B946BE5A}" destId="{D8B981F7-721D-524A-B9DC-D2F42B006655}" srcOrd="0" destOrd="0" parTransId="{9691C062-CFE0-EB4D-8865-5D214AAEF0BA}" sibTransId="{E5BF5BC5-FE14-9843-B483-4E3C480CED67}"/>
    <dgm:cxn modelId="{DAA18B6D-12EE-A445-A125-2B77628FBC53}" srcId="{8E615F37-D60E-CA4C-96F9-D0681378081B}" destId="{751FC433-A13A-2841-9D1B-E4B3029A8D70}" srcOrd="1" destOrd="0" parTransId="{B259F210-C521-6B42-8358-037F4AAEB18C}" sibTransId="{199D8ECE-FE18-8C4B-A19D-A615F0AD4EE7}"/>
    <dgm:cxn modelId="{06C615E0-DC3E-944B-94DF-C976A4CA381D}" type="presOf" srcId="{37D252D9-3C64-2C44-8B92-8FD5B946BE5A}" destId="{85268D50-110F-FA43-8B8D-2004EBD0D512}" srcOrd="0" destOrd="0" presId="urn:microsoft.com/office/officeart/2005/8/layout/radial2"/>
    <dgm:cxn modelId="{A43EA023-8BE0-CD4C-A6C9-3C35FAA6E37F}" srcId="{E04FEFAC-6189-B645-A5A9-7A27C65406C0}" destId="{37D252D9-3C64-2C44-8B92-8FD5B946BE5A}" srcOrd="0" destOrd="0" parTransId="{71FFE1DE-D907-6647-97BC-D628AB4993AF}" sibTransId="{2199D659-D99C-8941-A779-AF35EACEEE6F}"/>
    <dgm:cxn modelId="{81B6D6C9-FFE9-D845-A60E-75A9B063F2F6}" srcId="{E04FEFAC-6189-B645-A5A9-7A27C65406C0}" destId="{8E615F37-D60E-CA4C-96F9-D0681378081B}" srcOrd="1" destOrd="0" parTransId="{DA039B57-56B4-594F-80F7-4F2DBAAB0F50}" sibTransId="{4D637AFF-93A6-1641-93A3-96CFDBDC7123}"/>
    <dgm:cxn modelId="{166E0F5F-2AA5-B047-AD84-895839654549}" type="presOf" srcId="{751FC433-A13A-2841-9D1B-E4B3029A8D70}" destId="{18C840CF-AD8E-DE4E-944A-4D4DF6BC98F1}" srcOrd="0" destOrd="1" presId="urn:microsoft.com/office/officeart/2005/8/layout/radial2"/>
    <dgm:cxn modelId="{CE00A03D-3E24-874F-A40B-3494C2820603}" type="presOf" srcId="{8E615F37-D60E-CA4C-96F9-D0681378081B}" destId="{6981C3F0-9299-BA41-AF27-28D72B74C60E}" srcOrd="0" destOrd="0" presId="urn:microsoft.com/office/officeart/2005/8/layout/radial2"/>
    <dgm:cxn modelId="{1718FA92-D0BF-E240-A5BD-0C99FF5063DC}" type="presOf" srcId="{DA039B57-56B4-594F-80F7-4F2DBAAB0F50}" destId="{6D742D76-4B78-8E4B-85AC-3CB4F0AF4C27}" srcOrd="0" destOrd="0" presId="urn:microsoft.com/office/officeart/2005/8/layout/radial2"/>
    <dgm:cxn modelId="{82A2213C-684D-AA4A-97E1-D8FC1E128BD2}" srcId="{37D252D9-3C64-2C44-8B92-8FD5B946BE5A}" destId="{1B5B45BB-5342-744F-8B7A-BC4073D80564}" srcOrd="3" destOrd="0" parTransId="{A4E3DAAE-7E9B-C54C-9D91-9BD58FCC95E6}" sibTransId="{4B11C06A-FCC5-1040-AA93-E0FC56101E42}"/>
    <dgm:cxn modelId="{AA59B89F-0DBD-8B4F-BA1F-BA2255412099}" srcId="{37D252D9-3C64-2C44-8B92-8FD5B946BE5A}" destId="{2B950F90-9CF4-F349-B340-F0743C0AC461}" srcOrd="2" destOrd="0" parTransId="{046AFEB7-2AED-2243-922B-1EFE7A2243A7}" sibTransId="{DD7F264D-C914-C647-81C9-A992B1CD4D2E}"/>
    <dgm:cxn modelId="{E641C51F-F663-5742-8CD6-DB03C9CD56C8}" srcId="{8E615F37-D60E-CA4C-96F9-D0681378081B}" destId="{2B4035E2-D20E-1E4A-B79D-7F291331ACDE}" srcOrd="2" destOrd="0" parTransId="{284821F5-3411-DD44-A8BF-9C673C0862CE}" sibTransId="{B80F4ADC-6D8E-EC48-BD95-64489635AC8E}"/>
    <dgm:cxn modelId="{298A492E-EB28-FC41-B0A9-C820D17DB89B}" type="presOf" srcId="{E04FEFAC-6189-B645-A5A9-7A27C65406C0}" destId="{19D446B4-F66C-8C4F-AB8F-FB9602E45ABF}" srcOrd="0" destOrd="0" presId="urn:microsoft.com/office/officeart/2005/8/layout/radial2"/>
    <dgm:cxn modelId="{18FDE745-A3A4-3248-88EA-FF395219B431}" type="presOf" srcId="{2B950F90-9CF4-F349-B340-F0743C0AC461}" destId="{DE9563B5-F95D-9141-B49F-C9F74E0D05DE}" srcOrd="0" destOrd="2" presId="urn:microsoft.com/office/officeart/2005/8/layout/radial2"/>
    <dgm:cxn modelId="{B05D9279-A243-1847-B853-70C86CAB7EF1}" type="presOf" srcId="{7B39871E-CA46-234C-BF44-B20B29B8A03D}" destId="{18C840CF-AD8E-DE4E-944A-4D4DF6BC98F1}" srcOrd="0" destOrd="4" presId="urn:microsoft.com/office/officeart/2005/8/layout/radial2"/>
    <dgm:cxn modelId="{F3A8A7E3-7C70-624C-AFFD-125FF3D70D4C}" type="presOf" srcId="{3E328EE3-9EB9-6A47-B7D9-743EB88BDFCD}" destId="{18C840CF-AD8E-DE4E-944A-4D4DF6BC98F1}" srcOrd="0" destOrd="3" presId="urn:microsoft.com/office/officeart/2005/8/layout/radial2"/>
    <dgm:cxn modelId="{63EB21AF-8EEA-5941-A6CF-1D933932C612}" type="presOf" srcId="{D0E30D55-94B5-394E-8D57-8718D5FDD0FB}" destId="{DE9563B5-F95D-9141-B49F-C9F74E0D05DE}" srcOrd="0" destOrd="1" presId="urn:microsoft.com/office/officeart/2005/8/layout/radial2"/>
    <dgm:cxn modelId="{CE485E52-C163-324B-B618-06103220C576}" type="presParOf" srcId="{19D446B4-F66C-8C4F-AB8F-FB9602E45ABF}" destId="{575F63D9-1796-EA4C-ADDC-DCFF8682874C}" srcOrd="0" destOrd="0" presId="urn:microsoft.com/office/officeart/2005/8/layout/radial2"/>
    <dgm:cxn modelId="{AE9054E9-0A5F-B146-BEFB-005232D218E3}" type="presParOf" srcId="{575F63D9-1796-EA4C-ADDC-DCFF8682874C}" destId="{DE6DF09A-7BE6-954D-9D1E-C2A55F1E36B1}" srcOrd="0" destOrd="0" presId="urn:microsoft.com/office/officeart/2005/8/layout/radial2"/>
    <dgm:cxn modelId="{8513E799-4419-9D49-9E91-76566B8F20B4}" type="presParOf" srcId="{DE6DF09A-7BE6-954D-9D1E-C2A55F1E36B1}" destId="{831B291E-44C5-7241-A534-D50616EFC64E}" srcOrd="0" destOrd="0" presId="urn:microsoft.com/office/officeart/2005/8/layout/radial2"/>
    <dgm:cxn modelId="{87C62356-FD57-A84C-A6B0-54A564C3BA56}" type="presParOf" srcId="{DE6DF09A-7BE6-954D-9D1E-C2A55F1E36B1}" destId="{5EBFCCDB-12B2-5E4C-AD70-E3897448828D}" srcOrd="1" destOrd="0" presId="urn:microsoft.com/office/officeart/2005/8/layout/radial2"/>
    <dgm:cxn modelId="{4EEB427F-01FE-0643-8916-8DA8E0167E20}" type="presParOf" srcId="{575F63D9-1796-EA4C-ADDC-DCFF8682874C}" destId="{FA91CA59-C160-5740-8B08-3EE42E59E2A1}" srcOrd="1" destOrd="0" presId="urn:microsoft.com/office/officeart/2005/8/layout/radial2"/>
    <dgm:cxn modelId="{744A0FCE-C894-A04A-B0B6-5AF12993F419}" type="presParOf" srcId="{575F63D9-1796-EA4C-ADDC-DCFF8682874C}" destId="{3AAD6F6B-B92A-EC46-8B23-CCDB02AD2C7C}" srcOrd="2" destOrd="0" presId="urn:microsoft.com/office/officeart/2005/8/layout/radial2"/>
    <dgm:cxn modelId="{C9E8E004-AE3B-F247-95B1-C35F0EF34BC5}" type="presParOf" srcId="{3AAD6F6B-B92A-EC46-8B23-CCDB02AD2C7C}" destId="{85268D50-110F-FA43-8B8D-2004EBD0D512}" srcOrd="0" destOrd="0" presId="urn:microsoft.com/office/officeart/2005/8/layout/radial2"/>
    <dgm:cxn modelId="{41B6257E-28D0-D84D-872A-44DF393C680A}" type="presParOf" srcId="{3AAD6F6B-B92A-EC46-8B23-CCDB02AD2C7C}" destId="{DE9563B5-F95D-9141-B49F-C9F74E0D05DE}" srcOrd="1" destOrd="0" presId="urn:microsoft.com/office/officeart/2005/8/layout/radial2"/>
    <dgm:cxn modelId="{70363D98-20ED-A647-819E-981B2E00C1A2}" type="presParOf" srcId="{575F63D9-1796-EA4C-ADDC-DCFF8682874C}" destId="{6D742D76-4B78-8E4B-85AC-3CB4F0AF4C27}" srcOrd="3" destOrd="0" presId="urn:microsoft.com/office/officeart/2005/8/layout/radial2"/>
    <dgm:cxn modelId="{4131C98B-5E82-8744-8FBB-550A410AC2BA}" type="presParOf" srcId="{575F63D9-1796-EA4C-ADDC-DCFF8682874C}" destId="{D27D186C-E963-EE49-A408-965FB6BDF6A7}" srcOrd="4" destOrd="0" presId="urn:microsoft.com/office/officeart/2005/8/layout/radial2"/>
    <dgm:cxn modelId="{2D61EB50-2A6D-FD4D-B564-23AFC369C052}" type="presParOf" srcId="{D27D186C-E963-EE49-A408-965FB6BDF6A7}" destId="{6981C3F0-9299-BA41-AF27-28D72B74C60E}" srcOrd="0" destOrd="0" presId="urn:microsoft.com/office/officeart/2005/8/layout/radial2"/>
    <dgm:cxn modelId="{574EA36E-CAB8-E447-ACF2-D4893C9B64F2}" type="presParOf" srcId="{D27D186C-E963-EE49-A408-965FB6BDF6A7}" destId="{18C840CF-AD8E-DE4E-944A-4D4DF6BC98F1}"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5E51BE-B6F6-4ABB-9A3C-17492242515A}" type="doc">
      <dgm:prSet loTypeId="urn:microsoft.com/office/officeart/2005/8/layout/equation1" loCatId="process" qsTypeId="urn:microsoft.com/office/officeart/2005/8/quickstyle/3d1" qsCatId="3D" csTypeId="urn:microsoft.com/office/officeart/2005/8/colors/accent1_2" csCatId="accent1" phldr="1"/>
      <dgm:spPr/>
    </dgm:pt>
    <dgm:pt modelId="{11CCA29B-3587-468F-9463-5FFCEDEAFD65}">
      <dgm:prSet phldrT="[文字]" custT="1"/>
      <dgm:spPr/>
      <dgm:t>
        <a:bodyPr/>
        <a:lstStyle/>
        <a:p>
          <a:r>
            <a:rPr lang="en-US" altLang="zh-TW" sz="1600" b="1" dirty="0" smtClean="0">
              <a:latin typeface="Tahoma"/>
              <a:cs typeface="Tahoma"/>
            </a:rPr>
            <a:t>E-Commerce</a:t>
          </a:r>
        </a:p>
        <a:p>
          <a:r>
            <a:rPr lang="en-US" altLang="zh-TW" sz="1600" b="1" dirty="0" smtClean="0">
              <a:latin typeface="Tahoma"/>
              <a:cs typeface="Tahoma"/>
            </a:rPr>
            <a:t>Finance  </a:t>
          </a:r>
          <a:endParaRPr lang="zh-TW" altLang="en-US" sz="1600" b="1" dirty="0">
            <a:latin typeface="Tahoma"/>
            <a:cs typeface="Tahoma"/>
          </a:endParaRPr>
        </a:p>
      </dgm:t>
    </dgm:pt>
    <dgm:pt modelId="{38CC07DB-438F-44B5-9A82-9A42C8F78F61}" type="parTrans" cxnId="{574A2B97-3A6C-4445-B5D6-9D94787B77CD}">
      <dgm:prSet/>
      <dgm:spPr/>
      <dgm:t>
        <a:bodyPr/>
        <a:lstStyle/>
        <a:p>
          <a:endParaRPr lang="zh-TW" altLang="en-US"/>
        </a:p>
      </dgm:t>
    </dgm:pt>
    <dgm:pt modelId="{9F7D8620-6C60-46BD-98F2-2DC8DF40E2EF}" type="sibTrans" cxnId="{574A2B97-3A6C-4445-B5D6-9D94787B77CD}">
      <dgm:prSet/>
      <dgm:spPr/>
      <dgm:t>
        <a:bodyPr/>
        <a:lstStyle/>
        <a:p>
          <a:endParaRPr lang="zh-TW" altLang="en-US" dirty="0"/>
        </a:p>
      </dgm:t>
    </dgm:pt>
    <dgm:pt modelId="{397E969C-2D1F-472E-B931-FDEB38E6364F}">
      <dgm:prSet phldrT="[文字]" custT="1"/>
      <dgm:spPr>
        <a:solidFill>
          <a:schemeClr val="accent6">
            <a:lumMod val="75000"/>
          </a:schemeClr>
        </a:solidFill>
      </dgm:spPr>
      <dgm:t>
        <a:bodyPr/>
        <a:lstStyle/>
        <a:p>
          <a:r>
            <a:rPr lang="en-US" altLang="zh-TW" sz="1600" b="1" smtClean="0">
              <a:latin typeface="Tahoma"/>
              <a:cs typeface="Tahoma"/>
            </a:rPr>
            <a:t>Social Computing </a:t>
          </a:r>
          <a:endParaRPr lang="zh-TW" altLang="en-US" sz="1600" b="1" dirty="0">
            <a:latin typeface="Tahoma"/>
            <a:cs typeface="Tahoma"/>
          </a:endParaRPr>
        </a:p>
      </dgm:t>
    </dgm:pt>
    <dgm:pt modelId="{15038E99-5A65-43AE-9C29-4FAEE2BD5E57}" type="parTrans" cxnId="{EB5F0F58-9431-4757-9DC7-784CD9AE48EE}">
      <dgm:prSet/>
      <dgm:spPr/>
      <dgm:t>
        <a:bodyPr/>
        <a:lstStyle/>
        <a:p>
          <a:endParaRPr lang="zh-TW" altLang="en-US"/>
        </a:p>
      </dgm:t>
    </dgm:pt>
    <dgm:pt modelId="{FBF43F7A-0C87-4514-B191-509259C114C4}" type="sibTrans" cxnId="{EB5F0F58-9431-4757-9DC7-784CD9AE48EE}">
      <dgm:prSet/>
      <dgm:spPr/>
      <dgm:t>
        <a:bodyPr/>
        <a:lstStyle/>
        <a:p>
          <a:endParaRPr lang="zh-TW" altLang="en-US"/>
        </a:p>
      </dgm:t>
    </dgm:pt>
    <dgm:pt modelId="{697C1089-3759-4363-B6A3-C1177F296A8C}">
      <dgm:prSet phldrT="[文字]" custT="1"/>
      <dgm:spPr>
        <a:solidFill>
          <a:srgbClr val="FF3399"/>
        </a:solidFill>
      </dgm:spPr>
      <dgm:t>
        <a:bodyPr/>
        <a:lstStyle/>
        <a:p>
          <a:r>
            <a:rPr lang="en-US" altLang="zh-TW" sz="1600" b="1" dirty="0" smtClean="0">
              <a:latin typeface="Tahoma"/>
              <a:cs typeface="Tahoma"/>
            </a:rPr>
            <a:t>Social Commerce</a:t>
          </a:r>
        </a:p>
        <a:p>
          <a:r>
            <a:rPr lang="en-US" altLang="zh-TW" sz="1600" b="1" dirty="0" smtClean="0">
              <a:latin typeface="Tahoma"/>
              <a:cs typeface="Tahoma"/>
            </a:rPr>
            <a:t>Social  Finance </a:t>
          </a:r>
          <a:endParaRPr lang="zh-TW" altLang="en-US" sz="1600" b="1" dirty="0">
            <a:latin typeface="Tahoma"/>
            <a:cs typeface="Tahoma"/>
          </a:endParaRPr>
        </a:p>
      </dgm:t>
    </dgm:pt>
    <dgm:pt modelId="{453BA8AB-752E-4AF2-AD74-BC7A0FDCE361}" type="parTrans" cxnId="{E41618BC-401C-4057-9D40-A5706FAAE10D}">
      <dgm:prSet/>
      <dgm:spPr/>
      <dgm:t>
        <a:bodyPr/>
        <a:lstStyle/>
        <a:p>
          <a:endParaRPr lang="zh-TW" altLang="en-US"/>
        </a:p>
      </dgm:t>
    </dgm:pt>
    <dgm:pt modelId="{E948A6AE-2313-4A87-8A77-817A1741EF07}" type="sibTrans" cxnId="{E41618BC-401C-4057-9D40-A5706FAAE10D}">
      <dgm:prSet/>
      <dgm:spPr/>
      <dgm:t>
        <a:bodyPr/>
        <a:lstStyle/>
        <a:p>
          <a:endParaRPr lang="zh-TW" altLang="en-US"/>
        </a:p>
      </dgm:t>
    </dgm:pt>
    <dgm:pt modelId="{C65A8B76-FC73-42CB-AB96-2E7245819EFF}" type="pres">
      <dgm:prSet presAssocID="{215E51BE-B6F6-4ABB-9A3C-17492242515A}" presName="linearFlow" presStyleCnt="0">
        <dgm:presLayoutVars>
          <dgm:dir/>
          <dgm:resizeHandles val="exact"/>
        </dgm:presLayoutVars>
      </dgm:prSet>
      <dgm:spPr/>
    </dgm:pt>
    <dgm:pt modelId="{3826404A-22FA-4CA2-9F89-25CB1B4F882D}" type="pres">
      <dgm:prSet presAssocID="{11CCA29B-3587-468F-9463-5FFCEDEAFD65}" presName="node" presStyleLbl="node1" presStyleIdx="0" presStyleCnt="3" custScaleX="109050" custScaleY="104743">
        <dgm:presLayoutVars>
          <dgm:bulletEnabled val="1"/>
        </dgm:presLayoutVars>
      </dgm:prSet>
      <dgm:spPr/>
      <dgm:t>
        <a:bodyPr/>
        <a:lstStyle/>
        <a:p>
          <a:endParaRPr lang="zh-TW" altLang="en-US"/>
        </a:p>
      </dgm:t>
    </dgm:pt>
    <dgm:pt modelId="{31C73179-D3F5-4A4C-9F27-3FA243EF361D}" type="pres">
      <dgm:prSet presAssocID="{9F7D8620-6C60-46BD-98F2-2DC8DF40E2EF}" presName="spacerL" presStyleCnt="0"/>
      <dgm:spPr/>
    </dgm:pt>
    <dgm:pt modelId="{73DA138E-1CDB-4EAA-9C69-AFA7788C40C7}" type="pres">
      <dgm:prSet presAssocID="{9F7D8620-6C60-46BD-98F2-2DC8DF40E2EF}" presName="sibTrans" presStyleLbl="sibTrans2D1" presStyleIdx="0" presStyleCnt="2"/>
      <dgm:spPr/>
      <dgm:t>
        <a:bodyPr/>
        <a:lstStyle/>
        <a:p>
          <a:endParaRPr lang="zh-TW" altLang="en-US"/>
        </a:p>
      </dgm:t>
    </dgm:pt>
    <dgm:pt modelId="{E06EE78B-AF7C-45AA-BEF8-045350D39999}" type="pres">
      <dgm:prSet presAssocID="{9F7D8620-6C60-46BD-98F2-2DC8DF40E2EF}" presName="spacerR" presStyleCnt="0"/>
      <dgm:spPr/>
    </dgm:pt>
    <dgm:pt modelId="{75DD7B03-EDFD-489E-8BFF-52A86146FB56}" type="pres">
      <dgm:prSet presAssocID="{397E969C-2D1F-472E-B931-FDEB38E6364F}" presName="node" presStyleLbl="node1" presStyleIdx="1" presStyleCnt="3" custScaleX="117308" custScaleY="109050">
        <dgm:presLayoutVars>
          <dgm:bulletEnabled val="1"/>
        </dgm:presLayoutVars>
      </dgm:prSet>
      <dgm:spPr/>
      <dgm:t>
        <a:bodyPr/>
        <a:lstStyle/>
        <a:p>
          <a:endParaRPr lang="zh-TW" altLang="en-US"/>
        </a:p>
      </dgm:t>
    </dgm:pt>
    <dgm:pt modelId="{85B4E7D6-D5D6-40B6-82CC-09C40963B8D0}" type="pres">
      <dgm:prSet presAssocID="{FBF43F7A-0C87-4514-B191-509259C114C4}" presName="spacerL" presStyleCnt="0"/>
      <dgm:spPr/>
    </dgm:pt>
    <dgm:pt modelId="{B2A17EBD-6DB1-4129-8814-F9315FCEFF9B}" type="pres">
      <dgm:prSet presAssocID="{FBF43F7A-0C87-4514-B191-509259C114C4}" presName="sibTrans" presStyleLbl="sibTrans2D1" presStyleIdx="1" presStyleCnt="2"/>
      <dgm:spPr>
        <a:prstGeom prst="rightArrow">
          <a:avLst/>
        </a:prstGeom>
      </dgm:spPr>
      <dgm:t>
        <a:bodyPr/>
        <a:lstStyle/>
        <a:p>
          <a:endParaRPr lang="zh-TW" altLang="en-US"/>
        </a:p>
      </dgm:t>
    </dgm:pt>
    <dgm:pt modelId="{C7E409AD-3656-4142-A224-CC4AB82FF95B}" type="pres">
      <dgm:prSet presAssocID="{FBF43F7A-0C87-4514-B191-509259C114C4}" presName="spacerR" presStyleCnt="0"/>
      <dgm:spPr/>
    </dgm:pt>
    <dgm:pt modelId="{F23D44EE-E48C-4B6C-8AA4-04CA71043BB4}" type="pres">
      <dgm:prSet presAssocID="{697C1089-3759-4363-B6A3-C1177F296A8C}" presName="node" presStyleLbl="node1" presStyleIdx="2" presStyleCnt="3" custScaleX="117308" custScaleY="109050">
        <dgm:presLayoutVars>
          <dgm:bulletEnabled val="1"/>
        </dgm:presLayoutVars>
      </dgm:prSet>
      <dgm:spPr/>
      <dgm:t>
        <a:bodyPr/>
        <a:lstStyle/>
        <a:p>
          <a:endParaRPr lang="zh-TW" altLang="en-US"/>
        </a:p>
      </dgm:t>
    </dgm:pt>
  </dgm:ptLst>
  <dgm:cxnLst>
    <dgm:cxn modelId="{CEDC8D4C-AC19-4C1A-8415-FB9BA182729D}" type="presOf" srcId="{697C1089-3759-4363-B6A3-C1177F296A8C}" destId="{F23D44EE-E48C-4B6C-8AA4-04CA71043BB4}" srcOrd="0" destOrd="0" presId="urn:microsoft.com/office/officeart/2005/8/layout/equation1"/>
    <dgm:cxn modelId="{EA173EC0-8F2F-4FEC-81B6-738E4B38A9D7}" type="presOf" srcId="{215E51BE-B6F6-4ABB-9A3C-17492242515A}" destId="{C65A8B76-FC73-42CB-AB96-2E7245819EFF}" srcOrd="0" destOrd="0" presId="urn:microsoft.com/office/officeart/2005/8/layout/equation1"/>
    <dgm:cxn modelId="{E9CD0B4E-E1D7-4921-9FC5-2860995C5F1B}" type="presOf" srcId="{11CCA29B-3587-468F-9463-5FFCEDEAFD65}" destId="{3826404A-22FA-4CA2-9F89-25CB1B4F882D}" srcOrd="0" destOrd="0" presId="urn:microsoft.com/office/officeart/2005/8/layout/equation1"/>
    <dgm:cxn modelId="{5158D850-8648-4936-88D6-07FCE4F62FFF}" type="presOf" srcId="{397E969C-2D1F-472E-B931-FDEB38E6364F}" destId="{75DD7B03-EDFD-489E-8BFF-52A86146FB56}" srcOrd="0" destOrd="0" presId="urn:microsoft.com/office/officeart/2005/8/layout/equation1"/>
    <dgm:cxn modelId="{EB5F0F58-9431-4757-9DC7-784CD9AE48EE}" srcId="{215E51BE-B6F6-4ABB-9A3C-17492242515A}" destId="{397E969C-2D1F-472E-B931-FDEB38E6364F}" srcOrd="1" destOrd="0" parTransId="{15038E99-5A65-43AE-9C29-4FAEE2BD5E57}" sibTransId="{FBF43F7A-0C87-4514-B191-509259C114C4}"/>
    <dgm:cxn modelId="{DF6D54EF-6427-4FC7-822B-635469563A79}" type="presOf" srcId="{FBF43F7A-0C87-4514-B191-509259C114C4}" destId="{B2A17EBD-6DB1-4129-8814-F9315FCEFF9B}" srcOrd="0" destOrd="0" presId="urn:microsoft.com/office/officeart/2005/8/layout/equation1"/>
    <dgm:cxn modelId="{E41618BC-401C-4057-9D40-A5706FAAE10D}" srcId="{215E51BE-B6F6-4ABB-9A3C-17492242515A}" destId="{697C1089-3759-4363-B6A3-C1177F296A8C}" srcOrd="2" destOrd="0" parTransId="{453BA8AB-752E-4AF2-AD74-BC7A0FDCE361}" sibTransId="{E948A6AE-2313-4A87-8A77-817A1741EF07}"/>
    <dgm:cxn modelId="{574A2B97-3A6C-4445-B5D6-9D94787B77CD}" srcId="{215E51BE-B6F6-4ABB-9A3C-17492242515A}" destId="{11CCA29B-3587-468F-9463-5FFCEDEAFD65}" srcOrd="0" destOrd="0" parTransId="{38CC07DB-438F-44B5-9A82-9A42C8F78F61}" sibTransId="{9F7D8620-6C60-46BD-98F2-2DC8DF40E2EF}"/>
    <dgm:cxn modelId="{ED307CF2-5784-421B-971A-512BC1215FA7}" type="presOf" srcId="{9F7D8620-6C60-46BD-98F2-2DC8DF40E2EF}" destId="{73DA138E-1CDB-4EAA-9C69-AFA7788C40C7}" srcOrd="0" destOrd="0" presId="urn:microsoft.com/office/officeart/2005/8/layout/equation1"/>
    <dgm:cxn modelId="{AFFD37E4-8927-42F4-835F-759D200EA65D}" type="presParOf" srcId="{C65A8B76-FC73-42CB-AB96-2E7245819EFF}" destId="{3826404A-22FA-4CA2-9F89-25CB1B4F882D}" srcOrd="0" destOrd="0" presId="urn:microsoft.com/office/officeart/2005/8/layout/equation1"/>
    <dgm:cxn modelId="{06A10F75-6C40-45FB-8B7D-A8E8F80810C3}" type="presParOf" srcId="{C65A8B76-FC73-42CB-AB96-2E7245819EFF}" destId="{31C73179-D3F5-4A4C-9F27-3FA243EF361D}" srcOrd="1" destOrd="0" presId="urn:microsoft.com/office/officeart/2005/8/layout/equation1"/>
    <dgm:cxn modelId="{8A105142-8567-4929-9214-DEC324B8E7EA}" type="presParOf" srcId="{C65A8B76-FC73-42CB-AB96-2E7245819EFF}" destId="{73DA138E-1CDB-4EAA-9C69-AFA7788C40C7}" srcOrd="2" destOrd="0" presId="urn:microsoft.com/office/officeart/2005/8/layout/equation1"/>
    <dgm:cxn modelId="{6438A7E8-D9AD-45C0-96AF-1CFDA591775C}" type="presParOf" srcId="{C65A8B76-FC73-42CB-AB96-2E7245819EFF}" destId="{E06EE78B-AF7C-45AA-BEF8-045350D39999}" srcOrd="3" destOrd="0" presId="urn:microsoft.com/office/officeart/2005/8/layout/equation1"/>
    <dgm:cxn modelId="{3165D89F-58DD-4739-A584-1C95CFD4FC33}" type="presParOf" srcId="{C65A8B76-FC73-42CB-AB96-2E7245819EFF}" destId="{75DD7B03-EDFD-489E-8BFF-52A86146FB56}" srcOrd="4" destOrd="0" presId="urn:microsoft.com/office/officeart/2005/8/layout/equation1"/>
    <dgm:cxn modelId="{7A19AE8F-0273-48C5-AB16-C399B719EA73}" type="presParOf" srcId="{C65A8B76-FC73-42CB-AB96-2E7245819EFF}" destId="{85B4E7D6-D5D6-40B6-82CC-09C40963B8D0}" srcOrd="5" destOrd="0" presId="urn:microsoft.com/office/officeart/2005/8/layout/equation1"/>
    <dgm:cxn modelId="{8224A9C6-3D0F-4470-AC75-D789C1ABC944}" type="presParOf" srcId="{C65A8B76-FC73-42CB-AB96-2E7245819EFF}" destId="{B2A17EBD-6DB1-4129-8814-F9315FCEFF9B}" srcOrd="6" destOrd="0" presId="urn:microsoft.com/office/officeart/2005/8/layout/equation1"/>
    <dgm:cxn modelId="{1E82B09C-2AF1-47B7-A3D5-D80C65FCBB60}" type="presParOf" srcId="{C65A8B76-FC73-42CB-AB96-2E7245819EFF}" destId="{C7E409AD-3656-4142-A224-CC4AB82FF95B}" srcOrd="7" destOrd="0" presId="urn:microsoft.com/office/officeart/2005/8/layout/equation1"/>
    <dgm:cxn modelId="{D41594B7-3253-4FC5-B8EB-FE9D02403EC4}" type="presParOf" srcId="{C65A8B76-FC73-42CB-AB96-2E7245819EFF}" destId="{F23D44EE-E48C-4B6C-8AA4-04CA71043BB4}"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53340" rIns="53340" bIns="53340" numCol="1" spcCol="1270" anchor="ctr" anchorCtr="0">
          <a:noAutofit/>
        </a:bodyPr>
        <a:lstStyle/>
        <a:p>
          <a:pPr lvl="0" algn="just" defTabSz="933450">
            <a:lnSpc>
              <a:spcPct val="90000"/>
            </a:lnSpc>
            <a:spcBef>
              <a:spcPct val="0"/>
            </a:spcBef>
            <a:spcAft>
              <a:spcPct val="35000"/>
            </a:spcAft>
          </a:pPr>
          <a:r>
            <a:rPr lang="zh-TW" altLang="en-US" sz="2100" b="1" i="0" kern="1200" dirty="0" smtClean="0"/>
            <a:t>行動互聯網：透過行動通訊和互聯網結合，使人們能更方便地運用手機使用金融服務</a:t>
          </a:r>
          <a:endParaRPr lang="zh-TW" altLang="en-US" sz="21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7009648"/>
            <a:satOff val="10306"/>
            <a:lumOff val="8824"/>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53340" rIns="53340" bIns="53340" numCol="1" spcCol="1270" anchor="ctr" anchorCtr="0">
          <a:noAutofit/>
        </a:bodyPr>
        <a:lstStyle/>
        <a:p>
          <a:pPr lvl="0" algn="l" defTabSz="933450">
            <a:lnSpc>
              <a:spcPct val="90000"/>
            </a:lnSpc>
            <a:spcBef>
              <a:spcPct val="0"/>
            </a:spcBef>
            <a:spcAft>
              <a:spcPct val="35000"/>
            </a:spcAft>
          </a:pPr>
          <a:r>
            <a:rPr lang="zh-TW" altLang="en-US" sz="2100" b="1" i="0" kern="1200" dirty="0" smtClean="0"/>
            <a:t> 大數據：大量數據收集、整理及分析</a:t>
          </a:r>
          <a:endParaRPr lang="zh-TW" altLang="en-US" sz="21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7009648"/>
              <a:satOff val="10306"/>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14019296"/>
            <a:satOff val="20613"/>
            <a:lumOff val="17647"/>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53340" rIns="53340" bIns="53340" numCol="1" spcCol="1270" anchor="ctr" anchorCtr="0">
          <a:noAutofit/>
        </a:bodyPr>
        <a:lstStyle/>
        <a:p>
          <a:pPr lvl="0" algn="l" defTabSz="933450">
            <a:lnSpc>
              <a:spcPct val="90000"/>
            </a:lnSpc>
            <a:spcBef>
              <a:spcPct val="0"/>
            </a:spcBef>
            <a:spcAft>
              <a:spcPct val="35000"/>
            </a:spcAft>
          </a:pPr>
          <a:r>
            <a:rPr lang="zh-TW" altLang="en-US" sz="2100" b="1" kern="1200" dirty="0" smtClean="0"/>
            <a:t>雲端運算基礎建設：將不同位置的計算資源透過互網網整合起來</a:t>
          </a:r>
          <a:endParaRPr lang="zh-TW" altLang="en-US" sz="21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14019296"/>
              <a:satOff val="20613"/>
              <a:lumOff val="1764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第三方支付</a:t>
          </a:r>
          <a:endParaRPr lang="zh-TW" altLang="en-US" sz="20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行動</a:t>
          </a:r>
          <a:br>
            <a:rPr lang="zh-TW" altLang="en-US" sz="2000" kern="1200" dirty="0" smtClean="0"/>
          </a:br>
          <a:r>
            <a:rPr lang="zh-TW" altLang="en-US" sz="2000" kern="1200" dirty="0" smtClean="0"/>
            <a:t>支付</a:t>
          </a:r>
          <a:endParaRPr lang="zh-TW" altLang="en-US" sz="20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altLang="zh-TW" sz="2000" kern="1200" dirty="0" smtClean="0"/>
            <a:t>P2P</a:t>
          </a:r>
          <a:br>
            <a:rPr lang="en-US" altLang="zh-TW" sz="2000" kern="1200" dirty="0" smtClean="0"/>
          </a:br>
          <a:r>
            <a:rPr lang="zh-TW" altLang="en-US" sz="2000" kern="1200" dirty="0" smtClean="0"/>
            <a:t>借貸</a:t>
          </a:r>
          <a:endParaRPr lang="zh-TW" altLang="en-US" sz="20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群眾</a:t>
          </a:r>
          <a:r>
            <a:rPr lang="en-US" altLang="zh-TW" sz="2000" kern="1200" dirty="0" smtClean="0"/>
            <a:t/>
          </a:r>
          <a:br>
            <a:rPr lang="en-US" altLang="zh-TW" sz="2000" kern="1200" dirty="0" smtClean="0"/>
          </a:br>
          <a:r>
            <a:rPr lang="zh-TW" altLang="en-US" sz="2000" kern="1200" dirty="0" smtClean="0"/>
            <a:t>募資</a:t>
          </a:r>
          <a:endParaRPr lang="zh-TW" altLang="en-US" sz="20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虛擬</a:t>
          </a:r>
          <a:r>
            <a:rPr lang="en-US" altLang="zh-TW" sz="2000" kern="1200" dirty="0" smtClean="0"/>
            <a:t/>
          </a:r>
          <a:br>
            <a:rPr lang="en-US" altLang="zh-TW" sz="2000" kern="1200" dirty="0" smtClean="0"/>
          </a:br>
          <a:r>
            <a:rPr lang="zh-TW" altLang="en-US" sz="2000" kern="1200" dirty="0" smtClean="0"/>
            <a:t>貨幣</a:t>
          </a:r>
          <a:endParaRPr lang="zh-TW" altLang="en-US" sz="20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數位</a:t>
          </a:r>
          <a:r>
            <a:rPr lang="en-US" altLang="zh-TW" sz="2000" kern="1200" dirty="0" smtClean="0"/>
            <a:t/>
          </a:r>
          <a:br>
            <a:rPr lang="en-US" altLang="zh-TW" sz="2000" kern="1200" dirty="0" smtClean="0"/>
          </a:br>
          <a:r>
            <a:rPr lang="zh-TW" altLang="en-US" sz="2000" kern="1200" dirty="0" smtClean="0"/>
            <a:t>銀行</a:t>
          </a:r>
          <a:endParaRPr lang="zh-TW" altLang="en-US" sz="20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保險</a:t>
          </a:r>
          <a:r>
            <a:rPr lang="en-US" altLang="zh-TW" sz="2000" kern="1200" dirty="0" smtClean="0"/>
            <a:t/>
          </a:r>
          <a:br>
            <a:rPr lang="en-US" altLang="zh-TW" sz="2000" kern="1200" dirty="0" smtClean="0"/>
          </a:br>
          <a:r>
            <a:rPr lang="zh-TW" altLang="en-US" sz="2000" kern="1200" dirty="0" smtClean="0"/>
            <a:t>科技</a:t>
          </a:r>
          <a:endParaRPr lang="zh-TW" altLang="en-US" sz="20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智慧</a:t>
          </a:r>
          <a:r>
            <a:rPr lang="en-US" altLang="zh-TW" sz="2000" kern="1200" dirty="0" smtClean="0"/>
            <a:t/>
          </a:r>
          <a:br>
            <a:rPr lang="en-US" altLang="zh-TW" sz="2000" kern="1200" dirty="0" smtClean="0"/>
          </a:br>
          <a:r>
            <a:rPr lang="zh-TW" altLang="en-US" sz="2000" kern="1200" dirty="0" smtClean="0"/>
            <a:t>理財</a:t>
          </a:r>
          <a:endParaRPr lang="zh-TW" altLang="en-US" sz="20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網路</a:t>
          </a:r>
          <a:r>
            <a:rPr lang="en-US" altLang="zh-TW" sz="2000" kern="1200" dirty="0" smtClean="0"/>
            <a:t/>
          </a:r>
          <a:br>
            <a:rPr lang="en-US" altLang="zh-TW" sz="2000" kern="1200" dirty="0" smtClean="0"/>
          </a:br>
          <a:r>
            <a:rPr lang="zh-TW" altLang="en-US" sz="2000" kern="1200" dirty="0" smtClean="0"/>
            <a:t>信評</a:t>
          </a:r>
          <a:endParaRPr lang="zh-TW" altLang="en-US" sz="20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kern="1200" dirty="0" smtClean="0"/>
            <a:t>電商</a:t>
          </a:r>
          <a:r>
            <a:rPr lang="en-US" altLang="zh-TW" sz="2000" kern="1200" dirty="0" smtClean="0"/>
            <a:t/>
          </a:r>
          <a:br>
            <a:rPr lang="en-US" altLang="zh-TW" sz="2000" kern="1200" dirty="0" smtClean="0"/>
          </a:br>
          <a:r>
            <a:rPr lang="zh-TW" altLang="en-US" sz="2000" kern="1200" dirty="0" smtClean="0"/>
            <a:t>金融</a:t>
          </a:r>
          <a:endParaRPr lang="zh-TW" altLang="en-US" sz="20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42D76-4B78-8E4B-85AC-3CB4F0AF4C27}">
      <dsp:nvSpPr>
        <dsp:cNvPr id="0" name=""/>
        <dsp:cNvSpPr/>
      </dsp:nvSpPr>
      <dsp:spPr>
        <a:xfrm rot="1772226">
          <a:off x="4070281" y="3130014"/>
          <a:ext cx="860306" cy="48779"/>
        </a:xfrm>
        <a:custGeom>
          <a:avLst/>
          <a:gdLst/>
          <a:ahLst/>
          <a:cxnLst/>
          <a:rect l="0" t="0" r="0" b="0"/>
          <a:pathLst>
            <a:path>
              <a:moveTo>
                <a:pt x="0" y="24389"/>
              </a:moveTo>
              <a:lnTo>
                <a:pt x="860306" y="24389"/>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91CA59-C160-5740-8B08-3EE42E59E2A1}">
      <dsp:nvSpPr>
        <dsp:cNvPr id="0" name=""/>
        <dsp:cNvSpPr/>
      </dsp:nvSpPr>
      <dsp:spPr>
        <a:xfrm rot="19827774">
          <a:off x="4070281" y="1523381"/>
          <a:ext cx="860306" cy="48779"/>
        </a:xfrm>
        <a:custGeom>
          <a:avLst/>
          <a:gdLst/>
          <a:ahLst/>
          <a:cxnLst/>
          <a:rect l="0" t="0" r="0" b="0"/>
          <a:pathLst>
            <a:path>
              <a:moveTo>
                <a:pt x="0" y="24389"/>
              </a:moveTo>
              <a:lnTo>
                <a:pt x="860306" y="24389"/>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EBFCCDB-12B2-5E4C-AD70-E3897448828D}">
      <dsp:nvSpPr>
        <dsp:cNvPr id="0" name=""/>
        <dsp:cNvSpPr/>
      </dsp:nvSpPr>
      <dsp:spPr>
        <a:xfrm>
          <a:off x="1592055" y="860422"/>
          <a:ext cx="2981329" cy="298132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a:noFill/>
        </a:ln>
        <a:effectLst/>
      </dsp:spPr>
      <dsp:style>
        <a:lnRef idx="0">
          <a:scrgbClr r="0" g="0" b="0"/>
        </a:lnRef>
        <a:fillRef idx="3">
          <a:scrgbClr r="0" g="0" b="0"/>
        </a:fillRef>
        <a:effectRef idx="2">
          <a:scrgbClr r="0" g="0" b="0"/>
        </a:effectRef>
        <a:fontRef idx="minor">
          <a:schemeClr val="lt1"/>
        </a:fontRef>
      </dsp:style>
    </dsp:sp>
    <dsp:sp modelId="{85268D50-110F-FA43-8B8D-2004EBD0D512}">
      <dsp:nvSpPr>
        <dsp:cNvPr id="0" name=""/>
        <dsp:cNvSpPr/>
      </dsp:nvSpPr>
      <dsp:spPr>
        <a:xfrm>
          <a:off x="4758445" y="384"/>
          <a:ext cx="1788797" cy="1788797"/>
        </a:xfrm>
        <a:prstGeom prst="ellipse">
          <a:avLst/>
        </a:prstGeom>
        <a:gradFill rotWithShape="0">
          <a:gsLst>
            <a:gs pos="0">
              <a:schemeClr val="accent2">
                <a:hueOff val="-4533601"/>
                <a:satOff val="2618"/>
                <a:lumOff val="-4804"/>
                <a:alphaOff val="0"/>
                <a:satMod val="103000"/>
                <a:lumMod val="102000"/>
                <a:tint val="94000"/>
              </a:schemeClr>
            </a:gs>
            <a:gs pos="50000">
              <a:schemeClr val="accent2">
                <a:hueOff val="-4533601"/>
                <a:satOff val="2618"/>
                <a:lumOff val="-4804"/>
                <a:alphaOff val="0"/>
                <a:satMod val="110000"/>
                <a:lumMod val="100000"/>
                <a:shade val="100000"/>
              </a:schemeClr>
            </a:gs>
            <a:gs pos="100000">
              <a:schemeClr val="accent2">
                <a:hueOff val="-4533601"/>
                <a:satOff val="2618"/>
                <a:lumOff val="-48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45" tIns="29845" rIns="29845" bIns="29845" numCol="1" spcCol="1270" anchor="ctr" anchorCtr="0">
          <a:noAutofit/>
        </a:bodyPr>
        <a:lstStyle/>
        <a:p>
          <a:pPr lvl="0" algn="ctr" defTabSz="2089150">
            <a:lnSpc>
              <a:spcPct val="90000"/>
            </a:lnSpc>
            <a:spcBef>
              <a:spcPct val="0"/>
            </a:spcBef>
            <a:spcAft>
              <a:spcPct val="35000"/>
            </a:spcAft>
          </a:pPr>
          <a:r>
            <a:rPr lang="zh-TW" altLang="en-US" sz="4700" kern="1200" dirty="0" smtClean="0"/>
            <a:t>風險</a:t>
          </a:r>
          <a:endParaRPr lang="zh-TW" altLang="en-US" sz="4700" kern="1200" dirty="0"/>
        </a:p>
      </dsp:txBody>
      <dsp:txXfrm>
        <a:off x="5020408" y="262347"/>
        <a:ext cx="1264871" cy="1264871"/>
      </dsp:txXfrm>
    </dsp:sp>
    <dsp:sp modelId="{DE9563B5-F95D-9141-B49F-C9F74E0D05DE}">
      <dsp:nvSpPr>
        <dsp:cNvPr id="0" name=""/>
        <dsp:cNvSpPr/>
      </dsp:nvSpPr>
      <dsp:spPr>
        <a:xfrm>
          <a:off x="6726122" y="384"/>
          <a:ext cx="2683196" cy="1788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zh-TW" altLang="en-US" sz="1600" kern="1200" dirty="0" smtClean="0"/>
            <a:t>利率風險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流動性風險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信用風險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操作風險</a:t>
          </a:r>
          <a:endParaRPr lang="zh-TW" altLang="en-US" sz="1600" kern="1200" dirty="0"/>
        </a:p>
        <a:p>
          <a:pPr marL="171450" lvl="1" indent="-171450" algn="l" defTabSz="711200">
            <a:lnSpc>
              <a:spcPct val="90000"/>
            </a:lnSpc>
            <a:spcBef>
              <a:spcPct val="0"/>
            </a:spcBef>
            <a:spcAft>
              <a:spcPct val="15000"/>
            </a:spcAft>
            <a:buChar char="••"/>
          </a:pPr>
          <a:r>
            <a:rPr lang="en-US" altLang="zh-TW" sz="1600" kern="1200" dirty="0" smtClean="0"/>
            <a:t>…</a:t>
          </a:r>
          <a:r>
            <a:rPr lang="zh-TW" altLang="en-US" sz="1600" kern="1200" dirty="0" smtClean="0"/>
            <a:t> </a:t>
          </a:r>
          <a:r>
            <a:rPr lang="en-US" altLang="zh-TW" sz="1600" kern="1200" dirty="0" smtClean="0"/>
            <a:t>…</a:t>
          </a:r>
          <a:endParaRPr lang="zh-TW" altLang="en-US" sz="1600" kern="1200" dirty="0"/>
        </a:p>
      </dsp:txBody>
      <dsp:txXfrm>
        <a:off x="6726122" y="384"/>
        <a:ext cx="2683196" cy="1788797"/>
      </dsp:txXfrm>
    </dsp:sp>
    <dsp:sp modelId="{6981C3F0-9299-BA41-AF27-28D72B74C60E}">
      <dsp:nvSpPr>
        <dsp:cNvPr id="0" name=""/>
        <dsp:cNvSpPr/>
      </dsp:nvSpPr>
      <dsp:spPr>
        <a:xfrm>
          <a:off x="4758445" y="2912992"/>
          <a:ext cx="1788797" cy="1788797"/>
        </a:xfrm>
        <a:prstGeom prst="ellipse">
          <a:avLst/>
        </a:prstGeom>
        <a:gradFill rotWithShape="0">
          <a:gsLst>
            <a:gs pos="0">
              <a:schemeClr val="accent2">
                <a:hueOff val="-9067202"/>
                <a:satOff val="5236"/>
                <a:lumOff val="-9607"/>
                <a:alphaOff val="0"/>
                <a:satMod val="103000"/>
                <a:lumMod val="102000"/>
                <a:tint val="94000"/>
              </a:schemeClr>
            </a:gs>
            <a:gs pos="50000">
              <a:schemeClr val="accent2">
                <a:hueOff val="-9067202"/>
                <a:satOff val="5236"/>
                <a:lumOff val="-9607"/>
                <a:alphaOff val="0"/>
                <a:satMod val="110000"/>
                <a:lumMod val="100000"/>
                <a:shade val="100000"/>
              </a:schemeClr>
            </a:gs>
            <a:gs pos="100000">
              <a:schemeClr val="accent2">
                <a:hueOff val="-9067202"/>
                <a:satOff val="5236"/>
                <a:lumOff val="-96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45" tIns="29845" rIns="29845" bIns="29845" numCol="1" spcCol="1270" anchor="ctr" anchorCtr="0">
          <a:noAutofit/>
        </a:bodyPr>
        <a:lstStyle/>
        <a:p>
          <a:pPr lvl="0" algn="ctr" defTabSz="2089150">
            <a:lnSpc>
              <a:spcPct val="90000"/>
            </a:lnSpc>
            <a:spcBef>
              <a:spcPct val="0"/>
            </a:spcBef>
            <a:spcAft>
              <a:spcPct val="35000"/>
            </a:spcAft>
          </a:pPr>
          <a:r>
            <a:rPr lang="zh-TW" altLang="en-US" sz="4700" kern="1200" dirty="0" smtClean="0"/>
            <a:t>監管</a:t>
          </a:r>
          <a:endParaRPr lang="zh-TW" altLang="en-US" sz="4700" kern="1200" dirty="0"/>
        </a:p>
      </dsp:txBody>
      <dsp:txXfrm>
        <a:off x="5020408" y="3174955"/>
        <a:ext cx="1264871" cy="1264871"/>
      </dsp:txXfrm>
    </dsp:sp>
    <dsp:sp modelId="{18C840CF-AD8E-DE4E-944A-4D4DF6BC98F1}">
      <dsp:nvSpPr>
        <dsp:cNvPr id="0" name=""/>
        <dsp:cNvSpPr/>
      </dsp:nvSpPr>
      <dsp:spPr>
        <a:xfrm>
          <a:off x="6726122" y="2912992"/>
          <a:ext cx="2683196" cy="1788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zh-TW" altLang="en-US" sz="1600" kern="1200" dirty="0" smtClean="0"/>
            <a:t>網路銀行監管</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第三方支付監管</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群眾募資平台監管</a:t>
          </a:r>
          <a:endParaRPr lang="zh-TW" altLang="en-US" sz="1600" kern="1200" dirty="0"/>
        </a:p>
        <a:p>
          <a:pPr marL="171450" lvl="1" indent="-171450" algn="l" defTabSz="711200">
            <a:lnSpc>
              <a:spcPct val="90000"/>
            </a:lnSpc>
            <a:spcBef>
              <a:spcPct val="0"/>
            </a:spcBef>
            <a:spcAft>
              <a:spcPct val="15000"/>
            </a:spcAft>
            <a:buChar char="••"/>
          </a:pPr>
          <a:r>
            <a:rPr lang="en-US" altLang="zh-TW" sz="1600" kern="1200" smtClean="0"/>
            <a:t>P2P</a:t>
          </a:r>
          <a:r>
            <a:rPr lang="zh-TW" altLang="en-US" sz="1600" kern="1200" smtClean="0"/>
            <a:t>平台監管</a:t>
          </a:r>
          <a:endParaRPr lang="zh-TW" altLang="en-US" sz="1600" kern="1200" dirty="0"/>
        </a:p>
        <a:p>
          <a:pPr marL="171450" lvl="1" indent="-171450" algn="l" defTabSz="711200">
            <a:lnSpc>
              <a:spcPct val="90000"/>
            </a:lnSpc>
            <a:spcBef>
              <a:spcPct val="0"/>
            </a:spcBef>
            <a:spcAft>
              <a:spcPct val="15000"/>
            </a:spcAft>
            <a:buChar char="••"/>
          </a:pPr>
          <a:r>
            <a:rPr lang="en-US" altLang="zh-TW" sz="1600" kern="1200" dirty="0" smtClean="0"/>
            <a:t>…</a:t>
          </a:r>
          <a:r>
            <a:rPr lang="zh-TW" altLang="en-US" sz="1600" kern="1200" dirty="0" smtClean="0"/>
            <a:t> </a:t>
          </a:r>
          <a:r>
            <a:rPr lang="en-US" altLang="zh-TW" sz="1600" kern="1200" dirty="0" smtClean="0"/>
            <a:t>…</a:t>
          </a:r>
          <a:endParaRPr lang="zh-TW" altLang="en-US" sz="1600" kern="1200" dirty="0"/>
        </a:p>
      </dsp:txBody>
      <dsp:txXfrm>
        <a:off x="6726122" y="2912992"/>
        <a:ext cx="2683196" cy="17887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6404A-22FA-4CA2-9F89-25CB1B4F882D}">
      <dsp:nvSpPr>
        <dsp:cNvPr id="0" name=""/>
        <dsp:cNvSpPr/>
      </dsp:nvSpPr>
      <dsp:spPr>
        <a:xfrm>
          <a:off x="1965" y="167260"/>
          <a:ext cx="2650611" cy="254592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Tahoma"/>
              <a:cs typeface="Tahoma"/>
            </a:rPr>
            <a:t>E-Commerce</a:t>
          </a:r>
        </a:p>
        <a:p>
          <a:pPr lvl="0" algn="ctr" defTabSz="711200">
            <a:lnSpc>
              <a:spcPct val="90000"/>
            </a:lnSpc>
            <a:spcBef>
              <a:spcPct val="0"/>
            </a:spcBef>
            <a:spcAft>
              <a:spcPct val="35000"/>
            </a:spcAft>
          </a:pPr>
          <a:r>
            <a:rPr lang="en-US" altLang="zh-TW" sz="1600" b="1" kern="1200" dirty="0" smtClean="0">
              <a:latin typeface="Tahoma"/>
              <a:cs typeface="Tahoma"/>
            </a:rPr>
            <a:t>Finance  </a:t>
          </a:r>
          <a:endParaRPr lang="zh-TW" altLang="en-US" sz="1600" b="1" kern="1200" dirty="0">
            <a:latin typeface="Tahoma"/>
            <a:cs typeface="Tahoma"/>
          </a:endParaRPr>
        </a:p>
      </dsp:txBody>
      <dsp:txXfrm>
        <a:off x="390138" y="540102"/>
        <a:ext cx="1874265" cy="1800239"/>
      </dsp:txXfrm>
    </dsp:sp>
    <dsp:sp modelId="{73DA138E-1CDB-4EAA-9C69-AFA7788C40C7}">
      <dsp:nvSpPr>
        <dsp:cNvPr id="0" name=""/>
        <dsp:cNvSpPr/>
      </dsp:nvSpPr>
      <dsp:spPr>
        <a:xfrm>
          <a:off x="2849944" y="735336"/>
          <a:ext cx="1409770" cy="1409770"/>
        </a:xfrm>
        <a:prstGeom prst="mathPlus">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dirty="0"/>
        </a:p>
      </dsp:txBody>
      <dsp:txXfrm>
        <a:off x="3036809" y="1274432"/>
        <a:ext cx="1036040" cy="331578"/>
      </dsp:txXfrm>
    </dsp:sp>
    <dsp:sp modelId="{75DD7B03-EDFD-489E-8BFF-52A86146FB56}">
      <dsp:nvSpPr>
        <dsp:cNvPr id="0" name=""/>
        <dsp:cNvSpPr/>
      </dsp:nvSpPr>
      <dsp:spPr>
        <a:xfrm>
          <a:off x="4457082" y="114916"/>
          <a:ext cx="2851333" cy="2650611"/>
        </a:xfrm>
        <a:prstGeom prst="ellipse">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smtClean="0">
              <a:latin typeface="Tahoma"/>
              <a:cs typeface="Tahoma"/>
            </a:rPr>
            <a:t>Social Computing </a:t>
          </a:r>
          <a:endParaRPr lang="zh-TW" altLang="en-US" sz="1600" b="1" kern="1200" dirty="0">
            <a:latin typeface="Tahoma"/>
            <a:cs typeface="Tahoma"/>
          </a:endParaRPr>
        </a:p>
      </dsp:txBody>
      <dsp:txXfrm>
        <a:off x="4874650" y="503089"/>
        <a:ext cx="2016197" cy="1874265"/>
      </dsp:txXfrm>
    </dsp:sp>
    <dsp:sp modelId="{B2A17EBD-6DB1-4129-8814-F9315FCEFF9B}">
      <dsp:nvSpPr>
        <dsp:cNvPr id="0" name=""/>
        <dsp:cNvSpPr/>
      </dsp:nvSpPr>
      <dsp:spPr>
        <a:xfrm>
          <a:off x="7505784" y="735336"/>
          <a:ext cx="1409770" cy="1409770"/>
        </a:xfrm>
        <a:prstGeom prs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endParaRPr lang="zh-TW" altLang="en-US" sz="5000" kern="1200"/>
        </a:p>
      </dsp:txBody>
      <dsp:txXfrm>
        <a:off x="7505784" y="1087779"/>
        <a:ext cx="1057328" cy="704885"/>
      </dsp:txXfrm>
    </dsp:sp>
    <dsp:sp modelId="{F23D44EE-E48C-4B6C-8AA4-04CA71043BB4}">
      <dsp:nvSpPr>
        <dsp:cNvPr id="0" name=""/>
        <dsp:cNvSpPr/>
      </dsp:nvSpPr>
      <dsp:spPr>
        <a:xfrm>
          <a:off x="9112922" y="114916"/>
          <a:ext cx="2851333" cy="2650611"/>
        </a:xfrm>
        <a:prstGeom prst="ellipse">
          <a:avLst/>
        </a:prstGeom>
        <a:solidFill>
          <a:srgbClr val="FF33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Tahoma"/>
              <a:cs typeface="Tahoma"/>
            </a:rPr>
            <a:t>Social Commerce</a:t>
          </a:r>
        </a:p>
        <a:p>
          <a:pPr lvl="0" algn="ctr" defTabSz="711200">
            <a:lnSpc>
              <a:spcPct val="90000"/>
            </a:lnSpc>
            <a:spcBef>
              <a:spcPct val="0"/>
            </a:spcBef>
            <a:spcAft>
              <a:spcPct val="35000"/>
            </a:spcAft>
          </a:pPr>
          <a:r>
            <a:rPr lang="en-US" altLang="zh-TW" sz="1600" b="1" kern="1200" dirty="0" smtClean="0">
              <a:latin typeface="Tahoma"/>
              <a:cs typeface="Tahoma"/>
            </a:rPr>
            <a:t>Social  Finance </a:t>
          </a:r>
          <a:endParaRPr lang="zh-TW" altLang="en-US" sz="1600" b="1" kern="1200" dirty="0">
            <a:latin typeface="Tahoma"/>
            <a:cs typeface="Tahoma"/>
          </a:endParaRPr>
        </a:p>
      </dsp:txBody>
      <dsp:txXfrm>
        <a:off x="9530490" y="503089"/>
        <a:ext cx="2016197" cy="187426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2017/5/16</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2017/5/16</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a:t>
            </a:fld>
            <a:endParaRPr lang="zh-TW" altLang="en-US"/>
          </a:p>
        </p:txBody>
      </p:sp>
    </p:spTree>
    <p:extLst>
      <p:ext uri="{BB962C8B-B14F-4D97-AF65-F5344CB8AC3E}">
        <p14:creationId xmlns:p14="http://schemas.microsoft.com/office/powerpoint/2010/main" val="191471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17</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8790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smtClean="0">
                <a:solidFill>
                  <a:schemeClr val="tx1"/>
                </a:solidFill>
                <a:latin typeface="+mn-lt"/>
                <a:ea typeface="+mn-ea"/>
                <a:cs typeface="+mn-cs"/>
              </a:rPr>
              <a:t>一是顧客的知識</a:t>
            </a:r>
            <a:r>
              <a:rPr lang="en-US" altLang="zh-TW" sz="1200" kern="1200" dirty="0" smtClean="0">
                <a:solidFill>
                  <a:schemeClr val="tx1"/>
                </a:solidFill>
                <a:latin typeface="+mn-lt"/>
                <a:ea typeface="+mn-ea"/>
                <a:cs typeface="+mn-cs"/>
              </a:rPr>
              <a:t>(Knowledge of Customers)</a:t>
            </a:r>
            <a:r>
              <a:rPr lang="zh-TW" altLang="en-US" sz="1200" kern="1200" dirty="0" smtClean="0">
                <a:solidFill>
                  <a:schemeClr val="tx1"/>
                </a:solidFill>
                <a:latin typeface="+mn-lt"/>
                <a:ea typeface="+mn-ea"/>
                <a:cs typeface="+mn-cs"/>
              </a:rPr>
              <a:t>，包括資料整合、大數據分析與應用和數位行銷等；</a:t>
            </a:r>
          </a:p>
          <a:p>
            <a:r>
              <a:rPr lang="zh-Hant" altLang="en-US" sz="1200" kern="1200" dirty="0" smtClean="0">
                <a:solidFill>
                  <a:schemeClr val="tx1"/>
                </a:solidFill>
                <a:latin typeface="+mn-lt"/>
                <a:ea typeface="+mn-ea"/>
                <a:cs typeface="+mn-cs"/>
              </a:rPr>
              <a:t>二是多元通路的整合</a:t>
            </a:r>
            <a:r>
              <a:rPr lang="en-US" altLang="zh-Hant" sz="1200" kern="1200" dirty="0" smtClean="0">
                <a:solidFill>
                  <a:schemeClr val="tx1"/>
                </a:solidFill>
                <a:latin typeface="+mn-lt"/>
                <a:ea typeface="+mn-ea"/>
                <a:cs typeface="+mn-cs"/>
              </a:rPr>
              <a:t>(Multi-channel Integration)</a:t>
            </a:r>
            <a:r>
              <a:rPr lang="zh-Hant" altLang="en-US" sz="1200" kern="1200" dirty="0" smtClean="0">
                <a:solidFill>
                  <a:schemeClr val="tx1"/>
                </a:solidFill>
                <a:latin typeface="+mn-lt"/>
                <a:ea typeface="+mn-ea"/>
                <a:cs typeface="+mn-cs"/>
              </a:rPr>
              <a:t>，包括全通路</a:t>
            </a:r>
            <a:r>
              <a:rPr lang="en-US" altLang="zh-Hant" sz="1200" kern="1200" dirty="0" smtClean="0">
                <a:solidFill>
                  <a:schemeClr val="tx1"/>
                </a:solidFill>
                <a:latin typeface="+mn-lt"/>
                <a:ea typeface="+mn-ea"/>
                <a:cs typeface="+mn-cs"/>
              </a:rPr>
              <a:t>(</a:t>
            </a:r>
            <a:r>
              <a:rPr lang="en-US" altLang="zh-Hant" sz="1200" kern="1200" dirty="0" err="1" smtClean="0">
                <a:solidFill>
                  <a:schemeClr val="tx1"/>
                </a:solidFill>
                <a:latin typeface="+mn-lt"/>
                <a:ea typeface="+mn-ea"/>
                <a:cs typeface="+mn-cs"/>
              </a:rPr>
              <a:t>Omini</a:t>
            </a:r>
            <a:r>
              <a:rPr lang="en-US" altLang="zh-Hant" sz="1200" kern="1200" dirty="0" smtClean="0">
                <a:solidFill>
                  <a:schemeClr val="tx1"/>
                </a:solidFill>
                <a:latin typeface="+mn-lt"/>
                <a:ea typeface="+mn-ea"/>
                <a:cs typeface="+mn-cs"/>
              </a:rPr>
              <a:t>-Channel)</a:t>
            </a:r>
            <a:r>
              <a:rPr lang="zh-Hant" altLang="en-US" sz="1200" kern="1200" dirty="0" smtClean="0">
                <a:solidFill>
                  <a:schemeClr val="tx1"/>
                </a:solidFill>
                <a:latin typeface="+mn-lt"/>
                <a:ea typeface="+mn-ea"/>
                <a:cs typeface="+mn-cs"/>
              </a:rPr>
              <a:t>、客戶體驗等；</a:t>
            </a:r>
          </a:p>
          <a:p>
            <a:r>
              <a:rPr lang="zh-Hant" altLang="en-US" sz="1200" kern="1200" dirty="0" smtClean="0">
                <a:solidFill>
                  <a:schemeClr val="tx1"/>
                </a:solidFill>
                <a:latin typeface="+mn-lt"/>
                <a:ea typeface="+mn-ea"/>
                <a:cs typeface="+mn-cs"/>
              </a:rPr>
              <a:t>三是社群金融</a:t>
            </a:r>
            <a:r>
              <a:rPr lang="en-US" altLang="zh-Hant" sz="1200" kern="1200" dirty="0" smtClean="0">
                <a:solidFill>
                  <a:schemeClr val="tx1"/>
                </a:solidFill>
                <a:latin typeface="+mn-lt"/>
                <a:ea typeface="+mn-ea"/>
                <a:cs typeface="+mn-cs"/>
              </a:rPr>
              <a:t>(Social Banking)</a:t>
            </a:r>
            <a:r>
              <a:rPr lang="zh-Hant" altLang="en-US" sz="1200" kern="1200" dirty="0" smtClean="0">
                <a:solidFill>
                  <a:schemeClr val="tx1"/>
                </a:solidFill>
                <a:latin typeface="+mn-lt"/>
                <a:ea typeface="+mn-ea"/>
                <a:cs typeface="+mn-cs"/>
              </a:rPr>
              <a:t>，包括社群媒體策略、社群分析與輿情掌握等；</a:t>
            </a:r>
          </a:p>
          <a:p>
            <a:r>
              <a:rPr lang="zh-Hant" altLang="en-US" sz="1200" kern="1200" dirty="0" smtClean="0">
                <a:solidFill>
                  <a:schemeClr val="tx1"/>
                </a:solidFill>
                <a:latin typeface="+mn-lt"/>
                <a:ea typeface="+mn-ea"/>
                <a:cs typeface="+mn-cs"/>
              </a:rPr>
              <a:t>四是行動能力</a:t>
            </a:r>
            <a:r>
              <a:rPr lang="en-US" altLang="zh-Hant" sz="1200" kern="1200" dirty="0" smtClean="0">
                <a:solidFill>
                  <a:schemeClr val="tx1"/>
                </a:solidFill>
                <a:latin typeface="+mn-lt"/>
                <a:ea typeface="+mn-ea"/>
                <a:cs typeface="+mn-cs"/>
              </a:rPr>
              <a:t>(Mobility)</a:t>
            </a:r>
            <a:r>
              <a:rPr lang="zh-Hant" altLang="en-US" sz="1200" kern="1200" dirty="0" smtClean="0">
                <a:solidFill>
                  <a:schemeClr val="tx1"/>
                </a:solidFill>
                <a:latin typeface="+mn-lt"/>
                <a:ea typeface="+mn-ea"/>
                <a:cs typeface="+mn-cs"/>
              </a:rPr>
              <a:t>，透過數位科技和客戶互動、提供客戶價值與服務和增加銷售機會與客戶關係；</a:t>
            </a:r>
          </a:p>
          <a:p>
            <a:r>
              <a:rPr lang="zh-Hant" altLang="en-US" sz="1200" kern="1200" dirty="0" smtClean="0">
                <a:solidFill>
                  <a:schemeClr val="tx1"/>
                </a:solidFill>
                <a:latin typeface="+mn-lt"/>
                <a:ea typeface="+mn-ea"/>
                <a:cs typeface="+mn-cs"/>
              </a:rPr>
              <a:t>五是企業文化改變</a:t>
            </a:r>
            <a:r>
              <a:rPr lang="en-US" altLang="zh-Hant" sz="1200" kern="1200" dirty="0" smtClean="0">
                <a:solidFill>
                  <a:schemeClr val="tx1"/>
                </a:solidFill>
                <a:latin typeface="+mn-lt"/>
                <a:ea typeface="+mn-ea"/>
                <a:cs typeface="+mn-cs"/>
              </a:rPr>
              <a:t>(Cultural Change)</a:t>
            </a:r>
            <a:r>
              <a:rPr lang="zh-Hant" altLang="en-US" sz="1200" kern="1200" dirty="0" smtClean="0">
                <a:solidFill>
                  <a:schemeClr val="tx1"/>
                </a:solidFill>
                <a:latin typeface="+mn-lt"/>
                <a:ea typeface="+mn-ea"/>
                <a:cs typeface="+mn-cs"/>
              </a:rPr>
              <a:t>，也就是必須具有以客戶為核心的中心思想，以及跨部門的整合思考設計。</a:t>
            </a:r>
            <a:endParaRPr lang="en-US" altLang="zh-Hant" sz="1200" kern="1200" dirty="0" smtClean="0">
              <a:solidFill>
                <a:schemeClr val="tx1"/>
              </a:solidFill>
              <a:latin typeface="+mn-lt"/>
              <a:ea typeface="+mn-ea"/>
              <a:cs typeface="+mn-cs"/>
            </a:endParaRPr>
          </a:p>
          <a:p>
            <a:endParaRPr kumimoji="1" lang="en-US" altLang="zh-TW" sz="1200" kern="1200" dirty="0" smtClean="0">
              <a:solidFill>
                <a:schemeClr val="tx1"/>
              </a:solidFill>
              <a:latin typeface="+mn-lt"/>
              <a:ea typeface="+mn-ea"/>
              <a:cs typeface="+mn-cs"/>
            </a:endParaRPr>
          </a:p>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28</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p>
          <a:p>
            <a:r>
              <a:rPr kumimoji="1" lang="en-US" altLang="zh-TW" dirty="0" smtClean="0"/>
              <a:t>https://read01.com/5mmDeD.html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358662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32</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3.jp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5.png"/><Relationship Id="rId16"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jpeg"/><Relationship Id="rId10" Type="http://schemas.openxmlformats.org/officeDocument/2006/relationships/image" Target="../media/image31.png"/><Relationship Id="rId4" Type="http://schemas.openxmlformats.org/officeDocument/2006/relationships/image" Target="../media/image24.png"/><Relationship Id="rId9" Type="http://schemas.openxmlformats.org/officeDocument/2006/relationships/image" Target="../media/image30.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gif"/><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jpg"/></Relationships>
</file>

<file path=ppt/slides/_rels/slide1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jpe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3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4.xml"/><Relationship Id="rId5" Type="http://schemas.openxmlformats.org/officeDocument/2006/relationships/image" Target="../media/image90.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1.png"/><Relationship Id="rId4" Type="http://schemas.openxmlformats.org/officeDocument/2006/relationships/diagramQuickStyle" Target="../diagrams/quickStyle1.xm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0.jpeg"/><Relationship Id="rId3" Type="http://schemas.openxmlformats.org/officeDocument/2006/relationships/image" Target="../media/image13.png"/><Relationship Id="rId7" Type="http://schemas.openxmlformats.org/officeDocument/2006/relationships/image" Target="../media/image8.jpg"/><Relationship Id="rId12"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image" Target="../media/image14.jpg"/><Relationship Id="rId9" Type="http://schemas.openxmlformats.org/officeDocument/2006/relationships/image" Target="../media/image10.png"/><Relationship Id="rId1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xfrm>
            <a:off x="1213457" y="1798656"/>
            <a:ext cx="9515600" cy="1363200"/>
          </a:xfrm>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smtClean="0">
                <a:latin typeface="+mn-ea"/>
                <a:ea typeface="+mn-ea"/>
                <a:cs typeface="+mj-cs"/>
                <a:sym typeface="Helvetica"/>
              </a:rPr>
              <a:t>數位</a:t>
            </a:r>
            <a:r>
              <a:rPr lang="zh-TW" altLang="en-US" dirty="0" smtClean="0">
                <a:latin typeface="+mn-ea"/>
                <a:ea typeface="+mn-ea"/>
                <a:cs typeface="+mj-cs"/>
                <a:sym typeface="Helvetica"/>
              </a:rPr>
              <a:t>金融</a:t>
            </a:r>
            <a:r>
              <a:rPr lang="zh-TW" altLang="en-US" dirty="0" smtClean="0">
                <a:latin typeface="+mn-ea"/>
                <a:ea typeface="+mn-ea"/>
                <a:cs typeface="Arial"/>
                <a:sym typeface="Arial"/>
              </a:rPr>
              <a:t>創新與實務</a:t>
            </a:r>
            <a:endParaRPr dirty="0">
              <a:latin typeface="+mn-ea"/>
              <a:ea typeface="+mn-ea"/>
              <a:cs typeface="+mj-cs"/>
              <a:sym typeface="Helvetica"/>
            </a:endParaRPr>
          </a:p>
        </p:txBody>
      </p:sp>
      <p:sp>
        <p:nvSpPr>
          <p:cNvPr id="2" name="子標題 1"/>
          <p:cNvSpPr>
            <a:spLocks noGrp="1"/>
          </p:cNvSpPr>
          <p:nvPr>
            <p:ph type="subTitle" idx="1"/>
          </p:nvPr>
        </p:nvSpPr>
        <p:spPr>
          <a:xfrm>
            <a:off x="2109404" y="2967444"/>
            <a:ext cx="7629682" cy="1056800"/>
          </a:xfrm>
        </p:spPr>
        <p:txBody>
          <a:bodyPr>
            <a:normAutofit/>
          </a:bodyPr>
          <a:lstStyle/>
          <a:p>
            <a:r>
              <a:rPr kumimoji="1" lang="en-US" altLang="zh-TW" b="1" dirty="0" smtClean="0">
                <a:solidFill>
                  <a:schemeClr val="accent2"/>
                </a:solidFill>
                <a:latin typeface="+mn-ea"/>
              </a:rPr>
              <a:t>Digital </a:t>
            </a:r>
            <a:r>
              <a:rPr kumimoji="1" lang="en-US" altLang="zh-TW" b="1" dirty="0" smtClean="0">
                <a:solidFill>
                  <a:schemeClr val="accent2"/>
                </a:solidFill>
                <a:latin typeface="+mn-ea"/>
              </a:rPr>
              <a:t>Finance: Innovation &amp; Practice   </a:t>
            </a:r>
            <a:endParaRPr kumimoji="1" lang="en-US" altLang="zh-TW" b="1" dirty="0">
              <a:solidFill>
                <a:schemeClr val="accent2"/>
              </a:solidFill>
              <a:latin typeface="+mn-ea"/>
            </a:endParaRPr>
          </a:p>
        </p:txBody>
      </p:sp>
      <p:sp>
        <p:nvSpPr>
          <p:cNvPr id="6" name="頁尾版面配置區 1"/>
          <p:cNvSpPr txBox="1">
            <a:spLocks/>
          </p:cNvSpPr>
          <p:nvPr/>
        </p:nvSpPr>
        <p:spPr>
          <a:xfrm>
            <a:off x="1191273" y="3764478"/>
            <a:ext cx="9095510" cy="178657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600" kern="0" smtClean="0">
                <a:solidFill>
                  <a:srgbClr val="002060"/>
                </a:solidFill>
                <a:latin typeface="+mn-ea"/>
              </a:rPr>
              <a:t>李永銘 博士</a:t>
            </a:r>
            <a:endParaRPr lang="en-US" altLang="zh-TW" sz="3600" kern="0" dirty="0" smtClean="0">
              <a:solidFill>
                <a:srgbClr val="002060"/>
              </a:solidFill>
              <a:latin typeface="+mn-ea"/>
            </a:endParaRPr>
          </a:p>
          <a:p>
            <a:pPr algn="ctr"/>
            <a:r>
              <a:rPr lang="zh-TW" altLang="en-US" sz="3600" kern="0" dirty="0" smtClean="0">
                <a:solidFill>
                  <a:srgbClr val="002060"/>
                </a:solidFill>
                <a:latin typeface="+mn-ea"/>
              </a:rPr>
              <a:t>國立交通大學資訊管理研究所教授</a:t>
            </a:r>
            <a:endParaRPr lang="zh-TW" altLang="en-US" sz="3600" kern="0" dirty="0">
              <a:solidFill>
                <a:srgbClr val="002060"/>
              </a:solidFill>
              <a:latin typeface="+mn-ea"/>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4211922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3239749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1234660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金融行業服務形式的改變</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pic>
        <p:nvPicPr>
          <p:cNvPr id="29" name="內容版面配置區 6"/>
          <p:cNvPicPr>
            <a:picLocks noGrp="1" noChangeAspect="1"/>
          </p:cNvPicPr>
          <p:nvPr>
            <p:ph idx="1"/>
          </p:nvPr>
        </p:nvPicPr>
        <p:blipFill>
          <a:blip r:embed="rId2"/>
          <a:stretch>
            <a:fillRect/>
          </a:stretch>
        </p:blipFill>
        <p:spPr>
          <a:xfrm>
            <a:off x="374395" y="1252540"/>
            <a:ext cx="4601641" cy="880994"/>
          </a:xfrm>
          <a:prstGeom prst="rect">
            <a:avLst/>
          </a:prstGeom>
        </p:spPr>
      </p:pic>
      <p:pic>
        <p:nvPicPr>
          <p:cNvPr id="30" name="圖片 29"/>
          <p:cNvPicPr>
            <a:picLocks noChangeAspect="1"/>
          </p:cNvPicPr>
          <p:nvPr/>
        </p:nvPicPr>
        <p:blipFill>
          <a:blip r:embed="rId3"/>
          <a:stretch>
            <a:fillRect/>
          </a:stretch>
        </p:blipFill>
        <p:spPr>
          <a:xfrm>
            <a:off x="749284" y="2255909"/>
            <a:ext cx="4875130" cy="936208"/>
          </a:xfrm>
          <a:prstGeom prst="rect">
            <a:avLst/>
          </a:prstGeom>
        </p:spPr>
      </p:pic>
      <p:pic>
        <p:nvPicPr>
          <p:cNvPr id="31" name="圖片 30"/>
          <p:cNvPicPr>
            <a:picLocks noChangeAspect="1"/>
          </p:cNvPicPr>
          <p:nvPr/>
        </p:nvPicPr>
        <p:blipFill>
          <a:blip r:embed="rId4"/>
          <a:stretch>
            <a:fillRect/>
          </a:stretch>
        </p:blipFill>
        <p:spPr>
          <a:xfrm>
            <a:off x="1282102" y="3272997"/>
            <a:ext cx="4843708" cy="927337"/>
          </a:xfrm>
          <a:prstGeom prst="rect">
            <a:avLst/>
          </a:prstGeom>
        </p:spPr>
      </p:pic>
      <p:pic>
        <p:nvPicPr>
          <p:cNvPr id="32" name="圖片 31"/>
          <p:cNvPicPr>
            <a:picLocks noChangeAspect="1"/>
          </p:cNvPicPr>
          <p:nvPr/>
        </p:nvPicPr>
        <p:blipFill>
          <a:blip r:embed="rId5"/>
          <a:stretch>
            <a:fillRect/>
          </a:stretch>
        </p:blipFill>
        <p:spPr>
          <a:xfrm>
            <a:off x="2375543" y="5322469"/>
            <a:ext cx="5092605" cy="978544"/>
          </a:xfrm>
          <a:prstGeom prst="rect">
            <a:avLst/>
          </a:prstGeom>
        </p:spPr>
      </p:pic>
      <p:pic>
        <p:nvPicPr>
          <p:cNvPr id="33" name="圖片 32"/>
          <p:cNvPicPr>
            <a:picLocks noChangeAspect="1"/>
          </p:cNvPicPr>
          <p:nvPr/>
        </p:nvPicPr>
        <p:blipFill>
          <a:blip r:embed="rId6"/>
          <a:stretch>
            <a:fillRect/>
          </a:stretch>
        </p:blipFill>
        <p:spPr>
          <a:xfrm>
            <a:off x="1840573" y="4297054"/>
            <a:ext cx="4843303" cy="927804"/>
          </a:xfrm>
          <a:prstGeom prst="rect">
            <a:avLst/>
          </a:prstGeom>
        </p:spPr>
      </p:pic>
      <p:sp>
        <p:nvSpPr>
          <p:cNvPr id="34" name="文字方塊 33"/>
          <p:cNvSpPr txBox="1"/>
          <p:nvPr/>
        </p:nvSpPr>
        <p:spPr>
          <a:xfrm>
            <a:off x="5214985" y="1609185"/>
            <a:ext cx="4118279" cy="461665"/>
          </a:xfrm>
          <a:prstGeom prst="rect">
            <a:avLst/>
          </a:prstGeom>
          <a:noFill/>
        </p:spPr>
        <p:txBody>
          <a:bodyPr wrap="square" rtlCol="0">
            <a:spAutoFit/>
          </a:bodyPr>
          <a:lstStyle/>
          <a:p>
            <a:r>
              <a:rPr lang="zh-TW" altLang="en-US" sz="2400" b="1" dirty="0" smtClean="0">
                <a:solidFill>
                  <a:srgbClr val="FF9933"/>
                </a:solidFill>
              </a:rPr>
              <a:t>銀行轉帳              線上支付</a:t>
            </a:r>
            <a:endParaRPr lang="zh-TW" altLang="en-US" sz="2400" b="1" dirty="0">
              <a:solidFill>
                <a:srgbClr val="FF9933"/>
              </a:solidFill>
            </a:endParaRPr>
          </a:p>
        </p:txBody>
      </p:sp>
      <p:sp>
        <p:nvSpPr>
          <p:cNvPr id="35" name="文字方塊 34"/>
          <p:cNvSpPr txBox="1"/>
          <p:nvPr/>
        </p:nvSpPr>
        <p:spPr>
          <a:xfrm>
            <a:off x="5839022" y="2639023"/>
            <a:ext cx="4118279" cy="461665"/>
          </a:xfrm>
          <a:prstGeom prst="rect">
            <a:avLst/>
          </a:prstGeom>
          <a:noFill/>
        </p:spPr>
        <p:txBody>
          <a:bodyPr wrap="square" rtlCol="0">
            <a:spAutoFit/>
          </a:bodyPr>
          <a:lstStyle/>
          <a:p>
            <a:r>
              <a:rPr lang="zh-TW" altLang="en-US" sz="2400" b="1" dirty="0" smtClean="0">
                <a:solidFill>
                  <a:srgbClr val="FF9933"/>
                </a:solidFill>
              </a:rPr>
              <a:t>公司債券             </a:t>
            </a:r>
            <a:r>
              <a:rPr lang="en-US" altLang="zh-TW" sz="2400" b="1" dirty="0" smtClean="0">
                <a:solidFill>
                  <a:srgbClr val="FF9933"/>
                </a:solidFill>
              </a:rPr>
              <a:t>P2P</a:t>
            </a:r>
            <a:r>
              <a:rPr lang="zh-TW" altLang="en-US" sz="2400" b="1" dirty="0" smtClean="0">
                <a:solidFill>
                  <a:srgbClr val="FF9933"/>
                </a:solidFill>
              </a:rPr>
              <a:t>網貸</a:t>
            </a:r>
            <a:endParaRPr lang="zh-TW" altLang="en-US" sz="2400" b="1" dirty="0">
              <a:solidFill>
                <a:srgbClr val="FF9933"/>
              </a:solidFill>
            </a:endParaRPr>
          </a:p>
        </p:txBody>
      </p:sp>
      <p:sp>
        <p:nvSpPr>
          <p:cNvPr id="36" name="文字方塊 35"/>
          <p:cNvSpPr txBox="1"/>
          <p:nvPr/>
        </p:nvSpPr>
        <p:spPr>
          <a:xfrm>
            <a:off x="6492875" y="3736665"/>
            <a:ext cx="3902332" cy="461665"/>
          </a:xfrm>
          <a:prstGeom prst="rect">
            <a:avLst/>
          </a:prstGeom>
          <a:noFill/>
        </p:spPr>
        <p:txBody>
          <a:bodyPr wrap="square" rtlCol="0">
            <a:spAutoFit/>
          </a:bodyPr>
          <a:lstStyle/>
          <a:p>
            <a:r>
              <a:rPr lang="zh-TW" altLang="en-US" sz="2400" b="1" dirty="0" smtClean="0">
                <a:solidFill>
                  <a:srgbClr val="FF9933"/>
                </a:solidFill>
              </a:rPr>
              <a:t>股票            群眾募資</a:t>
            </a:r>
            <a:endParaRPr lang="zh-TW" altLang="en-US" sz="2400" b="1" dirty="0">
              <a:solidFill>
                <a:srgbClr val="FF9933"/>
              </a:solidFill>
            </a:endParaRPr>
          </a:p>
        </p:txBody>
      </p:sp>
      <p:sp>
        <p:nvSpPr>
          <p:cNvPr id="37" name="文字方塊 36"/>
          <p:cNvSpPr txBox="1"/>
          <p:nvPr/>
        </p:nvSpPr>
        <p:spPr>
          <a:xfrm>
            <a:off x="6969125" y="4752332"/>
            <a:ext cx="3931468" cy="461665"/>
          </a:xfrm>
          <a:prstGeom prst="rect">
            <a:avLst/>
          </a:prstGeom>
          <a:noFill/>
        </p:spPr>
        <p:txBody>
          <a:bodyPr wrap="square" rtlCol="0">
            <a:spAutoFit/>
          </a:bodyPr>
          <a:lstStyle/>
          <a:p>
            <a:r>
              <a:rPr lang="zh-TW" altLang="en-US" sz="2400" b="1" dirty="0" smtClean="0">
                <a:solidFill>
                  <a:srgbClr val="FF9933"/>
                </a:solidFill>
              </a:rPr>
              <a:t>存款            理財產品</a:t>
            </a:r>
            <a:endParaRPr lang="zh-TW" altLang="en-US" sz="2400" b="1" dirty="0">
              <a:solidFill>
                <a:srgbClr val="FF9933"/>
              </a:solidFill>
            </a:endParaRPr>
          </a:p>
        </p:txBody>
      </p:sp>
      <p:sp>
        <p:nvSpPr>
          <p:cNvPr id="38" name="文字方塊 37"/>
          <p:cNvSpPr txBox="1"/>
          <p:nvPr/>
        </p:nvSpPr>
        <p:spPr>
          <a:xfrm>
            <a:off x="7468149" y="5826598"/>
            <a:ext cx="4723852" cy="461665"/>
          </a:xfrm>
          <a:prstGeom prst="rect">
            <a:avLst/>
          </a:prstGeom>
          <a:noFill/>
        </p:spPr>
        <p:txBody>
          <a:bodyPr wrap="square" rtlCol="0">
            <a:spAutoFit/>
          </a:bodyPr>
          <a:lstStyle/>
          <a:p>
            <a:r>
              <a:rPr lang="zh-TW" altLang="en-US" sz="2400" b="1" dirty="0" smtClean="0">
                <a:solidFill>
                  <a:srgbClr val="FF9933"/>
                </a:solidFill>
              </a:rPr>
              <a:t>投資理財            理財機器人</a:t>
            </a:r>
            <a:endParaRPr lang="zh-TW" altLang="en-US" sz="2400" b="1" dirty="0">
              <a:solidFill>
                <a:srgbClr val="FF9933"/>
              </a:solidFill>
            </a:endParaRPr>
          </a:p>
        </p:txBody>
      </p:sp>
      <p:cxnSp>
        <p:nvCxnSpPr>
          <p:cNvPr id="39" name="直線接點 38"/>
          <p:cNvCxnSpPr/>
          <p:nvPr/>
        </p:nvCxnSpPr>
        <p:spPr>
          <a:xfrm>
            <a:off x="4847891" y="2120980"/>
            <a:ext cx="4137359" cy="6270"/>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0" name="直線接點 39"/>
          <p:cNvCxnSpPr/>
          <p:nvPr/>
        </p:nvCxnSpPr>
        <p:spPr>
          <a:xfrm>
            <a:off x="5491845" y="3178275"/>
            <a:ext cx="4001405" cy="28475"/>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1" name="直線接點 40"/>
          <p:cNvCxnSpPr/>
          <p:nvPr/>
        </p:nvCxnSpPr>
        <p:spPr>
          <a:xfrm>
            <a:off x="5991709" y="4186968"/>
            <a:ext cx="3676166" cy="403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2" name="直線接點 41"/>
          <p:cNvCxnSpPr/>
          <p:nvPr/>
        </p:nvCxnSpPr>
        <p:spPr>
          <a:xfrm>
            <a:off x="6573159" y="5216683"/>
            <a:ext cx="3666216" cy="619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3" name="直線接點 42"/>
          <p:cNvCxnSpPr/>
          <p:nvPr/>
        </p:nvCxnSpPr>
        <p:spPr>
          <a:xfrm flipV="1">
            <a:off x="7367167" y="6230462"/>
            <a:ext cx="4523208" cy="30889"/>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sp>
        <p:nvSpPr>
          <p:cNvPr id="44" name="左-右雙向箭號 43"/>
          <p:cNvSpPr/>
          <p:nvPr/>
        </p:nvSpPr>
        <p:spPr>
          <a:xfrm>
            <a:off x="6797072" y="175439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5" name="左-右雙向箭號 44"/>
          <p:cNvSpPr/>
          <p:nvPr/>
        </p:nvSpPr>
        <p:spPr>
          <a:xfrm>
            <a:off x="7345776" y="281302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左-右雙向箭號 45"/>
          <p:cNvSpPr/>
          <p:nvPr/>
        </p:nvSpPr>
        <p:spPr>
          <a:xfrm>
            <a:off x="7345776" y="385889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左-右雙向箭號 46"/>
          <p:cNvSpPr/>
          <p:nvPr/>
        </p:nvSpPr>
        <p:spPr>
          <a:xfrm>
            <a:off x="7850487" y="487228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8" name="左-右雙向箭號 47"/>
          <p:cNvSpPr/>
          <p:nvPr/>
        </p:nvSpPr>
        <p:spPr>
          <a:xfrm>
            <a:off x="8888890" y="599721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29758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3418695192"/>
              </p:ext>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gridCol w="4370388"/>
                <a:gridCol w="4370388"/>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tr>
            </a:tbl>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12506532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Tree>
    <p:extLst>
      <p:ext uri="{BB962C8B-B14F-4D97-AF65-F5344CB8AC3E}">
        <p14:creationId xmlns:p14="http://schemas.microsoft.com/office/powerpoint/2010/main" val="34188235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664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互聯網金融服務創新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17</a:t>
            </a:fld>
            <a:endParaRPr lang="en-US" altLang="zh-TW"/>
          </a:p>
        </p:txBody>
      </p:sp>
      <p:graphicFrame>
        <p:nvGraphicFramePr>
          <p:cNvPr id="7" name="資料庫圖表 6"/>
          <p:cNvGraphicFramePr/>
          <p:nvPr>
            <p:extLst>
              <p:ext uri="{D42A27DB-BD31-4B8C-83A1-F6EECF244321}">
                <p14:modId xmlns:p14="http://schemas.microsoft.com/office/powerpoint/2010/main" val="3883676773"/>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171923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Tree>
    <p:extLst>
      <p:ext uri="{BB962C8B-B14F-4D97-AF65-F5344CB8AC3E}">
        <p14:creationId xmlns:p14="http://schemas.microsoft.com/office/powerpoint/2010/main" val="469957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0" y="1933575"/>
            <a:ext cx="5075261"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328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a:t>
            </a:r>
            <a:endParaRPr kumimoji="1" lang="zh-TW" altLang="en-US" sz="3600"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a:t>
            </a:r>
            <a:r>
              <a:rPr lang="zh-TW" altLang="en-US" dirty="0" smtClean="0"/>
              <a:t>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
        <p:nvSpPr>
          <p:cNvPr id="7" name="內容版面配置區 6"/>
          <p:cNvSpPr>
            <a:spLocks noGrp="1"/>
          </p:cNvSpPr>
          <p:nvPr>
            <p:ph idx="1"/>
          </p:nvPr>
        </p:nvSpPr>
        <p:spPr/>
        <p:txBody>
          <a:bodyPr/>
          <a:lstStyle/>
          <a:p>
            <a:pPr marL="457200" indent="-457200">
              <a:lnSpc>
                <a:spcPct val="150000"/>
              </a:lnSpc>
            </a:pPr>
            <a:r>
              <a:rPr lang="zh-TW" altLang="zh-TW" sz="2400" dirty="0"/>
              <a:t>主要是指只具備</a:t>
            </a:r>
            <a:r>
              <a:rPr lang="zh-TW" altLang="zh-TW" sz="2400" b="1" dirty="0"/>
              <a:t>存款</a:t>
            </a:r>
            <a:r>
              <a:rPr lang="zh-TW" altLang="zh-TW" sz="2400" dirty="0"/>
              <a:t>、</a:t>
            </a:r>
            <a:r>
              <a:rPr lang="zh-TW" altLang="zh-TW" sz="2400" b="1" dirty="0"/>
              <a:t>貸款</a:t>
            </a:r>
            <a:r>
              <a:rPr lang="zh-TW" altLang="zh-TW" sz="2400" dirty="0"/>
              <a:t>和</a:t>
            </a:r>
            <a:r>
              <a:rPr lang="zh-TW" altLang="zh-TW" sz="2400" b="1" dirty="0"/>
              <a:t>結算</a:t>
            </a:r>
            <a:r>
              <a:rPr lang="zh-TW" altLang="zh-TW" sz="2400" dirty="0"/>
              <a:t>三大傳統業務的金融活動。</a:t>
            </a:r>
            <a:r>
              <a:rPr lang="zh-TW" altLang="zh-TW" sz="2400" b="1" dirty="0"/>
              <a:t>金融是貨幣流通和信用活動以及與之相聯繫的經濟活動的總稱</a:t>
            </a:r>
            <a:r>
              <a:rPr lang="zh-TW" altLang="en-US" sz="2400" dirty="0"/>
              <a:t>。</a:t>
            </a:r>
            <a:endParaRPr lang="en-US" altLang="zh-TW" sz="2400" dirty="0"/>
          </a:p>
          <a:p>
            <a:pPr marL="457200" indent="-457200">
              <a:lnSpc>
                <a:spcPct val="150000"/>
              </a:lnSpc>
            </a:pPr>
            <a:r>
              <a:rPr lang="zh-TW" altLang="zh-TW" sz="2400" dirty="0"/>
              <a:t>廣義的金融</a:t>
            </a:r>
            <a:r>
              <a:rPr lang="zh-TW" altLang="en-US" sz="2400" dirty="0"/>
              <a:t>：</a:t>
            </a:r>
            <a:r>
              <a:rPr lang="zh-TW" altLang="zh-TW" sz="2400" dirty="0"/>
              <a:t>泛指一切與信用貨幣的發行、保管、兌換、結算，融通有關的經濟活動，甚至包括金銀的買賣</a:t>
            </a:r>
            <a:r>
              <a:rPr lang="zh-TW" altLang="en-US" sz="2400" dirty="0"/>
              <a:t>。</a:t>
            </a:r>
            <a:endParaRPr lang="en-US" altLang="zh-TW" sz="2400" dirty="0"/>
          </a:p>
          <a:p>
            <a:pPr marL="457200" indent="-457200">
              <a:lnSpc>
                <a:spcPct val="150000"/>
              </a:lnSpc>
            </a:pPr>
            <a:r>
              <a:rPr lang="zh-TW" altLang="zh-TW" sz="2400" dirty="0"/>
              <a:t>狹義的金融</a:t>
            </a:r>
            <a:r>
              <a:rPr lang="zh-TW" altLang="en-US" sz="2400" dirty="0"/>
              <a:t>：</a:t>
            </a:r>
            <a:r>
              <a:rPr lang="zh-TW" altLang="zh-TW" sz="2400" dirty="0"/>
              <a:t>專指信用貨幣的融通</a:t>
            </a:r>
            <a:endParaRPr lang="zh-TW" altLang="en-US" dirty="0"/>
          </a:p>
        </p:txBody>
      </p:sp>
      <p:pic>
        <p:nvPicPr>
          <p:cNvPr id="30" name="圖片 29"/>
          <p:cNvPicPr>
            <a:picLocks noChangeAspect="1"/>
          </p:cNvPicPr>
          <p:nvPr/>
        </p:nvPicPr>
        <p:blipFill>
          <a:blip r:embed="rId3"/>
          <a:stretch>
            <a:fillRect/>
          </a:stretch>
        </p:blipFill>
        <p:spPr>
          <a:xfrm>
            <a:off x="8318051" y="3504198"/>
            <a:ext cx="2526544" cy="2526544"/>
          </a:xfrm>
          <a:prstGeom prst="rect">
            <a:avLst/>
          </a:prstGeom>
        </p:spPr>
      </p:pic>
    </p:spTree>
    <p:extLst>
      <p:ext uri="{BB962C8B-B14F-4D97-AF65-F5344CB8AC3E}">
        <p14:creationId xmlns:p14="http://schemas.microsoft.com/office/powerpoint/2010/main" val="2756263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234" y="1669644"/>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819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887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1084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48284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7" name="圖片 6"/>
          <p:cNvPicPr>
            <a:picLocks noChangeAspect="1"/>
          </p:cNvPicPr>
          <p:nvPr/>
        </p:nvPicPr>
        <p:blipFill>
          <a:blip r:embed="rId2"/>
          <a:stretch>
            <a:fillRect/>
          </a:stretch>
        </p:blipFill>
        <p:spPr>
          <a:xfrm>
            <a:off x="5374970" y="1738648"/>
            <a:ext cx="6456421" cy="3783868"/>
          </a:xfrm>
          <a:prstGeom prst="rect">
            <a:avLst/>
          </a:prstGeom>
        </p:spPr>
      </p:pic>
    </p:spTree>
    <p:extLst>
      <p:ext uri="{BB962C8B-B14F-4D97-AF65-F5344CB8AC3E}">
        <p14:creationId xmlns:p14="http://schemas.microsoft.com/office/powerpoint/2010/main" val="4228214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11" name="圖片 10"/>
          <p:cNvPicPr>
            <a:picLocks noChangeAspect="1"/>
          </p:cNvPicPr>
          <p:nvPr/>
        </p:nvPicPr>
        <p:blipFill rotWithShape="1">
          <a:blip r:embed="rId2"/>
          <a:srcRect l="2602"/>
          <a:stretch/>
        </p:blipFill>
        <p:spPr>
          <a:xfrm>
            <a:off x="480285" y="1727199"/>
            <a:ext cx="5952884" cy="3985555"/>
          </a:xfrm>
          <a:prstGeom prst="rect">
            <a:avLst/>
          </a:prstGeom>
        </p:spPr>
      </p:pic>
    </p:spTree>
    <p:extLst>
      <p:ext uri="{BB962C8B-B14F-4D97-AF65-F5344CB8AC3E}">
        <p14:creationId xmlns:p14="http://schemas.microsoft.com/office/powerpoint/2010/main" val="36721323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Tree>
    <p:extLst>
      <p:ext uri="{BB962C8B-B14F-4D97-AF65-F5344CB8AC3E}">
        <p14:creationId xmlns:p14="http://schemas.microsoft.com/office/powerpoint/2010/main" val="25172899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p:cNvGrpSpPr/>
          <p:nvPr/>
        </p:nvGrpSpPr>
        <p:grpSpPr>
          <a:xfrm>
            <a:off x="6247604" y="3832561"/>
            <a:ext cx="5904000" cy="2899999"/>
            <a:chOff x="6247604" y="3832561"/>
            <a:chExt cx="5904000" cy="2899999"/>
          </a:xfrm>
        </p:grpSpPr>
        <p:pic>
          <p:nvPicPr>
            <p:cNvPr id="8" name="圖片 7" descr="21963.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47604" y="3832561"/>
              <a:ext cx="5904000" cy="2529563"/>
            </a:xfrm>
            <a:prstGeom prst="rect">
              <a:avLst/>
            </a:prstGeom>
          </p:spPr>
        </p:pic>
        <p:sp>
          <p:nvSpPr>
            <p:cNvPr id="9" name="矩形 8"/>
            <p:cNvSpPr/>
            <p:nvPr/>
          </p:nvSpPr>
          <p:spPr>
            <a:xfrm>
              <a:off x="7819922" y="6388876"/>
              <a:ext cx="2759364" cy="343684"/>
            </a:xfrm>
            <a:prstGeom prst="rect">
              <a:avLst/>
            </a:prstGeom>
          </p:spPr>
          <p:txBody>
            <a:bodyPr wrap="none">
              <a:spAutoFit/>
            </a:bodyPr>
            <a:lstStyle/>
            <a:p>
              <a:pPr marL="109537" indent="0" algn="ctr">
                <a:lnSpc>
                  <a:spcPct val="120000"/>
                </a:lnSpc>
                <a:buNone/>
              </a:pPr>
              <a:r>
                <a:rPr lang="zh-TW" altLang="en-US" sz="1400" dirty="0" smtClean="0">
                  <a:latin typeface="+mj-ea"/>
                </a:rPr>
                <a:t>圖片來源：</a:t>
              </a:r>
              <a:r>
                <a:rPr lang="en-US" altLang="zh-TW" sz="1400" dirty="0"/>
                <a:t>https://</a:t>
              </a:r>
              <a:r>
                <a:rPr lang="en-US" altLang="zh-TW" sz="1400" dirty="0" err="1"/>
                <a:t>flic.kr</a:t>
              </a:r>
              <a:r>
                <a:rPr lang="en-US" altLang="zh-TW" sz="1400" dirty="0"/>
                <a:t>/p/</a:t>
              </a:r>
              <a:r>
                <a:rPr lang="en-US" altLang="zh-TW" sz="1400" dirty="0" err="1"/>
                <a:t>tSxePP</a:t>
              </a:r>
              <a:endParaRPr lang="en-US" altLang="zh-TW" sz="1400" dirty="0">
                <a:latin typeface="+mj-ea"/>
              </a:endParaRPr>
            </a:p>
          </p:txBody>
        </p:sp>
      </p:grpSp>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1/2</a:t>
            </a:r>
            <a:r>
              <a:rPr kumimoji="1" lang="zh-TW" altLang="en-US" sz="3600" dirty="0" smtClean="0"/>
              <a:t>） </a:t>
            </a:r>
            <a:r>
              <a:rPr kumimoji="1" lang="en-US" altLang="zh-TW" sz="3600" dirty="0" smtClean="0"/>
              <a:t>–</a:t>
            </a:r>
            <a:r>
              <a:rPr kumimoji="1" lang="zh-TW" altLang="en-US" sz="3600" dirty="0" smtClean="0"/>
              <a:t> 科技業</a:t>
            </a:r>
            <a:r>
              <a:rPr kumimoji="1" lang="en-US" altLang="zh-TW" sz="3600" dirty="0"/>
              <a:t>/</a:t>
            </a:r>
            <a:r>
              <a:rPr kumimoji="1" lang="zh-TW" altLang="en-US" sz="3600" dirty="0" smtClean="0"/>
              <a:t>電商業</a:t>
            </a:r>
            <a:endParaRPr kumimoji="1" lang="zh-TW" altLang="en-US" sz="3600" dirty="0"/>
          </a:p>
        </p:txBody>
      </p:sp>
      <p:sp>
        <p:nvSpPr>
          <p:cNvPr id="3" name="內容版面配置區 2"/>
          <p:cNvSpPr>
            <a:spLocks noGrp="1"/>
          </p:cNvSpPr>
          <p:nvPr>
            <p:ph idx="1"/>
          </p:nvPr>
        </p:nvSpPr>
        <p:spPr/>
        <p:txBody>
          <a:bodyPr>
            <a:noAutofit/>
          </a:bodyPr>
          <a:lstStyle/>
          <a:p>
            <a:r>
              <a:rPr kumimoji="1" lang="zh-TW" altLang="en-US" sz="2400" dirty="0" smtClean="0"/>
              <a:t>利用行動網路的低成本，搶佔支付市場（電子支付、行動支付）</a:t>
            </a:r>
            <a:endParaRPr kumimoji="1" lang="en-US" altLang="zh-TW" sz="2400" dirty="0" smtClean="0"/>
          </a:p>
          <a:p>
            <a:r>
              <a:rPr kumimoji="1" lang="zh-TW" altLang="en-US" sz="2400" dirty="0" smtClean="0"/>
              <a:t>透過平台，匯聚小眾資金成大額資金用戶，享受較低服務費及賺取差價</a:t>
            </a:r>
            <a:endParaRPr kumimoji="1" lang="en-US" altLang="zh-TW" sz="2400" dirty="0" smtClean="0"/>
          </a:p>
          <a:p>
            <a:r>
              <a:rPr kumimoji="1" lang="zh-TW" altLang="en-US" sz="2400" dirty="0"/>
              <a:t>電商業依據</a:t>
            </a:r>
            <a:r>
              <a:rPr kumimoji="1" lang="zh-TW" altLang="en-US" sz="2400" dirty="0" smtClean="0"/>
              <a:t>不同族群之特性，建立小型入口網站／理財平台</a:t>
            </a:r>
            <a:endParaRPr kumimoji="1" lang="en-US" altLang="zh-TW" sz="2400" dirty="0" smtClean="0"/>
          </a:p>
          <a:p>
            <a:r>
              <a:rPr kumimoji="1" lang="zh-TW" altLang="en-US" sz="2400" dirty="0" smtClean="0"/>
              <a:t>金融科技安全性之確保</a:t>
            </a:r>
            <a:endParaRPr kumimoji="1" lang="en-US" altLang="zh-TW" sz="2400" dirty="0" smtClean="0"/>
          </a:p>
          <a:p>
            <a:pPr lvl="1"/>
            <a:r>
              <a:rPr kumimoji="1" lang="zh-TW" altLang="en-US" sz="2000" dirty="0" smtClean="0"/>
              <a:t>安全支付軟體</a:t>
            </a:r>
            <a:endParaRPr kumimoji="1" lang="en-US" altLang="zh-TW" sz="2000" dirty="0" smtClean="0"/>
          </a:p>
          <a:p>
            <a:pPr lvl="1"/>
            <a:r>
              <a:rPr kumimoji="1" lang="zh-TW" altLang="en-US" sz="2000" dirty="0" smtClean="0"/>
              <a:t>雙方支付及交易安全</a:t>
            </a:r>
            <a:endParaRPr kumimoji="1" lang="en-US" altLang="zh-TW" sz="2000" dirty="0" smtClean="0"/>
          </a:p>
          <a:p>
            <a:pPr lvl="1"/>
            <a:r>
              <a:rPr kumimoji="1" lang="zh-TW" altLang="en-US" sz="2000" dirty="0" smtClean="0"/>
              <a:t>借款人之背景審查</a:t>
            </a:r>
            <a:endParaRPr kumimoji="1" lang="en-US" altLang="zh-TW" sz="2000" dirty="0" smtClean="0"/>
          </a:p>
          <a:p>
            <a:pPr lvl="1"/>
            <a:r>
              <a:rPr kumimoji="1" lang="zh-TW" altLang="en-US" sz="2000" dirty="0" smtClean="0"/>
              <a:t>風險評估、量身訂造</a:t>
            </a:r>
            <a:endParaRPr kumimoji="1" lang="zh-TW" altLang="en-US" sz="20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spTree>
    <p:extLst>
      <p:ext uri="{BB962C8B-B14F-4D97-AF65-F5344CB8AC3E}">
        <p14:creationId xmlns:p14="http://schemas.microsoft.com/office/powerpoint/2010/main" val="867867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2/2</a:t>
            </a:r>
            <a:r>
              <a:rPr kumimoji="1" lang="zh-TW" altLang="en-US" sz="3600" dirty="0" smtClean="0"/>
              <a:t>）</a:t>
            </a:r>
            <a:r>
              <a:rPr kumimoji="1" lang="en-US" altLang="zh-TW" sz="3600" dirty="0" smtClean="0"/>
              <a:t> –</a:t>
            </a:r>
            <a:r>
              <a:rPr kumimoji="1" lang="zh-TW" altLang="en-US" sz="3600" dirty="0" smtClean="0"/>
              <a:t> 金融業者角度</a:t>
            </a:r>
            <a:endParaRPr kumimoji="1" lang="zh-TW" altLang="en-US" sz="3600" dirty="0"/>
          </a:p>
        </p:txBody>
      </p:sp>
      <p:sp>
        <p:nvSpPr>
          <p:cNvPr id="3" name="內容版面配置區 2"/>
          <p:cNvSpPr>
            <a:spLocks noGrp="1"/>
          </p:cNvSpPr>
          <p:nvPr>
            <p:ph idx="1"/>
          </p:nvPr>
        </p:nvSpPr>
        <p:spPr>
          <a:xfrm>
            <a:off x="625309" y="1448335"/>
            <a:ext cx="11002297" cy="4702124"/>
          </a:xfrm>
        </p:spPr>
        <p:txBody>
          <a:bodyPr>
            <a:normAutofit lnSpcReduction="10000"/>
          </a:bodyPr>
          <a:lstStyle/>
          <a:p>
            <a:pPr marL="0" indent="0">
              <a:lnSpc>
                <a:spcPct val="110000"/>
              </a:lnSpc>
              <a:buNone/>
            </a:pPr>
            <a:r>
              <a:rPr lang="zh-TW" altLang="en-US" sz="2800" dirty="0" smtClean="0"/>
              <a:t>導入</a:t>
            </a:r>
            <a:r>
              <a:rPr lang="en-US" altLang="zh-TW" sz="2800" dirty="0" smtClean="0"/>
              <a:t>Fintech </a:t>
            </a:r>
            <a:r>
              <a:rPr lang="zh-TW" altLang="en-US" sz="2800" dirty="0"/>
              <a:t>新</a:t>
            </a:r>
            <a:r>
              <a:rPr lang="zh-TW" altLang="en-US" sz="2800" dirty="0" smtClean="0"/>
              <a:t>技術與轉投資</a:t>
            </a:r>
            <a:r>
              <a:rPr lang="en-US" altLang="zh-TW" sz="2800" dirty="0" smtClean="0"/>
              <a:t>Fintech</a:t>
            </a:r>
            <a:r>
              <a:rPr lang="zh-TW" altLang="en-US" sz="2800" dirty="0"/>
              <a:t>新</a:t>
            </a:r>
            <a:r>
              <a:rPr lang="zh-TW" altLang="en-US" sz="2800" dirty="0" smtClean="0"/>
              <a:t>公司</a:t>
            </a:r>
            <a:endParaRPr lang="en-US" altLang="zh-TW" sz="2800" dirty="0" smtClean="0"/>
          </a:p>
          <a:p>
            <a:pPr>
              <a:lnSpc>
                <a:spcPct val="110000"/>
              </a:lnSpc>
            </a:pPr>
            <a:r>
              <a:rPr lang="zh-TW" altLang="en-US" sz="2800" dirty="0" smtClean="0"/>
              <a:t>建立互聯網金融銷售平台</a:t>
            </a:r>
            <a:endParaRPr lang="en-US" altLang="zh-Hant" sz="2800" dirty="0" smtClean="0"/>
          </a:p>
          <a:p>
            <a:pPr lvl="1">
              <a:lnSpc>
                <a:spcPct val="110000"/>
              </a:lnSpc>
            </a:pPr>
            <a:r>
              <a:rPr lang="zh-Hant" altLang="en-US" dirty="0" smtClean="0"/>
              <a:t>多元</a:t>
            </a:r>
            <a:r>
              <a:rPr lang="en-US" altLang="zh-Hant" dirty="0"/>
              <a:t>(</a:t>
            </a:r>
            <a:r>
              <a:rPr lang="zh-TW" altLang="en-US" dirty="0"/>
              <a:t>實體 </a:t>
            </a:r>
            <a:r>
              <a:rPr lang="zh-TW" altLang="en-US" dirty="0">
                <a:latin typeface="新細明體"/>
                <a:ea typeface="新細明體"/>
              </a:rPr>
              <a:t>、</a:t>
            </a:r>
            <a:r>
              <a:rPr lang="zh-TW" altLang="en-US" dirty="0" smtClean="0">
                <a:latin typeface="新細明體"/>
                <a:ea typeface="新細明體"/>
              </a:rPr>
              <a:t>虛擬</a:t>
            </a:r>
            <a:r>
              <a:rPr lang="en-US" altLang="zh-Hant" dirty="0" smtClean="0"/>
              <a:t>)</a:t>
            </a:r>
            <a:r>
              <a:rPr lang="zh-Hant" altLang="en-US" dirty="0" smtClean="0"/>
              <a:t>通路的整合</a:t>
            </a:r>
            <a:endParaRPr lang="en-US" altLang="zh-TW" dirty="0" smtClean="0"/>
          </a:p>
          <a:p>
            <a:pPr>
              <a:lnSpc>
                <a:spcPct val="110000"/>
              </a:lnSpc>
            </a:pPr>
            <a:r>
              <a:rPr lang="zh-TW" altLang="en-US" sz="2800" dirty="0" smtClean="0"/>
              <a:t>建立大數據金融預測平台</a:t>
            </a:r>
            <a:endParaRPr lang="en-US" altLang="zh-TW" sz="2800" dirty="0" smtClean="0"/>
          </a:p>
          <a:p>
            <a:pPr lvl="1">
              <a:lnSpc>
                <a:spcPct val="110000"/>
              </a:lnSpc>
            </a:pPr>
            <a:r>
              <a:rPr lang="zh-TW" altLang="en-US" dirty="0" smtClean="0"/>
              <a:t>顧客</a:t>
            </a:r>
            <a:r>
              <a:rPr lang="zh-TW" altLang="en-US" dirty="0" smtClean="0">
                <a:latin typeface="新細明體"/>
                <a:ea typeface="新細明體"/>
              </a:rPr>
              <a:t>、信用、投資風險評估</a:t>
            </a:r>
            <a:endParaRPr lang="zh-Hant" altLang="en-US" dirty="0" smtClean="0"/>
          </a:p>
          <a:p>
            <a:pPr>
              <a:lnSpc>
                <a:spcPct val="110000"/>
              </a:lnSpc>
            </a:pPr>
            <a:r>
              <a:rPr lang="zh-TW" altLang="en-US" sz="2800" dirty="0" smtClean="0">
                <a:latin typeface="+mn-ea"/>
              </a:rPr>
              <a:t>建立社群金融服務平台</a:t>
            </a:r>
            <a:endParaRPr lang="en-US" altLang="zh-TW" sz="2800" dirty="0" smtClean="0">
              <a:latin typeface="+mn-ea"/>
            </a:endParaRPr>
          </a:p>
          <a:p>
            <a:pPr lvl="1">
              <a:lnSpc>
                <a:spcPct val="110000"/>
              </a:lnSpc>
            </a:pPr>
            <a:r>
              <a:rPr lang="zh-TW" altLang="en-US" dirty="0" smtClean="0"/>
              <a:t>介入新興金融領域</a:t>
            </a:r>
            <a:r>
              <a:rPr lang="en-US" altLang="zh-TW" dirty="0" smtClean="0"/>
              <a:t>(P2P</a:t>
            </a:r>
            <a:r>
              <a:rPr lang="zh-TW" altLang="en-US" dirty="0" smtClean="0"/>
              <a:t>借貸</a:t>
            </a:r>
            <a:r>
              <a:rPr lang="zh-TW" altLang="en-US" dirty="0" smtClean="0">
                <a:latin typeface="新細明體"/>
                <a:ea typeface="新細明體"/>
              </a:rPr>
              <a:t>、群眾募資、虛擬貨幣</a:t>
            </a:r>
            <a:r>
              <a:rPr lang="en-US" altLang="zh-TW" dirty="0" smtClean="0">
                <a:latin typeface="新細明體"/>
                <a:ea typeface="新細明體"/>
              </a:rPr>
              <a:t>)</a:t>
            </a:r>
          </a:p>
          <a:p>
            <a:pPr marL="228600" lvl="1">
              <a:lnSpc>
                <a:spcPct val="110000"/>
              </a:lnSpc>
              <a:spcBef>
                <a:spcPts val="1000"/>
              </a:spcBef>
            </a:pPr>
            <a:r>
              <a:rPr lang="zh-TW" altLang="en-US" sz="2800" dirty="0" smtClean="0">
                <a:latin typeface="+mn-ea"/>
              </a:rPr>
              <a:t>建立</a:t>
            </a:r>
            <a:r>
              <a:rPr lang="zh-TW" altLang="en-US" sz="2800" smtClean="0">
                <a:latin typeface="+mn-ea"/>
              </a:rPr>
              <a:t>數位金融契約平台</a:t>
            </a:r>
            <a:endParaRPr lang="en-US" altLang="zh-TW" sz="2800" dirty="0" smtClean="0">
              <a:latin typeface="+mn-ea"/>
            </a:endParaRPr>
          </a:p>
          <a:p>
            <a:pPr lvl="1">
              <a:lnSpc>
                <a:spcPct val="110000"/>
              </a:lnSpc>
            </a:pPr>
            <a:r>
              <a:rPr lang="zh-TW" altLang="en-US" dirty="0" smtClean="0">
                <a:latin typeface="+mn-ea"/>
              </a:rPr>
              <a:t>提供</a:t>
            </a:r>
            <a:r>
              <a:rPr lang="zh-TW" altLang="en-US" dirty="0">
                <a:latin typeface="+mn-ea"/>
              </a:rPr>
              <a:t>區塊</a:t>
            </a:r>
            <a:r>
              <a:rPr lang="zh-TW" altLang="en-US" dirty="0" smtClean="0">
                <a:latin typeface="+mn-ea"/>
              </a:rPr>
              <a:t>鏈加密金融交易</a:t>
            </a:r>
            <a:r>
              <a:rPr lang="zh-TW" altLang="en-US" dirty="0" smtClean="0">
                <a:latin typeface="新細明體"/>
                <a:ea typeface="新細明體"/>
              </a:rPr>
              <a:t>、清算、資產管理服務</a:t>
            </a:r>
            <a:endParaRPr lang="en-US" altLang="zh-TW" dirty="0" smtClean="0">
              <a:latin typeface="新細明體"/>
              <a:ea typeface="新細明體"/>
            </a:endParaRPr>
          </a:p>
          <a:p>
            <a:pPr marL="0" indent="0">
              <a:lnSpc>
                <a:spcPct val="110000"/>
              </a:lnSpc>
              <a:buNone/>
            </a:pPr>
            <a:endParaRPr lang="en-US" altLang="zh-TW" dirty="0" smtClean="0"/>
          </a:p>
          <a:p>
            <a:pPr lvl="1">
              <a:lnSpc>
                <a:spcPct val="110000"/>
              </a:lnSpc>
            </a:pPr>
            <a:endParaRPr lang="zh-Hant" altLang="en-US" dirty="0" smtClean="0"/>
          </a:p>
          <a:p>
            <a:pPr>
              <a:lnSpc>
                <a:spcPct val="110000"/>
              </a:lnSpc>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pic>
        <p:nvPicPr>
          <p:cNvPr id="7" name="pasted-image.png"/>
          <p:cNvPicPr>
            <a:picLocks noChangeAspect="1"/>
          </p:cNvPicPr>
          <p:nvPr/>
        </p:nvPicPr>
        <p:blipFill>
          <a:blip r:embed="rId3">
            <a:extLst/>
          </a:blip>
          <a:srcRect l="8930" t="1404" r="8924" b="1276"/>
          <a:stretch>
            <a:fillRect/>
          </a:stretch>
        </p:blipFill>
        <p:spPr>
          <a:xfrm>
            <a:off x="8752095" y="2951174"/>
            <a:ext cx="2448000" cy="2900179"/>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spTree>
    <p:extLst>
      <p:ext uri="{BB962C8B-B14F-4D97-AF65-F5344CB8AC3E}">
        <p14:creationId xmlns:p14="http://schemas.microsoft.com/office/powerpoint/2010/main" val="765682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互聯網金融之挑戰</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1037542966"/>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spTree>
    <p:extLst>
      <p:ext uri="{BB962C8B-B14F-4D97-AF65-F5344CB8AC3E}">
        <p14:creationId xmlns:p14="http://schemas.microsoft.com/office/powerpoint/2010/main" val="1782947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a:xfrm>
            <a:off x="162894" y="6427510"/>
            <a:ext cx="11553550" cy="379690"/>
          </a:xfrm>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2"/>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2"/>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3"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2"/>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5"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2"/>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3806022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社群金融研究議題</a:t>
            </a:r>
            <a:endParaRPr kumimoji="1" lang="zh-TW" altLang="en-US" sz="3600" dirty="0"/>
          </a:p>
        </p:txBody>
      </p:sp>
      <p:sp>
        <p:nvSpPr>
          <p:cNvPr id="3" name="內容版面配置區 2"/>
          <p:cNvSpPr>
            <a:spLocks noGrp="1"/>
          </p:cNvSpPr>
          <p:nvPr>
            <p:ph idx="1"/>
          </p:nvPr>
        </p:nvSpPr>
        <p:spPr>
          <a:xfrm>
            <a:off x="668851" y="1448335"/>
            <a:ext cx="11002297" cy="4702124"/>
          </a:xfrm>
        </p:spPr>
        <p:txBody>
          <a:bodyPr>
            <a:normAutofit lnSpcReduction="10000"/>
          </a:bodyPr>
          <a:lstStyle/>
          <a:p>
            <a:pPr>
              <a:lnSpc>
                <a:spcPct val="110000"/>
              </a:lnSpc>
            </a:pPr>
            <a:r>
              <a:rPr lang="en-US" altLang="zh-TW" sz="2800" dirty="0" smtClean="0">
                <a:latin typeface="+mn-ea"/>
              </a:rPr>
              <a:t>P2P </a:t>
            </a:r>
            <a:r>
              <a:rPr lang="zh-TW" altLang="en-US" sz="2800" dirty="0" smtClean="0">
                <a:latin typeface="+mn-ea"/>
              </a:rPr>
              <a:t>金融計算 </a:t>
            </a:r>
            <a:r>
              <a:rPr lang="en-US" altLang="zh-TW" sz="2800" dirty="0" smtClean="0">
                <a:latin typeface="+mn-ea"/>
              </a:rPr>
              <a:t>(P2P Finance Computing)</a:t>
            </a:r>
          </a:p>
          <a:p>
            <a:pPr lvl="1">
              <a:lnSpc>
                <a:spcPct val="110000"/>
              </a:lnSpc>
            </a:pPr>
            <a:r>
              <a:rPr lang="en-US" altLang="zh-TW" dirty="0" smtClean="0">
                <a:latin typeface="+mn-ea"/>
              </a:rPr>
              <a:t>P2P </a:t>
            </a:r>
            <a:r>
              <a:rPr lang="zh-TW" altLang="en-US" dirty="0" smtClean="0">
                <a:latin typeface="+mn-ea"/>
              </a:rPr>
              <a:t>保險 </a:t>
            </a:r>
            <a:r>
              <a:rPr lang="en-US" altLang="zh-TW" dirty="0" smtClean="0">
                <a:latin typeface="+mn-ea"/>
              </a:rPr>
              <a:t>(P2P Insurance)</a:t>
            </a:r>
          </a:p>
          <a:p>
            <a:pPr lvl="1">
              <a:lnSpc>
                <a:spcPct val="110000"/>
              </a:lnSpc>
            </a:pPr>
            <a:r>
              <a:rPr lang="en-US" altLang="zh-TW" dirty="0" smtClean="0">
                <a:latin typeface="+mn-ea"/>
              </a:rPr>
              <a:t>P2P</a:t>
            </a:r>
            <a:r>
              <a:rPr lang="zh-TW" altLang="en-US" dirty="0" smtClean="0">
                <a:latin typeface="+mn-ea"/>
              </a:rPr>
              <a:t>匯兌 </a:t>
            </a:r>
            <a:r>
              <a:rPr lang="en-US" altLang="zh-TW" dirty="0" smtClean="0">
                <a:latin typeface="+mn-ea"/>
              </a:rPr>
              <a:t>(P2P Exchange)</a:t>
            </a:r>
          </a:p>
          <a:p>
            <a:pPr lvl="1">
              <a:lnSpc>
                <a:spcPct val="110000"/>
              </a:lnSpc>
            </a:pPr>
            <a:r>
              <a:rPr lang="en-US" altLang="zh-TW" dirty="0" smtClean="0">
                <a:latin typeface="+mn-ea"/>
              </a:rPr>
              <a:t>P2P</a:t>
            </a:r>
            <a:r>
              <a:rPr lang="zh-TW" altLang="en-US" dirty="0" smtClean="0">
                <a:latin typeface="+mn-ea"/>
              </a:rPr>
              <a:t>借貸 </a:t>
            </a:r>
            <a:r>
              <a:rPr lang="en-US" altLang="zh-TW" dirty="0" smtClean="0">
                <a:latin typeface="+mn-ea"/>
              </a:rPr>
              <a:t>(P2P Lending)</a:t>
            </a:r>
            <a:endParaRPr lang="en-US" altLang="zh-TW" dirty="0">
              <a:latin typeface="+mn-ea"/>
            </a:endParaRPr>
          </a:p>
          <a:p>
            <a:pPr marL="0" indent="-457200">
              <a:lnSpc>
                <a:spcPct val="110000"/>
              </a:lnSpc>
            </a:pPr>
            <a:r>
              <a:rPr lang="zh-TW" altLang="en-US" sz="2800" dirty="0" smtClean="0">
                <a:latin typeface="+mn-ea"/>
              </a:rPr>
              <a:t>群眾金融計算</a:t>
            </a:r>
            <a:r>
              <a:rPr lang="en-US" altLang="zh-TW" sz="2800" dirty="0" smtClean="0">
                <a:latin typeface="+mn-ea"/>
              </a:rPr>
              <a:t>(Crowd Finance Computing</a:t>
            </a:r>
            <a:r>
              <a:rPr lang="en-US" altLang="zh-TW" sz="2800" dirty="0">
                <a:latin typeface="+mn-ea"/>
              </a:rPr>
              <a:t>)</a:t>
            </a:r>
          </a:p>
          <a:p>
            <a:pPr marL="685800" lvl="2">
              <a:lnSpc>
                <a:spcPct val="110000"/>
              </a:lnSpc>
              <a:spcBef>
                <a:spcPts val="1000"/>
              </a:spcBef>
            </a:pPr>
            <a:r>
              <a:rPr lang="zh-TW" altLang="en-US" sz="2400" dirty="0" smtClean="0">
                <a:latin typeface="+mn-ea"/>
              </a:rPr>
              <a:t>群眾募資 </a:t>
            </a:r>
            <a:r>
              <a:rPr lang="en-US" altLang="zh-TW" sz="2400" dirty="0" smtClean="0">
                <a:latin typeface="+mn-ea"/>
              </a:rPr>
              <a:t>(Crowd Funding)</a:t>
            </a:r>
          </a:p>
          <a:p>
            <a:pPr marL="685800" lvl="2">
              <a:lnSpc>
                <a:spcPct val="110000"/>
              </a:lnSpc>
              <a:spcBef>
                <a:spcPts val="1000"/>
              </a:spcBef>
            </a:pPr>
            <a:r>
              <a:rPr lang="zh-TW" altLang="en-US" sz="2400" dirty="0" smtClean="0">
                <a:latin typeface="+mn-ea"/>
              </a:rPr>
              <a:t>群眾投資 </a:t>
            </a:r>
            <a:r>
              <a:rPr lang="en-US" altLang="zh-TW" sz="2400" dirty="0">
                <a:latin typeface="+mn-ea"/>
              </a:rPr>
              <a:t>(</a:t>
            </a:r>
            <a:r>
              <a:rPr lang="en-US" altLang="zh-TW" sz="2400" dirty="0" smtClean="0">
                <a:latin typeface="+mn-ea"/>
              </a:rPr>
              <a:t>Crowd Investing)</a:t>
            </a:r>
          </a:p>
          <a:p>
            <a:pPr marL="685800" lvl="2">
              <a:lnSpc>
                <a:spcPct val="110000"/>
              </a:lnSpc>
              <a:spcBef>
                <a:spcPts val="1000"/>
              </a:spcBef>
            </a:pPr>
            <a:r>
              <a:rPr lang="zh-TW" altLang="en-US" sz="2400" dirty="0" smtClean="0">
                <a:latin typeface="+mn-ea"/>
              </a:rPr>
              <a:t>群眾理財 </a:t>
            </a:r>
            <a:r>
              <a:rPr lang="en-US" altLang="zh-TW" sz="2400" dirty="0">
                <a:latin typeface="+mn-ea"/>
              </a:rPr>
              <a:t>(Crowd </a:t>
            </a:r>
            <a:r>
              <a:rPr lang="en-US" altLang="zh-TW" sz="2400" dirty="0" err="1" smtClean="0">
                <a:latin typeface="+mn-ea"/>
              </a:rPr>
              <a:t>Profilo</a:t>
            </a:r>
            <a:r>
              <a:rPr lang="en-US" altLang="zh-TW" sz="2400" dirty="0" smtClean="0">
                <a:latin typeface="+mn-ea"/>
              </a:rPr>
              <a:t> Intelligence)</a:t>
            </a:r>
          </a:p>
          <a:p>
            <a:pPr marL="0" indent="-457200">
              <a:lnSpc>
                <a:spcPct val="110000"/>
              </a:lnSpc>
            </a:pPr>
            <a:r>
              <a:rPr lang="zh-TW" altLang="en-US" sz="2800" dirty="0" smtClean="0">
                <a:latin typeface="+mn-ea"/>
              </a:rPr>
              <a:t>社群信評計算 </a:t>
            </a:r>
            <a:r>
              <a:rPr lang="en-US" altLang="zh-TW" sz="2800" dirty="0" smtClean="0">
                <a:latin typeface="+mn-ea"/>
              </a:rPr>
              <a:t>(Social credibility Computing)</a:t>
            </a:r>
          </a:p>
          <a:p>
            <a:pPr marL="0" indent="0">
              <a:lnSpc>
                <a:spcPct val="110000"/>
              </a:lnSpc>
              <a:buNone/>
            </a:pPr>
            <a:endParaRPr lang="en-US" altLang="zh-TW" dirty="0" smtClean="0"/>
          </a:p>
          <a:p>
            <a:pPr lvl="1">
              <a:lnSpc>
                <a:spcPct val="110000"/>
              </a:lnSpc>
            </a:pPr>
            <a:endParaRPr lang="zh-Hant" altLang="en-US" dirty="0" smtClean="0"/>
          </a:p>
          <a:p>
            <a:pPr marL="0" indent="0">
              <a:lnSpc>
                <a:spcPct val="110000"/>
              </a:lnSpc>
              <a:buNone/>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Tree>
    <p:extLst>
      <p:ext uri="{BB962C8B-B14F-4D97-AF65-F5344CB8AC3E}">
        <p14:creationId xmlns:p14="http://schemas.microsoft.com/office/powerpoint/2010/main" val="34964274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zh-TW" altLang="en-US" sz="4000" b="0" dirty="0"/>
              <a:t>社</a:t>
            </a:r>
            <a:r>
              <a:rPr lang="zh-TW" altLang="en-US" sz="4000" b="0" dirty="0" smtClean="0"/>
              <a:t>群的力量</a:t>
            </a:r>
            <a:r>
              <a:rPr lang="en-US" altLang="zh-TW" sz="4000" b="0" dirty="0" smtClean="0"/>
              <a:t>:</a:t>
            </a:r>
            <a:r>
              <a:rPr lang="zh-TW" altLang="en-US" sz="4000" b="0" dirty="0" smtClean="0"/>
              <a:t> </a:t>
            </a:r>
            <a:r>
              <a:rPr lang="en-US" altLang="zh-TW" sz="4000" dirty="0" smtClean="0"/>
              <a:t>The power of people and network </a:t>
            </a:r>
          </a:p>
        </p:txBody>
      </p:sp>
      <p:sp>
        <p:nvSpPr>
          <p:cNvPr id="11267" name="Rectangle 3"/>
          <p:cNvSpPr>
            <a:spLocks noGrp="1" noChangeArrowheads="1"/>
          </p:cNvSpPr>
          <p:nvPr>
            <p:ph type="body" idx="1"/>
          </p:nvPr>
        </p:nvSpPr>
        <p:spPr/>
        <p:txBody>
          <a:bodyPr/>
          <a:lstStyle/>
          <a:p>
            <a:endParaRPr lang="zh-TW" altLang="en-US" smtClean="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Tree>
    <p:extLst>
      <p:ext uri="{BB962C8B-B14F-4D97-AF65-F5344CB8AC3E}">
        <p14:creationId xmlns:p14="http://schemas.microsoft.com/office/powerpoint/2010/main" val="13331251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2474584709"/>
              </p:ext>
            </p:extLst>
          </p:nvPr>
        </p:nvGraphicFramePr>
        <p:xfrm>
          <a:off x="135469" y="1998134"/>
          <a:ext cx="11966221" cy="2880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4"/>
          <p:cNvSpPr txBox="1"/>
          <p:nvPr/>
        </p:nvSpPr>
        <p:spPr>
          <a:xfrm>
            <a:off x="564606" y="291206"/>
            <a:ext cx="5211683"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Commerce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7" name="Picture 2" descr="http://www.viralblog.com/wp-content/uploads/2012/05/social-commerce-forreste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08752" y="142811"/>
            <a:ext cx="2590009" cy="1722713"/>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564606" y="5173462"/>
            <a:ext cx="4552848"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Finance </a:t>
            </a:r>
          </a:p>
        </p:txBody>
      </p:sp>
    </p:spTree>
    <p:extLst>
      <p:ext uri="{BB962C8B-B14F-4D97-AF65-F5344CB8AC3E}">
        <p14:creationId xmlns:p14="http://schemas.microsoft.com/office/powerpoint/2010/main" val="3022199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3419395" y="1237131"/>
            <a:ext cx="8266247" cy="5148302"/>
            <a:chOff x="1258409" y="1045029"/>
            <a:chExt cx="9520517" cy="5399949"/>
          </a:xfrm>
        </p:grpSpPr>
        <p:grpSp>
          <p:nvGrpSpPr>
            <p:cNvPr id="49" name="群組 48"/>
            <p:cNvGrpSpPr/>
            <p:nvPr/>
          </p:nvGrpSpPr>
          <p:grpSpPr>
            <a:xfrm>
              <a:off x="2592974" y="3862907"/>
              <a:ext cx="7519674" cy="2413022"/>
              <a:chOff x="2778974" y="3459233"/>
              <a:chExt cx="6972956" cy="2603042"/>
            </a:xfrm>
          </p:grpSpPr>
          <p:pic>
            <p:nvPicPr>
              <p:cNvPr id="2056" name="Picture 8" descr="http://sourcehr.co.nz/wp-content/uploads/2014/10/crowdsourcing.png"/>
              <p:cNvPicPr preferRelativeResize="0">
                <a:picLocks noChangeArrowheads="1"/>
              </p:cNvPicPr>
              <p:nvPr/>
            </p:nvPicPr>
            <p:blipFill rotWithShape="1">
              <a:blip r:embed="rId2">
                <a:extLst>
                  <a:ext uri="{28A0092B-C50C-407E-A947-70E740481C1C}">
                    <a14:useLocalDpi xmlns:a14="http://schemas.microsoft.com/office/drawing/2010/main" val="0"/>
                  </a:ext>
                </a:extLst>
              </a:blip>
              <a:srcRect b="3244"/>
              <a:stretch/>
            </p:blipFill>
            <p:spPr bwMode="auto">
              <a:xfrm rot="1253777" flipH="1">
                <a:off x="6658465" y="3805023"/>
                <a:ext cx="3093465" cy="219031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pacificaweb.com/img/showcase-social-media-network.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743017" y="3459233"/>
                <a:ext cx="4425172" cy="260304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http://symvest.com/wp-content/uploads/2016/01/icon_handshak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8974" y="4076903"/>
                <a:ext cx="1435274" cy="1634222"/>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p:cNvSpPr txBox="1"/>
            <p:nvPr/>
          </p:nvSpPr>
          <p:spPr>
            <a:xfrm>
              <a:off x="4391861" y="4694163"/>
              <a:ext cx="3163296" cy="607747"/>
            </a:xfrm>
            <a:prstGeom prst="rect">
              <a:avLst/>
            </a:prstGeom>
            <a:solidFill>
              <a:schemeClr val="bg1">
                <a:lumMod val="85000"/>
              </a:schemeClr>
            </a:solidFill>
          </p:spPr>
          <p:txBody>
            <a:bodyPr wrap="square" rtlCol="0">
              <a:spAutoFit/>
            </a:bodyPr>
            <a:lstStyle/>
            <a:p>
              <a:pPr algn="ctr"/>
              <a:r>
                <a:rPr lang="zh-TW" altLang="en-US" sz="3200" dirty="0">
                  <a:latin typeface="微軟正黑體" panose="020B0604030504040204" pitchFamily="34" charset="-120"/>
                  <a:ea typeface="微軟正黑體" panose="020B0604030504040204" pitchFamily="34" charset="-120"/>
                </a:rPr>
                <a:t>社群</a:t>
              </a:r>
            </a:p>
          </p:txBody>
        </p:sp>
        <p:grpSp>
          <p:nvGrpSpPr>
            <p:cNvPr id="5" name="群組 4"/>
            <p:cNvGrpSpPr/>
            <p:nvPr/>
          </p:nvGrpSpPr>
          <p:grpSpPr>
            <a:xfrm>
              <a:off x="1582910" y="3245987"/>
              <a:ext cx="8697951" cy="818602"/>
              <a:chOff x="1797950" y="2947552"/>
              <a:chExt cx="8263931" cy="1378559"/>
            </a:xfrm>
          </p:grpSpPr>
          <p:sp>
            <p:nvSpPr>
              <p:cNvPr id="52" name="匾額 51"/>
              <p:cNvSpPr/>
              <p:nvPr/>
            </p:nvSpPr>
            <p:spPr>
              <a:xfrm>
                <a:off x="1797950"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信用評價</a:t>
                </a:r>
              </a:p>
            </p:txBody>
          </p:sp>
          <p:sp>
            <p:nvSpPr>
              <p:cNvPr id="59" name="匾額 58"/>
              <p:cNvSpPr/>
              <p:nvPr/>
            </p:nvSpPr>
            <p:spPr>
              <a:xfrm>
                <a:off x="4560602"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風險</a:t>
                </a:r>
              </a:p>
            </p:txBody>
          </p:sp>
          <p:sp>
            <p:nvSpPr>
              <p:cNvPr id="60" name="匾額 59"/>
              <p:cNvSpPr/>
              <p:nvPr/>
            </p:nvSpPr>
            <p:spPr>
              <a:xfrm>
                <a:off x="7369076"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收益性</a:t>
                </a:r>
              </a:p>
            </p:txBody>
          </p:sp>
        </p:grpSp>
        <p:grpSp>
          <p:nvGrpSpPr>
            <p:cNvPr id="4" name="群組 3"/>
            <p:cNvGrpSpPr/>
            <p:nvPr/>
          </p:nvGrpSpPr>
          <p:grpSpPr>
            <a:xfrm>
              <a:off x="1582910" y="1570562"/>
              <a:ext cx="4281960" cy="1519464"/>
              <a:chOff x="699723" y="1080869"/>
              <a:chExt cx="5071248" cy="1694376"/>
            </a:xfrm>
            <a:solidFill>
              <a:schemeClr val="accent1">
                <a:lumMod val="60000"/>
                <a:lumOff val="40000"/>
              </a:schemeClr>
            </a:solidFill>
          </p:grpSpPr>
          <p:sp>
            <p:nvSpPr>
              <p:cNvPr id="55" name="矩形 54"/>
              <p:cNvSpPr/>
              <p:nvPr/>
            </p:nvSpPr>
            <p:spPr>
              <a:xfrm>
                <a:off x="699723" y="1080869"/>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保險</a:t>
                </a:r>
              </a:p>
            </p:txBody>
          </p:sp>
          <p:sp>
            <p:nvSpPr>
              <p:cNvPr id="62" name="矩形 61"/>
              <p:cNvSpPr/>
              <p:nvPr/>
            </p:nvSpPr>
            <p:spPr>
              <a:xfrm>
                <a:off x="2389499" y="1083245"/>
                <a:ext cx="1691056"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匯兌</a:t>
                </a:r>
              </a:p>
            </p:txBody>
          </p:sp>
          <p:sp>
            <p:nvSpPr>
              <p:cNvPr id="63" name="矩形 62"/>
              <p:cNvSpPr/>
              <p:nvPr/>
            </p:nvSpPr>
            <p:spPr>
              <a:xfrm>
                <a:off x="4078971" y="1083245"/>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借貸</a:t>
                </a:r>
              </a:p>
            </p:txBody>
          </p:sp>
        </p:grpSp>
        <p:grpSp>
          <p:nvGrpSpPr>
            <p:cNvPr id="2" name="群組 1"/>
            <p:cNvGrpSpPr/>
            <p:nvPr/>
          </p:nvGrpSpPr>
          <p:grpSpPr>
            <a:xfrm>
              <a:off x="6022664" y="1574119"/>
              <a:ext cx="4259788" cy="1525024"/>
              <a:chOff x="6178348" y="1087166"/>
              <a:chExt cx="5082081" cy="1696278"/>
            </a:xfrm>
            <a:solidFill>
              <a:schemeClr val="accent1">
                <a:lumMod val="60000"/>
                <a:lumOff val="40000"/>
              </a:schemeClr>
            </a:solidFill>
          </p:grpSpPr>
          <p:sp>
            <p:nvSpPr>
              <p:cNvPr id="64" name="矩形 63"/>
              <p:cNvSpPr/>
              <p:nvPr/>
            </p:nvSpPr>
            <p:spPr>
              <a:xfrm>
                <a:off x="7867181"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群眾募資</a:t>
                </a:r>
              </a:p>
            </p:txBody>
          </p:sp>
          <p:sp>
            <p:nvSpPr>
              <p:cNvPr id="65" name="矩形 64"/>
              <p:cNvSpPr/>
              <p:nvPr/>
            </p:nvSpPr>
            <p:spPr>
              <a:xfrm>
                <a:off x="6178348" y="1091444"/>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群眾投資</a:t>
                </a:r>
              </a:p>
            </p:txBody>
          </p:sp>
          <p:sp>
            <p:nvSpPr>
              <p:cNvPr id="66" name="矩形 65"/>
              <p:cNvSpPr/>
              <p:nvPr/>
            </p:nvSpPr>
            <p:spPr>
              <a:xfrm>
                <a:off x="9568430"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群眾理財</a:t>
                </a:r>
              </a:p>
            </p:txBody>
          </p:sp>
        </p:grpSp>
        <p:sp>
          <p:nvSpPr>
            <p:cNvPr id="8" name="流程圖: 替代程序 7"/>
            <p:cNvSpPr/>
            <p:nvPr/>
          </p:nvSpPr>
          <p:spPr>
            <a:xfrm>
              <a:off x="1258409" y="1045029"/>
              <a:ext cx="9520517" cy="5399949"/>
            </a:xfrm>
            <a:prstGeom prst="flowChartAlternateProcess">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sp>
        <p:nvSpPr>
          <p:cNvPr id="10" name="標題 9"/>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研究</a:t>
            </a:r>
            <a:r>
              <a:rPr lang="zh-TW" altLang="en-US" dirty="0" smtClean="0">
                <a:latin typeface="微軟正黑體" panose="020B0604030504040204" pitchFamily="34" charset="-120"/>
                <a:ea typeface="微軟正黑體" panose="020B0604030504040204" pitchFamily="34" charset="-120"/>
              </a:rPr>
              <a:t>議題 </a:t>
            </a:r>
            <a:r>
              <a:rPr lang="en-US" altLang="zh-TW" dirty="0" smtClean="0">
                <a:latin typeface="微軟正黑體" panose="020B0604030504040204" pitchFamily="34" charset="-120"/>
                <a:ea typeface="微軟正黑體" panose="020B0604030504040204" pitchFamily="34" charset="-120"/>
              </a:rPr>
              <a:t>Crowd Computing in Finance</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sz="half" idx="1"/>
          </p:nvPr>
        </p:nvSpPr>
        <p:spPr>
          <a:xfrm>
            <a:off x="490471" y="1600733"/>
            <a:ext cx="5181600" cy="4351338"/>
          </a:xfrm>
        </p:spPr>
        <p:txBody>
          <a:bodyPr>
            <a:normAutofit/>
          </a:bodyPr>
          <a:lstStyle/>
          <a:p>
            <a:r>
              <a:rPr lang="en-US" altLang="zh-TW" sz="2400" dirty="0" smtClean="0">
                <a:latin typeface="微軟正黑體" panose="020B0604030504040204" pitchFamily="34" charset="-120"/>
                <a:ea typeface="微軟正黑體" panose="020B0604030504040204" pitchFamily="34" charset="-120"/>
              </a:rPr>
              <a:t>P2P Insurance</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P2P Currency</a:t>
            </a:r>
          </a:p>
          <a:p>
            <a:r>
              <a:rPr lang="en-US" altLang="zh-TW" sz="2400" dirty="0" smtClean="0">
                <a:latin typeface="微軟正黑體" panose="020B0604030504040204" pitchFamily="34" charset="-120"/>
                <a:ea typeface="微軟正黑體" panose="020B0604030504040204" pitchFamily="34" charset="-120"/>
              </a:rPr>
              <a:t>P2P Lending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Funding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Investing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Financing </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05831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331674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latin typeface="+mn-ea"/>
              </a:rPr>
              <a:t>互聯網金融的興起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sp>
        <p:nvSpPr>
          <p:cNvPr id="8" name="文字版面配置區 4"/>
          <p:cNvSpPr txBox="1">
            <a:spLocks/>
          </p:cNvSpPr>
          <p:nvPr/>
        </p:nvSpPr>
        <p:spPr>
          <a:xfrm>
            <a:off x="353703" y="1497758"/>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dirty="0" smtClean="0"/>
              <a:t>金融業務</a:t>
            </a:r>
            <a:r>
              <a:rPr lang="zh-TW" altLang="en-US" b="1" dirty="0" smtClean="0"/>
              <a:t>功能分解化</a:t>
            </a:r>
            <a:r>
              <a:rPr lang="en-US" altLang="zh-TW" b="1" dirty="0" smtClean="0"/>
              <a:t>(unbounding)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483280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FinTech</a:t>
            </a:r>
            <a:r>
              <a:rPr lang="zh-TW" altLang="en-US" dirty="0" smtClean="0"/>
              <a:t>金融應用領域</a:t>
            </a:r>
            <a:r>
              <a:rPr lang="en-US" altLang="zh-TW" dirty="0" smtClean="0"/>
              <a:t>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650" y="1328737"/>
            <a:ext cx="6189435" cy="5049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011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互聯網金融的數位</a:t>
            </a:r>
            <a:r>
              <a:rPr kumimoji="1" lang="en-US" altLang="zh-TW" sz="3600" dirty="0" smtClean="0"/>
              <a:t>DNA</a:t>
            </a:r>
            <a:endParaRPr kumimoji="1" lang="zh-TW" altLang="en-US" sz="3600" dirty="0"/>
          </a:p>
        </p:txBody>
      </p:sp>
      <p:sp>
        <p:nvSpPr>
          <p:cNvPr id="4" name="頁尾版面配置區 3"/>
          <p:cNvSpPr>
            <a:spLocks noGrp="1"/>
          </p:cNvSpPr>
          <p:nvPr>
            <p:ph type="ftr" sz="quarter" idx="11"/>
          </p:nvPr>
        </p:nvSpPr>
        <p:spPr>
          <a:xfrm>
            <a:off x="251057" y="6463745"/>
            <a:ext cx="11553550" cy="379690"/>
          </a:xfrm>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7</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Tree>
    <p:extLst>
      <p:ext uri="{BB962C8B-B14F-4D97-AF65-F5344CB8AC3E}">
        <p14:creationId xmlns:p14="http://schemas.microsoft.com/office/powerpoint/2010/main" val="365035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graphicFrame>
        <p:nvGraphicFramePr>
          <p:cNvPr id="7" name="內容版面配置區 2"/>
          <p:cNvGraphicFramePr>
            <a:graphicFrameLocks/>
          </p:cNvGraphicFramePr>
          <p:nvPr>
            <p:extLst>
              <p:ext uri="{D42A27DB-BD31-4B8C-83A1-F6EECF244321}">
                <p14:modId xmlns:p14="http://schemas.microsoft.com/office/powerpoint/2010/main" val="2662948846"/>
              </p:ext>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4154761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455896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14883</TotalTime>
  <Words>2400</Words>
  <Application>Microsoft Office PowerPoint</Application>
  <PresentationFormat>自訂</PresentationFormat>
  <Paragraphs>340</Paragraphs>
  <Slides>33</Slides>
  <Notes>9</Notes>
  <HiddenSlides>0</HiddenSlides>
  <MMClips>0</MMClips>
  <ScaleCrop>false</ScaleCrop>
  <HeadingPairs>
    <vt:vector size="4" baseType="variant">
      <vt:variant>
        <vt:lpstr>佈景主題</vt:lpstr>
      </vt:variant>
      <vt:variant>
        <vt:i4>1</vt:i4>
      </vt:variant>
      <vt:variant>
        <vt:lpstr>投影片標題</vt:lpstr>
      </vt:variant>
      <vt:variant>
        <vt:i4>33</vt:i4>
      </vt:variant>
    </vt:vector>
  </HeadingPairs>
  <TitlesOfParts>
    <vt:vector size="34" baseType="lpstr">
      <vt:lpstr>Office 佈景主題</vt:lpstr>
      <vt:lpstr>數位金融創新與實務</vt:lpstr>
      <vt:lpstr>傳統金融</vt:lpstr>
      <vt:lpstr>傳統金融行業</vt:lpstr>
      <vt:lpstr>互聯網金融模式</vt:lpstr>
      <vt:lpstr>互聯網金融的興起</vt:lpstr>
      <vt:lpstr>FinTech金融應用領域 </vt:lpstr>
      <vt:lpstr>互聯網金融的數位DNA</vt:lpstr>
      <vt:lpstr>互聯網運作三大技術</vt:lpstr>
      <vt:lpstr>互聯網技術對傳統金融之影響</vt:lpstr>
      <vt:lpstr>互聯網運作三大平台模式</vt:lpstr>
      <vt:lpstr>互聯網平台對傳統金融之影響</vt:lpstr>
      <vt:lpstr>互聯網金融發展歷程三部曲</vt:lpstr>
      <vt:lpstr>金融行業服務形式的改變</vt:lpstr>
      <vt:lpstr>傳統金融行業 v. 互聯網金融</vt:lpstr>
      <vt:lpstr>互聯網金融之創新模式</vt:lpstr>
      <vt:lpstr>互網網金融商業模式</vt:lpstr>
      <vt:lpstr>互聯網金融服務創新</vt:lpstr>
      <vt:lpstr>第三方支付</vt:lpstr>
      <vt:lpstr>P2P網路貸款</vt:lpstr>
      <vt:lpstr>群眾募資</vt:lpstr>
      <vt:lpstr>P2P匯兌</vt:lpstr>
      <vt:lpstr>虛擬貨幣</vt:lpstr>
      <vt:lpstr>機器人理財</vt:lpstr>
      <vt:lpstr>互聯網信用評價</vt:lpstr>
      <vt:lpstr>互聯網保險</vt:lpstr>
      <vt:lpstr>電商金融</vt:lpstr>
      <vt:lpstr>互聯網金融之機會（1/2） – 科技業/電商業</vt:lpstr>
      <vt:lpstr>互聯網金融之機會（2/2） – 金融業者角度</vt:lpstr>
      <vt:lpstr>互聯網金融之挑戰</vt:lpstr>
      <vt:lpstr>社群金融研究議題</vt:lpstr>
      <vt:lpstr>社群的力量: The power of people and network </vt:lpstr>
      <vt:lpstr>PowerPoint 簡報</vt:lpstr>
      <vt:lpstr>研究議題 Crowd Computing in Finance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550</cp:revision>
  <cp:lastPrinted>2016-06-22T08:11:44Z</cp:lastPrinted>
  <dcterms:created xsi:type="dcterms:W3CDTF">2016-06-16T05:53:04Z</dcterms:created>
  <dcterms:modified xsi:type="dcterms:W3CDTF">2017-05-16T11:54:43Z</dcterms:modified>
</cp:coreProperties>
</file>