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39"/>
  </p:notesMasterIdLst>
  <p:sldIdLst>
    <p:sldId id="696" r:id="rId2"/>
    <p:sldId id="721" r:id="rId3"/>
    <p:sldId id="726" r:id="rId4"/>
    <p:sldId id="732" r:id="rId5"/>
    <p:sldId id="733" r:id="rId6"/>
    <p:sldId id="734" r:id="rId7"/>
    <p:sldId id="735" r:id="rId8"/>
    <p:sldId id="477" r:id="rId9"/>
    <p:sldId id="479" r:id="rId10"/>
    <p:sldId id="490" r:id="rId11"/>
    <p:sldId id="491" r:id="rId12"/>
    <p:sldId id="423" r:id="rId13"/>
    <p:sldId id="411" r:id="rId14"/>
    <p:sldId id="412" r:id="rId15"/>
    <p:sldId id="413" r:id="rId16"/>
    <p:sldId id="462" r:id="rId17"/>
    <p:sldId id="463" r:id="rId18"/>
    <p:sldId id="464" r:id="rId19"/>
    <p:sldId id="483" r:id="rId20"/>
    <p:sldId id="482" r:id="rId21"/>
    <p:sldId id="481" r:id="rId22"/>
    <p:sldId id="485" r:id="rId23"/>
    <p:sldId id="488" r:id="rId24"/>
    <p:sldId id="487" r:id="rId25"/>
    <p:sldId id="414" r:id="rId26"/>
    <p:sldId id="415" r:id="rId27"/>
    <p:sldId id="416" r:id="rId28"/>
    <p:sldId id="718" r:id="rId29"/>
    <p:sldId id="719" r:id="rId30"/>
    <p:sldId id="720" r:id="rId31"/>
    <p:sldId id="714" r:id="rId32"/>
    <p:sldId id="715" r:id="rId33"/>
    <p:sldId id="716" r:id="rId34"/>
    <p:sldId id="417" r:id="rId35"/>
    <p:sldId id="418" r:id="rId36"/>
    <p:sldId id="419" r:id="rId37"/>
    <p:sldId id="420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00" autoAdjust="0"/>
    <p:restoredTop sz="94660"/>
  </p:normalViewPr>
  <p:slideViewPr>
    <p:cSldViewPr snapToGrid="0">
      <p:cViewPr varScale="1">
        <p:scale>
          <a:sx n="97" d="100"/>
          <a:sy n="97" d="100"/>
        </p:scale>
        <p:origin x="112" y="1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rol%20Ni\Google%20&#38642;&#31471;&#30828;&#30879;\Research\data\after%20oral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rol%20Ni\Google%20&#38642;&#31471;&#30828;&#30879;\Research\data\after%20oral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 w="6350" cap="flat" cmpd="sng" algn="ctr">
              <a:solidFill>
                <a:schemeClr val="lt1"/>
              </a:solidFill>
              <a:prstDash val="solid"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DE19-44A1-8CF0-FBCE05F3503A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DE19-44A1-8CF0-FBCE05F3503A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DE19-44A1-8CF0-FBCE05F3503A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DE19-44A1-8CF0-FBCE05F3503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statistic!$B$1:$E$1</c:f>
              <c:strCache>
                <c:ptCount val="4"/>
                <c:pt idx="0">
                  <c:v>bridge</c:v>
                </c:pt>
                <c:pt idx="1">
                  <c:v>opinion leader</c:v>
                </c:pt>
                <c:pt idx="2">
                  <c:v>topic-aware influence</c:v>
                </c:pt>
                <c:pt idx="3">
                  <c:v>social diffusion</c:v>
                </c:pt>
              </c:strCache>
            </c:strRef>
          </c:cat>
          <c:val>
            <c:numRef>
              <c:f>statistic!$B$4:$E$4</c:f>
              <c:numCache>
                <c:formatCode>_-* #,##0.0000_-;\-* #,##0.0000_-;_-* "-"??_-;_-@_-</c:formatCode>
                <c:ptCount val="4"/>
                <c:pt idx="0">
                  <c:v>4.2272727272727275</c:v>
                </c:pt>
                <c:pt idx="1">
                  <c:v>5.1035353535353538</c:v>
                </c:pt>
                <c:pt idx="2">
                  <c:v>6.7752525252525251</c:v>
                </c:pt>
                <c:pt idx="3">
                  <c:v>8.0959595959595951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E19-44A1-8CF0-FBCE05F3503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243776"/>
        <c:axId val="1274784"/>
      </c:barChart>
      <c:catAx>
        <c:axId val="12437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74784"/>
        <c:crosses val="autoZero"/>
        <c:auto val="1"/>
        <c:lblAlgn val="ctr"/>
        <c:lblOffset val="100"/>
        <c:noMultiLvlLbl val="0"/>
      </c:catAx>
      <c:valAx>
        <c:axId val="1274784"/>
        <c:scaling>
          <c:orientation val="minMax"/>
          <c:min val="2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 algn="ctr" rtl="0"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Average Sharing Times</a:t>
                </a:r>
                <a:endParaRPr lang="zh-TW"/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0.0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3776"/>
        <c:crosses val="autoZero"/>
        <c:crossBetween val="between"/>
      </c:valAx>
      <c:spPr>
        <a:solidFill>
          <a:schemeClr val="bg1"/>
        </a:solidFill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3175" cap="flat" cmpd="sng" algn="ctr">
      <a:solidFill>
        <a:sysClr val="windowText" lastClr="000000"/>
      </a:solidFill>
      <a:prstDash val="solid"/>
      <a:round/>
    </a:ln>
    <a:effectLst/>
  </c:spPr>
  <c:txPr>
    <a:bodyPr/>
    <a:lstStyle/>
    <a:p>
      <a:pPr>
        <a:defRPr sz="1000" b="0">
          <a:latin typeface="+mn-lt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 w="6350" cap="flat" cmpd="sng" algn="ctr">
              <a:solidFill>
                <a:schemeClr val="lt1"/>
              </a:solidFill>
              <a:prstDash val="solid"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3F1B-47E1-8093-AFB568C61D14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3F1B-47E1-8093-AFB568C61D14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3F1B-47E1-8093-AFB568C61D14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3F1B-47E1-8093-AFB568C61D14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3F1B-47E1-8093-AFB568C61D1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statistic!$A$39:$E$39</c:f>
              <c:strCache>
                <c:ptCount val="5"/>
                <c:pt idx="0">
                  <c:v>3C</c:v>
                </c:pt>
                <c:pt idx="1">
                  <c:v>Comsumer Product</c:v>
                </c:pt>
                <c:pt idx="2">
                  <c:v>Homve &amp; Living</c:v>
                </c:pt>
                <c:pt idx="3">
                  <c:v>Beauty &amp; Health</c:v>
                </c:pt>
                <c:pt idx="4">
                  <c:v>Entertainment</c:v>
                </c:pt>
              </c:strCache>
            </c:strRef>
          </c:cat>
          <c:val>
            <c:numRef>
              <c:f>statistic!$A$42:$E$42</c:f>
              <c:numCache>
                <c:formatCode>0.00</c:formatCode>
                <c:ptCount val="5"/>
                <c:pt idx="0">
                  <c:v>4.7979797979797976</c:v>
                </c:pt>
                <c:pt idx="1">
                  <c:v>4.333333333333333</c:v>
                </c:pt>
                <c:pt idx="2">
                  <c:v>3.6818181818181817</c:v>
                </c:pt>
                <c:pt idx="3">
                  <c:v>4.9520202020202024</c:v>
                </c:pt>
                <c:pt idx="4">
                  <c:v>5.012626262626263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F1B-47E1-8093-AFB568C61D1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263360"/>
        <c:axId val="1275872"/>
      </c:barChart>
      <c:catAx>
        <c:axId val="126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1275872"/>
        <c:crosses val="autoZero"/>
        <c:auto val="1"/>
        <c:lblAlgn val="ctr"/>
        <c:lblOffset val="100"/>
        <c:noMultiLvlLbl val="0"/>
      </c:catAx>
      <c:valAx>
        <c:axId val="1275872"/>
        <c:scaling>
          <c:orientation val="minMax"/>
          <c:min val="2"/>
        </c:scaling>
        <c:delete val="0"/>
        <c:axPos val="l"/>
        <c:title>
          <c:tx>
            <c:rich>
              <a:bodyPr rot="-5400000" vert="horz"/>
              <a:lstStyle/>
              <a:p>
                <a:pPr algn="ctr" rtl="0">
                  <a:defRPr/>
                </a:pPr>
                <a:r>
                  <a:rPr lang="en-US"/>
                  <a:t>Sharing Rate of Copon Type</a:t>
                </a:r>
                <a:endParaRPr lang="zh-TW"/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0.0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1263360"/>
        <c:crosses val="autoZero"/>
        <c:crossBetween val="between"/>
      </c:valAx>
      <c:spPr>
        <a:solidFill>
          <a:schemeClr val="bg1"/>
        </a:solidFill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3175" cap="flat" cmpd="sng" algn="ctr">
      <a:solidFill>
        <a:schemeClr val="tx1"/>
      </a:solidFill>
      <a:prstDash val="solid"/>
      <a:round/>
    </a:ln>
    <a:effectLst/>
  </c:spPr>
  <c:txPr>
    <a:bodyPr/>
    <a:lstStyle/>
    <a:p>
      <a:pPr>
        <a:defRPr sz="1000" b="0">
          <a:latin typeface="+mn-lt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Like Rate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28575" cap="rnd">
              <a:noFill/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工作表1!$A$2:$A$6</c:f>
              <c:strCache>
                <c:ptCount val="5"/>
                <c:pt idx="0">
                  <c:v>Random</c:v>
                </c:pt>
                <c:pt idx="1">
                  <c:v>Content-based</c:v>
                </c:pt>
                <c:pt idx="2">
                  <c:v>Collaborative-based</c:v>
                </c:pt>
                <c:pt idx="3">
                  <c:v>Social-based</c:v>
                </c:pt>
                <c:pt idx="4">
                  <c:v>Phased-based</c:v>
                </c:pt>
              </c:strCache>
            </c:strRef>
          </c:cat>
          <c:val>
            <c:numRef>
              <c:f>工作表1!$B$2:$B$6</c:f>
              <c:numCache>
                <c:formatCode>General</c:formatCode>
                <c:ptCount val="5"/>
                <c:pt idx="0">
                  <c:v>0.23599999999999999</c:v>
                </c:pt>
                <c:pt idx="1">
                  <c:v>0.33800000000000002</c:v>
                </c:pt>
                <c:pt idx="2">
                  <c:v>0.40100000000000002</c:v>
                </c:pt>
                <c:pt idx="3">
                  <c:v>0.45400000000000001</c:v>
                </c:pt>
                <c:pt idx="4">
                  <c:v>0.59799999999999998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4B5-4428-9504-10BCDE80B33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-1989104960"/>
        <c:axId val="-1989100064"/>
      </c:barChart>
      <c:catAx>
        <c:axId val="-1989104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-1989100064"/>
        <c:crosses val="autoZero"/>
        <c:auto val="1"/>
        <c:lblAlgn val="ctr"/>
        <c:lblOffset val="100"/>
        <c:noMultiLvlLbl val="0"/>
      </c:catAx>
      <c:valAx>
        <c:axId val="-19891000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title>
          <c:tx>
            <c:rich>
              <a:bodyPr/>
              <a:lstStyle/>
              <a:p>
                <a:pPr>
                  <a:defRPr b="0"/>
                </a:pPr>
                <a:r>
                  <a:rPr lang="en-US" b="0"/>
                  <a:t>Like rate</a:t>
                </a:r>
                <a:endParaRPr lang="zh-TW" b="0"/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-1989104960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 sz="11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0B3FF3-6304-BC41-87FB-7F5FBB607A27}" type="doc">
      <dgm:prSet loTypeId="urn:microsoft.com/office/officeart/2005/8/layout/venn2" loCatId="" qsTypeId="urn:microsoft.com/office/officeart/2005/8/quickstyle/simple4" qsCatId="simple" csTypeId="urn:microsoft.com/office/officeart/2005/8/colors/accent1_3" csCatId="accent1" phldr="1"/>
      <dgm:spPr>
        <a:scene3d>
          <a:camera prst="orthographicFront">
            <a:rot lat="0" lon="0" rev="16200000"/>
          </a:camera>
          <a:lightRig rig="threePt" dir="t"/>
        </a:scene3d>
      </dgm:spPr>
    </dgm:pt>
    <dgm:pt modelId="{BE954F52-9E95-5248-A020-10E6940BA2E4}">
      <dgm:prSet phldrT="[文字]" custT="1"/>
      <dgm:spPr>
        <a:solidFill>
          <a:srgbClr val="4C5760"/>
        </a:solidFill>
        <a:sp3d/>
      </dgm:spPr>
      <dgm:t>
        <a:bodyPr vert="horz">
          <a:flatTx/>
        </a:bodyPr>
        <a:lstStyle/>
        <a:p>
          <a:endParaRPr lang="zh-TW" altLang="en-US" sz="1600" b="1" dirty="0"/>
        </a:p>
      </dgm:t>
    </dgm:pt>
    <dgm:pt modelId="{5D386F26-651A-0D45-9642-C0C06ED2F3D4}" type="parTrans" cxnId="{16B8EAAC-B1C8-AC47-A989-A878310E839E}">
      <dgm:prSet/>
      <dgm:spPr/>
      <dgm:t>
        <a:bodyPr/>
        <a:lstStyle/>
        <a:p>
          <a:endParaRPr lang="zh-TW" altLang="en-US" b="1"/>
        </a:p>
      </dgm:t>
    </dgm:pt>
    <dgm:pt modelId="{039DD521-A3C6-834C-B0D1-AC437222DCB0}" type="sibTrans" cxnId="{16B8EAAC-B1C8-AC47-A989-A878310E839E}">
      <dgm:prSet/>
      <dgm:spPr/>
      <dgm:t>
        <a:bodyPr/>
        <a:lstStyle/>
        <a:p>
          <a:endParaRPr lang="zh-TW" altLang="en-US" b="1"/>
        </a:p>
      </dgm:t>
    </dgm:pt>
    <dgm:pt modelId="{5CC94092-A5AB-EC47-BCF7-FF112E5ED0CD}">
      <dgm:prSet phldrT="[文字]" custT="1"/>
      <dgm:spPr>
        <a:solidFill>
          <a:srgbClr val="93A8AC"/>
        </a:solidFill>
        <a:sp3d/>
      </dgm:spPr>
      <dgm:t>
        <a:bodyPr>
          <a:flatTx/>
        </a:bodyPr>
        <a:lstStyle/>
        <a:p>
          <a:endParaRPr lang="zh-TW" altLang="en-US" sz="1600" b="1" dirty="0"/>
        </a:p>
      </dgm:t>
    </dgm:pt>
    <dgm:pt modelId="{246D1EEC-3A1F-804E-A3C3-00AC9F1F4E08}" type="parTrans" cxnId="{60F7698D-81E7-2F46-BF9F-8A070C72D5FF}">
      <dgm:prSet/>
      <dgm:spPr/>
      <dgm:t>
        <a:bodyPr/>
        <a:lstStyle/>
        <a:p>
          <a:endParaRPr lang="zh-TW" altLang="en-US" b="1"/>
        </a:p>
      </dgm:t>
    </dgm:pt>
    <dgm:pt modelId="{641077FA-5B8C-764E-94EC-1A1F96F00390}" type="sibTrans" cxnId="{60F7698D-81E7-2F46-BF9F-8A070C72D5FF}">
      <dgm:prSet/>
      <dgm:spPr/>
      <dgm:t>
        <a:bodyPr/>
        <a:lstStyle/>
        <a:p>
          <a:endParaRPr lang="zh-TW" altLang="en-US" b="1"/>
        </a:p>
      </dgm:t>
    </dgm:pt>
    <dgm:pt modelId="{0BE6128E-85D7-B444-905E-7BBAB523497F}">
      <dgm:prSet phldrT="[文字]" custT="1"/>
      <dgm:spPr>
        <a:solidFill>
          <a:srgbClr val="A59E8C"/>
        </a:solidFill>
        <a:sp3d/>
      </dgm:spPr>
      <dgm:t>
        <a:bodyPr anchor="ctr" anchorCtr="0">
          <a:flatTx/>
        </a:bodyPr>
        <a:lstStyle/>
        <a:p>
          <a:endParaRPr lang="zh-TW" altLang="en-US" sz="1600" b="1" dirty="0"/>
        </a:p>
      </dgm:t>
    </dgm:pt>
    <dgm:pt modelId="{80D910DB-7227-3241-85E8-F2AFF657BCD7}" type="parTrans" cxnId="{6AECEF69-2765-8E45-97AF-08BEB0E39559}">
      <dgm:prSet/>
      <dgm:spPr/>
      <dgm:t>
        <a:bodyPr/>
        <a:lstStyle/>
        <a:p>
          <a:endParaRPr lang="zh-TW" altLang="en-US" b="1"/>
        </a:p>
      </dgm:t>
    </dgm:pt>
    <dgm:pt modelId="{87E517BC-BBCB-4D4E-A075-AB6375816E47}" type="sibTrans" cxnId="{6AECEF69-2765-8E45-97AF-08BEB0E39559}">
      <dgm:prSet/>
      <dgm:spPr/>
      <dgm:t>
        <a:bodyPr/>
        <a:lstStyle/>
        <a:p>
          <a:endParaRPr lang="zh-TW" altLang="en-US" b="1"/>
        </a:p>
      </dgm:t>
    </dgm:pt>
    <dgm:pt modelId="{AB78CB3E-240E-254E-98E6-F5374B26AFEC}">
      <dgm:prSet custT="1"/>
      <dgm:spPr>
        <a:solidFill>
          <a:srgbClr val="D7CEB2"/>
        </a:solidFill>
        <a:sp3d/>
      </dgm:spPr>
      <dgm:t>
        <a:bodyPr>
          <a:flatTx/>
        </a:bodyPr>
        <a:lstStyle/>
        <a:p>
          <a:endParaRPr lang="zh-TW" altLang="en-US" sz="1600" b="1" dirty="0"/>
        </a:p>
      </dgm:t>
    </dgm:pt>
    <dgm:pt modelId="{8E589949-55CD-6944-8D69-C7FDCC3B2C9B}" type="parTrans" cxnId="{DBAD143F-E0C3-704A-9C5A-3A6E40A26FA5}">
      <dgm:prSet/>
      <dgm:spPr/>
      <dgm:t>
        <a:bodyPr/>
        <a:lstStyle/>
        <a:p>
          <a:endParaRPr lang="zh-TW" altLang="en-US" b="1"/>
        </a:p>
      </dgm:t>
    </dgm:pt>
    <dgm:pt modelId="{76EEDA05-C18A-484A-A5A5-EEBFBE6A29FA}" type="sibTrans" cxnId="{DBAD143F-E0C3-704A-9C5A-3A6E40A26FA5}">
      <dgm:prSet/>
      <dgm:spPr/>
      <dgm:t>
        <a:bodyPr/>
        <a:lstStyle/>
        <a:p>
          <a:endParaRPr lang="zh-TW" altLang="en-US" b="1"/>
        </a:p>
      </dgm:t>
    </dgm:pt>
    <dgm:pt modelId="{250DD092-1502-6F40-9295-AB042E660C26}">
      <dgm:prSet custT="1"/>
      <dgm:spPr>
        <a:solidFill>
          <a:srgbClr val="66635B"/>
        </a:solidFill>
        <a:sp3d/>
      </dgm:spPr>
      <dgm:t>
        <a:bodyPr>
          <a:flatTx/>
        </a:bodyPr>
        <a:lstStyle/>
        <a:p>
          <a:endParaRPr lang="zh-TW" altLang="en-US" sz="1400" b="1" dirty="0"/>
        </a:p>
      </dgm:t>
    </dgm:pt>
    <dgm:pt modelId="{558029F9-2E80-ED48-906C-5068309BC744}" type="parTrans" cxnId="{4F3BE790-32F3-464A-8507-E101C76A595A}">
      <dgm:prSet/>
      <dgm:spPr/>
      <dgm:t>
        <a:bodyPr/>
        <a:lstStyle/>
        <a:p>
          <a:endParaRPr lang="zh-TW" altLang="en-US" b="1"/>
        </a:p>
      </dgm:t>
    </dgm:pt>
    <dgm:pt modelId="{BBAD8C5F-3C77-2A43-8599-C32D740483E5}" type="sibTrans" cxnId="{4F3BE790-32F3-464A-8507-E101C76A595A}">
      <dgm:prSet/>
      <dgm:spPr/>
      <dgm:t>
        <a:bodyPr/>
        <a:lstStyle/>
        <a:p>
          <a:endParaRPr lang="zh-TW" altLang="en-US" b="1"/>
        </a:p>
      </dgm:t>
    </dgm:pt>
    <dgm:pt modelId="{402F5204-0D1C-1641-BD69-EC62AE4D47D7}" type="pres">
      <dgm:prSet presAssocID="{C90B3FF3-6304-BC41-87FB-7F5FBB607A27}" presName="Name0" presStyleCnt="0">
        <dgm:presLayoutVars>
          <dgm:chMax val="7"/>
          <dgm:resizeHandles val="exact"/>
        </dgm:presLayoutVars>
      </dgm:prSet>
      <dgm:spPr/>
    </dgm:pt>
    <dgm:pt modelId="{3835B373-065D-4F42-984B-4B66E6B51060}" type="pres">
      <dgm:prSet presAssocID="{C90B3FF3-6304-BC41-87FB-7F5FBB607A27}" presName="comp1" presStyleCnt="0"/>
      <dgm:spPr>
        <a:sp3d/>
      </dgm:spPr>
    </dgm:pt>
    <dgm:pt modelId="{01A0F3F3-44EC-8446-920D-C7DBDF18E0BE}" type="pres">
      <dgm:prSet presAssocID="{C90B3FF3-6304-BC41-87FB-7F5FBB607A27}" presName="circle1" presStyleLbl="node1" presStyleIdx="0" presStyleCnt="5"/>
      <dgm:spPr/>
      <dgm:t>
        <a:bodyPr/>
        <a:lstStyle/>
        <a:p>
          <a:endParaRPr lang="zh-TW" altLang="en-US"/>
        </a:p>
      </dgm:t>
    </dgm:pt>
    <dgm:pt modelId="{304DB835-019A-7144-A7A1-55E4C158CB75}" type="pres">
      <dgm:prSet presAssocID="{C90B3FF3-6304-BC41-87FB-7F5FBB607A27}" presName="c1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A3F09B7-4932-B349-8682-EE98F462575E}" type="pres">
      <dgm:prSet presAssocID="{C90B3FF3-6304-BC41-87FB-7F5FBB607A27}" presName="comp2" presStyleCnt="0"/>
      <dgm:spPr>
        <a:sp3d/>
      </dgm:spPr>
    </dgm:pt>
    <dgm:pt modelId="{57CF9868-AF82-6248-A7F3-A69BA72D3F34}" type="pres">
      <dgm:prSet presAssocID="{C90B3FF3-6304-BC41-87FB-7F5FBB607A27}" presName="circle2" presStyleLbl="node1" presStyleIdx="1" presStyleCnt="5"/>
      <dgm:spPr/>
      <dgm:t>
        <a:bodyPr/>
        <a:lstStyle/>
        <a:p>
          <a:endParaRPr lang="zh-TW" altLang="en-US"/>
        </a:p>
      </dgm:t>
    </dgm:pt>
    <dgm:pt modelId="{963FD0B3-152A-9141-B807-00A73932FE43}" type="pres">
      <dgm:prSet presAssocID="{C90B3FF3-6304-BC41-87FB-7F5FBB607A27}" presName="c2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8883104-CD4C-EF48-A4B5-D1C64DE19ECD}" type="pres">
      <dgm:prSet presAssocID="{C90B3FF3-6304-BC41-87FB-7F5FBB607A27}" presName="comp3" presStyleCnt="0"/>
      <dgm:spPr>
        <a:sp3d/>
      </dgm:spPr>
    </dgm:pt>
    <dgm:pt modelId="{B23856BF-A03D-6A42-A90B-2385AAB5C614}" type="pres">
      <dgm:prSet presAssocID="{C90B3FF3-6304-BC41-87FB-7F5FBB607A27}" presName="circle3" presStyleLbl="node1" presStyleIdx="2" presStyleCnt="5"/>
      <dgm:spPr/>
      <dgm:t>
        <a:bodyPr/>
        <a:lstStyle/>
        <a:p>
          <a:endParaRPr lang="zh-TW" altLang="en-US"/>
        </a:p>
      </dgm:t>
    </dgm:pt>
    <dgm:pt modelId="{187F5FA2-5ED4-7443-8D74-6F38A5293104}" type="pres">
      <dgm:prSet presAssocID="{C90B3FF3-6304-BC41-87FB-7F5FBB607A27}" presName="c3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1B7FE87-8CCB-1848-8C1D-C4188E4D2FC9}" type="pres">
      <dgm:prSet presAssocID="{C90B3FF3-6304-BC41-87FB-7F5FBB607A27}" presName="comp4" presStyleCnt="0"/>
      <dgm:spPr>
        <a:sp3d/>
      </dgm:spPr>
    </dgm:pt>
    <dgm:pt modelId="{6D6B090D-205B-1943-A808-8C79490994EB}" type="pres">
      <dgm:prSet presAssocID="{C90B3FF3-6304-BC41-87FB-7F5FBB607A27}" presName="circle4" presStyleLbl="node1" presStyleIdx="3" presStyleCnt="5"/>
      <dgm:spPr/>
      <dgm:t>
        <a:bodyPr/>
        <a:lstStyle/>
        <a:p>
          <a:endParaRPr lang="zh-TW" altLang="en-US"/>
        </a:p>
      </dgm:t>
    </dgm:pt>
    <dgm:pt modelId="{2BE3EB66-1AEE-8B44-B5C1-57FC4B8C885E}" type="pres">
      <dgm:prSet presAssocID="{C90B3FF3-6304-BC41-87FB-7F5FBB607A27}" presName="c4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D717C59-0965-DF48-A8D0-F66BA34A4FD7}" type="pres">
      <dgm:prSet presAssocID="{C90B3FF3-6304-BC41-87FB-7F5FBB607A27}" presName="comp5" presStyleCnt="0"/>
      <dgm:spPr>
        <a:sp3d/>
      </dgm:spPr>
    </dgm:pt>
    <dgm:pt modelId="{2F9FB83E-648C-F049-B059-28D7DAC6A431}" type="pres">
      <dgm:prSet presAssocID="{C90B3FF3-6304-BC41-87FB-7F5FBB607A27}" presName="circle5" presStyleLbl="node1" presStyleIdx="4" presStyleCnt="5"/>
      <dgm:spPr/>
      <dgm:t>
        <a:bodyPr/>
        <a:lstStyle/>
        <a:p>
          <a:endParaRPr lang="zh-TW" altLang="en-US"/>
        </a:p>
      </dgm:t>
    </dgm:pt>
    <dgm:pt modelId="{6B0C1A0A-7E05-CC45-B63A-1E874855BFDA}" type="pres">
      <dgm:prSet presAssocID="{C90B3FF3-6304-BC41-87FB-7F5FBB607A27}" presName="c5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4FE122E6-8146-D142-B043-65326F7C028A}" type="presOf" srcId="{C90B3FF3-6304-BC41-87FB-7F5FBB607A27}" destId="{402F5204-0D1C-1641-BD69-EC62AE4D47D7}" srcOrd="0" destOrd="0" presId="urn:microsoft.com/office/officeart/2005/8/layout/venn2"/>
    <dgm:cxn modelId="{6AD3D7DD-5696-5145-8536-6A1D52D56AE4}" type="presOf" srcId="{AB78CB3E-240E-254E-98E6-F5374B26AFEC}" destId="{B23856BF-A03D-6A42-A90B-2385AAB5C614}" srcOrd="0" destOrd="0" presId="urn:microsoft.com/office/officeart/2005/8/layout/venn2"/>
    <dgm:cxn modelId="{16B8EAAC-B1C8-AC47-A989-A878310E839E}" srcId="{C90B3FF3-6304-BC41-87FB-7F5FBB607A27}" destId="{BE954F52-9E95-5248-A020-10E6940BA2E4}" srcOrd="0" destOrd="0" parTransId="{5D386F26-651A-0D45-9642-C0C06ED2F3D4}" sibTransId="{039DD521-A3C6-834C-B0D1-AC437222DCB0}"/>
    <dgm:cxn modelId="{58B29658-6DD5-114D-96AB-E344124CB99F}" type="presOf" srcId="{BE954F52-9E95-5248-A020-10E6940BA2E4}" destId="{01A0F3F3-44EC-8446-920D-C7DBDF18E0BE}" srcOrd="0" destOrd="0" presId="urn:microsoft.com/office/officeart/2005/8/layout/venn2"/>
    <dgm:cxn modelId="{A4CB3DA1-5F13-134D-A0B9-D0773E28E0C9}" type="presOf" srcId="{5CC94092-A5AB-EC47-BCF7-FF112E5ED0CD}" destId="{963FD0B3-152A-9141-B807-00A73932FE43}" srcOrd="1" destOrd="0" presId="urn:microsoft.com/office/officeart/2005/8/layout/venn2"/>
    <dgm:cxn modelId="{FAB7ECCE-76B7-1542-A579-D5FE8EDFCFF1}" type="presOf" srcId="{5CC94092-A5AB-EC47-BCF7-FF112E5ED0CD}" destId="{57CF9868-AF82-6248-A7F3-A69BA72D3F34}" srcOrd="0" destOrd="0" presId="urn:microsoft.com/office/officeart/2005/8/layout/venn2"/>
    <dgm:cxn modelId="{4F3BE790-32F3-464A-8507-E101C76A595A}" srcId="{C90B3FF3-6304-BC41-87FB-7F5FBB607A27}" destId="{250DD092-1502-6F40-9295-AB042E660C26}" srcOrd="4" destOrd="0" parTransId="{558029F9-2E80-ED48-906C-5068309BC744}" sibTransId="{BBAD8C5F-3C77-2A43-8599-C32D740483E5}"/>
    <dgm:cxn modelId="{60F7698D-81E7-2F46-BF9F-8A070C72D5FF}" srcId="{C90B3FF3-6304-BC41-87FB-7F5FBB607A27}" destId="{5CC94092-A5AB-EC47-BCF7-FF112E5ED0CD}" srcOrd="1" destOrd="0" parTransId="{246D1EEC-3A1F-804E-A3C3-00AC9F1F4E08}" sibTransId="{641077FA-5B8C-764E-94EC-1A1F96F00390}"/>
    <dgm:cxn modelId="{6AECEF69-2765-8E45-97AF-08BEB0E39559}" srcId="{C90B3FF3-6304-BC41-87FB-7F5FBB607A27}" destId="{0BE6128E-85D7-B444-905E-7BBAB523497F}" srcOrd="3" destOrd="0" parTransId="{80D910DB-7227-3241-85E8-F2AFF657BCD7}" sibTransId="{87E517BC-BBCB-4D4E-A075-AB6375816E47}"/>
    <dgm:cxn modelId="{9549047B-3746-D149-A5AA-981B2A3A517B}" type="presOf" srcId="{0BE6128E-85D7-B444-905E-7BBAB523497F}" destId="{6D6B090D-205B-1943-A808-8C79490994EB}" srcOrd="0" destOrd="0" presId="urn:microsoft.com/office/officeart/2005/8/layout/venn2"/>
    <dgm:cxn modelId="{927E6E92-1E18-234B-8841-1569A458FAAD}" type="presOf" srcId="{BE954F52-9E95-5248-A020-10E6940BA2E4}" destId="{304DB835-019A-7144-A7A1-55E4C158CB75}" srcOrd="1" destOrd="0" presId="urn:microsoft.com/office/officeart/2005/8/layout/venn2"/>
    <dgm:cxn modelId="{990A67DE-042D-C84E-ABBB-202FBC7F0D00}" type="presOf" srcId="{AB78CB3E-240E-254E-98E6-F5374B26AFEC}" destId="{187F5FA2-5ED4-7443-8D74-6F38A5293104}" srcOrd="1" destOrd="0" presId="urn:microsoft.com/office/officeart/2005/8/layout/venn2"/>
    <dgm:cxn modelId="{3A0671E7-8C1C-C14B-A0BC-27977AF5613C}" type="presOf" srcId="{0BE6128E-85D7-B444-905E-7BBAB523497F}" destId="{2BE3EB66-1AEE-8B44-B5C1-57FC4B8C885E}" srcOrd="1" destOrd="0" presId="urn:microsoft.com/office/officeart/2005/8/layout/venn2"/>
    <dgm:cxn modelId="{DBAD143F-E0C3-704A-9C5A-3A6E40A26FA5}" srcId="{C90B3FF3-6304-BC41-87FB-7F5FBB607A27}" destId="{AB78CB3E-240E-254E-98E6-F5374B26AFEC}" srcOrd="2" destOrd="0" parTransId="{8E589949-55CD-6944-8D69-C7FDCC3B2C9B}" sibTransId="{76EEDA05-C18A-484A-A5A5-EEBFBE6A29FA}"/>
    <dgm:cxn modelId="{0BFEA8B3-D735-114D-98AA-B16641C114E5}" type="presOf" srcId="{250DD092-1502-6F40-9295-AB042E660C26}" destId="{6B0C1A0A-7E05-CC45-B63A-1E874855BFDA}" srcOrd="1" destOrd="0" presId="urn:microsoft.com/office/officeart/2005/8/layout/venn2"/>
    <dgm:cxn modelId="{F2072BBB-7F15-7A44-B004-C800EFD9D669}" type="presOf" srcId="{250DD092-1502-6F40-9295-AB042E660C26}" destId="{2F9FB83E-648C-F049-B059-28D7DAC6A431}" srcOrd="0" destOrd="0" presId="urn:microsoft.com/office/officeart/2005/8/layout/venn2"/>
    <dgm:cxn modelId="{2825FB53-B344-7144-97A8-21B019FF11EA}" type="presParOf" srcId="{402F5204-0D1C-1641-BD69-EC62AE4D47D7}" destId="{3835B373-065D-4F42-984B-4B66E6B51060}" srcOrd="0" destOrd="0" presId="urn:microsoft.com/office/officeart/2005/8/layout/venn2"/>
    <dgm:cxn modelId="{77316F6F-2E09-774C-A42E-F075A4DA3FE4}" type="presParOf" srcId="{3835B373-065D-4F42-984B-4B66E6B51060}" destId="{01A0F3F3-44EC-8446-920D-C7DBDF18E0BE}" srcOrd="0" destOrd="0" presId="urn:microsoft.com/office/officeart/2005/8/layout/venn2"/>
    <dgm:cxn modelId="{EA377B3B-1DAC-3340-B2FC-7E0B6E010ABC}" type="presParOf" srcId="{3835B373-065D-4F42-984B-4B66E6B51060}" destId="{304DB835-019A-7144-A7A1-55E4C158CB75}" srcOrd="1" destOrd="0" presId="urn:microsoft.com/office/officeart/2005/8/layout/venn2"/>
    <dgm:cxn modelId="{3A49A785-B3E2-6A49-B8CC-7BF5EBB8E6FA}" type="presParOf" srcId="{402F5204-0D1C-1641-BD69-EC62AE4D47D7}" destId="{DA3F09B7-4932-B349-8682-EE98F462575E}" srcOrd="1" destOrd="0" presId="urn:microsoft.com/office/officeart/2005/8/layout/venn2"/>
    <dgm:cxn modelId="{E6483941-3A20-8B45-A3B6-FF3488F193C6}" type="presParOf" srcId="{DA3F09B7-4932-B349-8682-EE98F462575E}" destId="{57CF9868-AF82-6248-A7F3-A69BA72D3F34}" srcOrd="0" destOrd="0" presId="urn:microsoft.com/office/officeart/2005/8/layout/venn2"/>
    <dgm:cxn modelId="{1244EA10-C79B-5B4A-BBCE-F727E4E4DBF1}" type="presParOf" srcId="{DA3F09B7-4932-B349-8682-EE98F462575E}" destId="{963FD0B3-152A-9141-B807-00A73932FE43}" srcOrd="1" destOrd="0" presId="urn:microsoft.com/office/officeart/2005/8/layout/venn2"/>
    <dgm:cxn modelId="{E17D668B-95C6-5848-8AC2-A3091ADDE089}" type="presParOf" srcId="{402F5204-0D1C-1641-BD69-EC62AE4D47D7}" destId="{E8883104-CD4C-EF48-A4B5-D1C64DE19ECD}" srcOrd="2" destOrd="0" presId="urn:microsoft.com/office/officeart/2005/8/layout/venn2"/>
    <dgm:cxn modelId="{49E3D2B9-C811-B941-A9DC-623A70DEBE76}" type="presParOf" srcId="{E8883104-CD4C-EF48-A4B5-D1C64DE19ECD}" destId="{B23856BF-A03D-6A42-A90B-2385AAB5C614}" srcOrd="0" destOrd="0" presId="urn:microsoft.com/office/officeart/2005/8/layout/venn2"/>
    <dgm:cxn modelId="{FFCBD6FD-FD42-224A-BB37-871D445DA9C5}" type="presParOf" srcId="{E8883104-CD4C-EF48-A4B5-D1C64DE19ECD}" destId="{187F5FA2-5ED4-7443-8D74-6F38A5293104}" srcOrd="1" destOrd="0" presId="urn:microsoft.com/office/officeart/2005/8/layout/venn2"/>
    <dgm:cxn modelId="{5FBF543B-B80B-CE46-A6B4-DC625C0DE37B}" type="presParOf" srcId="{402F5204-0D1C-1641-BD69-EC62AE4D47D7}" destId="{91B7FE87-8CCB-1848-8C1D-C4188E4D2FC9}" srcOrd="3" destOrd="0" presId="urn:microsoft.com/office/officeart/2005/8/layout/venn2"/>
    <dgm:cxn modelId="{A6B82F5A-525E-E144-93F4-9457084B3436}" type="presParOf" srcId="{91B7FE87-8CCB-1848-8C1D-C4188E4D2FC9}" destId="{6D6B090D-205B-1943-A808-8C79490994EB}" srcOrd="0" destOrd="0" presId="urn:microsoft.com/office/officeart/2005/8/layout/venn2"/>
    <dgm:cxn modelId="{A286051F-59F3-3D4B-8D19-5D8465236700}" type="presParOf" srcId="{91B7FE87-8CCB-1848-8C1D-C4188E4D2FC9}" destId="{2BE3EB66-1AEE-8B44-B5C1-57FC4B8C885E}" srcOrd="1" destOrd="0" presId="urn:microsoft.com/office/officeart/2005/8/layout/venn2"/>
    <dgm:cxn modelId="{3A6F4A7D-B5B3-964D-A425-EC649FA7FD1B}" type="presParOf" srcId="{402F5204-0D1C-1641-BD69-EC62AE4D47D7}" destId="{9D717C59-0965-DF48-A8D0-F66BA34A4FD7}" srcOrd="4" destOrd="0" presId="urn:microsoft.com/office/officeart/2005/8/layout/venn2"/>
    <dgm:cxn modelId="{EF3B4D01-8473-FC41-A7F7-16D3334763EB}" type="presParOf" srcId="{9D717C59-0965-DF48-A8D0-F66BA34A4FD7}" destId="{2F9FB83E-648C-F049-B059-28D7DAC6A431}" srcOrd="0" destOrd="0" presId="urn:microsoft.com/office/officeart/2005/8/layout/venn2"/>
    <dgm:cxn modelId="{0B78C164-40AE-B640-AF8F-8FAFA0580FD6}" type="presParOf" srcId="{9D717C59-0965-DF48-A8D0-F66BA34A4FD7}" destId="{6B0C1A0A-7E05-CC45-B63A-1E874855BFDA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055BD04-52D6-4BB5-B9B2-0D7111FD9D49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</dgm:pt>
    <dgm:pt modelId="{DB6FF8E6-7D06-48B6-9716-2E52E2F76A8C}">
      <dgm:prSet phldrT="[文字]"/>
      <dgm:spPr>
        <a:ln>
          <a:solidFill>
            <a:srgbClr val="4DA07B"/>
          </a:solidFill>
        </a:ln>
      </dgm:spPr>
      <dgm:t>
        <a:bodyPr/>
        <a:lstStyle/>
        <a:p>
          <a:r>
            <a:rPr lang="zh-TW" altLang="en-US" b="1" i="0" dirty="0" smtClean="0"/>
            <a:t> </a:t>
          </a:r>
          <a:r>
            <a:rPr lang="en-US" altLang="zh-TW" b="1" i="0" dirty="0" smtClean="0"/>
            <a:t>AI +</a:t>
          </a:r>
          <a:r>
            <a:rPr lang="zh-TW" altLang="en-US" b="1" i="0" dirty="0" smtClean="0"/>
            <a:t>大數據：大量數據收集、整理及智 慧分析</a:t>
          </a:r>
          <a:endParaRPr lang="zh-TW" altLang="en-US" dirty="0"/>
        </a:p>
      </dgm:t>
    </dgm:pt>
    <dgm:pt modelId="{0F90076F-9CB6-4627-82BB-994AB44A43E9}" type="parTrans" cxnId="{808146C7-6573-4295-BE83-7F34ACC49765}">
      <dgm:prSet/>
      <dgm:spPr/>
      <dgm:t>
        <a:bodyPr/>
        <a:lstStyle/>
        <a:p>
          <a:endParaRPr lang="zh-TW" altLang="en-US"/>
        </a:p>
      </dgm:t>
    </dgm:pt>
    <dgm:pt modelId="{5EDD45C7-9053-48B7-B39B-5E5055C2CF6E}" type="sibTrans" cxnId="{808146C7-6573-4295-BE83-7F34ACC49765}">
      <dgm:prSet/>
      <dgm:spPr/>
      <dgm:t>
        <a:bodyPr/>
        <a:lstStyle/>
        <a:p>
          <a:endParaRPr lang="zh-TW" altLang="en-US"/>
        </a:p>
      </dgm:t>
    </dgm:pt>
    <dgm:pt modelId="{100B5687-F721-4668-97A8-283C269946C3}">
      <dgm:prSet phldrT="[文字]"/>
      <dgm:spPr>
        <a:ln>
          <a:solidFill>
            <a:srgbClr val="C19859"/>
          </a:solidFill>
        </a:ln>
      </dgm:spPr>
      <dgm:t>
        <a:bodyPr/>
        <a:lstStyle/>
        <a:p>
          <a:r>
            <a:rPr lang="zh-TW" altLang="en-US" b="1" dirty="0" smtClean="0"/>
            <a:t>雲端運算基礎建設：將不同位置的計算資源透過互網網整合起來</a:t>
          </a:r>
          <a:endParaRPr lang="zh-TW" altLang="en-US" b="1" dirty="0"/>
        </a:p>
      </dgm:t>
    </dgm:pt>
    <dgm:pt modelId="{DF6DA792-65F1-4F27-A48D-50EFD049D627}" type="parTrans" cxnId="{03078A7E-BFF2-4BCA-B1CF-B297B68FA3B0}">
      <dgm:prSet/>
      <dgm:spPr/>
      <dgm:t>
        <a:bodyPr/>
        <a:lstStyle/>
        <a:p>
          <a:endParaRPr lang="zh-TW" altLang="en-US"/>
        </a:p>
      </dgm:t>
    </dgm:pt>
    <dgm:pt modelId="{34D0EB28-373C-4D45-B16E-1AEF1D0749A5}" type="sibTrans" cxnId="{03078A7E-BFF2-4BCA-B1CF-B297B68FA3B0}">
      <dgm:prSet/>
      <dgm:spPr/>
      <dgm:t>
        <a:bodyPr/>
        <a:lstStyle/>
        <a:p>
          <a:endParaRPr lang="zh-TW" altLang="en-US"/>
        </a:p>
      </dgm:t>
    </dgm:pt>
    <dgm:pt modelId="{9B9C6C5B-D5B0-4BA6-B62D-FCE07FAFC6C7}">
      <dgm:prSet phldrT="[文字]"/>
      <dgm:spPr>
        <a:ln>
          <a:solidFill>
            <a:srgbClr val="604878"/>
          </a:solidFill>
        </a:ln>
      </dgm:spPr>
      <dgm:t>
        <a:bodyPr/>
        <a:lstStyle/>
        <a:p>
          <a:pPr algn="just"/>
          <a:r>
            <a:rPr lang="zh-TW" altLang="en-US" b="1" i="0" dirty="0" smtClean="0"/>
            <a:t>行動互聯網：透過行動通訊和互聯網結合，使人們能更方便地運用手機使用金融服務</a:t>
          </a:r>
          <a:endParaRPr lang="zh-TW" altLang="en-US" dirty="0"/>
        </a:p>
      </dgm:t>
    </dgm:pt>
    <dgm:pt modelId="{AB5CE9AB-9F1C-4875-983C-2EC067F03451}" type="sibTrans" cxnId="{8E6F1A06-9D70-4B8A-84A3-7B1039FC8C91}">
      <dgm:prSet/>
      <dgm:spPr/>
      <dgm:t>
        <a:bodyPr/>
        <a:lstStyle/>
        <a:p>
          <a:endParaRPr lang="zh-TW" altLang="en-US"/>
        </a:p>
      </dgm:t>
    </dgm:pt>
    <dgm:pt modelId="{4F8C388B-0F9B-466A-ACF3-99797D02A3E1}" type="parTrans" cxnId="{8E6F1A06-9D70-4B8A-84A3-7B1039FC8C91}">
      <dgm:prSet/>
      <dgm:spPr/>
      <dgm:t>
        <a:bodyPr/>
        <a:lstStyle/>
        <a:p>
          <a:endParaRPr lang="zh-TW" altLang="en-US"/>
        </a:p>
      </dgm:t>
    </dgm:pt>
    <dgm:pt modelId="{A7BF5405-68D8-4970-BA58-E205FDC2D1BD}" type="pres">
      <dgm:prSet presAssocID="{5055BD04-52D6-4BB5-B9B2-0D7111FD9D49}" presName="Name0" presStyleCnt="0">
        <dgm:presLayoutVars>
          <dgm:chMax val="7"/>
          <dgm:chPref val="7"/>
          <dgm:dir/>
        </dgm:presLayoutVars>
      </dgm:prSet>
      <dgm:spPr/>
    </dgm:pt>
    <dgm:pt modelId="{5EFE23BA-B4F9-4B09-9B5D-398F870C1470}" type="pres">
      <dgm:prSet presAssocID="{5055BD04-52D6-4BB5-B9B2-0D7111FD9D49}" presName="Name1" presStyleCnt="0"/>
      <dgm:spPr/>
    </dgm:pt>
    <dgm:pt modelId="{BA670EDD-1184-4D71-A8F7-BED9E99F70EF}" type="pres">
      <dgm:prSet presAssocID="{5055BD04-52D6-4BB5-B9B2-0D7111FD9D49}" presName="cycle" presStyleCnt="0"/>
      <dgm:spPr/>
    </dgm:pt>
    <dgm:pt modelId="{4655A59A-DC1F-4FB2-86F4-470BCC079E0A}" type="pres">
      <dgm:prSet presAssocID="{5055BD04-52D6-4BB5-B9B2-0D7111FD9D49}" presName="srcNode" presStyleLbl="node1" presStyleIdx="0" presStyleCnt="3"/>
      <dgm:spPr/>
    </dgm:pt>
    <dgm:pt modelId="{F749EF90-5ADE-4409-BD21-A4671AAE8E8D}" type="pres">
      <dgm:prSet presAssocID="{5055BD04-52D6-4BB5-B9B2-0D7111FD9D49}" presName="conn" presStyleLbl="parChTrans1D2" presStyleIdx="0" presStyleCnt="1"/>
      <dgm:spPr/>
      <dgm:t>
        <a:bodyPr/>
        <a:lstStyle/>
        <a:p>
          <a:endParaRPr lang="zh-TW" altLang="en-US"/>
        </a:p>
      </dgm:t>
    </dgm:pt>
    <dgm:pt modelId="{615B54B0-D60A-4FBF-8927-E0AE59406FDA}" type="pres">
      <dgm:prSet presAssocID="{5055BD04-52D6-4BB5-B9B2-0D7111FD9D49}" presName="extraNode" presStyleLbl="node1" presStyleIdx="0" presStyleCnt="3"/>
      <dgm:spPr/>
    </dgm:pt>
    <dgm:pt modelId="{967DCDD0-153B-43F4-BCA5-9229C1AEB828}" type="pres">
      <dgm:prSet presAssocID="{5055BD04-52D6-4BB5-B9B2-0D7111FD9D49}" presName="dstNode" presStyleLbl="node1" presStyleIdx="0" presStyleCnt="3"/>
      <dgm:spPr/>
    </dgm:pt>
    <dgm:pt modelId="{96C96C00-60B3-4F2B-A47E-0B739CDEDB87}" type="pres">
      <dgm:prSet presAssocID="{9B9C6C5B-D5B0-4BA6-B62D-FCE07FAFC6C7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DE91465-4D81-44F1-9551-443AD0445153}" type="pres">
      <dgm:prSet presAssocID="{9B9C6C5B-D5B0-4BA6-B62D-FCE07FAFC6C7}" presName="accent_1" presStyleCnt="0"/>
      <dgm:spPr/>
    </dgm:pt>
    <dgm:pt modelId="{8CE46475-6650-47A6-900E-A958392A9204}" type="pres">
      <dgm:prSet presAssocID="{9B9C6C5B-D5B0-4BA6-B62D-FCE07FAFC6C7}" presName="accentRepeatNode" presStyleLbl="solidFgAcc1" presStyleIdx="0" presStyleCnt="3"/>
      <dgm:spPr/>
    </dgm:pt>
    <dgm:pt modelId="{26FC90B1-C8EB-474C-B945-5C113C86AE97}" type="pres">
      <dgm:prSet presAssocID="{DB6FF8E6-7D06-48B6-9716-2E52E2F76A8C}" presName="text_2" presStyleLbl="node1" presStyleIdx="1" presStyleCnt="3" custLinFactNeighborX="5346" custLinFactNeighborY="86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61A1CC8-F46A-4BE1-9D98-50DF5D44C1B3}" type="pres">
      <dgm:prSet presAssocID="{DB6FF8E6-7D06-48B6-9716-2E52E2F76A8C}" presName="accent_2" presStyleCnt="0"/>
      <dgm:spPr/>
    </dgm:pt>
    <dgm:pt modelId="{CA1222D1-C0D7-4320-BDD3-E3B81E7E50E2}" type="pres">
      <dgm:prSet presAssocID="{DB6FF8E6-7D06-48B6-9716-2E52E2F76A8C}" presName="accentRepeatNode" presStyleLbl="solidFgAcc1" presStyleIdx="1" presStyleCnt="3"/>
      <dgm:spPr/>
    </dgm:pt>
    <dgm:pt modelId="{58E57142-E37C-44E1-9EB1-BC70376B7B9E}" type="pres">
      <dgm:prSet presAssocID="{100B5687-F721-4668-97A8-283C269946C3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E84FF51-E469-410C-9DC4-56D51B7B955D}" type="pres">
      <dgm:prSet presAssocID="{100B5687-F721-4668-97A8-283C269946C3}" presName="accent_3" presStyleCnt="0"/>
      <dgm:spPr/>
    </dgm:pt>
    <dgm:pt modelId="{C1B7E16D-F72F-4E72-86B8-BED5149B9912}" type="pres">
      <dgm:prSet presAssocID="{100B5687-F721-4668-97A8-283C269946C3}" presName="accentRepeatNode" presStyleLbl="solidFgAcc1" presStyleIdx="2" presStyleCnt="3"/>
      <dgm:spPr/>
    </dgm:pt>
  </dgm:ptLst>
  <dgm:cxnLst>
    <dgm:cxn modelId="{342BD120-59E2-EB4B-8EC3-0C030FA2EC9C}" type="presOf" srcId="{100B5687-F721-4668-97A8-283C269946C3}" destId="{58E57142-E37C-44E1-9EB1-BC70376B7B9E}" srcOrd="0" destOrd="0" presId="urn:microsoft.com/office/officeart/2008/layout/VerticalCurvedList"/>
    <dgm:cxn modelId="{9A682E1C-26F5-154C-B653-EFF70A8CBB88}" type="presOf" srcId="{AB5CE9AB-9F1C-4875-983C-2EC067F03451}" destId="{F749EF90-5ADE-4409-BD21-A4671AAE8E8D}" srcOrd="0" destOrd="0" presId="urn:microsoft.com/office/officeart/2008/layout/VerticalCurvedList"/>
    <dgm:cxn modelId="{808146C7-6573-4295-BE83-7F34ACC49765}" srcId="{5055BD04-52D6-4BB5-B9B2-0D7111FD9D49}" destId="{DB6FF8E6-7D06-48B6-9716-2E52E2F76A8C}" srcOrd="1" destOrd="0" parTransId="{0F90076F-9CB6-4627-82BB-994AB44A43E9}" sibTransId="{5EDD45C7-9053-48B7-B39B-5E5055C2CF6E}"/>
    <dgm:cxn modelId="{03078A7E-BFF2-4BCA-B1CF-B297B68FA3B0}" srcId="{5055BD04-52D6-4BB5-B9B2-0D7111FD9D49}" destId="{100B5687-F721-4668-97A8-283C269946C3}" srcOrd="2" destOrd="0" parTransId="{DF6DA792-65F1-4F27-A48D-50EFD049D627}" sibTransId="{34D0EB28-373C-4D45-B16E-1AEF1D0749A5}"/>
    <dgm:cxn modelId="{C5E91297-42C6-874C-9A9F-A8362ECD742B}" type="presOf" srcId="{5055BD04-52D6-4BB5-B9B2-0D7111FD9D49}" destId="{A7BF5405-68D8-4970-BA58-E205FDC2D1BD}" srcOrd="0" destOrd="0" presId="urn:microsoft.com/office/officeart/2008/layout/VerticalCurvedList"/>
    <dgm:cxn modelId="{8E6F1A06-9D70-4B8A-84A3-7B1039FC8C91}" srcId="{5055BD04-52D6-4BB5-B9B2-0D7111FD9D49}" destId="{9B9C6C5B-D5B0-4BA6-B62D-FCE07FAFC6C7}" srcOrd="0" destOrd="0" parTransId="{4F8C388B-0F9B-466A-ACF3-99797D02A3E1}" sibTransId="{AB5CE9AB-9F1C-4875-983C-2EC067F03451}"/>
    <dgm:cxn modelId="{D62F5563-89F7-5F49-A817-21007F9F91F0}" type="presOf" srcId="{DB6FF8E6-7D06-48B6-9716-2E52E2F76A8C}" destId="{26FC90B1-C8EB-474C-B945-5C113C86AE97}" srcOrd="0" destOrd="0" presId="urn:microsoft.com/office/officeart/2008/layout/VerticalCurvedList"/>
    <dgm:cxn modelId="{7E51F911-4A91-A24E-B381-9E47C07993CB}" type="presOf" srcId="{9B9C6C5B-D5B0-4BA6-B62D-FCE07FAFC6C7}" destId="{96C96C00-60B3-4F2B-A47E-0B739CDEDB87}" srcOrd="0" destOrd="0" presId="urn:microsoft.com/office/officeart/2008/layout/VerticalCurvedList"/>
    <dgm:cxn modelId="{CDE6E603-1F3A-4847-8F80-B90ED26E972E}" type="presParOf" srcId="{A7BF5405-68D8-4970-BA58-E205FDC2D1BD}" destId="{5EFE23BA-B4F9-4B09-9B5D-398F870C1470}" srcOrd="0" destOrd="0" presId="urn:microsoft.com/office/officeart/2008/layout/VerticalCurvedList"/>
    <dgm:cxn modelId="{2154C35A-7D8A-A64F-9F5E-759DACF240E0}" type="presParOf" srcId="{5EFE23BA-B4F9-4B09-9B5D-398F870C1470}" destId="{BA670EDD-1184-4D71-A8F7-BED9E99F70EF}" srcOrd="0" destOrd="0" presId="urn:microsoft.com/office/officeart/2008/layout/VerticalCurvedList"/>
    <dgm:cxn modelId="{28945B83-5F33-1441-B3C9-F3E67672F73D}" type="presParOf" srcId="{BA670EDD-1184-4D71-A8F7-BED9E99F70EF}" destId="{4655A59A-DC1F-4FB2-86F4-470BCC079E0A}" srcOrd="0" destOrd="0" presId="urn:microsoft.com/office/officeart/2008/layout/VerticalCurvedList"/>
    <dgm:cxn modelId="{615C61F6-1330-4E48-B7C9-86D51028FAEA}" type="presParOf" srcId="{BA670EDD-1184-4D71-A8F7-BED9E99F70EF}" destId="{F749EF90-5ADE-4409-BD21-A4671AAE8E8D}" srcOrd="1" destOrd="0" presId="urn:microsoft.com/office/officeart/2008/layout/VerticalCurvedList"/>
    <dgm:cxn modelId="{8C4682C6-2E3F-C347-977A-A7BA769CFECB}" type="presParOf" srcId="{BA670EDD-1184-4D71-A8F7-BED9E99F70EF}" destId="{615B54B0-D60A-4FBF-8927-E0AE59406FDA}" srcOrd="2" destOrd="0" presId="urn:microsoft.com/office/officeart/2008/layout/VerticalCurvedList"/>
    <dgm:cxn modelId="{E348A2C6-C859-5C45-B728-0A3B2728521D}" type="presParOf" srcId="{BA670EDD-1184-4D71-A8F7-BED9E99F70EF}" destId="{967DCDD0-153B-43F4-BCA5-9229C1AEB828}" srcOrd="3" destOrd="0" presId="urn:microsoft.com/office/officeart/2008/layout/VerticalCurvedList"/>
    <dgm:cxn modelId="{4595A75B-FD24-1A46-8C7A-7CE3E9DDBB06}" type="presParOf" srcId="{5EFE23BA-B4F9-4B09-9B5D-398F870C1470}" destId="{96C96C00-60B3-4F2B-A47E-0B739CDEDB87}" srcOrd="1" destOrd="0" presId="urn:microsoft.com/office/officeart/2008/layout/VerticalCurvedList"/>
    <dgm:cxn modelId="{69281190-4EB5-1B4E-8F1F-3B73D1787FD3}" type="presParOf" srcId="{5EFE23BA-B4F9-4B09-9B5D-398F870C1470}" destId="{9DE91465-4D81-44F1-9551-443AD0445153}" srcOrd="2" destOrd="0" presId="urn:microsoft.com/office/officeart/2008/layout/VerticalCurvedList"/>
    <dgm:cxn modelId="{D55F8526-DF95-1947-BE41-6D1182CCA1C6}" type="presParOf" srcId="{9DE91465-4D81-44F1-9551-443AD0445153}" destId="{8CE46475-6650-47A6-900E-A958392A9204}" srcOrd="0" destOrd="0" presId="urn:microsoft.com/office/officeart/2008/layout/VerticalCurvedList"/>
    <dgm:cxn modelId="{C39DBDF7-F105-BC4F-A835-45E4CF6F72CB}" type="presParOf" srcId="{5EFE23BA-B4F9-4B09-9B5D-398F870C1470}" destId="{26FC90B1-C8EB-474C-B945-5C113C86AE97}" srcOrd="3" destOrd="0" presId="urn:microsoft.com/office/officeart/2008/layout/VerticalCurvedList"/>
    <dgm:cxn modelId="{322FEFF2-E1B4-3242-9A06-87FB3BA84187}" type="presParOf" srcId="{5EFE23BA-B4F9-4B09-9B5D-398F870C1470}" destId="{B61A1CC8-F46A-4BE1-9D98-50DF5D44C1B3}" srcOrd="4" destOrd="0" presId="urn:microsoft.com/office/officeart/2008/layout/VerticalCurvedList"/>
    <dgm:cxn modelId="{03A9AA38-D034-AD46-8E35-6DD8689E9242}" type="presParOf" srcId="{B61A1CC8-F46A-4BE1-9D98-50DF5D44C1B3}" destId="{CA1222D1-C0D7-4320-BDD3-E3B81E7E50E2}" srcOrd="0" destOrd="0" presId="urn:microsoft.com/office/officeart/2008/layout/VerticalCurvedList"/>
    <dgm:cxn modelId="{1B481B7E-CA72-9844-9361-D617F7B023D9}" type="presParOf" srcId="{5EFE23BA-B4F9-4B09-9B5D-398F870C1470}" destId="{58E57142-E37C-44E1-9EB1-BC70376B7B9E}" srcOrd="5" destOrd="0" presId="urn:microsoft.com/office/officeart/2008/layout/VerticalCurvedList"/>
    <dgm:cxn modelId="{FC4AE461-A975-244C-95C4-3E3BD582FFD1}" type="presParOf" srcId="{5EFE23BA-B4F9-4B09-9B5D-398F870C1470}" destId="{BE84FF51-E469-410C-9DC4-56D51B7B955D}" srcOrd="6" destOrd="0" presId="urn:microsoft.com/office/officeart/2008/layout/VerticalCurvedList"/>
    <dgm:cxn modelId="{314C0E3A-B02E-0340-9BF6-0C66A116E2AB}" type="presParOf" srcId="{BE84FF51-E469-410C-9DC4-56D51B7B955D}" destId="{C1B7E16D-F72F-4E72-86B8-BED5149B991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CFEA0BC-1852-8C43-8089-BF2B84F9F55E}" type="doc">
      <dgm:prSet loTypeId="urn:microsoft.com/office/officeart/2008/layout/HorizontalMultiLevelHierarchy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6158DE94-E162-4C41-BD46-D1C8905F6342}">
      <dgm:prSet phldrT="[文字]" custT="1"/>
      <dgm:spPr/>
      <dgm:t>
        <a:bodyPr vert="horz"/>
        <a:lstStyle/>
        <a:p>
          <a:r>
            <a:rPr lang="en-US" altLang="zh-TW" sz="6000" dirty="0" smtClean="0"/>
            <a:t>Social Finance </a:t>
          </a:r>
          <a:endParaRPr lang="zh-TW" altLang="en-US" sz="6000" dirty="0"/>
        </a:p>
      </dgm:t>
    </dgm:pt>
    <dgm:pt modelId="{975AEF41-75CA-054A-9AEC-E8FBF8C1490F}" type="parTrans" cxnId="{99A4C38D-EC3C-E748-BE8F-DD7A4D5026C4}">
      <dgm:prSet/>
      <dgm:spPr/>
      <dgm:t>
        <a:bodyPr/>
        <a:lstStyle/>
        <a:p>
          <a:endParaRPr lang="zh-TW" altLang="en-US" sz="1600"/>
        </a:p>
      </dgm:t>
    </dgm:pt>
    <dgm:pt modelId="{E87D13C6-EC39-414F-B08B-7D10C999668C}" type="sibTrans" cxnId="{99A4C38D-EC3C-E748-BE8F-DD7A4D5026C4}">
      <dgm:prSet/>
      <dgm:spPr/>
      <dgm:t>
        <a:bodyPr/>
        <a:lstStyle/>
        <a:p>
          <a:endParaRPr lang="zh-TW" altLang="en-US" sz="1600"/>
        </a:p>
      </dgm:t>
    </dgm:pt>
    <dgm:pt modelId="{DAD4EB43-2B22-FF45-A585-73841A34DE9B}">
      <dgm:prSet phldrT="[文字]" custT="1"/>
      <dgm:spPr>
        <a:solidFill>
          <a:srgbClr val="C00000"/>
        </a:solidFill>
      </dgm:spPr>
      <dgm:t>
        <a:bodyPr/>
        <a:lstStyle/>
        <a:p>
          <a:r>
            <a:rPr lang="en-US" altLang="zh-TW" sz="3600" dirty="0" smtClean="0"/>
            <a:t>Crowdfunding</a:t>
          </a:r>
          <a:r>
            <a:rPr lang="en-US" altLang="zh-TW" sz="4000" dirty="0" smtClean="0"/>
            <a:t> </a:t>
          </a:r>
          <a:endParaRPr lang="zh-TW" altLang="en-US" sz="4000" dirty="0"/>
        </a:p>
      </dgm:t>
    </dgm:pt>
    <dgm:pt modelId="{03C2AEE3-41E7-394E-B977-A1B181946580}" type="parTrans" cxnId="{18BC58EF-A57E-024D-813C-CF0CBA3CBE18}">
      <dgm:prSet custT="1"/>
      <dgm:spPr/>
      <dgm:t>
        <a:bodyPr/>
        <a:lstStyle/>
        <a:p>
          <a:endParaRPr lang="zh-TW" altLang="en-US" sz="400"/>
        </a:p>
      </dgm:t>
    </dgm:pt>
    <dgm:pt modelId="{416A734D-EC66-E04B-B7A9-CE5951B843F0}" type="sibTrans" cxnId="{18BC58EF-A57E-024D-813C-CF0CBA3CBE18}">
      <dgm:prSet/>
      <dgm:spPr/>
      <dgm:t>
        <a:bodyPr/>
        <a:lstStyle/>
        <a:p>
          <a:endParaRPr lang="zh-TW" altLang="en-US" sz="1600"/>
        </a:p>
      </dgm:t>
    </dgm:pt>
    <dgm:pt modelId="{03EFB774-BE2F-C642-BAE2-F8DA49A7EE59}">
      <dgm:prSet phldrT="[文字]" custT="1"/>
      <dgm:spPr/>
      <dgm:t>
        <a:bodyPr/>
        <a:lstStyle/>
        <a:p>
          <a:r>
            <a:rPr lang="en-US" altLang="zh-TW" sz="3600" dirty="0" err="1" smtClean="0"/>
            <a:t>Crowdinvesting</a:t>
          </a:r>
          <a:endParaRPr lang="zh-TW" altLang="en-US" sz="3600" dirty="0"/>
        </a:p>
      </dgm:t>
    </dgm:pt>
    <dgm:pt modelId="{555CAD21-8A32-7E44-B4A3-4EB7A2965E78}" type="parTrans" cxnId="{9951217C-C938-C640-B0AD-B48CB7D42FA0}">
      <dgm:prSet custT="1"/>
      <dgm:spPr/>
      <dgm:t>
        <a:bodyPr/>
        <a:lstStyle/>
        <a:p>
          <a:endParaRPr lang="zh-TW" altLang="en-US" sz="400"/>
        </a:p>
      </dgm:t>
    </dgm:pt>
    <dgm:pt modelId="{1371F22C-EFA2-8F4B-8A51-159F11D52814}" type="sibTrans" cxnId="{9951217C-C938-C640-B0AD-B48CB7D42FA0}">
      <dgm:prSet/>
      <dgm:spPr/>
      <dgm:t>
        <a:bodyPr/>
        <a:lstStyle/>
        <a:p>
          <a:endParaRPr lang="zh-TW" altLang="en-US" sz="1600"/>
        </a:p>
      </dgm:t>
    </dgm:pt>
    <dgm:pt modelId="{99B17F2A-D591-BC4E-B424-AA6C11D0AFF6}">
      <dgm:prSet custT="1"/>
      <dgm:spPr/>
      <dgm:t>
        <a:bodyPr/>
        <a:lstStyle/>
        <a:p>
          <a:r>
            <a:rPr lang="en-US" altLang="zh-TW" sz="3200" dirty="0" smtClean="0"/>
            <a:t>Virtual Currency </a:t>
          </a:r>
          <a:endParaRPr lang="zh-TW" altLang="en-US" sz="3200" dirty="0"/>
        </a:p>
      </dgm:t>
    </dgm:pt>
    <dgm:pt modelId="{F6FCFF18-1809-A440-8FF7-BB998B2CF29F}" type="parTrans" cxnId="{8AD3F94A-CE92-B740-8E1E-A12DB34F8250}">
      <dgm:prSet custT="1"/>
      <dgm:spPr/>
      <dgm:t>
        <a:bodyPr/>
        <a:lstStyle/>
        <a:p>
          <a:endParaRPr lang="zh-TW" altLang="en-US" sz="400"/>
        </a:p>
      </dgm:t>
    </dgm:pt>
    <dgm:pt modelId="{8CE1550C-0440-4549-992F-4F5EF70F8776}" type="sibTrans" cxnId="{8AD3F94A-CE92-B740-8E1E-A12DB34F8250}">
      <dgm:prSet/>
      <dgm:spPr/>
      <dgm:t>
        <a:bodyPr/>
        <a:lstStyle/>
        <a:p>
          <a:endParaRPr lang="zh-TW" altLang="en-US" sz="1600"/>
        </a:p>
      </dgm:t>
    </dgm:pt>
    <dgm:pt modelId="{9AC8F41B-8429-0D42-803C-92AF0BB62230}">
      <dgm:prSet custT="1"/>
      <dgm:spPr/>
      <dgm:t>
        <a:bodyPr/>
        <a:lstStyle/>
        <a:p>
          <a:r>
            <a:rPr lang="en-US" altLang="zh-TW" sz="3200" dirty="0" smtClean="0"/>
            <a:t>Social Insurance </a:t>
          </a:r>
          <a:endParaRPr lang="zh-TW" altLang="en-US" sz="3200" dirty="0"/>
        </a:p>
      </dgm:t>
    </dgm:pt>
    <dgm:pt modelId="{1B6F8471-0B3D-254B-9136-FA4F8EB8AF63}" type="parTrans" cxnId="{36FA6361-4535-D64B-955C-0E4421F08A01}">
      <dgm:prSet custT="1"/>
      <dgm:spPr/>
      <dgm:t>
        <a:bodyPr/>
        <a:lstStyle/>
        <a:p>
          <a:endParaRPr lang="zh-TW" altLang="en-US" sz="700"/>
        </a:p>
      </dgm:t>
    </dgm:pt>
    <dgm:pt modelId="{C98C9DAD-21AC-2149-AC88-72202C3D3782}" type="sibTrans" cxnId="{36FA6361-4535-D64B-955C-0E4421F08A01}">
      <dgm:prSet/>
      <dgm:spPr/>
      <dgm:t>
        <a:bodyPr/>
        <a:lstStyle/>
        <a:p>
          <a:endParaRPr lang="zh-TW" altLang="en-US" sz="1600"/>
        </a:p>
      </dgm:t>
    </dgm:pt>
    <dgm:pt modelId="{9EF3A846-AD48-4CC5-A843-CFC8BA597E5E}">
      <dgm:prSet custT="1"/>
      <dgm:spPr/>
      <dgm:t>
        <a:bodyPr/>
        <a:lstStyle/>
        <a:p>
          <a:r>
            <a:rPr lang="en-US" altLang="zh-TW" sz="4400" dirty="0" smtClean="0"/>
            <a:t>P2P Lending </a:t>
          </a:r>
          <a:endParaRPr lang="zh-TW" altLang="en-US" sz="4400" dirty="0"/>
        </a:p>
      </dgm:t>
    </dgm:pt>
    <dgm:pt modelId="{9F28632F-C432-4198-B2DC-497B3821C701}" type="parTrans" cxnId="{D030C0CF-A5E9-4E40-8C8F-80414D7D599E}">
      <dgm:prSet/>
      <dgm:spPr/>
      <dgm:t>
        <a:bodyPr/>
        <a:lstStyle/>
        <a:p>
          <a:endParaRPr lang="zh-TW" altLang="en-US"/>
        </a:p>
      </dgm:t>
    </dgm:pt>
    <dgm:pt modelId="{B681A612-41BA-4083-B266-81C8D6BD606C}" type="sibTrans" cxnId="{D030C0CF-A5E9-4E40-8C8F-80414D7D599E}">
      <dgm:prSet/>
      <dgm:spPr/>
      <dgm:t>
        <a:bodyPr/>
        <a:lstStyle/>
        <a:p>
          <a:endParaRPr lang="zh-TW" altLang="en-US"/>
        </a:p>
      </dgm:t>
    </dgm:pt>
    <dgm:pt modelId="{7284A72C-A06A-3546-A1DE-6C80E73765AE}" type="pres">
      <dgm:prSet presAssocID="{FCFEA0BC-1852-8C43-8089-BF2B84F9F55E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9303E92E-2788-0942-839B-5D246E743CCA}" type="pres">
      <dgm:prSet presAssocID="{6158DE94-E162-4C41-BD46-D1C8905F6342}" presName="root1" presStyleCnt="0"/>
      <dgm:spPr/>
    </dgm:pt>
    <dgm:pt modelId="{EF40F68A-3927-6E4A-9137-E1C8E52492E5}" type="pres">
      <dgm:prSet presAssocID="{6158DE94-E162-4C41-BD46-D1C8905F6342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19F5D0D7-3EA2-424D-9567-0F56303B7EF1}" type="pres">
      <dgm:prSet presAssocID="{6158DE94-E162-4C41-BD46-D1C8905F6342}" presName="level2hierChild" presStyleCnt="0"/>
      <dgm:spPr/>
    </dgm:pt>
    <dgm:pt modelId="{D16B55C7-8D5C-4410-96A4-B34BC06211B3}" type="pres">
      <dgm:prSet presAssocID="{9F28632F-C432-4198-B2DC-497B3821C701}" presName="conn2-1" presStyleLbl="parChTrans1D2" presStyleIdx="0" presStyleCnt="5"/>
      <dgm:spPr/>
      <dgm:t>
        <a:bodyPr/>
        <a:lstStyle/>
        <a:p>
          <a:endParaRPr lang="zh-TW" altLang="en-US"/>
        </a:p>
      </dgm:t>
    </dgm:pt>
    <dgm:pt modelId="{92A40E89-6181-467A-9FF6-C4E9D1639074}" type="pres">
      <dgm:prSet presAssocID="{9F28632F-C432-4198-B2DC-497B3821C701}" presName="connTx" presStyleLbl="parChTrans1D2" presStyleIdx="0" presStyleCnt="5"/>
      <dgm:spPr/>
      <dgm:t>
        <a:bodyPr/>
        <a:lstStyle/>
        <a:p>
          <a:endParaRPr lang="zh-TW" altLang="en-US"/>
        </a:p>
      </dgm:t>
    </dgm:pt>
    <dgm:pt modelId="{6DAB211B-5359-477A-9C39-348F0F7EA1A8}" type="pres">
      <dgm:prSet presAssocID="{9EF3A846-AD48-4CC5-A843-CFC8BA597E5E}" presName="root2" presStyleCnt="0"/>
      <dgm:spPr/>
    </dgm:pt>
    <dgm:pt modelId="{18DD242D-03EB-4A14-A3B6-762749B1D06C}" type="pres">
      <dgm:prSet presAssocID="{9EF3A846-AD48-4CC5-A843-CFC8BA597E5E}" presName="LevelTwoTextNode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D7B4620A-122E-4BB5-A5F3-FAF4241849F8}" type="pres">
      <dgm:prSet presAssocID="{9EF3A846-AD48-4CC5-A843-CFC8BA597E5E}" presName="level3hierChild" presStyleCnt="0"/>
      <dgm:spPr/>
    </dgm:pt>
    <dgm:pt modelId="{0449B6F4-C8E7-C541-B4D6-5D88D6B5A196}" type="pres">
      <dgm:prSet presAssocID="{03C2AEE3-41E7-394E-B977-A1B181946580}" presName="conn2-1" presStyleLbl="parChTrans1D2" presStyleIdx="1" presStyleCnt="5"/>
      <dgm:spPr/>
      <dgm:t>
        <a:bodyPr/>
        <a:lstStyle/>
        <a:p>
          <a:endParaRPr lang="zh-TW" altLang="en-US"/>
        </a:p>
      </dgm:t>
    </dgm:pt>
    <dgm:pt modelId="{53102E75-8A48-364D-AB88-483F81DA2F0F}" type="pres">
      <dgm:prSet presAssocID="{03C2AEE3-41E7-394E-B977-A1B181946580}" presName="connTx" presStyleLbl="parChTrans1D2" presStyleIdx="1" presStyleCnt="5"/>
      <dgm:spPr/>
      <dgm:t>
        <a:bodyPr/>
        <a:lstStyle/>
        <a:p>
          <a:endParaRPr lang="zh-TW" altLang="en-US"/>
        </a:p>
      </dgm:t>
    </dgm:pt>
    <dgm:pt modelId="{95CC72A1-BA49-BB4F-8861-72E652406473}" type="pres">
      <dgm:prSet presAssocID="{DAD4EB43-2B22-FF45-A585-73841A34DE9B}" presName="root2" presStyleCnt="0"/>
      <dgm:spPr/>
    </dgm:pt>
    <dgm:pt modelId="{06EC4BCE-58BA-2C45-AFB0-116941CE27BB}" type="pres">
      <dgm:prSet presAssocID="{DAD4EB43-2B22-FF45-A585-73841A34DE9B}" presName="LevelTwoTextNode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4B52BF13-B27B-354B-AC91-99443C1CA2CC}" type="pres">
      <dgm:prSet presAssocID="{DAD4EB43-2B22-FF45-A585-73841A34DE9B}" presName="level3hierChild" presStyleCnt="0"/>
      <dgm:spPr/>
    </dgm:pt>
    <dgm:pt modelId="{81CAB378-A240-5F49-9E4E-55345AE7ACF3}" type="pres">
      <dgm:prSet presAssocID="{555CAD21-8A32-7E44-B4A3-4EB7A2965E78}" presName="conn2-1" presStyleLbl="parChTrans1D2" presStyleIdx="2" presStyleCnt="5"/>
      <dgm:spPr/>
      <dgm:t>
        <a:bodyPr/>
        <a:lstStyle/>
        <a:p>
          <a:endParaRPr lang="zh-TW" altLang="en-US"/>
        </a:p>
      </dgm:t>
    </dgm:pt>
    <dgm:pt modelId="{18585EE6-E4EB-8A45-83CB-CB5D284DDAE4}" type="pres">
      <dgm:prSet presAssocID="{555CAD21-8A32-7E44-B4A3-4EB7A2965E78}" presName="connTx" presStyleLbl="parChTrans1D2" presStyleIdx="2" presStyleCnt="5"/>
      <dgm:spPr/>
      <dgm:t>
        <a:bodyPr/>
        <a:lstStyle/>
        <a:p>
          <a:endParaRPr lang="zh-TW" altLang="en-US"/>
        </a:p>
      </dgm:t>
    </dgm:pt>
    <dgm:pt modelId="{3B08A5F8-6415-0B4C-9899-3C6ADAEBE97A}" type="pres">
      <dgm:prSet presAssocID="{03EFB774-BE2F-C642-BAE2-F8DA49A7EE59}" presName="root2" presStyleCnt="0"/>
      <dgm:spPr/>
    </dgm:pt>
    <dgm:pt modelId="{28B66FA9-E16F-E54A-8C59-FFC162E909C7}" type="pres">
      <dgm:prSet presAssocID="{03EFB774-BE2F-C642-BAE2-F8DA49A7EE59}" presName="LevelTwoTextNode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47BB5824-4DCB-B148-80BC-9379BA2A7FC9}" type="pres">
      <dgm:prSet presAssocID="{03EFB774-BE2F-C642-BAE2-F8DA49A7EE59}" presName="level3hierChild" presStyleCnt="0"/>
      <dgm:spPr/>
    </dgm:pt>
    <dgm:pt modelId="{16F8181C-3500-9040-97B9-880838ED1EBB}" type="pres">
      <dgm:prSet presAssocID="{F6FCFF18-1809-A440-8FF7-BB998B2CF29F}" presName="conn2-1" presStyleLbl="parChTrans1D2" presStyleIdx="3" presStyleCnt="5"/>
      <dgm:spPr/>
      <dgm:t>
        <a:bodyPr/>
        <a:lstStyle/>
        <a:p>
          <a:endParaRPr lang="zh-TW" altLang="en-US"/>
        </a:p>
      </dgm:t>
    </dgm:pt>
    <dgm:pt modelId="{60CE6179-E647-6549-B74A-138B2B4A809E}" type="pres">
      <dgm:prSet presAssocID="{F6FCFF18-1809-A440-8FF7-BB998B2CF29F}" presName="connTx" presStyleLbl="parChTrans1D2" presStyleIdx="3" presStyleCnt="5"/>
      <dgm:spPr/>
      <dgm:t>
        <a:bodyPr/>
        <a:lstStyle/>
        <a:p>
          <a:endParaRPr lang="zh-TW" altLang="en-US"/>
        </a:p>
      </dgm:t>
    </dgm:pt>
    <dgm:pt modelId="{44DE2B22-9AD5-514C-AD35-AD411CFEDB6F}" type="pres">
      <dgm:prSet presAssocID="{99B17F2A-D591-BC4E-B424-AA6C11D0AFF6}" presName="root2" presStyleCnt="0"/>
      <dgm:spPr/>
    </dgm:pt>
    <dgm:pt modelId="{D23B1F80-E6FF-8640-84DB-A80E95070184}" type="pres">
      <dgm:prSet presAssocID="{99B17F2A-D591-BC4E-B424-AA6C11D0AFF6}" presName="LevelTwoTextNode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75C05B60-FFFE-1349-9D5F-3C2A58B03A70}" type="pres">
      <dgm:prSet presAssocID="{99B17F2A-D591-BC4E-B424-AA6C11D0AFF6}" presName="level3hierChild" presStyleCnt="0"/>
      <dgm:spPr/>
    </dgm:pt>
    <dgm:pt modelId="{2B3A851B-DC82-184F-B1DD-EE5D63BBDC15}" type="pres">
      <dgm:prSet presAssocID="{1B6F8471-0B3D-254B-9136-FA4F8EB8AF63}" presName="conn2-1" presStyleLbl="parChTrans1D2" presStyleIdx="4" presStyleCnt="5"/>
      <dgm:spPr/>
      <dgm:t>
        <a:bodyPr/>
        <a:lstStyle/>
        <a:p>
          <a:endParaRPr lang="zh-TW" altLang="en-US"/>
        </a:p>
      </dgm:t>
    </dgm:pt>
    <dgm:pt modelId="{7096F86A-D1E7-8E4D-87B5-A7D891B79877}" type="pres">
      <dgm:prSet presAssocID="{1B6F8471-0B3D-254B-9136-FA4F8EB8AF63}" presName="connTx" presStyleLbl="parChTrans1D2" presStyleIdx="4" presStyleCnt="5"/>
      <dgm:spPr/>
      <dgm:t>
        <a:bodyPr/>
        <a:lstStyle/>
        <a:p>
          <a:endParaRPr lang="zh-TW" altLang="en-US"/>
        </a:p>
      </dgm:t>
    </dgm:pt>
    <dgm:pt modelId="{86878CD7-D669-9646-884B-A6965CE1395E}" type="pres">
      <dgm:prSet presAssocID="{9AC8F41B-8429-0D42-803C-92AF0BB62230}" presName="root2" presStyleCnt="0"/>
      <dgm:spPr/>
    </dgm:pt>
    <dgm:pt modelId="{A35B2BFD-01FA-2440-A580-31002AD88FA7}" type="pres">
      <dgm:prSet presAssocID="{9AC8F41B-8429-0D42-803C-92AF0BB62230}" presName="LevelTwoTextNode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E5323CB5-AB68-0E4A-8BE5-DB9C2561FE22}" type="pres">
      <dgm:prSet presAssocID="{9AC8F41B-8429-0D42-803C-92AF0BB62230}" presName="level3hierChild" presStyleCnt="0"/>
      <dgm:spPr/>
    </dgm:pt>
  </dgm:ptLst>
  <dgm:cxnLst>
    <dgm:cxn modelId="{99A4C38D-EC3C-E748-BE8F-DD7A4D5026C4}" srcId="{FCFEA0BC-1852-8C43-8089-BF2B84F9F55E}" destId="{6158DE94-E162-4C41-BD46-D1C8905F6342}" srcOrd="0" destOrd="0" parTransId="{975AEF41-75CA-054A-9AEC-E8FBF8C1490F}" sibTransId="{E87D13C6-EC39-414F-B08B-7D10C999668C}"/>
    <dgm:cxn modelId="{36FA6361-4535-D64B-955C-0E4421F08A01}" srcId="{6158DE94-E162-4C41-BD46-D1C8905F6342}" destId="{9AC8F41B-8429-0D42-803C-92AF0BB62230}" srcOrd="4" destOrd="0" parTransId="{1B6F8471-0B3D-254B-9136-FA4F8EB8AF63}" sibTransId="{C98C9DAD-21AC-2149-AC88-72202C3D3782}"/>
    <dgm:cxn modelId="{2CEAA5E6-DCA8-458F-BEA9-82C2A31BA752}" type="presOf" srcId="{9F28632F-C432-4198-B2DC-497B3821C701}" destId="{D16B55C7-8D5C-4410-96A4-B34BC06211B3}" srcOrd="0" destOrd="0" presId="urn:microsoft.com/office/officeart/2008/layout/HorizontalMultiLevelHierarchy"/>
    <dgm:cxn modelId="{992A31B8-F560-0E4A-B155-AF236A7822DA}" type="presOf" srcId="{6158DE94-E162-4C41-BD46-D1C8905F6342}" destId="{EF40F68A-3927-6E4A-9137-E1C8E52492E5}" srcOrd="0" destOrd="0" presId="urn:microsoft.com/office/officeart/2008/layout/HorizontalMultiLevelHierarchy"/>
    <dgm:cxn modelId="{507DF243-8F68-C343-A755-F28ED81ECC10}" type="presOf" srcId="{FCFEA0BC-1852-8C43-8089-BF2B84F9F55E}" destId="{7284A72C-A06A-3546-A1DE-6C80E73765AE}" srcOrd="0" destOrd="0" presId="urn:microsoft.com/office/officeart/2008/layout/HorizontalMultiLevelHierarchy"/>
    <dgm:cxn modelId="{D030C0CF-A5E9-4E40-8C8F-80414D7D599E}" srcId="{6158DE94-E162-4C41-BD46-D1C8905F6342}" destId="{9EF3A846-AD48-4CC5-A843-CFC8BA597E5E}" srcOrd="0" destOrd="0" parTransId="{9F28632F-C432-4198-B2DC-497B3821C701}" sibTransId="{B681A612-41BA-4083-B266-81C8D6BD606C}"/>
    <dgm:cxn modelId="{9951217C-C938-C640-B0AD-B48CB7D42FA0}" srcId="{6158DE94-E162-4C41-BD46-D1C8905F6342}" destId="{03EFB774-BE2F-C642-BAE2-F8DA49A7EE59}" srcOrd="2" destOrd="0" parTransId="{555CAD21-8A32-7E44-B4A3-4EB7A2965E78}" sibTransId="{1371F22C-EFA2-8F4B-8A51-159F11D52814}"/>
    <dgm:cxn modelId="{18BC58EF-A57E-024D-813C-CF0CBA3CBE18}" srcId="{6158DE94-E162-4C41-BD46-D1C8905F6342}" destId="{DAD4EB43-2B22-FF45-A585-73841A34DE9B}" srcOrd="1" destOrd="0" parTransId="{03C2AEE3-41E7-394E-B977-A1B181946580}" sibTransId="{416A734D-EC66-E04B-B7A9-CE5951B843F0}"/>
    <dgm:cxn modelId="{C0F4D123-3752-5243-95F6-3C2681F7B28F}" type="presOf" srcId="{03EFB774-BE2F-C642-BAE2-F8DA49A7EE59}" destId="{28B66FA9-E16F-E54A-8C59-FFC162E909C7}" srcOrd="0" destOrd="0" presId="urn:microsoft.com/office/officeart/2008/layout/HorizontalMultiLevelHierarchy"/>
    <dgm:cxn modelId="{2BC20585-A444-F84F-B854-851019DA6459}" type="presOf" srcId="{F6FCFF18-1809-A440-8FF7-BB998B2CF29F}" destId="{16F8181C-3500-9040-97B9-880838ED1EBB}" srcOrd="0" destOrd="0" presId="urn:microsoft.com/office/officeart/2008/layout/HorizontalMultiLevelHierarchy"/>
    <dgm:cxn modelId="{ABE612D5-153E-AA45-9091-1FABF77FA94D}" type="presOf" srcId="{9AC8F41B-8429-0D42-803C-92AF0BB62230}" destId="{A35B2BFD-01FA-2440-A580-31002AD88FA7}" srcOrd="0" destOrd="0" presId="urn:microsoft.com/office/officeart/2008/layout/HorizontalMultiLevelHierarchy"/>
    <dgm:cxn modelId="{F8301BAE-D12A-48EE-A307-58F27D00A6AC}" type="presOf" srcId="{9F28632F-C432-4198-B2DC-497B3821C701}" destId="{92A40E89-6181-467A-9FF6-C4E9D1639074}" srcOrd="1" destOrd="0" presId="urn:microsoft.com/office/officeart/2008/layout/HorizontalMultiLevelHierarchy"/>
    <dgm:cxn modelId="{04E5D56A-F67B-F84E-9729-5A7329EF728D}" type="presOf" srcId="{1B6F8471-0B3D-254B-9136-FA4F8EB8AF63}" destId="{7096F86A-D1E7-8E4D-87B5-A7D891B79877}" srcOrd="1" destOrd="0" presId="urn:microsoft.com/office/officeart/2008/layout/HorizontalMultiLevelHierarchy"/>
    <dgm:cxn modelId="{8AD3F94A-CE92-B740-8E1E-A12DB34F8250}" srcId="{6158DE94-E162-4C41-BD46-D1C8905F6342}" destId="{99B17F2A-D591-BC4E-B424-AA6C11D0AFF6}" srcOrd="3" destOrd="0" parTransId="{F6FCFF18-1809-A440-8FF7-BB998B2CF29F}" sibTransId="{8CE1550C-0440-4549-992F-4F5EF70F8776}"/>
    <dgm:cxn modelId="{3D964D7C-4E70-6544-A4A2-FC67A8D13090}" type="presOf" srcId="{555CAD21-8A32-7E44-B4A3-4EB7A2965E78}" destId="{18585EE6-E4EB-8A45-83CB-CB5D284DDAE4}" srcOrd="1" destOrd="0" presId="urn:microsoft.com/office/officeart/2008/layout/HorizontalMultiLevelHierarchy"/>
    <dgm:cxn modelId="{E71F9DB3-0D8A-4145-A6C8-5F821E1F88DC}" type="presOf" srcId="{1B6F8471-0B3D-254B-9136-FA4F8EB8AF63}" destId="{2B3A851B-DC82-184F-B1DD-EE5D63BBDC15}" srcOrd="0" destOrd="0" presId="urn:microsoft.com/office/officeart/2008/layout/HorizontalMultiLevelHierarchy"/>
    <dgm:cxn modelId="{D1C4A304-EA67-4547-AC67-9D0654C50FFC}" type="presOf" srcId="{555CAD21-8A32-7E44-B4A3-4EB7A2965E78}" destId="{81CAB378-A240-5F49-9E4E-55345AE7ACF3}" srcOrd="0" destOrd="0" presId="urn:microsoft.com/office/officeart/2008/layout/HorizontalMultiLevelHierarchy"/>
    <dgm:cxn modelId="{58B10565-9E0C-C140-A5E1-19869BD9E584}" type="presOf" srcId="{03C2AEE3-41E7-394E-B977-A1B181946580}" destId="{53102E75-8A48-364D-AB88-483F81DA2F0F}" srcOrd="1" destOrd="0" presId="urn:microsoft.com/office/officeart/2008/layout/HorizontalMultiLevelHierarchy"/>
    <dgm:cxn modelId="{3E259D2B-76A1-B740-91C4-54A7B90F263D}" type="presOf" srcId="{F6FCFF18-1809-A440-8FF7-BB998B2CF29F}" destId="{60CE6179-E647-6549-B74A-138B2B4A809E}" srcOrd="1" destOrd="0" presId="urn:microsoft.com/office/officeart/2008/layout/HorizontalMultiLevelHierarchy"/>
    <dgm:cxn modelId="{D701DE7E-C9EE-8243-BF29-061B9D18D31F}" type="presOf" srcId="{99B17F2A-D591-BC4E-B424-AA6C11D0AFF6}" destId="{D23B1F80-E6FF-8640-84DB-A80E95070184}" srcOrd="0" destOrd="0" presId="urn:microsoft.com/office/officeart/2008/layout/HorizontalMultiLevelHierarchy"/>
    <dgm:cxn modelId="{B1114302-A5F2-904D-B32C-CF7A462C505F}" type="presOf" srcId="{DAD4EB43-2B22-FF45-A585-73841A34DE9B}" destId="{06EC4BCE-58BA-2C45-AFB0-116941CE27BB}" srcOrd="0" destOrd="0" presId="urn:microsoft.com/office/officeart/2008/layout/HorizontalMultiLevelHierarchy"/>
    <dgm:cxn modelId="{41A41E7C-7334-7240-929A-4A809C20DB76}" type="presOf" srcId="{03C2AEE3-41E7-394E-B977-A1B181946580}" destId="{0449B6F4-C8E7-C541-B4D6-5D88D6B5A196}" srcOrd="0" destOrd="0" presId="urn:microsoft.com/office/officeart/2008/layout/HorizontalMultiLevelHierarchy"/>
    <dgm:cxn modelId="{C4E03323-BE32-49EE-B600-189F10384A06}" type="presOf" srcId="{9EF3A846-AD48-4CC5-A843-CFC8BA597E5E}" destId="{18DD242D-03EB-4A14-A3B6-762749B1D06C}" srcOrd="0" destOrd="0" presId="urn:microsoft.com/office/officeart/2008/layout/HorizontalMultiLevelHierarchy"/>
    <dgm:cxn modelId="{58360A1F-42BD-7541-9926-CE84E1A5C12E}" type="presParOf" srcId="{7284A72C-A06A-3546-A1DE-6C80E73765AE}" destId="{9303E92E-2788-0942-839B-5D246E743CCA}" srcOrd="0" destOrd="0" presId="urn:microsoft.com/office/officeart/2008/layout/HorizontalMultiLevelHierarchy"/>
    <dgm:cxn modelId="{16CDD686-5E05-BF42-A432-66DB2CF8A231}" type="presParOf" srcId="{9303E92E-2788-0942-839B-5D246E743CCA}" destId="{EF40F68A-3927-6E4A-9137-E1C8E52492E5}" srcOrd="0" destOrd="0" presId="urn:microsoft.com/office/officeart/2008/layout/HorizontalMultiLevelHierarchy"/>
    <dgm:cxn modelId="{85BACA29-86AA-724F-90C4-809A4C6DDF8B}" type="presParOf" srcId="{9303E92E-2788-0942-839B-5D246E743CCA}" destId="{19F5D0D7-3EA2-424D-9567-0F56303B7EF1}" srcOrd="1" destOrd="0" presId="urn:microsoft.com/office/officeart/2008/layout/HorizontalMultiLevelHierarchy"/>
    <dgm:cxn modelId="{FABC2104-E00E-4AEC-A07C-7B45E96B69C3}" type="presParOf" srcId="{19F5D0D7-3EA2-424D-9567-0F56303B7EF1}" destId="{D16B55C7-8D5C-4410-96A4-B34BC06211B3}" srcOrd="0" destOrd="0" presId="urn:microsoft.com/office/officeart/2008/layout/HorizontalMultiLevelHierarchy"/>
    <dgm:cxn modelId="{C9D5E0B0-9DDB-4FB0-9151-8FB922AE6019}" type="presParOf" srcId="{D16B55C7-8D5C-4410-96A4-B34BC06211B3}" destId="{92A40E89-6181-467A-9FF6-C4E9D1639074}" srcOrd="0" destOrd="0" presId="urn:microsoft.com/office/officeart/2008/layout/HorizontalMultiLevelHierarchy"/>
    <dgm:cxn modelId="{9711ED0F-1A6F-4CED-83AF-6E2A44A9D845}" type="presParOf" srcId="{19F5D0D7-3EA2-424D-9567-0F56303B7EF1}" destId="{6DAB211B-5359-477A-9C39-348F0F7EA1A8}" srcOrd="1" destOrd="0" presId="urn:microsoft.com/office/officeart/2008/layout/HorizontalMultiLevelHierarchy"/>
    <dgm:cxn modelId="{51850082-645E-417D-97D9-07BC9FB3F8CA}" type="presParOf" srcId="{6DAB211B-5359-477A-9C39-348F0F7EA1A8}" destId="{18DD242D-03EB-4A14-A3B6-762749B1D06C}" srcOrd="0" destOrd="0" presId="urn:microsoft.com/office/officeart/2008/layout/HorizontalMultiLevelHierarchy"/>
    <dgm:cxn modelId="{7686041A-0FD8-4976-B242-EBC679A12BC8}" type="presParOf" srcId="{6DAB211B-5359-477A-9C39-348F0F7EA1A8}" destId="{D7B4620A-122E-4BB5-A5F3-FAF4241849F8}" srcOrd="1" destOrd="0" presId="urn:microsoft.com/office/officeart/2008/layout/HorizontalMultiLevelHierarchy"/>
    <dgm:cxn modelId="{2F7C3B9F-51E5-584B-900E-DDAAF721F980}" type="presParOf" srcId="{19F5D0D7-3EA2-424D-9567-0F56303B7EF1}" destId="{0449B6F4-C8E7-C541-B4D6-5D88D6B5A196}" srcOrd="2" destOrd="0" presId="urn:microsoft.com/office/officeart/2008/layout/HorizontalMultiLevelHierarchy"/>
    <dgm:cxn modelId="{C4D6631E-CAA4-1140-8884-1F8C1A656188}" type="presParOf" srcId="{0449B6F4-C8E7-C541-B4D6-5D88D6B5A196}" destId="{53102E75-8A48-364D-AB88-483F81DA2F0F}" srcOrd="0" destOrd="0" presId="urn:microsoft.com/office/officeart/2008/layout/HorizontalMultiLevelHierarchy"/>
    <dgm:cxn modelId="{2D495FFF-A178-814B-B171-35CC9B47A459}" type="presParOf" srcId="{19F5D0D7-3EA2-424D-9567-0F56303B7EF1}" destId="{95CC72A1-BA49-BB4F-8861-72E652406473}" srcOrd="3" destOrd="0" presId="urn:microsoft.com/office/officeart/2008/layout/HorizontalMultiLevelHierarchy"/>
    <dgm:cxn modelId="{9497FC3B-E41D-8C40-B0BB-71721034B939}" type="presParOf" srcId="{95CC72A1-BA49-BB4F-8861-72E652406473}" destId="{06EC4BCE-58BA-2C45-AFB0-116941CE27BB}" srcOrd="0" destOrd="0" presId="urn:microsoft.com/office/officeart/2008/layout/HorizontalMultiLevelHierarchy"/>
    <dgm:cxn modelId="{C0C9DA29-4AFF-8347-B5B1-C1F2D2CF04F7}" type="presParOf" srcId="{95CC72A1-BA49-BB4F-8861-72E652406473}" destId="{4B52BF13-B27B-354B-AC91-99443C1CA2CC}" srcOrd="1" destOrd="0" presId="urn:microsoft.com/office/officeart/2008/layout/HorizontalMultiLevelHierarchy"/>
    <dgm:cxn modelId="{1018C90C-EF42-8844-9157-6C8EF3682C0E}" type="presParOf" srcId="{19F5D0D7-3EA2-424D-9567-0F56303B7EF1}" destId="{81CAB378-A240-5F49-9E4E-55345AE7ACF3}" srcOrd="4" destOrd="0" presId="urn:microsoft.com/office/officeart/2008/layout/HorizontalMultiLevelHierarchy"/>
    <dgm:cxn modelId="{9C826428-1D82-D344-B222-955CD6B0818F}" type="presParOf" srcId="{81CAB378-A240-5F49-9E4E-55345AE7ACF3}" destId="{18585EE6-E4EB-8A45-83CB-CB5D284DDAE4}" srcOrd="0" destOrd="0" presId="urn:microsoft.com/office/officeart/2008/layout/HorizontalMultiLevelHierarchy"/>
    <dgm:cxn modelId="{64DFE59C-91D6-074E-8192-12581E3CCDB2}" type="presParOf" srcId="{19F5D0D7-3EA2-424D-9567-0F56303B7EF1}" destId="{3B08A5F8-6415-0B4C-9899-3C6ADAEBE97A}" srcOrd="5" destOrd="0" presId="urn:microsoft.com/office/officeart/2008/layout/HorizontalMultiLevelHierarchy"/>
    <dgm:cxn modelId="{1FABB92D-40FB-734F-94BF-606785CC710D}" type="presParOf" srcId="{3B08A5F8-6415-0B4C-9899-3C6ADAEBE97A}" destId="{28B66FA9-E16F-E54A-8C59-FFC162E909C7}" srcOrd="0" destOrd="0" presId="urn:microsoft.com/office/officeart/2008/layout/HorizontalMultiLevelHierarchy"/>
    <dgm:cxn modelId="{1343AC05-A23D-D340-BCED-491335CBF56C}" type="presParOf" srcId="{3B08A5F8-6415-0B4C-9899-3C6ADAEBE97A}" destId="{47BB5824-4DCB-B148-80BC-9379BA2A7FC9}" srcOrd="1" destOrd="0" presId="urn:microsoft.com/office/officeart/2008/layout/HorizontalMultiLevelHierarchy"/>
    <dgm:cxn modelId="{703E099A-189A-714F-B515-0E96CE32315C}" type="presParOf" srcId="{19F5D0D7-3EA2-424D-9567-0F56303B7EF1}" destId="{16F8181C-3500-9040-97B9-880838ED1EBB}" srcOrd="6" destOrd="0" presId="urn:microsoft.com/office/officeart/2008/layout/HorizontalMultiLevelHierarchy"/>
    <dgm:cxn modelId="{BF2B995E-56FF-5947-9450-30CA04986021}" type="presParOf" srcId="{16F8181C-3500-9040-97B9-880838ED1EBB}" destId="{60CE6179-E647-6549-B74A-138B2B4A809E}" srcOrd="0" destOrd="0" presId="urn:microsoft.com/office/officeart/2008/layout/HorizontalMultiLevelHierarchy"/>
    <dgm:cxn modelId="{DB72A3E2-C5B3-4D4A-B545-4557F4DBF5C1}" type="presParOf" srcId="{19F5D0D7-3EA2-424D-9567-0F56303B7EF1}" destId="{44DE2B22-9AD5-514C-AD35-AD411CFEDB6F}" srcOrd="7" destOrd="0" presId="urn:microsoft.com/office/officeart/2008/layout/HorizontalMultiLevelHierarchy"/>
    <dgm:cxn modelId="{9D52D606-C714-FB48-BDA1-527142ED257A}" type="presParOf" srcId="{44DE2B22-9AD5-514C-AD35-AD411CFEDB6F}" destId="{D23B1F80-E6FF-8640-84DB-A80E95070184}" srcOrd="0" destOrd="0" presId="urn:microsoft.com/office/officeart/2008/layout/HorizontalMultiLevelHierarchy"/>
    <dgm:cxn modelId="{A96802E9-650B-454D-A073-1993EDC284A4}" type="presParOf" srcId="{44DE2B22-9AD5-514C-AD35-AD411CFEDB6F}" destId="{75C05B60-FFFE-1349-9D5F-3C2A58B03A70}" srcOrd="1" destOrd="0" presId="urn:microsoft.com/office/officeart/2008/layout/HorizontalMultiLevelHierarchy"/>
    <dgm:cxn modelId="{7F9CE222-8AA8-614F-8CA8-546A063AECBA}" type="presParOf" srcId="{19F5D0D7-3EA2-424D-9567-0F56303B7EF1}" destId="{2B3A851B-DC82-184F-B1DD-EE5D63BBDC15}" srcOrd="8" destOrd="0" presId="urn:microsoft.com/office/officeart/2008/layout/HorizontalMultiLevelHierarchy"/>
    <dgm:cxn modelId="{F6FEF2D7-8DE6-D347-9309-E5BE1E98D311}" type="presParOf" srcId="{2B3A851B-DC82-184F-B1DD-EE5D63BBDC15}" destId="{7096F86A-D1E7-8E4D-87B5-A7D891B79877}" srcOrd="0" destOrd="0" presId="urn:microsoft.com/office/officeart/2008/layout/HorizontalMultiLevelHierarchy"/>
    <dgm:cxn modelId="{62CA0400-C0C6-5F4B-8533-36B7949E00B2}" type="presParOf" srcId="{19F5D0D7-3EA2-424D-9567-0F56303B7EF1}" destId="{86878CD7-D669-9646-884B-A6965CE1395E}" srcOrd="9" destOrd="0" presId="urn:microsoft.com/office/officeart/2008/layout/HorizontalMultiLevelHierarchy"/>
    <dgm:cxn modelId="{7A8B9C6C-6C2B-6843-A273-1F1D90399B0D}" type="presParOf" srcId="{86878CD7-D669-9646-884B-A6965CE1395E}" destId="{A35B2BFD-01FA-2440-A580-31002AD88FA7}" srcOrd="0" destOrd="0" presId="urn:microsoft.com/office/officeart/2008/layout/HorizontalMultiLevelHierarchy"/>
    <dgm:cxn modelId="{D84ACD09-C56A-DA46-ABE6-994837EC187B}" type="presParOf" srcId="{86878CD7-D669-9646-884B-A6965CE1395E}" destId="{E5323CB5-AB68-0E4A-8BE5-DB9C2561FE22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A0F3F3-44EC-8446-920D-C7DBDF18E0BE}">
      <dsp:nvSpPr>
        <dsp:cNvPr id="0" name=""/>
        <dsp:cNvSpPr/>
      </dsp:nvSpPr>
      <dsp:spPr>
        <a:xfrm>
          <a:off x="179763" y="0"/>
          <a:ext cx="3765595" cy="3765595"/>
        </a:xfrm>
        <a:prstGeom prst="ellipse">
          <a:avLst/>
        </a:prstGeom>
        <a:solidFill>
          <a:srgbClr val="4C5760"/>
        </a:solidFill>
        <a:ln>
          <a:noFill/>
        </a:ln>
        <a:effectLst/>
        <a:scene3d>
          <a:camera prst="orthographicFront">
            <a:rot lat="0" lon="0" rev="162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  <a:flatTx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600" b="1" kern="1200" dirty="0"/>
        </a:p>
      </dsp:txBody>
      <dsp:txXfrm>
        <a:off x="1356511" y="188279"/>
        <a:ext cx="1412098" cy="376559"/>
      </dsp:txXfrm>
    </dsp:sp>
    <dsp:sp modelId="{57CF9868-AF82-6248-A7F3-A69BA72D3F34}">
      <dsp:nvSpPr>
        <dsp:cNvPr id="0" name=""/>
        <dsp:cNvSpPr/>
      </dsp:nvSpPr>
      <dsp:spPr>
        <a:xfrm>
          <a:off x="462183" y="564839"/>
          <a:ext cx="3200755" cy="3200755"/>
        </a:xfrm>
        <a:prstGeom prst="ellipse">
          <a:avLst/>
        </a:prstGeom>
        <a:solidFill>
          <a:srgbClr val="93A8AC"/>
        </a:solidFill>
        <a:ln>
          <a:noFill/>
        </a:ln>
        <a:effectLst/>
        <a:scene3d>
          <a:camera prst="orthographicFront">
            <a:rot lat="0" lon="0" rev="162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  <a:flatTx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600" b="1" kern="1200" dirty="0"/>
        </a:p>
      </dsp:txBody>
      <dsp:txXfrm>
        <a:off x="1372398" y="748882"/>
        <a:ext cx="1380325" cy="368086"/>
      </dsp:txXfrm>
    </dsp:sp>
    <dsp:sp modelId="{B23856BF-A03D-6A42-A90B-2385AAB5C614}">
      <dsp:nvSpPr>
        <dsp:cNvPr id="0" name=""/>
        <dsp:cNvSpPr/>
      </dsp:nvSpPr>
      <dsp:spPr>
        <a:xfrm>
          <a:off x="744602" y="1129678"/>
          <a:ext cx="2635916" cy="2635916"/>
        </a:xfrm>
        <a:prstGeom prst="ellipse">
          <a:avLst/>
        </a:prstGeom>
        <a:solidFill>
          <a:srgbClr val="D7CEB2"/>
        </a:solidFill>
        <a:ln>
          <a:noFill/>
        </a:ln>
        <a:effectLst/>
        <a:scene3d>
          <a:camera prst="orthographicFront">
            <a:rot lat="0" lon="0" rev="162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  <a:flatTx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600" b="1" kern="1200" dirty="0"/>
        </a:p>
      </dsp:txBody>
      <dsp:txXfrm>
        <a:off x="1380517" y="1311556"/>
        <a:ext cx="1364086" cy="363756"/>
      </dsp:txXfrm>
    </dsp:sp>
    <dsp:sp modelId="{6D6B090D-205B-1943-A808-8C79490994EB}">
      <dsp:nvSpPr>
        <dsp:cNvPr id="0" name=""/>
        <dsp:cNvSpPr/>
      </dsp:nvSpPr>
      <dsp:spPr>
        <a:xfrm>
          <a:off x="1027022" y="1694517"/>
          <a:ext cx="2071077" cy="2071077"/>
        </a:xfrm>
        <a:prstGeom prst="ellipse">
          <a:avLst/>
        </a:prstGeom>
        <a:solidFill>
          <a:srgbClr val="A59E8C"/>
        </a:solidFill>
        <a:ln>
          <a:noFill/>
        </a:ln>
        <a:effectLst/>
        <a:scene3d>
          <a:camera prst="orthographicFront">
            <a:rot lat="0" lon="0" rev="162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  <a:flatTx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600" b="1" kern="1200" dirty="0"/>
        </a:p>
      </dsp:txBody>
      <dsp:txXfrm>
        <a:off x="1503370" y="1880914"/>
        <a:ext cx="1118381" cy="372793"/>
      </dsp:txXfrm>
    </dsp:sp>
    <dsp:sp modelId="{2F9FB83E-648C-F049-B059-28D7DAC6A431}">
      <dsp:nvSpPr>
        <dsp:cNvPr id="0" name=""/>
        <dsp:cNvSpPr/>
      </dsp:nvSpPr>
      <dsp:spPr>
        <a:xfrm>
          <a:off x="1309441" y="2259357"/>
          <a:ext cx="1506238" cy="1506238"/>
        </a:xfrm>
        <a:prstGeom prst="ellipse">
          <a:avLst/>
        </a:prstGeom>
        <a:solidFill>
          <a:srgbClr val="66635B"/>
        </a:solidFill>
        <a:ln>
          <a:noFill/>
        </a:ln>
        <a:effectLst/>
        <a:scene3d>
          <a:camera prst="orthographicFront">
            <a:rot lat="0" lon="0" rev="162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  <a:flatTx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400" b="1" kern="1200" dirty="0"/>
        </a:p>
      </dsp:txBody>
      <dsp:txXfrm>
        <a:off x="1530025" y="2635916"/>
        <a:ext cx="1065071" cy="7531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49EF90-5ADE-4409-BD21-A4671AAE8E8D}">
      <dsp:nvSpPr>
        <dsp:cNvPr id="0" name=""/>
        <dsp:cNvSpPr/>
      </dsp:nvSpPr>
      <dsp:spPr>
        <a:xfrm>
          <a:off x="-5441786" y="-833333"/>
          <a:ext cx="6480236" cy="6480236"/>
        </a:xfrm>
        <a:prstGeom prst="blockArc">
          <a:avLst>
            <a:gd name="adj1" fmla="val 18900000"/>
            <a:gd name="adj2" fmla="val 2700000"/>
            <a:gd name="adj3" fmla="val 333"/>
          </a:avLst>
        </a:pr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C96C00-60B3-4F2B-A47E-0B739CDEDB87}">
      <dsp:nvSpPr>
        <dsp:cNvPr id="0" name=""/>
        <dsp:cNvSpPr/>
      </dsp:nvSpPr>
      <dsp:spPr>
        <a:xfrm>
          <a:off x="668123" y="481356"/>
          <a:ext cx="6366839" cy="96271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604878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4154" tIns="60960" rIns="60960" bIns="6096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i="0" kern="1200" dirty="0" smtClean="0"/>
            <a:t>行動互聯網：透過行動通訊和互聯網結合，使人們能更方便地運用手機使用金融服務</a:t>
          </a:r>
          <a:endParaRPr lang="zh-TW" altLang="en-US" sz="2400" kern="1200" dirty="0"/>
        </a:p>
      </dsp:txBody>
      <dsp:txXfrm>
        <a:off x="668123" y="481356"/>
        <a:ext cx="6366839" cy="962713"/>
      </dsp:txXfrm>
    </dsp:sp>
    <dsp:sp modelId="{8CE46475-6650-47A6-900E-A958392A9204}">
      <dsp:nvSpPr>
        <dsp:cNvPr id="0" name=""/>
        <dsp:cNvSpPr/>
      </dsp:nvSpPr>
      <dsp:spPr>
        <a:xfrm>
          <a:off x="66427" y="361017"/>
          <a:ext cx="1203392" cy="12033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FC90B1-C8EB-474C-B945-5C113C86AE97}">
      <dsp:nvSpPr>
        <dsp:cNvPr id="0" name=""/>
        <dsp:cNvSpPr/>
      </dsp:nvSpPr>
      <dsp:spPr>
        <a:xfrm>
          <a:off x="1084497" y="1933783"/>
          <a:ext cx="6016892" cy="962713"/>
        </a:xfrm>
        <a:prstGeom prst="rect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rgbClr val="4DA07B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4154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i="0" kern="1200" dirty="0" smtClean="0"/>
            <a:t> </a:t>
          </a:r>
          <a:r>
            <a:rPr lang="en-US" altLang="zh-TW" sz="2400" b="1" i="0" kern="1200" dirty="0" smtClean="0"/>
            <a:t>AI +</a:t>
          </a:r>
          <a:r>
            <a:rPr lang="zh-TW" altLang="en-US" sz="2400" b="1" i="0" kern="1200" dirty="0" smtClean="0"/>
            <a:t>大數據：大量數據收集、整理及智 慧分析</a:t>
          </a:r>
          <a:endParaRPr lang="zh-TW" altLang="en-US" sz="2400" kern="1200" dirty="0"/>
        </a:p>
      </dsp:txBody>
      <dsp:txXfrm>
        <a:off x="1084497" y="1933783"/>
        <a:ext cx="6016892" cy="962713"/>
      </dsp:txXfrm>
    </dsp:sp>
    <dsp:sp modelId="{CA1222D1-C0D7-4320-BDD3-E3B81E7E50E2}">
      <dsp:nvSpPr>
        <dsp:cNvPr id="0" name=""/>
        <dsp:cNvSpPr/>
      </dsp:nvSpPr>
      <dsp:spPr>
        <a:xfrm>
          <a:off x="416373" y="1805088"/>
          <a:ext cx="1203392" cy="12033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E57142-E37C-44E1-9EB1-BC70376B7B9E}">
      <dsp:nvSpPr>
        <dsp:cNvPr id="0" name=""/>
        <dsp:cNvSpPr/>
      </dsp:nvSpPr>
      <dsp:spPr>
        <a:xfrm>
          <a:off x="668123" y="3369498"/>
          <a:ext cx="6366839" cy="962713"/>
        </a:xfrm>
        <a:prstGeom prst="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rgbClr val="C1985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4154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/>
            <a:t>雲端運算基礎建設：將不同位置的計算資源透過互網網整合起來</a:t>
          </a:r>
          <a:endParaRPr lang="zh-TW" altLang="en-US" sz="2400" b="1" kern="1200" dirty="0"/>
        </a:p>
      </dsp:txBody>
      <dsp:txXfrm>
        <a:off x="668123" y="3369498"/>
        <a:ext cx="6366839" cy="962713"/>
      </dsp:txXfrm>
    </dsp:sp>
    <dsp:sp modelId="{C1B7E16D-F72F-4E72-86B8-BED5149B9912}">
      <dsp:nvSpPr>
        <dsp:cNvPr id="0" name=""/>
        <dsp:cNvSpPr/>
      </dsp:nvSpPr>
      <dsp:spPr>
        <a:xfrm>
          <a:off x="66427" y="3249159"/>
          <a:ext cx="1203392" cy="12033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3A851B-DC82-184F-B1DD-EE5D63BBDC15}">
      <dsp:nvSpPr>
        <dsp:cNvPr id="0" name=""/>
        <dsp:cNvSpPr/>
      </dsp:nvSpPr>
      <dsp:spPr>
        <a:xfrm>
          <a:off x="2739889" y="2709333"/>
          <a:ext cx="591700" cy="22549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5850" y="0"/>
              </a:lnTo>
              <a:lnTo>
                <a:pt x="295850" y="2254956"/>
              </a:lnTo>
              <a:lnTo>
                <a:pt x="591700" y="2254956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700" kern="1200"/>
        </a:p>
      </dsp:txBody>
      <dsp:txXfrm>
        <a:off x="2977457" y="3778529"/>
        <a:ext cx="116564" cy="116564"/>
      </dsp:txXfrm>
    </dsp:sp>
    <dsp:sp modelId="{16F8181C-3500-9040-97B9-880838ED1EBB}">
      <dsp:nvSpPr>
        <dsp:cNvPr id="0" name=""/>
        <dsp:cNvSpPr/>
      </dsp:nvSpPr>
      <dsp:spPr>
        <a:xfrm>
          <a:off x="2739889" y="2709333"/>
          <a:ext cx="591700" cy="11274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5850" y="0"/>
              </a:lnTo>
              <a:lnTo>
                <a:pt x="295850" y="1127478"/>
              </a:lnTo>
              <a:lnTo>
                <a:pt x="591700" y="1127478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400" kern="1200"/>
        </a:p>
      </dsp:txBody>
      <dsp:txXfrm>
        <a:off x="3003907" y="3241239"/>
        <a:ext cx="63665" cy="63665"/>
      </dsp:txXfrm>
    </dsp:sp>
    <dsp:sp modelId="{81CAB378-A240-5F49-9E4E-55345AE7ACF3}">
      <dsp:nvSpPr>
        <dsp:cNvPr id="0" name=""/>
        <dsp:cNvSpPr/>
      </dsp:nvSpPr>
      <dsp:spPr>
        <a:xfrm>
          <a:off x="2739889" y="2663613"/>
          <a:ext cx="59170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91700" y="4572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400" kern="1200"/>
        </a:p>
      </dsp:txBody>
      <dsp:txXfrm>
        <a:off x="3020947" y="2694540"/>
        <a:ext cx="29585" cy="29585"/>
      </dsp:txXfrm>
    </dsp:sp>
    <dsp:sp modelId="{0449B6F4-C8E7-C541-B4D6-5D88D6B5A196}">
      <dsp:nvSpPr>
        <dsp:cNvPr id="0" name=""/>
        <dsp:cNvSpPr/>
      </dsp:nvSpPr>
      <dsp:spPr>
        <a:xfrm>
          <a:off x="2739889" y="1581855"/>
          <a:ext cx="591700" cy="1127478"/>
        </a:xfrm>
        <a:custGeom>
          <a:avLst/>
          <a:gdLst/>
          <a:ahLst/>
          <a:cxnLst/>
          <a:rect l="0" t="0" r="0" b="0"/>
          <a:pathLst>
            <a:path>
              <a:moveTo>
                <a:pt x="0" y="1127478"/>
              </a:moveTo>
              <a:lnTo>
                <a:pt x="295850" y="1127478"/>
              </a:lnTo>
              <a:lnTo>
                <a:pt x="295850" y="0"/>
              </a:lnTo>
              <a:lnTo>
                <a:pt x="591700" y="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400" kern="1200"/>
        </a:p>
      </dsp:txBody>
      <dsp:txXfrm>
        <a:off x="3003907" y="2113761"/>
        <a:ext cx="63665" cy="63665"/>
      </dsp:txXfrm>
    </dsp:sp>
    <dsp:sp modelId="{D16B55C7-8D5C-4410-96A4-B34BC06211B3}">
      <dsp:nvSpPr>
        <dsp:cNvPr id="0" name=""/>
        <dsp:cNvSpPr/>
      </dsp:nvSpPr>
      <dsp:spPr>
        <a:xfrm>
          <a:off x="2739889" y="454377"/>
          <a:ext cx="591700" cy="2254956"/>
        </a:xfrm>
        <a:custGeom>
          <a:avLst/>
          <a:gdLst/>
          <a:ahLst/>
          <a:cxnLst/>
          <a:rect l="0" t="0" r="0" b="0"/>
          <a:pathLst>
            <a:path>
              <a:moveTo>
                <a:pt x="0" y="2254956"/>
              </a:moveTo>
              <a:lnTo>
                <a:pt x="295850" y="2254956"/>
              </a:lnTo>
              <a:lnTo>
                <a:pt x="295850" y="0"/>
              </a:lnTo>
              <a:lnTo>
                <a:pt x="591700" y="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800" kern="1200"/>
        </a:p>
      </dsp:txBody>
      <dsp:txXfrm>
        <a:off x="2977457" y="1523572"/>
        <a:ext cx="116564" cy="116564"/>
      </dsp:txXfrm>
    </dsp:sp>
    <dsp:sp modelId="{EF40F68A-3927-6E4A-9137-E1C8E52492E5}">
      <dsp:nvSpPr>
        <dsp:cNvPr id="0" name=""/>
        <dsp:cNvSpPr/>
      </dsp:nvSpPr>
      <dsp:spPr>
        <a:xfrm rot="16200000">
          <a:off x="-84739" y="2258342"/>
          <a:ext cx="4747276" cy="901982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6000" kern="1200" dirty="0" smtClean="0"/>
            <a:t>Social Finance </a:t>
          </a:r>
          <a:endParaRPr lang="zh-TW" altLang="en-US" sz="6000" kern="1200" dirty="0"/>
        </a:p>
      </dsp:txBody>
      <dsp:txXfrm>
        <a:off x="-84739" y="2258342"/>
        <a:ext cx="4747276" cy="901982"/>
      </dsp:txXfrm>
    </dsp:sp>
    <dsp:sp modelId="{18DD242D-03EB-4A14-A3B6-762749B1D06C}">
      <dsp:nvSpPr>
        <dsp:cNvPr id="0" name=""/>
        <dsp:cNvSpPr/>
      </dsp:nvSpPr>
      <dsp:spPr>
        <a:xfrm>
          <a:off x="3331590" y="3385"/>
          <a:ext cx="2958502" cy="901982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4400" kern="1200" dirty="0" smtClean="0"/>
            <a:t>P2P Lending </a:t>
          </a:r>
          <a:endParaRPr lang="zh-TW" altLang="en-US" sz="4400" kern="1200" dirty="0"/>
        </a:p>
      </dsp:txBody>
      <dsp:txXfrm>
        <a:off x="3331590" y="3385"/>
        <a:ext cx="2958502" cy="901982"/>
      </dsp:txXfrm>
    </dsp:sp>
    <dsp:sp modelId="{06EC4BCE-58BA-2C45-AFB0-116941CE27BB}">
      <dsp:nvSpPr>
        <dsp:cNvPr id="0" name=""/>
        <dsp:cNvSpPr/>
      </dsp:nvSpPr>
      <dsp:spPr>
        <a:xfrm>
          <a:off x="3331590" y="1130864"/>
          <a:ext cx="2958502" cy="901982"/>
        </a:xfrm>
        <a:prstGeom prst="rect">
          <a:avLst/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600" kern="1200" dirty="0" smtClean="0"/>
            <a:t>Crowdfunding</a:t>
          </a:r>
          <a:r>
            <a:rPr lang="en-US" altLang="zh-TW" sz="4000" kern="1200" dirty="0" smtClean="0"/>
            <a:t> </a:t>
          </a:r>
          <a:endParaRPr lang="zh-TW" altLang="en-US" sz="4000" kern="1200" dirty="0"/>
        </a:p>
      </dsp:txBody>
      <dsp:txXfrm>
        <a:off x="3331590" y="1130864"/>
        <a:ext cx="2958502" cy="901982"/>
      </dsp:txXfrm>
    </dsp:sp>
    <dsp:sp modelId="{28B66FA9-E16F-E54A-8C59-FFC162E909C7}">
      <dsp:nvSpPr>
        <dsp:cNvPr id="0" name=""/>
        <dsp:cNvSpPr/>
      </dsp:nvSpPr>
      <dsp:spPr>
        <a:xfrm>
          <a:off x="3331590" y="2258342"/>
          <a:ext cx="2958502" cy="901982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600" kern="1200" dirty="0" err="1" smtClean="0"/>
            <a:t>Crowdinvesting</a:t>
          </a:r>
          <a:endParaRPr lang="zh-TW" altLang="en-US" sz="3600" kern="1200" dirty="0"/>
        </a:p>
      </dsp:txBody>
      <dsp:txXfrm>
        <a:off x="3331590" y="2258342"/>
        <a:ext cx="2958502" cy="901982"/>
      </dsp:txXfrm>
    </dsp:sp>
    <dsp:sp modelId="{D23B1F80-E6FF-8640-84DB-A80E95070184}">
      <dsp:nvSpPr>
        <dsp:cNvPr id="0" name=""/>
        <dsp:cNvSpPr/>
      </dsp:nvSpPr>
      <dsp:spPr>
        <a:xfrm>
          <a:off x="3331590" y="3385820"/>
          <a:ext cx="2958502" cy="901982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200" kern="1200" dirty="0" smtClean="0"/>
            <a:t>Virtual Currency </a:t>
          </a:r>
          <a:endParaRPr lang="zh-TW" altLang="en-US" sz="3200" kern="1200" dirty="0"/>
        </a:p>
      </dsp:txBody>
      <dsp:txXfrm>
        <a:off x="3331590" y="3385820"/>
        <a:ext cx="2958502" cy="901982"/>
      </dsp:txXfrm>
    </dsp:sp>
    <dsp:sp modelId="{A35B2BFD-01FA-2440-A580-31002AD88FA7}">
      <dsp:nvSpPr>
        <dsp:cNvPr id="0" name=""/>
        <dsp:cNvSpPr/>
      </dsp:nvSpPr>
      <dsp:spPr>
        <a:xfrm>
          <a:off x="3331590" y="4513298"/>
          <a:ext cx="2958502" cy="901982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200" kern="1200" dirty="0" smtClean="0"/>
            <a:t>Social Insurance </a:t>
          </a:r>
          <a:endParaRPr lang="zh-TW" altLang="en-US" sz="3200" kern="1200" dirty="0"/>
        </a:p>
      </dsp:txBody>
      <dsp:txXfrm>
        <a:off x="3331590" y="4513298"/>
        <a:ext cx="2958502" cy="9019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F1F96B-CEEA-46B0-8937-BD819D974171}" type="datetimeFigureOut">
              <a:rPr lang="en-US" smtClean="0"/>
              <a:t>4/8/2020</a:t>
            </a:fld>
            <a:endParaRPr 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2FB1B-645A-40C2-9D3F-69B9DC873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5648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42748-69DF-4C6E-A652-E07A698A4EEE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197288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zh-TW" altLang="en-US" dirty="0" smtClean="0"/>
              <a:t>首先是系統的流程</a:t>
            </a:r>
            <a:endParaRPr lang="en-US" altLang="zh-TW" dirty="0" smtClean="0"/>
          </a:p>
          <a:p>
            <a:r>
              <a:rPr lang="en-US" altLang="zh-TW" dirty="0" smtClean="0"/>
              <a:t>1.</a:t>
            </a:r>
            <a:r>
              <a:rPr lang="zh-TW" altLang="en-US" dirty="0" smtClean="0"/>
              <a:t> 蒐集兩部分的資料集分別為</a:t>
            </a:r>
            <a:endParaRPr lang="en-US" altLang="zh-TW" dirty="0" smtClean="0"/>
          </a:p>
          <a:p>
            <a:r>
              <a:rPr lang="zh-TW" altLang="en-US" dirty="0" smtClean="0"/>
              <a:t>社群股票討論區的資訊 以及歷史股價</a:t>
            </a:r>
            <a:endParaRPr lang="en-US" altLang="zh-TW" dirty="0" smtClean="0"/>
          </a:p>
          <a:p>
            <a:r>
              <a:rPr lang="en-US" altLang="zh-TW" dirty="0" smtClean="0"/>
              <a:t>2.</a:t>
            </a:r>
            <a:r>
              <a:rPr lang="zh-TW" altLang="en-US" dirty="0" smtClean="0"/>
              <a:t> 然後透過我們提出的混合式推薦系統</a:t>
            </a:r>
            <a:endParaRPr lang="en-US" altLang="zh-TW" dirty="0" smtClean="0"/>
          </a:p>
          <a:p>
            <a:r>
              <a:rPr lang="en-US" altLang="zh-TW" dirty="0" smtClean="0"/>
              <a:t>3.</a:t>
            </a:r>
            <a:r>
              <a:rPr lang="zh-TW" altLang="en-US" dirty="0" smtClean="0"/>
              <a:t> 依據風險大小將股票分別匹配到不同的風險組合 產生三種類型的投資組合</a:t>
            </a:r>
            <a:endParaRPr lang="en-US" altLang="zh-TW" dirty="0" smtClean="0"/>
          </a:p>
          <a:p>
            <a:r>
              <a:rPr lang="en-US" altLang="zh-TW" dirty="0" smtClean="0"/>
              <a:t>4.</a:t>
            </a:r>
            <a:r>
              <a:rPr lang="zh-TW" altLang="en-US" dirty="0" smtClean="0"/>
              <a:t> 最後再依照投資俱樂部偏好推薦他們最適合的投資組合</a:t>
            </a:r>
            <a:endParaRPr lang="en-US" altLang="zh-TW" dirty="0"/>
          </a:p>
        </p:txBody>
      </p:sp>
      <p:sp>
        <p:nvSpPr>
          <p:cNvPr id="2970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B8462435-61E3-4E16-B99A-403E5C63E522}" type="slidenum">
              <a:rPr kumimoji="0" lang="zh-TW" altLang="en-US" smtClean="0">
                <a:latin typeface="Calibri" panose="020F0502020204030204" pitchFamily="34" charset="0"/>
              </a:rPr>
              <a:pPr/>
              <a:t>35</a:t>
            </a:fld>
            <a:endParaRPr kumimoji="0" lang="zh-TW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99536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接著</a:t>
            </a:r>
            <a:r>
              <a:rPr lang="zh-TW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是股票趨勢分析</a:t>
            </a:r>
            <a:endParaRPr lang="zh-TW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B07956-BC10-4EE7-B12A-0C719A5476FB}" type="slidenum">
              <a:rPr lang="zh-TW" altLang="en-US" smtClean="0"/>
              <a:pPr>
                <a:defRPr/>
              </a:pPr>
              <a:t>36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434016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社群金融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42748-69DF-4C6E-A652-E07A698A4EEE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58762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B82969-6598-4F33-9756-4285D22A267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8284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 smtClean="0"/>
              <a:t>一個人拿手機，有折價券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B82969-6598-4F33-9756-4285D22A267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4715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zh-TW" altLang="en-US" dirty="0" smtClean="0"/>
              <a:t>首先是系統的流程</a:t>
            </a:r>
            <a:endParaRPr lang="en-US" altLang="zh-TW" dirty="0" smtClean="0"/>
          </a:p>
          <a:p>
            <a:r>
              <a:rPr lang="en-US" altLang="zh-TW" dirty="0" smtClean="0"/>
              <a:t>1.</a:t>
            </a:r>
            <a:r>
              <a:rPr lang="zh-TW" altLang="en-US" dirty="0" smtClean="0"/>
              <a:t> 蒐集兩部分的資料集分別為</a:t>
            </a:r>
            <a:endParaRPr lang="en-US" altLang="zh-TW" dirty="0" smtClean="0"/>
          </a:p>
          <a:p>
            <a:r>
              <a:rPr lang="zh-TW" altLang="en-US" dirty="0" smtClean="0"/>
              <a:t>社群股票討論區的資訊 以及歷史股價</a:t>
            </a:r>
            <a:endParaRPr lang="en-US" altLang="zh-TW" dirty="0" smtClean="0"/>
          </a:p>
          <a:p>
            <a:r>
              <a:rPr lang="en-US" altLang="zh-TW" dirty="0" smtClean="0"/>
              <a:t>2.</a:t>
            </a:r>
            <a:r>
              <a:rPr lang="zh-TW" altLang="en-US" dirty="0" smtClean="0"/>
              <a:t> 然後透過我們提出的混合式推薦系統</a:t>
            </a:r>
            <a:endParaRPr lang="en-US" altLang="zh-TW" dirty="0" smtClean="0"/>
          </a:p>
          <a:p>
            <a:r>
              <a:rPr lang="en-US" altLang="zh-TW" dirty="0" smtClean="0"/>
              <a:t>3.</a:t>
            </a:r>
            <a:r>
              <a:rPr lang="zh-TW" altLang="en-US" dirty="0" smtClean="0"/>
              <a:t> 依據風險大小將股票分別匹配到不同的風險組合 產生三種類型的投資組合</a:t>
            </a:r>
            <a:endParaRPr lang="en-US" altLang="zh-TW" dirty="0" smtClean="0"/>
          </a:p>
          <a:p>
            <a:r>
              <a:rPr lang="en-US" altLang="zh-TW" dirty="0" smtClean="0"/>
              <a:t>4.</a:t>
            </a:r>
            <a:r>
              <a:rPr lang="zh-TW" altLang="en-US" dirty="0" smtClean="0"/>
              <a:t> 最後再依照投資俱樂部偏好推薦他們最適合的投資組合</a:t>
            </a:r>
            <a:endParaRPr lang="en-US" altLang="zh-TW" dirty="0"/>
          </a:p>
        </p:txBody>
      </p:sp>
      <p:sp>
        <p:nvSpPr>
          <p:cNvPr id="2970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B8462435-61E3-4E16-B99A-403E5C63E522}" type="slidenum">
              <a:rPr kumimoji="0" lang="zh-TW" altLang="en-US" smtClean="0">
                <a:latin typeface="Calibri" panose="020F0502020204030204" pitchFamily="34" charset="0"/>
              </a:rPr>
              <a:pPr/>
              <a:t>17</a:t>
            </a:fld>
            <a:endParaRPr kumimoji="0" lang="zh-TW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16475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接著</a:t>
            </a:r>
            <a:r>
              <a:rPr lang="zh-TW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是股票趨勢分析</a:t>
            </a:r>
            <a:endParaRPr lang="zh-TW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B07956-BC10-4EE7-B12A-0C719A5476FB}" type="slidenum">
              <a:rPr lang="zh-TW" altLang="en-US" smtClean="0"/>
              <a:pPr>
                <a:defRPr/>
              </a:pPr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36002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B07956-BC10-4EE7-B12A-0C719A5476FB}" type="slidenum">
              <a:rPr lang="zh-TW" altLang="en-US" smtClean="0"/>
              <a:pPr>
                <a:defRPr/>
              </a:pPr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422296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zh-TW" altLang="en-US" dirty="0" smtClean="0"/>
              <a:t>首先是系統的流程</a:t>
            </a:r>
            <a:endParaRPr lang="en-US" altLang="zh-TW" dirty="0" smtClean="0"/>
          </a:p>
          <a:p>
            <a:r>
              <a:rPr lang="en-US" altLang="zh-TW" dirty="0" smtClean="0"/>
              <a:t>1.</a:t>
            </a:r>
            <a:r>
              <a:rPr lang="zh-TW" altLang="en-US" dirty="0" smtClean="0"/>
              <a:t> 蒐集兩部分的資料集分別為</a:t>
            </a:r>
            <a:endParaRPr lang="en-US" altLang="zh-TW" dirty="0" smtClean="0"/>
          </a:p>
          <a:p>
            <a:r>
              <a:rPr lang="zh-TW" altLang="en-US" dirty="0" smtClean="0"/>
              <a:t>社群股票討論區的資訊 以及歷史股價</a:t>
            </a:r>
            <a:endParaRPr lang="en-US" altLang="zh-TW" dirty="0" smtClean="0"/>
          </a:p>
          <a:p>
            <a:r>
              <a:rPr lang="en-US" altLang="zh-TW" dirty="0" smtClean="0"/>
              <a:t>2.</a:t>
            </a:r>
            <a:r>
              <a:rPr lang="zh-TW" altLang="en-US" dirty="0" smtClean="0"/>
              <a:t> 然後透過我們提出的混合式推薦系統</a:t>
            </a:r>
            <a:endParaRPr lang="en-US" altLang="zh-TW" dirty="0" smtClean="0"/>
          </a:p>
          <a:p>
            <a:r>
              <a:rPr lang="en-US" altLang="zh-TW" dirty="0" smtClean="0"/>
              <a:t>3.</a:t>
            </a:r>
            <a:r>
              <a:rPr lang="zh-TW" altLang="en-US" dirty="0" smtClean="0"/>
              <a:t> 依據風險大小將股票分別匹配到不同的風險組合 產生三種類型的投資組合</a:t>
            </a:r>
            <a:endParaRPr lang="en-US" altLang="zh-TW" dirty="0" smtClean="0"/>
          </a:p>
          <a:p>
            <a:r>
              <a:rPr lang="en-US" altLang="zh-TW" dirty="0" smtClean="0"/>
              <a:t>4.</a:t>
            </a:r>
            <a:r>
              <a:rPr lang="zh-TW" altLang="en-US" dirty="0" smtClean="0"/>
              <a:t> 最後再依照投資俱樂部偏好推薦他們最適合的投資組合</a:t>
            </a:r>
            <a:endParaRPr lang="en-US" altLang="zh-TW" dirty="0"/>
          </a:p>
        </p:txBody>
      </p:sp>
      <p:sp>
        <p:nvSpPr>
          <p:cNvPr id="2970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B8462435-61E3-4E16-B99A-403E5C63E522}" type="slidenum">
              <a:rPr kumimoji="0" lang="zh-TW" altLang="en-US" smtClean="0">
                <a:latin typeface="Calibri" panose="020F0502020204030204" pitchFamily="34" charset="0"/>
              </a:rPr>
              <a:pPr/>
              <a:t>32</a:t>
            </a:fld>
            <a:endParaRPr kumimoji="0" lang="zh-TW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2318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接著</a:t>
            </a:r>
            <a:r>
              <a:rPr lang="zh-TW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是股票趨勢分析</a:t>
            </a:r>
            <a:endParaRPr lang="zh-TW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B07956-BC10-4EE7-B12A-0C719A5476FB}" type="slidenum">
              <a:rPr lang="zh-TW" altLang="en-US" smtClean="0"/>
              <a:pPr>
                <a:defRPr/>
              </a:pPr>
              <a:t>33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5738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55494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4/8/2020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337930"/>
          </a:xfrm>
          <a:prstGeom prst="rect">
            <a:avLst/>
          </a:prstGeom>
        </p:spPr>
      </p:pic>
      <p:sp>
        <p:nvSpPr>
          <p:cNvPr id="8" name="日期版面配置區 3"/>
          <p:cNvSpPr txBox="1">
            <a:spLocks/>
          </p:cNvSpPr>
          <p:nvPr userDrawn="1"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D7408D-91A5-47F8-9220-BE1915799689}" type="datetimeFigureOut">
              <a:rPr lang="en-US" smtClean="0"/>
              <a:pPr/>
              <a:t>4/8/2020</a:t>
            </a:fld>
            <a:endParaRPr lang="en-US"/>
          </a:p>
        </p:txBody>
      </p:sp>
      <p:sp>
        <p:nvSpPr>
          <p:cNvPr id="9" name="投影片編號版面配置區 5"/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2D03ED1-8DD8-4C99-A3B7-0F3344DAF6D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日期版面配置區 3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標楷體" panose="03000509000000000000" pitchFamily="65" charset="-12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99D035A-3CCD-0F46-B59D-65FDD0B5D827}" type="datetimeFigureOut">
              <a:rPr kumimoji="1" lang="zh-TW" altLang="en-US" smtClean="0"/>
              <a:pPr/>
              <a:t>2020/4/8</a:t>
            </a:fld>
            <a:endParaRPr kumimoji="1" lang="zh-TW" altLang="en-US" dirty="0"/>
          </a:p>
        </p:txBody>
      </p:sp>
      <p:sp>
        <p:nvSpPr>
          <p:cNvPr id="11" name="投影片編號版面配置區 5"/>
          <p:cNvSpPr txBox="1">
            <a:spLocks/>
          </p:cNvSpPr>
          <p:nvPr userDrawn="1"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標楷體" panose="03000509000000000000" pitchFamily="65" charset="-12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 dirty="0"/>
          </a:p>
        </p:txBody>
      </p:sp>
      <p:grpSp>
        <p:nvGrpSpPr>
          <p:cNvPr id="12" name="群組 11"/>
          <p:cNvGrpSpPr/>
          <p:nvPr userDrawn="1"/>
        </p:nvGrpSpPr>
        <p:grpSpPr>
          <a:xfrm>
            <a:off x="0" y="6359522"/>
            <a:ext cx="12157008" cy="503999"/>
            <a:chOff x="27500" y="6373169"/>
            <a:chExt cx="9144000" cy="503999"/>
          </a:xfrm>
        </p:grpSpPr>
        <p:sp>
          <p:nvSpPr>
            <p:cNvPr id="13" name="矩形 12"/>
            <p:cNvSpPr/>
            <p:nvPr/>
          </p:nvSpPr>
          <p:spPr>
            <a:xfrm>
              <a:off x="27500" y="6373169"/>
              <a:ext cx="9144000" cy="50399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>
                <a:ea typeface="標楷體" panose="03000509000000000000" pitchFamily="65" charset="-120"/>
              </a:endParaRPr>
            </a:p>
          </p:txBody>
        </p:sp>
        <p:pic>
          <p:nvPicPr>
            <p:cNvPr id="14" name="Picture 9" descr="logo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870" y="6460677"/>
              <a:ext cx="300077" cy="3787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矩形 14"/>
            <p:cNvSpPr/>
            <p:nvPr/>
          </p:nvSpPr>
          <p:spPr>
            <a:xfrm>
              <a:off x="542584" y="6501128"/>
              <a:ext cx="366183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0" lang="en-US" altLang="zh-TW" sz="1400" i="1" dirty="0" smtClean="0">
                  <a:solidFill>
                    <a:srgbClr val="2907A5"/>
                  </a:solidFill>
                  <a:latin typeface="Arial" pitchFamily="34" charset="0"/>
                  <a:ea typeface="標楷體" panose="03000509000000000000" pitchFamily="65" charset="-120"/>
                  <a:cs typeface="Arial" pitchFamily="34" charset="0"/>
                </a:rPr>
                <a:t>Institute of Information Management, NCTU </a:t>
              </a:r>
              <a:endParaRPr lang="zh-TW" altLang="en-US" sz="1400" dirty="0">
                <a:ea typeface="標楷體" panose="03000509000000000000" pitchFamily="65" charset="-120"/>
              </a:endParaRPr>
            </a:p>
          </p:txBody>
        </p:sp>
      </p:grpSp>
      <p:grpSp>
        <p:nvGrpSpPr>
          <p:cNvPr id="16" name="群組 15"/>
          <p:cNvGrpSpPr>
            <a:grpSpLocks noChangeAspect="1"/>
          </p:cNvGrpSpPr>
          <p:nvPr userDrawn="1"/>
        </p:nvGrpSpPr>
        <p:grpSpPr>
          <a:xfrm>
            <a:off x="10349947" y="6409464"/>
            <a:ext cx="1598543" cy="380274"/>
            <a:chOff x="772185" y="1003371"/>
            <a:chExt cx="2277814" cy="541866"/>
          </a:xfrm>
        </p:grpSpPr>
        <p:sp>
          <p:nvSpPr>
            <p:cNvPr id="17" name="矩形 16"/>
            <p:cNvSpPr>
              <a:spLocks noChangeAspect="1"/>
            </p:cNvSpPr>
            <p:nvPr/>
          </p:nvSpPr>
          <p:spPr>
            <a:xfrm>
              <a:off x="772185" y="1003371"/>
              <a:ext cx="568407" cy="541866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 smtClean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I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  <p:sp>
          <p:nvSpPr>
            <p:cNvPr id="18" name="矩形 17"/>
            <p:cNvSpPr>
              <a:spLocks noChangeAspect="1"/>
            </p:cNvSpPr>
            <p:nvPr/>
          </p:nvSpPr>
          <p:spPr>
            <a:xfrm>
              <a:off x="1369467" y="1003371"/>
              <a:ext cx="537600" cy="539715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E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  <p:sp>
          <p:nvSpPr>
            <p:cNvPr id="19" name="矩形 18"/>
            <p:cNvSpPr>
              <a:spLocks noChangeAspect="1"/>
            </p:cNvSpPr>
            <p:nvPr/>
          </p:nvSpPr>
          <p:spPr>
            <a:xfrm>
              <a:off x="1940933" y="1005522"/>
              <a:ext cx="537600" cy="539715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B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  <p:sp>
          <p:nvSpPr>
            <p:cNvPr id="20" name="矩形 19"/>
            <p:cNvSpPr>
              <a:spLocks noChangeAspect="1"/>
            </p:cNvSpPr>
            <p:nvPr/>
          </p:nvSpPr>
          <p:spPr>
            <a:xfrm>
              <a:off x="2512399" y="1003371"/>
              <a:ext cx="537600" cy="539715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 smtClean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I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934880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4/8/2020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554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4/8/2020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784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4/8/2020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日期版面配置區 3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標楷體" panose="03000509000000000000" pitchFamily="65" charset="-12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99D035A-3CCD-0F46-B59D-65FDD0B5D827}" type="datetimeFigureOut">
              <a:rPr kumimoji="1" lang="zh-TW" altLang="en-US" smtClean="0"/>
              <a:pPr/>
              <a:t>2020/4/8</a:t>
            </a:fld>
            <a:endParaRPr kumimoji="1" lang="zh-TW" altLang="en-US" dirty="0"/>
          </a:p>
        </p:txBody>
      </p:sp>
      <p:sp>
        <p:nvSpPr>
          <p:cNvPr id="12" name="投影片編號版面配置區 5"/>
          <p:cNvSpPr txBox="1">
            <a:spLocks/>
          </p:cNvSpPr>
          <p:nvPr userDrawn="1"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標楷體" panose="03000509000000000000" pitchFamily="65" charset="-12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 dirty="0"/>
          </a:p>
        </p:txBody>
      </p:sp>
      <p:grpSp>
        <p:nvGrpSpPr>
          <p:cNvPr id="13" name="群組 12"/>
          <p:cNvGrpSpPr/>
          <p:nvPr userDrawn="1"/>
        </p:nvGrpSpPr>
        <p:grpSpPr>
          <a:xfrm>
            <a:off x="0" y="6359522"/>
            <a:ext cx="12157008" cy="503999"/>
            <a:chOff x="27500" y="6373169"/>
            <a:chExt cx="9144000" cy="503999"/>
          </a:xfrm>
        </p:grpSpPr>
        <p:sp>
          <p:nvSpPr>
            <p:cNvPr id="14" name="矩形 13"/>
            <p:cNvSpPr/>
            <p:nvPr/>
          </p:nvSpPr>
          <p:spPr>
            <a:xfrm>
              <a:off x="27500" y="6373169"/>
              <a:ext cx="9144000" cy="50399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>
                <a:ea typeface="標楷體" panose="03000509000000000000" pitchFamily="65" charset="-120"/>
              </a:endParaRPr>
            </a:p>
          </p:txBody>
        </p:sp>
        <p:pic>
          <p:nvPicPr>
            <p:cNvPr id="15" name="Picture 9" descr="logo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870" y="6460677"/>
              <a:ext cx="300077" cy="3787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矩形 15"/>
            <p:cNvSpPr/>
            <p:nvPr/>
          </p:nvSpPr>
          <p:spPr>
            <a:xfrm>
              <a:off x="542584" y="6501128"/>
              <a:ext cx="366183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0" lang="en-US" altLang="zh-TW" sz="1400" i="1" dirty="0" smtClean="0">
                  <a:solidFill>
                    <a:srgbClr val="2907A5"/>
                  </a:solidFill>
                  <a:latin typeface="Arial" pitchFamily="34" charset="0"/>
                  <a:ea typeface="標楷體" panose="03000509000000000000" pitchFamily="65" charset="-120"/>
                  <a:cs typeface="Arial" pitchFamily="34" charset="0"/>
                </a:rPr>
                <a:t>Institute of Information Management, NCTU </a:t>
              </a:r>
              <a:endParaRPr lang="zh-TW" altLang="en-US" sz="1400" dirty="0">
                <a:ea typeface="標楷體" panose="03000509000000000000" pitchFamily="65" charset="-120"/>
              </a:endParaRPr>
            </a:p>
          </p:txBody>
        </p:sp>
      </p:grpSp>
      <p:grpSp>
        <p:nvGrpSpPr>
          <p:cNvPr id="17" name="群組 16"/>
          <p:cNvGrpSpPr>
            <a:grpSpLocks noChangeAspect="1"/>
          </p:cNvGrpSpPr>
          <p:nvPr userDrawn="1"/>
        </p:nvGrpSpPr>
        <p:grpSpPr>
          <a:xfrm>
            <a:off x="10349947" y="6409464"/>
            <a:ext cx="1598543" cy="380274"/>
            <a:chOff x="772185" y="1003371"/>
            <a:chExt cx="2277814" cy="541866"/>
          </a:xfrm>
        </p:grpSpPr>
        <p:sp>
          <p:nvSpPr>
            <p:cNvPr id="18" name="矩形 17"/>
            <p:cNvSpPr>
              <a:spLocks noChangeAspect="1"/>
            </p:cNvSpPr>
            <p:nvPr/>
          </p:nvSpPr>
          <p:spPr>
            <a:xfrm>
              <a:off x="772185" y="1003371"/>
              <a:ext cx="568407" cy="541866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 smtClean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I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  <p:sp>
          <p:nvSpPr>
            <p:cNvPr id="19" name="矩形 18"/>
            <p:cNvSpPr>
              <a:spLocks noChangeAspect="1"/>
            </p:cNvSpPr>
            <p:nvPr/>
          </p:nvSpPr>
          <p:spPr>
            <a:xfrm>
              <a:off x="1369467" y="1003371"/>
              <a:ext cx="537600" cy="539715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E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  <p:sp>
          <p:nvSpPr>
            <p:cNvPr id="20" name="矩形 19"/>
            <p:cNvSpPr>
              <a:spLocks noChangeAspect="1"/>
            </p:cNvSpPr>
            <p:nvPr/>
          </p:nvSpPr>
          <p:spPr>
            <a:xfrm>
              <a:off x="1940933" y="1005522"/>
              <a:ext cx="537600" cy="539715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B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  <p:sp>
          <p:nvSpPr>
            <p:cNvPr id="21" name="矩形 20"/>
            <p:cNvSpPr>
              <a:spLocks noChangeAspect="1"/>
            </p:cNvSpPr>
            <p:nvPr/>
          </p:nvSpPr>
          <p:spPr>
            <a:xfrm>
              <a:off x="2512399" y="1003371"/>
              <a:ext cx="537600" cy="539715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 smtClean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I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</p:grpSp>
      <p:pic>
        <p:nvPicPr>
          <p:cNvPr id="22" name="圖片 2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420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4/8/2020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847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4/8/2020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8733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4/8/2020</a:t>
            </a:fld>
            <a:endParaRPr 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91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4/8/2020</a:t>
            </a:fld>
            <a:endParaRPr 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649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4/8/2020</a:t>
            </a:fld>
            <a:endParaRPr 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14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4/8/2020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361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4/8/2020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66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D7408D-91A5-47F8-9220-BE1915799689}" type="datetimeFigureOut">
              <a:rPr lang="en-US" smtClean="0"/>
              <a:t>4/8/2020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569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emf"/><Relationship Id="rId4" Type="http://schemas.openxmlformats.org/officeDocument/2006/relationships/image" Target="../media/image5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emf"/><Relationship Id="rId4" Type="http://schemas.openxmlformats.org/officeDocument/2006/relationships/image" Target="../media/image60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emf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4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11" Type="http://schemas.microsoft.com/office/2007/relationships/hdphoto" Target="../media/hdphoto1.wdp"/><Relationship Id="rId5" Type="http://schemas.openxmlformats.org/officeDocument/2006/relationships/diagramData" Target="../diagrams/data1.xml"/><Relationship Id="rId10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microsoft.com/office/2007/relationships/diagramDrawing" Target="../diagrams/drawing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7.jp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openxmlformats.org/officeDocument/2006/relationships/image" Target="../media/image10.pn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9.jpeg"/><Relationship Id="rId3" Type="http://schemas.openxmlformats.org/officeDocument/2006/relationships/image" Target="../media/image12.png"/><Relationship Id="rId7" Type="http://schemas.openxmlformats.org/officeDocument/2006/relationships/image" Target="../media/image7.jpg"/><Relationship Id="rId12" Type="http://schemas.openxmlformats.org/officeDocument/2006/relationships/image" Target="../media/image1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11" Type="http://schemas.openxmlformats.org/officeDocument/2006/relationships/image" Target="../media/image17.png"/><Relationship Id="rId5" Type="http://schemas.openxmlformats.org/officeDocument/2006/relationships/image" Target="../media/image14.png"/><Relationship Id="rId10" Type="http://schemas.openxmlformats.org/officeDocument/2006/relationships/image" Target="../media/image16.png"/><Relationship Id="rId4" Type="http://schemas.openxmlformats.org/officeDocument/2006/relationships/image" Target="../media/image13.jpg"/><Relationship Id="rId9" Type="http://schemas.openxmlformats.org/officeDocument/2006/relationships/image" Target="../media/image9.png"/><Relationship Id="rId1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22.jp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image" Target="../media/image21.png"/><Relationship Id="rId16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3.jpeg"/><Relationship Id="rId10" Type="http://schemas.openxmlformats.org/officeDocument/2006/relationships/image" Target="../media/image28.png"/><Relationship Id="rId4" Type="http://schemas.openxmlformats.org/officeDocument/2006/relationships/image" Target="../media/image4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3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471258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zh-TW" altLang="en-US" b="1" dirty="0" smtClean="0">
                <a:solidFill>
                  <a:srgbClr val="7030A0"/>
                </a:solidFill>
                <a:ea typeface="Calibri"/>
                <a:cs typeface="Calibri"/>
                <a:sym typeface="Calibri"/>
              </a:rPr>
              <a:t>社群金融計算研究分享</a:t>
            </a:r>
            <a:r>
              <a:rPr lang="en-US" altLang="zh-TW" b="1" dirty="0" smtClean="0">
                <a:solidFill>
                  <a:srgbClr val="7030A0"/>
                </a:solidFill>
                <a:ea typeface="Calibri"/>
                <a:cs typeface="Calibri"/>
                <a:sym typeface="Calibri"/>
              </a:rPr>
              <a:t/>
            </a:r>
            <a:br>
              <a:rPr lang="en-US" altLang="zh-TW" b="1" dirty="0" smtClean="0">
                <a:solidFill>
                  <a:srgbClr val="7030A0"/>
                </a:solidFill>
                <a:ea typeface="Calibri"/>
                <a:cs typeface="Calibri"/>
                <a:sym typeface="Calibri"/>
              </a:rPr>
            </a:br>
            <a:r>
              <a:rPr lang="en-US" altLang="zh-TW" b="1" dirty="0" smtClean="0">
                <a:solidFill>
                  <a:srgbClr val="7030A0"/>
                </a:solidFill>
                <a:ea typeface="Calibri"/>
                <a:cs typeface="Calibri"/>
                <a:sym typeface="Calibri"/>
              </a:rPr>
              <a:t>Social Finance Computing </a:t>
            </a:r>
            <a:r>
              <a:rPr lang="en-US" dirty="0">
                <a:solidFill>
                  <a:srgbClr val="7030A0"/>
                </a:solidFill>
              </a:rPr>
              <a:t/>
            </a:r>
            <a:br>
              <a:rPr lang="en-US" dirty="0">
                <a:solidFill>
                  <a:srgbClr val="7030A0"/>
                </a:solidFill>
              </a:rPr>
            </a:br>
            <a:endParaRPr lang="zh-TW" altLang="en-US" dirty="0"/>
          </a:p>
        </p:txBody>
      </p:sp>
      <p:sp>
        <p:nvSpPr>
          <p:cNvPr id="5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7030A0"/>
                </a:solidFill>
              </a:rPr>
              <a:t>Yung-Ming Li, Ph.D.</a:t>
            </a:r>
          </a:p>
          <a:p>
            <a:r>
              <a:rPr lang="en-US" dirty="0" smtClean="0">
                <a:solidFill>
                  <a:srgbClr val="7030A0"/>
                </a:solidFill>
              </a:rPr>
              <a:t>Institute of Information Management</a:t>
            </a:r>
          </a:p>
          <a:p>
            <a:r>
              <a:rPr lang="en-US" dirty="0" smtClean="0">
                <a:solidFill>
                  <a:srgbClr val="7030A0"/>
                </a:solidFill>
              </a:rPr>
              <a:t>National </a:t>
            </a:r>
            <a:r>
              <a:rPr lang="en-US" dirty="0" err="1" smtClean="0">
                <a:solidFill>
                  <a:srgbClr val="7030A0"/>
                </a:solidFill>
              </a:rPr>
              <a:t>Chiao</a:t>
            </a:r>
            <a:r>
              <a:rPr lang="en-US" dirty="0" smtClean="0">
                <a:solidFill>
                  <a:srgbClr val="7030A0"/>
                </a:solidFill>
              </a:rPr>
              <a:t> Tung University </a:t>
            </a:r>
            <a:endParaRPr lang="en-US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766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Finance Computing 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圖片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5035" y="781844"/>
            <a:ext cx="4088765" cy="5351145"/>
          </a:xfrm>
          <a:prstGeom prst="rect">
            <a:avLst/>
          </a:prstGeom>
          <a:noFill/>
        </p:spPr>
      </p:pic>
      <p:pic>
        <p:nvPicPr>
          <p:cNvPr id="8" name="圖片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607" y="2239206"/>
            <a:ext cx="5443670" cy="3306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005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Finance Computing 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圖片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6054" y="825818"/>
            <a:ext cx="4088765" cy="5351145"/>
          </a:xfrm>
          <a:prstGeom prst="rect">
            <a:avLst/>
          </a:prstGeom>
          <a:noFill/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9311" y="2291346"/>
            <a:ext cx="5214646" cy="3439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411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3651" y="1359787"/>
            <a:ext cx="10515600" cy="435133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5" name="雲朵形 34"/>
          <p:cNvSpPr/>
          <p:nvPr/>
        </p:nvSpPr>
        <p:spPr>
          <a:xfrm>
            <a:off x="2805053" y="2018518"/>
            <a:ext cx="1991922" cy="1029769"/>
          </a:xfrm>
          <a:prstGeom prst="cloud">
            <a:avLst/>
          </a:prstGeom>
          <a:solidFill>
            <a:srgbClr val="EFEFEF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4" name="群組 13"/>
          <p:cNvGrpSpPr/>
          <p:nvPr/>
        </p:nvGrpSpPr>
        <p:grpSpPr>
          <a:xfrm>
            <a:off x="2708116" y="2736097"/>
            <a:ext cx="6160695" cy="1774889"/>
            <a:chOff x="8396811" y="4166426"/>
            <a:chExt cx="6840542" cy="1672945"/>
          </a:xfrm>
        </p:grpSpPr>
        <p:pic>
          <p:nvPicPr>
            <p:cNvPr id="12" name="圖片 1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5491"/>
            <a:stretch/>
          </p:blipFill>
          <p:spPr>
            <a:xfrm>
              <a:off x="11618567" y="4166426"/>
              <a:ext cx="3618786" cy="1672945"/>
            </a:xfrm>
            <a:prstGeom prst="rect">
              <a:avLst/>
            </a:prstGeom>
          </p:spPr>
        </p:pic>
        <p:pic>
          <p:nvPicPr>
            <p:cNvPr id="13" name="圖片 12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158"/>
            <a:stretch/>
          </p:blipFill>
          <p:spPr>
            <a:xfrm>
              <a:off x="8396811" y="4166426"/>
              <a:ext cx="3634966" cy="1672945"/>
            </a:xfrm>
            <a:prstGeom prst="rect">
              <a:avLst/>
            </a:prstGeom>
          </p:spPr>
        </p:pic>
      </p:grpSp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4"/>
          <a:srcRect t="59336" b="4978"/>
          <a:stretch/>
        </p:blipFill>
        <p:spPr>
          <a:xfrm>
            <a:off x="3041135" y="2236380"/>
            <a:ext cx="1572733" cy="55452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94754" y="190014"/>
            <a:ext cx="11333640" cy="1325563"/>
          </a:xfrm>
        </p:spPr>
        <p:txBody>
          <a:bodyPr/>
          <a:lstStyle/>
          <a:p>
            <a:r>
              <a:rPr lang="en-US" dirty="0" smtClean="0"/>
              <a:t>Evolution: From E-Commerce to Digital Finance </a:t>
            </a:r>
            <a:endParaRPr 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753" y="3408675"/>
            <a:ext cx="1037572" cy="920781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56148" y="3554156"/>
            <a:ext cx="1213306" cy="736593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50839" y="2128175"/>
            <a:ext cx="1640014" cy="675300"/>
          </a:xfrm>
          <a:prstGeom prst="rect">
            <a:avLst/>
          </a:prstGeom>
        </p:spPr>
      </p:pic>
      <p:sp>
        <p:nvSpPr>
          <p:cNvPr id="4" name="向右箭號 3"/>
          <p:cNvSpPr/>
          <p:nvPr/>
        </p:nvSpPr>
        <p:spPr>
          <a:xfrm>
            <a:off x="8722080" y="3922453"/>
            <a:ext cx="767655" cy="9099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向右箭號 18"/>
          <p:cNvSpPr/>
          <p:nvPr/>
        </p:nvSpPr>
        <p:spPr>
          <a:xfrm rot="10800000">
            <a:off x="1955032" y="3912926"/>
            <a:ext cx="767655" cy="113526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6" name="群組 25"/>
          <p:cNvGrpSpPr/>
          <p:nvPr/>
        </p:nvGrpSpPr>
        <p:grpSpPr>
          <a:xfrm>
            <a:off x="2058912" y="4043363"/>
            <a:ext cx="7499698" cy="743990"/>
            <a:chOff x="2275856" y="5421707"/>
            <a:chExt cx="7499698" cy="743990"/>
          </a:xfrm>
        </p:grpSpPr>
        <p:pic>
          <p:nvPicPr>
            <p:cNvPr id="11" name="圖片 10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3693"/>
            <a:stretch/>
          </p:blipFill>
          <p:spPr>
            <a:xfrm>
              <a:off x="2275856" y="5421707"/>
              <a:ext cx="1545802" cy="715812"/>
            </a:xfrm>
            <a:prstGeom prst="rect">
              <a:avLst/>
            </a:prstGeom>
          </p:spPr>
        </p:pic>
        <p:pic>
          <p:nvPicPr>
            <p:cNvPr id="20" name="圖片 19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3693"/>
            <a:stretch/>
          </p:blipFill>
          <p:spPr>
            <a:xfrm>
              <a:off x="3719351" y="5449885"/>
              <a:ext cx="1545802" cy="715812"/>
            </a:xfrm>
            <a:prstGeom prst="rect">
              <a:avLst/>
            </a:prstGeom>
          </p:spPr>
        </p:pic>
        <p:pic>
          <p:nvPicPr>
            <p:cNvPr id="21" name="圖片 20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3693"/>
            <a:stretch/>
          </p:blipFill>
          <p:spPr>
            <a:xfrm>
              <a:off x="5225883" y="5438618"/>
              <a:ext cx="1545802" cy="715812"/>
            </a:xfrm>
            <a:prstGeom prst="rect">
              <a:avLst/>
            </a:prstGeom>
          </p:spPr>
        </p:pic>
        <p:pic>
          <p:nvPicPr>
            <p:cNvPr id="22" name="圖片 21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3693"/>
            <a:stretch/>
          </p:blipFill>
          <p:spPr>
            <a:xfrm>
              <a:off x="8229752" y="5421707"/>
              <a:ext cx="1545802" cy="715812"/>
            </a:xfrm>
            <a:prstGeom prst="rect">
              <a:avLst/>
            </a:prstGeom>
          </p:spPr>
        </p:pic>
        <p:pic>
          <p:nvPicPr>
            <p:cNvPr id="23" name="圖片 22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3693"/>
            <a:stretch/>
          </p:blipFill>
          <p:spPr>
            <a:xfrm>
              <a:off x="6738561" y="5438618"/>
              <a:ext cx="1545802" cy="715812"/>
            </a:xfrm>
            <a:prstGeom prst="rect">
              <a:avLst/>
            </a:prstGeom>
          </p:spPr>
        </p:pic>
      </p:grpSp>
      <p:pic>
        <p:nvPicPr>
          <p:cNvPr id="24" name="圖片 23"/>
          <p:cNvPicPr>
            <a:picLocks noChangeAspect="1"/>
          </p:cNvPicPr>
          <p:nvPr/>
        </p:nvPicPr>
        <p:blipFill rotWithShape="1">
          <a:blip r:embed="rId9"/>
          <a:srcRect l="3198" t="9760" r="2599" b="9828"/>
          <a:stretch/>
        </p:blipFill>
        <p:spPr>
          <a:xfrm>
            <a:off x="7136381" y="2198625"/>
            <a:ext cx="1365250" cy="568037"/>
          </a:xfrm>
          <a:prstGeom prst="rect">
            <a:avLst/>
          </a:prstGeom>
        </p:spPr>
      </p:pic>
      <p:sp>
        <p:nvSpPr>
          <p:cNvPr id="27" name="橢圓 26"/>
          <p:cNvSpPr/>
          <p:nvPr/>
        </p:nvSpPr>
        <p:spPr>
          <a:xfrm>
            <a:off x="6939354" y="4798620"/>
            <a:ext cx="2040004" cy="720481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橢圓 29"/>
          <p:cNvSpPr/>
          <p:nvPr/>
        </p:nvSpPr>
        <p:spPr>
          <a:xfrm>
            <a:off x="4823735" y="4798620"/>
            <a:ext cx="2040004" cy="720481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文字方塊 31"/>
          <p:cNvSpPr txBox="1"/>
          <p:nvPr/>
        </p:nvSpPr>
        <p:spPr>
          <a:xfrm>
            <a:off x="2232600" y="4874401"/>
            <a:ext cx="3076575" cy="519351"/>
          </a:xfrm>
          <a:prstGeom prst="ellipse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Social Networking</a:t>
            </a:r>
            <a:endParaRPr lang="zh-TW" altLang="en-US" dirty="0">
              <a:solidFill>
                <a:schemeClr val="accent5">
                  <a:lumMod val="50000"/>
                </a:schemeClr>
              </a:solidFill>
              <a:latin typeface="Bahnschrift Light" panose="020B0502040204020203" pitchFamily="34" charset="0"/>
            </a:endParaRPr>
          </a:p>
        </p:txBody>
      </p:sp>
      <p:sp>
        <p:nvSpPr>
          <p:cNvPr id="33" name="文字方塊 32"/>
          <p:cNvSpPr txBox="1"/>
          <p:nvPr/>
        </p:nvSpPr>
        <p:spPr>
          <a:xfrm>
            <a:off x="7123138" y="4933569"/>
            <a:ext cx="1736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P2P Computing</a:t>
            </a:r>
            <a:endParaRPr lang="zh-TW" altLang="en-US" dirty="0">
              <a:solidFill>
                <a:schemeClr val="accent5">
                  <a:lumMod val="50000"/>
                </a:schemeClr>
              </a:solidFill>
              <a:latin typeface="Bahnschrift Light" panose="020B0502040204020203" pitchFamily="34" charset="0"/>
            </a:endParaRPr>
          </a:p>
        </p:txBody>
      </p:sp>
      <p:sp>
        <p:nvSpPr>
          <p:cNvPr id="34" name="文字方塊 33"/>
          <p:cNvSpPr txBox="1"/>
          <p:nvPr/>
        </p:nvSpPr>
        <p:spPr>
          <a:xfrm>
            <a:off x="5010674" y="4974194"/>
            <a:ext cx="1813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Crowd Sourcing</a:t>
            </a:r>
            <a:endParaRPr lang="zh-TW" altLang="en-US" dirty="0">
              <a:solidFill>
                <a:schemeClr val="accent5">
                  <a:lumMod val="50000"/>
                </a:schemeClr>
              </a:solidFill>
              <a:latin typeface="Bahnschrift Light" panose="020B0502040204020203" pitchFamily="34" charset="0"/>
            </a:endParaRPr>
          </a:p>
        </p:txBody>
      </p:sp>
      <p:sp>
        <p:nvSpPr>
          <p:cNvPr id="36" name="雲朵形 35"/>
          <p:cNvSpPr/>
          <p:nvPr/>
        </p:nvSpPr>
        <p:spPr>
          <a:xfrm>
            <a:off x="4914346" y="2012084"/>
            <a:ext cx="1872344" cy="1015914"/>
          </a:xfrm>
          <a:prstGeom prst="cloud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雲朵形 36"/>
          <p:cNvSpPr/>
          <p:nvPr/>
        </p:nvSpPr>
        <p:spPr>
          <a:xfrm>
            <a:off x="6904061" y="2032371"/>
            <a:ext cx="1828320" cy="995627"/>
          </a:xfrm>
          <a:prstGeom prst="cloud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" name="橢圓 40"/>
          <p:cNvSpPr/>
          <p:nvPr/>
        </p:nvSpPr>
        <p:spPr>
          <a:xfrm>
            <a:off x="2690262" y="4790104"/>
            <a:ext cx="2040004" cy="720481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7860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Coupon Endorsing 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Diffusion by social endorser </a:t>
            </a:r>
          </a:p>
          <a:p>
            <a:r>
              <a:rPr lang="en-US" dirty="0" smtClean="0"/>
              <a:t>Factors:</a:t>
            </a:r>
          </a:p>
          <a:p>
            <a:pPr lvl="1"/>
            <a:r>
              <a:rPr lang="en-US" dirty="0" smtClean="0"/>
              <a:t>Preference</a:t>
            </a:r>
          </a:p>
          <a:p>
            <a:pPr lvl="1"/>
            <a:r>
              <a:rPr lang="en-US" dirty="0" smtClean="0"/>
              <a:t>Location</a:t>
            </a:r>
          </a:p>
          <a:p>
            <a:pPr lvl="1"/>
            <a:r>
              <a:rPr lang="en-US" dirty="0" smtClean="0"/>
              <a:t>Proneness</a:t>
            </a:r>
          </a:p>
          <a:p>
            <a:pPr lvl="1"/>
            <a:r>
              <a:rPr lang="en-US" dirty="0" smtClean="0"/>
              <a:t>Influence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0962" y="673983"/>
            <a:ext cx="4447212" cy="4058701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9039" y="4548188"/>
            <a:ext cx="2809875" cy="1628775"/>
          </a:xfrm>
          <a:prstGeom prst="rect">
            <a:avLst/>
          </a:prstGeom>
        </p:spPr>
      </p:pic>
      <p:pic>
        <p:nvPicPr>
          <p:cNvPr id="1028" name="Picture 4" descr="ãsocial networkãçåçæå°çµæ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9171" y="4286943"/>
            <a:ext cx="2179716" cy="1509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2205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441540"/>
            <a:ext cx="10515600" cy="1325563"/>
          </a:xfrm>
        </p:spPr>
        <p:txBody>
          <a:bodyPr/>
          <a:lstStyle/>
          <a:p>
            <a:r>
              <a:rPr lang="en-US" dirty="0" smtClean="0"/>
              <a:t>Social Coupon Endorsing : Processes </a:t>
            </a:r>
            <a:endParaRPr lang="en-US" dirty="0"/>
          </a:p>
        </p:txBody>
      </p:sp>
      <p:pic>
        <p:nvPicPr>
          <p:cNvPr id="5" name="圖片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910" y="2318918"/>
            <a:ext cx="4630520" cy="3799523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300" y="2503075"/>
            <a:ext cx="6045610" cy="3431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161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</a:t>
            </a:r>
            <a:r>
              <a:rPr lang="en-US" dirty="0"/>
              <a:t>C</a:t>
            </a:r>
            <a:r>
              <a:rPr lang="en-US" dirty="0" smtClean="0"/>
              <a:t>oupon Endorsing: Results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image5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6907696" y="1366010"/>
            <a:ext cx="4320208" cy="4757530"/>
          </a:xfrm>
          <a:prstGeom prst="rect">
            <a:avLst/>
          </a:prstGeom>
          <a:ln/>
        </p:spPr>
      </p:pic>
      <p:graphicFrame>
        <p:nvGraphicFramePr>
          <p:cNvPr id="5" name="Chart 16"/>
          <p:cNvGraphicFramePr/>
          <p:nvPr>
            <p:extLst>
              <p:ext uri="{D42A27DB-BD31-4B8C-83A1-F6EECF244321}">
                <p14:modId xmlns:p14="http://schemas.microsoft.com/office/powerpoint/2010/main" val="3075342209"/>
              </p:ext>
            </p:extLst>
          </p:nvPr>
        </p:nvGraphicFramePr>
        <p:xfrm>
          <a:off x="1269019" y="1425645"/>
          <a:ext cx="4137867" cy="24771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21"/>
          <p:cNvGraphicFramePr/>
          <p:nvPr>
            <p:extLst>
              <p:ext uri="{D42A27DB-BD31-4B8C-83A1-F6EECF244321}">
                <p14:modId xmlns:p14="http://schemas.microsoft.com/office/powerpoint/2010/main" val="3830776765"/>
              </p:ext>
            </p:extLst>
          </p:nvPr>
        </p:nvGraphicFramePr>
        <p:xfrm>
          <a:off x="1269018" y="3945144"/>
          <a:ext cx="4137867" cy="23667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711042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P2P Currency Exchange 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067321"/>
            <a:ext cx="10515600" cy="4351338"/>
          </a:xfrm>
        </p:spPr>
        <p:txBody>
          <a:bodyPr/>
          <a:lstStyle/>
          <a:p>
            <a:r>
              <a:rPr lang="en-US" dirty="0" smtClean="0"/>
              <a:t>Concepts</a:t>
            </a:r>
            <a:r>
              <a:rPr lang="en-US" dirty="0"/>
              <a:t>: </a:t>
            </a:r>
            <a:endParaRPr lang="en-US" dirty="0" smtClean="0"/>
          </a:p>
          <a:p>
            <a:pPr lvl="1"/>
            <a:r>
              <a:rPr lang="en-US" sz="2800" dirty="0" smtClean="0"/>
              <a:t>Location based P2P support &amp; economy   </a:t>
            </a:r>
          </a:p>
          <a:p>
            <a:pPr lvl="1"/>
            <a:r>
              <a:rPr lang="en-US" sz="2800" dirty="0" smtClean="0"/>
              <a:t>Currency </a:t>
            </a:r>
            <a:r>
              <a:rPr lang="en-US" sz="2800" dirty="0"/>
              <a:t>exchange cutting out the middleman, </a:t>
            </a:r>
            <a:r>
              <a:rPr lang="en-US" sz="2800" dirty="0" smtClean="0"/>
              <a:t>banks, </a:t>
            </a:r>
            <a:r>
              <a:rPr lang="en-US" sz="2800" dirty="0"/>
              <a:t>and </a:t>
            </a:r>
            <a:r>
              <a:rPr lang="en-US" sz="2800" dirty="0" smtClean="0"/>
              <a:t>brokers</a:t>
            </a:r>
            <a:endParaRPr lang="en-US" sz="2800" dirty="0"/>
          </a:p>
          <a:p>
            <a:pPr lvl="1"/>
            <a:r>
              <a:rPr lang="en-US" sz="2800" dirty="0"/>
              <a:t>T</a:t>
            </a:r>
            <a:r>
              <a:rPr lang="en-US" sz="2800" dirty="0" smtClean="0"/>
              <a:t>wo </a:t>
            </a:r>
            <a:r>
              <a:rPr lang="en-US" sz="2800" dirty="0"/>
              <a:t>parties or individual to exchange directly </a:t>
            </a:r>
            <a:endParaRPr lang="en-US" sz="2800" dirty="0" smtClean="0"/>
          </a:p>
          <a:p>
            <a:r>
              <a:rPr lang="en-US" dirty="0" smtClean="0"/>
              <a:t>Techniques: </a:t>
            </a:r>
            <a:endParaRPr lang="en-US" dirty="0"/>
          </a:p>
          <a:p>
            <a:pPr lvl="1"/>
            <a:r>
              <a:rPr lang="en-US" sz="2800" dirty="0" smtClean="0"/>
              <a:t>Online to offline exchange model </a:t>
            </a:r>
          </a:p>
          <a:p>
            <a:pPr lvl="1"/>
            <a:r>
              <a:rPr lang="en-US" sz="2800" dirty="0" smtClean="0"/>
              <a:t>Matching based location and social intelligence </a:t>
            </a:r>
            <a:endParaRPr lang="en-US" sz="28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26860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7134" y="2716213"/>
            <a:ext cx="2240913" cy="3449057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551" y="4288629"/>
            <a:ext cx="4877121" cy="2125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891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7742" y="2394641"/>
            <a:ext cx="2764938" cy="1578472"/>
          </a:xfrm>
          <a:prstGeom prst="rect">
            <a:avLst/>
          </a:prstGeom>
        </p:spPr>
      </p:pic>
      <p:pic>
        <p:nvPicPr>
          <p:cNvPr id="9" name="Picture 4" descr="ãsocial networkãçåçæå°çµæ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8431" y="1286438"/>
            <a:ext cx="2520848" cy="1718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674" name="標題 1"/>
          <p:cNvSpPr>
            <a:spLocks noGrp="1"/>
          </p:cNvSpPr>
          <p:nvPr>
            <p:ph type="title"/>
          </p:nvPr>
        </p:nvSpPr>
        <p:spPr>
          <a:xfrm>
            <a:off x="404191" y="318742"/>
            <a:ext cx="11787809" cy="1325563"/>
          </a:xfrm>
        </p:spPr>
        <p:txBody>
          <a:bodyPr/>
          <a:lstStyle/>
          <a:p>
            <a:r>
              <a:rPr lang="en-US" dirty="0" smtClean="0"/>
              <a:t> P2P Currency Exchange  </a:t>
            </a:r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7276" y="2273288"/>
            <a:ext cx="7252713" cy="3795003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1750" y="3339073"/>
            <a:ext cx="1011051" cy="1011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47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/>
              <a:t>   </a:t>
            </a:r>
            <a:fld id="{66C53FE0-DFDF-4122-A850-A5399E395ABE}" type="slidenum">
              <a:rPr lang="en-US" altLang="zh-TW" smtClean="0"/>
              <a:pPr>
                <a:defRPr/>
              </a:pPr>
              <a:t>18</a:t>
            </a:fld>
            <a:endParaRPr lang="en-US" altLang="zh-TW" dirty="0"/>
          </a:p>
        </p:txBody>
      </p:sp>
      <p:pic>
        <p:nvPicPr>
          <p:cNvPr id="8" name="圖片 7" descr="structure1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1097" y="696109"/>
            <a:ext cx="4806833" cy="565508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0" y="317658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070" y="783285"/>
            <a:ext cx="4943657" cy="2582705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3675594"/>
            <a:ext cx="4641476" cy="2645117"/>
          </a:xfrm>
          <a:prstGeom prst="rect">
            <a:avLst/>
          </a:prstGeom>
        </p:spPr>
      </p:pic>
      <p:sp>
        <p:nvSpPr>
          <p:cNvPr id="16" name="文字方塊 15"/>
          <p:cNvSpPr txBox="1"/>
          <p:nvPr/>
        </p:nvSpPr>
        <p:spPr>
          <a:xfrm>
            <a:off x="1865528" y="750820"/>
            <a:ext cx="2855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Recommendation Accuracy </a:t>
            </a:r>
            <a:endParaRPr lang="en-US" dirty="0"/>
          </a:p>
        </p:txBody>
      </p:sp>
      <p:sp>
        <p:nvSpPr>
          <p:cNvPr id="17" name="文字方塊 16"/>
          <p:cNvSpPr txBox="1"/>
          <p:nvPr/>
        </p:nvSpPr>
        <p:spPr>
          <a:xfrm>
            <a:off x="1697440" y="3360805"/>
            <a:ext cx="33855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Recommendation feedback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6339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P2P Lending 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84411" y="1435660"/>
            <a:ext cx="10515600" cy="4351338"/>
          </a:xfrm>
        </p:spPr>
        <p:txBody>
          <a:bodyPr/>
          <a:lstStyle/>
          <a:p>
            <a:pPr marL="228600" lvl="1">
              <a:spcBef>
                <a:spcPts val="1000"/>
              </a:spcBef>
            </a:pPr>
            <a:r>
              <a:rPr lang="en-US" sz="2800" dirty="0" smtClean="0"/>
              <a:t>Concepts:</a:t>
            </a:r>
            <a:r>
              <a:rPr lang="zh-TW" altLang="en-US" sz="2800" dirty="0" smtClean="0"/>
              <a:t> </a:t>
            </a:r>
            <a:endParaRPr lang="en-US" altLang="zh-TW" sz="2800" dirty="0" smtClean="0"/>
          </a:p>
          <a:p>
            <a:pPr marL="685800" lvl="2">
              <a:spcBef>
                <a:spcPts val="1000"/>
              </a:spcBef>
            </a:pPr>
            <a:r>
              <a:rPr lang="en-US" sz="2400" dirty="0" smtClean="0"/>
              <a:t>Soliciting loan from peers (strangers) instead of institutes  (banks).</a:t>
            </a:r>
          </a:p>
          <a:p>
            <a:pPr marL="685800" lvl="2">
              <a:spcBef>
                <a:spcPts val="1000"/>
              </a:spcBef>
            </a:pPr>
            <a:r>
              <a:rPr lang="en-US" sz="2400" dirty="0" smtClean="0"/>
              <a:t>Higher return (lenders) , lower rate (borrowers)</a:t>
            </a:r>
            <a:endParaRPr lang="en-US" sz="1400" dirty="0" smtClean="0"/>
          </a:p>
          <a:p>
            <a:r>
              <a:rPr lang="en-US" dirty="0" smtClean="0"/>
              <a:t>Business problem: Successful matching between borrowers and lenders</a:t>
            </a:r>
          </a:p>
          <a:p>
            <a:r>
              <a:rPr lang="en-US" dirty="0" smtClean="0"/>
              <a:t>Lending factors: loan, interest rate, risk, </a:t>
            </a:r>
            <a:r>
              <a:rPr lang="en-US" dirty="0"/>
              <a:t>preference </a:t>
            </a:r>
            <a:endParaRPr lang="en-US" dirty="0" smtClean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0715" y="4220171"/>
            <a:ext cx="3018201" cy="1909170"/>
          </a:xfrm>
          <a:prstGeom prst="rect">
            <a:avLst/>
          </a:prstGeom>
        </p:spPr>
      </p:pic>
      <p:pic>
        <p:nvPicPr>
          <p:cNvPr id="1026" name="Picture 2" descr="ãp2p LOANãçåçæå°çµæ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7066" y="4162177"/>
            <a:ext cx="4118502" cy="2025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9248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705" y="1474364"/>
            <a:ext cx="5592795" cy="4431718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491188" y="280564"/>
            <a:ext cx="9144000" cy="2387600"/>
          </a:xfrm>
        </p:spPr>
        <p:txBody>
          <a:bodyPr>
            <a:normAutofit/>
          </a:bodyPr>
          <a:lstStyle/>
          <a:p>
            <a:pPr algn="l"/>
            <a:r>
              <a:rPr lang="zh-TW" altLang="en-US" sz="4800" b="1" dirty="0" smtClean="0">
                <a:solidFill>
                  <a:srgbClr val="7030A0"/>
                </a:solidFill>
                <a:ea typeface="Calibri"/>
                <a:cs typeface="Calibri"/>
                <a:sym typeface="Calibri"/>
              </a:rPr>
              <a:t>數位金融之道</a:t>
            </a:r>
            <a:r>
              <a:rPr lang="en-US" sz="4800" dirty="0">
                <a:solidFill>
                  <a:srgbClr val="7030A0"/>
                </a:solidFill>
              </a:rPr>
              <a:t/>
            </a:r>
            <a:br>
              <a:rPr lang="en-US" sz="4800" dirty="0">
                <a:solidFill>
                  <a:srgbClr val="7030A0"/>
                </a:solidFill>
              </a:rPr>
            </a:br>
            <a:endParaRPr lang="zh-TW" altLang="en-US" sz="48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9010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P2P  Student Lending 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Processes</a:t>
            </a:r>
            <a:endParaRPr lang="en-US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284194" y="227565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49" name="圖片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1062" y="1924866"/>
            <a:ext cx="6497553" cy="3487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012" y="2671842"/>
            <a:ext cx="3508034" cy="2849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326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P2P Lending 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圖片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835" y="2075049"/>
            <a:ext cx="5255260" cy="3743325"/>
          </a:xfrm>
          <a:prstGeom prst="rect">
            <a:avLst/>
          </a:prstGeom>
          <a:noFill/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981" y="4135306"/>
            <a:ext cx="4297568" cy="2152408"/>
          </a:xfrm>
          <a:prstGeom prst="rect">
            <a:avLst/>
          </a:prstGeom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8881" y="1825625"/>
            <a:ext cx="4355667" cy="2181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231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77689" y="324533"/>
            <a:ext cx="10515600" cy="1325563"/>
          </a:xfrm>
        </p:spPr>
        <p:txBody>
          <a:bodyPr/>
          <a:lstStyle/>
          <a:p>
            <a:r>
              <a:rPr lang="en-US" dirty="0" smtClean="0"/>
              <a:t>Social Insurance Formation  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435729"/>
            <a:ext cx="10515600" cy="4351338"/>
          </a:xfrm>
        </p:spPr>
        <p:txBody>
          <a:bodyPr/>
          <a:lstStyle/>
          <a:p>
            <a:r>
              <a:rPr lang="en-US" dirty="0" smtClean="0"/>
              <a:t>Concept: </a:t>
            </a:r>
          </a:p>
          <a:p>
            <a:pPr lvl="1"/>
            <a:r>
              <a:rPr lang="en-US" dirty="0" smtClean="0"/>
              <a:t>A </a:t>
            </a:r>
            <a:r>
              <a:rPr lang="en-US" dirty="0"/>
              <a:t>group </a:t>
            </a:r>
            <a:r>
              <a:rPr lang="en-US" dirty="0" smtClean="0"/>
              <a:t>o </a:t>
            </a:r>
            <a:r>
              <a:rPr lang="en-US" dirty="0"/>
              <a:t>people who share similar risk profiles </a:t>
            </a:r>
            <a:r>
              <a:rPr lang="en-US" dirty="0" smtClean="0"/>
              <a:t>forms </a:t>
            </a:r>
            <a:r>
              <a:rPr lang="en-US" dirty="0"/>
              <a:t>an risk protection </a:t>
            </a:r>
            <a:r>
              <a:rPr lang="en-US" dirty="0" smtClean="0"/>
              <a:t>agreement of mutual </a:t>
            </a:r>
            <a:r>
              <a:rPr lang="en-US" dirty="0"/>
              <a:t>assistance </a:t>
            </a:r>
            <a:endParaRPr lang="en-US" dirty="0" smtClean="0"/>
          </a:p>
          <a:p>
            <a:pPr lvl="1"/>
            <a:r>
              <a:rPr lang="en-US" dirty="0" smtClean="0"/>
              <a:t>Group reinsurance </a:t>
            </a:r>
          </a:p>
          <a:p>
            <a:r>
              <a:rPr lang="en-US" dirty="0" smtClean="0"/>
              <a:t>Success </a:t>
            </a:r>
            <a:r>
              <a:rPr lang="en-US" dirty="0"/>
              <a:t>factor: </a:t>
            </a:r>
            <a:r>
              <a:rPr lang="en-US" dirty="0" smtClean="0"/>
              <a:t>inclination, similarity, trustiness </a:t>
            </a:r>
          </a:p>
        </p:txBody>
      </p:sp>
      <p:grpSp>
        <p:nvGrpSpPr>
          <p:cNvPr id="6" name="群組 5"/>
          <p:cNvGrpSpPr/>
          <p:nvPr/>
        </p:nvGrpSpPr>
        <p:grpSpPr>
          <a:xfrm>
            <a:off x="1759949" y="3611398"/>
            <a:ext cx="4336051" cy="2565565"/>
            <a:chOff x="1090289" y="4009594"/>
            <a:chExt cx="4753417" cy="2585507"/>
          </a:xfrm>
        </p:grpSpPr>
        <p:pic>
          <p:nvPicPr>
            <p:cNvPr id="7" name="圖片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99529" y="4363381"/>
              <a:ext cx="4396622" cy="2114354"/>
            </a:xfrm>
            <a:prstGeom prst="rect">
              <a:avLst/>
            </a:prstGeom>
          </p:spPr>
        </p:pic>
        <p:sp>
          <p:nvSpPr>
            <p:cNvPr id="8" name="矩形 7"/>
            <p:cNvSpPr/>
            <p:nvPr/>
          </p:nvSpPr>
          <p:spPr>
            <a:xfrm>
              <a:off x="1090289" y="4009594"/>
              <a:ext cx="4753417" cy="2585507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/>
            </a:p>
          </p:txBody>
        </p:sp>
      </p:grpSp>
      <p:pic>
        <p:nvPicPr>
          <p:cNvPr id="9" name="Picture 2" descr="ãP2P INSURANCE MODELãçåçæå°çµæ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7748" y="3731559"/>
            <a:ext cx="3888927" cy="2225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橢圓 9"/>
          <p:cNvSpPr/>
          <p:nvPr/>
        </p:nvSpPr>
        <p:spPr>
          <a:xfrm>
            <a:off x="6923316" y="4681492"/>
            <a:ext cx="828913" cy="75784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2735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7461" y="386828"/>
            <a:ext cx="9811778" cy="1143001"/>
          </a:xfrm>
        </p:spPr>
        <p:txBody>
          <a:bodyPr/>
          <a:lstStyle/>
          <a:p>
            <a:r>
              <a:rPr lang="en-US" altLang="zh-TW" sz="3600" dirty="0"/>
              <a:t> </a:t>
            </a:r>
            <a:r>
              <a:rPr lang="en-US" altLang="zh-TW" sz="3600" dirty="0" smtClean="0"/>
              <a:t>P2P Insurance Formation Process</a:t>
            </a:r>
            <a:endParaRPr lang="zh-TW" altLang="en-US" sz="36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4114800" y="6524626"/>
            <a:ext cx="2197100" cy="333375"/>
          </a:xfrm>
        </p:spPr>
        <p:txBody>
          <a:bodyPr/>
          <a:lstStyle/>
          <a:p>
            <a:pPr>
              <a:defRPr/>
            </a:pPr>
            <a:r>
              <a:rPr lang="en-US" altLang="zh-TW"/>
              <a:t>   </a:t>
            </a:r>
            <a:fld id="{66C53FE0-DFDF-4122-A850-A5399E395ABE}" type="slidenum">
              <a:rPr lang="en-US" altLang="zh-TW" smtClean="0"/>
              <a:pPr>
                <a:defRPr/>
              </a:pPr>
              <a:t>23</a:t>
            </a:fld>
            <a:endParaRPr lang="en-US" altLang="zh-TW"/>
          </a:p>
        </p:txBody>
      </p:sp>
      <p:grpSp>
        <p:nvGrpSpPr>
          <p:cNvPr id="134" name="群組 133"/>
          <p:cNvGrpSpPr/>
          <p:nvPr/>
        </p:nvGrpSpPr>
        <p:grpSpPr>
          <a:xfrm>
            <a:off x="1828975" y="5035104"/>
            <a:ext cx="8064896" cy="1224136"/>
            <a:chOff x="179512" y="1228110"/>
            <a:chExt cx="8748464" cy="1332343"/>
          </a:xfrm>
        </p:grpSpPr>
        <p:pic>
          <p:nvPicPr>
            <p:cNvPr id="127" name="圖片 12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9512" y="1228110"/>
              <a:ext cx="8748464" cy="1332343"/>
            </a:xfrm>
            <a:prstGeom prst="rect">
              <a:avLst/>
            </a:prstGeom>
          </p:spPr>
        </p:pic>
        <p:sp>
          <p:nvSpPr>
            <p:cNvPr id="130" name="文字方塊 129"/>
            <p:cNvSpPr txBox="1"/>
            <p:nvPr/>
          </p:nvSpPr>
          <p:spPr>
            <a:xfrm>
              <a:off x="683568" y="1421227"/>
              <a:ext cx="483755" cy="4019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1" dirty="0">
                  <a:solidFill>
                    <a:schemeClr val="accent5">
                      <a:lumMod val="75000"/>
                    </a:schemeClr>
                  </a:solidFill>
                </a:rPr>
                <a:t>(1)</a:t>
              </a:r>
              <a:endParaRPr lang="zh-TW" altLang="en-US" b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131" name="文字方塊 130"/>
            <p:cNvSpPr txBox="1"/>
            <p:nvPr/>
          </p:nvSpPr>
          <p:spPr>
            <a:xfrm>
              <a:off x="4524997" y="1412776"/>
              <a:ext cx="483755" cy="4019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1" dirty="0">
                  <a:solidFill>
                    <a:schemeClr val="accent5">
                      <a:lumMod val="75000"/>
                    </a:schemeClr>
                  </a:solidFill>
                </a:rPr>
                <a:t>(2)</a:t>
              </a:r>
              <a:endParaRPr lang="zh-TW" altLang="en-US" b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132" name="文字方塊 131"/>
            <p:cNvSpPr txBox="1"/>
            <p:nvPr/>
          </p:nvSpPr>
          <p:spPr>
            <a:xfrm>
              <a:off x="6060216" y="1412776"/>
              <a:ext cx="483755" cy="4019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1" dirty="0">
                  <a:solidFill>
                    <a:schemeClr val="accent5">
                      <a:lumMod val="75000"/>
                    </a:schemeClr>
                  </a:solidFill>
                </a:rPr>
                <a:t>(3)</a:t>
              </a:r>
              <a:endParaRPr lang="zh-TW" altLang="en-US" b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133" name="文字方塊 132"/>
            <p:cNvSpPr txBox="1"/>
            <p:nvPr/>
          </p:nvSpPr>
          <p:spPr>
            <a:xfrm>
              <a:off x="7494096" y="1412776"/>
              <a:ext cx="483755" cy="4019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1" dirty="0">
                  <a:solidFill>
                    <a:schemeClr val="accent5">
                      <a:lumMod val="75000"/>
                    </a:schemeClr>
                  </a:solidFill>
                </a:rPr>
                <a:t>(4)</a:t>
              </a:r>
              <a:endParaRPr lang="zh-TW" altLang="en-US" b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</p:grpSp>
      <p:pic>
        <p:nvPicPr>
          <p:cNvPr id="136" name="圖片 1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1299" y="958328"/>
            <a:ext cx="6102012" cy="435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122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144152"/>
            <a:ext cx="10515600" cy="13255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0285" y="1617633"/>
            <a:ext cx="5994066" cy="4204944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729" y="1677707"/>
            <a:ext cx="4767425" cy="1919614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728" y="4014741"/>
            <a:ext cx="4767425" cy="1943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03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Crowdfunding (1): Reward </a:t>
            </a:r>
            <a:r>
              <a:rPr lang="en-US" dirty="0"/>
              <a:t>based </a:t>
            </a:r>
            <a:r>
              <a:rPr lang="en-US" dirty="0" smtClean="0"/>
              <a:t>Campaigns</a:t>
            </a:r>
            <a:br>
              <a:rPr lang="en-US" dirty="0" smtClean="0"/>
            </a:br>
            <a:r>
              <a:rPr lang="en-US" sz="3600" dirty="0" smtClean="0">
                <a:solidFill>
                  <a:srgbClr val="FF0000"/>
                </a:solidFill>
              </a:rPr>
              <a:t>All-or-nothing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Business problem: </a:t>
            </a:r>
            <a:r>
              <a:rPr lang="en-US" dirty="0"/>
              <a:t>S</a:t>
            </a:r>
            <a:r>
              <a:rPr lang="en-US" dirty="0" smtClean="0"/>
              <a:t>uccess </a:t>
            </a:r>
            <a:r>
              <a:rPr lang="en-US" dirty="0"/>
              <a:t>rate of projects has never exceeded 50%</a:t>
            </a:r>
            <a:r>
              <a:rPr lang="en-US" dirty="0" smtClean="0"/>
              <a:t> </a:t>
            </a:r>
          </a:p>
          <a:p>
            <a:r>
              <a:rPr lang="en-US" dirty="0"/>
              <a:t>Success factor: relationship, network, preference </a:t>
            </a:r>
            <a:endParaRPr lang="en-US" dirty="0" smtClean="0"/>
          </a:p>
          <a:p>
            <a:r>
              <a:rPr lang="en-US" dirty="0" smtClean="0"/>
              <a:t>Life cycle: Early, middle, late phases  </a:t>
            </a:r>
          </a:p>
          <a:p>
            <a:r>
              <a:rPr lang="en-US" dirty="0" smtClean="0"/>
              <a:t>Investors: family, friend, the crowd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4507" y="3844233"/>
            <a:ext cx="2897623" cy="2165628"/>
          </a:xfrm>
          <a:prstGeom prst="rect">
            <a:avLst/>
          </a:prstGeom>
        </p:spPr>
      </p:pic>
      <p:pic>
        <p:nvPicPr>
          <p:cNvPr id="5" name="Picture 2" descr="http://www.seinsights.asia/sites/default/files/upload/1237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856" y="4072159"/>
            <a:ext cx="4212049" cy="22397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9431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9452" y="306628"/>
            <a:ext cx="12013095" cy="1325563"/>
          </a:xfrm>
        </p:spPr>
        <p:txBody>
          <a:bodyPr/>
          <a:lstStyle/>
          <a:p>
            <a:r>
              <a:rPr lang="en-US" dirty="0" smtClean="0"/>
              <a:t>Phased-based crowdfunding recommendation 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Process </a:t>
            </a:r>
            <a:endParaRPr 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9250" y="1825625"/>
            <a:ext cx="5273497" cy="3877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070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144152"/>
            <a:ext cx="10515600" cy="13255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image5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487" y="988736"/>
            <a:ext cx="5055704" cy="5188227"/>
          </a:xfrm>
          <a:prstGeom prst="rect">
            <a:avLst/>
          </a:prstGeom>
          <a:ln/>
        </p:spPr>
      </p:pic>
      <p:graphicFrame>
        <p:nvGraphicFramePr>
          <p:cNvPr id="5" name="圖表 4"/>
          <p:cNvGraphicFramePr/>
          <p:nvPr>
            <p:extLst>
              <p:ext uri="{D42A27DB-BD31-4B8C-83A1-F6EECF244321}">
                <p14:modId xmlns:p14="http://schemas.microsoft.com/office/powerpoint/2010/main" val="1619359253"/>
              </p:ext>
            </p:extLst>
          </p:nvPr>
        </p:nvGraphicFramePr>
        <p:xfrm>
          <a:off x="1013167" y="595886"/>
          <a:ext cx="4698520" cy="27160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圖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038" y="3437077"/>
            <a:ext cx="4731649" cy="286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929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Crowdfunding (2): Donation-based Campaigns</a:t>
            </a:r>
            <a:br>
              <a:rPr lang="en-US" dirty="0" smtClean="0"/>
            </a:br>
            <a:r>
              <a:rPr lang="en-US" dirty="0" smtClean="0">
                <a:solidFill>
                  <a:srgbClr val="FF0000"/>
                </a:solidFill>
              </a:rPr>
              <a:t>Keep-in-all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Non-profit crowdfunding </a:t>
            </a:r>
          </a:p>
          <a:p>
            <a:r>
              <a:rPr lang="en-US" dirty="0" smtClean="0"/>
              <a:t>The trust in the charity campaign</a:t>
            </a:r>
          </a:p>
          <a:p>
            <a:r>
              <a:rPr lang="en-US" dirty="0" smtClean="0"/>
              <a:t>The willingness to donate </a:t>
            </a:r>
          </a:p>
          <a:p>
            <a:r>
              <a:rPr lang="en-US" dirty="0" smtClean="0"/>
              <a:t>Social influence (direct and indirect influence )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4323" y="3835142"/>
            <a:ext cx="2706820" cy="2214672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8470" y="2717691"/>
            <a:ext cx="2143125" cy="2143125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3347" y="4107995"/>
            <a:ext cx="2358130" cy="827523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58470" y="5009675"/>
            <a:ext cx="2482890" cy="1241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82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9452" y="306628"/>
            <a:ext cx="12013095" cy="1325563"/>
          </a:xfrm>
        </p:spPr>
        <p:txBody>
          <a:bodyPr/>
          <a:lstStyle/>
          <a:p>
            <a:r>
              <a:rPr lang="en-US" dirty="0" smtClean="0"/>
              <a:t>Social fundraising recommendation 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Process </a:t>
            </a:r>
            <a:endParaRPr lang="en-US" dirty="0"/>
          </a:p>
        </p:txBody>
      </p:sp>
      <p:pic>
        <p:nvPicPr>
          <p:cNvPr id="5" name="圖片 4" descr="process_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239" y="2098515"/>
            <a:ext cx="7755876" cy="3729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54420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3865" y="359909"/>
            <a:ext cx="11002297" cy="954856"/>
          </a:xfrm>
        </p:spPr>
        <p:txBody>
          <a:bodyPr/>
          <a:lstStyle/>
          <a:p>
            <a:r>
              <a:rPr kumimoji="1" lang="en-US" altLang="zh-TW" dirty="0" smtClean="0"/>
              <a:t>Five characteristics of digital </a:t>
            </a:r>
            <a:r>
              <a:rPr kumimoji="1" lang="en-US" altLang="zh-TW" dirty="0"/>
              <a:t>f</a:t>
            </a:r>
            <a:r>
              <a:rPr kumimoji="1" lang="en-US" altLang="zh-TW" dirty="0" smtClean="0"/>
              <a:t>inance </a:t>
            </a:r>
            <a:endParaRPr kumimoji="1" lang="zh-TW" altLang="en-US" dirty="0"/>
          </a:p>
        </p:txBody>
      </p:sp>
      <p:sp>
        <p:nvSpPr>
          <p:cNvPr id="9" name="Shape 26"/>
          <p:cNvSpPr/>
          <p:nvPr/>
        </p:nvSpPr>
        <p:spPr>
          <a:xfrm>
            <a:off x="0" y="6423852"/>
            <a:ext cx="12192000" cy="434148"/>
          </a:xfrm>
          <a:prstGeom prst="rect">
            <a:avLst/>
          </a:prstGeom>
          <a:solidFill>
            <a:srgbClr val="1B587C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altLang="en-US" dirty="0"/>
              <a:t>   </a:t>
            </a:r>
            <a:endParaRPr dirty="0"/>
          </a:p>
        </p:txBody>
      </p:sp>
      <p:sp>
        <p:nvSpPr>
          <p:cNvPr id="10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zh-TW" dirty="0" smtClean="0"/>
              <a:t>《2017</a:t>
            </a:r>
            <a:r>
              <a:rPr lang="zh-TW" altLang="en-US" dirty="0" smtClean="0"/>
              <a:t>數位</a:t>
            </a:r>
            <a:r>
              <a:rPr lang="zh-TW" altLang="en-US" dirty="0"/>
              <a:t>金融</a:t>
            </a:r>
            <a:r>
              <a:rPr lang="en-US" altLang="zh-TW" dirty="0"/>
              <a:t>》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 </a:t>
            </a:r>
            <a:r>
              <a:rPr lang="en-US" altLang="zh-TW" dirty="0"/>
              <a:t>NCTU.IIM.IEBI Lab</a:t>
            </a:r>
            <a:endParaRPr lang="zh-TW" altLang="en-US" dirty="0"/>
          </a:p>
        </p:txBody>
      </p:sp>
      <p:sp>
        <p:nvSpPr>
          <p:cNvPr id="11" name="圓角矩形 10"/>
          <p:cNvSpPr>
            <a:spLocks noChangeAspect="1"/>
          </p:cNvSpPr>
          <p:nvPr/>
        </p:nvSpPr>
        <p:spPr>
          <a:xfrm>
            <a:off x="9850535" y="3253584"/>
            <a:ext cx="1771361" cy="1236429"/>
          </a:xfrm>
          <a:prstGeom prst="roundRect">
            <a:avLst>
              <a:gd name="adj" fmla="val 10756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7953" t="4323" r="19637" b="4665"/>
            </a:stretch>
          </a:blipFill>
          <a:ln w="571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759" y="3369811"/>
            <a:ext cx="2005271" cy="1679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9896137" y="2911448"/>
            <a:ext cx="22227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3600" dirty="0" smtClean="0"/>
              <a:t>Customers</a:t>
            </a:r>
            <a:endParaRPr kumimoji="1" lang="zh-TW" altLang="en-US" sz="3600" dirty="0"/>
          </a:p>
        </p:txBody>
      </p:sp>
      <p:sp>
        <p:nvSpPr>
          <p:cNvPr id="13" name="文字方塊 12"/>
          <p:cNvSpPr txBox="1"/>
          <p:nvPr/>
        </p:nvSpPr>
        <p:spPr>
          <a:xfrm>
            <a:off x="109031" y="2697002"/>
            <a:ext cx="33574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3600" dirty="0" smtClean="0"/>
              <a:t>Financial sector</a:t>
            </a:r>
            <a:endParaRPr kumimoji="1" lang="zh-TW" altLang="en-US" sz="3600" dirty="0"/>
          </a:p>
        </p:txBody>
      </p:sp>
      <p:cxnSp>
        <p:nvCxnSpPr>
          <p:cNvPr id="17" name="直線箭頭接點 16"/>
          <p:cNvCxnSpPr/>
          <p:nvPr/>
        </p:nvCxnSpPr>
        <p:spPr>
          <a:xfrm>
            <a:off x="2959009" y="4050015"/>
            <a:ext cx="399998" cy="10887"/>
          </a:xfrm>
          <a:prstGeom prst="straightConnector1">
            <a:avLst/>
          </a:prstGeom>
          <a:ln w="34925">
            <a:solidFill>
              <a:schemeClr val="tx2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/>
          </p:nvPr>
        </p:nvGraphicFramePr>
        <p:xfrm>
          <a:off x="3275650" y="2178104"/>
          <a:ext cx="4125122" cy="3765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cxnSp>
        <p:nvCxnSpPr>
          <p:cNvPr id="62" name="直線箭頭接點 61"/>
          <p:cNvCxnSpPr/>
          <p:nvPr/>
        </p:nvCxnSpPr>
        <p:spPr>
          <a:xfrm flipV="1">
            <a:off x="7531172" y="4326741"/>
            <a:ext cx="1654984" cy="5248"/>
          </a:xfrm>
          <a:prstGeom prst="straightConnector1">
            <a:avLst/>
          </a:prstGeom>
          <a:ln w="34925">
            <a:solidFill>
              <a:schemeClr val="tx2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0" name="圖片 69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36857" r="61714">
                        <a14:backgroundMark x1="38857" y1="43897" x2="20571" y2="63383"/>
                        <a14:backgroundMark x1="19143" y1="31692" x2="79000" y2="10278"/>
                        <a14:backgroundMark x1="58000" y1="28051" x2="74571" y2="75589"/>
                        <a14:backgroundMark x1="61571" y1="54176" x2="59571" y2="948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161" y="2495519"/>
            <a:ext cx="2621006" cy="1748585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6574658" y="1774275"/>
            <a:ext cx="3321479" cy="471924"/>
          </a:xfrm>
          <a:prstGeom prst="rect">
            <a:avLst/>
          </a:prstGeom>
          <a:noFill/>
          <a:ln w="28575">
            <a:solidFill>
              <a:srgbClr val="4C5760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2400" b="1" dirty="0" smtClean="0">
                <a:solidFill>
                  <a:srgbClr val="4C5760"/>
                </a:solidFill>
              </a:rPr>
              <a:t>AI &amp; data driven analysis </a:t>
            </a:r>
            <a:endParaRPr lang="zh-TW" altLang="en-US" sz="2400" b="1" dirty="0">
              <a:solidFill>
                <a:srgbClr val="4C5760"/>
              </a:solidFill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5856253" y="1116037"/>
            <a:ext cx="3555741" cy="461665"/>
          </a:xfrm>
          <a:prstGeom prst="rect">
            <a:avLst/>
          </a:prstGeom>
          <a:noFill/>
          <a:ln w="28575">
            <a:solidFill>
              <a:srgbClr val="4C57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 dirty="0" smtClean="0">
                <a:solidFill>
                  <a:srgbClr val="4C5760"/>
                </a:solidFill>
              </a:rPr>
              <a:t>Online operating  platform </a:t>
            </a:r>
            <a:endParaRPr lang="zh-TW" altLang="en-US" sz="2400" b="1" dirty="0">
              <a:solidFill>
                <a:srgbClr val="4C5760"/>
              </a:solidFill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6679057" y="5716213"/>
            <a:ext cx="3217080" cy="458319"/>
          </a:xfrm>
          <a:prstGeom prst="rect">
            <a:avLst/>
          </a:prstGeom>
          <a:noFill/>
          <a:ln w="28575">
            <a:solidFill>
              <a:srgbClr val="4C5760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2400" b="1" dirty="0" smtClean="0">
                <a:solidFill>
                  <a:srgbClr val="4C5760"/>
                </a:solidFill>
              </a:rPr>
              <a:t>Micro-financial market </a:t>
            </a:r>
            <a:endParaRPr lang="zh-TW" altLang="en-US" sz="2400" b="1" dirty="0">
              <a:solidFill>
                <a:srgbClr val="4C5760"/>
              </a:solidFill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7849384" y="4812142"/>
            <a:ext cx="3838031" cy="461665"/>
          </a:xfrm>
          <a:prstGeom prst="rect">
            <a:avLst/>
          </a:prstGeom>
          <a:noFill/>
          <a:ln w="28575">
            <a:solidFill>
              <a:srgbClr val="4C5760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2400" b="1" dirty="0" smtClean="0">
                <a:solidFill>
                  <a:srgbClr val="4C5760"/>
                </a:solidFill>
              </a:rPr>
              <a:t>De-bundled financial </a:t>
            </a:r>
            <a:r>
              <a:rPr lang="en-US" altLang="zh-TW" sz="2400" b="1" dirty="0">
                <a:solidFill>
                  <a:srgbClr val="4C5760"/>
                </a:solidFill>
              </a:rPr>
              <a:t>service</a:t>
            </a:r>
            <a:endParaRPr lang="zh-TW" altLang="en-US" sz="2400" b="1" dirty="0">
              <a:solidFill>
                <a:srgbClr val="4C5760"/>
              </a:solidFill>
            </a:endParaRPr>
          </a:p>
        </p:txBody>
      </p:sp>
      <p:cxnSp>
        <p:nvCxnSpPr>
          <p:cNvPr id="26" name="直線接點 25"/>
          <p:cNvCxnSpPr>
            <a:stCxn id="7" idx="1"/>
          </p:cNvCxnSpPr>
          <p:nvPr/>
        </p:nvCxnSpPr>
        <p:spPr>
          <a:xfrm flipH="1">
            <a:off x="5006701" y="2005108"/>
            <a:ext cx="1567958" cy="1346173"/>
          </a:xfrm>
          <a:prstGeom prst="line">
            <a:avLst/>
          </a:prstGeom>
          <a:ln w="57150">
            <a:solidFill>
              <a:srgbClr val="4C576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接點 36"/>
          <p:cNvCxnSpPr>
            <a:stCxn id="8" idx="1"/>
          </p:cNvCxnSpPr>
          <p:nvPr/>
        </p:nvCxnSpPr>
        <p:spPr>
          <a:xfrm flipH="1">
            <a:off x="4037300" y="1346870"/>
            <a:ext cx="1818954" cy="2413882"/>
          </a:xfrm>
          <a:prstGeom prst="line">
            <a:avLst/>
          </a:prstGeom>
          <a:ln w="57150">
            <a:solidFill>
              <a:srgbClr val="4C576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接點 40"/>
          <p:cNvCxnSpPr/>
          <p:nvPr/>
        </p:nvCxnSpPr>
        <p:spPr>
          <a:xfrm flipH="1" flipV="1">
            <a:off x="6109252" y="5526157"/>
            <a:ext cx="507588" cy="276233"/>
          </a:xfrm>
          <a:prstGeom prst="line">
            <a:avLst/>
          </a:prstGeom>
          <a:ln w="57150">
            <a:solidFill>
              <a:srgbClr val="4C576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接點 44"/>
          <p:cNvCxnSpPr>
            <a:stCxn id="15" idx="1"/>
          </p:cNvCxnSpPr>
          <p:nvPr/>
        </p:nvCxnSpPr>
        <p:spPr>
          <a:xfrm flipH="1" flipV="1">
            <a:off x="6299041" y="4428555"/>
            <a:ext cx="1550344" cy="614420"/>
          </a:xfrm>
          <a:prstGeom prst="line">
            <a:avLst/>
          </a:prstGeom>
          <a:ln w="57150">
            <a:solidFill>
              <a:srgbClr val="4C576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文字方塊 63"/>
          <p:cNvSpPr txBox="1"/>
          <p:nvPr/>
        </p:nvSpPr>
        <p:spPr>
          <a:xfrm>
            <a:off x="7170498" y="2586531"/>
            <a:ext cx="3093315" cy="461665"/>
          </a:xfrm>
          <a:prstGeom prst="rect">
            <a:avLst/>
          </a:prstGeom>
          <a:noFill/>
          <a:ln w="28575">
            <a:solidFill>
              <a:srgbClr val="4C57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 dirty="0" smtClean="0">
                <a:solidFill>
                  <a:srgbClr val="4C5760"/>
                </a:solidFill>
              </a:rPr>
              <a:t>Social business model </a:t>
            </a:r>
            <a:endParaRPr lang="zh-TW" altLang="en-US" sz="2400" b="1" dirty="0">
              <a:solidFill>
                <a:srgbClr val="4C5760"/>
              </a:solidFill>
            </a:endParaRPr>
          </a:p>
        </p:txBody>
      </p:sp>
      <p:cxnSp>
        <p:nvCxnSpPr>
          <p:cNvPr id="65" name="直線接點 64"/>
          <p:cNvCxnSpPr>
            <a:stCxn id="64" idx="1"/>
          </p:cNvCxnSpPr>
          <p:nvPr/>
        </p:nvCxnSpPr>
        <p:spPr>
          <a:xfrm flipH="1">
            <a:off x="5754728" y="2817364"/>
            <a:ext cx="1415770" cy="715177"/>
          </a:xfrm>
          <a:prstGeom prst="line">
            <a:avLst/>
          </a:prstGeom>
          <a:ln w="57150">
            <a:solidFill>
              <a:srgbClr val="4C576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6759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144152"/>
            <a:ext cx="10515600" cy="13255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內容版面配置區 6" descr="G:\tools\nctu\nctu\iebi\dss\t\aaaaa.tif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1265" y="546009"/>
            <a:ext cx="4578584" cy="56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980" y="3723384"/>
            <a:ext cx="4461816" cy="2506377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8594" y="728479"/>
            <a:ext cx="4466202" cy="2894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872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53" y="4750675"/>
            <a:ext cx="1659191" cy="110411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Smart </a:t>
            </a:r>
            <a:r>
              <a:rPr lang="en-US" dirty="0" smtClean="0"/>
              <a:t>Portfolios (1): Personalized Investment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Concepts</a:t>
            </a:r>
            <a:r>
              <a:rPr lang="en-US" dirty="0"/>
              <a:t>:  </a:t>
            </a:r>
            <a:r>
              <a:rPr lang="en-US" dirty="0" smtClean="0"/>
              <a:t>Aggregation of crowd intelligence and market information </a:t>
            </a:r>
          </a:p>
          <a:p>
            <a:r>
              <a:rPr lang="en-US" dirty="0" smtClean="0"/>
              <a:t>Techniques: Collective intelligence (Social computing) PLUS Deep learning (LSTM algorithm) PLUS GA (Optimization algorithm) </a:t>
            </a:r>
          </a:p>
          <a:p>
            <a:endParaRPr lang="en-US" dirty="0"/>
          </a:p>
        </p:txBody>
      </p:sp>
      <p:pic>
        <p:nvPicPr>
          <p:cNvPr id="2050" name="Picture 2" descr="ãinvestmentãçåçæå°çµæ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8679" y="3896077"/>
            <a:ext cx="3541495" cy="2041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0140" y="3763218"/>
            <a:ext cx="1850536" cy="1234333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43913" y="4486325"/>
            <a:ext cx="1301140" cy="1301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272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標題 1"/>
          <p:cNvSpPr>
            <a:spLocks noGrp="1"/>
          </p:cNvSpPr>
          <p:nvPr>
            <p:ph type="title"/>
          </p:nvPr>
        </p:nvSpPr>
        <p:spPr>
          <a:xfrm>
            <a:off x="404191" y="318742"/>
            <a:ext cx="11787809" cy="1325563"/>
          </a:xfrm>
        </p:spPr>
        <p:txBody>
          <a:bodyPr/>
          <a:lstStyle/>
          <a:p>
            <a:r>
              <a:rPr lang="en-US" dirty="0" smtClean="0"/>
              <a:t>Smart </a:t>
            </a:r>
            <a:r>
              <a:rPr lang="en-US" dirty="0"/>
              <a:t>Portfolios for Personalized Investment </a:t>
            </a:r>
            <a:endParaRPr lang="zh-TW" altLang="en-US" dirty="0"/>
          </a:p>
        </p:txBody>
      </p:sp>
      <p:sp>
        <p:nvSpPr>
          <p:cNvPr id="28675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kumimoji="0" lang="en-US" altLang="zh-TW" sz="1400">
                <a:ea typeface="新細明體" panose="02020500000000000000" pitchFamily="18" charset="-120"/>
              </a:rPr>
              <a:t>   </a:t>
            </a:r>
            <a:fld id="{F401C5B4-FFC1-4FDE-84AC-AC2351692A65}" type="slidenum">
              <a:rPr kumimoji="0" lang="en-US" altLang="zh-TW" sz="1400">
                <a:ea typeface="新細明體" panose="02020500000000000000" pitchFamily="18" charset="-120"/>
              </a:rPr>
              <a:pPr>
                <a:spcBef>
                  <a:spcPct val="0"/>
                </a:spcBef>
                <a:buFontTx/>
                <a:buNone/>
              </a:pPr>
              <a:t>32</a:t>
            </a:fld>
            <a:endParaRPr kumimoji="0" lang="en-US" altLang="zh-TW" sz="1400">
              <a:ea typeface="新細明體" panose="02020500000000000000" pitchFamily="18" charset="-120"/>
            </a:endParaRPr>
          </a:p>
        </p:txBody>
      </p:sp>
      <p:pic>
        <p:nvPicPr>
          <p:cNvPr id="7" name="圖片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360" y="1552508"/>
            <a:ext cx="7851207" cy="44535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06965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/>
              <a:t>   </a:t>
            </a:r>
            <a:fld id="{66C53FE0-DFDF-4122-A850-A5399E395ABE}" type="slidenum">
              <a:rPr lang="en-US" altLang="zh-TW" smtClean="0"/>
              <a:pPr>
                <a:defRPr/>
              </a:pPr>
              <a:t>33</a:t>
            </a:fld>
            <a:endParaRPr lang="en-US" altLang="zh-TW" dirty="0"/>
          </a:p>
        </p:txBody>
      </p:sp>
      <p:pic>
        <p:nvPicPr>
          <p:cNvPr id="8" name="圖片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3203" y="1247559"/>
            <a:ext cx="5308783" cy="4284890"/>
          </a:xfrm>
          <a:prstGeom prst="rect">
            <a:avLst/>
          </a:prstGeom>
          <a:noFill/>
        </p:spPr>
      </p:pic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5482562" y="959068"/>
            <a:ext cx="5549388" cy="119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157" y="713508"/>
            <a:ext cx="4480943" cy="2952012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5157" y="3793160"/>
            <a:ext cx="4563997" cy="2416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942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Smart </a:t>
            </a:r>
            <a:r>
              <a:rPr lang="en-US" dirty="0" smtClean="0"/>
              <a:t>Portfolios (2): Investment Clubs 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Concepts</a:t>
            </a:r>
            <a:r>
              <a:rPr lang="en-US" dirty="0"/>
              <a:t>: P</a:t>
            </a:r>
            <a:r>
              <a:rPr lang="en-US" dirty="0" smtClean="0"/>
              <a:t>ower </a:t>
            </a:r>
            <a:r>
              <a:rPr lang="en-US" dirty="0"/>
              <a:t>of </a:t>
            </a:r>
            <a:r>
              <a:rPr lang="en-US" dirty="0" smtClean="0"/>
              <a:t>crowd-  Aggregation of information and funds</a:t>
            </a:r>
          </a:p>
          <a:p>
            <a:r>
              <a:rPr lang="en-US" dirty="0" smtClean="0"/>
              <a:t>Techniques: Collective intelligence (Social computing) PLUS Deep learning (LSTM algorithm)</a:t>
            </a:r>
          </a:p>
          <a:p>
            <a:endParaRPr 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0970" y="3742598"/>
            <a:ext cx="6061604" cy="1869698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3"/>
          <a:srcRect l="3248" t="5619" r="2549" b="4490"/>
          <a:stretch/>
        </p:blipFill>
        <p:spPr>
          <a:xfrm>
            <a:off x="5801772" y="5082209"/>
            <a:ext cx="1253754" cy="530087"/>
          </a:xfrm>
          <a:prstGeom prst="rect">
            <a:avLst/>
          </a:prstGeom>
        </p:spPr>
      </p:pic>
      <p:sp>
        <p:nvSpPr>
          <p:cNvPr id="8" name="圓角矩形 7"/>
          <p:cNvSpPr/>
          <p:nvPr/>
        </p:nvSpPr>
        <p:spPr>
          <a:xfrm>
            <a:off x="3170265" y="3876261"/>
            <a:ext cx="2567926" cy="1736035"/>
          </a:xfrm>
          <a:prstGeom prst="round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71870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標題 1"/>
          <p:cNvSpPr>
            <a:spLocks noGrp="1"/>
          </p:cNvSpPr>
          <p:nvPr>
            <p:ph type="title"/>
          </p:nvPr>
        </p:nvSpPr>
        <p:spPr>
          <a:xfrm>
            <a:off x="404191" y="318742"/>
            <a:ext cx="11787809" cy="1325563"/>
          </a:xfrm>
        </p:spPr>
        <p:txBody>
          <a:bodyPr/>
          <a:lstStyle/>
          <a:p>
            <a:r>
              <a:rPr lang="en-US" dirty="0" smtClean="0"/>
              <a:t>Smart </a:t>
            </a:r>
            <a:r>
              <a:rPr lang="en-US" dirty="0"/>
              <a:t>Portfolios for </a:t>
            </a:r>
            <a:r>
              <a:rPr lang="en-US" dirty="0" smtClean="0"/>
              <a:t>Investment Clubs </a:t>
            </a:r>
            <a:endParaRPr lang="zh-TW" altLang="en-US" dirty="0"/>
          </a:p>
        </p:txBody>
      </p:sp>
      <p:sp>
        <p:nvSpPr>
          <p:cNvPr id="28675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kumimoji="0" lang="en-US" altLang="zh-TW" sz="1400">
                <a:ea typeface="新細明體" panose="02020500000000000000" pitchFamily="18" charset="-120"/>
              </a:rPr>
              <a:t>   </a:t>
            </a:r>
            <a:fld id="{F401C5B4-FFC1-4FDE-84AC-AC2351692A65}" type="slidenum">
              <a:rPr kumimoji="0" lang="en-US" altLang="zh-TW" sz="1400">
                <a:ea typeface="新細明體" panose="02020500000000000000" pitchFamily="18" charset="-120"/>
              </a:rPr>
              <a:pPr>
                <a:spcBef>
                  <a:spcPct val="0"/>
                </a:spcBef>
                <a:buFontTx/>
                <a:buNone/>
              </a:pPr>
              <a:t>35</a:t>
            </a:fld>
            <a:endParaRPr kumimoji="0" lang="en-US" altLang="zh-TW" sz="1400">
              <a:ea typeface="新細明體" panose="02020500000000000000" pitchFamily="18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2881" y="1821336"/>
            <a:ext cx="8748464" cy="3928696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5185283" y="1560706"/>
            <a:ext cx="39098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Club</a:t>
            </a:r>
            <a:r>
              <a:rPr lang="en-US" sz="2000" dirty="0">
                <a:solidFill>
                  <a:srgbClr val="FF0000"/>
                </a:solidFill>
              </a:rPr>
              <a:t> Preference Analysis</a:t>
            </a:r>
            <a:r>
              <a:rPr lang="zh-TW" altLang="en-US" sz="2000" dirty="0">
                <a:solidFill>
                  <a:srgbClr val="FF0000"/>
                </a:solidFill>
              </a:rPr>
              <a:t> </a:t>
            </a:r>
            <a:r>
              <a:rPr lang="en-US" altLang="zh-TW" sz="2000" dirty="0">
                <a:solidFill>
                  <a:srgbClr val="FF0000"/>
                </a:solidFill>
              </a:rPr>
              <a:t>(risk type)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4871864" y="5801051"/>
            <a:ext cx="42232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Stock</a:t>
            </a:r>
            <a:r>
              <a:rPr lang="en-US" sz="2000" dirty="0">
                <a:solidFill>
                  <a:srgbClr val="FF0000"/>
                </a:solidFill>
              </a:rPr>
              <a:t> Performance Analysis </a:t>
            </a:r>
            <a:r>
              <a:rPr lang="en-US" altLang="zh-TW" sz="2000" dirty="0">
                <a:solidFill>
                  <a:srgbClr val="FF0000"/>
                </a:solidFill>
              </a:rPr>
              <a:t>(risk type)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6492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/>
              <a:t>   </a:t>
            </a:r>
            <a:fld id="{66C53FE0-DFDF-4122-A850-A5399E395ABE}" type="slidenum">
              <a:rPr lang="en-US" altLang="zh-TW" smtClean="0"/>
              <a:pPr>
                <a:defRPr/>
              </a:pPr>
              <a:t>36</a:t>
            </a:fld>
            <a:endParaRPr lang="en-US" altLang="zh-TW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3027" y="1881809"/>
            <a:ext cx="6997147" cy="3935895"/>
          </a:xfrm>
          <a:prstGeom prst="rect">
            <a:avLst/>
          </a:prstGeom>
        </p:spPr>
      </p:pic>
      <p:pic>
        <p:nvPicPr>
          <p:cNvPr id="6" name="圖片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993913"/>
            <a:ext cx="4509052" cy="2617304"/>
          </a:xfrm>
          <a:prstGeom prst="rect">
            <a:avLst/>
          </a:prstGeom>
          <a:noFill/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3681956"/>
            <a:ext cx="4509052" cy="2614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0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 you ! Q&amp;A</a:t>
            </a:r>
            <a:endParaRPr 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703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19695" y="365125"/>
            <a:ext cx="11262249" cy="1030441"/>
          </a:xfrm>
        </p:spPr>
        <p:txBody>
          <a:bodyPr anchor="ctr">
            <a:normAutofit/>
          </a:bodyPr>
          <a:lstStyle/>
          <a:p>
            <a:r>
              <a:rPr kumimoji="1" lang="zh-TW" altLang="en-US" sz="3600" dirty="0" smtClean="0"/>
              <a:t>互聯網金融運作平台組合</a:t>
            </a:r>
            <a:endParaRPr kumimoji="1" lang="zh-TW" alt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4</a:t>
            </a:fld>
            <a:endParaRPr lang="zh-TW" altLang="en-US" dirty="0"/>
          </a:p>
        </p:txBody>
      </p:sp>
      <p:graphicFrame>
        <p:nvGraphicFramePr>
          <p:cNvPr id="7" name="內容版面配置區 2"/>
          <p:cNvGraphicFramePr>
            <a:graphicFrameLocks/>
          </p:cNvGraphicFramePr>
          <p:nvPr>
            <p:extLst/>
          </p:nvPr>
        </p:nvGraphicFramePr>
        <p:xfrm>
          <a:off x="3537582" y="1553029"/>
          <a:ext cx="7101390" cy="48135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圖片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197" y="1288237"/>
            <a:ext cx="1545933" cy="1545933"/>
          </a:xfrm>
          <a:prstGeom prst="rect">
            <a:avLst/>
          </a:prstGeom>
        </p:spPr>
      </p:pic>
      <p:pic>
        <p:nvPicPr>
          <p:cNvPr id="9" name="內容版面配置區 5"/>
          <p:cNvPicPr>
            <a:picLocks noGrp="1" noChangeAspect="1"/>
          </p:cNvPicPr>
          <p:nvPr>
            <p:ph idx="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7343" y="1817962"/>
            <a:ext cx="1438604" cy="1438604"/>
          </a:xfr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502" y="3300383"/>
            <a:ext cx="1410282" cy="1410282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1998" y="4764802"/>
            <a:ext cx="1340136" cy="134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18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15117" y="298977"/>
            <a:ext cx="10515600" cy="1325563"/>
          </a:xfrm>
        </p:spPr>
        <p:txBody>
          <a:bodyPr anchor="ctr">
            <a:normAutofit/>
          </a:bodyPr>
          <a:lstStyle/>
          <a:p>
            <a:r>
              <a:rPr kumimoji="1" lang="zh-TW" altLang="en-US" sz="3600" dirty="0" smtClean="0"/>
              <a:t>數</a:t>
            </a:r>
            <a:r>
              <a:rPr kumimoji="1" lang="zh-TW" altLang="en-US" sz="3600" dirty="0"/>
              <a:t>位</a:t>
            </a:r>
            <a:r>
              <a:rPr kumimoji="1" lang="zh-TW" altLang="en-US" sz="3600" dirty="0" smtClean="0"/>
              <a:t>金融平台組合</a:t>
            </a:r>
            <a:r>
              <a:rPr kumimoji="1" lang="en-US" altLang="zh-TW" sz="3600" dirty="0" smtClean="0"/>
              <a:t>:</a:t>
            </a:r>
            <a:r>
              <a:rPr kumimoji="1" lang="zh-TW" altLang="en-US" sz="3600" dirty="0" smtClean="0"/>
              <a:t>效率提升</a:t>
            </a:r>
            <a:r>
              <a:rPr kumimoji="1" lang="en-US" altLang="zh-TW" sz="3600" dirty="0" smtClean="0"/>
              <a:t>+</a:t>
            </a:r>
            <a:r>
              <a:rPr kumimoji="1" lang="zh-TW" altLang="en-US" sz="3600" dirty="0" smtClean="0"/>
              <a:t>價值創造</a:t>
            </a:r>
            <a:endParaRPr kumimoji="1" lang="zh-TW" alt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5</a:t>
            </a:fld>
            <a:endParaRPr lang="zh-TW" altLang="en-US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500" y="2082512"/>
            <a:ext cx="1149150" cy="1149150"/>
          </a:xfrm>
          <a:prstGeom prst="ellipse">
            <a:avLst/>
          </a:prstGeom>
          <a:effectLst>
            <a:softEdge rad="12700"/>
          </a:effectLst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983" y="2341315"/>
            <a:ext cx="2388235" cy="661530"/>
          </a:xfrm>
          <a:prstGeom prst="rect">
            <a:avLst/>
          </a:prstGeom>
          <a:ln w="28575">
            <a:solidFill>
              <a:schemeClr val="accent3"/>
            </a:solidFill>
          </a:ln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398" y="3605705"/>
            <a:ext cx="2038350" cy="1141476"/>
          </a:xfrm>
          <a:prstGeom prst="rect">
            <a:avLst/>
          </a:prstGeom>
          <a:ln w="28575">
            <a:solidFill>
              <a:schemeClr val="accent3"/>
            </a:solidFill>
          </a:ln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928" t="-9166" r="-5458" b="-12250"/>
          <a:stretch/>
        </p:blipFill>
        <p:spPr>
          <a:xfrm>
            <a:off x="3084560" y="1434119"/>
            <a:ext cx="818148" cy="1078029"/>
          </a:xfrm>
          <a:prstGeom prst="ellipse">
            <a:avLst/>
          </a:prstGeom>
          <a:ln w="19050" cap="rnd">
            <a:solidFill>
              <a:schemeClr val="accent3"/>
            </a:solidFill>
          </a:ln>
          <a:effectLst/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277" y="960229"/>
            <a:ext cx="1197241" cy="1197241"/>
          </a:xfrm>
          <a:prstGeom prst="ellipse">
            <a:avLst/>
          </a:prstGeom>
          <a:effectLst>
            <a:softEdge rad="31750"/>
          </a:effectLst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7381" y="3134717"/>
            <a:ext cx="1497987" cy="1497987"/>
          </a:xfrm>
          <a:prstGeom prst="rect">
            <a:avLst/>
          </a:prstGeom>
        </p:spPr>
      </p:pic>
      <p:pic>
        <p:nvPicPr>
          <p:cNvPr id="13" name="內容版面配置區 5"/>
          <p:cNvPicPr>
            <a:picLocks noGrp="1" noChangeAspect="1"/>
          </p:cNvPicPr>
          <p:nvPr>
            <p:ph idx="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374" y="2364410"/>
            <a:ext cx="1466543" cy="1466543"/>
          </a:xfr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3668" y="1348229"/>
            <a:ext cx="2115493" cy="2115493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866" y="3653300"/>
            <a:ext cx="1777955" cy="1777955"/>
          </a:xfrm>
          <a:prstGeom prst="rect">
            <a:avLst/>
          </a:prstGeom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6215" y="3533661"/>
            <a:ext cx="1128809" cy="1128809"/>
          </a:xfrm>
          <a:prstGeom prst="rect">
            <a:avLst/>
          </a:prstGeom>
        </p:spPr>
      </p:pic>
      <p:pic>
        <p:nvPicPr>
          <p:cNvPr id="18" name="圖片 1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513" y="4456095"/>
            <a:ext cx="1317491" cy="1317491"/>
          </a:xfrm>
          <a:prstGeom prst="rect">
            <a:avLst/>
          </a:prstGeom>
        </p:spPr>
      </p:pic>
      <p:cxnSp>
        <p:nvCxnSpPr>
          <p:cNvPr id="19" name="直線接點 18"/>
          <p:cNvCxnSpPr>
            <a:stCxn id="12" idx="0"/>
            <a:endCxn id="9" idx="3"/>
          </p:cNvCxnSpPr>
          <p:nvPr/>
        </p:nvCxnSpPr>
        <p:spPr>
          <a:xfrm flipH="1">
            <a:off x="2525748" y="3134717"/>
            <a:ext cx="1680627" cy="1041726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0" name="直線接點 19"/>
          <p:cNvCxnSpPr>
            <a:stCxn id="12" idx="0"/>
            <a:endCxn id="8" idx="3"/>
          </p:cNvCxnSpPr>
          <p:nvPr/>
        </p:nvCxnSpPr>
        <p:spPr>
          <a:xfrm flipH="1" flipV="1">
            <a:off x="2692218" y="2672080"/>
            <a:ext cx="1514157" cy="462637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1" name="直線接點 20"/>
          <p:cNvCxnSpPr>
            <a:stCxn id="12" idx="0"/>
            <a:endCxn id="10" idx="4"/>
          </p:cNvCxnSpPr>
          <p:nvPr/>
        </p:nvCxnSpPr>
        <p:spPr>
          <a:xfrm flipH="1" flipV="1">
            <a:off x="3493634" y="2512148"/>
            <a:ext cx="712741" cy="622569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2" name="直線接點 21"/>
          <p:cNvCxnSpPr/>
          <p:nvPr/>
        </p:nvCxnSpPr>
        <p:spPr>
          <a:xfrm flipV="1">
            <a:off x="7915661" y="1714500"/>
            <a:ext cx="2355464" cy="691476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3" name="直線接點 22"/>
          <p:cNvCxnSpPr>
            <a:endCxn id="7" idx="2"/>
          </p:cNvCxnSpPr>
          <p:nvPr/>
        </p:nvCxnSpPr>
        <p:spPr>
          <a:xfrm>
            <a:off x="7915661" y="2405976"/>
            <a:ext cx="1693839" cy="251111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4" name="直線接點 23"/>
          <p:cNvCxnSpPr>
            <a:stCxn id="15" idx="3"/>
            <a:endCxn id="16" idx="1"/>
          </p:cNvCxnSpPr>
          <p:nvPr/>
        </p:nvCxnSpPr>
        <p:spPr>
          <a:xfrm flipV="1">
            <a:off x="7181821" y="4098066"/>
            <a:ext cx="1034394" cy="444212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5" name="直線接點 24"/>
          <p:cNvCxnSpPr>
            <a:stCxn id="15" idx="3"/>
            <a:endCxn id="18" idx="1"/>
          </p:cNvCxnSpPr>
          <p:nvPr/>
        </p:nvCxnSpPr>
        <p:spPr>
          <a:xfrm>
            <a:off x="7181821" y="4542278"/>
            <a:ext cx="2590692" cy="572563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6" name="直線接點 25"/>
          <p:cNvCxnSpPr>
            <a:stCxn id="15" idx="3"/>
          </p:cNvCxnSpPr>
          <p:nvPr/>
        </p:nvCxnSpPr>
        <p:spPr>
          <a:xfrm>
            <a:off x="7181821" y="4542278"/>
            <a:ext cx="485804" cy="553597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7" name="文字方塊 26"/>
          <p:cNvSpPr txBox="1"/>
          <p:nvPr/>
        </p:nvSpPr>
        <p:spPr>
          <a:xfrm>
            <a:off x="944102" y="196349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rgbClr val="FF9933"/>
                </a:solidFill>
              </a:rPr>
              <a:t>行動支付</a:t>
            </a:r>
            <a:endParaRPr lang="zh-TW" altLang="en-US" b="1" dirty="0">
              <a:solidFill>
                <a:srgbClr val="FF9933"/>
              </a:solidFill>
            </a:endParaRPr>
          </a:p>
        </p:txBody>
      </p:sp>
      <p:sp>
        <p:nvSpPr>
          <p:cNvPr id="28" name="文字方塊 27"/>
          <p:cNvSpPr txBox="1"/>
          <p:nvPr/>
        </p:nvSpPr>
        <p:spPr>
          <a:xfrm>
            <a:off x="952575" y="3236853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rgbClr val="FF9933"/>
                </a:solidFill>
              </a:rPr>
              <a:t>行動理財</a:t>
            </a:r>
            <a:endParaRPr lang="zh-TW" altLang="en-US" b="1" dirty="0">
              <a:solidFill>
                <a:srgbClr val="FF9933"/>
              </a:solidFill>
            </a:endParaRPr>
          </a:p>
        </p:txBody>
      </p:sp>
      <p:sp>
        <p:nvSpPr>
          <p:cNvPr id="29" name="文字方塊 28"/>
          <p:cNvSpPr txBox="1"/>
          <p:nvPr/>
        </p:nvSpPr>
        <p:spPr>
          <a:xfrm>
            <a:off x="2024852" y="141614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b="1" dirty="0" smtClean="0">
                <a:solidFill>
                  <a:srgbClr val="FF9933"/>
                </a:solidFill>
              </a:rPr>
              <a:t>行動交易</a:t>
            </a:r>
            <a:endParaRPr lang="zh-TW" altLang="en-US" b="1" dirty="0">
              <a:solidFill>
                <a:srgbClr val="FF9933"/>
              </a:solidFill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10258899" y="662868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4"/>
                </a:solidFill>
              </a:rPr>
              <a:t>顧客產品分析</a:t>
            </a:r>
            <a:endParaRPr lang="zh-TW" altLang="en-US" b="1" dirty="0">
              <a:solidFill>
                <a:schemeClr val="accent4"/>
              </a:solidFill>
            </a:endParaRPr>
          </a:p>
        </p:txBody>
      </p:sp>
      <p:sp>
        <p:nvSpPr>
          <p:cNvPr id="31" name="文字方塊 30"/>
          <p:cNvSpPr txBox="1"/>
          <p:nvPr/>
        </p:nvSpPr>
        <p:spPr>
          <a:xfrm>
            <a:off x="9699580" y="3232088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4"/>
                </a:solidFill>
              </a:rPr>
              <a:t>智慧建模預測</a:t>
            </a:r>
            <a:endParaRPr lang="zh-TW" altLang="en-US" b="1" dirty="0">
              <a:solidFill>
                <a:schemeClr val="accent4"/>
              </a:solidFill>
            </a:endParaRPr>
          </a:p>
        </p:txBody>
      </p:sp>
      <p:sp>
        <p:nvSpPr>
          <p:cNvPr id="32" name="文字方塊 31"/>
          <p:cNvSpPr txBox="1"/>
          <p:nvPr/>
        </p:nvSpPr>
        <p:spPr>
          <a:xfrm>
            <a:off x="9290246" y="3939170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3"/>
                </a:solidFill>
              </a:rPr>
              <a:t>數據共享</a:t>
            </a:r>
            <a:endParaRPr lang="zh-TW" altLang="en-US" b="1" dirty="0">
              <a:solidFill>
                <a:schemeClr val="accent3"/>
              </a:solidFill>
            </a:endParaRPr>
          </a:p>
        </p:txBody>
      </p:sp>
      <p:sp>
        <p:nvSpPr>
          <p:cNvPr id="33" name="文字方塊 32"/>
          <p:cNvSpPr txBox="1"/>
          <p:nvPr/>
        </p:nvSpPr>
        <p:spPr>
          <a:xfrm>
            <a:off x="9300179" y="5717355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3"/>
                </a:solidFill>
              </a:rPr>
              <a:t>提升效能、降低成本</a:t>
            </a:r>
            <a:endParaRPr lang="zh-TW" altLang="en-US" b="1" dirty="0">
              <a:solidFill>
                <a:schemeClr val="accent3"/>
              </a:solidFill>
            </a:endParaRPr>
          </a:p>
        </p:txBody>
      </p:sp>
      <p:sp>
        <p:nvSpPr>
          <p:cNvPr id="34" name="文字方塊 33"/>
          <p:cNvSpPr txBox="1"/>
          <p:nvPr/>
        </p:nvSpPr>
        <p:spPr>
          <a:xfrm>
            <a:off x="7515027" y="6081145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3"/>
                </a:solidFill>
              </a:rPr>
              <a:t>業務拓展</a:t>
            </a:r>
            <a:endParaRPr lang="zh-TW" altLang="en-US" b="1" dirty="0">
              <a:solidFill>
                <a:schemeClr val="accent3"/>
              </a:solidFill>
            </a:endParaRPr>
          </a:p>
        </p:txBody>
      </p:sp>
      <p:cxnSp>
        <p:nvCxnSpPr>
          <p:cNvPr id="37" name="直線接點 36"/>
          <p:cNvCxnSpPr/>
          <p:nvPr/>
        </p:nvCxnSpPr>
        <p:spPr>
          <a:xfrm flipV="1">
            <a:off x="7915661" y="1492250"/>
            <a:ext cx="1117214" cy="913726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53" name="圖片 52" descr="Unknown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0425" y="552449"/>
            <a:ext cx="1335137" cy="1260000"/>
          </a:xfrm>
          <a:prstGeom prst="ellipse">
            <a:avLst/>
          </a:prstGeom>
        </p:spPr>
      </p:pic>
      <p:sp>
        <p:nvSpPr>
          <p:cNvPr id="54" name="文字方塊 53"/>
          <p:cNvSpPr txBox="1"/>
          <p:nvPr/>
        </p:nvSpPr>
        <p:spPr>
          <a:xfrm>
            <a:off x="7522049" y="110101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4"/>
                </a:solidFill>
              </a:rPr>
              <a:t>資料收集</a:t>
            </a:r>
            <a:endParaRPr lang="zh-TW" altLang="en-US" b="1" dirty="0">
              <a:solidFill>
                <a:schemeClr val="accent4"/>
              </a:solidFill>
            </a:endParaRPr>
          </a:p>
        </p:txBody>
      </p:sp>
      <p:pic>
        <p:nvPicPr>
          <p:cNvPr id="55" name="圖片 54" descr="業務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025" y="4930775"/>
            <a:ext cx="1260000" cy="126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057968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2057" y="437696"/>
            <a:ext cx="11002297" cy="954856"/>
          </a:xfrm>
        </p:spPr>
        <p:txBody>
          <a:bodyPr anchor="ctr">
            <a:normAutofit/>
          </a:bodyPr>
          <a:lstStyle/>
          <a:p>
            <a:r>
              <a:rPr kumimoji="1" lang="en-US" altLang="zh-TW" sz="3600" dirty="0" smtClean="0"/>
              <a:t>Social  </a:t>
            </a:r>
            <a:r>
              <a:rPr kumimoji="1" lang="en-US" altLang="zh-TW" sz="3600" dirty="0"/>
              <a:t>b</a:t>
            </a:r>
            <a:r>
              <a:rPr kumimoji="1" lang="en-US" altLang="zh-TW" sz="3600" dirty="0" smtClean="0"/>
              <a:t>usiness model: P2P, Crowd, Social Networking</a:t>
            </a:r>
            <a:endParaRPr kumimoji="1" lang="zh-TW" altLang="en-US" sz="3600" dirty="0"/>
          </a:p>
        </p:txBody>
      </p:sp>
      <p:grpSp>
        <p:nvGrpSpPr>
          <p:cNvPr id="9" name="群組 8"/>
          <p:cNvGrpSpPr/>
          <p:nvPr/>
        </p:nvGrpSpPr>
        <p:grpSpPr>
          <a:xfrm>
            <a:off x="304800" y="1684205"/>
            <a:ext cx="3744686" cy="3706202"/>
            <a:chOff x="304800" y="1684205"/>
            <a:chExt cx="3744686" cy="3706202"/>
          </a:xfrm>
        </p:grpSpPr>
        <p:sp>
          <p:nvSpPr>
            <p:cNvPr id="3" name="圓角矩形 2"/>
            <p:cNvSpPr/>
            <p:nvPr/>
          </p:nvSpPr>
          <p:spPr>
            <a:xfrm>
              <a:off x="977362" y="2480455"/>
              <a:ext cx="3072124" cy="2909952"/>
            </a:xfrm>
            <a:prstGeom prst="roundRect">
              <a:avLst>
                <a:gd name="adj" fmla="val 10756"/>
              </a:avLst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b="28798"/>
              </a:stretch>
            </a:blipFill>
            <a:ln w="57150">
              <a:solidFill>
                <a:srgbClr val="604878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11" name="圓角矩形 10"/>
            <p:cNvSpPr/>
            <p:nvPr/>
          </p:nvSpPr>
          <p:spPr>
            <a:xfrm>
              <a:off x="977362" y="4453090"/>
              <a:ext cx="3072124" cy="937317"/>
            </a:xfrm>
            <a:prstGeom prst="roundRect">
              <a:avLst>
                <a:gd name="adj" fmla="val 18394"/>
              </a:avLst>
            </a:prstGeom>
            <a:solidFill>
              <a:srgbClr val="604878"/>
            </a:solidFill>
            <a:ln w="57150">
              <a:solidFill>
                <a:srgbClr val="6048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TW" sz="2000" b="1" dirty="0" smtClean="0"/>
                <a:t>Person to Person</a:t>
              </a:r>
              <a:r>
                <a:rPr lang="en-US" altLang="zh-TW" sz="2000" b="1" dirty="0"/>
                <a:t>,</a:t>
              </a:r>
              <a:endParaRPr lang="en-US" altLang="zh-TW" sz="2000" b="1" dirty="0" smtClean="0"/>
            </a:p>
            <a:p>
              <a:r>
                <a:rPr lang="en-US" altLang="zh-TW" sz="2000" b="1" dirty="0" err="1" smtClean="0"/>
                <a:t>disintermediary</a:t>
              </a:r>
              <a:r>
                <a:rPr lang="en-US" altLang="zh-TW" sz="2000" b="1" dirty="0" smtClean="0"/>
                <a:t> </a:t>
              </a:r>
              <a:endParaRPr kumimoji="1" lang="zh-TW" altLang="en-US" sz="2000" dirty="0"/>
            </a:p>
          </p:txBody>
        </p:sp>
        <p:sp>
          <p:nvSpPr>
            <p:cNvPr id="8" name="橢圓 7"/>
            <p:cNvSpPr/>
            <p:nvPr/>
          </p:nvSpPr>
          <p:spPr>
            <a:xfrm>
              <a:off x="304800" y="1684205"/>
              <a:ext cx="1238616" cy="1238616"/>
            </a:xfrm>
            <a:prstGeom prst="ellipse">
              <a:avLst/>
            </a:prstGeom>
            <a:solidFill>
              <a:srgbClr val="604878"/>
            </a:solidFill>
            <a:ln>
              <a:solidFill>
                <a:srgbClr val="6048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3200" dirty="0" smtClean="0"/>
                <a:t>P2P</a:t>
              </a:r>
              <a:endParaRPr kumimoji="1" lang="zh-TW" altLang="en-US" sz="3200" dirty="0"/>
            </a:p>
          </p:txBody>
        </p:sp>
      </p:grpSp>
      <p:grpSp>
        <p:nvGrpSpPr>
          <p:cNvPr id="10" name="群組 9"/>
          <p:cNvGrpSpPr/>
          <p:nvPr/>
        </p:nvGrpSpPr>
        <p:grpSpPr>
          <a:xfrm>
            <a:off x="4239880" y="1713539"/>
            <a:ext cx="3628570" cy="3676320"/>
            <a:chOff x="4049486" y="1714087"/>
            <a:chExt cx="3628570" cy="3676320"/>
          </a:xfrm>
        </p:grpSpPr>
        <p:sp>
          <p:nvSpPr>
            <p:cNvPr id="17" name="圓角矩形 16"/>
            <p:cNvSpPr/>
            <p:nvPr/>
          </p:nvSpPr>
          <p:spPr>
            <a:xfrm>
              <a:off x="4605932" y="2480455"/>
              <a:ext cx="3072124" cy="2909952"/>
            </a:xfrm>
            <a:prstGeom prst="roundRect">
              <a:avLst>
                <a:gd name="adj" fmla="val 10756"/>
              </a:avLst>
            </a:pr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1417" t="-24938" r="945" b="22637"/>
              </a:stretch>
            </a:blipFill>
            <a:ln w="57150">
              <a:solidFill>
                <a:srgbClr val="4DA07B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18" name="圓角矩形 17"/>
            <p:cNvSpPr/>
            <p:nvPr/>
          </p:nvSpPr>
          <p:spPr>
            <a:xfrm>
              <a:off x="4605932" y="4453090"/>
              <a:ext cx="3072124" cy="937317"/>
            </a:xfrm>
            <a:prstGeom prst="roundRect">
              <a:avLst>
                <a:gd name="adj" fmla="val 18394"/>
              </a:avLst>
            </a:prstGeom>
            <a:solidFill>
              <a:srgbClr val="4DA07B"/>
            </a:solidFill>
            <a:ln w="57150">
              <a:solidFill>
                <a:srgbClr val="4DA07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TW" sz="1900" b="1" dirty="0" smtClean="0"/>
                <a:t>Long tail market ,</a:t>
              </a:r>
            </a:p>
            <a:p>
              <a:r>
                <a:rPr lang="en-US" altLang="zh-TW" sz="1900" b="1" dirty="0" smtClean="0"/>
                <a:t> </a:t>
              </a:r>
              <a:r>
                <a:rPr lang="en-US" altLang="zh-TW" sz="1900" b="1" dirty="0"/>
                <a:t>M</a:t>
              </a:r>
              <a:r>
                <a:rPr lang="en-US" altLang="zh-TW" sz="1900" b="1" dirty="0" smtClean="0"/>
                <a:t>icro customer aggregation </a:t>
              </a:r>
              <a:endParaRPr kumimoji="1" lang="zh-TW" altLang="en-US" sz="1900" dirty="0"/>
            </a:p>
          </p:txBody>
        </p:sp>
        <p:sp>
          <p:nvSpPr>
            <p:cNvPr id="21" name="橢圓 20"/>
            <p:cNvSpPr/>
            <p:nvPr/>
          </p:nvSpPr>
          <p:spPr>
            <a:xfrm>
              <a:off x="4049486" y="1714087"/>
              <a:ext cx="1238616" cy="1209282"/>
            </a:xfrm>
            <a:prstGeom prst="ellipse">
              <a:avLst/>
            </a:prstGeom>
            <a:solidFill>
              <a:srgbClr val="4DA07B"/>
            </a:solidFill>
            <a:ln>
              <a:solidFill>
                <a:srgbClr val="4DA07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kumimoji="1" lang="en-US" altLang="zh-TW" sz="2000" b="1" dirty="0" smtClean="0"/>
                <a:t>Crowd</a:t>
              </a:r>
              <a:endParaRPr kumimoji="1" lang="zh-TW" altLang="en-US" sz="2000" b="1" dirty="0"/>
            </a:p>
          </p:txBody>
        </p:sp>
      </p:grpSp>
      <p:grpSp>
        <p:nvGrpSpPr>
          <p:cNvPr id="12" name="群組 11"/>
          <p:cNvGrpSpPr/>
          <p:nvPr/>
        </p:nvGrpSpPr>
        <p:grpSpPr>
          <a:xfrm>
            <a:off x="8058845" y="1684205"/>
            <a:ext cx="3628570" cy="3706202"/>
            <a:chOff x="7678056" y="1684205"/>
            <a:chExt cx="3628570" cy="3706202"/>
          </a:xfrm>
        </p:grpSpPr>
        <p:sp>
          <p:nvSpPr>
            <p:cNvPr id="19" name="圓角矩形 18"/>
            <p:cNvSpPr/>
            <p:nvPr/>
          </p:nvSpPr>
          <p:spPr>
            <a:xfrm>
              <a:off x="8234502" y="2480455"/>
              <a:ext cx="3072124" cy="2909952"/>
            </a:xfrm>
            <a:prstGeom prst="roundRect">
              <a:avLst>
                <a:gd name="adj" fmla="val 10756"/>
              </a:avLst>
            </a:prstGeom>
            <a:blipFill dpi="0"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17953" t="2991" r="19637" b="34609"/>
              </a:stretch>
            </a:blipFill>
            <a:ln w="57150">
              <a:solidFill>
                <a:srgbClr val="C19859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20" name="圓角矩形 19"/>
            <p:cNvSpPr/>
            <p:nvPr/>
          </p:nvSpPr>
          <p:spPr>
            <a:xfrm>
              <a:off x="8234502" y="4453090"/>
              <a:ext cx="3072124" cy="937317"/>
            </a:xfrm>
            <a:prstGeom prst="roundRect">
              <a:avLst>
                <a:gd name="adj" fmla="val 18394"/>
              </a:avLst>
            </a:prstGeom>
            <a:solidFill>
              <a:srgbClr val="C19859"/>
            </a:solidFill>
            <a:ln w="57150">
              <a:solidFill>
                <a:srgbClr val="C1985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TW" sz="2000" b="1" dirty="0" smtClean="0"/>
                <a:t>Mutual interest, trust, reciprocal </a:t>
              </a:r>
              <a:r>
                <a:rPr lang="en-US" altLang="zh-TW" b="1" dirty="0" smtClean="0"/>
                <a:t>resource sharing </a:t>
              </a:r>
              <a:endParaRPr kumimoji="1" lang="zh-TW" altLang="en-US" sz="1900" dirty="0"/>
            </a:p>
          </p:txBody>
        </p:sp>
        <p:sp>
          <p:nvSpPr>
            <p:cNvPr id="22" name="橢圓 21"/>
            <p:cNvSpPr/>
            <p:nvPr/>
          </p:nvSpPr>
          <p:spPr>
            <a:xfrm>
              <a:off x="7678056" y="1684205"/>
              <a:ext cx="1238616" cy="1238616"/>
            </a:xfrm>
            <a:prstGeom prst="ellipse">
              <a:avLst/>
            </a:prstGeom>
            <a:solidFill>
              <a:srgbClr val="C19859"/>
            </a:solidFill>
            <a:ln>
              <a:solidFill>
                <a:srgbClr val="C1985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kumimoji="1" lang="en-US" altLang="zh-TW" sz="1500" b="1" dirty="0" smtClean="0"/>
                <a:t>Social network</a:t>
              </a:r>
              <a:endParaRPr kumimoji="1" lang="zh-TW" altLang="en-US" sz="15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0268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圓角矩形 38"/>
          <p:cNvSpPr/>
          <p:nvPr/>
        </p:nvSpPr>
        <p:spPr>
          <a:xfrm>
            <a:off x="845236" y="1259688"/>
            <a:ext cx="2390770" cy="1695441"/>
          </a:xfrm>
          <a:prstGeom prst="roundRect">
            <a:avLst>
              <a:gd name="adj" fmla="val 107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604878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47" name="圓角矩形 46"/>
          <p:cNvSpPr/>
          <p:nvPr/>
        </p:nvSpPr>
        <p:spPr>
          <a:xfrm>
            <a:off x="4586990" y="4090304"/>
            <a:ext cx="2892429" cy="2051714"/>
          </a:xfrm>
          <a:prstGeom prst="roundRect">
            <a:avLst>
              <a:gd name="adj" fmla="val 10756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417" t="-27601" r="945" b="-11323"/>
            </a:stretch>
          </a:blipFill>
          <a:ln w="57150">
            <a:solidFill>
              <a:srgbClr val="4DA07B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51" name="圓角矩形 50"/>
          <p:cNvSpPr/>
          <p:nvPr/>
        </p:nvSpPr>
        <p:spPr>
          <a:xfrm>
            <a:off x="8610740" y="1067116"/>
            <a:ext cx="2883814" cy="2045089"/>
          </a:xfrm>
          <a:prstGeom prst="roundRect">
            <a:avLst>
              <a:gd name="adj" fmla="val 10756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7953" t="4323" r="19637" b="4665"/>
            </a:stretch>
          </a:blipFill>
          <a:ln w="57150">
            <a:solidFill>
              <a:srgbClr val="C1985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grpSp>
        <p:nvGrpSpPr>
          <p:cNvPr id="73" name="群組 72"/>
          <p:cNvGrpSpPr/>
          <p:nvPr/>
        </p:nvGrpSpPr>
        <p:grpSpPr>
          <a:xfrm>
            <a:off x="392427" y="2756349"/>
            <a:ext cx="3543369" cy="3367779"/>
            <a:chOff x="392427" y="2955129"/>
            <a:chExt cx="3543369" cy="3367779"/>
          </a:xfrm>
        </p:grpSpPr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4646" y="5501306"/>
              <a:ext cx="874800" cy="821602"/>
            </a:xfrm>
            <a:prstGeom prst="rect">
              <a:avLst/>
            </a:prstGeom>
          </p:spPr>
        </p:pic>
        <p:pic>
          <p:nvPicPr>
            <p:cNvPr id="3" name="圖片 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6826" y="3285904"/>
              <a:ext cx="876407" cy="876407"/>
            </a:xfrm>
            <a:prstGeom prst="rect">
              <a:avLst/>
            </a:prstGeom>
          </p:spPr>
        </p:pic>
        <p:pic>
          <p:nvPicPr>
            <p:cNvPr id="8" name="圖片 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7641" y="4541081"/>
              <a:ext cx="1174776" cy="1233515"/>
            </a:xfrm>
            <a:prstGeom prst="rect">
              <a:avLst/>
            </a:prstGeom>
          </p:spPr>
        </p:pic>
        <p:cxnSp>
          <p:nvCxnSpPr>
            <p:cNvPr id="14" name="直線接點 13"/>
            <p:cNvCxnSpPr>
              <a:stCxn id="39" idx="2"/>
            </p:cNvCxnSpPr>
            <p:nvPr/>
          </p:nvCxnSpPr>
          <p:spPr>
            <a:xfrm>
              <a:off x="2040621" y="2955129"/>
              <a:ext cx="0" cy="3222803"/>
            </a:xfrm>
            <a:prstGeom prst="line">
              <a:avLst/>
            </a:prstGeom>
            <a:ln w="57150">
              <a:solidFill>
                <a:srgbClr val="6048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接點 34"/>
            <p:cNvCxnSpPr>
              <a:stCxn id="3" idx="3"/>
            </p:cNvCxnSpPr>
            <p:nvPr/>
          </p:nvCxnSpPr>
          <p:spPr>
            <a:xfrm>
              <a:off x="1903233" y="3724108"/>
              <a:ext cx="262939" cy="0"/>
            </a:xfrm>
            <a:prstGeom prst="line">
              <a:avLst/>
            </a:prstGeom>
            <a:ln w="57150">
              <a:solidFill>
                <a:srgbClr val="6048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線接點 60"/>
            <p:cNvCxnSpPr>
              <a:endCxn id="6" idx="1"/>
            </p:cNvCxnSpPr>
            <p:nvPr/>
          </p:nvCxnSpPr>
          <p:spPr>
            <a:xfrm flipV="1">
              <a:off x="1881706" y="4470006"/>
              <a:ext cx="266400" cy="802"/>
            </a:xfrm>
            <a:prstGeom prst="line">
              <a:avLst/>
            </a:prstGeom>
            <a:ln w="57150">
              <a:solidFill>
                <a:srgbClr val="6048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線接點 63"/>
            <p:cNvCxnSpPr/>
            <p:nvPr/>
          </p:nvCxnSpPr>
          <p:spPr>
            <a:xfrm>
              <a:off x="1903233" y="5191457"/>
              <a:ext cx="266400" cy="0"/>
            </a:xfrm>
            <a:prstGeom prst="line">
              <a:avLst/>
            </a:prstGeom>
            <a:ln w="57150">
              <a:solidFill>
                <a:srgbClr val="6048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線接點 66"/>
            <p:cNvCxnSpPr>
              <a:endCxn id="12" idx="1"/>
            </p:cNvCxnSpPr>
            <p:nvPr/>
          </p:nvCxnSpPr>
          <p:spPr>
            <a:xfrm flipV="1">
              <a:off x="1881789" y="5912107"/>
              <a:ext cx="262857" cy="0"/>
            </a:xfrm>
            <a:prstGeom prst="line">
              <a:avLst/>
            </a:prstGeom>
            <a:ln w="57150">
              <a:solidFill>
                <a:srgbClr val="6048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" name="圖片 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5618" y="4032606"/>
              <a:ext cx="874800" cy="874800"/>
            </a:xfrm>
            <a:prstGeom prst="rect">
              <a:avLst/>
            </a:prstGeom>
          </p:spPr>
        </p:pic>
        <p:sp>
          <p:nvSpPr>
            <p:cNvPr id="69" name="文字方塊 68"/>
            <p:cNvSpPr txBox="1"/>
            <p:nvPr/>
          </p:nvSpPr>
          <p:spPr>
            <a:xfrm>
              <a:off x="2115618" y="3563741"/>
              <a:ext cx="18201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2000" b="1" dirty="0">
                  <a:solidFill>
                    <a:srgbClr val="604878"/>
                  </a:solidFill>
                </a:rPr>
                <a:t>Transparency   </a:t>
              </a:r>
              <a:endParaRPr kumimoji="1" lang="zh-TW" altLang="en-US" sz="2000" b="1" dirty="0">
                <a:solidFill>
                  <a:srgbClr val="604878"/>
                </a:solidFill>
              </a:endParaRPr>
            </a:p>
          </p:txBody>
        </p:sp>
        <p:sp>
          <p:nvSpPr>
            <p:cNvPr id="70" name="文字方塊 69"/>
            <p:cNvSpPr txBox="1"/>
            <p:nvPr/>
          </p:nvSpPr>
          <p:spPr>
            <a:xfrm>
              <a:off x="392427" y="4293969"/>
              <a:ext cx="119571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2000" b="1" dirty="0" smtClean="0">
                  <a:solidFill>
                    <a:srgbClr val="604878"/>
                  </a:solidFill>
                </a:rPr>
                <a:t>Efficiency</a:t>
              </a:r>
              <a:endParaRPr kumimoji="1" lang="zh-TW" altLang="en-US" sz="2000" b="1" dirty="0">
                <a:solidFill>
                  <a:srgbClr val="604878"/>
                </a:solidFill>
              </a:endParaRPr>
            </a:p>
          </p:txBody>
        </p:sp>
        <p:sp>
          <p:nvSpPr>
            <p:cNvPr id="71" name="文字方塊 70"/>
            <p:cNvSpPr txBox="1"/>
            <p:nvPr/>
          </p:nvSpPr>
          <p:spPr>
            <a:xfrm>
              <a:off x="2161260" y="5017199"/>
              <a:ext cx="111133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2000" b="1" dirty="0" smtClean="0">
                  <a:solidFill>
                    <a:srgbClr val="604878"/>
                  </a:solidFill>
                </a:rPr>
                <a:t>Low cost</a:t>
              </a:r>
              <a:endParaRPr kumimoji="1" lang="zh-TW" altLang="en-US" sz="2000" b="1" dirty="0">
                <a:solidFill>
                  <a:srgbClr val="604878"/>
                </a:solidFill>
              </a:endParaRPr>
            </a:p>
          </p:txBody>
        </p:sp>
        <p:sp>
          <p:nvSpPr>
            <p:cNvPr id="72" name="文字方塊 71"/>
            <p:cNvSpPr txBox="1"/>
            <p:nvPr/>
          </p:nvSpPr>
          <p:spPr>
            <a:xfrm>
              <a:off x="410912" y="5724333"/>
              <a:ext cx="152086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2000" b="1" dirty="0" smtClean="0">
                  <a:solidFill>
                    <a:srgbClr val="604878"/>
                  </a:solidFill>
                </a:rPr>
                <a:t>High variety </a:t>
              </a:r>
              <a:endParaRPr kumimoji="1" lang="zh-TW" altLang="en-US" sz="2000" b="1" dirty="0">
                <a:solidFill>
                  <a:srgbClr val="604878"/>
                </a:solidFill>
              </a:endParaRPr>
            </a:p>
          </p:txBody>
        </p:sp>
      </p:grpSp>
      <p:grpSp>
        <p:nvGrpSpPr>
          <p:cNvPr id="2485" name="群組 2484"/>
          <p:cNvGrpSpPr/>
          <p:nvPr/>
        </p:nvGrpSpPr>
        <p:grpSpPr>
          <a:xfrm>
            <a:off x="4345472" y="945123"/>
            <a:ext cx="4145031" cy="3131568"/>
            <a:chOff x="4345472" y="1143903"/>
            <a:chExt cx="4145031" cy="3131568"/>
          </a:xfrm>
        </p:grpSpPr>
        <p:pic>
          <p:nvPicPr>
            <p:cNvPr id="76" name="圖片 75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2839" y="1146465"/>
              <a:ext cx="876407" cy="876407"/>
            </a:xfrm>
            <a:prstGeom prst="rect">
              <a:avLst/>
            </a:prstGeom>
          </p:spPr>
        </p:pic>
        <p:pic>
          <p:nvPicPr>
            <p:cNvPr id="77" name="圖片 76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2839" y="2614618"/>
              <a:ext cx="874800" cy="874800"/>
            </a:xfrm>
            <a:prstGeom prst="rect">
              <a:avLst/>
            </a:prstGeom>
          </p:spPr>
        </p:pic>
        <p:cxnSp>
          <p:nvCxnSpPr>
            <p:cNvPr id="79" name="直線接點 78"/>
            <p:cNvCxnSpPr/>
            <p:nvPr/>
          </p:nvCxnSpPr>
          <p:spPr>
            <a:xfrm>
              <a:off x="5909246" y="1584669"/>
              <a:ext cx="262939" cy="0"/>
            </a:xfrm>
            <a:prstGeom prst="line">
              <a:avLst/>
            </a:prstGeom>
            <a:ln w="57150">
              <a:solidFill>
                <a:srgbClr val="4DA0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線接點 79"/>
            <p:cNvCxnSpPr>
              <a:endCxn id="83" idx="1"/>
            </p:cNvCxnSpPr>
            <p:nvPr/>
          </p:nvCxnSpPr>
          <p:spPr>
            <a:xfrm flipV="1">
              <a:off x="5887719" y="2330567"/>
              <a:ext cx="233912" cy="803"/>
            </a:xfrm>
            <a:prstGeom prst="line">
              <a:avLst/>
            </a:prstGeom>
            <a:ln w="57150">
              <a:solidFill>
                <a:srgbClr val="4DA0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線接點 80"/>
            <p:cNvCxnSpPr/>
            <p:nvPr/>
          </p:nvCxnSpPr>
          <p:spPr>
            <a:xfrm>
              <a:off x="5909246" y="3052018"/>
              <a:ext cx="266400" cy="0"/>
            </a:xfrm>
            <a:prstGeom prst="line">
              <a:avLst/>
            </a:prstGeom>
            <a:ln w="57150">
              <a:solidFill>
                <a:srgbClr val="4DA0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3" name="圖片 82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21631" y="1893167"/>
              <a:ext cx="874800" cy="874800"/>
            </a:xfrm>
            <a:prstGeom prst="rect">
              <a:avLst/>
            </a:prstGeom>
          </p:spPr>
        </p:pic>
        <p:sp>
          <p:nvSpPr>
            <p:cNvPr id="84" name="文字方塊 83"/>
            <p:cNvSpPr txBox="1"/>
            <p:nvPr/>
          </p:nvSpPr>
          <p:spPr>
            <a:xfrm>
              <a:off x="6126944" y="1143903"/>
              <a:ext cx="2363559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en-US" altLang="zh-TW" sz="2000" b="1" dirty="0" smtClean="0">
                  <a:solidFill>
                    <a:srgbClr val="4DA07B"/>
                  </a:solidFill>
                </a:rPr>
                <a:t>Openness, low entry barrier </a:t>
              </a:r>
              <a:endParaRPr kumimoji="1" lang="zh-TW" altLang="en-US" sz="2000" b="1" dirty="0">
                <a:solidFill>
                  <a:srgbClr val="4DA07B"/>
                </a:solidFill>
              </a:endParaRPr>
            </a:p>
          </p:txBody>
        </p:sp>
        <p:sp>
          <p:nvSpPr>
            <p:cNvPr id="85" name="文字方塊 84"/>
            <p:cNvSpPr txBox="1"/>
            <p:nvPr/>
          </p:nvSpPr>
          <p:spPr>
            <a:xfrm>
              <a:off x="4345472" y="2153052"/>
              <a:ext cx="1557734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kumimoji="1" lang="en-US" altLang="zh-TW" sz="2000" b="1" dirty="0" smtClean="0">
                  <a:solidFill>
                    <a:srgbClr val="4DA07B"/>
                  </a:solidFill>
                </a:rPr>
                <a:t>Mass market</a:t>
              </a:r>
              <a:endParaRPr kumimoji="1" lang="zh-TW" altLang="en-US" sz="2000" b="1" dirty="0">
                <a:solidFill>
                  <a:srgbClr val="4DA07B"/>
                </a:solidFill>
              </a:endParaRPr>
            </a:p>
          </p:txBody>
        </p:sp>
        <p:sp>
          <p:nvSpPr>
            <p:cNvPr id="86" name="文字方塊 85"/>
            <p:cNvSpPr txBox="1"/>
            <p:nvPr/>
          </p:nvSpPr>
          <p:spPr>
            <a:xfrm>
              <a:off x="6341657" y="2710968"/>
              <a:ext cx="1986127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en-US" altLang="zh-TW" sz="2000" b="1" dirty="0" smtClean="0">
                  <a:solidFill>
                    <a:srgbClr val="4DA07B"/>
                  </a:solidFill>
                </a:rPr>
                <a:t>Trend prediction (Crowd wisdom)</a:t>
              </a:r>
            </a:p>
          </p:txBody>
        </p:sp>
        <p:cxnSp>
          <p:nvCxnSpPr>
            <p:cNvPr id="78" name="直線接點 77"/>
            <p:cNvCxnSpPr/>
            <p:nvPr/>
          </p:nvCxnSpPr>
          <p:spPr>
            <a:xfrm>
              <a:off x="6046634" y="1146465"/>
              <a:ext cx="0" cy="3129006"/>
            </a:xfrm>
            <a:prstGeom prst="line">
              <a:avLst/>
            </a:prstGeom>
            <a:ln w="57150">
              <a:solidFill>
                <a:srgbClr val="4DA0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487" name="圖片 2486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49" t="10144" r="1449" b="-10144"/>
          <a:stretch/>
        </p:blipFill>
        <p:spPr>
          <a:xfrm>
            <a:off x="9131555" y="3244199"/>
            <a:ext cx="876407" cy="876407"/>
          </a:xfrm>
          <a:prstGeom prst="ellipse">
            <a:avLst/>
          </a:prstGeom>
          <a:ln w="28575">
            <a:solidFill>
              <a:srgbClr val="C19859"/>
            </a:solidFill>
          </a:ln>
        </p:spPr>
      </p:pic>
      <p:pic>
        <p:nvPicPr>
          <p:cNvPr id="2488" name="圖片 248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1555" y="4712352"/>
            <a:ext cx="874800" cy="874800"/>
          </a:xfrm>
          <a:prstGeom prst="rect">
            <a:avLst/>
          </a:prstGeom>
        </p:spPr>
      </p:pic>
      <p:cxnSp>
        <p:nvCxnSpPr>
          <p:cNvPr id="2489" name="直線接點 2488"/>
          <p:cNvCxnSpPr/>
          <p:nvPr/>
        </p:nvCxnSpPr>
        <p:spPr>
          <a:xfrm>
            <a:off x="10007962" y="3682403"/>
            <a:ext cx="262939" cy="0"/>
          </a:xfrm>
          <a:prstGeom prst="line">
            <a:avLst/>
          </a:prstGeom>
          <a:ln w="57150">
            <a:solidFill>
              <a:srgbClr val="C1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0" name="直線接點 2489"/>
          <p:cNvCxnSpPr/>
          <p:nvPr/>
        </p:nvCxnSpPr>
        <p:spPr>
          <a:xfrm flipV="1">
            <a:off x="9986435" y="4428301"/>
            <a:ext cx="233912" cy="803"/>
          </a:xfrm>
          <a:prstGeom prst="line">
            <a:avLst/>
          </a:prstGeom>
          <a:ln w="57150">
            <a:solidFill>
              <a:srgbClr val="C1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1" name="直線接點 2490"/>
          <p:cNvCxnSpPr/>
          <p:nvPr/>
        </p:nvCxnSpPr>
        <p:spPr>
          <a:xfrm>
            <a:off x="10007962" y="5149752"/>
            <a:ext cx="266400" cy="0"/>
          </a:xfrm>
          <a:prstGeom prst="line">
            <a:avLst/>
          </a:prstGeom>
          <a:ln w="57150">
            <a:solidFill>
              <a:srgbClr val="C1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92" name="圖片 249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4220" y="3985526"/>
            <a:ext cx="874800" cy="874800"/>
          </a:xfrm>
          <a:prstGeom prst="rect">
            <a:avLst/>
          </a:prstGeom>
        </p:spPr>
      </p:pic>
      <p:sp>
        <p:nvSpPr>
          <p:cNvPr id="2493" name="文字方塊 2492"/>
          <p:cNvSpPr txBox="1"/>
          <p:nvPr/>
        </p:nvSpPr>
        <p:spPr>
          <a:xfrm>
            <a:off x="10220347" y="3522036"/>
            <a:ext cx="1505284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en-US" altLang="zh-TW" sz="2000" b="1" dirty="0" smtClean="0">
                <a:solidFill>
                  <a:srgbClr val="C19859"/>
                </a:solidFill>
              </a:rPr>
              <a:t>Recognition </a:t>
            </a:r>
            <a:endParaRPr kumimoji="1" lang="zh-TW" altLang="en-US" sz="2000" b="1" dirty="0">
              <a:solidFill>
                <a:srgbClr val="C19859"/>
              </a:solidFill>
            </a:endParaRPr>
          </a:p>
        </p:txBody>
      </p:sp>
      <p:sp>
        <p:nvSpPr>
          <p:cNvPr id="2494" name="文字方塊 2493"/>
          <p:cNvSpPr txBox="1"/>
          <p:nvPr/>
        </p:nvSpPr>
        <p:spPr>
          <a:xfrm>
            <a:off x="8606120" y="4228246"/>
            <a:ext cx="1308371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en-US" altLang="zh-TW" sz="2000" b="1" dirty="0" smtClean="0">
                <a:solidFill>
                  <a:srgbClr val="C19859"/>
                </a:solidFill>
              </a:rPr>
              <a:t>Trustiness </a:t>
            </a:r>
            <a:endParaRPr kumimoji="1" lang="zh-TW" altLang="en-US" sz="2000" b="1" dirty="0">
              <a:solidFill>
                <a:srgbClr val="C19859"/>
              </a:solidFill>
            </a:endParaRPr>
          </a:p>
        </p:txBody>
      </p:sp>
      <p:sp>
        <p:nvSpPr>
          <p:cNvPr id="2495" name="文字方塊 2494"/>
          <p:cNvSpPr txBox="1"/>
          <p:nvPr/>
        </p:nvSpPr>
        <p:spPr>
          <a:xfrm>
            <a:off x="10265989" y="4975494"/>
            <a:ext cx="1351717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zh-TW" altLang="en-US" sz="2000" b="1" dirty="0" smtClean="0">
                <a:solidFill>
                  <a:srgbClr val="C19859"/>
                </a:solidFill>
              </a:rPr>
              <a:t> </a:t>
            </a:r>
            <a:r>
              <a:rPr kumimoji="1" lang="en-US" altLang="zh-TW" sz="2000" b="1" dirty="0" smtClean="0">
                <a:solidFill>
                  <a:srgbClr val="C19859"/>
                </a:solidFill>
              </a:rPr>
              <a:t>Endorsing </a:t>
            </a:r>
            <a:endParaRPr kumimoji="1" lang="zh-TW" altLang="en-US" sz="2000" b="1" dirty="0">
              <a:solidFill>
                <a:srgbClr val="C19859"/>
              </a:solidFill>
            </a:endParaRPr>
          </a:p>
        </p:txBody>
      </p:sp>
      <p:cxnSp>
        <p:nvCxnSpPr>
          <p:cNvPr id="2496" name="直線接點 2495"/>
          <p:cNvCxnSpPr/>
          <p:nvPr/>
        </p:nvCxnSpPr>
        <p:spPr>
          <a:xfrm>
            <a:off x="10145350" y="3112205"/>
            <a:ext cx="0" cy="3059685"/>
          </a:xfrm>
          <a:prstGeom prst="line">
            <a:avLst/>
          </a:prstGeom>
          <a:ln w="57150">
            <a:solidFill>
              <a:srgbClr val="C1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接點 53"/>
          <p:cNvCxnSpPr/>
          <p:nvPr/>
        </p:nvCxnSpPr>
        <p:spPr>
          <a:xfrm flipV="1">
            <a:off x="5887719" y="3611337"/>
            <a:ext cx="233912" cy="803"/>
          </a:xfrm>
          <a:prstGeom prst="line">
            <a:avLst/>
          </a:prstGeom>
          <a:ln w="57150">
            <a:solidFill>
              <a:srgbClr val="4DA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文字方塊 56"/>
          <p:cNvSpPr txBox="1"/>
          <p:nvPr/>
        </p:nvSpPr>
        <p:spPr>
          <a:xfrm>
            <a:off x="4152535" y="3407242"/>
            <a:ext cx="1943609" cy="70788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en-US" altLang="zh-TW" sz="2000" b="1" dirty="0" smtClean="0">
                <a:solidFill>
                  <a:srgbClr val="4DA07B"/>
                </a:solidFill>
              </a:rPr>
              <a:t>User generation </a:t>
            </a:r>
            <a:br>
              <a:rPr kumimoji="1" lang="en-US" altLang="zh-TW" sz="2000" b="1" dirty="0" smtClean="0">
                <a:solidFill>
                  <a:srgbClr val="4DA07B"/>
                </a:solidFill>
              </a:rPr>
            </a:br>
            <a:r>
              <a:rPr kumimoji="1" lang="en-US" altLang="zh-TW" sz="2000" b="1" dirty="0" smtClean="0">
                <a:solidFill>
                  <a:srgbClr val="4DA07B"/>
                </a:solidFill>
              </a:rPr>
              <a:t>(Crowdsourcing)</a:t>
            </a:r>
            <a:endParaRPr kumimoji="1" lang="zh-TW" altLang="en-US" sz="2000" b="1" dirty="0">
              <a:solidFill>
                <a:srgbClr val="4DA07B"/>
              </a:solidFill>
            </a:endParaRPr>
          </a:p>
        </p:txBody>
      </p:sp>
      <p:pic>
        <p:nvPicPr>
          <p:cNvPr id="58" name="圖片 5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541" y="3135389"/>
            <a:ext cx="832586" cy="876407"/>
          </a:xfrm>
          <a:prstGeom prst="ellipse">
            <a:avLst/>
          </a:prstGeom>
          <a:ln w="28575">
            <a:solidFill>
              <a:srgbClr val="4DA07B"/>
            </a:solidFill>
          </a:ln>
        </p:spPr>
      </p:pic>
      <p:cxnSp>
        <p:nvCxnSpPr>
          <p:cNvPr id="48" name="直線接點 47"/>
          <p:cNvCxnSpPr/>
          <p:nvPr/>
        </p:nvCxnSpPr>
        <p:spPr>
          <a:xfrm>
            <a:off x="9986435" y="5805328"/>
            <a:ext cx="266400" cy="0"/>
          </a:xfrm>
          <a:prstGeom prst="line">
            <a:avLst/>
          </a:prstGeom>
          <a:ln w="57150">
            <a:solidFill>
              <a:srgbClr val="C1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文字方塊 49"/>
          <p:cNvSpPr txBox="1"/>
          <p:nvPr/>
        </p:nvSpPr>
        <p:spPr>
          <a:xfrm>
            <a:off x="7605293" y="5573460"/>
            <a:ext cx="2675349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en-US" altLang="zh-TW" sz="2000" b="1" dirty="0" smtClean="0">
                <a:solidFill>
                  <a:srgbClr val="C19859"/>
                </a:solidFill>
              </a:rPr>
              <a:t>Collaborative sharing </a:t>
            </a:r>
            <a:endParaRPr kumimoji="1" lang="zh-TW" altLang="en-US" sz="2000" b="1" dirty="0">
              <a:solidFill>
                <a:srgbClr val="C19859"/>
              </a:solidFill>
            </a:endParaRPr>
          </a:p>
        </p:txBody>
      </p:sp>
      <p:pic>
        <p:nvPicPr>
          <p:cNvPr id="53" name="圖片 5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2835" y="5389459"/>
            <a:ext cx="809492" cy="804204"/>
          </a:xfrm>
          <a:prstGeom prst="ellipse">
            <a:avLst/>
          </a:prstGeom>
          <a:ln w="28575">
            <a:solidFill>
              <a:srgbClr val="C19859"/>
            </a:solidFill>
          </a:ln>
        </p:spPr>
      </p:pic>
      <p:sp>
        <p:nvSpPr>
          <p:cNvPr id="49" name="橢圓 48"/>
          <p:cNvSpPr/>
          <p:nvPr/>
        </p:nvSpPr>
        <p:spPr>
          <a:xfrm>
            <a:off x="100183" y="373943"/>
            <a:ext cx="1238616" cy="1238616"/>
          </a:xfrm>
          <a:prstGeom prst="ellipse">
            <a:avLst/>
          </a:prstGeom>
          <a:solidFill>
            <a:srgbClr val="604878"/>
          </a:solidFill>
          <a:ln>
            <a:solidFill>
              <a:srgbClr val="6048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3200" dirty="0" smtClean="0"/>
              <a:t>P2P</a:t>
            </a:r>
            <a:endParaRPr kumimoji="1" lang="zh-TW" altLang="en-US" sz="3200" dirty="0"/>
          </a:p>
        </p:txBody>
      </p:sp>
      <p:sp>
        <p:nvSpPr>
          <p:cNvPr id="52" name="橢圓 51"/>
          <p:cNvSpPr/>
          <p:nvPr/>
        </p:nvSpPr>
        <p:spPr>
          <a:xfrm>
            <a:off x="3820535" y="403459"/>
            <a:ext cx="1238616" cy="1209282"/>
          </a:xfrm>
          <a:prstGeom prst="ellipse">
            <a:avLst/>
          </a:prstGeom>
          <a:solidFill>
            <a:srgbClr val="4DA07B"/>
          </a:solidFill>
          <a:ln>
            <a:solidFill>
              <a:srgbClr val="4DA0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kumimoji="1" lang="en-US" altLang="zh-TW" sz="2000" b="1" dirty="0"/>
              <a:t>C</a:t>
            </a:r>
            <a:r>
              <a:rPr kumimoji="1" lang="en-US" altLang="zh-TW" sz="2000" b="1" dirty="0" smtClean="0"/>
              <a:t>rowd</a:t>
            </a:r>
            <a:endParaRPr kumimoji="1" lang="zh-TW" altLang="en-US" sz="2000" b="1" dirty="0"/>
          </a:p>
        </p:txBody>
      </p:sp>
      <p:sp>
        <p:nvSpPr>
          <p:cNvPr id="55" name="橢圓 54"/>
          <p:cNvSpPr/>
          <p:nvPr/>
        </p:nvSpPr>
        <p:spPr>
          <a:xfrm>
            <a:off x="10834780" y="355808"/>
            <a:ext cx="1238616" cy="1238616"/>
          </a:xfrm>
          <a:prstGeom prst="ellipse">
            <a:avLst/>
          </a:prstGeom>
          <a:solidFill>
            <a:srgbClr val="C19859"/>
          </a:solidFill>
          <a:ln>
            <a:solidFill>
              <a:srgbClr val="C19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kumimoji="1" lang="en-US" altLang="zh-TW" sz="1400" b="1" dirty="0" smtClean="0"/>
              <a:t>Social network</a:t>
            </a:r>
            <a:endParaRPr kumimoji="1" lang="zh-TW" alt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2393499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資料圖表 1"/>
          <p:cNvGraphicFramePr/>
          <p:nvPr>
            <p:extLst>
              <p:ext uri="{D42A27DB-BD31-4B8C-83A1-F6EECF244321}">
                <p14:modId xmlns:p14="http://schemas.microsoft.com/office/powerpoint/2010/main" val="2117332403"/>
              </p:ext>
            </p:extLst>
          </p:nvPr>
        </p:nvGraphicFramePr>
        <p:xfrm>
          <a:off x="-1119716" y="739699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2" name="Picture 4" descr="socialnetwork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229" y="729691"/>
            <a:ext cx="3063362" cy="2952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 descr="network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5531" y="4104208"/>
            <a:ext cx="3596365" cy="2054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8027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Finance Computing 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圖片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5035" y="781844"/>
            <a:ext cx="4088765" cy="5351145"/>
          </a:xfrm>
          <a:prstGeom prst="rect">
            <a:avLst/>
          </a:prstGeom>
          <a:noFill/>
        </p:spPr>
      </p:pic>
      <p:pic>
        <p:nvPicPr>
          <p:cNvPr id="7" name="圖片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425" y="2094230"/>
            <a:ext cx="5235575" cy="35026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62658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4826</TotalTime>
  <Words>879</Words>
  <Application>Microsoft Office PowerPoint</Application>
  <PresentationFormat>寬螢幕</PresentationFormat>
  <Paragraphs>178</Paragraphs>
  <Slides>37</Slides>
  <Notes>11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37</vt:i4>
      </vt:variant>
    </vt:vector>
  </HeadingPairs>
  <TitlesOfParts>
    <vt:vector size="46" baseType="lpstr">
      <vt:lpstr>標楷體</vt:lpstr>
      <vt:lpstr>新細明體</vt:lpstr>
      <vt:lpstr>Arial</vt:lpstr>
      <vt:lpstr>Bahnschrift Light</vt:lpstr>
      <vt:lpstr>Calibri</vt:lpstr>
      <vt:lpstr>Calibri Light</vt:lpstr>
      <vt:lpstr>Tahoma</vt:lpstr>
      <vt:lpstr>Times New Roman</vt:lpstr>
      <vt:lpstr>Office 佈景主題</vt:lpstr>
      <vt:lpstr>社群金融計算研究分享 Social Finance Computing  </vt:lpstr>
      <vt:lpstr>數位金融之道 </vt:lpstr>
      <vt:lpstr>Five characteristics of digital finance </vt:lpstr>
      <vt:lpstr>互聯網金融運作平台組合</vt:lpstr>
      <vt:lpstr>數位金融平台組合:效率提升+價值創造</vt:lpstr>
      <vt:lpstr>Social  business model: P2P, Crowd, Social Networking</vt:lpstr>
      <vt:lpstr>PowerPoint 簡報</vt:lpstr>
      <vt:lpstr>PowerPoint 簡報</vt:lpstr>
      <vt:lpstr>Social Finance Computing </vt:lpstr>
      <vt:lpstr>Social Finance Computing </vt:lpstr>
      <vt:lpstr>Social Finance Computing </vt:lpstr>
      <vt:lpstr>Evolution: From E-Commerce to Digital Finance </vt:lpstr>
      <vt:lpstr>Social Coupon Endorsing </vt:lpstr>
      <vt:lpstr>Social Coupon Endorsing : Processes </vt:lpstr>
      <vt:lpstr>Social Coupon Endorsing: Results</vt:lpstr>
      <vt:lpstr>P2P Currency Exchange </vt:lpstr>
      <vt:lpstr> P2P Currency Exchange  </vt:lpstr>
      <vt:lpstr>PowerPoint 簡報</vt:lpstr>
      <vt:lpstr>P2P Lending </vt:lpstr>
      <vt:lpstr>P2P  Student Lending </vt:lpstr>
      <vt:lpstr>P2P Lending </vt:lpstr>
      <vt:lpstr>Social Insurance Formation  </vt:lpstr>
      <vt:lpstr> P2P Insurance Formation Process</vt:lpstr>
      <vt:lpstr>PowerPoint 簡報</vt:lpstr>
      <vt:lpstr>Crowdfunding (1): Reward based Campaigns All-or-nothing </vt:lpstr>
      <vt:lpstr>Phased-based crowdfunding recommendation </vt:lpstr>
      <vt:lpstr>PowerPoint 簡報</vt:lpstr>
      <vt:lpstr>Crowdfunding (2): Donation-based Campaigns Keep-in-all</vt:lpstr>
      <vt:lpstr>Social fundraising recommendation </vt:lpstr>
      <vt:lpstr>PowerPoint 簡報</vt:lpstr>
      <vt:lpstr>Smart Portfolios (1): Personalized Investment</vt:lpstr>
      <vt:lpstr>Smart Portfolios for Personalized Investment </vt:lpstr>
      <vt:lpstr>PowerPoint 簡報</vt:lpstr>
      <vt:lpstr>Smart Portfolios (2): Investment Clubs </vt:lpstr>
      <vt:lpstr>Smart Portfolios for Investment Clubs </vt:lpstr>
      <vt:lpstr>PowerPoint 簡報</vt:lpstr>
      <vt:lpstr>Thank you ! Q&amp;A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數位經濟模式:創新與競爭</dc:title>
  <dc:creator>ymli</dc:creator>
  <cp:lastModifiedBy>ymli</cp:lastModifiedBy>
  <cp:revision>429</cp:revision>
  <dcterms:created xsi:type="dcterms:W3CDTF">2018-05-30T15:18:40Z</dcterms:created>
  <dcterms:modified xsi:type="dcterms:W3CDTF">2020-04-08T15:39:12Z</dcterms:modified>
</cp:coreProperties>
</file>