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289" r:id="rId3"/>
    <p:sldId id="290" r:id="rId4"/>
    <p:sldId id="288" r:id="rId5"/>
    <p:sldId id="358" r:id="rId6"/>
    <p:sldId id="257" r:id="rId7"/>
    <p:sldId id="258" r:id="rId8"/>
    <p:sldId id="295" r:id="rId9"/>
    <p:sldId id="259" r:id="rId10"/>
    <p:sldId id="260" r:id="rId11"/>
    <p:sldId id="261" r:id="rId12"/>
    <p:sldId id="262" r:id="rId13"/>
    <p:sldId id="263" r:id="rId14"/>
    <p:sldId id="266" r:id="rId15"/>
    <p:sldId id="322" r:id="rId16"/>
    <p:sldId id="296" r:id="rId17"/>
    <p:sldId id="323" r:id="rId18"/>
    <p:sldId id="352" r:id="rId19"/>
    <p:sldId id="353" r:id="rId20"/>
    <p:sldId id="325" r:id="rId21"/>
    <p:sldId id="355" r:id="rId22"/>
    <p:sldId id="327" r:id="rId23"/>
    <p:sldId id="328" r:id="rId24"/>
    <p:sldId id="329" r:id="rId25"/>
    <p:sldId id="330" r:id="rId26"/>
    <p:sldId id="331" r:id="rId27"/>
    <p:sldId id="332" r:id="rId28"/>
    <p:sldId id="333" r:id="rId29"/>
    <p:sldId id="334" r:id="rId30"/>
    <p:sldId id="335" r:id="rId31"/>
    <p:sldId id="336" r:id="rId32"/>
    <p:sldId id="337" r:id="rId33"/>
    <p:sldId id="338" r:id="rId34"/>
    <p:sldId id="339" r:id="rId35"/>
    <p:sldId id="340" r:id="rId36"/>
    <p:sldId id="341" r:id="rId37"/>
    <p:sldId id="342" r:id="rId38"/>
    <p:sldId id="343" r:id="rId39"/>
    <p:sldId id="354" r:id="rId40"/>
    <p:sldId id="344" r:id="rId41"/>
    <p:sldId id="345" r:id="rId42"/>
    <p:sldId id="346" r:id="rId43"/>
    <p:sldId id="347" r:id="rId44"/>
    <p:sldId id="348" r:id="rId45"/>
    <p:sldId id="359" r:id="rId46"/>
    <p:sldId id="356"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778" autoAdjust="0"/>
    <p:restoredTop sz="94660"/>
  </p:normalViewPr>
  <p:slideViewPr>
    <p:cSldViewPr snapToGrid="0">
      <p:cViewPr>
        <p:scale>
          <a:sx n="82" d="100"/>
          <a:sy n="82" d="100"/>
        </p:scale>
        <p:origin x="864"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F1F96B-CEEA-46B0-8937-BD819D974171}" type="datetimeFigureOut">
              <a:rPr lang="en-US" smtClean="0"/>
              <a:t>10/1/2018</a:t>
            </a:fld>
            <a:endParaRPr 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C2FB1B-645A-40C2-9D3F-69B9DC873AF2}" type="slidenum">
              <a:rPr lang="en-US" smtClean="0"/>
              <a:t>‹#›</a:t>
            </a:fld>
            <a:endParaRPr lang="en-US"/>
          </a:p>
        </p:txBody>
      </p:sp>
    </p:spTree>
    <p:extLst>
      <p:ext uri="{BB962C8B-B14F-4D97-AF65-F5344CB8AC3E}">
        <p14:creationId xmlns:p14="http://schemas.microsoft.com/office/powerpoint/2010/main" val="19075648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zh.wikipedia.org/wiki/%E7%A4%BE%E4%BC%9A%E4%BF%9D%E9%99%A9" TargetMode="External"/><Relationship Id="rId3" Type="http://schemas.openxmlformats.org/officeDocument/2006/relationships/hyperlink" Target="https://zh.wikipedia.org/wiki/%E6%B3%95%E5%BE%8B" TargetMode="External"/><Relationship Id="rId7" Type="http://schemas.openxmlformats.org/officeDocument/2006/relationships/hyperlink" Target="https://zh.wikipedia.org/wiki/%E9%A3%8E%E9%99%A9"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zh.wikipedia.org/wiki/%E7%BB%8F%E6%B5%8E" TargetMode="External"/><Relationship Id="rId5" Type="http://schemas.openxmlformats.org/officeDocument/2006/relationships/hyperlink" Target="https://zh.wikipedia.org/wiki/%E9%A3%8E%E9%99%A9%E7%AE%A1%E7%90%86" TargetMode="External"/><Relationship Id="rId10" Type="http://schemas.openxmlformats.org/officeDocument/2006/relationships/hyperlink" Target="https://zh.wikipedia.org/wiki/%E5%B7%A5%E4%BA%BA%E9%98%B6%E7%BA%A7" TargetMode="External"/><Relationship Id="rId4" Type="http://schemas.openxmlformats.org/officeDocument/2006/relationships/hyperlink" Target="https://zh.wikipedia.org/wiki/%E7%BB%8F%E6%B5%8E%E5%AD%A6" TargetMode="External"/><Relationship Id="rId9" Type="http://schemas.openxmlformats.org/officeDocument/2006/relationships/hyperlink" Target="https://zh.wikipedia.org/wiki/%E5%A5%A5%E6%89%98%C2%B7%E5%86%AF%C2%B7%E4%BF%BE%E6%96%AF%E9%BA%A6"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wiki.mbalib.com/zh-tw/%E4%BF%9D%E9%99%A9%E5%90%88%E5%90%8C" TargetMode="External"/><Relationship Id="rId13" Type="http://schemas.openxmlformats.org/officeDocument/2006/relationships/hyperlink" Target="http://wiki.mbalib.com/w/index.php?title=%E6%8A%95%E8%B5%84%E5%8A%9F%E8%83%BD&amp;action=edit" TargetMode="External"/><Relationship Id="rId3" Type="http://schemas.openxmlformats.org/officeDocument/2006/relationships/hyperlink" Target="http://wiki.mbalib.com/zh-tw/%E8%B4%A2%E5%8A%9B" TargetMode="External"/><Relationship Id="rId7" Type="http://schemas.openxmlformats.org/officeDocument/2006/relationships/hyperlink" Target="http://wiki.mbalib.com/zh-tw/%E6%8A%95%E8%B5%84%E6%94%B6%E7%9B%8A" TargetMode="External"/><Relationship Id="rId12" Type="http://schemas.openxmlformats.org/officeDocument/2006/relationships/hyperlink" Target="http://wiki.mbalib.com/zh-tw/%E4%BF%9D%E9%99%A9%E5%8A%9F%E8%83%BD" TargetMode="External"/><Relationship Id="rId2" Type="http://schemas.openxmlformats.org/officeDocument/2006/relationships/slide" Target="../slides/slide3.xml"/><Relationship Id="rId1" Type="http://schemas.openxmlformats.org/officeDocument/2006/relationships/notesMaster" Target="../notesMasters/notesMaster1.xml"/><Relationship Id="rId6" Type="http://schemas.openxmlformats.org/officeDocument/2006/relationships/hyperlink" Target="http://wiki.mbalib.com/zh-tw/%E6%8A%B5%E6%8A%BC%E8%B4%B7%E6%AC%BE" TargetMode="External"/><Relationship Id="rId11" Type="http://schemas.openxmlformats.org/officeDocument/2006/relationships/hyperlink" Target="http://wiki.mbalib.com/zh-tw/%E4%BF%9D%E9%99%A9%E5%8D%95" TargetMode="External"/><Relationship Id="rId5" Type="http://schemas.openxmlformats.org/officeDocument/2006/relationships/hyperlink" Target="http://wiki.mbalib.com/zh-tw/%E8%B4%A2%E4%BA%A7%E6%8D%9F%E5%A4%B1" TargetMode="External"/><Relationship Id="rId10" Type="http://schemas.openxmlformats.org/officeDocument/2006/relationships/hyperlink" Target="http://wiki.mbalib.com/zh-tw/%E8%B4%B7%E6%AC%BE" TargetMode="External"/><Relationship Id="rId4" Type="http://schemas.openxmlformats.org/officeDocument/2006/relationships/hyperlink" Target="http://wiki.mbalib.com/zh-tw/%E8%A2%AB%E4%BF%9D%E9%99%A9%E4%BA%BA" TargetMode="External"/><Relationship Id="rId9" Type="http://schemas.openxmlformats.org/officeDocument/2006/relationships/hyperlink" Target="http://wiki.mbalib.com/zh-tw/%E9%80%80%E4%BF%9D%E9%87%91"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read01.com/N5B05E.html"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www.ithome.com.tw/news/115101"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itw01.com/48OZEWH.html"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blockcast.it/2018/08/22/metlife-pilots-diabetes-insurance-on-blockchain/"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3" Type="http://schemas.openxmlformats.org/officeDocument/2006/relationships/hyperlink" Target="https://read01.com/nznmRy.html" TargetMode="External"/><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a:t>
            </a:r>
            <a:r>
              <a:rPr lang="zh-TW" altLang="en-US" dirty="0">
                <a:hlinkClick r:id="rId3" tooltip="法律"/>
              </a:rPr>
              <a:t>法律</a:t>
            </a:r>
            <a:r>
              <a:rPr lang="zh-TW" altLang="en-US" dirty="0"/>
              <a:t>和</a:t>
            </a:r>
            <a:r>
              <a:rPr lang="zh-TW" altLang="en-US" dirty="0">
                <a:hlinkClick r:id="rId4" tooltip="經濟學"/>
              </a:rPr>
              <a:t>經濟學</a:t>
            </a:r>
            <a:r>
              <a:rPr lang="zh-TW" altLang="en-US" dirty="0"/>
              <a:t>意義上，是一種</a:t>
            </a:r>
            <a:r>
              <a:rPr lang="zh-TW" altLang="en-US" dirty="0">
                <a:hlinkClick r:id="rId5" tooltip="風險管理"/>
              </a:rPr>
              <a:t>風險管理</a:t>
            </a:r>
            <a:r>
              <a:rPr lang="zh-TW" altLang="en-US" dirty="0"/>
              <a:t>方式，主要用於</a:t>
            </a:r>
            <a:r>
              <a:rPr lang="zh-TW" altLang="en-US" dirty="0">
                <a:hlinkClick r:id="rId6" tooltip="經濟"/>
              </a:rPr>
              <a:t>經濟</a:t>
            </a:r>
            <a:r>
              <a:rPr lang="zh-TW" altLang="en-US" dirty="0"/>
              <a:t>損失的</a:t>
            </a:r>
            <a:r>
              <a:rPr lang="zh-TW" altLang="en-US" dirty="0">
                <a:hlinkClick r:id="rId7" tooltip="風險"/>
              </a:rPr>
              <a:t>風險</a:t>
            </a:r>
            <a:endParaRPr lang="en-US" altLang="zh-TW" dirty="0"/>
          </a:p>
          <a:p>
            <a:r>
              <a:rPr lang="zh-TW" altLang="en-US" dirty="0"/>
              <a:t>以集中起來的保險費建立保險基金，用於補償被保險人因自然災害或意外事故所造成的損失，或對個人因死亡、傷殘、疾病或者達到合同約定的年齡期限時，承擔給付保險金責任的商業行為。</a:t>
            </a:r>
            <a:endParaRPr lang="en-US" altLang="zh-TW" dirty="0"/>
          </a:p>
          <a:p>
            <a:r>
              <a:rPr lang="zh-TW" altLang="en-US" dirty="0"/>
              <a:t>定義</a:t>
            </a:r>
            <a:r>
              <a:rPr lang="en-US" altLang="zh-TW" dirty="0"/>
              <a:t>:</a:t>
            </a:r>
            <a:r>
              <a:rPr lang="zh-TW" altLang="en-US" dirty="0"/>
              <a:t>通過繳納一定的費用，將一個實體潛在損失的風險向一個實體集合的平均轉嫁</a:t>
            </a:r>
            <a:endParaRPr lang="en-US" altLang="zh-TW" dirty="0"/>
          </a:p>
          <a:p>
            <a:r>
              <a:rPr lang="zh-TW" altLang="en-US" dirty="0"/>
              <a:t>一旦加入某個團體，就「一人有難，大家平攤」，是以貨幣形式平攤的社會風險轉嫁機制</a:t>
            </a:r>
            <a:endParaRPr lang="en-US" altLang="zh-TW" dirty="0"/>
          </a:p>
          <a:p>
            <a:r>
              <a:rPr lang="zh-TW" altLang="en-US" dirty="0"/>
              <a:t>現代的</a:t>
            </a:r>
            <a:r>
              <a:rPr lang="zh-TW" altLang="en-US" dirty="0">
                <a:hlinkClick r:id="rId8" tooltip="社會保險"/>
              </a:rPr>
              <a:t>社會保險</a:t>
            </a:r>
            <a:r>
              <a:rPr lang="zh-TW" altLang="en-US" dirty="0"/>
              <a:t>制度是由</a:t>
            </a:r>
            <a:r>
              <a:rPr lang="en-US" altLang="zh-TW" dirty="0"/>
              <a:t>19</a:t>
            </a:r>
            <a:r>
              <a:rPr lang="zh-TW" altLang="en-US" dirty="0"/>
              <a:t>世紀德國的鐵血宰相</a:t>
            </a:r>
            <a:r>
              <a:rPr lang="zh-TW" altLang="en-US" dirty="0">
                <a:hlinkClick r:id="rId9" tooltip="奧托·馮·俾斯麥"/>
              </a:rPr>
              <a:t>奧托</a:t>
            </a:r>
            <a:r>
              <a:rPr lang="en-US" altLang="zh-TW" dirty="0">
                <a:hlinkClick r:id="rId9" tooltip="奧托·馮·俾斯麥"/>
              </a:rPr>
              <a:t>·</a:t>
            </a:r>
            <a:r>
              <a:rPr lang="zh-TW" altLang="en-US" dirty="0">
                <a:hlinkClick r:id="rId9" tooltip="奧托·馮·俾斯麥"/>
              </a:rPr>
              <a:t>馮</a:t>
            </a:r>
            <a:r>
              <a:rPr lang="en-US" altLang="zh-TW" dirty="0">
                <a:hlinkClick r:id="rId9" tooltip="奧托·馮·俾斯麥"/>
              </a:rPr>
              <a:t>·</a:t>
            </a:r>
            <a:r>
              <a:rPr lang="zh-TW" altLang="en-US" dirty="0">
                <a:hlinkClick r:id="rId9" tooltip="奧托·馮·俾斯麥"/>
              </a:rPr>
              <a:t>俾斯麥</a:t>
            </a:r>
            <a:r>
              <a:rPr lang="zh-TW" altLang="en-US" dirty="0"/>
              <a:t>為了與社會主義運動爭奪</a:t>
            </a:r>
            <a:r>
              <a:rPr lang="zh-TW" altLang="en-US" dirty="0">
                <a:hlinkClick r:id="rId10" tooltip="工人階級"/>
              </a:rPr>
              <a:t>工人階級</a:t>
            </a:r>
            <a:r>
              <a:rPr lang="zh-TW" altLang="en-US" dirty="0"/>
              <a:t>而首先創建的，此後的歐洲各國也紛紛效仿，今天已經成為維護現代社會正常運轉不可缺少的一環</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2</a:t>
            </a:fld>
            <a:endParaRPr lang="zh-TW" altLang="en-US"/>
          </a:p>
        </p:txBody>
      </p:sp>
    </p:spTree>
    <p:extLst>
      <p:ext uri="{BB962C8B-B14F-4D97-AF65-F5344CB8AC3E}">
        <p14:creationId xmlns:p14="http://schemas.microsoft.com/office/powerpoint/2010/main" val="2896885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None/>
            </a:pPr>
            <a:r>
              <a:rPr lang="zh-TW" sz="1300" b="0" i="0" u="none" strike="noStrike" cap="none">
                <a:solidFill>
                  <a:schemeClr val="dk1"/>
                </a:solidFill>
                <a:latin typeface="Calibri"/>
                <a:ea typeface="Calibri"/>
                <a:cs typeface="Calibri"/>
                <a:sym typeface="Calibri"/>
              </a:rPr>
              <a:t>投保之後，還將敦促用戶每天上傳測血糖記錄——會提醒用戶每天註意控制飲食，如果有什麼不舒服盡早檢查，盡早治療。這樣就能夠有效幫助病人控制病情，盡量減少並發癥，也就可以提高保險利潤率。</a:t>
            </a:r>
            <a:endParaRPr sz="1200" b="0" i="0" u="none" strike="noStrike" cap="none">
              <a:solidFill>
                <a:schemeClr val="dk1"/>
              </a:solidFill>
              <a:latin typeface="Calibri"/>
              <a:ea typeface="Calibri"/>
              <a:cs typeface="Calibri"/>
              <a:sym typeface="Calibri"/>
            </a:endParaRPr>
          </a:p>
        </p:txBody>
      </p:sp>
      <p:sp>
        <p:nvSpPr>
          <p:cNvPr id="461" name="Google Shape;461;p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14</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162446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0" name="Google Shape;460;p6: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None/>
            </a:pPr>
            <a:endParaRPr sz="1200" b="0" i="0" u="none" strike="noStrike" cap="none" dirty="0">
              <a:solidFill>
                <a:schemeClr val="dk1"/>
              </a:solidFill>
              <a:latin typeface="Calibri"/>
              <a:ea typeface="Calibri"/>
              <a:cs typeface="Calibri"/>
              <a:sym typeface="Calibri"/>
            </a:endParaRPr>
          </a:p>
        </p:txBody>
      </p:sp>
      <p:sp>
        <p:nvSpPr>
          <p:cNvPr id="461" name="Google Shape;461;p6: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15</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51246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4295aac0ab_8_2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4295aac0ab_8_24: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228600" lvl="0" indent="-228600" algn="l" rtl="0">
              <a:spcBef>
                <a:spcPts val="0"/>
              </a:spcBef>
              <a:spcAft>
                <a:spcPts val="0"/>
              </a:spcAft>
              <a:buClr>
                <a:schemeClr val="dk1"/>
              </a:buClr>
              <a:buSzPts val="2600"/>
              <a:buChar char="•"/>
            </a:pPr>
            <a:r>
              <a:rPr lang="zh-TW" sz="2600" b="1">
                <a:latin typeface="Corbel"/>
                <a:ea typeface="Corbel"/>
                <a:cs typeface="Corbel"/>
                <a:sym typeface="Corbel"/>
              </a:rPr>
              <a:t>公司：</a:t>
            </a:r>
            <a:endParaRPr sz="2600" b="1">
              <a:latin typeface="Corbel"/>
              <a:ea typeface="Corbel"/>
              <a:cs typeface="Corbel"/>
              <a:sym typeface="Corbel"/>
            </a:endParaRPr>
          </a:p>
          <a:p>
            <a:pPr marL="685800" lvl="1" indent="-254000" algn="l" rtl="0">
              <a:spcBef>
                <a:spcPts val="0"/>
              </a:spcBef>
              <a:spcAft>
                <a:spcPts val="0"/>
              </a:spcAft>
              <a:buClr>
                <a:schemeClr val="dk1"/>
              </a:buClr>
              <a:buSzPts val="2800"/>
              <a:buChar char="•"/>
            </a:pPr>
            <a:r>
              <a:rPr lang="zh-TW" sz="2800">
                <a:latin typeface="Corbel"/>
                <a:ea typeface="Corbel"/>
                <a:cs typeface="Corbel"/>
                <a:sym typeface="Corbel"/>
              </a:rPr>
              <a:t>透過人員推銷(電話、email)，依照銷售員之認知和被保人的需求來銷售保險，人力成本高也缺乏效率。</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傳統公司的應對策略3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互聯網貨幣的議題3</a:t>
            </a:r>
            <a:endParaRPr sz="1200" b="0" i="0" u="none" strike="noStrike" cap="none">
              <a:solidFill>
                <a:schemeClr val="dk1"/>
              </a:solidFill>
              <a:latin typeface="Calibri"/>
              <a:ea typeface="Calibri"/>
              <a:cs typeface="Calibri"/>
              <a:sym typeface="Calibri"/>
            </a:endParaRPr>
          </a:p>
        </p:txBody>
      </p:sp>
      <p:sp>
        <p:nvSpPr>
          <p:cNvPr id="471" name="Google Shape;471;g4295aac0ab_8_24: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17</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005707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19</a:t>
            </a:fld>
            <a:endParaRPr lang="zh-TW" altLang="en-US"/>
          </a:p>
        </p:txBody>
      </p:sp>
    </p:spTree>
    <p:extLst>
      <p:ext uri="{BB962C8B-B14F-4D97-AF65-F5344CB8AC3E}">
        <p14:creationId xmlns:p14="http://schemas.microsoft.com/office/powerpoint/2010/main" val="29238821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4295aac0ab_8_3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g4295aac0ab_8_32: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關於貨幣2</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傳統貨幣2</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(TECH)3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互聯網貨幣4</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互聯網貨幣的運作(流程)3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目前市場3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創新模式5</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挑戰</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傳統公司的應對策略3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互聯網貨幣的議題3</a:t>
            </a:r>
            <a:endParaRPr sz="1200" b="0" i="0" u="none" strike="noStrike" cap="none">
              <a:solidFill>
                <a:schemeClr val="dk1"/>
              </a:solidFill>
              <a:latin typeface="Calibri"/>
              <a:ea typeface="Calibri"/>
              <a:cs typeface="Calibri"/>
              <a:sym typeface="Calibri"/>
            </a:endParaRPr>
          </a:p>
        </p:txBody>
      </p:sp>
      <p:sp>
        <p:nvSpPr>
          <p:cNvPr id="491" name="Google Shape;491;g4295aac0ab_8_32: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20</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448012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g4295aac0ab_8_5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g4295aac0ab_8_54: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關於貨幣2</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傳統貨幣2</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(TECH)3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互聯網貨幣4</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互聯網貨幣的運作(流程)3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目前市場3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創新模式5</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挑戰</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傳統公司的應對策略3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互聯網貨幣的議題3</a:t>
            </a:r>
            <a:endParaRPr sz="1200" b="0" i="0" u="none" strike="noStrike" cap="none">
              <a:solidFill>
                <a:schemeClr val="dk1"/>
              </a:solidFill>
              <a:latin typeface="Calibri"/>
              <a:ea typeface="Calibri"/>
              <a:cs typeface="Calibri"/>
              <a:sym typeface="Calibri"/>
            </a:endParaRPr>
          </a:p>
        </p:txBody>
      </p:sp>
      <p:sp>
        <p:nvSpPr>
          <p:cNvPr id="499" name="Google Shape;499;g4295aac0ab_8_54: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21</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875864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4295aac0ab_8_6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g4295aac0ab_8_62: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228600" lvl="0" indent="-228600" algn="l" rtl="0">
              <a:spcBef>
                <a:spcPts val="1000"/>
              </a:spcBef>
              <a:spcAft>
                <a:spcPts val="0"/>
              </a:spcAft>
              <a:buClr>
                <a:schemeClr val="dk1"/>
              </a:buClr>
              <a:buSzPts val="2800"/>
              <a:buChar char="•"/>
            </a:pPr>
            <a:r>
              <a:rPr lang="zh-TW" sz="2800">
                <a:latin typeface="Corbel"/>
                <a:ea typeface="Corbel"/>
                <a:cs typeface="Corbel"/>
                <a:sym typeface="Corbel"/>
              </a:rPr>
              <a:t>公司：</a:t>
            </a:r>
            <a:endParaRPr sz="2800">
              <a:latin typeface="Corbel"/>
              <a:ea typeface="Corbel"/>
              <a:cs typeface="Corbel"/>
              <a:sym typeface="Corbel"/>
            </a:endParaRPr>
          </a:p>
          <a:p>
            <a:pPr marL="685800" lvl="1" indent="-228600" algn="l" rtl="0">
              <a:spcBef>
                <a:spcPts val="500"/>
              </a:spcBef>
              <a:spcAft>
                <a:spcPts val="0"/>
              </a:spcAft>
              <a:buClr>
                <a:schemeClr val="dk1"/>
              </a:buClr>
              <a:buSzPts val="2400"/>
              <a:buChar char="•"/>
            </a:pPr>
            <a:r>
              <a:rPr lang="zh-TW" sz="2800">
                <a:latin typeface="Corbel"/>
                <a:ea typeface="Corbel"/>
                <a:cs typeface="Corbel"/>
                <a:sym typeface="Corbel"/>
              </a:rPr>
              <a:t>透過web、app與客戶互動，依客戶的身分、需求，配合可蒐集到的數據給予建議商品和優惠</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挑戰</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傳統公司的應對策略3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互聯網貨幣的議題3</a:t>
            </a:r>
            <a:endParaRPr sz="1200" b="0" i="0" u="none" strike="noStrike" cap="none">
              <a:solidFill>
                <a:schemeClr val="dk1"/>
              </a:solidFill>
              <a:latin typeface="Calibri"/>
              <a:ea typeface="Calibri"/>
              <a:cs typeface="Calibri"/>
              <a:sym typeface="Calibri"/>
            </a:endParaRPr>
          </a:p>
        </p:txBody>
      </p:sp>
      <p:sp>
        <p:nvSpPr>
          <p:cNvPr id="507" name="Google Shape;507;g4295aac0ab_8_62: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22</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7561938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42a0d6076f_7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g42a0d6076f_7_0: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關於貨幣2</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傳統貨幣2</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(TECH)3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互聯網貨幣4</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互聯網貨幣的運作(流程)3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目前市場3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創新模式5</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挑戰</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傳統公司的應對策略3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互聯網貨幣的議題3</a:t>
            </a:r>
            <a:endParaRPr sz="1200" b="0" i="0" u="none" strike="noStrike" cap="none">
              <a:solidFill>
                <a:schemeClr val="dk1"/>
              </a:solidFill>
              <a:latin typeface="Calibri"/>
              <a:ea typeface="Calibri"/>
              <a:cs typeface="Calibri"/>
              <a:sym typeface="Calibri"/>
            </a:endParaRPr>
          </a:p>
        </p:txBody>
      </p:sp>
      <p:sp>
        <p:nvSpPr>
          <p:cNvPr id="528" name="Google Shape;528;g42a0d6076f_7_0: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23</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802892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4295aac0ab_18_2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8" name="Google Shape;518;g4295aac0ab_18_20: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關於貨幣2</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傳統貨幣2</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(TECH)3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互聯網貨幣4</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互聯網貨幣的運作(流程)3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目前市場3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創新模式5</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挑戰</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傳統公司的應對策略3</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互聯網貨幣的議題3</a:t>
            </a:r>
            <a:endParaRPr sz="1200" b="0" i="0" u="none" strike="noStrike" cap="none">
              <a:solidFill>
                <a:schemeClr val="dk1"/>
              </a:solidFill>
              <a:latin typeface="Calibri"/>
              <a:ea typeface="Calibri"/>
              <a:cs typeface="Calibri"/>
              <a:sym typeface="Calibri"/>
            </a:endParaRPr>
          </a:p>
        </p:txBody>
      </p:sp>
      <p:sp>
        <p:nvSpPr>
          <p:cNvPr id="519" name="Google Shape;519;g4295aac0ab_18_20: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24</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766790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42a0d6076f_3_91:notes"/>
          <p:cNvSpPr txBox="1">
            <a:spLocks noGrp="1"/>
          </p:cNvSpPr>
          <p:nvPr>
            <p:ph type="body" idx="1"/>
          </p:nvPr>
        </p:nvSpPr>
        <p:spPr>
          <a:xfrm>
            <a:off x="1023460" y="3416538"/>
            <a:ext cx="818768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36" name="Google Shape;536;g42a0d6076f_3_9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3110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en-US" altLang="zh-TW" dirty="0"/>
              <a:t>http://</a:t>
            </a:r>
            <a:r>
              <a:rPr kumimoji="1" lang="en-US" altLang="zh-TW" dirty="0" err="1"/>
              <a:t>wiki.mbalib.com</a:t>
            </a:r>
            <a:r>
              <a:rPr kumimoji="1" lang="en-US" altLang="zh-TW" dirty="0"/>
              <a:t>/</a:t>
            </a:r>
            <a:r>
              <a:rPr kumimoji="1" lang="en-US" altLang="zh-TW" dirty="0" err="1"/>
              <a:t>zh-tw</a:t>
            </a:r>
            <a:r>
              <a:rPr kumimoji="1" lang="en-US" altLang="zh-TW" dirty="0"/>
              <a:t>/%E4%BF%9D%E9%99%A9</a:t>
            </a:r>
            <a:endParaRPr kumimoji="1" lang="zh-TW" altLang="en-US" dirty="0"/>
          </a:p>
          <a:p>
            <a:r>
              <a:rPr lang="zh-TW" altLang="en-US" sz="1200" b="1" i="0" kern="1200" dirty="0">
                <a:solidFill>
                  <a:schemeClr val="tx1"/>
                </a:solidFill>
                <a:effectLst/>
                <a:latin typeface="+mn-lt"/>
                <a:ea typeface="+mn-ea"/>
                <a:cs typeface="+mn-cs"/>
              </a:rPr>
              <a:t>保險的作用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1</a:t>
            </a:r>
            <a:r>
              <a:rPr lang="zh-TW" altLang="en-US" sz="1200" b="1" i="0" kern="1200" dirty="0">
                <a:solidFill>
                  <a:schemeClr val="tx1"/>
                </a:solidFill>
                <a:effectLst/>
                <a:latin typeface="+mn-lt"/>
                <a:ea typeface="+mn-ea"/>
                <a:cs typeface="+mn-cs"/>
              </a:rPr>
              <a:t>、轉移風險</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買保險就是把自己的風險轉移出去，而接受風險的機構就是保險公司。保險公司接受風險轉移是因為可保風險還是有規律可循的。通過研究風險的偶然性去尋找其必然性，掌握風險發生、發展的規律，為眾多有危險顧慮的人提供了保險保障。</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2</a:t>
            </a:r>
            <a:r>
              <a:rPr lang="zh-TW" altLang="en-US" sz="1200" b="1" i="0" kern="1200" dirty="0">
                <a:solidFill>
                  <a:schemeClr val="tx1"/>
                </a:solidFill>
                <a:effectLst/>
                <a:latin typeface="+mn-lt"/>
                <a:ea typeface="+mn-ea"/>
                <a:cs typeface="+mn-cs"/>
              </a:rPr>
              <a:t>、均攤損失</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轉移風險並非災害事故真正離開了投保人，而是保險人藉助眾人的</a:t>
            </a:r>
            <a:r>
              <a:rPr lang="zh-TW" altLang="en-US" sz="1200" b="0" i="0" u="none" strike="noStrike" kern="1200" dirty="0">
                <a:solidFill>
                  <a:schemeClr val="tx1"/>
                </a:solidFill>
                <a:effectLst/>
                <a:latin typeface="+mn-lt"/>
                <a:ea typeface="+mn-ea"/>
                <a:cs typeface="+mn-cs"/>
                <a:hlinkClick r:id="rId3" tooltip="财力"/>
              </a:rPr>
              <a:t>財力</a:t>
            </a:r>
            <a:r>
              <a:rPr lang="zh-TW" altLang="en-US" sz="1200" b="0" i="0" kern="1200" dirty="0">
                <a:solidFill>
                  <a:schemeClr val="tx1"/>
                </a:solidFill>
                <a:effectLst/>
                <a:latin typeface="+mn-lt"/>
                <a:ea typeface="+mn-ea"/>
                <a:cs typeface="+mn-cs"/>
              </a:rPr>
              <a:t>，給遭災受損的投保人補償經濟損失，為其排憂解難。保險人以收取保險費用和支付賠款的形式，將少數人的巨額損失分散給眾多的</a:t>
            </a:r>
            <a:r>
              <a:rPr lang="zh-TW" altLang="en-US" sz="1200" b="0" i="0" u="none" strike="noStrike" kern="1200" dirty="0">
                <a:solidFill>
                  <a:schemeClr val="tx1"/>
                </a:solidFill>
                <a:effectLst/>
                <a:latin typeface="+mn-lt"/>
                <a:ea typeface="+mn-ea"/>
                <a:cs typeface="+mn-cs"/>
                <a:hlinkClick r:id="rId4" tooltip="被保险人"/>
              </a:rPr>
              <a:t>被保險人</a:t>
            </a:r>
            <a:r>
              <a:rPr lang="zh-TW" altLang="en-US" sz="1200" b="0" i="0" kern="1200" dirty="0">
                <a:solidFill>
                  <a:schemeClr val="tx1"/>
                </a:solidFill>
                <a:effectLst/>
                <a:latin typeface="+mn-lt"/>
                <a:ea typeface="+mn-ea"/>
                <a:cs typeface="+mn-cs"/>
              </a:rPr>
              <a:t>，從而使個人難以承受的損失，變成多數人可以承擔的損失，這實際上是把損失均攤給有相同風險的投保人。所以，保險只有均攤損失的功能，而沒有減少損失的功能。</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3</a:t>
            </a:r>
            <a:r>
              <a:rPr lang="zh-TW" altLang="en-US" sz="1200" b="1" i="0" kern="1200" dirty="0">
                <a:solidFill>
                  <a:schemeClr val="tx1"/>
                </a:solidFill>
                <a:effectLst/>
                <a:latin typeface="+mn-lt"/>
                <a:ea typeface="+mn-ea"/>
                <a:cs typeface="+mn-cs"/>
              </a:rPr>
              <a:t>、實施補償</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分攤損失是實施補償的前提和手段，實施補償是分攤損失的目的。其補償的範圍主要有以下幾個方面：</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1</a:t>
            </a:r>
            <a:r>
              <a:rPr lang="zh-TW" altLang="en-US" sz="1200" b="0" i="0" kern="1200" dirty="0">
                <a:solidFill>
                  <a:schemeClr val="tx1"/>
                </a:solidFill>
                <a:effectLst/>
                <a:latin typeface="+mn-lt"/>
                <a:ea typeface="+mn-ea"/>
                <a:cs typeface="+mn-cs"/>
              </a:rPr>
              <a:t>）投保人因災害事故所遭受的</a:t>
            </a:r>
            <a:r>
              <a:rPr lang="zh-TW" altLang="en-US" sz="1200" b="0" i="0" u="none" strike="noStrike" kern="1200" dirty="0">
                <a:solidFill>
                  <a:schemeClr val="tx1"/>
                </a:solidFill>
                <a:effectLst/>
                <a:latin typeface="+mn-lt"/>
                <a:ea typeface="+mn-ea"/>
                <a:cs typeface="+mn-cs"/>
                <a:hlinkClick r:id="rId5" tooltip="财产损失"/>
              </a:rPr>
              <a:t>財產損失</a:t>
            </a:r>
            <a:r>
              <a:rPr lang="zh-TW" altLang="en-US" sz="1200" b="0" i="0" kern="1200" dirty="0">
                <a:solidFill>
                  <a:schemeClr val="tx1"/>
                </a:solidFill>
                <a:effectLst/>
                <a:latin typeface="+mn-lt"/>
                <a:ea typeface="+mn-ea"/>
                <a:cs typeface="+mn-cs"/>
              </a:rPr>
              <a:t>。</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2</a:t>
            </a:r>
            <a:r>
              <a:rPr lang="zh-TW" altLang="en-US" sz="1200" b="0" i="0" kern="1200" dirty="0">
                <a:solidFill>
                  <a:schemeClr val="tx1"/>
                </a:solidFill>
                <a:effectLst/>
                <a:latin typeface="+mn-lt"/>
                <a:ea typeface="+mn-ea"/>
                <a:cs typeface="+mn-cs"/>
              </a:rPr>
              <a:t>）投保人因災害事故使自己身體遭受的傷亡或保險期滿應結付的保險金。</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3</a:t>
            </a:r>
            <a:r>
              <a:rPr lang="zh-TW" altLang="en-US" sz="1200" b="0" i="0" kern="1200" dirty="0">
                <a:solidFill>
                  <a:schemeClr val="tx1"/>
                </a:solidFill>
                <a:effectLst/>
                <a:latin typeface="+mn-lt"/>
                <a:ea typeface="+mn-ea"/>
                <a:cs typeface="+mn-cs"/>
              </a:rPr>
              <a:t>）投保人因災害事故依法對他人應付的經濟賠償。</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4</a:t>
            </a:r>
            <a:r>
              <a:rPr lang="zh-TW" altLang="en-US" sz="1200" b="0" i="0" kern="1200" dirty="0">
                <a:solidFill>
                  <a:schemeClr val="tx1"/>
                </a:solidFill>
                <a:effectLst/>
                <a:latin typeface="+mn-lt"/>
                <a:ea typeface="+mn-ea"/>
                <a:cs typeface="+mn-cs"/>
              </a:rPr>
              <a:t>）投保人因另方當事人不履行合同所蒙受的經濟損失。</a:t>
            </a:r>
          </a:p>
          <a:p>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5</a:t>
            </a:r>
            <a:r>
              <a:rPr lang="zh-TW" altLang="en-US" sz="1200" b="0" i="0" kern="1200" dirty="0">
                <a:solidFill>
                  <a:schemeClr val="tx1"/>
                </a:solidFill>
                <a:effectLst/>
                <a:latin typeface="+mn-lt"/>
                <a:ea typeface="+mn-ea"/>
                <a:cs typeface="+mn-cs"/>
              </a:rPr>
              <a:t>）災害事故發生後，投保人因施救保險標的所發生的一切費用。</a:t>
            </a:r>
          </a:p>
          <a:p>
            <a:r>
              <a:rPr lang="zh-TW" altLang="en-US" sz="1200" b="0" i="0" kern="1200" dirty="0">
                <a:solidFill>
                  <a:schemeClr val="tx1"/>
                </a:solidFill>
                <a:effectLst/>
                <a:latin typeface="+mn-lt"/>
                <a:ea typeface="+mn-ea"/>
                <a:cs typeface="+mn-cs"/>
              </a:rPr>
              <a:t>　　</a:t>
            </a:r>
            <a:r>
              <a:rPr lang="en-US" altLang="zh-TW" sz="1200" b="1" i="0" kern="1200" dirty="0">
                <a:solidFill>
                  <a:schemeClr val="tx1"/>
                </a:solidFill>
                <a:effectLst/>
                <a:latin typeface="+mn-lt"/>
                <a:ea typeface="+mn-ea"/>
                <a:cs typeface="+mn-cs"/>
              </a:rPr>
              <a:t>4</a:t>
            </a:r>
            <a:r>
              <a:rPr lang="zh-TW" altLang="en-US" sz="1200" b="1" i="0" kern="1200" dirty="0">
                <a:solidFill>
                  <a:schemeClr val="tx1"/>
                </a:solidFill>
                <a:effectLst/>
                <a:latin typeface="+mn-lt"/>
                <a:ea typeface="+mn-ea"/>
                <a:cs typeface="+mn-cs"/>
              </a:rPr>
              <a:t>、</a:t>
            </a:r>
            <a:r>
              <a:rPr lang="zh-TW" altLang="en-US" sz="1200" b="1" i="0" u="none" strike="noStrike" kern="1200" dirty="0">
                <a:solidFill>
                  <a:schemeClr val="tx1"/>
                </a:solidFill>
                <a:effectLst/>
                <a:latin typeface="+mn-lt"/>
                <a:ea typeface="+mn-ea"/>
                <a:cs typeface="+mn-cs"/>
                <a:hlinkClick r:id="rId6" tooltip="抵押贷款"/>
              </a:rPr>
              <a:t>抵押貸款</a:t>
            </a:r>
            <a:r>
              <a:rPr lang="zh-TW" altLang="en-US" sz="1200" b="1" i="0" kern="1200" dirty="0">
                <a:solidFill>
                  <a:schemeClr val="tx1"/>
                </a:solidFill>
                <a:effectLst/>
                <a:latin typeface="+mn-lt"/>
                <a:ea typeface="+mn-ea"/>
                <a:cs typeface="+mn-cs"/>
              </a:rPr>
              <a:t>和</a:t>
            </a:r>
            <a:r>
              <a:rPr lang="zh-TW" altLang="en-US" sz="1200" b="1" i="0" u="none" strike="noStrike" kern="1200" dirty="0">
                <a:solidFill>
                  <a:schemeClr val="tx1"/>
                </a:solidFill>
                <a:effectLst/>
                <a:latin typeface="+mn-lt"/>
                <a:ea typeface="+mn-ea"/>
                <a:cs typeface="+mn-cs"/>
                <a:hlinkClick r:id="rId7" tooltip="投资收益"/>
              </a:rPr>
              <a:t>投資收益</a:t>
            </a:r>
            <a:endParaRPr lang="zh-TW" altLang="en-US" sz="1200" b="0" i="0" kern="1200" dirty="0">
              <a:solidFill>
                <a:schemeClr val="tx1"/>
              </a:solidFill>
              <a:effectLst/>
              <a:latin typeface="+mn-lt"/>
              <a:ea typeface="+mn-ea"/>
              <a:cs typeface="+mn-cs"/>
            </a:endParaRPr>
          </a:p>
          <a:p>
            <a:r>
              <a:rPr lang="zh-TW" altLang="en-US" sz="1200" b="0" i="0" kern="1200" dirty="0">
                <a:solidFill>
                  <a:schemeClr val="tx1"/>
                </a:solidFill>
                <a:effectLst/>
                <a:latin typeface="+mn-lt"/>
                <a:ea typeface="+mn-ea"/>
                <a:cs typeface="+mn-cs"/>
              </a:rPr>
              <a:t>　　保險法中明確規定：“現金價值不喪失條款”，客戶雖然與保險公司簽定合同，但客戶有權中止這個合同，並得到退保金額。</a:t>
            </a:r>
            <a:r>
              <a:rPr lang="zh-TW" altLang="en-US" sz="1200" b="0" i="0" u="none" strike="noStrike" kern="1200" dirty="0">
                <a:solidFill>
                  <a:schemeClr val="tx1"/>
                </a:solidFill>
                <a:effectLst/>
                <a:latin typeface="+mn-lt"/>
                <a:ea typeface="+mn-ea"/>
                <a:cs typeface="+mn-cs"/>
                <a:hlinkClick r:id="rId8" tooltip="保险合同"/>
              </a:rPr>
              <a:t>保險合同</a:t>
            </a:r>
            <a:r>
              <a:rPr lang="zh-TW" altLang="en-US" sz="1200" b="0" i="0" kern="1200" dirty="0">
                <a:solidFill>
                  <a:schemeClr val="tx1"/>
                </a:solidFill>
                <a:effectLst/>
                <a:latin typeface="+mn-lt"/>
                <a:ea typeface="+mn-ea"/>
                <a:cs typeface="+mn-cs"/>
              </a:rPr>
              <a:t>中也規定客戶資金緊缺時可申請相當於</a:t>
            </a:r>
            <a:r>
              <a:rPr lang="zh-TW" altLang="en-US" sz="1200" b="0" i="0" u="none" strike="noStrike" kern="1200" dirty="0">
                <a:solidFill>
                  <a:schemeClr val="tx1"/>
                </a:solidFill>
                <a:effectLst/>
                <a:latin typeface="+mn-lt"/>
                <a:ea typeface="+mn-ea"/>
                <a:cs typeface="+mn-cs"/>
                <a:hlinkClick r:id="rId9" tooltip="退保金"/>
              </a:rPr>
              <a:t>退保金</a:t>
            </a:r>
            <a:r>
              <a:rPr lang="zh-TW" altLang="en-US" sz="1200" b="0" i="0" kern="1200" dirty="0">
                <a:solidFill>
                  <a:schemeClr val="tx1"/>
                </a:solidFill>
                <a:effectLst/>
                <a:latin typeface="+mn-lt"/>
                <a:ea typeface="+mn-ea"/>
                <a:cs typeface="+mn-cs"/>
              </a:rPr>
              <a:t>的</a:t>
            </a:r>
            <a:r>
              <a:rPr lang="en-US" altLang="zh-TW" sz="1200" b="0" i="0" kern="1200" dirty="0">
                <a:solidFill>
                  <a:schemeClr val="tx1"/>
                </a:solidFill>
                <a:effectLst/>
                <a:latin typeface="+mn-lt"/>
                <a:ea typeface="+mn-ea"/>
                <a:cs typeface="+mn-cs"/>
              </a:rPr>
              <a:t>70-80</a:t>
            </a:r>
            <a:r>
              <a:rPr lang="zh-TW" altLang="en-US" sz="1200" b="0" i="0" kern="1200" dirty="0">
                <a:solidFill>
                  <a:schemeClr val="tx1"/>
                </a:solidFill>
                <a:effectLst/>
                <a:latin typeface="+mn-lt"/>
                <a:ea typeface="+mn-ea"/>
                <a:cs typeface="+mn-cs"/>
              </a:rPr>
              <a:t>％左右（依照保險合同條款確定）作為</a:t>
            </a:r>
            <a:r>
              <a:rPr lang="zh-TW" altLang="en-US" sz="1200" b="0" i="0" u="none" strike="noStrike" kern="1200" dirty="0">
                <a:solidFill>
                  <a:schemeClr val="tx1"/>
                </a:solidFill>
                <a:effectLst/>
                <a:latin typeface="+mn-lt"/>
                <a:ea typeface="+mn-ea"/>
                <a:cs typeface="+mn-cs"/>
                <a:hlinkClick r:id="rId10" tooltip="贷款"/>
              </a:rPr>
              <a:t>貸款</a:t>
            </a:r>
            <a:r>
              <a:rPr lang="zh-TW" altLang="en-US" sz="1200" b="0" i="0" kern="1200" dirty="0">
                <a:solidFill>
                  <a:schemeClr val="tx1"/>
                </a:solidFill>
                <a:effectLst/>
                <a:latin typeface="+mn-lt"/>
                <a:ea typeface="+mn-ea"/>
                <a:cs typeface="+mn-cs"/>
              </a:rPr>
              <a:t>。如果急需資金，又一時籌措不到，便可以將</a:t>
            </a:r>
            <a:r>
              <a:rPr lang="zh-TW" altLang="en-US" sz="1200" b="0" i="0" u="none" strike="noStrike" kern="1200" dirty="0">
                <a:solidFill>
                  <a:schemeClr val="tx1"/>
                </a:solidFill>
                <a:effectLst/>
                <a:latin typeface="+mn-lt"/>
                <a:ea typeface="+mn-ea"/>
                <a:cs typeface="+mn-cs"/>
                <a:hlinkClick r:id="rId11" tooltip="保险单"/>
              </a:rPr>
              <a:t>保險單</a:t>
            </a:r>
            <a:r>
              <a:rPr lang="zh-TW" altLang="en-US" sz="1200" b="0" i="0" kern="1200" dirty="0">
                <a:solidFill>
                  <a:schemeClr val="tx1"/>
                </a:solidFill>
                <a:effectLst/>
                <a:latin typeface="+mn-lt"/>
                <a:ea typeface="+mn-ea"/>
                <a:cs typeface="+mn-cs"/>
              </a:rPr>
              <a:t>抵押在保險公司，從保險公司取得相應數額的貸款。</a:t>
            </a:r>
          </a:p>
          <a:p>
            <a:r>
              <a:rPr lang="zh-TW" altLang="en-US" sz="1200" b="0" i="0" kern="1200" dirty="0">
                <a:solidFill>
                  <a:schemeClr val="tx1"/>
                </a:solidFill>
                <a:effectLst/>
                <a:latin typeface="+mn-lt"/>
                <a:ea typeface="+mn-ea"/>
                <a:cs typeface="+mn-cs"/>
              </a:rPr>
              <a:t>　　同時，一些人壽保險產品不僅具有</a:t>
            </a:r>
            <a:r>
              <a:rPr lang="zh-TW" altLang="en-US" sz="1200" b="0" i="0" u="none" strike="noStrike" kern="1200" dirty="0">
                <a:solidFill>
                  <a:schemeClr val="tx1"/>
                </a:solidFill>
                <a:effectLst/>
                <a:latin typeface="+mn-lt"/>
                <a:ea typeface="+mn-ea"/>
                <a:cs typeface="+mn-cs"/>
                <a:hlinkClick r:id="rId12" tooltip="保险功能"/>
              </a:rPr>
              <a:t>保險功能</a:t>
            </a:r>
            <a:r>
              <a:rPr lang="zh-TW" altLang="en-US" sz="1200" b="0" i="0" kern="1200" dirty="0">
                <a:solidFill>
                  <a:schemeClr val="tx1"/>
                </a:solidFill>
                <a:effectLst/>
                <a:latin typeface="+mn-lt"/>
                <a:ea typeface="+mn-ea"/>
                <a:cs typeface="+mn-cs"/>
              </a:rPr>
              <a:t>，而且具有一定的</a:t>
            </a:r>
            <a:r>
              <a:rPr lang="zh-TW" altLang="en-US" sz="1200" b="0" i="0" u="none" strike="noStrike" kern="1200" dirty="0">
                <a:solidFill>
                  <a:schemeClr val="tx1"/>
                </a:solidFill>
                <a:effectLst/>
                <a:latin typeface="+mn-lt"/>
                <a:ea typeface="+mn-ea"/>
                <a:cs typeface="+mn-cs"/>
                <a:hlinkClick r:id="rId13" tooltip="投资功能"/>
              </a:rPr>
              <a:t>投資功能</a:t>
            </a:r>
            <a:r>
              <a:rPr lang="zh-TW" altLang="en-US" sz="1200" b="0" i="0" kern="1200" dirty="0">
                <a:solidFill>
                  <a:schemeClr val="tx1"/>
                </a:solidFill>
                <a:effectLst/>
                <a:latin typeface="+mn-lt"/>
                <a:ea typeface="+mn-ea"/>
                <a:cs typeface="+mn-cs"/>
              </a:rPr>
              <a:t>，就是說部分保險產品的設計中會捆綁類似儲蓄或基金功能的賬戶，使其看上去兼有保障與保值的功能。而實質上就是為吸引投資者購買保險產品，而進行的保險功能與投資功能的組合</a:t>
            </a:r>
          </a:p>
          <a:p>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3</a:t>
            </a:fld>
            <a:endParaRPr lang="zh-TW" altLang="en-US"/>
          </a:p>
        </p:txBody>
      </p:sp>
    </p:spTree>
    <p:extLst>
      <p:ext uri="{BB962C8B-B14F-4D97-AF65-F5344CB8AC3E}">
        <p14:creationId xmlns:p14="http://schemas.microsoft.com/office/powerpoint/2010/main" val="37645584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rtl="0">
              <a:spcBef>
                <a:spcPts val="0"/>
              </a:spcBef>
              <a:spcAft>
                <a:spcPts val="0"/>
              </a:spcAft>
              <a:buNone/>
            </a:pPr>
            <a:r>
              <a:rPr lang="en-US" altLang="zh-TW" sz="1200" b="0" i="0" u="none" strike="noStrike" cap="none" dirty="0" smtClean="0">
                <a:solidFill>
                  <a:schemeClr val="dk1"/>
                </a:solidFill>
                <a:latin typeface="+mn-lt"/>
                <a:ea typeface="Calibri"/>
                <a:cs typeface="Calibri"/>
                <a:sym typeface="Calibri"/>
              </a:rPr>
              <a:t>P2P</a:t>
            </a:r>
            <a:r>
              <a:rPr lang="zh-TW" altLang="en-US" sz="1200" b="0" i="0" u="none" strike="noStrike" cap="none" dirty="0" smtClean="0">
                <a:solidFill>
                  <a:schemeClr val="dk1"/>
                </a:solidFill>
                <a:latin typeface="+mn-lt"/>
                <a:ea typeface="Calibri"/>
                <a:cs typeface="Calibri"/>
                <a:sym typeface="Calibri"/>
              </a:rPr>
              <a:t>保險是一種將互助保險和傳統保險結合的模式，主要利用熟人間的互相了解，取代保險公司的部分風險管理工作</a:t>
            </a:r>
          </a:p>
          <a:p>
            <a:pPr marL="0" marR="0" lvl="0" indent="0" algn="l" rtl="0">
              <a:spcBef>
                <a:spcPts val="0"/>
              </a:spcBef>
              <a:spcAft>
                <a:spcPts val="0"/>
              </a:spcAft>
              <a:buNone/>
            </a:pPr>
            <a:r>
              <a:rPr lang="zh-TW" altLang="en-US" sz="1200" b="0" i="0" u="none" strike="noStrike" cap="none" dirty="0" smtClean="0">
                <a:solidFill>
                  <a:schemeClr val="dk1"/>
                </a:solidFill>
                <a:latin typeface="+mn-lt"/>
                <a:ea typeface="Calibri"/>
                <a:cs typeface="Calibri"/>
                <a:sym typeface="Calibri"/>
              </a:rPr>
              <a:t>用戶間通過自主選擇形成互助小組，建立風險共擔機制，共享保費資金池。小額出險將從資金池裡提取資金，大額出險則會由保險公司賠付</a:t>
            </a:r>
          </a:p>
          <a:p>
            <a:pPr marL="0" marR="0" lvl="0" indent="0" algn="l" rtl="0">
              <a:spcBef>
                <a:spcPts val="0"/>
              </a:spcBef>
              <a:spcAft>
                <a:spcPts val="0"/>
              </a:spcAft>
              <a:buNone/>
            </a:pPr>
            <a:r>
              <a:rPr lang="zh-TW" altLang="en-US" sz="1200" b="0" i="0" u="none" strike="noStrike" cap="none" dirty="0" smtClean="0">
                <a:solidFill>
                  <a:schemeClr val="dk1"/>
                </a:solidFill>
                <a:latin typeface="+mn-lt"/>
                <a:ea typeface="Calibri"/>
                <a:cs typeface="Calibri"/>
                <a:sym typeface="Calibri"/>
              </a:rPr>
              <a:t>如果保險期間內未出險，資金池的保費基金將返還給用戶，而保險公司也會降低運營成本。</a:t>
            </a:r>
            <a:endParaRPr lang="zh-TW" altLang="en-US" dirty="0" smtClean="0"/>
          </a:p>
          <a:p>
            <a:pPr marL="0" marR="0" lvl="0" indent="0" algn="l" rtl="0">
              <a:spcBef>
                <a:spcPts val="0"/>
              </a:spcBef>
              <a:spcAft>
                <a:spcPts val="0"/>
              </a:spcAft>
              <a:buNone/>
            </a:pPr>
            <a:endParaRPr lang="zh-TW" altLang="en-US" sz="1200" b="0" i="0" u="none" strike="noStrike" cap="none" dirty="0" smtClean="0">
              <a:solidFill>
                <a:schemeClr val="dk1"/>
              </a:solidFill>
              <a:latin typeface="+mn-lt"/>
              <a:ea typeface="Calibri"/>
              <a:cs typeface="Calibri"/>
              <a:sym typeface="Calibri"/>
            </a:endParaRPr>
          </a:p>
          <a:p>
            <a:endParaRPr lang="zh-TW" altLang="en-US" dirty="0"/>
          </a:p>
        </p:txBody>
      </p:sp>
      <p:sp>
        <p:nvSpPr>
          <p:cNvPr id="4" name="投影片編號版面配置區 3"/>
          <p:cNvSpPr>
            <a:spLocks noGrp="1"/>
          </p:cNvSpPr>
          <p:nvPr>
            <p:ph type="sldNum" sz="quarter" idx="10"/>
          </p:nvPr>
        </p:nvSpPr>
        <p:spPr/>
        <p:txBody>
          <a:bodyPr/>
          <a:lstStyle/>
          <a:p>
            <a:fld id="{59C2FB1B-645A-40C2-9D3F-69B9DC873AF2}" type="slidenum">
              <a:rPr lang="en-US" smtClean="0"/>
              <a:t>27</a:t>
            </a:fld>
            <a:endParaRPr lang="en-US"/>
          </a:p>
        </p:txBody>
      </p:sp>
    </p:spTree>
    <p:extLst>
      <p:ext uri="{BB962C8B-B14F-4D97-AF65-F5344CB8AC3E}">
        <p14:creationId xmlns:p14="http://schemas.microsoft.com/office/powerpoint/2010/main" val="4704437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Google Shape;564;g42a0d6076f_3_130:notes"/>
          <p:cNvSpPr txBox="1">
            <a:spLocks noGrp="1"/>
          </p:cNvSpPr>
          <p:nvPr>
            <p:ph type="body" idx="1"/>
          </p:nvPr>
        </p:nvSpPr>
        <p:spPr>
          <a:xfrm>
            <a:off x="1023460" y="3416538"/>
            <a:ext cx="818768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565" name="Google Shape;565;g42a0d6076f_3_13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964608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42a0d6076f_3_14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2" name="Google Shape;572;g42a0d6076f_3_148:notes"/>
          <p:cNvSpPr txBox="1">
            <a:spLocks noGrp="1"/>
          </p:cNvSpPr>
          <p:nvPr>
            <p:ph type="body" idx="1"/>
          </p:nvPr>
        </p:nvSpPr>
        <p:spPr>
          <a:xfrm>
            <a:off x="1023460" y="3416538"/>
            <a:ext cx="8187680" cy="2795349"/>
          </a:xfrm>
          <a:prstGeom prst="rect">
            <a:avLst/>
          </a:prstGeom>
          <a:noFill/>
          <a:ln>
            <a:noFill/>
          </a:ln>
        </p:spPr>
        <p:txBody>
          <a:bodyPr spcFirstLastPara="1" wrap="square" lIns="91425" tIns="45700" rIns="91425" bIns="45700" anchor="t" anchorCtr="0">
            <a:noAutofit/>
          </a:bodyPr>
          <a:lstStyle/>
          <a:p>
            <a:pPr marL="0" marR="0" lvl="1"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發展歷程：創立於德國柏林，friendsurance 作為保險中介，與傳統保險公司合作提供保險產品</a:t>
            </a:r>
            <a:endParaRPr/>
          </a:p>
          <a:p>
            <a:pPr marL="0" marR="0" lvl="1"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1"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在平台上購買產品後，擁有相同類型的客戶（可通過fb等社交網路邀請朋友組團）可以組成一個群組行程保險互助關係，他們保費中的一部分放入回報資金池，若年底該群組零索賠，組員就可以拿回一部分錢，如果發生索賠，現今返回發展歷程：創立於德國柏林，friendsurance 作為保險中介，與傳統保險公司合作提供保險產品</a:t>
            </a:r>
            <a:endParaRPr/>
          </a:p>
          <a:p>
            <a:pPr marL="0" marR="0" lvl="1"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與獎勵都將會降低。</a:t>
            </a:r>
            <a:endParaRPr/>
          </a:p>
          <a:p>
            <a:pPr marL="0" marR="0" lvl="1" indent="0" algn="l" rtl="0">
              <a:spcBef>
                <a:spcPts val="0"/>
              </a:spcBef>
              <a:spcAft>
                <a:spcPts val="0"/>
              </a:spcAft>
              <a:buNone/>
            </a:pPr>
            <a:r>
              <a:rPr lang="zh-TW" sz="1300" b="0" i="0" u="none" strike="noStrike" cap="none">
                <a:solidFill>
                  <a:schemeClr val="dk1"/>
                </a:solidFill>
                <a:latin typeface="Calibri"/>
                <a:ea typeface="Calibri"/>
                <a:cs typeface="Calibri"/>
                <a:sym typeface="Calibri"/>
              </a:rPr>
              <a:t>持有相同類型保險的客戶將通過網上自動匹配的方式分組，不過，他們的保險公司和保險服務內容可能不同。想要和認識的人分在一組也是可以的，用戶可以直接或者通過Facebook和LinkedIn邀請朋友、家人加入Friendsurance。同一社群成員的保費全部進入資金池，其中約 60%的資金用於支付保險費，另外的40%成為「收回資金」。</a:t>
            </a: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300" b="0" i="0" u="none" strike="noStrike" cap="none">
                <a:solidFill>
                  <a:schemeClr val="dk1"/>
                </a:solidFill>
                <a:latin typeface="Calibri"/>
                <a:ea typeface="Calibri"/>
                <a:cs typeface="Calibri"/>
                <a:sym typeface="Calibri"/>
              </a:rPr>
              <a:t>原文連結：</a:t>
            </a:r>
            <a:r>
              <a:rPr lang="zh-TW" sz="1300" b="0" i="0" u="sng" strike="noStrike" cap="none">
                <a:solidFill>
                  <a:schemeClr val="hlink"/>
                </a:solidFill>
                <a:latin typeface="Calibri"/>
                <a:ea typeface="Calibri"/>
                <a:cs typeface="Calibri"/>
                <a:sym typeface="Calibri"/>
                <a:hlinkClick r:id="rId3"/>
              </a:rPr>
              <a:t>https://read01.com/N5B05E.html</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573" name="Google Shape;573;g42a0d6076f_3_148:notes"/>
          <p:cNvSpPr txBox="1">
            <a:spLocks noGrp="1"/>
          </p:cNvSpPr>
          <p:nvPr>
            <p:ph type="sldNum" idx="12"/>
          </p:nvPr>
        </p:nvSpPr>
        <p:spPr>
          <a:xfrm>
            <a:off x="5797238" y="6743103"/>
            <a:ext cx="4434993" cy="35619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a:solidFill>
                  <a:schemeClr val="dk1"/>
                </a:solidFill>
                <a:latin typeface="Calibri"/>
                <a:ea typeface="Calibri"/>
                <a:cs typeface="Calibri"/>
                <a:sym typeface="Calibri"/>
              </a:rPr>
              <a:t>29</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103456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42a0d6076f_3_16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0" name="Google Shape;580;g42a0d6076f_3_167:notes"/>
          <p:cNvSpPr txBox="1">
            <a:spLocks noGrp="1"/>
          </p:cNvSpPr>
          <p:nvPr>
            <p:ph type="body" idx="1"/>
          </p:nvPr>
        </p:nvSpPr>
        <p:spPr>
          <a:xfrm>
            <a:off x="1023460" y="3416538"/>
            <a:ext cx="8187680" cy="279534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300" b="0" i="0" u="none" strike="noStrike" cap="none">
                <a:solidFill>
                  <a:schemeClr val="dk1"/>
                </a:solidFill>
                <a:latin typeface="Calibri"/>
                <a:ea typeface="Calibri"/>
                <a:cs typeface="Calibri"/>
                <a:sym typeface="Calibri"/>
              </a:rPr>
              <a:t>Friendsurance 商業模式的創新是因為它將社群和基於社交的信任帶入了保險產業。由於與朋友共享保險池，人們騙保的可能性降低了，需要支付的保險費就降低了。Friendsurance 則成為了保險公司與客戶之間的中介方。</a:t>
            </a: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300" b="0" i="0" u="none" strike="noStrike" cap="none">
                <a:solidFill>
                  <a:schemeClr val="dk1"/>
                </a:solidFill>
                <a:latin typeface="Calibri"/>
                <a:ea typeface="Calibri"/>
                <a:cs typeface="Calibri"/>
                <a:sym typeface="Calibri"/>
              </a:rPr>
              <a:t>原文連結：</a:t>
            </a:r>
            <a:r>
              <a:rPr lang="zh-TW" sz="1300" b="0" i="0" u="sng" strike="noStrike" cap="none">
                <a:solidFill>
                  <a:schemeClr val="hlink"/>
                </a:solidFill>
                <a:latin typeface="Calibri"/>
                <a:ea typeface="Calibri"/>
                <a:cs typeface="Calibri"/>
                <a:sym typeface="Calibri"/>
                <a:hlinkClick r:id="rId3"/>
              </a:rPr>
              <a:t>https://read01.com/N5B05E.html</a:t>
            </a:r>
            <a:endParaRPr sz="1200" b="0" i="0" u="none" strike="noStrike" cap="none">
              <a:solidFill>
                <a:schemeClr val="dk1"/>
              </a:solidFill>
              <a:latin typeface="Calibri"/>
              <a:ea typeface="Calibri"/>
              <a:cs typeface="Calibri"/>
              <a:sym typeface="Calibri"/>
            </a:endParaRPr>
          </a:p>
        </p:txBody>
      </p:sp>
      <p:sp>
        <p:nvSpPr>
          <p:cNvPr id="581" name="Google Shape;581;g42a0d6076f_3_167:notes"/>
          <p:cNvSpPr txBox="1">
            <a:spLocks noGrp="1"/>
          </p:cNvSpPr>
          <p:nvPr>
            <p:ph type="sldNum" idx="12"/>
          </p:nvPr>
        </p:nvSpPr>
        <p:spPr>
          <a:xfrm>
            <a:off x="5797238" y="6743103"/>
            <a:ext cx="4434993" cy="35619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a:solidFill>
                  <a:schemeClr val="dk1"/>
                </a:solidFill>
                <a:latin typeface="Calibri"/>
                <a:ea typeface="Calibri"/>
                <a:cs typeface="Calibri"/>
                <a:sym typeface="Calibri"/>
              </a:rPr>
              <a:t>30</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597297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g42a0d6076f_3_20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0" name="Google Shape;610;g42a0d6076f_3_208:notes"/>
          <p:cNvSpPr txBox="1">
            <a:spLocks noGrp="1"/>
          </p:cNvSpPr>
          <p:nvPr>
            <p:ph type="body" idx="1"/>
          </p:nvPr>
        </p:nvSpPr>
        <p:spPr>
          <a:xfrm>
            <a:off x="1023460" y="3416538"/>
            <a:ext cx="8187600" cy="2795400"/>
          </a:xfrm>
          <a:prstGeom prst="rect">
            <a:avLst/>
          </a:prstGeom>
          <a:noFill/>
          <a:ln>
            <a:noFill/>
          </a:ln>
        </p:spPr>
        <p:txBody>
          <a:bodyPr spcFirstLastPara="1" wrap="square" lIns="91425" tIns="45700" rIns="91425" bIns="45700" anchor="t" anchorCtr="0">
            <a:noAutofit/>
          </a:bodyPr>
          <a:lstStyle/>
          <a:p>
            <a:pPr marL="0" marR="0" lvl="1"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發展歷程：創立於德國柏林，friendsurance 作為保險中介，與傳統保險公司合作提供保險產品</a:t>
            </a:r>
            <a:endParaRPr/>
          </a:p>
          <a:p>
            <a:pPr marL="0" marR="0" lvl="1"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a:p>
            <a:pPr marL="0" marR="0" lvl="1"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在平台上購買產品後，擁有相同類型的客戶（可通過fb等社交網路邀請朋友組團）可以組成一個群組行程保險互助關係，他們保費中的一部分放入回報資金池，若年底該群組零索賠，組員就可以拿回一部分錢，如果發生索賠，現今返回發展歷程：創立於德國柏林，friendsurance 作為保險中介，與傳統保險公司合作提供保險產品</a:t>
            </a:r>
            <a:endParaRPr/>
          </a:p>
          <a:p>
            <a:pPr marL="0" marR="0" lvl="1"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與獎勵都將會降低。</a:t>
            </a:r>
            <a:endParaRPr/>
          </a:p>
          <a:p>
            <a:pPr marL="0" marR="0" lvl="1" indent="0" algn="l" rtl="0">
              <a:spcBef>
                <a:spcPts val="0"/>
              </a:spcBef>
              <a:spcAft>
                <a:spcPts val="0"/>
              </a:spcAft>
              <a:buNone/>
            </a:pPr>
            <a:r>
              <a:rPr lang="zh-TW" sz="1300" b="0" i="0" u="none" strike="noStrike" cap="none">
                <a:solidFill>
                  <a:schemeClr val="dk1"/>
                </a:solidFill>
                <a:latin typeface="Calibri"/>
                <a:ea typeface="Calibri"/>
                <a:cs typeface="Calibri"/>
                <a:sym typeface="Calibri"/>
              </a:rPr>
              <a:t>持有相同類型保險的客戶將通過網上自動匹配的方式分組，不過，他們的保險公司和保險服務內容可能不同。想要和認識的人分在一組也是可以的，用戶可以直接或者通過Facebook和LinkedIn邀請朋友、家人加入Friendsurance。同一社群成員的保費全部進入資金池，其中約 60%的資金用於支付保險費，另外的40%成為「收回資金」。</a:t>
            </a: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300" b="0" i="0" u="none" strike="noStrike" cap="none">
                <a:solidFill>
                  <a:schemeClr val="dk1"/>
                </a:solidFill>
                <a:latin typeface="Calibri"/>
                <a:ea typeface="Calibri"/>
                <a:cs typeface="Calibri"/>
                <a:sym typeface="Calibri"/>
              </a:rPr>
              <a:t>原文連結：</a:t>
            </a:r>
            <a:r>
              <a:rPr lang="zh-TW" sz="1300" b="0" i="0" u="sng" strike="noStrike" cap="none">
                <a:solidFill>
                  <a:schemeClr val="hlink"/>
                </a:solidFill>
                <a:latin typeface="Calibri"/>
                <a:ea typeface="Calibri"/>
                <a:cs typeface="Calibri"/>
                <a:sym typeface="Calibri"/>
                <a:hlinkClick r:id="rId3"/>
              </a:rPr>
              <a:t>https://read01.com/N5B05E.html</a:t>
            </a:r>
            <a:endParaRPr sz="12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611" name="Google Shape;611;g42a0d6076f_3_208:notes"/>
          <p:cNvSpPr txBox="1">
            <a:spLocks noGrp="1"/>
          </p:cNvSpPr>
          <p:nvPr>
            <p:ph type="sldNum" idx="12"/>
          </p:nvPr>
        </p:nvSpPr>
        <p:spPr>
          <a:xfrm>
            <a:off x="5797238" y="6743103"/>
            <a:ext cx="4434900" cy="3561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a:solidFill>
                  <a:schemeClr val="dk1"/>
                </a:solidFill>
                <a:latin typeface="Calibri"/>
                <a:ea typeface="Calibri"/>
                <a:cs typeface="Calibri"/>
                <a:sym typeface="Calibri"/>
              </a:rPr>
              <a:t>31</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54955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42a0d6076f_3_227: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8" name="Google Shape;618;g42a0d6076f_3_227:notes"/>
          <p:cNvSpPr txBox="1">
            <a:spLocks noGrp="1"/>
          </p:cNvSpPr>
          <p:nvPr>
            <p:ph type="body" idx="1"/>
          </p:nvPr>
        </p:nvSpPr>
        <p:spPr>
          <a:xfrm>
            <a:off x="1023460" y="3416538"/>
            <a:ext cx="8187680" cy="279534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300" b="0" i="0" u="none" strike="noStrike" cap="none">
                <a:solidFill>
                  <a:schemeClr val="dk1"/>
                </a:solidFill>
                <a:latin typeface="Calibri"/>
                <a:ea typeface="Calibri"/>
                <a:cs typeface="Calibri"/>
                <a:sym typeface="Calibri"/>
              </a:rPr>
              <a:t>Friendsurance 商業模式的創新是因為它將社群和基於社交的信任帶入了保險產業。由於與朋友共享保險池，人們騙保的可能性降低了，需要支付的保險費就降低了。Friendsurance 則成為了保險公司與客戶之間的中介方。</a:t>
            </a: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200" b="0" i="0" u="none" strike="noStrike" cap="none">
                <a:solidFill>
                  <a:schemeClr val="dk1"/>
                </a:solidFill>
                <a:latin typeface="Calibri"/>
                <a:ea typeface="Calibri"/>
                <a:cs typeface="Calibri"/>
                <a:sym typeface="Calibri"/>
              </a:rPr>
              <a:t/>
            </a:r>
            <a:br>
              <a:rPr lang="zh-TW" sz="1200" b="0" i="0" u="none" strike="noStrike" cap="none">
                <a:solidFill>
                  <a:schemeClr val="dk1"/>
                </a:solidFill>
                <a:latin typeface="Calibri"/>
                <a:ea typeface="Calibri"/>
                <a:cs typeface="Calibri"/>
                <a:sym typeface="Calibri"/>
              </a:rPr>
            </a:br>
            <a:r>
              <a:rPr lang="zh-TW" sz="1300" b="0" i="0" u="none" strike="noStrike" cap="none">
                <a:solidFill>
                  <a:schemeClr val="dk1"/>
                </a:solidFill>
                <a:latin typeface="Calibri"/>
                <a:ea typeface="Calibri"/>
                <a:cs typeface="Calibri"/>
                <a:sym typeface="Calibri"/>
              </a:rPr>
              <a:t>原文連結：</a:t>
            </a:r>
            <a:r>
              <a:rPr lang="zh-TW" sz="1300" b="0" i="0" u="sng" strike="noStrike" cap="none">
                <a:solidFill>
                  <a:schemeClr val="hlink"/>
                </a:solidFill>
                <a:latin typeface="Calibri"/>
                <a:ea typeface="Calibri"/>
                <a:cs typeface="Calibri"/>
                <a:sym typeface="Calibri"/>
                <a:hlinkClick r:id="rId3"/>
              </a:rPr>
              <a:t>https://read01.com/N5B05E.html</a:t>
            </a:r>
            <a:endParaRPr sz="1200" b="0" i="0" u="none" strike="noStrike" cap="none">
              <a:solidFill>
                <a:schemeClr val="dk1"/>
              </a:solidFill>
              <a:latin typeface="Calibri"/>
              <a:ea typeface="Calibri"/>
              <a:cs typeface="Calibri"/>
              <a:sym typeface="Calibri"/>
            </a:endParaRPr>
          </a:p>
        </p:txBody>
      </p:sp>
      <p:sp>
        <p:nvSpPr>
          <p:cNvPr id="619" name="Google Shape;619;g42a0d6076f_3_227:notes"/>
          <p:cNvSpPr txBox="1">
            <a:spLocks noGrp="1"/>
          </p:cNvSpPr>
          <p:nvPr>
            <p:ph type="sldNum" idx="12"/>
          </p:nvPr>
        </p:nvSpPr>
        <p:spPr>
          <a:xfrm>
            <a:off x="5797238" y="6743103"/>
            <a:ext cx="4434993" cy="35619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altLang="zh-TW" sz="1200">
                <a:solidFill>
                  <a:schemeClr val="dk1"/>
                </a:solidFill>
                <a:latin typeface="Calibri"/>
                <a:ea typeface="Calibri"/>
                <a:cs typeface="Calibri"/>
                <a:sym typeface="Calibri"/>
              </a:rPr>
              <a:t>32</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954843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422136ca7e_0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7" name="Google Shape;627;g422136ca7e_0_0: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1100"/>
              </a:spcBef>
              <a:spcAft>
                <a:spcPts val="0"/>
              </a:spcAft>
              <a:buClr>
                <a:schemeClr val="dk1"/>
              </a:buClr>
              <a:buSzPts val="1100"/>
              <a:buFont typeface="Arial"/>
              <a:buNone/>
            </a:pPr>
            <a:r>
              <a:rPr lang="zh-TW">
                <a:latin typeface="Microsoft JhengHei"/>
                <a:ea typeface="Microsoft JhengHei"/>
                <a:cs typeface="Microsoft JhengHei"/>
                <a:sym typeface="Microsoft JhengHei"/>
              </a:rPr>
              <a:t>客戶：</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自然語言往往具有不確定性，也容易因人各自解讀</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理賠金額、隱私問題</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不同機構可能擁有保險人不同的保險資訊，資訊不共享，合約解讀不同</a:t>
            </a:r>
            <a:endParaRPr>
              <a:latin typeface="Microsoft JhengHei"/>
              <a:ea typeface="Microsoft JhengHei"/>
              <a:cs typeface="Microsoft JhengHei"/>
              <a:sym typeface="Microsoft JhengHei"/>
            </a:endParaRPr>
          </a:p>
          <a:p>
            <a:pPr marL="0" lvl="0" indent="0" algn="l" rtl="0">
              <a:spcBef>
                <a:spcPts val="1100"/>
              </a:spcBef>
              <a:spcAft>
                <a:spcPts val="0"/>
              </a:spcAft>
              <a:buClr>
                <a:schemeClr val="dk1"/>
              </a:buClr>
              <a:buSzPts val="1100"/>
              <a:buFont typeface="Arial"/>
              <a:buNone/>
            </a:pPr>
            <a:r>
              <a:rPr lang="zh-TW">
                <a:latin typeface="Microsoft JhengHei"/>
                <a:ea typeface="Microsoft JhengHei"/>
                <a:cs typeface="Microsoft JhengHei"/>
                <a:sym typeface="Microsoft JhengHei"/>
              </a:rPr>
              <a:t>公司：</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龐大的處理成本</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保戶遲繳保費</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使用虛假身分不斷向同一事件詐保</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不易驗證所有權、物品或文件的真偽</a:t>
            </a:r>
            <a:endParaRPr>
              <a:latin typeface="Microsoft JhengHei"/>
              <a:ea typeface="Microsoft JhengHei"/>
              <a:cs typeface="Microsoft JhengHei"/>
              <a:sym typeface="Microsoft JhengHei"/>
            </a:endParaRPr>
          </a:p>
          <a:p>
            <a:pPr marL="0" lvl="0" indent="0" algn="l" rtl="0">
              <a:spcBef>
                <a:spcPts val="1100"/>
              </a:spcBef>
              <a:spcAft>
                <a:spcPts val="0"/>
              </a:spcAft>
              <a:buClr>
                <a:schemeClr val="dk1"/>
              </a:buClr>
              <a:buSzPts val="1100"/>
              <a:buFont typeface="Arial"/>
              <a:buNone/>
            </a:pPr>
            <a:r>
              <a:rPr lang="zh-TW">
                <a:latin typeface="Microsoft JhengHei"/>
                <a:ea typeface="Microsoft JhengHei"/>
                <a:cs typeface="Microsoft JhengHei"/>
                <a:sym typeface="Microsoft JhengHei"/>
              </a:rPr>
              <a:t>共同問題 ：</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資訊不對稱，雙方是否隱藏資訊</a:t>
            </a:r>
            <a:br>
              <a:rPr lang="zh-TW">
                <a:latin typeface="Microsoft JhengHei"/>
                <a:ea typeface="Microsoft JhengHei"/>
                <a:cs typeface="Microsoft JhengHei"/>
                <a:sym typeface="Microsoft JhengHei"/>
              </a:rPr>
            </a:br>
            <a:r>
              <a:rPr lang="zh-TW">
                <a:latin typeface="Microsoft JhengHei"/>
                <a:ea typeface="Microsoft JhengHei"/>
                <a:cs typeface="Microsoft JhengHei"/>
                <a:sym typeface="Microsoft JhengHei"/>
              </a:rPr>
              <a:t>處理流程人力、等待、成本</a:t>
            </a:r>
            <a:endParaRPr>
              <a:latin typeface="Microsoft JhengHei"/>
              <a:ea typeface="Microsoft JhengHei"/>
              <a:cs typeface="Microsoft JhengHei"/>
              <a:sym typeface="Microsoft JhengHei"/>
            </a:endParaRPr>
          </a:p>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628" name="Google Shape;628;g422136ca7e_0_0: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34</a:t>
            </a:fld>
            <a:endParaRPr/>
          </a:p>
        </p:txBody>
      </p:sp>
    </p:spTree>
    <p:extLst>
      <p:ext uri="{BB962C8B-B14F-4D97-AF65-F5344CB8AC3E}">
        <p14:creationId xmlns:p14="http://schemas.microsoft.com/office/powerpoint/2010/main" val="37137747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8"/>
        <p:cNvGrpSpPr/>
        <p:nvPr/>
      </p:nvGrpSpPr>
      <p:grpSpPr>
        <a:xfrm>
          <a:off x="0" y="0"/>
          <a:ext cx="0" cy="0"/>
          <a:chOff x="0" y="0"/>
          <a:chExt cx="0" cy="0"/>
        </a:xfrm>
      </p:grpSpPr>
      <p:sp>
        <p:nvSpPr>
          <p:cNvPr id="659" name="Google Shape;659;g422136ca7e_7_1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0" name="Google Shape;660;g422136ca7e_7_16: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661" name="Google Shape;661;g422136ca7e_7_16: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38</a:t>
            </a:fld>
            <a:endParaRPr/>
          </a:p>
        </p:txBody>
      </p:sp>
    </p:spTree>
    <p:extLst>
      <p:ext uri="{BB962C8B-B14F-4D97-AF65-F5344CB8AC3E}">
        <p14:creationId xmlns:p14="http://schemas.microsoft.com/office/powerpoint/2010/main" val="6107902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4295aac0ab_0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8" name="Google Shape;668;g4295aac0ab_0_0: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0"/>
              </a:spcBef>
              <a:spcAft>
                <a:spcPts val="0"/>
              </a:spcAft>
              <a:buSzPts val="1100"/>
              <a:buNone/>
            </a:pP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500"/>
              </a:spcBef>
              <a:spcAft>
                <a:spcPts val="0"/>
              </a:spcAft>
              <a:buSzPts val="1100"/>
              <a:buNone/>
            </a:pPr>
            <a:endParaRPr sz="1800">
              <a:solidFill>
                <a:schemeClr val="dk1"/>
              </a:solidFill>
              <a:latin typeface="Microsoft JhengHei"/>
              <a:ea typeface="Microsoft JhengHei"/>
              <a:cs typeface="Microsoft JhengHei"/>
              <a:sym typeface="Microsoft JhengHe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9" name="Google Shape;669;g4295aac0ab_0_0: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39</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8753612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g4295aac0ab_0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8" name="Google Shape;668;g4295aac0ab_0_0:notes"/>
          <p:cNvSpPr txBox="1">
            <a:spLocks noGrp="1"/>
          </p:cNvSpPr>
          <p:nvPr>
            <p:ph type="body" idx="1"/>
          </p:nvPr>
        </p:nvSpPr>
        <p:spPr>
          <a:xfrm>
            <a:off x="1023462" y="3416538"/>
            <a:ext cx="8187600" cy="2795400"/>
          </a:xfrm>
          <a:prstGeom prst="rect">
            <a:avLst/>
          </a:prstGeom>
          <a:noFill/>
          <a:ln>
            <a:noFill/>
          </a:ln>
        </p:spPr>
        <p:txBody>
          <a:bodyPr spcFirstLastPara="1" wrap="square" lIns="99025" tIns="49500" rIns="99025" bIns="49500" anchor="t" anchorCtr="0">
            <a:noAutofit/>
          </a:bodyPr>
          <a:lstStyle/>
          <a:p>
            <a:pPr marL="0" lvl="0" indent="0" algn="l" rtl="0">
              <a:lnSpc>
                <a:spcPct val="115000"/>
              </a:lnSpc>
              <a:spcBef>
                <a:spcPts val="0"/>
              </a:spcBef>
              <a:spcAft>
                <a:spcPts val="0"/>
              </a:spcAft>
              <a:buSzPts val="1100"/>
              <a:buNone/>
            </a:pPr>
            <a:endParaRPr sz="1800">
              <a:solidFill>
                <a:schemeClr val="dk1"/>
              </a:solidFill>
              <a:latin typeface="Times New Roman"/>
              <a:ea typeface="Times New Roman"/>
              <a:cs typeface="Times New Roman"/>
              <a:sym typeface="Times New Roman"/>
            </a:endParaRPr>
          </a:p>
          <a:p>
            <a:pPr marL="0" lvl="0" indent="0" algn="l" rtl="0">
              <a:lnSpc>
                <a:spcPct val="115000"/>
              </a:lnSpc>
              <a:spcBef>
                <a:spcPts val="1500"/>
              </a:spcBef>
              <a:spcAft>
                <a:spcPts val="0"/>
              </a:spcAft>
              <a:buSzPts val="1100"/>
              <a:buNone/>
            </a:pPr>
            <a:endParaRPr sz="1800">
              <a:solidFill>
                <a:schemeClr val="dk1"/>
              </a:solidFill>
              <a:latin typeface="Microsoft JhengHei"/>
              <a:ea typeface="Microsoft JhengHei"/>
              <a:cs typeface="Microsoft JhengHei"/>
              <a:sym typeface="Microsoft JhengHe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669" name="Google Shape;669;g4295aac0ab_0_0:notes"/>
          <p:cNvSpPr txBox="1">
            <a:spLocks noGrp="1"/>
          </p:cNvSpPr>
          <p:nvPr>
            <p:ph type="sldNum" idx="12"/>
          </p:nvPr>
        </p:nvSpPr>
        <p:spPr>
          <a:xfrm>
            <a:off x="5797247" y="6743104"/>
            <a:ext cx="4434900" cy="356100"/>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40</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49719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422136ca7e_21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422136ca7e_21_0: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54" name="Google Shape;354;g422136ca7e_21_0: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None/>
            </a:pPr>
            <a:fld id="{00000000-1234-1234-1234-123412341234}" type="slidenum">
              <a:rPr lang="en-US" altLang="zh-TW"/>
              <a:t>6</a:t>
            </a:fld>
            <a:endParaRPr/>
          </a:p>
        </p:txBody>
      </p:sp>
    </p:spTree>
    <p:extLst>
      <p:ext uri="{BB962C8B-B14F-4D97-AF65-F5344CB8AC3E}">
        <p14:creationId xmlns:p14="http://schemas.microsoft.com/office/powerpoint/2010/main" val="111480745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4295aac0ab_0_20:notes"/>
          <p:cNvSpPr>
            <a:spLocks noGrp="1" noRot="1" noChangeAspect="1"/>
          </p:cNvSpPr>
          <p:nvPr>
            <p:ph type="sldImg" idx="2"/>
          </p:nvPr>
        </p:nvSpPr>
        <p:spPr>
          <a:xfrm>
            <a:off x="2751138" y="531813"/>
            <a:ext cx="4732337" cy="26622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4295aac0ab_0_20:notes"/>
          <p:cNvSpPr txBox="1">
            <a:spLocks noGrp="1"/>
          </p:cNvSpPr>
          <p:nvPr>
            <p:ph type="body" idx="1"/>
          </p:nvPr>
        </p:nvSpPr>
        <p:spPr>
          <a:xfrm>
            <a:off x="1023460" y="3372168"/>
            <a:ext cx="8187600" cy="3194700"/>
          </a:xfrm>
          <a:prstGeom prst="rect">
            <a:avLst/>
          </a:prstGeom>
        </p:spPr>
        <p:txBody>
          <a:bodyPr spcFirstLastPara="1" wrap="square" lIns="99025" tIns="49500" rIns="99025" bIns="49500" anchor="t" anchorCtr="0">
            <a:noAutofit/>
          </a:bodyPr>
          <a:lstStyle/>
          <a:p>
            <a:pPr marL="0" marR="0" lvl="0" indent="0" algn="l" rtl="0">
              <a:lnSpc>
                <a:spcPct val="115000"/>
              </a:lnSpc>
              <a:spcBef>
                <a:spcPts val="0"/>
              </a:spcBef>
              <a:spcAft>
                <a:spcPts val="0"/>
              </a:spcAft>
              <a:buNone/>
            </a:pPr>
            <a:endParaRPr sz="1800">
              <a:solidFill>
                <a:schemeClr val="dk1"/>
              </a:solidFill>
              <a:latin typeface="Microsoft JhengHei"/>
              <a:ea typeface="Microsoft JhengHei"/>
              <a:cs typeface="Microsoft JhengHei"/>
              <a:sym typeface="Microsoft JhengHei"/>
            </a:endParaRPr>
          </a:p>
          <a:p>
            <a:pPr marL="0" lvl="0" indent="0" algn="l" rtl="0">
              <a:spcBef>
                <a:spcPts val="0"/>
              </a:spcBef>
              <a:spcAft>
                <a:spcPts val="0"/>
              </a:spcAft>
              <a:buNone/>
            </a:pPr>
            <a:endParaRPr sz="1800">
              <a:solidFill>
                <a:schemeClr val="dk1"/>
              </a:solidFill>
              <a:latin typeface="Microsoft JhengHei"/>
              <a:ea typeface="Microsoft JhengHei"/>
              <a:cs typeface="Microsoft JhengHei"/>
              <a:sym typeface="Microsoft JhengHei"/>
            </a:endParaRPr>
          </a:p>
        </p:txBody>
      </p:sp>
    </p:spTree>
    <p:extLst>
      <p:ext uri="{BB962C8B-B14F-4D97-AF65-F5344CB8AC3E}">
        <p14:creationId xmlns:p14="http://schemas.microsoft.com/office/powerpoint/2010/main" val="11524673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422136ca7e_7_26: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422136ca7e_7_26: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b="1" u="sng" dirty="0">
                <a:solidFill>
                  <a:schemeClr val="hlink"/>
                </a:solidFill>
                <a:latin typeface="Microsoft JhengHei"/>
                <a:ea typeface="Microsoft JhengHei"/>
                <a:cs typeface="Microsoft JhengHei"/>
                <a:sym typeface="Microsoft JhengHei"/>
                <a:hlinkClick r:id="rId3"/>
              </a:rPr>
              <a:t>https://www.ithome.com.tw/news/115101</a:t>
            </a:r>
            <a:endParaRPr b="1" dirty="0">
              <a:solidFill>
                <a:srgbClr val="000000"/>
              </a:solidFill>
              <a:latin typeface="Microsoft JhengHei"/>
              <a:ea typeface="Microsoft JhengHei"/>
              <a:cs typeface="Microsoft JhengHei"/>
              <a:sym typeface="Microsoft JhengHei"/>
            </a:endParaRPr>
          </a:p>
          <a:p>
            <a:pPr marL="241300" lvl="0" indent="-165100" algn="l" rtl="0">
              <a:spcBef>
                <a:spcPts val="0"/>
              </a:spcBef>
              <a:spcAft>
                <a:spcPts val="0"/>
              </a:spcAft>
              <a:buClr>
                <a:schemeClr val="dk1"/>
              </a:buClr>
              <a:buSzPts val="1200"/>
              <a:buFont typeface="Microsoft JhengHei"/>
              <a:buChar char="●"/>
            </a:pPr>
            <a:r>
              <a:rPr lang="zh-TW" dirty="0">
                <a:latin typeface="Microsoft JhengHei"/>
                <a:ea typeface="Microsoft JhengHei"/>
                <a:cs typeface="Microsoft JhengHei"/>
                <a:sym typeface="Microsoft JhengHei"/>
              </a:rPr>
              <a:t>通常跨國的核保作業非常麻煩，尤其又涉及各國不同的保單條款。</a:t>
            </a:r>
            <a:endParaRPr dirty="0">
              <a:latin typeface="Microsoft JhengHei"/>
              <a:ea typeface="Microsoft JhengHei"/>
              <a:cs typeface="Microsoft JhengHei"/>
              <a:sym typeface="Microsoft JhengHei"/>
            </a:endParaRPr>
          </a:p>
          <a:p>
            <a:pPr marL="241300" lvl="0" indent="-165100" algn="l" rtl="0">
              <a:spcBef>
                <a:spcPts val="0"/>
              </a:spcBef>
              <a:spcAft>
                <a:spcPts val="0"/>
              </a:spcAft>
              <a:buClr>
                <a:schemeClr val="dk1"/>
              </a:buClr>
              <a:buSzPts val="1200"/>
              <a:buFont typeface="Microsoft JhengHei"/>
              <a:buChar char="●"/>
            </a:pPr>
            <a:r>
              <a:rPr lang="zh-TW" dirty="0">
                <a:latin typeface="Microsoft JhengHei"/>
                <a:ea typeface="Microsoft JhengHei"/>
                <a:cs typeface="Microsoft JhengHei"/>
                <a:sym typeface="Microsoft JhengHei"/>
              </a:rPr>
              <a:t>這項智慧保單的實驗，使用的跨國主保單（Master Policy）是由英國寫下，另外也有美國的三個當地機構、新加坡以及肯亞的保單細節，寫入區塊鏈的智能合約中。因此，在區塊鏈上的多方參與者，可以共享即時的保單資料。且保戶不論在國內或是國外支付保費時，都會被看見而且自動通知關注該筆保單的參與者。該實驗同時也測試了第三方人員（如：稽核單位、經紀人或是其他股東）加入保險過程的情況。第三方人員有專屬的方式來瀏覽表單與相關文件。</a:t>
            </a:r>
            <a:endParaRPr dirty="0">
              <a:latin typeface="Microsoft JhengHei"/>
              <a:ea typeface="Microsoft JhengHei"/>
              <a:cs typeface="Microsoft JhengHei"/>
              <a:sym typeface="Microsoft JhengHei"/>
            </a:endParaRPr>
          </a:p>
          <a:p>
            <a:pPr marL="241300" lvl="0" indent="-165100" algn="l" rtl="0">
              <a:spcBef>
                <a:spcPts val="0"/>
              </a:spcBef>
              <a:spcAft>
                <a:spcPts val="0"/>
              </a:spcAft>
              <a:buClr>
                <a:schemeClr val="dk1"/>
              </a:buClr>
              <a:buSzPts val="1200"/>
              <a:buFont typeface="Microsoft JhengHei"/>
              <a:buChar char="●"/>
            </a:pPr>
            <a:r>
              <a:rPr lang="zh-TW" dirty="0">
                <a:latin typeface="Microsoft JhengHei"/>
                <a:ea typeface="Microsoft JhengHei"/>
                <a:cs typeface="Microsoft JhengHei"/>
                <a:sym typeface="Microsoft JhengHei"/>
              </a:rPr>
              <a:t>此智慧保單可根據參與者所提供的憑據，來決定他對帳本的可視範圍到哪。且沒有任何人可以在無共識基礎下，更改、刪除或是添加任何記錄。高度的透明化，可以減少保險過程中的詐騙與錯誤，鏈上的參與者都可以隨時聯繫到彼此，看到他們的支付進度。</a:t>
            </a:r>
            <a:endParaRPr dirty="0">
              <a:latin typeface="Microsoft JhengHei"/>
              <a:ea typeface="Microsoft JhengHei"/>
              <a:cs typeface="Microsoft JhengHei"/>
              <a:sym typeface="Microsoft JhengHei"/>
            </a:endParaRPr>
          </a:p>
          <a:p>
            <a:pPr marL="0" lvl="0" indent="0" algn="l" rtl="0">
              <a:spcBef>
                <a:spcPts val="0"/>
              </a:spcBef>
              <a:spcAft>
                <a:spcPts val="0"/>
              </a:spcAft>
              <a:buNone/>
            </a:pPr>
            <a:endParaRPr b="1" dirty="0">
              <a:solidFill>
                <a:srgbClr val="000000"/>
              </a:solidFill>
              <a:latin typeface="Microsoft JhengHei"/>
              <a:ea typeface="Microsoft JhengHei"/>
              <a:cs typeface="Microsoft JhengHei"/>
              <a:sym typeface="Microsoft JhengHei"/>
            </a:endParaRPr>
          </a:p>
        </p:txBody>
      </p:sp>
      <p:sp>
        <p:nvSpPr>
          <p:cNvPr id="693" name="Google Shape;693;g422136ca7e_7_26: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42</a:t>
            </a:fld>
            <a:endParaRPr/>
          </a:p>
        </p:txBody>
      </p:sp>
    </p:spTree>
    <p:extLst>
      <p:ext uri="{BB962C8B-B14F-4D97-AF65-F5344CB8AC3E}">
        <p14:creationId xmlns:p14="http://schemas.microsoft.com/office/powerpoint/2010/main" val="32794404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g422136ca7e_7_3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1" name="Google Shape;701;g422136ca7e_7_33: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b="1" u="sng" dirty="0">
                <a:solidFill>
                  <a:schemeClr val="hlink"/>
                </a:solidFill>
                <a:latin typeface="Microsoft JhengHei"/>
                <a:ea typeface="Microsoft JhengHei"/>
                <a:cs typeface="Microsoft JhengHei"/>
                <a:sym typeface="Microsoft JhengHei"/>
                <a:hlinkClick r:id="rId3"/>
              </a:rPr>
              <a:t>https://itw01.com/48OZEWH.html</a:t>
            </a:r>
            <a:endParaRPr b="1" dirty="0">
              <a:solidFill>
                <a:srgbClr val="000000"/>
              </a:solidFill>
              <a:latin typeface="Microsoft JhengHei"/>
              <a:ea typeface="Microsoft JhengHei"/>
              <a:cs typeface="Microsoft JhengHei"/>
              <a:sym typeface="Microsoft JhengHei"/>
            </a:endParaRPr>
          </a:p>
          <a:p>
            <a:pPr marL="0" lvl="0" indent="0" algn="l" rtl="0">
              <a:spcBef>
                <a:spcPts val="0"/>
              </a:spcBef>
              <a:spcAft>
                <a:spcPts val="0"/>
              </a:spcAft>
              <a:buClr>
                <a:schemeClr val="dk1"/>
              </a:buClr>
              <a:buFont typeface="Arial"/>
              <a:buNone/>
            </a:pPr>
            <a:r>
              <a:rPr lang="zh-TW" dirty="0">
                <a:latin typeface="Microsoft JhengHei"/>
                <a:ea typeface="Microsoft JhengHei"/>
                <a:cs typeface="Microsoft JhengHei"/>
                <a:sym typeface="Microsoft JhengHei"/>
              </a:rPr>
              <a:t>區塊鏈技術被認為是繼蒸汽機、電力、網際網路之後，下一代顛覆性的核心技術。有人說，如果蒸汽機釋放了人們的生產力，電力解決了人們基本的生活需求，網際網路徹底改變了資訊傳遞的方式，那麼區塊鏈作為構造信任的機器，將可能徹底改變整個人類社會價值傳遞的方式。 作為國內網際網路保險科技創新代表，大特保從未停止其在全新科技領域的探索，尤其在大資料、人工智慧、區塊鏈等領域率先佈局並應用到保險行業，真正做到運用科技的力量幫助提高保險行業產能，為使用者帶去更好的體驗。 在全新改版後的大特保APP中，使用者可以在「享服務」板塊的「保險科技實驗室」找到「保險區塊鏈」功能。作為保險業首個會員權益存證區塊鏈，該應用已上線一年，併成功為數十萬高階會員提供內測體驗。 據瞭解，基於區塊鏈技術的不可篡改及去中心化的特性，大特保「保險區塊鏈」將對使用者資訊、執行流程、規則等以「智慧合約」的形式進行固定，一切只被數字和程式碼控制，保證資訊被真實有效的儲存，解決了保險公司與使用者之間長期以來存在的信任頑疾。 區塊鏈本質上是一個分散式的公共賬本，它不存在一個單一的使用者可以對它進行控制，而只能按照嚴格的規則和共識來進行修改。其不可篡改的特性從根本上改變了中心化的信用建立方式，改變了「中心式」信任體系需要大量人力物力維繫的狀態，而只需要程式碼來構建一個超大型的機器信任網路。 使用者一旦通過大特保會員權益存證區塊鏈，他所有的有效操作都會被全程記錄，包括瀏覽過保險條款、投保須知，以及投保的產品內容及規則等。而這些資訊都會被一個完全公正透明的去中心化信任系統所儲存，無法刪除、修改，也就是說使用者完全不需要擔心投保的保險公司信用問題，極大提高使用者安全感，也能在雙方產生糾紛時提供有效的資訊舉證。 那麼智慧合約又是什麼呢？簡單的理解，智慧合約是條款以計算機語言而非法律語言記錄的智慧合同，當一個預先編好的條件被觸發時，智慧合約就會執行相應的合同條款。同樣的，單獨一方就無法操縱合約，因為對智慧合約執行的控制權不在任何單獨一方的手中。 也就是說，當一個使用者在大特保通過一系列操作，認可了保險的保障規則，併成功投保後，當他觸發了區塊鏈內智慧合約的理賠條件時，無需第三方核賠、查勘就可進入理賠流程。區塊鏈在這次交易合同中就是代替了第三方的角色，既節省了人工提高了效率又確保了判定的準確性。 可見，區塊鏈的應用技術重新定義了信用體系，同時也為保險行業帶來了巨大的改變升級。區塊鏈最大的特性是去中心化，保險則是一箇中心化服務方式無法完全做好的行業。隨著區塊鏈技術逐漸成熟並被廣泛運用，除了保險以外，還將會有更多的行業被改變，就像十幾年前的人們無法想象現在社會網際網路的普及度和便捷度一樣。 【關於大特保】 大特保（www.datebao.com）是中國創新型網際網路保險科技公司，以精算和技術創新著稱。大特保自身擁有專業的精算團隊、AI自主研發團隊，2017年大特保成功研發出行業首個「聊天」機器人，在產品研發、風控、銷售、客戶服務、使用者畫像分析等各個關鍵環節，都對行業產生了積極影響，並開始作為專業的保險科技輸出方，為第三方網際網路平臺和諮詢機構等提供高效的技術服務</a:t>
            </a:r>
            <a:endParaRPr dirty="0">
              <a:latin typeface="Microsoft JhengHei"/>
              <a:ea typeface="Microsoft JhengHei"/>
              <a:cs typeface="Microsoft JhengHei"/>
              <a:sym typeface="Microsoft JhengHei"/>
            </a:endParaRPr>
          </a:p>
          <a:p>
            <a:pPr marL="0" lvl="0" indent="0" algn="l" rtl="0">
              <a:spcBef>
                <a:spcPts val="0"/>
              </a:spcBef>
              <a:spcAft>
                <a:spcPts val="0"/>
              </a:spcAft>
              <a:buNone/>
            </a:pPr>
            <a:endParaRPr dirty="0">
              <a:latin typeface="Microsoft JhengHei"/>
              <a:ea typeface="Microsoft JhengHei"/>
              <a:cs typeface="Microsoft JhengHei"/>
              <a:sym typeface="Microsoft JhengHei"/>
            </a:endParaRPr>
          </a:p>
        </p:txBody>
      </p:sp>
      <p:sp>
        <p:nvSpPr>
          <p:cNvPr id="702" name="Google Shape;702;g422136ca7e_7_33: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43</a:t>
            </a:fld>
            <a:endParaRPr/>
          </a:p>
        </p:txBody>
      </p:sp>
    </p:spTree>
    <p:extLst>
      <p:ext uri="{BB962C8B-B14F-4D97-AF65-F5344CB8AC3E}">
        <p14:creationId xmlns:p14="http://schemas.microsoft.com/office/powerpoint/2010/main" val="11450239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422136ca7e_7_0: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422136ca7e_7_0: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r>
              <a:rPr lang="zh-TW" b="1" u="sng" dirty="0">
                <a:solidFill>
                  <a:schemeClr val="hlink"/>
                </a:solidFill>
                <a:latin typeface="Microsoft JhengHei"/>
                <a:ea typeface="Microsoft JhengHei"/>
                <a:cs typeface="Microsoft JhengHei"/>
                <a:sym typeface="Microsoft JhengHei"/>
                <a:hlinkClick r:id="rId3"/>
              </a:rPr>
              <a:t>https://blockcast.it/2018/08/22/metlife-pilots-diabetes-insurance-on-blockchain/</a:t>
            </a:r>
            <a:endParaRPr b="1" dirty="0">
              <a:solidFill>
                <a:srgbClr val="000000"/>
              </a:solidFill>
              <a:latin typeface="Microsoft JhengHei"/>
              <a:ea typeface="Microsoft JhengHei"/>
              <a:cs typeface="Microsoft JhengHei"/>
              <a:sym typeface="Microsoft JhengHei"/>
            </a:endParaRPr>
          </a:p>
          <a:p>
            <a:pPr marL="0" lvl="0" indent="0" algn="l" rtl="0">
              <a:spcBef>
                <a:spcPts val="0"/>
              </a:spcBef>
              <a:spcAft>
                <a:spcPts val="0"/>
              </a:spcAft>
              <a:buNone/>
            </a:pPr>
            <a:endParaRPr b="1" dirty="0">
              <a:solidFill>
                <a:srgbClr val="000000"/>
              </a:solidFill>
              <a:latin typeface="Microsoft JhengHei"/>
              <a:ea typeface="Microsoft JhengHei"/>
              <a:cs typeface="Microsoft JhengHei"/>
              <a:sym typeface="Microsoft JhengHei"/>
            </a:endParaRPr>
          </a:p>
        </p:txBody>
      </p:sp>
      <p:sp>
        <p:nvSpPr>
          <p:cNvPr id="684" name="Google Shape;684;g422136ca7e_7_0: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44</a:t>
            </a:fld>
            <a:endParaRPr/>
          </a:p>
        </p:txBody>
      </p:sp>
    </p:spTree>
    <p:extLst>
      <p:ext uri="{BB962C8B-B14F-4D97-AF65-F5344CB8AC3E}">
        <p14:creationId xmlns:p14="http://schemas.microsoft.com/office/powerpoint/2010/main" val="19911667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kern="1200" dirty="0">
                <a:solidFill>
                  <a:schemeClr val="tx1"/>
                </a:solidFill>
                <a:effectLst/>
                <a:latin typeface="+mn-lt"/>
                <a:ea typeface="+mn-ea"/>
                <a:cs typeface="+mn-cs"/>
              </a:rPr>
              <a:t>電子商務企業憑藉巨大的用戶流量以及人氣積累帶來的數據資源，在與保險企業的合作中占據有利地位。目前的金融分業監管模式以及監管制度尚不健全，對於電子商務企業跨界銷售未形成有效約束，存在監管套利風險；</a:t>
            </a:r>
          </a:p>
          <a:p>
            <a:endParaRPr lang="zh-TW" altLang="en-US" sz="1200" b="0" i="0" kern="1200" dirty="0">
              <a:solidFill>
                <a:schemeClr val="tx1"/>
              </a:solidFill>
              <a:effectLst/>
              <a:latin typeface="+mn-lt"/>
              <a:ea typeface="+mn-ea"/>
              <a:cs typeface="+mn-cs"/>
            </a:endParaRPr>
          </a:p>
          <a:p>
            <a:r>
              <a:rPr lang="zh-TW" altLang="en-US" dirty="0"/>
              <a:t>傳統保險企業在市場應注重風險管控，強調逐級審批流程，但在網際網路競爭時往往應對遲緩</a:t>
            </a:r>
          </a:p>
          <a:p>
            <a:r>
              <a:rPr lang="zh-TW" altLang="en-US" dirty="0"/>
              <a:t>傳統保險企業普遍存在創新活力不足問題，如何在創新機制上，建立容錯、平等、協作、分享的網際網路精神值得保險業深思</a:t>
            </a:r>
          </a:p>
          <a:p>
            <a:r>
              <a:rPr lang="zh-TW" altLang="en-US" dirty="0"/>
              <a:t>保險業由於保險消費屬性特徵，客戶粘性不足，要發展好網際網路保險，需要立足保險主業，加快整合上下游產業鏈，加快打造網際網路保險生態圈</a:t>
            </a:r>
            <a:br>
              <a:rPr lang="zh-TW" altLang="en-US" dirty="0"/>
            </a:br>
            <a:r>
              <a:rPr lang="zh-TW" altLang="en-US" dirty="0"/>
              <a:t/>
            </a:r>
            <a:br>
              <a:rPr lang="zh-TW" altLang="en-US" dirty="0"/>
            </a:br>
            <a:r>
              <a:rPr lang="zh-TW" altLang="en-US" sz="1200" b="0" i="0" kern="1200" dirty="0">
                <a:solidFill>
                  <a:schemeClr val="tx1"/>
                </a:solidFill>
                <a:effectLst/>
                <a:latin typeface="+mn-lt"/>
                <a:ea typeface="+mn-ea"/>
                <a:cs typeface="+mn-cs"/>
              </a:rPr>
              <a:t>原文連結：</a:t>
            </a:r>
            <a:r>
              <a:rPr lang="en-US" altLang="zh-TW" sz="1200" b="0" i="0" u="none" strike="noStrike" kern="1200" dirty="0">
                <a:solidFill>
                  <a:schemeClr val="tx1"/>
                </a:solidFill>
                <a:effectLst/>
                <a:latin typeface="+mn-lt"/>
                <a:ea typeface="+mn-ea"/>
                <a:cs typeface="+mn-cs"/>
                <a:hlinkClick r:id="rId3"/>
              </a:rPr>
              <a:t>https://read01.com/nznmRy.html</a:t>
            </a:r>
            <a:endParaRPr kumimoji="1"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45</a:t>
            </a:fld>
            <a:endParaRPr lang="zh-TW" altLang="en-US"/>
          </a:p>
        </p:txBody>
      </p:sp>
    </p:spTree>
    <p:extLst>
      <p:ext uri="{BB962C8B-B14F-4D97-AF65-F5344CB8AC3E}">
        <p14:creationId xmlns:p14="http://schemas.microsoft.com/office/powerpoint/2010/main" val="29263621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61" name="Google Shape;361;p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54495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4295aac0ab_13_11: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4295aac0ab_13_11: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457200" lvl="0" indent="-393700" algn="l" rtl="0">
              <a:spcBef>
                <a:spcPts val="1000"/>
              </a:spcBef>
              <a:spcAft>
                <a:spcPts val="0"/>
              </a:spcAft>
              <a:buClr>
                <a:schemeClr val="dk1"/>
              </a:buClr>
              <a:buSzPts val="2600"/>
              <a:buFont typeface="Microsoft JhengHei"/>
              <a:buChar char="•"/>
            </a:pPr>
            <a:r>
              <a:rPr lang="zh-TW" sz="2600">
                <a:latin typeface="Microsoft JhengHei"/>
                <a:ea typeface="Microsoft JhengHei"/>
                <a:cs typeface="Microsoft JhengHei"/>
                <a:sym typeface="Microsoft JhengHei"/>
              </a:rPr>
              <a:t>資訊不對稱 保險公司對於被保人不夠了解</a:t>
            </a:r>
            <a:endParaRPr sz="2600">
              <a:latin typeface="Microsoft JhengHei"/>
              <a:ea typeface="Microsoft JhengHei"/>
              <a:cs typeface="Microsoft JhengHei"/>
              <a:sym typeface="Microsoft JhengHei"/>
            </a:endParaRPr>
          </a:p>
          <a:p>
            <a:pPr marL="457200" lvl="0" indent="-393700" algn="l" rtl="0">
              <a:spcBef>
                <a:spcPts val="0"/>
              </a:spcBef>
              <a:spcAft>
                <a:spcPts val="0"/>
              </a:spcAft>
              <a:buClr>
                <a:schemeClr val="dk1"/>
              </a:buClr>
              <a:buSzPts val="2600"/>
              <a:buFont typeface="Microsoft JhengHei"/>
              <a:buChar char="•"/>
            </a:pPr>
            <a:r>
              <a:rPr lang="zh-TW" sz="2600">
                <a:latin typeface="Microsoft JhengHei"/>
                <a:ea typeface="Microsoft JhengHei"/>
                <a:cs typeface="Microsoft JhengHei"/>
                <a:sym typeface="Microsoft JhengHei"/>
              </a:rPr>
              <a:t>只能推出單一商品，透過理專推薦給顧客</a:t>
            </a:r>
            <a:endParaRPr/>
          </a:p>
        </p:txBody>
      </p:sp>
      <p:sp>
        <p:nvSpPr>
          <p:cNvPr id="379" name="Google Shape;379;g4295aac0ab_13_11: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9</a:t>
            </a:fld>
            <a:endParaRPr/>
          </a:p>
        </p:txBody>
      </p:sp>
    </p:spTree>
    <p:extLst>
      <p:ext uri="{BB962C8B-B14F-4D97-AF65-F5344CB8AC3E}">
        <p14:creationId xmlns:p14="http://schemas.microsoft.com/office/powerpoint/2010/main" val="2632204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g4295aac0ab_13_18: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8" name="Google Shape;388;g4295aac0ab_13_18:notes"/>
          <p:cNvSpPr txBox="1">
            <a:spLocks noGrp="1"/>
          </p:cNvSpPr>
          <p:nvPr>
            <p:ph type="body" idx="1"/>
          </p:nvPr>
        </p:nvSpPr>
        <p:spPr>
          <a:xfrm>
            <a:off x="1023462" y="3416538"/>
            <a:ext cx="8187600" cy="2795400"/>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89" name="Google Shape;389;g4295aac0ab_13_18:notes"/>
          <p:cNvSpPr txBox="1">
            <a:spLocks noGrp="1"/>
          </p:cNvSpPr>
          <p:nvPr>
            <p:ph type="sldNum" idx="12"/>
          </p:nvPr>
        </p:nvSpPr>
        <p:spPr>
          <a:xfrm>
            <a:off x="5797247" y="6743104"/>
            <a:ext cx="4434900" cy="356100"/>
          </a:xfrm>
          <a:prstGeom prst="rect">
            <a:avLst/>
          </a:prstGeom>
        </p:spPr>
        <p:txBody>
          <a:bodyPr spcFirstLastPara="1" wrap="square" lIns="99025" tIns="49500" rIns="99025" bIns="495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10</a:t>
            </a:fld>
            <a:endParaRPr/>
          </a:p>
        </p:txBody>
      </p:sp>
    </p:spTree>
    <p:extLst>
      <p:ext uri="{BB962C8B-B14F-4D97-AF65-F5344CB8AC3E}">
        <p14:creationId xmlns:p14="http://schemas.microsoft.com/office/powerpoint/2010/main" val="1908885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4: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399" name="Google Shape;399;p4: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95239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3:notes"/>
          <p:cNvSpPr txBox="1">
            <a:spLocks noGrp="1"/>
          </p:cNvSpPr>
          <p:nvPr>
            <p:ph type="body" idx="1"/>
          </p:nvPr>
        </p:nvSpPr>
        <p:spPr>
          <a:xfrm>
            <a:off x="1023462" y="3416538"/>
            <a:ext cx="8187690" cy="2795349"/>
          </a:xfrm>
          <a:prstGeom prst="rect">
            <a:avLst/>
          </a:prstGeom>
        </p:spPr>
        <p:txBody>
          <a:bodyPr spcFirstLastPara="1" wrap="square" lIns="99025" tIns="49500" rIns="99025" bIns="49500" anchor="t" anchorCtr="0">
            <a:noAutofit/>
          </a:bodyPr>
          <a:lstStyle/>
          <a:p>
            <a:pPr marL="0" lvl="0" indent="0" algn="l" rtl="0">
              <a:spcBef>
                <a:spcPts val="0"/>
              </a:spcBef>
              <a:spcAft>
                <a:spcPts val="0"/>
              </a:spcAft>
              <a:buNone/>
            </a:pPr>
            <a:endParaRPr/>
          </a:p>
        </p:txBody>
      </p:sp>
      <p:sp>
        <p:nvSpPr>
          <p:cNvPr id="423" name="Google Shape;423;p3: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220646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2:notes"/>
          <p:cNvSpPr>
            <a:spLocks noGrp="1" noRot="1" noChangeAspect="1"/>
          </p:cNvSpPr>
          <p:nvPr>
            <p:ph type="sldImg" idx="2"/>
          </p:nvPr>
        </p:nvSpPr>
        <p:spPr>
          <a:xfrm>
            <a:off x="2987675" y="887413"/>
            <a:ext cx="4259263" cy="239553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2:notes"/>
          <p:cNvSpPr txBox="1">
            <a:spLocks noGrp="1"/>
          </p:cNvSpPr>
          <p:nvPr>
            <p:ph type="body" idx="1"/>
          </p:nvPr>
        </p:nvSpPr>
        <p:spPr>
          <a:xfrm>
            <a:off x="1023462" y="3416538"/>
            <a:ext cx="8187690" cy="2795349"/>
          </a:xfrm>
          <a:prstGeom prst="rect">
            <a:avLst/>
          </a:prstGeom>
          <a:noFill/>
          <a:ln>
            <a:noFill/>
          </a:ln>
        </p:spPr>
        <p:txBody>
          <a:bodyPr spcFirstLastPara="1" wrap="square" lIns="99025" tIns="49500" rIns="99025" bIns="49500" anchor="t" anchorCtr="0">
            <a:noAutofit/>
          </a:bodyPr>
          <a:lstStyle/>
          <a:p>
            <a:pPr marL="0" marR="0" lvl="0" indent="0" algn="l" rtl="0">
              <a:spcBef>
                <a:spcPts val="0"/>
              </a:spcBef>
              <a:spcAft>
                <a:spcPts val="0"/>
              </a:spcAft>
              <a:buClr>
                <a:schemeClr val="dk1"/>
              </a:buClr>
              <a:buSzPts val="1200"/>
              <a:buFont typeface="Calibri"/>
              <a:buNone/>
            </a:pPr>
            <a:r>
              <a:rPr lang="zh-TW" sz="1200" b="0" i="0" u="none" strike="noStrike" cap="none">
                <a:solidFill>
                  <a:schemeClr val="dk1"/>
                </a:solidFill>
                <a:latin typeface="Calibri"/>
                <a:ea typeface="Calibri"/>
                <a:cs typeface="Calibri"/>
                <a:sym typeface="Calibri"/>
              </a:rPr>
              <a:t>對保險產業來說，物聯網透過行動感應裝置，即時偵測保險標的，將資料上傳至雲端分析系統，不但能有效控管風險，甚至達到預測、預防風險的功能，大幅降低保險公司的理賠成本，而個人化的風險評估，則讓消費者獲得更公平的保費。</a:t>
            </a:r>
            <a:endParaRPr/>
          </a:p>
          <a:p>
            <a:pPr marL="0" marR="0" lvl="0" indent="0" algn="l" rtl="0">
              <a:spcBef>
                <a:spcPts val="0"/>
              </a:spcBef>
              <a:spcAft>
                <a:spcPts val="0"/>
              </a:spcAft>
              <a:buNone/>
            </a:pPr>
            <a:r>
              <a:rPr lang="zh-TW" sz="1200" b="0" i="0" u="none" strike="noStrike" cap="none">
                <a:solidFill>
                  <a:schemeClr val="dk1"/>
                </a:solidFill>
                <a:latin typeface="Calibri"/>
                <a:ea typeface="Calibri"/>
                <a:cs typeface="Calibri"/>
                <a:sym typeface="Calibri"/>
              </a:rPr>
              <a:t>近年來，物聯網結合保險的創新商業模式，在國外逐漸興起。全球第一家推出物聯網車險概念的美國進步保險公司（Progressive），首開UBI（Usage Based Insurance）先河，根據駕駛人的行車習慣，例如緊急剎車、超速，或駕駛時間、里程長短等因素，來決定車險保費。駕駛習慣愈好，就能獲得愈多保費優惠。</a:t>
            </a:r>
            <a:endParaRPr/>
          </a:p>
        </p:txBody>
      </p:sp>
      <p:sp>
        <p:nvSpPr>
          <p:cNvPr id="432" name="Google Shape;432;p2:notes"/>
          <p:cNvSpPr txBox="1">
            <a:spLocks noGrp="1"/>
          </p:cNvSpPr>
          <p:nvPr>
            <p:ph type="sldNum" idx="12"/>
          </p:nvPr>
        </p:nvSpPr>
        <p:spPr>
          <a:xfrm>
            <a:off x="5797247" y="6743104"/>
            <a:ext cx="4434998" cy="356197"/>
          </a:xfrm>
          <a:prstGeom prst="rect">
            <a:avLst/>
          </a:prstGeom>
          <a:noFill/>
          <a:ln>
            <a:noFill/>
          </a:ln>
        </p:spPr>
        <p:txBody>
          <a:bodyPr spcFirstLastPara="1" wrap="square" lIns="99025" tIns="49500" rIns="99025" bIns="49500" anchor="b" anchorCtr="0">
            <a:noAutofit/>
          </a:bodyPr>
          <a:lstStyle/>
          <a:p>
            <a:pPr marL="0" marR="0" lvl="0" indent="0" algn="r" rtl="0">
              <a:spcBef>
                <a:spcPts val="0"/>
              </a:spcBef>
              <a:spcAft>
                <a:spcPts val="0"/>
              </a:spcAft>
              <a:buNone/>
            </a:pPr>
            <a:fld id="{00000000-1234-1234-1234-123412341234}" type="slidenum">
              <a:rPr lang="en-US" altLang="zh-TW" sz="1300" b="0" i="0" u="none" strike="noStrike" cap="none">
                <a:solidFill>
                  <a:schemeClr val="dk1"/>
                </a:solidFill>
                <a:latin typeface="Calibri"/>
                <a:ea typeface="Calibri"/>
                <a:cs typeface="Calibri"/>
                <a:sym typeface="Calibri"/>
              </a:rPr>
              <a:t>13</a:t>
            </a:fld>
            <a:endParaRPr sz="13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806636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1155494"/>
            <a:ext cx="9144000" cy="2387600"/>
          </a:xfrm>
        </p:spPr>
        <p:txBody>
          <a:bodyPr anchor="b"/>
          <a:lstStyle>
            <a:lvl1pPr algn="ctr">
              <a:defRPr sz="6000"/>
            </a:lvl1pPr>
          </a:lstStyle>
          <a:p>
            <a:r>
              <a:rPr lang="zh-TW" altLang="en-US" smtClean="0"/>
              <a:t>按一下以編輯母片標題樣式</a:t>
            </a:r>
            <a:endParaRPr lang="en-US"/>
          </a:p>
        </p:txBody>
      </p:sp>
      <p:sp>
        <p:nvSpPr>
          <p:cNvPr id="3" name="副標題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smtClean="0"/>
              <a:t>按一下以編輯母片副標題樣式</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10/1/2018</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pic>
        <p:nvPicPr>
          <p:cNvPr id="7" name="圖片 6"/>
          <p:cNvPicPr>
            <a:picLocks noChangeAspect="1"/>
          </p:cNvPicPr>
          <p:nvPr userDrawn="1"/>
        </p:nvPicPr>
        <p:blipFill>
          <a:blip r:embed="rId2"/>
          <a:stretch>
            <a:fillRect/>
          </a:stretch>
        </p:blipFill>
        <p:spPr>
          <a:xfrm>
            <a:off x="0" y="1"/>
            <a:ext cx="12192000" cy="337930"/>
          </a:xfrm>
          <a:prstGeom prst="rect">
            <a:avLst/>
          </a:prstGeom>
        </p:spPr>
      </p:pic>
      <p:sp>
        <p:nvSpPr>
          <p:cNvPr id="8" name="日期版面配置區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0D7408D-91A5-47F8-9220-BE1915799689}" type="datetimeFigureOut">
              <a:rPr lang="en-US" smtClean="0"/>
              <a:pPr/>
              <a:t>10/1/2018</a:t>
            </a:fld>
            <a:endParaRPr lang="en-US"/>
          </a:p>
        </p:txBody>
      </p:sp>
      <p:sp>
        <p:nvSpPr>
          <p:cNvPr id="9" name="投影片編號版面配置區 5"/>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2D03ED1-8DD8-4C99-A3B7-0F3344DAF6D0}" type="slidenum">
              <a:rPr lang="en-US" smtClean="0"/>
              <a:pPr/>
              <a:t>‹#›</a:t>
            </a:fld>
            <a:endParaRPr lang="en-US"/>
          </a:p>
        </p:txBody>
      </p:sp>
      <p:sp>
        <p:nvSpPr>
          <p:cNvPr id="10"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2018/10/1</a:t>
            </a:fld>
            <a:endParaRPr kumimoji="1" lang="zh-TW" altLang="en-US" dirty="0"/>
          </a:p>
        </p:txBody>
      </p:sp>
      <p:sp>
        <p:nvSpPr>
          <p:cNvPr id="11"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2" name="群組 11"/>
          <p:cNvGrpSpPr/>
          <p:nvPr userDrawn="1"/>
        </p:nvGrpSpPr>
        <p:grpSpPr>
          <a:xfrm>
            <a:off x="0" y="6359522"/>
            <a:ext cx="12157008" cy="503999"/>
            <a:chOff x="27500" y="6373169"/>
            <a:chExt cx="9144000" cy="503999"/>
          </a:xfrm>
        </p:grpSpPr>
        <p:sp>
          <p:nvSpPr>
            <p:cNvPr id="13" name="矩形 12"/>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4" name="Picture 9" descr="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6" name="群組 15"/>
          <p:cNvGrpSpPr>
            <a:grpSpLocks noChangeAspect="1"/>
          </p:cNvGrpSpPr>
          <p:nvPr userDrawn="1"/>
        </p:nvGrpSpPr>
        <p:grpSpPr>
          <a:xfrm>
            <a:off x="10349947" y="6409464"/>
            <a:ext cx="1598543" cy="380274"/>
            <a:chOff x="772185" y="1003371"/>
            <a:chExt cx="2277814" cy="541866"/>
          </a:xfrm>
        </p:grpSpPr>
        <p:sp>
          <p:nvSpPr>
            <p:cNvPr id="17" name="矩形 16"/>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8" name="矩形 17"/>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spTree>
    <p:extLst>
      <p:ext uri="{BB962C8B-B14F-4D97-AF65-F5344CB8AC3E}">
        <p14:creationId xmlns:p14="http://schemas.microsoft.com/office/powerpoint/2010/main" val="219348806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10/1/2018</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1625547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10"/>
          </p:nvPr>
        </p:nvSpPr>
        <p:spPr/>
        <p:txBody>
          <a:bodyPr/>
          <a:lstStyle/>
          <a:p>
            <a:fld id="{90D7408D-91A5-47F8-9220-BE1915799689}" type="datetimeFigureOut">
              <a:rPr lang="en-US" smtClean="0"/>
              <a:t>10/1/2018</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465784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dirty="0" smtClean="0"/>
              <a:t>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en-US" dirty="0"/>
          </a:p>
        </p:txBody>
      </p:sp>
      <p:sp>
        <p:nvSpPr>
          <p:cNvPr id="4" name="日期版面配置區 3"/>
          <p:cNvSpPr>
            <a:spLocks noGrp="1"/>
          </p:cNvSpPr>
          <p:nvPr>
            <p:ph type="dt" sz="half" idx="10"/>
          </p:nvPr>
        </p:nvSpPr>
        <p:spPr/>
        <p:txBody>
          <a:bodyPr/>
          <a:lstStyle/>
          <a:p>
            <a:fld id="{90D7408D-91A5-47F8-9220-BE1915799689}" type="datetimeFigureOut">
              <a:rPr lang="en-US" smtClean="0"/>
              <a:t>10/1/2018</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
        <p:nvSpPr>
          <p:cNvPr id="11" name="日期版面配置區 3"/>
          <p:cNvSpPr txBox="1">
            <a:spLocks/>
          </p:cNvSpPr>
          <p:nvPr userDrawn="1"/>
        </p:nvSpPr>
        <p:spPr>
          <a:xfrm>
            <a:off x="457200" y="6356350"/>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99D035A-3CCD-0F46-B59D-65FDD0B5D827}" type="datetimeFigureOut">
              <a:rPr kumimoji="1" lang="zh-TW" altLang="en-US" smtClean="0"/>
              <a:pPr/>
              <a:t>2018/10/1</a:t>
            </a:fld>
            <a:endParaRPr kumimoji="1" lang="zh-TW" altLang="en-US" dirty="0"/>
          </a:p>
        </p:txBody>
      </p:sp>
      <p:sp>
        <p:nvSpPr>
          <p:cNvPr id="12" name="投影片編號版面配置區 5"/>
          <p:cNvSpPr txBox="1">
            <a:spLocks/>
          </p:cNvSpPr>
          <p:nvPr userDrawn="1"/>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標楷體" panose="03000509000000000000" pitchFamily="65"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FE3B75-F868-B941-B46B-776E69ACFFD7}" type="slidenum">
              <a:rPr kumimoji="1" lang="zh-TW" altLang="en-US" smtClean="0"/>
              <a:pPr/>
              <a:t>‹#›</a:t>
            </a:fld>
            <a:endParaRPr kumimoji="1" lang="zh-TW" altLang="en-US" dirty="0"/>
          </a:p>
        </p:txBody>
      </p:sp>
      <p:grpSp>
        <p:nvGrpSpPr>
          <p:cNvPr id="13" name="群組 12"/>
          <p:cNvGrpSpPr/>
          <p:nvPr userDrawn="1"/>
        </p:nvGrpSpPr>
        <p:grpSpPr>
          <a:xfrm>
            <a:off x="0" y="6359522"/>
            <a:ext cx="12157008" cy="503999"/>
            <a:chOff x="27500" y="6373169"/>
            <a:chExt cx="9144000" cy="503999"/>
          </a:xfrm>
        </p:grpSpPr>
        <p:sp>
          <p:nvSpPr>
            <p:cNvPr id="14" name="矩形 13"/>
            <p:cNvSpPr/>
            <p:nvPr/>
          </p:nvSpPr>
          <p:spPr>
            <a:xfrm>
              <a:off x="27500" y="6373169"/>
              <a:ext cx="9144000" cy="503999"/>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TW" altLang="en-US" dirty="0">
                <a:ea typeface="標楷體" panose="03000509000000000000" pitchFamily="65" charset="-120"/>
              </a:endParaRPr>
            </a:p>
          </p:txBody>
        </p:sp>
        <p:pic>
          <p:nvPicPr>
            <p:cNvPr id="15" name="Picture 9" descr="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870" y="6460677"/>
              <a:ext cx="300077" cy="378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矩形 15"/>
            <p:cNvSpPr/>
            <p:nvPr/>
          </p:nvSpPr>
          <p:spPr>
            <a:xfrm>
              <a:off x="542584" y="6501128"/>
              <a:ext cx="3661838" cy="307777"/>
            </a:xfrm>
            <a:prstGeom prst="rect">
              <a:avLst/>
            </a:prstGeom>
          </p:spPr>
          <p:txBody>
            <a:bodyPr wrap="square">
              <a:spAutoFit/>
            </a:bodyPr>
            <a:lstStyle/>
            <a:p>
              <a:r>
                <a:rPr kumimoji="0" lang="en-US" altLang="zh-TW" sz="1400" i="1" dirty="0" smtClean="0">
                  <a:solidFill>
                    <a:srgbClr val="2907A5"/>
                  </a:solidFill>
                  <a:latin typeface="Arial" pitchFamily="34" charset="0"/>
                  <a:ea typeface="標楷體" panose="03000509000000000000" pitchFamily="65" charset="-120"/>
                  <a:cs typeface="Arial" pitchFamily="34" charset="0"/>
                </a:rPr>
                <a:t>Institute of Information Management, NCTU </a:t>
              </a:r>
              <a:endParaRPr lang="zh-TW" altLang="en-US" sz="1400" dirty="0">
                <a:ea typeface="標楷體" panose="03000509000000000000" pitchFamily="65" charset="-120"/>
              </a:endParaRPr>
            </a:p>
          </p:txBody>
        </p:sp>
      </p:grpSp>
      <p:grpSp>
        <p:nvGrpSpPr>
          <p:cNvPr id="17" name="群組 16"/>
          <p:cNvGrpSpPr>
            <a:grpSpLocks noChangeAspect="1"/>
          </p:cNvGrpSpPr>
          <p:nvPr userDrawn="1"/>
        </p:nvGrpSpPr>
        <p:grpSpPr>
          <a:xfrm>
            <a:off x="10349947" y="6409464"/>
            <a:ext cx="1598543" cy="380274"/>
            <a:chOff x="772185" y="1003371"/>
            <a:chExt cx="2277814" cy="541866"/>
          </a:xfrm>
        </p:grpSpPr>
        <p:sp>
          <p:nvSpPr>
            <p:cNvPr id="18" name="矩形 17"/>
            <p:cNvSpPr>
              <a:spLocks noChangeAspect="1"/>
            </p:cNvSpPr>
            <p:nvPr/>
          </p:nvSpPr>
          <p:spPr>
            <a:xfrm>
              <a:off x="772185" y="1003371"/>
              <a:ext cx="568407" cy="541866"/>
            </a:xfrm>
            <a:prstGeom prst="rect">
              <a:avLst/>
            </a:prstGeom>
            <a:solidFill>
              <a:srgbClr val="00009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sp>
          <p:nvSpPr>
            <p:cNvPr id="19" name="矩形 18"/>
            <p:cNvSpPr>
              <a:spLocks noChangeAspect="1"/>
            </p:cNvSpPr>
            <p:nvPr/>
          </p:nvSpPr>
          <p:spPr>
            <a:xfrm>
              <a:off x="1369467" y="1003371"/>
              <a:ext cx="537600" cy="539715"/>
            </a:xfrm>
            <a:prstGeom prst="rect">
              <a:avLst/>
            </a:prstGeom>
            <a:solidFill>
              <a:schemeClr val="accent2">
                <a:lumMod val="75000"/>
              </a:schemeClr>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E</a:t>
              </a:r>
              <a:endParaRPr kumimoji="1" lang="zh-TW" altLang="en-US" sz="2400" b="1" dirty="0">
                <a:solidFill>
                  <a:schemeClr val="bg1"/>
                </a:solidFill>
                <a:latin typeface="Tahoma"/>
                <a:ea typeface="標楷體" panose="03000509000000000000" pitchFamily="65" charset="-120"/>
                <a:cs typeface="Tahoma"/>
              </a:endParaRPr>
            </a:p>
          </p:txBody>
        </p:sp>
        <p:sp>
          <p:nvSpPr>
            <p:cNvPr id="20" name="矩形 19"/>
            <p:cNvSpPr>
              <a:spLocks noChangeAspect="1"/>
            </p:cNvSpPr>
            <p:nvPr/>
          </p:nvSpPr>
          <p:spPr>
            <a:xfrm>
              <a:off x="1940933" y="1005522"/>
              <a:ext cx="537600" cy="539715"/>
            </a:xfrm>
            <a:prstGeom prst="rect">
              <a:avLst/>
            </a:prstGeom>
            <a:solidFill>
              <a:srgbClr val="008000"/>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a:solidFill>
                    <a:schemeClr val="bg1"/>
                  </a:solidFill>
                  <a:latin typeface="Tahoma"/>
                  <a:ea typeface="標楷體" panose="03000509000000000000" pitchFamily="65" charset="-120"/>
                  <a:cs typeface="Tahoma"/>
                </a:rPr>
                <a:t>B</a:t>
              </a:r>
              <a:endParaRPr kumimoji="1" lang="zh-TW" altLang="en-US" sz="2400" b="1" dirty="0">
                <a:solidFill>
                  <a:schemeClr val="bg1"/>
                </a:solidFill>
                <a:latin typeface="Tahoma"/>
                <a:ea typeface="標楷體" panose="03000509000000000000" pitchFamily="65" charset="-120"/>
                <a:cs typeface="Tahoma"/>
              </a:endParaRPr>
            </a:p>
          </p:txBody>
        </p:sp>
        <p:sp>
          <p:nvSpPr>
            <p:cNvPr id="21" name="矩形 20"/>
            <p:cNvSpPr>
              <a:spLocks noChangeAspect="1"/>
            </p:cNvSpPr>
            <p:nvPr/>
          </p:nvSpPr>
          <p:spPr>
            <a:xfrm>
              <a:off x="2512399" y="1003371"/>
              <a:ext cx="537600" cy="539715"/>
            </a:xfrm>
            <a:prstGeom prst="rect">
              <a:avLst/>
            </a:prstGeom>
            <a:solidFill>
              <a:srgbClr val="660066"/>
            </a:solidFill>
            <a:ln>
              <a:noFill/>
            </a:ln>
            <a:effectLst/>
          </p:spPr>
          <p:style>
            <a:lnRef idx="1">
              <a:schemeClr val="dk1"/>
            </a:lnRef>
            <a:fillRef idx="2">
              <a:schemeClr val="dk1"/>
            </a:fillRef>
            <a:effectRef idx="1">
              <a:schemeClr val="dk1"/>
            </a:effectRef>
            <a:fontRef idx="minor">
              <a:schemeClr val="dk1"/>
            </a:fontRef>
          </p:style>
          <p:txBody>
            <a:bodyPr rtlCol="0" anchor="ctr"/>
            <a:lstStyle/>
            <a:p>
              <a:pPr algn="ctr"/>
              <a:r>
                <a:rPr kumimoji="1" lang="en-US" altLang="zh-TW" sz="2400" b="1" dirty="0" smtClean="0">
                  <a:solidFill>
                    <a:schemeClr val="bg1"/>
                  </a:solidFill>
                  <a:latin typeface="Tahoma"/>
                  <a:ea typeface="標楷體" panose="03000509000000000000" pitchFamily="65" charset="-120"/>
                  <a:cs typeface="Tahoma"/>
                </a:rPr>
                <a:t>I</a:t>
              </a:r>
              <a:endParaRPr kumimoji="1" lang="zh-TW" altLang="en-US" sz="2400" b="1" dirty="0">
                <a:solidFill>
                  <a:schemeClr val="bg1"/>
                </a:solidFill>
                <a:latin typeface="Tahoma"/>
                <a:ea typeface="標楷體" panose="03000509000000000000" pitchFamily="65" charset="-120"/>
                <a:cs typeface="Tahoma"/>
              </a:endParaRPr>
            </a:p>
          </p:txBody>
        </p:sp>
      </p:grpSp>
      <p:pic>
        <p:nvPicPr>
          <p:cNvPr id="22" name="圖片 21"/>
          <p:cNvPicPr>
            <a:picLocks noChangeAspect="1"/>
          </p:cNvPicPr>
          <p:nvPr userDrawn="1"/>
        </p:nvPicPr>
        <p:blipFill>
          <a:blip r:embed="rId3"/>
          <a:stretch>
            <a:fillRect/>
          </a:stretch>
        </p:blipFill>
        <p:spPr>
          <a:xfrm>
            <a:off x="0" y="0"/>
            <a:ext cx="12192000" cy="365125"/>
          </a:xfrm>
          <a:prstGeom prst="rect">
            <a:avLst/>
          </a:prstGeom>
        </p:spPr>
      </p:pic>
    </p:spTree>
    <p:extLst>
      <p:ext uri="{BB962C8B-B14F-4D97-AF65-F5344CB8AC3E}">
        <p14:creationId xmlns:p14="http://schemas.microsoft.com/office/powerpoint/2010/main" val="155342001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90D7408D-91A5-47F8-9220-BE1915799689}" type="datetimeFigureOut">
              <a:rPr lang="en-US" smtClean="0"/>
              <a:t>10/1/2018</a:t>
            </a:fld>
            <a:endParaRPr lang="en-US"/>
          </a:p>
        </p:txBody>
      </p:sp>
      <p:sp>
        <p:nvSpPr>
          <p:cNvPr id="5" name="頁尾版面配置區 4"/>
          <p:cNvSpPr>
            <a:spLocks noGrp="1"/>
          </p:cNvSpPr>
          <p:nvPr>
            <p:ph type="ftr" sz="quarter" idx="11"/>
          </p:nvPr>
        </p:nvSpPr>
        <p:spPr/>
        <p:txBody>
          <a:bodyPr/>
          <a:lstStyle/>
          <a:p>
            <a:endParaRPr lang="en-US"/>
          </a:p>
        </p:txBody>
      </p:sp>
      <p:sp>
        <p:nvSpPr>
          <p:cNvPr id="6" name="投影片編號版面配置區 5"/>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61884773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838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6172200" y="1825625"/>
            <a:ext cx="51816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4"/>
          <p:cNvSpPr>
            <a:spLocks noGrp="1"/>
          </p:cNvSpPr>
          <p:nvPr>
            <p:ph type="dt" sz="half" idx="10"/>
          </p:nvPr>
        </p:nvSpPr>
        <p:spPr/>
        <p:txBody>
          <a:bodyPr/>
          <a:lstStyle/>
          <a:p>
            <a:fld id="{90D7408D-91A5-47F8-9220-BE1915799689}" type="datetimeFigureOut">
              <a:rPr lang="en-US" smtClean="0"/>
              <a:t>10/1/2018</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1887335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6"/>
          <p:cNvSpPr>
            <a:spLocks noGrp="1"/>
          </p:cNvSpPr>
          <p:nvPr>
            <p:ph type="dt" sz="half" idx="10"/>
          </p:nvPr>
        </p:nvSpPr>
        <p:spPr/>
        <p:txBody>
          <a:bodyPr/>
          <a:lstStyle/>
          <a:p>
            <a:fld id="{90D7408D-91A5-47F8-9220-BE1915799689}" type="datetimeFigureOut">
              <a:rPr lang="en-US" smtClean="0"/>
              <a:t>10/1/2018</a:t>
            </a:fld>
            <a:endParaRPr lang="en-US"/>
          </a:p>
        </p:txBody>
      </p:sp>
      <p:sp>
        <p:nvSpPr>
          <p:cNvPr id="8" name="頁尾版面配置區 7"/>
          <p:cNvSpPr>
            <a:spLocks noGrp="1"/>
          </p:cNvSpPr>
          <p:nvPr>
            <p:ph type="ftr" sz="quarter" idx="11"/>
          </p:nvPr>
        </p:nvSpPr>
        <p:spPr/>
        <p:txBody>
          <a:bodyPr/>
          <a:lstStyle/>
          <a:p>
            <a:endParaRPr lang="en-US"/>
          </a:p>
        </p:txBody>
      </p:sp>
      <p:sp>
        <p:nvSpPr>
          <p:cNvPr id="9" name="投影片編號版面配置區 8"/>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3659118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2"/>
          <p:cNvSpPr>
            <a:spLocks noGrp="1"/>
          </p:cNvSpPr>
          <p:nvPr>
            <p:ph type="dt" sz="half" idx="10"/>
          </p:nvPr>
        </p:nvSpPr>
        <p:spPr/>
        <p:txBody>
          <a:bodyPr/>
          <a:lstStyle/>
          <a:p>
            <a:fld id="{90D7408D-91A5-47F8-9220-BE1915799689}" type="datetimeFigureOut">
              <a:rPr lang="en-US" smtClean="0"/>
              <a:t>10/1/2018</a:t>
            </a:fld>
            <a:endParaRPr lang="en-US"/>
          </a:p>
        </p:txBody>
      </p:sp>
      <p:sp>
        <p:nvSpPr>
          <p:cNvPr id="4" name="頁尾版面配置區 3"/>
          <p:cNvSpPr>
            <a:spLocks noGrp="1"/>
          </p:cNvSpPr>
          <p:nvPr>
            <p:ph type="ftr" sz="quarter" idx="11"/>
          </p:nvPr>
        </p:nvSpPr>
        <p:spPr/>
        <p:txBody>
          <a:bodyPr/>
          <a:lstStyle/>
          <a:p>
            <a:endParaRPr lang="en-US"/>
          </a:p>
        </p:txBody>
      </p:sp>
      <p:sp>
        <p:nvSpPr>
          <p:cNvPr id="5" name="投影片編號版面配置區 4"/>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33656493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90D7408D-91A5-47F8-9220-BE1915799689}" type="datetimeFigureOut">
              <a:rPr lang="en-US" smtClean="0"/>
              <a:t>10/1/2018</a:t>
            </a:fld>
            <a:endParaRPr lang="en-US"/>
          </a:p>
        </p:txBody>
      </p:sp>
      <p:sp>
        <p:nvSpPr>
          <p:cNvPr id="3" name="頁尾版面配置區 2"/>
          <p:cNvSpPr>
            <a:spLocks noGrp="1"/>
          </p:cNvSpPr>
          <p:nvPr>
            <p:ph type="ftr" sz="quarter" idx="11"/>
          </p:nvPr>
        </p:nvSpPr>
        <p:spPr/>
        <p:txBody>
          <a:bodyPr/>
          <a:lstStyle/>
          <a:p>
            <a:endParaRPr lang="en-US"/>
          </a:p>
        </p:txBody>
      </p:sp>
      <p:sp>
        <p:nvSpPr>
          <p:cNvPr id="4" name="投影片編號版面配置區 3"/>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290914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10/1/2018</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40361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90D7408D-91A5-47F8-9220-BE1915799689}" type="datetimeFigureOut">
              <a:rPr lang="en-US" smtClean="0"/>
              <a:t>10/1/2018</a:t>
            </a:fld>
            <a:endParaRPr lang="en-US"/>
          </a:p>
        </p:txBody>
      </p:sp>
      <p:sp>
        <p:nvSpPr>
          <p:cNvPr id="6" name="頁尾版面配置區 5"/>
          <p:cNvSpPr>
            <a:spLocks noGrp="1"/>
          </p:cNvSpPr>
          <p:nvPr>
            <p:ph type="ftr" sz="quarter" idx="11"/>
          </p:nvPr>
        </p:nvSpPr>
        <p:spPr/>
        <p:txBody>
          <a:bodyPr/>
          <a:lstStyle/>
          <a:p>
            <a:endParaRPr lang="en-US"/>
          </a:p>
        </p:txBody>
      </p:sp>
      <p:sp>
        <p:nvSpPr>
          <p:cNvPr id="7" name="投影片編號版面配置區 6"/>
          <p:cNvSpPr>
            <a:spLocks noGrp="1"/>
          </p:cNvSpPr>
          <p:nvPr>
            <p:ph type="sldNum" sz="quarter" idx="12"/>
          </p:nvPr>
        </p:nvSpPr>
        <p:spPr/>
        <p:txBody>
          <a:bodyPr/>
          <a:lstStyle/>
          <a:p>
            <a:fld id="{A2D03ED1-8DD8-4C99-A3B7-0F3344DAF6D0}" type="slidenum">
              <a:rPr lang="en-US" smtClean="0"/>
              <a:t>‹#›</a:t>
            </a:fld>
            <a:endParaRPr lang="en-US"/>
          </a:p>
        </p:txBody>
      </p:sp>
    </p:spTree>
    <p:extLst>
      <p:ext uri="{BB962C8B-B14F-4D97-AF65-F5344CB8AC3E}">
        <p14:creationId xmlns:p14="http://schemas.microsoft.com/office/powerpoint/2010/main" val="40766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smtClean="0"/>
              <a:t>按一下以編輯母片標題樣式</a:t>
            </a:r>
            <a:endParaRPr lang="en-US"/>
          </a:p>
        </p:txBody>
      </p:sp>
      <p:sp>
        <p:nvSpPr>
          <p:cNvPr id="3" name="文字版面配置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D7408D-91A5-47F8-9220-BE1915799689}" type="datetimeFigureOut">
              <a:rPr lang="en-US" smtClean="0"/>
              <a:t>10/1/2018</a:t>
            </a:fld>
            <a:endParaRPr lang="en-US"/>
          </a:p>
        </p:txBody>
      </p:sp>
      <p:sp>
        <p:nvSpPr>
          <p:cNvPr id="5" name="頁尾版面配置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D03ED1-8DD8-4C99-A3B7-0F3344DAF6D0}" type="slidenum">
              <a:rPr lang="en-US" smtClean="0"/>
              <a:t>‹#›</a:t>
            </a:fld>
            <a:endParaRPr lang="en-US"/>
          </a:p>
        </p:txBody>
      </p:sp>
    </p:spTree>
    <p:extLst>
      <p:ext uri="{BB962C8B-B14F-4D97-AF65-F5344CB8AC3E}">
        <p14:creationId xmlns:p14="http://schemas.microsoft.com/office/powerpoint/2010/main" val="8225693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微軟正黑體" panose="020B0604030504040204" pitchFamily="34" charset="-120"/>
          <a:ea typeface="微軟正黑體" panose="020B0604030504040204" pitchFamily="34" charset="-12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jpeg"/><Relationship Id="rId7"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10" Type="http://schemas.openxmlformats.org/officeDocument/2006/relationships/image" Target="../media/image26.jpeg"/><Relationship Id="rId4" Type="http://schemas.openxmlformats.org/officeDocument/2006/relationships/image" Target="../media/image20.png"/><Relationship Id="rId9"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10" Type="http://schemas.openxmlformats.org/officeDocument/2006/relationships/image" Target="../media/image33.png"/><Relationship Id="rId4" Type="http://schemas.microsoft.com/office/2007/relationships/hdphoto" Target="../media/hdphoto1.wdp"/><Relationship Id="rId9"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0.png"/><Relationship Id="rId7" Type="http://schemas.openxmlformats.org/officeDocument/2006/relationships/image" Target="../media/image49.png"/><Relationship Id="rId12" Type="http://schemas.openxmlformats.org/officeDocument/2006/relationships/image" Target="../media/image54.png"/><Relationship Id="rId2" Type="http://schemas.openxmlformats.org/officeDocument/2006/relationships/notesSlide" Target="../notesSlides/notesSlide26.xml"/><Relationship Id="rId16" Type="http://schemas.openxmlformats.org/officeDocument/2006/relationships/image" Target="../media/image58.png"/><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png"/><Relationship Id="rId10" Type="http://schemas.openxmlformats.org/officeDocument/2006/relationships/image" Target="../media/image52.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s>
</file>

<file path=ppt/slides/_rels/slide3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e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jpeg"/><Relationship Id="rId1" Type="http://schemas.openxmlformats.org/officeDocument/2006/relationships/slideLayout" Target="../slideLayouts/slideLayout2.xml"/><Relationship Id="rId4" Type="http://schemas.openxmlformats.org/officeDocument/2006/relationships/image" Target="../media/image66.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68.png"/><Relationship Id="rId7" Type="http://schemas.openxmlformats.org/officeDocument/2006/relationships/image" Target="../media/image67.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7.png"/><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524000" y="247719"/>
            <a:ext cx="9144000" cy="2387600"/>
          </a:xfrm>
        </p:spPr>
        <p:txBody>
          <a:bodyPr/>
          <a:lstStyle/>
          <a:p>
            <a:r>
              <a:rPr lang="zh-TW" altLang="en-US" dirty="0" smtClean="0"/>
              <a:t>保險科技創新模式</a:t>
            </a:r>
            <a:endParaRPr lang="en-US" dirty="0"/>
          </a:p>
        </p:txBody>
      </p:sp>
      <p:sp>
        <p:nvSpPr>
          <p:cNvPr id="3" name="副標題 2"/>
          <p:cNvSpPr>
            <a:spLocks noGrp="1"/>
          </p:cNvSpPr>
          <p:nvPr>
            <p:ph type="subTitle" idx="1"/>
          </p:nvPr>
        </p:nvSpPr>
        <p:spPr>
          <a:xfrm>
            <a:off x="1524000" y="3761064"/>
            <a:ext cx="9144000" cy="1655762"/>
          </a:xfrm>
        </p:spPr>
        <p:txBody>
          <a:bodyPr>
            <a:normAutofit lnSpcReduction="10000"/>
          </a:bodyPr>
          <a:lstStyle/>
          <a:p>
            <a:r>
              <a:rPr lang="zh-TW" altLang="en-US" sz="3600" dirty="0" smtClean="0"/>
              <a:t>李永銘 博士</a:t>
            </a:r>
            <a:endParaRPr lang="en-US" altLang="zh-TW" sz="3600" dirty="0" smtClean="0"/>
          </a:p>
          <a:p>
            <a:endParaRPr lang="en-US" altLang="zh-TW" sz="3600" dirty="0" smtClean="0"/>
          </a:p>
          <a:p>
            <a:r>
              <a:rPr lang="zh-TW" altLang="en-US" sz="2800" dirty="0" smtClean="0"/>
              <a:t>國立交通大學資訊管理與財務金融系教授</a:t>
            </a:r>
            <a:endParaRPr lang="en-US" sz="2800" dirty="0"/>
          </a:p>
        </p:txBody>
      </p:sp>
    </p:spTree>
    <p:extLst>
      <p:ext uri="{BB962C8B-B14F-4D97-AF65-F5344CB8AC3E}">
        <p14:creationId xmlns:p14="http://schemas.microsoft.com/office/powerpoint/2010/main" val="36109351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53"/>
          <p:cNvSpPr txBox="1">
            <a:spLocks noGrp="1"/>
          </p:cNvSpPr>
          <p:nvPr>
            <p:ph type="title"/>
          </p:nvPr>
        </p:nvSpPr>
        <p:spPr>
          <a:xfrm>
            <a:off x="612057" y="365126"/>
            <a:ext cx="110022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a:t>物聯網介紹</a:t>
            </a:r>
            <a:endParaRPr/>
          </a:p>
        </p:txBody>
      </p:sp>
      <p:sp>
        <p:nvSpPr>
          <p:cNvPr id="392" name="Google Shape;392;p53"/>
          <p:cNvSpPr txBox="1">
            <a:spLocks noGrp="1"/>
          </p:cNvSpPr>
          <p:nvPr>
            <p:ph type="body" idx="1"/>
          </p:nvPr>
        </p:nvSpPr>
        <p:spPr>
          <a:xfrm>
            <a:off x="8217075" y="3097600"/>
            <a:ext cx="3712200" cy="27225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zh-TW" dirty="0"/>
              <a:t>進一步可以對其進行管理與控制，透過感測器蒐集資料回傳、即時更新，可實現災害預防、節約能源、系統自動化等應用。</a:t>
            </a:r>
            <a:endParaRPr dirty="0"/>
          </a:p>
          <a:p>
            <a:pPr marL="0" lvl="0" indent="0" algn="l" rtl="0">
              <a:spcBef>
                <a:spcPts val="1000"/>
              </a:spcBef>
              <a:spcAft>
                <a:spcPts val="0"/>
              </a:spcAft>
              <a:buNone/>
            </a:pPr>
            <a:endParaRPr dirty="0"/>
          </a:p>
        </p:txBody>
      </p:sp>
      <p:sp>
        <p:nvSpPr>
          <p:cNvPr id="393" name="Google Shape;393;p53"/>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10</a:t>
            </a:fld>
            <a:endParaRPr/>
          </a:p>
        </p:txBody>
      </p:sp>
      <p:pic>
        <p:nvPicPr>
          <p:cNvPr id="394" name="Google Shape;394;p53"/>
          <p:cNvPicPr preferRelativeResize="0"/>
          <p:nvPr/>
        </p:nvPicPr>
        <p:blipFill>
          <a:blip r:embed="rId3">
            <a:alphaModFix/>
          </a:blip>
          <a:stretch>
            <a:fillRect/>
          </a:stretch>
        </p:blipFill>
        <p:spPr>
          <a:xfrm>
            <a:off x="1396175" y="2956375"/>
            <a:ext cx="6448926" cy="2722475"/>
          </a:xfrm>
          <a:prstGeom prst="rect">
            <a:avLst/>
          </a:prstGeom>
          <a:noFill/>
          <a:ln>
            <a:noFill/>
          </a:ln>
        </p:spPr>
      </p:pic>
      <p:sp>
        <p:nvSpPr>
          <p:cNvPr id="395" name="Google Shape;395;p53"/>
          <p:cNvSpPr txBox="1"/>
          <p:nvPr/>
        </p:nvSpPr>
        <p:spPr>
          <a:xfrm>
            <a:off x="5845825" y="336475"/>
            <a:ext cx="3098400" cy="101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96" name="Google Shape;396;p53"/>
          <p:cNvSpPr txBox="1"/>
          <p:nvPr/>
        </p:nvSpPr>
        <p:spPr>
          <a:xfrm>
            <a:off x="1261900" y="1461900"/>
            <a:ext cx="8221200" cy="2643900"/>
          </a:xfrm>
          <a:prstGeom prst="rect">
            <a:avLst/>
          </a:prstGeom>
          <a:noFill/>
          <a:ln>
            <a:noFill/>
          </a:ln>
        </p:spPr>
        <p:txBody>
          <a:bodyPr spcFirstLastPara="1" wrap="square" lIns="91425" tIns="91425" rIns="91425" bIns="91425" anchor="t" anchorCtr="0">
            <a:noAutofit/>
          </a:bodyPr>
          <a:lstStyle/>
          <a:p>
            <a:pPr marL="0" lvl="0" indent="0" algn="l" rtl="0">
              <a:spcBef>
                <a:spcPts val="1000"/>
              </a:spcBef>
              <a:spcAft>
                <a:spcPts val="0"/>
              </a:spcAft>
              <a:buClr>
                <a:schemeClr val="dk1"/>
              </a:buClr>
              <a:buSzPts val="1100"/>
              <a:buFont typeface="Arial"/>
              <a:buNone/>
            </a:pPr>
            <a:r>
              <a:rPr lang="zh-TW" sz="2600" dirty="0">
                <a:solidFill>
                  <a:schemeClr val="dk1"/>
                </a:solidFill>
                <a:latin typeface="Microsoft JhengHei"/>
                <a:ea typeface="Microsoft JhengHei"/>
                <a:cs typeface="Microsoft JhengHei"/>
                <a:sym typeface="Microsoft JhengHei"/>
              </a:rPr>
              <a:t>Internet of Things(IoT)透過網際網路、電子標籤等使真實物體上網連結，隨時追蹤具體位置及設備狀況。</a:t>
            </a:r>
            <a:endParaRPr dirty="0"/>
          </a:p>
        </p:txBody>
      </p:sp>
    </p:spTree>
    <p:extLst>
      <p:ext uri="{BB962C8B-B14F-4D97-AF65-F5344CB8AC3E}">
        <p14:creationId xmlns:p14="http://schemas.microsoft.com/office/powerpoint/2010/main" val="3249031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54"/>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sz="4200" i="0" u="none" strike="noStrike" cap="none">
                <a:solidFill>
                  <a:schemeClr val="accent2"/>
                </a:solidFill>
              </a:rPr>
              <a:t>物聯網應用領域</a:t>
            </a:r>
            <a:endParaRPr sz="4200" i="0" u="none" strike="noStrike" cap="none">
              <a:solidFill>
                <a:schemeClr val="accent2"/>
              </a:solidFill>
            </a:endParaRPr>
          </a:p>
        </p:txBody>
      </p:sp>
      <p:pic>
        <p:nvPicPr>
          <p:cNvPr id="402" name="Google Shape;402;p54"/>
          <p:cNvPicPr preferRelativeResize="0">
            <a:picLocks noGrp="1"/>
          </p:cNvPicPr>
          <p:nvPr>
            <p:ph type="body" idx="1"/>
          </p:nvPr>
        </p:nvPicPr>
        <p:blipFill rotWithShape="1">
          <a:blip r:embed="rId3">
            <a:alphaModFix/>
          </a:blip>
          <a:srcRect/>
          <a:stretch/>
        </p:blipFill>
        <p:spPr>
          <a:xfrm>
            <a:off x="885248" y="1825133"/>
            <a:ext cx="6877200" cy="3872007"/>
          </a:xfrm>
          <a:prstGeom prst="rect">
            <a:avLst/>
          </a:prstGeom>
          <a:noFill/>
          <a:ln>
            <a:noFill/>
          </a:ln>
        </p:spPr>
      </p:pic>
      <p:sp>
        <p:nvSpPr>
          <p:cNvPr id="403" name="Google Shape;403;p54"/>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11</a:t>
            </a:fld>
            <a:endParaRPr sz="1200" b="0" i="0" u="none" strike="noStrike" cap="none">
              <a:solidFill>
                <a:schemeClr val="lt1"/>
              </a:solidFill>
              <a:latin typeface="Corbel"/>
              <a:ea typeface="Corbel"/>
              <a:cs typeface="Corbel"/>
              <a:sym typeface="Corbel"/>
            </a:endParaRPr>
          </a:p>
        </p:txBody>
      </p:sp>
      <p:grpSp>
        <p:nvGrpSpPr>
          <p:cNvPr id="404" name="Google Shape;404;p54"/>
          <p:cNvGrpSpPr/>
          <p:nvPr/>
        </p:nvGrpSpPr>
        <p:grpSpPr>
          <a:xfrm>
            <a:off x="3133738" y="857266"/>
            <a:ext cx="8586185" cy="5807740"/>
            <a:chOff x="-4876276" y="-747270"/>
            <a:chExt cx="8586185" cy="5807740"/>
          </a:xfrm>
        </p:grpSpPr>
        <p:sp>
          <p:nvSpPr>
            <p:cNvPr id="405" name="Google Shape;405;p54"/>
            <p:cNvSpPr/>
            <p:nvPr/>
          </p:nvSpPr>
          <p:spPr>
            <a:xfrm>
              <a:off x="-4876276" y="-747270"/>
              <a:ext cx="5807740" cy="5807740"/>
            </a:xfrm>
            <a:prstGeom prst="blockArc">
              <a:avLst>
                <a:gd name="adj1" fmla="val 18900000"/>
                <a:gd name="adj2" fmla="val 2700000"/>
                <a:gd name="adj3" fmla="val 372"/>
              </a:avLst>
            </a:prstGeom>
            <a:noFill/>
            <a:ln w="12700" cap="flat" cmpd="sng">
              <a:solidFill>
                <a:srgbClr val="4E854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406" name="Google Shape;406;p54"/>
            <p:cNvSpPr/>
            <p:nvPr/>
          </p:nvSpPr>
          <p:spPr>
            <a:xfrm>
              <a:off x="407565" y="269488"/>
              <a:ext cx="3302343" cy="539322"/>
            </a:xfrm>
            <a:prstGeom prst="rect">
              <a:avLst/>
            </a:prstGeom>
            <a:solidFill>
              <a:schemeClr val="accent3"/>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407" name="Google Shape;407;p54"/>
            <p:cNvSpPr txBox="1"/>
            <p:nvPr/>
          </p:nvSpPr>
          <p:spPr>
            <a:xfrm>
              <a:off x="407565" y="269488"/>
              <a:ext cx="3302343" cy="539322"/>
            </a:xfrm>
            <a:prstGeom prst="rect">
              <a:avLst/>
            </a:prstGeom>
            <a:noFill/>
            <a:ln>
              <a:noFill/>
            </a:ln>
          </p:spPr>
          <p:txBody>
            <a:bodyPr spcFirstLastPara="1" wrap="square" lIns="428075" tIns="53325" rIns="53325" bIns="53325" anchor="ctr" anchorCtr="0">
              <a:noAutofit/>
            </a:bodyPr>
            <a:lstStyle/>
            <a:p>
              <a:pPr marL="0" marR="0" lvl="0" indent="0" algn="l" rtl="0">
                <a:lnSpc>
                  <a:spcPct val="90000"/>
                </a:lnSpc>
                <a:spcBef>
                  <a:spcPts val="0"/>
                </a:spcBef>
                <a:spcAft>
                  <a:spcPts val="0"/>
                </a:spcAft>
                <a:buNone/>
              </a:pPr>
              <a:r>
                <a:rPr lang="zh-TW" sz="2100" i="0" u="none" strike="noStrike" cap="none" dirty="0">
                  <a:solidFill>
                    <a:schemeClr val="lt1"/>
                  </a:solidFill>
                  <a:latin typeface="Microsoft JhengHei"/>
                  <a:ea typeface="Microsoft JhengHei"/>
                  <a:cs typeface="Microsoft JhengHei"/>
                  <a:sym typeface="Microsoft JhengHei"/>
                </a:rPr>
                <a:t>智慧生活</a:t>
              </a:r>
              <a:endParaRPr sz="2100" i="0" u="none" strike="noStrike" cap="none" dirty="0">
                <a:solidFill>
                  <a:schemeClr val="lt1"/>
                </a:solidFill>
                <a:latin typeface="Microsoft JhengHei"/>
                <a:ea typeface="Microsoft JhengHei"/>
                <a:cs typeface="Microsoft JhengHei"/>
                <a:sym typeface="Microsoft JhengHei"/>
              </a:endParaRPr>
            </a:p>
          </p:txBody>
        </p:sp>
        <p:sp>
          <p:nvSpPr>
            <p:cNvPr id="408" name="Google Shape;408;p54"/>
            <p:cNvSpPr/>
            <p:nvPr/>
          </p:nvSpPr>
          <p:spPr>
            <a:xfrm>
              <a:off x="70489" y="202073"/>
              <a:ext cx="674153" cy="674153"/>
            </a:xfrm>
            <a:prstGeom prst="ellipse">
              <a:avLst/>
            </a:prstGeom>
            <a:solidFill>
              <a:schemeClr val="lt1"/>
            </a:solidFill>
            <a:ln w="12700" cap="flat" cmpd="sng">
              <a:solidFill>
                <a:schemeClr val="accent3"/>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409" name="Google Shape;409;p54"/>
            <p:cNvSpPr/>
            <p:nvPr/>
          </p:nvSpPr>
          <p:spPr>
            <a:xfrm>
              <a:off x="794028" y="1078213"/>
              <a:ext cx="2915881" cy="539322"/>
            </a:xfrm>
            <a:prstGeom prst="rect">
              <a:avLst/>
            </a:prstGeom>
            <a:solidFill>
              <a:srgbClr val="227F7D"/>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410" name="Google Shape;410;p54"/>
            <p:cNvSpPr txBox="1"/>
            <p:nvPr/>
          </p:nvSpPr>
          <p:spPr>
            <a:xfrm>
              <a:off x="794028" y="1078213"/>
              <a:ext cx="2915881" cy="539322"/>
            </a:xfrm>
            <a:prstGeom prst="rect">
              <a:avLst/>
            </a:prstGeom>
            <a:noFill/>
            <a:ln>
              <a:noFill/>
            </a:ln>
          </p:spPr>
          <p:txBody>
            <a:bodyPr spcFirstLastPara="1" wrap="square" lIns="428075" tIns="53325" rIns="53325" bIns="53325" anchor="ctr" anchorCtr="0">
              <a:noAutofit/>
            </a:bodyPr>
            <a:lstStyle/>
            <a:p>
              <a:pPr marL="0" marR="0" lvl="0" indent="0" algn="l" rtl="0">
                <a:lnSpc>
                  <a:spcPct val="90000"/>
                </a:lnSpc>
                <a:spcBef>
                  <a:spcPts val="0"/>
                </a:spcBef>
                <a:spcAft>
                  <a:spcPts val="0"/>
                </a:spcAft>
                <a:buNone/>
              </a:pPr>
              <a:r>
                <a:rPr lang="zh-TW" sz="2100" i="0" u="none" strike="noStrike" cap="none" dirty="0">
                  <a:solidFill>
                    <a:schemeClr val="lt1"/>
                  </a:solidFill>
                  <a:latin typeface="Microsoft JhengHei"/>
                  <a:ea typeface="Microsoft JhengHei"/>
                  <a:cs typeface="Microsoft JhengHei"/>
                  <a:sym typeface="Microsoft JhengHei"/>
                </a:rPr>
                <a:t>智慧運動管理</a:t>
              </a:r>
              <a:endParaRPr sz="2100" i="0" u="none" strike="noStrike" cap="none" dirty="0">
                <a:solidFill>
                  <a:schemeClr val="lt1"/>
                </a:solidFill>
                <a:latin typeface="Microsoft JhengHei"/>
                <a:ea typeface="Microsoft JhengHei"/>
                <a:cs typeface="Microsoft JhengHei"/>
                <a:sym typeface="Microsoft JhengHei"/>
              </a:endParaRPr>
            </a:p>
          </p:txBody>
        </p:sp>
        <p:sp>
          <p:nvSpPr>
            <p:cNvPr id="411" name="Google Shape;411;p54"/>
            <p:cNvSpPr/>
            <p:nvPr/>
          </p:nvSpPr>
          <p:spPr>
            <a:xfrm>
              <a:off x="456951" y="1010798"/>
              <a:ext cx="674153" cy="674153"/>
            </a:xfrm>
            <a:prstGeom prst="ellipse">
              <a:avLst/>
            </a:prstGeom>
            <a:solidFill>
              <a:schemeClr val="lt1"/>
            </a:solidFill>
            <a:ln w="12700" cap="flat" cmpd="sng">
              <a:solidFill>
                <a:srgbClr val="227F7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412" name="Google Shape;412;p54"/>
            <p:cNvSpPr/>
            <p:nvPr/>
          </p:nvSpPr>
          <p:spPr>
            <a:xfrm>
              <a:off x="912641" y="1886938"/>
              <a:ext cx="2797268" cy="539322"/>
            </a:xfrm>
            <a:prstGeom prst="rect">
              <a:avLst/>
            </a:prstGeom>
            <a:solidFill>
              <a:srgbClr val="2C815D"/>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413" name="Google Shape;413;p54"/>
            <p:cNvSpPr txBox="1"/>
            <p:nvPr/>
          </p:nvSpPr>
          <p:spPr>
            <a:xfrm>
              <a:off x="912641" y="1886938"/>
              <a:ext cx="2797268" cy="539322"/>
            </a:xfrm>
            <a:prstGeom prst="rect">
              <a:avLst/>
            </a:prstGeom>
            <a:noFill/>
            <a:ln>
              <a:noFill/>
            </a:ln>
          </p:spPr>
          <p:txBody>
            <a:bodyPr spcFirstLastPara="1" wrap="square" lIns="428075" tIns="53325" rIns="53325" bIns="53325" anchor="ctr" anchorCtr="0">
              <a:noAutofit/>
            </a:bodyPr>
            <a:lstStyle/>
            <a:p>
              <a:pPr marL="0" marR="0" lvl="0" indent="0" algn="l" rtl="0">
                <a:lnSpc>
                  <a:spcPct val="90000"/>
                </a:lnSpc>
                <a:spcBef>
                  <a:spcPts val="0"/>
                </a:spcBef>
                <a:spcAft>
                  <a:spcPts val="0"/>
                </a:spcAft>
                <a:buNone/>
              </a:pPr>
              <a:r>
                <a:rPr lang="zh-TW" sz="2100" i="0" u="none" strike="noStrike" cap="none">
                  <a:solidFill>
                    <a:schemeClr val="lt1"/>
                  </a:solidFill>
                  <a:latin typeface="Microsoft JhengHei"/>
                  <a:ea typeface="Microsoft JhengHei"/>
                  <a:cs typeface="Microsoft JhengHei"/>
                  <a:sym typeface="Microsoft JhengHei"/>
                </a:rPr>
                <a:t>智慧家居系統</a:t>
              </a:r>
              <a:endParaRPr sz="2100" i="0" u="none" strike="noStrike" cap="none">
                <a:solidFill>
                  <a:schemeClr val="lt1"/>
                </a:solidFill>
                <a:latin typeface="Microsoft JhengHei"/>
                <a:ea typeface="Microsoft JhengHei"/>
                <a:cs typeface="Microsoft JhengHei"/>
                <a:sym typeface="Microsoft JhengHei"/>
              </a:endParaRPr>
            </a:p>
          </p:txBody>
        </p:sp>
        <p:sp>
          <p:nvSpPr>
            <p:cNvPr id="414" name="Google Shape;414;p54"/>
            <p:cNvSpPr/>
            <p:nvPr/>
          </p:nvSpPr>
          <p:spPr>
            <a:xfrm>
              <a:off x="575564" y="1819523"/>
              <a:ext cx="674153" cy="674153"/>
            </a:xfrm>
            <a:prstGeom prst="ellipse">
              <a:avLst/>
            </a:prstGeom>
            <a:solidFill>
              <a:schemeClr val="lt1"/>
            </a:solidFill>
            <a:ln w="12700" cap="flat" cmpd="sng">
              <a:solidFill>
                <a:srgbClr val="2C815D"/>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415" name="Google Shape;415;p54"/>
            <p:cNvSpPr/>
            <p:nvPr/>
          </p:nvSpPr>
          <p:spPr>
            <a:xfrm>
              <a:off x="794028" y="2695663"/>
              <a:ext cx="2915881" cy="539322"/>
            </a:xfrm>
            <a:prstGeom prst="rect">
              <a:avLst/>
            </a:prstGeom>
            <a:solidFill>
              <a:srgbClr val="368346"/>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416" name="Google Shape;416;p54"/>
            <p:cNvSpPr txBox="1"/>
            <p:nvPr/>
          </p:nvSpPr>
          <p:spPr>
            <a:xfrm>
              <a:off x="794028" y="2695663"/>
              <a:ext cx="2915881" cy="539322"/>
            </a:xfrm>
            <a:prstGeom prst="rect">
              <a:avLst/>
            </a:prstGeom>
            <a:noFill/>
            <a:ln>
              <a:noFill/>
            </a:ln>
          </p:spPr>
          <p:txBody>
            <a:bodyPr spcFirstLastPara="1" wrap="square" lIns="428075" tIns="53325" rIns="53325" bIns="53325" anchor="ctr" anchorCtr="0">
              <a:noAutofit/>
            </a:bodyPr>
            <a:lstStyle/>
            <a:p>
              <a:pPr marL="0" marR="0" lvl="0" indent="0" algn="l" rtl="0">
                <a:lnSpc>
                  <a:spcPct val="90000"/>
                </a:lnSpc>
                <a:spcBef>
                  <a:spcPts val="0"/>
                </a:spcBef>
                <a:spcAft>
                  <a:spcPts val="0"/>
                </a:spcAft>
                <a:buNone/>
              </a:pPr>
              <a:r>
                <a:rPr lang="zh-TW" sz="2100" i="0" u="none" strike="noStrike" cap="none">
                  <a:solidFill>
                    <a:schemeClr val="lt1"/>
                  </a:solidFill>
                  <a:latin typeface="Microsoft JhengHei"/>
                  <a:ea typeface="Microsoft JhengHei"/>
                  <a:cs typeface="Microsoft JhengHei"/>
                  <a:sym typeface="Microsoft JhengHei"/>
                </a:rPr>
                <a:t>智慧型環境監測</a:t>
              </a:r>
              <a:endParaRPr sz="2100" i="0" u="none" strike="noStrike" cap="none">
                <a:solidFill>
                  <a:schemeClr val="lt1"/>
                </a:solidFill>
                <a:latin typeface="Microsoft JhengHei"/>
                <a:ea typeface="Microsoft JhengHei"/>
                <a:cs typeface="Microsoft JhengHei"/>
                <a:sym typeface="Microsoft JhengHei"/>
              </a:endParaRPr>
            </a:p>
          </p:txBody>
        </p:sp>
        <p:sp>
          <p:nvSpPr>
            <p:cNvPr id="417" name="Google Shape;417;p54"/>
            <p:cNvSpPr/>
            <p:nvPr/>
          </p:nvSpPr>
          <p:spPr>
            <a:xfrm>
              <a:off x="456951" y="2628248"/>
              <a:ext cx="674153" cy="674153"/>
            </a:xfrm>
            <a:prstGeom prst="ellipse">
              <a:avLst/>
            </a:prstGeom>
            <a:solidFill>
              <a:schemeClr val="lt1"/>
            </a:solidFill>
            <a:ln w="12700" cap="flat" cmpd="sng">
              <a:solidFill>
                <a:srgbClr val="36834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418" name="Google Shape;418;p54"/>
            <p:cNvSpPr/>
            <p:nvPr/>
          </p:nvSpPr>
          <p:spPr>
            <a:xfrm>
              <a:off x="407565" y="3504388"/>
              <a:ext cx="3302343" cy="539322"/>
            </a:xfrm>
            <a:prstGeom prst="rect">
              <a:avLst/>
            </a:prstGeom>
            <a:solidFill>
              <a:srgbClr val="4C8442"/>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icrosoft JhengHei"/>
                <a:ea typeface="Microsoft JhengHei"/>
                <a:cs typeface="Microsoft JhengHei"/>
                <a:sym typeface="Microsoft JhengHei"/>
              </a:endParaRPr>
            </a:p>
          </p:txBody>
        </p:sp>
        <p:sp>
          <p:nvSpPr>
            <p:cNvPr id="419" name="Google Shape;419;p54"/>
            <p:cNvSpPr txBox="1"/>
            <p:nvPr/>
          </p:nvSpPr>
          <p:spPr>
            <a:xfrm>
              <a:off x="407565" y="3504388"/>
              <a:ext cx="3302343" cy="539322"/>
            </a:xfrm>
            <a:prstGeom prst="rect">
              <a:avLst/>
            </a:prstGeom>
            <a:noFill/>
            <a:ln>
              <a:noFill/>
            </a:ln>
          </p:spPr>
          <p:txBody>
            <a:bodyPr spcFirstLastPara="1" wrap="square" lIns="428075" tIns="53325" rIns="53325" bIns="53325" anchor="ctr" anchorCtr="0">
              <a:noAutofit/>
            </a:bodyPr>
            <a:lstStyle/>
            <a:p>
              <a:pPr marL="0" marR="0" lvl="0" indent="0" algn="l" rtl="0">
                <a:lnSpc>
                  <a:spcPct val="90000"/>
                </a:lnSpc>
                <a:spcBef>
                  <a:spcPts val="0"/>
                </a:spcBef>
                <a:spcAft>
                  <a:spcPts val="0"/>
                </a:spcAft>
                <a:buNone/>
              </a:pPr>
              <a:r>
                <a:rPr lang="zh-TW" sz="2100" i="0" u="none" strike="noStrike" cap="none">
                  <a:solidFill>
                    <a:schemeClr val="lt1"/>
                  </a:solidFill>
                  <a:latin typeface="Microsoft JhengHei"/>
                  <a:ea typeface="Microsoft JhengHei"/>
                  <a:cs typeface="Microsoft JhengHei"/>
                  <a:sym typeface="Microsoft JhengHei"/>
                </a:rPr>
                <a:t>智慧型城市</a:t>
              </a:r>
              <a:endParaRPr sz="2100" i="0" u="none" strike="noStrike" cap="none">
                <a:solidFill>
                  <a:schemeClr val="lt1"/>
                </a:solidFill>
                <a:latin typeface="Microsoft JhengHei"/>
                <a:ea typeface="Microsoft JhengHei"/>
                <a:cs typeface="Microsoft JhengHei"/>
                <a:sym typeface="Microsoft JhengHei"/>
              </a:endParaRPr>
            </a:p>
          </p:txBody>
        </p:sp>
        <p:sp>
          <p:nvSpPr>
            <p:cNvPr id="420" name="Google Shape;420;p54"/>
            <p:cNvSpPr/>
            <p:nvPr/>
          </p:nvSpPr>
          <p:spPr>
            <a:xfrm>
              <a:off x="70489" y="3436973"/>
              <a:ext cx="674153" cy="674153"/>
            </a:xfrm>
            <a:prstGeom prst="ellipse">
              <a:avLst/>
            </a:prstGeom>
            <a:solidFill>
              <a:schemeClr val="lt1"/>
            </a:solidFill>
            <a:ln w="12700" cap="flat" cmpd="sng">
              <a:solidFill>
                <a:srgbClr val="4C844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Microsoft JhengHei"/>
                <a:ea typeface="Microsoft JhengHei"/>
                <a:cs typeface="Microsoft JhengHei"/>
                <a:sym typeface="Microsoft JhengHei"/>
              </a:endParaRPr>
            </a:p>
          </p:txBody>
        </p:sp>
      </p:grpSp>
    </p:spTree>
    <p:extLst>
      <p:ext uri="{BB962C8B-B14F-4D97-AF65-F5344CB8AC3E}">
        <p14:creationId xmlns:p14="http://schemas.microsoft.com/office/powerpoint/2010/main" val="4215041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Google Shape;425;p55"/>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sz="4200" i="0" u="none" strike="noStrike" cap="none">
                <a:solidFill>
                  <a:schemeClr val="accent2"/>
                </a:solidFill>
              </a:rPr>
              <a:t>物聯網保險特性</a:t>
            </a:r>
            <a:endParaRPr sz="4200" i="0" u="none" strike="noStrike" cap="none">
              <a:solidFill>
                <a:schemeClr val="accent2"/>
              </a:solidFill>
            </a:endParaRPr>
          </a:p>
        </p:txBody>
      </p:sp>
      <p:sp>
        <p:nvSpPr>
          <p:cNvPr id="426" name="Google Shape;426;p55"/>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Autofit/>
          </a:bodyPr>
          <a:lstStyle/>
          <a:p>
            <a:pPr marL="228600" marR="0" lvl="0" indent="-63500" algn="l" rtl="0">
              <a:lnSpc>
                <a:spcPct val="100000"/>
              </a:lnSpc>
              <a:spcBef>
                <a:spcPts val="0"/>
              </a:spcBef>
              <a:spcAft>
                <a:spcPts val="0"/>
              </a:spcAft>
              <a:buClr>
                <a:schemeClr val="dk1"/>
              </a:buClr>
              <a:buSzPts val="2600"/>
              <a:buFont typeface="Arial"/>
              <a:buNone/>
            </a:pPr>
            <a:endParaRPr sz="2600" i="0" u="none" strike="noStrike" cap="none" dirty="0">
              <a:solidFill>
                <a:schemeClr val="dk1"/>
              </a:solidFill>
            </a:endParaRPr>
          </a:p>
          <a:p>
            <a:pPr>
              <a:lnSpc>
                <a:spcPct val="100000"/>
              </a:lnSpc>
              <a:buClr>
                <a:schemeClr val="dk1"/>
              </a:buClr>
              <a:buSzPts val="2600"/>
              <a:buFont typeface="Microsoft JhengHei"/>
              <a:buChar char="•"/>
            </a:pPr>
            <a:r>
              <a:rPr lang="zh-TW" altLang="en-US" sz="2600" dirty="0">
                <a:solidFill>
                  <a:schemeClr val="dk1"/>
                </a:solidFill>
              </a:rPr>
              <a:t>資訊透明</a:t>
            </a:r>
            <a:r>
              <a:rPr lang="zh-TW" altLang="en-US" sz="2600" dirty="0" smtClean="0">
                <a:solidFill>
                  <a:schemeClr val="dk1"/>
                </a:solidFill>
              </a:rPr>
              <a:t>化</a:t>
            </a:r>
            <a:endParaRPr lang="en-US" altLang="zh-TW" sz="2600" i="0" u="none" strike="noStrike" cap="none" dirty="0" smtClean="0">
              <a:solidFill>
                <a:schemeClr val="dk1"/>
              </a:solidFill>
            </a:endParaRPr>
          </a:p>
          <a:p>
            <a:pPr marL="228600" marR="0" lvl="0" indent="-228600" algn="l" rtl="0">
              <a:lnSpc>
                <a:spcPct val="100000"/>
              </a:lnSpc>
              <a:spcBef>
                <a:spcPts val="1000"/>
              </a:spcBef>
              <a:spcAft>
                <a:spcPts val="0"/>
              </a:spcAft>
              <a:buClr>
                <a:schemeClr val="dk1"/>
              </a:buClr>
              <a:buSzPts val="2600"/>
              <a:buFont typeface="Microsoft JhengHei"/>
              <a:buChar char="•"/>
            </a:pPr>
            <a:r>
              <a:rPr lang="zh-TW" sz="2600" i="0" u="none" strike="noStrike" cap="none" dirty="0" smtClean="0">
                <a:solidFill>
                  <a:schemeClr val="dk1"/>
                </a:solidFill>
              </a:rPr>
              <a:t>產品</a:t>
            </a:r>
            <a:r>
              <a:rPr lang="zh-TW" sz="2600" i="0" u="none" strike="noStrike" cap="none" dirty="0">
                <a:solidFill>
                  <a:schemeClr val="dk1"/>
                </a:solidFill>
              </a:rPr>
              <a:t>服務個人化</a:t>
            </a:r>
            <a:endParaRPr sz="2600" i="0" u="none" strike="noStrike" cap="none" dirty="0">
              <a:solidFill>
                <a:schemeClr val="dk1"/>
              </a:solidFill>
            </a:endParaRPr>
          </a:p>
          <a:p>
            <a:pPr marL="228600" marR="0" lvl="0" indent="-228600" algn="l" rtl="0">
              <a:lnSpc>
                <a:spcPct val="100000"/>
              </a:lnSpc>
              <a:spcBef>
                <a:spcPts val="1000"/>
              </a:spcBef>
              <a:spcAft>
                <a:spcPts val="0"/>
              </a:spcAft>
              <a:buClr>
                <a:schemeClr val="dk1"/>
              </a:buClr>
              <a:buSzPts val="2600"/>
              <a:buFont typeface="Microsoft JhengHei"/>
              <a:buChar char="•"/>
            </a:pPr>
            <a:r>
              <a:rPr lang="zh-TW" sz="2600" i="0" u="none" strike="noStrike" cap="none" dirty="0">
                <a:solidFill>
                  <a:schemeClr val="dk1"/>
                </a:solidFill>
              </a:rPr>
              <a:t>風險定價精準化</a:t>
            </a:r>
            <a:endParaRPr sz="2600" i="0" u="none" strike="noStrike" cap="none" dirty="0">
              <a:solidFill>
                <a:schemeClr val="dk1"/>
              </a:solidFill>
            </a:endParaRPr>
          </a:p>
          <a:p>
            <a:pPr marL="228600" marR="0" lvl="0" indent="-228600" algn="l" rtl="0">
              <a:lnSpc>
                <a:spcPct val="100000"/>
              </a:lnSpc>
              <a:spcBef>
                <a:spcPts val="1000"/>
              </a:spcBef>
              <a:spcAft>
                <a:spcPts val="0"/>
              </a:spcAft>
              <a:buClr>
                <a:schemeClr val="dk1"/>
              </a:buClr>
              <a:buSzPts val="2600"/>
              <a:buFont typeface="Microsoft JhengHei"/>
              <a:buChar char="•"/>
            </a:pPr>
            <a:r>
              <a:rPr lang="zh-TW" sz="2600" i="0" u="none" strike="noStrike" cap="none" dirty="0" smtClean="0">
                <a:solidFill>
                  <a:schemeClr val="dk1"/>
                </a:solidFill>
              </a:rPr>
              <a:t>資料</a:t>
            </a:r>
            <a:r>
              <a:rPr lang="zh-TW" sz="2600" i="0" u="none" strike="noStrike" cap="none" dirty="0">
                <a:solidFill>
                  <a:schemeClr val="dk1"/>
                </a:solidFill>
              </a:rPr>
              <a:t>類型多元化</a:t>
            </a:r>
            <a:endParaRPr sz="2600" i="0" u="none" strike="noStrike" cap="none" dirty="0">
              <a:solidFill>
                <a:schemeClr val="dk1"/>
              </a:solidFill>
            </a:endParaRPr>
          </a:p>
          <a:p>
            <a:pPr lvl="0">
              <a:lnSpc>
                <a:spcPct val="100000"/>
              </a:lnSpc>
              <a:buClr>
                <a:schemeClr val="dk1"/>
              </a:buClr>
              <a:buSzPts val="2600"/>
              <a:buFont typeface="Microsoft JhengHei"/>
              <a:buChar char="•"/>
            </a:pPr>
            <a:r>
              <a:rPr lang="zh-TW" altLang="en-US" sz="2600" dirty="0">
                <a:solidFill>
                  <a:schemeClr val="dk1"/>
                </a:solidFill>
              </a:rPr>
              <a:t>客戶連結</a:t>
            </a:r>
            <a:r>
              <a:rPr lang="zh-TW" altLang="en-US" sz="2600" dirty="0" smtClean="0">
                <a:solidFill>
                  <a:schemeClr val="dk1"/>
                </a:solidFill>
              </a:rPr>
              <a:t>緊密</a:t>
            </a:r>
            <a:r>
              <a:rPr lang="zh-TW" altLang="en-US" sz="2600" dirty="0">
                <a:solidFill>
                  <a:schemeClr val="dk1"/>
                </a:solidFill>
              </a:rPr>
              <a:t>化</a:t>
            </a:r>
            <a:endParaRPr sz="2600" i="0" u="none" strike="noStrike" cap="none" dirty="0">
              <a:solidFill>
                <a:schemeClr val="dk1"/>
              </a:solidFill>
            </a:endParaRPr>
          </a:p>
          <a:p>
            <a:pPr marL="228600" marR="0" lvl="0" indent="-228600" algn="l" rtl="0">
              <a:lnSpc>
                <a:spcPct val="100000"/>
              </a:lnSpc>
              <a:spcBef>
                <a:spcPts val="1000"/>
              </a:spcBef>
              <a:spcAft>
                <a:spcPts val="0"/>
              </a:spcAft>
              <a:buClr>
                <a:schemeClr val="dk1"/>
              </a:buClr>
              <a:buSzPts val="2600"/>
              <a:buFont typeface="Microsoft JhengHei"/>
              <a:buChar char="•"/>
            </a:pPr>
            <a:r>
              <a:rPr lang="zh-TW" sz="2600" i="0" u="none" strike="noStrike" cap="none" dirty="0">
                <a:solidFill>
                  <a:schemeClr val="dk1"/>
                </a:solidFill>
              </a:rPr>
              <a:t>事故預防預警</a:t>
            </a:r>
            <a:endParaRPr sz="2600" i="0" u="none" strike="noStrike" cap="none" dirty="0">
              <a:solidFill>
                <a:schemeClr val="dk1"/>
              </a:solidFill>
            </a:endParaRPr>
          </a:p>
          <a:p>
            <a:pPr marL="228600" marR="0" lvl="0" indent="-228600" algn="l" rtl="0">
              <a:lnSpc>
                <a:spcPct val="100000"/>
              </a:lnSpc>
              <a:spcBef>
                <a:spcPts val="1000"/>
              </a:spcBef>
              <a:spcAft>
                <a:spcPts val="0"/>
              </a:spcAft>
              <a:buClr>
                <a:schemeClr val="dk1"/>
              </a:buClr>
              <a:buSzPts val="2600"/>
              <a:buFont typeface="Microsoft JhengHei"/>
              <a:buChar char="•"/>
            </a:pPr>
            <a:r>
              <a:rPr lang="zh-TW" sz="2600" i="0" u="none" strike="noStrike" cap="none" dirty="0">
                <a:solidFill>
                  <a:schemeClr val="dk1"/>
                </a:solidFill>
              </a:rPr>
              <a:t>提倡健康生活型態</a:t>
            </a:r>
            <a:endParaRPr sz="2600" i="0" u="none" strike="noStrike" cap="none" dirty="0">
              <a:solidFill>
                <a:schemeClr val="dk1"/>
              </a:solidFill>
            </a:endParaRPr>
          </a:p>
        </p:txBody>
      </p:sp>
      <p:sp>
        <p:nvSpPr>
          <p:cNvPr id="427" name="Google Shape;427;p55"/>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12</a:t>
            </a:fld>
            <a:endParaRPr sz="1200" b="0" i="0" u="none" strike="noStrike" cap="none">
              <a:solidFill>
                <a:schemeClr val="lt1"/>
              </a:solidFill>
              <a:latin typeface="Corbel"/>
              <a:ea typeface="Corbel"/>
              <a:cs typeface="Corbel"/>
              <a:sym typeface="Corbel"/>
            </a:endParaRPr>
          </a:p>
        </p:txBody>
      </p:sp>
      <p:pic>
        <p:nvPicPr>
          <p:cNvPr id="428" name="Google Shape;428;p55"/>
          <p:cNvPicPr preferRelativeResize="0"/>
          <p:nvPr/>
        </p:nvPicPr>
        <p:blipFill rotWithShape="1">
          <a:blip r:embed="rId3">
            <a:alphaModFix/>
          </a:blip>
          <a:srcRect/>
          <a:stretch/>
        </p:blipFill>
        <p:spPr>
          <a:xfrm>
            <a:off x="3828446" y="1319982"/>
            <a:ext cx="7785908" cy="4350375"/>
          </a:xfrm>
          <a:prstGeom prst="rect">
            <a:avLst/>
          </a:prstGeom>
          <a:noFill/>
          <a:ln>
            <a:noFill/>
          </a:ln>
        </p:spPr>
      </p:pic>
    </p:spTree>
    <p:extLst>
      <p:ext uri="{BB962C8B-B14F-4D97-AF65-F5344CB8AC3E}">
        <p14:creationId xmlns:p14="http://schemas.microsoft.com/office/powerpoint/2010/main" val="16164570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3993" y="1967345"/>
            <a:ext cx="6049551" cy="3486101"/>
          </a:xfrm>
          <a:prstGeom prst="rect">
            <a:avLst/>
          </a:prstGeom>
        </p:spPr>
      </p:pic>
      <p:sp>
        <p:nvSpPr>
          <p:cNvPr id="434" name="Google Shape;434;p56"/>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a:t>物聯網保險解決方案</a:t>
            </a:r>
            <a:endParaRPr/>
          </a:p>
        </p:txBody>
      </p:sp>
      <p:sp>
        <p:nvSpPr>
          <p:cNvPr id="435" name="Google Shape;435;p5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13</a:t>
            </a:fld>
            <a:endParaRPr sz="1200" b="0" i="0" u="none" strike="noStrike" cap="none">
              <a:solidFill>
                <a:schemeClr val="lt1"/>
              </a:solidFill>
              <a:latin typeface="Corbel"/>
              <a:ea typeface="Corbel"/>
              <a:cs typeface="Corbel"/>
              <a:sym typeface="Corbel"/>
            </a:endParaRPr>
          </a:p>
        </p:txBody>
      </p:sp>
      <p:sp>
        <p:nvSpPr>
          <p:cNvPr id="9" name="內容版面配置區 2"/>
          <p:cNvSpPr txBox="1">
            <a:spLocks/>
          </p:cNvSpPr>
          <p:nvPr/>
        </p:nvSpPr>
        <p:spPr>
          <a:xfrm>
            <a:off x="612057" y="1967345"/>
            <a:ext cx="4962448" cy="41696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zh-TW" altLang="en-US" sz="2200" b="1" dirty="0">
                <a:latin typeface="微軟正黑體" panose="020B0604030504040204" pitchFamily="34" charset="-120"/>
                <a:ea typeface="微軟正黑體" panose="020B0604030504040204" pitchFamily="34" charset="-120"/>
              </a:rPr>
              <a:t>概念</a:t>
            </a:r>
            <a:r>
              <a:rPr lang="zh-TW" altLang="en-US" sz="2200" b="1" dirty="0" smtClean="0">
                <a:latin typeface="微軟正黑體" panose="020B0604030504040204" pitchFamily="34" charset="-120"/>
                <a:ea typeface="微軟正黑體" panose="020B0604030504040204" pitchFamily="34" charset="-120"/>
              </a:rPr>
              <a:t>｜</a:t>
            </a:r>
            <a:r>
              <a:rPr lang="zh-TW" altLang="en-US" sz="2200" dirty="0" smtClean="0">
                <a:latin typeface="微軟正黑體" panose="020B0604030504040204" pitchFamily="34" charset="-120"/>
                <a:ea typeface="微軟正黑體" panose="020B0604030504040204" pitchFamily="34" charset="-120"/>
              </a:rPr>
              <a:t>透過物聯網感測器，即時偵測資料，降低保險公司與客戶間的資訊不對稱。進一步隨時評估風險，提供客製化（</a:t>
            </a:r>
            <a:r>
              <a:rPr lang="en-US" altLang="zh-TW" sz="2200" dirty="0" smtClean="0">
                <a:latin typeface="微軟正黑體" panose="020B0604030504040204" pitchFamily="34" charset="-120"/>
                <a:ea typeface="微軟正黑體" panose="020B0604030504040204" pitchFamily="34" charset="-120"/>
              </a:rPr>
              <a:t>Taylor-made</a:t>
            </a:r>
            <a:r>
              <a:rPr lang="zh-TW" altLang="en-US" sz="2200" dirty="0" smtClean="0">
                <a:latin typeface="微軟正黑體" panose="020B0604030504040204" pitchFamily="34" charset="-120"/>
                <a:ea typeface="微軟正黑體" panose="020B0604030504040204" pitchFamily="34" charset="-120"/>
              </a:rPr>
              <a:t>）定價、動態保費</a:t>
            </a:r>
            <a:endParaRPr lang="en-US" altLang="zh-TW" sz="2200" dirty="0" smtClean="0">
              <a:latin typeface="微軟正黑體" panose="020B0604030504040204" pitchFamily="34" charset="-120"/>
              <a:ea typeface="微軟正黑體" panose="020B0604030504040204" pitchFamily="34" charset="-120"/>
            </a:endParaRPr>
          </a:p>
          <a:p>
            <a:r>
              <a:rPr lang="zh-TW" altLang="en-US" sz="2200" b="1" dirty="0" smtClean="0">
                <a:latin typeface="微軟正黑體" panose="020B0604030504040204" pitchFamily="34" charset="-120"/>
                <a:ea typeface="微軟正黑體" panose="020B0604030504040204" pitchFamily="34" charset="-120"/>
              </a:rPr>
              <a:t>應</a:t>
            </a:r>
            <a:r>
              <a:rPr lang="zh-TW" altLang="en-US" sz="2200" b="1" dirty="0">
                <a:latin typeface="微軟正黑體" panose="020B0604030504040204" pitchFamily="34" charset="-120"/>
                <a:ea typeface="微軟正黑體" panose="020B0604030504040204" pitchFamily="34" charset="-120"/>
              </a:rPr>
              <a:t>用</a:t>
            </a:r>
            <a:r>
              <a:rPr lang="zh-TW" altLang="en-US" sz="2200" b="1" dirty="0" smtClean="0">
                <a:latin typeface="微軟正黑體" panose="020B0604030504040204" pitchFamily="34" charset="-120"/>
                <a:ea typeface="微軟正黑體" panose="020B0604030504040204" pitchFamily="34" charset="-120"/>
              </a:rPr>
              <a:t>｜</a:t>
            </a:r>
            <a:r>
              <a:rPr lang="zh-TW" altLang="en-US" sz="2200" dirty="0" smtClean="0">
                <a:latin typeface="微軟正黑體" panose="020B0604030504040204" pitchFamily="34" charset="-120"/>
                <a:ea typeface="微軟正黑體" panose="020B0604030504040204" pitchFamily="34" charset="-120"/>
              </a:rPr>
              <a:t>移動式保險－車聯網</a:t>
            </a:r>
            <a:endParaRPr lang="en-US" altLang="zh-TW" sz="2200" dirty="0" smtClean="0">
              <a:latin typeface="微軟正黑體" panose="020B0604030504040204" pitchFamily="34" charset="-120"/>
              <a:ea typeface="微軟正黑體" panose="020B0604030504040204" pitchFamily="34" charset="-120"/>
            </a:endParaRPr>
          </a:p>
          <a:p>
            <a:pPr marL="914400" lvl="2" indent="0">
              <a:buNone/>
            </a:pPr>
            <a:r>
              <a:rPr lang="zh-TW" altLang="en-US" sz="2200" dirty="0" smtClean="0">
                <a:latin typeface="微軟正黑體" panose="020B0604030504040204" pitchFamily="34" charset="-120"/>
                <a:ea typeface="微軟正黑體" panose="020B0604030504040204" pitchFamily="34" charset="-120"/>
              </a:rPr>
              <a:t>  醫療保險</a:t>
            </a:r>
            <a:endParaRPr lang="en-US" altLang="zh-TW" sz="2200" dirty="0">
              <a:latin typeface="微軟正黑體" panose="020B0604030504040204" pitchFamily="34" charset="-120"/>
              <a:ea typeface="微軟正黑體" panose="020B0604030504040204" pitchFamily="34" charset="-120"/>
            </a:endParaRPr>
          </a:p>
          <a:p>
            <a:pPr marL="228600" lvl="1">
              <a:spcBef>
                <a:spcPts val="1000"/>
              </a:spcBef>
            </a:pPr>
            <a:r>
              <a:rPr lang="zh-TW" altLang="en-US" sz="2200" b="1" dirty="0" smtClean="0">
                <a:latin typeface="微軟正黑體" panose="020B0604030504040204" pitchFamily="34" charset="-120"/>
                <a:ea typeface="微軟正黑體" panose="020B0604030504040204" pitchFamily="34" charset="-120"/>
              </a:rPr>
              <a:t>案例｜</a:t>
            </a:r>
            <a:r>
              <a:rPr lang="zh-TW" altLang="en-US" sz="2200" dirty="0" smtClean="0">
                <a:solidFill>
                  <a:schemeClr val="dk1"/>
                </a:solidFill>
                <a:latin typeface="Microsoft JhengHei"/>
                <a:ea typeface="Microsoft JhengHei"/>
                <a:cs typeface="Microsoft JhengHei"/>
                <a:sym typeface="Microsoft JhengHei"/>
              </a:rPr>
              <a:t>美國</a:t>
            </a:r>
            <a:r>
              <a:rPr lang="en-US" altLang="zh-TW" sz="2200" dirty="0" smtClean="0">
                <a:solidFill>
                  <a:schemeClr val="dk1"/>
                </a:solidFill>
                <a:latin typeface="Microsoft JhengHei"/>
                <a:ea typeface="Microsoft JhengHei"/>
                <a:cs typeface="Microsoft JhengHei"/>
                <a:sym typeface="Microsoft JhengHei"/>
              </a:rPr>
              <a:t>Progressive</a:t>
            </a:r>
            <a:r>
              <a:rPr lang="zh-TW" altLang="en-US" sz="2200" dirty="0" smtClean="0">
                <a:solidFill>
                  <a:schemeClr val="dk1"/>
                </a:solidFill>
                <a:latin typeface="Microsoft JhengHei"/>
                <a:ea typeface="Microsoft JhengHei"/>
                <a:cs typeface="Microsoft JhengHei"/>
                <a:sym typeface="Microsoft JhengHei"/>
              </a:rPr>
              <a:t>保險公司</a:t>
            </a:r>
            <a:endParaRPr lang="en-US" altLang="zh-TW" sz="1600" b="1" dirty="0">
              <a:latin typeface="微軟正黑體" panose="020B0604030504040204" pitchFamily="34" charset="-120"/>
              <a:ea typeface="微軟正黑體" panose="020B0604030504040204" pitchFamily="34" charset="-120"/>
              <a:sym typeface="Microsoft JhengHei"/>
            </a:endParaRPr>
          </a:p>
          <a:p>
            <a:pPr marL="914400" lvl="3" indent="0">
              <a:spcBef>
                <a:spcPts val="1000"/>
              </a:spcBef>
              <a:buNone/>
            </a:pPr>
            <a:r>
              <a:rPr lang="zh-TW" altLang="en-US" sz="2200" dirty="0" smtClean="0">
                <a:solidFill>
                  <a:schemeClr val="dk1"/>
                </a:solidFill>
                <a:latin typeface="Microsoft JhengHei"/>
                <a:ea typeface="Microsoft JhengHei"/>
                <a:cs typeface="Microsoft JhengHei"/>
                <a:sym typeface="Microsoft JhengHei"/>
              </a:rPr>
              <a:t>  美國</a:t>
            </a:r>
            <a:r>
              <a:rPr lang="en-US" altLang="zh-TW" sz="2200" dirty="0">
                <a:solidFill>
                  <a:schemeClr val="dk1"/>
                </a:solidFill>
                <a:latin typeface="Microsoft JhengHei"/>
                <a:ea typeface="Microsoft JhengHei"/>
                <a:cs typeface="Microsoft JhengHei"/>
                <a:sym typeface="Microsoft JhengHei"/>
              </a:rPr>
              <a:t>Oscar</a:t>
            </a:r>
            <a:r>
              <a:rPr lang="zh-TW" altLang="en-US" sz="2200" dirty="0">
                <a:solidFill>
                  <a:schemeClr val="dk1"/>
                </a:solidFill>
                <a:latin typeface="Microsoft JhengHei"/>
                <a:ea typeface="Microsoft JhengHei"/>
                <a:cs typeface="Microsoft JhengHei"/>
                <a:sym typeface="Microsoft JhengHei"/>
              </a:rPr>
              <a:t>保險公司</a:t>
            </a:r>
            <a:endParaRPr lang="en-US" altLang="zh-TW" sz="2200" dirty="0">
              <a:solidFill>
                <a:schemeClr val="dk1"/>
              </a:solidFill>
              <a:latin typeface="Microsoft JhengHei"/>
              <a:ea typeface="Microsoft JhengHei"/>
              <a:cs typeface="Microsoft JhengHei"/>
              <a:sym typeface="Microsoft JhengHei"/>
            </a:endParaRPr>
          </a:p>
        </p:txBody>
      </p:sp>
      <p:sp>
        <p:nvSpPr>
          <p:cNvPr id="23" name="文字方塊 22"/>
          <p:cNvSpPr txBox="1"/>
          <p:nvPr/>
        </p:nvSpPr>
        <p:spPr>
          <a:xfrm>
            <a:off x="6008987" y="5490277"/>
            <a:ext cx="1468138"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使用者</a:t>
            </a:r>
            <a:r>
              <a:rPr lang="zh-TW" altLang="en-US" sz="2000" dirty="0">
                <a:latin typeface="微軟正黑體" panose="020B0604030504040204" pitchFamily="34" charset="-120"/>
                <a:ea typeface="微軟正黑體" panose="020B0604030504040204" pitchFamily="34" charset="-120"/>
              </a:rPr>
              <a:t>行為</a:t>
            </a:r>
          </a:p>
        </p:txBody>
      </p:sp>
      <p:sp>
        <p:nvSpPr>
          <p:cNvPr id="24" name="文字方塊 23"/>
          <p:cNvSpPr txBox="1"/>
          <p:nvPr/>
        </p:nvSpPr>
        <p:spPr>
          <a:xfrm>
            <a:off x="8258175" y="2139899"/>
            <a:ext cx="1800225"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資料即時傳</a:t>
            </a:r>
            <a:r>
              <a:rPr lang="zh-TW" altLang="en-US" sz="2000" dirty="0">
                <a:latin typeface="微軟正黑體" panose="020B0604030504040204" pitchFamily="34" charset="-120"/>
                <a:ea typeface="微軟正黑體" panose="020B0604030504040204" pitchFamily="34" charset="-120"/>
              </a:rPr>
              <a:t>輸</a:t>
            </a:r>
          </a:p>
        </p:txBody>
      </p:sp>
      <p:sp>
        <p:nvSpPr>
          <p:cNvPr id="25" name="文字方塊 24"/>
          <p:cNvSpPr txBox="1"/>
          <p:nvPr/>
        </p:nvSpPr>
        <p:spPr>
          <a:xfrm>
            <a:off x="8490417" y="4934415"/>
            <a:ext cx="1815633"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保費動態訂價</a:t>
            </a:r>
            <a:endParaRPr lang="zh-TW" altLang="en-US"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7765108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5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lvl="0">
              <a:spcBef>
                <a:spcPts val="0"/>
              </a:spcBef>
              <a:buClr>
                <a:schemeClr val="accent2"/>
              </a:buClr>
              <a:buSzPts val="4200"/>
            </a:pPr>
            <a:r>
              <a:rPr lang="zh-TW" altLang="en-US" sz="4200" dirty="0">
                <a:solidFill>
                  <a:schemeClr val="accent2"/>
                </a:solidFill>
              </a:rPr>
              <a:t>車聯網</a:t>
            </a:r>
            <a:r>
              <a:rPr lang="zh-TW" altLang="en-US" sz="4200" dirty="0" smtClean="0">
                <a:solidFill>
                  <a:schemeClr val="accent2"/>
                </a:solidFill>
              </a:rPr>
              <a:t>保險：美國</a:t>
            </a:r>
            <a:r>
              <a:rPr lang="en-US" altLang="zh-TW" sz="4200" dirty="0" smtClean="0">
                <a:solidFill>
                  <a:schemeClr val="accent2"/>
                </a:solidFill>
              </a:rPr>
              <a:t>Progressive</a:t>
            </a:r>
            <a:r>
              <a:rPr lang="zh-TW" altLang="en-US" sz="4200" dirty="0" smtClean="0">
                <a:solidFill>
                  <a:schemeClr val="accent2"/>
                </a:solidFill>
              </a:rPr>
              <a:t>公司</a:t>
            </a:r>
            <a:endParaRPr sz="4200" i="0" u="none" strike="noStrike" cap="none" dirty="0">
              <a:solidFill>
                <a:schemeClr val="accent2"/>
              </a:solidFill>
            </a:endParaRPr>
          </a:p>
        </p:txBody>
      </p:sp>
      <p:sp>
        <p:nvSpPr>
          <p:cNvPr id="464" name="Google Shape;464;p59"/>
          <p:cNvSpPr txBox="1">
            <a:spLocks noGrp="1"/>
          </p:cNvSpPr>
          <p:nvPr>
            <p:ph type="body" idx="1"/>
          </p:nvPr>
        </p:nvSpPr>
        <p:spPr>
          <a:xfrm>
            <a:off x="707307" y="2581275"/>
            <a:ext cx="4560017" cy="3765828"/>
          </a:xfrm>
          <a:prstGeom prst="rect">
            <a:avLst/>
          </a:prstGeom>
          <a:noFill/>
          <a:ln>
            <a:noFill/>
          </a:ln>
        </p:spPr>
        <p:txBody>
          <a:bodyPr spcFirstLastPara="1" wrap="square" lIns="91425" tIns="45700" rIns="91425" bIns="45700" anchor="t" anchorCtr="0">
            <a:noAutofit/>
          </a:bodyPr>
          <a:lstStyle/>
          <a:p>
            <a:pPr lvl="0">
              <a:lnSpc>
                <a:spcPct val="114000"/>
              </a:lnSpc>
              <a:spcBef>
                <a:spcPts val="0"/>
              </a:spcBef>
              <a:buClr>
                <a:schemeClr val="dk1"/>
              </a:buClr>
              <a:buSzPts val="2400"/>
              <a:buFont typeface="Microsoft JhengHei"/>
              <a:buChar char="•"/>
            </a:pPr>
            <a:r>
              <a:rPr lang="zh-TW" altLang="en-US" sz="2400" dirty="0" smtClean="0"/>
              <a:t>透過</a:t>
            </a:r>
            <a:r>
              <a:rPr lang="zh-TW" sz="2400" dirty="0" smtClean="0"/>
              <a:t>On</a:t>
            </a:r>
            <a:r>
              <a:rPr lang="zh-TW" sz="2400" dirty="0"/>
              <a:t>-Board </a:t>
            </a:r>
            <a:r>
              <a:rPr lang="zh-TW" sz="2400" dirty="0" smtClean="0"/>
              <a:t>Diagnostics</a:t>
            </a:r>
            <a:endParaRPr lang="en-US" altLang="zh-TW" sz="2400" dirty="0" smtClean="0"/>
          </a:p>
          <a:p>
            <a:pPr marL="0" lvl="0" indent="0">
              <a:lnSpc>
                <a:spcPct val="114000"/>
              </a:lnSpc>
              <a:spcBef>
                <a:spcPts val="0"/>
              </a:spcBef>
              <a:buClr>
                <a:schemeClr val="dk1"/>
              </a:buClr>
              <a:buSzPts val="2400"/>
              <a:buNone/>
            </a:pPr>
            <a:r>
              <a:rPr lang="en-US" altLang="zh-TW" sz="2400" dirty="0" smtClean="0"/>
              <a:t>(OBD)</a:t>
            </a:r>
            <a:r>
              <a:rPr lang="zh-TW" sz="2400" dirty="0" smtClean="0"/>
              <a:t>汽車</a:t>
            </a:r>
            <a:r>
              <a:rPr lang="zh-TW" sz="2400" dirty="0"/>
              <a:t>搭載診斷、監測</a:t>
            </a:r>
            <a:r>
              <a:rPr lang="zh-TW" sz="2400" dirty="0" smtClean="0"/>
              <a:t>設</a:t>
            </a:r>
            <a:r>
              <a:rPr lang="zh-TW" altLang="en-US" sz="2400" dirty="0" smtClean="0"/>
              <a:t>     </a:t>
            </a:r>
            <a:r>
              <a:rPr lang="zh-TW" sz="2400" dirty="0" smtClean="0"/>
              <a:t>備</a:t>
            </a:r>
            <a:r>
              <a:rPr lang="zh-TW" altLang="en-US" sz="2400" dirty="0" smtClean="0"/>
              <a:t>來監測行車狀況</a:t>
            </a:r>
            <a:endParaRPr lang="en-US" altLang="zh-TW" sz="2400" dirty="0"/>
          </a:p>
          <a:p>
            <a:pPr marL="228600" lvl="0" indent="-228600" algn="l" rtl="0">
              <a:lnSpc>
                <a:spcPct val="114000"/>
              </a:lnSpc>
              <a:spcBef>
                <a:spcPts val="0"/>
              </a:spcBef>
              <a:spcAft>
                <a:spcPts val="0"/>
              </a:spcAft>
              <a:buClr>
                <a:schemeClr val="dk1"/>
              </a:buClr>
              <a:buSzPts val="2400"/>
              <a:buFont typeface="Microsoft JhengHei"/>
              <a:buChar char="•"/>
            </a:pPr>
            <a:r>
              <a:rPr lang="zh-TW" altLang="en-US" sz="2400" dirty="0" smtClean="0">
                <a:solidFill>
                  <a:schemeClr val="dk1"/>
                </a:solidFill>
              </a:rPr>
              <a:t>搭配機器學習，判斷每次駕駛過程的行為狀況，進行訂價</a:t>
            </a:r>
            <a:endParaRPr lang="en-US" altLang="zh-TW" sz="2400" dirty="0">
              <a:solidFill>
                <a:schemeClr val="dk1"/>
              </a:solidFill>
            </a:endParaRPr>
          </a:p>
          <a:p>
            <a:pPr marL="228600" lvl="0" indent="-228600" algn="l" rtl="0">
              <a:lnSpc>
                <a:spcPct val="114000"/>
              </a:lnSpc>
              <a:spcBef>
                <a:spcPts val="0"/>
              </a:spcBef>
              <a:spcAft>
                <a:spcPts val="0"/>
              </a:spcAft>
              <a:buClr>
                <a:schemeClr val="dk1"/>
              </a:buClr>
              <a:buSzPts val="2400"/>
              <a:buFont typeface="Microsoft JhengHei"/>
              <a:buChar char="•"/>
            </a:pPr>
            <a:r>
              <a:rPr lang="zh-TW" altLang="en-US" sz="2200" dirty="0" smtClean="0">
                <a:solidFill>
                  <a:schemeClr val="dk1"/>
                </a:solidFill>
                <a:latin typeface="Microsoft JhengHei"/>
                <a:ea typeface="Microsoft JhengHei"/>
                <a:cs typeface="Microsoft JhengHei"/>
                <a:sym typeface="Microsoft JhengHei"/>
              </a:rPr>
              <a:t>駕駛</a:t>
            </a:r>
            <a:r>
              <a:rPr lang="zh-TW" altLang="en-US" sz="2200" dirty="0">
                <a:solidFill>
                  <a:schemeClr val="dk1"/>
                </a:solidFill>
                <a:latin typeface="Microsoft JhengHei"/>
                <a:ea typeface="Microsoft JhengHei"/>
                <a:cs typeface="Microsoft JhengHei"/>
                <a:sym typeface="Microsoft JhengHei"/>
              </a:rPr>
              <a:t>習慣愈好，就能獲得愈多保費優惠，最高可降低</a:t>
            </a:r>
            <a:r>
              <a:rPr lang="en-US" altLang="zh-TW" sz="2200" dirty="0">
                <a:solidFill>
                  <a:schemeClr val="dk1"/>
                </a:solidFill>
                <a:latin typeface="Microsoft JhengHei"/>
                <a:ea typeface="Microsoft JhengHei"/>
                <a:cs typeface="Microsoft JhengHei"/>
                <a:sym typeface="Microsoft JhengHei"/>
              </a:rPr>
              <a:t>30</a:t>
            </a:r>
            <a:r>
              <a:rPr lang="en-US" altLang="zh-TW" sz="2200" dirty="0" smtClean="0">
                <a:solidFill>
                  <a:schemeClr val="dk1"/>
                </a:solidFill>
                <a:latin typeface="Microsoft JhengHei"/>
                <a:ea typeface="Microsoft JhengHei"/>
                <a:cs typeface="Microsoft JhengHei"/>
                <a:sym typeface="Microsoft JhengHei"/>
              </a:rPr>
              <a:t>%</a:t>
            </a:r>
          </a:p>
          <a:p>
            <a:pPr marL="228600" lvl="0" indent="-228600" algn="l" rtl="0">
              <a:lnSpc>
                <a:spcPct val="114000"/>
              </a:lnSpc>
              <a:spcBef>
                <a:spcPts val="0"/>
              </a:spcBef>
              <a:spcAft>
                <a:spcPts val="0"/>
              </a:spcAft>
              <a:buClr>
                <a:schemeClr val="dk1"/>
              </a:buClr>
              <a:buSzPts val="2400"/>
              <a:buFont typeface="Microsoft JhengHei"/>
              <a:buChar char="•"/>
            </a:pPr>
            <a:r>
              <a:rPr lang="zh-TW" altLang="en-US" sz="2200" dirty="0" smtClean="0">
                <a:solidFill>
                  <a:schemeClr val="dk1"/>
                </a:solidFill>
                <a:latin typeface="Microsoft JhengHei"/>
                <a:ea typeface="Microsoft JhengHei"/>
                <a:cs typeface="Microsoft JhengHei"/>
                <a:sym typeface="Microsoft JhengHei"/>
              </a:rPr>
              <a:t>藉</a:t>
            </a:r>
            <a:r>
              <a:rPr lang="zh-TW" altLang="en-US" sz="2200" dirty="0">
                <a:solidFill>
                  <a:schemeClr val="dk1"/>
                </a:solidFill>
                <a:latin typeface="Microsoft JhengHei"/>
                <a:ea typeface="Microsoft JhengHei"/>
                <a:cs typeface="Microsoft JhengHei"/>
                <a:sym typeface="Microsoft JhengHei"/>
              </a:rPr>
              <a:t>此獎勵駕駛行為安全的用戶</a:t>
            </a:r>
          </a:p>
          <a:p>
            <a:pPr marL="0" lvl="0" indent="0" algn="l" rtl="0">
              <a:lnSpc>
                <a:spcPct val="114000"/>
              </a:lnSpc>
              <a:spcBef>
                <a:spcPts val="0"/>
              </a:spcBef>
              <a:spcAft>
                <a:spcPts val="0"/>
              </a:spcAft>
              <a:buClr>
                <a:schemeClr val="dk1"/>
              </a:buClr>
              <a:buSzPts val="2400"/>
              <a:buNone/>
            </a:pPr>
            <a:endParaRPr sz="2600" i="0" u="none" strike="noStrike" cap="none" dirty="0">
              <a:solidFill>
                <a:schemeClr val="dk1"/>
              </a:solidFill>
            </a:endParaRPr>
          </a:p>
        </p:txBody>
      </p:sp>
      <p:pic>
        <p:nvPicPr>
          <p:cNvPr id="465" name="Google Shape;465;p59"/>
          <p:cNvPicPr preferRelativeResize="0"/>
          <p:nvPr/>
        </p:nvPicPr>
        <p:blipFill rotWithShape="1">
          <a:blip r:embed="rId3">
            <a:alphaModFix/>
          </a:blip>
          <a:srcRect/>
          <a:stretch/>
        </p:blipFill>
        <p:spPr>
          <a:xfrm>
            <a:off x="5291573" y="2490069"/>
            <a:ext cx="6322781" cy="2967756"/>
          </a:xfrm>
          <a:prstGeom prst="rect">
            <a:avLst/>
          </a:prstGeom>
          <a:noFill/>
          <a:ln>
            <a:noFill/>
          </a:ln>
        </p:spPr>
      </p:pic>
      <p:sp>
        <p:nvSpPr>
          <p:cNvPr id="466" name="Google Shape;466;p5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14</a:t>
            </a:fld>
            <a:endParaRPr sz="1200" b="0" i="0" u="none" strike="noStrike" cap="none">
              <a:solidFill>
                <a:schemeClr val="lt1"/>
              </a:solidFill>
              <a:latin typeface="Corbel"/>
              <a:ea typeface="Corbel"/>
              <a:cs typeface="Corbel"/>
              <a:sym typeface="Corbel"/>
            </a:endParaRPr>
          </a:p>
        </p:txBody>
      </p:sp>
      <p:sp>
        <p:nvSpPr>
          <p:cNvPr id="7" name="Google Shape;464;p59"/>
          <p:cNvSpPr txBox="1">
            <a:spLocks/>
          </p:cNvSpPr>
          <p:nvPr/>
        </p:nvSpPr>
        <p:spPr>
          <a:xfrm>
            <a:off x="707307" y="1319983"/>
            <a:ext cx="10907047" cy="1261292"/>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50000"/>
              </a:lnSpc>
              <a:spcBef>
                <a:spcPts val="0"/>
              </a:spcBef>
              <a:buClr>
                <a:schemeClr val="dk1"/>
              </a:buClr>
              <a:buSzPts val="2400"/>
              <a:buFont typeface="Microsoft JhengHei"/>
              <a:buChar char="•"/>
            </a:pPr>
            <a:r>
              <a:rPr lang="zh-TW" altLang="en-US" sz="2400" dirty="0">
                <a:solidFill>
                  <a:schemeClr val="dk1"/>
                </a:solidFill>
                <a:latin typeface="Microsoft JhengHei"/>
                <a:ea typeface="Microsoft JhengHei"/>
                <a:cs typeface="Microsoft JhengHei"/>
                <a:sym typeface="Microsoft JhengHei"/>
              </a:rPr>
              <a:t>美國第一家推出車聯網保險的</a:t>
            </a:r>
            <a:r>
              <a:rPr lang="zh-TW" altLang="en-US" sz="2400" dirty="0" smtClean="0">
                <a:solidFill>
                  <a:schemeClr val="dk1"/>
                </a:solidFill>
                <a:latin typeface="Microsoft JhengHei"/>
                <a:ea typeface="Microsoft JhengHei"/>
                <a:cs typeface="Microsoft JhengHei"/>
                <a:sym typeface="Microsoft JhengHei"/>
              </a:rPr>
              <a:t>公司，根據</a:t>
            </a:r>
            <a:r>
              <a:rPr lang="zh-TW" altLang="en-US" sz="2400" dirty="0">
                <a:solidFill>
                  <a:schemeClr val="dk1"/>
                </a:solidFill>
                <a:latin typeface="Microsoft JhengHei"/>
                <a:ea typeface="Microsoft JhengHei"/>
                <a:cs typeface="Microsoft JhengHei"/>
                <a:sym typeface="Microsoft JhengHei"/>
              </a:rPr>
              <a:t>駕駛人的行車習慣，來決定車險</a:t>
            </a:r>
            <a:r>
              <a:rPr lang="zh-TW" altLang="en-US" sz="2400" dirty="0" smtClean="0">
                <a:solidFill>
                  <a:schemeClr val="dk1"/>
                </a:solidFill>
                <a:latin typeface="Microsoft JhengHei"/>
                <a:ea typeface="Microsoft JhengHei"/>
                <a:cs typeface="Microsoft JhengHei"/>
                <a:sym typeface="Microsoft JhengHei"/>
              </a:rPr>
              <a:t>保費</a:t>
            </a:r>
            <a:endParaRPr lang="en-US" altLang="zh-TW" sz="2400" dirty="0" smtClean="0">
              <a:solidFill>
                <a:schemeClr val="dk1"/>
              </a:solidFill>
              <a:latin typeface="Microsoft JhengHei"/>
              <a:ea typeface="Microsoft JhengHei"/>
              <a:cs typeface="Microsoft JhengHei"/>
              <a:sym typeface="Microsoft JhengHei"/>
            </a:endParaRPr>
          </a:p>
          <a:p>
            <a:pPr marL="0" indent="0">
              <a:lnSpc>
                <a:spcPct val="150000"/>
              </a:lnSpc>
              <a:spcBef>
                <a:spcPts val="0"/>
              </a:spcBef>
              <a:buClr>
                <a:schemeClr val="dk1"/>
              </a:buClr>
              <a:buSzPts val="2400"/>
              <a:buNone/>
            </a:pPr>
            <a:r>
              <a:rPr lang="en-US" altLang="zh-TW" sz="2400" dirty="0" smtClean="0">
                <a:solidFill>
                  <a:schemeClr val="dk1"/>
                </a:solidFill>
              </a:rPr>
              <a:t>	</a:t>
            </a:r>
            <a:r>
              <a:rPr lang="zh-TW" altLang="en-US" sz="2400" dirty="0" smtClean="0">
                <a:solidFill>
                  <a:schemeClr val="dk1"/>
                </a:solidFill>
              </a:rPr>
              <a:t>從</a:t>
            </a:r>
            <a:r>
              <a:rPr lang="zh-TW" altLang="en-US" sz="2400" dirty="0">
                <a:solidFill>
                  <a:schemeClr val="dk1"/>
                </a:solidFill>
              </a:rPr>
              <a:t>“車”定價，逐漸向“人”定價轉變</a:t>
            </a:r>
          </a:p>
          <a:p>
            <a:pPr lvl="0">
              <a:lnSpc>
                <a:spcPct val="100000"/>
              </a:lnSpc>
              <a:spcBef>
                <a:spcPts val="0"/>
              </a:spcBef>
              <a:buClr>
                <a:schemeClr val="dk1"/>
              </a:buClr>
              <a:buSzPts val="2400"/>
              <a:buFont typeface="Microsoft JhengHei"/>
              <a:buChar char="•"/>
            </a:pPr>
            <a:endParaRPr lang="zh-TW" altLang="en-US" sz="2400" dirty="0">
              <a:solidFill>
                <a:schemeClr val="dk1"/>
              </a:solidFill>
              <a:latin typeface="Microsoft JhengHei"/>
              <a:ea typeface="Microsoft JhengHei"/>
              <a:cs typeface="Microsoft JhengHei"/>
              <a:sym typeface="Microsoft JhengHei"/>
            </a:endParaRPr>
          </a:p>
          <a:p>
            <a:pPr marL="0" indent="0">
              <a:spcBef>
                <a:spcPts val="0"/>
              </a:spcBef>
              <a:buClr>
                <a:schemeClr val="dk1"/>
              </a:buClr>
              <a:buSzPts val="2400"/>
              <a:buFont typeface="Arial" panose="020B0604020202020204" pitchFamily="34" charset="0"/>
              <a:buNone/>
            </a:pPr>
            <a:endParaRPr lang="zh-TW" altLang="en-US" sz="2400" dirty="0">
              <a:solidFill>
                <a:schemeClr val="dk1"/>
              </a:solidFill>
            </a:endParaRPr>
          </a:p>
        </p:txBody>
      </p:sp>
    </p:spTree>
    <p:extLst>
      <p:ext uri="{BB962C8B-B14F-4D97-AF65-F5344CB8AC3E}">
        <p14:creationId xmlns:p14="http://schemas.microsoft.com/office/powerpoint/2010/main" val="39458469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5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lvl="0">
              <a:spcBef>
                <a:spcPts val="0"/>
              </a:spcBef>
              <a:buClr>
                <a:schemeClr val="accent2"/>
              </a:buClr>
              <a:buSzPts val="4200"/>
            </a:pPr>
            <a:r>
              <a:rPr lang="zh-TW" altLang="en-US" sz="4200" dirty="0" smtClean="0">
                <a:solidFill>
                  <a:schemeClr val="accent2"/>
                </a:solidFill>
              </a:rPr>
              <a:t>醫療保險：美國</a:t>
            </a:r>
            <a:r>
              <a:rPr lang="en-US" altLang="zh-TW" sz="4200" dirty="0" smtClean="0">
                <a:solidFill>
                  <a:schemeClr val="accent2"/>
                </a:solidFill>
              </a:rPr>
              <a:t>Oscar Health Insurance(OHI)</a:t>
            </a:r>
            <a:endParaRPr sz="4200" i="0" u="none" strike="noStrike" cap="none" dirty="0">
              <a:solidFill>
                <a:schemeClr val="accent2"/>
              </a:solidFill>
            </a:endParaRPr>
          </a:p>
        </p:txBody>
      </p:sp>
      <p:sp>
        <p:nvSpPr>
          <p:cNvPr id="464" name="Google Shape;464;p59"/>
          <p:cNvSpPr txBox="1">
            <a:spLocks noGrp="1"/>
          </p:cNvSpPr>
          <p:nvPr>
            <p:ph type="body" idx="1"/>
          </p:nvPr>
        </p:nvSpPr>
        <p:spPr>
          <a:xfrm>
            <a:off x="695325" y="2468757"/>
            <a:ext cx="4829175" cy="3541517"/>
          </a:xfrm>
          <a:prstGeom prst="rect">
            <a:avLst/>
          </a:prstGeom>
          <a:noFill/>
          <a:ln>
            <a:noFill/>
          </a:ln>
        </p:spPr>
        <p:txBody>
          <a:bodyPr spcFirstLastPara="1" wrap="square" lIns="91425" tIns="45700" rIns="91425" bIns="45700" anchor="t" anchorCtr="0">
            <a:noAutofit/>
          </a:bodyPr>
          <a:lstStyle/>
          <a:p>
            <a:pPr marL="508000" indent="-342900">
              <a:buClr>
                <a:schemeClr val="dk1"/>
              </a:buClr>
              <a:buSzPts val="2600"/>
            </a:pPr>
            <a:r>
              <a:rPr lang="zh-TW" altLang="en-US" sz="2400" dirty="0" smtClean="0"/>
              <a:t>表面</a:t>
            </a:r>
            <a:r>
              <a:rPr lang="zh-TW" altLang="en-US" sz="2400" dirty="0"/>
              <a:t>上</a:t>
            </a:r>
            <a:r>
              <a:rPr lang="zh-TW" altLang="en-US" sz="2400" dirty="0" smtClean="0"/>
              <a:t>看起來只是</a:t>
            </a:r>
            <a:r>
              <a:rPr lang="zh-TW" altLang="en-US" sz="2400" dirty="0"/>
              <a:t>增加購買誘因，但保戶若能因為規律運動而減少</a:t>
            </a:r>
            <a:r>
              <a:rPr lang="zh-TW" altLang="en-US" sz="2400" dirty="0" smtClean="0"/>
              <a:t>理賠率</a:t>
            </a:r>
            <a:r>
              <a:rPr lang="zh-TW" altLang="en-US" sz="2400" dirty="0"/>
              <a:t>，</a:t>
            </a:r>
            <a:r>
              <a:rPr lang="en-US" altLang="zh-TW" sz="2400" dirty="0"/>
              <a:t>OHI</a:t>
            </a:r>
            <a:r>
              <a:rPr lang="zh-TW" altLang="en-US" sz="2400" dirty="0"/>
              <a:t>也能從中</a:t>
            </a:r>
            <a:r>
              <a:rPr lang="zh-TW" altLang="en-US" sz="2400" dirty="0" smtClean="0"/>
              <a:t>獲利。</a:t>
            </a:r>
            <a:endParaRPr lang="en-US" altLang="zh-TW" sz="2400" dirty="0" smtClean="0"/>
          </a:p>
          <a:p>
            <a:pPr marL="508000" indent="-342900">
              <a:buClr>
                <a:schemeClr val="dk1"/>
              </a:buClr>
              <a:buSzPts val="2600"/>
            </a:pPr>
            <a:r>
              <a:rPr lang="zh-TW" altLang="en-US" sz="2400" dirty="0" smtClean="0"/>
              <a:t>過程</a:t>
            </a:r>
            <a:r>
              <a:rPr lang="zh-TW" altLang="en-US" sz="2400" dirty="0"/>
              <a:t>中消費者端反饋的生理數據，更</a:t>
            </a:r>
            <a:r>
              <a:rPr lang="zh-TW" altLang="en-US" sz="2400" dirty="0" smtClean="0"/>
              <a:t>可協助</a:t>
            </a:r>
            <a:r>
              <a:rPr lang="en-US" altLang="zh-TW" sz="2400" dirty="0"/>
              <a:t>OHI</a:t>
            </a:r>
            <a:r>
              <a:rPr lang="zh-TW" altLang="en-US" sz="2400" dirty="0"/>
              <a:t>設計更好的</a:t>
            </a:r>
            <a:r>
              <a:rPr lang="zh-TW" altLang="en-US" sz="2400" dirty="0" smtClean="0"/>
              <a:t>商品。</a:t>
            </a:r>
            <a:endParaRPr lang="en-US" altLang="zh-TW" sz="2400" dirty="0" smtClean="0"/>
          </a:p>
          <a:p>
            <a:pPr marL="508000" indent="-342900">
              <a:buClr>
                <a:schemeClr val="dk1"/>
              </a:buClr>
              <a:buSzPts val="2600"/>
            </a:pPr>
            <a:r>
              <a:rPr lang="en-US" altLang="zh-TW" sz="2400" dirty="0" smtClean="0"/>
              <a:t>App</a:t>
            </a:r>
            <a:r>
              <a:rPr lang="zh-TW" altLang="en-US" sz="2400" dirty="0" smtClean="0"/>
              <a:t>也提供數位</a:t>
            </a:r>
            <a:r>
              <a:rPr lang="zh-TW" altLang="en-US" sz="2400" dirty="0"/>
              <a:t>身分證、電子處方籤、線上醫師服務、線上預約</a:t>
            </a:r>
            <a:r>
              <a:rPr lang="zh-TW" altLang="en-US" sz="2400" dirty="0" smtClean="0"/>
              <a:t>掛號等功能。</a:t>
            </a:r>
            <a:endParaRPr lang="zh-TW" altLang="en-US" sz="2400" dirty="0">
              <a:solidFill>
                <a:schemeClr val="dk1"/>
              </a:solidFill>
              <a:latin typeface="Microsoft JhengHei"/>
              <a:ea typeface="Microsoft JhengHei"/>
              <a:cs typeface="Microsoft JhengHei"/>
              <a:sym typeface="Microsoft JhengHei"/>
            </a:endParaRPr>
          </a:p>
          <a:p>
            <a:pPr marL="228600" lvl="0" indent="-228600" algn="l" rtl="0">
              <a:spcBef>
                <a:spcPts val="0"/>
              </a:spcBef>
              <a:spcAft>
                <a:spcPts val="0"/>
              </a:spcAft>
              <a:buClr>
                <a:schemeClr val="dk1"/>
              </a:buClr>
              <a:buSzPts val="2400"/>
              <a:buFont typeface="Microsoft JhengHei"/>
              <a:buChar char="•"/>
            </a:pPr>
            <a:endParaRPr sz="2600" i="0" u="none" strike="noStrike" cap="none" dirty="0">
              <a:solidFill>
                <a:schemeClr val="dk1"/>
              </a:solidFill>
            </a:endParaRPr>
          </a:p>
        </p:txBody>
      </p:sp>
      <p:sp>
        <p:nvSpPr>
          <p:cNvPr id="466" name="Google Shape;466;p5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15</a:t>
            </a:fld>
            <a:endParaRPr sz="1200" b="0" i="0" u="none" strike="noStrike" cap="none">
              <a:solidFill>
                <a:schemeClr val="lt1"/>
              </a:solidFill>
              <a:latin typeface="Corbel"/>
              <a:ea typeface="Corbel"/>
              <a:cs typeface="Corbel"/>
              <a:sym typeface="Corbel"/>
            </a:endParaRPr>
          </a:p>
        </p:txBody>
      </p:sp>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22802" y="2353263"/>
            <a:ext cx="6268914" cy="3291180"/>
          </a:xfrm>
          <a:prstGeom prst="rect">
            <a:avLst/>
          </a:prstGeom>
        </p:spPr>
      </p:pic>
      <p:sp>
        <p:nvSpPr>
          <p:cNvPr id="4" name="文字方塊 3"/>
          <p:cNvSpPr txBox="1"/>
          <p:nvPr/>
        </p:nvSpPr>
        <p:spPr>
          <a:xfrm>
            <a:off x="860167" y="1444471"/>
            <a:ext cx="10639425" cy="934358"/>
          </a:xfrm>
          <a:prstGeom prst="rect">
            <a:avLst/>
          </a:prstGeom>
          <a:noFill/>
        </p:spPr>
        <p:txBody>
          <a:bodyPr wrap="square" rtlCol="0">
            <a:spAutoFit/>
          </a:bodyPr>
          <a:lstStyle/>
          <a:p>
            <a:pPr marL="342900" indent="-342900">
              <a:lnSpc>
                <a:spcPct val="114000"/>
              </a:lnSpc>
              <a:buFont typeface="Arial" panose="020B0604020202020204" pitchFamily="34" charset="0"/>
              <a:buChar char="•"/>
            </a:pPr>
            <a:r>
              <a:rPr lang="en-US" altLang="zh-TW" sz="2400" dirty="0">
                <a:latin typeface="微軟正黑體" panose="020B0604030504040204" pitchFamily="34" charset="-120"/>
                <a:ea typeface="微軟正黑體" panose="020B0604030504040204" pitchFamily="34" charset="-120"/>
              </a:rPr>
              <a:t>OHI</a:t>
            </a:r>
            <a:r>
              <a:rPr lang="zh-TW" altLang="en-US" sz="2400" dirty="0">
                <a:latin typeface="微軟正黑體" panose="020B0604030504040204" pitchFamily="34" charset="-120"/>
                <a:ea typeface="微軟正黑體" panose="020B0604030504040204" pitchFamily="34" charset="-120"/>
              </a:rPr>
              <a:t>藉由手機</a:t>
            </a:r>
            <a:r>
              <a:rPr lang="en-US" altLang="zh-TW" sz="2400" b="1" dirty="0">
                <a:latin typeface="微軟正黑體" panose="020B0604030504040204" pitchFamily="34" charset="-120"/>
                <a:ea typeface="微軟正黑體" panose="020B0604030504040204" pitchFamily="34" charset="-120"/>
              </a:rPr>
              <a:t>App</a:t>
            </a:r>
            <a:r>
              <a:rPr lang="zh-TW" altLang="en-US" sz="2400" dirty="0">
                <a:latin typeface="微軟正黑體" panose="020B0604030504040204" pitchFamily="34" charset="-120"/>
                <a:ea typeface="微軟正黑體" panose="020B0604030504040204" pitchFamily="34" charset="-120"/>
              </a:rPr>
              <a:t>獲得客戶的</a:t>
            </a:r>
            <a:r>
              <a:rPr lang="zh-TW" altLang="en-US" sz="2400" b="1" dirty="0">
                <a:latin typeface="微軟正黑體" panose="020B0604030504040204" pitchFamily="34" charset="-120"/>
                <a:ea typeface="微軟正黑體" panose="020B0604030504040204" pitchFamily="34" charset="-120"/>
              </a:rPr>
              <a:t>健康紀錄</a:t>
            </a:r>
            <a:r>
              <a:rPr lang="zh-TW" altLang="en-US" sz="2400" dirty="0">
                <a:latin typeface="微軟正黑體" panose="020B0604030504040204" pitchFamily="34" charset="-120"/>
                <a:ea typeface="微軟正黑體" panose="020B0604030504040204" pitchFamily="34" charset="-120"/>
              </a:rPr>
              <a:t>，只要保戶每天的步行數量達到目標，就可以透過</a:t>
            </a:r>
            <a:r>
              <a:rPr lang="zh-TW" altLang="en-US" sz="2400" b="1" dirty="0">
                <a:latin typeface="微軟正黑體" panose="020B0604030504040204" pitchFamily="34" charset="-120"/>
                <a:ea typeface="微軟正黑體" panose="020B0604030504040204" pitchFamily="34" charset="-120"/>
              </a:rPr>
              <a:t>回饋機制</a:t>
            </a:r>
            <a:r>
              <a:rPr lang="zh-TW" altLang="en-US" sz="2400" dirty="0">
                <a:latin typeface="微軟正黑體" panose="020B0604030504040204" pitchFamily="34" charset="-120"/>
                <a:ea typeface="微軟正黑體" panose="020B0604030504040204" pitchFamily="34" charset="-120"/>
              </a:rPr>
              <a:t>，獲得保費的</a:t>
            </a:r>
            <a:r>
              <a:rPr lang="zh-TW" altLang="en-US" sz="2400" dirty="0" smtClean="0">
                <a:latin typeface="微軟正黑體" panose="020B0604030504040204" pitchFamily="34" charset="-120"/>
                <a:ea typeface="微軟正黑體" panose="020B0604030504040204" pitchFamily="34" charset="-120"/>
              </a:rPr>
              <a:t>減免</a:t>
            </a:r>
            <a:endParaRPr lang="en-US" altLang="zh-TW"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8843295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450847" y="2687638"/>
            <a:ext cx="9850873" cy="1655762"/>
          </a:xfrm>
        </p:spPr>
        <p:txBody>
          <a:bodyPr>
            <a:normAutofit/>
          </a:bodyPr>
          <a:lstStyle/>
          <a:p>
            <a:r>
              <a:rPr lang="zh-TW" altLang="en-US" sz="4800" dirty="0" smtClean="0">
                <a:solidFill>
                  <a:srgbClr val="7030A0"/>
                </a:solidFill>
              </a:rPr>
              <a:t>保險智慧推薦</a:t>
            </a:r>
            <a:endParaRPr lang="en-US" altLang="zh-TW" sz="4800" dirty="0" smtClean="0">
              <a:solidFill>
                <a:srgbClr val="7030A0"/>
              </a:solidFill>
            </a:endParaRPr>
          </a:p>
          <a:p>
            <a:r>
              <a:rPr lang="en-US" sz="4800" dirty="0" smtClean="0">
                <a:solidFill>
                  <a:srgbClr val="7030A0"/>
                </a:solidFill>
              </a:rPr>
              <a:t>Smart Recommendation </a:t>
            </a:r>
            <a:endParaRPr lang="en-US" dirty="0"/>
          </a:p>
        </p:txBody>
      </p:sp>
    </p:spTree>
    <p:extLst>
      <p:ext uri="{BB962C8B-B14F-4D97-AF65-F5344CB8AC3E}">
        <p14:creationId xmlns:p14="http://schemas.microsoft.com/office/powerpoint/2010/main" val="60619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60"/>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a:t>傳統保險：客戶不了解產品</a:t>
            </a:r>
            <a:endParaRPr/>
          </a:p>
        </p:txBody>
      </p:sp>
      <p:sp>
        <p:nvSpPr>
          <p:cNvPr id="474" name="Google Shape;474;p60"/>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17</a:t>
            </a:fld>
            <a:endParaRPr sz="1200" b="0" i="0" u="none" strike="noStrike" cap="none">
              <a:solidFill>
                <a:schemeClr val="lt1"/>
              </a:solidFill>
              <a:latin typeface="Corbel"/>
              <a:ea typeface="Corbel"/>
              <a:cs typeface="Corbel"/>
              <a:sym typeface="Corbel"/>
            </a:endParaRPr>
          </a:p>
        </p:txBody>
      </p:sp>
      <p:sp>
        <p:nvSpPr>
          <p:cNvPr id="475" name="Google Shape;475;p60"/>
          <p:cNvSpPr txBox="1">
            <a:spLocks noGrp="1"/>
          </p:cNvSpPr>
          <p:nvPr>
            <p:ph type="body" idx="1"/>
          </p:nvPr>
        </p:nvSpPr>
        <p:spPr>
          <a:xfrm>
            <a:off x="612050" y="1474842"/>
            <a:ext cx="11002200" cy="1057200"/>
          </a:xfrm>
          <a:prstGeom prst="rect">
            <a:avLst/>
          </a:prstGeom>
          <a:noFill/>
          <a:ln>
            <a:noFill/>
          </a:ln>
        </p:spPr>
        <p:txBody>
          <a:bodyPr spcFirstLastPara="1" wrap="square" lIns="91425" tIns="45700" rIns="91425" bIns="45700" anchor="t" anchorCtr="0">
            <a:noAutofit/>
          </a:bodyPr>
          <a:lstStyle/>
          <a:p>
            <a:pPr marL="228600" marR="0" lvl="0" indent="-215900" algn="l" rtl="0">
              <a:lnSpc>
                <a:spcPct val="100000"/>
              </a:lnSpc>
              <a:spcBef>
                <a:spcPts val="0"/>
              </a:spcBef>
              <a:spcAft>
                <a:spcPts val="0"/>
              </a:spcAft>
              <a:buClr>
                <a:schemeClr val="dk1"/>
              </a:buClr>
              <a:buSzPts val="2400"/>
              <a:buFont typeface="Microsoft JhengHei"/>
              <a:buChar char="•"/>
            </a:pPr>
            <a:r>
              <a:rPr lang="zh-TW" sz="2400" dirty="0">
                <a:latin typeface="Microsoft JhengHei"/>
                <a:ea typeface="Microsoft JhengHei"/>
                <a:cs typeface="Microsoft JhengHei"/>
                <a:sym typeface="Microsoft JhengHei"/>
              </a:rPr>
              <a:t>產品種類多樣，客戶選擇商品困難</a:t>
            </a:r>
            <a:endParaRPr sz="2400" dirty="0">
              <a:latin typeface="Microsoft JhengHei"/>
              <a:ea typeface="Microsoft JhengHei"/>
              <a:cs typeface="Microsoft JhengHei"/>
              <a:sym typeface="Microsoft JhengHei"/>
            </a:endParaRPr>
          </a:p>
          <a:p>
            <a:pPr marL="228600" marR="0" lvl="0" indent="-215900" algn="l" rtl="0">
              <a:lnSpc>
                <a:spcPct val="100000"/>
              </a:lnSpc>
              <a:spcBef>
                <a:spcPts val="0"/>
              </a:spcBef>
              <a:spcAft>
                <a:spcPts val="0"/>
              </a:spcAft>
              <a:buClr>
                <a:schemeClr val="dk1"/>
              </a:buClr>
              <a:buSzPts val="2400"/>
              <a:buFont typeface="Microsoft JhengHei"/>
              <a:buChar char="•"/>
            </a:pPr>
            <a:r>
              <a:rPr lang="zh-TW" sz="2400" dirty="0">
                <a:latin typeface="Microsoft JhengHei"/>
                <a:ea typeface="Microsoft JhengHei"/>
                <a:cs typeface="Microsoft JhengHei"/>
                <a:sym typeface="Microsoft JhengHei"/>
              </a:rPr>
              <a:t>僅能透過保險理專來了解商品，資訊獲取管道有限</a:t>
            </a:r>
            <a:endParaRPr sz="2400" dirty="0">
              <a:latin typeface="Microsoft JhengHei"/>
              <a:ea typeface="Microsoft JhengHei"/>
              <a:cs typeface="Microsoft JhengHei"/>
              <a:sym typeface="Microsoft JhengHei"/>
            </a:endParaRPr>
          </a:p>
          <a:p>
            <a:pPr marL="228600" marR="0" lvl="0" indent="0" algn="l" rtl="0">
              <a:lnSpc>
                <a:spcPct val="100000"/>
              </a:lnSpc>
              <a:spcBef>
                <a:spcPts val="0"/>
              </a:spcBef>
              <a:spcAft>
                <a:spcPts val="0"/>
              </a:spcAft>
              <a:buNone/>
            </a:pPr>
            <a:endParaRPr sz="2400" i="0" u="none" strike="noStrike" cap="none" dirty="0">
              <a:solidFill>
                <a:schemeClr val="dk1"/>
              </a:solidFill>
              <a:latin typeface="Microsoft JhengHei"/>
              <a:ea typeface="Microsoft JhengHei"/>
              <a:cs typeface="Microsoft JhengHei"/>
              <a:sym typeface="Microsoft JhengHei"/>
            </a:endParaRPr>
          </a:p>
        </p:txBody>
      </p:sp>
      <p:pic>
        <p:nvPicPr>
          <p:cNvPr id="476" name="Google Shape;476;p60"/>
          <p:cNvPicPr preferRelativeResize="0"/>
          <p:nvPr/>
        </p:nvPicPr>
        <p:blipFill>
          <a:blip r:embed="rId3">
            <a:alphaModFix/>
          </a:blip>
          <a:stretch>
            <a:fillRect/>
          </a:stretch>
        </p:blipFill>
        <p:spPr>
          <a:xfrm>
            <a:off x="3639500" y="3345875"/>
            <a:ext cx="1179450" cy="2358875"/>
          </a:xfrm>
          <a:prstGeom prst="rect">
            <a:avLst/>
          </a:prstGeom>
          <a:noFill/>
          <a:ln>
            <a:noFill/>
          </a:ln>
        </p:spPr>
      </p:pic>
      <p:pic>
        <p:nvPicPr>
          <p:cNvPr id="477" name="Google Shape;477;p60"/>
          <p:cNvPicPr preferRelativeResize="0"/>
          <p:nvPr/>
        </p:nvPicPr>
        <p:blipFill>
          <a:blip r:embed="rId4">
            <a:alphaModFix/>
          </a:blip>
          <a:stretch>
            <a:fillRect/>
          </a:stretch>
        </p:blipFill>
        <p:spPr>
          <a:xfrm>
            <a:off x="5445275" y="3479350"/>
            <a:ext cx="1120250" cy="2240500"/>
          </a:xfrm>
          <a:prstGeom prst="rect">
            <a:avLst/>
          </a:prstGeom>
          <a:noFill/>
          <a:ln>
            <a:noFill/>
          </a:ln>
        </p:spPr>
      </p:pic>
      <p:pic>
        <p:nvPicPr>
          <p:cNvPr id="478" name="Google Shape;478;p60"/>
          <p:cNvPicPr preferRelativeResize="0"/>
          <p:nvPr/>
        </p:nvPicPr>
        <p:blipFill>
          <a:blip r:embed="rId5">
            <a:alphaModFix/>
          </a:blip>
          <a:stretch>
            <a:fillRect/>
          </a:stretch>
        </p:blipFill>
        <p:spPr>
          <a:xfrm rot="-330062">
            <a:off x="2517474" y="3107425"/>
            <a:ext cx="1025899" cy="1025899"/>
          </a:xfrm>
          <a:prstGeom prst="rect">
            <a:avLst/>
          </a:prstGeom>
          <a:noFill/>
          <a:ln>
            <a:noFill/>
          </a:ln>
        </p:spPr>
      </p:pic>
      <p:pic>
        <p:nvPicPr>
          <p:cNvPr id="479" name="Google Shape;479;p60"/>
          <p:cNvPicPr preferRelativeResize="0"/>
          <p:nvPr/>
        </p:nvPicPr>
        <p:blipFill>
          <a:blip r:embed="rId5">
            <a:alphaModFix/>
          </a:blip>
          <a:stretch>
            <a:fillRect/>
          </a:stretch>
        </p:blipFill>
        <p:spPr>
          <a:xfrm rot="-330062">
            <a:off x="2615249" y="3819875"/>
            <a:ext cx="1025899" cy="1025899"/>
          </a:xfrm>
          <a:prstGeom prst="rect">
            <a:avLst/>
          </a:prstGeom>
          <a:noFill/>
          <a:ln>
            <a:noFill/>
          </a:ln>
        </p:spPr>
      </p:pic>
      <p:pic>
        <p:nvPicPr>
          <p:cNvPr id="480" name="Google Shape;480;p60"/>
          <p:cNvPicPr preferRelativeResize="0"/>
          <p:nvPr/>
        </p:nvPicPr>
        <p:blipFill>
          <a:blip r:embed="rId5">
            <a:alphaModFix/>
          </a:blip>
          <a:stretch>
            <a:fillRect/>
          </a:stretch>
        </p:blipFill>
        <p:spPr>
          <a:xfrm rot="-330062">
            <a:off x="2615249" y="4524825"/>
            <a:ext cx="1025899" cy="1025899"/>
          </a:xfrm>
          <a:prstGeom prst="rect">
            <a:avLst/>
          </a:prstGeom>
          <a:noFill/>
          <a:ln>
            <a:noFill/>
          </a:ln>
        </p:spPr>
      </p:pic>
      <p:pic>
        <p:nvPicPr>
          <p:cNvPr id="481" name="Google Shape;481;p60"/>
          <p:cNvPicPr preferRelativeResize="0"/>
          <p:nvPr/>
        </p:nvPicPr>
        <p:blipFill>
          <a:blip r:embed="rId5">
            <a:alphaModFix/>
          </a:blip>
          <a:stretch>
            <a:fillRect/>
          </a:stretch>
        </p:blipFill>
        <p:spPr>
          <a:xfrm rot="-330062">
            <a:off x="1988124" y="3907550"/>
            <a:ext cx="1025899" cy="1025899"/>
          </a:xfrm>
          <a:prstGeom prst="rect">
            <a:avLst/>
          </a:prstGeom>
          <a:noFill/>
          <a:ln>
            <a:noFill/>
          </a:ln>
        </p:spPr>
      </p:pic>
      <p:pic>
        <p:nvPicPr>
          <p:cNvPr id="482" name="Google Shape;482;p60"/>
          <p:cNvPicPr preferRelativeResize="0"/>
          <p:nvPr/>
        </p:nvPicPr>
        <p:blipFill>
          <a:blip r:embed="rId5">
            <a:alphaModFix/>
          </a:blip>
          <a:stretch>
            <a:fillRect/>
          </a:stretch>
        </p:blipFill>
        <p:spPr>
          <a:xfrm rot="-330062">
            <a:off x="1988124" y="4638525"/>
            <a:ext cx="1025899" cy="1025899"/>
          </a:xfrm>
          <a:prstGeom prst="rect">
            <a:avLst/>
          </a:prstGeom>
          <a:noFill/>
          <a:ln>
            <a:noFill/>
          </a:ln>
        </p:spPr>
      </p:pic>
      <p:pic>
        <p:nvPicPr>
          <p:cNvPr id="483" name="Google Shape;483;p60"/>
          <p:cNvPicPr preferRelativeResize="0"/>
          <p:nvPr/>
        </p:nvPicPr>
        <p:blipFill>
          <a:blip r:embed="rId5">
            <a:alphaModFix/>
          </a:blip>
          <a:stretch>
            <a:fillRect/>
          </a:stretch>
        </p:blipFill>
        <p:spPr>
          <a:xfrm rot="-330062">
            <a:off x="1799524" y="3156500"/>
            <a:ext cx="1025899" cy="1025899"/>
          </a:xfrm>
          <a:prstGeom prst="rect">
            <a:avLst/>
          </a:prstGeom>
          <a:noFill/>
          <a:ln>
            <a:noFill/>
          </a:ln>
        </p:spPr>
      </p:pic>
      <p:pic>
        <p:nvPicPr>
          <p:cNvPr id="484" name="Google Shape;484;p60"/>
          <p:cNvPicPr preferRelativeResize="0"/>
          <p:nvPr/>
        </p:nvPicPr>
        <p:blipFill>
          <a:blip r:embed="rId5">
            <a:alphaModFix/>
          </a:blip>
          <a:stretch>
            <a:fillRect/>
          </a:stretch>
        </p:blipFill>
        <p:spPr>
          <a:xfrm rot="-330062">
            <a:off x="1229324" y="4012363"/>
            <a:ext cx="1025899" cy="1025899"/>
          </a:xfrm>
          <a:prstGeom prst="rect">
            <a:avLst/>
          </a:prstGeom>
          <a:noFill/>
          <a:ln>
            <a:noFill/>
          </a:ln>
        </p:spPr>
      </p:pic>
      <p:pic>
        <p:nvPicPr>
          <p:cNvPr id="485" name="Google Shape;485;p60"/>
          <p:cNvPicPr preferRelativeResize="0"/>
          <p:nvPr/>
        </p:nvPicPr>
        <p:blipFill>
          <a:blip r:embed="rId5">
            <a:alphaModFix/>
          </a:blip>
          <a:stretch>
            <a:fillRect/>
          </a:stretch>
        </p:blipFill>
        <p:spPr>
          <a:xfrm rot="-330062">
            <a:off x="1318124" y="4714475"/>
            <a:ext cx="1025899" cy="1025899"/>
          </a:xfrm>
          <a:prstGeom prst="rect">
            <a:avLst/>
          </a:prstGeom>
          <a:noFill/>
          <a:ln>
            <a:noFill/>
          </a:ln>
        </p:spPr>
      </p:pic>
      <p:pic>
        <p:nvPicPr>
          <p:cNvPr id="486" name="Google Shape;486;p60"/>
          <p:cNvPicPr preferRelativeResize="0"/>
          <p:nvPr/>
        </p:nvPicPr>
        <p:blipFill>
          <a:blip r:embed="rId5">
            <a:alphaModFix/>
          </a:blip>
          <a:stretch>
            <a:fillRect/>
          </a:stretch>
        </p:blipFill>
        <p:spPr>
          <a:xfrm rot="-330062">
            <a:off x="1157024" y="3209150"/>
            <a:ext cx="1025899" cy="1025899"/>
          </a:xfrm>
          <a:prstGeom prst="rect">
            <a:avLst/>
          </a:prstGeom>
          <a:noFill/>
          <a:ln>
            <a:noFill/>
          </a:ln>
        </p:spPr>
      </p:pic>
      <p:pic>
        <p:nvPicPr>
          <p:cNvPr id="487" name="Google Shape;487;p60"/>
          <p:cNvPicPr preferRelativeResize="0"/>
          <p:nvPr/>
        </p:nvPicPr>
        <p:blipFill>
          <a:blip r:embed="rId6">
            <a:alphaModFix/>
          </a:blip>
          <a:stretch>
            <a:fillRect/>
          </a:stretch>
        </p:blipFill>
        <p:spPr>
          <a:xfrm>
            <a:off x="6228713" y="2594463"/>
            <a:ext cx="2657475" cy="1057275"/>
          </a:xfrm>
          <a:prstGeom prst="rect">
            <a:avLst/>
          </a:prstGeom>
          <a:noFill/>
          <a:ln>
            <a:noFill/>
          </a:ln>
        </p:spPr>
      </p:pic>
    </p:spTree>
    <p:extLst>
      <p:ext uri="{BB962C8B-B14F-4D97-AF65-F5344CB8AC3E}">
        <p14:creationId xmlns:p14="http://schemas.microsoft.com/office/powerpoint/2010/main" val="3562548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資料分析</a:t>
            </a:r>
            <a:r>
              <a:rPr lang="zh-TW" altLang="en-US" dirty="0"/>
              <a:t>、預測</a:t>
            </a:r>
            <a:r>
              <a:rPr lang="zh-TW" altLang="en-US" dirty="0" smtClean="0"/>
              <a:t>、推薦</a:t>
            </a:r>
            <a:r>
              <a:rPr lang="zh-TW" altLang="en-US" dirty="0"/>
              <a:t>科技</a:t>
            </a:r>
          </a:p>
        </p:txBody>
      </p:sp>
      <p:sp>
        <p:nvSpPr>
          <p:cNvPr id="3" name="內容版面配置區 2"/>
          <p:cNvSpPr>
            <a:spLocks noGrp="1"/>
          </p:cNvSpPr>
          <p:nvPr>
            <p:ph idx="1"/>
          </p:nvPr>
        </p:nvSpPr>
        <p:spPr>
          <a:xfrm>
            <a:off x="643234" y="1449395"/>
            <a:ext cx="11112397" cy="4351338"/>
          </a:xfrm>
        </p:spPr>
        <p:txBody>
          <a:bodyPr>
            <a:normAutofit/>
          </a:bodyPr>
          <a:lstStyle/>
          <a:p>
            <a:pPr marL="914400" lvl="1" indent="-457200">
              <a:buFont typeface="+mj-lt"/>
              <a:buAutoNum type="arabicPeriod"/>
            </a:pPr>
            <a:r>
              <a:rPr lang="zh-TW" altLang="en-US" dirty="0" smtClean="0"/>
              <a:t>人工智慧</a:t>
            </a:r>
            <a:r>
              <a:rPr lang="en-US" altLang="zh-TW" dirty="0" smtClean="0"/>
              <a:t>(</a:t>
            </a:r>
            <a:r>
              <a:rPr lang="zh-TW" altLang="en-US" dirty="0" smtClean="0"/>
              <a:t>演繹</a:t>
            </a:r>
            <a:r>
              <a:rPr lang="en-US" altLang="zh-TW" dirty="0" smtClean="0"/>
              <a:t>):</a:t>
            </a:r>
            <a:r>
              <a:rPr lang="zh-TW" altLang="en-US" dirty="0" smtClean="0"/>
              <a:t>運用</a:t>
            </a:r>
            <a:r>
              <a:rPr lang="zh-TW" altLang="en-US" b="1" dirty="0" smtClean="0"/>
              <a:t>機器學習</a:t>
            </a:r>
            <a:r>
              <a:rPr lang="zh-TW" altLang="en-US" dirty="0" smtClean="0"/>
              <a:t>演算，從</a:t>
            </a:r>
            <a:r>
              <a:rPr lang="zh-TW" altLang="en-US" dirty="0"/>
              <a:t>資料中自動分析獲得規律，並利用規律對未知資料進行預測的</a:t>
            </a:r>
            <a:r>
              <a:rPr lang="zh-TW" altLang="en-US" dirty="0" smtClean="0"/>
              <a:t>演算法</a:t>
            </a:r>
            <a:endParaRPr lang="en-US" altLang="zh-TW" dirty="0" smtClean="0"/>
          </a:p>
          <a:p>
            <a:pPr marL="914400" lvl="1" indent="-457200">
              <a:buFont typeface="+mj-lt"/>
              <a:buAutoNum type="arabicPeriod"/>
            </a:pPr>
            <a:r>
              <a:rPr lang="zh-TW" altLang="en-US" dirty="0" smtClean="0"/>
              <a:t>大數據分析</a:t>
            </a:r>
            <a:r>
              <a:rPr lang="en-US" altLang="zh-TW" dirty="0" smtClean="0"/>
              <a:t>(</a:t>
            </a:r>
            <a:r>
              <a:rPr lang="zh-TW" altLang="en-US" dirty="0" smtClean="0"/>
              <a:t>歸納</a:t>
            </a:r>
            <a:r>
              <a:rPr lang="en-US" altLang="zh-TW" dirty="0" smtClean="0"/>
              <a:t>):</a:t>
            </a:r>
            <a:r>
              <a:rPr lang="zh-TW" altLang="en-US" dirty="0" smtClean="0"/>
              <a:t>運用</a:t>
            </a:r>
            <a:r>
              <a:rPr lang="zh-TW" altLang="en-US" b="1" dirty="0" smtClean="0"/>
              <a:t>資料</a:t>
            </a:r>
            <a:r>
              <a:rPr lang="zh-TW" altLang="en-US" b="1" dirty="0"/>
              <a:t>探勘</a:t>
            </a:r>
            <a:r>
              <a:rPr lang="zh-TW" altLang="en-US" dirty="0" smtClean="0"/>
              <a:t>的技術對</a:t>
            </a:r>
            <a:r>
              <a:rPr lang="zh-TW" altLang="en-US" dirty="0"/>
              <a:t>大規模資料進行自動或半自動的分析，以提取過去未知的有價值的潛在</a:t>
            </a:r>
            <a:r>
              <a:rPr lang="zh-TW" altLang="en-US" dirty="0" smtClean="0"/>
              <a:t>資訊</a:t>
            </a:r>
            <a:endParaRPr lang="en-US" altLang="zh-TW"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18</a:t>
            </a:fld>
            <a:endParaRPr lang="zh-TW" altLang="en-US" dirty="0">
              <a:solidFill>
                <a:prstClr val="white"/>
              </a:solidFill>
            </a:endParaRPr>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pic>
        <p:nvPicPr>
          <p:cNvPr id="4" name="圖片 3"/>
          <p:cNvPicPr>
            <a:picLocks noChangeAspect="1"/>
          </p:cNvPicPr>
          <p:nvPr/>
        </p:nvPicPr>
        <p:blipFill>
          <a:blip r:embed="rId2"/>
          <a:stretch>
            <a:fillRect/>
          </a:stretch>
        </p:blipFill>
        <p:spPr>
          <a:xfrm>
            <a:off x="1467670" y="3399406"/>
            <a:ext cx="3794007" cy="1826744"/>
          </a:xfrm>
          <a:prstGeom prst="rect">
            <a:avLst/>
          </a:prstGeom>
        </p:spPr>
      </p:pic>
      <p:pic>
        <p:nvPicPr>
          <p:cNvPr id="6" name="圖片 5"/>
          <p:cNvPicPr>
            <a:picLocks noChangeAspect="1"/>
          </p:cNvPicPr>
          <p:nvPr/>
        </p:nvPicPr>
        <p:blipFill>
          <a:blip r:embed="rId3"/>
          <a:stretch>
            <a:fillRect/>
          </a:stretch>
        </p:blipFill>
        <p:spPr>
          <a:xfrm>
            <a:off x="6694053" y="3583580"/>
            <a:ext cx="2560597" cy="1703961"/>
          </a:xfrm>
          <a:prstGeom prst="rect">
            <a:avLst/>
          </a:prstGeom>
        </p:spPr>
      </p:pic>
    </p:spTree>
    <p:extLst>
      <p:ext uri="{BB962C8B-B14F-4D97-AF65-F5344CB8AC3E}">
        <p14:creationId xmlns:p14="http://schemas.microsoft.com/office/powerpoint/2010/main" val="5506462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智慧推薦</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19</a:t>
            </a:fld>
            <a:endParaRPr lang="zh-TW" altLang="en-US" dirty="0">
              <a:solidFill>
                <a:prstClr val="white"/>
              </a:solidFill>
            </a:endParaRPr>
          </a:p>
        </p:txBody>
      </p:sp>
      <p:pic>
        <p:nvPicPr>
          <p:cNvPr id="17" name="圖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8161" y="3565628"/>
            <a:ext cx="2432963" cy="1285995"/>
          </a:xfrm>
          <a:prstGeom prst="rect">
            <a:avLst/>
          </a:prstGeom>
        </p:spPr>
      </p:pic>
      <p:sp>
        <p:nvSpPr>
          <p:cNvPr id="20" name="箭號: 向右 19"/>
          <p:cNvSpPr/>
          <p:nvPr/>
        </p:nvSpPr>
        <p:spPr>
          <a:xfrm>
            <a:off x="5952680" y="1992355"/>
            <a:ext cx="797116" cy="272408"/>
          </a:xfrm>
          <a:prstGeom prst="righ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22" name="箭號: 彎曲 21"/>
          <p:cNvSpPr/>
          <p:nvPr/>
        </p:nvSpPr>
        <p:spPr>
          <a:xfrm rot="5400000">
            <a:off x="10773911" y="2281950"/>
            <a:ext cx="991904"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23" name="箭號: 彎曲 22"/>
          <p:cNvSpPr/>
          <p:nvPr/>
        </p:nvSpPr>
        <p:spPr>
          <a:xfrm rot="10800000">
            <a:off x="7938772" y="5445012"/>
            <a:ext cx="3608490"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grpSp>
        <p:nvGrpSpPr>
          <p:cNvPr id="53" name="群組 52"/>
          <p:cNvGrpSpPr/>
          <p:nvPr/>
        </p:nvGrpSpPr>
        <p:grpSpPr>
          <a:xfrm>
            <a:off x="1665516" y="1588369"/>
            <a:ext cx="1842828" cy="1077486"/>
            <a:chOff x="2569942" y="1520407"/>
            <a:chExt cx="1842828" cy="1077486"/>
          </a:xfrm>
        </p:grpSpPr>
        <p:sp>
          <p:nvSpPr>
            <p:cNvPr id="8" name="文字方塊 7"/>
            <p:cNvSpPr txBox="1"/>
            <p:nvPr/>
          </p:nvSpPr>
          <p:spPr>
            <a:xfrm>
              <a:off x="2762587" y="1766896"/>
              <a:ext cx="1650183" cy="830997"/>
            </a:xfrm>
            <a:prstGeom prst="rect">
              <a:avLst/>
            </a:prstGeom>
            <a:noFill/>
          </p:spPr>
          <p:txBody>
            <a:bodyPr wrap="square" rtlCol="0">
              <a:spAutoFit/>
            </a:bodyPr>
            <a:lstStyle/>
            <a:p>
              <a:pPr lvl="0"/>
              <a:r>
                <a:rPr lang="zh-TW" altLang="en-US" sz="2400" dirty="0"/>
                <a:t>社群平台蒐集資料</a:t>
              </a:r>
            </a:p>
          </p:txBody>
        </p:sp>
        <p:sp>
          <p:nvSpPr>
            <p:cNvPr id="26" name="文字方塊 25"/>
            <p:cNvSpPr txBox="1"/>
            <p:nvPr/>
          </p:nvSpPr>
          <p:spPr>
            <a:xfrm>
              <a:off x="2569942" y="1520407"/>
              <a:ext cx="447261" cy="461665"/>
            </a:xfrm>
            <a:prstGeom prst="rect">
              <a:avLst/>
            </a:prstGeom>
            <a:noFill/>
          </p:spPr>
          <p:txBody>
            <a:bodyPr wrap="square" rtlCol="0">
              <a:spAutoFit/>
            </a:bodyPr>
            <a:lstStyle/>
            <a:p>
              <a:r>
                <a:rPr lang="en-US" altLang="zh-TW" sz="2400" dirty="0"/>
                <a:t>1</a:t>
              </a:r>
              <a:endParaRPr lang="zh-TW" altLang="en-US" sz="2400" dirty="0"/>
            </a:p>
          </p:txBody>
        </p:sp>
      </p:grpSp>
      <p:grpSp>
        <p:nvGrpSpPr>
          <p:cNvPr id="55" name="群組 54"/>
          <p:cNvGrpSpPr/>
          <p:nvPr/>
        </p:nvGrpSpPr>
        <p:grpSpPr>
          <a:xfrm>
            <a:off x="6853967" y="1495266"/>
            <a:ext cx="1619711" cy="1097095"/>
            <a:chOff x="7076530" y="1436899"/>
            <a:chExt cx="1619711" cy="1097095"/>
          </a:xfrm>
        </p:grpSpPr>
        <p:sp>
          <p:nvSpPr>
            <p:cNvPr id="9" name="文字方塊 8"/>
            <p:cNvSpPr txBox="1"/>
            <p:nvPr/>
          </p:nvSpPr>
          <p:spPr>
            <a:xfrm>
              <a:off x="7201642" y="1702997"/>
              <a:ext cx="1494599" cy="830997"/>
            </a:xfrm>
            <a:prstGeom prst="rect">
              <a:avLst/>
            </a:prstGeom>
            <a:noFill/>
          </p:spPr>
          <p:txBody>
            <a:bodyPr wrap="square" rtlCol="0">
              <a:spAutoFit/>
            </a:bodyPr>
            <a:lstStyle/>
            <a:p>
              <a:pPr lvl="0"/>
              <a:r>
                <a:rPr lang="zh-TW" altLang="en-US" sz="2400" dirty="0"/>
                <a:t>機器學習資料探勘</a:t>
              </a:r>
            </a:p>
          </p:txBody>
        </p:sp>
        <p:sp>
          <p:nvSpPr>
            <p:cNvPr id="27" name="文字方塊 26"/>
            <p:cNvSpPr txBox="1"/>
            <p:nvPr/>
          </p:nvSpPr>
          <p:spPr>
            <a:xfrm>
              <a:off x="7076530" y="1436899"/>
              <a:ext cx="447261" cy="461665"/>
            </a:xfrm>
            <a:prstGeom prst="rect">
              <a:avLst/>
            </a:prstGeom>
            <a:noFill/>
          </p:spPr>
          <p:txBody>
            <a:bodyPr wrap="square" rtlCol="0">
              <a:spAutoFit/>
            </a:bodyPr>
            <a:lstStyle/>
            <a:p>
              <a:r>
                <a:rPr lang="en-US" altLang="zh-TW" sz="2400" dirty="0"/>
                <a:t>2</a:t>
              </a:r>
              <a:endParaRPr lang="zh-TW" altLang="en-US" sz="2400" dirty="0"/>
            </a:p>
          </p:txBody>
        </p:sp>
      </p:grpSp>
      <p:grpSp>
        <p:nvGrpSpPr>
          <p:cNvPr id="56" name="群組 55"/>
          <p:cNvGrpSpPr/>
          <p:nvPr/>
        </p:nvGrpSpPr>
        <p:grpSpPr>
          <a:xfrm>
            <a:off x="8462365" y="3623055"/>
            <a:ext cx="1599922" cy="1108652"/>
            <a:chOff x="7725310" y="3271770"/>
            <a:chExt cx="1599922" cy="1108652"/>
          </a:xfrm>
        </p:grpSpPr>
        <p:sp>
          <p:nvSpPr>
            <p:cNvPr id="10" name="文字方塊 9"/>
            <p:cNvSpPr txBox="1"/>
            <p:nvPr/>
          </p:nvSpPr>
          <p:spPr>
            <a:xfrm>
              <a:off x="7818294" y="3549425"/>
              <a:ext cx="1506938" cy="830997"/>
            </a:xfrm>
            <a:prstGeom prst="rect">
              <a:avLst/>
            </a:prstGeom>
            <a:noFill/>
          </p:spPr>
          <p:txBody>
            <a:bodyPr wrap="square" rtlCol="0">
              <a:spAutoFit/>
            </a:bodyPr>
            <a:lstStyle/>
            <a:p>
              <a:pPr lvl="0"/>
              <a:r>
                <a:rPr lang="zh-TW" altLang="en-US" sz="2400" dirty="0"/>
                <a:t>依據需求客製化</a:t>
              </a:r>
            </a:p>
          </p:txBody>
        </p:sp>
        <p:sp>
          <p:nvSpPr>
            <p:cNvPr id="28" name="文字方塊 27"/>
            <p:cNvSpPr txBox="1"/>
            <p:nvPr/>
          </p:nvSpPr>
          <p:spPr>
            <a:xfrm>
              <a:off x="7725310" y="3271770"/>
              <a:ext cx="447261" cy="461665"/>
            </a:xfrm>
            <a:prstGeom prst="rect">
              <a:avLst/>
            </a:prstGeom>
            <a:noFill/>
          </p:spPr>
          <p:txBody>
            <a:bodyPr wrap="square" rtlCol="0">
              <a:spAutoFit/>
            </a:bodyPr>
            <a:lstStyle/>
            <a:p>
              <a:r>
                <a:rPr lang="en-US" altLang="zh-TW" sz="2400" dirty="0"/>
                <a:t>3</a:t>
              </a:r>
              <a:endParaRPr lang="zh-TW" altLang="en-US" sz="2400" dirty="0"/>
            </a:p>
          </p:txBody>
        </p:sp>
      </p:grpSp>
      <p:grpSp>
        <p:nvGrpSpPr>
          <p:cNvPr id="57" name="群組 56"/>
          <p:cNvGrpSpPr/>
          <p:nvPr/>
        </p:nvGrpSpPr>
        <p:grpSpPr>
          <a:xfrm>
            <a:off x="3804273" y="4961339"/>
            <a:ext cx="1667901" cy="1115041"/>
            <a:chOff x="4537607" y="4803523"/>
            <a:chExt cx="1667901" cy="1115041"/>
          </a:xfrm>
        </p:grpSpPr>
        <p:sp>
          <p:nvSpPr>
            <p:cNvPr id="11" name="文字方塊 10"/>
            <p:cNvSpPr txBox="1"/>
            <p:nvPr/>
          </p:nvSpPr>
          <p:spPr>
            <a:xfrm>
              <a:off x="4678011" y="5087567"/>
              <a:ext cx="1527497" cy="830997"/>
            </a:xfrm>
            <a:prstGeom prst="rect">
              <a:avLst/>
            </a:prstGeom>
            <a:noFill/>
          </p:spPr>
          <p:txBody>
            <a:bodyPr wrap="square" rtlCol="0">
              <a:spAutoFit/>
            </a:bodyPr>
            <a:lstStyle/>
            <a:p>
              <a:pPr lvl="0"/>
              <a:r>
                <a:rPr lang="zh-TW" altLang="en-US" sz="2400" dirty="0" smtClean="0"/>
                <a:t>推薦保險理財</a:t>
              </a:r>
              <a:r>
                <a:rPr lang="zh-TW" altLang="en-US" sz="2400" dirty="0"/>
                <a:t>組合</a:t>
              </a:r>
            </a:p>
          </p:txBody>
        </p:sp>
        <p:sp>
          <p:nvSpPr>
            <p:cNvPr id="29" name="文字方塊 28"/>
            <p:cNvSpPr txBox="1"/>
            <p:nvPr/>
          </p:nvSpPr>
          <p:spPr>
            <a:xfrm>
              <a:off x="4537607" y="4803523"/>
              <a:ext cx="447261" cy="461665"/>
            </a:xfrm>
            <a:prstGeom prst="rect">
              <a:avLst/>
            </a:prstGeom>
            <a:noFill/>
          </p:spPr>
          <p:txBody>
            <a:bodyPr wrap="square" rtlCol="0">
              <a:spAutoFit/>
            </a:bodyPr>
            <a:lstStyle/>
            <a:p>
              <a:r>
                <a:rPr lang="en-US" altLang="zh-TW" sz="2400" dirty="0"/>
                <a:t>4</a:t>
              </a:r>
              <a:endParaRPr lang="zh-TW" altLang="en-US" sz="2400" dirty="0"/>
            </a:p>
          </p:txBody>
        </p:sp>
      </p:grpSp>
      <p:grpSp>
        <p:nvGrpSpPr>
          <p:cNvPr id="54" name="群組 53"/>
          <p:cNvGrpSpPr/>
          <p:nvPr/>
        </p:nvGrpSpPr>
        <p:grpSpPr>
          <a:xfrm>
            <a:off x="323373" y="3584974"/>
            <a:ext cx="1598064" cy="1514502"/>
            <a:chOff x="679998" y="3237813"/>
            <a:chExt cx="1598064" cy="1514502"/>
          </a:xfrm>
        </p:grpSpPr>
        <p:sp>
          <p:nvSpPr>
            <p:cNvPr id="12" name="文字方塊 11"/>
            <p:cNvSpPr txBox="1"/>
            <p:nvPr/>
          </p:nvSpPr>
          <p:spPr>
            <a:xfrm>
              <a:off x="784414" y="3551986"/>
              <a:ext cx="1493648" cy="1200329"/>
            </a:xfrm>
            <a:prstGeom prst="rect">
              <a:avLst/>
            </a:prstGeom>
            <a:noFill/>
          </p:spPr>
          <p:txBody>
            <a:bodyPr wrap="square" rtlCol="0">
              <a:spAutoFit/>
            </a:bodyPr>
            <a:lstStyle/>
            <a:p>
              <a:pPr lvl="0"/>
              <a:r>
                <a:rPr lang="zh-TW" altLang="en-US" sz="2400" dirty="0"/>
                <a:t>關注保險理財更新資料</a:t>
              </a:r>
            </a:p>
          </p:txBody>
        </p:sp>
        <p:sp>
          <p:nvSpPr>
            <p:cNvPr id="30" name="文字方塊 29"/>
            <p:cNvSpPr txBox="1"/>
            <p:nvPr/>
          </p:nvSpPr>
          <p:spPr>
            <a:xfrm>
              <a:off x="679998" y="3237813"/>
              <a:ext cx="447261" cy="461665"/>
            </a:xfrm>
            <a:prstGeom prst="rect">
              <a:avLst/>
            </a:prstGeom>
            <a:noFill/>
          </p:spPr>
          <p:txBody>
            <a:bodyPr wrap="square" rtlCol="0">
              <a:spAutoFit/>
            </a:bodyPr>
            <a:lstStyle/>
            <a:p>
              <a:r>
                <a:rPr lang="en-US" altLang="zh-TW" sz="2400" dirty="0"/>
                <a:t>5</a:t>
              </a:r>
              <a:endParaRPr lang="zh-TW" altLang="en-US" sz="2400" dirty="0"/>
            </a:p>
          </p:txBody>
        </p:sp>
      </p:grpSp>
      <p:grpSp>
        <p:nvGrpSpPr>
          <p:cNvPr id="39" name="群組 38"/>
          <p:cNvGrpSpPr/>
          <p:nvPr/>
        </p:nvGrpSpPr>
        <p:grpSpPr>
          <a:xfrm>
            <a:off x="596653" y="1992355"/>
            <a:ext cx="973387" cy="1613268"/>
            <a:chOff x="1728117" y="1971577"/>
            <a:chExt cx="973387" cy="1613268"/>
          </a:xfrm>
        </p:grpSpPr>
        <p:sp>
          <p:nvSpPr>
            <p:cNvPr id="32" name="箭號: 彎曲 31"/>
            <p:cNvSpPr/>
            <p:nvPr/>
          </p:nvSpPr>
          <p:spPr>
            <a:xfrm>
              <a:off x="1728117" y="1971577"/>
              <a:ext cx="973387"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34" name="矩形 33"/>
            <p:cNvSpPr/>
            <p:nvPr/>
          </p:nvSpPr>
          <p:spPr>
            <a:xfrm rot="5400000">
              <a:off x="1266419" y="2987455"/>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grpSp>
        <p:nvGrpSpPr>
          <p:cNvPr id="75" name="群組 74"/>
          <p:cNvGrpSpPr/>
          <p:nvPr/>
        </p:nvGrpSpPr>
        <p:grpSpPr>
          <a:xfrm>
            <a:off x="551990" y="4981278"/>
            <a:ext cx="2674311" cy="976440"/>
            <a:chOff x="545583" y="4794821"/>
            <a:chExt cx="2674311" cy="976440"/>
          </a:xfrm>
        </p:grpSpPr>
        <p:grpSp>
          <p:nvGrpSpPr>
            <p:cNvPr id="46" name="群組 45"/>
            <p:cNvGrpSpPr/>
            <p:nvPr/>
          </p:nvGrpSpPr>
          <p:grpSpPr>
            <a:xfrm rot="16200000">
              <a:off x="865523" y="4474881"/>
              <a:ext cx="973387" cy="1613268"/>
              <a:chOff x="1728117" y="1971577"/>
              <a:chExt cx="973387" cy="1613268"/>
            </a:xfrm>
          </p:grpSpPr>
          <p:sp>
            <p:nvSpPr>
              <p:cNvPr id="47" name="箭號: 彎曲 46"/>
              <p:cNvSpPr/>
              <p:nvPr/>
            </p:nvSpPr>
            <p:spPr>
              <a:xfrm>
                <a:off x="1728117" y="1971577"/>
                <a:ext cx="973387"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48" name="矩形 47"/>
              <p:cNvSpPr/>
              <p:nvPr/>
            </p:nvSpPr>
            <p:spPr>
              <a:xfrm rot="5400000">
                <a:off x="1266419" y="2987455"/>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sp>
          <p:nvSpPr>
            <p:cNvPr id="49" name="矩形 48"/>
            <p:cNvSpPr/>
            <p:nvPr/>
          </p:nvSpPr>
          <p:spPr>
            <a:xfrm>
              <a:off x="2160806" y="5635569"/>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pic>
        <p:nvPicPr>
          <p:cNvPr id="50" name="圖片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12003" y="3331914"/>
            <a:ext cx="1777484" cy="1777484"/>
          </a:xfrm>
          <a:prstGeom prst="rect">
            <a:avLst/>
          </a:prstGeom>
        </p:spPr>
      </p:pic>
      <p:pic>
        <p:nvPicPr>
          <p:cNvPr id="52" name="圖片 5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62365" y="1150165"/>
            <a:ext cx="2087648" cy="2087648"/>
          </a:xfrm>
          <a:prstGeom prst="rect">
            <a:avLst/>
          </a:prstGeom>
        </p:spPr>
      </p:pic>
      <p:pic>
        <p:nvPicPr>
          <p:cNvPr id="58" name="圖片 5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09525" y="1202647"/>
            <a:ext cx="573875" cy="689540"/>
          </a:xfrm>
          <a:prstGeom prst="rect">
            <a:avLst/>
          </a:prstGeom>
        </p:spPr>
      </p:pic>
      <p:pic>
        <p:nvPicPr>
          <p:cNvPr id="59" name="圖片 5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20840" y="1909212"/>
            <a:ext cx="591820" cy="711102"/>
          </a:xfrm>
          <a:prstGeom prst="rect">
            <a:avLst/>
          </a:prstGeom>
        </p:spPr>
      </p:pic>
      <p:pic>
        <p:nvPicPr>
          <p:cNvPr id="60" name="圖片 5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09525" y="2596361"/>
            <a:ext cx="614448" cy="738291"/>
          </a:xfrm>
          <a:prstGeom prst="rect">
            <a:avLst/>
          </a:prstGeom>
        </p:spPr>
      </p:pic>
      <p:pic>
        <p:nvPicPr>
          <p:cNvPr id="61" name="圖片 6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176681" y="1503798"/>
            <a:ext cx="1521930" cy="1521930"/>
          </a:xfrm>
          <a:prstGeom prst="rect">
            <a:avLst/>
          </a:prstGeom>
        </p:spPr>
      </p:pic>
      <p:cxnSp>
        <p:nvCxnSpPr>
          <p:cNvPr id="63" name="直線接點 62"/>
          <p:cNvCxnSpPr>
            <a:stCxn id="61" idx="3"/>
            <a:endCxn id="58" idx="1"/>
          </p:cNvCxnSpPr>
          <p:nvPr/>
        </p:nvCxnSpPr>
        <p:spPr>
          <a:xfrm flipV="1">
            <a:off x="4698611" y="1547417"/>
            <a:ext cx="510914" cy="717346"/>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4" name="直線接點 63"/>
          <p:cNvCxnSpPr>
            <a:stCxn id="61" idx="3"/>
            <a:endCxn id="59" idx="1"/>
          </p:cNvCxnSpPr>
          <p:nvPr/>
        </p:nvCxnSpPr>
        <p:spPr>
          <a:xfrm>
            <a:off x="4698611" y="2264763"/>
            <a:ext cx="522229" cy="0"/>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直線接點 66"/>
          <p:cNvCxnSpPr>
            <a:stCxn id="61" idx="3"/>
            <a:endCxn id="60" idx="1"/>
          </p:cNvCxnSpPr>
          <p:nvPr/>
        </p:nvCxnSpPr>
        <p:spPr>
          <a:xfrm>
            <a:off x="4698611" y="2264763"/>
            <a:ext cx="510914" cy="700744"/>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76" name="圖片 7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663674" y="4141165"/>
            <a:ext cx="1719450" cy="2272401"/>
          </a:xfrm>
          <a:prstGeom prst="rect">
            <a:avLst/>
          </a:prstGeom>
        </p:spPr>
      </p:pic>
      <p:sp>
        <p:nvSpPr>
          <p:cNvPr id="43"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0899362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 </a:t>
            </a:r>
            <a:r>
              <a:rPr lang="en-US" altLang="zh-TW" dirty="0"/>
              <a:t>(Insurance)</a:t>
            </a:r>
            <a:endParaRPr lang="zh-TW" altLang="en-US" dirty="0"/>
          </a:p>
        </p:txBody>
      </p:sp>
      <p:sp>
        <p:nvSpPr>
          <p:cNvPr id="3" name="內容版面配置區 2"/>
          <p:cNvSpPr>
            <a:spLocks noGrp="1"/>
          </p:cNvSpPr>
          <p:nvPr>
            <p:ph idx="1"/>
          </p:nvPr>
        </p:nvSpPr>
        <p:spPr/>
        <p:txBody>
          <a:bodyPr>
            <a:normAutofit/>
          </a:bodyPr>
          <a:lstStyle/>
          <a:p>
            <a:r>
              <a:rPr lang="zh-TW" altLang="en-US" sz="2800" dirty="0"/>
              <a:t>法律和經濟學意義</a:t>
            </a:r>
            <a:endParaRPr lang="en-US" altLang="zh-TW" sz="2800" dirty="0"/>
          </a:p>
          <a:p>
            <a:pPr lvl="1"/>
            <a:r>
              <a:rPr lang="zh-TW" altLang="en-US" sz="2800" dirty="0"/>
              <a:t>一種</a:t>
            </a:r>
            <a:r>
              <a:rPr lang="zh-TW" altLang="en-US" sz="2800" b="1" dirty="0"/>
              <a:t>風險管理</a:t>
            </a:r>
            <a:r>
              <a:rPr lang="zh-TW" altLang="en-US" sz="2800" dirty="0"/>
              <a:t>方式，主要用於經濟損失的風險</a:t>
            </a:r>
            <a:endParaRPr lang="en-US" altLang="zh-TW" sz="2800" dirty="0"/>
          </a:p>
          <a:p>
            <a:r>
              <a:rPr lang="zh-TW" altLang="en-US" sz="2800" dirty="0"/>
              <a:t>定義</a:t>
            </a:r>
            <a:endParaRPr lang="en-US" altLang="zh-TW" sz="2800" b="1" dirty="0"/>
          </a:p>
          <a:p>
            <a:pPr marL="457200" lvl="1" indent="0">
              <a:buNone/>
            </a:pPr>
            <a:r>
              <a:rPr lang="zh-TW" altLang="en-US" sz="2800" dirty="0"/>
              <a:t>透過繳納費用，將實體潛在損失的</a:t>
            </a:r>
            <a:r>
              <a:rPr lang="zh-TW" altLang="en-US" sz="2800" b="1" dirty="0"/>
              <a:t>風險平均轉嫁</a:t>
            </a:r>
            <a:r>
              <a:rPr lang="zh-TW" altLang="en-US" sz="2800" dirty="0"/>
              <a:t>到一個實體集合，並在時間點補償保費，補償保費為承擔給付保險金責任的商業行為</a:t>
            </a:r>
            <a:endParaRPr lang="en-US" altLang="zh-TW" sz="2800" dirty="0"/>
          </a:p>
          <a:p>
            <a:pPr marL="0" indent="0">
              <a:buNone/>
            </a:pPr>
            <a:endParaRPr lang="zh-TW" altLang="en-US"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8999985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p61"/>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altLang="en-US" sz="4200" i="0" u="none" strike="noStrike" cap="none" dirty="0" smtClean="0">
                <a:solidFill>
                  <a:schemeClr val="accent2"/>
                </a:solidFill>
              </a:rPr>
              <a:t>智慧型</a:t>
            </a:r>
            <a:r>
              <a:rPr lang="zh-TW" sz="4200" i="0" u="none" strike="noStrike" cap="none" dirty="0" smtClean="0">
                <a:solidFill>
                  <a:schemeClr val="accent2"/>
                </a:solidFill>
              </a:rPr>
              <a:t>推薦</a:t>
            </a:r>
            <a:r>
              <a:rPr lang="zh-TW" altLang="en-US" sz="4200" i="0" u="none" strike="noStrike" cap="none" dirty="0" smtClean="0">
                <a:solidFill>
                  <a:schemeClr val="accent2"/>
                </a:solidFill>
              </a:rPr>
              <a:t>系統</a:t>
            </a:r>
            <a:r>
              <a:rPr lang="en-US" altLang="zh-TW" sz="4200" dirty="0" smtClean="0">
                <a:solidFill>
                  <a:schemeClr val="accent2"/>
                </a:solidFill>
              </a:rPr>
              <a:t>:</a:t>
            </a:r>
            <a:r>
              <a:rPr lang="zh-TW" altLang="en-US" sz="4200" dirty="0" smtClean="0">
                <a:solidFill>
                  <a:schemeClr val="accent2"/>
                </a:solidFill>
              </a:rPr>
              <a:t> 商品</a:t>
            </a:r>
            <a:r>
              <a:rPr lang="en-US" altLang="zh-TW" sz="4200" dirty="0" smtClean="0">
                <a:solidFill>
                  <a:schemeClr val="accent2"/>
                </a:solidFill>
              </a:rPr>
              <a:t>+</a:t>
            </a:r>
            <a:r>
              <a:rPr lang="zh-TW" altLang="en-US" sz="4200" dirty="0" smtClean="0">
                <a:solidFill>
                  <a:schemeClr val="accent2"/>
                </a:solidFill>
              </a:rPr>
              <a:t>個人</a:t>
            </a:r>
            <a:r>
              <a:rPr lang="en-US" altLang="zh-TW" sz="4200" dirty="0" smtClean="0">
                <a:solidFill>
                  <a:schemeClr val="accent2"/>
                </a:solidFill>
              </a:rPr>
              <a:t>+</a:t>
            </a:r>
            <a:r>
              <a:rPr lang="zh-TW" altLang="en-US" sz="4200" dirty="0" smtClean="0">
                <a:solidFill>
                  <a:schemeClr val="accent2"/>
                </a:solidFill>
              </a:rPr>
              <a:t>社群</a:t>
            </a:r>
            <a:r>
              <a:rPr lang="en-US" altLang="zh-TW" sz="4200" dirty="0" smtClean="0">
                <a:solidFill>
                  <a:schemeClr val="accent2"/>
                </a:solidFill>
              </a:rPr>
              <a:t>+</a:t>
            </a:r>
            <a:r>
              <a:rPr lang="zh-TW" altLang="en-US" sz="4200" dirty="0" smtClean="0">
                <a:solidFill>
                  <a:schemeClr val="accent2"/>
                </a:solidFill>
              </a:rPr>
              <a:t>情境分</a:t>
            </a:r>
            <a:r>
              <a:rPr lang="zh-TW" altLang="en-US" sz="4200" dirty="0">
                <a:solidFill>
                  <a:schemeClr val="accent2"/>
                </a:solidFill>
              </a:rPr>
              <a:t>析</a:t>
            </a:r>
            <a:endParaRPr dirty="0"/>
          </a:p>
        </p:txBody>
      </p:sp>
      <p:sp>
        <p:nvSpPr>
          <p:cNvPr id="494" name="Google Shape;494;p61"/>
          <p:cNvSpPr txBox="1">
            <a:spLocks noGrp="1"/>
          </p:cNvSpPr>
          <p:nvPr>
            <p:ph type="body" idx="1"/>
          </p:nvPr>
        </p:nvSpPr>
        <p:spPr>
          <a:xfrm>
            <a:off x="612057" y="1320026"/>
            <a:ext cx="11002200" cy="4857013"/>
          </a:xfrm>
          <a:prstGeom prst="rect">
            <a:avLst/>
          </a:prstGeom>
          <a:noFill/>
          <a:ln>
            <a:noFill/>
          </a:ln>
        </p:spPr>
        <p:txBody>
          <a:bodyPr spcFirstLastPara="1" wrap="square" lIns="91425" tIns="45700" rIns="91425" bIns="45700" anchor="t" anchorCtr="0">
            <a:noAutofit/>
          </a:bodyPr>
          <a:lstStyle/>
          <a:p>
            <a:r>
              <a:rPr lang="zh-TW" altLang="en-US" sz="2400" dirty="0"/>
              <a:t>數據來源</a:t>
            </a:r>
            <a:r>
              <a:rPr lang="zh-TW" altLang="en-US" sz="2400" dirty="0" smtClean="0"/>
              <a:t>：</a:t>
            </a:r>
            <a:endParaRPr lang="en-US" altLang="zh-TW" sz="2400" dirty="0" smtClean="0"/>
          </a:p>
          <a:p>
            <a:pPr lvl="1"/>
            <a:r>
              <a:rPr lang="zh-TW" altLang="en-US" b="1" dirty="0" smtClean="0"/>
              <a:t>商品資料</a:t>
            </a:r>
            <a:r>
              <a:rPr lang="zh-TW" altLang="en-US" dirty="0" smtClean="0"/>
              <a:t>：取出其特徵值，對物品加以分析和分類</a:t>
            </a:r>
            <a:endParaRPr lang="en-US" altLang="zh-TW" dirty="0" smtClean="0"/>
          </a:p>
          <a:p>
            <a:pPr lvl="1"/>
            <a:r>
              <a:rPr lang="zh-TW" altLang="en-US" b="1" dirty="0" smtClean="0"/>
              <a:t>使用者資料</a:t>
            </a:r>
            <a:r>
              <a:rPr lang="zh-TW" altLang="en-US" dirty="0" smtClean="0"/>
              <a:t>：身份資料、瀏覽和評論紀錄、網路行為等個人相關訊息，</a:t>
            </a:r>
            <a:r>
              <a:rPr lang="zh-TW" altLang="en-US" dirty="0"/>
              <a:t>並依照隱私開放的程度</a:t>
            </a:r>
            <a:r>
              <a:rPr lang="zh-TW" altLang="en-US" dirty="0" smtClean="0"/>
              <a:t>，建出使用者輪廓</a:t>
            </a:r>
            <a:endParaRPr lang="en-US" altLang="zh-TW" dirty="0" smtClean="0"/>
          </a:p>
          <a:p>
            <a:pPr lvl="1"/>
            <a:r>
              <a:rPr lang="zh-TW" altLang="en-US" b="1" dirty="0" smtClean="0"/>
              <a:t>社群資料</a:t>
            </a:r>
            <a:r>
              <a:rPr lang="en-US" altLang="zh-TW" dirty="0" smtClean="0"/>
              <a:t>:</a:t>
            </a:r>
            <a:r>
              <a:rPr lang="zh-TW" altLang="en-US" dirty="0" smtClean="0"/>
              <a:t>分析社群媒體上朋友關係、社交活動</a:t>
            </a:r>
            <a:endParaRPr lang="en-US" altLang="zh-TW" dirty="0" smtClean="0"/>
          </a:p>
          <a:p>
            <a:pPr lvl="1"/>
            <a:r>
              <a:rPr lang="zh-TW" altLang="en-US" b="1" dirty="0" smtClean="0"/>
              <a:t>配合</a:t>
            </a:r>
            <a:r>
              <a:rPr lang="en-US" altLang="zh-TW" b="1" dirty="0" err="1"/>
              <a:t>IoT</a:t>
            </a:r>
            <a:r>
              <a:rPr lang="zh-TW" altLang="en-US" b="1" dirty="0"/>
              <a:t>裝置</a:t>
            </a:r>
            <a:r>
              <a:rPr lang="zh-TW" altLang="en-US" dirty="0"/>
              <a:t>：</a:t>
            </a:r>
            <a:r>
              <a:rPr lang="zh-TW" altLang="en-US" dirty="0" smtClean="0"/>
              <a:t>如所在地、行車或健康</a:t>
            </a:r>
            <a:r>
              <a:rPr lang="zh-TW" altLang="en-US" dirty="0"/>
              <a:t>紀錄，</a:t>
            </a:r>
            <a:r>
              <a:rPr lang="zh-TW" altLang="en-US" dirty="0" smtClean="0"/>
              <a:t>追蹤並收集</a:t>
            </a:r>
            <a:r>
              <a:rPr lang="zh-TW" altLang="en-US" dirty="0"/>
              <a:t>詳細的駕駛</a:t>
            </a:r>
            <a:r>
              <a:rPr lang="zh-TW" altLang="en-US" dirty="0" smtClean="0"/>
              <a:t>習慣或是使用者行為</a:t>
            </a:r>
            <a:r>
              <a:rPr lang="zh-TW" altLang="en-US" dirty="0"/>
              <a:t>數據</a:t>
            </a:r>
            <a:endParaRPr lang="en-US" altLang="zh-TW" dirty="0" smtClean="0"/>
          </a:p>
          <a:p>
            <a:r>
              <a:rPr lang="zh-TW" altLang="en-US" sz="2400" dirty="0" smtClean="0"/>
              <a:t>分析構面：</a:t>
            </a:r>
            <a:endParaRPr lang="en-US" altLang="zh-TW" sz="2400" dirty="0" smtClean="0"/>
          </a:p>
          <a:p>
            <a:pPr lvl="1"/>
            <a:r>
              <a:rPr lang="zh-TW" altLang="en-US" b="1" dirty="0" smtClean="0"/>
              <a:t>個人偏好</a:t>
            </a:r>
            <a:r>
              <a:rPr lang="zh-TW" altLang="en-US" dirty="0" smtClean="0"/>
              <a:t>：外</a:t>
            </a:r>
            <a:r>
              <a:rPr lang="zh-TW" altLang="en-US" dirty="0"/>
              <a:t>顯</a:t>
            </a:r>
            <a:r>
              <a:rPr lang="zh-TW" altLang="en-US" dirty="0" smtClean="0"/>
              <a:t>特徵、歷史紀錄等分析，</a:t>
            </a:r>
            <a:r>
              <a:rPr lang="zh-TW" altLang="en-US" dirty="0"/>
              <a:t>判斷出</a:t>
            </a:r>
            <a:r>
              <a:rPr lang="zh-TW" altLang="en-US" dirty="0" smtClean="0"/>
              <a:t>合適推薦品類型</a:t>
            </a:r>
            <a:endParaRPr lang="en-US" altLang="zh-TW" dirty="0" smtClean="0"/>
          </a:p>
          <a:p>
            <a:pPr lvl="1"/>
            <a:r>
              <a:rPr lang="zh-TW" altLang="en-US" b="1" dirty="0" smtClean="0"/>
              <a:t>社群</a:t>
            </a:r>
            <a:r>
              <a:rPr lang="zh-TW" altLang="en-US" b="1" dirty="0"/>
              <a:t>影響力</a:t>
            </a:r>
            <a:r>
              <a:rPr lang="zh-TW" altLang="en-US" dirty="0" smtClean="0"/>
              <a:t>： 參考該使用者社群連結和族群的相似度，將其加以分類。</a:t>
            </a:r>
            <a:endParaRPr lang="en-US" altLang="zh-TW" dirty="0" smtClean="0"/>
          </a:p>
          <a:p>
            <a:pPr lvl="1"/>
            <a:r>
              <a:rPr lang="zh-TW" altLang="en-US" b="1" dirty="0"/>
              <a:t>情境</a:t>
            </a:r>
            <a:r>
              <a:rPr lang="zh-TW" altLang="en-US" b="1" dirty="0" smtClean="0"/>
              <a:t>感知</a:t>
            </a:r>
            <a:r>
              <a:rPr lang="zh-TW" altLang="en-US" dirty="0" smtClean="0"/>
              <a:t>：應用了物聯網設備，針對所獲得的數據加以分析並且建模</a:t>
            </a:r>
            <a:endParaRPr lang="en-US" altLang="zh-TW" dirty="0" smtClean="0"/>
          </a:p>
          <a:p>
            <a:endParaRPr lang="en-US" altLang="zh-TW" sz="2400" dirty="0" smtClean="0"/>
          </a:p>
          <a:p>
            <a:endParaRPr lang="en-US" altLang="zh-TW" sz="2400" dirty="0" smtClean="0"/>
          </a:p>
          <a:p>
            <a:pPr marL="0" marR="0" lvl="0" indent="0" algn="l" rtl="0">
              <a:lnSpc>
                <a:spcPct val="100000"/>
              </a:lnSpc>
              <a:spcBef>
                <a:spcPts val="1000"/>
              </a:spcBef>
              <a:spcAft>
                <a:spcPts val="0"/>
              </a:spcAft>
              <a:buNone/>
            </a:pPr>
            <a:endParaRPr sz="2400" i="0" u="none" strike="noStrike" cap="none" dirty="0">
              <a:solidFill>
                <a:schemeClr val="dk1"/>
              </a:solidFill>
              <a:latin typeface="Microsoft JhengHei"/>
              <a:ea typeface="Microsoft JhengHei"/>
              <a:cs typeface="Microsoft JhengHei"/>
              <a:sym typeface="Microsoft JhengHei"/>
            </a:endParaRPr>
          </a:p>
        </p:txBody>
      </p:sp>
      <p:sp>
        <p:nvSpPr>
          <p:cNvPr id="495" name="Google Shape;495;p61"/>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20</a:t>
            </a:fld>
            <a:endParaRPr sz="1200" b="0" i="0" u="none" strike="noStrike" cap="none">
              <a:solidFill>
                <a:schemeClr val="lt1"/>
              </a:solidFill>
              <a:latin typeface="Corbel"/>
              <a:ea typeface="Corbel"/>
              <a:cs typeface="Corbel"/>
              <a:sym typeface="Corbel"/>
            </a:endParaRPr>
          </a:p>
        </p:txBody>
      </p:sp>
    </p:spTree>
    <p:extLst>
      <p:ext uri="{BB962C8B-B14F-4D97-AF65-F5344CB8AC3E}">
        <p14:creationId xmlns:p14="http://schemas.microsoft.com/office/powerpoint/2010/main" val="26336465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62"/>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lvl="0">
              <a:spcBef>
                <a:spcPts val="0"/>
              </a:spcBef>
              <a:buClr>
                <a:schemeClr val="accent2"/>
              </a:buClr>
              <a:buSzPts val="4200"/>
            </a:pPr>
            <a:r>
              <a:rPr lang="zh-TW" altLang="en-US" dirty="0">
                <a:solidFill>
                  <a:schemeClr val="accent2"/>
                </a:solidFill>
              </a:rPr>
              <a:t>保險推薦解決方案</a:t>
            </a:r>
            <a:endParaRPr dirty="0"/>
          </a:p>
        </p:txBody>
      </p:sp>
      <p:sp>
        <p:nvSpPr>
          <p:cNvPr id="502" name="Google Shape;502;p62"/>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21</a:t>
            </a:fld>
            <a:endParaRPr sz="1200" b="0" i="0" u="none" strike="noStrike" cap="none">
              <a:solidFill>
                <a:schemeClr val="lt1"/>
              </a:solidFill>
              <a:latin typeface="Corbel"/>
              <a:ea typeface="Corbel"/>
              <a:cs typeface="Corbel"/>
              <a:sym typeface="Corbel"/>
            </a:endParaRPr>
          </a:p>
        </p:txBody>
      </p:sp>
      <p:sp>
        <p:nvSpPr>
          <p:cNvPr id="503" name="Google Shape;503;p62"/>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Autofit/>
          </a:bodyPr>
          <a:lstStyle/>
          <a:p>
            <a:pPr marL="355600" indent="-342900">
              <a:lnSpc>
                <a:spcPct val="100000"/>
              </a:lnSpc>
              <a:spcBef>
                <a:spcPts val="0"/>
              </a:spcBef>
              <a:buClr>
                <a:schemeClr val="dk1"/>
              </a:buClr>
              <a:buSzPts val="2400"/>
            </a:pPr>
            <a:r>
              <a:rPr lang="zh-TW" altLang="en-US" sz="2400" b="1" dirty="0" smtClean="0">
                <a:latin typeface="Microsoft JhengHei"/>
                <a:ea typeface="Microsoft JhengHei"/>
                <a:cs typeface="Microsoft JhengHei"/>
                <a:sym typeface="Microsoft JhengHei"/>
              </a:rPr>
              <a:t>概念 </a:t>
            </a:r>
            <a:r>
              <a:rPr lang="en-US" altLang="zh-TW" sz="2400" b="1" dirty="0" smtClean="0">
                <a:latin typeface="Microsoft JhengHei"/>
                <a:ea typeface="Microsoft JhengHei"/>
                <a:cs typeface="Microsoft JhengHei"/>
                <a:sym typeface="Microsoft JhengHei"/>
              </a:rPr>
              <a:t>| </a:t>
            </a:r>
            <a:r>
              <a:rPr lang="zh-TW" altLang="en-US" sz="2400" dirty="0" smtClean="0">
                <a:latin typeface="Microsoft JhengHei"/>
                <a:ea typeface="Microsoft JhengHei"/>
                <a:cs typeface="Microsoft JhengHei"/>
                <a:sym typeface="Microsoft JhengHei"/>
              </a:rPr>
              <a:t>讓</a:t>
            </a:r>
            <a:r>
              <a:rPr lang="zh-TW" altLang="zh-TW" sz="2400" dirty="0" smtClean="0">
                <a:latin typeface="Microsoft JhengHei"/>
                <a:ea typeface="Microsoft JhengHei"/>
                <a:cs typeface="Microsoft JhengHei"/>
                <a:sym typeface="Microsoft JhengHei"/>
              </a:rPr>
              <a:t>保險公司商品</a:t>
            </a:r>
            <a:r>
              <a:rPr lang="zh-TW" altLang="en-US" sz="2400" dirty="0" smtClean="0">
                <a:latin typeface="Microsoft JhengHei"/>
                <a:ea typeface="Microsoft JhengHei"/>
                <a:cs typeface="Microsoft JhengHei"/>
                <a:sym typeface="Microsoft JhengHei"/>
              </a:rPr>
              <a:t>的</a:t>
            </a:r>
            <a:r>
              <a:rPr lang="zh-TW" sz="2400" dirty="0" smtClean="0">
                <a:latin typeface="Microsoft JhengHei"/>
                <a:ea typeface="Microsoft JhengHei"/>
                <a:cs typeface="Microsoft JhengHei"/>
                <a:sym typeface="Microsoft JhengHei"/>
              </a:rPr>
              <a:t>資訊</a:t>
            </a:r>
            <a:r>
              <a:rPr lang="zh-TW" sz="2400" dirty="0">
                <a:latin typeface="Microsoft JhengHei"/>
                <a:ea typeface="Microsoft JhengHei"/>
                <a:cs typeface="Microsoft JhengHei"/>
                <a:sym typeface="Microsoft JhengHei"/>
              </a:rPr>
              <a:t>透明化</a:t>
            </a:r>
            <a:r>
              <a:rPr lang="zh-TW" sz="2400" dirty="0" smtClean="0">
                <a:latin typeface="Microsoft JhengHei"/>
                <a:ea typeface="Microsoft JhengHei"/>
                <a:cs typeface="Microsoft JhengHei"/>
                <a:sym typeface="Microsoft JhengHei"/>
              </a:rPr>
              <a:t>，更</a:t>
            </a:r>
            <a:r>
              <a:rPr lang="zh-TW" sz="2400" dirty="0">
                <a:latin typeface="Microsoft JhengHei"/>
                <a:ea typeface="Microsoft JhengHei"/>
                <a:cs typeface="Microsoft JhengHei"/>
                <a:sym typeface="Microsoft JhengHei"/>
              </a:rPr>
              <a:t>能被客戶</a:t>
            </a:r>
            <a:r>
              <a:rPr lang="zh-TW" sz="2400" dirty="0" smtClean="0">
                <a:latin typeface="Microsoft JhengHei"/>
                <a:ea typeface="Microsoft JhengHei"/>
                <a:cs typeface="Microsoft JhengHei"/>
                <a:sym typeface="Microsoft JhengHei"/>
              </a:rPr>
              <a:t>了解</a:t>
            </a:r>
            <a:r>
              <a:rPr lang="zh-TW" altLang="en-US" sz="2400" dirty="0" smtClean="0">
                <a:latin typeface="Microsoft JhengHei"/>
                <a:ea typeface="Microsoft JhengHei"/>
                <a:cs typeface="Microsoft JhengHei"/>
                <a:sym typeface="Microsoft JhengHei"/>
              </a:rPr>
              <a:t>；同時</a:t>
            </a:r>
            <a:r>
              <a:rPr lang="zh-TW" altLang="zh-TW" sz="2400" dirty="0" smtClean="0">
                <a:solidFill>
                  <a:schemeClr val="dk1"/>
                </a:solidFill>
                <a:latin typeface="Microsoft JhengHei"/>
                <a:ea typeface="Microsoft JhengHei"/>
                <a:cs typeface="Microsoft JhengHei"/>
                <a:sym typeface="Microsoft JhengHei"/>
              </a:rPr>
              <a:t>保險人</a:t>
            </a:r>
            <a:r>
              <a:rPr lang="zh-TW" altLang="en-US" sz="2400" dirty="0" smtClean="0">
                <a:solidFill>
                  <a:schemeClr val="dk1"/>
                </a:solidFill>
                <a:latin typeface="Microsoft JhengHei"/>
                <a:ea typeface="Microsoft JhengHei"/>
                <a:cs typeface="Microsoft JhengHei"/>
                <a:sym typeface="Microsoft JhengHei"/>
              </a:rPr>
              <a:t>透過</a:t>
            </a:r>
            <a:r>
              <a:rPr lang="zh-TW" altLang="zh-TW" sz="2400" dirty="0" smtClean="0">
                <a:latin typeface="Microsoft JhengHei"/>
                <a:ea typeface="Microsoft JhengHei"/>
                <a:cs typeface="Microsoft JhengHei"/>
                <a:sym typeface="Microsoft JhengHei"/>
              </a:rPr>
              <a:t>填寫</a:t>
            </a:r>
            <a:r>
              <a:rPr lang="zh-TW" altLang="zh-TW" sz="2400" dirty="0">
                <a:solidFill>
                  <a:schemeClr val="dk1"/>
                </a:solidFill>
                <a:latin typeface="Microsoft JhengHei"/>
                <a:ea typeface="Microsoft JhengHei"/>
                <a:cs typeface="Microsoft JhengHei"/>
                <a:sym typeface="Microsoft JhengHei"/>
              </a:rPr>
              <a:t>資料</a:t>
            </a:r>
            <a:r>
              <a:rPr lang="zh-TW" altLang="zh-TW" sz="2400" dirty="0" smtClean="0">
                <a:latin typeface="Microsoft JhengHei"/>
                <a:ea typeface="Microsoft JhengHei"/>
                <a:cs typeface="Microsoft JhengHei"/>
                <a:sym typeface="Microsoft JhengHei"/>
              </a:rPr>
              <a:t>，</a:t>
            </a:r>
            <a:r>
              <a:rPr lang="zh-TW" altLang="en-US" sz="2400" dirty="0" smtClean="0">
                <a:latin typeface="Microsoft JhengHei"/>
                <a:ea typeface="Microsoft JhengHei"/>
                <a:cs typeface="Microsoft JhengHei"/>
                <a:sym typeface="Microsoft JhengHei"/>
              </a:rPr>
              <a:t>包</a:t>
            </a:r>
            <a:r>
              <a:rPr lang="zh-TW" altLang="zh-TW" sz="2400" dirty="0" smtClean="0">
                <a:solidFill>
                  <a:schemeClr val="dk1"/>
                </a:solidFill>
                <a:latin typeface="Microsoft JhengHei"/>
                <a:ea typeface="Microsoft JhengHei"/>
                <a:cs typeface="Microsoft JhengHei"/>
                <a:sym typeface="Microsoft JhengHei"/>
              </a:rPr>
              <a:t>含</a:t>
            </a:r>
            <a:r>
              <a:rPr lang="zh-TW" altLang="zh-TW" sz="2400" dirty="0">
                <a:solidFill>
                  <a:schemeClr val="dk1"/>
                </a:solidFill>
                <a:latin typeface="Microsoft JhengHei"/>
                <a:ea typeface="Microsoft JhengHei"/>
                <a:cs typeface="Microsoft JhengHei"/>
                <a:sym typeface="Microsoft JhengHei"/>
              </a:rPr>
              <a:t>身分資料、外顯特徵</a:t>
            </a:r>
            <a:r>
              <a:rPr lang="zh-TW" altLang="zh-TW" sz="2400" dirty="0">
                <a:latin typeface="Microsoft JhengHei"/>
                <a:ea typeface="Microsoft JhengHei"/>
                <a:cs typeface="Microsoft JhengHei"/>
                <a:sym typeface="Microsoft JhengHei"/>
              </a:rPr>
              <a:t>等</a:t>
            </a:r>
            <a:r>
              <a:rPr lang="zh-TW" altLang="zh-TW" sz="2400" dirty="0">
                <a:solidFill>
                  <a:schemeClr val="dk1"/>
                </a:solidFill>
                <a:latin typeface="Microsoft JhengHei"/>
                <a:ea typeface="Microsoft JhengHei"/>
                <a:cs typeface="Microsoft JhengHei"/>
                <a:sym typeface="Microsoft JhengHei"/>
              </a:rPr>
              <a:t>，並依照隱私開放的程度獲得信用紀錄、社群活動紀錄</a:t>
            </a:r>
            <a:r>
              <a:rPr lang="zh-TW" altLang="en-US" sz="2400" dirty="0" smtClean="0">
                <a:solidFill>
                  <a:schemeClr val="dk1"/>
                </a:solidFill>
                <a:latin typeface="Microsoft JhengHei"/>
                <a:ea typeface="Microsoft JhengHei"/>
                <a:cs typeface="Microsoft JhengHei"/>
                <a:sym typeface="Microsoft JhengHei"/>
              </a:rPr>
              <a:t>，</a:t>
            </a:r>
            <a:r>
              <a:rPr lang="zh-TW" altLang="en-US" sz="2400" dirty="0">
                <a:solidFill>
                  <a:schemeClr val="dk1"/>
                </a:solidFill>
                <a:latin typeface="Microsoft JhengHei"/>
                <a:ea typeface="Microsoft JhengHei"/>
                <a:cs typeface="Microsoft JhengHei"/>
                <a:sym typeface="Microsoft JhengHei"/>
              </a:rPr>
              <a:t>讓</a:t>
            </a:r>
            <a:r>
              <a:rPr lang="zh-TW" altLang="en-US" sz="2400" dirty="0" smtClean="0">
                <a:solidFill>
                  <a:schemeClr val="dk1"/>
                </a:solidFill>
                <a:latin typeface="Microsoft JhengHei"/>
                <a:ea typeface="Microsoft JhengHei"/>
                <a:cs typeface="Microsoft JhengHei"/>
                <a:sym typeface="Microsoft JhengHei"/>
              </a:rPr>
              <a:t>推薦準確率能上升。</a:t>
            </a:r>
            <a:endParaRPr lang="en-US" altLang="zh-TW" sz="2400" dirty="0" smtClean="0">
              <a:solidFill>
                <a:schemeClr val="dk1"/>
              </a:solidFill>
              <a:latin typeface="Microsoft JhengHei"/>
              <a:ea typeface="Microsoft JhengHei"/>
              <a:cs typeface="Microsoft JhengHei"/>
              <a:sym typeface="Microsoft JhengHei"/>
            </a:endParaRPr>
          </a:p>
          <a:p>
            <a:pPr marL="355600" indent="-342900">
              <a:lnSpc>
                <a:spcPct val="100000"/>
              </a:lnSpc>
              <a:spcBef>
                <a:spcPts val="0"/>
              </a:spcBef>
              <a:buClr>
                <a:schemeClr val="dk1"/>
              </a:buClr>
              <a:buSzPts val="2400"/>
            </a:pPr>
            <a:r>
              <a:rPr lang="zh-TW" altLang="en-US" sz="2400" b="1" dirty="0" smtClean="0">
                <a:solidFill>
                  <a:schemeClr val="dk1"/>
                </a:solidFill>
                <a:latin typeface="Microsoft JhengHei"/>
                <a:ea typeface="Microsoft JhengHei"/>
                <a:cs typeface="Microsoft JhengHei"/>
                <a:sym typeface="Microsoft JhengHei"/>
              </a:rPr>
              <a:t>應用 </a:t>
            </a:r>
            <a:r>
              <a:rPr lang="en-US" altLang="zh-TW" sz="2400" b="1" dirty="0" smtClean="0">
                <a:solidFill>
                  <a:schemeClr val="dk1"/>
                </a:solidFill>
                <a:latin typeface="Microsoft JhengHei"/>
                <a:ea typeface="Microsoft JhengHei"/>
                <a:cs typeface="Microsoft JhengHei"/>
                <a:sym typeface="Microsoft JhengHei"/>
              </a:rPr>
              <a:t>| </a:t>
            </a:r>
            <a:r>
              <a:rPr lang="zh-TW" sz="2400" dirty="0" smtClean="0">
                <a:latin typeface="Microsoft JhengHei"/>
                <a:ea typeface="Microsoft JhengHei"/>
                <a:cs typeface="Microsoft JhengHei"/>
                <a:sym typeface="Microsoft JhengHei"/>
              </a:rPr>
              <a:t>比價機制</a:t>
            </a:r>
            <a:r>
              <a:rPr lang="zh-TW" altLang="en-US" sz="2400" dirty="0" smtClean="0">
                <a:latin typeface="Microsoft JhengHei"/>
                <a:ea typeface="Microsoft JhengHei"/>
                <a:cs typeface="Microsoft JhengHei"/>
                <a:sym typeface="Microsoft JhengHei"/>
              </a:rPr>
              <a:t>、個人化報價</a:t>
            </a:r>
            <a:endParaRPr lang="en-US" altLang="zh-TW" sz="2400" dirty="0" smtClean="0">
              <a:latin typeface="Microsoft JhengHei"/>
              <a:ea typeface="Microsoft JhengHei"/>
              <a:cs typeface="Microsoft JhengHei"/>
              <a:sym typeface="Microsoft JhengHei"/>
            </a:endParaRPr>
          </a:p>
          <a:p>
            <a:pPr marL="355600" indent="-342900">
              <a:lnSpc>
                <a:spcPct val="100000"/>
              </a:lnSpc>
              <a:spcBef>
                <a:spcPts val="0"/>
              </a:spcBef>
              <a:buClr>
                <a:schemeClr val="dk1"/>
              </a:buClr>
              <a:buSzPts val="2400"/>
            </a:pPr>
            <a:r>
              <a:rPr lang="zh-TW" altLang="en-US" sz="2400" b="1" dirty="0" smtClean="0">
                <a:latin typeface="Microsoft JhengHei"/>
                <a:ea typeface="Microsoft JhengHei"/>
                <a:cs typeface="Microsoft JhengHei"/>
                <a:sym typeface="Microsoft JhengHei"/>
              </a:rPr>
              <a:t>案例 </a:t>
            </a:r>
            <a:r>
              <a:rPr lang="en-US" altLang="zh-TW" sz="2400" b="1" smtClean="0">
                <a:latin typeface="Microsoft JhengHei"/>
                <a:ea typeface="Microsoft JhengHei"/>
                <a:cs typeface="Microsoft JhengHei"/>
                <a:sym typeface="Microsoft JhengHei"/>
              </a:rPr>
              <a:t>| </a:t>
            </a:r>
            <a:r>
              <a:rPr lang="zh-TW" altLang="en-US" sz="2400" smtClean="0">
                <a:latin typeface="Microsoft JhengHei"/>
                <a:ea typeface="Microsoft JhengHei"/>
                <a:cs typeface="Microsoft JhengHei"/>
                <a:sym typeface="Microsoft JhengHei"/>
              </a:rPr>
              <a:t>英國 </a:t>
            </a:r>
            <a:r>
              <a:rPr lang="en-US" altLang="zh-TW" sz="2400" dirty="0" err="1" smtClean="0">
                <a:latin typeface="Microsoft JhengHei"/>
                <a:ea typeface="Microsoft JhengHei"/>
                <a:cs typeface="Microsoft JhengHei"/>
                <a:sym typeface="Microsoft JhengHei"/>
              </a:rPr>
              <a:t>GoCompare</a:t>
            </a:r>
            <a:r>
              <a:rPr lang="zh-TW" altLang="en-US" sz="2400" dirty="0" smtClean="0">
                <a:latin typeface="Microsoft JhengHei"/>
                <a:ea typeface="Microsoft JhengHei"/>
                <a:cs typeface="Microsoft JhengHei"/>
                <a:sym typeface="Microsoft JhengHei"/>
              </a:rPr>
              <a:t>、印度</a:t>
            </a:r>
            <a:r>
              <a:rPr lang="en-US" altLang="zh-TW" sz="2400" dirty="0" err="1" smtClean="0">
                <a:latin typeface="Microsoft JhengHei"/>
                <a:ea typeface="Microsoft JhengHei"/>
                <a:cs typeface="Microsoft JhengHei"/>
                <a:sym typeface="Microsoft JhengHei"/>
              </a:rPr>
              <a:t>CoverFox</a:t>
            </a:r>
            <a:r>
              <a:rPr lang="zh-TW" altLang="en-US" sz="2400" dirty="0" smtClean="0">
                <a:latin typeface="Microsoft JhengHei"/>
                <a:ea typeface="Microsoft JhengHei"/>
                <a:cs typeface="Microsoft JhengHei"/>
                <a:sym typeface="Microsoft JhengHei"/>
              </a:rPr>
              <a:t>、德國</a:t>
            </a:r>
            <a:r>
              <a:rPr lang="en-US" altLang="zh-TW" sz="2400" dirty="0" smtClean="0">
                <a:latin typeface="Microsoft JhengHei"/>
                <a:ea typeface="Microsoft JhengHei"/>
                <a:cs typeface="Microsoft JhengHei"/>
                <a:sym typeface="Microsoft JhengHei"/>
              </a:rPr>
              <a:t>Clark</a:t>
            </a:r>
            <a:endParaRPr sz="2400" dirty="0">
              <a:latin typeface="Microsoft JhengHei"/>
              <a:ea typeface="Microsoft JhengHei"/>
              <a:cs typeface="Microsoft JhengHei"/>
              <a:sym typeface="Microsoft JhengHei"/>
            </a:endParaRPr>
          </a:p>
          <a:p>
            <a:pPr marL="228600" lvl="0" indent="0" algn="l" rtl="0">
              <a:spcBef>
                <a:spcPts val="1000"/>
              </a:spcBef>
              <a:spcAft>
                <a:spcPts val="0"/>
              </a:spcAft>
              <a:buNone/>
            </a:pPr>
            <a:endParaRPr sz="2400" dirty="0">
              <a:latin typeface="Microsoft JhengHei"/>
              <a:ea typeface="Microsoft JhengHei"/>
              <a:cs typeface="Microsoft JhengHei"/>
              <a:sym typeface="Microsoft JhengHei"/>
            </a:endParaRPr>
          </a:p>
          <a:p>
            <a:pPr marL="228600" marR="0" lvl="0" indent="0" algn="l" rtl="0">
              <a:lnSpc>
                <a:spcPct val="100000"/>
              </a:lnSpc>
              <a:spcBef>
                <a:spcPts val="1000"/>
              </a:spcBef>
              <a:spcAft>
                <a:spcPts val="0"/>
              </a:spcAft>
              <a:buNone/>
            </a:pPr>
            <a:endParaRPr sz="2400" dirty="0">
              <a:latin typeface="Microsoft JhengHei"/>
              <a:ea typeface="Microsoft JhengHei"/>
              <a:cs typeface="Microsoft JhengHei"/>
              <a:sym typeface="Microsoft JhengHei"/>
            </a:endParaRPr>
          </a:p>
        </p:txBody>
      </p:sp>
      <p:pic>
        <p:nvPicPr>
          <p:cNvPr id="5" name="Picture 4" descr="People Icon Vecto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53878" b="92245" l="50286" r="71429"/>
                    </a14:imgEffect>
                  </a14:imgLayer>
                </a14:imgProps>
              </a:ext>
              <a:ext uri="{28A0092B-C50C-407E-A947-70E740481C1C}">
                <a14:useLocalDpi xmlns:a14="http://schemas.microsoft.com/office/drawing/2010/main" val="0"/>
              </a:ext>
            </a:extLst>
          </a:blip>
          <a:srcRect l="49886" t="52138" r="27696" b="8705"/>
          <a:stretch/>
        </p:blipFill>
        <p:spPr bwMode="auto">
          <a:xfrm>
            <a:off x="1312475" y="4135380"/>
            <a:ext cx="1231941" cy="1506286"/>
          </a:xfrm>
          <a:prstGeom prst="rect">
            <a:avLst/>
          </a:prstGeom>
          <a:noFill/>
          <a:extLst>
            <a:ext uri="{909E8E84-426E-40DD-AFC4-6F175D3DCCD1}">
              <a14:hiddenFill xmlns:a14="http://schemas.microsoft.com/office/drawing/2010/main">
                <a:solidFill>
                  <a:srgbClr val="FFFFFF"/>
                </a:solidFill>
              </a14:hiddenFill>
            </a:ext>
          </a:extLst>
        </p:spPr>
      </p:pic>
      <p:sp>
        <p:nvSpPr>
          <p:cNvPr id="7" name="向左箭號 6"/>
          <p:cNvSpPr/>
          <p:nvPr/>
        </p:nvSpPr>
        <p:spPr>
          <a:xfrm rot="10800000">
            <a:off x="2723363" y="4474830"/>
            <a:ext cx="946130" cy="40885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向左箭號 7"/>
          <p:cNvSpPr/>
          <p:nvPr/>
        </p:nvSpPr>
        <p:spPr>
          <a:xfrm>
            <a:off x="2711877" y="5121508"/>
            <a:ext cx="946130" cy="40885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矩形 8"/>
          <p:cNvSpPr/>
          <p:nvPr/>
        </p:nvSpPr>
        <p:spPr>
          <a:xfrm>
            <a:off x="6423492" y="4350369"/>
            <a:ext cx="2660196" cy="1000119"/>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smtClean="0">
                <a:solidFill>
                  <a:schemeClr val="tx1"/>
                </a:solidFill>
                <a:latin typeface="Arial Black" panose="020B0A04020102020204" pitchFamily="34" charset="0"/>
              </a:rPr>
              <a:t>保險推薦系統</a:t>
            </a:r>
            <a:endParaRPr lang="zh-TW" altLang="en-US" sz="3200" b="1" dirty="0">
              <a:solidFill>
                <a:schemeClr val="tx1"/>
              </a:solidFill>
              <a:latin typeface="Arial Black" panose="020B0A04020102020204" pitchFamily="34" charset="0"/>
            </a:endParaRPr>
          </a:p>
        </p:txBody>
      </p:sp>
      <p:cxnSp>
        <p:nvCxnSpPr>
          <p:cNvPr id="10" name="直線單箭頭接點 9"/>
          <p:cNvCxnSpPr/>
          <p:nvPr/>
        </p:nvCxnSpPr>
        <p:spPr>
          <a:xfrm>
            <a:off x="5706208" y="4883683"/>
            <a:ext cx="738554"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3" name="文字方塊 12"/>
          <p:cNvSpPr txBox="1"/>
          <p:nvPr/>
        </p:nvSpPr>
        <p:spPr>
          <a:xfrm>
            <a:off x="2424974" y="3565453"/>
            <a:ext cx="1772945" cy="369332"/>
          </a:xfrm>
          <a:prstGeom prst="rect">
            <a:avLst/>
          </a:prstGeom>
          <a:noFill/>
        </p:spPr>
        <p:txBody>
          <a:bodyPr wrap="square" rtlCol="0">
            <a:spAutoFit/>
          </a:bodyPr>
          <a:lstStyle/>
          <a:p>
            <a:r>
              <a:rPr lang="zh-TW" altLang="en-US" dirty="0" smtClean="0"/>
              <a:t>提</a:t>
            </a:r>
            <a:r>
              <a:rPr lang="zh-TW" altLang="en-US" dirty="0"/>
              <a:t>出</a:t>
            </a:r>
            <a:r>
              <a:rPr lang="zh-TW" altLang="en-US" dirty="0" smtClean="0"/>
              <a:t>保單需</a:t>
            </a:r>
            <a:r>
              <a:rPr lang="zh-TW" altLang="en-US" dirty="0"/>
              <a:t>求</a:t>
            </a:r>
          </a:p>
        </p:txBody>
      </p:sp>
      <p:sp>
        <p:nvSpPr>
          <p:cNvPr id="14" name="文字方塊 13"/>
          <p:cNvSpPr txBox="1"/>
          <p:nvPr/>
        </p:nvSpPr>
        <p:spPr>
          <a:xfrm>
            <a:off x="2424975" y="5575913"/>
            <a:ext cx="1772945" cy="369332"/>
          </a:xfrm>
          <a:prstGeom prst="rect">
            <a:avLst/>
          </a:prstGeom>
          <a:noFill/>
        </p:spPr>
        <p:txBody>
          <a:bodyPr wrap="square" rtlCol="0">
            <a:spAutoFit/>
          </a:bodyPr>
          <a:lstStyle/>
          <a:p>
            <a:r>
              <a:rPr lang="zh-TW" altLang="en-US" dirty="0" smtClean="0"/>
              <a:t>推</a:t>
            </a:r>
            <a:r>
              <a:rPr lang="zh-TW" altLang="en-US" dirty="0"/>
              <a:t>薦</a:t>
            </a:r>
            <a:r>
              <a:rPr lang="zh-TW" altLang="en-US" dirty="0" smtClean="0"/>
              <a:t>保單</a:t>
            </a:r>
            <a:endParaRPr lang="zh-TW" altLang="en-US" dirty="0"/>
          </a:p>
        </p:txBody>
      </p:sp>
      <p:sp>
        <p:nvSpPr>
          <p:cNvPr id="18" name="文字方塊 17"/>
          <p:cNvSpPr txBox="1"/>
          <p:nvPr/>
        </p:nvSpPr>
        <p:spPr>
          <a:xfrm>
            <a:off x="4203532" y="3843078"/>
            <a:ext cx="1772945" cy="369332"/>
          </a:xfrm>
          <a:prstGeom prst="rect">
            <a:avLst/>
          </a:prstGeom>
          <a:noFill/>
        </p:spPr>
        <p:txBody>
          <a:bodyPr wrap="square" rtlCol="0">
            <a:spAutoFit/>
          </a:bodyPr>
          <a:lstStyle/>
          <a:p>
            <a:r>
              <a:rPr lang="zh-TW" altLang="en-US" dirty="0" smtClean="0"/>
              <a:t>使用介面</a:t>
            </a:r>
            <a:endParaRPr lang="en-US" altLang="zh-TW" dirty="0" smtClean="0"/>
          </a:p>
        </p:txBody>
      </p:sp>
      <p:pic>
        <p:nvPicPr>
          <p:cNvPr id="19" name="圖片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40690" y="4206371"/>
            <a:ext cx="2058026" cy="1440618"/>
          </a:xfrm>
          <a:prstGeom prst="rect">
            <a:avLst/>
          </a:prstGeom>
        </p:spPr>
      </p:pic>
      <p:pic>
        <p:nvPicPr>
          <p:cNvPr id="2" name="圖片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241866">
            <a:off x="2527115" y="3792959"/>
            <a:ext cx="819029" cy="819029"/>
          </a:xfrm>
          <a:prstGeom prst="rect">
            <a:avLst/>
          </a:prstGeom>
        </p:spPr>
      </p:pic>
      <p:pic>
        <p:nvPicPr>
          <p:cNvPr id="21" name="圖片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493509">
            <a:off x="2997676" y="3763095"/>
            <a:ext cx="819029" cy="819029"/>
          </a:xfrm>
          <a:prstGeom prst="rect">
            <a:avLst/>
          </a:prstGeom>
        </p:spPr>
      </p:pic>
      <p:pic>
        <p:nvPicPr>
          <p:cNvPr id="3" name="圖片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041330" y="3260729"/>
            <a:ext cx="2000336" cy="1333557"/>
          </a:xfrm>
          <a:prstGeom prst="rect">
            <a:avLst/>
          </a:prstGeom>
        </p:spPr>
      </p:pic>
      <p:pic>
        <p:nvPicPr>
          <p:cNvPr id="11" name="圖片 10"/>
          <p:cNvPicPr>
            <a:picLocks noChangeAspect="1"/>
          </p:cNvPicPr>
          <p:nvPr/>
        </p:nvPicPr>
        <p:blipFill>
          <a:blip r:embed="rId8"/>
          <a:stretch>
            <a:fillRect/>
          </a:stretch>
        </p:blipFill>
        <p:spPr>
          <a:xfrm>
            <a:off x="9266616" y="4522002"/>
            <a:ext cx="2015945" cy="1299641"/>
          </a:xfrm>
          <a:prstGeom prst="rect">
            <a:avLst/>
          </a:prstGeom>
        </p:spPr>
      </p:pic>
      <p:sp>
        <p:nvSpPr>
          <p:cNvPr id="17" name="文字方塊 16"/>
          <p:cNvSpPr txBox="1"/>
          <p:nvPr/>
        </p:nvSpPr>
        <p:spPr>
          <a:xfrm>
            <a:off x="9384561" y="5787772"/>
            <a:ext cx="1772945" cy="369332"/>
          </a:xfrm>
          <a:prstGeom prst="rect">
            <a:avLst/>
          </a:prstGeom>
          <a:noFill/>
        </p:spPr>
        <p:txBody>
          <a:bodyPr wrap="square" rtlCol="0">
            <a:spAutoFit/>
          </a:bodyPr>
          <a:lstStyle/>
          <a:p>
            <a:r>
              <a:rPr lang="zh-TW" altLang="en-US" dirty="0" smtClean="0"/>
              <a:t>大數據分析</a:t>
            </a:r>
            <a:endParaRPr lang="zh-TW" altLang="en-US" dirty="0"/>
          </a:p>
        </p:txBody>
      </p:sp>
      <p:cxnSp>
        <p:nvCxnSpPr>
          <p:cNvPr id="12" name="直線單箭頭接點 11"/>
          <p:cNvCxnSpPr/>
          <p:nvPr/>
        </p:nvCxnSpPr>
        <p:spPr>
          <a:xfrm>
            <a:off x="9083688" y="4870873"/>
            <a:ext cx="738554"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文字方塊 22"/>
          <p:cNvSpPr txBox="1"/>
          <p:nvPr/>
        </p:nvSpPr>
        <p:spPr>
          <a:xfrm>
            <a:off x="10803042" y="4481096"/>
            <a:ext cx="1772945" cy="369332"/>
          </a:xfrm>
          <a:prstGeom prst="rect">
            <a:avLst/>
          </a:prstGeom>
          <a:noFill/>
        </p:spPr>
        <p:txBody>
          <a:bodyPr wrap="square" rtlCol="0">
            <a:spAutoFit/>
          </a:bodyPr>
          <a:lstStyle/>
          <a:p>
            <a:r>
              <a:rPr lang="zh-TW" altLang="en-US" dirty="0" smtClean="0"/>
              <a:t>雲端運算</a:t>
            </a:r>
            <a:endParaRPr lang="zh-TW" altLang="en-US" dirty="0"/>
          </a:p>
        </p:txBody>
      </p:sp>
      <p:pic>
        <p:nvPicPr>
          <p:cNvPr id="4" name="圖片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695772" y="3099006"/>
            <a:ext cx="1377577" cy="918844"/>
          </a:xfrm>
          <a:prstGeom prst="rect">
            <a:avLst/>
          </a:prstGeom>
        </p:spPr>
      </p:pic>
      <p:sp>
        <p:nvSpPr>
          <p:cNvPr id="15" name="文字方塊 14"/>
          <p:cNvSpPr txBox="1"/>
          <p:nvPr/>
        </p:nvSpPr>
        <p:spPr>
          <a:xfrm>
            <a:off x="8838836" y="3981037"/>
            <a:ext cx="1772945" cy="369332"/>
          </a:xfrm>
          <a:prstGeom prst="rect">
            <a:avLst/>
          </a:prstGeom>
          <a:noFill/>
        </p:spPr>
        <p:txBody>
          <a:bodyPr wrap="square" rtlCol="0">
            <a:spAutoFit/>
          </a:bodyPr>
          <a:lstStyle/>
          <a:p>
            <a:r>
              <a:rPr lang="zh-TW" altLang="en-US" dirty="0" smtClean="0"/>
              <a:t>人工智慧</a:t>
            </a:r>
            <a:endParaRPr lang="en-US" altLang="zh-TW" dirty="0" smtClean="0"/>
          </a:p>
        </p:txBody>
      </p:sp>
      <p:pic>
        <p:nvPicPr>
          <p:cNvPr id="16" name="圖片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21373520">
            <a:off x="2814168" y="3882923"/>
            <a:ext cx="768365" cy="581272"/>
          </a:xfrm>
          <a:prstGeom prst="rect">
            <a:avLst/>
          </a:prstGeom>
        </p:spPr>
      </p:pic>
    </p:spTree>
    <p:extLst>
      <p:ext uri="{BB962C8B-B14F-4D97-AF65-F5344CB8AC3E}">
        <p14:creationId xmlns:p14="http://schemas.microsoft.com/office/powerpoint/2010/main" val="3238551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63"/>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a:solidFill>
                  <a:srgbClr val="9F2936"/>
                </a:solidFill>
              </a:rPr>
              <a:t>英國車險線上比價網站</a:t>
            </a:r>
            <a:endParaRPr/>
          </a:p>
        </p:txBody>
      </p:sp>
      <p:sp>
        <p:nvSpPr>
          <p:cNvPr id="510" name="Google Shape;510;p63"/>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22</a:t>
            </a:fld>
            <a:endParaRPr sz="1200" b="0" i="0" u="none" strike="noStrike" cap="none">
              <a:solidFill>
                <a:schemeClr val="lt1"/>
              </a:solidFill>
              <a:latin typeface="Corbel"/>
              <a:ea typeface="Corbel"/>
              <a:cs typeface="Corbel"/>
              <a:sym typeface="Corbel"/>
            </a:endParaRPr>
          </a:p>
        </p:txBody>
      </p:sp>
      <p:sp>
        <p:nvSpPr>
          <p:cNvPr id="511" name="Google Shape;511;p63"/>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1000"/>
              </a:spcBef>
              <a:spcAft>
                <a:spcPts val="0"/>
              </a:spcAft>
              <a:buClr>
                <a:schemeClr val="dk1"/>
              </a:buClr>
              <a:buSzPts val="2600"/>
              <a:buFont typeface="Arial"/>
              <a:buNone/>
            </a:pPr>
            <a:endParaRPr sz="2600" b="0" i="0" u="none" strike="noStrike" cap="none">
              <a:solidFill>
                <a:schemeClr val="dk1"/>
              </a:solidFill>
              <a:latin typeface="Corbel"/>
              <a:ea typeface="Corbel"/>
              <a:cs typeface="Corbel"/>
              <a:sym typeface="Corbel"/>
            </a:endParaRPr>
          </a:p>
        </p:txBody>
      </p:sp>
      <p:pic>
        <p:nvPicPr>
          <p:cNvPr id="512" name="Google Shape;512;p63"/>
          <p:cNvPicPr preferRelativeResize="0"/>
          <p:nvPr/>
        </p:nvPicPr>
        <p:blipFill>
          <a:blip r:embed="rId3">
            <a:alphaModFix/>
          </a:blip>
          <a:stretch>
            <a:fillRect/>
          </a:stretch>
        </p:blipFill>
        <p:spPr>
          <a:xfrm>
            <a:off x="490525" y="1366975"/>
            <a:ext cx="11210925" cy="4762500"/>
          </a:xfrm>
          <a:prstGeom prst="rect">
            <a:avLst/>
          </a:prstGeom>
          <a:noFill/>
          <a:ln>
            <a:noFill/>
          </a:ln>
        </p:spPr>
      </p:pic>
      <p:pic>
        <p:nvPicPr>
          <p:cNvPr id="513" name="Google Shape;513;p63"/>
          <p:cNvPicPr preferRelativeResize="0"/>
          <p:nvPr/>
        </p:nvPicPr>
        <p:blipFill>
          <a:blip r:embed="rId4">
            <a:alphaModFix/>
          </a:blip>
          <a:stretch>
            <a:fillRect/>
          </a:stretch>
        </p:blipFill>
        <p:spPr>
          <a:xfrm>
            <a:off x="5743575" y="3144900"/>
            <a:ext cx="3295650" cy="1362075"/>
          </a:xfrm>
          <a:prstGeom prst="rect">
            <a:avLst/>
          </a:prstGeom>
          <a:noFill/>
          <a:ln>
            <a:noFill/>
          </a:ln>
        </p:spPr>
      </p:pic>
      <p:pic>
        <p:nvPicPr>
          <p:cNvPr id="514" name="Google Shape;514;p63"/>
          <p:cNvPicPr preferRelativeResize="0"/>
          <p:nvPr/>
        </p:nvPicPr>
        <p:blipFill>
          <a:blip r:embed="rId5">
            <a:alphaModFix/>
          </a:blip>
          <a:stretch>
            <a:fillRect/>
          </a:stretch>
        </p:blipFill>
        <p:spPr>
          <a:xfrm>
            <a:off x="3526575" y="5091200"/>
            <a:ext cx="3524250" cy="1085850"/>
          </a:xfrm>
          <a:prstGeom prst="rect">
            <a:avLst/>
          </a:prstGeom>
          <a:noFill/>
          <a:ln>
            <a:noFill/>
          </a:ln>
        </p:spPr>
      </p:pic>
      <p:pic>
        <p:nvPicPr>
          <p:cNvPr id="515" name="Google Shape;515;p63"/>
          <p:cNvPicPr preferRelativeResize="0"/>
          <p:nvPr/>
        </p:nvPicPr>
        <p:blipFill>
          <a:blip r:embed="rId6">
            <a:alphaModFix/>
          </a:blip>
          <a:stretch>
            <a:fillRect/>
          </a:stretch>
        </p:blipFill>
        <p:spPr>
          <a:xfrm>
            <a:off x="8944750" y="4312250"/>
            <a:ext cx="2857500" cy="1619250"/>
          </a:xfrm>
          <a:prstGeom prst="rect">
            <a:avLst/>
          </a:prstGeom>
          <a:noFill/>
          <a:ln>
            <a:noFill/>
          </a:ln>
        </p:spPr>
      </p:pic>
    </p:spTree>
    <p:extLst>
      <p:ext uri="{BB962C8B-B14F-4D97-AF65-F5344CB8AC3E}">
        <p14:creationId xmlns:p14="http://schemas.microsoft.com/office/powerpoint/2010/main" val="2423765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65"/>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dirty="0">
                <a:solidFill>
                  <a:srgbClr val="9F2936"/>
                </a:solidFill>
              </a:rPr>
              <a:t/>
            </a:r>
            <a:br>
              <a:rPr lang="zh-TW" dirty="0">
                <a:solidFill>
                  <a:srgbClr val="9F2936"/>
                </a:solidFill>
              </a:rPr>
            </a:br>
            <a:endParaRPr dirty="0">
              <a:solidFill>
                <a:srgbClr val="9F2936"/>
              </a:solidFill>
            </a:endParaRPr>
          </a:p>
          <a:p>
            <a:pPr lvl="0">
              <a:spcBef>
                <a:spcPts val="0"/>
              </a:spcBef>
              <a:buClr>
                <a:schemeClr val="dk1"/>
              </a:buClr>
              <a:buSzPts val="1100"/>
            </a:pPr>
            <a:r>
              <a:rPr lang="zh-TW" altLang="en-US" dirty="0" smtClean="0">
                <a:solidFill>
                  <a:srgbClr val="9F2936"/>
                </a:solidFill>
              </a:rPr>
              <a:t>印度個人化</a:t>
            </a:r>
            <a:r>
              <a:rPr lang="zh-TW" altLang="zh-TW" dirty="0" smtClean="0">
                <a:solidFill>
                  <a:srgbClr val="9F2936"/>
                </a:solidFill>
              </a:rPr>
              <a:t>保</a:t>
            </a:r>
            <a:r>
              <a:rPr lang="zh-TW" altLang="en-US" dirty="0" smtClean="0">
                <a:solidFill>
                  <a:srgbClr val="9F2936"/>
                </a:solidFill>
              </a:rPr>
              <a:t>單：</a:t>
            </a:r>
            <a:r>
              <a:rPr lang="zh-TW" dirty="0" smtClean="0">
                <a:solidFill>
                  <a:srgbClr val="9F2936"/>
                </a:solidFill>
              </a:rPr>
              <a:t>C</a:t>
            </a:r>
            <a:r>
              <a:rPr lang="zh-TW" dirty="0">
                <a:solidFill>
                  <a:srgbClr val="9F2936"/>
                </a:solidFill>
              </a:rPr>
              <a:t>overfo</a:t>
            </a:r>
            <a:r>
              <a:rPr lang="zh-TW" dirty="0" smtClean="0">
                <a:solidFill>
                  <a:srgbClr val="9F2936"/>
                </a:solidFill>
              </a:rPr>
              <a:t>x</a:t>
            </a:r>
            <a:endParaRPr dirty="0"/>
          </a:p>
        </p:txBody>
      </p:sp>
      <p:sp>
        <p:nvSpPr>
          <p:cNvPr id="531" name="Google Shape;531;p65"/>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23</a:t>
            </a:fld>
            <a:endParaRPr sz="1200" b="0" i="0" u="none" strike="noStrike" cap="none">
              <a:solidFill>
                <a:schemeClr val="lt1"/>
              </a:solidFill>
              <a:latin typeface="Corbel"/>
              <a:ea typeface="Corbel"/>
              <a:cs typeface="Corbel"/>
              <a:sym typeface="Corbel"/>
            </a:endParaRPr>
          </a:p>
        </p:txBody>
      </p:sp>
      <p:sp>
        <p:nvSpPr>
          <p:cNvPr id="532" name="Google Shape;532;p65"/>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Autofit/>
          </a:bodyPr>
          <a:lstStyle/>
          <a:p>
            <a:pPr marL="228600" lvl="0" indent="-203200" algn="l" rtl="0">
              <a:spcBef>
                <a:spcPts val="0"/>
              </a:spcBef>
              <a:spcAft>
                <a:spcPts val="0"/>
              </a:spcAft>
              <a:buClr>
                <a:schemeClr val="dk1"/>
              </a:buClr>
              <a:buSzPts val="2400"/>
              <a:buFont typeface="Arial"/>
              <a:buChar char="•"/>
            </a:pPr>
            <a:r>
              <a:rPr lang="zh-TW" sz="2400" dirty="0"/>
              <a:t>Coverfox憑藉其</a:t>
            </a:r>
            <a:r>
              <a:rPr lang="zh-TW" sz="2400" b="1" dirty="0"/>
              <a:t>比價</a:t>
            </a:r>
            <a:r>
              <a:rPr lang="zh-TW" sz="2400" dirty="0"/>
              <a:t>網站，為印度保險生態系統帶來顛覆性變革，保險人可以對比、購買和管理保單，在網路市場推廣開創性地提供「</a:t>
            </a:r>
            <a:r>
              <a:rPr lang="zh-TW" sz="2400" b="1" dirty="0"/>
              <a:t>個性化報價</a:t>
            </a:r>
            <a:r>
              <a:rPr lang="zh-TW" sz="2400" dirty="0"/>
              <a:t>」，以便有效聯繫在獲得保險報價後離開該公司網站的用戶。</a:t>
            </a:r>
            <a:endParaRPr sz="2400" dirty="0">
              <a:solidFill>
                <a:srgbClr val="9F2936"/>
              </a:solidFill>
            </a:endParaRPr>
          </a:p>
          <a:p>
            <a:pPr marL="228600" lvl="0" indent="-203200" algn="l" rtl="0">
              <a:spcBef>
                <a:spcPts val="0"/>
              </a:spcBef>
              <a:spcAft>
                <a:spcPts val="0"/>
              </a:spcAft>
              <a:buClr>
                <a:schemeClr val="dk1"/>
              </a:buClr>
              <a:buSzPts val="2400"/>
              <a:buFont typeface="Arial"/>
              <a:buChar char="•"/>
            </a:pPr>
            <a:r>
              <a:rPr lang="zh-TW" sz="2400" dirty="0">
                <a:solidFill>
                  <a:srgbClr val="000000"/>
                </a:solidFill>
              </a:rPr>
              <a:t>利用Coverfox</a:t>
            </a:r>
            <a:r>
              <a:rPr lang="zh-TW" sz="2400" dirty="0" smtClean="0">
                <a:solidFill>
                  <a:srgbClr val="000000"/>
                </a:solidFill>
              </a:rPr>
              <a:t>自</a:t>
            </a:r>
            <a:r>
              <a:rPr lang="zh-TW" altLang="en-US" sz="2400" dirty="0" smtClean="0">
                <a:solidFill>
                  <a:srgbClr val="000000"/>
                </a:solidFill>
              </a:rPr>
              <a:t>行</a:t>
            </a:r>
            <a:r>
              <a:rPr lang="zh-TW" sz="2400" dirty="0" smtClean="0">
                <a:solidFill>
                  <a:srgbClr val="000000"/>
                </a:solidFill>
              </a:rPr>
              <a:t>研發</a:t>
            </a:r>
            <a:r>
              <a:rPr lang="zh-TW" sz="2400" dirty="0">
                <a:solidFill>
                  <a:srgbClr val="000000"/>
                </a:solidFill>
              </a:rPr>
              <a:t>的技術和平台，用戶</a:t>
            </a:r>
            <a:r>
              <a:rPr lang="zh-TW" sz="2400" dirty="0" smtClean="0">
                <a:solidFill>
                  <a:srgbClr val="000000"/>
                </a:solidFill>
              </a:rPr>
              <a:t>能夠</a:t>
            </a:r>
            <a:r>
              <a:rPr lang="zh-TW" altLang="en-US" sz="2400" dirty="0" smtClean="0">
                <a:solidFill>
                  <a:srgbClr val="000000"/>
                </a:solidFill>
              </a:rPr>
              <a:t>比較</a:t>
            </a:r>
            <a:r>
              <a:rPr lang="zh-TW" sz="2400" dirty="0" smtClean="0">
                <a:solidFill>
                  <a:srgbClr val="000000"/>
                </a:solidFill>
              </a:rPr>
              <a:t>和</a:t>
            </a:r>
            <a:r>
              <a:rPr lang="zh-TW" sz="2400" dirty="0">
                <a:solidFill>
                  <a:srgbClr val="000000"/>
                </a:solidFill>
              </a:rPr>
              <a:t>選擇</a:t>
            </a:r>
            <a:r>
              <a:rPr lang="zh-TW" sz="2400" dirty="0" smtClean="0">
                <a:solidFill>
                  <a:srgbClr val="000000"/>
                </a:solidFill>
              </a:rPr>
              <a:t>來自保險公司</a:t>
            </a:r>
            <a:r>
              <a:rPr lang="zh-TW" sz="2400" dirty="0">
                <a:solidFill>
                  <a:srgbClr val="000000"/>
                </a:solidFill>
              </a:rPr>
              <a:t>的一系列計劃，瞭解關鍵特點，快速購買保單，包含：健康、汽車、單車、旅行和房屋方面的保單。</a:t>
            </a:r>
            <a:endParaRPr sz="2400" dirty="0">
              <a:solidFill>
                <a:srgbClr val="000000"/>
              </a:solidFill>
            </a:endParaRPr>
          </a:p>
          <a:p>
            <a:pPr marL="228600" lvl="0" indent="0" algn="l" rtl="0">
              <a:spcBef>
                <a:spcPts val="0"/>
              </a:spcBef>
              <a:spcAft>
                <a:spcPts val="0"/>
              </a:spcAft>
              <a:buNone/>
            </a:pPr>
            <a:endParaRPr sz="2400" dirty="0">
              <a:solidFill>
                <a:srgbClr val="000000"/>
              </a:solidFill>
            </a:endParaRPr>
          </a:p>
          <a:p>
            <a:pPr marL="228600" lvl="0" indent="0" algn="l" rtl="0">
              <a:lnSpc>
                <a:spcPct val="115000"/>
              </a:lnSpc>
              <a:spcBef>
                <a:spcPts val="0"/>
              </a:spcBef>
              <a:spcAft>
                <a:spcPts val="0"/>
              </a:spcAft>
              <a:buNone/>
            </a:pPr>
            <a:endParaRPr sz="2400" dirty="0"/>
          </a:p>
          <a:p>
            <a:pPr marL="0" lvl="0" indent="0" algn="l" rtl="0">
              <a:spcBef>
                <a:spcPts val="0"/>
              </a:spcBef>
              <a:spcAft>
                <a:spcPts val="0"/>
              </a:spcAft>
              <a:buNone/>
            </a:pPr>
            <a:endParaRPr sz="2400" b="1" dirty="0"/>
          </a:p>
          <a:p>
            <a:pPr marL="0" lvl="0" indent="0" algn="l" rtl="0">
              <a:lnSpc>
                <a:spcPct val="115000"/>
              </a:lnSpc>
              <a:spcBef>
                <a:spcPts val="0"/>
              </a:spcBef>
              <a:spcAft>
                <a:spcPts val="0"/>
              </a:spcAft>
              <a:buNone/>
            </a:pPr>
            <a:endParaRPr sz="2400" dirty="0"/>
          </a:p>
        </p:txBody>
      </p:sp>
      <p:pic>
        <p:nvPicPr>
          <p:cNvPr id="533" name="Google Shape;533;p65"/>
          <p:cNvPicPr preferRelativeResize="0"/>
          <p:nvPr/>
        </p:nvPicPr>
        <p:blipFill>
          <a:blip r:embed="rId3">
            <a:alphaModFix/>
          </a:blip>
          <a:stretch>
            <a:fillRect/>
          </a:stretch>
        </p:blipFill>
        <p:spPr>
          <a:xfrm>
            <a:off x="3289638" y="4192550"/>
            <a:ext cx="6562725" cy="1543050"/>
          </a:xfrm>
          <a:prstGeom prst="rect">
            <a:avLst/>
          </a:prstGeom>
          <a:noFill/>
          <a:ln>
            <a:noFill/>
          </a:ln>
        </p:spPr>
      </p:pic>
    </p:spTree>
    <p:extLst>
      <p:ext uri="{BB962C8B-B14F-4D97-AF65-F5344CB8AC3E}">
        <p14:creationId xmlns:p14="http://schemas.microsoft.com/office/powerpoint/2010/main" val="56272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64"/>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lvl="0">
              <a:spcBef>
                <a:spcPts val="0"/>
              </a:spcBef>
              <a:buClr>
                <a:schemeClr val="accent2"/>
              </a:buClr>
              <a:buSzPts val="4200"/>
            </a:pPr>
            <a:r>
              <a:rPr lang="zh-TW" dirty="0" smtClean="0">
                <a:solidFill>
                  <a:srgbClr val="9F2936"/>
                </a:solidFill>
              </a:rPr>
              <a:t>德國保險</a:t>
            </a:r>
            <a:r>
              <a:rPr lang="zh-TW" altLang="en-US" dirty="0" smtClean="0">
                <a:solidFill>
                  <a:srgbClr val="9F2936"/>
                </a:solidFill>
              </a:rPr>
              <a:t>諮詢平台：</a:t>
            </a:r>
            <a:r>
              <a:rPr lang="zh-TW" altLang="zh-TW" dirty="0" smtClean="0">
                <a:solidFill>
                  <a:srgbClr val="9F2936"/>
                </a:solidFill>
              </a:rPr>
              <a:t>C</a:t>
            </a:r>
            <a:r>
              <a:rPr lang="zh-TW" altLang="zh-TW" dirty="0">
                <a:solidFill>
                  <a:srgbClr val="9F2936"/>
                </a:solidFill>
              </a:rPr>
              <a:t>lar</a:t>
            </a:r>
            <a:r>
              <a:rPr lang="zh-TW" altLang="zh-TW" dirty="0" smtClean="0">
                <a:solidFill>
                  <a:srgbClr val="9F2936"/>
                </a:solidFill>
              </a:rPr>
              <a:t>k</a:t>
            </a:r>
            <a:endParaRPr dirty="0"/>
          </a:p>
        </p:txBody>
      </p:sp>
      <p:sp>
        <p:nvSpPr>
          <p:cNvPr id="522" name="Google Shape;522;p64"/>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24</a:t>
            </a:fld>
            <a:endParaRPr sz="1200" b="0" i="0" u="none" strike="noStrike" cap="none">
              <a:solidFill>
                <a:schemeClr val="lt1"/>
              </a:solidFill>
              <a:latin typeface="Corbel"/>
              <a:ea typeface="Corbel"/>
              <a:cs typeface="Corbel"/>
              <a:sym typeface="Corbel"/>
            </a:endParaRPr>
          </a:p>
        </p:txBody>
      </p:sp>
      <p:sp>
        <p:nvSpPr>
          <p:cNvPr id="523" name="Google Shape;523;p64"/>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Autofit/>
          </a:bodyPr>
          <a:lstStyle/>
          <a:p>
            <a:pPr marL="228600" lvl="0" indent="-203200" algn="l" rtl="0">
              <a:spcBef>
                <a:spcPts val="0"/>
              </a:spcBef>
              <a:spcAft>
                <a:spcPts val="0"/>
              </a:spcAft>
              <a:buClr>
                <a:schemeClr val="dk1"/>
              </a:buClr>
              <a:buSzPts val="2400"/>
              <a:buFont typeface="Arial"/>
              <a:buChar char="•"/>
            </a:pPr>
            <a:r>
              <a:rPr lang="zh-TW" sz="2400" dirty="0"/>
              <a:t>Clark是一家平台性的InsurTech新創公司，結合科技和保險的專長，</a:t>
            </a:r>
            <a:r>
              <a:rPr lang="zh-TW" sz="2400" b="1" dirty="0"/>
              <a:t>為客戶提供透明，便宜，全面的保險信息</a:t>
            </a:r>
            <a:r>
              <a:rPr lang="zh-TW" sz="2400" dirty="0"/>
              <a:t>；保險公司透過Clark的平台發布產品信息，而用戶通過Clark的平台獲得簡單，公正，以客戶為中心的保險諮詢、管理、和經紀服務。</a:t>
            </a:r>
            <a:endParaRPr sz="2400" dirty="0"/>
          </a:p>
          <a:p>
            <a:pPr marL="228600" lvl="0" indent="-203200" algn="l" rtl="0">
              <a:spcBef>
                <a:spcPts val="0"/>
              </a:spcBef>
              <a:spcAft>
                <a:spcPts val="0"/>
              </a:spcAft>
              <a:buClr>
                <a:schemeClr val="dk1"/>
              </a:buClr>
              <a:buSzPts val="2400"/>
              <a:buFont typeface="Arial"/>
              <a:buChar char="•"/>
            </a:pPr>
            <a:r>
              <a:rPr lang="zh-TW" sz="2400" dirty="0"/>
              <a:t>將保險網際網路化，解決</a:t>
            </a:r>
            <a:r>
              <a:rPr lang="zh-TW" sz="2400" b="1" dirty="0"/>
              <a:t>客戶</a:t>
            </a:r>
            <a:r>
              <a:rPr lang="zh-TW" sz="2400" dirty="0"/>
              <a:t>對</a:t>
            </a:r>
            <a:r>
              <a:rPr lang="zh-TW" sz="2400" b="1" dirty="0"/>
              <a:t>自己</a:t>
            </a:r>
            <a:r>
              <a:rPr lang="zh-TW" sz="2400" dirty="0"/>
              <a:t>的保險狀況缺少透明的了解。</a:t>
            </a:r>
            <a:endParaRPr sz="2400" dirty="0"/>
          </a:p>
          <a:p>
            <a:pPr marL="228600" lvl="0" indent="-203200" algn="l" rtl="0">
              <a:lnSpc>
                <a:spcPct val="115000"/>
              </a:lnSpc>
              <a:spcBef>
                <a:spcPts val="0"/>
              </a:spcBef>
              <a:spcAft>
                <a:spcPts val="0"/>
              </a:spcAft>
              <a:buClr>
                <a:schemeClr val="dk1"/>
              </a:buClr>
              <a:buSzPts val="2400"/>
              <a:buFont typeface="Arial"/>
              <a:buChar char="•"/>
            </a:pPr>
            <a:r>
              <a:rPr lang="zh-TW" altLang="en-US" sz="2400" dirty="0" smtClean="0"/>
              <a:t>使用</a:t>
            </a:r>
            <a:r>
              <a:rPr lang="zh-TW" altLang="en-US" sz="2400" dirty="0"/>
              <a:t>者</a:t>
            </a:r>
            <a:r>
              <a:rPr lang="zh-TW" sz="2400" dirty="0" smtClean="0"/>
              <a:t>透過</a:t>
            </a:r>
            <a:r>
              <a:rPr lang="zh-TW" sz="2400" dirty="0"/>
              <a:t>簡單的註冊，填寫自己的保險產品信息，授權Clark提供服務，便能夠全面清楚的了解自己的保險狀況，進而根據Clark的建議做出調整和改進。</a:t>
            </a:r>
            <a:endParaRPr sz="2400" dirty="0"/>
          </a:p>
          <a:p>
            <a:pPr marL="228600" lvl="0" indent="0" algn="l" rtl="0">
              <a:lnSpc>
                <a:spcPct val="115000"/>
              </a:lnSpc>
              <a:spcBef>
                <a:spcPts val="0"/>
              </a:spcBef>
              <a:spcAft>
                <a:spcPts val="0"/>
              </a:spcAft>
              <a:buNone/>
            </a:pPr>
            <a:endParaRPr sz="2400" dirty="0"/>
          </a:p>
          <a:p>
            <a:pPr marL="0" lvl="0" indent="0" algn="l" rtl="0">
              <a:spcBef>
                <a:spcPts val="0"/>
              </a:spcBef>
              <a:spcAft>
                <a:spcPts val="0"/>
              </a:spcAft>
              <a:buNone/>
            </a:pPr>
            <a:endParaRPr sz="2400" b="1" dirty="0"/>
          </a:p>
          <a:p>
            <a:pPr marL="0" lvl="0" indent="0" algn="l" rtl="0">
              <a:lnSpc>
                <a:spcPct val="115000"/>
              </a:lnSpc>
              <a:spcBef>
                <a:spcPts val="0"/>
              </a:spcBef>
              <a:spcAft>
                <a:spcPts val="0"/>
              </a:spcAft>
              <a:buNone/>
            </a:pPr>
            <a:endParaRPr sz="2400" dirty="0"/>
          </a:p>
        </p:txBody>
      </p:sp>
      <p:pic>
        <p:nvPicPr>
          <p:cNvPr id="524" name="Google Shape;524;p64"/>
          <p:cNvPicPr preferRelativeResize="0"/>
          <p:nvPr/>
        </p:nvPicPr>
        <p:blipFill>
          <a:blip r:embed="rId3">
            <a:alphaModFix/>
          </a:blip>
          <a:stretch>
            <a:fillRect/>
          </a:stretch>
        </p:blipFill>
        <p:spPr>
          <a:xfrm>
            <a:off x="2427000" y="4580781"/>
            <a:ext cx="3970400" cy="1309375"/>
          </a:xfrm>
          <a:prstGeom prst="rect">
            <a:avLst/>
          </a:prstGeom>
          <a:noFill/>
          <a:ln>
            <a:noFill/>
          </a:ln>
        </p:spPr>
      </p:pic>
    </p:spTree>
    <p:extLst>
      <p:ext uri="{BB962C8B-B14F-4D97-AF65-F5344CB8AC3E}">
        <p14:creationId xmlns:p14="http://schemas.microsoft.com/office/powerpoint/2010/main" val="734919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450848" y="2687638"/>
            <a:ext cx="9144000" cy="1655762"/>
          </a:xfrm>
        </p:spPr>
        <p:txBody>
          <a:bodyPr/>
          <a:lstStyle/>
          <a:p>
            <a:r>
              <a:rPr lang="en-US" altLang="zh-TW" sz="4800" dirty="0" smtClean="0">
                <a:solidFill>
                  <a:srgbClr val="7030A0"/>
                </a:solidFill>
              </a:rPr>
              <a:t>P2P </a:t>
            </a:r>
            <a:r>
              <a:rPr lang="zh-TW" altLang="en-US" sz="4800" dirty="0" smtClean="0">
                <a:solidFill>
                  <a:srgbClr val="7030A0"/>
                </a:solidFill>
              </a:rPr>
              <a:t>社群保險</a:t>
            </a:r>
            <a:endParaRPr lang="en-US" altLang="zh-TW" sz="4800" dirty="0">
              <a:solidFill>
                <a:srgbClr val="7030A0"/>
              </a:solidFill>
            </a:endParaRPr>
          </a:p>
          <a:p>
            <a:r>
              <a:rPr lang="en-US" sz="4800" dirty="0" smtClean="0">
                <a:solidFill>
                  <a:srgbClr val="7030A0"/>
                </a:solidFill>
              </a:rPr>
              <a:t>Social Insurance  </a:t>
            </a:r>
            <a:endParaRPr lang="en-US" sz="4800" dirty="0">
              <a:solidFill>
                <a:srgbClr val="7030A0"/>
              </a:solidFill>
            </a:endParaRPr>
          </a:p>
          <a:p>
            <a:endParaRPr lang="en-US" dirty="0"/>
          </a:p>
        </p:txBody>
      </p:sp>
    </p:spTree>
    <p:extLst>
      <p:ext uri="{BB962C8B-B14F-4D97-AF65-F5344CB8AC3E}">
        <p14:creationId xmlns:p14="http://schemas.microsoft.com/office/powerpoint/2010/main" val="4877601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Google Shape;538;p66"/>
          <p:cNvPicPr preferRelativeResize="0"/>
          <p:nvPr/>
        </p:nvPicPr>
        <p:blipFill>
          <a:blip r:embed="rId3">
            <a:alphaModFix/>
          </a:blip>
          <a:stretch>
            <a:fillRect/>
          </a:stretch>
        </p:blipFill>
        <p:spPr>
          <a:xfrm flipH="1">
            <a:off x="8143275" y="1021771"/>
            <a:ext cx="3837900" cy="3001579"/>
          </a:xfrm>
          <a:prstGeom prst="rect">
            <a:avLst/>
          </a:prstGeom>
          <a:noFill/>
          <a:ln>
            <a:noFill/>
          </a:ln>
        </p:spPr>
      </p:pic>
      <p:pic>
        <p:nvPicPr>
          <p:cNvPr id="539" name="Google Shape;539;p66"/>
          <p:cNvPicPr preferRelativeResize="0"/>
          <p:nvPr/>
        </p:nvPicPr>
        <p:blipFill rotWithShape="1">
          <a:blip r:embed="rId4">
            <a:alphaModFix/>
          </a:blip>
          <a:srcRect l="78286" t="24402" r="4335"/>
          <a:stretch/>
        </p:blipFill>
        <p:spPr>
          <a:xfrm>
            <a:off x="7298925" y="3257275"/>
            <a:ext cx="2014424" cy="2685825"/>
          </a:xfrm>
          <a:prstGeom prst="rect">
            <a:avLst/>
          </a:prstGeom>
          <a:noFill/>
          <a:ln>
            <a:noFill/>
          </a:ln>
        </p:spPr>
      </p:pic>
      <p:pic>
        <p:nvPicPr>
          <p:cNvPr id="540" name="Google Shape;540;p66"/>
          <p:cNvPicPr preferRelativeResize="0"/>
          <p:nvPr/>
        </p:nvPicPr>
        <p:blipFill>
          <a:blip r:embed="rId3">
            <a:alphaModFix/>
          </a:blip>
          <a:stretch>
            <a:fillRect/>
          </a:stretch>
        </p:blipFill>
        <p:spPr>
          <a:xfrm>
            <a:off x="427875" y="1828800"/>
            <a:ext cx="4042550" cy="3260700"/>
          </a:xfrm>
          <a:prstGeom prst="rect">
            <a:avLst/>
          </a:prstGeom>
          <a:noFill/>
          <a:ln>
            <a:noFill/>
          </a:ln>
        </p:spPr>
      </p:pic>
      <p:sp>
        <p:nvSpPr>
          <p:cNvPr id="541" name="Google Shape;541;p66"/>
          <p:cNvSpPr txBox="1">
            <a:spLocks noGrp="1"/>
          </p:cNvSpPr>
          <p:nvPr>
            <p:ph type="body" idx="1"/>
          </p:nvPr>
        </p:nvSpPr>
        <p:spPr>
          <a:xfrm>
            <a:off x="865784" y="2196338"/>
            <a:ext cx="3837900" cy="1827000"/>
          </a:xfrm>
          <a:prstGeom prst="rect">
            <a:avLst/>
          </a:prstGeom>
          <a:noFill/>
          <a:ln>
            <a:noFill/>
          </a:ln>
        </p:spPr>
        <p:txBody>
          <a:bodyPr spcFirstLastPara="1" wrap="square" lIns="91425" tIns="45700" rIns="91425" bIns="45700" anchor="t" anchorCtr="0">
            <a:noAutofit/>
          </a:bodyPr>
          <a:lstStyle/>
          <a:p>
            <a:pPr marL="685800" marR="0" lvl="1" indent="-228600" algn="l" rtl="0">
              <a:lnSpc>
                <a:spcPct val="115000"/>
              </a:lnSpc>
              <a:spcBef>
                <a:spcPts val="500"/>
              </a:spcBef>
              <a:spcAft>
                <a:spcPts val="0"/>
              </a:spcAft>
              <a:buClr>
                <a:schemeClr val="dk1"/>
              </a:buClr>
              <a:buSzPts val="2400"/>
              <a:buFont typeface="Microsoft JhengHei"/>
              <a:buChar char="•"/>
            </a:pPr>
            <a:r>
              <a:rPr lang="zh-TW" b="1" dirty="0">
                <a:latin typeface="Microsoft JhengHei"/>
                <a:ea typeface="Microsoft JhengHei"/>
                <a:cs typeface="Microsoft JhengHei"/>
                <a:sym typeface="Microsoft JhengHei"/>
              </a:rPr>
              <a:t>保費好貴</a:t>
            </a:r>
            <a:endParaRPr b="1" dirty="0">
              <a:latin typeface="Microsoft JhengHei"/>
              <a:ea typeface="Microsoft JhengHei"/>
              <a:cs typeface="Microsoft JhengHei"/>
              <a:sym typeface="Microsoft JhengHei"/>
            </a:endParaRPr>
          </a:p>
          <a:p>
            <a:pPr marL="685800" marR="0" lvl="1" indent="-228600" algn="l" rtl="0">
              <a:lnSpc>
                <a:spcPct val="115000"/>
              </a:lnSpc>
              <a:spcBef>
                <a:spcPts val="500"/>
              </a:spcBef>
              <a:spcAft>
                <a:spcPts val="0"/>
              </a:spcAft>
              <a:buClr>
                <a:schemeClr val="dk1"/>
              </a:buClr>
              <a:buSzPts val="2400"/>
              <a:buFont typeface="Microsoft JhengHei"/>
              <a:buChar char="•"/>
            </a:pPr>
            <a:r>
              <a:rPr lang="zh-TW" b="1" dirty="0">
                <a:latin typeface="Microsoft JhengHei"/>
                <a:ea typeface="Microsoft JhengHei"/>
                <a:cs typeface="Microsoft JhengHei"/>
                <a:sym typeface="Microsoft JhengHei"/>
              </a:rPr>
              <a:t>想自己決定保單</a:t>
            </a:r>
            <a:endParaRPr b="1" dirty="0">
              <a:latin typeface="Microsoft JhengHei"/>
              <a:ea typeface="Microsoft JhengHei"/>
              <a:cs typeface="Microsoft JhengHei"/>
              <a:sym typeface="Microsoft JhengHei"/>
            </a:endParaRPr>
          </a:p>
          <a:p>
            <a:pPr marL="685800" marR="0" lvl="1" indent="-228600" algn="l" rtl="0">
              <a:lnSpc>
                <a:spcPct val="115000"/>
              </a:lnSpc>
              <a:spcBef>
                <a:spcPts val="500"/>
              </a:spcBef>
              <a:spcAft>
                <a:spcPts val="0"/>
              </a:spcAft>
              <a:buClr>
                <a:schemeClr val="dk1"/>
              </a:buClr>
              <a:buSzPts val="2400"/>
              <a:buFont typeface="Microsoft JhengHei"/>
              <a:buChar char="•"/>
            </a:pPr>
            <a:r>
              <a:rPr lang="zh-TW" b="1" dirty="0">
                <a:latin typeface="Microsoft JhengHei"/>
                <a:ea typeface="Microsoft JhengHei"/>
                <a:cs typeface="Microsoft JhengHei"/>
                <a:sym typeface="Microsoft JhengHei"/>
              </a:rPr>
              <a:t>怎麼選共保人</a:t>
            </a:r>
            <a:endParaRPr b="1" i="0" u="none" strike="noStrike" cap="none" dirty="0">
              <a:solidFill>
                <a:schemeClr val="dk1"/>
              </a:solidFill>
              <a:latin typeface="Microsoft JhengHei"/>
              <a:ea typeface="Microsoft JhengHei"/>
              <a:cs typeface="Microsoft JhengHei"/>
              <a:sym typeface="Microsoft JhengHei"/>
            </a:endParaRPr>
          </a:p>
          <a:p>
            <a:pPr marL="228600" marR="0" lvl="0" indent="-63500" algn="l" rtl="0">
              <a:lnSpc>
                <a:spcPct val="100000"/>
              </a:lnSpc>
              <a:spcBef>
                <a:spcPts val="1000"/>
              </a:spcBef>
              <a:spcAft>
                <a:spcPts val="0"/>
              </a:spcAft>
              <a:buClr>
                <a:schemeClr val="dk1"/>
              </a:buClr>
              <a:buSzPts val="2600"/>
              <a:buFont typeface="Arial"/>
              <a:buNone/>
            </a:pPr>
            <a:endParaRPr sz="2400" b="1" i="0" u="none" strike="noStrike" cap="none" dirty="0">
              <a:solidFill>
                <a:schemeClr val="dk1"/>
              </a:solidFill>
              <a:latin typeface="Microsoft JhengHei"/>
              <a:ea typeface="Microsoft JhengHei"/>
              <a:cs typeface="Microsoft JhengHei"/>
              <a:sym typeface="Microsoft JhengHei"/>
            </a:endParaRPr>
          </a:p>
        </p:txBody>
      </p:sp>
      <p:sp>
        <p:nvSpPr>
          <p:cNvPr id="542" name="Google Shape;542;p66"/>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FFFFFF"/>
              </a:buClr>
              <a:buSzPts val="1200"/>
              <a:buFont typeface="Corbel"/>
              <a:buNone/>
            </a:pPr>
            <a:fld id="{00000000-1234-1234-1234-123412341234}" type="slidenum">
              <a:rPr lang="en-US" altLang="zh-TW" sz="1200" b="0" i="0" u="none" strike="noStrike" cap="none">
                <a:solidFill>
                  <a:srgbClr val="FFFFFF"/>
                </a:solidFill>
                <a:latin typeface="Corbel"/>
                <a:ea typeface="Corbel"/>
                <a:cs typeface="Corbel"/>
                <a:sym typeface="Corbel"/>
              </a:rPr>
              <a:t>26</a:t>
            </a:fld>
            <a:endParaRPr sz="1200" b="0" i="0" u="none" strike="noStrike" cap="none">
              <a:solidFill>
                <a:srgbClr val="FFFFFF"/>
              </a:solidFill>
              <a:latin typeface="Corbel"/>
              <a:ea typeface="Corbel"/>
              <a:cs typeface="Corbel"/>
              <a:sym typeface="Corbel"/>
            </a:endParaRPr>
          </a:p>
        </p:txBody>
      </p:sp>
      <p:sp>
        <p:nvSpPr>
          <p:cNvPr id="543" name="Google Shape;543;p66"/>
          <p:cNvSpPr txBox="1"/>
          <p:nvPr/>
        </p:nvSpPr>
        <p:spPr>
          <a:xfrm>
            <a:off x="8463300" y="1612775"/>
            <a:ext cx="3728700" cy="954900"/>
          </a:xfrm>
          <a:prstGeom prst="rect">
            <a:avLst/>
          </a:prstGeom>
          <a:noFill/>
          <a:ln>
            <a:noFill/>
          </a:ln>
        </p:spPr>
        <p:txBody>
          <a:bodyPr spcFirstLastPara="1" wrap="square" lIns="91425" tIns="91425" rIns="91425" bIns="91425" anchor="ctr" anchorCtr="0">
            <a:noAutofit/>
          </a:bodyPr>
          <a:lstStyle/>
          <a:p>
            <a:pPr marL="457200" lvl="0" indent="-317500" algn="l" rtl="0">
              <a:lnSpc>
                <a:spcPct val="115000"/>
              </a:lnSpc>
              <a:spcBef>
                <a:spcPts val="0"/>
              </a:spcBef>
              <a:spcAft>
                <a:spcPts val="0"/>
              </a:spcAft>
              <a:buSzPts val="1400"/>
              <a:buFont typeface="Microsoft JhengHei"/>
              <a:buChar char="●"/>
            </a:pPr>
            <a:r>
              <a:rPr lang="zh-TW" sz="2400" b="1">
                <a:latin typeface="Microsoft JhengHei"/>
                <a:ea typeface="Microsoft JhengHei"/>
                <a:cs typeface="Microsoft JhengHei"/>
                <a:sym typeface="Microsoft JhengHei"/>
              </a:rPr>
              <a:t>拉客戶人力成本高</a:t>
            </a:r>
            <a:endParaRPr sz="2400" b="1">
              <a:latin typeface="Microsoft JhengHei"/>
              <a:ea typeface="Microsoft JhengHei"/>
              <a:cs typeface="Microsoft JhengHei"/>
              <a:sym typeface="Microsoft JhengHei"/>
            </a:endParaRPr>
          </a:p>
          <a:p>
            <a:pPr marL="457200" lvl="0" indent="-317500" algn="l" rtl="0">
              <a:lnSpc>
                <a:spcPct val="115000"/>
              </a:lnSpc>
              <a:spcBef>
                <a:spcPts val="0"/>
              </a:spcBef>
              <a:spcAft>
                <a:spcPts val="0"/>
              </a:spcAft>
              <a:buSzPts val="1400"/>
              <a:buFont typeface="Microsoft JhengHei"/>
              <a:buChar char="●"/>
            </a:pPr>
            <a:r>
              <a:rPr lang="zh-TW" sz="2400" b="1">
                <a:latin typeface="Microsoft JhengHei"/>
                <a:ea typeface="Microsoft JhengHei"/>
                <a:cs typeface="Microsoft JhengHei"/>
                <a:sym typeface="Microsoft JhengHei"/>
              </a:rPr>
              <a:t>客戶詐保風險</a:t>
            </a:r>
            <a:endParaRPr sz="2400" b="1">
              <a:latin typeface="Microsoft JhengHei"/>
              <a:ea typeface="Microsoft JhengHei"/>
              <a:cs typeface="Microsoft JhengHei"/>
              <a:sym typeface="Microsoft JhengHei"/>
            </a:endParaRPr>
          </a:p>
        </p:txBody>
      </p:sp>
      <p:pic>
        <p:nvPicPr>
          <p:cNvPr id="544" name="Google Shape;544;p66"/>
          <p:cNvPicPr preferRelativeResize="0"/>
          <p:nvPr/>
        </p:nvPicPr>
        <p:blipFill>
          <a:blip r:embed="rId5">
            <a:alphaModFix/>
          </a:blip>
          <a:stretch>
            <a:fillRect/>
          </a:stretch>
        </p:blipFill>
        <p:spPr>
          <a:xfrm>
            <a:off x="3429925" y="4437036"/>
            <a:ext cx="1518025" cy="1506075"/>
          </a:xfrm>
          <a:prstGeom prst="rect">
            <a:avLst/>
          </a:prstGeom>
          <a:noFill/>
          <a:ln>
            <a:noFill/>
          </a:ln>
        </p:spPr>
      </p:pic>
      <p:sp>
        <p:nvSpPr>
          <p:cNvPr id="545" name="Google Shape;545;p66"/>
          <p:cNvSpPr txBox="1">
            <a:spLocks noGrp="1"/>
          </p:cNvSpPr>
          <p:nvPr>
            <p:ph type="title"/>
          </p:nvPr>
        </p:nvSpPr>
        <p:spPr>
          <a:xfrm>
            <a:off x="329184" y="353675"/>
            <a:ext cx="11651991" cy="1259100"/>
          </a:xfrm>
          <a:prstGeom prst="rect">
            <a:avLst/>
          </a:prstGeom>
        </p:spPr>
        <p:txBody>
          <a:bodyPr spcFirstLastPara="1" wrap="square" lIns="91425" tIns="45700" rIns="91425" bIns="45700" anchor="b" anchorCtr="0">
            <a:noAutofit/>
          </a:bodyPr>
          <a:lstStyle/>
          <a:p>
            <a:pPr lvl="0">
              <a:spcBef>
                <a:spcPts val="0"/>
              </a:spcBef>
            </a:pPr>
            <a:r>
              <a:rPr lang="en-US" altLang="zh-TW" dirty="0">
                <a:solidFill>
                  <a:schemeClr val="accent2"/>
                </a:solidFill>
                <a:latin typeface="Microsoft JhengHei"/>
                <a:ea typeface="Microsoft JhengHei"/>
                <a:cs typeface="Microsoft JhengHei"/>
                <a:sym typeface="Microsoft JhengHei"/>
              </a:rPr>
              <a:t>P2P</a:t>
            </a:r>
            <a:r>
              <a:rPr lang="zh-TW" altLang="en-US" dirty="0">
                <a:solidFill>
                  <a:schemeClr val="accent2"/>
                </a:solidFill>
                <a:latin typeface="Microsoft JhengHei"/>
                <a:ea typeface="Microsoft JhengHei"/>
                <a:cs typeface="Microsoft JhengHei"/>
                <a:sym typeface="Microsoft JhengHei"/>
              </a:rPr>
              <a:t>保險</a:t>
            </a:r>
            <a:r>
              <a:rPr lang="en-US" altLang="zh-TW" dirty="0" smtClean="0">
                <a:latin typeface="Microsoft JhengHei"/>
                <a:ea typeface="Microsoft JhengHei"/>
                <a:cs typeface="Microsoft JhengHei"/>
                <a:sym typeface="Microsoft JhengHei"/>
              </a:rPr>
              <a:t/>
            </a:r>
            <a:br>
              <a:rPr lang="en-US" altLang="zh-TW" dirty="0" smtClean="0">
                <a:latin typeface="Microsoft JhengHei"/>
                <a:ea typeface="Microsoft JhengHei"/>
                <a:cs typeface="Microsoft JhengHei"/>
                <a:sym typeface="Microsoft JhengHei"/>
              </a:rPr>
            </a:br>
            <a:r>
              <a:rPr lang="zh-TW" sz="2800" dirty="0" smtClean="0">
                <a:latin typeface="Microsoft JhengHei"/>
                <a:ea typeface="Microsoft JhengHei"/>
                <a:cs typeface="Microsoft JhengHei"/>
                <a:sym typeface="Microsoft JhengHei"/>
              </a:rPr>
              <a:t>傳統</a:t>
            </a:r>
            <a:r>
              <a:rPr lang="zh-TW" sz="2800" dirty="0">
                <a:latin typeface="Microsoft JhengHei"/>
                <a:ea typeface="Microsoft JhengHei"/>
                <a:cs typeface="Microsoft JhengHei"/>
                <a:sym typeface="Microsoft JhengHei"/>
              </a:rPr>
              <a:t>保險：成本  </a:t>
            </a:r>
            <a:r>
              <a:rPr lang="zh-TW" sz="2800" dirty="0" smtClean="0">
                <a:latin typeface="Microsoft JhengHei"/>
                <a:ea typeface="Microsoft JhengHei"/>
                <a:cs typeface="Microsoft JhengHei"/>
                <a:sym typeface="Microsoft JhengHei"/>
              </a:rPr>
              <a:t>互助</a:t>
            </a:r>
            <a:r>
              <a:rPr lang="zh-TW" sz="2800" dirty="0">
                <a:latin typeface="Microsoft JhengHei"/>
                <a:ea typeface="Microsoft JhengHei"/>
                <a:cs typeface="Microsoft JhengHei"/>
                <a:sym typeface="Microsoft JhengHei"/>
              </a:rPr>
              <a:t>保險：信用</a:t>
            </a:r>
            <a:endParaRPr sz="2800" dirty="0">
              <a:latin typeface="Microsoft JhengHei"/>
              <a:ea typeface="Microsoft JhengHei"/>
              <a:cs typeface="Microsoft JhengHei"/>
              <a:sym typeface="Microsoft JhengHei"/>
            </a:endParaRPr>
          </a:p>
        </p:txBody>
      </p:sp>
    </p:spTree>
    <p:extLst>
      <p:ext uri="{BB962C8B-B14F-4D97-AF65-F5344CB8AC3E}">
        <p14:creationId xmlns:p14="http://schemas.microsoft.com/office/powerpoint/2010/main" val="11361556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solidFill>
                  <a:schemeClr val="accent2"/>
                </a:solidFill>
                <a:latin typeface="Microsoft JhengHei"/>
                <a:ea typeface="Microsoft JhengHei"/>
                <a:cs typeface="Microsoft JhengHei"/>
                <a:sym typeface="Microsoft JhengHei"/>
              </a:rPr>
              <a:t>P2P</a:t>
            </a:r>
            <a:r>
              <a:rPr lang="zh-TW" altLang="zh-TW" dirty="0" smtClean="0">
                <a:solidFill>
                  <a:schemeClr val="accent2"/>
                </a:solidFill>
                <a:latin typeface="Microsoft JhengHei"/>
                <a:ea typeface="Microsoft JhengHei"/>
                <a:cs typeface="Microsoft JhengHei"/>
                <a:sym typeface="Microsoft JhengHei"/>
              </a:rPr>
              <a:t>保險</a:t>
            </a:r>
            <a:r>
              <a:rPr lang="zh-TW" altLang="en-US" dirty="0" smtClean="0">
                <a:solidFill>
                  <a:schemeClr val="accent2"/>
                </a:solidFill>
                <a:latin typeface="Microsoft JhengHei"/>
                <a:ea typeface="Microsoft JhengHei"/>
                <a:cs typeface="Microsoft JhengHei"/>
                <a:sym typeface="Microsoft JhengHei"/>
              </a:rPr>
              <a:t>解決方案</a:t>
            </a:r>
            <a:endParaRPr lang="zh-TW" altLang="en-US" dirty="0"/>
          </a:p>
        </p:txBody>
      </p:sp>
      <p:pic>
        <p:nvPicPr>
          <p:cNvPr id="4" name="內容版面配置區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4555137" y="1690687"/>
            <a:ext cx="7636863" cy="3645241"/>
          </a:xfrm>
        </p:spPr>
      </p:pic>
      <p:sp>
        <p:nvSpPr>
          <p:cNvPr id="5" name="文字方塊 4"/>
          <p:cNvSpPr txBox="1"/>
          <p:nvPr/>
        </p:nvSpPr>
        <p:spPr>
          <a:xfrm>
            <a:off x="544008" y="1980840"/>
            <a:ext cx="3970119" cy="3677930"/>
          </a:xfrm>
          <a:prstGeom prst="rect">
            <a:avLst/>
          </a:prstGeom>
          <a:noFill/>
        </p:spPr>
        <p:txBody>
          <a:bodyPr wrap="square" rtlCol="0">
            <a:spAutoFit/>
          </a:bodyPr>
          <a:lstStyle/>
          <a:p>
            <a:pPr marL="285750" indent="-285750">
              <a:buFont typeface="Arial" panose="020B0604020202020204" pitchFamily="34" charset="0"/>
              <a:buChar char="•"/>
            </a:pPr>
            <a:r>
              <a:rPr lang="zh-TW" altLang="en-US" sz="2000" b="1" dirty="0">
                <a:latin typeface="微軟正黑體" panose="020B0604030504040204" pitchFamily="34" charset="-120"/>
                <a:ea typeface="微軟正黑體" panose="020B0604030504040204" pitchFamily="34" charset="-120"/>
              </a:rPr>
              <a:t>概念｜</a:t>
            </a:r>
            <a:r>
              <a:rPr lang="zh-TW" altLang="en-US" sz="2000" dirty="0">
                <a:latin typeface="微軟正黑體" panose="020B0604030504040204" pitchFamily="34" charset="-120"/>
                <a:ea typeface="微軟正黑體" panose="020B0604030504040204" pitchFamily="34" charset="-120"/>
              </a:rPr>
              <a:t> </a:t>
            </a:r>
            <a:r>
              <a:rPr lang="en-US" altLang="zh-TW" sz="2000" dirty="0">
                <a:latin typeface="微軟正黑體" panose="020B0604030504040204" pitchFamily="34" charset="-120"/>
                <a:ea typeface="微軟正黑體" panose="020B0604030504040204" pitchFamily="34" charset="-120"/>
              </a:rPr>
              <a:t>P2P</a:t>
            </a:r>
            <a:r>
              <a:rPr lang="zh-TW" altLang="en-US" sz="2000" dirty="0">
                <a:latin typeface="微軟正黑體" panose="020B0604030504040204" pitchFamily="34" charset="-120"/>
                <a:ea typeface="微軟正黑體" panose="020B0604030504040204" pitchFamily="34" charset="-120"/>
              </a:rPr>
              <a:t>保險是一種將互助保險和傳統保險結合的</a:t>
            </a:r>
            <a:r>
              <a:rPr lang="zh-TW" altLang="en-US" sz="2000" dirty="0" smtClean="0">
                <a:latin typeface="微軟正黑體" panose="020B0604030504040204" pitchFamily="34" charset="-120"/>
                <a:ea typeface="微軟正黑體" panose="020B0604030504040204" pitchFamily="34" charset="-120"/>
              </a:rPr>
              <a:t>模式，用戶間形成</a:t>
            </a:r>
            <a:r>
              <a:rPr lang="zh-TW" altLang="en-US" sz="2000" dirty="0">
                <a:latin typeface="微軟正黑體" panose="020B0604030504040204" pitchFamily="34" charset="-120"/>
                <a:ea typeface="微軟正黑體" panose="020B0604030504040204" pitchFamily="34" charset="-120"/>
              </a:rPr>
              <a:t>互助</a:t>
            </a:r>
            <a:r>
              <a:rPr lang="zh-TW" altLang="en-US" sz="2000" dirty="0" smtClean="0">
                <a:latin typeface="微軟正黑體" panose="020B0604030504040204" pitchFamily="34" charset="-120"/>
                <a:ea typeface="微軟正黑體" panose="020B0604030504040204" pitchFamily="34" charset="-120"/>
              </a:rPr>
              <a:t>小組，</a:t>
            </a:r>
            <a:r>
              <a:rPr lang="zh-TW" altLang="en-US" sz="2000" dirty="0">
                <a:latin typeface="微軟正黑體" panose="020B0604030504040204" pitchFamily="34" charset="-120"/>
                <a:ea typeface="微軟正黑體" panose="020B0604030504040204" pitchFamily="34" charset="-120"/>
              </a:rPr>
              <a:t>共享保費資金池。小額出險將從資金池裡提取資金，大額出險則會由保險公司賠</a:t>
            </a:r>
            <a:r>
              <a:rPr lang="zh-TW" altLang="en-US" sz="2000" dirty="0" smtClean="0">
                <a:latin typeface="微軟正黑體" panose="020B0604030504040204" pitchFamily="34" charset="-120"/>
                <a:ea typeface="微軟正黑體" panose="020B0604030504040204" pitchFamily="34" charset="-120"/>
              </a:rPr>
              <a:t>付</a:t>
            </a:r>
            <a:r>
              <a:rPr lang="zh-TW" altLang="en-US" sz="2000" dirty="0">
                <a:latin typeface="微軟正黑體" panose="020B0604030504040204" pitchFamily="34" charset="-120"/>
                <a:ea typeface="微軟正黑體" panose="020B0604030504040204" pitchFamily="34" charset="-120"/>
              </a:rPr>
              <a:t>，</a:t>
            </a:r>
            <a:r>
              <a:rPr lang="zh-TW" altLang="en-US" sz="2000" dirty="0" smtClean="0">
                <a:latin typeface="微軟正黑體" panose="020B0604030504040204" pitchFamily="34" charset="-120"/>
                <a:ea typeface="微軟正黑體" panose="020B0604030504040204" pitchFamily="34" charset="-120"/>
              </a:rPr>
              <a:t>如果</a:t>
            </a:r>
            <a:r>
              <a:rPr lang="zh-TW" altLang="en-US" sz="2000" dirty="0">
                <a:latin typeface="微軟正黑體" panose="020B0604030504040204" pitchFamily="34" charset="-120"/>
                <a:ea typeface="微軟正黑體" panose="020B0604030504040204" pitchFamily="34" charset="-120"/>
              </a:rPr>
              <a:t>保險期間內未出險，資金池的保費基金將返還給用戶，而保險公司也會降低運營成本。</a:t>
            </a:r>
          </a:p>
          <a:p>
            <a:pPr marL="285750" indent="-285750">
              <a:lnSpc>
                <a:spcPct val="120000"/>
              </a:lnSpc>
              <a:spcBef>
                <a:spcPts val="600"/>
              </a:spcBef>
              <a:spcAft>
                <a:spcPts val="600"/>
              </a:spcAft>
              <a:buFont typeface="Arial" panose="020B0604020202020204" pitchFamily="34" charset="0"/>
              <a:buChar char="•"/>
            </a:pPr>
            <a:r>
              <a:rPr lang="zh-TW" altLang="en-US" sz="2000" b="1" dirty="0" smtClean="0">
                <a:latin typeface="微軟正黑體" panose="020B0604030504040204" pitchFamily="34" charset="-120"/>
                <a:ea typeface="微軟正黑體" panose="020B0604030504040204" pitchFamily="34" charset="-120"/>
              </a:rPr>
              <a:t>案例｜</a:t>
            </a:r>
            <a:r>
              <a:rPr lang="en-US" altLang="zh-TW" sz="2000" dirty="0" err="1" smtClean="0">
                <a:latin typeface="微軟正黑體" panose="020B0604030504040204" pitchFamily="34" charset="-120"/>
                <a:ea typeface="微軟正黑體" panose="020B0604030504040204" pitchFamily="34" charset="-120"/>
              </a:rPr>
              <a:t>Friendsurance</a:t>
            </a:r>
            <a:r>
              <a:rPr lang="zh-TW" altLang="en-US" sz="2000" dirty="0" smtClean="0">
                <a:latin typeface="微軟正黑體" panose="020B0604030504040204" pitchFamily="34" charset="-120"/>
                <a:ea typeface="微軟正黑體" panose="020B0604030504040204" pitchFamily="34" charset="-120"/>
              </a:rPr>
              <a:t>、</a:t>
            </a:r>
            <a:r>
              <a:rPr lang="en-US" altLang="zh-TW" sz="2000" dirty="0" smtClean="0">
                <a:latin typeface="微軟正黑體" panose="020B0604030504040204" pitchFamily="34" charset="-120"/>
                <a:ea typeface="微軟正黑體" panose="020B0604030504040204" pitchFamily="34" charset="-120"/>
              </a:rPr>
              <a:t>Lemonade, </a:t>
            </a:r>
            <a:r>
              <a:rPr lang="en-US" sz="2000" dirty="0"/>
              <a:t>Guevara</a:t>
            </a:r>
            <a:endParaRPr lang="en-US" altLang="zh-TW"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7483523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Google Shape;567;p68"/>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sz="4200" i="0" u="none" strike="noStrike" cap="none">
                <a:solidFill>
                  <a:schemeClr val="accent2"/>
                </a:solidFill>
                <a:latin typeface="Microsoft JhengHei"/>
                <a:ea typeface="Microsoft JhengHei"/>
                <a:cs typeface="Microsoft JhengHei"/>
                <a:sym typeface="Microsoft JhengHei"/>
              </a:rPr>
              <a:t>P2P保險特徵</a:t>
            </a:r>
            <a:r>
              <a:rPr lang="zh-TW">
                <a:latin typeface="Microsoft JhengHei"/>
                <a:ea typeface="Microsoft JhengHei"/>
                <a:cs typeface="Microsoft JhengHei"/>
                <a:sym typeface="Microsoft JhengHei"/>
              </a:rPr>
              <a:t> </a:t>
            </a:r>
            <a:r>
              <a:rPr lang="zh-TW" sz="4200" i="0" u="none" strike="noStrike" cap="none">
                <a:solidFill>
                  <a:schemeClr val="accent2"/>
                </a:solidFill>
                <a:latin typeface="Microsoft JhengHei"/>
                <a:ea typeface="Microsoft JhengHei"/>
                <a:cs typeface="Microsoft JhengHei"/>
                <a:sym typeface="Microsoft JhengHei"/>
              </a:rPr>
              <a:t>—</a:t>
            </a:r>
            <a:r>
              <a:rPr lang="zh-TW">
                <a:latin typeface="Microsoft JhengHei"/>
                <a:ea typeface="Microsoft JhengHei"/>
                <a:cs typeface="Microsoft JhengHei"/>
                <a:sym typeface="Microsoft JhengHei"/>
              </a:rPr>
              <a:t> </a:t>
            </a:r>
            <a:r>
              <a:rPr lang="zh-TW" sz="4200" i="0" u="none" strike="noStrike" cap="none">
                <a:solidFill>
                  <a:schemeClr val="accent2"/>
                </a:solidFill>
                <a:latin typeface="Microsoft JhengHei"/>
                <a:ea typeface="Microsoft JhengHei"/>
                <a:cs typeface="Microsoft JhengHei"/>
                <a:sym typeface="Microsoft JhengHei"/>
              </a:rPr>
              <a:t>雙方受益</a:t>
            </a:r>
            <a:endParaRPr sz="4200" i="0" u="none" strike="noStrike" cap="none">
              <a:solidFill>
                <a:schemeClr val="accent2"/>
              </a:solidFill>
              <a:latin typeface="Microsoft JhengHei"/>
              <a:ea typeface="Microsoft JhengHei"/>
              <a:cs typeface="Microsoft JhengHei"/>
              <a:sym typeface="Microsoft JhengHei"/>
            </a:endParaRPr>
          </a:p>
        </p:txBody>
      </p:sp>
      <p:sp>
        <p:nvSpPr>
          <p:cNvPr id="568" name="Google Shape;568;p68"/>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a:solidFill>
                  <a:schemeClr val="lt1"/>
                </a:solidFill>
                <a:latin typeface="Corbel"/>
                <a:ea typeface="Corbel"/>
                <a:cs typeface="Corbel"/>
                <a:sym typeface="Corbel"/>
              </a:rPr>
              <a:t>28</a:t>
            </a:fld>
            <a:endParaRPr sz="1200">
              <a:solidFill>
                <a:schemeClr val="lt1"/>
              </a:solidFill>
              <a:latin typeface="Corbel"/>
              <a:ea typeface="Corbel"/>
              <a:cs typeface="Corbel"/>
              <a:sym typeface="Corbel"/>
            </a:endParaRPr>
          </a:p>
        </p:txBody>
      </p:sp>
      <p:graphicFrame>
        <p:nvGraphicFramePr>
          <p:cNvPr id="569" name="Google Shape;569;p68"/>
          <p:cNvGraphicFramePr/>
          <p:nvPr/>
        </p:nvGraphicFramePr>
        <p:xfrm>
          <a:off x="1485139" y="1696617"/>
          <a:ext cx="10036950" cy="4092235"/>
        </p:xfrm>
        <a:graphic>
          <a:graphicData uri="http://schemas.openxmlformats.org/drawingml/2006/table">
            <a:tbl>
              <a:tblPr firstRow="1" bandRow="1">
                <a:noFill/>
              </a:tblPr>
              <a:tblGrid>
                <a:gridCol w="1799325">
                  <a:extLst>
                    <a:ext uri="{9D8B030D-6E8A-4147-A177-3AD203B41FA5}">
                      <a16:colId xmlns:a16="http://schemas.microsoft.com/office/drawing/2014/main" val="20000"/>
                    </a:ext>
                  </a:extLst>
                </a:gridCol>
                <a:gridCol w="8237625">
                  <a:extLst>
                    <a:ext uri="{9D8B030D-6E8A-4147-A177-3AD203B41FA5}">
                      <a16:colId xmlns:a16="http://schemas.microsoft.com/office/drawing/2014/main" val="20001"/>
                    </a:ext>
                  </a:extLst>
                </a:gridCol>
              </a:tblGrid>
              <a:tr h="453975">
                <a:tc>
                  <a:txBody>
                    <a:bodyPr/>
                    <a:lstStyle/>
                    <a:p>
                      <a:pPr marL="0" marR="0" lvl="0" indent="0" algn="ctr" rtl="0">
                        <a:spcBef>
                          <a:spcPts val="0"/>
                        </a:spcBef>
                        <a:spcAft>
                          <a:spcPts val="0"/>
                        </a:spcAft>
                        <a:buNone/>
                      </a:pPr>
                      <a:r>
                        <a:rPr lang="zh-TW" sz="1800" b="1" u="none" strike="noStrike" cap="none">
                          <a:latin typeface="Microsoft JhengHei"/>
                          <a:ea typeface="Microsoft JhengHei"/>
                          <a:cs typeface="Microsoft JhengHei"/>
                          <a:sym typeface="Microsoft JhengHei"/>
                        </a:rPr>
                        <a:t>特徵</a:t>
                      </a:r>
                      <a:endParaRPr sz="1800" b="1" u="none" strike="noStrike" cap="none">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6B8AF"/>
                    </a:solidFill>
                  </a:tcPr>
                </a:tc>
                <a:tc>
                  <a:txBody>
                    <a:bodyPr/>
                    <a:lstStyle/>
                    <a:p>
                      <a:pPr marL="0" marR="0" lvl="0" indent="0" algn="ctr" rtl="0">
                        <a:spcBef>
                          <a:spcPts val="0"/>
                        </a:spcBef>
                        <a:spcAft>
                          <a:spcPts val="0"/>
                        </a:spcAft>
                        <a:buNone/>
                      </a:pPr>
                      <a:r>
                        <a:rPr lang="zh-TW" sz="1800" b="1" u="none" strike="noStrike" cap="none">
                          <a:latin typeface="Microsoft JhengHei"/>
                          <a:ea typeface="Microsoft JhengHei"/>
                          <a:cs typeface="Microsoft JhengHei"/>
                          <a:sym typeface="Microsoft JhengHei"/>
                        </a:rPr>
                        <a:t>敘述</a:t>
                      </a:r>
                      <a:endParaRPr sz="1800" b="1">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6B8AF"/>
                    </a:solidFill>
                  </a:tcPr>
                </a:tc>
                <a:extLst>
                  <a:ext uri="{0D108BD9-81ED-4DB2-BD59-A6C34878D82A}">
                    <a16:rowId xmlns:a16="http://schemas.microsoft.com/office/drawing/2014/main" val="10000"/>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高效率</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透過互聯網即時運算，省去大量簽約時間</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1"/>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透明化</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將保費、利潤、理賠訊息等公開給投保人</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2"/>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社群性</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具有信任基礎或者風險相似的人，組成同一社群，有穩固的信任感，詐保率低</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3"/>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互動性</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CE5CD"/>
                    </a:solidFill>
                  </a:tcPr>
                </a:tc>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共保人在過程中互相監督、提醒，爭取保費償還</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4"/>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成本較低</a:t>
                      </a:r>
                      <a:endParaRPr sz="1800">
                        <a:latin typeface="Microsoft JhengHei"/>
                        <a:ea typeface="Microsoft JhengHei"/>
                        <a:cs typeface="Microsoft JhengHei"/>
                        <a:sym typeface="Microsoft JhengHei"/>
                      </a:endParaRPr>
                    </a:p>
                  </a:txBody>
                  <a:tcPr marL="97050" marR="97050" marT="45725" marB="45725" anchor="ctr">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讓相同社群的人共同分攤風險，共享保費資金池，</a:t>
                      </a:r>
                      <a:r>
                        <a:rPr lang="zh-TW" sz="1800" i="0">
                          <a:solidFill>
                            <a:schemeClr val="dk1"/>
                          </a:solidFill>
                          <a:latin typeface="Microsoft JhengHei"/>
                          <a:ea typeface="Microsoft JhengHei"/>
                          <a:cs typeface="Microsoft JhengHei"/>
                          <a:sym typeface="Microsoft JhengHei"/>
                        </a:rPr>
                        <a:t>小額出險將從資金池裡提取資金，大額出險則會由保險公司賠付，</a:t>
                      </a:r>
                      <a:r>
                        <a:rPr lang="zh-TW" sz="1800">
                          <a:latin typeface="Microsoft JhengHei"/>
                          <a:ea typeface="Microsoft JhengHei"/>
                          <a:cs typeface="Microsoft JhengHei"/>
                          <a:sym typeface="Microsoft JhengHei"/>
                        </a:rPr>
                        <a:t>如果保險期間內未出險，資金池的保費基金將返還給用戶，</a:t>
                      </a:r>
                      <a:r>
                        <a:rPr lang="zh-TW" sz="1800" i="0">
                          <a:solidFill>
                            <a:schemeClr val="dk1"/>
                          </a:solidFill>
                          <a:latin typeface="Microsoft JhengHei"/>
                          <a:ea typeface="Microsoft JhengHei"/>
                          <a:cs typeface="Microsoft JhengHei"/>
                          <a:sym typeface="Microsoft JhengHei"/>
                        </a:rPr>
                        <a:t>而保險公司也會降低運營成本。</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5"/>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消費者參與</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CE5CD"/>
                    </a:solidFill>
                  </a:tcPr>
                </a:tc>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投保人可以一同參與訂定規則、理賠方式</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6"/>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個人化</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透過智慧連網，累積數據資料，提供更完整的產品</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423108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69"/>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sz="4200" i="0" u="none" strike="noStrike" cap="none" dirty="0">
                <a:solidFill>
                  <a:schemeClr val="accent2"/>
                </a:solidFill>
                <a:latin typeface="Microsoft JhengHei"/>
                <a:ea typeface="Microsoft JhengHei"/>
                <a:cs typeface="Microsoft JhengHei"/>
                <a:sym typeface="Microsoft JhengHei"/>
              </a:rPr>
              <a:t>社群網路創新： Friendsurance</a:t>
            </a:r>
            <a:endParaRPr sz="4200" i="0" u="none" strike="noStrike" cap="none" dirty="0">
              <a:solidFill>
                <a:schemeClr val="accent2"/>
              </a:solidFill>
              <a:latin typeface="Microsoft JhengHei"/>
              <a:ea typeface="Microsoft JhengHei"/>
              <a:cs typeface="Microsoft JhengHei"/>
              <a:sym typeface="Microsoft JhengHei"/>
            </a:endParaRPr>
          </a:p>
        </p:txBody>
      </p:sp>
      <p:sp>
        <p:nvSpPr>
          <p:cNvPr id="576" name="Google Shape;576;p69"/>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Autofit/>
          </a:bodyPr>
          <a:lstStyle/>
          <a:p>
            <a:pPr marL="228600" marR="0" lvl="0" indent="-215900" algn="l" rtl="0">
              <a:lnSpc>
                <a:spcPct val="100000"/>
              </a:lnSpc>
              <a:spcBef>
                <a:spcPts val="0"/>
              </a:spcBef>
              <a:spcAft>
                <a:spcPts val="0"/>
              </a:spcAft>
              <a:buClr>
                <a:schemeClr val="dk1"/>
              </a:buClr>
              <a:buSzPts val="2400"/>
              <a:buFont typeface="Microsoft JhengHei"/>
              <a:buChar char="•"/>
            </a:pPr>
            <a:r>
              <a:rPr lang="zh-TW" sz="2400" i="0" u="none" strike="noStrike" cap="none">
                <a:solidFill>
                  <a:schemeClr val="dk1"/>
                </a:solidFill>
                <a:latin typeface="Microsoft JhengHei"/>
                <a:ea typeface="Microsoft JhengHei"/>
                <a:cs typeface="Microsoft JhengHei"/>
                <a:sym typeface="Microsoft JhengHei"/>
              </a:rPr>
              <a:t>創立於德國柏林，作為保險中介，與傳統保險公司合作提供保險產品</a:t>
            </a:r>
            <a:endParaRPr sz="2400">
              <a:latin typeface="Microsoft JhengHei"/>
              <a:ea typeface="Microsoft JhengHei"/>
              <a:cs typeface="Microsoft JhengHei"/>
              <a:sym typeface="Microsoft JhengHei"/>
            </a:endParaRPr>
          </a:p>
          <a:p>
            <a:pPr marL="228600" marR="0" lvl="0" indent="-215900" algn="l" rtl="0">
              <a:lnSpc>
                <a:spcPct val="100000"/>
              </a:lnSpc>
              <a:spcBef>
                <a:spcPts val="1000"/>
              </a:spcBef>
              <a:spcAft>
                <a:spcPts val="0"/>
              </a:spcAft>
              <a:buClr>
                <a:schemeClr val="dk1"/>
              </a:buClr>
              <a:buSzPts val="2400"/>
              <a:buFont typeface="Microsoft JhengHei"/>
              <a:buChar char="•"/>
            </a:pPr>
            <a:r>
              <a:rPr lang="zh-TW" sz="2400" i="0" u="none" strike="noStrike" cap="none">
                <a:solidFill>
                  <a:schemeClr val="dk1"/>
                </a:solidFill>
                <a:latin typeface="Microsoft JhengHei"/>
                <a:ea typeface="Microsoft JhengHei"/>
                <a:cs typeface="Microsoft JhengHei"/>
                <a:sym typeface="Microsoft JhengHei"/>
              </a:rPr>
              <a:t>商業模式</a:t>
            </a:r>
            <a:endParaRPr sz="2400">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Microsoft JhengHei"/>
              <a:buChar char="•"/>
            </a:pPr>
            <a:r>
              <a:rPr lang="zh-TW" i="0" u="none" strike="noStrike" cap="none">
                <a:solidFill>
                  <a:schemeClr val="dk1"/>
                </a:solidFill>
                <a:latin typeface="Microsoft JhengHei"/>
                <a:ea typeface="Microsoft JhengHei"/>
                <a:cs typeface="Microsoft JhengHei"/>
                <a:sym typeface="Microsoft JhengHei"/>
              </a:rPr>
              <a:t>根據客戶需要的保險類型將他們分為不同的小組(財產、個人責任、可保產物和訴訟保險小組)</a:t>
            </a:r>
            <a:endParaRPr i="0" u="none" strike="noStrike" cap="none">
              <a:solidFill>
                <a:schemeClr val="dk1"/>
              </a:solidFill>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Microsoft JhengHei"/>
              <a:buChar char="•"/>
            </a:pPr>
            <a:r>
              <a:rPr lang="zh-TW" i="0" u="none" strike="noStrike" cap="none">
                <a:solidFill>
                  <a:schemeClr val="dk1"/>
                </a:solidFill>
                <a:latin typeface="Microsoft JhengHei"/>
                <a:ea typeface="Microsoft JhengHei"/>
                <a:cs typeface="Microsoft JhengHei"/>
                <a:sym typeface="Microsoft JhengHei"/>
              </a:rPr>
              <a:t>Friendsurance 的保險產品採用了基於 P2P 的社區形式</a:t>
            </a:r>
            <a:endParaRPr>
              <a:latin typeface="Microsoft JhengHei"/>
              <a:ea typeface="Microsoft JhengHei"/>
              <a:cs typeface="Microsoft JhengHei"/>
              <a:sym typeface="Microsoft JhengHei"/>
            </a:endParaRPr>
          </a:p>
          <a:p>
            <a:pPr marL="1143000" marR="0" lvl="2" indent="-228600" algn="l" rtl="0">
              <a:lnSpc>
                <a:spcPct val="100000"/>
              </a:lnSpc>
              <a:spcBef>
                <a:spcPts val="500"/>
              </a:spcBef>
              <a:spcAft>
                <a:spcPts val="0"/>
              </a:spcAft>
              <a:buClr>
                <a:schemeClr val="dk1"/>
              </a:buClr>
              <a:buSzPts val="2400"/>
              <a:buFont typeface="Microsoft JhengHei"/>
              <a:buChar char="•"/>
            </a:pPr>
            <a:r>
              <a:rPr lang="zh-TW" sz="2400" i="0" u="none" strike="noStrike" cap="none">
                <a:solidFill>
                  <a:schemeClr val="dk1"/>
                </a:solidFill>
                <a:latin typeface="Microsoft JhengHei"/>
                <a:ea typeface="Microsoft JhengHei"/>
                <a:cs typeface="Microsoft JhengHei"/>
                <a:sym typeface="Microsoft JhengHei"/>
              </a:rPr>
              <a:t>持有相同類型保險的客戶將通過自動匹配的方式分組</a:t>
            </a:r>
            <a:endParaRPr sz="2400">
              <a:latin typeface="Microsoft JhengHei"/>
              <a:ea typeface="Microsoft JhengHei"/>
              <a:cs typeface="Microsoft JhengHei"/>
              <a:sym typeface="Microsoft JhengHei"/>
            </a:endParaRPr>
          </a:p>
          <a:p>
            <a:pPr marL="1143000" marR="0" lvl="2" indent="-228600" algn="l" rtl="0">
              <a:lnSpc>
                <a:spcPct val="100000"/>
              </a:lnSpc>
              <a:spcBef>
                <a:spcPts val="500"/>
              </a:spcBef>
              <a:spcAft>
                <a:spcPts val="0"/>
              </a:spcAft>
              <a:buClr>
                <a:schemeClr val="dk1"/>
              </a:buClr>
              <a:buSzPts val="2400"/>
              <a:buFont typeface="Microsoft JhengHei"/>
              <a:buChar char="•"/>
            </a:pPr>
            <a:r>
              <a:rPr lang="zh-TW" sz="2400" i="0" u="none" strike="noStrike" cap="none">
                <a:solidFill>
                  <a:schemeClr val="dk1"/>
                </a:solidFill>
                <a:latin typeface="Microsoft JhengHei"/>
                <a:ea typeface="Microsoft JhengHei"/>
                <a:cs typeface="Microsoft JhengHei"/>
                <a:sym typeface="Microsoft JhengHei"/>
              </a:rPr>
              <a:t>用戶可以直接或者通過Facebook和LinkedIn邀請朋友、家人加入Friendsurance</a:t>
            </a:r>
            <a:endParaRPr sz="2400" i="0" u="none" strike="noStrike" cap="none">
              <a:solidFill>
                <a:schemeClr val="dk1"/>
              </a:solidFill>
              <a:latin typeface="Microsoft JhengHei"/>
              <a:ea typeface="Microsoft JhengHei"/>
              <a:cs typeface="Microsoft JhengHei"/>
              <a:sym typeface="Microsoft JhengHei"/>
            </a:endParaRPr>
          </a:p>
          <a:p>
            <a:pPr marL="685800" marR="0" lvl="1" indent="-215900" algn="l" rtl="0">
              <a:lnSpc>
                <a:spcPct val="100000"/>
              </a:lnSpc>
              <a:spcBef>
                <a:spcPts val="500"/>
              </a:spcBef>
              <a:spcAft>
                <a:spcPts val="0"/>
              </a:spcAft>
              <a:buClr>
                <a:schemeClr val="dk1"/>
              </a:buClr>
              <a:buSzPts val="2400"/>
              <a:buFont typeface="Microsoft JhengHei"/>
              <a:buChar char="•"/>
            </a:pPr>
            <a:r>
              <a:rPr lang="zh-TW" i="0" u="none" strike="noStrike" cap="none">
                <a:solidFill>
                  <a:schemeClr val="dk1"/>
                </a:solidFill>
                <a:latin typeface="Microsoft JhengHei"/>
                <a:ea typeface="Microsoft JhengHei"/>
                <a:cs typeface="Microsoft JhengHei"/>
                <a:sym typeface="Microsoft JhengHei"/>
              </a:rPr>
              <a:t>機制：同一社群成員的保費全部進入資金池若小組零索賠，組員就可以拿回收回資金</a:t>
            </a:r>
            <a:endParaRPr>
              <a:latin typeface="Microsoft JhengHei"/>
              <a:ea typeface="Microsoft JhengHei"/>
              <a:cs typeface="Microsoft JhengHei"/>
              <a:sym typeface="Microsoft JhengHei"/>
            </a:endParaRPr>
          </a:p>
        </p:txBody>
      </p:sp>
      <p:sp>
        <p:nvSpPr>
          <p:cNvPr id="577" name="Google Shape;577;p69"/>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a:solidFill>
                  <a:schemeClr val="lt1"/>
                </a:solidFill>
                <a:latin typeface="Corbel"/>
                <a:ea typeface="Corbel"/>
                <a:cs typeface="Corbel"/>
                <a:sym typeface="Corbel"/>
              </a:rPr>
              <a:t>29</a:t>
            </a:fld>
            <a:endParaRPr sz="1200">
              <a:solidFill>
                <a:schemeClr val="lt1"/>
              </a:solidFill>
              <a:latin typeface="Corbel"/>
              <a:ea typeface="Corbel"/>
              <a:cs typeface="Corbel"/>
              <a:sym typeface="Corbel"/>
            </a:endParaRPr>
          </a:p>
        </p:txBody>
      </p:sp>
    </p:spTree>
    <p:extLst>
      <p:ext uri="{BB962C8B-B14F-4D97-AF65-F5344CB8AC3E}">
        <p14:creationId xmlns:p14="http://schemas.microsoft.com/office/powerpoint/2010/main" val="2478266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dirty="0"/>
              <a:t>保險的作用</a:t>
            </a:r>
          </a:p>
        </p:txBody>
      </p:sp>
      <p:sp>
        <p:nvSpPr>
          <p:cNvPr id="6" name="內容版面配置區 5"/>
          <p:cNvSpPr>
            <a:spLocks noGrp="1"/>
          </p:cNvSpPr>
          <p:nvPr>
            <p:ph idx="1"/>
          </p:nvPr>
        </p:nvSpPr>
        <p:spPr>
          <a:xfrm>
            <a:off x="612057" y="1474839"/>
            <a:ext cx="7733657" cy="4702124"/>
          </a:xfrm>
        </p:spPr>
        <p:txBody>
          <a:bodyPr>
            <a:normAutofit/>
          </a:bodyPr>
          <a:lstStyle/>
          <a:p>
            <a:r>
              <a:rPr lang="zh-TW" altLang="en-US" sz="2800" dirty="0"/>
              <a:t>保險的作用</a:t>
            </a:r>
          </a:p>
          <a:p>
            <a:pPr lvl="1"/>
            <a:r>
              <a:rPr lang="zh-TW" altLang="en-US" sz="2800" dirty="0"/>
              <a:t>轉移風險</a:t>
            </a:r>
          </a:p>
          <a:p>
            <a:pPr lvl="1"/>
            <a:r>
              <a:rPr lang="zh-TW" altLang="en-US" sz="2800" dirty="0"/>
              <a:t>均攤損失</a:t>
            </a:r>
          </a:p>
          <a:p>
            <a:pPr lvl="1"/>
            <a:r>
              <a:rPr lang="zh-TW" altLang="en-US" sz="2800" dirty="0"/>
              <a:t>實施補償</a:t>
            </a:r>
          </a:p>
          <a:p>
            <a:pPr lvl="1"/>
            <a:r>
              <a:rPr lang="zh-TW" altLang="en-US" sz="2800" dirty="0"/>
              <a:t>抵押</a:t>
            </a:r>
            <a:r>
              <a:rPr lang="zh-TW" altLang="en-US" sz="2800" dirty="0" smtClean="0"/>
              <a:t>貸款</a:t>
            </a:r>
            <a:endParaRPr lang="en-US" altLang="zh-TW" sz="2800" dirty="0" smtClean="0"/>
          </a:p>
          <a:p>
            <a:pPr lvl="1"/>
            <a:r>
              <a:rPr lang="zh-TW" altLang="en-US" sz="2800" dirty="0" smtClean="0"/>
              <a:t>投資</a:t>
            </a:r>
            <a:r>
              <a:rPr lang="zh-TW" altLang="en-US" sz="2800" dirty="0"/>
              <a:t>收益</a:t>
            </a:r>
          </a:p>
          <a:p>
            <a:r>
              <a:rPr lang="zh-TW" altLang="en-US" sz="2800" dirty="0"/>
              <a:t>保險的</a:t>
            </a:r>
            <a:r>
              <a:rPr lang="zh-TW" altLang="en-US" sz="2800" dirty="0" smtClean="0"/>
              <a:t>分類</a:t>
            </a:r>
            <a:endParaRPr lang="zh-TW" altLang="en-US" sz="2800" dirty="0"/>
          </a:p>
          <a:p>
            <a:pPr lvl="1"/>
            <a:r>
              <a:rPr lang="zh-TW" altLang="en-US" sz="2800" dirty="0"/>
              <a:t>財產保險</a:t>
            </a:r>
          </a:p>
          <a:p>
            <a:pPr lvl="1"/>
            <a:r>
              <a:rPr lang="zh-TW" altLang="en-US" sz="2800" dirty="0"/>
              <a:t>人身保險</a:t>
            </a:r>
          </a:p>
          <a:p>
            <a:pPr lvl="1"/>
            <a:r>
              <a:rPr lang="zh-TW" altLang="en-US" sz="2800" dirty="0"/>
              <a:t>責任保險</a:t>
            </a:r>
          </a:p>
        </p:txBody>
      </p:sp>
      <p:pic>
        <p:nvPicPr>
          <p:cNvPr id="7" name="圖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066876"/>
            <a:ext cx="5769608" cy="4327206"/>
          </a:xfrm>
          <a:prstGeom prst="rect">
            <a:avLst/>
          </a:prstGeom>
        </p:spPr>
      </p:pic>
      <p:sp>
        <p:nvSpPr>
          <p:cNvPr id="4" name="投影片編號版面配置區 3"/>
          <p:cNvSpPr>
            <a:spLocks noGrp="1"/>
          </p:cNvSpPr>
          <p:nvPr>
            <p:ph type="sldNum" sz="quarter" idx="12"/>
          </p:nvPr>
        </p:nvSpPr>
        <p:spPr/>
        <p:txBody>
          <a:bodyPr/>
          <a:lstStyle/>
          <a:p>
            <a:fld id="{B7A223AD-9DE0-49EC-B40D-C8FE98D1D69B}" type="slidenum">
              <a:rPr lang="zh-TW" altLang="en-US" smtClean="0"/>
              <a:t>3</a:t>
            </a:fld>
            <a:endParaRPr lang="zh-TW" altLang="en-US"/>
          </a:p>
        </p:txBody>
      </p:sp>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9799187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Google Shape;583;p70"/>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sz="4200" i="0" u="none" strike="noStrike" cap="none">
                <a:solidFill>
                  <a:schemeClr val="accent2"/>
                </a:solidFill>
                <a:latin typeface="Microsoft JhengHei"/>
                <a:ea typeface="Microsoft JhengHei"/>
                <a:cs typeface="Microsoft JhengHei"/>
                <a:sym typeface="Microsoft JhengHei"/>
              </a:rPr>
              <a:t>Friendsurance：共享經濟保險模式</a:t>
            </a:r>
            <a:endParaRPr sz="4200" i="0" u="none" strike="noStrike" cap="none">
              <a:solidFill>
                <a:schemeClr val="accent2"/>
              </a:solidFill>
              <a:latin typeface="Microsoft JhengHei"/>
              <a:ea typeface="Microsoft JhengHei"/>
              <a:cs typeface="Microsoft JhengHei"/>
              <a:sym typeface="Microsoft JhengHei"/>
            </a:endParaRPr>
          </a:p>
        </p:txBody>
      </p:sp>
      <p:sp>
        <p:nvSpPr>
          <p:cNvPr id="584" name="Google Shape;584;p70"/>
          <p:cNvSpPr txBox="1">
            <a:spLocks noGrp="1"/>
          </p:cNvSpPr>
          <p:nvPr>
            <p:ph type="body" idx="1"/>
          </p:nvPr>
        </p:nvSpPr>
        <p:spPr>
          <a:xfrm>
            <a:off x="612057" y="1474839"/>
            <a:ext cx="11002297" cy="4702124"/>
          </a:xfrm>
          <a:prstGeom prst="rect">
            <a:avLst/>
          </a:prstGeom>
          <a:noFill/>
          <a:ln>
            <a:noFill/>
          </a:ln>
        </p:spPr>
        <p:txBody>
          <a:bodyPr spcFirstLastPara="1" wrap="square" lIns="91425" tIns="45700" rIns="91425" bIns="45700" anchor="t" anchorCtr="0">
            <a:noAutofit/>
          </a:bodyPr>
          <a:lstStyle/>
          <a:p>
            <a:pPr marL="228600" marR="0" lvl="0" indent="-215900" algn="l" rtl="0">
              <a:lnSpc>
                <a:spcPct val="100000"/>
              </a:lnSpc>
              <a:spcBef>
                <a:spcPts val="0"/>
              </a:spcBef>
              <a:spcAft>
                <a:spcPts val="0"/>
              </a:spcAft>
              <a:buClr>
                <a:schemeClr val="dk1"/>
              </a:buClr>
              <a:buSzPts val="2400"/>
              <a:buFont typeface="Microsoft JhengHei"/>
              <a:buChar char="•"/>
            </a:pPr>
            <a:r>
              <a:rPr lang="zh-TW" sz="2400" i="0" u="none" strike="noStrike" cap="none" dirty="0">
                <a:solidFill>
                  <a:schemeClr val="dk1"/>
                </a:solidFill>
                <a:latin typeface="Microsoft JhengHei"/>
                <a:ea typeface="Microsoft JhengHei"/>
                <a:cs typeface="Microsoft JhengHei"/>
                <a:sym typeface="Microsoft JhengHei"/>
              </a:rPr>
              <a:t>特色</a:t>
            </a:r>
            <a:endParaRPr sz="2400" dirty="0">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Microsoft JhengHei"/>
              <a:buChar char="•"/>
            </a:pPr>
            <a:r>
              <a:rPr lang="zh-TW" i="0" u="none" strike="noStrike" cap="none" dirty="0">
                <a:solidFill>
                  <a:schemeClr val="dk1"/>
                </a:solidFill>
                <a:latin typeface="Microsoft JhengHei"/>
                <a:ea typeface="Microsoft JhengHei"/>
                <a:cs typeface="Microsoft JhengHei"/>
                <a:sym typeface="Microsoft JhengHei"/>
              </a:rPr>
              <a:t>社群和社交信任帶入了保險產業：由於與朋友共享保險池，人們騙保的可能性降低了，需要支付的保險費就降低了</a:t>
            </a:r>
            <a:endParaRPr dirty="0">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Microsoft JhengHei"/>
              <a:buChar char="•"/>
            </a:pPr>
            <a:r>
              <a:rPr lang="zh-TW" i="0" u="none" strike="noStrike" cap="none" dirty="0">
                <a:solidFill>
                  <a:schemeClr val="dk1"/>
                </a:solidFill>
                <a:latin typeface="Microsoft JhengHei"/>
                <a:ea typeface="Microsoft JhengHei"/>
                <a:cs typeface="Microsoft JhengHei"/>
                <a:sym typeface="Microsoft JhengHei"/>
              </a:rPr>
              <a:t>新的技術核心驅動傳統的保險機制，通過保險業與共享經濟的結合，完成對傳統行業的顛覆</a:t>
            </a:r>
            <a:endParaRPr i="0" u="none" strike="noStrike" cap="none" dirty="0">
              <a:solidFill>
                <a:schemeClr val="dk1"/>
              </a:solidFill>
              <a:latin typeface="Microsoft JhengHei"/>
              <a:ea typeface="Microsoft JhengHei"/>
              <a:cs typeface="Microsoft JhengHei"/>
              <a:sym typeface="Microsoft JhengHei"/>
            </a:endParaRPr>
          </a:p>
        </p:txBody>
      </p:sp>
      <p:grpSp>
        <p:nvGrpSpPr>
          <p:cNvPr id="585" name="Google Shape;585;p70"/>
          <p:cNvGrpSpPr/>
          <p:nvPr/>
        </p:nvGrpSpPr>
        <p:grpSpPr>
          <a:xfrm>
            <a:off x="7662176" y="3235568"/>
            <a:ext cx="3242360" cy="3072353"/>
            <a:chOff x="6797842" y="3390459"/>
            <a:chExt cx="3242360" cy="3072353"/>
          </a:xfrm>
        </p:grpSpPr>
        <p:sp>
          <p:nvSpPr>
            <p:cNvPr id="586" name="Google Shape;586;p70"/>
            <p:cNvSpPr/>
            <p:nvPr/>
          </p:nvSpPr>
          <p:spPr>
            <a:xfrm rot="-2722804">
              <a:off x="7248627" y="3821777"/>
              <a:ext cx="1312238" cy="1295026"/>
            </a:xfrm>
            <a:prstGeom prst="wedgeEllipseCallout">
              <a:avLst>
                <a:gd name="adj1" fmla="val -9296"/>
                <a:gd name="adj2" fmla="val 68241"/>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587" name="Google Shape;587;p70"/>
            <p:cNvSpPr/>
            <p:nvPr/>
          </p:nvSpPr>
          <p:spPr>
            <a:xfrm>
              <a:off x="6982999" y="3390459"/>
              <a:ext cx="921748" cy="808421"/>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b="1">
                  <a:solidFill>
                    <a:schemeClr val="lt1"/>
                  </a:solidFill>
                  <a:latin typeface="Microsoft JhengHei"/>
                  <a:ea typeface="Microsoft JhengHei"/>
                  <a:cs typeface="Microsoft JhengHei"/>
                  <a:sym typeface="Microsoft JhengHei"/>
                </a:rPr>
                <a:t>通點</a:t>
              </a:r>
              <a:endParaRPr b="1">
                <a:latin typeface="Microsoft JhengHei"/>
                <a:ea typeface="Microsoft JhengHei"/>
                <a:cs typeface="Microsoft JhengHei"/>
                <a:sym typeface="Microsoft JhengHei"/>
              </a:endParaRPr>
            </a:p>
          </p:txBody>
        </p:sp>
        <p:sp>
          <p:nvSpPr>
            <p:cNvPr id="588" name="Google Shape;588;p70"/>
            <p:cNvSpPr/>
            <p:nvPr/>
          </p:nvSpPr>
          <p:spPr>
            <a:xfrm>
              <a:off x="6797842" y="3561347"/>
              <a:ext cx="3031958" cy="2887579"/>
            </a:xfrm>
            <a:prstGeom prst="ellipse">
              <a:avLst/>
            </a:prstGeom>
            <a:noFill/>
            <a:ln w="12700" cap="flat" cmpd="sng">
              <a:solidFill>
                <a:schemeClr val="accent1"/>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589" name="Google Shape;589;p70"/>
            <p:cNvSpPr txBox="1"/>
            <p:nvPr/>
          </p:nvSpPr>
          <p:spPr>
            <a:xfrm>
              <a:off x="7297816" y="4176304"/>
              <a:ext cx="1353554" cy="83099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600" b="1">
                  <a:solidFill>
                    <a:schemeClr val="dk1"/>
                  </a:solidFill>
                  <a:latin typeface="Microsoft JhengHei"/>
                  <a:ea typeface="Microsoft JhengHei"/>
                  <a:cs typeface="Microsoft JhengHei"/>
                  <a:sym typeface="Microsoft JhengHei"/>
                </a:rPr>
                <a:t>高保險欺詐風險：高銷售成本</a:t>
              </a:r>
              <a:endParaRPr b="1">
                <a:latin typeface="Microsoft JhengHei"/>
                <a:ea typeface="Microsoft JhengHei"/>
                <a:cs typeface="Microsoft JhengHei"/>
                <a:sym typeface="Microsoft JhengHei"/>
              </a:endParaRPr>
            </a:p>
          </p:txBody>
        </p:sp>
        <p:sp>
          <p:nvSpPr>
            <p:cNvPr id="590" name="Google Shape;590;p70"/>
            <p:cNvSpPr/>
            <p:nvPr/>
          </p:nvSpPr>
          <p:spPr>
            <a:xfrm rot="8074140">
              <a:off x="8309400" y="4893472"/>
              <a:ext cx="1312238" cy="1295026"/>
            </a:xfrm>
            <a:prstGeom prst="wedgeEllipseCallout">
              <a:avLst>
                <a:gd name="adj1" fmla="val -9296"/>
                <a:gd name="adj2" fmla="val 68241"/>
              </a:avLst>
            </a:prstGeom>
            <a:solidFill>
              <a:srgbClr val="9F293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591" name="Google Shape;591;p70"/>
            <p:cNvSpPr txBox="1"/>
            <p:nvPr/>
          </p:nvSpPr>
          <p:spPr>
            <a:xfrm>
              <a:off x="8365216" y="5209374"/>
              <a:ext cx="1353554" cy="58477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600" b="1">
                  <a:solidFill>
                    <a:schemeClr val="lt1"/>
                  </a:solidFill>
                  <a:latin typeface="Microsoft JhengHei"/>
                  <a:ea typeface="Microsoft JhengHei"/>
                  <a:cs typeface="Microsoft JhengHei"/>
                  <a:sym typeface="Microsoft JhengHei"/>
                </a:rPr>
                <a:t>社群和基於社交的信任</a:t>
              </a:r>
              <a:endParaRPr b="1">
                <a:latin typeface="Microsoft JhengHei"/>
                <a:ea typeface="Microsoft JhengHei"/>
                <a:cs typeface="Microsoft JhengHei"/>
                <a:sym typeface="Microsoft JhengHei"/>
              </a:endParaRPr>
            </a:p>
          </p:txBody>
        </p:sp>
        <p:sp>
          <p:nvSpPr>
            <p:cNvPr id="592" name="Google Shape;592;p70"/>
            <p:cNvSpPr/>
            <p:nvPr/>
          </p:nvSpPr>
          <p:spPr>
            <a:xfrm>
              <a:off x="9196811" y="5649391"/>
              <a:ext cx="843391" cy="813420"/>
            </a:xfrm>
            <a:prstGeom prst="ellipse">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600" b="1">
                  <a:solidFill>
                    <a:schemeClr val="dk1"/>
                  </a:solidFill>
                  <a:latin typeface="Microsoft JhengHei"/>
                  <a:ea typeface="Microsoft JhengHei"/>
                  <a:cs typeface="Microsoft JhengHei"/>
                  <a:sym typeface="Microsoft JhengHei"/>
                </a:rPr>
                <a:t>解決方案</a:t>
              </a:r>
              <a:endParaRPr sz="1600" b="1">
                <a:latin typeface="Microsoft JhengHei"/>
                <a:ea typeface="Microsoft JhengHei"/>
                <a:cs typeface="Microsoft JhengHei"/>
                <a:sym typeface="Microsoft JhengHei"/>
              </a:endParaRPr>
            </a:p>
          </p:txBody>
        </p:sp>
      </p:grpSp>
      <p:grpSp>
        <p:nvGrpSpPr>
          <p:cNvPr id="593" name="Google Shape;593;p70"/>
          <p:cNvGrpSpPr/>
          <p:nvPr/>
        </p:nvGrpSpPr>
        <p:grpSpPr>
          <a:xfrm>
            <a:off x="913272" y="3318635"/>
            <a:ext cx="6039087" cy="3016267"/>
            <a:chOff x="600756" y="3569574"/>
            <a:chExt cx="6039087" cy="3016267"/>
          </a:xfrm>
        </p:grpSpPr>
        <p:pic>
          <p:nvPicPr>
            <p:cNvPr id="594" name="Google Shape;594;p70"/>
            <p:cNvPicPr preferRelativeResize="0"/>
            <p:nvPr/>
          </p:nvPicPr>
          <p:blipFill rotWithShape="1">
            <a:blip r:embed="rId3">
              <a:alphaModFix/>
            </a:blip>
            <a:srcRect t="6177" b="7126"/>
            <a:stretch/>
          </p:blipFill>
          <p:spPr>
            <a:xfrm>
              <a:off x="3391839" y="5535332"/>
              <a:ext cx="1102014" cy="889850"/>
            </a:xfrm>
            <a:prstGeom prst="rect">
              <a:avLst/>
            </a:prstGeom>
            <a:noFill/>
            <a:ln>
              <a:noFill/>
            </a:ln>
          </p:spPr>
        </p:pic>
        <p:sp>
          <p:nvSpPr>
            <p:cNvPr id="595" name="Google Shape;595;p70"/>
            <p:cNvSpPr/>
            <p:nvPr/>
          </p:nvSpPr>
          <p:spPr>
            <a:xfrm>
              <a:off x="3318832" y="5390164"/>
              <a:ext cx="1234009" cy="1195677"/>
            </a:xfrm>
            <a:prstGeom prst="ellipse">
              <a:avLst/>
            </a:prstGeom>
            <a:noFill/>
            <a:ln w="57150" cap="flat" cmpd="sng">
              <a:solidFill>
                <a:srgbClr val="741D2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orbel"/>
                <a:ea typeface="Corbel"/>
                <a:cs typeface="Corbel"/>
                <a:sym typeface="Corbel"/>
              </a:endParaRPr>
            </a:p>
          </p:txBody>
        </p:sp>
        <p:sp>
          <p:nvSpPr>
            <p:cNvPr id="596" name="Google Shape;596;p70"/>
            <p:cNvSpPr/>
            <p:nvPr/>
          </p:nvSpPr>
          <p:spPr>
            <a:xfrm rot="3234564">
              <a:off x="3208580" y="4816021"/>
              <a:ext cx="969600" cy="624808"/>
            </a:xfrm>
            <a:prstGeom prst="rightArrow">
              <a:avLst>
                <a:gd name="adj1" fmla="val 50000"/>
                <a:gd name="adj2" fmla="val 50000"/>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orbel"/>
                <a:ea typeface="Corbel"/>
                <a:cs typeface="Corbel"/>
                <a:sym typeface="Corbel"/>
              </a:endParaRPr>
            </a:p>
          </p:txBody>
        </p:sp>
        <p:sp>
          <p:nvSpPr>
            <p:cNvPr id="597" name="Google Shape;597;p70"/>
            <p:cNvSpPr/>
            <p:nvPr/>
          </p:nvSpPr>
          <p:spPr>
            <a:xfrm rot="-3373186">
              <a:off x="3253766" y="4095918"/>
              <a:ext cx="969600" cy="624808"/>
            </a:xfrm>
            <a:prstGeom prst="rightArrow">
              <a:avLst>
                <a:gd name="adj1" fmla="val 50000"/>
                <a:gd name="adj2" fmla="val 50000"/>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orbel"/>
                <a:ea typeface="Corbel"/>
                <a:cs typeface="Corbel"/>
                <a:sym typeface="Corbel"/>
              </a:endParaRPr>
            </a:p>
          </p:txBody>
        </p:sp>
        <p:pic>
          <p:nvPicPr>
            <p:cNvPr id="598" name="Google Shape;598;p70"/>
            <p:cNvPicPr preferRelativeResize="0"/>
            <p:nvPr/>
          </p:nvPicPr>
          <p:blipFill rotWithShape="1">
            <a:blip r:embed="rId4">
              <a:alphaModFix/>
            </a:blip>
            <a:srcRect/>
            <a:stretch/>
          </p:blipFill>
          <p:spPr>
            <a:xfrm>
              <a:off x="600756" y="4101192"/>
              <a:ext cx="1248410" cy="1248410"/>
            </a:xfrm>
            <a:prstGeom prst="rect">
              <a:avLst/>
            </a:prstGeom>
            <a:noFill/>
            <a:ln>
              <a:noFill/>
            </a:ln>
          </p:spPr>
        </p:pic>
        <p:sp>
          <p:nvSpPr>
            <p:cNvPr id="599" name="Google Shape;599;p70"/>
            <p:cNvSpPr/>
            <p:nvPr/>
          </p:nvSpPr>
          <p:spPr>
            <a:xfrm>
              <a:off x="1685799" y="4483343"/>
              <a:ext cx="969600" cy="624808"/>
            </a:xfrm>
            <a:prstGeom prst="rightArrow">
              <a:avLst>
                <a:gd name="adj1" fmla="val 50000"/>
                <a:gd name="adj2" fmla="val 50000"/>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b="1">
                  <a:solidFill>
                    <a:schemeClr val="lt1"/>
                  </a:solidFill>
                  <a:latin typeface="Microsoft JhengHei"/>
                  <a:ea typeface="Microsoft JhengHei"/>
                  <a:cs typeface="Microsoft JhengHei"/>
                  <a:sym typeface="Microsoft JhengHei"/>
                </a:rPr>
                <a:t>100</a:t>
              </a:r>
              <a:r>
                <a:rPr lang="zh-TW" sz="1600" b="1">
                  <a:solidFill>
                    <a:schemeClr val="lt1"/>
                  </a:solidFill>
                  <a:latin typeface="Microsoft JhengHei"/>
                  <a:ea typeface="Microsoft JhengHei"/>
                  <a:cs typeface="Microsoft JhengHei"/>
                  <a:sym typeface="Microsoft JhengHei"/>
                </a:rPr>
                <a:t>元</a:t>
              </a:r>
              <a:endParaRPr b="1">
                <a:latin typeface="Microsoft JhengHei"/>
                <a:ea typeface="Microsoft JhengHei"/>
                <a:cs typeface="Microsoft JhengHei"/>
                <a:sym typeface="Microsoft JhengHei"/>
              </a:endParaRPr>
            </a:p>
          </p:txBody>
        </p:sp>
        <p:sp>
          <p:nvSpPr>
            <p:cNvPr id="600" name="Google Shape;600;p70"/>
            <p:cNvSpPr/>
            <p:nvPr/>
          </p:nvSpPr>
          <p:spPr>
            <a:xfrm>
              <a:off x="2714278" y="4568811"/>
              <a:ext cx="2222339" cy="453872"/>
            </a:xfrm>
            <a:prstGeom prst="roundRect">
              <a:avLst>
                <a:gd name="adj" fmla="val 16667"/>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800" b="1">
                  <a:solidFill>
                    <a:schemeClr val="lt1"/>
                  </a:solidFill>
                  <a:latin typeface="Corbel"/>
                  <a:ea typeface="Corbel"/>
                  <a:cs typeface="Corbel"/>
                  <a:sym typeface="Corbel"/>
                </a:rPr>
                <a:t>FRIENDSURANCE</a:t>
              </a:r>
              <a:endParaRPr sz="1800" b="1">
                <a:solidFill>
                  <a:schemeClr val="lt1"/>
                </a:solidFill>
                <a:latin typeface="Corbel"/>
                <a:ea typeface="Corbel"/>
                <a:cs typeface="Corbel"/>
                <a:sym typeface="Corbel"/>
              </a:endParaRPr>
            </a:p>
          </p:txBody>
        </p:sp>
        <p:sp>
          <p:nvSpPr>
            <p:cNvPr id="601" name="Google Shape;601;p70"/>
            <p:cNvSpPr txBox="1"/>
            <p:nvPr/>
          </p:nvSpPr>
          <p:spPr>
            <a:xfrm>
              <a:off x="3318832" y="4241746"/>
              <a:ext cx="65975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800" b="1">
                  <a:solidFill>
                    <a:schemeClr val="dk1"/>
                  </a:solidFill>
                  <a:latin typeface="Microsoft JhengHei"/>
                  <a:ea typeface="Microsoft JhengHei"/>
                  <a:cs typeface="Microsoft JhengHei"/>
                  <a:sym typeface="Microsoft JhengHei"/>
                </a:rPr>
                <a:t>40元</a:t>
              </a:r>
              <a:endParaRPr sz="1800" b="1">
                <a:solidFill>
                  <a:schemeClr val="dk1"/>
                </a:solidFill>
                <a:latin typeface="Microsoft JhengHei"/>
                <a:ea typeface="Microsoft JhengHei"/>
                <a:cs typeface="Microsoft JhengHei"/>
                <a:sym typeface="Microsoft JhengHei"/>
              </a:endParaRPr>
            </a:p>
          </p:txBody>
        </p:sp>
        <p:sp>
          <p:nvSpPr>
            <p:cNvPr id="602" name="Google Shape;602;p70"/>
            <p:cNvSpPr txBox="1"/>
            <p:nvPr/>
          </p:nvSpPr>
          <p:spPr>
            <a:xfrm>
              <a:off x="3386304" y="4936292"/>
              <a:ext cx="659757"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800" b="1">
                  <a:solidFill>
                    <a:schemeClr val="dk1"/>
                  </a:solidFill>
                  <a:latin typeface="Microsoft JhengHei"/>
                  <a:ea typeface="Microsoft JhengHei"/>
                  <a:cs typeface="Microsoft JhengHei"/>
                  <a:sym typeface="Microsoft JhengHei"/>
                </a:rPr>
                <a:t>60元</a:t>
              </a:r>
              <a:endParaRPr b="1">
                <a:latin typeface="Microsoft JhengHei"/>
                <a:ea typeface="Microsoft JhengHei"/>
                <a:cs typeface="Microsoft JhengHei"/>
                <a:sym typeface="Microsoft JhengHei"/>
              </a:endParaRPr>
            </a:p>
          </p:txBody>
        </p:sp>
        <p:sp>
          <p:nvSpPr>
            <p:cNvPr id="603" name="Google Shape;603;p70"/>
            <p:cNvSpPr txBox="1"/>
            <p:nvPr/>
          </p:nvSpPr>
          <p:spPr>
            <a:xfrm>
              <a:off x="3572816" y="3569574"/>
              <a:ext cx="259593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800" b="1" dirty="0">
                  <a:solidFill>
                    <a:schemeClr val="dk1"/>
                  </a:solidFill>
                  <a:latin typeface="Microsoft JhengHei"/>
                  <a:ea typeface="Microsoft JhengHei"/>
                  <a:cs typeface="Microsoft JhengHei"/>
                  <a:sym typeface="Microsoft JhengHei"/>
                </a:rPr>
                <a:t>收回保費</a:t>
              </a:r>
              <a:r>
                <a:rPr lang="zh-TW" sz="1800" b="1" dirty="0" smtClean="0">
                  <a:solidFill>
                    <a:schemeClr val="dk1"/>
                  </a:solidFill>
                  <a:latin typeface="Microsoft JhengHei"/>
                  <a:ea typeface="Microsoft JhengHei"/>
                  <a:cs typeface="Microsoft JhengHei"/>
                  <a:sym typeface="Microsoft JhengHei"/>
                </a:rPr>
                <a:t>(</a:t>
              </a:r>
              <a:r>
                <a:rPr lang="zh-TW" altLang="en-US" sz="1800" b="1" dirty="0" smtClean="0">
                  <a:solidFill>
                    <a:schemeClr val="dk1"/>
                  </a:solidFill>
                  <a:latin typeface="Microsoft JhengHei"/>
                  <a:ea typeface="Microsoft JhengHei"/>
                  <a:cs typeface="Microsoft JhengHei"/>
                  <a:sym typeface="Microsoft JhengHei"/>
                </a:rPr>
                <a:t>團體</a:t>
              </a:r>
              <a:r>
                <a:rPr lang="zh-TW" sz="1800" b="1" dirty="0" smtClean="0">
                  <a:solidFill>
                    <a:schemeClr val="dk1"/>
                  </a:solidFill>
                  <a:latin typeface="Microsoft JhengHei"/>
                  <a:ea typeface="Microsoft JhengHei"/>
                  <a:cs typeface="Microsoft JhengHei"/>
                  <a:sym typeface="Microsoft JhengHei"/>
                </a:rPr>
                <a:t>再</a:t>
              </a:r>
              <a:r>
                <a:rPr lang="zh-TW" sz="1800" b="1" dirty="0">
                  <a:solidFill>
                    <a:schemeClr val="dk1"/>
                  </a:solidFill>
                  <a:latin typeface="Microsoft JhengHei"/>
                  <a:ea typeface="Microsoft JhengHei"/>
                  <a:cs typeface="Microsoft JhengHei"/>
                  <a:sym typeface="Microsoft JhengHei"/>
                </a:rPr>
                <a:t>投保)</a:t>
              </a:r>
              <a:endParaRPr sz="1800" b="1" dirty="0">
                <a:solidFill>
                  <a:schemeClr val="dk1"/>
                </a:solidFill>
                <a:latin typeface="Microsoft JhengHei"/>
                <a:ea typeface="Microsoft JhengHei"/>
                <a:cs typeface="Microsoft JhengHei"/>
                <a:sym typeface="Microsoft JhengHei"/>
              </a:endParaRPr>
            </a:p>
          </p:txBody>
        </p:sp>
        <p:sp>
          <p:nvSpPr>
            <p:cNvPr id="604" name="Google Shape;604;p70"/>
            <p:cNvSpPr/>
            <p:nvPr/>
          </p:nvSpPr>
          <p:spPr>
            <a:xfrm rot="-5400000">
              <a:off x="1055236" y="5419349"/>
              <a:ext cx="969600" cy="624808"/>
            </a:xfrm>
            <a:prstGeom prst="rightArrow">
              <a:avLst>
                <a:gd name="adj1" fmla="val 50000"/>
                <a:gd name="adj2" fmla="val 50000"/>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600">
                <a:solidFill>
                  <a:schemeClr val="lt1"/>
                </a:solidFill>
                <a:latin typeface="Corbel"/>
                <a:ea typeface="Corbel"/>
                <a:cs typeface="Corbel"/>
                <a:sym typeface="Corbel"/>
              </a:endParaRPr>
            </a:p>
          </p:txBody>
        </p:sp>
        <p:sp>
          <p:nvSpPr>
            <p:cNvPr id="605" name="Google Shape;605;p70"/>
            <p:cNvSpPr/>
            <p:nvPr/>
          </p:nvSpPr>
          <p:spPr>
            <a:xfrm>
              <a:off x="1426613" y="5940663"/>
              <a:ext cx="1811197" cy="280206"/>
            </a:xfrm>
            <a:prstGeom prst="rect">
              <a:avLst/>
            </a:prstGeom>
            <a:solidFill>
              <a:srgbClr val="86C4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zh-TW" sz="1600" b="1">
                  <a:solidFill>
                    <a:schemeClr val="lt1"/>
                  </a:solidFill>
                  <a:latin typeface="Corbel"/>
                  <a:ea typeface="Corbel"/>
                  <a:cs typeface="Corbel"/>
                  <a:sym typeface="Corbel"/>
                </a:rPr>
                <a:t>claims-free bonus</a:t>
              </a:r>
              <a:endParaRPr sz="1600" b="1">
                <a:solidFill>
                  <a:schemeClr val="lt1"/>
                </a:solidFill>
                <a:latin typeface="Corbel"/>
                <a:ea typeface="Corbel"/>
                <a:cs typeface="Corbel"/>
                <a:sym typeface="Corbel"/>
              </a:endParaRPr>
            </a:p>
          </p:txBody>
        </p:sp>
        <p:sp>
          <p:nvSpPr>
            <p:cNvPr id="606" name="Google Shape;606;p70"/>
            <p:cNvSpPr txBox="1"/>
            <p:nvPr/>
          </p:nvSpPr>
          <p:spPr>
            <a:xfrm>
              <a:off x="4625848" y="5642146"/>
              <a:ext cx="2013995" cy="64633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TW" sz="1800" b="1">
                  <a:solidFill>
                    <a:schemeClr val="dk1"/>
                  </a:solidFill>
                  <a:latin typeface="Microsoft JhengHei"/>
                  <a:ea typeface="Microsoft JhengHei"/>
                  <a:cs typeface="Microsoft JhengHei"/>
                  <a:sym typeface="Microsoft JhengHei"/>
                </a:rPr>
                <a:t>共享保險池，降低騙保的可能性</a:t>
              </a:r>
              <a:endParaRPr b="1">
                <a:latin typeface="Microsoft JhengHei"/>
                <a:ea typeface="Microsoft JhengHei"/>
                <a:cs typeface="Microsoft JhengHei"/>
                <a:sym typeface="Microsoft JhengHei"/>
              </a:endParaRPr>
            </a:p>
          </p:txBody>
        </p:sp>
      </p:grpSp>
      <p:sp>
        <p:nvSpPr>
          <p:cNvPr id="607" name="Google Shape;607;p70"/>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a:solidFill>
                  <a:schemeClr val="lt1"/>
                </a:solidFill>
                <a:latin typeface="Corbel"/>
                <a:ea typeface="Corbel"/>
                <a:cs typeface="Corbel"/>
                <a:sym typeface="Corbel"/>
              </a:rPr>
              <a:t>30</a:t>
            </a:fld>
            <a:endParaRPr sz="1200">
              <a:solidFill>
                <a:schemeClr val="lt1"/>
              </a:solidFill>
              <a:latin typeface="Corbel"/>
              <a:ea typeface="Corbel"/>
              <a:cs typeface="Corbel"/>
              <a:sym typeface="Corbel"/>
            </a:endParaRPr>
          </a:p>
        </p:txBody>
      </p:sp>
    </p:spTree>
    <p:extLst>
      <p:ext uri="{BB962C8B-B14F-4D97-AF65-F5344CB8AC3E}">
        <p14:creationId xmlns:p14="http://schemas.microsoft.com/office/powerpoint/2010/main" val="350267750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71"/>
          <p:cNvSpPr txBox="1">
            <a:spLocks noGrp="1"/>
          </p:cNvSpPr>
          <p:nvPr>
            <p:ph type="title"/>
          </p:nvPr>
        </p:nvSpPr>
        <p:spPr>
          <a:xfrm>
            <a:off x="612057" y="365126"/>
            <a:ext cx="110022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sz="4200" i="0" u="none" strike="noStrike" cap="none">
                <a:solidFill>
                  <a:schemeClr val="accent2"/>
                </a:solidFill>
                <a:latin typeface="Microsoft JhengHei"/>
                <a:ea typeface="Microsoft JhengHei"/>
                <a:cs typeface="Microsoft JhengHei"/>
                <a:sym typeface="Microsoft JhengHei"/>
              </a:rPr>
              <a:t>社群網路創新： Lemonade</a:t>
            </a:r>
            <a:endParaRPr sz="4200" i="0" u="none" strike="noStrike" cap="none">
              <a:solidFill>
                <a:schemeClr val="accent2"/>
              </a:solidFill>
              <a:latin typeface="Microsoft JhengHei"/>
              <a:ea typeface="Microsoft JhengHei"/>
              <a:cs typeface="Microsoft JhengHei"/>
              <a:sym typeface="Microsoft JhengHei"/>
            </a:endParaRPr>
          </a:p>
        </p:txBody>
      </p:sp>
      <p:sp>
        <p:nvSpPr>
          <p:cNvPr id="614" name="Google Shape;614;p71"/>
          <p:cNvSpPr txBox="1">
            <a:spLocks noGrp="1"/>
          </p:cNvSpPr>
          <p:nvPr>
            <p:ph type="body" idx="1"/>
          </p:nvPr>
        </p:nvSpPr>
        <p:spPr>
          <a:xfrm>
            <a:off x="612057" y="1474839"/>
            <a:ext cx="11002200" cy="4702200"/>
          </a:xfrm>
          <a:prstGeom prst="rect">
            <a:avLst/>
          </a:prstGeom>
          <a:noFill/>
          <a:ln>
            <a:noFill/>
          </a:ln>
        </p:spPr>
        <p:txBody>
          <a:bodyPr spcFirstLastPara="1" wrap="square" lIns="91425" tIns="45700" rIns="91425" bIns="45700" anchor="t" anchorCtr="0">
            <a:noAutofit/>
          </a:bodyPr>
          <a:lstStyle/>
          <a:p>
            <a:pPr marL="228600" marR="0" lvl="0" indent="-215900" algn="l" rtl="0">
              <a:lnSpc>
                <a:spcPct val="100000"/>
              </a:lnSpc>
              <a:spcBef>
                <a:spcPts val="0"/>
              </a:spcBef>
              <a:spcAft>
                <a:spcPts val="0"/>
              </a:spcAft>
              <a:buClr>
                <a:schemeClr val="dk1"/>
              </a:buClr>
              <a:buSzPts val="2400"/>
              <a:buFont typeface="Microsoft JhengHei"/>
              <a:buChar char="•"/>
            </a:pPr>
            <a:r>
              <a:rPr lang="zh-TW" sz="2400" i="0" u="none" strike="noStrike" cap="none" dirty="0">
                <a:solidFill>
                  <a:schemeClr val="dk1"/>
                </a:solidFill>
                <a:latin typeface="Microsoft JhengHei"/>
                <a:ea typeface="Microsoft JhengHei"/>
                <a:cs typeface="Microsoft JhengHei"/>
                <a:sym typeface="Microsoft JhengHei"/>
              </a:rPr>
              <a:t>位於曼哈頓名為的初創公司，號稱是史上第一家P2P的保險公司</a:t>
            </a:r>
            <a:endParaRPr sz="2400" i="0" u="none" strike="noStrike" cap="none" dirty="0">
              <a:solidFill>
                <a:schemeClr val="dk1"/>
              </a:solidFill>
              <a:latin typeface="Microsoft JhengHei"/>
              <a:ea typeface="Microsoft JhengHei"/>
              <a:cs typeface="Microsoft JhengHei"/>
              <a:sym typeface="Microsoft JhengHei"/>
            </a:endParaRPr>
          </a:p>
          <a:p>
            <a:pPr marL="228600" marR="0" lvl="0" indent="-215900" algn="l" rtl="0">
              <a:lnSpc>
                <a:spcPct val="100000"/>
              </a:lnSpc>
              <a:spcBef>
                <a:spcPts val="1000"/>
              </a:spcBef>
              <a:spcAft>
                <a:spcPts val="0"/>
              </a:spcAft>
              <a:buClr>
                <a:schemeClr val="dk1"/>
              </a:buClr>
              <a:buSzPts val="2400"/>
              <a:buFont typeface="Microsoft JhengHei"/>
              <a:buChar char="•"/>
            </a:pPr>
            <a:r>
              <a:rPr lang="zh-TW" sz="2400" i="0" u="none" strike="noStrike" cap="none" dirty="0">
                <a:solidFill>
                  <a:schemeClr val="dk1"/>
                </a:solidFill>
                <a:latin typeface="Microsoft JhengHei"/>
                <a:ea typeface="Microsoft JhengHei"/>
                <a:cs typeface="Microsoft JhengHei"/>
                <a:sym typeface="Microsoft JhengHei"/>
              </a:rPr>
              <a:t>商業模式</a:t>
            </a:r>
            <a:endParaRPr sz="2400" i="0" u="none" strike="noStrike" cap="none" dirty="0">
              <a:solidFill>
                <a:schemeClr val="dk1"/>
              </a:solidFill>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Microsoft JhengHei"/>
              <a:buChar char="•"/>
            </a:pPr>
            <a:r>
              <a:rPr lang="zh-TW" i="0" u="none" strike="noStrike" cap="none" dirty="0">
                <a:solidFill>
                  <a:schemeClr val="dk1"/>
                </a:solidFill>
                <a:latin typeface="Microsoft JhengHei"/>
                <a:ea typeface="Microsoft JhengHei"/>
                <a:cs typeface="Microsoft JhengHei"/>
                <a:sym typeface="Microsoft JhengHei"/>
              </a:rPr>
              <a:t>保險範圍是租屋及家庭保險，主張快速、划算、理賠不推託的保險。</a:t>
            </a:r>
            <a:endParaRPr i="0" u="none" strike="noStrike" cap="none" dirty="0">
              <a:solidFill>
                <a:schemeClr val="dk1"/>
              </a:solidFill>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Microsoft JhengHei"/>
              <a:buChar char="•"/>
            </a:pPr>
            <a:r>
              <a:rPr lang="zh-TW" i="0" u="none" strike="noStrike" cap="none" dirty="0">
                <a:solidFill>
                  <a:schemeClr val="dk1"/>
                </a:solidFill>
                <a:latin typeface="Microsoft JhengHei"/>
                <a:ea typeface="Microsoft JhengHei"/>
                <a:cs typeface="Microsoft JhengHei"/>
                <a:sym typeface="Microsoft JhengHei"/>
              </a:rPr>
              <a:t>讓用戶能夠直接在手機上投保，號稱 90 秒就能搞定保險、3 分鐘就能收到保險理賠金償付！</a:t>
            </a:r>
            <a:endParaRPr i="0" u="none" strike="noStrike" cap="none" dirty="0">
              <a:solidFill>
                <a:schemeClr val="dk1"/>
              </a:solidFill>
              <a:latin typeface="Microsoft JhengHei"/>
              <a:ea typeface="Microsoft JhengHei"/>
              <a:cs typeface="Microsoft JhengHei"/>
              <a:sym typeface="Microsoft JhengHei"/>
            </a:endParaRPr>
          </a:p>
          <a:p>
            <a:pPr marL="685800" lvl="2">
              <a:lnSpc>
                <a:spcPct val="100000"/>
              </a:lnSpc>
              <a:spcBef>
                <a:spcPts val="1000"/>
              </a:spcBef>
              <a:buClr>
                <a:schemeClr val="dk1"/>
              </a:buClr>
              <a:buSzPts val="2400"/>
              <a:buFont typeface="Microsoft JhengHei"/>
              <a:buChar char="•"/>
            </a:pPr>
            <a:r>
              <a:rPr lang="zh-TW" sz="2400" i="0" u="none" strike="noStrike" cap="none" dirty="0">
                <a:solidFill>
                  <a:schemeClr val="dk1"/>
                </a:solidFill>
                <a:latin typeface="Microsoft JhengHei"/>
                <a:ea typeface="Microsoft JhengHei"/>
                <a:cs typeface="Microsoft JhengHei"/>
                <a:sym typeface="Microsoft JhengHei"/>
              </a:rPr>
              <a:t>機制</a:t>
            </a:r>
            <a:r>
              <a:rPr lang="zh-TW" sz="2400" i="0" u="none" strike="noStrike" cap="none" dirty="0" smtClean="0">
                <a:solidFill>
                  <a:schemeClr val="dk1"/>
                </a:solidFill>
                <a:latin typeface="Microsoft JhengHei"/>
                <a:ea typeface="Microsoft JhengHei"/>
                <a:cs typeface="Microsoft JhengHei"/>
                <a:sym typeface="Microsoft JhengHei"/>
              </a:rPr>
              <a:t>：</a:t>
            </a:r>
            <a:r>
              <a:rPr lang="zh-TW" altLang="en-US" sz="2400" b="1" dirty="0"/>
              <a:t>用戶間形成互助</a:t>
            </a:r>
            <a:r>
              <a:rPr lang="zh-TW" altLang="en-US" sz="2400" b="1" dirty="0" smtClean="0"/>
              <a:t>小組，</a:t>
            </a:r>
            <a:r>
              <a:rPr lang="zh-TW" altLang="en-US" sz="2400" b="1" dirty="0"/>
              <a:t>共享保費資金</a:t>
            </a:r>
            <a:r>
              <a:rPr lang="zh-TW" altLang="en-US" sz="2400" b="1" dirty="0" smtClean="0"/>
              <a:t>池</a:t>
            </a:r>
            <a:r>
              <a:rPr lang="zh-TW" altLang="en-US" sz="2400" dirty="0" smtClean="0"/>
              <a:t>，</a:t>
            </a:r>
            <a:r>
              <a:rPr lang="zh-TW" sz="2400" i="0" u="none" strike="noStrike" cap="none" dirty="0" smtClean="0">
                <a:solidFill>
                  <a:schemeClr val="dk1"/>
                </a:solidFill>
                <a:latin typeface="Microsoft JhengHei"/>
                <a:ea typeface="Microsoft JhengHei"/>
                <a:cs typeface="Microsoft JhengHei"/>
                <a:sym typeface="Microsoft JhengHei"/>
              </a:rPr>
              <a:t>一般</a:t>
            </a:r>
            <a:r>
              <a:rPr lang="zh-TW" sz="2400" i="0" u="none" strike="noStrike" cap="none" dirty="0">
                <a:solidFill>
                  <a:schemeClr val="dk1"/>
                </a:solidFill>
                <a:latin typeface="Microsoft JhengHei"/>
                <a:ea typeface="Microsoft JhengHei"/>
                <a:cs typeface="Microsoft JhengHei"/>
                <a:sym typeface="Microsoft JhengHei"/>
              </a:rPr>
              <a:t>租賃保險方案，一個月的費用是 5 美元、家庭保險每月35 美元。這樣優惠的價格，讓一般人都能負擔得起保費支出。</a:t>
            </a:r>
            <a:endParaRPr sz="2400" i="0" u="none" strike="noStrike" cap="none" dirty="0">
              <a:solidFill>
                <a:schemeClr val="dk1"/>
              </a:solidFill>
              <a:latin typeface="Microsoft JhengHei"/>
              <a:ea typeface="Microsoft JhengHei"/>
              <a:cs typeface="Microsoft JhengHei"/>
              <a:sym typeface="Microsoft JhengHei"/>
            </a:endParaRPr>
          </a:p>
          <a:p>
            <a:pPr marL="228600" marR="0" lvl="1" indent="-76200" algn="l" rtl="0">
              <a:lnSpc>
                <a:spcPct val="100000"/>
              </a:lnSpc>
              <a:spcBef>
                <a:spcPts val="1000"/>
              </a:spcBef>
              <a:spcAft>
                <a:spcPts val="0"/>
              </a:spcAft>
              <a:buClr>
                <a:schemeClr val="dk1"/>
              </a:buClr>
              <a:buSzPts val="2400"/>
              <a:buFont typeface="Arial"/>
              <a:buNone/>
            </a:pPr>
            <a:endParaRPr i="0" u="none" strike="noStrike" cap="none" dirty="0">
              <a:solidFill>
                <a:schemeClr val="dk1"/>
              </a:solidFill>
              <a:latin typeface="Microsoft JhengHei"/>
              <a:ea typeface="Microsoft JhengHei"/>
              <a:cs typeface="Microsoft JhengHei"/>
              <a:sym typeface="Microsoft JhengHei"/>
            </a:endParaRPr>
          </a:p>
        </p:txBody>
      </p:sp>
      <p:sp>
        <p:nvSpPr>
          <p:cNvPr id="615" name="Google Shape;615;p71"/>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a:solidFill>
                  <a:schemeClr val="lt1"/>
                </a:solidFill>
                <a:latin typeface="Corbel"/>
                <a:ea typeface="Corbel"/>
                <a:cs typeface="Corbel"/>
                <a:sym typeface="Corbel"/>
              </a:rPr>
              <a:t>31</a:t>
            </a:fld>
            <a:endParaRPr sz="1200">
              <a:solidFill>
                <a:schemeClr val="lt1"/>
              </a:solidFill>
              <a:latin typeface="Corbel"/>
              <a:ea typeface="Corbel"/>
              <a:cs typeface="Corbel"/>
              <a:sym typeface="Corbel"/>
            </a:endParaRPr>
          </a:p>
        </p:txBody>
      </p:sp>
    </p:spTree>
    <p:extLst>
      <p:ext uri="{BB962C8B-B14F-4D97-AF65-F5344CB8AC3E}">
        <p14:creationId xmlns:p14="http://schemas.microsoft.com/office/powerpoint/2010/main" val="96363532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20"/>
        <p:cNvGrpSpPr/>
        <p:nvPr/>
      </p:nvGrpSpPr>
      <p:grpSpPr>
        <a:xfrm>
          <a:off x="0" y="0"/>
          <a:ext cx="0" cy="0"/>
          <a:chOff x="0" y="0"/>
          <a:chExt cx="0" cy="0"/>
        </a:xfrm>
      </p:grpSpPr>
      <p:pic>
        <p:nvPicPr>
          <p:cNvPr id="621" name="Google Shape;621;p72"/>
          <p:cNvPicPr preferRelativeResize="0"/>
          <p:nvPr/>
        </p:nvPicPr>
        <p:blipFill rotWithShape="1">
          <a:blip r:embed="rId3">
            <a:alphaModFix/>
          </a:blip>
          <a:srcRect t="54363" b="9760"/>
          <a:stretch/>
        </p:blipFill>
        <p:spPr>
          <a:xfrm>
            <a:off x="1412783" y="4441371"/>
            <a:ext cx="9567097" cy="1890449"/>
          </a:xfrm>
          <a:prstGeom prst="rect">
            <a:avLst/>
          </a:prstGeom>
          <a:noFill/>
          <a:ln>
            <a:noFill/>
          </a:ln>
        </p:spPr>
      </p:pic>
      <p:sp>
        <p:nvSpPr>
          <p:cNvPr id="622" name="Google Shape;622;p72"/>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sz="4200" i="0" u="none" strike="noStrike" cap="none" dirty="0">
                <a:solidFill>
                  <a:schemeClr val="accent2"/>
                </a:solidFill>
                <a:latin typeface="Microsoft JhengHei"/>
                <a:ea typeface="Microsoft JhengHei"/>
                <a:cs typeface="Microsoft JhengHei"/>
                <a:sym typeface="Microsoft JhengHei"/>
              </a:rPr>
              <a:t>Lemonade：P2P的網路保險模式</a:t>
            </a:r>
            <a:endParaRPr sz="4200" i="0" u="none" strike="noStrike" cap="none" dirty="0">
              <a:solidFill>
                <a:schemeClr val="accent2"/>
              </a:solidFill>
              <a:latin typeface="Microsoft JhengHei"/>
              <a:ea typeface="Microsoft JhengHei"/>
              <a:cs typeface="Microsoft JhengHei"/>
              <a:sym typeface="Microsoft JhengHei"/>
            </a:endParaRPr>
          </a:p>
        </p:txBody>
      </p:sp>
      <p:sp>
        <p:nvSpPr>
          <p:cNvPr id="623" name="Google Shape;623;p72"/>
          <p:cNvSpPr txBox="1">
            <a:spLocks noGrp="1"/>
          </p:cNvSpPr>
          <p:nvPr>
            <p:ph type="body" idx="1"/>
          </p:nvPr>
        </p:nvSpPr>
        <p:spPr>
          <a:xfrm>
            <a:off x="612057" y="1337664"/>
            <a:ext cx="11002297" cy="4702124"/>
          </a:xfrm>
          <a:prstGeom prst="rect">
            <a:avLst/>
          </a:prstGeom>
          <a:noFill/>
          <a:ln>
            <a:noFill/>
          </a:ln>
        </p:spPr>
        <p:txBody>
          <a:bodyPr spcFirstLastPara="1" wrap="square" lIns="91425" tIns="45700" rIns="91425" bIns="45700" anchor="t" anchorCtr="0">
            <a:noAutofit/>
          </a:bodyPr>
          <a:lstStyle/>
          <a:p>
            <a:pPr marL="228600" marR="0" lvl="0" indent="-215900" algn="l" rtl="0">
              <a:lnSpc>
                <a:spcPct val="100000"/>
              </a:lnSpc>
              <a:spcBef>
                <a:spcPts val="0"/>
              </a:spcBef>
              <a:spcAft>
                <a:spcPts val="0"/>
              </a:spcAft>
              <a:buClr>
                <a:schemeClr val="dk1"/>
              </a:buClr>
              <a:buSzPts val="2400"/>
              <a:buFont typeface="Microsoft JhengHei"/>
              <a:buChar char="•"/>
            </a:pPr>
            <a:r>
              <a:rPr lang="zh-TW" sz="2400" i="0" u="none" strike="noStrike" cap="none" dirty="0">
                <a:solidFill>
                  <a:schemeClr val="dk1"/>
                </a:solidFill>
                <a:latin typeface="Microsoft JhengHei"/>
                <a:ea typeface="Microsoft JhengHei"/>
                <a:cs typeface="Microsoft JhengHei"/>
                <a:sym typeface="Microsoft JhengHei"/>
              </a:rPr>
              <a:t>特色</a:t>
            </a:r>
            <a:endParaRPr sz="2400" dirty="0">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Microsoft JhengHei"/>
              <a:buChar char="•"/>
            </a:pPr>
            <a:r>
              <a:rPr lang="zh-TW" i="0" u="none" strike="noStrike" cap="none" dirty="0">
                <a:solidFill>
                  <a:schemeClr val="dk1"/>
                </a:solidFill>
                <a:latin typeface="Microsoft JhengHei"/>
                <a:ea typeface="Microsoft JhengHei"/>
                <a:cs typeface="Microsoft JhengHei"/>
                <a:sym typeface="Microsoft JhengHei"/>
              </a:rPr>
              <a:t>開發人工智慧（AI）聊天機器人「Maya」，除了基礎文書簽約處理，更厲害的是能透過與客戶互動、瞭解客戶資訊後，為其設計出專屬、完美的保險方案，讓整套保險服務流程更快速、</a:t>
            </a:r>
            <a:r>
              <a:rPr lang="zh-TW" i="0" u="none" strike="noStrike" cap="none" dirty="0" smtClean="0">
                <a:solidFill>
                  <a:schemeClr val="dk1"/>
                </a:solidFill>
                <a:latin typeface="Microsoft JhengHei"/>
                <a:ea typeface="Microsoft JhengHei"/>
                <a:cs typeface="Microsoft JhengHei"/>
                <a:sym typeface="Microsoft JhengHei"/>
              </a:rPr>
              <a:t>有效率</a:t>
            </a:r>
            <a:r>
              <a:rPr lang="zh-TW" altLang="en-US" i="0" u="none" strike="noStrike" cap="none" dirty="0" smtClean="0">
                <a:solidFill>
                  <a:schemeClr val="dk1"/>
                </a:solidFill>
                <a:latin typeface="Microsoft JhengHei"/>
                <a:ea typeface="Microsoft JhengHei"/>
                <a:cs typeface="Microsoft JhengHei"/>
                <a:sym typeface="Microsoft JhengHei"/>
              </a:rPr>
              <a:t>。</a:t>
            </a:r>
            <a:endParaRPr i="0" u="none" strike="noStrike" cap="none" dirty="0">
              <a:solidFill>
                <a:schemeClr val="dk1"/>
              </a:solidFill>
              <a:latin typeface="Microsoft JhengHei"/>
              <a:ea typeface="Microsoft JhengHei"/>
              <a:cs typeface="Microsoft JhengHei"/>
              <a:sym typeface="Microsoft JhengHei"/>
            </a:endParaRPr>
          </a:p>
          <a:p>
            <a:pPr marL="685800" marR="0" lvl="1" indent="-228600" algn="l" rtl="0">
              <a:lnSpc>
                <a:spcPct val="100000"/>
              </a:lnSpc>
              <a:spcBef>
                <a:spcPts val="500"/>
              </a:spcBef>
              <a:spcAft>
                <a:spcPts val="0"/>
              </a:spcAft>
              <a:buClr>
                <a:schemeClr val="dk1"/>
              </a:buClr>
              <a:buSzPts val="2400"/>
              <a:buFont typeface="Arial"/>
              <a:buChar char="•"/>
            </a:pPr>
            <a:r>
              <a:rPr lang="zh-TW" i="0" u="none" strike="noStrike" cap="none" dirty="0">
                <a:solidFill>
                  <a:schemeClr val="dk1"/>
                </a:solidFill>
                <a:latin typeface="Microsoft JhengHei"/>
                <a:ea typeface="Microsoft JhengHei"/>
                <a:cs typeface="Microsoft JhengHei"/>
                <a:sym typeface="Microsoft JhengHei"/>
              </a:rPr>
              <a:t>以</a:t>
            </a:r>
            <a:r>
              <a:rPr lang="zh-TW" b="1" i="0" u="none" strike="noStrike" cap="none" dirty="0">
                <a:solidFill>
                  <a:schemeClr val="dk1"/>
                </a:solidFill>
                <a:latin typeface="Microsoft JhengHei"/>
                <a:ea typeface="Microsoft JhengHei"/>
                <a:cs typeface="Microsoft JhengHei"/>
                <a:sym typeface="Microsoft JhengHei"/>
              </a:rPr>
              <a:t>錢還是消費者的</a:t>
            </a:r>
            <a:r>
              <a:rPr lang="zh-TW" i="0" u="none" strike="noStrike" cap="none" dirty="0">
                <a:solidFill>
                  <a:schemeClr val="dk1"/>
                </a:solidFill>
                <a:latin typeface="Microsoft JhengHei"/>
                <a:ea typeface="Microsoft JhengHei"/>
                <a:cs typeface="Microsoft JhengHei"/>
                <a:sym typeface="Microsoft JhengHei"/>
              </a:rPr>
              <a:t>觀點，將保險收入非固定支出的部分，也就是</a:t>
            </a:r>
            <a:r>
              <a:rPr lang="zh-TW" b="1" i="0" u="none" strike="noStrike" cap="none" dirty="0">
                <a:solidFill>
                  <a:schemeClr val="dk1"/>
                </a:solidFill>
                <a:latin typeface="Microsoft JhengHei"/>
                <a:ea typeface="Microsoft JhengHei"/>
                <a:cs typeface="Microsoft JhengHei"/>
                <a:sym typeface="Microsoft JhengHei"/>
              </a:rPr>
              <a:t>80%的保費收入，用來做消費者理賠預防</a:t>
            </a:r>
            <a:r>
              <a:rPr lang="zh-TW" b="1" i="0" u="none" strike="noStrike" cap="none" dirty="0" smtClean="0">
                <a:solidFill>
                  <a:schemeClr val="dk1"/>
                </a:solidFill>
                <a:latin typeface="Microsoft JhengHei"/>
                <a:ea typeface="Microsoft JhengHei"/>
                <a:cs typeface="Microsoft JhengHei"/>
                <a:sym typeface="Microsoft JhengHei"/>
              </a:rPr>
              <a:t>金</a:t>
            </a:r>
            <a:r>
              <a:rPr lang="zh-TW" altLang="en-US" b="1" i="0" u="none" strike="noStrike" cap="none" dirty="0" smtClean="0">
                <a:solidFill>
                  <a:schemeClr val="dk1"/>
                </a:solidFill>
                <a:latin typeface="Microsoft JhengHei"/>
                <a:ea typeface="Microsoft JhengHei"/>
                <a:cs typeface="Microsoft JhengHei"/>
                <a:sym typeface="Microsoft JhengHei"/>
              </a:rPr>
              <a:t>及再保險</a:t>
            </a:r>
            <a:r>
              <a:rPr lang="zh-TW" b="1" i="0" u="none" strike="noStrike" cap="none" dirty="0" smtClean="0">
                <a:solidFill>
                  <a:schemeClr val="dk1"/>
                </a:solidFill>
                <a:latin typeface="Microsoft JhengHei"/>
                <a:ea typeface="Microsoft JhengHei"/>
                <a:cs typeface="Microsoft JhengHei"/>
                <a:sym typeface="Microsoft JhengHei"/>
              </a:rPr>
              <a:t>。</a:t>
            </a:r>
            <a:r>
              <a:rPr lang="zh-TW" i="0" u="none" strike="noStrike" cap="none" dirty="0">
                <a:solidFill>
                  <a:schemeClr val="dk1"/>
                </a:solidFill>
                <a:latin typeface="Microsoft JhengHei"/>
                <a:ea typeface="Microsoft JhengHei"/>
                <a:cs typeface="Microsoft JhengHei"/>
                <a:sym typeface="Microsoft JhengHei"/>
              </a:rPr>
              <a:t>只要消費者需要理賠，Lemonade會以最快速的時間辦理好。若該年度有剩餘的理賠金額</a:t>
            </a:r>
            <a:r>
              <a:rPr lang="zh-TW" i="0" u="none" strike="noStrike" cap="none" dirty="0" smtClean="0">
                <a:solidFill>
                  <a:schemeClr val="dk1"/>
                </a:solidFill>
                <a:latin typeface="Microsoft JhengHei"/>
                <a:ea typeface="Microsoft JhengHei"/>
                <a:cs typeface="Microsoft JhengHei"/>
                <a:sym typeface="Microsoft JhengHei"/>
              </a:rPr>
              <a:t>，</a:t>
            </a:r>
            <a:r>
              <a:rPr lang="zh-TW" altLang="en-US" i="0" u="none" strike="noStrike" cap="none" dirty="0" smtClean="0">
                <a:solidFill>
                  <a:schemeClr val="dk1"/>
                </a:solidFill>
                <a:latin typeface="Microsoft JhengHei"/>
                <a:ea typeface="Microsoft JhengHei"/>
                <a:cs typeface="Microsoft JhengHei"/>
                <a:sym typeface="Microsoft JhengHei"/>
              </a:rPr>
              <a:t>則可以退還保費或捐給慈善機透</a:t>
            </a:r>
            <a:r>
              <a:rPr lang="zh-TW" i="0" u="none" strike="noStrike" cap="none" dirty="0" smtClean="0">
                <a:solidFill>
                  <a:schemeClr val="dk1"/>
                </a:solidFill>
                <a:latin typeface="Microsoft JhengHei"/>
                <a:ea typeface="Microsoft JhengHei"/>
                <a:cs typeface="Microsoft JhengHei"/>
                <a:sym typeface="Microsoft JhengHei"/>
              </a:rPr>
              <a:t>。</a:t>
            </a:r>
            <a:endParaRPr dirty="0">
              <a:latin typeface="Microsoft JhengHei"/>
              <a:ea typeface="Microsoft JhengHei"/>
              <a:cs typeface="Microsoft JhengHei"/>
              <a:sym typeface="Microsoft JhengHei"/>
            </a:endParaRPr>
          </a:p>
        </p:txBody>
      </p:sp>
      <p:sp>
        <p:nvSpPr>
          <p:cNvPr id="624" name="Google Shape;624;p72"/>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a:solidFill>
                  <a:schemeClr val="lt1"/>
                </a:solidFill>
                <a:latin typeface="Corbel"/>
                <a:ea typeface="Corbel"/>
                <a:cs typeface="Corbel"/>
                <a:sym typeface="Corbel"/>
              </a:rPr>
              <a:t>32</a:t>
            </a:fld>
            <a:endParaRPr sz="1200">
              <a:solidFill>
                <a:schemeClr val="lt1"/>
              </a:solidFill>
              <a:latin typeface="Corbel"/>
              <a:ea typeface="Corbel"/>
              <a:cs typeface="Corbel"/>
              <a:sym typeface="Corbel"/>
            </a:endParaRPr>
          </a:p>
        </p:txBody>
      </p:sp>
    </p:spTree>
    <p:extLst>
      <p:ext uri="{BB962C8B-B14F-4D97-AF65-F5344CB8AC3E}">
        <p14:creationId xmlns:p14="http://schemas.microsoft.com/office/powerpoint/2010/main" val="18539876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524000" y="2826627"/>
            <a:ext cx="9144000" cy="1655762"/>
          </a:xfrm>
        </p:spPr>
        <p:txBody>
          <a:bodyPr>
            <a:normAutofit/>
          </a:bodyPr>
          <a:lstStyle/>
          <a:p>
            <a:r>
              <a:rPr lang="zh-TW" altLang="en-US" sz="4800" dirty="0" smtClean="0">
                <a:solidFill>
                  <a:srgbClr val="7030A0"/>
                </a:solidFill>
              </a:rPr>
              <a:t>保險智慧合約</a:t>
            </a:r>
            <a:endParaRPr lang="en-US" altLang="zh-TW" sz="4800" dirty="0" smtClean="0">
              <a:solidFill>
                <a:srgbClr val="7030A0"/>
              </a:solidFill>
            </a:endParaRPr>
          </a:p>
          <a:p>
            <a:r>
              <a:rPr lang="en-US" sz="4800" dirty="0" smtClean="0">
                <a:solidFill>
                  <a:srgbClr val="7030A0"/>
                </a:solidFill>
              </a:rPr>
              <a:t>Insurance smart </a:t>
            </a:r>
            <a:r>
              <a:rPr lang="en-US" sz="4800" dirty="0">
                <a:solidFill>
                  <a:srgbClr val="7030A0"/>
                </a:solidFill>
              </a:rPr>
              <a:t>c</a:t>
            </a:r>
            <a:r>
              <a:rPr lang="en-US" sz="4800" dirty="0" smtClean="0">
                <a:solidFill>
                  <a:srgbClr val="7030A0"/>
                </a:solidFill>
              </a:rPr>
              <a:t>ontract </a:t>
            </a:r>
            <a:endParaRPr lang="en-US" sz="4800" dirty="0">
              <a:solidFill>
                <a:srgbClr val="7030A0"/>
              </a:solidFill>
            </a:endParaRPr>
          </a:p>
        </p:txBody>
      </p:sp>
    </p:spTree>
    <p:extLst>
      <p:ext uri="{BB962C8B-B14F-4D97-AF65-F5344CB8AC3E}">
        <p14:creationId xmlns:p14="http://schemas.microsoft.com/office/powerpoint/2010/main" val="31393746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pic>
        <p:nvPicPr>
          <p:cNvPr id="630" name="Google Shape;630;p73"/>
          <p:cNvPicPr preferRelativeResize="0"/>
          <p:nvPr/>
        </p:nvPicPr>
        <p:blipFill>
          <a:blip r:embed="rId3">
            <a:alphaModFix/>
          </a:blip>
          <a:stretch>
            <a:fillRect/>
          </a:stretch>
        </p:blipFill>
        <p:spPr>
          <a:xfrm>
            <a:off x="985850" y="1942450"/>
            <a:ext cx="3201800" cy="2973100"/>
          </a:xfrm>
          <a:prstGeom prst="rect">
            <a:avLst/>
          </a:prstGeom>
          <a:noFill/>
          <a:ln>
            <a:noFill/>
          </a:ln>
        </p:spPr>
      </p:pic>
      <p:sp>
        <p:nvSpPr>
          <p:cNvPr id="631" name="Google Shape;631;p73"/>
          <p:cNvSpPr txBox="1">
            <a:spLocks noGrp="1"/>
          </p:cNvSpPr>
          <p:nvPr>
            <p:ph type="title"/>
          </p:nvPr>
        </p:nvSpPr>
        <p:spPr>
          <a:xfrm>
            <a:off x="612057" y="365126"/>
            <a:ext cx="110025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sz="4200" dirty="0"/>
              <a:t>傳統保險的問題：理賠爭議</a:t>
            </a:r>
            <a:endParaRPr sz="4200" dirty="0"/>
          </a:p>
        </p:txBody>
      </p:sp>
      <p:sp>
        <p:nvSpPr>
          <p:cNvPr id="632" name="Google Shape;632;p73"/>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34</a:t>
            </a:fld>
            <a:endParaRPr/>
          </a:p>
        </p:txBody>
      </p:sp>
      <p:pic>
        <p:nvPicPr>
          <p:cNvPr id="633" name="Google Shape;633;p73"/>
          <p:cNvPicPr preferRelativeResize="0"/>
          <p:nvPr/>
        </p:nvPicPr>
        <p:blipFill>
          <a:blip r:embed="rId4">
            <a:alphaModFix/>
          </a:blip>
          <a:stretch>
            <a:fillRect/>
          </a:stretch>
        </p:blipFill>
        <p:spPr>
          <a:xfrm>
            <a:off x="4325125" y="2776389"/>
            <a:ext cx="3686175" cy="247650"/>
          </a:xfrm>
          <a:prstGeom prst="rect">
            <a:avLst/>
          </a:prstGeom>
          <a:noFill/>
          <a:ln>
            <a:noFill/>
          </a:ln>
        </p:spPr>
      </p:pic>
      <p:pic>
        <p:nvPicPr>
          <p:cNvPr id="634" name="Google Shape;634;p73"/>
          <p:cNvPicPr preferRelativeResize="0"/>
          <p:nvPr/>
        </p:nvPicPr>
        <p:blipFill>
          <a:blip r:embed="rId5">
            <a:alphaModFix/>
          </a:blip>
          <a:stretch>
            <a:fillRect/>
          </a:stretch>
        </p:blipFill>
        <p:spPr>
          <a:xfrm>
            <a:off x="4392647" y="3248563"/>
            <a:ext cx="3667125" cy="247650"/>
          </a:xfrm>
          <a:prstGeom prst="rect">
            <a:avLst/>
          </a:prstGeom>
          <a:noFill/>
          <a:ln>
            <a:noFill/>
          </a:ln>
        </p:spPr>
      </p:pic>
      <p:pic>
        <p:nvPicPr>
          <p:cNvPr id="635" name="Google Shape;635;p73"/>
          <p:cNvPicPr preferRelativeResize="0"/>
          <p:nvPr/>
        </p:nvPicPr>
        <p:blipFill>
          <a:blip r:embed="rId3">
            <a:alphaModFix/>
          </a:blip>
          <a:stretch>
            <a:fillRect/>
          </a:stretch>
        </p:blipFill>
        <p:spPr>
          <a:xfrm flipH="1">
            <a:off x="8121175" y="1735225"/>
            <a:ext cx="3201800" cy="2973100"/>
          </a:xfrm>
          <a:prstGeom prst="rect">
            <a:avLst/>
          </a:prstGeom>
          <a:noFill/>
          <a:ln>
            <a:noFill/>
          </a:ln>
        </p:spPr>
      </p:pic>
      <p:pic>
        <p:nvPicPr>
          <p:cNvPr id="636" name="Google Shape;636;p73"/>
          <p:cNvPicPr preferRelativeResize="0"/>
          <p:nvPr/>
        </p:nvPicPr>
        <p:blipFill rotWithShape="1">
          <a:blip r:embed="rId6">
            <a:alphaModFix/>
          </a:blip>
          <a:srcRect l="7323" r="13499"/>
          <a:stretch/>
        </p:blipFill>
        <p:spPr>
          <a:xfrm>
            <a:off x="7709400" y="3810375"/>
            <a:ext cx="1340075" cy="1726975"/>
          </a:xfrm>
          <a:prstGeom prst="rect">
            <a:avLst/>
          </a:prstGeom>
          <a:noFill/>
          <a:ln>
            <a:noFill/>
          </a:ln>
        </p:spPr>
      </p:pic>
      <p:pic>
        <p:nvPicPr>
          <p:cNvPr id="637" name="Google Shape;637;p73"/>
          <p:cNvPicPr preferRelativeResize="0"/>
          <p:nvPr/>
        </p:nvPicPr>
        <p:blipFill>
          <a:blip r:embed="rId7">
            <a:alphaModFix/>
          </a:blip>
          <a:stretch>
            <a:fillRect/>
          </a:stretch>
        </p:blipFill>
        <p:spPr>
          <a:xfrm>
            <a:off x="3318775" y="4185100"/>
            <a:ext cx="1209675" cy="1209675"/>
          </a:xfrm>
          <a:prstGeom prst="rect">
            <a:avLst/>
          </a:prstGeom>
          <a:noFill/>
          <a:ln>
            <a:noFill/>
          </a:ln>
        </p:spPr>
      </p:pic>
      <p:pic>
        <p:nvPicPr>
          <p:cNvPr id="638" name="Google Shape;638;p73"/>
          <p:cNvPicPr preferRelativeResize="0"/>
          <p:nvPr/>
        </p:nvPicPr>
        <p:blipFill>
          <a:blip r:embed="rId8">
            <a:alphaModFix/>
          </a:blip>
          <a:stretch>
            <a:fillRect/>
          </a:stretch>
        </p:blipFill>
        <p:spPr>
          <a:xfrm>
            <a:off x="1486900" y="2172700"/>
            <a:ext cx="794525" cy="794525"/>
          </a:xfrm>
          <a:prstGeom prst="rect">
            <a:avLst/>
          </a:prstGeom>
          <a:noFill/>
          <a:ln>
            <a:noFill/>
          </a:ln>
        </p:spPr>
      </p:pic>
      <p:pic>
        <p:nvPicPr>
          <p:cNvPr id="639" name="Google Shape;639;p73"/>
          <p:cNvPicPr preferRelativeResize="0"/>
          <p:nvPr/>
        </p:nvPicPr>
        <p:blipFill>
          <a:blip r:embed="rId9">
            <a:alphaModFix/>
          </a:blip>
          <a:stretch>
            <a:fillRect/>
          </a:stretch>
        </p:blipFill>
        <p:spPr>
          <a:xfrm>
            <a:off x="2061325" y="2824513"/>
            <a:ext cx="794525" cy="794525"/>
          </a:xfrm>
          <a:prstGeom prst="rect">
            <a:avLst/>
          </a:prstGeom>
          <a:noFill/>
          <a:ln>
            <a:noFill/>
          </a:ln>
        </p:spPr>
      </p:pic>
      <p:pic>
        <p:nvPicPr>
          <p:cNvPr id="640" name="Google Shape;640;p73"/>
          <p:cNvPicPr preferRelativeResize="0"/>
          <p:nvPr/>
        </p:nvPicPr>
        <p:blipFill>
          <a:blip r:embed="rId10">
            <a:alphaModFix/>
          </a:blip>
          <a:stretch>
            <a:fillRect/>
          </a:stretch>
        </p:blipFill>
        <p:spPr>
          <a:xfrm>
            <a:off x="2334768" y="3097950"/>
            <a:ext cx="247650" cy="247650"/>
          </a:xfrm>
          <a:prstGeom prst="rect">
            <a:avLst/>
          </a:prstGeom>
          <a:noFill/>
          <a:ln>
            <a:noFill/>
          </a:ln>
        </p:spPr>
      </p:pic>
      <p:pic>
        <p:nvPicPr>
          <p:cNvPr id="641" name="Google Shape;641;p73"/>
          <p:cNvPicPr preferRelativeResize="0"/>
          <p:nvPr/>
        </p:nvPicPr>
        <p:blipFill>
          <a:blip r:embed="rId11">
            <a:alphaModFix/>
          </a:blip>
          <a:stretch>
            <a:fillRect/>
          </a:stretch>
        </p:blipFill>
        <p:spPr>
          <a:xfrm>
            <a:off x="2855851" y="2300800"/>
            <a:ext cx="890562" cy="932176"/>
          </a:xfrm>
          <a:prstGeom prst="rect">
            <a:avLst/>
          </a:prstGeom>
          <a:noFill/>
          <a:ln>
            <a:noFill/>
          </a:ln>
        </p:spPr>
      </p:pic>
      <p:pic>
        <p:nvPicPr>
          <p:cNvPr id="642" name="Google Shape;642;p73"/>
          <p:cNvPicPr preferRelativeResize="0"/>
          <p:nvPr/>
        </p:nvPicPr>
        <p:blipFill>
          <a:blip r:embed="rId12">
            <a:alphaModFix/>
          </a:blip>
          <a:stretch>
            <a:fillRect/>
          </a:stretch>
        </p:blipFill>
        <p:spPr>
          <a:xfrm>
            <a:off x="8525670" y="2289436"/>
            <a:ext cx="954900" cy="954900"/>
          </a:xfrm>
          <a:prstGeom prst="rect">
            <a:avLst/>
          </a:prstGeom>
          <a:noFill/>
          <a:ln>
            <a:noFill/>
          </a:ln>
        </p:spPr>
      </p:pic>
      <p:pic>
        <p:nvPicPr>
          <p:cNvPr id="643" name="Google Shape;643;p73"/>
          <p:cNvPicPr preferRelativeResize="0"/>
          <p:nvPr/>
        </p:nvPicPr>
        <p:blipFill>
          <a:blip r:embed="rId13">
            <a:alphaModFix/>
          </a:blip>
          <a:stretch>
            <a:fillRect/>
          </a:stretch>
        </p:blipFill>
        <p:spPr>
          <a:xfrm>
            <a:off x="9480577" y="2092275"/>
            <a:ext cx="732250" cy="732250"/>
          </a:xfrm>
          <a:prstGeom prst="rect">
            <a:avLst/>
          </a:prstGeom>
          <a:noFill/>
          <a:ln>
            <a:noFill/>
          </a:ln>
        </p:spPr>
      </p:pic>
      <p:pic>
        <p:nvPicPr>
          <p:cNvPr id="644" name="Google Shape;644;p73"/>
          <p:cNvPicPr preferRelativeResize="0"/>
          <p:nvPr/>
        </p:nvPicPr>
        <p:blipFill>
          <a:blip r:embed="rId14">
            <a:alphaModFix/>
          </a:blip>
          <a:stretch>
            <a:fillRect/>
          </a:stretch>
        </p:blipFill>
        <p:spPr>
          <a:xfrm>
            <a:off x="9584333" y="2824525"/>
            <a:ext cx="732250" cy="732250"/>
          </a:xfrm>
          <a:prstGeom prst="rect">
            <a:avLst/>
          </a:prstGeom>
          <a:noFill/>
          <a:ln>
            <a:noFill/>
          </a:ln>
        </p:spPr>
      </p:pic>
      <p:pic>
        <p:nvPicPr>
          <p:cNvPr id="645" name="Google Shape;645;p73"/>
          <p:cNvPicPr preferRelativeResize="0"/>
          <p:nvPr/>
        </p:nvPicPr>
        <p:blipFill>
          <a:blip r:embed="rId15">
            <a:alphaModFix/>
          </a:blip>
          <a:stretch>
            <a:fillRect/>
          </a:stretch>
        </p:blipFill>
        <p:spPr>
          <a:xfrm>
            <a:off x="10251537" y="2210446"/>
            <a:ext cx="890574" cy="719034"/>
          </a:xfrm>
          <a:prstGeom prst="rect">
            <a:avLst/>
          </a:prstGeom>
          <a:noFill/>
          <a:ln>
            <a:noFill/>
          </a:ln>
        </p:spPr>
      </p:pic>
      <p:pic>
        <p:nvPicPr>
          <p:cNvPr id="646" name="Google Shape;646;p73"/>
          <p:cNvPicPr preferRelativeResize="0"/>
          <p:nvPr/>
        </p:nvPicPr>
        <p:blipFill>
          <a:blip r:embed="rId16">
            <a:alphaModFix/>
          </a:blip>
          <a:stretch>
            <a:fillRect/>
          </a:stretch>
        </p:blipFill>
        <p:spPr>
          <a:xfrm>
            <a:off x="9049475" y="3097942"/>
            <a:ext cx="489850" cy="489850"/>
          </a:xfrm>
          <a:prstGeom prst="rect">
            <a:avLst/>
          </a:prstGeom>
          <a:noFill/>
          <a:ln>
            <a:noFill/>
          </a:ln>
        </p:spPr>
      </p:pic>
      <p:sp>
        <p:nvSpPr>
          <p:cNvPr id="647" name="Google Shape;647;p73"/>
          <p:cNvSpPr txBox="1">
            <a:spLocks noGrp="1"/>
          </p:cNvSpPr>
          <p:nvPr>
            <p:ph type="body" idx="1"/>
          </p:nvPr>
        </p:nvSpPr>
        <p:spPr>
          <a:xfrm>
            <a:off x="3619801" y="3412149"/>
            <a:ext cx="4501374" cy="839949"/>
          </a:xfrm>
          <a:prstGeom prst="rect">
            <a:avLst/>
          </a:prstGeom>
          <a:noFill/>
          <a:ln>
            <a:noFill/>
          </a:ln>
        </p:spPr>
        <p:txBody>
          <a:bodyPr spcFirstLastPara="1" wrap="square" lIns="91425" tIns="45700" rIns="91425" bIns="45700" anchor="t" anchorCtr="0">
            <a:noAutofit/>
          </a:bodyPr>
          <a:lstStyle/>
          <a:p>
            <a:pPr marL="685800" marR="0" lvl="0" indent="0" algn="ctr" rtl="0">
              <a:lnSpc>
                <a:spcPct val="115000"/>
              </a:lnSpc>
              <a:spcBef>
                <a:spcPts val="500"/>
              </a:spcBef>
              <a:spcAft>
                <a:spcPts val="0"/>
              </a:spcAft>
              <a:buNone/>
            </a:pPr>
            <a:r>
              <a:rPr lang="zh-TW" sz="1800" b="1" dirty="0"/>
              <a:t>合約解讀</a:t>
            </a:r>
            <a:r>
              <a:rPr lang="zh-TW" sz="1800" b="1" dirty="0" smtClean="0"/>
              <a:t>不同</a:t>
            </a:r>
            <a:r>
              <a:rPr lang="zh-TW" altLang="en-US" sz="1800" b="1" dirty="0"/>
              <a:t>導致</a:t>
            </a:r>
            <a:r>
              <a:rPr lang="zh-TW" altLang="en-US" sz="1800" b="1" dirty="0" smtClean="0"/>
              <a:t>理賠標準不一致</a:t>
            </a:r>
            <a:endParaRPr sz="1800" b="1" dirty="0"/>
          </a:p>
          <a:p>
            <a:pPr marL="685800" marR="0" lvl="0" indent="0" algn="ctr" rtl="0">
              <a:lnSpc>
                <a:spcPct val="115000"/>
              </a:lnSpc>
              <a:spcBef>
                <a:spcPts val="500"/>
              </a:spcBef>
              <a:spcAft>
                <a:spcPts val="0"/>
              </a:spcAft>
              <a:buNone/>
            </a:pPr>
            <a:r>
              <a:rPr lang="zh-TW" altLang="en-US" sz="1800" b="1" dirty="0" smtClean="0"/>
              <a:t>投保人有</a:t>
            </a:r>
            <a:r>
              <a:rPr lang="zh-TW" sz="1800" b="1" dirty="0" smtClean="0"/>
              <a:t>隱私</a:t>
            </a:r>
            <a:r>
              <a:rPr lang="zh-TW" altLang="en-US" sz="1800" b="1" dirty="0" smtClean="0"/>
              <a:t>需求</a:t>
            </a:r>
          </a:p>
        </p:txBody>
      </p:sp>
      <p:sp>
        <p:nvSpPr>
          <p:cNvPr id="648" name="Google Shape;648;p73"/>
          <p:cNvSpPr txBox="1">
            <a:spLocks noGrp="1"/>
          </p:cNvSpPr>
          <p:nvPr>
            <p:ph type="body" idx="1"/>
          </p:nvPr>
        </p:nvSpPr>
        <p:spPr>
          <a:xfrm>
            <a:off x="3746413" y="1646627"/>
            <a:ext cx="4398571" cy="1174624"/>
          </a:xfrm>
          <a:prstGeom prst="rect">
            <a:avLst/>
          </a:prstGeom>
          <a:noFill/>
          <a:ln>
            <a:noFill/>
          </a:ln>
        </p:spPr>
        <p:txBody>
          <a:bodyPr spcFirstLastPara="1" wrap="square" lIns="91425" tIns="45700" rIns="91425" bIns="45700" anchor="t" anchorCtr="0">
            <a:noAutofit/>
          </a:bodyPr>
          <a:lstStyle/>
          <a:p>
            <a:pPr marL="685800" marR="0" lvl="0" indent="0" algn="ctr" rtl="0">
              <a:lnSpc>
                <a:spcPct val="115000"/>
              </a:lnSpc>
              <a:spcBef>
                <a:spcPts val="500"/>
              </a:spcBef>
              <a:spcAft>
                <a:spcPts val="0"/>
              </a:spcAft>
              <a:buNone/>
            </a:pPr>
            <a:r>
              <a:rPr lang="zh-TW" sz="1800" b="1" dirty="0" smtClean="0"/>
              <a:t>遲</a:t>
            </a:r>
            <a:r>
              <a:rPr lang="zh-TW" sz="1800" b="1" dirty="0"/>
              <a:t>繳保費</a:t>
            </a:r>
            <a:endParaRPr sz="1800" b="1" dirty="0"/>
          </a:p>
          <a:p>
            <a:pPr marL="685800" marR="0" lvl="0" indent="0" algn="ctr" rtl="0">
              <a:lnSpc>
                <a:spcPct val="115000"/>
              </a:lnSpc>
              <a:spcBef>
                <a:spcPts val="500"/>
              </a:spcBef>
              <a:spcAft>
                <a:spcPts val="0"/>
              </a:spcAft>
              <a:buNone/>
            </a:pPr>
            <a:r>
              <a:rPr lang="zh-TW" altLang="en-US" sz="1800" b="1" dirty="0" smtClean="0"/>
              <a:t>用假資訊詐保</a:t>
            </a:r>
            <a:endParaRPr sz="1800" b="1" dirty="0"/>
          </a:p>
          <a:p>
            <a:pPr marL="685800" marR="0" lvl="0" indent="0" algn="ctr" rtl="0">
              <a:lnSpc>
                <a:spcPct val="115000"/>
              </a:lnSpc>
              <a:spcBef>
                <a:spcPts val="500"/>
              </a:spcBef>
              <a:spcAft>
                <a:spcPts val="0"/>
              </a:spcAft>
              <a:buNone/>
            </a:pPr>
            <a:r>
              <a:rPr lang="zh-TW" altLang="en-US" sz="1800" b="1" dirty="0" smtClean="0"/>
              <a:t>無法即時追蹤投保標的狀況</a:t>
            </a:r>
          </a:p>
        </p:txBody>
      </p:sp>
      <p:sp>
        <p:nvSpPr>
          <p:cNvPr id="21" name="Google Shape;648;p73"/>
          <p:cNvSpPr txBox="1">
            <a:spLocks/>
          </p:cNvSpPr>
          <p:nvPr/>
        </p:nvSpPr>
        <p:spPr>
          <a:xfrm>
            <a:off x="3672943" y="2909864"/>
            <a:ext cx="4398571" cy="497736"/>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85800" indent="0" algn="ctr">
              <a:lnSpc>
                <a:spcPct val="115000"/>
              </a:lnSpc>
              <a:spcBef>
                <a:spcPts val="500"/>
              </a:spcBef>
              <a:buFont typeface="Arial" panose="020B0604020202020204" pitchFamily="34" charset="0"/>
              <a:buNone/>
            </a:pPr>
            <a:r>
              <a:rPr lang="zh-TW" altLang="en-US" sz="1800" b="1" dirty="0" smtClean="0"/>
              <a:t>因資訊不共享造成理賠流程繁複</a:t>
            </a:r>
            <a:endParaRPr lang="zh-TW" altLang="en-US" sz="1800" b="1" dirty="0"/>
          </a:p>
        </p:txBody>
      </p:sp>
    </p:spTree>
    <p:extLst>
      <p:ext uri="{BB962C8B-B14F-4D97-AF65-F5344CB8AC3E}">
        <p14:creationId xmlns:p14="http://schemas.microsoft.com/office/powerpoint/2010/main" val="353468647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橢圓 24"/>
          <p:cNvSpPr/>
          <p:nvPr/>
        </p:nvSpPr>
        <p:spPr>
          <a:xfrm>
            <a:off x="3953629" y="4243079"/>
            <a:ext cx="924362" cy="3289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橢圓 23"/>
          <p:cNvSpPr/>
          <p:nvPr/>
        </p:nvSpPr>
        <p:spPr>
          <a:xfrm>
            <a:off x="2795827" y="3749698"/>
            <a:ext cx="847019" cy="414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標題 1"/>
          <p:cNvSpPr>
            <a:spLocks noGrp="1"/>
          </p:cNvSpPr>
          <p:nvPr>
            <p:ph type="title"/>
          </p:nvPr>
        </p:nvSpPr>
        <p:spPr/>
        <p:txBody>
          <a:bodyPr/>
          <a:lstStyle/>
          <a:p>
            <a:r>
              <a:rPr lang="zh-TW" altLang="en-US" dirty="0" smtClean="0"/>
              <a:t>信任的賽局</a:t>
            </a:r>
            <a:r>
              <a:rPr lang="en-US" altLang="zh-TW" dirty="0" smtClean="0"/>
              <a:t>(1) </a:t>
            </a:r>
            <a:endParaRPr lang="en-US" dirty="0"/>
          </a:p>
        </p:txBody>
      </p:sp>
      <p:sp>
        <p:nvSpPr>
          <p:cNvPr id="3" name="內容版面配置區 2"/>
          <p:cNvSpPr>
            <a:spLocks noGrp="1"/>
          </p:cNvSpPr>
          <p:nvPr>
            <p:ph idx="1"/>
          </p:nvPr>
        </p:nvSpPr>
        <p:spPr/>
        <p:txBody>
          <a:bodyPr/>
          <a:lstStyle/>
          <a:p>
            <a:r>
              <a:rPr lang="zh-TW" altLang="en-US" dirty="0" smtClean="0"/>
              <a:t>囚犯困境賽局 </a:t>
            </a:r>
            <a:r>
              <a:rPr lang="en-US" altLang="zh-TW" dirty="0" smtClean="0"/>
              <a:t>(</a:t>
            </a:r>
            <a:r>
              <a:rPr lang="en-US" dirty="0" smtClean="0"/>
              <a:t>The Prisoner’s Dilemma) </a:t>
            </a:r>
            <a:endParaRPr lang="en-US" dirty="0"/>
          </a:p>
        </p:txBody>
      </p:sp>
      <p:pic>
        <p:nvPicPr>
          <p:cNvPr id="5" name="圖片 4"/>
          <p:cNvPicPr>
            <a:picLocks noChangeAspect="1"/>
          </p:cNvPicPr>
          <p:nvPr/>
        </p:nvPicPr>
        <p:blipFill>
          <a:blip r:embed="rId2"/>
          <a:stretch>
            <a:fillRect/>
          </a:stretch>
        </p:blipFill>
        <p:spPr>
          <a:xfrm>
            <a:off x="7223743" y="2548143"/>
            <a:ext cx="4130057" cy="2381666"/>
          </a:xfrm>
          <a:prstGeom prst="rect">
            <a:avLst/>
          </a:prstGeom>
        </p:spPr>
      </p:pic>
      <p:graphicFrame>
        <p:nvGraphicFramePr>
          <p:cNvPr id="19" name="表格 18"/>
          <p:cNvGraphicFramePr>
            <a:graphicFrameLocks noGrp="1"/>
          </p:cNvGraphicFramePr>
          <p:nvPr>
            <p:extLst>
              <p:ext uri="{D42A27DB-BD31-4B8C-83A1-F6EECF244321}">
                <p14:modId xmlns:p14="http://schemas.microsoft.com/office/powerpoint/2010/main" val="645665084"/>
              </p:ext>
            </p:extLst>
          </p:nvPr>
        </p:nvGraphicFramePr>
        <p:xfrm>
          <a:off x="1534023" y="3251355"/>
          <a:ext cx="3372339" cy="1371600"/>
        </p:xfrm>
        <a:graphic>
          <a:graphicData uri="http://schemas.openxmlformats.org/drawingml/2006/table">
            <a:tbl>
              <a:tblPr firstRow="1" bandRow="1">
                <a:tableStyleId>{5940675A-B579-460E-94D1-54222C63F5DA}</a:tableStyleId>
              </a:tblPr>
              <a:tblGrid>
                <a:gridCol w="1124113">
                  <a:extLst>
                    <a:ext uri="{9D8B030D-6E8A-4147-A177-3AD203B41FA5}">
                      <a16:colId xmlns:a16="http://schemas.microsoft.com/office/drawing/2014/main" val="3589435539"/>
                    </a:ext>
                  </a:extLst>
                </a:gridCol>
                <a:gridCol w="1124113">
                  <a:extLst>
                    <a:ext uri="{9D8B030D-6E8A-4147-A177-3AD203B41FA5}">
                      <a16:colId xmlns:a16="http://schemas.microsoft.com/office/drawing/2014/main" val="4103240874"/>
                    </a:ext>
                  </a:extLst>
                </a:gridCol>
                <a:gridCol w="1124113">
                  <a:extLst>
                    <a:ext uri="{9D8B030D-6E8A-4147-A177-3AD203B41FA5}">
                      <a16:colId xmlns:a16="http://schemas.microsoft.com/office/drawing/2014/main" val="332491679"/>
                    </a:ext>
                  </a:extLst>
                </a:gridCol>
              </a:tblGrid>
              <a:tr h="367876">
                <a:tc>
                  <a:txBody>
                    <a:bodyPr/>
                    <a:lstStyle/>
                    <a:p>
                      <a:pPr algn="ctr"/>
                      <a:endParaRPr lang="zh-TW" altLang="en-US" sz="2400" dirty="0">
                        <a:latin typeface="+mj-ea"/>
                        <a:ea typeface="+mj-ea"/>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不招認</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招認</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4984415"/>
                  </a:ext>
                </a:extLst>
              </a:tr>
              <a:tr h="3678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不招認</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sz="2400" b="0" dirty="0" smtClean="0">
                          <a:solidFill>
                            <a:srgbClr val="7030A0"/>
                          </a:solidFill>
                          <a:latin typeface="標楷體" panose="03000509000000000000" pitchFamily="65" charset="-120"/>
                          <a:ea typeface="標楷體" panose="03000509000000000000" pitchFamily="65" charset="-120"/>
                        </a:rPr>
                        <a:t>-1,-1</a:t>
                      </a:r>
                      <a:endParaRPr lang="zh-TW" altLang="en-US" sz="2400" b="0" dirty="0">
                        <a:solidFill>
                          <a:srgbClr val="7030A0"/>
                        </a:solidFill>
                        <a:latin typeface="標楷體" panose="03000509000000000000" pitchFamily="65" charset="-120"/>
                        <a:ea typeface="標楷體" panose="03000509000000000000" pitchFamily="65" charset="-120"/>
                      </a:endParaRPr>
                    </a:p>
                  </a:txBody>
                  <a:tcPr>
                    <a:lnT w="12700" cap="flat" cmpd="sng" algn="ctr">
                      <a:solidFill>
                        <a:schemeClr val="tx1"/>
                      </a:solidFill>
                      <a:prstDash val="solid"/>
                      <a:round/>
                      <a:headEnd type="none" w="med" len="med"/>
                      <a:tailEnd type="none" w="med" len="med"/>
                    </a:lnT>
                  </a:tcPr>
                </a:tc>
                <a:tc>
                  <a:txBody>
                    <a:bodyPr/>
                    <a:lstStyle/>
                    <a:p>
                      <a:pPr algn="ctr"/>
                      <a:r>
                        <a:rPr lang="en-US" altLang="zh-TW" sz="2400" b="0" dirty="0" smtClean="0">
                          <a:latin typeface="標楷體" panose="03000509000000000000" pitchFamily="65" charset="-120"/>
                          <a:ea typeface="標楷體" panose="03000509000000000000" pitchFamily="65" charset="-120"/>
                        </a:rPr>
                        <a:t>-10,0</a:t>
                      </a:r>
                      <a:endParaRPr lang="zh-TW" altLang="en-US" sz="2400" b="0" dirty="0">
                        <a:latin typeface="標楷體" panose="03000509000000000000" pitchFamily="65" charset="-120"/>
                        <a:ea typeface="標楷體" panose="03000509000000000000" pitchFamily="65" charset="-12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16021688"/>
                  </a:ext>
                </a:extLst>
              </a:tr>
              <a:tr h="3678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招認</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sz="2400" b="0" dirty="0" smtClean="0">
                          <a:latin typeface="標楷體" panose="03000509000000000000" pitchFamily="65" charset="-120"/>
                          <a:ea typeface="標楷體" panose="03000509000000000000" pitchFamily="65" charset="-120"/>
                        </a:rPr>
                        <a:t>0,-10</a:t>
                      </a:r>
                      <a:endParaRPr lang="zh-TW" altLang="en-US" sz="2400" b="0" dirty="0">
                        <a:latin typeface="標楷體" panose="03000509000000000000" pitchFamily="65" charset="-120"/>
                        <a:ea typeface="標楷體" panose="03000509000000000000" pitchFamily="65" charset="-120"/>
                      </a:endParaRPr>
                    </a:p>
                  </a:txBody>
                  <a:tcPr/>
                </a:tc>
                <a:tc>
                  <a:txBody>
                    <a:bodyPr/>
                    <a:lstStyle/>
                    <a:p>
                      <a:pPr algn="ctr"/>
                      <a:r>
                        <a:rPr lang="en-US" altLang="zh-TW" sz="2400" b="0" dirty="0" smtClean="0">
                          <a:solidFill>
                            <a:srgbClr val="FF0000"/>
                          </a:solidFill>
                          <a:latin typeface="標楷體" panose="03000509000000000000" pitchFamily="65" charset="-120"/>
                          <a:ea typeface="標楷體" panose="03000509000000000000" pitchFamily="65" charset="-120"/>
                        </a:rPr>
                        <a:t>-4,-4</a:t>
                      </a:r>
                      <a:endParaRPr lang="zh-TW" altLang="en-US" sz="2400" b="0" dirty="0">
                        <a:solidFill>
                          <a:srgbClr val="FF0000"/>
                        </a:solidFill>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4057387478"/>
                  </a:ext>
                </a:extLst>
              </a:tr>
            </a:tbl>
          </a:graphicData>
        </a:graphic>
      </p:graphicFrame>
      <p:sp>
        <p:nvSpPr>
          <p:cNvPr id="20" name="矩形 19"/>
          <p:cNvSpPr/>
          <p:nvPr/>
        </p:nvSpPr>
        <p:spPr>
          <a:xfrm>
            <a:off x="3312277" y="2713669"/>
            <a:ext cx="1024639" cy="461665"/>
          </a:xfrm>
          <a:prstGeom prst="rect">
            <a:avLst/>
          </a:prstGeom>
        </p:spPr>
        <p:txBody>
          <a:bodyPr wrap="none">
            <a:spAutoFit/>
          </a:bodyPr>
          <a:lstStyle/>
          <a:p>
            <a:r>
              <a:rPr lang="zh-TW" altLang="en-US" sz="2400" dirty="0" smtClean="0"/>
              <a:t>嫌犯 </a:t>
            </a:r>
            <a:r>
              <a:rPr lang="en-US" altLang="zh-TW" sz="2400" dirty="0" smtClean="0"/>
              <a:t>1</a:t>
            </a:r>
            <a:endParaRPr lang="en-US" sz="2400" dirty="0"/>
          </a:p>
        </p:txBody>
      </p:sp>
      <p:sp>
        <p:nvSpPr>
          <p:cNvPr id="21" name="矩形 20"/>
          <p:cNvSpPr/>
          <p:nvPr/>
        </p:nvSpPr>
        <p:spPr>
          <a:xfrm>
            <a:off x="673792" y="3937155"/>
            <a:ext cx="1024639" cy="461665"/>
          </a:xfrm>
          <a:prstGeom prst="rect">
            <a:avLst/>
          </a:prstGeom>
        </p:spPr>
        <p:txBody>
          <a:bodyPr wrap="none">
            <a:spAutoFit/>
          </a:bodyPr>
          <a:lstStyle/>
          <a:p>
            <a:r>
              <a:rPr lang="zh-TW" altLang="en-US" sz="2400" dirty="0" smtClean="0"/>
              <a:t>嫌犯 </a:t>
            </a:r>
            <a:r>
              <a:rPr lang="en-US" altLang="zh-TW" sz="2400" dirty="0"/>
              <a:t>2</a:t>
            </a:r>
            <a:endParaRPr lang="en-US" sz="2400" dirty="0"/>
          </a:p>
        </p:txBody>
      </p:sp>
      <p:cxnSp>
        <p:nvCxnSpPr>
          <p:cNvPr id="22" name="直線單箭頭接點 21"/>
          <p:cNvCxnSpPr/>
          <p:nvPr/>
        </p:nvCxnSpPr>
        <p:spPr>
          <a:xfrm flipH="1" flipV="1">
            <a:off x="3642846" y="4063378"/>
            <a:ext cx="388126" cy="243402"/>
          </a:xfrm>
          <a:prstGeom prst="straightConnector1">
            <a:avLst/>
          </a:prstGeom>
          <a:ln>
            <a:headEnd type="triangle" w="med" len="med"/>
            <a:tailEnd type="none" w="med" len="med"/>
          </a:ln>
        </p:spPr>
        <p:style>
          <a:lnRef idx="3">
            <a:schemeClr val="accent5"/>
          </a:lnRef>
          <a:fillRef idx="0">
            <a:schemeClr val="accent5"/>
          </a:fillRef>
          <a:effectRef idx="2">
            <a:schemeClr val="accent5"/>
          </a:effectRef>
          <a:fontRef idx="minor">
            <a:schemeClr val="tx1"/>
          </a:fontRef>
        </p:style>
      </p:cxnSp>
      <p:sp>
        <p:nvSpPr>
          <p:cNvPr id="23" name="矩形 22"/>
          <p:cNvSpPr/>
          <p:nvPr/>
        </p:nvSpPr>
        <p:spPr>
          <a:xfrm>
            <a:off x="1186111" y="5281194"/>
            <a:ext cx="6260657" cy="461665"/>
          </a:xfrm>
          <a:prstGeom prst="rect">
            <a:avLst/>
          </a:prstGeom>
        </p:spPr>
        <p:txBody>
          <a:bodyPr wrap="square">
            <a:spAutoFit/>
          </a:bodyPr>
          <a:lstStyle/>
          <a:p>
            <a:r>
              <a:rPr lang="zh-TW" altLang="en-US" sz="2400" dirty="0" smtClean="0"/>
              <a:t>合作到不合作的過程</a:t>
            </a:r>
            <a:r>
              <a:rPr lang="en-US" altLang="zh-TW" sz="2400" dirty="0" smtClean="0"/>
              <a:t>:</a:t>
            </a:r>
            <a:r>
              <a:rPr lang="zh-TW" altLang="en-US" sz="2400" dirty="0" smtClean="0"/>
              <a:t>訊息中斷</a:t>
            </a:r>
            <a:r>
              <a:rPr lang="zh-TW" altLang="en-US" sz="2400" dirty="0">
                <a:solidFill>
                  <a:schemeClr val="dk1"/>
                </a:solidFill>
                <a:latin typeface="Microsoft JhengHei"/>
                <a:ea typeface="Microsoft JhengHei"/>
                <a:cs typeface="Microsoft JhengHei"/>
                <a:sym typeface="Microsoft JhengHei"/>
              </a:rPr>
              <a:t>，</a:t>
            </a:r>
            <a:r>
              <a:rPr lang="zh-TW" altLang="en-US" sz="2400" dirty="0" smtClean="0"/>
              <a:t>信任的瓦解</a:t>
            </a:r>
            <a:r>
              <a:rPr lang="en-US" altLang="zh-TW" sz="2400" dirty="0" smtClean="0"/>
              <a:t> </a:t>
            </a:r>
          </a:p>
        </p:txBody>
      </p:sp>
    </p:spTree>
    <p:extLst>
      <p:ext uri="{BB962C8B-B14F-4D97-AF65-F5344CB8AC3E}">
        <p14:creationId xmlns:p14="http://schemas.microsoft.com/office/powerpoint/2010/main" val="20112984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橢圓 4"/>
          <p:cNvSpPr/>
          <p:nvPr/>
        </p:nvSpPr>
        <p:spPr>
          <a:xfrm>
            <a:off x="3872816" y="3532610"/>
            <a:ext cx="692606" cy="51969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橢圓 3"/>
          <p:cNvSpPr/>
          <p:nvPr/>
        </p:nvSpPr>
        <p:spPr>
          <a:xfrm>
            <a:off x="5059914" y="3986522"/>
            <a:ext cx="643574" cy="4929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標題 1"/>
          <p:cNvSpPr>
            <a:spLocks noGrp="1"/>
          </p:cNvSpPr>
          <p:nvPr>
            <p:ph type="title"/>
          </p:nvPr>
        </p:nvSpPr>
        <p:spPr/>
        <p:txBody>
          <a:bodyPr/>
          <a:lstStyle/>
          <a:p>
            <a:r>
              <a:rPr lang="zh-TW" altLang="en-US" dirty="0" smtClean="0"/>
              <a:t>信任的賽局</a:t>
            </a:r>
            <a:r>
              <a:rPr lang="en-US" altLang="zh-TW" dirty="0" smtClean="0"/>
              <a:t>(2) </a:t>
            </a:r>
            <a:endParaRPr lang="en-US" dirty="0"/>
          </a:p>
        </p:txBody>
      </p:sp>
      <p:sp>
        <p:nvSpPr>
          <p:cNvPr id="3" name="內容版面配置區 2"/>
          <p:cNvSpPr>
            <a:spLocks noGrp="1"/>
          </p:cNvSpPr>
          <p:nvPr>
            <p:ph idx="1"/>
          </p:nvPr>
        </p:nvSpPr>
        <p:spPr/>
        <p:txBody>
          <a:bodyPr/>
          <a:lstStyle/>
          <a:p>
            <a:r>
              <a:rPr lang="zh-TW" altLang="en-US" dirty="0" smtClean="0"/>
              <a:t>信任的賽局 </a:t>
            </a:r>
            <a:r>
              <a:rPr lang="en-US" altLang="zh-TW" dirty="0" smtClean="0"/>
              <a:t>(Trust Game</a:t>
            </a:r>
            <a:r>
              <a:rPr lang="en-US" dirty="0" smtClean="0"/>
              <a:t>) </a:t>
            </a:r>
            <a:endParaRPr lang="en-US" dirty="0"/>
          </a:p>
        </p:txBody>
      </p:sp>
      <p:graphicFrame>
        <p:nvGraphicFramePr>
          <p:cNvPr id="7" name="表格 6"/>
          <p:cNvGraphicFramePr>
            <a:graphicFrameLocks noGrp="1"/>
          </p:cNvGraphicFramePr>
          <p:nvPr>
            <p:extLst>
              <p:ext uri="{D42A27DB-BD31-4B8C-83A1-F6EECF244321}">
                <p14:modId xmlns:p14="http://schemas.microsoft.com/office/powerpoint/2010/main" val="2379606028"/>
              </p:ext>
            </p:extLst>
          </p:nvPr>
        </p:nvGraphicFramePr>
        <p:xfrm>
          <a:off x="2520786" y="3107865"/>
          <a:ext cx="3372339" cy="1371600"/>
        </p:xfrm>
        <a:graphic>
          <a:graphicData uri="http://schemas.openxmlformats.org/drawingml/2006/table">
            <a:tbl>
              <a:tblPr firstRow="1" bandRow="1">
                <a:tableStyleId>{5940675A-B579-460E-94D1-54222C63F5DA}</a:tableStyleId>
              </a:tblPr>
              <a:tblGrid>
                <a:gridCol w="1124113">
                  <a:extLst>
                    <a:ext uri="{9D8B030D-6E8A-4147-A177-3AD203B41FA5}">
                      <a16:colId xmlns:a16="http://schemas.microsoft.com/office/drawing/2014/main" val="3589435539"/>
                    </a:ext>
                  </a:extLst>
                </a:gridCol>
                <a:gridCol w="1124113">
                  <a:extLst>
                    <a:ext uri="{9D8B030D-6E8A-4147-A177-3AD203B41FA5}">
                      <a16:colId xmlns:a16="http://schemas.microsoft.com/office/drawing/2014/main" val="4103240874"/>
                    </a:ext>
                  </a:extLst>
                </a:gridCol>
                <a:gridCol w="1124113">
                  <a:extLst>
                    <a:ext uri="{9D8B030D-6E8A-4147-A177-3AD203B41FA5}">
                      <a16:colId xmlns:a16="http://schemas.microsoft.com/office/drawing/2014/main" val="332491679"/>
                    </a:ext>
                  </a:extLst>
                </a:gridCol>
              </a:tblGrid>
              <a:tr h="367876">
                <a:tc>
                  <a:txBody>
                    <a:bodyPr/>
                    <a:lstStyle/>
                    <a:p>
                      <a:pPr algn="ctr"/>
                      <a:endParaRPr lang="zh-TW" altLang="en-US" sz="2400" dirty="0">
                        <a:latin typeface="+mj-ea"/>
                        <a:ea typeface="+mj-ea"/>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付錢</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zh-TW" altLang="en-US" sz="2400" b="1" i="0" dirty="0" smtClean="0">
                          <a:latin typeface="+mj-ea"/>
                          <a:ea typeface="+mj-ea"/>
                        </a:rPr>
                        <a:t>不付錢</a:t>
                      </a:r>
                      <a:endParaRPr lang="zh-TW" altLang="en-US" sz="2400" b="1" i="0" dirty="0">
                        <a:latin typeface="+mj-ea"/>
                        <a:ea typeface="+mj-ea"/>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4984415"/>
                  </a:ext>
                </a:extLst>
              </a:tr>
              <a:tr h="367876">
                <a:tc>
                  <a:txBody>
                    <a:bodyPr/>
                    <a:lstStyle/>
                    <a:p>
                      <a:pPr algn="ctr"/>
                      <a:r>
                        <a:rPr lang="zh-TW" altLang="en-US" sz="2400" b="1" i="0" dirty="0" smtClean="0">
                          <a:latin typeface="+mj-ea"/>
                          <a:ea typeface="+mj-ea"/>
                        </a:rPr>
                        <a:t>出貨</a:t>
                      </a:r>
                      <a:endParaRPr lang="zh-TW" altLang="en-US" sz="2400" b="1" i="0" dirty="0">
                        <a:latin typeface="+mj-ea"/>
                        <a:ea typeface="+mj-ea"/>
                      </a:endParaRP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sz="2400" b="0" dirty="0" smtClean="0">
                          <a:solidFill>
                            <a:srgbClr val="7030A0"/>
                          </a:solidFill>
                          <a:latin typeface="標楷體" panose="03000509000000000000" pitchFamily="65" charset="-120"/>
                          <a:ea typeface="標楷體" panose="03000509000000000000" pitchFamily="65" charset="-120"/>
                        </a:rPr>
                        <a:t>3,3</a:t>
                      </a:r>
                      <a:endParaRPr lang="zh-TW" altLang="en-US" sz="2400" b="0" dirty="0">
                        <a:solidFill>
                          <a:srgbClr val="7030A0"/>
                        </a:solidFill>
                        <a:latin typeface="標楷體" panose="03000509000000000000" pitchFamily="65" charset="-120"/>
                        <a:ea typeface="標楷體" panose="03000509000000000000" pitchFamily="65" charset="-120"/>
                      </a:endParaRPr>
                    </a:p>
                  </a:txBody>
                  <a:tcPr>
                    <a:lnT w="12700" cap="flat" cmpd="sng" algn="ctr">
                      <a:solidFill>
                        <a:schemeClr val="tx1"/>
                      </a:solidFill>
                      <a:prstDash val="solid"/>
                      <a:round/>
                      <a:headEnd type="none" w="med" len="med"/>
                      <a:tailEnd type="none" w="med" len="med"/>
                    </a:lnT>
                  </a:tcPr>
                </a:tc>
                <a:tc>
                  <a:txBody>
                    <a:bodyPr/>
                    <a:lstStyle/>
                    <a:p>
                      <a:pPr algn="ctr"/>
                      <a:r>
                        <a:rPr lang="en-US" altLang="zh-TW" sz="2400" b="0" dirty="0" smtClean="0">
                          <a:latin typeface="標楷體" panose="03000509000000000000" pitchFamily="65" charset="-120"/>
                          <a:ea typeface="標楷體" panose="03000509000000000000" pitchFamily="65" charset="-120"/>
                        </a:rPr>
                        <a:t>-2,5</a:t>
                      </a:r>
                      <a:endParaRPr lang="zh-TW" altLang="en-US" sz="2400" b="0" dirty="0">
                        <a:latin typeface="標楷體" panose="03000509000000000000" pitchFamily="65" charset="-120"/>
                        <a:ea typeface="標楷體" panose="03000509000000000000" pitchFamily="65" charset="-120"/>
                      </a:endParaRP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16021688"/>
                  </a:ext>
                </a:extLst>
              </a:tr>
              <a:tr h="36787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400" b="1" i="0" kern="1200" dirty="0" smtClean="0">
                          <a:solidFill>
                            <a:schemeClr val="tx1"/>
                          </a:solidFill>
                          <a:latin typeface="+mj-ea"/>
                          <a:ea typeface="+mn-ea"/>
                          <a:cs typeface="+mn-cs"/>
                        </a:rPr>
                        <a:t>不出貨</a:t>
                      </a:r>
                    </a:p>
                  </a:txBody>
                  <a:tcP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en-US" altLang="zh-TW" sz="2400" b="0" dirty="0" smtClean="0">
                          <a:latin typeface="標楷體" panose="03000509000000000000" pitchFamily="65" charset="-120"/>
                          <a:ea typeface="標楷體" panose="03000509000000000000" pitchFamily="65" charset="-120"/>
                        </a:rPr>
                        <a:t>5,-2</a:t>
                      </a:r>
                      <a:endParaRPr lang="zh-TW" altLang="en-US" sz="2400" b="0" dirty="0">
                        <a:latin typeface="標楷體" panose="03000509000000000000" pitchFamily="65" charset="-120"/>
                        <a:ea typeface="標楷體" panose="03000509000000000000" pitchFamily="65" charset="-120"/>
                      </a:endParaRPr>
                    </a:p>
                  </a:txBody>
                  <a:tcPr/>
                </a:tc>
                <a:tc>
                  <a:txBody>
                    <a:bodyPr/>
                    <a:lstStyle/>
                    <a:p>
                      <a:pPr algn="ctr"/>
                      <a:r>
                        <a:rPr lang="en-US" altLang="zh-TW" sz="2400" b="0" dirty="0" smtClean="0">
                          <a:solidFill>
                            <a:srgbClr val="FF0000"/>
                          </a:solidFill>
                          <a:latin typeface="標楷體" panose="03000509000000000000" pitchFamily="65" charset="-120"/>
                          <a:ea typeface="標楷體" panose="03000509000000000000" pitchFamily="65" charset="-120"/>
                        </a:rPr>
                        <a:t>0,0</a:t>
                      </a:r>
                      <a:endParaRPr lang="zh-TW" altLang="en-US" sz="2400" b="0" dirty="0">
                        <a:solidFill>
                          <a:srgbClr val="FF0000"/>
                        </a:solidFill>
                        <a:latin typeface="標楷體" panose="03000509000000000000" pitchFamily="65" charset="-120"/>
                        <a:ea typeface="標楷體" panose="03000509000000000000" pitchFamily="65" charset="-120"/>
                      </a:endParaRPr>
                    </a:p>
                  </a:txBody>
                  <a:tcPr/>
                </a:tc>
                <a:extLst>
                  <a:ext uri="{0D108BD9-81ED-4DB2-BD59-A6C34878D82A}">
                    <a16:rowId xmlns:a16="http://schemas.microsoft.com/office/drawing/2014/main" val="4057387478"/>
                  </a:ext>
                </a:extLst>
              </a:tr>
            </a:tbl>
          </a:graphicData>
        </a:graphic>
      </p:graphicFrame>
      <p:sp>
        <p:nvSpPr>
          <p:cNvPr id="8" name="文字方塊 7"/>
          <p:cNvSpPr txBox="1"/>
          <p:nvPr/>
        </p:nvSpPr>
        <p:spPr>
          <a:xfrm>
            <a:off x="3588729" y="2605036"/>
            <a:ext cx="800219" cy="461665"/>
          </a:xfrm>
          <a:prstGeom prst="rect">
            <a:avLst/>
          </a:prstGeom>
          <a:noFill/>
        </p:spPr>
        <p:txBody>
          <a:bodyPr wrap="none" rtlCol="0">
            <a:spAutoFit/>
          </a:bodyPr>
          <a:lstStyle/>
          <a:p>
            <a:r>
              <a:rPr lang="zh-TW" altLang="en-US" sz="2400" b="1" dirty="0" smtClean="0">
                <a:latin typeface="+mn-ea"/>
              </a:rPr>
              <a:t>買家</a:t>
            </a:r>
            <a:endParaRPr lang="zh-TW" altLang="en-US" sz="2400" b="1" dirty="0">
              <a:latin typeface="+mn-ea"/>
            </a:endParaRPr>
          </a:p>
        </p:txBody>
      </p:sp>
      <p:sp>
        <p:nvSpPr>
          <p:cNvPr id="9" name="文字方塊 8"/>
          <p:cNvSpPr txBox="1"/>
          <p:nvPr/>
        </p:nvSpPr>
        <p:spPr>
          <a:xfrm>
            <a:off x="1595210" y="3590640"/>
            <a:ext cx="800219" cy="461665"/>
          </a:xfrm>
          <a:prstGeom prst="rect">
            <a:avLst/>
          </a:prstGeom>
          <a:noFill/>
        </p:spPr>
        <p:txBody>
          <a:bodyPr wrap="none" rtlCol="0">
            <a:spAutoFit/>
          </a:bodyPr>
          <a:lstStyle/>
          <a:p>
            <a:r>
              <a:rPr lang="zh-TW" altLang="en-US" sz="2400" b="1" dirty="0" smtClean="0">
                <a:latin typeface="+mn-ea"/>
              </a:rPr>
              <a:t>賣家</a:t>
            </a:r>
            <a:endParaRPr lang="zh-TW" altLang="en-US" sz="2400" b="1" dirty="0">
              <a:latin typeface="+mn-ea"/>
            </a:endParaRPr>
          </a:p>
        </p:txBody>
      </p:sp>
      <p:pic>
        <p:nvPicPr>
          <p:cNvPr id="1028" name="Picture 4" descr="ãtransactionãçåçæå°çµæ"/>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94080" y="626546"/>
            <a:ext cx="1124181" cy="888466"/>
          </a:xfrm>
          <a:prstGeom prst="rect">
            <a:avLst/>
          </a:prstGeom>
          <a:noFill/>
          <a:extLst>
            <a:ext uri="{909E8E84-426E-40DD-AFC4-6F175D3DCCD1}">
              <a14:hiddenFill xmlns:a14="http://schemas.microsoft.com/office/drawing/2010/main">
                <a:solidFill>
                  <a:srgbClr val="FFFFFF"/>
                </a:solidFill>
              </a14:hiddenFill>
            </a:ext>
          </a:extLst>
        </p:spPr>
      </p:pic>
      <p:pic>
        <p:nvPicPr>
          <p:cNvPr id="6" name="圖片 5"/>
          <p:cNvPicPr>
            <a:picLocks noChangeAspect="1"/>
          </p:cNvPicPr>
          <p:nvPr/>
        </p:nvPicPr>
        <p:blipFill>
          <a:blip r:embed="rId3"/>
          <a:stretch>
            <a:fillRect/>
          </a:stretch>
        </p:blipFill>
        <p:spPr>
          <a:xfrm flipH="1">
            <a:off x="4565422" y="2569345"/>
            <a:ext cx="939572" cy="502829"/>
          </a:xfrm>
          <a:prstGeom prst="rect">
            <a:avLst/>
          </a:prstGeom>
        </p:spPr>
      </p:pic>
      <p:pic>
        <p:nvPicPr>
          <p:cNvPr id="10" name="圖片 9"/>
          <p:cNvPicPr>
            <a:picLocks noChangeAspect="1"/>
          </p:cNvPicPr>
          <p:nvPr/>
        </p:nvPicPr>
        <p:blipFill>
          <a:blip r:embed="rId4"/>
          <a:stretch>
            <a:fillRect/>
          </a:stretch>
        </p:blipFill>
        <p:spPr>
          <a:xfrm>
            <a:off x="1522680" y="4127848"/>
            <a:ext cx="976584" cy="901462"/>
          </a:xfrm>
          <a:prstGeom prst="rect">
            <a:avLst/>
          </a:prstGeom>
        </p:spPr>
      </p:pic>
      <p:cxnSp>
        <p:nvCxnSpPr>
          <p:cNvPr id="12" name="直線單箭頭接點 11"/>
          <p:cNvCxnSpPr/>
          <p:nvPr/>
        </p:nvCxnSpPr>
        <p:spPr>
          <a:xfrm flipH="1" flipV="1">
            <a:off x="4565422" y="3881266"/>
            <a:ext cx="388126" cy="243402"/>
          </a:xfrm>
          <a:prstGeom prst="straightConnector1">
            <a:avLst/>
          </a:prstGeom>
          <a:ln>
            <a:tailEnd type="triangle"/>
          </a:ln>
        </p:spPr>
        <p:style>
          <a:lnRef idx="3">
            <a:schemeClr val="accent5"/>
          </a:lnRef>
          <a:fillRef idx="0">
            <a:schemeClr val="accent5"/>
          </a:fillRef>
          <a:effectRef idx="2">
            <a:schemeClr val="accent5"/>
          </a:effectRef>
          <a:fontRef idx="minor">
            <a:schemeClr val="tx1"/>
          </a:fontRef>
        </p:style>
      </p:cxnSp>
      <p:sp>
        <p:nvSpPr>
          <p:cNvPr id="19" name="矩形 18"/>
          <p:cNvSpPr/>
          <p:nvPr/>
        </p:nvSpPr>
        <p:spPr>
          <a:xfrm>
            <a:off x="3264929" y="5252866"/>
            <a:ext cx="3701615" cy="830997"/>
          </a:xfrm>
          <a:prstGeom prst="rect">
            <a:avLst/>
          </a:prstGeom>
        </p:spPr>
        <p:txBody>
          <a:bodyPr wrap="square">
            <a:spAutoFit/>
          </a:bodyPr>
          <a:lstStyle/>
          <a:p>
            <a:r>
              <a:rPr lang="zh-TW" altLang="en-US" sz="2400" dirty="0" smtClean="0"/>
              <a:t>合作機制</a:t>
            </a:r>
            <a:r>
              <a:rPr lang="en-US" altLang="zh-TW" sz="2400" dirty="0" smtClean="0"/>
              <a:t>: (1) </a:t>
            </a:r>
            <a:r>
              <a:rPr lang="zh-TW" altLang="en-US" sz="2400" dirty="0" smtClean="0"/>
              <a:t>第三方擔保</a:t>
            </a:r>
            <a:endParaRPr lang="en-US" altLang="zh-TW" sz="2400" dirty="0" smtClean="0"/>
          </a:p>
          <a:p>
            <a:r>
              <a:rPr lang="zh-TW" altLang="en-US" sz="2400" dirty="0" smtClean="0"/>
              <a:t>                    </a:t>
            </a:r>
            <a:r>
              <a:rPr lang="en-US" altLang="zh-TW" sz="2400" dirty="0" smtClean="0"/>
              <a:t>(2) </a:t>
            </a:r>
            <a:r>
              <a:rPr lang="zh-TW" altLang="en-US" sz="2400" dirty="0" smtClean="0"/>
              <a:t>法律契約 </a:t>
            </a:r>
            <a:endParaRPr lang="en-US" sz="2400" dirty="0"/>
          </a:p>
        </p:txBody>
      </p:sp>
      <p:pic>
        <p:nvPicPr>
          <p:cNvPr id="18" name="圖片 17"/>
          <p:cNvPicPr>
            <a:picLocks noChangeAspect="1"/>
          </p:cNvPicPr>
          <p:nvPr/>
        </p:nvPicPr>
        <p:blipFill>
          <a:blip r:embed="rId5"/>
          <a:stretch>
            <a:fillRect/>
          </a:stretch>
        </p:blipFill>
        <p:spPr>
          <a:xfrm>
            <a:off x="7442119" y="2366585"/>
            <a:ext cx="4006499" cy="2851744"/>
          </a:xfrm>
          <a:prstGeom prst="rect">
            <a:avLst/>
          </a:prstGeom>
        </p:spPr>
      </p:pic>
    </p:spTree>
    <p:extLst>
      <p:ext uri="{BB962C8B-B14F-4D97-AF65-F5344CB8AC3E}">
        <p14:creationId xmlns:p14="http://schemas.microsoft.com/office/powerpoint/2010/main" val="3415744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dirty="0">
                <a:solidFill>
                  <a:srgbClr val="9F2936"/>
                </a:solidFill>
              </a:rPr>
              <a:t>區塊</a:t>
            </a:r>
            <a:r>
              <a:rPr lang="zh-TW" altLang="zh-TW" dirty="0" smtClean="0">
                <a:solidFill>
                  <a:srgbClr val="9F2936"/>
                </a:solidFill>
              </a:rPr>
              <a:t>鏈</a:t>
            </a:r>
            <a:r>
              <a:rPr lang="zh-TW" altLang="en-US" dirty="0" smtClean="0">
                <a:solidFill>
                  <a:srgbClr val="9F2936"/>
                </a:solidFill>
              </a:rPr>
              <a:t> </a:t>
            </a:r>
            <a:r>
              <a:rPr lang="en-US" altLang="zh-TW" dirty="0" smtClean="0">
                <a:solidFill>
                  <a:srgbClr val="9F2936"/>
                </a:solidFill>
              </a:rPr>
              <a:t>(</a:t>
            </a:r>
            <a:r>
              <a:rPr lang="en-US" altLang="zh-TW" dirty="0" err="1" smtClean="0">
                <a:solidFill>
                  <a:srgbClr val="9F2936"/>
                </a:solidFill>
              </a:rPr>
              <a:t>Blockchain</a:t>
            </a:r>
            <a:r>
              <a:rPr lang="en-US" altLang="zh-TW" dirty="0" smtClean="0">
                <a:solidFill>
                  <a:srgbClr val="9F2936"/>
                </a:solidFill>
              </a:rPr>
              <a:t>)</a:t>
            </a:r>
            <a:endParaRPr lang="zh-TW" altLang="en-US" dirty="0"/>
          </a:p>
        </p:txBody>
      </p:sp>
      <p:pic>
        <p:nvPicPr>
          <p:cNvPr id="2050" name="Picture 2" descr="ãpeople iconãçåçæå°çµæ"/>
          <p:cNvPicPr>
            <a:picLocks noChangeAspect="1" noChangeArrowheads="1"/>
          </p:cNvPicPr>
          <p:nvPr/>
        </p:nvPicPr>
        <p:blipFill rotWithShape="1">
          <a:blip r:embed="rId2">
            <a:extLst>
              <a:ext uri="{28A0092B-C50C-407E-A947-70E740481C1C}">
                <a14:useLocalDpi xmlns:a14="http://schemas.microsoft.com/office/drawing/2010/main" val="0"/>
              </a:ext>
            </a:extLst>
          </a:blip>
          <a:srcRect l="50546" t="9186" r="27696" b="49558"/>
          <a:stretch/>
        </p:blipFill>
        <p:spPr bwMode="auto">
          <a:xfrm>
            <a:off x="2304846" y="3357069"/>
            <a:ext cx="1450731" cy="19255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ãpeople iconãçåçæå°çµæ"/>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0519" t="51598" r="27840" b="8596"/>
          <a:stretch/>
        </p:blipFill>
        <p:spPr bwMode="auto">
          <a:xfrm>
            <a:off x="8204485" y="3453784"/>
            <a:ext cx="1345224" cy="1732086"/>
          </a:xfrm>
          <a:prstGeom prst="rect">
            <a:avLst/>
          </a:prstGeom>
          <a:noFill/>
          <a:extLst>
            <a:ext uri="{909E8E84-426E-40DD-AFC4-6F175D3DCCD1}">
              <a14:hiddenFill xmlns:a14="http://schemas.microsoft.com/office/drawing/2010/main">
                <a:solidFill>
                  <a:srgbClr val="FFFFFF"/>
                </a:solidFill>
              </a14:hiddenFill>
            </a:ext>
          </a:extLst>
        </p:spPr>
      </p:pic>
      <p:sp>
        <p:nvSpPr>
          <p:cNvPr id="15" name="左-右雙向箭號 14"/>
          <p:cNvSpPr/>
          <p:nvPr/>
        </p:nvSpPr>
        <p:spPr>
          <a:xfrm>
            <a:off x="4166500" y="4053799"/>
            <a:ext cx="3683977" cy="668936"/>
          </a:xfrm>
          <a:prstGeom prst="leftRightArrow">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US" altLang="zh-TW" b="1" dirty="0" smtClean="0">
                <a:latin typeface="標楷體" panose="03000509000000000000" pitchFamily="65" charset="-120"/>
                <a:ea typeface="標楷體" panose="03000509000000000000" pitchFamily="65" charset="-120"/>
              </a:rPr>
              <a:t>A</a:t>
            </a:r>
            <a:r>
              <a:rPr lang="zh-TW" altLang="en-US" b="1" dirty="0" smtClean="0">
                <a:latin typeface="標楷體" panose="03000509000000000000" pitchFamily="65" charset="-120"/>
                <a:ea typeface="標楷體" panose="03000509000000000000" pitchFamily="65" charset="-120"/>
              </a:rPr>
              <a:t>匯款</a:t>
            </a:r>
            <a:r>
              <a:rPr lang="en-US" altLang="zh-TW" b="1" dirty="0" smtClean="0">
                <a:latin typeface="標楷體" panose="03000509000000000000" pitchFamily="65" charset="-120"/>
                <a:ea typeface="標楷體" panose="03000509000000000000" pitchFamily="65" charset="-120"/>
              </a:rPr>
              <a:t>$100</a:t>
            </a:r>
            <a:r>
              <a:rPr lang="zh-TW" altLang="en-US" b="1" dirty="0" smtClean="0">
                <a:latin typeface="標楷體" panose="03000509000000000000" pitchFamily="65" charset="-120"/>
                <a:ea typeface="標楷體" panose="03000509000000000000" pitchFamily="65" charset="-120"/>
              </a:rPr>
              <a:t>給</a:t>
            </a:r>
            <a:r>
              <a:rPr lang="en-US" altLang="zh-TW" b="1" dirty="0" smtClean="0">
                <a:latin typeface="標楷體" panose="03000509000000000000" pitchFamily="65" charset="-120"/>
                <a:ea typeface="標楷體" panose="03000509000000000000" pitchFamily="65" charset="-120"/>
              </a:rPr>
              <a:t>B</a:t>
            </a:r>
            <a:endParaRPr lang="zh-TW" altLang="en-US" b="1" dirty="0">
              <a:latin typeface="標楷體" panose="03000509000000000000" pitchFamily="65" charset="-120"/>
              <a:ea typeface="標楷體" panose="03000509000000000000" pitchFamily="65" charset="-120"/>
            </a:endParaRPr>
          </a:p>
        </p:txBody>
      </p:sp>
      <p:sp>
        <p:nvSpPr>
          <p:cNvPr id="26" name="文字方塊 25"/>
          <p:cNvSpPr txBox="1"/>
          <p:nvPr/>
        </p:nvSpPr>
        <p:spPr>
          <a:xfrm>
            <a:off x="2844904" y="5185870"/>
            <a:ext cx="370614" cy="461665"/>
          </a:xfrm>
          <a:prstGeom prst="rect">
            <a:avLst/>
          </a:prstGeom>
          <a:noFill/>
        </p:spPr>
        <p:txBody>
          <a:bodyPr wrap="none" rtlCol="0">
            <a:spAutoFit/>
          </a:bodyPr>
          <a:lstStyle/>
          <a:p>
            <a:r>
              <a:rPr lang="en-US" altLang="zh-TW" sz="2400" b="1" dirty="0" smtClean="0"/>
              <a:t>A</a:t>
            </a:r>
            <a:endParaRPr lang="zh-TW" altLang="en-US" sz="2400" b="1" dirty="0"/>
          </a:p>
        </p:txBody>
      </p:sp>
      <p:sp>
        <p:nvSpPr>
          <p:cNvPr id="27" name="文字方塊 26"/>
          <p:cNvSpPr txBox="1"/>
          <p:nvPr/>
        </p:nvSpPr>
        <p:spPr>
          <a:xfrm>
            <a:off x="8718239" y="5185870"/>
            <a:ext cx="357790" cy="461665"/>
          </a:xfrm>
          <a:prstGeom prst="rect">
            <a:avLst/>
          </a:prstGeom>
          <a:noFill/>
        </p:spPr>
        <p:txBody>
          <a:bodyPr wrap="none" rtlCol="0">
            <a:spAutoFit/>
          </a:bodyPr>
          <a:lstStyle/>
          <a:p>
            <a:r>
              <a:rPr lang="en-US" altLang="zh-TW" sz="2400" b="1" dirty="0" smtClean="0"/>
              <a:t>B</a:t>
            </a:r>
            <a:endParaRPr lang="zh-TW" altLang="en-US" sz="2400" b="1" dirty="0"/>
          </a:p>
        </p:txBody>
      </p:sp>
      <p:pic>
        <p:nvPicPr>
          <p:cNvPr id="30" name="Picture 2" descr="https://lh6.googleusercontent.com/7zo8kw1cYYsWNXBJyfWX9mXD0tPCI_vkUCTQxqCBMdUAJXwO4oizdWci-9-xaf-OqXkzBJmvntuy4MLAI9S9YLHwD9eJvt5NwaDUCOyG127xrIyhwG-XevOhKEBO4f6Y9A-yZHPjJZU"/>
          <p:cNvPicPr>
            <a:picLocks noChangeAspect="1" noChangeArrowheads="1"/>
          </p:cNvPicPr>
          <p:nvPr/>
        </p:nvPicPr>
        <p:blipFill rotWithShape="1">
          <a:blip r:embed="rId3">
            <a:extLst>
              <a:ext uri="{28A0092B-C50C-407E-A947-70E740481C1C}">
                <a14:useLocalDpi xmlns:a14="http://schemas.microsoft.com/office/drawing/2010/main" val="0"/>
              </a:ext>
            </a:extLst>
          </a:blip>
          <a:srcRect l="13423" t="69379" r="62728" b="2130"/>
          <a:stretch/>
        </p:blipFill>
        <p:spPr bwMode="auto">
          <a:xfrm>
            <a:off x="5182012" y="2935038"/>
            <a:ext cx="1652954" cy="1239716"/>
          </a:xfrm>
          <a:prstGeom prst="rect">
            <a:avLst/>
          </a:prstGeom>
          <a:noFill/>
          <a:extLst>
            <a:ext uri="{909E8E84-426E-40DD-AFC4-6F175D3DCCD1}">
              <a14:hiddenFill xmlns:a14="http://schemas.microsoft.com/office/drawing/2010/main">
                <a:solidFill>
                  <a:srgbClr val="FFFFFF"/>
                </a:solidFill>
              </a14:hiddenFill>
            </a:ext>
          </a:extLst>
        </p:spPr>
      </p:pic>
      <p:sp>
        <p:nvSpPr>
          <p:cNvPr id="32" name="文字方塊 31"/>
          <p:cNvSpPr txBox="1"/>
          <p:nvPr/>
        </p:nvSpPr>
        <p:spPr>
          <a:xfrm>
            <a:off x="4080063" y="2382560"/>
            <a:ext cx="4031873" cy="461665"/>
          </a:xfrm>
          <a:prstGeom prst="rect">
            <a:avLst/>
          </a:prstGeom>
          <a:noFill/>
        </p:spPr>
        <p:txBody>
          <a:bodyPr wrap="none" rtlCol="0">
            <a:spAutoFit/>
          </a:bodyPr>
          <a:lstStyle/>
          <a:p>
            <a:r>
              <a:rPr lang="zh-TW" altLang="en-US" sz="2400" dirty="0" smtClean="0">
                <a:solidFill>
                  <a:srgbClr val="7030A0"/>
                </a:solidFill>
                <a:latin typeface="+mn-ea"/>
              </a:rPr>
              <a:t>密碼學技術</a:t>
            </a:r>
            <a:r>
              <a:rPr lang="en-US" altLang="zh-TW" sz="2400" dirty="0" smtClean="0">
                <a:solidFill>
                  <a:srgbClr val="7030A0"/>
                </a:solidFill>
                <a:latin typeface="+mn-ea"/>
              </a:rPr>
              <a:t>+</a:t>
            </a:r>
            <a:r>
              <a:rPr lang="zh-TW" altLang="en-US" sz="2400" dirty="0" smtClean="0">
                <a:solidFill>
                  <a:srgbClr val="7030A0"/>
                </a:solidFill>
                <a:latin typeface="+mn-ea"/>
              </a:rPr>
              <a:t>分散式社群</a:t>
            </a:r>
            <a:r>
              <a:rPr lang="zh-TW" altLang="en-US" sz="2400" dirty="0">
                <a:solidFill>
                  <a:srgbClr val="7030A0"/>
                </a:solidFill>
                <a:latin typeface="+mn-ea"/>
              </a:rPr>
              <a:t>驗證</a:t>
            </a:r>
          </a:p>
        </p:txBody>
      </p:sp>
      <p:sp>
        <p:nvSpPr>
          <p:cNvPr id="17" name="文字方塊 16"/>
          <p:cNvSpPr txBox="1"/>
          <p:nvPr/>
        </p:nvSpPr>
        <p:spPr>
          <a:xfrm>
            <a:off x="4933563" y="3311361"/>
            <a:ext cx="725416" cy="162357"/>
          </a:xfrm>
          <a:prstGeom prst="rect">
            <a:avLst/>
          </a:prstGeom>
          <a:solidFill>
            <a:schemeClr val="bg1"/>
          </a:solidFill>
          <a:ln>
            <a:solidFill>
              <a:schemeClr val="bg1"/>
            </a:solidFill>
          </a:ln>
        </p:spPr>
        <p:txBody>
          <a:bodyPr wrap="square" rtlCol="0">
            <a:spAutoFit/>
          </a:bodyPr>
          <a:lstStyle/>
          <a:p>
            <a:endParaRPr lang="zh-TW" altLang="en-US" dirty="0"/>
          </a:p>
        </p:txBody>
      </p:sp>
      <p:sp>
        <p:nvSpPr>
          <p:cNvPr id="34" name="文字方塊 33"/>
          <p:cNvSpPr txBox="1"/>
          <p:nvPr/>
        </p:nvSpPr>
        <p:spPr>
          <a:xfrm>
            <a:off x="6303082" y="3328945"/>
            <a:ext cx="725416" cy="162357"/>
          </a:xfrm>
          <a:prstGeom prst="rect">
            <a:avLst/>
          </a:prstGeom>
          <a:solidFill>
            <a:schemeClr val="bg1"/>
          </a:solidFill>
          <a:ln>
            <a:solidFill>
              <a:schemeClr val="bg1"/>
            </a:solidFill>
          </a:ln>
        </p:spPr>
        <p:txBody>
          <a:bodyPr wrap="square" rtlCol="0">
            <a:spAutoFit/>
          </a:bodyPr>
          <a:lstStyle/>
          <a:p>
            <a:endParaRPr lang="zh-TW" altLang="en-US" dirty="0"/>
          </a:p>
        </p:txBody>
      </p:sp>
      <p:sp>
        <p:nvSpPr>
          <p:cNvPr id="25" name="文字方塊 24"/>
          <p:cNvSpPr txBox="1"/>
          <p:nvPr/>
        </p:nvSpPr>
        <p:spPr>
          <a:xfrm>
            <a:off x="5011391" y="5290005"/>
            <a:ext cx="1016625" cy="646331"/>
          </a:xfrm>
          <a:prstGeom prst="rect">
            <a:avLst/>
          </a:prstGeom>
          <a:noFill/>
        </p:spPr>
        <p:txBody>
          <a:bodyPr wrap="none" rtlCol="0">
            <a:spAutoFit/>
          </a:bodyPr>
          <a:lstStyle/>
          <a:p>
            <a:pPr algn="ctr"/>
            <a:r>
              <a:rPr lang="en-US" altLang="zh-TW" b="1" dirty="0" smtClean="0">
                <a:solidFill>
                  <a:srgbClr val="FF0000"/>
                </a:solidFill>
              </a:rPr>
              <a:t>A</a:t>
            </a:r>
            <a:r>
              <a:rPr lang="zh-TW" altLang="en-US" b="1" dirty="0" smtClean="0">
                <a:solidFill>
                  <a:srgbClr val="FF0000"/>
                </a:solidFill>
              </a:rPr>
              <a:t>的帳本</a:t>
            </a:r>
            <a:endParaRPr lang="en-US" altLang="zh-TW" b="1" dirty="0" smtClean="0">
              <a:solidFill>
                <a:srgbClr val="FF0000"/>
              </a:solidFill>
            </a:endParaRPr>
          </a:p>
          <a:p>
            <a:pPr algn="ctr"/>
            <a:r>
              <a:rPr lang="en-US" altLang="zh-TW" b="1" dirty="0" smtClean="0">
                <a:solidFill>
                  <a:srgbClr val="FF0000"/>
                </a:solidFill>
              </a:rPr>
              <a:t>-$100</a:t>
            </a:r>
            <a:endParaRPr lang="zh-TW" altLang="en-US" b="1" dirty="0">
              <a:solidFill>
                <a:srgbClr val="FF0000"/>
              </a:solidFill>
            </a:endParaRPr>
          </a:p>
        </p:txBody>
      </p:sp>
      <p:sp>
        <p:nvSpPr>
          <p:cNvPr id="33" name="文字方塊 32"/>
          <p:cNvSpPr txBox="1"/>
          <p:nvPr/>
        </p:nvSpPr>
        <p:spPr>
          <a:xfrm>
            <a:off x="5989318" y="5269716"/>
            <a:ext cx="1007007" cy="646331"/>
          </a:xfrm>
          <a:prstGeom prst="rect">
            <a:avLst/>
          </a:prstGeom>
          <a:noFill/>
        </p:spPr>
        <p:txBody>
          <a:bodyPr wrap="none" rtlCol="0">
            <a:spAutoFit/>
          </a:bodyPr>
          <a:lstStyle/>
          <a:p>
            <a:pPr algn="ctr"/>
            <a:r>
              <a:rPr lang="en-US" altLang="zh-TW" b="1" dirty="0">
                <a:solidFill>
                  <a:srgbClr val="FF0000"/>
                </a:solidFill>
              </a:rPr>
              <a:t>B</a:t>
            </a:r>
            <a:r>
              <a:rPr lang="zh-TW" altLang="en-US" b="1" dirty="0" smtClean="0">
                <a:solidFill>
                  <a:srgbClr val="FF0000"/>
                </a:solidFill>
              </a:rPr>
              <a:t>的帳本</a:t>
            </a:r>
            <a:endParaRPr lang="en-US" altLang="zh-TW" b="1" dirty="0" smtClean="0">
              <a:solidFill>
                <a:srgbClr val="FF0000"/>
              </a:solidFill>
            </a:endParaRPr>
          </a:p>
          <a:p>
            <a:pPr algn="ctr"/>
            <a:r>
              <a:rPr lang="en-US" altLang="zh-TW" b="1" dirty="0" smtClean="0">
                <a:solidFill>
                  <a:srgbClr val="FF0000"/>
                </a:solidFill>
              </a:rPr>
              <a:t>+$100</a:t>
            </a:r>
            <a:endParaRPr lang="zh-TW" altLang="en-US" b="1" dirty="0">
              <a:solidFill>
                <a:srgbClr val="FF0000"/>
              </a:solidFill>
            </a:endParaRPr>
          </a:p>
        </p:txBody>
      </p:sp>
      <p:pic>
        <p:nvPicPr>
          <p:cNvPr id="2054" name="Picture 6" descr="ãå¸³æ¬ icon åå¡éãçåçæå°çµæ"/>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l="36672" t="22482" r="53782" b="51897"/>
          <a:stretch/>
        </p:blipFill>
        <p:spPr bwMode="auto">
          <a:xfrm>
            <a:off x="5269649" y="4621069"/>
            <a:ext cx="581891" cy="72967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ãå¸³æ¬ icon åå¡éãçåçæå°çµæ"/>
          <p:cNvPicPr>
            <a:picLocks noChangeAspect="1" noChangeArrowheads="1"/>
          </p:cNvPicPr>
          <p:nvPr/>
        </p:nvPicPr>
        <p:blipFill rotWithShape="1">
          <a:blip r:embed="rId4">
            <a:duotone>
              <a:schemeClr val="accent5">
                <a:shade val="45000"/>
                <a:satMod val="135000"/>
              </a:schemeClr>
              <a:prstClr val="white"/>
            </a:duotone>
            <a:extLst>
              <a:ext uri="{28A0092B-C50C-407E-A947-70E740481C1C}">
                <a14:useLocalDpi xmlns:a14="http://schemas.microsoft.com/office/drawing/2010/main" val="0"/>
              </a:ext>
            </a:extLst>
          </a:blip>
          <a:srcRect l="36672" t="22482" r="53782" b="51897"/>
          <a:stretch/>
        </p:blipFill>
        <p:spPr bwMode="auto">
          <a:xfrm>
            <a:off x="6201877" y="4600780"/>
            <a:ext cx="581891" cy="729673"/>
          </a:xfrm>
          <a:prstGeom prst="rect">
            <a:avLst/>
          </a:prstGeom>
          <a:noFill/>
          <a:extLst>
            <a:ext uri="{909E8E84-426E-40DD-AFC4-6F175D3DCCD1}">
              <a14:hiddenFill xmlns:a14="http://schemas.microsoft.com/office/drawing/2010/main">
                <a:solidFill>
                  <a:srgbClr val="FFFFFF"/>
                </a:solidFill>
              </a14:hiddenFill>
            </a:ext>
          </a:extLst>
        </p:spPr>
      </p:pic>
      <p:sp>
        <p:nvSpPr>
          <p:cNvPr id="3" name="矩形 2"/>
          <p:cNvSpPr/>
          <p:nvPr/>
        </p:nvSpPr>
        <p:spPr>
          <a:xfrm>
            <a:off x="869662" y="1409828"/>
            <a:ext cx="10798534" cy="584775"/>
          </a:xfrm>
          <a:prstGeom prst="rect">
            <a:avLst/>
          </a:prstGeom>
        </p:spPr>
        <p:txBody>
          <a:bodyPr wrap="none">
            <a:spAutoFit/>
          </a:bodyPr>
          <a:lstStyle/>
          <a:p>
            <a:r>
              <a:rPr lang="en-US" altLang="zh-TW" sz="3200" dirty="0" err="1" smtClean="0">
                <a:solidFill>
                  <a:srgbClr val="9F2936"/>
                </a:solidFill>
              </a:rPr>
              <a:t>Blockchain</a:t>
            </a:r>
            <a:r>
              <a:rPr lang="en-US" altLang="zh-TW" sz="3200" dirty="0" smtClean="0">
                <a:solidFill>
                  <a:srgbClr val="9F2936"/>
                </a:solidFill>
              </a:rPr>
              <a:t> Revolution : disruptive </a:t>
            </a:r>
            <a:r>
              <a:rPr lang="en-US" altLang="zh-TW" sz="3200" b="1" dirty="0" smtClean="0">
                <a:solidFill>
                  <a:srgbClr val="9F2936"/>
                </a:solidFill>
              </a:rPr>
              <a:t>P2P transactions </a:t>
            </a:r>
            <a:r>
              <a:rPr lang="en-US" altLang="zh-TW" sz="3200" dirty="0" smtClean="0">
                <a:solidFill>
                  <a:srgbClr val="9F2936"/>
                </a:solidFill>
              </a:rPr>
              <a:t>technology  </a:t>
            </a:r>
            <a:endParaRPr lang="en-US" sz="3200" dirty="0"/>
          </a:p>
        </p:txBody>
      </p:sp>
    </p:spTree>
    <p:extLst>
      <p:ext uri="{BB962C8B-B14F-4D97-AF65-F5344CB8AC3E}">
        <p14:creationId xmlns:p14="http://schemas.microsoft.com/office/powerpoint/2010/main" val="22055821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75"/>
          <p:cNvSpPr txBox="1">
            <a:spLocks noGrp="1"/>
          </p:cNvSpPr>
          <p:nvPr>
            <p:ph type="title"/>
          </p:nvPr>
        </p:nvSpPr>
        <p:spPr>
          <a:xfrm>
            <a:off x="612057" y="365126"/>
            <a:ext cx="110025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sz="4200" dirty="0">
                <a:solidFill>
                  <a:srgbClr val="9F2936"/>
                </a:solidFill>
              </a:rPr>
              <a:t>區塊鏈四大構成要素</a:t>
            </a:r>
            <a:endParaRPr sz="4200" dirty="0"/>
          </a:p>
        </p:txBody>
      </p:sp>
      <p:sp>
        <p:nvSpPr>
          <p:cNvPr id="664" name="Google Shape;664;p75"/>
          <p:cNvSpPr txBox="1">
            <a:spLocks noGrp="1"/>
          </p:cNvSpPr>
          <p:nvPr>
            <p:ph type="body" idx="1"/>
          </p:nvPr>
        </p:nvSpPr>
        <p:spPr>
          <a:xfrm>
            <a:off x="612057" y="1501343"/>
            <a:ext cx="11513682" cy="4701900"/>
          </a:xfrm>
          <a:prstGeom prst="rect">
            <a:avLst/>
          </a:prstGeom>
        </p:spPr>
        <p:txBody>
          <a:bodyPr spcFirstLastPara="1" wrap="square" lIns="91425" tIns="45700" rIns="91425" bIns="45700" anchor="t" anchorCtr="0">
            <a:noAutofit/>
          </a:bodyPr>
          <a:lstStyle/>
          <a:p>
            <a:pPr marL="0" lvl="0" indent="0" algn="l" rtl="0">
              <a:lnSpc>
                <a:spcPct val="120000"/>
              </a:lnSpc>
              <a:spcBef>
                <a:spcPts val="1000"/>
              </a:spcBef>
              <a:spcAft>
                <a:spcPts val="0"/>
              </a:spcAft>
              <a:buNone/>
            </a:pPr>
            <a:r>
              <a:rPr lang="zh-TW" sz="2400" dirty="0"/>
              <a:t>•區塊鏈技術(Blockchain)的最大特性之一就是</a:t>
            </a:r>
            <a:r>
              <a:rPr lang="zh-TW" sz="2400" b="1" dirty="0"/>
              <a:t>不可變更</a:t>
            </a:r>
            <a:r>
              <a:rPr lang="zh-TW" sz="2400" dirty="0"/>
              <a:t>，任何記錄都會永遠留存，而且擁有四大構成要素：</a:t>
            </a:r>
            <a:br>
              <a:rPr lang="zh-TW" sz="2400" dirty="0"/>
            </a:br>
            <a:r>
              <a:rPr lang="zh-TW" sz="2400" b="1" dirty="0"/>
              <a:t>１）共享帳簿</a:t>
            </a:r>
            <a:r>
              <a:rPr lang="zh-TW" sz="2400" dirty="0"/>
              <a:t/>
            </a:r>
            <a:br>
              <a:rPr lang="zh-TW" sz="2400" dirty="0"/>
            </a:br>
            <a:r>
              <a:rPr lang="zh-TW" sz="2400" dirty="0"/>
              <a:t>	•在舊有紀錄上，而區塊鏈成員能夠同步所有的紀錄</a:t>
            </a:r>
            <a:br>
              <a:rPr lang="zh-TW" sz="2400" dirty="0"/>
            </a:br>
            <a:r>
              <a:rPr lang="zh-TW" sz="2400" b="1" dirty="0"/>
              <a:t>２）安全隱私</a:t>
            </a:r>
            <a:r>
              <a:rPr lang="zh-TW" sz="2400" dirty="0"/>
              <a:t/>
            </a:r>
            <a:br>
              <a:rPr lang="zh-TW" sz="2400" dirty="0"/>
            </a:br>
            <a:r>
              <a:rPr lang="zh-TW" sz="2400" dirty="0"/>
              <a:t>	•每一筆記錄都可由成員確認查核，紀錄難以竄改</a:t>
            </a:r>
            <a:br>
              <a:rPr lang="zh-TW" sz="2400" dirty="0"/>
            </a:br>
            <a:r>
              <a:rPr lang="zh-TW" sz="2400" b="1" dirty="0"/>
              <a:t>３</a:t>
            </a:r>
            <a:r>
              <a:rPr lang="zh-TW" sz="2400" b="1" dirty="0" smtClean="0"/>
              <a:t>）</a:t>
            </a:r>
            <a:r>
              <a:rPr lang="zh-TW" altLang="en-US" sz="2400" b="1" dirty="0" smtClean="0"/>
              <a:t>社群</a:t>
            </a:r>
            <a:r>
              <a:rPr lang="zh-TW" sz="2400" b="1" dirty="0" smtClean="0"/>
              <a:t>共識</a:t>
            </a:r>
            <a:r>
              <a:rPr lang="zh-TW" sz="2400" dirty="0"/>
              <a:t/>
            </a:r>
            <a:br>
              <a:rPr lang="zh-TW" sz="2400" dirty="0"/>
            </a:br>
            <a:r>
              <a:rPr lang="zh-TW" sz="2400" dirty="0"/>
              <a:t>	•記錄要經所有參與者同意、認證</a:t>
            </a:r>
            <a:br>
              <a:rPr lang="zh-TW" sz="2400" dirty="0"/>
            </a:br>
            <a:r>
              <a:rPr lang="zh-TW" sz="2400" b="1" dirty="0"/>
              <a:t>４）智慧合約</a:t>
            </a:r>
            <a:r>
              <a:rPr lang="zh-TW" sz="2400" dirty="0"/>
              <a:t/>
            </a:r>
            <a:br>
              <a:rPr lang="zh-TW" sz="2400" dirty="0"/>
            </a:br>
            <a:r>
              <a:rPr lang="zh-TW" sz="2400" dirty="0"/>
              <a:t>	•搭配物聯網等技術，可以自動履行基本業務邏輯，不必人工撰寫，重複審查</a:t>
            </a:r>
            <a:endParaRPr sz="2400" dirty="0"/>
          </a:p>
        </p:txBody>
      </p:sp>
      <p:sp>
        <p:nvSpPr>
          <p:cNvPr id="665" name="Google Shape;665;p75"/>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38</a:t>
            </a:fld>
            <a:endParaRPr/>
          </a:p>
        </p:txBody>
      </p:sp>
    </p:spTree>
    <p:extLst>
      <p:ext uri="{BB962C8B-B14F-4D97-AF65-F5344CB8AC3E}">
        <p14:creationId xmlns:p14="http://schemas.microsoft.com/office/powerpoint/2010/main" val="28228253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76"/>
          <p:cNvSpPr txBox="1">
            <a:spLocks noGrp="1"/>
          </p:cNvSpPr>
          <p:nvPr>
            <p:ph type="title"/>
          </p:nvPr>
        </p:nvSpPr>
        <p:spPr>
          <a:xfrm>
            <a:off x="612057" y="365126"/>
            <a:ext cx="110025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300"/>
              <a:buFont typeface="Corbel"/>
              <a:buNone/>
            </a:pPr>
            <a:r>
              <a:rPr lang="zh-TW" altLang="en-US" sz="4200" dirty="0" smtClean="0"/>
              <a:t>合作科技解法</a:t>
            </a:r>
            <a:r>
              <a:rPr lang="en-US" altLang="zh-TW" sz="4200" dirty="0" smtClean="0"/>
              <a:t>- </a:t>
            </a:r>
            <a:r>
              <a:rPr lang="zh-TW" sz="4200" dirty="0" smtClean="0"/>
              <a:t>智慧</a:t>
            </a:r>
            <a:r>
              <a:rPr lang="zh-TW" sz="4200" dirty="0"/>
              <a:t>合約 Smart Contract</a:t>
            </a:r>
            <a:endParaRPr sz="4200" i="0" u="none" strike="noStrike" cap="none" dirty="0">
              <a:solidFill>
                <a:schemeClr val="accent2"/>
              </a:solidFill>
            </a:endParaRPr>
          </a:p>
        </p:txBody>
      </p:sp>
      <p:sp>
        <p:nvSpPr>
          <p:cNvPr id="672" name="Google Shape;672;p76"/>
          <p:cNvSpPr txBox="1">
            <a:spLocks noGrp="1"/>
          </p:cNvSpPr>
          <p:nvPr>
            <p:ph type="body" idx="1"/>
          </p:nvPr>
        </p:nvSpPr>
        <p:spPr>
          <a:xfrm>
            <a:off x="612058" y="1426372"/>
            <a:ext cx="11219700" cy="4701900"/>
          </a:xfrm>
          <a:prstGeom prst="rect">
            <a:avLst/>
          </a:prstGeom>
          <a:noFill/>
          <a:ln>
            <a:noFill/>
          </a:ln>
        </p:spPr>
        <p:txBody>
          <a:bodyPr spcFirstLastPara="1" wrap="square" lIns="91425" tIns="45700" rIns="91425" bIns="45700" anchor="t" anchorCtr="0">
            <a:noAutofit/>
          </a:bodyPr>
          <a:lstStyle/>
          <a:p>
            <a:pPr marL="241300" marR="0" lvl="0" indent="-241300" algn="l" rtl="0">
              <a:lnSpc>
                <a:spcPct val="100000"/>
              </a:lnSpc>
              <a:spcBef>
                <a:spcPts val="0"/>
              </a:spcBef>
              <a:spcAft>
                <a:spcPts val="0"/>
              </a:spcAft>
              <a:buClr>
                <a:schemeClr val="dk1"/>
              </a:buClr>
              <a:buSzPts val="2400"/>
              <a:buFont typeface="Microsoft JhengHei"/>
              <a:buChar char="•"/>
            </a:pPr>
            <a:r>
              <a:rPr lang="zh-TW" sz="2400" dirty="0"/>
              <a:t>1994年由學者Nick Szabo提出，倡議可將</a:t>
            </a:r>
            <a:r>
              <a:rPr lang="zh-TW" sz="2400" b="1" dirty="0"/>
              <a:t>交易</a:t>
            </a:r>
            <a:r>
              <a:rPr lang="zh-TW" sz="2400" dirty="0"/>
              <a:t>的條款透過電腦化來落實</a:t>
            </a:r>
            <a:endParaRPr sz="2400" dirty="0"/>
          </a:p>
          <a:p>
            <a:pPr marL="0" lvl="0" indent="0" algn="l" rtl="0">
              <a:spcBef>
                <a:spcPts val="0"/>
              </a:spcBef>
              <a:spcAft>
                <a:spcPts val="0"/>
              </a:spcAft>
              <a:buNone/>
            </a:pPr>
            <a:endParaRPr sz="2400" dirty="0"/>
          </a:p>
          <a:p>
            <a:pPr marL="241300" lvl="0" indent="0" algn="l" rtl="0">
              <a:spcBef>
                <a:spcPts val="0"/>
              </a:spcBef>
              <a:spcAft>
                <a:spcPts val="0"/>
              </a:spcAft>
              <a:buNone/>
            </a:pPr>
            <a:endParaRPr dirty="0"/>
          </a:p>
          <a:p>
            <a:pPr marL="0" lvl="0" indent="0" algn="l" rtl="0">
              <a:spcBef>
                <a:spcPts val="0"/>
              </a:spcBef>
              <a:spcAft>
                <a:spcPts val="0"/>
              </a:spcAft>
              <a:buNone/>
            </a:pPr>
            <a:endParaRPr sz="2400" dirty="0"/>
          </a:p>
        </p:txBody>
      </p:sp>
      <p:sp>
        <p:nvSpPr>
          <p:cNvPr id="673" name="Google Shape;673;p76"/>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39</a:t>
            </a:fld>
            <a:endParaRPr sz="1200" b="0" i="0" u="none" strike="noStrike" cap="none">
              <a:solidFill>
                <a:schemeClr val="lt1"/>
              </a:solidFill>
              <a:latin typeface="Corbel"/>
              <a:ea typeface="Corbel"/>
              <a:cs typeface="Corbel"/>
              <a:sym typeface="Corbel"/>
            </a:endParaRPr>
          </a:p>
        </p:txBody>
      </p:sp>
      <p:pic>
        <p:nvPicPr>
          <p:cNvPr id="674" name="Google Shape;674;p76"/>
          <p:cNvPicPr preferRelativeResize="0"/>
          <p:nvPr/>
        </p:nvPicPr>
        <p:blipFill rotWithShape="1">
          <a:blip r:embed="rId3">
            <a:alphaModFix/>
          </a:blip>
          <a:srcRect l="3435" t="6197" r="1930" b="4755"/>
          <a:stretch/>
        </p:blipFill>
        <p:spPr>
          <a:xfrm>
            <a:off x="1384852" y="2084805"/>
            <a:ext cx="8083826" cy="4149813"/>
          </a:xfrm>
          <a:prstGeom prst="rect">
            <a:avLst/>
          </a:prstGeom>
          <a:noFill/>
          <a:ln>
            <a:noFill/>
          </a:ln>
        </p:spPr>
      </p:pic>
    </p:spTree>
    <p:extLst>
      <p:ext uri="{BB962C8B-B14F-4D97-AF65-F5344CB8AC3E}">
        <p14:creationId xmlns:p14="http://schemas.microsoft.com/office/powerpoint/2010/main" val="3147325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傳統保險營利模式</a:t>
            </a:r>
          </a:p>
        </p:txBody>
      </p:sp>
      <p:pic>
        <p:nvPicPr>
          <p:cNvPr id="4" name="內容版面配置區 3"/>
          <p:cNvPicPr>
            <a:picLocks noGrp="1" noChangeAspect="1"/>
          </p:cNvPicPr>
          <p:nvPr>
            <p:ph idx="1"/>
          </p:nvPr>
        </p:nvPicPr>
        <p:blipFill rotWithShape="1">
          <a:blip r:embed="rId2"/>
          <a:srcRect l="2547" t="10945" r="3173" b="19416"/>
          <a:stretch/>
        </p:blipFill>
        <p:spPr>
          <a:xfrm>
            <a:off x="815546" y="1578484"/>
            <a:ext cx="6462585" cy="4566893"/>
          </a:xfrm>
          <a:prstGeom prst="rect">
            <a:avLst/>
          </a:prstGeom>
        </p:spPr>
      </p:pic>
      <p:graphicFrame>
        <p:nvGraphicFramePr>
          <p:cNvPr id="6" name="表格 5"/>
          <p:cNvGraphicFramePr>
            <a:graphicFrameLocks noGrp="1"/>
          </p:cNvGraphicFramePr>
          <p:nvPr>
            <p:extLst>
              <p:ext uri="{D42A27DB-BD31-4B8C-83A1-F6EECF244321}">
                <p14:modId xmlns:p14="http://schemas.microsoft.com/office/powerpoint/2010/main" val="1251675220"/>
              </p:ext>
            </p:extLst>
          </p:nvPr>
        </p:nvGraphicFramePr>
        <p:xfrm>
          <a:off x="7564380" y="3152257"/>
          <a:ext cx="4049974" cy="1031662"/>
        </p:xfrm>
        <a:graphic>
          <a:graphicData uri="http://schemas.openxmlformats.org/drawingml/2006/table">
            <a:tbl>
              <a:tblPr firstRow="1" bandRow="1">
                <a:tableStyleId>{5C22544A-7EE6-4342-B048-85BDC9FD1C3A}</a:tableStyleId>
              </a:tblPr>
              <a:tblGrid>
                <a:gridCol w="4049974">
                  <a:extLst>
                    <a:ext uri="{9D8B030D-6E8A-4147-A177-3AD203B41FA5}">
                      <a16:colId xmlns:a16="http://schemas.microsoft.com/office/drawing/2014/main" val="20000"/>
                    </a:ext>
                  </a:extLst>
                </a:gridCol>
              </a:tblGrid>
              <a:tr h="287231">
                <a:tc>
                  <a:txBody>
                    <a:bodyPr/>
                    <a:lstStyle/>
                    <a:p>
                      <a:r>
                        <a:rPr lang="zh-TW" altLang="en-US" sz="2400" dirty="0"/>
                        <a:t>優點</a:t>
                      </a:r>
                    </a:p>
                  </a:txBody>
                  <a:tcPr anchor="ctr"/>
                </a:tc>
                <a:extLst>
                  <a:ext uri="{0D108BD9-81ED-4DB2-BD59-A6C34878D82A}">
                    <a16:rowId xmlns:a16="http://schemas.microsoft.com/office/drawing/2014/main" val="10000"/>
                  </a:ext>
                </a:extLst>
              </a:tr>
              <a:tr h="574462">
                <a:tc>
                  <a:txBody>
                    <a:bodyPr/>
                    <a:lstStyle/>
                    <a:p>
                      <a:pPr marL="285750" indent="-285750">
                        <a:buFont typeface="Arial" charset="0"/>
                        <a:buChar char="•"/>
                      </a:pPr>
                      <a:r>
                        <a:rPr lang="zh-TW" altLang="en-US" sz="2400" dirty="0" smtClean="0"/>
                        <a:t>通路面廣，</a:t>
                      </a:r>
                      <a:r>
                        <a:rPr lang="zh-TW" altLang="en-US" sz="2400" dirty="0"/>
                        <a:t>易傳達給用戶</a:t>
                      </a:r>
                    </a:p>
                  </a:txBody>
                  <a:tcPr/>
                </a:tc>
                <a:extLst>
                  <a:ext uri="{0D108BD9-81ED-4DB2-BD59-A6C34878D82A}">
                    <a16:rowId xmlns:a16="http://schemas.microsoft.com/office/drawing/2014/main" val="10001"/>
                  </a:ext>
                </a:extLst>
              </a:tr>
            </a:tbl>
          </a:graphicData>
        </a:graphic>
      </p:graphicFrame>
      <p:graphicFrame>
        <p:nvGraphicFramePr>
          <p:cNvPr id="7" name="表格 6"/>
          <p:cNvGraphicFramePr>
            <a:graphicFrameLocks noGrp="1"/>
          </p:cNvGraphicFramePr>
          <p:nvPr>
            <p:extLst/>
          </p:nvPr>
        </p:nvGraphicFramePr>
        <p:xfrm>
          <a:off x="7564380" y="4225483"/>
          <a:ext cx="4049973" cy="2011680"/>
        </p:xfrm>
        <a:graphic>
          <a:graphicData uri="http://schemas.openxmlformats.org/drawingml/2006/table">
            <a:tbl>
              <a:tblPr firstRow="1" bandRow="1">
                <a:tableStyleId>{5C22544A-7EE6-4342-B048-85BDC9FD1C3A}</a:tableStyleId>
              </a:tblPr>
              <a:tblGrid>
                <a:gridCol w="4049973">
                  <a:extLst>
                    <a:ext uri="{9D8B030D-6E8A-4147-A177-3AD203B41FA5}">
                      <a16:colId xmlns:a16="http://schemas.microsoft.com/office/drawing/2014/main" val="3048381649"/>
                    </a:ext>
                  </a:extLst>
                </a:gridCol>
              </a:tblGrid>
              <a:tr h="426967">
                <a:tc>
                  <a:txBody>
                    <a:bodyPr/>
                    <a:lstStyle/>
                    <a:p>
                      <a:r>
                        <a:rPr lang="zh-TW" altLang="en-US" sz="2400" dirty="0"/>
                        <a:t>缺點</a:t>
                      </a:r>
                    </a:p>
                  </a:txBody>
                  <a:tcPr anchor="ctr"/>
                </a:tc>
                <a:extLst>
                  <a:ext uri="{0D108BD9-81ED-4DB2-BD59-A6C34878D82A}">
                    <a16:rowId xmlns:a16="http://schemas.microsoft.com/office/drawing/2014/main" val="3530758886"/>
                  </a:ext>
                </a:extLst>
              </a:tr>
              <a:tr h="853934">
                <a:tc>
                  <a:txBody>
                    <a:bodyPr/>
                    <a:lstStyle/>
                    <a:p>
                      <a:pPr marL="285750" indent="-285750">
                        <a:buFont typeface="Arial" charset="0"/>
                        <a:buChar char="•"/>
                      </a:pPr>
                      <a:r>
                        <a:rPr lang="zh-TW" altLang="en-US" sz="2400" dirty="0"/>
                        <a:t>通路費用高</a:t>
                      </a:r>
                    </a:p>
                    <a:p>
                      <a:pPr marL="285750" indent="-285750">
                        <a:buFont typeface="Arial" charset="0"/>
                        <a:buChar char="•"/>
                      </a:pPr>
                      <a:r>
                        <a:rPr lang="zh-TW" altLang="en-US" sz="2400" dirty="0"/>
                        <a:t>產品複雜，脫離用戶實際需求</a:t>
                      </a:r>
                    </a:p>
                    <a:p>
                      <a:pPr marL="285750" indent="-285750">
                        <a:buFont typeface="Arial" charset="0"/>
                        <a:buChar char="•"/>
                      </a:pPr>
                      <a:r>
                        <a:rPr lang="zh-TW" altLang="en-US" sz="2400" dirty="0"/>
                        <a:t>理賠服務差</a:t>
                      </a:r>
                    </a:p>
                  </a:txBody>
                  <a:tcPr/>
                </a:tc>
                <a:extLst>
                  <a:ext uri="{0D108BD9-81ED-4DB2-BD59-A6C34878D82A}">
                    <a16:rowId xmlns:a16="http://schemas.microsoft.com/office/drawing/2014/main" val="2099138296"/>
                  </a:ext>
                </a:extLst>
              </a:tr>
            </a:tbl>
          </a:graphicData>
        </a:graphic>
      </p:graphicFrame>
      <p:graphicFrame>
        <p:nvGraphicFramePr>
          <p:cNvPr id="8" name="表格 7"/>
          <p:cNvGraphicFramePr>
            <a:graphicFrameLocks noGrp="1"/>
          </p:cNvGraphicFramePr>
          <p:nvPr>
            <p:extLst/>
          </p:nvPr>
        </p:nvGraphicFramePr>
        <p:xfrm>
          <a:off x="7564381" y="1464773"/>
          <a:ext cx="4049973" cy="1645920"/>
        </p:xfrm>
        <a:graphic>
          <a:graphicData uri="http://schemas.openxmlformats.org/drawingml/2006/table">
            <a:tbl>
              <a:tblPr firstRow="1" bandRow="1">
                <a:tableStyleId>{5C22544A-7EE6-4342-B048-85BDC9FD1C3A}</a:tableStyleId>
              </a:tblPr>
              <a:tblGrid>
                <a:gridCol w="4049973">
                  <a:extLst>
                    <a:ext uri="{9D8B030D-6E8A-4147-A177-3AD203B41FA5}">
                      <a16:colId xmlns:a16="http://schemas.microsoft.com/office/drawing/2014/main" val="20000"/>
                    </a:ext>
                  </a:extLst>
                </a:gridCol>
              </a:tblGrid>
              <a:tr h="416793">
                <a:tc>
                  <a:txBody>
                    <a:bodyPr/>
                    <a:lstStyle/>
                    <a:p>
                      <a:r>
                        <a:rPr lang="zh-TW" altLang="en-US" sz="2400" b="1" dirty="0"/>
                        <a:t>保險的主要盈利模式</a:t>
                      </a:r>
                      <a:endParaRPr lang="en-US" altLang="zh-TW" sz="2400" b="1" dirty="0"/>
                    </a:p>
                  </a:txBody>
                  <a:tcPr anchor="ctr"/>
                </a:tc>
                <a:extLst>
                  <a:ext uri="{0D108BD9-81ED-4DB2-BD59-A6C34878D82A}">
                    <a16:rowId xmlns:a16="http://schemas.microsoft.com/office/drawing/2014/main" val="10000"/>
                  </a:ext>
                </a:extLst>
              </a:tr>
              <a:tr h="1058014">
                <a:tc>
                  <a:txBody>
                    <a:bodyPr/>
                    <a:lstStyle/>
                    <a:p>
                      <a:r>
                        <a:rPr lang="zh-TW" altLang="en-US" sz="2400" dirty="0"/>
                        <a:t>賣出保險前計算出險概率，賣出保險後，如果賠付低於這個概率就能賺錢</a:t>
                      </a:r>
                    </a:p>
                  </a:txBody>
                  <a:tcPr/>
                </a:tc>
                <a:extLst>
                  <a:ext uri="{0D108BD9-81ED-4DB2-BD59-A6C34878D82A}">
                    <a16:rowId xmlns:a16="http://schemas.microsoft.com/office/drawing/2014/main" val="10001"/>
                  </a:ext>
                </a:extLst>
              </a:tr>
            </a:tbl>
          </a:graphicData>
        </a:graphic>
      </p:graphicFrame>
      <p:sp>
        <p:nvSpPr>
          <p:cNvPr id="5" name="投影片編號版面配置區 4"/>
          <p:cNvSpPr>
            <a:spLocks noGrp="1"/>
          </p:cNvSpPr>
          <p:nvPr>
            <p:ph type="sldNum" sz="quarter" idx="12"/>
          </p:nvPr>
        </p:nvSpPr>
        <p:spPr/>
        <p:txBody>
          <a:bodyPr/>
          <a:lstStyle/>
          <a:p>
            <a:fld id="{B7A223AD-9DE0-49EC-B40D-C8FE98D1D69B}" type="slidenum">
              <a:rPr lang="zh-TW" altLang="en-US" smtClean="0"/>
              <a:t>4</a:t>
            </a:fld>
            <a:endParaRPr lang="zh-TW" altLang="en-US"/>
          </a:p>
        </p:txBody>
      </p:sp>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822336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46" name="橢圓 45"/>
          <p:cNvSpPr/>
          <p:nvPr/>
        </p:nvSpPr>
        <p:spPr>
          <a:xfrm>
            <a:off x="7053495" y="1842274"/>
            <a:ext cx="3372402" cy="2154514"/>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
        <p:nvSpPr>
          <p:cNvPr id="72" name="流程圖: 結束點 71"/>
          <p:cNvSpPr/>
          <p:nvPr/>
        </p:nvSpPr>
        <p:spPr>
          <a:xfrm>
            <a:off x="7405005" y="2989986"/>
            <a:ext cx="2699133" cy="717725"/>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a:p>
        </p:txBody>
      </p:sp>
      <p:sp>
        <p:nvSpPr>
          <p:cNvPr id="45" name="流程圖: 結束點 44"/>
          <p:cNvSpPr/>
          <p:nvPr/>
        </p:nvSpPr>
        <p:spPr>
          <a:xfrm>
            <a:off x="7366398" y="2140178"/>
            <a:ext cx="2699133" cy="717725"/>
          </a:xfrm>
          <a:prstGeom prst="flowChartTerminator">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zh-TW" altLang="en-US"/>
          </a:p>
        </p:txBody>
      </p:sp>
      <p:sp>
        <p:nvSpPr>
          <p:cNvPr id="671" name="Google Shape;671;p76"/>
          <p:cNvSpPr txBox="1">
            <a:spLocks noGrp="1"/>
          </p:cNvSpPr>
          <p:nvPr>
            <p:ph type="title"/>
          </p:nvPr>
        </p:nvSpPr>
        <p:spPr>
          <a:xfrm>
            <a:off x="612057" y="365126"/>
            <a:ext cx="11002500" cy="954900"/>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300"/>
              <a:buFont typeface="Corbel"/>
              <a:buNone/>
            </a:pPr>
            <a:r>
              <a:rPr lang="zh-TW" altLang="en-US" sz="4200" dirty="0" smtClean="0"/>
              <a:t>保險</a:t>
            </a:r>
            <a:r>
              <a:rPr lang="zh-TW" sz="4200" dirty="0" smtClean="0"/>
              <a:t>智慧</a:t>
            </a:r>
            <a:r>
              <a:rPr lang="zh-TW" sz="4200" dirty="0"/>
              <a:t>合約 Smart Contract</a:t>
            </a:r>
            <a:endParaRPr sz="4200" i="0" u="none" strike="noStrike" cap="none" dirty="0">
              <a:solidFill>
                <a:schemeClr val="accent2"/>
              </a:solidFill>
            </a:endParaRPr>
          </a:p>
        </p:txBody>
      </p:sp>
      <p:sp>
        <p:nvSpPr>
          <p:cNvPr id="672" name="Google Shape;672;p76"/>
          <p:cNvSpPr txBox="1">
            <a:spLocks noGrp="1"/>
          </p:cNvSpPr>
          <p:nvPr>
            <p:ph type="body" idx="1"/>
          </p:nvPr>
        </p:nvSpPr>
        <p:spPr>
          <a:xfrm>
            <a:off x="612059" y="1426372"/>
            <a:ext cx="4685948" cy="4701900"/>
          </a:xfrm>
          <a:prstGeom prst="rect">
            <a:avLst/>
          </a:prstGeom>
          <a:noFill/>
          <a:ln>
            <a:noFill/>
          </a:ln>
        </p:spPr>
        <p:txBody>
          <a:bodyPr spcFirstLastPara="1" wrap="square" lIns="91425" tIns="45700" rIns="91425" bIns="45700" anchor="t" anchorCtr="0">
            <a:noAutofit/>
          </a:bodyPr>
          <a:lstStyle/>
          <a:p>
            <a:pPr>
              <a:lnSpc>
                <a:spcPct val="100000"/>
              </a:lnSpc>
            </a:pPr>
            <a:r>
              <a:rPr lang="zh-TW" altLang="en-US" sz="2200" b="1" dirty="0" smtClean="0">
                <a:latin typeface="微軟正黑體" panose="020B0604030504040204" pitchFamily="34" charset="-120"/>
                <a:ea typeface="微軟正黑體" panose="020B0604030504040204" pitchFamily="34" charset="-120"/>
              </a:rPr>
              <a:t>概念｜</a:t>
            </a:r>
            <a:r>
              <a:rPr lang="zh-TW" altLang="en-US" sz="2200" dirty="0" smtClean="0">
                <a:latin typeface="微軟正黑體" panose="020B0604030504040204" pitchFamily="34" charset="-120"/>
                <a:ea typeface="微軟正黑體" panose="020B0604030504040204" pitchFamily="34" charset="-120"/>
              </a:rPr>
              <a:t>智慧合約是種程式碼，依條件與條款</a:t>
            </a:r>
            <a:r>
              <a:rPr lang="en-US" altLang="zh-TW" sz="2200" dirty="0" smtClean="0">
                <a:latin typeface="微軟正黑體" panose="020B0604030504040204" pitchFamily="34" charset="-120"/>
                <a:ea typeface="微軟正黑體" panose="020B0604030504040204" pitchFamily="34" charset="-120"/>
              </a:rPr>
              <a:t>(terms and conditions)</a:t>
            </a:r>
            <a:r>
              <a:rPr lang="zh-TW" altLang="en-US" sz="2200" dirty="0" smtClean="0">
                <a:latin typeface="微軟正黑體" panose="020B0604030504040204" pitchFamily="34" charset="-120"/>
                <a:ea typeface="微軟正黑體" panose="020B0604030504040204" pitchFamily="34" charset="-120"/>
              </a:rPr>
              <a:t>，滿足某種條件就會自動執行，</a:t>
            </a:r>
            <a:r>
              <a:rPr lang="zh-TW" altLang="en-US" sz="2200" dirty="0">
                <a:latin typeface="微軟正黑體" panose="020B0604030504040204" pitchFamily="34" charset="-120"/>
                <a:ea typeface="微軟正黑體" panose="020B0604030504040204" pitchFamily="34" charset="-120"/>
              </a:rPr>
              <a:t>將運作規則透明</a:t>
            </a:r>
            <a:r>
              <a:rPr lang="zh-TW" altLang="en-US" sz="2200" dirty="0" smtClean="0">
                <a:latin typeface="微軟正黑體" panose="020B0604030504040204" pitchFamily="34" charset="-120"/>
                <a:ea typeface="微軟正黑體" panose="020B0604030504040204" pitchFamily="34" charset="-120"/>
              </a:rPr>
              <a:t>化的一</a:t>
            </a:r>
            <a:r>
              <a:rPr lang="zh-TW" altLang="en-US" sz="2200" dirty="0">
                <a:latin typeface="微軟正黑體" panose="020B0604030504040204" pitchFamily="34" charset="-120"/>
                <a:ea typeface="微軟正黑體" panose="020B0604030504040204" pitchFamily="34" charset="-120"/>
              </a:rPr>
              <a:t>種</a:t>
            </a:r>
            <a:r>
              <a:rPr lang="zh-TW" altLang="en-US" sz="2200" dirty="0" smtClean="0">
                <a:latin typeface="微軟正黑體" panose="020B0604030504040204" pitchFamily="34" charset="-120"/>
                <a:ea typeface="微軟正黑體" panose="020B0604030504040204" pitchFamily="34" charset="-120"/>
              </a:rPr>
              <a:t>信任機制，大家皆得以放心地參與。</a:t>
            </a:r>
            <a:endParaRPr lang="en-US" altLang="zh-TW" sz="2200" dirty="0">
              <a:latin typeface="微軟正黑體" panose="020B0604030504040204" pitchFamily="34" charset="-120"/>
              <a:ea typeface="微軟正黑體" panose="020B0604030504040204" pitchFamily="34" charset="-120"/>
            </a:endParaRPr>
          </a:p>
          <a:p>
            <a:r>
              <a:rPr lang="zh-TW" altLang="en-US" sz="2200" b="1" dirty="0">
                <a:latin typeface="微軟正黑體" panose="020B0604030504040204" pitchFamily="34" charset="-120"/>
                <a:ea typeface="微軟正黑體" panose="020B0604030504040204" pitchFamily="34" charset="-120"/>
              </a:rPr>
              <a:t>應用</a:t>
            </a:r>
            <a:r>
              <a:rPr lang="zh-TW" altLang="en-US" sz="2200" b="1" dirty="0" smtClean="0">
                <a:latin typeface="微軟正黑體" panose="020B0604030504040204" pitchFamily="34" charset="-120"/>
                <a:ea typeface="微軟正黑體" panose="020B0604030504040204" pitchFamily="34" charset="-120"/>
              </a:rPr>
              <a:t>｜</a:t>
            </a:r>
            <a:r>
              <a:rPr lang="zh-TW" altLang="en-US" sz="2200" dirty="0" smtClean="0">
                <a:latin typeface="微軟正黑體" panose="020B0604030504040204" pitchFamily="34" charset="-120"/>
                <a:ea typeface="微軟正黑體" panose="020B0604030504040204" pitchFamily="34" charset="-120"/>
              </a:rPr>
              <a:t>醫療保險</a:t>
            </a:r>
            <a:endParaRPr lang="en-US" altLang="zh-TW" sz="2200" dirty="0" smtClean="0">
              <a:latin typeface="微軟正黑體" panose="020B0604030504040204" pitchFamily="34" charset="-120"/>
              <a:ea typeface="微軟正黑體" panose="020B0604030504040204" pitchFamily="34" charset="-120"/>
            </a:endParaRPr>
          </a:p>
          <a:p>
            <a:r>
              <a:rPr lang="zh-TW" altLang="en-US" sz="2200" b="1" dirty="0" smtClean="0">
                <a:latin typeface="微軟正黑體" panose="020B0604030504040204" pitchFamily="34" charset="-120"/>
                <a:ea typeface="微軟正黑體" panose="020B0604030504040204" pitchFamily="34" charset="-120"/>
              </a:rPr>
              <a:t>案例</a:t>
            </a:r>
            <a:r>
              <a:rPr lang="zh-TW" altLang="en-US" sz="2200" b="1" dirty="0">
                <a:latin typeface="微軟正黑體" panose="020B0604030504040204" pitchFamily="34" charset="-120"/>
                <a:ea typeface="微軟正黑體" panose="020B0604030504040204" pitchFamily="34" charset="-120"/>
              </a:rPr>
              <a:t>｜</a:t>
            </a:r>
            <a:r>
              <a:rPr lang="zh-TW" altLang="en-US" sz="2200" dirty="0" smtClean="0">
                <a:solidFill>
                  <a:schemeClr val="dk1"/>
                </a:solidFill>
                <a:latin typeface="Microsoft JhengHei"/>
                <a:ea typeface="Microsoft JhengHei"/>
                <a:cs typeface="Microsoft JhengHei"/>
                <a:sym typeface="Microsoft JhengHei"/>
              </a:rPr>
              <a:t>美國</a:t>
            </a:r>
            <a:r>
              <a:rPr lang="en-US" altLang="zh-TW" sz="2200" dirty="0" smtClean="0">
                <a:solidFill>
                  <a:schemeClr val="dk1"/>
                </a:solidFill>
                <a:latin typeface="Microsoft JhengHei"/>
                <a:ea typeface="Microsoft JhengHei"/>
                <a:cs typeface="Microsoft JhengHei"/>
                <a:sym typeface="Microsoft JhengHei"/>
              </a:rPr>
              <a:t>AIG</a:t>
            </a:r>
            <a:r>
              <a:rPr lang="zh-TW" altLang="en-US" sz="2200" dirty="0" smtClean="0">
                <a:solidFill>
                  <a:schemeClr val="dk1"/>
                </a:solidFill>
                <a:latin typeface="Microsoft JhengHei"/>
                <a:ea typeface="Microsoft JhengHei"/>
                <a:cs typeface="Microsoft JhengHei"/>
                <a:sym typeface="Microsoft JhengHei"/>
              </a:rPr>
              <a:t>、</a:t>
            </a:r>
            <a:r>
              <a:rPr lang="en-US" altLang="zh-TW" sz="2200" dirty="0" smtClean="0">
                <a:solidFill>
                  <a:schemeClr val="dk1"/>
                </a:solidFill>
                <a:latin typeface="Microsoft JhengHei"/>
                <a:ea typeface="Microsoft JhengHei"/>
                <a:cs typeface="Microsoft JhengHei"/>
                <a:sym typeface="Microsoft JhengHei"/>
              </a:rPr>
              <a:t>IBM</a:t>
            </a:r>
            <a:r>
              <a:rPr lang="zh-TW" altLang="en-US" sz="2200" dirty="0" smtClean="0">
                <a:solidFill>
                  <a:schemeClr val="dk1"/>
                </a:solidFill>
                <a:latin typeface="Microsoft JhengHei"/>
                <a:ea typeface="Microsoft JhengHei"/>
                <a:cs typeface="Microsoft JhengHei"/>
                <a:sym typeface="Microsoft JhengHei"/>
              </a:rPr>
              <a:t>與英國渣打銀行的跨國核保，中國大特保公司，</a:t>
            </a:r>
            <a:r>
              <a:rPr lang="zh-TW" altLang="en-US" sz="2200" dirty="0">
                <a:solidFill>
                  <a:schemeClr val="dk1"/>
                </a:solidFill>
                <a:latin typeface="Microsoft JhengHei"/>
                <a:ea typeface="Microsoft JhengHei"/>
                <a:cs typeface="Microsoft JhengHei"/>
              </a:rPr>
              <a:t>美國</a:t>
            </a:r>
            <a:r>
              <a:rPr lang="zh-TW" altLang="zh-TW" sz="2200" dirty="0">
                <a:solidFill>
                  <a:schemeClr val="dk1"/>
                </a:solidFill>
                <a:latin typeface="Microsoft JhengHei"/>
                <a:ea typeface="Microsoft JhengHei"/>
                <a:cs typeface="Microsoft JhengHei"/>
              </a:rPr>
              <a:t>MetLif</a:t>
            </a:r>
            <a:r>
              <a:rPr lang="zh-TW" altLang="zh-TW" sz="2200" dirty="0" smtClean="0">
                <a:solidFill>
                  <a:schemeClr val="dk1"/>
                </a:solidFill>
                <a:latin typeface="Microsoft JhengHei"/>
                <a:ea typeface="Microsoft JhengHei"/>
                <a:cs typeface="Microsoft JhengHei"/>
              </a:rPr>
              <a:t>e</a:t>
            </a:r>
            <a:r>
              <a:rPr lang="zh-TW" altLang="en-US" sz="2200" dirty="0" smtClean="0">
                <a:solidFill>
                  <a:schemeClr val="dk1"/>
                </a:solidFill>
                <a:latin typeface="Microsoft JhengHei"/>
                <a:ea typeface="Microsoft JhengHei"/>
                <a:cs typeface="Microsoft JhengHei"/>
              </a:rPr>
              <a:t>公司</a:t>
            </a:r>
            <a:endParaRPr lang="en-US" altLang="zh-TW" sz="2200" dirty="0">
              <a:solidFill>
                <a:schemeClr val="dk1"/>
              </a:solidFill>
              <a:latin typeface="Microsoft JhengHei"/>
              <a:ea typeface="Microsoft JhengHei"/>
              <a:cs typeface="Microsoft JhengHei"/>
            </a:endParaRPr>
          </a:p>
          <a:p>
            <a:pPr marL="241300" lvl="0" indent="0" rtl="0">
              <a:spcBef>
                <a:spcPts val="0"/>
              </a:spcBef>
              <a:spcAft>
                <a:spcPts val="0"/>
              </a:spcAft>
              <a:buNone/>
            </a:pPr>
            <a:endParaRPr dirty="0"/>
          </a:p>
          <a:p>
            <a:pPr marL="0" lvl="0" indent="0" rtl="0">
              <a:spcBef>
                <a:spcPts val="0"/>
              </a:spcBef>
              <a:spcAft>
                <a:spcPts val="0"/>
              </a:spcAft>
              <a:buNone/>
            </a:pPr>
            <a:endParaRPr sz="2400" dirty="0"/>
          </a:p>
        </p:txBody>
      </p:sp>
      <p:sp>
        <p:nvSpPr>
          <p:cNvPr id="673" name="Google Shape;673;p76"/>
          <p:cNvSpPr txBox="1">
            <a:spLocks noGrp="1"/>
          </p:cNvSpPr>
          <p:nvPr>
            <p:ph type="sldNum" idx="12"/>
          </p:nvPr>
        </p:nvSpPr>
        <p:spPr>
          <a:xfrm>
            <a:off x="9325232" y="6478310"/>
            <a:ext cx="2743200" cy="365100"/>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40</a:t>
            </a:fld>
            <a:endParaRPr sz="1200" b="0" i="0" u="none" strike="noStrike" cap="none">
              <a:solidFill>
                <a:schemeClr val="lt1"/>
              </a:solidFill>
              <a:latin typeface="Corbel"/>
              <a:ea typeface="Corbel"/>
              <a:cs typeface="Corbel"/>
              <a:sym typeface="Corbel"/>
            </a:endParaRPr>
          </a:p>
        </p:txBody>
      </p:sp>
      <p:sp>
        <p:nvSpPr>
          <p:cNvPr id="28" name="文字方塊 27"/>
          <p:cNvSpPr txBox="1"/>
          <p:nvPr/>
        </p:nvSpPr>
        <p:spPr>
          <a:xfrm>
            <a:off x="5482859" y="3036333"/>
            <a:ext cx="877163" cy="369332"/>
          </a:xfrm>
          <a:prstGeom prst="rect">
            <a:avLst/>
          </a:prstGeom>
          <a:noFill/>
        </p:spPr>
        <p:txBody>
          <a:bodyPr wrap="none" rtlCol="0">
            <a:spAutoFit/>
          </a:bodyPr>
          <a:lstStyle/>
          <a:p>
            <a:r>
              <a:rPr lang="zh-TW" altLang="en-US" b="1" dirty="0" smtClean="0"/>
              <a:t>投保人</a:t>
            </a:r>
            <a:endParaRPr lang="zh-TW" altLang="en-US" b="1" dirty="0"/>
          </a:p>
        </p:txBody>
      </p:sp>
      <p:pic>
        <p:nvPicPr>
          <p:cNvPr id="32" name="Google Shape;636;p73"/>
          <p:cNvPicPr preferRelativeResize="0"/>
          <p:nvPr/>
        </p:nvPicPr>
        <p:blipFill rotWithShape="1">
          <a:blip r:embed="rId3">
            <a:alphaModFix/>
            <a:extLst>
              <a:ext uri="{BEBA8EAE-BF5A-486C-A8C5-ECC9F3942E4B}">
                <a14:imgProps xmlns:a14="http://schemas.microsoft.com/office/drawing/2010/main">
                  <a14:imgLayer r:embed="rId4">
                    <a14:imgEffect>
                      <a14:backgroundRemoval t="0" b="100000" l="0" r="100000"/>
                    </a14:imgEffect>
                  </a14:imgLayer>
                </a14:imgProps>
              </a:ext>
            </a:extLst>
          </a:blip>
          <a:srcRect l="7323" r="13499"/>
          <a:stretch/>
        </p:blipFill>
        <p:spPr>
          <a:xfrm>
            <a:off x="11031352" y="1735356"/>
            <a:ext cx="982190" cy="1417694"/>
          </a:xfrm>
          <a:prstGeom prst="rect">
            <a:avLst/>
          </a:prstGeom>
          <a:noFill/>
          <a:ln>
            <a:noFill/>
          </a:ln>
        </p:spPr>
      </p:pic>
      <p:pic>
        <p:nvPicPr>
          <p:cNvPr id="3076" name="Picture 4" descr="People Icon Vecto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53878" b="92245" l="50286" r="71429"/>
                    </a14:imgEffect>
                  </a14:imgLayer>
                </a14:imgProps>
              </a:ext>
              <a:ext uri="{28A0092B-C50C-407E-A947-70E740481C1C}">
                <a14:useLocalDpi xmlns:a14="http://schemas.microsoft.com/office/drawing/2010/main" val="0"/>
              </a:ext>
            </a:extLst>
          </a:blip>
          <a:srcRect l="49886" t="52138" r="27696" b="8705"/>
          <a:stretch/>
        </p:blipFill>
        <p:spPr bwMode="auto">
          <a:xfrm>
            <a:off x="5269803" y="1646764"/>
            <a:ext cx="1231941" cy="1506286"/>
          </a:xfrm>
          <a:prstGeom prst="rect">
            <a:avLst/>
          </a:prstGeom>
          <a:noFill/>
          <a:extLst>
            <a:ext uri="{909E8E84-426E-40DD-AFC4-6F175D3DCCD1}">
              <a14:hiddenFill xmlns:a14="http://schemas.microsoft.com/office/drawing/2010/main">
                <a:solidFill>
                  <a:srgbClr val="FFFFFF"/>
                </a:solidFill>
              </a14:hiddenFill>
            </a:ext>
          </a:extLst>
        </p:spPr>
      </p:pic>
      <p:sp>
        <p:nvSpPr>
          <p:cNvPr id="36" name="文字方塊 35"/>
          <p:cNvSpPr txBox="1"/>
          <p:nvPr/>
        </p:nvSpPr>
        <p:spPr>
          <a:xfrm>
            <a:off x="10977648" y="3142664"/>
            <a:ext cx="1107996" cy="369332"/>
          </a:xfrm>
          <a:prstGeom prst="rect">
            <a:avLst/>
          </a:prstGeom>
          <a:noFill/>
        </p:spPr>
        <p:txBody>
          <a:bodyPr wrap="none" rtlCol="0">
            <a:spAutoFit/>
          </a:bodyPr>
          <a:lstStyle/>
          <a:p>
            <a:r>
              <a:rPr lang="zh-TW" altLang="en-US" b="1" dirty="0" smtClean="0"/>
              <a:t>保險公司</a:t>
            </a:r>
            <a:endParaRPr lang="zh-TW" altLang="en-US" b="1" dirty="0"/>
          </a:p>
        </p:txBody>
      </p:sp>
      <p:sp>
        <p:nvSpPr>
          <p:cNvPr id="42" name="文字方塊 41"/>
          <p:cNvSpPr txBox="1"/>
          <p:nvPr/>
        </p:nvSpPr>
        <p:spPr>
          <a:xfrm>
            <a:off x="7931134" y="4101674"/>
            <a:ext cx="1569660" cy="369332"/>
          </a:xfrm>
          <a:prstGeom prst="rect">
            <a:avLst/>
          </a:prstGeom>
          <a:noFill/>
        </p:spPr>
        <p:txBody>
          <a:bodyPr wrap="none" rtlCol="0">
            <a:spAutoFit/>
          </a:bodyPr>
          <a:lstStyle/>
          <a:p>
            <a:r>
              <a:rPr lang="zh-TW" altLang="en-US" b="1" dirty="0" smtClean="0">
                <a:solidFill>
                  <a:schemeClr val="accent2">
                    <a:lumMod val="75000"/>
                  </a:schemeClr>
                </a:solidFill>
                <a:latin typeface="新細明體-ExtB" panose="02020500000000000000" pitchFamily="18" charset="-120"/>
                <a:ea typeface="新細明體-ExtB" panose="02020500000000000000" pitchFamily="18" charset="-120"/>
              </a:rPr>
              <a:t>執行智慧合約</a:t>
            </a:r>
            <a:endParaRPr lang="zh-TW" altLang="en-US" b="1" dirty="0">
              <a:solidFill>
                <a:schemeClr val="accent2">
                  <a:lumMod val="75000"/>
                </a:schemeClr>
              </a:solidFill>
              <a:latin typeface="新細明體-ExtB" panose="02020500000000000000" pitchFamily="18" charset="-120"/>
              <a:ea typeface="新細明體-ExtB" panose="02020500000000000000" pitchFamily="18" charset="-120"/>
            </a:endParaRPr>
          </a:p>
        </p:txBody>
      </p:sp>
      <p:sp>
        <p:nvSpPr>
          <p:cNvPr id="43" name="文字方塊 42"/>
          <p:cNvSpPr txBox="1"/>
          <p:nvPr/>
        </p:nvSpPr>
        <p:spPr>
          <a:xfrm>
            <a:off x="10047744" y="2438234"/>
            <a:ext cx="902811" cy="307777"/>
          </a:xfrm>
          <a:prstGeom prst="rect">
            <a:avLst/>
          </a:prstGeom>
          <a:noFill/>
        </p:spPr>
        <p:txBody>
          <a:bodyPr wrap="none" rtlCol="0">
            <a:spAutoFit/>
          </a:bodyPr>
          <a:lstStyle/>
          <a:p>
            <a:r>
              <a:rPr lang="zh-TW" altLang="en-US" sz="1400" b="1" dirty="0" smtClean="0">
                <a:solidFill>
                  <a:srgbClr val="002060"/>
                </a:solidFill>
                <a:latin typeface="新細明體-ExtB" panose="02020500000000000000" pitchFamily="18" charset="-120"/>
                <a:ea typeface="新細明體-ExtB" panose="02020500000000000000" pitchFamily="18" charset="-120"/>
              </a:rPr>
              <a:t>給予賠償</a:t>
            </a:r>
            <a:endParaRPr lang="zh-TW" altLang="en-US" sz="1400" b="1" dirty="0">
              <a:solidFill>
                <a:srgbClr val="002060"/>
              </a:solidFill>
              <a:latin typeface="新細明體-ExtB" panose="02020500000000000000" pitchFamily="18" charset="-120"/>
              <a:ea typeface="新細明體-ExtB" panose="02020500000000000000" pitchFamily="18" charset="-120"/>
            </a:endParaRPr>
          </a:p>
        </p:txBody>
      </p:sp>
      <p:sp>
        <p:nvSpPr>
          <p:cNvPr id="49" name="向右箭號 48"/>
          <p:cNvSpPr/>
          <p:nvPr/>
        </p:nvSpPr>
        <p:spPr>
          <a:xfrm rot="16200000">
            <a:off x="8545070" y="3843596"/>
            <a:ext cx="341788" cy="20480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40" name="＞形箭號 39"/>
          <p:cNvSpPr/>
          <p:nvPr/>
        </p:nvSpPr>
        <p:spPr>
          <a:xfrm>
            <a:off x="6576942" y="2727554"/>
            <a:ext cx="21600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7" name="＞形箭號 56"/>
          <p:cNvSpPr/>
          <p:nvPr/>
        </p:nvSpPr>
        <p:spPr>
          <a:xfrm>
            <a:off x="6771052" y="2727554"/>
            <a:ext cx="21600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8" name="＞形箭號 57"/>
          <p:cNvSpPr/>
          <p:nvPr/>
        </p:nvSpPr>
        <p:spPr>
          <a:xfrm>
            <a:off x="6960572" y="2727101"/>
            <a:ext cx="21600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59" name="＞形箭號 58"/>
          <p:cNvSpPr/>
          <p:nvPr/>
        </p:nvSpPr>
        <p:spPr>
          <a:xfrm>
            <a:off x="7137228" y="2724015"/>
            <a:ext cx="21600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26" name="文字方塊 25"/>
          <p:cNvSpPr txBox="1"/>
          <p:nvPr/>
        </p:nvSpPr>
        <p:spPr>
          <a:xfrm>
            <a:off x="6484251" y="2428527"/>
            <a:ext cx="1152812" cy="307777"/>
          </a:xfrm>
          <a:prstGeom prst="rect">
            <a:avLst/>
          </a:prstGeom>
          <a:noFill/>
        </p:spPr>
        <p:txBody>
          <a:bodyPr wrap="square" rtlCol="0">
            <a:spAutoFit/>
          </a:bodyPr>
          <a:lstStyle/>
          <a:p>
            <a:r>
              <a:rPr lang="zh-TW" altLang="en-US" sz="1400" b="1" dirty="0" smtClean="0">
                <a:solidFill>
                  <a:srgbClr val="002060"/>
                </a:solidFill>
                <a:latin typeface="新細明體-ExtB" panose="02020500000000000000" pitchFamily="18" charset="-120"/>
                <a:ea typeface="新細明體-ExtB" panose="02020500000000000000" pitchFamily="18" charset="-120"/>
              </a:rPr>
              <a:t>事件發生</a:t>
            </a:r>
            <a:endParaRPr lang="zh-TW" altLang="en-US" sz="1400" b="1" dirty="0">
              <a:solidFill>
                <a:srgbClr val="002060"/>
              </a:solidFill>
              <a:latin typeface="新細明體-ExtB" panose="02020500000000000000" pitchFamily="18" charset="-120"/>
              <a:ea typeface="新細明體-ExtB" panose="02020500000000000000" pitchFamily="18" charset="-120"/>
            </a:endParaRPr>
          </a:p>
        </p:txBody>
      </p:sp>
      <p:sp>
        <p:nvSpPr>
          <p:cNvPr id="64" name="＞形箭號 63"/>
          <p:cNvSpPr/>
          <p:nvPr/>
        </p:nvSpPr>
        <p:spPr>
          <a:xfrm flipH="1">
            <a:off x="10085227" y="2746012"/>
            <a:ext cx="21835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68" name="＞形箭號 67"/>
          <p:cNvSpPr/>
          <p:nvPr/>
        </p:nvSpPr>
        <p:spPr>
          <a:xfrm flipH="1">
            <a:off x="10280794" y="2746012"/>
            <a:ext cx="21835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69" name="＞形箭號 68"/>
          <p:cNvSpPr/>
          <p:nvPr/>
        </p:nvSpPr>
        <p:spPr>
          <a:xfrm flipH="1">
            <a:off x="10482467" y="2736304"/>
            <a:ext cx="21835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47" name="流程圖: 結束點 46"/>
          <p:cNvSpPr/>
          <p:nvPr/>
        </p:nvSpPr>
        <p:spPr>
          <a:xfrm>
            <a:off x="7585315" y="2267912"/>
            <a:ext cx="1058622" cy="471676"/>
          </a:xfrm>
          <a:prstGeom prst="flowChartTerminator">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200" b="1" dirty="0">
                <a:solidFill>
                  <a:schemeClr val="accent6">
                    <a:lumMod val="50000"/>
                  </a:schemeClr>
                </a:solidFill>
              </a:rPr>
              <a:t>理賠條件</a:t>
            </a:r>
            <a:r>
              <a:rPr lang="en-US" altLang="zh-TW" sz="1200" b="1" dirty="0">
                <a:solidFill>
                  <a:schemeClr val="accent6">
                    <a:lumMod val="50000"/>
                  </a:schemeClr>
                </a:solidFill>
              </a:rPr>
              <a:t>A</a:t>
            </a:r>
            <a:r>
              <a:rPr lang="zh-TW" altLang="en-US" sz="1200" b="1" dirty="0" smtClean="0">
                <a:solidFill>
                  <a:schemeClr val="accent6">
                    <a:lumMod val="50000"/>
                  </a:schemeClr>
                </a:solidFill>
              </a:rPr>
              <a:t>達成</a:t>
            </a:r>
            <a:endParaRPr lang="zh-TW" altLang="en-US" sz="1200" b="1" dirty="0">
              <a:solidFill>
                <a:schemeClr val="accent6">
                  <a:lumMod val="50000"/>
                </a:schemeClr>
              </a:solidFill>
            </a:endParaRPr>
          </a:p>
        </p:txBody>
      </p:sp>
      <p:sp>
        <p:nvSpPr>
          <p:cNvPr id="70" name="＞形箭號 69"/>
          <p:cNvSpPr/>
          <p:nvPr/>
        </p:nvSpPr>
        <p:spPr>
          <a:xfrm flipH="1">
            <a:off x="10669724" y="2739588"/>
            <a:ext cx="218356" cy="285767"/>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75" name="流程圖: 結束點 74"/>
          <p:cNvSpPr/>
          <p:nvPr/>
        </p:nvSpPr>
        <p:spPr>
          <a:xfrm>
            <a:off x="8834470" y="2253447"/>
            <a:ext cx="1058622" cy="471676"/>
          </a:xfrm>
          <a:prstGeom prst="flowChartTerminator">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200" b="1" dirty="0" smtClean="0">
                <a:solidFill>
                  <a:schemeClr val="accent6">
                    <a:lumMod val="50000"/>
                  </a:schemeClr>
                </a:solidFill>
              </a:rPr>
              <a:t>保險賠償</a:t>
            </a:r>
            <a:r>
              <a:rPr lang="en-US" altLang="zh-TW" sz="1200" b="1" dirty="0" smtClean="0">
                <a:solidFill>
                  <a:schemeClr val="accent6">
                    <a:lumMod val="50000"/>
                  </a:schemeClr>
                </a:solidFill>
              </a:rPr>
              <a:t>a</a:t>
            </a:r>
            <a:r>
              <a:rPr lang="zh-TW" altLang="en-US" sz="1200" b="1" dirty="0" smtClean="0">
                <a:solidFill>
                  <a:schemeClr val="accent6">
                    <a:lumMod val="50000"/>
                  </a:schemeClr>
                </a:solidFill>
              </a:rPr>
              <a:t>執行</a:t>
            </a:r>
            <a:endParaRPr lang="zh-TW" altLang="en-US" sz="1200" b="1" dirty="0">
              <a:solidFill>
                <a:schemeClr val="accent6">
                  <a:lumMod val="50000"/>
                </a:schemeClr>
              </a:solidFill>
            </a:endParaRPr>
          </a:p>
        </p:txBody>
      </p:sp>
      <p:sp>
        <p:nvSpPr>
          <p:cNvPr id="44" name="左-右雙向箭號 43"/>
          <p:cNvSpPr/>
          <p:nvPr/>
        </p:nvSpPr>
        <p:spPr>
          <a:xfrm>
            <a:off x="8536871" y="2470606"/>
            <a:ext cx="383915" cy="92036"/>
          </a:xfrm>
          <a:prstGeom prst="left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zh-TW" altLang="en-US"/>
          </a:p>
        </p:txBody>
      </p:sp>
      <p:sp>
        <p:nvSpPr>
          <p:cNvPr id="76" name="流程圖: 結束點 75"/>
          <p:cNvSpPr/>
          <p:nvPr/>
        </p:nvSpPr>
        <p:spPr>
          <a:xfrm>
            <a:off x="7571783" y="3113010"/>
            <a:ext cx="1058622" cy="471676"/>
          </a:xfrm>
          <a:prstGeom prst="flowChartTerminator">
            <a:avLst/>
          </a:prstGeom>
          <a:solidFill>
            <a:srgbClr val="F3D9E8"/>
          </a:solidFill>
          <a:ln>
            <a:solidFill>
              <a:srgbClr val="F86E95"/>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200" b="1" dirty="0">
                <a:solidFill>
                  <a:srgbClr val="C00000"/>
                </a:solidFill>
              </a:rPr>
              <a:t>理賠</a:t>
            </a:r>
            <a:r>
              <a:rPr lang="zh-TW" altLang="en-US" sz="1200" b="1" dirty="0" smtClean="0">
                <a:solidFill>
                  <a:srgbClr val="C00000"/>
                </a:solidFill>
              </a:rPr>
              <a:t>條件</a:t>
            </a:r>
            <a:r>
              <a:rPr lang="en-US" altLang="zh-TW" sz="1200" b="1" dirty="0" smtClean="0">
                <a:solidFill>
                  <a:srgbClr val="C00000"/>
                </a:solidFill>
              </a:rPr>
              <a:t>B</a:t>
            </a:r>
            <a:r>
              <a:rPr lang="zh-TW" altLang="en-US" sz="1200" b="1" dirty="0" smtClean="0">
                <a:solidFill>
                  <a:srgbClr val="C00000"/>
                </a:solidFill>
              </a:rPr>
              <a:t>達成</a:t>
            </a:r>
            <a:endParaRPr lang="zh-TW" altLang="en-US" sz="1200" b="1" dirty="0">
              <a:solidFill>
                <a:srgbClr val="C00000"/>
              </a:solidFill>
            </a:endParaRPr>
          </a:p>
        </p:txBody>
      </p:sp>
      <p:sp>
        <p:nvSpPr>
          <p:cNvPr id="78" name="流程圖: 結束點 77"/>
          <p:cNvSpPr/>
          <p:nvPr/>
        </p:nvSpPr>
        <p:spPr>
          <a:xfrm>
            <a:off x="8831891" y="3101878"/>
            <a:ext cx="1058622" cy="471676"/>
          </a:xfrm>
          <a:prstGeom prst="flowChartTerminator">
            <a:avLst/>
          </a:prstGeom>
          <a:solidFill>
            <a:srgbClr val="F3D9E8"/>
          </a:solidFill>
          <a:ln>
            <a:solidFill>
              <a:srgbClr val="F86E95"/>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1200" b="1" dirty="0" smtClean="0">
                <a:solidFill>
                  <a:srgbClr val="C00000"/>
                </a:solidFill>
              </a:rPr>
              <a:t>保險賠償</a:t>
            </a:r>
            <a:r>
              <a:rPr lang="en-US" altLang="zh-TW" sz="1200" b="1" dirty="0">
                <a:solidFill>
                  <a:srgbClr val="C00000"/>
                </a:solidFill>
              </a:rPr>
              <a:t>b</a:t>
            </a:r>
            <a:r>
              <a:rPr lang="zh-TW" altLang="en-US" sz="1200" b="1" dirty="0" smtClean="0">
                <a:solidFill>
                  <a:srgbClr val="C00000"/>
                </a:solidFill>
              </a:rPr>
              <a:t>執行</a:t>
            </a:r>
            <a:endParaRPr lang="zh-TW" altLang="en-US" sz="1200" b="1" dirty="0">
              <a:solidFill>
                <a:srgbClr val="C00000"/>
              </a:solidFill>
            </a:endParaRPr>
          </a:p>
        </p:txBody>
      </p:sp>
      <p:sp>
        <p:nvSpPr>
          <p:cNvPr id="63" name="左-右雙向箭號 62"/>
          <p:cNvSpPr/>
          <p:nvPr/>
        </p:nvSpPr>
        <p:spPr>
          <a:xfrm>
            <a:off x="8536871" y="3316614"/>
            <a:ext cx="383915" cy="92036"/>
          </a:xfrm>
          <a:prstGeom prst="leftRightArrow">
            <a:avLst/>
          </a:prstGeom>
          <a:solidFill>
            <a:srgbClr val="F86E95"/>
          </a:solidFill>
          <a:ln>
            <a:solidFill>
              <a:srgbClr val="D20C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Google Shape;718;p76"/>
          <p:cNvPicPr preferRelativeResize="0"/>
          <p:nvPr/>
        </p:nvPicPr>
        <p:blipFill rotWithShape="1">
          <a:blip r:embed="rId7">
            <a:alphaModFix/>
            <a:duotone>
              <a:schemeClr val="accent1">
                <a:shade val="45000"/>
                <a:satMod val="135000"/>
              </a:schemeClr>
              <a:prstClr val="white"/>
            </a:duotone>
          </a:blip>
          <a:srcRect l="46956" t="84993" r="4212" b="4699"/>
          <a:stretch/>
        </p:blipFill>
        <p:spPr>
          <a:xfrm>
            <a:off x="7807617" y="5560236"/>
            <a:ext cx="1893908" cy="294524"/>
          </a:xfrm>
          <a:prstGeom prst="rect">
            <a:avLst/>
          </a:prstGeom>
          <a:noFill/>
          <a:ln>
            <a:noFill/>
          </a:ln>
        </p:spPr>
      </p:pic>
      <p:pic>
        <p:nvPicPr>
          <p:cNvPr id="4" name="圖片 3"/>
          <p:cNvPicPr>
            <a:picLocks noChangeAspect="1"/>
          </p:cNvPicPr>
          <p:nvPr/>
        </p:nvPicPr>
        <p:blipFill>
          <a:blip r:embed="rId8"/>
          <a:stretch>
            <a:fillRect/>
          </a:stretch>
        </p:blipFill>
        <p:spPr>
          <a:xfrm>
            <a:off x="7807617" y="4489446"/>
            <a:ext cx="1893908" cy="1036289"/>
          </a:xfrm>
          <a:prstGeom prst="rect">
            <a:avLst/>
          </a:prstGeom>
        </p:spPr>
      </p:pic>
    </p:spTree>
    <p:extLst>
      <p:ext uri="{BB962C8B-B14F-4D97-AF65-F5344CB8AC3E}">
        <p14:creationId xmlns:p14="http://schemas.microsoft.com/office/powerpoint/2010/main" val="109018682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77"/>
          <p:cNvSpPr txBox="1">
            <a:spLocks noGrp="1"/>
          </p:cNvSpPr>
          <p:nvPr>
            <p:ph type="title"/>
          </p:nvPr>
        </p:nvSpPr>
        <p:spPr>
          <a:xfrm>
            <a:off x="612057" y="365126"/>
            <a:ext cx="110025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sz="4200"/>
              <a:t>智慧合約的特徵 </a:t>
            </a:r>
            <a:r>
              <a:rPr lang="zh-TW" sz="4200">
                <a:solidFill>
                  <a:schemeClr val="accent1"/>
                </a:solidFill>
              </a:rPr>
              <a:t>— 雙方受益</a:t>
            </a:r>
            <a:endParaRPr sz="4200"/>
          </a:p>
        </p:txBody>
      </p:sp>
      <p:graphicFrame>
        <p:nvGraphicFramePr>
          <p:cNvPr id="680" name="Google Shape;680;p77"/>
          <p:cNvGraphicFramePr/>
          <p:nvPr/>
        </p:nvGraphicFramePr>
        <p:xfrm>
          <a:off x="894414" y="1610192"/>
          <a:ext cx="10036950" cy="3177825"/>
        </p:xfrm>
        <a:graphic>
          <a:graphicData uri="http://schemas.openxmlformats.org/drawingml/2006/table">
            <a:tbl>
              <a:tblPr firstRow="1" bandRow="1">
                <a:noFill/>
              </a:tblPr>
              <a:tblGrid>
                <a:gridCol w="1799325">
                  <a:extLst>
                    <a:ext uri="{9D8B030D-6E8A-4147-A177-3AD203B41FA5}">
                      <a16:colId xmlns:a16="http://schemas.microsoft.com/office/drawing/2014/main" val="20000"/>
                    </a:ext>
                  </a:extLst>
                </a:gridCol>
                <a:gridCol w="8237625">
                  <a:extLst>
                    <a:ext uri="{9D8B030D-6E8A-4147-A177-3AD203B41FA5}">
                      <a16:colId xmlns:a16="http://schemas.microsoft.com/office/drawing/2014/main" val="20001"/>
                    </a:ext>
                  </a:extLst>
                </a:gridCol>
              </a:tblGrid>
              <a:tr h="453975">
                <a:tc>
                  <a:txBody>
                    <a:bodyPr/>
                    <a:lstStyle/>
                    <a:p>
                      <a:pPr marL="0" marR="0" lvl="0" indent="0" algn="ctr" rtl="0">
                        <a:spcBef>
                          <a:spcPts val="0"/>
                        </a:spcBef>
                        <a:spcAft>
                          <a:spcPts val="0"/>
                        </a:spcAft>
                        <a:buNone/>
                      </a:pPr>
                      <a:r>
                        <a:rPr lang="zh-TW" sz="1800" b="1" u="none" strike="noStrike" cap="none">
                          <a:latin typeface="Microsoft JhengHei"/>
                          <a:ea typeface="Microsoft JhengHei"/>
                          <a:cs typeface="Microsoft JhengHei"/>
                          <a:sym typeface="Microsoft JhengHei"/>
                        </a:rPr>
                        <a:t>特徵</a:t>
                      </a:r>
                      <a:endParaRPr sz="1800" b="1" u="none" strike="noStrike" cap="none">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6B8AF"/>
                    </a:solidFill>
                  </a:tcPr>
                </a:tc>
                <a:tc>
                  <a:txBody>
                    <a:bodyPr/>
                    <a:lstStyle/>
                    <a:p>
                      <a:pPr marL="0" marR="0" lvl="0" indent="0" algn="ctr" rtl="0">
                        <a:spcBef>
                          <a:spcPts val="0"/>
                        </a:spcBef>
                        <a:spcAft>
                          <a:spcPts val="0"/>
                        </a:spcAft>
                        <a:buNone/>
                      </a:pPr>
                      <a:r>
                        <a:rPr lang="zh-TW" sz="1800" b="1" u="none" strike="noStrike" cap="none">
                          <a:latin typeface="Microsoft JhengHei"/>
                          <a:ea typeface="Microsoft JhengHei"/>
                          <a:cs typeface="Microsoft JhengHei"/>
                          <a:sym typeface="Microsoft JhengHei"/>
                        </a:rPr>
                        <a:t>敘述</a:t>
                      </a:r>
                      <a:endParaRPr sz="1800" b="1">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E6B8AF"/>
                    </a:solidFill>
                  </a:tcPr>
                </a:tc>
                <a:extLst>
                  <a:ext uri="{0D108BD9-81ED-4DB2-BD59-A6C34878D82A}">
                    <a16:rowId xmlns:a16="http://schemas.microsoft.com/office/drawing/2014/main" val="10000"/>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真實性</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因區塊練特性更能驗證物品、文件、身分與所有權的真偽</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1"/>
                  </a:ext>
                </a:extLst>
              </a:tr>
              <a:tr h="453975">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透明化</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共享帳本使得資訊透明，解決雙方資訊不對稱的問題</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2"/>
                  </a:ext>
                </a:extLst>
              </a:tr>
              <a:tr h="453975">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有隱私</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利用數位簽章的技術讓投保人更有隱私</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3"/>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個人化</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CE5CD"/>
                    </a:solidFill>
                  </a:tcPr>
                </a:tc>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可以根據協商內容訂定個人化的契約</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CE5CD"/>
                    </a:solidFill>
                  </a:tcPr>
                </a:tc>
                <a:extLst>
                  <a:ext uri="{0D108BD9-81ED-4DB2-BD59-A6C34878D82A}">
                    <a16:rowId xmlns:a16="http://schemas.microsoft.com/office/drawing/2014/main" val="10004"/>
                  </a:ext>
                </a:extLst>
              </a:tr>
              <a:tr h="453975">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高效率</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tc>
                  <a:txBody>
                    <a:bodyPr/>
                    <a:lstStyle/>
                    <a:p>
                      <a:pPr marL="0" marR="0" lvl="0" indent="0" algn="ctr" rtl="0">
                        <a:lnSpc>
                          <a:spcPct val="100000"/>
                        </a:lnSpc>
                        <a:spcBef>
                          <a:spcPts val="0"/>
                        </a:spcBef>
                        <a:spcAft>
                          <a:spcPts val="0"/>
                        </a:spcAft>
                        <a:buNone/>
                      </a:pPr>
                      <a:r>
                        <a:rPr lang="zh-TW" sz="1800" dirty="0">
                          <a:latin typeface="Microsoft JhengHei"/>
                          <a:ea typeface="Microsoft JhengHei"/>
                          <a:cs typeface="Microsoft JhengHei"/>
                          <a:sym typeface="Microsoft JhengHei"/>
                        </a:rPr>
                        <a:t>流程自動化免去許多繁複的手續與等待時間</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4CCCC"/>
                    </a:solidFill>
                  </a:tcPr>
                </a:tc>
                <a:extLst>
                  <a:ext uri="{0D108BD9-81ED-4DB2-BD59-A6C34878D82A}">
                    <a16:rowId xmlns:a16="http://schemas.microsoft.com/office/drawing/2014/main" val="10005"/>
                  </a:ext>
                </a:extLst>
              </a:tr>
              <a:tr h="453975">
                <a:tc>
                  <a:txBody>
                    <a:bodyPr/>
                    <a:lstStyle/>
                    <a:p>
                      <a:pPr marL="0" marR="0" lvl="0" indent="0" algn="ctr" rtl="0">
                        <a:spcBef>
                          <a:spcPts val="0"/>
                        </a:spcBef>
                        <a:spcAft>
                          <a:spcPts val="0"/>
                        </a:spcAft>
                        <a:buNone/>
                      </a:pPr>
                      <a:r>
                        <a:rPr lang="zh-TW" sz="1800">
                          <a:latin typeface="Microsoft JhengHei"/>
                          <a:ea typeface="Microsoft JhengHei"/>
                          <a:cs typeface="Microsoft JhengHei"/>
                          <a:sym typeface="Microsoft JhengHei"/>
                        </a:rPr>
                        <a:t>低成本</a:t>
                      </a:r>
                      <a:endParaRPr sz="180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2CC"/>
                    </a:solidFill>
                  </a:tcPr>
                </a:tc>
                <a:tc>
                  <a:txBody>
                    <a:bodyPr/>
                    <a:lstStyle/>
                    <a:p>
                      <a:pPr marL="0" marR="0" lvl="0" indent="0" algn="ctr" rtl="0">
                        <a:spcBef>
                          <a:spcPts val="0"/>
                        </a:spcBef>
                        <a:spcAft>
                          <a:spcPts val="0"/>
                        </a:spcAft>
                        <a:buNone/>
                      </a:pPr>
                      <a:r>
                        <a:rPr lang="zh-TW" sz="1800" dirty="0">
                          <a:latin typeface="Microsoft JhengHei"/>
                          <a:ea typeface="Microsoft JhengHei"/>
                          <a:cs typeface="Microsoft JhengHei"/>
                          <a:sym typeface="Microsoft JhengHei"/>
                        </a:rPr>
                        <a:t>程式取代大量紙張與人力</a:t>
                      </a:r>
                      <a:endParaRPr sz="1800" dirty="0">
                        <a:latin typeface="Microsoft JhengHei"/>
                        <a:ea typeface="Microsoft JhengHei"/>
                        <a:cs typeface="Microsoft JhengHei"/>
                        <a:sym typeface="Microsoft JhengHei"/>
                      </a:endParaRPr>
                    </a:p>
                  </a:txBody>
                  <a:tcPr marL="97050" marR="97050" marT="45725" marB="457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2CC"/>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27623902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79"/>
          <p:cNvSpPr txBox="1">
            <a:spLocks noGrp="1"/>
          </p:cNvSpPr>
          <p:nvPr>
            <p:ph type="title"/>
          </p:nvPr>
        </p:nvSpPr>
        <p:spPr>
          <a:xfrm>
            <a:off x="612057" y="365126"/>
            <a:ext cx="110025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endParaRPr sz="4200" dirty="0" smtClean="0"/>
          </a:p>
          <a:p>
            <a:pPr marL="0" lvl="0" indent="0" algn="l" rtl="0">
              <a:spcBef>
                <a:spcPts val="0"/>
              </a:spcBef>
              <a:spcAft>
                <a:spcPts val="0"/>
              </a:spcAft>
              <a:buNone/>
            </a:pPr>
            <a:endParaRPr sz="4200" dirty="0" smtClean="0"/>
          </a:p>
          <a:p>
            <a:pPr marL="0" marR="0" lvl="0" indent="0" algn="l" rtl="0">
              <a:lnSpc>
                <a:spcPct val="90000"/>
              </a:lnSpc>
              <a:spcBef>
                <a:spcPts val="0"/>
              </a:spcBef>
              <a:spcAft>
                <a:spcPts val="0"/>
              </a:spcAft>
              <a:buNone/>
            </a:pPr>
            <a:r>
              <a:rPr lang="zh-TW" sz="4200" dirty="0" smtClean="0"/>
              <a:t>AIG</a:t>
            </a:r>
            <a:r>
              <a:rPr lang="zh-TW" sz="4200" dirty="0"/>
              <a:t>、IBM</a:t>
            </a:r>
            <a:r>
              <a:rPr lang="zh-TW" sz="4200" dirty="0" smtClean="0"/>
              <a:t>與渣</a:t>
            </a:r>
            <a:r>
              <a:rPr lang="zh-TW" sz="4200" dirty="0"/>
              <a:t>打銀以智能合約完成跨國核保</a:t>
            </a:r>
            <a:endParaRPr sz="4200" dirty="0"/>
          </a:p>
        </p:txBody>
      </p:sp>
      <p:sp>
        <p:nvSpPr>
          <p:cNvPr id="696" name="Google Shape;696;p79"/>
          <p:cNvSpPr txBox="1">
            <a:spLocks noGrp="1"/>
          </p:cNvSpPr>
          <p:nvPr>
            <p:ph type="body" idx="1"/>
          </p:nvPr>
        </p:nvSpPr>
        <p:spPr>
          <a:xfrm>
            <a:off x="612057" y="1474839"/>
            <a:ext cx="11002500" cy="4701900"/>
          </a:xfrm>
          <a:prstGeom prst="rect">
            <a:avLst/>
          </a:prstGeom>
        </p:spPr>
        <p:txBody>
          <a:bodyPr spcFirstLastPara="1" wrap="square" lIns="91425" tIns="45700" rIns="91425" bIns="45700" anchor="t" anchorCtr="0">
            <a:noAutofit/>
          </a:bodyPr>
          <a:lstStyle/>
          <a:p>
            <a:pPr marL="241300" lvl="0" indent="-241300" algn="l" rtl="0">
              <a:spcBef>
                <a:spcPts val="0"/>
              </a:spcBef>
              <a:spcAft>
                <a:spcPts val="0"/>
              </a:spcAft>
              <a:buClr>
                <a:srgbClr val="000000"/>
              </a:buClr>
              <a:buSzPts val="2400"/>
              <a:buFont typeface="Microsoft JhengHei"/>
              <a:buChar char="●"/>
            </a:pPr>
            <a:r>
              <a:rPr lang="zh-TW" altLang="en-US" sz="2400" dirty="0" smtClean="0"/>
              <a:t>美國國際集團</a:t>
            </a:r>
            <a:r>
              <a:rPr lang="en-US" altLang="zh-TW" sz="2400" dirty="0" smtClean="0"/>
              <a:t>AIG</a:t>
            </a:r>
            <a:r>
              <a:rPr lang="zh-TW" altLang="en-US" sz="2400" dirty="0"/>
              <a:t>、</a:t>
            </a:r>
            <a:r>
              <a:rPr lang="zh-TW" altLang="en-US" sz="2400" dirty="0" smtClean="0"/>
              <a:t>美國跨國科技公司</a:t>
            </a:r>
            <a:r>
              <a:rPr lang="en-US" altLang="zh-TW" sz="2400" dirty="0" smtClean="0"/>
              <a:t>IBM</a:t>
            </a:r>
            <a:r>
              <a:rPr lang="zh-TW" altLang="en-US" sz="2400" dirty="0" smtClean="0"/>
              <a:t>與英國渣打銀行合作，打造</a:t>
            </a:r>
            <a:r>
              <a:rPr lang="zh-TW" altLang="en-US" sz="2400" b="1" dirty="0" smtClean="0"/>
              <a:t>區塊鏈智慧保單</a:t>
            </a:r>
            <a:r>
              <a:rPr lang="zh-TW" altLang="en-US" sz="2400" dirty="0" smtClean="0"/>
              <a:t>，目前已經完成跨國的核保實驗。</a:t>
            </a:r>
            <a:endParaRPr lang="en-US" altLang="zh-TW" sz="2400" dirty="0" smtClean="0"/>
          </a:p>
          <a:p>
            <a:pPr marL="241300" lvl="0" indent="-241300" algn="l" rtl="0">
              <a:spcBef>
                <a:spcPts val="0"/>
              </a:spcBef>
              <a:spcAft>
                <a:spcPts val="0"/>
              </a:spcAft>
              <a:buClr>
                <a:srgbClr val="000000"/>
              </a:buClr>
              <a:buSzPts val="2400"/>
              <a:buFont typeface="Microsoft JhengHei"/>
              <a:buChar char="●"/>
            </a:pPr>
            <a:r>
              <a:rPr lang="zh-TW" sz="2400" dirty="0" smtClean="0"/>
              <a:t>通常</a:t>
            </a:r>
            <a:r>
              <a:rPr lang="zh-TW" sz="2400" dirty="0"/>
              <a:t>跨國的核保作業非常麻煩，尤其又涉及各國不同的保單條款。</a:t>
            </a:r>
            <a:endParaRPr sz="2400" dirty="0"/>
          </a:p>
          <a:p>
            <a:pPr marL="241300" lvl="0" indent="-241300" algn="l" rtl="0">
              <a:spcBef>
                <a:spcPts val="0"/>
              </a:spcBef>
              <a:spcAft>
                <a:spcPts val="0"/>
              </a:spcAft>
              <a:buClr>
                <a:srgbClr val="000000"/>
              </a:buClr>
              <a:buSzPts val="2400"/>
              <a:buFont typeface="Microsoft JhengHei"/>
              <a:buChar char="●"/>
            </a:pPr>
            <a:r>
              <a:rPr lang="zh-TW" sz="2400" dirty="0"/>
              <a:t>此智慧保單可根據參與者所提供的憑據，來決定他對帳本的可視範圍到哪。且沒有任何人可以在無共識基礎下，更改、刪除或是添加任何記錄。高度的透明化，可以減少保險過程中的詐騙與錯誤，鏈上的參與者都可以隨時聯繫到彼此，看到他們的支付進度。</a:t>
            </a:r>
            <a:endParaRPr sz="2400" dirty="0"/>
          </a:p>
          <a:p>
            <a:pPr marL="457200" lvl="0" indent="0" algn="l" rtl="0">
              <a:spcBef>
                <a:spcPts val="0"/>
              </a:spcBef>
              <a:spcAft>
                <a:spcPts val="0"/>
              </a:spcAft>
              <a:buNone/>
            </a:pPr>
            <a:endParaRPr sz="2400" dirty="0"/>
          </a:p>
        </p:txBody>
      </p:sp>
      <p:sp>
        <p:nvSpPr>
          <p:cNvPr id="697" name="Google Shape;697;p79"/>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42</a:t>
            </a:fld>
            <a:endParaRPr/>
          </a:p>
        </p:txBody>
      </p:sp>
      <p:pic>
        <p:nvPicPr>
          <p:cNvPr id="698" name="Google Shape;698;p79"/>
          <p:cNvPicPr preferRelativeResize="0"/>
          <p:nvPr/>
        </p:nvPicPr>
        <p:blipFill>
          <a:blip r:embed="rId3">
            <a:alphaModFix/>
          </a:blip>
          <a:stretch>
            <a:fillRect/>
          </a:stretch>
        </p:blipFill>
        <p:spPr>
          <a:xfrm>
            <a:off x="4748981" y="3578942"/>
            <a:ext cx="6531919" cy="2597809"/>
          </a:xfrm>
          <a:prstGeom prst="rect">
            <a:avLst/>
          </a:prstGeom>
          <a:noFill/>
          <a:ln>
            <a:noFill/>
          </a:ln>
        </p:spPr>
      </p:pic>
    </p:spTree>
    <p:extLst>
      <p:ext uri="{BB962C8B-B14F-4D97-AF65-F5344CB8AC3E}">
        <p14:creationId xmlns:p14="http://schemas.microsoft.com/office/powerpoint/2010/main" val="21273996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pic>
        <p:nvPicPr>
          <p:cNvPr id="704" name="Google Shape;704;p80"/>
          <p:cNvPicPr preferRelativeResize="0"/>
          <p:nvPr/>
        </p:nvPicPr>
        <p:blipFill>
          <a:blip r:embed="rId3">
            <a:alphaModFix/>
          </a:blip>
          <a:stretch>
            <a:fillRect/>
          </a:stretch>
        </p:blipFill>
        <p:spPr>
          <a:xfrm>
            <a:off x="8076254" y="4824041"/>
            <a:ext cx="1101212" cy="1260739"/>
          </a:xfrm>
          <a:prstGeom prst="rect">
            <a:avLst/>
          </a:prstGeom>
          <a:noFill/>
          <a:ln>
            <a:noFill/>
          </a:ln>
        </p:spPr>
      </p:pic>
      <p:sp>
        <p:nvSpPr>
          <p:cNvPr id="705" name="Google Shape;705;p80"/>
          <p:cNvSpPr txBox="1">
            <a:spLocks noGrp="1"/>
          </p:cNvSpPr>
          <p:nvPr>
            <p:ph type="title"/>
          </p:nvPr>
        </p:nvSpPr>
        <p:spPr>
          <a:xfrm>
            <a:off x="612049" y="700093"/>
            <a:ext cx="11238206"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sz="4000" dirty="0" smtClean="0"/>
              <a:t>大</a:t>
            </a:r>
            <a:r>
              <a:rPr lang="zh-TW" sz="4000" dirty="0"/>
              <a:t>特</a:t>
            </a:r>
            <a:r>
              <a:rPr lang="zh-TW" sz="4000" dirty="0" smtClean="0"/>
              <a:t>保</a:t>
            </a:r>
            <a:r>
              <a:rPr lang="en-US" altLang="zh-TW" sz="4000" dirty="0" smtClean="0"/>
              <a:t>APP</a:t>
            </a:r>
            <a:r>
              <a:rPr lang="zh-TW" sz="4000" dirty="0" smtClean="0"/>
              <a:t>：</a:t>
            </a:r>
            <a:r>
              <a:rPr lang="zh-TW" sz="4000" dirty="0"/>
              <a:t>保險+區塊鏈=全新的智慧合約形式</a:t>
            </a:r>
            <a:endParaRPr sz="4000" dirty="0"/>
          </a:p>
        </p:txBody>
      </p:sp>
      <p:sp>
        <p:nvSpPr>
          <p:cNvPr id="706" name="Google Shape;706;p80"/>
          <p:cNvSpPr txBox="1">
            <a:spLocks noGrp="1"/>
          </p:cNvSpPr>
          <p:nvPr>
            <p:ph type="body" idx="1"/>
          </p:nvPr>
        </p:nvSpPr>
        <p:spPr>
          <a:xfrm>
            <a:off x="612049" y="1474850"/>
            <a:ext cx="8492621" cy="3824737"/>
          </a:xfrm>
          <a:prstGeom prst="rect">
            <a:avLst/>
          </a:prstGeom>
        </p:spPr>
        <p:txBody>
          <a:bodyPr spcFirstLastPara="1" wrap="square" lIns="91425" tIns="45700" rIns="91425" bIns="45700" anchor="t" anchorCtr="0">
            <a:noAutofit/>
          </a:bodyPr>
          <a:lstStyle/>
          <a:p>
            <a:pPr marL="241300" lvl="0" indent="-241300" algn="l" rtl="0">
              <a:spcBef>
                <a:spcPts val="0"/>
              </a:spcBef>
              <a:spcAft>
                <a:spcPts val="0"/>
              </a:spcAft>
              <a:buClr>
                <a:srgbClr val="000000"/>
              </a:buClr>
              <a:buSzPts val="2400"/>
              <a:buFont typeface="Microsoft JhengHei"/>
              <a:buChar char="●"/>
            </a:pPr>
            <a:endParaRPr lang="en-US" altLang="zh-TW" sz="2400" dirty="0" smtClean="0">
              <a:solidFill>
                <a:srgbClr val="000000"/>
              </a:solidFill>
            </a:endParaRPr>
          </a:p>
          <a:p>
            <a:pPr marL="241300" lvl="0" indent="-241300">
              <a:spcBef>
                <a:spcPts val="0"/>
              </a:spcBef>
              <a:buClr>
                <a:srgbClr val="000000"/>
              </a:buClr>
              <a:buSzPts val="2400"/>
              <a:buFont typeface="Microsoft JhengHei"/>
              <a:buChar char="●"/>
            </a:pPr>
            <a:r>
              <a:rPr lang="zh-TW" altLang="en-US" sz="2400" dirty="0">
                <a:solidFill>
                  <a:srgbClr val="000000"/>
                </a:solidFill>
              </a:rPr>
              <a:t>中國</a:t>
            </a:r>
            <a:r>
              <a:rPr lang="zh-CN" altLang="en-US" sz="2400" dirty="0">
                <a:solidFill>
                  <a:srgbClr val="000000"/>
                </a:solidFill>
              </a:rPr>
              <a:t>大特</a:t>
            </a:r>
            <a:r>
              <a:rPr lang="zh-CN" altLang="en-US" sz="2400" dirty="0" smtClean="0">
                <a:solidFill>
                  <a:srgbClr val="000000"/>
                </a:solidFill>
              </a:rPr>
              <a:t>保</a:t>
            </a:r>
            <a:r>
              <a:rPr lang="zh-TW" altLang="en-US" sz="2400" dirty="0">
                <a:solidFill>
                  <a:srgbClr val="000000"/>
                </a:solidFill>
              </a:rPr>
              <a:t>自身擁有專業的精算團隊、</a:t>
            </a:r>
            <a:r>
              <a:rPr lang="en-US" altLang="zh-TW" sz="2400" dirty="0">
                <a:solidFill>
                  <a:srgbClr val="000000"/>
                </a:solidFill>
              </a:rPr>
              <a:t>AI</a:t>
            </a:r>
            <a:r>
              <a:rPr lang="zh-TW" altLang="en-US" sz="2400" dirty="0">
                <a:solidFill>
                  <a:srgbClr val="000000"/>
                </a:solidFill>
              </a:rPr>
              <a:t>自主研發團隊，其</a:t>
            </a:r>
            <a:r>
              <a:rPr lang="en-US" altLang="zh-CN" sz="2400" dirty="0">
                <a:solidFill>
                  <a:srgbClr val="000000"/>
                </a:solidFill>
              </a:rPr>
              <a:t>App</a:t>
            </a:r>
            <a:r>
              <a:rPr lang="zh-CN" altLang="en-US" sz="2400" dirty="0">
                <a:solidFill>
                  <a:srgbClr val="000000"/>
                </a:solidFill>
              </a:rPr>
              <a:t>是一款以提供健康</a:t>
            </a:r>
            <a:r>
              <a:rPr lang="zh-TW" altLang="en-US" sz="2400" dirty="0">
                <a:solidFill>
                  <a:srgbClr val="000000"/>
                </a:solidFill>
              </a:rPr>
              <a:t>險服務為</a:t>
            </a:r>
            <a:r>
              <a:rPr lang="zh-CN" altLang="en-US" sz="2400" dirty="0">
                <a:solidFill>
                  <a:srgbClr val="000000"/>
                </a:solidFill>
              </a:rPr>
              <a:t>主的</a:t>
            </a:r>
            <a:r>
              <a:rPr lang="zh-TW" altLang="en-US" sz="2400" dirty="0">
                <a:solidFill>
                  <a:srgbClr val="000000"/>
                </a:solidFill>
              </a:rPr>
              <a:t>在線保險</a:t>
            </a:r>
            <a:r>
              <a:rPr lang="zh-CN" altLang="en-US" sz="2400" dirty="0">
                <a:solidFill>
                  <a:srgbClr val="000000"/>
                </a:solidFill>
              </a:rPr>
              <a:t>平台。</a:t>
            </a:r>
            <a:endParaRPr lang="en-US" altLang="zh-CN" sz="2400" dirty="0">
              <a:solidFill>
                <a:srgbClr val="000000"/>
              </a:solidFill>
            </a:endParaRPr>
          </a:p>
          <a:p>
            <a:pPr marL="241300" lvl="0" indent="-241300">
              <a:spcBef>
                <a:spcPts val="0"/>
              </a:spcBef>
              <a:buClr>
                <a:srgbClr val="000000"/>
              </a:buClr>
              <a:buSzPts val="2400"/>
              <a:buFont typeface="Microsoft JhengHei"/>
              <a:buChar char="●"/>
            </a:pPr>
            <a:r>
              <a:rPr lang="zh-TW" altLang="en-US" sz="2400" dirty="0">
                <a:solidFill>
                  <a:srgbClr val="000000"/>
                </a:solidFill>
              </a:rPr>
              <a:t>基於區塊鏈技術的不可篡改及去中心化的特性，大特保「</a:t>
            </a:r>
            <a:r>
              <a:rPr lang="zh-TW" altLang="en-US" sz="2400" b="1" dirty="0">
                <a:solidFill>
                  <a:srgbClr val="000000"/>
                </a:solidFill>
              </a:rPr>
              <a:t>保險區塊鏈</a:t>
            </a:r>
            <a:r>
              <a:rPr lang="zh-TW" altLang="en-US" sz="2400" dirty="0">
                <a:solidFill>
                  <a:srgbClr val="000000"/>
                </a:solidFill>
              </a:rPr>
              <a:t>」將對使用者資訊、執行流程、規則等以「智慧合約」的形式進行固定，一切只被數字和程式碼控制，保證資訊被真實有效的儲存，解決了保險公司與使用者之間長期以來存在的</a:t>
            </a:r>
            <a:r>
              <a:rPr lang="zh-TW" altLang="en-US" sz="2400" dirty="0" smtClean="0">
                <a:solidFill>
                  <a:srgbClr val="000000"/>
                </a:solidFill>
              </a:rPr>
              <a:t>信任網路。</a:t>
            </a:r>
            <a:endParaRPr lang="en-US" altLang="zh-CN" sz="2400" dirty="0">
              <a:solidFill>
                <a:srgbClr val="000000"/>
              </a:solidFill>
            </a:endParaRPr>
          </a:p>
          <a:p>
            <a:pPr marL="241300" lvl="0" indent="-241300" algn="l" rtl="0">
              <a:spcBef>
                <a:spcPts val="0"/>
              </a:spcBef>
              <a:spcAft>
                <a:spcPts val="0"/>
              </a:spcAft>
              <a:buClr>
                <a:srgbClr val="000000"/>
              </a:buClr>
              <a:buSzPts val="2400"/>
              <a:buFont typeface="Microsoft JhengHei"/>
              <a:buChar char="●"/>
            </a:pPr>
            <a:r>
              <a:rPr lang="zh-TW" sz="2400" dirty="0" smtClean="0">
                <a:solidFill>
                  <a:srgbClr val="000000"/>
                </a:solidFill>
              </a:rPr>
              <a:t>區</a:t>
            </a:r>
            <a:r>
              <a:rPr lang="zh-TW" sz="2400" dirty="0">
                <a:solidFill>
                  <a:srgbClr val="000000"/>
                </a:solidFill>
              </a:rPr>
              <a:t>塊鏈在這次交易合同中就是代替了第三方的角色，既節省了人工提高了效率又確保了判定的準確性。</a:t>
            </a:r>
            <a:endParaRPr sz="2400" dirty="0">
              <a:solidFill>
                <a:srgbClr val="000000"/>
              </a:solidFill>
            </a:endParaRPr>
          </a:p>
          <a:p>
            <a:pPr marL="0" lvl="0" indent="0" algn="l" rtl="0">
              <a:spcBef>
                <a:spcPts val="1100"/>
              </a:spcBef>
              <a:spcAft>
                <a:spcPts val="0"/>
              </a:spcAft>
              <a:buNone/>
            </a:pPr>
            <a:endParaRPr dirty="0"/>
          </a:p>
        </p:txBody>
      </p:sp>
      <p:sp>
        <p:nvSpPr>
          <p:cNvPr id="707" name="Google Shape;707;p80"/>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43</a:t>
            </a:fld>
            <a:endParaRPr/>
          </a:p>
        </p:txBody>
      </p:sp>
      <p:pic>
        <p:nvPicPr>
          <p:cNvPr id="4098" name="Picture 2" descr="ãå¤§ç¹ä¿appãçåçæå°çµæ"/>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50261" y="1890498"/>
            <a:ext cx="2263313" cy="4028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506077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685"/>
        <p:cNvGrpSpPr/>
        <p:nvPr/>
      </p:nvGrpSpPr>
      <p:grpSpPr>
        <a:xfrm>
          <a:off x="0" y="0"/>
          <a:ext cx="0" cy="0"/>
          <a:chOff x="0" y="0"/>
          <a:chExt cx="0" cy="0"/>
        </a:xfrm>
      </p:grpSpPr>
      <p:sp>
        <p:nvSpPr>
          <p:cNvPr id="686" name="Google Shape;686;p78"/>
          <p:cNvSpPr txBox="1">
            <a:spLocks noGrp="1"/>
          </p:cNvSpPr>
          <p:nvPr>
            <p:ph type="title"/>
          </p:nvPr>
        </p:nvSpPr>
        <p:spPr>
          <a:xfrm>
            <a:off x="612057" y="365126"/>
            <a:ext cx="110025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altLang="en-US" sz="4200" dirty="0" smtClean="0"/>
              <a:t>美國</a:t>
            </a:r>
            <a:r>
              <a:rPr lang="zh-TW" sz="4200" dirty="0" smtClean="0"/>
              <a:t>MetLife </a:t>
            </a:r>
            <a:r>
              <a:rPr lang="zh-TW" sz="4200" dirty="0"/>
              <a:t>在新加波試驗區塊鏈保險</a:t>
            </a:r>
            <a:endParaRPr sz="4200" dirty="0"/>
          </a:p>
        </p:txBody>
      </p:sp>
      <p:sp>
        <p:nvSpPr>
          <p:cNvPr id="687" name="Google Shape;687;p78"/>
          <p:cNvSpPr txBox="1">
            <a:spLocks noGrp="1"/>
          </p:cNvSpPr>
          <p:nvPr>
            <p:ph type="body" idx="1"/>
          </p:nvPr>
        </p:nvSpPr>
        <p:spPr>
          <a:xfrm>
            <a:off x="612057" y="1474839"/>
            <a:ext cx="11002500" cy="4701900"/>
          </a:xfrm>
          <a:prstGeom prst="rect">
            <a:avLst/>
          </a:prstGeom>
        </p:spPr>
        <p:txBody>
          <a:bodyPr spcFirstLastPara="1" wrap="square" lIns="91425" tIns="45700" rIns="91425" bIns="45700" anchor="t" anchorCtr="0">
            <a:noAutofit/>
          </a:bodyPr>
          <a:lstStyle/>
          <a:p>
            <a:pPr marL="241300" lvl="0" indent="-241300">
              <a:spcBef>
                <a:spcPts val="0"/>
              </a:spcBef>
              <a:buClr>
                <a:srgbClr val="000000"/>
              </a:buClr>
              <a:buSzPts val="2400"/>
              <a:buFont typeface="Arial"/>
              <a:buChar char="●"/>
            </a:pPr>
            <a:r>
              <a:rPr lang="zh-TW" altLang="en-US" sz="2400" dirty="0" smtClean="0"/>
              <a:t>美國大都會人壽保險公司</a:t>
            </a:r>
            <a:r>
              <a:rPr lang="en-US" altLang="zh-TW" sz="2400" dirty="0" smtClean="0"/>
              <a:t>(MetLife)</a:t>
            </a:r>
            <a:r>
              <a:rPr lang="zh-TW" altLang="en-US" sz="2400" dirty="0" smtClean="0"/>
              <a:t>的創新中心</a:t>
            </a:r>
            <a:r>
              <a:rPr lang="en-US" altLang="zh-TW" sz="2400" dirty="0" err="1" smtClean="0"/>
              <a:t>LumenLab</a:t>
            </a:r>
            <a:r>
              <a:rPr lang="zh-TW" altLang="en-US" sz="2400" dirty="0" smtClean="0"/>
              <a:t>與電子醫療紀錄服務業者</a:t>
            </a:r>
            <a:r>
              <a:rPr lang="en-US" altLang="zh-TW" sz="2400" dirty="0" smtClean="0"/>
              <a:t>Vault Dragon</a:t>
            </a:r>
            <a:r>
              <a:rPr lang="zh-TW" altLang="en-US" sz="2400" dirty="0" smtClean="0"/>
              <a:t>、區塊練技術公司</a:t>
            </a:r>
            <a:r>
              <a:rPr lang="en-US" altLang="zh-TW" sz="2400" dirty="0" smtClean="0"/>
              <a:t>Cognizant</a:t>
            </a:r>
            <a:r>
              <a:rPr lang="zh-TW" altLang="en-US" sz="2400" dirty="0" smtClean="0"/>
              <a:t>合作研發出試驗性產品</a:t>
            </a:r>
            <a:r>
              <a:rPr lang="en-US" altLang="zh-TW" sz="2400" b="1" dirty="0" smtClean="0"/>
              <a:t>VITANA</a:t>
            </a:r>
            <a:r>
              <a:rPr lang="zh-TW" altLang="en-US" sz="2400" dirty="0"/>
              <a:t>，</a:t>
            </a:r>
            <a:r>
              <a:rPr lang="zh-TW" altLang="en-US" sz="2400" dirty="0" smtClean="0"/>
              <a:t>開始測試</a:t>
            </a:r>
            <a:r>
              <a:rPr lang="zh-TW" altLang="en-US" sz="2400" b="1" dirty="0" smtClean="0"/>
              <a:t>自動化保險</a:t>
            </a:r>
            <a:r>
              <a:rPr lang="zh-TW" altLang="en-US" sz="2400" dirty="0" smtClean="0"/>
              <a:t>解決方案</a:t>
            </a:r>
            <a:r>
              <a:rPr lang="zh-TW" altLang="en-US" sz="2400" dirty="0"/>
              <a:t>，讓新加坡有投保的孕婦在被診斷患有妊娠糖尿病時自動獲得保險理賠。</a:t>
            </a:r>
            <a:endParaRPr lang="en-US" altLang="zh-TW" sz="2400" dirty="0"/>
          </a:p>
          <a:p>
            <a:pPr marL="241300" lvl="0" indent="-241300">
              <a:spcBef>
                <a:spcPts val="0"/>
              </a:spcBef>
              <a:buClr>
                <a:srgbClr val="000000"/>
              </a:buClr>
              <a:buSzPts val="2400"/>
              <a:buFont typeface="Arial"/>
              <a:buChar char="●"/>
            </a:pPr>
            <a:r>
              <a:rPr lang="zh-TW" sz="2400" dirty="0" smtClean="0"/>
              <a:t>客戶</a:t>
            </a:r>
            <a:r>
              <a:rPr lang="zh-TW" sz="2400" dirty="0"/>
              <a:t>的電子醫療紀錄會在數分鐘內於保單發出之前，透過手機等行動裝置安全地</a:t>
            </a:r>
            <a:r>
              <a:rPr lang="zh-TW" sz="2400" dirty="0" smtClean="0"/>
              <a:t>連結</a:t>
            </a:r>
            <a:r>
              <a:rPr lang="en-US" altLang="zh-TW" sz="2400" dirty="0" smtClean="0"/>
              <a:t>VITANA</a:t>
            </a:r>
            <a:r>
              <a:rPr lang="zh-TW" sz="2400" dirty="0" smtClean="0"/>
              <a:t>。</a:t>
            </a:r>
            <a:r>
              <a:rPr lang="zh-TW" sz="2400" dirty="0"/>
              <a:t>懷孕不超過六個月的孕婦若想投保，需要做的事僅為下載手機App。在試驗階段，保險涵蓋的理賠上限為2,500星元(約1,830美元)。</a:t>
            </a:r>
            <a:endParaRPr sz="2400" dirty="0"/>
          </a:p>
          <a:p>
            <a:pPr marL="0" lvl="0" indent="0" algn="l" rtl="0">
              <a:spcBef>
                <a:spcPts val="1100"/>
              </a:spcBef>
              <a:spcAft>
                <a:spcPts val="0"/>
              </a:spcAft>
              <a:buNone/>
            </a:pPr>
            <a:endParaRPr dirty="0"/>
          </a:p>
        </p:txBody>
      </p:sp>
      <p:sp>
        <p:nvSpPr>
          <p:cNvPr id="688" name="Google Shape;688;p78"/>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44</a:t>
            </a:fld>
            <a:endParaRPr/>
          </a:p>
        </p:txBody>
      </p:sp>
      <p:pic>
        <p:nvPicPr>
          <p:cNvPr id="689" name="Google Shape;689;p78"/>
          <p:cNvPicPr preferRelativeResize="0"/>
          <p:nvPr/>
        </p:nvPicPr>
        <p:blipFill>
          <a:blip r:embed="rId3">
            <a:alphaModFix/>
          </a:blip>
          <a:stretch>
            <a:fillRect/>
          </a:stretch>
        </p:blipFill>
        <p:spPr>
          <a:xfrm>
            <a:off x="7846142" y="4005245"/>
            <a:ext cx="3311782" cy="2171494"/>
          </a:xfrm>
          <a:prstGeom prst="rect">
            <a:avLst/>
          </a:prstGeom>
          <a:noFill/>
          <a:ln>
            <a:noFill/>
          </a:ln>
        </p:spPr>
      </p:pic>
    </p:spTree>
    <p:extLst>
      <p:ext uri="{BB962C8B-B14F-4D97-AF65-F5344CB8AC3E}">
        <p14:creationId xmlns:p14="http://schemas.microsoft.com/office/powerpoint/2010/main" val="360656263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結語</a:t>
            </a:r>
            <a:r>
              <a:rPr lang="en-US" altLang="zh-TW" dirty="0" smtClean="0"/>
              <a:t>:</a:t>
            </a:r>
            <a:r>
              <a:rPr lang="zh-TW" altLang="en-US" dirty="0" smtClean="0"/>
              <a:t> 金融科技</a:t>
            </a:r>
            <a:r>
              <a:rPr lang="zh-TW" altLang="en-US" dirty="0"/>
              <a:t>對</a:t>
            </a:r>
            <a:r>
              <a:rPr kumimoji="1" lang="zh-TW" altLang="en-US" dirty="0" smtClean="0"/>
              <a:t>傳統保險市場挑戰</a:t>
            </a:r>
            <a:endParaRPr kumimoji="1" lang="zh-TW" altLang="en-US" dirty="0"/>
          </a:p>
        </p:txBody>
      </p:sp>
      <p:sp>
        <p:nvSpPr>
          <p:cNvPr id="3" name="內容版面配置區 2"/>
          <p:cNvSpPr>
            <a:spLocks noGrp="1"/>
          </p:cNvSpPr>
          <p:nvPr>
            <p:ph idx="1"/>
          </p:nvPr>
        </p:nvSpPr>
        <p:spPr>
          <a:xfrm>
            <a:off x="649357" y="1209053"/>
            <a:ext cx="10704443" cy="5010772"/>
          </a:xfrm>
        </p:spPr>
        <p:txBody>
          <a:bodyPr>
            <a:normAutofit fontScale="92500" lnSpcReduction="10000"/>
          </a:bodyPr>
          <a:lstStyle/>
          <a:p>
            <a:endParaRPr lang="en-US" altLang="zh-TW" dirty="0" smtClean="0"/>
          </a:p>
          <a:p>
            <a:r>
              <a:rPr lang="zh-TW" altLang="en-US" dirty="0"/>
              <a:t>金融科技對保險業的首要威脅是利潤率（</a:t>
            </a:r>
            <a:r>
              <a:rPr lang="en-US" altLang="zh-TW" dirty="0"/>
              <a:t>73%</a:t>
            </a:r>
            <a:r>
              <a:rPr lang="zh-TW" altLang="en-US" dirty="0"/>
              <a:t>）和市場佔有率（</a:t>
            </a:r>
            <a:r>
              <a:rPr lang="en-US" altLang="zh-TW" dirty="0"/>
              <a:t>69%</a:t>
            </a:r>
            <a:r>
              <a:rPr lang="zh-TW" altLang="en-US" dirty="0"/>
              <a:t>）的損失</a:t>
            </a:r>
          </a:p>
          <a:p>
            <a:r>
              <a:rPr lang="zh-TW" altLang="en-US" dirty="0"/>
              <a:t>保險業者認為金融科技帶來最為顯著的助益是降低成本（</a:t>
            </a:r>
            <a:r>
              <a:rPr lang="en-US" altLang="zh-TW" dirty="0"/>
              <a:t>81%</a:t>
            </a:r>
            <a:r>
              <a:rPr lang="zh-TW" altLang="en-US" dirty="0"/>
              <a:t>）和差異化（</a:t>
            </a:r>
            <a:r>
              <a:rPr lang="en-US" altLang="zh-TW" dirty="0"/>
              <a:t>65%</a:t>
            </a:r>
            <a:r>
              <a:rPr lang="zh-TW" altLang="en-US" dirty="0" smtClean="0"/>
              <a:t>）</a:t>
            </a:r>
            <a:endParaRPr lang="en-US" altLang="zh-TW" dirty="0" smtClean="0"/>
          </a:p>
          <a:p>
            <a:r>
              <a:rPr lang="zh-TW" altLang="en-US" dirty="0" smtClean="0"/>
              <a:t>近</a:t>
            </a:r>
            <a:r>
              <a:rPr lang="zh-TW" altLang="en-US" dirty="0"/>
              <a:t>半數 </a:t>
            </a:r>
            <a:r>
              <a:rPr lang="en-US" altLang="zh-TW" dirty="0"/>
              <a:t>(48%) </a:t>
            </a:r>
            <a:r>
              <a:rPr lang="zh-TW" altLang="en-US" dirty="0"/>
              <a:t>的傳統保險業者擔憂</a:t>
            </a:r>
            <a:r>
              <a:rPr lang="en-US" altLang="zh-TW" dirty="0"/>
              <a:t>20%</a:t>
            </a:r>
            <a:r>
              <a:rPr lang="zh-TW" altLang="en-US" dirty="0"/>
              <a:t>的業務將被獨立的金融科技公司所取代</a:t>
            </a:r>
          </a:p>
          <a:p>
            <a:r>
              <a:rPr lang="zh-TW" altLang="en-US" dirty="0" smtClean="0"/>
              <a:t>創辦</a:t>
            </a:r>
            <a:r>
              <a:rPr lang="zh-TW" altLang="en-US" dirty="0"/>
              <a:t>保險科技業的資金於過去三年已激增至五倍之多，其累計的金額自</a:t>
            </a:r>
            <a:r>
              <a:rPr lang="en-US" altLang="zh-TW" dirty="0"/>
              <a:t>2010</a:t>
            </a:r>
            <a:r>
              <a:rPr lang="zh-TW" altLang="en-US" dirty="0"/>
              <a:t>年起，已達</a:t>
            </a:r>
            <a:r>
              <a:rPr lang="en-US" altLang="zh-TW" dirty="0"/>
              <a:t>34</a:t>
            </a:r>
            <a:r>
              <a:rPr lang="zh-TW" altLang="en-US" dirty="0"/>
              <a:t>億</a:t>
            </a:r>
            <a:r>
              <a:rPr lang="zh-TW" altLang="en-US" dirty="0" smtClean="0"/>
              <a:t>美金</a:t>
            </a:r>
            <a:endParaRPr lang="en-US" altLang="zh-TW" dirty="0" smtClean="0"/>
          </a:p>
          <a:p>
            <a:r>
              <a:rPr lang="zh-TW" altLang="en-US" dirty="0"/>
              <a:t>超過</a:t>
            </a:r>
            <a:r>
              <a:rPr lang="en-US" altLang="zh-TW" dirty="0"/>
              <a:t>2/3 (68%) </a:t>
            </a:r>
            <a:r>
              <a:rPr lang="zh-TW" altLang="en-US" dirty="0"/>
              <a:t>的保險公司表示已開始採取具體措施，來因應由金融科技帶來的各種挑戰與</a:t>
            </a:r>
            <a:r>
              <a:rPr lang="zh-TW" altLang="en-US" dirty="0" smtClean="0"/>
              <a:t>機會</a:t>
            </a:r>
            <a:r>
              <a:rPr lang="zh-TW" altLang="en-US" dirty="0"/>
              <a:t/>
            </a:r>
            <a:br>
              <a:rPr lang="zh-TW" altLang="en-US" dirty="0"/>
            </a:br>
            <a:r>
              <a:rPr lang="zh-TW" altLang="en-US" dirty="0"/>
              <a:t/>
            </a:r>
            <a:br>
              <a:rPr lang="zh-TW" altLang="en-US" dirty="0"/>
            </a:br>
            <a:endParaRPr kumimoji="1"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45</a:t>
            </a:fld>
            <a:endParaRPr lang="zh-TW" altLang="en-US"/>
          </a:p>
        </p:txBody>
      </p:sp>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2017</a:t>
            </a:r>
            <a:r>
              <a:rPr lang="zh-TW" altLang="en-US" dirty="0" smtClean="0"/>
              <a:t>數位金融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31531797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結語</a:t>
            </a:r>
            <a:r>
              <a:rPr lang="en-US" altLang="zh-TW" dirty="0" smtClean="0"/>
              <a:t>:</a:t>
            </a:r>
            <a:r>
              <a:rPr lang="zh-TW" altLang="en-US" dirty="0" smtClean="0"/>
              <a:t>保險科技機會</a:t>
            </a:r>
            <a:endParaRPr lang="en-US" dirty="0"/>
          </a:p>
        </p:txBody>
      </p:sp>
      <p:sp>
        <p:nvSpPr>
          <p:cNvPr id="3" name="內容版面配置區 2"/>
          <p:cNvSpPr>
            <a:spLocks noGrp="1"/>
          </p:cNvSpPr>
          <p:nvPr>
            <p:ph idx="1"/>
          </p:nvPr>
        </p:nvSpPr>
        <p:spPr>
          <a:xfrm>
            <a:off x="838200" y="1690688"/>
            <a:ext cx="10515600" cy="4351338"/>
          </a:xfrm>
        </p:spPr>
        <p:txBody>
          <a:bodyPr/>
          <a:lstStyle/>
          <a:p>
            <a:pPr lvl="0"/>
            <a:r>
              <a:rPr lang="zh-TW" altLang="en-US" dirty="0">
                <a:latin typeface="+mn-ea"/>
                <a:ea typeface="+mn-ea"/>
              </a:rPr>
              <a:t>資訊安全對保險科技的至關重要 </a:t>
            </a:r>
            <a:endParaRPr lang="en-US" dirty="0">
              <a:latin typeface="+mn-ea"/>
              <a:ea typeface="+mn-ea"/>
            </a:endParaRPr>
          </a:p>
          <a:p>
            <a:pPr lvl="0"/>
            <a:r>
              <a:rPr lang="zh-TW" altLang="en-US" dirty="0">
                <a:latin typeface="+mn-ea"/>
                <a:ea typeface="+mn-ea"/>
              </a:rPr>
              <a:t>全球戰場</a:t>
            </a:r>
            <a:r>
              <a:rPr lang="en-US" dirty="0">
                <a:latin typeface="+mn-ea"/>
                <a:ea typeface="+mn-ea"/>
              </a:rPr>
              <a:t>--</a:t>
            </a:r>
            <a:r>
              <a:rPr lang="zh-TW" altLang="en-US" dirty="0">
                <a:latin typeface="+mn-ea"/>
                <a:ea typeface="+mn-ea"/>
              </a:rPr>
              <a:t>人工智慧與大數據分析將成絕對核心 </a:t>
            </a:r>
            <a:endParaRPr lang="en-US" dirty="0">
              <a:latin typeface="+mn-ea"/>
              <a:ea typeface="+mn-ea"/>
            </a:endParaRPr>
          </a:p>
          <a:p>
            <a:pPr lvl="0"/>
            <a:r>
              <a:rPr lang="zh-TW" altLang="en-US" dirty="0">
                <a:latin typeface="+mn-ea"/>
                <a:ea typeface="+mn-ea"/>
              </a:rPr>
              <a:t>加強跨領域的策略性結盟將有利保險科技發展 </a:t>
            </a:r>
            <a:endParaRPr lang="en-US" dirty="0">
              <a:latin typeface="+mn-ea"/>
              <a:ea typeface="+mn-ea"/>
            </a:endParaRPr>
          </a:p>
          <a:p>
            <a:pPr lvl="0"/>
            <a:r>
              <a:rPr lang="zh-TW" altLang="en-US" dirty="0">
                <a:latin typeface="+mn-ea"/>
                <a:ea typeface="+mn-ea"/>
              </a:rPr>
              <a:t>比價時代結束，高度客製與微型、特殊需求性成新方向 </a:t>
            </a:r>
            <a:endParaRPr lang="en-US" dirty="0">
              <a:latin typeface="+mn-ea"/>
              <a:ea typeface="+mn-ea"/>
            </a:endParaRPr>
          </a:p>
          <a:p>
            <a:pPr lvl="0"/>
            <a:r>
              <a:rPr lang="zh-TW" altLang="en-US" dirty="0">
                <a:latin typeface="+mn-ea"/>
                <a:ea typeface="+mn-ea"/>
              </a:rPr>
              <a:t>結合雙向努力互惠原則、健康管理大師與理財規劃新型態出現 </a:t>
            </a:r>
            <a:endParaRPr lang="en-US" dirty="0">
              <a:latin typeface="+mn-ea"/>
              <a:ea typeface="+mn-ea"/>
            </a:endParaRPr>
          </a:p>
          <a:p>
            <a:pPr lvl="0"/>
            <a:r>
              <a:rPr lang="zh-TW" altLang="en-US" dirty="0">
                <a:latin typeface="+mn-ea"/>
                <a:ea typeface="+mn-ea"/>
              </a:rPr>
              <a:t>週期性檢視與動態合約的可能性提高 </a:t>
            </a:r>
            <a:endParaRPr lang="en-US" dirty="0">
              <a:latin typeface="+mn-ea"/>
              <a:ea typeface="+mn-ea"/>
            </a:endParaRPr>
          </a:p>
          <a:p>
            <a:pPr lvl="0"/>
            <a:r>
              <a:rPr lang="zh-TW" altLang="en-US" dirty="0">
                <a:latin typeface="+mn-ea"/>
                <a:ea typeface="+mn-ea"/>
              </a:rPr>
              <a:t>特殊機會在於險種與模式的創新 </a:t>
            </a:r>
            <a:r>
              <a:rPr lang="en-US" dirty="0">
                <a:latin typeface="+mn-ea"/>
                <a:ea typeface="+mn-ea"/>
              </a:rPr>
              <a:t>(</a:t>
            </a:r>
            <a:r>
              <a:rPr lang="zh-TW" altLang="en-US" dirty="0">
                <a:latin typeface="+mn-ea"/>
                <a:ea typeface="+mn-ea"/>
              </a:rPr>
              <a:t>保險規則自訂、</a:t>
            </a:r>
            <a:r>
              <a:rPr lang="en-US" dirty="0">
                <a:latin typeface="+mn-ea"/>
                <a:ea typeface="+mn-ea"/>
              </a:rPr>
              <a:t>P2P</a:t>
            </a:r>
            <a:r>
              <a:rPr lang="zh-TW" altLang="en-US" dirty="0">
                <a:latin typeface="+mn-ea"/>
                <a:ea typeface="+mn-ea"/>
              </a:rPr>
              <a:t>保險等</a:t>
            </a:r>
            <a:r>
              <a:rPr lang="en-US" dirty="0">
                <a:latin typeface="+mn-ea"/>
                <a:ea typeface="+mn-ea"/>
              </a:rPr>
              <a:t>..) </a:t>
            </a:r>
          </a:p>
          <a:p>
            <a:endParaRPr lang="en-US" dirty="0"/>
          </a:p>
        </p:txBody>
      </p:sp>
    </p:spTree>
    <p:extLst>
      <p:ext uri="{BB962C8B-B14F-4D97-AF65-F5344CB8AC3E}">
        <p14:creationId xmlns:p14="http://schemas.microsoft.com/office/powerpoint/2010/main" val="21293177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保險科技的</a:t>
            </a:r>
            <a:r>
              <a:rPr lang="zh-TW" altLang="en-US" dirty="0" smtClean="0"/>
              <a:t>特性</a:t>
            </a:r>
            <a:endParaRPr lang="en-US" dirty="0"/>
          </a:p>
        </p:txBody>
      </p:sp>
      <p:sp>
        <p:nvSpPr>
          <p:cNvPr id="3" name="內容版面配置區 2"/>
          <p:cNvSpPr>
            <a:spLocks noGrp="1"/>
          </p:cNvSpPr>
          <p:nvPr>
            <p:ph idx="1"/>
          </p:nvPr>
        </p:nvSpPr>
        <p:spPr>
          <a:xfrm>
            <a:off x="792151" y="1615116"/>
            <a:ext cx="10515600" cy="4351338"/>
          </a:xfrm>
        </p:spPr>
        <p:txBody>
          <a:bodyPr>
            <a:normAutofit/>
          </a:bodyPr>
          <a:lstStyle/>
          <a:p>
            <a:r>
              <a:rPr lang="zh-TW" altLang="en-US" dirty="0"/>
              <a:t>多元的</a:t>
            </a:r>
            <a:r>
              <a:rPr lang="zh-TW" altLang="en-US" b="1" dirty="0"/>
              <a:t>投保管道</a:t>
            </a:r>
            <a:r>
              <a:rPr lang="zh-TW" altLang="en-US" dirty="0"/>
              <a:t>、保單流程快速化、簡單化 </a:t>
            </a:r>
            <a:endParaRPr lang="en-US" altLang="zh-TW" b="1" dirty="0" smtClean="0"/>
          </a:p>
          <a:p>
            <a:pPr lvl="0"/>
            <a:r>
              <a:rPr lang="zh-TW" altLang="en-US" b="1" dirty="0" smtClean="0"/>
              <a:t>大</a:t>
            </a:r>
            <a:r>
              <a:rPr lang="zh-TW" altLang="en-US" b="1" dirty="0" smtClean="0"/>
              <a:t>數據分析</a:t>
            </a:r>
            <a:r>
              <a:rPr lang="zh-TW" altLang="en-US" dirty="0" smtClean="0"/>
              <a:t>與</a:t>
            </a:r>
            <a:r>
              <a:rPr lang="zh-TW" altLang="en-US" b="1" dirty="0" smtClean="0"/>
              <a:t>人工智慧</a:t>
            </a:r>
            <a:r>
              <a:rPr lang="zh-TW" altLang="en-US" dirty="0" smtClean="0"/>
              <a:t>的運用，更精確的</a:t>
            </a:r>
            <a:r>
              <a:rPr lang="zh-TW" altLang="en-US" b="1" dirty="0" smtClean="0"/>
              <a:t>風險評估</a:t>
            </a:r>
            <a:r>
              <a:rPr lang="zh-TW" altLang="en-US" dirty="0" smtClean="0"/>
              <a:t>、定價能力、產品銷售能力</a:t>
            </a:r>
            <a:endParaRPr lang="en-US" altLang="zh-TW" dirty="0" smtClean="0"/>
          </a:p>
          <a:p>
            <a:r>
              <a:rPr lang="zh-TW" altLang="en-US" dirty="0" smtClean="0"/>
              <a:t>更</a:t>
            </a:r>
            <a:r>
              <a:rPr lang="zh-TW" altLang="en-US" dirty="0"/>
              <a:t>好的風險調控與資金分配能力更有效的結合</a:t>
            </a:r>
            <a:r>
              <a:rPr lang="zh-TW" altLang="en-US" b="1" dirty="0"/>
              <a:t>智慧理財 </a:t>
            </a:r>
            <a:endParaRPr lang="en-US" altLang="zh-TW" b="1" dirty="0" smtClean="0"/>
          </a:p>
          <a:p>
            <a:pPr lvl="0"/>
            <a:r>
              <a:rPr lang="zh-TW" altLang="en-US" b="1" dirty="0"/>
              <a:t>嵌入式數據</a:t>
            </a:r>
            <a:r>
              <a:rPr lang="zh-TW" altLang="en-US" dirty="0"/>
              <a:t>收集精準強化數據分析，實現差異</a:t>
            </a:r>
            <a:r>
              <a:rPr lang="zh-TW" altLang="en-US" dirty="0" smtClean="0"/>
              <a:t>化</a:t>
            </a:r>
            <a:r>
              <a:rPr lang="en-US" altLang="zh-TW" dirty="0" smtClean="0"/>
              <a:t>(</a:t>
            </a:r>
            <a:r>
              <a:rPr lang="zh-TW" altLang="en-US" dirty="0" smtClean="0"/>
              <a:t>客制化</a:t>
            </a:r>
            <a:r>
              <a:rPr lang="en-US" altLang="zh-TW" dirty="0" smtClean="0"/>
              <a:t>)</a:t>
            </a:r>
            <a:r>
              <a:rPr lang="zh-TW" altLang="en-US" dirty="0" smtClean="0"/>
              <a:t>定</a:t>
            </a:r>
            <a:r>
              <a:rPr lang="zh-TW" altLang="en-US" dirty="0" smtClean="0"/>
              <a:t>價</a:t>
            </a:r>
            <a:endParaRPr lang="en-US" altLang="zh-TW" dirty="0"/>
          </a:p>
          <a:p>
            <a:r>
              <a:rPr lang="zh-TW" altLang="en-US" dirty="0"/>
              <a:t>即時頻繁的</a:t>
            </a:r>
            <a:r>
              <a:rPr lang="zh-TW" altLang="en-US" b="1" dirty="0"/>
              <a:t>動態調整保單</a:t>
            </a:r>
            <a:r>
              <a:rPr lang="zh-TW" altLang="en-US" dirty="0"/>
              <a:t>內容</a:t>
            </a:r>
            <a:r>
              <a:rPr lang="en-US" dirty="0"/>
              <a:t>(</a:t>
            </a:r>
            <a:r>
              <a:rPr lang="zh-TW" altLang="en-US" dirty="0"/>
              <a:t>雙方都在持續優化</a:t>
            </a:r>
            <a:r>
              <a:rPr lang="en-US" dirty="0" smtClean="0"/>
              <a:t>)</a:t>
            </a:r>
            <a:endParaRPr lang="en-US" dirty="0"/>
          </a:p>
          <a:p>
            <a:pPr lvl="0"/>
            <a:r>
              <a:rPr lang="zh-TW" altLang="en-US" b="1" dirty="0"/>
              <a:t>短期</a:t>
            </a:r>
            <a:r>
              <a:rPr lang="zh-TW" altLang="en-US" dirty="0"/>
              <a:t>的</a:t>
            </a:r>
            <a:r>
              <a:rPr lang="zh-TW" altLang="en-US" b="1" dirty="0"/>
              <a:t>微型</a:t>
            </a:r>
            <a:r>
              <a:rPr lang="zh-TW" altLang="en-US" dirty="0"/>
              <a:t>與</a:t>
            </a:r>
            <a:r>
              <a:rPr lang="zh-TW" altLang="en-US" b="1" dirty="0"/>
              <a:t>特殊</a:t>
            </a:r>
            <a:r>
              <a:rPr lang="zh-TW" altLang="en-US" dirty="0"/>
              <a:t>目的合約興起 </a:t>
            </a:r>
            <a:r>
              <a:rPr lang="en-US" altLang="zh-TW" dirty="0" smtClean="0"/>
              <a:t>(</a:t>
            </a:r>
            <a:r>
              <a:rPr lang="zh-TW" altLang="en-US" dirty="0" smtClean="0"/>
              <a:t>特殊</a:t>
            </a:r>
            <a:r>
              <a:rPr lang="zh-TW" altLang="en-US" dirty="0"/>
              <a:t>險、旅遊險、短期群體的特殊目的避險、</a:t>
            </a:r>
            <a:r>
              <a:rPr lang="en-US" dirty="0"/>
              <a:t>P2P</a:t>
            </a:r>
            <a:r>
              <a:rPr lang="zh-TW" altLang="en-US" dirty="0"/>
              <a:t>保險</a:t>
            </a:r>
            <a:r>
              <a:rPr lang="zh-TW" altLang="en-US" dirty="0" smtClean="0"/>
              <a:t>等</a:t>
            </a:r>
            <a:r>
              <a:rPr lang="en-US" altLang="zh-TW" dirty="0"/>
              <a:t>)</a:t>
            </a:r>
            <a:endParaRPr lang="en-US" dirty="0"/>
          </a:p>
          <a:p>
            <a:pPr lvl="0"/>
            <a:r>
              <a:rPr lang="zh-TW" altLang="en-US" dirty="0" smtClean="0"/>
              <a:t>區</a:t>
            </a:r>
            <a:r>
              <a:rPr lang="zh-TW" altLang="en-US" dirty="0"/>
              <a:t>塊鏈與</a:t>
            </a:r>
            <a:r>
              <a:rPr lang="zh-TW" altLang="en-US" b="1" dirty="0" smtClean="0"/>
              <a:t>智</a:t>
            </a:r>
            <a:r>
              <a:rPr lang="zh-TW" altLang="en-US" b="1" dirty="0"/>
              <a:t>慧</a:t>
            </a:r>
            <a:r>
              <a:rPr lang="zh-TW" altLang="en-US" b="1" dirty="0" smtClean="0"/>
              <a:t>合約</a:t>
            </a:r>
            <a:r>
              <a:rPr lang="zh-TW" altLang="en-US" dirty="0"/>
              <a:t>的整合運用 </a:t>
            </a:r>
            <a:endParaRPr lang="en-US" dirty="0"/>
          </a:p>
          <a:p>
            <a:endParaRPr lang="en-US" dirty="0"/>
          </a:p>
        </p:txBody>
      </p:sp>
    </p:spTree>
    <p:extLst>
      <p:ext uri="{BB962C8B-B14F-4D97-AF65-F5344CB8AC3E}">
        <p14:creationId xmlns:p14="http://schemas.microsoft.com/office/powerpoint/2010/main" val="1156840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50"/>
          <p:cNvSpPr txBox="1">
            <a:spLocks noGrp="1"/>
          </p:cNvSpPr>
          <p:nvPr>
            <p:ph type="title"/>
          </p:nvPr>
        </p:nvSpPr>
        <p:spPr>
          <a:xfrm>
            <a:off x="612057" y="365126"/>
            <a:ext cx="110022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dirty="0"/>
              <a:t>傳統保險</a:t>
            </a:r>
            <a:r>
              <a:rPr lang="zh-TW" dirty="0" smtClean="0"/>
              <a:t>面臨</a:t>
            </a:r>
            <a:r>
              <a:rPr lang="zh-TW" altLang="en-US" dirty="0" smtClean="0"/>
              <a:t>四大</a:t>
            </a:r>
            <a:r>
              <a:rPr lang="zh-TW" dirty="0" smtClean="0"/>
              <a:t>問題</a:t>
            </a:r>
            <a:endParaRPr dirty="0"/>
          </a:p>
        </p:txBody>
      </p:sp>
      <p:sp>
        <p:nvSpPr>
          <p:cNvPr id="357" name="Google Shape;357;p50"/>
          <p:cNvSpPr txBox="1">
            <a:spLocks noGrp="1"/>
          </p:cNvSpPr>
          <p:nvPr>
            <p:ph type="body" idx="1"/>
          </p:nvPr>
        </p:nvSpPr>
        <p:spPr>
          <a:xfrm>
            <a:off x="328767" y="1569948"/>
            <a:ext cx="11346292" cy="3536062"/>
          </a:xfrm>
          <a:prstGeom prst="rect">
            <a:avLst/>
          </a:prstGeom>
        </p:spPr>
        <p:txBody>
          <a:bodyPr spcFirstLastPara="1" wrap="square" lIns="91425" tIns="45700" rIns="91425" bIns="45700" anchor="t" anchorCtr="0">
            <a:noAutofit/>
          </a:bodyPr>
          <a:lstStyle/>
          <a:p>
            <a:pPr marL="876300" indent="-342900">
              <a:lnSpc>
                <a:spcPct val="115000"/>
              </a:lnSpc>
              <a:buSzPts val="2400"/>
            </a:pPr>
            <a:r>
              <a:rPr lang="zh-TW" altLang="en-US" dirty="0" smtClean="0">
                <a:solidFill>
                  <a:srgbClr val="FF0000"/>
                </a:solidFill>
              </a:rPr>
              <a:t>保單設計</a:t>
            </a:r>
            <a:r>
              <a:rPr lang="en-US" altLang="zh-TW" dirty="0" smtClean="0"/>
              <a:t>: </a:t>
            </a:r>
            <a:r>
              <a:rPr lang="zh-TW" dirty="0" smtClean="0"/>
              <a:t>保險公司</a:t>
            </a:r>
            <a:r>
              <a:rPr lang="zh-TW" dirty="0"/>
              <a:t>不瞭解客戶真實</a:t>
            </a:r>
            <a:r>
              <a:rPr lang="zh-TW" dirty="0" smtClean="0"/>
              <a:t>情形</a:t>
            </a:r>
            <a:r>
              <a:rPr lang="zh-TW" altLang="en-US" dirty="0" smtClean="0"/>
              <a:t> </a:t>
            </a:r>
            <a:r>
              <a:rPr lang="en-US" altLang="zh-TW" dirty="0" smtClean="0">
                <a:solidFill>
                  <a:srgbClr val="7030A0"/>
                </a:solidFill>
              </a:rPr>
              <a:t>(</a:t>
            </a:r>
            <a:r>
              <a:rPr lang="zh-TW" altLang="en-US" dirty="0">
                <a:solidFill>
                  <a:srgbClr val="7030A0"/>
                </a:solidFill>
              </a:rPr>
              <a:t>資訊不</a:t>
            </a:r>
            <a:r>
              <a:rPr lang="zh-TW" altLang="en-US" dirty="0" smtClean="0">
                <a:solidFill>
                  <a:srgbClr val="7030A0"/>
                </a:solidFill>
              </a:rPr>
              <a:t>對稱</a:t>
            </a:r>
            <a:r>
              <a:rPr lang="en-US" altLang="zh-TW" dirty="0" smtClean="0">
                <a:solidFill>
                  <a:srgbClr val="7030A0"/>
                </a:solidFill>
              </a:rPr>
              <a:t>)</a:t>
            </a:r>
            <a:endParaRPr dirty="0">
              <a:solidFill>
                <a:srgbClr val="7030A0"/>
              </a:solidFill>
            </a:endParaRPr>
          </a:p>
          <a:p>
            <a:pPr marL="876300" indent="-342900">
              <a:lnSpc>
                <a:spcPct val="115000"/>
              </a:lnSpc>
              <a:spcBef>
                <a:spcPts val="0"/>
              </a:spcBef>
              <a:buSzPts val="2400"/>
            </a:pPr>
            <a:r>
              <a:rPr lang="zh-TW" altLang="en-US" dirty="0" smtClean="0">
                <a:solidFill>
                  <a:srgbClr val="FF0000"/>
                </a:solidFill>
              </a:rPr>
              <a:t>保單選擇</a:t>
            </a:r>
            <a:r>
              <a:rPr lang="en-US" altLang="zh-TW" dirty="0" smtClean="0"/>
              <a:t>: </a:t>
            </a:r>
            <a:r>
              <a:rPr lang="zh-TW" altLang="en-US" dirty="0" smtClean="0"/>
              <a:t>保</a:t>
            </a:r>
            <a:r>
              <a:rPr lang="zh-TW" dirty="0" smtClean="0"/>
              <a:t>投保</a:t>
            </a:r>
            <a:r>
              <a:rPr lang="zh-TW" dirty="0"/>
              <a:t>商品複雜，保險人</a:t>
            </a:r>
            <a:r>
              <a:rPr lang="zh-TW" dirty="0" smtClean="0"/>
              <a:t>選擇性</a:t>
            </a:r>
            <a:r>
              <a:rPr lang="zh-TW" altLang="en-US" dirty="0" smtClean="0"/>
              <a:t>少</a:t>
            </a:r>
            <a:r>
              <a:rPr lang="en-US" altLang="zh-TW" dirty="0" smtClean="0">
                <a:solidFill>
                  <a:srgbClr val="7030A0"/>
                </a:solidFill>
              </a:rPr>
              <a:t>(</a:t>
            </a:r>
            <a:r>
              <a:rPr lang="zh-TW" altLang="en-US" dirty="0" smtClean="0">
                <a:solidFill>
                  <a:srgbClr val="7030A0"/>
                </a:solidFill>
              </a:rPr>
              <a:t>資訊超載</a:t>
            </a:r>
            <a:r>
              <a:rPr lang="en-US" altLang="zh-TW" dirty="0" smtClean="0">
                <a:solidFill>
                  <a:srgbClr val="7030A0"/>
                </a:solidFill>
              </a:rPr>
              <a:t>)</a:t>
            </a:r>
          </a:p>
          <a:p>
            <a:pPr marL="876300" indent="-342900">
              <a:lnSpc>
                <a:spcPct val="115000"/>
              </a:lnSpc>
              <a:spcBef>
                <a:spcPts val="0"/>
              </a:spcBef>
              <a:buSzPts val="2400"/>
            </a:pPr>
            <a:r>
              <a:rPr lang="zh-TW" altLang="en-US" dirty="0" smtClean="0">
                <a:solidFill>
                  <a:srgbClr val="FF0000"/>
                </a:solidFill>
              </a:rPr>
              <a:t>保險組織</a:t>
            </a:r>
            <a:r>
              <a:rPr lang="en-US" altLang="zh-TW" dirty="0" smtClean="0"/>
              <a:t>: </a:t>
            </a:r>
            <a:r>
              <a:rPr lang="zh-TW" dirty="0" smtClean="0"/>
              <a:t>保險</a:t>
            </a:r>
            <a:r>
              <a:rPr lang="zh-TW" dirty="0"/>
              <a:t>費率高，</a:t>
            </a:r>
            <a:r>
              <a:rPr lang="zh-TW" dirty="0" smtClean="0"/>
              <a:t>缺乏</a:t>
            </a:r>
            <a:r>
              <a:rPr lang="zh-TW" altLang="en-US" dirty="0" smtClean="0"/>
              <a:t>保單樣式、</a:t>
            </a:r>
            <a:r>
              <a:rPr lang="zh-TW" dirty="0" smtClean="0"/>
              <a:t>價格彈性</a:t>
            </a:r>
            <a:r>
              <a:rPr lang="zh-TW" altLang="en-US" dirty="0" smtClean="0"/>
              <a:t> </a:t>
            </a:r>
            <a:r>
              <a:rPr lang="en-US" altLang="zh-TW" dirty="0" smtClean="0">
                <a:solidFill>
                  <a:srgbClr val="7030A0"/>
                </a:solidFill>
              </a:rPr>
              <a:t>(</a:t>
            </a:r>
            <a:r>
              <a:rPr lang="zh-TW" altLang="en-US" dirty="0">
                <a:solidFill>
                  <a:srgbClr val="7030A0"/>
                </a:solidFill>
              </a:rPr>
              <a:t>互保社群</a:t>
            </a:r>
            <a:r>
              <a:rPr lang="en-US" altLang="zh-TW" dirty="0" smtClean="0">
                <a:solidFill>
                  <a:srgbClr val="7030A0"/>
                </a:solidFill>
              </a:rPr>
              <a:t>)</a:t>
            </a:r>
            <a:endParaRPr dirty="0"/>
          </a:p>
          <a:p>
            <a:pPr marL="876300" indent="-342900">
              <a:lnSpc>
                <a:spcPct val="115000"/>
              </a:lnSpc>
              <a:spcBef>
                <a:spcPts val="0"/>
              </a:spcBef>
              <a:buSzPts val="2400"/>
            </a:pPr>
            <a:r>
              <a:rPr lang="zh-TW" altLang="en-US" dirty="0" smtClean="0">
                <a:solidFill>
                  <a:srgbClr val="FF0000"/>
                </a:solidFill>
              </a:rPr>
              <a:t>保險契約</a:t>
            </a:r>
            <a:r>
              <a:rPr lang="en-US" altLang="zh-TW" dirty="0" smtClean="0"/>
              <a:t>: </a:t>
            </a:r>
            <a:r>
              <a:rPr lang="zh-TW" dirty="0" smtClean="0"/>
              <a:t>履約</a:t>
            </a:r>
            <a:r>
              <a:rPr lang="zh-TW" dirty="0"/>
              <a:t>判定上，保險公司</a:t>
            </a:r>
            <a:r>
              <a:rPr lang="zh-TW" dirty="0" smtClean="0"/>
              <a:t>和</a:t>
            </a:r>
            <a:r>
              <a:rPr lang="zh-TW" altLang="en-US" dirty="0" smtClean="0"/>
              <a:t>被</a:t>
            </a:r>
            <a:r>
              <a:rPr lang="zh-TW" dirty="0" smtClean="0"/>
              <a:t>保險人</a:t>
            </a:r>
            <a:r>
              <a:rPr lang="zh-TW" dirty="0"/>
              <a:t>認知</a:t>
            </a:r>
            <a:r>
              <a:rPr lang="zh-TW" dirty="0" smtClean="0"/>
              <a:t>不同</a:t>
            </a:r>
            <a:r>
              <a:rPr lang="en-US" altLang="zh-TW" dirty="0" smtClean="0">
                <a:solidFill>
                  <a:srgbClr val="7030A0"/>
                </a:solidFill>
              </a:rPr>
              <a:t>(</a:t>
            </a:r>
            <a:r>
              <a:rPr lang="zh-TW" altLang="en-US" dirty="0" smtClean="0">
                <a:solidFill>
                  <a:srgbClr val="7030A0"/>
                </a:solidFill>
              </a:rPr>
              <a:t>信任機制</a:t>
            </a:r>
            <a:r>
              <a:rPr lang="en-US" altLang="zh-TW" dirty="0" smtClean="0">
                <a:solidFill>
                  <a:srgbClr val="7030A0"/>
                </a:solidFill>
              </a:rPr>
              <a:t>)</a:t>
            </a:r>
            <a:endParaRPr dirty="0"/>
          </a:p>
        </p:txBody>
      </p:sp>
      <p:sp>
        <p:nvSpPr>
          <p:cNvPr id="358" name="Google Shape;358;p50"/>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ltLang="zh-TW"/>
              <a:t>6</a:t>
            </a:fld>
            <a:endParaRPr/>
          </a:p>
        </p:txBody>
      </p:sp>
    </p:spTree>
    <p:extLst>
      <p:ext uri="{BB962C8B-B14F-4D97-AF65-F5344CB8AC3E}">
        <p14:creationId xmlns:p14="http://schemas.microsoft.com/office/powerpoint/2010/main" val="1976919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005" y="1647138"/>
            <a:ext cx="10058400" cy="4745318"/>
          </a:xfrm>
          <a:prstGeom prst="rect">
            <a:avLst/>
          </a:prstGeom>
        </p:spPr>
      </p:pic>
      <p:sp>
        <p:nvSpPr>
          <p:cNvPr id="364" name="Google Shape;364;p51"/>
          <p:cNvSpPr txBox="1">
            <a:spLocks noGrp="1"/>
          </p:cNvSpPr>
          <p:nvPr>
            <p:ph type="title"/>
          </p:nvPr>
        </p:nvSpPr>
        <p:spPr>
          <a:xfrm>
            <a:off x="612057" y="365126"/>
            <a:ext cx="11002297" cy="954856"/>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2"/>
              </a:buClr>
              <a:buSzPts val="4200"/>
              <a:buFont typeface="Corbel"/>
              <a:buNone/>
            </a:pPr>
            <a:r>
              <a:rPr lang="zh-TW" altLang="en-US" dirty="0" smtClean="0"/>
              <a:t>四大</a:t>
            </a:r>
            <a:r>
              <a:rPr lang="zh-TW" dirty="0" smtClean="0"/>
              <a:t>保險</a:t>
            </a:r>
            <a:r>
              <a:rPr lang="zh-TW" dirty="0"/>
              <a:t>科技解決方案</a:t>
            </a:r>
            <a:endParaRPr sz="4200" i="0" u="none" strike="noStrike" cap="none" dirty="0">
              <a:solidFill>
                <a:schemeClr val="accent2"/>
              </a:solidFill>
            </a:endParaRPr>
          </a:p>
        </p:txBody>
      </p:sp>
      <p:sp>
        <p:nvSpPr>
          <p:cNvPr id="365" name="Google Shape;365;p51"/>
          <p:cNvSpPr txBox="1">
            <a:spLocks noGrp="1"/>
          </p:cNvSpPr>
          <p:nvPr>
            <p:ph type="sldNum" idx="12"/>
          </p:nvPr>
        </p:nvSpPr>
        <p:spPr>
          <a:xfrm>
            <a:off x="9325232" y="647831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altLang="zh-TW" sz="1200" b="0" i="0" u="none" strike="noStrike" cap="none">
                <a:solidFill>
                  <a:schemeClr val="lt1"/>
                </a:solidFill>
                <a:latin typeface="Corbel"/>
                <a:ea typeface="Corbel"/>
                <a:cs typeface="Corbel"/>
                <a:sym typeface="Corbel"/>
              </a:rPr>
              <a:t>7</a:t>
            </a:fld>
            <a:endParaRPr sz="1200" b="0" i="0" u="none" strike="noStrike" cap="none">
              <a:solidFill>
                <a:schemeClr val="lt1"/>
              </a:solidFill>
              <a:latin typeface="Corbel"/>
              <a:ea typeface="Corbel"/>
              <a:cs typeface="Corbel"/>
              <a:sym typeface="Corbel"/>
            </a:endParaRPr>
          </a:p>
        </p:txBody>
      </p:sp>
      <p:sp>
        <p:nvSpPr>
          <p:cNvPr id="370" name="Google Shape;370;p51"/>
          <p:cNvSpPr/>
          <p:nvPr/>
        </p:nvSpPr>
        <p:spPr>
          <a:xfrm>
            <a:off x="9138244" y="1979570"/>
            <a:ext cx="2930188" cy="728457"/>
          </a:xfrm>
          <a:prstGeom prst="cloudCallout">
            <a:avLst>
              <a:gd name="adj1" fmla="val -6140"/>
              <a:gd name="adj2" fmla="val 91396"/>
            </a:avLst>
          </a:prstGeom>
          <a:solidFill>
            <a:srgbClr val="D9D2E9"/>
          </a:solidFill>
          <a:ln w="19050" cap="flat" cmpd="sng">
            <a:solidFill>
              <a:srgbClr val="674EA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zh-TW" sz="1600" b="1" dirty="0"/>
              <a:t>1. 如何更了解</a:t>
            </a:r>
            <a:r>
              <a:rPr lang="zh-TW" sz="1600" b="1" dirty="0" smtClean="0"/>
              <a:t>客戶</a:t>
            </a:r>
            <a:r>
              <a:rPr lang="en-US" altLang="zh-TW" sz="1600" b="1" dirty="0" smtClean="0"/>
              <a:t> </a:t>
            </a:r>
            <a:r>
              <a:rPr lang="zh-TW" sz="1600" b="1" dirty="0" smtClean="0"/>
              <a:t> </a:t>
            </a:r>
            <a:r>
              <a:rPr lang="zh-TW" sz="1600" b="1" dirty="0"/>
              <a:t>？</a:t>
            </a:r>
            <a:endParaRPr sz="1600" b="1" dirty="0"/>
          </a:p>
        </p:txBody>
      </p:sp>
      <p:sp>
        <p:nvSpPr>
          <p:cNvPr id="371" name="Google Shape;371;p51"/>
          <p:cNvSpPr/>
          <p:nvPr/>
        </p:nvSpPr>
        <p:spPr>
          <a:xfrm>
            <a:off x="277241" y="2089356"/>
            <a:ext cx="3098700" cy="618671"/>
          </a:xfrm>
          <a:prstGeom prst="cloudCallout">
            <a:avLst>
              <a:gd name="adj1" fmla="val 2587"/>
              <a:gd name="adj2" fmla="val 124913"/>
            </a:avLst>
          </a:prstGeom>
          <a:solidFill>
            <a:srgbClr val="D9EAD3"/>
          </a:solidFill>
          <a:ln w="19050" cap="flat" cmpd="sng">
            <a:solidFill>
              <a:srgbClr val="6AA84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zh-TW" sz="1600" b="1" dirty="0"/>
              <a:t>2. 如何選擇</a:t>
            </a:r>
            <a:r>
              <a:rPr lang="zh-TW" sz="1600" b="1" dirty="0" smtClean="0"/>
              <a:t>合適</a:t>
            </a:r>
            <a:r>
              <a:rPr lang="zh-TW" altLang="en-US" sz="1600" b="1" dirty="0" smtClean="0"/>
              <a:t>保單</a:t>
            </a:r>
            <a:r>
              <a:rPr lang="zh-TW" sz="1600" b="1" dirty="0" smtClean="0"/>
              <a:t>？</a:t>
            </a:r>
            <a:endParaRPr sz="1600" b="1" dirty="0"/>
          </a:p>
        </p:txBody>
      </p:sp>
      <p:sp>
        <p:nvSpPr>
          <p:cNvPr id="373" name="Google Shape;373;p51"/>
          <p:cNvSpPr/>
          <p:nvPr/>
        </p:nvSpPr>
        <p:spPr>
          <a:xfrm>
            <a:off x="6401105" y="1247775"/>
            <a:ext cx="2814406" cy="701406"/>
          </a:xfrm>
          <a:prstGeom prst="roundRect">
            <a:avLst>
              <a:gd name="adj" fmla="val 16667"/>
            </a:avLst>
          </a:prstGeom>
          <a:solidFill>
            <a:srgbClr val="F4CCCC"/>
          </a:solidFill>
          <a:ln w="19050" cap="flat" cmpd="sng">
            <a:solidFill>
              <a:srgbClr val="9F2936"/>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zh-TW" sz="1600" b="1" dirty="0"/>
              <a:t>4. 如何避免詐保？減少成本</a:t>
            </a:r>
            <a:r>
              <a:rPr lang="zh-TW" sz="1600" b="1" dirty="0" smtClean="0"/>
              <a:t>？</a:t>
            </a:r>
            <a:r>
              <a:rPr lang="en-US" altLang="zh-TW" sz="1600" b="1" dirty="0"/>
              <a:t> </a:t>
            </a:r>
            <a:r>
              <a:rPr lang="en-US" altLang="zh-TW" sz="1600" b="1" dirty="0" smtClean="0"/>
              <a:t>        </a:t>
            </a:r>
            <a:r>
              <a:rPr lang="zh-TW" altLang="en-US" sz="1600" b="1" dirty="0" smtClean="0"/>
              <a:t>如何</a:t>
            </a:r>
            <a:r>
              <a:rPr lang="zh-TW" altLang="en-US" sz="1600" b="1" dirty="0"/>
              <a:t>減少理賠</a:t>
            </a:r>
            <a:r>
              <a:rPr lang="zh-TW" altLang="en-US" sz="1600" b="1" dirty="0" smtClean="0"/>
              <a:t>爭議</a:t>
            </a:r>
            <a:endParaRPr lang="zh-TW" altLang="en-US" sz="1600" b="1" dirty="0"/>
          </a:p>
        </p:txBody>
      </p:sp>
      <p:sp>
        <p:nvSpPr>
          <p:cNvPr id="374" name="Google Shape;374;p51"/>
          <p:cNvSpPr/>
          <p:nvPr/>
        </p:nvSpPr>
        <p:spPr>
          <a:xfrm>
            <a:off x="7011303" y="5190208"/>
            <a:ext cx="2026500" cy="729760"/>
          </a:xfrm>
          <a:prstGeom prst="roundRect">
            <a:avLst>
              <a:gd name="adj" fmla="val 16667"/>
            </a:avLst>
          </a:prstGeom>
          <a:solidFill>
            <a:srgbClr val="C9DAF8"/>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lvl="0"/>
            <a:r>
              <a:rPr lang="en-US" altLang="zh-TW" sz="1600" b="1" dirty="0" smtClean="0"/>
              <a:t>3.</a:t>
            </a:r>
            <a:r>
              <a:rPr lang="zh-TW" altLang="en-US" sz="1600" b="1" dirty="0" smtClean="0"/>
              <a:t> 如何</a:t>
            </a:r>
            <a:r>
              <a:rPr lang="zh-TW" altLang="en-US" sz="1600" b="1" dirty="0"/>
              <a:t>節省保費？</a:t>
            </a:r>
            <a:endParaRPr lang="en-US" altLang="zh-TW" sz="1600" b="1" dirty="0"/>
          </a:p>
          <a:p>
            <a:pPr marL="0" lvl="0" indent="0" algn="l" rtl="0">
              <a:spcBef>
                <a:spcPts val="0"/>
              </a:spcBef>
              <a:spcAft>
                <a:spcPts val="0"/>
              </a:spcAft>
              <a:buNone/>
            </a:pPr>
            <a:r>
              <a:rPr lang="en-US" altLang="zh-TW" sz="1600" b="1" dirty="0"/>
              <a:t> </a:t>
            </a:r>
            <a:r>
              <a:rPr lang="zh-TW" sz="1600" b="1" dirty="0" smtClean="0"/>
              <a:t>如何增加</a:t>
            </a:r>
            <a:r>
              <a:rPr lang="zh-TW" altLang="en-US" sz="1600" b="1" dirty="0" smtClean="0"/>
              <a:t>保險項目</a:t>
            </a:r>
            <a:r>
              <a:rPr lang="zh-TW" sz="1600" b="1" dirty="0" smtClean="0"/>
              <a:t>？</a:t>
            </a:r>
            <a:endParaRPr sz="1600" b="1" dirty="0"/>
          </a:p>
        </p:txBody>
      </p:sp>
      <p:sp>
        <p:nvSpPr>
          <p:cNvPr id="15" name="Google Shape;366;p51"/>
          <p:cNvSpPr/>
          <p:nvPr/>
        </p:nvSpPr>
        <p:spPr>
          <a:xfrm>
            <a:off x="6745111" y="4396602"/>
            <a:ext cx="371700" cy="365100"/>
          </a:xfrm>
          <a:prstGeom prst="ellipse">
            <a:avLst/>
          </a:prstGeom>
          <a:solidFill>
            <a:srgbClr val="FFFFFF"/>
          </a:solidFill>
          <a:ln w="19050" cap="flat" cmpd="sng">
            <a:solidFill>
              <a:schemeClr val="accent3"/>
            </a:solidFill>
            <a:prstDash val="solid"/>
            <a:round/>
            <a:headEnd type="none" w="sm" len="sm"/>
            <a:tailEnd type="none" w="sm" len="sm"/>
          </a:ln>
        </p:spPr>
        <p:txBody>
          <a:bodyPr spcFirstLastPara="1" wrap="square" lIns="36000" tIns="36000" rIns="36000" bIns="36000" anchor="ctr" anchorCtr="1">
            <a:noAutofit/>
          </a:bodyPr>
          <a:lstStyle/>
          <a:p>
            <a:pPr marL="0" lvl="0" indent="0" algn="l" rtl="0">
              <a:spcBef>
                <a:spcPts val="0"/>
              </a:spcBef>
              <a:spcAft>
                <a:spcPts val="0"/>
              </a:spcAft>
              <a:buNone/>
            </a:pPr>
            <a:r>
              <a:rPr lang="zh-TW">
                <a:latin typeface="Microsoft JhengHei"/>
                <a:ea typeface="Microsoft JhengHei"/>
                <a:cs typeface="Microsoft JhengHei"/>
                <a:sym typeface="Microsoft JhengHei"/>
              </a:rPr>
              <a:t>1</a:t>
            </a:r>
            <a:endParaRPr>
              <a:latin typeface="Microsoft JhengHei"/>
              <a:ea typeface="Microsoft JhengHei"/>
              <a:cs typeface="Microsoft JhengHei"/>
              <a:sym typeface="Microsoft JhengHei"/>
            </a:endParaRPr>
          </a:p>
        </p:txBody>
      </p:sp>
      <p:sp>
        <p:nvSpPr>
          <p:cNvPr id="16" name="Google Shape;367;p51"/>
          <p:cNvSpPr/>
          <p:nvPr/>
        </p:nvSpPr>
        <p:spPr>
          <a:xfrm>
            <a:off x="4332530" y="4019797"/>
            <a:ext cx="371700" cy="365100"/>
          </a:xfrm>
          <a:prstGeom prst="ellipse">
            <a:avLst/>
          </a:prstGeom>
          <a:solidFill>
            <a:srgbClr val="FFFFFF"/>
          </a:solidFill>
          <a:ln w="19050" cap="flat" cmpd="sng">
            <a:solidFill>
              <a:schemeClr val="accent3"/>
            </a:solidFill>
            <a:prstDash val="solid"/>
            <a:round/>
            <a:headEnd type="none" w="sm" len="sm"/>
            <a:tailEnd type="none" w="sm" len="sm"/>
          </a:ln>
        </p:spPr>
        <p:txBody>
          <a:bodyPr spcFirstLastPara="1" wrap="square" lIns="36000" tIns="36000" rIns="36000" bIns="36000" anchor="ctr" anchorCtr="1">
            <a:noAutofit/>
          </a:bodyPr>
          <a:lstStyle/>
          <a:p>
            <a:pPr marL="0" lvl="0" indent="0" algn="l" rtl="0">
              <a:spcBef>
                <a:spcPts val="0"/>
              </a:spcBef>
              <a:spcAft>
                <a:spcPts val="0"/>
              </a:spcAft>
              <a:buNone/>
            </a:pPr>
            <a:r>
              <a:rPr lang="zh-TW" dirty="0">
                <a:latin typeface="Microsoft JhengHei"/>
                <a:ea typeface="Microsoft JhengHei"/>
                <a:cs typeface="Microsoft JhengHei"/>
                <a:sym typeface="Microsoft JhengHei"/>
              </a:rPr>
              <a:t>2</a:t>
            </a:r>
            <a:endParaRPr dirty="0">
              <a:latin typeface="Microsoft JhengHei"/>
              <a:ea typeface="Microsoft JhengHei"/>
              <a:cs typeface="Microsoft JhengHei"/>
              <a:sym typeface="Microsoft JhengHei"/>
            </a:endParaRPr>
          </a:p>
        </p:txBody>
      </p:sp>
      <p:sp>
        <p:nvSpPr>
          <p:cNvPr id="17" name="Google Shape;368;p51"/>
          <p:cNvSpPr/>
          <p:nvPr/>
        </p:nvSpPr>
        <p:spPr>
          <a:xfrm>
            <a:off x="4888523" y="5962400"/>
            <a:ext cx="371700" cy="365100"/>
          </a:xfrm>
          <a:prstGeom prst="ellipse">
            <a:avLst/>
          </a:prstGeom>
          <a:solidFill>
            <a:srgbClr val="FFFFFF"/>
          </a:solidFill>
          <a:ln w="19050" cap="flat" cmpd="sng">
            <a:solidFill>
              <a:schemeClr val="accent3"/>
            </a:solidFill>
            <a:prstDash val="solid"/>
            <a:round/>
            <a:headEnd type="none" w="sm" len="sm"/>
            <a:tailEnd type="none" w="sm" len="sm"/>
          </a:ln>
        </p:spPr>
        <p:txBody>
          <a:bodyPr spcFirstLastPara="1" wrap="square" lIns="36000" tIns="36000" rIns="36000" bIns="36000" anchor="ctr" anchorCtr="1">
            <a:noAutofit/>
          </a:bodyPr>
          <a:lstStyle/>
          <a:p>
            <a:pPr marL="0" lvl="0" indent="0" algn="l" rtl="0">
              <a:spcBef>
                <a:spcPts val="0"/>
              </a:spcBef>
              <a:spcAft>
                <a:spcPts val="0"/>
              </a:spcAft>
              <a:buNone/>
            </a:pPr>
            <a:r>
              <a:rPr lang="zh-TW">
                <a:latin typeface="Microsoft JhengHei"/>
                <a:ea typeface="Microsoft JhengHei"/>
                <a:cs typeface="Microsoft JhengHei"/>
                <a:sym typeface="Microsoft JhengHei"/>
              </a:rPr>
              <a:t>3</a:t>
            </a:r>
            <a:endParaRPr>
              <a:latin typeface="Microsoft JhengHei"/>
              <a:ea typeface="Microsoft JhengHei"/>
              <a:cs typeface="Microsoft JhengHei"/>
              <a:sym typeface="Microsoft JhengHei"/>
            </a:endParaRPr>
          </a:p>
        </p:txBody>
      </p:sp>
      <p:sp>
        <p:nvSpPr>
          <p:cNvPr id="18" name="Google Shape;369;p51"/>
          <p:cNvSpPr/>
          <p:nvPr/>
        </p:nvSpPr>
        <p:spPr>
          <a:xfrm>
            <a:off x="4702673" y="1818163"/>
            <a:ext cx="371700" cy="365100"/>
          </a:xfrm>
          <a:prstGeom prst="ellipse">
            <a:avLst/>
          </a:prstGeom>
          <a:solidFill>
            <a:srgbClr val="FFFFFF"/>
          </a:solidFill>
          <a:ln w="19050" cap="flat" cmpd="sng">
            <a:solidFill>
              <a:schemeClr val="accent3"/>
            </a:solidFill>
            <a:prstDash val="solid"/>
            <a:round/>
            <a:headEnd type="none" w="sm" len="sm"/>
            <a:tailEnd type="none" w="sm" len="sm"/>
          </a:ln>
        </p:spPr>
        <p:txBody>
          <a:bodyPr spcFirstLastPara="1" wrap="square" lIns="36000" tIns="36000" rIns="36000" bIns="36000" anchor="ctr" anchorCtr="1">
            <a:noAutofit/>
          </a:bodyPr>
          <a:lstStyle/>
          <a:p>
            <a:pPr marL="0" lvl="0" indent="0" algn="l" rtl="0">
              <a:spcBef>
                <a:spcPts val="0"/>
              </a:spcBef>
              <a:spcAft>
                <a:spcPts val="0"/>
              </a:spcAft>
              <a:buNone/>
            </a:pPr>
            <a:r>
              <a:rPr lang="zh-TW" dirty="0">
                <a:latin typeface="Microsoft JhengHei"/>
                <a:ea typeface="Microsoft JhengHei"/>
                <a:cs typeface="Microsoft JhengHei"/>
                <a:sym typeface="Microsoft JhengHei"/>
              </a:rPr>
              <a:t>4</a:t>
            </a:r>
            <a:endParaRPr dirty="0">
              <a:latin typeface="Microsoft JhengHei"/>
              <a:ea typeface="Microsoft JhengHei"/>
              <a:cs typeface="Microsoft JhengHei"/>
              <a:sym typeface="Microsoft JhengHei"/>
            </a:endParaRPr>
          </a:p>
        </p:txBody>
      </p:sp>
      <p:sp>
        <p:nvSpPr>
          <p:cNvPr id="14" name="文字方塊 13"/>
          <p:cNvSpPr txBox="1"/>
          <p:nvPr/>
        </p:nvSpPr>
        <p:spPr>
          <a:xfrm>
            <a:off x="3956078" y="2766882"/>
            <a:ext cx="1236143"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智慧合約</a:t>
            </a:r>
            <a:endParaRPr lang="zh-TW" altLang="en-US" sz="2000" dirty="0">
              <a:latin typeface="微軟正黑體" panose="020B0604030504040204" pitchFamily="34" charset="-120"/>
              <a:ea typeface="微軟正黑體" panose="020B0604030504040204" pitchFamily="34" charset="-120"/>
            </a:endParaRPr>
          </a:p>
        </p:txBody>
      </p:sp>
      <p:sp>
        <p:nvSpPr>
          <p:cNvPr id="19" name="文字方塊 18"/>
          <p:cNvSpPr txBox="1"/>
          <p:nvPr/>
        </p:nvSpPr>
        <p:spPr>
          <a:xfrm>
            <a:off x="7079285" y="4424998"/>
            <a:ext cx="1458046"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物</a:t>
            </a:r>
            <a:r>
              <a:rPr lang="zh-TW" altLang="en-US" sz="2000" dirty="0">
                <a:latin typeface="微軟正黑體" panose="020B0604030504040204" pitchFamily="34" charset="-120"/>
                <a:ea typeface="微軟正黑體" panose="020B0604030504040204" pitchFamily="34" charset="-120"/>
              </a:rPr>
              <a:t>聯</a:t>
            </a:r>
            <a:r>
              <a:rPr lang="zh-TW" altLang="en-US" sz="2000" dirty="0" smtClean="0">
                <a:latin typeface="微軟正黑體" panose="020B0604030504040204" pitchFamily="34" charset="-120"/>
                <a:ea typeface="微軟正黑體" panose="020B0604030504040204" pitchFamily="34" charset="-120"/>
              </a:rPr>
              <a:t>網保險</a:t>
            </a:r>
            <a:endParaRPr lang="zh-TW" altLang="en-US" sz="2000" dirty="0">
              <a:latin typeface="微軟正黑體" panose="020B0604030504040204" pitchFamily="34" charset="-120"/>
              <a:ea typeface="微軟正黑體" panose="020B0604030504040204" pitchFamily="34" charset="-120"/>
            </a:endParaRPr>
          </a:p>
        </p:txBody>
      </p:sp>
      <p:sp>
        <p:nvSpPr>
          <p:cNvPr id="20" name="文字方塊 19"/>
          <p:cNvSpPr txBox="1"/>
          <p:nvPr/>
        </p:nvSpPr>
        <p:spPr>
          <a:xfrm>
            <a:off x="5232998" y="5974841"/>
            <a:ext cx="1252729"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社群保險</a:t>
            </a:r>
            <a:endParaRPr lang="zh-TW" altLang="en-US" sz="2000" dirty="0">
              <a:latin typeface="微軟正黑體" panose="020B0604030504040204" pitchFamily="34" charset="-120"/>
              <a:ea typeface="微軟正黑體" panose="020B0604030504040204" pitchFamily="34" charset="-120"/>
            </a:endParaRPr>
          </a:p>
        </p:txBody>
      </p:sp>
      <p:sp>
        <p:nvSpPr>
          <p:cNvPr id="21" name="文字方塊 20"/>
          <p:cNvSpPr txBox="1"/>
          <p:nvPr/>
        </p:nvSpPr>
        <p:spPr>
          <a:xfrm>
            <a:off x="3660106" y="4424998"/>
            <a:ext cx="1228417" cy="400110"/>
          </a:xfrm>
          <a:prstGeom prst="rect">
            <a:avLst/>
          </a:prstGeom>
          <a:noFill/>
        </p:spPr>
        <p:txBody>
          <a:bodyPr wrap="square" rtlCol="0">
            <a:spAutoFit/>
          </a:bodyPr>
          <a:lstStyle/>
          <a:p>
            <a:r>
              <a:rPr lang="zh-TW" altLang="en-US" sz="2000" dirty="0" smtClean="0">
                <a:latin typeface="微軟正黑體" panose="020B0604030504040204" pitchFamily="34" charset="-120"/>
                <a:ea typeface="微軟正黑體" panose="020B0604030504040204" pitchFamily="34" charset="-120"/>
              </a:rPr>
              <a:t>智慧推薦</a:t>
            </a:r>
            <a:endParaRPr lang="zh-TW" altLang="en-US" sz="20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335539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1450848" y="2687638"/>
            <a:ext cx="9144000" cy="1655762"/>
          </a:xfrm>
        </p:spPr>
        <p:txBody>
          <a:bodyPr/>
          <a:lstStyle/>
          <a:p>
            <a:r>
              <a:rPr lang="zh-TW" altLang="en-US" sz="4800" dirty="0" smtClean="0">
                <a:solidFill>
                  <a:srgbClr val="7030A0"/>
                </a:solidFill>
              </a:rPr>
              <a:t>物聯網保險</a:t>
            </a:r>
            <a:endParaRPr lang="en-US" altLang="zh-TW" sz="4800" dirty="0">
              <a:solidFill>
                <a:srgbClr val="7030A0"/>
              </a:solidFill>
            </a:endParaRPr>
          </a:p>
          <a:p>
            <a:r>
              <a:rPr lang="en-US" sz="4800" dirty="0" err="1" smtClean="0">
                <a:solidFill>
                  <a:srgbClr val="7030A0"/>
                </a:solidFill>
              </a:rPr>
              <a:t>IoT</a:t>
            </a:r>
            <a:r>
              <a:rPr lang="en-US" sz="4800" dirty="0" smtClean="0">
                <a:solidFill>
                  <a:srgbClr val="7030A0"/>
                </a:solidFill>
              </a:rPr>
              <a:t> Insurance  </a:t>
            </a:r>
            <a:endParaRPr lang="en-US" sz="4800" dirty="0">
              <a:solidFill>
                <a:srgbClr val="7030A0"/>
              </a:solidFill>
            </a:endParaRPr>
          </a:p>
          <a:p>
            <a:endParaRPr lang="en-US" dirty="0"/>
          </a:p>
        </p:txBody>
      </p:sp>
    </p:spTree>
    <p:extLst>
      <p:ext uri="{BB962C8B-B14F-4D97-AF65-F5344CB8AC3E}">
        <p14:creationId xmlns:p14="http://schemas.microsoft.com/office/powerpoint/2010/main" val="15724779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52"/>
          <p:cNvSpPr txBox="1">
            <a:spLocks noGrp="1"/>
          </p:cNvSpPr>
          <p:nvPr>
            <p:ph type="title"/>
          </p:nvPr>
        </p:nvSpPr>
        <p:spPr>
          <a:xfrm>
            <a:off x="509644" y="841672"/>
            <a:ext cx="11002200" cy="9549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zh-TW" sz="4000" dirty="0"/>
              <a:t>傳統保險：資訊不對稱，保險公司不了解保戶</a:t>
            </a:r>
            <a:endParaRPr sz="4000" dirty="0"/>
          </a:p>
        </p:txBody>
      </p:sp>
      <p:sp>
        <p:nvSpPr>
          <p:cNvPr id="382" name="Google Shape;382;p52"/>
          <p:cNvSpPr txBox="1">
            <a:spLocks noGrp="1"/>
          </p:cNvSpPr>
          <p:nvPr>
            <p:ph type="sldNum" idx="12"/>
          </p:nvPr>
        </p:nvSpPr>
        <p:spPr>
          <a:xfrm>
            <a:off x="9325232" y="6478310"/>
            <a:ext cx="27432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US" altLang="zh-TW"/>
              <a:t>9</a:t>
            </a:fld>
            <a:endParaRPr/>
          </a:p>
        </p:txBody>
      </p:sp>
      <p:sp>
        <p:nvSpPr>
          <p:cNvPr id="383" name="Google Shape;383;p52"/>
          <p:cNvSpPr txBox="1"/>
          <p:nvPr/>
        </p:nvSpPr>
        <p:spPr>
          <a:xfrm>
            <a:off x="4899900" y="5658375"/>
            <a:ext cx="6827100" cy="44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zh-TW" sz="2000" b="1" dirty="0">
                <a:solidFill>
                  <a:schemeClr val="dk1"/>
                </a:solidFill>
                <a:latin typeface="Microsoft JhengHei"/>
                <a:ea typeface="Microsoft JhengHei"/>
                <a:cs typeface="Microsoft JhengHei"/>
                <a:sym typeface="Microsoft JhengHei"/>
              </a:rPr>
              <a:t>問題：保險公司無法即時獲取顧客資訊，僅能推出單一產品</a:t>
            </a:r>
            <a:endParaRPr sz="2000" b="1" dirty="0">
              <a:solidFill>
                <a:schemeClr val="dk1"/>
              </a:solidFill>
              <a:latin typeface="Microsoft JhengHei"/>
              <a:ea typeface="Microsoft JhengHei"/>
              <a:cs typeface="Microsoft JhengHei"/>
              <a:sym typeface="Microsoft JhengHei"/>
            </a:endParaRPr>
          </a:p>
          <a:p>
            <a:pPr marL="0" lvl="0" indent="0" algn="l" rtl="0">
              <a:spcBef>
                <a:spcPts val="0"/>
              </a:spcBef>
              <a:spcAft>
                <a:spcPts val="0"/>
              </a:spcAft>
              <a:buNone/>
            </a:pPr>
            <a:endParaRPr sz="2000" dirty="0"/>
          </a:p>
        </p:txBody>
      </p:sp>
      <p:pic>
        <p:nvPicPr>
          <p:cNvPr id="384" name="Google Shape;384;p52"/>
          <p:cNvPicPr preferRelativeResize="0"/>
          <p:nvPr/>
        </p:nvPicPr>
        <p:blipFill>
          <a:blip r:embed="rId3">
            <a:alphaModFix/>
          </a:blip>
          <a:stretch>
            <a:fillRect/>
          </a:stretch>
        </p:blipFill>
        <p:spPr>
          <a:xfrm>
            <a:off x="300025" y="1854576"/>
            <a:ext cx="11591925" cy="3552825"/>
          </a:xfrm>
          <a:prstGeom prst="rect">
            <a:avLst/>
          </a:prstGeom>
          <a:noFill/>
          <a:ln>
            <a:noFill/>
          </a:ln>
        </p:spPr>
      </p:pic>
      <p:sp>
        <p:nvSpPr>
          <p:cNvPr id="385" name="Google Shape;385;p52"/>
          <p:cNvSpPr txBox="1"/>
          <p:nvPr/>
        </p:nvSpPr>
        <p:spPr>
          <a:xfrm>
            <a:off x="3228975" y="5318877"/>
            <a:ext cx="685800" cy="448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zh-TW" dirty="0">
                <a:latin typeface="微軟正黑體" panose="020B0604030504040204" pitchFamily="34" charset="-120"/>
                <a:ea typeface="微軟正黑體" panose="020B0604030504040204" pitchFamily="34" charset="-120"/>
              </a:rPr>
              <a:t>顧客</a:t>
            </a:r>
            <a:endParaRPr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328283703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3437</TotalTime>
  <Words>6194</Words>
  <Application>Microsoft Office PowerPoint</Application>
  <PresentationFormat>寬螢幕</PresentationFormat>
  <Paragraphs>500</Paragraphs>
  <Slides>46</Slides>
  <Notes>34</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46</vt:i4>
      </vt:variant>
    </vt:vector>
  </HeadingPairs>
  <TitlesOfParts>
    <vt:vector size="58" baseType="lpstr">
      <vt:lpstr>標楷體</vt:lpstr>
      <vt:lpstr>Microsoft JhengHei</vt:lpstr>
      <vt:lpstr>Microsoft JhengHei</vt:lpstr>
      <vt:lpstr>新細明體</vt:lpstr>
      <vt:lpstr>新細明體-ExtB</vt:lpstr>
      <vt:lpstr>Arial</vt:lpstr>
      <vt:lpstr>Arial Black</vt:lpstr>
      <vt:lpstr>Calibri</vt:lpstr>
      <vt:lpstr>Corbel</vt:lpstr>
      <vt:lpstr>Tahoma</vt:lpstr>
      <vt:lpstr>Times New Roman</vt:lpstr>
      <vt:lpstr>Office 佈景主題</vt:lpstr>
      <vt:lpstr>保險科技創新模式</vt:lpstr>
      <vt:lpstr>保險 (Insurance)</vt:lpstr>
      <vt:lpstr>保險的作用</vt:lpstr>
      <vt:lpstr>傳統保險營利模式</vt:lpstr>
      <vt:lpstr>保險科技的特性</vt:lpstr>
      <vt:lpstr>傳統保險面臨四大問題</vt:lpstr>
      <vt:lpstr>四大保險科技解決方案</vt:lpstr>
      <vt:lpstr>PowerPoint 簡報</vt:lpstr>
      <vt:lpstr>傳統保險：資訊不對稱，保險公司不了解保戶</vt:lpstr>
      <vt:lpstr>物聯網介紹</vt:lpstr>
      <vt:lpstr>物聯網應用領域</vt:lpstr>
      <vt:lpstr>物聯網保險特性</vt:lpstr>
      <vt:lpstr>物聯網保險解決方案</vt:lpstr>
      <vt:lpstr>車聯網保險：美國Progressive公司</vt:lpstr>
      <vt:lpstr>醫療保險：美國Oscar Health Insurance(OHI)</vt:lpstr>
      <vt:lpstr>PowerPoint 簡報</vt:lpstr>
      <vt:lpstr>傳統保險：客戶不了解產品</vt:lpstr>
      <vt:lpstr>資料分析、預測、推薦科技</vt:lpstr>
      <vt:lpstr>智慧推薦</vt:lpstr>
      <vt:lpstr>智慧型推薦系統: 商品+個人+社群+情境分析</vt:lpstr>
      <vt:lpstr>保險推薦解決方案</vt:lpstr>
      <vt:lpstr>英國車險線上比價網站</vt:lpstr>
      <vt:lpstr>  印度個人化保單：Coverfox</vt:lpstr>
      <vt:lpstr>德國保險諮詢平台：Clark</vt:lpstr>
      <vt:lpstr>PowerPoint 簡報</vt:lpstr>
      <vt:lpstr>P2P保險 傳統保險：成本  互助保險：信用</vt:lpstr>
      <vt:lpstr>P2P保險解決方案</vt:lpstr>
      <vt:lpstr>P2P保險特徵 — 雙方受益</vt:lpstr>
      <vt:lpstr>社群網路創新： Friendsurance</vt:lpstr>
      <vt:lpstr>Friendsurance：共享經濟保險模式</vt:lpstr>
      <vt:lpstr>社群網路創新： Lemonade</vt:lpstr>
      <vt:lpstr>Lemonade：P2P的網路保險模式</vt:lpstr>
      <vt:lpstr>PowerPoint 簡報</vt:lpstr>
      <vt:lpstr>傳統保險的問題：理賠爭議</vt:lpstr>
      <vt:lpstr>信任的賽局(1) </vt:lpstr>
      <vt:lpstr>信任的賽局(2) </vt:lpstr>
      <vt:lpstr>區塊鏈 (Blockchain)</vt:lpstr>
      <vt:lpstr>區塊鏈四大構成要素</vt:lpstr>
      <vt:lpstr>合作科技解法- 智慧合約 Smart Contract</vt:lpstr>
      <vt:lpstr>保險智慧合約 Smart Contract</vt:lpstr>
      <vt:lpstr>智慧合約的特徵 — 雙方受益</vt:lpstr>
      <vt:lpstr>  AIG、IBM與渣打銀以智能合約完成跨國核保</vt:lpstr>
      <vt:lpstr>大特保APP：保險+區塊鏈=全新的智慧合約形式</vt:lpstr>
      <vt:lpstr>美國MetLife 在新加波試驗區塊鏈保險</vt:lpstr>
      <vt:lpstr>結語: 金融科技對傳統保險市場挑戰</vt:lpstr>
      <vt:lpstr>結語:保險科技機會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數位經濟模式:創新與競爭</dc:title>
  <dc:creator>ymli</dc:creator>
  <cp:lastModifiedBy>ymli</cp:lastModifiedBy>
  <cp:revision>250</cp:revision>
  <dcterms:created xsi:type="dcterms:W3CDTF">2018-05-30T15:18:40Z</dcterms:created>
  <dcterms:modified xsi:type="dcterms:W3CDTF">2018-10-01T09:59:50Z</dcterms:modified>
</cp:coreProperties>
</file>