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79" r:id="rId3"/>
    <p:sldId id="280" r:id="rId4"/>
    <p:sldId id="389" r:id="rId5"/>
    <p:sldId id="390" r:id="rId6"/>
    <p:sldId id="391" r:id="rId7"/>
    <p:sldId id="395" r:id="rId8"/>
    <p:sldId id="281" r:id="rId9"/>
    <p:sldId id="383" r:id="rId10"/>
    <p:sldId id="385" r:id="rId11"/>
    <p:sldId id="386" r:id="rId12"/>
    <p:sldId id="387" r:id="rId13"/>
    <p:sldId id="398" r:id="rId14"/>
    <p:sldId id="388" r:id="rId15"/>
    <p:sldId id="284" r:id="rId16"/>
    <p:sldId id="286" r:id="rId17"/>
    <p:sldId id="287" r:id="rId18"/>
    <p:sldId id="288" r:id="rId19"/>
    <p:sldId id="289" r:id="rId20"/>
    <p:sldId id="381" r:id="rId21"/>
    <p:sldId id="396" r:id="rId22"/>
    <p:sldId id="317" r:id="rId23"/>
    <p:sldId id="324" r:id="rId24"/>
    <p:sldId id="321" r:id="rId25"/>
    <p:sldId id="322" r:id="rId26"/>
    <p:sldId id="312" r:id="rId27"/>
    <p:sldId id="305" r:id="rId28"/>
    <p:sldId id="393" r:id="rId29"/>
    <p:sldId id="394" r:id="rId30"/>
    <p:sldId id="313" r:id="rId31"/>
    <p:sldId id="314" r:id="rId32"/>
    <p:sldId id="315" r:id="rId33"/>
    <p:sldId id="392" r:id="rId34"/>
    <p:sldId id="39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1" autoAdjust="0"/>
    <p:restoredTop sz="94660"/>
  </p:normalViewPr>
  <p:slideViewPr>
    <p:cSldViewPr snapToGrid="0">
      <p:cViewPr>
        <p:scale>
          <a:sx n="96" d="100"/>
          <a:sy n="96" d="100"/>
        </p:scale>
        <p:origin x="8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2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數位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銀行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電商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金融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vert"/>
        <a:lstStyle/>
        <a:p>
          <a:r>
            <a:rPr lang="zh-TW" altLang="en-US" sz="6000" dirty="0" smtClean="0"/>
            <a:t>社群金融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F49E324D-0622-E345-B04E-C2ED4B7CE933}">
      <dgm:prSet phldrT="[文字]" custT="1"/>
      <dgm:spPr/>
      <dgm:t>
        <a:bodyPr/>
        <a:lstStyle/>
        <a:p>
          <a:r>
            <a:rPr lang="zh-TW" altLang="en-US" sz="4400" dirty="0" smtClean="0"/>
            <a:t>第三方支付</a:t>
          </a:r>
          <a:endParaRPr lang="zh-TW" altLang="en-US" sz="4400" dirty="0"/>
        </a:p>
      </dgm:t>
    </dgm:pt>
    <dgm:pt modelId="{98AD5ADB-28AA-1F43-9890-4F2739481C2D}" type="parTrans" cxnId="{EFDD19A4-7146-7940-A98D-DF8CC1368A5D}">
      <dgm:prSet custT="1"/>
      <dgm:spPr/>
      <dgm:t>
        <a:bodyPr/>
        <a:lstStyle/>
        <a:p>
          <a:endParaRPr lang="zh-TW" altLang="en-US" sz="700"/>
        </a:p>
      </dgm:t>
    </dgm:pt>
    <dgm:pt modelId="{EFFA135B-9CDB-2742-B19D-69F96B2DFC87}" type="sibTrans" cxnId="{EFDD19A4-7146-7940-A98D-DF8CC1368A5D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4400" dirty="0" smtClean="0"/>
            <a:t>P2P</a:t>
          </a:r>
          <a:r>
            <a:rPr lang="zh-TW" altLang="en-US" sz="4400" dirty="0" smtClean="0"/>
            <a:t>借貸</a:t>
          </a:r>
          <a:endParaRPr lang="zh-TW" altLang="en-US" sz="44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zh-TW" altLang="en-US" sz="4400" dirty="0" smtClean="0"/>
            <a:t>群眾募資</a:t>
          </a:r>
          <a:endParaRPr lang="zh-TW" altLang="en-US" sz="44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zh-TW" altLang="en-US" sz="4400" dirty="0" smtClean="0"/>
            <a:t>虛擬貨幣</a:t>
          </a:r>
          <a:endParaRPr lang="zh-TW" altLang="en-US" sz="44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zh-TW" altLang="en-US" sz="4400" dirty="0" smtClean="0"/>
            <a:t>社群保險</a:t>
          </a:r>
          <a:endParaRPr lang="zh-TW" altLang="en-US" sz="44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508C52DC-0BC2-9443-A400-B98257257C03}" type="pres">
      <dgm:prSet presAssocID="{98AD5ADB-28AA-1F43-9890-4F2739481C2D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77E291-0CB4-C442-B2F0-8D7EAD151947}" type="pres">
      <dgm:prSet presAssocID="{98AD5ADB-28AA-1F43-9890-4F2739481C2D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C1D0B4B9-5491-6E49-9E3E-7B11E94C2767}" type="pres">
      <dgm:prSet presAssocID="{F49E324D-0622-E345-B04E-C2ED4B7CE933}" presName="root2" presStyleCnt="0"/>
      <dgm:spPr/>
    </dgm:pt>
    <dgm:pt modelId="{E9D36B56-E119-2D46-9FC6-82D3CD7E39E1}" type="pres">
      <dgm:prSet presAssocID="{F49E324D-0622-E345-B04E-C2ED4B7CE933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B0F59E1-5171-1C45-A8C3-8B9FA81C6E50}" type="pres">
      <dgm:prSet presAssocID="{F49E324D-0622-E345-B04E-C2ED4B7CE933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112A33F2-332F-8F4D-8A6D-338F9F9509ED}" type="presOf" srcId="{98AD5ADB-28AA-1F43-9890-4F2739481C2D}" destId="{9277E291-0CB4-C442-B2F0-8D7EAD151947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074841F3-2CAA-3E4C-ABED-5B15764C2C8E}" type="presOf" srcId="{98AD5ADB-28AA-1F43-9890-4F2739481C2D}" destId="{508C52DC-0BC2-9443-A400-B98257257C03}" srcOrd="0" destOrd="0" presId="urn:microsoft.com/office/officeart/2008/layout/HorizontalMultiLevelHierarchy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EFDD19A4-7146-7940-A98D-DF8CC1368A5D}" srcId="{6158DE94-E162-4C41-BD46-D1C8905F6342}" destId="{F49E324D-0622-E345-B04E-C2ED4B7CE933}" srcOrd="0" destOrd="0" parTransId="{98AD5ADB-28AA-1F43-9890-4F2739481C2D}" sibTransId="{EFFA135B-9CDB-2742-B19D-69F96B2DFC87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EE534068-98BC-0F4E-A952-FDD7C2E1343E}" type="presOf" srcId="{F49E324D-0622-E345-B04E-C2ED4B7CE933}" destId="{E9D36B56-E119-2D46-9FC6-82D3CD7E39E1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74CD8F37-5758-0F48-BAA5-550765B25149}" type="presParOf" srcId="{19F5D0D7-3EA2-424D-9567-0F56303B7EF1}" destId="{508C52DC-0BC2-9443-A400-B98257257C03}" srcOrd="0" destOrd="0" presId="urn:microsoft.com/office/officeart/2008/layout/HorizontalMultiLevelHierarchy"/>
    <dgm:cxn modelId="{41A75554-94EE-C14E-8E15-E6718A6A880B}" type="presParOf" srcId="{508C52DC-0BC2-9443-A400-B98257257C03}" destId="{9277E291-0CB4-C442-B2F0-8D7EAD151947}" srcOrd="0" destOrd="0" presId="urn:microsoft.com/office/officeart/2008/layout/HorizontalMultiLevelHierarchy"/>
    <dgm:cxn modelId="{4B913A4B-A61B-0A4B-9BEE-0C417E92268D}" type="presParOf" srcId="{19F5D0D7-3EA2-424D-9567-0F56303B7EF1}" destId="{C1D0B4B9-5491-6E49-9E3E-7B11E94C2767}" srcOrd="1" destOrd="0" presId="urn:microsoft.com/office/officeart/2008/layout/HorizontalMultiLevelHierarchy"/>
    <dgm:cxn modelId="{F6B2EE30-9B67-BE49-BB34-64290AFB458E}" type="presParOf" srcId="{C1D0B4B9-5491-6E49-9E3E-7B11E94C2767}" destId="{E9D36B56-E119-2D46-9FC6-82D3CD7E39E1}" srcOrd="0" destOrd="0" presId="urn:microsoft.com/office/officeart/2008/layout/HorizontalMultiLevelHierarchy"/>
    <dgm:cxn modelId="{62666B82-87AC-2E42-A4EF-745F5E894C1E}" type="presParOf" srcId="{C1D0B4B9-5491-6E49-9E3E-7B11E94C2767}" destId="{6B0F59E1-5171-1C45-A8C3-8B9FA81C6E50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第三方支付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zh-TW" altLang="en-US" dirty="0" smtClean="0"/>
            <a:t>借貸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群眾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募資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虛擬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貨幣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保險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科技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智慧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理財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網路</a:t>
          </a:r>
          <a:r>
            <a:rPr lang="en-US" altLang="zh-TW" dirty="0" smtClean="0"/>
            <a:t/>
          </a:r>
          <a:br>
            <a:rPr lang="en-US" altLang="zh-TW" dirty="0" smtClean="0"/>
          </a:br>
          <a:r>
            <a:rPr lang="zh-TW" altLang="en-US" dirty="0" smtClean="0"/>
            <a:t>信評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zh-TW" altLang="en-US" dirty="0" smtClean="0"/>
            <a:t>行動</a:t>
          </a:r>
          <a:br>
            <a:rPr lang="zh-TW" altLang="en-US" dirty="0" smtClean="0"/>
          </a:br>
          <a:r>
            <a:rPr lang="zh-TW" altLang="en-US" dirty="0" smtClean="0"/>
            <a:t>支付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55BD04-52D6-4BB5-B9B2-0D7111FD9D4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</dgm:pt>
    <dgm:pt modelId="{DB6FF8E6-7D06-48B6-9716-2E52E2F76A8C}">
      <dgm:prSet phldrT="[文字]"/>
      <dgm:spPr>
        <a:ln>
          <a:solidFill>
            <a:srgbClr val="4DA07B"/>
          </a:solidFill>
        </a:ln>
      </dgm:spPr>
      <dgm:t>
        <a:bodyPr/>
        <a:lstStyle/>
        <a:p>
          <a:r>
            <a:rPr lang="zh-TW" altLang="en-US" b="1" i="0" dirty="0" smtClean="0"/>
            <a:t> 大數據：大量數據收集、整理及分析</a:t>
          </a:r>
          <a:endParaRPr lang="zh-TW" altLang="en-US" dirty="0"/>
        </a:p>
      </dgm:t>
    </dgm:pt>
    <dgm:pt modelId="{0F90076F-9CB6-4627-82BB-994AB44A43E9}" type="par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5EDD45C7-9053-48B7-B39B-5E5055C2CF6E}" type="sibTrans" cxnId="{808146C7-6573-4295-BE83-7F34ACC49765}">
      <dgm:prSet/>
      <dgm:spPr/>
      <dgm:t>
        <a:bodyPr/>
        <a:lstStyle/>
        <a:p>
          <a:endParaRPr lang="zh-TW" altLang="en-US"/>
        </a:p>
      </dgm:t>
    </dgm:pt>
    <dgm:pt modelId="{100B5687-F721-4668-97A8-283C269946C3}">
      <dgm:prSet phldrT="[文字]"/>
      <dgm:spPr>
        <a:ln>
          <a:solidFill>
            <a:srgbClr val="C19859"/>
          </a:solidFill>
        </a:ln>
      </dgm:spPr>
      <dgm:t>
        <a:bodyPr/>
        <a:lstStyle/>
        <a:p>
          <a:r>
            <a:rPr lang="zh-TW" altLang="en-US" b="1" dirty="0" smtClean="0"/>
            <a:t>雲端運算基礎建設：將不同位置的計算資源透過互網網整合起來</a:t>
          </a:r>
          <a:endParaRPr lang="zh-TW" altLang="en-US" b="1" dirty="0"/>
        </a:p>
      </dgm:t>
    </dgm:pt>
    <dgm:pt modelId="{DF6DA792-65F1-4F27-A48D-50EFD049D627}" type="par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34D0EB28-373C-4D45-B16E-1AEF1D0749A5}" type="sibTrans" cxnId="{03078A7E-BFF2-4BCA-B1CF-B297B68FA3B0}">
      <dgm:prSet/>
      <dgm:spPr/>
      <dgm:t>
        <a:bodyPr/>
        <a:lstStyle/>
        <a:p>
          <a:endParaRPr lang="zh-TW" altLang="en-US"/>
        </a:p>
      </dgm:t>
    </dgm:pt>
    <dgm:pt modelId="{9B9C6C5B-D5B0-4BA6-B62D-FCE07FAFC6C7}">
      <dgm:prSet phldrT="[文字]"/>
      <dgm:spPr>
        <a:ln>
          <a:solidFill>
            <a:srgbClr val="604878"/>
          </a:solidFill>
        </a:ln>
      </dgm:spPr>
      <dgm:t>
        <a:bodyPr/>
        <a:lstStyle/>
        <a:p>
          <a:pPr algn="just"/>
          <a:r>
            <a:rPr lang="zh-TW" altLang="en-US" b="1" i="0" dirty="0" smtClean="0"/>
            <a:t>行動互聯網：透過行動通訊和互聯網結合，使人們能更方便地運用手機使用金融服務</a:t>
          </a:r>
          <a:endParaRPr lang="zh-TW" altLang="en-US" dirty="0"/>
        </a:p>
      </dgm:t>
    </dgm:pt>
    <dgm:pt modelId="{AB5CE9AB-9F1C-4875-983C-2EC067F03451}" type="sib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4F8C388B-0F9B-466A-ACF3-99797D02A3E1}" type="parTrans" cxnId="{8E6F1A06-9D70-4B8A-84A3-7B1039FC8C91}">
      <dgm:prSet/>
      <dgm:spPr/>
      <dgm:t>
        <a:bodyPr/>
        <a:lstStyle/>
        <a:p>
          <a:endParaRPr lang="zh-TW" altLang="en-US"/>
        </a:p>
      </dgm:t>
    </dgm:pt>
    <dgm:pt modelId="{A7BF5405-68D8-4970-BA58-E205FDC2D1BD}" type="pres">
      <dgm:prSet presAssocID="{5055BD04-52D6-4BB5-B9B2-0D7111FD9D49}" presName="Name0" presStyleCnt="0">
        <dgm:presLayoutVars>
          <dgm:chMax val="7"/>
          <dgm:chPref val="7"/>
          <dgm:dir/>
        </dgm:presLayoutVars>
      </dgm:prSet>
      <dgm:spPr/>
    </dgm:pt>
    <dgm:pt modelId="{5EFE23BA-B4F9-4B09-9B5D-398F870C1470}" type="pres">
      <dgm:prSet presAssocID="{5055BD04-52D6-4BB5-B9B2-0D7111FD9D49}" presName="Name1" presStyleCnt="0"/>
      <dgm:spPr/>
    </dgm:pt>
    <dgm:pt modelId="{BA670EDD-1184-4D71-A8F7-BED9E99F70EF}" type="pres">
      <dgm:prSet presAssocID="{5055BD04-52D6-4BB5-B9B2-0D7111FD9D49}" presName="cycle" presStyleCnt="0"/>
      <dgm:spPr/>
    </dgm:pt>
    <dgm:pt modelId="{4655A59A-DC1F-4FB2-86F4-470BCC079E0A}" type="pres">
      <dgm:prSet presAssocID="{5055BD04-52D6-4BB5-B9B2-0D7111FD9D49}" presName="srcNode" presStyleLbl="node1" presStyleIdx="0" presStyleCnt="3"/>
      <dgm:spPr/>
    </dgm:pt>
    <dgm:pt modelId="{F749EF90-5ADE-4409-BD21-A4671AAE8E8D}" type="pres">
      <dgm:prSet presAssocID="{5055BD04-52D6-4BB5-B9B2-0D7111FD9D49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615B54B0-D60A-4FBF-8927-E0AE59406FDA}" type="pres">
      <dgm:prSet presAssocID="{5055BD04-52D6-4BB5-B9B2-0D7111FD9D49}" presName="extraNode" presStyleLbl="node1" presStyleIdx="0" presStyleCnt="3"/>
      <dgm:spPr/>
    </dgm:pt>
    <dgm:pt modelId="{967DCDD0-153B-43F4-BCA5-9229C1AEB828}" type="pres">
      <dgm:prSet presAssocID="{5055BD04-52D6-4BB5-B9B2-0D7111FD9D49}" presName="dstNode" presStyleLbl="node1" presStyleIdx="0" presStyleCnt="3"/>
      <dgm:spPr/>
    </dgm:pt>
    <dgm:pt modelId="{96C96C00-60B3-4F2B-A47E-0B739CDEDB87}" type="pres">
      <dgm:prSet presAssocID="{9B9C6C5B-D5B0-4BA6-B62D-FCE07FAFC6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E91465-4D81-44F1-9551-443AD0445153}" type="pres">
      <dgm:prSet presAssocID="{9B9C6C5B-D5B0-4BA6-B62D-FCE07FAFC6C7}" presName="accent_1" presStyleCnt="0"/>
      <dgm:spPr/>
    </dgm:pt>
    <dgm:pt modelId="{8CE46475-6650-47A6-900E-A958392A9204}" type="pres">
      <dgm:prSet presAssocID="{9B9C6C5B-D5B0-4BA6-B62D-FCE07FAFC6C7}" presName="accentRepeatNode" presStyleLbl="solidFgAcc1" presStyleIdx="0" presStyleCnt="3"/>
      <dgm:spPr/>
    </dgm:pt>
    <dgm:pt modelId="{26FC90B1-C8EB-474C-B945-5C113C86AE97}" type="pres">
      <dgm:prSet presAssocID="{DB6FF8E6-7D06-48B6-9716-2E52E2F76A8C}" presName="text_2" presStyleLbl="node1" presStyleIdx="1" presStyleCnt="3" custLinFactNeighborX="5346" custLinFactNeighborY="8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1A1CC8-F46A-4BE1-9D98-50DF5D44C1B3}" type="pres">
      <dgm:prSet presAssocID="{DB6FF8E6-7D06-48B6-9716-2E52E2F76A8C}" presName="accent_2" presStyleCnt="0"/>
      <dgm:spPr/>
    </dgm:pt>
    <dgm:pt modelId="{CA1222D1-C0D7-4320-BDD3-E3B81E7E50E2}" type="pres">
      <dgm:prSet presAssocID="{DB6FF8E6-7D06-48B6-9716-2E52E2F76A8C}" presName="accentRepeatNode" presStyleLbl="solidFgAcc1" presStyleIdx="1" presStyleCnt="3"/>
      <dgm:spPr/>
    </dgm:pt>
    <dgm:pt modelId="{58E57142-E37C-44E1-9EB1-BC70376B7B9E}" type="pres">
      <dgm:prSet presAssocID="{100B5687-F721-4668-97A8-283C269946C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E84FF51-E469-410C-9DC4-56D51B7B955D}" type="pres">
      <dgm:prSet presAssocID="{100B5687-F721-4668-97A8-283C269946C3}" presName="accent_3" presStyleCnt="0"/>
      <dgm:spPr/>
    </dgm:pt>
    <dgm:pt modelId="{C1B7E16D-F72F-4E72-86B8-BED5149B9912}" type="pres">
      <dgm:prSet presAssocID="{100B5687-F721-4668-97A8-283C269946C3}" presName="accentRepeatNode" presStyleLbl="solidFgAcc1" presStyleIdx="2" presStyleCnt="3"/>
      <dgm:spPr/>
    </dgm:pt>
  </dgm:ptLst>
  <dgm:cxnLst>
    <dgm:cxn modelId="{342BD120-59E2-EB4B-8EC3-0C030FA2EC9C}" type="presOf" srcId="{100B5687-F721-4668-97A8-283C269946C3}" destId="{58E57142-E37C-44E1-9EB1-BC70376B7B9E}" srcOrd="0" destOrd="0" presId="urn:microsoft.com/office/officeart/2008/layout/VerticalCurvedList"/>
    <dgm:cxn modelId="{9A682E1C-26F5-154C-B653-EFF70A8CBB88}" type="presOf" srcId="{AB5CE9AB-9F1C-4875-983C-2EC067F03451}" destId="{F749EF90-5ADE-4409-BD21-A4671AAE8E8D}" srcOrd="0" destOrd="0" presId="urn:microsoft.com/office/officeart/2008/layout/VerticalCurvedList"/>
    <dgm:cxn modelId="{808146C7-6573-4295-BE83-7F34ACC49765}" srcId="{5055BD04-52D6-4BB5-B9B2-0D7111FD9D49}" destId="{DB6FF8E6-7D06-48B6-9716-2E52E2F76A8C}" srcOrd="1" destOrd="0" parTransId="{0F90076F-9CB6-4627-82BB-994AB44A43E9}" sibTransId="{5EDD45C7-9053-48B7-B39B-5E5055C2CF6E}"/>
    <dgm:cxn modelId="{03078A7E-BFF2-4BCA-B1CF-B297B68FA3B0}" srcId="{5055BD04-52D6-4BB5-B9B2-0D7111FD9D49}" destId="{100B5687-F721-4668-97A8-283C269946C3}" srcOrd="2" destOrd="0" parTransId="{DF6DA792-65F1-4F27-A48D-50EFD049D627}" sibTransId="{34D0EB28-373C-4D45-B16E-1AEF1D0749A5}"/>
    <dgm:cxn modelId="{C5E91297-42C6-874C-9A9F-A8362ECD742B}" type="presOf" srcId="{5055BD04-52D6-4BB5-B9B2-0D7111FD9D49}" destId="{A7BF5405-68D8-4970-BA58-E205FDC2D1BD}" srcOrd="0" destOrd="0" presId="urn:microsoft.com/office/officeart/2008/layout/VerticalCurvedList"/>
    <dgm:cxn modelId="{8E6F1A06-9D70-4B8A-84A3-7B1039FC8C91}" srcId="{5055BD04-52D6-4BB5-B9B2-0D7111FD9D49}" destId="{9B9C6C5B-D5B0-4BA6-B62D-FCE07FAFC6C7}" srcOrd="0" destOrd="0" parTransId="{4F8C388B-0F9B-466A-ACF3-99797D02A3E1}" sibTransId="{AB5CE9AB-9F1C-4875-983C-2EC067F03451}"/>
    <dgm:cxn modelId="{D62F5563-89F7-5F49-A817-21007F9F91F0}" type="presOf" srcId="{DB6FF8E6-7D06-48B6-9716-2E52E2F76A8C}" destId="{26FC90B1-C8EB-474C-B945-5C113C86AE97}" srcOrd="0" destOrd="0" presId="urn:microsoft.com/office/officeart/2008/layout/VerticalCurvedList"/>
    <dgm:cxn modelId="{7E51F911-4A91-A24E-B381-9E47C07993CB}" type="presOf" srcId="{9B9C6C5B-D5B0-4BA6-B62D-FCE07FAFC6C7}" destId="{96C96C00-60B3-4F2B-A47E-0B739CDEDB87}" srcOrd="0" destOrd="0" presId="urn:microsoft.com/office/officeart/2008/layout/VerticalCurvedList"/>
    <dgm:cxn modelId="{CDE6E603-1F3A-4847-8F80-B90ED26E972E}" type="presParOf" srcId="{A7BF5405-68D8-4970-BA58-E205FDC2D1BD}" destId="{5EFE23BA-B4F9-4B09-9B5D-398F870C1470}" srcOrd="0" destOrd="0" presId="urn:microsoft.com/office/officeart/2008/layout/VerticalCurvedList"/>
    <dgm:cxn modelId="{2154C35A-7D8A-A64F-9F5E-759DACF240E0}" type="presParOf" srcId="{5EFE23BA-B4F9-4B09-9B5D-398F870C1470}" destId="{BA670EDD-1184-4D71-A8F7-BED9E99F70EF}" srcOrd="0" destOrd="0" presId="urn:microsoft.com/office/officeart/2008/layout/VerticalCurvedList"/>
    <dgm:cxn modelId="{28945B83-5F33-1441-B3C9-F3E67672F73D}" type="presParOf" srcId="{BA670EDD-1184-4D71-A8F7-BED9E99F70EF}" destId="{4655A59A-DC1F-4FB2-86F4-470BCC079E0A}" srcOrd="0" destOrd="0" presId="urn:microsoft.com/office/officeart/2008/layout/VerticalCurvedList"/>
    <dgm:cxn modelId="{615C61F6-1330-4E48-B7C9-86D51028FAEA}" type="presParOf" srcId="{BA670EDD-1184-4D71-A8F7-BED9E99F70EF}" destId="{F749EF90-5ADE-4409-BD21-A4671AAE8E8D}" srcOrd="1" destOrd="0" presId="urn:microsoft.com/office/officeart/2008/layout/VerticalCurvedList"/>
    <dgm:cxn modelId="{8C4682C6-2E3F-C347-977A-A7BA769CFECB}" type="presParOf" srcId="{BA670EDD-1184-4D71-A8F7-BED9E99F70EF}" destId="{615B54B0-D60A-4FBF-8927-E0AE59406FDA}" srcOrd="2" destOrd="0" presId="urn:microsoft.com/office/officeart/2008/layout/VerticalCurvedList"/>
    <dgm:cxn modelId="{E348A2C6-C859-5C45-B728-0A3B2728521D}" type="presParOf" srcId="{BA670EDD-1184-4D71-A8F7-BED9E99F70EF}" destId="{967DCDD0-153B-43F4-BCA5-9229C1AEB828}" srcOrd="3" destOrd="0" presId="urn:microsoft.com/office/officeart/2008/layout/VerticalCurvedList"/>
    <dgm:cxn modelId="{4595A75B-FD24-1A46-8C7A-7CE3E9DDBB06}" type="presParOf" srcId="{5EFE23BA-B4F9-4B09-9B5D-398F870C1470}" destId="{96C96C00-60B3-4F2B-A47E-0B739CDEDB87}" srcOrd="1" destOrd="0" presId="urn:microsoft.com/office/officeart/2008/layout/VerticalCurvedList"/>
    <dgm:cxn modelId="{69281190-4EB5-1B4E-8F1F-3B73D1787FD3}" type="presParOf" srcId="{5EFE23BA-B4F9-4B09-9B5D-398F870C1470}" destId="{9DE91465-4D81-44F1-9551-443AD0445153}" srcOrd="2" destOrd="0" presId="urn:microsoft.com/office/officeart/2008/layout/VerticalCurvedList"/>
    <dgm:cxn modelId="{D55F8526-DF95-1947-BE41-6D1182CCA1C6}" type="presParOf" srcId="{9DE91465-4D81-44F1-9551-443AD0445153}" destId="{8CE46475-6650-47A6-900E-A958392A9204}" srcOrd="0" destOrd="0" presId="urn:microsoft.com/office/officeart/2008/layout/VerticalCurvedList"/>
    <dgm:cxn modelId="{C39DBDF7-F105-BC4F-A835-45E4CF6F72CB}" type="presParOf" srcId="{5EFE23BA-B4F9-4B09-9B5D-398F870C1470}" destId="{26FC90B1-C8EB-474C-B945-5C113C86AE97}" srcOrd="3" destOrd="0" presId="urn:microsoft.com/office/officeart/2008/layout/VerticalCurvedList"/>
    <dgm:cxn modelId="{322FEFF2-E1B4-3242-9A06-87FB3BA84187}" type="presParOf" srcId="{5EFE23BA-B4F9-4B09-9B5D-398F870C1470}" destId="{B61A1CC8-F46A-4BE1-9D98-50DF5D44C1B3}" srcOrd="4" destOrd="0" presId="urn:microsoft.com/office/officeart/2008/layout/VerticalCurvedList"/>
    <dgm:cxn modelId="{03A9AA38-D034-AD46-8E35-6DD8689E9242}" type="presParOf" srcId="{B61A1CC8-F46A-4BE1-9D98-50DF5D44C1B3}" destId="{CA1222D1-C0D7-4320-BDD3-E3B81E7E50E2}" srcOrd="0" destOrd="0" presId="urn:microsoft.com/office/officeart/2008/layout/VerticalCurvedList"/>
    <dgm:cxn modelId="{1B481B7E-CA72-9844-9361-D617F7B023D9}" type="presParOf" srcId="{5EFE23BA-B4F9-4B09-9B5D-398F870C1470}" destId="{58E57142-E37C-44E1-9EB1-BC70376B7B9E}" srcOrd="5" destOrd="0" presId="urn:microsoft.com/office/officeart/2008/layout/VerticalCurvedList"/>
    <dgm:cxn modelId="{FC4AE461-A975-244C-95C4-3E3BD582FFD1}" type="presParOf" srcId="{5EFE23BA-B4F9-4B09-9B5D-398F870C1470}" destId="{BE84FF51-E469-410C-9DC4-56D51B7B955D}" srcOrd="6" destOrd="0" presId="urn:microsoft.com/office/officeart/2008/layout/VerticalCurvedList"/>
    <dgm:cxn modelId="{314C0E3A-B02E-0340-9BF6-0C66A116E2AB}" type="presParOf" srcId="{BE84FF51-E469-410C-9DC4-56D51B7B955D}" destId="{C1B7E16D-F72F-4E72-86B8-BED5149B99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F784C0-9BEE-4883-A003-1FEA3A53C5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5C9A41D-FAC2-4775-AD0B-174311C14066}">
      <dgm:prSet phldrT="[文字]"/>
      <dgm:spPr/>
      <dgm:t>
        <a:bodyPr/>
        <a:lstStyle/>
        <a:p>
          <a:r>
            <a:rPr lang="zh-TW" altLang="en-US" dirty="0"/>
            <a:t>創新模式</a:t>
          </a:r>
        </a:p>
      </dgm:t>
    </dgm:pt>
    <dgm:pt modelId="{7AC69E5F-A016-4E55-9037-2C77EA8964EE}" type="par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63CFEA0-C424-445B-AD0A-09B23A88E315}" type="sib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36DD3F9-B908-4E30-806E-4541B917B94D}">
      <dgm:prSet phldrT="[文字]"/>
      <dgm:spPr/>
      <dgm:t>
        <a:bodyPr/>
        <a:lstStyle/>
        <a:p>
          <a:r>
            <a:rPr lang="zh-TW" altLang="en-US" dirty="0" smtClean="0"/>
            <a:t>實體銀行服務創新</a:t>
          </a:r>
          <a:endParaRPr lang="zh-TW" altLang="en-US" dirty="0"/>
        </a:p>
      </dgm:t>
    </dgm:pt>
    <dgm:pt modelId="{DBE5BEBC-9370-42EC-BA41-CCC40657AE63}" type="par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E57493BD-3617-4A87-9EBC-C7D2959F1493}" type="sib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8DF4888C-F1BA-4896-BEB1-94DFF9D18DEB}" type="pres">
      <dgm:prSet presAssocID="{20F784C0-9BEE-4883-A003-1FEA3A53C573}" presName="Name0" presStyleCnt="0">
        <dgm:presLayoutVars>
          <dgm:dir/>
          <dgm:resizeHandles val="exact"/>
        </dgm:presLayoutVars>
      </dgm:prSet>
      <dgm:spPr/>
    </dgm:pt>
    <dgm:pt modelId="{145A2281-1FE0-4E36-B7FC-49C1793956AA}" type="pres">
      <dgm:prSet presAssocID="{95C9A41D-FAC2-4775-AD0B-174311C14066}" presName="node" presStyleLbl="node1" presStyleIdx="0" presStyleCnt="2" custScaleX="373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F9C948-1257-4234-8241-EC41251EA83B}" type="pres">
      <dgm:prSet presAssocID="{E63CFEA0-C424-445B-AD0A-09B23A88E315}" presName="sibTrans" presStyleLbl="sibTrans2D1" presStyleIdx="0" presStyleCnt="1" custScaleX="68314" custScaleY="61023"/>
      <dgm:spPr/>
      <dgm:t>
        <a:bodyPr/>
        <a:lstStyle/>
        <a:p>
          <a:endParaRPr lang="zh-TW" altLang="en-US"/>
        </a:p>
      </dgm:t>
    </dgm:pt>
    <dgm:pt modelId="{DCD0FAAE-8FB7-48DB-9856-D5A42493E1D2}" type="pres">
      <dgm:prSet presAssocID="{E63CFEA0-C424-445B-AD0A-09B23A88E31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BC1EE63B-2D58-4ECB-B2DC-168FA4BC9DD3}" type="pres">
      <dgm:prSet presAssocID="{E36DD3F9-B908-4E30-806E-4541B917B94D}" presName="node" presStyleLbl="node1" presStyleIdx="1" presStyleCnt="2" custScaleX="150359" custLinFactNeighborX="298" custLinFactNeighborY="142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A458AB-7EAC-4E48-BDF0-BC67235BF03A}" type="presOf" srcId="{E63CFEA0-C424-445B-AD0A-09B23A88E315}" destId="{1BF9C948-1257-4234-8241-EC41251EA83B}" srcOrd="0" destOrd="0" presId="urn:microsoft.com/office/officeart/2005/8/layout/process1"/>
    <dgm:cxn modelId="{430907F4-1F66-4BEB-9A07-EB395FF57538}" type="presOf" srcId="{20F784C0-9BEE-4883-A003-1FEA3A53C573}" destId="{8DF4888C-F1BA-4896-BEB1-94DFF9D18DEB}" srcOrd="0" destOrd="0" presId="urn:microsoft.com/office/officeart/2005/8/layout/process1"/>
    <dgm:cxn modelId="{B8648DD8-FF25-4A0F-96E5-AC74536B352A}" type="presOf" srcId="{95C9A41D-FAC2-4775-AD0B-174311C14066}" destId="{145A2281-1FE0-4E36-B7FC-49C1793956AA}" srcOrd="0" destOrd="0" presId="urn:microsoft.com/office/officeart/2005/8/layout/process1"/>
    <dgm:cxn modelId="{57CD7C43-DADC-4981-98DA-08AF0BF188A3}" srcId="{20F784C0-9BEE-4883-A003-1FEA3A53C573}" destId="{E36DD3F9-B908-4E30-806E-4541B917B94D}" srcOrd="1" destOrd="0" parTransId="{DBE5BEBC-9370-42EC-BA41-CCC40657AE63}" sibTransId="{E57493BD-3617-4A87-9EBC-C7D2959F1493}"/>
    <dgm:cxn modelId="{D30CF01C-E5EA-4568-A5B1-BBBF981FD455}" type="presOf" srcId="{E63CFEA0-C424-445B-AD0A-09B23A88E315}" destId="{DCD0FAAE-8FB7-48DB-9856-D5A42493E1D2}" srcOrd="1" destOrd="0" presId="urn:microsoft.com/office/officeart/2005/8/layout/process1"/>
    <dgm:cxn modelId="{B0E89261-A7DC-4AB2-9EE3-4BA74A0A8AD2}" srcId="{20F784C0-9BEE-4883-A003-1FEA3A53C573}" destId="{95C9A41D-FAC2-4775-AD0B-174311C14066}" srcOrd="0" destOrd="0" parTransId="{7AC69E5F-A016-4E55-9037-2C77EA8964EE}" sibTransId="{E63CFEA0-C424-445B-AD0A-09B23A88E315}"/>
    <dgm:cxn modelId="{11EF3680-01BA-4E1C-8A9A-91977791C8DF}" type="presOf" srcId="{E36DD3F9-B908-4E30-806E-4541B917B94D}" destId="{BC1EE63B-2D58-4ECB-B2DC-168FA4BC9DD3}" srcOrd="0" destOrd="0" presId="urn:microsoft.com/office/officeart/2005/8/layout/process1"/>
    <dgm:cxn modelId="{867F839D-A402-4332-AD31-4AE4C43DCAF2}" type="presParOf" srcId="{8DF4888C-F1BA-4896-BEB1-94DFF9D18DEB}" destId="{145A2281-1FE0-4E36-B7FC-49C1793956AA}" srcOrd="0" destOrd="0" presId="urn:microsoft.com/office/officeart/2005/8/layout/process1"/>
    <dgm:cxn modelId="{901380CD-B733-4392-865B-EAEA69DC4872}" type="presParOf" srcId="{8DF4888C-F1BA-4896-BEB1-94DFF9D18DEB}" destId="{1BF9C948-1257-4234-8241-EC41251EA83B}" srcOrd="1" destOrd="0" presId="urn:microsoft.com/office/officeart/2005/8/layout/process1"/>
    <dgm:cxn modelId="{31F520D1-20FA-49D3-B8C0-4E13F2A056A2}" type="presParOf" srcId="{1BF9C948-1257-4234-8241-EC41251EA83B}" destId="{DCD0FAAE-8FB7-48DB-9856-D5A42493E1D2}" srcOrd="0" destOrd="0" presId="urn:microsoft.com/office/officeart/2005/8/layout/process1"/>
    <dgm:cxn modelId="{8A4B8A4B-5485-45D4-9F08-171ED68F91A6}" type="presParOf" srcId="{8DF4888C-F1BA-4896-BEB1-94DFF9D18DEB}" destId="{BC1EE63B-2D58-4ECB-B2DC-168FA4BC9D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F784C0-9BEE-4883-A003-1FEA3A53C5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5C9A41D-FAC2-4775-AD0B-174311C14066}">
      <dgm:prSet phldrT="[文字]"/>
      <dgm:spPr/>
      <dgm:t>
        <a:bodyPr/>
        <a:lstStyle/>
        <a:p>
          <a:r>
            <a:rPr lang="zh-TW" altLang="en-US" dirty="0"/>
            <a:t>創新模式</a:t>
          </a:r>
        </a:p>
      </dgm:t>
    </dgm:pt>
    <dgm:pt modelId="{7AC69E5F-A016-4E55-9037-2C77EA8964EE}" type="par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63CFEA0-C424-445B-AD0A-09B23A88E315}" type="sibTrans" cxnId="{B0E89261-A7DC-4AB2-9EE3-4BA74A0A8AD2}">
      <dgm:prSet/>
      <dgm:spPr/>
      <dgm:t>
        <a:bodyPr/>
        <a:lstStyle/>
        <a:p>
          <a:endParaRPr lang="zh-TW" altLang="en-US"/>
        </a:p>
      </dgm:t>
    </dgm:pt>
    <dgm:pt modelId="{E36DD3F9-B908-4E30-806E-4541B917B94D}">
      <dgm:prSet phldrT="[文字]"/>
      <dgm:spPr/>
      <dgm:t>
        <a:bodyPr/>
        <a:lstStyle/>
        <a:p>
          <a:r>
            <a:rPr lang="zh-TW" altLang="en-US" dirty="0"/>
            <a:t>實體銀行服務創新</a:t>
          </a:r>
        </a:p>
      </dgm:t>
    </dgm:pt>
    <dgm:pt modelId="{DBE5BEBC-9370-42EC-BA41-CCC40657AE63}" type="par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E57493BD-3617-4A87-9EBC-C7D2959F1493}" type="sibTrans" cxnId="{57CD7C43-DADC-4981-98DA-08AF0BF188A3}">
      <dgm:prSet/>
      <dgm:spPr/>
      <dgm:t>
        <a:bodyPr/>
        <a:lstStyle/>
        <a:p>
          <a:endParaRPr lang="zh-TW" altLang="en-US"/>
        </a:p>
      </dgm:t>
    </dgm:pt>
    <dgm:pt modelId="{8DF4888C-F1BA-4896-BEB1-94DFF9D18DEB}" type="pres">
      <dgm:prSet presAssocID="{20F784C0-9BEE-4883-A003-1FEA3A53C573}" presName="Name0" presStyleCnt="0">
        <dgm:presLayoutVars>
          <dgm:dir/>
          <dgm:resizeHandles val="exact"/>
        </dgm:presLayoutVars>
      </dgm:prSet>
      <dgm:spPr/>
    </dgm:pt>
    <dgm:pt modelId="{145A2281-1FE0-4E36-B7FC-49C1793956AA}" type="pres">
      <dgm:prSet presAssocID="{95C9A41D-FAC2-4775-AD0B-174311C14066}" presName="node" presStyleLbl="node1" presStyleIdx="0" presStyleCnt="2" custScaleX="373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F9C948-1257-4234-8241-EC41251EA83B}" type="pres">
      <dgm:prSet presAssocID="{E63CFEA0-C424-445B-AD0A-09B23A88E315}" presName="sibTrans" presStyleLbl="sibTrans2D1" presStyleIdx="0" presStyleCnt="1" custScaleX="68314" custScaleY="61023"/>
      <dgm:spPr/>
      <dgm:t>
        <a:bodyPr/>
        <a:lstStyle/>
        <a:p>
          <a:endParaRPr lang="zh-TW" altLang="en-US"/>
        </a:p>
      </dgm:t>
    </dgm:pt>
    <dgm:pt modelId="{DCD0FAAE-8FB7-48DB-9856-D5A42493E1D2}" type="pres">
      <dgm:prSet presAssocID="{E63CFEA0-C424-445B-AD0A-09B23A88E315}" presName="connectorText" presStyleLbl="sibTrans2D1" presStyleIdx="0" presStyleCnt="1"/>
      <dgm:spPr/>
      <dgm:t>
        <a:bodyPr/>
        <a:lstStyle/>
        <a:p>
          <a:endParaRPr lang="zh-TW" altLang="en-US"/>
        </a:p>
      </dgm:t>
    </dgm:pt>
    <dgm:pt modelId="{BC1EE63B-2D58-4ECB-B2DC-168FA4BC9DD3}" type="pres">
      <dgm:prSet presAssocID="{E36DD3F9-B908-4E30-806E-4541B917B94D}" presName="node" presStyleLbl="node1" presStyleIdx="1" presStyleCnt="2" custScaleX="1503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1A458AB-7EAC-4E48-BDF0-BC67235BF03A}" type="presOf" srcId="{E63CFEA0-C424-445B-AD0A-09B23A88E315}" destId="{1BF9C948-1257-4234-8241-EC41251EA83B}" srcOrd="0" destOrd="0" presId="urn:microsoft.com/office/officeart/2005/8/layout/process1"/>
    <dgm:cxn modelId="{430907F4-1F66-4BEB-9A07-EB395FF57538}" type="presOf" srcId="{20F784C0-9BEE-4883-A003-1FEA3A53C573}" destId="{8DF4888C-F1BA-4896-BEB1-94DFF9D18DEB}" srcOrd="0" destOrd="0" presId="urn:microsoft.com/office/officeart/2005/8/layout/process1"/>
    <dgm:cxn modelId="{B8648DD8-FF25-4A0F-96E5-AC74536B352A}" type="presOf" srcId="{95C9A41D-FAC2-4775-AD0B-174311C14066}" destId="{145A2281-1FE0-4E36-B7FC-49C1793956AA}" srcOrd="0" destOrd="0" presId="urn:microsoft.com/office/officeart/2005/8/layout/process1"/>
    <dgm:cxn modelId="{57CD7C43-DADC-4981-98DA-08AF0BF188A3}" srcId="{20F784C0-9BEE-4883-A003-1FEA3A53C573}" destId="{E36DD3F9-B908-4E30-806E-4541B917B94D}" srcOrd="1" destOrd="0" parTransId="{DBE5BEBC-9370-42EC-BA41-CCC40657AE63}" sibTransId="{E57493BD-3617-4A87-9EBC-C7D2959F1493}"/>
    <dgm:cxn modelId="{D30CF01C-E5EA-4568-A5B1-BBBF981FD455}" type="presOf" srcId="{E63CFEA0-C424-445B-AD0A-09B23A88E315}" destId="{DCD0FAAE-8FB7-48DB-9856-D5A42493E1D2}" srcOrd="1" destOrd="0" presId="urn:microsoft.com/office/officeart/2005/8/layout/process1"/>
    <dgm:cxn modelId="{B0E89261-A7DC-4AB2-9EE3-4BA74A0A8AD2}" srcId="{20F784C0-9BEE-4883-A003-1FEA3A53C573}" destId="{95C9A41D-FAC2-4775-AD0B-174311C14066}" srcOrd="0" destOrd="0" parTransId="{7AC69E5F-A016-4E55-9037-2C77EA8964EE}" sibTransId="{E63CFEA0-C424-445B-AD0A-09B23A88E315}"/>
    <dgm:cxn modelId="{11EF3680-01BA-4E1C-8A9A-91977791C8DF}" type="presOf" srcId="{E36DD3F9-B908-4E30-806E-4541B917B94D}" destId="{BC1EE63B-2D58-4ECB-B2DC-168FA4BC9DD3}" srcOrd="0" destOrd="0" presId="urn:microsoft.com/office/officeart/2005/8/layout/process1"/>
    <dgm:cxn modelId="{867F839D-A402-4332-AD31-4AE4C43DCAF2}" type="presParOf" srcId="{8DF4888C-F1BA-4896-BEB1-94DFF9D18DEB}" destId="{145A2281-1FE0-4E36-B7FC-49C1793956AA}" srcOrd="0" destOrd="0" presId="urn:microsoft.com/office/officeart/2005/8/layout/process1"/>
    <dgm:cxn modelId="{901380CD-B733-4392-865B-EAEA69DC4872}" type="presParOf" srcId="{8DF4888C-F1BA-4896-BEB1-94DFF9D18DEB}" destId="{1BF9C948-1257-4234-8241-EC41251EA83B}" srcOrd="1" destOrd="0" presId="urn:microsoft.com/office/officeart/2005/8/layout/process1"/>
    <dgm:cxn modelId="{31F520D1-20FA-49D3-B8C0-4E13F2A056A2}" type="presParOf" srcId="{1BF9C948-1257-4234-8241-EC41251EA83B}" destId="{DCD0FAAE-8FB7-48DB-9856-D5A42493E1D2}" srcOrd="0" destOrd="0" presId="urn:microsoft.com/office/officeart/2005/8/layout/process1"/>
    <dgm:cxn modelId="{8A4B8A4B-5485-45D4-9F08-171ED68F91A6}" type="presParOf" srcId="{8DF4888C-F1BA-4896-BEB1-94DFF9D18DEB}" destId="{BC1EE63B-2D58-4ECB-B2DC-168FA4BC9DD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04FEFAC-6189-B645-A5A9-7A27C65406C0}" type="doc">
      <dgm:prSet loTypeId="urn:microsoft.com/office/officeart/2005/8/layout/radial2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7D252D9-3C64-2C44-8B92-8FD5B946BE5A}">
      <dgm:prSet phldrT="[文字]"/>
      <dgm:spPr/>
      <dgm:t>
        <a:bodyPr/>
        <a:lstStyle/>
        <a:p>
          <a:r>
            <a:rPr lang="zh-TW" altLang="en-US" dirty="0" smtClean="0"/>
            <a:t>風險</a:t>
          </a:r>
          <a:endParaRPr lang="zh-TW" altLang="en-US" dirty="0"/>
        </a:p>
      </dgm:t>
    </dgm:pt>
    <dgm:pt modelId="{71FFE1DE-D907-6647-97BC-D628AB4993AF}" type="par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2199D659-D99C-8941-A779-AF35EACEEE6F}" type="sibTrans" cxnId="{A43EA023-8BE0-CD4C-A6C9-3C35FAA6E37F}">
      <dgm:prSet/>
      <dgm:spPr/>
      <dgm:t>
        <a:bodyPr/>
        <a:lstStyle/>
        <a:p>
          <a:endParaRPr lang="zh-TW" altLang="en-US"/>
        </a:p>
      </dgm:t>
    </dgm:pt>
    <dgm:pt modelId="{8E615F37-D60E-CA4C-96F9-D0681378081B}">
      <dgm:prSet phldrT="[文字]"/>
      <dgm:spPr/>
      <dgm:t>
        <a:bodyPr/>
        <a:lstStyle/>
        <a:p>
          <a:r>
            <a:rPr lang="zh-TW" altLang="en-US" dirty="0" smtClean="0"/>
            <a:t>監管</a:t>
          </a:r>
          <a:endParaRPr lang="zh-TW" altLang="en-US" dirty="0"/>
        </a:p>
      </dgm:t>
    </dgm:pt>
    <dgm:pt modelId="{DA039B57-56B4-594F-80F7-4F2DBAAB0F50}" type="par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4D637AFF-93A6-1641-93A3-96CFDBDC7123}" type="sibTrans" cxnId="{81B6D6C9-FFE9-D845-A60E-75A9B063F2F6}">
      <dgm:prSet/>
      <dgm:spPr/>
      <dgm:t>
        <a:bodyPr/>
        <a:lstStyle/>
        <a:p>
          <a:endParaRPr lang="zh-TW" altLang="en-US"/>
        </a:p>
      </dgm:t>
    </dgm:pt>
    <dgm:pt modelId="{DFCC4999-B03C-3546-873D-70F2F995ED4F}">
      <dgm:prSet phldrT="[文字]"/>
      <dgm:spPr/>
      <dgm:t>
        <a:bodyPr/>
        <a:lstStyle/>
        <a:p>
          <a:r>
            <a:rPr lang="zh-TW" altLang="en-US" dirty="0" smtClean="0"/>
            <a:t>網路銀行監管</a:t>
          </a:r>
          <a:endParaRPr lang="zh-TW" altLang="en-US" dirty="0"/>
        </a:p>
      </dgm:t>
    </dgm:pt>
    <dgm:pt modelId="{72F6E571-4678-2845-9C70-98EDF0F5E797}" type="par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04FC4632-33F4-1141-BC2F-081861A2621A}" type="sibTrans" cxnId="{DD877162-D487-B546-8744-BFB994B30081}">
      <dgm:prSet/>
      <dgm:spPr/>
      <dgm:t>
        <a:bodyPr/>
        <a:lstStyle/>
        <a:p>
          <a:endParaRPr lang="zh-TW" altLang="en-US"/>
        </a:p>
      </dgm:t>
    </dgm:pt>
    <dgm:pt modelId="{D8B981F7-721D-524A-B9DC-D2F42B006655}">
      <dgm:prSet phldrT="[文字]"/>
      <dgm:spPr/>
      <dgm:t>
        <a:bodyPr/>
        <a:lstStyle/>
        <a:p>
          <a:r>
            <a:rPr lang="zh-TW" altLang="en-US" dirty="0" smtClean="0"/>
            <a:t>利率風險</a:t>
          </a:r>
          <a:endParaRPr lang="zh-TW" altLang="en-US" dirty="0"/>
        </a:p>
      </dgm:t>
    </dgm:pt>
    <dgm:pt modelId="{9691C062-CFE0-EB4D-8865-5D214AAEF0BA}" type="par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E5BF5BC5-FE14-9843-B483-4E3C480CED67}" type="sibTrans" cxnId="{F83F1520-733F-1D46-BDED-5F4B3A8AE547}">
      <dgm:prSet/>
      <dgm:spPr/>
      <dgm:t>
        <a:bodyPr/>
        <a:lstStyle/>
        <a:p>
          <a:endParaRPr lang="zh-TW" altLang="en-US"/>
        </a:p>
      </dgm:t>
    </dgm:pt>
    <dgm:pt modelId="{D0E30D55-94B5-394E-8D57-8718D5FDD0FB}">
      <dgm:prSet phldrT="[文字]"/>
      <dgm:spPr/>
      <dgm:t>
        <a:bodyPr/>
        <a:lstStyle/>
        <a:p>
          <a:r>
            <a:rPr lang="zh-TW" altLang="en-US" dirty="0" smtClean="0"/>
            <a:t>流動性風險</a:t>
          </a:r>
          <a:endParaRPr lang="zh-TW" altLang="en-US" dirty="0"/>
        </a:p>
      </dgm:t>
    </dgm:pt>
    <dgm:pt modelId="{6DD9E596-4C99-9243-A6C2-31DC27D1584C}" type="par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43CB5FDF-54A4-154E-AA34-F822C61276A9}" type="sibTrans" cxnId="{B2E024DB-D057-834A-ABDF-5335E6B8F42C}">
      <dgm:prSet/>
      <dgm:spPr/>
      <dgm:t>
        <a:bodyPr/>
        <a:lstStyle/>
        <a:p>
          <a:endParaRPr lang="zh-TW" altLang="en-US"/>
        </a:p>
      </dgm:t>
    </dgm:pt>
    <dgm:pt modelId="{2B950F90-9CF4-F349-B340-F0743C0AC461}">
      <dgm:prSet phldrT="[文字]"/>
      <dgm:spPr/>
      <dgm:t>
        <a:bodyPr/>
        <a:lstStyle/>
        <a:p>
          <a:r>
            <a:rPr lang="zh-TW" altLang="en-US" dirty="0" smtClean="0"/>
            <a:t>信用風險</a:t>
          </a:r>
          <a:endParaRPr lang="zh-TW" altLang="en-US" dirty="0"/>
        </a:p>
      </dgm:t>
    </dgm:pt>
    <dgm:pt modelId="{046AFEB7-2AED-2243-922B-1EFE7A2243A7}" type="par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DD7F264D-C914-C647-81C9-A992B1CD4D2E}" type="sibTrans" cxnId="{AA59B89F-0DBD-8B4F-BA1F-BA2255412099}">
      <dgm:prSet/>
      <dgm:spPr/>
      <dgm:t>
        <a:bodyPr/>
        <a:lstStyle/>
        <a:p>
          <a:endParaRPr lang="zh-TW" altLang="en-US"/>
        </a:p>
      </dgm:t>
    </dgm:pt>
    <dgm:pt modelId="{1B5B45BB-5342-744F-8B7A-BC4073D80564}">
      <dgm:prSet phldrT="[文字]"/>
      <dgm:spPr/>
      <dgm:t>
        <a:bodyPr/>
        <a:lstStyle/>
        <a:p>
          <a:r>
            <a:rPr lang="zh-TW" altLang="en-US" dirty="0" smtClean="0"/>
            <a:t>操作風險</a:t>
          </a:r>
          <a:endParaRPr lang="zh-TW" altLang="en-US" dirty="0"/>
        </a:p>
      </dgm:t>
    </dgm:pt>
    <dgm:pt modelId="{A4E3DAAE-7E9B-C54C-9D91-9BD58FCC95E6}" type="par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4B11C06A-FCC5-1040-AA93-E0FC56101E42}" type="sibTrans" cxnId="{82A2213C-684D-AA4A-97E1-D8FC1E128BD2}">
      <dgm:prSet/>
      <dgm:spPr/>
      <dgm:t>
        <a:bodyPr/>
        <a:lstStyle/>
        <a:p>
          <a:endParaRPr lang="zh-TW" altLang="en-US"/>
        </a:p>
      </dgm:t>
    </dgm:pt>
    <dgm:pt modelId="{751FC433-A13A-2841-9D1B-E4B3029A8D70}">
      <dgm:prSet phldrT="[文字]"/>
      <dgm:spPr/>
      <dgm:t>
        <a:bodyPr/>
        <a:lstStyle/>
        <a:p>
          <a:r>
            <a:rPr lang="zh-TW" altLang="en-US" dirty="0" smtClean="0"/>
            <a:t>第三方支付監管</a:t>
          </a:r>
          <a:endParaRPr lang="zh-TW" altLang="en-US" dirty="0"/>
        </a:p>
      </dgm:t>
    </dgm:pt>
    <dgm:pt modelId="{B259F210-C521-6B42-8358-037F4AAEB18C}" type="par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199D8ECE-FE18-8C4B-A19D-A615F0AD4EE7}" type="sibTrans" cxnId="{DAA18B6D-12EE-A445-A125-2B77628FBC53}">
      <dgm:prSet/>
      <dgm:spPr/>
      <dgm:t>
        <a:bodyPr/>
        <a:lstStyle/>
        <a:p>
          <a:endParaRPr lang="zh-TW" altLang="en-US"/>
        </a:p>
      </dgm:t>
    </dgm:pt>
    <dgm:pt modelId="{2B4035E2-D20E-1E4A-B79D-7F291331ACDE}">
      <dgm:prSet phldrT="[文字]"/>
      <dgm:spPr/>
      <dgm:t>
        <a:bodyPr/>
        <a:lstStyle/>
        <a:p>
          <a:r>
            <a:rPr lang="zh-TW" altLang="en-US" dirty="0" smtClean="0"/>
            <a:t>群眾募資平台監管</a:t>
          </a:r>
          <a:endParaRPr lang="zh-TW" altLang="en-US" dirty="0"/>
        </a:p>
      </dgm:t>
    </dgm:pt>
    <dgm:pt modelId="{284821F5-3411-DD44-A8BF-9C673C0862CE}" type="par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B80F4ADC-6D8E-EC48-BD95-64489635AC8E}" type="sibTrans" cxnId="{E641C51F-F663-5742-8CD6-DB03C9CD56C8}">
      <dgm:prSet/>
      <dgm:spPr/>
      <dgm:t>
        <a:bodyPr/>
        <a:lstStyle/>
        <a:p>
          <a:endParaRPr lang="zh-TW" altLang="en-US"/>
        </a:p>
      </dgm:t>
    </dgm:pt>
    <dgm:pt modelId="{3E328EE3-9EB9-6A47-B7D9-743EB88BDFCD}">
      <dgm:prSet phldrT="[文字]"/>
      <dgm:spPr/>
      <dgm:t>
        <a:bodyPr/>
        <a:lstStyle/>
        <a:p>
          <a:r>
            <a:rPr lang="en-US" altLang="zh-TW" smtClean="0"/>
            <a:t>P2P</a:t>
          </a:r>
          <a:r>
            <a:rPr lang="zh-TW" altLang="en-US" smtClean="0"/>
            <a:t>平台監管</a:t>
          </a:r>
          <a:endParaRPr lang="zh-TW" altLang="en-US" dirty="0"/>
        </a:p>
      </dgm:t>
    </dgm:pt>
    <dgm:pt modelId="{56E64289-16F1-0945-ADFC-D07393EEEB5E}" type="par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219A8CB4-9C2E-594B-BA71-48E557E77FC5}" type="sibTrans" cxnId="{61B4A157-2DCF-E140-ACB9-0CB08B6667BE}">
      <dgm:prSet/>
      <dgm:spPr/>
      <dgm:t>
        <a:bodyPr/>
        <a:lstStyle/>
        <a:p>
          <a:endParaRPr lang="zh-TW" altLang="en-US"/>
        </a:p>
      </dgm:t>
    </dgm:pt>
    <dgm:pt modelId="{A2C66C11-3C1E-774B-8AB1-65FCD996F8CA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68BC8266-7489-4543-B09A-63CAF1B5FE0B}" type="par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86F752F7-3762-5743-AA85-0E915276BD5E}" type="sibTrans" cxnId="{4AE9E12B-953E-A94D-A291-FB273A605942}">
      <dgm:prSet/>
      <dgm:spPr/>
      <dgm:t>
        <a:bodyPr/>
        <a:lstStyle/>
        <a:p>
          <a:endParaRPr lang="zh-TW" altLang="en-US"/>
        </a:p>
      </dgm:t>
    </dgm:pt>
    <dgm:pt modelId="{7B39871E-CA46-234C-BF44-B20B29B8A03D}">
      <dgm:prSet phldrT="[文字]"/>
      <dgm:spPr/>
      <dgm:t>
        <a:bodyPr/>
        <a:lstStyle/>
        <a:p>
          <a:r>
            <a:rPr lang="en-US" altLang="zh-TW" dirty="0" smtClean="0"/>
            <a:t>…</a:t>
          </a:r>
          <a:r>
            <a:rPr lang="zh-TW" altLang="en-US" dirty="0" smtClean="0"/>
            <a:t> </a:t>
          </a:r>
          <a:r>
            <a:rPr lang="en-US" altLang="zh-TW" dirty="0" smtClean="0"/>
            <a:t>…</a:t>
          </a:r>
          <a:endParaRPr lang="zh-TW" altLang="en-US" dirty="0"/>
        </a:p>
      </dgm:t>
    </dgm:pt>
    <dgm:pt modelId="{D3B4EEC7-9049-C846-9D9F-DD3ED9205167}" type="sib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7A6A1503-073D-804B-A6F6-278567598735}" type="parTrans" cxnId="{F2861DE5-53B6-4F4F-877B-582DEC7E9399}">
      <dgm:prSet/>
      <dgm:spPr/>
      <dgm:t>
        <a:bodyPr/>
        <a:lstStyle/>
        <a:p>
          <a:endParaRPr lang="zh-TW" altLang="en-US"/>
        </a:p>
      </dgm:t>
    </dgm:pt>
    <dgm:pt modelId="{19D446B4-F66C-8C4F-AB8F-FB9602E45ABF}" type="pres">
      <dgm:prSet presAssocID="{E04FEFAC-6189-B645-A5A9-7A27C65406C0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75F63D9-1796-EA4C-ADDC-DCFF8682874C}" type="pres">
      <dgm:prSet presAssocID="{E04FEFAC-6189-B645-A5A9-7A27C65406C0}" presName="cycle" presStyleCnt="0"/>
      <dgm:spPr/>
    </dgm:pt>
    <dgm:pt modelId="{DE6DF09A-7BE6-954D-9D1E-C2A55F1E36B1}" type="pres">
      <dgm:prSet presAssocID="{E04FEFAC-6189-B645-A5A9-7A27C65406C0}" presName="centerShape" presStyleCnt="0"/>
      <dgm:spPr/>
    </dgm:pt>
    <dgm:pt modelId="{831B291E-44C5-7241-A534-D50616EFC64E}" type="pres">
      <dgm:prSet presAssocID="{E04FEFAC-6189-B645-A5A9-7A27C65406C0}" presName="connSite" presStyleLbl="node1" presStyleIdx="0" presStyleCnt="3"/>
      <dgm:spPr/>
    </dgm:pt>
    <dgm:pt modelId="{5EBFCCDB-12B2-5E4C-AD70-E3897448828D}" type="pres">
      <dgm:prSet presAssocID="{E04FEFAC-6189-B645-A5A9-7A27C65406C0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FA91CA59-C160-5740-8B08-3EE42E59E2A1}" type="pres">
      <dgm:prSet presAssocID="{71FFE1DE-D907-6647-97BC-D628AB4993AF}" presName="Name25" presStyleLbl="parChTrans1D1" presStyleIdx="0" presStyleCnt="2"/>
      <dgm:spPr/>
      <dgm:t>
        <a:bodyPr/>
        <a:lstStyle/>
        <a:p>
          <a:endParaRPr lang="zh-TW" altLang="en-US"/>
        </a:p>
      </dgm:t>
    </dgm:pt>
    <dgm:pt modelId="{3AAD6F6B-B92A-EC46-8B23-CCDB02AD2C7C}" type="pres">
      <dgm:prSet presAssocID="{37D252D9-3C64-2C44-8B92-8FD5B946BE5A}" presName="node" presStyleCnt="0"/>
      <dgm:spPr/>
    </dgm:pt>
    <dgm:pt modelId="{85268D50-110F-FA43-8B8D-2004EBD0D512}" type="pres">
      <dgm:prSet presAssocID="{37D252D9-3C64-2C44-8B92-8FD5B946BE5A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E9563B5-F95D-9141-B49F-C9F74E0D05DE}" type="pres">
      <dgm:prSet presAssocID="{37D252D9-3C64-2C44-8B92-8FD5B946BE5A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D742D76-4B78-8E4B-85AC-3CB4F0AF4C27}" type="pres">
      <dgm:prSet presAssocID="{DA039B57-56B4-594F-80F7-4F2DBAAB0F50}" presName="Name25" presStyleLbl="parChTrans1D1" presStyleIdx="1" presStyleCnt="2"/>
      <dgm:spPr/>
      <dgm:t>
        <a:bodyPr/>
        <a:lstStyle/>
        <a:p>
          <a:endParaRPr lang="zh-TW" altLang="en-US"/>
        </a:p>
      </dgm:t>
    </dgm:pt>
    <dgm:pt modelId="{D27D186C-E963-EE49-A408-965FB6BDF6A7}" type="pres">
      <dgm:prSet presAssocID="{8E615F37-D60E-CA4C-96F9-D0681378081B}" presName="node" presStyleCnt="0"/>
      <dgm:spPr/>
    </dgm:pt>
    <dgm:pt modelId="{6981C3F0-9299-BA41-AF27-28D72B74C60E}" type="pres">
      <dgm:prSet presAssocID="{8E615F37-D60E-CA4C-96F9-D0681378081B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8C840CF-AD8E-DE4E-944A-4D4DF6BC98F1}" type="pres">
      <dgm:prSet presAssocID="{8E615F37-D60E-CA4C-96F9-D0681378081B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641C51F-F663-5742-8CD6-DB03C9CD56C8}" srcId="{8E615F37-D60E-CA4C-96F9-D0681378081B}" destId="{2B4035E2-D20E-1E4A-B79D-7F291331ACDE}" srcOrd="2" destOrd="0" parTransId="{284821F5-3411-DD44-A8BF-9C673C0862CE}" sibTransId="{B80F4ADC-6D8E-EC48-BD95-64489635AC8E}"/>
    <dgm:cxn modelId="{DD877162-D487-B546-8744-BFB994B30081}" srcId="{8E615F37-D60E-CA4C-96F9-D0681378081B}" destId="{DFCC4999-B03C-3546-873D-70F2F995ED4F}" srcOrd="0" destOrd="0" parTransId="{72F6E571-4678-2845-9C70-98EDF0F5E797}" sibTransId="{04FC4632-33F4-1141-BC2F-081861A2621A}"/>
    <dgm:cxn modelId="{61B4A157-2DCF-E140-ACB9-0CB08B6667BE}" srcId="{8E615F37-D60E-CA4C-96F9-D0681378081B}" destId="{3E328EE3-9EB9-6A47-B7D9-743EB88BDFCD}" srcOrd="3" destOrd="0" parTransId="{56E64289-16F1-0945-ADFC-D07393EEEB5E}" sibTransId="{219A8CB4-9C2E-594B-BA71-48E557E77FC5}"/>
    <dgm:cxn modelId="{A43EA023-8BE0-CD4C-A6C9-3C35FAA6E37F}" srcId="{E04FEFAC-6189-B645-A5A9-7A27C65406C0}" destId="{37D252D9-3C64-2C44-8B92-8FD5B946BE5A}" srcOrd="0" destOrd="0" parTransId="{71FFE1DE-D907-6647-97BC-D628AB4993AF}" sibTransId="{2199D659-D99C-8941-A779-AF35EACEEE6F}"/>
    <dgm:cxn modelId="{4AE9E12B-953E-A94D-A291-FB273A605942}" srcId="{37D252D9-3C64-2C44-8B92-8FD5B946BE5A}" destId="{A2C66C11-3C1E-774B-8AB1-65FCD996F8CA}" srcOrd="4" destOrd="0" parTransId="{68BC8266-7489-4543-B09A-63CAF1B5FE0B}" sibTransId="{86F752F7-3762-5743-AA85-0E915276BD5E}"/>
    <dgm:cxn modelId="{4B18CC91-20C6-F74D-B330-FFB1C0E42E76}" type="presOf" srcId="{DFCC4999-B03C-3546-873D-70F2F995ED4F}" destId="{18C840CF-AD8E-DE4E-944A-4D4DF6BC98F1}" srcOrd="0" destOrd="0" presId="urn:microsoft.com/office/officeart/2005/8/layout/radial2"/>
    <dgm:cxn modelId="{18FDE745-A3A4-3248-88EA-FF395219B431}" type="presOf" srcId="{2B950F90-9CF4-F349-B340-F0743C0AC461}" destId="{DE9563B5-F95D-9141-B49F-C9F74E0D05DE}" srcOrd="0" destOrd="2" presId="urn:microsoft.com/office/officeart/2005/8/layout/radial2"/>
    <dgm:cxn modelId="{6FE59096-6B7D-A249-9987-ACD4C7670624}" type="presOf" srcId="{2B4035E2-D20E-1E4A-B79D-7F291331ACDE}" destId="{18C840CF-AD8E-DE4E-944A-4D4DF6BC98F1}" srcOrd="0" destOrd="2" presId="urn:microsoft.com/office/officeart/2005/8/layout/radial2"/>
    <dgm:cxn modelId="{F2861DE5-53B6-4F4F-877B-582DEC7E9399}" srcId="{8E615F37-D60E-CA4C-96F9-D0681378081B}" destId="{7B39871E-CA46-234C-BF44-B20B29B8A03D}" srcOrd="4" destOrd="0" parTransId="{7A6A1503-073D-804B-A6F6-278567598735}" sibTransId="{D3B4EEC7-9049-C846-9D9F-DD3ED9205167}"/>
    <dgm:cxn modelId="{6C785ECA-F3CD-E945-A4C9-1E82BC908AD6}" type="presOf" srcId="{A2C66C11-3C1E-774B-8AB1-65FCD996F8CA}" destId="{DE9563B5-F95D-9141-B49F-C9F74E0D05DE}" srcOrd="0" destOrd="4" presId="urn:microsoft.com/office/officeart/2005/8/layout/radial2"/>
    <dgm:cxn modelId="{F83F1520-733F-1D46-BDED-5F4B3A8AE547}" srcId="{37D252D9-3C64-2C44-8B92-8FD5B946BE5A}" destId="{D8B981F7-721D-524A-B9DC-D2F42B006655}" srcOrd="0" destOrd="0" parTransId="{9691C062-CFE0-EB4D-8865-5D214AAEF0BA}" sibTransId="{E5BF5BC5-FE14-9843-B483-4E3C480CED67}"/>
    <dgm:cxn modelId="{B05D9279-A243-1847-B853-70C86CAB7EF1}" type="presOf" srcId="{7B39871E-CA46-234C-BF44-B20B29B8A03D}" destId="{18C840CF-AD8E-DE4E-944A-4D4DF6BC98F1}" srcOrd="0" destOrd="4" presId="urn:microsoft.com/office/officeart/2005/8/layout/radial2"/>
    <dgm:cxn modelId="{63EB21AF-8EEA-5941-A6CF-1D933932C612}" type="presOf" srcId="{D0E30D55-94B5-394E-8D57-8718D5FDD0FB}" destId="{DE9563B5-F95D-9141-B49F-C9F74E0D05DE}" srcOrd="0" destOrd="1" presId="urn:microsoft.com/office/officeart/2005/8/layout/radial2"/>
    <dgm:cxn modelId="{B2E024DB-D057-834A-ABDF-5335E6B8F42C}" srcId="{37D252D9-3C64-2C44-8B92-8FD5B946BE5A}" destId="{D0E30D55-94B5-394E-8D57-8718D5FDD0FB}" srcOrd="1" destOrd="0" parTransId="{6DD9E596-4C99-9243-A6C2-31DC27D1584C}" sibTransId="{43CB5FDF-54A4-154E-AA34-F822C61276A9}"/>
    <dgm:cxn modelId="{298A492E-EB28-FC41-B0A9-C820D17DB89B}" type="presOf" srcId="{E04FEFAC-6189-B645-A5A9-7A27C65406C0}" destId="{19D446B4-F66C-8C4F-AB8F-FB9602E45ABF}" srcOrd="0" destOrd="0" presId="urn:microsoft.com/office/officeart/2005/8/layout/radial2"/>
    <dgm:cxn modelId="{79B266A3-9A99-4246-95AD-FD9D3857EE6B}" type="presOf" srcId="{71FFE1DE-D907-6647-97BC-D628AB4993AF}" destId="{FA91CA59-C160-5740-8B08-3EE42E59E2A1}" srcOrd="0" destOrd="0" presId="urn:microsoft.com/office/officeart/2005/8/layout/radial2"/>
    <dgm:cxn modelId="{1718FA92-D0BF-E240-A5BD-0C99FF5063DC}" type="presOf" srcId="{DA039B57-56B4-594F-80F7-4F2DBAAB0F50}" destId="{6D742D76-4B78-8E4B-85AC-3CB4F0AF4C27}" srcOrd="0" destOrd="0" presId="urn:microsoft.com/office/officeart/2005/8/layout/radial2"/>
    <dgm:cxn modelId="{166E0F5F-2AA5-B047-AD84-895839654549}" type="presOf" srcId="{751FC433-A13A-2841-9D1B-E4B3029A8D70}" destId="{18C840CF-AD8E-DE4E-944A-4D4DF6BC98F1}" srcOrd="0" destOrd="1" presId="urn:microsoft.com/office/officeart/2005/8/layout/radial2"/>
    <dgm:cxn modelId="{43FB1A13-1DFB-6C4B-AC12-FCCCD0BDB6AF}" type="presOf" srcId="{D8B981F7-721D-524A-B9DC-D2F42B006655}" destId="{DE9563B5-F95D-9141-B49F-C9F74E0D05DE}" srcOrd="0" destOrd="0" presId="urn:microsoft.com/office/officeart/2005/8/layout/radial2"/>
    <dgm:cxn modelId="{06C615E0-DC3E-944B-94DF-C976A4CA381D}" type="presOf" srcId="{37D252D9-3C64-2C44-8B92-8FD5B946BE5A}" destId="{85268D50-110F-FA43-8B8D-2004EBD0D512}" srcOrd="0" destOrd="0" presId="urn:microsoft.com/office/officeart/2005/8/layout/radial2"/>
    <dgm:cxn modelId="{F3A8A7E3-7C70-624C-AFFD-125FF3D70D4C}" type="presOf" srcId="{3E328EE3-9EB9-6A47-B7D9-743EB88BDFCD}" destId="{18C840CF-AD8E-DE4E-944A-4D4DF6BC98F1}" srcOrd="0" destOrd="3" presId="urn:microsoft.com/office/officeart/2005/8/layout/radial2"/>
    <dgm:cxn modelId="{96CD9F15-EF12-7341-9DEA-6409D6EA0426}" type="presOf" srcId="{1B5B45BB-5342-744F-8B7A-BC4073D80564}" destId="{DE9563B5-F95D-9141-B49F-C9F74E0D05DE}" srcOrd="0" destOrd="3" presId="urn:microsoft.com/office/officeart/2005/8/layout/radial2"/>
    <dgm:cxn modelId="{CE00A03D-3E24-874F-A40B-3494C2820603}" type="presOf" srcId="{8E615F37-D60E-CA4C-96F9-D0681378081B}" destId="{6981C3F0-9299-BA41-AF27-28D72B74C60E}" srcOrd="0" destOrd="0" presId="urn:microsoft.com/office/officeart/2005/8/layout/radial2"/>
    <dgm:cxn modelId="{81B6D6C9-FFE9-D845-A60E-75A9B063F2F6}" srcId="{E04FEFAC-6189-B645-A5A9-7A27C65406C0}" destId="{8E615F37-D60E-CA4C-96F9-D0681378081B}" srcOrd="1" destOrd="0" parTransId="{DA039B57-56B4-594F-80F7-4F2DBAAB0F50}" sibTransId="{4D637AFF-93A6-1641-93A3-96CFDBDC7123}"/>
    <dgm:cxn modelId="{AA59B89F-0DBD-8B4F-BA1F-BA2255412099}" srcId="{37D252D9-3C64-2C44-8B92-8FD5B946BE5A}" destId="{2B950F90-9CF4-F349-B340-F0743C0AC461}" srcOrd="2" destOrd="0" parTransId="{046AFEB7-2AED-2243-922B-1EFE7A2243A7}" sibTransId="{DD7F264D-C914-C647-81C9-A992B1CD4D2E}"/>
    <dgm:cxn modelId="{DAA18B6D-12EE-A445-A125-2B77628FBC53}" srcId="{8E615F37-D60E-CA4C-96F9-D0681378081B}" destId="{751FC433-A13A-2841-9D1B-E4B3029A8D70}" srcOrd="1" destOrd="0" parTransId="{B259F210-C521-6B42-8358-037F4AAEB18C}" sibTransId="{199D8ECE-FE18-8C4B-A19D-A615F0AD4EE7}"/>
    <dgm:cxn modelId="{82A2213C-684D-AA4A-97E1-D8FC1E128BD2}" srcId="{37D252D9-3C64-2C44-8B92-8FD5B946BE5A}" destId="{1B5B45BB-5342-744F-8B7A-BC4073D80564}" srcOrd="3" destOrd="0" parTransId="{A4E3DAAE-7E9B-C54C-9D91-9BD58FCC95E6}" sibTransId="{4B11C06A-FCC5-1040-AA93-E0FC56101E42}"/>
    <dgm:cxn modelId="{CE485E52-C163-324B-B618-06103220C576}" type="presParOf" srcId="{19D446B4-F66C-8C4F-AB8F-FB9602E45ABF}" destId="{575F63D9-1796-EA4C-ADDC-DCFF8682874C}" srcOrd="0" destOrd="0" presId="urn:microsoft.com/office/officeart/2005/8/layout/radial2"/>
    <dgm:cxn modelId="{AE9054E9-0A5F-B146-BEFB-005232D218E3}" type="presParOf" srcId="{575F63D9-1796-EA4C-ADDC-DCFF8682874C}" destId="{DE6DF09A-7BE6-954D-9D1E-C2A55F1E36B1}" srcOrd="0" destOrd="0" presId="urn:microsoft.com/office/officeart/2005/8/layout/radial2"/>
    <dgm:cxn modelId="{8513E799-4419-9D49-9E91-76566B8F20B4}" type="presParOf" srcId="{DE6DF09A-7BE6-954D-9D1E-C2A55F1E36B1}" destId="{831B291E-44C5-7241-A534-D50616EFC64E}" srcOrd="0" destOrd="0" presId="urn:microsoft.com/office/officeart/2005/8/layout/radial2"/>
    <dgm:cxn modelId="{87C62356-FD57-A84C-A6B0-54A564C3BA56}" type="presParOf" srcId="{DE6DF09A-7BE6-954D-9D1E-C2A55F1E36B1}" destId="{5EBFCCDB-12B2-5E4C-AD70-E3897448828D}" srcOrd="1" destOrd="0" presId="urn:microsoft.com/office/officeart/2005/8/layout/radial2"/>
    <dgm:cxn modelId="{4EEB427F-01FE-0643-8916-8DA8E0167E20}" type="presParOf" srcId="{575F63D9-1796-EA4C-ADDC-DCFF8682874C}" destId="{FA91CA59-C160-5740-8B08-3EE42E59E2A1}" srcOrd="1" destOrd="0" presId="urn:microsoft.com/office/officeart/2005/8/layout/radial2"/>
    <dgm:cxn modelId="{744A0FCE-C894-A04A-B0B6-5AF12993F419}" type="presParOf" srcId="{575F63D9-1796-EA4C-ADDC-DCFF8682874C}" destId="{3AAD6F6B-B92A-EC46-8B23-CCDB02AD2C7C}" srcOrd="2" destOrd="0" presId="urn:microsoft.com/office/officeart/2005/8/layout/radial2"/>
    <dgm:cxn modelId="{C9E8E004-AE3B-F247-95B1-C35F0EF34BC5}" type="presParOf" srcId="{3AAD6F6B-B92A-EC46-8B23-CCDB02AD2C7C}" destId="{85268D50-110F-FA43-8B8D-2004EBD0D512}" srcOrd="0" destOrd="0" presId="urn:microsoft.com/office/officeart/2005/8/layout/radial2"/>
    <dgm:cxn modelId="{41B6257E-28D0-D84D-872A-44DF393C680A}" type="presParOf" srcId="{3AAD6F6B-B92A-EC46-8B23-CCDB02AD2C7C}" destId="{DE9563B5-F95D-9141-B49F-C9F74E0D05DE}" srcOrd="1" destOrd="0" presId="urn:microsoft.com/office/officeart/2005/8/layout/radial2"/>
    <dgm:cxn modelId="{70363D98-20ED-A647-819E-981B2E00C1A2}" type="presParOf" srcId="{575F63D9-1796-EA4C-ADDC-DCFF8682874C}" destId="{6D742D76-4B78-8E4B-85AC-3CB4F0AF4C27}" srcOrd="3" destOrd="0" presId="urn:microsoft.com/office/officeart/2005/8/layout/radial2"/>
    <dgm:cxn modelId="{4131C98B-5E82-8744-8FBB-550A410AC2BA}" type="presParOf" srcId="{575F63D9-1796-EA4C-ADDC-DCFF8682874C}" destId="{D27D186C-E963-EE49-A408-965FB6BDF6A7}" srcOrd="4" destOrd="0" presId="urn:microsoft.com/office/officeart/2005/8/layout/radial2"/>
    <dgm:cxn modelId="{2D61EB50-2A6D-FD4D-B564-23AFC369C052}" type="presParOf" srcId="{D27D186C-E963-EE49-A408-965FB6BDF6A7}" destId="{6981C3F0-9299-BA41-AF27-28D72B74C60E}" srcOrd="0" destOrd="0" presId="urn:microsoft.com/office/officeart/2005/8/layout/radial2"/>
    <dgm:cxn modelId="{574EA36E-CAB8-E447-ACF2-D4893C9B64F2}" type="presParOf" srcId="{D27D186C-E963-EE49-A408-965FB6BDF6A7}" destId="{18C840CF-AD8E-DE4E-944A-4D4DF6BC98F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第三方支付</a:t>
          </a:r>
          <a:endParaRPr lang="zh-TW" altLang="en-US" sz="21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行動</a:t>
          </a:r>
          <a:br>
            <a:rPr lang="zh-TW" altLang="en-US" sz="2100" kern="1200" dirty="0" smtClean="0"/>
          </a:br>
          <a:r>
            <a:rPr lang="zh-TW" altLang="en-US" sz="2100" kern="1200" dirty="0" smtClean="0"/>
            <a:t>支付</a:t>
          </a:r>
          <a:endParaRPr lang="zh-TW" altLang="en-US" sz="21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100" kern="1200" dirty="0" smtClean="0"/>
            <a:t>P2P</a:t>
          </a:r>
          <a:br>
            <a:rPr lang="en-US" altLang="zh-TW" sz="2100" kern="1200" dirty="0" smtClean="0"/>
          </a:br>
          <a:r>
            <a:rPr lang="zh-TW" altLang="en-US" sz="2100" kern="1200" dirty="0" smtClean="0"/>
            <a:t>借貸</a:t>
          </a:r>
          <a:endParaRPr lang="zh-TW" altLang="en-US" sz="21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群眾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募資</a:t>
          </a:r>
          <a:endParaRPr lang="zh-TW" altLang="en-US" sz="21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虛擬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貨幣</a:t>
          </a:r>
          <a:endParaRPr lang="zh-TW" altLang="en-US" sz="21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保險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科技</a:t>
          </a:r>
          <a:endParaRPr lang="zh-TW" altLang="en-US" sz="21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智慧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理財</a:t>
          </a:r>
          <a:endParaRPr lang="zh-TW" altLang="en-US" sz="21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網路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信評</a:t>
          </a:r>
          <a:endParaRPr lang="zh-TW" altLang="en-US" sz="21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數位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銀行</a:t>
          </a:r>
          <a:endParaRPr lang="zh-TW" altLang="en-US" sz="21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kern="1200" dirty="0" smtClean="0"/>
            <a:t>電商</a:t>
          </a:r>
          <a:r>
            <a:rPr lang="en-US" altLang="zh-TW" sz="2100" kern="1200" dirty="0" smtClean="0"/>
            <a:t/>
          </a:r>
          <a:br>
            <a:rPr lang="en-US" altLang="zh-TW" sz="2100" kern="1200" dirty="0" smtClean="0"/>
          </a:br>
          <a:r>
            <a:rPr lang="zh-TW" altLang="en-US" sz="2100" kern="1200" dirty="0" smtClean="0"/>
            <a:t>金融</a:t>
          </a:r>
          <a:endParaRPr lang="zh-TW" altLang="en-US" sz="21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300" kern="1200"/>
        </a:p>
      </dsp:txBody>
      <dsp:txXfrm>
        <a:off x="2607280" y="613013"/>
        <a:ext cx="77585" cy="193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8595" y="2709333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2257160"/>
              </a:lnTo>
              <a:lnTo>
                <a:pt x="592278" y="225716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3779574"/>
        <a:ext cx="116678" cy="116678"/>
      </dsp:txXfrm>
    </dsp:sp>
    <dsp:sp modelId="{16F8181C-3500-9040-97B9-880838ED1EBB}">
      <dsp:nvSpPr>
        <dsp:cNvPr id="0" name=""/>
        <dsp:cNvSpPr/>
      </dsp:nvSpPr>
      <dsp:spPr>
        <a:xfrm>
          <a:off x="2738595" y="270933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139" y="0"/>
              </a:lnTo>
              <a:lnTo>
                <a:pt x="296139" y="1128580"/>
              </a:lnTo>
              <a:lnTo>
                <a:pt x="592278" y="112858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3241759"/>
        <a:ext cx="63727" cy="63727"/>
      </dsp:txXfrm>
    </dsp:sp>
    <dsp:sp modelId="{81CAB378-A240-5F49-9E4E-55345AE7ACF3}">
      <dsp:nvSpPr>
        <dsp:cNvPr id="0" name=""/>
        <dsp:cNvSpPr/>
      </dsp:nvSpPr>
      <dsp:spPr>
        <a:xfrm>
          <a:off x="2738595" y="2663613"/>
          <a:ext cx="5922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2278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19927" y="2694526"/>
        <a:ext cx="29613" cy="29613"/>
      </dsp:txXfrm>
    </dsp:sp>
    <dsp:sp modelId="{0449B6F4-C8E7-C541-B4D6-5D88D6B5A196}">
      <dsp:nvSpPr>
        <dsp:cNvPr id="0" name=""/>
        <dsp:cNvSpPr/>
      </dsp:nvSpPr>
      <dsp:spPr>
        <a:xfrm>
          <a:off x="2738595" y="1580753"/>
          <a:ext cx="592278" cy="1128580"/>
        </a:xfrm>
        <a:custGeom>
          <a:avLst/>
          <a:gdLst/>
          <a:ahLst/>
          <a:cxnLst/>
          <a:rect l="0" t="0" r="0" b="0"/>
          <a:pathLst>
            <a:path>
              <a:moveTo>
                <a:pt x="0" y="1128580"/>
              </a:moveTo>
              <a:lnTo>
                <a:pt x="296139" y="112858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2870" y="2113179"/>
        <a:ext cx="63727" cy="63727"/>
      </dsp:txXfrm>
    </dsp:sp>
    <dsp:sp modelId="{508C52DC-0BC2-9443-A400-B98257257C03}">
      <dsp:nvSpPr>
        <dsp:cNvPr id="0" name=""/>
        <dsp:cNvSpPr/>
      </dsp:nvSpPr>
      <dsp:spPr>
        <a:xfrm>
          <a:off x="2738595" y="452172"/>
          <a:ext cx="592278" cy="2257160"/>
        </a:xfrm>
        <a:custGeom>
          <a:avLst/>
          <a:gdLst/>
          <a:ahLst/>
          <a:cxnLst/>
          <a:rect l="0" t="0" r="0" b="0"/>
          <a:pathLst>
            <a:path>
              <a:moveTo>
                <a:pt x="0" y="2257160"/>
              </a:moveTo>
              <a:lnTo>
                <a:pt x="296139" y="2257160"/>
              </a:lnTo>
              <a:lnTo>
                <a:pt x="296139" y="0"/>
              </a:lnTo>
              <a:lnTo>
                <a:pt x="592278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6395" y="1522413"/>
        <a:ext cx="116678" cy="116678"/>
      </dsp:txXfrm>
    </dsp:sp>
    <dsp:sp modelId="{EF40F68A-3927-6E4A-9137-E1C8E52492E5}">
      <dsp:nvSpPr>
        <dsp:cNvPr id="0" name=""/>
        <dsp:cNvSpPr/>
      </dsp:nvSpPr>
      <dsp:spPr>
        <a:xfrm rot="16200000">
          <a:off x="-88795" y="2257901"/>
          <a:ext cx="4751916" cy="90286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000" kern="1200" dirty="0" smtClean="0"/>
            <a:t>社群金融</a:t>
          </a:r>
          <a:endParaRPr lang="zh-TW" altLang="en-US" sz="6000" kern="1200" dirty="0"/>
        </a:p>
      </dsp:txBody>
      <dsp:txXfrm>
        <a:off x="-88795" y="2257901"/>
        <a:ext cx="4751916" cy="902864"/>
      </dsp:txXfrm>
    </dsp:sp>
    <dsp:sp modelId="{E9D36B56-E119-2D46-9FC6-82D3CD7E39E1}">
      <dsp:nvSpPr>
        <dsp:cNvPr id="0" name=""/>
        <dsp:cNvSpPr/>
      </dsp:nvSpPr>
      <dsp:spPr>
        <a:xfrm>
          <a:off x="3330874" y="740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第三方支付</a:t>
          </a:r>
          <a:endParaRPr lang="zh-TW" altLang="en-US" sz="4400" kern="1200" dirty="0"/>
        </a:p>
      </dsp:txBody>
      <dsp:txXfrm>
        <a:off x="3330874" y="740"/>
        <a:ext cx="2961394" cy="902864"/>
      </dsp:txXfrm>
    </dsp:sp>
    <dsp:sp modelId="{06EC4BCE-58BA-2C45-AFB0-116941CE27BB}">
      <dsp:nvSpPr>
        <dsp:cNvPr id="0" name=""/>
        <dsp:cNvSpPr/>
      </dsp:nvSpPr>
      <dsp:spPr>
        <a:xfrm>
          <a:off x="3330874" y="1129321"/>
          <a:ext cx="2961394" cy="902864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</a:t>
          </a:r>
          <a:r>
            <a:rPr lang="zh-TW" altLang="en-US" sz="4400" kern="1200" dirty="0" smtClean="0"/>
            <a:t>借貸</a:t>
          </a:r>
          <a:endParaRPr lang="zh-TW" altLang="en-US" sz="4400" kern="1200" dirty="0"/>
        </a:p>
      </dsp:txBody>
      <dsp:txXfrm>
        <a:off x="3330874" y="1129321"/>
        <a:ext cx="2961394" cy="902864"/>
      </dsp:txXfrm>
    </dsp:sp>
    <dsp:sp modelId="{28B66FA9-E16F-E54A-8C59-FFC162E909C7}">
      <dsp:nvSpPr>
        <dsp:cNvPr id="0" name=""/>
        <dsp:cNvSpPr/>
      </dsp:nvSpPr>
      <dsp:spPr>
        <a:xfrm>
          <a:off x="3330874" y="225790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群眾募資</a:t>
          </a:r>
          <a:endParaRPr lang="zh-TW" altLang="en-US" sz="4400" kern="1200" dirty="0"/>
        </a:p>
      </dsp:txBody>
      <dsp:txXfrm>
        <a:off x="3330874" y="2257901"/>
        <a:ext cx="2961394" cy="902864"/>
      </dsp:txXfrm>
    </dsp:sp>
    <dsp:sp modelId="{D23B1F80-E6FF-8640-84DB-A80E95070184}">
      <dsp:nvSpPr>
        <dsp:cNvPr id="0" name=""/>
        <dsp:cNvSpPr/>
      </dsp:nvSpPr>
      <dsp:spPr>
        <a:xfrm>
          <a:off x="3330874" y="338648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虛擬貨幣</a:t>
          </a:r>
          <a:endParaRPr lang="zh-TW" altLang="en-US" sz="4400" kern="1200" dirty="0"/>
        </a:p>
      </dsp:txBody>
      <dsp:txXfrm>
        <a:off x="3330874" y="3386481"/>
        <a:ext cx="2961394" cy="902864"/>
      </dsp:txXfrm>
    </dsp:sp>
    <dsp:sp modelId="{A35B2BFD-01FA-2440-A580-31002AD88FA7}">
      <dsp:nvSpPr>
        <dsp:cNvPr id="0" name=""/>
        <dsp:cNvSpPr/>
      </dsp:nvSpPr>
      <dsp:spPr>
        <a:xfrm>
          <a:off x="3330874" y="4515061"/>
          <a:ext cx="2961394" cy="9028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/>
            <a:t>社群保險</a:t>
          </a:r>
          <a:endParaRPr lang="zh-TW" altLang="en-US" sz="4400" kern="1200" dirty="0"/>
        </a:p>
      </dsp:txBody>
      <dsp:txXfrm>
        <a:off x="3330874" y="4515061"/>
        <a:ext cx="2961394" cy="9028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第三方支付</a:t>
          </a:r>
          <a:endParaRPr lang="zh-TW" altLang="en-US" sz="13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行動</a:t>
          </a:r>
          <a:br>
            <a:rPr lang="zh-TW" altLang="en-US" sz="1300" kern="1200" dirty="0" smtClean="0"/>
          </a:br>
          <a:r>
            <a:rPr lang="zh-TW" altLang="en-US" sz="1300" kern="1200" dirty="0" smtClean="0"/>
            <a:t>支付</a:t>
          </a:r>
          <a:endParaRPr lang="zh-TW" altLang="en-US" sz="13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300" kern="1200" dirty="0" smtClean="0"/>
            <a:t>P2P</a:t>
          </a:r>
          <a:br>
            <a:rPr lang="en-US" altLang="zh-TW" sz="1300" kern="1200" dirty="0" smtClean="0"/>
          </a:br>
          <a:r>
            <a:rPr lang="zh-TW" altLang="en-US" sz="1300" kern="1200" dirty="0" smtClean="0"/>
            <a:t>借貸</a:t>
          </a:r>
          <a:endParaRPr lang="zh-TW" altLang="en-US" sz="13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群眾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募資</a:t>
          </a:r>
          <a:endParaRPr lang="zh-TW" altLang="en-US" sz="13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虛擬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貨幣</a:t>
          </a:r>
          <a:endParaRPr lang="zh-TW" altLang="en-US" sz="13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保險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科技</a:t>
          </a:r>
          <a:endParaRPr lang="zh-TW" altLang="en-US" sz="13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智慧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理財</a:t>
          </a:r>
          <a:endParaRPr lang="zh-TW" altLang="en-US" sz="13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300" kern="1200" dirty="0" smtClean="0"/>
            <a:t>網路</a:t>
          </a:r>
          <a:r>
            <a:rPr lang="en-US" altLang="zh-TW" sz="1300" kern="1200" dirty="0" smtClean="0"/>
            <a:t/>
          </a:r>
          <a:br>
            <a:rPr lang="en-US" altLang="zh-TW" sz="1300" kern="1200" dirty="0" smtClean="0"/>
          </a:br>
          <a:r>
            <a:rPr lang="zh-TW" altLang="en-US" sz="1300" kern="1200" dirty="0" smtClean="0"/>
            <a:t>信評</a:t>
          </a:r>
          <a:endParaRPr lang="zh-TW" altLang="en-US" sz="13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dirty="0"/>
        </a:p>
      </dsp:txBody>
      <dsp:txXfrm>
        <a:off x="1086326" y="437117"/>
        <a:ext cx="50030" cy="1271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9EF90-5ADE-4409-BD21-A4671AAE8E8D}">
      <dsp:nvSpPr>
        <dsp:cNvPr id="0" name=""/>
        <dsp:cNvSpPr/>
      </dsp:nvSpPr>
      <dsp:spPr>
        <a:xfrm>
          <a:off x="-5441786" y="-833333"/>
          <a:ext cx="6480236" cy="6480236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C96C00-60B3-4F2B-A47E-0B739CDEDB87}">
      <dsp:nvSpPr>
        <dsp:cNvPr id="0" name=""/>
        <dsp:cNvSpPr/>
      </dsp:nvSpPr>
      <dsp:spPr>
        <a:xfrm>
          <a:off x="668123" y="481356"/>
          <a:ext cx="6366839" cy="9627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60487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行動互聯網：透過行動通訊和互聯網結合，使人們能更方便地運用手機使用金融服務</a:t>
          </a:r>
          <a:endParaRPr lang="zh-TW" altLang="en-US" sz="2400" kern="1200" dirty="0"/>
        </a:p>
      </dsp:txBody>
      <dsp:txXfrm>
        <a:off x="668123" y="481356"/>
        <a:ext cx="6366839" cy="962713"/>
      </dsp:txXfrm>
    </dsp:sp>
    <dsp:sp modelId="{8CE46475-6650-47A6-900E-A958392A9204}">
      <dsp:nvSpPr>
        <dsp:cNvPr id="0" name=""/>
        <dsp:cNvSpPr/>
      </dsp:nvSpPr>
      <dsp:spPr>
        <a:xfrm>
          <a:off x="66427" y="361017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FC90B1-C8EB-474C-B945-5C113C86AE97}">
      <dsp:nvSpPr>
        <dsp:cNvPr id="0" name=""/>
        <dsp:cNvSpPr/>
      </dsp:nvSpPr>
      <dsp:spPr>
        <a:xfrm>
          <a:off x="1084497" y="1933783"/>
          <a:ext cx="6016892" cy="962713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rgbClr val="4DA07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/>
            <a:t> 大數據：大量數據收集、整理及分析</a:t>
          </a:r>
          <a:endParaRPr lang="zh-TW" altLang="en-US" sz="2400" kern="1200" dirty="0"/>
        </a:p>
      </dsp:txBody>
      <dsp:txXfrm>
        <a:off x="1084497" y="1933783"/>
        <a:ext cx="6016892" cy="962713"/>
      </dsp:txXfrm>
    </dsp:sp>
    <dsp:sp modelId="{CA1222D1-C0D7-4320-BDD3-E3B81E7E50E2}">
      <dsp:nvSpPr>
        <dsp:cNvPr id="0" name=""/>
        <dsp:cNvSpPr/>
      </dsp:nvSpPr>
      <dsp:spPr>
        <a:xfrm>
          <a:off x="416373" y="1805088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E57142-E37C-44E1-9EB1-BC70376B7B9E}">
      <dsp:nvSpPr>
        <dsp:cNvPr id="0" name=""/>
        <dsp:cNvSpPr/>
      </dsp:nvSpPr>
      <dsp:spPr>
        <a:xfrm>
          <a:off x="668123" y="3369498"/>
          <a:ext cx="6366839" cy="96271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rgbClr val="C1985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4154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/>
            <a:t>雲端運算基礎建設：將不同位置的計算資源透過互網網整合起來</a:t>
          </a:r>
          <a:endParaRPr lang="zh-TW" altLang="en-US" sz="2400" b="1" kern="1200" dirty="0"/>
        </a:p>
      </dsp:txBody>
      <dsp:txXfrm>
        <a:off x="668123" y="3369498"/>
        <a:ext cx="6366839" cy="962713"/>
      </dsp:txXfrm>
    </dsp:sp>
    <dsp:sp modelId="{C1B7E16D-F72F-4E72-86B8-BED5149B9912}">
      <dsp:nvSpPr>
        <dsp:cNvPr id="0" name=""/>
        <dsp:cNvSpPr/>
      </dsp:nvSpPr>
      <dsp:spPr>
        <a:xfrm>
          <a:off x="66427" y="3249159"/>
          <a:ext cx="1203392" cy="120339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2281-1FE0-4E36-B7FC-49C1793956AA}">
      <dsp:nvSpPr>
        <dsp:cNvPr id="0" name=""/>
        <dsp:cNvSpPr/>
      </dsp:nvSpPr>
      <dsp:spPr>
        <a:xfrm>
          <a:off x="7473" y="0"/>
          <a:ext cx="1601450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創新模式</a:t>
          </a:r>
        </a:p>
      </dsp:txBody>
      <dsp:txXfrm>
        <a:off x="25024" y="17551"/>
        <a:ext cx="1566348" cy="564120"/>
      </dsp:txXfrm>
    </dsp:sp>
    <dsp:sp modelId="{1BF9C948-1257-4234-8241-EC41251EA83B}">
      <dsp:nvSpPr>
        <dsp:cNvPr id="0" name=""/>
        <dsp:cNvSpPr/>
      </dsp:nvSpPr>
      <dsp:spPr>
        <a:xfrm>
          <a:off x="2184599" y="116779"/>
          <a:ext cx="624105" cy="365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184599" y="189912"/>
        <a:ext cx="514406" cy="219397"/>
      </dsp:txXfrm>
    </dsp:sp>
    <dsp:sp modelId="{BC1EE63B-2D58-4ECB-B2DC-168FA4BC9DD3}">
      <dsp:nvSpPr>
        <dsp:cNvPr id="0" name=""/>
        <dsp:cNvSpPr/>
      </dsp:nvSpPr>
      <dsp:spPr>
        <a:xfrm>
          <a:off x="3332667" y="0"/>
          <a:ext cx="6451412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 smtClean="0"/>
            <a:t>實體銀行服務創新</a:t>
          </a:r>
          <a:endParaRPr lang="zh-TW" altLang="en-US" sz="2400" kern="1200" dirty="0"/>
        </a:p>
      </dsp:txBody>
      <dsp:txXfrm>
        <a:off x="3350218" y="17551"/>
        <a:ext cx="6416310" cy="564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A2281-1FE0-4E36-B7FC-49C1793956AA}">
      <dsp:nvSpPr>
        <dsp:cNvPr id="0" name=""/>
        <dsp:cNvSpPr/>
      </dsp:nvSpPr>
      <dsp:spPr>
        <a:xfrm>
          <a:off x="7473" y="0"/>
          <a:ext cx="1601450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創新模式</a:t>
          </a:r>
        </a:p>
      </dsp:txBody>
      <dsp:txXfrm>
        <a:off x="25024" y="17551"/>
        <a:ext cx="1566348" cy="564120"/>
      </dsp:txXfrm>
    </dsp:sp>
    <dsp:sp modelId="{1BF9C948-1257-4234-8241-EC41251EA83B}">
      <dsp:nvSpPr>
        <dsp:cNvPr id="0" name=""/>
        <dsp:cNvSpPr/>
      </dsp:nvSpPr>
      <dsp:spPr>
        <a:xfrm>
          <a:off x="2182103" y="116779"/>
          <a:ext cx="621399" cy="365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500" kern="1200"/>
        </a:p>
      </dsp:txBody>
      <dsp:txXfrm>
        <a:off x="2182103" y="189912"/>
        <a:ext cx="511700" cy="219397"/>
      </dsp:txXfrm>
    </dsp:sp>
    <dsp:sp modelId="{BC1EE63B-2D58-4ECB-B2DC-168FA4BC9DD3}">
      <dsp:nvSpPr>
        <dsp:cNvPr id="0" name=""/>
        <dsp:cNvSpPr/>
      </dsp:nvSpPr>
      <dsp:spPr>
        <a:xfrm>
          <a:off x="3325193" y="0"/>
          <a:ext cx="6451412" cy="5992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kern="1200" dirty="0"/>
            <a:t>實體銀行服務創新</a:t>
          </a:r>
        </a:p>
      </dsp:txBody>
      <dsp:txXfrm>
        <a:off x="3342744" y="17551"/>
        <a:ext cx="6416310" cy="5641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2D76-4B78-8E4B-85AC-3CB4F0AF4C27}">
      <dsp:nvSpPr>
        <dsp:cNvPr id="0" name=""/>
        <dsp:cNvSpPr/>
      </dsp:nvSpPr>
      <dsp:spPr>
        <a:xfrm rot="1772226">
          <a:off x="4070281" y="3130014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91CA59-C160-5740-8B08-3EE42E59E2A1}">
      <dsp:nvSpPr>
        <dsp:cNvPr id="0" name=""/>
        <dsp:cNvSpPr/>
      </dsp:nvSpPr>
      <dsp:spPr>
        <a:xfrm rot="19827774">
          <a:off x="4070281" y="1523381"/>
          <a:ext cx="860306" cy="48779"/>
        </a:xfrm>
        <a:custGeom>
          <a:avLst/>
          <a:gdLst/>
          <a:ahLst/>
          <a:cxnLst/>
          <a:rect l="0" t="0" r="0" b="0"/>
          <a:pathLst>
            <a:path>
              <a:moveTo>
                <a:pt x="0" y="24389"/>
              </a:moveTo>
              <a:lnTo>
                <a:pt x="860306" y="2438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FCCDB-12B2-5E4C-AD70-E3897448828D}">
      <dsp:nvSpPr>
        <dsp:cNvPr id="0" name=""/>
        <dsp:cNvSpPr/>
      </dsp:nvSpPr>
      <dsp:spPr>
        <a:xfrm>
          <a:off x="1592055" y="860422"/>
          <a:ext cx="2981329" cy="29813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5268D50-110F-FA43-8B8D-2004EBD0D512}">
      <dsp:nvSpPr>
        <dsp:cNvPr id="0" name=""/>
        <dsp:cNvSpPr/>
      </dsp:nvSpPr>
      <dsp:spPr>
        <a:xfrm>
          <a:off x="4758445" y="384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風險</a:t>
          </a:r>
          <a:endParaRPr lang="zh-TW" altLang="en-US" sz="4700" kern="1200" dirty="0"/>
        </a:p>
      </dsp:txBody>
      <dsp:txXfrm>
        <a:off x="5020408" y="262347"/>
        <a:ext cx="1264871" cy="1264871"/>
      </dsp:txXfrm>
    </dsp:sp>
    <dsp:sp modelId="{DE9563B5-F95D-9141-B49F-C9F74E0D05DE}">
      <dsp:nvSpPr>
        <dsp:cNvPr id="0" name=""/>
        <dsp:cNvSpPr/>
      </dsp:nvSpPr>
      <dsp:spPr>
        <a:xfrm>
          <a:off x="6726122" y="384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利率風險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流動性風險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信用風險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操作風險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dirty="0" smtClean="0"/>
            <a:t>…</a:t>
          </a:r>
          <a:r>
            <a:rPr lang="zh-TW" altLang="en-US" sz="2100" kern="1200" dirty="0" smtClean="0"/>
            <a:t> </a:t>
          </a:r>
          <a:r>
            <a:rPr lang="en-US" altLang="zh-TW" sz="2100" kern="1200" dirty="0" smtClean="0"/>
            <a:t>…</a:t>
          </a:r>
          <a:endParaRPr lang="zh-TW" altLang="en-US" sz="2100" kern="1200" dirty="0"/>
        </a:p>
      </dsp:txBody>
      <dsp:txXfrm>
        <a:off x="6726122" y="384"/>
        <a:ext cx="2683196" cy="1788797"/>
      </dsp:txXfrm>
    </dsp:sp>
    <dsp:sp modelId="{6981C3F0-9299-BA41-AF27-28D72B74C60E}">
      <dsp:nvSpPr>
        <dsp:cNvPr id="0" name=""/>
        <dsp:cNvSpPr/>
      </dsp:nvSpPr>
      <dsp:spPr>
        <a:xfrm>
          <a:off x="4758445" y="2912992"/>
          <a:ext cx="1788797" cy="1788797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700" kern="1200" dirty="0" smtClean="0"/>
            <a:t>監管</a:t>
          </a:r>
          <a:endParaRPr lang="zh-TW" altLang="en-US" sz="4700" kern="1200" dirty="0"/>
        </a:p>
      </dsp:txBody>
      <dsp:txXfrm>
        <a:off x="5020408" y="3174955"/>
        <a:ext cx="1264871" cy="1264871"/>
      </dsp:txXfrm>
    </dsp:sp>
    <dsp:sp modelId="{18C840CF-AD8E-DE4E-944A-4D4DF6BC98F1}">
      <dsp:nvSpPr>
        <dsp:cNvPr id="0" name=""/>
        <dsp:cNvSpPr/>
      </dsp:nvSpPr>
      <dsp:spPr>
        <a:xfrm>
          <a:off x="6726122" y="2912992"/>
          <a:ext cx="2683196" cy="1788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網路銀行監管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第三方支付監管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100" kern="1200" dirty="0" smtClean="0"/>
            <a:t>群眾募資平台監管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smtClean="0"/>
            <a:t>P2P</a:t>
          </a:r>
          <a:r>
            <a:rPr lang="zh-TW" altLang="en-US" sz="2100" kern="1200" smtClean="0"/>
            <a:t>平台監管</a:t>
          </a:r>
          <a:endParaRPr lang="zh-TW" alt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TW" sz="2100" kern="1200" dirty="0" smtClean="0"/>
            <a:t>…</a:t>
          </a:r>
          <a:r>
            <a:rPr lang="zh-TW" altLang="en-US" sz="2100" kern="1200" dirty="0" smtClean="0"/>
            <a:t> </a:t>
          </a:r>
          <a:r>
            <a:rPr lang="en-US" altLang="zh-TW" sz="2100" kern="1200" dirty="0" smtClean="0"/>
            <a:t>…</a:t>
          </a:r>
          <a:endParaRPr lang="zh-TW" altLang="en-US" sz="2100" kern="1200" dirty="0"/>
        </a:p>
      </dsp:txBody>
      <dsp:txXfrm>
        <a:off x="6726122" y="2912992"/>
        <a:ext cx="2683196" cy="1788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68905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西班牙 創新銀行首例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8667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2" name="Shape 392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4400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http://</a:t>
            </a:r>
            <a:r>
              <a:rPr kumimoji="1" lang="en-US" altLang="zh-TW" dirty="0" err="1" smtClean="0"/>
              <a:t>iknow.stpi.narl.org.tw</a:t>
            </a:r>
            <a:r>
              <a:rPr kumimoji="1" lang="en-US" altLang="zh-TW" dirty="0" smtClean="0"/>
              <a:t>/post/</a:t>
            </a:r>
            <a:r>
              <a:rPr kumimoji="1" lang="en-US" altLang="zh-TW" dirty="0" err="1" smtClean="0"/>
              <a:t>Read.aspx?PostID</a:t>
            </a:r>
            <a:r>
              <a:rPr kumimoji="1" lang="en-US" altLang="zh-TW" dirty="0" smtClean="0"/>
              <a:t>=12256</a:t>
            </a:r>
          </a:p>
          <a:p>
            <a:r>
              <a:rPr kumimoji="1" lang="en-US" altLang="zh-TW" dirty="0" smtClean="0"/>
              <a:t>https://read01.com/5mmDeD.html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3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563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NOT</a:t>
            </a:r>
            <a:r>
              <a:rPr lang="zh-TW" altLang="en-US" dirty="0"/>
              <a:t> </a:t>
            </a:r>
            <a:r>
              <a:rPr lang="en-US" altLang="zh-TW" dirty="0"/>
              <a:t>DONE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810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0774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7628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67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altLang="zh-TW"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Shape 252"/>
          <p:cNvSpPr txBox="1">
            <a:spLocks noGrp="1"/>
          </p:cNvSpPr>
          <p:nvPr>
            <p:ph type="sldNum" idx="12"/>
          </p:nvPr>
        </p:nvSpPr>
        <p:spPr>
          <a:xfrm>
            <a:off x="5797246" y="6743103"/>
            <a:ext cx="4434997" cy="356196"/>
          </a:xfrm>
          <a:prstGeom prst="rect">
            <a:avLst/>
          </a:prstGeom>
          <a:noFill/>
          <a:ln>
            <a:noFill/>
          </a:ln>
        </p:spPr>
        <p:txBody>
          <a:bodyPr lIns="99025" tIns="49500" rIns="99025" bIns="49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0615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1023462" y="3416537"/>
            <a:ext cx="8187689" cy="27953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15" name="Shape 315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6833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3793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6/22/2018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2018/6/22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2018/6/22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6/22/2018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5.wdp"/><Relationship Id="rId3" Type="http://schemas.openxmlformats.org/officeDocument/2006/relationships/image" Target="../media/image19.png"/><Relationship Id="rId7" Type="http://schemas.microsoft.com/office/2007/relationships/hdphoto" Target="../media/hdphoto3.wdp"/><Relationship Id="rId12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microsoft.com/office/2007/relationships/hdphoto" Target="../media/hdphoto4.wdp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6.wdp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38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gi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56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image" Target="../media/image59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8.jpeg"/><Relationship Id="rId3" Type="http://schemas.openxmlformats.org/officeDocument/2006/relationships/image" Target="../media/image61.png"/><Relationship Id="rId7" Type="http://schemas.openxmlformats.org/officeDocument/2006/relationships/image" Target="../media/image56.jpg"/><Relationship Id="rId12" Type="http://schemas.openxmlformats.org/officeDocument/2006/relationships/image" Target="../media/image6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6.png"/><Relationship Id="rId5" Type="http://schemas.openxmlformats.org/officeDocument/2006/relationships/image" Target="../media/image63.png"/><Relationship Id="rId10" Type="http://schemas.openxmlformats.org/officeDocument/2006/relationships/image" Target="../media/image65.png"/><Relationship Id="rId4" Type="http://schemas.openxmlformats.org/officeDocument/2006/relationships/image" Target="../media/image62.jpg"/><Relationship Id="rId9" Type="http://schemas.openxmlformats.org/officeDocument/2006/relationships/image" Target="../media/image58.png"/><Relationship Id="rId14" Type="http://schemas.openxmlformats.org/officeDocument/2006/relationships/image" Target="../media/image6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3" Type="http://schemas.openxmlformats.org/officeDocument/2006/relationships/image" Target="../media/image71.jp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2" Type="http://schemas.openxmlformats.org/officeDocument/2006/relationships/image" Target="../media/image70.png"/><Relationship Id="rId16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5" Type="http://schemas.openxmlformats.org/officeDocument/2006/relationships/image" Target="../media/image82.jpeg"/><Relationship Id="rId10" Type="http://schemas.openxmlformats.org/officeDocument/2006/relationships/image" Target="../media/image77.png"/><Relationship Id="rId4" Type="http://schemas.openxmlformats.org/officeDocument/2006/relationships/image" Target="../media/image10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5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4.png"/><Relationship Id="rId5" Type="http://schemas.openxmlformats.org/officeDocument/2006/relationships/image" Target="../media/image99.jpeg"/><Relationship Id="rId10" Type="http://schemas.openxmlformats.org/officeDocument/2006/relationships/image" Target="../media/image103.png"/><Relationship Id="rId4" Type="http://schemas.openxmlformats.org/officeDocument/2006/relationships/image" Target="../media/image98.png"/><Relationship Id="rId9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108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7" Type="http://schemas.openxmlformats.org/officeDocument/2006/relationships/image" Target="../media/image11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55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0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11" Type="http://schemas.microsoft.com/office/2007/relationships/hdphoto" Target="../media/hdphoto1.wdp"/><Relationship Id="rId5" Type="http://schemas.openxmlformats.org/officeDocument/2006/relationships/diagramData" Target="../diagrams/data4.xml"/><Relationship Id="rId10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247719"/>
            <a:ext cx="9144000" cy="2387600"/>
          </a:xfrm>
        </p:spPr>
        <p:txBody>
          <a:bodyPr/>
          <a:lstStyle/>
          <a:p>
            <a:r>
              <a:rPr lang="zh-TW" altLang="en-US" dirty="0" smtClean="0"/>
              <a:t>數位金融創新模式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76106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 smtClean="0"/>
              <a:t>李永銘 博士</a:t>
            </a:r>
            <a:endParaRPr lang="en-US" altLang="zh-TW" sz="3600" dirty="0" smtClean="0"/>
          </a:p>
          <a:p>
            <a:endParaRPr lang="en-US" altLang="zh-TW" sz="3600" dirty="0" smtClean="0"/>
          </a:p>
          <a:p>
            <a:r>
              <a:rPr lang="zh-TW" altLang="en-US" sz="2800" dirty="0" smtClean="0"/>
              <a:t>國立交通大學資訊管理研究所 教授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093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163577" y="3228665"/>
            <a:ext cx="2057400" cy="205489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五大特性</a:t>
            </a:r>
            <a:r>
              <a:rPr kumimoji="1" lang="en-US" altLang="zh-TW" dirty="0" smtClean="0"/>
              <a:t>: </a:t>
            </a:r>
            <a:r>
              <a:rPr kumimoji="1" lang="en-US" altLang="zh-TW" dirty="0" smtClean="0"/>
              <a:t>(</a:t>
            </a:r>
            <a:r>
              <a:rPr kumimoji="1" lang="zh-TW" altLang="en-US" dirty="0" smtClean="0"/>
              <a:t>一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線上營</a:t>
            </a:r>
            <a:r>
              <a:rPr kumimoji="1" lang="zh-TW" altLang="en-US" dirty="0"/>
              <a:t>運</a:t>
            </a:r>
            <a:r>
              <a:rPr kumimoji="1" lang="zh-TW" altLang="en-US" dirty="0" smtClean="0"/>
              <a:t>平台</a:t>
            </a:r>
            <a:endParaRPr kumimoji="1"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500" y="3996279"/>
            <a:ext cx="1499046" cy="1499046"/>
          </a:xfrm>
          <a:prstGeom prst="rect">
            <a:avLst/>
          </a:prstGeom>
        </p:spPr>
      </p:pic>
      <p:sp>
        <p:nvSpPr>
          <p:cNvPr id="16" name="向右箭號 15"/>
          <p:cNvSpPr/>
          <p:nvPr/>
        </p:nvSpPr>
        <p:spPr>
          <a:xfrm flipH="1">
            <a:off x="4083147" y="4499835"/>
            <a:ext cx="4700256" cy="388730"/>
          </a:xfrm>
          <a:prstGeom prst="rightArrow">
            <a:avLst>
              <a:gd name="adj1" fmla="val 41630"/>
              <a:gd name="adj2" fmla="val 6759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882356" y="5329238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460378" y="3452659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929636" y="2941452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1512857" y="2634155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313606" y="2644176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2910989" y="2970355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423088" y="4133534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395826" y="4733592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287698" y="3492947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415945" y="4166643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426948" y="4773325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353424" y="5447126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3060092" y="5312746"/>
            <a:ext cx="489527" cy="471055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615788" y="5477631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5501075" y="4888565"/>
            <a:ext cx="29642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/>
              <a:t>時間、空間受限 </a:t>
            </a:r>
            <a:r>
              <a:rPr lang="en-US" altLang="zh-TW" sz="2000" dirty="0" smtClean="0"/>
              <a:t>(</a:t>
            </a:r>
            <a:r>
              <a:rPr lang="zh-TW" altLang="en-US" sz="2000" b="1" dirty="0" smtClean="0"/>
              <a:t>高成本</a:t>
            </a:r>
            <a:r>
              <a:rPr lang="en-US" altLang="zh-TW" sz="2000" dirty="0" smtClean="0"/>
              <a:t>)</a:t>
            </a:r>
            <a:endParaRPr lang="zh-TW" altLang="en-US" sz="2000" dirty="0"/>
          </a:p>
        </p:txBody>
      </p:sp>
      <p:sp>
        <p:nvSpPr>
          <p:cNvPr id="34" name="弧形箭號 (下彎) 33"/>
          <p:cNvSpPr/>
          <p:nvPr/>
        </p:nvSpPr>
        <p:spPr>
          <a:xfrm flipH="1">
            <a:off x="2105315" y="1958923"/>
            <a:ext cx="7711888" cy="711476"/>
          </a:xfrm>
          <a:prstGeom prst="curvedDownArrow">
            <a:avLst>
              <a:gd name="adj1" fmla="val 30646"/>
              <a:gd name="adj2" fmla="val 74100"/>
              <a:gd name="adj3" fmla="val 300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4360367" y="3855470"/>
            <a:ext cx="4726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仰賴人工</a:t>
            </a:r>
            <a:r>
              <a:rPr lang="zh-TW" altLang="en-US" sz="2000" dirty="0"/>
              <a:t>，</a:t>
            </a:r>
            <a:r>
              <a:rPr lang="zh-TW" altLang="en-US" sz="2000" dirty="0" smtClean="0"/>
              <a:t>面對面，業務</a:t>
            </a:r>
            <a:r>
              <a:rPr lang="zh-TW" altLang="en-US" sz="2000" dirty="0"/>
              <a:t>拓展的範圍有限，難以接觸</a:t>
            </a:r>
            <a:r>
              <a:rPr lang="zh-TW" altLang="en-US" sz="2000" dirty="0" smtClean="0"/>
              <a:t>到大量客戶</a:t>
            </a:r>
            <a:r>
              <a:rPr lang="zh-TW" altLang="en-US" sz="2000" dirty="0"/>
              <a:t>。</a:t>
            </a:r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148" y="1761334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879618" y="5233903"/>
            <a:ext cx="12229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b="1" dirty="0" smtClean="0"/>
              <a:t>傳統金融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707222" y="1651037"/>
            <a:ext cx="2383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即時</a:t>
            </a:r>
            <a:r>
              <a:rPr kumimoji="1" lang="zh-TW" altLang="en-US" dirty="0"/>
              <a:t>、</a:t>
            </a:r>
            <a:r>
              <a:rPr kumimoji="1" lang="zh-TW" altLang="en-US" dirty="0" smtClean="0"/>
              <a:t>個人</a:t>
            </a:r>
            <a:r>
              <a:rPr kumimoji="1" lang="zh-TW" altLang="en-US" dirty="0"/>
              <a:t>化</a:t>
            </a:r>
            <a:r>
              <a:rPr kumimoji="1" lang="zh-TW" altLang="en-US" dirty="0" smtClean="0"/>
              <a:t>服務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6685710" y="2310914"/>
            <a:ext cx="256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/>
              <a:t>無</a:t>
            </a:r>
            <a:r>
              <a:rPr kumimoji="1" lang="zh-TW" altLang="en-US" dirty="0" smtClean="0"/>
              <a:t>時空限制，取代實體分行服務</a:t>
            </a:r>
            <a:r>
              <a:rPr kumimoji="1" lang="en-US" altLang="zh-TW" dirty="0" smtClean="0"/>
              <a:t>(</a:t>
            </a:r>
            <a:r>
              <a:rPr kumimoji="1" lang="zh-TW" altLang="en-US" b="1" dirty="0" smtClean="0"/>
              <a:t>低成本</a:t>
            </a:r>
            <a:r>
              <a:rPr kumimoji="1" lang="en-US" altLang="zh-TW" dirty="0" smtClean="0"/>
              <a:t>)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452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3748" y="366368"/>
            <a:ext cx="11236779" cy="1325563"/>
          </a:xfrm>
        </p:spPr>
        <p:txBody>
          <a:bodyPr/>
          <a:lstStyle/>
          <a:p>
            <a:r>
              <a:rPr kumimoji="1" lang="zh-TW" altLang="en-US" dirty="0"/>
              <a:t>數位金融五大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zh-TW" altLang="en-US" dirty="0"/>
              <a:t> </a:t>
            </a:r>
            <a:r>
              <a:rPr kumimoji="1" lang="en-US" altLang="zh-TW" dirty="0" smtClean="0"/>
              <a:t>(</a:t>
            </a:r>
            <a:r>
              <a:rPr kumimoji="1" lang="zh-TW" altLang="en-US" dirty="0"/>
              <a:t>二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人工智慧</a:t>
            </a:r>
            <a:r>
              <a:rPr kumimoji="1" lang="en-US" altLang="zh-TW" dirty="0" smtClean="0"/>
              <a:t>/</a:t>
            </a:r>
            <a:r>
              <a:rPr kumimoji="1" lang="zh-TW" altLang="en-US" dirty="0" smtClean="0"/>
              <a:t>大數據驅動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96" y="3122148"/>
            <a:ext cx="1272764" cy="1272764"/>
          </a:xfrm>
          <a:prstGeom prst="rect">
            <a:avLst/>
          </a:prstGeom>
        </p:spPr>
      </p:pic>
      <p:cxnSp>
        <p:nvCxnSpPr>
          <p:cNvPr id="32" name="直線箭頭接點 31"/>
          <p:cNvCxnSpPr/>
          <p:nvPr/>
        </p:nvCxnSpPr>
        <p:spPr>
          <a:xfrm>
            <a:off x="2209657" y="4772949"/>
            <a:ext cx="903710" cy="205993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sp>
        <p:nvSpPr>
          <p:cNvPr id="36" name="文字方塊 35"/>
          <p:cNvSpPr txBox="1"/>
          <p:nvPr/>
        </p:nvSpPr>
        <p:spPr>
          <a:xfrm>
            <a:off x="5233435" y="3442767"/>
            <a:ext cx="2644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Know Your Customer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pic>
        <p:nvPicPr>
          <p:cNvPr id="41" name="圖片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182"/>
          <a:stretch/>
        </p:blipFill>
        <p:spPr>
          <a:xfrm>
            <a:off x="6168234" y="1722674"/>
            <a:ext cx="1746347" cy="904932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68"/>
          <a:stretch/>
        </p:blipFill>
        <p:spPr>
          <a:xfrm>
            <a:off x="5268172" y="1743586"/>
            <a:ext cx="1712100" cy="839469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2778" l="0" r="100000">
                        <a14:foregroundMark x1="51180" y1="35000" x2="51180" y2="35000"/>
                        <a14:foregroundMark x1="36273" y1="19259" x2="43478" y2="23241"/>
                        <a14:foregroundMark x1="56894" y1="18889" x2="63602" y2="22870"/>
                        <a14:foregroundMark x1="49193" y1="38519" x2="49193" y2="38519"/>
                        <a14:foregroundMark x1="17143" y1="72778" x2="82733" y2="71759"/>
                        <a14:foregroundMark x1="27205" y1="63519" x2="7578" y2="76019"/>
                        <a14:foregroundMark x1="71677" y1="64907" x2="93789" y2="74259"/>
                        <a14:foregroundMark x1="17143" y1="76019" x2="90435" y2="76759"/>
                        <a14:foregroundMark x1="93789" y1="76019" x2="96149" y2="76389"/>
                        <a14:foregroundMark x1="3727" y1="75278" x2="28199" y2="77778"/>
                        <a14:foregroundMark x1="3727" y1="76389" x2="7578" y2="77407"/>
                        <a14:foregroundMark x1="33913" y1="77778" x2="94658" y2="79259"/>
                        <a14:foregroundMark x1="9068" y1="77778" x2="33416" y2="78519"/>
                        <a14:backgroundMark x1="11429" y1="8611" x2="11429" y2="50370"/>
                        <a14:backgroundMark x1="93292" y1="11111" x2="91801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262"/>
          <a:stretch/>
        </p:blipFill>
        <p:spPr>
          <a:xfrm>
            <a:off x="6105275" y="2444883"/>
            <a:ext cx="899487" cy="962257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042" y="2424213"/>
            <a:ext cx="946409" cy="1104144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570" r="98828">
                        <a14:foregroundMark x1="39844" y1="6836" x2="45117" y2="11914"/>
                        <a14:foregroundMark x1="55273" y1="6641" x2="61133" y2="12695"/>
                        <a14:foregroundMark x1="44336" y1="6445" x2="44336" y2="6445"/>
                        <a14:foregroundMark x1="39258" y1="6836" x2="38086" y2="11133"/>
                        <a14:foregroundMark x1="52344" y1="45508" x2="51758" y2="501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570" y="1803782"/>
            <a:ext cx="1770717" cy="1770717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089837" y="2583730"/>
            <a:ext cx="464092" cy="920144"/>
          </a:xfrm>
          <a:prstGeom prst="downArrow">
            <a:avLst>
              <a:gd name="adj1" fmla="val 50000"/>
              <a:gd name="adj2" fmla="val 75202"/>
            </a:avLst>
          </a:prstGeom>
          <a:solidFill>
            <a:srgbClr val="667581"/>
          </a:solidFill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182695" y="3528356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1437497" y="5055005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smtClean="0"/>
              <a:t>傳統金融</a:t>
            </a:r>
            <a:endParaRPr kumimoji="1" lang="zh-TW" altLang="en-US" sz="2400" b="1"/>
          </a:p>
        </p:txBody>
      </p:sp>
      <p:sp>
        <p:nvSpPr>
          <p:cNvPr id="55" name="文字方塊 54"/>
          <p:cNvSpPr txBox="1"/>
          <p:nvPr/>
        </p:nvSpPr>
        <p:spPr>
          <a:xfrm>
            <a:off x="1437498" y="2320106"/>
            <a:ext cx="1439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b="1" dirty="0" smtClean="0"/>
              <a:t>數位金融</a:t>
            </a:r>
            <a:endParaRPr kumimoji="1" lang="zh-TW" altLang="en-US" sz="24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8962944" y="1742296"/>
            <a:ext cx="128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風險控管</a:t>
            </a:r>
            <a:endParaRPr kumimoji="1" lang="en-US" altLang="zh-TW" sz="2000" dirty="0" smtClean="0"/>
          </a:p>
          <a:p>
            <a:r>
              <a:rPr kumimoji="1" lang="zh-TW" altLang="en-US" sz="2000" dirty="0" smtClean="0"/>
              <a:t>自動配置</a:t>
            </a:r>
            <a:endParaRPr kumimoji="1" lang="en-US" altLang="zh-TW" sz="2000" dirty="0" smtClean="0"/>
          </a:p>
        </p:txBody>
      </p:sp>
      <p:pic>
        <p:nvPicPr>
          <p:cNvPr id="31" name="內容版面配置區 12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30" y="4772949"/>
            <a:ext cx="1194264" cy="1194264"/>
          </a:xfrm>
        </p:spPr>
      </p:pic>
      <p:cxnSp>
        <p:nvCxnSpPr>
          <p:cNvPr id="33" name="直線箭頭接點 32"/>
          <p:cNvCxnSpPr/>
          <p:nvPr/>
        </p:nvCxnSpPr>
        <p:spPr>
          <a:xfrm flipV="1">
            <a:off x="2245476" y="2917970"/>
            <a:ext cx="918956" cy="19413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12" cstate="print">
            <a:duotone>
              <a:schemeClr val="accent6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72" y="4669912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912" y="4669912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7176253" y="4825207"/>
            <a:ext cx="333483" cy="6764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183" y="4669912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507" y="4669912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7962135" y="5574191"/>
            <a:ext cx="2768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000" dirty="0" smtClean="0"/>
              <a:t>產品</a:t>
            </a:r>
            <a:r>
              <a:rPr kumimoji="1" lang="en-US" altLang="zh-TW" sz="2000" dirty="0" smtClean="0"/>
              <a:t>A</a:t>
            </a:r>
            <a:r>
              <a:rPr kumimoji="1" lang="zh-TW" altLang="en-US" sz="2000" dirty="0" smtClean="0"/>
              <a:t>  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0724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數位金融五大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 </a:t>
            </a:r>
            <a:r>
              <a:rPr kumimoji="1" lang="en-US" altLang="zh-TW" dirty="0" smtClean="0"/>
              <a:t>(</a:t>
            </a:r>
            <a:r>
              <a:rPr kumimoji="1" lang="zh-TW" altLang="en-US" dirty="0"/>
              <a:t>三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社群合作模式</a:t>
            </a:r>
            <a:endParaRPr kumimoji="1" lang="zh-TW" altLang="en-US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41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15" y="36512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271" y="1337715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84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66883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88577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32937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41031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/>
              <a:t>放</a:t>
            </a:r>
            <a:r>
              <a:rPr kumimoji="1" lang="zh-TW" altLang="en-US" dirty="0" smtClean="0"/>
              <a:t>款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2432362" y="4762567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/>
              <a:t>借</a:t>
            </a:r>
            <a:r>
              <a:rPr kumimoji="1" lang="zh-TW" altLang="en-US" dirty="0" smtClean="0"/>
              <a:t>款</a:t>
            </a:r>
            <a:endParaRPr kumimoji="1" lang="zh-TW" altLang="en-US" dirty="0"/>
          </a:p>
        </p:txBody>
      </p:sp>
      <p:pic>
        <p:nvPicPr>
          <p:cNvPr id="31" name="圖片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426" y="5136352"/>
            <a:ext cx="1014255" cy="10142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916" y="1697393"/>
            <a:ext cx="1169948" cy="1263544"/>
          </a:xfrm>
          <a:prstGeom prst="rect">
            <a:avLst/>
          </a:prstGeom>
        </p:spPr>
      </p:pic>
      <p:pic>
        <p:nvPicPr>
          <p:cNvPr id="35" name="圖片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4" y="5101231"/>
            <a:ext cx="1032920" cy="1032920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3187774" y="4567454"/>
            <a:ext cx="425296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1097709" y="3538795"/>
            <a:ext cx="187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傳統金融機構</a:t>
            </a:r>
            <a:endParaRPr kumimoji="1" lang="en-US" altLang="zh-TW" dirty="0" smtClean="0"/>
          </a:p>
          <a:p>
            <a:r>
              <a:rPr kumimoji="1" lang="zh-TW" altLang="en-US" dirty="0" smtClean="0"/>
              <a:t>掌握資訊與權力</a:t>
            </a:r>
            <a:endParaRPr kumimoji="1" lang="zh-TW" altLang="en-US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61307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170" y="5134180"/>
            <a:ext cx="1005946" cy="1005946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>
            <a:off x="4711695" y="4599307"/>
            <a:ext cx="680973" cy="471637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792075" y="4389049"/>
            <a:ext cx="1425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mtClean="0"/>
              <a:t>融資有門檻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5234684" y="4916746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081253" y="4459009"/>
            <a:ext cx="1613013" cy="140294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287125" y="2083413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135912" y="218570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7198" y="2083413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567535" y="299003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C00000"/>
                </a:solidFill>
              </a:rPr>
              <a:t>需求方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9445" y="4579527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8276658" y="5262855"/>
            <a:ext cx="1355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400" b="1" dirty="0" smtClean="0">
                <a:solidFill>
                  <a:schemeClr val="accent5">
                    <a:lumMod val="75000"/>
                  </a:schemeClr>
                </a:solidFill>
              </a:rPr>
              <a:t>平台</a:t>
            </a:r>
            <a:endParaRPr lang="zh-TW" alt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85983" y="221955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432466" y="309233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75000"/>
                  </a:schemeClr>
                </a:solidFill>
              </a:rPr>
              <a:t>供給方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6057" y="2226662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35912" y="2226662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125" y="2124366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87269" y="2124366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7955937" y="2546984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2" y="3428705"/>
            <a:ext cx="1172575" cy="1049767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026688" y="3607389"/>
            <a:ext cx="1247754" cy="856482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52458" y="417523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資金需求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897352" y="433446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理財產品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548116" y="2711705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出資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596210" y="2167511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借款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84585" y="259557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38107" y="2756850"/>
            <a:ext cx="134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彼此不知曉</a:t>
            </a:r>
            <a:endParaRPr kumimoji="1" lang="zh-TW" altLang="en-US" dirty="0"/>
          </a:p>
        </p:txBody>
      </p:sp>
      <p:sp>
        <p:nvSpPr>
          <p:cNvPr id="52" name="文字方塊 51"/>
          <p:cNvSpPr txBox="1"/>
          <p:nvPr/>
        </p:nvSpPr>
        <p:spPr>
          <a:xfrm>
            <a:off x="8139506" y="5810823"/>
            <a:ext cx="1877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網路金融平台</a:t>
            </a:r>
            <a:endParaRPr kumimoji="1" lang="en-US" altLang="zh-TW" dirty="0" smtClean="0"/>
          </a:p>
          <a:p>
            <a:r>
              <a:rPr kumimoji="1" lang="zh-TW" altLang="en-US" dirty="0" smtClean="0"/>
              <a:t>分享資訊與媒合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422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數位金融五大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>
                <a:sym typeface="Wingdings" panose="05000000000000000000" pitchFamily="2" charset="2"/>
              </a:rPr>
              <a:t>: </a:t>
            </a:r>
            <a:r>
              <a:rPr kumimoji="1" lang="en-US" altLang="zh-TW" dirty="0" smtClean="0">
                <a:sym typeface="Wingdings" panose="05000000000000000000" pitchFamily="2" charset="2"/>
              </a:rPr>
              <a:t>(</a:t>
            </a:r>
            <a:r>
              <a:rPr kumimoji="1" lang="zh-TW" altLang="en-US" dirty="0">
                <a:sym typeface="Wingdings" panose="05000000000000000000" pitchFamily="2" charset="2"/>
              </a:rPr>
              <a:t>四</a:t>
            </a:r>
            <a:r>
              <a:rPr kumimoji="1" lang="en-US" altLang="zh-TW" dirty="0" smtClean="0"/>
              <a:t>) </a:t>
            </a:r>
            <a:r>
              <a:rPr kumimoji="1" lang="zh-TW" altLang="en-US" dirty="0" smtClean="0"/>
              <a:t>金融業務分拆</a:t>
            </a: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/>
          </p:nvPr>
        </p:nvGraphicFramePr>
        <p:xfrm>
          <a:off x="8642664" y="2195144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835228" y="2671202"/>
            <a:ext cx="27310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600" b="1" dirty="0" smtClean="0">
                <a:latin typeface="+mn-ea"/>
              </a:rPr>
              <a:t/>
            </a:r>
            <a:br>
              <a:rPr kumimoji="1" lang="zh-TW" altLang="en-US" sz="3600" b="1" dirty="0" smtClean="0">
                <a:latin typeface="+mn-ea"/>
              </a:rPr>
            </a:br>
            <a:r>
              <a:rPr kumimoji="1" lang="zh-TW" altLang="en-US" sz="3600" b="1" dirty="0" smtClean="0">
                <a:latin typeface="+mn-ea"/>
              </a:rPr>
              <a:t>數位</a:t>
            </a:r>
            <a:endParaRPr kumimoji="1" lang="en-US" altLang="zh-TW" sz="3600" b="1" dirty="0" smtClean="0">
              <a:latin typeface="+mn-ea"/>
            </a:endParaRPr>
          </a:p>
          <a:p>
            <a:pPr algn="ctr"/>
            <a:r>
              <a:rPr kumimoji="1" lang="zh-TW" altLang="en-US" sz="3600" b="1" dirty="0" smtClean="0">
                <a:latin typeface="+mn-ea"/>
              </a:rPr>
              <a:t>金融</a:t>
            </a:r>
            <a:endParaRPr lang="zh-TW" altLang="en-US" sz="3600" b="1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9724" y="2451999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5056335" y="1897997"/>
            <a:ext cx="1340457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zh-TW" altLang="en-US" sz="2000" dirty="0" smtClean="0"/>
              <a:t>傳統銀行</a:t>
            </a:r>
            <a:endParaRPr kumimoji="1" lang="en-US" altLang="zh-TW" sz="2000" dirty="0" smtClean="0"/>
          </a:p>
        </p:txBody>
      </p:sp>
      <p:sp>
        <p:nvSpPr>
          <p:cNvPr id="18" name="文字方塊 17"/>
          <p:cNvSpPr txBox="1"/>
          <p:nvPr/>
        </p:nvSpPr>
        <p:spPr>
          <a:xfrm>
            <a:off x="5288786" y="4593214"/>
            <a:ext cx="958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存款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貸款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結算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zh-TW" altLang="en-US" dirty="0" smtClean="0"/>
              <a:t>融通</a:t>
            </a:r>
            <a:endParaRPr kumimoji="1" lang="zh-TW" altLang="en-US" dirty="0"/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1"/>
          <a:stretch/>
        </p:blipFill>
        <p:spPr>
          <a:xfrm>
            <a:off x="1460100" y="1755664"/>
            <a:ext cx="932828" cy="1107805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351" y="2040056"/>
            <a:ext cx="1309607" cy="1309607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13"/>
          <a:stretch/>
        </p:blipFill>
        <p:spPr>
          <a:xfrm>
            <a:off x="359461" y="2592132"/>
            <a:ext cx="2044391" cy="1316315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878541" y="4601111"/>
            <a:ext cx="2658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銀行業務產品制式化、流程繁冗，顧客個人需求無法被滿足</a:t>
            </a:r>
            <a:endParaRPr kumimoji="1" lang="zh-TW" altLang="en-US" dirty="0"/>
          </a:p>
        </p:txBody>
      </p:sp>
      <p:cxnSp>
        <p:nvCxnSpPr>
          <p:cNvPr id="26" name="直線箭頭接點 25"/>
          <p:cNvCxnSpPr/>
          <p:nvPr/>
        </p:nvCxnSpPr>
        <p:spPr>
          <a:xfrm>
            <a:off x="6963334" y="4836044"/>
            <a:ext cx="1299340" cy="1494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6104665" y="4105440"/>
            <a:ext cx="2529835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>
              <a:lnSpc>
                <a:spcPct val="160000"/>
              </a:lnSpc>
            </a:pPr>
            <a:r>
              <a:rPr lang="zh-TW" altLang="en-US" sz="1400" dirty="0">
                <a:latin typeface="+mn-ea"/>
              </a:rPr>
              <a:t>金融業務</a:t>
            </a:r>
            <a:r>
              <a:rPr lang="zh-TW" altLang="en-US" sz="1400" b="1" dirty="0">
                <a:latin typeface="+mn-ea"/>
              </a:rPr>
              <a:t>功能分解</a:t>
            </a:r>
            <a:r>
              <a:rPr lang="zh-TW" altLang="en-US" sz="1400" b="1" dirty="0" smtClean="0">
                <a:latin typeface="+mn-ea"/>
              </a:rPr>
              <a:t>化</a:t>
            </a:r>
            <a:endParaRPr lang="en-US" altLang="zh-TW" sz="1400" b="1" dirty="0" smtClean="0">
              <a:latin typeface="+mn-ea"/>
            </a:endParaRPr>
          </a:p>
          <a:p>
            <a:pPr lvl="1" algn="ctr">
              <a:lnSpc>
                <a:spcPct val="160000"/>
              </a:lnSpc>
            </a:pPr>
            <a:r>
              <a:rPr lang="en-US" altLang="zh-TW" sz="1050" b="1" dirty="0" smtClean="0">
                <a:latin typeface="+mn-ea"/>
              </a:rPr>
              <a:t>(Service </a:t>
            </a:r>
            <a:r>
              <a:rPr lang="en-US" altLang="zh-TW" sz="1050" b="1" dirty="0" err="1" smtClean="0">
                <a:latin typeface="+mn-ea"/>
              </a:rPr>
              <a:t>unbunding</a:t>
            </a:r>
            <a:r>
              <a:rPr lang="en-US" altLang="zh-TW" sz="1050" b="1" dirty="0">
                <a:latin typeface="+mn-ea"/>
              </a:rPr>
              <a:t>) </a:t>
            </a:r>
          </a:p>
          <a:p>
            <a:endParaRPr kumimoji="1" lang="en-US" altLang="zh-TW" sz="1200" dirty="0" smtClean="0">
              <a:latin typeface="+mn-ea"/>
            </a:endParaRPr>
          </a:p>
        </p:txBody>
      </p:sp>
      <p:pic>
        <p:nvPicPr>
          <p:cNvPr id="20" name="內容版面配置區 19"/>
          <p:cNvPicPr>
            <a:picLocks noGrp="1" noChangeAspect="1"/>
          </p:cNvPicPr>
          <p:nvPr>
            <p:ph idx="1"/>
          </p:nvPr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38"/>
          <a:stretch/>
        </p:blipFill>
        <p:spPr>
          <a:xfrm>
            <a:off x="1445252" y="3104819"/>
            <a:ext cx="1936542" cy="1190236"/>
          </a:xfrm>
        </p:spPr>
      </p:pic>
      <p:cxnSp>
        <p:nvCxnSpPr>
          <p:cNvPr id="31" name="直線箭頭接點 30"/>
          <p:cNvCxnSpPr/>
          <p:nvPr/>
        </p:nvCxnSpPr>
        <p:spPr>
          <a:xfrm>
            <a:off x="3537395" y="4843514"/>
            <a:ext cx="1299340" cy="1494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04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數位金融五大</a:t>
            </a:r>
            <a:r>
              <a:rPr kumimoji="1" lang="zh-TW" altLang="en-US" dirty="0" smtClean="0"/>
              <a:t>特性</a:t>
            </a:r>
            <a:r>
              <a:rPr kumimoji="1" lang="en-US" altLang="zh-TW" dirty="0" smtClean="0"/>
              <a:t>: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(</a:t>
            </a:r>
            <a:r>
              <a:rPr kumimoji="1" lang="zh-TW" altLang="en-US" dirty="0" smtClean="0"/>
              <a:t>五</a:t>
            </a:r>
            <a:r>
              <a:rPr kumimoji="1" lang="en-US" altLang="zh-TW" dirty="0" smtClean="0"/>
              <a:t>)</a:t>
            </a:r>
            <a:r>
              <a:rPr kumimoji="1" lang="zh-TW" altLang="en-US" dirty="0" smtClean="0"/>
              <a:t>微型金融市場</a:t>
            </a:r>
            <a:endParaRPr kumimoji="1" lang="zh-TW" altLang="en-US" dirty="0"/>
          </a:p>
        </p:txBody>
      </p:sp>
      <p:pic>
        <p:nvPicPr>
          <p:cNvPr id="65" name="內容版面配置區 64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333" y="1849962"/>
            <a:ext cx="1138122" cy="1138122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43" y="2951587"/>
            <a:ext cx="3208070" cy="1747313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內容版面配置區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93" y="2803105"/>
            <a:ext cx="1610237" cy="1610237"/>
          </a:xfrm>
          <a:prstGeom prst="rect">
            <a:avLst/>
          </a:prstGeom>
        </p:spPr>
      </p:pic>
      <p:cxnSp>
        <p:nvCxnSpPr>
          <p:cNvPr id="22" name="直線箭頭接點 21"/>
          <p:cNvCxnSpPr/>
          <p:nvPr/>
        </p:nvCxnSpPr>
        <p:spPr>
          <a:xfrm flipH="1" flipV="1">
            <a:off x="3094842" y="2259050"/>
            <a:ext cx="8369" cy="6410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箭頭接點 23"/>
          <p:cNvCxnSpPr/>
          <p:nvPr/>
        </p:nvCxnSpPr>
        <p:spPr>
          <a:xfrm flipV="1">
            <a:off x="3806741" y="3740199"/>
            <a:ext cx="63488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箭頭接點 25"/>
          <p:cNvCxnSpPr/>
          <p:nvPr/>
        </p:nvCxnSpPr>
        <p:spPr>
          <a:xfrm flipH="1">
            <a:off x="1813053" y="3740199"/>
            <a:ext cx="587295" cy="68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箭頭接點 29"/>
          <p:cNvCxnSpPr/>
          <p:nvPr/>
        </p:nvCxnSpPr>
        <p:spPr>
          <a:xfrm flipH="1" flipV="1">
            <a:off x="2075068" y="2641404"/>
            <a:ext cx="446049" cy="4263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箭頭接點 31"/>
          <p:cNvCxnSpPr/>
          <p:nvPr/>
        </p:nvCxnSpPr>
        <p:spPr>
          <a:xfrm flipV="1">
            <a:off x="3653522" y="2663037"/>
            <a:ext cx="509616" cy="3830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箭頭接點 33"/>
          <p:cNvCxnSpPr/>
          <p:nvPr/>
        </p:nvCxnSpPr>
        <p:spPr>
          <a:xfrm>
            <a:off x="3865467" y="4355790"/>
            <a:ext cx="265888" cy="2256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箭頭接點 37"/>
          <p:cNvCxnSpPr/>
          <p:nvPr/>
        </p:nvCxnSpPr>
        <p:spPr>
          <a:xfrm flipH="1">
            <a:off x="2137333" y="4341777"/>
            <a:ext cx="214099" cy="2850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105940" y="4413342"/>
            <a:ext cx="2290" cy="5419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/>
          <p:cNvSpPr txBox="1"/>
          <p:nvPr/>
        </p:nvSpPr>
        <p:spPr>
          <a:xfrm>
            <a:off x="1126198" y="1575561"/>
            <a:ext cx="3912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傳統金融服務主要</a:t>
            </a:r>
            <a:r>
              <a:rPr kumimoji="1" lang="zh-TW" altLang="en-US" dirty="0"/>
              <a:t>安全顧客</a:t>
            </a:r>
          </a:p>
        </p:txBody>
      </p:sp>
      <p:pic>
        <p:nvPicPr>
          <p:cNvPr id="49" name="圖片 48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74" y="4488203"/>
            <a:ext cx="673762" cy="673762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330" y="4926729"/>
            <a:ext cx="673762" cy="673762"/>
          </a:xfrm>
          <a:prstGeom prst="rect">
            <a:avLst/>
          </a:prstGeom>
        </p:spPr>
      </p:pic>
      <p:pic>
        <p:nvPicPr>
          <p:cNvPr id="51" name="圖片 50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647" y="4520280"/>
            <a:ext cx="673762" cy="673762"/>
          </a:xfrm>
          <a:prstGeom prst="rect">
            <a:avLst/>
          </a:prstGeom>
        </p:spPr>
      </p:pic>
      <p:pic>
        <p:nvPicPr>
          <p:cNvPr id="53" name="圖片 52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94" y="3392437"/>
            <a:ext cx="673762" cy="673762"/>
          </a:xfrm>
          <a:prstGeom prst="rect">
            <a:avLst/>
          </a:prstGeom>
        </p:spPr>
      </p:pic>
      <p:pic>
        <p:nvPicPr>
          <p:cNvPr id="54" name="圖片 53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577" y="2188695"/>
            <a:ext cx="673762" cy="673762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867" y="2169569"/>
            <a:ext cx="673762" cy="673762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27" y="3366356"/>
            <a:ext cx="673762" cy="673762"/>
          </a:xfrm>
          <a:prstGeom prst="rect">
            <a:avLst/>
          </a:prstGeom>
        </p:spPr>
      </p:pic>
      <p:pic>
        <p:nvPicPr>
          <p:cNvPr id="57" name="圖片 56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5" y="4926729"/>
            <a:ext cx="673762" cy="673762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618" y="4135449"/>
            <a:ext cx="673762" cy="673762"/>
          </a:xfrm>
          <a:prstGeom prst="rect">
            <a:avLst/>
          </a:prstGeom>
        </p:spPr>
      </p:pic>
      <p:pic>
        <p:nvPicPr>
          <p:cNvPr id="59" name="圖片 58"/>
          <p:cNvPicPr>
            <a:picLocks noChangeAspect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63" y="2661307"/>
            <a:ext cx="673762" cy="673762"/>
          </a:xfrm>
          <a:prstGeom prst="rect">
            <a:avLst/>
          </a:prstGeom>
        </p:spPr>
      </p:pic>
      <p:sp>
        <p:nvSpPr>
          <p:cNvPr id="61" name="文字方塊 60"/>
          <p:cNvSpPr txBox="1"/>
          <p:nvPr/>
        </p:nvSpPr>
        <p:spPr>
          <a:xfrm>
            <a:off x="5663997" y="3968986"/>
            <a:ext cx="157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透過線上平台</a:t>
            </a:r>
            <a:endParaRPr kumimoji="1" lang="zh-TW" altLang="en-US" dirty="0"/>
          </a:p>
        </p:txBody>
      </p:sp>
      <p:pic>
        <p:nvPicPr>
          <p:cNvPr id="42" name="圖片 41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275" y="3528851"/>
            <a:ext cx="720000" cy="720000"/>
          </a:xfrm>
          <a:prstGeom prst="rect">
            <a:avLst/>
          </a:prstGeom>
        </p:spPr>
      </p:pic>
      <p:pic>
        <p:nvPicPr>
          <p:cNvPr id="72" name="圖片 71"/>
          <p:cNvPicPr>
            <a:picLocks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68" y="2528977"/>
            <a:ext cx="720000" cy="72000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209" y="3265501"/>
            <a:ext cx="644891" cy="671181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058" y="2216613"/>
            <a:ext cx="687324" cy="715344"/>
          </a:xfrm>
          <a:prstGeom prst="rect">
            <a:avLst/>
          </a:prstGeom>
        </p:spPr>
      </p:pic>
      <p:pic>
        <p:nvPicPr>
          <p:cNvPr id="77" name="圖片 76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729" y="3743223"/>
            <a:ext cx="720000" cy="720000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22" y="3489954"/>
            <a:ext cx="646510" cy="672866"/>
          </a:xfrm>
          <a:prstGeom prst="rect">
            <a:avLst/>
          </a:prstGeom>
        </p:spPr>
      </p:pic>
      <p:pic>
        <p:nvPicPr>
          <p:cNvPr id="78" name="圖片 77"/>
          <p:cNvPicPr>
            <a:picLocks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355" y="2289370"/>
            <a:ext cx="720000" cy="720000"/>
          </a:xfrm>
          <a:prstGeom prst="rect">
            <a:avLst/>
          </a:prstGeom>
        </p:spPr>
      </p:pic>
      <p:pic>
        <p:nvPicPr>
          <p:cNvPr id="79" name="圖片 7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553" y="2218793"/>
            <a:ext cx="644891" cy="671181"/>
          </a:xfrm>
          <a:prstGeom prst="rect">
            <a:avLst/>
          </a:prstGeom>
        </p:spPr>
      </p:pic>
      <p:sp>
        <p:nvSpPr>
          <p:cNvPr id="80" name="文字方塊 79"/>
          <p:cNvSpPr txBox="1"/>
          <p:nvPr/>
        </p:nvSpPr>
        <p:spPr>
          <a:xfrm>
            <a:off x="7650614" y="5004310"/>
            <a:ext cx="3766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/>
              <a:t>新金融主要聚焦微型企業與顧客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083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互聯網金融發展歷程三部曲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15</a:t>
            </a:fld>
            <a:endParaRPr lang="zh-TW" altLang="en-US" dirty="0"/>
          </a:p>
        </p:txBody>
      </p:sp>
      <p:grpSp>
        <p:nvGrpSpPr>
          <p:cNvPr id="27" name="群組 26"/>
          <p:cNvGrpSpPr/>
          <p:nvPr/>
        </p:nvGrpSpPr>
        <p:grpSpPr>
          <a:xfrm>
            <a:off x="409491" y="1310311"/>
            <a:ext cx="11623483" cy="4854454"/>
            <a:chOff x="409491" y="1399549"/>
            <a:chExt cx="11623483" cy="4854454"/>
          </a:xfrm>
        </p:grpSpPr>
        <p:sp>
          <p:nvSpPr>
            <p:cNvPr id="7" name="文字方塊 6"/>
            <p:cNvSpPr txBox="1"/>
            <p:nvPr/>
          </p:nvSpPr>
          <p:spPr>
            <a:xfrm>
              <a:off x="4279753" y="1403842"/>
              <a:ext cx="34317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第二階段：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</a:t>
              </a:r>
              <a:r>
                <a:rPr kumimoji="1" lang="zh-TW" altLang="en-US" sz="2000" dirty="0" smtClean="0"/>
                <a:t>提供簡單金融服務，主要為第三方支付服務</a:t>
              </a:r>
              <a:endParaRPr kumimoji="1" lang="zh-TW" altLang="en-US" sz="2000" dirty="0"/>
            </a:p>
          </p:txBody>
        </p:sp>
        <p:sp>
          <p:nvSpPr>
            <p:cNvPr id="8" name="向下箭號 7"/>
            <p:cNvSpPr/>
            <p:nvPr/>
          </p:nvSpPr>
          <p:spPr>
            <a:xfrm rot="16200000">
              <a:off x="5707732" y="-2028217"/>
              <a:ext cx="791287" cy="113877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grpSp>
          <p:nvGrpSpPr>
            <p:cNvPr id="9" name="群組 8"/>
            <p:cNvGrpSpPr/>
            <p:nvPr/>
          </p:nvGrpSpPr>
          <p:grpSpPr>
            <a:xfrm>
              <a:off x="2061093" y="4416310"/>
              <a:ext cx="1018217" cy="940275"/>
              <a:chOff x="2356692" y="3034605"/>
              <a:chExt cx="833299" cy="769512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6692" y="3034605"/>
                <a:ext cx="833299" cy="76951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27239" y="3111169"/>
                <a:ext cx="467694" cy="395278"/>
              </a:xfrm>
              <a:prstGeom prst="rect">
                <a:avLst/>
              </a:prstGeom>
            </p:spPr>
          </p:pic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233" y="4186001"/>
              <a:ext cx="1347516" cy="1542119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68"/>
            <a:stretch/>
          </p:blipFill>
          <p:spPr>
            <a:xfrm>
              <a:off x="4092803" y="4244905"/>
              <a:ext cx="1785217" cy="172688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9076846" y="4330938"/>
              <a:ext cx="1746218" cy="1002277"/>
            </a:xfrm>
            <a:prstGeom prst="rect">
              <a:avLst/>
            </a:prstGeom>
          </p:spPr>
        </p:pic>
        <p:sp>
          <p:nvSpPr>
            <p:cNvPr id="15" name="文字方塊 14"/>
            <p:cNvSpPr txBox="1"/>
            <p:nvPr/>
          </p:nvSpPr>
          <p:spPr>
            <a:xfrm>
              <a:off x="409491" y="1437427"/>
              <a:ext cx="314317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第一階段：</a:t>
              </a:r>
              <a:endParaRPr kumimoji="1" lang="en-US" altLang="zh-TW" sz="2000" dirty="0" smtClean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依然由</a:t>
              </a:r>
              <a:r>
                <a:rPr kumimoji="1" lang="zh-TW" altLang="en-US" sz="2000" b="1" dirty="0" smtClean="0"/>
                <a:t>傳統金融機構</a:t>
              </a:r>
              <a:r>
                <a:rPr kumimoji="1" lang="zh-TW" altLang="en-US" sz="2000" dirty="0" smtClean="0"/>
                <a:t>（如銀行等）提供網絡金融服務</a:t>
              </a:r>
              <a:endParaRPr kumimoji="1" lang="zh-TW" altLang="en-US" sz="2000" dirty="0"/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5931922" y="4412015"/>
              <a:ext cx="1574738" cy="1494233"/>
              <a:chOff x="5296333" y="3064553"/>
              <a:chExt cx="1619075" cy="1536304"/>
            </a:xfrm>
          </p:grpSpPr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5556266" y="3064553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96333" y="3581016"/>
                <a:ext cx="1619075" cy="430674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871" t="29332" r="23863" b="29816"/>
              <a:stretch/>
            </p:blipFill>
            <p:spPr>
              <a:xfrm>
                <a:off x="5671172" y="4077437"/>
                <a:ext cx="984304" cy="523420"/>
              </a:xfrm>
              <a:prstGeom prst="rect">
                <a:avLst/>
              </a:prstGeom>
            </p:spPr>
          </p:pic>
        </p:grpSp>
        <p:sp>
          <p:nvSpPr>
            <p:cNvPr id="20" name="文字方塊 19"/>
            <p:cNvSpPr txBox="1"/>
            <p:nvPr/>
          </p:nvSpPr>
          <p:spPr>
            <a:xfrm>
              <a:off x="7885043" y="1399549"/>
              <a:ext cx="414793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第三階段：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 smtClean="0"/>
                <a:t>由</a:t>
              </a:r>
              <a:r>
                <a:rPr kumimoji="1" lang="zh-TW" altLang="en-US" sz="2000" b="1" dirty="0" smtClean="0"/>
                <a:t>互聯網公司與金融業深度結合</a:t>
              </a:r>
              <a:r>
                <a:rPr kumimoji="1" lang="zh-TW" altLang="en-US" sz="2000" dirty="0" smtClean="0"/>
                <a:t>，推出數位金融產品（如餘額寶</a:t>
              </a:r>
              <a:r>
                <a:rPr kumimoji="1" lang="en-US" altLang="zh-TW" sz="2000" dirty="0" smtClean="0"/>
                <a:t>), P2P </a:t>
              </a:r>
              <a:r>
                <a:rPr kumimoji="1" lang="zh-TW" altLang="en-US" sz="2000" dirty="0" smtClean="0"/>
                <a:t>融資 </a:t>
              </a:r>
              <a:r>
                <a:rPr kumimoji="1" lang="en-US" altLang="zh-TW" sz="2000" dirty="0" smtClean="0"/>
                <a:t>(JP Morgan +</a:t>
              </a:r>
              <a:r>
                <a:rPr kumimoji="1" lang="en-US" altLang="zh-TW" sz="2000" dirty="0" err="1" smtClean="0"/>
                <a:t>OnDesk</a:t>
              </a:r>
              <a:r>
                <a:rPr kumimoji="1" lang="zh-TW" altLang="en-US" sz="2000" dirty="0" smtClean="0"/>
                <a:t>等</a:t>
              </a:r>
              <a:r>
                <a:rPr kumimoji="1" lang="en-US" altLang="zh-TW" sz="2000" dirty="0" smtClean="0"/>
                <a:t>)</a:t>
              </a:r>
              <a:r>
                <a:rPr kumimoji="1" lang="zh-TW" altLang="en-US" sz="2000" dirty="0" smtClean="0"/>
                <a:t>）</a:t>
              </a:r>
              <a:endParaRPr kumimoji="1" lang="zh-TW" altLang="en-US" sz="20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1740249" y="321527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3" name="矩形 22"/>
            <p:cNvSpPr/>
            <p:nvPr/>
          </p:nvSpPr>
          <p:spPr>
            <a:xfrm>
              <a:off x="9789533" y="3279245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8902249" y="5397162"/>
              <a:ext cx="2095411" cy="458596"/>
            </a:xfrm>
            <a:prstGeom prst="rect">
              <a:avLst/>
            </a:prstGeom>
          </p:spPr>
        </p:pic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902249" y="5805067"/>
              <a:ext cx="2095411" cy="448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7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互聯網運作三大技術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graphicFrame>
        <p:nvGraphicFramePr>
          <p:cNvPr id="7" name="內容版面配置區 2"/>
          <p:cNvGraphicFramePr>
            <a:graphicFrameLocks/>
          </p:cNvGraphicFramePr>
          <p:nvPr>
            <p:extLst/>
          </p:nvPr>
        </p:nvGraphicFramePr>
        <p:xfrm>
          <a:off x="3537582" y="1553029"/>
          <a:ext cx="7101390" cy="481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197" y="1288237"/>
            <a:ext cx="1545933" cy="1545933"/>
          </a:xfrm>
          <a:prstGeom prst="rect">
            <a:avLst/>
          </a:prstGeom>
        </p:spPr>
      </p:pic>
      <p:pic>
        <p:nvPicPr>
          <p:cNvPr id="9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343" y="1817962"/>
            <a:ext cx="1438604" cy="1438604"/>
          </a:xfr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2" y="3300383"/>
            <a:ext cx="1410282" cy="141028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998" y="4764802"/>
            <a:ext cx="1340136" cy="134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0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互聯網技術對傳統金融之影響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500" y="2082512"/>
            <a:ext cx="1149150" cy="1149150"/>
          </a:xfrm>
          <a:prstGeom prst="ellipse">
            <a:avLst/>
          </a:prstGeom>
          <a:effectLst>
            <a:softEdge rad="12700"/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83" y="2341315"/>
            <a:ext cx="2388235" cy="661530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8" y="3605705"/>
            <a:ext cx="2038350" cy="1141476"/>
          </a:xfrm>
          <a:prstGeom prst="rect">
            <a:avLst/>
          </a:prstGeom>
          <a:ln w="28575">
            <a:solidFill>
              <a:schemeClr val="accent3"/>
            </a:solidFill>
          </a:ln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28" t="-9166" r="-5458" b="-12250"/>
          <a:stretch/>
        </p:blipFill>
        <p:spPr>
          <a:xfrm>
            <a:off x="3084560" y="1434119"/>
            <a:ext cx="818148" cy="1078029"/>
          </a:xfrm>
          <a:prstGeom prst="ellipse">
            <a:avLst/>
          </a:prstGeom>
          <a:ln w="19050" cap="rnd">
            <a:solidFill>
              <a:schemeClr val="accent3"/>
            </a:solidFill>
          </a:ln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277" y="960229"/>
            <a:ext cx="1197241" cy="1197241"/>
          </a:xfrm>
          <a:prstGeom prst="ellipse">
            <a:avLst/>
          </a:prstGeom>
          <a:effectLst>
            <a:softEdge rad="31750"/>
          </a:effec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381" y="3134717"/>
            <a:ext cx="1497987" cy="1497987"/>
          </a:xfrm>
          <a:prstGeom prst="rect">
            <a:avLst/>
          </a:prstGeom>
        </p:spPr>
      </p:pic>
      <p:pic>
        <p:nvPicPr>
          <p:cNvPr id="13" name="內容版面配置區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374" y="2364410"/>
            <a:ext cx="1466543" cy="1466543"/>
          </a:xfr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668" y="1348229"/>
            <a:ext cx="2115493" cy="2115493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66" y="3653300"/>
            <a:ext cx="1777955" cy="177795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215" y="3533661"/>
            <a:ext cx="1128809" cy="112880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513" y="4456095"/>
            <a:ext cx="1317491" cy="1317491"/>
          </a:xfrm>
          <a:prstGeom prst="rect">
            <a:avLst/>
          </a:prstGeom>
        </p:spPr>
      </p:pic>
      <p:cxnSp>
        <p:nvCxnSpPr>
          <p:cNvPr id="19" name="直線接點 18"/>
          <p:cNvCxnSpPr>
            <a:stCxn id="12" idx="0"/>
            <a:endCxn id="9" idx="3"/>
          </p:cNvCxnSpPr>
          <p:nvPr/>
        </p:nvCxnSpPr>
        <p:spPr>
          <a:xfrm flipH="1">
            <a:off x="2525748" y="3134717"/>
            <a:ext cx="1680627" cy="1041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12" idx="0"/>
            <a:endCxn id="8" idx="3"/>
          </p:cNvCxnSpPr>
          <p:nvPr/>
        </p:nvCxnSpPr>
        <p:spPr>
          <a:xfrm flipH="1" flipV="1">
            <a:off x="2692218" y="2672080"/>
            <a:ext cx="1514157" cy="46263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12" idx="0"/>
            <a:endCxn id="10" idx="4"/>
          </p:cNvCxnSpPr>
          <p:nvPr/>
        </p:nvCxnSpPr>
        <p:spPr>
          <a:xfrm flipH="1" flipV="1">
            <a:off x="3493634" y="2512148"/>
            <a:ext cx="712741" cy="622569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V="1">
            <a:off x="7915661" y="1714500"/>
            <a:ext cx="2355464" cy="69147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直線接點 22"/>
          <p:cNvCxnSpPr>
            <a:endCxn id="7" idx="2"/>
          </p:cNvCxnSpPr>
          <p:nvPr/>
        </p:nvCxnSpPr>
        <p:spPr>
          <a:xfrm>
            <a:off x="7915661" y="2405976"/>
            <a:ext cx="1693839" cy="251111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15" idx="3"/>
            <a:endCxn id="16" idx="1"/>
          </p:cNvCxnSpPr>
          <p:nvPr/>
        </p:nvCxnSpPr>
        <p:spPr>
          <a:xfrm flipV="1">
            <a:off x="7181821" y="4098066"/>
            <a:ext cx="1034394" cy="44421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15" idx="3"/>
            <a:endCxn id="18" idx="1"/>
          </p:cNvCxnSpPr>
          <p:nvPr/>
        </p:nvCxnSpPr>
        <p:spPr>
          <a:xfrm>
            <a:off x="7181821" y="4542278"/>
            <a:ext cx="2590692" cy="572563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直線接點 25"/>
          <p:cNvCxnSpPr>
            <a:stCxn id="15" idx="3"/>
          </p:cNvCxnSpPr>
          <p:nvPr/>
        </p:nvCxnSpPr>
        <p:spPr>
          <a:xfrm>
            <a:off x="7181821" y="4542278"/>
            <a:ext cx="485804" cy="553597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文字方塊 26"/>
          <p:cNvSpPr txBox="1"/>
          <p:nvPr/>
        </p:nvSpPr>
        <p:spPr>
          <a:xfrm>
            <a:off x="944102" y="196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行動支付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952575" y="323685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行動理財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2024852" y="14161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>
                <a:solidFill>
                  <a:srgbClr val="FF9933"/>
                </a:solidFill>
              </a:rPr>
              <a:t>行動交易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258899" y="662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顧客分析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9699580" y="323208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建模預測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9290246" y="393917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數據共享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9300179" y="5717355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提升效能、降低成本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7515027" y="608114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/>
                </a:solidFill>
              </a:rPr>
              <a:t>業務拓展</a:t>
            </a:r>
            <a:endParaRPr lang="zh-TW" altLang="en-US" b="1" dirty="0">
              <a:solidFill>
                <a:schemeClr val="accent3"/>
              </a:solidFill>
            </a:endParaRPr>
          </a:p>
        </p:txBody>
      </p:sp>
      <p:cxnSp>
        <p:nvCxnSpPr>
          <p:cNvPr id="37" name="直線接點 36"/>
          <p:cNvCxnSpPr/>
          <p:nvPr/>
        </p:nvCxnSpPr>
        <p:spPr>
          <a:xfrm flipV="1">
            <a:off x="7915661" y="1492250"/>
            <a:ext cx="1117214" cy="913726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3" name="圖片 52" descr="Unknown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425" y="552449"/>
            <a:ext cx="1335137" cy="1260000"/>
          </a:xfrm>
          <a:prstGeom prst="ellipse">
            <a:avLst/>
          </a:prstGeom>
        </p:spPr>
      </p:pic>
      <p:sp>
        <p:nvSpPr>
          <p:cNvPr id="54" name="文字方塊 53"/>
          <p:cNvSpPr txBox="1"/>
          <p:nvPr/>
        </p:nvSpPr>
        <p:spPr>
          <a:xfrm>
            <a:off x="7522049" y="110101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資料收集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55" name="圖片 54" descr="業務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4930775"/>
            <a:ext cx="1260000" cy="126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287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互聯網運作</a:t>
            </a:r>
            <a:r>
              <a:rPr kumimoji="1" lang="zh-TW" altLang="en-US" sz="3600" smtClean="0"/>
              <a:t>三大平台模式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個人對個人，</a:t>
              </a:r>
              <a:r>
                <a:rPr lang="zh-TW" altLang="en-US" sz="2000" b="1" dirty="0"/>
                <a:t>除去中間</a:t>
              </a:r>
              <a:r>
                <a:rPr lang="zh-TW" altLang="en-US" sz="2000" b="1" dirty="0" smtClean="0"/>
                <a:t>媒介。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684205"/>
            <a:ext cx="3628570" cy="3705654"/>
            <a:chOff x="4049486" y="1684753"/>
            <a:chExt cx="3628570" cy="3705654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1900" b="1" dirty="0"/>
                <a:t>長尾市場，微型客戶</a:t>
              </a:r>
              <a:r>
                <a:rPr lang="zh-TW" altLang="en-US" sz="1900" b="1" dirty="0" smtClean="0"/>
                <a:t>集結。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684753"/>
              <a:ext cx="1238616" cy="1238616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smtClean="0"/>
                <a:t>群眾</a:t>
              </a:r>
              <a:endParaRPr kumimoji="1" lang="zh-TW" altLang="en-US" sz="24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000" b="1" dirty="0" smtClean="0"/>
                <a:t>互信互惠</a:t>
              </a:r>
              <a:r>
                <a:rPr lang="zh-TW" altLang="en-US" b="1" dirty="0" smtClean="0"/>
                <a:t>，</a:t>
              </a:r>
              <a:r>
                <a:rPr lang="zh-TW" altLang="en-US" sz="2000" b="1" dirty="0" smtClean="0"/>
                <a:t>資源共享。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zh-TW" altLang="en-US" sz="2400" b="1" dirty="0" smtClean="0"/>
                <a:t>社群</a:t>
              </a:r>
              <a:endParaRPr kumimoji="1" lang="zh-TW" alt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5790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互聯網平台對傳統金融之影響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39" name="圓角矩形 38"/>
          <p:cNvSpPr/>
          <p:nvPr/>
        </p:nvSpPr>
        <p:spPr>
          <a:xfrm>
            <a:off x="845236" y="145846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28908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26589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728175" y="3153909"/>
            <a:ext cx="2598031" cy="3222803"/>
            <a:chOff x="728175" y="3153909"/>
            <a:chExt cx="2598031" cy="3222803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315390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資訊透明</a:t>
              </a:r>
              <a:endParaRPr kumimoji="1" lang="zh-TW" altLang="en-US" sz="2000" b="1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989434" y="4269951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效率高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9541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604878"/>
                  </a:solidFill>
                </a:rPr>
                <a:t>低成本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728175" y="5708438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smtClean="0">
                  <a:solidFill>
                    <a:srgbClr val="604878"/>
                  </a:solidFill>
                </a:rPr>
                <a:t>選擇性高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748704" y="1146465"/>
            <a:ext cx="3812173" cy="3129006"/>
            <a:chOff x="4748704" y="1146465"/>
            <a:chExt cx="3812173" cy="3129006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1631" y="1424302"/>
              <a:ext cx="2236510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開方參與</a:t>
              </a:r>
              <a:r>
                <a:rPr kumimoji="1" lang="zh-TW" altLang="en-US" sz="2000" b="1" dirty="0">
                  <a:solidFill>
                    <a:srgbClr val="4DA07B"/>
                  </a:solidFill>
                </a:rPr>
                <a:t>，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門檻低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748704" y="2130512"/>
              <a:ext cx="1210588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市場擴大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167273" y="2877760"/>
              <a:ext cx="239360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趨勢預測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(</a:t>
              </a:r>
              <a:r>
                <a:rPr kumimoji="1" lang="zh-TW" altLang="en-US" sz="2000" b="1" dirty="0" smtClean="0">
                  <a:solidFill>
                    <a:srgbClr val="4DA07B"/>
                  </a:solidFill>
                </a:rPr>
                <a:t>群眾智慧</a:t>
              </a:r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)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44297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91113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88118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62708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34853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418430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72081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認同感提高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427026"/>
            <a:ext cx="146706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信任感增加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5174274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資訊擴散度上升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31098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81011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482004" y="3610062"/>
            <a:ext cx="146706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4DA07B"/>
                </a:solidFill>
              </a:rPr>
              <a:t>使用者生產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/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</a:t>
            </a:r>
            <a:r>
              <a:rPr kumimoji="1" lang="zh-TW" altLang="en-US" sz="2000" b="1" dirty="0" smtClean="0">
                <a:solidFill>
                  <a:srgbClr val="4DA07B"/>
                </a:solidFill>
              </a:rPr>
              <a:t>群眾外包</a:t>
            </a:r>
            <a:r>
              <a:rPr kumimoji="1" lang="en-US" altLang="zh-TW" sz="2000" b="1" dirty="0" smtClean="0">
                <a:solidFill>
                  <a:srgbClr val="4DA07B"/>
                </a:solidFill>
              </a:rPr>
              <a:t>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33416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600410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8827278" y="5840856"/>
            <a:ext cx="121058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合作共享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58823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</p:spTree>
    <p:extLst>
      <p:ext uri="{BB962C8B-B14F-4D97-AF65-F5344CB8AC3E}">
        <p14:creationId xmlns:p14="http://schemas.microsoft.com/office/powerpoint/2010/main" val="29863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5547443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sz="2400" dirty="0"/>
              <a:t>通過</a:t>
            </a:r>
            <a:r>
              <a:rPr kumimoji="1" lang="zh-TW" altLang="en-US" sz="2400" b="1" dirty="0"/>
              <a:t>中間金融機構</a:t>
            </a:r>
            <a:r>
              <a:rPr kumimoji="1" lang="zh-TW" altLang="en-US" sz="2400" dirty="0" smtClean="0"/>
              <a:t>，把資金由供應</a:t>
            </a:r>
            <a:r>
              <a:rPr kumimoji="1" lang="zh-TW" altLang="en-US" sz="2400" dirty="0"/>
              <a:t>者轉移至需求者手中、或經由機構投資至證券</a:t>
            </a:r>
            <a:r>
              <a:rPr kumimoji="1" lang="zh-TW" altLang="en-US" sz="2400" dirty="0" smtClean="0"/>
              <a:t>市場。</a:t>
            </a:r>
            <a:endParaRPr kumimoji="1" lang="en-US" altLang="zh-TW" sz="2400" dirty="0" smtClean="0"/>
          </a:p>
          <a:p>
            <a:pPr lvl="1">
              <a:lnSpc>
                <a:spcPct val="120000"/>
              </a:lnSpc>
            </a:pPr>
            <a:r>
              <a:rPr kumimoji="1" lang="zh-TW" altLang="en-US" sz="2200" dirty="0">
                <a:solidFill>
                  <a:schemeClr val="accent6"/>
                </a:solidFill>
              </a:rPr>
              <a:t>直接金融市場</a:t>
            </a:r>
            <a:r>
              <a:rPr kumimoji="1" lang="en-US" altLang="zh-TW" sz="2200" dirty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>
                <a:solidFill>
                  <a:schemeClr val="accent6"/>
                </a:solidFill>
              </a:rPr>
              <a:t>股票</a:t>
            </a:r>
            <a:r>
              <a:rPr kumimoji="1" lang="zh-TW" altLang="en-US" sz="2200" dirty="0">
                <a:solidFill>
                  <a:schemeClr val="accent6"/>
                </a:solidFill>
                <a:latin typeface="新細明體"/>
                <a:ea typeface="新細明體"/>
              </a:rPr>
              <a:t>、債券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20000"/>
              </a:lnSpc>
            </a:pPr>
            <a:r>
              <a:rPr kumimoji="1" lang="zh-TW" altLang="en-US" sz="2200" dirty="0" smtClean="0">
                <a:solidFill>
                  <a:schemeClr val="accent6"/>
                </a:solidFill>
              </a:rPr>
              <a:t>間接金融市場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</a:t>
            </a:r>
            <a:r>
              <a:rPr kumimoji="1" lang="zh-TW" altLang="en-US" sz="2200" dirty="0" smtClean="0">
                <a:solidFill>
                  <a:schemeClr val="accent6"/>
                </a:solidFill>
              </a:rPr>
              <a:t>基金</a:t>
            </a:r>
            <a:r>
              <a:rPr kumimoji="1" lang="zh-TW" altLang="en-US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、保險</a:t>
            </a:r>
            <a:r>
              <a:rPr kumimoji="1" lang="en-US" altLang="zh-TW" sz="2200" dirty="0" smtClean="0">
                <a:solidFill>
                  <a:schemeClr val="accent6"/>
                </a:solidFill>
                <a:latin typeface="新細明體"/>
                <a:ea typeface="新細明體"/>
              </a:rPr>
              <a:t>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78759" y="27272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資金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50199" y="14666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貸款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7172623" y="2048199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b="1" dirty="0" smtClean="0"/>
                <a:t>利息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544262" y="3318383"/>
              <a:ext cx="851960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獲利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7183650" y="2824965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smtClean="0"/>
                <a:t>投資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7029070" y="3449773"/>
              <a:ext cx="835725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收益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6893226" y="4242517"/>
              <a:ext cx="143951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認購股票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623252" y="4840379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股票紅利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3" y="3813595"/>
              <a:ext cx="1412086" cy="47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TW" altLang="en-US" sz="1600" b="1" dirty="0" smtClean="0"/>
                <a:t>中間機構</a:t>
              </a:r>
              <a:endParaRPr kumimoji="1" lang="zh-TW" altLang="en-US" sz="1600" b="1" dirty="0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1997626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b="1" dirty="0" smtClean="0"/>
                <a:t>資金供應者</a:t>
              </a:r>
              <a:endParaRPr kumimoji="1" lang="zh-TW" alt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80546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kumimoji="1" lang="zh-TW" altLang="en-US" sz="3600" dirty="0" smtClean="0"/>
              <a:t>金融行業服務形式的改變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20</a:t>
            </a:fld>
            <a:endParaRPr lang="zh-TW" altLang="en-US" dirty="0"/>
          </a:p>
        </p:txBody>
      </p:sp>
      <p:pic>
        <p:nvPicPr>
          <p:cNvPr id="29" name="內容版面配置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395" y="1252540"/>
            <a:ext cx="4601641" cy="8809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84" y="2255909"/>
            <a:ext cx="4875130" cy="936208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102" y="3272997"/>
            <a:ext cx="4843708" cy="927337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543" y="5322469"/>
            <a:ext cx="5092605" cy="978544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573" y="4297054"/>
            <a:ext cx="4843303" cy="927804"/>
          </a:xfrm>
          <a:prstGeom prst="rect">
            <a:avLst/>
          </a:prstGeom>
        </p:spPr>
      </p:pic>
      <p:sp>
        <p:nvSpPr>
          <p:cNvPr id="34" name="文字方塊 33"/>
          <p:cNvSpPr txBox="1"/>
          <p:nvPr/>
        </p:nvSpPr>
        <p:spPr>
          <a:xfrm>
            <a:off x="5214985" y="1609185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銀行轉帳              線上支付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5839022" y="2639023"/>
            <a:ext cx="4118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公司債券             </a:t>
            </a:r>
            <a:r>
              <a:rPr lang="en-US" altLang="zh-TW" sz="2400" b="1" dirty="0" smtClean="0">
                <a:solidFill>
                  <a:srgbClr val="FF9933"/>
                </a:solidFill>
              </a:rPr>
              <a:t>P2P</a:t>
            </a:r>
            <a:r>
              <a:rPr lang="zh-TW" altLang="en-US" sz="2400" b="1" dirty="0" smtClean="0">
                <a:solidFill>
                  <a:srgbClr val="FF9933"/>
                </a:solidFill>
              </a:rPr>
              <a:t>網貸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6492875" y="3736665"/>
            <a:ext cx="390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股票            群眾募資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6969125" y="4752332"/>
            <a:ext cx="3931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存款            理財產品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7468149" y="5826598"/>
            <a:ext cx="472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9933"/>
                </a:solidFill>
              </a:rPr>
              <a:t>投資理財            理財機器人</a:t>
            </a:r>
            <a:endParaRPr lang="zh-TW" altLang="en-US" sz="2400" b="1" dirty="0">
              <a:solidFill>
                <a:srgbClr val="FF9933"/>
              </a:solidFill>
            </a:endParaRPr>
          </a:p>
        </p:txBody>
      </p:sp>
      <p:cxnSp>
        <p:nvCxnSpPr>
          <p:cNvPr id="39" name="直線接點 38"/>
          <p:cNvCxnSpPr/>
          <p:nvPr/>
        </p:nvCxnSpPr>
        <p:spPr>
          <a:xfrm>
            <a:off x="4847891" y="2120980"/>
            <a:ext cx="4137359" cy="6270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5491845" y="3178275"/>
            <a:ext cx="4001405" cy="28475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>
            <a:off x="5991709" y="4186968"/>
            <a:ext cx="3676166" cy="403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直線接點 41"/>
          <p:cNvCxnSpPr/>
          <p:nvPr/>
        </p:nvCxnSpPr>
        <p:spPr>
          <a:xfrm>
            <a:off x="6573159" y="5216683"/>
            <a:ext cx="3666216" cy="6192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 flipV="1">
            <a:off x="7367167" y="6230462"/>
            <a:ext cx="4523208" cy="30889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" name="左-右雙向箭號 43"/>
          <p:cNvSpPr/>
          <p:nvPr/>
        </p:nvSpPr>
        <p:spPr>
          <a:xfrm>
            <a:off x="6797072" y="175439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5" name="左-右雙向箭號 44"/>
          <p:cNvSpPr/>
          <p:nvPr/>
        </p:nvSpPr>
        <p:spPr>
          <a:xfrm>
            <a:off x="7345776" y="281302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左-右雙向箭號 45"/>
          <p:cNvSpPr/>
          <p:nvPr/>
        </p:nvSpPr>
        <p:spPr>
          <a:xfrm>
            <a:off x="7345776" y="3858899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左-右雙向箭號 46"/>
          <p:cNvSpPr/>
          <p:nvPr/>
        </p:nvSpPr>
        <p:spPr>
          <a:xfrm>
            <a:off x="7850487" y="487228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8" name="左-右雙向箭號 47"/>
          <p:cNvSpPr/>
          <p:nvPr/>
        </p:nvSpPr>
        <p:spPr>
          <a:xfrm>
            <a:off x="8888890" y="5997212"/>
            <a:ext cx="596767" cy="221382"/>
          </a:xfrm>
          <a:prstGeom prst="leftRightArrow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93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傳統金融行業 </a:t>
            </a:r>
            <a:r>
              <a:rPr kumimoji="1" lang="en-US" altLang="zh-TW" sz="3600" dirty="0" smtClean="0"/>
              <a:t>v.</a:t>
            </a:r>
            <a:r>
              <a:rPr kumimoji="1" lang="zh-TW" altLang="en-US" sz="3600" dirty="0" smtClean="0"/>
              <a:t> 互聯網金融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612775" y="1474788"/>
          <a:ext cx="11001376" cy="4716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7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9558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傳統金融行業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互聯網金融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經營出發點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以營利為導向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以顧客為導向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客戶體驗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穩健安全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開放便捷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交易金額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大額少次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少額多次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價格策略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服務中介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中介化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去中介化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經營穩定性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高，但難以創新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低，容易變革潛力無窮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9558">
                <a:tc>
                  <a:txBody>
                    <a:bodyPr/>
                    <a:lstStyle/>
                    <a:p>
                      <a:pPr algn="r"/>
                      <a:r>
                        <a:rPr lang="zh-TW" altLang="en-US" dirty="0" smtClean="0"/>
                        <a:t>監管理念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強調管理與控制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/>
                        <a:t>崇尚自由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grpSp>
        <p:nvGrpSpPr>
          <p:cNvPr id="10" name="群組 9"/>
          <p:cNvGrpSpPr/>
          <p:nvPr/>
        </p:nvGrpSpPr>
        <p:grpSpPr>
          <a:xfrm>
            <a:off x="5982839" y="3957116"/>
            <a:ext cx="2317884" cy="1719782"/>
            <a:chOff x="9618214" y="1210741"/>
            <a:chExt cx="2317884" cy="1719782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8214" y="1210741"/>
              <a:ext cx="1108284" cy="130349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6498" y="1615740"/>
              <a:ext cx="1209600" cy="1314783"/>
            </a:xfrm>
            <a:prstGeom prst="rect">
              <a:avLst/>
            </a:prstGeom>
          </p:spPr>
        </p:pic>
      </p:grpSp>
      <p:grpSp>
        <p:nvGrpSpPr>
          <p:cNvPr id="11" name="群組 10"/>
          <p:cNvGrpSpPr/>
          <p:nvPr/>
        </p:nvGrpSpPr>
        <p:grpSpPr>
          <a:xfrm>
            <a:off x="3034504" y="2696755"/>
            <a:ext cx="1391162" cy="1479408"/>
            <a:chOff x="2320042" y="4194026"/>
            <a:chExt cx="1249588" cy="1328854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93" t="35709" r="68060" b="38845"/>
            <a:stretch/>
          </p:blipFill>
          <p:spPr>
            <a:xfrm>
              <a:off x="2515139" y="4468389"/>
              <a:ext cx="1054491" cy="1054491"/>
            </a:xfrm>
            <a:prstGeom prst="ellipse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042" y="4194026"/>
              <a:ext cx="691904" cy="548727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/>
        </p:nvGrpSpPr>
        <p:grpSpPr>
          <a:xfrm>
            <a:off x="10038848" y="2680165"/>
            <a:ext cx="1437622" cy="1512588"/>
            <a:chOff x="4127316" y="4195740"/>
            <a:chExt cx="1257899" cy="132349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" t="66141" r="69137" b="10131"/>
            <a:stretch/>
          </p:blipFill>
          <p:spPr>
            <a:xfrm>
              <a:off x="4366368" y="4467615"/>
              <a:ext cx="1018847" cy="1051619"/>
            </a:xfrm>
            <a:prstGeom prst="ellipse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7316" y="4195740"/>
              <a:ext cx="748476" cy="748476"/>
            </a:xfrm>
            <a:prstGeom prst="rect">
              <a:avLst/>
            </a:prstGeom>
          </p:spPr>
        </p:pic>
      </p:grpSp>
      <p:pic>
        <p:nvPicPr>
          <p:cNvPr id="17" name="圖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20" y="2229766"/>
            <a:ext cx="1464318" cy="1464318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297" r="-233" b="26755"/>
          <a:stretch/>
        </p:blipFill>
        <p:spPr>
          <a:xfrm>
            <a:off x="7694527" y="2721453"/>
            <a:ext cx="1120683" cy="51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8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數位金融創新的兩面地圖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dirty="0" smtClean="0"/>
              <a:t>vs 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</a:t>
            </a:r>
            <a:r>
              <a:rPr lang="zh-TW" altLang="en-US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4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互聯網金融之創新模式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6125802" y="6137174"/>
            <a:ext cx="4114800" cy="365125"/>
          </a:xfrm>
        </p:spPr>
        <p:txBody>
          <a:bodyPr/>
          <a:lstStyle/>
          <a:p>
            <a:r>
              <a:rPr lang="zh-TW" altLang="en-US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     數位金融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= </a:t>
            </a:r>
            <a:r>
              <a:rPr lang="zh-TW" altLang="en-US" sz="1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 </a:t>
            </a:r>
            <a:r>
              <a:rPr lang="en-US" altLang="zh-TW" sz="1800" b="1" dirty="0" smtClean="0">
                <a:solidFill>
                  <a:srgbClr val="0070C0"/>
                </a:solidFill>
                <a:ea typeface="Calibri"/>
                <a:cs typeface="Calibri"/>
                <a:sym typeface="Calibri"/>
              </a:rPr>
              <a:t>+ </a:t>
            </a:r>
            <a:r>
              <a:rPr lang="zh-TW" altLang="en-US" sz="18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</a:t>
            </a:r>
            <a:r>
              <a:rPr lang="zh-TW" altLang="en-US" sz="1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商金融</a:t>
            </a:r>
            <a:endParaRPr lang="en-US" sz="1800" dirty="0">
              <a:solidFill>
                <a:srgbClr val="7030A0"/>
              </a:solidFill>
            </a:endParaRPr>
          </a:p>
          <a:p>
            <a:r>
              <a:rPr lang="en-US" altLang="zh-TW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 </a:t>
            </a:r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7" name="圓角矩形 6"/>
          <p:cNvSpPr/>
          <p:nvPr/>
        </p:nvSpPr>
        <p:spPr>
          <a:xfrm>
            <a:off x="5638453" y="2062960"/>
            <a:ext cx="6226184" cy="396044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8" name="群組 47"/>
          <p:cNvGrpSpPr/>
          <p:nvPr/>
        </p:nvGrpSpPr>
        <p:grpSpPr>
          <a:xfrm>
            <a:off x="426820" y="1616284"/>
            <a:ext cx="2627368" cy="4407115"/>
            <a:chOff x="426820" y="1616284"/>
            <a:chExt cx="2627368" cy="4407115"/>
          </a:xfrm>
        </p:grpSpPr>
        <p:sp>
          <p:nvSpPr>
            <p:cNvPr id="8" name="圓角矩形 7"/>
            <p:cNvSpPr/>
            <p:nvPr/>
          </p:nvSpPr>
          <p:spPr>
            <a:xfrm>
              <a:off x="790987" y="2062959"/>
              <a:ext cx="1800200" cy="3960440"/>
            </a:xfrm>
            <a:prstGeom prst="roundRect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426820" y="1616284"/>
              <a:ext cx="26273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傳統金融線上服務</a:t>
              </a:r>
              <a:endParaRPr lang="zh-TW" altLang="en-US" sz="2200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1321869" y="3215087"/>
              <a:ext cx="8372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借貸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079019" y="4223199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證卷交易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1295043" y="5510051"/>
              <a:ext cx="7278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保險</a:t>
              </a:r>
              <a:endParaRPr lang="zh-TW" altLang="en-US" b="1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8" name="Picture 2" descr="D:\sally\Pictures\借貸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987" y="2146459"/>
              <a:ext cx="1767858" cy="994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5" descr="D:\sally\Pictures\證卷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703" y="3494351"/>
              <a:ext cx="880492" cy="88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3035" y="4700204"/>
              <a:ext cx="867962" cy="819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群組 46"/>
          <p:cNvGrpSpPr/>
          <p:nvPr/>
        </p:nvGrpSpPr>
        <p:grpSpPr>
          <a:xfrm>
            <a:off x="2911313" y="1616284"/>
            <a:ext cx="2708437" cy="4407115"/>
            <a:chOff x="2911313" y="1616284"/>
            <a:chExt cx="2708437" cy="4407115"/>
          </a:xfrm>
        </p:grpSpPr>
        <p:sp>
          <p:nvSpPr>
            <p:cNvPr id="10" name="文字方塊 9"/>
            <p:cNvSpPr txBox="1"/>
            <p:nvPr/>
          </p:nvSpPr>
          <p:spPr>
            <a:xfrm>
              <a:off x="2911313" y="1616284"/>
              <a:ext cx="270843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200" b="1" dirty="0" smtClean="0">
                  <a:solidFill>
                    <a:schemeClr val="accent6"/>
                  </a:solidFill>
                </a:rPr>
                <a:t>互聯網公司金融服務</a:t>
              </a:r>
              <a:endParaRPr lang="zh-TW" altLang="en-US" sz="2200" b="1" dirty="0">
                <a:solidFill>
                  <a:schemeClr val="accent6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3366220" y="2067605"/>
              <a:ext cx="1800200" cy="3955794"/>
            </a:xfrm>
            <a:prstGeom prst="roundRect">
              <a:avLst/>
            </a:prstGeom>
            <a:ln w="57150">
              <a:solidFill>
                <a:schemeClr val="accent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987534" y="3110641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支付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3777109" y="4193127"/>
              <a:ext cx="11523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smtClean="0">
                  <a:solidFill>
                    <a:schemeClr val="accent6"/>
                  </a:solidFill>
                </a:rPr>
                <a:t>電商借貸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3947283" y="5488535"/>
              <a:ext cx="64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 smtClean="0">
                  <a:solidFill>
                    <a:schemeClr val="accent6"/>
                  </a:solidFill>
                </a:rPr>
                <a:t>理財</a:t>
              </a:r>
              <a:endParaRPr lang="zh-TW" altLang="en-US" b="1" dirty="0">
                <a:solidFill>
                  <a:schemeClr val="accent6"/>
                </a:solidFill>
              </a:endParaRPr>
            </a:p>
          </p:txBody>
        </p:sp>
        <p:pic>
          <p:nvPicPr>
            <p:cNvPr id="19" name="Picture 4" descr="「支付寶 icon」的圖片搜尋結果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883" y="2392191"/>
              <a:ext cx="1499931" cy="641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1528" y="3585749"/>
              <a:ext cx="1130424" cy="565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9527" y="4880513"/>
              <a:ext cx="1615591" cy="536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向右箭號 23"/>
          <p:cNvSpPr/>
          <p:nvPr/>
        </p:nvSpPr>
        <p:spPr>
          <a:xfrm rot="20137715">
            <a:off x="6957607" y="2883363"/>
            <a:ext cx="792088" cy="342408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027" y="3267042"/>
            <a:ext cx="15240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向右箭號 25"/>
          <p:cNvSpPr/>
          <p:nvPr/>
        </p:nvSpPr>
        <p:spPr>
          <a:xfrm>
            <a:off x="9461823" y="2554059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07698" y="2178801"/>
            <a:ext cx="1019874" cy="91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5789709" y="449319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投資者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8385861" y="457673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公司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10640251" y="3122203"/>
            <a:ext cx="87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股權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/>
          <a:stretch/>
        </p:blipFill>
        <p:spPr bwMode="auto">
          <a:xfrm>
            <a:off x="5772482" y="3329525"/>
            <a:ext cx="1062522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向右箭號 31"/>
          <p:cNvSpPr/>
          <p:nvPr/>
        </p:nvSpPr>
        <p:spPr>
          <a:xfrm>
            <a:off x="6953173" y="3710468"/>
            <a:ext cx="792088" cy="36148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1052512">
            <a:off x="6861277" y="4693425"/>
            <a:ext cx="984833" cy="4163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3431101"/>
            <a:ext cx="940773" cy="94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文字方塊 34"/>
          <p:cNvSpPr txBox="1"/>
          <p:nvPr/>
        </p:nvSpPr>
        <p:spPr>
          <a:xfrm>
            <a:off x="10291025" y="4313822"/>
            <a:ext cx="133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本金和利息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7309" y="4732680"/>
            <a:ext cx="990262" cy="99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10298948" y="5658558"/>
            <a:ext cx="1337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9933"/>
                </a:solidFill>
              </a:rPr>
              <a:t>產品或服務</a:t>
            </a:r>
            <a:endParaRPr lang="zh-TW" altLang="en-US" b="1" dirty="0">
              <a:solidFill>
                <a:srgbClr val="FF9933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810717" y="328911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>
                <a:solidFill>
                  <a:srgbClr val="FF9933"/>
                </a:solidFill>
              </a:rPr>
              <a:t>股權投資</a:t>
            </a:r>
          </a:p>
        </p:txBody>
      </p:sp>
      <p:sp>
        <p:nvSpPr>
          <p:cNvPr id="39" name="矩形 38"/>
          <p:cNvSpPr/>
          <p:nvPr/>
        </p:nvSpPr>
        <p:spPr>
          <a:xfrm>
            <a:off x="6778320" y="4117643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債券投資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 rot="802825">
            <a:off x="6640513" y="513239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b="1" dirty="0" smtClean="0">
                <a:solidFill>
                  <a:srgbClr val="FF9933"/>
                </a:solidFill>
              </a:rPr>
              <a:t>回報投資</a:t>
            </a:r>
            <a:endParaRPr lang="zh-TW" altLang="en-US" dirty="0">
              <a:solidFill>
                <a:srgbClr val="FF9933"/>
              </a:solidFill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9462693" y="266807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2" name="向右箭號 41"/>
          <p:cNvSpPr/>
          <p:nvPr/>
        </p:nvSpPr>
        <p:spPr>
          <a:xfrm>
            <a:off x="9448514" y="3795425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文字方塊 42"/>
          <p:cNvSpPr txBox="1"/>
          <p:nvPr/>
        </p:nvSpPr>
        <p:spPr>
          <a:xfrm>
            <a:off x="9448514" y="390919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4" name="向右箭號 43"/>
          <p:cNvSpPr/>
          <p:nvPr/>
        </p:nvSpPr>
        <p:spPr>
          <a:xfrm>
            <a:off x="9467949" y="4871962"/>
            <a:ext cx="792088" cy="540702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文字方塊 44"/>
          <p:cNvSpPr txBox="1"/>
          <p:nvPr/>
        </p:nvSpPr>
        <p:spPr>
          <a:xfrm>
            <a:off x="9468507" y="498605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</a:rPr>
              <a:t>取得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46" name="文字方塊 45"/>
          <p:cNvSpPr txBox="1"/>
          <p:nvPr/>
        </p:nvSpPr>
        <p:spPr>
          <a:xfrm>
            <a:off x="7364715" y="1600813"/>
            <a:ext cx="3236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C000"/>
                </a:solidFill>
              </a:rPr>
              <a:t>P2P</a:t>
            </a:r>
            <a:r>
              <a:rPr lang="en-US" altLang="zh-TW" sz="2400" b="1" dirty="0">
                <a:solidFill>
                  <a:srgbClr val="FFC000"/>
                </a:solidFill>
              </a:rPr>
              <a:t>/</a:t>
            </a:r>
            <a:r>
              <a:rPr lang="zh-TW" altLang="en-US" sz="2400" b="1" dirty="0" smtClean="0">
                <a:solidFill>
                  <a:srgbClr val="FFC000"/>
                </a:solidFill>
              </a:rPr>
              <a:t>群眾金融服務</a:t>
            </a:r>
            <a:endParaRPr lang="zh-TW" altLang="en-US" sz="2400" b="1" dirty="0">
              <a:solidFill>
                <a:srgbClr val="FFC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98300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數位銀行</a:t>
            </a:r>
            <a:endParaRPr 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3494161" y="629284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電商金融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6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9904" y="208761"/>
            <a:ext cx="11035748" cy="1325563"/>
          </a:xfrm>
        </p:spPr>
        <p:txBody>
          <a:bodyPr/>
          <a:lstStyle/>
          <a:p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 Bank 1.0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銀行轉型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5525272" cy="4702124"/>
          </a:xfrm>
        </p:spPr>
        <p:txBody>
          <a:bodyPr/>
          <a:lstStyle/>
          <a:p>
            <a:r>
              <a:rPr lang="en-US" altLang="zh-TW" dirty="0"/>
              <a:t>Bank1.0</a:t>
            </a:r>
          </a:p>
          <a:p>
            <a:pPr marL="0" indent="0">
              <a:buNone/>
            </a:pPr>
            <a:r>
              <a:rPr lang="zh-TW" altLang="en-US" dirty="0"/>
              <a:t>以</a:t>
            </a:r>
            <a:r>
              <a:rPr lang="zh-TW" altLang="en-US" b="1" dirty="0"/>
              <a:t>實體分行</a:t>
            </a:r>
            <a:r>
              <a:rPr lang="zh-TW" altLang="en-US" dirty="0"/>
              <a:t>為主</a:t>
            </a:r>
            <a:r>
              <a:rPr lang="en-US" altLang="zh-TW" dirty="0"/>
              <a:t>,</a:t>
            </a:r>
            <a:r>
              <a:rPr lang="zh-TW" altLang="en-US" dirty="0"/>
              <a:t>因此各家銀行積極拓展分行</a:t>
            </a:r>
            <a:endParaRPr lang="en-US" altLang="zh-TW" dirty="0"/>
          </a:p>
          <a:p>
            <a:r>
              <a:rPr lang="en-US" altLang="zh-TW" dirty="0"/>
              <a:t>Bank2.0</a:t>
            </a:r>
          </a:p>
          <a:p>
            <a:pPr marL="0" indent="0">
              <a:buNone/>
            </a:pPr>
            <a:r>
              <a:rPr lang="zh-TW" altLang="en-US" dirty="0" smtClean="0"/>
              <a:t>銀行</a:t>
            </a:r>
            <a:r>
              <a:rPr lang="zh-TW" altLang="en-US" dirty="0"/>
              <a:t>從實體分行轉型到</a:t>
            </a:r>
            <a:r>
              <a:rPr lang="zh-TW" altLang="en-US" b="1" dirty="0"/>
              <a:t>網路分行</a:t>
            </a:r>
            <a:r>
              <a:rPr lang="en-US" altLang="zh-TW" dirty="0"/>
              <a:t>,</a:t>
            </a:r>
            <a:r>
              <a:rPr lang="zh-TW" altLang="en-US" dirty="0"/>
              <a:t>且交易逐漸電子</a:t>
            </a:r>
            <a:r>
              <a:rPr lang="zh-TW" altLang="en-US" dirty="0" smtClean="0"/>
              <a:t>化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(</a:t>
            </a:r>
            <a:r>
              <a:rPr lang="zh-TW" altLang="en-US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多</a:t>
            </a:r>
            <a:r>
              <a:rPr lang="en-US" altLang="zh-TW" b="1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通路</a:t>
            </a:r>
            <a:r>
              <a:rPr lang="en-US" altLang="zh-TW" dirty="0" err="1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管理</a:t>
            </a:r>
            <a:r>
              <a:rPr lang="en-US" altLang="zh-TW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)</a:t>
            </a:r>
            <a:endParaRPr lang="en-US" altLang="zh-TW" dirty="0"/>
          </a:p>
          <a:p>
            <a:r>
              <a:rPr lang="en-US" altLang="zh-TW" dirty="0"/>
              <a:t>Bank3.0</a:t>
            </a:r>
          </a:p>
          <a:p>
            <a:pPr marL="0" indent="0">
              <a:buNone/>
            </a:pPr>
            <a:r>
              <a:rPr lang="zh-TW" altLang="en-US" dirty="0"/>
              <a:t>虛擬銀行或電子銀行</a:t>
            </a:r>
            <a:r>
              <a:rPr lang="en-US" altLang="zh-TW" dirty="0"/>
              <a:t>,</a:t>
            </a:r>
            <a:r>
              <a:rPr lang="zh-TW" altLang="en-US" dirty="0"/>
              <a:t>不依賴實體設施的虛擬服務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altLang="zh-TW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全通路</a:t>
            </a:r>
            <a:r>
              <a:rPr lang="en-US" altLang="zh-TW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管理</a:t>
            </a:r>
            <a:r>
              <a:rPr lang="en-US" altLang="zh-TW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6850251" y="3223647"/>
            <a:ext cx="1968285" cy="1441343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6586781" y="2309248"/>
            <a:ext cx="3394129" cy="2541722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6354305" y="1367286"/>
            <a:ext cx="5067946" cy="356117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7056021" y="3621152"/>
            <a:ext cx="162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Bank1.0</a:t>
            </a:r>
          </a:p>
          <a:p>
            <a:r>
              <a:rPr lang="zh-TW" altLang="en-US" dirty="0"/>
              <a:t>銀行物理網點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730922" y="2795792"/>
            <a:ext cx="1286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Bank2.0</a:t>
            </a:r>
          </a:p>
          <a:p>
            <a:r>
              <a:rPr lang="zh-TW" altLang="en-US" dirty="0"/>
              <a:t>自助銀行</a:t>
            </a:r>
            <a:endParaRPr lang="en-US" altLang="zh-TW" dirty="0"/>
          </a:p>
          <a:p>
            <a:r>
              <a:rPr lang="zh-TW" altLang="en-US" dirty="0"/>
              <a:t>電話銀行</a:t>
            </a:r>
            <a:endParaRPr lang="en-US" altLang="zh-TW" dirty="0"/>
          </a:p>
          <a:p>
            <a:r>
              <a:rPr lang="zh-TW" altLang="en-US" dirty="0"/>
              <a:t>網上銀行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0053652" y="2346484"/>
            <a:ext cx="12863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Bank3.0</a:t>
            </a:r>
          </a:p>
          <a:p>
            <a:r>
              <a:rPr lang="zh-TW" altLang="en-US" dirty="0"/>
              <a:t>社交網絡</a:t>
            </a:r>
            <a:endParaRPr lang="en-US" altLang="zh-TW" dirty="0"/>
          </a:p>
          <a:p>
            <a:r>
              <a:rPr lang="zh-TW" altLang="en-US" dirty="0"/>
              <a:t>移動支付</a:t>
            </a:r>
            <a:endParaRPr lang="en-US" altLang="zh-TW" dirty="0"/>
          </a:p>
          <a:p>
            <a:r>
              <a:rPr lang="zh-TW" altLang="en-US" dirty="0"/>
              <a:t>大數據</a:t>
            </a:r>
            <a:endParaRPr lang="en-US" altLang="zh-TW" dirty="0"/>
          </a:p>
          <a:p>
            <a:r>
              <a:rPr lang="zh-TW" altLang="en-US" dirty="0"/>
              <a:t>雲計算</a:t>
            </a:r>
            <a:endParaRPr lang="en-US" altLang="zh-TW" dirty="0"/>
          </a:p>
          <a:p>
            <a:r>
              <a:rPr lang="en-US" altLang="zh-TW" dirty="0"/>
              <a:t>……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457059" y="5169109"/>
            <a:ext cx="504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銀行零售渠道的各階段之間的關係</a:t>
            </a:r>
          </a:p>
        </p:txBody>
      </p:sp>
      <p:sp>
        <p:nvSpPr>
          <p:cNvPr id="2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30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200" b="1" i="0" u="none" strike="noStrike" cap="none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Fintech &amp; Bank3.0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594851" y="144435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85800" marR="0" lvl="1" indent="-2286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2038701" y="2672392"/>
            <a:ext cx="6379016" cy="3257608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>
            <a:solidFill>
              <a:schemeClr val="tx2">
                <a:lumMod val="10000"/>
                <a:lumOff val="9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           </a:t>
            </a:r>
            <a:endParaRPr lang="en-US"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2666011" y="3320926"/>
            <a:ext cx="2638164" cy="187271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Bank 3.0</a:t>
            </a:r>
          </a:p>
        </p:txBody>
      </p:sp>
      <p:cxnSp>
        <p:nvCxnSpPr>
          <p:cNvPr id="258" name="Shape 258"/>
          <p:cNvCxnSpPr/>
          <p:nvPr/>
        </p:nvCxnSpPr>
        <p:spPr>
          <a:xfrm>
            <a:off x="2364068" y="2340600"/>
            <a:ext cx="5407608" cy="15879"/>
          </a:xfrm>
          <a:prstGeom prst="straightConnector1">
            <a:avLst/>
          </a:prstGeom>
          <a:ln w="57150">
            <a:headEnd type="triangle" w="lg" len="lg"/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9" name="Shape 259"/>
          <p:cNvSpPr/>
          <p:nvPr/>
        </p:nvSpPr>
        <p:spPr>
          <a:xfrm>
            <a:off x="7771677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消費者</a:t>
            </a:r>
          </a:p>
        </p:txBody>
      </p:sp>
      <p:sp>
        <p:nvSpPr>
          <p:cNvPr id="260" name="Shape 260"/>
          <p:cNvSpPr/>
          <p:nvPr/>
        </p:nvSpPr>
        <p:spPr>
          <a:xfrm>
            <a:off x="955719" y="2054351"/>
            <a:ext cx="1516613" cy="65669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銀行端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10173" y="4570771"/>
            <a:ext cx="19564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800" dirty="0">
                <a:solidFill>
                  <a:schemeClr val="bg1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Bank 4.0</a:t>
            </a:r>
          </a:p>
        </p:txBody>
      </p:sp>
      <p:sp>
        <p:nvSpPr>
          <p:cNvPr id="35" name="矩形 34"/>
          <p:cNvSpPr/>
          <p:nvPr/>
        </p:nvSpPr>
        <p:spPr>
          <a:xfrm>
            <a:off x="6678653" y="3985996"/>
            <a:ext cx="19564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3200" dirty="0" err="1">
                <a:latin typeface="Arial"/>
                <a:ea typeface="Arial"/>
                <a:cs typeface="Arial"/>
                <a:sym typeface="Arial"/>
              </a:rPr>
              <a:t>FinTech</a:t>
            </a:r>
            <a:endParaRPr lang="en-US" altLang="zh-TW"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606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數位銀行</a:t>
            </a:r>
            <a:r>
              <a:rPr lang="en-US" altLang="zh-TW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zh-TW" altLang="en-US" b="1" dirty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 Bank3.0 </a:t>
            </a:r>
            <a:r>
              <a:rPr lang="zh-TW" altLang="en-US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到 </a:t>
            </a:r>
            <a:r>
              <a:rPr lang="en-US" altLang="zh-TW" b="1" dirty="0" smtClean="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Bank 4.0 </a:t>
            </a:r>
            <a:endParaRPr lang="en-US" sz="4200" b="1" i="0" u="none" strike="noStrike" cap="none" dirty="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Shape 331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Picture 2" descr="http://journal.eyeprophet.com/wp-content/uploads/2015/11/bank3.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503" y="1462694"/>
            <a:ext cx="9194096" cy="474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箭號: 向右 1"/>
          <p:cNvSpPr/>
          <p:nvPr/>
        </p:nvSpPr>
        <p:spPr>
          <a:xfrm>
            <a:off x="1541721" y="5411972"/>
            <a:ext cx="6477814" cy="506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Bank3.0</a:t>
            </a:r>
            <a:endParaRPr lang="zh-TW" altLang="en-US" dirty="0"/>
          </a:p>
        </p:txBody>
      </p:sp>
      <p:sp>
        <p:nvSpPr>
          <p:cNvPr id="29" name="箭號: 向右 28"/>
          <p:cNvSpPr/>
          <p:nvPr/>
        </p:nvSpPr>
        <p:spPr>
          <a:xfrm>
            <a:off x="8279697" y="5411970"/>
            <a:ext cx="2384184" cy="506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Bank4.0</a:t>
            </a:r>
            <a:endParaRPr lang="zh-TW" altLang="en-US" dirty="0"/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482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/>
          <p:cNvSpPr/>
          <p:nvPr/>
        </p:nvSpPr>
        <p:spPr>
          <a:xfrm rot="20502527">
            <a:off x="1428311" y="421076"/>
            <a:ext cx="7977727" cy="579980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grpSp>
        <p:nvGrpSpPr>
          <p:cNvPr id="36" name="群組 35"/>
          <p:cNvGrpSpPr/>
          <p:nvPr/>
        </p:nvGrpSpPr>
        <p:grpSpPr>
          <a:xfrm>
            <a:off x="1152939" y="1449238"/>
            <a:ext cx="8295201" cy="5108113"/>
            <a:chOff x="1982920" y="1274520"/>
            <a:chExt cx="8061341" cy="4727979"/>
          </a:xfrm>
        </p:grpSpPr>
        <p:sp>
          <p:nvSpPr>
            <p:cNvPr id="27" name="文字方塊 26"/>
            <p:cNvSpPr txBox="1"/>
            <p:nvPr/>
          </p:nvSpPr>
          <p:spPr>
            <a:xfrm rot="16200000">
              <a:off x="9188520" y="5286784"/>
              <a:ext cx="615553" cy="81587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虛擬</a:t>
              </a:r>
              <a:endParaRPr lang="en-US" altLang="zh-TW" sz="2800" dirty="0"/>
            </a:p>
          </p:txBody>
        </p:sp>
        <p:sp>
          <p:nvSpPr>
            <p:cNvPr id="19" name="向右箭號 18"/>
            <p:cNvSpPr/>
            <p:nvPr/>
          </p:nvSpPr>
          <p:spPr>
            <a:xfrm>
              <a:off x="2810692" y="5260047"/>
              <a:ext cx="7233569" cy="1944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0" name="向下箭號 19"/>
            <p:cNvSpPr/>
            <p:nvPr/>
          </p:nvSpPr>
          <p:spPr>
            <a:xfrm rot="10800000">
              <a:off x="2564122" y="1394977"/>
              <a:ext cx="192607" cy="386311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1982920" y="1274520"/>
              <a:ext cx="615553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客戶端</a:t>
              </a:r>
              <a:endParaRPr lang="en-US" altLang="zh-TW" sz="2800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2075725" y="4428302"/>
              <a:ext cx="562918" cy="133213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銀行端</a:t>
              </a:r>
              <a:endParaRPr lang="en-US" altLang="zh-TW" sz="2800" dirty="0"/>
            </a:p>
          </p:txBody>
        </p:sp>
        <p:sp>
          <p:nvSpPr>
            <p:cNvPr id="29" name="文字方塊 28"/>
            <p:cNvSpPr txBox="1"/>
            <p:nvPr/>
          </p:nvSpPr>
          <p:spPr>
            <a:xfrm rot="16200000">
              <a:off x="3094850" y="5227309"/>
              <a:ext cx="534188" cy="8458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2800" dirty="0"/>
                <a:t>實體</a:t>
              </a:r>
              <a:endParaRPr lang="en-US" altLang="zh-TW" sz="2800" dirty="0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4833717" y="714016"/>
            <a:ext cx="3506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Internet Of Everything</a:t>
            </a:r>
            <a:endParaRPr lang="zh-TW" altLang="en-US" sz="2800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1286879" y="547607"/>
            <a:ext cx="615553" cy="184165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chemeClr val="bg1">
                    <a:lumMod val="65000"/>
                  </a:schemeClr>
                </a:solidFill>
              </a:rPr>
              <a:t>非銀行端</a:t>
            </a:r>
          </a:p>
        </p:txBody>
      </p:sp>
      <p:sp>
        <p:nvSpPr>
          <p:cNvPr id="22" name="橢圓 21"/>
          <p:cNvSpPr/>
          <p:nvPr/>
        </p:nvSpPr>
        <p:spPr>
          <a:xfrm>
            <a:off x="8698759" y="577118"/>
            <a:ext cx="2477386" cy="175864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</a:rPr>
              <a:t>人人是銀行</a:t>
            </a:r>
          </a:p>
        </p:txBody>
      </p:sp>
      <p:sp>
        <p:nvSpPr>
          <p:cNvPr id="32" name="橢圓 31"/>
          <p:cNvSpPr/>
          <p:nvPr/>
        </p:nvSpPr>
        <p:spPr>
          <a:xfrm>
            <a:off x="2223780" y="4123133"/>
            <a:ext cx="2202418" cy="162680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實體銀行服務創新</a:t>
            </a:r>
          </a:p>
        </p:txBody>
      </p:sp>
      <p:sp>
        <p:nvSpPr>
          <p:cNvPr id="35" name="橢圓 34"/>
          <p:cNvSpPr/>
          <p:nvPr/>
        </p:nvSpPr>
        <p:spPr>
          <a:xfrm>
            <a:off x="5726432" y="1539804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數據</a:t>
            </a:r>
            <a:r>
              <a:rPr lang="zh-TW" altLang="en-US" sz="2400" dirty="0" smtClean="0">
                <a:solidFill>
                  <a:schemeClr val="bg1"/>
                </a:solidFill>
              </a:rPr>
              <a:t>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5847561" y="3273674"/>
            <a:ext cx="2238163" cy="169891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行動銀行創新</a:t>
            </a:r>
          </a:p>
        </p:txBody>
      </p:sp>
      <p:sp>
        <p:nvSpPr>
          <p:cNvPr id="38" name="橢圓 37"/>
          <p:cNvSpPr/>
          <p:nvPr/>
        </p:nvSpPr>
        <p:spPr>
          <a:xfrm>
            <a:off x="3393311" y="1319399"/>
            <a:ext cx="2238163" cy="169891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</a:rPr>
              <a:t>社</a:t>
            </a:r>
            <a:r>
              <a:rPr lang="zh-TW" altLang="en-US" sz="2400" dirty="0" smtClean="0">
                <a:solidFill>
                  <a:schemeClr val="bg1"/>
                </a:solidFill>
              </a:rPr>
              <a:t>群銀行創新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4" name="橢圓 33"/>
          <p:cNvSpPr/>
          <p:nvPr/>
        </p:nvSpPr>
        <p:spPr>
          <a:xfrm rot="2294838">
            <a:off x="2566808" y="3563064"/>
            <a:ext cx="3934721" cy="9688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</a:rPr>
              <a:t>聯網銀行創新</a:t>
            </a:r>
          </a:p>
        </p:txBody>
      </p:sp>
      <p:sp>
        <p:nvSpPr>
          <p:cNvPr id="3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68665" y="335163"/>
            <a:ext cx="5558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數位</a:t>
            </a:r>
            <a:r>
              <a:rPr lang="zh-TW" altLang="en-US" sz="48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銀行創新地圖</a:t>
            </a:r>
            <a:endParaRPr lang="en-US" sz="4800" dirty="0">
              <a:solidFill>
                <a:srgbClr val="7030A0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6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accent2"/>
              </a:buClr>
              <a:buSzPct val="25000"/>
            </a:pPr>
            <a:r>
              <a:rPr lang="en-US" sz="4200" b="1" i="0" u="none" strike="noStrike" cap="none" dirty="0" err="1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目前發展-</a:t>
            </a:r>
            <a:r>
              <a:rPr lang="en-US" sz="4200" b="1" i="0" u="none" strike="noStrike" cap="none" dirty="0" err="1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國際</a:t>
            </a:r>
            <a:r>
              <a:rPr lang="zh-TW" altLang="en-US" dirty="0">
                <a:latin typeface="+mn-ea"/>
                <a:ea typeface="+mn-ea"/>
                <a:cs typeface="Calibri"/>
                <a:sym typeface="Calibri"/>
              </a:rPr>
              <a:t>案例</a:t>
            </a:r>
            <a:endParaRPr lang="en-US" sz="4200" b="1" i="0" u="none" strike="noStrike" cap="none" dirty="0">
              <a:solidFill>
                <a:schemeClr val="accent2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12056" y="147483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lvl="1" indent="0">
              <a:buClr>
                <a:schemeClr val="dk1"/>
              </a:buClr>
              <a:buSzPct val="100000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0" name="資料庫圖表 19"/>
          <p:cNvGraphicFramePr/>
          <p:nvPr>
            <p:extLst/>
          </p:nvPr>
        </p:nvGraphicFramePr>
        <p:xfrm>
          <a:off x="955357" y="5662670"/>
          <a:ext cx="9784080" cy="59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" name="圖片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875" y="2556865"/>
            <a:ext cx="12000230" cy="319104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4131" y="1604219"/>
            <a:ext cx="6954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buClr>
                <a:schemeClr val="dk1"/>
              </a:buClr>
              <a:buSzPct val="25000"/>
            </a:pPr>
            <a:r>
              <a:rPr lang="en-US" altLang="zh-TW" sz="3200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案例:德意志銀行</a:t>
            </a:r>
            <a:r>
              <a:rPr lang="en-US" altLang="zh-TW" sz="3200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</a:t>
            </a:r>
            <a:r>
              <a:rPr lang="en-US" altLang="zh-TW" sz="3200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旗艦分行就像俱樂部</a:t>
            </a:r>
            <a:endParaRPr lang="en-US" altLang="zh-TW" sz="3200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</p:txBody>
      </p:sp>
      <p:sp>
        <p:nvSpPr>
          <p:cNvPr id="31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626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612056" y="365126"/>
            <a:ext cx="11002296" cy="9548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accent2"/>
              </a:buClr>
              <a:buSzPct val="25000"/>
              <a:buFont typeface="Calibri"/>
              <a:buNone/>
            </a:pPr>
            <a:r>
              <a:rPr lang="en-US" sz="4200" b="1" i="0" u="none" strike="noStrike" cap="none" dirty="0" err="1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目前發展-</a:t>
            </a:r>
            <a:r>
              <a:rPr lang="en-US" sz="4200" b="1" i="0" u="none" strike="noStrike" cap="none" dirty="0" err="1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國際</a:t>
            </a:r>
            <a:r>
              <a:rPr lang="zh-TW" altLang="en-US" sz="4200" b="1" i="0" u="none" strike="noStrike" cap="none" dirty="0" smtClean="0">
                <a:solidFill>
                  <a:schemeClr val="accent2"/>
                </a:solidFill>
                <a:latin typeface="+mn-ea"/>
                <a:ea typeface="+mn-ea"/>
                <a:cs typeface="Calibri"/>
                <a:sym typeface="Calibri"/>
              </a:rPr>
              <a:t>案例</a:t>
            </a:r>
            <a:endParaRPr lang="en-US" sz="4200" b="1" i="0" u="none" strike="noStrike" cap="none" dirty="0">
              <a:solidFill>
                <a:schemeClr val="accent2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12056" y="1474838"/>
            <a:ext cx="11002296" cy="4702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案例</a:t>
            </a:r>
            <a:r>
              <a:rPr lang="en-US" sz="28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 </a:t>
            </a:r>
            <a:r>
              <a:rPr lang="en-US" sz="2800" b="0" i="0" u="none" strike="noStrike" cap="none" dirty="0" err="1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捷克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Air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Bank </a:t>
            </a:r>
            <a:r>
              <a:rPr lang="en-US" sz="28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無櫃台</a:t>
            </a:r>
            <a:r>
              <a:rPr lang="zh-TW" altLang="en-US" sz="28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分行</a:t>
            </a:r>
            <a:endParaRPr lang="en-US" sz="28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lang="en-US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6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創新無櫃台服務</a:t>
            </a:r>
            <a:r>
              <a:rPr lang="en-US" sz="2600" b="0" i="0" u="none" strike="noStrike" cap="none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</a:t>
            </a: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行員的主要工作，是幫助前來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zh-TW" altLang="en-US" dirty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     </a:t>
            </a: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的客戶操作網頁、解答疑惑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讓營運成本大幅降低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成</a:t>
            </a:r>
            <a:r>
              <a:rPr lang="zh-TW" alt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效</a:t>
            </a:r>
            <a:r>
              <a:rPr lang="en-US" sz="2600" b="0" i="0" u="none" strike="noStrike" cap="none" dirty="0" smtClean="0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:</a:t>
            </a:r>
            <a:endParaRPr lang="en-US" sz="26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400" b="0" i="0" u="none" strike="noStrike" cap="none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營運成本是傳統銀行的十五分之一</a:t>
            </a:r>
            <a:endParaRPr lang="en-US" sz="2400" b="0" i="0" u="none" strike="noStrike" cap="none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lvl="1"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altLang="zh-TW" dirty="0" err="1">
                <a:solidFill>
                  <a:schemeClr val="dk1"/>
                </a:solidFill>
                <a:latin typeface="+mn-ea"/>
                <a:cs typeface="Calibri"/>
                <a:sym typeface="Calibri"/>
              </a:rPr>
              <a:t>晚間與周末都可以照常開放</a:t>
            </a:r>
            <a:endParaRPr lang="en-US" altLang="zh-TW" dirty="0">
              <a:solidFill>
                <a:schemeClr val="dk1"/>
              </a:solidFill>
              <a:latin typeface="+mn-ea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endParaRPr lang="en-US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2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9144000" y="6421437"/>
            <a:ext cx="27431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Shape 2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33438" y="1474838"/>
            <a:ext cx="5348465" cy="2984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9" name="資料庫圖表 18"/>
          <p:cNvGraphicFramePr/>
          <p:nvPr>
            <p:extLst/>
          </p:nvPr>
        </p:nvGraphicFramePr>
        <p:xfrm>
          <a:off x="955357" y="5662670"/>
          <a:ext cx="9784080" cy="59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 smtClean="0"/>
              <a:t>《 2017</a:t>
            </a:r>
            <a:r>
              <a:rPr lang="zh-TW" altLang="en-US" dirty="0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667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互聯網金融模式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dirty="0" smtClean="0"/>
              <a:t>利用</a:t>
            </a:r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「互聯網」</a:t>
            </a:r>
            <a:r>
              <a:rPr lang="zh-TW" altLang="en-US" dirty="0" smtClean="0"/>
              <a:t>為管</a:t>
            </a:r>
            <a:r>
              <a:rPr lang="zh-TW" altLang="en-US" dirty="0"/>
              <a:t>道</a:t>
            </a:r>
            <a:r>
              <a:rPr lang="zh-TW" altLang="en-US" dirty="0" smtClean="0"/>
              <a:t>，將資金在供需雙方間融通</a:t>
            </a:r>
            <a:r>
              <a:rPr lang="zh-TW" altLang="en-US" dirty="0"/>
              <a:t>。</a:t>
            </a: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2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8113" y="79582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b="1" dirty="0"/>
              <a:t>何謂電商金融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5853" y="1812648"/>
            <a:ext cx="11025051" cy="4798423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  <a:buSzPct val="145000"/>
            </a:pPr>
            <a:r>
              <a:rPr lang="zh-TW" altLang="en-US" sz="2800" dirty="0"/>
              <a:t>電子商務與金融業由於各自發展需要而結合</a:t>
            </a:r>
            <a:endParaRPr lang="en-US" altLang="zh-TW" sz="2800" dirty="0"/>
          </a:p>
          <a:p>
            <a:pPr>
              <a:spcAft>
                <a:spcPts val="600"/>
              </a:spcAft>
              <a:buSzPct val="145000"/>
            </a:pPr>
            <a:r>
              <a:rPr lang="zh-TW" altLang="en-US" sz="2400" dirty="0"/>
              <a:t>狹義：</a:t>
            </a:r>
            <a:endParaRPr lang="en-US" altLang="zh-TW" sz="2400" dirty="0"/>
          </a:p>
          <a:p>
            <a:pPr lvl="1">
              <a:spcAft>
                <a:spcPts val="600"/>
              </a:spcAft>
              <a:buSzPct val="145000"/>
            </a:pPr>
            <a:r>
              <a:rPr lang="zh-TW" altLang="en-US" dirty="0"/>
              <a:t>可稱為「電商融資」</a:t>
            </a:r>
            <a:endParaRPr lang="en-US" altLang="zh-TW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銀行與電商企業合作提供的金融增值服務</a:t>
            </a:r>
            <a:endParaRPr lang="en-US" altLang="zh-TW" sz="2400" dirty="0"/>
          </a:p>
          <a:p>
            <a:pPr lvl="0">
              <a:spcAft>
                <a:spcPts val="600"/>
              </a:spcAft>
              <a:buSzPct val="145000"/>
            </a:pPr>
            <a:r>
              <a:rPr lang="zh-TW" altLang="en-US" sz="2400" dirty="0"/>
              <a:t>廣義：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金融產品基於電子商務而展開的金融服務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有效組織貨幣資金，達到物流、資訊流、資金流的統一，提高資金運行效率</a:t>
            </a:r>
            <a:endParaRPr lang="en-US" altLang="zh-TW" sz="2400" dirty="0"/>
          </a:p>
          <a:p>
            <a:pPr marL="685800" lvl="2">
              <a:spcBef>
                <a:spcPts val="1000"/>
              </a:spcBef>
              <a:spcAft>
                <a:spcPts val="600"/>
              </a:spcAft>
              <a:buSzPct val="145000"/>
            </a:pPr>
            <a:r>
              <a:rPr lang="zh-TW" altLang="en-US" sz="2400" dirty="0"/>
              <a:t>提供支付、結算、融資、保險等金融服務</a:t>
            </a:r>
            <a:endParaRPr lang="en-US" altLang="zh-TW" sz="2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sp>
        <p:nvSpPr>
          <p:cNvPr id="7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33864" y="380897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電商</a:t>
            </a:r>
            <a:r>
              <a:rPr lang="zh-TW" altLang="en-US" sz="4000" b="1" dirty="0" smtClean="0">
                <a:solidFill>
                  <a:srgbClr val="7030A0"/>
                </a:solidFill>
                <a:ea typeface="Calibri"/>
                <a:cs typeface="Calibri"/>
                <a:sym typeface="Calibri"/>
              </a:rPr>
              <a:t>金融</a:t>
            </a:r>
            <a:endParaRPr lang="en-US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/>
              <a:t>電商金融發展歷程三部曲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1608860" y="1854093"/>
            <a:ext cx="10379249" cy="4250355"/>
            <a:chOff x="2026355" y="1709761"/>
            <a:chExt cx="9770904" cy="4250355"/>
          </a:xfrm>
        </p:grpSpPr>
        <p:sp>
          <p:nvSpPr>
            <p:cNvPr id="39" name="矩形 38"/>
            <p:cNvSpPr/>
            <p:nvPr/>
          </p:nvSpPr>
          <p:spPr>
            <a:xfrm>
              <a:off x="5830209" y="3274606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5048294" y="1709761"/>
              <a:ext cx="263641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第二部分：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開始提供各種</a:t>
              </a:r>
              <a:r>
                <a:rPr kumimoji="1" lang="zh-TW" altLang="en-US" sz="2000" b="1" dirty="0"/>
                <a:t>借貸</a:t>
              </a:r>
              <a:r>
                <a:rPr kumimoji="1" lang="zh-TW" altLang="en-US" sz="2000" dirty="0"/>
                <a:t>業務與</a:t>
              </a:r>
              <a:r>
                <a:rPr kumimoji="1" lang="zh-TW" altLang="en-US" sz="2000" b="1" dirty="0"/>
                <a:t>投資</a:t>
              </a:r>
              <a:r>
                <a:rPr kumimoji="1" lang="zh-TW" altLang="en-US" sz="2000" dirty="0"/>
                <a:t>業務</a:t>
              </a:r>
            </a:p>
          </p:txBody>
        </p:sp>
        <p:sp>
          <p:nvSpPr>
            <p:cNvPr id="30" name="向下箭號 29"/>
            <p:cNvSpPr/>
            <p:nvPr/>
          </p:nvSpPr>
          <p:spPr>
            <a:xfrm rot="16200000">
              <a:off x="6533532" y="-1202418"/>
              <a:ext cx="791287" cy="9736167"/>
            </a:xfrm>
            <a:prstGeom prst="down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pic>
          <p:nvPicPr>
            <p:cNvPr id="34" name="圖片 3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84" t="27268" r="384" b="9550"/>
            <a:stretch/>
          </p:blipFill>
          <p:spPr>
            <a:xfrm>
              <a:off x="8496515" y="4343037"/>
              <a:ext cx="1746218" cy="1002277"/>
            </a:xfrm>
            <a:prstGeom prst="rect">
              <a:avLst/>
            </a:prstGeom>
          </p:spPr>
        </p:pic>
        <p:sp>
          <p:nvSpPr>
            <p:cNvPr id="35" name="文字方塊 34"/>
            <p:cNvSpPr txBox="1"/>
            <p:nvPr/>
          </p:nvSpPr>
          <p:spPr>
            <a:xfrm>
              <a:off x="2026355" y="1730536"/>
              <a:ext cx="237889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第一部分：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電商進行</a:t>
              </a:r>
              <a:r>
                <a:rPr kumimoji="1" lang="zh-TW" altLang="en-US" sz="2000" b="1" dirty="0"/>
                <a:t>金流的整合</a:t>
              </a:r>
              <a:r>
                <a:rPr kumimoji="1" lang="zh-TW" altLang="en-US" sz="2000" dirty="0"/>
                <a:t>，使交易更流暢</a:t>
              </a:r>
              <a:endParaRPr kumimoji="1" lang="en-US" altLang="zh-TW" sz="2000" dirty="0"/>
            </a:p>
          </p:txBody>
        </p:sp>
        <p:grpSp>
          <p:nvGrpSpPr>
            <p:cNvPr id="36" name="群組 35"/>
            <p:cNvGrpSpPr/>
            <p:nvPr/>
          </p:nvGrpSpPr>
          <p:grpSpPr>
            <a:xfrm>
              <a:off x="2164473" y="4343627"/>
              <a:ext cx="1574739" cy="1005229"/>
              <a:chOff x="1422810" y="2994237"/>
              <a:chExt cx="1619075" cy="1033531"/>
            </a:xfrm>
          </p:grpSpPr>
          <p:pic>
            <p:nvPicPr>
              <p:cNvPr id="43" name="圖片 42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17" t="7771" r="6893" b="54552"/>
              <a:stretch/>
            </p:blipFill>
            <p:spPr>
              <a:xfrm>
                <a:off x="1424783" y="3614671"/>
                <a:ext cx="1099210" cy="413097"/>
              </a:xfrm>
              <a:prstGeom prst="rect">
                <a:avLst/>
              </a:prstGeom>
            </p:spPr>
          </p:pic>
          <p:pic>
            <p:nvPicPr>
              <p:cNvPr id="44" name="圖片 4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22810" y="2994237"/>
                <a:ext cx="1619075" cy="430674"/>
              </a:xfrm>
              <a:prstGeom prst="rect">
                <a:avLst/>
              </a:prstGeom>
            </p:spPr>
          </p:pic>
        </p:grpSp>
        <p:sp>
          <p:nvSpPr>
            <p:cNvPr id="37" name="文字方塊 36"/>
            <p:cNvSpPr txBox="1"/>
            <p:nvPr/>
          </p:nvSpPr>
          <p:spPr>
            <a:xfrm>
              <a:off x="7843682" y="1709761"/>
              <a:ext cx="314808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第三部分：</a:t>
              </a:r>
              <a:endParaRPr kumimoji="1" lang="en-US" altLang="zh-TW" sz="2000" dirty="0"/>
            </a:p>
            <a:p>
              <a:pPr>
                <a:lnSpc>
                  <a:spcPct val="150000"/>
                </a:lnSpc>
              </a:pPr>
              <a:r>
                <a:rPr kumimoji="1" lang="zh-TW" altLang="en-US" sz="2000" dirty="0"/>
                <a:t>交易記錄產生有價值的訊息，形成</a:t>
              </a:r>
              <a:r>
                <a:rPr kumimoji="1" lang="zh-TW" altLang="en-US" sz="2000" b="1" dirty="0"/>
                <a:t>信用評價</a:t>
              </a:r>
              <a:endParaRPr kumimoji="1" lang="zh-TW" altLang="en-US" sz="2000" dirty="0"/>
            </a:p>
            <a:p>
              <a:pPr>
                <a:lnSpc>
                  <a:spcPct val="150000"/>
                </a:lnSpc>
              </a:pPr>
              <a:endParaRPr kumimoji="1" lang="en-US" altLang="zh-TW" sz="2000" dirty="0"/>
            </a:p>
          </p:txBody>
        </p:sp>
        <p:sp>
          <p:nvSpPr>
            <p:cNvPr id="38" name="矩形 37"/>
            <p:cNvSpPr/>
            <p:nvPr/>
          </p:nvSpPr>
          <p:spPr>
            <a:xfrm>
              <a:off x="3028011" y="3183594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0" name="矩形 39"/>
            <p:cNvSpPr/>
            <p:nvPr/>
          </p:nvSpPr>
          <p:spPr>
            <a:xfrm>
              <a:off x="9047727" y="3186101"/>
              <a:ext cx="320844" cy="880222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41" name="圖片 40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717" t="74445" r="29605" b="2321"/>
            <a:stretch/>
          </p:blipFill>
          <p:spPr>
            <a:xfrm>
              <a:off x="5037666" y="4269235"/>
              <a:ext cx="2017656" cy="458596"/>
            </a:xfrm>
            <a:prstGeom prst="rect">
              <a:avLst/>
            </a:prstGeom>
          </p:spPr>
        </p:pic>
        <p:pic>
          <p:nvPicPr>
            <p:cNvPr id="42" name="圖片 41"/>
            <p:cNvPicPr>
              <a:picLocks noChangeAspect="1"/>
            </p:cNvPicPr>
            <p:nvPr/>
          </p:nvPicPr>
          <p:blipFill rotWithShape="1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156" t="72592" r="2285" b="4765"/>
            <a:stretch/>
          </p:blipFill>
          <p:spPr>
            <a:xfrm>
              <a:off x="8321919" y="5511180"/>
              <a:ext cx="2095411" cy="448936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948" y="4921207"/>
            <a:ext cx="2143277" cy="13014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65" y="3370084"/>
            <a:ext cx="1713297" cy="93434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0784274" y="3308370"/>
            <a:ext cx="1110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電商</a:t>
            </a:r>
            <a:endParaRPr lang="en-US" altLang="zh-TW" sz="3200" b="1" dirty="0"/>
          </a:p>
          <a:p>
            <a:r>
              <a:rPr lang="zh-TW" altLang="en-US" sz="3200" b="1" dirty="0"/>
              <a:t>銀行</a:t>
            </a:r>
          </a:p>
        </p:txBody>
      </p:sp>
      <p:sp>
        <p:nvSpPr>
          <p:cNvPr id="8" name="矩形 7"/>
          <p:cNvSpPr/>
          <p:nvPr/>
        </p:nvSpPr>
        <p:spPr>
          <a:xfrm>
            <a:off x="5079726" y="359598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8497570" y="3554026"/>
            <a:ext cx="1480457" cy="428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2015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103061" y="3576575"/>
            <a:ext cx="1480457" cy="343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2005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1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906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橢圓 11"/>
          <p:cNvSpPr/>
          <p:nvPr/>
        </p:nvSpPr>
        <p:spPr>
          <a:xfrm>
            <a:off x="2430006" y="548029"/>
            <a:ext cx="7658989" cy="5795317"/>
          </a:xfrm>
          <a:prstGeom prst="ellipse">
            <a:avLst/>
          </a:prstGeom>
          <a:solidFill>
            <a:srgbClr val="EEF0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3215257" y="548029"/>
            <a:ext cx="7840792" cy="529181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32</a:t>
            </a:fld>
            <a:endParaRPr lang="zh-TW" altLang="en-US" dirty="0"/>
          </a:p>
        </p:txBody>
      </p:sp>
      <p:cxnSp>
        <p:nvCxnSpPr>
          <p:cNvPr id="9" name="直線接點 8"/>
          <p:cNvCxnSpPr/>
          <p:nvPr/>
        </p:nvCxnSpPr>
        <p:spPr>
          <a:xfrm>
            <a:off x="3177157" y="1319982"/>
            <a:ext cx="0" cy="452287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>
            <a:off x="3139057" y="5842861"/>
            <a:ext cx="58779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8160264" y="5893535"/>
            <a:ext cx="996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融資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078360" y="1293763"/>
            <a:ext cx="1098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/>
              <a:t>投資</a:t>
            </a:r>
          </a:p>
        </p:txBody>
      </p:sp>
      <p:sp>
        <p:nvSpPr>
          <p:cNvPr id="18" name="流程圖: 接點 17"/>
          <p:cNvSpPr/>
          <p:nvPr/>
        </p:nvSpPr>
        <p:spPr>
          <a:xfrm>
            <a:off x="3229941" y="5212982"/>
            <a:ext cx="580232" cy="573958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dirty="0">
              <a:solidFill>
                <a:schemeClr val="tx1"/>
              </a:solidFill>
            </a:endParaRPr>
          </a:p>
        </p:txBody>
      </p:sp>
      <p:cxnSp>
        <p:nvCxnSpPr>
          <p:cNvPr id="20" name="接點: 弧形 19"/>
          <p:cNvCxnSpPr/>
          <p:nvPr/>
        </p:nvCxnSpPr>
        <p:spPr>
          <a:xfrm>
            <a:off x="3645159" y="5587451"/>
            <a:ext cx="520444" cy="508552"/>
          </a:xfrm>
          <a:prstGeom prst="curvedConnector3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4109213" y="5932457"/>
            <a:ext cx="1520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通路平台</a:t>
            </a:r>
          </a:p>
          <a:p>
            <a:endParaRPr lang="zh-TW" altLang="en-US" dirty="0"/>
          </a:p>
        </p:txBody>
      </p:sp>
      <p:sp>
        <p:nvSpPr>
          <p:cNvPr id="23" name="流程圖: 接點 22"/>
          <p:cNvSpPr/>
          <p:nvPr/>
        </p:nvSpPr>
        <p:spPr>
          <a:xfrm>
            <a:off x="2078360" y="5470791"/>
            <a:ext cx="995944" cy="89792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>
                <a:solidFill>
                  <a:schemeClr val="tx1"/>
                </a:solidFill>
              </a:rPr>
              <a:t>EC</a:t>
            </a:r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 rot="20449330">
            <a:off x="1731771" y="5227017"/>
            <a:ext cx="2646040" cy="10414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7" name="群組 16"/>
          <p:cNvGrpSpPr/>
          <p:nvPr/>
        </p:nvGrpSpPr>
        <p:grpSpPr>
          <a:xfrm>
            <a:off x="4056918" y="3678146"/>
            <a:ext cx="2307323" cy="1774118"/>
            <a:chOff x="3812719" y="3471647"/>
            <a:chExt cx="2074896" cy="1548633"/>
          </a:xfrm>
        </p:grpSpPr>
        <p:sp>
          <p:nvSpPr>
            <p:cNvPr id="3" name="橢圓 2"/>
            <p:cNvSpPr/>
            <p:nvPr/>
          </p:nvSpPr>
          <p:spPr>
            <a:xfrm>
              <a:off x="3812719" y="3471647"/>
              <a:ext cx="2074896" cy="154863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343313" y="3939844"/>
              <a:ext cx="1098797" cy="56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支付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4586534" y="1842374"/>
            <a:ext cx="1999756" cy="1809198"/>
            <a:chOff x="4055497" y="1774698"/>
            <a:chExt cx="2295042" cy="1913037"/>
          </a:xfrm>
        </p:grpSpPr>
        <p:sp>
          <p:nvSpPr>
            <p:cNvPr id="32" name="橢圓 31"/>
            <p:cNvSpPr/>
            <p:nvPr/>
          </p:nvSpPr>
          <p:spPr>
            <a:xfrm>
              <a:off x="4055497" y="1774698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278458" y="2408051"/>
              <a:ext cx="18493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微投資</a:t>
              </a: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7103973" y="376602"/>
            <a:ext cx="1277683" cy="4303906"/>
            <a:chOff x="6992490" y="149919"/>
            <a:chExt cx="1277683" cy="4303906"/>
          </a:xfrm>
        </p:grpSpPr>
        <p:sp>
          <p:nvSpPr>
            <p:cNvPr id="34" name="橢圓 33"/>
            <p:cNvSpPr/>
            <p:nvPr/>
          </p:nvSpPr>
          <p:spPr>
            <a:xfrm rot="19115899">
              <a:off x="6992490" y="149919"/>
              <a:ext cx="1277683" cy="4303906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文字方塊 28"/>
            <p:cNvSpPr txBox="1"/>
            <p:nvPr/>
          </p:nvSpPr>
          <p:spPr>
            <a:xfrm rot="2841336">
              <a:off x="6398486" y="2359573"/>
              <a:ext cx="29486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b="1" dirty="0">
                  <a:solidFill>
                    <a:srgbClr val="0070C0"/>
                  </a:solidFill>
                </a:rPr>
                <a:t>信用評價理財</a:t>
              </a: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6386194" y="3642987"/>
            <a:ext cx="1930855" cy="1701920"/>
            <a:chOff x="6215884" y="3698975"/>
            <a:chExt cx="2295042" cy="1913037"/>
          </a:xfrm>
        </p:grpSpPr>
        <p:sp>
          <p:nvSpPr>
            <p:cNvPr id="33" name="橢圓 32"/>
            <p:cNvSpPr/>
            <p:nvPr/>
          </p:nvSpPr>
          <p:spPr>
            <a:xfrm>
              <a:off x="6215884" y="3698975"/>
              <a:ext cx="2295042" cy="191303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6524254" y="4357144"/>
              <a:ext cx="18774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</a:rPr>
                <a:t>微借貸</a:t>
              </a:r>
            </a:p>
          </p:txBody>
        </p:sp>
      </p:grpSp>
      <p:sp>
        <p:nvSpPr>
          <p:cNvPr id="31" name="橢圓 30"/>
          <p:cNvSpPr/>
          <p:nvPr/>
        </p:nvSpPr>
        <p:spPr>
          <a:xfrm rot="20449330">
            <a:off x="8882969" y="606769"/>
            <a:ext cx="2018620" cy="177957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600" dirty="0">
                <a:solidFill>
                  <a:schemeClr val="tx1"/>
                </a:solidFill>
              </a:rPr>
              <a:t>互聯網銀行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9645164" y="3561812"/>
            <a:ext cx="1919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電商金融</a:t>
            </a:r>
          </a:p>
        </p:txBody>
      </p:sp>
      <p:sp>
        <p:nvSpPr>
          <p:cNvPr id="35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21278" y="462538"/>
            <a:ext cx="4723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電商金融創新</a:t>
            </a:r>
            <a:r>
              <a:rPr lang="zh-TW" altLang="en-US" sz="4000" b="1" dirty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地圖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7708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837" y="865455"/>
            <a:ext cx="8192771" cy="535437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33</a:t>
            </a:fld>
            <a:endParaRPr lang="zh-TW" altLang="en-US" dirty="0"/>
          </a:p>
        </p:txBody>
      </p:sp>
      <p:sp>
        <p:nvSpPr>
          <p:cNvPr id="8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133864" y="6478310"/>
            <a:ext cx="11744099" cy="379690"/>
          </a:xfrm>
        </p:spPr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33864" y="496123"/>
            <a:ext cx="2582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chemeClr val="accent2"/>
                </a:solidFill>
                <a:ea typeface="Calibri"/>
                <a:cs typeface="Calibri"/>
                <a:sym typeface="Calibri"/>
              </a:rPr>
              <a:t>螞蟻金服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6097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互聯網金融之挑戰</a:t>
            </a:r>
            <a:endParaRPr kumimoji="1" lang="zh-TW" altLang="en-US" sz="3600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/>
          </p:nvPr>
        </p:nvGraphicFramePr>
        <p:xfrm>
          <a:off x="612775" y="1474788"/>
          <a:ext cx="11001375" cy="470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34</a:t>
            </a:fld>
            <a:endParaRPr lang="zh-TW" altLang="en-US" dirty="0"/>
          </a:p>
        </p:txBody>
      </p:sp>
      <p:sp>
        <p:nvSpPr>
          <p:cNvPr id="9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smtClean="0"/>
              <a:t>《 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654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kumimoji="1" lang="zh-TW" altLang="en-US" dirty="0" smtClean="0">
                <a:latin typeface="+mn-ea"/>
                <a:ea typeface="+mn-ea"/>
              </a:rPr>
              <a:t>數位金融服務創新</a:t>
            </a:r>
            <a:endParaRPr kumimoji="1" lang="zh-TW" altLang="en-US" sz="30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TW" altLang="en-US" sz="2800" dirty="0" smtClean="0"/>
              <a:t>互聯網金融服務：包含互聯網加密貨幣、互聯網支付、互聯</a:t>
            </a:r>
            <a:r>
              <a:rPr lang="zh-TW" altLang="en-US" sz="2800" dirty="0"/>
              <a:t>網信貸</a:t>
            </a:r>
            <a:r>
              <a:rPr lang="zh-TW" altLang="en-US" sz="2800" dirty="0" smtClean="0"/>
              <a:t>、電商金融、信評業務、</a:t>
            </a:r>
            <a:r>
              <a:rPr lang="zh-TW" altLang="en-US" sz="2800" dirty="0"/>
              <a:t>支付</a:t>
            </a:r>
            <a:r>
              <a:rPr lang="zh-TW" altLang="en-US" sz="2800" dirty="0" smtClean="0"/>
              <a:t>工具等</a:t>
            </a:r>
            <a:r>
              <a:rPr lang="zh-TW" altLang="en-US" sz="2800" dirty="0"/>
              <a:t>金融業務。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4</a:t>
            </a:fld>
            <a:endParaRPr lang="en-US" altLang="zh-TW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618221235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937513" y="2724947"/>
            <a:ext cx="3074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4800" b="1" dirty="0" smtClean="0">
                <a:latin typeface="+mn-ea"/>
              </a:rPr>
              <a:t>數</a:t>
            </a:r>
            <a:r>
              <a:rPr kumimoji="1" lang="zh-TW" altLang="en-US" sz="4800" b="1" dirty="0">
                <a:latin typeface="+mn-ea"/>
              </a:rPr>
              <a:t>位</a:t>
            </a:r>
            <a:r>
              <a:rPr kumimoji="1" lang="zh-TW" altLang="en-US" sz="4800" b="1" dirty="0" smtClean="0">
                <a:latin typeface="+mn-ea"/>
              </a:rPr>
              <a:t>金融</a:t>
            </a:r>
            <a:r>
              <a:rPr kumimoji="1" lang="zh-TW" altLang="en-US" sz="4800" b="1" dirty="0">
                <a:latin typeface="+mn-ea"/>
              </a:rPr>
              <a:t>服務</a:t>
            </a:r>
            <a:endParaRPr lang="zh-TW" altLang="en-US" sz="4800" b="1" dirty="0"/>
          </a:p>
        </p:txBody>
      </p:sp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622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5128112" y="4106329"/>
            <a:ext cx="2338983" cy="208243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zh-TW" altLang="en-US" sz="2400" b="1" dirty="0" smtClean="0"/>
              <a:t>加</a:t>
            </a:r>
            <a:r>
              <a:rPr kumimoji="1" lang="zh-TW" altLang="en-US" sz="2400" b="1" dirty="0"/>
              <a:t>密</a:t>
            </a:r>
            <a:r>
              <a:rPr kumimoji="1" lang="zh-TW" altLang="en-US" sz="2400" dirty="0"/>
              <a:t>金融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 smtClean="0"/>
              <a:t>數位金融的數位</a:t>
            </a:r>
            <a:r>
              <a:rPr kumimoji="1" lang="en-US" altLang="zh-TW" sz="3600" dirty="0" smtClean="0"/>
              <a:t>DNA</a:t>
            </a:r>
            <a:endParaRPr kumimoji="1" lang="zh-TW" altLang="en-US" sz="36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kumimoji="1" lang="zh-TW" altLang="en-US" dirty="0"/>
              <a:t>聯網</a:t>
            </a:r>
            <a:r>
              <a:rPr kumimoji="1" lang="zh-TW" altLang="en-US" dirty="0" smtClean="0"/>
              <a:t>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行動金融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社群金融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en-US" altLang="zh-TW" dirty="0" smtClean="0"/>
              <a:t>AI </a:t>
            </a:r>
            <a:r>
              <a:rPr kumimoji="1" lang="zh-TW" altLang="en-US" dirty="0" smtClean="0"/>
              <a:t>數據金融</a:t>
            </a:r>
            <a:endParaRPr kumimoji="1" lang="en-US" altLang="zh-TW" dirty="0" smtClean="0"/>
          </a:p>
          <a:p>
            <a:pPr>
              <a:lnSpc>
                <a:spcPct val="120000"/>
              </a:lnSpc>
            </a:pPr>
            <a:r>
              <a:rPr kumimoji="1" lang="zh-TW" altLang="en-US" dirty="0" smtClean="0"/>
              <a:t>加密金融</a:t>
            </a:r>
            <a:endParaRPr kumimoji="1" lang="zh-TW" altLang="en-US" dirty="0"/>
          </a:p>
        </p:txBody>
      </p:sp>
      <p:sp>
        <p:nvSpPr>
          <p:cNvPr id="16" name="橢圓 15"/>
          <p:cNvSpPr/>
          <p:nvPr/>
        </p:nvSpPr>
        <p:spPr>
          <a:xfrm>
            <a:off x="4386471" y="2130134"/>
            <a:ext cx="2288292" cy="222574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/>
              <a:t> </a:t>
            </a:r>
            <a:r>
              <a:rPr kumimoji="1" lang="zh-TW" altLang="en-US" sz="2400" b="1" dirty="0"/>
              <a:t>聯網</a:t>
            </a:r>
            <a:r>
              <a:rPr kumimoji="1" lang="zh-TW" altLang="en-US" sz="2400" dirty="0" smtClean="0"/>
              <a:t>金融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7376264" y="4106329"/>
            <a:ext cx="2324327" cy="2082437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       AI</a:t>
            </a:r>
          </a:p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數據</a:t>
            </a:r>
            <a:r>
              <a:rPr kumimoji="1" lang="zh-TW" altLang="en-US" sz="2400" dirty="0" smtClean="0"/>
              <a:t>金融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8094735" y="2078090"/>
            <a:ext cx="2308222" cy="227779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社</a:t>
            </a:r>
            <a:r>
              <a:rPr kumimoji="1" lang="zh-TW" altLang="en-US" sz="2400" b="1" dirty="0"/>
              <a:t>群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6027833" y="993913"/>
            <a:ext cx="2477989" cy="2168354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行動</a:t>
            </a:r>
            <a:r>
              <a:rPr kumimoji="1" lang="zh-TW" altLang="en-US" sz="2400" dirty="0"/>
              <a:t>金融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6027833" y="2379684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0" dirty="0" smtClean="0"/>
              <a:t>數位金融</a:t>
            </a:r>
            <a:endParaRPr lang="zh-TW" altLang="en-US" sz="60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/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26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 smtClean="0"/>
              <a:t>金融科技對於</a:t>
            </a:r>
            <a:r>
              <a:rPr lang="zh-TW" altLang="en-US" dirty="0"/>
              <a:t>銀行業務帶來的影響</a:t>
            </a: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468607"/>
              </p:ext>
            </p:extLst>
          </p:nvPr>
        </p:nvGraphicFramePr>
        <p:xfrm>
          <a:off x="1001663" y="1198593"/>
          <a:ext cx="9764602" cy="483973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215302">
                  <a:extLst>
                    <a:ext uri="{9D8B030D-6E8A-4147-A177-3AD203B41FA5}">
                      <a16:colId xmlns:a16="http://schemas.microsoft.com/office/drawing/2014/main" val="160394787"/>
                    </a:ext>
                  </a:extLst>
                </a:gridCol>
                <a:gridCol w="2792186">
                  <a:extLst>
                    <a:ext uri="{9D8B030D-6E8A-4147-A177-3AD203B41FA5}">
                      <a16:colId xmlns:a16="http://schemas.microsoft.com/office/drawing/2014/main" val="3381692483"/>
                    </a:ext>
                  </a:extLst>
                </a:gridCol>
                <a:gridCol w="2187318">
                  <a:extLst>
                    <a:ext uri="{9D8B030D-6E8A-4147-A177-3AD203B41FA5}">
                      <a16:colId xmlns:a16="http://schemas.microsoft.com/office/drawing/2014/main" val="455549855"/>
                    </a:ext>
                  </a:extLst>
                </a:gridCol>
                <a:gridCol w="2569796">
                  <a:extLst>
                    <a:ext uri="{9D8B030D-6E8A-4147-A177-3AD203B41FA5}">
                      <a16:colId xmlns:a16="http://schemas.microsoft.com/office/drawing/2014/main" val="4080681557"/>
                    </a:ext>
                  </a:extLst>
                </a:gridCol>
              </a:tblGrid>
              <a:tr h="603014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業務內容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壓力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變革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b="1" dirty="0" smtClean="0"/>
                        <a:t>案例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9498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支付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新興支付方法的出現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第三方</a:t>
                      </a:r>
                      <a:r>
                        <a:rPr lang="zh-TW" altLang="en-US" sz="2000" dirty="0" smtClean="0"/>
                        <a:t>支付          </a:t>
                      </a:r>
                      <a:endParaRPr lang="en-US" altLang="zh-TW" sz="2000" dirty="0" smtClean="0"/>
                    </a:p>
                    <a:p>
                      <a:r>
                        <a:rPr lang="zh-TW" altLang="en-US" sz="2000" dirty="0" smtClean="0"/>
                        <a:t>行動支付</a:t>
                      </a:r>
                      <a:endParaRPr lang="en-US" altLang="zh-TW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PayPal</a:t>
                      </a:r>
                      <a:r>
                        <a:rPr lang="zh-TW" altLang="en-US" sz="2000" dirty="0" smtClean="0"/>
                        <a:t>、支付寶</a:t>
                      </a:r>
                      <a:endParaRPr lang="en-US" altLang="zh-TW" sz="2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Apple Pay  Line pay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004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保險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多渠道出現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網路信用</a:t>
                      </a:r>
                      <a:r>
                        <a:rPr lang="zh-TW" altLang="en-US" sz="2000" dirty="0"/>
                        <a:t>評</a:t>
                      </a:r>
                      <a:r>
                        <a:rPr lang="zh-TW" altLang="en-US" sz="2000" dirty="0" smtClean="0"/>
                        <a:t>等</a:t>
                      </a:r>
                      <a:endParaRPr lang="en-US" altLang="zh-TW" sz="20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P2P</a:t>
                      </a:r>
                      <a:r>
                        <a:rPr lang="zh-TW" altLang="en-US" sz="2000" dirty="0" smtClean="0"/>
                        <a:t>保險</a:t>
                      </a:r>
                      <a:endParaRPr lang="zh-TW" altLang="en-US" sz="2000" dirty="0" smtClean="0">
                        <a:latin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芝麻信用、</a:t>
                      </a:r>
                      <a:r>
                        <a:rPr lang="en-US" altLang="zh-TW" sz="2000" dirty="0" smtClean="0"/>
                        <a:t> Equifax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err="1" smtClean="0">
                          <a:latin typeface="+mn-lt"/>
                        </a:rPr>
                        <a:t>Friendsurance</a:t>
                      </a:r>
                      <a:r>
                        <a:rPr lang="zh-TW" altLang="en-US" sz="2000" dirty="0" smtClean="0">
                          <a:latin typeface="+mn-ea"/>
                        </a:rPr>
                        <a:t> 眾安保險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74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存貸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利率的改變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P2P</a:t>
                      </a:r>
                      <a:r>
                        <a:rPr lang="en-US" altLang="zh-TW" sz="2000" baseline="0" dirty="0" smtClean="0"/>
                        <a:t> </a:t>
                      </a:r>
                      <a:r>
                        <a:rPr lang="zh-TW" altLang="en-US" sz="2000" dirty="0" smtClean="0"/>
                        <a:t>借貸</a:t>
                      </a:r>
                      <a:endParaRPr lang="en-US" altLang="zh-TW" sz="20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+mn-lt"/>
                        </a:rPr>
                        <a:t>Lending Club</a:t>
                      </a:r>
                      <a:r>
                        <a:rPr lang="zh-TW" altLang="en-US" sz="2000" dirty="0" smtClean="0">
                          <a:latin typeface="+mn-lt"/>
                        </a:rPr>
                        <a:t>、</a:t>
                      </a:r>
                      <a:r>
                        <a:rPr lang="en-US" altLang="zh-TW" sz="2000" dirty="0" err="1" smtClean="0">
                          <a:latin typeface="+mn-lt"/>
                        </a:rPr>
                        <a:t>Zopa</a:t>
                      </a:r>
                      <a:endParaRPr lang="en-US" altLang="zh-TW" sz="2000" dirty="0" smtClean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9357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籌資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提供快速的籌資媒介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群眾募</a:t>
                      </a:r>
                      <a:r>
                        <a:rPr lang="zh-TW" altLang="en-US" sz="2000" dirty="0" smtClean="0"/>
                        <a:t>資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Kickstarter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err="1" smtClean="0"/>
                        <a:t>flyingV</a:t>
                      </a:r>
                      <a:endParaRPr lang="zh-TW" alt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7868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/>
                        <a:t>投資管理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決策更</a:t>
                      </a:r>
                      <a:r>
                        <a:rPr lang="zh-TW" altLang="en-US" sz="2000" dirty="0"/>
                        <a:t>快速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/>
                        <a:t>機器人理財</a:t>
                      </a:r>
                      <a:endParaRPr lang="en-US" altLang="zh-TW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/>
                        <a:t>Mint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smtClean="0"/>
                        <a:t>Betterment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11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市場資訊供應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/>
                        <a:t>資訊提供更快速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新興大數據投資平台 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2000" dirty="0" err="1" smtClean="0"/>
                        <a:t>Kuchi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kumimoji="1" lang="en-US" altLang="zh-TW" sz="2000" dirty="0" err="1" smtClean="0"/>
                        <a:t>SigFig</a:t>
                      </a:r>
                      <a:endParaRPr lang="zh-TW" alt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5129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400" dirty="0" smtClean="0"/>
                        <a:t>跨境</a:t>
                      </a:r>
                      <a:r>
                        <a:rPr lang="zh-TW" altLang="en-US" sz="2400" baseline="0" dirty="0" smtClean="0"/>
                        <a:t>業務</a:t>
                      </a:r>
                      <a:endParaRPr lang="zh-TW" alt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去中心資金移轉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/>
                        <a:t>加密虛擬貨幣</a:t>
                      </a:r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+mj-ea"/>
                        </a:rPr>
                        <a:t>比特幣</a:t>
                      </a:r>
                      <a:r>
                        <a:rPr lang="zh-TW" altLang="en-US" sz="2000" dirty="0" smtClean="0"/>
                        <a:t>、</a:t>
                      </a:r>
                      <a:r>
                        <a:rPr lang="en-US" altLang="zh-TW" sz="2000" dirty="0" smtClean="0">
                          <a:latin typeface="+mj-ea"/>
                        </a:rPr>
                        <a:t>Linden Dollar</a:t>
                      </a:r>
                      <a:endParaRPr lang="zh-TW" altLang="en-US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42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94068" y="39586"/>
            <a:ext cx="10515600" cy="1325563"/>
          </a:xfrm>
        </p:spPr>
        <p:txBody>
          <a:bodyPr>
            <a:normAutofit/>
          </a:bodyPr>
          <a:lstStyle/>
          <a:p>
            <a:r>
              <a:rPr kumimoji="1" lang="zh-TW" altLang="en-US" sz="3600" dirty="0" smtClean="0">
                <a:latin typeface="+mn-ea"/>
              </a:rPr>
              <a:t>互聯網金融</a:t>
            </a:r>
            <a:r>
              <a:rPr kumimoji="1" lang="zh-TW" altLang="en-US" sz="3600" dirty="0">
                <a:latin typeface="+mn-ea"/>
              </a:rPr>
              <a:t>的興起</a:t>
            </a:r>
            <a:endParaRPr kumimoji="1"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8" name="文字版面配置區 4"/>
          <p:cNvSpPr txBox="1">
            <a:spLocks/>
          </p:cNvSpPr>
          <p:nvPr/>
        </p:nvSpPr>
        <p:spPr>
          <a:xfrm>
            <a:off x="294068" y="1027906"/>
            <a:ext cx="11174686" cy="5158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zh-TW" altLang="en-US" sz="2800" dirty="0" smtClean="0"/>
              <a:t>互聯網的快速發展→</a:t>
            </a:r>
            <a:r>
              <a:rPr lang="zh-TW" altLang="en-US" sz="2800" b="1" dirty="0" smtClean="0"/>
              <a:t>技術條件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電子商務的發展→</a:t>
            </a:r>
            <a:r>
              <a:rPr lang="zh-TW" altLang="en-US" sz="2800" b="1" dirty="0" smtClean="0"/>
              <a:t>社會條件</a:t>
            </a:r>
            <a:endParaRPr lang="en-US" altLang="zh-TW" sz="2800" dirty="0" smtClean="0"/>
          </a:p>
          <a:p>
            <a:pPr>
              <a:lnSpc>
                <a:spcPct val="160000"/>
              </a:lnSpc>
            </a:pPr>
            <a:r>
              <a:rPr lang="zh-TW" altLang="en-US" sz="2800" dirty="0" smtClean="0"/>
              <a:t>傳統金融業的缺陷→</a:t>
            </a:r>
            <a:r>
              <a:rPr lang="zh-TW" altLang="en-US" sz="2800" b="1" dirty="0" smtClean="0"/>
              <a:t>業務空間</a:t>
            </a:r>
            <a:endParaRPr lang="en-US" altLang="zh-TW" sz="2800" dirty="0" smtClean="0"/>
          </a:p>
          <a:p>
            <a:pPr marL="0" indent="0">
              <a:lnSpc>
                <a:spcPct val="160000"/>
              </a:lnSpc>
              <a:buFont typeface="Arial" panose="020B0604020202020204" pitchFamily="34" charset="0"/>
              <a:buNone/>
            </a:pPr>
            <a:r>
              <a:rPr lang="zh-TW" altLang="en-US" sz="2800" dirty="0" smtClean="0"/>
              <a:t>藉由數位科技創新</a:t>
            </a:r>
            <a:r>
              <a:rPr lang="zh-TW" altLang="zh-TW" sz="2800" dirty="0" smtClean="0"/>
              <a:t>的精神，結合</a:t>
            </a:r>
            <a:r>
              <a:rPr lang="en-US" altLang="zh-TW" sz="2800" dirty="0" err="1" smtClean="0"/>
              <a:t>傳統金融</a:t>
            </a:r>
            <a:r>
              <a:rPr lang="zh-TW" altLang="en-US" sz="2800" dirty="0" smtClean="0"/>
              <a:t>活動</a:t>
            </a:r>
            <a:r>
              <a:rPr lang="zh-TW" altLang="zh-TW" sz="2800" dirty="0" smtClean="0"/>
              <a:t>的核心本質，</a:t>
            </a:r>
            <a:endParaRPr lang="en-US" altLang="zh-TW" sz="2800" dirty="0" smtClean="0"/>
          </a:p>
          <a:p>
            <a:pPr lvl="1">
              <a:lnSpc>
                <a:spcPct val="160000"/>
              </a:lnSpc>
            </a:pPr>
            <a:r>
              <a:rPr lang="zh-TW" altLang="en-US" b="1" dirty="0" smtClean="0"/>
              <a:t>互聯網平台</a:t>
            </a:r>
            <a:r>
              <a:rPr lang="zh-TW" altLang="en-US" dirty="0" smtClean="0"/>
              <a:t>營運</a:t>
            </a:r>
            <a:r>
              <a:rPr lang="en-US" altLang="zh-TW" b="1" dirty="0" smtClean="0"/>
              <a:t>(Platform)</a:t>
            </a:r>
          </a:p>
          <a:p>
            <a:pPr lvl="1">
              <a:lnSpc>
                <a:spcPct val="160000"/>
              </a:lnSpc>
            </a:pPr>
            <a:r>
              <a:rPr lang="zh-TW" altLang="en-US" dirty="0" smtClean="0"/>
              <a:t>金融業務</a:t>
            </a:r>
            <a:r>
              <a:rPr lang="zh-TW" altLang="en-US" b="1" dirty="0" smtClean="0"/>
              <a:t>功能分解化</a:t>
            </a:r>
            <a:r>
              <a:rPr lang="en-US" altLang="zh-TW" b="1" dirty="0" smtClean="0"/>
              <a:t>(</a:t>
            </a:r>
            <a:r>
              <a:rPr lang="en-US" altLang="zh-TW" b="1" dirty="0" err="1" smtClean="0"/>
              <a:t>unbunding</a:t>
            </a:r>
            <a:r>
              <a:rPr lang="en-US" altLang="zh-TW" b="1" dirty="0" smtClean="0"/>
              <a:t>) </a:t>
            </a:r>
          </a:p>
          <a:p>
            <a:pPr lvl="1">
              <a:lnSpc>
                <a:spcPct val="160000"/>
              </a:lnSpc>
            </a:pPr>
            <a:r>
              <a:rPr lang="zh-TW" altLang="zh-TW" dirty="0" smtClean="0"/>
              <a:t>解決</a:t>
            </a:r>
            <a:r>
              <a:rPr lang="zh-TW" altLang="en-US" b="1" dirty="0" smtClean="0"/>
              <a:t>微型</a:t>
            </a:r>
            <a:r>
              <a:rPr lang="en-US" altLang="zh-TW" b="1" dirty="0" err="1" smtClean="0"/>
              <a:t>企業</a:t>
            </a:r>
            <a:r>
              <a:rPr lang="zh-TW" altLang="zh-TW" b="1" dirty="0" smtClean="0"/>
              <a:t>融資</a:t>
            </a:r>
            <a:r>
              <a:rPr lang="zh-TW" altLang="zh-TW" dirty="0" smtClean="0"/>
              <a:t>難的問題</a:t>
            </a:r>
            <a:r>
              <a:rPr lang="en-US" altLang="zh-TW" dirty="0" smtClean="0"/>
              <a:t> </a:t>
            </a:r>
            <a:r>
              <a:rPr lang="en-US" altLang="zh-TW" b="1" dirty="0" smtClean="0"/>
              <a:t>(Micro-finance)</a:t>
            </a:r>
          </a:p>
          <a:p>
            <a:pPr lvl="1">
              <a:lnSpc>
                <a:spcPct val="160000"/>
              </a:lnSpc>
            </a:pPr>
            <a:endParaRPr lang="en-US" altLang="zh-TW" dirty="0" smtClean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210" y="1365149"/>
            <a:ext cx="5018205" cy="2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4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4851" y="404379"/>
            <a:ext cx="11002297" cy="954856"/>
          </a:xfrm>
        </p:spPr>
        <p:txBody>
          <a:bodyPr/>
          <a:lstStyle/>
          <a:p>
            <a:r>
              <a:rPr kumimoji="1" lang="zh-TW" altLang="en-US" dirty="0" smtClean="0"/>
              <a:t>數位金融五大特性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38871" y="3292982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04" y="3071490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281755"/>
            <a:ext cx="1656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/>
              <a:t>客戶端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31240" y="2404585"/>
            <a:ext cx="2599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dirty="0" smtClean="0"/>
              <a:t>金融企業端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9" y="1774275"/>
            <a:ext cx="21121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4C5760"/>
                </a:solidFill>
              </a:rPr>
              <a:t>智慧資料驅動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4" y="1116037"/>
            <a:ext cx="2068546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4C5760"/>
                </a:solidFill>
              </a:rPr>
              <a:t>線上營運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平台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2226403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rgbClr val="4C5760"/>
                </a:solidFill>
              </a:rPr>
              <a:t>微型金</a:t>
            </a:r>
            <a:r>
              <a:rPr lang="zh-TW" altLang="en-US" sz="2400" b="1" dirty="0">
                <a:solidFill>
                  <a:srgbClr val="4C5760"/>
                </a:solidFill>
              </a:rPr>
              <a:t>融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市場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5" y="4812142"/>
            <a:ext cx="2046752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2400" b="1" dirty="0">
                <a:solidFill>
                  <a:srgbClr val="4C5760"/>
                </a:solidFill>
              </a:rPr>
              <a:t>金融業務分拆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9" y="2586531"/>
            <a:ext cx="2241496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4C5760"/>
                </a:solidFill>
              </a:rPr>
              <a:t>社群合作</a:t>
            </a:r>
            <a:r>
              <a:rPr lang="zh-TW" altLang="en-US" sz="2400" b="1" dirty="0" smtClean="0">
                <a:solidFill>
                  <a:srgbClr val="4C5760"/>
                </a:solidFill>
              </a:rPr>
              <a:t>模式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7" y="2817364"/>
            <a:ext cx="1415772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23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1617</Words>
  <Application>Microsoft Office PowerPoint</Application>
  <PresentationFormat>寬螢幕</PresentationFormat>
  <Paragraphs>439</Paragraphs>
  <Slides>34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3" baseType="lpstr">
      <vt:lpstr>標楷體</vt:lpstr>
      <vt:lpstr>微軟正黑體</vt:lpstr>
      <vt:lpstr>新細明體</vt:lpstr>
      <vt:lpstr>Arial</vt:lpstr>
      <vt:lpstr>Calibri</vt:lpstr>
      <vt:lpstr>Calibri Light</vt:lpstr>
      <vt:lpstr>Tahoma</vt:lpstr>
      <vt:lpstr>Wingdings</vt:lpstr>
      <vt:lpstr>Office 佈景主題</vt:lpstr>
      <vt:lpstr>數位金融創新模式</vt:lpstr>
      <vt:lpstr>傳統金融行業</vt:lpstr>
      <vt:lpstr>互聯網金融模式</vt:lpstr>
      <vt:lpstr>數位金融服務創新</vt:lpstr>
      <vt:lpstr>數位金融的數位DNA</vt:lpstr>
      <vt:lpstr>PowerPoint 簡報</vt:lpstr>
      <vt:lpstr>金融科技對於銀行業務帶來的影響</vt:lpstr>
      <vt:lpstr>互聯網金融的興起</vt:lpstr>
      <vt:lpstr>數位金融五大特性</vt:lpstr>
      <vt:lpstr>五大特性: (一) 線上營運平台</vt:lpstr>
      <vt:lpstr>數位金融五大特性: (二) 人工智慧/大數據驅動</vt:lpstr>
      <vt:lpstr>數位金融五大特性: (三) 社群合作模式</vt:lpstr>
      <vt:lpstr>數位金融五大特性: (四) 金融業務分拆</vt:lpstr>
      <vt:lpstr>數位金融五大特性: (五)微型金融市場</vt:lpstr>
      <vt:lpstr>互聯網金融發展歷程三部曲</vt:lpstr>
      <vt:lpstr>互聯網運作三大技術</vt:lpstr>
      <vt:lpstr>互聯網技術對傳統金融之影響</vt:lpstr>
      <vt:lpstr>互聯網運作三大平台模式</vt:lpstr>
      <vt:lpstr>互聯網平台對傳統金融之影響</vt:lpstr>
      <vt:lpstr>金融行業服務形式的改變</vt:lpstr>
      <vt:lpstr>傳統金融行業 v. 互聯網金融</vt:lpstr>
      <vt:lpstr> 數位金融創新的兩面地圖:  數位銀行vs 電商金融</vt:lpstr>
      <vt:lpstr>互聯網金融之創新模式</vt:lpstr>
      <vt:lpstr>數位銀行: Bank 1.0 到 Bank 3.0 銀行轉型</vt:lpstr>
      <vt:lpstr>數位銀行: Fintech &amp; Bank3.0</vt:lpstr>
      <vt:lpstr>數位銀行:  Bank3.0 到 Bank 4.0 </vt:lpstr>
      <vt:lpstr>PowerPoint 簡報</vt:lpstr>
      <vt:lpstr>目前發展-國際案例</vt:lpstr>
      <vt:lpstr>目前發展-國際案例</vt:lpstr>
      <vt:lpstr>何謂電商金融</vt:lpstr>
      <vt:lpstr>電商金融發展歷程三部曲</vt:lpstr>
      <vt:lpstr>PowerPoint 簡報</vt:lpstr>
      <vt:lpstr>PowerPoint 簡報</vt:lpstr>
      <vt:lpstr>互聯網金融之挑戰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142</cp:revision>
  <dcterms:created xsi:type="dcterms:W3CDTF">2018-05-30T15:18:40Z</dcterms:created>
  <dcterms:modified xsi:type="dcterms:W3CDTF">2018-06-22T15:29:02Z</dcterms:modified>
</cp:coreProperties>
</file>