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471"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Tahoma" panose="020B0604030504040204" pitchFamily="34" charset="0"/>
      <p:regular r:id="rId36"/>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5" d="100"/>
          <a:sy n="115" d="100"/>
        </p:scale>
        <p:origin x="91"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barrons.com/articles/paks-nft-artwork-the-merge-sells-for-91-8-million-01638918205"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hypebeast.com/hk/2021/12/pak-merge-nifty-gateway-nft"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amfg.ai/2018/06/13/3d-printing-transforming-automotive-industry/"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builtin.com/3d-printing/3d-printed-car"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datawrapper.de/_/5Q5fp/"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eetimes.com/can-open-source-llms-solve-ais-democratization-problem/"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futurecity.cw.com.tw/article/3183"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futurecity.cw.com.tw/article/3183"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unctad.org/topic/trade-analysis/creative-economy-programm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nctad.org/system/files/official-document/ditctncd2021d3_en.pdf"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startus-insights.com/innovators-guide/creative-economy-trend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rxiv.org/abs/2302.14045"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a16z.com/for-b2b-generative-ai-apps-is-less-more/" TargetMode="External"/><Relationship Id="rId4" Type="http://schemas.openxmlformats.org/officeDocument/2006/relationships/hyperlink" Target="https://arxiv.org/abs/2303.18223"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MBA主題: Creative Industries survive in the digital era</a:t>
            </a:r>
            <a:endParaRPr/>
          </a:p>
          <a:p>
            <a:pPr marL="0" lvl="0" indent="0" algn="l" rtl="0">
              <a:spcBef>
                <a:spcPts val="0"/>
              </a:spcBef>
              <a:spcAft>
                <a:spcPts val="0"/>
              </a:spcAft>
              <a:buClr>
                <a:schemeClr val="dk1"/>
              </a:buClr>
              <a:buSzPts val="1100"/>
              <a:buFont typeface="Arial"/>
              <a:buNone/>
            </a:pPr>
            <a:r>
              <a:rPr lang="en-US"/>
              <a:t>演講時長1.5小時, 預計30-45頁投影片</a:t>
            </a:r>
            <a:endParaRPr/>
          </a:p>
          <a:p>
            <a:pPr marL="0" lvl="0" indent="0" algn="l" rtl="0">
              <a:spcBef>
                <a:spcPts val="0"/>
              </a:spcBef>
              <a:spcAft>
                <a:spcPts val="0"/>
              </a:spcAft>
              <a:buClr>
                <a:schemeClr val="dk1"/>
              </a:buClr>
              <a:buSzPts val="1100"/>
              <a:buFont typeface="Arial"/>
              <a:buNone/>
            </a:pPr>
            <a:r>
              <a:rPr lang="en-US"/>
              <a:t>演講講題方向: 探討AI等新IT影響的產業服務、職業工作型態、競爭力挑戰與機會</a:t>
            </a:r>
            <a:endParaRPr/>
          </a:p>
          <a:p>
            <a:pPr marL="0" lvl="0" indent="0" algn="l" rtl="0">
              <a:spcBef>
                <a:spcPts val="0"/>
              </a:spcBef>
              <a:spcAft>
                <a:spcPts val="0"/>
              </a:spcAft>
              <a:buClr>
                <a:schemeClr val="dk1"/>
              </a:buClr>
              <a:buSzPts val="1100"/>
              <a:buFont typeface="Arial"/>
              <a:buNone/>
            </a:pPr>
            <a:r>
              <a:rPr lang="en-US"/>
              <a:t>簡報編輯小組成員(碩一): 預計1~2位</a:t>
            </a:r>
            <a:endParaRPr/>
          </a:p>
          <a:p>
            <a:pPr marL="0" lvl="0" indent="0" algn="l" rtl="0">
              <a:spcBef>
                <a:spcPts val="0"/>
              </a:spcBef>
              <a:spcAft>
                <a:spcPts val="0"/>
              </a:spcAft>
              <a:buNone/>
            </a:pPr>
            <a:r>
              <a:rPr lang="en-US"/>
              <a:t>博班:德全</a:t>
            </a:r>
            <a:endParaRPr/>
          </a:p>
        </p:txBody>
      </p:sp>
      <p:sp>
        <p:nvSpPr>
          <p:cNvPr id="112" name="Google Shape;1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4db9de37da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g24db9de37da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98FB1DF-3CD9-4C8C-8574-7673417CFB2B}"/>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33AB3D26-7467-4039-B544-747A79723E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95b29880ba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95b29880ba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g295b29880ba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89c6832b3a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無縫人機協作</a:t>
            </a:r>
            <a:endParaRPr/>
          </a:p>
          <a:p>
            <a:pPr marL="0" lvl="0" indent="0" algn="l" rtl="0">
              <a:spcBef>
                <a:spcPts val="0"/>
              </a:spcBef>
              <a:spcAft>
                <a:spcPts val="0"/>
              </a:spcAft>
              <a:buNone/>
            </a:pPr>
            <a:r>
              <a:rPr lang="en-US"/>
              <a:t>虛實整合（規劃，模擬，決策）</a:t>
            </a:r>
            <a:endParaRPr/>
          </a:p>
          <a:p>
            <a:pPr marL="0" lvl="0" indent="0" algn="l" rtl="0">
              <a:spcBef>
                <a:spcPts val="0"/>
              </a:spcBef>
              <a:spcAft>
                <a:spcPts val="0"/>
              </a:spcAft>
              <a:buNone/>
            </a:pPr>
            <a:r>
              <a:rPr lang="en-US"/>
              <a:t>Agents （多工協作）</a:t>
            </a:r>
            <a:endParaRPr/>
          </a:p>
        </p:txBody>
      </p:sp>
      <p:sp>
        <p:nvSpPr>
          <p:cNvPr id="278" name="Google Shape;278;g289c6832b3a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5d044d1537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g25d044d1537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5d044d1537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g25d044d1537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5d044d1537_0_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g25d044d1537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89c6832b3a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作曲</a:t>
            </a:r>
            <a:endParaRPr/>
          </a:p>
          <a:p>
            <a:pPr marL="0" lvl="0" indent="0" algn="l" rtl="0">
              <a:spcBef>
                <a:spcPts val="0"/>
              </a:spcBef>
              <a:spcAft>
                <a:spcPts val="0"/>
              </a:spcAft>
              <a:buNone/>
            </a:pPr>
            <a:r>
              <a:rPr lang="en-US"/>
              <a:t>ChatGPT</a:t>
            </a:r>
            <a:endParaRPr/>
          </a:p>
          <a:p>
            <a:pPr marL="0" lvl="0" indent="0" algn="l" rtl="0">
              <a:spcBef>
                <a:spcPts val="0"/>
              </a:spcBef>
              <a:spcAft>
                <a:spcPts val="0"/>
              </a:spcAft>
              <a:buNone/>
            </a:pPr>
            <a:r>
              <a:rPr lang="en-US"/>
              <a:t>Co-Pilot</a:t>
            </a:r>
            <a:endParaRPr/>
          </a:p>
          <a:p>
            <a:pPr marL="0" lvl="0" indent="0" algn="l" rtl="0">
              <a:spcBef>
                <a:spcPts val="0"/>
              </a:spcBef>
              <a:spcAft>
                <a:spcPts val="0"/>
              </a:spcAft>
              <a:buNone/>
            </a:pPr>
            <a:r>
              <a:rPr lang="en-US"/>
              <a:t>Midjurney</a:t>
            </a:r>
            <a:endParaRPr/>
          </a:p>
          <a:p>
            <a:pPr marL="0" lvl="0" indent="0" algn="l" rtl="0">
              <a:spcBef>
                <a:spcPts val="0"/>
              </a:spcBef>
              <a:spcAft>
                <a:spcPts val="0"/>
              </a:spcAft>
              <a:buNone/>
            </a:pPr>
            <a:r>
              <a:rPr lang="en-US"/>
              <a:t>虛擬主播/歌手</a:t>
            </a:r>
            <a:endParaRPr/>
          </a:p>
          <a:p>
            <a:pPr marL="0" lvl="0" indent="0" algn="l" rtl="0">
              <a:spcBef>
                <a:spcPts val="0"/>
              </a:spcBef>
              <a:spcAft>
                <a:spcPts val="0"/>
              </a:spcAft>
              <a:buNone/>
            </a:pPr>
            <a:r>
              <a:rPr lang="en-US"/>
              <a:t>電競</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29" name="Google Shape;329;g289c6832b3a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4db9de37d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g24db9de37d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95b29880ba_1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295b29880ba_1_9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g295b29880ba_1_9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9295d51b89_1_2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9295d51b89_1_2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g29295d51b89_1_2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95b29880ba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295b29880ba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Digital artist Pak’s newest creation, The Merge, has fetched US$91.8 million on Nifty Gateway, with 28,983 collectors snapping up 312,686 total units of mass, or otherwise known as a nonfungible token (NFT).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The price was a record for an artwork sold publicly by a living artist, according to Nifty Gateway, a leading NFT marketplace. </a:t>
            </a:r>
            <a:endParaRPr/>
          </a:p>
          <a:p>
            <a:pPr marL="0" lvl="0" indent="0" algn="l" rtl="0">
              <a:spcBef>
                <a:spcPts val="0"/>
              </a:spcBef>
              <a:spcAft>
                <a:spcPts val="0"/>
              </a:spcAft>
              <a:buNone/>
            </a:pPr>
            <a:r>
              <a:rPr lang="en-US" u="sng">
                <a:solidFill>
                  <a:schemeClr val="hlink"/>
                </a:solidFill>
                <a:hlinkClick r:id="rId3"/>
              </a:rPr>
              <a:t>https://www.barrons.com/articles/paks-nft-artwork-the-merge-sells-for-91-8-million-01638918205</a:t>
            </a:r>
            <a:endParaRPr/>
          </a:p>
          <a:p>
            <a:pPr marL="0" lvl="0" indent="0" algn="l" rtl="0">
              <a:spcBef>
                <a:spcPts val="0"/>
              </a:spcBef>
              <a:spcAft>
                <a:spcPts val="0"/>
              </a:spcAft>
              <a:buNone/>
            </a:pPr>
            <a:r>
              <a:rPr lang="en-US" u="sng">
                <a:solidFill>
                  <a:schemeClr val="hlink"/>
                </a:solidFill>
                <a:hlinkClick r:id="rId4"/>
              </a:rPr>
              <a:t>https://hypebeast.com/hk/2021/12/pak-merge-nifty-gateway-nft</a:t>
            </a:r>
            <a:endParaRPr/>
          </a:p>
          <a:p>
            <a:pPr marL="0" lvl="0" indent="0" algn="l" rtl="0">
              <a:spcBef>
                <a:spcPts val="0"/>
              </a:spcBef>
              <a:spcAft>
                <a:spcPts val="0"/>
              </a:spcAft>
              <a:buNone/>
            </a:pPr>
            <a:r>
              <a:rPr lang="en-US"/>
              <a:t>https://abmedia.io/20211203-pak-project-merge-on-nifty-gateway#%E5%AF%8C%E8%80%85%E6%9B%B4%E5%AF%8C%E7%9A%84%E7%8D%8E%E5%8B%B5%E6%A9%9F%E5%88%B6</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55" name="Google Shape;355;g295b29880ba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95b29880ba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295b29880ba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https://amfg.ai/2018/06/13/3d-printing-transforming-automotive-industry/</a:t>
            </a:r>
            <a:endParaRPr/>
          </a:p>
          <a:p>
            <a:pPr marL="0" lvl="0" indent="0" algn="l" rtl="0">
              <a:spcBef>
                <a:spcPts val="0"/>
              </a:spcBef>
              <a:spcAft>
                <a:spcPts val="0"/>
              </a:spcAft>
              <a:buNone/>
            </a:pPr>
            <a:r>
              <a:rPr lang="en-US" u="sng">
                <a:solidFill>
                  <a:schemeClr val="hlink"/>
                </a:solidFill>
                <a:hlinkClick r:id="rId4"/>
              </a:rPr>
              <a:t>https://builtin.com/3d-printing/3d-printed-car</a:t>
            </a:r>
            <a:endParaRPr/>
          </a:p>
          <a:p>
            <a:pPr marL="0" lvl="0" indent="0" algn="l" rtl="0">
              <a:spcBef>
                <a:spcPts val="0"/>
              </a:spcBef>
              <a:spcAft>
                <a:spcPts val="0"/>
              </a:spcAft>
              <a:buNone/>
            </a:pPr>
            <a:endParaRPr/>
          </a:p>
        </p:txBody>
      </p:sp>
      <p:sp>
        <p:nvSpPr>
          <p:cNvPr id="363" name="Google Shape;363;g295b29880ba_0_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296295bb43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296295bb43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g296295bb43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89c6832b3a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效率提升</a:t>
            </a:r>
            <a:endParaRPr/>
          </a:p>
          <a:p>
            <a:pPr marL="0" lvl="0" indent="0" algn="l" rtl="0">
              <a:spcBef>
                <a:spcPts val="0"/>
              </a:spcBef>
              <a:spcAft>
                <a:spcPts val="0"/>
              </a:spcAft>
              <a:buNone/>
            </a:pPr>
            <a:r>
              <a:rPr lang="en-US"/>
              <a:t>異質整合（價值）</a:t>
            </a:r>
            <a:endParaRPr/>
          </a:p>
          <a:p>
            <a:pPr marL="0" lvl="0" indent="0" algn="l" rtl="0">
              <a:spcBef>
                <a:spcPts val="0"/>
              </a:spcBef>
              <a:spcAft>
                <a:spcPts val="0"/>
              </a:spcAft>
              <a:buNone/>
            </a:pPr>
            <a:r>
              <a:rPr lang="en-US"/>
              <a:t>對話溝通（無國界，語言的限制）</a:t>
            </a:r>
            <a:endParaRPr/>
          </a:p>
        </p:txBody>
      </p:sp>
      <p:sp>
        <p:nvSpPr>
          <p:cNvPr id="378" name="Google Shape;378;g289c6832b3a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4df18de3e9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24df18de3e9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Source:</a:t>
            </a:r>
            <a:r>
              <a:rPr lang="en-US" sz="1100">
                <a:uFill>
                  <a:noFill/>
                </a:uFill>
                <a:latin typeface="Arial"/>
                <a:ea typeface="Arial"/>
                <a:cs typeface="Arial"/>
                <a:sym typeface="Arial"/>
                <a:hlinkClick r:id="rId3"/>
              </a:rPr>
              <a:t> </a:t>
            </a:r>
            <a:r>
              <a:rPr lang="en-US" sz="1100" u="sng">
                <a:solidFill>
                  <a:schemeClr val="hlink"/>
                </a:solidFill>
                <a:latin typeface="Arial"/>
                <a:ea typeface="Arial"/>
                <a:cs typeface="Arial"/>
                <a:sym typeface="Arial"/>
                <a:hlinkClick r:id="rId3"/>
              </a:rPr>
              <a:t>https://www.datawrapper.de/_/5Q5fp/</a:t>
            </a:r>
            <a:endParaRPr sz="1100" u="sng">
              <a:solidFill>
                <a:schemeClr val="hlink"/>
              </a:solidFill>
              <a:latin typeface="Arial"/>
              <a:ea typeface="Arial"/>
              <a:cs typeface="Arial"/>
              <a:sym typeface="Arial"/>
            </a:endParaRPr>
          </a:p>
          <a:p>
            <a:pPr marL="0" lvl="0" indent="0" algn="l" rtl="0">
              <a:spcBef>
                <a:spcPts val="0"/>
              </a:spcBef>
              <a:spcAft>
                <a:spcPts val="0"/>
              </a:spcAft>
              <a:buNone/>
            </a:pPr>
            <a:endParaRPr/>
          </a:p>
        </p:txBody>
      </p:sp>
      <p:sp>
        <p:nvSpPr>
          <p:cNvPr id="387" name="Google Shape;387;g24df18de3e9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4f48c0b7df5540fb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4f48c0b7df5540fb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Can Open-Source LLMs Solve AI’s Democratization Problem? - By Sally Ward-Foxton  05.02.2023</a:t>
            </a:r>
            <a:endParaRPr/>
          </a:p>
          <a:p>
            <a:pPr marL="0" lvl="0" indent="0" algn="l" rtl="0">
              <a:spcBef>
                <a:spcPts val="0"/>
              </a:spcBef>
              <a:spcAft>
                <a:spcPts val="0"/>
              </a:spcAft>
              <a:buNone/>
            </a:pPr>
            <a:r>
              <a:rPr lang="en-US" u="sng">
                <a:solidFill>
                  <a:schemeClr val="hlink"/>
                </a:solidFill>
                <a:hlinkClick r:id="rId3"/>
              </a:rPr>
              <a:t>https://www.eetimes.com/can-open-source-llms-solve-ais-democratization-problem/</a:t>
            </a:r>
            <a:br>
              <a:rPr lang="en-US"/>
            </a:br>
            <a:r>
              <a:rPr lang="en-US"/>
              <a:t>關於開源的大型語言模型，是否可以解決人工智慧的民主化問題</a:t>
            </a:r>
            <a:endParaRPr/>
          </a:p>
          <a:p>
            <a:pPr marL="0" lvl="0" indent="0" algn="l" rtl="0">
              <a:spcBef>
                <a:spcPts val="0"/>
              </a:spcBef>
              <a:spcAft>
                <a:spcPts val="0"/>
              </a:spcAft>
              <a:buClr>
                <a:schemeClr val="dk1"/>
              </a:buClr>
              <a:buSzPts val="1100"/>
              <a:buFont typeface="Arial"/>
              <a:buNone/>
            </a:pPr>
            <a:r>
              <a:rPr lang="en-US"/>
              <a:t>就是是否可以被人們社會普遍使用</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目前開源及閉源模型都有一定的優缺點</a:t>
            </a:r>
            <a:endParaRPr/>
          </a:p>
          <a:p>
            <a:pPr marL="0" lvl="0" indent="0" algn="l" rtl="0">
              <a:spcBef>
                <a:spcPts val="0"/>
              </a:spcBef>
              <a:spcAft>
                <a:spcPts val="0"/>
              </a:spcAft>
              <a:buClr>
                <a:schemeClr val="dk1"/>
              </a:buClr>
              <a:buSzPts val="1100"/>
              <a:buFont typeface="Arial"/>
              <a:buNone/>
            </a:pPr>
            <a:r>
              <a:rPr lang="en-US"/>
              <a:t>開源模型可以為社會提供了公平的競爭環境，但也帶來了更高的擴散和被不良行為者濫用的風險。</a:t>
            </a:r>
            <a:endParaRPr/>
          </a:p>
          <a:p>
            <a:pPr marL="0" lvl="0" indent="0" algn="l" rtl="0">
              <a:spcBef>
                <a:spcPts val="0"/>
              </a:spcBef>
              <a:spcAft>
                <a:spcPts val="0"/>
              </a:spcAft>
              <a:buClr>
                <a:schemeClr val="dk1"/>
              </a:buClr>
              <a:buSzPts val="1100"/>
              <a:buFont typeface="Arial"/>
              <a:buNone/>
            </a:pPr>
            <a:r>
              <a:rPr lang="en-US"/>
              <a:t>而閉源 API 提供了更高的安全性和控制力，但透明度較低，可能會阻礙發展。</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Differentiation</a:t>
            </a:r>
            <a:endParaRPr/>
          </a:p>
          <a:p>
            <a:pPr marL="0" lvl="0" indent="0" algn="l" rtl="0">
              <a:spcBef>
                <a:spcPts val="0"/>
              </a:spcBef>
              <a:spcAft>
                <a:spcPts val="0"/>
              </a:spcAft>
              <a:buNone/>
            </a:pPr>
            <a:r>
              <a:rPr lang="en-US"/>
              <a:t>Deployment</a:t>
            </a:r>
            <a:endParaRPr/>
          </a:p>
        </p:txBody>
      </p:sp>
      <p:sp>
        <p:nvSpPr>
          <p:cNvPr id="400" name="Google Shape;400;g4f48c0b7df5540fb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7578c08adcef639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7578c08adcef639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哈佛法學教授雷席格：我們正處於AI的「奧本海默時刻」，好壞永遠並存【完整全文】</a:t>
            </a:r>
            <a:endParaRPr/>
          </a:p>
          <a:p>
            <a:pPr marL="0" lvl="0" indent="0" algn="l" rtl="0">
              <a:spcBef>
                <a:spcPts val="0"/>
              </a:spcBef>
              <a:spcAft>
                <a:spcPts val="0"/>
              </a:spcAft>
              <a:buNone/>
            </a:pPr>
            <a:r>
              <a:rPr lang="en-US" u="sng">
                <a:solidFill>
                  <a:schemeClr val="hlink"/>
                </a:solidFill>
                <a:hlinkClick r:id="rId3"/>
              </a:rPr>
              <a:t>https://futurecity.cw.com.tw/article/3183</a:t>
            </a:r>
            <a:endParaRPr/>
          </a:p>
          <a:p>
            <a:pPr marL="0" lvl="0" indent="0" algn="l" rtl="0">
              <a:spcBef>
                <a:spcPts val="0"/>
              </a:spcBef>
              <a:spcAft>
                <a:spcPts val="0"/>
              </a:spcAft>
              <a:buNone/>
            </a:pPr>
            <a:endParaRPr/>
          </a:p>
          <a:p>
            <a:pPr marL="0" lvl="0" indent="0" algn="l" rtl="0">
              <a:spcBef>
                <a:spcPts val="0"/>
              </a:spcBef>
              <a:spcAft>
                <a:spcPts val="0"/>
              </a:spcAft>
              <a:buNone/>
            </a:pPr>
            <a:r>
              <a:rPr lang="en-US"/>
              <a:t>勞倫斯・萊斯格在書中提出「Pathetic Dot Theory」，解釋個人生活如何受到法律、社會規範、市場與科技基礎設施等四種面向調節。</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17" name="Google Shape;417;g7578c08adcef639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25d044d1537_1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25d044d1537_1_1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哈佛法學教授雷席格：我們正處於AI的「奧本海默時刻」，好壞永遠並存【完整全文】</a:t>
            </a:r>
            <a:endParaRPr/>
          </a:p>
          <a:p>
            <a:pPr marL="0" lvl="0" indent="0" algn="l" rtl="0">
              <a:spcBef>
                <a:spcPts val="0"/>
              </a:spcBef>
              <a:spcAft>
                <a:spcPts val="0"/>
              </a:spcAft>
              <a:buNone/>
            </a:pPr>
            <a:r>
              <a:rPr lang="en-US" u="sng">
                <a:solidFill>
                  <a:schemeClr val="hlink"/>
                </a:solidFill>
                <a:hlinkClick r:id="rId3"/>
              </a:rPr>
              <a:t>https://futurecity.cw.com.tw/article/3183</a:t>
            </a:r>
            <a:endParaRPr/>
          </a:p>
          <a:p>
            <a:pPr marL="0" lvl="0" indent="0" algn="l" rtl="0">
              <a:spcBef>
                <a:spcPts val="0"/>
              </a:spcBef>
              <a:spcAft>
                <a:spcPts val="0"/>
              </a:spcAft>
              <a:buNone/>
            </a:pPr>
            <a:endParaRPr/>
          </a:p>
          <a:p>
            <a:pPr marL="0" lvl="0" indent="0" algn="l" rtl="0">
              <a:spcBef>
                <a:spcPts val="0"/>
              </a:spcBef>
              <a:spcAft>
                <a:spcPts val="0"/>
              </a:spcAft>
              <a:buNone/>
            </a:pPr>
            <a:r>
              <a:rPr lang="en-US"/>
              <a:t>勞倫斯・萊斯格在書中提出「Pathetic Dot Theory」，解釋個人生活如何受到法律、社會規範、市場與科技基礎設施等四種面向調節。</a:t>
            </a:r>
            <a:br>
              <a:rPr lang="en-US"/>
            </a:br>
            <a:r>
              <a:rPr lang="en-US"/>
              <a:t>轉向AI:</a:t>
            </a:r>
            <a:br>
              <a:rPr lang="en-US"/>
            </a:br>
            <a:r>
              <a:rPr lang="en-US" sz="1100">
                <a:latin typeface="Arial"/>
                <a:ea typeface="Arial"/>
                <a:cs typeface="Arial"/>
                <a:sym typeface="Arial"/>
              </a:rPr>
              <a:t>Pathetic Dot Theory</a:t>
            </a:r>
            <a:r>
              <a:rPr lang="en-US" sz="1100">
                <a:latin typeface="Times New Roman"/>
                <a:ea typeface="Times New Roman"/>
                <a:cs typeface="Times New Roman"/>
                <a:sym typeface="Times New Roman"/>
              </a:rPr>
              <a:t>，是一種社會經濟調節理論，</a:t>
            </a:r>
            <a:r>
              <a:rPr lang="en-US" sz="1100">
                <a:latin typeface="Arial"/>
                <a:ea typeface="Arial"/>
                <a:cs typeface="Arial"/>
                <a:sym typeface="Arial"/>
              </a:rPr>
              <a:t>AI</a:t>
            </a:r>
            <a:r>
              <a:rPr lang="en-US" sz="1100">
                <a:latin typeface="Times New Roman"/>
                <a:ea typeface="Times New Roman"/>
                <a:cs typeface="Times New Roman"/>
                <a:sym typeface="Times New Roman"/>
              </a:rPr>
              <a:t>受到了受到四種力量(code 市場、社會倫理、法律)的調節及制約，</a:t>
            </a:r>
            <a:endParaRPr sz="1100">
              <a:latin typeface="Times New Roman"/>
              <a:ea typeface="Times New Roman"/>
              <a:cs typeface="Times New Roman"/>
              <a:sym typeface="Times New Roman"/>
            </a:endParaRPr>
          </a:p>
          <a:p>
            <a:pPr marL="0" lvl="0" indent="0" algn="l" rtl="0">
              <a:lnSpc>
                <a:spcPct val="115000"/>
              </a:lnSpc>
              <a:spcBef>
                <a:spcPts val="1200"/>
              </a:spcBef>
              <a:spcAft>
                <a:spcPts val="0"/>
              </a:spcAft>
              <a:buClr>
                <a:schemeClr val="dk1"/>
              </a:buClr>
              <a:buSzPts val="1100"/>
              <a:buFont typeface="Arial"/>
              <a:buNone/>
            </a:pPr>
            <a:r>
              <a:rPr lang="en-US" sz="1100">
                <a:latin typeface="Times New Roman"/>
                <a:ea typeface="Times New Roman"/>
                <a:cs typeface="Times New Roman"/>
                <a:sym typeface="Times New Roman"/>
              </a:rPr>
              <a:t>以此來說明人類與</a:t>
            </a:r>
            <a:r>
              <a:rPr lang="en-US" sz="1100">
                <a:latin typeface="Arial"/>
                <a:ea typeface="Arial"/>
                <a:cs typeface="Arial"/>
                <a:sym typeface="Arial"/>
              </a:rPr>
              <a:t>AI</a:t>
            </a:r>
            <a:r>
              <a:rPr lang="en-US" sz="1100">
                <a:latin typeface="Times New Roman"/>
                <a:ea typeface="Times New Roman"/>
                <a:cs typeface="Times New Roman"/>
                <a:sym typeface="Times New Roman"/>
              </a:rPr>
              <a:t>可以並存</a:t>
            </a:r>
            <a:r>
              <a:rPr lang="en-US" sz="1100">
                <a:latin typeface="Arial"/>
                <a:ea typeface="Arial"/>
                <a:cs typeface="Arial"/>
                <a:sym typeface="Arial"/>
              </a:rPr>
              <a:t> </a:t>
            </a:r>
            <a:endParaRPr sz="1100">
              <a:latin typeface="Times New Roman"/>
              <a:ea typeface="Times New Roman"/>
              <a:cs typeface="Times New Roman"/>
              <a:sym typeface="Times New Roman"/>
            </a:endParaRPr>
          </a:p>
          <a:p>
            <a:pPr marL="0" lvl="0" indent="0" algn="l" rtl="0">
              <a:spcBef>
                <a:spcPts val="120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30" name="Google Shape;430;g25d044d1537_1_1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95b2987ae8_0_1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将AI模型安装在邊緣設備，使設備能夠進行自主的生成性任務</a:t>
            </a:r>
            <a:endParaRPr/>
          </a:p>
          <a:p>
            <a:pPr marL="0" lvl="0" indent="0" algn="l" rtl="0">
              <a:spcBef>
                <a:spcPts val="0"/>
              </a:spcBef>
              <a:spcAft>
                <a:spcPts val="0"/>
              </a:spcAft>
              <a:buNone/>
            </a:pPr>
            <a:r>
              <a:rPr lang="en-US"/>
              <a:t>智能家電、工業自動化、監控系統、物流管理、自動駕駛、GIS...</a:t>
            </a:r>
            <a:endParaRPr/>
          </a:p>
        </p:txBody>
      </p:sp>
      <p:sp>
        <p:nvSpPr>
          <p:cNvPr id="458" name="Google Shape;458;g295b2987ae8_0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1181d1ab560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g1181d1ab560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89c6832b3a_0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Creative Economy Programme (UNCTAD, United Nations Conference on Trade and Development 2022 )</a:t>
            </a:r>
            <a:endParaRPr/>
          </a:p>
          <a:p>
            <a:pPr marL="0" lvl="0" indent="0" algn="l" rtl="0">
              <a:spcBef>
                <a:spcPts val="0"/>
              </a:spcBef>
              <a:spcAft>
                <a:spcPts val="0"/>
              </a:spcAft>
              <a:buNone/>
            </a:pPr>
            <a:r>
              <a:rPr lang="en-US" u="sng">
                <a:solidFill>
                  <a:schemeClr val="hlink"/>
                </a:solidFill>
                <a:hlinkClick r:id="rId3"/>
              </a:rPr>
              <a:t>https://unctad.org/topic/trade-analysis/creative-economy-programme</a:t>
            </a:r>
            <a:endParaRPr/>
          </a:p>
          <a:p>
            <a:pPr marL="0" lvl="0" indent="0" algn="l" rtl="0">
              <a:spcBef>
                <a:spcPts val="0"/>
              </a:spcBef>
              <a:spcAft>
                <a:spcPts val="0"/>
              </a:spcAft>
              <a:buNone/>
            </a:pPr>
            <a:endParaRPr/>
          </a:p>
          <a:p>
            <a:pPr marL="0" lvl="0" indent="0" algn="l" rtl="0">
              <a:spcBef>
                <a:spcPts val="0"/>
              </a:spcBef>
              <a:spcAft>
                <a:spcPts val="0"/>
              </a:spcAft>
              <a:buNone/>
            </a:pPr>
            <a:r>
              <a:rPr lang="en-US"/>
              <a:t>The creative economy has no single definition. It is an evolving concept which builds on the interplay between human creativity and ideas and intellectual property, knowledge and technology. Essentially it is the knowledge-based economic activities upon which the ‘creative industries’ are based.</a:t>
            </a:r>
            <a:endParaRPr/>
          </a:p>
        </p:txBody>
      </p:sp>
      <p:sp>
        <p:nvSpPr>
          <p:cNvPr id="133" name="Google Shape;133;g289c6832b3a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4db9de37da_0_9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Creative industry 4.0: Towards a new globalized creative economy (UNCTAD 2022)</a:t>
            </a:r>
            <a:endParaRPr/>
          </a:p>
          <a:p>
            <a:pPr marL="0" lvl="0" indent="0" algn="l" rtl="0">
              <a:spcBef>
                <a:spcPts val="0"/>
              </a:spcBef>
              <a:spcAft>
                <a:spcPts val="0"/>
              </a:spcAft>
              <a:buNone/>
            </a:pPr>
            <a:r>
              <a:rPr lang="en-US" u="sng">
                <a:solidFill>
                  <a:schemeClr val="hlink"/>
                </a:solidFill>
                <a:hlinkClick r:id="rId3"/>
              </a:rPr>
              <a:t>https://unctad.org/system/files/official-document/ditctncd2021d3_en.pdf</a:t>
            </a:r>
            <a:endParaRPr/>
          </a:p>
          <a:p>
            <a:pPr marL="0" lvl="0" indent="0" algn="l" rtl="0">
              <a:spcBef>
                <a:spcPts val="0"/>
              </a:spcBef>
              <a:spcAft>
                <a:spcPts val="0"/>
              </a:spcAft>
              <a:buNone/>
            </a:pPr>
            <a:endParaRPr/>
          </a:p>
          <a:p>
            <a:pPr marL="0" lvl="0" indent="0" algn="l" rtl="0">
              <a:spcBef>
                <a:spcPts val="0"/>
              </a:spcBef>
              <a:spcAft>
                <a:spcPts val="0"/>
              </a:spcAft>
              <a:buNone/>
            </a:pPr>
            <a:r>
              <a:rPr lang="en-US"/>
              <a:t>Creative Industry 4.0 is expected to benefit from the opportunities brought by new technologies. On</a:t>
            </a:r>
            <a:endParaRPr/>
          </a:p>
          <a:p>
            <a:pPr marL="0" lvl="0" indent="0" algn="l" rtl="0">
              <a:spcBef>
                <a:spcPts val="0"/>
              </a:spcBef>
              <a:spcAft>
                <a:spcPts val="0"/>
              </a:spcAft>
              <a:buNone/>
            </a:pPr>
            <a:r>
              <a:rPr lang="en-US"/>
              <a:t>the design and production side, the study has identified four types of opportunity: enhanced efficiency,</a:t>
            </a:r>
            <a:endParaRPr/>
          </a:p>
          <a:p>
            <a:pPr marL="0" lvl="0" indent="0" algn="l" rtl="0">
              <a:spcBef>
                <a:spcPts val="0"/>
              </a:spcBef>
              <a:spcAft>
                <a:spcPts val="0"/>
              </a:spcAft>
              <a:buNone/>
            </a:pPr>
            <a:r>
              <a:rPr lang="en-US"/>
              <a:t>unrestricted creativity, greater interactivity; and flexibility that facilitates cost-effective customisation. The</a:t>
            </a:r>
            <a:endParaRPr/>
          </a:p>
          <a:p>
            <a:pPr marL="0" lvl="0" indent="0" algn="l" rtl="0">
              <a:spcBef>
                <a:spcPts val="0"/>
              </a:spcBef>
              <a:spcAft>
                <a:spcPts val="0"/>
              </a:spcAft>
              <a:buNone/>
            </a:pPr>
            <a:r>
              <a:rPr lang="en-US"/>
              <a:t>potential of knowledge-based creative products is not limited to the digital creative industry; It is also</a:t>
            </a:r>
            <a:endParaRPr/>
          </a:p>
          <a:p>
            <a:pPr marL="0" lvl="0" indent="0" algn="l" rtl="0">
              <a:spcBef>
                <a:spcPts val="0"/>
              </a:spcBef>
              <a:spcAft>
                <a:spcPts val="0"/>
              </a:spcAft>
              <a:buNone/>
            </a:pPr>
            <a:r>
              <a:rPr lang="en-US"/>
              <a:t>relevant for more traditional art and craft activities.</a:t>
            </a:r>
            <a:endParaRPr/>
          </a:p>
          <a:p>
            <a:pPr marL="0" lvl="0" indent="0" algn="l" rtl="0">
              <a:spcBef>
                <a:spcPts val="0"/>
              </a:spcBef>
              <a:spcAft>
                <a:spcPts val="0"/>
              </a:spcAft>
              <a:buNone/>
            </a:pPr>
            <a:endParaRPr/>
          </a:p>
          <a:p>
            <a:pPr marL="0" lvl="0" indent="0" algn="l" rtl="0">
              <a:spcBef>
                <a:spcPts val="0"/>
              </a:spcBef>
              <a:spcAft>
                <a:spcPts val="0"/>
              </a:spcAft>
              <a:buNone/>
            </a:pPr>
            <a:r>
              <a:rPr lang="en-US"/>
              <a:t>[圖片來源] Discover the Top 10 Creative Economy Trends in 2023</a:t>
            </a:r>
            <a:endParaRPr/>
          </a:p>
          <a:p>
            <a:pPr marL="0" lvl="0" indent="0" algn="l" rtl="0">
              <a:spcBef>
                <a:spcPts val="0"/>
              </a:spcBef>
              <a:spcAft>
                <a:spcPts val="0"/>
              </a:spcAft>
              <a:buNone/>
            </a:pPr>
            <a:r>
              <a:rPr lang="en-US" u="sng">
                <a:solidFill>
                  <a:schemeClr val="hlink"/>
                </a:solidFill>
                <a:hlinkClick r:id="rId4"/>
              </a:rPr>
              <a:t>https://www.startus-insights.com/innovators-guide/creative-economy-trends/</a:t>
            </a:r>
            <a:endParaRPr/>
          </a:p>
          <a:p>
            <a:pPr marL="0" lvl="0" indent="0" algn="l" rtl="0">
              <a:spcBef>
                <a:spcPts val="0"/>
              </a:spcBef>
              <a:spcAft>
                <a:spcPts val="0"/>
              </a:spcAft>
              <a:buNone/>
            </a:pPr>
            <a:endParaRPr/>
          </a:p>
        </p:txBody>
      </p:sp>
      <p:sp>
        <p:nvSpPr>
          <p:cNvPr id="144" name="Google Shape;144;g24db9de37da_0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89c6832b3a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社群平台（決策）</a:t>
            </a:r>
            <a:endParaRPr/>
          </a:p>
          <a:p>
            <a:pPr marL="0" lvl="0" indent="0" algn="l" rtl="0">
              <a:spcBef>
                <a:spcPts val="0"/>
              </a:spcBef>
              <a:spcAft>
                <a:spcPts val="0"/>
              </a:spcAft>
              <a:buNone/>
            </a:pPr>
            <a:r>
              <a:rPr lang="en-US"/>
              <a:t>LLMs（決策）</a:t>
            </a:r>
            <a:endParaRPr/>
          </a:p>
          <a:p>
            <a:pPr marL="0" lvl="0" indent="0" algn="l" rtl="0">
              <a:spcBef>
                <a:spcPts val="0"/>
              </a:spcBef>
              <a:spcAft>
                <a:spcPts val="0"/>
              </a:spcAft>
              <a:buNone/>
            </a:pPr>
            <a:r>
              <a:rPr lang="en-US"/>
              <a:t>演算法（最佳化）</a:t>
            </a:r>
            <a:endParaRPr/>
          </a:p>
          <a:p>
            <a:pPr marL="0" lvl="0" indent="0" algn="l" rtl="0">
              <a:spcBef>
                <a:spcPts val="0"/>
              </a:spcBef>
              <a:spcAft>
                <a:spcPts val="0"/>
              </a:spcAft>
              <a:buNone/>
            </a:pPr>
            <a:r>
              <a:rPr lang="en-US"/>
              <a:t>高品質資料集（基礎設施）</a:t>
            </a:r>
            <a:endParaRPr/>
          </a:p>
          <a:p>
            <a:pPr marL="0" lvl="0" indent="0" algn="l" rtl="0">
              <a:spcBef>
                <a:spcPts val="0"/>
              </a:spcBef>
              <a:spcAft>
                <a:spcPts val="0"/>
              </a:spcAft>
              <a:buNone/>
            </a:pPr>
            <a:r>
              <a:rPr lang="en-US"/>
              <a:t>算力（基礎設施）</a:t>
            </a:r>
            <a:endParaRPr/>
          </a:p>
        </p:txBody>
      </p:sp>
      <p:sp>
        <p:nvSpPr>
          <p:cNvPr id="213" name="Google Shape;213;g289c6832b3a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95b29880b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95b29880ba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g295b29880ba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95b29880ba_1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Language Is Not All You Need: Aligning Perception with Language Models, Shaohan Huang, et al., (Microsoft 2023)</a:t>
            </a:r>
            <a:endParaRPr/>
          </a:p>
          <a:p>
            <a:pPr marL="0" lvl="0" indent="0" algn="l" rtl="0">
              <a:spcBef>
                <a:spcPts val="0"/>
              </a:spcBef>
              <a:spcAft>
                <a:spcPts val="0"/>
              </a:spcAft>
              <a:buNone/>
            </a:pPr>
            <a:r>
              <a:rPr lang="en-US" u="sng">
                <a:solidFill>
                  <a:schemeClr val="hlink"/>
                </a:solidFill>
                <a:hlinkClick r:id="rId3"/>
              </a:rPr>
              <a:t>https://arxiv.org/abs/2302.14045</a:t>
            </a:r>
            <a:endParaRPr/>
          </a:p>
          <a:p>
            <a:pPr marL="0" lvl="0" indent="0" algn="l" rtl="0">
              <a:spcBef>
                <a:spcPts val="0"/>
              </a:spcBef>
              <a:spcAft>
                <a:spcPts val="0"/>
              </a:spcAft>
              <a:buNone/>
            </a:pPr>
            <a:endParaRPr/>
          </a:p>
          <a:p>
            <a:pPr marL="0" lvl="0" indent="0" algn="l" rtl="0">
              <a:spcBef>
                <a:spcPts val="0"/>
              </a:spcBef>
              <a:spcAft>
                <a:spcPts val="0"/>
              </a:spcAft>
              <a:buNone/>
            </a:pPr>
            <a:r>
              <a:rPr lang="en-US"/>
              <a:t>A Survey of Large Language Models, Wayne Xin Zhao, et al., (2023)</a:t>
            </a:r>
            <a:endParaRPr/>
          </a:p>
          <a:p>
            <a:pPr marL="0" lvl="0" indent="0" algn="l" rtl="0">
              <a:spcBef>
                <a:spcPts val="0"/>
              </a:spcBef>
              <a:spcAft>
                <a:spcPts val="0"/>
              </a:spcAft>
              <a:buNone/>
            </a:pPr>
            <a:r>
              <a:rPr lang="en-US" u="sng">
                <a:solidFill>
                  <a:schemeClr val="hlink"/>
                </a:solidFill>
                <a:hlinkClick r:id="rId4"/>
              </a:rPr>
              <a:t>https://arxiv.org/abs/2303.18223</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u="sng">
                <a:solidFill>
                  <a:schemeClr val="hlink"/>
                </a:solidFill>
                <a:hlinkClick r:id="rId5"/>
              </a:rPr>
              <a:t>https://a16z.com/for-b2b-generative-ai-apps-is-less-more/</a:t>
            </a:r>
            <a:endParaRPr/>
          </a:p>
          <a:p>
            <a:pPr marL="0" lvl="0" indent="0" algn="l" rtl="0">
              <a:spcBef>
                <a:spcPts val="0"/>
              </a:spcBef>
              <a:spcAft>
                <a:spcPts val="0"/>
              </a:spcAft>
              <a:buNone/>
            </a:pPr>
            <a:endParaRPr/>
          </a:p>
        </p:txBody>
      </p:sp>
      <p:sp>
        <p:nvSpPr>
          <p:cNvPr id="228" name="Google Shape;228;g295b29880ba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4db9de37da_0_1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g24db9de37da_0_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 name="Google Shape;18;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 name="Google Shape;74;p1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11"/>
          <p:cNvSpPr txBox="1"/>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888888"/>
                </a:solidFill>
                <a:latin typeface="Calibri"/>
                <a:ea typeface="Calibri"/>
                <a:cs typeface="Calibri"/>
                <a:sym typeface="Calibri"/>
              </a:rPr>
              <a:t>28/09/2021</a:t>
            </a:r>
            <a:endParaRPr sz="1200">
              <a:solidFill>
                <a:srgbClr val="888888"/>
              </a:solidFill>
              <a:latin typeface="Calibri"/>
              <a:ea typeface="Calibri"/>
              <a:cs typeface="Calibri"/>
              <a:sym typeface="Calibri"/>
            </a:endParaRPr>
          </a:p>
        </p:txBody>
      </p:sp>
      <p:sp>
        <p:nvSpPr>
          <p:cNvPr id="79" name="Google Shape;79;p11"/>
          <p:cNvSpPr txBox="1"/>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grpSp>
        <p:nvGrpSpPr>
          <p:cNvPr id="80" name="Google Shape;80;p11"/>
          <p:cNvGrpSpPr/>
          <p:nvPr/>
        </p:nvGrpSpPr>
        <p:grpSpPr>
          <a:xfrm>
            <a:off x="0" y="6359522"/>
            <a:ext cx="12156948" cy="504000"/>
            <a:chOff x="27500" y="6373169"/>
            <a:chExt cx="9144000" cy="504000"/>
          </a:xfrm>
        </p:grpSpPr>
        <p:sp>
          <p:nvSpPr>
            <p:cNvPr id="81" name="Google Shape;81;p11"/>
            <p:cNvSpPr/>
            <p:nvPr/>
          </p:nvSpPr>
          <p:spPr>
            <a:xfrm>
              <a:off x="27500" y="6373169"/>
              <a:ext cx="9144000" cy="504000"/>
            </a:xfrm>
            <a:prstGeom prst="rect">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2" name="Google Shape;82;p11" descr="logo"/>
            <p:cNvPicPr preferRelativeResize="0"/>
            <p:nvPr/>
          </p:nvPicPr>
          <p:blipFill rotWithShape="1">
            <a:blip r:embed="rId2">
              <a:alphaModFix/>
            </a:blip>
            <a:srcRect/>
            <a:stretch/>
          </p:blipFill>
          <p:spPr>
            <a:xfrm>
              <a:off x="161870" y="6460677"/>
              <a:ext cx="300077" cy="378764"/>
            </a:xfrm>
            <a:prstGeom prst="rect">
              <a:avLst/>
            </a:prstGeom>
            <a:noFill/>
            <a:ln>
              <a:noFill/>
            </a:ln>
          </p:spPr>
        </p:pic>
        <p:sp>
          <p:nvSpPr>
            <p:cNvPr id="83" name="Google Shape;83;p11"/>
            <p:cNvSpPr/>
            <p:nvPr/>
          </p:nvSpPr>
          <p:spPr>
            <a:xfrm>
              <a:off x="542584" y="6501128"/>
              <a:ext cx="3661800" cy="307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i="1">
                  <a:solidFill>
                    <a:srgbClr val="2907A5"/>
                  </a:solidFill>
                  <a:latin typeface="Arial"/>
                  <a:ea typeface="Arial"/>
                  <a:cs typeface="Arial"/>
                  <a:sym typeface="Arial"/>
                </a:rPr>
                <a:t>Institute of Information Management, NCTU </a:t>
              </a:r>
              <a:endParaRPr sz="1400">
                <a:solidFill>
                  <a:schemeClr val="dk1"/>
                </a:solidFill>
                <a:latin typeface="Calibri"/>
                <a:ea typeface="Calibri"/>
                <a:cs typeface="Calibri"/>
                <a:sym typeface="Calibri"/>
              </a:endParaRPr>
            </a:p>
          </p:txBody>
        </p:sp>
      </p:grpSp>
      <p:grpSp>
        <p:nvGrpSpPr>
          <p:cNvPr id="84" name="Google Shape;84;p11"/>
          <p:cNvGrpSpPr/>
          <p:nvPr/>
        </p:nvGrpSpPr>
        <p:grpSpPr>
          <a:xfrm>
            <a:off x="10349956" y="6409478"/>
            <a:ext cx="1598570" cy="380271"/>
            <a:chOff x="772185" y="1003371"/>
            <a:chExt cx="2277814" cy="541851"/>
          </a:xfrm>
        </p:grpSpPr>
        <p:sp>
          <p:nvSpPr>
            <p:cNvPr id="85" name="Google Shape;85;p11"/>
            <p:cNvSpPr/>
            <p:nvPr/>
          </p:nvSpPr>
          <p:spPr>
            <a:xfrm>
              <a:off x="772185" y="1003371"/>
              <a:ext cx="568500" cy="5418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sp>
          <p:nvSpPr>
            <p:cNvPr id="86" name="Google Shape;86;p11"/>
            <p:cNvSpPr/>
            <p:nvPr/>
          </p:nvSpPr>
          <p:spPr>
            <a:xfrm>
              <a:off x="1369467" y="1003371"/>
              <a:ext cx="537600" cy="539700"/>
            </a:xfrm>
            <a:prstGeom prst="rect">
              <a:avLst/>
            </a:prstGeom>
            <a:solidFill>
              <a:srgbClr val="C55A1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E</a:t>
              </a:r>
              <a:endParaRPr sz="2400" b="1">
                <a:solidFill>
                  <a:schemeClr val="lt1"/>
                </a:solidFill>
                <a:latin typeface="Tahoma"/>
                <a:ea typeface="Tahoma"/>
                <a:cs typeface="Tahoma"/>
                <a:sym typeface="Tahoma"/>
              </a:endParaRPr>
            </a:p>
          </p:txBody>
        </p:sp>
        <p:sp>
          <p:nvSpPr>
            <p:cNvPr id="87" name="Google Shape;87;p11"/>
            <p:cNvSpPr/>
            <p:nvPr/>
          </p:nvSpPr>
          <p:spPr>
            <a:xfrm>
              <a:off x="1940933" y="1005522"/>
              <a:ext cx="537600" cy="5397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B</a:t>
              </a:r>
              <a:endParaRPr sz="2400" b="1">
                <a:solidFill>
                  <a:schemeClr val="lt1"/>
                </a:solidFill>
                <a:latin typeface="Tahoma"/>
                <a:ea typeface="Tahoma"/>
                <a:cs typeface="Tahoma"/>
                <a:sym typeface="Tahoma"/>
              </a:endParaRPr>
            </a:p>
          </p:txBody>
        </p:sp>
        <p:sp>
          <p:nvSpPr>
            <p:cNvPr id="88" name="Google Shape;88;p11"/>
            <p:cNvSpPr/>
            <p:nvPr/>
          </p:nvSpPr>
          <p:spPr>
            <a:xfrm>
              <a:off x="2512399" y="1003371"/>
              <a:ext cx="537600" cy="5397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grpSp>
      <p:pic>
        <p:nvPicPr>
          <p:cNvPr id="89" name="Google Shape;89;p11"/>
          <p:cNvPicPr preferRelativeResize="0"/>
          <p:nvPr/>
        </p:nvPicPr>
        <p:blipFill rotWithShape="1">
          <a:blip r:embed="rId3">
            <a:alphaModFix/>
          </a:blip>
          <a:srcRect/>
          <a:stretch/>
        </p:blipFill>
        <p:spPr>
          <a:xfrm>
            <a:off x="0" y="0"/>
            <a:ext cx="12192001" cy="3651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90"/>
        <p:cNvGrpSpPr/>
        <p:nvPr/>
      </p:nvGrpSpPr>
      <p:grpSpPr>
        <a:xfrm>
          <a:off x="0" y="0"/>
          <a:ext cx="0" cy="0"/>
          <a:chOff x="0" y="0"/>
          <a:chExt cx="0" cy="0"/>
        </a:xfrm>
      </p:grpSpPr>
      <p:sp>
        <p:nvSpPr>
          <p:cNvPr id="91" name="Google Shape;91;p12"/>
          <p:cNvSpPr txBox="1">
            <a:spLocks noGrp="1"/>
          </p:cNvSpPr>
          <p:nvPr>
            <p:ph type="ctrTitle"/>
          </p:nvPr>
        </p:nvSpPr>
        <p:spPr>
          <a:xfrm>
            <a:off x="1524000" y="1155494"/>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2" name="Google Shape;92;p1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93" name="Google Shape;93;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 name="Google Shape;94;p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5" name="Google Shape;95;p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96" name="Google Shape;96;p12"/>
          <p:cNvPicPr preferRelativeResize="0"/>
          <p:nvPr/>
        </p:nvPicPr>
        <p:blipFill rotWithShape="1">
          <a:blip r:embed="rId2">
            <a:alphaModFix/>
          </a:blip>
          <a:srcRect/>
          <a:stretch/>
        </p:blipFill>
        <p:spPr>
          <a:xfrm>
            <a:off x="0" y="1"/>
            <a:ext cx="12192001" cy="337930"/>
          </a:xfrm>
          <a:prstGeom prst="rect">
            <a:avLst/>
          </a:prstGeom>
          <a:noFill/>
          <a:ln>
            <a:noFill/>
          </a:ln>
        </p:spPr>
      </p:pic>
      <p:sp>
        <p:nvSpPr>
          <p:cNvPr id="97" name="Google Shape;97;p12"/>
          <p:cNvSpPr txBox="1"/>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a:solidFill>
                  <a:srgbClr val="888888"/>
                </a:solidFill>
                <a:latin typeface="Calibri"/>
                <a:ea typeface="Calibri"/>
                <a:cs typeface="Calibri"/>
                <a:sym typeface="Calibri"/>
              </a:rPr>
              <a:t>9/28/2021</a:t>
            </a:r>
            <a:endParaRPr sz="1200" b="0" i="0" u="none" strike="noStrike" cap="none">
              <a:solidFill>
                <a:srgbClr val="888888"/>
              </a:solidFill>
              <a:latin typeface="Calibri"/>
              <a:ea typeface="Calibri"/>
              <a:cs typeface="Calibri"/>
              <a:sym typeface="Calibri"/>
            </a:endParaRPr>
          </a:p>
        </p:txBody>
      </p:sp>
      <p:sp>
        <p:nvSpPr>
          <p:cNvPr id="98" name="Google Shape;98;p12"/>
          <p:cNvSpPr txBox="1"/>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
        <p:nvSpPr>
          <p:cNvPr id="99" name="Google Shape;99;p12"/>
          <p:cNvSpPr txBox="1"/>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a:solidFill>
                  <a:srgbClr val="888888"/>
                </a:solidFill>
                <a:latin typeface="Calibri"/>
                <a:ea typeface="Calibri"/>
                <a:cs typeface="Calibri"/>
                <a:sym typeface="Calibri"/>
              </a:rPr>
              <a:t>28/09/2021</a:t>
            </a:r>
            <a:endParaRPr sz="1200" b="0" i="0" u="none" strike="noStrike" cap="none">
              <a:solidFill>
                <a:srgbClr val="888888"/>
              </a:solidFill>
              <a:latin typeface="Calibri"/>
              <a:ea typeface="Calibri"/>
              <a:cs typeface="Calibri"/>
              <a:sym typeface="Calibri"/>
            </a:endParaRPr>
          </a:p>
        </p:txBody>
      </p:sp>
      <p:sp>
        <p:nvSpPr>
          <p:cNvPr id="100" name="Google Shape;100;p12"/>
          <p:cNvSpPr txBox="1"/>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grpSp>
        <p:nvGrpSpPr>
          <p:cNvPr id="101" name="Google Shape;101;p12"/>
          <p:cNvGrpSpPr/>
          <p:nvPr/>
        </p:nvGrpSpPr>
        <p:grpSpPr>
          <a:xfrm>
            <a:off x="0" y="6359522"/>
            <a:ext cx="12156948" cy="504000"/>
            <a:chOff x="27500" y="6373169"/>
            <a:chExt cx="9144000" cy="504000"/>
          </a:xfrm>
        </p:grpSpPr>
        <p:sp>
          <p:nvSpPr>
            <p:cNvPr id="102" name="Google Shape;102;p12"/>
            <p:cNvSpPr/>
            <p:nvPr/>
          </p:nvSpPr>
          <p:spPr>
            <a:xfrm>
              <a:off x="27500" y="6373169"/>
              <a:ext cx="9144000" cy="504000"/>
            </a:xfrm>
            <a:prstGeom prst="rect">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3" name="Google Shape;103;p12" descr="logo"/>
            <p:cNvPicPr preferRelativeResize="0"/>
            <p:nvPr/>
          </p:nvPicPr>
          <p:blipFill rotWithShape="1">
            <a:blip r:embed="rId3">
              <a:alphaModFix/>
            </a:blip>
            <a:srcRect/>
            <a:stretch/>
          </p:blipFill>
          <p:spPr>
            <a:xfrm>
              <a:off x="161870" y="6460677"/>
              <a:ext cx="300077" cy="378764"/>
            </a:xfrm>
            <a:prstGeom prst="rect">
              <a:avLst/>
            </a:prstGeom>
            <a:noFill/>
            <a:ln>
              <a:noFill/>
            </a:ln>
          </p:spPr>
        </p:pic>
        <p:sp>
          <p:nvSpPr>
            <p:cNvPr id="104" name="Google Shape;104;p12"/>
            <p:cNvSpPr/>
            <p:nvPr/>
          </p:nvSpPr>
          <p:spPr>
            <a:xfrm>
              <a:off x="542584" y="6501128"/>
              <a:ext cx="3661800" cy="307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1" u="none" strike="noStrike" cap="none">
                  <a:solidFill>
                    <a:srgbClr val="2907A5"/>
                  </a:solidFill>
                  <a:latin typeface="Arial"/>
                  <a:ea typeface="Arial"/>
                  <a:cs typeface="Arial"/>
                  <a:sym typeface="Arial"/>
                </a:rPr>
                <a:t>Institute of Information Management, NCTU </a:t>
              </a:r>
              <a:endParaRPr sz="1400">
                <a:solidFill>
                  <a:schemeClr val="dk1"/>
                </a:solidFill>
                <a:latin typeface="Calibri"/>
                <a:ea typeface="Calibri"/>
                <a:cs typeface="Calibri"/>
                <a:sym typeface="Calibri"/>
              </a:endParaRPr>
            </a:p>
          </p:txBody>
        </p:sp>
      </p:grpSp>
      <p:grpSp>
        <p:nvGrpSpPr>
          <p:cNvPr id="105" name="Google Shape;105;p12"/>
          <p:cNvGrpSpPr/>
          <p:nvPr/>
        </p:nvGrpSpPr>
        <p:grpSpPr>
          <a:xfrm>
            <a:off x="10349956" y="6409478"/>
            <a:ext cx="1598570" cy="380271"/>
            <a:chOff x="772185" y="1003371"/>
            <a:chExt cx="2277814" cy="541851"/>
          </a:xfrm>
        </p:grpSpPr>
        <p:sp>
          <p:nvSpPr>
            <p:cNvPr id="106" name="Google Shape;106;p12"/>
            <p:cNvSpPr/>
            <p:nvPr/>
          </p:nvSpPr>
          <p:spPr>
            <a:xfrm>
              <a:off x="772185" y="1003371"/>
              <a:ext cx="568500" cy="541800"/>
            </a:xfrm>
            <a:prstGeom prst="rect">
              <a:avLst/>
            </a:prstGeom>
            <a:solidFill>
              <a:srgbClr val="0000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sp>
          <p:nvSpPr>
            <p:cNvPr id="107" name="Google Shape;107;p12"/>
            <p:cNvSpPr/>
            <p:nvPr/>
          </p:nvSpPr>
          <p:spPr>
            <a:xfrm>
              <a:off x="1369467" y="1003371"/>
              <a:ext cx="537600" cy="539700"/>
            </a:xfrm>
            <a:prstGeom prst="rect">
              <a:avLst/>
            </a:prstGeom>
            <a:solidFill>
              <a:srgbClr val="C55A1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E</a:t>
              </a:r>
              <a:endParaRPr sz="2400" b="1">
                <a:solidFill>
                  <a:schemeClr val="lt1"/>
                </a:solidFill>
                <a:latin typeface="Tahoma"/>
                <a:ea typeface="Tahoma"/>
                <a:cs typeface="Tahoma"/>
                <a:sym typeface="Tahoma"/>
              </a:endParaRPr>
            </a:p>
          </p:txBody>
        </p:sp>
        <p:sp>
          <p:nvSpPr>
            <p:cNvPr id="108" name="Google Shape;108;p12"/>
            <p:cNvSpPr/>
            <p:nvPr/>
          </p:nvSpPr>
          <p:spPr>
            <a:xfrm>
              <a:off x="1940933" y="1005522"/>
              <a:ext cx="537600" cy="539700"/>
            </a:xfrm>
            <a:prstGeom prst="rect">
              <a:avLst/>
            </a:prstGeom>
            <a:solidFill>
              <a:srgbClr val="008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B</a:t>
              </a:r>
              <a:endParaRPr sz="2400" b="1">
                <a:solidFill>
                  <a:schemeClr val="lt1"/>
                </a:solidFill>
                <a:latin typeface="Tahoma"/>
                <a:ea typeface="Tahoma"/>
                <a:cs typeface="Tahoma"/>
                <a:sym typeface="Tahoma"/>
              </a:endParaRPr>
            </a:p>
          </p:txBody>
        </p:sp>
        <p:sp>
          <p:nvSpPr>
            <p:cNvPr id="109" name="Google Shape;109;p12"/>
            <p:cNvSpPr/>
            <p:nvPr/>
          </p:nvSpPr>
          <p:spPr>
            <a:xfrm>
              <a:off x="2512399" y="1003371"/>
              <a:ext cx="537600" cy="539700"/>
            </a:xfrm>
            <a:prstGeom prst="rect">
              <a:avLst/>
            </a:prstGeom>
            <a:solidFill>
              <a:srgbClr val="66006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Tahoma"/>
                  <a:ea typeface="Tahoma"/>
                  <a:cs typeface="Tahoma"/>
                  <a:sym typeface="Tahoma"/>
                </a:rPr>
                <a:t>I</a:t>
              </a:r>
              <a:endParaRPr sz="2400" b="1">
                <a:solidFill>
                  <a:schemeClr val="lt1"/>
                </a:solidFill>
                <a:latin typeface="Tahoma"/>
                <a:ea typeface="Tahoma"/>
                <a:cs typeface="Tahoma"/>
                <a:sym typeface="Tahoma"/>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4"/>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5"/>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 name="Google Shape;38;p5"/>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2"/>
        <p:cNvGrpSpPr/>
        <p:nvPr/>
      </p:nvGrpSpPr>
      <p:grpSpPr>
        <a:xfrm>
          <a:off x="0" y="0"/>
          <a:ext cx="0" cy="0"/>
          <a:chOff x="0" y="0"/>
          <a:chExt cx="0" cy="0"/>
        </a:xfrm>
      </p:grpSpPr>
      <p:sp>
        <p:nvSpPr>
          <p:cNvPr id="43" name="Google Shape;43;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7"/>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
          <p:cNvSpPr>
            <a:spLocks noGrp="1"/>
          </p:cNvSpPr>
          <p:nvPr>
            <p:ph type="pic" idx="2"/>
          </p:nvPr>
        </p:nvSpPr>
        <p:spPr>
          <a:xfrm>
            <a:off x="5183188" y="987425"/>
            <a:ext cx="6172200" cy="4873500"/>
          </a:xfrm>
          <a:prstGeom prst="rect">
            <a:avLst/>
          </a:prstGeom>
          <a:noFill/>
          <a:ln>
            <a:noFill/>
          </a:ln>
        </p:spPr>
      </p:sp>
      <p:sp>
        <p:nvSpPr>
          <p:cNvPr id="56" name="Google Shape;56;p8"/>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9"/>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0"/>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hyperlink" Target="https://chain.link/education-hub/dynamic-nft-use-cases" TargetMode="Externa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ittysparks.com/the-ar-vr-revolution-6-applications-you-need-to-know-abou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hyperlink" Target="http://robotics.korea.ac.kr/research/navigation/visual-sla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amfg.ai/2018/06/13/3d-printing-transforming-automotive-industry/"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hyperlink" Target="https://talkcmo.com/featured/adtech-and-martech-converge-creating-madtech/"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image" Target="../media/image46.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hyperlink" Target="https://aiacademy.tw/conf2023-ai-law/" TargetMode="External"/><Relationship Id="rId2" Type="http://schemas.openxmlformats.org/officeDocument/2006/relationships/notesSlide" Target="../notesSlides/notesSlide27.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5.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10.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3"/>
          <p:cNvSpPr txBox="1">
            <a:spLocks noGrp="1"/>
          </p:cNvSpPr>
          <p:nvPr>
            <p:ph type="title"/>
          </p:nvPr>
        </p:nvSpPr>
        <p:spPr>
          <a:xfrm>
            <a:off x="111925" y="1709750"/>
            <a:ext cx="11843700" cy="2852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None/>
            </a:pPr>
            <a:r>
              <a:rPr lang="en-US" sz="5000">
                <a:solidFill>
                  <a:srgbClr val="7030A0"/>
                </a:solidFill>
              </a:rPr>
              <a:t>Creative Industries survive in the digital era</a:t>
            </a:r>
            <a:endParaRPr sz="5000">
              <a:solidFill>
                <a:srgbClr val="7030A0"/>
              </a:solidFill>
            </a:endParaRPr>
          </a:p>
          <a:p>
            <a:pPr marL="0" lvl="0" indent="0" algn="ctr" rtl="0">
              <a:lnSpc>
                <a:spcPct val="90000"/>
              </a:lnSpc>
              <a:spcBef>
                <a:spcPts val="0"/>
              </a:spcBef>
              <a:spcAft>
                <a:spcPts val="0"/>
              </a:spcAft>
              <a:buClr>
                <a:srgbClr val="7030A0"/>
              </a:buClr>
              <a:buSzPts val="5400"/>
              <a:buFont typeface="Calibri"/>
              <a:buNone/>
            </a:pPr>
            <a:endParaRPr sz="1600">
              <a:solidFill>
                <a:srgbClr val="7030A0"/>
              </a:solidFill>
            </a:endParaRPr>
          </a:p>
          <a:p>
            <a:pPr marL="0" lvl="0" indent="0" algn="ctr" rtl="0">
              <a:lnSpc>
                <a:spcPct val="90000"/>
              </a:lnSpc>
              <a:spcBef>
                <a:spcPts val="0"/>
              </a:spcBef>
              <a:spcAft>
                <a:spcPts val="0"/>
              </a:spcAft>
              <a:buClr>
                <a:srgbClr val="7030A0"/>
              </a:buClr>
              <a:buSzPts val="5400"/>
              <a:buFont typeface="Calibri"/>
              <a:buNone/>
            </a:pPr>
            <a:r>
              <a:rPr lang="en-US" sz="2300">
                <a:solidFill>
                  <a:srgbClr val="7030A0"/>
                </a:solidFill>
              </a:rPr>
              <a:t>Adapting to Change: The Evolution of Work in the Era of AI and Emerging Technologies</a:t>
            </a:r>
            <a:endParaRPr sz="2300">
              <a:solidFill>
                <a:srgbClr val="7030A0"/>
              </a:solidFill>
            </a:endParaRPr>
          </a:p>
        </p:txBody>
      </p:sp>
      <p:sp>
        <p:nvSpPr>
          <p:cNvPr id="115" name="Google Shape;115;p1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200"/>
              <a:buNone/>
            </a:pPr>
            <a:r>
              <a:rPr lang="en-US">
                <a:solidFill>
                  <a:schemeClr val="dk1"/>
                </a:solidFill>
              </a:rPr>
              <a:t>Yung-Ming Li  Ph.D.</a:t>
            </a:r>
            <a:endParaRPr>
              <a:solidFill>
                <a:schemeClr val="dk1"/>
              </a:solidFill>
            </a:endParaRPr>
          </a:p>
          <a:p>
            <a:pPr marL="0" lvl="0" indent="0" algn="ctr" rtl="0">
              <a:lnSpc>
                <a:spcPct val="90000"/>
              </a:lnSpc>
              <a:spcBef>
                <a:spcPts val="1000"/>
              </a:spcBef>
              <a:spcAft>
                <a:spcPts val="0"/>
              </a:spcAft>
              <a:buClr>
                <a:schemeClr val="dk1"/>
              </a:buClr>
              <a:buSzPts val="2400"/>
              <a:buNone/>
            </a:pPr>
            <a:r>
              <a:rPr lang="en-US">
                <a:solidFill>
                  <a:schemeClr val="dk1"/>
                </a:solidFill>
              </a:rPr>
              <a:t>Institute of Information Management</a:t>
            </a:r>
            <a:endParaRPr>
              <a:solidFill>
                <a:schemeClr val="dk1"/>
              </a:solidFill>
            </a:endParaRPr>
          </a:p>
          <a:p>
            <a:pPr marL="0" lvl="0" indent="0" algn="ctr" rtl="0">
              <a:lnSpc>
                <a:spcPct val="90000"/>
              </a:lnSpc>
              <a:spcBef>
                <a:spcPts val="1000"/>
              </a:spcBef>
              <a:spcAft>
                <a:spcPts val="0"/>
              </a:spcAft>
              <a:buClr>
                <a:schemeClr val="dk1"/>
              </a:buClr>
              <a:buSzPts val="2400"/>
              <a:buNone/>
            </a:pPr>
            <a:r>
              <a:rPr lang="en-US">
                <a:solidFill>
                  <a:schemeClr val="dk1"/>
                </a:solidFill>
              </a:rPr>
              <a:t>National Yang Ming  Chiao Tung University </a:t>
            </a:r>
            <a:endParaRPr>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grpSp>
        <p:nvGrpSpPr>
          <p:cNvPr id="252" name="Google Shape;252;p22"/>
          <p:cNvGrpSpPr/>
          <p:nvPr/>
        </p:nvGrpSpPr>
        <p:grpSpPr>
          <a:xfrm>
            <a:off x="20350" y="6375249"/>
            <a:ext cx="4436400" cy="482676"/>
            <a:chOff x="20350" y="6375249"/>
            <a:chExt cx="4436400" cy="482676"/>
          </a:xfrm>
        </p:grpSpPr>
        <p:sp>
          <p:nvSpPr>
            <p:cNvPr id="253" name="Google Shape;253;p22"/>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54" name="Google Shape;254;p22"/>
            <p:cNvPicPr preferRelativeResize="0"/>
            <p:nvPr/>
          </p:nvPicPr>
          <p:blipFill>
            <a:blip r:embed="rId3">
              <a:alphaModFix/>
            </a:blip>
            <a:stretch>
              <a:fillRect/>
            </a:stretch>
          </p:blipFill>
          <p:spPr>
            <a:xfrm>
              <a:off x="76200" y="6375249"/>
              <a:ext cx="2239461" cy="457800"/>
            </a:xfrm>
            <a:prstGeom prst="rect">
              <a:avLst/>
            </a:prstGeom>
            <a:noFill/>
            <a:ln>
              <a:noFill/>
            </a:ln>
          </p:spPr>
        </p:pic>
      </p:grpSp>
      <p:pic>
        <p:nvPicPr>
          <p:cNvPr id="255" name="Google Shape;255;p22"/>
          <p:cNvPicPr preferRelativeResize="0"/>
          <p:nvPr/>
        </p:nvPicPr>
        <p:blipFill>
          <a:blip r:embed="rId4">
            <a:alphaModFix/>
          </a:blip>
          <a:stretch>
            <a:fillRect/>
          </a:stretch>
        </p:blipFill>
        <p:spPr>
          <a:xfrm>
            <a:off x="963649" y="1009700"/>
            <a:ext cx="10298998" cy="5033849"/>
          </a:xfrm>
          <a:prstGeom prst="rect">
            <a:avLst/>
          </a:prstGeom>
          <a:noFill/>
          <a:ln>
            <a:noFill/>
          </a:ln>
        </p:spPr>
      </p:pic>
      <p:sp>
        <p:nvSpPr>
          <p:cNvPr id="256" name="Google Shape;256;p22"/>
          <p:cNvSpPr txBox="1"/>
          <p:nvPr/>
        </p:nvSpPr>
        <p:spPr>
          <a:xfrm>
            <a:off x="7593600" y="5975050"/>
            <a:ext cx="459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hlinkClick r:id="rId5"/>
              </a:rPr>
              <a:t>https://chain.link/education-hub/dynamic-nft-use-cases</a:t>
            </a:r>
            <a:endParaRPr/>
          </a:p>
        </p:txBody>
      </p:sp>
      <p:sp>
        <p:nvSpPr>
          <p:cNvPr id="257" name="Google Shape;257;p22"/>
          <p:cNvSpPr txBox="1">
            <a:spLocks noGrp="1"/>
          </p:cNvSpPr>
          <p:nvPr>
            <p:ph type="title"/>
          </p:nvPr>
        </p:nvSpPr>
        <p:spPr>
          <a:xfrm>
            <a:off x="612057" y="437696"/>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Blockchain &amp; NFT Technology</a:t>
            </a:r>
            <a:endParaRPr sz="360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763517EE-7291-4580-BF84-26306AB54E31}"/>
              </a:ext>
            </a:extLst>
          </p:cNvPr>
          <p:cNvSpPr>
            <a:spLocks noGrp="1" noChangeArrowheads="1"/>
          </p:cNvSpPr>
          <p:nvPr>
            <p:ph type="title"/>
          </p:nvPr>
        </p:nvSpPr>
        <p:spPr/>
        <p:txBody>
          <a:bodyPr/>
          <a:lstStyle/>
          <a:p>
            <a:r>
              <a:rPr lang="en-US" altLang="zh-TW" sz="4000" dirty="0"/>
              <a:t>Social network: The power of people and network </a:t>
            </a:r>
          </a:p>
        </p:txBody>
      </p:sp>
      <p:sp>
        <p:nvSpPr>
          <p:cNvPr id="23555" name="Rectangle 3">
            <a:extLst>
              <a:ext uri="{FF2B5EF4-FFF2-40B4-BE49-F238E27FC236}">
                <a16:creationId xmlns:a16="http://schemas.microsoft.com/office/drawing/2014/main" id="{73CDDD95-EAEA-4ADC-B348-5A843A6857C7}"/>
              </a:ext>
            </a:extLst>
          </p:cNvPr>
          <p:cNvSpPr>
            <a:spLocks noGrp="1" noChangeArrowheads="1"/>
          </p:cNvSpPr>
          <p:nvPr>
            <p:ph type="body" idx="1"/>
          </p:nvPr>
        </p:nvSpPr>
        <p:spPr/>
        <p:txBody>
          <a:bodyPr/>
          <a:lstStyle/>
          <a:p>
            <a:endParaRPr lang="zh-TW" altLang="en-US"/>
          </a:p>
        </p:txBody>
      </p:sp>
      <p:pic>
        <p:nvPicPr>
          <p:cNvPr id="23556" name="Picture 4" descr="socialnetwork">
            <a:extLst>
              <a:ext uri="{FF2B5EF4-FFF2-40B4-BE49-F238E27FC236}">
                <a16:creationId xmlns:a16="http://schemas.microsoft.com/office/drawing/2014/main" id="{86276E61-7E3F-4EB5-9FFB-624D68BA7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9139" y="1610348"/>
            <a:ext cx="319405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5" descr="network">
            <a:extLst>
              <a:ext uri="{FF2B5EF4-FFF2-40B4-BE49-F238E27FC236}">
                <a16:creationId xmlns:a16="http://schemas.microsoft.com/office/drawing/2014/main" id="{AD250136-50EE-4A62-90D4-B30F9FC244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4200" y="3082925"/>
            <a:ext cx="4306888"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6" descr="ANd9GcRtXFkpemUdEOgNjCesZGyXfkCfbREBwgvri4wDpBnsQxe-0CBL&amp;t=1">
            <a:extLst>
              <a:ext uri="{FF2B5EF4-FFF2-40B4-BE49-F238E27FC236}">
                <a16:creationId xmlns:a16="http://schemas.microsoft.com/office/drawing/2014/main" id="{30856A3F-D37C-4838-B702-98718A98F5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8163" y="1412876"/>
            <a:ext cx="1008062"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7" descr="Sustain-Lane-job-site">
            <a:extLst>
              <a:ext uri="{FF2B5EF4-FFF2-40B4-BE49-F238E27FC236}">
                <a16:creationId xmlns:a16="http://schemas.microsoft.com/office/drawing/2014/main" id="{B181DB93-8DB6-44E7-B093-8262C09A38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91176" y="1484313"/>
            <a:ext cx="1152525"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Text Box 8">
            <a:extLst>
              <a:ext uri="{FF2B5EF4-FFF2-40B4-BE49-F238E27FC236}">
                <a16:creationId xmlns:a16="http://schemas.microsoft.com/office/drawing/2014/main" id="{F208C42D-B2E5-497E-B514-F9ACDE4D0C05}"/>
              </a:ext>
            </a:extLst>
          </p:cNvPr>
          <p:cNvSpPr txBox="1">
            <a:spLocks noChangeArrowheads="1"/>
          </p:cNvSpPr>
          <p:nvPr/>
        </p:nvSpPr>
        <p:spPr bwMode="auto">
          <a:xfrm>
            <a:off x="5664201" y="2565401"/>
            <a:ext cx="10636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Tx/>
              <a:buNone/>
            </a:pPr>
            <a:r>
              <a:rPr lang="en-US" altLang="zh-TW" sz="1800"/>
              <a:t>Career</a:t>
            </a:r>
          </a:p>
        </p:txBody>
      </p:sp>
      <p:sp>
        <p:nvSpPr>
          <p:cNvPr id="23561" name="Text Box 9">
            <a:extLst>
              <a:ext uri="{FF2B5EF4-FFF2-40B4-BE49-F238E27FC236}">
                <a16:creationId xmlns:a16="http://schemas.microsoft.com/office/drawing/2014/main" id="{ACB156BB-F0DF-4D4D-BDAA-DA4B6AC153DB}"/>
              </a:ext>
            </a:extLst>
          </p:cNvPr>
          <p:cNvSpPr txBox="1">
            <a:spLocks noChangeArrowheads="1"/>
          </p:cNvSpPr>
          <p:nvPr/>
        </p:nvSpPr>
        <p:spPr bwMode="auto">
          <a:xfrm>
            <a:off x="6888164" y="2565401"/>
            <a:ext cx="12969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Tx/>
              <a:buNone/>
            </a:pPr>
            <a:r>
              <a:rPr lang="en-US" altLang="zh-TW" sz="1800"/>
              <a:t>Marriage</a:t>
            </a:r>
          </a:p>
        </p:txBody>
      </p:sp>
      <p:pic>
        <p:nvPicPr>
          <p:cNvPr id="23562" name="Picture 10" descr="finance">
            <a:extLst>
              <a:ext uri="{FF2B5EF4-FFF2-40B4-BE49-F238E27FC236}">
                <a16:creationId xmlns:a16="http://schemas.microsoft.com/office/drawing/2014/main" id="{8FF5C2A2-19A3-4FE8-A427-3E58CF4DED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96225" y="1484314"/>
            <a:ext cx="1366838"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3" name="Text Box 11">
            <a:extLst>
              <a:ext uri="{FF2B5EF4-FFF2-40B4-BE49-F238E27FC236}">
                <a16:creationId xmlns:a16="http://schemas.microsoft.com/office/drawing/2014/main" id="{FD684523-486B-4150-854A-080F053F1D12}"/>
              </a:ext>
            </a:extLst>
          </p:cNvPr>
          <p:cNvSpPr txBox="1">
            <a:spLocks noChangeArrowheads="1"/>
          </p:cNvSpPr>
          <p:nvPr/>
        </p:nvSpPr>
        <p:spPr bwMode="auto">
          <a:xfrm>
            <a:off x="8183564" y="2565401"/>
            <a:ext cx="12969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Tx/>
              <a:buNone/>
            </a:pPr>
            <a:r>
              <a:rPr lang="en-US" altLang="zh-TW" sz="1800"/>
              <a:t>Finance</a:t>
            </a:r>
          </a:p>
        </p:txBody>
      </p:sp>
      <p:pic>
        <p:nvPicPr>
          <p:cNvPr id="23564" name="Picture 12" descr="23125I03195">
            <a:extLst>
              <a:ext uri="{FF2B5EF4-FFF2-40B4-BE49-F238E27FC236}">
                <a16:creationId xmlns:a16="http://schemas.microsoft.com/office/drawing/2014/main" id="{B26CD557-C943-48CF-AE3F-0B7B240447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36089" y="1484313"/>
            <a:ext cx="1152525"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5" name="Text Box 13">
            <a:extLst>
              <a:ext uri="{FF2B5EF4-FFF2-40B4-BE49-F238E27FC236}">
                <a16:creationId xmlns:a16="http://schemas.microsoft.com/office/drawing/2014/main" id="{5CB48332-3214-44C8-A2FE-6B6358C278CD}"/>
              </a:ext>
            </a:extLst>
          </p:cNvPr>
          <p:cNvSpPr txBox="1">
            <a:spLocks noChangeArrowheads="1"/>
          </p:cNvSpPr>
          <p:nvPr/>
        </p:nvSpPr>
        <p:spPr bwMode="auto">
          <a:xfrm>
            <a:off x="9371014" y="2565401"/>
            <a:ext cx="12969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Tx/>
              <a:buNone/>
            </a:pPr>
            <a:r>
              <a:rPr lang="en-US" altLang="zh-TW" sz="1800"/>
              <a:t>Health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24"/>
          <p:cNvPicPr preferRelativeResize="0"/>
          <p:nvPr/>
        </p:nvPicPr>
        <p:blipFill>
          <a:blip r:embed="rId3">
            <a:alphaModFix/>
          </a:blip>
          <a:stretch>
            <a:fillRect/>
          </a:stretch>
        </p:blipFill>
        <p:spPr>
          <a:xfrm>
            <a:off x="2699187" y="1443775"/>
            <a:ext cx="6793625" cy="4415850"/>
          </a:xfrm>
          <a:prstGeom prst="rect">
            <a:avLst/>
          </a:prstGeom>
          <a:noFill/>
          <a:ln>
            <a:noFill/>
          </a:ln>
        </p:spPr>
      </p:pic>
      <p:sp>
        <p:nvSpPr>
          <p:cNvPr id="274" name="Google Shape;274;p24"/>
          <p:cNvSpPr txBox="1"/>
          <p:nvPr/>
        </p:nvSpPr>
        <p:spPr>
          <a:xfrm>
            <a:off x="6882000" y="6005650"/>
            <a:ext cx="53100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u="sng">
                <a:solidFill>
                  <a:schemeClr val="hlink"/>
                </a:solidFill>
                <a:hlinkClick r:id="rId4"/>
              </a:rPr>
              <a:t>The AR/VR Revolution: 6 Applications You Need to Know About (wittysparks.com)</a:t>
            </a:r>
            <a:endParaRPr/>
          </a:p>
        </p:txBody>
      </p:sp>
      <p:sp>
        <p:nvSpPr>
          <p:cNvPr id="275" name="Google Shape;275;p24"/>
          <p:cNvSpPr txBox="1">
            <a:spLocks noGrp="1"/>
          </p:cNvSpPr>
          <p:nvPr>
            <p:ph type="title"/>
          </p:nvPr>
        </p:nvSpPr>
        <p:spPr>
          <a:xfrm>
            <a:off x="612057" y="437696"/>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VR &amp; AR</a:t>
            </a:r>
            <a:endParaRPr sz="3600"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5"/>
          <p:cNvSpPr txBox="1">
            <a:spLocks noGrp="1"/>
          </p:cNvSpPr>
          <p:nvPr>
            <p:ph type="title"/>
          </p:nvPr>
        </p:nvSpPr>
        <p:spPr>
          <a:xfrm>
            <a:off x="752680" y="2608365"/>
            <a:ext cx="10891200" cy="1680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030A0"/>
              </a:buClr>
              <a:buSzPts val="4800"/>
              <a:buFont typeface="Calibri"/>
              <a:buNone/>
            </a:pPr>
            <a:r>
              <a:rPr lang="en-US" sz="4800" b="1">
                <a:solidFill>
                  <a:srgbClr val="7030A0"/>
                </a:solidFill>
              </a:rPr>
              <a:t>Transformation of Work Patterns</a:t>
            </a:r>
            <a:endParaRPr sz="4800" b="1">
              <a:solidFill>
                <a:srgbClr val="7030A0"/>
              </a:solidFill>
            </a:endParaRPr>
          </a:p>
        </p:txBody>
      </p:sp>
      <p:grpSp>
        <p:nvGrpSpPr>
          <p:cNvPr id="281" name="Google Shape;281;p25"/>
          <p:cNvGrpSpPr/>
          <p:nvPr/>
        </p:nvGrpSpPr>
        <p:grpSpPr>
          <a:xfrm>
            <a:off x="20350" y="6375249"/>
            <a:ext cx="4436400" cy="482676"/>
            <a:chOff x="20350" y="6375249"/>
            <a:chExt cx="4436400" cy="482676"/>
          </a:xfrm>
        </p:grpSpPr>
        <p:sp>
          <p:nvSpPr>
            <p:cNvPr id="282" name="Google Shape;282;p25"/>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83" name="Google Shape;283;p25"/>
            <p:cNvPicPr preferRelativeResize="0"/>
            <p:nvPr/>
          </p:nvPicPr>
          <p:blipFill>
            <a:blip r:embed="rId3">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6"/>
          <p:cNvSpPr txBox="1">
            <a:spLocks noGrp="1"/>
          </p:cNvSpPr>
          <p:nvPr>
            <p:ph type="title"/>
          </p:nvPr>
        </p:nvSpPr>
        <p:spPr>
          <a:xfrm>
            <a:off x="594807" y="452946"/>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Optimizing processes using AI</a:t>
            </a:r>
            <a:endParaRPr sz="3600" b="1"/>
          </a:p>
        </p:txBody>
      </p:sp>
      <p:grpSp>
        <p:nvGrpSpPr>
          <p:cNvPr id="289" name="Google Shape;289;p26"/>
          <p:cNvGrpSpPr/>
          <p:nvPr/>
        </p:nvGrpSpPr>
        <p:grpSpPr>
          <a:xfrm>
            <a:off x="6668141" y="1519542"/>
            <a:ext cx="3826846" cy="4464405"/>
            <a:chOff x="3307010" y="1649250"/>
            <a:chExt cx="3548963" cy="4140225"/>
          </a:xfrm>
        </p:grpSpPr>
        <p:sp>
          <p:nvSpPr>
            <p:cNvPr id="290" name="Google Shape;290;p26"/>
            <p:cNvSpPr txBox="1"/>
            <p:nvPr/>
          </p:nvSpPr>
          <p:spPr>
            <a:xfrm>
              <a:off x="4159150" y="1649250"/>
              <a:ext cx="1836900" cy="4710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100" b="1">
                  <a:solidFill>
                    <a:srgbClr val="073763"/>
                  </a:solidFill>
                  <a:latin typeface="Calibri"/>
                  <a:ea typeface="Calibri"/>
                  <a:cs typeface="Calibri"/>
                  <a:sym typeface="Calibri"/>
                </a:rPr>
                <a:t>Optimizing</a:t>
              </a:r>
              <a:endParaRPr sz="2100" b="1">
                <a:solidFill>
                  <a:srgbClr val="073763"/>
                </a:solidFill>
                <a:latin typeface="Calibri"/>
                <a:ea typeface="Calibri"/>
                <a:cs typeface="Calibri"/>
                <a:sym typeface="Calibri"/>
              </a:endParaRPr>
            </a:p>
          </p:txBody>
        </p:sp>
        <p:sp>
          <p:nvSpPr>
            <p:cNvPr id="291" name="Google Shape;291;p26"/>
            <p:cNvSpPr/>
            <p:nvPr/>
          </p:nvSpPr>
          <p:spPr>
            <a:xfrm>
              <a:off x="4240775" y="2284687"/>
              <a:ext cx="1627800" cy="500700"/>
            </a:xfrm>
            <a:prstGeom prst="rect">
              <a:avLst/>
            </a:prstGeom>
            <a:solidFill>
              <a:srgbClr val="741B4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chemeClr val="lt1"/>
                  </a:solidFill>
                  <a:latin typeface="Calibri"/>
                  <a:ea typeface="Calibri"/>
                  <a:cs typeface="Calibri"/>
                  <a:sym typeface="Calibri"/>
                </a:rPr>
                <a:t>Demand</a:t>
              </a:r>
              <a:endParaRPr sz="2000" b="1">
                <a:solidFill>
                  <a:schemeClr val="lt1"/>
                </a:solidFill>
                <a:latin typeface="Calibri"/>
                <a:ea typeface="Calibri"/>
                <a:cs typeface="Calibri"/>
                <a:sym typeface="Calibri"/>
              </a:endParaRPr>
            </a:p>
          </p:txBody>
        </p:sp>
        <p:sp>
          <p:nvSpPr>
            <p:cNvPr id="292" name="Google Shape;292;p26"/>
            <p:cNvSpPr/>
            <p:nvPr/>
          </p:nvSpPr>
          <p:spPr>
            <a:xfrm>
              <a:off x="4231889" y="3088942"/>
              <a:ext cx="1627800" cy="500700"/>
            </a:xfrm>
            <a:prstGeom prst="rect">
              <a:avLst/>
            </a:prstGeom>
            <a:solidFill>
              <a:srgbClr val="000090"/>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FFFFFF"/>
                  </a:solidFill>
                  <a:latin typeface="Calibri"/>
                  <a:ea typeface="Calibri"/>
                  <a:cs typeface="Calibri"/>
                  <a:sym typeface="Calibri"/>
                </a:rPr>
                <a:t>AI</a:t>
              </a:r>
              <a:endParaRPr sz="2000" b="1">
                <a:solidFill>
                  <a:srgbClr val="FFFFFF"/>
                </a:solidFill>
                <a:latin typeface="Calibri"/>
                <a:ea typeface="Calibri"/>
                <a:cs typeface="Calibri"/>
                <a:sym typeface="Calibri"/>
              </a:endParaRPr>
            </a:p>
          </p:txBody>
        </p:sp>
        <p:cxnSp>
          <p:nvCxnSpPr>
            <p:cNvPr id="293" name="Google Shape;293;p26"/>
            <p:cNvCxnSpPr>
              <a:stCxn id="291" idx="2"/>
            </p:cNvCxnSpPr>
            <p:nvPr/>
          </p:nvCxnSpPr>
          <p:spPr>
            <a:xfrm>
              <a:off x="5054675" y="2785387"/>
              <a:ext cx="0" cy="297000"/>
            </a:xfrm>
            <a:prstGeom prst="straightConnector1">
              <a:avLst/>
            </a:prstGeom>
            <a:noFill/>
            <a:ln w="19050" cap="flat" cmpd="sng">
              <a:solidFill>
                <a:schemeClr val="dk2"/>
              </a:solidFill>
              <a:prstDash val="solid"/>
              <a:round/>
              <a:headEnd type="none" w="med" len="med"/>
              <a:tailEnd type="triangle" w="med" len="med"/>
            </a:ln>
          </p:spPr>
        </p:cxnSp>
        <p:sp>
          <p:nvSpPr>
            <p:cNvPr id="294" name="Google Shape;294;p26"/>
            <p:cNvSpPr/>
            <p:nvPr/>
          </p:nvSpPr>
          <p:spPr>
            <a:xfrm>
              <a:off x="5228173" y="4459900"/>
              <a:ext cx="1627800" cy="5079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a:latin typeface="Calibri"/>
                  <a:ea typeface="Calibri"/>
                  <a:cs typeface="Calibri"/>
                  <a:sym typeface="Calibri"/>
                </a:rPr>
                <a:t>Output</a:t>
              </a:r>
              <a:endParaRPr sz="2000">
                <a:latin typeface="Calibri"/>
                <a:ea typeface="Calibri"/>
                <a:cs typeface="Calibri"/>
                <a:sym typeface="Calibri"/>
              </a:endParaRPr>
            </a:p>
          </p:txBody>
        </p:sp>
        <p:cxnSp>
          <p:nvCxnSpPr>
            <p:cNvPr id="295" name="Google Shape;295;p26"/>
            <p:cNvCxnSpPr/>
            <p:nvPr/>
          </p:nvCxnSpPr>
          <p:spPr>
            <a:xfrm rot="10800000" flipH="1">
              <a:off x="4120125" y="3906500"/>
              <a:ext cx="1911000" cy="18600"/>
            </a:xfrm>
            <a:prstGeom prst="straightConnector1">
              <a:avLst/>
            </a:prstGeom>
            <a:noFill/>
            <a:ln w="19050" cap="flat" cmpd="sng">
              <a:solidFill>
                <a:schemeClr val="dk2"/>
              </a:solidFill>
              <a:prstDash val="solid"/>
              <a:round/>
              <a:headEnd type="none" w="med" len="med"/>
              <a:tailEnd type="none" w="med" len="med"/>
            </a:ln>
          </p:spPr>
        </p:cxnSp>
        <p:cxnSp>
          <p:nvCxnSpPr>
            <p:cNvPr id="296" name="Google Shape;296;p26"/>
            <p:cNvCxnSpPr/>
            <p:nvPr/>
          </p:nvCxnSpPr>
          <p:spPr>
            <a:xfrm>
              <a:off x="4128489" y="3937217"/>
              <a:ext cx="0" cy="509400"/>
            </a:xfrm>
            <a:prstGeom prst="straightConnector1">
              <a:avLst/>
            </a:prstGeom>
            <a:noFill/>
            <a:ln w="19050" cap="flat" cmpd="sng">
              <a:solidFill>
                <a:schemeClr val="dk2"/>
              </a:solidFill>
              <a:prstDash val="solid"/>
              <a:round/>
              <a:headEnd type="none" w="med" len="med"/>
              <a:tailEnd type="triangle" w="med" len="med"/>
            </a:ln>
          </p:spPr>
        </p:cxnSp>
        <p:cxnSp>
          <p:nvCxnSpPr>
            <p:cNvPr id="297" name="Google Shape;297;p26"/>
            <p:cNvCxnSpPr/>
            <p:nvPr/>
          </p:nvCxnSpPr>
          <p:spPr>
            <a:xfrm>
              <a:off x="6025950" y="3916725"/>
              <a:ext cx="0" cy="540000"/>
            </a:xfrm>
            <a:prstGeom prst="straightConnector1">
              <a:avLst/>
            </a:prstGeom>
            <a:noFill/>
            <a:ln w="19050" cap="flat" cmpd="sng">
              <a:solidFill>
                <a:schemeClr val="dk2"/>
              </a:solidFill>
              <a:prstDash val="solid"/>
              <a:round/>
              <a:headEnd type="none" w="med" len="med"/>
              <a:tailEnd type="triangle" w="med" len="med"/>
            </a:ln>
          </p:spPr>
        </p:cxnSp>
        <p:cxnSp>
          <p:nvCxnSpPr>
            <p:cNvPr id="298" name="Google Shape;298;p26"/>
            <p:cNvCxnSpPr/>
            <p:nvPr/>
          </p:nvCxnSpPr>
          <p:spPr>
            <a:xfrm>
              <a:off x="5075613" y="3596237"/>
              <a:ext cx="0" cy="297000"/>
            </a:xfrm>
            <a:prstGeom prst="straightConnector1">
              <a:avLst/>
            </a:prstGeom>
            <a:noFill/>
            <a:ln w="19050" cap="flat" cmpd="sng">
              <a:solidFill>
                <a:schemeClr val="dk2"/>
              </a:solidFill>
              <a:prstDash val="solid"/>
              <a:round/>
              <a:headEnd type="none" w="med" len="med"/>
              <a:tailEnd type="triangle" w="med" len="med"/>
            </a:ln>
          </p:spPr>
        </p:cxnSp>
        <p:sp>
          <p:nvSpPr>
            <p:cNvPr id="299" name="Google Shape;299;p26"/>
            <p:cNvSpPr txBox="1"/>
            <p:nvPr/>
          </p:nvSpPr>
          <p:spPr>
            <a:xfrm>
              <a:off x="3419150" y="3601975"/>
              <a:ext cx="1418700" cy="37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latin typeface="Calibri"/>
                  <a:ea typeface="Calibri"/>
                  <a:cs typeface="Calibri"/>
                  <a:sym typeface="Calibri"/>
                </a:rPr>
                <a:t>Optimizing</a:t>
              </a:r>
              <a:endParaRPr>
                <a:latin typeface="Calibri"/>
                <a:ea typeface="Calibri"/>
                <a:cs typeface="Calibri"/>
                <a:sym typeface="Calibri"/>
              </a:endParaRPr>
            </a:p>
          </p:txBody>
        </p:sp>
        <p:sp>
          <p:nvSpPr>
            <p:cNvPr id="300" name="Google Shape;300;p26"/>
            <p:cNvSpPr txBox="1"/>
            <p:nvPr/>
          </p:nvSpPr>
          <p:spPr>
            <a:xfrm>
              <a:off x="5660309" y="3601975"/>
              <a:ext cx="763500" cy="371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latin typeface="Calibri"/>
                  <a:ea typeface="Calibri"/>
                  <a:cs typeface="Calibri"/>
                  <a:sym typeface="Calibri"/>
                </a:rPr>
                <a:t>normal</a:t>
              </a:r>
              <a:endParaRPr>
                <a:latin typeface="Calibri"/>
                <a:ea typeface="Calibri"/>
                <a:cs typeface="Calibri"/>
                <a:sym typeface="Calibri"/>
              </a:endParaRPr>
            </a:p>
          </p:txBody>
        </p:sp>
        <p:sp>
          <p:nvSpPr>
            <p:cNvPr id="301" name="Google Shape;301;p26"/>
            <p:cNvSpPr/>
            <p:nvPr/>
          </p:nvSpPr>
          <p:spPr>
            <a:xfrm>
              <a:off x="3307019" y="4458745"/>
              <a:ext cx="1627800" cy="5007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chemeClr val="lt1"/>
                  </a:solidFill>
                  <a:latin typeface="Calibri"/>
                  <a:ea typeface="Calibri"/>
                  <a:cs typeface="Calibri"/>
                  <a:sym typeface="Calibri"/>
                </a:rPr>
                <a:t>Expert</a:t>
              </a:r>
              <a:endParaRPr sz="2000" b="1">
                <a:solidFill>
                  <a:schemeClr val="lt1"/>
                </a:solidFill>
                <a:latin typeface="Calibri"/>
                <a:ea typeface="Calibri"/>
                <a:cs typeface="Calibri"/>
                <a:sym typeface="Calibri"/>
              </a:endParaRPr>
            </a:p>
          </p:txBody>
        </p:sp>
        <p:sp>
          <p:nvSpPr>
            <p:cNvPr id="302" name="Google Shape;302;p26"/>
            <p:cNvSpPr/>
            <p:nvPr/>
          </p:nvSpPr>
          <p:spPr>
            <a:xfrm>
              <a:off x="3307010" y="5281575"/>
              <a:ext cx="1627800" cy="5079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a:latin typeface="Calibri"/>
                  <a:ea typeface="Calibri"/>
                  <a:cs typeface="Calibri"/>
                  <a:sym typeface="Calibri"/>
                </a:rPr>
                <a:t>Output</a:t>
              </a:r>
              <a:endParaRPr sz="2000">
                <a:latin typeface="Calibri"/>
                <a:ea typeface="Calibri"/>
                <a:cs typeface="Calibri"/>
                <a:sym typeface="Calibri"/>
              </a:endParaRPr>
            </a:p>
          </p:txBody>
        </p:sp>
        <p:cxnSp>
          <p:nvCxnSpPr>
            <p:cNvPr id="303" name="Google Shape;303;p26"/>
            <p:cNvCxnSpPr/>
            <p:nvPr/>
          </p:nvCxnSpPr>
          <p:spPr>
            <a:xfrm>
              <a:off x="4115888" y="4971575"/>
              <a:ext cx="0" cy="313500"/>
            </a:xfrm>
            <a:prstGeom prst="straightConnector1">
              <a:avLst/>
            </a:prstGeom>
            <a:noFill/>
            <a:ln w="19050" cap="flat" cmpd="sng">
              <a:solidFill>
                <a:schemeClr val="dk2"/>
              </a:solidFill>
              <a:prstDash val="solid"/>
              <a:round/>
              <a:headEnd type="none" w="med" len="med"/>
              <a:tailEnd type="triangle" w="med" len="med"/>
            </a:ln>
          </p:spPr>
        </p:cxnSp>
      </p:grpSp>
      <p:grpSp>
        <p:nvGrpSpPr>
          <p:cNvPr id="304" name="Google Shape;304;p26"/>
          <p:cNvGrpSpPr/>
          <p:nvPr/>
        </p:nvGrpSpPr>
        <p:grpSpPr>
          <a:xfrm>
            <a:off x="2371142" y="1533675"/>
            <a:ext cx="2524268" cy="3790662"/>
            <a:chOff x="786650" y="1603575"/>
            <a:chExt cx="1836900" cy="2758450"/>
          </a:xfrm>
        </p:grpSpPr>
        <p:sp>
          <p:nvSpPr>
            <p:cNvPr id="305" name="Google Shape;305;p26"/>
            <p:cNvSpPr txBox="1"/>
            <p:nvPr/>
          </p:nvSpPr>
          <p:spPr>
            <a:xfrm>
              <a:off x="786650" y="1603575"/>
              <a:ext cx="1836900" cy="3696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100" b="1">
                  <a:solidFill>
                    <a:srgbClr val="073763"/>
                  </a:solidFill>
                  <a:latin typeface="Calibri"/>
                  <a:ea typeface="Calibri"/>
                  <a:cs typeface="Calibri"/>
                  <a:sym typeface="Calibri"/>
                </a:rPr>
                <a:t>Existing processes</a:t>
              </a:r>
              <a:endParaRPr sz="2100" b="1">
                <a:solidFill>
                  <a:srgbClr val="073763"/>
                </a:solidFill>
                <a:latin typeface="Calibri"/>
                <a:ea typeface="Calibri"/>
                <a:cs typeface="Calibri"/>
                <a:sym typeface="Calibri"/>
              </a:endParaRPr>
            </a:p>
          </p:txBody>
        </p:sp>
        <p:sp>
          <p:nvSpPr>
            <p:cNvPr id="306" name="Google Shape;306;p26"/>
            <p:cNvSpPr/>
            <p:nvPr/>
          </p:nvSpPr>
          <p:spPr>
            <a:xfrm>
              <a:off x="868275" y="2239012"/>
              <a:ext cx="1627800" cy="500700"/>
            </a:xfrm>
            <a:prstGeom prst="rect">
              <a:avLst/>
            </a:prstGeom>
            <a:solidFill>
              <a:srgbClr val="741B4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chemeClr val="lt1"/>
                  </a:solidFill>
                  <a:latin typeface="Calibri"/>
                  <a:ea typeface="Calibri"/>
                  <a:cs typeface="Calibri"/>
                  <a:sym typeface="Calibri"/>
                </a:rPr>
                <a:t>Demand</a:t>
              </a:r>
              <a:endParaRPr sz="2000" b="1">
                <a:solidFill>
                  <a:schemeClr val="lt1"/>
                </a:solidFill>
                <a:latin typeface="Calibri"/>
                <a:ea typeface="Calibri"/>
                <a:cs typeface="Calibri"/>
                <a:sym typeface="Calibri"/>
              </a:endParaRPr>
            </a:p>
          </p:txBody>
        </p:sp>
        <p:cxnSp>
          <p:nvCxnSpPr>
            <p:cNvPr id="307" name="Google Shape;307;p26"/>
            <p:cNvCxnSpPr>
              <a:stCxn id="306" idx="2"/>
            </p:cNvCxnSpPr>
            <p:nvPr/>
          </p:nvCxnSpPr>
          <p:spPr>
            <a:xfrm>
              <a:off x="1682175" y="2739712"/>
              <a:ext cx="0" cy="297000"/>
            </a:xfrm>
            <a:prstGeom prst="straightConnector1">
              <a:avLst/>
            </a:prstGeom>
            <a:noFill/>
            <a:ln w="19050" cap="flat" cmpd="sng">
              <a:solidFill>
                <a:schemeClr val="dk2"/>
              </a:solidFill>
              <a:prstDash val="solid"/>
              <a:round/>
              <a:headEnd type="none" w="med" len="med"/>
              <a:tailEnd type="triangle" w="med" len="med"/>
            </a:ln>
          </p:spPr>
        </p:cxnSp>
        <p:sp>
          <p:nvSpPr>
            <p:cNvPr id="308" name="Google Shape;308;p26"/>
            <p:cNvSpPr/>
            <p:nvPr/>
          </p:nvSpPr>
          <p:spPr>
            <a:xfrm>
              <a:off x="868273" y="3854125"/>
              <a:ext cx="1627800" cy="507900"/>
            </a:xfrm>
            <a:prstGeom prst="roundRect">
              <a:avLst>
                <a:gd name="adj" fmla="val 1666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a:latin typeface="Calibri"/>
                  <a:ea typeface="Calibri"/>
                  <a:cs typeface="Calibri"/>
                  <a:sym typeface="Calibri"/>
                </a:rPr>
                <a:t>Output</a:t>
              </a:r>
              <a:endParaRPr sz="2000">
                <a:latin typeface="Calibri"/>
                <a:ea typeface="Calibri"/>
                <a:cs typeface="Calibri"/>
                <a:sym typeface="Calibri"/>
              </a:endParaRPr>
            </a:p>
          </p:txBody>
        </p:sp>
        <p:cxnSp>
          <p:nvCxnSpPr>
            <p:cNvPr id="309" name="Google Shape;309;p26"/>
            <p:cNvCxnSpPr/>
            <p:nvPr/>
          </p:nvCxnSpPr>
          <p:spPr>
            <a:xfrm>
              <a:off x="1673288" y="3550562"/>
              <a:ext cx="0" cy="297000"/>
            </a:xfrm>
            <a:prstGeom prst="straightConnector1">
              <a:avLst/>
            </a:prstGeom>
            <a:noFill/>
            <a:ln w="19050" cap="flat" cmpd="sng">
              <a:solidFill>
                <a:schemeClr val="dk2"/>
              </a:solidFill>
              <a:prstDash val="solid"/>
              <a:round/>
              <a:headEnd type="none" w="med" len="med"/>
              <a:tailEnd type="triangle" w="med" len="med"/>
            </a:ln>
          </p:spPr>
        </p:cxnSp>
        <p:sp>
          <p:nvSpPr>
            <p:cNvPr id="310" name="Google Shape;310;p26"/>
            <p:cNvSpPr/>
            <p:nvPr/>
          </p:nvSpPr>
          <p:spPr>
            <a:xfrm>
              <a:off x="859407" y="3036695"/>
              <a:ext cx="1627800" cy="5007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chemeClr val="lt1"/>
                  </a:solidFill>
                  <a:latin typeface="Calibri"/>
                  <a:ea typeface="Calibri"/>
                  <a:cs typeface="Calibri"/>
                  <a:sym typeface="Calibri"/>
                </a:rPr>
                <a:t>Expert</a:t>
              </a:r>
              <a:endParaRPr sz="2000" b="1">
                <a:solidFill>
                  <a:schemeClr val="lt1"/>
                </a:solidFill>
                <a:latin typeface="Calibri"/>
                <a:ea typeface="Calibri"/>
                <a:cs typeface="Calibri"/>
                <a:sym typeface="Calibri"/>
              </a:endParaRPr>
            </a:p>
          </p:txBody>
        </p:sp>
      </p:grpSp>
      <p:sp>
        <p:nvSpPr>
          <p:cNvPr id="311" name="Google Shape;311;p26"/>
          <p:cNvSpPr/>
          <p:nvPr/>
        </p:nvSpPr>
        <p:spPr>
          <a:xfrm>
            <a:off x="5203663" y="3580300"/>
            <a:ext cx="1156200" cy="342900"/>
          </a:xfrm>
          <a:prstGeom prst="rightArrow">
            <a:avLst>
              <a:gd name="adj1" fmla="val 50000"/>
              <a:gd name="adj2" fmla="val 500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27"/>
          <p:cNvSpPr txBox="1">
            <a:spLocks noGrp="1"/>
          </p:cNvSpPr>
          <p:nvPr>
            <p:ph type="title"/>
          </p:nvPr>
        </p:nvSpPr>
        <p:spPr>
          <a:xfrm>
            <a:off x="594907" y="437696"/>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AI Improves Employee Productivity by 66%</a:t>
            </a:r>
            <a:endParaRPr sz="3600" b="1"/>
          </a:p>
        </p:txBody>
      </p:sp>
      <p:sp>
        <p:nvSpPr>
          <p:cNvPr id="317" name="Google Shape;317;p27"/>
          <p:cNvSpPr txBox="1"/>
          <p:nvPr/>
        </p:nvSpPr>
        <p:spPr>
          <a:xfrm>
            <a:off x="7875500" y="6032600"/>
            <a:ext cx="4316400" cy="3387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a:solidFill>
                  <a:srgbClr val="BFBFBF"/>
                </a:solidFill>
                <a:latin typeface="Calibri"/>
                <a:ea typeface="Calibri"/>
                <a:cs typeface="Calibri"/>
                <a:sym typeface="Calibri"/>
              </a:rPr>
              <a:t>AI Improves Employee Productivity by 66%  - By Jakob Nielsen on July 16, 2023</a:t>
            </a:r>
            <a:endParaRPr sz="1000">
              <a:solidFill>
                <a:srgbClr val="BFBFBF"/>
              </a:solidFill>
              <a:latin typeface="Calibri"/>
              <a:ea typeface="Calibri"/>
              <a:cs typeface="Calibri"/>
              <a:sym typeface="Calibri"/>
            </a:endParaRPr>
          </a:p>
        </p:txBody>
      </p:sp>
      <p:pic>
        <p:nvPicPr>
          <p:cNvPr id="318" name="Google Shape;318;p27"/>
          <p:cNvPicPr preferRelativeResize="0"/>
          <p:nvPr/>
        </p:nvPicPr>
        <p:blipFill>
          <a:blip r:embed="rId3">
            <a:alphaModFix/>
          </a:blip>
          <a:stretch>
            <a:fillRect/>
          </a:stretch>
        </p:blipFill>
        <p:spPr>
          <a:xfrm>
            <a:off x="1021650" y="1453571"/>
            <a:ext cx="5249392" cy="4335204"/>
          </a:xfrm>
          <a:prstGeom prst="rect">
            <a:avLst/>
          </a:prstGeom>
          <a:noFill/>
          <a:ln>
            <a:noFill/>
          </a:ln>
        </p:spPr>
      </p:pic>
      <p:sp>
        <p:nvSpPr>
          <p:cNvPr id="319" name="Google Shape;319;p27"/>
          <p:cNvSpPr txBox="1"/>
          <p:nvPr/>
        </p:nvSpPr>
        <p:spPr>
          <a:xfrm>
            <a:off x="6080125" y="3328400"/>
            <a:ext cx="56238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latin typeface="Calibri"/>
                <a:ea typeface="Calibri"/>
                <a:cs typeface="Calibri"/>
                <a:sym typeface="Calibri"/>
              </a:rPr>
              <a:t>Using generative AI (like ChatGPT) in business improves users’ performance by 66%, averaged across 3 case studies. More complex tasks have bigger gains, and less-skilled workers benefit the most from AI use.</a:t>
            </a:r>
            <a:endParaRPr sz="22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28"/>
          <p:cNvPicPr preferRelativeResize="0"/>
          <p:nvPr/>
        </p:nvPicPr>
        <p:blipFill>
          <a:blip r:embed="rId3">
            <a:alphaModFix/>
          </a:blip>
          <a:stretch>
            <a:fillRect/>
          </a:stretch>
        </p:blipFill>
        <p:spPr>
          <a:xfrm>
            <a:off x="0" y="373702"/>
            <a:ext cx="6487251" cy="5967425"/>
          </a:xfrm>
          <a:prstGeom prst="rect">
            <a:avLst/>
          </a:prstGeom>
          <a:noFill/>
          <a:ln>
            <a:noFill/>
          </a:ln>
        </p:spPr>
      </p:pic>
      <p:sp>
        <p:nvSpPr>
          <p:cNvPr id="325" name="Google Shape;325;p28"/>
          <p:cNvSpPr txBox="1"/>
          <p:nvPr/>
        </p:nvSpPr>
        <p:spPr>
          <a:xfrm>
            <a:off x="6623875" y="1787363"/>
            <a:ext cx="5433600" cy="3263100"/>
          </a:xfrm>
          <a:prstGeom prst="rect">
            <a:avLst/>
          </a:prstGeom>
          <a:noFill/>
          <a:ln w="9525" cap="flat" cmpd="sng">
            <a:solidFill>
              <a:srgbClr val="888888"/>
            </a:solidFill>
            <a:prstDash val="dot"/>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3000">
                <a:latin typeface="Calibri"/>
                <a:ea typeface="Calibri"/>
                <a:cs typeface="Calibri"/>
                <a:sym typeface="Calibri"/>
              </a:rPr>
              <a:t>How </a:t>
            </a:r>
            <a:r>
              <a:rPr lang="en-US" sz="3000" b="1">
                <a:latin typeface="Calibri"/>
                <a:ea typeface="Calibri"/>
                <a:cs typeface="Calibri"/>
                <a:sym typeface="Calibri"/>
              </a:rPr>
              <a:t>Generative AI</a:t>
            </a:r>
            <a:r>
              <a:rPr lang="en-US" sz="3000">
                <a:latin typeface="Calibri"/>
                <a:ea typeface="Calibri"/>
                <a:cs typeface="Calibri"/>
                <a:sym typeface="Calibri"/>
              </a:rPr>
              <a:t> Is Changing Creative Work</a:t>
            </a:r>
            <a:endParaRPr sz="3000">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Automated content generation</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Improved content quality</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Increased content variety</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Personalized content</a:t>
            </a:r>
            <a:endParaRPr sz="2200">
              <a:solidFill>
                <a:schemeClr val="dk1"/>
              </a:solidFill>
              <a:latin typeface="Calibri"/>
              <a:ea typeface="Calibri"/>
              <a:cs typeface="Calibri"/>
              <a:sym typeface="Calibri"/>
            </a:endParaRPr>
          </a:p>
          <a:p>
            <a:pPr marL="0" lvl="0" indent="0" algn="l" rtl="0">
              <a:spcBef>
                <a:spcPts val="0"/>
              </a:spcBef>
              <a:spcAft>
                <a:spcPts val="0"/>
              </a:spcAft>
              <a:buNone/>
            </a:pPr>
            <a:endParaRPr sz="2000">
              <a:solidFill>
                <a:schemeClr val="dk1"/>
              </a:solidFill>
              <a:latin typeface="Calibri"/>
              <a:ea typeface="Calibri"/>
              <a:cs typeface="Calibri"/>
              <a:sym typeface="Calibri"/>
            </a:endParaRPr>
          </a:p>
          <a:p>
            <a:pPr marL="0" lvl="0" indent="0" algn="r" rtl="0">
              <a:spcBef>
                <a:spcPts val="0"/>
              </a:spcBef>
              <a:spcAft>
                <a:spcPts val="0"/>
              </a:spcAft>
              <a:buNone/>
            </a:pPr>
            <a:r>
              <a:rPr lang="en-US" sz="1200">
                <a:solidFill>
                  <a:schemeClr val="dk1"/>
                </a:solidFill>
                <a:latin typeface="Calibri"/>
                <a:ea typeface="Calibri"/>
                <a:cs typeface="Calibri"/>
                <a:sym typeface="Calibri"/>
              </a:rPr>
              <a:t>by Thomas H. Davenport and Nitin Mittal (HBR 2022)</a:t>
            </a:r>
            <a:endParaRPr sz="1200">
              <a:solidFill>
                <a:schemeClr val="dk1"/>
              </a:solidFill>
              <a:latin typeface="Calibri"/>
              <a:ea typeface="Calibri"/>
              <a:cs typeface="Calibri"/>
              <a:sym typeface="Calibri"/>
            </a:endParaRPr>
          </a:p>
        </p:txBody>
      </p:sp>
      <p:sp>
        <p:nvSpPr>
          <p:cNvPr id="326" name="Google Shape;326;p28"/>
          <p:cNvSpPr/>
          <p:nvPr/>
        </p:nvSpPr>
        <p:spPr>
          <a:xfrm>
            <a:off x="2065550" y="1892575"/>
            <a:ext cx="579900" cy="244200"/>
          </a:xfrm>
          <a:prstGeom prst="roundRect">
            <a:avLst>
              <a:gd name="adj" fmla="val 16667"/>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9"/>
          <p:cNvSpPr txBox="1">
            <a:spLocks noGrp="1"/>
          </p:cNvSpPr>
          <p:nvPr>
            <p:ph type="title"/>
          </p:nvPr>
        </p:nvSpPr>
        <p:spPr>
          <a:xfrm>
            <a:off x="752680" y="2608365"/>
            <a:ext cx="10891200" cy="1680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030A0"/>
              </a:buClr>
              <a:buSzPts val="4800"/>
              <a:buFont typeface="Calibri"/>
              <a:buNone/>
            </a:pPr>
            <a:r>
              <a:rPr lang="en-US" sz="4800" b="1">
                <a:solidFill>
                  <a:srgbClr val="7030A0"/>
                </a:solidFill>
              </a:rPr>
              <a:t>Applications of AI and Emerging IT</a:t>
            </a:r>
            <a:endParaRPr sz="4800" b="1">
              <a:solidFill>
                <a:srgbClr val="7030A0"/>
              </a:solidFill>
            </a:endParaRPr>
          </a:p>
        </p:txBody>
      </p:sp>
      <p:grpSp>
        <p:nvGrpSpPr>
          <p:cNvPr id="332" name="Google Shape;332;p29"/>
          <p:cNvGrpSpPr/>
          <p:nvPr/>
        </p:nvGrpSpPr>
        <p:grpSpPr>
          <a:xfrm>
            <a:off x="20350" y="6375249"/>
            <a:ext cx="4436400" cy="482676"/>
            <a:chOff x="20350" y="6375249"/>
            <a:chExt cx="4436400" cy="482676"/>
          </a:xfrm>
        </p:grpSpPr>
        <p:sp>
          <p:nvSpPr>
            <p:cNvPr id="333" name="Google Shape;333;p29"/>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34" name="Google Shape;334;p29"/>
            <p:cNvPicPr preferRelativeResize="0"/>
            <p:nvPr/>
          </p:nvPicPr>
          <p:blipFill>
            <a:blip r:embed="rId3">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0"/>
          <p:cNvSpPr txBox="1">
            <a:spLocks noGrp="1"/>
          </p:cNvSpPr>
          <p:nvPr>
            <p:ph type="title"/>
          </p:nvPr>
        </p:nvSpPr>
        <p:spPr>
          <a:xfrm>
            <a:off x="594907" y="551171"/>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Collaboration Platforms: Applications &amp; Infrastructure</a:t>
            </a:r>
            <a:endParaRPr sz="3600" b="1"/>
          </a:p>
        </p:txBody>
      </p:sp>
      <p:pic>
        <p:nvPicPr>
          <p:cNvPr id="340" name="Google Shape;340;p30"/>
          <p:cNvPicPr preferRelativeResize="0"/>
          <p:nvPr/>
        </p:nvPicPr>
        <p:blipFill>
          <a:blip r:embed="rId3">
            <a:alphaModFix/>
          </a:blip>
          <a:stretch>
            <a:fillRect/>
          </a:stretch>
        </p:blipFill>
        <p:spPr>
          <a:xfrm>
            <a:off x="2005512" y="1399400"/>
            <a:ext cx="8337175" cy="4698425"/>
          </a:xfrm>
          <a:prstGeom prst="rect">
            <a:avLst/>
          </a:prstGeom>
          <a:noFill/>
          <a:ln>
            <a:noFill/>
          </a:ln>
        </p:spPr>
      </p:pic>
      <p:grpSp>
        <p:nvGrpSpPr>
          <p:cNvPr id="341" name="Google Shape;341;p30"/>
          <p:cNvGrpSpPr/>
          <p:nvPr/>
        </p:nvGrpSpPr>
        <p:grpSpPr>
          <a:xfrm>
            <a:off x="20350" y="6375249"/>
            <a:ext cx="4436400" cy="482676"/>
            <a:chOff x="20350" y="6375249"/>
            <a:chExt cx="4436400" cy="482676"/>
          </a:xfrm>
        </p:grpSpPr>
        <p:sp>
          <p:nvSpPr>
            <p:cNvPr id="342" name="Google Shape;342;p30"/>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43" name="Google Shape;343;p30"/>
            <p:cNvPicPr preferRelativeResize="0"/>
            <p:nvPr/>
          </p:nvPicPr>
          <p:blipFill>
            <a:blip r:embed="rId4">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31"/>
          <p:cNvPicPr preferRelativeResize="0"/>
          <p:nvPr/>
        </p:nvPicPr>
        <p:blipFill>
          <a:blip r:embed="rId3">
            <a:alphaModFix/>
          </a:blip>
          <a:stretch>
            <a:fillRect/>
          </a:stretch>
        </p:blipFill>
        <p:spPr>
          <a:xfrm>
            <a:off x="1834363" y="1695725"/>
            <a:ext cx="8523276" cy="4035600"/>
          </a:xfrm>
          <a:prstGeom prst="rect">
            <a:avLst/>
          </a:prstGeom>
          <a:noFill/>
          <a:ln>
            <a:noFill/>
          </a:ln>
        </p:spPr>
      </p:pic>
      <p:sp>
        <p:nvSpPr>
          <p:cNvPr id="350" name="Google Shape;350;p31"/>
          <p:cNvSpPr txBox="1"/>
          <p:nvPr/>
        </p:nvSpPr>
        <p:spPr>
          <a:xfrm>
            <a:off x="8190400" y="5966450"/>
            <a:ext cx="40017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u="sng">
                <a:solidFill>
                  <a:schemeClr val="hlink"/>
                </a:solidFill>
                <a:hlinkClick r:id="rId4"/>
              </a:rPr>
              <a:t>Visual SLAM - Intelligent Robotics Laboratory (korea.ac.kr)</a:t>
            </a:r>
            <a:endParaRPr/>
          </a:p>
        </p:txBody>
      </p:sp>
      <p:sp>
        <p:nvSpPr>
          <p:cNvPr id="351" name="Google Shape;351;p31"/>
          <p:cNvSpPr txBox="1">
            <a:spLocks noGrp="1"/>
          </p:cNvSpPr>
          <p:nvPr>
            <p:ph type="title"/>
          </p:nvPr>
        </p:nvSpPr>
        <p:spPr>
          <a:xfrm>
            <a:off x="594907" y="551171"/>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VR &amp; AR: Visual SLAM</a:t>
            </a:r>
            <a:endParaRPr sz="36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4"/>
          <p:cNvSpPr txBox="1">
            <a:spLocks noGrp="1"/>
          </p:cNvSpPr>
          <p:nvPr>
            <p:ph type="title" idx="4294967295"/>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b="1"/>
              <a:t>Agenda</a:t>
            </a:r>
            <a:endParaRPr b="1"/>
          </a:p>
        </p:txBody>
      </p:sp>
      <p:sp>
        <p:nvSpPr>
          <p:cNvPr id="122" name="Google Shape;122;p14"/>
          <p:cNvSpPr txBox="1">
            <a:spLocks noGrp="1"/>
          </p:cNvSpPr>
          <p:nvPr>
            <p:ph type="body" idx="4294967295"/>
          </p:nvPr>
        </p:nvSpPr>
        <p:spPr>
          <a:xfrm>
            <a:off x="838200" y="1825625"/>
            <a:ext cx="10515600" cy="4351200"/>
          </a:xfrm>
          <a:prstGeom prst="rect">
            <a:avLst/>
          </a:prstGeom>
        </p:spPr>
        <p:txBody>
          <a:bodyPr spcFirstLastPara="1" wrap="square" lIns="91425" tIns="45700" rIns="91425" bIns="45700" anchor="t" anchorCtr="0">
            <a:noAutofit/>
          </a:bodyPr>
          <a:lstStyle/>
          <a:p>
            <a:pPr marL="457200" lvl="0" indent="-469900" algn="l" rtl="0">
              <a:lnSpc>
                <a:spcPct val="115000"/>
              </a:lnSpc>
              <a:spcBef>
                <a:spcPts val="1000"/>
              </a:spcBef>
              <a:spcAft>
                <a:spcPts val="0"/>
              </a:spcAft>
              <a:buSzPts val="3800"/>
              <a:buChar char="•"/>
            </a:pPr>
            <a:r>
              <a:rPr lang="en-US" sz="3800"/>
              <a:t>Creative Industry (CI)</a:t>
            </a:r>
            <a:endParaRPr sz="3800"/>
          </a:p>
          <a:p>
            <a:pPr marL="457200" lvl="0" indent="-469900" algn="l" rtl="0">
              <a:lnSpc>
                <a:spcPct val="115000"/>
              </a:lnSpc>
              <a:spcBef>
                <a:spcPts val="0"/>
              </a:spcBef>
              <a:spcAft>
                <a:spcPts val="0"/>
              </a:spcAft>
              <a:buSzPts val="3800"/>
              <a:buChar char="•"/>
            </a:pPr>
            <a:r>
              <a:rPr lang="en-US" sz="3800"/>
              <a:t>Emerging IT Technologies</a:t>
            </a:r>
            <a:endParaRPr sz="3800"/>
          </a:p>
          <a:p>
            <a:pPr marL="457200" lvl="0" indent="-469900" algn="l" rtl="0">
              <a:lnSpc>
                <a:spcPct val="115000"/>
              </a:lnSpc>
              <a:spcBef>
                <a:spcPts val="0"/>
              </a:spcBef>
              <a:spcAft>
                <a:spcPts val="0"/>
              </a:spcAft>
              <a:buSzPts val="3800"/>
              <a:buChar char="•"/>
            </a:pPr>
            <a:r>
              <a:rPr lang="en-US" sz="3800"/>
              <a:t>Transformation of Work Patterns</a:t>
            </a:r>
            <a:endParaRPr sz="3800"/>
          </a:p>
          <a:p>
            <a:pPr marL="457200" lvl="0" indent="-469900" algn="l" rtl="0">
              <a:lnSpc>
                <a:spcPct val="115000"/>
              </a:lnSpc>
              <a:spcBef>
                <a:spcPts val="0"/>
              </a:spcBef>
              <a:spcAft>
                <a:spcPts val="0"/>
              </a:spcAft>
              <a:buSzPts val="3800"/>
              <a:buChar char="•"/>
            </a:pPr>
            <a:r>
              <a:rPr lang="en-US" sz="3800"/>
              <a:t>Applications of AI and Emerging IT</a:t>
            </a:r>
            <a:endParaRPr sz="3800"/>
          </a:p>
          <a:p>
            <a:pPr marL="457200" lvl="0" indent="-469900" algn="l" rtl="0">
              <a:lnSpc>
                <a:spcPct val="115000"/>
              </a:lnSpc>
              <a:spcBef>
                <a:spcPts val="0"/>
              </a:spcBef>
              <a:spcAft>
                <a:spcPts val="0"/>
              </a:spcAft>
              <a:buSzPts val="3800"/>
              <a:buChar char="•"/>
            </a:pPr>
            <a:r>
              <a:rPr lang="en-US" sz="3800"/>
              <a:t>Competitive Challenges and Opportunities</a:t>
            </a:r>
            <a:endParaRPr sz="3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2"/>
          <p:cNvSpPr txBox="1">
            <a:spLocks noGrp="1"/>
          </p:cNvSpPr>
          <p:nvPr>
            <p:ph type="title"/>
          </p:nvPr>
        </p:nvSpPr>
        <p:spPr>
          <a:xfrm>
            <a:off x="594907" y="474971"/>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PAK’s NFT Artwork - The Merge</a:t>
            </a:r>
            <a:endParaRPr sz="3600" b="1"/>
          </a:p>
        </p:txBody>
      </p:sp>
      <p:pic>
        <p:nvPicPr>
          <p:cNvPr id="358" name="Google Shape;358;p32"/>
          <p:cNvPicPr preferRelativeResize="0"/>
          <p:nvPr/>
        </p:nvPicPr>
        <p:blipFill>
          <a:blip r:embed="rId3">
            <a:alphaModFix/>
          </a:blip>
          <a:stretch>
            <a:fillRect/>
          </a:stretch>
        </p:blipFill>
        <p:spPr>
          <a:xfrm>
            <a:off x="2209800" y="1219571"/>
            <a:ext cx="7620000" cy="4762500"/>
          </a:xfrm>
          <a:prstGeom prst="rect">
            <a:avLst/>
          </a:prstGeom>
          <a:noFill/>
          <a:ln>
            <a:noFill/>
          </a:ln>
        </p:spPr>
      </p:pic>
      <p:sp>
        <p:nvSpPr>
          <p:cNvPr id="359" name="Google Shape;359;p32"/>
          <p:cNvSpPr txBox="1"/>
          <p:nvPr/>
        </p:nvSpPr>
        <p:spPr>
          <a:xfrm>
            <a:off x="7171800" y="6070425"/>
            <a:ext cx="50202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a:solidFill>
                  <a:srgbClr val="BFBFBF"/>
                </a:solidFill>
              </a:rPr>
              <a:t>https://www.cryptotimes.io/paks-merge-nfts-are-about-to-reach-100-million-milestone/</a:t>
            </a:r>
            <a:endParaRPr sz="1000">
              <a:solidFill>
                <a:srgbClr val="BFBFBF"/>
              </a:solidFill>
            </a:endParaRPr>
          </a:p>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3"/>
          <p:cNvSpPr txBox="1">
            <a:spLocks noGrp="1"/>
          </p:cNvSpPr>
          <p:nvPr>
            <p:ph type="title"/>
          </p:nvPr>
        </p:nvSpPr>
        <p:spPr>
          <a:xfrm>
            <a:off x="594907" y="474971"/>
            <a:ext cx="11002200" cy="9549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1100"/>
              <a:buFont typeface="Arial"/>
              <a:buNone/>
            </a:pPr>
            <a:r>
              <a:rPr lang="en-US" sz="3600" b="1"/>
              <a:t>3D Printing</a:t>
            </a:r>
            <a:endParaRPr sz="3600" b="1"/>
          </a:p>
        </p:txBody>
      </p:sp>
      <p:sp>
        <p:nvSpPr>
          <p:cNvPr id="366" name="Google Shape;366;p33"/>
          <p:cNvSpPr txBox="1"/>
          <p:nvPr/>
        </p:nvSpPr>
        <p:spPr>
          <a:xfrm>
            <a:off x="8482450" y="6085675"/>
            <a:ext cx="3514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u="sng">
                <a:solidFill>
                  <a:srgbClr val="BFBFBF"/>
                </a:solidFill>
                <a:hlinkClick r:id="rId3">
                  <a:extLst>
                    <a:ext uri="{A12FA001-AC4F-418D-AE19-62706E023703}">
                      <ahyp:hlinkClr xmlns:ahyp="http://schemas.microsoft.com/office/drawing/2018/hyperlinkcolor" val="tx"/>
                    </a:ext>
                  </a:extLst>
                </a:hlinkClick>
              </a:rPr>
              <a:t>How is 3D Printing Transforming the Automotive Industry?</a:t>
            </a:r>
            <a:endParaRPr>
              <a:solidFill>
                <a:srgbClr val="BFBFBF"/>
              </a:solidFill>
            </a:endParaRPr>
          </a:p>
        </p:txBody>
      </p:sp>
      <p:pic>
        <p:nvPicPr>
          <p:cNvPr id="367" name="Google Shape;367;p33"/>
          <p:cNvPicPr preferRelativeResize="0"/>
          <p:nvPr/>
        </p:nvPicPr>
        <p:blipFill>
          <a:blip r:embed="rId4">
            <a:alphaModFix/>
          </a:blip>
          <a:stretch>
            <a:fillRect/>
          </a:stretch>
        </p:blipFill>
        <p:spPr>
          <a:xfrm>
            <a:off x="1629388" y="1429871"/>
            <a:ext cx="8933222" cy="433575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4"/>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b="1"/>
              <a:t>MadTech</a:t>
            </a:r>
            <a:endParaRPr b="1"/>
          </a:p>
        </p:txBody>
      </p:sp>
      <p:pic>
        <p:nvPicPr>
          <p:cNvPr id="374" name="Google Shape;374;p34"/>
          <p:cNvPicPr preferRelativeResize="0"/>
          <p:nvPr/>
        </p:nvPicPr>
        <p:blipFill>
          <a:blip r:embed="rId3">
            <a:alphaModFix/>
          </a:blip>
          <a:stretch>
            <a:fillRect/>
          </a:stretch>
        </p:blipFill>
        <p:spPr>
          <a:xfrm>
            <a:off x="2159724" y="1546300"/>
            <a:ext cx="7872552" cy="4428324"/>
          </a:xfrm>
          <a:prstGeom prst="rect">
            <a:avLst/>
          </a:prstGeom>
          <a:noFill/>
          <a:ln>
            <a:noFill/>
          </a:ln>
        </p:spPr>
      </p:pic>
      <p:sp>
        <p:nvSpPr>
          <p:cNvPr id="375" name="Google Shape;375;p34"/>
          <p:cNvSpPr txBox="1"/>
          <p:nvPr/>
        </p:nvSpPr>
        <p:spPr>
          <a:xfrm>
            <a:off x="7890600" y="6050825"/>
            <a:ext cx="4301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u="sng">
                <a:solidFill>
                  <a:schemeClr val="hlink"/>
                </a:solidFill>
                <a:hlinkClick r:id="rId4"/>
              </a:rPr>
              <a:t>AdTech and MarTech Converge, creating MadTech (talkcmo.com)</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5"/>
          <p:cNvSpPr txBox="1">
            <a:spLocks noGrp="1"/>
          </p:cNvSpPr>
          <p:nvPr>
            <p:ph type="title"/>
          </p:nvPr>
        </p:nvSpPr>
        <p:spPr>
          <a:xfrm>
            <a:off x="752680" y="2608365"/>
            <a:ext cx="10891200" cy="1680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030A0"/>
              </a:buClr>
              <a:buSzPts val="4800"/>
              <a:buFont typeface="Calibri"/>
              <a:buNone/>
            </a:pPr>
            <a:r>
              <a:rPr lang="en-US" sz="4800" b="1">
                <a:solidFill>
                  <a:srgbClr val="7030A0"/>
                </a:solidFill>
              </a:rPr>
              <a:t>Competitive Challenges and Opportunities</a:t>
            </a:r>
            <a:endParaRPr sz="4800" b="1">
              <a:solidFill>
                <a:srgbClr val="7030A0"/>
              </a:solidFill>
            </a:endParaRPr>
          </a:p>
        </p:txBody>
      </p:sp>
      <p:grpSp>
        <p:nvGrpSpPr>
          <p:cNvPr id="381" name="Google Shape;381;p35"/>
          <p:cNvGrpSpPr/>
          <p:nvPr/>
        </p:nvGrpSpPr>
        <p:grpSpPr>
          <a:xfrm>
            <a:off x="20350" y="6375249"/>
            <a:ext cx="4436400" cy="482676"/>
            <a:chOff x="20350" y="6375249"/>
            <a:chExt cx="4436400" cy="482676"/>
          </a:xfrm>
        </p:grpSpPr>
        <p:sp>
          <p:nvSpPr>
            <p:cNvPr id="382" name="Google Shape;382;p35"/>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83" name="Google Shape;383;p35"/>
            <p:cNvPicPr preferRelativeResize="0"/>
            <p:nvPr/>
          </p:nvPicPr>
          <p:blipFill>
            <a:blip r:embed="rId3">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36"/>
          <p:cNvSpPr txBox="1">
            <a:spLocks noGrp="1"/>
          </p:cNvSpPr>
          <p:nvPr>
            <p:ph type="title"/>
          </p:nvPr>
        </p:nvSpPr>
        <p:spPr>
          <a:xfrm>
            <a:off x="838200" y="365125"/>
            <a:ext cx="10515600" cy="764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600" b="1"/>
              <a:t>2023 sees a massive acceleration in GenAI funding</a:t>
            </a:r>
            <a:endParaRPr sz="3600" b="1"/>
          </a:p>
        </p:txBody>
      </p:sp>
      <p:sp>
        <p:nvSpPr>
          <p:cNvPr id="390" name="Google Shape;390;p36"/>
          <p:cNvSpPr txBox="1">
            <a:spLocks noGrp="1"/>
          </p:cNvSpPr>
          <p:nvPr>
            <p:ph type="body" idx="1"/>
          </p:nvPr>
        </p:nvSpPr>
        <p:spPr>
          <a:xfrm>
            <a:off x="838200" y="1085250"/>
            <a:ext cx="10515600" cy="907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400"/>
              <a:t>Named after a textbook genre of artificial intelligence, GenAI companies are attracting mountains of capital.</a:t>
            </a:r>
            <a:endParaRPr sz="2400"/>
          </a:p>
        </p:txBody>
      </p:sp>
      <p:pic>
        <p:nvPicPr>
          <p:cNvPr id="391" name="Google Shape;391;p36"/>
          <p:cNvPicPr preferRelativeResize="0"/>
          <p:nvPr/>
        </p:nvPicPr>
        <p:blipFill>
          <a:blip r:embed="rId3">
            <a:alphaModFix/>
          </a:blip>
          <a:stretch>
            <a:fillRect/>
          </a:stretch>
        </p:blipFill>
        <p:spPr>
          <a:xfrm>
            <a:off x="1060950" y="1992450"/>
            <a:ext cx="5951757" cy="4277575"/>
          </a:xfrm>
          <a:prstGeom prst="rect">
            <a:avLst/>
          </a:prstGeom>
          <a:noFill/>
          <a:ln>
            <a:noFill/>
          </a:ln>
        </p:spPr>
      </p:pic>
      <p:sp>
        <p:nvSpPr>
          <p:cNvPr id="392" name="Google Shape;392;p36"/>
          <p:cNvSpPr txBox="1"/>
          <p:nvPr/>
        </p:nvSpPr>
        <p:spPr>
          <a:xfrm>
            <a:off x="7407075" y="3749250"/>
            <a:ext cx="4459800" cy="1569900"/>
          </a:xfrm>
          <a:prstGeom prst="rect">
            <a:avLst/>
          </a:prstGeom>
          <a:noFill/>
          <a:ln w="9525" cap="flat" cmpd="sng">
            <a:solidFill>
              <a:srgbClr val="888888"/>
            </a:solidFill>
            <a:prstDash val="dot"/>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800">
                <a:latin typeface="Calibri"/>
                <a:ea typeface="Calibri"/>
                <a:cs typeface="Calibri"/>
                <a:sym typeface="Calibri"/>
              </a:rPr>
              <a:t>OpenAI is generating revenue at a pace of $1.3 billion a year, CEO Sam Altman.(2023.10)</a:t>
            </a:r>
            <a:endParaRPr sz="1800">
              <a:latin typeface="Calibri"/>
              <a:ea typeface="Calibri"/>
              <a:cs typeface="Calibri"/>
              <a:sym typeface="Calibri"/>
            </a:endParaRPr>
          </a:p>
          <a:p>
            <a:pPr marL="0" lvl="0" indent="0" algn="l" rtl="0">
              <a:spcBef>
                <a:spcPts val="0"/>
              </a:spcBef>
              <a:spcAft>
                <a:spcPts val="0"/>
              </a:spcAft>
              <a:buNone/>
            </a:pPr>
            <a:endParaRPr sz="1800">
              <a:latin typeface="Calibri"/>
              <a:ea typeface="Calibri"/>
              <a:cs typeface="Calibri"/>
              <a:sym typeface="Calibri"/>
            </a:endParaRPr>
          </a:p>
          <a:p>
            <a:pPr marL="0" lvl="0" indent="0" algn="l" rtl="0">
              <a:spcBef>
                <a:spcPts val="0"/>
              </a:spcBef>
              <a:spcAft>
                <a:spcPts val="0"/>
              </a:spcAft>
              <a:buNone/>
            </a:pPr>
            <a:r>
              <a:rPr lang="en-US" sz="1800">
                <a:latin typeface="Calibri"/>
                <a:ea typeface="Calibri"/>
                <a:cs typeface="Calibri"/>
                <a:sym typeface="Calibri"/>
              </a:rPr>
              <a:t>For 2022, the company's revenue was just $28 million.</a:t>
            </a:r>
            <a:endParaRPr sz="1800">
              <a:latin typeface="Calibri"/>
              <a:ea typeface="Calibri"/>
              <a:cs typeface="Calibri"/>
              <a:sym typeface="Calibri"/>
            </a:endParaRPr>
          </a:p>
        </p:txBody>
      </p:sp>
      <p:grpSp>
        <p:nvGrpSpPr>
          <p:cNvPr id="393" name="Google Shape;393;p36"/>
          <p:cNvGrpSpPr/>
          <p:nvPr/>
        </p:nvGrpSpPr>
        <p:grpSpPr>
          <a:xfrm>
            <a:off x="20350" y="6375249"/>
            <a:ext cx="4436400" cy="482676"/>
            <a:chOff x="20350" y="6375249"/>
            <a:chExt cx="4436400" cy="482676"/>
          </a:xfrm>
        </p:grpSpPr>
        <p:sp>
          <p:nvSpPr>
            <p:cNvPr id="394" name="Google Shape;394;p36"/>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95" name="Google Shape;395;p36"/>
            <p:cNvPicPr preferRelativeResize="0"/>
            <p:nvPr/>
          </p:nvPicPr>
          <p:blipFill>
            <a:blip r:embed="rId4">
              <a:alphaModFix/>
            </a:blip>
            <a:stretch>
              <a:fillRect/>
            </a:stretch>
          </p:blipFill>
          <p:spPr>
            <a:xfrm>
              <a:off x="76200" y="6375249"/>
              <a:ext cx="2239461" cy="457800"/>
            </a:xfrm>
            <a:prstGeom prst="rect">
              <a:avLst/>
            </a:prstGeom>
            <a:noFill/>
            <a:ln>
              <a:noFill/>
            </a:ln>
          </p:spPr>
        </p:pic>
      </p:grpSp>
      <p:sp>
        <p:nvSpPr>
          <p:cNvPr id="396" name="Google Shape;396;p36"/>
          <p:cNvSpPr/>
          <p:nvPr/>
        </p:nvSpPr>
        <p:spPr>
          <a:xfrm>
            <a:off x="6007625" y="2231150"/>
            <a:ext cx="1264800" cy="1097400"/>
          </a:xfrm>
          <a:prstGeom prst="ellipse">
            <a:avLst/>
          </a:prstGeom>
          <a:noFill/>
          <a:ln w="19050" cap="flat" cmpd="sng">
            <a:solidFill>
              <a:srgbClr val="C55A1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rgbClr val="C55A11"/>
              </a:highlight>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37"/>
          <p:cNvSpPr/>
          <p:nvPr/>
        </p:nvSpPr>
        <p:spPr>
          <a:xfrm>
            <a:off x="7150450" y="1767025"/>
            <a:ext cx="2441100" cy="2305200"/>
          </a:xfrm>
          <a:prstGeom prst="ellipse">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03" name="Google Shape;403;p37"/>
          <p:cNvSpPr/>
          <p:nvPr/>
        </p:nvSpPr>
        <p:spPr>
          <a:xfrm>
            <a:off x="2313450" y="1690825"/>
            <a:ext cx="2441100" cy="2227500"/>
          </a:xfrm>
          <a:prstGeom prst="ellipse">
            <a:avLst/>
          </a:prstGeom>
          <a:solidFill>
            <a:schemeClr val="l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04" name="Google Shape;404;p37"/>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200" b="1"/>
              <a:t>Can Open-Source LLMs Solve AI’s Democratization Problem?</a:t>
            </a:r>
            <a:endParaRPr sz="3200" b="1"/>
          </a:p>
        </p:txBody>
      </p:sp>
      <p:sp>
        <p:nvSpPr>
          <p:cNvPr id="405" name="Google Shape;405;p37"/>
          <p:cNvSpPr txBox="1">
            <a:spLocks noGrp="1"/>
          </p:cNvSpPr>
          <p:nvPr>
            <p:ph type="body" idx="1"/>
          </p:nvPr>
        </p:nvSpPr>
        <p:spPr>
          <a:xfrm>
            <a:off x="1739850" y="3962375"/>
            <a:ext cx="3484800" cy="649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SzPts val="935"/>
              <a:buNone/>
            </a:pPr>
            <a:r>
              <a:rPr lang="en-US" sz="3050"/>
              <a:t>Open-source models</a:t>
            </a:r>
            <a:endParaRPr sz="3050">
              <a:solidFill>
                <a:schemeClr val="lt2"/>
              </a:solidFill>
            </a:endParaRPr>
          </a:p>
        </p:txBody>
      </p:sp>
      <p:sp>
        <p:nvSpPr>
          <p:cNvPr id="406" name="Google Shape;406;p37"/>
          <p:cNvSpPr txBox="1"/>
          <p:nvPr/>
        </p:nvSpPr>
        <p:spPr>
          <a:xfrm>
            <a:off x="838200" y="4796975"/>
            <a:ext cx="10515600" cy="1293000"/>
          </a:xfrm>
          <a:prstGeom prst="rect">
            <a:avLst/>
          </a:prstGeom>
          <a:noFill/>
          <a:ln w="9525" cap="flat" cmpd="sng">
            <a:solidFill>
              <a:srgbClr val="888888"/>
            </a:solidFill>
            <a:prstDash val="dot"/>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latin typeface="Calibri"/>
                <a:ea typeface="Calibri"/>
                <a:cs typeface="Calibri"/>
                <a:sym typeface="Calibri"/>
              </a:rPr>
              <a:t>The open vs. closed source debate continues..</a:t>
            </a:r>
            <a:endParaRPr sz="1800" b="1">
              <a:latin typeface="Calibri"/>
              <a:ea typeface="Calibri"/>
              <a:cs typeface="Calibri"/>
              <a:sym typeface="Calibri"/>
            </a:endParaRPr>
          </a:p>
          <a:p>
            <a:pPr marL="0" lvl="0" indent="0" algn="l" rtl="0">
              <a:spcBef>
                <a:spcPts val="0"/>
              </a:spcBef>
              <a:spcAft>
                <a:spcPts val="0"/>
              </a:spcAft>
              <a:buNone/>
            </a:pPr>
            <a:r>
              <a:rPr lang="en-US" sz="1800">
                <a:latin typeface="Calibri"/>
                <a:ea typeface="Calibri"/>
                <a:cs typeface="Calibri"/>
                <a:sym typeface="Calibri"/>
              </a:rPr>
              <a:t>Open source LLMs level the playing field for research and enterprises but come with higher risk of proliferation and misuse by bad actors. Closed source APIs offers more security and control but less transparency.</a:t>
            </a:r>
            <a:endParaRPr sz="1800">
              <a:latin typeface="Calibri"/>
              <a:ea typeface="Calibri"/>
              <a:cs typeface="Calibri"/>
              <a:sym typeface="Calibri"/>
            </a:endParaRPr>
          </a:p>
          <a:p>
            <a:pPr marL="0" lvl="0" indent="0" algn="r" rtl="0">
              <a:spcBef>
                <a:spcPts val="0"/>
              </a:spcBef>
              <a:spcAft>
                <a:spcPts val="0"/>
              </a:spcAft>
              <a:buNone/>
            </a:pPr>
            <a:r>
              <a:rPr lang="en-US" sz="1800">
                <a:latin typeface="Calibri"/>
                <a:ea typeface="Calibri"/>
                <a:cs typeface="Calibri"/>
                <a:sym typeface="Calibri"/>
              </a:rPr>
              <a:t>stateof.ai 2023</a:t>
            </a:r>
            <a:endParaRPr sz="1800">
              <a:latin typeface="Calibri"/>
              <a:ea typeface="Calibri"/>
              <a:cs typeface="Calibri"/>
              <a:sym typeface="Calibri"/>
            </a:endParaRPr>
          </a:p>
        </p:txBody>
      </p:sp>
      <p:sp>
        <p:nvSpPr>
          <p:cNvPr id="407" name="Google Shape;407;p37"/>
          <p:cNvSpPr txBox="1"/>
          <p:nvPr/>
        </p:nvSpPr>
        <p:spPr>
          <a:xfrm>
            <a:off x="6577325" y="3924100"/>
            <a:ext cx="3622800" cy="600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3000">
                <a:solidFill>
                  <a:schemeClr val="dk1"/>
                </a:solidFill>
                <a:latin typeface="Calibri"/>
                <a:ea typeface="Calibri"/>
                <a:cs typeface="Calibri"/>
                <a:sym typeface="Calibri"/>
              </a:rPr>
              <a:t>Open-source datasets</a:t>
            </a:r>
            <a:endParaRPr sz="1000"/>
          </a:p>
        </p:txBody>
      </p:sp>
      <p:pic>
        <p:nvPicPr>
          <p:cNvPr id="408" name="Google Shape;408;p37"/>
          <p:cNvPicPr preferRelativeResize="0"/>
          <p:nvPr/>
        </p:nvPicPr>
        <p:blipFill>
          <a:blip r:embed="rId3">
            <a:alphaModFix/>
          </a:blip>
          <a:stretch>
            <a:fillRect/>
          </a:stretch>
        </p:blipFill>
        <p:spPr>
          <a:xfrm>
            <a:off x="2807663" y="2165975"/>
            <a:ext cx="1501574" cy="1501574"/>
          </a:xfrm>
          <a:prstGeom prst="rect">
            <a:avLst/>
          </a:prstGeom>
          <a:noFill/>
          <a:ln>
            <a:noFill/>
          </a:ln>
        </p:spPr>
      </p:pic>
      <p:pic>
        <p:nvPicPr>
          <p:cNvPr id="409" name="Google Shape;409;p37"/>
          <p:cNvPicPr preferRelativeResize="0"/>
          <p:nvPr/>
        </p:nvPicPr>
        <p:blipFill>
          <a:blip r:embed="rId4">
            <a:alphaModFix/>
          </a:blip>
          <a:stretch>
            <a:fillRect/>
          </a:stretch>
        </p:blipFill>
        <p:spPr>
          <a:xfrm>
            <a:off x="7528213" y="2056250"/>
            <a:ext cx="1721025" cy="1721025"/>
          </a:xfrm>
          <a:prstGeom prst="rect">
            <a:avLst/>
          </a:prstGeom>
          <a:noFill/>
          <a:ln>
            <a:noFill/>
          </a:ln>
        </p:spPr>
      </p:pic>
      <p:sp>
        <p:nvSpPr>
          <p:cNvPr id="410" name="Google Shape;410;p37"/>
          <p:cNvSpPr txBox="1"/>
          <p:nvPr/>
        </p:nvSpPr>
        <p:spPr>
          <a:xfrm>
            <a:off x="4353600" y="1612900"/>
            <a:ext cx="34848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rgbClr val="888888"/>
                </a:solidFill>
                <a:latin typeface="Calibri"/>
                <a:ea typeface="Calibri"/>
                <a:cs typeface="Calibri"/>
                <a:sym typeface="Calibri"/>
              </a:rPr>
              <a:t>Large Language Models(LLMs)</a:t>
            </a:r>
            <a:endParaRPr sz="2000">
              <a:solidFill>
                <a:srgbClr val="888888"/>
              </a:solidFill>
              <a:latin typeface="Calibri"/>
              <a:ea typeface="Calibri"/>
              <a:cs typeface="Calibri"/>
              <a:sym typeface="Calibri"/>
            </a:endParaRPr>
          </a:p>
        </p:txBody>
      </p:sp>
      <p:grpSp>
        <p:nvGrpSpPr>
          <p:cNvPr id="411" name="Google Shape;411;p37"/>
          <p:cNvGrpSpPr/>
          <p:nvPr/>
        </p:nvGrpSpPr>
        <p:grpSpPr>
          <a:xfrm>
            <a:off x="20350" y="6375249"/>
            <a:ext cx="4436400" cy="482676"/>
            <a:chOff x="20350" y="6375249"/>
            <a:chExt cx="4436400" cy="482676"/>
          </a:xfrm>
        </p:grpSpPr>
        <p:sp>
          <p:nvSpPr>
            <p:cNvPr id="412" name="Google Shape;412;p37"/>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13" name="Google Shape;413;p37"/>
            <p:cNvPicPr preferRelativeResize="0"/>
            <p:nvPr/>
          </p:nvPicPr>
          <p:blipFill>
            <a:blip r:embed="rId5">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8"/>
          <p:cNvSpPr txBox="1">
            <a:spLocks noGrp="1"/>
          </p:cNvSpPr>
          <p:nvPr>
            <p:ph type="title"/>
          </p:nvPr>
        </p:nvSpPr>
        <p:spPr>
          <a:xfrm>
            <a:off x="444450" y="393800"/>
            <a:ext cx="113031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600" b="1"/>
              <a:t>Five Key Principles and Potential Threats of AI Governance</a:t>
            </a:r>
            <a:endParaRPr sz="3600" b="1"/>
          </a:p>
        </p:txBody>
      </p:sp>
      <p:grpSp>
        <p:nvGrpSpPr>
          <p:cNvPr id="420" name="Google Shape;420;p38"/>
          <p:cNvGrpSpPr/>
          <p:nvPr/>
        </p:nvGrpSpPr>
        <p:grpSpPr>
          <a:xfrm>
            <a:off x="20350" y="6375249"/>
            <a:ext cx="4436400" cy="482676"/>
            <a:chOff x="20350" y="6375249"/>
            <a:chExt cx="4436400" cy="482676"/>
          </a:xfrm>
        </p:grpSpPr>
        <p:sp>
          <p:nvSpPr>
            <p:cNvPr id="421" name="Google Shape;421;p38"/>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22" name="Google Shape;422;p38"/>
            <p:cNvPicPr preferRelativeResize="0"/>
            <p:nvPr/>
          </p:nvPicPr>
          <p:blipFill>
            <a:blip r:embed="rId3">
              <a:alphaModFix/>
            </a:blip>
            <a:stretch>
              <a:fillRect/>
            </a:stretch>
          </p:blipFill>
          <p:spPr>
            <a:xfrm>
              <a:off x="76200" y="6375249"/>
              <a:ext cx="2239461" cy="457800"/>
            </a:xfrm>
            <a:prstGeom prst="rect">
              <a:avLst/>
            </a:prstGeom>
            <a:noFill/>
            <a:ln>
              <a:noFill/>
            </a:ln>
          </p:spPr>
        </p:pic>
      </p:grpSp>
      <p:sp>
        <p:nvSpPr>
          <p:cNvPr id="423" name="Google Shape;423;p38"/>
          <p:cNvSpPr txBox="1"/>
          <p:nvPr/>
        </p:nvSpPr>
        <p:spPr>
          <a:xfrm>
            <a:off x="444450" y="1827750"/>
            <a:ext cx="74358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a:solidFill>
                  <a:schemeClr val="dk1"/>
                </a:solidFill>
              </a:rPr>
              <a:t>When AI development exceeds human control…</a:t>
            </a:r>
            <a:endParaRPr sz="2600">
              <a:solidFill>
                <a:schemeClr val="dk1"/>
              </a:solidFill>
            </a:endParaRPr>
          </a:p>
        </p:txBody>
      </p:sp>
      <p:sp>
        <p:nvSpPr>
          <p:cNvPr id="424" name="Google Shape;424;p38"/>
          <p:cNvSpPr txBox="1"/>
          <p:nvPr/>
        </p:nvSpPr>
        <p:spPr>
          <a:xfrm>
            <a:off x="444450" y="2646175"/>
            <a:ext cx="7075200" cy="2253300"/>
          </a:xfrm>
          <a:prstGeom prst="rect">
            <a:avLst/>
          </a:prstGeom>
          <a:noFill/>
          <a:ln>
            <a:noFill/>
          </a:ln>
        </p:spPr>
        <p:txBody>
          <a:bodyPr spcFirstLastPara="1" wrap="square" lIns="91425" tIns="91425" rIns="91425" bIns="91425" anchor="t" anchorCtr="0">
            <a:spAutoFit/>
          </a:bodyPr>
          <a:lstStyle/>
          <a:p>
            <a:pPr marL="457200" lvl="0" indent="-381000" algn="l" rtl="0">
              <a:lnSpc>
                <a:spcPct val="115000"/>
              </a:lnSpc>
              <a:spcBef>
                <a:spcPts val="0"/>
              </a:spcBef>
              <a:spcAft>
                <a:spcPts val="0"/>
              </a:spcAft>
              <a:buClr>
                <a:schemeClr val="dk1"/>
              </a:buClr>
              <a:buSzPts val="2400"/>
              <a:buChar char="●"/>
            </a:pPr>
            <a:r>
              <a:rPr lang="en-US" sz="2400">
                <a:solidFill>
                  <a:schemeClr val="dk1"/>
                </a:solidFill>
              </a:rPr>
              <a:t>CEO of DoNotPay, attempted to develop AI lawyers to assist individuals with traffic fines</a:t>
            </a:r>
            <a:endParaRPr sz="2400">
              <a:solidFill>
                <a:schemeClr val="dk1"/>
              </a:solidFill>
            </a:endParaRPr>
          </a:p>
          <a:p>
            <a:pPr marL="457200" lvl="0" indent="-381000" algn="l" rtl="0">
              <a:lnSpc>
                <a:spcPct val="115000"/>
              </a:lnSpc>
              <a:spcBef>
                <a:spcPts val="0"/>
              </a:spcBef>
              <a:spcAft>
                <a:spcPts val="0"/>
              </a:spcAft>
              <a:buClr>
                <a:schemeClr val="dk1"/>
              </a:buClr>
              <a:buSzPts val="2400"/>
              <a:buChar char="●"/>
            </a:pPr>
            <a:r>
              <a:rPr lang="en-US" sz="2400">
                <a:solidFill>
                  <a:schemeClr val="dk1"/>
                </a:solidFill>
              </a:rPr>
              <a:t>But the American Bar Association responded with threats and retaliation in an attempt to obstruct AI applications</a:t>
            </a:r>
            <a:endParaRPr sz="2400">
              <a:solidFill>
                <a:schemeClr val="dk1"/>
              </a:solidFill>
            </a:endParaRPr>
          </a:p>
        </p:txBody>
      </p:sp>
      <p:pic>
        <p:nvPicPr>
          <p:cNvPr id="425" name="Google Shape;425;p38"/>
          <p:cNvPicPr preferRelativeResize="0"/>
          <p:nvPr/>
        </p:nvPicPr>
        <p:blipFill>
          <a:blip r:embed="rId4">
            <a:alphaModFix/>
          </a:blip>
          <a:stretch>
            <a:fillRect/>
          </a:stretch>
        </p:blipFill>
        <p:spPr>
          <a:xfrm>
            <a:off x="7811000" y="3192175"/>
            <a:ext cx="4030225" cy="2929649"/>
          </a:xfrm>
          <a:prstGeom prst="rect">
            <a:avLst/>
          </a:prstGeom>
          <a:noFill/>
          <a:ln>
            <a:noFill/>
          </a:ln>
        </p:spPr>
      </p:pic>
      <p:pic>
        <p:nvPicPr>
          <p:cNvPr id="426" name="Google Shape;426;p38"/>
          <p:cNvPicPr preferRelativeResize="0"/>
          <p:nvPr/>
        </p:nvPicPr>
        <p:blipFill>
          <a:blip r:embed="rId5">
            <a:alphaModFix/>
          </a:blip>
          <a:stretch>
            <a:fillRect/>
          </a:stretch>
        </p:blipFill>
        <p:spPr>
          <a:xfrm>
            <a:off x="10375625" y="2587200"/>
            <a:ext cx="1003500" cy="100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grpSp>
        <p:nvGrpSpPr>
          <p:cNvPr id="432" name="Google Shape;432;p39"/>
          <p:cNvGrpSpPr/>
          <p:nvPr/>
        </p:nvGrpSpPr>
        <p:grpSpPr>
          <a:xfrm>
            <a:off x="8895432" y="3972796"/>
            <a:ext cx="3014862" cy="2291588"/>
            <a:chOff x="8804625" y="3605275"/>
            <a:chExt cx="3207300" cy="2718050"/>
          </a:xfrm>
        </p:grpSpPr>
        <p:sp>
          <p:nvSpPr>
            <p:cNvPr id="433" name="Google Shape;433;p39"/>
            <p:cNvSpPr/>
            <p:nvPr/>
          </p:nvSpPr>
          <p:spPr>
            <a:xfrm>
              <a:off x="8859675" y="3605275"/>
              <a:ext cx="3104700" cy="2695500"/>
            </a:xfrm>
            <a:prstGeom prst="roundRect">
              <a:avLst>
                <a:gd name="adj" fmla="val 5285"/>
              </a:avLst>
            </a:prstGeom>
            <a:solidFill>
              <a:srgbClr val="CFE2F3"/>
            </a:solidFill>
            <a:ln w="952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34" name="Google Shape;434;p39"/>
            <p:cNvSpPr txBox="1"/>
            <p:nvPr/>
          </p:nvSpPr>
          <p:spPr>
            <a:xfrm>
              <a:off x="8804625" y="5629725"/>
              <a:ext cx="3207300" cy="693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a:latin typeface="Calibri"/>
                  <a:ea typeface="Calibri"/>
                  <a:cs typeface="Calibri"/>
                  <a:sym typeface="Calibri"/>
                </a:rPr>
                <a:t>AI and the Law, Prof. Lawrence Lessig </a:t>
              </a:r>
              <a:endParaRPr>
                <a:latin typeface="Calibri"/>
                <a:ea typeface="Calibri"/>
                <a:cs typeface="Calibri"/>
                <a:sym typeface="Calibri"/>
              </a:endParaRPr>
            </a:p>
            <a:p>
              <a:pPr marL="0" lvl="0" indent="0" algn="ctr" rtl="0">
                <a:spcBef>
                  <a:spcPts val="0"/>
                </a:spcBef>
                <a:spcAft>
                  <a:spcPts val="0"/>
                </a:spcAft>
                <a:buNone/>
              </a:pPr>
              <a:r>
                <a:rPr lang="en-US" sz="1200">
                  <a:latin typeface="Calibri"/>
                  <a:ea typeface="Calibri"/>
                  <a:cs typeface="Calibri"/>
                  <a:sym typeface="Calibri"/>
                </a:rPr>
                <a:t>(</a:t>
              </a:r>
              <a:r>
                <a:rPr lang="en-US" sz="1200" u="sng">
                  <a:solidFill>
                    <a:schemeClr val="hlink"/>
                  </a:solidFill>
                  <a:latin typeface="Calibri"/>
                  <a:ea typeface="Calibri"/>
                  <a:cs typeface="Calibri"/>
                  <a:sym typeface="Calibri"/>
                  <a:hlinkClick r:id="rId3"/>
                </a:rPr>
                <a:t>https://aiacademy.tw/conf2023-ai-law/</a:t>
              </a:r>
              <a:r>
                <a:rPr lang="en-US" sz="1200">
                  <a:latin typeface="Calibri"/>
                  <a:ea typeface="Calibri"/>
                  <a:cs typeface="Calibri"/>
                  <a:sym typeface="Calibri"/>
                </a:rPr>
                <a:t>)</a:t>
              </a:r>
              <a:endParaRPr sz="1200">
                <a:latin typeface="Calibri"/>
                <a:ea typeface="Calibri"/>
                <a:cs typeface="Calibri"/>
                <a:sym typeface="Calibri"/>
              </a:endParaRPr>
            </a:p>
          </p:txBody>
        </p:sp>
        <p:pic>
          <p:nvPicPr>
            <p:cNvPr id="435" name="Google Shape;435;p39"/>
            <p:cNvPicPr preferRelativeResize="0"/>
            <p:nvPr/>
          </p:nvPicPr>
          <p:blipFill>
            <a:blip r:embed="rId4">
              <a:alphaModFix/>
            </a:blip>
            <a:stretch>
              <a:fillRect/>
            </a:stretch>
          </p:blipFill>
          <p:spPr>
            <a:xfrm>
              <a:off x="9028226" y="3780450"/>
              <a:ext cx="2760100" cy="1849275"/>
            </a:xfrm>
            <a:prstGeom prst="rect">
              <a:avLst/>
            </a:prstGeom>
            <a:noFill/>
            <a:ln>
              <a:noFill/>
            </a:ln>
          </p:spPr>
        </p:pic>
      </p:grpSp>
      <p:cxnSp>
        <p:nvCxnSpPr>
          <p:cNvPr id="436" name="Google Shape;436;p39"/>
          <p:cNvCxnSpPr>
            <a:stCxn id="437" idx="2"/>
            <a:endCxn id="438" idx="2"/>
          </p:cNvCxnSpPr>
          <p:nvPr/>
        </p:nvCxnSpPr>
        <p:spPr>
          <a:xfrm>
            <a:off x="4772613" y="2321575"/>
            <a:ext cx="600" cy="2725500"/>
          </a:xfrm>
          <a:prstGeom prst="curvedConnector3">
            <a:avLst>
              <a:gd name="adj1" fmla="val -490466667"/>
            </a:avLst>
          </a:prstGeom>
          <a:noFill/>
          <a:ln w="38100" cap="flat" cmpd="sng">
            <a:solidFill>
              <a:srgbClr val="980000"/>
            </a:solidFill>
            <a:prstDash val="solid"/>
            <a:round/>
            <a:headEnd type="none" w="med" len="med"/>
            <a:tailEnd type="none" w="med" len="med"/>
          </a:ln>
        </p:spPr>
      </p:cxnSp>
      <p:sp>
        <p:nvSpPr>
          <p:cNvPr id="439" name="Google Shape;439;p39"/>
          <p:cNvSpPr txBox="1">
            <a:spLocks noGrp="1"/>
          </p:cNvSpPr>
          <p:nvPr>
            <p:ph type="title"/>
          </p:nvPr>
        </p:nvSpPr>
        <p:spPr>
          <a:xfrm>
            <a:off x="640075" y="535350"/>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600" b="1"/>
              <a:t>Pathetic Dot Theory</a:t>
            </a:r>
            <a:endParaRPr sz="3600" b="1"/>
          </a:p>
        </p:txBody>
      </p:sp>
      <p:sp>
        <p:nvSpPr>
          <p:cNvPr id="440" name="Google Shape;440;p39"/>
          <p:cNvSpPr txBox="1"/>
          <p:nvPr/>
        </p:nvSpPr>
        <p:spPr>
          <a:xfrm>
            <a:off x="4707588" y="5702275"/>
            <a:ext cx="27768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2000" b="1">
              <a:latin typeface="Calibri"/>
              <a:ea typeface="Calibri"/>
              <a:cs typeface="Calibri"/>
              <a:sym typeface="Calibri"/>
            </a:endParaRPr>
          </a:p>
        </p:txBody>
      </p:sp>
      <p:sp>
        <p:nvSpPr>
          <p:cNvPr id="441" name="Google Shape;441;p39"/>
          <p:cNvSpPr/>
          <p:nvPr/>
        </p:nvSpPr>
        <p:spPr>
          <a:xfrm>
            <a:off x="5283813" y="3318625"/>
            <a:ext cx="1036200" cy="731400"/>
          </a:xfrm>
          <a:prstGeom prst="ellipse">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a:solidFill>
                  <a:schemeClr val="lt1"/>
                </a:solidFill>
                <a:latin typeface="Calibri"/>
                <a:ea typeface="Calibri"/>
                <a:cs typeface="Calibri"/>
                <a:sym typeface="Calibri"/>
              </a:rPr>
              <a:t>AI</a:t>
            </a:r>
            <a:endParaRPr sz="2300">
              <a:solidFill>
                <a:schemeClr val="lt1"/>
              </a:solidFill>
              <a:latin typeface="Calibri"/>
              <a:ea typeface="Calibri"/>
              <a:cs typeface="Calibri"/>
              <a:sym typeface="Calibri"/>
            </a:endParaRPr>
          </a:p>
        </p:txBody>
      </p:sp>
      <p:sp>
        <p:nvSpPr>
          <p:cNvPr id="437" name="Google Shape;437;p39"/>
          <p:cNvSpPr/>
          <p:nvPr/>
        </p:nvSpPr>
        <p:spPr>
          <a:xfrm>
            <a:off x="4772613" y="1784875"/>
            <a:ext cx="2058600" cy="1073400"/>
          </a:xfrm>
          <a:prstGeom prst="ellipse">
            <a:avLst/>
          </a:prstGeom>
          <a:solidFill>
            <a:srgbClr val="00009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a:solidFill>
                  <a:schemeClr val="lt1"/>
                </a:solidFill>
                <a:latin typeface="Calibri"/>
                <a:ea typeface="Calibri"/>
                <a:cs typeface="Calibri"/>
                <a:sym typeface="Calibri"/>
              </a:rPr>
              <a:t>LAW</a:t>
            </a:r>
            <a:endParaRPr sz="2200">
              <a:solidFill>
                <a:schemeClr val="lt1"/>
              </a:solidFill>
              <a:latin typeface="Calibri"/>
              <a:ea typeface="Calibri"/>
              <a:cs typeface="Calibri"/>
              <a:sym typeface="Calibri"/>
            </a:endParaRPr>
          </a:p>
        </p:txBody>
      </p:sp>
      <p:sp>
        <p:nvSpPr>
          <p:cNvPr id="442" name="Google Shape;442;p39"/>
          <p:cNvSpPr/>
          <p:nvPr/>
        </p:nvSpPr>
        <p:spPr>
          <a:xfrm>
            <a:off x="7029888" y="3147625"/>
            <a:ext cx="2058600" cy="1073400"/>
          </a:xfrm>
          <a:prstGeom prst="ellipse">
            <a:avLst/>
          </a:prstGeom>
          <a:solidFill>
            <a:srgbClr val="008000"/>
          </a:solidFill>
          <a:ln w="9525" cap="flat" cmpd="sng">
            <a:solidFill>
              <a:srgbClr val="008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a:solidFill>
                  <a:schemeClr val="lt1"/>
                </a:solidFill>
                <a:latin typeface="Calibri"/>
                <a:ea typeface="Calibri"/>
                <a:cs typeface="Calibri"/>
                <a:sym typeface="Calibri"/>
              </a:rPr>
              <a:t>MARKET</a:t>
            </a:r>
            <a:endParaRPr sz="2200">
              <a:solidFill>
                <a:schemeClr val="lt1"/>
              </a:solidFill>
              <a:latin typeface="Calibri"/>
              <a:ea typeface="Calibri"/>
              <a:cs typeface="Calibri"/>
              <a:sym typeface="Calibri"/>
            </a:endParaRPr>
          </a:p>
        </p:txBody>
      </p:sp>
      <p:sp>
        <p:nvSpPr>
          <p:cNvPr id="443" name="Google Shape;443;p39"/>
          <p:cNvSpPr/>
          <p:nvPr/>
        </p:nvSpPr>
        <p:spPr>
          <a:xfrm>
            <a:off x="2515338" y="3147625"/>
            <a:ext cx="2058600" cy="1073400"/>
          </a:xfrm>
          <a:prstGeom prst="ellipse">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a:solidFill>
                  <a:schemeClr val="lt1"/>
                </a:solidFill>
                <a:latin typeface="Calibri"/>
                <a:ea typeface="Calibri"/>
                <a:cs typeface="Calibri"/>
                <a:sym typeface="Calibri"/>
              </a:rPr>
              <a:t>NORMS</a:t>
            </a:r>
            <a:endParaRPr sz="2200">
              <a:solidFill>
                <a:schemeClr val="lt1"/>
              </a:solidFill>
              <a:latin typeface="Calibri"/>
              <a:ea typeface="Calibri"/>
              <a:cs typeface="Calibri"/>
              <a:sym typeface="Calibri"/>
            </a:endParaRPr>
          </a:p>
        </p:txBody>
      </p:sp>
      <p:sp>
        <p:nvSpPr>
          <p:cNvPr id="438" name="Google Shape;438;p39"/>
          <p:cNvSpPr/>
          <p:nvPr/>
        </p:nvSpPr>
        <p:spPr>
          <a:xfrm>
            <a:off x="4772613" y="4510375"/>
            <a:ext cx="2058600" cy="1073400"/>
          </a:xfrm>
          <a:prstGeom prst="ellipse">
            <a:avLst/>
          </a:prstGeom>
          <a:solidFill>
            <a:srgbClr val="741B4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a:solidFill>
                  <a:schemeClr val="lt1"/>
                </a:solidFill>
                <a:latin typeface="Calibri"/>
                <a:ea typeface="Calibri"/>
                <a:cs typeface="Calibri"/>
                <a:sym typeface="Calibri"/>
              </a:rPr>
              <a:t>CODES</a:t>
            </a:r>
            <a:endParaRPr sz="2200">
              <a:solidFill>
                <a:schemeClr val="lt1"/>
              </a:solidFill>
              <a:latin typeface="Calibri"/>
              <a:ea typeface="Calibri"/>
              <a:cs typeface="Calibri"/>
              <a:sym typeface="Calibri"/>
            </a:endParaRPr>
          </a:p>
        </p:txBody>
      </p:sp>
      <p:cxnSp>
        <p:nvCxnSpPr>
          <p:cNvPr id="444" name="Google Shape;444;p39"/>
          <p:cNvCxnSpPr>
            <a:stCxn id="443" idx="6"/>
            <a:endCxn id="441" idx="2"/>
          </p:cNvCxnSpPr>
          <p:nvPr/>
        </p:nvCxnSpPr>
        <p:spPr>
          <a:xfrm>
            <a:off x="4573938" y="3684325"/>
            <a:ext cx="709800" cy="0"/>
          </a:xfrm>
          <a:prstGeom prst="straightConnector1">
            <a:avLst/>
          </a:prstGeom>
          <a:noFill/>
          <a:ln w="38100" cap="flat" cmpd="sng">
            <a:solidFill>
              <a:srgbClr val="6D9EEB"/>
            </a:solidFill>
            <a:prstDash val="solid"/>
            <a:round/>
            <a:headEnd type="none" w="med" len="med"/>
            <a:tailEnd type="triangle" w="med" len="med"/>
          </a:ln>
        </p:spPr>
      </p:cxnSp>
      <p:cxnSp>
        <p:nvCxnSpPr>
          <p:cNvPr id="445" name="Google Shape;445;p39"/>
          <p:cNvCxnSpPr>
            <a:stCxn id="442" idx="2"/>
            <a:endCxn id="441" idx="6"/>
          </p:cNvCxnSpPr>
          <p:nvPr/>
        </p:nvCxnSpPr>
        <p:spPr>
          <a:xfrm rot="10800000">
            <a:off x="6320088" y="3684325"/>
            <a:ext cx="709800" cy="0"/>
          </a:xfrm>
          <a:prstGeom prst="straightConnector1">
            <a:avLst/>
          </a:prstGeom>
          <a:noFill/>
          <a:ln w="38100" cap="flat" cmpd="sng">
            <a:solidFill>
              <a:srgbClr val="6D9EEB"/>
            </a:solidFill>
            <a:prstDash val="solid"/>
            <a:round/>
            <a:headEnd type="none" w="med" len="med"/>
            <a:tailEnd type="triangle" w="med" len="med"/>
          </a:ln>
        </p:spPr>
      </p:cxnSp>
      <p:cxnSp>
        <p:nvCxnSpPr>
          <p:cNvPr id="446" name="Google Shape;446;p39"/>
          <p:cNvCxnSpPr>
            <a:stCxn id="437" idx="4"/>
            <a:endCxn id="441" idx="0"/>
          </p:cNvCxnSpPr>
          <p:nvPr/>
        </p:nvCxnSpPr>
        <p:spPr>
          <a:xfrm>
            <a:off x="5801913" y="2858275"/>
            <a:ext cx="0" cy="460500"/>
          </a:xfrm>
          <a:prstGeom prst="straightConnector1">
            <a:avLst/>
          </a:prstGeom>
          <a:noFill/>
          <a:ln w="38100" cap="flat" cmpd="sng">
            <a:solidFill>
              <a:srgbClr val="6D9EEB"/>
            </a:solidFill>
            <a:prstDash val="solid"/>
            <a:round/>
            <a:headEnd type="none" w="med" len="med"/>
            <a:tailEnd type="triangle" w="med" len="med"/>
          </a:ln>
        </p:spPr>
      </p:cxnSp>
      <p:cxnSp>
        <p:nvCxnSpPr>
          <p:cNvPr id="447" name="Google Shape;447;p39"/>
          <p:cNvCxnSpPr>
            <a:stCxn id="438" idx="0"/>
            <a:endCxn id="441" idx="4"/>
          </p:cNvCxnSpPr>
          <p:nvPr/>
        </p:nvCxnSpPr>
        <p:spPr>
          <a:xfrm rot="10800000">
            <a:off x="5801913" y="4050175"/>
            <a:ext cx="0" cy="460200"/>
          </a:xfrm>
          <a:prstGeom prst="straightConnector1">
            <a:avLst/>
          </a:prstGeom>
          <a:noFill/>
          <a:ln w="38100" cap="flat" cmpd="sng">
            <a:solidFill>
              <a:srgbClr val="6D9EEB"/>
            </a:solidFill>
            <a:prstDash val="solid"/>
            <a:round/>
            <a:headEnd type="none" w="med" len="med"/>
            <a:tailEnd type="triangle" w="med" len="med"/>
          </a:ln>
        </p:spPr>
      </p:cxnSp>
      <p:cxnSp>
        <p:nvCxnSpPr>
          <p:cNvPr id="448" name="Google Shape;448;p39"/>
          <p:cNvCxnSpPr>
            <a:stCxn id="437" idx="2"/>
            <a:endCxn id="443" idx="0"/>
          </p:cNvCxnSpPr>
          <p:nvPr/>
        </p:nvCxnSpPr>
        <p:spPr>
          <a:xfrm flipH="1">
            <a:off x="3544713" y="2321575"/>
            <a:ext cx="1227900" cy="826200"/>
          </a:xfrm>
          <a:prstGeom prst="straightConnector1">
            <a:avLst/>
          </a:prstGeom>
          <a:noFill/>
          <a:ln w="38100" cap="flat" cmpd="sng">
            <a:solidFill>
              <a:srgbClr val="980000"/>
            </a:solidFill>
            <a:prstDash val="solid"/>
            <a:round/>
            <a:headEnd type="none" w="med" len="med"/>
            <a:tailEnd type="triangle" w="med" len="med"/>
          </a:ln>
        </p:spPr>
      </p:cxnSp>
      <p:cxnSp>
        <p:nvCxnSpPr>
          <p:cNvPr id="449" name="Google Shape;449;p39"/>
          <p:cNvCxnSpPr>
            <a:stCxn id="437" idx="6"/>
            <a:endCxn id="442" idx="0"/>
          </p:cNvCxnSpPr>
          <p:nvPr/>
        </p:nvCxnSpPr>
        <p:spPr>
          <a:xfrm>
            <a:off x="6831213" y="2321575"/>
            <a:ext cx="1227900" cy="826200"/>
          </a:xfrm>
          <a:prstGeom prst="straightConnector1">
            <a:avLst/>
          </a:prstGeom>
          <a:noFill/>
          <a:ln w="38100" cap="flat" cmpd="sng">
            <a:solidFill>
              <a:srgbClr val="980000"/>
            </a:solidFill>
            <a:prstDash val="solid"/>
            <a:round/>
            <a:headEnd type="none" w="med" len="med"/>
            <a:tailEnd type="triangle" w="med" len="med"/>
          </a:ln>
        </p:spPr>
      </p:cxnSp>
      <p:cxnSp>
        <p:nvCxnSpPr>
          <p:cNvPr id="450" name="Google Shape;450;p39"/>
          <p:cNvCxnSpPr>
            <a:endCxn id="438" idx="2"/>
          </p:cNvCxnSpPr>
          <p:nvPr/>
        </p:nvCxnSpPr>
        <p:spPr>
          <a:xfrm>
            <a:off x="4135713" y="5022775"/>
            <a:ext cx="636900" cy="24300"/>
          </a:xfrm>
          <a:prstGeom prst="straightConnector1">
            <a:avLst/>
          </a:prstGeom>
          <a:noFill/>
          <a:ln w="38100" cap="flat" cmpd="sng">
            <a:solidFill>
              <a:srgbClr val="980000"/>
            </a:solidFill>
            <a:prstDash val="solid"/>
            <a:round/>
            <a:headEnd type="none" w="med" len="med"/>
            <a:tailEnd type="triangle" w="med" len="med"/>
          </a:ln>
        </p:spPr>
      </p:cxnSp>
      <p:cxnSp>
        <p:nvCxnSpPr>
          <p:cNvPr id="451" name="Google Shape;451;p39"/>
          <p:cNvCxnSpPr>
            <a:endCxn id="438" idx="6"/>
          </p:cNvCxnSpPr>
          <p:nvPr/>
        </p:nvCxnSpPr>
        <p:spPr>
          <a:xfrm flipH="1">
            <a:off x="6831213" y="4976875"/>
            <a:ext cx="794400" cy="70200"/>
          </a:xfrm>
          <a:prstGeom prst="straightConnector1">
            <a:avLst/>
          </a:prstGeom>
          <a:noFill/>
          <a:ln w="38100" cap="flat" cmpd="sng">
            <a:solidFill>
              <a:srgbClr val="980000"/>
            </a:solidFill>
            <a:prstDash val="solid"/>
            <a:round/>
            <a:headEnd type="none" w="med" len="med"/>
            <a:tailEnd type="triangle" w="med" len="med"/>
          </a:ln>
        </p:spPr>
      </p:cxnSp>
      <p:cxnSp>
        <p:nvCxnSpPr>
          <p:cNvPr id="452" name="Google Shape;452;p39"/>
          <p:cNvCxnSpPr>
            <a:stCxn id="437" idx="6"/>
            <a:endCxn id="438" idx="6"/>
          </p:cNvCxnSpPr>
          <p:nvPr/>
        </p:nvCxnSpPr>
        <p:spPr>
          <a:xfrm>
            <a:off x="6831213" y="2321575"/>
            <a:ext cx="600" cy="2725500"/>
          </a:xfrm>
          <a:prstGeom prst="curvedConnector3">
            <a:avLst>
              <a:gd name="adj1" fmla="val 502475000"/>
            </a:avLst>
          </a:prstGeom>
          <a:noFill/>
          <a:ln w="38100" cap="flat" cmpd="sng">
            <a:solidFill>
              <a:srgbClr val="980000"/>
            </a:solidFill>
            <a:prstDash val="solid"/>
            <a:round/>
            <a:headEnd type="none" w="med" len="med"/>
            <a:tailEnd type="none" w="med" len="med"/>
          </a:ln>
        </p:spPr>
      </p:cxnSp>
      <p:grpSp>
        <p:nvGrpSpPr>
          <p:cNvPr id="453" name="Google Shape;453;p39"/>
          <p:cNvGrpSpPr/>
          <p:nvPr/>
        </p:nvGrpSpPr>
        <p:grpSpPr>
          <a:xfrm>
            <a:off x="20350" y="6375249"/>
            <a:ext cx="4436400" cy="482676"/>
            <a:chOff x="20350" y="6375249"/>
            <a:chExt cx="4436400" cy="482676"/>
          </a:xfrm>
        </p:grpSpPr>
        <p:sp>
          <p:nvSpPr>
            <p:cNvPr id="454" name="Google Shape;454;p39"/>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55" name="Google Shape;455;p39"/>
            <p:cNvPicPr preferRelativeResize="0"/>
            <p:nvPr/>
          </p:nvPicPr>
          <p:blipFill>
            <a:blip r:embed="rId5">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40"/>
          <p:cNvSpPr/>
          <p:nvPr/>
        </p:nvSpPr>
        <p:spPr>
          <a:xfrm>
            <a:off x="6239538" y="931525"/>
            <a:ext cx="4324200" cy="3462300"/>
          </a:xfrm>
          <a:prstGeom prst="wedgeEllipseCallout">
            <a:avLst>
              <a:gd name="adj1" fmla="val -55417"/>
              <a:gd name="adj2" fmla="val 52526"/>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1" name="Google Shape;461;p4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4000"/>
              <a:t>Research Trends-AIOT</a:t>
            </a:r>
            <a:endParaRPr sz="4000"/>
          </a:p>
        </p:txBody>
      </p:sp>
      <p:pic>
        <p:nvPicPr>
          <p:cNvPr id="462" name="Google Shape;462;p40"/>
          <p:cNvPicPr preferRelativeResize="0"/>
          <p:nvPr/>
        </p:nvPicPr>
        <p:blipFill>
          <a:blip r:embed="rId3">
            <a:alphaModFix/>
          </a:blip>
          <a:stretch>
            <a:fillRect/>
          </a:stretch>
        </p:blipFill>
        <p:spPr>
          <a:xfrm>
            <a:off x="7257150" y="1690823"/>
            <a:ext cx="2288975" cy="2288975"/>
          </a:xfrm>
          <a:prstGeom prst="rect">
            <a:avLst/>
          </a:prstGeom>
          <a:noFill/>
          <a:ln>
            <a:noFill/>
          </a:ln>
        </p:spPr>
      </p:pic>
      <p:pic>
        <p:nvPicPr>
          <p:cNvPr id="463" name="Google Shape;463;p40"/>
          <p:cNvPicPr preferRelativeResize="0"/>
          <p:nvPr/>
        </p:nvPicPr>
        <p:blipFill>
          <a:blip r:embed="rId4">
            <a:alphaModFix/>
          </a:blip>
          <a:stretch>
            <a:fillRect/>
          </a:stretch>
        </p:blipFill>
        <p:spPr>
          <a:xfrm>
            <a:off x="2595775" y="2079825"/>
            <a:ext cx="3000000" cy="3000000"/>
          </a:xfrm>
          <a:prstGeom prst="rect">
            <a:avLst/>
          </a:prstGeom>
          <a:noFill/>
          <a:ln>
            <a:noFill/>
          </a:ln>
        </p:spPr>
      </p:pic>
      <p:sp>
        <p:nvSpPr>
          <p:cNvPr id="464" name="Google Shape;464;p40"/>
          <p:cNvSpPr txBox="1"/>
          <p:nvPr/>
        </p:nvSpPr>
        <p:spPr>
          <a:xfrm>
            <a:off x="3592225" y="5257150"/>
            <a:ext cx="10071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700" b="1"/>
              <a:t>AIoT</a:t>
            </a:r>
            <a:endParaRPr sz="2700" b="1"/>
          </a:p>
        </p:txBody>
      </p:sp>
      <p:sp>
        <p:nvSpPr>
          <p:cNvPr id="465" name="Google Shape;465;p40"/>
          <p:cNvSpPr txBox="1"/>
          <p:nvPr/>
        </p:nvSpPr>
        <p:spPr>
          <a:xfrm>
            <a:off x="5397500" y="4717150"/>
            <a:ext cx="7465200" cy="6156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1000"/>
              </a:spcBef>
              <a:spcAft>
                <a:spcPts val="0"/>
              </a:spcAft>
              <a:buNone/>
            </a:pPr>
            <a:r>
              <a:rPr lang="en-US" sz="2800">
                <a:solidFill>
                  <a:schemeClr val="dk1"/>
                </a:solidFill>
                <a:latin typeface="Calibri"/>
                <a:ea typeface="Calibri"/>
                <a:cs typeface="Calibri"/>
                <a:sym typeface="Calibri"/>
              </a:rPr>
              <a:t>deploy Generative AI in edge device</a:t>
            </a:r>
            <a:endParaRPr sz="28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41"/>
          <p:cNvSpPr txBox="1">
            <a:spLocks noGrp="1"/>
          </p:cNvSpPr>
          <p:nvPr>
            <p:ph type="ctrTitle"/>
          </p:nvPr>
        </p:nvSpPr>
        <p:spPr>
          <a:xfrm>
            <a:off x="1524000" y="1155494"/>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Thank you ! Q&amp;A</a:t>
            </a:r>
            <a:endParaRPr/>
          </a:p>
        </p:txBody>
      </p:sp>
      <p:grpSp>
        <p:nvGrpSpPr>
          <p:cNvPr id="471" name="Google Shape;471;p41"/>
          <p:cNvGrpSpPr/>
          <p:nvPr/>
        </p:nvGrpSpPr>
        <p:grpSpPr>
          <a:xfrm>
            <a:off x="20350" y="6375249"/>
            <a:ext cx="4436400" cy="482676"/>
            <a:chOff x="20350" y="6375249"/>
            <a:chExt cx="4436400" cy="482676"/>
          </a:xfrm>
        </p:grpSpPr>
        <p:sp>
          <p:nvSpPr>
            <p:cNvPr id="472" name="Google Shape;472;p41"/>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73" name="Google Shape;473;p41"/>
            <p:cNvPicPr preferRelativeResize="0"/>
            <p:nvPr/>
          </p:nvPicPr>
          <p:blipFill>
            <a:blip r:embed="rId3">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sp>
        <p:nvSpPr>
          <p:cNvPr id="127" name="Google Shape;127;p15"/>
          <p:cNvSpPr txBox="1">
            <a:spLocks noGrp="1"/>
          </p:cNvSpPr>
          <p:nvPr>
            <p:ph type="title"/>
          </p:nvPr>
        </p:nvSpPr>
        <p:spPr>
          <a:xfrm>
            <a:off x="752680" y="2608365"/>
            <a:ext cx="10891200" cy="1680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030A0"/>
              </a:buClr>
              <a:buSzPts val="4800"/>
              <a:buFont typeface="Calibri"/>
              <a:buNone/>
            </a:pPr>
            <a:r>
              <a:rPr lang="en-US" sz="4800" b="1">
                <a:solidFill>
                  <a:srgbClr val="7030A0"/>
                </a:solidFill>
              </a:rPr>
              <a:t>Creative Industry (CI)</a:t>
            </a:r>
            <a:endParaRPr sz="4800" b="1">
              <a:solidFill>
                <a:srgbClr val="7030A0"/>
              </a:solidFill>
            </a:endParaRPr>
          </a:p>
        </p:txBody>
      </p:sp>
      <p:grpSp>
        <p:nvGrpSpPr>
          <p:cNvPr id="128" name="Google Shape;128;p15"/>
          <p:cNvGrpSpPr/>
          <p:nvPr/>
        </p:nvGrpSpPr>
        <p:grpSpPr>
          <a:xfrm>
            <a:off x="20350" y="6375249"/>
            <a:ext cx="4436400" cy="482676"/>
            <a:chOff x="20350" y="6375249"/>
            <a:chExt cx="4436400" cy="482676"/>
          </a:xfrm>
        </p:grpSpPr>
        <p:sp>
          <p:nvSpPr>
            <p:cNvPr id="129" name="Google Shape;129;p15"/>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30" name="Google Shape;130;p15"/>
            <p:cNvPicPr preferRelativeResize="0"/>
            <p:nvPr/>
          </p:nvPicPr>
          <p:blipFill>
            <a:blip r:embed="rId4">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6"/>
          <p:cNvSpPr txBox="1">
            <a:spLocks noGrp="1"/>
          </p:cNvSpPr>
          <p:nvPr>
            <p:ph type="title"/>
          </p:nvPr>
        </p:nvSpPr>
        <p:spPr>
          <a:xfrm>
            <a:off x="840657" y="1150121"/>
            <a:ext cx="11002200" cy="954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b="1"/>
              <a:t>Creative Economy</a:t>
            </a:r>
            <a:endParaRPr sz="3600" b="1"/>
          </a:p>
        </p:txBody>
      </p:sp>
      <p:pic>
        <p:nvPicPr>
          <p:cNvPr id="136" name="Google Shape;136;p16"/>
          <p:cNvPicPr preferRelativeResize="0"/>
          <p:nvPr/>
        </p:nvPicPr>
        <p:blipFill>
          <a:blip r:embed="rId3">
            <a:alphaModFix/>
          </a:blip>
          <a:stretch>
            <a:fillRect/>
          </a:stretch>
        </p:blipFill>
        <p:spPr>
          <a:xfrm>
            <a:off x="6593637" y="1150114"/>
            <a:ext cx="4557776" cy="4557776"/>
          </a:xfrm>
          <a:prstGeom prst="rect">
            <a:avLst/>
          </a:prstGeom>
          <a:noFill/>
          <a:ln>
            <a:noFill/>
          </a:ln>
        </p:spPr>
      </p:pic>
      <p:sp>
        <p:nvSpPr>
          <p:cNvPr id="137" name="Google Shape;137;p16"/>
          <p:cNvSpPr txBox="1"/>
          <p:nvPr/>
        </p:nvSpPr>
        <p:spPr>
          <a:xfrm>
            <a:off x="6664675" y="6089550"/>
            <a:ext cx="5559300" cy="3387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a:solidFill>
                  <a:schemeClr val="lt2"/>
                </a:solidFill>
                <a:latin typeface="Calibri"/>
                <a:ea typeface="Calibri"/>
                <a:cs typeface="Calibri"/>
                <a:sym typeface="Calibri"/>
              </a:rPr>
              <a:t>Creative Economy Programme (UNCTAD, United Nations Conference on Trade and Development 2022 )</a:t>
            </a:r>
            <a:endParaRPr sz="1000">
              <a:solidFill>
                <a:schemeClr val="lt2"/>
              </a:solidFill>
              <a:latin typeface="Calibri"/>
              <a:ea typeface="Calibri"/>
              <a:cs typeface="Calibri"/>
              <a:sym typeface="Calibri"/>
            </a:endParaRPr>
          </a:p>
        </p:txBody>
      </p:sp>
      <p:sp>
        <p:nvSpPr>
          <p:cNvPr id="138" name="Google Shape;138;p16"/>
          <p:cNvSpPr txBox="1"/>
          <p:nvPr/>
        </p:nvSpPr>
        <p:spPr>
          <a:xfrm>
            <a:off x="840650" y="2274900"/>
            <a:ext cx="4378200" cy="2770500"/>
          </a:xfrm>
          <a:prstGeom prst="rect">
            <a:avLst/>
          </a:prstGeom>
          <a:noFill/>
          <a:ln>
            <a:noFill/>
          </a:ln>
        </p:spPr>
        <p:txBody>
          <a:bodyPr spcFirstLastPara="1" wrap="square" lIns="91425" tIns="91425" rIns="91425" bIns="91425" anchor="t" anchorCtr="0">
            <a:spAutoFit/>
          </a:bodyPr>
          <a:lstStyle/>
          <a:p>
            <a:pPr marL="457200" lvl="0" indent="-419100" algn="l" rtl="0">
              <a:lnSpc>
                <a:spcPct val="115000"/>
              </a:lnSpc>
              <a:spcBef>
                <a:spcPts val="0"/>
              </a:spcBef>
              <a:spcAft>
                <a:spcPts val="0"/>
              </a:spcAft>
              <a:buSzPts val="3000"/>
              <a:buFont typeface="Calibri"/>
              <a:buChar char="●"/>
            </a:pPr>
            <a:r>
              <a:rPr lang="en-US" sz="3000">
                <a:latin typeface="Calibri"/>
                <a:ea typeface="Calibri"/>
                <a:cs typeface="Calibri"/>
                <a:sym typeface="Calibri"/>
              </a:rPr>
              <a:t>Human creativity </a:t>
            </a:r>
            <a:endParaRPr sz="3000">
              <a:latin typeface="Calibri"/>
              <a:ea typeface="Calibri"/>
              <a:cs typeface="Calibri"/>
              <a:sym typeface="Calibri"/>
            </a:endParaRPr>
          </a:p>
          <a:p>
            <a:pPr marL="457200" lvl="0" indent="-419100" algn="l" rtl="0">
              <a:lnSpc>
                <a:spcPct val="115000"/>
              </a:lnSpc>
              <a:spcBef>
                <a:spcPts val="0"/>
              </a:spcBef>
              <a:spcAft>
                <a:spcPts val="0"/>
              </a:spcAft>
              <a:buSzPts val="3000"/>
              <a:buFont typeface="Calibri"/>
              <a:buChar char="●"/>
            </a:pPr>
            <a:r>
              <a:rPr lang="en-US" sz="3000">
                <a:latin typeface="Calibri"/>
                <a:ea typeface="Calibri"/>
                <a:cs typeface="Calibri"/>
                <a:sym typeface="Calibri"/>
              </a:rPr>
              <a:t>Ideas</a:t>
            </a:r>
            <a:endParaRPr sz="3000">
              <a:latin typeface="Calibri"/>
              <a:ea typeface="Calibri"/>
              <a:cs typeface="Calibri"/>
              <a:sym typeface="Calibri"/>
            </a:endParaRPr>
          </a:p>
          <a:p>
            <a:pPr marL="457200" lvl="0" indent="-419100" algn="l" rtl="0">
              <a:lnSpc>
                <a:spcPct val="115000"/>
              </a:lnSpc>
              <a:spcBef>
                <a:spcPts val="0"/>
              </a:spcBef>
              <a:spcAft>
                <a:spcPts val="0"/>
              </a:spcAft>
              <a:buSzPts val="3000"/>
              <a:buFont typeface="Calibri"/>
              <a:buChar char="●"/>
            </a:pPr>
            <a:r>
              <a:rPr lang="en-US" sz="3000">
                <a:latin typeface="Calibri"/>
                <a:ea typeface="Calibri"/>
                <a:cs typeface="Calibri"/>
                <a:sym typeface="Calibri"/>
              </a:rPr>
              <a:t>Intellectual property</a:t>
            </a:r>
            <a:endParaRPr sz="3000">
              <a:latin typeface="Calibri"/>
              <a:ea typeface="Calibri"/>
              <a:cs typeface="Calibri"/>
              <a:sym typeface="Calibri"/>
            </a:endParaRPr>
          </a:p>
          <a:p>
            <a:pPr marL="457200" lvl="0" indent="-419100" algn="l" rtl="0">
              <a:lnSpc>
                <a:spcPct val="115000"/>
              </a:lnSpc>
              <a:spcBef>
                <a:spcPts val="0"/>
              </a:spcBef>
              <a:spcAft>
                <a:spcPts val="0"/>
              </a:spcAft>
              <a:buSzPts val="3000"/>
              <a:buFont typeface="Calibri"/>
              <a:buChar char="●"/>
            </a:pPr>
            <a:r>
              <a:rPr lang="en-US" sz="3000">
                <a:latin typeface="Calibri"/>
                <a:ea typeface="Calibri"/>
                <a:cs typeface="Calibri"/>
                <a:sym typeface="Calibri"/>
              </a:rPr>
              <a:t>Knowledge</a:t>
            </a:r>
            <a:endParaRPr sz="3000">
              <a:latin typeface="Calibri"/>
              <a:ea typeface="Calibri"/>
              <a:cs typeface="Calibri"/>
              <a:sym typeface="Calibri"/>
            </a:endParaRPr>
          </a:p>
          <a:p>
            <a:pPr marL="457200" lvl="0" indent="-419100" algn="l" rtl="0">
              <a:lnSpc>
                <a:spcPct val="115000"/>
              </a:lnSpc>
              <a:spcBef>
                <a:spcPts val="0"/>
              </a:spcBef>
              <a:spcAft>
                <a:spcPts val="0"/>
              </a:spcAft>
              <a:buSzPts val="3000"/>
              <a:buFont typeface="Calibri"/>
              <a:buChar char="●"/>
            </a:pPr>
            <a:r>
              <a:rPr lang="en-US" sz="3000">
                <a:latin typeface="Calibri"/>
                <a:ea typeface="Calibri"/>
                <a:cs typeface="Calibri"/>
                <a:sym typeface="Calibri"/>
              </a:rPr>
              <a:t>Technology</a:t>
            </a:r>
            <a:endParaRPr sz="3000">
              <a:latin typeface="Calibri"/>
              <a:ea typeface="Calibri"/>
              <a:cs typeface="Calibri"/>
              <a:sym typeface="Calibri"/>
            </a:endParaRPr>
          </a:p>
        </p:txBody>
      </p:sp>
      <p:grpSp>
        <p:nvGrpSpPr>
          <p:cNvPr id="139" name="Google Shape;139;p16"/>
          <p:cNvGrpSpPr/>
          <p:nvPr/>
        </p:nvGrpSpPr>
        <p:grpSpPr>
          <a:xfrm>
            <a:off x="20350" y="6375249"/>
            <a:ext cx="4436400" cy="482676"/>
            <a:chOff x="20350" y="6375249"/>
            <a:chExt cx="4436400" cy="482676"/>
          </a:xfrm>
        </p:grpSpPr>
        <p:sp>
          <p:nvSpPr>
            <p:cNvPr id="140" name="Google Shape;140;p16"/>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41" name="Google Shape;141;p16"/>
            <p:cNvPicPr preferRelativeResize="0"/>
            <p:nvPr/>
          </p:nvPicPr>
          <p:blipFill>
            <a:blip r:embed="rId4">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cxnSp>
        <p:nvCxnSpPr>
          <p:cNvPr id="146" name="Google Shape;146;p17"/>
          <p:cNvCxnSpPr>
            <a:stCxn id="147" idx="1"/>
            <a:endCxn id="148" idx="3"/>
          </p:cNvCxnSpPr>
          <p:nvPr/>
        </p:nvCxnSpPr>
        <p:spPr>
          <a:xfrm flipH="1">
            <a:off x="9428350" y="5461050"/>
            <a:ext cx="213900" cy="377400"/>
          </a:xfrm>
          <a:prstGeom prst="bentConnector3">
            <a:avLst>
              <a:gd name="adj1" fmla="val 50023"/>
            </a:avLst>
          </a:prstGeom>
          <a:noFill/>
          <a:ln w="9525" cap="flat" cmpd="sng">
            <a:solidFill>
              <a:schemeClr val="dk2"/>
            </a:solidFill>
            <a:prstDash val="solid"/>
            <a:round/>
            <a:headEnd type="none" w="med" len="med"/>
            <a:tailEnd type="none" w="med" len="med"/>
          </a:ln>
        </p:spPr>
      </p:cxnSp>
      <p:cxnSp>
        <p:nvCxnSpPr>
          <p:cNvPr id="149" name="Google Shape;149;p17"/>
          <p:cNvCxnSpPr>
            <a:stCxn id="150" idx="1"/>
            <a:endCxn id="151" idx="3"/>
          </p:cNvCxnSpPr>
          <p:nvPr/>
        </p:nvCxnSpPr>
        <p:spPr>
          <a:xfrm rot="10800000">
            <a:off x="2544900" y="4763625"/>
            <a:ext cx="223500" cy="324900"/>
          </a:xfrm>
          <a:prstGeom prst="bentConnector3">
            <a:avLst>
              <a:gd name="adj1" fmla="val 49975"/>
            </a:avLst>
          </a:prstGeom>
          <a:noFill/>
          <a:ln w="9525" cap="flat" cmpd="sng">
            <a:solidFill>
              <a:schemeClr val="dk2"/>
            </a:solidFill>
            <a:prstDash val="solid"/>
            <a:round/>
            <a:headEnd type="none" w="med" len="med"/>
            <a:tailEnd type="none" w="med" len="med"/>
          </a:ln>
        </p:spPr>
      </p:cxnSp>
      <p:cxnSp>
        <p:nvCxnSpPr>
          <p:cNvPr id="152" name="Google Shape;152;p17"/>
          <p:cNvCxnSpPr>
            <a:stCxn id="153" idx="3"/>
            <a:endCxn id="154" idx="1"/>
          </p:cNvCxnSpPr>
          <p:nvPr/>
        </p:nvCxnSpPr>
        <p:spPr>
          <a:xfrm>
            <a:off x="2365548" y="2339106"/>
            <a:ext cx="402900" cy="499200"/>
          </a:xfrm>
          <a:prstGeom prst="bentConnector3">
            <a:avLst>
              <a:gd name="adj1" fmla="val 49994"/>
            </a:avLst>
          </a:prstGeom>
          <a:noFill/>
          <a:ln w="9525" cap="flat" cmpd="sng">
            <a:solidFill>
              <a:schemeClr val="dk2"/>
            </a:solidFill>
            <a:prstDash val="solid"/>
            <a:round/>
            <a:headEnd type="none" w="med" len="med"/>
            <a:tailEnd type="none" w="med" len="med"/>
          </a:ln>
        </p:spPr>
      </p:cxnSp>
      <p:sp>
        <p:nvSpPr>
          <p:cNvPr id="155" name="Google Shape;155;p17"/>
          <p:cNvSpPr txBox="1">
            <a:spLocks noGrp="1"/>
          </p:cNvSpPr>
          <p:nvPr>
            <p:ph type="title"/>
          </p:nvPr>
        </p:nvSpPr>
        <p:spPr>
          <a:xfrm>
            <a:off x="612057" y="437696"/>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Creative industry 4.0</a:t>
            </a:r>
            <a:endParaRPr sz="3600" b="1"/>
          </a:p>
        </p:txBody>
      </p:sp>
      <p:sp>
        <p:nvSpPr>
          <p:cNvPr id="156" name="Google Shape;156;p17"/>
          <p:cNvSpPr txBox="1"/>
          <p:nvPr/>
        </p:nvSpPr>
        <p:spPr>
          <a:xfrm>
            <a:off x="6735900" y="6089550"/>
            <a:ext cx="5488200" cy="3387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a:solidFill>
                  <a:schemeClr val="lt2"/>
                </a:solidFill>
                <a:latin typeface="Calibri"/>
                <a:ea typeface="Calibri"/>
                <a:cs typeface="Calibri"/>
                <a:sym typeface="Calibri"/>
              </a:rPr>
              <a:t>Creative Economy Programme (UNCTAD, United Nations Conference on Trade and Development 2022 )</a:t>
            </a:r>
            <a:endParaRPr sz="1000">
              <a:solidFill>
                <a:schemeClr val="lt2"/>
              </a:solidFill>
              <a:latin typeface="Calibri"/>
              <a:ea typeface="Calibri"/>
              <a:cs typeface="Calibri"/>
              <a:sym typeface="Calibri"/>
            </a:endParaRPr>
          </a:p>
        </p:txBody>
      </p:sp>
      <p:sp>
        <p:nvSpPr>
          <p:cNvPr id="157" name="Google Shape;157;p17"/>
          <p:cNvSpPr txBox="1"/>
          <p:nvPr/>
        </p:nvSpPr>
        <p:spPr>
          <a:xfrm>
            <a:off x="632700" y="1164000"/>
            <a:ext cx="111588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latin typeface="Calibri"/>
                <a:ea typeface="Calibri"/>
                <a:cs typeface="Calibri"/>
                <a:sym typeface="Calibri"/>
              </a:rPr>
              <a:t>Creative Industry 4.0 is expected to benefit from the opportunities brought by new technologies.</a:t>
            </a:r>
            <a:endParaRPr sz="2200">
              <a:latin typeface="Calibri"/>
              <a:ea typeface="Calibri"/>
              <a:cs typeface="Calibri"/>
              <a:sym typeface="Calibri"/>
            </a:endParaRPr>
          </a:p>
        </p:txBody>
      </p:sp>
      <p:sp>
        <p:nvSpPr>
          <p:cNvPr id="158" name="Google Shape;158;p17"/>
          <p:cNvSpPr/>
          <p:nvPr/>
        </p:nvSpPr>
        <p:spPr>
          <a:xfrm>
            <a:off x="2674800" y="1773275"/>
            <a:ext cx="6842400" cy="597600"/>
          </a:xfrm>
          <a:prstGeom prst="roundRect">
            <a:avLst>
              <a:gd name="adj" fmla="val 16667"/>
            </a:avLst>
          </a:prstGeom>
          <a:solidFill>
            <a:srgbClr val="00009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a:solidFill>
                  <a:schemeClr val="lt1"/>
                </a:solidFill>
                <a:latin typeface="Calibri"/>
                <a:ea typeface="Calibri"/>
                <a:cs typeface="Calibri"/>
                <a:sym typeface="Calibri"/>
              </a:rPr>
              <a:t>Top 10 Creative Economy Trends in 2023</a:t>
            </a:r>
            <a:endParaRPr sz="2800" b="1">
              <a:solidFill>
                <a:schemeClr val="lt1"/>
              </a:solidFill>
              <a:latin typeface="Calibri"/>
              <a:ea typeface="Calibri"/>
              <a:cs typeface="Calibri"/>
              <a:sym typeface="Calibri"/>
            </a:endParaRPr>
          </a:p>
        </p:txBody>
      </p:sp>
      <p:sp>
        <p:nvSpPr>
          <p:cNvPr id="154" name="Google Shape;154;p17"/>
          <p:cNvSpPr/>
          <p:nvPr/>
        </p:nvSpPr>
        <p:spPr>
          <a:xfrm>
            <a:off x="2768400" y="2539650"/>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NFT Technology</a:t>
            </a:r>
            <a:endParaRPr sz="1800">
              <a:latin typeface="Calibri"/>
              <a:ea typeface="Calibri"/>
              <a:cs typeface="Calibri"/>
              <a:sym typeface="Calibri"/>
            </a:endParaRPr>
          </a:p>
        </p:txBody>
      </p:sp>
      <p:sp>
        <p:nvSpPr>
          <p:cNvPr id="159" name="Google Shape;159;p17"/>
          <p:cNvSpPr/>
          <p:nvPr/>
        </p:nvSpPr>
        <p:spPr>
          <a:xfrm>
            <a:off x="2768400" y="3289675"/>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Algorithmic Creativity</a:t>
            </a:r>
            <a:endParaRPr sz="1800">
              <a:latin typeface="Calibri"/>
              <a:ea typeface="Calibri"/>
              <a:cs typeface="Calibri"/>
              <a:sym typeface="Calibri"/>
            </a:endParaRPr>
          </a:p>
        </p:txBody>
      </p:sp>
      <p:sp>
        <p:nvSpPr>
          <p:cNvPr id="160" name="Google Shape;160;p17"/>
          <p:cNvSpPr/>
          <p:nvPr/>
        </p:nvSpPr>
        <p:spPr>
          <a:xfrm>
            <a:off x="2768400" y="4039700"/>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Extended Reality</a:t>
            </a:r>
            <a:endParaRPr sz="1800">
              <a:latin typeface="Calibri"/>
              <a:ea typeface="Calibri"/>
              <a:cs typeface="Calibri"/>
              <a:sym typeface="Calibri"/>
            </a:endParaRPr>
          </a:p>
        </p:txBody>
      </p:sp>
      <p:sp>
        <p:nvSpPr>
          <p:cNvPr id="150" name="Google Shape;150;p17"/>
          <p:cNvSpPr/>
          <p:nvPr/>
        </p:nvSpPr>
        <p:spPr>
          <a:xfrm>
            <a:off x="2768400" y="4789725"/>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Data Analytics</a:t>
            </a:r>
            <a:endParaRPr sz="1800">
              <a:latin typeface="Calibri"/>
              <a:ea typeface="Calibri"/>
              <a:cs typeface="Calibri"/>
              <a:sym typeface="Calibri"/>
            </a:endParaRPr>
          </a:p>
        </p:txBody>
      </p:sp>
      <p:sp>
        <p:nvSpPr>
          <p:cNvPr id="161" name="Google Shape;161;p17"/>
          <p:cNvSpPr/>
          <p:nvPr/>
        </p:nvSpPr>
        <p:spPr>
          <a:xfrm>
            <a:off x="2768400" y="5539750"/>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3D Printing</a:t>
            </a:r>
            <a:endParaRPr sz="1800">
              <a:latin typeface="Calibri"/>
              <a:ea typeface="Calibri"/>
              <a:cs typeface="Calibri"/>
              <a:sym typeface="Calibri"/>
            </a:endParaRPr>
          </a:p>
        </p:txBody>
      </p:sp>
      <p:sp>
        <p:nvSpPr>
          <p:cNvPr id="162" name="Google Shape;162;p17"/>
          <p:cNvSpPr/>
          <p:nvPr/>
        </p:nvSpPr>
        <p:spPr>
          <a:xfrm>
            <a:off x="7204350" y="2531475"/>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Interactive Sensors</a:t>
            </a:r>
            <a:endParaRPr sz="1800">
              <a:latin typeface="Calibri"/>
              <a:ea typeface="Calibri"/>
              <a:cs typeface="Calibri"/>
              <a:sym typeface="Calibri"/>
            </a:endParaRPr>
          </a:p>
        </p:txBody>
      </p:sp>
      <p:sp>
        <p:nvSpPr>
          <p:cNvPr id="163" name="Google Shape;163;p17"/>
          <p:cNvSpPr/>
          <p:nvPr/>
        </p:nvSpPr>
        <p:spPr>
          <a:xfrm>
            <a:off x="7204350" y="3285588"/>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High-speed</a:t>
            </a:r>
            <a:endParaRPr sz="1800">
              <a:latin typeface="Calibri"/>
              <a:ea typeface="Calibri"/>
              <a:cs typeface="Calibri"/>
              <a:sym typeface="Calibri"/>
            </a:endParaRPr>
          </a:p>
          <a:p>
            <a:pPr marL="0" lvl="0" indent="0" algn="ctr" rtl="0">
              <a:spcBef>
                <a:spcPts val="0"/>
              </a:spcBef>
              <a:spcAft>
                <a:spcPts val="0"/>
              </a:spcAft>
              <a:buNone/>
            </a:pPr>
            <a:r>
              <a:rPr lang="en-US" sz="1800">
                <a:latin typeface="Calibri"/>
                <a:ea typeface="Calibri"/>
                <a:cs typeface="Calibri"/>
                <a:sym typeface="Calibri"/>
              </a:rPr>
              <a:t>5G Networks</a:t>
            </a:r>
            <a:endParaRPr sz="1800">
              <a:latin typeface="Calibri"/>
              <a:ea typeface="Calibri"/>
              <a:cs typeface="Calibri"/>
              <a:sym typeface="Calibri"/>
            </a:endParaRPr>
          </a:p>
        </p:txBody>
      </p:sp>
      <p:sp>
        <p:nvSpPr>
          <p:cNvPr id="164" name="Google Shape;164;p17"/>
          <p:cNvSpPr/>
          <p:nvPr/>
        </p:nvSpPr>
        <p:spPr>
          <a:xfrm>
            <a:off x="7204350" y="4037663"/>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Collaboration Platforms</a:t>
            </a:r>
            <a:endParaRPr sz="1800">
              <a:latin typeface="Calibri"/>
              <a:ea typeface="Calibri"/>
              <a:cs typeface="Calibri"/>
              <a:sym typeface="Calibri"/>
            </a:endParaRPr>
          </a:p>
        </p:txBody>
      </p:sp>
      <p:sp>
        <p:nvSpPr>
          <p:cNvPr id="165" name="Google Shape;165;p17"/>
          <p:cNvSpPr/>
          <p:nvPr/>
        </p:nvSpPr>
        <p:spPr>
          <a:xfrm>
            <a:off x="7204350" y="4788713"/>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AdTech</a:t>
            </a:r>
            <a:endParaRPr sz="1800">
              <a:latin typeface="Calibri"/>
              <a:ea typeface="Calibri"/>
              <a:cs typeface="Calibri"/>
              <a:sym typeface="Calibri"/>
            </a:endParaRPr>
          </a:p>
        </p:txBody>
      </p:sp>
      <p:sp>
        <p:nvSpPr>
          <p:cNvPr id="148" name="Google Shape;148;p17"/>
          <p:cNvSpPr/>
          <p:nvPr/>
        </p:nvSpPr>
        <p:spPr>
          <a:xfrm>
            <a:off x="7204350" y="5539750"/>
            <a:ext cx="2223900" cy="597600"/>
          </a:xfrm>
          <a:prstGeom prst="roundRect">
            <a:avLst>
              <a:gd name="adj" fmla="val 16667"/>
            </a:avLst>
          </a:prstGeom>
          <a:solidFill>
            <a:srgbClr val="D0E0E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Calibri"/>
                <a:ea typeface="Calibri"/>
                <a:cs typeface="Calibri"/>
                <a:sym typeface="Calibri"/>
              </a:rPr>
              <a:t>Digital Rights Management</a:t>
            </a:r>
            <a:endParaRPr sz="1800">
              <a:latin typeface="Calibri"/>
              <a:ea typeface="Calibri"/>
              <a:cs typeface="Calibri"/>
              <a:sym typeface="Calibri"/>
            </a:endParaRPr>
          </a:p>
        </p:txBody>
      </p:sp>
      <p:pic>
        <p:nvPicPr>
          <p:cNvPr id="153" name="Google Shape;153;p17"/>
          <p:cNvPicPr preferRelativeResize="0"/>
          <p:nvPr/>
        </p:nvPicPr>
        <p:blipFill>
          <a:blip r:embed="rId3">
            <a:alphaModFix/>
          </a:blip>
          <a:stretch>
            <a:fillRect/>
          </a:stretch>
        </p:blipFill>
        <p:spPr>
          <a:xfrm>
            <a:off x="1383650" y="1996312"/>
            <a:ext cx="981898" cy="685588"/>
          </a:xfrm>
          <a:prstGeom prst="rect">
            <a:avLst/>
          </a:prstGeom>
          <a:noFill/>
          <a:ln>
            <a:noFill/>
          </a:ln>
        </p:spPr>
      </p:pic>
      <p:pic>
        <p:nvPicPr>
          <p:cNvPr id="166" name="Google Shape;166;p17"/>
          <p:cNvPicPr preferRelativeResize="0"/>
          <p:nvPr/>
        </p:nvPicPr>
        <p:blipFill>
          <a:blip r:embed="rId4">
            <a:alphaModFix/>
          </a:blip>
          <a:stretch>
            <a:fillRect/>
          </a:stretch>
        </p:blipFill>
        <p:spPr>
          <a:xfrm>
            <a:off x="1269038" y="2424612"/>
            <a:ext cx="1096500" cy="1096500"/>
          </a:xfrm>
          <a:prstGeom prst="rect">
            <a:avLst/>
          </a:prstGeom>
          <a:noFill/>
          <a:ln>
            <a:noFill/>
          </a:ln>
        </p:spPr>
      </p:pic>
      <p:cxnSp>
        <p:nvCxnSpPr>
          <p:cNvPr id="167" name="Google Shape;167;p17"/>
          <p:cNvCxnSpPr>
            <a:endCxn id="154" idx="3"/>
          </p:cNvCxnSpPr>
          <p:nvPr/>
        </p:nvCxnSpPr>
        <p:spPr>
          <a:xfrm rot="5400000">
            <a:off x="4906500" y="2466450"/>
            <a:ext cx="457800" cy="286200"/>
          </a:xfrm>
          <a:prstGeom prst="bentConnector2">
            <a:avLst/>
          </a:prstGeom>
          <a:noFill/>
          <a:ln w="9525" cap="flat" cmpd="sng">
            <a:solidFill>
              <a:schemeClr val="dk2"/>
            </a:solidFill>
            <a:prstDash val="solid"/>
            <a:round/>
            <a:headEnd type="none" w="med" len="med"/>
            <a:tailEnd type="none" w="med" len="med"/>
          </a:ln>
        </p:spPr>
      </p:cxnSp>
      <p:cxnSp>
        <p:nvCxnSpPr>
          <p:cNvPr id="168" name="Google Shape;168;p17"/>
          <p:cNvCxnSpPr>
            <a:endCxn id="159" idx="3"/>
          </p:cNvCxnSpPr>
          <p:nvPr/>
        </p:nvCxnSpPr>
        <p:spPr>
          <a:xfrm rot="5400000">
            <a:off x="4605000" y="2748475"/>
            <a:ext cx="1227300" cy="452700"/>
          </a:xfrm>
          <a:prstGeom prst="bentConnector2">
            <a:avLst/>
          </a:prstGeom>
          <a:noFill/>
          <a:ln w="9525" cap="flat" cmpd="sng">
            <a:solidFill>
              <a:schemeClr val="dk2"/>
            </a:solidFill>
            <a:prstDash val="solid"/>
            <a:round/>
            <a:headEnd type="none" w="med" len="med"/>
            <a:tailEnd type="none" w="med" len="med"/>
          </a:ln>
        </p:spPr>
      </p:cxnSp>
      <p:cxnSp>
        <p:nvCxnSpPr>
          <p:cNvPr id="169" name="Google Shape;169;p17"/>
          <p:cNvCxnSpPr>
            <a:endCxn id="160" idx="3"/>
          </p:cNvCxnSpPr>
          <p:nvPr/>
        </p:nvCxnSpPr>
        <p:spPr>
          <a:xfrm rot="5400000">
            <a:off x="4323000" y="3040100"/>
            <a:ext cx="1967700" cy="629100"/>
          </a:xfrm>
          <a:prstGeom prst="bentConnector2">
            <a:avLst/>
          </a:prstGeom>
          <a:noFill/>
          <a:ln w="9525" cap="flat" cmpd="sng">
            <a:solidFill>
              <a:schemeClr val="dk2"/>
            </a:solidFill>
            <a:prstDash val="solid"/>
            <a:round/>
            <a:headEnd type="none" w="med" len="med"/>
            <a:tailEnd type="none" w="med" len="med"/>
          </a:ln>
        </p:spPr>
      </p:cxnSp>
      <p:cxnSp>
        <p:nvCxnSpPr>
          <p:cNvPr id="170" name="Google Shape;170;p17"/>
          <p:cNvCxnSpPr>
            <a:endCxn id="161" idx="3"/>
          </p:cNvCxnSpPr>
          <p:nvPr/>
        </p:nvCxnSpPr>
        <p:spPr>
          <a:xfrm rot="5400000">
            <a:off x="3754350" y="3618700"/>
            <a:ext cx="3457800" cy="981900"/>
          </a:xfrm>
          <a:prstGeom prst="bentConnector2">
            <a:avLst/>
          </a:prstGeom>
          <a:noFill/>
          <a:ln w="9525" cap="flat" cmpd="sng">
            <a:solidFill>
              <a:schemeClr val="dk2"/>
            </a:solidFill>
            <a:prstDash val="solid"/>
            <a:round/>
            <a:headEnd type="none" w="med" len="med"/>
            <a:tailEnd type="none" w="med" len="med"/>
          </a:ln>
        </p:spPr>
      </p:cxnSp>
      <p:cxnSp>
        <p:nvCxnSpPr>
          <p:cNvPr id="171" name="Google Shape;171;p17"/>
          <p:cNvCxnSpPr>
            <a:endCxn id="150" idx="3"/>
          </p:cNvCxnSpPr>
          <p:nvPr/>
        </p:nvCxnSpPr>
        <p:spPr>
          <a:xfrm rot="5400000">
            <a:off x="4041150" y="3331875"/>
            <a:ext cx="2707800" cy="805500"/>
          </a:xfrm>
          <a:prstGeom prst="bentConnector2">
            <a:avLst/>
          </a:prstGeom>
          <a:noFill/>
          <a:ln w="9525" cap="flat" cmpd="sng">
            <a:solidFill>
              <a:schemeClr val="dk2"/>
            </a:solidFill>
            <a:prstDash val="solid"/>
            <a:round/>
            <a:headEnd type="none" w="med" len="med"/>
            <a:tailEnd type="none" w="med" len="med"/>
          </a:ln>
        </p:spPr>
      </p:cxnSp>
      <p:cxnSp>
        <p:nvCxnSpPr>
          <p:cNvPr id="172" name="Google Shape;172;p17"/>
          <p:cNvCxnSpPr>
            <a:endCxn id="148" idx="1"/>
          </p:cNvCxnSpPr>
          <p:nvPr/>
        </p:nvCxnSpPr>
        <p:spPr>
          <a:xfrm rot="-5400000" flipH="1">
            <a:off x="4927200" y="3561400"/>
            <a:ext cx="3457800" cy="1096500"/>
          </a:xfrm>
          <a:prstGeom prst="bentConnector2">
            <a:avLst/>
          </a:prstGeom>
          <a:noFill/>
          <a:ln w="9525" cap="flat" cmpd="sng">
            <a:solidFill>
              <a:schemeClr val="dk2"/>
            </a:solidFill>
            <a:prstDash val="solid"/>
            <a:round/>
            <a:headEnd type="none" w="med" len="med"/>
            <a:tailEnd type="none" w="med" len="med"/>
          </a:ln>
        </p:spPr>
      </p:cxnSp>
      <p:cxnSp>
        <p:nvCxnSpPr>
          <p:cNvPr id="173" name="Google Shape;173;p17"/>
          <p:cNvCxnSpPr>
            <a:endCxn id="165" idx="1"/>
          </p:cNvCxnSpPr>
          <p:nvPr/>
        </p:nvCxnSpPr>
        <p:spPr>
          <a:xfrm rot="-5400000" flipH="1">
            <a:off x="5399550" y="3282713"/>
            <a:ext cx="2706900" cy="902700"/>
          </a:xfrm>
          <a:prstGeom prst="bentConnector2">
            <a:avLst/>
          </a:prstGeom>
          <a:noFill/>
          <a:ln w="9525" cap="flat" cmpd="sng">
            <a:solidFill>
              <a:schemeClr val="dk2"/>
            </a:solidFill>
            <a:prstDash val="solid"/>
            <a:round/>
            <a:headEnd type="none" w="med" len="med"/>
            <a:tailEnd type="none" w="med" len="med"/>
          </a:ln>
        </p:spPr>
      </p:cxnSp>
      <p:cxnSp>
        <p:nvCxnSpPr>
          <p:cNvPr id="174" name="Google Shape;174;p17"/>
          <p:cNvCxnSpPr>
            <a:endCxn id="164" idx="1"/>
          </p:cNvCxnSpPr>
          <p:nvPr/>
        </p:nvCxnSpPr>
        <p:spPr>
          <a:xfrm rot="-5400000" flipH="1">
            <a:off x="5859300" y="2991413"/>
            <a:ext cx="1965600" cy="724500"/>
          </a:xfrm>
          <a:prstGeom prst="bentConnector2">
            <a:avLst/>
          </a:prstGeom>
          <a:noFill/>
          <a:ln w="9525" cap="flat" cmpd="sng">
            <a:solidFill>
              <a:schemeClr val="dk2"/>
            </a:solidFill>
            <a:prstDash val="solid"/>
            <a:round/>
            <a:headEnd type="none" w="med" len="med"/>
            <a:tailEnd type="none" w="med" len="med"/>
          </a:ln>
        </p:spPr>
      </p:cxnSp>
      <p:cxnSp>
        <p:nvCxnSpPr>
          <p:cNvPr id="175" name="Google Shape;175;p17"/>
          <p:cNvCxnSpPr>
            <a:endCxn id="163" idx="1"/>
          </p:cNvCxnSpPr>
          <p:nvPr/>
        </p:nvCxnSpPr>
        <p:spPr>
          <a:xfrm rot="-5400000" flipH="1">
            <a:off x="6316200" y="2696238"/>
            <a:ext cx="1223100" cy="553200"/>
          </a:xfrm>
          <a:prstGeom prst="bentConnector2">
            <a:avLst/>
          </a:prstGeom>
          <a:noFill/>
          <a:ln w="9525" cap="flat" cmpd="sng">
            <a:solidFill>
              <a:schemeClr val="dk2"/>
            </a:solidFill>
            <a:prstDash val="solid"/>
            <a:round/>
            <a:headEnd type="none" w="med" len="med"/>
            <a:tailEnd type="none" w="med" len="med"/>
          </a:ln>
        </p:spPr>
      </p:cxnSp>
      <p:cxnSp>
        <p:nvCxnSpPr>
          <p:cNvPr id="176" name="Google Shape;176;p17"/>
          <p:cNvCxnSpPr>
            <a:endCxn id="162" idx="1"/>
          </p:cNvCxnSpPr>
          <p:nvPr/>
        </p:nvCxnSpPr>
        <p:spPr>
          <a:xfrm rot="-5400000" flipH="1">
            <a:off x="6776850" y="2402775"/>
            <a:ext cx="449700" cy="405300"/>
          </a:xfrm>
          <a:prstGeom prst="bentConnector2">
            <a:avLst/>
          </a:prstGeom>
          <a:noFill/>
          <a:ln w="9525" cap="flat" cmpd="sng">
            <a:solidFill>
              <a:schemeClr val="dk2"/>
            </a:solidFill>
            <a:prstDash val="solid"/>
            <a:round/>
            <a:headEnd type="none" w="med" len="med"/>
            <a:tailEnd type="none" w="med" len="med"/>
          </a:ln>
        </p:spPr>
      </p:cxnSp>
      <p:pic>
        <p:nvPicPr>
          <p:cNvPr id="177" name="Google Shape;177;p17"/>
          <p:cNvPicPr preferRelativeResize="0"/>
          <p:nvPr/>
        </p:nvPicPr>
        <p:blipFill>
          <a:blip r:embed="rId5">
            <a:alphaModFix/>
          </a:blip>
          <a:stretch>
            <a:fillRect/>
          </a:stretch>
        </p:blipFill>
        <p:spPr>
          <a:xfrm>
            <a:off x="102801" y="2900087"/>
            <a:ext cx="1096500" cy="573263"/>
          </a:xfrm>
          <a:prstGeom prst="rect">
            <a:avLst/>
          </a:prstGeom>
          <a:noFill/>
          <a:ln>
            <a:noFill/>
          </a:ln>
        </p:spPr>
      </p:pic>
      <p:cxnSp>
        <p:nvCxnSpPr>
          <p:cNvPr id="178" name="Google Shape;178;p17"/>
          <p:cNvCxnSpPr>
            <a:stCxn id="166" idx="3"/>
            <a:endCxn id="154" idx="1"/>
          </p:cNvCxnSpPr>
          <p:nvPr/>
        </p:nvCxnSpPr>
        <p:spPr>
          <a:xfrm rot="10800000" flipH="1">
            <a:off x="2365538" y="2838462"/>
            <a:ext cx="402900" cy="134400"/>
          </a:xfrm>
          <a:prstGeom prst="bentConnector3">
            <a:avLst>
              <a:gd name="adj1" fmla="val 49995"/>
            </a:avLst>
          </a:prstGeom>
          <a:noFill/>
          <a:ln w="9525" cap="flat" cmpd="sng">
            <a:solidFill>
              <a:schemeClr val="dk2"/>
            </a:solidFill>
            <a:prstDash val="solid"/>
            <a:round/>
            <a:headEnd type="none" w="med" len="med"/>
            <a:tailEnd type="none" w="med" len="med"/>
          </a:ln>
        </p:spPr>
      </p:cxnSp>
      <p:cxnSp>
        <p:nvCxnSpPr>
          <p:cNvPr id="179" name="Google Shape;179;p17"/>
          <p:cNvCxnSpPr>
            <a:stCxn id="180" idx="3"/>
            <a:endCxn id="160" idx="1"/>
          </p:cNvCxnSpPr>
          <p:nvPr/>
        </p:nvCxnSpPr>
        <p:spPr>
          <a:xfrm>
            <a:off x="2193450" y="4011502"/>
            <a:ext cx="574800" cy="327000"/>
          </a:xfrm>
          <a:prstGeom prst="bentConnector3">
            <a:avLst>
              <a:gd name="adj1" fmla="val 50013"/>
            </a:avLst>
          </a:prstGeom>
          <a:noFill/>
          <a:ln w="9525" cap="flat" cmpd="sng">
            <a:solidFill>
              <a:schemeClr val="dk2"/>
            </a:solidFill>
            <a:prstDash val="solid"/>
            <a:round/>
            <a:headEnd type="none" w="med" len="med"/>
            <a:tailEnd type="none" w="med" len="med"/>
          </a:ln>
        </p:spPr>
      </p:cxnSp>
      <p:cxnSp>
        <p:nvCxnSpPr>
          <p:cNvPr id="181" name="Google Shape;181;p17"/>
          <p:cNvCxnSpPr>
            <a:stCxn id="160" idx="1"/>
            <a:endCxn id="182" idx="3"/>
          </p:cNvCxnSpPr>
          <p:nvPr/>
        </p:nvCxnSpPr>
        <p:spPr>
          <a:xfrm flipH="1">
            <a:off x="1281000" y="4338500"/>
            <a:ext cx="1487400" cy="112800"/>
          </a:xfrm>
          <a:prstGeom prst="bentConnector3">
            <a:avLst>
              <a:gd name="adj1" fmla="val 50005"/>
            </a:avLst>
          </a:prstGeom>
          <a:noFill/>
          <a:ln w="9525" cap="flat" cmpd="sng">
            <a:solidFill>
              <a:schemeClr val="dk2"/>
            </a:solidFill>
            <a:prstDash val="solid"/>
            <a:round/>
            <a:headEnd type="none" w="med" len="med"/>
            <a:tailEnd type="none" w="med" len="med"/>
          </a:ln>
        </p:spPr>
      </p:cxnSp>
      <p:pic>
        <p:nvPicPr>
          <p:cNvPr id="151" name="Google Shape;151;p17"/>
          <p:cNvPicPr preferRelativeResize="0"/>
          <p:nvPr/>
        </p:nvPicPr>
        <p:blipFill>
          <a:blip r:embed="rId6">
            <a:alphaModFix/>
          </a:blip>
          <a:stretch>
            <a:fillRect/>
          </a:stretch>
        </p:blipFill>
        <p:spPr>
          <a:xfrm>
            <a:off x="1389186" y="4476899"/>
            <a:ext cx="1155827" cy="573275"/>
          </a:xfrm>
          <a:prstGeom prst="rect">
            <a:avLst/>
          </a:prstGeom>
          <a:noFill/>
          <a:ln>
            <a:noFill/>
          </a:ln>
        </p:spPr>
      </p:pic>
      <p:pic>
        <p:nvPicPr>
          <p:cNvPr id="183" name="Google Shape;183;p17"/>
          <p:cNvPicPr preferRelativeResize="0"/>
          <p:nvPr/>
        </p:nvPicPr>
        <p:blipFill>
          <a:blip r:embed="rId7">
            <a:alphaModFix/>
          </a:blip>
          <a:stretch>
            <a:fillRect/>
          </a:stretch>
        </p:blipFill>
        <p:spPr>
          <a:xfrm>
            <a:off x="141700" y="4941138"/>
            <a:ext cx="724501" cy="482720"/>
          </a:xfrm>
          <a:prstGeom prst="rect">
            <a:avLst/>
          </a:prstGeom>
          <a:noFill/>
          <a:ln>
            <a:noFill/>
          </a:ln>
        </p:spPr>
      </p:pic>
      <p:cxnSp>
        <p:nvCxnSpPr>
          <p:cNvPr id="184" name="Google Shape;184;p17"/>
          <p:cNvCxnSpPr>
            <a:stCxn id="183" idx="3"/>
            <a:endCxn id="150" idx="1"/>
          </p:cNvCxnSpPr>
          <p:nvPr/>
        </p:nvCxnSpPr>
        <p:spPr>
          <a:xfrm rot="10800000" flipH="1">
            <a:off x="866200" y="5088597"/>
            <a:ext cx="1902300" cy="93900"/>
          </a:xfrm>
          <a:prstGeom prst="bentConnector3">
            <a:avLst>
              <a:gd name="adj1" fmla="val 49997"/>
            </a:avLst>
          </a:prstGeom>
          <a:noFill/>
          <a:ln w="9525" cap="flat" cmpd="sng">
            <a:solidFill>
              <a:schemeClr val="dk2"/>
            </a:solidFill>
            <a:prstDash val="solid"/>
            <a:round/>
            <a:headEnd type="none" w="med" len="med"/>
            <a:tailEnd type="none" w="med" len="med"/>
          </a:ln>
        </p:spPr>
      </p:cxnSp>
      <p:pic>
        <p:nvPicPr>
          <p:cNvPr id="182" name="Google Shape;182;p17"/>
          <p:cNvPicPr preferRelativeResize="0"/>
          <p:nvPr/>
        </p:nvPicPr>
        <p:blipFill>
          <a:blip r:embed="rId8">
            <a:alphaModFix/>
          </a:blip>
          <a:stretch>
            <a:fillRect/>
          </a:stretch>
        </p:blipFill>
        <p:spPr>
          <a:xfrm>
            <a:off x="49100" y="4201775"/>
            <a:ext cx="1231759" cy="499199"/>
          </a:xfrm>
          <a:prstGeom prst="rect">
            <a:avLst/>
          </a:prstGeom>
          <a:noFill/>
          <a:ln>
            <a:noFill/>
          </a:ln>
        </p:spPr>
      </p:pic>
      <p:pic>
        <p:nvPicPr>
          <p:cNvPr id="185" name="Google Shape;185;p17"/>
          <p:cNvPicPr preferRelativeResize="0"/>
          <p:nvPr/>
        </p:nvPicPr>
        <p:blipFill>
          <a:blip r:embed="rId9">
            <a:alphaModFix/>
          </a:blip>
          <a:stretch>
            <a:fillRect/>
          </a:stretch>
        </p:blipFill>
        <p:spPr>
          <a:xfrm>
            <a:off x="157425" y="5830300"/>
            <a:ext cx="1769900" cy="482700"/>
          </a:xfrm>
          <a:prstGeom prst="rect">
            <a:avLst/>
          </a:prstGeom>
          <a:noFill/>
          <a:ln>
            <a:noFill/>
          </a:ln>
        </p:spPr>
      </p:pic>
      <p:pic>
        <p:nvPicPr>
          <p:cNvPr id="186" name="Google Shape;186;p17"/>
          <p:cNvPicPr preferRelativeResize="0"/>
          <p:nvPr/>
        </p:nvPicPr>
        <p:blipFill>
          <a:blip r:embed="rId10">
            <a:alphaModFix/>
          </a:blip>
          <a:stretch>
            <a:fillRect/>
          </a:stretch>
        </p:blipFill>
        <p:spPr>
          <a:xfrm>
            <a:off x="9707498" y="2082486"/>
            <a:ext cx="675000" cy="675000"/>
          </a:xfrm>
          <a:prstGeom prst="rect">
            <a:avLst/>
          </a:prstGeom>
          <a:noFill/>
          <a:ln>
            <a:noFill/>
          </a:ln>
        </p:spPr>
      </p:pic>
      <p:pic>
        <p:nvPicPr>
          <p:cNvPr id="187" name="Google Shape;187;p17"/>
          <p:cNvPicPr preferRelativeResize="0"/>
          <p:nvPr/>
        </p:nvPicPr>
        <p:blipFill>
          <a:blip r:embed="rId11">
            <a:alphaModFix/>
          </a:blip>
          <a:stretch>
            <a:fillRect/>
          </a:stretch>
        </p:blipFill>
        <p:spPr>
          <a:xfrm>
            <a:off x="10782500" y="3014175"/>
            <a:ext cx="1155850" cy="1155850"/>
          </a:xfrm>
          <a:prstGeom prst="rect">
            <a:avLst/>
          </a:prstGeom>
          <a:noFill/>
          <a:ln>
            <a:noFill/>
          </a:ln>
        </p:spPr>
      </p:pic>
      <p:pic>
        <p:nvPicPr>
          <p:cNvPr id="188" name="Google Shape;188;p17"/>
          <p:cNvPicPr preferRelativeResize="0"/>
          <p:nvPr/>
        </p:nvPicPr>
        <p:blipFill>
          <a:blip r:embed="rId12">
            <a:alphaModFix/>
          </a:blip>
          <a:stretch>
            <a:fillRect/>
          </a:stretch>
        </p:blipFill>
        <p:spPr>
          <a:xfrm>
            <a:off x="10390400" y="2385238"/>
            <a:ext cx="981900" cy="981900"/>
          </a:xfrm>
          <a:prstGeom prst="rect">
            <a:avLst/>
          </a:prstGeom>
          <a:noFill/>
          <a:ln>
            <a:noFill/>
          </a:ln>
        </p:spPr>
      </p:pic>
      <p:cxnSp>
        <p:nvCxnSpPr>
          <p:cNvPr id="189" name="Google Shape;189;p17"/>
          <p:cNvCxnSpPr>
            <a:stCxn id="188" idx="1"/>
            <a:endCxn id="163" idx="3"/>
          </p:cNvCxnSpPr>
          <p:nvPr/>
        </p:nvCxnSpPr>
        <p:spPr>
          <a:xfrm flipH="1">
            <a:off x="9428300" y="2876188"/>
            <a:ext cx="962100" cy="708300"/>
          </a:xfrm>
          <a:prstGeom prst="bentConnector3">
            <a:avLst>
              <a:gd name="adj1" fmla="val 50003"/>
            </a:avLst>
          </a:prstGeom>
          <a:noFill/>
          <a:ln w="9525" cap="flat" cmpd="sng">
            <a:solidFill>
              <a:schemeClr val="dk2"/>
            </a:solidFill>
            <a:prstDash val="solid"/>
            <a:round/>
            <a:headEnd type="none" w="med" len="med"/>
            <a:tailEnd type="none" w="med" len="med"/>
          </a:ln>
        </p:spPr>
      </p:cxnSp>
      <p:pic>
        <p:nvPicPr>
          <p:cNvPr id="190" name="Google Shape;190;p17"/>
          <p:cNvPicPr preferRelativeResize="0"/>
          <p:nvPr/>
        </p:nvPicPr>
        <p:blipFill>
          <a:blip r:embed="rId13">
            <a:alphaModFix/>
          </a:blip>
          <a:stretch>
            <a:fillRect/>
          </a:stretch>
        </p:blipFill>
        <p:spPr>
          <a:xfrm>
            <a:off x="9845325" y="3673999"/>
            <a:ext cx="1096500" cy="572929"/>
          </a:xfrm>
          <a:prstGeom prst="rect">
            <a:avLst/>
          </a:prstGeom>
          <a:noFill/>
          <a:ln>
            <a:noFill/>
          </a:ln>
        </p:spPr>
      </p:pic>
      <p:pic>
        <p:nvPicPr>
          <p:cNvPr id="191" name="Google Shape;191;p17"/>
          <p:cNvPicPr preferRelativeResize="0"/>
          <p:nvPr/>
        </p:nvPicPr>
        <p:blipFill>
          <a:blip r:embed="rId14">
            <a:alphaModFix/>
          </a:blip>
          <a:stretch>
            <a:fillRect/>
          </a:stretch>
        </p:blipFill>
        <p:spPr>
          <a:xfrm>
            <a:off x="10878125" y="4229938"/>
            <a:ext cx="1231751" cy="404264"/>
          </a:xfrm>
          <a:prstGeom prst="rect">
            <a:avLst/>
          </a:prstGeom>
          <a:noFill/>
          <a:ln>
            <a:noFill/>
          </a:ln>
        </p:spPr>
      </p:pic>
      <p:cxnSp>
        <p:nvCxnSpPr>
          <p:cNvPr id="192" name="Google Shape;192;p17"/>
          <p:cNvCxnSpPr>
            <a:stCxn id="190" idx="1"/>
            <a:endCxn id="164" idx="3"/>
          </p:cNvCxnSpPr>
          <p:nvPr/>
        </p:nvCxnSpPr>
        <p:spPr>
          <a:xfrm flipH="1">
            <a:off x="9428325" y="3960464"/>
            <a:ext cx="417000" cy="375900"/>
          </a:xfrm>
          <a:prstGeom prst="bentConnector3">
            <a:avLst>
              <a:gd name="adj1" fmla="val 50009"/>
            </a:avLst>
          </a:prstGeom>
          <a:noFill/>
          <a:ln w="9525" cap="flat" cmpd="sng">
            <a:solidFill>
              <a:schemeClr val="dk2"/>
            </a:solidFill>
            <a:prstDash val="solid"/>
            <a:round/>
            <a:headEnd type="none" w="med" len="med"/>
            <a:tailEnd type="none" w="med" len="med"/>
          </a:ln>
        </p:spPr>
      </p:cxnSp>
      <p:cxnSp>
        <p:nvCxnSpPr>
          <p:cNvPr id="193" name="Google Shape;193;p17"/>
          <p:cNvCxnSpPr>
            <a:stCxn id="191" idx="1"/>
            <a:endCxn id="164" idx="3"/>
          </p:cNvCxnSpPr>
          <p:nvPr/>
        </p:nvCxnSpPr>
        <p:spPr>
          <a:xfrm rot="10800000">
            <a:off x="9428225" y="4336370"/>
            <a:ext cx="1449900" cy="95700"/>
          </a:xfrm>
          <a:prstGeom prst="bentConnector3">
            <a:avLst>
              <a:gd name="adj1" fmla="val 49999"/>
            </a:avLst>
          </a:prstGeom>
          <a:noFill/>
          <a:ln w="9525" cap="flat" cmpd="sng">
            <a:solidFill>
              <a:schemeClr val="dk2"/>
            </a:solidFill>
            <a:prstDash val="solid"/>
            <a:round/>
            <a:headEnd type="none" w="med" len="med"/>
            <a:tailEnd type="none" w="med" len="med"/>
          </a:ln>
        </p:spPr>
      </p:cxnSp>
      <p:pic>
        <p:nvPicPr>
          <p:cNvPr id="194" name="Google Shape;194;p17"/>
          <p:cNvPicPr preferRelativeResize="0"/>
          <p:nvPr/>
        </p:nvPicPr>
        <p:blipFill>
          <a:blip r:embed="rId15">
            <a:alphaModFix/>
          </a:blip>
          <a:stretch>
            <a:fillRect/>
          </a:stretch>
        </p:blipFill>
        <p:spPr>
          <a:xfrm>
            <a:off x="11434876" y="5497001"/>
            <a:ext cx="675000" cy="675000"/>
          </a:xfrm>
          <a:prstGeom prst="rect">
            <a:avLst/>
          </a:prstGeom>
          <a:noFill/>
          <a:ln>
            <a:noFill/>
          </a:ln>
        </p:spPr>
      </p:pic>
      <p:pic>
        <p:nvPicPr>
          <p:cNvPr id="147" name="Google Shape;147;p17"/>
          <p:cNvPicPr preferRelativeResize="0"/>
          <p:nvPr/>
        </p:nvPicPr>
        <p:blipFill>
          <a:blip r:embed="rId16">
            <a:alphaModFix/>
          </a:blip>
          <a:stretch>
            <a:fillRect/>
          </a:stretch>
        </p:blipFill>
        <p:spPr>
          <a:xfrm>
            <a:off x="9642250" y="5158813"/>
            <a:ext cx="805500" cy="604474"/>
          </a:xfrm>
          <a:prstGeom prst="rect">
            <a:avLst/>
          </a:prstGeom>
          <a:noFill/>
          <a:ln>
            <a:noFill/>
          </a:ln>
        </p:spPr>
      </p:pic>
      <p:pic>
        <p:nvPicPr>
          <p:cNvPr id="195" name="Google Shape;195;p17"/>
          <p:cNvPicPr preferRelativeResize="0"/>
          <p:nvPr/>
        </p:nvPicPr>
        <p:blipFill>
          <a:blip r:embed="rId17">
            <a:alphaModFix/>
          </a:blip>
          <a:stretch>
            <a:fillRect/>
          </a:stretch>
        </p:blipFill>
        <p:spPr>
          <a:xfrm>
            <a:off x="10249000" y="4513850"/>
            <a:ext cx="629100" cy="629100"/>
          </a:xfrm>
          <a:prstGeom prst="rect">
            <a:avLst/>
          </a:prstGeom>
          <a:noFill/>
          <a:ln>
            <a:noFill/>
          </a:ln>
        </p:spPr>
      </p:pic>
      <p:cxnSp>
        <p:nvCxnSpPr>
          <p:cNvPr id="196" name="Google Shape;196;p17"/>
          <p:cNvCxnSpPr>
            <a:stCxn id="194" idx="1"/>
            <a:endCxn id="148" idx="3"/>
          </p:cNvCxnSpPr>
          <p:nvPr/>
        </p:nvCxnSpPr>
        <p:spPr>
          <a:xfrm flipH="1">
            <a:off x="9428176" y="5834501"/>
            <a:ext cx="2006700" cy="3900"/>
          </a:xfrm>
          <a:prstGeom prst="straightConnector1">
            <a:avLst/>
          </a:prstGeom>
          <a:noFill/>
          <a:ln w="9525" cap="flat" cmpd="sng">
            <a:solidFill>
              <a:schemeClr val="dk2"/>
            </a:solidFill>
            <a:prstDash val="solid"/>
            <a:round/>
            <a:headEnd type="none" w="med" len="med"/>
            <a:tailEnd type="none" w="med" len="med"/>
          </a:ln>
        </p:spPr>
      </p:cxnSp>
      <p:pic>
        <p:nvPicPr>
          <p:cNvPr id="197" name="Google Shape;197;p17"/>
          <p:cNvPicPr preferRelativeResize="0"/>
          <p:nvPr/>
        </p:nvPicPr>
        <p:blipFill>
          <a:blip r:embed="rId18">
            <a:alphaModFix/>
          </a:blip>
          <a:stretch>
            <a:fillRect/>
          </a:stretch>
        </p:blipFill>
        <p:spPr>
          <a:xfrm>
            <a:off x="157425" y="3563512"/>
            <a:ext cx="1231750" cy="245427"/>
          </a:xfrm>
          <a:prstGeom prst="rect">
            <a:avLst/>
          </a:prstGeom>
          <a:noFill/>
          <a:ln>
            <a:noFill/>
          </a:ln>
        </p:spPr>
      </p:pic>
      <p:cxnSp>
        <p:nvCxnSpPr>
          <p:cNvPr id="198" name="Google Shape;198;p17"/>
          <p:cNvCxnSpPr>
            <a:stCxn id="159" idx="1"/>
            <a:endCxn id="177" idx="3"/>
          </p:cNvCxnSpPr>
          <p:nvPr/>
        </p:nvCxnSpPr>
        <p:spPr>
          <a:xfrm rot="10800000">
            <a:off x="1199400" y="3186775"/>
            <a:ext cx="1569000" cy="401700"/>
          </a:xfrm>
          <a:prstGeom prst="bentConnector3">
            <a:avLst>
              <a:gd name="adj1" fmla="val 50003"/>
            </a:avLst>
          </a:prstGeom>
          <a:noFill/>
          <a:ln w="9525" cap="flat" cmpd="sng">
            <a:solidFill>
              <a:schemeClr val="dk2"/>
            </a:solidFill>
            <a:prstDash val="solid"/>
            <a:round/>
            <a:headEnd type="none" w="med" len="med"/>
            <a:tailEnd type="none" w="med" len="med"/>
          </a:ln>
        </p:spPr>
      </p:cxnSp>
      <p:cxnSp>
        <p:nvCxnSpPr>
          <p:cNvPr id="199" name="Google Shape;199;p17"/>
          <p:cNvCxnSpPr>
            <a:stCxn id="159" idx="1"/>
            <a:endCxn id="197" idx="3"/>
          </p:cNvCxnSpPr>
          <p:nvPr/>
        </p:nvCxnSpPr>
        <p:spPr>
          <a:xfrm flipH="1">
            <a:off x="1389300" y="3588475"/>
            <a:ext cx="1379100" cy="97800"/>
          </a:xfrm>
          <a:prstGeom prst="bentConnector3">
            <a:avLst>
              <a:gd name="adj1" fmla="val 50005"/>
            </a:avLst>
          </a:prstGeom>
          <a:noFill/>
          <a:ln w="9525" cap="flat" cmpd="sng">
            <a:solidFill>
              <a:schemeClr val="dk2"/>
            </a:solidFill>
            <a:prstDash val="solid"/>
            <a:round/>
            <a:headEnd type="none" w="med" len="med"/>
            <a:tailEnd type="none" w="med" len="med"/>
          </a:ln>
        </p:spPr>
      </p:cxnSp>
      <p:pic>
        <p:nvPicPr>
          <p:cNvPr id="180" name="Google Shape;180;p17"/>
          <p:cNvPicPr preferRelativeResize="0"/>
          <p:nvPr/>
        </p:nvPicPr>
        <p:blipFill>
          <a:blip r:embed="rId19">
            <a:alphaModFix/>
          </a:blip>
          <a:stretch>
            <a:fillRect/>
          </a:stretch>
        </p:blipFill>
        <p:spPr>
          <a:xfrm>
            <a:off x="1694250" y="3761902"/>
            <a:ext cx="499200" cy="499200"/>
          </a:xfrm>
          <a:prstGeom prst="rect">
            <a:avLst/>
          </a:prstGeom>
          <a:noFill/>
          <a:ln>
            <a:noFill/>
          </a:ln>
        </p:spPr>
      </p:pic>
      <p:pic>
        <p:nvPicPr>
          <p:cNvPr id="200" name="Google Shape;200;p17"/>
          <p:cNvPicPr preferRelativeResize="0"/>
          <p:nvPr/>
        </p:nvPicPr>
        <p:blipFill>
          <a:blip r:embed="rId20">
            <a:alphaModFix/>
          </a:blip>
          <a:stretch>
            <a:fillRect/>
          </a:stretch>
        </p:blipFill>
        <p:spPr>
          <a:xfrm>
            <a:off x="1004752" y="5342909"/>
            <a:ext cx="1291995" cy="327000"/>
          </a:xfrm>
          <a:prstGeom prst="rect">
            <a:avLst/>
          </a:prstGeom>
          <a:noFill/>
          <a:ln>
            <a:noFill/>
          </a:ln>
        </p:spPr>
      </p:pic>
      <p:cxnSp>
        <p:nvCxnSpPr>
          <p:cNvPr id="201" name="Google Shape;201;p17"/>
          <p:cNvCxnSpPr>
            <a:stCxn id="200" idx="3"/>
            <a:endCxn id="161" idx="1"/>
          </p:cNvCxnSpPr>
          <p:nvPr/>
        </p:nvCxnSpPr>
        <p:spPr>
          <a:xfrm>
            <a:off x="2296747" y="5506409"/>
            <a:ext cx="471600" cy="332100"/>
          </a:xfrm>
          <a:prstGeom prst="bentConnector3">
            <a:avLst>
              <a:gd name="adj1" fmla="val 50006"/>
            </a:avLst>
          </a:prstGeom>
          <a:noFill/>
          <a:ln w="9525" cap="flat" cmpd="sng">
            <a:solidFill>
              <a:schemeClr val="dk2"/>
            </a:solidFill>
            <a:prstDash val="solid"/>
            <a:round/>
            <a:headEnd type="none" w="med" len="med"/>
            <a:tailEnd type="none" w="med" len="med"/>
          </a:ln>
        </p:spPr>
      </p:cxnSp>
      <p:cxnSp>
        <p:nvCxnSpPr>
          <p:cNvPr id="202" name="Google Shape;202;p17"/>
          <p:cNvCxnSpPr>
            <a:stCxn id="161" idx="1"/>
            <a:endCxn id="185" idx="3"/>
          </p:cNvCxnSpPr>
          <p:nvPr/>
        </p:nvCxnSpPr>
        <p:spPr>
          <a:xfrm flipH="1">
            <a:off x="1927200" y="5838550"/>
            <a:ext cx="841200" cy="233100"/>
          </a:xfrm>
          <a:prstGeom prst="bentConnector3">
            <a:avLst>
              <a:gd name="adj1" fmla="val 49993"/>
            </a:avLst>
          </a:prstGeom>
          <a:noFill/>
          <a:ln w="9525" cap="flat" cmpd="sng">
            <a:solidFill>
              <a:schemeClr val="dk2"/>
            </a:solidFill>
            <a:prstDash val="solid"/>
            <a:round/>
            <a:headEnd type="none" w="med" len="med"/>
            <a:tailEnd type="none" w="med" len="med"/>
          </a:ln>
        </p:spPr>
      </p:cxnSp>
      <p:pic>
        <p:nvPicPr>
          <p:cNvPr id="203" name="Google Shape;203;p17"/>
          <p:cNvPicPr preferRelativeResize="0"/>
          <p:nvPr/>
        </p:nvPicPr>
        <p:blipFill>
          <a:blip r:embed="rId21">
            <a:alphaModFix/>
          </a:blip>
          <a:stretch>
            <a:fillRect/>
          </a:stretch>
        </p:blipFill>
        <p:spPr>
          <a:xfrm>
            <a:off x="10878125" y="5087713"/>
            <a:ext cx="1231750" cy="293274"/>
          </a:xfrm>
          <a:prstGeom prst="rect">
            <a:avLst/>
          </a:prstGeom>
          <a:noFill/>
          <a:ln>
            <a:noFill/>
          </a:ln>
        </p:spPr>
      </p:pic>
      <p:cxnSp>
        <p:nvCxnSpPr>
          <p:cNvPr id="204" name="Google Shape;204;p17"/>
          <p:cNvCxnSpPr>
            <a:stCxn id="162" idx="3"/>
            <a:endCxn id="186" idx="1"/>
          </p:cNvCxnSpPr>
          <p:nvPr/>
        </p:nvCxnSpPr>
        <p:spPr>
          <a:xfrm rot="10800000" flipH="1">
            <a:off x="9428250" y="2419875"/>
            <a:ext cx="279300" cy="410400"/>
          </a:xfrm>
          <a:prstGeom prst="bentConnector3">
            <a:avLst>
              <a:gd name="adj1" fmla="val 49991"/>
            </a:avLst>
          </a:prstGeom>
          <a:noFill/>
          <a:ln w="9525" cap="flat" cmpd="sng">
            <a:solidFill>
              <a:schemeClr val="dk2"/>
            </a:solidFill>
            <a:prstDash val="solid"/>
            <a:round/>
            <a:headEnd type="none" w="med" len="med"/>
            <a:tailEnd type="none" w="med" len="med"/>
          </a:ln>
        </p:spPr>
      </p:cxnSp>
      <p:cxnSp>
        <p:nvCxnSpPr>
          <p:cNvPr id="205" name="Google Shape;205;p17"/>
          <p:cNvCxnSpPr>
            <a:stCxn id="187" idx="1"/>
            <a:endCxn id="163" idx="3"/>
          </p:cNvCxnSpPr>
          <p:nvPr/>
        </p:nvCxnSpPr>
        <p:spPr>
          <a:xfrm rot="10800000">
            <a:off x="9428300" y="3584300"/>
            <a:ext cx="1354200" cy="7800"/>
          </a:xfrm>
          <a:prstGeom prst="straightConnector1">
            <a:avLst/>
          </a:prstGeom>
          <a:noFill/>
          <a:ln w="9525" cap="flat" cmpd="sng">
            <a:solidFill>
              <a:schemeClr val="dk2"/>
            </a:solidFill>
            <a:prstDash val="solid"/>
            <a:round/>
            <a:headEnd type="none" w="med" len="med"/>
            <a:tailEnd type="none" w="med" len="med"/>
          </a:ln>
        </p:spPr>
      </p:cxnSp>
      <p:cxnSp>
        <p:nvCxnSpPr>
          <p:cNvPr id="206" name="Google Shape;206;p17"/>
          <p:cNvCxnSpPr>
            <a:stCxn id="203" idx="1"/>
            <a:endCxn id="165" idx="3"/>
          </p:cNvCxnSpPr>
          <p:nvPr/>
        </p:nvCxnSpPr>
        <p:spPr>
          <a:xfrm rot="10800000">
            <a:off x="9428225" y="5087649"/>
            <a:ext cx="1449900" cy="146700"/>
          </a:xfrm>
          <a:prstGeom prst="bentConnector3">
            <a:avLst>
              <a:gd name="adj1" fmla="val 49999"/>
            </a:avLst>
          </a:prstGeom>
          <a:noFill/>
          <a:ln w="9525" cap="flat" cmpd="sng">
            <a:solidFill>
              <a:schemeClr val="dk2"/>
            </a:solidFill>
            <a:prstDash val="solid"/>
            <a:round/>
            <a:headEnd type="none" w="med" len="med"/>
            <a:tailEnd type="none" w="med" len="med"/>
          </a:ln>
        </p:spPr>
      </p:cxnSp>
      <p:cxnSp>
        <p:nvCxnSpPr>
          <p:cNvPr id="207" name="Google Shape;207;p17"/>
          <p:cNvCxnSpPr>
            <a:stCxn id="195" idx="1"/>
            <a:endCxn id="165" idx="3"/>
          </p:cNvCxnSpPr>
          <p:nvPr/>
        </p:nvCxnSpPr>
        <p:spPr>
          <a:xfrm flipH="1">
            <a:off x="9428200" y="4828400"/>
            <a:ext cx="820800" cy="259200"/>
          </a:xfrm>
          <a:prstGeom prst="bentConnector3">
            <a:avLst>
              <a:gd name="adj1" fmla="val 49997"/>
            </a:avLst>
          </a:prstGeom>
          <a:noFill/>
          <a:ln w="9525" cap="flat" cmpd="sng">
            <a:solidFill>
              <a:schemeClr val="dk2"/>
            </a:solidFill>
            <a:prstDash val="solid"/>
            <a:round/>
            <a:headEnd type="none" w="med" len="med"/>
            <a:tailEnd type="none" w="med" len="med"/>
          </a:ln>
        </p:spPr>
      </p:cxnSp>
      <p:grpSp>
        <p:nvGrpSpPr>
          <p:cNvPr id="208" name="Google Shape;208;p17"/>
          <p:cNvGrpSpPr/>
          <p:nvPr/>
        </p:nvGrpSpPr>
        <p:grpSpPr>
          <a:xfrm>
            <a:off x="20350" y="6375249"/>
            <a:ext cx="4436400" cy="482676"/>
            <a:chOff x="20350" y="6375249"/>
            <a:chExt cx="4436400" cy="482676"/>
          </a:xfrm>
        </p:grpSpPr>
        <p:sp>
          <p:nvSpPr>
            <p:cNvPr id="209" name="Google Shape;209;p17"/>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10" name="Google Shape;210;p17"/>
            <p:cNvPicPr preferRelativeResize="0"/>
            <p:nvPr/>
          </p:nvPicPr>
          <p:blipFill>
            <a:blip r:embed="rId22">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8"/>
          <p:cNvSpPr txBox="1">
            <a:spLocks noGrp="1"/>
          </p:cNvSpPr>
          <p:nvPr>
            <p:ph type="title"/>
          </p:nvPr>
        </p:nvSpPr>
        <p:spPr>
          <a:xfrm>
            <a:off x="752680" y="2608365"/>
            <a:ext cx="10891200" cy="1680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030A0"/>
              </a:buClr>
              <a:buSzPts val="4800"/>
              <a:buFont typeface="Calibri"/>
              <a:buNone/>
            </a:pPr>
            <a:r>
              <a:rPr lang="en-US" sz="4800" b="1">
                <a:solidFill>
                  <a:srgbClr val="7030A0"/>
                </a:solidFill>
              </a:rPr>
              <a:t>Emerging IT Technologies</a:t>
            </a:r>
            <a:endParaRPr sz="4800" b="1">
              <a:solidFill>
                <a:srgbClr val="7030A0"/>
              </a:solidFill>
            </a:endParaRPr>
          </a:p>
        </p:txBody>
      </p:sp>
      <p:grpSp>
        <p:nvGrpSpPr>
          <p:cNvPr id="216" name="Google Shape;216;p18"/>
          <p:cNvGrpSpPr/>
          <p:nvPr/>
        </p:nvGrpSpPr>
        <p:grpSpPr>
          <a:xfrm>
            <a:off x="20350" y="6375249"/>
            <a:ext cx="4436400" cy="482676"/>
            <a:chOff x="20350" y="6375249"/>
            <a:chExt cx="4436400" cy="482676"/>
          </a:xfrm>
        </p:grpSpPr>
        <p:sp>
          <p:nvSpPr>
            <p:cNvPr id="217" name="Google Shape;217;p18"/>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18" name="Google Shape;218;p18"/>
            <p:cNvPicPr preferRelativeResize="0"/>
            <p:nvPr/>
          </p:nvPicPr>
          <p:blipFill>
            <a:blip r:embed="rId3">
              <a:alphaModFix/>
            </a:blip>
            <a:stretch>
              <a:fillRect/>
            </a:stretch>
          </p:blipFill>
          <p:spPr>
            <a:xfrm>
              <a:off x="76200" y="6375249"/>
              <a:ext cx="2239461" cy="45780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9"/>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100" b="1"/>
              <a:t>Emerging IT Technologies</a:t>
            </a:r>
            <a:endParaRPr sz="4100" b="1"/>
          </a:p>
        </p:txBody>
      </p:sp>
      <p:sp>
        <p:nvSpPr>
          <p:cNvPr id="225" name="Google Shape;225;p19"/>
          <p:cNvSpPr txBox="1">
            <a:spLocks noGrp="1"/>
          </p:cNvSpPr>
          <p:nvPr>
            <p:ph type="body" idx="1"/>
          </p:nvPr>
        </p:nvSpPr>
        <p:spPr>
          <a:xfrm>
            <a:off x="838200" y="1825625"/>
            <a:ext cx="10515600" cy="2889600"/>
          </a:xfrm>
          <a:prstGeom prst="rect">
            <a:avLst/>
          </a:prstGeom>
        </p:spPr>
        <p:txBody>
          <a:bodyPr spcFirstLastPara="1" wrap="square" lIns="91425" tIns="45700" rIns="91425" bIns="45700" anchor="t" anchorCtr="0">
            <a:normAutofit lnSpcReduction="10000"/>
          </a:bodyPr>
          <a:lstStyle/>
          <a:p>
            <a:pPr marL="457200" lvl="0" indent="-412750" algn="l" rtl="0">
              <a:lnSpc>
                <a:spcPct val="115000"/>
              </a:lnSpc>
              <a:spcBef>
                <a:spcPts val="1000"/>
              </a:spcBef>
              <a:spcAft>
                <a:spcPts val="0"/>
              </a:spcAft>
              <a:buSzPts val="2900"/>
              <a:buChar char="•"/>
            </a:pPr>
            <a:r>
              <a:rPr lang="en-US" sz="3900"/>
              <a:t>AI</a:t>
            </a:r>
            <a:endParaRPr sz="3900"/>
          </a:p>
          <a:p>
            <a:pPr marL="457200" lvl="0" indent="-412750" algn="l" rtl="0">
              <a:lnSpc>
                <a:spcPct val="115000"/>
              </a:lnSpc>
              <a:spcBef>
                <a:spcPts val="0"/>
              </a:spcBef>
              <a:spcAft>
                <a:spcPts val="0"/>
              </a:spcAft>
              <a:buSzPts val="2900"/>
              <a:buChar char="•"/>
            </a:pPr>
            <a:r>
              <a:rPr lang="en-US" sz="3900"/>
              <a:t>Blockchain</a:t>
            </a:r>
            <a:endParaRPr sz="3900"/>
          </a:p>
          <a:p>
            <a:pPr marL="457200" lvl="0" indent="-412750" algn="l" rtl="0">
              <a:lnSpc>
                <a:spcPct val="115000"/>
              </a:lnSpc>
              <a:spcBef>
                <a:spcPts val="0"/>
              </a:spcBef>
              <a:spcAft>
                <a:spcPts val="0"/>
              </a:spcAft>
              <a:buSzPts val="2900"/>
              <a:buChar char="•"/>
            </a:pPr>
            <a:r>
              <a:rPr lang="en-US" sz="3900"/>
              <a:t>Social network</a:t>
            </a:r>
            <a:endParaRPr sz="3900"/>
          </a:p>
          <a:p>
            <a:pPr marL="457200" lvl="0" indent="-412750" algn="l" rtl="0">
              <a:lnSpc>
                <a:spcPct val="115000"/>
              </a:lnSpc>
              <a:spcBef>
                <a:spcPts val="0"/>
              </a:spcBef>
              <a:spcAft>
                <a:spcPts val="0"/>
              </a:spcAft>
              <a:buSzPts val="2900"/>
              <a:buChar char="•"/>
            </a:pPr>
            <a:r>
              <a:rPr lang="en-US" sz="3900"/>
              <a:t>VR &amp; AR</a:t>
            </a:r>
            <a:endParaRPr sz="39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0"/>
          <p:cNvSpPr txBox="1"/>
          <p:nvPr/>
        </p:nvSpPr>
        <p:spPr>
          <a:xfrm>
            <a:off x="6084700" y="6107625"/>
            <a:ext cx="6107100" cy="3387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000">
                <a:solidFill>
                  <a:schemeClr val="lt2"/>
                </a:solidFill>
                <a:latin typeface="Calibri"/>
                <a:ea typeface="Calibri"/>
                <a:cs typeface="Calibri"/>
                <a:sym typeface="Calibri"/>
              </a:rPr>
              <a:t>Language Is Not All You Need: Aligning Perception with Language Models, Shaohan Huang, et al., (Microsoft 2023)</a:t>
            </a:r>
            <a:endParaRPr sz="1000">
              <a:solidFill>
                <a:schemeClr val="lt2"/>
              </a:solidFill>
              <a:latin typeface="Calibri"/>
              <a:ea typeface="Calibri"/>
              <a:cs typeface="Calibri"/>
              <a:sym typeface="Calibri"/>
            </a:endParaRPr>
          </a:p>
        </p:txBody>
      </p:sp>
      <p:grpSp>
        <p:nvGrpSpPr>
          <p:cNvPr id="231" name="Google Shape;231;p20"/>
          <p:cNvGrpSpPr/>
          <p:nvPr/>
        </p:nvGrpSpPr>
        <p:grpSpPr>
          <a:xfrm>
            <a:off x="384916" y="1577837"/>
            <a:ext cx="11422184" cy="7561529"/>
            <a:chOff x="2420407" y="1261974"/>
            <a:chExt cx="7046381" cy="4756576"/>
          </a:xfrm>
        </p:grpSpPr>
        <p:pic>
          <p:nvPicPr>
            <p:cNvPr id="232" name="Google Shape;232;p20"/>
            <p:cNvPicPr preferRelativeResize="0"/>
            <p:nvPr/>
          </p:nvPicPr>
          <p:blipFill rotWithShape="1">
            <a:blip r:embed="rId3">
              <a:alphaModFix/>
            </a:blip>
            <a:srcRect b="49448"/>
            <a:stretch/>
          </p:blipFill>
          <p:spPr>
            <a:xfrm>
              <a:off x="2420407" y="1261974"/>
              <a:ext cx="7046381" cy="2411059"/>
            </a:xfrm>
            <a:prstGeom prst="rect">
              <a:avLst/>
            </a:prstGeom>
            <a:noFill/>
            <a:ln>
              <a:noFill/>
            </a:ln>
          </p:spPr>
        </p:pic>
        <p:sp>
          <p:nvSpPr>
            <p:cNvPr id="233" name="Google Shape;233;p20"/>
            <p:cNvSpPr txBox="1"/>
            <p:nvPr/>
          </p:nvSpPr>
          <p:spPr>
            <a:xfrm>
              <a:off x="3190950" y="3463625"/>
              <a:ext cx="5810100" cy="209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34" name="Google Shape;234;p20"/>
            <p:cNvSpPr txBox="1"/>
            <p:nvPr/>
          </p:nvSpPr>
          <p:spPr>
            <a:xfrm>
              <a:off x="3208100" y="5825350"/>
              <a:ext cx="5810100" cy="193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grpSp>
      <p:grpSp>
        <p:nvGrpSpPr>
          <p:cNvPr id="235" name="Google Shape;235;p20"/>
          <p:cNvGrpSpPr/>
          <p:nvPr/>
        </p:nvGrpSpPr>
        <p:grpSpPr>
          <a:xfrm>
            <a:off x="20350" y="6375249"/>
            <a:ext cx="4436400" cy="482676"/>
            <a:chOff x="20350" y="6375249"/>
            <a:chExt cx="4436400" cy="482676"/>
          </a:xfrm>
        </p:grpSpPr>
        <p:sp>
          <p:nvSpPr>
            <p:cNvPr id="236" name="Google Shape;236;p20"/>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37" name="Google Shape;237;p20"/>
            <p:cNvPicPr preferRelativeResize="0"/>
            <p:nvPr/>
          </p:nvPicPr>
          <p:blipFill>
            <a:blip r:embed="rId4">
              <a:alphaModFix/>
            </a:blip>
            <a:stretch>
              <a:fillRect/>
            </a:stretch>
          </p:blipFill>
          <p:spPr>
            <a:xfrm>
              <a:off x="76200" y="6375249"/>
              <a:ext cx="2239461" cy="457800"/>
            </a:xfrm>
            <a:prstGeom prst="rect">
              <a:avLst/>
            </a:prstGeom>
            <a:noFill/>
            <a:ln>
              <a:noFill/>
            </a:ln>
          </p:spPr>
        </p:pic>
      </p:grpSp>
      <p:sp>
        <p:nvSpPr>
          <p:cNvPr id="238" name="Google Shape;238;p20"/>
          <p:cNvSpPr txBox="1">
            <a:spLocks noGrp="1"/>
          </p:cNvSpPr>
          <p:nvPr>
            <p:ph type="title"/>
          </p:nvPr>
        </p:nvSpPr>
        <p:spPr>
          <a:xfrm>
            <a:off x="594919" y="498646"/>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AI</a:t>
            </a:r>
            <a:endParaRPr sz="3600"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1"/>
          <p:cNvSpPr txBox="1">
            <a:spLocks noGrp="1"/>
          </p:cNvSpPr>
          <p:nvPr>
            <p:ph type="title"/>
          </p:nvPr>
        </p:nvSpPr>
        <p:spPr>
          <a:xfrm>
            <a:off x="612057" y="437696"/>
            <a:ext cx="11002200" cy="954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600"/>
              <a:buFont typeface="Calibri"/>
              <a:buNone/>
            </a:pPr>
            <a:r>
              <a:rPr lang="en-US" sz="3600" b="1"/>
              <a:t>Blockchain &amp; NFT Technology</a:t>
            </a:r>
            <a:endParaRPr sz="3600" b="1"/>
          </a:p>
        </p:txBody>
      </p:sp>
      <p:pic>
        <p:nvPicPr>
          <p:cNvPr id="244" name="Google Shape;244;p21"/>
          <p:cNvPicPr preferRelativeResize="0"/>
          <p:nvPr/>
        </p:nvPicPr>
        <p:blipFill rotWithShape="1">
          <a:blip r:embed="rId3">
            <a:alphaModFix/>
          </a:blip>
          <a:srcRect/>
          <a:stretch/>
        </p:blipFill>
        <p:spPr>
          <a:xfrm>
            <a:off x="3133709" y="1489454"/>
            <a:ext cx="5924575" cy="4689149"/>
          </a:xfrm>
          <a:prstGeom prst="rect">
            <a:avLst/>
          </a:prstGeom>
          <a:noFill/>
          <a:ln>
            <a:noFill/>
          </a:ln>
        </p:spPr>
      </p:pic>
      <p:grpSp>
        <p:nvGrpSpPr>
          <p:cNvPr id="245" name="Google Shape;245;p21"/>
          <p:cNvGrpSpPr/>
          <p:nvPr/>
        </p:nvGrpSpPr>
        <p:grpSpPr>
          <a:xfrm>
            <a:off x="20350" y="6375249"/>
            <a:ext cx="4436400" cy="482676"/>
            <a:chOff x="20350" y="6375249"/>
            <a:chExt cx="4436400" cy="482676"/>
          </a:xfrm>
        </p:grpSpPr>
        <p:sp>
          <p:nvSpPr>
            <p:cNvPr id="246" name="Google Shape;246;p21"/>
            <p:cNvSpPr/>
            <p:nvPr/>
          </p:nvSpPr>
          <p:spPr>
            <a:xfrm>
              <a:off x="20350" y="6400125"/>
              <a:ext cx="4436400" cy="457800"/>
            </a:xfrm>
            <a:prstGeom prst="rect">
              <a:avLst/>
            </a:prstGeom>
            <a:solidFill>
              <a:srgbClr val="BFBF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247" name="Google Shape;247;p21"/>
            <p:cNvPicPr preferRelativeResize="0"/>
            <p:nvPr/>
          </p:nvPicPr>
          <p:blipFill>
            <a:blip r:embed="rId4">
              <a:alphaModFix/>
            </a:blip>
            <a:stretch>
              <a:fillRect/>
            </a:stretch>
          </p:blipFill>
          <p:spPr>
            <a:xfrm>
              <a:off x="76200" y="6375249"/>
              <a:ext cx="2239461" cy="457800"/>
            </a:xfrm>
            <a:prstGeom prst="rect">
              <a:avLst/>
            </a:prstGeom>
            <a:noFill/>
            <a:ln>
              <a:noFill/>
            </a:ln>
          </p:spPr>
        </p:pic>
      </p:grpSp>
    </p:spTree>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1336</Words>
  <Application>Microsoft Office PowerPoint</Application>
  <PresentationFormat>寬螢幕</PresentationFormat>
  <Paragraphs>209</Paragraphs>
  <Slides>29</Slides>
  <Notes>29</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29</vt:i4>
      </vt:variant>
    </vt:vector>
  </HeadingPairs>
  <TitlesOfParts>
    <vt:vector size="34" baseType="lpstr">
      <vt:lpstr>Tahoma</vt:lpstr>
      <vt:lpstr>Arial</vt:lpstr>
      <vt:lpstr>Times New Roman</vt:lpstr>
      <vt:lpstr>Calibri</vt:lpstr>
      <vt:lpstr>Office 佈景主題</vt:lpstr>
      <vt:lpstr>Creative Industries survive in the digital era  Adapting to Change: The Evolution of Work in the Era of AI and Emerging Technologies</vt:lpstr>
      <vt:lpstr>Agenda</vt:lpstr>
      <vt:lpstr>Creative Industry (CI)</vt:lpstr>
      <vt:lpstr>Creative Economy</vt:lpstr>
      <vt:lpstr>Creative industry 4.0</vt:lpstr>
      <vt:lpstr>Emerging IT Technologies</vt:lpstr>
      <vt:lpstr>Emerging IT Technologies</vt:lpstr>
      <vt:lpstr>AI</vt:lpstr>
      <vt:lpstr>Blockchain &amp; NFT Technology</vt:lpstr>
      <vt:lpstr>Blockchain &amp; NFT Technology</vt:lpstr>
      <vt:lpstr>Social network: The power of people and network </vt:lpstr>
      <vt:lpstr>VR &amp; AR</vt:lpstr>
      <vt:lpstr>Transformation of Work Patterns</vt:lpstr>
      <vt:lpstr>Optimizing processes using AI</vt:lpstr>
      <vt:lpstr>AI Improves Employee Productivity by 66%</vt:lpstr>
      <vt:lpstr>PowerPoint 簡報</vt:lpstr>
      <vt:lpstr>Applications of AI and Emerging IT</vt:lpstr>
      <vt:lpstr>Collaboration Platforms: Applications &amp; Infrastructure</vt:lpstr>
      <vt:lpstr>VR &amp; AR: Visual SLAM</vt:lpstr>
      <vt:lpstr>PAK’s NFT Artwork - The Merge</vt:lpstr>
      <vt:lpstr>3D Printing</vt:lpstr>
      <vt:lpstr>MadTech</vt:lpstr>
      <vt:lpstr>Competitive Challenges and Opportunities</vt:lpstr>
      <vt:lpstr>2023 sees a massive acceleration in GenAI funding</vt:lpstr>
      <vt:lpstr>Can Open-Source LLMs Solve AI’s Democratization Problem?</vt:lpstr>
      <vt:lpstr>Five Key Principles and Potential Threats of AI Governance</vt:lpstr>
      <vt:lpstr>Pathetic Dot Theory</vt:lpstr>
      <vt:lpstr>Research Trends-AIOT</vt:lpstr>
      <vt:lpstr>Thank you ! 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Industries survive in the digital era  Adapting to Change: The Evolution of Work in the Era of AI and Emerging Technologies</dc:title>
  <dc:creator>ymli</dc:creator>
  <cp:lastModifiedBy>ymli</cp:lastModifiedBy>
  <cp:revision>2</cp:revision>
  <dcterms:modified xsi:type="dcterms:W3CDTF">2023-11-03T16:05:46Z</dcterms:modified>
</cp:coreProperties>
</file>