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2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charts/chart1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279" r:id="rId3"/>
    <p:sldId id="280" r:id="rId4"/>
    <p:sldId id="389" r:id="rId5"/>
    <p:sldId id="390" r:id="rId6"/>
    <p:sldId id="391" r:id="rId7"/>
    <p:sldId id="395" r:id="rId8"/>
    <p:sldId id="281" r:id="rId9"/>
    <p:sldId id="383" r:id="rId10"/>
    <p:sldId id="404" r:id="rId11"/>
    <p:sldId id="405" r:id="rId12"/>
    <p:sldId id="406" r:id="rId13"/>
    <p:sldId id="407" r:id="rId14"/>
    <p:sldId id="408" r:id="rId15"/>
    <p:sldId id="284" r:id="rId16"/>
    <p:sldId id="286" r:id="rId17"/>
    <p:sldId id="287" r:id="rId18"/>
    <p:sldId id="288" r:id="rId19"/>
    <p:sldId id="289" r:id="rId20"/>
    <p:sldId id="381" r:id="rId21"/>
    <p:sldId id="317" r:id="rId22"/>
    <p:sldId id="324" r:id="rId23"/>
    <p:sldId id="321" r:id="rId24"/>
    <p:sldId id="322" r:id="rId25"/>
    <p:sldId id="312" r:id="rId26"/>
    <p:sldId id="305" r:id="rId27"/>
    <p:sldId id="393" r:id="rId28"/>
    <p:sldId id="394" r:id="rId29"/>
    <p:sldId id="313" r:id="rId30"/>
    <p:sldId id="314" r:id="rId31"/>
    <p:sldId id="315" r:id="rId32"/>
    <p:sldId id="392" r:id="rId33"/>
    <p:sldId id="409" r:id="rId34"/>
    <p:sldId id="410" r:id="rId35"/>
    <p:sldId id="416" r:id="rId36"/>
    <p:sldId id="417" r:id="rId37"/>
    <p:sldId id="418" r:id="rId38"/>
    <p:sldId id="413" r:id="rId39"/>
    <p:sldId id="414" r:id="rId40"/>
    <p:sldId id="415" r:id="rId41"/>
    <p:sldId id="412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11" autoAdjust="0"/>
    <p:restoredTop sz="94660"/>
  </p:normalViewPr>
  <p:slideViewPr>
    <p:cSldViewPr snapToGrid="0">
      <p:cViewPr varScale="1">
        <p:scale>
          <a:sx n="71" d="100"/>
          <a:sy n="71" d="100"/>
        </p:scale>
        <p:origin x="96" y="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Like Rate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8575" cap="rnd">
              <a:noFill/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工作表1!$A$2:$A$6</c:f>
              <c:strCache>
                <c:ptCount val="5"/>
                <c:pt idx="0">
                  <c:v>Random</c:v>
                </c:pt>
                <c:pt idx="1">
                  <c:v>Content-based</c:v>
                </c:pt>
                <c:pt idx="2">
                  <c:v>Collaborative-based</c:v>
                </c:pt>
                <c:pt idx="3">
                  <c:v>Social-based</c:v>
                </c:pt>
                <c:pt idx="4">
                  <c:v>Phased-based</c:v>
                </c:pt>
              </c:strCache>
            </c:strRef>
          </c:cat>
          <c:val>
            <c:numRef>
              <c:f>工作表1!$B$2:$B$6</c:f>
              <c:numCache>
                <c:formatCode>General</c:formatCode>
                <c:ptCount val="5"/>
                <c:pt idx="0">
                  <c:v>0.23599999999999999</c:v>
                </c:pt>
                <c:pt idx="1">
                  <c:v>0.33800000000000002</c:v>
                </c:pt>
                <c:pt idx="2">
                  <c:v>0.40100000000000002</c:v>
                </c:pt>
                <c:pt idx="3">
                  <c:v>0.45400000000000001</c:v>
                </c:pt>
                <c:pt idx="4">
                  <c:v>0.59799999999999998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B5-4428-9504-10BCDE80B33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-1989104960"/>
        <c:axId val="-1989100064"/>
      </c:barChart>
      <c:catAx>
        <c:axId val="-1989104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-1989100064"/>
        <c:crosses val="autoZero"/>
        <c:auto val="1"/>
        <c:lblAlgn val="ctr"/>
        <c:lblOffset val="100"/>
        <c:noMultiLvlLbl val="0"/>
      </c:catAx>
      <c:valAx>
        <c:axId val="-1989100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title>
          <c:tx>
            <c:rich>
              <a:bodyPr/>
              <a:lstStyle/>
              <a:p>
                <a:pPr>
                  <a:defRPr b="0"/>
                </a:pPr>
                <a:r>
                  <a:rPr lang="en-US" b="0"/>
                  <a:t>Like rate</a:t>
                </a:r>
                <a:endParaRPr lang="zh-TW" b="0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-1989104960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 sz="11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</dgm:ptLst>
  <dgm:cxnLst>
    <dgm:cxn modelId="{65FAB6E4-DAEE-DA4A-8F31-1AEA06789FB0}" type="presOf" srcId="{252357BE-30EA-49F7-9DBD-B5F30B4F4A9D}" destId="{AFF030F6-8D1D-42AA-8527-70CC9827071F}" srcOrd="0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9BC9C09-5639-494B-B576-E51A67CDC856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CB2E2314-5AD7-4232-9923-8ACC33AAA716}">
      <dgm:prSet phldrT="[文字]"/>
      <dgm:spPr>
        <a:solidFill>
          <a:srgbClr val="7030A0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第三方支付</a:t>
          </a:r>
          <a:endParaRPr lang="zh-TW" altLang="en-US" dirty="0"/>
        </a:p>
      </dgm:t>
    </dgm:pt>
    <dgm:pt modelId="{A885F2C6-75F6-420A-8A75-FCD450C76E0F}" type="parTrans" cxnId="{FFDC7A95-C8F5-4BEA-80B6-CFCC81E92F3F}">
      <dgm:prSet/>
      <dgm:spPr/>
      <dgm:t>
        <a:bodyPr/>
        <a:lstStyle/>
        <a:p>
          <a:endParaRPr lang="zh-TW" altLang="en-US"/>
        </a:p>
      </dgm:t>
    </dgm:pt>
    <dgm:pt modelId="{DAB7548A-5FCA-4977-8CF5-BA66ACB6B374}" type="sibTrans" cxnId="{FFDC7A95-C8F5-4BEA-80B6-CFCC81E92F3F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CC403F3E-8CED-4062-B7DA-54D762FDF679}">
      <dgm:prSet phldrT="[文字]"/>
      <dgm:spPr>
        <a:solidFill>
          <a:srgbClr val="7030A0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P2P</a:t>
          </a:r>
          <a:br>
            <a:rPr lang="en-US" altLang="zh-TW" dirty="0" smtClean="0"/>
          </a:br>
          <a:r>
            <a:rPr lang="zh-TW" altLang="en-US" dirty="0" smtClean="0"/>
            <a:t>借貸</a:t>
          </a:r>
          <a:endParaRPr lang="zh-TW" altLang="en-US" dirty="0"/>
        </a:p>
      </dgm:t>
    </dgm:pt>
    <dgm:pt modelId="{B4BA5E69-B454-4A14-A476-A9F357BBA3CC}" type="parTrans" cxnId="{3C9F983D-091C-43AA-A5DD-BCF223321CC4}">
      <dgm:prSet/>
      <dgm:spPr/>
      <dgm:t>
        <a:bodyPr/>
        <a:lstStyle/>
        <a:p>
          <a:endParaRPr lang="zh-TW" altLang="en-US"/>
        </a:p>
      </dgm:t>
    </dgm:pt>
    <dgm:pt modelId="{E20EB2AA-8C9E-44ED-988F-D923F57B2B22}" type="sibTrans" cxnId="{3C9F983D-091C-43AA-A5DD-BCF223321CC4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A9F9D033-CAEB-4D45-8FE0-00BCF58E6F76}">
      <dgm:prSet phldrT="[文字]"/>
      <dgm:spPr>
        <a:solidFill>
          <a:srgbClr val="7030A0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群眾</a:t>
          </a:r>
          <a:r>
            <a:rPr lang="en-US" altLang="zh-TW" dirty="0" smtClean="0"/>
            <a:t/>
          </a:r>
          <a:br>
            <a:rPr lang="en-US" altLang="zh-TW" dirty="0" smtClean="0"/>
          </a:br>
          <a:r>
            <a:rPr lang="zh-TW" altLang="en-US" dirty="0" smtClean="0"/>
            <a:t>募資</a:t>
          </a:r>
          <a:endParaRPr lang="zh-TW" altLang="en-US" dirty="0"/>
        </a:p>
      </dgm:t>
    </dgm:pt>
    <dgm:pt modelId="{9B79C2F2-B331-4BE1-8FEC-806A40339355}" type="parTrans" cxnId="{F2D276DD-7B79-4A76-A972-9973E5DDE80C}">
      <dgm:prSet/>
      <dgm:spPr/>
      <dgm:t>
        <a:bodyPr/>
        <a:lstStyle/>
        <a:p>
          <a:endParaRPr lang="zh-TW" altLang="en-US"/>
        </a:p>
      </dgm:t>
    </dgm:pt>
    <dgm:pt modelId="{7129EF1A-5288-40DB-A85D-0CBAE234571E}" type="sibTrans" cxnId="{F2D276DD-7B79-4A76-A972-9973E5DDE80C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0A8A3952-1C4E-4F16-B03C-AE2D94DA0E1B}">
      <dgm:prSet phldrT="[文字]"/>
      <dgm:spPr>
        <a:solidFill>
          <a:srgbClr val="7030A0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虛擬</a:t>
          </a:r>
          <a:r>
            <a:rPr lang="en-US" altLang="zh-TW" dirty="0" smtClean="0"/>
            <a:t/>
          </a:r>
          <a:br>
            <a:rPr lang="en-US" altLang="zh-TW" dirty="0" smtClean="0"/>
          </a:br>
          <a:r>
            <a:rPr lang="zh-TW" altLang="en-US" dirty="0" smtClean="0"/>
            <a:t>貨幣</a:t>
          </a:r>
          <a:endParaRPr lang="zh-TW" altLang="en-US" dirty="0"/>
        </a:p>
      </dgm:t>
    </dgm:pt>
    <dgm:pt modelId="{DA9F6B56-2B4B-4228-96A3-3AAE1C8E3B93}" type="parTrans" cxnId="{677671AE-1AEC-4A17-82EB-FD330A53C7FA}">
      <dgm:prSet/>
      <dgm:spPr/>
      <dgm:t>
        <a:bodyPr/>
        <a:lstStyle/>
        <a:p>
          <a:endParaRPr lang="zh-TW" altLang="en-US"/>
        </a:p>
      </dgm:t>
    </dgm:pt>
    <dgm:pt modelId="{40403291-E1DD-4D66-84A7-BF32605710B8}" type="sibTrans" cxnId="{677671AE-1AEC-4A17-82EB-FD330A53C7FA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5991726D-21A3-4200-AB68-0BE51FF88D5D}">
      <dgm:prSet phldrT="[文字]"/>
      <dgm:spPr>
        <a:solidFill>
          <a:srgbClr val="7030A0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保險</a:t>
          </a:r>
          <a:r>
            <a:rPr lang="en-US" altLang="zh-TW" dirty="0" smtClean="0"/>
            <a:t/>
          </a:r>
          <a:br>
            <a:rPr lang="en-US" altLang="zh-TW" dirty="0" smtClean="0"/>
          </a:br>
          <a:r>
            <a:rPr lang="zh-TW" altLang="en-US" dirty="0" smtClean="0"/>
            <a:t>科技</a:t>
          </a:r>
          <a:endParaRPr lang="zh-TW" altLang="en-US" dirty="0"/>
        </a:p>
      </dgm:t>
    </dgm:pt>
    <dgm:pt modelId="{608F3CA1-2F9B-4DA1-AF69-C4FDB79B7CC0}" type="parTrans" cxnId="{3567D2F8-21E3-4DC3-832F-0C8CBE9EC131}">
      <dgm:prSet/>
      <dgm:spPr/>
      <dgm:t>
        <a:bodyPr/>
        <a:lstStyle/>
        <a:p>
          <a:endParaRPr lang="zh-TW" altLang="en-US"/>
        </a:p>
      </dgm:t>
    </dgm:pt>
    <dgm:pt modelId="{7AFC892C-D17F-40FD-89F6-FD7ADCCF250F}" type="sibTrans" cxnId="{3567D2F8-21E3-4DC3-832F-0C8CBE9EC131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6F291A16-201D-4BE5-B1FF-E13426D4F502}">
      <dgm:prSet/>
      <dgm:spPr>
        <a:solidFill>
          <a:srgbClr val="7030A0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智慧</a:t>
          </a:r>
          <a:r>
            <a:rPr lang="en-US" altLang="zh-TW" dirty="0" smtClean="0"/>
            <a:t/>
          </a:r>
          <a:br>
            <a:rPr lang="en-US" altLang="zh-TW" dirty="0" smtClean="0"/>
          </a:br>
          <a:r>
            <a:rPr lang="zh-TW" altLang="en-US" dirty="0" smtClean="0"/>
            <a:t>理財</a:t>
          </a:r>
          <a:endParaRPr lang="zh-TW" altLang="en-US" dirty="0"/>
        </a:p>
      </dgm:t>
    </dgm:pt>
    <dgm:pt modelId="{A6D93B9E-CE39-4A30-B29D-B2C81B3618F5}" type="parTrans" cxnId="{DB5480EF-7D71-4351-92CC-AB5BD7E69EDC}">
      <dgm:prSet/>
      <dgm:spPr/>
      <dgm:t>
        <a:bodyPr/>
        <a:lstStyle/>
        <a:p>
          <a:endParaRPr lang="zh-TW" altLang="en-US"/>
        </a:p>
      </dgm:t>
    </dgm:pt>
    <dgm:pt modelId="{EC2AF0E6-BC4F-4925-9B08-A4AEA950C0F5}" type="sibTrans" cxnId="{DB5480EF-7D71-4351-92CC-AB5BD7E69EDC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E36E424D-3192-4C27-B61E-4FBE19859B30}">
      <dgm:prSet/>
      <dgm:spPr>
        <a:solidFill>
          <a:srgbClr val="7030A0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網路</a:t>
          </a:r>
          <a:r>
            <a:rPr lang="en-US" altLang="zh-TW" dirty="0" smtClean="0"/>
            <a:t/>
          </a:r>
          <a:br>
            <a:rPr lang="en-US" altLang="zh-TW" dirty="0" smtClean="0"/>
          </a:br>
          <a:r>
            <a:rPr lang="zh-TW" altLang="en-US" dirty="0" smtClean="0"/>
            <a:t>信評</a:t>
          </a:r>
          <a:endParaRPr lang="zh-TW" altLang="en-US" dirty="0"/>
        </a:p>
      </dgm:t>
    </dgm:pt>
    <dgm:pt modelId="{4EF2175F-7388-4774-B373-E8333838BE5F}" type="parTrans" cxnId="{E1939BE1-8F07-4578-B323-22596431D069}">
      <dgm:prSet/>
      <dgm:spPr/>
      <dgm:t>
        <a:bodyPr/>
        <a:lstStyle/>
        <a:p>
          <a:endParaRPr lang="zh-TW" altLang="en-US"/>
        </a:p>
      </dgm:t>
    </dgm:pt>
    <dgm:pt modelId="{B6A1E5CD-52CE-4A27-9E50-F169D6B209A5}" type="sibTrans" cxnId="{E1939BE1-8F07-4578-B323-22596431D069}">
      <dgm:prSet/>
      <dgm:spPr>
        <a:noFill/>
      </dgm:spPr>
      <dgm:t>
        <a:bodyPr/>
        <a:lstStyle/>
        <a:p>
          <a:endParaRPr lang="zh-TW" altLang="en-US"/>
        </a:p>
      </dgm:t>
    </dgm:pt>
    <dgm:pt modelId="{77BFAFEA-C6A0-4D6D-9C03-CA848E6CEA3A}">
      <dgm:prSet/>
      <dgm:spPr>
        <a:solidFill>
          <a:srgbClr val="7030A0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數位</a:t>
          </a:r>
          <a:r>
            <a:rPr lang="en-US" altLang="zh-TW" dirty="0" smtClean="0"/>
            <a:t/>
          </a:r>
          <a:br>
            <a:rPr lang="en-US" altLang="zh-TW" dirty="0" smtClean="0"/>
          </a:br>
          <a:r>
            <a:rPr lang="zh-TW" altLang="en-US" dirty="0" smtClean="0"/>
            <a:t>銀行</a:t>
          </a:r>
          <a:endParaRPr lang="zh-TW" altLang="en-US" dirty="0"/>
        </a:p>
      </dgm:t>
    </dgm:pt>
    <dgm:pt modelId="{B8A76F38-E9B1-4185-BD93-D3B9F3525F45}" type="parTrans" cxnId="{858CEAFA-37D1-40D8-80FE-634FF2A3BA66}">
      <dgm:prSet/>
      <dgm:spPr/>
      <dgm:t>
        <a:bodyPr/>
        <a:lstStyle/>
        <a:p>
          <a:endParaRPr lang="zh-TW" altLang="en-US"/>
        </a:p>
      </dgm:t>
    </dgm:pt>
    <dgm:pt modelId="{2D5DAFE5-0E2D-42B6-8BDB-32D2BBE67159}" type="sibTrans" cxnId="{858CEAFA-37D1-40D8-80FE-634FF2A3BA66}">
      <dgm:prSet/>
      <dgm:spPr>
        <a:noFill/>
      </dgm:spPr>
      <dgm:t>
        <a:bodyPr/>
        <a:lstStyle/>
        <a:p>
          <a:endParaRPr lang="zh-TW" altLang="en-US" dirty="0"/>
        </a:p>
      </dgm:t>
    </dgm:pt>
    <dgm:pt modelId="{B6207856-0484-4D8F-A609-3499B47A686A}">
      <dgm:prSet/>
      <dgm:spPr>
        <a:solidFill>
          <a:srgbClr val="7030A0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電商</a:t>
          </a:r>
          <a:r>
            <a:rPr lang="en-US" altLang="zh-TW" dirty="0" smtClean="0"/>
            <a:t/>
          </a:r>
          <a:br>
            <a:rPr lang="en-US" altLang="zh-TW" dirty="0" smtClean="0"/>
          </a:br>
          <a:r>
            <a:rPr lang="zh-TW" altLang="en-US" dirty="0" smtClean="0"/>
            <a:t>金融</a:t>
          </a:r>
          <a:endParaRPr lang="zh-TW" altLang="en-US" dirty="0"/>
        </a:p>
      </dgm:t>
    </dgm:pt>
    <dgm:pt modelId="{93796D96-992B-4350-B83A-A6D249E2D9FC}" type="parTrans" cxnId="{FA7DBD67-3D0A-4A92-B599-C3FB24A680E7}">
      <dgm:prSet/>
      <dgm:spPr/>
      <dgm:t>
        <a:bodyPr/>
        <a:lstStyle/>
        <a:p>
          <a:endParaRPr lang="zh-TW" altLang="en-US"/>
        </a:p>
      </dgm:t>
    </dgm:pt>
    <dgm:pt modelId="{27872232-2F72-49D6-B0D6-2DE62F7A9BE2}" type="sibTrans" cxnId="{FA7DBD67-3D0A-4A92-B599-C3FB24A680E7}">
      <dgm:prSet/>
      <dgm:spPr>
        <a:noFill/>
      </dgm:spPr>
      <dgm:t>
        <a:bodyPr/>
        <a:lstStyle/>
        <a:p>
          <a:endParaRPr lang="zh-TW" altLang="en-US"/>
        </a:p>
      </dgm:t>
    </dgm:pt>
    <dgm:pt modelId="{9737436C-5144-4947-A8E2-259BB054F06F}">
      <dgm:prSet/>
      <dgm:spPr>
        <a:solidFill>
          <a:srgbClr val="7030A0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行動</a:t>
          </a:r>
          <a:br>
            <a:rPr lang="zh-TW" altLang="en-US" dirty="0" smtClean="0"/>
          </a:br>
          <a:r>
            <a:rPr lang="zh-TW" altLang="en-US" dirty="0" smtClean="0"/>
            <a:t>支付</a:t>
          </a:r>
          <a:endParaRPr lang="zh-TW" altLang="en-US" dirty="0"/>
        </a:p>
      </dgm:t>
    </dgm:pt>
    <dgm:pt modelId="{0D63D5C9-501E-434A-B67E-20FC778CAC4C}" type="parTrans" cxnId="{337189F4-31DD-C140-8A39-ABC3C738DCB4}">
      <dgm:prSet/>
      <dgm:spPr/>
      <dgm:t>
        <a:bodyPr/>
        <a:lstStyle/>
        <a:p>
          <a:endParaRPr lang="zh-TW" altLang="en-US"/>
        </a:p>
      </dgm:t>
    </dgm:pt>
    <dgm:pt modelId="{71513C4A-3440-A640-A21B-2613F0B323D7}" type="sibTrans" cxnId="{337189F4-31DD-C140-8A39-ABC3C738DCB4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7EF56448-8FCC-4FF3-93B9-23381C72BB14}" type="pres">
      <dgm:prSet presAssocID="{99BC9C09-5639-494B-B576-E51A67CDC85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AC038D1-10F2-4A79-B014-CE8A88E3F863}" type="pres">
      <dgm:prSet presAssocID="{CB2E2314-5AD7-4232-9923-8ACC33AAA716}" presName="node" presStyleLbl="node1" presStyleIdx="0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1B1E31A-B4EA-47B7-A368-CB29DED706B0}" type="pres">
      <dgm:prSet presAssocID="{DAB7548A-5FCA-4977-8CF5-BA66ACB6B374}" presName="sibTrans" presStyleLbl="sibTrans2D1" presStyleIdx="0" presStyleCnt="10"/>
      <dgm:spPr/>
      <dgm:t>
        <a:bodyPr/>
        <a:lstStyle/>
        <a:p>
          <a:endParaRPr lang="zh-TW" altLang="en-US"/>
        </a:p>
      </dgm:t>
    </dgm:pt>
    <dgm:pt modelId="{0645CF2F-3D6A-4512-B41A-DC0B00B6A9FE}" type="pres">
      <dgm:prSet presAssocID="{DAB7548A-5FCA-4977-8CF5-BA66ACB6B374}" presName="connectorText" presStyleLbl="sibTrans2D1" presStyleIdx="0" presStyleCnt="10"/>
      <dgm:spPr/>
      <dgm:t>
        <a:bodyPr/>
        <a:lstStyle/>
        <a:p>
          <a:endParaRPr lang="zh-TW" altLang="en-US"/>
        </a:p>
      </dgm:t>
    </dgm:pt>
    <dgm:pt modelId="{330C8809-52CE-BB4D-9A38-8EBADEBCA67A}" type="pres">
      <dgm:prSet presAssocID="{9737436C-5144-4947-A8E2-259BB054F06F}" presName="node" presStyleLbl="node1" presStyleIdx="1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F41E8BB-E593-4041-A7B6-E439DCFE423D}" type="pres">
      <dgm:prSet presAssocID="{71513C4A-3440-A640-A21B-2613F0B323D7}" presName="sibTrans" presStyleLbl="sibTrans2D1" presStyleIdx="1" presStyleCnt="10"/>
      <dgm:spPr/>
      <dgm:t>
        <a:bodyPr/>
        <a:lstStyle/>
        <a:p>
          <a:endParaRPr lang="zh-TW" altLang="en-US"/>
        </a:p>
      </dgm:t>
    </dgm:pt>
    <dgm:pt modelId="{2AB13AF5-5B91-F54B-BFA7-4B57B29E4AAD}" type="pres">
      <dgm:prSet presAssocID="{71513C4A-3440-A640-A21B-2613F0B323D7}" presName="connectorText" presStyleLbl="sibTrans2D1" presStyleIdx="1" presStyleCnt="10"/>
      <dgm:spPr/>
      <dgm:t>
        <a:bodyPr/>
        <a:lstStyle/>
        <a:p>
          <a:endParaRPr lang="zh-TW" altLang="en-US"/>
        </a:p>
      </dgm:t>
    </dgm:pt>
    <dgm:pt modelId="{83DDF826-A90E-4FFA-B523-871CCB526011}" type="pres">
      <dgm:prSet presAssocID="{CC403F3E-8CED-4062-B7DA-54D762FDF679}" presName="node" presStyleLbl="node1" presStyleIdx="2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2A61815-7D3B-4CA3-81DC-F0864ED9FFC0}" type="pres">
      <dgm:prSet presAssocID="{E20EB2AA-8C9E-44ED-988F-D923F57B2B22}" presName="sibTrans" presStyleLbl="sibTrans2D1" presStyleIdx="2" presStyleCnt="10"/>
      <dgm:spPr/>
      <dgm:t>
        <a:bodyPr/>
        <a:lstStyle/>
        <a:p>
          <a:endParaRPr lang="zh-TW" altLang="en-US"/>
        </a:p>
      </dgm:t>
    </dgm:pt>
    <dgm:pt modelId="{8EC1C126-653B-47E9-B3DE-82996599752E}" type="pres">
      <dgm:prSet presAssocID="{E20EB2AA-8C9E-44ED-988F-D923F57B2B22}" presName="connectorText" presStyleLbl="sibTrans2D1" presStyleIdx="2" presStyleCnt="10"/>
      <dgm:spPr/>
      <dgm:t>
        <a:bodyPr/>
        <a:lstStyle/>
        <a:p>
          <a:endParaRPr lang="zh-TW" altLang="en-US"/>
        </a:p>
      </dgm:t>
    </dgm:pt>
    <dgm:pt modelId="{6D8EAAE1-6433-4EB8-8E6B-6ED9F9AE8B6D}" type="pres">
      <dgm:prSet presAssocID="{A9F9D033-CAEB-4D45-8FE0-00BCF58E6F76}" presName="node" presStyleLbl="node1" presStyleIdx="3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EE22EF3-15D6-4E4D-821C-678AAD5A5843}" type="pres">
      <dgm:prSet presAssocID="{7129EF1A-5288-40DB-A85D-0CBAE234571E}" presName="sibTrans" presStyleLbl="sibTrans2D1" presStyleIdx="3" presStyleCnt="10"/>
      <dgm:spPr/>
      <dgm:t>
        <a:bodyPr/>
        <a:lstStyle/>
        <a:p>
          <a:endParaRPr lang="zh-TW" altLang="en-US"/>
        </a:p>
      </dgm:t>
    </dgm:pt>
    <dgm:pt modelId="{6AA016FA-C6BB-4D05-AEAD-0E14B8CCA568}" type="pres">
      <dgm:prSet presAssocID="{7129EF1A-5288-40DB-A85D-0CBAE234571E}" presName="connectorText" presStyleLbl="sibTrans2D1" presStyleIdx="3" presStyleCnt="10"/>
      <dgm:spPr/>
      <dgm:t>
        <a:bodyPr/>
        <a:lstStyle/>
        <a:p>
          <a:endParaRPr lang="zh-TW" altLang="en-US"/>
        </a:p>
      </dgm:t>
    </dgm:pt>
    <dgm:pt modelId="{FD10E9A9-BD77-493B-8092-CADFA27FA628}" type="pres">
      <dgm:prSet presAssocID="{0A8A3952-1C4E-4F16-B03C-AE2D94DA0E1B}" presName="node" presStyleLbl="node1" presStyleIdx="4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792CA86-ABE7-46CD-9149-E9D79BD6C012}" type="pres">
      <dgm:prSet presAssocID="{40403291-E1DD-4D66-84A7-BF32605710B8}" presName="sibTrans" presStyleLbl="sibTrans2D1" presStyleIdx="4" presStyleCnt="10"/>
      <dgm:spPr/>
      <dgm:t>
        <a:bodyPr/>
        <a:lstStyle/>
        <a:p>
          <a:endParaRPr lang="zh-TW" altLang="en-US"/>
        </a:p>
      </dgm:t>
    </dgm:pt>
    <dgm:pt modelId="{A9749C59-4BD9-461D-A94B-9B4AD44DE856}" type="pres">
      <dgm:prSet presAssocID="{40403291-E1DD-4D66-84A7-BF32605710B8}" presName="connectorText" presStyleLbl="sibTrans2D1" presStyleIdx="4" presStyleCnt="10"/>
      <dgm:spPr/>
      <dgm:t>
        <a:bodyPr/>
        <a:lstStyle/>
        <a:p>
          <a:endParaRPr lang="zh-TW" altLang="en-US"/>
        </a:p>
      </dgm:t>
    </dgm:pt>
    <dgm:pt modelId="{6B2BB0D2-C126-468D-A88F-33DCDE0B0ABC}" type="pres">
      <dgm:prSet presAssocID="{5991726D-21A3-4200-AB68-0BE51FF88D5D}" presName="node" presStyleLbl="node1" presStyleIdx="5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F817E7F-8D37-4CC6-A990-139D08E8E6ED}" type="pres">
      <dgm:prSet presAssocID="{7AFC892C-D17F-40FD-89F6-FD7ADCCF250F}" presName="sibTrans" presStyleLbl="sibTrans2D1" presStyleIdx="5" presStyleCnt="10"/>
      <dgm:spPr/>
      <dgm:t>
        <a:bodyPr/>
        <a:lstStyle/>
        <a:p>
          <a:endParaRPr lang="zh-TW" altLang="en-US"/>
        </a:p>
      </dgm:t>
    </dgm:pt>
    <dgm:pt modelId="{7E5DDE69-B702-4052-A9DE-0C10F6DA7868}" type="pres">
      <dgm:prSet presAssocID="{7AFC892C-D17F-40FD-89F6-FD7ADCCF250F}" presName="connectorText" presStyleLbl="sibTrans2D1" presStyleIdx="5" presStyleCnt="10"/>
      <dgm:spPr/>
      <dgm:t>
        <a:bodyPr/>
        <a:lstStyle/>
        <a:p>
          <a:endParaRPr lang="zh-TW" altLang="en-US"/>
        </a:p>
      </dgm:t>
    </dgm:pt>
    <dgm:pt modelId="{0EA30E45-768F-40BF-AE29-76C3FFCF493D}" type="pres">
      <dgm:prSet presAssocID="{6F291A16-201D-4BE5-B1FF-E13426D4F502}" presName="node" presStyleLbl="node1" presStyleIdx="6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016ABF0-D19D-4E86-88A9-E9D0116A5F74}" type="pres">
      <dgm:prSet presAssocID="{EC2AF0E6-BC4F-4925-9B08-A4AEA950C0F5}" presName="sibTrans" presStyleLbl="sibTrans2D1" presStyleIdx="6" presStyleCnt="10"/>
      <dgm:spPr/>
      <dgm:t>
        <a:bodyPr/>
        <a:lstStyle/>
        <a:p>
          <a:endParaRPr lang="zh-TW" altLang="en-US"/>
        </a:p>
      </dgm:t>
    </dgm:pt>
    <dgm:pt modelId="{64F61959-B705-4505-BA62-950FFF40E701}" type="pres">
      <dgm:prSet presAssocID="{EC2AF0E6-BC4F-4925-9B08-A4AEA950C0F5}" presName="connectorText" presStyleLbl="sibTrans2D1" presStyleIdx="6" presStyleCnt="10"/>
      <dgm:spPr/>
      <dgm:t>
        <a:bodyPr/>
        <a:lstStyle/>
        <a:p>
          <a:endParaRPr lang="zh-TW" altLang="en-US"/>
        </a:p>
      </dgm:t>
    </dgm:pt>
    <dgm:pt modelId="{E6EB4D13-3A58-4B63-9F32-30DC23E923A2}" type="pres">
      <dgm:prSet presAssocID="{E36E424D-3192-4C27-B61E-4FBE19859B30}" presName="node" presStyleLbl="node1" presStyleIdx="7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AC301B6-C0B7-4D86-BFD7-B9192A077313}" type="pres">
      <dgm:prSet presAssocID="{B6A1E5CD-52CE-4A27-9E50-F169D6B209A5}" presName="sibTrans" presStyleLbl="sibTrans2D1" presStyleIdx="7" presStyleCnt="10"/>
      <dgm:spPr/>
      <dgm:t>
        <a:bodyPr/>
        <a:lstStyle/>
        <a:p>
          <a:endParaRPr lang="zh-TW" altLang="en-US"/>
        </a:p>
      </dgm:t>
    </dgm:pt>
    <dgm:pt modelId="{33F4BA63-B56B-4883-90F6-3C643EFDC8E2}" type="pres">
      <dgm:prSet presAssocID="{B6A1E5CD-52CE-4A27-9E50-F169D6B209A5}" presName="connectorText" presStyleLbl="sibTrans2D1" presStyleIdx="7" presStyleCnt="10"/>
      <dgm:spPr/>
      <dgm:t>
        <a:bodyPr/>
        <a:lstStyle/>
        <a:p>
          <a:endParaRPr lang="zh-TW" altLang="en-US"/>
        </a:p>
      </dgm:t>
    </dgm:pt>
    <dgm:pt modelId="{F445C487-B43B-40DB-9971-27052D8B0140}" type="pres">
      <dgm:prSet presAssocID="{77BFAFEA-C6A0-4D6D-9C03-CA848E6CEA3A}" presName="node" presStyleLbl="node1" presStyleIdx="8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989CE8A-0CAF-4DB4-8FF4-E50E8F206837}" type="pres">
      <dgm:prSet presAssocID="{2D5DAFE5-0E2D-42B6-8BDB-32D2BBE67159}" presName="sibTrans" presStyleLbl="sibTrans2D1" presStyleIdx="8" presStyleCnt="10"/>
      <dgm:spPr/>
      <dgm:t>
        <a:bodyPr/>
        <a:lstStyle/>
        <a:p>
          <a:endParaRPr lang="zh-TW" altLang="en-US"/>
        </a:p>
      </dgm:t>
    </dgm:pt>
    <dgm:pt modelId="{ED7B0DB3-CD0A-466B-A818-E062E9A4F2B3}" type="pres">
      <dgm:prSet presAssocID="{2D5DAFE5-0E2D-42B6-8BDB-32D2BBE67159}" presName="connectorText" presStyleLbl="sibTrans2D1" presStyleIdx="8" presStyleCnt="10"/>
      <dgm:spPr/>
      <dgm:t>
        <a:bodyPr/>
        <a:lstStyle/>
        <a:p>
          <a:endParaRPr lang="zh-TW" altLang="en-US"/>
        </a:p>
      </dgm:t>
    </dgm:pt>
    <dgm:pt modelId="{4FC87059-68E8-49F5-8B25-7DF51757370F}" type="pres">
      <dgm:prSet presAssocID="{B6207856-0484-4D8F-A609-3499B47A686A}" presName="node" presStyleLbl="node1" presStyleIdx="9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6AEE679-2ED8-4E44-9D8E-A7A2EE407F9C}" type="pres">
      <dgm:prSet presAssocID="{27872232-2F72-49D6-B0D6-2DE62F7A9BE2}" presName="sibTrans" presStyleLbl="sibTrans2D1" presStyleIdx="9" presStyleCnt="10"/>
      <dgm:spPr/>
      <dgm:t>
        <a:bodyPr/>
        <a:lstStyle/>
        <a:p>
          <a:endParaRPr lang="zh-TW" altLang="en-US"/>
        </a:p>
      </dgm:t>
    </dgm:pt>
    <dgm:pt modelId="{86A793B2-81D3-4D03-A908-97A387B35DB1}" type="pres">
      <dgm:prSet presAssocID="{27872232-2F72-49D6-B0D6-2DE62F7A9BE2}" presName="connectorText" presStyleLbl="sibTrans2D1" presStyleIdx="9" presStyleCnt="10"/>
      <dgm:spPr/>
      <dgm:t>
        <a:bodyPr/>
        <a:lstStyle/>
        <a:p>
          <a:endParaRPr lang="zh-TW" altLang="en-US"/>
        </a:p>
      </dgm:t>
    </dgm:pt>
  </dgm:ptLst>
  <dgm:cxnLst>
    <dgm:cxn modelId="{E0AA5928-E413-0E44-B835-EA875CE8DBA0}" type="presOf" srcId="{71513C4A-3440-A640-A21B-2613F0B323D7}" destId="{2AB13AF5-5B91-F54B-BFA7-4B57B29E4AAD}" srcOrd="1" destOrd="0" presId="urn:microsoft.com/office/officeart/2005/8/layout/cycle2"/>
    <dgm:cxn modelId="{FFDC7A95-C8F5-4BEA-80B6-CFCC81E92F3F}" srcId="{99BC9C09-5639-494B-B576-E51A67CDC856}" destId="{CB2E2314-5AD7-4232-9923-8ACC33AAA716}" srcOrd="0" destOrd="0" parTransId="{A885F2C6-75F6-420A-8A75-FCD450C76E0F}" sibTransId="{DAB7548A-5FCA-4977-8CF5-BA66ACB6B374}"/>
    <dgm:cxn modelId="{8D78F2BE-0B0F-4C1D-BD82-3E3234A23820}" type="presOf" srcId="{2D5DAFE5-0E2D-42B6-8BDB-32D2BBE67159}" destId="{6989CE8A-0CAF-4DB4-8FF4-E50E8F206837}" srcOrd="0" destOrd="0" presId="urn:microsoft.com/office/officeart/2005/8/layout/cycle2"/>
    <dgm:cxn modelId="{F187A7C9-3724-41D9-B02A-E14527CA72E5}" type="presOf" srcId="{B6A1E5CD-52CE-4A27-9E50-F169D6B209A5}" destId="{33F4BA63-B56B-4883-90F6-3C643EFDC8E2}" srcOrd="1" destOrd="0" presId="urn:microsoft.com/office/officeart/2005/8/layout/cycle2"/>
    <dgm:cxn modelId="{81205D72-DB39-5B46-BE09-2BA62CC9B5A6}" type="presOf" srcId="{9737436C-5144-4947-A8E2-259BB054F06F}" destId="{330C8809-52CE-BB4D-9A38-8EBADEBCA67A}" srcOrd="0" destOrd="0" presId="urn:microsoft.com/office/officeart/2005/8/layout/cycle2"/>
    <dgm:cxn modelId="{3C9F983D-091C-43AA-A5DD-BCF223321CC4}" srcId="{99BC9C09-5639-494B-B576-E51A67CDC856}" destId="{CC403F3E-8CED-4062-B7DA-54D762FDF679}" srcOrd="2" destOrd="0" parTransId="{B4BA5E69-B454-4A14-A476-A9F357BBA3CC}" sibTransId="{E20EB2AA-8C9E-44ED-988F-D923F57B2B22}"/>
    <dgm:cxn modelId="{3ED23771-3D88-4C7C-873E-34B1FDAC438B}" type="presOf" srcId="{6F291A16-201D-4BE5-B1FF-E13426D4F502}" destId="{0EA30E45-768F-40BF-AE29-76C3FFCF493D}" srcOrd="0" destOrd="0" presId="urn:microsoft.com/office/officeart/2005/8/layout/cycle2"/>
    <dgm:cxn modelId="{019D619D-1236-45F9-9B6D-725E7A3FDE65}" type="presOf" srcId="{7129EF1A-5288-40DB-A85D-0CBAE234571E}" destId="{6AA016FA-C6BB-4D05-AEAD-0E14B8CCA568}" srcOrd="1" destOrd="0" presId="urn:microsoft.com/office/officeart/2005/8/layout/cycle2"/>
    <dgm:cxn modelId="{A89F1689-556F-4E37-9610-B0BC819AB3B4}" type="presOf" srcId="{E36E424D-3192-4C27-B61E-4FBE19859B30}" destId="{E6EB4D13-3A58-4B63-9F32-30DC23E923A2}" srcOrd="0" destOrd="0" presId="urn:microsoft.com/office/officeart/2005/8/layout/cycle2"/>
    <dgm:cxn modelId="{65D5254F-7971-4494-9222-732D1E3166E3}" type="presOf" srcId="{B6207856-0484-4D8F-A609-3499B47A686A}" destId="{4FC87059-68E8-49F5-8B25-7DF51757370F}" srcOrd="0" destOrd="0" presId="urn:microsoft.com/office/officeart/2005/8/layout/cycle2"/>
    <dgm:cxn modelId="{FAC74D3D-5B9B-41A5-A6AA-1736A44F25DD}" type="presOf" srcId="{DAB7548A-5FCA-4977-8CF5-BA66ACB6B374}" destId="{0645CF2F-3D6A-4512-B41A-DC0B00B6A9FE}" srcOrd="1" destOrd="0" presId="urn:microsoft.com/office/officeart/2005/8/layout/cycle2"/>
    <dgm:cxn modelId="{160E8D11-DE4A-49E5-B5FD-7ABA88FF1EB9}" type="presOf" srcId="{99BC9C09-5639-494B-B576-E51A67CDC856}" destId="{7EF56448-8FCC-4FF3-93B9-23381C72BB14}" srcOrd="0" destOrd="0" presId="urn:microsoft.com/office/officeart/2005/8/layout/cycle2"/>
    <dgm:cxn modelId="{705A648C-738C-4E36-96A1-C1100300DF22}" type="presOf" srcId="{2D5DAFE5-0E2D-42B6-8BDB-32D2BBE67159}" destId="{ED7B0DB3-CD0A-466B-A818-E062E9A4F2B3}" srcOrd="1" destOrd="0" presId="urn:microsoft.com/office/officeart/2005/8/layout/cycle2"/>
    <dgm:cxn modelId="{DB5480EF-7D71-4351-92CC-AB5BD7E69EDC}" srcId="{99BC9C09-5639-494B-B576-E51A67CDC856}" destId="{6F291A16-201D-4BE5-B1FF-E13426D4F502}" srcOrd="6" destOrd="0" parTransId="{A6D93B9E-CE39-4A30-B29D-B2C81B3618F5}" sibTransId="{EC2AF0E6-BC4F-4925-9B08-A4AEA950C0F5}"/>
    <dgm:cxn modelId="{5D5A3C5F-2E74-4B50-890A-F17F5F50AF4F}" type="presOf" srcId="{CC403F3E-8CED-4062-B7DA-54D762FDF679}" destId="{83DDF826-A90E-4FFA-B523-871CCB526011}" srcOrd="0" destOrd="0" presId="urn:microsoft.com/office/officeart/2005/8/layout/cycle2"/>
    <dgm:cxn modelId="{DD2AC76E-E1BA-4EE3-95E2-9A3643FF996A}" type="presOf" srcId="{7129EF1A-5288-40DB-A85D-0CBAE234571E}" destId="{8EE22EF3-15D6-4E4D-821C-678AAD5A5843}" srcOrd="0" destOrd="0" presId="urn:microsoft.com/office/officeart/2005/8/layout/cycle2"/>
    <dgm:cxn modelId="{3C778261-5171-C245-B2C3-60C811FC4C28}" type="presOf" srcId="{71513C4A-3440-A640-A21B-2613F0B323D7}" destId="{7F41E8BB-E593-4041-A7B6-E439DCFE423D}" srcOrd="0" destOrd="0" presId="urn:microsoft.com/office/officeart/2005/8/layout/cycle2"/>
    <dgm:cxn modelId="{8636F279-B6EF-4F6C-BBC6-760B703DE1E8}" type="presOf" srcId="{E20EB2AA-8C9E-44ED-988F-D923F57B2B22}" destId="{8EC1C126-653B-47E9-B3DE-82996599752E}" srcOrd="1" destOrd="0" presId="urn:microsoft.com/office/officeart/2005/8/layout/cycle2"/>
    <dgm:cxn modelId="{AB824139-0FAE-472B-9CE0-54B544783490}" type="presOf" srcId="{40403291-E1DD-4D66-84A7-BF32605710B8}" destId="{A9749C59-4BD9-461D-A94B-9B4AD44DE856}" srcOrd="1" destOrd="0" presId="urn:microsoft.com/office/officeart/2005/8/layout/cycle2"/>
    <dgm:cxn modelId="{3567D2F8-21E3-4DC3-832F-0C8CBE9EC131}" srcId="{99BC9C09-5639-494B-B576-E51A67CDC856}" destId="{5991726D-21A3-4200-AB68-0BE51FF88D5D}" srcOrd="5" destOrd="0" parTransId="{608F3CA1-2F9B-4DA1-AF69-C4FDB79B7CC0}" sibTransId="{7AFC892C-D17F-40FD-89F6-FD7ADCCF250F}"/>
    <dgm:cxn modelId="{A6E053CF-2F91-4E6F-995B-AE97FD672F67}" type="presOf" srcId="{DAB7548A-5FCA-4977-8CF5-BA66ACB6B374}" destId="{D1B1E31A-B4EA-47B7-A368-CB29DED706B0}" srcOrd="0" destOrd="0" presId="urn:microsoft.com/office/officeart/2005/8/layout/cycle2"/>
    <dgm:cxn modelId="{5A5980E8-31FA-4D19-9399-F834A5FC85F4}" type="presOf" srcId="{B6A1E5CD-52CE-4A27-9E50-F169D6B209A5}" destId="{9AC301B6-C0B7-4D86-BFD7-B9192A077313}" srcOrd="0" destOrd="0" presId="urn:microsoft.com/office/officeart/2005/8/layout/cycle2"/>
    <dgm:cxn modelId="{677671AE-1AEC-4A17-82EB-FD330A53C7FA}" srcId="{99BC9C09-5639-494B-B576-E51A67CDC856}" destId="{0A8A3952-1C4E-4F16-B03C-AE2D94DA0E1B}" srcOrd="4" destOrd="0" parTransId="{DA9F6B56-2B4B-4228-96A3-3AAE1C8E3B93}" sibTransId="{40403291-E1DD-4D66-84A7-BF32605710B8}"/>
    <dgm:cxn modelId="{701F8CAC-D174-4654-AFB5-D16B4DAB84B9}" type="presOf" srcId="{7AFC892C-D17F-40FD-89F6-FD7ADCCF250F}" destId="{7E5DDE69-B702-4052-A9DE-0C10F6DA7868}" srcOrd="1" destOrd="0" presId="urn:microsoft.com/office/officeart/2005/8/layout/cycle2"/>
    <dgm:cxn modelId="{FA7DBD67-3D0A-4A92-B599-C3FB24A680E7}" srcId="{99BC9C09-5639-494B-B576-E51A67CDC856}" destId="{B6207856-0484-4D8F-A609-3499B47A686A}" srcOrd="9" destOrd="0" parTransId="{93796D96-992B-4350-B83A-A6D249E2D9FC}" sibTransId="{27872232-2F72-49D6-B0D6-2DE62F7A9BE2}"/>
    <dgm:cxn modelId="{CB60D4FC-7A32-40DC-BB78-54EEF7852369}" type="presOf" srcId="{7AFC892C-D17F-40FD-89F6-FD7ADCCF250F}" destId="{0F817E7F-8D37-4CC6-A990-139D08E8E6ED}" srcOrd="0" destOrd="0" presId="urn:microsoft.com/office/officeart/2005/8/layout/cycle2"/>
    <dgm:cxn modelId="{94DD26A7-2263-4332-854F-181A037552F4}" type="presOf" srcId="{0A8A3952-1C4E-4F16-B03C-AE2D94DA0E1B}" destId="{FD10E9A9-BD77-493B-8092-CADFA27FA628}" srcOrd="0" destOrd="0" presId="urn:microsoft.com/office/officeart/2005/8/layout/cycle2"/>
    <dgm:cxn modelId="{56BD0E0A-585F-4909-BF1F-808943C45D2E}" type="presOf" srcId="{27872232-2F72-49D6-B0D6-2DE62F7A9BE2}" destId="{B6AEE679-2ED8-4E44-9D8E-A7A2EE407F9C}" srcOrd="0" destOrd="0" presId="urn:microsoft.com/office/officeart/2005/8/layout/cycle2"/>
    <dgm:cxn modelId="{6520AFDA-2589-42E5-B648-4420982A2F13}" type="presOf" srcId="{E20EB2AA-8C9E-44ED-988F-D923F57B2B22}" destId="{A2A61815-7D3B-4CA3-81DC-F0864ED9FFC0}" srcOrd="0" destOrd="0" presId="urn:microsoft.com/office/officeart/2005/8/layout/cycle2"/>
    <dgm:cxn modelId="{E011C724-D96E-4536-B62E-FC212741C654}" type="presOf" srcId="{5991726D-21A3-4200-AB68-0BE51FF88D5D}" destId="{6B2BB0D2-C126-468D-A88F-33DCDE0B0ABC}" srcOrd="0" destOrd="0" presId="urn:microsoft.com/office/officeart/2005/8/layout/cycle2"/>
    <dgm:cxn modelId="{EF5D2E8D-E7CA-4BFA-9498-49C8B9CD9255}" type="presOf" srcId="{EC2AF0E6-BC4F-4925-9B08-A4AEA950C0F5}" destId="{4016ABF0-D19D-4E86-88A9-E9D0116A5F74}" srcOrd="0" destOrd="0" presId="urn:microsoft.com/office/officeart/2005/8/layout/cycle2"/>
    <dgm:cxn modelId="{221BF6EB-1CA8-4E01-8AC6-DDCC937E8D6C}" type="presOf" srcId="{EC2AF0E6-BC4F-4925-9B08-A4AEA950C0F5}" destId="{64F61959-B705-4505-BA62-950FFF40E701}" srcOrd="1" destOrd="0" presId="urn:microsoft.com/office/officeart/2005/8/layout/cycle2"/>
    <dgm:cxn modelId="{E1939BE1-8F07-4578-B323-22596431D069}" srcId="{99BC9C09-5639-494B-B576-E51A67CDC856}" destId="{E36E424D-3192-4C27-B61E-4FBE19859B30}" srcOrd="7" destOrd="0" parTransId="{4EF2175F-7388-4774-B373-E8333838BE5F}" sibTransId="{B6A1E5CD-52CE-4A27-9E50-F169D6B209A5}"/>
    <dgm:cxn modelId="{03B57FC7-CDC6-427E-A5A8-865212330776}" type="presOf" srcId="{40403291-E1DD-4D66-84A7-BF32605710B8}" destId="{A792CA86-ABE7-46CD-9149-E9D79BD6C012}" srcOrd="0" destOrd="0" presId="urn:microsoft.com/office/officeart/2005/8/layout/cycle2"/>
    <dgm:cxn modelId="{858CEAFA-37D1-40D8-80FE-634FF2A3BA66}" srcId="{99BC9C09-5639-494B-B576-E51A67CDC856}" destId="{77BFAFEA-C6A0-4D6D-9C03-CA848E6CEA3A}" srcOrd="8" destOrd="0" parTransId="{B8A76F38-E9B1-4185-BD93-D3B9F3525F45}" sibTransId="{2D5DAFE5-0E2D-42B6-8BDB-32D2BBE67159}"/>
    <dgm:cxn modelId="{337189F4-31DD-C140-8A39-ABC3C738DCB4}" srcId="{99BC9C09-5639-494B-B576-E51A67CDC856}" destId="{9737436C-5144-4947-A8E2-259BB054F06F}" srcOrd="1" destOrd="0" parTransId="{0D63D5C9-501E-434A-B67E-20FC778CAC4C}" sibTransId="{71513C4A-3440-A640-A21B-2613F0B323D7}"/>
    <dgm:cxn modelId="{F2D276DD-7B79-4A76-A972-9973E5DDE80C}" srcId="{99BC9C09-5639-494B-B576-E51A67CDC856}" destId="{A9F9D033-CAEB-4D45-8FE0-00BCF58E6F76}" srcOrd="3" destOrd="0" parTransId="{9B79C2F2-B331-4BE1-8FEC-806A40339355}" sibTransId="{7129EF1A-5288-40DB-A85D-0CBAE234571E}"/>
    <dgm:cxn modelId="{809AB52F-DC1A-486C-801B-04ABE1B188AA}" type="presOf" srcId="{CB2E2314-5AD7-4232-9923-8ACC33AAA716}" destId="{5AC038D1-10F2-4A79-B014-CE8A88E3F863}" srcOrd="0" destOrd="0" presId="urn:microsoft.com/office/officeart/2005/8/layout/cycle2"/>
    <dgm:cxn modelId="{D8C50383-6B8F-46EB-8ADD-1D64D6476BD0}" type="presOf" srcId="{A9F9D033-CAEB-4D45-8FE0-00BCF58E6F76}" destId="{6D8EAAE1-6433-4EB8-8E6B-6ED9F9AE8B6D}" srcOrd="0" destOrd="0" presId="urn:microsoft.com/office/officeart/2005/8/layout/cycle2"/>
    <dgm:cxn modelId="{3946AA55-3C34-4928-A05B-109A5140FB3E}" type="presOf" srcId="{77BFAFEA-C6A0-4D6D-9C03-CA848E6CEA3A}" destId="{F445C487-B43B-40DB-9971-27052D8B0140}" srcOrd="0" destOrd="0" presId="urn:microsoft.com/office/officeart/2005/8/layout/cycle2"/>
    <dgm:cxn modelId="{F674BEC9-2373-40C0-8AF4-23141742C550}" type="presOf" srcId="{27872232-2F72-49D6-B0D6-2DE62F7A9BE2}" destId="{86A793B2-81D3-4D03-A908-97A387B35DB1}" srcOrd="1" destOrd="0" presId="urn:microsoft.com/office/officeart/2005/8/layout/cycle2"/>
    <dgm:cxn modelId="{2AF6CDA2-85CE-4AB9-82E0-340D243DF9DB}" type="presParOf" srcId="{7EF56448-8FCC-4FF3-93B9-23381C72BB14}" destId="{5AC038D1-10F2-4A79-B014-CE8A88E3F863}" srcOrd="0" destOrd="0" presId="urn:microsoft.com/office/officeart/2005/8/layout/cycle2"/>
    <dgm:cxn modelId="{3D0D3DA6-DEA6-491B-BDEE-EB5D0795640A}" type="presParOf" srcId="{7EF56448-8FCC-4FF3-93B9-23381C72BB14}" destId="{D1B1E31A-B4EA-47B7-A368-CB29DED706B0}" srcOrd="1" destOrd="0" presId="urn:microsoft.com/office/officeart/2005/8/layout/cycle2"/>
    <dgm:cxn modelId="{23A80A41-B414-4AEB-B756-2F9324E5B18C}" type="presParOf" srcId="{D1B1E31A-B4EA-47B7-A368-CB29DED706B0}" destId="{0645CF2F-3D6A-4512-B41A-DC0B00B6A9FE}" srcOrd="0" destOrd="0" presId="urn:microsoft.com/office/officeart/2005/8/layout/cycle2"/>
    <dgm:cxn modelId="{DA5D1FF1-AB70-DC49-B4A3-C72AAB0125B8}" type="presParOf" srcId="{7EF56448-8FCC-4FF3-93B9-23381C72BB14}" destId="{330C8809-52CE-BB4D-9A38-8EBADEBCA67A}" srcOrd="2" destOrd="0" presId="urn:microsoft.com/office/officeart/2005/8/layout/cycle2"/>
    <dgm:cxn modelId="{DF31B855-61CE-7441-8F96-F4493B535389}" type="presParOf" srcId="{7EF56448-8FCC-4FF3-93B9-23381C72BB14}" destId="{7F41E8BB-E593-4041-A7B6-E439DCFE423D}" srcOrd="3" destOrd="0" presId="urn:microsoft.com/office/officeart/2005/8/layout/cycle2"/>
    <dgm:cxn modelId="{4DDD6DC9-15FC-F64F-93C9-5FE805893F46}" type="presParOf" srcId="{7F41E8BB-E593-4041-A7B6-E439DCFE423D}" destId="{2AB13AF5-5B91-F54B-BFA7-4B57B29E4AAD}" srcOrd="0" destOrd="0" presId="urn:microsoft.com/office/officeart/2005/8/layout/cycle2"/>
    <dgm:cxn modelId="{6D6FAC9C-4801-4F05-87DA-64D57158E692}" type="presParOf" srcId="{7EF56448-8FCC-4FF3-93B9-23381C72BB14}" destId="{83DDF826-A90E-4FFA-B523-871CCB526011}" srcOrd="4" destOrd="0" presId="urn:microsoft.com/office/officeart/2005/8/layout/cycle2"/>
    <dgm:cxn modelId="{E705AFCE-4982-4F64-A5BF-EA17BE46A4D7}" type="presParOf" srcId="{7EF56448-8FCC-4FF3-93B9-23381C72BB14}" destId="{A2A61815-7D3B-4CA3-81DC-F0864ED9FFC0}" srcOrd="5" destOrd="0" presId="urn:microsoft.com/office/officeart/2005/8/layout/cycle2"/>
    <dgm:cxn modelId="{29EBFD46-285A-4405-AA30-B746480C1659}" type="presParOf" srcId="{A2A61815-7D3B-4CA3-81DC-F0864ED9FFC0}" destId="{8EC1C126-653B-47E9-B3DE-82996599752E}" srcOrd="0" destOrd="0" presId="urn:microsoft.com/office/officeart/2005/8/layout/cycle2"/>
    <dgm:cxn modelId="{3BFC3437-ABF3-4415-954D-447DE211B2A5}" type="presParOf" srcId="{7EF56448-8FCC-4FF3-93B9-23381C72BB14}" destId="{6D8EAAE1-6433-4EB8-8E6B-6ED9F9AE8B6D}" srcOrd="6" destOrd="0" presId="urn:microsoft.com/office/officeart/2005/8/layout/cycle2"/>
    <dgm:cxn modelId="{6DAB1BC4-335B-4B65-BABC-A2650BE7E2A2}" type="presParOf" srcId="{7EF56448-8FCC-4FF3-93B9-23381C72BB14}" destId="{8EE22EF3-15D6-4E4D-821C-678AAD5A5843}" srcOrd="7" destOrd="0" presId="urn:microsoft.com/office/officeart/2005/8/layout/cycle2"/>
    <dgm:cxn modelId="{78EDAA91-8307-468B-AD5E-9FC1F79BDD29}" type="presParOf" srcId="{8EE22EF3-15D6-4E4D-821C-678AAD5A5843}" destId="{6AA016FA-C6BB-4D05-AEAD-0E14B8CCA568}" srcOrd="0" destOrd="0" presId="urn:microsoft.com/office/officeart/2005/8/layout/cycle2"/>
    <dgm:cxn modelId="{9AE0E6B7-7CC0-49A6-93AC-06083C9240B8}" type="presParOf" srcId="{7EF56448-8FCC-4FF3-93B9-23381C72BB14}" destId="{FD10E9A9-BD77-493B-8092-CADFA27FA628}" srcOrd="8" destOrd="0" presId="urn:microsoft.com/office/officeart/2005/8/layout/cycle2"/>
    <dgm:cxn modelId="{1095AEF5-7ED0-4A3E-95F7-4CBD4F90BAB5}" type="presParOf" srcId="{7EF56448-8FCC-4FF3-93B9-23381C72BB14}" destId="{A792CA86-ABE7-46CD-9149-E9D79BD6C012}" srcOrd="9" destOrd="0" presId="urn:microsoft.com/office/officeart/2005/8/layout/cycle2"/>
    <dgm:cxn modelId="{2274F277-2190-4210-BC7E-517ACEC4BEAA}" type="presParOf" srcId="{A792CA86-ABE7-46CD-9149-E9D79BD6C012}" destId="{A9749C59-4BD9-461D-A94B-9B4AD44DE856}" srcOrd="0" destOrd="0" presId="urn:microsoft.com/office/officeart/2005/8/layout/cycle2"/>
    <dgm:cxn modelId="{6F2ED065-F0D8-4AC4-8E60-0773EDBF1745}" type="presParOf" srcId="{7EF56448-8FCC-4FF3-93B9-23381C72BB14}" destId="{6B2BB0D2-C126-468D-A88F-33DCDE0B0ABC}" srcOrd="10" destOrd="0" presId="urn:microsoft.com/office/officeart/2005/8/layout/cycle2"/>
    <dgm:cxn modelId="{86A59E3E-D95D-40DF-98C2-E3B23561FCA1}" type="presParOf" srcId="{7EF56448-8FCC-4FF3-93B9-23381C72BB14}" destId="{0F817E7F-8D37-4CC6-A990-139D08E8E6ED}" srcOrd="11" destOrd="0" presId="urn:microsoft.com/office/officeart/2005/8/layout/cycle2"/>
    <dgm:cxn modelId="{C24C9FA0-7CA3-47C8-AE78-E0342DF42765}" type="presParOf" srcId="{0F817E7F-8D37-4CC6-A990-139D08E8E6ED}" destId="{7E5DDE69-B702-4052-A9DE-0C10F6DA7868}" srcOrd="0" destOrd="0" presId="urn:microsoft.com/office/officeart/2005/8/layout/cycle2"/>
    <dgm:cxn modelId="{0EAE6248-BC21-4B0B-92B7-75135AB5FAED}" type="presParOf" srcId="{7EF56448-8FCC-4FF3-93B9-23381C72BB14}" destId="{0EA30E45-768F-40BF-AE29-76C3FFCF493D}" srcOrd="12" destOrd="0" presId="urn:microsoft.com/office/officeart/2005/8/layout/cycle2"/>
    <dgm:cxn modelId="{47FD9B31-77FA-4C5E-9992-7AB09F4C7D6A}" type="presParOf" srcId="{7EF56448-8FCC-4FF3-93B9-23381C72BB14}" destId="{4016ABF0-D19D-4E86-88A9-E9D0116A5F74}" srcOrd="13" destOrd="0" presId="urn:microsoft.com/office/officeart/2005/8/layout/cycle2"/>
    <dgm:cxn modelId="{5B2213C1-7F4F-467B-9533-7A07454DFD9B}" type="presParOf" srcId="{4016ABF0-D19D-4E86-88A9-E9D0116A5F74}" destId="{64F61959-B705-4505-BA62-950FFF40E701}" srcOrd="0" destOrd="0" presId="urn:microsoft.com/office/officeart/2005/8/layout/cycle2"/>
    <dgm:cxn modelId="{1D173543-2FA6-449C-ABBE-C1B92B9CA4AD}" type="presParOf" srcId="{7EF56448-8FCC-4FF3-93B9-23381C72BB14}" destId="{E6EB4D13-3A58-4B63-9F32-30DC23E923A2}" srcOrd="14" destOrd="0" presId="urn:microsoft.com/office/officeart/2005/8/layout/cycle2"/>
    <dgm:cxn modelId="{4F6EF55F-BD1E-419D-AEB5-BEA4B191CB80}" type="presParOf" srcId="{7EF56448-8FCC-4FF3-93B9-23381C72BB14}" destId="{9AC301B6-C0B7-4D86-BFD7-B9192A077313}" srcOrd="15" destOrd="0" presId="urn:microsoft.com/office/officeart/2005/8/layout/cycle2"/>
    <dgm:cxn modelId="{E946B9FB-B0B1-4C1F-8922-23310AEB8257}" type="presParOf" srcId="{9AC301B6-C0B7-4D86-BFD7-B9192A077313}" destId="{33F4BA63-B56B-4883-90F6-3C643EFDC8E2}" srcOrd="0" destOrd="0" presId="urn:microsoft.com/office/officeart/2005/8/layout/cycle2"/>
    <dgm:cxn modelId="{E3BC0C09-34AE-423E-8A13-370847033DE5}" type="presParOf" srcId="{7EF56448-8FCC-4FF3-93B9-23381C72BB14}" destId="{F445C487-B43B-40DB-9971-27052D8B0140}" srcOrd="16" destOrd="0" presId="urn:microsoft.com/office/officeart/2005/8/layout/cycle2"/>
    <dgm:cxn modelId="{8F1D5C95-7002-4198-805B-23C298A5E517}" type="presParOf" srcId="{7EF56448-8FCC-4FF3-93B9-23381C72BB14}" destId="{6989CE8A-0CAF-4DB4-8FF4-E50E8F206837}" srcOrd="17" destOrd="0" presId="urn:microsoft.com/office/officeart/2005/8/layout/cycle2"/>
    <dgm:cxn modelId="{AB807BBD-9A8D-45D2-9125-B47754FFF0A8}" type="presParOf" srcId="{6989CE8A-0CAF-4DB4-8FF4-E50E8F206837}" destId="{ED7B0DB3-CD0A-466B-A818-E062E9A4F2B3}" srcOrd="0" destOrd="0" presId="urn:microsoft.com/office/officeart/2005/8/layout/cycle2"/>
    <dgm:cxn modelId="{2BB7E7AA-4CD7-4498-8F4F-89ED4DECBCE0}" type="presParOf" srcId="{7EF56448-8FCC-4FF3-93B9-23381C72BB14}" destId="{4FC87059-68E8-49F5-8B25-7DF51757370F}" srcOrd="18" destOrd="0" presId="urn:microsoft.com/office/officeart/2005/8/layout/cycle2"/>
    <dgm:cxn modelId="{A4B52E8D-73C1-42DB-8207-70FFF55BA9F3}" type="presParOf" srcId="{7EF56448-8FCC-4FF3-93B9-23381C72BB14}" destId="{B6AEE679-2ED8-4E44-9D8E-A7A2EE407F9C}" srcOrd="19" destOrd="0" presId="urn:microsoft.com/office/officeart/2005/8/layout/cycle2"/>
    <dgm:cxn modelId="{F15C4601-BAC4-446D-8C5D-F00017B326FC}" type="presParOf" srcId="{B6AEE679-2ED8-4E44-9D8E-A7A2EE407F9C}" destId="{86A793B2-81D3-4D03-A908-97A387B35DB1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CFEA0BC-1852-8C43-8089-BF2B84F9F55E}" type="doc">
      <dgm:prSet loTypeId="urn:microsoft.com/office/officeart/2008/layout/HorizontalMultiLevelHierarchy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6158DE94-E162-4C41-BD46-D1C8905F6342}">
      <dgm:prSet phldrT="[文字]" custT="1"/>
      <dgm:spPr/>
      <dgm:t>
        <a:bodyPr vert="vert"/>
        <a:lstStyle/>
        <a:p>
          <a:r>
            <a:rPr lang="zh-TW" altLang="en-US" sz="6000" dirty="0" smtClean="0"/>
            <a:t>社群金融</a:t>
          </a:r>
          <a:endParaRPr lang="zh-TW" altLang="en-US" sz="6000" dirty="0"/>
        </a:p>
      </dgm:t>
    </dgm:pt>
    <dgm:pt modelId="{975AEF41-75CA-054A-9AEC-E8FBF8C1490F}" type="parTrans" cxnId="{99A4C38D-EC3C-E748-BE8F-DD7A4D5026C4}">
      <dgm:prSet/>
      <dgm:spPr/>
      <dgm:t>
        <a:bodyPr/>
        <a:lstStyle/>
        <a:p>
          <a:endParaRPr lang="zh-TW" altLang="en-US" sz="1600"/>
        </a:p>
      </dgm:t>
    </dgm:pt>
    <dgm:pt modelId="{E87D13C6-EC39-414F-B08B-7D10C999668C}" type="sibTrans" cxnId="{99A4C38D-EC3C-E748-BE8F-DD7A4D5026C4}">
      <dgm:prSet/>
      <dgm:spPr/>
      <dgm:t>
        <a:bodyPr/>
        <a:lstStyle/>
        <a:p>
          <a:endParaRPr lang="zh-TW" altLang="en-US" sz="1600"/>
        </a:p>
      </dgm:t>
    </dgm:pt>
    <dgm:pt modelId="{F49E324D-0622-E345-B04E-C2ED4B7CE933}">
      <dgm:prSet phldrT="[文字]" custT="1"/>
      <dgm:spPr/>
      <dgm:t>
        <a:bodyPr/>
        <a:lstStyle/>
        <a:p>
          <a:r>
            <a:rPr lang="zh-TW" altLang="en-US" sz="4400" dirty="0" smtClean="0"/>
            <a:t>第三方支付</a:t>
          </a:r>
          <a:endParaRPr lang="zh-TW" altLang="en-US" sz="4400" dirty="0"/>
        </a:p>
      </dgm:t>
    </dgm:pt>
    <dgm:pt modelId="{98AD5ADB-28AA-1F43-9890-4F2739481C2D}" type="parTrans" cxnId="{EFDD19A4-7146-7940-A98D-DF8CC1368A5D}">
      <dgm:prSet custT="1"/>
      <dgm:spPr/>
      <dgm:t>
        <a:bodyPr/>
        <a:lstStyle/>
        <a:p>
          <a:endParaRPr lang="zh-TW" altLang="en-US" sz="700"/>
        </a:p>
      </dgm:t>
    </dgm:pt>
    <dgm:pt modelId="{EFFA135B-9CDB-2742-B19D-69F96B2DFC87}" type="sibTrans" cxnId="{EFDD19A4-7146-7940-A98D-DF8CC1368A5D}">
      <dgm:prSet/>
      <dgm:spPr/>
      <dgm:t>
        <a:bodyPr/>
        <a:lstStyle/>
        <a:p>
          <a:endParaRPr lang="zh-TW" altLang="en-US" sz="1600"/>
        </a:p>
      </dgm:t>
    </dgm:pt>
    <dgm:pt modelId="{DAD4EB43-2B22-FF45-A585-73841A34DE9B}">
      <dgm:prSet phldrT="[文字]" custT="1"/>
      <dgm:spPr>
        <a:solidFill>
          <a:srgbClr val="C00000"/>
        </a:solidFill>
      </dgm:spPr>
      <dgm:t>
        <a:bodyPr/>
        <a:lstStyle/>
        <a:p>
          <a:r>
            <a:rPr lang="en-US" altLang="zh-TW" sz="4400" dirty="0" smtClean="0"/>
            <a:t>P2P</a:t>
          </a:r>
          <a:r>
            <a:rPr lang="zh-TW" altLang="en-US" sz="4400" dirty="0" smtClean="0"/>
            <a:t>借貸</a:t>
          </a:r>
          <a:endParaRPr lang="zh-TW" altLang="en-US" sz="4400" dirty="0"/>
        </a:p>
      </dgm:t>
    </dgm:pt>
    <dgm:pt modelId="{03C2AEE3-41E7-394E-B977-A1B181946580}" type="parTrans" cxnId="{18BC58EF-A57E-024D-813C-CF0CBA3CBE18}">
      <dgm:prSet custT="1"/>
      <dgm:spPr/>
      <dgm:t>
        <a:bodyPr/>
        <a:lstStyle/>
        <a:p>
          <a:endParaRPr lang="zh-TW" altLang="en-US" sz="400"/>
        </a:p>
      </dgm:t>
    </dgm:pt>
    <dgm:pt modelId="{416A734D-EC66-E04B-B7A9-CE5951B843F0}" type="sibTrans" cxnId="{18BC58EF-A57E-024D-813C-CF0CBA3CBE18}">
      <dgm:prSet/>
      <dgm:spPr/>
      <dgm:t>
        <a:bodyPr/>
        <a:lstStyle/>
        <a:p>
          <a:endParaRPr lang="zh-TW" altLang="en-US" sz="1600"/>
        </a:p>
      </dgm:t>
    </dgm:pt>
    <dgm:pt modelId="{03EFB774-BE2F-C642-BAE2-F8DA49A7EE59}">
      <dgm:prSet phldrT="[文字]" custT="1"/>
      <dgm:spPr/>
      <dgm:t>
        <a:bodyPr/>
        <a:lstStyle/>
        <a:p>
          <a:r>
            <a:rPr lang="zh-TW" altLang="en-US" sz="4400" dirty="0" smtClean="0"/>
            <a:t>群眾募資</a:t>
          </a:r>
          <a:endParaRPr lang="zh-TW" altLang="en-US" sz="4400" dirty="0"/>
        </a:p>
      </dgm:t>
    </dgm:pt>
    <dgm:pt modelId="{555CAD21-8A32-7E44-B4A3-4EB7A2965E78}" type="parTrans" cxnId="{9951217C-C938-C640-B0AD-B48CB7D42FA0}">
      <dgm:prSet custT="1"/>
      <dgm:spPr/>
      <dgm:t>
        <a:bodyPr/>
        <a:lstStyle/>
        <a:p>
          <a:endParaRPr lang="zh-TW" altLang="en-US" sz="400"/>
        </a:p>
      </dgm:t>
    </dgm:pt>
    <dgm:pt modelId="{1371F22C-EFA2-8F4B-8A51-159F11D52814}" type="sibTrans" cxnId="{9951217C-C938-C640-B0AD-B48CB7D42FA0}">
      <dgm:prSet/>
      <dgm:spPr/>
      <dgm:t>
        <a:bodyPr/>
        <a:lstStyle/>
        <a:p>
          <a:endParaRPr lang="zh-TW" altLang="en-US" sz="1600"/>
        </a:p>
      </dgm:t>
    </dgm:pt>
    <dgm:pt modelId="{99B17F2A-D591-BC4E-B424-AA6C11D0AFF6}">
      <dgm:prSet custT="1"/>
      <dgm:spPr/>
      <dgm:t>
        <a:bodyPr/>
        <a:lstStyle/>
        <a:p>
          <a:r>
            <a:rPr lang="zh-TW" altLang="en-US" sz="4400" dirty="0" smtClean="0"/>
            <a:t>虛擬貨幣</a:t>
          </a:r>
          <a:endParaRPr lang="zh-TW" altLang="en-US" sz="4400" dirty="0"/>
        </a:p>
      </dgm:t>
    </dgm:pt>
    <dgm:pt modelId="{F6FCFF18-1809-A440-8FF7-BB998B2CF29F}" type="parTrans" cxnId="{8AD3F94A-CE92-B740-8E1E-A12DB34F8250}">
      <dgm:prSet custT="1"/>
      <dgm:spPr/>
      <dgm:t>
        <a:bodyPr/>
        <a:lstStyle/>
        <a:p>
          <a:endParaRPr lang="zh-TW" altLang="en-US" sz="400"/>
        </a:p>
      </dgm:t>
    </dgm:pt>
    <dgm:pt modelId="{8CE1550C-0440-4549-992F-4F5EF70F8776}" type="sibTrans" cxnId="{8AD3F94A-CE92-B740-8E1E-A12DB34F8250}">
      <dgm:prSet/>
      <dgm:spPr/>
      <dgm:t>
        <a:bodyPr/>
        <a:lstStyle/>
        <a:p>
          <a:endParaRPr lang="zh-TW" altLang="en-US" sz="1600"/>
        </a:p>
      </dgm:t>
    </dgm:pt>
    <dgm:pt modelId="{9AC8F41B-8429-0D42-803C-92AF0BB62230}">
      <dgm:prSet custT="1"/>
      <dgm:spPr/>
      <dgm:t>
        <a:bodyPr/>
        <a:lstStyle/>
        <a:p>
          <a:r>
            <a:rPr lang="zh-TW" altLang="en-US" sz="4400" dirty="0" smtClean="0"/>
            <a:t>社群保險</a:t>
          </a:r>
          <a:endParaRPr lang="zh-TW" altLang="en-US" sz="4400" dirty="0"/>
        </a:p>
      </dgm:t>
    </dgm:pt>
    <dgm:pt modelId="{1B6F8471-0B3D-254B-9136-FA4F8EB8AF63}" type="parTrans" cxnId="{36FA6361-4535-D64B-955C-0E4421F08A01}">
      <dgm:prSet custT="1"/>
      <dgm:spPr/>
      <dgm:t>
        <a:bodyPr/>
        <a:lstStyle/>
        <a:p>
          <a:endParaRPr lang="zh-TW" altLang="en-US" sz="700"/>
        </a:p>
      </dgm:t>
    </dgm:pt>
    <dgm:pt modelId="{C98C9DAD-21AC-2149-AC88-72202C3D3782}" type="sibTrans" cxnId="{36FA6361-4535-D64B-955C-0E4421F08A01}">
      <dgm:prSet/>
      <dgm:spPr/>
      <dgm:t>
        <a:bodyPr/>
        <a:lstStyle/>
        <a:p>
          <a:endParaRPr lang="zh-TW" altLang="en-US" sz="1600"/>
        </a:p>
      </dgm:t>
    </dgm:pt>
    <dgm:pt modelId="{7284A72C-A06A-3546-A1DE-6C80E73765AE}" type="pres">
      <dgm:prSet presAssocID="{FCFEA0BC-1852-8C43-8089-BF2B84F9F55E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9303E92E-2788-0942-839B-5D246E743CCA}" type="pres">
      <dgm:prSet presAssocID="{6158DE94-E162-4C41-BD46-D1C8905F6342}" presName="root1" presStyleCnt="0"/>
      <dgm:spPr/>
    </dgm:pt>
    <dgm:pt modelId="{EF40F68A-3927-6E4A-9137-E1C8E52492E5}" type="pres">
      <dgm:prSet presAssocID="{6158DE94-E162-4C41-BD46-D1C8905F6342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9F5D0D7-3EA2-424D-9567-0F56303B7EF1}" type="pres">
      <dgm:prSet presAssocID="{6158DE94-E162-4C41-BD46-D1C8905F6342}" presName="level2hierChild" presStyleCnt="0"/>
      <dgm:spPr/>
    </dgm:pt>
    <dgm:pt modelId="{508C52DC-0BC2-9443-A400-B98257257C03}" type="pres">
      <dgm:prSet presAssocID="{98AD5ADB-28AA-1F43-9890-4F2739481C2D}" presName="conn2-1" presStyleLbl="parChTrans1D2" presStyleIdx="0" presStyleCnt="5"/>
      <dgm:spPr/>
      <dgm:t>
        <a:bodyPr/>
        <a:lstStyle/>
        <a:p>
          <a:endParaRPr lang="zh-TW" altLang="en-US"/>
        </a:p>
      </dgm:t>
    </dgm:pt>
    <dgm:pt modelId="{9277E291-0CB4-C442-B2F0-8D7EAD151947}" type="pres">
      <dgm:prSet presAssocID="{98AD5ADB-28AA-1F43-9890-4F2739481C2D}" presName="connTx" presStyleLbl="parChTrans1D2" presStyleIdx="0" presStyleCnt="5"/>
      <dgm:spPr/>
      <dgm:t>
        <a:bodyPr/>
        <a:lstStyle/>
        <a:p>
          <a:endParaRPr lang="zh-TW" altLang="en-US"/>
        </a:p>
      </dgm:t>
    </dgm:pt>
    <dgm:pt modelId="{C1D0B4B9-5491-6E49-9E3E-7B11E94C2767}" type="pres">
      <dgm:prSet presAssocID="{F49E324D-0622-E345-B04E-C2ED4B7CE933}" presName="root2" presStyleCnt="0"/>
      <dgm:spPr/>
    </dgm:pt>
    <dgm:pt modelId="{E9D36B56-E119-2D46-9FC6-82D3CD7E39E1}" type="pres">
      <dgm:prSet presAssocID="{F49E324D-0622-E345-B04E-C2ED4B7CE933}" presName="LevelTwoTextNode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6B0F59E1-5171-1C45-A8C3-8B9FA81C6E50}" type="pres">
      <dgm:prSet presAssocID="{F49E324D-0622-E345-B04E-C2ED4B7CE933}" presName="level3hierChild" presStyleCnt="0"/>
      <dgm:spPr/>
    </dgm:pt>
    <dgm:pt modelId="{0449B6F4-C8E7-C541-B4D6-5D88D6B5A196}" type="pres">
      <dgm:prSet presAssocID="{03C2AEE3-41E7-394E-B977-A1B181946580}" presName="conn2-1" presStyleLbl="parChTrans1D2" presStyleIdx="1" presStyleCnt="5"/>
      <dgm:spPr/>
      <dgm:t>
        <a:bodyPr/>
        <a:lstStyle/>
        <a:p>
          <a:endParaRPr lang="zh-TW" altLang="en-US"/>
        </a:p>
      </dgm:t>
    </dgm:pt>
    <dgm:pt modelId="{53102E75-8A48-364D-AB88-483F81DA2F0F}" type="pres">
      <dgm:prSet presAssocID="{03C2AEE3-41E7-394E-B977-A1B181946580}" presName="connTx" presStyleLbl="parChTrans1D2" presStyleIdx="1" presStyleCnt="5"/>
      <dgm:spPr/>
      <dgm:t>
        <a:bodyPr/>
        <a:lstStyle/>
        <a:p>
          <a:endParaRPr lang="zh-TW" altLang="en-US"/>
        </a:p>
      </dgm:t>
    </dgm:pt>
    <dgm:pt modelId="{95CC72A1-BA49-BB4F-8861-72E652406473}" type="pres">
      <dgm:prSet presAssocID="{DAD4EB43-2B22-FF45-A585-73841A34DE9B}" presName="root2" presStyleCnt="0"/>
      <dgm:spPr/>
    </dgm:pt>
    <dgm:pt modelId="{06EC4BCE-58BA-2C45-AFB0-116941CE27BB}" type="pres">
      <dgm:prSet presAssocID="{DAD4EB43-2B22-FF45-A585-73841A34DE9B}" presName="LevelTwoTextNode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4B52BF13-B27B-354B-AC91-99443C1CA2CC}" type="pres">
      <dgm:prSet presAssocID="{DAD4EB43-2B22-FF45-A585-73841A34DE9B}" presName="level3hierChild" presStyleCnt="0"/>
      <dgm:spPr/>
    </dgm:pt>
    <dgm:pt modelId="{81CAB378-A240-5F49-9E4E-55345AE7ACF3}" type="pres">
      <dgm:prSet presAssocID="{555CAD21-8A32-7E44-B4A3-4EB7A2965E78}" presName="conn2-1" presStyleLbl="parChTrans1D2" presStyleIdx="2" presStyleCnt="5"/>
      <dgm:spPr/>
      <dgm:t>
        <a:bodyPr/>
        <a:lstStyle/>
        <a:p>
          <a:endParaRPr lang="zh-TW" altLang="en-US"/>
        </a:p>
      </dgm:t>
    </dgm:pt>
    <dgm:pt modelId="{18585EE6-E4EB-8A45-83CB-CB5D284DDAE4}" type="pres">
      <dgm:prSet presAssocID="{555CAD21-8A32-7E44-B4A3-4EB7A2965E78}" presName="connTx" presStyleLbl="parChTrans1D2" presStyleIdx="2" presStyleCnt="5"/>
      <dgm:spPr/>
      <dgm:t>
        <a:bodyPr/>
        <a:lstStyle/>
        <a:p>
          <a:endParaRPr lang="zh-TW" altLang="en-US"/>
        </a:p>
      </dgm:t>
    </dgm:pt>
    <dgm:pt modelId="{3B08A5F8-6415-0B4C-9899-3C6ADAEBE97A}" type="pres">
      <dgm:prSet presAssocID="{03EFB774-BE2F-C642-BAE2-F8DA49A7EE59}" presName="root2" presStyleCnt="0"/>
      <dgm:spPr/>
    </dgm:pt>
    <dgm:pt modelId="{28B66FA9-E16F-E54A-8C59-FFC162E909C7}" type="pres">
      <dgm:prSet presAssocID="{03EFB774-BE2F-C642-BAE2-F8DA49A7EE59}" presName="LevelTwoTextNode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47BB5824-4DCB-B148-80BC-9379BA2A7FC9}" type="pres">
      <dgm:prSet presAssocID="{03EFB774-BE2F-C642-BAE2-F8DA49A7EE59}" presName="level3hierChild" presStyleCnt="0"/>
      <dgm:spPr/>
    </dgm:pt>
    <dgm:pt modelId="{16F8181C-3500-9040-97B9-880838ED1EBB}" type="pres">
      <dgm:prSet presAssocID="{F6FCFF18-1809-A440-8FF7-BB998B2CF29F}" presName="conn2-1" presStyleLbl="parChTrans1D2" presStyleIdx="3" presStyleCnt="5"/>
      <dgm:spPr/>
      <dgm:t>
        <a:bodyPr/>
        <a:lstStyle/>
        <a:p>
          <a:endParaRPr lang="zh-TW" altLang="en-US"/>
        </a:p>
      </dgm:t>
    </dgm:pt>
    <dgm:pt modelId="{60CE6179-E647-6549-B74A-138B2B4A809E}" type="pres">
      <dgm:prSet presAssocID="{F6FCFF18-1809-A440-8FF7-BB998B2CF29F}" presName="connTx" presStyleLbl="parChTrans1D2" presStyleIdx="3" presStyleCnt="5"/>
      <dgm:spPr/>
      <dgm:t>
        <a:bodyPr/>
        <a:lstStyle/>
        <a:p>
          <a:endParaRPr lang="zh-TW" altLang="en-US"/>
        </a:p>
      </dgm:t>
    </dgm:pt>
    <dgm:pt modelId="{44DE2B22-9AD5-514C-AD35-AD411CFEDB6F}" type="pres">
      <dgm:prSet presAssocID="{99B17F2A-D591-BC4E-B424-AA6C11D0AFF6}" presName="root2" presStyleCnt="0"/>
      <dgm:spPr/>
    </dgm:pt>
    <dgm:pt modelId="{D23B1F80-E6FF-8640-84DB-A80E95070184}" type="pres">
      <dgm:prSet presAssocID="{99B17F2A-D591-BC4E-B424-AA6C11D0AFF6}" presName="LevelTwoTextNode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75C05B60-FFFE-1349-9D5F-3C2A58B03A70}" type="pres">
      <dgm:prSet presAssocID="{99B17F2A-D591-BC4E-B424-AA6C11D0AFF6}" presName="level3hierChild" presStyleCnt="0"/>
      <dgm:spPr/>
    </dgm:pt>
    <dgm:pt modelId="{2B3A851B-DC82-184F-B1DD-EE5D63BBDC15}" type="pres">
      <dgm:prSet presAssocID="{1B6F8471-0B3D-254B-9136-FA4F8EB8AF63}" presName="conn2-1" presStyleLbl="parChTrans1D2" presStyleIdx="4" presStyleCnt="5"/>
      <dgm:spPr/>
      <dgm:t>
        <a:bodyPr/>
        <a:lstStyle/>
        <a:p>
          <a:endParaRPr lang="zh-TW" altLang="en-US"/>
        </a:p>
      </dgm:t>
    </dgm:pt>
    <dgm:pt modelId="{7096F86A-D1E7-8E4D-87B5-A7D891B79877}" type="pres">
      <dgm:prSet presAssocID="{1B6F8471-0B3D-254B-9136-FA4F8EB8AF63}" presName="connTx" presStyleLbl="parChTrans1D2" presStyleIdx="4" presStyleCnt="5"/>
      <dgm:spPr/>
      <dgm:t>
        <a:bodyPr/>
        <a:lstStyle/>
        <a:p>
          <a:endParaRPr lang="zh-TW" altLang="en-US"/>
        </a:p>
      </dgm:t>
    </dgm:pt>
    <dgm:pt modelId="{86878CD7-D669-9646-884B-A6965CE1395E}" type="pres">
      <dgm:prSet presAssocID="{9AC8F41B-8429-0D42-803C-92AF0BB62230}" presName="root2" presStyleCnt="0"/>
      <dgm:spPr/>
    </dgm:pt>
    <dgm:pt modelId="{A35B2BFD-01FA-2440-A580-31002AD88FA7}" type="pres">
      <dgm:prSet presAssocID="{9AC8F41B-8429-0D42-803C-92AF0BB62230}" presName="LevelTwoTextNode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E5323CB5-AB68-0E4A-8BE5-DB9C2561FE22}" type="pres">
      <dgm:prSet presAssocID="{9AC8F41B-8429-0D42-803C-92AF0BB62230}" presName="level3hierChild" presStyleCnt="0"/>
      <dgm:spPr/>
    </dgm:pt>
  </dgm:ptLst>
  <dgm:cxnLst>
    <dgm:cxn modelId="{18BC58EF-A57E-024D-813C-CF0CBA3CBE18}" srcId="{6158DE94-E162-4C41-BD46-D1C8905F6342}" destId="{DAD4EB43-2B22-FF45-A585-73841A34DE9B}" srcOrd="1" destOrd="0" parTransId="{03C2AEE3-41E7-394E-B977-A1B181946580}" sibTransId="{416A734D-EC66-E04B-B7A9-CE5951B843F0}"/>
    <dgm:cxn modelId="{507DF243-8F68-C343-A755-F28ED81ECC10}" type="presOf" srcId="{FCFEA0BC-1852-8C43-8089-BF2B84F9F55E}" destId="{7284A72C-A06A-3546-A1DE-6C80E73765AE}" srcOrd="0" destOrd="0" presId="urn:microsoft.com/office/officeart/2008/layout/HorizontalMultiLevelHierarchy"/>
    <dgm:cxn modelId="{112A33F2-332F-8F4D-8A6D-338F9F9509ED}" type="presOf" srcId="{98AD5ADB-28AA-1F43-9890-4F2739481C2D}" destId="{9277E291-0CB4-C442-B2F0-8D7EAD151947}" srcOrd="1" destOrd="0" presId="urn:microsoft.com/office/officeart/2008/layout/HorizontalMultiLevelHierarchy"/>
    <dgm:cxn modelId="{04E5D56A-F67B-F84E-9729-5A7329EF728D}" type="presOf" srcId="{1B6F8471-0B3D-254B-9136-FA4F8EB8AF63}" destId="{7096F86A-D1E7-8E4D-87B5-A7D891B79877}" srcOrd="1" destOrd="0" presId="urn:microsoft.com/office/officeart/2008/layout/HorizontalMultiLevelHierarchy"/>
    <dgm:cxn modelId="{3E259D2B-76A1-B740-91C4-54A7B90F263D}" type="presOf" srcId="{F6FCFF18-1809-A440-8FF7-BB998B2CF29F}" destId="{60CE6179-E647-6549-B74A-138B2B4A809E}" srcOrd="1" destOrd="0" presId="urn:microsoft.com/office/officeart/2008/layout/HorizontalMultiLevelHierarchy"/>
    <dgm:cxn modelId="{B1114302-A5F2-904D-B32C-CF7A462C505F}" type="presOf" srcId="{DAD4EB43-2B22-FF45-A585-73841A34DE9B}" destId="{06EC4BCE-58BA-2C45-AFB0-116941CE27BB}" srcOrd="0" destOrd="0" presId="urn:microsoft.com/office/officeart/2008/layout/HorizontalMultiLevelHierarchy"/>
    <dgm:cxn modelId="{D701DE7E-C9EE-8243-BF29-061B9D18D31F}" type="presOf" srcId="{99B17F2A-D591-BC4E-B424-AA6C11D0AFF6}" destId="{D23B1F80-E6FF-8640-84DB-A80E95070184}" srcOrd="0" destOrd="0" presId="urn:microsoft.com/office/officeart/2008/layout/HorizontalMultiLevelHierarchy"/>
    <dgm:cxn modelId="{074841F3-2CAA-3E4C-ABED-5B15764C2C8E}" type="presOf" srcId="{98AD5ADB-28AA-1F43-9890-4F2739481C2D}" destId="{508C52DC-0BC2-9443-A400-B98257257C03}" srcOrd="0" destOrd="0" presId="urn:microsoft.com/office/officeart/2008/layout/HorizontalMultiLevelHierarchy"/>
    <dgm:cxn modelId="{9951217C-C938-C640-B0AD-B48CB7D42FA0}" srcId="{6158DE94-E162-4C41-BD46-D1C8905F6342}" destId="{03EFB774-BE2F-C642-BAE2-F8DA49A7EE59}" srcOrd="2" destOrd="0" parTransId="{555CAD21-8A32-7E44-B4A3-4EB7A2965E78}" sibTransId="{1371F22C-EFA2-8F4B-8A51-159F11D52814}"/>
    <dgm:cxn modelId="{8AD3F94A-CE92-B740-8E1E-A12DB34F8250}" srcId="{6158DE94-E162-4C41-BD46-D1C8905F6342}" destId="{99B17F2A-D591-BC4E-B424-AA6C11D0AFF6}" srcOrd="3" destOrd="0" parTransId="{F6FCFF18-1809-A440-8FF7-BB998B2CF29F}" sibTransId="{8CE1550C-0440-4549-992F-4F5EF70F8776}"/>
    <dgm:cxn modelId="{EFDD19A4-7146-7940-A98D-DF8CC1368A5D}" srcId="{6158DE94-E162-4C41-BD46-D1C8905F6342}" destId="{F49E324D-0622-E345-B04E-C2ED4B7CE933}" srcOrd="0" destOrd="0" parTransId="{98AD5ADB-28AA-1F43-9890-4F2739481C2D}" sibTransId="{EFFA135B-9CDB-2742-B19D-69F96B2DFC87}"/>
    <dgm:cxn modelId="{C0F4D123-3752-5243-95F6-3C2681F7B28F}" type="presOf" srcId="{03EFB774-BE2F-C642-BAE2-F8DA49A7EE59}" destId="{28B66FA9-E16F-E54A-8C59-FFC162E909C7}" srcOrd="0" destOrd="0" presId="urn:microsoft.com/office/officeart/2008/layout/HorizontalMultiLevelHierarchy"/>
    <dgm:cxn modelId="{41A41E7C-7334-7240-929A-4A809C20DB76}" type="presOf" srcId="{03C2AEE3-41E7-394E-B977-A1B181946580}" destId="{0449B6F4-C8E7-C541-B4D6-5D88D6B5A196}" srcOrd="0" destOrd="0" presId="urn:microsoft.com/office/officeart/2008/layout/HorizontalMultiLevelHierarchy"/>
    <dgm:cxn modelId="{58B10565-9E0C-C140-A5E1-19869BD9E584}" type="presOf" srcId="{03C2AEE3-41E7-394E-B977-A1B181946580}" destId="{53102E75-8A48-364D-AB88-483F81DA2F0F}" srcOrd="1" destOrd="0" presId="urn:microsoft.com/office/officeart/2008/layout/HorizontalMultiLevelHierarchy"/>
    <dgm:cxn modelId="{3D964D7C-4E70-6544-A4A2-FC67A8D13090}" type="presOf" srcId="{555CAD21-8A32-7E44-B4A3-4EB7A2965E78}" destId="{18585EE6-E4EB-8A45-83CB-CB5D284DDAE4}" srcOrd="1" destOrd="0" presId="urn:microsoft.com/office/officeart/2008/layout/HorizontalMultiLevelHierarchy"/>
    <dgm:cxn modelId="{ABE612D5-153E-AA45-9091-1FABF77FA94D}" type="presOf" srcId="{9AC8F41B-8429-0D42-803C-92AF0BB62230}" destId="{A35B2BFD-01FA-2440-A580-31002AD88FA7}" srcOrd="0" destOrd="0" presId="urn:microsoft.com/office/officeart/2008/layout/HorizontalMultiLevelHierarchy"/>
    <dgm:cxn modelId="{E71F9DB3-0D8A-4145-A6C8-5F821E1F88DC}" type="presOf" srcId="{1B6F8471-0B3D-254B-9136-FA4F8EB8AF63}" destId="{2B3A851B-DC82-184F-B1DD-EE5D63BBDC15}" srcOrd="0" destOrd="0" presId="urn:microsoft.com/office/officeart/2008/layout/HorizontalMultiLevelHierarchy"/>
    <dgm:cxn modelId="{2BC20585-A444-F84F-B854-851019DA6459}" type="presOf" srcId="{F6FCFF18-1809-A440-8FF7-BB998B2CF29F}" destId="{16F8181C-3500-9040-97B9-880838ED1EBB}" srcOrd="0" destOrd="0" presId="urn:microsoft.com/office/officeart/2008/layout/HorizontalMultiLevelHierarchy"/>
    <dgm:cxn modelId="{EE534068-98BC-0F4E-A952-FDD7C2E1343E}" type="presOf" srcId="{F49E324D-0622-E345-B04E-C2ED4B7CE933}" destId="{E9D36B56-E119-2D46-9FC6-82D3CD7E39E1}" srcOrd="0" destOrd="0" presId="urn:microsoft.com/office/officeart/2008/layout/HorizontalMultiLevelHierarchy"/>
    <dgm:cxn modelId="{D1C4A304-EA67-4547-AC67-9D0654C50FFC}" type="presOf" srcId="{555CAD21-8A32-7E44-B4A3-4EB7A2965E78}" destId="{81CAB378-A240-5F49-9E4E-55345AE7ACF3}" srcOrd="0" destOrd="0" presId="urn:microsoft.com/office/officeart/2008/layout/HorizontalMultiLevelHierarchy"/>
    <dgm:cxn modelId="{36FA6361-4535-D64B-955C-0E4421F08A01}" srcId="{6158DE94-E162-4C41-BD46-D1C8905F6342}" destId="{9AC8F41B-8429-0D42-803C-92AF0BB62230}" srcOrd="4" destOrd="0" parTransId="{1B6F8471-0B3D-254B-9136-FA4F8EB8AF63}" sibTransId="{C98C9DAD-21AC-2149-AC88-72202C3D3782}"/>
    <dgm:cxn modelId="{992A31B8-F560-0E4A-B155-AF236A7822DA}" type="presOf" srcId="{6158DE94-E162-4C41-BD46-D1C8905F6342}" destId="{EF40F68A-3927-6E4A-9137-E1C8E52492E5}" srcOrd="0" destOrd="0" presId="urn:microsoft.com/office/officeart/2008/layout/HorizontalMultiLevelHierarchy"/>
    <dgm:cxn modelId="{99A4C38D-EC3C-E748-BE8F-DD7A4D5026C4}" srcId="{FCFEA0BC-1852-8C43-8089-BF2B84F9F55E}" destId="{6158DE94-E162-4C41-BD46-D1C8905F6342}" srcOrd="0" destOrd="0" parTransId="{975AEF41-75CA-054A-9AEC-E8FBF8C1490F}" sibTransId="{E87D13C6-EC39-414F-B08B-7D10C999668C}"/>
    <dgm:cxn modelId="{58360A1F-42BD-7541-9926-CE84E1A5C12E}" type="presParOf" srcId="{7284A72C-A06A-3546-A1DE-6C80E73765AE}" destId="{9303E92E-2788-0942-839B-5D246E743CCA}" srcOrd="0" destOrd="0" presId="urn:microsoft.com/office/officeart/2008/layout/HorizontalMultiLevelHierarchy"/>
    <dgm:cxn modelId="{16CDD686-5E05-BF42-A432-66DB2CF8A231}" type="presParOf" srcId="{9303E92E-2788-0942-839B-5D246E743CCA}" destId="{EF40F68A-3927-6E4A-9137-E1C8E52492E5}" srcOrd="0" destOrd="0" presId="urn:microsoft.com/office/officeart/2008/layout/HorizontalMultiLevelHierarchy"/>
    <dgm:cxn modelId="{85BACA29-86AA-724F-90C4-809A4C6DDF8B}" type="presParOf" srcId="{9303E92E-2788-0942-839B-5D246E743CCA}" destId="{19F5D0D7-3EA2-424D-9567-0F56303B7EF1}" srcOrd="1" destOrd="0" presId="urn:microsoft.com/office/officeart/2008/layout/HorizontalMultiLevelHierarchy"/>
    <dgm:cxn modelId="{74CD8F37-5758-0F48-BAA5-550765B25149}" type="presParOf" srcId="{19F5D0D7-3EA2-424D-9567-0F56303B7EF1}" destId="{508C52DC-0BC2-9443-A400-B98257257C03}" srcOrd="0" destOrd="0" presId="urn:microsoft.com/office/officeart/2008/layout/HorizontalMultiLevelHierarchy"/>
    <dgm:cxn modelId="{41A75554-94EE-C14E-8E15-E6718A6A880B}" type="presParOf" srcId="{508C52DC-0BC2-9443-A400-B98257257C03}" destId="{9277E291-0CB4-C442-B2F0-8D7EAD151947}" srcOrd="0" destOrd="0" presId="urn:microsoft.com/office/officeart/2008/layout/HorizontalMultiLevelHierarchy"/>
    <dgm:cxn modelId="{4B913A4B-A61B-0A4B-9BEE-0C417E92268D}" type="presParOf" srcId="{19F5D0D7-3EA2-424D-9567-0F56303B7EF1}" destId="{C1D0B4B9-5491-6E49-9E3E-7B11E94C2767}" srcOrd="1" destOrd="0" presId="urn:microsoft.com/office/officeart/2008/layout/HorizontalMultiLevelHierarchy"/>
    <dgm:cxn modelId="{F6B2EE30-9B67-BE49-BB34-64290AFB458E}" type="presParOf" srcId="{C1D0B4B9-5491-6E49-9E3E-7B11E94C2767}" destId="{E9D36B56-E119-2D46-9FC6-82D3CD7E39E1}" srcOrd="0" destOrd="0" presId="urn:microsoft.com/office/officeart/2008/layout/HorizontalMultiLevelHierarchy"/>
    <dgm:cxn modelId="{62666B82-87AC-2E42-A4EF-745F5E894C1E}" type="presParOf" srcId="{C1D0B4B9-5491-6E49-9E3E-7B11E94C2767}" destId="{6B0F59E1-5171-1C45-A8C3-8B9FA81C6E50}" srcOrd="1" destOrd="0" presId="urn:microsoft.com/office/officeart/2008/layout/HorizontalMultiLevelHierarchy"/>
    <dgm:cxn modelId="{2F7C3B9F-51E5-584B-900E-DDAAF721F980}" type="presParOf" srcId="{19F5D0D7-3EA2-424D-9567-0F56303B7EF1}" destId="{0449B6F4-C8E7-C541-B4D6-5D88D6B5A196}" srcOrd="2" destOrd="0" presId="urn:microsoft.com/office/officeart/2008/layout/HorizontalMultiLevelHierarchy"/>
    <dgm:cxn modelId="{C4D6631E-CAA4-1140-8884-1F8C1A656188}" type="presParOf" srcId="{0449B6F4-C8E7-C541-B4D6-5D88D6B5A196}" destId="{53102E75-8A48-364D-AB88-483F81DA2F0F}" srcOrd="0" destOrd="0" presId="urn:microsoft.com/office/officeart/2008/layout/HorizontalMultiLevelHierarchy"/>
    <dgm:cxn modelId="{2D495FFF-A178-814B-B171-35CC9B47A459}" type="presParOf" srcId="{19F5D0D7-3EA2-424D-9567-0F56303B7EF1}" destId="{95CC72A1-BA49-BB4F-8861-72E652406473}" srcOrd="3" destOrd="0" presId="urn:microsoft.com/office/officeart/2008/layout/HorizontalMultiLevelHierarchy"/>
    <dgm:cxn modelId="{9497FC3B-E41D-8C40-B0BB-71721034B939}" type="presParOf" srcId="{95CC72A1-BA49-BB4F-8861-72E652406473}" destId="{06EC4BCE-58BA-2C45-AFB0-116941CE27BB}" srcOrd="0" destOrd="0" presId="urn:microsoft.com/office/officeart/2008/layout/HorizontalMultiLevelHierarchy"/>
    <dgm:cxn modelId="{C0C9DA29-4AFF-8347-B5B1-C1F2D2CF04F7}" type="presParOf" srcId="{95CC72A1-BA49-BB4F-8861-72E652406473}" destId="{4B52BF13-B27B-354B-AC91-99443C1CA2CC}" srcOrd="1" destOrd="0" presId="urn:microsoft.com/office/officeart/2008/layout/HorizontalMultiLevelHierarchy"/>
    <dgm:cxn modelId="{1018C90C-EF42-8844-9157-6C8EF3682C0E}" type="presParOf" srcId="{19F5D0D7-3EA2-424D-9567-0F56303B7EF1}" destId="{81CAB378-A240-5F49-9E4E-55345AE7ACF3}" srcOrd="4" destOrd="0" presId="urn:microsoft.com/office/officeart/2008/layout/HorizontalMultiLevelHierarchy"/>
    <dgm:cxn modelId="{9C826428-1D82-D344-B222-955CD6B0818F}" type="presParOf" srcId="{81CAB378-A240-5F49-9E4E-55345AE7ACF3}" destId="{18585EE6-E4EB-8A45-83CB-CB5D284DDAE4}" srcOrd="0" destOrd="0" presId="urn:microsoft.com/office/officeart/2008/layout/HorizontalMultiLevelHierarchy"/>
    <dgm:cxn modelId="{64DFE59C-91D6-074E-8192-12581E3CCDB2}" type="presParOf" srcId="{19F5D0D7-3EA2-424D-9567-0F56303B7EF1}" destId="{3B08A5F8-6415-0B4C-9899-3C6ADAEBE97A}" srcOrd="5" destOrd="0" presId="urn:microsoft.com/office/officeart/2008/layout/HorizontalMultiLevelHierarchy"/>
    <dgm:cxn modelId="{1FABB92D-40FB-734F-94BF-606785CC710D}" type="presParOf" srcId="{3B08A5F8-6415-0B4C-9899-3C6ADAEBE97A}" destId="{28B66FA9-E16F-E54A-8C59-FFC162E909C7}" srcOrd="0" destOrd="0" presId="urn:microsoft.com/office/officeart/2008/layout/HorizontalMultiLevelHierarchy"/>
    <dgm:cxn modelId="{1343AC05-A23D-D340-BCED-491335CBF56C}" type="presParOf" srcId="{3B08A5F8-6415-0B4C-9899-3C6ADAEBE97A}" destId="{47BB5824-4DCB-B148-80BC-9379BA2A7FC9}" srcOrd="1" destOrd="0" presId="urn:microsoft.com/office/officeart/2008/layout/HorizontalMultiLevelHierarchy"/>
    <dgm:cxn modelId="{703E099A-189A-714F-B515-0E96CE32315C}" type="presParOf" srcId="{19F5D0D7-3EA2-424D-9567-0F56303B7EF1}" destId="{16F8181C-3500-9040-97B9-880838ED1EBB}" srcOrd="6" destOrd="0" presId="urn:microsoft.com/office/officeart/2008/layout/HorizontalMultiLevelHierarchy"/>
    <dgm:cxn modelId="{BF2B995E-56FF-5947-9450-30CA04986021}" type="presParOf" srcId="{16F8181C-3500-9040-97B9-880838ED1EBB}" destId="{60CE6179-E647-6549-B74A-138B2B4A809E}" srcOrd="0" destOrd="0" presId="urn:microsoft.com/office/officeart/2008/layout/HorizontalMultiLevelHierarchy"/>
    <dgm:cxn modelId="{DB72A3E2-C5B3-4D4A-B545-4557F4DBF5C1}" type="presParOf" srcId="{19F5D0D7-3EA2-424D-9567-0F56303B7EF1}" destId="{44DE2B22-9AD5-514C-AD35-AD411CFEDB6F}" srcOrd="7" destOrd="0" presId="urn:microsoft.com/office/officeart/2008/layout/HorizontalMultiLevelHierarchy"/>
    <dgm:cxn modelId="{9D52D606-C714-FB48-BDA1-527142ED257A}" type="presParOf" srcId="{44DE2B22-9AD5-514C-AD35-AD411CFEDB6F}" destId="{D23B1F80-E6FF-8640-84DB-A80E95070184}" srcOrd="0" destOrd="0" presId="urn:microsoft.com/office/officeart/2008/layout/HorizontalMultiLevelHierarchy"/>
    <dgm:cxn modelId="{A96802E9-650B-454D-A073-1993EDC284A4}" type="presParOf" srcId="{44DE2B22-9AD5-514C-AD35-AD411CFEDB6F}" destId="{75C05B60-FFFE-1349-9D5F-3C2A58B03A70}" srcOrd="1" destOrd="0" presId="urn:microsoft.com/office/officeart/2008/layout/HorizontalMultiLevelHierarchy"/>
    <dgm:cxn modelId="{7F9CE222-8AA8-614F-8CA8-546A063AECBA}" type="presParOf" srcId="{19F5D0D7-3EA2-424D-9567-0F56303B7EF1}" destId="{2B3A851B-DC82-184F-B1DD-EE5D63BBDC15}" srcOrd="8" destOrd="0" presId="urn:microsoft.com/office/officeart/2008/layout/HorizontalMultiLevelHierarchy"/>
    <dgm:cxn modelId="{F6FEF2D7-8DE6-D347-9309-E5BE1E98D311}" type="presParOf" srcId="{2B3A851B-DC82-184F-B1DD-EE5D63BBDC15}" destId="{7096F86A-D1E7-8E4D-87B5-A7D891B79877}" srcOrd="0" destOrd="0" presId="urn:microsoft.com/office/officeart/2008/layout/HorizontalMultiLevelHierarchy"/>
    <dgm:cxn modelId="{62CA0400-C0C6-5F4B-8533-36B7949E00B2}" type="presParOf" srcId="{19F5D0D7-3EA2-424D-9567-0F56303B7EF1}" destId="{86878CD7-D669-9646-884B-A6965CE1395E}" srcOrd="9" destOrd="0" presId="urn:microsoft.com/office/officeart/2008/layout/HorizontalMultiLevelHierarchy"/>
    <dgm:cxn modelId="{7A8B9C6C-6C2B-6843-A273-1F1D90399B0D}" type="presParOf" srcId="{86878CD7-D669-9646-884B-A6965CE1395E}" destId="{A35B2BFD-01FA-2440-A580-31002AD88FA7}" srcOrd="0" destOrd="0" presId="urn:microsoft.com/office/officeart/2008/layout/HorizontalMultiLevelHierarchy"/>
    <dgm:cxn modelId="{D84ACD09-C56A-DA46-ABE6-994837EC187B}" type="presParOf" srcId="{86878CD7-D669-9646-884B-A6965CE1395E}" destId="{E5323CB5-AB68-0E4A-8BE5-DB9C2561FE22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90B3FF3-6304-BC41-87FB-7F5FBB607A27}" type="doc">
      <dgm:prSet loTypeId="urn:microsoft.com/office/officeart/2005/8/layout/venn2" loCatId="" qsTypeId="urn:microsoft.com/office/officeart/2005/8/quickstyle/simple4" qsCatId="simple" csTypeId="urn:microsoft.com/office/officeart/2005/8/colors/accent1_3" csCatId="accent1" phldr="1"/>
      <dgm:spPr>
        <a:scene3d>
          <a:camera prst="orthographicFront">
            <a:rot lat="0" lon="0" rev="16200000"/>
          </a:camera>
          <a:lightRig rig="threePt" dir="t"/>
        </a:scene3d>
      </dgm:spPr>
    </dgm:pt>
    <dgm:pt modelId="{BE954F52-9E95-5248-A020-10E6940BA2E4}">
      <dgm:prSet phldrT="[文字]" custT="1"/>
      <dgm:spPr>
        <a:solidFill>
          <a:srgbClr val="4C5760"/>
        </a:solidFill>
        <a:sp3d/>
      </dgm:spPr>
      <dgm:t>
        <a:bodyPr vert="horz">
          <a:flatTx/>
        </a:bodyPr>
        <a:lstStyle/>
        <a:p>
          <a:endParaRPr lang="zh-TW" altLang="en-US" sz="1600" b="1" dirty="0"/>
        </a:p>
      </dgm:t>
    </dgm:pt>
    <dgm:pt modelId="{5D386F26-651A-0D45-9642-C0C06ED2F3D4}" type="parTrans" cxnId="{16B8EAAC-B1C8-AC47-A989-A878310E839E}">
      <dgm:prSet/>
      <dgm:spPr/>
      <dgm:t>
        <a:bodyPr/>
        <a:lstStyle/>
        <a:p>
          <a:endParaRPr lang="zh-TW" altLang="en-US" b="1"/>
        </a:p>
      </dgm:t>
    </dgm:pt>
    <dgm:pt modelId="{039DD521-A3C6-834C-B0D1-AC437222DCB0}" type="sibTrans" cxnId="{16B8EAAC-B1C8-AC47-A989-A878310E839E}">
      <dgm:prSet/>
      <dgm:spPr/>
      <dgm:t>
        <a:bodyPr/>
        <a:lstStyle/>
        <a:p>
          <a:endParaRPr lang="zh-TW" altLang="en-US" b="1"/>
        </a:p>
      </dgm:t>
    </dgm:pt>
    <dgm:pt modelId="{5CC94092-A5AB-EC47-BCF7-FF112E5ED0CD}">
      <dgm:prSet phldrT="[文字]" custT="1"/>
      <dgm:spPr>
        <a:solidFill>
          <a:srgbClr val="93A8AC"/>
        </a:solidFill>
        <a:sp3d/>
      </dgm:spPr>
      <dgm:t>
        <a:bodyPr>
          <a:flatTx/>
        </a:bodyPr>
        <a:lstStyle/>
        <a:p>
          <a:endParaRPr lang="zh-TW" altLang="en-US" sz="1600" b="1" dirty="0"/>
        </a:p>
      </dgm:t>
    </dgm:pt>
    <dgm:pt modelId="{246D1EEC-3A1F-804E-A3C3-00AC9F1F4E08}" type="parTrans" cxnId="{60F7698D-81E7-2F46-BF9F-8A070C72D5FF}">
      <dgm:prSet/>
      <dgm:spPr/>
      <dgm:t>
        <a:bodyPr/>
        <a:lstStyle/>
        <a:p>
          <a:endParaRPr lang="zh-TW" altLang="en-US" b="1"/>
        </a:p>
      </dgm:t>
    </dgm:pt>
    <dgm:pt modelId="{641077FA-5B8C-764E-94EC-1A1F96F00390}" type="sibTrans" cxnId="{60F7698D-81E7-2F46-BF9F-8A070C72D5FF}">
      <dgm:prSet/>
      <dgm:spPr/>
      <dgm:t>
        <a:bodyPr/>
        <a:lstStyle/>
        <a:p>
          <a:endParaRPr lang="zh-TW" altLang="en-US" b="1"/>
        </a:p>
      </dgm:t>
    </dgm:pt>
    <dgm:pt modelId="{0BE6128E-85D7-B444-905E-7BBAB523497F}">
      <dgm:prSet phldrT="[文字]" custT="1"/>
      <dgm:spPr>
        <a:solidFill>
          <a:srgbClr val="A59E8C"/>
        </a:solidFill>
        <a:sp3d/>
      </dgm:spPr>
      <dgm:t>
        <a:bodyPr anchor="ctr" anchorCtr="0">
          <a:flatTx/>
        </a:bodyPr>
        <a:lstStyle/>
        <a:p>
          <a:endParaRPr lang="zh-TW" altLang="en-US" sz="1600" b="1" dirty="0"/>
        </a:p>
      </dgm:t>
    </dgm:pt>
    <dgm:pt modelId="{80D910DB-7227-3241-85E8-F2AFF657BCD7}" type="parTrans" cxnId="{6AECEF69-2765-8E45-97AF-08BEB0E39559}">
      <dgm:prSet/>
      <dgm:spPr/>
      <dgm:t>
        <a:bodyPr/>
        <a:lstStyle/>
        <a:p>
          <a:endParaRPr lang="zh-TW" altLang="en-US" b="1"/>
        </a:p>
      </dgm:t>
    </dgm:pt>
    <dgm:pt modelId="{87E517BC-BBCB-4D4E-A075-AB6375816E47}" type="sibTrans" cxnId="{6AECEF69-2765-8E45-97AF-08BEB0E39559}">
      <dgm:prSet/>
      <dgm:spPr/>
      <dgm:t>
        <a:bodyPr/>
        <a:lstStyle/>
        <a:p>
          <a:endParaRPr lang="zh-TW" altLang="en-US" b="1"/>
        </a:p>
      </dgm:t>
    </dgm:pt>
    <dgm:pt modelId="{AB78CB3E-240E-254E-98E6-F5374B26AFEC}">
      <dgm:prSet custT="1"/>
      <dgm:spPr>
        <a:solidFill>
          <a:srgbClr val="D7CEB2"/>
        </a:solidFill>
        <a:sp3d/>
      </dgm:spPr>
      <dgm:t>
        <a:bodyPr>
          <a:flatTx/>
        </a:bodyPr>
        <a:lstStyle/>
        <a:p>
          <a:endParaRPr lang="zh-TW" altLang="en-US" sz="1600" b="1" dirty="0"/>
        </a:p>
      </dgm:t>
    </dgm:pt>
    <dgm:pt modelId="{8E589949-55CD-6944-8D69-C7FDCC3B2C9B}" type="parTrans" cxnId="{DBAD143F-E0C3-704A-9C5A-3A6E40A26FA5}">
      <dgm:prSet/>
      <dgm:spPr/>
      <dgm:t>
        <a:bodyPr/>
        <a:lstStyle/>
        <a:p>
          <a:endParaRPr lang="zh-TW" altLang="en-US" b="1"/>
        </a:p>
      </dgm:t>
    </dgm:pt>
    <dgm:pt modelId="{76EEDA05-C18A-484A-A5A5-EEBFBE6A29FA}" type="sibTrans" cxnId="{DBAD143F-E0C3-704A-9C5A-3A6E40A26FA5}">
      <dgm:prSet/>
      <dgm:spPr/>
      <dgm:t>
        <a:bodyPr/>
        <a:lstStyle/>
        <a:p>
          <a:endParaRPr lang="zh-TW" altLang="en-US" b="1"/>
        </a:p>
      </dgm:t>
    </dgm:pt>
    <dgm:pt modelId="{250DD092-1502-6F40-9295-AB042E660C26}">
      <dgm:prSet custT="1"/>
      <dgm:spPr>
        <a:solidFill>
          <a:srgbClr val="66635B"/>
        </a:solidFill>
        <a:sp3d/>
      </dgm:spPr>
      <dgm:t>
        <a:bodyPr>
          <a:flatTx/>
        </a:bodyPr>
        <a:lstStyle/>
        <a:p>
          <a:endParaRPr lang="zh-TW" altLang="en-US" sz="1400" b="1" dirty="0"/>
        </a:p>
      </dgm:t>
    </dgm:pt>
    <dgm:pt modelId="{558029F9-2E80-ED48-906C-5068309BC744}" type="parTrans" cxnId="{4F3BE790-32F3-464A-8507-E101C76A595A}">
      <dgm:prSet/>
      <dgm:spPr/>
      <dgm:t>
        <a:bodyPr/>
        <a:lstStyle/>
        <a:p>
          <a:endParaRPr lang="zh-TW" altLang="en-US" b="1"/>
        </a:p>
      </dgm:t>
    </dgm:pt>
    <dgm:pt modelId="{BBAD8C5F-3C77-2A43-8599-C32D740483E5}" type="sibTrans" cxnId="{4F3BE790-32F3-464A-8507-E101C76A595A}">
      <dgm:prSet/>
      <dgm:spPr/>
      <dgm:t>
        <a:bodyPr/>
        <a:lstStyle/>
        <a:p>
          <a:endParaRPr lang="zh-TW" altLang="en-US" b="1"/>
        </a:p>
      </dgm:t>
    </dgm:pt>
    <dgm:pt modelId="{402F5204-0D1C-1641-BD69-EC62AE4D47D7}" type="pres">
      <dgm:prSet presAssocID="{C90B3FF3-6304-BC41-87FB-7F5FBB607A27}" presName="Name0" presStyleCnt="0">
        <dgm:presLayoutVars>
          <dgm:chMax val="7"/>
          <dgm:resizeHandles val="exact"/>
        </dgm:presLayoutVars>
      </dgm:prSet>
      <dgm:spPr/>
    </dgm:pt>
    <dgm:pt modelId="{3835B373-065D-4F42-984B-4B66E6B51060}" type="pres">
      <dgm:prSet presAssocID="{C90B3FF3-6304-BC41-87FB-7F5FBB607A27}" presName="comp1" presStyleCnt="0"/>
      <dgm:spPr>
        <a:sp3d/>
      </dgm:spPr>
    </dgm:pt>
    <dgm:pt modelId="{01A0F3F3-44EC-8446-920D-C7DBDF18E0BE}" type="pres">
      <dgm:prSet presAssocID="{C90B3FF3-6304-BC41-87FB-7F5FBB607A27}" presName="circle1" presStyleLbl="node1" presStyleIdx="0" presStyleCnt="5"/>
      <dgm:spPr/>
      <dgm:t>
        <a:bodyPr/>
        <a:lstStyle/>
        <a:p>
          <a:endParaRPr lang="zh-TW" altLang="en-US"/>
        </a:p>
      </dgm:t>
    </dgm:pt>
    <dgm:pt modelId="{304DB835-019A-7144-A7A1-55E4C158CB75}" type="pres">
      <dgm:prSet presAssocID="{C90B3FF3-6304-BC41-87FB-7F5FBB607A27}" presName="c1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A3F09B7-4932-B349-8682-EE98F462575E}" type="pres">
      <dgm:prSet presAssocID="{C90B3FF3-6304-BC41-87FB-7F5FBB607A27}" presName="comp2" presStyleCnt="0"/>
      <dgm:spPr>
        <a:sp3d/>
      </dgm:spPr>
    </dgm:pt>
    <dgm:pt modelId="{57CF9868-AF82-6248-A7F3-A69BA72D3F34}" type="pres">
      <dgm:prSet presAssocID="{C90B3FF3-6304-BC41-87FB-7F5FBB607A27}" presName="circle2" presStyleLbl="node1" presStyleIdx="1" presStyleCnt="5"/>
      <dgm:spPr/>
      <dgm:t>
        <a:bodyPr/>
        <a:lstStyle/>
        <a:p>
          <a:endParaRPr lang="zh-TW" altLang="en-US"/>
        </a:p>
      </dgm:t>
    </dgm:pt>
    <dgm:pt modelId="{963FD0B3-152A-9141-B807-00A73932FE43}" type="pres">
      <dgm:prSet presAssocID="{C90B3FF3-6304-BC41-87FB-7F5FBB607A27}" presName="c2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8883104-CD4C-EF48-A4B5-D1C64DE19ECD}" type="pres">
      <dgm:prSet presAssocID="{C90B3FF3-6304-BC41-87FB-7F5FBB607A27}" presName="comp3" presStyleCnt="0"/>
      <dgm:spPr>
        <a:sp3d/>
      </dgm:spPr>
    </dgm:pt>
    <dgm:pt modelId="{B23856BF-A03D-6A42-A90B-2385AAB5C614}" type="pres">
      <dgm:prSet presAssocID="{C90B3FF3-6304-BC41-87FB-7F5FBB607A27}" presName="circle3" presStyleLbl="node1" presStyleIdx="2" presStyleCnt="5"/>
      <dgm:spPr/>
      <dgm:t>
        <a:bodyPr/>
        <a:lstStyle/>
        <a:p>
          <a:endParaRPr lang="zh-TW" altLang="en-US"/>
        </a:p>
      </dgm:t>
    </dgm:pt>
    <dgm:pt modelId="{187F5FA2-5ED4-7443-8D74-6F38A5293104}" type="pres">
      <dgm:prSet presAssocID="{C90B3FF3-6304-BC41-87FB-7F5FBB607A27}" presName="c3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1B7FE87-8CCB-1848-8C1D-C4188E4D2FC9}" type="pres">
      <dgm:prSet presAssocID="{C90B3FF3-6304-BC41-87FB-7F5FBB607A27}" presName="comp4" presStyleCnt="0"/>
      <dgm:spPr>
        <a:sp3d/>
      </dgm:spPr>
    </dgm:pt>
    <dgm:pt modelId="{6D6B090D-205B-1943-A808-8C79490994EB}" type="pres">
      <dgm:prSet presAssocID="{C90B3FF3-6304-BC41-87FB-7F5FBB607A27}" presName="circle4" presStyleLbl="node1" presStyleIdx="3" presStyleCnt="5"/>
      <dgm:spPr/>
      <dgm:t>
        <a:bodyPr/>
        <a:lstStyle/>
        <a:p>
          <a:endParaRPr lang="zh-TW" altLang="en-US"/>
        </a:p>
      </dgm:t>
    </dgm:pt>
    <dgm:pt modelId="{2BE3EB66-1AEE-8B44-B5C1-57FC4B8C885E}" type="pres">
      <dgm:prSet presAssocID="{C90B3FF3-6304-BC41-87FB-7F5FBB607A27}" presName="c4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D717C59-0965-DF48-A8D0-F66BA34A4FD7}" type="pres">
      <dgm:prSet presAssocID="{C90B3FF3-6304-BC41-87FB-7F5FBB607A27}" presName="comp5" presStyleCnt="0"/>
      <dgm:spPr>
        <a:sp3d/>
      </dgm:spPr>
    </dgm:pt>
    <dgm:pt modelId="{2F9FB83E-648C-F049-B059-28D7DAC6A431}" type="pres">
      <dgm:prSet presAssocID="{C90B3FF3-6304-BC41-87FB-7F5FBB607A27}" presName="circle5" presStyleLbl="node1" presStyleIdx="4" presStyleCnt="5"/>
      <dgm:spPr/>
      <dgm:t>
        <a:bodyPr/>
        <a:lstStyle/>
        <a:p>
          <a:endParaRPr lang="zh-TW" altLang="en-US"/>
        </a:p>
      </dgm:t>
    </dgm:pt>
    <dgm:pt modelId="{6B0C1A0A-7E05-CC45-B63A-1E874855BFDA}" type="pres">
      <dgm:prSet presAssocID="{C90B3FF3-6304-BC41-87FB-7F5FBB607A27}" presName="c5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FE122E6-8146-D142-B043-65326F7C028A}" type="presOf" srcId="{C90B3FF3-6304-BC41-87FB-7F5FBB607A27}" destId="{402F5204-0D1C-1641-BD69-EC62AE4D47D7}" srcOrd="0" destOrd="0" presId="urn:microsoft.com/office/officeart/2005/8/layout/venn2"/>
    <dgm:cxn modelId="{6AD3D7DD-5696-5145-8536-6A1D52D56AE4}" type="presOf" srcId="{AB78CB3E-240E-254E-98E6-F5374B26AFEC}" destId="{B23856BF-A03D-6A42-A90B-2385AAB5C614}" srcOrd="0" destOrd="0" presId="urn:microsoft.com/office/officeart/2005/8/layout/venn2"/>
    <dgm:cxn modelId="{16B8EAAC-B1C8-AC47-A989-A878310E839E}" srcId="{C90B3FF3-6304-BC41-87FB-7F5FBB607A27}" destId="{BE954F52-9E95-5248-A020-10E6940BA2E4}" srcOrd="0" destOrd="0" parTransId="{5D386F26-651A-0D45-9642-C0C06ED2F3D4}" sibTransId="{039DD521-A3C6-834C-B0D1-AC437222DCB0}"/>
    <dgm:cxn modelId="{58B29658-6DD5-114D-96AB-E344124CB99F}" type="presOf" srcId="{BE954F52-9E95-5248-A020-10E6940BA2E4}" destId="{01A0F3F3-44EC-8446-920D-C7DBDF18E0BE}" srcOrd="0" destOrd="0" presId="urn:microsoft.com/office/officeart/2005/8/layout/venn2"/>
    <dgm:cxn modelId="{A4CB3DA1-5F13-134D-A0B9-D0773E28E0C9}" type="presOf" srcId="{5CC94092-A5AB-EC47-BCF7-FF112E5ED0CD}" destId="{963FD0B3-152A-9141-B807-00A73932FE43}" srcOrd="1" destOrd="0" presId="urn:microsoft.com/office/officeart/2005/8/layout/venn2"/>
    <dgm:cxn modelId="{FAB7ECCE-76B7-1542-A579-D5FE8EDFCFF1}" type="presOf" srcId="{5CC94092-A5AB-EC47-BCF7-FF112E5ED0CD}" destId="{57CF9868-AF82-6248-A7F3-A69BA72D3F34}" srcOrd="0" destOrd="0" presId="urn:microsoft.com/office/officeart/2005/8/layout/venn2"/>
    <dgm:cxn modelId="{4F3BE790-32F3-464A-8507-E101C76A595A}" srcId="{C90B3FF3-6304-BC41-87FB-7F5FBB607A27}" destId="{250DD092-1502-6F40-9295-AB042E660C26}" srcOrd="4" destOrd="0" parTransId="{558029F9-2E80-ED48-906C-5068309BC744}" sibTransId="{BBAD8C5F-3C77-2A43-8599-C32D740483E5}"/>
    <dgm:cxn modelId="{60F7698D-81E7-2F46-BF9F-8A070C72D5FF}" srcId="{C90B3FF3-6304-BC41-87FB-7F5FBB607A27}" destId="{5CC94092-A5AB-EC47-BCF7-FF112E5ED0CD}" srcOrd="1" destOrd="0" parTransId="{246D1EEC-3A1F-804E-A3C3-00AC9F1F4E08}" sibTransId="{641077FA-5B8C-764E-94EC-1A1F96F00390}"/>
    <dgm:cxn modelId="{6AECEF69-2765-8E45-97AF-08BEB0E39559}" srcId="{C90B3FF3-6304-BC41-87FB-7F5FBB607A27}" destId="{0BE6128E-85D7-B444-905E-7BBAB523497F}" srcOrd="3" destOrd="0" parTransId="{80D910DB-7227-3241-85E8-F2AFF657BCD7}" sibTransId="{87E517BC-BBCB-4D4E-A075-AB6375816E47}"/>
    <dgm:cxn modelId="{9549047B-3746-D149-A5AA-981B2A3A517B}" type="presOf" srcId="{0BE6128E-85D7-B444-905E-7BBAB523497F}" destId="{6D6B090D-205B-1943-A808-8C79490994EB}" srcOrd="0" destOrd="0" presId="urn:microsoft.com/office/officeart/2005/8/layout/venn2"/>
    <dgm:cxn modelId="{927E6E92-1E18-234B-8841-1569A458FAAD}" type="presOf" srcId="{BE954F52-9E95-5248-A020-10E6940BA2E4}" destId="{304DB835-019A-7144-A7A1-55E4C158CB75}" srcOrd="1" destOrd="0" presId="urn:microsoft.com/office/officeart/2005/8/layout/venn2"/>
    <dgm:cxn modelId="{990A67DE-042D-C84E-ABBB-202FBC7F0D00}" type="presOf" srcId="{AB78CB3E-240E-254E-98E6-F5374B26AFEC}" destId="{187F5FA2-5ED4-7443-8D74-6F38A5293104}" srcOrd="1" destOrd="0" presId="urn:microsoft.com/office/officeart/2005/8/layout/venn2"/>
    <dgm:cxn modelId="{3A0671E7-8C1C-C14B-A0BC-27977AF5613C}" type="presOf" srcId="{0BE6128E-85D7-B444-905E-7BBAB523497F}" destId="{2BE3EB66-1AEE-8B44-B5C1-57FC4B8C885E}" srcOrd="1" destOrd="0" presId="urn:microsoft.com/office/officeart/2005/8/layout/venn2"/>
    <dgm:cxn modelId="{DBAD143F-E0C3-704A-9C5A-3A6E40A26FA5}" srcId="{C90B3FF3-6304-BC41-87FB-7F5FBB607A27}" destId="{AB78CB3E-240E-254E-98E6-F5374B26AFEC}" srcOrd="2" destOrd="0" parTransId="{8E589949-55CD-6944-8D69-C7FDCC3B2C9B}" sibTransId="{76EEDA05-C18A-484A-A5A5-EEBFBE6A29FA}"/>
    <dgm:cxn modelId="{0BFEA8B3-D735-114D-98AA-B16641C114E5}" type="presOf" srcId="{250DD092-1502-6F40-9295-AB042E660C26}" destId="{6B0C1A0A-7E05-CC45-B63A-1E874855BFDA}" srcOrd="1" destOrd="0" presId="urn:microsoft.com/office/officeart/2005/8/layout/venn2"/>
    <dgm:cxn modelId="{F2072BBB-7F15-7A44-B004-C800EFD9D669}" type="presOf" srcId="{250DD092-1502-6F40-9295-AB042E660C26}" destId="{2F9FB83E-648C-F049-B059-28D7DAC6A431}" srcOrd="0" destOrd="0" presId="urn:microsoft.com/office/officeart/2005/8/layout/venn2"/>
    <dgm:cxn modelId="{2825FB53-B344-7144-97A8-21B019FF11EA}" type="presParOf" srcId="{402F5204-0D1C-1641-BD69-EC62AE4D47D7}" destId="{3835B373-065D-4F42-984B-4B66E6B51060}" srcOrd="0" destOrd="0" presId="urn:microsoft.com/office/officeart/2005/8/layout/venn2"/>
    <dgm:cxn modelId="{77316F6F-2E09-774C-A42E-F075A4DA3FE4}" type="presParOf" srcId="{3835B373-065D-4F42-984B-4B66E6B51060}" destId="{01A0F3F3-44EC-8446-920D-C7DBDF18E0BE}" srcOrd="0" destOrd="0" presId="urn:microsoft.com/office/officeart/2005/8/layout/venn2"/>
    <dgm:cxn modelId="{EA377B3B-1DAC-3340-B2FC-7E0B6E010ABC}" type="presParOf" srcId="{3835B373-065D-4F42-984B-4B66E6B51060}" destId="{304DB835-019A-7144-A7A1-55E4C158CB75}" srcOrd="1" destOrd="0" presId="urn:microsoft.com/office/officeart/2005/8/layout/venn2"/>
    <dgm:cxn modelId="{3A49A785-B3E2-6A49-B8CC-7BF5EBB8E6FA}" type="presParOf" srcId="{402F5204-0D1C-1641-BD69-EC62AE4D47D7}" destId="{DA3F09B7-4932-B349-8682-EE98F462575E}" srcOrd="1" destOrd="0" presId="urn:microsoft.com/office/officeart/2005/8/layout/venn2"/>
    <dgm:cxn modelId="{E6483941-3A20-8B45-A3B6-FF3488F193C6}" type="presParOf" srcId="{DA3F09B7-4932-B349-8682-EE98F462575E}" destId="{57CF9868-AF82-6248-A7F3-A69BA72D3F34}" srcOrd="0" destOrd="0" presId="urn:microsoft.com/office/officeart/2005/8/layout/venn2"/>
    <dgm:cxn modelId="{1244EA10-C79B-5B4A-BBCE-F727E4E4DBF1}" type="presParOf" srcId="{DA3F09B7-4932-B349-8682-EE98F462575E}" destId="{963FD0B3-152A-9141-B807-00A73932FE43}" srcOrd="1" destOrd="0" presId="urn:microsoft.com/office/officeart/2005/8/layout/venn2"/>
    <dgm:cxn modelId="{E17D668B-95C6-5848-8AC2-A3091ADDE089}" type="presParOf" srcId="{402F5204-0D1C-1641-BD69-EC62AE4D47D7}" destId="{E8883104-CD4C-EF48-A4B5-D1C64DE19ECD}" srcOrd="2" destOrd="0" presId="urn:microsoft.com/office/officeart/2005/8/layout/venn2"/>
    <dgm:cxn modelId="{49E3D2B9-C811-B941-A9DC-623A70DEBE76}" type="presParOf" srcId="{E8883104-CD4C-EF48-A4B5-D1C64DE19ECD}" destId="{B23856BF-A03D-6A42-A90B-2385AAB5C614}" srcOrd="0" destOrd="0" presId="urn:microsoft.com/office/officeart/2005/8/layout/venn2"/>
    <dgm:cxn modelId="{FFCBD6FD-FD42-224A-BB37-871D445DA9C5}" type="presParOf" srcId="{E8883104-CD4C-EF48-A4B5-D1C64DE19ECD}" destId="{187F5FA2-5ED4-7443-8D74-6F38A5293104}" srcOrd="1" destOrd="0" presId="urn:microsoft.com/office/officeart/2005/8/layout/venn2"/>
    <dgm:cxn modelId="{5FBF543B-B80B-CE46-A6B4-DC625C0DE37B}" type="presParOf" srcId="{402F5204-0D1C-1641-BD69-EC62AE4D47D7}" destId="{91B7FE87-8CCB-1848-8C1D-C4188E4D2FC9}" srcOrd="3" destOrd="0" presId="urn:microsoft.com/office/officeart/2005/8/layout/venn2"/>
    <dgm:cxn modelId="{A6B82F5A-525E-E144-93F4-9457084B3436}" type="presParOf" srcId="{91B7FE87-8CCB-1848-8C1D-C4188E4D2FC9}" destId="{6D6B090D-205B-1943-A808-8C79490994EB}" srcOrd="0" destOrd="0" presId="urn:microsoft.com/office/officeart/2005/8/layout/venn2"/>
    <dgm:cxn modelId="{A286051F-59F3-3D4B-8D19-5D8465236700}" type="presParOf" srcId="{91B7FE87-8CCB-1848-8C1D-C4188E4D2FC9}" destId="{2BE3EB66-1AEE-8B44-B5C1-57FC4B8C885E}" srcOrd="1" destOrd="0" presId="urn:microsoft.com/office/officeart/2005/8/layout/venn2"/>
    <dgm:cxn modelId="{3A6F4A7D-B5B3-964D-A425-EC649FA7FD1B}" type="presParOf" srcId="{402F5204-0D1C-1641-BD69-EC62AE4D47D7}" destId="{9D717C59-0965-DF48-A8D0-F66BA34A4FD7}" srcOrd="4" destOrd="0" presId="urn:microsoft.com/office/officeart/2005/8/layout/venn2"/>
    <dgm:cxn modelId="{EF3B4D01-8473-FC41-A7F7-16D3334763EB}" type="presParOf" srcId="{9D717C59-0965-DF48-A8D0-F66BA34A4FD7}" destId="{2F9FB83E-648C-F049-B059-28D7DAC6A431}" srcOrd="0" destOrd="0" presId="urn:microsoft.com/office/officeart/2005/8/layout/venn2"/>
    <dgm:cxn modelId="{0B78C164-40AE-B640-AF8F-8FAFA0580FD6}" type="presParOf" srcId="{9D717C59-0965-DF48-A8D0-F66BA34A4FD7}" destId="{6B0C1A0A-7E05-CC45-B63A-1E874855BFDA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9BC9C09-5639-494B-B576-E51A67CDC856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CB2E2314-5AD7-4232-9923-8ACC33AAA716}">
      <dgm:prSet phldrT="[文字]"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第三方支付</a:t>
          </a:r>
          <a:endParaRPr lang="zh-TW" altLang="en-US" dirty="0"/>
        </a:p>
      </dgm:t>
    </dgm:pt>
    <dgm:pt modelId="{A885F2C6-75F6-420A-8A75-FCD450C76E0F}" type="parTrans" cxnId="{FFDC7A95-C8F5-4BEA-80B6-CFCC81E92F3F}">
      <dgm:prSet/>
      <dgm:spPr/>
      <dgm:t>
        <a:bodyPr/>
        <a:lstStyle/>
        <a:p>
          <a:endParaRPr lang="zh-TW" altLang="en-US"/>
        </a:p>
      </dgm:t>
    </dgm:pt>
    <dgm:pt modelId="{DAB7548A-5FCA-4977-8CF5-BA66ACB6B374}" type="sibTrans" cxnId="{FFDC7A95-C8F5-4BEA-80B6-CFCC81E92F3F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CC403F3E-8CED-4062-B7DA-54D762FDF679}">
      <dgm:prSet phldrT="[文字]"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P2P</a:t>
          </a:r>
          <a:br>
            <a:rPr lang="en-US" altLang="zh-TW" dirty="0" smtClean="0"/>
          </a:br>
          <a:r>
            <a:rPr lang="zh-TW" altLang="en-US" dirty="0" smtClean="0"/>
            <a:t>借貸</a:t>
          </a:r>
          <a:endParaRPr lang="zh-TW" altLang="en-US" dirty="0"/>
        </a:p>
      </dgm:t>
    </dgm:pt>
    <dgm:pt modelId="{B4BA5E69-B454-4A14-A476-A9F357BBA3CC}" type="parTrans" cxnId="{3C9F983D-091C-43AA-A5DD-BCF223321CC4}">
      <dgm:prSet/>
      <dgm:spPr/>
      <dgm:t>
        <a:bodyPr/>
        <a:lstStyle/>
        <a:p>
          <a:endParaRPr lang="zh-TW" altLang="en-US"/>
        </a:p>
      </dgm:t>
    </dgm:pt>
    <dgm:pt modelId="{E20EB2AA-8C9E-44ED-988F-D923F57B2B22}" type="sibTrans" cxnId="{3C9F983D-091C-43AA-A5DD-BCF223321CC4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A9F9D033-CAEB-4D45-8FE0-00BCF58E6F76}">
      <dgm:prSet phldrT="[文字]"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群眾</a:t>
          </a:r>
          <a:r>
            <a:rPr lang="en-US" altLang="zh-TW" dirty="0" smtClean="0"/>
            <a:t/>
          </a:r>
          <a:br>
            <a:rPr lang="en-US" altLang="zh-TW" dirty="0" smtClean="0"/>
          </a:br>
          <a:r>
            <a:rPr lang="zh-TW" altLang="en-US" dirty="0" smtClean="0"/>
            <a:t>募資</a:t>
          </a:r>
          <a:endParaRPr lang="zh-TW" altLang="en-US" dirty="0"/>
        </a:p>
      </dgm:t>
    </dgm:pt>
    <dgm:pt modelId="{9B79C2F2-B331-4BE1-8FEC-806A40339355}" type="parTrans" cxnId="{F2D276DD-7B79-4A76-A972-9973E5DDE80C}">
      <dgm:prSet/>
      <dgm:spPr/>
      <dgm:t>
        <a:bodyPr/>
        <a:lstStyle/>
        <a:p>
          <a:endParaRPr lang="zh-TW" altLang="en-US"/>
        </a:p>
      </dgm:t>
    </dgm:pt>
    <dgm:pt modelId="{7129EF1A-5288-40DB-A85D-0CBAE234571E}" type="sibTrans" cxnId="{F2D276DD-7B79-4A76-A972-9973E5DDE80C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0A8A3952-1C4E-4F16-B03C-AE2D94DA0E1B}">
      <dgm:prSet phldrT="[文字]"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虛擬</a:t>
          </a:r>
          <a:r>
            <a:rPr lang="en-US" altLang="zh-TW" dirty="0" smtClean="0"/>
            <a:t/>
          </a:r>
          <a:br>
            <a:rPr lang="en-US" altLang="zh-TW" dirty="0" smtClean="0"/>
          </a:br>
          <a:r>
            <a:rPr lang="zh-TW" altLang="en-US" dirty="0" smtClean="0"/>
            <a:t>貨幣</a:t>
          </a:r>
          <a:endParaRPr lang="zh-TW" altLang="en-US" dirty="0"/>
        </a:p>
      </dgm:t>
    </dgm:pt>
    <dgm:pt modelId="{DA9F6B56-2B4B-4228-96A3-3AAE1C8E3B93}" type="parTrans" cxnId="{677671AE-1AEC-4A17-82EB-FD330A53C7FA}">
      <dgm:prSet/>
      <dgm:spPr/>
      <dgm:t>
        <a:bodyPr/>
        <a:lstStyle/>
        <a:p>
          <a:endParaRPr lang="zh-TW" altLang="en-US"/>
        </a:p>
      </dgm:t>
    </dgm:pt>
    <dgm:pt modelId="{40403291-E1DD-4D66-84A7-BF32605710B8}" type="sibTrans" cxnId="{677671AE-1AEC-4A17-82EB-FD330A53C7FA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6F291A16-201D-4BE5-B1FF-E13426D4F502}">
      <dgm:prSet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保險</a:t>
          </a:r>
          <a:r>
            <a:rPr lang="en-US" altLang="zh-TW" dirty="0" smtClean="0"/>
            <a:t/>
          </a:r>
          <a:br>
            <a:rPr lang="en-US" altLang="zh-TW" dirty="0" smtClean="0"/>
          </a:br>
          <a:r>
            <a:rPr lang="zh-TW" altLang="en-US" dirty="0" smtClean="0"/>
            <a:t>科技</a:t>
          </a:r>
          <a:endParaRPr lang="zh-TW" altLang="en-US" dirty="0"/>
        </a:p>
      </dgm:t>
    </dgm:pt>
    <dgm:pt modelId="{A6D93B9E-CE39-4A30-B29D-B2C81B3618F5}" type="parTrans" cxnId="{DB5480EF-7D71-4351-92CC-AB5BD7E69EDC}">
      <dgm:prSet/>
      <dgm:spPr/>
      <dgm:t>
        <a:bodyPr/>
        <a:lstStyle/>
        <a:p>
          <a:endParaRPr lang="zh-TW" altLang="en-US"/>
        </a:p>
      </dgm:t>
    </dgm:pt>
    <dgm:pt modelId="{EC2AF0E6-BC4F-4925-9B08-A4AEA950C0F5}" type="sibTrans" cxnId="{DB5480EF-7D71-4351-92CC-AB5BD7E69EDC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E36E424D-3192-4C27-B61E-4FBE19859B30}">
      <dgm:prSet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智慧</a:t>
          </a:r>
          <a:r>
            <a:rPr lang="en-US" altLang="zh-TW" dirty="0" smtClean="0"/>
            <a:t/>
          </a:r>
          <a:br>
            <a:rPr lang="en-US" altLang="zh-TW" dirty="0" smtClean="0"/>
          </a:br>
          <a:r>
            <a:rPr lang="zh-TW" altLang="en-US" dirty="0" smtClean="0"/>
            <a:t>理財</a:t>
          </a:r>
          <a:endParaRPr lang="zh-TW" altLang="en-US" dirty="0"/>
        </a:p>
      </dgm:t>
    </dgm:pt>
    <dgm:pt modelId="{4EF2175F-7388-4774-B373-E8333838BE5F}" type="parTrans" cxnId="{E1939BE1-8F07-4578-B323-22596431D069}">
      <dgm:prSet/>
      <dgm:spPr/>
      <dgm:t>
        <a:bodyPr/>
        <a:lstStyle/>
        <a:p>
          <a:endParaRPr lang="zh-TW" altLang="en-US"/>
        </a:p>
      </dgm:t>
    </dgm:pt>
    <dgm:pt modelId="{B6A1E5CD-52CE-4A27-9E50-F169D6B209A5}" type="sibTrans" cxnId="{E1939BE1-8F07-4578-B323-22596431D069}">
      <dgm:prSet/>
      <dgm:spPr>
        <a:noFill/>
      </dgm:spPr>
      <dgm:t>
        <a:bodyPr/>
        <a:lstStyle/>
        <a:p>
          <a:endParaRPr lang="zh-TW" altLang="en-US"/>
        </a:p>
      </dgm:t>
    </dgm:pt>
    <dgm:pt modelId="{77BFAFEA-C6A0-4D6D-9C03-CA848E6CEA3A}">
      <dgm:prSet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網路</a:t>
          </a:r>
          <a:r>
            <a:rPr lang="en-US" altLang="zh-TW" dirty="0" smtClean="0"/>
            <a:t/>
          </a:r>
          <a:br>
            <a:rPr lang="en-US" altLang="zh-TW" dirty="0" smtClean="0"/>
          </a:br>
          <a:r>
            <a:rPr lang="zh-TW" altLang="en-US" dirty="0" smtClean="0"/>
            <a:t>信評</a:t>
          </a:r>
          <a:endParaRPr lang="zh-TW" altLang="en-US" dirty="0"/>
        </a:p>
      </dgm:t>
    </dgm:pt>
    <dgm:pt modelId="{B8A76F38-E9B1-4185-BD93-D3B9F3525F45}" type="parTrans" cxnId="{858CEAFA-37D1-40D8-80FE-634FF2A3BA66}">
      <dgm:prSet/>
      <dgm:spPr/>
      <dgm:t>
        <a:bodyPr/>
        <a:lstStyle/>
        <a:p>
          <a:endParaRPr lang="zh-TW" altLang="en-US"/>
        </a:p>
      </dgm:t>
    </dgm:pt>
    <dgm:pt modelId="{2D5DAFE5-0E2D-42B6-8BDB-32D2BBE67159}" type="sibTrans" cxnId="{858CEAFA-37D1-40D8-80FE-634FF2A3BA66}">
      <dgm:prSet/>
      <dgm:spPr>
        <a:noFill/>
      </dgm:spPr>
      <dgm:t>
        <a:bodyPr/>
        <a:lstStyle/>
        <a:p>
          <a:endParaRPr lang="zh-TW" altLang="en-US" dirty="0"/>
        </a:p>
      </dgm:t>
    </dgm:pt>
    <dgm:pt modelId="{9737436C-5144-4947-A8E2-259BB054F06F}">
      <dgm:prSet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行動</a:t>
          </a:r>
          <a:br>
            <a:rPr lang="zh-TW" altLang="en-US" dirty="0" smtClean="0"/>
          </a:br>
          <a:r>
            <a:rPr lang="zh-TW" altLang="en-US" dirty="0" smtClean="0"/>
            <a:t>支付</a:t>
          </a:r>
          <a:endParaRPr lang="zh-TW" altLang="en-US" dirty="0"/>
        </a:p>
      </dgm:t>
    </dgm:pt>
    <dgm:pt modelId="{0D63D5C9-501E-434A-B67E-20FC778CAC4C}" type="parTrans" cxnId="{337189F4-31DD-C140-8A39-ABC3C738DCB4}">
      <dgm:prSet/>
      <dgm:spPr/>
      <dgm:t>
        <a:bodyPr/>
        <a:lstStyle/>
        <a:p>
          <a:endParaRPr lang="zh-TW" altLang="en-US"/>
        </a:p>
      </dgm:t>
    </dgm:pt>
    <dgm:pt modelId="{71513C4A-3440-A640-A21B-2613F0B323D7}" type="sibTrans" cxnId="{337189F4-31DD-C140-8A39-ABC3C738DCB4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7EF56448-8FCC-4FF3-93B9-23381C72BB14}" type="pres">
      <dgm:prSet presAssocID="{99BC9C09-5639-494B-B576-E51A67CDC85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AC038D1-10F2-4A79-B014-CE8A88E3F863}" type="pres">
      <dgm:prSet presAssocID="{CB2E2314-5AD7-4232-9923-8ACC33AAA716}" presName="node" presStyleLbl="node1" presStyleIdx="0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1B1E31A-B4EA-47B7-A368-CB29DED706B0}" type="pres">
      <dgm:prSet presAssocID="{DAB7548A-5FCA-4977-8CF5-BA66ACB6B374}" presName="sibTrans" presStyleLbl="sibTrans2D1" presStyleIdx="0" presStyleCnt="8"/>
      <dgm:spPr/>
      <dgm:t>
        <a:bodyPr/>
        <a:lstStyle/>
        <a:p>
          <a:endParaRPr lang="zh-TW" altLang="en-US"/>
        </a:p>
      </dgm:t>
    </dgm:pt>
    <dgm:pt modelId="{0645CF2F-3D6A-4512-B41A-DC0B00B6A9FE}" type="pres">
      <dgm:prSet presAssocID="{DAB7548A-5FCA-4977-8CF5-BA66ACB6B374}" presName="connectorText" presStyleLbl="sibTrans2D1" presStyleIdx="0" presStyleCnt="8"/>
      <dgm:spPr/>
      <dgm:t>
        <a:bodyPr/>
        <a:lstStyle/>
        <a:p>
          <a:endParaRPr lang="zh-TW" altLang="en-US"/>
        </a:p>
      </dgm:t>
    </dgm:pt>
    <dgm:pt modelId="{330C8809-52CE-BB4D-9A38-8EBADEBCA67A}" type="pres">
      <dgm:prSet presAssocID="{9737436C-5144-4947-A8E2-259BB054F06F}" presName="node" presStyleLbl="node1" presStyleIdx="1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F41E8BB-E593-4041-A7B6-E439DCFE423D}" type="pres">
      <dgm:prSet presAssocID="{71513C4A-3440-A640-A21B-2613F0B323D7}" presName="sibTrans" presStyleLbl="sibTrans2D1" presStyleIdx="1" presStyleCnt="8"/>
      <dgm:spPr/>
      <dgm:t>
        <a:bodyPr/>
        <a:lstStyle/>
        <a:p>
          <a:endParaRPr lang="zh-TW" altLang="en-US"/>
        </a:p>
      </dgm:t>
    </dgm:pt>
    <dgm:pt modelId="{2AB13AF5-5B91-F54B-BFA7-4B57B29E4AAD}" type="pres">
      <dgm:prSet presAssocID="{71513C4A-3440-A640-A21B-2613F0B323D7}" presName="connectorText" presStyleLbl="sibTrans2D1" presStyleIdx="1" presStyleCnt="8"/>
      <dgm:spPr/>
      <dgm:t>
        <a:bodyPr/>
        <a:lstStyle/>
        <a:p>
          <a:endParaRPr lang="zh-TW" altLang="en-US"/>
        </a:p>
      </dgm:t>
    </dgm:pt>
    <dgm:pt modelId="{83DDF826-A90E-4FFA-B523-871CCB526011}" type="pres">
      <dgm:prSet presAssocID="{CC403F3E-8CED-4062-B7DA-54D762FDF679}" presName="node" presStyleLbl="node1" presStyleIdx="2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2A61815-7D3B-4CA3-81DC-F0864ED9FFC0}" type="pres">
      <dgm:prSet presAssocID="{E20EB2AA-8C9E-44ED-988F-D923F57B2B22}" presName="sibTrans" presStyleLbl="sibTrans2D1" presStyleIdx="2" presStyleCnt="8"/>
      <dgm:spPr/>
      <dgm:t>
        <a:bodyPr/>
        <a:lstStyle/>
        <a:p>
          <a:endParaRPr lang="zh-TW" altLang="en-US"/>
        </a:p>
      </dgm:t>
    </dgm:pt>
    <dgm:pt modelId="{8EC1C126-653B-47E9-B3DE-82996599752E}" type="pres">
      <dgm:prSet presAssocID="{E20EB2AA-8C9E-44ED-988F-D923F57B2B22}" presName="connectorText" presStyleLbl="sibTrans2D1" presStyleIdx="2" presStyleCnt="8"/>
      <dgm:spPr/>
      <dgm:t>
        <a:bodyPr/>
        <a:lstStyle/>
        <a:p>
          <a:endParaRPr lang="zh-TW" altLang="en-US"/>
        </a:p>
      </dgm:t>
    </dgm:pt>
    <dgm:pt modelId="{6D8EAAE1-6433-4EB8-8E6B-6ED9F9AE8B6D}" type="pres">
      <dgm:prSet presAssocID="{A9F9D033-CAEB-4D45-8FE0-00BCF58E6F76}" presName="node" presStyleLbl="node1" presStyleIdx="3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EE22EF3-15D6-4E4D-821C-678AAD5A5843}" type="pres">
      <dgm:prSet presAssocID="{7129EF1A-5288-40DB-A85D-0CBAE234571E}" presName="sibTrans" presStyleLbl="sibTrans2D1" presStyleIdx="3" presStyleCnt="8"/>
      <dgm:spPr/>
      <dgm:t>
        <a:bodyPr/>
        <a:lstStyle/>
        <a:p>
          <a:endParaRPr lang="zh-TW" altLang="en-US"/>
        </a:p>
      </dgm:t>
    </dgm:pt>
    <dgm:pt modelId="{6AA016FA-C6BB-4D05-AEAD-0E14B8CCA568}" type="pres">
      <dgm:prSet presAssocID="{7129EF1A-5288-40DB-A85D-0CBAE234571E}" presName="connectorText" presStyleLbl="sibTrans2D1" presStyleIdx="3" presStyleCnt="8"/>
      <dgm:spPr/>
      <dgm:t>
        <a:bodyPr/>
        <a:lstStyle/>
        <a:p>
          <a:endParaRPr lang="zh-TW" altLang="en-US"/>
        </a:p>
      </dgm:t>
    </dgm:pt>
    <dgm:pt modelId="{FD10E9A9-BD77-493B-8092-CADFA27FA628}" type="pres">
      <dgm:prSet presAssocID="{0A8A3952-1C4E-4F16-B03C-AE2D94DA0E1B}" presName="node" presStyleLbl="node1" presStyleIdx="4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792CA86-ABE7-46CD-9149-E9D79BD6C012}" type="pres">
      <dgm:prSet presAssocID="{40403291-E1DD-4D66-84A7-BF32605710B8}" presName="sibTrans" presStyleLbl="sibTrans2D1" presStyleIdx="4" presStyleCnt="8"/>
      <dgm:spPr/>
      <dgm:t>
        <a:bodyPr/>
        <a:lstStyle/>
        <a:p>
          <a:endParaRPr lang="zh-TW" altLang="en-US"/>
        </a:p>
      </dgm:t>
    </dgm:pt>
    <dgm:pt modelId="{A9749C59-4BD9-461D-A94B-9B4AD44DE856}" type="pres">
      <dgm:prSet presAssocID="{40403291-E1DD-4D66-84A7-BF32605710B8}" presName="connectorText" presStyleLbl="sibTrans2D1" presStyleIdx="4" presStyleCnt="8"/>
      <dgm:spPr/>
      <dgm:t>
        <a:bodyPr/>
        <a:lstStyle/>
        <a:p>
          <a:endParaRPr lang="zh-TW" altLang="en-US"/>
        </a:p>
      </dgm:t>
    </dgm:pt>
    <dgm:pt modelId="{0EA30E45-768F-40BF-AE29-76C3FFCF493D}" type="pres">
      <dgm:prSet presAssocID="{6F291A16-201D-4BE5-B1FF-E13426D4F502}" presName="node" presStyleLbl="node1" presStyleIdx="5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016ABF0-D19D-4E86-88A9-E9D0116A5F74}" type="pres">
      <dgm:prSet presAssocID="{EC2AF0E6-BC4F-4925-9B08-A4AEA950C0F5}" presName="sibTrans" presStyleLbl="sibTrans2D1" presStyleIdx="5" presStyleCnt="8"/>
      <dgm:spPr/>
      <dgm:t>
        <a:bodyPr/>
        <a:lstStyle/>
        <a:p>
          <a:endParaRPr lang="zh-TW" altLang="en-US"/>
        </a:p>
      </dgm:t>
    </dgm:pt>
    <dgm:pt modelId="{64F61959-B705-4505-BA62-950FFF40E701}" type="pres">
      <dgm:prSet presAssocID="{EC2AF0E6-BC4F-4925-9B08-A4AEA950C0F5}" presName="connectorText" presStyleLbl="sibTrans2D1" presStyleIdx="5" presStyleCnt="8"/>
      <dgm:spPr/>
      <dgm:t>
        <a:bodyPr/>
        <a:lstStyle/>
        <a:p>
          <a:endParaRPr lang="zh-TW" altLang="en-US"/>
        </a:p>
      </dgm:t>
    </dgm:pt>
    <dgm:pt modelId="{E6EB4D13-3A58-4B63-9F32-30DC23E923A2}" type="pres">
      <dgm:prSet presAssocID="{E36E424D-3192-4C27-B61E-4FBE19859B30}" presName="node" presStyleLbl="node1" presStyleIdx="6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AC301B6-C0B7-4D86-BFD7-B9192A077313}" type="pres">
      <dgm:prSet presAssocID="{B6A1E5CD-52CE-4A27-9E50-F169D6B209A5}" presName="sibTrans" presStyleLbl="sibTrans2D1" presStyleIdx="6" presStyleCnt="8"/>
      <dgm:spPr/>
      <dgm:t>
        <a:bodyPr/>
        <a:lstStyle/>
        <a:p>
          <a:endParaRPr lang="zh-TW" altLang="en-US"/>
        </a:p>
      </dgm:t>
    </dgm:pt>
    <dgm:pt modelId="{33F4BA63-B56B-4883-90F6-3C643EFDC8E2}" type="pres">
      <dgm:prSet presAssocID="{B6A1E5CD-52CE-4A27-9E50-F169D6B209A5}" presName="connectorText" presStyleLbl="sibTrans2D1" presStyleIdx="6" presStyleCnt="8"/>
      <dgm:spPr/>
      <dgm:t>
        <a:bodyPr/>
        <a:lstStyle/>
        <a:p>
          <a:endParaRPr lang="zh-TW" altLang="en-US"/>
        </a:p>
      </dgm:t>
    </dgm:pt>
    <dgm:pt modelId="{F445C487-B43B-40DB-9971-27052D8B0140}" type="pres">
      <dgm:prSet presAssocID="{77BFAFEA-C6A0-4D6D-9C03-CA848E6CEA3A}" presName="node" presStyleLbl="node1" presStyleIdx="7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989CE8A-0CAF-4DB4-8FF4-E50E8F206837}" type="pres">
      <dgm:prSet presAssocID="{2D5DAFE5-0E2D-42B6-8BDB-32D2BBE67159}" presName="sibTrans" presStyleLbl="sibTrans2D1" presStyleIdx="7" presStyleCnt="8"/>
      <dgm:spPr/>
      <dgm:t>
        <a:bodyPr/>
        <a:lstStyle/>
        <a:p>
          <a:endParaRPr lang="zh-TW" altLang="en-US"/>
        </a:p>
      </dgm:t>
    </dgm:pt>
    <dgm:pt modelId="{ED7B0DB3-CD0A-466B-A818-E062E9A4F2B3}" type="pres">
      <dgm:prSet presAssocID="{2D5DAFE5-0E2D-42B6-8BDB-32D2BBE67159}" presName="connectorText" presStyleLbl="sibTrans2D1" presStyleIdx="7" presStyleCnt="8"/>
      <dgm:spPr/>
      <dgm:t>
        <a:bodyPr/>
        <a:lstStyle/>
        <a:p>
          <a:endParaRPr lang="zh-TW" altLang="en-US"/>
        </a:p>
      </dgm:t>
    </dgm:pt>
  </dgm:ptLst>
  <dgm:cxnLst>
    <dgm:cxn modelId="{677671AE-1AEC-4A17-82EB-FD330A53C7FA}" srcId="{99BC9C09-5639-494B-B576-E51A67CDC856}" destId="{0A8A3952-1C4E-4F16-B03C-AE2D94DA0E1B}" srcOrd="4" destOrd="0" parTransId="{DA9F6B56-2B4B-4228-96A3-3AAE1C8E3B93}" sibTransId="{40403291-E1DD-4D66-84A7-BF32605710B8}"/>
    <dgm:cxn modelId="{A246D725-EDB6-C248-9E5F-8C6F00417B1C}" type="presOf" srcId="{DAB7548A-5FCA-4977-8CF5-BA66ACB6B374}" destId="{0645CF2F-3D6A-4512-B41A-DC0B00B6A9FE}" srcOrd="1" destOrd="0" presId="urn:microsoft.com/office/officeart/2005/8/layout/cycle2"/>
    <dgm:cxn modelId="{E1939BE1-8F07-4578-B323-22596431D069}" srcId="{99BC9C09-5639-494B-B576-E51A67CDC856}" destId="{E36E424D-3192-4C27-B61E-4FBE19859B30}" srcOrd="6" destOrd="0" parTransId="{4EF2175F-7388-4774-B373-E8333838BE5F}" sibTransId="{B6A1E5CD-52CE-4A27-9E50-F169D6B209A5}"/>
    <dgm:cxn modelId="{F2D276DD-7B79-4A76-A972-9973E5DDE80C}" srcId="{99BC9C09-5639-494B-B576-E51A67CDC856}" destId="{A9F9D033-CAEB-4D45-8FE0-00BCF58E6F76}" srcOrd="3" destOrd="0" parTransId="{9B79C2F2-B331-4BE1-8FEC-806A40339355}" sibTransId="{7129EF1A-5288-40DB-A85D-0CBAE234571E}"/>
    <dgm:cxn modelId="{4BBCBECF-C3E7-DE44-9BF6-395D1781F792}" type="presOf" srcId="{99BC9C09-5639-494B-B576-E51A67CDC856}" destId="{7EF56448-8FCC-4FF3-93B9-23381C72BB14}" srcOrd="0" destOrd="0" presId="urn:microsoft.com/office/officeart/2005/8/layout/cycle2"/>
    <dgm:cxn modelId="{ADA259E0-16A0-B044-970A-7A179F61F552}" type="presOf" srcId="{2D5DAFE5-0E2D-42B6-8BDB-32D2BBE67159}" destId="{ED7B0DB3-CD0A-466B-A818-E062E9A4F2B3}" srcOrd="1" destOrd="0" presId="urn:microsoft.com/office/officeart/2005/8/layout/cycle2"/>
    <dgm:cxn modelId="{DD66A06A-A048-FC4F-A61D-3B4F9D2FF624}" type="presOf" srcId="{DAB7548A-5FCA-4977-8CF5-BA66ACB6B374}" destId="{D1B1E31A-B4EA-47B7-A368-CB29DED706B0}" srcOrd="0" destOrd="0" presId="urn:microsoft.com/office/officeart/2005/8/layout/cycle2"/>
    <dgm:cxn modelId="{EF5DF578-EB2B-B642-85AB-7C169194CE86}" type="presOf" srcId="{E20EB2AA-8C9E-44ED-988F-D923F57B2B22}" destId="{8EC1C126-653B-47E9-B3DE-82996599752E}" srcOrd="1" destOrd="0" presId="urn:microsoft.com/office/officeart/2005/8/layout/cycle2"/>
    <dgm:cxn modelId="{11BDE341-D5B5-7149-81FA-ED838F5E7101}" type="presOf" srcId="{7129EF1A-5288-40DB-A85D-0CBAE234571E}" destId="{8EE22EF3-15D6-4E4D-821C-678AAD5A5843}" srcOrd="0" destOrd="0" presId="urn:microsoft.com/office/officeart/2005/8/layout/cycle2"/>
    <dgm:cxn modelId="{5524B415-C07A-D948-A458-AE830CBECCE9}" type="presOf" srcId="{EC2AF0E6-BC4F-4925-9B08-A4AEA950C0F5}" destId="{4016ABF0-D19D-4E86-88A9-E9D0116A5F74}" srcOrd="0" destOrd="0" presId="urn:microsoft.com/office/officeart/2005/8/layout/cycle2"/>
    <dgm:cxn modelId="{29433086-31E2-9341-9F62-69FCAD063EB4}" type="presOf" srcId="{7129EF1A-5288-40DB-A85D-0CBAE234571E}" destId="{6AA016FA-C6BB-4D05-AEAD-0E14B8CCA568}" srcOrd="1" destOrd="0" presId="urn:microsoft.com/office/officeart/2005/8/layout/cycle2"/>
    <dgm:cxn modelId="{93820A2F-6A92-BD4E-953B-DE0332120E17}" type="presOf" srcId="{B6A1E5CD-52CE-4A27-9E50-F169D6B209A5}" destId="{9AC301B6-C0B7-4D86-BFD7-B9192A077313}" srcOrd="0" destOrd="0" presId="urn:microsoft.com/office/officeart/2005/8/layout/cycle2"/>
    <dgm:cxn modelId="{086CF9AA-60CA-AB48-B0C1-F2FF8FCA7969}" type="presOf" srcId="{CB2E2314-5AD7-4232-9923-8ACC33AAA716}" destId="{5AC038D1-10F2-4A79-B014-CE8A88E3F863}" srcOrd="0" destOrd="0" presId="urn:microsoft.com/office/officeart/2005/8/layout/cycle2"/>
    <dgm:cxn modelId="{DB5480EF-7D71-4351-92CC-AB5BD7E69EDC}" srcId="{99BC9C09-5639-494B-B576-E51A67CDC856}" destId="{6F291A16-201D-4BE5-B1FF-E13426D4F502}" srcOrd="5" destOrd="0" parTransId="{A6D93B9E-CE39-4A30-B29D-B2C81B3618F5}" sibTransId="{EC2AF0E6-BC4F-4925-9B08-A4AEA950C0F5}"/>
    <dgm:cxn modelId="{89EDF475-EA2E-2248-A48F-1921A2FDC8E1}" type="presOf" srcId="{6F291A16-201D-4BE5-B1FF-E13426D4F502}" destId="{0EA30E45-768F-40BF-AE29-76C3FFCF493D}" srcOrd="0" destOrd="0" presId="urn:microsoft.com/office/officeart/2005/8/layout/cycle2"/>
    <dgm:cxn modelId="{1FBA7D25-E25D-FE45-9437-DB59151F5F87}" type="presOf" srcId="{71513C4A-3440-A640-A21B-2613F0B323D7}" destId="{7F41E8BB-E593-4041-A7B6-E439DCFE423D}" srcOrd="0" destOrd="0" presId="urn:microsoft.com/office/officeart/2005/8/layout/cycle2"/>
    <dgm:cxn modelId="{C11A8AE1-055F-B24D-9054-527F961F4D10}" type="presOf" srcId="{9737436C-5144-4947-A8E2-259BB054F06F}" destId="{330C8809-52CE-BB4D-9A38-8EBADEBCA67A}" srcOrd="0" destOrd="0" presId="urn:microsoft.com/office/officeart/2005/8/layout/cycle2"/>
    <dgm:cxn modelId="{4AF59CA2-A201-4C4B-A146-DE6D2EC23293}" type="presOf" srcId="{E36E424D-3192-4C27-B61E-4FBE19859B30}" destId="{E6EB4D13-3A58-4B63-9F32-30DC23E923A2}" srcOrd="0" destOrd="0" presId="urn:microsoft.com/office/officeart/2005/8/layout/cycle2"/>
    <dgm:cxn modelId="{573110C4-1DFE-2F4E-ABA4-F8E531516E6D}" type="presOf" srcId="{77BFAFEA-C6A0-4D6D-9C03-CA848E6CEA3A}" destId="{F445C487-B43B-40DB-9971-27052D8B0140}" srcOrd="0" destOrd="0" presId="urn:microsoft.com/office/officeart/2005/8/layout/cycle2"/>
    <dgm:cxn modelId="{FFDC7A95-C8F5-4BEA-80B6-CFCC81E92F3F}" srcId="{99BC9C09-5639-494B-B576-E51A67CDC856}" destId="{CB2E2314-5AD7-4232-9923-8ACC33AAA716}" srcOrd="0" destOrd="0" parTransId="{A885F2C6-75F6-420A-8A75-FCD450C76E0F}" sibTransId="{DAB7548A-5FCA-4977-8CF5-BA66ACB6B374}"/>
    <dgm:cxn modelId="{4A3722E6-C492-0342-B188-17B7991FC97F}" type="presOf" srcId="{71513C4A-3440-A640-A21B-2613F0B323D7}" destId="{2AB13AF5-5B91-F54B-BFA7-4B57B29E4AAD}" srcOrd="1" destOrd="0" presId="urn:microsoft.com/office/officeart/2005/8/layout/cycle2"/>
    <dgm:cxn modelId="{3C9F983D-091C-43AA-A5DD-BCF223321CC4}" srcId="{99BC9C09-5639-494B-B576-E51A67CDC856}" destId="{CC403F3E-8CED-4062-B7DA-54D762FDF679}" srcOrd="2" destOrd="0" parTransId="{B4BA5E69-B454-4A14-A476-A9F357BBA3CC}" sibTransId="{E20EB2AA-8C9E-44ED-988F-D923F57B2B22}"/>
    <dgm:cxn modelId="{9E2BF8B7-371D-8F4F-8F7A-3B7411EEE10C}" type="presOf" srcId="{0A8A3952-1C4E-4F16-B03C-AE2D94DA0E1B}" destId="{FD10E9A9-BD77-493B-8092-CADFA27FA628}" srcOrd="0" destOrd="0" presId="urn:microsoft.com/office/officeart/2005/8/layout/cycle2"/>
    <dgm:cxn modelId="{398584FD-FDF1-D540-BBEF-36FD0E8DF240}" type="presOf" srcId="{E20EB2AA-8C9E-44ED-988F-D923F57B2B22}" destId="{A2A61815-7D3B-4CA3-81DC-F0864ED9FFC0}" srcOrd="0" destOrd="0" presId="urn:microsoft.com/office/officeart/2005/8/layout/cycle2"/>
    <dgm:cxn modelId="{858CEAFA-37D1-40D8-80FE-634FF2A3BA66}" srcId="{99BC9C09-5639-494B-B576-E51A67CDC856}" destId="{77BFAFEA-C6A0-4D6D-9C03-CA848E6CEA3A}" srcOrd="7" destOrd="0" parTransId="{B8A76F38-E9B1-4185-BD93-D3B9F3525F45}" sibTransId="{2D5DAFE5-0E2D-42B6-8BDB-32D2BBE67159}"/>
    <dgm:cxn modelId="{156EBAA8-B6D1-0A46-873A-F15422FA7213}" type="presOf" srcId="{A9F9D033-CAEB-4D45-8FE0-00BCF58E6F76}" destId="{6D8EAAE1-6433-4EB8-8E6B-6ED9F9AE8B6D}" srcOrd="0" destOrd="0" presId="urn:microsoft.com/office/officeart/2005/8/layout/cycle2"/>
    <dgm:cxn modelId="{9EA3C71A-4650-8147-83FC-DF46904DE913}" type="presOf" srcId="{40403291-E1DD-4D66-84A7-BF32605710B8}" destId="{A9749C59-4BD9-461D-A94B-9B4AD44DE856}" srcOrd="1" destOrd="0" presId="urn:microsoft.com/office/officeart/2005/8/layout/cycle2"/>
    <dgm:cxn modelId="{70715050-36C9-4444-9628-DD530442FD0B}" type="presOf" srcId="{CC403F3E-8CED-4062-B7DA-54D762FDF679}" destId="{83DDF826-A90E-4FFA-B523-871CCB526011}" srcOrd="0" destOrd="0" presId="urn:microsoft.com/office/officeart/2005/8/layout/cycle2"/>
    <dgm:cxn modelId="{34E886AB-AEA5-2B4D-A4EE-E0F3DD536498}" type="presOf" srcId="{EC2AF0E6-BC4F-4925-9B08-A4AEA950C0F5}" destId="{64F61959-B705-4505-BA62-950FFF40E701}" srcOrd="1" destOrd="0" presId="urn:microsoft.com/office/officeart/2005/8/layout/cycle2"/>
    <dgm:cxn modelId="{337189F4-31DD-C140-8A39-ABC3C738DCB4}" srcId="{99BC9C09-5639-494B-B576-E51A67CDC856}" destId="{9737436C-5144-4947-A8E2-259BB054F06F}" srcOrd="1" destOrd="0" parTransId="{0D63D5C9-501E-434A-B67E-20FC778CAC4C}" sibTransId="{71513C4A-3440-A640-A21B-2613F0B323D7}"/>
    <dgm:cxn modelId="{4F602BE6-F90D-0A46-817A-17A9561C687C}" type="presOf" srcId="{40403291-E1DD-4D66-84A7-BF32605710B8}" destId="{A792CA86-ABE7-46CD-9149-E9D79BD6C012}" srcOrd="0" destOrd="0" presId="urn:microsoft.com/office/officeart/2005/8/layout/cycle2"/>
    <dgm:cxn modelId="{C63E8D96-E626-7749-8B46-3A2E0A3A75B8}" type="presOf" srcId="{B6A1E5CD-52CE-4A27-9E50-F169D6B209A5}" destId="{33F4BA63-B56B-4883-90F6-3C643EFDC8E2}" srcOrd="1" destOrd="0" presId="urn:microsoft.com/office/officeart/2005/8/layout/cycle2"/>
    <dgm:cxn modelId="{400E2102-D852-5D45-827B-698B5E1C47BA}" type="presOf" srcId="{2D5DAFE5-0E2D-42B6-8BDB-32D2BBE67159}" destId="{6989CE8A-0CAF-4DB4-8FF4-E50E8F206837}" srcOrd="0" destOrd="0" presId="urn:microsoft.com/office/officeart/2005/8/layout/cycle2"/>
    <dgm:cxn modelId="{95087FF9-B7BC-FB4A-8A19-440069D2C3B1}" type="presParOf" srcId="{7EF56448-8FCC-4FF3-93B9-23381C72BB14}" destId="{5AC038D1-10F2-4A79-B014-CE8A88E3F863}" srcOrd="0" destOrd="0" presId="urn:microsoft.com/office/officeart/2005/8/layout/cycle2"/>
    <dgm:cxn modelId="{CB34D7E6-7205-C341-B645-CE008007FE6C}" type="presParOf" srcId="{7EF56448-8FCC-4FF3-93B9-23381C72BB14}" destId="{D1B1E31A-B4EA-47B7-A368-CB29DED706B0}" srcOrd="1" destOrd="0" presId="urn:microsoft.com/office/officeart/2005/8/layout/cycle2"/>
    <dgm:cxn modelId="{27CB5209-B817-1342-A48E-A8D6AB2FA31F}" type="presParOf" srcId="{D1B1E31A-B4EA-47B7-A368-CB29DED706B0}" destId="{0645CF2F-3D6A-4512-B41A-DC0B00B6A9FE}" srcOrd="0" destOrd="0" presId="urn:microsoft.com/office/officeart/2005/8/layout/cycle2"/>
    <dgm:cxn modelId="{ACE1CDCC-0093-BD45-80C7-43B7D7C791D6}" type="presParOf" srcId="{7EF56448-8FCC-4FF3-93B9-23381C72BB14}" destId="{330C8809-52CE-BB4D-9A38-8EBADEBCA67A}" srcOrd="2" destOrd="0" presId="urn:microsoft.com/office/officeart/2005/8/layout/cycle2"/>
    <dgm:cxn modelId="{EAB2BCD8-8CAF-E44B-B622-90E5DDD04EA7}" type="presParOf" srcId="{7EF56448-8FCC-4FF3-93B9-23381C72BB14}" destId="{7F41E8BB-E593-4041-A7B6-E439DCFE423D}" srcOrd="3" destOrd="0" presId="urn:microsoft.com/office/officeart/2005/8/layout/cycle2"/>
    <dgm:cxn modelId="{99FC1FB3-F521-5040-88D0-0E5E22543FE8}" type="presParOf" srcId="{7F41E8BB-E593-4041-A7B6-E439DCFE423D}" destId="{2AB13AF5-5B91-F54B-BFA7-4B57B29E4AAD}" srcOrd="0" destOrd="0" presId="urn:microsoft.com/office/officeart/2005/8/layout/cycle2"/>
    <dgm:cxn modelId="{8E23E894-09C2-3448-9228-6C62298F59AB}" type="presParOf" srcId="{7EF56448-8FCC-4FF3-93B9-23381C72BB14}" destId="{83DDF826-A90E-4FFA-B523-871CCB526011}" srcOrd="4" destOrd="0" presId="urn:microsoft.com/office/officeart/2005/8/layout/cycle2"/>
    <dgm:cxn modelId="{E103F126-B162-E34B-BB99-40FA1D2E9390}" type="presParOf" srcId="{7EF56448-8FCC-4FF3-93B9-23381C72BB14}" destId="{A2A61815-7D3B-4CA3-81DC-F0864ED9FFC0}" srcOrd="5" destOrd="0" presId="urn:microsoft.com/office/officeart/2005/8/layout/cycle2"/>
    <dgm:cxn modelId="{FFB9F72F-475B-D842-96B6-F13EB90FFEB9}" type="presParOf" srcId="{A2A61815-7D3B-4CA3-81DC-F0864ED9FFC0}" destId="{8EC1C126-653B-47E9-B3DE-82996599752E}" srcOrd="0" destOrd="0" presId="urn:microsoft.com/office/officeart/2005/8/layout/cycle2"/>
    <dgm:cxn modelId="{3888A867-4CCF-0140-9A52-397680F00B6E}" type="presParOf" srcId="{7EF56448-8FCC-4FF3-93B9-23381C72BB14}" destId="{6D8EAAE1-6433-4EB8-8E6B-6ED9F9AE8B6D}" srcOrd="6" destOrd="0" presId="urn:microsoft.com/office/officeart/2005/8/layout/cycle2"/>
    <dgm:cxn modelId="{73DE50BB-FF15-144F-958D-069BBCB797CA}" type="presParOf" srcId="{7EF56448-8FCC-4FF3-93B9-23381C72BB14}" destId="{8EE22EF3-15D6-4E4D-821C-678AAD5A5843}" srcOrd="7" destOrd="0" presId="urn:microsoft.com/office/officeart/2005/8/layout/cycle2"/>
    <dgm:cxn modelId="{78E70E8A-E407-7341-A608-3A32CCD15032}" type="presParOf" srcId="{8EE22EF3-15D6-4E4D-821C-678AAD5A5843}" destId="{6AA016FA-C6BB-4D05-AEAD-0E14B8CCA568}" srcOrd="0" destOrd="0" presId="urn:microsoft.com/office/officeart/2005/8/layout/cycle2"/>
    <dgm:cxn modelId="{B74862CF-11F3-C84C-8CC2-447EA2A694DB}" type="presParOf" srcId="{7EF56448-8FCC-4FF3-93B9-23381C72BB14}" destId="{FD10E9A9-BD77-493B-8092-CADFA27FA628}" srcOrd="8" destOrd="0" presId="urn:microsoft.com/office/officeart/2005/8/layout/cycle2"/>
    <dgm:cxn modelId="{CF83EC7F-8BFC-3D42-A61B-941CCEF096B8}" type="presParOf" srcId="{7EF56448-8FCC-4FF3-93B9-23381C72BB14}" destId="{A792CA86-ABE7-46CD-9149-E9D79BD6C012}" srcOrd="9" destOrd="0" presId="urn:microsoft.com/office/officeart/2005/8/layout/cycle2"/>
    <dgm:cxn modelId="{4819101B-41A7-9449-B1A1-A101AD525593}" type="presParOf" srcId="{A792CA86-ABE7-46CD-9149-E9D79BD6C012}" destId="{A9749C59-4BD9-461D-A94B-9B4AD44DE856}" srcOrd="0" destOrd="0" presId="urn:microsoft.com/office/officeart/2005/8/layout/cycle2"/>
    <dgm:cxn modelId="{6A460AC1-3D1C-AC4E-A3A2-8D63DE7D5171}" type="presParOf" srcId="{7EF56448-8FCC-4FF3-93B9-23381C72BB14}" destId="{0EA30E45-768F-40BF-AE29-76C3FFCF493D}" srcOrd="10" destOrd="0" presId="urn:microsoft.com/office/officeart/2005/8/layout/cycle2"/>
    <dgm:cxn modelId="{BEEA6BB3-3A9F-D540-8769-A549B35AF001}" type="presParOf" srcId="{7EF56448-8FCC-4FF3-93B9-23381C72BB14}" destId="{4016ABF0-D19D-4E86-88A9-E9D0116A5F74}" srcOrd="11" destOrd="0" presId="urn:microsoft.com/office/officeart/2005/8/layout/cycle2"/>
    <dgm:cxn modelId="{6F7B063B-6DAF-7A4D-82FC-52A50868E047}" type="presParOf" srcId="{4016ABF0-D19D-4E86-88A9-E9D0116A5F74}" destId="{64F61959-B705-4505-BA62-950FFF40E701}" srcOrd="0" destOrd="0" presId="urn:microsoft.com/office/officeart/2005/8/layout/cycle2"/>
    <dgm:cxn modelId="{9223C9DA-25F4-EA4D-A2FC-6F4367D96E43}" type="presParOf" srcId="{7EF56448-8FCC-4FF3-93B9-23381C72BB14}" destId="{E6EB4D13-3A58-4B63-9F32-30DC23E923A2}" srcOrd="12" destOrd="0" presId="urn:microsoft.com/office/officeart/2005/8/layout/cycle2"/>
    <dgm:cxn modelId="{7D08AEFB-666B-F54D-A39F-1731A4AE7253}" type="presParOf" srcId="{7EF56448-8FCC-4FF3-93B9-23381C72BB14}" destId="{9AC301B6-C0B7-4D86-BFD7-B9192A077313}" srcOrd="13" destOrd="0" presId="urn:microsoft.com/office/officeart/2005/8/layout/cycle2"/>
    <dgm:cxn modelId="{3023146A-2373-E447-AB80-B1FDC2959329}" type="presParOf" srcId="{9AC301B6-C0B7-4D86-BFD7-B9192A077313}" destId="{33F4BA63-B56B-4883-90F6-3C643EFDC8E2}" srcOrd="0" destOrd="0" presId="urn:microsoft.com/office/officeart/2005/8/layout/cycle2"/>
    <dgm:cxn modelId="{CA34CD84-043B-7C43-AD79-C7FAAF430DD2}" type="presParOf" srcId="{7EF56448-8FCC-4FF3-93B9-23381C72BB14}" destId="{F445C487-B43B-40DB-9971-27052D8B0140}" srcOrd="14" destOrd="0" presId="urn:microsoft.com/office/officeart/2005/8/layout/cycle2"/>
    <dgm:cxn modelId="{BD49138B-DA47-B04B-AC89-E9442AFAF0B3}" type="presParOf" srcId="{7EF56448-8FCC-4FF3-93B9-23381C72BB14}" destId="{6989CE8A-0CAF-4DB4-8FF4-E50E8F206837}" srcOrd="15" destOrd="0" presId="urn:microsoft.com/office/officeart/2005/8/layout/cycle2"/>
    <dgm:cxn modelId="{9AE7EF7F-A6E6-EF4F-A83E-D53434C5013A}" type="presParOf" srcId="{6989CE8A-0CAF-4DB4-8FF4-E50E8F206837}" destId="{ED7B0DB3-CD0A-466B-A818-E062E9A4F2B3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055BD04-52D6-4BB5-B9B2-0D7111FD9D49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</dgm:pt>
    <dgm:pt modelId="{DB6FF8E6-7D06-48B6-9716-2E52E2F76A8C}">
      <dgm:prSet phldrT="[文字]"/>
      <dgm:spPr>
        <a:ln>
          <a:solidFill>
            <a:srgbClr val="4DA07B"/>
          </a:solidFill>
        </a:ln>
      </dgm:spPr>
      <dgm:t>
        <a:bodyPr/>
        <a:lstStyle/>
        <a:p>
          <a:r>
            <a:rPr lang="zh-TW" altLang="en-US" b="1" i="0" dirty="0" smtClean="0"/>
            <a:t> </a:t>
          </a:r>
          <a:r>
            <a:rPr lang="en-US" altLang="zh-TW" b="1" i="0" dirty="0" smtClean="0"/>
            <a:t>AI </a:t>
          </a:r>
          <a:r>
            <a:rPr lang="zh-TW" altLang="en-US" b="1" i="0" dirty="0" smtClean="0"/>
            <a:t>大數據：大量數據收集、整理及分析</a:t>
          </a:r>
          <a:endParaRPr lang="zh-TW" altLang="en-US" dirty="0"/>
        </a:p>
      </dgm:t>
    </dgm:pt>
    <dgm:pt modelId="{0F90076F-9CB6-4627-82BB-994AB44A43E9}" type="parTrans" cxnId="{808146C7-6573-4295-BE83-7F34ACC49765}">
      <dgm:prSet/>
      <dgm:spPr/>
      <dgm:t>
        <a:bodyPr/>
        <a:lstStyle/>
        <a:p>
          <a:endParaRPr lang="zh-TW" altLang="en-US"/>
        </a:p>
      </dgm:t>
    </dgm:pt>
    <dgm:pt modelId="{5EDD45C7-9053-48B7-B39B-5E5055C2CF6E}" type="sibTrans" cxnId="{808146C7-6573-4295-BE83-7F34ACC49765}">
      <dgm:prSet/>
      <dgm:spPr/>
      <dgm:t>
        <a:bodyPr/>
        <a:lstStyle/>
        <a:p>
          <a:endParaRPr lang="zh-TW" altLang="en-US"/>
        </a:p>
      </dgm:t>
    </dgm:pt>
    <dgm:pt modelId="{100B5687-F721-4668-97A8-283C269946C3}">
      <dgm:prSet phldrT="[文字]"/>
      <dgm:spPr>
        <a:ln>
          <a:solidFill>
            <a:srgbClr val="C19859"/>
          </a:solidFill>
        </a:ln>
      </dgm:spPr>
      <dgm:t>
        <a:bodyPr/>
        <a:lstStyle/>
        <a:p>
          <a:r>
            <a:rPr lang="zh-TW" altLang="en-US" b="1" dirty="0" smtClean="0"/>
            <a:t>雲端運算基礎建設：將不同位置的計算資源透過互網網整合起來</a:t>
          </a:r>
          <a:endParaRPr lang="zh-TW" altLang="en-US" b="1" dirty="0"/>
        </a:p>
      </dgm:t>
    </dgm:pt>
    <dgm:pt modelId="{DF6DA792-65F1-4F27-A48D-50EFD049D627}" type="parTrans" cxnId="{03078A7E-BFF2-4BCA-B1CF-B297B68FA3B0}">
      <dgm:prSet/>
      <dgm:spPr/>
      <dgm:t>
        <a:bodyPr/>
        <a:lstStyle/>
        <a:p>
          <a:endParaRPr lang="zh-TW" altLang="en-US"/>
        </a:p>
      </dgm:t>
    </dgm:pt>
    <dgm:pt modelId="{34D0EB28-373C-4D45-B16E-1AEF1D0749A5}" type="sibTrans" cxnId="{03078A7E-BFF2-4BCA-B1CF-B297B68FA3B0}">
      <dgm:prSet/>
      <dgm:spPr/>
      <dgm:t>
        <a:bodyPr/>
        <a:lstStyle/>
        <a:p>
          <a:endParaRPr lang="zh-TW" altLang="en-US"/>
        </a:p>
      </dgm:t>
    </dgm:pt>
    <dgm:pt modelId="{9B9C6C5B-D5B0-4BA6-B62D-FCE07FAFC6C7}">
      <dgm:prSet phldrT="[文字]"/>
      <dgm:spPr>
        <a:ln>
          <a:solidFill>
            <a:srgbClr val="604878"/>
          </a:solidFill>
        </a:ln>
      </dgm:spPr>
      <dgm:t>
        <a:bodyPr/>
        <a:lstStyle/>
        <a:p>
          <a:pPr algn="just"/>
          <a:r>
            <a:rPr lang="zh-TW" altLang="en-US" b="1" i="0" dirty="0" smtClean="0"/>
            <a:t>行動互聯網：透過行動通訊和互聯網結合，使人們能更方便地運用手機使用金融服務</a:t>
          </a:r>
          <a:endParaRPr lang="zh-TW" altLang="en-US" dirty="0"/>
        </a:p>
      </dgm:t>
    </dgm:pt>
    <dgm:pt modelId="{AB5CE9AB-9F1C-4875-983C-2EC067F03451}" type="sibTrans" cxnId="{8E6F1A06-9D70-4B8A-84A3-7B1039FC8C91}">
      <dgm:prSet/>
      <dgm:spPr/>
      <dgm:t>
        <a:bodyPr/>
        <a:lstStyle/>
        <a:p>
          <a:endParaRPr lang="zh-TW" altLang="en-US"/>
        </a:p>
      </dgm:t>
    </dgm:pt>
    <dgm:pt modelId="{4F8C388B-0F9B-466A-ACF3-99797D02A3E1}" type="parTrans" cxnId="{8E6F1A06-9D70-4B8A-84A3-7B1039FC8C91}">
      <dgm:prSet/>
      <dgm:spPr/>
      <dgm:t>
        <a:bodyPr/>
        <a:lstStyle/>
        <a:p>
          <a:endParaRPr lang="zh-TW" altLang="en-US"/>
        </a:p>
      </dgm:t>
    </dgm:pt>
    <dgm:pt modelId="{A7BF5405-68D8-4970-BA58-E205FDC2D1BD}" type="pres">
      <dgm:prSet presAssocID="{5055BD04-52D6-4BB5-B9B2-0D7111FD9D49}" presName="Name0" presStyleCnt="0">
        <dgm:presLayoutVars>
          <dgm:chMax val="7"/>
          <dgm:chPref val="7"/>
          <dgm:dir/>
        </dgm:presLayoutVars>
      </dgm:prSet>
      <dgm:spPr/>
    </dgm:pt>
    <dgm:pt modelId="{5EFE23BA-B4F9-4B09-9B5D-398F870C1470}" type="pres">
      <dgm:prSet presAssocID="{5055BD04-52D6-4BB5-B9B2-0D7111FD9D49}" presName="Name1" presStyleCnt="0"/>
      <dgm:spPr/>
    </dgm:pt>
    <dgm:pt modelId="{BA670EDD-1184-4D71-A8F7-BED9E99F70EF}" type="pres">
      <dgm:prSet presAssocID="{5055BD04-52D6-4BB5-B9B2-0D7111FD9D49}" presName="cycle" presStyleCnt="0"/>
      <dgm:spPr/>
    </dgm:pt>
    <dgm:pt modelId="{4655A59A-DC1F-4FB2-86F4-470BCC079E0A}" type="pres">
      <dgm:prSet presAssocID="{5055BD04-52D6-4BB5-B9B2-0D7111FD9D49}" presName="srcNode" presStyleLbl="node1" presStyleIdx="0" presStyleCnt="3"/>
      <dgm:spPr/>
    </dgm:pt>
    <dgm:pt modelId="{F749EF90-5ADE-4409-BD21-A4671AAE8E8D}" type="pres">
      <dgm:prSet presAssocID="{5055BD04-52D6-4BB5-B9B2-0D7111FD9D49}" presName="conn" presStyleLbl="parChTrans1D2" presStyleIdx="0" presStyleCnt="1"/>
      <dgm:spPr/>
      <dgm:t>
        <a:bodyPr/>
        <a:lstStyle/>
        <a:p>
          <a:endParaRPr lang="zh-TW" altLang="en-US"/>
        </a:p>
      </dgm:t>
    </dgm:pt>
    <dgm:pt modelId="{615B54B0-D60A-4FBF-8927-E0AE59406FDA}" type="pres">
      <dgm:prSet presAssocID="{5055BD04-52D6-4BB5-B9B2-0D7111FD9D49}" presName="extraNode" presStyleLbl="node1" presStyleIdx="0" presStyleCnt="3"/>
      <dgm:spPr/>
    </dgm:pt>
    <dgm:pt modelId="{967DCDD0-153B-43F4-BCA5-9229C1AEB828}" type="pres">
      <dgm:prSet presAssocID="{5055BD04-52D6-4BB5-B9B2-0D7111FD9D49}" presName="dstNode" presStyleLbl="node1" presStyleIdx="0" presStyleCnt="3"/>
      <dgm:spPr/>
    </dgm:pt>
    <dgm:pt modelId="{96C96C00-60B3-4F2B-A47E-0B739CDEDB87}" type="pres">
      <dgm:prSet presAssocID="{9B9C6C5B-D5B0-4BA6-B62D-FCE07FAFC6C7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DE91465-4D81-44F1-9551-443AD0445153}" type="pres">
      <dgm:prSet presAssocID="{9B9C6C5B-D5B0-4BA6-B62D-FCE07FAFC6C7}" presName="accent_1" presStyleCnt="0"/>
      <dgm:spPr/>
    </dgm:pt>
    <dgm:pt modelId="{8CE46475-6650-47A6-900E-A958392A9204}" type="pres">
      <dgm:prSet presAssocID="{9B9C6C5B-D5B0-4BA6-B62D-FCE07FAFC6C7}" presName="accentRepeatNode" presStyleLbl="solidFgAcc1" presStyleIdx="0" presStyleCnt="3"/>
      <dgm:spPr/>
    </dgm:pt>
    <dgm:pt modelId="{26FC90B1-C8EB-474C-B945-5C113C86AE97}" type="pres">
      <dgm:prSet presAssocID="{DB6FF8E6-7D06-48B6-9716-2E52E2F76A8C}" presName="text_2" presStyleLbl="node1" presStyleIdx="1" presStyleCnt="3" custLinFactNeighborX="5346" custLinFactNeighborY="86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61A1CC8-F46A-4BE1-9D98-50DF5D44C1B3}" type="pres">
      <dgm:prSet presAssocID="{DB6FF8E6-7D06-48B6-9716-2E52E2F76A8C}" presName="accent_2" presStyleCnt="0"/>
      <dgm:spPr/>
    </dgm:pt>
    <dgm:pt modelId="{CA1222D1-C0D7-4320-BDD3-E3B81E7E50E2}" type="pres">
      <dgm:prSet presAssocID="{DB6FF8E6-7D06-48B6-9716-2E52E2F76A8C}" presName="accentRepeatNode" presStyleLbl="solidFgAcc1" presStyleIdx="1" presStyleCnt="3"/>
      <dgm:spPr/>
    </dgm:pt>
    <dgm:pt modelId="{58E57142-E37C-44E1-9EB1-BC70376B7B9E}" type="pres">
      <dgm:prSet presAssocID="{100B5687-F721-4668-97A8-283C269946C3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E84FF51-E469-410C-9DC4-56D51B7B955D}" type="pres">
      <dgm:prSet presAssocID="{100B5687-F721-4668-97A8-283C269946C3}" presName="accent_3" presStyleCnt="0"/>
      <dgm:spPr/>
    </dgm:pt>
    <dgm:pt modelId="{C1B7E16D-F72F-4E72-86B8-BED5149B9912}" type="pres">
      <dgm:prSet presAssocID="{100B5687-F721-4668-97A8-283C269946C3}" presName="accentRepeatNode" presStyleLbl="solidFgAcc1" presStyleIdx="2" presStyleCnt="3"/>
      <dgm:spPr/>
    </dgm:pt>
  </dgm:ptLst>
  <dgm:cxnLst>
    <dgm:cxn modelId="{342BD120-59E2-EB4B-8EC3-0C030FA2EC9C}" type="presOf" srcId="{100B5687-F721-4668-97A8-283C269946C3}" destId="{58E57142-E37C-44E1-9EB1-BC70376B7B9E}" srcOrd="0" destOrd="0" presId="urn:microsoft.com/office/officeart/2008/layout/VerticalCurvedList"/>
    <dgm:cxn modelId="{9A682E1C-26F5-154C-B653-EFF70A8CBB88}" type="presOf" srcId="{AB5CE9AB-9F1C-4875-983C-2EC067F03451}" destId="{F749EF90-5ADE-4409-BD21-A4671AAE8E8D}" srcOrd="0" destOrd="0" presId="urn:microsoft.com/office/officeart/2008/layout/VerticalCurvedList"/>
    <dgm:cxn modelId="{808146C7-6573-4295-BE83-7F34ACC49765}" srcId="{5055BD04-52D6-4BB5-B9B2-0D7111FD9D49}" destId="{DB6FF8E6-7D06-48B6-9716-2E52E2F76A8C}" srcOrd="1" destOrd="0" parTransId="{0F90076F-9CB6-4627-82BB-994AB44A43E9}" sibTransId="{5EDD45C7-9053-48B7-B39B-5E5055C2CF6E}"/>
    <dgm:cxn modelId="{03078A7E-BFF2-4BCA-B1CF-B297B68FA3B0}" srcId="{5055BD04-52D6-4BB5-B9B2-0D7111FD9D49}" destId="{100B5687-F721-4668-97A8-283C269946C3}" srcOrd="2" destOrd="0" parTransId="{DF6DA792-65F1-4F27-A48D-50EFD049D627}" sibTransId="{34D0EB28-373C-4D45-B16E-1AEF1D0749A5}"/>
    <dgm:cxn modelId="{C5E91297-42C6-874C-9A9F-A8362ECD742B}" type="presOf" srcId="{5055BD04-52D6-4BB5-B9B2-0D7111FD9D49}" destId="{A7BF5405-68D8-4970-BA58-E205FDC2D1BD}" srcOrd="0" destOrd="0" presId="urn:microsoft.com/office/officeart/2008/layout/VerticalCurvedList"/>
    <dgm:cxn modelId="{8E6F1A06-9D70-4B8A-84A3-7B1039FC8C91}" srcId="{5055BD04-52D6-4BB5-B9B2-0D7111FD9D49}" destId="{9B9C6C5B-D5B0-4BA6-B62D-FCE07FAFC6C7}" srcOrd="0" destOrd="0" parTransId="{4F8C388B-0F9B-466A-ACF3-99797D02A3E1}" sibTransId="{AB5CE9AB-9F1C-4875-983C-2EC067F03451}"/>
    <dgm:cxn modelId="{D62F5563-89F7-5F49-A817-21007F9F91F0}" type="presOf" srcId="{DB6FF8E6-7D06-48B6-9716-2E52E2F76A8C}" destId="{26FC90B1-C8EB-474C-B945-5C113C86AE97}" srcOrd="0" destOrd="0" presId="urn:microsoft.com/office/officeart/2008/layout/VerticalCurvedList"/>
    <dgm:cxn modelId="{7E51F911-4A91-A24E-B381-9E47C07993CB}" type="presOf" srcId="{9B9C6C5B-D5B0-4BA6-B62D-FCE07FAFC6C7}" destId="{96C96C00-60B3-4F2B-A47E-0B739CDEDB87}" srcOrd="0" destOrd="0" presId="urn:microsoft.com/office/officeart/2008/layout/VerticalCurvedList"/>
    <dgm:cxn modelId="{CDE6E603-1F3A-4847-8F80-B90ED26E972E}" type="presParOf" srcId="{A7BF5405-68D8-4970-BA58-E205FDC2D1BD}" destId="{5EFE23BA-B4F9-4B09-9B5D-398F870C1470}" srcOrd="0" destOrd="0" presId="urn:microsoft.com/office/officeart/2008/layout/VerticalCurvedList"/>
    <dgm:cxn modelId="{2154C35A-7D8A-A64F-9F5E-759DACF240E0}" type="presParOf" srcId="{5EFE23BA-B4F9-4B09-9B5D-398F870C1470}" destId="{BA670EDD-1184-4D71-A8F7-BED9E99F70EF}" srcOrd="0" destOrd="0" presId="urn:microsoft.com/office/officeart/2008/layout/VerticalCurvedList"/>
    <dgm:cxn modelId="{28945B83-5F33-1441-B3C9-F3E67672F73D}" type="presParOf" srcId="{BA670EDD-1184-4D71-A8F7-BED9E99F70EF}" destId="{4655A59A-DC1F-4FB2-86F4-470BCC079E0A}" srcOrd="0" destOrd="0" presId="urn:microsoft.com/office/officeart/2008/layout/VerticalCurvedList"/>
    <dgm:cxn modelId="{615C61F6-1330-4E48-B7C9-86D51028FAEA}" type="presParOf" srcId="{BA670EDD-1184-4D71-A8F7-BED9E99F70EF}" destId="{F749EF90-5ADE-4409-BD21-A4671AAE8E8D}" srcOrd="1" destOrd="0" presId="urn:microsoft.com/office/officeart/2008/layout/VerticalCurvedList"/>
    <dgm:cxn modelId="{8C4682C6-2E3F-C347-977A-A7BA769CFECB}" type="presParOf" srcId="{BA670EDD-1184-4D71-A8F7-BED9E99F70EF}" destId="{615B54B0-D60A-4FBF-8927-E0AE59406FDA}" srcOrd="2" destOrd="0" presId="urn:microsoft.com/office/officeart/2008/layout/VerticalCurvedList"/>
    <dgm:cxn modelId="{E348A2C6-C859-5C45-B728-0A3B2728521D}" type="presParOf" srcId="{BA670EDD-1184-4D71-A8F7-BED9E99F70EF}" destId="{967DCDD0-153B-43F4-BCA5-9229C1AEB828}" srcOrd="3" destOrd="0" presId="urn:microsoft.com/office/officeart/2008/layout/VerticalCurvedList"/>
    <dgm:cxn modelId="{4595A75B-FD24-1A46-8C7A-7CE3E9DDBB06}" type="presParOf" srcId="{5EFE23BA-B4F9-4B09-9B5D-398F870C1470}" destId="{96C96C00-60B3-4F2B-A47E-0B739CDEDB87}" srcOrd="1" destOrd="0" presId="urn:microsoft.com/office/officeart/2008/layout/VerticalCurvedList"/>
    <dgm:cxn modelId="{69281190-4EB5-1B4E-8F1F-3B73D1787FD3}" type="presParOf" srcId="{5EFE23BA-B4F9-4B09-9B5D-398F870C1470}" destId="{9DE91465-4D81-44F1-9551-443AD0445153}" srcOrd="2" destOrd="0" presId="urn:microsoft.com/office/officeart/2008/layout/VerticalCurvedList"/>
    <dgm:cxn modelId="{D55F8526-DF95-1947-BE41-6D1182CCA1C6}" type="presParOf" srcId="{9DE91465-4D81-44F1-9551-443AD0445153}" destId="{8CE46475-6650-47A6-900E-A958392A9204}" srcOrd="0" destOrd="0" presId="urn:microsoft.com/office/officeart/2008/layout/VerticalCurvedList"/>
    <dgm:cxn modelId="{C39DBDF7-F105-BC4F-A835-45E4CF6F72CB}" type="presParOf" srcId="{5EFE23BA-B4F9-4B09-9B5D-398F870C1470}" destId="{26FC90B1-C8EB-474C-B945-5C113C86AE97}" srcOrd="3" destOrd="0" presId="urn:microsoft.com/office/officeart/2008/layout/VerticalCurvedList"/>
    <dgm:cxn modelId="{322FEFF2-E1B4-3242-9A06-87FB3BA84187}" type="presParOf" srcId="{5EFE23BA-B4F9-4B09-9B5D-398F870C1470}" destId="{B61A1CC8-F46A-4BE1-9D98-50DF5D44C1B3}" srcOrd="4" destOrd="0" presId="urn:microsoft.com/office/officeart/2008/layout/VerticalCurvedList"/>
    <dgm:cxn modelId="{03A9AA38-D034-AD46-8E35-6DD8689E9242}" type="presParOf" srcId="{B61A1CC8-F46A-4BE1-9D98-50DF5D44C1B3}" destId="{CA1222D1-C0D7-4320-BDD3-E3B81E7E50E2}" srcOrd="0" destOrd="0" presId="urn:microsoft.com/office/officeart/2008/layout/VerticalCurvedList"/>
    <dgm:cxn modelId="{1B481B7E-CA72-9844-9361-D617F7B023D9}" type="presParOf" srcId="{5EFE23BA-B4F9-4B09-9B5D-398F870C1470}" destId="{58E57142-E37C-44E1-9EB1-BC70376B7B9E}" srcOrd="5" destOrd="0" presId="urn:microsoft.com/office/officeart/2008/layout/VerticalCurvedList"/>
    <dgm:cxn modelId="{FC4AE461-A975-244C-95C4-3E3BD582FFD1}" type="presParOf" srcId="{5EFE23BA-B4F9-4B09-9B5D-398F870C1470}" destId="{BE84FF51-E469-410C-9DC4-56D51B7B955D}" srcOrd="6" destOrd="0" presId="urn:microsoft.com/office/officeart/2008/layout/VerticalCurvedList"/>
    <dgm:cxn modelId="{314C0E3A-B02E-0340-9BF6-0C66A116E2AB}" type="presParOf" srcId="{BE84FF51-E469-410C-9DC4-56D51B7B955D}" destId="{C1B7E16D-F72F-4E72-86B8-BED5149B991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0F784C0-9BEE-4883-A003-1FEA3A53C573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95C9A41D-FAC2-4775-AD0B-174311C14066}">
      <dgm:prSet phldrT="[文字]"/>
      <dgm:spPr/>
      <dgm:t>
        <a:bodyPr/>
        <a:lstStyle/>
        <a:p>
          <a:r>
            <a:rPr lang="zh-TW" altLang="en-US" dirty="0"/>
            <a:t>創新模式</a:t>
          </a:r>
        </a:p>
      </dgm:t>
    </dgm:pt>
    <dgm:pt modelId="{7AC69E5F-A016-4E55-9037-2C77EA8964EE}" type="parTrans" cxnId="{B0E89261-A7DC-4AB2-9EE3-4BA74A0A8AD2}">
      <dgm:prSet/>
      <dgm:spPr/>
      <dgm:t>
        <a:bodyPr/>
        <a:lstStyle/>
        <a:p>
          <a:endParaRPr lang="zh-TW" altLang="en-US"/>
        </a:p>
      </dgm:t>
    </dgm:pt>
    <dgm:pt modelId="{E63CFEA0-C424-445B-AD0A-09B23A88E315}" type="sibTrans" cxnId="{B0E89261-A7DC-4AB2-9EE3-4BA74A0A8AD2}">
      <dgm:prSet/>
      <dgm:spPr/>
      <dgm:t>
        <a:bodyPr/>
        <a:lstStyle/>
        <a:p>
          <a:endParaRPr lang="zh-TW" altLang="en-US"/>
        </a:p>
      </dgm:t>
    </dgm:pt>
    <dgm:pt modelId="{E36DD3F9-B908-4E30-806E-4541B917B94D}">
      <dgm:prSet phldrT="[文字]"/>
      <dgm:spPr/>
      <dgm:t>
        <a:bodyPr/>
        <a:lstStyle/>
        <a:p>
          <a:r>
            <a:rPr lang="zh-TW" altLang="en-US" dirty="0" smtClean="0"/>
            <a:t>實體銀行服務創新</a:t>
          </a:r>
          <a:endParaRPr lang="zh-TW" altLang="en-US" dirty="0"/>
        </a:p>
      </dgm:t>
    </dgm:pt>
    <dgm:pt modelId="{DBE5BEBC-9370-42EC-BA41-CCC40657AE63}" type="parTrans" cxnId="{57CD7C43-DADC-4981-98DA-08AF0BF188A3}">
      <dgm:prSet/>
      <dgm:spPr/>
      <dgm:t>
        <a:bodyPr/>
        <a:lstStyle/>
        <a:p>
          <a:endParaRPr lang="zh-TW" altLang="en-US"/>
        </a:p>
      </dgm:t>
    </dgm:pt>
    <dgm:pt modelId="{E57493BD-3617-4A87-9EBC-C7D2959F1493}" type="sibTrans" cxnId="{57CD7C43-DADC-4981-98DA-08AF0BF188A3}">
      <dgm:prSet/>
      <dgm:spPr/>
      <dgm:t>
        <a:bodyPr/>
        <a:lstStyle/>
        <a:p>
          <a:endParaRPr lang="zh-TW" altLang="en-US"/>
        </a:p>
      </dgm:t>
    </dgm:pt>
    <dgm:pt modelId="{8DF4888C-F1BA-4896-BEB1-94DFF9D18DEB}" type="pres">
      <dgm:prSet presAssocID="{20F784C0-9BEE-4883-A003-1FEA3A53C573}" presName="Name0" presStyleCnt="0">
        <dgm:presLayoutVars>
          <dgm:dir/>
          <dgm:resizeHandles val="exact"/>
        </dgm:presLayoutVars>
      </dgm:prSet>
      <dgm:spPr/>
    </dgm:pt>
    <dgm:pt modelId="{145A2281-1FE0-4E36-B7FC-49C1793956AA}" type="pres">
      <dgm:prSet presAssocID="{95C9A41D-FAC2-4775-AD0B-174311C14066}" presName="node" presStyleLbl="node1" presStyleIdx="0" presStyleCnt="2" custScaleX="3732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BF9C948-1257-4234-8241-EC41251EA83B}" type="pres">
      <dgm:prSet presAssocID="{E63CFEA0-C424-445B-AD0A-09B23A88E315}" presName="sibTrans" presStyleLbl="sibTrans2D1" presStyleIdx="0" presStyleCnt="1" custScaleX="68314" custScaleY="61023"/>
      <dgm:spPr/>
      <dgm:t>
        <a:bodyPr/>
        <a:lstStyle/>
        <a:p>
          <a:endParaRPr lang="zh-TW" altLang="en-US"/>
        </a:p>
      </dgm:t>
    </dgm:pt>
    <dgm:pt modelId="{DCD0FAAE-8FB7-48DB-9856-D5A42493E1D2}" type="pres">
      <dgm:prSet presAssocID="{E63CFEA0-C424-445B-AD0A-09B23A88E315}" presName="connectorText" presStyleLbl="sibTrans2D1" presStyleIdx="0" presStyleCnt="1"/>
      <dgm:spPr/>
      <dgm:t>
        <a:bodyPr/>
        <a:lstStyle/>
        <a:p>
          <a:endParaRPr lang="zh-TW" altLang="en-US"/>
        </a:p>
      </dgm:t>
    </dgm:pt>
    <dgm:pt modelId="{BC1EE63B-2D58-4ECB-B2DC-168FA4BC9DD3}" type="pres">
      <dgm:prSet presAssocID="{E36DD3F9-B908-4E30-806E-4541B917B94D}" presName="node" presStyleLbl="node1" presStyleIdx="1" presStyleCnt="2" custScaleX="150359" custLinFactNeighborX="298" custLinFactNeighborY="1422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11A458AB-7EAC-4E48-BDF0-BC67235BF03A}" type="presOf" srcId="{E63CFEA0-C424-445B-AD0A-09B23A88E315}" destId="{1BF9C948-1257-4234-8241-EC41251EA83B}" srcOrd="0" destOrd="0" presId="urn:microsoft.com/office/officeart/2005/8/layout/process1"/>
    <dgm:cxn modelId="{430907F4-1F66-4BEB-9A07-EB395FF57538}" type="presOf" srcId="{20F784C0-9BEE-4883-A003-1FEA3A53C573}" destId="{8DF4888C-F1BA-4896-BEB1-94DFF9D18DEB}" srcOrd="0" destOrd="0" presId="urn:microsoft.com/office/officeart/2005/8/layout/process1"/>
    <dgm:cxn modelId="{B8648DD8-FF25-4A0F-96E5-AC74536B352A}" type="presOf" srcId="{95C9A41D-FAC2-4775-AD0B-174311C14066}" destId="{145A2281-1FE0-4E36-B7FC-49C1793956AA}" srcOrd="0" destOrd="0" presId="urn:microsoft.com/office/officeart/2005/8/layout/process1"/>
    <dgm:cxn modelId="{57CD7C43-DADC-4981-98DA-08AF0BF188A3}" srcId="{20F784C0-9BEE-4883-A003-1FEA3A53C573}" destId="{E36DD3F9-B908-4E30-806E-4541B917B94D}" srcOrd="1" destOrd="0" parTransId="{DBE5BEBC-9370-42EC-BA41-CCC40657AE63}" sibTransId="{E57493BD-3617-4A87-9EBC-C7D2959F1493}"/>
    <dgm:cxn modelId="{D30CF01C-E5EA-4568-A5B1-BBBF981FD455}" type="presOf" srcId="{E63CFEA0-C424-445B-AD0A-09B23A88E315}" destId="{DCD0FAAE-8FB7-48DB-9856-D5A42493E1D2}" srcOrd="1" destOrd="0" presId="urn:microsoft.com/office/officeart/2005/8/layout/process1"/>
    <dgm:cxn modelId="{B0E89261-A7DC-4AB2-9EE3-4BA74A0A8AD2}" srcId="{20F784C0-9BEE-4883-A003-1FEA3A53C573}" destId="{95C9A41D-FAC2-4775-AD0B-174311C14066}" srcOrd="0" destOrd="0" parTransId="{7AC69E5F-A016-4E55-9037-2C77EA8964EE}" sibTransId="{E63CFEA0-C424-445B-AD0A-09B23A88E315}"/>
    <dgm:cxn modelId="{11EF3680-01BA-4E1C-8A9A-91977791C8DF}" type="presOf" srcId="{E36DD3F9-B908-4E30-806E-4541B917B94D}" destId="{BC1EE63B-2D58-4ECB-B2DC-168FA4BC9DD3}" srcOrd="0" destOrd="0" presId="urn:microsoft.com/office/officeart/2005/8/layout/process1"/>
    <dgm:cxn modelId="{867F839D-A402-4332-AD31-4AE4C43DCAF2}" type="presParOf" srcId="{8DF4888C-F1BA-4896-BEB1-94DFF9D18DEB}" destId="{145A2281-1FE0-4E36-B7FC-49C1793956AA}" srcOrd="0" destOrd="0" presId="urn:microsoft.com/office/officeart/2005/8/layout/process1"/>
    <dgm:cxn modelId="{901380CD-B733-4392-865B-EAEA69DC4872}" type="presParOf" srcId="{8DF4888C-F1BA-4896-BEB1-94DFF9D18DEB}" destId="{1BF9C948-1257-4234-8241-EC41251EA83B}" srcOrd="1" destOrd="0" presId="urn:microsoft.com/office/officeart/2005/8/layout/process1"/>
    <dgm:cxn modelId="{31F520D1-20FA-49D3-B8C0-4E13F2A056A2}" type="presParOf" srcId="{1BF9C948-1257-4234-8241-EC41251EA83B}" destId="{DCD0FAAE-8FB7-48DB-9856-D5A42493E1D2}" srcOrd="0" destOrd="0" presId="urn:microsoft.com/office/officeart/2005/8/layout/process1"/>
    <dgm:cxn modelId="{8A4B8A4B-5485-45D4-9F08-171ED68F91A6}" type="presParOf" srcId="{8DF4888C-F1BA-4896-BEB1-94DFF9D18DEB}" destId="{BC1EE63B-2D58-4ECB-B2DC-168FA4BC9DD3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0F784C0-9BEE-4883-A003-1FEA3A53C573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95C9A41D-FAC2-4775-AD0B-174311C14066}">
      <dgm:prSet phldrT="[文字]"/>
      <dgm:spPr/>
      <dgm:t>
        <a:bodyPr/>
        <a:lstStyle/>
        <a:p>
          <a:r>
            <a:rPr lang="zh-TW" altLang="en-US" dirty="0"/>
            <a:t>創新模式</a:t>
          </a:r>
        </a:p>
      </dgm:t>
    </dgm:pt>
    <dgm:pt modelId="{7AC69E5F-A016-4E55-9037-2C77EA8964EE}" type="parTrans" cxnId="{B0E89261-A7DC-4AB2-9EE3-4BA74A0A8AD2}">
      <dgm:prSet/>
      <dgm:spPr/>
      <dgm:t>
        <a:bodyPr/>
        <a:lstStyle/>
        <a:p>
          <a:endParaRPr lang="zh-TW" altLang="en-US"/>
        </a:p>
      </dgm:t>
    </dgm:pt>
    <dgm:pt modelId="{E63CFEA0-C424-445B-AD0A-09B23A88E315}" type="sibTrans" cxnId="{B0E89261-A7DC-4AB2-9EE3-4BA74A0A8AD2}">
      <dgm:prSet/>
      <dgm:spPr/>
      <dgm:t>
        <a:bodyPr/>
        <a:lstStyle/>
        <a:p>
          <a:endParaRPr lang="zh-TW" altLang="en-US"/>
        </a:p>
      </dgm:t>
    </dgm:pt>
    <dgm:pt modelId="{E36DD3F9-B908-4E30-806E-4541B917B94D}">
      <dgm:prSet phldrT="[文字]"/>
      <dgm:spPr/>
      <dgm:t>
        <a:bodyPr/>
        <a:lstStyle/>
        <a:p>
          <a:r>
            <a:rPr lang="zh-TW" altLang="en-US" dirty="0"/>
            <a:t>實體銀行服務創新</a:t>
          </a:r>
        </a:p>
      </dgm:t>
    </dgm:pt>
    <dgm:pt modelId="{DBE5BEBC-9370-42EC-BA41-CCC40657AE63}" type="parTrans" cxnId="{57CD7C43-DADC-4981-98DA-08AF0BF188A3}">
      <dgm:prSet/>
      <dgm:spPr/>
      <dgm:t>
        <a:bodyPr/>
        <a:lstStyle/>
        <a:p>
          <a:endParaRPr lang="zh-TW" altLang="en-US"/>
        </a:p>
      </dgm:t>
    </dgm:pt>
    <dgm:pt modelId="{E57493BD-3617-4A87-9EBC-C7D2959F1493}" type="sibTrans" cxnId="{57CD7C43-DADC-4981-98DA-08AF0BF188A3}">
      <dgm:prSet/>
      <dgm:spPr/>
      <dgm:t>
        <a:bodyPr/>
        <a:lstStyle/>
        <a:p>
          <a:endParaRPr lang="zh-TW" altLang="en-US"/>
        </a:p>
      </dgm:t>
    </dgm:pt>
    <dgm:pt modelId="{8DF4888C-F1BA-4896-BEB1-94DFF9D18DEB}" type="pres">
      <dgm:prSet presAssocID="{20F784C0-9BEE-4883-A003-1FEA3A53C573}" presName="Name0" presStyleCnt="0">
        <dgm:presLayoutVars>
          <dgm:dir/>
          <dgm:resizeHandles val="exact"/>
        </dgm:presLayoutVars>
      </dgm:prSet>
      <dgm:spPr/>
    </dgm:pt>
    <dgm:pt modelId="{145A2281-1FE0-4E36-B7FC-49C1793956AA}" type="pres">
      <dgm:prSet presAssocID="{95C9A41D-FAC2-4775-AD0B-174311C14066}" presName="node" presStyleLbl="node1" presStyleIdx="0" presStyleCnt="2" custScaleX="3732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BF9C948-1257-4234-8241-EC41251EA83B}" type="pres">
      <dgm:prSet presAssocID="{E63CFEA0-C424-445B-AD0A-09B23A88E315}" presName="sibTrans" presStyleLbl="sibTrans2D1" presStyleIdx="0" presStyleCnt="1" custScaleX="68314" custScaleY="61023"/>
      <dgm:spPr/>
      <dgm:t>
        <a:bodyPr/>
        <a:lstStyle/>
        <a:p>
          <a:endParaRPr lang="zh-TW" altLang="en-US"/>
        </a:p>
      </dgm:t>
    </dgm:pt>
    <dgm:pt modelId="{DCD0FAAE-8FB7-48DB-9856-D5A42493E1D2}" type="pres">
      <dgm:prSet presAssocID="{E63CFEA0-C424-445B-AD0A-09B23A88E315}" presName="connectorText" presStyleLbl="sibTrans2D1" presStyleIdx="0" presStyleCnt="1"/>
      <dgm:spPr/>
      <dgm:t>
        <a:bodyPr/>
        <a:lstStyle/>
        <a:p>
          <a:endParaRPr lang="zh-TW" altLang="en-US"/>
        </a:p>
      </dgm:t>
    </dgm:pt>
    <dgm:pt modelId="{BC1EE63B-2D58-4ECB-B2DC-168FA4BC9DD3}" type="pres">
      <dgm:prSet presAssocID="{E36DD3F9-B908-4E30-806E-4541B917B94D}" presName="node" presStyleLbl="node1" presStyleIdx="1" presStyleCnt="2" custScaleX="15035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11A458AB-7EAC-4E48-BDF0-BC67235BF03A}" type="presOf" srcId="{E63CFEA0-C424-445B-AD0A-09B23A88E315}" destId="{1BF9C948-1257-4234-8241-EC41251EA83B}" srcOrd="0" destOrd="0" presId="urn:microsoft.com/office/officeart/2005/8/layout/process1"/>
    <dgm:cxn modelId="{430907F4-1F66-4BEB-9A07-EB395FF57538}" type="presOf" srcId="{20F784C0-9BEE-4883-A003-1FEA3A53C573}" destId="{8DF4888C-F1BA-4896-BEB1-94DFF9D18DEB}" srcOrd="0" destOrd="0" presId="urn:microsoft.com/office/officeart/2005/8/layout/process1"/>
    <dgm:cxn modelId="{B8648DD8-FF25-4A0F-96E5-AC74536B352A}" type="presOf" srcId="{95C9A41D-FAC2-4775-AD0B-174311C14066}" destId="{145A2281-1FE0-4E36-B7FC-49C1793956AA}" srcOrd="0" destOrd="0" presId="urn:microsoft.com/office/officeart/2005/8/layout/process1"/>
    <dgm:cxn modelId="{57CD7C43-DADC-4981-98DA-08AF0BF188A3}" srcId="{20F784C0-9BEE-4883-A003-1FEA3A53C573}" destId="{E36DD3F9-B908-4E30-806E-4541B917B94D}" srcOrd="1" destOrd="0" parTransId="{DBE5BEBC-9370-42EC-BA41-CCC40657AE63}" sibTransId="{E57493BD-3617-4A87-9EBC-C7D2959F1493}"/>
    <dgm:cxn modelId="{D30CF01C-E5EA-4568-A5B1-BBBF981FD455}" type="presOf" srcId="{E63CFEA0-C424-445B-AD0A-09B23A88E315}" destId="{DCD0FAAE-8FB7-48DB-9856-D5A42493E1D2}" srcOrd="1" destOrd="0" presId="urn:microsoft.com/office/officeart/2005/8/layout/process1"/>
    <dgm:cxn modelId="{B0E89261-A7DC-4AB2-9EE3-4BA74A0A8AD2}" srcId="{20F784C0-9BEE-4883-A003-1FEA3A53C573}" destId="{95C9A41D-FAC2-4775-AD0B-174311C14066}" srcOrd="0" destOrd="0" parTransId="{7AC69E5F-A016-4E55-9037-2C77EA8964EE}" sibTransId="{E63CFEA0-C424-445B-AD0A-09B23A88E315}"/>
    <dgm:cxn modelId="{11EF3680-01BA-4E1C-8A9A-91977791C8DF}" type="presOf" srcId="{E36DD3F9-B908-4E30-806E-4541B917B94D}" destId="{BC1EE63B-2D58-4ECB-B2DC-168FA4BC9DD3}" srcOrd="0" destOrd="0" presId="urn:microsoft.com/office/officeart/2005/8/layout/process1"/>
    <dgm:cxn modelId="{867F839D-A402-4332-AD31-4AE4C43DCAF2}" type="presParOf" srcId="{8DF4888C-F1BA-4896-BEB1-94DFF9D18DEB}" destId="{145A2281-1FE0-4E36-B7FC-49C1793956AA}" srcOrd="0" destOrd="0" presId="urn:microsoft.com/office/officeart/2005/8/layout/process1"/>
    <dgm:cxn modelId="{901380CD-B733-4392-865B-EAEA69DC4872}" type="presParOf" srcId="{8DF4888C-F1BA-4896-BEB1-94DFF9D18DEB}" destId="{1BF9C948-1257-4234-8241-EC41251EA83B}" srcOrd="1" destOrd="0" presId="urn:microsoft.com/office/officeart/2005/8/layout/process1"/>
    <dgm:cxn modelId="{31F520D1-20FA-49D3-B8C0-4E13F2A056A2}" type="presParOf" srcId="{1BF9C948-1257-4234-8241-EC41251EA83B}" destId="{DCD0FAAE-8FB7-48DB-9856-D5A42493E1D2}" srcOrd="0" destOrd="0" presId="urn:microsoft.com/office/officeart/2005/8/layout/process1"/>
    <dgm:cxn modelId="{8A4B8A4B-5485-45D4-9F08-171ED68F91A6}" type="presParOf" srcId="{8DF4888C-F1BA-4896-BEB1-94DFF9D18DEB}" destId="{BC1EE63B-2D58-4ECB-B2DC-168FA4BC9DD3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C038D1-10F2-4A79-B014-CE8A88E3F863}">
      <dsp:nvSpPr>
        <dsp:cNvPr id="0" name=""/>
        <dsp:cNvSpPr/>
      </dsp:nvSpPr>
      <dsp:spPr>
        <a:xfrm>
          <a:off x="2736484" y="-153624"/>
          <a:ext cx="1222470" cy="1270962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/>
            <a:t>第三方支付</a:t>
          </a:r>
          <a:endParaRPr lang="zh-TW" altLang="en-US" sz="2100" kern="1200" dirty="0"/>
        </a:p>
      </dsp:txBody>
      <dsp:txXfrm>
        <a:off x="2915511" y="32504"/>
        <a:ext cx="864416" cy="898706"/>
      </dsp:txXfrm>
    </dsp:sp>
    <dsp:sp modelId="{D1B1E31A-B4EA-47B7-A368-CB29DED706B0}">
      <dsp:nvSpPr>
        <dsp:cNvPr id="0" name=""/>
        <dsp:cNvSpPr/>
      </dsp:nvSpPr>
      <dsp:spPr>
        <a:xfrm rot="1080000">
          <a:off x="3972171" y="541391"/>
          <a:ext cx="110835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>
        <a:off x="3972985" y="600801"/>
        <a:ext cx="77585" cy="193643"/>
      </dsp:txXfrm>
    </dsp:sp>
    <dsp:sp modelId="{330C8809-52CE-BB4D-9A38-8EBADEBCA67A}">
      <dsp:nvSpPr>
        <dsp:cNvPr id="0" name=""/>
        <dsp:cNvSpPr/>
      </dsp:nvSpPr>
      <dsp:spPr>
        <a:xfrm>
          <a:off x="4102189" y="290119"/>
          <a:ext cx="1222470" cy="1270962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/>
            <a:t>行動</a:t>
          </a:r>
          <a:br>
            <a:rPr lang="zh-TW" altLang="en-US" sz="2100" kern="1200" dirty="0" smtClean="0"/>
          </a:br>
          <a:r>
            <a:rPr lang="zh-TW" altLang="en-US" sz="2100" kern="1200" dirty="0" smtClean="0"/>
            <a:t>支付</a:t>
          </a:r>
          <a:endParaRPr lang="zh-TW" altLang="en-US" sz="2100" kern="1200" dirty="0"/>
        </a:p>
      </dsp:txBody>
      <dsp:txXfrm>
        <a:off x="4281216" y="476247"/>
        <a:ext cx="864416" cy="898706"/>
      </dsp:txXfrm>
    </dsp:sp>
    <dsp:sp modelId="{7F41E8BB-E593-4041-A7B6-E439DCFE423D}">
      <dsp:nvSpPr>
        <dsp:cNvPr id="0" name=""/>
        <dsp:cNvSpPr/>
      </dsp:nvSpPr>
      <dsp:spPr>
        <a:xfrm rot="3240000">
          <a:off x="5085499" y="1342887"/>
          <a:ext cx="96684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>
        <a:off x="5091477" y="1395701"/>
        <a:ext cx="67679" cy="193643"/>
      </dsp:txXfrm>
    </dsp:sp>
    <dsp:sp modelId="{83DDF826-A90E-4FFA-B523-871CCB526011}">
      <dsp:nvSpPr>
        <dsp:cNvPr id="0" name=""/>
        <dsp:cNvSpPr/>
      </dsp:nvSpPr>
      <dsp:spPr>
        <a:xfrm>
          <a:off x="4946240" y="1451857"/>
          <a:ext cx="1222470" cy="1270962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100" kern="1200" dirty="0" smtClean="0"/>
            <a:t>P2P</a:t>
          </a:r>
          <a:br>
            <a:rPr lang="en-US" altLang="zh-TW" sz="2100" kern="1200" dirty="0" smtClean="0"/>
          </a:br>
          <a:r>
            <a:rPr lang="zh-TW" altLang="en-US" sz="2100" kern="1200" dirty="0" smtClean="0"/>
            <a:t>借貸</a:t>
          </a:r>
          <a:endParaRPr lang="zh-TW" altLang="en-US" sz="2100" kern="1200" dirty="0"/>
        </a:p>
      </dsp:txBody>
      <dsp:txXfrm>
        <a:off x="5125267" y="1637985"/>
        <a:ext cx="864416" cy="898706"/>
      </dsp:txXfrm>
    </dsp:sp>
    <dsp:sp modelId="{A2A61815-7D3B-4CA3-81DC-F0864ED9FFC0}">
      <dsp:nvSpPr>
        <dsp:cNvPr id="0" name=""/>
        <dsp:cNvSpPr/>
      </dsp:nvSpPr>
      <dsp:spPr>
        <a:xfrm rot="5400000">
          <a:off x="5513744" y="2641488"/>
          <a:ext cx="87462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>
        <a:off x="5526864" y="2692916"/>
        <a:ext cx="61223" cy="193643"/>
      </dsp:txXfrm>
    </dsp:sp>
    <dsp:sp modelId="{6D8EAAE1-6433-4EB8-8E6B-6ED9F9AE8B6D}">
      <dsp:nvSpPr>
        <dsp:cNvPr id="0" name=""/>
        <dsp:cNvSpPr/>
      </dsp:nvSpPr>
      <dsp:spPr>
        <a:xfrm>
          <a:off x="4946240" y="2887844"/>
          <a:ext cx="1222470" cy="1270962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/>
            <a:t>群眾</a:t>
          </a:r>
          <a:r>
            <a:rPr lang="en-US" altLang="zh-TW" sz="2100" kern="1200" dirty="0" smtClean="0"/>
            <a:t/>
          </a:r>
          <a:br>
            <a:rPr lang="en-US" altLang="zh-TW" sz="2100" kern="1200" dirty="0" smtClean="0"/>
          </a:br>
          <a:r>
            <a:rPr lang="zh-TW" altLang="en-US" sz="2100" kern="1200" dirty="0" smtClean="0"/>
            <a:t>募資</a:t>
          </a:r>
          <a:endParaRPr lang="zh-TW" altLang="en-US" sz="2100" kern="1200" dirty="0"/>
        </a:p>
      </dsp:txBody>
      <dsp:txXfrm>
        <a:off x="5125267" y="3073972"/>
        <a:ext cx="864416" cy="898706"/>
      </dsp:txXfrm>
    </dsp:sp>
    <dsp:sp modelId="{8EE22EF3-15D6-4E4D-821C-678AAD5A5843}">
      <dsp:nvSpPr>
        <dsp:cNvPr id="0" name=""/>
        <dsp:cNvSpPr/>
      </dsp:nvSpPr>
      <dsp:spPr>
        <a:xfrm rot="7560000">
          <a:off x="5088716" y="3940611"/>
          <a:ext cx="96684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 rot="10800000">
        <a:off x="5111743" y="3993425"/>
        <a:ext cx="67679" cy="193643"/>
      </dsp:txXfrm>
    </dsp:sp>
    <dsp:sp modelId="{FD10E9A9-BD77-493B-8092-CADFA27FA628}">
      <dsp:nvSpPr>
        <dsp:cNvPr id="0" name=""/>
        <dsp:cNvSpPr/>
      </dsp:nvSpPr>
      <dsp:spPr>
        <a:xfrm>
          <a:off x="4102189" y="4049581"/>
          <a:ext cx="1222470" cy="1270962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/>
            <a:t>虛擬</a:t>
          </a:r>
          <a:r>
            <a:rPr lang="en-US" altLang="zh-TW" sz="2100" kern="1200" dirty="0" smtClean="0"/>
            <a:t/>
          </a:r>
          <a:br>
            <a:rPr lang="en-US" altLang="zh-TW" sz="2100" kern="1200" dirty="0" smtClean="0"/>
          </a:br>
          <a:r>
            <a:rPr lang="zh-TW" altLang="en-US" sz="2100" kern="1200" dirty="0" smtClean="0"/>
            <a:t>貨幣</a:t>
          </a:r>
          <a:endParaRPr lang="zh-TW" altLang="en-US" sz="2100" kern="1200" dirty="0"/>
        </a:p>
      </dsp:txBody>
      <dsp:txXfrm>
        <a:off x="4281216" y="4235709"/>
        <a:ext cx="864416" cy="898706"/>
      </dsp:txXfrm>
    </dsp:sp>
    <dsp:sp modelId="{A792CA86-ABE7-46CD-9149-E9D79BD6C012}">
      <dsp:nvSpPr>
        <dsp:cNvPr id="0" name=""/>
        <dsp:cNvSpPr/>
      </dsp:nvSpPr>
      <dsp:spPr>
        <a:xfrm rot="9720000">
          <a:off x="3978137" y="4744597"/>
          <a:ext cx="110835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 rot="10800000">
        <a:off x="4010573" y="4804007"/>
        <a:ext cx="77585" cy="193643"/>
      </dsp:txXfrm>
    </dsp:sp>
    <dsp:sp modelId="{6B2BB0D2-C126-468D-A88F-33DCDE0B0ABC}">
      <dsp:nvSpPr>
        <dsp:cNvPr id="0" name=""/>
        <dsp:cNvSpPr/>
      </dsp:nvSpPr>
      <dsp:spPr>
        <a:xfrm>
          <a:off x="2736484" y="4493326"/>
          <a:ext cx="1222470" cy="1270962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/>
            <a:t>保險</a:t>
          </a:r>
          <a:r>
            <a:rPr lang="en-US" altLang="zh-TW" sz="2100" kern="1200" dirty="0" smtClean="0"/>
            <a:t/>
          </a:r>
          <a:br>
            <a:rPr lang="en-US" altLang="zh-TW" sz="2100" kern="1200" dirty="0" smtClean="0"/>
          </a:br>
          <a:r>
            <a:rPr lang="zh-TW" altLang="en-US" sz="2100" kern="1200" dirty="0" smtClean="0"/>
            <a:t>科技</a:t>
          </a:r>
          <a:endParaRPr lang="zh-TW" altLang="en-US" sz="2100" kern="1200" dirty="0"/>
        </a:p>
      </dsp:txBody>
      <dsp:txXfrm>
        <a:off x="2915511" y="4679454"/>
        <a:ext cx="864416" cy="898706"/>
      </dsp:txXfrm>
    </dsp:sp>
    <dsp:sp modelId="{0F817E7F-8D37-4CC6-A990-139D08E8E6ED}">
      <dsp:nvSpPr>
        <dsp:cNvPr id="0" name=""/>
        <dsp:cNvSpPr/>
      </dsp:nvSpPr>
      <dsp:spPr>
        <a:xfrm rot="11880000">
          <a:off x="2612433" y="4746535"/>
          <a:ext cx="110835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 rot="10800000">
        <a:off x="2644869" y="4816219"/>
        <a:ext cx="77585" cy="193643"/>
      </dsp:txXfrm>
    </dsp:sp>
    <dsp:sp modelId="{0EA30E45-768F-40BF-AE29-76C3FFCF493D}">
      <dsp:nvSpPr>
        <dsp:cNvPr id="0" name=""/>
        <dsp:cNvSpPr/>
      </dsp:nvSpPr>
      <dsp:spPr>
        <a:xfrm>
          <a:off x="1370780" y="4049581"/>
          <a:ext cx="1222470" cy="1270962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/>
            <a:t>智慧</a:t>
          </a:r>
          <a:r>
            <a:rPr lang="en-US" altLang="zh-TW" sz="2100" kern="1200" dirty="0" smtClean="0"/>
            <a:t/>
          </a:r>
          <a:br>
            <a:rPr lang="en-US" altLang="zh-TW" sz="2100" kern="1200" dirty="0" smtClean="0"/>
          </a:br>
          <a:r>
            <a:rPr lang="zh-TW" altLang="en-US" sz="2100" kern="1200" dirty="0" smtClean="0"/>
            <a:t>理財</a:t>
          </a:r>
          <a:endParaRPr lang="zh-TW" altLang="en-US" sz="2100" kern="1200" dirty="0"/>
        </a:p>
      </dsp:txBody>
      <dsp:txXfrm>
        <a:off x="1549807" y="4235709"/>
        <a:ext cx="864416" cy="898706"/>
      </dsp:txXfrm>
    </dsp:sp>
    <dsp:sp modelId="{4016ABF0-D19D-4E86-88A9-E9D0116A5F74}">
      <dsp:nvSpPr>
        <dsp:cNvPr id="0" name=""/>
        <dsp:cNvSpPr/>
      </dsp:nvSpPr>
      <dsp:spPr>
        <a:xfrm rot="14040000">
          <a:off x="1513255" y="3945039"/>
          <a:ext cx="96684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 rot="10800000">
        <a:off x="1536282" y="4021319"/>
        <a:ext cx="67679" cy="193643"/>
      </dsp:txXfrm>
    </dsp:sp>
    <dsp:sp modelId="{E6EB4D13-3A58-4B63-9F32-30DC23E923A2}">
      <dsp:nvSpPr>
        <dsp:cNvPr id="0" name=""/>
        <dsp:cNvSpPr/>
      </dsp:nvSpPr>
      <dsp:spPr>
        <a:xfrm>
          <a:off x="526728" y="2887844"/>
          <a:ext cx="1222470" cy="1270962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/>
            <a:t>網路</a:t>
          </a:r>
          <a:r>
            <a:rPr lang="en-US" altLang="zh-TW" sz="2100" kern="1200" dirty="0" smtClean="0"/>
            <a:t/>
          </a:r>
          <a:br>
            <a:rPr lang="en-US" altLang="zh-TW" sz="2100" kern="1200" dirty="0" smtClean="0"/>
          </a:br>
          <a:r>
            <a:rPr lang="zh-TW" altLang="en-US" sz="2100" kern="1200" dirty="0" smtClean="0"/>
            <a:t>信評</a:t>
          </a:r>
          <a:endParaRPr lang="zh-TW" altLang="en-US" sz="2100" kern="1200" dirty="0"/>
        </a:p>
      </dsp:txBody>
      <dsp:txXfrm>
        <a:off x="705755" y="3073972"/>
        <a:ext cx="864416" cy="898706"/>
      </dsp:txXfrm>
    </dsp:sp>
    <dsp:sp modelId="{9AC301B6-C0B7-4D86-BFD7-B9192A077313}">
      <dsp:nvSpPr>
        <dsp:cNvPr id="0" name=""/>
        <dsp:cNvSpPr/>
      </dsp:nvSpPr>
      <dsp:spPr>
        <a:xfrm rot="16200000">
          <a:off x="1094232" y="2646438"/>
          <a:ext cx="87462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>
        <a:off x="1107352" y="2724105"/>
        <a:ext cx="61223" cy="193643"/>
      </dsp:txXfrm>
    </dsp:sp>
    <dsp:sp modelId="{F445C487-B43B-40DB-9971-27052D8B0140}">
      <dsp:nvSpPr>
        <dsp:cNvPr id="0" name=""/>
        <dsp:cNvSpPr/>
      </dsp:nvSpPr>
      <dsp:spPr>
        <a:xfrm>
          <a:off x="526728" y="1451857"/>
          <a:ext cx="1222470" cy="1270962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/>
            <a:t>數位</a:t>
          </a:r>
          <a:r>
            <a:rPr lang="en-US" altLang="zh-TW" sz="2100" kern="1200" dirty="0" smtClean="0"/>
            <a:t/>
          </a:r>
          <a:br>
            <a:rPr lang="en-US" altLang="zh-TW" sz="2100" kern="1200" dirty="0" smtClean="0"/>
          </a:br>
          <a:r>
            <a:rPr lang="zh-TW" altLang="en-US" sz="2100" kern="1200" dirty="0" smtClean="0"/>
            <a:t>銀行</a:t>
          </a:r>
          <a:endParaRPr lang="zh-TW" altLang="en-US" sz="2100" kern="1200" dirty="0"/>
        </a:p>
      </dsp:txBody>
      <dsp:txXfrm>
        <a:off x="705755" y="1637985"/>
        <a:ext cx="864416" cy="898706"/>
      </dsp:txXfrm>
    </dsp:sp>
    <dsp:sp modelId="{6989CE8A-0CAF-4DB4-8FF4-E50E8F206837}">
      <dsp:nvSpPr>
        <dsp:cNvPr id="0" name=""/>
        <dsp:cNvSpPr/>
      </dsp:nvSpPr>
      <dsp:spPr>
        <a:xfrm rot="18360000">
          <a:off x="1510038" y="1347315"/>
          <a:ext cx="96684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 dirty="0"/>
        </a:p>
      </dsp:txBody>
      <dsp:txXfrm>
        <a:off x="1516016" y="1423595"/>
        <a:ext cx="67679" cy="193643"/>
      </dsp:txXfrm>
    </dsp:sp>
    <dsp:sp modelId="{4FC87059-68E8-49F5-8B25-7DF51757370F}">
      <dsp:nvSpPr>
        <dsp:cNvPr id="0" name=""/>
        <dsp:cNvSpPr/>
      </dsp:nvSpPr>
      <dsp:spPr>
        <a:xfrm>
          <a:off x="1370780" y="290119"/>
          <a:ext cx="1222470" cy="1270962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/>
            <a:t>電商</a:t>
          </a:r>
          <a:r>
            <a:rPr lang="en-US" altLang="zh-TW" sz="2100" kern="1200" dirty="0" smtClean="0"/>
            <a:t/>
          </a:r>
          <a:br>
            <a:rPr lang="en-US" altLang="zh-TW" sz="2100" kern="1200" dirty="0" smtClean="0"/>
          </a:br>
          <a:r>
            <a:rPr lang="zh-TW" altLang="en-US" sz="2100" kern="1200" dirty="0" smtClean="0"/>
            <a:t>金融</a:t>
          </a:r>
          <a:endParaRPr lang="zh-TW" altLang="en-US" sz="2100" kern="1200" dirty="0"/>
        </a:p>
      </dsp:txBody>
      <dsp:txXfrm>
        <a:off x="1549807" y="476247"/>
        <a:ext cx="864416" cy="898706"/>
      </dsp:txXfrm>
    </dsp:sp>
    <dsp:sp modelId="{B6AEE679-2ED8-4E44-9D8E-A7A2EE407F9C}">
      <dsp:nvSpPr>
        <dsp:cNvPr id="0" name=""/>
        <dsp:cNvSpPr/>
      </dsp:nvSpPr>
      <dsp:spPr>
        <a:xfrm rot="20520000">
          <a:off x="2606466" y="543329"/>
          <a:ext cx="110835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>
        <a:off x="2607280" y="613013"/>
        <a:ext cx="77585" cy="1936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3A851B-DC82-184F-B1DD-EE5D63BBDC15}">
      <dsp:nvSpPr>
        <dsp:cNvPr id="0" name=""/>
        <dsp:cNvSpPr/>
      </dsp:nvSpPr>
      <dsp:spPr>
        <a:xfrm>
          <a:off x="2738595" y="2709333"/>
          <a:ext cx="592278" cy="22571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6139" y="0"/>
              </a:lnTo>
              <a:lnTo>
                <a:pt x="296139" y="2257160"/>
              </a:lnTo>
              <a:lnTo>
                <a:pt x="592278" y="225716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>
        <a:off x="2976395" y="3779574"/>
        <a:ext cx="116678" cy="116678"/>
      </dsp:txXfrm>
    </dsp:sp>
    <dsp:sp modelId="{16F8181C-3500-9040-97B9-880838ED1EBB}">
      <dsp:nvSpPr>
        <dsp:cNvPr id="0" name=""/>
        <dsp:cNvSpPr/>
      </dsp:nvSpPr>
      <dsp:spPr>
        <a:xfrm>
          <a:off x="2738595" y="2709333"/>
          <a:ext cx="592278" cy="11285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6139" y="0"/>
              </a:lnTo>
              <a:lnTo>
                <a:pt x="296139" y="1128580"/>
              </a:lnTo>
              <a:lnTo>
                <a:pt x="592278" y="112858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00" kern="1200"/>
        </a:p>
      </dsp:txBody>
      <dsp:txXfrm>
        <a:off x="3002870" y="3241759"/>
        <a:ext cx="63727" cy="63727"/>
      </dsp:txXfrm>
    </dsp:sp>
    <dsp:sp modelId="{81CAB378-A240-5F49-9E4E-55345AE7ACF3}">
      <dsp:nvSpPr>
        <dsp:cNvPr id="0" name=""/>
        <dsp:cNvSpPr/>
      </dsp:nvSpPr>
      <dsp:spPr>
        <a:xfrm>
          <a:off x="2738595" y="2663613"/>
          <a:ext cx="59227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92278" y="4572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00" kern="1200"/>
        </a:p>
      </dsp:txBody>
      <dsp:txXfrm>
        <a:off x="3019927" y="2694526"/>
        <a:ext cx="29613" cy="29613"/>
      </dsp:txXfrm>
    </dsp:sp>
    <dsp:sp modelId="{0449B6F4-C8E7-C541-B4D6-5D88D6B5A196}">
      <dsp:nvSpPr>
        <dsp:cNvPr id="0" name=""/>
        <dsp:cNvSpPr/>
      </dsp:nvSpPr>
      <dsp:spPr>
        <a:xfrm>
          <a:off x="2738595" y="1580753"/>
          <a:ext cx="592278" cy="1128580"/>
        </a:xfrm>
        <a:custGeom>
          <a:avLst/>
          <a:gdLst/>
          <a:ahLst/>
          <a:cxnLst/>
          <a:rect l="0" t="0" r="0" b="0"/>
          <a:pathLst>
            <a:path>
              <a:moveTo>
                <a:pt x="0" y="1128580"/>
              </a:moveTo>
              <a:lnTo>
                <a:pt x="296139" y="1128580"/>
              </a:lnTo>
              <a:lnTo>
                <a:pt x="296139" y="0"/>
              </a:lnTo>
              <a:lnTo>
                <a:pt x="592278" y="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00" kern="1200"/>
        </a:p>
      </dsp:txBody>
      <dsp:txXfrm>
        <a:off x="3002870" y="2113179"/>
        <a:ext cx="63727" cy="63727"/>
      </dsp:txXfrm>
    </dsp:sp>
    <dsp:sp modelId="{508C52DC-0BC2-9443-A400-B98257257C03}">
      <dsp:nvSpPr>
        <dsp:cNvPr id="0" name=""/>
        <dsp:cNvSpPr/>
      </dsp:nvSpPr>
      <dsp:spPr>
        <a:xfrm>
          <a:off x="2738595" y="452172"/>
          <a:ext cx="592278" cy="2257160"/>
        </a:xfrm>
        <a:custGeom>
          <a:avLst/>
          <a:gdLst/>
          <a:ahLst/>
          <a:cxnLst/>
          <a:rect l="0" t="0" r="0" b="0"/>
          <a:pathLst>
            <a:path>
              <a:moveTo>
                <a:pt x="0" y="2257160"/>
              </a:moveTo>
              <a:lnTo>
                <a:pt x="296139" y="2257160"/>
              </a:lnTo>
              <a:lnTo>
                <a:pt x="296139" y="0"/>
              </a:lnTo>
              <a:lnTo>
                <a:pt x="592278" y="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>
        <a:off x="2976395" y="1522413"/>
        <a:ext cx="116678" cy="116678"/>
      </dsp:txXfrm>
    </dsp:sp>
    <dsp:sp modelId="{EF40F68A-3927-6E4A-9137-E1C8E52492E5}">
      <dsp:nvSpPr>
        <dsp:cNvPr id="0" name=""/>
        <dsp:cNvSpPr/>
      </dsp:nvSpPr>
      <dsp:spPr>
        <a:xfrm rot="16200000">
          <a:off x="-88795" y="2257901"/>
          <a:ext cx="4751916" cy="902864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" wrap="square" lIns="38100" tIns="38100" rIns="38100" bIns="381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6000" kern="1200" dirty="0" smtClean="0"/>
            <a:t>社群金融</a:t>
          </a:r>
          <a:endParaRPr lang="zh-TW" altLang="en-US" sz="6000" kern="1200" dirty="0"/>
        </a:p>
      </dsp:txBody>
      <dsp:txXfrm>
        <a:off x="-88795" y="2257901"/>
        <a:ext cx="4751916" cy="902864"/>
      </dsp:txXfrm>
    </dsp:sp>
    <dsp:sp modelId="{E9D36B56-E119-2D46-9FC6-82D3CD7E39E1}">
      <dsp:nvSpPr>
        <dsp:cNvPr id="0" name=""/>
        <dsp:cNvSpPr/>
      </dsp:nvSpPr>
      <dsp:spPr>
        <a:xfrm>
          <a:off x="3330874" y="740"/>
          <a:ext cx="2961394" cy="90286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dirty="0" smtClean="0"/>
            <a:t>第三方支付</a:t>
          </a:r>
          <a:endParaRPr lang="zh-TW" altLang="en-US" sz="4400" kern="1200" dirty="0"/>
        </a:p>
      </dsp:txBody>
      <dsp:txXfrm>
        <a:off x="3330874" y="740"/>
        <a:ext cx="2961394" cy="902864"/>
      </dsp:txXfrm>
    </dsp:sp>
    <dsp:sp modelId="{06EC4BCE-58BA-2C45-AFB0-116941CE27BB}">
      <dsp:nvSpPr>
        <dsp:cNvPr id="0" name=""/>
        <dsp:cNvSpPr/>
      </dsp:nvSpPr>
      <dsp:spPr>
        <a:xfrm>
          <a:off x="3330874" y="1129321"/>
          <a:ext cx="2961394" cy="902864"/>
        </a:xfrm>
        <a:prstGeom prst="rect">
          <a:avLst/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4400" kern="1200" dirty="0" smtClean="0"/>
            <a:t>P2P</a:t>
          </a:r>
          <a:r>
            <a:rPr lang="zh-TW" altLang="en-US" sz="4400" kern="1200" dirty="0" smtClean="0"/>
            <a:t>借貸</a:t>
          </a:r>
          <a:endParaRPr lang="zh-TW" altLang="en-US" sz="4400" kern="1200" dirty="0"/>
        </a:p>
      </dsp:txBody>
      <dsp:txXfrm>
        <a:off x="3330874" y="1129321"/>
        <a:ext cx="2961394" cy="902864"/>
      </dsp:txXfrm>
    </dsp:sp>
    <dsp:sp modelId="{28B66FA9-E16F-E54A-8C59-FFC162E909C7}">
      <dsp:nvSpPr>
        <dsp:cNvPr id="0" name=""/>
        <dsp:cNvSpPr/>
      </dsp:nvSpPr>
      <dsp:spPr>
        <a:xfrm>
          <a:off x="3330874" y="2257901"/>
          <a:ext cx="2961394" cy="90286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dirty="0" smtClean="0"/>
            <a:t>群眾募資</a:t>
          </a:r>
          <a:endParaRPr lang="zh-TW" altLang="en-US" sz="4400" kern="1200" dirty="0"/>
        </a:p>
      </dsp:txBody>
      <dsp:txXfrm>
        <a:off x="3330874" y="2257901"/>
        <a:ext cx="2961394" cy="902864"/>
      </dsp:txXfrm>
    </dsp:sp>
    <dsp:sp modelId="{D23B1F80-E6FF-8640-84DB-A80E95070184}">
      <dsp:nvSpPr>
        <dsp:cNvPr id="0" name=""/>
        <dsp:cNvSpPr/>
      </dsp:nvSpPr>
      <dsp:spPr>
        <a:xfrm>
          <a:off x="3330874" y="3386481"/>
          <a:ext cx="2961394" cy="90286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dirty="0" smtClean="0"/>
            <a:t>虛擬貨幣</a:t>
          </a:r>
          <a:endParaRPr lang="zh-TW" altLang="en-US" sz="4400" kern="1200" dirty="0"/>
        </a:p>
      </dsp:txBody>
      <dsp:txXfrm>
        <a:off x="3330874" y="3386481"/>
        <a:ext cx="2961394" cy="902864"/>
      </dsp:txXfrm>
    </dsp:sp>
    <dsp:sp modelId="{A35B2BFD-01FA-2440-A580-31002AD88FA7}">
      <dsp:nvSpPr>
        <dsp:cNvPr id="0" name=""/>
        <dsp:cNvSpPr/>
      </dsp:nvSpPr>
      <dsp:spPr>
        <a:xfrm>
          <a:off x="3330874" y="4515061"/>
          <a:ext cx="2961394" cy="90286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dirty="0" smtClean="0"/>
            <a:t>社群保險</a:t>
          </a:r>
          <a:endParaRPr lang="zh-TW" altLang="en-US" sz="4400" kern="1200" dirty="0"/>
        </a:p>
      </dsp:txBody>
      <dsp:txXfrm>
        <a:off x="3330874" y="4515061"/>
        <a:ext cx="2961394" cy="90286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A0F3F3-44EC-8446-920D-C7DBDF18E0BE}">
      <dsp:nvSpPr>
        <dsp:cNvPr id="0" name=""/>
        <dsp:cNvSpPr/>
      </dsp:nvSpPr>
      <dsp:spPr>
        <a:xfrm>
          <a:off x="179763" y="0"/>
          <a:ext cx="3765595" cy="3765595"/>
        </a:xfrm>
        <a:prstGeom prst="ellipse">
          <a:avLst/>
        </a:prstGeom>
        <a:solidFill>
          <a:srgbClr val="4C5760"/>
        </a:solidFill>
        <a:ln>
          <a:noFill/>
        </a:ln>
        <a:effectLst/>
        <a:scene3d>
          <a:camera prst="orthographicFront">
            <a:rot lat="0" lon="0" rev="162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  <a:flatTx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b="1" kern="1200" dirty="0"/>
        </a:p>
      </dsp:txBody>
      <dsp:txXfrm>
        <a:off x="1356511" y="188279"/>
        <a:ext cx="1412098" cy="376559"/>
      </dsp:txXfrm>
    </dsp:sp>
    <dsp:sp modelId="{57CF9868-AF82-6248-A7F3-A69BA72D3F34}">
      <dsp:nvSpPr>
        <dsp:cNvPr id="0" name=""/>
        <dsp:cNvSpPr/>
      </dsp:nvSpPr>
      <dsp:spPr>
        <a:xfrm>
          <a:off x="462183" y="564839"/>
          <a:ext cx="3200755" cy="3200755"/>
        </a:xfrm>
        <a:prstGeom prst="ellipse">
          <a:avLst/>
        </a:prstGeom>
        <a:solidFill>
          <a:srgbClr val="93A8AC"/>
        </a:solidFill>
        <a:ln>
          <a:noFill/>
        </a:ln>
        <a:effectLst/>
        <a:scene3d>
          <a:camera prst="orthographicFront">
            <a:rot lat="0" lon="0" rev="162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  <a:flatTx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b="1" kern="1200" dirty="0"/>
        </a:p>
      </dsp:txBody>
      <dsp:txXfrm>
        <a:off x="1372398" y="748882"/>
        <a:ext cx="1380325" cy="368086"/>
      </dsp:txXfrm>
    </dsp:sp>
    <dsp:sp modelId="{B23856BF-A03D-6A42-A90B-2385AAB5C614}">
      <dsp:nvSpPr>
        <dsp:cNvPr id="0" name=""/>
        <dsp:cNvSpPr/>
      </dsp:nvSpPr>
      <dsp:spPr>
        <a:xfrm>
          <a:off x="744602" y="1129678"/>
          <a:ext cx="2635916" cy="2635916"/>
        </a:xfrm>
        <a:prstGeom prst="ellipse">
          <a:avLst/>
        </a:prstGeom>
        <a:solidFill>
          <a:srgbClr val="D7CEB2"/>
        </a:solidFill>
        <a:ln>
          <a:noFill/>
        </a:ln>
        <a:effectLst/>
        <a:scene3d>
          <a:camera prst="orthographicFront">
            <a:rot lat="0" lon="0" rev="162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  <a:flatTx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b="1" kern="1200" dirty="0"/>
        </a:p>
      </dsp:txBody>
      <dsp:txXfrm>
        <a:off x="1380517" y="1311556"/>
        <a:ext cx="1364086" cy="363756"/>
      </dsp:txXfrm>
    </dsp:sp>
    <dsp:sp modelId="{6D6B090D-205B-1943-A808-8C79490994EB}">
      <dsp:nvSpPr>
        <dsp:cNvPr id="0" name=""/>
        <dsp:cNvSpPr/>
      </dsp:nvSpPr>
      <dsp:spPr>
        <a:xfrm>
          <a:off x="1027022" y="1694517"/>
          <a:ext cx="2071077" cy="2071077"/>
        </a:xfrm>
        <a:prstGeom prst="ellipse">
          <a:avLst/>
        </a:prstGeom>
        <a:solidFill>
          <a:srgbClr val="A59E8C"/>
        </a:solidFill>
        <a:ln>
          <a:noFill/>
        </a:ln>
        <a:effectLst/>
        <a:scene3d>
          <a:camera prst="orthographicFront">
            <a:rot lat="0" lon="0" rev="162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  <a:flatTx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b="1" kern="1200" dirty="0"/>
        </a:p>
      </dsp:txBody>
      <dsp:txXfrm>
        <a:off x="1503370" y="1880914"/>
        <a:ext cx="1118381" cy="372793"/>
      </dsp:txXfrm>
    </dsp:sp>
    <dsp:sp modelId="{2F9FB83E-648C-F049-B059-28D7DAC6A431}">
      <dsp:nvSpPr>
        <dsp:cNvPr id="0" name=""/>
        <dsp:cNvSpPr/>
      </dsp:nvSpPr>
      <dsp:spPr>
        <a:xfrm>
          <a:off x="1309441" y="2259357"/>
          <a:ext cx="1506238" cy="1506238"/>
        </a:xfrm>
        <a:prstGeom prst="ellipse">
          <a:avLst/>
        </a:prstGeom>
        <a:solidFill>
          <a:srgbClr val="66635B"/>
        </a:solidFill>
        <a:ln>
          <a:noFill/>
        </a:ln>
        <a:effectLst/>
        <a:scene3d>
          <a:camera prst="orthographicFront">
            <a:rot lat="0" lon="0" rev="162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  <a:flatTx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400" b="1" kern="1200" dirty="0"/>
        </a:p>
      </dsp:txBody>
      <dsp:txXfrm>
        <a:off x="1530025" y="2635916"/>
        <a:ext cx="1065071" cy="75311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C038D1-10F2-4A79-B014-CE8A88E3F863}">
      <dsp:nvSpPr>
        <dsp:cNvPr id="0" name=""/>
        <dsp:cNvSpPr/>
      </dsp:nvSpPr>
      <dsp:spPr>
        <a:xfrm>
          <a:off x="1156917" y="-101502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/>
            <a:t>第三方支付</a:t>
          </a:r>
          <a:endParaRPr lang="zh-TW" altLang="en-US" sz="1300" kern="1200" dirty="0"/>
        </a:p>
      </dsp:txBody>
      <dsp:txXfrm>
        <a:off x="1274424" y="20667"/>
        <a:ext cx="567377" cy="589882"/>
      </dsp:txXfrm>
    </dsp:sp>
    <dsp:sp modelId="{D1B1E31A-B4EA-47B7-A368-CB29DED706B0}">
      <dsp:nvSpPr>
        <dsp:cNvPr id="0" name=""/>
        <dsp:cNvSpPr/>
      </dsp:nvSpPr>
      <dsp:spPr>
        <a:xfrm rot="1350000">
          <a:off x="1955507" y="389098"/>
          <a:ext cx="71471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900" kern="1200"/>
        </a:p>
      </dsp:txBody>
      <dsp:txXfrm>
        <a:off x="1956323" y="427362"/>
        <a:ext cx="50030" cy="127100"/>
      </dsp:txXfrm>
    </dsp:sp>
    <dsp:sp modelId="{330C8809-52CE-BB4D-9A38-8EBADEBCA67A}">
      <dsp:nvSpPr>
        <dsp:cNvPr id="0" name=""/>
        <dsp:cNvSpPr/>
      </dsp:nvSpPr>
      <dsp:spPr>
        <a:xfrm>
          <a:off x="2026914" y="258862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/>
            <a:t>行動</a:t>
          </a:r>
          <a:br>
            <a:rPr lang="zh-TW" altLang="en-US" sz="1300" kern="1200" dirty="0" smtClean="0"/>
          </a:br>
          <a:r>
            <a:rPr lang="zh-TW" altLang="en-US" sz="1300" kern="1200" dirty="0" smtClean="0"/>
            <a:t>支付</a:t>
          </a:r>
          <a:endParaRPr lang="zh-TW" altLang="en-US" sz="1300" kern="1200" dirty="0"/>
        </a:p>
      </dsp:txBody>
      <dsp:txXfrm>
        <a:off x="2144421" y="381031"/>
        <a:ext cx="567377" cy="589882"/>
      </dsp:txXfrm>
    </dsp:sp>
    <dsp:sp modelId="{7F41E8BB-E593-4041-A7B6-E439DCFE423D}">
      <dsp:nvSpPr>
        <dsp:cNvPr id="0" name=""/>
        <dsp:cNvSpPr/>
      </dsp:nvSpPr>
      <dsp:spPr>
        <a:xfrm rot="4050000">
          <a:off x="2577873" y="1003496"/>
          <a:ext cx="59548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900" kern="1200"/>
        </a:p>
      </dsp:txBody>
      <dsp:txXfrm>
        <a:off x="2583387" y="1037611"/>
        <a:ext cx="41684" cy="127100"/>
      </dsp:txXfrm>
    </dsp:sp>
    <dsp:sp modelId="{83DDF826-A90E-4FFA-B523-871CCB526011}">
      <dsp:nvSpPr>
        <dsp:cNvPr id="0" name=""/>
        <dsp:cNvSpPr/>
      </dsp:nvSpPr>
      <dsp:spPr>
        <a:xfrm>
          <a:off x="2387279" y="1128859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300" kern="1200" dirty="0" smtClean="0"/>
            <a:t>P2P</a:t>
          </a:r>
          <a:br>
            <a:rPr lang="en-US" altLang="zh-TW" sz="1300" kern="1200" dirty="0" smtClean="0"/>
          </a:br>
          <a:r>
            <a:rPr lang="zh-TW" altLang="en-US" sz="1300" kern="1200" dirty="0" smtClean="0"/>
            <a:t>借貸</a:t>
          </a:r>
          <a:endParaRPr lang="zh-TW" altLang="en-US" sz="1300" kern="1200" dirty="0"/>
        </a:p>
      </dsp:txBody>
      <dsp:txXfrm>
        <a:off x="2504786" y="1251028"/>
        <a:ext cx="567377" cy="589882"/>
      </dsp:txXfrm>
    </dsp:sp>
    <dsp:sp modelId="{A2A61815-7D3B-4CA3-81DC-F0864ED9FFC0}">
      <dsp:nvSpPr>
        <dsp:cNvPr id="0" name=""/>
        <dsp:cNvSpPr/>
      </dsp:nvSpPr>
      <dsp:spPr>
        <a:xfrm rot="6750000">
          <a:off x="2579163" y="1873493"/>
          <a:ext cx="59548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900" kern="1200"/>
        </a:p>
      </dsp:txBody>
      <dsp:txXfrm rot="10800000">
        <a:off x="2591513" y="1907608"/>
        <a:ext cx="41684" cy="127100"/>
      </dsp:txXfrm>
    </dsp:sp>
    <dsp:sp modelId="{6D8EAAE1-6433-4EB8-8E6B-6ED9F9AE8B6D}">
      <dsp:nvSpPr>
        <dsp:cNvPr id="0" name=""/>
        <dsp:cNvSpPr/>
      </dsp:nvSpPr>
      <dsp:spPr>
        <a:xfrm>
          <a:off x="2026914" y="1998856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/>
            <a:t>群眾</a:t>
          </a:r>
          <a:r>
            <a:rPr lang="en-US" altLang="zh-TW" sz="1300" kern="1200" dirty="0" smtClean="0"/>
            <a:t/>
          </a:r>
          <a:br>
            <a:rPr lang="en-US" altLang="zh-TW" sz="1300" kern="1200" dirty="0" smtClean="0"/>
          </a:br>
          <a:r>
            <a:rPr lang="zh-TW" altLang="en-US" sz="1300" kern="1200" dirty="0" smtClean="0"/>
            <a:t>募資</a:t>
          </a:r>
          <a:endParaRPr lang="zh-TW" altLang="en-US" sz="1300" kern="1200" dirty="0"/>
        </a:p>
      </dsp:txBody>
      <dsp:txXfrm>
        <a:off x="2144421" y="2121025"/>
        <a:ext cx="567377" cy="589882"/>
      </dsp:txXfrm>
    </dsp:sp>
    <dsp:sp modelId="{8EE22EF3-15D6-4E4D-821C-678AAD5A5843}">
      <dsp:nvSpPr>
        <dsp:cNvPr id="0" name=""/>
        <dsp:cNvSpPr/>
      </dsp:nvSpPr>
      <dsp:spPr>
        <a:xfrm rot="9450000">
          <a:off x="1959245" y="2489457"/>
          <a:ext cx="71471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900" kern="1200"/>
        </a:p>
      </dsp:txBody>
      <dsp:txXfrm rot="10800000">
        <a:off x="1979870" y="2527721"/>
        <a:ext cx="50030" cy="127100"/>
      </dsp:txXfrm>
    </dsp:sp>
    <dsp:sp modelId="{FD10E9A9-BD77-493B-8092-CADFA27FA628}">
      <dsp:nvSpPr>
        <dsp:cNvPr id="0" name=""/>
        <dsp:cNvSpPr/>
      </dsp:nvSpPr>
      <dsp:spPr>
        <a:xfrm>
          <a:off x="1156917" y="2359220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/>
            <a:t>虛擬</a:t>
          </a:r>
          <a:r>
            <a:rPr lang="en-US" altLang="zh-TW" sz="1300" kern="1200" dirty="0" smtClean="0"/>
            <a:t/>
          </a:r>
          <a:br>
            <a:rPr lang="en-US" altLang="zh-TW" sz="1300" kern="1200" dirty="0" smtClean="0"/>
          </a:br>
          <a:r>
            <a:rPr lang="zh-TW" altLang="en-US" sz="1300" kern="1200" dirty="0" smtClean="0"/>
            <a:t>貨幣</a:t>
          </a:r>
          <a:endParaRPr lang="zh-TW" altLang="en-US" sz="1300" kern="1200" dirty="0"/>
        </a:p>
      </dsp:txBody>
      <dsp:txXfrm>
        <a:off x="1274424" y="2481389"/>
        <a:ext cx="567377" cy="589882"/>
      </dsp:txXfrm>
    </dsp:sp>
    <dsp:sp modelId="{A792CA86-ABE7-46CD-9149-E9D79BD6C012}">
      <dsp:nvSpPr>
        <dsp:cNvPr id="0" name=""/>
        <dsp:cNvSpPr/>
      </dsp:nvSpPr>
      <dsp:spPr>
        <a:xfrm rot="12150000">
          <a:off x="1089248" y="2491005"/>
          <a:ext cx="71471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900" kern="1200"/>
        </a:p>
      </dsp:txBody>
      <dsp:txXfrm rot="10800000">
        <a:off x="1109873" y="2537475"/>
        <a:ext cx="50030" cy="127100"/>
      </dsp:txXfrm>
    </dsp:sp>
    <dsp:sp modelId="{0EA30E45-768F-40BF-AE29-76C3FFCF493D}">
      <dsp:nvSpPr>
        <dsp:cNvPr id="0" name=""/>
        <dsp:cNvSpPr/>
      </dsp:nvSpPr>
      <dsp:spPr>
        <a:xfrm>
          <a:off x="286920" y="1998856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/>
            <a:t>保險</a:t>
          </a:r>
          <a:r>
            <a:rPr lang="en-US" altLang="zh-TW" sz="1300" kern="1200" dirty="0" smtClean="0"/>
            <a:t/>
          </a:r>
          <a:br>
            <a:rPr lang="en-US" altLang="zh-TW" sz="1300" kern="1200" dirty="0" smtClean="0"/>
          </a:br>
          <a:r>
            <a:rPr lang="zh-TW" altLang="en-US" sz="1300" kern="1200" dirty="0" smtClean="0"/>
            <a:t>科技</a:t>
          </a:r>
          <a:endParaRPr lang="zh-TW" altLang="en-US" sz="1300" kern="1200" dirty="0"/>
        </a:p>
      </dsp:txBody>
      <dsp:txXfrm>
        <a:off x="404427" y="2121025"/>
        <a:ext cx="567377" cy="589882"/>
      </dsp:txXfrm>
    </dsp:sp>
    <dsp:sp modelId="{4016ABF0-D19D-4E86-88A9-E9D0116A5F74}">
      <dsp:nvSpPr>
        <dsp:cNvPr id="0" name=""/>
        <dsp:cNvSpPr/>
      </dsp:nvSpPr>
      <dsp:spPr>
        <a:xfrm rot="14850000">
          <a:off x="478804" y="1876607"/>
          <a:ext cx="59548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900" kern="1200"/>
        </a:p>
      </dsp:txBody>
      <dsp:txXfrm rot="10800000">
        <a:off x="491154" y="1927226"/>
        <a:ext cx="41684" cy="127100"/>
      </dsp:txXfrm>
    </dsp:sp>
    <dsp:sp modelId="{E6EB4D13-3A58-4B63-9F32-30DC23E923A2}">
      <dsp:nvSpPr>
        <dsp:cNvPr id="0" name=""/>
        <dsp:cNvSpPr/>
      </dsp:nvSpPr>
      <dsp:spPr>
        <a:xfrm>
          <a:off x="-73443" y="1128859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/>
            <a:t>智慧</a:t>
          </a:r>
          <a:r>
            <a:rPr lang="en-US" altLang="zh-TW" sz="1300" kern="1200" dirty="0" smtClean="0"/>
            <a:t/>
          </a:r>
          <a:br>
            <a:rPr lang="en-US" altLang="zh-TW" sz="1300" kern="1200" dirty="0" smtClean="0"/>
          </a:br>
          <a:r>
            <a:rPr lang="zh-TW" altLang="en-US" sz="1300" kern="1200" dirty="0" smtClean="0"/>
            <a:t>理財</a:t>
          </a:r>
          <a:endParaRPr lang="zh-TW" altLang="en-US" sz="1300" kern="1200" dirty="0"/>
        </a:p>
      </dsp:txBody>
      <dsp:txXfrm>
        <a:off x="44064" y="1251028"/>
        <a:ext cx="567377" cy="589882"/>
      </dsp:txXfrm>
    </dsp:sp>
    <dsp:sp modelId="{9AC301B6-C0B7-4D86-BFD7-B9192A077313}">
      <dsp:nvSpPr>
        <dsp:cNvPr id="0" name=""/>
        <dsp:cNvSpPr/>
      </dsp:nvSpPr>
      <dsp:spPr>
        <a:xfrm rot="17550000">
          <a:off x="477514" y="1006610"/>
          <a:ext cx="59548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900" kern="1200"/>
        </a:p>
      </dsp:txBody>
      <dsp:txXfrm>
        <a:off x="483028" y="1057229"/>
        <a:ext cx="41684" cy="127100"/>
      </dsp:txXfrm>
    </dsp:sp>
    <dsp:sp modelId="{F445C487-B43B-40DB-9971-27052D8B0140}">
      <dsp:nvSpPr>
        <dsp:cNvPr id="0" name=""/>
        <dsp:cNvSpPr/>
      </dsp:nvSpPr>
      <dsp:spPr>
        <a:xfrm>
          <a:off x="286920" y="258862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/>
            <a:t>網路</a:t>
          </a:r>
          <a:r>
            <a:rPr lang="en-US" altLang="zh-TW" sz="1300" kern="1200" dirty="0" smtClean="0"/>
            <a:t/>
          </a:r>
          <a:br>
            <a:rPr lang="en-US" altLang="zh-TW" sz="1300" kern="1200" dirty="0" smtClean="0"/>
          </a:br>
          <a:r>
            <a:rPr lang="zh-TW" altLang="en-US" sz="1300" kern="1200" dirty="0" smtClean="0"/>
            <a:t>信評</a:t>
          </a:r>
          <a:endParaRPr lang="zh-TW" altLang="en-US" sz="1300" kern="1200" dirty="0"/>
        </a:p>
      </dsp:txBody>
      <dsp:txXfrm>
        <a:off x="404427" y="381031"/>
        <a:ext cx="567377" cy="589882"/>
      </dsp:txXfrm>
    </dsp:sp>
    <dsp:sp modelId="{6989CE8A-0CAF-4DB4-8FF4-E50E8F206837}">
      <dsp:nvSpPr>
        <dsp:cNvPr id="0" name=""/>
        <dsp:cNvSpPr/>
      </dsp:nvSpPr>
      <dsp:spPr>
        <a:xfrm rot="20250000">
          <a:off x="1085510" y="390647"/>
          <a:ext cx="71471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900" kern="1200" dirty="0"/>
        </a:p>
      </dsp:txBody>
      <dsp:txXfrm>
        <a:off x="1086326" y="437117"/>
        <a:ext cx="50030" cy="1271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49EF90-5ADE-4409-BD21-A4671AAE8E8D}">
      <dsp:nvSpPr>
        <dsp:cNvPr id="0" name=""/>
        <dsp:cNvSpPr/>
      </dsp:nvSpPr>
      <dsp:spPr>
        <a:xfrm>
          <a:off x="-5441786" y="-833333"/>
          <a:ext cx="6480236" cy="6480236"/>
        </a:xfrm>
        <a:prstGeom prst="blockArc">
          <a:avLst>
            <a:gd name="adj1" fmla="val 18900000"/>
            <a:gd name="adj2" fmla="val 2700000"/>
            <a:gd name="adj3" fmla="val 333"/>
          </a:avLst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C96C00-60B3-4F2B-A47E-0B739CDEDB87}">
      <dsp:nvSpPr>
        <dsp:cNvPr id="0" name=""/>
        <dsp:cNvSpPr/>
      </dsp:nvSpPr>
      <dsp:spPr>
        <a:xfrm>
          <a:off x="668123" y="481356"/>
          <a:ext cx="6366839" cy="96271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60487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4154" tIns="60960" rIns="60960" bIns="6096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i="0" kern="1200" dirty="0" smtClean="0"/>
            <a:t>行動互聯網：透過行動通訊和互聯網結合，使人們能更方便地運用手機使用金融服務</a:t>
          </a:r>
          <a:endParaRPr lang="zh-TW" altLang="en-US" sz="2400" kern="1200" dirty="0"/>
        </a:p>
      </dsp:txBody>
      <dsp:txXfrm>
        <a:off x="668123" y="481356"/>
        <a:ext cx="6366839" cy="962713"/>
      </dsp:txXfrm>
    </dsp:sp>
    <dsp:sp modelId="{8CE46475-6650-47A6-900E-A958392A9204}">
      <dsp:nvSpPr>
        <dsp:cNvPr id="0" name=""/>
        <dsp:cNvSpPr/>
      </dsp:nvSpPr>
      <dsp:spPr>
        <a:xfrm>
          <a:off x="66427" y="361017"/>
          <a:ext cx="1203392" cy="12033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FC90B1-C8EB-474C-B945-5C113C86AE97}">
      <dsp:nvSpPr>
        <dsp:cNvPr id="0" name=""/>
        <dsp:cNvSpPr/>
      </dsp:nvSpPr>
      <dsp:spPr>
        <a:xfrm>
          <a:off x="1084497" y="1933783"/>
          <a:ext cx="6016892" cy="962713"/>
        </a:xfrm>
        <a:prstGeom prst="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rgbClr val="4DA07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4154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i="0" kern="1200" dirty="0" smtClean="0"/>
            <a:t> </a:t>
          </a:r>
          <a:r>
            <a:rPr lang="en-US" altLang="zh-TW" sz="2400" b="1" i="0" kern="1200" dirty="0" smtClean="0"/>
            <a:t>AI </a:t>
          </a:r>
          <a:r>
            <a:rPr lang="zh-TW" altLang="en-US" sz="2400" b="1" i="0" kern="1200" dirty="0" smtClean="0"/>
            <a:t>大數據：大量數據收集、整理及分析</a:t>
          </a:r>
          <a:endParaRPr lang="zh-TW" altLang="en-US" sz="2400" kern="1200" dirty="0"/>
        </a:p>
      </dsp:txBody>
      <dsp:txXfrm>
        <a:off x="1084497" y="1933783"/>
        <a:ext cx="6016892" cy="962713"/>
      </dsp:txXfrm>
    </dsp:sp>
    <dsp:sp modelId="{CA1222D1-C0D7-4320-BDD3-E3B81E7E50E2}">
      <dsp:nvSpPr>
        <dsp:cNvPr id="0" name=""/>
        <dsp:cNvSpPr/>
      </dsp:nvSpPr>
      <dsp:spPr>
        <a:xfrm>
          <a:off x="416373" y="1805088"/>
          <a:ext cx="1203392" cy="12033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E57142-E37C-44E1-9EB1-BC70376B7B9E}">
      <dsp:nvSpPr>
        <dsp:cNvPr id="0" name=""/>
        <dsp:cNvSpPr/>
      </dsp:nvSpPr>
      <dsp:spPr>
        <a:xfrm>
          <a:off x="668123" y="3369498"/>
          <a:ext cx="6366839" cy="962713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rgbClr val="C1985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4154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/>
            <a:t>雲端運算基礎建設：將不同位置的計算資源透過互網網整合起來</a:t>
          </a:r>
          <a:endParaRPr lang="zh-TW" altLang="en-US" sz="2400" b="1" kern="1200" dirty="0"/>
        </a:p>
      </dsp:txBody>
      <dsp:txXfrm>
        <a:off x="668123" y="3369498"/>
        <a:ext cx="6366839" cy="962713"/>
      </dsp:txXfrm>
    </dsp:sp>
    <dsp:sp modelId="{C1B7E16D-F72F-4E72-86B8-BED5149B9912}">
      <dsp:nvSpPr>
        <dsp:cNvPr id="0" name=""/>
        <dsp:cNvSpPr/>
      </dsp:nvSpPr>
      <dsp:spPr>
        <a:xfrm>
          <a:off x="66427" y="3249159"/>
          <a:ext cx="1203392" cy="12033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5A2281-1FE0-4E36-B7FC-49C1793956AA}">
      <dsp:nvSpPr>
        <dsp:cNvPr id="0" name=""/>
        <dsp:cNvSpPr/>
      </dsp:nvSpPr>
      <dsp:spPr>
        <a:xfrm>
          <a:off x="7473" y="0"/>
          <a:ext cx="1601450" cy="5992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/>
            <a:t>創新模式</a:t>
          </a:r>
        </a:p>
      </dsp:txBody>
      <dsp:txXfrm>
        <a:off x="25024" y="17551"/>
        <a:ext cx="1566348" cy="564120"/>
      </dsp:txXfrm>
    </dsp:sp>
    <dsp:sp modelId="{1BF9C948-1257-4234-8241-EC41251EA83B}">
      <dsp:nvSpPr>
        <dsp:cNvPr id="0" name=""/>
        <dsp:cNvSpPr/>
      </dsp:nvSpPr>
      <dsp:spPr>
        <a:xfrm>
          <a:off x="2184599" y="116779"/>
          <a:ext cx="624105" cy="3656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500" kern="1200"/>
        </a:p>
      </dsp:txBody>
      <dsp:txXfrm>
        <a:off x="2184599" y="189912"/>
        <a:ext cx="514406" cy="219397"/>
      </dsp:txXfrm>
    </dsp:sp>
    <dsp:sp modelId="{BC1EE63B-2D58-4ECB-B2DC-168FA4BC9DD3}">
      <dsp:nvSpPr>
        <dsp:cNvPr id="0" name=""/>
        <dsp:cNvSpPr/>
      </dsp:nvSpPr>
      <dsp:spPr>
        <a:xfrm>
          <a:off x="3332667" y="0"/>
          <a:ext cx="6451412" cy="5992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/>
            <a:t>實體銀行服務創新</a:t>
          </a:r>
          <a:endParaRPr lang="zh-TW" altLang="en-US" sz="2400" kern="1200" dirty="0"/>
        </a:p>
      </dsp:txBody>
      <dsp:txXfrm>
        <a:off x="3350218" y="17551"/>
        <a:ext cx="6416310" cy="56412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5A2281-1FE0-4E36-B7FC-49C1793956AA}">
      <dsp:nvSpPr>
        <dsp:cNvPr id="0" name=""/>
        <dsp:cNvSpPr/>
      </dsp:nvSpPr>
      <dsp:spPr>
        <a:xfrm>
          <a:off x="7473" y="0"/>
          <a:ext cx="1601450" cy="5992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/>
            <a:t>創新模式</a:t>
          </a:r>
        </a:p>
      </dsp:txBody>
      <dsp:txXfrm>
        <a:off x="25024" y="17551"/>
        <a:ext cx="1566348" cy="564120"/>
      </dsp:txXfrm>
    </dsp:sp>
    <dsp:sp modelId="{1BF9C948-1257-4234-8241-EC41251EA83B}">
      <dsp:nvSpPr>
        <dsp:cNvPr id="0" name=""/>
        <dsp:cNvSpPr/>
      </dsp:nvSpPr>
      <dsp:spPr>
        <a:xfrm>
          <a:off x="2182103" y="116779"/>
          <a:ext cx="621399" cy="3656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500" kern="1200"/>
        </a:p>
      </dsp:txBody>
      <dsp:txXfrm>
        <a:off x="2182103" y="189912"/>
        <a:ext cx="511700" cy="219397"/>
      </dsp:txXfrm>
    </dsp:sp>
    <dsp:sp modelId="{BC1EE63B-2D58-4ECB-B2DC-168FA4BC9DD3}">
      <dsp:nvSpPr>
        <dsp:cNvPr id="0" name=""/>
        <dsp:cNvSpPr/>
      </dsp:nvSpPr>
      <dsp:spPr>
        <a:xfrm>
          <a:off x="3325193" y="0"/>
          <a:ext cx="6451412" cy="5992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/>
            <a:t>實體銀行服務創新</a:t>
          </a:r>
        </a:p>
      </dsp:txBody>
      <dsp:txXfrm>
        <a:off x="3342744" y="17551"/>
        <a:ext cx="6416310" cy="564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F1F96B-CEEA-46B0-8937-BD819D974171}" type="datetimeFigureOut">
              <a:rPr lang="en-US" smtClean="0"/>
              <a:t>4/30/2019</a:t>
            </a:fld>
            <a:endParaRPr lang="en-US" dirty="0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2FB1B-645A-40C2-9D3F-69B9DC873AF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564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9610A-8179-B34C-A2EB-2A556FEAB015}" type="slidenum">
              <a:rPr kumimoji="1" lang="zh-TW" altLang="en-US" smtClean="0"/>
              <a:pPr/>
              <a:t>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8689051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37933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Shape 391"/>
          <p:cNvSpPr>
            <a:spLocks noGrp="1" noRot="1" noChangeAspect="1"/>
          </p:cNvSpPr>
          <p:nvPr>
            <p:ph type="sldImg" idx="2"/>
          </p:nvPr>
        </p:nvSpPr>
        <p:spPr>
          <a:xfrm>
            <a:off x="2987675" y="887413"/>
            <a:ext cx="4259263" cy="23955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92" name="Shape 392"/>
          <p:cNvSpPr txBox="1">
            <a:spLocks noGrp="1"/>
          </p:cNvSpPr>
          <p:nvPr>
            <p:ph type="body" idx="1"/>
          </p:nvPr>
        </p:nvSpPr>
        <p:spPr>
          <a:xfrm>
            <a:off x="1023462" y="3416537"/>
            <a:ext cx="8187689" cy="2795349"/>
          </a:xfrm>
          <a:prstGeom prst="rect">
            <a:avLst/>
          </a:prstGeom>
          <a:noFill/>
          <a:ln>
            <a:noFill/>
          </a:ln>
        </p:spPr>
        <p:txBody>
          <a:bodyPr lIns="99025" tIns="49500" rIns="99025" bIns="49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alt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西班牙 創新銀行首例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Shape 393"/>
          <p:cNvSpPr txBox="1">
            <a:spLocks noGrp="1"/>
          </p:cNvSpPr>
          <p:nvPr>
            <p:ph type="sldNum" idx="12"/>
          </p:nvPr>
        </p:nvSpPr>
        <p:spPr>
          <a:xfrm>
            <a:off x="5797246" y="6743103"/>
            <a:ext cx="4434997" cy="356196"/>
          </a:xfrm>
          <a:prstGeom prst="rect">
            <a:avLst/>
          </a:prstGeom>
          <a:noFill/>
          <a:ln>
            <a:noFill/>
          </a:ln>
        </p:spPr>
        <p:txBody>
          <a:bodyPr lIns="99025" tIns="49500" rIns="99025" bIns="49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27</a:t>
            </a:fld>
            <a:endParaRPr lang="en-US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086677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Shape 391"/>
          <p:cNvSpPr>
            <a:spLocks noGrp="1" noRot="1" noChangeAspect="1"/>
          </p:cNvSpPr>
          <p:nvPr>
            <p:ph type="sldImg" idx="2"/>
          </p:nvPr>
        </p:nvSpPr>
        <p:spPr>
          <a:xfrm>
            <a:off x="2987675" y="887413"/>
            <a:ext cx="4259263" cy="23955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92" name="Shape 392"/>
          <p:cNvSpPr txBox="1">
            <a:spLocks noGrp="1"/>
          </p:cNvSpPr>
          <p:nvPr>
            <p:ph type="body" idx="1"/>
          </p:nvPr>
        </p:nvSpPr>
        <p:spPr>
          <a:xfrm>
            <a:off x="1023462" y="3416537"/>
            <a:ext cx="8187689" cy="2795349"/>
          </a:xfrm>
          <a:prstGeom prst="rect">
            <a:avLst/>
          </a:prstGeom>
          <a:noFill/>
          <a:ln>
            <a:noFill/>
          </a:ln>
        </p:spPr>
        <p:txBody>
          <a:bodyPr lIns="99025" tIns="49500" rIns="99025" bIns="49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Shape 393"/>
          <p:cNvSpPr txBox="1">
            <a:spLocks noGrp="1"/>
          </p:cNvSpPr>
          <p:nvPr>
            <p:ph type="sldNum" idx="12"/>
          </p:nvPr>
        </p:nvSpPr>
        <p:spPr>
          <a:xfrm>
            <a:off x="5797246" y="6743103"/>
            <a:ext cx="4434997" cy="356196"/>
          </a:xfrm>
          <a:prstGeom prst="rect">
            <a:avLst/>
          </a:prstGeom>
          <a:noFill/>
          <a:ln>
            <a:noFill/>
          </a:ln>
        </p:spPr>
        <p:txBody>
          <a:bodyPr lIns="99025" tIns="49500" rIns="99025" bIns="49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28</a:t>
            </a:fld>
            <a:endParaRPr lang="en-US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044000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zh-TW" altLang="en-US" dirty="0" smtClean="0"/>
              <a:t>首先是系統的流程</a:t>
            </a:r>
            <a:endParaRPr lang="en-US" altLang="zh-TW" dirty="0" smtClean="0"/>
          </a:p>
          <a:p>
            <a:r>
              <a:rPr lang="en-US" altLang="zh-TW" dirty="0" smtClean="0"/>
              <a:t>1.</a:t>
            </a:r>
            <a:r>
              <a:rPr lang="zh-TW" altLang="en-US" dirty="0" smtClean="0"/>
              <a:t> 蒐集兩部分的資料集分別為</a:t>
            </a:r>
            <a:endParaRPr lang="en-US" altLang="zh-TW" dirty="0" smtClean="0"/>
          </a:p>
          <a:p>
            <a:r>
              <a:rPr lang="zh-TW" altLang="en-US" dirty="0" smtClean="0"/>
              <a:t>社群股票討論區的資訊 以及歷史股價</a:t>
            </a:r>
            <a:endParaRPr lang="en-US" altLang="zh-TW" dirty="0" smtClean="0"/>
          </a:p>
          <a:p>
            <a:r>
              <a:rPr lang="en-US" altLang="zh-TW" dirty="0" smtClean="0"/>
              <a:t>2.</a:t>
            </a:r>
            <a:r>
              <a:rPr lang="zh-TW" altLang="en-US" dirty="0" smtClean="0"/>
              <a:t> 然後透過我們提出的混合式推薦系統</a:t>
            </a:r>
            <a:endParaRPr lang="en-US" altLang="zh-TW" dirty="0" smtClean="0"/>
          </a:p>
          <a:p>
            <a:r>
              <a:rPr lang="en-US" altLang="zh-TW" dirty="0" smtClean="0"/>
              <a:t>3.</a:t>
            </a:r>
            <a:r>
              <a:rPr lang="zh-TW" altLang="en-US" dirty="0" smtClean="0"/>
              <a:t> 依據風險大小將股票分別匹配到不同的風險組合 產生三種類型的投資組合</a:t>
            </a:r>
            <a:endParaRPr lang="en-US" altLang="zh-TW" dirty="0" smtClean="0"/>
          </a:p>
          <a:p>
            <a:r>
              <a:rPr lang="en-US" altLang="zh-TW" dirty="0" smtClean="0"/>
              <a:t>4.</a:t>
            </a:r>
            <a:r>
              <a:rPr lang="zh-TW" altLang="en-US" dirty="0" smtClean="0"/>
              <a:t> 最後再依照投資俱樂部偏好推薦他們最適合的投資組合</a:t>
            </a:r>
            <a:endParaRPr lang="en-US" altLang="zh-TW" dirty="0"/>
          </a:p>
        </p:txBody>
      </p:sp>
      <p:sp>
        <p:nvSpPr>
          <p:cNvPr id="2970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B8462435-61E3-4E16-B99A-403E5C63E522}" type="slidenum">
              <a:rPr kumimoji="0" lang="zh-TW" altLang="en-US" smtClean="0">
                <a:latin typeface="Calibri" panose="020F0502020204030204" pitchFamily="34" charset="0"/>
              </a:rPr>
              <a:pPr/>
              <a:t>39</a:t>
            </a:fld>
            <a:endParaRPr kumimoji="0" lang="zh-TW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4533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接著</a:t>
            </a:r>
            <a:r>
              <a:rPr lang="zh-TW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是股票趨勢分析</a:t>
            </a:r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B07956-BC10-4EE7-B12A-0C719A5476FB}" type="slidenum">
              <a:rPr lang="zh-TW" altLang="en-US" smtClean="0"/>
              <a:pPr>
                <a:defRPr/>
              </a:pPr>
              <a:t>40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468734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zh-TW" altLang="en-US" dirty="0" smtClean="0"/>
              <a:t>以上就是我的論文簡報</a:t>
            </a:r>
            <a:endParaRPr lang="en-US" altLang="zh-TW" dirty="0"/>
          </a:p>
          <a:p>
            <a:r>
              <a:rPr lang="zh-TW" altLang="en-US" dirty="0"/>
              <a:t>謝謝各位口試委員</a:t>
            </a:r>
          </a:p>
        </p:txBody>
      </p:sp>
      <p:sp>
        <p:nvSpPr>
          <p:cNvPr id="74756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FC665275-29E2-48E7-B14D-053AF882CBED}" type="slidenum">
              <a:rPr kumimoji="0" lang="zh-TW" altLang="en-US" smtClean="0">
                <a:latin typeface="Calibri" panose="020F0502020204030204" pitchFamily="34" charset="0"/>
              </a:rPr>
              <a:pPr/>
              <a:t>41</a:t>
            </a:fld>
            <a:endParaRPr kumimoji="0" lang="zh-TW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9503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社群金融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005633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NOT</a:t>
            </a:r>
            <a:r>
              <a:rPr lang="zh-TW" altLang="en-US" dirty="0"/>
              <a:t> </a:t>
            </a:r>
            <a:r>
              <a:rPr lang="en-US" altLang="zh-TW" dirty="0"/>
              <a:t>DONE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428100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07744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292431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2FB1B-645A-40C2-9D3F-69B9DC873AF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4879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46795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>
            <a:spLocks noGrp="1" noRot="1" noChangeAspect="1"/>
          </p:cNvSpPr>
          <p:nvPr>
            <p:ph type="sldImg" idx="2"/>
          </p:nvPr>
        </p:nvSpPr>
        <p:spPr>
          <a:xfrm>
            <a:off x="2987675" y="887413"/>
            <a:ext cx="4259263" cy="23955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51" name="Shape 251"/>
          <p:cNvSpPr txBox="1">
            <a:spLocks noGrp="1"/>
          </p:cNvSpPr>
          <p:nvPr>
            <p:ph type="body" idx="1"/>
          </p:nvPr>
        </p:nvSpPr>
        <p:spPr>
          <a:xfrm>
            <a:off x="1023462" y="3416537"/>
            <a:ext cx="8187689" cy="2795349"/>
          </a:xfrm>
          <a:prstGeom prst="rect">
            <a:avLst/>
          </a:prstGeom>
          <a:noFill/>
          <a:ln>
            <a:noFill/>
          </a:ln>
        </p:spPr>
        <p:txBody>
          <a:bodyPr lIns="99025" tIns="49500" rIns="99025" bIns="49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lang="en-US" altLang="zh-TW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Shape 252"/>
          <p:cNvSpPr txBox="1">
            <a:spLocks noGrp="1"/>
          </p:cNvSpPr>
          <p:nvPr>
            <p:ph type="sldNum" idx="12"/>
          </p:nvPr>
        </p:nvSpPr>
        <p:spPr>
          <a:xfrm>
            <a:off x="5797246" y="6743103"/>
            <a:ext cx="4434997" cy="356196"/>
          </a:xfrm>
          <a:prstGeom prst="rect">
            <a:avLst/>
          </a:prstGeom>
          <a:noFill/>
          <a:ln>
            <a:noFill/>
          </a:ln>
        </p:spPr>
        <p:txBody>
          <a:bodyPr lIns="99025" tIns="49500" rIns="99025" bIns="49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 lang="en-US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106150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Shape 314"/>
          <p:cNvSpPr txBox="1">
            <a:spLocks noGrp="1"/>
          </p:cNvSpPr>
          <p:nvPr>
            <p:ph type="body" idx="1"/>
          </p:nvPr>
        </p:nvSpPr>
        <p:spPr>
          <a:xfrm>
            <a:off x="1023462" y="3416537"/>
            <a:ext cx="8187689" cy="279534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315" name="Shape 315"/>
          <p:cNvSpPr>
            <a:spLocks noGrp="1" noRot="1" noChangeAspect="1"/>
          </p:cNvSpPr>
          <p:nvPr>
            <p:ph type="sldImg" idx="2"/>
          </p:nvPr>
        </p:nvSpPr>
        <p:spPr>
          <a:xfrm>
            <a:off x="2987675" y="887413"/>
            <a:ext cx="4259263" cy="23955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56833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55494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4/30/2019</a:t>
            </a:fld>
            <a:endParaRPr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337930"/>
          </a:xfrm>
          <a:prstGeom prst="rect">
            <a:avLst/>
          </a:prstGeom>
        </p:spPr>
      </p:pic>
      <p:sp>
        <p:nvSpPr>
          <p:cNvPr id="8" name="日期版面配置區 3"/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D7408D-91A5-47F8-9220-BE1915799689}" type="datetimeFigureOut">
              <a:rPr lang="en-US" smtClean="0"/>
              <a:pPr/>
              <a:t>4/30/2019</a:t>
            </a:fld>
            <a:endParaRPr lang="en-US" dirty="0"/>
          </a:p>
        </p:txBody>
      </p:sp>
      <p:sp>
        <p:nvSpPr>
          <p:cNvPr id="9" name="投影片編號版面配置區 5"/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2D03ED1-8DD8-4C99-A3B7-0F3344DAF6D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日期版面配置區 3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標楷體" panose="03000509000000000000" pitchFamily="65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99D035A-3CCD-0F46-B59D-65FDD0B5D827}" type="datetimeFigureOut">
              <a:rPr kumimoji="1" lang="zh-TW" altLang="en-US" smtClean="0"/>
              <a:pPr/>
              <a:t>2019/4/30</a:t>
            </a:fld>
            <a:endParaRPr kumimoji="1" lang="zh-TW" altLang="en-US" dirty="0"/>
          </a:p>
        </p:txBody>
      </p:sp>
      <p:sp>
        <p:nvSpPr>
          <p:cNvPr id="11" name="投影片編號版面配置區 5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標楷體" panose="03000509000000000000" pitchFamily="65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  <p:grpSp>
        <p:nvGrpSpPr>
          <p:cNvPr id="12" name="群組 11"/>
          <p:cNvGrpSpPr/>
          <p:nvPr userDrawn="1"/>
        </p:nvGrpSpPr>
        <p:grpSpPr>
          <a:xfrm>
            <a:off x="0" y="6359522"/>
            <a:ext cx="12157008" cy="503999"/>
            <a:chOff x="27500" y="6373169"/>
            <a:chExt cx="9144000" cy="503999"/>
          </a:xfrm>
        </p:grpSpPr>
        <p:sp>
          <p:nvSpPr>
            <p:cNvPr id="13" name="矩形 12"/>
            <p:cNvSpPr/>
            <p:nvPr/>
          </p:nvSpPr>
          <p:spPr>
            <a:xfrm>
              <a:off x="27500" y="6373169"/>
              <a:ext cx="9144000" cy="50399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>
                <a:ea typeface="標楷體" panose="03000509000000000000" pitchFamily="65" charset="-120"/>
              </a:endParaRPr>
            </a:p>
          </p:txBody>
        </p:sp>
        <p:pic>
          <p:nvPicPr>
            <p:cNvPr id="14" name="Picture 9" descr="log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870" y="6460677"/>
              <a:ext cx="300077" cy="3787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矩形 14"/>
            <p:cNvSpPr/>
            <p:nvPr/>
          </p:nvSpPr>
          <p:spPr>
            <a:xfrm>
              <a:off x="542584" y="6501128"/>
              <a:ext cx="366183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0" lang="en-US" altLang="zh-TW" sz="1400" i="1" dirty="0" smtClean="0">
                  <a:solidFill>
                    <a:srgbClr val="2907A5"/>
                  </a:solidFill>
                  <a:latin typeface="Arial" pitchFamily="34" charset="0"/>
                  <a:ea typeface="標楷體" panose="03000509000000000000" pitchFamily="65" charset="-120"/>
                  <a:cs typeface="Arial" pitchFamily="34" charset="0"/>
                </a:rPr>
                <a:t>Institute of Information Management, NCTU </a:t>
              </a:r>
              <a:endParaRPr lang="zh-TW" altLang="en-US" sz="1400" dirty="0">
                <a:ea typeface="標楷體" panose="03000509000000000000" pitchFamily="65" charset="-120"/>
              </a:endParaRPr>
            </a:p>
          </p:txBody>
        </p:sp>
      </p:grpSp>
      <p:grpSp>
        <p:nvGrpSpPr>
          <p:cNvPr id="16" name="群組 15"/>
          <p:cNvGrpSpPr>
            <a:grpSpLocks noChangeAspect="1"/>
          </p:cNvGrpSpPr>
          <p:nvPr userDrawn="1"/>
        </p:nvGrpSpPr>
        <p:grpSpPr>
          <a:xfrm>
            <a:off x="10349947" y="6409464"/>
            <a:ext cx="1598543" cy="380274"/>
            <a:chOff x="772185" y="1003371"/>
            <a:chExt cx="2277814" cy="541866"/>
          </a:xfrm>
        </p:grpSpPr>
        <p:sp>
          <p:nvSpPr>
            <p:cNvPr id="17" name="矩形 16"/>
            <p:cNvSpPr>
              <a:spLocks noChangeAspect="1"/>
            </p:cNvSpPr>
            <p:nvPr/>
          </p:nvSpPr>
          <p:spPr>
            <a:xfrm>
              <a:off x="772185" y="1003371"/>
              <a:ext cx="568407" cy="541866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 smtClean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I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18" name="矩形 17"/>
            <p:cNvSpPr>
              <a:spLocks noChangeAspect="1"/>
            </p:cNvSpPr>
            <p:nvPr/>
          </p:nvSpPr>
          <p:spPr>
            <a:xfrm>
              <a:off x="1369467" y="1003371"/>
              <a:ext cx="537600" cy="539715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E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19" name="矩形 18"/>
            <p:cNvSpPr>
              <a:spLocks noChangeAspect="1"/>
            </p:cNvSpPr>
            <p:nvPr/>
          </p:nvSpPr>
          <p:spPr>
            <a:xfrm>
              <a:off x="1940933" y="1005522"/>
              <a:ext cx="537600" cy="539715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B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20" name="矩形 19"/>
            <p:cNvSpPr>
              <a:spLocks noChangeAspect="1"/>
            </p:cNvSpPr>
            <p:nvPr/>
          </p:nvSpPr>
          <p:spPr>
            <a:xfrm>
              <a:off x="2512399" y="1003371"/>
              <a:ext cx="537600" cy="539715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 smtClean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I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34880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4/30/2019</a:t>
            </a:fld>
            <a:endParaRPr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2554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4/30/2019</a:t>
            </a:fld>
            <a:endParaRPr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784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4/30/2019</a:t>
            </a:fld>
            <a:endParaRPr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日期版面配置區 3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標楷體" panose="03000509000000000000" pitchFamily="65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99D035A-3CCD-0F46-B59D-65FDD0B5D827}" type="datetimeFigureOut">
              <a:rPr kumimoji="1" lang="zh-TW" altLang="en-US" smtClean="0"/>
              <a:pPr/>
              <a:t>2019/4/30</a:t>
            </a:fld>
            <a:endParaRPr kumimoji="1" lang="zh-TW" altLang="en-US" dirty="0"/>
          </a:p>
        </p:txBody>
      </p:sp>
      <p:sp>
        <p:nvSpPr>
          <p:cNvPr id="12" name="投影片編號版面配置區 5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標楷體" panose="03000509000000000000" pitchFamily="65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  <p:grpSp>
        <p:nvGrpSpPr>
          <p:cNvPr id="13" name="群組 12"/>
          <p:cNvGrpSpPr/>
          <p:nvPr userDrawn="1"/>
        </p:nvGrpSpPr>
        <p:grpSpPr>
          <a:xfrm>
            <a:off x="0" y="6359522"/>
            <a:ext cx="12157008" cy="503999"/>
            <a:chOff x="27500" y="6373169"/>
            <a:chExt cx="9144000" cy="503999"/>
          </a:xfrm>
        </p:grpSpPr>
        <p:sp>
          <p:nvSpPr>
            <p:cNvPr id="14" name="矩形 13"/>
            <p:cNvSpPr/>
            <p:nvPr/>
          </p:nvSpPr>
          <p:spPr>
            <a:xfrm>
              <a:off x="27500" y="6373169"/>
              <a:ext cx="9144000" cy="50399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>
                <a:ea typeface="標楷體" panose="03000509000000000000" pitchFamily="65" charset="-120"/>
              </a:endParaRPr>
            </a:p>
          </p:txBody>
        </p:sp>
        <p:pic>
          <p:nvPicPr>
            <p:cNvPr id="15" name="Picture 9" descr="logo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870" y="6460677"/>
              <a:ext cx="300077" cy="3787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矩形 15"/>
            <p:cNvSpPr/>
            <p:nvPr/>
          </p:nvSpPr>
          <p:spPr>
            <a:xfrm>
              <a:off x="542584" y="6501128"/>
              <a:ext cx="366183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0" lang="en-US" altLang="zh-TW" sz="1400" i="1" dirty="0" smtClean="0">
                  <a:solidFill>
                    <a:srgbClr val="2907A5"/>
                  </a:solidFill>
                  <a:latin typeface="Arial" pitchFamily="34" charset="0"/>
                  <a:ea typeface="標楷體" panose="03000509000000000000" pitchFamily="65" charset="-120"/>
                  <a:cs typeface="Arial" pitchFamily="34" charset="0"/>
                </a:rPr>
                <a:t>Institute of Information Management, NCTU </a:t>
              </a:r>
              <a:endParaRPr lang="zh-TW" altLang="en-US" sz="1400" dirty="0">
                <a:ea typeface="標楷體" panose="03000509000000000000" pitchFamily="65" charset="-120"/>
              </a:endParaRPr>
            </a:p>
          </p:txBody>
        </p:sp>
      </p:grpSp>
      <p:grpSp>
        <p:nvGrpSpPr>
          <p:cNvPr id="17" name="群組 16"/>
          <p:cNvGrpSpPr>
            <a:grpSpLocks noChangeAspect="1"/>
          </p:cNvGrpSpPr>
          <p:nvPr userDrawn="1"/>
        </p:nvGrpSpPr>
        <p:grpSpPr>
          <a:xfrm>
            <a:off x="10349947" y="6409464"/>
            <a:ext cx="1598543" cy="380274"/>
            <a:chOff x="772185" y="1003371"/>
            <a:chExt cx="2277814" cy="541866"/>
          </a:xfrm>
        </p:grpSpPr>
        <p:sp>
          <p:nvSpPr>
            <p:cNvPr id="18" name="矩形 17"/>
            <p:cNvSpPr>
              <a:spLocks noChangeAspect="1"/>
            </p:cNvSpPr>
            <p:nvPr/>
          </p:nvSpPr>
          <p:spPr>
            <a:xfrm>
              <a:off x="772185" y="1003371"/>
              <a:ext cx="568407" cy="541866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 smtClean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I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19" name="矩形 18"/>
            <p:cNvSpPr>
              <a:spLocks noChangeAspect="1"/>
            </p:cNvSpPr>
            <p:nvPr/>
          </p:nvSpPr>
          <p:spPr>
            <a:xfrm>
              <a:off x="1369467" y="1003371"/>
              <a:ext cx="537600" cy="539715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E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20" name="矩形 19"/>
            <p:cNvSpPr>
              <a:spLocks noChangeAspect="1"/>
            </p:cNvSpPr>
            <p:nvPr/>
          </p:nvSpPr>
          <p:spPr>
            <a:xfrm>
              <a:off x="1940933" y="1005522"/>
              <a:ext cx="537600" cy="539715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B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21" name="矩形 20"/>
            <p:cNvSpPr>
              <a:spLocks noChangeAspect="1"/>
            </p:cNvSpPr>
            <p:nvPr/>
          </p:nvSpPr>
          <p:spPr>
            <a:xfrm>
              <a:off x="2512399" y="1003371"/>
              <a:ext cx="537600" cy="539715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 smtClean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I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</p:grpSp>
      <p:pic>
        <p:nvPicPr>
          <p:cNvPr id="22" name="圖片 2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420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4/30/2019</a:t>
            </a:fld>
            <a:endParaRPr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847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4/30/2019</a:t>
            </a:fld>
            <a:endParaRPr lang="en-US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88733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4/30/2019</a:t>
            </a:fld>
            <a:endParaRPr lang="en-US" dirty="0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91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4/30/2019</a:t>
            </a:fld>
            <a:endParaRPr 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649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4/30/2019</a:t>
            </a:fld>
            <a:endParaRPr 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14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4/30/2019</a:t>
            </a:fld>
            <a:endParaRPr lang="en-US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361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4/30/2019</a:t>
            </a:fld>
            <a:endParaRPr lang="en-US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66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D7408D-91A5-47F8-9220-BE1915799689}" type="datetimeFigureOut">
              <a:rPr lang="en-US" smtClean="0"/>
              <a:t>4/30/2019</a:t>
            </a:fld>
            <a:endParaRPr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03ED1-8DD8-4C99-A3B7-0F3344DAF6D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569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hdphoto" Target="../media/hdphoto2.wdp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g"/><Relationship Id="rId4" Type="http://schemas.openxmlformats.org/officeDocument/2006/relationships/image" Target="../media/image14.png"/><Relationship Id="rId9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7.png"/><Relationship Id="rId3" Type="http://schemas.openxmlformats.org/officeDocument/2006/relationships/image" Target="../media/image20.png"/><Relationship Id="rId7" Type="http://schemas.openxmlformats.org/officeDocument/2006/relationships/image" Target="../media/image16.jpeg"/><Relationship Id="rId12" Type="http://schemas.openxmlformats.org/officeDocument/2006/relationships/image" Target="../media/image2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5.jpeg"/><Relationship Id="rId5" Type="http://schemas.microsoft.com/office/2007/relationships/hdphoto" Target="../media/hdphoto4.wdp"/><Relationship Id="rId10" Type="http://schemas.microsoft.com/office/2007/relationships/hdphoto" Target="../media/hdphoto5.wdp"/><Relationship Id="rId4" Type="http://schemas.openxmlformats.org/officeDocument/2006/relationships/image" Target="../media/image21.png"/><Relationship Id="rId9" Type="http://schemas.openxmlformats.org/officeDocument/2006/relationships/image" Target="../media/image24.png"/><Relationship Id="rId1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microsoft.com/office/2007/relationships/hdphoto" Target="../media/hdphoto6.wdp"/><Relationship Id="rId4" Type="http://schemas.openxmlformats.org/officeDocument/2006/relationships/image" Target="../media/image31.png"/><Relationship Id="rId9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11" Type="http://schemas.microsoft.com/office/2007/relationships/hdphoto" Target="../media/hdphoto6.wdp"/><Relationship Id="rId5" Type="http://schemas.openxmlformats.org/officeDocument/2006/relationships/diagramQuickStyle" Target="../diagrams/quickStyle5.xml"/><Relationship Id="rId10" Type="http://schemas.openxmlformats.org/officeDocument/2006/relationships/image" Target="../media/image31.png"/><Relationship Id="rId4" Type="http://schemas.openxmlformats.org/officeDocument/2006/relationships/diagramLayout" Target="../diagrams/layout5.xml"/><Relationship Id="rId9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gif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jpe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diagramLayout" Target="../diagrams/layout6.xml"/><Relationship Id="rId7" Type="http://schemas.openxmlformats.org/officeDocument/2006/relationships/image" Target="../media/image49.jp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10" Type="http://schemas.openxmlformats.org/officeDocument/2006/relationships/image" Target="../media/image52.png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61.jpeg"/><Relationship Id="rId3" Type="http://schemas.openxmlformats.org/officeDocument/2006/relationships/image" Target="../media/image54.png"/><Relationship Id="rId7" Type="http://schemas.openxmlformats.org/officeDocument/2006/relationships/image" Target="../media/image49.jpg"/><Relationship Id="rId12" Type="http://schemas.openxmlformats.org/officeDocument/2006/relationships/image" Target="../media/image60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11" Type="http://schemas.openxmlformats.org/officeDocument/2006/relationships/image" Target="../media/image59.png"/><Relationship Id="rId5" Type="http://schemas.openxmlformats.org/officeDocument/2006/relationships/image" Target="../media/image56.png"/><Relationship Id="rId10" Type="http://schemas.openxmlformats.org/officeDocument/2006/relationships/image" Target="../media/image58.png"/><Relationship Id="rId4" Type="http://schemas.openxmlformats.org/officeDocument/2006/relationships/image" Target="../media/image55.jpg"/><Relationship Id="rId9" Type="http://schemas.openxmlformats.org/officeDocument/2006/relationships/image" Target="../media/image51.png"/><Relationship Id="rId14" Type="http://schemas.openxmlformats.org/officeDocument/2006/relationships/image" Target="../media/image6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3.png"/><Relationship Id="rId3" Type="http://schemas.openxmlformats.org/officeDocument/2006/relationships/image" Target="../media/image64.jpg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2" Type="http://schemas.openxmlformats.org/officeDocument/2006/relationships/image" Target="../media/image63.png"/><Relationship Id="rId16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5" Type="http://schemas.openxmlformats.org/officeDocument/2006/relationships/image" Target="../media/image75.jpeg"/><Relationship Id="rId10" Type="http://schemas.openxmlformats.org/officeDocument/2006/relationships/image" Target="../media/image70.png"/><Relationship Id="rId4" Type="http://schemas.openxmlformats.org/officeDocument/2006/relationships/image" Target="../media/image10.png"/><Relationship Id="rId9" Type="http://schemas.openxmlformats.org/officeDocument/2006/relationships/image" Target="../media/image69.png"/><Relationship Id="rId14" Type="http://schemas.openxmlformats.org/officeDocument/2006/relationships/image" Target="../media/image7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6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12" Type="http://schemas.openxmlformats.org/officeDocument/2006/relationships/image" Target="../media/image91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11" Type="http://schemas.openxmlformats.org/officeDocument/2006/relationships/image" Target="../media/image90.png"/><Relationship Id="rId5" Type="http://schemas.openxmlformats.org/officeDocument/2006/relationships/image" Target="../media/image85.jpeg"/><Relationship Id="rId10" Type="http://schemas.openxmlformats.org/officeDocument/2006/relationships/image" Target="../media/image89.png"/><Relationship Id="rId4" Type="http://schemas.openxmlformats.org/officeDocument/2006/relationships/image" Target="../media/image84.png"/><Relationship Id="rId9" Type="http://schemas.openxmlformats.org/officeDocument/2006/relationships/image" Target="../media/image8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94.png"/><Relationship Id="rId7" Type="http://schemas.openxmlformats.org/officeDocument/2006/relationships/diagramColors" Target="../diagrams/colors8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7" Type="http://schemas.openxmlformats.org/officeDocument/2006/relationships/image" Target="../media/image96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5" Type="http://schemas.openxmlformats.org/officeDocument/2006/relationships/image" Target="../media/image48.png"/><Relationship Id="rId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0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10.pn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4.xml"/><Relationship Id="rId11" Type="http://schemas.microsoft.com/office/2007/relationships/hdphoto" Target="../media/hdphoto1.wdp"/><Relationship Id="rId5" Type="http://schemas.openxmlformats.org/officeDocument/2006/relationships/diagramData" Target="../diagrams/data4.xml"/><Relationship Id="rId10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microsoft.com/office/2007/relationships/diagramDrawing" Target="../diagrams/drawin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247719"/>
            <a:ext cx="9144000" cy="2387600"/>
          </a:xfrm>
        </p:spPr>
        <p:txBody>
          <a:bodyPr/>
          <a:lstStyle/>
          <a:p>
            <a:r>
              <a:rPr lang="zh-TW" altLang="en-US" dirty="0" smtClean="0"/>
              <a:t>數位金融創新</a:t>
            </a:r>
            <a:r>
              <a:rPr lang="zh-TW" altLang="en-US" dirty="0" smtClean="0"/>
              <a:t>模式</a:t>
            </a:r>
            <a:endParaRPr 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761064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zh-TW" altLang="en-US" sz="3600" dirty="0" smtClean="0"/>
              <a:t>李永銘 博士</a:t>
            </a:r>
            <a:endParaRPr lang="en-US" altLang="zh-TW" sz="3600" dirty="0" smtClean="0"/>
          </a:p>
          <a:p>
            <a:endParaRPr lang="en-US" altLang="zh-TW" sz="3600" dirty="0" smtClean="0"/>
          </a:p>
          <a:p>
            <a:r>
              <a:rPr lang="zh-TW" altLang="en-US" sz="2800" dirty="0" smtClean="0"/>
              <a:t>國立交通大學資訊管理所 教授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10935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左-右雙向箭號 8"/>
          <p:cNvSpPr/>
          <p:nvPr/>
        </p:nvSpPr>
        <p:spPr>
          <a:xfrm>
            <a:off x="3060092" y="2020369"/>
            <a:ext cx="6187467" cy="29054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6" name="圖片 3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55" b="93590" l="3241" r="99074">
                        <a14:foregroundMark x1="3241" y1="32051" x2="49074" y2="1709"/>
                        <a14:foregroundMark x1="30093" y1="20940" x2="78241" y2="23504"/>
                        <a14:foregroundMark x1="28704" y1="29060" x2="69907" y2="30342"/>
                        <a14:foregroundMark x1="72685" y1="20513" x2="26852" y2="18803"/>
                        <a14:foregroundMark x1="7870" y1="35043" x2="85185" y2="34188"/>
                        <a14:foregroundMark x1="37500" y1="40171" x2="40278" y2="80769"/>
                        <a14:foregroundMark x1="61111" y1="43590" x2="63889" y2="81197"/>
                        <a14:foregroundMark x1="85648" y1="44872" x2="85648" y2="85470"/>
                        <a14:foregroundMark x1="14352" y1="41026" x2="14815" y2="82051"/>
                        <a14:foregroundMark x1="10648" y1="88462" x2="85185" y2="89316"/>
                        <a14:foregroundMark x1="6019" y1="92308" x2="99537" y2="90598"/>
                        <a14:foregroundMark x1="9259" y1="91880" x2="96759" y2="935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805"/>
          <a:stretch/>
        </p:blipFill>
        <p:spPr>
          <a:xfrm>
            <a:off x="1532785" y="3692550"/>
            <a:ext cx="1651997" cy="164998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互聯網金融五大</a:t>
            </a:r>
            <a:r>
              <a:rPr kumimoji="1" lang="zh-TW" altLang="en-US" dirty="0" smtClean="0"/>
              <a:t>特性</a:t>
            </a:r>
            <a:r>
              <a:rPr kumimoji="1" lang="en-US" altLang="zh-TW" dirty="0" smtClean="0"/>
              <a:t>:(</a:t>
            </a:r>
            <a:r>
              <a:rPr kumimoji="1" lang="zh-TW" altLang="en-US" dirty="0" smtClean="0"/>
              <a:t>一</a:t>
            </a:r>
            <a:r>
              <a:rPr kumimoji="1" lang="en-US" altLang="zh-TW" dirty="0" smtClean="0"/>
              <a:t>) </a:t>
            </a:r>
            <a:r>
              <a:rPr kumimoji="1" lang="zh-TW" altLang="en-US" dirty="0" smtClean="0"/>
              <a:t>線上營</a:t>
            </a:r>
            <a:r>
              <a:rPr kumimoji="1" lang="zh-TW" altLang="en-US" dirty="0"/>
              <a:t>運</a:t>
            </a:r>
            <a:r>
              <a:rPr kumimoji="1" lang="zh-TW" altLang="en-US" dirty="0" smtClean="0"/>
              <a:t>平台</a:t>
            </a:r>
            <a:endParaRPr kumimoji="1"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10</a:t>
            </a:fld>
            <a:endParaRPr lang="zh-TW" altLang="en-US" dirty="0"/>
          </a:p>
        </p:txBody>
      </p:sp>
      <p:pic>
        <p:nvPicPr>
          <p:cNvPr id="15" name="圖片 14"/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3142" y="4071899"/>
            <a:ext cx="1499046" cy="1499046"/>
          </a:xfrm>
          <a:prstGeom prst="rect">
            <a:avLst/>
          </a:prstGeom>
        </p:spPr>
      </p:pic>
      <p:pic>
        <p:nvPicPr>
          <p:cNvPr id="13" name="內容版面配置區 12"/>
          <p:cNvPicPr>
            <a:picLocks noGrp="1" noChangeAspect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" t="74364" r="74349" b="2794"/>
          <a:stretch/>
        </p:blipFill>
        <p:spPr>
          <a:xfrm>
            <a:off x="814124" y="4765639"/>
            <a:ext cx="489528" cy="489528"/>
          </a:xfrm>
        </p:spPr>
      </p:pic>
      <p:pic>
        <p:nvPicPr>
          <p:cNvPr id="19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916" b="73678"/>
          <a:stretch/>
        </p:blipFill>
        <p:spPr>
          <a:xfrm>
            <a:off x="955556" y="3544794"/>
            <a:ext cx="559016" cy="564109"/>
          </a:xfrm>
          <a:prstGeom prst="rect">
            <a:avLst/>
          </a:prstGeom>
        </p:spPr>
      </p:pic>
      <p:pic>
        <p:nvPicPr>
          <p:cNvPr id="20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99" r="49566" b="74461"/>
          <a:stretch/>
        </p:blipFill>
        <p:spPr>
          <a:xfrm rot="21396352">
            <a:off x="1498827" y="3138619"/>
            <a:ext cx="517237" cy="547333"/>
          </a:xfrm>
          <a:prstGeom prst="rect">
            <a:avLst/>
          </a:prstGeom>
        </p:spPr>
      </p:pic>
      <p:pic>
        <p:nvPicPr>
          <p:cNvPr id="21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62" r="27458" b="73924"/>
          <a:stretch/>
        </p:blipFill>
        <p:spPr>
          <a:xfrm>
            <a:off x="2123254" y="2957245"/>
            <a:ext cx="471056" cy="558848"/>
          </a:xfrm>
          <a:prstGeom prst="rect">
            <a:avLst/>
          </a:prstGeom>
        </p:spPr>
      </p:pic>
      <p:pic>
        <p:nvPicPr>
          <p:cNvPr id="22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73" b="74859"/>
          <a:stretch/>
        </p:blipFill>
        <p:spPr>
          <a:xfrm>
            <a:off x="2677273" y="3151766"/>
            <a:ext cx="559929" cy="538806"/>
          </a:xfrm>
          <a:prstGeom prst="rect">
            <a:avLst/>
          </a:prstGeom>
        </p:spPr>
      </p:pic>
      <p:pic>
        <p:nvPicPr>
          <p:cNvPr id="23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0" t="25846" r="73776" b="51313"/>
          <a:stretch/>
        </p:blipFill>
        <p:spPr>
          <a:xfrm>
            <a:off x="3184782" y="3581287"/>
            <a:ext cx="496636" cy="489527"/>
          </a:xfrm>
          <a:prstGeom prst="rect">
            <a:avLst/>
          </a:prstGeom>
        </p:spPr>
      </p:pic>
      <p:pic>
        <p:nvPicPr>
          <p:cNvPr id="24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62" t="26965" r="50396" b="51056"/>
          <a:stretch/>
        </p:blipFill>
        <p:spPr>
          <a:xfrm>
            <a:off x="3510989" y="4673187"/>
            <a:ext cx="489527" cy="471054"/>
          </a:xfrm>
          <a:prstGeom prst="rect">
            <a:avLst/>
          </a:prstGeom>
        </p:spPr>
      </p:pic>
      <p:pic>
        <p:nvPicPr>
          <p:cNvPr id="25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86" t="25303" r="25872" b="50993"/>
          <a:stretch/>
        </p:blipFill>
        <p:spPr>
          <a:xfrm>
            <a:off x="3212394" y="5171935"/>
            <a:ext cx="489527" cy="508000"/>
          </a:xfrm>
          <a:prstGeom prst="rect">
            <a:avLst/>
          </a:prstGeom>
        </p:spPr>
      </p:pic>
      <p:pic>
        <p:nvPicPr>
          <p:cNvPr id="26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55" t="27018" r="3734" b="51433"/>
          <a:stretch/>
        </p:blipFill>
        <p:spPr>
          <a:xfrm>
            <a:off x="3485688" y="4107744"/>
            <a:ext cx="480291" cy="461818"/>
          </a:xfrm>
          <a:prstGeom prst="rect">
            <a:avLst/>
          </a:prstGeom>
        </p:spPr>
      </p:pic>
      <p:pic>
        <p:nvPicPr>
          <p:cNvPr id="27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8" t="50107" r="73619" b="27913"/>
          <a:stretch/>
        </p:blipFill>
        <p:spPr>
          <a:xfrm>
            <a:off x="750596" y="4195681"/>
            <a:ext cx="498764" cy="471054"/>
          </a:xfrm>
          <a:prstGeom prst="rect">
            <a:avLst/>
          </a:prstGeom>
        </p:spPr>
      </p:pic>
      <p:pic>
        <p:nvPicPr>
          <p:cNvPr id="28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31" t="50395" r="49496" b="26332"/>
          <a:stretch/>
        </p:blipFill>
        <p:spPr>
          <a:xfrm rot="21444771">
            <a:off x="1106077" y="5255890"/>
            <a:ext cx="498764" cy="498763"/>
          </a:xfrm>
          <a:prstGeom prst="rect">
            <a:avLst/>
          </a:prstGeom>
        </p:spPr>
      </p:pic>
      <p:pic>
        <p:nvPicPr>
          <p:cNvPr id="29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24" t="49829" r="26365" b="26898"/>
          <a:stretch/>
        </p:blipFill>
        <p:spPr>
          <a:xfrm>
            <a:off x="2167506" y="5717241"/>
            <a:ext cx="480291" cy="498763"/>
          </a:xfrm>
          <a:prstGeom prst="rect">
            <a:avLst/>
          </a:prstGeom>
        </p:spPr>
      </p:pic>
      <p:pic>
        <p:nvPicPr>
          <p:cNvPr id="30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08" t="74623" r="50250" b="3397"/>
          <a:stretch/>
        </p:blipFill>
        <p:spPr>
          <a:xfrm>
            <a:off x="2743809" y="5530128"/>
            <a:ext cx="489527" cy="471055"/>
          </a:xfrm>
          <a:prstGeom prst="rect">
            <a:avLst/>
          </a:prstGeom>
        </p:spPr>
      </p:pic>
      <p:pic>
        <p:nvPicPr>
          <p:cNvPr id="31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38" t="50232" r="3020" b="27357"/>
          <a:stretch/>
        </p:blipFill>
        <p:spPr>
          <a:xfrm>
            <a:off x="1633727" y="5583996"/>
            <a:ext cx="489527" cy="480291"/>
          </a:xfrm>
          <a:prstGeom prst="rect">
            <a:avLst/>
          </a:prstGeom>
        </p:spPr>
      </p:pic>
      <p:sp>
        <p:nvSpPr>
          <p:cNvPr id="32" name="文字方塊 31"/>
          <p:cNvSpPr txBox="1"/>
          <p:nvPr/>
        </p:nvSpPr>
        <p:spPr>
          <a:xfrm>
            <a:off x="5501075" y="4888565"/>
            <a:ext cx="29642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 smtClean="0"/>
              <a:t>時間、空間受限 </a:t>
            </a:r>
            <a:r>
              <a:rPr lang="en-US" altLang="zh-TW" sz="2000" dirty="0" smtClean="0"/>
              <a:t>(</a:t>
            </a:r>
            <a:r>
              <a:rPr lang="zh-TW" altLang="en-US" sz="2000" b="1" dirty="0" smtClean="0"/>
              <a:t>高成本</a:t>
            </a:r>
            <a:r>
              <a:rPr lang="en-US" altLang="zh-TW" sz="2000" dirty="0" smtClean="0"/>
              <a:t>)</a:t>
            </a:r>
            <a:endParaRPr lang="zh-TW" altLang="en-US" sz="2000" dirty="0"/>
          </a:p>
        </p:txBody>
      </p:sp>
      <p:sp>
        <p:nvSpPr>
          <p:cNvPr id="35" name="文字方塊 34"/>
          <p:cNvSpPr txBox="1"/>
          <p:nvPr/>
        </p:nvSpPr>
        <p:spPr>
          <a:xfrm>
            <a:off x="4360367" y="3855470"/>
            <a:ext cx="47265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/>
              <a:t>仰賴人工</a:t>
            </a:r>
            <a:r>
              <a:rPr lang="zh-TW" altLang="en-US" sz="2000" dirty="0"/>
              <a:t>，</a:t>
            </a:r>
            <a:r>
              <a:rPr lang="zh-TW" altLang="en-US" sz="2000" dirty="0" smtClean="0"/>
              <a:t>面對面，業務</a:t>
            </a:r>
            <a:r>
              <a:rPr lang="zh-TW" altLang="en-US" sz="2000" dirty="0"/>
              <a:t>拓展的範圍有限，難以接觸</a:t>
            </a:r>
            <a:r>
              <a:rPr lang="zh-TW" altLang="en-US" sz="2000" dirty="0" smtClean="0"/>
              <a:t>到大量客戶</a:t>
            </a:r>
            <a:r>
              <a:rPr lang="zh-TW" altLang="en-US" sz="2000" dirty="0"/>
              <a:t>。</a:t>
            </a:r>
          </a:p>
        </p:txBody>
      </p:sp>
      <p:pic>
        <p:nvPicPr>
          <p:cNvPr id="37" name="圖片 36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76D8E3"/>
              </a:clrFrom>
              <a:clrTo>
                <a:srgbClr val="76D8E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7002" y="1429508"/>
            <a:ext cx="1691326" cy="1691326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4827" y="1568760"/>
            <a:ext cx="1180883" cy="1180883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5879618" y="5233903"/>
            <a:ext cx="12229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2000" b="1" dirty="0" smtClean="0"/>
              <a:t>傳統金融</a:t>
            </a:r>
            <a:endParaRPr kumimoji="1" lang="zh-TW" altLang="en-US" sz="2000" b="1" dirty="0"/>
          </a:p>
        </p:txBody>
      </p:sp>
      <p:sp>
        <p:nvSpPr>
          <p:cNvPr id="7" name="文字方塊 6"/>
          <p:cNvSpPr txBox="1"/>
          <p:nvPr/>
        </p:nvSpPr>
        <p:spPr>
          <a:xfrm>
            <a:off x="6707222" y="1651037"/>
            <a:ext cx="2383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dirty="0" smtClean="0"/>
              <a:t>即時</a:t>
            </a:r>
            <a:r>
              <a:rPr kumimoji="1" lang="zh-TW" altLang="en-US" dirty="0"/>
              <a:t>、</a:t>
            </a:r>
            <a:r>
              <a:rPr kumimoji="1" lang="zh-TW" altLang="en-US" dirty="0" smtClean="0"/>
              <a:t>個人</a:t>
            </a:r>
            <a:r>
              <a:rPr kumimoji="1" lang="zh-TW" altLang="en-US" dirty="0"/>
              <a:t>化</a:t>
            </a:r>
            <a:r>
              <a:rPr kumimoji="1" lang="zh-TW" altLang="en-US" dirty="0" smtClean="0"/>
              <a:t>服務</a:t>
            </a:r>
            <a:endParaRPr kumimoji="1" lang="zh-TW" altLang="en-US" dirty="0"/>
          </a:p>
        </p:txBody>
      </p:sp>
      <p:sp>
        <p:nvSpPr>
          <p:cNvPr id="33" name="文字方塊 32"/>
          <p:cNvSpPr txBox="1"/>
          <p:nvPr/>
        </p:nvSpPr>
        <p:spPr>
          <a:xfrm>
            <a:off x="6685710" y="2310914"/>
            <a:ext cx="2727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dirty="0"/>
              <a:t>無</a:t>
            </a:r>
            <a:r>
              <a:rPr kumimoji="1" lang="zh-TW" altLang="en-US" dirty="0" smtClean="0"/>
              <a:t>時空限制，取代實體分行服務</a:t>
            </a:r>
            <a:r>
              <a:rPr kumimoji="1" lang="en-US" altLang="zh-TW" dirty="0" smtClean="0"/>
              <a:t>(</a:t>
            </a:r>
            <a:r>
              <a:rPr kumimoji="1" lang="zh-TW" altLang="en-US" b="1" dirty="0" smtClean="0"/>
              <a:t>低成本、大市場</a:t>
            </a:r>
            <a:r>
              <a:rPr kumimoji="1" lang="en-US" altLang="zh-TW" dirty="0" smtClean="0"/>
              <a:t>)</a:t>
            </a:r>
            <a:endParaRPr kumimoji="1" lang="zh-TW" altLang="en-US" dirty="0"/>
          </a:p>
        </p:txBody>
      </p:sp>
      <p:pic>
        <p:nvPicPr>
          <p:cNvPr id="1028" name="Picture 4" descr="ãonline bank iconãçåçæå°çµæ"/>
          <p:cNvPicPr>
            <a:picLocks noChangeAspect="1" noChangeArrowheads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000" b="93778" l="0" r="100000">
                        <a14:foregroundMark x1="57778" y1="36444" x2="57778" y2="36444"/>
                        <a14:foregroundMark x1="54222" y1="49333" x2="54222" y2="49333"/>
                        <a14:foregroundMark x1="64444" y1="48444" x2="64444" y2="48444"/>
                        <a14:foregroundMark x1="46222" y1="51556" x2="46222" y2="51556"/>
                        <a14:foregroundMark x1="38222" y1="50667" x2="38222" y2="50667"/>
                        <a14:foregroundMark x1="45333" y1="63556" x2="45333" y2="63556"/>
                        <a14:foregroundMark x1="53333" y1="65778" x2="53333" y2="65778"/>
                        <a14:foregroundMark x1="73778" y1="83556" x2="73778" y2="83556"/>
                        <a14:foregroundMark x1="51111" y1="34222" x2="51111" y2="34222"/>
                        <a14:foregroundMark x1="40444" y1="41333" x2="40444" y2="41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016" y="1594330"/>
            <a:ext cx="1249153" cy="1249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左-右雙向箭號 33"/>
          <p:cNvSpPr/>
          <p:nvPr/>
        </p:nvSpPr>
        <p:spPr>
          <a:xfrm>
            <a:off x="4146847" y="4592987"/>
            <a:ext cx="4995315" cy="290545"/>
          </a:xfrm>
          <a:prstGeom prst="left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26731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11426" y="366368"/>
            <a:ext cx="11708296" cy="1325563"/>
          </a:xfrm>
        </p:spPr>
        <p:txBody>
          <a:bodyPr/>
          <a:lstStyle/>
          <a:p>
            <a:r>
              <a:rPr kumimoji="1" lang="zh-TW" altLang="en-US" dirty="0"/>
              <a:t>互聯網金融五大</a:t>
            </a:r>
            <a:r>
              <a:rPr kumimoji="1" lang="zh-TW" altLang="en-US" dirty="0" smtClean="0"/>
              <a:t>特性</a:t>
            </a:r>
            <a:r>
              <a:rPr kumimoji="1" lang="en-US" altLang="zh-TW" dirty="0" smtClean="0"/>
              <a:t>:(</a:t>
            </a:r>
            <a:r>
              <a:rPr kumimoji="1" lang="zh-TW" altLang="en-US" dirty="0"/>
              <a:t>二</a:t>
            </a:r>
            <a:r>
              <a:rPr kumimoji="1" lang="en-US" altLang="zh-TW" dirty="0" smtClean="0"/>
              <a:t>) </a:t>
            </a:r>
            <a:r>
              <a:rPr kumimoji="1" lang="zh-TW" altLang="en-US" dirty="0" smtClean="0"/>
              <a:t>人工智慧</a:t>
            </a:r>
            <a:r>
              <a:rPr kumimoji="1" lang="en-US" altLang="zh-TW" dirty="0" smtClean="0"/>
              <a:t>/</a:t>
            </a:r>
            <a:r>
              <a:rPr kumimoji="1" lang="zh-TW" altLang="en-US" dirty="0" smtClean="0"/>
              <a:t>大數據驅動</a:t>
            </a:r>
            <a:endParaRPr kumimoji="1"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《2017</a:t>
            </a:r>
            <a:r>
              <a:rPr lang="zh-TW" altLang="en-US" smtClean="0"/>
              <a:t>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</a:t>
            </a:r>
            <a:r>
              <a:rPr lang="zh-TW" altLang="en-US" smtClean="0"/>
              <a:t>	</a:t>
            </a:r>
            <a:r>
              <a:rPr lang="en-US" altLang="zh-TW" smtClean="0"/>
              <a:t>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11</a:t>
            </a:fld>
            <a:endParaRPr lang="zh-TW" altLang="en-US" dirty="0"/>
          </a:p>
        </p:txBody>
      </p:sp>
      <p:cxnSp>
        <p:nvCxnSpPr>
          <p:cNvPr id="32" name="直線箭頭接點 31"/>
          <p:cNvCxnSpPr/>
          <p:nvPr/>
        </p:nvCxnSpPr>
        <p:spPr>
          <a:xfrm flipV="1">
            <a:off x="2178602" y="5131027"/>
            <a:ext cx="906458" cy="672"/>
          </a:xfrm>
          <a:prstGeom prst="straightConnector1">
            <a:avLst/>
          </a:prstGeom>
          <a:ln w="28575">
            <a:solidFill>
              <a:srgbClr val="4C57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圖片 3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64527" y="1782943"/>
            <a:ext cx="1314350" cy="1314350"/>
          </a:xfrm>
          <a:prstGeom prst="rect">
            <a:avLst/>
          </a:prstGeom>
        </p:spPr>
      </p:pic>
      <p:cxnSp>
        <p:nvCxnSpPr>
          <p:cNvPr id="46" name="直線箭頭接點 45"/>
          <p:cNvCxnSpPr/>
          <p:nvPr/>
        </p:nvCxnSpPr>
        <p:spPr>
          <a:xfrm>
            <a:off x="4591638" y="2930083"/>
            <a:ext cx="676900" cy="0"/>
          </a:xfrm>
          <a:prstGeom prst="straightConnector1">
            <a:avLst/>
          </a:prstGeom>
          <a:ln w="28575">
            <a:solidFill>
              <a:srgbClr val="4C57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圖片 4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884" y="3229075"/>
            <a:ext cx="449390" cy="524289"/>
          </a:xfrm>
          <a:prstGeom prst="rect">
            <a:avLst/>
          </a:prstGeom>
        </p:spPr>
      </p:pic>
      <p:sp>
        <p:nvSpPr>
          <p:cNvPr id="51" name="向下箭號 50"/>
          <p:cNvSpPr/>
          <p:nvPr/>
        </p:nvSpPr>
        <p:spPr>
          <a:xfrm rot="5400000">
            <a:off x="8141030" y="2399053"/>
            <a:ext cx="384539" cy="904962"/>
          </a:xfrm>
          <a:prstGeom prst="downArrow">
            <a:avLst>
              <a:gd name="adj1" fmla="val 50000"/>
              <a:gd name="adj2" fmla="val 75202"/>
            </a:avLst>
          </a:prstGeom>
          <a:noFill/>
          <a:ln w="28575">
            <a:solidFill>
              <a:srgbClr val="4C57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53" name="文字方塊 52"/>
          <p:cNvSpPr txBox="1"/>
          <p:nvPr/>
        </p:nvSpPr>
        <p:spPr>
          <a:xfrm>
            <a:off x="3269367" y="3188305"/>
            <a:ext cx="12095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 dirty="0" smtClean="0">
                <a:solidFill>
                  <a:srgbClr val="4C5760"/>
                </a:solidFill>
              </a:rPr>
              <a:t>Data + AI</a:t>
            </a:r>
            <a:endParaRPr kumimoji="1" lang="zh-TW" altLang="en-US" sz="2000" b="1" dirty="0">
              <a:solidFill>
                <a:srgbClr val="4C5760"/>
              </a:solidFill>
            </a:endParaRPr>
          </a:p>
        </p:txBody>
      </p:sp>
      <p:sp>
        <p:nvSpPr>
          <p:cNvPr id="54" name="文字方塊 53"/>
          <p:cNvSpPr txBox="1"/>
          <p:nvPr/>
        </p:nvSpPr>
        <p:spPr>
          <a:xfrm>
            <a:off x="1485069" y="5529233"/>
            <a:ext cx="1439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2400" b="1" dirty="0" smtClean="0"/>
              <a:t>傳統金融</a:t>
            </a:r>
            <a:endParaRPr kumimoji="1" lang="zh-TW" altLang="en-US" sz="2400" b="1" dirty="0"/>
          </a:p>
        </p:txBody>
      </p:sp>
      <p:sp>
        <p:nvSpPr>
          <p:cNvPr id="55" name="文字方塊 54"/>
          <p:cNvSpPr txBox="1"/>
          <p:nvPr/>
        </p:nvSpPr>
        <p:spPr>
          <a:xfrm>
            <a:off x="1498451" y="3112178"/>
            <a:ext cx="1439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2400" b="1" dirty="0" smtClean="0"/>
              <a:t>數位金融</a:t>
            </a:r>
            <a:endParaRPr kumimoji="1" lang="zh-TW" altLang="en-US" sz="2400" b="1" dirty="0"/>
          </a:p>
        </p:txBody>
      </p:sp>
      <p:sp>
        <p:nvSpPr>
          <p:cNvPr id="61" name="文字方塊 60"/>
          <p:cNvSpPr txBox="1"/>
          <p:nvPr/>
        </p:nvSpPr>
        <p:spPr>
          <a:xfrm>
            <a:off x="8281386" y="1861450"/>
            <a:ext cx="12837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2000" dirty="0" smtClean="0"/>
              <a:t>風險控管</a:t>
            </a:r>
            <a:endParaRPr kumimoji="1" lang="en-US" altLang="zh-TW" sz="2000" dirty="0" smtClean="0"/>
          </a:p>
          <a:p>
            <a:r>
              <a:rPr kumimoji="1" lang="zh-TW" altLang="en-US" sz="2000" dirty="0" smtClean="0"/>
              <a:t>自動配置</a:t>
            </a:r>
            <a:endParaRPr kumimoji="1" lang="en-US" altLang="zh-TW" sz="2000" dirty="0" smtClean="0"/>
          </a:p>
        </p:txBody>
      </p:sp>
      <p:cxnSp>
        <p:nvCxnSpPr>
          <p:cNvPr id="34" name="直線箭頭接點 33"/>
          <p:cNvCxnSpPr/>
          <p:nvPr/>
        </p:nvCxnSpPr>
        <p:spPr>
          <a:xfrm flipV="1">
            <a:off x="4855774" y="5131700"/>
            <a:ext cx="377661" cy="1285"/>
          </a:xfrm>
          <a:prstGeom prst="straightConnector1">
            <a:avLst/>
          </a:prstGeom>
          <a:ln w="28575">
            <a:solidFill>
              <a:srgbClr val="4C57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圖片 37"/>
          <p:cNvPicPr>
            <a:picLocks noChangeAspect="1"/>
          </p:cNvPicPr>
          <p:nvPr/>
        </p:nvPicPr>
        <p:blipFill>
          <a:blip r:embed="rId4" cstate="print">
            <a:alphaModFix amt="70000"/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132" y="4279796"/>
            <a:ext cx="1391006" cy="1502287"/>
          </a:xfrm>
          <a:prstGeom prst="rect">
            <a:avLst/>
          </a:prstGeom>
        </p:spPr>
      </p:pic>
      <p:pic>
        <p:nvPicPr>
          <p:cNvPr id="39" name="圖片 38"/>
          <p:cNvPicPr>
            <a:picLocks noChangeAspect="1"/>
          </p:cNvPicPr>
          <p:nvPr/>
        </p:nvPicPr>
        <p:blipFill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275" y="4455677"/>
            <a:ext cx="895031" cy="895031"/>
          </a:xfrm>
          <a:prstGeom prst="rect">
            <a:avLst/>
          </a:prstGeom>
        </p:spPr>
      </p:pic>
      <p:sp>
        <p:nvSpPr>
          <p:cNvPr id="40" name="向下箭號 39"/>
          <p:cNvSpPr/>
          <p:nvPr/>
        </p:nvSpPr>
        <p:spPr>
          <a:xfrm rot="16200000">
            <a:off x="8732993" y="4685769"/>
            <a:ext cx="333483" cy="774656"/>
          </a:xfrm>
          <a:prstGeom prst="downArrow">
            <a:avLst>
              <a:gd name="adj1" fmla="val 50000"/>
              <a:gd name="adj2" fmla="val 75202"/>
            </a:avLst>
          </a:prstGeom>
          <a:noFill/>
          <a:ln w="28575">
            <a:solidFill>
              <a:srgbClr val="B398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43" name="圖片 42"/>
          <p:cNvPicPr>
            <a:picLocks noChangeAspect="1"/>
          </p:cNvPicPr>
          <p:nvPr/>
        </p:nvPicPr>
        <p:blipFill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2705" y="4455677"/>
            <a:ext cx="889586" cy="889586"/>
          </a:xfrm>
          <a:prstGeom prst="rect">
            <a:avLst/>
          </a:prstGeom>
        </p:spPr>
      </p:pic>
      <p:pic>
        <p:nvPicPr>
          <p:cNvPr id="44" name="圖片 43"/>
          <p:cNvPicPr>
            <a:picLocks noChangeAspect="1"/>
          </p:cNvPicPr>
          <p:nvPr/>
        </p:nvPicPr>
        <p:blipFill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691" y="4455677"/>
            <a:ext cx="909377" cy="909377"/>
          </a:xfrm>
          <a:prstGeom prst="rect">
            <a:avLst/>
          </a:prstGeom>
        </p:spPr>
      </p:pic>
      <p:sp>
        <p:nvSpPr>
          <p:cNvPr id="45" name="文字方塊 44"/>
          <p:cNvSpPr txBox="1"/>
          <p:nvPr/>
        </p:nvSpPr>
        <p:spPr>
          <a:xfrm>
            <a:off x="5512498" y="5359956"/>
            <a:ext cx="2768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2000" dirty="0" smtClean="0"/>
              <a:t>產品</a:t>
            </a:r>
            <a:r>
              <a:rPr kumimoji="1" lang="en-US" altLang="zh-TW" sz="2000" dirty="0" smtClean="0"/>
              <a:t>A</a:t>
            </a:r>
            <a:r>
              <a:rPr kumimoji="1" lang="zh-TW" altLang="en-US" sz="2000" dirty="0" smtClean="0"/>
              <a:t>         </a:t>
            </a:r>
            <a:r>
              <a:rPr kumimoji="1" lang="en-US" altLang="zh-TW" sz="2000" dirty="0" smtClean="0"/>
              <a:t>B</a:t>
            </a:r>
            <a:r>
              <a:rPr kumimoji="1" lang="zh-TW" altLang="en-US" sz="2000" dirty="0" smtClean="0"/>
              <a:t>              </a:t>
            </a:r>
            <a:r>
              <a:rPr kumimoji="1" lang="en-US" altLang="zh-TW" sz="2000" dirty="0" smtClean="0"/>
              <a:t>C</a:t>
            </a:r>
            <a:endParaRPr kumimoji="1" lang="zh-TW" altLang="en-US" sz="2000" dirty="0"/>
          </a:p>
        </p:txBody>
      </p:sp>
      <p:pic>
        <p:nvPicPr>
          <p:cNvPr id="29" name="圖片 28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76D8E3"/>
              </a:clrFrom>
              <a:clrTo>
                <a:srgbClr val="76D8E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5264" y="1771523"/>
            <a:ext cx="1928066" cy="1928066"/>
          </a:xfrm>
          <a:prstGeom prst="rect">
            <a:avLst/>
          </a:prstGeom>
        </p:spPr>
      </p:pic>
      <p:sp>
        <p:nvSpPr>
          <p:cNvPr id="6" name="AutoShape 6" descr="ãè¡ç¥¨ icon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47" name="圖片 4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26" y="4698702"/>
            <a:ext cx="830531" cy="830531"/>
          </a:xfrm>
          <a:prstGeom prst="rect">
            <a:avLst/>
          </a:prstGeom>
        </p:spPr>
      </p:pic>
      <p:pic>
        <p:nvPicPr>
          <p:cNvPr id="2060" name="Picture 12" descr="ãbrain iconãçåçæå°çµæ"/>
          <p:cNvPicPr>
            <a:picLocks noChangeAspect="1" noChangeArrowheads="1"/>
          </p:cNvPicPr>
          <p:nvPr/>
        </p:nvPicPr>
        <p:blipFill>
          <a:blip r:embed="rId9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93118" y="4243573"/>
            <a:ext cx="1046732" cy="1381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文字方塊 27"/>
          <p:cNvSpPr txBox="1"/>
          <p:nvPr/>
        </p:nvSpPr>
        <p:spPr>
          <a:xfrm>
            <a:off x="3260759" y="5640336"/>
            <a:ext cx="1209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b="1" dirty="0" smtClean="0">
                <a:solidFill>
                  <a:srgbClr val="4C5760"/>
                </a:solidFill>
              </a:rPr>
              <a:t>理財專員</a:t>
            </a:r>
            <a:endParaRPr kumimoji="1" lang="zh-TW" altLang="en-US" b="1" dirty="0">
              <a:solidFill>
                <a:srgbClr val="4C5760"/>
              </a:solidFill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3833"/>
          <a:stretch/>
        </p:blipFill>
        <p:spPr>
          <a:xfrm>
            <a:off x="605630" y="1957318"/>
            <a:ext cx="1791100" cy="1086484"/>
          </a:xfrm>
          <a:prstGeom prst="rect">
            <a:avLst/>
          </a:prstGeom>
        </p:spPr>
      </p:pic>
      <p:cxnSp>
        <p:nvCxnSpPr>
          <p:cNvPr id="33" name="直線箭頭接點 32"/>
          <p:cNvCxnSpPr/>
          <p:nvPr/>
        </p:nvCxnSpPr>
        <p:spPr>
          <a:xfrm flipV="1">
            <a:off x="2347274" y="2917971"/>
            <a:ext cx="817158" cy="4338"/>
          </a:xfrm>
          <a:prstGeom prst="straightConnector1">
            <a:avLst/>
          </a:prstGeom>
          <a:ln w="28575">
            <a:solidFill>
              <a:srgbClr val="4C57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圖片 29"/>
          <p:cNvPicPr>
            <a:picLocks noChangeAspect="1"/>
          </p:cNvPicPr>
          <p:nvPr/>
        </p:nvPicPr>
        <p:blipFill>
          <a:blip r:embed="rId1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634" y="2299886"/>
            <a:ext cx="389621" cy="389621"/>
          </a:xfrm>
          <a:prstGeom prst="rect">
            <a:avLst/>
          </a:prstGeom>
        </p:spPr>
      </p:pic>
      <p:pic>
        <p:nvPicPr>
          <p:cNvPr id="31" name="圖片 30"/>
          <p:cNvPicPr>
            <a:picLocks noChangeAspect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608" y="2282466"/>
            <a:ext cx="387250" cy="387250"/>
          </a:xfrm>
          <a:prstGeom prst="rect">
            <a:avLst/>
          </a:prstGeom>
        </p:spPr>
      </p:pic>
      <p:pic>
        <p:nvPicPr>
          <p:cNvPr id="36" name="圖片 35"/>
          <p:cNvPicPr>
            <a:picLocks noChangeAspect="1"/>
          </p:cNvPicPr>
          <p:nvPr/>
        </p:nvPicPr>
        <p:blipFill>
          <a:blip r:embed="rId1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592" y="2296763"/>
            <a:ext cx="395866" cy="395866"/>
          </a:xfrm>
          <a:prstGeom prst="rect">
            <a:avLst/>
          </a:prstGeom>
        </p:spPr>
      </p:pic>
      <p:pic>
        <p:nvPicPr>
          <p:cNvPr id="37" name="圖片 36"/>
          <p:cNvPicPr>
            <a:picLocks noChangeAspect="1"/>
          </p:cNvPicPr>
          <p:nvPr/>
        </p:nvPicPr>
        <p:blipFill>
          <a:blip r:embed="rId1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7046" y="2679759"/>
            <a:ext cx="389621" cy="389621"/>
          </a:xfrm>
          <a:prstGeom prst="rect">
            <a:avLst/>
          </a:prstGeom>
        </p:spPr>
      </p:pic>
      <p:pic>
        <p:nvPicPr>
          <p:cNvPr id="41" name="圖片 40"/>
          <p:cNvPicPr>
            <a:picLocks noChangeAspect="1"/>
          </p:cNvPicPr>
          <p:nvPr/>
        </p:nvPicPr>
        <p:blipFill>
          <a:blip r:embed="rId13" cstate="print">
            <a:duotone>
              <a:prstClr val="black"/>
              <a:srgbClr val="7030A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880" y="2674073"/>
            <a:ext cx="387250" cy="387250"/>
          </a:xfrm>
          <a:prstGeom prst="rect">
            <a:avLst/>
          </a:prstGeom>
        </p:spPr>
      </p:pic>
      <p:pic>
        <p:nvPicPr>
          <p:cNvPr id="42" name="圖片 41"/>
          <p:cNvPicPr>
            <a:picLocks noChangeAspect="1"/>
          </p:cNvPicPr>
          <p:nvPr/>
        </p:nvPicPr>
        <p:blipFill>
          <a:blip r:embed="rId1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6009" y="2690276"/>
            <a:ext cx="395866" cy="395866"/>
          </a:xfrm>
          <a:prstGeom prst="rect">
            <a:avLst/>
          </a:prstGeom>
        </p:spPr>
      </p:pic>
      <p:pic>
        <p:nvPicPr>
          <p:cNvPr id="49" name="圖片 48"/>
          <p:cNvPicPr>
            <a:picLocks noChangeAspect="1"/>
          </p:cNvPicPr>
          <p:nvPr/>
        </p:nvPicPr>
        <p:blipFill>
          <a:blip r:embed="rId1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634" y="3090318"/>
            <a:ext cx="389621" cy="389621"/>
          </a:xfrm>
          <a:prstGeom prst="rect">
            <a:avLst/>
          </a:prstGeom>
        </p:spPr>
      </p:pic>
      <p:pic>
        <p:nvPicPr>
          <p:cNvPr id="50" name="圖片 49"/>
          <p:cNvPicPr>
            <a:picLocks noChangeAspect="1"/>
          </p:cNvPicPr>
          <p:nvPr/>
        </p:nvPicPr>
        <p:blipFill>
          <a:blip r:embed="rId1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543" y="3049150"/>
            <a:ext cx="387250" cy="387250"/>
          </a:xfrm>
          <a:prstGeom prst="rect">
            <a:avLst/>
          </a:prstGeom>
        </p:spPr>
      </p:pic>
      <p:pic>
        <p:nvPicPr>
          <p:cNvPr id="52" name="圖片 51"/>
          <p:cNvPicPr>
            <a:picLocks noChangeAspect="1"/>
          </p:cNvPicPr>
          <p:nvPr/>
        </p:nvPicPr>
        <p:blipFill>
          <a:blip r:embed="rId1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750" y="2669765"/>
            <a:ext cx="395866" cy="395866"/>
          </a:xfrm>
          <a:prstGeom prst="rect">
            <a:avLst/>
          </a:prstGeom>
        </p:spPr>
      </p:pic>
      <p:pic>
        <p:nvPicPr>
          <p:cNvPr id="56" name="圖片 55"/>
          <p:cNvPicPr>
            <a:picLocks noChangeAspect="1"/>
          </p:cNvPicPr>
          <p:nvPr/>
        </p:nvPicPr>
        <p:blipFill>
          <a:blip r:embed="rId13" cstate="print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125" y="3062785"/>
            <a:ext cx="387250" cy="387250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5833224" y="1797612"/>
            <a:ext cx="1879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mtClean="0"/>
              <a:t>精準預測、配對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99215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0087" y="365125"/>
            <a:ext cx="10823713" cy="1325563"/>
          </a:xfrm>
        </p:spPr>
        <p:txBody>
          <a:bodyPr/>
          <a:lstStyle/>
          <a:p>
            <a:r>
              <a:rPr kumimoji="1" lang="zh-TW" altLang="en-US" dirty="0"/>
              <a:t>互聯網金融五大</a:t>
            </a:r>
            <a:r>
              <a:rPr kumimoji="1" lang="zh-TW" altLang="en-US" dirty="0" smtClean="0"/>
              <a:t>特性</a:t>
            </a:r>
            <a:r>
              <a:rPr kumimoji="1" lang="en-US" altLang="zh-TW" dirty="0" smtClean="0"/>
              <a:t>: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(</a:t>
            </a:r>
            <a:r>
              <a:rPr kumimoji="1" lang="zh-TW" altLang="en-US" dirty="0"/>
              <a:t>三</a:t>
            </a:r>
            <a:r>
              <a:rPr kumimoji="1" lang="en-US" altLang="zh-TW" dirty="0" smtClean="0"/>
              <a:t>) </a:t>
            </a:r>
            <a:r>
              <a:rPr kumimoji="1" lang="zh-TW" altLang="en-US" dirty="0" smtClean="0"/>
              <a:t>社群合作模式</a:t>
            </a:r>
            <a:endParaRPr kumimoji="1" lang="zh-TW" altLang="en-US" dirty="0"/>
          </a:p>
        </p:txBody>
      </p:sp>
      <p:pic>
        <p:nvPicPr>
          <p:cNvPr id="13" name="內容版面配置區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002" y="2750533"/>
            <a:ext cx="1936844" cy="1936844"/>
          </a:xfrm>
        </p:spPr>
      </p:pic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《2017</a:t>
            </a:r>
            <a:r>
              <a:rPr lang="zh-TW" altLang="en-US" smtClean="0"/>
              <a:t>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</a:t>
            </a:r>
            <a:r>
              <a:rPr lang="zh-TW" altLang="en-US" smtClean="0"/>
              <a:t>	</a:t>
            </a:r>
            <a:r>
              <a:rPr lang="en-US" altLang="zh-TW" smtClean="0"/>
              <a:t>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12</a:t>
            </a:fld>
            <a:endParaRPr lang="zh-TW" altLang="en-US" dirty="0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415" y="365126"/>
            <a:ext cx="1080000" cy="1080000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774" y="1311431"/>
            <a:ext cx="1169948" cy="1263544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3434" y="1654316"/>
            <a:ext cx="1169948" cy="1263544"/>
          </a:xfrm>
          <a:prstGeom prst="rect">
            <a:avLst/>
          </a:prstGeom>
        </p:spPr>
      </p:pic>
      <p:cxnSp>
        <p:nvCxnSpPr>
          <p:cNvPr id="18" name="直線接點 17"/>
          <p:cNvCxnSpPr/>
          <p:nvPr/>
        </p:nvCxnSpPr>
        <p:spPr>
          <a:xfrm flipH="1">
            <a:off x="3445424" y="2490677"/>
            <a:ext cx="8620" cy="390226"/>
          </a:xfrm>
          <a:prstGeom prst="line">
            <a:avLst/>
          </a:prstGeom>
          <a:ln w="28575">
            <a:solidFill>
              <a:srgbClr val="4C57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/>
          <p:cNvCxnSpPr/>
          <p:nvPr/>
        </p:nvCxnSpPr>
        <p:spPr>
          <a:xfrm flipH="1">
            <a:off x="3662362" y="2630864"/>
            <a:ext cx="201635" cy="254612"/>
          </a:xfrm>
          <a:prstGeom prst="line">
            <a:avLst/>
          </a:prstGeom>
          <a:ln w="28575">
            <a:solidFill>
              <a:srgbClr val="4C57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/>
          <p:cNvCxnSpPr/>
          <p:nvPr/>
        </p:nvCxnSpPr>
        <p:spPr>
          <a:xfrm>
            <a:off x="3105969" y="2630864"/>
            <a:ext cx="197932" cy="251775"/>
          </a:xfrm>
          <a:prstGeom prst="line">
            <a:avLst/>
          </a:prstGeom>
          <a:ln w="28575">
            <a:solidFill>
              <a:srgbClr val="4C57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字方塊 28"/>
          <p:cNvSpPr txBox="1"/>
          <p:nvPr/>
        </p:nvSpPr>
        <p:spPr>
          <a:xfrm>
            <a:off x="2186908" y="2814262"/>
            <a:ext cx="755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dirty="0" smtClean="0"/>
              <a:t>放款</a:t>
            </a:r>
            <a:endParaRPr kumimoji="1" lang="zh-TW" altLang="en-US" dirty="0"/>
          </a:p>
        </p:txBody>
      </p:sp>
      <p:sp>
        <p:nvSpPr>
          <p:cNvPr id="30" name="文字方塊 29"/>
          <p:cNvSpPr txBox="1"/>
          <p:nvPr/>
        </p:nvSpPr>
        <p:spPr>
          <a:xfrm>
            <a:off x="2232758" y="4751106"/>
            <a:ext cx="755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dirty="0" smtClean="0"/>
              <a:t>存款</a:t>
            </a:r>
            <a:endParaRPr kumimoji="1" lang="zh-TW" altLang="en-US" dirty="0"/>
          </a:p>
        </p:txBody>
      </p:sp>
      <p:pic>
        <p:nvPicPr>
          <p:cNvPr id="16" name="圖片 15"/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8506" y="1697393"/>
            <a:ext cx="1169948" cy="1263544"/>
          </a:xfrm>
          <a:prstGeom prst="rect">
            <a:avLst/>
          </a:prstGeom>
        </p:spPr>
      </p:pic>
      <p:cxnSp>
        <p:nvCxnSpPr>
          <p:cNvPr id="36" name="直線接點 35"/>
          <p:cNvCxnSpPr>
            <a:endCxn id="30" idx="3"/>
          </p:cNvCxnSpPr>
          <p:nvPr/>
        </p:nvCxnSpPr>
        <p:spPr>
          <a:xfrm flipH="1">
            <a:off x="2988170" y="4555993"/>
            <a:ext cx="425296" cy="379779"/>
          </a:xfrm>
          <a:prstGeom prst="line">
            <a:avLst/>
          </a:prstGeom>
          <a:ln w="28575">
            <a:solidFill>
              <a:srgbClr val="4C57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文字方塊 36"/>
          <p:cNvSpPr txBox="1"/>
          <p:nvPr/>
        </p:nvSpPr>
        <p:spPr>
          <a:xfrm>
            <a:off x="874299" y="3538795"/>
            <a:ext cx="1877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dirty="0" smtClean="0"/>
              <a:t>傳統金融機構</a:t>
            </a:r>
            <a:endParaRPr kumimoji="1" lang="en-US" altLang="zh-TW" dirty="0" smtClean="0"/>
          </a:p>
          <a:p>
            <a:r>
              <a:rPr kumimoji="1" lang="zh-TW" altLang="en-US" dirty="0" smtClean="0"/>
              <a:t>掌握資訊與權力</a:t>
            </a:r>
            <a:endParaRPr kumimoji="1" lang="zh-TW" altLang="en-US" dirty="0"/>
          </a:p>
        </p:txBody>
      </p:sp>
      <p:cxnSp>
        <p:nvCxnSpPr>
          <p:cNvPr id="39" name="直線接點 38"/>
          <p:cNvCxnSpPr/>
          <p:nvPr/>
        </p:nvCxnSpPr>
        <p:spPr>
          <a:xfrm>
            <a:off x="3389660" y="4567454"/>
            <a:ext cx="412923" cy="359774"/>
          </a:xfrm>
          <a:prstGeom prst="line">
            <a:avLst/>
          </a:prstGeom>
          <a:ln w="28575">
            <a:solidFill>
              <a:srgbClr val="4C57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圖片 42"/>
          <p:cNvPicPr>
            <a:picLocks noChangeAspect="1"/>
          </p:cNvPicPr>
          <p:nvPr/>
        </p:nvPicPr>
        <p:blipFill>
          <a:blip r:embed="rId6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578" y="1787906"/>
            <a:ext cx="759042" cy="759042"/>
          </a:xfrm>
          <a:prstGeom prst="rect">
            <a:avLst/>
          </a:prstGeom>
        </p:spPr>
      </p:pic>
      <p:cxnSp>
        <p:nvCxnSpPr>
          <p:cNvPr id="44" name="直線接點 43"/>
          <p:cNvCxnSpPr/>
          <p:nvPr/>
        </p:nvCxnSpPr>
        <p:spPr>
          <a:xfrm flipH="1">
            <a:off x="4208307" y="2568009"/>
            <a:ext cx="844800" cy="57217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文字方塊 45"/>
          <p:cNvSpPr txBox="1"/>
          <p:nvPr/>
        </p:nvSpPr>
        <p:spPr>
          <a:xfrm>
            <a:off x="4386642" y="3030337"/>
            <a:ext cx="1425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dirty="0" smtClean="0"/>
              <a:t>融資有門檻</a:t>
            </a:r>
            <a:endParaRPr kumimoji="1" lang="zh-TW" altLang="en-US" dirty="0"/>
          </a:p>
        </p:txBody>
      </p:sp>
      <p:sp>
        <p:nvSpPr>
          <p:cNvPr id="47" name="文字方塊 46"/>
          <p:cNvSpPr txBox="1"/>
          <p:nvPr/>
        </p:nvSpPr>
        <p:spPr>
          <a:xfrm>
            <a:off x="4462066" y="2749794"/>
            <a:ext cx="474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dirty="0" smtClean="0">
                <a:solidFill>
                  <a:srgbClr val="FF0000"/>
                </a:solidFill>
              </a:rPr>
              <a:t>Ｘ</a:t>
            </a:r>
            <a:endParaRPr kumimoji="1" lang="zh-TW" altLang="en-US" dirty="0">
              <a:solidFill>
                <a:srgbClr val="FF0000"/>
              </a:solidFill>
            </a:endParaRPr>
          </a:p>
        </p:txBody>
      </p:sp>
      <p:sp>
        <p:nvSpPr>
          <p:cNvPr id="106" name="橢圓 105"/>
          <p:cNvSpPr/>
          <p:nvPr/>
        </p:nvSpPr>
        <p:spPr>
          <a:xfrm>
            <a:off x="8188539" y="4459010"/>
            <a:ext cx="1467573" cy="1311514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7" name="圓角矩形 106"/>
          <p:cNvSpPr/>
          <p:nvPr/>
        </p:nvSpPr>
        <p:spPr>
          <a:xfrm>
            <a:off x="10163394" y="2132020"/>
            <a:ext cx="1300099" cy="118684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8" name="圓角矩形 107"/>
          <p:cNvSpPr/>
          <p:nvPr/>
        </p:nvSpPr>
        <p:spPr>
          <a:xfrm>
            <a:off x="6380169" y="2101079"/>
            <a:ext cx="1300099" cy="118684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9" name="圖片 10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13467" y="2169295"/>
            <a:ext cx="700146" cy="906624"/>
          </a:xfrm>
          <a:prstGeom prst="rect">
            <a:avLst/>
          </a:prstGeom>
        </p:spPr>
      </p:pic>
      <p:sp>
        <p:nvSpPr>
          <p:cNvPr id="110" name="文字方塊 109"/>
          <p:cNvSpPr txBox="1"/>
          <p:nvPr/>
        </p:nvSpPr>
        <p:spPr>
          <a:xfrm>
            <a:off x="10447725" y="3001160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rgbClr val="C00000"/>
                </a:solidFill>
              </a:rPr>
              <a:t>需求方</a:t>
            </a:r>
            <a:endParaRPr lang="zh-TW" altLang="en-US" b="1" dirty="0">
              <a:solidFill>
                <a:srgbClr val="C00000"/>
              </a:solidFill>
            </a:endParaRPr>
          </a:p>
        </p:txBody>
      </p:sp>
      <p:pic>
        <p:nvPicPr>
          <p:cNvPr id="111" name="圖片 110"/>
          <p:cNvPicPr>
            <a:picLocks noChangeAspect="1"/>
          </p:cNvPicPr>
          <p:nvPr/>
        </p:nvPicPr>
        <p:blipFill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539445" y="4579527"/>
            <a:ext cx="716638" cy="708262"/>
          </a:xfrm>
          <a:prstGeom prst="rect">
            <a:avLst/>
          </a:prstGeom>
        </p:spPr>
      </p:pic>
      <p:sp>
        <p:nvSpPr>
          <p:cNvPr id="112" name="文字方塊 111"/>
          <p:cNvSpPr txBox="1"/>
          <p:nvPr/>
        </p:nvSpPr>
        <p:spPr>
          <a:xfrm>
            <a:off x="8374817" y="5263657"/>
            <a:ext cx="11789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 smtClean="0">
                <a:solidFill>
                  <a:schemeClr val="accent5">
                    <a:lumMod val="75000"/>
                  </a:schemeClr>
                </a:solidFill>
              </a:rPr>
              <a:t>P2P</a:t>
            </a:r>
            <a:r>
              <a:rPr lang="zh-TW" altLang="en-US" sz="2000" b="1" dirty="0" smtClean="0">
                <a:solidFill>
                  <a:schemeClr val="accent5">
                    <a:lumMod val="75000"/>
                  </a:schemeClr>
                </a:solidFill>
              </a:rPr>
              <a:t>平台</a:t>
            </a:r>
            <a:endParaRPr lang="zh-TW" altLang="en-US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13" name="圖片 112"/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716988" y="2134928"/>
            <a:ext cx="700146" cy="906624"/>
          </a:xfrm>
          <a:prstGeom prst="rect">
            <a:avLst/>
          </a:prstGeom>
        </p:spPr>
      </p:pic>
      <p:sp>
        <p:nvSpPr>
          <p:cNvPr id="114" name="文字方塊 113"/>
          <p:cNvSpPr txBox="1"/>
          <p:nvPr/>
        </p:nvSpPr>
        <p:spPr>
          <a:xfrm>
            <a:off x="6640321" y="2969995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3">
                    <a:lumMod val="75000"/>
                  </a:schemeClr>
                </a:solidFill>
              </a:rPr>
              <a:t>供給方</a:t>
            </a:r>
            <a:endParaRPr lang="zh-TW" altLang="en-US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15" name="圖片 114"/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067062" y="2142032"/>
            <a:ext cx="700146" cy="906624"/>
          </a:xfrm>
          <a:prstGeom prst="rect">
            <a:avLst/>
          </a:prstGeom>
        </p:spPr>
      </p:pic>
      <p:pic>
        <p:nvPicPr>
          <p:cNvPr id="116" name="圖片 115"/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66917" y="2142032"/>
            <a:ext cx="700146" cy="906624"/>
          </a:xfrm>
          <a:prstGeom prst="rect">
            <a:avLst/>
          </a:prstGeom>
        </p:spPr>
      </p:pic>
      <p:pic>
        <p:nvPicPr>
          <p:cNvPr id="117" name="圖片 1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63394" y="2172973"/>
            <a:ext cx="700146" cy="906624"/>
          </a:xfrm>
          <a:prstGeom prst="rect">
            <a:avLst/>
          </a:prstGeom>
        </p:spPr>
      </p:pic>
      <p:pic>
        <p:nvPicPr>
          <p:cNvPr id="118" name="圖片 1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45343" y="2172973"/>
            <a:ext cx="700146" cy="906624"/>
          </a:xfrm>
          <a:prstGeom prst="rect">
            <a:avLst/>
          </a:prstGeom>
        </p:spPr>
      </p:pic>
      <p:cxnSp>
        <p:nvCxnSpPr>
          <p:cNvPr id="119" name="直線單箭頭接點 45"/>
          <p:cNvCxnSpPr/>
          <p:nvPr/>
        </p:nvCxnSpPr>
        <p:spPr>
          <a:xfrm>
            <a:off x="8002237" y="2581709"/>
            <a:ext cx="1816958" cy="11085"/>
          </a:xfrm>
          <a:prstGeom prst="straightConnector1">
            <a:avLst/>
          </a:prstGeom>
          <a:ln w="76200">
            <a:headEnd type="triangl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直線單箭頭接點 46"/>
          <p:cNvCxnSpPr/>
          <p:nvPr/>
        </p:nvCxnSpPr>
        <p:spPr>
          <a:xfrm flipH="1">
            <a:off x="9553783" y="3496571"/>
            <a:ext cx="1088789" cy="981901"/>
          </a:xfrm>
          <a:prstGeom prst="straightConnector1">
            <a:avLst/>
          </a:prstGeom>
          <a:ln w="762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直線單箭頭接點 70"/>
          <p:cNvCxnSpPr/>
          <p:nvPr/>
        </p:nvCxnSpPr>
        <p:spPr>
          <a:xfrm flipH="1" flipV="1">
            <a:off x="7202079" y="3455709"/>
            <a:ext cx="1172738" cy="1094755"/>
          </a:xfrm>
          <a:prstGeom prst="straightConnector1">
            <a:avLst/>
          </a:prstGeom>
          <a:ln w="762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文字方塊 47"/>
          <p:cNvSpPr txBox="1"/>
          <p:nvPr/>
        </p:nvSpPr>
        <p:spPr>
          <a:xfrm>
            <a:off x="10113638" y="4048265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資金需求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9" name="文字方塊 48"/>
          <p:cNvSpPr txBox="1"/>
          <p:nvPr/>
        </p:nvSpPr>
        <p:spPr>
          <a:xfrm>
            <a:off x="6548054" y="3962021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理財產品</a:t>
            </a:r>
            <a:endParaRPr lang="zh-TW" altLang="en-US" dirty="0"/>
          </a:p>
        </p:txBody>
      </p:sp>
      <p:sp>
        <p:nvSpPr>
          <p:cNvPr id="50" name="文字方塊 49"/>
          <p:cNvSpPr txBox="1"/>
          <p:nvPr/>
        </p:nvSpPr>
        <p:spPr>
          <a:xfrm>
            <a:off x="8830826" y="2603916"/>
            <a:ext cx="1107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出資</a:t>
            </a:r>
            <a:endParaRPr lang="zh-TW" altLang="en-US" dirty="0"/>
          </a:p>
        </p:txBody>
      </p:sp>
      <p:sp>
        <p:nvSpPr>
          <p:cNvPr id="51" name="文字方塊 50"/>
          <p:cNvSpPr txBox="1"/>
          <p:nvPr/>
        </p:nvSpPr>
        <p:spPr>
          <a:xfrm>
            <a:off x="8262982" y="2149482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借款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7" name="圓形箭號 6"/>
          <p:cNvSpPr/>
          <p:nvPr/>
        </p:nvSpPr>
        <p:spPr>
          <a:xfrm rot="16200000">
            <a:off x="-521736" y="2092830"/>
            <a:ext cx="3883669" cy="2629869"/>
          </a:xfrm>
          <a:prstGeom prst="circularArrow">
            <a:avLst>
              <a:gd name="adj1" fmla="val 3022"/>
              <a:gd name="adj2" fmla="val 346051"/>
              <a:gd name="adj3" fmla="val 405952"/>
              <a:gd name="adj4" fmla="val 10136256"/>
              <a:gd name="adj5" fmla="val 15135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</a:endParaRPr>
          </a:p>
        </p:txBody>
      </p:sp>
      <p:sp>
        <p:nvSpPr>
          <p:cNvPr id="52" name="文字方塊 51"/>
          <p:cNvSpPr txBox="1"/>
          <p:nvPr/>
        </p:nvSpPr>
        <p:spPr>
          <a:xfrm>
            <a:off x="8015783" y="5768468"/>
            <a:ext cx="1877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dirty="0" smtClean="0"/>
              <a:t>網路金融平台</a:t>
            </a:r>
            <a:endParaRPr kumimoji="1" lang="en-US" altLang="zh-TW" dirty="0" smtClean="0"/>
          </a:p>
          <a:p>
            <a:pPr algn="ctr"/>
            <a:r>
              <a:rPr kumimoji="1" lang="zh-TW" altLang="en-US" dirty="0" smtClean="0"/>
              <a:t>分享資訊與媒合</a:t>
            </a:r>
            <a:endParaRPr kumimoji="1" lang="zh-TW" altLang="en-US" dirty="0"/>
          </a:p>
        </p:txBody>
      </p:sp>
      <p:pic>
        <p:nvPicPr>
          <p:cNvPr id="54" name="圖片 53"/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437" y="4807046"/>
            <a:ext cx="1169948" cy="1263544"/>
          </a:xfrm>
          <a:prstGeom prst="rect">
            <a:avLst/>
          </a:prstGeom>
        </p:spPr>
      </p:pic>
      <p:pic>
        <p:nvPicPr>
          <p:cNvPr id="55" name="圖片 54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441" y="5154365"/>
            <a:ext cx="1169948" cy="1263544"/>
          </a:xfrm>
          <a:prstGeom prst="rect">
            <a:avLst/>
          </a:prstGeom>
        </p:spPr>
      </p:pic>
      <p:pic>
        <p:nvPicPr>
          <p:cNvPr id="56" name="圖片 55"/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879" y="5154365"/>
            <a:ext cx="1169948" cy="1263544"/>
          </a:xfrm>
          <a:prstGeom prst="rect">
            <a:avLst/>
          </a:prstGeom>
        </p:spPr>
      </p:pic>
      <p:pic>
        <p:nvPicPr>
          <p:cNvPr id="58" name="圖片 5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031" y="4836651"/>
            <a:ext cx="1291636" cy="1291636"/>
          </a:xfrm>
          <a:prstGeom prst="rect">
            <a:avLst/>
          </a:prstGeom>
        </p:spPr>
      </p:pic>
      <p:sp>
        <p:nvSpPr>
          <p:cNvPr id="53" name="圓形箭號 52"/>
          <p:cNvSpPr/>
          <p:nvPr/>
        </p:nvSpPr>
        <p:spPr>
          <a:xfrm rot="16200000" flipH="1">
            <a:off x="-512946" y="2075675"/>
            <a:ext cx="3829247" cy="2629869"/>
          </a:xfrm>
          <a:prstGeom prst="circularArrow">
            <a:avLst>
              <a:gd name="adj1" fmla="val 3022"/>
              <a:gd name="adj2" fmla="val 346051"/>
              <a:gd name="adj3" fmla="val 405952"/>
              <a:gd name="adj4" fmla="val 10136256"/>
              <a:gd name="adj5" fmla="val 15135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324584" y="2470486"/>
            <a:ext cx="1345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dirty="0" smtClean="0"/>
              <a:t>彼此不知曉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95738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互聯網金融五大特性</a:t>
            </a:r>
            <a:r>
              <a:rPr kumimoji="1" lang="en-US" altLang="zh-TW" dirty="0" smtClean="0">
                <a:sym typeface="Wingdings" panose="05000000000000000000" pitchFamily="2" charset="2"/>
              </a:rPr>
              <a:t>: (</a:t>
            </a:r>
            <a:r>
              <a:rPr kumimoji="1" lang="zh-TW" altLang="en-US" dirty="0">
                <a:sym typeface="Wingdings" panose="05000000000000000000" pitchFamily="2" charset="2"/>
              </a:rPr>
              <a:t>四</a:t>
            </a:r>
            <a:r>
              <a:rPr kumimoji="1" lang="en-US" altLang="zh-TW" dirty="0" smtClean="0"/>
              <a:t>) </a:t>
            </a:r>
            <a:r>
              <a:rPr kumimoji="1" lang="zh-TW" altLang="en-US" dirty="0" smtClean="0"/>
              <a:t>金融業務分拆</a:t>
            </a:r>
            <a:endParaRPr kumimoji="1"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13</a:t>
            </a:fld>
            <a:endParaRPr lang="zh-TW" altLang="en-US" dirty="0"/>
          </a:p>
        </p:txBody>
      </p:sp>
      <p:graphicFrame>
        <p:nvGraphicFramePr>
          <p:cNvPr id="13" name="資料庫圖表 6"/>
          <p:cNvGraphicFramePr/>
          <p:nvPr>
            <p:extLst/>
          </p:nvPr>
        </p:nvGraphicFramePr>
        <p:xfrm>
          <a:off x="8066333" y="2028110"/>
          <a:ext cx="3116227" cy="30919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文字方塊 13"/>
          <p:cNvSpPr txBox="1"/>
          <p:nvPr/>
        </p:nvSpPr>
        <p:spPr>
          <a:xfrm>
            <a:off x="8423449" y="2470389"/>
            <a:ext cx="23539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3200" dirty="0" smtClean="0">
                <a:latin typeface="Heiti TC Light" charset="-120"/>
                <a:ea typeface="Heiti TC Light" charset="-120"/>
                <a:cs typeface="Heiti TC Light" charset="-120"/>
              </a:rPr>
              <a:t/>
            </a:r>
            <a:br>
              <a:rPr kumimoji="1" lang="zh-TW" altLang="en-US" sz="3200" dirty="0" smtClean="0">
                <a:latin typeface="Heiti TC Light" charset="-120"/>
                <a:ea typeface="Heiti TC Light" charset="-120"/>
                <a:cs typeface="Heiti TC Light" charset="-120"/>
              </a:rPr>
            </a:br>
            <a:r>
              <a:rPr kumimoji="1" lang="zh-TW" altLang="en-US" sz="3200" dirty="0" smtClean="0">
                <a:latin typeface="Heiti TC Light" charset="-120"/>
                <a:ea typeface="Heiti TC Light" charset="-120"/>
                <a:cs typeface="Heiti TC Light" charset="-120"/>
              </a:rPr>
              <a:t>數位</a:t>
            </a:r>
            <a:endParaRPr kumimoji="1" lang="en-US" altLang="zh-TW" sz="3200" dirty="0" smtClean="0">
              <a:latin typeface="Heiti TC Light" charset="-120"/>
              <a:ea typeface="Heiti TC Light" charset="-120"/>
              <a:cs typeface="Heiti TC Light" charset="-120"/>
            </a:endParaRPr>
          </a:p>
          <a:p>
            <a:pPr algn="ctr"/>
            <a:r>
              <a:rPr kumimoji="1" lang="zh-TW" altLang="en-US" sz="3200" dirty="0" smtClean="0">
                <a:latin typeface="Heiti TC Light" charset="-120"/>
                <a:ea typeface="Heiti TC Light" charset="-120"/>
                <a:cs typeface="Heiti TC Light" charset="-120"/>
              </a:rPr>
              <a:t>金融</a:t>
            </a:r>
            <a:endParaRPr lang="zh-TW" altLang="en-US" sz="3200" dirty="0">
              <a:latin typeface="Heiti TC Light" charset="-120"/>
              <a:ea typeface="Heiti TC Light" charset="-120"/>
              <a:cs typeface="Heiti TC Light" charset="-120"/>
            </a:endParaRPr>
          </a:p>
        </p:txBody>
      </p:sp>
      <p:pic>
        <p:nvPicPr>
          <p:cNvPr id="15" name="圖片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76228" y="2739190"/>
            <a:ext cx="1843056" cy="1843056"/>
          </a:xfrm>
          <a:prstGeom prst="rect">
            <a:avLst/>
          </a:prstGeom>
        </p:spPr>
      </p:pic>
      <p:sp>
        <p:nvSpPr>
          <p:cNvPr id="16" name="文字方塊 15"/>
          <p:cNvSpPr txBox="1"/>
          <p:nvPr/>
        </p:nvSpPr>
        <p:spPr>
          <a:xfrm>
            <a:off x="1975421" y="1628000"/>
            <a:ext cx="1340457" cy="40011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kumimoji="1" lang="zh-TW" altLang="en-US" sz="2000" dirty="0" smtClean="0"/>
              <a:t>傳統銀行</a:t>
            </a:r>
            <a:endParaRPr kumimoji="1" lang="en-US" altLang="zh-TW" sz="2000" dirty="0" smtClean="0"/>
          </a:p>
        </p:txBody>
      </p:sp>
      <p:sp>
        <p:nvSpPr>
          <p:cNvPr id="18" name="文字方塊 17"/>
          <p:cNvSpPr txBox="1"/>
          <p:nvPr/>
        </p:nvSpPr>
        <p:spPr>
          <a:xfrm>
            <a:off x="1497203" y="3684515"/>
            <a:ext cx="9580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kumimoji="1" lang="zh-TW" altLang="en-US" dirty="0" smtClean="0"/>
              <a:t>存款</a:t>
            </a:r>
            <a:endParaRPr kumimoji="1" lang="en-US" altLang="zh-TW" dirty="0"/>
          </a:p>
          <a:p>
            <a:pPr marL="285750" indent="-285750">
              <a:buFont typeface="Arial" charset="0"/>
              <a:buChar char="•"/>
            </a:pPr>
            <a:r>
              <a:rPr kumimoji="1" lang="zh-TW" altLang="en-US" dirty="0" smtClean="0"/>
              <a:t>貸款</a:t>
            </a:r>
            <a:endParaRPr kumimoji="1" lang="en-US" altLang="zh-TW" dirty="0"/>
          </a:p>
          <a:p>
            <a:pPr marL="285750" indent="-285750">
              <a:buFont typeface="Arial" charset="0"/>
              <a:buChar char="•"/>
            </a:pPr>
            <a:r>
              <a:rPr kumimoji="1" lang="zh-TW" altLang="en-US" dirty="0" smtClean="0"/>
              <a:t>結算</a:t>
            </a:r>
            <a:endParaRPr kumimoji="1" lang="en-US" altLang="zh-TW" dirty="0"/>
          </a:p>
          <a:p>
            <a:pPr marL="285750" indent="-285750">
              <a:buFont typeface="Arial" charset="0"/>
              <a:buChar char="•"/>
            </a:pPr>
            <a:r>
              <a:rPr kumimoji="1" lang="zh-TW" altLang="en-US" dirty="0" smtClean="0"/>
              <a:t>融通</a:t>
            </a:r>
            <a:endParaRPr kumimoji="1" lang="zh-TW" altLang="en-US" dirty="0"/>
          </a:p>
        </p:txBody>
      </p:sp>
      <p:sp>
        <p:nvSpPr>
          <p:cNvPr id="27" name="文字方塊 26"/>
          <p:cNvSpPr txBox="1"/>
          <p:nvPr/>
        </p:nvSpPr>
        <p:spPr>
          <a:xfrm>
            <a:off x="8194864" y="5355191"/>
            <a:ext cx="285916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>
              <a:lnSpc>
                <a:spcPts val="1800"/>
              </a:lnSpc>
            </a:pPr>
            <a:r>
              <a:rPr kumimoji="1" lang="zh-TW" altLang="en-US" dirty="0"/>
              <a:t>金融業務功能分解化</a:t>
            </a:r>
            <a:endParaRPr kumimoji="1" lang="en-US" altLang="zh-TW" dirty="0"/>
          </a:p>
          <a:p>
            <a:pPr marL="0" lvl="1" algn="ctr">
              <a:lnSpc>
                <a:spcPts val="1800"/>
              </a:lnSpc>
            </a:pPr>
            <a:r>
              <a:rPr kumimoji="1" lang="en-US" altLang="zh-TW" dirty="0"/>
              <a:t>Service </a:t>
            </a:r>
            <a:r>
              <a:rPr kumimoji="1" lang="en-US" altLang="zh-TW" dirty="0" err="1"/>
              <a:t>unbunding</a:t>
            </a:r>
            <a:endParaRPr kumimoji="1" lang="en-US" altLang="zh-TW" dirty="0"/>
          </a:p>
          <a:p>
            <a:endParaRPr kumimoji="1" lang="en-US" altLang="zh-TW" sz="1600" dirty="0" smtClean="0">
              <a:latin typeface="+mn-ea"/>
            </a:endParaRPr>
          </a:p>
        </p:txBody>
      </p:sp>
      <p:pic>
        <p:nvPicPr>
          <p:cNvPr id="28" name="圖片 27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76D8E3"/>
              </a:clrFrom>
              <a:clrTo>
                <a:srgbClr val="76D8E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2858" y="2880691"/>
            <a:ext cx="1483937" cy="1483937"/>
          </a:xfrm>
          <a:prstGeom prst="rect">
            <a:avLst/>
          </a:prstGeom>
        </p:spPr>
      </p:pic>
      <p:sp>
        <p:nvSpPr>
          <p:cNvPr id="29" name="文字方塊 28"/>
          <p:cNvSpPr txBox="1"/>
          <p:nvPr/>
        </p:nvSpPr>
        <p:spPr>
          <a:xfrm>
            <a:off x="8859373" y="1468917"/>
            <a:ext cx="1753434" cy="40011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kumimoji="1" lang="zh-TW" altLang="en-US" sz="2000" smtClean="0"/>
              <a:t>互聯網金融</a:t>
            </a:r>
            <a:endParaRPr kumimoji="1" lang="en-US" altLang="zh-TW" sz="2000" dirty="0" smtClean="0"/>
          </a:p>
        </p:txBody>
      </p:sp>
      <p:sp>
        <p:nvSpPr>
          <p:cNvPr id="9" name="文字方塊 8"/>
          <p:cNvSpPr txBox="1"/>
          <p:nvPr/>
        </p:nvSpPr>
        <p:spPr>
          <a:xfrm>
            <a:off x="1575654" y="5400566"/>
            <a:ext cx="18663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dirty="0" smtClean="0"/>
              <a:t>金融業務多樣化</a:t>
            </a:r>
          </a:p>
          <a:p>
            <a:pPr algn="ctr"/>
            <a:r>
              <a:rPr kumimoji="1" lang="en-US" altLang="zh-TW" dirty="0" smtClean="0"/>
              <a:t>All in one bank</a:t>
            </a:r>
            <a:endParaRPr kumimoji="1" lang="zh-TW" altLang="en-US" dirty="0"/>
          </a:p>
        </p:txBody>
      </p:sp>
      <p:cxnSp>
        <p:nvCxnSpPr>
          <p:cNvPr id="36" name="直線箭頭接點 35"/>
          <p:cNvCxnSpPr/>
          <p:nvPr/>
        </p:nvCxnSpPr>
        <p:spPr>
          <a:xfrm>
            <a:off x="7356426" y="4094152"/>
            <a:ext cx="711128" cy="14861"/>
          </a:xfrm>
          <a:prstGeom prst="straightConnector1">
            <a:avLst/>
          </a:prstGeom>
          <a:ln w="28575">
            <a:solidFill>
              <a:schemeClr val="tx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箭頭接點 39"/>
          <p:cNvCxnSpPr/>
          <p:nvPr/>
        </p:nvCxnSpPr>
        <p:spPr>
          <a:xfrm>
            <a:off x="3734741" y="4109013"/>
            <a:ext cx="692194" cy="1941"/>
          </a:xfrm>
          <a:prstGeom prst="straightConnector1">
            <a:avLst/>
          </a:prstGeom>
          <a:ln w="28575">
            <a:solidFill>
              <a:schemeClr val="tx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圖片 43"/>
          <p:cNvPicPr>
            <a:picLocks noChangeAspect="1"/>
          </p:cNvPicPr>
          <p:nvPr/>
        </p:nvPicPr>
        <p:blipFill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0274" y="3251130"/>
            <a:ext cx="1268433" cy="1369908"/>
          </a:xfrm>
          <a:prstGeom prst="rect">
            <a:avLst/>
          </a:prstGeom>
        </p:spPr>
      </p:pic>
      <p:sp>
        <p:nvSpPr>
          <p:cNvPr id="45" name="橢圓 44"/>
          <p:cNvSpPr/>
          <p:nvPr/>
        </p:nvSpPr>
        <p:spPr>
          <a:xfrm>
            <a:off x="1210750" y="2349508"/>
            <a:ext cx="2869801" cy="288317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257241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互聯網金融五大</a:t>
            </a:r>
            <a:r>
              <a:rPr kumimoji="1" lang="zh-TW" altLang="en-US" dirty="0" smtClean="0"/>
              <a:t>特性</a:t>
            </a:r>
            <a:r>
              <a:rPr kumimoji="1" lang="en-US" altLang="zh-TW" dirty="0" smtClean="0"/>
              <a:t>: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(</a:t>
            </a:r>
            <a:r>
              <a:rPr kumimoji="1" lang="zh-TW" altLang="en-US" dirty="0" smtClean="0"/>
              <a:t>五</a:t>
            </a:r>
            <a:r>
              <a:rPr kumimoji="1" lang="en-US" altLang="zh-TW" dirty="0" smtClean="0"/>
              <a:t>)</a:t>
            </a:r>
            <a:r>
              <a:rPr kumimoji="1" lang="zh-TW" altLang="en-US" dirty="0" smtClean="0"/>
              <a:t>微型金融市場</a:t>
            </a:r>
            <a:endParaRPr kumimoji="1"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《2017</a:t>
            </a:r>
            <a:r>
              <a:rPr lang="zh-TW" altLang="en-US" smtClean="0"/>
              <a:t>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</a:t>
            </a:r>
            <a:r>
              <a:rPr lang="zh-TW" altLang="en-US" smtClean="0"/>
              <a:t>	</a:t>
            </a:r>
            <a:r>
              <a:rPr lang="en-US" altLang="zh-TW" smtClean="0"/>
              <a:t>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14</a:t>
            </a:fld>
            <a:endParaRPr lang="zh-TW" altLang="en-US" dirty="0"/>
          </a:p>
        </p:txBody>
      </p:sp>
      <p:sp>
        <p:nvSpPr>
          <p:cNvPr id="47" name="文字方塊 46"/>
          <p:cNvSpPr txBox="1"/>
          <p:nvPr/>
        </p:nvSpPr>
        <p:spPr>
          <a:xfrm>
            <a:off x="1488153" y="1743294"/>
            <a:ext cx="3912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dirty="0" smtClean="0"/>
              <a:t>傳統金融服務主要</a:t>
            </a:r>
            <a:r>
              <a:rPr kumimoji="1" lang="zh-TW" altLang="en-US" dirty="0"/>
              <a:t>安全</a:t>
            </a:r>
            <a:r>
              <a:rPr kumimoji="1" lang="zh-TW" altLang="en-US" dirty="0" smtClean="0"/>
              <a:t>顧客、大公司</a:t>
            </a:r>
            <a:endParaRPr kumimoji="1" lang="zh-TW" altLang="en-US" dirty="0"/>
          </a:p>
        </p:txBody>
      </p:sp>
      <p:sp>
        <p:nvSpPr>
          <p:cNvPr id="61" name="文字方塊 60"/>
          <p:cNvSpPr txBox="1"/>
          <p:nvPr/>
        </p:nvSpPr>
        <p:spPr>
          <a:xfrm>
            <a:off x="5306531" y="3945914"/>
            <a:ext cx="1578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dirty="0" smtClean="0"/>
              <a:t>透過線上平台</a:t>
            </a:r>
            <a:endParaRPr kumimoji="1" lang="zh-TW" altLang="en-US" dirty="0"/>
          </a:p>
        </p:txBody>
      </p:sp>
      <p:sp>
        <p:nvSpPr>
          <p:cNvPr id="80" name="文字方塊 79"/>
          <p:cNvSpPr txBox="1"/>
          <p:nvPr/>
        </p:nvSpPr>
        <p:spPr>
          <a:xfrm>
            <a:off x="7620635" y="1743294"/>
            <a:ext cx="3766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dirty="0" smtClean="0"/>
              <a:t>新金融主要聚焦微型企業與顧客</a:t>
            </a:r>
            <a:endParaRPr kumimoji="1"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4087" y="2654976"/>
            <a:ext cx="4636081" cy="2594504"/>
          </a:xfrm>
          <a:prstGeom prst="rect">
            <a:avLst/>
          </a:prstGeom>
        </p:spPr>
      </p:pic>
      <p:pic>
        <p:nvPicPr>
          <p:cNvPr id="9" name="內容版面配置區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783" y="2240974"/>
            <a:ext cx="3929728" cy="3422508"/>
          </a:xfrm>
        </p:spPr>
      </p:pic>
      <p:sp>
        <p:nvSpPr>
          <p:cNvPr id="43" name="文字方塊 42"/>
          <p:cNvSpPr txBox="1"/>
          <p:nvPr/>
        </p:nvSpPr>
        <p:spPr>
          <a:xfrm>
            <a:off x="4386553" y="5743089"/>
            <a:ext cx="1187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dirty="0" smtClean="0"/>
              <a:t>微型客戶</a:t>
            </a:r>
            <a:endParaRPr kumimoji="1" lang="zh-TW" altLang="en-US" dirty="0"/>
          </a:p>
        </p:txBody>
      </p:sp>
      <p:sp>
        <p:nvSpPr>
          <p:cNvPr id="44" name="文字方塊 43"/>
          <p:cNvSpPr txBox="1"/>
          <p:nvPr/>
        </p:nvSpPr>
        <p:spPr>
          <a:xfrm>
            <a:off x="8010962" y="5308743"/>
            <a:ext cx="1604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mtClean="0"/>
              <a:t>微與眾市場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54612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 smtClean="0"/>
              <a:t>互聯網金融發展歷程三部曲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15</a:t>
            </a:fld>
            <a:endParaRPr lang="zh-TW" altLang="en-US" dirty="0"/>
          </a:p>
        </p:txBody>
      </p:sp>
      <p:grpSp>
        <p:nvGrpSpPr>
          <p:cNvPr id="27" name="群組 26"/>
          <p:cNvGrpSpPr/>
          <p:nvPr/>
        </p:nvGrpSpPr>
        <p:grpSpPr>
          <a:xfrm>
            <a:off x="409491" y="1310311"/>
            <a:ext cx="11623483" cy="4854454"/>
            <a:chOff x="409491" y="1399549"/>
            <a:chExt cx="11623483" cy="4854454"/>
          </a:xfrm>
        </p:grpSpPr>
        <p:sp>
          <p:nvSpPr>
            <p:cNvPr id="7" name="文字方塊 6"/>
            <p:cNvSpPr txBox="1"/>
            <p:nvPr/>
          </p:nvSpPr>
          <p:spPr>
            <a:xfrm>
              <a:off x="4279753" y="1403842"/>
              <a:ext cx="343171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zh-TW" altLang="en-US" sz="2000" dirty="0" smtClean="0"/>
                <a:t>第二階段：</a:t>
              </a:r>
              <a:endParaRPr kumimoji="1" lang="en-US" altLang="zh-TW" sz="2000" dirty="0"/>
            </a:p>
            <a:p>
              <a:pPr>
                <a:lnSpc>
                  <a:spcPct val="150000"/>
                </a:lnSpc>
              </a:pPr>
              <a:r>
                <a:rPr kumimoji="1" lang="zh-TW" altLang="en-US" sz="2000" dirty="0" smtClean="0"/>
                <a:t>由</a:t>
              </a:r>
              <a:r>
                <a:rPr kumimoji="1" lang="zh-TW" altLang="en-US" sz="2000" b="1" dirty="0" smtClean="0"/>
                <a:t>互聯網公司</a:t>
              </a:r>
              <a:r>
                <a:rPr kumimoji="1" lang="zh-TW" altLang="en-US" sz="2000" dirty="0" smtClean="0"/>
                <a:t>提供簡單金融服務，主要為第三方支付服務</a:t>
              </a:r>
              <a:endParaRPr kumimoji="1" lang="zh-TW" altLang="en-US" sz="2000" dirty="0"/>
            </a:p>
          </p:txBody>
        </p:sp>
        <p:sp>
          <p:nvSpPr>
            <p:cNvPr id="8" name="向下箭號 7"/>
            <p:cNvSpPr/>
            <p:nvPr/>
          </p:nvSpPr>
          <p:spPr>
            <a:xfrm rot="16200000">
              <a:off x="5707732" y="-2028217"/>
              <a:ext cx="791287" cy="11387767"/>
            </a:xfrm>
            <a:prstGeom prst="downArrow">
              <a:avLst/>
            </a:prstGeom>
            <a:solidFill>
              <a:srgbClr val="FF9933"/>
            </a:solidFill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grpSp>
          <p:nvGrpSpPr>
            <p:cNvPr id="9" name="群組 8"/>
            <p:cNvGrpSpPr/>
            <p:nvPr/>
          </p:nvGrpSpPr>
          <p:grpSpPr>
            <a:xfrm>
              <a:off x="2061093" y="4416310"/>
              <a:ext cx="1018217" cy="940275"/>
              <a:chOff x="2356692" y="3034605"/>
              <a:chExt cx="833299" cy="769512"/>
            </a:xfrm>
          </p:grpSpPr>
          <p:pic>
            <p:nvPicPr>
              <p:cNvPr id="10" name="圖片 9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56692" y="3034605"/>
                <a:ext cx="833299" cy="769512"/>
              </a:xfrm>
              <a:prstGeom prst="rect">
                <a:avLst/>
              </a:prstGeom>
            </p:spPr>
          </p:pic>
          <p:pic>
            <p:nvPicPr>
              <p:cNvPr id="11" name="圖片 10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27239" y="3111169"/>
                <a:ext cx="467694" cy="395278"/>
              </a:xfrm>
              <a:prstGeom prst="rect">
                <a:avLst/>
              </a:prstGeom>
            </p:spPr>
          </p:pic>
        </p:grpSp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233" y="4186001"/>
              <a:ext cx="1347516" cy="1542119"/>
            </a:xfrm>
            <a:prstGeom prst="rect">
              <a:avLst/>
            </a:prstGeom>
          </p:spPr>
        </p:pic>
        <p:pic>
          <p:nvPicPr>
            <p:cNvPr id="13" name="圖片 12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668"/>
            <a:stretch/>
          </p:blipFill>
          <p:spPr>
            <a:xfrm>
              <a:off x="4092803" y="4244905"/>
              <a:ext cx="1785217" cy="172688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4" name="圖片 13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84" t="27268" r="384" b="9550"/>
            <a:stretch/>
          </p:blipFill>
          <p:spPr>
            <a:xfrm>
              <a:off x="9076846" y="4330938"/>
              <a:ext cx="1746218" cy="1002277"/>
            </a:xfrm>
            <a:prstGeom prst="rect">
              <a:avLst/>
            </a:prstGeom>
          </p:spPr>
        </p:pic>
        <p:sp>
          <p:nvSpPr>
            <p:cNvPr id="15" name="文字方塊 14"/>
            <p:cNvSpPr txBox="1"/>
            <p:nvPr/>
          </p:nvSpPr>
          <p:spPr>
            <a:xfrm>
              <a:off x="409491" y="1437427"/>
              <a:ext cx="3143178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zh-TW" altLang="en-US" sz="2000" dirty="0" smtClean="0"/>
                <a:t>第一階段：</a:t>
              </a:r>
              <a:endParaRPr kumimoji="1" lang="en-US" altLang="zh-TW" sz="2000" dirty="0" smtClean="0"/>
            </a:p>
            <a:p>
              <a:pPr>
                <a:lnSpc>
                  <a:spcPct val="150000"/>
                </a:lnSpc>
              </a:pPr>
              <a:r>
                <a:rPr kumimoji="1" lang="zh-TW" altLang="en-US" sz="2000" dirty="0" smtClean="0"/>
                <a:t>依然由</a:t>
              </a:r>
              <a:r>
                <a:rPr kumimoji="1" lang="zh-TW" altLang="en-US" sz="2000" b="1" dirty="0" smtClean="0"/>
                <a:t>傳統金融機構</a:t>
              </a:r>
              <a:r>
                <a:rPr kumimoji="1" lang="zh-TW" altLang="en-US" sz="2000" dirty="0" smtClean="0"/>
                <a:t>（如銀行等）提供網絡金融服務</a:t>
              </a:r>
              <a:endParaRPr kumimoji="1" lang="zh-TW" altLang="en-US" sz="2000" dirty="0"/>
            </a:p>
          </p:txBody>
        </p:sp>
        <p:grpSp>
          <p:nvGrpSpPr>
            <p:cNvPr id="16" name="群組 15"/>
            <p:cNvGrpSpPr/>
            <p:nvPr/>
          </p:nvGrpSpPr>
          <p:grpSpPr>
            <a:xfrm>
              <a:off x="5931922" y="4412015"/>
              <a:ext cx="1574738" cy="1494233"/>
              <a:chOff x="5296333" y="3064553"/>
              <a:chExt cx="1619075" cy="1536304"/>
            </a:xfrm>
          </p:grpSpPr>
          <p:pic>
            <p:nvPicPr>
              <p:cNvPr id="17" name="圖片 16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17" t="7771" r="6893" b="54552"/>
              <a:stretch/>
            </p:blipFill>
            <p:spPr>
              <a:xfrm>
                <a:off x="5556266" y="3064553"/>
                <a:ext cx="1099210" cy="413097"/>
              </a:xfrm>
              <a:prstGeom prst="rect">
                <a:avLst/>
              </a:prstGeom>
            </p:spPr>
          </p:pic>
          <p:pic>
            <p:nvPicPr>
              <p:cNvPr id="18" name="圖片 17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96333" y="3581016"/>
                <a:ext cx="1619075" cy="430674"/>
              </a:xfrm>
              <a:prstGeom prst="rect">
                <a:avLst/>
              </a:prstGeom>
            </p:spPr>
          </p:pic>
          <p:pic>
            <p:nvPicPr>
              <p:cNvPr id="19" name="圖片 18"/>
              <p:cNvPicPr>
                <a:picLocks noChangeAspect="1"/>
              </p:cNvPicPr>
              <p:nvPr/>
            </p:nvPicPr>
            <p:blipFill rotWithShape="1"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871" t="29332" r="23863" b="29816"/>
              <a:stretch/>
            </p:blipFill>
            <p:spPr>
              <a:xfrm>
                <a:off x="5671172" y="4077437"/>
                <a:ext cx="984304" cy="523420"/>
              </a:xfrm>
              <a:prstGeom prst="rect">
                <a:avLst/>
              </a:prstGeom>
            </p:spPr>
          </p:pic>
        </p:grpSp>
        <p:sp>
          <p:nvSpPr>
            <p:cNvPr id="20" name="文字方塊 19"/>
            <p:cNvSpPr txBox="1"/>
            <p:nvPr/>
          </p:nvSpPr>
          <p:spPr>
            <a:xfrm>
              <a:off x="7885043" y="1399549"/>
              <a:ext cx="4147931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zh-TW" altLang="en-US" sz="2000" dirty="0" smtClean="0"/>
                <a:t>第三階段：</a:t>
              </a:r>
              <a:endParaRPr kumimoji="1" lang="en-US" altLang="zh-TW" sz="2000" dirty="0"/>
            </a:p>
            <a:p>
              <a:pPr>
                <a:lnSpc>
                  <a:spcPct val="150000"/>
                </a:lnSpc>
              </a:pPr>
              <a:r>
                <a:rPr kumimoji="1" lang="zh-TW" altLang="en-US" sz="2000" dirty="0" smtClean="0"/>
                <a:t>由</a:t>
              </a:r>
              <a:r>
                <a:rPr kumimoji="1" lang="zh-TW" altLang="en-US" sz="2000" b="1" dirty="0" smtClean="0"/>
                <a:t>互聯網公司與金融業深度結合</a:t>
              </a:r>
              <a:r>
                <a:rPr kumimoji="1" lang="zh-TW" altLang="en-US" sz="2000" dirty="0" smtClean="0"/>
                <a:t>，推出數位金融產品（如餘額寶</a:t>
              </a:r>
              <a:r>
                <a:rPr kumimoji="1" lang="en-US" altLang="zh-TW" sz="2000" dirty="0" smtClean="0"/>
                <a:t>), P2P </a:t>
              </a:r>
              <a:r>
                <a:rPr kumimoji="1" lang="zh-TW" altLang="en-US" sz="2000" dirty="0" smtClean="0"/>
                <a:t>融資 </a:t>
              </a:r>
              <a:r>
                <a:rPr kumimoji="1" lang="en-US" altLang="zh-TW" sz="2000" dirty="0" smtClean="0"/>
                <a:t>(JP Morgan +</a:t>
              </a:r>
              <a:r>
                <a:rPr kumimoji="1" lang="en-US" altLang="zh-TW" sz="2000" dirty="0" err="1" smtClean="0"/>
                <a:t>OnDesk</a:t>
              </a:r>
              <a:r>
                <a:rPr kumimoji="1" lang="zh-TW" altLang="en-US" sz="2000" dirty="0" smtClean="0"/>
                <a:t>等</a:t>
              </a:r>
              <a:r>
                <a:rPr kumimoji="1" lang="en-US" altLang="zh-TW" sz="2000" dirty="0" smtClean="0"/>
                <a:t>)</a:t>
              </a:r>
              <a:r>
                <a:rPr kumimoji="1" lang="zh-TW" altLang="en-US" sz="2000" dirty="0" smtClean="0"/>
                <a:t>）</a:t>
              </a:r>
              <a:endParaRPr kumimoji="1" lang="zh-TW" altLang="en-US" sz="2000" dirty="0"/>
            </a:p>
          </p:txBody>
        </p:sp>
        <p:sp>
          <p:nvSpPr>
            <p:cNvPr id="21" name="矩形 20"/>
            <p:cNvSpPr/>
            <p:nvPr/>
          </p:nvSpPr>
          <p:spPr>
            <a:xfrm>
              <a:off x="1740249" y="3215275"/>
              <a:ext cx="320844" cy="880222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2" name="矩形 21"/>
            <p:cNvSpPr/>
            <p:nvPr/>
          </p:nvSpPr>
          <p:spPr>
            <a:xfrm>
              <a:off x="5830209" y="3274606"/>
              <a:ext cx="320844" cy="880222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3" name="矩形 22"/>
            <p:cNvSpPr/>
            <p:nvPr/>
          </p:nvSpPr>
          <p:spPr>
            <a:xfrm>
              <a:off x="9789533" y="3279245"/>
              <a:ext cx="320844" cy="880222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pic>
          <p:nvPicPr>
            <p:cNvPr id="24" name="圖片 23"/>
            <p:cNvPicPr>
              <a:picLocks noChangeAspect="1"/>
            </p:cNvPicPr>
            <p:nvPr/>
          </p:nvPicPr>
          <p:blipFill rotWithShape="1">
            <a:blip r:embed="rId10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717" t="74445" r="29605" b="2321"/>
            <a:stretch/>
          </p:blipFill>
          <p:spPr>
            <a:xfrm>
              <a:off x="8902249" y="5397162"/>
              <a:ext cx="2095411" cy="458596"/>
            </a:xfrm>
            <a:prstGeom prst="rect">
              <a:avLst/>
            </a:prstGeom>
          </p:spPr>
        </p:pic>
        <p:pic>
          <p:nvPicPr>
            <p:cNvPr id="25" name="圖片 24"/>
            <p:cNvPicPr>
              <a:picLocks noChangeAspect="1"/>
            </p:cNvPicPr>
            <p:nvPr/>
          </p:nvPicPr>
          <p:blipFill rotWithShape="1">
            <a:blip r:embed="rId10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156" t="72592" r="2285" b="4765"/>
            <a:stretch/>
          </p:blipFill>
          <p:spPr>
            <a:xfrm>
              <a:off x="8902249" y="5805067"/>
              <a:ext cx="2095411" cy="4489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65709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kumimoji="1" lang="zh-TW" altLang="en-US" sz="3600" dirty="0" smtClean="0"/>
              <a:t>互聯網運作三大技術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16</a:t>
            </a:fld>
            <a:endParaRPr lang="zh-TW" altLang="en-US" dirty="0"/>
          </a:p>
        </p:txBody>
      </p:sp>
      <p:graphicFrame>
        <p:nvGraphicFramePr>
          <p:cNvPr id="7" name="內容版面配置區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2636638"/>
              </p:ext>
            </p:extLst>
          </p:nvPr>
        </p:nvGraphicFramePr>
        <p:xfrm>
          <a:off x="3537582" y="1553029"/>
          <a:ext cx="7101390" cy="48135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圖片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197" y="1288237"/>
            <a:ext cx="1545933" cy="1545933"/>
          </a:xfrm>
          <a:prstGeom prst="rect">
            <a:avLst/>
          </a:prstGeom>
        </p:spPr>
      </p:pic>
      <p:pic>
        <p:nvPicPr>
          <p:cNvPr id="9" name="內容版面配置區 5"/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7343" y="1817962"/>
            <a:ext cx="1438604" cy="1438604"/>
          </a:xfr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502" y="3300383"/>
            <a:ext cx="1410282" cy="1410282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1998" y="4764802"/>
            <a:ext cx="1340136" cy="134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80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kumimoji="1" lang="zh-TW" altLang="en-US" sz="3600" dirty="0" smtClean="0"/>
              <a:t>互聯網技術對傳統金融之影響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17</a:t>
            </a:fld>
            <a:endParaRPr lang="zh-TW" altLang="en-US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500" y="2082512"/>
            <a:ext cx="1149150" cy="1149150"/>
          </a:xfrm>
          <a:prstGeom prst="ellipse">
            <a:avLst/>
          </a:prstGeom>
          <a:effectLst>
            <a:softEdge rad="12700"/>
          </a:effec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83" y="2341315"/>
            <a:ext cx="2388235" cy="661530"/>
          </a:xfrm>
          <a:prstGeom prst="rect">
            <a:avLst/>
          </a:prstGeom>
          <a:ln w="28575">
            <a:solidFill>
              <a:schemeClr val="accent3"/>
            </a:solidFill>
          </a:ln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98" y="3605705"/>
            <a:ext cx="2038350" cy="1141476"/>
          </a:xfrm>
          <a:prstGeom prst="rect">
            <a:avLst/>
          </a:prstGeom>
          <a:ln w="28575">
            <a:solidFill>
              <a:schemeClr val="accent3"/>
            </a:solidFill>
          </a:ln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928" t="-9166" r="-5458" b="-12250"/>
          <a:stretch/>
        </p:blipFill>
        <p:spPr>
          <a:xfrm>
            <a:off x="3084560" y="1434119"/>
            <a:ext cx="818148" cy="1078029"/>
          </a:xfrm>
          <a:prstGeom prst="ellipse">
            <a:avLst/>
          </a:prstGeom>
          <a:ln w="19050" cap="rnd">
            <a:solidFill>
              <a:schemeClr val="accent3"/>
            </a:solidFill>
          </a:ln>
          <a:effectLst/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277" y="960229"/>
            <a:ext cx="1197241" cy="1197241"/>
          </a:xfrm>
          <a:prstGeom prst="ellipse">
            <a:avLst/>
          </a:prstGeom>
          <a:effectLst>
            <a:softEdge rad="31750"/>
          </a:effectLst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381" y="3134717"/>
            <a:ext cx="1497987" cy="1497987"/>
          </a:xfrm>
          <a:prstGeom prst="rect">
            <a:avLst/>
          </a:prstGeom>
        </p:spPr>
      </p:pic>
      <p:pic>
        <p:nvPicPr>
          <p:cNvPr id="13" name="內容版面配置區 5"/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374" y="2364410"/>
            <a:ext cx="1466543" cy="1466543"/>
          </a:xfr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3668" y="1348229"/>
            <a:ext cx="2115493" cy="2115493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866" y="3653300"/>
            <a:ext cx="1777955" cy="1777955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215" y="3533661"/>
            <a:ext cx="1128809" cy="1128809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513" y="4456095"/>
            <a:ext cx="1317491" cy="1317491"/>
          </a:xfrm>
          <a:prstGeom prst="rect">
            <a:avLst/>
          </a:prstGeom>
        </p:spPr>
      </p:pic>
      <p:cxnSp>
        <p:nvCxnSpPr>
          <p:cNvPr id="19" name="直線接點 18"/>
          <p:cNvCxnSpPr>
            <a:stCxn id="12" idx="0"/>
            <a:endCxn id="9" idx="3"/>
          </p:cNvCxnSpPr>
          <p:nvPr/>
        </p:nvCxnSpPr>
        <p:spPr>
          <a:xfrm flipH="1">
            <a:off x="2525748" y="3134717"/>
            <a:ext cx="1680627" cy="1041726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0" name="直線接點 19"/>
          <p:cNvCxnSpPr>
            <a:stCxn id="12" idx="0"/>
            <a:endCxn id="8" idx="3"/>
          </p:cNvCxnSpPr>
          <p:nvPr/>
        </p:nvCxnSpPr>
        <p:spPr>
          <a:xfrm flipH="1" flipV="1">
            <a:off x="2692218" y="2672080"/>
            <a:ext cx="1514157" cy="462637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1" name="直線接點 20"/>
          <p:cNvCxnSpPr>
            <a:stCxn id="12" idx="0"/>
            <a:endCxn id="10" idx="4"/>
          </p:cNvCxnSpPr>
          <p:nvPr/>
        </p:nvCxnSpPr>
        <p:spPr>
          <a:xfrm flipH="1" flipV="1">
            <a:off x="3493634" y="2512148"/>
            <a:ext cx="712741" cy="622569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2" name="直線接點 21"/>
          <p:cNvCxnSpPr/>
          <p:nvPr/>
        </p:nvCxnSpPr>
        <p:spPr>
          <a:xfrm flipV="1">
            <a:off x="7915661" y="1714500"/>
            <a:ext cx="2355464" cy="691476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3" name="直線接點 22"/>
          <p:cNvCxnSpPr>
            <a:endCxn id="7" idx="2"/>
          </p:cNvCxnSpPr>
          <p:nvPr/>
        </p:nvCxnSpPr>
        <p:spPr>
          <a:xfrm>
            <a:off x="7915661" y="2405976"/>
            <a:ext cx="1693839" cy="251111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4" name="直線接點 23"/>
          <p:cNvCxnSpPr>
            <a:stCxn id="15" idx="3"/>
            <a:endCxn id="16" idx="1"/>
          </p:cNvCxnSpPr>
          <p:nvPr/>
        </p:nvCxnSpPr>
        <p:spPr>
          <a:xfrm flipV="1">
            <a:off x="7181821" y="4098066"/>
            <a:ext cx="1034394" cy="444212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5" name="直線接點 24"/>
          <p:cNvCxnSpPr>
            <a:stCxn id="15" idx="3"/>
            <a:endCxn id="18" idx="1"/>
          </p:cNvCxnSpPr>
          <p:nvPr/>
        </p:nvCxnSpPr>
        <p:spPr>
          <a:xfrm>
            <a:off x="7181821" y="4542278"/>
            <a:ext cx="2590692" cy="572563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6" name="直線接點 25"/>
          <p:cNvCxnSpPr>
            <a:stCxn id="15" idx="3"/>
          </p:cNvCxnSpPr>
          <p:nvPr/>
        </p:nvCxnSpPr>
        <p:spPr>
          <a:xfrm>
            <a:off x="7181821" y="4542278"/>
            <a:ext cx="485804" cy="553597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7" name="文字方塊 26"/>
          <p:cNvSpPr txBox="1"/>
          <p:nvPr/>
        </p:nvSpPr>
        <p:spPr>
          <a:xfrm>
            <a:off x="944102" y="196349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rgbClr val="FF9933"/>
                </a:solidFill>
              </a:rPr>
              <a:t>行動支付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952575" y="3236853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rgbClr val="FF9933"/>
                </a:solidFill>
              </a:rPr>
              <a:t>行動理財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sp>
        <p:nvSpPr>
          <p:cNvPr id="29" name="文字方塊 28"/>
          <p:cNvSpPr txBox="1"/>
          <p:nvPr/>
        </p:nvSpPr>
        <p:spPr>
          <a:xfrm>
            <a:off x="2024852" y="141614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FF9933"/>
                </a:solidFill>
              </a:rPr>
              <a:t>行動交易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10258899" y="66286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4"/>
                </a:solidFill>
              </a:rPr>
              <a:t>顧客分析</a:t>
            </a:r>
            <a:endParaRPr lang="zh-TW" altLang="en-US" b="1" dirty="0">
              <a:solidFill>
                <a:schemeClr val="accent4"/>
              </a:solidFill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9699580" y="323208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4"/>
                </a:solidFill>
              </a:rPr>
              <a:t>建模預測</a:t>
            </a:r>
            <a:endParaRPr lang="zh-TW" altLang="en-US" b="1" dirty="0">
              <a:solidFill>
                <a:schemeClr val="accent4"/>
              </a:solidFill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9290246" y="3939170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3"/>
                </a:solidFill>
              </a:rPr>
              <a:t>數據共享</a:t>
            </a:r>
            <a:endParaRPr lang="zh-TW" altLang="en-US" b="1" dirty="0">
              <a:solidFill>
                <a:schemeClr val="accent3"/>
              </a:solidFill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9300179" y="5717355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3"/>
                </a:solidFill>
              </a:rPr>
              <a:t>提升效能、降低成本</a:t>
            </a:r>
            <a:endParaRPr lang="zh-TW" altLang="en-US" b="1" dirty="0">
              <a:solidFill>
                <a:schemeClr val="accent3"/>
              </a:solidFill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7515027" y="6081145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3"/>
                </a:solidFill>
              </a:rPr>
              <a:t>業務拓展</a:t>
            </a:r>
            <a:endParaRPr lang="zh-TW" altLang="en-US" b="1" dirty="0">
              <a:solidFill>
                <a:schemeClr val="accent3"/>
              </a:solidFill>
            </a:endParaRPr>
          </a:p>
        </p:txBody>
      </p:sp>
      <p:cxnSp>
        <p:nvCxnSpPr>
          <p:cNvPr id="37" name="直線接點 36"/>
          <p:cNvCxnSpPr/>
          <p:nvPr/>
        </p:nvCxnSpPr>
        <p:spPr>
          <a:xfrm flipV="1">
            <a:off x="7915661" y="1492250"/>
            <a:ext cx="1117214" cy="913726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53" name="圖片 52" descr="Unknown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0425" y="552449"/>
            <a:ext cx="1335137" cy="1260000"/>
          </a:xfrm>
          <a:prstGeom prst="ellipse">
            <a:avLst/>
          </a:prstGeom>
        </p:spPr>
      </p:pic>
      <p:sp>
        <p:nvSpPr>
          <p:cNvPr id="54" name="文字方塊 53"/>
          <p:cNvSpPr txBox="1"/>
          <p:nvPr/>
        </p:nvSpPr>
        <p:spPr>
          <a:xfrm>
            <a:off x="7522049" y="110101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4"/>
                </a:solidFill>
              </a:rPr>
              <a:t>資料收集</a:t>
            </a:r>
            <a:endParaRPr lang="zh-TW" altLang="en-US" b="1" dirty="0">
              <a:solidFill>
                <a:schemeClr val="accent4"/>
              </a:solidFill>
            </a:endParaRPr>
          </a:p>
        </p:txBody>
      </p:sp>
      <p:pic>
        <p:nvPicPr>
          <p:cNvPr id="55" name="圖片 54" descr="業務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025" y="4930775"/>
            <a:ext cx="1260000" cy="126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52878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2057" y="437696"/>
            <a:ext cx="11002297" cy="954856"/>
          </a:xfrm>
        </p:spPr>
        <p:txBody>
          <a:bodyPr anchor="ctr">
            <a:normAutofit/>
          </a:bodyPr>
          <a:lstStyle/>
          <a:p>
            <a:r>
              <a:rPr kumimoji="1" lang="zh-TW" altLang="en-US" sz="3600" dirty="0" smtClean="0"/>
              <a:t>互聯網運作</a:t>
            </a:r>
            <a:r>
              <a:rPr kumimoji="1" lang="zh-TW" altLang="en-US" sz="3600" smtClean="0"/>
              <a:t>三大平台模式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18</a:t>
            </a:fld>
            <a:endParaRPr lang="zh-TW" altLang="en-US" dirty="0"/>
          </a:p>
        </p:txBody>
      </p:sp>
      <p:grpSp>
        <p:nvGrpSpPr>
          <p:cNvPr id="9" name="群組 8"/>
          <p:cNvGrpSpPr/>
          <p:nvPr/>
        </p:nvGrpSpPr>
        <p:grpSpPr>
          <a:xfrm>
            <a:off x="304800" y="1684205"/>
            <a:ext cx="3744686" cy="3706202"/>
            <a:chOff x="304800" y="1684205"/>
            <a:chExt cx="3744686" cy="3706202"/>
          </a:xfrm>
        </p:grpSpPr>
        <p:sp>
          <p:nvSpPr>
            <p:cNvPr id="3" name="圓角矩形 2"/>
            <p:cNvSpPr/>
            <p:nvPr/>
          </p:nvSpPr>
          <p:spPr>
            <a:xfrm>
              <a:off x="977362" y="2480455"/>
              <a:ext cx="3072124" cy="2909952"/>
            </a:xfrm>
            <a:prstGeom prst="roundRect">
              <a:avLst>
                <a:gd name="adj" fmla="val 10756"/>
              </a:avLst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b="28798"/>
              </a:stretch>
            </a:blipFill>
            <a:ln w="57150">
              <a:solidFill>
                <a:srgbClr val="604878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11" name="圓角矩形 10"/>
            <p:cNvSpPr/>
            <p:nvPr/>
          </p:nvSpPr>
          <p:spPr>
            <a:xfrm>
              <a:off x="977362" y="4453090"/>
              <a:ext cx="3072124" cy="937317"/>
            </a:xfrm>
            <a:prstGeom prst="roundRect">
              <a:avLst>
                <a:gd name="adj" fmla="val 18394"/>
              </a:avLst>
            </a:prstGeom>
            <a:solidFill>
              <a:srgbClr val="604878"/>
            </a:solidFill>
            <a:ln w="57150">
              <a:solidFill>
                <a:srgbClr val="6048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2000" b="1" dirty="0" smtClean="0"/>
                <a:t>個人對個人，</a:t>
              </a:r>
              <a:r>
                <a:rPr lang="zh-TW" altLang="en-US" sz="2000" b="1" dirty="0"/>
                <a:t>除去中間</a:t>
              </a:r>
              <a:r>
                <a:rPr lang="zh-TW" altLang="en-US" sz="2000" b="1" dirty="0" smtClean="0"/>
                <a:t>媒介。</a:t>
              </a:r>
              <a:endParaRPr kumimoji="1" lang="zh-TW" altLang="en-US" sz="2000" dirty="0"/>
            </a:p>
          </p:txBody>
        </p:sp>
        <p:sp>
          <p:nvSpPr>
            <p:cNvPr id="8" name="橢圓 7"/>
            <p:cNvSpPr/>
            <p:nvPr/>
          </p:nvSpPr>
          <p:spPr>
            <a:xfrm>
              <a:off x="304800" y="1684205"/>
              <a:ext cx="1238616" cy="1238616"/>
            </a:xfrm>
            <a:prstGeom prst="ellipse">
              <a:avLst/>
            </a:prstGeom>
            <a:solidFill>
              <a:srgbClr val="604878"/>
            </a:solidFill>
            <a:ln>
              <a:solidFill>
                <a:srgbClr val="6048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3200" smtClean="0"/>
                <a:t>P2P</a:t>
              </a:r>
              <a:endParaRPr kumimoji="1" lang="zh-TW" altLang="en-US" sz="3200" dirty="0"/>
            </a:p>
          </p:txBody>
        </p:sp>
      </p:grpSp>
      <p:grpSp>
        <p:nvGrpSpPr>
          <p:cNvPr id="10" name="群組 9"/>
          <p:cNvGrpSpPr/>
          <p:nvPr/>
        </p:nvGrpSpPr>
        <p:grpSpPr>
          <a:xfrm>
            <a:off x="4239880" y="1684205"/>
            <a:ext cx="3628570" cy="3705654"/>
            <a:chOff x="4049486" y="1684753"/>
            <a:chExt cx="3628570" cy="3705654"/>
          </a:xfrm>
        </p:grpSpPr>
        <p:sp>
          <p:nvSpPr>
            <p:cNvPr id="17" name="圓角矩形 16"/>
            <p:cNvSpPr/>
            <p:nvPr/>
          </p:nvSpPr>
          <p:spPr>
            <a:xfrm>
              <a:off x="4605932" y="2480455"/>
              <a:ext cx="3072124" cy="2909952"/>
            </a:xfrm>
            <a:prstGeom prst="roundRect">
              <a:avLst>
                <a:gd name="adj" fmla="val 10756"/>
              </a:avLst>
            </a:pr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1417" t="-24938" r="945" b="22637"/>
              </a:stretch>
            </a:blipFill>
            <a:ln w="57150">
              <a:solidFill>
                <a:srgbClr val="4DA07B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18" name="圓角矩形 17"/>
            <p:cNvSpPr/>
            <p:nvPr/>
          </p:nvSpPr>
          <p:spPr>
            <a:xfrm>
              <a:off x="4605932" y="4453090"/>
              <a:ext cx="3072124" cy="937317"/>
            </a:xfrm>
            <a:prstGeom prst="roundRect">
              <a:avLst>
                <a:gd name="adj" fmla="val 18394"/>
              </a:avLst>
            </a:prstGeom>
            <a:solidFill>
              <a:srgbClr val="4DA07B"/>
            </a:solidFill>
            <a:ln w="57150">
              <a:solidFill>
                <a:srgbClr val="4DA07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1900" b="1" dirty="0"/>
                <a:t>長尾市場，微型客戶</a:t>
              </a:r>
              <a:r>
                <a:rPr lang="zh-TW" altLang="en-US" sz="1900" b="1" dirty="0" smtClean="0"/>
                <a:t>集結。</a:t>
              </a:r>
              <a:endParaRPr kumimoji="1" lang="zh-TW" altLang="en-US" sz="1900" dirty="0"/>
            </a:p>
          </p:txBody>
        </p:sp>
        <p:sp>
          <p:nvSpPr>
            <p:cNvPr id="21" name="橢圓 20"/>
            <p:cNvSpPr/>
            <p:nvPr/>
          </p:nvSpPr>
          <p:spPr>
            <a:xfrm>
              <a:off x="4049486" y="1684753"/>
              <a:ext cx="1238616" cy="1238616"/>
            </a:xfrm>
            <a:prstGeom prst="ellipse">
              <a:avLst/>
            </a:prstGeom>
            <a:solidFill>
              <a:srgbClr val="4DA07B"/>
            </a:solidFill>
            <a:ln>
              <a:solidFill>
                <a:srgbClr val="4DA07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kumimoji="1" lang="zh-TW" altLang="en-US" sz="2400" b="1" smtClean="0"/>
                <a:t>群眾</a:t>
              </a:r>
              <a:endParaRPr kumimoji="1" lang="zh-TW" altLang="en-US" sz="2400" b="1" dirty="0"/>
            </a:p>
          </p:txBody>
        </p:sp>
      </p:grpSp>
      <p:grpSp>
        <p:nvGrpSpPr>
          <p:cNvPr id="12" name="群組 11"/>
          <p:cNvGrpSpPr/>
          <p:nvPr/>
        </p:nvGrpSpPr>
        <p:grpSpPr>
          <a:xfrm>
            <a:off x="8058845" y="1684205"/>
            <a:ext cx="3628570" cy="3706202"/>
            <a:chOff x="7678056" y="1684205"/>
            <a:chExt cx="3628570" cy="3706202"/>
          </a:xfrm>
        </p:grpSpPr>
        <p:sp>
          <p:nvSpPr>
            <p:cNvPr id="19" name="圓角矩形 18"/>
            <p:cNvSpPr/>
            <p:nvPr/>
          </p:nvSpPr>
          <p:spPr>
            <a:xfrm>
              <a:off x="8234502" y="2480455"/>
              <a:ext cx="3072124" cy="2909952"/>
            </a:xfrm>
            <a:prstGeom prst="roundRect">
              <a:avLst>
                <a:gd name="adj" fmla="val 10756"/>
              </a:avLst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17953" t="2991" r="19637" b="34609"/>
              </a:stretch>
            </a:blipFill>
            <a:ln w="57150">
              <a:solidFill>
                <a:srgbClr val="C19859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20" name="圓角矩形 19"/>
            <p:cNvSpPr/>
            <p:nvPr/>
          </p:nvSpPr>
          <p:spPr>
            <a:xfrm>
              <a:off x="8234502" y="4453090"/>
              <a:ext cx="3072124" cy="937317"/>
            </a:xfrm>
            <a:prstGeom prst="roundRect">
              <a:avLst>
                <a:gd name="adj" fmla="val 18394"/>
              </a:avLst>
            </a:prstGeom>
            <a:solidFill>
              <a:srgbClr val="C19859"/>
            </a:solidFill>
            <a:ln w="57150">
              <a:solidFill>
                <a:srgbClr val="C1985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2000" b="1" dirty="0" smtClean="0"/>
                <a:t>互信互惠</a:t>
              </a:r>
              <a:r>
                <a:rPr lang="zh-TW" altLang="en-US" b="1" dirty="0" smtClean="0"/>
                <a:t>，</a:t>
              </a:r>
              <a:r>
                <a:rPr lang="zh-TW" altLang="en-US" sz="2000" b="1" dirty="0" smtClean="0"/>
                <a:t>資源共享。</a:t>
              </a:r>
              <a:endParaRPr kumimoji="1" lang="zh-TW" altLang="en-US" sz="1900" dirty="0"/>
            </a:p>
          </p:txBody>
        </p:sp>
        <p:sp>
          <p:nvSpPr>
            <p:cNvPr id="22" name="橢圓 21"/>
            <p:cNvSpPr/>
            <p:nvPr/>
          </p:nvSpPr>
          <p:spPr>
            <a:xfrm>
              <a:off x="7678056" y="1684205"/>
              <a:ext cx="1238616" cy="1238616"/>
            </a:xfrm>
            <a:prstGeom prst="ellipse">
              <a:avLst/>
            </a:prstGeom>
            <a:solidFill>
              <a:srgbClr val="C19859"/>
            </a:solidFill>
            <a:ln>
              <a:solidFill>
                <a:srgbClr val="C1985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kumimoji="1" lang="zh-TW" altLang="en-US" sz="2400" b="1" dirty="0" smtClean="0"/>
                <a:t>社群</a:t>
              </a:r>
              <a:endParaRPr kumimoji="1" lang="zh-TW" altLang="en-US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857906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kumimoji="1" lang="zh-TW" altLang="en-US" sz="3600" dirty="0" smtClean="0"/>
              <a:t>互聯網平台對傳統金融之影響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19</a:t>
            </a:fld>
            <a:endParaRPr lang="zh-TW" altLang="en-US" dirty="0"/>
          </a:p>
        </p:txBody>
      </p:sp>
      <p:sp>
        <p:nvSpPr>
          <p:cNvPr id="39" name="圓角矩形 38"/>
          <p:cNvSpPr/>
          <p:nvPr/>
        </p:nvSpPr>
        <p:spPr>
          <a:xfrm>
            <a:off x="845236" y="1458468"/>
            <a:ext cx="2390770" cy="1695441"/>
          </a:xfrm>
          <a:prstGeom prst="roundRect">
            <a:avLst>
              <a:gd name="adj" fmla="val 107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60487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47" name="圓角矩形 46"/>
          <p:cNvSpPr/>
          <p:nvPr/>
        </p:nvSpPr>
        <p:spPr>
          <a:xfrm>
            <a:off x="4586990" y="4289084"/>
            <a:ext cx="2892429" cy="2051714"/>
          </a:xfrm>
          <a:prstGeom prst="roundRect">
            <a:avLst>
              <a:gd name="adj" fmla="val 10756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417" t="-27601" r="945" b="-11323"/>
            </a:stretch>
          </a:blipFill>
          <a:ln w="57150">
            <a:solidFill>
              <a:srgbClr val="4DA07B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51" name="圓角矩形 50"/>
          <p:cNvSpPr/>
          <p:nvPr/>
        </p:nvSpPr>
        <p:spPr>
          <a:xfrm>
            <a:off x="8610740" y="1265896"/>
            <a:ext cx="2883814" cy="2045089"/>
          </a:xfrm>
          <a:prstGeom prst="roundRect">
            <a:avLst>
              <a:gd name="adj" fmla="val 10756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7953" t="4323" r="19637" b="4665"/>
            </a:stretch>
          </a:blipFill>
          <a:ln w="57150">
            <a:solidFill>
              <a:srgbClr val="C1985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grpSp>
        <p:nvGrpSpPr>
          <p:cNvPr id="73" name="群組 72"/>
          <p:cNvGrpSpPr/>
          <p:nvPr/>
        </p:nvGrpSpPr>
        <p:grpSpPr>
          <a:xfrm>
            <a:off x="728175" y="3153909"/>
            <a:ext cx="2598031" cy="3222803"/>
            <a:chOff x="728175" y="3153909"/>
            <a:chExt cx="2598031" cy="3222803"/>
          </a:xfrm>
        </p:grpSpPr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4646" y="5501306"/>
              <a:ext cx="874800" cy="821602"/>
            </a:xfrm>
            <a:prstGeom prst="rect">
              <a:avLst/>
            </a:prstGeom>
          </p:spPr>
        </p:pic>
        <p:pic>
          <p:nvPicPr>
            <p:cNvPr id="3" name="圖片 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6826" y="3285904"/>
              <a:ext cx="876407" cy="876407"/>
            </a:xfrm>
            <a:prstGeom prst="rect">
              <a:avLst/>
            </a:prstGeom>
          </p:spPr>
        </p:pic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641" y="4541081"/>
              <a:ext cx="1174776" cy="1233515"/>
            </a:xfrm>
            <a:prstGeom prst="rect">
              <a:avLst/>
            </a:prstGeom>
          </p:spPr>
        </p:pic>
        <p:cxnSp>
          <p:nvCxnSpPr>
            <p:cNvPr id="14" name="直線接點 13"/>
            <p:cNvCxnSpPr>
              <a:stCxn id="39" idx="2"/>
            </p:cNvCxnSpPr>
            <p:nvPr/>
          </p:nvCxnSpPr>
          <p:spPr>
            <a:xfrm>
              <a:off x="2040621" y="3153909"/>
              <a:ext cx="0" cy="3222803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接點 34"/>
            <p:cNvCxnSpPr>
              <a:stCxn id="3" idx="3"/>
            </p:cNvCxnSpPr>
            <p:nvPr/>
          </p:nvCxnSpPr>
          <p:spPr>
            <a:xfrm>
              <a:off x="1903233" y="3724108"/>
              <a:ext cx="262939" cy="0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接點 60"/>
            <p:cNvCxnSpPr>
              <a:endCxn id="6" idx="1"/>
            </p:cNvCxnSpPr>
            <p:nvPr/>
          </p:nvCxnSpPr>
          <p:spPr>
            <a:xfrm flipV="1">
              <a:off x="1881706" y="4470006"/>
              <a:ext cx="266400" cy="802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接點 63"/>
            <p:cNvCxnSpPr/>
            <p:nvPr/>
          </p:nvCxnSpPr>
          <p:spPr>
            <a:xfrm>
              <a:off x="1903233" y="5191457"/>
              <a:ext cx="266400" cy="0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線接點 66"/>
            <p:cNvCxnSpPr>
              <a:endCxn id="12" idx="1"/>
            </p:cNvCxnSpPr>
            <p:nvPr/>
          </p:nvCxnSpPr>
          <p:spPr>
            <a:xfrm flipV="1">
              <a:off x="1881789" y="5912107"/>
              <a:ext cx="262857" cy="0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" name="圖片 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5618" y="4032606"/>
              <a:ext cx="874800" cy="874800"/>
            </a:xfrm>
            <a:prstGeom prst="rect">
              <a:avLst/>
            </a:prstGeom>
          </p:spPr>
        </p:pic>
        <p:sp>
          <p:nvSpPr>
            <p:cNvPr id="69" name="文字方塊 68"/>
            <p:cNvSpPr txBox="1"/>
            <p:nvPr/>
          </p:nvSpPr>
          <p:spPr>
            <a:xfrm>
              <a:off x="2115618" y="3563741"/>
              <a:ext cx="121058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2000" b="1" smtClean="0">
                  <a:solidFill>
                    <a:srgbClr val="604878"/>
                  </a:solidFill>
                </a:rPr>
                <a:t>資訊透明</a:t>
              </a:r>
              <a:endParaRPr kumimoji="1" lang="zh-TW" altLang="en-US" sz="2000" b="1">
                <a:solidFill>
                  <a:srgbClr val="604878"/>
                </a:solidFill>
              </a:endParaRPr>
            </a:p>
          </p:txBody>
        </p:sp>
        <p:sp>
          <p:nvSpPr>
            <p:cNvPr id="70" name="文字方塊 69"/>
            <p:cNvSpPr txBox="1"/>
            <p:nvPr/>
          </p:nvSpPr>
          <p:spPr>
            <a:xfrm>
              <a:off x="989434" y="4269951"/>
              <a:ext cx="95410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2000" b="1" smtClean="0">
                  <a:solidFill>
                    <a:srgbClr val="604878"/>
                  </a:solidFill>
                </a:rPr>
                <a:t>效率高</a:t>
              </a:r>
              <a:endParaRPr kumimoji="1" lang="zh-TW" altLang="en-US" sz="2000" b="1" dirty="0">
                <a:solidFill>
                  <a:srgbClr val="604878"/>
                </a:solidFill>
              </a:endParaRPr>
            </a:p>
          </p:txBody>
        </p:sp>
        <p:sp>
          <p:nvSpPr>
            <p:cNvPr id="71" name="文字方塊 70"/>
            <p:cNvSpPr txBox="1"/>
            <p:nvPr/>
          </p:nvSpPr>
          <p:spPr>
            <a:xfrm>
              <a:off x="2161260" y="5017199"/>
              <a:ext cx="95410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2000" b="1" dirty="0" smtClean="0">
                  <a:solidFill>
                    <a:srgbClr val="604878"/>
                  </a:solidFill>
                </a:rPr>
                <a:t>低成本</a:t>
              </a:r>
              <a:endParaRPr kumimoji="1" lang="zh-TW" altLang="en-US" sz="2000" b="1" dirty="0">
                <a:solidFill>
                  <a:srgbClr val="604878"/>
                </a:solidFill>
              </a:endParaRPr>
            </a:p>
          </p:txBody>
        </p:sp>
        <p:sp>
          <p:nvSpPr>
            <p:cNvPr id="72" name="文字方塊 71"/>
            <p:cNvSpPr txBox="1"/>
            <p:nvPr/>
          </p:nvSpPr>
          <p:spPr>
            <a:xfrm>
              <a:off x="728175" y="5708438"/>
              <a:ext cx="121058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2000" b="1" smtClean="0">
                  <a:solidFill>
                    <a:srgbClr val="604878"/>
                  </a:solidFill>
                </a:rPr>
                <a:t>選擇性高</a:t>
              </a:r>
              <a:endParaRPr kumimoji="1" lang="zh-TW" altLang="en-US" sz="2000" b="1" dirty="0">
                <a:solidFill>
                  <a:srgbClr val="604878"/>
                </a:solidFill>
              </a:endParaRPr>
            </a:p>
          </p:txBody>
        </p:sp>
      </p:grpSp>
      <p:grpSp>
        <p:nvGrpSpPr>
          <p:cNvPr id="2485" name="群組 2484"/>
          <p:cNvGrpSpPr/>
          <p:nvPr/>
        </p:nvGrpSpPr>
        <p:grpSpPr>
          <a:xfrm>
            <a:off x="4748704" y="1146465"/>
            <a:ext cx="3812173" cy="3129006"/>
            <a:chOff x="4748704" y="1146465"/>
            <a:chExt cx="3812173" cy="3129006"/>
          </a:xfrm>
        </p:grpSpPr>
        <p:pic>
          <p:nvPicPr>
            <p:cNvPr id="76" name="圖片 75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2839" y="1146465"/>
              <a:ext cx="876407" cy="876407"/>
            </a:xfrm>
            <a:prstGeom prst="rect">
              <a:avLst/>
            </a:prstGeom>
          </p:spPr>
        </p:pic>
        <p:pic>
          <p:nvPicPr>
            <p:cNvPr id="77" name="圖片 76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2839" y="2614618"/>
              <a:ext cx="874800" cy="874800"/>
            </a:xfrm>
            <a:prstGeom prst="rect">
              <a:avLst/>
            </a:prstGeom>
          </p:spPr>
        </p:pic>
        <p:cxnSp>
          <p:nvCxnSpPr>
            <p:cNvPr id="79" name="直線接點 78"/>
            <p:cNvCxnSpPr/>
            <p:nvPr/>
          </p:nvCxnSpPr>
          <p:spPr>
            <a:xfrm>
              <a:off x="5909246" y="1584669"/>
              <a:ext cx="262939" cy="0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線接點 79"/>
            <p:cNvCxnSpPr>
              <a:endCxn id="83" idx="1"/>
            </p:cNvCxnSpPr>
            <p:nvPr/>
          </p:nvCxnSpPr>
          <p:spPr>
            <a:xfrm flipV="1">
              <a:off x="5887719" y="2330567"/>
              <a:ext cx="233912" cy="803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線接點 80"/>
            <p:cNvCxnSpPr/>
            <p:nvPr/>
          </p:nvCxnSpPr>
          <p:spPr>
            <a:xfrm>
              <a:off x="5909246" y="3052018"/>
              <a:ext cx="266400" cy="0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3" name="圖片 82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1631" y="1893167"/>
              <a:ext cx="874800" cy="874800"/>
            </a:xfrm>
            <a:prstGeom prst="rect">
              <a:avLst/>
            </a:prstGeom>
          </p:spPr>
        </p:pic>
        <p:sp>
          <p:nvSpPr>
            <p:cNvPr id="84" name="文字方塊 83"/>
            <p:cNvSpPr txBox="1"/>
            <p:nvPr/>
          </p:nvSpPr>
          <p:spPr>
            <a:xfrm>
              <a:off x="6121631" y="1424302"/>
              <a:ext cx="2236510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kumimoji="1" lang="zh-TW" altLang="en-US" sz="2000" b="1" dirty="0" smtClean="0">
                  <a:solidFill>
                    <a:srgbClr val="4DA07B"/>
                  </a:solidFill>
                </a:rPr>
                <a:t>開方參與</a:t>
              </a:r>
              <a:r>
                <a:rPr kumimoji="1" lang="zh-TW" altLang="en-US" sz="2000" b="1" dirty="0">
                  <a:solidFill>
                    <a:srgbClr val="4DA07B"/>
                  </a:solidFill>
                </a:rPr>
                <a:t>，</a:t>
              </a:r>
              <a:r>
                <a:rPr kumimoji="1" lang="zh-TW" altLang="en-US" sz="2000" b="1" dirty="0" smtClean="0">
                  <a:solidFill>
                    <a:srgbClr val="4DA07B"/>
                  </a:solidFill>
                </a:rPr>
                <a:t>門檻低</a:t>
              </a:r>
              <a:endParaRPr kumimoji="1" lang="zh-TW" altLang="en-US" sz="2000" b="1" dirty="0">
                <a:solidFill>
                  <a:srgbClr val="4DA07B"/>
                </a:solidFill>
              </a:endParaRPr>
            </a:p>
          </p:txBody>
        </p:sp>
        <p:sp>
          <p:nvSpPr>
            <p:cNvPr id="85" name="文字方塊 84"/>
            <p:cNvSpPr txBox="1"/>
            <p:nvPr/>
          </p:nvSpPr>
          <p:spPr>
            <a:xfrm>
              <a:off x="4748704" y="2130512"/>
              <a:ext cx="1210588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kumimoji="1" lang="zh-TW" altLang="en-US" sz="2000" b="1" dirty="0" smtClean="0">
                  <a:solidFill>
                    <a:srgbClr val="4DA07B"/>
                  </a:solidFill>
                </a:rPr>
                <a:t>市場擴大</a:t>
              </a:r>
              <a:endParaRPr kumimoji="1" lang="zh-TW" altLang="en-US" sz="2000" b="1" dirty="0">
                <a:solidFill>
                  <a:srgbClr val="4DA07B"/>
                </a:solidFill>
              </a:endParaRPr>
            </a:p>
          </p:txBody>
        </p:sp>
        <p:sp>
          <p:nvSpPr>
            <p:cNvPr id="86" name="文字方塊 85"/>
            <p:cNvSpPr txBox="1"/>
            <p:nvPr/>
          </p:nvSpPr>
          <p:spPr>
            <a:xfrm>
              <a:off x="6167273" y="2877760"/>
              <a:ext cx="2393604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kumimoji="1" lang="zh-TW" altLang="en-US" sz="2000" b="1" dirty="0" smtClean="0">
                  <a:solidFill>
                    <a:srgbClr val="4DA07B"/>
                  </a:solidFill>
                </a:rPr>
                <a:t>趨勢預測</a:t>
              </a:r>
              <a:r>
                <a:rPr kumimoji="1" lang="en-US" altLang="zh-TW" sz="2000" b="1" dirty="0" smtClean="0">
                  <a:solidFill>
                    <a:srgbClr val="4DA07B"/>
                  </a:solidFill>
                </a:rPr>
                <a:t>(</a:t>
              </a:r>
              <a:r>
                <a:rPr kumimoji="1" lang="zh-TW" altLang="en-US" sz="2000" b="1" dirty="0" smtClean="0">
                  <a:solidFill>
                    <a:srgbClr val="4DA07B"/>
                  </a:solidFill>
                </a:rPr>
                <a:t>群眾智慧</a:t>
              </a:r>
              <a:r>
                <a:rPr kumimoji="1" lang="en-US" altLang="zh-TW" sz="2000" b="1" dirty="0" smtClean="0">
                  <a:solidFill>
                    <a:srgbClr val="4DA07B"/>
                  </a:solidFill>
                </a:rPr>
                <a:t>)</a:t>
              </a:r>
              <a:endParaRPr kumimoji="1" lang="zh-TW" altLang="en-US" sz="2000" b="1" dirty="0">
                <a:solidFill>
                  <a:srgbClr val="4DA07B"/>
                </a:solidFill>
              </a:endParaRPr>
            </a:p>
          </p:txBody>
        </p:sp>
        <p:cxnSp>
          <p:nvCxnSpPr>
            <p:cNvPr id="78" name="直線接點 77"/>
            <p:cNvCxnSpPr/>
            <p:nvPr/>
          </p:nvCxnSpPr>
          <p:spPr>
            <a:xfrm>
              <a:off x="6046634" y="1146465"/>
              <a:ext cx="0" cy="3129006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87" name="圖片 2486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49" t="10144" r="1449" b="-10144"/>
          <a:stretch/>
        </p:blipFill>
        <p:spPr>
          <a:xfrm>
            <a:off x="9131555" y="3442979"/>
            <a:ext cx="876407" cy="876407"/>
          </a:xfrm>
          <a:prstGeom prst="ellipse">
            <a:avLst/>
          </a:prstGeom>
          <a:ln w="28575">
            <a:solidFill>
              <a:srgbClr val="C19859"/>
            </a:solidFill>
          </a:ln>
        </p:spPr>
      </p:pic>
      <p:pic>
        <p:nvPicPr>
          <p:cNvPr id="2488" name="圖片 248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555" y="4911132"/>
            <a:ext cx="874800" cy="874800"/>
          </a:xfrm>
          <a:prstGeom prst="rect">
            <a:avLst/>
          </a:prstGeom>
        </p:spPr>
      </p:pic>
      <p:cxnSp>
        <p:nvCxnSpPr>
          <p:cNvPr id="2489" name="直線接點 2488"/>
          <p:cNvCxnSpPr/>
          <p:nvPr/>
        </p:nvCxnSpPr>
        <p:spPr>
          <a:xfrm>
            <a:off x="10007962" y="3881183"/>
            <a:ext cx="262939" cy="0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0" name="直線接點 2489"/>
          <p:cNvCxnSpPr/>
          <p:nvPr/>
        </p:nvCxnSpPr>
        <p:spPr>
          <a:xfrm flipV="1">
            <a:off x="9986435" y="4627081"/>
            <a:ext cx="233912" cy="803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1" name="直線接點 2490"/>
          <p:cNvCxnSpPr/>
          <p:nvPr/>
        </p:nvCxnSpPr>
        <p:spPr>
          <a:xfrm>
            <a:off x="10007962" y="5348532"/>
            <a:ext cx="266400" cy="0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92" name="圖片 249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4220" y="4184306"/>
            <a:ext cx="874800" cy="874800"/>
          </a:xfrm>
          <a:prstGeom prst="rect">
            <a:avLst/>
          </a:prstGeom>
        </p:spPr>
      </p:pic>
      <p:sp>
        <p:nvSpPr>
          <p:cNvPr id="2493" name="文字方塊 2492"/>
          <p:cNvSpPr txBox="1"/>
          <p:nvPr/>
        </p:nvSpPr>
        <p:spPr>
          <a:xfrm>
            <a:off x="10220347" y="3720816"/>
            <a:ext cx="1467068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zh-TW" altLang="en-US" sz="2000" b="1" dirty="0" smtClean="0">
                <a:solidFill>
                  <a:srgbClr val="C19859"/>
                </a:solidFill>
              </a:rPr>
              <a:t>認同感提高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sp>
        <p:nvSpPr>
          <p:cNvPr id="2494" name="文字方塊 2493"/>
          <p:cNvSpPr txBox="1"/>
          <p:nvPr/>
        </p:nvSpPr>
        <p:spPr>
          <a:xfrm>
            <a:off x="8606120" y="4427026"/>
            <a:ext cx="1467068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zh-TW" altLang="en-US" sz="2000" b="1" dirty="0" smtClean="0">
                <a:solidFill>
                  <a:srgbClr val="C19859"/>
                </a:solidFill>
              </a:rPr>
              <a:t>信任感增加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sp>
        <p:nvSpPr>
          <p:cNvPr id="2495" name="文字方塊 2494"/>
          <p:cNvSpPr txBox="1"/>
          <p:nvPr/>
        </p:nvSpPr>
        <p:spPr>
          <a:xfrm>
            <a:off x="10265989" y="5174274"/>
            <a:ext cx="1980029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zh-TW" altLang="en-US" sz="2000" b="1" dirty="0" smtClean="0">
                <a:solidFill>
                  <a:srgbClr val="C19859"/>
                </a:solidFill>
              </a:rPr>
              <a:t>資訊擴散度上升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cxnSp>
        <p:nvCxnSpPr>
          <p:cNvPr id="2496" name="直線接點 2495"/>
          <p:cNvCxnSpPr/>
          <p:nvPr/>
        </p:nvCxnSpPr>
        <p:spPr>
          <a:xfrm>
            <a:off x="10145350" y="3310985"/>
            <a:ext cx="0" cy="3059685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53"/>
          <p:cNvCxnSpPr/>
          <p:nvPr/>
        </p:nvCxnSpPr>
        <p:spPr>
          <a:xfrm flipV="1">
            <a:off x="5887719" y="3810117"/>
            <a:ext cx="233912" cy="803"/>
          </a:xfrm>
          <a:prstGeom prst="line">
            <a:avLst/>
          </a:prstGeom>
          <a:ln w="57150">
            <a:solidFill>
              <a:srgbClr val="4DA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文字方塊 56"/>
          <p:cNvSpPr txBox="1"/>
          <p:nvPr/>
        </p:nvSpPr>
        <p:spPr>
          <a:xfrm>
            <a:off x="4482004" y="3610062"/>
            <a:ext cx="1467068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zh-TW" altLang="en-US" sz="2000" b="1" dirty="0" smtClean="0">
                <a:solidFill>
                  <a:srgbClr val="4DA07B"/>
                </a:solidFill>
              </a:rPr>
              <a:t>使用者生產</a:t>
            </a:r>
            <a:r>
              <a:rPr kumimoji="1" lang="en-US" altLang="zh-TW" sz="2000" b="1" dirty="0" smtClean="0">
                <a:solidFill>
                  <a:srgbClr val="4DA07B"/>
                </a:solidFill>
              </a:rPr>
              <a:t/>
            </a:r>
            <a:br>
              <a:rPr kumimoji="1" lang="en-US" altLang="zh-TW" sz="2000" b="1" dirty="0" smtClean="0">
                <a:solidFill>
                  <a:srgbClr val="4DA07B"/>
                </a:solidFill>
              </a:rPr>
            </a:br>
            <a:r>
              <a:rPr kumimoji="1" lang="en-US" altLang="zh-TW" sz="2000" b="1" dirty="0" smtClean="0">
                <a:solidFill>
                  <a:srgbClr val="4DA07B"/>
                </a:solidFill>
              </a:rPr>
              <a:t>(</a:t>
            </a:r>
            <a:r>
              <a:rPr kumimoji="1" lang="zh-TW" altLang="en-US" sz="2000" b="1" dirty="0" smtClean="0">
                <a:solidFill>
                  <a:srgbClr val="4DA07B"/>
                </a:solidFill>
              </a:rPr>
              <a:t>群眾外包</a:t>
            </a:r>
            <a:r>
              <a:rPr kumimoji="1" lang="en-US" altLang="zh-TW" sz="2000" b="1" dirty="0" smtClean="0">
                <a:solidFill>
                  <a:srgbClr val="4DA07B"/>
                </a:solidFill>
              </a:rPr>
              <a:t>)</a:t>
            </a:r>
            <a:endParaRPr kumimoji="1" lang="zh-TW" altLang="en-US" sz="2000" b="1" dirty="0">
              <a:solidFill>
                <a:srgbClr val="4DA07B"/>
              </a:solidFill>
            </a:endParaRPr>
          </a:p>
        </p:txBody>
      </p:sp>
      <p:pic>
        <p:nvPicPr>
          <p:cNvPr id="58" name="圖片 5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541" y="3334169"/>
            <a:ext cx="832586" cy="876407"/>
          </a:xfrm>
          <a:prstGeom prst="ellipse">
            <a:avLst/>
          </a:prstGeom>
          <a:ln w="28575">
            <a:solidFill>
              <a:srgbClr val="4DA07B"/>
            </a:solidFill>
          </a:ln>
        </p:spPr>
      </p:pic>
      <p:cxnSp>
        <p:nvCxnSpPr>
          <p:cNvPr id="48" name="直線接點 47"/>
          <p:cNvCxnSpPr/>
          <p:nvPr/>
        </p:nvCxnSpPr>
        <p:spPr>
          <a:xfrm>
            <a:off x="9986435" y="6004108"/>
            <a:ext cx="266400" cy="0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文字方塊 49"/>
          <p:cNvSpPr txBox="1"/>
          <p:nvPr/>
        </p:nvSpPr>
        <p:spPr>
          <a:xfrm>
            <a:off x="8827278" y="5840856"/>
            <a:ext cx="1210588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zh-TW" altLang="en-US" sz="2000" b="1" dirty="0" smtClean="0">
                <a:solidFill>
                  <a:srgbClr val="C19859"/>
                </a:solidFill>
              </a:rPr>
              <a:t>合作共享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pic>
        <p:nvPicPr>
          <p:cNvPr id="53" name="圖片 5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2835" y="5588239"/>
            <a:ext cx="809492" cy="804204"/>
          </a:xfrm>
          <a:prstGeom prst="ellipse">
            <a:avLst/>
          </a:prstGeom>
          <a:ln w="28575">
            <a:solidFill>
              <a:srgbClr val="C19859"/>
            </a:solidFill>
          </a:ln>
        </p:spPr>
      </p:pic>
    </p:spTree>
    <p:extLst>
      <p:ext uri="{BB962C8B-B14F-4D97-AF65-F5344CB8AC3E}">
        <p14:creationId xmlns:p14="http://schemas.microsoft.com/office/powerpoint/2010/main" val="298635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51814" y="365126"/>
            <a:ext cx="11002297" cy="954856"/>
          </a:xfrm>
        </p:spPr>
        <p:txBody>
          <a:bodyPr>
            <a:normAutofit/>
          </a:bodyPr>
          <a:lstStyle/>
          <a:p>
            <a:r>
              <a:rPr kumimoji="1" lang="zh-TW" altLang="en-US" sz="3600" dirty="0" smtClean="0"/>
              <a:t>傳統金融行業</a:t>
            </a:r>
            <a:endParaRPr kumimoji="1"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2057" y="1474839"/>
            <a:ext cx="5547443" cy="470212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kumimoji="1" lang="zh-TW" altLang="en-US" sz="2400" dirty="0"/>
              <a:t>通過</a:t>
            </a:r>
            <a:r>
              <a:rPr kumimoji="1" lang="zh-TW" altLang="en-US" sz="2400" b="1" dirty="0"/>
              <a:t>中間金融機構</a:t>
            </a:r>
            <a:r>
              <a:rPr kumimoji="1" lang="zh-TW" altLang="en-US" sz="2400" dirty="0" smtClean="0"/>
              <a:t>，把資金由供應</a:t>
            </a:r>
            <a:r>
              <a:rPr kumimoji="1" lang="zh-TW" altLang="en-US" sz="2400" dirty="0"/>
              <a:t>者轉移至需求者手中、或經由機構投資至證券</a:t>
            </a:r>
            <a:r>
              <a:rPr kumimoji="1" lang="zh-TW" altLang="en-US" sz="2400" dirty="0" smtClean="0"/>
              <a:t>市場。</a:t>
            </a:r>
            <a:endParaRPr kumimoji="1" lang="en-US" altLang="zh-TW" sz="2400" dirty="0" smtClean="0"/>
          </a:p>
          <a:p>
            <a:pPr lvl="1">
              <a:lnSpc>
                <a:spcPct val="120000"/>
              </a:lnSpc>
            </a:pPr>
            <a:r>
              <a:rPr kumimoji="1" lang="zh-TW" altLang="en-US" sz="2200" dirty="0">
                <a:solidFill>
                  <a:schemeClr val="accent6"/>
                </a:solidFill>
              </a:rPr>
              <a:t>直接金融市場</a:t>
            </a:r>
            <a:r>
              <a:rPr kumimoji="1" lang="en-US" altLang="zh-TW" sz="2200" dirty="0">
                <a:solidFill>
                  <a:schemeClr val="accent6"/>
                </a:solidFill>
              </a:rPr>
              <a:t>(</a:t>
            </a:r>
            <a:r>
              <a:rPr kumimoji="1" lang="zh-TW" altLang="en-US" sz="2200" dirty="0">
                <a:solidFill>
                  <a:schemeClr val="accent6"/>
                </a:solidFill>
              </a:rPr>
              <a:t>股票</a:t>
            </a:r>
            <a:r>
              <a:rPr kumimoji="1" lang="zh-TW" altLang="en-US" sz="2200" dirty="0">
                <a:solidFill>
                  <a:schemeClr val="accent6"/>
                </a:solidFill>
                <a:latin typeface="新細明體"/>
                <a:ea typeface="新細明體"/>
              </a:rPr>
              <a:t>、債券</a:t>
            </a:r>
            <a:r>
              <a:rPr kumimoji="1" lang="en-US" altLang="zh-TW" sz="2200" dirty="0" smtClean="0">
                <a:solidFill>
                  <a:schemeClr val="accent6"/>
                </a:solidFill>
                <a:latin typeface="新細明體"/>
                <a:ea typeface="新細明體"/>
              </a:rPr>
              <a:t>)</a:t>
            </a:r>
            <a:endParaRPr kumimoji="1" lang="en-US" altLang="zh-TW" sz="2200" dirty="0" smtClean="0">
              <a:solidFill>
                <a:schemeClr val="accent6"/>
              </a:solidFill>
            </a:endParaRPr>
          </a:p>
          <a:p>
            <a:pPr lvl="1">
              <a:lnSpc>
                <a:spcPct val="120000"/>
              </a:lnSpc>
            </a:pPr>
            <a:r>
              <a:rPr kumimoji="1" lang="zh-TW" altLang="en-US" sz="2200" dirty="0" smtClean="0">
                <a:solidFill>
                  <a:schemeClr val="accent6"/>
                </a:solidFill>
              </a:rPr>
              <a:t>間接金融市場 </a:t>
            </a:r>
            <a:r>
              <a:rPr kumimoji="1" lang="en-US" altLang="zh-TW" sz="2200" dirty="0" smtClean="0">
                <a:solidFill>
                  <a:schemeClr val="accent6"/>
                </a:solidFill>
              </a:rPr>
              <a:t>(</a:t>
            </a:r>
            <a:r>
              <a:rPr kumimoji="1" lang="zh-TW" altLang="en-US" sz="2200" dirty="0" smtClean="0">
                <a:solidFill>
                  <a:schemeClr val="accent6"/>
                </a:solidFill>
              </a:rPr>
              <a:t>基金</a:t>
            </a:r>
            <a:r>
              <a:rPr kumimoji="1" lang="zh-TW" altLang="en-US" sz="2200" dirty="0" smtClean="0">
                <a:solidFill>
                  <a:schemeClr val="accent6"/>
                </a:solidFill>
                <a:latin typeface="新細明體"/>
                <a:ea typeface="新細明體"/>
              </a:rPr>
              <a:t>、保險</a:t>
            </a:r>
            <a:r>
              <a:rPr kumimoji="1" lang="en-US" altLang="zh-TW" sz="2200" dirty="0" smtClean="0">
                <a:solidFill>
                  <a:schemeClr val="accent6"/>
                </a:solidFill>
                <a:latin typeface="新細明體"/>
                <a:ea typeface="新細明體"/>
              </a:rPr>
              <a:t>)</a:t>
            </a:r>
            <a:endParaRPr kumimoji="1" lang="en-US" altLang="zh-TW" sz="2200" dirty="0" smtClean="0">
              <a:solidFill>
                <a:schemeClr val="accent6"/>
              </a:solidFill>
            </a:endParaRPr>
          </a:p>
          <a:p>
            <a:pPr marL="457200" lvl="1" indent="0">
              <a:lnSpc>
                <a:spcPct val="120000"/>
              </a:lnSpc>
              <a:buNone/>
            </a:pPr>
            <a:endParaRPr kumimoji="1" lang="zh-TW" altLang="en-US" sz="2200" dirty="0">
              <a:solidFill>
                <a:schemeClr val="accent6"/>
              </a:solidFill>
            </a:endParaRPr>
          </a:p>
          <a:p>
            <a:pPr>
              <a:lnSpc>
                <a:spcPct val="120000"/>
              </a:lnSpc>
            </a:pPr>
            <a:endParaRPr kumimoji="1"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2</a:t>
            </a:fld>
            <a:endParaRPr lang="zh-TW" altLang="en-US" dirty="0"/>
          </a:p>
        </p:txBody>
      </p:sp>
      <p:graphicFrame>
        <p:nvGraphicFramePr>
          <p:cNvPr id="6" name="資料庫圖表 7"/>
          <p:cNvGraphicFramePr/>
          <p:nvPr>
            <p:extLst/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群組 7"/>
          <p:cNvGrpSpPr/>
          <p:nvPr/>
        </p:nvGrpSpPr>
        <p:grpSpPr>
          <a:xfrm>
            <a:off x="4961948" y="1901349"/>
            <a:ext cx="7013039" cy="3878905"/>
            <a:chOff x="841678" y="477629"/>
            <a:chExt cx="10041140" cy="5696637"/>
          </a:xfrm>
        </p:grpSpPr>
        <p:pic>
          <p:nvPicPr>
            <p:cNvPr id="9" name="圖片 8"/>
            <p:cNvPicPr>
              <a:picLocks noChangeAspect="1"/>
            </p:cNvPicPr>
            <p:nvPr/>
          </p:nvPicPr>
          <p:blipFill rotWithShape="1">
            <a:blip r:embed="rId7"/>
            <a:srcRect l="69757" t="24859"/>
            <a:stretch/>
          </p:blipFill>
          <p:spPr>
            <a:xfrm>
              <a:off x="841678" y="2105077"/>
              <a:ext cx="2012267" cy="1831645"/>
            </a:xfrm>
            <a:prstGeom prst="rect">
              <a:avLst/>
            </a:prstGeom>
          </p:spPr>
        </p:pic>
        <p:pic>
          <p:nvPicPr>
            <p:cNvPr id="10" name="圖片 9"/>
            <p:cNvPicPr>
              <a:picLocks noChangeAspect="1"/>
            </p:cNvPicPr>
            <p:nvPr/>
          </p:nvPicPr>
          <p:blipFill rotWithShape="1">
            <a:blip r:embed="rId7"/>
            <a:srcRect t="14327" r="71139" b="37429"/>
            <a:stretch/>
          </p:blipFill>
          <p:spPr>
            <a:xfrm>
              <a:off x="7426921" y="477629"/>
              <a:ext cx="1787877" cy="1094886"/>
            </a:xfrm>
            <a:prstGeom prst="rect">
              <a:avLst/>
            </a:prstGeom>
          </p:spPr>
        </p:pic>
        <p:pic>
          <p:nvPicPr>
            <p:cNvPr id="11" name="圖片 10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389" t="63938" r="2499" b="10350"/>
            <a:stretch/>
          </p:blipFill>
          <p:spPr>
            <a:xfrm>
              <a:off x="8203123" y="4725803"/>
              <a:ext cx="1643076" cy="1448463"/>
            </a:xfrm>
            <a:prstGeom prst="rect">
              <a:avLst/>
            </a:prstGeom>
          </p:spPr>
        </p:pic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44618" y="2432349"/>
              <a:ext cx="1458913" cy="1375546"/>
            </a:xfrm>
            <a:prstGeom prst="rect">
              <a:avLst/>
            </a:prstGeom>
          </p:spPr>
        </p:pic>
        <p:pic>
          <p:nvPicPr>
            <p:cNvPr id="13" name="圖片 12"/>
            <p:cNvPicPr>
              <a:picLocks noChangeAspect="1"/>
            </p:cNvPicPr>
            <p:nvPr/>
          </p:nvPicPr>
          <p:blipFill rotWithShape="1">
            <a:blip r:embed="rId7"/>
            <a:srcRect t="61656" r="71139"/>
            <a:stretch/>
          </p:blipFill>
          <p:spPr>
            <a:xfrm>
              <a:off x="8447054" y="1355855"/>
              <a:ext cx="1756356" cy="854856"/>
            </a:xfrm>
            <a:prstGeom prst="rect">
              <a:avLst/>
            </a:prstGeom>
          </p:spPr>
        </p:pic>
        <p:pic>
          <p:nvPicPr>
            <p:cNvPr id="14" name="圖片 13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t="8710" r="-117" b="11968"/>
            <a:stretch/>
          </p:blipFill>
          <p:spPr>
            <a:xfrm>
              <a:off x="8635962" y="2965022"/>
              <a:ext cx="1453906" cy="1151909"/>
            </a:xfrm>
            <a:prstGeom prst="rect">
              <a:avLst/>
            </a:prstGeom>
          </p:spPr>
        </p:pic>
        <p:sp>
          <p:nvSpPr>
            <p:cNvPr id="15" name="左-右雙向箭號 14"/>
            <p:cNvSpPr/>
            <p:nvPr/>
          </p:nvSpPr>
          <p:spPr>
            <a:xfrm>
              <a:off x="3075212" y="3031588"/>
              <a:ext cx="1629860" cy="391027"/>
            </a:xfrm>
            <a:prstGeom prst="leftRightArrow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6" name="左-右雙向箭號 15"/>
            <p:cNvSpPr/>
            <p:nvPr/>
          </p:nvSpPr>
          <p:spPr>
            <a:xfrm rot="20902015">
              <a:off x="6672128" y="1738586"/>
              <a:ext cx="1549609" cy="425144"/>
            </a:xfrm>
            <a:prstGeom prst="leftRightArrow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7" name="左-右雙向箭號 16"/>
            <p:cNvSpPr/>
            <p:nvPr/>
          </p:nvSpPr>
          <p:spPr>
            <a:xfrm>
              <a:off x="6537103" y="3120123"/>
              <a:ext cx="1917369" cy="445137"/>
            </a:xfrm>
            <a:prstGeom prst="leftRightArrow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8" name="左-右雙向箭號 17"/>
            <p:cNvSpPr/>
            <p:nvPr/>
          </p:nvSpPr>
          <p:spPr>
            <a:xfrm rot="1527751">
              <a:off x="6430077" y="4486650"/>
              <a:ext cx="2131419" cy="531354"/>
            </a:xfrm>
            <a:prstGeom prst="leftRightArrow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9" name="文字方塊 18"/>
            <p:cNvSpPr txBox="1"/>
            <p:nvPr/>
          </p:nvSpPr>
          <p:spPr>
            <a:xfrm rot="21598502">
              <a:off x="3578759" y="2727273"/>
              <a:ext cx="835725" cy="47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600" b="1" dirty="0" smtClean="0"/>
                <a:t>資金</a:t>
              </a:r>
              <a:endParaRPr kumimoji="1" lang="zh-TW" altLang="en-US" sz="1600" b="1" dirty="0"/>
            </a:p>
          </p:txBody>
        </p:sp>
        <p:sp>
          <p:nvSpPr>
            <p:cNvPr id="20" name="文字方塊 19"/>
            <p:cNvSpPr txBox="1"/>
            <p:nvPr/>
          </p:nvSpPr>
          <p:spPr>
            <a:xfrm rot="20880000">
              <a:off x="6950199" y="1466665"/>
              <a:ext cx="835725" cy="47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600" b="1" dirty="0" smtClean="0"/>
                <a:t>貸款</a:t>
              </a:r>
              <a:endParaRPr kumimoji="1" lang="zh-TW" altLang="en-US" sz="1600" b="1" dirty="0"/>
            </a:p>
          </p:txBody>
        </p:sp>
        <p:sp>
          <p:nvSpPr>
            <p:cNvPr id="21" name="文字方塊 20"/>
            <p:cNvSpPr txBox="1"/>
            <p:nvPr/>
          </p:nvSpPr>
          <p:spPr>
            <a:xfrm rot="20880000">
              <a:off x="7172623" y="2048199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b="1" dirty="0" smtClean="0"/>
                <a:t>利息</a:t>
              </a:r>
              <a:endParaRPr kumimoji="1" lang="zh-TW" altLang="en-US" b="1" dirty="0"/>
            </a:p>
          </p:txBody>
        </p:sp>
        <p:sp>
          <p:nvSpPr>
            <p:cNvPr id="22" name="文字方塊 21"/>
            <p:cNvSpPr txBox="1"/>
            <p:nvPr/>
          </p:nvSpPr>
          <p:spPr>
            <a:xfrm rot="21598502">
              <a:off x="3544262" y="3318383"/>
              <a:ext cx="851960" cy="497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600" b="1" dirty="0" smtClean="0"/>
                <a:t>獲利</a:t>
              </a:r>
              <a:endParaRPr kumimoji="1" lang="zh-TW" altLang="en-US" sz="1600" b="1" dirty="0"/>
            </a:p>
          </p:txBody>
        </p:sp>
        <p:sp>
          <p:nvSpPr>
            <p:cNvPr id="23" name="文字方塊 22"/>
            <p:cNvSpPr txBox="1"/>
            <p:nvPr/>
          </p:nvSpPr>
          <p:spPr>
            <a:xfrm rot="1742">
              <a:off x="7183650" y="2824965"/>
              <a:ext cx="835725" cy="47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600" b="1" smtClean="0"/>
                <a:t>投資</a:t>
              </a:r>
              <a:endParaRPr kumimoji="1" lang="zh-TW" altLang="en-US" sz="1600" b="1" dirty="0"/>
            </a:p>
          </p:txBody>
        </p:sp>
        <p:sp>
          <p:nvSpPr>
            <p:cNvPr id="24" name="文字方塊 23"/>
            <p:cNvSpPr txBox="1"/>
            <p:nvPr/>
          </p:nvSpPr>
          <p:spPr>
            <a:xfrm rot="1742">
              <a:off x="7029070" y="3449773"/>
              <a:ext cx="835725" cy="47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600" b="1" dirty="0" smtClean="0"/>
                <a:t>收益</a:t>
              </a:r>
              <a:endParaRPr kumimoji="1" lang="zh-TW" altLang="en-US" sz="1600" b="1" dirty="0"/>
            </a:p>
          </p:txBody>
        </p:sp>
        <p:pic>
          <p:nvPicPr>
            <p:cNvPr id="25" name="圖片 24"/>
            <p:cNvPicPr>
              <a:picLocks noChangeAspect="1"/>
            </p:cNvPicPr>
            <p:nvPr/>
          </p:nvPicPr>
          <p:blipFill rotWithShape="1">
            <a:blip r:embed="rId7"/>
            <a:srcRect t="14327" r="71139" b="37429"/>
            <a:stretch/>
          </p:blipFill>
          <p:spPr>
            <a:xfrm flipH="1">
              <a:off x="9094941" y="4293632"/>
              <a:ext cx="1787877" cy="1094885"/>
            </a:xfrm>
            <a:prstGeom prst="rect">
              <a:avLst/>
            </a:prstGeom>
          </p:spPr>
        </p:pic>
        <p:sp>
          <p:nvSpPr>
            <p:cNvPr id="26" name="文字方塊 25"/>
            <p:cNvSpPr txBox="1"/>
            <p:nvPr/>
          </p:nvSpPr>
          <p:spPr>
            <a:xfrm rot="1511547">
              <a:off x="6893226" y="4242517"/>
              <a:ext cx="1439518" cy="497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600" b="1" dirty="0" smtClean="0"/>
                <a:t>認購股票</a:t>
              </a:r>
              <a:endParaRPr kumimoji="1" lang="zh-TW" altLang="en-US" sz="1600" b="1" dirty="0"/>
            </a:p>
          </p:txBody>
        </p:sp>
        <p:sp>
          <p:nvSpPr>
            <p:cNvPr id="27" name="文字方塊 26"/>
            <p:cNvSpPr txBox="1"/>
            <p:nvPr/>
          </p:nvSpPr>
          <p:spPr>
            <a:xfrm rot="1511547">
              <a:off x="6623252" y="4840379"/>
              <a:ext cx="1412086" cy="47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600" b="1" dirty="0" smtClean="0"/>
                <a:t>股票紅利</a:t>
              </a:r>
              <a:endParaRPr kumimoji="1" lang="zh-TW" altLang="en-US" sz="1600" b="1" dirty="0"/>
            </a:p>
          </p:txBody>
        </p:sp>
        <p:sp>
          <p:nvSpPr>
            <p:cNvPr id="28" name="文字方塊 27"/>
            <p:cNvSpPr txBox="1"/>
            <p:nvPr/>
          </p:nvSpPr>
          <p:spPr>
            <a:xfrm>
              <a:off x="4857823" y="3813595"/>
              <a:ext cx="1412086" cy="47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600" b="1" dirty="0" smtClean="0"/>
                <a:t>中間機構</a:t>
              </a:r>
              <a:endParaRPr kumimoji="1" lang="zh-TW" altLang="en-US" sz="1600" b="1" dirty="0"/>
            </a:p>
          </p:txBody>
        </p:sp>
        <p:sp>
          <p:nvSpPr>
            <p:cNvPr id="29" name="文字方塊 28"/>
            <p:cNvSpPr txBox="1"/>
            <p:nvPr/>
          </p:nvSpPr>
          <p:spPr>
            <a:xfrm>
              <a:off x="925721" y="4011537"/>
              <a:ext cx="1997626" cy="5424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TW" altLang="en-US" b="1" dirty="0" smtClean="0"/>
                <a:t>資金供應者</a:t>
              </a:r>
              <a:endParaRPr kumimoji="1" lang="zh-TW" alt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80546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kumimoji="1" lang="zh-TW" altLang="en-US" sz="3600" dirty="0" smtClean="0"/>
              <a:t>金融行業服務形式的改變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20</a:t>
            </a:fld>
            <a:endParaRPr lang="zh-TW" altLang="en-US" dirty="0"/>
          </a:p>
        </p:txBody>
      </p:sp>
      <p:pic>
        <p:nvPicPr>
          <p:cNvPr id="29" name="內容版面配置區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74395" y="1252540"/>
            <a:ext cx="4601641" cy="880994"/>
          </a:xfrm>
          <a:prstGeom prst="rect">
            <a:avLst/>
          </a:prstGeom>
        </p:spPr>
      </p:pic>
      <p:pic>
        <p:nvPicPr>
          <p:cNvPr id="30" name="圖片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284" y="2255909"/>
            <a:ext cx="4875130" cy="936208"/>
          </a:xfrm>
          <a:prstGeom prst="rect">
            <a:avLst/>
          </a:prstGeom>
        </p:spPr>
      </p:pic>
      <p:pic>
        <p:nvPicPr>
          <p:cNvPr id="31" name="圖片 3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2102" y="3272997"/>
            <a:ext cx="4843708" cy="927337"/>
          </a:xfrm>
          <a:prstGeom prst="rect">
            <a:avLst/>
          </a:prstGeom>
        </p:spPr>
      </p:pic>
      <p:pic>
        <p:nvPicPr>
          <p:cNvPr id="32" name="圖片 3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75543" y="5322469"/>
            <a:ext cx="5092605" cy="978544"/>
          </a:xfrm>
          <a:prstGeom prst="rect">
            <a:avLst/>
          </a:prstGeom>
        </p:spPr>
      </p:pic>
      <p:pic>
        <p:nvPicPr>
          <p:cNvPr id="33" name="圖片 3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40573" y="4297054"/>
            <a:ext cx="4843303" cy="927804"/>
          </a:xfrm>
          <a:prstGeom prst="rect">
            <a:avLst/>
          </a:prstGeom>
        </p:spPr>
      </p:pic>
      <p:sp>
        <p:nvSpPr>
          <p:cNvPr id="34" name="文字方塊 33"/>
          <p:cNvSpPr txBox="1"/>
          <p:nvPr/>
        </p:nvSpPr>
        <p:spPr>
          <a:xfrm>
            <a:off x="5214985" y="1609185"/>
            <a:ext cx="41182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FF9933"/>
                </a:solidFill>
              </a:rPr>
              <a:t>銀行轉帳              線上支付</a:t>
            </a:r>
            <a:endParaRPr lang="zh-TW" altLang="en-US" sz="2400" b="1" dirty="0">
              <a:solidFill>
                <a:srgbClr val="FF9933"/>
              </a:solidFill>
            </a:endParaRPr>
          </a:p>
        </p:txBody>
      </p:sp>
      <p:sp>
        <p:nvSpPr>
          <p:cNvPr id="35" name="文字方塊 34"/>
          <p:cNvSpPr txBox="1"/>
          <p:nvPr/>
        </p:nvSpPr>
        <p:spPr>
          <a:xfrm>
            <a:off x="5839022" y="2639023"/>
            <a:ext cx="41182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FF9933"/>
                </a:solidFill>
              </a:rPr>
              <a:t>公司債券             </a:t>
            </a:r>
            <a:r>
              <a:rPr lang="en-US" altLang="zh-TW" sz="2400" b="1" dirty="0" smtClean="0">
                <a:solidFill>
                  <a:srgbClr val="FF9933"/>
                </a:solidFill>
              </a:rPr>
              <a:t>P2P</a:t>
            </a:r>
            <a:r>
              <a:rPr lang="zh-TW" altLang="en-US" sz="2400" b="1" dirty="0" smtClean="0">
                <a:solidFill>
                  <a:srgbClr val="FF9933"/>
                </a:solidFill>
              </a:rPr>
              <a:t>網貸</a:t>
            </a:r>
            <a:endParaRPr lang="zh-TW" altLang="en-US" sz="2400" b="1" dirty="0">
              <a:solidFill>
                <a:srgbClr val="FF9933"/>
              </a:solidFill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6492875" y="3736665"/>
            <a:ext cx="3902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FF9933"/>
                </a:solidFill>
              </a:rPr>
              <a:t>股票            群眾募資</a:t>
            </a:r>
            <a:endParaRPr lang="zh-TW" altLang="en-US" sz="2400" b="1" dirty="0">
              <a:solidFill>
                <a:srgbClr val="FF9933"/>
              </a:solidFill>
            </a:endParaRPr>
          </a:p>
        </p:txBody>
      </p:sp>
      <p:sp>
        <p:nvSpPr>
          <p:cNvPr id="37" name="文字方塊 36"/>
          <p:cNvSpPr txBox="1"/>
          <p:nvPr/>
        </p:nvSpPr>
        <p:spPr>
          <a:xfrm>
            <a:off x="6969125" y="4752332"/>
            <a:ext cx="39314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FF9933"/>
                </a:solidFill>
              </a:rPr>
              <a:t>存款            理財產品</a:t>
            </a:r>
            <a:endParaRPr lang="zh-TW" altLang="en-US" sz="2400" b="1" dirty="0">
              <a:solidFill>
                <a:srgbClr val="FF9933"/>
              </a:solidFill>
            </a:endParaRPr>
          </a:p>
        </p:txBody>
      </p:sp>
      <p:sp>
        <p:nvSpPr>
          <p:cNvPr id="38" name="文字方塊 37"/>
          <p:cNvSpPr txBox="1"/>
          <p:nvPr/>
        </p:nvSpPr>
        <p:spPr>
          <a:xfrm>
            <a:off x="7468149" y="5826598"/>
            <a:ext cx="4723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FF9933"/>
                </a:solidFill>
              </a:rPr>
              <a:t>投資理財            理財機器人</a:t>
            </a:r>
            <a:endParaRPr lang="zh-TW" altLang="en-US" sz="2400" b="1" dirty="0">
              <a:solidFill>
                <a:srgbClr val="FF9933"/>
              </a:solidFill>
            </a:endParaRPr>
          </a:p>
        </p:txBody>
      </p:sp>
      <p:cxnSp>
        <p:nvCxnSpPr>
          <p:cNvPr id="39" name="直線接點 38"/>
          <p:cNvCxnSpPr/>
          <p:nvPr/>
        </p:nvCxnSpPr>
        <p:spPr>
          <a:xfrm>
            <a:off x="4847891" y="2120980"/>
            <a:ext cx="4137359" cy="6270"/>
          </a:xfrm>
          <a:prstGeom prst="line">
            <a:avLst/>
          </a:prstGeom>
          <a:ln w="19050"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0" name="直線接點 39"/>
          <p:cNvCxnSpPr/>
          <p:nvPr/>
        </p:nvCxnSpPr>
        <p:spPr>
          <a:xfrm>
            <a:off x="5491845" y="3178275"/>
            <a:ext cx="4001405" cy="28475"/>
          </a:xfrm>
          <a:prstGeom prst="line">
            <a:avLst/>
          </a:prstGeom>
          <a:ln w="19050"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1" name="直線接點 40"/>
          <p:cNvCxnSpPr/>
          <p:nvPr/>
        </p:nvCxnSpPr>
        <p:spPr>
          <a:xfrm>
            <a:off x="5991709" y="4186968"/>
            <a:ext cx="3676166" cy="4032"/>
          </a:xfrm>
          <a:prstGeom prst="line">
            <a:avLst/>
          </a:prstGeom>
          <a:ln w="19050"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2" name="直線接點 41"/>
          <p:cNvCxnSpPr/>
          <p:nvPr/>
        </p:nvCxnSpPr>
        <p:spPr>
          <a:xfrm>
            <a:off x="6573159" y="5216683"/>
            <a:ext cx="3666216" cy="6192"/>
          </a:xfrm>
          <a:prstGeom prst="line">
            <a:avLst/>
          </a:prstGeom>
          <a:ln w="19050"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3" name="直線接點 42"/>
          <p:cNvCxnSpPr/>
          <p:nvPr/>
        </p:nvCxnSpPr>
        <p:spPr>
          <a:xfrm flipV="1">
            <a:off x="7367167" y="6230462"/>
            <a:ext cx="4523208" cy="30889"/>
          </a:xfrm>
          <a:prstGeom prst="line">
            <a:avLst/>
          </a:prstGeom>
          <a:ln w="19050"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4" name="左-右雙向箭號 43"/>
          <p:cNvSpPr/>
          <p:nvPr/>
        </p:nvSpPr>
        <p:spPr>
          <a:xfrm>
            <a:off x="6797072" y="1754392"/>
            <a:ext cx="596767" cy="221382"/>
          </a:xfrm>
          <a:prstGeom prst="leftRightArrow">
            <a:avLst/>
          </a:prstGeom>
          <a:solidFill>
            <a:srgbClr val="CC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5" name="左-右雙向箭號 44"/>
          <p:cNvSpPr/>
          <p:nvPr/>
        </p:nvSpPr>
        <p:spPr>
          <a:xfrm>
            <a:off x="7345776" y="2813029"/>
            <a:ext cx="596767" cy="221382"/>
          </a:xfrm>
          <a:prstGeom prst="leftRightArrow">
            <a:avLst/>
          </a:prstGeom>
          <a:solidFill>
            <a:srgbClr val="CC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左-右雙向箭號 45"/>
          <p:cNvSpPr/>
          <p:nvPr/>
        </p:nvSpPr>
        <p:spPr>
          <a:xfrm>
            <a:off x="7345776" y="3858899"/>
            <a:ext cx="596767" cy="221382"/>
          </a:xfrm>
          <a:prstGeom prst="leftRightArrow">
            <a:avLst/>
          </a:prstGeom>
          <a:solidFill>
            <a:srgbClr val="CC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左-右雙向箭號 46"/>
          <p:cNvSpPr/>
          <p:nvPr/>
        </p:nvSpPr>
        <p:spPr>
          <a:xfrm>
            <a:off x="7850487" y="4872282"/>
            <a:ext cx="596767" cy="221382"/>
          </a:xfrm>
          <a:prstGeom prst="leftRightArrow">
            <a:avLst/>
          </a:prstGeom>
          <a:solidFill>
            <a:srgbClr val="CC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8" name="左-右雙向箭號 47"/>
          <p:cNvSpPr/>
          <p:nvPr/>
        </p:nvSpPr>
        <p:spPr>
          <a:xfrm>
            <a:off x="8888890" y="5997212"/>
            <a:ext cx="596767" cy="221382"/>
          </a:xfrm>
          <a:prstGeom prst="leftRightArrow">
            <a:avLst/>
          </a:prstGeom>
          <a:solidFill>
            <a:srgbClr val="CC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793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數位金融創新的兩面地圖</a:t>
            </a:r>
            <a:r>
              <a:rPr lang="en-US" altLang="zh-TW" dirty="0" smtClean="0"/>
              <a:t>:</a:t>
            </a:r>
            <a:br>
              <a:rPr lang="en-US" altLang="zh-TW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b="1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數位銀行</a:t>
            </a:r>
            <a:r>
              <a:rPr lang="en-US" altLang="zh-TW" dirty="0" smtClean="0"/>
              <a:t>vs </a:t>
            </a:r>
            <a:r>
              <a:rPr lang="zh-TW" altLang="en-US" b="1" dirty="0" smtClean="0">
                <a:solidFill>
                  <a:srgbClr val="7030A0"/>
                </a:solidFill>
                <a:ea typeface="Calibri"/>
                <a:cs typeface="Calibri"/>
                <a:sym typeface="Calibri"/>
              </a:rPr>
              <a:t>電</a:t>
            </a:r>
            <a:r>
              <a:rPr lang="zh-TW" altLang="en-US" b="1" dirty="0">
                <a:solidFill>
                  <a:srgbClr val="7030A0"/>
                </a:solidFill>
                <a:ea typeface="Calibri"/>
                <a:cs typeface="Calibri"/>
                <a:sym typeface="Calibri"/>
              </a:rPr>
              <a:t>商</a:t>
            </a:r>
            <a:r>
              <a:rPr lang="zh-TW" altLang="en-US" b="1" dirty="0" smtClean="0">
                <a:solidFill>
                  <a:srgbClr val="7030A0"/>
                </a:solidFill>
                <a:ea typeface="Calibri"/>
                <a:cs typeface="Calibri"/>
                <a:sym typeface="Calibri"/>
              </a:rPr>
              <a:t>金融</a:t>
            </a:r>
            <a:endParaRPr 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45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 smtClean="0"/>
              <a:t>互聯網金融之創新模式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6125802" y="6137174"/>
            <a:ext cx="4114800" cy="365125"/>
          </a:xfrm>
        </p:spPr>
        <p:txBody>
          <a:bodyPr/>
          <a:lstStyle/>
          <a:p>
            <a:r>
              <a:rPr lang="zh-TW" altLang="en-US" sz="1800" b="1" dirty="0" smtClean="0">
                <a:solidFill>
                  <a:srgbClr val="0070C0"/>
                </a:solidFill>
                <a:ea typeface="Calibri"/>
                <a:cs typeface="Calibri"/>
                <a:sym typeface="Calibri"/>
              </a:rPr>
              <a:t>     數位金融</a:t>
            </a:r>
            <a:r>
              <a:rPr lang="en-US" altLang="zh-TW" sz="1800" b="1" dirty="0" smtClean="0">
                <a:solidFill>
                  <a:srgbClr val="0070C0"/>
                </a:solidFill>
                <a:ea typeface="Calibri"/>
                <a:cs typeface="Calibri"/>
                <a:sym typeface="Calibri"/>
              </a:rPr>
              <a:t>= </a:t>
            </a:r>
            <a:r>
              <a:rPr lang="zh-TW" altLang="en-US" sz="1800" b="1" dirty="0" smtClean="0">
                <a:solidFill>
                  <a:schemeClr val="accent2"/>
                </a:solidFill>
                <a:ea typeface="Calibri"/>
                <a:cs typeface="Calibri"/>
                <a:sym typeface="Calibri"/>
              </a:rPr>
              <a:t>數位銀行 </a:t>
            </a:r>
            <a:r>
              <a:rPr lang="en-US" altLang="zh-TW" sz="1800" b="1" dirty="0" smtClean="0">
                <a:solidFill>
                  <a:srgbClr val="0070C0"/>
                </a:solidFill>
                <a:ea typeface="Calibri"/>
                <a:cs typeface="Calibri"/>
                <a:sym typeface="Calibri"/>
              </a:rPr>
              <a:t>+ </a:t>
            </a:r>
            <a:r>
              <a:rPr lang="zh-TW" altLang="en-US" sz="1800" b="1" dirty="0" smtClean="0">
                <a:solidFill>
                  <a:srgbClr val="7030A0"/>
                </a:solidFill>
                <a:ea typeface="Calibri"/>
                <a:cs typeface="Calibri"/>
                <a:sym typeface="Calibri"/>
              </a:rPr>
              <a:t>電</a:t>
            </a:r>
            <a:r>
              <a:rPr lang="zh-TW" altLang="en-US" sz="1800" b="1" dirty="0">
                <a:solidFill>
                  <a:srgbClr val="7030A0"/>
                </a:solidFill>
                <a:ea typeface="Calibri"/>
                <a:cs typeface="Calibri"/>
                <a:sym typeface="Calibri"/>
              </a:rPr>
              <a:t>商金融</a:t>
            </a:r>
            <a:endParaRPr lang="en-US" sz="1800" dirty="0">
              <a:solidFill>
                <a:srgbClr val="7030A0"/>
              </a:solidFill>
            </a:endParaRPr>
          </a:p>
          <a:p>
            <a:r>
              <a:rPr lang="en-US" altLang="zh-TW" b="1" dirty="0" smtClean="0">
                <a:solidFill>
                  <a:schemeClr val="accent2"/>
                </a:solidFill>
                <a:ea typeface="Calibri"/>
                <a:cs typeface="Calibri"/>
                <a:sym typeface="Calibri"/>
              </a:rPr>
              <a:t> </a:t>
            </a:r>
            <a:endParaRPr 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22</a:t>
            </a:fld>
            <a:endParaRPr lang="zh-TW" altLang="en-US" dirty="0"/>
          </a:p>
        </p:txBody>
      </p:sp>
      <p:sp>
        <p:nvSpPr>
          <p:cNvPr id="7" name="圓角矩形 6"/>
          <p:cNvSpPr/>
          <p:nvPr/>
        </p:nvSpPr>
        <p:spPr>
          <a:xfrm>
            <a:off x="5638453" y="2062960"/>
            <a:ext cx="6226184" cy="3960440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8" name="群組 47"/>
          <p:cNvGrpSpPr/>
          <p:nvPr/>
        </p:nvGrpSpPr>
        <p:grpSpPr>
          <a:xfrm>
            <a:off x="426820" y="1616284"/>
            <a:ext cx="2627368" cy="4407115"/>
            <a:chOff x="426820" y="1616284"/>
            <a:chExt cx="2627368" cy="4407115"/>
          </a:xfrm>
        </p:grpSpPr>
        <p:sp>
          <p:nvSpPr>
            <p:cNvPr id="8" name="圓角矩形 7"/>
            <p:cNvSpPr/>
            <p:nvPr/>
          </p:nvSpPr>
          <p:spPr>
            <a:xfrm>
              <a:off x="790987" y="2062959"/>
              <a:ext cx="1800200" cy="3960440"/>
            </a:xfrm>
            <a:prstGeom prst="roundRect">
              <a:avLst/>
            </a:prstGeom>
            <a:ln w="571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文字方塊 8"/>
            <p:cNvSpPr txBox="1"/>
            <p:nvPr/>
          </p:nvSpPr>
          <p:spPr>
            <a:xfrm>
              <a:off x="426820" y="1616284"/>
              <a:ext cx="262736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200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傳統金融線上服務</a:t>
              </a:r>
              <a:endParaRPr lang="zh-TW" altLang="en-US" sz="2200" b="1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1" name="文字方塊 10"/>
            <p:cNvSpPr txBox="1"/>
            <p:nvPr/>
          </p:nvSpPr>
          <p:spPr>
            <a:xfrm>
              <a:off x="1321869" y="3215087"/>
              <a:ext cx="8372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借貸</a:t>
              </a:r>
              <a:endParaRPr lang="zh-TW" altLang="en-US" b="1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2" name="文字方塊 11"/>
            <p:cNvSpPr txBox="1"/>
            <p:nvPr/>
          </p:nvSpPr>
          <p:spPr>
            <a:xfrm>
              <a:off x="1079019" y="4223199"/>
              <a:ext cx="12961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證卷交易</a:t>
              </a:r>
              <a:endParaRPr lang="zh-TW" altLang="en-US" b="1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3" name="文字方塊 12"/>
            <p:cNvSpPr txBox="1"/>
            <p:nvPr/>
          </p:nvSpPr>
          <p:spPr>
            <a:xfrm>
              <a:off x="1295043" y="5510051"/>
              <a:ext cx="7278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保險</a:t>
              </a:r>
              <a:endParaRPr lang="zh-TW" altLang="en-US" b="1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pic>
          <p:nvPicPr>
            <p:cNvPr id="18" name="Picture 2" descr="D:\sally\Pictures\借貸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0987" y="2146459"/>
              <a:ext cx="1767858" cy="9944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5" descr="D:\sally\Pictures\證卷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8703" y="3494351"/>
              <a:ext cx="880492" cy="8804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23035" y="4700204"/>
              <a:ext cx="867962" cy="819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7" name="群組 46"/>
          <p:cNvGrpSpPr/>
          <p:nvPr/>
        </p:nvGrpSpPr>
        <p:grpSpPr>
          <a:xfrm>
            <a:off x="2911313" y="1616284"/>
            <a:ext cx="2708437" cy="4407115"/>
            <a:chOff x="2911313" y="1616284"/>
            <a:chExt cx="2708437" cy="4407115"/>
          </a:xfrm>
        </p:grpSpPr>
        <p:sp>
          <p:nvSpPr>
            <p:cNvPr id="10" name="文字方塊 9"/>
            <p:cNvSpPr txBox="1"/>
            <p:nvPr/>
          </p:nvSpPr>
          <p:spPr>
            <a:xfrm>
              <a:off x="2911313" y="1616284"/>
              <a:ext cx="270843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200" b="1" dirty="0" smtClean="0">
                  <a:solidFill>
                    <a:schemeClr val="accent6"/>
                  </a:solidFill>
                </a:rPr>
                <a:t>互聯網公司金融服務</a:t>
              </a:r>
              <a:endParaRPr lang="zh-TW" altLang="en-US" sz="2200" b="1" dirty="0">
                <a:solidFill>
                  <a:schemeClr val="accent6"/>
                </a:solidFill>
              </a:endParaRPr>
            </a:p>
          </p:txBody>
        </p:sp>
        <p:sp>
          <p:nvSpPr>
            <p:cNvPr id="14" name="圓角矩形 13"/>
            <p:cNvSpPr/>
            <p:nvPr/>
          </p:nvSpPr>
          <p:spPr>
            <a:xfrm>
              <a:off x="3366220" y="2067605"/>
              <a:ext cx="1800200" cy="3955794"/>
            </a:xfrm>
            <a:prstGeom prst="roundRect">
              <a:avLst/>
            </a:prstGeom>
            <a:ln w="57150">
              <a:solidFill>
                <a:schemeClr val="accent6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" name="文字方塊 14"/>
            <p:cNvSpPr txBox="1"/>
            <p:nvPr/>
          </p:nvSpPr>
          <p:spPr>
            <a:xfrm>
              <a:off x="3987534" y="3110641"/>
              <a:ext cx="9361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 smtClean="0">
                  <a:solidFill>
                    <a:schemeClr val="accent6"/>
                  </a:solidFill>
                </a:rPr>
                <a:t>支付</a:t>
              </a:r>
              <a:endParaRPr lang="zh-TW" altLang="en-US" b="1" dirty="0">
                <a:solidFill>
                  <a:schemeClr val="accent6"/>
                </a:solidFill>
              </a:endParaRPr>
            </a:p>
          </p:txBody>
        </p:sp>
        <p:sp>
          <p:nvSpPr>
            <p:cNvPr id="16" name="文字方塊 15"/>
            <p:cNvSpPr txBox="1"/>
            <p:nvPr/>
          </p:nvSpPr>
          <p:spPr>
            <a:xfrm>
              <a:off x="3777109" y="4193127"/>
              <a:ext cx="11523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smtClean="0">
                  <a:solidFill>
                    <a:schemeClr val="accent6"/>
                  </a:solidFill>
                </a:rPr>
                <a:t>電商借貸</a:t>
              </a:r>
              <a:endParaRPr lang="zh-TW" altLang="en-US" b="1" dirty="0">
                <a:solidFill>
                  <a:schemeClr val="accent6"/>
                </a:solidFill>
              </a:endParaRPr>
            </a:p>
          </p:txBody>
        </p:sp>
        <p:sp>
          <p:nvSpPr>
            <p:cNvPr id="17" name="文字方塊 16"/>
            <p:cNvSpPr txBox="1"/>
            <p:nvPr/>
          </p:nvSpPr>
          <p:spPr>
            <a:xfrm>
              <a:off x="3947283" y="5488535"/>
              <a:ext cx="6434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 smtClean="0">
                  <a:solidFill>
                    <a:schemeClr val="accent6"/>
                  </a:solidFill>
                </a:rPr>
                <a:t>理財</a:t>
              </a:r>
              <a:endParaRPr lang="zh-TW" altLang="en-US" b="1" dirty="0">
                <a:solidFill>
                  <a:schemeClr val="accent6"/>
                </a:solidFill>
              </a:endParaRPr>
            </a:p>
          </p:txBody>
        </p:sp>
        <p:pic>
          <p:nvPicPr>
            <p:cNvPr id="19" name="Picture 4" descr="「支付寶 icon」的圖片搜尋結果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2883" y="2392191"/>
              <a:ext cx="1499931" cy="6418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7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1528" y="3585749"/>
              <a:ext cx="1130424" cy="565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8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9527" y="4880513"/>
              <a:ext cx="1615591" cy="5360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" name="向右箭號 23"/>
          <p:cNvSpPr/>
          <p:nvPr/>
        </p:nvSpPr>
        <p:spPr>
          <a:xfrm rot="20137715">
            <a:off x="6957607" y="2883363"/>
            <a:ext cx="792088" cy="342408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027" y="3267042"/>
            <a:ext cx="1524000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向右箭號 25"/>
          <p:cNvSpPr/>
          <p:nvPr/>
        </p:nvSpPr>
        <p:spPr>
          <a:xfrm>
            <a:off x="9461823" y="2554059"/>
            <a:ext cx="792088" cy="540702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07698" y="2178801"/>
            <a:ext cx="1019874" cy="91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文字方塊 27"/>
          <p:cNvSpPr txBox="1"/>
          <p:nvPr/>
        </p:nvSpPr>
        <p:spPr>
          <a:xfrm>
            <a:off x="5789709" y="4493195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rgbClr val="FF9933"/>
                </a:solidFill>
              </a:rPr>
              <a:t>投資者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sp>
        <p:nvSpPr>
          <p:cNvPr id="29" name="文字方塊 28"/>
          <p:cNvSpPr txBox="1"/>
          <p:nvPr/>
        </p:nvSpPr>
        <p:spPr>
          <a:xfrm>
            <a:off x="8385861" y="457673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rgbClr val="FF9933"/>
                </a:solidFill>
              </a:rPr>
              <a:t>公司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10640251" y="3122203"/>
            <a:ext cx="872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9933"/>
                </a:solidFill>
              </a:rPr>
              <a:t>股權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10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40"/>
          <a:stretch/>
        </p:blipFill>
        <p:spPr bwMode="auto">
          <a:xfrm>
            <a:off x="5772482" y="3329525"/>
            <a:ext cx="1062522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向右箭號 31"/>
          <p:cNvSpPr/>
          <p:nvPr/>
        </p:nvSpPr>
        <p:spPr>
          <a:xfrm>
            <a:off x="6953173" y="3710468"/>
            <a:ext cx="792088" cy="361486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向右箭號 32"/>
          <p:cNvSpPr/>
          <p:nvPr/>
        </p:nvSpPr>
        <p:spPr>
          <a:xfrm rot="1052512">
            <a:off x="6861277" y="4693425"/>
            <a:ext cx="984833" cy="416300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4" name="Picture 3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37309" y="3431101"/>
            <a:ext cx="940773" cy="940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文字方塊 34"/>
          <p:cNvSpPr txBox="1"/>
          <p:nvPr/>
        </p:nvSpPr>
        <p:spPr>
          <a:xfrm>
            <a:off x="10291025" y="4313822"/>
            <a:ext cx="133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9933"/>
                </a:solidFill>
              </a:rPr>
              <a:t>本金和利息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pic>
        <p:nvPicPr>
          <p:cNvPr id="36" name="Picture 3"/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37309" y="4732680"/>
            <a:ext cx="990262" cy="99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文字方塊 36"/>
          <p:cNvSpPr txBox="1"/>
          <p:nvPr/>
        </p:nvSpPr>
        <p:spPr>
          <a:xfrm>
            <a:off x="10298948" y="5658558"/>
            <a:ext cx="1337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9933"/>
                </a:solidFill>
              </a:rPr>
              <a:t>產品或服務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6810717" y="3289116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>
                <a:solidFill>
                  <a:srgbClr val="FF9933"/>
                </a:solidFill>
              </a:rPr>
              <a:t>股權投資</a:t>
            </a:r>
          </a:p>
        </p:txBody>
      </p:sp>
      <p:sp>
        <p:nvSpPr>
          <p:cNvPr id="39" name="矩形 38"/>
          <p:cNvSpPr/>
          <p:nvPr/>
        </p:nvSpPr>
        <p:spPr>
          <a:xfrm>
            <a:off x="6778320" y="4117643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 smtClean="0">
                <a:solidFill>
                  <a:srgbClr val="FF9933"/>
                </a:solidFill>
              </a:rPr>
              <a:t>債券投資</a:t>
            </a:r>
            <a:endParaRPr lang="zh-TW" altLang="en-US" dirty="0">
              <a:solidFill>
                <a:srgbClr val="FF9933"/>
              </a:solidFill>
            </a:endParaRPr>
          </a:p>
        </p:txBody>
      </p:sp>
      <p:sp>
        <p:nvSpPr>
          <p:cNvPr id="40" name="矩形 39"/>
          <p:cNvSpPr/>
          <p:nvPr/>
        </p:nvSpPr>
        <p:spPr>
          <a:xfrm rot="802825">
            <a:off x="6640513" y="5132394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 smtClean="0">
                <a:solidFill>
                  <a:srgbClr val="FF9933"/>
                </a:solidFill>
              </a:rPr>
              <a:t>回報投資</a:t>
            </a:r>
            <a:endParaRPr lang="zh-TW" altLang="en-US" dirty="0">
              <a:solidFill>
                <a:srgbClr val="FF9933"/>
              </a:solidFill>
            </a:endParaRPr>
          </a:p>
        </p:txBody>
      </p:sp>
      <p:sp>
        <p:nvSpPr>
          <p:cNvPr id="41" name="文字方塊 40"/>
          <p:cNvSpPr txBox="1"/>
          <p:nvPr/>
        </p:nvSpPr>
        <p:spPr>
          <a:xfrm>
            <a:off x="9462693" y="266807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</a:rPr>
              <a:t>取得</a:t>
            </a:r>
            <a:endParaRPr lang="zh-TW" altLang="en-US" b="1" dirty="0">
              <a:solidFill>
                <a:schemeClr val="bg1"/>
              </a:solidFill>
            </a:endParaRPr>
          </a:p>
        </p:txBody>
      </p:sp>
      <p:sp>
        <p:nvSpPr>
          <p:cNvPr id="42" name="向右箭號 41"/>
          <p:cNvSpPr/>
          <p:nvPr/>
        </p:nvSpPr>
        <p:spPr>
          <a:xfrm>
            <a:off x="9448514" y="3795425"/>
            <a:ext cx="792088" cy="540702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文字方塊 42"/>
          <p:cNvSpPr txBox="1"/>
          <p:nvPr/>
        </p:nvSpPr>
        <p:spPr>
          <a:xfrm>
            <a:off x="9448514" y="3909199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</a:rPr>
              <a:t>取得</a:t>
            </a:r>
            <a:endParaRPr lang="zh-TW" altLang="en-US" b="1" dirty="0">
              <a:solidFill>
                <a:schemeClr val="bg1"/>
              </a:solidFill>
            </a:endParaRPr>
          </a:p>
        </p:txBody>
      </p:sp>
      <p:sp>
        <p:nvSpPr>
          <p:cNvPr id="44" name="向右箭號 43"/>
          <p:cNvSpPr/>
          <p:nvPr/>
        </p:nvSpPr>
        <p:spPr>
          <a:xfrm>
            <a:off x="9467949" y="4871962"/>
            <a:ext cx="792088" cy="540702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文字方塊 44"/>
          <p:cNvSpPr txBox="1"/>
          <p:nvPr/>
        </p:nvSpPr>
        <p:spPr>
          <a:xfrm>
            <a:off x="9468507" y="498605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</a:rPr>
              <a:t>取得</a:t>
            </a:r>
            <a:endParaRPr lang="zh-TW" altLang="en-US" b="1" dirty="0">
              <a:solidFill>
                <a:schemeClr val="bg1"/>
              </a:solidFill>
            </a:endParaRPr>
          </a:p>
        </p:txBody>
      </p:sp>
      <p:sp>
        <p:nvSpPr>
          <p:cNvPr id="46" name="文字方塊 45"/>
          <p:cNvSpPr txBox="1"/>
          <p:nvPr/>
        </p:nvSpPr>
        <p:spPr>
          <a:xfrm>
            <a:off x="7364715" y="1600813"/>
            <a:ext cx="3236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FFC000"/>
                </a:solidFill>
              </a:rPr>
              <a:t>P2P</a:t>
            </a:r>
            <a:r>
              <a:rPr lang="en-US" altLang="zh-TW" sz="2400" b="1" dirty="0">
                <a:solidFill>
                  <a:srgbClr val="FFC000"/>
                </a:solidFill>
              </a:rPr>
              <a:t>/</a:t>
            </a:r>
            <a:r>
              <a:rPr lang="zh-TW" altLang="en-US" sz="2400" b="1" dirty="0" smtClean="0">
                <a:solidFill>
                  <a:srgbClr val="FFC000"/>
                </a:solidFill>
              </a:rPr>
              <a:t>群眾金融服務</a:t>
            </a:r>
            <a:endParaRPr lang="zh-TW" altLang="en-US" sz="2400" b="1" dirty="0">
              <a:solidFill>
                <a:srgbClr val="FFC000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983001" y="6292847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>
                <a:solidFill>
                  <a:schemeClr val="accent2"/>
                </a:solidFill>
                <a:ea typeface="Calibri"/>
                <a:cs typeface="Calibri"/>
                <a:sym typeface="Calibri"/>
              </a:rPr>
              <a:t>數位銀行</a:t>
            </a:r>
            <a:endParaRPr lang="en-US" sz="2800" dirty="0"/>
          </a:p>
        </p:txBody>
      </p:sp>
      <p:sp>
        <p:nvSpPr>
          <p:cNvPr id="6" name="矩形 5"/>
          <p:cNvSpPr/>
          <p:nvPr/>
        </p:nvSpPr>
        <p:spPr>
          <a:xfrm>
            <a:off x="3494161" y="6292847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>
                <a:solidFill>
                  <a:srgbClr val="7030A0"/>
                </a:solidFill>
                <a:ea typeface="Calibri"/>
                <a:cs typeface="Calibri"/>
                <a:sym typeface="Calibri"/>
              </a:rPr>
              <a:t>電商金融</a:t>
            </a:r>
            <a:endParaRPr lang="en-US" sz="2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656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59904" y="208761"/>
            <a:ext cx="11035748" cy="1325563"/>
          </a:xfrm>
        </p:spPr>
        <p:txBody>
          <a:bodyPr/>
          <a:lstStyle/>
          <a:p>
            <a:r>
              <a:rPr lang="zh-TW" altLang="en-US" b="1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數位</a:t>
            </a:r>
            <a:r>
              <a:rPr lang="zh-TW" altLang="en-US" b="1" dirty="0" smtClean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銀行</a:t>
            </a:r>
            <a:r>
              <a:rPr lang="en-US" altLang="zh-TW" b="1" dirty="0" smtClean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: Bank 1.0 </a:t>
            </a:r>
            <a:r>
              <a:rPr lang="zh-TW" altLang="en-US" b="1" dirty="0" smtClean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到 </a:t>
            </a:r>
            <a:r>
              <a:rPr lang="en-US" altLang="zh-TW" b="1" dirty="0" smtClean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Bank 3.0 </a:t>
            </a:r>
            <a:r>
              <a:rPr lang="zh-TW" altLang="en-US" b="1" dirty="0" smtClean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銀行轉型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2058" y="1474839"/>
            <a:ext cx="5525272" cy="4702124"/>
          </a:xfrm>
        </p:spPr>
        <p:txBody>
          <a:bodyPr/>
          <a:lstStyle/>
          <a:p>
            <a:r>
              <a:rPr lang="en-US" altLang="zh-TW" dirty="0"/>
              <a:t>Bank1.0</a:t>
            </a:r>
          </a:p>
          <a:p>
            <a:pPr marL="0" indent="0">
              <a:buNone/>
            </a:pPr>
            <a:r>
              <a:rPr lang="zh-TW" altLang="en-US" dirty="0"/>
              <a:t>以</a:t>
            </a:r>
            <a:r>
              <a:rPr lang="zh-TW" altLang="en-US" b="1" dirty="0"/>
              <a:t>實體分行</a:t>
            </a:r>
            <a:r>
              <a:rPr lang="zh-TW" altLang="en-US" dirty="0"/>
              <a:t>為主</a:t>
            </a:r>
            <a:r>
              <a:rPr lang="en-US" altLang="zh-TW" dirty="0"/>
              <a:t>,</a:t>
            </a:r>
            <a:r>
              <a:rPr lang="zh-TW" altLang="en-US" dirty="0"/>
              <a:t>因此各家銀行積極拓展分行</a:t>
            </a:r>
            <a:endParaRPr lang="en-US" altLang="zh-TW" dirty="0"/>
          </a:p>
          <a:p>
            <a:r>
              <a:rPr lang="en-US" altLang="zh-TW" dirty="0"/>
              <a:t>Bank2.0</a:t>
            </a:r>
          </a:p>
          <a:p>
            <a:pPr marL="0" indent="0">
              <a:buNone/>
            </a:pPr>
            <a:r>
              <a:rPr lang="zh-TW" altLang="en-US" dirty="0" smtClean="0"/>
              <a:t>銀行</a:t>
            </a:r>
            <a:r>
              <a:rPr lang="zh-TW" altLang="en-US" dirty="0"/>
              <a:t>從實體分行轉型到</a:t>
            </a:r>
            <a:r>
              <a:rPr lang="zh-TW" altLang="en-US" b="1" dirty="0"/>
              <a:t>網路分行</a:t>
            </a:r>
            <a:r>
              <a:rPr lang="en-US" altLang="zh-TW" dirty="0"/>
              <a:t>,</a:t>
            </a:r>
            <a:r>
              <a:rPr lang="zh-TW" altLang="en-US" dirty="0"/>
              <a:t>且交易逐漸電子</a:t>
            </a:r>
            <a:r>
              <a:rPr lang="zh-TW" altLang="en-US" dirty="0" smtClean="0"/>
              <a:t>化</a:t>
            </a:r>
            <a:r>
              <a:rPr lang="en-US" altLang="zh-TW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(</a:t>
            </a:r>
            <a:r>
              <a:rPr lang="zh-TW" altLang="en-US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多</a:t>
            </a:r>
            <a:r>
              <a:rPr lang="en-US" altLang="zh-TW" b="1" dirty="0" err="1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通路</a:t>
            </a:r>
            <a:r>
              <a:rPr lang="en-US" altLang="zh-TW" dirty="0" err="1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管理</a:t>
            </a:r>
            <a:r>
              <a:rPr lang="en-US" altLang="zh-TW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)</a:t>
            </a:r>
            <a:endParaRPr lang="en-US" altLang="zh-TW" dirty="0"/>
          </a:p>
          <a:p>
            <a:r>
              <a:rPr lang="en-US" altLang="zh-TW" dirty="0"/>
              <a:t>Bank3.0</a:t>
            </a:r>
          </a:p>
          <a:p>
            <a:pPr marL="0" indent="0">
              <a:buNone/>
            </a:pPr>
            <a:r>
              <a:rPr lang="zh-TW" altLang="en-US" dirty="0"/>
              <a:t>虛擬銀行或電子銀行</a:t>
            </a:r>
            <a:r>
              <a:rPr lang="en-US" altLang="zh-TW" dirty="0"/>
              <a:t>,</a:t>
            </a:r>
            <a:r>
              <a:rPr lang="zh-TW" altLang="en-US" dirty="0"/>
              <a:t>不依賴實體設施的虛擬服務</a:t>
            </a:r>
            <a:r>
              <a:rPr lang="en-US" altLang="zh-TW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en-US" altLang="zh-TW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全通路</a:t>
            </a:r>
            <a:r>
              <a:rPr lang="en-US" altLang="zh-TW" sz="2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管理</a:t>
            </a:r>
            <a:r>
              <a:rPr lang="en-US" altLang="zh-TW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23</a:t>
            </a:fld>
            <a:endParaRPr lang="zh-TW" altLang="en-US" dirty="0"/>
          </a:p>
        </p:txBody>
      </p:sp>
      <p:sp>
        <p:nvSpPr>
          <p:cNvPr id="6" name="橢圓 5"/>
          <p:cNvSpPr/>
          <p:nvPr/>
        </p:nvSpPr>
        <p:spPr>
          <a:xfrm>
            <a:off x="6850251" y="3223647"/>
            <a:ext cx="1968285" cy="1441343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/>
          <p:cNvSpPr/>
          <p:nvPr/>
        </p:nvSpPr>
        <p:spPr>
          <a:xfrm>
            <a:off x="6586781" y="2309248"/>
            <a:ext cx="3394129" cy="2541722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6354305" y="1367286"/>
            <a:ext cx="5067946" cy="356117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7056021" y="3621152"/>
            <a:ext cx="16273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/>
              <a:t>Bank1.0</a:t>
            </a:r>
          </a:p>
          <a:p>
            <a:r>
              <a:rPr lang="zh-TW" altLang="en-US" dirty="0"/>
              <a:t>銀行物理網點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8730922" y="2795792"/>
            <a:ext cx="12863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/>
              <a:t>Bank2.0</a:t>
            </a:r>
          </a:p>
          <a:p>
            <a:r>
              <a:rPr lang="zh-TW" altLang="en-US" dirty="0"/>
              <a:t>自助銀行</a:t>
            </a:r>
            <a:endParaRPr lang="en-US" altLang="zh-TW" dirty="0"/>
          </a:p>
          <a:p>
            <a:r>
              <a:rPr lang="zh-TW" altLang="en-US" dirty="0"/>
              <a:t>電話銀行</a:t>
            </a:r>
            <a:endParaRPr lang="en-US" altLang="zh-TW" dirty="0"/>
          </a:p>
          <a:p>
            <a:r>
              <a:rPr lang="zh-TW" altLang="en-US" dirty="0"/>
              <a:t>網上銀行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10053652" y="2346484"/>
            <a:ext cx="128635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/>
              <a:t>Bank3.0</a:t>
            </a:r>
          </a:p>
          <a:p>
            <a:r>
              <a:rPr lang="zh-TW" altLang="en-US" dirty="0"/>
              <a:t>社交網絡</a:t>
            </a:r>
            <a:endParaRPr lang="en-US" altLang="zh-TW" dirty="0"/>
          </a:p>
          <a:p>
            <a:r>
              <a:rPr lang="zh-TW" altLang="en-US" dirty="0"/>
              <a:t>移動支付</a:t>
            </a:r>
            <a:endParaRPr lang="en-US" altLang="zh-TW" dirty="0"/>
          </a:p>
          <a:p>
            <a:r>
              <a:rPr lang="zh-TW" altLang="en-US" dirty="0"/>
              <a:t>大數據</a:t>
            </a:r>
            <a:endParaRPr lang="en-US" altLang="zh-TW" dirty="0"/>
          </a:p>
          <a:p>
            <a:r>
              <a:rPr lang="zh-TW" altLang="en-US" dirty="0"/>
              <a:t>雲計算</a:t>
            </a:r>
            <a:endParaRPr lang="en-US" altLang="zh-TW" dirty="0"/>
          </a:p>
          <a:p>
            <a:r>
              <a:rPr lang="en-US" altLang="zh-TW" dirty="0"/>
              <a:t>……</a:t>
            </a:r>
            <a:endParaRPr lang="zh-TW" altLang="en-US" dirty="0"/>
          </a:p>
        </p:txBody>
      </p:sp>
      <p:sp>
        <p:nvSpPr>
          <p:cNvPr id="10" name="文字方塊 9"/>
          <p:cNvSpPr txBox="1"/>
          <p:nvPr/>
        </p:nvSpPr>
        <p:spPr>
          <a:xfrm>
            <a:off x="7457059" y="5169109"/>
            <a:ext cx="5047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銀行零售渠道的各階段之間的關係</a:t>
            </a:r>
          </a:p>
        </p:txBody>
      </p:sp>
      <p:sp>
        <p:nvSpPr>
          <p:cNvPr id="2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dirty="0" smtClean="0"/>
              <a:t>《 2017</a:t>
            </a:r>
            <a:r>
              <a:rPr lang="zh-TW" altLang="en-US" dirty="0" smtClean="0"/>
              <a:t>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6306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 txBox="1">
            <a:spLocks noGrp="1"/>
          </p:cNvSpPr>
          <p:nvPr>
            <p:ph type="title"/>
          </p:nvPr>
        </p:nvSpPr>
        <p:spPr>
          <a:xfrm>
            <a:off x="612056" y="365126"/>
            <a:ext cx="11002296" cy="95485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accent2"/>
              </a:buClr>
              <a:buSzPct val="25000"/>
              <a:buFont typeface="Calibri"/>
              <a:buNone/>
            </a:pPr>
            <a:r>
              <a:rPr lang="zh-TW" altLang="en-US" sz="4200" b="1" i="0" u="none" strike="noStrike" cap="none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數位銀行</a:t>
            </a:r>
            <a:r>
              <a:rPr lang="en-US" altLang="zh-TW" sz="4200" b="1" i="0" u="none" strike="noStrike" cap="none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zh-TW" altLang="en-US" sz="4200" b="1" i="0" u="none" strike="noStrike" cap="none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200" b="1" i="0" u="none" strike="noStrike" cap="none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Fintech &amp; Bank3.0</a:t>
            </a:r>
          </a:p>
        </p:txBody>
      </p:sp>
      <p:sp>
        <p:nvSpPr>
          <p:cNvPr id="255" name="Shape 255"/>
          <p:cNvSpPr txBox="1">
            <a:spLocks noGrp="1"/>
          </p:cNvSpPr>
          <p:nvPr>
            <p:ph type="body" idx="1"/>
          </p:nvPr>
        </p:nvSpPr>
        <p:spPr>
          <a:xfrm>
            <a:off x="594851" y="1444358"/>
            <a:ext cx="11002296" cy="47021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685800" marR="0" lvl="1" indent="-228600" algn="l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Shape 256"/>
          <p:cNvSpPr/>
          <p:nvPr/>
        </p:nvSpPr>
        <p:spPr>
          <a:xfrm>
            <a:off x="2038701" y="2672392"/>
            <a:ext cx="6379016" cy="3257608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 cap="flat" cmpd="sng">
            <a:solidFill>
              <a:schemeClr val="tx2">
                <a:lumMod val="10000"/>
                <a:lumOff val="9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68575" tIns="34275" rIns="68575" bIns="3427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                                               </a:t>
            </a:r>
            <a:endParaRPr lang="en-US" sz="3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Shape 257"/>
          <p:cNvSpPr/>
          <p:nvPr/>
        </p:nvSpPr>
        <p:spPr>
          <a:xfrm>
            <a:off x="2666011" y="3320926"/>
            <a:ext cx="2638164" cy="187271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3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Bank 3.0</a:t>
            </a:r>
          </a:p>
        </p:txBody>
      </p:sp>
      <p:cxnSp>
        <p:nvCxnSpPr>
          <p:cNvPr id="258" name="Shape 258"/>
          <p:cNvCxnSpPr/>
          <p:nvPr/>
        </p:nvCxnSpPr>
        <p:spPr>
          <a:xfrm>
            <a:off x="2364068" y="2340600"/>
            <a:ext cx="5407608" cy="15879"/>
          </a:xfrm>
          <a:prstGeom prst="straightConnector1">
            <a:avLst/>
          </a:prstGeom>
          <a:ln w="57150">
            <a:headEnd type="triangle" w="lg" len="lg"/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59" name="Shape 259"/>
          <p:cNvSpPr/>
          <p:nvPr/>
        </p:nvSpPr>
        <p:spPr>
          <a:xfrm>
            <a:off x="7771677" y="2054351"/>
            <a:ext cx="1516613" cy="65669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消費者</a:t>
            </a:r>
          </a:p>
        </p:txBody>
      </p:sp>
      <p:sp>
        <p:nvSpPr>
          <p:cNvPr id="260" name="Shape 260"/>
          <p:cNvSpPr/>
          <p:nvPr/>
        </p:nvSpPr>
        <p:spPr>
          <a:xfrm>
            <a:off x="955719" y="2054351"/>
            <a:ext cx="1516613" cy="65669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銀行端</a:t>
            </a:r>
          </a:p>
        </p:txBody>
      </p:sp>
      <p:sp>
        <p:nvSpPr>
          <p:cNvPr id="273" name="Shape 273"/>
          <p:cNvSpPr txBox="1">
            <a:spLocks noGrp="1"/>
          </p:cNvSpPr>
          <p:nvPr>
            <p:ph type="sldNum" idx="12"/>
          </p:nvPr>
        </p:nvSpPr>
        <p:spPr>
          <a:xfrm>
            <a:off x="9144000" y="6421437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 lang="en-US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010173" y="4570771"/>
            <a:ext cx="19564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chemeClr val="dk1"/>
              </a:buClr>
              <a:buSzPct val="25000"/>
            </a:pPr>
            <a:r>
              <a:rPr lang="en-US" altLang="zh-TW" sz="2800" dirty="0">
                <a:solidFill>
                  <a:schemeClr val="bg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Bank 4.0</a:t>
            </a:r>
          </a:p>
        </p:txBody>
      </p:sp>
      <p:sp>
        <p:nvSpPr>
          <p:cNvPr id="35" name="矩形 34"/>
          <p:cNvSpPr/>
          <p:nvPr/>
        </p:nvSpPr>
        <p:spPr>
          <a:xfrm>
            <a:off x="6678653" y="3985996"/>
            <a:ext cx="19564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chemeClr val="dk1"/>
              </a:buClr>
              <a:buSzPct val="25000"/>
            </a:pPr>
            <a:r>
              <a:rPr lang="en-US" altLang="zh-TW" sz="3200" dirty="0" err="1">
                <a:latin typeface="Arial"/>
                <a:ea typeface="Arial"/>
                <a:cs typeface="Arial"/>
                <a:sym typeface="Arial"/>
              </a:rPr>
              <a:t>FinTech</a:t>
            </a:r>
            <a:endParaRPr lang="en-US" altLang="zh-TW" sz="32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dirty="0" smtClean="0"/>
              <a:t>《 2017</a:t>
            </a:r>
            <a:r>
              <a:rPr lang="zh-TW" altLang="en-US" dirty="0" smtClean="0"/>
              <a:t>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46067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 txBox="1">
            <a:spLocks noGrp="1"/>
          </p:cNvSpPr>
          <p:nvPr>
            <p:ph type="title"/>
          </p:nvPr>
        </p:nvSpPr>
        <p:spPr>
          <a:xfrm>
            <a:off x="612056" y="365126"/>
            <a:ext cx="11002296" cy="95485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chemeClr val="accent2"/>
              </a:buClr>
              <a:buSzPct val="25000"/>
            </a:pPr>
            <a:r>
              <a:rPr lang="zh-TW" altLang="en-US" b="1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數位銀行</a:t>
            </a:r>
            <a:r>
              <a:rPr lang="en-US" altLang="zh-TW" b="1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zh-TW" altLang="en-US" b="1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b="1" dirty="0" smtClean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 Bank3.0 </a:t>
            </a:r>
            <a:r>
              <a:rPr lang="zh-TW" altLang="en-US" b="1" dirty="0" smtClean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到 </a:t>
            </a:r>
            <a:r>
              <a:rPr lang="en-US" altLang="zh-TW" b="1" dirty="0" smtClean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Bank 4.0 </a:t>
            </a:r>
            <a:endParaRPr lang="en-US" sz="4200" b="1" i="0" u="none" strike="noStrike" cap="none" dirty="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Shape 331"/>
          <p:cNvSpPr txBox="1">
            <a:spLocks noGrp="1"/>
          </p:cNvSpPr>
          <p:nvPr>
            <p:ph type="sldNum" idx="12"/>
          </p:nvPr>
        </p:nvSpPr>
        <p:spPr>
          <a:xfrm>
            <a:off x="9144000" y="6421437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25</a:t>
            </a:fld>
            <a:endParaRPr lang="en-US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" name="Picture 2" descr="http://journal.eyeprophet.com/wp-content/uploads/2015/11/bank3.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503" y="1462694"/>
            <a:ext cx="9194096" cy="4741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箭號: 向右 1"/>
          <p:cNvSpPr/>
          <p:nvPr/>
        </p:nvSpPr>
        <p:spPr>
          <a:xfrm>
            <a:off x="1541721" y="5411972"/>
            <a:ext cx="6477814" cy="5069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Bank3.0</a:t>
            </a:r>
            <a:endParaRPr lang="zh-TW" altLang="en-US" dirty="0"/>
          </a:p>
        </p:txBody>
      </p:sp>
      <p:sp>
        <p:nvSpPr>
          <p:cNvPr id="29" name="箭號: 向右 28"/>
          <p:cNvSpPr/>
          <p:nvPr/>
        </p:nvSpPr>
        <p:spPr>
          <a:xfrm>
            <a:off x="8279697" y="5411970"/>
            <a:ext cx="2384184" cy="5069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Bank4.0</a:t>
            </a:r>
            <a:endParaRPr lang="zh-TW" altLang="en-US" dirty="0"/>
          </a:p>
        </p:txBody>
      </p:sp>
      <p:sp>
        <p:nvSpPr>
          <p:cNvPr id="31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dirty="0" smtClean="0"/>
              <a:t>《 2017</a:t>
            </a:r>
            <a:r>
              <a:rPr lang="zh-TW" altLang="en-US" dirty="0" smtClean="0"/>
              <a:t>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9482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橢圓 16"/>
          <p:cNvSpPr/>
          <p:nvPr/>
        </p:nvSpPr>
        <p:spPr>
          <a:xfrm rot="20502527">
            <a:off x="1428311" y="421076"/>
            <a:ext cx="7977727" cy="579980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26</a:t>
            </a:fld>
            <a:endParaRPr lang="zh-TW" altLang="en-US" dirty="0"/>
          </a:p>
        </p:txBody>
      </p:sp>
      <p:grpSp>
        <p:nvGrpSpPr>
          <p:cNvPr id="36" name="群組 35"/>
          <p:cNvGrpSpPr/>
          <p:nvPr/>
        </p:nvGrpSpPr>
        <p:grpSpPr>
          <a:xfrm>
            <a:off x="1152939" y="1449238"/>
            <a:ext cx="8295201" cy="5108113"/>
            <a:chOff x="1982920" y="1274520"/>
            <a:chExt cx="8061341" cy="4727979"/>
          </a:xfrm>
        </p:grpSpPr>
        <p:sp>
          <p:nvSpPr>
            <p:cNvPr id="27" name="文字方塊 26"/>
            <p:cNvSpPr txBox="1"/>
            <p:nvPr/>
          </p:nvSpPr>
          <p:spPr>
            <a:xfrm rot="16200000">
              <a:off x="9188520" y="5286784"/>
              <a:ext cx="615553" cy="815877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zh-TW" altLang="en-US" sz="2800" dirty="0"/>
                <a:t>虛擬</a:t>
              </a:r>
              <a:endParaRPr lang="en-US" altLang="zh-TW" sz="2800" dirty="0"/>
            </a:p>
          </p:txBody>
        </p:sp>
        <p:sp>
          <p:nvSpPr>
            <p:cNvPr id="19" name="向右箭號 18"/>
            <p:cNvSpPr/>
            <p:nvPr/>
          </p:nvSpPr>
          <p:spPr>
            <a:xfrm>
              <a:off x="2810692" y="5260047"/>
              <a:ext cx="7233569" cy="19445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20" name="向下箭號 19"/>
            <p:cNvSpPr/>
            <p:nvPr/>
          </p:nvSpPr>
          <p:spPr>
            <a:xfrm rot="10800000">
              <a:off x="2564122" y="1394977"/>
              <a:ext cx="192607" cy="386311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" name="文字方塊 25"/>
            <p:cNvSpPr txBox="1"/>
            <p:nvPr/>
          </p:nvSpPr>
          <p:spPr>
            <a:xfrm>
              <a:off x="1982920" y="1274520"/>
              <a:ext cx="615553" cy="1332137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zh-TW" altLang="en-US" sz="2800" dirty="0"/>
                <a:t>客戶端</a:t>
              </a:r>
              <a:endParaRPr lang="en-US" altLang="zh-TW" sz="2800" dirty="0"/>
            </a:p>
          </p:txBody>
        </p:sp>
        <p:sp>
          <p:nvSpPr>
            <p:cNvPr id="28" name="文字方塊 27"/>
            <p:cNvSpPr txBox="1"/>
            <p:nvPr/>
          </p:nvSpPr>
          <p:spPr>
            <a:xfrm>
              <a:off x="2075725" y="4428302"/>
              <a:ext cx="562918" cy="1332137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zh-TW" altLang="en-US" sz="2800" dirty="0"/>
                <a:t>銀行端</a:t>
              </a:r>
              <a:endParaRPr lang="en-US" altLang="zh-TW" sz="2800" dirty="0"/>
            </a:p>
          </p:txBody>
        </p:sp>
        <p:sp>
          <p:nvSpPr>
            <p:cNvPr id="29" name="文字方塊 28"/>
            <p:cNvSpPr txBox="1"/>
            <p:nvPr/>
          </p:nvSpPr>
          <p:spPr>
            <a:xfrm rot="16200000">
              <a:off x="3094850" y="5227309"/>
              <a:ext cx="534188" cy="845803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zh-TW" altLang="en-US" sz="2800" dirty="0"/>
                <a:t>實體</a:t>
              </a:r>
              <a:endParaRPr lang="en-US" altLang="zh-TW" sz="2800" dirty="0"/>
            </a:p>
          </p:txBody>
        </p:sp>
      </p:grpSp>
      <p:sp>
        <p:nvSpPr>
          <p:cNvPr id="18" name="文字方塊 17"/>
          <p:cNvSpPr txBox="1"/>
          <p:nvPr/>
        </p:nvSpPr>
        <p:spPr>
          <a:xfrm>
            <a:off x="4833717" y="714016"/>
            <a:ext cx="35060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Internet Of Everything</a:t>
            </a:r>
            <a:endParaRPr lang="zh-TW" altLang="en-US" sz="2800" dirty="0"/>
          </a:p>
        </p:txBody>
      </p:sp>
      <p:sp>
        <p:nvSpPr>
          <p:cNvPr id="30" name="文字方塊 29"/>
          <p:cNvSpPr txBox="1"/>
          <p:nvPr/>
        </p:nvSpPr>
        <p:spPr>
          <a:xfrm>
            <a:off x="11286879" y="547607"/>
            <a:ext cx="615553" cy="184165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800" dirty="0">
                <a:solidFill>
                  <a:schemeClr val="bg1">
                    <a:lumMod val="65000"/>
                  </a:schemeClr>
                </a:solidFill>
              </a:rPr>
              <a:t>非銀行端</a:t>
            </a:r>
          </a:p>
        </p:txBody>
      </p:sp>
      <p:sp>
        <p:nvSpPr>
          <p:cNvPr id="22" name="橢圓 21"/>
          <p:cNvSpPr/>
          <p:nvPr/>
        </p:nvSpPr>
        <p:spPr>
          <a:xfrm>
            <a:off x="8698759" y="577118"/>
            <a:ext cx="2477386" cy="175864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chemeClr val="tx1"/>
                </a:solidFill>
              </a:rPr>
              <a:t>人人是銀行</a:t>
            </a:r>
          </a:p>
        </p:txBody>
      </p:sp>
      <p:sp>
        <p:nvSpPr>
          <p:cNvPr id="32" name="橢圓 31"/>
          <p:cNvSpPr/>
          <p:nvPr/>
        </p:nvSpPr>
        <p:spPr>
          <a:xfrm>
            <a:off x="2223780" y="4123133"/>
            <a:ext cx="2202418" cy="162680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chemeClr val="bg1"/>
                </a:solidFill>
              </a:rPr>
              <a:t>實體銀行服務創新</a:t>
            </a:r>
          </a:p>
        </p:txBody>
      </p:sp>
      <p:sp>
        <p:nvSpPr>
          <p:cNvPr id="35" name="橢圓 34"/>
          <p:cNvSpPr/>
          <p:nvPr/>
        </p:nvSpPr>
        <p:spPr>
          <a:xfrm>
            <a:off x="5726432" y="1539804"/>
            <a:ext cx="2238163" cy="169891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chemeClr val="bg1"/>
                </a:solidFill>
              </a:rPr>
              <a:t>數據</a:t>
            </a:r>
            <a:r>
              <a:rPr lang="zh-TW" altLang="en-US" sz="2400" dirty="0" smtClean="0">
                <a:solidFill>
                  <a:schemeClr val="bg1"/>
                </a:solidFill>
              </a:rPr>
              <a:t>銀行創新</a:t>
            </a:r>
            <a:endParaRPr lang="zh-TW" altLang="en-US" sz="2400" dirty="0">
              <a:solidFill>
                <a:schemeClr val="bg1"/>
              </a:solidFill>
            </a:endParaRPr>
          </a:p>
        </p:txBody>
      </p:sp>
      <p:sp>
        <p:nvSpPr>
          <p:cNvPr id="37" name="橢圓 36"/>
          <p:cNvSpPr/>
          <p:nvPr/>
        </p:nvSpPr>
        <p:spPr>
          <a:xfrm>
            <a:off x="5847561" y="3273674"/>
            <a:ext cx="2238163" cy="169891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chemeClr val="bg1"/>
                </a:solidFill>
              </a:rPr>
              <a:t>行動銀行創新</a:t>
            </a:r>
          </a:p>
        </p:txBody>
      </p:sp>
      <p:sp>
        <p:nvSpPr>
          <p:cNvPr id="38" name="橢圓 37"/>
          <p:cNvSpPr/>
          <p:nvPr/>
        </p:nvSpPr>
        <p:spPr>
          <a:xfrm>
            <a:off x="3393311" y="1319399"/>
            <a:ext cx="2238163" cy="169891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chemeClr val="bg1"/>
                </a:solidFill>
              </a:rPr>
              <a:t>社</a:t>
            </a:r>
            <a:r>
              <a:rPr lang="zh-TW" altLang="en-US" sz="2400" dirty="0" smtClean="0">
                <a:solidFill>
                  <a:schemeClr val="bg1"/>
                </a:solidFill>
              </a:rPr>
              <a:t>群銀行創新</a:t>
            </a:r>
            <a:endParaRPr lang="zh-TW" altLang="en-US" sz="2400" dirty="0">
              <a:solidFill>
                <a:schemeClr val="bg1"/>
              </a:solidFill>
            </a:endParaRPr>
          </a:p>
        </p:txBody>
      </p:sp>
      <p:sp>
        <p:nvSpPr>
          <p:cNvPr id="34" name="橢圓 33"/>
          <p:cNvSpPr/>
          <p:nvPr/>
        </p:nvSpPr>
        <p:spPr>
          <a:xfrm rot="2294838">
            <a:off x="2566808" y="3563064"/>
            <a:ext cx="3934721" cy="96882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solidFill>
                  <a:schemeClr val="bg1"/>
                </a:solidFill>
              </a:rPr>
              <a:t>聯網銀行創新</a:t>
            </a:r>
          </a:p>
        </p:txBody>
      </p:sp>
      <p:sp>
        <p:nvSpPr>
          <p:cNvPr id="39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dirty="0" smtClean="0"/>
              <a:t>《 2017</a:t>
            </a:r>
            <a:r>
              <a:rPr lang="zh-TW" altLang="en-US" dirty="0" smtClean="0"/>
              <a:t>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3" name="矩形 2"/>
          <p:cNvSpPr/>
          <p:nvPr/>
        </p:nvSpPr>
        <p:spPr>
          <a:xfrm>
            <a:off x="68665" y="335163"/>
            <a:ext cx="55581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800" b="1" dirty="0">
                <a:solidFill>
                  <a:schemeClr val="accent2"/>
                </a:solidFill>
                <a:ea typeface="Calibri"/>
                <a:cs typeface="Calibri"/>
                <a:sym typeface="Calibri"/>
              </a:rPr>
              <a:t>數位</a:t>
            </a:r>
            <a:r>
              <a:rPr lang="zh-TW" altLang="en-US" sz="4800" b="1" dirty="0" smtClean="0">
                <a:solidFill>
                  <a:schemeClr val="accent2"/>
                </a:solidFill>
                <a:ea typeface="Calibri"/>
                <a:cs typeface="Calibri"/>
                <a:sym typeface="Calibri"/>
              </a:rPr>
              <a:t>銀行創新地圖</a:t>
            </a:r>
            <a:endParaRPr lang="en-US" sz="4800" dirty="0">
              <a:solidFill>
                <a:srgbClr val="7030A0"/>
              </a:solidFill>
            </a:endParaRPr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6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Shape 395"/>
          <p:cNvSpPr txBox="1">
            <a:spLocks noGrp="1"/>
          </p:cNvSpPr>
          <p:nvPr>
            <p:ph type="title"/>
          </p:nvPr>
        </p:nvSpPr>
        <p:spPr>
          <a:xfrm>
            <a:off x="612056" y="365126"/>
            <a:ext cx="11002296" cy="95485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chemeClr val="accent2"/>
              </a:buClr>
              <a:buSzPct val="25000"/>
            </a:pPr>
            <a:r>
              <a:rPr lang="en-US" sz="4200" b="1" i="0" u="none" strike="noStrike" cap="none" dirty="0" err="1">
                <a:solidFill>
                  <a:schemeClr val="accent2"/>
                </a:solidFill>
                <a:latin typeface="+mn-ea"/>
                <a:ea typeface="+mn-ea"/>
                <a:cs typeface="Calibri"/>
                <a:sym typeface="Calibri"/>
              </a:rPr>
              <a:t>目前發展-</a:t>
            </a:r>
            <a:r>
              <a:rPr lang="en-US" sz="4200" b="1" i="0" u="none" strike="noStrike" cap="none" dirty="0" err="1" smtClean="0">
                <a:solidFill>
                  <a:schemeClr val="accent2"/>
                </a:solidFill>
                <a:latin typeface="+mn-ea"/>
                <a:ea typeface="+mn-ea"/>
                <a:cs typeface="Calibri"/>
                <a:sym typeface="Calibri"/>
              </a:rPr>
              <a:t>國際</a:t>
            </a:r>
            <a:r>
              <a:rPr lang="zh-TW" altLang="en-US" dirty="0">
                <a:latin typeface="+mn-ea"/>
                <a:ea typeface="+mn-ea"/>
                <a:cs typeface="Calibri"/>
                <a:sym typeface="Calibri"/>
              </a:rPr>
              <a:t>案例</a:t>
            </a:r>
            <a:endParaRPr lang="en-US" sz="4200" b="1" i="0" u="none" strike="noStrike" cap="none" dirty="0">
              <a:solidFill>
                <a:schemeClr val="accent2"/>
              </a:solidFill>
              <a:latin typeface="+mn-ea"/>
              <a:ea typeface="+mn-ea"/>
              <a:cs typeface="Calibri"/>
              <a:sym typeface="Calibri"/>
            </a:endParaRPr>
          </a:p>
        </p:txBody>
      </p:sp>
      <p:sp>
        <p:nvSpPr>
          <p:cNvPr id="396" name="Shape 396"/>
          <p:cNvSpPr txBox="1">
            <a:spLocks noGrp="1"/>
          </p:cNvSpPr>
          <p:nvPr>
            <p:ph type="body" idx="1"/>
          </p:nvPr>
        </p:nvSpPr>
        <p:spPr>
          <a:xfrm>
            <a:off x="612056" y="1474838"/>
            <a:ext cx="11002296" cy="47021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lvl="1" indent="0">
              <a:buClr>
                <a:schemeClr val="dk1"/>
              </a:buClr>
              <a:buSzPct val="100000"/>
              <a:buNone/>
            </a:pPr>
            <a:endParaRPr sz="2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None/>
            </a:pPr>
            <a:endParaRPr sz="2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Shape 410"/>
          <p:cNvSpPr txBox="1">
            <a:spLocks noGrp="1"/>
          </p:cNvSpPr>
          <p:nvPr>
            <p:ph type="sldNum" idx="12"/>
          </p:nvPr>
        </p:nvSpPr>
        <p:spPr>
          <a:xfrm>
            <a:off x="9144000" y="6421437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27</a:t>
            </a:fld>
            <a:endParaRPr lang="en-US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0" name="資料庫圖表 19"/>
          <p:cNvGraphicFramePr/>
          <p:nvPr>
            <p:extLst/>
          </p:nvPr>
        </p:nvGraphicFramePr>
        <p:xfrm>
          <a:off x="955357" y="5662670"/>
          <a:ext cx="9784080" cy="59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0" name="圖片 2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9875" y="2556865"/>
            <a:ext cx="12000230" cy="319104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404131" y="1604219"/>
            <a:ext cx="69541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lvl="0" indent="-228600">
              <a:buClr>
                <a:schemeClr val="dk1"/>
              </a:buClr>
              <a:buSzPct val="25000"/>
            </a:pPr>
            <a:r>
              <a:rPr lang="en-US" altLang="zh-TW" sz="3200" dirty="0" err="1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案例:德意志銀行</a:t>
            </a:r>
            <a:r>
              <a:rPr lang="en-US" altLang="zh-TW" sz="3200" dirty="0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 </a:t>
            </a:r>
            <a:r>
              <a:rPr lang="en-US" altLang="zh-TW" sz="3200" dirty="0" err="1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旗艦分行就像俱樂部</a:t>
            </a:r>
            <a:endParaRPr lang="en-US" altLang="zh-TW" sz="3200" dirty="0">
              <a:solidFill>
                <a:schemeClr val="dk1"/>
              </a:solidFill>
              <a:latin typeface="+mn-ea"/>
              <a:cs typeface="Calibri"/>
              <a:sym typeface="Calibri"/>
            </a:endParaRPr>
          </a:p>
        </p:txBody>
      </p:sp>
      <p:sp>
        <p:nvSpPr>
          <p:cNvPr id="31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dirty="0" smtClean="0"/>
              <a:t>《 2017</a:t>
            </a:r>
            <a:r>
              <a:rPr lang="zh-TW" altLang="en-US" dirty="0" smtClean="0"/>
              <a:t>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76268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Shape 395"/>
          <p:cNvSpPr txBox="1">
            <a:spLocks noGrp="1"/>
          </p:cNvSpPr>
          <p:nvPr>
            <p:ph type="title"/>
          </p:nvPr>
        </p:nvSpPr>
        <p:spPr>
          <a:xfrm>
            <a:off x="612056" y="365126"/>
            <a:ext cx="11002296" cy="95485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accent2"/>
              </a:buClr>
              <a:buSzPct val="25000"/>
              <a:buFont typeface="Calibri"/>
              <a:buNone/>
            </a:pPr>
            <a:r>
              <a:rPr lang="en-US" sz="4200" b="1" i="0" u="none" strike="noStrike" cap="none" dirty="0" err="1">
                <a:solidFill>
                  <a:schemeClr val="accent2"/>
                </a:solidFill>
                <a:latin typeface="+mn-ea"/>
                <a:ea typeface="+mn-ea"/>
                <a:cs typeface="Calibri"/>
                <a:sym typeface="Calibri"/>
              </a:rPr>
              <a:t>目前發展-</a:t>
            </a:r>
            <a:r>
              <a:rPr lang="en-US" sz="4200" b="1" i="0" u="none" strike="noStrike" cap="none" dirty="0" err="1" smtClean="0">
                <a:solidFill>
                  <a:schemeClr val="accent2"/>
                </a:solidFill>
                <a:latin typeface="+mn-ea"/>
                <a:ea typeface="+mn-ea"/>
                <a:cs typeface="Calibri"/>
                <a:sym typeface="Calibri"/>
              </a:rPr>
              <a:t>國際</a:t>
            </a:r>
            <a:r>
              <a:rPr lang="zh-TW" altLang="en-US" sz="4200" b="1" i="0" u="none" strike="noStrike" cap="none" dirty="0" smtClean="0">
                <a:solidFill>
                  <a:schemeClr val="accent2"/>
                </a:solidFill>
                <a:latin typeface="+mn-ea"/>
                <a:ea typeface="+mn-ea"/>
                <a:cs typeface="Calibri"/>
                <a:sym typeface="Calibri"/>
              </a:rPr>
              <a:t>案例</a:t>
            </a:r>
            <a:endParaRPr lang="en-US" sz="4200" b="1" i="0" u="none" strike="noStrike" cap="none" dirty="0">
              <a:solidFill>
                <a:schemeClr val="accent2"/>
              </a:solidFill>
              <a:latin typeface="+mn-ea"/>
              <a:ea typeface="+mn-ea"/>
              <a:cs typeface="Calibri"/>
              <a:sym typeface="Calibri"/>
            </a:endParaRPr>
          </a:p>
        </p:txBody>
      </p:sp>
      <p:sp>
        <p:nvSpPr>
          <p:cNvPr id="396" name="Shape 396"/>
          <p:cNvSpPr txBox="1">
            <a:spLocks noGrp="1"/>
          </p:cNvSpPr>
          <p:nvPr>
            <p:ph type="body" idx="1"/>
          </p:nvPr>
        </p:nvSpPr>
        <p:spPr>
          <a:xfrm>
            <a:off x="612056" y="1474838"/>
            <a:ext cx="11002296" cy="47021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800" b="0" i="0" u="none" strike="noStrike" cap="none" dirty="0" err="1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案例</a:t>
            </a:r>
            <a:r>
              <a:rPr lang="en-US" sz="2800" b="0" i="0" u="none" strike="noStrike" cap="none" dirty="0" smtClean="0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: </a:t>
            </a:r>
            <a:r>
              <a:rPr lang="en-US" sz="2800" b="0" i="0" u="none" strike="noStrike" cap="none" dirty="0" err="1" smtClean="0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捷克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Air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 Bank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無櫃台</a:t>
            </a:r>
            <a:r>
              <a:rPr lang="zh-TW" altLang="en-US" sz="2800" b="0" i="0" u="none" strike="noStrike" cap="none" dirty="0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分行</a:t>
            </a:r>
            <a:endParaRPr lang="en-US" sz="2800" b="0" i="0" u="none" strike="noStrike" cap="none" dirty="0">
              <a:solidFill>
                <a:schemeClr val="dk1"/>
              </a:solidFill>
              <a:latin typeface="+mn-ea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lang="en-US" dirty="0">
              <a:solidFill>
                <a:schemeClr val="dk1"/>
              </a:solidFill>
              <a:latin typeface="+mn-ea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600" b="0" i="0" u="none" strike="noStrike" cap="none" dirty="0" err="1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創新無櫃台服務</a:t>
            </a:r>
            <a:r>
              <a:rPr lang="en-US" sz="2600" b="0" i="0" u="none" strike="noStrike" cap="none" dirty="0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:</a:t>
            </a:r>
          </a:p>
          <a:p>
            <a:pPr marL="685800" marR="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400" b="0" i="0" u="none" strike="noStrike" cap="none" dirty="0" err="1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行員的主要工作，是幫助前來</a:t>
            </a:r>
            <a:endParaRPr lang="en-US" sz="2400" b="0" i="0" u="none" strike="noStrike" cap="none" dirty="0">
              <a:solidFill>
                <a:schemeClr val="dk1"/>
              </a:solidFill>
              <a:latin typeface="+mn-ea"/>
              <a:cs typeface="Calibri"/>
              <a:sym typeface="Calibri"/>
            </a:endParaRPr>
          </a:p>
          <a:p>
            <a:pPr marL="457200" marR="0" lvl="1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zh-TW" altLang="en-US" dirty="0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    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的客戶操作網頁、解答疑惑</a:t>
            </a:r>
            <a:endParaRPr lang="en-US" sz="2400" b="0" i="0" u="none" strike="noStrike" cap="none" dirty="0">
              <a:solidFill>
                <a:schemeClr val="dk1"/>
              </a:solidFill>
              <a:latin typeface="+mn-ea"/>
              <a:cs typeface="Calibri"/>
              <a:sym typeface="Calibri"/>
            </a:endParaRPr>
          </a:p>
          <a:p>
            <a:pPr marL="685800" marR="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400" b="0" i="0" u="none" strike="noStrike" cap="none" dirty="0" err="1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讓營運成本大幅降低</a:t>
            </a:r>
            <a:endParaRPr lang="en-US" sz="2400" b="0" i="0" u="none" strike="noStrike" cap="none" dirty="0">
              <a:solidFill>
                <a:schemeClr val="dk1"/>
              </a:solidFill>
              <a:latin typeface="+mn-ea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600" b="0" i="0" u="none" strike="noStrike" cap="none" dirty="0" smtClean="0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成</a:t>
            </a:r>
            <a:r>
              <a:rPr lang="zh-TW" altLang="en-US" sz="2600" b="0" i="0" u="none" strike="noStrike" cap="none" dirty="0" smtClean="0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效</a:t>
            </a:r>
            <a:r>
              <a:rPr lang="en-US" sz="2600" b="0" i="0" u="none" strike="noStrike" cap="none" dirty="0" smtClean="0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:</a:t>
            </a:r>
            <a:endParaRPr lang="en-US" sz="2600" b="0" i="0" u="none" strike="noStrike" cap="none" dirty="0">
              <a:solidFill>
                <a:schemeClr val="dk1"/>
              </a:solidFill>
              <a:latin typeface="+mn-ea"/>
              <a:cs typeface="Calibri"/>
              <a:sym typeface="Calibri"/>
            </a:endParaRPr>
          </a:p>
          <a:p>
            <a:pPr marL="685800" marR="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400" b="0" i="0" u="none" strike="noStrike" cap="none" dirty="0" err="1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營運成本是傳統銀行的十五分之一</a:t>
            </a:r>
            <a:endParaRPr lang="en-US" sz="2400" b="0" i="0" u="none" strike="noStrike" cap="none" dirty="0">
              <a:solidFill>
                <a:schemeClr val="dk1"/>
              </a:solidFill>
              <a:latin typeface="+mn-ea"/>
              <a:cs typeface="Calibri"/>
              <a:sym typeface="Calibri"/>
            </a:endParaRPr>
          </a:p>
          <a:p>
            <a:pPr lvl="1"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altLang="zh-TW" dirty="0" err="1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晚間與周末都可以照常開放</a:t>
            </a:r>
            <a:endParaRPr lang="en-US" altLang="zh-TW" dirty="0">
              <a:solidFill>
                <a:schemeClr val="dk1"/>
              </a:solidFill>
              <a:latin typeface="+mn-ea"/>
              <a:cs typeface="Calibri"/>
              <a:sym typeface="Calibri"/>
            </a:endParaRPr>
          </a:p>
          <a:p>
            <a:pPr marL="685800" marR="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endParaRPr lang="en-US"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2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2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None/>
            </a:pPr>
            <a:endParaRPr sz="2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Shape 410"/>
          <p:cNvSpPr txBox="1">
            <a:spLocks noGrp="1"/>
          </p:cNvSpPr>
          <p:nvPr>
            <p:ph type="sldNum" idx="12"/>
          </p:nvPr>
        </p:nvSpPr>
        <p:spPr>
          <a:xfrm>
            <a:off x="9144000" y="6421437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28</a:t>
            </a:fld>
            <a:endParaRPr lang="en-US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" name="Shape 2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33438" y="1474838"/>
            <a:ext cx="5348465" cy="29840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19" name="資料庫圖表 18"/>
          <p:cNvGraphicFramePr/>
          <p:nvPr>
            <p:extLst/>
          </p:nvPr>
        </p:nvGraphicFramePr>
        <p:xfrm>
          <a:off x="955357" y="5662670"/>
          <a:ext cx="9784080" cy="59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0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dirty="0" smtClean="0"/>
              <a:t>《 2017</a:t>
            </a:r>
            <a:r>
              <a:rPr lang="zh-TW" altLang="en-US" dirty="0" smtClean="0"/>
              <a:t>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26670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48113" y="795820"/>
            <a:ext cx="10515600" cy="1325563"/>
          </a:xfrm>
        </p:spPr>
        <p:txBody>
          <a:bodyPr>
            <a:normAutofit/>
          </a:bodyPr>
          <a:lstStyle/>
          <a:p>
            <a:r>
              <a:rPr lang="zh-TW" altLang="en-US" b="1" dirty="0"/>
              <a:t>何謂電商金融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85853" y="1812648"/>
            <a:ext cx="11025051" cy="4798423"/>
          </a:xfrm>
        </p:spPr>
        <p:txBody>
          <a:bodyPr>
            <a:noAutofit/>
          </a:bodyPr>
          <a:lstStyle/>
          <a:p>
            <a:pPr lvl="0">
              <a:spcAft>
                <a:spcPts val="600"/>
              </a:spcAft>
              <a:buSzPct val="145000"/>
            </a:pPr>
            <a:r>
              <a:rPr lang="zh-TW" altLang="en-US" sz="2800" dirty="0">
                <a:solidFill>
                  <a:srgbClr val="FF0000"/>
                </a:solidFill>
              </a:rPr>
              <a:t>電子商務與金融業由於各自發展需要而結合</a:t>
            </a:r>
            <a:endParaRPr lang="en-US" altLang="zh-TW" sz="2800" dirty="0">
              <a:solidFill>
                <a:srgbClr val="FF0000"/>
              </a:solidFill>
            </a:endParaRPr>
          </a:p>
          <a:p>
            <a:pPr>
              <a:spcAft>
                <a:spcPts val="600"/>
              </a:spcAft>
              <a:buSzPct val="145000"/>
            </a:pPr>
            <a:r>
              <a:rPr lang="zh-TW" altLang="en-US" sz="2400" dirty="0"/>
              <a:t>狹義：</a:t>
            </a:r>
            <a:endParaRPr lang="en-US" altLang="zh-TW" sz="2400" dirty="0"/>
          </a:p>
          <a:p>
            <a:pPr lvl="1">
              <a:spcAft>
                <a:spcPts val="600"/>
              </a:spcAft>
              <a:buSzPct val="145000"/>
            </a:pPr>
            <a:r>
              <a:rPr lang="zh-TW" altLang="en-US" dirty="0"/>
              <a:t>可稱為「電商融資」</a:t>
            </a:r>
            <a:endParaRPr lang="en-US" altLang="zh-TW" dirty="0"/>
          </a:p>
          <a:p>
            <a:pPr marL="685800" lvl="2">
              <a:spcBef>
                <a:spcPts val="1000"/>
              </a:spcBef>
              <a:spcAft>
                <a:spcPts val="600"/>
              </a:spcAft>
              <a:buSzPct val="145000"/>
            </a:pPr>
            <a:r>
              <a:rPr lang="zh-TW" altLang="en-US" sz="2400" dirty="0"/>
              <a:t>銀行與電商企業合作提供的金融增值服務</a:t>
            </a:r>
            <a:endParaRPr lang="en-US" altLang="zh-TW" sz="2400" dirty="0"/>
          </a:p>
          <a:p>
            <a:pPr lvl="0">
              <a:spcAft>
                <a:spcPts val="600"/>
              </a:spcAft>
              <a:buSzPct val="145000"/>
            </a:pPr>
            <a:r>
              <a:rPr lang="zh-TW" altLang="en-US" sz="2400" dirty="0"/>
              <a:t>廣義：</a:t>
            </a:r>
            <a:endParaRPr lang="en-US" altLang="zh-TW" sz="2400" dirty="0"/>
          </a:p>
          <a:p>
            <a:pPr marL="685800" lvl="2">
              <a:spcBef>
                <a:spcPts val="1000"/>
              </a:spcBef>
              <a:spcAft>
                <a:spcPts val="600"/>
              </a:spcAft>
              <a:buSzPct val="145000"/>
            </a:pPr>
            <a:r>
              <a:rPr lang="zh-TW" altLang="en-US" sz="2400" dirty="0"/>
              <a:t>金融產品基於電子商務而展開的金融服務</a:t>
            </a:r>
            <a:endParaRPr lang="en-US" altLang="zh-TW" sz="2400" dirty="0"/>
          </a:p>
          <a:p>
            <a:pPr marL="685800" lvl="2">
              <a:spcBef>
                <a:spcPts val="1000"/>
              </a:spcBef>
              <a:spcAft>
                <a:spcPts val="600"/>
              </a:spcAft>
              <a:buSzPct val="145000"/>
            </a:pPr>
            <a:r>
              <a:rPr lang="zh-TW" altLang="en-US" sz="2400" dirty="0"/>
              <a:t>有效組織貨幣資金，達到物流、資訊流、資金流的統一，提高資金運行效率</a:t>
            </a:r>
            <a:endParaRPr lang="en-US" altLang="zh-TW" sz="2400" dirty="0"/>
          </a:p>
          <a:p>
            <a:pPr marL="685800" lvl="2">
              <a:spcBef>
                <a:spcPts val="1000"/>
              </a:spcBef>
              <a:spcAft>
                <a:spcPts val="600"/>
              </a:spcAft>
              <a:buSzPct val="145000"/>
            </a:pPr>
            <a:r>
              <a:rPr lang="zh-TW" altLang="en-US" sz="2400" dirty="0"/>
              <a:t>提供支付、結算、融資、保險等金融服務</a:t>
            </a:r>
            <a:endParaRPr lang="en-US" altLang="zh-TW" sz="2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29</a:t>
            </a:fld>
            <a:endParaRPr lang="zh-TW" altLang="en-US" dirty="0"/>
          </a:p>
        </p:txBody>
      </p:sp>
      <p:sp>
        <p:nvSpPr>
          <p:cNvPr id="7" name="頁尾版面配置區 8"/>
          <p:cNvSpPr>
            <a:spLocks noGrp="1"/>
          </p:cNvSpPr>
          <p:nvPr>
            <p:ph type="ftr" sz="quarter" idx="11"/>
          </p:nvPr>
        </p:nvSpPr>
        <p:spPr>
          <a:xfrm>
            <a:off x="133864" y="6478310"/>
            <a:ext cx="11744099" cy="379690"/>
          </a:xfrm>
        </p:spPr>
        <p:txBody>
          <a:bodyPr/>
          <a:lstStyle/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</a:t>
            </a:r>
            <a:r>
              <a:rPr lang="zh-TW" altLang="en-US" dirty="0"/>
              <a:t>金融</a:t>
            </a:r>
            <a:r>
              <a:rPr lang="en-US" altLang="zh-TW" dirty="0"/>
              <a:t>》                                                                                                                                             </a:t>
            </a:r>
            <a:r>
              <a:rPr lang="zh-TW" altLang="en-US" smtClean="0"/>
              <a:t>	</a:t>
            </a:r>
            <a:r>
              <a:rPr lang="en-US" altLang="zh-TW" smtClean="0"/>
              <a:t>NCTU.IIM.IEBI </a:t>
            </a:r>
            <a:r>
              <a:rPr lang="en-US" altLang="zh-TW" dirty="0"/>
              <a:t>Lab</a:t>
            </a: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133864" y="380897"/>
            <a:ext cx="22365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000" b="1" dirty="0">
                <a:solidFill>
                  <a:srgbClr val="7030A0"/>
                </a:solidFill>
                <a:ea typeface="Calibri"/>
                <a:cs typeface="Calibri"/>
                <a:sym typeface="Calibri"/>
              </a:rPr>
              <a:t>電商</a:t>
            </a:r>
            <a:r>
              <a:rPr lang="zh-TW" altLang="en-US" sz="4000" b="1" dirty="0" smtClean="0">
                <a:solidFill>
                  <a:srgbClr val="7030A0"/>
                </a:solidFill>
                <a:ea typeface="Calibri"/>
                <a:cs typeface="Calibri"/>
                <a:sym typeface="Calibri"/>
              </a:rPr>
              <a:t>金融</a:t>
            </a:r>
            <a:endParaRPr lang="en-US" sz="4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13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 smtClean="0"/>
              <a:t>互聯網金融模式</a:t>
            </a:r>
            <a:endParaRPr kumimoji="1"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2057" y="1474839"/>
            <a:ext cx="11002297" cy="470212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dirty="0" smtClean="0"/>
              <a:t>利用</a:t>
            </a:r>
            <a:r>
              <a:rPr lang="zh-TW" altLang="en-US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「互聯網」</a:t>
            </a:r>
            <a:r>
              <a:rPr lang="zh-TW" altLang="en-US" dirty="0" smtClean="0"/>
              <a:t>為管</a:t>
            </a:r>
            <a:r>
              <a:rPr lang="zh-TW" altLang="en-US" dirty="0"/>
              <a:t>道</a:t>
            </a:r>
            <a:r>
              <a:rPr lang="zh-TW" altLang="en-US" dirty="0" smtClean="0"/>
              <a:t>，將資金在供需雙方間融通</a:t>
            </a:r>
            <a:r>
              <a:rPr lang="zh-TW" altLang="en-US" dirty="0"/>
              <a:t>。</a:t>
            </a:r>
          </a:p>
          <a:p>
            <a:pPr>
              <a:lnSpc>
                <a:spcPct val="120000"/>
              </a:lnSpc>
            </a:pPr>
            <a:endParaRPr kumimoji="1"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3</a:t>
            </a:fld>
            <a:endParaRPr lang="zh-TW" altLang="en-US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599" y="2247065"/>
            <a:ext cx="9875212" cy="3617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42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30</a:t>
            </a:fld>
            <a:endParaRPr lang="zh-TW" altLang="en-US" dirty="0"/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dirty="0"/>
              <a:t>電商金融發展歷程三部曲</a:t>
            </a:r>
          </a:p>
        </p:txBody>
      </p:sp>
      <p:grpSp>
        <p:nvGrpSpPr>
          <p:cNvPr id="28" name="群組 27"/>
          <p:cNvGrpSpPr/>
          <p:nvPr/>
        </p:nvGrpSpPr>
        <p:grpSpPr>
          <a:xfrm>
            <a:off x="1608860" y="1854093"/>
            <a:ext cx="10379249" cy="4250355"/>
            <a:chOff x="2026355" y="1709761"/>
            <a:chExt cx="9770904" cy="4250355"/>
          </a:xfrm>
        </p:grpSpPr>
        <p:sp>
          <p:nvSpPr>
            <p:cNvPr id="39" name="矩形 38"/>
            <p:cNvSpPr/>
            <p:nvPr/>
          </p:nvSpPr>
          <p:spPr>
            <a:xfrm>
              <a:off x="5830209" y="3274606"/>
              <a:ext cx="320844" cy="880222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9" name="文字方塊 28"/>
            <p:cNvSpPr txBox="1"/>
            <p:nvPr/>
          </p:nvSpPr>
          <p:spPr>
            <a:xfrm>
              <a:off x="5048294" y="1709761"/>
              <a:ext cx="2636412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zh-TW" altLang="en-US" sz="2000" dirty="0"/>
                <a:t>第二部分：</a:t>
              </a:r>
              <a:endParaRPr kumimoji="1" lang="en-US" altLang="zh-TW" sz="2000" dirty="0"/>
            </a:p>
            <a:p>
              <a:pPr>
                <a:lnSpc>
                  <a:spcPct val="150000"/>
                </a:lnSpc>
              </a:pPr>
              <a:r>
                <a:rPr kumimoji="1" lang="zh-TW" altLang="en-US" sz="2000" dirty="0"/>
                <a:t>開始提供各種</a:t>
              </a:r>
              <a:r>
                <a:rPr kumimoji="1" lang="zh-TW" altLang="en-US" sz="2000" b="1" dirty="0"/>
                <a:t>借貸</a:t>
              </a:r>
              <a:r>
                <a:rPr kumimoji="1" lang="zh-TW" altLang="en-US" sz="2000" dirty="0"/>
                <a:t>業務與</a:t>
              </a:r>
              <a:r>
                <a:rPr kumimoji="1" lang="zh-TW" altLang="en-US" sz="2000" b="1" dirty="0"/>
                <a:t>投資</a:t>
              </a:r>
              <a:r>
                <a:rPr kumimoji="1" lang="zh-TW" altLang="en-US" sz="2000" dirty="0"/>
                <a:t>業務</a:t>
              </a:r>
            </a:p>
          </p:txBody>
        </p:sp>
        <p:sp>
          <p:nvSpPr>
            <p:cNvPr id="30" name="向下箭號 29"/>
            <p:cNvSpPr/>
            <p:nvPr/>
          </p:nvSpPr>
          <p:spPr>
            <a:xfrm rot="16200000">
              <a:off x="6533532" y="-1202418"/>
              <a:ext cx="791287" cy="9736167"/>
            </a:xfrm>
            <a:prstGeom prst="downArrow">
              <a:avLst/>
            </a:prstGeom>
            <a:solidFill>
              <a:srgbClr val="FF9933"/>
            </a:solidFill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pic>
          <p:nvPicPr>
            <p:cNvPr id="34" name="圖片 3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84" t="27268" r="384" b="9550"/>
            <a:stretch/>
          </p:blipFill>
          <p:spPr>
            <a:xfrm>
              <a:off x="8496515" y="4343037"/>
              <a:ext cx="1746218" cy="1002277"/>
            </a:xfrm>
            <a:prstGeom prst="rect">
              <a:avLst/>
            </a:prstGeom>
          </p:spPr>
        </p:pic>
        <p:sp>
          <p:nvSpPr>
            <p:cNvPr id="35" name="文字方塊 34"/>
            <p:cNvSpPr txBox="1"/>
            <p:nvPr/>
          </p:nvSpPr>
          <p:spPr>
            <a:xfrm>
              <a:off x="2026355" y="1730536"/>
              <a:ext cx="237889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zh-TW" altLang="en-US" sz="2000" dirty="0"/>
                <a:t>第一部分：</a:t>
              </a:r>
              <a:endParaRPr kumimoji="1" lang="en-US" altLang="zh-TW" sz="2000" dirty="0"/>
            </a:p>
            <a:p>
              <a:pPr>
                <a:lnSpc>
                  <a:spcPct val="150000"/>
                </a:lnSpc>
              </a:pPr>
              <a:r>
                <a:rPr kumimoji="1" lang="zh-TW" altLang="en-US" sz="2000" dirty="0"/>
                <a:t>電商進行</a:t>
              </a:r>
              <a:r>
                <a:rPr kumimoji="1" lang="zh-TW" altLang="en-US" sz="2000" b="1" dirty="0"/>
                <a:t>金流的整合</a:t>
              </a:r>
              <a:r>
                <a:rPr kumimoji="1" lang="zh-TW" altLang="en-US" sz="2000" dirty="0"/>
                <a:t>，使交易更流暢</a:t>
              </a:r>
              <a:endParaRPr kumimoji="1" lang="en-US" altLang="zh-TW" sz="2000" dirty="0"/>
            </a:p>
          </p:txBody>
        </p:sp>
        <p:grpSp>
          <p:nvGrpSpPr>
            <p:cNvPr id="36" name="群組 35"/>
            <p:cNvGrpSpPr/>
            <p:nvPr/>
          </p:nvGrpSpPr>
          <p:grpSpPr>
            <a:xfrm>
              <a:off x="2164473" y="4343627"/>
              <a:ext cx="1574739" cy="1005229"/>
              <a:chOff x="1422810" y="2994237"/>
              <a:chExt cx="1619075" cy="1033531"/>
            </a:xfrm>
          </p:grpSpPr>
          <p:pic>
            <p:nvPicPr>
              <p:cNvPr id="43" name="圖片 42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17" t="7771" r="6893" b="54552"/>
              <a:stretch/>
            </p:blipFill>
            <p:spPr>
              <a:xfrm>
                <a:off x="1424783" y="3614671"/>
                <a:ext cx="1099210" cy="413097"/>
              </a:xfrm>
              <a:prstGeom prst="rect">
                <a:avLst/>
              </a:prstGeom>
            </p:spPr>
          </p:pic>
          <p:pic>
            <p:nvPicPr>
              <p:cNvPr id="44" name="圖片 43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22810" y="2994237"/>
                <a:ext cx="1619075" cy="430674"/>
              </a:xfrm>
              <a:prstGeom prst="rect">
                <a:avLst/>
              </a:prstGeom>
            </p:spPr>
          </p:pic>
        </p:grpSp>
        <p:sp>
          <p:nvSpPr>
            <p:cNvPr id="37" name="文字方塊 36"/>
            <p:cNvSpPr txBox="1"/>
            <p:nvPr/>
          </p:nvSpPr>
          <p:spPr>
            <a:xfrm>
              <a:off x="7843682" y="1709761"/>
              <a:ext cx="3148088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zh-TW" altLang="en-US" sz="2000" dirty="0"/>
                <a:t>第三部分：</a:t>
              </a:r>
              <a:endParaRPr kumimoji="1" lang="en-US" altLang="zh-TW" sz="2000" dirty="0"/>
            </a:p>
            <a:p>
              <a:pPr>
                <a:lnSpc>
                  <a:spcPct val="150000"/>
                </a:lnSpc>
              </a:pPr>
              <a:r>
                <a:rPr kumimoji="1" lang="zh-TW" altLang="en-US" sz="2000" dirty="0"/>
                <a:t>交易記錄產生有價值的訊息，形成</a:t>
              </a:r>
              <a:r>
                <a:rPr kumimoji="1" lang="zh-TW" altLang="en-US" sz="2000" b="1" dirty="0"/>
                <a:t>信用評價</a:t>
              </a:r>
              <a:endParaRPr kumimoji="1" lang="zh-TW" altLang="en-US" sz="2000" dirty="0"/>
            </a:p>
            <a:p>
              <a:pPr>
                <a:lnSpc>
                  <a:spcPct val="150000"/>
                </a:lnSpc>
              </a:pPr>
              <a:endParaRPr kumimoji="1" lang="en-US" altLang="zh-TW" sz="2000" dirty="0"/>
            </a:p>
          </p:txBody>
        </p:sp>
        <p:sp>
          <p:nvSpPr>
            <p:cNvPr id="38" name="矩形 37"/>
            <p:cNvSpPr/>
            <p:nvPr/>
          </p:nvSpPr>
          <p:spPr>
            <a:xfrm>
              <a:off x="3028011" y="3183594"/>
              <a:ext cx="320844" cy="880222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0" name="矩形 39"/>
            <p:cNvSpPr/>
            <p:nvPr/>
          </p:nvSpPr>
          <p:spPr>
            <a:xfrm>
              <a:off x="9047727" y="3186101"/>
              <a:ext cx="320844" cy="880222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pic>
          <p:nvPicPr>
            <p:cNvPr id="41" name="圖片 40"/>
            <p:cNvPicPr>
              <a:picLocks noChangeAspect="1"/>
            </p:cNvPicPr>
            <p:nvPr/>
          </p:nvPicPr>
          <p:blipFill rotWithShape="1">
            <a:blip r:embed="rId5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717" t="74445" r="29605" b="2321"/>
            <a:stretch/>
          </p:blipFill>
          <p:spPr>
            <a:xfrm>
              <a:off x="5037666" y="4269235"/>
              <a:ext cx="2017656" cy="458596"/>
            </a:xfrm>
            <a:prstGeom prst="rect">
              <a:avLst/>
            </a:prstGeom>
          </p:spPr>
        </p:pic>
        <p:pic>
          <p:nvPicPr>
            <p:cNvPr id="42" name="圖片 41"/>
            <p:cNvPicPr>
              <a:picLocks noChangeAspect="1"/>
            </p:cNvPicPr>
            <p:nvPr/>
          </p:nvPicPr>
          <p:blipFill rotWithShape="1">
            <a:blip r:embed="rId5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156" t="72592" r="2285" b="4765"/>
            <a:stretch/>
          </p:blipFill>
          <p:spPr>
            <a:xfrm>
              <a:off x="8321919" y="5511180"/>
              <a:ext cx="2095411" cy="448936"/>
            </a:xfrm>
            <a:prstGeom prst="rect">
              <a:avLst/>
            </a:prstGeom>
          </p:spPr>
        </p:pic>
      </p:grpSp>
      <p:pic>
        <p:nvPicPr>
          <p:cNvPr id="2" name="圖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18948" y="4921207"/>
            <a:ext cx="2143277" cy="1301474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65" y="3370084"/>
            <a:ext cx="1713297" cy="934345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10784274" y="3308370"/>
            <a:ext cx="11108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/>
              <a:t>電商</a:t>
            </a:r>
            <a:endParaRPr lang="en-US" altLang="zh-TW" sz="3200" b="1" dirty="0"/>
          </a:p>
          <a:p>
            <a:r>
              <a:rPr lang="zh-TW" altLang="en-US" sz="3200" b="1" dirty="0"/>
              <a:t>銀行</a:t>
            </a:r>
          </a:p>
        </p:txBody>
      </p:sp>
      <p:sp>
        <p:nvSpPr>
          <p:cNvPr id="8" name="矩形 7"/>
          <p:cNvSpPr/>
          <p:nvPr/>
        </p:nvSpPr>
        <p:spPr>
          <a:xfrm>
            <a:off x="5079726" y="3595986"/>
            <a:ext cx="1480457" cy="4280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2013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8497570" y="3554026"/>
            <a:ext cx="1480457" cy="4280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2015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2103061" y="3576575"/>
            <a:ext cx="1480457" cy="343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2005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31" name="頁尾版面配置區 8"/>
          <p:cNvSpPr>
            <a:spLocks noGrp="1"/>
          </p:cNvSpPr>
          <p:nvPr>
            <p:ph type="ftr" sz="quarter" idx="11"/>
          </p:nvPr>
        </p:nvSpPr>
        <p:spPr>
          <a:xfrm>
            <a:off x="133864" y="6478310"/>
            <a:ext cx="11744099" cy="379690"/>
          </a:xfrm>
        </p:spPr>
        <p:txBody>
          <a:bodyPr/>
          <a:lstStyle/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</a:t>
            </a:r>
            <a:r>
              <a:rPr lang="zh-TW" altLang="en-US" dirty="0"/>
              <a:t>金融</a:t>
            </a:r>
            <a:r>
              <a:rPr lang="en-US" altLang="zh-TW" dirty="0"/>
              <a:t>》                                                                                                                                             </a:t>
            </a:r>
            <a:r>
              <a:rPr lang="zh-TW" altLang="en-US" smtClean="0"/>
              <a:t>	</a:t>
            </a:r>
            <a:r>
              <a:rPr lang="en-US" altLang="zh-TW" smtClean="0"/>
              <a:t>NCTU.IIM.IEBI </a:t>
            </a:r>
            <a:r>
              <a:rPr lang="en-US" altLang="zh-TW" dirty="0"/>
              <a:t>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9069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橢圓 11"/>
          <p:cNvSpPr/>
          <p:nvPr/>
        </p:nvSpPr>
        <p:spPr>
          <a:xfrm>
            <a:off x="2430006" y="548029"/>
            <a:ext cx="7658989" cy="5795317"/>
          </a:xfrm>
          <a:prstGeom prst="ellipse">
            <a:avLst/>
          </a:prstGeom>
          <a:solidFill>
            <a:srgbClr val="EEF0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3" name="直線單箭頭接點 12"/>
          <p:cNvCxnSpPr/>
          <p:nvPr/>
        </p:nvCxnSpPr>
        <p:spPr>
          <a:xfrm flipV="1">
            <a:off x="3215257" y="548029"/>
            <a:ext cx="7840792" cy="5291816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31</a:t>
            </a:fld>
            <a:endParaRPr lang="zh-TW" altLang="en-US" dirty="0"/>
          </a:p>
        </p:txBody>
      </p:sp>
      <p:cxnSp>
        <p:nvCxnSpPr>
          <p:cNvPr id="9" name="直線接點 8"/>
          <p:cNvCxnSpPr/>
          <p:nvPr/>
        </p:nvCxnSpPr>
        <p:spPr>
          <a:xfrm>
            <a:off x="3177157" y="1319982"/>
            <a:ext cx="0" cy="4522879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>
            <a:off x="3139057" y="5842861"/>
            <a:ext cx="5877943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字方塊 14"/>
          <p:cNvSpPr txBox="1"/>
          <p:nvPr/>
        </p:nvSpPr>
        <p:spPr>
          <a:xfrm>
            <a:off x="8160264" y="5893535"/>
            <a:ext cx="9964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/>
              <a:t>融資</a:t>
            </a:r>
          </a:p>
        </p:txBody>
      </p:sp>
      <p:sp>
        <p:nvSpPr>
          <p:cNvPr id="16" name="文字方塊 15"/>
          <p:cNvSpPr txBox="1"/>
          <p:nvPr/>
        </p:nvSpPr>
        <p:spPr>
          <a:xfrm>
            <a:off x="2078360" y="1293763"/>
            <a:ext cx="10987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/>
              <a:t>投資</a:t>
            </a:r>
          </a:p>
        </p:txBody>
      </p:sp>
      <p:sp>
        <p:nvSpPr>
          <p:cNvPr id="18" name="流程圖: 接點 17"/>
          <p:cNvSpPr/>
          <p:nvPr/>
        </p:nvSpPr>
        <p:spPr>
          <a:xfrm>
            <a:off x="3229941" y="5212982"/>
            <a:ext cx="580232" cy="573958"/>
          </a:xfrm>
          <a:prstGeom prst="flowChartConnector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 b="1" dirty="0">
              <a:solidFill>
                <a:schemeClr val="tx1"/>
              </a:solidFill>
            </a:endParaRPr>
          </a:p>
        </p:txBody>
      </p:sp>
      <p:cxnSp>
        <p:nvCxnSpPr>
          <p:cNvPr id="20" name="接點: 弧形 19"/>
          <p:cNvCxnSpPr/>
          <p:nvPr/>
        </p:nvCxnSpPr>
        <p:spPr>
          <a:xfrm>
            <a:off x="3645159" y="5587451"/>
            <a:ext cx="520444" cy="508552"/>
          </a:xfrm>
          <a:prstGeom prst="curvedConnector3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字方塊 21"/>
          <p:cNvSpPr txBox="1"/>
          <p:nvPr/>
        </p:nvSpPr>
        <p:spPr>
          <a:xfrm>
            <a:off x="4109213" y="5932457"/>
            <a:ext cx="15203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/>
              <a:t>通路平台</a:t>
            </a:r>
          </a:p>
          <a:p>
            <a:endParaRPr lang="zh-TW" altLang="en-US" dirty="0"/>
          </a:p>
        </p:txBody>
      </p:sp>
      <p:sp>
        <p:nvSpPr>
          <p:cNvPr id="23" name="流程圖: 接點 22"/>
          <p:cNvSpPr/>
          <p:nvPr/>
        </p:nvSpPr>
        <p:spPr>
          <a:xfrm>
            <a:off x="2078360" y="5470791"/>
            <a:ext cx="995944" cy="897926"/>
          </a:xfrm>
          <a:prstGeom prst="flowChartConnector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 dirty="0">
                <a:solidFill>
                  <a:schemeClr val="tx1"/>
                </a:solidFill>
              </a:rPr>
              <a:t>EC</a:t>
            </a:r>
            <a:endParaRPr lang="zh-TW" altLang="en-US" sz="2400" b="1" dirty="0">
              <a:solidFill>
                <a:schemeClr val="tx1"/>
              </a:solidFill>
            </a:endParaRPr>
          </a:p>
        </p:txBody>
      </p:sp>
      <p:sp>
        <p:nvSpPr>
          <p:cNvPr id="24" name="橢圓 23"/>
          <p:cNvSpPr/>
          <p:nvPr/>
        </p:nvSpPr>
        <p:spPr>
          <a:xfrm rot="20449330">
            <a:off x="1731771" y="5227017"/>
            <a:ext cx="2646040" cy="104140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7" name="群組 16"/>
          <p:cNvGrpSpPr/>
          <p:nvPr/>
        </p:nvGrpSpPr>
        <p:grpSpPr>
          <a:xfrm>
            <a:off x="4056918" y="3678146"/>
            <a:ext cx="2307323" cy="1774118"/>
            <a:chOff x="3812719" y="3471647"/>
            <a:chExt cx="2074896" cy="1548633"/>
          </a:xfrm>
        </p:grpSpPr>
        <p:sp>
          <p:nvSpPr>
            <p:cNvPr id="3" name="橢圓 2"/>
            <p:cNvSpPr/>
            <p:nvPr/>
          </p:nvSpPr>
          <p:spPr>
            <a:xfrm>
              <a:off x="3812719" y="3471647"/>
              <a:ext cx="2074896" cy="1548633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7" name="文字方塊 26"/>
            <p:cNvSpPr txBox="1"/>
            <p:nvPr/>
          </p:nvSpPr>
          <p:spPr>
            <a:xfrm>
              <a:off x="4343313" y="3939844"/>
              <a:ext cx="1098797" cy="5641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600" b="1" dirty="0">
                  <a:solidFill>
                    <a:srgbClr val="0070C0"/>
                  </a:solidFill>
                </a:rPr>
                <a:t>支付</a:t>
              </a:r>
            </a:p>
          </p:txBody>
        </p:sp>
      </p:grpSp>
      <p:grpSp>
        <p:nvGrpSpPr>
          <p:cNvPr id="7" name="群組 6"/>
          <p:cNvGrpSpPr/>
          <p:nvPr/>
        </p:nvGrpSpPr>
        <p:grpSpPr>
          <a:xfrm>
            <a:off x="4586534" y="1842374"/>
            <a:ext cx="1999756" cy="1809198"/>
            <a:chOff x="4055497" y="1774698"/>
            <a:chExt cx="2295042" cy="1913037"/>
          </a:xfrm>
        </p:grpSpPr>
        <p:sp>
          <p:nvSpPr>
            <p:cNvPr id="32" name="橢圓 31"/>
            <p:cNvSpPr/>
            <p:nvPr/>
          </p:nvSpPr>
          <p:spPr>
            <a:xfrm>
              <a:off x="4055497" y="1774698"/>
              <a:ext cx="2295042" cy="1913037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8" name="文字方塊 27"/>
            <p:cNvSpPr txBox="1"/>
            <p:nvPr/>
          </p:nvSpPr>
          <p:spPr>
            <a:xfrm>
              <a:off x="4278458" y="2408051"/>
              <a:ext cx="18493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600" b="1" dirty="0">
                  <a:solidFill>
                    <a:srgbClr val="0070C0"/>
                  </a:solidFill>
                </a:rPr>
                <a:t>微投資</a:t>
              </a:r>
            </a:p>
          </p:txBody>
        </p:sp>
      </p:grpSp>
      <p:grpSp>
        <p:nvGrpSpPr>
          <p:cNvPr id="10" name="群組 9"/>
          <p:cNvGrpSpPr/>
          <p:nvPr/>
        </p:nvGrpSpPr>
        <p:grpSpPr>
          <a:xfrm>
            <a:off x="7103973" y="376602"/>
            <a:ext cx="1277683" cy="4303906"/>
            <a:chOff x="6992490" y="149919"/>
            <a:chExt cx="1277683" cy="4303906"/>
          </a:xfrm>
        </p:grpSpPr>
        <p:sp>
          <p:nvSpPr>
            <p:cNvPr id="34" name="橢圓 33"/>
            <p:cNvSpPr/>
            <p:nvPr/>
          </p:nvSpPr>
          <p:spPr>
            <a:xfrm rot="19115899">
              <a:off x="6992490" y="149919"/>
              <a:ext cx="1277683" cy="4303906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" name="文字方塊 28"/>
            <p:cNvSpPr txBox="1"/>
            <p:nvPr/>
          </p:nvSpPr>
          <p:spPr>
            <a:xfrm rot="2841336">
              <a:off x="6398486" y="2359573"/>
              <a:ext cx="294869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b="1" dirty="0">
                  <a:solidFill>
                    <a:srgbClr val="0070C0"/>
                  </a:solidFill>
                </a:rPr>
                <a:t>信用評價理財</a:t>
              </a:r>
            </a:p>
          </p:txBody>
        </p:sp>
      </p:grpSp>
      <p:grpSp>
        <p:nvGrpSpPr>
          <p:cNvPr id="8" name="群組 7"/>
          <p:cNvGrpSpPr/>
          <p:nvPr/>
        </p:nvGrpSpPr>
        <p:grpSpPr>
          <a:xfrm>
            <a:off x="6386194" y="3642987"/>
            <a:ext cx="1930855" cy="1701920"/>
            <a:chOff x="6215884" y="3698975"/>
            <a:chExt cx="2295042" cy="1913037"/>
          </a:xfrm>
        </p:grpSpPr>
        <p:sp>
          <p:nvSpPr>
            <p:cNvPr id="33" name="橢圓 32"/>
            <p:cNvSpPr/>
            <p:nvPr/>
          </p:nvSpPr>
          <p:spPr>
            <a:xfrm>
              <a:off x="6215884" y="3698975"/>
              <a:ext cx="2295042" cy="1913037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0" name="文字方塊 29"/>
            <p:cNvSpPr txBox="1"/>
            <p:nvPr/>
          </p:nvSpPr>
          <p:spPr>
            <a:xfrm>
              <a:off x="6524254" y="4357144"/>
              <a:ext cx="187743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600" b="1" dirty="0">
                  <a:solidFill>
                    <a:srgbClr val="0070C0"/>
                  </a:solidFill>
                </a:rPr>
                <a:t>微借貸</a:t>
              </a:r>
            </a:p>
          </p:txBody>
        </p:sp>
      </p:grpSp>
      <p:sp>
        <p:nvSpPr>
          <p:cNvPr id="31" name="橢圓 30"/>
          <p:cNvSpPr/>
          <p:nvPr/>
        </p:nvSpPr>
        <p:spPr>
          <a:xfrm rot="20449330">
            <a:off x="8882969" y="606769"/>
            <a:ext cx="2018620" cy="177957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600" dirty="0">
                <a:solidFill>
                  <a:schemeClr val="tx1"/>
                </a:solidFill>
              </a:rPr>
              <a:t>互聯網銀行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9645164" y="3561812"/>
            <a:ext cx="19193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電商金融</a:t>
            </a:r>
          </a:p>
        </p:txBody>
      </p:sp>
      <p:sp>
        <p:nvSpPr>
          <p:cNvPr id="35" name="頁尾版面配置區 8"/>
          <p:cNvSpPr>
            <a:spLocks noGrp="1"/>
          </p:cNvSpPr>
          <p:nvPr>
            <p:ph type="ftr" sz="quarter" idx="11"/>
          </p:nvPr>
        </p:nvSpPr>
        <p:spPr>
          <a:xfrm>
            <a:off x="133864" y="6478310"/>
            <a:ext cx="11744099" cy="379690"/>
          </a:xfrm>
        </p:spPr>
        <p:txBody>
          <a:bodyPr/>
          <a:lstStyle/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</a:t>
            </a:r>
            <a:r>
              <a:rPr lang="zh-TW" altLang="en-US" dirty="0"/>
              <a:t>金融</a:t>
            </a:r>
            <a:r>
              <a:rPr lang="en-US" altLang="zh-TW" dirty="0"/>
              <a:t>》                                                                                                                                             </a:t>
            </a:r>
            <a:r>
              <a:rPr lang="zh-TW" altLang="en-US" smtClean="0"/>
              <a:t>	</a:t>
            </a:r>
            <a:r>
              <a:rPr lang="en-US" altLang="zh-TW" smtClean="0"/>
              <a:t>NCTU.IIM.IEBI </a:t>
            </a:r>
            <a:r>
              <a:rPr lang="en-US" altLang="zh-TW" dirty="0"/>
              <a:t>Lab</a:t>
            </a:r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321278" y="462538"/>
            <a:ext cx="47232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000" b="1" dirty="0" smtClean="0">
                <a:solidFill>
                  <a:schemeClr val="accent2"/>
                </a:solidFill>
                <a:ea typeface="Calibri"/>
                <a:cs typeface="Calibri"/>
                <a:sym typeface="Calibri"/>
              </a:rPr>
              <a:t>電商金融創新</a:t>
            </a:r>
            <a:r>
              <a:rPr lang="zh-TW" altLang="en-US" sz="4000" b="1" dirty="0">
                <a:solidFill>
                  <a:schemeClr val="accent2"/>
                </a:solidFill>
                <a:ea typeface="Calibri"/>
                <a:cs typeface="Calibri"/>
                <a:sym typeface="Calibri"/>
              </a:rPr>
              <a:t>地圖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37708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3837" y="865455"/>
            <a:ext cx="8192771" cy="5354370"/>
          </a:xfrm>
          <a:prstGeom prst="rect">
            <a:avLst/>
          </a:prstGeom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32</a:t>
            </a:fld>
            <a:endParaRPr lang="zh-TW" altLang="en-US" dirty="0"/>
          </a:p>
        </p:txBody>
      </p:sp>
      <p:sp>
        <p:nvSpPr>
          <p:cNvPr id="8" name="頁尾版面配置區 8"/>
          <p:cNvSpPr>
            <a:spLocks noGrp="1"/>
          </p:cNvSpPr>
          <p:nvPr>
            <p:ph type="ftr" sz="quarter" idx="11"/>
          </p:nvPr>
        </p:nvSpPr>
        <p:spPr>
          <a:xfrm>
            <a:off x="133864" y="6478310"/>
            <a:ext cx="11744099" cy="379690"/>
          </a:xfrm>
        </p:spPr>
        <p:txBody>
          <a:bodyPr/>
          <a:lstStyle/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</a:t>
            </a:r>
            <a:r>
              <a:rPr lang="zh-TW" altLang="en-US" dirty="0"/>
              <a:t>金融</a:t>
            </a:r>
            <a:r>
              <a:rPr lang="en-US" altLang="zh-TW" dirty="0"/>
              <a:t>》                                                                                                                                             </a:t>
            </a:r>
            <a:r>
              <a:rPr lang="zh-TW" altLang="en-US" smtClean="0"/>
              <a:t>	</a:t>
            </a:r>
            <a:r>
              <a:rPr lang="en-US" altLang="zh-TW" dirty="0" smtClean="0"/>
              <a:t>NCTU.IIM.IEBI </a:t>
            </a:r>
            <a:r>
              <a:rPr lang="en-US" altLang="zh-TW" dirty="0"/>
              <a:t>Lab</a:t>
            </a:r>
            <a:endParaRPr lang="zh-TW" altLang="en-US" dirty="0"/>
          </a:p>
        </p:txBody>
      </p:sp>
      <p:sp>
        <p:nvSpPr>
          <p:cNvPr id="2" name="矩形 1"/>
          <p:cNvSpPr/>
          <p:nvPr/>
        </p:nvSpPr>
        <p:spPr>
          <a:xfrm>
            <a:off x="133864" y="496123"/>
            <a:ext cx="2582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dirty="0" smtClean="0">
                <a:solidFill>
                  <a:schemeClr val="accent2"/>
                </a:solidFill>
                <a:ea typeface="Calibri"/>
                <a:cs typeface="Calibri"/>
                <a:sym typeface="Calibri"/>
              </a:rPr>
              <a:t>螞蟻金服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60977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「數位金融</a:t>
            </a:r>
            <a:r>
              <a:rPr lang="zh-TW" altLang="en-US" dirty="0"/>
              <a:t>」</a:t>
            </a:r>
            <a:r>
              <a:rPr lang="zh-TW" altLang="en-US" dirty="0" smtClean="0"/>
              <a:t>課程架構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25625"/>
            <a:ext cx="11212502" cy="426028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矩形 3"/>
          <p:cNvSpPr/>
          <p:nvPr/>
        </p:nvSpPr>
        <p:spPr>
          <a:xfrm>
            <a:off x="1029457" y="2524942"/>
            <a:ext cx="1074874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zh-TW" altLang="en-US" sz="2800" b="1" kern="100" dirty="0" smtClean="0">
                <a:latin typeface="DFKai-SB" panose="03000509000000000000" pitchFamily="65" charset="-120"/>
                <a:ea typeface="PMingLiU" panose="02020500000000000000" pitchFamily="18" charset="-120"/>
              </a:rPr>
              <a:t>金融</a:t>
            </a:r>
            <a:r>
              <a:rPr lang="zh-TW" altLang="en-US" sz="2800" b="1" kern="100" dirty="0">
                <a:latin typeface="DFKai-SB" panose="03000509000000000000" pitchFamily="65" charset="-120"/>
                <a:ea typeface="PMingLiU" panose="02020500000000000000" pitchFamily="18" charset="-120"/>
              </a:rPr>
              <a:t>策略</a:t>
            </a:r>
            <a:r>
              <a:rPr lang="en-US" sz="2400" kern="100" dirty="0">
                <a:latin typeface="DFKai-SB" panose="03000509000000000000" pitchFamily="65" charset="-120"/>
                <a:ea typeface="PMingLiU" panose="02020500000000000000" pitchFamily="18" charset="-120"/>
              </a:rPr>
              <a:t>:(9)</a:t>
            </a:r>
            <a:r>
              <a:rPr lang="zh-TW" altLang="en-US" sz="2400" kern="100" dirty="0">
                <a:latin typeface="DFKai-SB" panose="03000509000000000000" pitchFamily="65" charset="-120"/>
                <a:ea typeface="PMingLiU" panose="02020500000000000000" pitchFamily="18" charset="-120"/>
              </a:rPr>
              <a:t>數位銀行、</a:t>
            </a:r>
            <a:r>
              <a:rPr lang="en-US" sz="2400" kern="100" dirty="0">
                <a:latin typeface="DFKai-SB" panose="03000509000000000000" pitchFamily="65" charset="-120"/>
                <a:ea typeface="PMingLiU" panose="02020500000000000000" pitchFamily="18" charset="-120"/>
              </a:rPr>
              <a:t>(10)</a:t>
            </a:r>
            <a:r>
              <a:rPr lang="zh-TW" altLang="en-US" sz="2400" kern="100" dirty="0">
                <a:latin typeface="DFKai-SB" panose="03000509000000000000" pitchFamily="65" charset="-120"/>
                <a:ea typeface="PMingLiU" panose="02020500000000000000" pitchFamily="18" charset="-120"/>
              </a:rPr>
              <a:t>電商</a:t>
            </a:r>
            <a:r>
              <a:rPr lang="zh-TW" altLang="en-US" sz="2400" kern="100" dirty="0" smtClean="0">
                <a:latin typeface="DFKai-SB" panose="03000509000000000000" pitchFamily="65" charset="-120"/>
                <a:ea typeface="PMingLiU" panose="02020500000000000000" pitchFamily="18" charset="-120"/>
              </a:rPr>
              <a:t>金融</a:t>
            </a:r>
            <a:endParaRPr lang="en-US" altLang="zh-TW" sz="2400" kern="100" dirty="0">
              <a:latin typeface="DFKai-SB" panose="03000509000000000000" pitchFamily="65" charset="-120"/>
              <a:ea typeface="PMingLiU" panose="02020500000000000000" pitchFamily="18" charset="-12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zh-TW" altLang="en-US" sz="2800" b="1" kern="100" dirty="0" smtClean="0">
                <a:latin typeface="DFKai-SB" panose="03000509000000000000" pitchFamily="65" charset="-120"/>
                <a:ea typeface="PMingLiU" panose="02020500000000000000" pitchFamily="18" charset="-120"/>
              </a:rPr>
              <a:t>金融</a:t>
            </a:r>
            <a:r>
              <a:rPr lang="zh-TW" altLang="en-US" sz="2800" b="1" kern="100" dirty="0">
                <a:latin typeface="DFKai-SB" panose="03000509000000000000" pitchFamily="65" charset="-120"/>
                <a:ea typeface="PMingLiU" panose="02020500000000000000" pitchFamily="18" charset="-120"/>
              </a:rPr>
              <a:t>創新</a:t>
            </a:r>
            <a:r>
              <a:rPr lang="en-US" sz="2400" kern="100" dirty="0">
                <a:latin typeface="DFKai-SB" panose="03000509000000000000" pitchFamily="65" charset="-120"/>
                <a:ea typeface="PMingLiU" panose="02020500000000000000" pitchFamily="18" charset="-120"/>
              </a:rPr>
              <a:t>:(5)P2P</a:t>
            </a:r>
            <a:r>
              <a:rPr lang="zh-TW" altLang="en-US" sz="2400" kern="100" dirty="0">
                <a:latin typeface="DFKai-SB" panose="03000509000000000000" pitchFamily="65" charset="-120"/>
                <a:ea typeface="PMingLiU" panose="02020500000000000000" pitchFamily="18" charset="-120"/>
              </a:rPr>
              <a:t>借貸、</a:t>
            </a:r>
            <a:r>
              <a:rPr lang="en-US" sz="2400" kern="100" dirty="0">
                <a:latin typeface="DFKai-SB" panose="03000509000000000000" pitchFamily="65" charset="-120"/>
                <a:ea typeface="PMingLiU" panose="02020500000000000000" pitchFamily="18" charset="-120"/>
              </a:rPr>
              <a:t>(6)</a:t>
            </a:r>
            <a:r>
              <a:rPr lang="zh-TW" altLang="en-US" sz="2400" kern="100" dirty="0">
                <a:latin typeface="DFKai-SB" panose="03000509000000000000" pitchFamily="65" charset="-120"/>
                <a:ea typeface="PMingLiU" panose="02020500000000000000" pitchFamily="18" charset="-120"/>
              </a:rPr>
              <a:t>群眾募資、</a:t>
            </a:r>
            <a:r>
              <a:rPr lang="en-US" sz="2400" kern="100" dirty="0">
                <a:latin typeface="DFKai-SB" panose="03000509000000000000" pitchFamily="65" charset="-120"/>
                <a:ea typeface="PMingLiU" panose="02020500000000000000" pitchFamily="18" charset="-120"/>
              </a:rPr>
              <a:t>(7)</a:t>
            </a:r>
            <a:r>
              <a:rPr lang="zh-TW" altLang="en-US" sz="2400" kern="100" dirty="0">
                <a:latin typeface="DFKai-SB" panose="03000509000000000000" pitchFamily="65" charset="-120"/>
                <a:ea typeface="PMingLiU" panose="02020500000000000000" pitchFamily="18" charset="-120"/>
              </a:rPr>
              <a:t>社群保險、</a:t>
            </a:r>
            <a:r>
              <a:rPr lang="en-US" sz="2400" kern="100" dirty="0">
                <a:latin typeface="DFKai-SB" panose="03000509000000000000" pitchFamily="65" charset="-120"/>
                <a:ea typeface="PMingLiU" panose="02020500000000000000" pitchFamily="18" charset="-120"/>
              </a:rPr>
              <a:t>(8)</a:t>
            </a:r>
            <a:r>
              <a:rPr lang="zh-TW" altLang="en-US" sz="2400" kern="100" dirty="0">
                <a:latin typeface="DFKai-SB" panose="03000509000000000000" pitchFamily="65" charset="-120"/>
                <a:ea typeface="PMingLiU" panose="02020500000000000000" pitchFamily="18" charset="-120"/>
              </a:rPr>
              <a:t>虛擬</a:t>
            </a:r>
            <a:r>
              <a:rPr lang="zh-TW" altLang="en-US" sz="2400" kern="100" dirty="0" smtClean="0">
                <a:latin typeface="DFKai-SB" panose="03000509000000000000" pitchFamily="65" charset="-120"/>
                <a:ea typeface="PMingLiU" panose="02020500000000000000" pitchFamily="18" charset="-120"/>
              </a:rPr>
              <a:t>貨幣</a:t>
            </a:r>
            <a:endParaRPr lang="en-US" altLang="zh-TW" sz="2400" kern="100" dirty="0" smtClean="0">
              <a:latin typeface="DFKai-SB" panose="03000509000000000000" pitchFamily="65" charset="-120"/>
              <a:ea typeface="PMingLiU" panose="02020500000000000000" pitchFamily="18" charset="-12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zh-TW" altLang="en-US" sz="2800" b="1" kern="100" dirty="0" smtClean="0">
                <a:latin typeface="DFKai-SB" panose="03000509000000000000" pitchFamily="65" charset="-120"/>
                <a:ea typeface="PMingLiU" panose="02020500000000000000" pitchFamily="18" charset="-120"/>
              </a:rPr>
              <a:t>金融計算</a:t>
            </a:r>
            <a:r>
              <a:rPr lang="en-US" sz="2400" kern="100" dirty="0">
                <a:latin typeface="DFKai-SB" panose="03000509000000000000" pitchFamily="65" charset="-120"/>
                <a:ea typeface="PMingLiU" panose="02020500000000000000" pitchFamily="18" charset="-120"/>
              </a:rPr>
              <a:t>:(3)</a:t>
            </a:r>
            <a:r>
              <a:rPr lang="zh-TW" altLang="en-US" sz="2400" kern="100" dirty="0">
                <a:latin typeface="DFKai-SB" panose="03000509000000000000" pitchFamily="65" charset="-120"/>
                <a:ea typeface="PMingLiU" panose="02020500000000000000" pitchFamily="18" charset="-120"/>
              </a:rPr>
              <a:t>智慧理財、</a:t>
            </a:r>
            <a:r>
              <a:rPr lang="en-US" sz="2400" kern="100" dirty="0">
                <a:latin typeface="DFKai-SB" panose="03000509000000000000" pitchFamily="65" charset="-120"/>
                <a:ea typeface="PMingLiU" panose="02020500000000000000" pitchFamily="18" charset="-120"/>
              </a:rPr>
              <a:t>(</a:t>
            </a:r>
            <a:r>
              <a:rPr lang="en-US" sz="2400" kern="100" dirty="0" smtClean="0">
                <a:latin typeface="DFKai-SB" panose="03000509000000000000" pitchFamily="65" charset="-120"/>
                <a:ea typeface="PMingLiU" panose="02020500000000000000" pitchFamily="18" charset="-120"/>
              </a:rPr>
              <a:t>4)</a:t>
            </a:r>
            <a:r>
              <a:rPr lang="zh-TW" altLang="en-US" sz="2400" kern="100" dirty="0" smtClean="0">
                <a:latin typeface="DFKai-SB" panose="03000509000000000000" pitchFamily="65" charset="-120"/>
                <a:ea typeface="PMingLiU" panose="02020500000000000000" pitchFamily="18" charset="-120"/>
              </a:rPr>
              <a:t>網路信評 </a:t>
            </a:r>
            <a:endParaRPr lang="en-US" altLang="zh-TW" sz="2400" kern="100" dirty="0">
              <a:latin typeface="DFKai-SB" panose="03000509000000000000" pitchFamily="65" charset="-120"/>
              <a:ea typeface="PMingLiU" panose="02020500000000000000" pitchFamily="18" charset="-12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zh-TW" altLang="en-US" sz="2800" b="1" kern="100" dirty="0" smtClean="0">
                <a:latin typeface="DFKai-SB" panose="03000509000000000000" pitchFamily="65" charset="-120"/>
                <a:ea typeface="PMingLiU" panose="02020500000000000000" pitchFamily="18" charset="-120"/>
              </a:rPr>
              <a:t>金融基礎</a:t>
            </a:r>
            <a:r>
              <a:rPr lang="en-US" sz="2400" kern="100" dirty="0" smtClean="0">
                <a:latin typeface="DFKai-SB" panose="03000509000000000000" pitchFamily="65" charset="-120"/>
                <a:ea typeface="PMingLiU" panose="02020500000000000000" pitchFamily="18" charset="-120"/>
              </a:rPr>
              <a:t>:(</a:t>
            </a:r>
            <a:r>
              <a:rPr lang="en-US" sz="2400" kern="100" dirty="0">
                <a:latin typeface="DFKai-SB" panose="03000509000000000000" pitchFamily="65" charset="-120"/>
                <a:ea typeface="PMingLiU" panose="02020500000000000000" pitchFamily="18" charset="-120"/>
              </a:rPr>
              <a:t>1)</a:t>
            </a:r>
            <a:r>
              <a:rPr lang="zh-TW" altLang="en-US" sz="2400" kern="100" dirty="0">
                <a:latin typeface="DFKai-SB" panose="03000509000000000000" pitchFamily="65" charset="-120"/>
                <a:ea typeface="PMingLiU" panose="02020500000000000000" pitchFamily="18" charset="-120"/>
              </a:rPr>
              <a:t>第三方信任機制、</a:t>
            </a:r>
            <a:r>
              <a:rPr lang="en-US" sz="2400" kern="100" dirty="0">
                <a:latin typeface="DFKai-SB" panose="03000509000000000000" pitchFamily="65" charset="-120"/>
                <a:ea typeface="PMingLiU" panose="02020500000000000000" pitchFamily="18" charset="-120"/>
              </a:rPr>
              <a:t>(2)</a:t>
            </a:r>
            <a:r>
              <a:rPr lang="zh-TW" altLang="en-US" sz="2400" kern="100" dirty="0">
                <a:latin typeface="DFKai-SB" panose="03000509000000000000" pitchFamily="65" charset="-120"/>
                <a:ea typeface="PMingLiU" panose="02020500000000000000" pitchFamily="18" charset="-120"/>
              </a:rPr>
              <a:t>區塊鏈智慧合約機制</a:t>
            </a:r>
            <a:endParaRPr lang="en-US" sz="2800" kern="100" dirty="0">
              <a:latin typeface="Times New Roman" panose="02020603050405020304" pitchFamily="18" charset="0"/>
              <a:ea typeface="PMingLiU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6826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社</a:t>
            </a:r>
            <a:r>
              <a:rPr lang="zh-TW" altLang="en-US" dirty="0"/>
              <a:t>群</a:t>
            </a:r>
            <a:r>
              <a:rPr lang="zh-TW" altLang="en-US" dirty="0" smtClean="0"/>
              <a:t>金融研究議</a:t>
            </a:r>
            <a:r>
              <a:rPr lang="zh-TW" altLang="en-US" dirty="0"/>
              <a:t>題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2039" y="1401793"/>
            <a:ext cx="7491925" cy="4953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11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群眾募資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Crowdfunding Campaigns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Business problem: </a:t>
            </a:r>
            <a:r>
              <a:rPr lang="en-US" dirty="0"/>
              <a:t>S</a:t>
            </a:r>
            <a:r>
              <a:rPr lang="en-US" dirty="0" smtClean="0"/>
              <a:t>uccess </a:t>
            </a:r>
            <a:r>
              <a:rPr lang="en-US" dirty="0"/>
              <a:t>rate of projects has never exceeded 50%</a:t>
            </a:r>
            <a:r>
              <a:rPr lang="en-US" dirty="0" smtClean="0"/>
              <a:t> </a:t>
            </a:r>
          </a:p>
          <a:p>
            <a:r>
              <a:rPr lang="en-US" dirty="0"/>
              <a:t>Success factor: relationship, network, preference </a:t>
            </a:r>
            <a:endParaRPr lang="en-US" dirty="0" smtClean="0"/>
          </a:p>
          <a:p>
            <a:r>
              <a:rPr lang="en-US" dirty="0" smtClean="0"/>
              <a:t>Life cycle: Early, middle, late phases  </a:t>
            </a:r>
          </a:p>
          <a:p>
            <a:r>
              <a:rPr lang="en-US" dirty="0" smtClean="0"/>
              <a:t>Investors: family, friend, the crowd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4507" y="3844233"/>
            <a:ext cx="2897623" cy="2165628"/>
          </a:xfrm>
          <a:prstGeom prst="rect">
            <a:avLst/>
          </a:prstGeom>
        </p:spPr>
      </p:pic>
      <p:pic>
        <p:nvPicPr>
          <p:cNvPr id="5" name="Picture 2" descr="http://www.seinsights.asia/sites/default/files/upload/1237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856" y="4072159"/>
            <a:ext cx="4212049" cy="22397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897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9452" y="306628"/>
            <a:ext cx="12013095" cy="1325563"/>
          </a:xfrm>
        </p:spPr>
        <p:txBody>
          <a:bodyPr/>
          <a:lstStyle/>
          <a:p>
            <a:r>
              <a:rPr lang="en-US" dirty="0" smtClean="0"/>
              <a:t>Phase-based Crowdfunding recommendation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Process </a:t>
            </a:r>
            <a:endParaRPr 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9250" y="1825625"/>
            <a:ext cx="5273497" cy="387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04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44152"/>
            <a:ext cx="10515600" cy="13255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image5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487" y="988736"/>
            <a:ext cx="5055704" cy="5188227"/>
          </a:xfrm>
          <a:prstGeom prst="rect">
            <a:avLst/>
          </a:prstGeom>
          <a:ln/>
        </p:spPr>
      </p:pic>
      <p:graphicFrame>
        <p:nvGraphicFramePr>
          <p:cNvPr id="5" name="圖表 4"/>
          <p:cNvGraphicFramePr/>
          <p:nvPr>
            <p:extLst/>
          </p:nvPr>
        </p:nvGraphicFramePr>
        <p:xfrm>
          <a:off x="1013167" y="595886"/>
          <a:ext cx="4698520" cy="2716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38" y="3437077"/>
            <a:ext cx="4731649" cy="286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010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群眾投</a:t>
            </a:r>
            <a:r>
              <a:rPr lang="zh-TW" altLang="en-US" dirty="0"/>
              <a:t>資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Smart </a:t>
            </a:r>
            <a:r>
              <a:rPr lang="en-US" dirty="0"/>
              <a:t>Portfolios </a:t>
            </a:r>
            <a:r>
              <a:rPr lang="en-US" dirty="0" smtClean="0"/>
              <a:t>for Investment Clubs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Concepts</a:t>
            </a:r>
            <a:r>
              <a:rPr lang="en-US" dirty="0"/>
              <a:t>: P</a:t>
            </a:r>
            <a:r>
              <a:rPr lang="en-US" dirty="0" smtClean="0"/>
              <a:t>ower </a:t>
            </a:r>
            <a:r>
              <a:rPr lang="en-US" dirty="0"/>
              <a:t>of </a:t>
            </a:r>
            <a:r>
              <a:rPr lang="en-US" dirty="0" smtClean="0"/>
              <a:t>crowd-  Aggregation of information and funds</a:t>
            </a:r>
          </a:p>
          <a:p>
            <a:r>
              <a:rPr lang="en-US" dirty="0" smtClean="0"/>
              <a:t>Techniques: Collective intelligence (Social computing) PLUS Deep learning (LSTM algorithm)</a:t>
            </a:r>
          </a:p>
          <a:p>
            <a:endParaRPr 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0970" y="3742598"/>
            <a:ext cx="6061604" cy="1869698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3"/>
          <a:srcRect l="3248" t="5619" r="2549" b="4490"/>
          <a:stretch/>
        </p:blipFill>
        <p:spPr>
          <a:xfrm>
            <a:off x="5801772" y="5082209"/>
            <a:ext cx="1253754" cy="530087"/>
          </a:xfrm>
          <a:prstGeom prst="rect">
            <a:avLst/>
          </a:prstGeom>
        </p:spPr>
      </p:pic>
      <p:sp>
        <p:nvSpPr>
          <p:cNvPr id="8" name="圓角矩形 7"/>
          <p:cNvSpPr/>
          <p:nvPr/>
        </p:nvSpPr>
        <p:spPr>
          <a:xfrm>
            <a:off x="3170265" y="3876261"/>
            <a:ext cx="2567926" cy="1736035"/>
          </a:xfrm>
          <a:prstGeom prst="round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8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標題 1"/>
          <p:cNvSpPr>
            <a:spLocks noGrp="1"/>
          </p:cNvSpPr>
          <p:nvPr>
            <p:ph type="title"/>
          </p:nvPr>
        </p:nvSpPr>
        <p:spPr>
          <a:xfrm>
            <a:off x="404191" y="318742"/>
            <a:ext cx="11787809" cy="1325563"/>
          </a:xfrm>
        </p:spPr>
        <p:txBody>
          <a:bodyPr/>
          <a:lstStyle/>
          <a:p>
            <a:r>
              <a:rPr lang="en-US" dirty="0" smtClean="0"/>
              <a:t>Smart </a:t>
            </a:r>
            <a:r>
              <a:rPr lang="en-US" dirty="0"/>
              <a:t>Portfolios for </a:t>
            </a:r>
            <a:r>
              <a:rPr lang="en-US" dirty="0" smtClean="0"/>
              <a:t>Investment </a:t>
            </a:r>
            <a:r>
              <a:rPr lang="en-US" dirty="0"/>
              <a:t>Clubs </a:t>
            </a:r>
            <a:endParaRPr lang="zh-TW" altLang="en-US" dirty="0"/>
          </a:p>
        </p:txBody>
      </p:sp>
      <p:sp>
        <p:nvSpPr>
          <p:cNvPr id="28675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kumimoji="0" lang="en-US" altLang="zh-TW" sz="1400">
                <a:ea typeface="新細明體" panose="02020500000000000000" pitchFamily="18" charset="-120"/>
              </a:rPr>
              <a:t>   </a:t>
            </a:r>
            <a:fld id="{F401C5B4-FFC1-4FDE-84AC-AC2351692A65}" type="slidenum">
              <a:rPr kumimoji="0" lang="en-US" altLang="zh-TW" sz="1400">
                <a:ea typeface="新細明體" panose="02020500000000000000" pitchFamily="18" charset="-120"/>
              </a:rPr>
              <a:pPr>
                <a:spcBef>
                  <a:spcPct val="0"/>
                </a:spcBef>
                <a:buFontTx/>
                <a:buNone/>
              </a:pPr>
              <a:t>39</a:t>
            </a:fld>
            <a:endParaRPr kumimoji="0" lang="en-US" altLang="zh-TW" sz="1400">
              <a:ea typeface="新細明體" panose="02020500000000000000" pitchFamily="18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2881" y="1855971"/>
            <a:ext cx="8748464" cy="3928696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5185283" y="1560706"/>
            <a:ext cx="39098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Club</a:t>
            </a:r>
            <a:r>
              <a:rPr lang="en-US" sz="2000" dirty="0">
                <a:solidFill>
                  <a:srgbClr val="FF0000"/>
                </a:solidFill>
              </a:rPr>
              <a:t> Preference Analysis</a:t>
            </a:r>
            <a:r>
              <a:rPr lang="zh-TW" altLang="en-US" sz="2000" dirty="0">
                <a:solidFill>
                  <a:srgbClr val="FF0000"/>
                </a:solidFill>
              </a:rPr>
              <a:t> </a:t>
            </a:r>
            <a:r>
              <a:rPr lang="en-US" altLang="zh-TW" sz="2000" dirty="0">
                <a:solidFill>
                  <a:srgbClr val="FF0000"/>
                </a:solidFill>
              </a:rPr>
              <a:t>(risk type)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4871864" y="5801051"/>
            <a:ext cx="42232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Stock</a:t>
            </a:r>
            <a:r>
              <a:rPr lang="en-US" sz="2000" dirty="0">
                <a:solidFill>
                  <a:srgbClr val="FF0000"/>
                </a:solidFill>
              </a:rPr>
              <a:t> Performance Analysis </a:t>
            </a:r>
            <a:r>
              <a:rPr lang="en-US" altLang="zh-TW" sz="2000" dirty="0">
                <a:solidFill>
                  <a:srgbClr val="FF0000"/>
                </a:solidFill>
              </a:rPr>
              <a:t>(risk type)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4667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橢圓 5"/>
          <p:cNvSpPr/>
          <p:nvPr/>
        </p:nvSpPr>
        <p:spPr>
          <a:xfrm>
            <a:off x="6165822" y="1029447"/>
            <a:ext cx="4779270" cy="4806732"/>
          </a:xfrm>
          <a:prstGeom prst="ellipse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612057" y="552019"/>
            <a:ext cx="11002297" cy="954856"/>
          </a:xfrm>
        </p:spPr>
        <p:txBody>
          <a:bodyPr anchor="ctr">
            <a:noAutofit/>
          </a:bodyPr>
          <a:lstStyle/>
          <a:p>
            <a:r>
              <a:rPr lang="zh-TW" altLang="en-US" dirty="0"/>
              <a:t>互聯網</a:t>
            </a:r>
            <a:r>
              <a:rPr kumimoji="1" lang="zh-TW" altLang="en-US" dirty="0" smtClean="0">
                <a:latin typeface="+mn-ea"/>
                <a:ea typeface="+mn-ea"/>
              </a:rPr>
              <a:t>金融服務創新</a:t>
            </a:r>
            <a:endParaRPr kumimoji="1" lang="zh-TW" altLang="en-US" sz="3000" dirty="0">
              <a:latin typeface="+mn-ea"/>
              <a:ea typeface="+mn-ea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idx="1"/>
          </p:nvPr>
        </p:nvSpPr>
        <p:spPr>
          <a:xfrm>
            <a:off x="612057" y="1480371"/>
            <a:ext cx="4884503" cy="4696591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zh-TW" altLang="en-US" sz="2800" dirty="0" smtClean="0"/>
              <a:t>互聯網金融服務：包含互聯網加密貨幣、互聯網支付、互聯</a:t>
            </a:r>
            <a:r>
              <a:rPr lang="zh-TW" altLang="en-US" sz="2800" dirty="0"/>
              <a:t>網信貸</a:t>
            </a:r>
            <a:r>
              <a:rPr lang="zh-TW" altLang="en-US" sz="2800" dirty="0" smtClean="0"/>
              <a:t>、電商金融、信評業務、</a:t>
            </a:r>
            <a:r>
              <a:rPr lang="zh-TW" altLang="en-US" sz="2800" dirty="0"/>
              <a:t>支付</a:t>
            </a:r>
            <a:r>
              <a:rPr lang="zh-TW" altLang="en-US" sz="2800" dirty="0" smtClean="0"/>
              <a:t>工具等</a:t>
            </a:r>
            <a:r>
              <a:rPr lang="zh-TW" altLang="en-US" sz="2800" dirty="0"/>
              <a:t>金融業務。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>
          <a:xfrm>
            <a:off x="9158977" y="6448834"/>
            <a:ext cx="2909455" cy="394602"/>
          </a:xfrm>
        </p:spPr>
        <p:txBody>
          <a:bodyPr/>
          <a:lstStyle/>
          <a:p>
            <a:fld id="{86CB4B4D-7CA3-9044-876B-883B54F8677D}" type="slidenum">
              <a:rPr lang="en-US" altLang="zh-TW" smtClean="0"/>
              <a:pPr/>
              <a:t>4</a:t>
            </a:fld>
            <a:endParaRPr lang="en-US" altLang="zh-TW" dirty="0"/>
          </a:p>
        </p:txBody>
      </p:sp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2618221235"/>
              </p:ext>
            </p:extLst>
          </p:nvPr>
        </p:nvGraphicFramePr>
        <p:xfrm>
          <a:off x="5253545" y="601648"/>
          <a:ext cx="6695440" cy="5610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文字方塊 9"/>
          <p:cNvSpPr txBox="1"/>
          <p:nvPr/>
        </p:nvSpPr>
        <p:spPr>
          <a:xfrm>
            <a:off x="6937513" y="2724947"/>
            <a:ext cx="33461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/>
              <a:t>互聯網</a:t>
            </a:r>
            <a:r>
              <a:rPr kumimoji="1" lang="zh-TW" altLang="en-US" sz="4800" b="1" dirty="0" smtClean="0">
                <a:latin typeface="+mn-ea"/>
              </a:rPr>
              <a:t>金融</a:t>
            </a:r>
            <a:r>
              <a:rPr kumimoji="1" lang="zh-TW" altLang="en-US" sz="4800" b="1" dirty="0">
                <a:latin typeface="+mn-ea"/>
              </a:rPr>
              <a:t>服務</a:t>
            </a:r>
            <a:endParaRPr lang="zh-TW" altLang="en-US" sz="4800" b="1" dirty="0"/>
          </a:p>
        </p:txBody>
      </p:sp>
      <p:sp>
        <p:nvSpPr>
          <p:cNvPr id="12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2622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/>
              <a:t>   </a:t>
            </a:r>
            <a:fld id="{66C53FE0-DFDF-4122-A850-A5399E395ABE}" type="slidenum">
              <a:rPr lang="en-US" altLang="zh-TW" smtClean="0"/>
              <a:pPr>
                <a:defRPr/>
              </a:pPr>
              <a:t>40</a:t>
            </a:fld>
            <a:endParaRPr lang="en-US" altLang="zh-TW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027" y="1881809"/>
            <a:ext cx="6997147" cy="3935895"/>
          </a:xfrm>
          <a:prstGeom prst="rect">
            <a:avLst/>
          </a:prstGeom>
        </p:spPr>
      </p:pic>
      <p:pic>
        <p:nvPicPr>
          <p:cNvPr id="6" name="圖片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993913"/>
            <a:ext cx="4509052" cy="2617304"/>
          </a:xfrm>
          <a:prstGeom prst="rect">
            <a:avLst/>
          </a:prstGeom>
          <a:noFill/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3681956"/>
            <a:ext cx="4509052" cy="2614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758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TW" dirty="0" smtClean="0">
              <a:solidFill>
                <a:srgbClr val="0066CC"/>
              </a:solidFill>
            </a:endParaRPr>
          </a:p>
          <a:p>
            <a:pPr marL="0" indent="0">
              <a:buNone/>
            </a:pPr>
            <a:endParaRPr lang="en-US" altLang="zh-TW" dirty="0" smtClean="0">
              <a:solidFill>
                <a:srgbClr val="0066CC"/>
              </a:solidFill>
            </a:endParaRPr>
          </a:p>
          <a:p>
            <a:pPr marL="0" indent="0">
              <a:buNone/>
            </a:pPr>
            <a:endParaRPr lang="en-US" altLang="zh-TW" dirty="0" smtClean="0">
              <a:solidFill>
                <a:srgbClr val="0066CC"/>
              </a:solidFill>
            </a:endParaRPr>
          </a:p>
          <a:p>
            <a:pPr marL="0" indent="0" algn="ctr">
              <a:buNone/>
            </a:pPr>
            <a:r>
              <a:rPr lang="en-US" altLang="zh-TW" sz="3600" b="1" dirty="0" smtClean="0">
                <a:solidFill>
                  <a:srgbClr val="FF0000"/>
                </a:solidFill>
              </a:rPr>
              <a:t>Q&amp;A</a:t>
            </a:r>
            <a:r>
              <a:rPr lang="en-US" altLang="zh-TW" sz="3600" b="1" dirty="0" smtClean="0">
                <a:solidFill>
                  <a:srgbClr val="0000FF"/>
                </a:solidFill>
              </a:rPr>
              <a:t> </a:t>
            </a:r>
            <a:endParaRPr lang="en-US" altLang="zh-TW" sz="3600" b="1" dirty="0">
              <a:solidFill>
                <a:srgbClr val="0000FF"/>
              </a:solidFill>
            </a:endParaRPr>
          </a:p>
        </p:txBody>
      </p:sp>
      <p:sp>
        <p:nvSpPr>
          <p:cNvPr id="73731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kumimoji="0" lang="en-US" altLang="zh-TW" sz="1400">
                <a:ea typeface="新細明體" panose="02020500000000000000" pitchFamily="18" charset="-120"/>
              </a:rPr>
              <a:t>   </a:t>
            </a:r>
            <a:fld id="{D8EC3E02-E2D6-4AB9-A3BB-3C59575F49FA}" type="slidenum">
              <a:rPr kumimoji="0" lang="en-US" altLang="zh-TW" sz="1400">
                <a:ea typeface="新細明體" panose="02020500000000000000" pitchFamily="18" charset="-120"/>
              </a:rPr>
              <a:pPr>
                <a:spcBef>
                  <a:spcPct val="0"/>
                </a:spcBef>
                <a:buFontTx/>
                <a:buNone/>
              </a:pPr>
              <a:t>41</a:t>
            </a:fld>
            <a:endParaRPr kumimoji="0" lang="en-US" altLang="zh-TW" sz="1400">
              <a:ea typeface="新細明體" panose="02020500000000000000" pitchFamily="18" charset="-120"/>
            </a:endParaRPr>
          </a:p>
        </p:txBody>
      </p:sp>
      <p:sp>
        <p:nvSpPr>
          <p:cNvPr id="7373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4890013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橢圓 20"/>
          <p:cNvSpPr/>
          <p:nvPr/>
        </p:nvSpPr>
        <p:spPr>
          <a:xfrm>
            <a:off x="5128112" y="4106329"/>
            <a:ext cx="2338983" cy="2082436"/>
          </a:xfrm>
          <a:prstGeom prst="ellips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kumimoji="1" lang="zh-TW" altLang="en-US" sz="2000" dirty="0" smtClean="0"/>
              <a:t> </a:t>
            </a:r>
            <a:r>
              <a:rPr kumimoji="1" lang="zh-TW" altLang="en-US" sz="2400" b="1" dirty="0" smtClean="0"/>
              <a:t>加</a:t>
            </a:r>
            <a:r>
              <a:rPr kumimoji="1" lang="zh-TW" altLang="en-US" sz="2400" b="1" dirty="0"/>
              <a:t>密</a:t>
            </a:r>
            <a:r>
              <a:rPr kumimoji="1" lang="zh-TW" altLang="en-US" sz="2400" dirty="0"/>
              <a:t>金融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 smtClean="0"/>
              <a:t>互聯網金融的數位</a:t>
            </a:r>
            <a:r>
              <a:rPr kumimoji="1" lang="en-US" altLang="zh-TW" sz="3600" dirty="0" smtClean="0"/>
              <a:t>DNA</a:t>
            </a:r>
            <a:endParaRPr kumimoji="1" lang="zh-TW" altLang="en-US" sz="3600" dirty="0"/>
          </a:p>
        </p:txBody>
      </p:sp>
      <p:sp>
        <p:nvSpPr>
          <p:cNvPr id="8" name="投影片編號版面配置區 1"/>
          <p:cNvSpPr txBox="1">
            <a:spLocks/>
          </p:cNvSpPr>
          <p:nvPr/>
        </p:nvSpPr>
        <p:spPr>
          <a:xfrm>
            <a:off x="9325232" y="6478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n-US" altLang="zh-TW" smtClean="0"/>
              <a:pPr/>
              <a:t>5</a:t>
            </a:fld>
            <a:endParaRPr lang="en-US" altLang="zh-TW" dirty="0"/>
          </a:p>
        </p:txBody>
      </p:sp>
      <p:sp>
        <p:nvSpPr>
          <p:cNvPr id="13" name="內容版面配置區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kumimoji="1" lang="zh-TW" altLang="en-US" dirty="0"/>
              <a:t>聯網</a:t>
            </a:r>
            <a:r>
              <a:rPr kumimoji="1" lang="zh-TW" altLang="en-US" dirty="0" smtClean="0"/>
              <a:t>金融</a:t>
            </a:r>
            <a:endParaRPr kumimoji="1" lang="en-US" altLang="zh-TW" dirty="0" smtClean="0"/>
          </a:p>
          <a:p>
            <a:pPr>
              <a:lnSpc>
                <a:spcPct val="120000"/>
              </a:lnSpc>
            </a:pPr>
            <a:r>
              <a:rPr kumimoji="1" lang="zh-TW" altLang="en-US" dirty="0" smtClean="0"/>
              <a:t>行動金融</a:t>
            </a:r>
            <a:endParaRPr kumimoji="1" lang="en-US" altLang="zh-TW" dirty="0" smtClean="0"/>
          </a:p>
          <a:p>
            <a:pPr>
              <a:lnSpc>
                <a:spcPct val="120000"/>
              </a:lnSpc>
            </a:pPr>
            <a:r>
              <a:rPr kumimoji="1" lang="zh-TW" altLang="en-US" dirty="0" smtClean="0"/>
              <a:t>社群金融</a:t>
            </a:r>
            <a:endParaRPr kumimoji="1" lang="en-US" altLang="zh-TW" dirty="0" smtClean="0"/>
          </a:p>
          <a:p>
            <a:pPr>
              <a:lnSpc>
                <a:spcPct val="120000"/>
              </a:lnSpc>
            </a:pPr>
            <a:r>
              <a:rPr kumimoji="1" lang="en-US" altLang="zh-TW" dirty="0" smtClean="0"/>
              <a:t>AI </a:t>
            </a:r>
            <a:r>
              <a:rPr kumimoji="1" lang="zh-TW" altLang="en-US" dirty="0" smtClean="0"/>
              <a:t>數據金融</a:t>
            </a:r>
            <a:endParaRPr kumimoji="1" lang="en-US" altLang="zh-TW" dirty="0" smtClean="0"/>
          </a:p>
          <a:p>
            <a:pPr>
              <a:lnSpc>
                <a:spcPct val="120000"/>
              </a:lnSpc>
            </a:pPr>
            <a:r>
              <a:rPr kumimoji="1" lang="zh-TW" altLang="en-US" dirty="0" smtClean="0"/>
              <a:t>加密金融</a:t>
            </a:r>
            <a:endParaRPr kumimoji="1" lang="zh-TW" altLang="en-US" dirty="0"/>
          </a:p>
        </p:txBody>
      </p:sp>
      <p:sp>
        <p:nvSpPr>
          <p:cNvPr id="16" name="橢圓 15"/>
          <p:cNvSpPr/>
          <p:nvPr/>
        </p:nvSpPr>
        <p:spPr>
          <a:xfrm>
            <a:off x="4386471" y="2130134"/>
            <a:ext cx="2288292" cy="2225746"/>
          </a:xfrm>
          <a:prstGeom prst="ellips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kumimoji="1" lang="zh-TW" altLang="en-US" sz="2000" dirty="0"/>
              <a:t> </a:t>
            </a:r>
            <a:r>
              <a:rPr kumimoji="1" lang="zh-TW" altLang="en-US" sz="2400" b="1" dirty="0"/>
              <a:t>聯網</a:t>
            </a:r>
            <a:r>
              <a:rPr kumimoji="1" lang="zh-TW" altLang="en-US" sz="2400" dirty="0" smtClean="0"/>
              <a:t>金融</a:t>
            </a:r>
            <a:endParaRPr kumimoji="1" lang="en-US" altLang="zh-TW" sz="2400" dirty="0"/>
          </a:p>
        </p:txBody>
      </p:sp>
      <p:sp>
        <p:nvSpPr>
          <p:cNvPr id="17" name="橢圓 16"/>
          <p:cNvSpPr/>
          <p:nvPr/>
        </p:nvSpPr>
        <p:spPr>
          <a:xfrm>
            <a:off x="7376264" y="4106329"/>
            <a:ext cx="2324327" cy="2082437"/>
          </a:xfrm>
          <a:prstGeom prst="ellips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kumimoji="1" lang="en-US" altLang="zh-TW" sz="2400" b="1" dirty="0" smtClean="0"/>
              <a:t>       AI</a:t>
            </a:r>
          </a:p>
          <a:p>
            <a:pPr>
              <a:lnSpc>
                <a:spcPct val="120000"/>
              </a:lnSpc>
            </a:pPr>
            <a:r>
              <a:rPr kumimoji="1" lang="zh-TW" altLang="en-US" sz="2400" b="1" dirty="0" smtClean="0"/>
              <a:t>數據</a:t>
            </a:r>
            <a:r>
              <a:rPr kumimoji="1" lang="zh-TW" altLang="en-US" sz="2400" dirty="0" smtClean="0"/>
              <a:t>金融</a:t>
            </a:r>
            <a:endParaRPr kumimoji="1" lang="zh-TW" altLang="en-US" sz="2400" dirty="0"/>
          </a:p>
        </p:txBody>
      </p:sp>
      <p:sp>
        <p:nvSpPr>
          <p:cNvPr id="18" name="橢圓 17"/>
          <p:cNvSpPr/>
          <p:nvPr/>
        </p:nvSpPr>
        <p:spPr>
          <a:xfrm>
            <a:off x="8094735" y="2078090"/>
            <a:ext cx="2308222" cy="2277790"/>
          </a:xfrm>
          <a:prstGeom prst="ellips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kumimoji="1" lang="zh-TW" altLang="en-US" sz="2400" b="1" dirty="0" smtClean="0"/>
              <a:t>  社</a:t>
            </a:r>
            <a:r>
              <a:rPr kumimoji="1" lang="zh-TW" altLang="en-US" sz="2400" b="1" dirty="0"/>
              <a:t>群</a:t>
            </a:r>
            <a:r>
              <a:rPr kumimoji="1" lang="zh-TW" altLang="en-US" sz="2400" dirty="0"/>
              <a:t>金融</a:t>
            </a:r>
            <a:endParaRPr kumimoji="1" lang="en-US" altLang="zh-TW" sz="2400" dirty="0"/>
          </a:p>
        </p:txBody>
      </p:sp>
      <p:sp>
        <p:nvSpPr>
          <p:cNvPr id="19" name="橢圓 18"/>
          <p:cNvSpPr/>
          <p:nvPr/>
        </p:nvSpPr>
        <p:spPr>
          <a:xfrm>
            <a:off x="6027833" y="993913"/>
            <a:ext cx="2477989" cy="2168354"/>
          </a:xfrm>
          <a:prstGeom prst="ellips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kumimoji="1" lang="zh-TW" altLang="en-US" sz="2400" b="1" dirty="0" smtClean="0"/>
              <a:t>   行動</a:t>
            </a:r>
            <a:r>
              <a:rPr kumimoji="1" lang="zh-TW" altLang="en-US" sz="2400" dirty="0"/>
              <a:t>金融</a:t>
            </a:r>
            <a:endParaRPr kumimoji="1" lang="en-US" altLang="zh-TW" sz="2400" dirty="0"/>
          </a:p>
        </p:txBody>
      </p:sp>
      <p:sp>
        <p:nvSpPr>
          <p:cNvPr id="20" name="橢圓 19"/>
          <p:cNvSpPr/>
          <p:nvPr/>
        </p:nvSpPr>
        <p:spPr>
          <a:xfrm>
            <a:off x="6027833" y="2379684"/>
            <a:ext cx="2696864" cy="2670706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6000" dirty="0" smtClean="0"/>
              <a:t>數位金融</a:t>
            </a:r>
            <a:endParaRPr lang="zh-TW" altLang="en-US" sz="6000" dirty="0"/>
          </a:p>
        </p:txBody>
      </p:sp>
      <p:sp>
        <p:nvSpPr>
          <p:cNvPr id="15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5396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資料圖表 1"/>
          <p:cNvGraphicFramePr/>
          <p:nvPr>
            <p:extLst/>
          </p:nvPr>
        </p:nvGraphicFramePr>
        <p:xfrm>
          <a:off x="-1119716" y="73969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2" name="Picture 4" descr="socialnetwork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229" y="729691"/>
            <a:ext cx="3063362" cy="2952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 descr="network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5531" y="4104208"/>
            <a:ext cx="3596365" cy="2054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269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2057" y="365126"/>
            <a:ext cx="11002297" cy="954856"/>
          </a:xfrm>
        </p:spPr>
        <p:txBody>
          <a:bodyPr/>
          <a:lstStyle/>
          <a:p>
            <a:r>
              <a:rPr lang="zh-TW" altLang="en-US" dirty="0" smtClean="0"/>
              <a:t>金融科技對於</a:t>
            </a:r>
            <a:r>
              <a:rPr lang="zh-TW" altLang="en-US" dirty="0"/>
              <a:t>銀行業務帶來的影響</a:t>
            </a:r>
          </a:p>
        </p:txBody>
      </p:sp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8468607"/>
              </p:ext>
            </p:extLst>
          </p:nvPr>
        </p:nvGraphicFramePr>
        <p:xfrm>
          <a:off x="1001663" y="1198593"/>
          <a:ext cx="9764602" cy="4839734"/>
        </p:xfrm>
        <a:graphic>
          <a:graphicData uri="http://schemas.openxmlformats.org/drawingml/2006/table">
            <a:tbl>
              <a:tblPr firstRow="1" firstCol="1" bandRow="1">
                <a:tableStyleId>{0660B408-B3CF-4A94-85FC-2B1E0A45F4A2}</a:tableStyleId>
              </a:tblPr>
              <a:tblGrid>
                <a:gridCol w="2215302">
                  <a:extLst>
                    <a:ext uri="{9D8B030D-6E8A-4147-A177-3AD203B41FA5}">
                      <a16:colId xmlns:a16="http://schemas.microsoft.com/office/drawing/2014/main" val="160394787"/>
                    </a:ext>
                  </a:extLst>
                </a:gridCol>
                <a:gridCol w="2792186">
                  <a:extLst>
                    <a:ext uri="{9D8B030D-6E8A-4147-A177-3AD203B41FA5}">
                      <a16:colId xmlns:a16="http://schemas.microsoft.com/office/drawing/2014/main" val="3381692483"/>
                    </a:ext>
                  </a:extLst>
                </a:gridCol>
                <a:gridCol w="2187318">
                  <a:extLst>
                    <a:ext uri="{9D8B030D-6E8A-4147-A177-3AD203B41FA5}">
                      <a16:colId xmlns:a16="http://schemas.microsoft.com/office/drawing/2014/main" val="455549855"/>
                    </a:ext>
                  </a:extLst>
                </a:gridCol>
                <a:gridCol w="2569796">
                  <a:extLst>
                    <a:ext uri="{9D8B030D-6E8A-4147-A177-3AD203B41FA5}">
                      <a16:colId xmlns:a16="http://schemas.microsoft.com/office/drawing/2014/main" val="4080681557"/>
                    </a:ext>
                  </a:extLst>
                </a:gridCol>
              </a:tblGrid>
              <a:tr h="603014"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業務內容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壓力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變革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 smtClean="0"/>
                        <a:t>案例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94982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支付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/>
                        <a:t>新興支付方法的出現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/>
                        <a:t>第三方</a:t>
                      </a:r>
                      <a:r>
                        <a:rPr lang="zh-TW" altLang="en-US" sz="2000" dirty="0" smtClean="0"/>
                        <a:t>支付          </a:t>
                      </a:r>
                      <a:endParaRPr lang="en-US" altLang="zh-TW" sz="2000" dirty="0" smtClean="0"/>
                    </a:p>
                    <a:p>
                      <a:r>
                        <a:rPr lang="zh-TW" altLang="en-US" sz="2000" dirty="0" smtClean="0"/>
                        <a:t>行動支付</a:t>
                      </a:r>
                      <a:endParaRPr lang="en-US" altLang="zh-TW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dirty="0" smtClean="0"/>
                        <a:t>PayPal</a:t>
                      </a:r>
                      <a:r>
                        <a:rPr lang="zh-TW" altLang="en-US" sz="2000" dirty="0" smtClean="0"/>
                        <a:t>、支付寶</a:t>
                      </a:r>
                      <a:endParaRPr lang="en-US" altLang="zh-TW" sz="20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dirty="0" smtClean="0"/>
                        <a:t>Apple Pay  Line pay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90046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保險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/>
                        <a:t>多渠道出現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/>
                        <a:t>網路信用</a:t>
                      </a:r>
                      <a:r>
                        <a:rPr lang="zh-TW" altLang="en-US" sz="2000" dirty="0"/>
                        <a:t>評</a:t>
                      </a:r>
                      <a:r>
                        <a:rPr lang="zh-TW" altLang="en-US" sz="2000" dirty="0" smtClean="0"/>
                        <a:t>等</a:t>
                      </a:r>
                      <a:endParaRPr lang="en-US" altLang="zh-TW" sz="2000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dirty="0" smtClean="0"/>
                        <a:t>P2P</a:t>
                      </a:r>
                      <a:r>
                        <a:rPr lang="zh-TW" altLang="en-US" sz="2000" dirty="0" smtClean="0"/>
                        <a:t>保險</a:t>
                      </a:r>
                      <a:endParaRPr lang="zh-TW" altLang="en-US" sz="2000" dirty="0" smtClean="0">
                        <a:latin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/>
                        <a:t>芝麻信用、</a:t>
                      </a:r>
                      <a:r>
                        <a:rPr lang="en-US" altLang="zh-TW" sz="2000" dirty="0" smtClean="0"/>
                        <a:t> Equifax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dirty="0" err="1" smtClean="0">
                          <a:latin typeface="+mn-lt"/>
                        </a:rPr>
                        <a:t>Friendsurance</a:t>
                      </a:r>
                      <a:r>
                        <a:rPr lang="zh-TW" altLang="en-US" sz="2000" dirty="0" smtClean="0">
                          <a:latin typeface="+mn-ea"/>
                        </a:rPr>
                        <a:t> 眾安保險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974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存貸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/>
                        <a:t>利率的改變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dirty="0" smtClean="0"/>
                        <a:t>P2P</a:t>
                      </a:r>
                      <a:r>
                        <a:rPr lang="en-US" altLang="zh-TW" sz="2000" baseline="0" dirty="0" smtClean="0"/>
                        <a:t> </a:t>
                      </a:r>
                      <a:r>
                        <a:rPr lang="zh-TW" altLang="en-US" sz="2000" dirty="0" smtClean="0"/>
                        <a:t>借貸</a:t>
                      </a:r>
                      <a:endParaRPr lang="en-US" altLang="zh-TW" sz="2000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dirty="0" smtClean="0">
                          <a:latin typeface="+mn-lt"/>
                        </a:rPr>
                        <a:t>Lending Club</a:t>
                      </a:r>
                      <a:r>
                        <a:rPr lang="zh-TW" altLang="en-US" sz="2000" dirty="0" smtClean="0">
                          <a:latin typeface="+mn-lt"/>
                        </a:rPr>
                        <a:t>、</a:t>
                      </a:r>
                      <a:r>
                        <a:rPr lang="en-US" altLang="zh-TW" sz="2000" dirty="0" err="1" smtClean="0">
                          <a:latin typeface="+mn-lt"/>
                        </a:rPr>
                        <a:t>Zopa</a:t>
                      </a:r>
                      <a:endParaRPr lang="en-US" altLang="zh-TW" sz="2000" dirty="0" smtClean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93576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籌資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/>
                        <a:t>提供快速的籌資媒介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/>
                        <a:t>群眾募</a:t>
                      </a:r>
                      <a:r>
                        <a:rPr lang="zh-TW" altLang="en-US" sz="2000" dirty="0" smtClean="0"/>
                        <a:t>資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dirty="0" smtClean="0"/>
                        <a:t>Kickstarter</a:t>
                      </a:r>
                      <a:r>
                        <a:rPr lang="zh-TW" altLang="en-US" sz="2000" dirty="0" smtClean="0"/>
                        <a:t>、</a:t>
                      </a:r>
                      <a:r>
                        <a:rPr lang="en-US" altLang="zh-TW" sz="2000" dirty="0" err="1" smtClean="0"/>
                        <a:t>flyingV</a:t>
                      </a:r>
                      <a:endParaRPr lang="zh-TW" altLang="en-US" sz="20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57868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投資管理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/>
                        <a:t>決策更</a:t>
                      </a:r>
                      <a:r>
                        <a:rPr lang="zh-TW" altLang="en-US" sz="2000" dirty="0"/>
                        <a:t>快速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/>
                        <a:t>機器人理財</a:t>
                      </a:r>
                      <a:endParaRPr lang="en-US" altLang="zh-TW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dirty="0" smtClean="0"/>
                        <a:t>Mint</a:t>
                      </a:r>
                      <a:r>
                        <a:rPr lang="zh-TW" altLang="en-US" sz="2000" dirty="0" smtClean="0"/>
                        <a:t>、</a:t>
                      </a:r>
                      <a:r>
                        <a:rPr lang="en-US" altLang="zh-TW" sz="2000" dirty="0" smtClean="0"/>
                        <a:t>Betterment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0117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市場資訊供應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/>
                        <a:t>資訊提供更快速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新興大數據投資平台 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000" dirty="0" err="1" smtClean="0"/>
                        <a:t>Kuchi</a:t>
                      </a:r>
                      <a:r>
                        <a:rPr lang="zh-TW" altLang="en-US" sz="2000" dirty="0" smtClean="0"/>
                        <a:t>、</a:t>
                      </a:r>
                      <a:r>
                        <a:rPr kumimoji="1" lang="en-US" altLang="zh-TW" sz="2000" dirty="0" err="1" smtClean="0"/>
                        <a:t>SigFig</a:t>
                      </a:r>
                      <a:endParaRPr lang="zh-TW" alt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51296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跨境</a:t>
                      </a:r>
                      <a:r>
                        <a:rPr lang="zh-TW" altLang="en-US" sz="2400" baseline="0" dirty="0" smtClean="0"/>
                        <a:t>業務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去中心資金移轉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加密虛擬貨幣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+mj-ea"/>
                        </a:rPr>
                        <a:t>比特幣</a:t>
                      </a:r>
                      <a:r>
                        <a:rPr lang="zh-TW" altLang="en-US" sz="2000" dirty="0" smtClean="0"/>
                        <a:t>、</a:t>
                      </a:r>
                      <a:r>
                        <a:rPr lang="en-US" altLang="zh-TW" sz="2000" dirty="0" smtClean="0">
                          <a:latin typeface="+mj-ea"/>
                        </a:rPr>
                        <a:t>Linden Dollar</a:t>
                      </a:r>
                      <a:endParaRPr lang="zh-TW" altLang="en-US" sz="20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9325232" y="6478310"/>
            <a:ext cx="2743200" cy="365125"/>
          </a:xfrm>
        </p:spPr>
        <p:txBody>
          <a:bodyPr/>
          <a:lstStyle/>
          <a:p>
            <a:fld id="{B7A223AD-9DE0-49EC-B40D-C8FE98D1D69B}" type="slidenum">
              <a:rPr lang="zh-TW" altLang="en-US" smtClean="0"/>
              <a:pPr/>
              <a:t>7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442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94068" y="39586"/>
            <a:ext cx="10515600" cy="1325563"/>
          </a:xfrm>
        </p:spPr>
        <p:txBody>
          <a:bodyPr>
            <a:normAutofit/>
          </a:bodyPr>
          <a:lstStyle/>
          <a:p>
            <a:r>
              <a:rPr kumimoji="1" lang="zh-TW" altLang="en-US" sz="3600" dirty="0" smtClean="0">
                <a:latin typeface="+mn-ea"/>
              </a:rPr>
              <a:t>互聯網金融</a:t>
            </a:r>
            <a:r>
              <a:rPr kumimoji="1" lang="zh-TW" altLang="en-US" sz="3600" dirty="0">
                <a:latin typeface="+mn-ea"/>
              </a:rPr>
              <a:t>的興起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8</a:t>
            </a:fld>
            <a:endParaRPr lang="zh-TW" altLang="en-US" dirty="0"/>
          </a:p>
        </p:txBody>
      </p:sp>
      <p:sp>
        <p:nvSpPr>
          <p:cNvPr id="8" name="文字版面配置區 4"/>
          <p:cNvSpPr txBox="1">
            <a:spLocks/>
          </p:cNvSpPr>
          <p:nvPr/>
        </p:nvSpPr>
        <p:spPr>
          <a:xfrm>
            <a:off x="294068" y="1027906"/>
            <a:ext cx="11174686" cy="51583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60000"/>
              </a:lnSpc>
            </a:pPr>
            <a:r>
              <a:rPr lang="zh-TW" altLang="en-US" sz="2800" dirty="0" smtClean="0"/>
              <a:t>互聯網的快速發展→</a:t>
            </a:r>
            <a:r>
              <a:rPr lang="zh-TW" altLang="en-US" sz="2800" b="1" dirty="0" smtClean="0"/>
              <a:t>技術條件</a:t>
            </a:r>
            <a:endParaRPr lang="en-US" altLang="zh-TW" sz="2800" dirty="0" smtClean="0"/>
          </a:p>
          <a:p>
            <a:pPr>
              <a:lnSpc>
                <a:spcPct val="160000"/>
              </a:lnSpc>
            </a:pPr>
            <a:r>
              <a:rPr lang="zh-TW" altLang="en-US" sz="2800" dirty="0" smtClean="0"/>
              <a:t>電子商務的發展→</a:t>
            </a:r>
            <a:r>
              <a:rPr lang="zh-TW" altLang="en-US" sz="2800" b="1" dirty="0" smtClean="0"/>
              <a:t>社會條件</a:t>
            </a:r>
            <a:endParaRPr lang="en-US" altLang="zh-TW" sz="2800" dirty="0" smtClean="0"/>
          </a:p>
          <a:p>
            <a:pPr>
              <a:lnSpc>
                <a:spcPct val="160000"/>
              </a:lnSpc>
            </a:pPr>
            <a:r>
              <a:rPr lang="zh-TW" altLang="en-US" sz="2800" dirty="0" smtClean="0"/>
              <a:t>傳統金融業的缺陷→</a:t>
            </a:r>
            <a:r>
              <a:rPr lang="zh-TW" altLang="en-US" sz="2800" b="1" dirty="0" smtClean="0"/>
              <a:t>業務空間</a:t>
            </a:r>
            <a:endParaRPr lang="en-US" altLang="zh-TW" sz="2800" dirty="0" smtClean="0"/>
          </a:p>
          <a:p>
            <a:pPr marL="0" indent="0">
              <a:lnSpc>
                <a:spcPct val="160000"/>
              </a:lnSpc>
              <a:buFont typeface="Arial" panose="020B0604020202020204" pitchFamily="34" charset="0"/>
              <a:buNone/>
            </a:pPr>
            <a:r>
              <a:rPr lang="zh-TW" altLang="en-US" sz="2800" dirty="0" smtClean="0"/>
              <a:t>藉由數位科技創新</a:t>
            </a:r>
            <a:r>
              <a:rPr lang="zh-TW" altLang="zh-TW" sz="2800" dirty="0" smtClean="0"/>
              <a:t>的精神，結合</a:t>
            </a:r>
            <a:r>
              <a:rPr lang="en-US" altLang="zh-TW" sz="2800" dirty="0" err="1" smtClean="0"/>
              <a:t>傳統金融</a:t>
            </a:r>
            <a:r>
              <a:rPr lang="zh-TW" altLang="en-US" sz="2800" dirty="0" smtClean="0"/>
              <a:t>活動</a:t>
            </a:r>
            <a:r>
              <a:rPr lang="zh-TW" altLang="zh-TW" sz="2800" dirty="0" smtClean="0"/>
              <a:t>的核心本質，</a:t>
            </a:r>
            <a:endParaRPr lang="en-US" altLang="zh-TW" sz="2800" dirty="0" smtClean="0"/>
          </a:p>
          <a:p>
            <a:pPr lvl="1">
              <a:lnSpc>
                <a:spcPct val="160000"/>
              </a:lnSpc>
            </a:pPr>
            <a:r>
              <a:rPr lang="zh-TW" altLang="en-US" b="1" dirty="0" smtClean="0"/>
              <a:t>互聯網平台</a:t>
            </a:r>
            <a:r>
              <a:rPr lang="zh-TW" altLang="en-US" dirty="0" smtClean="0"/>
              <a:t>營運</a:t>
            </a:r>
            <a:r>
              <a:rPr lang="en-US" altLang="zh-TW" b="1" dirty="0" smtClean="0"/>
              <a:t>(Platform)</a:t>
            </a:r>
          </a:p>
          <a:p>
            <a:pPr lvl="1">
              <a:lnSpc>
                <a:spcPct val="160000"/>
              </a:lnSpc>
            </a:pPr>
            <a:r>
              <a:rPr lang="zh-TW" altLang="en-US" dirty="0" smtClean="0"/>
              <a:t>金融業務</a:t>
            </a:r>
            <a:r>
              <a:rPr lang="zh-TW" altLang="en-US" b="1" dirty="0" smtClean="0"/>
              <a:t>功能分解化</a:t>
            </a:r>
            <a:r>
              <a:rPr lang="en-US" altLang="zh-TW" b="1" dirty="0" smtClean="0"/>
              <a:t>(</a:t>
            </a:r>
            <a:r>
              <a:rPr lang="en-US" altLang="zh-TW" b="1" dirty="0" err="1" smtClean="0"/>
              <a:t>unbunding</a:t>
            </a:r>
            <a:r>
              <a:rPr lang="en-US" altLang="zh-TW" b="1" dirty="0" smtClean="0"/>
              <a:t>) </a:t>
            </a:r>
          </a:p>
          <a:p>
            <a:pPr lvl="1">
              <a:lnSpc>
                <a:spcPct val="160000"/>
              </a:lnSpc>
            </a:pPr>
            <a:r>
              <a:rPr lang="zh-TW" altLang="zh-TW" dirty="0" smtClean="0"/>
              <a:t>解決</a:t>
            </a:r>
            <a:r>
              <a:rPr lang="zh-TW" altLang="en-US" b="1" dirty="0" smtClean="0"/>
              <a:t>微型</a:t>
            </a:r>
            <a:r>
              <a:rPr lang="en-US" altLang="zh-TW" b="1" dirty="0" err="1" smtClean="0"/>
              <a:t>企業</a:t>
            </a:r>
            <a:r>
              <a:rPr lang="zh-TW" altLang="zh-TW" b="1" dirty="0" smtClean="0"/>
              <a:t>融資</a:t>
            </a:r>
            <a:r>
              <a:rPr lang="zh-TW" altLang="zh-TW" dirty="0" smtClean="0"/>
              <a:t>難的問題</a:t>
            </a:r>
            <a:r>
              <a:rPr lang="en-US" altLang="zh-TW" dirty="0" smtClean="0"/>
              <a:t> </a:t>
            </a:r>
            <a:r>
              <a:rPr lang="en-US" altLang="zh-TW" b="1" dirty="0" smtClean="0"/>
              <a:t>(Micro-finance)</a:t>
            </a:r>
          </a:p>
          <a:p>
            <a:pPr lvl="1">
              <a:lnSpc>
                <a:spcPct val="160000"/>
              </a:lnSpc>
            </a:pPr>
            <a:endParaRPr lang="en-US" altLang="zh-TW" dirty="0" smtClean="0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9210" y="1365149"/>
            <a:ext cx="5018205" cy="2146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145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94851" y="404379"/>
            <a:ext cx="11002297" cy="954856"/>
          </a:xfrm>
        </p:spPr>
        <p:txBody>
          <a:bodyPr/>
          <a:lstStyle/>
          <a:p>
            <a:r>
              <a:rPr kumimoji="1" lang="zh-TW" altLang="en-US" dirty="0" smtClean="0"/>
              <a:t>互聯網金融五大特性</a:t>
            </a:r>
            <a:endParaRPr kumimoji="1" lang="zh-TW" altLang="en-US" dirty="0"/>
          </a:p>
        </p:txBody>
      </p:sp>
      <p:sp>
        <p:nvSpPr>
          <p:cNvPr id="9" name="Shape 26"/>
          <p:cNvSpPr/>
          <p:nvPr/>
        </p:nvSpPr>
        <p:spPr>
          <a:xfrm>
            <a:off x="0" y="6423852"/>
            <a:ext cx="12192000" cy="434148"/>
          </a:xfrm>
          <a:prstGeom prst="rect">
            <a:avLst/>
          </a:prstGeom>
          <a:solidFill>
            <a:srgbClr val="1B587C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altLang="en-US" dirty="0"/>
              <a:t>   </a:t>
            </a:r>
            <a:endParaRPr dirty="0"/>
          </a:p>
        </p:txBody>
      </p:sp>
      <p:sp>
        <p:nvSpPr>
          <p:cNvPr id="10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</a:t>
            </a:r>
            <a:r>
              <a:rPr lang="zh-TW" altLang="en-US" dirty="0"/>
              <a:t>金融</a:t>
            </a:r>
            <a:r>
              <a:rPr lang="en-US" altLang="zh-TW" dirty="0"/>
              <a:t>》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 </a:t>
            </a:r>
            <a:r>
              <a:rPr lang="en-US" altLang="zh-TW" dirty="0"/>
              <a:t>NCTU.IIM.IEBI Lab</a:t>
            </a:r>
            <a:endParaRPr lang="zh-TW" altLang="en-US" dirty="0"/>
          </a:p>
        </p:txBody>
      </p:sp>
      <p:sp>
        <p:nvSpPr>
          <p:cNvPr id="11" name="圓角矩形 10"/>
          <p:cNvSpPr>
            <a:spLocks noChangeAspect="1"/>
          </p:cNvSpPr>
          <p:nvPr/>
        </p:nvSpPr>
        <p:spPr>
          <a:xfrm>
            <a:off x="9838871" y="3292982"/>
            <a:ext cx="1771361" cy="1236429"/>
          </a:xfrm>
          <a:prstGeom prst="roundRect">
            <a:avLst>
              <a:gd name="adj" fmla="val 10756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7953" t="4323" r="19637" b="4665"/>
            </a:stretch>
          </a:blipFill>
          <a:ln w="571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904" y="3071490"/>
            <a:ext cx="2005271" cy="1679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9896137" y="2281755"/>
            <a:ext cx="16568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3600" dirty="0" smtClean="0"/>
              <a:t>客戶端</a:t>
            </a:r>
            <a:endParaRPr kumimoji="1" lang="zh-TW" altLang="en-US" sz="3600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231240" y="2404585"/>
            <a:ext cx="2599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3600" dirty="0" smtClean="0"/>
              <a:t>金融企業端</a:t>
            </a:r>
            <a:endParaRPr kumimoji="1" lang="zh-TW" altLang="en-US" sz="3600" dirty="0"/>
          </a:p>
        </p:txBody>
      </p:sp>
      <p:cxnSp>
        <p:nvCxnSpPr>
          <p:cNvPr id="17" name="直線箭頭接點 16"/>
          <p:cNvCxnSpPr/>
          <p:nvPr/>
        </p:nvCxnSpPr>
        <p:spPr>
          <a:xfrm>
            <a:off x="2959009" y="4050015"/>
            <a:ext cx="399998" cy="10887"/>
          </a:xfrm>
          <a:prstGeom prst="straightConnector1">
            <a:avLst/>
          </a:prstGeom>
          <a:ln w="34925">
            <a:solidFill>
              <a:schemeClr val="tx2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/>
          </p:nvPr>
        </p:nvGraphicFramePr>
        <p:xfrm>
          <a:off x="3275650" y="2178104"/>
          <a:ext cx="4125122" cy="376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cxnSp>
        <p:nvCxnSpPr>
          <p:cNvPr id="62" name="直線箭頭接點 61"/>
          <p:cNvCxnSpPr/>
          <p:nvPr/>
        </p:nvCxnSpPr>
        <p:spPr>
          <a:xfrm flipV="1">
            <a:off x="7531172" y="4326741"/>
            <a:ext cx="1654984" cy="5248"/>
          </a:xfrm>
          <a:prstGeom prst="straightConnector1">
            <a:avLst/>
          </a:prstGeom>
          <a:ln w="34925">
            <a:solidFill>
              <a:schemeClr val="tx2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0" name="圖片 69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36857" r="61714">
                        <a14:backgroundMark x1="38857" y1="43897" x2="20571" y2="63383"/>
                        <a14:backgroundMark x1="19143" y1="31692" x2="79000" y2="10278"/>
                        <a14:backgroundMark x1="58000" y1="28051" x2="74571" y2="75589"/>
                        <a14:backgroundMark x1="61571" y1="54176" x2="59571" y2="948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161" y="2495519"/>
            <a:ext cx="2621006" cy="1748585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6574659" y="1774275"/>
            <a:ext cx="2112141" cy="461665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zh-TW" altLang="en-US" sz="2400" b="1" dirty="0">
                <a:solidFill>
                  <a:srgbClr val="4C5760"/>
                </a:solidFill>
              </a:rPr>
              <a:t>智慧資料驅動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5856254" y="1116037"/>
            <a:ext cx="2068546" cy="461665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rgbClr val="4C5760"/>
                </a:solidFill>
              </a:rPr>
              <a:t>線上營運</a:t>
            </a:r>
            <a:r>
              <a:rPr lang="zh-TW" altLang="en-US" sz="2400" b="1" dirty="0" smtClean="0">
                <a:solidFill>
                  <a:srgbClr val="4C5760"/>
                </a:solidFill>
              </a:rPr>
              <a:t>平台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6679057" y="5716213"/>
            <a:ext cx="2226403" cy="461665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zh-TW" altLang="en-US" sz="2400" b="1" dirty="0" smtClean="0">
                <a:solidFill>
                  <a:srgbClr val="4C5760"/>
                </a:solidFill>
              </a:rPr>
              <a:t>微型金</a:t>
            </a:r>
            <a:r>
              <a:rPr lang="zh-TW" altLang="en-US" sz="2400" b="1" dirty="0">
                <a:solidFill>
                  <a:srgbClr val="4C5760"/>
                </a:solidFill>
              </a:rPr>
              <a:t>融</a:t>
            </a:r>
            <a:r>
              <a:rPr lang="zh-TW" altLang="en-US" sz="2400" b="1" dirty="0" smtClean="0">
                <a:solidFill>
                  <a:srgbClr val="4C5760"/>
                </a:solidFill>
              </a:rPr>
              <a:t>市場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7849385" y="4812142"/>
            <a:ext cx="2046752" cy="461665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zh-TW" altLang="en-US" sz="2400" b="1" dirty="0">
                <a:solidFill>
                  <a:srgbClr val="4C5760"/>
                </a:solidFill>
              </a:rPr>
              <a:t>金融業務分拆</a:t>
            </a:r>
          </a:p>
        </p:txBody>
      </p:sp>
      <p:cxnSp>
        <p:nvCxnSpPr>
          <p:cNvPr id="26" name="直線接點 25"/>
          <p:cNvCxnSpPr>
            <a:stCxn id="7" idx="1"/>
          </p:cNvCxnSpPr>
          <p:nvPr/>
        </p:nvCxnSpPr>
        <p:spPr>
          <a:xfrm flipH="1">
            <a:off x="5006701" y="2005108"/>
            <a:ext cx="1567958" cy="1346173"/>
          </a:xfrm>
          <a:prstGeom prst="line">
            <a:avLst/>
          </a:prstGeom>
          <a:ln w="57150">
            <a:solidFill>
              <a:srgbClr val="4C576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接點 36"/>
          <p:cNvCxnSpPr>
            <a:stCxn id="8" idx="1"/>
          </p:cNvCxnSpPr>
          <p:nvPr/>
        </p:nvCxnSpPr>
        <p:spPr>
          <a:xfrm flipH="1">
            <a:off x="4037300" y="1346870"/>
            <a:ext cx="1818954" cy="2413882"/>
          </a:xfrm>
          <a:prstGeom prst="line">
            <a:avLst/>
          </a:prstGeom>
          <a:ln w="57150">
            <a:solidFill>
              <a:srgbClr val="4C576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接點 40"/>
          <p:cNvCxnSpPr/>
          <p:nvPr/>
        </p:nvCxnSpPr>
        <p:spPr>
          <a:xfrm flipH="1" flipV="1">
            <a:off x="6109252" y="5526157"/>
            <a:ext cx="507588" cy="276233"/>
          </a:xfrm>
          <a:prstGeom prst="line">
            <a:avLst/>
          </a:prstGeom>
          <a:ln w="57150">
            <a:solidFill>
              <a:srgbClr val="4C576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接點 44"/>
          <p:cNvCxnSpPr>
            <a:stCxn id="15" idx="1"/>
          </p:cNvCxnSpPr>
          <p:nvPr/>
        </p:nvCxnSpPr>
        <p:spPr>
          <a:xfrm flipH="1" flipV="1">
            <a:off x="6299041" y="4428555"/>
            <a:ext cx="1550344" cy="614420"/>
          </a:xfrm>
          <a:prstGeom prst="line">
            <a:avLst/>
          </a:prstGeom>
          <a:ln w="57150">
            <a:solidFill>
              <a:srgbClr val="4C576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文字方塊 63"/>
          <p:cNvSpPr txBox="1"/>
          <p:nvPr/>
        </p:nvSpPr>
        <p:spPr>
          <a:xfrm>
            <a:off x="7170499" y="2586531"/>
            <a:ext cx="2241496" cy="461665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rgbClr val="4C5760"/>
                </a:solidFill>
              </a:rPr>
              <a:t>社群合作</a:t>
            </a:r>
            <a:r>
              <a:rPr lang="zh-TW" altLang="en-US" sz="2400" b="1" dirty="0" smtClean="0">
                <a:solidFill>
                  <a:srgbClr val="4C5760"/>
                </a:solidFill>
              </a:rPr>
              <a:t>模式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cxnSp>
        <p:nvCxnSpPr>
          <p:cNvPr id="65" name="直線接點 64"/>
          <p:cNvCxnSpPr>
            <a:stCxn id="64" idx="1"/>
          </p:cNvCxnSpPr>
          <p:nvPr/>
        </p:nvCxnSpPr>
        <p:spPr>
          <a:xfrm flipH="1">
            <a:off x="5754727" y="2817364"/>
            <a:ext cx="1415772" cy="715177"/>
          </a:xfrm>
          <a:prstGeom prst="line">
            <a:avLst/>
          </a:prstGeom>
          <a:ln w="57150">
            <a:solidFill>
              <a:srgbClr val="4C576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723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2290</TotalTime>
  <Words>1788</Words>
  <Application>Microsoft Office PowerPoint</Application>
  <PresentationFormat>寬螢幕</PresentationFormat>
  <Paragraphs>440</Paragraphs>
  <Slides>41</Slides>
  <Notes>15</Notes>
  <HiddenSlides>0</HiddenSlides>
  <MMClips>0</MMClips>
  <ScaleCrop>false</ScaleCrop>
  <HeadingPairs>
    <vt:vector size="6" baseType="variant">
      <vt:variant>
        <vt:lpstr>使用字型</vt:lpstr>
      </vt:variant>
      <vt:variant>
        <vt:i4>12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41</vt:i4>
      </vt:variant>
    </vt:vector>
  </HeadingPairs>
  <TitlesOfParts>
    <vt:vector size="54" baseType="lpstr">
      <vt:lpstr>標楷體</vt:lpstr>
      <vt:lpstr>標楷體</vt:lpstr>
      <vt:lpstr>Heiti TC Light</vt:lpstr>
      <vt:lpstr>微軟正黑體</vt:lpstr>
      <vt:lpstr>PMingLiU</vt:lpstr>
      <vt:lpstr>PMingLiU</vt:lpstr>
      <vt:lpstr>Arial</vt:lpstr>
      <vt:lpstr>Calibri</vt:lpstr>
      <vt:lpstr>Calibri Light</vt:lpstr>
      <vt:lpstr>Tahoma</vt:lpstr>
      <vt:lpstr>Times New Roman</vt:lpstr>
      <vt:lpstr>Wingdings</vt:lpstr>
      <vt:lpstr>Office 佈景主題</vt:lpstr>
      <vt:lpstr>數位金融創新模式</vt:lpstr>
      <vt:lpstr>傳統金融行業</vt:lpstr>
      <vt:lpstr>互聯網金融模式</vt:lpstr>
      <vt:lpstr>互聯網金融服務創新</vt:lpstr>
      <vt:lpstr>互聯網金融的數位DNA</vt:lpstr>
      <vt:lpstr>PowerPoint 簡報</vt:lpstr>
      <vt:lpstr>金融科技對於銀行業務帶來的影響</vt:lpstr>
      <vt:lpstr>互聯網金融的興起</vt:lpstr>
      <vt:lpstr>互聯網金融五大特性</vt:lpstr>
      <vt:lpstr>互聯網金融五大特性:(一) 線上營運平台</vt:lpstr>
      <vt:lpstr>互聯網金融五大特性:(二) 人工智慧/大數據驅動</vt:lpstr>
      <vt:lpstr>互聯網金融五大特性: (三) 社群合作模式</vt:lpstr>
      <vt:lpstr>互聯網金融五大特性: (四) 金融業務分拆</vt:lpstr>
      <vt:lpstr>互聯網金融五大特性: (五)微型金融市場</vt:lpstr>
      <vt:lpstr>互聯網金融發展歷程三部曲</vt:lpstr>
      <vt:lpstr>互聯網運作三大技術</vt:lpstr>
      <vt:lpstr>互聯網技術對傳統金融之影響</vt:lpstr>
      <vt:lpstr>互聯網運作三大平台模式</vt:lpstr>
      <vt:lpstr>互聯網平台對傳統金融之影響</vt:lpstr>
      <vt:lpstr>金融行業服務形式的改變</vt:lpstr>
      <vt:lpstr> 數位金融創新的兩面地圖:  數位銀行vs 電商金融</vt:lpstr>
      <vt:lpstr>互聯網金融之創新模式</vt:lpstr>
      <vt:lpstr>數位銀行: Bank 1.0 到 Bank 3.0 銀行轉型</vt:lpstr>
      <vt:lpstr>數位銀行: Fintech &amp; Bank3.0</vt:lpstr>
      <vt:lpstr>數位銀行:  Bank3.0 到 Bank 4.0 </vt:lpstr>
      <vt:lpstr>PowerPoint 簡報</vt:lpstr>
      <vt:lpstr>目前發展-國際案例</vt:lpstr>
      <vt:lpstr>目前發展-國際案例</vt:lpstr>
      <vt:lpstr>何謂電商金融</vt:lpstr>
      <vt:lpstr>電商金融發展歷程三部曲</vt:lpstr>
      <vt:lpstr>PowerPoint 簡報</vt:lpstr>
      <vt:lpstr>PowerPoint 簡報</vt:lpstr>
      <vt:lpstr>「數位金融」課程架構</vt:lpstr>
      <vt:lpstr>社群金融研究議題</vt:lpstr>
      <vt:lpstr>群眾募資 Crowdfunding Campaigns</vt:lpstr>
      <vt:lpstr>Phase-based Crowdfunding recommendation </vt:lpstr>
      <vt:lpstr>PowerPoint 簡報</vt:lpstr>
      <vt:lpstr>群眾投資 Smart Portfolios for Investment Clubs </vt:lpstr>
      <vt:lpstr>Smart Portfolios for Investment Clubs 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數位經濟模式:創新與競爭</dc:title>
  <dc:creator>ymli</dc:creator>
  <cp:lastModifiedBy>ymli</cp:lastModifiedBy>
  <cp:revision>169</cp:revision>
  <dcterms:created xsi:type="dcterms:W3CDTF">2018-05-30T15:18:40Z</dcterms:created>
  <dcterms:modified xsi:type="dcterms:W3CDTF">2019-04-30T11:30:42Z</dcterms:modified>
</cp:coreProperties>
</file>