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9"/>
  </p:notesMasterIdLst>
  <p:sldIdLst>
    <p:sldId id="256" r:id="rId2"/>
    <p:sldId id="257" r:id="rId3"/>
    <p:sldId id="381" r:id="rId4"/>
    <p:sldId id="403" r:id="rId5"/>
    <p:sldId id="379" r:id="rId6"/>
    <p:sldId id="359" r:id="rId7"/>
    <p:sldId id="332" r:id="rId8"/>
    <p:sldId id="372" r:id="rId9"/>
    <p:sldId id="333" r:id="rId10"/>
    <p:sldId id="334" r:id="rId11"/>
    <p:sldId id="378" r:id="rId12"/>
    <p:sldId id="327" r:id="rId13"/>
    <p:sldId id="413" r:id="rId14"/>
    <p:sldId id="414" r:id="rId15"/>
    <p:sldId id="411" r:id="rId16"/>
    <p:sldId id="415" r:id="rId17"/>
    <p:sldId id="412" r:id="rId18"/>
    <p:sldId id="409" r:id="rId19"/>
    <p:sldId id="400" r:id="rId20"/>
    <p:sldId id="361" r:id="rId21"/>
    <p:sldId id="398" r:id="rId22"/>
    <p:sldId id="384" r:id="rId23"/>
    <p:sldId id="386" r:id="rId24"/>
    <p:sldId id="389" r:id="rId25"/>
    <p:sldId id="402" r:id="rId26"/>
    <p:sldId id="392" r:id="rId27"/>
    <p:sldId id="393" r:id="rId28"/>
    <p:sldId id="394" r:id="rId29"/>
    <p:sldId id="395" r:id="rId30"/>
    <p:sldId id="390" r:id="rId31"/>
    <p:sldId id="396" r:id="rId32"/>
    <p:sldId id="391" r:id="rId33"/>
    <p:sldId id="397" r:id="rId34"/>
    <p:sldId id="374" r:id="rId35"/>
    <p:sldId id="357" r:id="rId36"/>
    <p:sldId id="417" r:id="rId37"/>
    <p:sldId id="388" r:id="rId38"/>
    <p:sldId id="301" r:id="rId39"/>
    <p:sldId id="277" r:id="rId40"/>
    <p:sldId id="258" r:id="rId41"/>
    <p:sldId id="260" r:id="rId42"/>
    <p:sldId id="262" r:id="rId43"/>
    <p:sldId id="264" r:id="rId44"/>
    <p:sldId id="265" r:id="rId45"/>
    <p:sldId id="266" r:id="rId46"/>
    <p:sldId id="268" r:id="rId47"/>
    <p:sldId id="269" r:id="rId48"/>
    <p:sldId id="270" r:id="rId49"/>
    <p:sldId id="271" r:id="rId50"/>
    <p:sldId id="272" r:id="rId51"/>
    <p:sldId id="273" r:id="rId52"/>
    <p:sldId id="274" r:id="rId53"/>
    <p:sldId id="300" r:id="rId54"/>
    <p:sldId id="279" r:id="rId55"/>
    <p:sldId id="280" r:id="rId56"/>
    <p:sldId id="281" r:id="rId57"/>
    <p:sldId id="282" r:id="rId58"/>
    <p:sldId id="283" r:id="rId59"/>
    <p:sldId id="416" r:id="rId60"/>
    <p:sldId id="404" r:id="rId61"/>
    <p:sldId id="284" r:id="rId62"/>
    <p:sldId id="286" r:id="rId63"/>
    <p:sldId id="287" r:id="rId64"/>
    <p:sldId id="288" r:id="rId65"/>
    <p:sldId id="289" r:id="rId66"/>
    <p:sldId id="290" r:id="rId67"/>
    <p:sldId id="377" r:id="rId68"/>
    <p:sldId id="317" r:id="rId69"/>
    <p:sldId id="324" r:id="rId70"/>
    <p:sldId id="321" r:id="rId71"/>
    <p:sldId id="322" r:id="rId72"/>
    <p:sldId id="312" r:id="rId73"/>
    <p:sldId id="305" r:id="rId74"/>
    <p:sldId id="313" r:id="rId75"/>
    <p:sldId id="314" r:id="rId76"/>
    <p:sldId id="315" r:id="rId77"/>
    <p:sldId id="325" r:id="rId7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111" autoAdjust="0"/>
    <p:restoredTop sz="94660"/>
  </p:normalViewPr>
  <p:slideViewPr>
    <p:cSldViewPr snapToGrid="0">
      <p:cViewPr varScale="1">
        <p:scale>
          <a:sx n="96" d="100"/>
          <a:sy n="96" d="100"/>
        </p:scale>
        <p:origin x="88" y="1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diagrams/_rels/data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image" Target="../media/image37.png"/><Relationship Id="rId4" Type="http://schemas.openxmlformats.org/officeDocument/2006/relationships/image" Target="../media/image40.png"/></Relationships>
</file>

<file path=ppt/diagrams/_rels/drawing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image" Target="../media/image37.png"/><Relationship Id="rId4" Type="http://schemas.openxmlformats.org/officeDocument/2006/relationships/image" Target="../media/image40.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3F1C92E-6C9B-4C39-B0F1-002AFF56F796}" type="doc">
      <dgm:prSet loTypeId="urn:microsoft.com/office/officeart/2005/8/layout/process5" loCatId="process" qsTypeId="urn:microsoft.com/office/officeart/2005/8/quickstyle/simple1" qsCatId="simple" csTypeId="urn:microsoft.com/office/officeart/2005/8/colors/colorful1" csCatId="colorful" phldr="1"/>
      <dgm:spPr/>
      <dgm:t>
        <a:bodyPr/>
        <a:lstStyle/>
        <a:p>
          <a:endParaRPr lang="zh-TW" altLang="en-US"/>
        </a:p>
      </dgm:t>
    </dgm:pt>
    <dgm:pt modelId="{C015FE18-EA65-40F3-A601-E86B33C907AC}">
      <dgm:prSet phldrT="[文字]" custT="1"/>
      <dgm:spPr/>
      <dgm:t>
        <a:bodyPr/>
        <a:lstStyle/>
        <a:p>
          <a:r>
            <a:rPr lang="zh-TW" altLang="en-US" sz="2000" b="1" dirty="0" smtClean="0">
              <a:latin typeface="標楷體" panose="03000509000000000000" pitchFamily="65" charset="-120"/>
              <a:ea typeface="標楷體" panose="03000509000000000000" pitchFamily="65" charset="-120"/>
            </a:rPr>
            <a:t>提出創意</a:t>
          </a:r>
          <a:endParaRPr lang="zh-TW" altLang="en-US" sz="2000" b="1" dirty="0">
            <a:latin typeface="標楷體" panose="03000509000000000000" pitchFamily="65" charset="-120"/>
            <a:ea typeface="標楷體" panose="03000509000000000000" pitchFamily="65" charset="-120"/>
          </a:endParaRPr>
        </a:p>
      </dgm:t>
    </dgm:pt>
    <dgm:pt modelId="{0CBAB3B6-B1F7-45AC-9625-5DD23C22D125}" type="parTrans" cxnId="{8C282E30-09A1-4C2B-8962-A8DE4B2F6BAD}">
      <dgm:prSet/>
      <dgm:spPr/>
      <dgm:t>
        <a:bodyPr/>
        <a:lstStyle/>
        <a:p>
          <a:endParaRPr lang="zh-TW" altLang="en-US" sz="2000" b="1">
            <a:latin typeface="標楷體" panose="03000509000000000000" pitchFamily="65" charset="-120"/>
            <a:ea typeface="標楷體" panose="03000509000000000000" pitchFamily="65" charset="-120"/>
          </a:endParaRPr>
        </a:p>
      </dgm:t>
    </dgm:pt>
    <dgm:pt modelId="{30D98034-9624-4B88-8936-92C587B3BC3F}" type="sibTrans" cxnId="{8C282E30-09A1-4C2B-8962-A8DE4B2F6BAD}">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D112534B-DB07-490A-A8CA-794C61D79971}">
      <dgm:prSet phldrT="[文字]" custT="1"/>
      <dgm:spPr/>
      <dgm:t>
        <a:bodyPr/>
        <a:lstStyle/>
        <a:p>
          <a:r>
            <a:rPr lang="zh-TW" altLang="en-US" sz="2000" b="1" dirty="0" smtClean="0">
              <a:latin typeface="標楷體" panose="03000509000000000000" pitchFamily="65" charset="-120"/>
              <a:ea typeface="標楷體" panose="03000509000000000000" pitchFamily="65" charset="-120"/>
            </a:rPr>
            <a:t>落實創意</a:t>
          </a:r>
          <a:endParaRPr lang="zh-TW" altLang="en-US" sz="2000" b="1" dirty="0">
            <a:latin typeface="標楷體" panose="03000509000000000000" pitchFamily="65" charset="-120"/>
            <a:ea typeface="標楷體" panose="03000509000000000000" pitchFamily="65" charset="-120"/>
          </a:endParaRPr>
        </a:p>
      </dgm:t>
    </dgm:pt>
    <dgm:pt modelId="{ACB8D55F-5262-48CC-9C53-88960FB73C32}" type="parTrans" cxnId="{174AC058-08CE-42C6-871F-CD73F7AD86CF}">
      <dgm:prSet/>
      <dgm:spPr/>
      <dgm:t>
        <a:bodyPr/>
        <a:lstStyle/>
        <a:p>
          <a:endParaRPr lang="zh-TW" altLang="en-US" sz="2000" b="1">
            <a:latin typeface="標楷體" panose="03000509000000000000" pitchFamily="65" charset="-120"/>
            <a:ea typeface="標楷體" panose="03000509000000000000" pitchFamily="65" charset="-120"/>
          </a:endParaRPr>
        </a:p>
      </dgm:t>
    </dgm:pt>
    <dgm:pt modelId="{CE56B178-67CA-4F26-A720-04749671E1F0}" type="sibTrans" cxnId="{174AC058-08CE-42C6-871F-CD73F7AD86CF}">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21EC5D6E-EE6C-41C7-ACE6-BC8BEEB0974D}">
      <dgm:prSet phldrT="[文字]" custT="1"/>
      <dgm:spPr/>
      <dgm:t>
        <a:bodyPr/>
        <a:lstStyle/>
        <a:p>
          <a:r>
            <a:rPr lang="zh-TW" altLang="en-US" sz="2000" b="1" dirty="0" smtClean="0">
              <a:latin typeface="標楷體" panose="03000509000000000000" pitchFamily="65" charset="-120"/>
              <a:ea typeface="標楷體" panose="03000509000000000000" pitchFamily="65" charset="-120"/>
            </a:rPr>
            <a:t>增強能力</a:t>
          </a:r>
          <a:endParaRPr lang="zh-TW" altLang="en-US" sz="2000" b="1" dirty="0">
            <a:latin typeface="標楷體" panose="03000509000000000000" pitchFamily="65" charset="-120"/>
            <a:ea typeface="標楷體" panose="03000509000000000000" pitchFamily="65" charset="-120"/>
          </a:endParaRPr>
        </a:p>
      </dgm:t>
    </dgm:pt>
    <dgm:pt modelId="{CCA3D4AB-3701-4386-A07B-A5D192464BEB}" type="parTrans" cxnId="{C1E240F5-4879-41FE-BF87-37C0F55C87B6}">
      <dgm:prSet/>
      <dgm:spPr/>
      <dgm:t>
        <a:bodyPr/>
        <a:lstStyle/>
        <a:p>
          <a:endParaRPr lang="zh-TW" altLang="en-US" sz="2000" b="1">
            <a:latin typeface="標楷體" panose="03000509000000000000" pitchFamily="65" charset="-120"/>
            <a:ea typeface="標楷體" panose="03000509000000000000" pitchFamily="65" charset="-120"/>
          </a:endParaRPr>
        </a:p>
      </dgm:t>
    </dgm:pt>
    <dgm:pt modelId="{BB92B51B-742B-4930-8A71-EC2DF72912E7}" type="sibTrans" cxnId="{C1E240F5-4879-41FE-BF87-37C0F55C87B6}">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AB498675-AA5E-4A82-B7C5-1720F670A877}">
      <dgm:prSet phldrT="[文字]" custT="1"/>
      <dgm:spPr/>
      <dgm:t>
        <a:bodyPr/>
        <a:lstStyle/>
        <a:p>
          <a:r>
            <a:rPr lang="zh-TW" altLang="en-US" sz="2000" b="1" dirty="0" smtClean="0">
              <a:latin typeface="標楷體" panose="03000509000000000000" pitchFamily="65" charset="-120"/>
              <a:ea typeface="標楷體" panose="03000509000000000000" pitchFamily="65" charset="-120"/>
            </a:rPr>
            <a:t>整合資源</a:t>
          </a:r>
          <a:endParaRPr lang="zh-TW" altLang="en-US" sz="2000" b="1" dirty="0">
            <a:latin typeface="標楷體" panose="03000509000000000000" pitchFamily="65" charset="-120"/>
            <a:ea typeface="標楷體" panose="03000509000000000000" pitchFamily="65" charset="-120"/>
          </a:endParaRPr>
        </a:p>
      </dgm:t>
    </dgm:pt>
    <dgm:pt modelId="{539E301C-3154-41DF-AF59-C157EF071658}" type="parTrans" cxnId="{56842004-F9C9-4F25-B245-FF105DC1233F}">
      <dgm:prSet/>
      <dgm:spPr/>
      <dgm:t>
        <a:bodyPr/>
        <a:lstStyle/>
        <a:p>
          <a:endParaRPr lang="zh-TW" altLang="en-US" sz="2000" b="1">
            <a:latin typeface="標楷體" panose="03000509000000000000" pitchFamily="65" charset="-120"/>
            <a:ea typeface="標楷體" panose="03000509000000000000" pitchFamily="65" charset="-120"/>
          </a:endParaRPr>
        </a:p>
      </dgm:t>
    </dgm:pt>
    <dgm:pt modelId="{679641C8-2752-4684-98ED-ABCBF3F39FEF}" type="sibTrans" cxnId="{56842004-F9C9-4F25-B245-FF105DC1233F}">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33AF8F8B-311C-46DA-BB50-D1AF379B0802}">
      <dgm:prSet phldrT="[文字]" custT="1"/>
      <dgm:spPr/>
      <dgm:t>
        <a:bodyPr/>
        <a:lstStyle/>
        <a:p>
          <a:r>
            <a:rPr lang="zh-TW" altLang="en-US" sz="2000" b="1" dirty="0" smtClean="0">
              <a:latin typeface="標楷體" panose="03000509000000000000" pitchFamily="65" charset="-120"/>
              <a:ea typeface="標楷體" panose="03000509000000000000" pitchFamily="65" charset="-120"/>
            </a:rPr>
            <a:t>解決族群痛苦與煩惱</a:t>
          </a:r>
          <a:endParaRPr lang="zh-TW" altLang="en-US" sz="2000" b="1" dirty="0">
            <a:latin typeface="標楷體" panose="03000509000000000000" pitchFamily="65" charset="-120"/>
            <a:ea typeface="標楷體" panose="03000509000000000000" pitchFamily="65" charset="-120"/>
          </a:endParaRPr>
        </a:p>
      </dgm:t>
    </dgm:pt>
    <dgm:pt modelId="{459E6094-DD90-46C8-9D47-10629E85FC83}" type="parTrans" cxnId="{BA6B116A-31AA-4459-9C0A-B190A571B92C}">
      <dgm:prSet/>
      <dgm:spPr/>
      <dgm:t>
        <a:bodyPr/>
        <a:lstStyle/>
        <a:p>
          <a:endParaRPr lang="zh-TW" altLang="en-US" sz="2000" b="1">
            <a:latin typeface="標楷體" panose="03000509000000000000" pitchFamily="65" charset="-120"/>
            <a:ea typeface="標楷體" panose="03000509000000000000" pitchFamily="65" charset="-120"/>
          </a:endParaRPr>
        </a:p>
      </dgm:t>
    </dgm:pt>
    <dgm:pt modelId="{4BED7BC7-0B4C-42B0-A470-B3D54E9625C0}" type="sibTrans" cxnId="{BA6B116A-31AA-4459-9C0A-B190A571B92C}">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47F97B58-2BB9-4279-BB80-F6C041BACB10}">
      <dgm:prSet phldrT="[文字]" custT="1"/>
      <dgm:spPr/>
      <dgm:t>
        <a:bodyPr/>
        <a:lstStyle/>
        <a:p>
          <a:r>
            <a:rPr lang="zh-TW" altLang="en-US" sz="2000" b="1" dirty="0" smtClean="0">
              <a:latin typeface="標楷體" panose="03000509000000000000" pitchFamily="65" charset="-120"/>
              <a:ea typeface="標楷體" panose="03000509000000000000" pitchFamily="65" charset="-120"/>
            </a:rPr>
            <a:t>創造價值</a:t>
          </a:r>
          <a:endParaRPr lang="zh-TW" altLang="en-US" sz="2000" b="1" dirty="0">
            <a:latin typeface="標楷體" panose="03000509000000000000" pitchFamily="65" charset="-120"/>
            <a:ea typeface="標楷體" panose="03000509000000000000" pitchFamily="65" charset="-120"/>
          </a:endParaRPr>
        </a:p>
      </dgm:t>
    </dgm:pt>
    <dgm:pt modelId="{3E0E646B-F261-4A63-A6E1-E70CD4B42EED}" type="parTrans" cxnId="{43427D13-9892-47D3-888E-CEF8CC687B1A}">
      <dgm:prSet/>
      <dgm:spPr/>
      <dgm:t>
        <a:bodyPr/>
        <a:lstStyle/>
        <a:p>
          <a:endParaRPr lang="zh-TW" altLang="en-US" sz="2000" b="1">
            <a:latin typeface="標楷體" panose="03000509000000000000" pitchFamily="65" charset="-120"/>
            <a:ea typeface="標楷體" panose="03000509000000000000" pitchFamily="65" charset="-120"/>
          </a:endParaRPr>
        </a:p>
      </dgm:t>
    </dgm:pt>
    <dgm:pt modelId="{04671E2E-54F9-4FD7-A8FF-447E2CB1EF97}" type="sibTrans" cxnId="{43427D13-9892-47D3-888E-CEF8CC687B1A}">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390144FD-6AAE-4869-A473-DE50604FDDB2}">
      <dgm:prSet phldrT="[文字]" custT="1"/>
      <dgm:spPr/>
      <dgm:t>
        <a:bodyPr/>
        <a:lstStyle/>
        <a:p>
          <a:r>
            <a:rPr lang="zh-TW" altLang="en-US" sz="2000" b="1" dirty="0" smtClean="0">
              <a:latin typeface="標楷體" panose="03000509000000000000" pitchFamily="65" charset="-120"/>
              <a:ea typeface="標楷體" panose="03000509000000000000" pitchFamily="65" charset="-120"/>
            </a:rPr>
            <a:t>提升效率</a:t>
          </a:r>
          <a:endParaRPr lang="zh-TW" altLang="en-US" sz="2000" b="1" dirty="0">
            <a:latin typeface="標楷體" panose="03000509000000000000" pitchFamily="65" charset="-120"/>
            <a:ea typeface="標楷體" panose="03000509000000000000" pitchFamily="65" charset="-120"/>
          </a:endParaRPr>
        </a:p>
      </dgm:t>
    </dgm:pt>
    <dgm:pt modelId="{EBA14357-21A0-4BD1-90B6-60D8E0DF9D6F}" type="parTrans" cxnId="{7AE2C42B-1852-4D84-AF0E-DD38760C3934}">
      <dgm:prSet/>
      <dgm:spPr/>
      <dgm:t>
        <a:bodyPr/>
        <a:lstStyle/>
        <a:p>
          <a:endParaRPr lang="zh-TW" altLang="en-US" sz="2000" b="1">
            <a:latin typeface="標楷體" panose="03000509000000000000" pitchFamily="65" charset="-120"/>
            <a:ea typeface="標楷體" panose="03000509000000000000" pitchFamily="65" charset="-120"/>
          </a:endParaRPr>
        </a:p>
      </dgm:t>
    </dgm:pt>
    <dgm:pt modelId="{AC45112D-0144-49F8-A63C-899441B216A1}" type="sibTrans" cxnId="{7AE2C42B-1852-4D84-AF0E-DD38760C3934}">
      <dgm:prSet/>
      <dgm:spPr/>
      <dgm:t>
        <a:bodyPr/>
        <a:lstStyle/>
        <a:p>
          <a:endParaRPr lang="zh-TW" altLang="en-US" sz="2000" b="1">
            <a:latin typeface="標楷體" panose="03000509000000000000" pitchFamily="65" charset="-120"/>
            <a:ea typeface="標楷體" panose="03000509000000000000" pitchFamily="65" charset="-120"/>
          </a:endParaRPr>
        </a:p>
      </dgm:t>
    </dgm:pt>
    <dgm:pt modelId="{9B5C3CE0-06F1-4F79-B8FA-E712425028ED}" type="pres">
      <dgm:prSet presAssocID="{93F1C92E-6C9B-4C39-B0F1-002AFF56F796}" presName="diagram" presStyleCnt="0">
        <dgm:presLayoutVars>
          <dgm:dir/>
          <dgm:resizeHandles val="exact"/>
        </dgm:presLayoutVars>
      </dgm:prSet>
      <dgm:spPr/>
      <dgm:t>
        <a:bodyPr/>
        <a:lstStyle/>
        <a:p>
          <a:endParaRPr lang="zh-TW" altLang="en-US"/>
        </a:p>
      </dgm:t>
    </dgm:pt>
    <dgm:pt modelId="{E104E57E-28F5-4B32-9AD8-63F68FDB3458}" type="pres">
      <dgm:prSet presAssocID="{C015FE18-EA65-40F3-A601-E86B33C907AC}" presName="node" presStyleLbl="node1" presStyleIdx="0" presStyleCnt="7">
        <dgm:presLayoutVars>
          <dgm:bulletEnabled val="1"/>
        </dgm:presLayoutVars>
      </dgm:prSet>
      <dgm:spPr/>
      <dgm:t>
        <a:bodyPr/>
        <a:lstStyle/>
        <a:p>
          <a:endParaRPr lang="zh-TW" altLang="en-US"/>
        </a:p>
      </dgm:t>
    </dgm:pt>
    <dgm:pt modelId="{1A1A7B7A-F76B-45C5-9C95-10F5C828816E}" type="pres">
      <dgm:prSet presAssocID="{30D98034-9624-4B88-8936-92C587B3BC3F}" presName="sibTrans" presStyleLbl="sibTrans2D1" presStyleIdx="0" presStyleCnt="6"/>
      <dgm:spPr/>
      <dgm:t>
        <a:bodyPr/>
        <a:lstStyle/>
        <a:p>
          <a:endParaRPr lang="zh-TW" altLang="en-US"/>
        </a:p>
      </dgm:t>
    </dgm:pt>
    <dgm:pt modelId="{4DEED0B8-68F6-48FE-AE8B-A94530F4CE18}" type="pres">
      <dgm:prSet presAssocID="{30D98034-9624-4B88-8936-92C587B3BC3F}" presName="connectorText" presStyleLbl="sibTrans2D1" presStyleIdx="0" presStyleCnt="6"/>
      <dgm:spPr/>
      <dgm:t>
        <a:bodyPr/>
        <a:lstStyle/>
        <a:p>
          <a:endParaRPr lang="zh-TW" altLang="en-US"/>
        </a:p>
      </dgm:t>
    </dgm:pt>
    <dgm:pt modelId="{1E4C3C86-D88F-4494-A45F-937F6E64A34C}" type="pres">
      <dgm:prSet presAssocID="{D112534B-DB07-490A-A8CA-794C61D79971}" presName="node" presStyleLbl="node1" presStyleIdx="1" presStyleCnt="7">
        <dgm:presLayoutVars>
          <dgm:bulletEnabled val="1"/>
        </dgm:presLayoutVars>
      </dgm:prSet>
      <dgm:spPr/>
      <dgm:t>
        <a:bodyPr/>
        <a:lstStyle/>
        <a:p>
          <a:endParaRPr lang="zh-TW" altLang="en-US"/>
        </a:p>
      </dgm:t>
    </dgm:pt>
    <dgm:pt modelId="{568FF5C7-9B6F-42CF-84D9-B3736607A59D}" type="pres">
      <dgm:prSet presAssocID="{CE56B178-67CA-4F26-A720-04749671E1F0}" presName="sibTrans" presStyleLbl="sibTrans2D1" presStyleIdx="1" presStyleCnt="6"/>
      <dgm:spPr/>
      <dgm:t>
        <a:bodyPr/>
        <a:lstStyle/>
        <a:p>
          <a:endParaRPr lang="zh-TW" altLang="en-US"/>
        </a:p>
      </dgm:t>
    </dgm:pt>
    <dgm:pt modelId="{09958168-3ACA-48D6-AE2D-30C7334ACE86}" type="pres">
      <dgm:prSet presAssocID="{CE56B178-67CA-4F26-A720-04749671E1F0}" presName="connectorText" presStyleLbl="sibTrans2D1" presStyleIdx="1" presStyleCnt="6"/>
      <dgm:spPr/>
      <dgm:t>
        <a:bodyPr/>
        <a:lstStyle/>
        <a:p>
          <a:endParaRPr lang="zh-TW" altLang="en-US"/>
        </a:p>
      </dgm:t>
    </dgm:pt>
    <dgm:pt modelId="{B031F5C6-FE04-4B04-8F20-D633848161EB}" type="pres">
      <dgm:prSet presAssocID="{21EC5D6E-EE6C-41C7-ACE6-BC8BEEB0974D}" presName="node" presStyleLbl="node1" presStyleIdx="2" presStyleCnt="7">
        <dgm:presLayoutVars>
          <dgm:bulletEnabled val="1"/>
        </dgm:presLayoutVars>
      </dgm:prSet>
      <dgm:spPr/>
      <dgm:t>
        <a:bodyPr/>
        <a:lstStyle/>
        <a:p>
          <a:endParaRPr lang="zh-TW" altLang="en-US"/>
        </a:p>
      </dgm:t>
    </dgm:pt>
    <dgm:pt modelId="{7BD283B6-DB67-4951-939E-B513416830AA}" type="pres">
      <dgm:prSet presAssocID="{BB92B51B-742B-4930-8A71-EC2DF72912E7}" presName="sibTrans" presStyleLbl="sibTrans2D1" presStyleIdx="2" presStyleCnt="6"/>
      <dgm:spPr/>
      <dgm:t>
        <a:bodyPr/>
        <a:lstStyle/>
        <a:p>
          <a:endParaRPr lang="zh-TW" altLang="en-US"/>
        </a:p>
      </dgm:t>
    </dgm:pt>
    <dgm:pt modelId="{BABAF08A-CE02-425A-A6A9-A33EF412B4C8}" type="pres">
      <dgm:prSet presAssocID="{BB92B51B-742B-4930-8A71-EC2DF72912E7}" presName="connectorText" presStyleLbl="sibTrans2D1" presStyleIdx="2" presStyleCnt="6"/>
      <dgm:spPr/>
      <dgm:t>
        <a:bodyPr/>
        <a:lstStyle/>
        <a:p>
          <a:endParaRPr lang="zh-TW" altLang="en-US"/>
        </a:p>
      </dgm:t>
    </dgm:pt>
    <dgm:pt modelId="{DA11DAC8-3053-43D7-A25A-008DD537B174}" type="pres">
      <dgm:prSet presAssocID="{AB498675-AA5E-4A82-B7C5-1720F670A877}" presName="node" presStyleLbl="node1" presStyleIdx="3" presStyleCnt="7">
        <dgm:presLayoutVars>
          <dgm:bulletEnabled val="1"/>
        </dgm:presLayoutVars>
      </dgm:prSet>
      <dgm:spPr/>
      <dgm:t>
        <a:bodyPr/>
        <a:lstStyle/>
        <a:p>
          <a:endParaRPr lang="zh-TW" altLang="en-US"/>
        </a:p>
      </dgm:t>
    </dgm:pt>
    <dgm:pt modelId="{522321A6-3B48-417E-82A2-95AA96A998F2}" type="pres">
      <dgm:prSet presAssocID="{679641C8-2752-4684-98ED-ABCBF3F39FEF}" presName="sibTrans" presStyleLbl="sibTrans2D1" presStyleIdx="3" presStyleCnt="6"/>
      <dgm:spPr/>
      <dgm:t>
        <a:bodyPr/>
        <a:lstStyle/>
        <a:p>
          <a:endParaRPr lang="zh-TW" altLang="en-US"/>
        </a:p>
      </dgm:t>
    </dgm:pt>
    <dgm:pt modelId="{B8C9436B-10EA-4045-98FB-2570DCAD0AD2}" type="pres">
      <dgm:prSet presAssocID="{679641C8-2752-4684-98ED-ABCBF3F39FEF}" presName="connectorText" presStyleLbl="sibTrans2D1" presStyleIdx="3" presStyleCnt="6"/>
      <dgm:spPr/>
      <dgm:t>
        <a:bodyPr/>
        <a:lstStyle/>
        <a:p>
          <a:endParaRPr lang="zh-TW" altLang="en-US"/>
        </a:p>
      </dgm:t>
    </dgm:pt>
    <dgm:pt modelId="{2383A1A8-B9F2-4791-8B22-89054A7D8F07}" type="pres">
      <dgm:prSet presAssocID="{33AF8F8B-311C-46DA-BB50-D1AF379B0802}" presName="node" presStyleLbl="node1" presStyleIdx="4" presStyleCnt="7">
        <dgm:presLayoutVars>
          <dgm:bulletEnabled val="1"/>
        </dgm:presLayoutVars>
      </dgm:prSet>
      <dgm:spPr/>
      <dgm:t>
        <a:bodyPr/>
        <a:lstStyle/>
        <a:p>
          <a:endParaRPr lang="zh-TW" altLang="en-US"/>
        </a:p>
      </dgm:t>
    </dgm:pt>
    <dgm:pt modelId="{BCE90170-7201-4452-942F-487D8D075540}" type="pres">
      <dgm:prSet presAssocID="{4BED7BC7-0B4C-42B0-A470-B3D54E9625C0}" presName="sibTrans" presStyleLbl="sibTrans2D1" presStyleIdx="4" presStyleCnt="6"/>
      <dgm:spPr/>
      <dgm:t>
        <a:bodyPr/>
        <a:lstStyle/>
        <a:p>
          <a:endParaRPr lang="zh-TW" altLang="en-US"/>
        </a:p>
      </dgm:t>
    </dgm:pt>
    <dgm:pt modelId="{D910C112-D0A2-4E66-8BB9-1DEF96930E28}" type="pres">
      <dgm:prSet presAssocID="{4BED7BC7-0B4C-42B0-A470-B3D54E9625C0}" presName="connectorText" presStyleLbl="sibTrans2D1" presStyleIdx="4" presStyleCnt="6"/>
      <dgm:spPr/>
      <dgm:t>
        <a:bodyPr/>
        <a:lstStyle/>
        <a:p>
          <a:endParaRPr lang="zh-TW" altLang="en-US"/>
        </a:p>
      </dgm:t>
    </dgm:pt>
    <dgm:pt modelId="{FDAC164B-84DB-416F-A3AB-6D3593A90459}" type="pres">
      <dgm:prSet presAssocID="{47F97B58-2BB9-4279-BB80-F6C041BACB10}" presName="node" presStyleLbl="node1" presStyleIdx="5" presStyleCnt="7">
        <dgm:presLayoutVars>
          <dgm:bulletEnabled val="1"/>
        </dgm:presLayoutVars>
      </dgm:prSet>
      <dgm:spPr/>
      <dgm:t>
        <a:bodyPr/>
        <a:lstStyle/>
        <a:p>
          <a:endParaRPr lang="zh-TW" altLang="en-US"/>
        </a:p>
      </dgm:t>
    </dgm:pt>
    <dgm:pt modelId="{A9B1DD84-74D3-4043-8F5A-AB1C8822812D}" type="pres">
      <dgm:prSet presAssocID="{04671E2E-54F9-4FD7-A8FF-447E2CB1EF97}" presName="sibTrans" presStyleLbl="sibTrans2D1" presStyleIdx="5" presStyleCnt="6"/>
      <dgm:spPr/>
      <dgm:t>
        <a:bodyPr/>
        <a:lstStyle/>
        <a:p>
          <a:endParaRPr lang="zh-TW" altLang="en-US"/>
        </a:p>
      </dgm:t>
    </dgm:pt>
    <dgm:pt modelId="{7863EA92-F072-4144-BB86-713D2DF7DE41}" type="pres">
      <dgm:prSet presAssocID="{04671E2E-54F9-4FD7-A8FF-447E2CB1EF97}" presName="connectorText" presStyleLbl="sibTrans2D1" presStyleIdx="5" presStyleCnt="6"/>
      <dgm:spPr/>
      <dgm:t>
        <a:bodyPr/>
        <a:lstStyle/>
        <a:p>
          <a:endParaRPr lang="zh-TW" altLang="en-US"/>
        </a:p>
      </dgm:t>
    </dgm:pt>
    <dgm:pt modelId="{129FE9D1-7174-47FF-BB06-18C20969AE39}" type="pres">
      <dgm:prSet presAssocID="{390144FD-6AAE-4869-A473-DE50604FDDB2}" presName="node" presStyleLbl="node1" presStyleIdx="6" presStyleCnt="7">
        <dgm:presLayoutVars>
          <dgm:bulletEnabled val="1"/>
        </dgm:presLayoutVars>
      </dgm:prSet>
      <dgm:spPr/>
      <dgm:t>
        <a:bodyPr/>
        <a:lstStyle/>
        <a:p>
          <a:endParaRPr lang="zh-TW" altLang="en-US"/>
        </a:p>
      </dgm:t>
    </dgm:pt>
  </dgm:ptLst>
  <dgm:cxnLst>
    <dgm:cxn modelId="{728C2C1E-CB48-4090-BD5D-6901887D4985}" type="presOf" srcId="{CE56B178-67CA-4F26-A720-04749671E1F0}" destId="{568FF5C7-9B6F-42CF-84D9-B3736607A59D}" srcOrd="0" destOrd="0" presId="urn:microsoft.com/office/officeart/2005/8/layout/process5"/>
    <dgm:cxn modelId="{357B1A41-E702-4307-BB86-C69C5B0BAC50}" type="presOf" srcId="{04671E2E-54F9-4FD7-A8FF-447E2CB1EF97}" destId="{A9B1DD84-74D3-4043-8F5A-AB1C8822812D}" srcOrd="0" destOrd="0" presId="urn:microsoft.com/office/officeart/2005/8/layout/process5"/>
    <dgm:cxn modelId="{09263C41-755E-4090-B9C9-08A75BA95FAE}" type="presOf" srcId="{679641C8-2752-4684-98ED-ABCBF3F39FEF}" destId="{B8C9436B-10EA-4045-98FB-2570DCAD0AD2}" srcOrd="1" destOrd="0" presId="urn:microsoft.com/office/officeart/2005/8/layout/process5"/>
    <dgm:cxn modelId="{07E49E0C-011A-41DC-B9C3-29A7CFF10455}" type="presOf" srcId="{47F97B58-2BB9-4279-BB80-F6C041BACB10}" destId="{FDAC164B-84DB-416F-A3AB-6D3593A90459}" srcOrd="0" destOrd="0" presId="urn:microsoft.com/office/officeart/2005/8/layout/process5"/>
    <dgm:cxn modelId="{BA6B116A-31AA-4459-9C0A-B190A571B92C}" srcId="{93F1C92E-6C9B-4C39-B0F1-002AFF56F796}" destId="{33AF8F8B-311C-46DA-BB50-D1AF379B0802}" srcOrd="4" destOrd="0" parTransId="{459E6094-DD90-46C8-9D47-10629E85FC83}" sibTransId="{4BED7BC7-0B4C-42B0-A470-B3D54E9625C0}"/>
    <dgm:cxn modelId="{56842004-F9C9-4F25-B245-FF105DC1233F}" srcId="{93F1C92E-6C9B-4C39-B0F1-002AFF56F796}" destId="{AB498675-AA5E-4A82-B7C5-1720F670A877}" srcOrd="3" destOrd="0" parTransId="{539E301C-3154-41DF-AF59-C157EF071658}" sibTransId="{679641C8-2752-4684-98ED-ABCBF3F39FEF}"/>
    <dgm:cxn modelId="{70A981B3-9D58-4178-B091-8674ABA2FD56}" type="presOf" srcId="{C015FE18-EA65-40F3-A601-E86B33C907AC}" destId="{E104E57E-28F5-4B32-9AD8-63F68FDB3458}" srcOrd="0" destOrd="0" presId="urn:microsoft.com/office/officeart/2005/8/layout/process5"/>
    <dgm:cxn modelId="{F02DA713-3F1D-40A4-ADD3-256276145DC9}" type="presOf" srcId="{390144FD-6AAE-4869-A473-DE50604FDDB2}" destId="{129FE9D1-7174-47FF-BB06-18C20969AE39}" srcOrd="0" destOrd="0" presId="urn:microsoft.com/office/officeart/2005/8/layout/process5"/>
    <dgm:cxn modelId="{C1E240F5-4879-41FE-BF87-37C0F55C87B6}" srcId="{93F1C92E-6C9B-4C39-B0F1-002AFF56F796}" destId="{21EC5D6E-EE6C-41C7-ACE6-BC8BEEB0974D}" srcOrd="2" destOrd="0" parTransId="{CCA3D4AB-3701-4386-A07B-A5D192464BEB}" sibTransId="{BB92B51B-742B-4930-8A71-EC2DF72912E7}"/>
    <dgm:cxn modelId="{174AC058-08CE-42C6-871F-CD73F7AD86CF}" srcId="{93F1C92E-6C9B-4C39-B0F1-002AFF56F796}" destId="{D112534B-DB07-490A-A8CA-794C61D79971}" srcOrd="1" destOrd="0" parTransId="{ACB8D55F-5262-48CC-9C53-88960FB73C32}" sibTransId="{CE56B178-67CA-4F26-A720-04749671E1F0}"/>
    <dgm:cxn modelId="{1FF27BF2-EDE4-47F7-AD20-7D2622AA5AF6}" type="presOf" srcId="{93F1C92E-6C9B-4C39-B0F1-002AFF56F796}" destId="{9B5C3CE0-06F1-4F79-B8FA-E712425028ED}" srcOrd="0" destOrd="0" presId="urn:microsoft.com/office/officeart/2005/8/layout/process5"/>
    <dgm:cxn modelId="{E7FA3289-B123-452A-A838-51B76D603518}" type="presOf" srcId="{CE56B178-67CA-4F26-A720-04749671E1F0}" destId="{09958168-3ACA-48D6-AE2D-30C7334ACE86}" srcOrd="1" destOrd="0" presId="urn:microsoft.com/office/officeart/2005/8/layout/process5"/>
    <dgm:cxn modelId="{9DE21EF9-415B-4E29-B31C-003CDE0B0830}" type="presOf" srcId="{BB92B51B-742B-4930-8A71-EC2DF72912E7}" destId="{7BD283B6-DB67-4951-939E-B513416830AA}" srcOrd="0" destOrd="0" presId="urn:microsoft.com/office/officeart/2005/8/layout/process5"/>
    <dgm:cxn modelId="{43427D13-9892-47D3-888E-CEF8CC687B1A}" srcId="{93F1C92E-6C9B-4C39-B0F1-002AFF56F796}" destId="{47F97B58-2BB9-4279-BB80-F6C041BACB10}" srcOrd="5" destOrd="0" parTransId="{3E0E646B-F261-4A63-A6E1-E70CD4B42EED}" sibTransId="{04671E2E-54F9-4FD7-A8FF-447E2CB1EF97}"/>
    <dgm:cxn modelId="{DC737B65-CCA5-41CE-A26C-30EFF9A2166C}" type="presOf" srcId="{04671E2E-54F9-4FD7-A8FF-447E2CB1EF97}" destId="{7863EA92-F072-4144-BB86-713D2DF7DE41}" srcOrd="1" destOrd="0" presId="urn:microsoft.com/office/officeart/2005/8/layout/process5"/>
    <dgm:cxn modelId="{7AE2C42B-1852-4D84-AF0E-DD38760C3934}" srcId="{93F1C92E-6C9B-4C39-B0F1-002AFF56F796}" destId="{390144FD-6AAE-4869-A473-DE50604FDDB2}" srcOrd="6" destOrd="0" parTransId="{EBA14357-21A0-4BD1-90B6-60D8E0DF9D6F}" sibTransId="{AC45112D-0144-49F8-A63C-899441B216A1}"/>
    <dgm:cxn modelId="{8C282E30-09A1-4C2B-8962-A8DE4B2F6BAD}" srcId="{93F1C92E-6C9B-4C39-B0F1-002AFF56F796}" destId="{C015FE18-EA65-40F3-A601-E86B33C907AC}" srcOrd="0" destOrd="0" parTransId="{0CBAB3B6-B1F7-45AC-9625-5DD23C22D125}" sibTransId="{30D98034-9624-4B88-8936-92C587B3BC3F}"/>
    <dgm:cxn modelId="{EA5A2D64-69D2-4A3A-8FD2-CAD98E5592B4}" type="presOf" srcId="{33AF8F8B-311C-46DA-BB50-D1AF379B0802}" destId="{2383A1A8-B9F2-4791-8B22-89054A7D8F07}" srcOrd="0" destOrd="0" presId="urn:microsoft.com/office/officeart/2005/8/layout/process5"/>
    <dgm:cxn modelId="{DAC44BCB-215D-40FB-ADA7-6DECE1D4181F}" type="presOf" srcId="{BB92B51B-742B-4930-8A71-EC2DF72912E7}" destId="{BABAF08A-CE02-425A-A6A9-A33EF412B4C8}" srcOrd="1" destOrd="0" presId="urn:microsoft.com/office/officeart/2005/8/layout/process5"/>
    <dgm:cxn modelId="{AEA6C2D6-AEBF-4195-83B4-0777E51B4264}" type="presOf" srcId="{D112534B-DB07-490A-A8CA-794C61D79971}" destId="{1E4C3C86-D88F-4494-A45F-937F6E64A34C}" srcOrd="0" destOrd="0" presId="urn:microsoft.com/office/officeart/2005/8/layout/process5"/>
    <dgm:cxn modelId="{A6328CE0-B883-4C2C-9A54-05BCFAD641BF}" type="presOf" srcId="{4BED7BC7-0B4C-42B0-A470-B3D54E9625C0}" destId="{D910C112-D0A2-4E66-8BB9-1DEF96930E28}" srcOrd="1" destOrd="0" presId="urn:microsoft.com/office/officeart/2005/8/layout/process5"/>
    <dgm:cxn modelId="{928BF3F0-1FFC-46AE-968F-0A2DD369B8AE}" type="presOf" srcId="{4BED7BC7-0B4C-42B0-A470-B3D54E9625C0}" destId="{BCE90170-7201-4452-942F-487D8D075540}" srcOrd="0" destOrd="0" presId="urn:microsoft.com/office/officeart/2005/8/layout/process5"/>
    <dgm:cxn modelId="{1477F9B3-1EA9-42E1-95DC-E39126702977}" type="presOf" srcId="{30D98034-9624-4B88-8936-92C587B3BC3F}" destId="{1A1A7B7A-F76B-45C5-9C95-10F5C828816E}" srcOrd="0" destOrd="0" presId="urn:microsoft.com/office/officeart/2005/8/layout/process5"/>
    <dgm:cxn modelId="{BCCC3CE2-56FF-46F1-883B-2C1BA496ED57}" type="presOf" srcId="{21EC5D6E-EE6C-41C7-ACE6-BC8BEEB0974D}" destId="{B031F5C6-FE04-4B04-8F20-D633848161EB}" srcOrd="0" destOrd="0" presId="urn:microsoft.com/office/officeart/2005/8/layout/process5"/>
    <dgm:cxn modelId="{44ED1C59-546A-4B16-B1D4-16FD84D63F5F}" type="presOf" srcId="{679641C8-2752-4684-98ED-ABCBF3F39FEF}" destId="{522321A6-3B48-417E-82A2-95AA96A998F2}" srcOrd="0" destOrd="0" presId="urn:microsoft.com/office/officeart/2005/8/layout/process5"/>
    <dgm:cxn modelId="{6284A6B9-E32A-4125-B8C2-B6E9037F55D4}" type="presOf" srcId="{30D98034-9624-4B88-8936-92C587B3BC3F}" destId="{4DEED0B8-68F6-48FE-AE8B-A94530F4CE18}" srcOrd="1" destOrd="0" presId="urn:microsoft.com/office/officeart/2005/8/layout/process5"/>
    <dgm:cxn modelId="{1834A16A-1846-4998-8506-DB4ABAEB90DD}" type="presOf" srcId="{AB498675-AA5E-4A82-B7C5-1720F670A877}" destId="{DA11DAC8-3053-43D7-A25A-008DD537B174}" srcOrd="0" destOrd="0" presId="urn:microsoft.com/office/officeart/2005/8/layout/process5"/>
    <dgm:cxn modelId="{8E14A7E0-6FDE-4674-92A4-6CF1BB677171}" type="presParOf" srcId="{9B5C3CE0-06F1-4F79-B8FA-E712425028ED}" destId="{E104E57E-28F5-4B32-9AD8-63F68FDB3458}" srcOrd="0" destOrd="0" presId="urn:microsoft.com/office/officeart/2005/8/layout/process5"/>
    <dgm:cxn modelId="{6601A4EC-7A53-496D-83C5-78A4102B2A3C}" type="presParOf" srcId="{9B5C3CE0-06F1-4F79-B8FA-E712425028ED}" destId="{1A1A7B7A-F76B-45C5-9C95-10F5C828816E}" srcOrd="1" destOrd="0" presId="urn:microsoft.com/office/officeart/2005/8/layout/process5"/>
    <dgm:cxn modelId="{91B885B8-8A05-4295-9E10-C4373EDB08E4}" type="presParOf" srcId="{1A1A7B7A-F76B-45C5-9C95-10F5C828816E}" destId="{4DEED0B8-68F6-48FE-AE8B-A94530F4CE18}" srcOrd="0" destOrd="0" presId="urn:microsoft.com/office/officeart/2005/8/layout/process5"/>
    <dgm:cxn modelId="{1CD3005C-B17C-45FB-AE3A-93BA0A4193A7}" type="presParOf" srcId="{9B5C3CE0-06F1-4F79-B8FA-E712425028ED}" destId="{1E4C3C86-D88F-4494-A45F-937F6E64A34C}" srcOrd="2" destOrd="0" presId="urn:microsoft.com/office/officeart/2005/8/layout/process5"/>
    <dgm:cxn modelId="{52674ED9-FD0C-4934-9DB2-17F024F910AF}" type="presParOf" srcId="{9B5C3CE0-06F1-4F79-B8FA-E712425028ED}" destId="{568FF5C7-9B6F-42CF-84D9-B3736607A59D}" srcOrd="3" destOrd="0" presId="urn:microsoft.com/office/officeart/2005/8/layout/process5"/>
    <dgm:cxn modelId="{6A37A32E-9087-42BB-BA06-BC3784AE28D9}" type="presParOf" srcId="{568FF5C7-9B6F-42CF-84D9-B3736607A59D}" destId="{09958168-3ACA-48D6-AE2D-30C7334ACE86}" srcOrd="0" destOrd="0" presId="urn:microsoft.com/office/officeart/2005/8/layout/process5"/>
    <dgm:cxn modelId="{5BA53C76-CE35-4B7A-8195-09A6FED8F110}" type="presParOf" srcId="{9B5C3CE0-06F1-4F79-B8FA-E712425028ED}" destId="{B031F5C6-FE04-4B04-8F20-D633848161EB}" srcOrd="4" destOrd="0" presId="urn:microsoft.com/office/officeart/2005/8/layout/process5"/>
    <dgm:cxn modelId="{802F787A-4DB1-46F0-95B8-4406B051A244}" type="presParOf" srcId="{9B5C3CE0-06F1-4F79-B8FA-E712425028ED}" destId="{7BD283B6-DB67-4951-939E-B513416830AA}" srcOrd="5" destOrd="0" presId="urn:microsoft.com/office/officeart/2005/8/layout/process5"/>
    <dgm:cxn modelId="{163779D7-9A60-472F-85FB-35B07B0537AA}" type="presParOf" srcId="{7BD283B6-DB67-4951-939E-B513416830AA}" destId="{BABAF08A-CE02-425A-A6A9-A33EF412B4C8}" srcOrd="0" destOrd="0" presId="urn:microsoft.com/office/officeart/2005/8/layout/process5"/>
    <dgm:cxn modelId="{F9CC156A-BD8E-47FB-B42A-4513E5DEA022}" type="presParOf" srcId="{9B5C3CE0-06F1-4F79-B8FA-E712425028ED}" destId="{DA11DAC8-3053-43D7-A25A-008DD537B174}" srcOrd="6" destOrd="0" presId="urn:microsoft.com/office/officeart/2005/8/layout/process5"/>
    <dgm:cxn modelId="{FDDE2D0B-4E17-48A5-9FCF-45A6DB35671E}" type="presParOf" srcId="{9B5C3CE0-06F1-4F79-B8FA-E712425028ED}" destId="{522321A6-3B48-417E-82A2-95AA96A998F2}" srcOrd="7" destOrd="0" presId="urn:microsoft.com/office/officeart/2005/8/layout/process5"/>
    <dgm:cxn modelId="{592D84F0-F808-4571-98FD-94146B94526C}" type="presParOf" srcId="{522321A6-3B48-417E-82A2-95AA96A998F2}" destId="{B8C9436B-10EA-4045-98FB-2570DCAD0AD2}" srcOrd="0" destOrd="0" presId="urn:microsoft.com/office/officeart/2005/8/layout/process5"/>
    <dgm:cxn modelId="{78EA8A91-ABCD-4C4B-B8F0-F0B3CED45165}" type="presParOf" srcId="{9B5C3CE0-06F1-4F79-B8FA-E712425028ED}" destId="{2383A1A8-B9F2-4791-8B22-89054A7D8F07}" srcOrd="8" destOrd="0" presId="urn:microsoft.com/office/officeart/2005/8/layout/process5"/>
    <dgm:cxn modelId="{C6ADAFF1-8EC7-45FA-8CB3-FE463F9690E4}" type="presParOf" srcId="{9B5C3CE0-06F1-4F79-B8FA-E712425028ED}" destId="{BCE90170-7201-4452-942F-487D8D075540}" srcOrd="9" destOrd="0" presId="urn:microsoft.com/office/officeart/2005/8/layout/process5"/>
    <dgm:cxn modelId="{0CC6496A-A597-429E-A16D-F24CFAE3B5D1}" type="presParOf" srcId="{BCE90170-7201-4452-942F-487D8D075540}" destId="{D910C112-D0A2-4E66-8BB9-1DEF96930E28}" srcOrd="0" destOrd="0" presId="urn:microsoft.com/office/officeart/2005/8/layout/process5"/>
    <dgm:cxn modelId="{31C0C23D-495C-468F-8659-B6BCC434BFA6}" type="presParOf" srcId="{9B5C3CE0-06F1-4F79-B8FA-E712425028ED}" destId="{FDAC164B-84DB-416F-A3AB-6D3593A90459}" srcOrd="10" destOrd="0" presId="urn:microsoft.com/office/officeart/2005/8/layout/process5"/>
    <dgm:cxn modelId="{BBCD2340-3375-41C6-BB34-DDD329A4CB51}" type="presParOf" srcId="{9B5C3CE0-06F1-4F79-B8FA-E712425028ED}" destId="{A9B1DD84-74D3-4043-8F5A-AB1C8822812D}" srcOrd="11" destOrd="0" presId="urn:microsoft.com/office/officeart/2005/8/layout/process5"/>
    <dgm:cxn modelId="{AB3C031C-ECC8-42E7-A314-B2F3A5957972}" type="presParOf" srcId="{A9B1DD84-74D3-4043-8F5A-AB1C8822812D}" destId="{7863EA92-F072-4144-BB86-713D2DF7DE41}" srcOrd="0" destOrd="0" presId="urn:microsoft.com/office/officeart/2005/8/layout/process5"/>
    <dgm:cxn modelId="{B87BE545-5578-44EE-AFB9-2BA123FF882B}" type="presParOf" srcId="{9B5C3CE0-06F1-4F79-B8FA-E712425028ED}" destId="{129FE9D1-7174-47FF-BB06-18C20969AE39}" srcOrd="12"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7767CC6-7A6E-43C0-99D0-71D4C8C328C9}" type="doc">
      <dgm:prSet loTypeId="urn:microsoft.com/office/officeart/2009/3/layout/IncreasingArrowsProcess" loCatId="process" qsTypeId="urn:microsoft.com/office/officeart/2005/8/quickstyle/simple1" qsCatId="simple" csTypeId="urn:microsoft.com/office/officeart/2005/8/colors/colorful1" csCatId="colorful" phldr="1"/>
      <dgm:spPr/>
      <dgm:t>
        <a:bodyPr/>
        <a:lstStyle/>
        <a:p>
          <a:endParaRPr lang="zh-TW" altLang="en-US"/>
        </a:p>
      </dgm:t>
    </dgm:pt>
    <dgm:pt modelId="{06318893-41F8-475E-8CC4-3C4088F9A253}">
      <dgm:prSet phldrT="[文字]" custT="1"/>
      <dgm:spPr/>
      <dgm:t>
        <a:bodyPr/>
        <a:lstStyle/>
        <a:p>
          <a:r>
            <a:rPr lang="zh-TW" altLang="en-US" sz="2800" b="1" dirty="0" smtClean="0">
              <a:latin typeface="標楷體" panose="03000509000000000000" pitchFamily="65" charset="-120"/>
              <a:ea typeface="標楷體" panose="03000509000000000000" pitchFamily="65" charset="-120"/>
            </a:rPr>
            <a:t>求生存</a:t>
          </a:r>
          <a:endParaRPr lang="zh-TW" altLang="en-US" sz="2800" b="1" dirty="0">
            <a:latin typeface="標楷體" panose="03000509000000000000" pitchFamily="65" charset="-120"/>
            <a:ea typeface="標楷體" panose="03000509000000000000" pitchFamily="65" charset="-120"/>
          </a:endParaRPr>
        </a:p>
      </dgm:t>
    </dgm:pt>
    <dgm:pt modelId="{34622AB9-AECC-4C7F-9E92-139A4BAD2D04}" type="parTrans" cxnId="{B20F3FB7-D25C-4688-86F9-52E3C89935AF}">
      <dgm:prSet/>
      <dgm:spPr/>
      <dgm:t>
        <a:bodyPr/>
        <a:lstStyle/>
        <a:p>
          <a:endParaRPr lang="zh-TW" altLang="en-US" sz="2800">
            <a:latin typeface="標楷體" panose="03000509000000000000" pitchFamily="65" charset="-120"/>
            <a:ea typeface="標楷體" panose="03000509000000000000" pitchFamily="65" charset="-120"/>
          </a:endParaRPr>
        </a:p>
      </dgm:t>
    </dgm:pt>
    <dgm:pt modelId="{4C4477B6-CA3F-4D9B-B1A7-DF9A6C8F9445}" type="sibTrans" cxnId="{B20F3FB7-D25C-4688-86F9-52E3C89935AF}">
      <dgm:prSet/>
      <dgm:spPr/>
      <dgm:t>
        <a:bodyPr/>
        <a:lstStyle/>
        <a:p>
          <a:endParaRPr lang="zh-TW" altLang="en-US" sz="2800">
            <a:latin typeface="標楷體" panose="03000509000000000000" pitchFamily="65" charset="-120"/>
            <a:ea typeface="標楷體" panose="03000509000000000000" pitchFamily="65" charset="-120"/>
          </a:endParaRPr>
        </a:p>
      </dgm:t>
    </dgm:pt>
    <dgm:pt modelId="{D92A0017-2455-49C5-856D-DA52BB9D98A8}">
      <dgm:prSet phldrT="[文字]" custT="1"/>
      <dgm:spPr/>
      <dgm:t>
        <a:bodyPr/>
        <a:lstStyle/>
        <a:p>
          <a:r>
            <a:rPr lang="en-US" altLang="zh-TW" sz="2800" dirty="0" smtClean="0">
              <a:latin typeface="標楷體" panose="03000509000000000000" pitchFamily="65" charset="-120"/>
              <a:ea typeface="標楷體" panose="03000509000000000000" pitchFamily="65" charset="-120"/>
              <a:sym typeface="Wingdings" panose="05000000000000000000" pitchFamily="2" charset="2"/>
            </a:rPr>
            <a:t>1.</a:t>
          </a:r>
          <a:r>
            <a:rPr lang="zh-TW" altLang="en-US" sz="2800" dirty="0" smtClean="0">
              <a:latin typeface="標楷體" panose="03000509000000000000" pitchFamily="65" charset="-120"/>
              <a:ea typeface="標楷體" panose="03000509000000000000" pitchFamily="65" charset="-120"/>
              <a:sym typeface="Wingdings" panose="05000000000000000000" pitchFamily="2" charset="2"/>
            </a:rPr>
            <a:t>無法改變局</a:t>
          </a:r>
          <a:endParaRPr lang="en-US" altLang="zh-TW" sz="2800" dirty="0" smtClean="0">
            <a:latin typeface="標楷體" panose="03000509000000000000" pitchFamily="65" charset="-120"/>
            <a:ea typeface="標楷體" panose="03000509000000000000" pitchFamily="65" charset="-120"/>
            <a:sym typeface="Wingdings" panose="05000000000000000000" pitchFamily="2" charset="2"/>
          </a:endParaRPr>
        </a:p>
        <a:p>
          <a:r>
            <a:rPr lang="en-US" altLang="zh-TW" sz="2800" dirty="0" smtClean="0">
              <a:latin typeface="標楷體" panose="03000509000000000000" pitchFamily="65" charset="-120"/>
              <a:ea typeface="標楷體" panose="03000509000000000000" pitchFamily="65" charset="-120"/>
              <a:sym typeface="Wingdings" panose="05000000000000000000" pitchFamily="2" charset="2"/>
            </a:rPr>
            <a:t>2.</a:t>
          </a:r>
          <a:r>
            <a:rPr lang="zh-TW" altLang="en-US" sz="2800" dirty="0" smtClean="0">
              <a:latin typeface="標楷體" panose="03000509000000000000" pitchFamily="65" charset="-120"/>
              <a:ea typeface="標楷體" panose="03000509000000000000" pitchFamily="65" charset="-120"/>
              <a:sym typeface="Wingdings" panose="05000000000000000000" pitchFamily="2" charset="2"/>
            </a:rPr>
            <a:t>求自保</a:t>
          </a:r>
          <a:endParaRPr lang="zh-TW" altLang="en-US" sz="2800" dirty="0">
            <a:latin typeface="標楷體" panose="03000509000000000000" pitchFamily="65" charset="-120"/>
            <a:ea typeface="標楷體" panose="03000509000000000000" pitchFamily="65" charset="-120"/>
          </a:endParaRPr>
        </a:p>
      </dgm:t>
    </dgm:pt>
    <dgm:pt modelId="{3B7D6283-0C2D-4099-81D5-36A3FF6765AB}" type="parTrans" cxnId="{8B7A47DE-74C2-461D-8EDD-464388D3D58F}">
      <dgm:prSet/>
      <dgm:spPr/>
      <dgm:t>
        <a:bodyPr/>
        <a:lstStyle/>
        <a:p>
          <a:endParaRPr lang="zh-TW" altLang="en-US" sz="2800">
            <a:latin typeface="標楷體" panose="03000509000000000000" pitchFamily="65" charset="-120"/>
            <a:ea typeface="標楷體" panose="03000509000000000000" pitchFamily="65" charset="-120"/>
          </a:endParaRPr>
        </a:p>
      </dgm:t>
    </dgm:pt>
    <dgm:pt modelId="{E0F08D1E-86F9-450C-B341-358F8B1E7137}" type="sibTrans" cxnId="{8B7A47DE-74C2-461D-8EDD-464388D3D58F}">
      <dgm:prSet/>
      <dgm:spPr/>
      <dgm:t>
        <a:bodyPr/>
        <a:lstStyle/>
        <a:p>
          <a:endParaRPr lang="zh-TW" altLang="en-US" sz="2800">
            <a:latin typeface="標楷體" panose="03000509000000000000" pitchFamily="65" charset="-120"/>
            <a:ea typeface="標楷體" panose="03000509000000000000" pitchFamily="65" charset="-120"/>
          </a:endParaRPr>
        </a:p>
      </dgm:t>
    </dgm:pt>
    <dgm:pt modelId="{49F714D7-74C3-47D6-98C8-0523096168AE}">
      <dgm:prSet phldrT="[文字]" custT="1"/>
      <dgm:spPr/>
      <dgm:t>
        <a:bodyPr/>
        <a:lstStyle/>
        <a:p>
          <a:r>
            <a:rPr lang="zh-TW" altLang="en-US" sz="2800" b="1" dirty="0" smtClean="0">
              <a:latin typeface="標楷體" panose="03000509000000000000" pitchFamily="65" charset="-120"/>
              <a:ea typeface="標楷體" panose="03000509000000000000" pitchFamily="65" charset="-120"/>
            </a:rPr>
            <a:t>求贏</a:t>
          </a:r>
          <a:endParaRPr lang="zh-TW" altLang="en-US" sz="2800" b="1" dirty="0">
            <a:latin typeface="標楷體" panose="03000509000000000000" pitchFamily="65" charset="-120"/>
            <a:ea typeface="標楷體" panose="03000509000000000000" pitchFamily="65" charset="-120"/>
          </a:endParaRPr>
        </a:p>
      </dgm:t>
    </dgm:pt>
    <dgm:pt modelId="{3AAB2C8B-7A68-4DA0-888F-57A50DE60005}" type="parTrans" cxnId="{F8A8C797-E3BC-4D89-AB1C-97181B1AD0A1}">
      <dgm:prSet/>
      <dgm:spPr/>
      <dgm:t>
        <a:bodyPr/>
        <a:lstStyle/>
        <a:p>
          <a:endParaRPr lang="zh-TW" altLang="en-US" sz="2800">
            <a:latin typeface="標楷體" panose="03000509000000000000" pitchFamily="65" charset="-120"/>
            <a:ea typeface="標楷體" panose="03000509000000000000" pitchFamily="65" charset="-120"/>
          </a:endParaRPr>
        </a:p>
      </dgm:t>
    </dgm:pt>
    <dgm:pt modelId="{3211DD79-1762-4692-9403-03820FEB4842}" type="sibTrans" cxnId="{F8A8C797-E3BC-4D89-AB1C-97181B1AD0A1}">
      <dgm:prSet/>
      <dgm:spPr/>
      <dgm:t>
        <a:bodyPr/>
        <a:lstStyle/>
        <a:p>
          <a:endParaRPr lang="zh-TW" altLang="en-US" sz="2800">
            <a:latin typeface="標楷體" panose="03000509000000000000" pitchFamily="65" charset="-120"/>
            <a:ea typeface="標楷體" panose="03000509000000000000" pitchFamily="65" charset="-120"/>
          </a:endParaRPr>
        </a:p>
      </dgm:t>
    </dgm:pt>
    <dgm:pt modelId="{DF405BE4-5813-4F4E-81BC-AB9423195627}">
      <dgm:prSet phldrT="[文字]" custT="1"/>
      <dgm:spPr/>
      <dgm:t>
        <a:bodyPr/>
        <a:lstStyle/>
        <a:p>
          <a:r>
            <a:rPr lang="en-US" altLang="zh-TW" sz="2800" dirty="0" smtClean="0">
              <a:latin typeface="標楷體" panose="03000509000000000000" pitchFamily="65" charset="-120"/>
              <a:ea typeface="標楷體" panose="03000509000000000000" pitchFamily="65" charset="-120"/>
              <a:sym typeface="Wingdings" panose="05000000000000000000" pitchFamily="2" charset="2"/>
            </a:rPr>
            <a:t>1.</a:t>
          </a:r>
          <a:r>
            <a:rPr lang="zh-TW" altLang="en-US" sz="2800" dirty="0" smtClean="0">
              <a:latin typeface="標楷體" panose="03000509000000000000" pitchFamily="65" charset="-120"/>
              <a:ea typeface="標楷體" panose="03000509000000000000" pitchFamily="65" charset="-120"/>
              <a:sym typeface="Wingdings" panose="05000000000000000000" pitchFamily="2" charset="2"/>
            </a:rPr>
            <a:t>贏只是過程</a:t>
          </a:r>
          <a:endParaRPr lang="en-US" altLang="zh-TW" sz="2800" dirty="0" smtClean="0">
            <a:latin typeface="標楷體" panose="03000509000000000000" pitchFamily="65" charset="-120"/>
            <a:ea typeface="標楷體" panose="03000509000000000000" pitchFamily="65" charset="-120"/>
            <a:sym typeface="Wingdings" panose="05000000000000000000" pitchFamily="2" charset="2"/>
          </a:endParaRPr>
        </a:p>
        <a:p>
          <a:r>
            <a:rPr lang="en-US" altLang="zh-TW" sz="2800" dirty="0" smtClean="0">
              <a:latin typeface="標楷體" panose="03000509000000000000" pitchFamily="65" charset="-120"/>
              <a:ea typeface="標楷體" panose="03000509000000000000" pitchFamily="65" charset="-120"/>
              <a:sym typeface="Wingdings" panose="05000000000000000000" pitchFamily="2" charset="2"/>
            </a:rPr>
            <a:t>2.</a:t>
          </a:r>
          <a:r>
            <a:rPr lang="zh-TW" altLang="en-US" sz="2800" dirty="0" smtClean="0">
              <a:latin typeface="標楷體" panose="03000509000000000000" pitchFamily="65" charset="-120"/>
              <a:ea typeface="標楷體" panose="03000509000000000000" pitchFamily="65" charset="-120"/>
              <a:sym typeface="Wingdings" panose="05000000000000000000" pitchFamily="2" charset="2"/>
            </a:rPr>
            <a:t>贏不穩定</a:t>
          </a:r>
          <a:endParaRPr lang="zh-TW" altLang="en-US" sz="2800" dirty="0">
            <a:latin typeface="標楷體" panose="03000509000000000000" pitchFamily="65" charset="-120"/>
            <a:ea typeface="標楷體" panose="03000509000000000000" pitchFamily="65" charset="-120"/>
          </a:endParaRPr>
        </a:p>
      </dgm:t>
    </dgm:pt>
    <dgm:pt modelId="{E0E4C84B-A50F-4B90-A6EF-0EE2C556FCD1}" type="parTrans" cxnId="{D40F5DCA-FB58-41A4-9590-9207400413B4}">
      <dgm:prSet/>
      <dgm:spPr/>
      <dgm:t>
        <a:bodyPr/>
        <a:lstStyle/>
        <a:p>
          <a:endParaRPr lang="zh-TW" altLang="en-US" sz="2800">
            <a:latin typeface="標楷體" panose="03000509000000000000" pitchFamily="65" charset="-120"/>
            <a:ea typeface="標楷體" panose="03000509000000000000" pitchFamily="65" charset="-120"/>
          </a:endParaRPr>
        </a:p>
      </dgm:t>
    </dgm:pt>
    <dgm:pt modelId="{275B854C-5824-4FE7-A9CA-E5A02C951D67}" type="sibTrans" cxnId="{D40F5DCA-FB58-41A4-9590-9207400413B4}">
      <dgm:prSet/>
      <dgm:spPr/>
      <dgm:t>
        <a:bodyPr/>
        <a:lstStyle/>
        <a:p>
          <a:endParaRPr lang="zh-TW" altLang="en-US" sz="2800">
            <a:latin typeface="標楷體" panose="03000509000000000000" pitchFamily="65" charset="-120"/>
            <a:ea typeface="標楷體" panose="03000509000000000000" pitchFamily="65" charset="-120"/>
          </a:endParaRPr>
        </a:p>
      </dgm:t>
    </dgm:pt>
    <dgm:pt modelId="{1AF66BD9-7ACA-4D3C-9A18-ED5B495BADAF}">
      <dgm:prSet phldrT="[文字]" custT="1"/>
      <dgm:spPr/>
      <dgm:t>
        <a:bodyPr/>
        <a:lstStyle/>
        <a:p>
          <a:r>
            <a:rPr lang="zh-TW" altLang="en-US" sz="2800" b="1" dirty="0" smtClean="0">
              <a:latin typeface="標楷體" panose="03000509000000000000" pitchFamily="65" charset="-120"/>
              <a:ea typeface="標楷體" panose="03000509000000000000" pitchFamily="65" charset="-120"/>
              <a:sym typeface="Wingdings" panose="05000000000000000000" pitchFamily="2" charset="2"/>
            </a:rPr>
            <a:t>求贏贏</a:t>
          </a:r>
          <a:endParaRPr lang="zh-TW" altLang="en-US" sz="2800" b="1" dirty="0">
            <a:latin typeface="標楷體" panose="03000509000000000000" pitchFamily="65" charset="-120"/>
            <a:ea typeface="標楷體" panose="03000509000000000000" pitchFamily="65" charset="-120"/>
          </a:endParaRPr>
        </a:p>
      </dgm:t>
    </dgm:pt>
    <dgm:pt modelId="{0D2303F3-0B96-4004-A9B8-692D2A8DF235}" type="parTrans" cxnId="{95880D0F-A308-4753-A59C-F6BE06BE7446}">
      <dgm:prSet/>
      <dgm:spPr/>
      <dgm:t>
        <a:bodyPr/>
        <a:lstStyle/>
        <a:p>
          <a:endParaRPr lang="zh-TW" altLang="en-US" sz="2800">
            <a:latin typeface="標楷體" panose="03000509000000000000" pitchFamily="65" charset="-120"/>
            <a:ea typeface="標楷體" panose="03000509000000000000" pitchFamily="65" charset="-120"/>
          </a:endParaRPr>
        </a:p>
      </dgm:t>
    </dgm:pt>
    <dgm:pt modelId="{826162DB-4427-49C5-ABE5-C95187D7A45B}" type="sibTrans" cxnId="{95880D0F-A308-4753-A59C-F6BE06BE7446}">
      <dgm:prSet/>
      <dgm:spPr/>
      <dgm:t>
        <a:bodyPr/>
        <a:lstStyle/>
        <a:p>
          <a:endParaRPr lang="zh-TW" altLang="en-US" sz="2800">
            <a:latin typeface="標楷體" panose="03000509000000000000" pitchFamily="65" charset="-120"/>
            <a:ea typeface="標楷體" panose="03000509000000000000" pitchFamily="65" charset="-120"/>
          </a:endParaRPr>
        </a:p>
      </dgm:t>
    </dgm:pt>
    <dgm:pt modelId="{05F0FCCC-FA83-46A8-8699-8B9AEEC53C83}">
      <dgm:prSet phldrT="[文字]" custT="1"/>
      <dgm:spPr/>
      <dgm:t>
        <a:bodyPr/>
        <a:lstStyle/>
        <a:p>
          <a:r>
            <a:rPr lang="en-US" altLang="zh-TW" sz="2800" dirty="0" smtClean="0">
              <a:latin typeface="標楷體" panose="03000509000000000000" pitchFamily="65" charset="-120"/>
              <a:ea typeface="標楷體" panose="03000509000000000000" pitchFamily="65" charset="-120"/>
              <a:sym typeface="Wingdings" panose="05000000000000000000" pitchFamily="2" charset="2"/>
            </a:rPr>
            <a:t>1.</a:t>
          </a:r>
          <a:r>
            <a:rPr lang="zh-TW" altLang="en-US" sz="2800" dirty="0" smtClean="0">
              <a:latin typeface="標楷體" panose="03000509000000000000" pitchFamily="65" charset="-120"/>
              <a:ea typeface="標楷體" panose="03000509000000000000" pitchFamily="65" charset="-120"/>
              <a:sym typeface="Wingdings" panose="05000000000000000000" pitchFamily="2" charset="2"/>
            </a:rPr>
            <a:t>改變競爭規則</a:t>
          </a:r>
          <a:r>
            <a:rPr lang="en-US" altLang="zh-TW" sz="2800" dirty="0" smtClean="0">
              <a:latin typeface="標楷體" panose="03000509000000000000" pitchFamily="65" charset="-120"/>
              <a:ea typeface="標楷體" panose="03000509000000000000" pitchFamily="65" charset="-120"/>
              <a:sym typeface="Wingdings" panose="05000000000000000000" pitchFamily="2" charset="2"/>
            </a:rPr>
            <a:t>,</a:t>
          </a:r>
          <a:r>
            <a:rPr lang="zh-TW" altLang="en-US" sz="2800" dirty="0" smtClean="0">
              <a:latin typeface="標楷體" panose="03000509000000000000" pitchFamily="65" charset="-120"/>
              <a:ea typeface="標楷體" panose="03000509000000000000" pitchFamily="65" charset="-120"/>
              <a:sym typeface="Wingdings" panose="05000000000000000000" pitchFamily="2" charset="2"/>
            </a:rPr>
            <a:t>創造贏贏</a:t>
          </a:r>
          <a:endParaRPr lang="en-US" altLang="zh-TW" sz="2800" dirty="0" smtClean="0">
            <a:latin typeface="標楷體" panose="03000509000000000000" pitchFamily="65" charset="-120"/>
            <a:ea typeface="標楷體" panose="03000509000000000000" pitchFamily="65" charset="-120"/>
            <a:sym typeface="Wingdings" panose="05000000000000000000" pitchFamily="2" charset="2"/>
          </a:endParaRPr>
        </a:p>
        <a:p>
          <a:r>
            <a:rPr lang="en-US" altLang="zh-TW" sz="2800" dirty="0" smtClean="0">
              <a:latin typeface="標楷體" panose="03000509000000000000" pitchFamily="65" charset="-120"/>
              <a:ea typeface="標楷體" panose="03000509000000000000" pitchFamily="65" charset="-120"/>
              <a:sym typeface="Wingdings" panose="05000000000000000000" pitchFamily="2" charset="2"/>
            </a:rPr>
            <a:t>2.</a:t>
          </a:r>
          <a:r>
            <a:rPr lang="zh-TW" altLang="en-US" sz="2800" dirty="0" smtClean="0">
              <a:latin typeface="標楷體" panose="03000509000000000000" pitchFamily="65" charset="-120"/>
              <a:ea typeface="標楷體" panose="03000509000000000000" pitchFamily="65" charset="-120"/>
              <a:sym typeface="Wingdings" panose="05000000000000000000" pitchFamily="2" charset="2"/>
            </a:rPr>
            <a:t>贏贏才能長久</a:t>
          </a:r>
          <a:endParaRPr lang="zh-TW" altLang="en-US" sz="2800" dirty="0">
            <a:latin typeface="標楷體" panose="03000509000000000000" pitchFamily="65" charset="-120"/>
            <a:ea typeface="標楷體" panose="03000509000000000000" pitchFamily="65" charset="-120"/>
          </a:endParaRPr>
        </a:p>
      </dgm:t>
    </dgm:pt>
    <dgm:pt modelId="{3EFB1A43-DF6F-477E-ACD7-1B1B49B6BD98}" type="parTrans" cxnId="{67C0876B-C04F-4384-BD79-CC4786AEB4D6}">
      <dgm:prSet/>
      <dgm:spPr/>
      <dgm:t>
        <a:bodyPr/>
        <a:lstStyle/>
        <a:p>
          <a:endParaRPr lang="zh-TW" altLang="en-US" sz="2800">
            <a:latin typeface="標楷體" panose="03000509000000000000" pitchFamily="65" charset="-120"/>
            <a:ea typeface="標楷體" panose="03000509000000000000" pitchFamily="65" charset="-120"/>
          </a:endParaRPr>
        </a:p>
      </dgm:t>
    </dgm:pt>
    <dgm:pt modelId="{1762D937-986E-4E49-A4AE-0FC3043C8C3B}" type="sibTrans" cxnId="{67C0876B-C04F-4384-BD79-CC4786AEB4D6}">
      <dgm:prSet/>
      <dgm:spPr/>
      <dgm:t>
        <a:bodyPr/>
        <a:lstStyle/>
        <a:p>
          <a:endParaRPr lang="zh-TW" altLang="en-US" sz="2800">
            <a:latin typeface="標楷體" panose="03000509000000000000" pitchFamily="65" charset="-120"/>
            <a:ea typeface="標楷體" panose="03000509000000000000" pitchFamily="65" charset="-120"/>
          </a:endParaRPr>
        </a:p>
      </dgm:t>
    </dgm:pt>
    <dgm:pt modelId="{A9B41A5C-6A83-40D1-89BE-4B9230D129D5}" type="pres">
      <dgm:prSet presAssocID="{B7767CC6-7A6E-43C0-99D0-71D4C8C328C9}" presName="Name0" presStyleCnt="0">
        <dgm:presLayoutVars>
          <dgm:chMax val="5"/>
          <dgm:chPref val="5"/>
          <dgm:dir/>
          <dgm:animLvl val="lvl"/>
        </dgm:presLayoutVars>
      </dgm:prSet>
      <dgm:spPr/>
      <dgm:t>
        <a:bodyPr/>
        <a:lstStyle/>
        <a:p>
          <a:endParaRPr lang="zh-TW" altLang="en-US"/>
        </a:p>
      </dgm:t>
    </dgm:pt>
    <dgm:pt modelId="{9A166516-C9E6-43FA-A74D-5425DFF85E66}" type="pres">
      <dgm:prSet presAssocID="{06318893-41F8-475E-8CC4-3C4088F9A253}" presName="parentText1" presStyleLbl="node1" presStyleIdx="0" presStyleCnt="3">
        <dgm:presLayoutVars>
          <dgm:chMax/>
          <dgm:chPref val="3"/>
          <dgm:bulletEnabled val="1"/>
        </dgm:presLayoutVars>
      </dgm:prSet>
      <dgm:spPr/>
      <dgm:t>
        <a:bodyPr/>
        <a:lstStyle/>
        <a:p>
          <a:endParaRPr lang="zh-TW" altLang="en-US"/>
        </a:p>
      </dgm:t>
    </dgm:pt>
    <dgm:pt modelId="{56FEACFC-2F34-41DC-918A-97B6CAACF331}" type="pres">
      <dgm:prSet presAssocID="{06318893-41F8-475E-8CC4-3C4088F9A253}" presName="childText1" presStyleLbl="solidAlignAcc1" presStyleIdx="0" presStyleCnt="3">
        <dgm:presLayoutVars>
          <dgm:chMax val="0"/>
          <dgm:chPref val="0"/>
          <dgm:bulletEnabled val="1"/>
        </dgm:presLayoutVars>
      </dgm:prSet>
      <dgm:spPr/>
      <dgm:t>
        <a:bodyPr/>
        <a:lstStyle/>
        <a:p>
          <a:endParaRPr lang="zh-TW" altLang="en-US"/>
        </a:p>
      </dgm:t>
    </dgm:pt>
    <dgm:pt modelId="{38791764-6B94-4CE5-87B5-63281BB45D13}" type="pres">
      <dgm:prSet presAssocID="{49F714D7-74C3-47D6-98C8-0523096168AE}" presName="parentText2" presStyleLbl="node1" presStyleIdx="1" presStyleCnt="3">
        <dgm:presLayoutVars>
          <dgm:chMax/>
          <dgm:chPref val="3"/>
          <dgm:bulletEnabled val="1"/>
        </dgm:presLayoutVars>
      </dgm:prSet>
      <dgm:spPr/>
      <dgm:t>
        <a:bodyPr/>
        <a:lstStyle/>
        <a:p>
          <a:endParaRPr lang="zh-TW" altLang="en-US"/>
        </a:p>
      </dgm:t>
    </dgm:pt>
    <dgm:pt modelId="{58881634-0512-43C1-998D-581250F90585}" type="pres">
      <dgm:prSet presAssocID="{49F714D7-74C3-47D6-98C8-0523096168AE}" presName="childText2" presStyleLbl="solidAlignAcc1" presStyleIdx="1" presStyleCnt="3">
        <dgm:presLayoutVars>
          <dgm:chMax val="0"/>
          <dgm:chPref val="0"/>
          <dgm:bulletEnabled val="1"/>
        </dgm:presLayoutVars>
      </dgm:prSet>
      <dgm:spPr/>
      <dgm:t>
        <a:bodyPr/>
        <a:lstStyle/>
        <a:p>
          <a:endParaRPr lang="zh-TW" altLang="en-US"/>
        </a:p>
      </dgm:t>
    </dgm:pt>
    <dgm:pt modelId="{B298EA3C-0A11-4309-9E21-0D4CCF7498A0}" type="pres">
      <dgm:prSet presAssocID="{1AF66BD9-7ACA-4D3C-9A18-ED5B495BADAF}" presName="parentText3" presStyleLbl="node1" presStyleIdx="2" presStyleCnt="3">
        <dgm:presLayoutVars>
          <dgm:chMax/>
          <dgm:chPref val="3"/>
          <dgm:bulletEnabled val="1"/>
        </dgm:presLayoutVars>
      </dgm:prSet>
      <dgm:spPr/>
      <dgm:t>
        <a:bodyPr/>
        <a:lstStyle/>
        <a:p>
          <a:endParaRPr lang="zh-TW" altLang="en-US"/>
        </a:p>
      </dgm:t>
    </dgm:pt>
    <dgm:pt modelId="{3EB0B4C4-6B5C-49A4-A0FC-0A093A1DD51A}" type="pres">
      <dgm:prSet presAssocID="{1AF66BD9-7ACA-4D3C-9A18-ED5B495BADAF}" presName="childText3" presStyleLbl="solidAlignAcc1" presStyleIdx="2" presStyleCnt="3">
        <dgm:presLayoutVars>
          <dgm:chMax val="0"/>
          <dgm:chPref val="0"/>
          <dgm:bulletEnabled val="1"/>
        </dgm:presLayoutVars>
      </dgm:prSet>
      <dgm:spPr/>
      <dgm:t>
        <a:bodyPr/>
        <a:lstStyle/>
        <a:p>
          <a:endParaRPr lang="zh-TW" altLang="en-US"/>
        </a:p>
      </dgm:t>
    </dgm:pt>
  </dgm:ptLst>
  <dgm:cxnLst>
    <dgm:cxn modelId="{5CCFE69E-5549-4DC8-A58A-F928C20DC289}" type="presOf" srcId="{1AF66BD9-7ACA-4D3C-9A18-ED5B495BADAF}" destId="{B298EA3C-0A11-4309-9E21-0D4CCF7498A0}" srcOrd="0" destOrd="0" presId="urn:microsoft.com/office/officeart/2009/3/layout/IncreasingArrowsProcess"/>
    <dgm:cxn modelId="{D40F5DCA-FB58-41A4-9590-9207400413B4}" srcId="{49F714D7-74C3-47D6-98C8-0523096168AE}" destId="{DF405BE4-5813-4F4E-81BC-AB9423195627}" srcOrd="0" destOrd="0" parTransId="{E0E4C84B-A50F-4B90-A6EF-0EE2C556FCD1}" sibTransId="{275B854C-5824-4FE7-A9CA-E5A02C951D67}"/>
    <dgm:cxn modelId="{A443673C-1BC0-4DB3-8EF0-DADBC7C96435}" type="presOf" srcId="{05F0FCCC-FA83-46A8-8699-8B9AEEC53C83}" destId="{3EB0B4C4-6B5C-49A4-A0FC-0A093A1DD51A}" srcOrd="0" destOrd="0" presId="urn:microsoft.com/office/officeart/2009/3/layout/IncreasingArrowsProcess"/>
    <dgm:cxn modelId="{8B7A47DE-74C2-461D-8EDD-464388D3D58F}" srcId="{06318893-41F8-475E-8CC4-3C4088F9A253}" destId="{D92A0017-2455-49C5-856D-DA52BB9D98A8}" srcOrd="0" destOrd="0" parTransId="{3B7D6283-0C2D-4099-81D5-36A3FF6765AB}" sibTransId="{E0F08D1E-86F9-450C-B341-358F8B1E7137}"/>
    <dgm:cxn modelId="{B089E9BD-88CD-49F3-9176-76E6EEE77405}" type="presOf" srcId="{06318893-41F8-475E-8CC4-3C4088F9A253}" destId="{9A166516-C9E6-43FA-A74D-5425DFF85E66}" srcOrd="0" destOrd="0" presId="urn:microsoft.com/office/officeart/2009/3/layout/IncreasingArrowsProcess"/>
    <dgm:cxn modelId="{B20F3FB7-D25C-4688-86F9-52E3C89935AF}" srcId="{B7767CC6-7A6E-43C0-99D0-71D4C8C328C9}" destId="{06318893-41F8-475E-8CC4-3C4088F9A253}" srcOrd="0" destOrd="0" parTransId="{34622AB9-AECC-4C7F-9E92-139A4BAD2D04}" sibTransId="{4C4477B6-CA3F-4D9B-B1A7-DF9A6C8F9445}"/>
    <dgm:cxn modelId="{8C2E680A-0A6B-4186-A10E-B50521C0B807}" type="presOf" srcId="{D92A0017-2455-49C5-856D-DA52BB9D98A8}" destId="{56FEACFC-2F34-41DC-918A-97B6CAACF331}" srcOrd="0" destOrd="0" presId="urn:microsoft.com/office/officeart/2009/3/layout/IncreasingArrowsProcess"/>
    <dgm:cxn modelId="{95880D0F-A308-4753-A59C-F6BE06BE7446}" srcId="{B7767CC6-7A6E-43C0-99D0-71D4C8C328C9}" destId="{1AF66BD9-7ACA-4D3C-9A18-ED5B495BADAF}" srcOrd="2" destOrd="0" parTransId="{0D2303F3-0B96-4004-A9B8-692D2A8DF235}" sibTransId="{826162DB-4427-49C5-ABE5-C95187D7A45B}"/>
    <dgm:cxn modelId="{F8A8C797-E3BC-4D89-AB1C-97181B1AD0A1}" srcId="{B7767CC6-7A6E-43C0-99D0-71D4C8C328C9}" destId="{49F714D7-74C3-47D6-98C8-0523096168AE}" srcOrd="1" destOrd="0" parTransId="{3AAB2C8B-7A68-4DA0-888F-57A50DE60005}" sibTransId="{3211DD79-1762-4692-9403-03820FEB4842}"/>
    <dgm:cxn modelId="{034AA631-FFF3-4D18-A776-E8E04436E0EB}" type="presOf" srcId="{DF405BE4-5813-4F4E-81BC-AB9423195627}" destId="{58881634-0512-43C1-998D-581250F90585}" srcOrd="0" destOrd="0" presId="urn:microsoft.com/office/officeart/2009/3/layout/IncreasingArrowsProcess"/>
    <dgm:cxn modelId="{8A5ADA35-281E-4875-AF15-134674494C7F}" type="presOf" srcId="{B7767CC6-7A6E-43C0-99D0-71D4C8C328C9}" destId="{A9B41A5C-6A83-40D1-89BE-4B9230D129D5}" srcOrd="0" destOrd="0" presId="urn:microsoft.com/office/officeart/2009/3/layout/IncreasingArrowsProcess"/>
    <dgm:cxn modelId="{0097EEA7-597C-4179-A911-53E081A28304}" type="presOf" srcId="{49F714D7-74C3-47D6-98C8-0523096168AE}" destId="{38791764-6B94-4CE5-87B5-63281BB45D13}" srcOrd="0" destOrd="0" presId="urn:microsoft.com/office/officeart/2009/3/layout/IncreasingArrowsProcess"/>
    <dgm:cxn modelId="{67C0876B-C04F-4384-BD79-CC4786AEB4D6}" srcId="{1AF66BD9-7ACA-4D3C-9A18-ED5B495BADAF}" destId="{05F0FCCC-FA83-46A8-8699-8B9AEEC53C83}" srcOrd="0" destOrd="0" parTransId="{3EFB1A43-DF6F-477E-ACD7-1B1B49B6BD98}" sibTransId="{1762D937-986E-4E49-A4AE-0FC3043C8C3B}"/>
    <dgm:cxn modelId="{81648B8A-A1A2-4996-A8C7-C5AEEEF5B196}" type="presParOf" srcId="{A9B41A5C-6A83-40D1-89BE-4B9230D129D5}" destId="{9A166516-C9E6-43FA-A74D-5425DFF85E66}" srcOrd="0" destOrd="0" presId="urn:microsoft.com/office/officeart/2009/3/layout/IncreasingArrowsProcess"/>
    <dgm:cxn modelId="{BC8BA4B0-368A-4958-A3D4-9FF7AF701DAA}" type="presParOf" srcId="{A9B41A5C-6A83-40D1-89BE-4B9230D129D5}" destId="{56FEACFC-2F34-41DC-918A-97B6CAACF331}" srcOrd="1" destOrd="0" presId="urn:microsoft.com/office/officeart/2009/3/layout/IncreasingArrowsProcess"/>
    <dgm:cxn modelId="{B57F5F29-164C-445E-909F-CC2BCCA00C6A}" type="presParOf" srcId="{A9B41A5C-6A83-40D1-89BE-4B9230D129D5}" destId="{38791764-6B94-4CE5-87B5-63281BB45D13}" srcOrd="2" destOrd="0" presId="urn:microsoft.com/office/officeart/2009/3/layout/IncreasingArrowsProcess"/>
    <dgm:cxn modelId="{94F7BAC9-926F-4DF8-B4D6-C414DD26220F}" type="presParOf" srcId="{A9B41A5C-6A83-40D1-89BE-4B9230D129D5}" destId="{58881634-0512-43C1-998D-581250F90585}" srcOrd="3" destOrd="0" presId="urn:microsoft.com/office/officeart/2009/3/layout/IncreasingArrowsProcess"/>
    <dgm:cxn modelId="{4BD4385C-8A30-4F55-A27A-A6EC67EEB78E}" type="presParOf" srcId="{A9B41A5C-6A83-40D1-89BE-4B9230D129D5}" destId="{B298EA3C-0A11-4309-9E21-0D4CCF7498A0}" srcOrd="4" destOrd="0" presId="urn:microsoft.com/office/officeart/2009/3/layout/IncreasingArrowsProcess"/>
    <dgm:cxn modelId="{3CA4D15C-95BB-4AD2-B4EB-8B8484B8C152}" type="presParOf" srcId="{A9B41A5C-6A83-40D1-89BE-4B9230D129D5}" destId="{3EB0B4C4-6B5C-49A4-A0FC-0A093A1DD51A}" srcOrd="5" destOrd="0" presId="urn:microsoft.com/office/officeart/2009/3/layout/IncreasingArrows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762DF15-C0D6-4089-89E2-39E9AC87A817}" type="doc">
      <dgm:prSet loTypeId="urn:microsoft.com/office/officeart/2005/8/layout/process5" loCatId="process" qsTypeId="urn:microsoft.com/office/officeart/2005/8/quickstyle/simple1" qsCatId="simple" csTypeId="urn:microsoft.com/office/officeart/2005/8/colors/colorful1" csCatId="colorful" phldr="1"/>
      <dgm:spPr/>
      <dgm:t>
        <a:bodyPr/>
        <a:lstStyle/>
        <a:p>
          <a:endParaRPr lang="zh-TW" altLang="en-US"/>
        </a:p>
      </dgm:t>
    </dgm:pt>
    <dgm:pt modelId="{34877A26-34ED-496B-8C45-D6CD9D95ADEA}">
      <dgm:prSet phldrT="[文字]" custT="1"/>
      <dgm:spPr/>
      <dgm:t>
        <a:bodyPr/>
        <a:lstStyle/>
        <a:p>
          <a:r>
            <a:rPr lang="zh-TW" altLang="en-US" sz="2000" b="1" dirty="0" smtClean="0">
              <a:latin typeface="標楷體" panose="03000509000000000000" pitchFamily="65" charset="-120"/>
              <a:ea typeface="標楷體" panose="03000509000000000000" pitchFamily="65" charset="-120"/>
            </a:rPr>
            <a:t>求生存</a:t>
          </a:r>
          <a:endParaRPr lang="zh-TW" altLang="en-US" sz="2000" b="1" dirty="0">
            <a:latin typeface="標楷體" panose="03000509000000000000" pitchFamily="65" charset="-120"/>
            <a:ea typeface="標楷體" panose="03000509000000000000" pitchFamily="65" charset="-120"/>
          </a:endParaRPr>
        </a:p>
      </dgm:t>
    </dgm:pt>
    <dgm:pt modelId="{7D4E1E0F-6457-4BB6-9A25-CBBB4D9C0930}" type="parTrans" cxnId="{83DF2B76-FAF4-43EA-BF8F-211F15FA0C2E}">
      <dgm:prSet/>
      <dgm:spPr/>
      <dgm:t>
        <a:bodyPr/>
        <a:lstStyle/>
        <a:p>
          <a:endParaRPr lang="zh-TW" altLang="en-US" sz="2000" b="1">
            <a:latin typeface="標楷體" panose="03000509000000000000" pitchFamily="65" charset="-120"/>
            <a:ea typeface="標楷體" panose="03000509000000000000" pitchFamily="65" charset="-120"/>
          </a:endParaRPr>
        </a:p>
      </dgm:t>
    </dgm:pt>
    <dgm:pt modelId="{BC607620-22A7-4922-B2E9-3ACF140D18A1}" type="sibTrans" cxnId="{83DF2B76-FAF4-43EA-BF8F-211F15FA0C2E}">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587597B8-0174-47F3-BD36-B57BBAB81008}">
      <dgm:prSet phldrT="[文字]" custT="1"/>
      <dgm:spPr/>
      <dgm:t>
        <a:bodyPr/>
        <a:lstStyle/>
        <a:p>
          <a:r>
            <a:rPr lang="zh-TW" altLang="en-US" sz="2000" b="1" dirty="0" smtClean="0">
              <a:latin typeface="標楷體" panose="03000509000000000000" pitchFamily="65" charset="-120"/>
              <a:ea typeface="標楷體" panose="03000509000000000000" pitchFamily="65" charset="-120"/>
            </a:rPr>
            <a:t>了解對手</a:t>
          </a:r>
          <a:endParaRPr lang="zh-TW" altLang="en-US" sz="2000" b="1" dirty="0">
            <a:latin typeface="標楷體" panose="03000509000000000000" pitchFamily="65" charset="-120"/>
            <a:ea typeface="標楷體" panose="03000509000000000000" pitchFamily="65" charset="-120"/>
          </a:endParaRPr>
        </a:p>
      </dgm:t>
    </dgm:pt>
    <dgm:pt modelId="{958835F4-A33E-439E-B11D-F60469450679}" type="parTrans" cxnId="{8360EF00-57F2-4AB4-9776-11506E0DF896}">
      <dgm:prSet/>
      <dgm:spPr/>
      <dgm:t>
        <a:bodyPr/>
        <a:lstStyle/>
        <a:p>
          <a:endParaRPr lang="zh-TW" altLang="en-US" sz="2000" b="1">
            <a:latin typeface="標楷體" panose="03000509000000000000" pitchFamily="65" charset="-120"/>
            <a:ea typeface="標楷體" panose="03000509000000000000" pitchFamily="65" charset="-120"/>
          </a:endParaRPr>
        </a:p>
      </dgm:t>
    </dgm:pt>
    <dgm:pt modelId="{A2B600A0-3D3C-499B-BA3C-DC66406911CA}" type="sibTrans" cxnId="{8360EF00-57F2-4AB4-9776-11506E0DF896}">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25FBC459-4316-4FBE-B311-97F63BC66427}">
      <dgm:prSet phldrT="[文字]" custT="1"/>
      <dgm:spPr/>
      <dgm:t>
        <a:bodyPr/>
        <a:lstStyle/>
        <a:p>
          <a:r>
            <a:rPr lang="zh-TW" altLang="en-US" sz="2000" b="1" dirty="0" smtClean="0">
              <a:latin typeface="標楷體" panose="03000509000000000000" pitchFamily="65" charset="-120"/>
              <a:ea typeface="標楷體" panose="03000509000000000000" pitchFamily="65" charset="-120"/>
            </a:rPr>
            <a:t>轉化衝突</a:t>
          </a:r>
          <a:endParaRPr lang="zh-TW" altLang="en-US" sz="2000" b="1" dirty="0">
            <a:latin typeface="標楷體" panose="03000509000000000000" pitchFamily="65" charset="-120"/>
            <a:ea typeface="標楷體" panose="03000509000000000000" pitchFamily="65" charset="-120"/>
          </a:endParaRPr>
        </a:p>
      </dgm:t>
    </dgm:pt>
    <dgm:pt modelId="{7A936CC3-423B-4321-ADC1-B3B149B4B738}" type="parTrans" cxnId="{056AAE7C-7025-4F49-A7D2-72C5DC1FC7C4}">
      <dgm:prSet/>
      <dgm:spPr/>
      <dgm:t>
        <a:bodyPr/>
        <a:lstStyle/>
        <a:p>
          <a:endParaRPr lang="zh-TW" altLang="en-US" sz="2000" b="1">
            <a:latin typeface="標楷體" panose="03000509000000000000" pitchFamily="65" charset="-120"/>
            <a:ea typeface="標楷體" panose="03000509000000000000" pitchFamily="65" charset="-120"/>
          </a:endParaRPr>
        </a:p>
      </dgm:t>
    </dgm:pt>
    <dgm:pt modelId="{B3EE8792-CA1E-4DA5-B10E-DF51B101C1D0}" type="sibTrans" cxnId="{056AAE7C-7025-4F49-A7D2-72C5DC1FC7C4}">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5D948039-ABA1-49EC-AF84-F133C73BE0C4}">
      <dgm:prSet phldrT="[文字]" custT="1"/>
      <dgm:spPr/>
      <dgm:t>
        <a:bodyPr/>
        <a:lstStyle/>
        <a:p>
          <a:r>
            <a:rPr lang="zh-TW" altLang="en-US" sz="2000" b="1" dirty="0" smtClean="0">
              <a:latin typeface="標楷體" panose="03000509000000000000" pitchFamily="65" charset="-120"/>
              <a:ea typeface="標楷體" panose="03000509000000000000" pitchFamily="65" charset="-120"/>
            </a:rPr>
            <a:t>合作局勢</a:t>
          </a:r>
          <a:endParaRPr lang="zh-TW" altLang="en-US" sz="2000" b="1" dirty="0">
            <a:latin typeface="標楷體" panose="03000509000000000000" pitchFamily="65" charset="-120"/>
            <a:ea typeface="標楷體" panose="03000509000000000000" pitchFamily="65" charset="-120"/>
          </a:endParaRPr>
        </a:p>
      </dgm:t>
    </dgm:pt>
    <dgm:pt modelId="{C0F8CDEE-1A78-4AB5-A104-8ADCDA7BECBC}" type="parTrans" cxnId="{75BC6E7C-91EF-4979-9C22-9A16008862C5}">
      <dgm:prSet/>
      <dgm:spPr/>
      <dgm:t>
        <a:bodyPr/>
        <a:lstStyle/>
        <a:p>
          <a:endParaRPr lang="zh-TW" altLang="en-US" sz="2000" b="1">
            <a:latin typeface="標楷體" panose="03000509000000000000" pitchFamily="65" charset="-120"/>
            <a:ea typeface="標楷體" panose="03000509000000000000" pitchFamily="65" charset="-120"/>
          </a:endParaRPr>
        </a:p>
      </dgm:t>
    </dgm:pt>
    <dgm:pt modelId="{900029AF-F176-4A5B-A901-D2D33E4B3521}" type="sibTrans" cxnId="{75BC6E7C-91EF-4979-9C22-9A16008862C5}">
      <dgm:prSet custT="1"/>
      <dgm:spPr/>
      <dgm:t>
        <a:bodyPr/>
        <a:lstStyle/>
        <a:p>
          <a:endParaRPr lang="zh-TW" altLang="en-US" sz="2000" b="1">
            <a:latin typeface="標楷體" panose="03000509000000000000" pitchFamily="65" charset="-120"/>
            <a:ea typeface="標楷體" panose="03000509000000000000" pitchFamily="65" charset="-120"/>
          </a:endParaRPr>
        </a:p>
      </dgm:t>
    </dgm:pt>
    <dgm:pt modelId="{030DBDF9-5BA3-4C1E-9CFE-013A71BFE9FA}">
      <dgm:prSet phldrT="[文字]" custT="1"/>
      <dgm:spPr/>
      <dgm:t>
        <a:bodyPr/>
        <a:lstStyle/>
        <a:p>
          <a:r>
            <a:rPr lang="zh-TW" altLang="en-US" sz="2000" b="1" dirty="0" smtClean="0">
              <a:latin typeface="標楷體" panose="03000509000000000000" pitchFamily="65" charset="-120"/>
              <a:ea typeface="標楷體" panose="03000509000000000000" pitchFamily="65" charset="-120"/>
            </a:rPr>
            <a:t>全勝共贏</a:t>
          </a:r>
          <a:endParaRPr lang="zh-TW" altLang="en-US" sz="2000" b="1" dirty="0">
            <a:latin typeface="標楷體" panose="03000509000000000000" pitchFamily="65" charset="-120"/>
            <a:ea typeface="標楷體" panose="03000509000000000000" pitchFamily="65" charset="-120"/>
          </a:endParaRPr>
        </a:p>
      </dgm:t>
    </dgm:pt>
    <dgm:pt modelId="{8D4AA899-164C-4470-9E03-A1C831856703}" type="parTrans" cxnId="{9C2B945A-D82A-46BD-9B38-2A9E5A85C2AC}">
      <dgm:prSet/>
      <dgm:spPr/>
      <dgm:t>
        <a:bodyPr/>
        <a:lstStyle/>
        <a:p>
          <a:endParaRPr lang="zh-TW" altLang="en-US" sz="2000" b="1">
            <a:latin typeface="標楷體" panose="03000509000000000000" pitchFamily="65" charset="-120"/>
            <a:ea typeface="標楷體" panose="03000509000000000000" pitchFamily="65" charset="-120"/>
          </a:endParaRPr>
        </a:p>
      </dgm:t>
    </dgm:pt>
    <dgm:pt modelId="{B436F371-96EB-4109-9DD6-43DAF8CFA49F}" type="sibTrans" cxnId="{9C2B945A-D82A-46BD-9B38-2A9E5A85C2AC}">
      <dgm:prSet/>
      <dgm:spPr/>
      <dgm:t>
        <a:bodyPr/>
        <a:lstStyle/>
        <a:p>
          <a:endParaRPr lang="zh-TW" altLang="en-US" sz="2000" b="1">
            <a:latin typeface="標楷體" panose="03000509000000000000" pitchFamily="65" charset="-120"/>
            <a:ea typeface="標楷體" panose="03000509000000000000" pitchFamily="65" charset="-120"/>
          </a:endParaRPr>
        </a:p>
      </dgm:t>
    </dgm:pt>
    <dgm:pt modelId="{88D789EC-F982-42CD-BB77-08B5744FEB8F}" type="pres">
      <dgm:prSet presAssocID="{9762DF15-C0D6-4089-89E2-39E9AC87A817}" presName="diagram" presStyleCnt="0">
        <dgm:presLayoutVars>
          <dgm:dir/>
          <dgm:resizeHandles val="exact"/>
        </dgm:presLayoutVars>
      </dgm:prSet>
      <dgm:spPr/>
      <dgm:t>
        <a:bodyPr/>
        <a:lstStyle/>
        <a:p>
          <a:endParaRPr lang="zh-TW" altLang="en-US"/>
        </a:p>
      </dgm:t>
    </dgm:pt>
    <dgm:pt modelId="{40882D8B-41F0-4862-A78F-B341D9571E2F}" type="pres">
      <dgm:prSet presAssocID="{34877A26-34ED-496B-8C45-D6CD9D95ADEA}" presName="node" presStyleLbl="node1" presStyleIdx="0" presStyleCnt="5">
        <dgm:presLayoutVars>
          <dgm:bulletEnabled val="1"/>
        </dgm:presLayoutVars>
      </dgm:prSet>
      <dgm:spPr/>
      <dgm:t>
        <a:bodyPr/>
        <a:lstStyle/>
        <a:p>
          <a:endParaRPr lang="zh-TW" altLang="en-US"/>
        </a:p>
      </dgm:t>
    </dgm:pt>
    <dgm:pt modelId="{42499D17-86B9-4B57-B537-9D2D55D3646B}" type="pres">
      <dgm:prSet presAssocID="{BC607620-22A7-4922-B2E9-3ACF140D18A1}" presName="sibTrans" presStyleLbl="sibTrans2D1" presStyleIdx="0" presStyleCnt="4"/>
      <dgm:spPr/>
      <dgm:t>
        <a:bodyPr/>
        <a:lstStyle/>
        <a:p>
          <a:endParaRPr lang="zh-TW" altLang="en-US"/>
        </a:p>
      </dgm:t>
    </dgm:pt>
    <dgm:pt modelId="{20C49D0C-8750-4C55-986C-1BBDE6C86233}" type="pres">
      <dgm:prSet presAssocID="{BC607620-22A7-4922-B2E9-3ACF140D18A1}" presName="connectorText" presStyleLbl="sibTrans2D1" presStyleIdx="0" presStyleCnt="4"/>
      <dgm:spPr/>
      <dgm:t>
        <a:bodyPr/>
        <a:lstStyle/>
        <a:p>
          <a:endParaRPr lang="zh-TW" altLang="en-US"/>
        </a:p>
      </dgm:t>
    </dgm:pt>
    <dgm:pt modelId="{7BCC041D-9935-4124-A0F3-18B57D31E41E}" type="pres">
      <dgm:prSet presAssocID="{587597B8-0174-47F3-BD36-B57BBAB81008}" presName="node" presStyleLbl="node1" presStyleIdx="1" presStyleCnt="5">
        <dgm:presLayoutVars>
          <dgm:bulletEnabled val="1"/>
        </dgm:presLayoutVars>
      </dgm:prSet>
      <dgm:spPr/>
      <dgm:t>
        <a:bodyPr/>
        <a:lstStyle/>
        <a:p>
          <a:endParaRPr lang="zh-TW" altLang="en-US"/>
        </a:p>
      </dgm:t>
    </dgm:pt>
    <dgm:pt modelId="{4C539994-B1DD-48F7-A1EB-E7E32D32660A}" type="pres">
      <dgm:prSet presAssocID="{A2B600A0-3D3C-499B-BA3C-DC66406911CA}" presName="sibTrans" presStyleLbl="sibTrans2D1" presStyleIdx="1" presStyleCnt="4"/>
      <dgm:spPr/>
      <dgm:t>
        <a:bodyPr/>
        <a:lstStyle/>
        <a:p>
          <a:endParaRPr lang="zh-TW" altLang="en-US"/>
        </a:p>
      </dgm:t>
    </dgm:pt>
    <dgm:pt modelId="{2261C357-CDF9-4663-B950-9E04C0B13E7C}" type="pres">
      <dgm:prSet presAssocID="{A2B600A0-3D3C-499B-BA3C-DC66406911CA}" presName="connectorText" presStyleLbl="sibTrans2D1" presStyleIdx="1" presStyleCnt="4"/>
      <dgm:spPr/>
      <dgm:t>
        <a:bodyPr/>
        <a:lstStyle/>
        <a:p>
          <a:endParaRPr lang="zh-TW" altLang="en-US"/>
        </a:p>
      </dgm:t>
    </dgm:pt>
    <dgm:pt modelId="{6ED512F3-7A6F-46D6-834E-888DA469F0A0}" type="pres">
      <dgm:prSet presAssocID="{25FBC459-4316-4FBE-B311-97F63BC66427}" presName="node" presStyleLbl="node1" presStyleIdx="2" presStyleCnt="5">
        <dgm:presLayoutVars>
          <dgm:bulletEnabled val="1"/>
        </dgm:presLayoutVars>
      </dgm:prSet>
      <dgm:spPr/>
      <dgm:t>
        <a:bodyPr/>
        <a:lstStyle/>
        <a:p>
          <a:endParaRPr lang="zh-TW" altLang="en-US"/>
        </a:p>
      </dgm:t>
    </dgm:pt>
    <dgm:pt modelId="{6F2D9ABA-DC41-4CDB-9F46-650FB377C1C6}" type="pres">
      <dgm:prSet presAssocID="{B3EE8792-CA1E-4DA5-B10E-DF51B101C1D0}" presName="sibTrans" presStyleLbl="sibTrans2D1" presStyleIdx="2" presStyleCnt="4"/>
      <dgm:spPr/>
      <dgm:t>
        <a:bodyPr/>
        <a:lstStyle/>
        <a:p>
          <a:endParaRPr lang="zh-TW" altLang="en-US"/>
        </a:p>
      </dgm:t>
    </dgm:pt>
    <dgm:pt modelId="{9FC2D3CC-8FE9-456B-9CBF-F7F9ADAF9133}" type="pres">
      <dgm:prSet presAssocID="{B3EE8792-CA1E-4DA5-B10E-DF51B101C1D0}" presName="connectorText" presStyleLbl="sibTrans2D1" presStyleIdx="2" presStyleCnt="4"/>
      <dgm:spPr/>
      <dgm:t>
        <a:bodyPr/>
        <a:lstStyle/>
        <a:p>
          <a:endParaRPr lang="zh-TW" altLang="en-US"/>
        </a:p>
      </dgm:t>
    </dgm:pt>
    <dgm:pt modelId="{3B4EC94C-78FC-40BF-B1D8-210CF17D407F}" type="pres">
      <dgm:prSet presAssocID="{5D948039-ABA1-49EC-AF84-F133C73BE0C4}" presName="node" presStyleLbl="node1" presStyleIdx="3" presStyleCnt="5">
        <dgm:presLayoutVars>
          <dgm:bulletEnabled val="1"/>
        </dgm:presLayoutVars>
      </dgm:prSet>
      <dgm:spPr/>
      <dgm:t>
        <a:bodyPr/>
        <a:lstStyle/>
        <a:p>
          <a:endParaRPr lang="zh-TW" altLang="en-US"/>
        </a:p>
      </dgm:t>
    </dgm:pt>
    <dgm:pt modelId="{44D7DAF1-CADB-47B9-8E9C-74604D25892E}" type="pres">
      <dgm:prSet presAssocID="{900029AF-F176-4A5B-A901-D2D33E4B3521}" presName="sibTrans" presStyleLbl="sibTrans2D1" presStyleIdx="3" presStyleCnt="4"/>
      <dgm:spPr/>
      <dgm:t>
        <a:bodyPr/>
        <a:lstStyle/>
        <a:p>
          <a:endParaRPr lang="zh-TW" altLang="en-US"/>
        </a:p>
      </dgm:t>
    </dgm:pt>
    <dgm:pt modelId="{A836AC98-241A-427E-BA53-6945D581AF95}" type="pres">
      <dgm:prSet presAssocID="{900029AF-F176-4A5B-A901-D2D33E4B3521}" presName="connectorText" presStyleLbl="sibTrans2D1" presStyleIdx="3" presStyleCnt="4"/>
      <dgm:spPr/>
      <dgm:t>
        <a:bodyPr/>
        <a:lstStyle/>
        <a:p>
          <a:endParaRPr lang="zh-TW" altLang="en-US"/>
        </a:p>
      </dgm:t>
    </dgm:pt>
    <dgm:pt modelId="{FA5E8744-3E99-4C8F-9E7C-784CA4FAA223}" type="pres">
      <dgm:prSet presAssocID="{030DBDF9-5BA3-4C1E-9CFE-013A71BFE9FA}" presName="node" presStyleLbl="node1" presStyleIdx="4" presStyleCnt="5">
        <dgm:presLayoutVars>
          <dgm:bulletEnabled val="1"/>
        </dgm:presLayoutVars>
      </dgm:prSet>
      <dgm:spPr/>
      <dgm:t>
        <a:bodyPr/>
        <a:lstStyle/>
        <a:p>
          <a:endParaRPr lang="zh-TW" altLang="en-US"/>
        </a:p>
      </dgm:t>
    </dgm:pt>
  </dgm:ptLst>
  <dgm:cxnLst>
    <dgm:cxn modelId="{E8A21D3F-6318-47DD-888D-23EB976135B5}" type="presOf" srcId="{25FBC459-4316-4FBE-B311-97F63BC66427}" destId="{6ED512F3-7A6F-46D6-834E-888DA469F0A0}" srcOrd="0" destOrd="0" presId="urn:microsoft.com/office/officeart/2005/8/layout/process5"/>
    <dgm:cxn modelId="{5ABB3858-C086-4FE4-B8CA-56A69A10A97B}" type="presOf" srcId="{900029AF-F176-4A5B-A901-D2D33E4B3521}" destId="{A836AC98-241A-427E-BA53-6945D581AF95}" srcOrd="1" destOrd="0" presId="urn:microsoft.com/office/officeart/2005/8/layout/process5"/>
    <dgm:cxn modelId="{83DF2B76-FAF4-43EA-BF8F-211F15FA0C2E}" srcId="{9762DF15-C0D6-4089-89E2-39E9AC87A817}" destId="{34877A26-34ED-496B-8C45-D6CD9D95ADEA}" srcOrd="0" destOrd="0" parTransId="{7D4E1E0F-6457-4BB6-9A25-CBBB4D9C0930}" sibTransId="{BC607620-22A7-4922-B2E9-3ACF140D18A1}"/>
    <dgm:cxn modelId="{1A9D2530-CDC0-4399-9233-994A6FB3353A}" type="presOf" srcId="{030DBDF9-5BA3-4C1E-9CFE-013A71BFE9FA}" destId="{FA5E8744-3E99-4C8F-9E7C-784CA4FAA223}" srcOrd="0" destOrd="0" presId="urn:microsoft.com/office/officeart/2005/8/layout/process5"/>
    <dgm:cxn modelId="{9C2B945A-D82A-46BD-9B38-2A9E5A85C2AC}" srcId="{9762DF15-C0D6-4089-89E2-39E9AC87A817}" destId="{030DBDF9-5BA3-4C1E-9CFE-013A71BFE9FA}" srcOrd="4" destOrd="0" parTransId="{8D4AA899-164C-4470-9E03-A1C831856703}" sibTransId="{B436F371-96EB-4109-9DD6-43DAF8CFA49F}"/>
    <dgm:cxn modelId="{D904D5DE-1007-4DD9-AE5B-5E3D21001383}" type="presOf" srcId="{34877A26-34ED-496B-8C45-D6CD9D95ADEA}" destId="{40882D8B-41F0-4862-A78F-B341D9571E2F}" srcOrd="0" destOrd="0" presId="urn:microsoft.com/office/officeart/2005/8/layout/process5"/>
    <dgm:cxn modelId="{8360EF00-57F2-4AB4-9776-11506E0DF896}" srcId="{9762DF15-C0D6-4089-89E2-39E9AC87A817}" destId="{587597B8-0174-47F3-BD36-B57BBAB81008}" srcOrd="1" destOrd="0" parTransId="{958835F4-A33E-439E-B11D-F60469450679}" sibTransId="{A2B600A0-3D3C-499B-BA3C-DC66406911CA}"/>
    <dgm:cxn modelId="{605E2996-9F2A-4FB7-A966-BD476DE81668}" type="presOf" srcId="{BC607620-22A7-4922-B2E9-3ACF140D18A1}" destId="{20C49D0C-8750-4C55-986C-1BBDE6C86233}" srcOrd="1" destOrd="0" presId="urn:microsoft.com/office/officeart/2005/8/layout/process5"/>
    <dgm:cxn modelId="{75BC6E7C-91EF-4979-9C22-9A16008862C5}" srcId="{9762DF15-C0D6-4089-89E2-39E9AC87A817}" destId="{5D948039-ABA1-49EC-AF84-F133C73BE0C4}" srcOrd="3" destOrd="0" parTransId="{C0F8CDEE-1A78-4AB5-A104-8ADCDA7BECBC}" sibTransId="{900029AF-F176-4A5B-A901-D2D33E4B3521}"/>
    <dgm:cxn modelId="{27C2B506-04EB-4516-AD9F-A7AFB6834E3C}" type="presOf" srcId="{9762DF15-C0D6-4089-89E2-39E9AC87A817}" destId="{88D789EC-F982-42CD-BB77-08B5744FEB8F}" srcOrd="0" destOrd="0" presId="urn:microsoft.com/office/officeart/2005/8/layout/process5"/>
    <dgm:cxn modelId="{B0B95989-8D72-435B-9B57-CAFB122FF3A0}" type="presOf" srcId="{5D948039-ABA1-49EC-AF84-F133C73BE0C4}" destId="{3B4EC94C-78FC-40BF-B1D8-210CF17D407F}" srcOrd="0" destOrd="0" presId="urn:microsoft.com/office/officeart/2005/8/layout/process5"/>
    <dgm:cxn modelId="{D2468E1E-2181-47F4-BEBE-A3CE9BA25492}" type="presOf" srcId="{B3EE8792-CA1E-4DA5-B10E-DF51B101C1D0}" destId="{6F2D9ABA-DC41-4CDB-9F46-650FB377C1C6}" srcOrd="0" destOrd="0" presId="urn:microsoft.com/office/officeart/2005/8/layout/process5"/>
    <dgm:cxn modelId="{056AAE7C-7025-4F49-A7D2-72C5DC1FC7C4}" srcId="{9762DF15-C0D6-4089-89E2-39E9AC87A817}" destId="{25FBC459-4316-4FBE-B311-97F63BC66427}" srcOrd="2" destOrd="0" parTransId="{7A936CC3-423B-4321-ADC1-B3B149B4B738}" sibTransId="{B3EE8792-CA1E-4DA5-B10E-DF51B101C1D0}"/>
    <dgm:cxn modelId="{421D80E4-E443-47A9-B438-34E1FA30A101}" type="presOf" srcId="{900029AF-F176-4A5B-A901-D2D33E4B3521}" destId="{44D7DAF1-CADB-47B9-8E9C-74604D25892E}" srcOrd="0" destOrd="0" presId="urn:microsoft.com/office/officeart/2005/8/layout/process5"/>
    <dgm:cxn modelId="{A5CC385B-20F4-4BA7-96E9-B7ACFDF73D87}" type="presOf" srcId="{587597B8-0174-47F3-BD36-B57BBAB81008}" destId="{7BCC041D-9935-4124-A0F3-18B57D31E41E}" srcOrd="0" destOrd="0" presId="urn:microsoft.com/office/officeart/2005/8/layout/process5"/>
    <dgm:cxn modelId="{A4FE3D41-A950-4B46-97E6-E572E2AAFD1E}" type="presOf" srcId="{B3EE8792-CA1E-4DA5-B10E-DF51B101C1D0}" destId="{9FC2D3CC-8FE9-456B-9CBF-F7F9ADAF9133}" srcOrd="1" destOrd="0" presId="urn:microsoft.com/office/officeart/2005/8/layout/process5"/>
    <dgm:cxn modelId="{E6D90649-A66B-4E7C-B679-EEB52EC708BD}" type="presOf" srcId="{A2B600A0-3D3C-499B-BA3C-DC66406911CA}" destId="{4C539994-B1DD-48F7-A1EB-E7E32D32660A}" srcOrd="0" destOrd="0" presId="urn:microsoft.com/office/officeart/2005/8/layout/process5"/>
    <dgm:cxn modelId="{0F8D2DF5-2FF2-4AF7-9B90-62FB00A6BF9B}" type="presOf" srcId="{BC607620-22A7-4922-B2E9-3ACF140D18A1}" destId="{42499D17-86B9-4B57-B537-9D2D55D3646B}" srcOrd="0" destOrd="0" presId="urn:microsoft.com/office/officeart/2005/8/layout/process5"/>
    <dgm:cxn modelId="{02FFBF15-DE3E-464C-AF6C-52C3D97B924C}" type="presOf" srcId="{A2B600A0-3D3C-499B-BA3C-DC66406911CA}" destId="{2261C357-CDF9-4663-B950-9E04C0B13E7C}" srcOrd="1" destOrd="0" presId="urn:microsoft.com/office/officeart/2005/8/layout/process5"/>
    <dgm:cxn modelId="{46B5DDE8-BDC3-439C-A6D1-33278B1790BD}" type="presParOf" srcId="{88D789EC-F982-42CD-BB77-08B5744FEB8F}" destId="{40882D8B-41F0-4862-A78F-B341D9571E2F}" srcOrd="0" destOrd="0" presId="urn:microsoft.com/office/officeart/2005/8/layout/process5"/>
    <dgm:cxn modelId="{C07C3D7C-8521-4BDA-8446-A91BDADDA1E6}" type="presParOf" srcId="{88D789EC-F982-42CD-BB77-08B5744FEB8F}" destId="{42499D17-86B9-4B57-B537-9D2D55D3646B}" srcOrd="1" destOrd="0" presId="urn:microsoft.com/office/officeart/2005/8/layout/process5"/>
    <dgm:cxn modelId="{6855C5B6-578B-498F-878E-2763E48CE38F}" type="presParOf" srcId="{42499D17-86B9-4B57-B537-9D2D55D3646B}" destId="{20C49D0C-8750-4C55-986C-1BBDE6C86233}" srcOrd="0" destOrd="0" presId="urn:microsoft.com/office/officeart/2005/8/layout/process5"/>
    <dgm:cxn modelId="{B702EE83-26B6-49C8-8CE9-2A20BD484C60}" type="presParOf" srcId="{88D789EC-F982-42CD-BB77-08B5744FEB8F}" destId="{7BCC041D-9935-4124-A0F3-18B57D31E41E}" srcOrd="2" destOrd="0" presId="urn:microsoft.com/office/officeart/2005/8/layout/process5"/>
    <dgm:cxn modelId="{60529C2E-439A-4BD2-967D-8FF27BD6B149}" type="presParOf" srcId="{88D789EC-F982-42CD-BB77-08B5744FEB8F}" destId="{4C539994-B1DD-48F7-A1EB-E7E32D32660A}" srcOrd="3" destOrd="0" presId="urn:microsoft.com/office/officeart/2005/8/layout/process5"/>
    <dgm:cxn modelId="{D9214DE3-FFFD-453F-91C5-63B0B2E1BCB1}" type="presParOf" srcId="{4C539994-B1DD-48F7-A1EB-E7E32D32660A}" destId="{2261C357-CDF9-4663-B950-9E04C0B13E7C}" srcOrd="0" destOrd="0" presId="urn:microsoft.com/office/officeart/2005/8/layout/process5"/>
    <dgm:cxn modelId="{5CE6DC80-84B3-4E2B-9ADA-286C0BE26360}" type="presParOf" srcId="{88D789EC-F982-42CD-BB77-08B5744FEB8F}" destId="{6ED512F3-7A6F-46D6-834E-888DA469F0A0}" srcOrd="4" destOrd="0" presId="urn:microsoft.com/office/officeart/2005/8/layout/process5"/>
    <dgm:cxn modelId="{CCA0F746-A34A-4E01-B51F-898B19EBCBB0}" type="presParOf" srcId="{88D789EC-F982-42CD-BB77-08B5744FEB8F}" destId="{6F2D9ABA-DC41-4CDB-9F46-650FB377C1C6}" srcOrd="5" destOrd="0" presId="urn:microsoft.com/office/officeart/2005/8/layout/process5"/>
    <dgm:cxn modelId="{ED1F6E7C-DB54-4F47-9ACD-30E368B1AADB}" type="presParOf" srcId="{6F2D9ABA-DC41-4CDB-9F46-650FB377C1C6}" destId="{9FC2D3CC-8FE9-456B-9CBF-F7F9ADAF9133}" srcOrd="0" destOrd="0" presId="urn:microsoft.com/office/officeart/2005/8/layout/process5"/>
    <dgm:cxn modelId="{543F7F4D-7060-49A1-9289-EAF4287BA8DE}" type="presParOf" srcId="{88D789EC-F982-42CD-BB77-08B5744FEB8F}" destId="{3B4EC94C-78FC-40BF-B1D8-210CF17D407F}" srcOrd="6" destOrd="0" presId="urn:microsoft.com/office/officeart/2005/8/layout/process5"/>
    <dgm:cxn modelId="{7167581B-8FDD-459F-A958-18B597C18043}" type="presParOf" srcId="{88D789EC-F982-42CD-BB77-08B5744FEB8F}" destId="{44D7DAF1-CADB-47B9-8E9C-74604D25892E}" srcOrd="7" destOrd="0" presId="urn:microsoft.com/office/officeart/2005/8/layout/process5"/>
    <dgm:cxn modelId="{9C563929-D42C-41AB-AC60-0BFE2B169BD5}" type="presParOf" srcId="{44D7DAF1-CADB-47B9-8E9C-74604D25892E}" destId="{A836AC98-241A-427E-BA53-6945D581AF95}" srcOrd="0" destOrd="0" presId="urn:microsoft.com/office/officeart/2005/8/layout/process5"/>
    <dgm:cxn modelId="{826EE9E5-2EFE-4A78-A64B-373445AF17CB}" type="presParOf" srcId="{88D789EC-F982-42CD-BB77-08B5744FEB8F}" destId="{FA5E8744-3E99-4C8F-9E7C-784CA4FAA223}" srcOrd="8"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7BF77F7-EAAB-4110-9A83-8312DD2ECAB0}" type="doc">
      <dgm:prSet loTypeId="urn:microsoft.com/office/officeart/2005/8/layout/vList3#2" loCatId="list" qsTypeId="urn:microsoft.com/office/officeart/2005/8/quickstyle/simple1" qsCatId="simple" csTypeId="urn:microsoft.com/office/officeart/2005/8/colors/colorful3" csCatId="colorful" phldr="1"/>
      <dgm:spPr/>
    </dgm:pt>
    <dgm:pt modelId="{39B31257-3821-4C5E-AFDD-6994D7436043}">
      <dgm:prSet phldrT="[文字]"/>
      <dgm:spPr/>
      <dgm:t>
        <a:bodyPr/>
        <a:lstStyle/>
        <a:p>
          <a:r>
            <a:rPr lang="zh-TW" altLang="en-US" b="1" dirty="0">
              <a:latin typeface="微軟正黑體" pitchFamily="34" charset="-120"/>
              <a:ea typeface="微軟正黑體" pitchFamily="34" charset="-120"/>
            </a:rPr>
            <a:t>覓食、領廚</a:t>
          </a:r>
        </a:p>
      </dgm:t>
    </dgm:pt>
    <dgm:pt modelId="{278706E5-F8A0-4DB8-8017-E312EE6BB21B}" type="parTrans" cxnId="{9578D6A0-5D96-4352-A304-6C085836A865}">
      <dgm:prSet/>
      <dgm:spPr/>
      <dgm:t>
        <a:bodyPr/>
        <a:lstStyle/>
        <a:p>
          <a:endParaRPr lang="zh-TW" altLang="en-US"/>
        </a:p>
      </dgm:t>
    </dgm:pt>
    <dgm:pt modelId="{A4FB8B73-F9A2-4DA1-A4B3-8F565778591E}" type="sibTrans" cxnId="{9578D6A0-5D96-4352-A304-6C085836A865}">
      <dgm:prSet/>
      <dgm:spPr/>
      <dgm:t>
        <a:bodyPr/>
        <a:lstStyle/>
        <a:p>
          <a:endParaRPr lang="zh-TW" altLang="en-US"/>
        </a:p>
      </dgm:t>
    </dgm:pt>
    <dgm:pt modelId="{ABDDFC71-63F2-4B1E-8CE9-9C53EAB3C288}">
      <dgm:prSet phldrT="[文字]"/>
      <dgm:spPr/>
      <dgm:t>
        <a:bodyPr/>
        <a:lstStyle/>
        <a:p>
          <a:r>
            <a:rPr lang="en-US" altLang="zh-TW" dirty="0">
              <a:latin typeface="Arial Black" pitchFamily="34" charset="0"/>
            </a:rPr>
            <a:t>Air Closet</a:t>
          </a:r>
          <a:endParaRPr lang="zh-TW" altLang="en-US" dirty="0">
            <a:latin typeface="Arial Black" pitchFamily="34" charset="0"/>
          </a:endParaRPr>
        </a:p>
      </dgm:t>
    </dgm:pt>
    <dgm:pt modelId="{8AABFB0B-AEDE-4B10-9966-8520DF12BDF5}" type="parTrans" cxnId="{551265FA-9CAD-4735-88A8-D18D7BCF05D8}">
      <dgm:prSet/>
      <dgm:spPr/>
      <dgm:t>
        <a:bodyPr/>
        <a:lstStyle/>
        <a:p>
          <a:endParaRPr lang="zh-TW" altLang="en-US"/>
        </a:p>
      </dgm:t>
    </dgm:pt>
    <dgm:pt modelId="{C0C1938D-3951-4956-A3E8-21508123E794}" type="sibTrans" cxnId="{551265FA-9CAD-4735-88A8-D18D7BCF05D8}">
      <dgm:prSet/>
      <dgm:spPr/>
      <dgm:t>
        <a:bodyPr/>
        <a:lstStyle/>
        <a:p>
          <a:endParaRPr lang="zh-TW" altLang="en-US"/>
        </a:p>
      </dgm:t>
    </dgm:pt>
    <dgm:pt modelId="{0D5B0C34-7E40-4C14-887D-0EEF0777FD23}">
      <dgm:prSet phldrT="[文字]"/>
      <dgm:spPr/>
      <dgm:t>
        <a:bodyPr/>
        <a:lstStyle/>
        <a:p>
          <a:r>
            <a:rPr lang="en-US" altLang="zh-TW" dirty="0">
              <a:latin typeface="Arial Black" pitchFamily="34" charset="0"/>
            </a:rPr>
            <a:t>Air </a:t>
          </a:r>
          <a:r>
            <a:rPr lang="en-US" altLang="zh-TW" dirty="0" err="1">
              <a:latin typeface="Arial Black" pitchFamily="34" charset="0"/>
            </a:rPr>
            <a:t>bnb</a:t>
          </a:r>
          <a:endParaRPr lang="zh-TW" altLang="en-US" dirty="0">
            <a:latin typeface="Arial Black" pitchFamily="34" charset="0"/>
          </a:endParaRPr>
        </a:p>
      </dgm:t>
    </dgm:pt>
    <dgm:pt modelId="{7CC3687F-DA5A-4DE2-AD9A-BE92887923BF}" type="parTrans" cxnId="{944EBD91-0F06-4D74-B798-166ED64275D5}">
      <dgm:prSet/>
      <dgm:spPr/>
      <dgm:t>
        <a:bodyPr/>
        <a:lstStyle/>
        <a:p>
          <a:endParaRPr lang="zh-TW" altLang="en-US"/>
        </a:p>
      </dgm:t>
    </dgm:pt>
    <dgm:pt modelId="{91CDA6F9-37B6-4CC1-B9A7-383ACA296E51}" type="sibTrans" cxnId="{944EBD91-0F06-4D74-B798-166ED64275D5}">
      <dgm:prSet/>
      <dgm:spPr/>
      <dgm:t>
        <a:bodyPr/>
        <a:lstStyle/>
        <a:p>
          <a:endParaRPr lang="zh-TW" altLang="en-US"/>
        </a:p>
      </dgm:t>
    </dgm:pt>
    <dgm:pt modelId="{D0394D1E-DD12-41C8-80DC-8D98A82714A7}">
      <dgm:prSet phldrT="[文字]"/>
      <dgm:spPr/>
      <dgm:t>
        <a:bodyPr/>
        <a:lstStyle/>
        <a:p>
          <a:r>
            <a:rPr lang="en-US" altLang="zh-TW" dirty="0" err="1">
              <a:latin typeface="Arial Black" pitchFamily="34" charset="0"/>
            </a:rPr>
            <a:t>Uber</a:t>
          </a:r>
          <a:endParaRPr lang="zh-TW" altLang="en-US" dirty="0">
            <a:latin typeface="Arial Black" pitchFamily="34" charset="0"/>
          </a:endParaRPr>
        </a:p>
      </dgm:t>
    </dgm:pt>
    <dgm:pt modelId="{FEF7B14A-7D68-4F12-827A-4D2EB79BF931}" type="parTrans" cxnId="{8DB130EF-2D49-4C91-8531-8E690F090431}">
      <dgm:prSet/>
      <dgm:spPr/>
      <dgm:t>
        <a:bodyPr/>
        <a:lstStyle/>
        <a:p>
          <a:endParaRPr lang="zh-TW" altLang="en-US"/>
        </a:p>
      </dgm:t>
    </dgm:pt>
    <dgm:pt modelId="{A733949F-B03F-4494-ACC4-4E84B38FFCFE}" type="sibTrans" cxnId="{8DB130EF-2D49-4C91-8531-8E690F090431}">
      <dgm:prSet/>
      <dgm:spPr/>
      <dgm:t>
        <a:bodyPr/>
        <a:lstStyle/>
        <a:p>
          <a:endParaRPr lang="zh-TW" altLang="en-US"/>
        </a:p>
      </dgm:t>
    </dgm:pt>
    <dgm:pt modelId="{5C788AC7-DCC4-4D84-B086-2E1B0F5F2809}" type="pres">
      <dgm:prSet presAssocID="{C7BF77F7-EAAB-4110-9A83-8312DD2ECAB0}" presName="linearFlow" presStyleCnt="0">
        <dgm:presLayoutVars>
          <dgm:dir/>
          <dgm:resizeHandles val="exact"/>
        </dgm:presLayoutVars>
      </dgm:prSet>
      <dgm:spPr/>
    </dgm:pt>
    <dgm:pt modelId="{48716B80-FB37-4A18-9C74-0807DC3BFB1D}" type="pres">
      <dgm:prSet presAssocID="{39B31257-3821-4C5E-AFDD-6994D7436043}" presName="composite" presStyleCnt="0"/>
      <dgm:spPr/>
    </dgm:pt>
    <dgm:pt modelId="{CDEBAB29-1273-4418-91C0-B63765553AF2}" type="pres">
      <dgm:prSet presAssocID="{39B31257-3821-4C5E-AFDD-6994D7436043}" presName="imgShp" presStyleLbl="fgImgPlace1" presStyleIdx="0" presStyleCnt="4"/>
      <dgm:spPr>
        <a:blipFill rotWithShape="0">
          <a:blip xmlns:r="http://schemas.openxmlformats.org/officeDocument/2006/relationships" r:embed="rId1"/>
          <a:stretch>
            <a:fillRect/>
          </a:stretch>
        </a:blipFill>
      </dgm:spPr>
    </dgm:pt>
    <dgm:pt modelId="{F29E78AD-129C-4259-BB6A-430996E72445}" type="pres">
      <dgm:prSet presAssocID="{39B31257-3821-4C5E-AFDD-6994D7436043}" presName="txShp" presStyleLbl="node1" presStyleIdx="0" presStyleCnt="4">
        <dgm:presLayoutVars>
          <dgm:bulletEnabled val="1"/>
        </dgm:presLayoutVars>
      </dgm:prSet>
      <dgm:spPr/>
      <dgm:t>
        <a:bodyPr/>
        <a:lstStyle/>
        <a:p>
          <a:endParaRPr lang="zh-TW" altLang="en-US"/>
        </a:p>
      </dgm:t>
    </dgm:pt>
    <dgm:pt modelId="{A26107B5-9244-487E-8CDF-2AC2A09358F9}" type="pres">
      <dgm:prSet presAssocID="{A4FB8B73-F9A2-4DA1-A4B3-8F565778591E}" presName="spacing" presStyleCnt="0"/>
      <dgm:spPr/>
    </dgm:pt>
    <dgm:pt modelId="{92DE73E1-C7F0-47D7-BD6C-E57E021ED290}" type="pres">
      <dgm:prSet presAssocID="{ABDDFC71-63F2-4B1E-8CE9-9C53EAB3C288}" presName="composite" presStyleCnt="0"/>
      <dgm:spPr/>
    </dgm:pt>
    <dgm:pt modelId="{A073EAC7-4303-4548-8D68-6ECAC357F45D}" type="pres">
      <dgm:prSet presAssocID="{ABDDFC71-63F2-4B1E-8CE9-9C53EAB3C288}" presName="imgShp" presStyleLbl="fgImgPlace1" presStyleIdx="1" presStyleCnt="4"/>
      <dgm:spPr>
        <a:blipFill rotWithShape="0">
          <a:blip xmlns:r="http://schemas.openxmlformats.org/officeDocument/2006/relationships" r:embed="rId2"/>
          <a:stretch>
            <a:fillRect/>
          </a:stretch>
        </a:blipFill>
      </dgm:spPr>
    </dgm:pt>
    <dgm:pt modelId="{3B73C82F-5815-4779-9C8A-B0432733481F}" type="pres">
      <dgm:prSet presAssocID="{ABDDFC71-63F2-4B1E-8CE9-9C53EAB3C288}" presName="txShp" presStyleLbl="node1" presStyleIdx="1" presStyleCnt="4">
        <dgm:presLayoutVars>
          <dgm:bulletEnabled val="1"/>
        </dgm:presLayoutVars>
      </dgm:prSet>
      <dgm:spPr/>
      <dgm:t>
        <a:bodyPr/>
        <a:lstStyle/>
        <a:p>
          <a:endParaRPr lang="zh-TW" altLang="en-US"/>
        </a:p>
      </dgm:t>
    </dgm:pt>
    <dgm:pt modelId="{7390357C-C5F2-4F53-86AB-53CEA3E71715}" type="pres">
      <dgm:prSet presAssocID="{C0C1938D-3951-4956-A3E8-21508123E794}" presName="spacing" presStyleCnt="0"/>
      <dgm:spPr/>
    </dgm:pt>
    <dgm:pt modelId="{53A0CF16-05FB-41F7-BBE0-71EE333340D3}" type="pres">
      <dgm:prSet presAssocID="{0D5B0C34-7E40-4C14-887D-0EEF0777FD23}" presName="composite" presStyleCnt="0"/>
      <dgm:spPr/>
    </dgm:pt>
    <dgm:pt modelId="{479C5F80-9FAB-4DE7-9270-3297BDB89FA1}" type="pres">
      <dgm:prSet presAssocID="{0D5B0C34-7E40-4C14-887D-0EEF0777FD23}" presName="imgShp" presStyleLbl="fgImgPlace1" presStyleIdx="2" presStyleCnt="4"/>
      <dgm:spPr>
        <a:blipFill rotWithShape="0">
          <a:blip xmlns:r="http://schemas.openxmlformats.org/officeDocument/2006/relationships" r:embed="rId3"/>
          <a:stretch>
            <a:fillRect/>
          </a:stretch>
        </a:blipFill>
      </dgm:spPr>
    </dgm:pt>
    <dgm:pt modelId="{EC4904AE-02F0-412A-886F-5BAE5E041A45}" type="pres">
      <dgm:prSet presAssocID="{0D5B0C34-7E40-4C14-887D-0EEF0777FD23}" presName="txShp" presStyleLbl="node1" presStyleIdx="2" presStyleCnt="4">
        <dgm:presLayoutVars>
          <dgm:bulletEnabled val="1"/>
        </dgm:presLayoutVars>
      </dgm:prSet>
      <dgm:spPr/>
      <dgm:t>
        <a:bodyPr/>
        <a:lstStyle/>
        <a:p>
          <a:endParaRPr lang="zh-TW" altLang="en-US"/>
        </a:p>
      </dgm:t>
    </dgm:pt>
    <dgm:pt modelId="{A7E9D36A-7674-4FD3-AD54-E495F7275D0B}" type="pres">
      <dgm:prSet presAssocID="{91CDA6F9-37B6-4CC1-B9A7-383ACA296E51}" presName="spacing" presStyleCnt="0"/>
      <dgm:spPr/>
    </dgm:pt>
    <dgm:pt modelId="{77D67D11-D915-4F90-9FD9-2022212932BD}" type="pres">
      <dgm:prSet presAssocID="{D0394D1E-DD12-41C8-80DC-8D98A82714A7}" presName="composite" presStyleCnt="0"/>
      <dgm:spPr/>
    </dgm:pt>
    <dgm:pt modelId="{09FBB2A5-8270-427A-B8B4-5232B962FF6C}" type="pres">
      <dgm:prSet presAssocID="{D0394D1E-DD12-41C8-80DC-8D98A82714A7}" presName="imgShp" presStyleLbl="fgImgPlace1" presStyleIdx="3" presStyleCnt="4"/>
      <dgm:spPr>
        <a:blipFill rotWithShape="0">
          <a:blip xmlns:r="http://schemas.openxmlformats.org/officeDocument/2006/relationships" r:embed="rId4"/>
          <a:stretch>
            <a:fillRect/>
          </a:stretch>
        </a:blipFill>
      </dgm:spPr>
    </dgm:pt>
    <dgm:pt modelId="{674DA0D2-C40E-4121-B348-E434C740D171}" type="pres">
      <dgm:prSet presAssocID="{D0394D1E-DD12-41C8-80DC-8D98A82714A7}" presName="txShp" presStyleLbl="node1" presStyleIdx="3" presStyleCnt="4">
        <dgm:presLayoutVars>
          <dgm:bulletEnabled val="1"/>
        </dgm:presLayoutVars>
      </dgm:prSet>
      <dgm:spPr/>
      <dgm:t>
        <a:bodyPr/>
        <a:lstStyle/>
        <a:p>
          <a:endParaRPr lang="zh-TW" altLang="en-US"/>
        </a:p>
      </dgm:t>
    </dgm:pt>
  </dgm:ptLst>
  <dgm:cxnLst>
    <dgm:cxn modelId="{945345B4-52B1-4320-8F93-2CED64EA3496}" type="presOf" srcId="{39B31257-3821-4C5E-AFDD-6994D7436043}" destId="{F29E78AD-129C-4259-BB6A-430996E72445}" srcOrd="0" destOrd="0" presId="urn:microsoft.com/office/officeart/2005/8/layout/vList3#2"/>
    <dgm:cxn modelId="{9578D6A0-5D96-4352-A304-6C085836A865}" srcId="{C7BF77F7-EAAB-4110-9A83-8312DD2ECAB0}" destId="{39B31257-3821-4C5E-AFDD-6994D7436043}" srcOrd="0" destOrd="0" parTransId="{278706E5-F8A0-4DB8-8017-E312EE6BB21B}" sibTransId="{A4FB8B73-F9A2-4DA1-A4B3-8F565778591E}"/>
    <dgm:cxn modelId="{094AFC77-85BE-4E18-8DC0-D4CCD7DD0801}" type="presOf" srcId="{D0394D1E-DD12-41C8-80DC-8D98A82714A7}" destId="{674DA0D2-C40E-4121-B348-E434C740D171}" srcOrd="0" destOrd="0" presId="urn:microsoft.com/office/officeart/2005/8/layout/vList3#2"/>
    <dgm:cxn modelId="{944EBD91-0F06-4D74-B798-166ED64275D5}" srcId="{C7BF77F7-EAAB-4110-9A83-8312DD2ECAB0}" destId="{0D5B0C34-7E40-4C14-887D-0EEF0777FD23}" srcOrd="2" destOrd="0" parTransId="{7CC3687F-DA5A-4DE2-AD9A-BE92887923BF}" sibTransId="{91CDA6F9-37B6-4CC1-B9A7-383ACA296E51}"/>
    <dgm:cxn modelId="{8DB130EF-2D49-4C91-8531-8E690F090431}" srcId="{C7BF77F7-EAAB-4110-9A83-8312DD2ECAB0}" destId="{D0394D1E-DD12-41C8-80DC-8D98A82714A7}" srcOrd="3" destOrd="0" parTransId="{FEF7B14A-7D68-4F12-827A-4D2EB79BF931}" sibTransId="{A733949F-B03F-4494-ACC4-4E84B38FFCFE}"/>
    <dgm:cxn modelId="{14FE159E-9EB1-4CE0-843E-A071DA772ED6}" type="presOf" srcId="{ABDDFC71-63F2-4B1E-8CE9-9C53EAB3C288}" destId="{3B73C82F-5815-4779-9C8A-B0432733481F}" srcOrd="0" destOrd="0" presId="urn:microsoft.com/office/officeart/2005/8/layout/vList3#2"/>
    <dgm:cxn modelId="{F929950E-5BC9-484D-AD63-5A6819AA95F6}" type="presOf" srcId="{C7BF77F7-EAAB-4110-9A83-8312DD2ECAB0}" destId="{5C788AC7-DCC4-4D84-B086-2E1B0F5F2809}" srcOrd="0" destOrd="0" presId="urn:microsoft.com/office/officeart/2005/8/layout/vList3#2"/>
    <dgm:cxn modelId="{BB3A8ED3-AA1C-4437-BD0B-94D36F6BAE6E}" type="presOf" srcId="{0D5B0C34-7E40-4C14-887D-0EEF0777FD23}" destId="{EC4904AE-02F0-412A-886F-5BAE5E041A45}" srcOrd="0" destOrd="0" presId="urn:microsoft.com/office/officeart/2005/8/layout/vList3#2"/>
    <dgm:cxn modelId="{551265FA-9CAD-4735-88A8-D18D7BCF05D8}" srcId="{C7BF77F7-EAAB-4110-9A83-8312DD2ECAB0}" destId="{ABDDFC71-63F2-4B1E-8CE9-9C53EAB3C288}" srcOrd="1" destOrd="0" parTransId="{8AABFB0B-AEDE-4B10-9966-8520DF12BDF5}" sibTransId="{C0C1938D-3951-4956-A3E8-21508123E794}"/>
    <dgm:cxn modelId="{EDB0E213-C7CF-494D-B2F3-1DD2EE300279}" type="presParOf" srcId="{5C788AC7-DCC4-4D84-B086-2E1B0F5F2809}" destId="{48716B80-FB37-4A18-9C74-0807DC3BFB1D}" srcOrd="0" destOrd="0" presId="urn:microsoft.com/office/officeart/2005/8/layout/vList3#2"/>
    <dgm:cxn modelId="{190F1565-3F23-4AC0-89F2-4460DF91BDA2}" type="presParOf" srcId="{48716B80-FB37-4A18-9C74-0807DC3BFB1D}" destId="{CDEBAB29-1273-4418-91C0-B63765553AF2}" srcOrd="0" destOrd="0" presId="urn:microsoft.com/office/officeart/2005/8/layout/vList3#2"/>
    <dgm:cxn modelId="{D72A606E-236A-4C2F-BA48-7B50728343B5}" type="presParOf" srcId="{48716B80-FB37-4A18-9C74-0807DC3BFB1D}" destId="{F29E78AD-129C-4259-BB6A-430996E72445}" srcOrd="1" destOrd="0" presId="urn:microsoft.com/office/officeart/2005/8/layout/vList3#2"/>
    <dgm:cxn modelId="{3D7A26A0-8C18-4FF0-9B27-F35882112A67}" type="presParOf" srcId="{5C788AC7-DCC4-4D84-B086-2E1B0F5F2809}" destId="{A26107B5-9244-487E-8CDF-2AC2A09358F9}" srcOrd="1" destOrd="0" presId="urn:microsoft.com/office/officeart/2005/8/layout/vList3#2"/>
    <dgm:cxn modelId="{FEDF20C7-010B-48C4-B5E2-778547942C93}" type="presParOf" srcId="{5C788AC7-DCC4-4D84-B086-2E1B0F5F2809}" destId="{92DE73E1-C7F0-47D7-BD6C-E57E021ED290}" srcOrd="2" destOrd="0" presId="urn:microsoft.com/office/officeart/2005/8/layout/vList3#2"/>
    <dgm:cxn modelId="{4D77A94A-AEC3-401F-BD61-C8B620F23F09}" type="presParOf" srcId="{92DE73E1-C7F0-47D7-BD6C-E57E021ED290}" destId="{A073EAC7-4303-4548-8D68-6ECAC357F45D}" srcOrd="0" destOrd="0" presId="urn:microsoft.com/office/officeart/2005/8/layout/vList3#2"/>
    <dgm:cxn modelId="{86550BC2-7EB0-4CE6-B2FA-25D45628CF75}" type="presParOf" srcId="{92DE73E1-C7F0-47D7-BD6C-E57E021ED290}" destId="{3B73C82F-5815-4779-9C8A-B0432733481F}" srcOrd="1" destOrd="0" presId="urn:microsoft.com/office/officeart/2005/8/layout/vList3#2"/>
    <dgm:cxn modelId="{DCAC013D-4567-484C-8554-4483D8DEC64D}" type="presParOf" srcId="{5C788AC7-DCC4-4D84-B086-2E1B0F5F2809}" destId="{7390357C-C5F2-4F53-86AB-53CEA3E71715}" srcOrd="3" destOrd="0" presId="urn:microsoft.com/office/officeart/2005/8/layout/vList3#2"/>
    <dgm:cxn modelId="{A60F6AE9-1C11-47F2-A746-E8E09B86D14D}" type="presParOf" srcId="{5C788AC7-DCC4-4D84-B086-2E1B0F5F2809}" destId="{53A0CF16-05FB-41F7-BBE0-71EE333340D3}" srcOrd="4" destOrd="0" presId="urn:microsoft.com/office/officeart/2005/8/layout/vList3#2"/>
    <dgm:cxn modelId="{354C2B66-9154-437B-8BFB-A5A9194C6B12}" type="presParOf" srcId="{53A0CF16-05FB-41F7-BBE0-71EE333340D3}" destId="{479C5F80-9FAB-4DE7-9270-3297BDB89FA1}" srcOrd="0" destOrd="0" presId="urn:microsoft.com/office/officeart/2005/8/layout/vList3#2"/>
    <dgm:cxn modelId="{D1448B9B-C1B9-4032-9F13-BFD0AA287BCC}" type="presParOf" srcId="{53A0CF16-05FB-41F7-BBE0-71EE333340D3}" destId="{EC4904AE-02F0-412A-886F-5BAE5E041A45}" srcOrd="1" destOrd="0" presId="urn:microsoft.com/office/officeart/2005/8/layout/vList3#2"/>
    <dgm:cxn modelId="{C9163538-FC0D-4755-8150-8983F36043F8}" type="presParOf" srcId="{5C788AC7-DCC4-4D84-B086-2E1B0F5F2809}" destId="{A7E9D36A-7674-4FD3-AD54-E495F7275D0B}" srcOrd="5" destOrd="0" presId="urn:microsoft.com/office/officeart/2005/8/layout/vList3#2"/>
    <dgm:cxn modelId="{0015FA61-A5BE-4952-8EED-2412D4F94105}" type="presParOf" srcId="{5C788AC7-DCC4-4D84-B086-2E1B0F5F2809}" destId="{77D67D11-D915-4F90-9FD9-2022212932BD}" srcOrd="6" destOrd="0" presId="urn:microsoft.com/office/officeart/2005/8/layout/vList3#2"/>
    <dgm:cxn modelId="{5C1751A3-032A-460F-A3CA-38D4ED0E73EC}" type="presParOf" srcId="{77D67D11-D915-4F90-9FD9-2022212932BD}" destId="{09FBB2A5-8270-427A-B8B4-5232B962FF6C}" srcOrd="0" destOrd="0" presId="urn:microsoft.com/office/officeart/2005/8/layout/vList3#2"/>
    <dgm:cxn modelId="{DA514493-7242-4919-8DED-FDA8FC055528}" type="presParOf" srcId="{77D67D11-D915-4F90-9FD9-2022212932BD}" destId="{674DA0D2-C40E-4121-B348-E434C740D171}" srcOrd="1" destOrd="0" presId="urn:microsoft.com/office/officeart/2005/8/layout/vList3#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163BF66-0FCF-4A3B-9D0C-E1B517F28107}" type="doc">
      <dgm:prSet loTypeId="urn:microsoft.com/office/officeart/2005/8/layout/vList3#1" loCatId="list" qsTypeId="urn:microsoft.com/office/officeart/2005/8/quickstyle/simple2" qsCatId="simple" csTypeId="urn:microsoft.com/office/officeart/2005/8/colors/colorful3" csCatId="colorful" phldr="1"/>
      <dgm:spPr/>
    </dgm:pt>
    <dgm:pt modelId="{492D6CE6-7627-468D-8CD7-8629B78B6847}" type="pres">
      <dgm:prSet presAssocID="{9163BF66-0FCF-4A3B-9D0C-E1B517F28107}" presName="linearFlow" presStyleCnt="0">
        <dgm:presLayoutVars>
          <dgm:dir/>
          <dgm:resizeHandles val="exact"/>
        </dgm:presLayoutVars>
      </dgm:prSet>
      <dgm:spPr/>
    </dgm:pt>
  </dgm:ptLst>
  <dgm:cxnLst>
    <dgm:cxn modelId="{7505EFD8-7461-4FF0-8F66-F5A320706A98}" type="presOf" srcId="{9163BF66-0FCF-4A3B-9D0C-E1B517F28107}" destId="{492D6CE6-7627-468D-8CD7-8629B78B6847}" srcOrd="0" destOrd="0" presId="urn:microsoft.com/office/officeart/2005/8/layout/vList3#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5" qsCatId="simple" csTypeId="urn:microsoft.com/office/officeart/2005/8/colors/accent0_1" csCatId="mainScheme" phldr="1"/>
      <dgm:spPr/>
    </dgm:pt>
    <dgm:pt modelId="{AFF030F6-8D1D-42AA-8527-70CC9827071F}" type="pres">
      <dgm:prSet presAssocID="{252357BE-30EA-49F7-9DBD-B5F30B4F4A9D}" presName="Name0" presStyleCnt="0">
        <dgm:presLayoutVars>
          <dgm:dir/>
          <dgm:resizeHandles val="exact"/>
        </dgm:presLayoutVars>
      </dgm:prSet>
      <dgm:spPr/>
    </dgm:pt>
  </dgm:ptLst>
  <dgm:cxnLst>
    <dgm:cxn modelId="{65FAB6E4-DAEE-DA4A-8F31-1AEA06789FB0}" type="presOf" srcId="{252357BE-30EA-49F7-9DBD-B5F30B4F4A9D}" destId="{AFF030F6-8D1D-42AA-8527-70CC9827071F}" srcOrd="0"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9BC9C09-5639-494B-B576-E51A67CDC856}"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zh-TW" altLang="en-US"/>
        </a:p>
      </dgm:t>
    </dgm:pt>
    <dgm:pt modelId="{CB2E2314-5AD7-4232-9923-8ACC33AAA716}">
      <dgm:prSet phldrT="[文字]"/>
      <dgm:spPr>
        <a:solidFill>
          <a:srgbClr val="7030A0"/>
        </a:solidFill>
        <a:ln>
          <a:solidFill>
            <a:schemeClr val="accent1"/>
          </a:solidFill>
        </a:ln>
      </dgm:spPr>
      <dgm:t>
        <a:bodyPr/>
        <a:lstStyle/>
        <a:p>
          <a:r>
            <a:rPr lang="zh-TW" altLang="en-US" dirty="0" smtClean="0"/>
            <a:t>第三方支付</a:t>
          </a:r>
          <a:endParaRPr lang="zh-TW" altLang="en-US" dirty="0"/>
        </a:p>
      </dgm:t>
    </dgm:pt>
    <dgm:pt modelId="{A885F2C6-75F6-420A-8A75-FCD450C76E0F}" type="parTrans" cxnId="{FFDC7A95-C8F5-4BEA-80B6-CFCC81E92F3F}">
      <dgm:prSet/>
      <dgm:spPr/>
      <dgm:t>
        <a:bodyPr/>
        <a:lstStyle/>
        <a:p>
          <a:endParaRPr lang="zh-TW" altLang="en-US"/>
        </a:p>
      </dgm:t>
    </dgm:pt>
    <dgm:pt modelId="{DAB7548A-5FCA-4977-8CF5-BA66ACB6B374}" type="sibTrans" cxnId="{FFDC7A95-C8F5-4BEA-80B6-CFCC81E92F3F}">
      <dgm:prSet/>
      <dgm:spPr>
        <a:noFill/>
        <a:ln>
          <a:noFill/>
        </a:ln>
      </dgm:spPr>
      <dgm:t>
        <a:bodyPr/>
        <a:lstStyle/>
        <a:p>
          <a:endParaRPr lang="zh-TW" altLang="en-US"/>
        </a:p>
      </dgm:t>
    </dgm:pt>
    <dgm:pt modelId="{CC403F3E-8CED-4062-B7DA-54D762FDF679}">
      <dgm:prSet phldrT="[文字]"/>
      <dgm:spPr>
        <a:solidFill>
          <a:srgbClr val="7030A0"/>
        </a:solidFill>
        <a:ln>
          <a:solidFill>
            <a:schemeClr val="accent1"/>
          </a:solidFill>
        </a:ln>
      </dgm:spPr>
      <dgm:t>
        <a:bodyPr/>
        <a:lstStyle/>
        <a:p>
          <a:r>
            <a:rPr lang="en-US" altLang="zh-TW" dirty="0" smtClean="0"/>
            <a:t>P2P</a:t>
          </a:r>
          <a:br>
            <a:rPr lang="en-US" altLang="zh-TW" dirty="0" smtClean="0"/>
          </a:br>
          <a:r>
            <a:rPr lang="zh-TW" altLang="en-US" dirty="0" smtClean="0"/>
            <a:t>借貸</a:t>
          </a:r>
          <a:endParaRPr lang="zh-TW" altLang="en-US" dirty="0"/>
        </a:p>
      </dgm:t>
    </dgm:pt>
    <dgm:pt modelId="{B4BA5E69-B454-4A14-A476-A9F357BBA3CC}" type="parTrans" cxnId="{3C9F983D-091C-43AA-A5DD-BCF223321CC4}">
      <dgm:prSet/>
      <dgm:spPr/>
      <dgm:t>
        <a:bodyPr/>
        <a:lstStyle/>
        <a:p>
          <a:endParaRPr lang="zh-TW" altLang="en-US"/>
        </a:p>
      </dgm:t>
    </dgm:pt>
    <dgm:pt modelId="{E20EB2AA-8C9E-44ED-988F-D923F57B2B22}" type="sibTrans" cxnId="{3C9F983D-091C-43AA-A5DD-BCF223321CC4}">
      <dgm:prSet/>
      <dgm:spPr>
        <a:noFill/>
        <a:ln>
          <a:noFill/>
        </a:ln>
      </dgm:spPr>
      <dgm:t>
        <a:bodyPr/>
        <a:lstStyle/>
        <a:p>
          <a:endParaRPr lang="zh-TW" altLang="en-US"/>
        </a:p>
      </dgm:t>
    </dgm:pt>
    <dgm:pt modelId="{A9F9D033-CAEB-4D45-8FE0-00BCF58E6F76}">
      <dgm:prSet phldrT="[文字]"/>
      <dgm:spPr>
        <a:solidFill>
          <a:srgbClr val="7030A0"/>
        </a:solidFill>
        <a:ln>
          <a:solidFill>
            <a:schemeClr val="accent1"/>
          </a:solidFill>
        </a:ln>
      </dgm:spPr>
      <dgm:t>
        <a:bodyPr/>
        <a:lstStyle/>
        <a:p>
          <a:r>
            <a:rPr lang="zh-TW" altLang="en-US" dirty="0" smtClean="0"/>
            <a:t>群眾</a:t>
          </a:r>
          <a:r>
            <a:rPr lang="en-US" altLang="zh-TW" dirty="0" smtClean="0"/>
            <a:t/>
          </a:r>
          <a:br>
            <a:rPr lang="en-US" altLang="zh-TW" dirty="0" smtClean="0"/>
          </a:br>
          <a:r>
            <a:rPr lang="zh-TW" altLang="en-US" dirty="0" smtClean="0"/>
            <a:t>募資</a:t>
          </a:r>
          <a:endParaRPr lang="zh-TW" altLang="en-US" dirty="0"/>
        </a:p>
      </dgm:t>
    </dgm:pt>
    <dgm:pt modelId="{9B79C2F2-B331-4BE1-8FEC-806A40339355}" type="parTrans" cxnId="{F2D276DD-7B79-4A76-A972-9973E5DDE80C}">
      <dgm:prSet/>
      <dgm:spPr/>
      <dgm:t>
        <a:bodyPr/>
        <a:lstStyle/>
        <a:p>
          <a:endParaRPr lang="zh-TW" altLang="en-US"/>
        </a:p>
      </dgm:t>
    </dgm:pt>
    <dgm:pt modelId="{7129EF1A-5288-40DB-A85D-0CBAE234571E}" type="sibTrans" cxnId="{F2D276DD-7B79-4A76-A972-9973E5DDE80C}">
      <dgm:prSet/>
      <dgm:spPr>
        <a:noFill/>
        <a:ln>
          <a:noFill/>
        </a:ln>
      </dgm:spPr>
      <dgm:t>
        <a:bodyPr/>
        <a:lstStyle/>
        <a:p>
          <a:endParaRPr lang="zh-TW" altLang="en-US"/>
        </a:p>
      </dgm:t>
    </dgm:pt>
    <dgm:pt modelId="{0A8A3952-1C4E-4F16-B03C-AE2D94DA0E1B}">
      <dgm:prSet phldrT="[文字]"/>
      <dgm:spPr>
        <a:solidFill>
          <a:srgbClr val="7030A0"/>
        </a:solidFill>
        <a:ln>
          <a:solidFill>
            <a:schemeClr val="accent1"/>
          </a:solidFill>
        </a:ln>
      </dgm:spPr>
      <dgm:t>
        <a:bodyPr/>
        <a:lstStyle/>
        <a:p>
          <a:r>
            <a:rPr lang="zh-TW" altLang="en-US" dirty="0" smtClean="0"/>
            <a:t>虛擬</a:t>
          </a:r>
          <a:r>
            <a:rPr lang="en-US" altLang="zh-TW" dirty="0" smtClean="0"/>
            <a:t/>
          </a:r>
          <a:br>
            <a:rPr lang="en-US" altLang="zh-TW" dirty="0" smtClean="0"/>
          </a:br>
          <a:r>
            <a:rPr lang="zh-TW" altLang="en-US" dirty="0" smtClean="0"/>
            <a:t>貨幣</a:t>
          </a:r>
          <a:endParaRPr lang="zh-TW" altLang="en-US" dirty="0"/>
        </a:p>
      </dgm:t>
    </dgm:pt>
    <dgm:pt modelId="{DA9F6B56-2B4B-4228-96A3-3AAE1C8E3B93}" type="parTrans" cxnId="{677671AE-1AEC-4A17-82EB-FD330A53C7FA}">
      <dgm:prSet/>
      <dgm:spPr/>
      <dgm:t>
        <a:bodyPr/>
        <a:lstStyle/>
        <a:p>
          <a:endParaRPr lang="zh-TW" altLang="en-US"/>
        </a:p>
      </dgm:t>
    </dgm:pt>
    <dgm:pt modelId="{40403291-E1DD-4D66-84A7-BF32605710B8}" type="sibTrans" cxnId="{677671AE-1AEC-4A17-82EB-FD330A53C7FA}">
      <dgm:prSet/>
      <dgm:spPr>
        <a:noFill/>
        <a:ln>
          <a:noFill/>
        </a:ln>
      </dgm:spPr>
      <dgm:t>
        <a:bodyPr/>
        <a:lstStyle/>
        <a:p>
          <a:endParaRPr lang="zh-TW" altLang="en-US"/>
        </a:p>
      </dgm:t>
    </dgm:pt>
    <dgm:pt modelId="{5991726D-21A3-4200-AB68-0BE51FF88D5D}">
      <dgm:prSet phldrT="[文字]"/>
      <dgm:spPr>
        <a:solidFill>
          <a:srgbClr val="7030A0"/>
        </a:solidFill>
        <a:ln>
          <a:solidFill>
            <a:schemeClr val="accent1"/>
          </a:solidFill>
        </a:ln>
      </dgm:spPr>
      <dgm:t>
        <a:bodyPr/>
        <a:lstStyle/>
        <a:p>
          <a:r>
            <a:rPr lang="zh-TW" altLang="en-US" dirty="0" smtClean="0"/>
            <a:t>數位</a:t>
          </a:r>
          <a:r>
            <a:rPr lang="en-US" altLang="zh-TW" dirty="0" smtClean="0"/>
            <a:t/>
          </a:r>
          <a:br>
            <a:rPr lang="en-US" altLang="zh-TW" dirty="0" smtClean="0"/>
          </a:br>
          <a:r>
            <a:rPr lang="zh-TW" altLang="en-US" dirty="0" smtClean="0"/>
            <a:t>銀行</a:t>
          </a:r>
          <a:endParaRPr lang="zh-TW" altLang="en-US" dirty="0"/>
        </a:p>
      </dgm:t>
    </dgm:pt>
    <dgm:pt modelId="{608F3CA1-2F9B-4DA1-AF69-C4FDB79B7CC0}" type="parTrans" cxnId="{3567D2F8-21E3-4DC3-832F-0C8CBE9EC131}">
      <dgm:prSet/>
      <dgm:spPr/>
      <dgm:t>
        <a:bodyPr/>
        <a:lstStyle/>
        <a:p>
          <a:endParaRPr lang="zh-TW" altLang="en-US"/>
        </a:p>
      </dgm:t>
    </dgm:pt>
    <dgm:pt modelId="{7AFC892C-D17F-40FD-89F6-FD7ADCCF250F}" type="sibTrans" cxnId="{3567D2F8-21E3-4DC3-832F-0C8CBE9EC131}">
      <dgm:prSet/>
      <dgm:spPr>
        <a:noFill/>
        <a:ln>
          <a:noFill/>
        </a:ln>
      </dgm:spPr>
      <dgm:t>
        <a:bodyPr/>
        <a:lstStyle/>
        <a:p>
          <a:endParaRPr lang="zh-TW" altLang="en-US"/>
        </a:p>
      </dgm:t>
    </dgm:pt>
    <dgm:pt modelId="{6F291A16-201D-4BE5-B1FF-E13426D4F502}">
      <dgm:prSet/>
      <dgm:spPr>
        <a:solidFill>
          <a:srgbClr val="7030A0"/>
        </a:solidFill>
        <a:ln>
          <a:solidFill>
            <a:schemeClr val="accent1"/>
          </a:solidFill>
        </a:ln>
      </dgm:spPr>
      <dgm:t>
        <a:bodyPr/>
        <a:lstStyle/>
        <a:p>
          <a:r>
            <a:rPr lang="zh-TW" altLang="en-US" dirty="0" smtClean="0"/>
            <a:t>保險</a:t>
          </a:r>
          <a:r>
            <a:rPr lang="en-US" altLang="zh-TW" dirty="0" smtClean="0"/>
            <a:t/>
          </a:r>
          <a:br>
            <a:rPr lang="en-US" altLang="zh-TW" dirty="0" smtClean="0"/>
          </a:br>
          <a:r>
            <a:rPr lang="zh-TW" altLang="en-US" dirty="0" smtClean="0"/>
            <a:t>科技</a:t>
          </a:r>
          <a:endParaRPr lang="zh-TW" altLang="en-US" dirty="0"/>
        </a:p>
      </dgm:t>
    </dgm:pt>
    <dgm:pt modelId="{A6D93B9E-CE39-4A30-B29D-B2C81B3618F5}" type="parTrans" cxnId="{DB5480EF-7D71-4351-92CC-AB5BD7E69EDC}">
      <dgm:prSet/>
      <dgm:spPr/>
      <dgm:t>
        <a:bodyPr/>
        <a:lstStyle/>
        <a:p>
          <a:endParaRPr lang="zh-TW" altLang="en-US"/>
        </a:p>
      </dgm:t>
    </dgm:pt>
    <dgm:pt modelId="{EC2AF0E6-BC4F-4925-9B08-A4AEA950C0F5}" type="sibTrans" cxnId="{DB5480EF-7D71-4351-92CC-AB5BD7E69EDC}">
      <dgm:prSet/>
      <dgm:spPr>
        <a:noFill/>
        <a:ln>
          <a:noFill/>
        </a:ln>
      </dgm:spPr>
      <dgm:t>
        <a:bodyPr/>
        <a:lstStyle/>
        <a:p>
          <a:endParaRPr lang="zh-TW" altLang="en-US"/>
        </a:p>
      </dgm:t>
    </dgm:pt>
    <dgm:pt modelId="{E36E424D-3192-4C27-B61E-4FBE19859B30}">
      <dgm:prSet/>
      <dgm:spPr>
        <a:solidFill>
          <a:srgbClr val="7030A0"/>
        </a:solidFill>
        <a:ln>
          <a:solidFill>
            <a:schemeClr val="accent1"/>
          </a:solidFill>
        </a:ln>
      </dgm:spPr>
      <dgm:t>
        <a:bodyPr/>
        <a:lstStyle/>
        <a:p>
          <a:r>
            <a:rPr lang="zh-TW" altLang="en-US" dirty="0" smtClean="0"/>
            <a:t>智慧</a:t>
          </a:r>
          <a:r>
            <a:rPr lang="en-US" altLang="zh-TW" dirty="0" smtClean="0"/>
            <a:t/>
          </a:r>
          <a:br>
            <a:rPr lang="en-US" altLang="zh-TW" dirty="0" smtClean="0"/>
          </a:br>
          <a:r>
            <a:rPr lang="zh-TW" altLang="en-US" dirty="0" smtClean="0"/>
            <a:t>理財</a:t>
          </a:r>
          <a:endParaRPr lang="zh-TW" altLang="en-US" dirty="0"/>
        </a:p>
      </dgm:t>
    </dgm:pt>
    <dgm:pt modelId="{4EF2175F-7388-4774-B373-E8333838BE5F}" type="parTrans" cxnId="{E1939BE1-8F07-4578-B323-22596431D069}">
      <dgm:prSet/>
      <dgm:spPr/>
      <dgm:t>
        <a:bodyPr/>
        <a:lstStyle/>
        <a:p>
          <a:endParaRPr lang="zh-TW" altLang="en-US"/>
        </a:p>
      </dgm:t>
    </dgm:pt>
    <dgm:pt modelId="{B6A1E5CD-52CE-4A27-9E50-F169D6B209A5}" type="sibTrans" cxnId="{E1939BE1-8F07-4578-B323-22596431D069}">
      <dgm:prSet/>
      <dgm:spPr>
        <a:noFill/>
      </dgm:spPr>
      <dgm:t>
        <a:bodyPr/>
        <a:lstStyle/>
        <a:p>
          <a:endParaRPr lang="zh-TW" altLang="en-US"/>
        </a:p>
      </dgm:t>
    </dgm:pt>
    <dgm:pt modelId="{77BFAFEA-C6A0-4D6D-9C03-CA848E6CEA3A}">
      <dgm:prSet/>
      <dgm:spPr>
        <a:solidFill>
          <a:srgbClr val="7030A0"/>
        </a:solidFill>
        <a:ln>
          <a:solidFill>
            <a:schemeClr val="accent1"/>
          </a:solidFill>
        </a:ln>
      </dgm:spPr>
      <dgm:t>
        <a:bodyPr/>
        <a:lstStyle/>
        <a:p>
          <a:r>
            <a:rPr lang="zh-TW" altLang="en-US" dirty="0" smtClean="0"/>
            <a:t>網路</a:t>
          </a:r>
          <a:r>
            <a:rPr lang="en-US" altLang="zh-TW" dirty="0" smtClean="0"/>
            <a:t/>
          </a:r>
          <a:br>
            <a:rPr lang="en-US" altLang="zh-TW" dirty="0" smtClean="0"/>
          </a:br>
          <a:r>
            <a:rPr lang="zh-TW" altLang="en-US" dirty="0" smtClean="0"/>
            <a:t>信評</a:t>
          </a:r>
          <a:endParaRPr lang="zh-TW" altLang="en-US" dirty="0"/>
        </a:p>
      </dgm:t>
    </dgm:pt>
    <dgm:pt modelId="{B8A76F38-E9B1-4185-BD93-D3B9F3525F45}" type="parTrans" cxnId="{858CEAFA-37D1-40D8-80FE-634FF2A3BA66}">
      <dgm:prSet/>
      <dgm:spPr/>
      <dgm:t>
        <a:bodyPr/>
        <a:lstStyle/>
        <a:p>
          <a:endParaRPr lang="zh-TW" altLang="en-US"/>
        </a:p>
      </dgm:t>
    </dgm:pt>
    <dgm:pt modelId="{2D5DAFE5-0E2D-42B6-8BDB-32D2BBE67159}" type="sibTrans" cxnId="{858CEAFA-37D1-40D8-80FE-634FF2A3BA66}">
      <dgm:prSet/>
      <dgm:spPr>
        <a:noFill/>
      </dgm:spPr>
      <dgm:t>
        <a:bodyPr/>
        <a:lstStyle/>
        <a:p>
          <a:endParaRPr lang="zh-TW" altLang="en-US" dirty="0"/>
        </a:p>
      </dgm:t>
    </dgm:pt>
    <dgm:pt modelId="{B6207856-0484-4D8F-A609-3499B47A686A}">
      <dgm:prSet/>
      <dgm:spPr>
        <a:solidFill>
          <a:srgbClr val="7030A0"/>
        </a:solidFill>
        <a:ln>
          <a:solidFill>
            <a:schemeClr val="accent1"/>
          </a:solidFill>
        </a:ln>
      </dgm:spPr>
      <dgm:t>
        <a:bodyPr/>
        <a:lstStyle/>
        <a:p>
          <a:r>
            <a:rPr lang="zh-TW" altLang="en-US" dirty="0" smtClean="0"/>
            <a:t>電商</a:t>
          </a:r>
          <a:r>
            <a:rPr lang="en-US" altLang="zh-TW" dirty="0" smtClean="0"/>
            <a:t/>
          </a:r>
          <a:br>
            <a:rPr lang="en-US" altLang="zh-TW" dirty="0" smtClean="0"/>
          </a:br>
          <a:r>
            <a:rPr lang="zh-TW" altLang="en-US" dirty="0" smtClean="0"/>
            <a:t>金融</a:t>
          </a:r>
          <a:endParaRPr lang="zh-TW" altLang="en-US" dirty="0"/>
        </a:p>
      </dgm:t>
    </dgm:pt>
    <dgm:pt modelId="{93796D96-992B-4350-B83A-A6D249E2D9FC}" type="parTrans" cxnId="{FA7DBD67-3D0A-4A92-B599-C3FB24A680E7}">
      <dgm:prSet/>
      <dgm:spPr/>
      <dgm:t>
        <a:bodyPr/>
        <a:lstStyle/>
        <a:p>
          <a:endParaRPr lang="zh-TW" altLang="en-US"/>
        </a:p>
      </dgm:t>
    </dgm:pt>
    <dgm:pt modelId="{27872232-2F72-49D6-B0D6-2DE62F7A9BE2}" type="sibTrans" cxnId="{FA7DBD67-3D0A-4A92-B599-C3FB24A680E7}">
      <dgm:prSet/>
      <dgm:spPr>
        <a:noFill/>
      </dgm:spPr>
      <dgm:t>
        <a:bodyPr/>
        <a:lstStyle/>
        <a:p>
          <a:endParaRPr lang="zh-TW" altLang="en-US"/>
        </a:p>
      </dgm:t>
    </dgm:pt>
    <dgm:pt modelId="{9737436C-5144-4947-A8E2-259BB054F06F}">
      <dgm:prSet/>
      <dgm:spPr>
        <a:solidFill>
          <a:srgbClr val="7030A0"/>
        </a:solidFill>
        <a:ln>
          <a:solidFill>
            <a:schemeClr val="accent1"/>
          </a:solidFill>
        </a:ln>
      </dgm:spPr>
      <dgm:t>
        <a:bodyPr/>
        <a:lstStyle/>
        <a:p>
          <a:r>
            <a:rPr lang="zh-TW" altLang="en-US" dirty="0" smtClean="0"/>
            <a:t>行動</a:t>
          </a:r>
          <a:br>
            <a:rPr lang="zh-TW" altLang="en-US" dirty="0" smtClean="0"/>
          </a:br>
          <a:r>
            <a:rPr lang="zh-TW" altLang="en-US" dirty="0" smtClean="0"/>
            <a:t>支付</a:t>
          </a:r>
          <a:endParaRPr lang="zh-TW" altLang="en-US" dirty="0"/>
        </a:p>
      </dgm:t>
    </dgm:pt>
    <dgm:pt modelId="{0D63D5C9-501E-434A-B67E-20FC778CAC4C}" type="parTrans" cxnId="{337189F4-31DD-C140-8A39-ABC3C738DCB4}">
      <dgm:prSet/>
      <dgm:spPr/>
      <dgm:t>
        <a:bodyPr/>
        <a:lstStyle/>
        <a:p>
          <a:endParaRPr lang="zh-TW" altLang="en-US"/>
        </a:p>
      </dgm:t>
    </dgm:pt>
    <dgm:pt modelId="{71513C4A-3440-A640-A21B-2613F0B323D7}" type="sibTrans" cxnId="{337189F4-31DD-C140-8A39-ABC3C738DCB4}">
      <dgm:prSet/>
      <dgm:spPr>
        <a:noFill/>
        <a:ln>
          <a:noFill/>
        </a:ln>
      </dgm:spPr>
      <dgm:t>
        <a:bodyPr/>
        <a:lstStyle/>
        <a:p>
          <a:endParaRPr lang="zh-TW" altLang="en-US"/>
        </a:p>
      </dgm:t>
    </dgm:pt>
    <dgm:pt modelId="{7EF56448-8FCC-4FF3-93B9-23381C72BB14}" type="pres">
      <dgm:prSet presAssocID="{99BC9C09-5639-494B-B576-E51A67CDC856}" presName="cycle" presStyleCnt="0">
        <dgm:presLayoutVars>
          <dgm:dir/>
          <dgm:resizeHandles val="exact"/>
        </dgm:presLayoutVars>
      </dgm:prSet>
      <dgm:spPr/>
      <dgm:t>
        <a:bodyPr/>
        <a:lstStyle/>
        <a:p>
          <a:endParaRPr lang="zh-TW" altLang="en-US"/>
        </a:p>
      </dgm:t>
    </dgm:pt>
    <dgm:pt modelId="{5AC038D1-10F2-4A79-B014-CE8A88E3F863}" type="pres">
      <dgm:prSet presAssocID="{CB2E2314-5AD7-4232-9923-8ACC33AAA716}" presName="node" presStyleLbl="node1" presStyleIdx="0" presStyleCnt="10" custScaleX="127839" custScaleY="132910">
        <dgm:presLayoutVars>
          <dgm:bulletEnabled val="1"/>
        </dgm:presLayoutVars>
      </dgm:prSet>
      <dgm:spPr/>
      <dgm:t>
        <a:bodyPr/>
        <a:lstStyle/>
        <a:p>
          <a:endParaRPr lang="zh-TW" altLang="en-US"/>
        </a:p>
      </dgm:t>
    </dgm:pt>
    <dgm:pt modelId="{D1B1E31A-B4EA-47B7-A368-CB29DED706B0}" type="pres">
      <dgm:prSet presAssocID="{DAB7548A-5FCA-4977-8CF5-BA66ACB6B374}" presName="sibTrans" presStyleLbl="sibTrans2D1" presStyleIdx="0" presStyleCnt="10"/>
      <dgm:spPr/>
      <dgm:t>
        <a:bodyPr/>
        <a:lstStyle/>
        <a:p>
          <a:endParaRPr lang="zh-TW" altLang="en-US"/>
        </a:p>
      </dgm:t>
    </dgm:pt>
    <dgm:pt modelId="{0645CF2F-3D6A-4512-B41A-DC0B00B6A9FE}" type="pres">
      <dgm:prSet presAssocID="{DAB7548A-5FCA-4977-8CF5-BA66ACB6B374}" presName="connectorText" presStyleLbl="sibTrans2D1" presStyleIdx="0" presStyleCnt="10"/>
      <dgm:spPr/>
      <dgm:t>
        <a:bodyPr/>
        <a:lstStyle/>
        <a:p>
          <a:endParaRPr lang="zh-TW" altLang="en-US"/>
        </a:p>
      </dgm:t>
    </dgm:pt>
    <dgm:pt modelId="{330C8809-52CE-BB4D-9A38-8EBADEBCA67A}" type="pres">
      <dgm:prSet presAssocID="{9737436C-5144-4947-A8E2-259BB054F06F}" presName="node" presStyleLbl="node1" presStyleIdx="1" presStyleCnt="10" custScaleX="127839" custScaleY="132910">
        <dgm:presLayoutVars>
          <dgm:bulletEnabled val="1"/>
        </dgm:presLayoutVars>
      </dgm:prSet>
      <dgm:spPr/>
      <dgm:t>
        <a:bodyPr/>
        <a:lstStyle/>
        <a:p>
          <a:endParaRPr lang="zh-TW" altLang="en-US"/>
        </a:p>
      </dgm:t>
    </dgm:pt>
    <dgm:pt modelId="{7F41E8BB-E593-4041-A7B6-E439DCFE423D}" type="pres">
      <dgm:prSet presAssocID="{71513C4A-3440-A640-A21B-2613F0B323D7}" presName="sibTrans" presStyleLbl="sibTrans2D1" presStyleIdx="1" presStyleCnt="10"/>
      <dgm:spPr/>
      <dgm:t>
        <a:bodyPr/>
        <a:lstStyle/>
        <a:p>
          <a:endParaRPr lang="zh-TW" altLang="en-US"/>
        </a:p>
      </dgm:t>
    </dgm:pt>
    <dgm:pt modelId="{2AB13AF5-5B91-F54B-BFA7-4B57B29E4AAD}" type="pres">
      <dgm:prSet presAssocID="{71513C4A-3440-A640-A21B-2613F0B323D7}" presName="connectorText" presStyleLbl="sibTrans2D1" presStyleIdx="1" presStyleCnt="10"/>
      <dgm:spPr/>
      <dgm:t>
        <a:bodyPr/>
        <a:lstStyle/>
        <a:p>
          <a:endParaRPr lang="zh-TW" altLang="en-US"/>
        </a:p>
      </dgm:t>
    </dgm:pt>
    <dgm:pt modelId="{83DDF826-A90E-4FFA-B523-871CCB526011}" type="pres">
      <dgm:prSet presAssocID="{CC403F3E-8CED-4062-B7DA-54D762FDF679}" presName="node" presStyleLbl="node1" presStyleIdx="2" presStyleCnt="10" custScaleX="127839" custScaleY="132910">
        <dgm:presLayoutVars>
          <dgm:bulletEnabled val="1"/>
        </dgm:presLayoutVars>
      </dgm:prSet>
      <dgm:spPr/>
      <dgm:t>
        <a:bodyPr/>
        <a:lstStyle/>
        <a:p>
          <a:endParaRPr lang="zh-TW" altLang="en-US"/>
        </a:p>
      </dgm:t>
    </dgm:pt>
    <dgm:pt modelId="{A2A61815-7D3B-4CA3-81DC-F0864ED9FFC0}" type="pres">
      <dgm:prSet presAssocID="{E20EB2AA-8C9E-44ED-988F-D923F57B2B22}" presName="sibTrans" presStyleLbl="sibTrans2D1" presStyleIdx="2" presStyleCnt="10"/>
      <dgm:spPr/>
      <dgm:t>
        <a:bodyPr/>
        <a:lstStyle/>
        <a:p>
          <a:endParaRPr lang="zh-TW" altLang="en-US"/>
        </a:p>
      </dgm:t>
    </dgm:pt>
    <dgm:pt modelId="{8EC1C126-653B-47E9-B3DE-82996599752E}" type="pres">
      <dgm:prSet presAssocID="{E20EB2AA-8C9E-44ED-988F-D923F57B2B22}" presName="connectorText" presStyleLbl="sibTrans2D1" presStyleIdx="2" presStyleCnt="10"/>
      <dgm:spPr/>
      <dgm:t>
        <a:bodyPr/>
        <a:lstStyle/>
        <a:p>
          <a:endParaRPr lang="zh-TW" altLang="en-US"/>
        </a:p>
      </dgm:t>
    </dgm:pt>
    <dgm:pt modelId="{6D8EAAE1-6433-4EB8-8E6B-6ED9F9AE8B6D}" type="pres">
      <dgm:prSet presAssocID="{A9F9D033-CAEB-4D45-8FE0-00BCF58E6F76}" presName="node" presStyleLbl="node1" presStyleIdx="3" presStyleCnt="10" custScaleX="127839" custScaleY="132910">
        <dgm:presLayoutVars>
          <dgm:bulletEnabled val="1"/>
        </dgm:presLayoutVars>
      </dgm:prSet>
      <dgm:spPr/>
      <dgm:t>
        <a:bodyPr/>
        <a:lstStyle/>
        <a:p>
          <a:endParaRPr lang="zh-TW" altLang="en-US"/>
        </a:p>
      </dgm:t>
    </dgm:pt>
    <dgm:pt modelId="{8EE22EF3-15D6-4E4D-821C-678AAD5A5843}" type="pres">
      <dgm:prSet presAssocID="{7129EF1A-5288-40DB-A85D-0CBAE234571E}" presName="sibTrans" presStyleLbl="sibTrans2D1" presStyleIdx="3" presStyleCnt="10"/>
      <dgm:spPr/>
      <dgm:t>
        <a:bodyPr/>
        <a:lstStyle/>
        <a:p>
          <a:endParaRPr lang="zh-TW" altLang="en-US"/>
        </a:p>
      </dgm:t>
    </dgm:pt>
    <dgm:pt modelId="{6AA016FA-C6BB-4D05-AEAD-0E14B8CCA568}" type="pres">
      <dgm:prSet presAssocID="{7129EF1A-5288-40DB-A85D-0CBAE234571E}" presName="connectorText" presStyleLbl="sibTrans2D1" presStyleIdx="3" presStyleCnt="10"/>
      <dgm:spPr/>
      <dgm:t>
        <a:bodyPr/>
        <a:lstStyle/>
        <a:p>
          <a:endParaRPr lang="zh-TW" altLang="en-US"/>
        </a:p>
      </dgm:t>
    </dgm:pt>
    <dgm:pt modelId="{FD10E9A9-BD77-493B-8092-CADFA27FA628}" type="pres">
      <dgm:prSet presAssocID="{0A8A3952-1C4E-4F16-B03C-AE2D94DA0E1B}" presName="node" presStyleLbl="node1" presStyleIdx="4" presStyleCnt="10" custScaleX="127839" custScaleY="132910">
        <dgm:presLayoutVars>
          <dgm:bulletEnabled val="1"/>
        </dgm:presLayoutVars>
      </dgm:prSet>
      <dgm:spPr/>
      <dgm:t>
        <a:bodyPr/>
        <a:lstStyle/>
        <a:p>
          <a:endParaRPr lang="zh-TW" altLang="en-US"/>
        </a:p>
      </dgm:t>
    </dgm:pt>
    <dgm:pt modelId="{A792CA86-ABE7-46CD-9149-E9D79BD6C012}" type="pres">
      <dgm:prSet presAssocID="{40403291-E1DD-4D66-84A7-BF32605710B8}" presName="sibTrans" presStyleLbl="sibTrans2D1" presStyleIdx="4" presStyleCnt="10"/>
      <dgm:spPr/>
      <dgm:t>
        <a:bodyPr/>
        <a:lstStyle/>
        <a:p>
          <a:endParaRPr lang="zh-TW" altLang="en-US"/>
        </a:p>
      </dgm:t>
    </dgm:pt>
    <dgm:pt modelId="{A9749C59-4BD9-461D-A94B-9B4AD44DE856}" type="pres">
      <dgm:prSet presAssocID="{40403291-E1DD-4D66-84A7-BF32605710B8}" presName="connectorText" presStyleLbl="sibTrans2D1" presStyleIdx="4" presStyleCnt="10"/>
      <dgm:spPr/>
      <dgm:t>
        <a:bodyPr/>
        <a:lstStyle/>
        <a:p>
          <a:endParaRPr lang="zh-TW" altLang="en-US"/>
        </a:p>
      </dgm:t>
    </dgm:pt>
    <dgm:pt modelId="{6B2BB0D2-C126-468D-A88F-33DCDE0B0ABC}" type="pres">
      <dgm:prSet presAssocID="{5991726D-21A3-4200-AB68-0BE51FF88D5D}" presName="node" presStyleLbl="node1" presStyleIdx="5" presStyleCnt="10" custScaleX="127839" custScaleY="132910">
        <dgm:presLayoutVars>
          <dgm:bulletEnabled val="1"/>
        </dgm:presLayoutVars>
      </dgm:prSet>
      <dgm:spPr/>
      <dgm:t>
        <a:bodyPr/>
        <a:lstStyle/>
        <a:p>
          <a:endParaRPr lang="zh-TW" altLang="en-US"/>
        </a:p>
      </dgm:t>
    </dgm:pt>
    <dgm:pt modelId="{0F817E7F-8D37-4CC6-A990-139D08E8E6ED}" type="pres">
      <dgm:prSet presAssocID="{7AFC892C-D17F-40FD-89F6-FD7ADCCF250F}" presName="sibTrans" presStyleLbl="sibTrans2D1" presStyleIdx="5" presStyleCnt="10"/>
      <dgm:spPr/>
      <dgm:t>
        <a:bodyPr/>
        <a:lstStyle/>
        <a:p>
          <a:endParaRPr lang="zh-TW" altLang="en-US"/>
        </a:p>
      </dgm:t>
    </dgm:pt>
    <dgm:pt modelId="{7E5DDE69-B702-4052-A9DE-0C10F6DA7868}" type="pres">
      <dgm:prSet presAssocID="{7AFC892C-D17F-40FD-89F6-FD7ADCCF250F}" presName="connectorText" presStyleLbl="sibTrans2D1" presStyleIdx="5" presStyleCnt="10"/>
      <dgm:spPr/>
      <dgm:t>
        <a:bodyPr/>
        <a:lstStyle/>
        <a:p>
          <a:endParaRPr lang="zh-TW" altLang="en-US"/>
        </a:p>
      </dgm:t>
    </dgm:pt>
    <dgm:pt modelId="{0EA30E45-768F-40BF-AE29-76C3FFCF493D}" type="pres">
      <dgm:prSet presAssocID="{6F291A16-201D-4BE5-B1FF-E13426D4F502}" presName="node" presStyleLbl="node1" presStyleIdx="6" presStyleCnt="10" custScaleX="127839" custScaleY="132910">
        <dgm:presLayoutVars>
          <dgm:bulletEnabled val="1"/>
        </dgm:presLayoutVars>
      </dgm:prSet>
      <dgm:spPr/>
      <dgm:t>
        <a:bodyPr/>
        <a:lstStyle/>
        <a:p>
          <a:endParaRPr lang="zh-TW" altLang="en-US"/>
        </a:p>
      </dgm:t>
    </dgm:pt>
    <dgm:pt modelId="{4016ABF0-D19D-4E86-88A9-E9D0116A5F74}" type="pres">
      <dgm:prSet presAssocID="{EC2AF0E6-BC4F-4925-9B08-A4AEA950C0F5}" presName="sibTrans" presStyleLbl="sibTrans2D1" presStyleIdx="6" presStyleCnt="10"/>
      <dgm:spPr/>
      <dgm:t>
        <a:bodyPr/>
        <a:lstStyle/>
        <a:p>
          <a:endParaRPr lang="zh-TW" altLang="en-US"/>
        </a:p>
      </dgm:t>
    </dgm:pt>
    <dgm:pt modelId="{64F61959-B705-4505-BA62-950FFF40E701}" type="pres">
      <dgm:prSet presAssocID="{EC2AF0E6-BC4F-4925-9B08-A4AEA950C0F5}" presName="connectorText" presStyleLbl="sibTrans2D1" presStyleIdx="6" presStyleCnt="10"/>
      <dgm:spPr/>
      <dgm:t>
        <a:bodyPr/>
        <a:lstStyle/>
        <a:p>
          <a:endParaRPr lang="zh-TW" altLang="en-US"/>
        </a:p>
      </dgm:t>
    </dgm:pt>
    <dgm:pt modelId="{E6EB4D13-3A58-4B63-9F32-30DC23E923A2}" type="pres">
      <dgm:prSet presAssocID="{E36E424D-3192-4C27-B61E-4FBE19859B30}" presName="node" presStyleLbl="node1" presStyleIdx="7" presStyleCnt="10" custScaleX="127839" custScaleY="132910">
        <dgm:presLayoutVars>
          <dgm:bulletEnabled val="1"/>
        </dgm:presLayoutVars>
      </dgm:prSet>
      <dgm:spPr/>
      <dgm:t>
        <a:bodyPr/>
        <a:lstStyle/>
        <a:p>
          <a:endParaRPr lang="zh-TW" altLang="en-US"/>
        </a:p>
      </dgm:t>
    </dgm:pt>
    <dgm:pt modelId="{9AC301B6-C0B7-4D86-BFD7-B9192A077313}" type="pres">
      <dgm:prSet presAssocID="{B6A1E5CD-52CE-4A27-9E50-F169D6B209A5}" presName="sibTrans" presStyleLbl="sibTrans2D1" presStyleIdx="7" presStyleCnt="10"/>
      <dgm:spPr/>
      <dgm:t>
        <a:bodyPr/>
        <a:lstStyle/>
        <a:p>
          <a:endParaRPr lang="zh-TW" altLang="en-US"/>
        </a:p>
      </dgm:t>
    </dgm:pt>
    <dgm:pt modelId="{33F4BA63-B56B-4883-90F6-3C643EFDC8E2}" type="pres">
      <dgm:prSet presAssocID="{B6A1E5CD-52CE-4A27-9E50-F169D6B209A5}" presName="connectorText" presStyleLbl="sibTrans2D1" presStyleIdx="7" presStyleCnt="10"/>
      <dgm:spPr/>
      <dgm:t>
        <a:bodyPr/>
        <a:lstStyle/>
        <a:p>
          <a:endParaRPr lang="zh-TW" altLang="en-US"/>
        </a:p>
      </dgm:t>
    </dgm:pt>
    <dgm:pt modelId="{F445C487-B43B-40DB-9971-27052D8B0140}" type="pres">
      <dgm:prSet presAssocID="{77BFAFEA-C6A0-4D6D-9C03-CA848E6CEA3A}" presName="node" presStyleLbl="node1" presStyleIdx="8" presStyleCnt="10" custScaleX="127839" custScaleY="132910">
        <dgm:presLayoutVars>
          <dgm:bulletEnabled val="1"/>
        </dgm:presLayoutVars>
      </dgm:prSet>
      <dgm:spPr/>
      <dgm:t>
        <a:bodyPr/>
        <a:lstStyle/>
        <a:p>
          <a:endParaRPr lang="zh-TW" altLang="en-US"/>
        </a:p>
      </dgm:t>
    </dgm:pt>
    <dgm:pt modelId="{6989CE8A-0CAF-4DB4-8FF4-E50E8F206837}" type="pres">
      <dgm:prSet presAssocID="{2D5DAFE5-0E2D-42B6-8BDB-32D2BBE67159}" presName="sibTrans" presStyleLbl="sibTrans2D1" presStyleIdx="8" presStyleCnt="10"/>
      <dgm:spPr/>
      <dgm:t>
        <a:bodyPr/>
        <a:lstStyle/>
        <a:p>
          <a:endParaRPr lang="zh-TW" altLang="en-US"/>
        </a:p>
      </dgm:t>
    </dgm:pt>
    <dgm:pt modelId="{ED7B0DB3-CD0A-466B-A818-E062E9A4F2B3}" type="pres">
      <dgm:prSet presAssocID="{2D5DAFE5-0E2D-42B6-8BDB-32D2BBE67159}" presName="connectorText" presStyleLbl="sibTrans2D1" presStyleIdx="8" presStyleCnt="10"/>
      <dgm:spPr/>
      <dgm:t>
        <a:bodyPr/>
        <a:lstStyle/>
        <a:p>
          <a:endParaRPr lang="zh-TW" altLang="en-US"/>
        </a:p>
      </dgm:t>
    </dgm:pt>
    <dgm:pt modelId="{4FC87059-68E8-49F5-8B25-7DF51757370F}" type="pres">
      <dgm:prSet presAssocID="{B6207856-0484-4D8F-A609-3499B47A686A}" presName="node" presStyleLbl="node1" presStyleIdx="9" presStyleCnt="10" custScaleX="127839" custScaleY="132910">
        <dgm:presLayoutVars>
          <dgm:bulletEnabled val="1"/>
        </dgm:presLayoutVars>
      </dgm:prSet>
      <dgm:spPr/>
      <dgm:t>
        <a:bodyPr/>
        <a:lstStyle/>
        <a:p>
          <a:endParaRPr lang="zh-TW" altLang="en-US"/>
        </a:p>
      </dgm:t>
    </dgm:pt>
    <dgm:pt modelId="{B6AEE679-2ED8-4E44-9D8E-A7A2EE407F9C}" type="pres">
      <dgm:prSet presAssocID="{27872232-2F72-49D6-B0D6-2DE62F7A9BE2}" presName="sibTrans" presStyleLbl="sibTrans2D1" presStyleIdx="9" presStyleCnt="10"/>
      <dgm:spPr/>
      <dgm:t>
        <a:bodyPr/>
        <a:lstStyle/>
        <a:p>
          <a:endParaRPr lang="zh-TW" altLang="en-US"/>
        </a:p>
      </dgm:t>
    </dgm:pt>
    <dgm:pt modelId="{86A793B2-81D3-4D03-A908-97A387B35DB1}" type="pres">
      <dgm:prSet presAssocID="{27872232-2F72-49D6-B0D6-2DE62F7A9BE2}" presName="connectorText" presStyleLbl="sibTrans2D1" presStyleIdx="9" presStyleCnt="10"/>
      <dgm:spPr/>
      <dgm:t>
        <a:bodyPr/>
        <a:lstStyle/>
        <a:p>
          <a:endParaRPr lang="zh-TW" altLang="en-US"/>
        </a:p>
      </dgm:t>
    </dgm:pt>
  </dgm:ptLst>
  <dgm:cxnLst>
    <dgm:cxn modelId="{E0AA5928-E413-0E44-B835-EA875CE8DBA0}" type="presOf" srcId="{71513C4A-3440-A640-A21B-2613F0B323D7}" destId="{2AB13AF5-5B91-F54B-BFA7-4B57B29E4AAD}" srcOrd="1" destOrd="0" presId="urn:microsoft.com/office/officeart/2005/8/layout/cycle2"/>
    <dgm:cxn modelId="{FFDC7A95-C8F5-4BEA-80B6-CFCC81E92F3F}" srcId="{99BC9C09-5639-494B-B576-E51A67CDC856}" destId="{CB2E2314-5AD7-4232-9923-8ACC33AAA716}" srcOrd="0" destOrd="0" parTransId="{A885F2C6-75F6-420A-8A75-FCD450C76E0F}" sibTransId="{DAB7548A-5FCA-4977-8CF5-BA66ACB6B374}"/>
    <dgm:cxn modelId="{8D78F2BE-0B0F-4C1D-BD82-3E3234A23820}" type="presOf" srcId="{2D5DAFE5-0E2D-42B6-8BDB-32D2BBE67159}" destId="{6989CE8A-0CAF-4DB4-8FF4-E50E8F206837}" srcOrd="0" destOrd="0" presId="urn:microsoft.com/office/officeart/2005/8/layout/cycle2"/>
    <dgm:cxn modelId="{F187A7C9-3724-41D9-B02A-E14527CA72E5}" type="presOf" srcId="{B6A1E5CD-52CE-4A27-9E50-F169D6B209A5}" destId="{33F4BA63-B56B-4883-90F6-3C643EFDC8E2}" srcOrd="1" destOrd="0" presId="urn:microsoft.com/office/officeart/2005/8/layout/cycle2"/>
    <dgm:cxn modelId="{81205D72-DB39-5B46-BE09-2BA62CC9B5A6}" type="presOf" srcId="{9737436C-5144-4947-A8E2-259BB054F06F}" destId="{330C8809-52CE-BB4D-9A38-8EBADEBCA67A}" srcOrd="0" destOrd="0" presId="urn:microsoft.com/office/officeart/2005/8/layout/cycle2"/>
    <dgm:cxn modelId="{3C9F983D-091C-43AA-A5DD-BCF223321CC4}" srcId="{99BC9C09-5639-494B-B576-E51A67CDC856}" destId="{CC403F3E-8CED-4062-B7DA-54D762FDF679}" srcOrd="2" destOrd="0" parTransId="{B4BA5E69-B454-4A14-A476-A9F357BBA3CC}" sibTransId="{E20EB2AA-8C9E-44ED-988F-D923F57B2B22}"/>
    <dgm:cxn modelId="{3ED23771-3D88-4C7C-873E-34B1FDAC438B}" type="presOf" srcId="{6F291A16-201D-4BE5-B1FF-E13426D4F502}" destId="{0EA30E45-768F-40BF-AE29-76C3FFCF493D}" srcOrd="0" destOrd="0" presId="urn:microsoft.com/office/officeart/2005/8/layout/cycle2"/>
    <dgm:cxn modelId="{019D619D-1236-45F9-9B6D-725E7A3FDE65}" type="presOf" srcId="{7129EF1A-5288-40DB-A85D-0CBAE234571E}" destId="{6AA016FA-C6BB-4D05-AEAD-0E14B8CCA568}" srcOrd="1" destOrd="0" presId="urn:microsoft.com/office/officeart/2005/8/layout/cycle2"/>
    <dgm:cxn modelId="{A89F1689-556F-4E37-9610-B0BC819AB3B4}" type="presOf" srcId="{E36E424D-3192-4C27-B61E-4FBE19859B30}" destId="{E6EB4D13-3A58-4B63-9F32-30DC23E923A2}" srcOrd="0" destOrd="0" presId="urn:microsoft.com/office/officeart/2005/8/layout/cycle2"/>
    <dgm:cxn modelId="{65D5254F-7971-4494-9222-732D1E3166E3}" type="presOf" srcId="{B6207856-0484-4D8F-A609-3499B47A686A}" destId="{4FC87059-68E8-49F5-8B25-7DF51757370F}" srcOrd="0" destOrd="0" presId="urn:microsoft.com/office/officeart/2005/8/layout/cycle2"/>
    <dgm:cxn modelId="{FAC74D3D-5B9B-41A5-A6AA-1736A44F25DD}" type="presOf" srcId="{DAB7548A-5FCA-4977-8CF5-BA66ACB6B374}" destId="{0645CF2F-3D6A-4512-B41A-DC0B00B6A9FE}" srcOrd="1" destOrd="0" presId="urn:microsoft.com/office/officeart/2005/8/layout/cycle2"/>
    <dgm:cxn modelId="{160E8D11-DE4A-49E5-B5FD-7ABA88FF1EB9}" type="presOf" srcId="{99BC9C09-5639-494B-B576-E51A67CDC856}" destId="{7EF56448-8FCC-4FF3-93B9-23381C72BB14}" srcOrd="0" destOrd="0" presId="urn:microsoft.com/office/officeart/2005/8/layout/cycle2"/>
    <dgm:cxn modelId="{705A648C-738C-4E36-96A1-C1100300DF22}" type="presOf" srcId="{2D5DAFE5-0E2D-42B6-8BDB-32D2BBE67159}" destId="{ED7B0DB3-CD0A-466B-A818-E062E9A4F2B3}" srcOrd="1" destOrd="0" presId="urn:microsoft.com/office/officeart/2005/8/layout/cycle2"/>
    <dgm:cxn modelId="{DB5480EF-7D71-4351-92CC-AB5BD7E69EDC}" srcId="{99BC9C09-5639-494B-B576-E51A67CDC856}" destId="{6F291A16-201D-4BE5-B1FF-E13426D4F502}" srcOrd="6" destOrd="0" parTransId="{A6D93B9E-CE39-4A30-B29D-B2C81B3618F5}" sibTransId="{EC2AF0E6-BC4F-4925-9B08-A4AEA950C0F5}"/>
    <dgm:cxn modelId="{5D5A3C5F-2E74-4B50-890A-F17F5F50AF4F}" type="presOf" srcId="{CC403F3E-8CED-4062-B7DA-54D762FDF679}" destId="{83DDF826-A90E-4FFA-B523-871CCB526011}" srcOrd="0" destOrd="0" presId="urn:microsoft.com/office/officeart/2005/8/layout/cycle2"/>
    <dgm:cxn modelId="{DD2AC76E-E1BA-4EE3-95E2-9A3643FF996A}" type="presOf" srcId="{7129EF1A-5288-40DB-A85D-0CBAE234571E}" destId="{8EE22EF3-15D6-4E4D-821C-678AAD5A5843}" srcOrd="0" destOrd="0" presId="urn:microsoft.com/office/officeart/2005/8/layout/cycle2"/>
    <dgm:cxn modelId="{3C778261-5171-C245-B2C3-60C811FC4C28}" type="presOf" srcId="{71513C4A-3440-A640-A21B-2613F0B323D7}" destId="{7F41E8BB-E593-4041-A7B6-E439DCFE423D}" srcOrd="0" destOrd="0" presId="urn:microsoft.com/office/officeart/2005/8/layout/cycle2"/>
    <dgm:cxn modelId="{8636F279-B6EF-4F6C-BBC6-760B703DE1E8}" type="presOf" srcId="{E20EB2AA-8C9E-44ED-988F-D923F57B2B22}" destId="{8EC1C126-653B-47E9-B3DE-82996599752E}" srcOrd="1" destOrd="0" presId="urn:microsoft.com/office/officeart/2005/8/layout/cycle2"/>
    <dgm:cxn modelId="{AB824139-0FAE-472B-9CE0-54B544783490}" type="presOf" srcId="{40403291-E1DD-4D66-84A7-BF32605710B8}" destId="{A9749C59-4BD9-461D-A94B-9B4AD44DE856}" srcOrd="1" destOrd="0" presId="urn:microsoft.com/office/officeart/2005/8/layout/cycle2"/>
    <dgm:cxn modelId="{3567D2F8-21E3-4DC3-832F-0C8CBE9EC131}" srcId="{99BC9C09-5639-494B-B576-E51A67CDC856}" destId="{5991726D-21A3-4200-AB68-0BE51FF88D5D}" srcOrd="5" destOrd="0" parTransId="{608F3CA1-2F9B-4DA1-AF69-C4FDB79B7CC0}" sibTransId="{7AFC892C-D17F-40FD-89F6-FD7ADCCF250F}"/>
    <dgm:cxn modelId="{A6E053CF-2F91-4E6F-995B-AE97FD672F67}" type="presOf" srcId="{DAB7548A-5FCA-4977-8CF5-BA66ACB6B374}" destId="{D1B1E31A-B4EA-47B7-A368-CB29DED706B0}" srcOrd="0" destOrd="0" presId="urn:microsoft.com/office/officeart/2005/8/layout/cycle2"/>
    <dgm:cxn modelId="{5A5980E8-31FA-4D19-9399-F834A5FC85F4}" type="presOf" srcId="{B6A1E5CD-52CE-4A27-9E50-F169D6B209A5}" destId="{9AC301B6-C0B7-4D86-BFD7-B9192A077313}" srcOrd="0" destOrd="0" presId="urn:microsoft.com/office/officeart/2005/8/layout/cycle2"/>
    <dgm:cxn modelId="{677671AE-1AEC-4A17-82EB-FD330A53C7FA}" srcId="{99BC9C09-5639-494B-B576-E51A67CDC856}" destId="{0A8A3952-1C4E-4F16-B03C-AE2D94DA0E1B}" srcOrd="4" destOrd="0" parTransId="{DA9F6B56-2B4B-4228-96A3-3AAE1C8E3B93}" sibTransId="{40403291-E1DD-4D66-84A7-BF32605710B8}"/>
    <dgm:cxn modelId="{701F8CAC-D174-4654-AFB5-D16B4DAB84B9}" type="presOf" srcId="{7AFC892C-D17F-40FD-89F6-FD7ADCCF250F}" destId="{7E5DDE69-B702-4052-A9DE-0C10F6DA7868}" srcOrd="1" destOrd="0" presId="urn:microsoft.com/office/officeart/2005/8/layout/cycle2"/>
    <dgm:cxn modelId="{FA7DBD67-3D0A-4A92-B599-C3FB24A680E7}" srcId="{99BC9C09-5639-494B-B576-E51A67CDC856}" destId="{B6207856-0484-4D8F-A609-3499B47A686A}" srcOrd="9" destOrd="0" parTransId="{93796D96-992B-4350-B83A-A6D249E2D9FC}" sibTransId="{27872232-2F72-49D6-B0D6-2DE62F7A9BE2}"/>
    <dgm:cxn modelId="{CB60D4FC-7A32-40DC-BB78-54EEF7852369}" type="presOf" srcId="{7AFC892C-D17F-40FD-89F6-FD7ADCCF250F}" destId="{0F817E7F-8D37-4CC6-A990-139D08E8E6ED}" srcOrd="0" destOrd="0" presId="urn:microsoft.com/office/officeart/2005/8/layout/cycle2"/>
    <dgm:cxn modelId="{94DD26A7-2263-4332-854F-181A037552F4}" type="presOf" srcId="{0A8A3952-1C4E-4F16-B03C-AE2D94DA0E1B}" destId="{FD10E9A9-BD77-493B-8092-CADFA27FA628}" srcOrd="0" destOrd="0" presId="urn:microsoft.com/office/officeart/2005/8/layout/cycle2"/>
    <dgm:cxn modelId="{56BD0E0A-585F-4909-BF1F-808943C45D2E}" type="presOf" srcId="{27872232-2F72-49D6-B0D6-2DE62F7A9BE2}" destId="{B6AEE679-2ED8-4E44-9D8E-A7A2EE407F9C}" srcOrd="0" destOrd="0" presId="urn:microsoft.com/office/officeart/2005/8/layout/cycle2"/>
    <dgm:cxn modelId="{6520AFDA-2589-42E5-B648-4420982A2F13}" type="presOf" srcId="{E20EB2AA-8C9E-44ED-988F-D923F57B2B22}" destId="{A2A61815-7D3B-4CA3-81DC-F0864ED9FFC0}" srcOrd="0" destOrd="0" presId="urn:microsoft.com/office/officeart/2005/8/layout/cycle2"/>
    <dgm:cxn modelId="{E011C724-D96E-4536-B62E-FC212741C654}" type="presOf" srcId="{5991726D-21A3-4200-AB68-0BE51FF88D5D}" destId="{6B2BB0D2-C126-468D-A88F-33DCDE0B0ABC}" srcOrd="0" destOrd="0" presId="urn:microsoft.com/office/officeart/2005/8/layout/cycle2"/>
    <dgm:cxn modelId="{EF5D2E8D-E7CA-4BFA-9498-49C8B9CD9255}" type="presOf" srcId="{EC2AF0E6-BC4F-4925-9B08-A4AEA950C0F5}" destId="{4016ABF0-D19D-4E86-88A9-E9D0116A5F74}" srcOrd="0" destOrd="0" presId="urn:microsoft.com/office/officeart/2005/8/layout/cycle2"/>
    <dgm:cxn modelId="{221BF6EB-1CA8-4E01-8AC6-DDCC937E8D6C}" type="presOf" srcId="{EC2AF0E6-BC4F-4925-9B08-A4AEA950C0F5}" destId="{64F61959-B705-4505-BA62-950FFF40E701}" srcOrd="1" destOrd="0" presId="urn:microsoft.com/office/officeart/2005/8/layout/cycle2"/>
    <dgm:cxn modelId="{E1939BE1-8F07-4578-B323-22596431D069}" srcId="{99BC9C09-5639-494B-B576-E51A67CDC856}" destId="{E36E424D-3192-4C27-B61E-4FBE19859B30}" srcOrd="7" destOrd="0" parTransId="{4EF2175F-7388-4774-B373-E8333838BE5F}" sibTransId="{B6A1E5CD-52CE-4A27-9E50-F169D6B209A5}"/>
    <dgm:cxn modelId="{03B57FC7-CDC6-427E-A5A8-865212330776}" type="presOf" srcId="{40403291-E1DD-4D66-84A7-BF32605710B8}" destId="{A792CA86-ABE7-46CD-9149-E9D79BD6C012}" srcOrd="0" destOrd="0" presId="urn:microsoft.com/office/officeart/2005/8/layout/cycle2"/>
    <dgm:cxn modelId="{858CEAFA-37D1-40D8-80FE-634FF2A3BA66}" srcId="{99BC9C09-5639-494B-B576-E51A67CDC856}" destId="{77BFAFEA-C6A0-4D6D-9C03-CA848E6CEA3A}" srcOrd="8" destOrd="0" parTransId="{B8A76F38-E9B1-4185-BD93-D3B9F3525F45}" sibTransId="{2D5DAFE5-0E2D-42B6-8BDB-32D2BBE67159}"/>
    <dgm:cxn modelId="{337189F4-31DD-C140-8A39-ABC3C738DCB4}" srcId="{99BC9C09-5639-494B-B576-E51A67CDC856}" destId="{9737436C-5144-4947-A8E2-259BB054F06F}" srcOrd="1" destOrd="0" parTransId="{0D63D5C9-501E-434A-B67E-20FC778CAC4C}" sibTransId="{71513C4A-3440-A640-A21B-2613F0B323D7}"/>
    <dgm:cxn modelId="{F2D276DD-7B79-4A76-A972-9973E5DDE80C}" srcId="{99BC9C09-5639-494B-B576-E51A67CDC856}" destId="{A9F9D033-CAEB-4D45-8FE0-00BCF58E6F76}" srcOrd="3" destOrd="0" parTransId="{9B79C2F2-B331-4BE1-8FEC-806A40339355}" sibTransId="{7129EF1A-5288-40DB-A85D-0CBAE234571E}"/>
    <dgm:cxn modelId="{809AB52F-DC1A-486C-801B-04ABE1B188AA}" type="presOf" srcId="{CB2E2314-5AD7-4232-9923-8ACC33AAA716}" destId="{5AC038D1-10F2-4A79-B014-CE8A88E3F863}" srcOrd="0" destOrd="0" presId="urn:microsoft.com/office/officeart/2005/8/layout/cycle2"/>
    <dgm:cxn modelId="{D8C50383-6B8F-46EB-8ADD-1D64D6476BD0}" type="presOf" srcId="{A9F9D033-CAEB-4D45-8FE0-00BCF58E6F76}" destId="{6D8EAAE1-6433-4EB8-8E6B-6ED9F9AE8B6D}" srcOrd="0" destOrd="0" presId="urn:microsoft.com/office/officeart/2005/8/layout/cycle2"/>
    <dgm:cxn modelId="{3946AA55-3C34-4928-A05B-109A5140FB3E}" type="presOf" srcId="{77BFAFEA-C6A0-4D6D-9C03-CA848E6CEA3A}" destId="{F445C487-B43B-40DB-9971-27052D8B0140}" srcOrd="0" destOrd="0" presId="urn:microsoft.com/office/officeart/2005/8/layout/cycle2"/>
    <dgm:cxn modelId="{F674BEC9-2373-40C0-8AF4-23141742C550}" type="presOf" srcId="{27872232-2F72-49D6-B0D6-2DE62F7A9BE2}" destId="{86A793B2-81D3-4D03-A908-97A387B35DB1}" srcOrd="1" destOrd="0" presId="urn:microsoft.com/office/officeart/2005/8/layout/cycle2"/>
    <dgm:cxn modelId="{2AF6CDA2-85CE-4AB9-82E0-340D243DF9DB}" type="presParOf" srcId="{7EF56448-8FCC-4FF3-93B9-23381C72BB14}" destId="{5AC038D1-10F2-4A79-B014-CE8A88E3F863}" srcOrd="0" destOrd="0" presId="urn:microsoft.com/office/officeart/2005/8/layout/cycle2"/>
    <dgm:cxn modelId="{3D0D3DA6-DEA6-491B-BDEE-EB5D0795640A}" type="presParOf" srcId="{7EF56448-8FCC-4FF3-93B9-23381C72BB14}" destId="{D1B1E31A-B4EA-47B7-A368-CB29DED706B0}" srcOrd="1" destOrd="0" presId="urn:microsoft.com/office/officeart/2005/8/layout/cycle2"/>
    <dgm:cxn modelId="{23A80A41-B414-4AEB-B756-2F9324E5B18C}" type="presParOf" srcId="{D1B1E31A-B4EA-47B7-A368-CB29DED706B0}" destId="{0645CF2F-3D6A-4512-B41A-DC0B00B6A9FE}" srcOrd="0" destOrd="0" presId="urn:microsoft.com/office/officeart/2005/8/layout/cycle2"/>
    <dgm:cxn modelId="{DA5D1FF1-AB70-DC49-B4A3-C72AAB0125B8}" type="presParOf" srcId="{7EF56448-8FCC-4FF3-93B9-23381C72BB14}" destId="{330C8809-52CE-BB4D-9A38-8EBADEBCA67A}" srcOrd="2" destOrd="0" presId="urn:microsoft.com/office/officeart/2005/8/layout/cycle2"/>
    <dgm:cxn modelId="{DF31B855-61CE-7441-8F96-F4493B535389}" type="presParOf" srcId="{7EF56448-8FCC-4FF3-93B9-23381C72BB14}" destId="{7F41E8BB-E593-4041-A7B6-E439DCFE423D}" srcOrd="3" destOrd="0" presId="urn:microsoft.com/office/officeart/2005/8/layout/cycle2"/>
    <dgm:cxn modelId="{4DDD6DC9-15FC-F64F-93C9-5FE805893F46}" type="presParOf" srcId="{7F41E8BB-E593-4041-A7B6-E439DCFE423D}" destId="{2AB13AF5-5B91-F54B-BFA7-4B57B29E4AAD}" srcOrd="0" destOrd="0" presId="urn:microsoft.com/office/officeart/2005/8/layout/cycle2"/>
    <dgm:cxn modelId="{6D6FAC9C-4801-4F05-87DA-64D57158E692}" type="presParOf" srcId="{7EF56448-8FCC-4FF3-93B9-23381C72BB14}" destId="{83DDF826-A90E-4FFA-B523-871CCB526011}" srcOrd="4" destOrd="0" presId="urn:microsoft.com/office/officeart/2005/8/layout/cycle2"/>
    <dgm:cxn modelId="{E705AFCE-4982-4F64-A5BF-EA17BE46A4D7}" type="presParOf" srcId="{7EF56448-8FCC-4FF3-93B9-23381C72BB14}" destId="{A2A61815-7D3B-4CA3-81DC-F0864ED9FFC0}" srcOrd="5" destOrd="0" presId="urn:microsoft.com/office/officeart/2005/8/layout/cycle2"/>
    <dgm:cxn modelId="{29EBFD46-285A-4405-AA30-B746480C1659}" type="presParOf" srcId="{A2A61815-7D3B-4CA3-81DC-F0864ED9FFC0}" destId="{8EC1C126-653B-47E9-B3DE-82996599752E}" srcOrd="0" destOrd="0" presId="urn:microsoft.com/office/officeart/2005/8/layout/cycle2"/>
    <dgm:cxn modelId="{3BFC3437-ABF3-4415-954D-447DE211B2A5}" type="presParOf" srcId="{7EF56448-8FCC-4FF3-93B9-23381C72BB14}" destId="{6D8EAAE1-6433-4EB8-8E6B-6ED9F9AE8B6D}" srcOrd="6" destOrd="0" presId="urn:microsoft.com/office/officeart/2005/8/layout/cycle2"/>
    <dgm:cxn modelId="{6DAB1BC4-335B-4B65-BABC-A2650BE7E2A2}" type="presParOf" srcId="{7EF56448-8FCC-4FF3-93B9-23381C72BB14}" destId="{8EE22EF3-15D6-4E4D-821C-678AAD5A5843}" srcOrd="7" destOrd="0" presId="urn:microsoft.com/office/officeart/2005/8/layout/cycle2"/>
    <dgm:cxn modelId="{78EDAA91-8307-468B-AD5E-9FC1F79BDD29}" type="presParOf" srcId="{8EE22EF3-15D6-4E4D-821C-678AAD5A5843}" destId="{6AA016FA-C6BB-4D05-AEAD-0E14B8CCA568}" srcOrd="0" destOrd="0" presId="urn:microsoft.com/office/officeart/2005/8/layout/cycle2"/>
    <dgm:cxn modelId="{9AE0E6B7-7CC0-49A6-93AC-06083C9240B8}" type="presParOf" srcId="{7EF56448-8FCC-4FF3-93B9-23381C72BB14}" destId="{FD10E9A9-BD77-493B-8092-CADFA27FA628}" srcOrd="8" destOrd="0" presId="urn:microsoft.com/office/officeart/2005/8/layout/cycle2"/>
    <dgm:cxn modelId="{1095AEF5-7ED0-4A3E-95F7-4CBD4F90BAB5}" type="presParOf" srcId="{7EF56448-8FCC-4FF3-93B9-23381C72BB14}" destId="{A792CA86-ABE7-46CD-9149-E9D79BD6C012}" srcOrd="9" destOrd="0" presId="urn:microsoft.com/office/officeart/2005/8/layout/cycle2"/>
    <dgm:cxn modelId="{2274F277-2190-4210-BC7E-517ACEC4BEAA}" type="presParOf" srcId="{A792CA86-ABE7-46CD-9149-E9D79BD6C012}" destId="{A9749C59-4BD9-461D-A94B-9B4AD44DE856}" srcOrd="0" destOrd="0" presId="urn:microsoft.com/office/officeart/2005/8/layout/cycle2"/>
    <dgm:cxn modelId="{6F2ED065-F0D8-4AC4-8E60-0773EDBF1745}" type="presParOf" srcId="{7EF56448-8FCC-4FF3-93B9-23381C72BB14}" destId="{6B2BB0D2-C126-468D-A88F-33DCDE0B0ABC}" srcOrd="10" destOrd="0" presId="urn:microsoft.com/office/officeart/2005/8/layout/cycle2"/>
    <dgm:cxn modelId="{86A59E3E-D95D-40DF-98C2-E3B23561FCA1}" type="presParOf" srcId="{7EF56448-8FCC-4FF3-93B9-23381C72BB14}" destId="{0F817E7F-8D37-4CC6-A990-139D08E8E6ED}" srcOrd="11" destOrd="0" presId="urn:microsoft.com/office/officeart/2005/8/layout/cycle2"/>
    <dgm:cxn modelId="{C24C9FA0-7CA3-47C8-AE78-E0342DF42765}" type="presParOf" srcId="{0F817E7F-8D37-4CC6-A990-139D08E8E6ED}" destId="{7E5DDE69-B702-4052-A9DE-0C10F6DA7868}" srcOrd="0" destOrd="0" presId="urn:microsoft.com/office/officeart/2005/8/layout/cycle2"/>
    <dgm:cxn modelId="{0EAE6248-BC21-4B0B-92B7-75135AB5FAED}" type="presParOf" srcId="{7EF56448-8FCC-4FF3-93B9-23381C72BB14}" destId="{0EA30E45-768F-40BF-AE29-76C3FFCF493D}" srcOrd="12" destOrd="0" presId="urn:microsoft.com/office/officeart/2005/8/layout/cycle2"/>
    <dgm:cxn modelId="{47FD9B31-77FA-4C5E-9992-7AB09F4C7D6A}" type="presParOf" srcId="{7EF56448-8FCC-4FF3-93B9-23381C72BB14}" destId="{4016ABF0-D19D-4E86-88A9-E9D0116A5F74}" srcOrd="13" destOrd="0" presId="urn:microsoft.com/office/officeart/2005/8/layout/cycle2"/>
    <dgm:cxn modelId="{5B2213C1-7F4F-467B-9533-7A07454DFD9B}" type="presParOf" srcId="{4016ABF0-D19D-4E86-88A9-E9D0116A5F74}" destId="{64F61959-B705-4505-BA62-950FFF40E701}" srcOrd="0" destOrd="0" presId="urn:microsoft.com/office/officeart/2005/8/layout/cycle2"/>
    <dgm:cxn modelId="{1D173543-2FA6-449C-ABBE-C1B92B9CA4AD}" type="presParOf" srcId="{7EF56448-8FCC-4FF3-93B9-23381C72BB14}" destId="{E6EB4D13-3A58-4B63-9F32-30DC23E923A2}" srcOrd="14" destOrd="0" presId="urn:microsoft.com/office/officeart/2005/8/layout/cycle2"/>
    <dgm:cxn modelId="{4F6EF55F-BD1E-419D-AEB5-BEA4B191CB80}" type="presParOf" srcId="{7EF56448-8FCC-4FF3-93B9-23381C72BB14}" destId="{9AC301B6-C0B7-4D86-BFD7-B9192A077313}" srcOrd="15" destOrd="0" presId="urn:microsoft.com/office/officeart/2005/8/layout/cycle2"/>
    <dgm:cxn modelId="{E946B9FB-B0B1-4C1F-8922-23310AEB8257}" type="presParOf" srcId="{9AC301B6-C0B7-4D86-BFD7-B9192A077313}" destId="{33F4BA63-B56B-4883-90F6-3C643EFDC8E2}" srcOrd="0" destOrd="0" presId="urn:microsoft.com/office/officeart/2005/8/layout/cycle2"/>
    <dgm:cxn modelId="{E3BC0C09-34AE-423E-8A13-370847033DE5}" type="presParOf" srcId="{7EF56448-8FCC-4FF3-93B9-23381C72BB14}" destId="{F445C487-B43B-40DB-9971-27052D8B0140}" srcOrd="16" destOrd="0" presId="urn:microsoft.com/office/officeart/2005/8/layout/cycle2"/>
    <dgm:cxn modelId="{8F1D5C95-7002-4198-805B-23C298A5E517}" type="presParOf" srcId="{7EF56448-8FCC-4FF3-93B9-23381C72BB14}" destId="{6989CE8A-0CAF-4DB4-8FF4-E50E8F206837}" srcOrd="17" destOrd="0" presId="urn:microsoft.com/office/officeart/2005/8/layout/cycle2"/>
    <dgm:cxn modelId="{AB807BBD-9A8D-45D2-9125-B47754FFF0A8}" type="presParOf" srcId="{6989CE8A-0CAF-4DB4-8FF4-E50E8F206837}" destId="{ED7B0DB3-CD0A-466B-A818-E062E9A4F2B3}" srcOrd="0" destOrd="0" presId="urn:microsoft.com/office/officeart/2005/8/layout/cycle2"/>
    <dgm:cxn modelId="{2BB7E7AA-4CD7-4498-8F4F-89ED4DECBCE0}" type="presParOf" srcId="{7EF56448-8FCC-4FF3-93B9-23381C72BB14}" destId="{4FC87059-68E8-49F5-8B25-7DF51757370F}" srcOrd="18" destOrd="0" presId="urn:microsoft.com/office/officeart/2005/8/layout/cycle2"/>
    <dgm:cxn modelId="{A4B52E8D-73C1-42DB-8207-70FFF55BA9F3}" type="presParOf" srcId="{7EF56448-8FCC-4FF3-93B9-23381C72BB14}" destId="{B6AEE679-2ED8-4E44-9D8E-A7A2EE407F9C}" srcOrd="19" destOrd="0" presId="urn:microsoft.com/office/officeart/2005/8/layout/cycle2"/>
    <dgm:cxn modelId="{F15C4601-BAC4-446D-8C5D-F00017B326FC}" type="presParOf" srcId="{B6AEE679-2ED8-4E44-9D8E-A7A2EE407F9C}" destId="{86A793B2-81D3-4D03-A908-97A387B35DB1}"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90B3FF3-6304-BC41-87FB-7F5FBB607A27}" type="doc">
      <dgm:prSet loTypeId="urn:microsoft.com/office/officeart/2005/8/layout/venn2" loCatId="" qsTypeId="urn:microsoft.com/office/officeart/2005/8/quickstyle/simple4" qsCatId="simple" csTypeId="urn:microsoft.com/office/officeart/2005/8/colors/accent1_3" csCatId="accent1" phldr="1"/>
      <dgm:spPr>
        <a:scene3d>
          <a:camera prst="orthographicFront">
            <a:rot lat="0" lon="0" rev="16200000"/>
          </a:camera>
          <a:lightRig rig="threePt" dir="t"/>
        </a:scene3d>
      </dgm:spPr>
    </dgm:pt>
    <dgm:pt modelId="{BE954F52-9E95-5248-A020-10E6940BA2E4}">
      <dgm:prSet phldrT="[文字]" custT="1"/>
      <dgm:spPr>
        <a:solidFill>
          <a:srgbClr val="4C5760"/>
        </a:solidFill>
        <a:sp3d/>
      </dgm:spPr>
      <dgm:t>
        <a:bodyPr vert="horz">
          <a:flatTx/>
        </a:bodyPr>
        <a:lstStyle/>
        <a:p>
          <a:endParaRPr lang="zh-TW" altLang="en-US" sz="1600" b="1" dirty="0"/>
        </a:p>
      </dgm:t>
    </dgm:pt>
    <dgm:pt modelId="{5D386F26-651A-0D45-9642-C0C06ED2F3D4}" type="parTrans" cxnId="{16B8EAAC-B1C8-AC47-A989-A878310E839E}">
      <dgm:prSet/>
      <dgm:spPr/>
      <dgm:t>
        <a:bodyPr/>
        <a:lstStyle/>
        <a:p>
          <a:endParaRPr lang="zh-TW" altLang="en-US" b="1"/>
        </a:p>
      </dgm:t>
    </dgm:pt>
    <dgm:pt modelId="{039DD521-A3C6-834C-B0D1-AC437222DCB0}" type="sibTrans" cxnId="{16B8EAAC-B1C8-AC47-A989-A878310E839E}">
      <dgm:prSet/>
      <dgm:spPr/>
      <dgm:t>
        <a:bodyPr/>
        <a:lstStyle/>
        <a:p>
          <a:endParaRPr lang="zh-TW" altLang="en-US" b="1"/>
        </a:p>
      </dgm:t>
    </dgm:pt>
    <dgm:pt modelId="{5CC94092-A5AB-EC47-BCF7-FF112E5ED0CD}">
      <dgm:prSet phldrT="[文字]" custT="1"/>
      <dgm:spPr>
        <a:solidFill>
          <a:srgbClr val="93A8AC"/>
        </a:solidFill>
        <a:sp3d/>
      </dgm:spPr>
      <dgm:t>
        <a:bodyPr>
          <a:flatTx/>
        </a:bodyPr>
        <a:lstStyle/>
        <a:p>
          <a:endParaRPr lang="zh-TW" altLang="en-US" sz="1600" b="1" dirty="0"/>
        </a:p>
      </dgm:t>
    </dgm:pt>
    <dgm:pt modelId="{246D1EEC-3A1F-804E-A3C3-00AC9F1F4E08}" type="parTrans" cxnId="{60F7698D-81E7-2F46-BF9F-8A070C72D5FF}">
      <dgm:prSet/>
      <dgm:spPr/>
      <dgm:t>
        <a:bodyPr/>
        <a:lstStyle/>
        <a:p>
          <a:endParaRPr lang="zh-TW" altLang="en-US" b="1"/>
        </a:p>
      </dgm:t>
    </dgm:pt>
    <dgm:pt modelId="{641077FA-5B8C-764E-94EC-1A1F96F00390}" type="sibTrans" cxnId="{60F7698D-81E7-2F46-BF9F-8A070C72D5FF}">
      <dgm:prSet/>
      <dgm:spPr/>
      <dgm:t>
        <a:bodyPr/>
        <a:lstStyle/>
        <a:p>
          <a:endParaRPr lang="zh-TW" altLang="en-US" b="1"/>
        </a:p>
      </dgm:t>
    </dgm:pt>
    <dgm:pt modelId="{0BE6128E-85D7-B444-905E-7BBAB523497F}">
      <dgm:prSet phldrT="[文字]" custT="1"/>
      <dgm:spPr>
        <a:solidFill>
          <a:srgbClr val="A59E8C"/>
        </a:solidFill>
        <a:sp3d/>
      </dgm:spPr>
      <dgm:t>
        <a:bodyPr anchor="ctr" anchorCtr="0">
          <a:flatTx/>
        </a:bodyPr>
        <a:lstStyle/>
        <a:p>
          <a:endParaRPr lang="zh-TW" altLang="en-US" sz="1600" b="1" dirty="0"/>
        </a:p>
      </dgm:t>
    </dgm:pt>
    <dgm:pt modelId="{80D910DB-7227-3241-85E8-F2AFF657BCD7}" type="parTrans" cxnId="{6AECEF69-2765-8E45-97AF-08BEB0E39559}">
      <dgm:prSet/>
      <dgm:spPr/>
      <dgm:t>
        <a:bodyPr/>
        <a:lstStyle/>
        <a:p>
          <a:endParaRPr lang="zh-TW" altLang="en-US" b="1"/>
        </a:p>
      </dgm:t>
    </dgm:pt>
    <dgm:pt modelId="{87E517BC-BBCB-4D4E-A075-AB6375816E47}" type="sibTrans" cxnId="{6AECEF69-2765-8E45-97AF-08BEB0E39559}">
      <dgm:prSet/>
      <dgm:spPr/>
      <dgm:t>
        <a:bodyPr/>
        <a:lstStyle/>
        <a:p>
          <a:endParaRPr lang="zh-TW" altLang="en-US" b="1"/>
        </a:p>
      </dgm:t>
    </dgm:pt>
    <dgm:pt modelId="{AB78CB3E-240E-254E-98E6-F5374B26AFEC}">
      <dgm:prSet custT="1"/>
      <dgm:spPr>
        <a:solidFill>
          <a:srgbClr val="D7CEB2"/>
        </a:solidFill>
        <a:sp3d/>
      </dgm:spPr>
      <dgm:t>
        <a:bodyPr>
          <a:flatTx/>
        </a:bodyPr>
        <a:lstStyle/>
        <a:p>
          <a:endParaRPr lang="zh-TW" altLang="en-US" sz="1600" b="1" dirty="0"/>
        </a:p>
      </dgm:t>
    </dgm:pt>
    <dgm:pt modelId="{8E589949-55CD-6944-8D69-C7FDCC3B2C9B}" type="parTrans" cxnId="{DBAD143F-E0C3-704A-9C5A-3A6E40A26FA5}">
      <dgm:prSet/>
      <dgm:spPr/>
      <dgm:t>
        <a:bodyPr/>
        <a:lstStyle/>
        <a:p>
          <a:endParaRPr lang="zh-TW" altLang="en-US" b="1"/>
        </a:p>
      </dgm:t>
    </dgm:pt>
    <dgm:pt modelId="{76EEDA05-C18A-484A-A5A5-EEBFBE6A29FA}" type="sibTrans" cxnId="{DBAD143F-E0C3-704A-9C5A-3A6E40A26FA5}">
      <dgm:prSet/>
      <dgm:spPr/>
      <dgm:t>
        <a:bodyPr/>
        <a:lstStyle/>
        <a:p>
          <a:endParaRPr lang="zh-TW" altLang="en-US" b="1"/>
        </a:p>
      </dgm:t>
    </dgm:pt>
    <dgm:pt modelId="{250DD092-1502-6F40-9295-AB042E660C26}">
      <dgm:prSet custT="1"/>
      <dgm:spPr>
        <a:solidFill>
          <a:srgbClr val="66635B"/>
        </a:solidFill>
        <a:sp3d/>
      </dgm:spPr>
      <dgm:t>
        <a:bodyPr>
          <a:flatTx/>
        </a:bodyPr>
        <a:lstStyle/>
        <a:p>
          <a:endParaRPr lang="zh-TW" altLang="en-US" sz="1400" b="1" dirty="0"/>
        </a:p>
      </dgm:t>
    </dgm:pt>
    <dgm:pt modelId="{558029F9-2E80-ED48-906C-5068309BC744}" type="parTrans" cxnId="{4F3BE790-32F3-464A-8507-E101C76A595A}">
      <dgm:prSet/>
      <dgm:spPr/>
      <dgm:t>
        <a:bodyPr/>
        <a:lstStyle/>
        <a:p>
          <a:endParaRPr lang="zh-TW" altLang="en-US" b="1"/>
        </a:p>
      </dgm:t>
    </dgm:pt>
    <dgm:pt modelId="{BBAD8C5F-3C77-2A43-8599-C32D740483E5}" type="sibTrans" cxnId="{4F3BE790-32F3-464A-8507-E101C76A595A}">
      <dgm:prSet/>
      <dgm:spPr/>
      <dgm:t>
        <a:bodyPr/>
        <a:lstStyle/>
        <a:p>
          <a:endParaRPr lang="zh-TW" altLang="en-US" b="1"/>
        </a:p>
      </dgm:t>
    </dgm:pt>
    <dgm:pt modelId="{402F5204-0D1C-1641-BD69-EC62AE4D47D7}" type="pres">
      <dgm:prSet presAssocID="{C90B3FF3-6304-BC41-87FB-7F5FBB607A27}" presName="Name0" presStyleCnt="0">
        <dgm:presLayoutVars>
          <dgm:chMax val="7"/>
          <dgm:resizeHandles val="exact"/>
        </dgm:presLayoutVars>
      </dgm:prSet>
      <dgm:spPr/>
    </dgm:pt>
    <dgm:pt modelId="{3835B373-065D-4F42-984B-4B66E6B51060}" type="pres">
      <dgm:prSet presAssocID="{C90B3FF3-6304-BC41-87FB-7F5FBB607A27}" presName="comp1" presStyleCnt="0"/>
      <dgm:spPr>
        <a:sp3d/>
      </dgm:spPr>
    </dgm:pt>
    <dgm:pt modelId="{01A0F3F3-44EC-8446-920D-C7DBDF18E0BE}" type="pres">
      <dgm:prSet presAssocID="{C90B3FF3-6304-BC41-87FB-7F5FBB607A27}" presName="circle1" presStyleLbl="node1" presStyleIdx="0" presStyleCnt="5"/>
      <dgm:spPr/>
      <dgm:t>
        <a:bodyPr/>
        <a:lstStyle/>
        <a:p>
          <a:endParaRPr lang="zh-TW" altLang="en-US"/>
        </a:p>
      </dgm:t>
    </dgm:pt>
    <dgm:pt modelId="{304DB835-019A-7144-A7A1-55E4C158CB75}" type="pres">
      <dgm:prSet presAssocID="{C90B3FF3-6304-BC41-87FB-7F5FBB607A27}" presName="c1text" presStyleLbl="node1" presStyleIdx="0" presStyleCnt="5">
        <dgm:presLayoutVars>
          <dgm:bulletEnabled val="1"/>
        </dgm:presLayoutVars>
      </dgm:prSet>
      <dgm:spPr/>
      <dgm:t>
        <a:bodyPr/>
        <a:lstStyle/>
        <a:p>
          <a:endParaRPr lang="zh-TW" altLang="en-US"/>
        </a:p>
      </dgm:t>
    </dgm:pt>
    <dgm:pt modelId="{DA3F09B7-4932-B349-8682-EE98F462575E}" type="pres">
      <dgm:prSet presAssocID="{C90B3FF3-6304-BC41-87FB-7F5FBB607A27}" presName="comp2" presStyleCnt="0"/>
      <dgm:spPr>
        <a:sp3d/>
      </dgm:spPr>
    </dgm:pt>
    <dgm:pt modelId="{57CF9868-AF82-6248-A7F3-A69BA72D3F34}" type="pres">
      <dgm:prSet presAssocID="{C90B3FF3-6304-BC41-87FB-7F5FBB607A27}" presName="circle2" presStyleLbl="node1" presStyleIdx="1" presStyleCnt="5"/>
      <dgm:spPr/>
      <dgm:t>
        <a:bodyPr/>
        <a:lstStyle/>
        <a:p>
          <a:endParaRPr lang="zh-TW" altLang="en-US"/>
        </a:p>
      </dgm:t>
    </dgm:pt>
    <dgm:pt modelId="{963FD0B3-152A-9141-B807-00A73932FE43}" type="pres">
      <dgm:prSet presAssocID="{C90B3FF3-6304-BC41-87FB-7F5FBB607A27}" presName="c2text" presStyleLbl="node1" presStyleIdx="1" presStyleCnt="5">
        <dgm:presLayoutVars>
          <dgm:bulletEnabled val="1"/>
        </dgm:presLayoutVars>
      </dgm:prSet>
      <dgm:spPr/>
      <dgm:t>
        <a:bodyPr/>
        <a:lstStyle/>
        <a:p>
          <a:endParaRPr lang="zh-TW" altLang="en-US"/>
        </a:p>
      </dgm:t>
    </dgm:pt>
    <dgm:pt modelId="{E8883104-CD4C-EF48-A4B5-D1C64DE19ECD}" type="pres">
      <dgm:prSet presAssocID="{C90B3FF3-6304-BC41-87FB-7F5FBB607A27}" presName="comp3" presStyleCnt="0"/>
      <dgm:spPr>
        <a:sp3d/>
      </dgm:spPr>
    </dgm:pt>
    <dgm:pt modelId="{B23856BF-A03D-6A42-A90B-2385AAB5C614}" type="pres">
      <dgm:prSet presAssocID="{C90B3FF3-6304-BC41-87FB-7F5FBB607A27}" presName="circle3" presStyleLbl="node1" presStyleIdx="2" presStyleCnt="5"/>
      <dgm:spPr/>
      <dgm:t>
        <a:bodyPr/>
        <a:lstStyle/>
        <a:p>
          <a:endParaRPr lang="zh-TW" altLang="en-US"/>
        </a:p>
      </dgm:t>
    </dgm:pt>
    <dgm:pt modelId="{187F5FA2-5ED4-7443-8D74-6F38A5293104}" type="pres">
      <dgm:prSet presAssocID="{C90B3FF3-6304-BC41-87FB-7F5FBB607A27}" presName="c3text" presStyleLbl="node1" presStyleIdx="2" presStyleCnt="5">
        <dgm:presLayoutVars>
          <dgm:bulletEnabled val="1"/>
        </dgm:presLayoutVars>
      </dgm:prSet>
      <dgm:spPr/>
      <dgm:t>
        <a:bodyPr/>
        <a:lstStyle/>
        <a:p>
          <a:endParaRPr lang="zh-TW" altLang="en-US"/>
        </a:p>
      </dgm:t>
    </dgm:pt>
    <dgm:pt modelId="{91B7FE87-8CCB-1848-8C1D-C4188E4D2FC9}" type="pres">
      <dgm:prSet presAssocID="{C90B3FF3-6304-BC41-87FB-7F5FBB607A27}" presName="comp4" presStyleCnt="0"/>
      <dgm:spPr>
        <a:sp3d/>
      </dgm:spPr>
    </dgm:pt>
    <dgm:pt modelId="{6D6B090D-205B-1943-A808-8C79490994EB}" type="pres">
      <dgm:prSet presAssocID="{C90B3FF3-6304-BC41-87FB-7F5FBB607A27}" presName="circle4" presStyleLbl="node1" presStyleIdx="3" presStyleCnt="5"/>
      <dgm:spPr/>
      <dgm:t>
        <a:bodyPr/>
        <a:lstStyle/>
        <a:p>
          <a:endParaRPr lang="zh-TW" altLang="en-US"/>
        </a:p>
      </dgm:t>
    </dgm:pt>
    <dgm:pt modelId="{2BE3EB66-1AEE-8B44-B5C1-57FC4B8C885E}" type="pres">
      <dgm:prSet presAssocID="{C90B3FF3-6304-BC41-87FB-7F5FBB607A27}" presName="c4text" presStyleLbl="node1" presStyleIdx="3" presStyleCnt="5">
        <dgm:presLayoutVars>
          <dgm:bulletEnabled val="1"/>
        </dgm:presLayoutVars>
      </dgm:prSet>
      <dgm:spPr/>
      <dgm:t>
        <a:bodyPr/>
        <a:lstStyle/>
        <a:p>
          <a:endParaRPr lang="zh-TW" altLang="en-US"/>
        </a:p>
      </dgm:t>
    </dgm:pt>
    <dgm:pt modelId="{9D717C59-0965-DF48-A8D0-F66BA34A4FD7}" type="pres">
      <dgm:prSet presAssocID="{C90B3FF3-6304-BC41-87FB-7F5FBB607A27}" presName="comp5" presStyleCnt="0"/>
      <dgm:spPr>
        <a:sp3d/>
      </dgm:spPr>
    </dgm:pt>
    <dgm:pt modelId="{2F9FB83E-648C-F049-B059-28D7DAC6A431}" type="pres">
      <dgm:prSet presAssocID="{C90B3FF3-6304-BC41-87FB-7F5FBB607A27}" presName="circle5" presStyleLbl="node1" presStyleIdx="4" presStyleCnt="5"/>
      <dgm:spPr/>
      <dgm:t>
        <a:bodyPr/>
        <a:lstStyle/>
        <a:p>
          <a:endParaRPr lang="zh-TW" altLang="en-US"/>
        </a:p>
      </dgm:t>
    </dgm:pt>
    <dgm:pt modelId="{6B0C1A0A-7E05-CC45-B63A-1E874855BFDA}" type="pres">
      <dgm:prSet presAssocID="{C90B3FF3-6304-BC41-87FB-7F5FBB607A27}" presName="c5text" presStyleLbl="node1" presStyleIdx="4" presStyleCnt="5">
        <dgm:presLayoutVars>
          <dgm:bulletEnabled val="1"/>
        </dgm:presLayoutVars>
      </dgm:prSet>
      <dgm:spPr/>
      <dgm:t>
        <a:bodyPr/>
        <a:lstStyle/>
        <a:p>
          <a:endParaRPr lang="zh-TW" altLang="en-US"/>
        </a:p>
      </dgm:t>
    </dgm:pt>
  </dgm:ptLst>
  <dgm:cxnLst>
    <dgm:cxn modelId="{4FE122E6-8146-D142-B043-65326F7C028A}" type="presOf" srcId="{C90B3FF3-6304-BC41-87FB-7F5FBB607A27}" destId="{402F5204-0D1C-1641-BD69-EC62AE4D47D7}" srcOrd="0" destOrd="0" presId="urn:microsoft.com/office/officeart/2005/8/layout/venn2"/>
    <dgm:cxn modelId="{6AD3D7DD-5696-5145-8536-6A1D52D56AE4}" type="presOf" srcId="{AB78CB3E-240E-254E-98E6-F5374B26AFEC}" destId="{B23856BF-A03D-6A42-A90B-2385AAB5C614}" srcOrd="0" destOrd="0" presId="urn:microsoft.com/office/officeart/2005/8/layout/venn2"/>
    <dgm:cxn modelId="{16B8EAAC-B1C8-AC47-A989-A878310E839E}" srcId="{C90B3FF3-6304-BC41-87FB-7F5FBB607A27}" destId="{BE954F52-9E95-5248-A020-10E6940BA2E4}" srcOrd="0" destOrd="0" parTransId="{5D386F26-651A-0D45-9642-C0C06ED2F3D4}" sibTransId="{039DD521-A3C6-834C-B0D1-AC437222DCB0}"/>
    <dgm:cxn modelId="{58B29658-6DD5-114D-96AB-E344124CB99F}" type="presOf" srcId="{BE954F52-9E95-5248-A020-10E6940BA2E4}" destId="{01A0F3F3-44EC-8446-920D-C7DBDF18E0BE}" srcOrd="0" destOrd="0" presId="urn:microsoft.com/office/officeart/2005/8/layout/venn2"/>
    <dgm:cxn modelId="{A4CB3DA1-5F13-134D-A0B9-D0773E28E0C9}" type="presOf" srcId="{5CC94092-A5AB-EC47-BCF7-FF112E5ED0CD}" destId="{963FD0B3-152A-9141-B807-00A73932FE43}" srcOrd="1" destOrd="0" presId="urn:microsoft.com/office/officeart/2005/8/layout/venn2"/>
    <dgm:cxn modelId="{FAB7ECCE-76B7-1542-A579-D5FE8EDFCFF1}" type="presOf" srcId="{5CC94092-A5AB-EC47-BCF7-FF112E5ED0CD}" destId="{57CF9868-AF82-6248-A7F3-A69BA72D3F34}" srcOrd="0" destOrd="0" presId="urn:microsoft.com/office/officeart/2005/8/layout/venn2"/>
    <dgm:cxn modelId="{4F3BE790-32F3-464A-8507-E101C76A595A}" srcId="{C90B3FF3-6304-BC41-87FB-7F5FBB607A27}" destId="{250DD092-1502-6F40-9295-AB042E660C26}" srcOrd="4" destOrd="0" parTransId="{558029F9-2E80-ED48-906C-5068309BC744}" sibTransId="{BBAD8C5F-3C77-2A43-8599-C32D740483E5}"/>
    <dgm:cxn modelId="{60F7698D-81E7-2F46-BF9F-8A070C72D5FF}" srcId="{C90B3FF3-6304-BC41-87FB-7F5FBB607A27}" destId="{5CC94092-A5AB-EC47-BCF7-FF112E5ED0CD}" srcOrd="1" destOrd="0" parTransId="{246D1EEC-3A1F-804E-A3C3-00AC9F1F4E08}" sibTransId="{641077FA-5B8C-764E-94EC-1A1F96F00390}"/>
    <dgm:cxn modelId="{6AECEF69-2765-8E45-97AF-08BEB0E39559}" srcId="{C90B3FF3-6304-BC41-87FB-7F5FBB607A27}" destId="{0BE6128E-85D7-B444-905E-7BBAB523497F}" srcOrd="3" destOrd="0" parTransId="{80D910DB-7227-3241-85E8-F2AFF657BCD7}" sibTransId="{87E517BC-BBCB-4D4E-A075-AB6375816E47}"/>
    <dgm:cxn modelId="{9549047B-3746-D149-A5AA-981B2A3A517B}" type="presOf" srcId="{0BE6128E-85D7-B444-905E-7BBAB523497F}" destId="{6D6B090D-205B-1943-A808-8C79490994EB}" srcOrd="0" destOrd="0" presId="urn:microsoft.com/office/officeart/2005/8/layout/venn2"/>
    <dgm:cxn modelId="{927E6E92-1E18-234B-8841-1569A458FAAD}" type="presOf" srcId="{BE954F52-9E95-5248-A020-10E6940BA2E4}" destId="{304DB835-019A-7144-A7A1-55E4C158CB75}" srcOrd="1" destOrd="0" presId="urn:microsoft.com/office/officeart/2005/8/layout/venn2"/>
    <dgm:cxn modelId="{990A67DE-042D-C84E-ABBB-202FBC7F0D00}" type="presOf" srcId="{AB78CB3E-240E-254E-98E6-F5374B26AFEC}" destId="{187F5FA2-5ED4-7443-8D74-6F38A5293104}" srcOrd="1" destOrd="0" presId="urn:microsoft.com/office/officeart/2005/8/layout/venn2"/>
    <dgm:cxn modelId="{3A0671E7-8C1C-C14B-A0BC-27977AF5613C}" type="presOf" srcId="{0BE6128E-85D7-B444-905E-7BBAB523497F}" destId="{2BE3EB66-1AEE-8B44-B5C1-57FC4B8C885E}" srcOrd="1" destOrd="0" presId="urn:microsoft.com/office/officeart/2005/8/layout/venn2"/>
    <dgm:cxn modelId="{DBAD143F-E0C3-704A-9C5A-3A6E40A26FA5}" srcId="{C90B3FF3-6304-BC41-87FB-7F5FBB607A27}" destId="{AB78CB3E-240E-254E-98E6-F5374B26AFEC}" srcOrd="2" destOrd="0" parTransId="{8E589949-55CD-6944-8D69-C7FDCC3B2C9B}" sibTransId="{76EEDA05-C18A-484A-A5A5-EEBFBE6A29FA}"/>
    <dgm:cxn modelId="{0BFEA8B3-D735-114D-98AA-B16641C114E5}" type="presOf" srcId="{250DD092-1502-6F40-9295-AB042E660C26}" destId="{6B0C1A0A-7E05-CC45-B63A-1E874855BFDA}" srcOrd="1" destOrd="0" presId="urn:microsoft.com/office/officeart/2005/8/layout/venn2"/>
    <dgm:cxn modelId="{F2072BBB-7F15-7A44-B004-C800EFD9D669}" type="presOf" srcId="{250DD092-1502-6F40-9295-AB042E660C26}" destId="{2F9FB83E-648C-F049-B059-28D7DAC6A431}" srcOrd="0" destOrd="0" presId="urn:microsoft.com/office/officeart/2005/8/layout/venn2"/>
    <dgm:cxn modelId="{2825FB53-B344-7144-97A8-21B019FF11EA}" type="presParOf" srcId="{402F5204-0D1C-1641-BD69-EC62AE4D47D7}" destId="{3835B373-065D-4F42-984B-4B66E6B51060}" srcOrd="0" destOrd="0" presId="urn:microsoft.com/office/officeart/2005/8/layout/venn2"/>
    <dgm:cxn modelId="{77316F6F-2E09-774C-A42E-F075A4DA3FE4}" type="presParOf" srcId="{3835B373-065D-4F42-984B-4B66E6B51060}" destId="{01A0F3F3-44EC-8446-920D-C7DBDF18E0BE}" srcOrd="0" destOrd="0" presId="urn:microsoft.com/office/officeart/2005/8/layout/venn2"/>
    <dgm:cxn modelId="{EA377B3B-1DAC-3340-B2FC-7E0B6E010ABC}" type="presParOf" srcId="{3835B373-065D-4F42-984B-4B66E6B51060}" destId="{304DB835-019A-7144-A7A1-55E4C158CB75}" srcOrd="1" destOrd="0" presId="urn:microsoft.com/office/officeart/2005/8/layout/venn2"/>
    <dgm:cxn modelId="{3A49A785-B3E2-6A49-B8CC-7BF5EBB8E6FA}" type="presParOf" srcId="{402F5204-0D1C-1641-BD69-EC62AE4D47D7}" destId="{DA3F09B7-4932-B349-8682-EE98F462575E}" srcOrd="1" destOrd="0" presId="urn:microsoft.com/office/officeart/2005/8/layout/venn2"/>
    <dgm:cxn modelId="{E6483941-3A20-8B45-A3B6-FF3488F193C6}" type="presParOf" srcId="{DA3F09B7-4932-B349-8682-EE98F462575E}" destId="{57CF9868-AF82-6248-A7F3-A69BA72D3F34}" srcOrd="0" destOrd="0" presId="urn:microsoft.com/office/officeart/2005/8/layout/venn2"/>
    <dgm:cxn modelId="{1244EA10-C79B-5B4A-BBCE-F727E4E4DBF1}" type="presParOf" srcId="{DA3F09B7-4932-B349-8682-EE98F462575E}" destId="{963FD0B3-152A-9141-B807-00A73932FE43}" srcOrd="1" destOrd="0" presId="urn:microsoft.com/office/officeart/2005/8/layout/venn2"/>
    <dgm:cxn modelId="{E17D668B-95C6-5848-8AC2-A3091ADDE089}" type="presParOf" srcId="{402F5204-0D1C-1641-BD69-EC62AE4D47D7}" destId="{E8883104-CD4C-EF48-A4B5-D1C64DE19ECD}" srcOrd="2" destOrd="0" presId="urn:microsoft.com/office/officeart/2005/8/layout/venn2"/>
    <dgm:cxn modelId="{49E3D2B9-C811-B941-A9DC-623A70DEBE76}" type="presParOf" srcId="{E8883104-CD4C-EF48-A4B5-D1C64DE19ECD}" destId="{B23856BF-A03D-6A42-A90B-2385AAB5C614}" srcOrd="0" destOrd="0" presId="urn:microsoft.com/office/officeart/2005/8/layout/venn2"/>
    <dgm:cxn modelId="{FFCBD6FD-FD42-224A-BB37-871D445DA9C5}" type="presParOf" srcId="{E8883104-CD4C-EF48-A4B5-D1C64DE19ECD}" destId="{187F5FA2-5ED4-7443-8D74-6F38A5293104}" srcOrd="1" destOrd="0" presId="urn:microsoft.com/office/officeart/2005/8/layout/venn2"/>
    <dgm:cxn modelId="{5FBF543B-B80B-CE46-A6B4-DC625C0DE37B}" type="presParOf" srcId="{402F5204-0D1C-1641-BD69-EC62AE4D47D7}" destId="{91B7FE87-8CCB-1848-8C1D-C4188E4D2FC9}" srcOrd="3" destOrd="0" presId="urn:microsoft.com/office/officeart/2005/8/layout/venn2"/>
    <dgm:cxn modelId="{A6B82F5A-525E-E144-93F4-9457084B3436}" type="presParOf" srcId="{91B7FE87-8CCB-1848-8C1D-C4188E4D2FC9}" destId="{6D6B090D-205B-1943-A808-8C79490994EB}" srcOrd="0" destOrd="0" presId="urn:microsoft.com/office/officeart/2005/8/layout/venn2"/>
    <dgm:cxn modelId="{A286051F-59F3-3D4B-8D19-5D8465236700}" type="presParOf" srcId="{91B7FE87-8CCB-1848-8C1D-C4188E4D2FC9}" destId="{2BE3EB66-1AEE-8B44-B5C1-57FC4B8C885E}" srcOrd="1" destOrd="0" presId="urn:microsoft.com/office/officeart/2005/8/layout/venn2"/>
    <dgm:cxn modelId="{3A6F4A7D-B5B3-964D-A425-EC649FA7FD1B}" type="presParOf" srcId="{402F5204-0D1C-1641-BD69-EC62AE4D47D7}" destId="{9D717C59-0965-DF48-A8D0-F66BA34A4FD7}" srcOrd="4" destOrd="0" presId="urn:microsoft.com/office/officeart/2005/8/layout/venn2"/>
    <dgm:cxn modelId="{EF3B4D01-8473-FC41-A7F7-16D3334763EB}" type="presParOf" srcId="{9D717C59-0965-DF48-A8D0-F66BA34A4FD7}" destId="{2F9FB83E-648C-F049-B059-28D7DAC6A431}" srcOrd="0" destOrd="0" presId="urn:microsoft.com/office/officeart/2005/8/layout/venn2"/>
    <dgm:cxn modelId="{0B78C164-40AE-B640-AF8F-8FAFA0580FD6}" type="presParOf" srcId="{9D717C59-0965-DF48-A8D0-F66BA34A4FD7}" destId="{6B0C1A0A-7E05-CC45-B63A-1E874855BFDA}" srcOrd="1" destOrd="0" presId="urn:microsoft.com/office/officeart/2005/8/layout/venn2"/>
  </dgm:cxnLst>
  <dgm:bg/>
  <dgm:whole/>
  <dgm:extLst>
    <a:ext uri="http://schemas.microsoft.com/office/drawing/2008/diagram">
      <dsp:dataModelExt xmlns:dsp="http://schemas.microsoft.com/office/drawing/2008/diagram" relId="rId9" minVer="http://schemas.openxmlformats.org/drawingml/2006/diagram"/>
    </a:ext>
    <a:ext uri="{C62137D5-CB1D-491B-B009-E17868A290BF}">
      <dgm14:recolorImg xmlns:dgm14="http://schemas.microsoft.com/office/drawing/2010/diagram" val="1"/>
    </a:ext>
  </dgm:extLst>
</dgm:dataModel>
</file>

<file path=ppt/diagrams/data9.xml><?xml version="1.0" encoding="utf-8"?>
<dgm:dataModel xmlns:dgm="http://schemas.openxmlformats.org/drawingml/2006/diagram" xmlns:a="http://schemas.openxmlformats.org/drawingml/2006/main">
  <dgm:ptLst>
    <dgm:pt modelId="{5055BD04-52D6-4BB5-B9B2-0D7111FD9D49}" type="doc">
      <dgm:prSet loTypeId="urn:microsoft.com/office/officeart/2008/layout/VerticalCurvedList" loCatId="list" qsTypeId="urn:microsoft.com/office/officeart/2005/8/quickstyle/simple1" qsCatId="simple" csTypeId="urn:microsoft.com/office/officeart/2005/8/colors/colorful5" csCatId="colorful" phldr="1"/>
      <dgm:spPr/>
    </dgm:pt>
    <dgm:pt modelId="{DB6FF8E6-7D06-48B6-9716-2E52E2F76A8C}">
      <dgm:prSet phldrT="[文字]"/>
      <dgm:spPr>
        <a:ln>
          <a:solidFill>
            <a:srgbClr val="4DA07B"/>
          </a:solidFill>
        </a:ln>
      </dgm:spPr>
      <dgm:t>
        <a:bodyPr/>
        <a:lstStyle/>
        <a:p>
          <a:r>
            <a:rPr lang="zh-TW" altLang="en-US" b="1" i="0" dirty="0" smtClean="0"/>
            <a:t> 大數據：大量數據收集、整理及分析</a:t>
          </a:r>
          <a:endParaRPr lang="zh-TW" altLang="en-US" dirty="0"/>
        </a:p>
      </dgm:t>
    </dgm:pt>
    <dgm:pt modelId="{0F90076F-9CB6-4627-82BB-994AB44A43E9}" type="parTrans" cxnId="{808146C7-6573-4295-BE83-7F34ACC49765}">
      <dgm:prSet/>
      <dgm:spPr/>
      <dgm:t>
        <a:bodyPr/>
        <a:lstStyle/>
        <a:p>
          <a:endParaRPr lang="zh-TW" altLang="en-US"/>
        </a:p>
      </dgm:t>
    </dgm:pt>
    <dgm:pt modelId="{5EDD45C7-9053-48B7-B39B-5E5055C2CF6E}" type="sibTrans" cxnId="{808146C7-6573-4295-BE83-7F34ACC49765}">
      <dgm:prSet/>
      <dgm:spPr/>
      <dgm:t>
        <a:bodyPr/>
        <a:lstStyle/>
        <a:p>
          <a:endParaRPr lang="zh-TW" altLang="en-US"/>
        </a:p>
      </dgm:t>
    </dgm:pt>
    <dgm:pt modelId="{100B5687-F721-4668-97A8-283C269946C3}">
      <dgm:prSet phldrT="[文字]"/>
      <dgm:spPr>
        <a:ln>
          <a:solidFill>
            <a:srgbClr val="C19859"/>
          </a:solidFill>
        </a:ln>
      </dgm:spPr>
      <dgm:t>
        <a:bodyPr/>
        <a:lstStyle/>
        <a:p>
          <a:r>
            <a:rPr lang="zh-TW" altLang="en-US" b="1" dirty="0" smtClean="0"/>
            <a:t>雲端運算基礎建設：將不同位置的計算資源透過互網網整合起來</a:t>
          </a:r>
          <a:endParaRPr lang="zh-TW" altLang="en-US" b="1" dirty="0"/>
        </a:p>
      </dgm:t>
    </dgm:pt>
    <dgm:pt modelId="{DF6DA792-65F1-4F27-A48D-50EFD049D627}" type="parTrans" cxnId="{03078A7E-BFF2-4BCA-B1CF-B297B68FA3B0}">
      <dgm:prSet/>
      <dgm:spPr/>
      <dgm:t>
        <a:bodyPr/>
        <a:lstStyle/>
        <a:p>
          <a:endParaRPr lang="zh-TW" altLang="en-US"/>
        </a:p>
      </dgm:t>
    </dgm:pt>
    <dgm:pt modelId="{34D0EB28-373C-4D45-B16E-1AEF1D0749A5}" type="sibTrans" cxnId="{03078A7E-BFF2-4BCA-B1CF-B297B68FA3B0}">
      <dgm:prSet/>
      <dgm:spPr/>
      <dgm:t>
        <a:bodyPr/>
        <a:lstStyle/>
        <a:p>
          <a:endParaRPr lang="zh-TW" altLang="en-US"/>
        </a:p>
      </dgm:t>
    </dgm:pt>
    <dgm:pt modelId="{9B9C6C5B-D5B0-4BA6-B62D-FCE07FAFC6C7}">
      <dgm:prSet phldrT="[文字]"/>
      <dgm:spPr>
        <a:ln>
          <a:solidFill>
            <a:srgbClr val="604878"/>
          </a:solidFill>
        </a:ln>
      </dgm:spPr>
      <dgm:t>
        <a:bodyPr/>
        <a:lstStyle/>
        <a:p>
          <a:pPr algn="just"/>
          <a:r>
            <a:rPr lang="zh-TW" altLang="en-US" b="1" i="0" dirty="0" smtClean="0"/>
            <a:t>行動互聯網：透過行動通訊和互聯網結合，使人們能更方便地運用手機使用金融服務</a:t>
          </a:r>
          <a:endParaRPr lang="zh-TW" altLang="en-US" dirty="0"/>
        </a:p>
      </dgm:t>
    </dgm:pt>
    <dgm:pt modelId="{AB5CE9AB-9F1C-4875-983C-2EC067F03451}" type="sibTrans" cxnId="{8E6F1A06-9D70-4B8A-84A3-7B1039FC8C91}">
      <dgm:prSet/>
      <dgm:spPr/>
      <dgm:t>
        <a:bodyPr/>
        <a:lstStyle/>
        <a:p>
          <a:endParaRPr lang="zh-TW" altLang="en-US"/>
        </a:p>
      </dgm:t>
    </dgm:pt>
    <dgm:pt modelId="{4F8C388B-0F9B-466A-ACF3-99797D02A3E1}" type="parTrans" cxnId="{8E6F1A06-9D70-4B8A-84A3-7B1039FC8C91}">
      <dgm:prSet/>
      <dgm:spPr/>
      <dgm:t>
        <a:bodyPr/>
        <a:lstStyle/>
        <a:p>
          <a:endParaRPr lang="zh-TW" altLang="en-US"/>
        </a:p>
      </dgm:t>
    </dgm:pt>
    <dgm:pt modelId="{A7BF5405-68D8-4970-BA58-E205FDC2D1BD}" type="pres">
      <dgm:prSet presAssocID="{5055BD04-52D6-4BB5-B9B2-0D7111FD9D49}" presName="Name0" presStyleCnt="0">
        <dgm:presLayoutVars>
          <dgm:chMax val="7"/>
          <dgm:chPref val="7"/>
          <dgm:dir/>
        </dgm:presLayoutVars>
      </dgm:prSet>
      <dgm:spPr/>
    </dgm:pt>
    <dgm:pt modelId="{5EFE23BA-B4F9-4B09-9B5D-398F870C1470}" type="pres">
      <dgm:prSet presAssocID="{5055BD04-52D6-4BB5-B9B2-0D7111FD9D49}" presName="Name1" presStyleCnt="0"/>
      <dgm:spPr/>
    </dgm:pt>
    <dgm:pt modelId="{BA670EDD-1184-4D71-A8F7-BED9E99F70EF}" type="pres">
      <dgm:prSet presAssocID="{5055BD04-52D6-4BB5-B9B2-0D7111FD9D49}" presName="cycle" presStyleCnt="0"/>
      <dgm:spPr/>
    </dgm:pt>
    <dgm:pt modelId="{4655A59A-DC1F-4FB2-86F4-470BCC079E0A}" type="pres">
      <dgm:prSet presAssocID="{5055BD04-52D6-4BB5-B9B2-0D7111FD9D49}" presName="srcNode" presStyleLbl="node1" presStyleIdx="0" presStyleCnt="3"/>
      <dgm:spPr/>
    </dgm:pt>
    <dgm:pt modelId="{F749EF90-5ADE-4409-BD21-A4671AAE8E8D}" type="pres">
      <dgm:prSet presAssocID="{5055BD04-52D6-4BB5-B9B2-0D7111FD9D49}" presName="conn" presStyleLbl="parChTrans1D2" presStyleIdx="0" presStyleCnt="1"/>
      <dgm:spPr/>
      <dgm:t>
        <a:bodyPr/>
        <a:lstStyle/>
        <a:p>
          <a:endParaRPr lang="zh-TW" altLang="en-US"/>
        </a:p>
      </dgm:t>
    </dgm:pt>
    <dgm:pt modelId="{615B54B0-D60A-4FBF-8927-E0AE59406FDA}" type="pres">
      <dgm:prSet presAssocID="{5055BD04-52D6-4BB5-B9B2-0D7111FD9D49}" presName="extraNode" presStyleLbl="node1" presStyleIdx="0" presStyleCnt="3"/>
      <dgm:spPr/>
    </dgm:pt>
    <dgm:pt modelId="{967DCDD0-153B-43F4-BCA5-9229C1AEB828}" type="pres">
      <dgm:prSet presAssocID="{5055BD04-52D6-4BB5-B9B2-0D7111FD9D49}" presName="dstNode" presStyleLbl="node1" presStyleIdx="0" presStyleCnt="3"/>
      <dgm:spPr/>
    </dgm:pt>
    <dgm:pt modelId="{96C96C00-60B3-4F2B-A47E-0B739CDEDB87}" type="pres">
      <dgm:prSet presAssocID="{9B9C6C5B-D5B0-4BA6-B62D-FCE07FAFC6C7}" presName="text_1" presStyleLbl="node1" presStyleIdx="0" presStyleCnt="3">
        <dgm:presLayoutVars>
          <dgm:bulletEnabled val="1"/>
        </dgm:presLayoutVars>
      </dgm:prSet>
      <dgm:spPr/>
      <dgm:t>
        <a:bodyPr/>
        <a:lstStyle/>
        <a:p>
          <a:endParaRPr lang="zh-TW" altLang="en-US"/>
        </a:p>
      </dgm:t>
    </dgm:pt>
    <dgm:pt modelId="{9DE91465-4D81-44F1-9551-443AD0445153}" type="pres">
      <dgm:prSet presAssocID="{9B9C6C5B-D5B0-4BA6-B62D-FCE07FAFC6C7}" presName="accent_1" presStyleCnt="0"/>
      <dgm:spPr/>
    </dgm:pt>
    <dgm:pt modelId="{8CE46475-6650-47A6-900E-A958392A9204}" type="pres">
      <dgm:prSet presAssocID="{9B9C6C5B-D5B0-4BA6-B62D-FCE07FAFC6C7}" presName="accentRepeatNode" presStyleLbl="solidFgAcc1" presStyleIdx="0" presStyleCnt="3"/>
      <dgm:spPr/>
    </dgm:pt>
    <dgm:pt modelId="{26FC90B1-C8EB-474C-B945-5C113C86AE97}" type="pres">
      <dgm:prSet presAssocID="{DB6FF8E6-7D06-48B6-9716-2E52E2F76A8C}" presName="text_2" presStyleLbl="node1" presStyleIdx="1" presStyleCnt="3" custLinFactNeighborX="5346" custLinFactNeighborY="868">
        <dgm:presLayoutVars>
          <dgm:bulletEnabled val="1"/>
        </dgm:presLayoutVars>
      </dgm:prSet>
      <dgm:spPr/>
      <dgm:t>
        <a:bodyPr/>
        <a:lstStyle/>
        <a:p>
          <a:endParaRPr lang="zh-TW" altLang="en-US"/>
        </a:p>
      </dgm:t>
    </dgm:pt>
    <dgm:pt modelId="{B61A1CC8-F46A-4BE1-9D98-50DF5D44C1B3}" type="pres">
      <dgm:prSet presAssocID="{DB6FF8E6-7D06-48B6-9716-2E52E2F76A8C}" presName="accent_2" presStyleCnt="0"/>
      <dgm:spPr/>
    </dgm:pt>
    <dgm:pt modelId="{CA1222D1-C0D7-4320-BDD3-E3B81E7E50E2}" type="pres">
      <dgm:prSet presAssocID="{DB6FF8E6-7D06-48B6-9716-2E52E2F76A8C}" presName="accentRepeatNode" presStyleLbl="solidFgAcc1" presStyleIdx="1" presStyleCnt="3"/>
      <dgm:spPr/>
    </dgm:pt>
    <dgm:pt modelId="{58E57142-E37C-44E1-9EB1-BC70376B7B9E}" type="pres">
      <dgm:prSet presAssocID="{100B5687-F721-4668-97A8-283C269946C3}" presName="text_3" presStyleLbl="node1" presStyleIdx="2" presStyleCnt="3">
        <dgm:presLayoutVars>
          <dgm:bulletEnabled val="1"/>
        </dgm:presLayoutVars>
      </dgm:prSet>
      <dgm:spPr/>
      <dgm:t>
        <a:bodyPr/>
        <a:lstStyle/>
        <a:p>
          <a:endParaRPr lang="zh-TW" altLang="en-US"/>
        </a:p>
      </dgm:t>
    </dgm:pt>
    <dgm:pt modelId="{BE84FF51-E469-410C-9DC4-56D51B7B955D}" type="pres">
      <dgm:prSet presAssocID="{100B5687-F721-4668-97A8-283C269946C3}" presName="accent_3" presStyleCnt="0"/>
      <dgm:spPr/>
    </dgm:pt>
    <dgm:pt modelId="{C1B7E16D-F72F-4E72-86B8-BED5149B9912}" type="pres">
      <dgm:prSet presAssocID="{100B5687-F721-4668-97A8-283C269946C3}" presName="accentRepeatNode" presStyleLbl="solidFgAcc1" presStyleIdx="2" presStyleCnt="3"/>
      <dgm:spPr/>
    </dgm:pt>
  </dgm:ptLst>
  <dgm:cxnLst>
    <dgm:cxn modelId="{342BD120-59E2-EB4B-8EC3-0C030FA2EC9C}" type="presOf" srcId="{100B5687-F721-4668-97A8-283C269946C3}" destId="{58E57142-E37C-44E1-9EB1-BC70376B7B9E}" srcOrd="0" destOrd="0" presId="urn:microsoft.com/office/officeart/2008/layout/VerticalCurvedList"/>
    <dgm:cxn modelId="{9A682E1C-26F5-154C-B653-EFF70A8CBB88}" type="presOf" srcId="{AB5CE9AB-9F1C-4875-983C-2EC067F03451}" destId="{F749EF90-5ADE-4409-BD21-A4671AAE8E8D}" srcOrd="0" destOrd="0" presId="urn:microsoft.com/office/officeart/2008/layout/VerticalCurvedList"/>
    <dgm:cxn modelId="{808146C7-6573-4295-BE83-7F34ACC49765}" srcId="{5055BD04-52D6-4BB5-B9B2-0D7111FD9D49}" destId="{DB6FF8E6-7D06-48B6-9716-2E52E2F76A8C}" srcOrd="1" destOrd="0" parTransId="{0F90076F-9CB6-4627-82BB-994AB44A43E9}" sibTransId="{5EDD45C7-9053-48B7-B39B-5E5055C2CF6E}"/>
    <dgm:cxn modelId="{03078A7E-BFF2-4BCA-B1CF-B297B68FA3B0}" srcId="{5055BD04-52D6-4BB5-B9B2-0D7111FD9D49}" destId="{100B5687-F721-4668-97A8-283C269946C3}" srcOrd="2" destOrd="0" parTransId="{DF6DA792-65F1-4F27-A48D-50EFD049D627}" sibTransId="{34D0EB28-373C-4D45-B16E-1AEF1D0749A5}"/>
    <dgm:cxn modelId="{C5E91297-42C6-874C-9A9F-A8362ECD742B}" type="presOf" srcId="{5055BD04-52D6-4BB5-B9B2-0D7111FD9D49}" destId="{A7BF5405-68D8-4970-BA58-E205FDC2D1BD}" srcOrd="0" destOrd="0" presId="urn:microsoft.com/office/officeart/2008/layout/VerticalCurvedList"/>
    <dgm:cxn modelId="{8E6F1A06-9D70-4B8A-84A3-7B1039FC8C91}" srcId="{5055BD04-52D6-4BB5-B9B2-0D7111FD9D49}" destId="{9B9C6C5B-D5B0-4BA6-B62D-FCE07FAFC6C7}" srcOrd="0" destOrd="0" parTransId="{4F8C388B-0F9B-466A-ACF3-99797D02A3E1}" sibTransId="{AB5CE9AB-9F1C-4875-983C-2EC067F03451}"/>
    <dgm:cxn modelId="{D62F5563-89F7-5F49-A817-21007F9F91F0}" type="presOf" srcId="{DB6FF8E6-7D06-48B6-9716-2E52E2F76A8C}" destId="{26FC90B1-C8EB-474C-B945-5C113C86AE97}" srcOrd="0" destOrd="0" presId="urn:microsoft.com/office/officeart/2008/layout/VerticalCurvedList"/>
    <dgm:cxn modelId="{7E51F911-4A91-A24E-B381-9E47C07993CB}" type="presOf" srcId="{9B9C6C5B-D5B0-4BA6-B62D-FCE07FAFC6C7}" destId="{96C96C00-60B3-4F2B-A47E-0B739CDEDB87}" srcOrd="0" destOrd="0" presId="urn:microsoft.com/office/officeart/2008/layout/VerticalCurvedList"/>
    <dgm:cxn modelId="{CDE6E603-1F3A-4847-8F80-B90ED26E972E}" type="presParOf" srcId="{A7BF5405-68D8-4970-BA58-E205FDC2D1BD}" destId="{5EFE23BA-B4F9-4B09-9B5D-398F870C1470}" srcOrd="0" destOrd="0" presId="urn:microsoft.com/office/officeart/2008/layout/VerticalCurvedList"/>
    <dgm:cxn modelId="{2154C35A-7D8A-A64F-9F5E-759DACF240E0}" type="presParOf" srcId="{5EFE23BA-B4F9-4B09-9B5D-398F870C1470}" destId="{BA670EDD-1184-4D71-A8F7-BED9E99F70EF}" srcOrd="0" destOrd="0" presId="urn:microsoft.com/office/officeart/2008/layout/VerticalCurvedList"/>
    <dgm:cxn modelId="{28945B83-5F33-1441-B3C9-F3E67672F73D}" type="presParOf" srcId="{BA670EDD-1184-4D71-A8F7-BED9E99F70EF}" destId="{4655A59A-DC1F-4FB2-86F4-470BCC079E0A}" srcOrd="0" destOrd="0" presId="urn:microsoft.com/office/officeart/2008/layout/VerticalCurvedList"/>
    <dgm:cxn modelId="{615C61F6-1330-4E48-B7C9-86D51028FAEA}" type="presParOf" srcId="{BA670EDD-1184-4D71-A8F7-BED9E99F70EF}" destId="{F749EF90-5ADE-4409-BD21-A4671AAE8E8D}" srcOrd="1" destOrd="0" presId="urn:microsoft.com/office/officeart/2008/layout/VerticalCurvedList"/>
    <dgm:cxn modelId="{8C4682C6-2E3F-C347-977A-A7BA769CFECB}" type="presParOf" srcId="{BA670EDD-1184-4D71-A8F7-BED9E99F70EF}" destId="{615B54B0-D60A-4FBF-8927-E0AE59406FDA}" srcOrd="2" destOrd="0" presId="urn:microsoft.com/office/officeart/2008/layout/VerticalCurvedList"/>
    <dgm:cxn modelId="{E348A2C6-C859-5C45-B728-0A3B2728521D}" type="presParOf" srcId="{BA670EDD-1184-4D71-A8F7-BED9E99F70EF}" destId="{967DCDD0-153B-43F4-BCA5-9229C1AEB828}" srcOrd="3" destOrd="0" presId="urn:microsoft.com/office/officeart/2008/layout/VerticalCurvedList"/>
    <dgm:cxn modelId="{4595A75B-FD24-1A46-8C7A-7CE3E9DDBB06}" type="presParOf" srcId="{5EFE23BA-B4F9-4B09-9B5D-398F870C1470}" destId="{96C96C00-60B3-4F2B-A47E-0B739CDEDB87}" srcOrd="1" destOrd="0" presId="urn:microsoft.com/office/officeart/2008/layout/VerticalCurvedList"/>
    <dgm:cxn modelId="{69281190-4EB5-1B4E-8F1F-3B73D1787FD3}" type="presParOf" srcId="{5EFE23BA-B4F9-4B09-9B5D-398F870C1470}" destId="{9DE91465-4D81-44F1-9551-443AD0445153}" srcOrd="2" destOrd="0" presId="urn:microsoft.com/office/officeart/2008/layout/VerticalCurvedList"/>
    <dgm:cxn modelId="{D55F8526-DF95-1947-BE41-6D1182CCA1C6}" type="presParOf" srcId="{9DE91465-4D81-44F1-9551-443AD0445153}" destId="{8CE46475-6650-47A6-900E-A958392A9204}" srcOrd="0" destOrd="0" presId="urn:microsoft.com/office/officeart/2008/layout/VerticalCurvedList"/>
    <dgm:cxn modelId="{C39DBDF7-F105-BC4F-A835-45E4CF6F72CB}" type="presParOf" srcId="{5EFE23BA-B4F9-4B09-9B5D-398F870C1470}" destId="{26FC90B1-C8EB-474C-B945-5C113C86AE97}" srcOrd="3" destOrd="0" presId="urn:microsoft.com/office/officeart/2008/layout/VerticalCurvedList"/>
    <dgm:cxn modelId="{322FEFF2-E1B4-3242-9A06-87FB3BA84187}" type="presParOf" srcId="{5EFE23BA-B4F9-4B09-9B5D-398F870C1470}" destId="{B61A1CC8-F46A-4BE1-9D98-50DF5D44C1B3}" srcOrd="4" destOrd="0" presId="urn:microsoft.com/office/officeart/2008/layout/VerticalCurvedList"/>
    <dgm:cxn modelId="{03A9AA38-D034-AD46-8E35-6DD8689E9242}" type="presParOf" srcId="{B61A1CC8-F46A-4BE1-9D98-50DF5D44C1B3}" destId="{CA1222D1-C0D7-4320-BDD3-E3B81E7E50E2}" srcOrd="0" destOrd="0" presId="urn:microsoft.com/office/officeart/2008/layout/VerticalCurvedList"/>
    <dgm:cxn modelId="{1B481B7E-CA72-9844-9361-D617F7B023D9}" type="presParOf" srcId="{5EFE23BA-B4F9-4B09-9B5D-398F870C1470}" destId="{58E57142-E37C-44E1-9EB1-BC70376B7B9E}" srcOrd="5" destOrd="0" presId="urn:microsoft.com/office/officeart/2008/layout/VerticalCurvedList"/>
    <dgm:cxn modelId="{FC4AE461-A975-244C-95C4-3E3BD582FFD1}" type="presParOf" srcId="{5EFE23BA-B4F9-4B09-9B5D-398F870C1470}" destId="{BE84FF51-E469-410C-9DC4-56D51B7B955D}" srcOrd="6" destOrd="0" presId="urn:microsoft.com/office/officeart/2008/layout/VerticalCurvedList"/>
    <dgm:cxn modelId="{314C0E3A-B02E-0340-9BF6-0C66A116E2AB}" type="presParOf" srcId="{BE84FF51-E469-410C-9DC4-56D51B7B955D}" destId="{C1B7E16D-F72F-4E72-86B8-BED5149B9912}"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04E57E-28F5-4B32-9AD8-63F68FDB3458}">
      <dsp:nvSpPr>
        <dsp:cNvPr id="0" name=""/>
        <dsp:cNvSpPr/>
      </dsp:nvSpPr>
      <dsp:spPr>
        <a:xfrm>
          <a:off x="808895" y="1047"/>
          <a:ext cx="1739949" cy="104396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標楷體" panose="03000509000000000000" pitchFamily="65" charset="-120"/>
              <a:ea typeface="標楷體" panose="03000509000000000000" pitchFamily="65" charset="-120"/>
            </a:rPr>
            <a:t>提出創意</a:t>
          </a:r>
          <a:endParaRPr lang="zh-TW" altLang="en-US" sz="2000" b="1" kern="1200" dirty="0">
            <a:latin typeface="標楷體" panose="03000509000000000000" pitchFamily="65" charset="-120"/>
            <a:ea typeface="標楷體" panose="03000509000000000000" pitchFamily="65" charset="-120"/>
          </a:endParaRPr>
        </a:p>
      </dsp:txBody>
      <dsp:txXfrm>
        <a:off x="839472" y="31624"/>
        <a:ext cx="1678795" cy="982815"/>
      </dsp:txXfrm>
    </dsp:sp>
    <dsp:sp modelId="{1A1A7B7A-F76B-45C5-9C95-10F5C828816E}">
      <dsp:nvSpPr>
        <dsp:cNvPr id="0" name=""/>
        <dsp:cNvSpPr/>
      </dsp:nvSpPr>
      <dsp:spPr>
        <a:xfrm>
          <a:off x="2701960" y="307278"/>
          <a:ext cx="368869" cy="431507"/>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b="1" kern="1200">
            <a:latin typeface="標楷體" panose="03000509000000000000" pitchFamily="65" charset="-120"/>
            <a:ea typeface="標楷體" panose="03000509000000000000" pitchFamily="65" charset="-120"/>
          </a:endParaRPr>
        </a:p>
      </dsp:txBody>
      <dsp:txXfrm>
        <a:off x="2701960" y="393579"/>
        <a:ext cx="258208" cy="258905"/>
      </dsp:txXfrm>
    </dsp:sp>
    <dsp:sp modelId="{1E4C3C86-D88F-4494-A45F-937F6E64A34C}">
      <dsp:nvSpPr>
        <dsp:cNvPr id="0" name=""/>
        <dsp:cNvSpPr/>
      </dsp:nvSpPr>
      <dsp:spPr>
        <a:xfrm>
          <a:off x="3244825" y="1047"/>
          <a:ext cx="1739949" cy="1043969"/>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標楷體" panose="03000509000000000000" pitchFamily="65" charset="-120"/>
              <a:ea typeface="標楷體" panose="03000509000000000000" pitchFamily="65" charset="-120"/>
            </a:rPr>
            <a:t>落實創意</a:t>
          </a:r>
          <a:endParaRPr lang="zh-TW" altLang="en-US" sz="2000" b="1" kern="1200" dirty="0">
            <a:latin typeface="標楷體" panose="03000509000000000000" pitchFamily="65" charset="-120"/>
            <a:ea typeface="標楷體" panose="03000509000000000000" pitchFamily="65" charset="-120"/>
          </a:endParaRPr>
        </a:p>
      </dsp:txBody>
      <dsp:txXfrm>
        <a:off x="3275402" y="31624"/>
        <a:ext cx="1678795" cy="982815"/>
      </dsp:txXfrm>
    </dsp:sp>
    <dsp:sp modelId="{568FF5C7-9B6F-42CF-84D9-B3736607A59D}">
      <dsp:nvSpPr>
        <dsp:cNvPr id="0" name=""/>
        <dsp:cNvSpPr/>
      </dsp:nvSpPr>
      <dsp:spPr>
        <a:xfrm>
          <a:off x="5137890" y="307278"/>
          <a:ext cx="368869" cy="431507"/>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b="1" kern="1200">
            <a:latin typeface="標楷體" panose="03000509000000000000" pitchFamily="65" charset="-120"/>
            <a:ea typeface="標楷體" panose="03000509000000000000" pitchFamily="65" charset="-120"/>
          </a:endParaRPr>
        </a:p>
      </dsp:txBody>
      <dsp:txXfrm>
        <a:off x="5137890" y="393579"/>
        <a:ext cx="258208" cy="258905"/>
      </dsp:txXfrm>
    </dsp:sp>
    <dsp:sp modelId="{B031F5C6-FE04-4B04-8F20-D633848161EB}">
      <dsp:nvSpPr>
        <dsp:cNvPr id="0" name=""/>
        <dsp:cNvSpPr/>
      </dsp:nvSpPr>
      <dsp:spPr>
        <a:xfrm>
          <a:off x="5680754" y="1047"/>
          <a:ext cx="1739949" cy="1043969"/>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標楷體" panose="03000509000000000000" pitchFamily="65" charset="-120"/>
              <a:ea typeface="標楷體" panose="03000509000000000000" pitchFamily="65" charset="-120"/>
            </a:rPr>
            <a:t>增強能力</a:t>
          </a:r>
          <a:endParaRPr lang="zh-TW" altLang="en-US" sz="2000" b="1" kern="1200" dirty="0">
            <a:latin typeface="標楷體" panose="03000509000000000000" pitchFamily="65" charset="-120"/>
            <a:ea typeface="標楷體" panose="03000509000000000000" pitchFamily="65" charset="-120"/>
          </a:endParaRPr>
        </a:p>
      </dsp:txBody>
      <dsp:txXfrm>
        <a:off x="5711331" y="31624"/>
        <a:ext cx="1678795" cy="982815"/>
      </dsp:txXfrm>
    </dsp:sp>
    <dsp:sp modelId="{7BD283B6-DB67-4951-939E-B513416830AA}">
      <dsp:nvSpPr>
        <dsp:cNvPr id="0" name=""/>
        <dsp:cNvSpPr/>
      </dsp:nvSpPr>
      <dsp:spPr>
        <a:xfrm rot="5400000">
          <a:off x="6366294" y="1166813"/>
          <a:ext cx="368869" cy="431507"/>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b="1" kern="1200">
            <a:latin typeface="標楷體" panose="03000509000000000000" pitchFamily="65" charset="-120"/>
            <a:ea typeface="標楷體" panose="03000509000000000000" pitchFamily="65" charset="-120"/>
          </a:endParaRPr>
        </a:p>
      </dsp:txBody>
      <dsp:txXfrm rot="-5400000">
        <a:off x="6421277" y="1198132"/>
        <a:ext cx="258905" cy="258208"/>
      </dsp:txXfrm>
    </dsp:sp>
    <dsp:sp modelId="{DA11DAC8-3053-43D7-A25A-008DD537B174}">
      <dsp:nvSpPr>
        <dsp:cNvPr id="0" name=""/>
        <dsp:cNvSpPr/>
      </dsp:nvSpPr>
      <dsp:spPr>
        <a:xfrm>
          <a:off x="5680754" y="1740996"/>
          <a:ext cx="1739949" cy="1043969"/>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標楷體" panose="03000509000000000000" pitchFamily="65" charset="-120"/>
              <a:ea typeface="標楷體" panose="03000509000000000000" pitchFamily="65" charset="-120"/>
            </a:rPr>
            <a:t>整合資源</a:t>
          </a:r>
          <a:endParaRPr lang="zh-TW" altLang="en-US" sz="2000" b="1" kern="1200" dirty="0">
            <a:latin typeface="標楷體" panose="03000509000000000000" pitchFamily="65" charset="-120"/>
            <a:ea typeface="標楷體" panose="03000509000000000000" pitchFamily="65" charset="-120"/>
          </a:endParaRPr>
        </a:p>
      </dsp:txBody>
      <dsp:txXfrm>
        <a:off x="5711331" y="1771573"/>
        <a:ext cx="1678795" cy="982815"/>
      </dsp:txXfrm>
    </dsp:sp>
    <dsp:sp modelId="{522321A6-3B48-417E-82A2-95AA96A998F2}">
      <dsp:nvSpPr>
        <dsp:cNvPr id="0" name=""/>
        <dsp:cNvSpPr/>
      </dsp:nvSpPr>
      <dsp:spPr>
        <a:xfrm rot="10800000">
          <a:off x="5158769" y="2047227"/>
          <a:ext cx="368869" cy="431507"/>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b="1" kern="1200">
            <a:latin typeface="標楷體" panose="03000509000000000000" pitchFamily="65" charset="-120"/>
            <a:ea typeface="標楷體" panose="03000509000000000000" pitchFamily="65" charset="-120"/>
          </a:endParaRPr>
        </a:p>
      </dsp:txBody>
      <dsp:txXfrm rot="10800000">
        <a:off x="5269430" y="2133528"/>
        <a:ext cx="258208" cy="258905"/>
      </dsp:txXfrm>
    </dsp:sp>
    <dsp:sp modelId="{2383A1A8-B9F2-4791-8B22-89054A7D8F07}">
      <dsp:nvSpPr>
        <dsp:cNvPr id="0" name=""/>
        <dsp:cNvSpPr/>
      </dsp:nvSpPr>
      <dsp:spPr>
        <a:xfrm>
          <a:off x="3244825" y="1740996"/>
          <a:ext cx="1739949" cy="1043969"/>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標楷體" panose="03000509000000000000" pitchFamily="65" charset="-120"/>
              <a:ea typeface="標楷體" panose="03000509000000000000" pitchFamily="65" charset="-120"/>
            </a:rPr>
            <a:t>解決族群痛苦與煩惱</a:t>
          </a:r>
          <a:endParaRPr lang="zh-TW" altLang="en-US" sz="2000" b="1" kern="1200" dirty="0">
            <a:latin typeface="標楷體" panose="03000509000000000000" pitchFamily="65" charset="-120"/>
            <a:ea typeface="標楷體" panose="03000509000000000000" pitchFamily="65" charset="-120"/>
          </a:endParaRPr>
        </a:p>
      </dsp:txBody>
      <dsp:txXfrm>
        <a:off x="3275402" y="1771573"/>
        <a:ext cx="1678795" cy="982815"/>
      </dsp:txXfrm>
    </dsp:sp>
    <dsp:sp modelId="{BCE90170-7201-4452-942F-487D8D075540}">
      <dsp:nvSpPr>
        <dsp:cNvPr id="0" name=""/>
        <dsp:cNvSpPr/>
      </dsp:nvSpPr>
      <dsp:spPr>
        <a:xfrm rot="10800000">
          <a:off x="2722840" y="2047227"/>
          <a:ext cx="368869" cy="431507"/>
        </a:xfrm>
        <a:prstGeom prst="righ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b="1" kern="1200">
            <a:latin typeface="標楷體" panose="03000509000000000000" pitchFamily="65" charset="-120"/>
            <a:ea typeface="標楷體" panose="03000509000000000000" pitchFamily="65" charset="-120"/>
          </a:endParaRPr>
        </a:p>
      </dsp:txBody>
      <dsp:txXfrm rot="10800000">
        <a:off x="2833501" y="2133528"/>
        <a:ext cx="258208" cy="258905"/>
      </dsp:txXfrm>
    </dsp:sp>
    <dsp:sp modelId="{FDAC164B-84DB-416F-A3AB-6D3593A90459}">
      <dsp:nvSpPr>
        <dsp:cNvPr id="0" name=""/>
        <dsp:cNvSpPr/>
      </dsp:nvSpPr>
      <dsp:spPr>
        <a:xfrm>
          <a:off x="808895" y="1740996"/>
          <a:ext cx="1739949" cy="104396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標楷體" panose="03000509000000000000" pitchFamily="65" charset="-120"/>
              <a:ea typeface="標楷體" panose="03000509000000000000" pitchFamily="65" charset="-120"/>
            </a:rPr>
            <a:t>創造價值</a:t>
          </a:r>
          <a:endParaRPr lang="zh-TW" altLang="en-US" sz="2000" b="1" kern="1200" dirty="0">
            <a:latin typeface="標楷體" panose="03000509000000000000" pitchFamily="65" charset="-120"/>
            <a:ea typeface="標楷體" panose="03000509000000000000" pitchFamily="65" charset="-120"/>
          </a:endParaRPr>
        </a:p>
      </dsp:txBody>
      <dsp:txXfrm>
        <a:off x="839472" y="1771573"/>
        <a:ext cx="1678795" cy="982815"/>
      </dsp:txXfrm>
    </dsp:sp>
    <dsp:sp modelId="{A9B1DD84-74D3-4043-8F5A-AB1C8822812D}">
      <dsp:nvSpPr>
        <dsp:cNvPr id="0" name=""/>
        <dsp:cNvSpPr/>
      </dsp:nvSpPr>
      <dsp:spPr>
        <a:xfrm rot="5400000">
          <a:off x="1494435" y="2906762"/>
          <a:ext cx="368869" cy="431507"/>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b="1" kern="1200">
            <a:latin typeface="標楷體" panose="03000509000000000000" pitchFamily="65" charset="-120"/>
            <a:ea typeface="標楷體" panose="03000509000000000000" pitchFamily="65" charset="-120"/>
          </a:endParaRPr>
        </a:p>
      </dsp:txBody>
      <dsp:txXfrm rot="-5400000">
        <a:off x="1549418" y="2938081"/>
        <a:ext cx="258905" cy="258208"/>
      </dsp:txXfrm>
    </dsp:sp>
    <dsp:sp modelId="{129FE9D1-7174-47FF-BB06-18C20969AE39}">
      <dsp:nvSpPr>
        <dsp:cNvPr id="0" name=""/>
        <dsp:cNvSpPr/>
      </dsp:nvSpPr>
      <dsp:spPr>
        <a:xfrm>
          <a:off x="808895" y="3480946"/>
          <a:ext cx="1739949" cy="1043969"/>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標楷體" panose="03000509000000000000" pitchFamily="65" charset="-120"/>
              <a:ea typeface="標楷體" panose="03000509000000000000" pitchFamily="65" charset="-120"/>
            </a:rPr>
            <a:t>提升效率</a:t>
          </a:r>
          <a:endParaRPr lang="zh-TW" altLang="en-US" sz="2000" b="1" kern="1200" dirty="0">
            <a:latin typeface="標楷體" panose="03000509000000000000" pitchFamily="65" charset="-120"/>
            <a:ea typeface="標楷體" panose="03000509000000000000" pitchFamily="65" charset="-120"/>
          </a:endParaRPr>
        </a:p>
      </dsp:txBody>
      <dsp:txXfrm>
        <a:off x="839472" y="3511523"/>
        <a:ext cx="1678795" cy="9828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166516-C9E6-43FA-A74D-5425DFF85E66}">
      <dsp:nvSpPr>
        <dsp:cNvPr id="0" name=""/>
        <dsp:cNvSpPr/>
      </dsp:nvSpPr>
      <dsp:spPr>
        <a:xfrm>
          <a:off x="23640" y="430187"/>
          <a:ext cx="8151839" cy="1187218"/>
        </a:xfrm>
        <a:prstGeom prst="rightArrow">
          <a:avLst>
            <a:gd name="adj1" fmla="val 50000"/>
            <a:gd name="adj2" fmla="val 5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254000" bIns="188471" numCol="1" spcCol="1270" anchor="ctr" anchorCtr="0">
          <a:noAutofit/>
        </a:bodyPr>
        <a:lstStyle/>
        <a:p>
          <a:pPr lvl="0" algn="l" defTabSz="1244600">
            <a:lnSpc>
              <a:spcPct val="90000"/>
            </a:lnSpc>
            <a:spcBef>
              <a:spcPct val="0"/>
            </a:spcBef>
            <a:spcAft>
              <a:spcPct val="35000"/>
            </a:spcAft>
          </a:pPr>
          <a:r>
            <a:rPr lang="zh-TW" altLang="en-US" sz="2800" b="1" kern="1200" dirty="0" smtClean="0">
              <a:latin typeface="標楷體" panose="03000509000000000000" pitchFamily="65" charset="-120"/>
              <a:ea typeface="標楷體" panose="03000509000000000000" pitchFamily="65" charset="-120"/>
            </a:rPr>
            <a:t>求生存</a:t>
          </a:r>
          <a:endParaRPr lang="zh-TW" altLang="en-US" sz="2800" b="1" kern="1200" dirty="0">
            <a:latin typeface="標楷體" panose="03000509000000000000" pitchFamily="65" charset="-120"/>
            <a:ea typeface="標楷體" panose="03000509000000000000" pitchFamily="65" charset="-120"/>
          </a:endParaRPr>
        </a:p>
      </dsp:txBody>
      <dsp:txXfrm>
        <a:off x="23640" y="726992"/>
        <a:ext cx="7855035" cy="593609"/>
      </dsp:txXfrm>
    </dsp:sp>
    <dsp:sp modelId="{56FEACFC-2F34-41DC-918A-97B6CAACF331}">
      <dsp:nvSpPr>
        <dsp:cNvPr id="0" name=""/>
        <dsp:cNvSpPr/>
      </dsp:nvSpPr>
      <dsp:spPr>
        <a:xfrm>
          <a:off x="23640" y="1345704"/>
          <a:ext cx="2510766" cy="2287019"/>
        </a:xfrm>
        <a:prstGeom prst="rect">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en-US" altLang="zh-TW" sz="2800" kern="1200" dirty="0" smtClean="0">
              <a:latin typeface="標楷體" panose="03000509000000000000" pitchFamily="65" charset="-120"/>
              <a:ea typeface="標楷體" panose="03000509000000000000" pitchFamily="65" charset="-120"/>
              <a:sym typeface="Wingdings" panose="05000000000000000000" pitchFamily="2" charset="2"/>
            </a:rPr>
            <a:t>1.</a:t>
          </a:r>
          <a:r>
            <a:rPr lang="zh-TW" altLang="en-US" sz="2800" kern="1200" dirty="0" smtClean="0">
              <a:latin typeface="標楷體" panose="03000509000000000000" pitchFamily="65" charset="-120"/>
              <a:ea typeface="標楷體" panose="03000509000000000000" pitchFamily="65" charset="-120"/>
              <a:sym typeface="Wingdings" panose="05000000000000000000" pitchFamily="2" charset="2"/>
            </a:rPr>
            <a:t>無法改變局</a:t>
          </a:r>
          <a:endParaRPr lang="en-US" altLang="zh-TW" sz="2800" kern="1200" dirty="0" smtClean="0">
            <a:latin typeface="標楷體" panose="03000509000000000000" pitchFamily="65" charset="-120"/>
            <a:ea typeface="標楷體" panose="03000509000000000000" pitchFamily="65" charset="-120"/>
            <a:sym typeface="Wingdings" panose="05000000000000000000" pitchFamily="2" charset="2"/>
          </a:endParaRPr>
        </a:p>
        <a:p>
          <a:pPr lvl="0" algn="l" defTabSz="1244600">
            <a:lnSpc>
              <a:spcPct val="90000"/>
            </a:lnSpc>
            <a:spcBef>
              <a:spcPct val="0"/>
            </a:spcBef>
            <a:spcAft>
              <a:spcPct val="35000"/>
            </a:spcAft>
          </a:pPr>
          <a:r>
            <a:rPr lang="en-US" altLang="zh-TW" sz="2800" kern="1200" dirty="0" smtClean="0">
              <a:latin typeface="標楷體" panose="03000509000000000000" pitchFamily="65" charset="-120"/>
              <a:ea typeface="標楷體" panose="03000509000000000000" pitchFamily="65" charset="-120"/>
              <a:sym typeface="Wingdings" panose="05000000000000000000" pitchFamily="2" charset="2"/>
            </a:rPr>
            <a:t>2.</a:t>
          </a:r>
          <a:r>
            <a:rPr lang="zh-TW" altLang="en-US" sz="2800" kern="1200" dirty="0" smtClean="0">
              <a:latin typeface="標楷體" panose="03000509000000000000" pitchFamily="65" charset="-120"/>
              <a:ea typeface="標楷體" panose="03000509000000000000" pitchFamily="65" charset="-120"/>
              <a:sym typeface="Wingdings" panose="05000000000000000000" pitchFamily="2" charset="2"/>
            </a:rPr>
            <a:t>求自保</a:t>
          </a:r>
          <a:endParaRPr lang="zh-TW" altLang="en-US" sz="2800" kern="1200" dirty="0">
            <a:latin typeface="標楷體" panose="03000509000000000000" pitchFamily="65" charset="-120"/>
            <a:ea typeface="標楷體" panose="03000509000000000000" pitchFamily="65" charset="-120"/>
          </a:endParaRPr>
        </a:p>
      </dsp:txBody>
      <dsp:txXfrm>
        <a:off x="23640" y="1345704"/>
        <a:ext cx="2510766" cy="2287019"/>
      </dsp:txXfrm>
    </dsp:sp>
    <dsp:sp modelId="{38791764-6B94-4CE5-87B5-63281BB45D13}">
      <dsp:nvSpPr>
        <dsp:cNvPr id="0" name=""/>
        <dsp:cNvSpPr/>
      </dsp:nvSpPr>
      <dsp:spPr>
        <a:xfrm>
          <a:off x="2534406" y="825927"/>
          <a:ext cx="5641072" cy="1187218"/>
        </a:xfrm>
        <a:prstGeom prst="rightArrow">
          <a:avLst>
            <a:gd name="adj1" fmla="val 50000"/>
            <a:gd name="adj2" fmla="val 5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254000" bIns="188471" numCol="1" spcCol="1270" anchor="ctr" anchorCtr="0">
          <a:noAutofit/>
        </a:bodyPr>
        <a:lstStyle/>
        <a:p>
          <a:pPr lvl="0" algn="l" defTabSz="1244600">
            <a:lnSpc>
              <a:spcPct val="90000"/>
            </a:lnSpc>
            <a:spcBef>
              <a:spcPct val="0"/>
            </a:spcBef>
            <a:spcAft>
              <a:spcPct val="35000"/>
            </a:spcAft>
          </a:pPr>
          <a:r>
            <a:rPr lang="zh-TW" altLang="en-US" sz="2800" b="1" kern="1200" dirty="0" smtClean="0">
              <a:latin typeface="標楷體" panose="03000509000000000000" pitchFamily="65" charset="-120"/>
              <a:ea typeface="標楷體" panose="03000509000000000000" pitchFamily="65" charset="-120"/>
            </a:rPr>
            <a:t>求贏</a:t>
          </a:r>
          <a:endParaRPr lang="zh-TW" altLang="en-US" sz="2800" b="1" kern="1200" dirty="0">
            <a:latin typeface="標楷體" panose="03000509000000000000" pitchFamily="65" charset="-120"/>
            <a:ea typeface="標楷體" panose="03000509000000000000" pitchFamily="65" charset="-120"/>
          </a:endParaRPr>
        </a:p>
      </dsp:txBody>
      <dsp:txXfrm>
        <a:off x="2534406" y="1122732"/>
        <a:ext cx="5344268" cy="593609"/>
      </dsp:txXfrm>
    </dsp:sp>
    <dsp:sp modelId="{58881634-0512-43C1-998D-581250F90585}">
      <dsp:nvSpPr>
        <dsp:cNvPr id="0" name=""/>
        <dsp:cNvSpPr/>
      </dsp:nvSpPr>
      <dsp:spPr>
        <a:xfrm>
          <a:off x="2534406" y="1741443"/>
          <a:ext cx="2510766" cy="2287019"/>
        </a:xfrm>
        <a:prstGeom prst="rect">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en-US" altLang="zh-TW" sz="2800" kern="1200" dirty="0" smtClean="0">
              <a:latin typeface="標楷體" panose="03000509000000000000" pitchFamily="65" charset="-120"/>
              <a:ea typeface="標楷體" panose="03000509000000000000" pitchFamily="65" charset="-120"/>
              <a:sym typeface="Wingdings" panose="05000000000000000000" pitchFamily="2" charset="2"/>
            </a:rPr>
            <a:t>1.</a:t>
          </a:r>
          <a:r>
            <a:rPr lang="zh-TW" altLang="en-US" sz="2800" kern="1200" dirty="0" smtClean="0">
              <a:latin typeface="標楷體" panose="03000509000000000000" pitchFamily="65" charset="-120"/>
              <a:ea typeface="標楷體" panose="03000509000000000000" pitchFamily="65" charset="-120"/>
              <a:sym typeface="Wingdings" panose="05000000000000000000" pitchFamily="2" charset="2"/>
            </a:rPr>
            <a:t>贏只是過程</a:t>
          </a:r>
          <a:endParaRPr lang="en-US" altLang="zh-TW" sz="2800" kern="1200" dirty="0" smtClean="0">
            <a:latin typeface="標楷體" panose="03000509000000000000" pitchFamily="65" charset="-120"/>
            <a:ea typeface="標楷體" panose="03000509000000000000" pitchFamily="65" charset="-120"/>
            <a:sym typeface="Wingdings" panose="05000000000000000000" pitchFamily="2" charset="2"/>
          </a:endParaRPr>
        </a:p>
        <a:p>
          <a:pPr lvl="0" algn="l" defTabSz="1244600">
            <a:lnSpc>
              <a:spcPct val="90000"/>
            </a:lnSpc>
            <a:spcBef>
              <a:spcPct val="0"/>
            </a:spcBef>
            <a:spcAft>
              <a:spcPct val="35000"/>
            </a:spcAft>
          </a:pPr>
          <a:r>
            <a:rPr lang="en-US" altLang="zh-TW" sz="2800" kern="1200" dirty="0" smtClean="0">
              <a:latin typeface="標楷體" panose="03000509000000000000" pitchFamily="65" charset="-120"/>
              <a:ea typeface="標楷體" panose="03000509000000000000" pitchFamily="65" charset="-120"/>
              <a:sym typeface="Wingdings" panose="05000000000000000000" pitchFamily="2" charset="2"/>
            </a:rPr>
            <a:t>2.</a:t>
          </a:r>
          <a:r>
            <a:rPr lang="zh-TW" altLang="en-US" sz="2800" kern="1200" dirty="0" smtClean="0">
              <a:latin typeface="標楷體" panose="03000509000000000000" pitchFamily="65" charset="-120"/>
              <a:ea typeface="標楷體" panose="03000509000000000000" pitchFamily="65" charset="-120"/>
              <a:sym typeface="Wingdings" panose="05000000000000000000" pitchFamily="2" charset="2"/>
            </a:rPr>
            <a:t>贏不穩定</a:t>
          </a:r>
          <a:endParaRPr lang="zh-TW" altLang="en-US" sz="2800" kern="1200" dirty="0">
            <a:latin typeface="標楷體" panose="03000509000000000000" pitchFamily="65" charset="-120"/>
            <a:ea typeface="標楷體" panose="03000509000000000000" pitchFamily="65" charset="-120"/>
          </a:endParaRPr>
        </a:p>
      </dsp:txBody>
      <dsp:txXfrm>
        <a:off x="2534406" y="1741443"/>
        <a:ext cx="2510766" cy="2287019"/>
      </dsp:txXfrm>
    </dsp:sp>
    <dsp:sp modelId="{B298EA3C-0A11-4309-9E21-0D4CCF7498A0}">
      <dsp:nvSpPr>
        <dsp:cNvPr id="0" name=""/>
        <dsp:cNvSpPr/>
      </dsp:nvSpPr>
      <dsp:spPr>
        <a:xfrm>
          <a:off x="5045173" y="1221666"/>
          <a:ext cx="3130306" cy="1187218"/>
        </a:xfrm>
        <a:prstGeom prst="rightArrow">
          <a:avLst>
            <a:gd name="adj1" fmla="val 50000"/>
            <a:gd name="adj2" fmla="val 5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254000" bIns="188471" numCol="1" spcCol="1270" anchor="ctr" anchorCtr="0">
          <a:noAutofit/>
        </a:bodyPr>
        <a:lstStyle/>
        <a:p>
          <a:pPr lvl="0" algn="l" defTabSz="1244600">
            <a:lnSpc>
              <a:spcPct val="90000"/>
            </a:lnSpc>
            <a:spcBef>
              <a:spcPct val="0"/>
            </a:spcBef>
            <a:spcAft>
              <a:spcPct val="35000"/>
            </a:spcAft>
          </a:pPr>
          <a:r>
            <a:rPr lang="zh-TW" altLang="en-US" sz="2800" b="1" kern="1200" dirty="0" smtClean="0">
              <a:latin typeface="標楷體" panose="03000509000000000000" pitchFamily="65" charset="-120"/>
              <a:ea typeface="標楷體" panose="03000509000000000000" pitchFamily="65" charset="-120"/>
              <a:sym typeface="Wingdings" panose="05000000000000000000" pitchFamily="2" charset="2"/>
            </a:rPr>
            <a:t>求贏贏</a:t>
          </a:r>
          <a:endParaRPr lang="zh-TW" altLang="en-US" sz="2800" b="1" kern="1200" dirty="0">
            <a:latin typeface="標楷體" panose="03000509000000000000" pitchFamily="65" charset="-120"/>
            <a:ea typeface="標楷體" panose="03000509000000000000" pitchFamily="65" charset="-120"/>
          </a:endParaRPr>
        </a:p>
      </dsp:txBody>
      <dsp:txXfrm>
        <a:off x="5045173" y="1518471"/>
        <a:ext cx="2833502" cy="593609"/>
      </dsp:txXfrm>
    </dsp:sp>
    <dsp:sp modelId="{3EB0B4C4-6B5C-49A4-A0FC-0A093A1DD51A}">
      <dsp:nvSpPr>
        <dsp:cNvPr id="0" name=""/>
        <dsp:cNvSpPr/>
      </dsp:nvSpPr>
      <dsp:spPr>
        <a:xfrm>
          <a:off x="5045173" y="2137183"/>
          <a:ext cx="2510766" cy="2253549"/>
        </a:xfrm>
        <a:prstGeom prst="rect">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en-US" altLang="zh-TW" sz="2800" kern="1200" dirty="0" smtClean="0">
              <a:latin typeface="標楷體" panose="03000509000000000000" pitchFamily="65" charset="-120"/>
              <a:ea typeface="標楷體" panose="03000509000000000000" pitchFamily="65" charset="-120"/>
              <a:sym typeface="Wingdings" panose="05000000000000000000" pitchFamily="2" charset="2"/>
            </a:rPr>
            <a:t>1.</a:t>
          </a:r>
          <a:r>
            <a:rPr lang="zh-TW" altLang="en-US" sz="2800" kern="1200" dirty="0" smtClean="0">
              <a:latin typeface="標楷體" panose="03000509000000000000" pitchFamily="65" charset="-120"/>
              <a:ea typeface="標楷體" panose="03000509000000000000" pitchFamily="65" charset="-120"/>
              <a:sym typeface="Wingdings" panose="05000000000000000000" pitchFamily="2" charset="2"/>
            </a:rPr>
            <a:t>改變競爭規則</a:t>
          </a:r>
          <a:r>
            <a:rPr lang="en-US" altLang="zh-TW" sz="2800" kern="1200" dirty="0" smtClean="0">
              <a:latin typeface="標楷體" panose="03000509000000000000" pitchFamily="65" charset="-120"/>
              <a:ea typeface="標楷體" panose="03000509000000000000" pitchFamily="65" charset="-120"/>
              <a:sym typeface="Wingdings" panose="05000000000000000000" pitchFamily="2" charset="2"/>
            </a:rPr>
            <a:t>,</a:t>
          </a:r>
          <a:r>
            <a:rPr lang="zh-TW" altLang="en-US" sz="2800" kern="1200" dirty="0" smtClean="0">
              <a:latin typeface="標楷體" panose="03000509000000000000" pitchFamily="65" charset="-120"/>
              <a:ea typeface="標楷體" panose="03000509000000000000" pitchFamily="65" charset="-120"/>
              <a:sym typeface="Wingdings" panose="05000000000000000000" pitchFamily="2" charset="2"/>
            </a:rPr>
            <a:t>創造贏贏</a:t>
          </a:r>
          <a:endParaRPr lang="en-US" altLang="zh-TW" sz="2800" kern="1200" dirty="0" smtClean="0">
            <a:latin typeface="標楷體" panose="03000509000000000000" pitchFamily="65" charset="-120"/>
            <a:ea typeface="標楷體" panose="03000509000000000000" pitchFamily="65" charset="-120"/>
            <a:sym typeface="Wingdings" panose="05000000000000000000" pitchFamily="2" charset="2"/>
          </a:endParaRPr>
        </a:p>
        <a:p>
          <a:pPr lvl="0" algn="l" defTabSz="1244600">
            <a:lnSpc>
              <a:spcPct val="90000"/>
            </a:lnSpc>
            <a:spcBef>
              <a:spcPct val="0"/>
            </a:spcBef>
            <a:spcAft>
              <a:spcPct val="35000"/>
            </a:spcAft>
          </a:pPr>
          <a:r>
            <a:rPr lang="en-US" altLang="zh-TW" sz="2800" kern="1200" dirty="0" smtClean="0">
              <a:latin typeface="標楷體" panose="03000509000000000000" pitchFamily="65" charset="-120"/>
              <a:ea typeface="標楷體" panose="03000509000000000000" pitchFamily="65" charset="-120"/>
              <a:sym typeface="Wingdings" panose="05000000000000000000" pitchFamily="2" charset="2"/>
            </a:rPr>
            <a:t>2.</a:t>
          </a:r>
          <a:r>
            <a:rPr lang="zh-TW" altLang="en-US" sz="2800" kern="1200" dirty="0" smtClean="0">
              <a:latin typeface="標楷體" panose="03000509000000000000" pitchFamily="65" charset="-120"/>
              <a:ea typeface="標楷體" panose="03000509000000000000" pitchFamily="65" charset="-120"/>
              <a:sym typeface="Wingdings" panose="05000000000000000000" pitchFamily="2" charset="2"/>
            </a:rPr>
            <a:t>贏贏才能長久</a:t>
          </a:r>
          <a:endParaRPr lang="zh-TW" altLang="en-US" sz="2800" kern="1200" dirty="0">
            <a:latin typeface="標楷體" panose="03000509000000000000" pitchFamily="65" charset="-120"/>
            <a:ea typeface="標楷體" panose="03000509000000000000" pitchFamily="65" charset="-120"/>
          </a:endParaRPr>
        </a:p>
      </dsp:txBody>
      <dsp:txXfrm>
        <a:off x="5045173" y="2137183"/>
        <a:ext cx="2510766" cy="225354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882D8B-41F0-4862-A78F-B341D9571E2F}">
      <dsp:nvSpPr>
        <dsp:cNvPr id="0" name=""/>
        <dsp:cNvSpPr/>
      </dsp:nvSpPr>
      <dsp:spPr>
        <a:xfrm>
          <a:off x="6710" y="483286"/>
          <a:ext cx="2005741" cy="1203445"/>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標楷體" panose="03000509000000000000" pitchFamily="65" charset="-120"/>
              <a:ea typeface="標楷體" panose="03000509000000000000" pitchFamily="65" charset="-120"/>
            </a:rPr>
            <a:t>求生存</a:t>
          </a:r>
          <a:endParaRPr lang="zh-TW" altLang="en-US" sz="2000" b="1" kern="1200" dirty="0">
            <a:latin typeface="標楷體" panose="03000509000000000000" pitchFamily="65" charset="-120"/>
            <a:ea typeface="標楷體" panose="03000509000000000000" pitchFamily="65" charset="-120"/>
          </a:endParaRPr>
        </a:p>
      </dsp:txBody>
      <dsp:txXfrm>
        <a:off x="41958" y="518534"/>
        <a:ext cx="1935245" cy="1132949"/>
      </dsp:txXfrm>
    </dsp:sp>
    <dsp:sp modelId="{42499D17-86B9-4B57-B537-9D2D55D3646B}">
      <dsp:nvSpPr>
        <dsp:cNvPr id="0" name=""/>
        <dsp:cNvSpPr/>
      </dsp:nvSpPr>
      <dsp:spPr>
        <a:xfrm>
          <a:off x="2188957" y="836297"/>
          <a:ext cx="425217" cy="497423"/>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b="1" kern="1200">
            <a:latin typeface="標楷體" panose="03000509000000000000" pitchFamily="65" charset="-120"/>
            <a:ea typeface="標楷體" panose="03000509000000000000" pitchFamily="65" charset="-120"/>
          </a:endParaRPr>
        </a:p>
      </dsp:txBody>
      <dsp:txXfrm>
        <a:off x="2188957" y="935782"/>
        <a:ext cx="297652" cy="298453"/>
      </dsp:txXfrm>
    </dsp:sp>
    <dsp:sp modelId="{7BCC041D-9935-4124-A0F3-18B57D31E41E}">
      <dsp:nvSpPr>
        <dsp:cNvPr id="0" name=""/>
        <dsp:cNvSpPr/>
      </dsp:nvSpPr>
      <dsp:spPr>
        <a:xfrm>
          <a:off x="2814749" y="483286"/>
          <a:ext cx="2005741" cy="1203445"/>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標楷體" panose="03000509000000000000" pitchFamily="65" charset="-120"/>
              <a:ea typeface="標楷體" panose="03000509000000000000" pitchFamily="65" charset="-120"/>
            </a:rPr>
            <a:t>了解對手</a:t>
          </a:r>
          <a:endParaRPr lang="zh-TW" altLang="en-US" sz="2000" b="1" kern="1200" dirty="0">
            <a:latin typeface="標楷體" panose="03000509000000000000" pitchFamily="65" charset="-120"/>
            <a:ea typeface="標楷體" panose="03000509000000000000" pitchFamily="65" charset="-120"/>
          </a:endParaRPr>
        </a:p>
      </dsp:txBody>
      <dsp:txXfrm>
        <a:off x="2849997" y="518534"/>
        <a:ext cx="1935245" cy="1132949"/>
      </dsp:txXfrm>
    </dsp:sp>
    <dsp:sp modelId="{4C539994-B1DD-48F7-A1EB-E7E32D32660A}">
      <dsp:nvSpPr>
        <dsp:cNvPr id="0" name=""/>
        <dsp:cNvSpPr/>
      </dsp:nvSpPr>
      <dsp:spPr>
        <a:xfrm>
          <a:off x="4996996" y="836297"/>
          <a:ext cx="425217" cy="497423"/>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b="1" kern="1200">
            <a:latin typeface="標楷體" panose="03000509000000000000" pitchFamily="65" charset="-120"/>
            <a:ea typeface="標楷體" panose="03000509000000000000" pitchFamily="65" charset="-120"/>
          </a:endParaRPr>
        </a:p>
      </dsp:txBody>
      <dsp:txXfrm>
        <a:off x="4996996" y="935782"/>
        <a:ext cx="297652" cy="298453"/>
      </dsp:txXfrm>
    </dsp:sp>
    <dsp:sp modelId="{6ED512F3-7A6F-46D6-834E-888DA469F0A0}">
      <dsp:nvSpPr>
        <dsp:cNvPr id="0" name=""/>
        <dsp:cNvSpPr/>
      </dsp:nvSpPr>
      <dsp:spPr>
        <a:xfrm>
          <a:off x="5622787" y="483286"/>
          <a:ext cx="2005741" cy="1203445"/>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標楷體" panose="03000509000000000000" pitchFamily="65" charset="-120"/>
              <a:ea typeface="標楷體" panose="03000509000000000000" pitchFamily="65" charset="-120"/>
            </a:rPr>
            <a:t>轉化衝突</a:t>
          </a:r>
          <a:endParaRPr lang="zh-TW" altLang="en-US" sz="2000" b="1" kern="1200" dirty="0">
            <a:latin typeface="標楷體" panose="03000509000000000000" pitchFamily="65" charset="-120"/>
            <a:ea typeface="標楷體" panose="03000509000000000000" pitchFamily="65" charset="-120"/>
          </a:endParaRPr>
        </a:p>
      </dsp:txBody>
      <dsp:txXfrm>
        <a:off x="5658035" y="518534"/>
        <a:ext cx="1935245" cy="1132949"/>
      </dsp:txXfrm>
    </dsp:sp>
    <dsp:sp modelId="{6F2D9ABA-DC41-4CDB-9F46-650FB377C1C6}">
      <dsp:nvSpPr>
        <dsp:cNvPr id="0" name=""/>
        <dsp:cNvSpPr/>
      </dsp:nvSpPr>
      <dsp:spPr>
        <a:xfrm rot="5400000">
          <a:off x="6413049" y="1827133"/>
          <a:ext cx="425217" cy="497423"/>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b="1" kern="1200">
            <a:latin typeface="標楷體" panose="03000509000000000000" pitchFamily="65" charset="-120"/>
            <a:ea typeface="標楷體" panose="03000509000000000000" pitchFamily="65" charset="-120"/>
          </a:endParaRPr>
        </a:p>
      </dsp:txBody>
      <dsp:txXfrm rot="-5400000">
        <a:off x="6476432" y="1863236"/>
        <a:ext cx="298453" cy="297652"/>
      </dsp:txXfrm>
    </dsp:sp>
    <dsp:sp modelId="{3B4EC94C-78FC-40BF-B1D8-210CF17D407F}">
      <dsp:nvSpPr>
        <dsp:cNvPr id="0" name=""/>
        <dsp:cNvSpPr/>
      </dsp:nvSpPr>
      <dsp:spPr>
        <a:xfrm>
          <a:off x="5622787" y="2489028"/>
          <a:ext cx="2005741" cy="1203445"/>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標楷體" panose="03000509000000000000" pitchFamily="65" charset="-120"/>
              <a:ea typeface="標楷體" panose="03000509000000000000" pitchFamily="65" charset="-120"/>
            </a:rPr>
            <a:t>合作局勢</a:t>
          </a:r>
          <a:endParaRPr lang="zh-TW" altLang="en-US" sz="2000" b="1" kern="1200" dirty="0">
            <a:latin typeface="標楷體" panose="03000509000000000000" pitchFamily="65" charset="-120"/>
            <a:ea typeface="標楷體" panose="03000509000000000000" pitchFamily="65" charset="-120"/>
          </a:endParaRPr>
        </a:p>
      </dsp:txBody>
      <dsp:txXfrm>
        <a:off x="5658035" y="2524276"/>
        <a:ext cx="1935245" cy="1132949"/>
      </dsp:txXfrm>
    </dsp:sp>
    <dsp:sp modelId="{44D7DAF1-CADB-47B9-8E9C-74604D25892E}">
      <dsp:nvSpPr>
        <dsp:cNvPr id="0" name=""/>
        <dsp:cNvSpPr/>
      </dsp:nvSpPr>
      <dsp:spPr>
        <a:xfrm rot="10800000">
          <a:off x="5021065" y="2842038"/>
          <a:ext cx="425217" cy="497423"/>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zh-TW" altLang="en-US" sz="2000" b="1" kern="1200">
            <a:latin typeface="標楷體" panose="03000509000000000000" pitchFamily="65" charset="-120"/>
            <a:ea typeface="標楷體" panose="03000509000000000000" pitchFamily="65" charset="-120"/>
          </a:endParaRPr>
        </a:p>
      </dsp:txBody>
      <dsp:txXfrm rot="10800000">
        <a:off x="5148630" y="2941523"/>
        <a:ext cx="297652" cy="298453"/>
      </dsp:txXfrm>
    </dsp:sp>
    <dsp:sp modelId="{FA5E8744-3E99-4C8F-9E7C-784CA4FAA223}">
      <dsp:nvSpPr>
        <dsp:cNvPr id="0" name=""/>
        <dsp:cNvSpPr/>
      </dsp:nvSpPr>
      <dsp:spPr>
        <a:xfrm>
          <a:off x="2814749" y="2489028"/>
          <a:ext cx="2005741" cy="1203445"/>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b="1" kern="1200" dirty="0" smtClean="0">
              <a:latin typeface="標楷體" panose="03000509000000000000" pitchFamily="65" charset="-120"/>
              <a:ea typeface="標楷體" panose="03000509000000000000" pitchFamily="65" charset="-120"/>
            </a:rPr>
            <a:t>全勝共贏</a:t>
          </a:r>
          <a:endParaRPr lang="zh-TW" altLang="en-US" sz="2000" b="1" kern="1200" dirty="0">
            <a:latin typeface="標楷體" panose="03000509000000000000" pitchFamily="65" charset="-120"/>
            <a:ea typeface="標楷體" panose="03000509000000000000" pitchFamily="65" charset="-120"/>
          </a:endParaRPr>
        </a:p>
      </dsp:txBody>
      <dsp:txXfrm>
        <a:off x="2849997" y="2524276"/>
        <a:ext cx="1935245" cy="113294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9E78AD-129C-4259-BB6A-430996E72445}">
      <dsp:nvSpPr>
        <dsp:cNvPr id="0" name=""/>
        <dsp:cNvSpPr/>
      </dsp:nvSpPr>
      <dsp:spPr>
        <a:xfrm rot="10800000">
          <a:off x="1164802" y="35"/>
          <a:ext cx="3800501" cy="830131"/>
        </a:xfrm>
        <a:prstGeom prst="homePlat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6065" tIns="110490" rIns="206248" bIns="110490" numCol="1" spcCol="1270" anchor="ctr" anchorCtr="0">
          <a:noAutofit/>
        </a:bodyPr>
        <a:lstStyle/>
        <a:p>
          <a:pPr lvl="0" algn="ctr" defTabSz="1289050">
            <a:lnSpc>
              <a:spcPct val="90000"/>
            </a:lnSpc>
            <a:spcBef>
              <a:spcPct val="0"/>
            </a:spcBef>
            <a:spcAft>
              <a:spcPct val="35000"/>
            </a:spcAft>
          </a:pPr>
          <a:r>
            <a:rPr lang="zh-TW" altLang="en-US" sz="2900" b="1" kern="1200" dirty="0">
              <a:latin typeface="微軟正黑體" pitchFamily="34" charset="-120"/>
              <a:ea typeface="微軟正黑體" pitchFamily="34" charset="-120"/>
            </a:rPr>
            <a:t>覓食、領廚</a:t>
          </a:r>
        </a:p>
      </dsp:txBody>
      <dsp:txXfrm rot="10800000">
        <a:off x="1372335" y="35"/>
        <a:ext cx="3592968" cy="830131"/>
      </dsp:txXfrm>
    </dsp:sp>
    <dsp:sp modelId="{CDEBAB29-1273-4418-91C0-B63765553AF2}">
      <dsp:nvSpPr>
        <dsp:cNvPr id="0" name=""/>
        <dsp:cNvSpPr/>
      </dsp:nvSpPr>
      <dsp:spPr>
        <a:xfrm>
          <a:off x="749736" y="35"/>
          <a:ext cx="830131" cy="830131"/>
        </a:xfrm>
        <a:prstGeom prst="ellipse">
          <a:avLst/>
        </a:prstGeom>
        <a:blipFill rotWithShape="0">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B73C82F-5815-4779-9C8A-B0432733481F}">
      <dsp:nvSpPr>
        <dsp:cNvPr id="0" name=""/>
        <dsp:cNvSpPr/>
      </dsp:nvSpPr>
      <dsp:spPr>
        <a:xfrm rot="10800000">
          <a:off x="1164802" y="1077967"/>
          <a:ext cx="3800501" cy="830131"/>
        </a:xfrm>
        <a:prstGeom prst="homePlate">
          <a:avLst/>
        </a:prstGeom>
        <a:solidFill>
          <a:schemeClr val="accent3">
            <a:hueOff val="903533"/>
            <a:satOff val="33333"/>
            <a:lumOff val="-4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6065" tIns="110490" rIns="206248" bIns="110490" numCol="1" spcCol="1270" anchor="ctr" anchorCtr="0">
          <a:noAutofit/>
        </a:bodyPr>
        <a:lstStyle/>
        <a:p>
          <a:pPr lvl="0" algn="ctr" defTabSz="1289050">
            <a:lnSpc>
              <a:spcPct val="90000"/>
            </a:lnSpc>
            <a:spcBef>
              <a:spcPct val="0"/>
            </a:spcBef>
            <a:spcAft>
              <a:spcPct val="35000"/>
            </a:spcAft>
          </a:pPr>
          <a:r>
            <a:rPr lang="en-US" altLang="zh-TW" sz="2900" kern="1200" dirty="0">
              <a:latin typeface="Arial Black" pitchFamily="34" charset="0"/>
            </a:rPr>
            <a:t>Air Closet</a:t>
          </a:r>
          <a:endParaRPr lang="zh-TW" altLang="en-US" sz="2900" kern="1200" dirty="0">
            <a:latin typeface="Arial Black" pitchFamily="34" charset="0"/>
          </a:endParaRPr>
        </a:p>
      </dsp:txBody>
      <dsp:txXfrm rot="10800000">
        <a:off x="1372335" y="1077967"/>
        <a:ext cx="3592968" cy="830131"/>
      </dsp:txXfrm>
    </dsp:sp>
    <dsp:sp modelId="{A073EAC7-4303-4548-8D68-6ECAC357F45D}">
      <dsp:nvSpPr>
        <dsp:cNvPr id="0" name=""/>
        <dsp:cNvSpPr/>
      </dsp:nvSpPr>
      <dsp:spPr>
        <a:xfrm>
          <a:off x="749736" y="1077967"/>
          <a:ext cx="830131" cy="830131"/>
        </a:xfrm>
        <a:prstGeom prst="ellipse">
          <a:avLst/>
        </a:prstGeom>
        <a:blipFill rotWithShape="0">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C4904AE-02F0-412A-886F-5BAE5E041A45}">
      <dsp:nvSpPr>
        <dsp:cNvPr id="0" name=""/>
        <dsp:cNvSpPr/>
      </dsp:nvSpPr>
      <dsp:spPr>
        <a:xfrm rot="10800000">
          <a:off x="1164802" y="2155900"/>
          <a:ext cx="3800501" cy="830131"/>
        </a:xfrm>
        <a:prstGeom prst="homePlate">
          <a:avLst/>
        </a:prstGeom>
        <a:solidFill>
          <a:schemeClr val="accent3">
            <a:hueOff val="1807066"/>
            <a:satOff val="66667"/>
            <a:lumOff val="-9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6065" tIns="110490" rIns="206248" bIns="110490" numCol="1" spcCol="1270" anchor="ctr" anchorCtr="0">
          <a:noAutofit/>
        </a:bodyPr>
        <a:lstStyle/>
        <a:p>
          <a:pPr lvl="0" algn="ctr" defTabSz="1289050">
            <a:lnSpc>
              <a:spcPct val="90000"/>
            </a:lnSpc>
            <a:spcBef>
              <a:spcPct val="0"/>
            </a:spcBef>
            <a:spcAft>
              <a:spcPct val="35000"/>
            </a:spcAft>
          </a:pPr>
          <a:r>
            <a:rPr lang="en-US" altLang="zh-TW" sz="2900" kern="1200" dirty="0">
              <a:latin typeface="Arial Black" pitchFamily="34" charset="0"/>
            </a:rPr>
            <a:t>Air </a:t>
          </a:r>
          <a:r>
            <a:rPr lang="en-US" altLang="zh-TW" sz="2900" kern="1200" dirty="0" err="1">
              <a:latin typeface="Arial Black" pitchFamily="34" charset="0"/>
            </a:rPr>
            <a:t>bnb</a:t>
          </a:r>
          <a:endParaRPr lang="zh-TW" altLang="en-US" sz="2900" kern="1200" dirty="0">
            <a:latin typeface="Arial Black" pitchFamily="34" charset="0"/>
          </a:endParaRPr>
        </a:p>
      </dsp:txBody>
      <dsp:txXfrm rot="10800000">
        <a:off x="1372335" y="2155900"/>
        <a:ext cx="3592968" cy="830131"/>
      </dsp:txXfrm>
    </dsp:sp>
    <dsp:sp modelId="{479C5F80-9FAB-4DE7-9270-3297BDB89FA1}">
      <dsp:nvSpPr>
        <dsp:cNvPr id="0" name=""/>
        <dsp:cNvSpPr/>
      </dsp:nvSpPr>
      <dsp:spPr>
        <a:xfrm>
          <a:off x="749736" y="2155900"/>
          <a:ext cx="830131" cy="830131"/>
        </a:xfrm>
        <a:prstGeom prst="ellipse">
          <a:avLst/>
        </a:prstGeom>
        <a:blipFill rotWithShape="0">
          <a:blip xmlns:r="http://schemas.openxmlformats.org/officeDocument/2006/relationships" r:embed="rId3"/>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74DA0D2-C40E-4121-B348-E434C740D171}">
      <dsp:nvSpPr>
        <dsp:cNvPr id="0" name=""/>
        <dsp:cNvSpPr/>
      </dsp:nvSpPr>
      <dsp:spPr>
        <a:xfrm rot="10800000">
          <a:off x="1164802" y="3233832"/>
          <a:ext cx="3800501" cy="830131"/>
        </a:xfrm>
        <a:prstGeom prst="homePlate">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6065" tIns="110490" rIns="206248" bIns="110490" numCol="1" spcCol="1270" anchor="ctr" anchorCtr="0">
          <a:noAutofit/>
        </a:bodyPr>
        <a:lstStyle/>
        <a:p>
          <a:pPr lvl="0" algn="ctr" defTabSz="1289050">
            <a:lnSpc>
              <a:spcPct val="90000"/>
            </a:lnSpc>
            <a:spcBef>
              <a:spcPct val="0"/>
            </a:spcBef>
            <a:spcAft>
              <a:spcPct val="35000"/>
            </a:spcAft>
          </a:pPr>
          <a:r>
            <a:rPr lang="en-US" altLang="zh-TW" sz="2900" kern="1200" dirty="0" err="1">
              <a:latin typeface="Arial Black" pitchFamily="34" charset="0"/>
            </a:rPr>
            <a:t>Uber</a:t>
          </a:r>
          <a:endParaRPr lang="zh-TW" altLang="en-US" sz="2900" kern="1200" dirty="0">
            <a:latin typeface="Arial Black" pitchFamily="34" charset="0"/>
          </a:endParaRPr>
        </a:p>
      </dsp:txBody>
      <dsp:txXfrm rot="10800000">
        <a:off x="1372335" y="3233832"/>
        <a:ext cx="3592968" cy="830131"/>
      </dsp:txXfrm>
    </dsp:sp>
    <dsp:sp modelId="{09FBB2A5-8270-427A-B8B4-5232B962FF6C}">
      <dsp:nvSpPr>
        <dsp:cNvPr id="0" name=""/>
        <dsp:cNvSpPr/>
      </dsp:nvSpPr>
      <dsp:spPr>
        <a:xfrm>
          <a:off x="749736" y="3233832"/>
          <a:ext cx="830131" cy="830131"/>
        </a:xfrm>
        <a:prstGeom prst="ellipse">
          <a:avLst/>
        </a:prstGeom>
        <a:blipFill rotWithShape="0">
          <a:blip xmlns:r="http://schemas.openxmlformats.org/officeDocument/2006/relationships" r:embed="rId4"/>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C038D1-10F2-4A79-B014-CE8A88E3F863}">
      <dsp:nvSpPr>
        <dsp:cNvPr id="0" name=""/>
        <dsp:cNvSpPr/>
      </dsp:nvSpPr>
      <dsp:spPr>
        <a:xfrm>
          <a:off x="2736484" y="-153624"/>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zh-TW" altLang="en-US" sz="2100" kern="1200" dirty="0" smtClean="0"/>
            <a:t>第三方支付</a:t>
          </a:r>
          <a:endParaRPr lang="zh-TW" altLang="en-US" sz="2100" kern="1200" dirty="0"/>
        </a:p>
      </dsp:txBody>
      <dsp:txXfrm>
        <a:off x="2915511" y="32504"/>
        <a:ext cx="864416" cy="898706"/>
      </dsp:txXfrm>
    </dsp:sp>
    <dsp:sp modelId="{D1B1E31A-B4EA-47B7-A368-CB29DED706B0}">
      <dsp:nvSpPr>
        <dsp:cNvPr id="0" name=""/>
        <dsp:cNvSpPr/>
      </dsp:nvSpPr>
      <dsp:spPr>
        <a:xfrm rot="1080000">
          <a:off x="3972171" y="541391"/>
          <a:ext cx="110835"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a:p>
      </dsp:txBody>
      <dsp:txXfrm>
        <a:off x="3972985" y="600801"/>
        <a:ext cx="77585" cy="193643"/>
      </dsp:txXfrm>
    </dsp:sp>
    <dsp:sp modelId="{330C8809-52CE-BB4D-9A38-8EBADEBCA67A}">
      <dsp:nvSpPr>
        <dsp:cNvPr id="0" name=""/>
        <dsp:cNvSpPr/>
      </dsp:nvSpPr>
      <dsp:spPr>
        <a:xfrm>
          <a:off x="4102189" y="290119"/>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zh-TW" altLang="en-US" sz="2100" kern="1200" dirty="0" smtClean="0"/>
            <a:t>行動</a:t>
          </a:r>
          <a:br>
            <a:rPr lang="zh-TW" altLang="en-US" sz="2100" kern="1200" dirty="0" smtClean="0"/>
          </a:br>
          <a:r>
            <a:rPr lang="zh-TW" altLang="en-US" sz="2100" kern="1200" dirty="0" smtClean="0"/>
            <a:t>支付</a:t>
          </a:r>
          <a:endParaRPr lang="zh-TW" altLang="en-US" sz="2100" kern="1200" dirty="0"/>
        </a:p>
      </dsp:txBody>
      <dsp:txXfrm>
        <a:off x="4281216" y="476247"/>
        <a:ext cx="864416" cy="898706"/>
      </dsp:txXfrm>
    </dsp:sp>
    <dsp:sp modelId="{7F41E8BB-E593-4041-A7B6-E439DCFE423D}">
      <dsp:nvSpPr>
        <dsp:cNvPr id="0" name=""/>
        <dsp:cNvSpPr/>
      </dsp:nvSpPr>
      <dsp:spPr>
        <a:xfrm rot="3240000">
          <a:off x="5085499" y="1342887"/>
          <a:ext cx="96684"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a:p>
      </dsp:txBody>
      <dsp:txXfrm>
        <a:off x="5091477" y="1395701"/>
        <a:ext cx="67679" cy="193643"/>
      </dsp:txXfrm>
    </dsp:sp>
    <dsp:sp modelId="{83DDF826-A90E-4FFA-B523-871CCB526011}">
      <dsp:nvSpPr>
        <dsp:cNvPr id="0" name=""/>
        <dsp:cNvSpPr/>
      </dsp:nvSpPr>
      <dsp:spPr>
        <a:xfrm>
          <a:off x="4946240" y="1451857"/>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en-US" altLang="zh-TW" sz="2100" kern="1200" dirty="0" smtClean="0"/>
            <a:t>P2P</a:t>
          </a:r>
          <a:br>
            <a:rPr lang="en-US" altLang="zh-TW" sz="2100" kern="1200" dirty="0" smtClean="0"/>
          </a:br>
          <a:r>
            <a:rPr lang="zh-TW" altLang="en-US" sz="2100" kern="1200" dirty="0" smtClean="0"/>
            <a:t>借貸</a:t>
          </a:r>
          <a:endParaRPr lang="zh-TW" altLang="en-US" sz="2100" kern="1200" dirty="0"/>
        </a:p>
      </dsp:txBody>
      <dsp:txXfrm>
        <a:off x="5125267" y="1637985"/>
        <a:ext cx="864416" cy="898706"/>
      </dsp:txXfrm>
    </dsp:sp>
    <dsp:sp modelId="{A2A61815-7D3B-4CA3-81DC-F0864ED9FFC0}">
      <dsp:nvSpPr>
        <dsp:cNvPr id="0" name=""/>
        <dsp:cNvSpPr/>
      </dsp:nvSpPr>
      <dsp:spPr>
        <a:xfrm rot="5400000">
          <a:off x="5513744" y="2641488"/>
          <a:ext cx="87462"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a:p>
      </dsp:txBody>
      <dsp:txXfrm>
        <a:off x="5526864" y="2692916"/>
        <a:ext cx="61223" cy="193643"/>
      </dsp:txXfrm>
    </dsp:sp>
    <dsp:sp modelId="{6D8EAAE1-6433-4EB8-8E6B-6ED9F9AE8B6D}">
      <dsp:nvSpPr>
        <dsp:cNvPr id="0" name=""/>
        <dsp:cNvSpPr/>
      </dsp:nvSpPr>
      <dsp:spPr>
        <a:xfrm>
          <a:off x="4946240" y="2887844"/>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zh-TW" altLang="en-US" sz="2100" kern="1200" dirty="0" smtClean="0"/>
            <a:t>群眾</a:t>
          </a:r>
          <a:r>
            <a:rPr lang="en-US" altLang="zh-TW" sz="2100" kern="1200" dirty="0" smtClean="0"/>
            <a:t/>
          </a:r>
          <a:br>
            <a:rPr lang="en-US" altLang="zh-TW" sz="2100" kern="1200" dirty="0" smtClean="0"/>
          </a:br>
          <a:r>
            <a:rPr lang="zh-TW" altLang="en-US" sz="2100" kern="1200" dirty="0" smtClean="0"/>
            <a:t>募資</a:t>
          </a:r>
          <a:endParaRPr lang="zh-TW" altLang="en-US" sz="2100" kern="1200" dirty="0"/>
        </a:p>
      </dsp:txBody>
      <dsp:txXfrm>
        <a:off x="5125267" y="3073972"/>
        <a:ext cx="864416" cy="898706"/>
      </dsp:txXfrm>
    </dsp:sp>
    <dsp:sp modelId="{8EE22EF3-15D6-4E4D-821C-678AAD5A5843}">
      <dsp:nvSpPr>
        <dsp:cNvPr id="0" name=""/>
        <dsp:cNvSpPr/>
      </dsp:nvSpPr>
      <dsp:spPr>
        <a:xfrm rot="7560000">
          <a:off x="5088716" y="3940611"/>
          <a:ext cx="96684"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a:p>
      </dsp:txBody>
      <dsp:txXfrm rot="10800000">
        <a:off x="5111743" y="3993425"/>
        <a:ext cx="67679" cy="193643"/>
      </dsp:txXfrm>
    </dsp:sp>
    <dsp:sp modelId="{FD10E9A9-BD77-493B-8092-CADFA27FA628}">
      <dsp:nvSpPr>
        <dsp:cNvPr id="0" name=""/>
        <dsp:cNvSpPr/>
      </dsp:nvSpPr>
      <dsp:spPr>
        <a:xfrm>
          <a:off x="4102189" y="4049581"/>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zh-TW" altLang="en-US" sz="2100" kern="1200" dirty="0" smtClean="0"/>
            <a:t>虛擬</a:t>
          </a:r>
          <a:r>
            <a:rPr lang="en-US" altLang="zh-TW" sz="2100" kern="1200" dirty="0" smtClean="0"/>
            <a:t/>
          </a:r>
          <a:br>
            <a:rPr lang="en-US" altLang="zh-TW" sz="2100" kern="1200" dirty="0" smtClean="0"/>
          </a:br>
          <a:r>
            <a:rPr lang="zh-TW" altLang="en-US" sz="2100" kern="1200" dirty="0" smtClean="0"/>
            <a:t>貨幣</a:t>
          </a:r>
          <a:endParaRPr lang="zh-TW" altLang="en-US" sz="2100" kern="1200" dirty="0"/>
        </a:p>
      </dsp:txBody>
      <dsp:txXfrm>
        <a:off x="4281216" y="4235709"/>
        <a:ext cx="864416" cy="898706"/>
      </dsp:txXfrm>
    </dsp:sp>
    <dsp:sp modelId="{A792CA86-ABE7-46CD-9149-E9D79BD6C012}">
      <dsp:nvSpPr>
        <dsp:cNvPr id="0" name=""/>
        <dsp:cNvSpPr/>
      </dsp:nvSpPr>
      <dsp:spPr>
        <a:xfrm rot="9720000">
          <a:off x="3978137" y="4744597"/>
          <a:ext cx="110835"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a:p>
      </dsp:txBody>
      <dsp:txXfrm rot="10800000">
        <a:off x="4010573" y="4804007"/>
        <a:ext cx="77585" cy="193643"/>
      </dsp:txXfrm>
    </dsp:sp>
    <dsp:sp modelId="{6B2BB0D2-C126-468D-A88F-33DCDE0B0ABC}">
      <dsp:nvSpPr>
        <dsp:cNvPr id="0" name=""/>
        <dsp:cNvSpPr/>
      </dsp:nvSpPr>
      <dsp:spPr>
        <a:xfrm>
          <a:off x="2736484" y="4493326"/>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zh-TW" altLang="en-US" sz="2100" kern="1200" dirty="0" smtClean="0"/>
            <a:t>數位</a:t>
          </a:r>
          <a:r>
            <a:rPr lang="en-US" altLang="zh-TW" sz="2100" kern="1200" dirty="0" smtClean="0"/>
            <a:t/>
          </a:r>
          <a:br>
            <a:rPr lang="en-US" altLang="zh-TW" sz="2100" kern="1200" dirty="0" smtClean="0"/>
          </a:br>
          <a:r>
            <a:rPr lang="zh-TW" altLang="en-US" sz="2100" kern="1200" dirty="0" smtClean="0"/>
            <a:t>銀行</a:t>
          </a:r>
          <a:endParaRPr lang="zh-TW" altLang="en-US" sz="2100" kern="1200" dirty="0"/>
        </a:p>
      </dsp:txBody>
      <dsp:txXfrm>
        <a:off x="2915511" y="4679454"/>
        <a:ext cx="864416" cy="898706"/>
      </dsp:txXfrm>
    </dsp:sp>
    <dsp:sp modelId="{0F817E7F-8D37-4CC6-A990-139D08E8E6ED}">
      <dsp:nvSpPr>
        <dsp:cNvPr id="0" name=""/>
        <dsp:cNvSpPr/>
      </dsp:nvSpPr>
      <dsp:spPr>
        <a:xfrm rot="11880000">
          <a:off x="2612433" y="4746535"/>
          <a:ext cx="110835"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a:p>
      </dsp:txBody>
      <dsp:txXfrm rot="10800000">
        <a:off x="2644869" y="4816219"/>
        <a:ext cx="77585" cy="193643"/>
      </dsp:txXfrm>
    </dsp:sp>
    <dsp:sp modelId="{0EA30E45-768F-40BF-AE29-76C3FFCF493D}">
      <dsp:nvSpPr>
        <dsp:cNvPr id="0" name=""/>
        <dsp:cNvSpPr/>
      </dsp:nvSpPr>
      <dsp:spPr>
        <a:xfrm>
          <a:off x="1370780" y="4049581"/>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zh-TW" altLang="en-US" sz="2100" kern="1200" dirty="0" smtClean="0"/>
            <a:t>保險</a:t>
          </a:r>
          <a:r>
            <a:rPr lang="en-US" altLang="zh-TW" sz="2100" kern="1200" dirty="0" smtClean="0"/>
            <a:t/>
          </a:r>
          <a:br>
            <a:rPr lang="en-US" altLang="zh-TW" sz="2100" kern="1200" dirty="0" smtClean="0"/>
          </a:br>
          <a:r>
            <a:rPr lang="zh-TW" altLang="en-US" sz="2100" kern="1200" dirty="0" smtClean="0"/>
            <a:t>科技</a:t>
          </a:r>
          <a:endParaRPr lang="zh-TW" altLang="en-US" sz="2100" kern="1200" dirty="0"/>
        </a:p>
      </dsp:txBody>
      <dsp:txXfrm>
        <a:off x="1549807" y="4235709"/>
        <a:ext cx="864416" cy="898706"/>
      </dsp:txXfrm>
    </dsp:sp>
    <dsp:sp modelId="{4016ABF0-D19D-4E86-88A9-E9D0116A5F74}">
      <dsp:nvSpPr>
        <dsp:cNvPr id="0" name=""/>
        <dsp:cNvSpPr/>
      </dsp:nvSpPr>
      <dsp:spPr>
        <a:xfrm rot="14040000">
          <a:off x="1513255" y="3945039"/>
          <a:ext cx="96684"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a:p>
      </dsp:txBody>
      <dsp:txXfrm rot="10800000">
        <a:off x="1536282" y="4021319"/>
        <a:ext cx="67679" cy="193643"/>
      </dsp:txXfrm>
    </dsp:sp>
    <dsp:sp modelId="{E6EB4D13-3A58-4B63-9F32-30DC23E923A2}">
      <dsp:nvSpPr>
        <dsp:cNvPr id="0" name=""/>
        <dsp:cNvSpPr/>
      </dsp:nvSpPr>
      <dsp:spPr>
        <a:xfrm>
          <a:off x="526728" y="2887844"/>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zh-TW" altLang="en-US" sz="2100" kern="1200" dirty="0" smtClean="0"/>
            <a:t>智慧</a:t>
          </a:r>
          <a:r>
            <a:rPr lang="en-US" altLang="zh-TW" sz="2100" kern="1200" dirty="0" smtClean="0"/>
            <a:t/>
          </a:r>
          <a:br>
            <a:rPr lang="en-US" altLang="zh-TW" sz="2100" kern="1200" dirty="0" smtClean="0"/>
          </a:br>
          <a:r>
            <a:rPr lang="zh-TW" altLang="en-US" sz="2100" kern="1200" dirty="0" smtClean="0"/>
            <a:t>理財</a:t>
          </a:r>
          <a:endParaRPr lang="zh-TW" altLang="en-US" sz="2100" kern="1200" dirty="0"/>
        </a:p>
      </dsp:txBody>
      <dsp:txXfrm>
        <a:off x="705755" y="3073972"/>
        <a:ext cx="864416" cy="898706"/>
      </dsp:txXfrm>
    </dsp:sp>
    <dsp:sp modelId="{9AC301B6-C0B7-4D86-BFD7-B9192A077313}">
      <dsp:nvSpPr>
        <dsp:cNvPr id="0" name=""/>
        <dsp:cNvSpPr/>
      </dsp:nvSpPr>
      <dsp:spPr>
        <a:xfrm rot="16200000">
          <a:off x="1094232" y="2646438"/>
          <a:ext cx="87462"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a:p>
      </dsp:txBody>
      <dsp:txXfrm>
        <a:off x="1107352" y="2724105"/>
        <a:ext cx="61223" cy="193643"/>
      </dsp:txXfrm>
    </dsp:sp>
    <dsp:sp modelId="{F445C487-B43B-40DB-9971-27052D8B0140}">
      <dsp:nvSpPr>
        <dsp:cNvPr id="0" name=""/>
        <dsp:cNvSpPr/>
      </dsp:nvSpPr>
      <dsp:spPr>
        <a:xfrm>
          <a:off x="526728" y="1451857"/>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zh-TW" altLang="en-US" sz="2100" kern="1200" dirty="0" smtClean="0"/>
            <a:t>網路</a:t>
          </a:r>
          <a:r>
            <a:rPr lang="en-US" altLang="zh-TW" sz="2100" kern="1200" dirty="0" smtClean="0"/>
            <a:t/>
          </a:r>
          <a:br>
            <a:rPr lang="en-US" altLang="zh-TW" sz="2100" kern="1200" dirty="0" smtClean="0"/>
          </a:br>
          <a:r>
            <a:rPr lang="zh-TW" altLang="en-US" sz="2100" kern="1200" dirty="0" smtClean="0"/>
            <a:t>信評</a:t>
          </a:r>
          <a:endParaRPr lang="zh-TW" altLang="en-US" sz="2100" kern="1200" dirty="0"/>
        </a:p>
      </dsp:txBody>
      <dsp:txXfrm>
        <a:off x="705755" y="1637985"/>
        <a:ext cx="864416" cy="898706"/>
      </dsp:txXfrm>
    </dsp:sp>
    <dsp:sp modelId="{6989CE8A-0CAF-4DB4-8FF4-E50E8F206837}">
      <dsp:nvSpPr>
        <dsp:cNvPr id="0" name=""/>
        <dsp:cNvSpPr/>
      </dsp:nvSpPr>
      <dsp:spPr>
        <a:xfrm rot="18360000">
          <a:off x="1510038" y="1347315"/>
          <a:ext cx="96684"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dirty="0"/>
        </a:p>
      </dsp:txBody>
      <dsp:txXfrm>
        <a:off x="1516016" y="1423595"/>
        <a:ext cx="67679" cy="193643"/>
      </dsp:txXfrm>
    </dsp:sp>
    <dsp:sp modelId="{4FC87059-68E8-49F5-8B25-7DF51757370F}">
      <dsp:nvSpPr>
        <dsp:cNvPr id="0" name=""/>
        <dsp:cNvSpPr/>
      </dsp:nvSpPr>
      <dsp:spPr>
        <a:xfrm>
          <a:off x="1370780" y="290119"/>
          <a:ext cx="1222470" cy="1270962"/>
        </a:xfrm>
        <a:prstGeom prst="ellipse">
          <a:avLst/>
        </a:prstGeom>
        <a:solidFill>
          <a:srgbClr val="7030A0"/>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zh-TW" altLang="en-US" sz="2100" kern="1200" dirty="0" smtClean="0"/>
            <a:t>電商</a:t>
          </a:r>
          <a:r>
            <a:rPr lang="en-US" altLang="zh-TW" sz="2100" kern="1200" dirty="0" smtClean="0"/>
            <a:t/>
          </a:r>
          <a:br>
            <a:rPr lang="en-US" altLang="zh-TW" sz="2100" kern="1200" dirty="0" smtClean="0"/>
          </a:br>
          <a:r>
            <a:rPr lang="zh-TW" altLang="en-US" sz="2100" kern="1200" dirty="0" smtClean="0"/>
            <a:t>金融</a:t>
          </a:r>
          <a:endParaRPr lang="zh-TW" altLang="en-US" sz="2100" kern="1200" dirty="0"/>
        </a:p>
      </dsp:txBody>
      <dsp:txXfrm>
        <a:off x="1549807" y="476247"/>
        <a:ext cx="864416" cy="898706"/>
      </dsp:txXfrm>
    </dsp:sp>
    <dsp:sp modelId="{B6AEE679-2ED8-4E44-9D8E-A7A2EE407F9C}">
      <dsp:nvSpPr>
        <dsp:cNvPr id="0" name=""/>
        <dsp:cNvSpPr/>
      </dsp:nvSpPr>
      <dsp:spPr>
        <a:xfrm rot="20520000">
          <a:off x="2606466" y="543329"/>
          <a:ext cx="110835" cy="322737"/>
        </a:xfrm>
        <a:prstGeom prst="rightArrow">
          <a:avLst>
            <a:gd name="adj1" fmla="val 60000"/>
            <a:gd name="adj2" fmla="val 50000"/>
          </a:avLst>
        </a:prstGeom>
        <a:no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a:lnSpc>
              <a:spcPct val="90000"/>
            </a:lnSpc>
            <a:spcBef>
              <a:spcPct val="0"/>
            </a:spcBef>
            <a:spcAft>
              <a:spcPct val="35000"/>
            </a:spcAft>
          </a:pPr>
          <a:endParaRPr lang="zh-TW" altLang="en-US" sz="1300" kern="1200"/>
        </a:p>
      </dsp:txBody>
      <dsp:txXfrm>
        <a:off x="2607280" y="613013"/>
        <a:ext cx="77585" cy="19364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A0F3F3-44EC-8446-920D-C7DBDF18E0BE}">
      <dsp:nvSpPr>
        <dsp:cNvPr id="0" name=""/>
        <dsp:cNvSpPr/>
      </dsp:nvSpPr>
      <dsp:spPr>
        <a:xfrm>
          <a:off x="179763" y="0"/>
          <a:ext cx="3765595" cy="3765595"/>
        </a:xfrm>
        <a:prstGeom prst="ellipse">
          <a:avLst/>
        </a:prstGeom>
        <a:solidFill>
          <a:srgbClr val="4C5760"/>
        </a:solidFill>
        <a:ln>
          <a:noFill/>
        </a:ln>
        <a:effectLst/>
        <a:scene3d>
          <a:camera prst="orthographicFront">
            <a:rot lat="0" lon="0" rev="162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flatTx/>
        </a:bodyPr>
        <a:lstStyle/>
        <a:p>
          <a:pPr lvl="0" algn="ctr" defTabSz="711200">
            <a:lnSpc>
              <a:spcPct val="90000"/>
            </a:lnSpc>
            <a:spcBef>
              <a:spcPct val="0"/>
            </a:spcBef>
            <a:spcAft>
              <a:spcPct val="35000"/>
            </a:spcAft>
          </a:pPr>
          <a:endParaRPr lang="zh-TW" altLang="en-US" sz="1600" b="1" kern="1200" dirty="0"/>
        </a:p>
      </dsp:txBody>
      <dsp:txXfrm>
        <a:off x="1356511" y="188279"/>
        <a:ext cx="1412098" cy="376559"/>
      </dsp:txXfrm>
    </dsp:sp>
    <dsp:sp modelId="{57CF9868-AF82-6248-A7F3-A69BA72D3F34}">
      <dsp:nvSpPr>
        <dsp:cNvPr id="0" name=""/>
        <dsp:cNvSpPr/>
      </dsp:nvSpPr>
      <dsp:spPr>
        <a:xfrm>
          <a:off x="462183" y="564839"/>
          <a:ext cx="3200755" cy="3200755"/>
        </a:xfrm>
        <a:prstGeom prst="ellipse">
          <a:avLst/>
        </a:prstGeom>
        <a:solidFill>
          <a:srgbClr val="93A8AC"/>
        </a:solidFill>
        <a:ln>
          <a:noFill/>
        </a:ln>
        <a:effectLst/>
        <a:scene3d>
          <a:camera prst="orthographicFront">
            <a:rot lat="0" lon="0" rev="162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flatTx/>
        </a:bodyPr>
        <a:lstStyle/>
        <a:p>
          <a:pPr lvl="0" algn="ctr" defTabSz="711200">
            <a:lnSpc>
              <a:spcPct val="90000"/>
            </a:lnSpc>
            <a:spcBef>
              <a:spcPct val="0"/>
            </a:spcBef>
            <a:spcAft>
              <a:spcPct val="35000"/>
            </a:spcAft>
          </a:pPr>
          <a:endParaRPr lang="zh-TW" altLang="en-US" sz="1600" b="1" kern="1200" dirty="0"/>
        </a:p>
      </dsp:txBody>
      <dsp:txXfrm>
        <a:off x="1372398" y="748882"/>
        <a:ext cx="1380325" cy="368086"/>
      </dsp:txXfrm>
    </dsp:sp>
    <dsp:sp modelId="{B23856BF-A03D-6A42-A90B-2385AAB5C614}">
      <dsp:nvSpPr>
        <dsp:cNvPr id="0" name=""/>
        <dsp:cNvSpPr/>
      </dsp:nvSpPr>
      <dsp:spPr>
        <a:xfrm>
          <a:off x="744602" y="1129678"/>
          <a:ext cx="2635916" cy="2635916"/>
        </a:xfrm>
        <a:prstGeom prst="ellipse">
          <a:avLst/>
        </a:prstGeom>
        <a:solidFill>
          <a:srgbClr val="D7CEB2"/>
        </a:solidFill>
        <a:ln>
          <a:noFill/>
        </a:ln>
        <a:effectLst/>
        <a:scene3d>
          <a:camera prst="orthographicFront">
            <a:rot lat="0" lon="0" rev="162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flatTx/>
        </a:bodyPr>
        <a:lstStyle/>
        <a:p>
          <a:pPr lvl="0" algn="ctr" defTabSz="711200">
            <a:lnSpc>
              <a:spcPct val="90000"/>
            </a:lnSpc>
            <a:spcBef>
              <a:spcPct val="0"/>
            </a:spcBef>
            <a:spcAft>
              <a:spcPct val="35000"/>
            </a:spcAft>
          </a:pPr>
          <a:endParaRPr lang="zh-TW" altLang="en-US" sz="1600" b="1" kern="1200" dirty="0"/>
        </a:p>
      </dsp:txBody>
      <dsp:txXfrm>
        <a:off x="1380517" y="1311556"/>
        <a:ext cx="1364086" cy="363756"/>
      </dsp:txXfrm>
    </dsp:sp>
    <dsp:sp modelId="{6D6B090D-205B-1943-A808-8C79490994EB}">
      <dsp:nvSpPr>
        <dsp:cNvPr id="0" name=""/>
        <dsp:cNvSpPr/>
      </dsp:nvSpPr>
      <dsp:spPr>
        <a:xfrm>
          <a:off x="1027022" y="1694517"/>
          <a:ext cx="2071077" cy="2071077"/>
        </a:xfrm>
        <a:prstGeom prst="ellipse">
          <a:avLst/>
        </a:prstGeom>
        <a:solidFill>
          <a:srgbClr val="A59E8C"/>
        </a:solidFill>
        <a:ln>
          <a:noFill/>
        </a:ln>
        <a:effectLst/>
        <a:scene3d>
          <a:camera prst="orthographicFront">
            <a:rot lat="0" lon="0" rev="162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flatTx/>
        </a:bodyPr>
        <a:lstStyle/>
        <a:p>
          <a:pPr lvl="0" algn="ctr" defTabSz="711200">
            <a:lnSpc>
              <a:spcPct val="90000"/>
            </a:lnSpc>
            <a:spcBef>
              <a:spcPct val="0"/>
            </a:spcBef>
            <a:spcAft>
              <a:spcPct val="35000"/>
            </a:spcAft>
          </a:pPr>
          <a:endParaRPr lang="zh-TW" altLang="en-US" sz="1600" b="1" kern="1200" dirty="0"/>
        </a:p>
      </dsp:txBody>
      <dsp:txXfrm>
        <a:off x="1503370" y="1880914"/>
        <a:ext cx="1118381" cy="372793"/>
      </dsp:txXfrm>
    </dsp:sp>
    <dsp:sp modelId="{2F9FB83E-648C-F049-B059-28D7DAC6A431}">
      <dsp:nvSpPr>
        <dsp:cNvPr id="0" name=""/>
        <dsp:cNvSpPr/>
      </dsp:nvSpPr>
      <dsp:spPr>
        <a:xfrm>
          <a:off x="1309441" y="2259357"/>
          <a:ext cx="1506238" cy="1506238"/>
        </a:xfrm>
        <a:prstGeom prst="ellipse">
          <a:avLst/>
        </a:prstGeom>
        <a:solidFill>
          <a:srgbClr val="66635B"/>
        </a:solidFill>
        <a:ln>
          <a:noFill/>
        </a:ln>
        <a:effectLst/>
        <a:scene3d>
          <a:camera prst="orthographicFront">
            <a:rot lat="0" lon="0" rev="16200000"/>
          </a:camera>
          <a:lightRig rig="threePt" dir="t"/>
        </a:scene3d>
        <a:sp3d/>
      </dsp:spPr>
      <dsp:style>
        <a:lnRef idx="0">
          <a:scrgbClr r="0" g="0" b="0"/>
        </a:lnRef>
        <a:fillRef idx="3">
          <a:scrgbClr r="0" g="0" b="0"/>
        </a:fillRef>
        <a:effectRef idx="2">
          <a:scrgbClr r="0" g="0" b="0"/>
        </a:effectRef>
        <a:fontRef idx="minor">
          <a:schemeClr val="lt1"/>
        </a:fontRef>
      </dsp:style>
      <dsp:txBody>
        <a:bodyPr spcFirstLastPara="0" vert="horz" wrap="square" lIns="99568" tIns="99568" rIns="99568" bIns="99568" numCol="1" spcCol="1270" anchor="ctr" anchorCtr="0">
          <a:noAutofit/>
          <a:flatTx/>
        </a:bodyPr>
        <a:lstStyle/>
        <a:p>
          <a:pPr lvl="0" algn="ctr" defTabSz="622300">
            <a:lnSpc>
              <a:spcPct val="90000"/>
            </a:lnSpc>
            <a:spcBef>
              <a:spcPct val="0"/>
            </a:spcBef>
            <a:spcAft>
              <a:spcPct val="35000"/>
            </a:spcAft>
          </a:pPr>
          <a:endParaRPr lang="zh-TW" altLang="en-US" sz="1400" b="1" kern="1200" dirty="0"/>
        </a:p>
      </dsp:txBody>
      <dsp:txXfrm>
        <a:off x="1530025" y="2635916"/>
        <a:ext cx="1065071" cy="75311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49EF90-5ADE-4409-BD21-A4671AAE8E8D}">
      <dsp:nvSpPr>
        <dsp:cNvPr id="0" name=""/>
        <dsp:cNvSpPr/>
      </dsp:nvSpPr>
      <dsp:spPr>
        <a:xfrm>
          <a:off x="-5441786" y="-833333"/>
          <a:ext cx="6480236" cy="6480236"/>
        </a:xfrm>
        <a:prstGeom prst="blockArc">
          <a:avLst>
            <a:gd name="adj1" fmla="val 18900000"/>
            <a:gd name="adj2" fmla="val 2700000"/>
            <a:gd name="adj3" fmla="val 333"/>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6C96C00-60B3-4F2B-A47E-0B739CDEDB87}">
      <dsp:nvSpPr>
        <dsp:cNvPr id="0" name=""/>
        <dsp:cNvSpPr/>
      </dsp:nvSpPr>
      <dsp:spPr>
        <a:xfrm>
          <a:off x="668123" y="481356"/>
          <a:ext cx="6366839" cy="962713"/>
        </a:xfrm>
        <a:prstGeom prst="rect">
          <a:avLst/>
        </a:prstGeom>
        <a:solidFill>
          <a:schemeClr val="accent5">
            <a:hueOff val="0"/>
            <a:satOff val="0"/>
            <a:lumOff val="0"/>
            <a:alphaOff val="0"/>
          </a:schemeClr>
        </a:solidFill>
        <a:ln w="12700" cap="flat" cmpd="sng" algn="ctr">
          <a:solidFill>
            <a:srgbClr val="60487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4154" tIns="60960" rIns="60960" bIns="60960" numCol="1" spcCol="1270" anchor="ctr" anchorCtr="0">
          <a:noAutofit/>
        </a:bodyPr>
        <a:lstStyle/>
        <a:p>
          <a:pPr lvl="0" algn="just" defTabSz="1066800">
            <a:lnSpc>
              <a:spcPct val="90000"/>
            </a:lnSpc>
            <a:spcBef>
              <a:spcPct val="0"/>
            </a:spcBef>
            <a:spcAft>
              <a:spcPct val="35000"/>
            </a:spcAft>
          </a:pPr>
          <a:r>
            <a:rPr lang="zh-TW" altLang="en-US" sz="2400" b="1" i="0" kern="1200" dirty="0" smtClean="0"/>
            <a:t>行動互聯網：透過行動通訊和互聯網結合，使人們能更方便地運用手機使用金融服務</a:t>
          </a:r>
          <a:endParaRPr lang="zh-TW" altLang="en-US" sz="2400" kern="1200" dirty="0"/>
        </a:p>
      </dsp:txBody>
      <dsp:txXfrm>
        <a:off x="668123" y="481356"/>
        <a:ext cx="6366839" cy="962713"/>
      </dsp:txXfrm>
    </dsp:sp>
    <dsp:sp modelId="{8CE46475-6650-47A6-900E-A958392A9204}">
      <dsp:nvSpPr>
        <dsp:cNvPr id="0" name=""/>
        <dsp:cNvSpPr/>
      </dsp:nvSpPr>
      <dsp:spPr>
        <a:xfrm>
          <a:off x="66427" y="361017"/>
          <a:ext cx="1203392" cy="1203392"/>
        </a:xfrm>
        <a:prstGeom prst="ellipse">
          <a:avLst/>
        </a:prstGeom>
        <a:solidFill>
          <a:schemeClr val="lt1">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6FC90B1-C8EB-474C-B945-5C113C86AE97}">
      <dsp:nvSpPr>
        <dsp:cNvPr id="0" name=""/>
        <dsp:cNvSpPr/>
      </dsp:nvSpPr>
      <dsp:spPr>
        <a:xfrm>
          <a:off x="1084497" y="1933783"/>
          <a:ext cx="6016892" cy="962713"/>
        </a:xfrm>
        <a:prstGeom prst="rect">
          <a:avLst/>
        </a:prstGeom>
        <a:solidFill>
          <a:schemeClr val="accent5">
            <a:hueOff val="-3676672"/>
            <a:satOff val="-5114"/>
            <a:lumOff val="-1961"/>
            <a:alphaOff val="0"/>
          </a:schemeClr>
        </a:solidFill>
        <a:ln w="12700" cap="flat" cmpd="sng" algn="ctr">
          <a:solidFill>
            <a:srgbClr val="4DA07B"/>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4154" tIns="60960" rIns="60960" bIns="60960" numCol="1" spcCol="1270" anchor="ctr" anchorCtr="0">
          <a:noAutofit/>
        </a:bodyPr>
        <a:lstStyle/>
        <a:p>
          <a:pPr lvl="0" algn="l" defTabSz="1066800">
            <a:lnSpc>
              <a:spcPct val="90000"/>
            </a:lnSpc>
            <a:spcBef>
              <a:spcPct val="0"/>
            </a:spcBef>
            <a:spcAft>
              <a:spcPct val="35000"/>
            </a:spcAft>
          </a:pPr>
          <a:r>
            <a:rPr lang="zh-TW" altLang="en-US" sz="2400" b="1" i="0" kern="1200" dirty="0" smtClean="0"/>
            <a:t> 大數據：大量數據收集、整理及分析</a:t>
          </a:r>
          <a:endParaRPr lang="zh-TW" altLang="en-US" sz="2400" kern="1200" dirty="0"/>
        </a:p>
      </dsp:txBody>
      <dsp:txXfrm>
        <a:off x="1084497" y="1933783"/>
        <a:ext cx="6016892" cy="962713"/>
      </dsp:txXfrm>
    </dsp:sp>
    <dsp:sp modelId="{CA1222D1-C0D7-4320-BDD3-E3B81E7E50E2}">
      <dsp:nvSpPr>
        <dsp:cNvPr id="0" name=""/>
        <dsp:cNvSpPr/>
      </dsp:nvSpPr>
      <dsp:spPr>
        <a:xfrm>
          <a:off x="416373" y="1805088"/>
          <a:ext cx="1203392" cy="1203392"/>
        </a:xfrm>
        <a:prstGeom prst="ellipse">
          <a:avLst/>
        </a:prstGeom>
        <a:solidFill>
          <a:schemeClr val="lt1">
            <a:hueOff val="0"/>
            <a:satOff val="0"/>
            <a:lumOff val="0"/>
            <a:alphaOff val="0"/>
          </a:schemeClr>
        </a:solidFill>
        <a:ln w="12700" cap="flat" cmpd="sng" algn="ctr">
          <a:solidFill>
            <a:schemeClr val="accent5">
              <a:hueOff val="-3676672"/>
              <a:satOff val="-5114"/>
              <a:lumOff val="-1961"/>
              <a:alphaOff val="0"/>
            </a:schemeClr>
          </a:solidFill>
          <a:prstDash val="solid"/>
          <a:miter lim="800000"/>
        </a:ln>
        <a:effectLst/>
      </dsp:spPr>
      <dsp:style>
        <a:lnRef idx="2">
          <a:scrgbClr r="0" g="0" b="0"/>
        </a:lnRef>
        <a:fillRef idx="1">
          <a:scrgbClr r="0" g="0" b="0"/>
        </a:fillRef>
        <a:effectRef idx="0">
          <a:scrgbClr r="0" g="0" b="0"/>
        </a:effectRef>
        <a:fontRef idx="minor"/>
      </dsp:style>
    </dsp:sp>
    <dsp:sp modelId="{58E57142-E37C-44E1-9EB1-BC70376B7B9E}">
      <dsp:nvSpPr>
        <dsp:cNvPr id="0" name=""/>
        <dsp:cNvSpPr/>
      </dsp:nvSpPr>
      <dsp:spPr>
        <a:xfrm>
          <a:off x="668123" y="3369498"/>
          <a:ext cx="6366839" cy="962713"/>
        </a:xfrm>
        <a:prstGeom prst="rect">
          <a:avLst/>
        </a:prstGeom>
        <a:solidFill>
          <a:schemeClr val="accent5">
            <a:hueOff val="-7353344"/>
            <a:satOff val="-10228"/>
            <a:lumOff val="-3922"/>
            <a:alphaOff val="0"/>
          </a:schemeClr>
        </a:solidFill>
        <a:ln w="12700" cap="flat" cmpd="sng" algn="ctr">
          <a:solidFill>
            <a:srgbClr val="C19859"/>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4154" tIns="60960" rIns="60960" bIns="60960" numCol="1" spcCol="1270" anchor="ctr" anchorCtr="0">
          <a:noAutofit/>
        </a:bodyPr>
        <a:lstStyle/>
        <a:p>
          <a:pPr lvl="0" algn="l" defTabSz="1066800">
            <a:lnSpc>
              <a:spcPct val="90000"/>
            </a:lnSpc>
            <a:spcBef>
              <a:spcPct val="0"/>
            </a:spcBef>
            <a:spcAft>
              <a:spcPct val="35000"/>
            </a:spcAft>
          </a:pPr>
          <a:r>
            <a:rPr lang="zh-TW" altLang="en-US" sz="2400" b="1" kern="1200" dirty="0" smtClean="0"/>
            <a:t>雲端運算基礎建設：將不同位置的計算資源透過互網網整合起來</a:t>
          </a:r>
          <a:endParaRPr lang="zh-TW" altLang="en-US" sz="2400" b="1" kern="1200" dirty="0"/>
        </a:p>
      </dsp:txBody>
      <dsp:txXfrm>
        <a:off x="668123" y="3369498"/>
        <a:ext cx="6366839" cy="962713"/>
      </dsp:txXfrm>
    </dsp:sp>
    <dsp:sp modelId="{C1B7E16D-F72F-4E72-86B8-BED5149B9912}">
      <dsp:nvSpPr>
        <dsp:cNvPr id="0" name=""/>
        <dsp:cNvSpPr/>
      </dsp:nvSpPr>
      <dsp:spPr>
        <a:xfrm>
          <a:off x="66427" y="3249159"/>
          <a:ext cx="1203392" cy="1203392"/>
        </a:xfrm>
        <a:prstGeom prst="ellipse">
          <a:avLst/>
        </a:prstGeom>
        <a:solidFill>
          <a:schemeClr val="lt1">
            <a:hueOff val="0"/>
            <a:satOff val="0"/>
            <a:lumOff val="0"/>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2">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F1F96B-CEEA-46B0-8937-BD819D974171}" type="datetimeFigureOut">
              <a:rPr lang="en-US" smtClean="0"/>
              <a:t>6/18/2022</a:t>
            </a:fld>
            <a:endParaRPr lang="en-US"/>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C2FB1B-645A-40C2-9D3F-69B9DC873AF2}" type="slidenum">
              <a:rPr lang="en-US" smtClean="0"/>
              <a:t>‹#›</a:t>
            </a:fld>
            <a:endParaRPr lang="en-US"/>
          </a:p>
        </p:txBody>
      </p:sp>
    </p:spTree>
    <p:extLst>
      <p:ext uri="{BB962C8B-B14F-4D97-AF65-F5344CB8AC3E}">
        <p14:creationId xmlns:p14="http://schemas.microsoft.com/office/powerpoint/2010/main" val="19075648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6F3617D7-16D6-6447-AAD8-67CDE296D456}" type="slidenum">
              <a:rPr kumimoji="1" lang="zh-TW" altLang="en-US" smtClean="0"/>
              <a:pPr/>
              <a:t>3</a:t>
            </a:fld>
            <a:endParaRPr kumimoji="1" lang="zh-TW" altLang="en-US" dirty="0"/>
          </a:p>
        </p:txBody>
      </p:sp>
    </p:spTree>
    <p:extLst>
      <p:ext uri="{BB962C8B-B14F-4D97-AF65-F5344CB8AC3E}">
        <p14:creationId xmlns:p14="http://schemas.microsoft.com/office/powerpoint/2010/main" val="33394446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ED8CF790-8157-400C-B396-8912B5EB42FF}" type="slidenum">
              <a:rPr lang="zh-TW" altLang="en-US" smtClean="0"/>
              <a:t>30</a:t>
            </a:fld>
            <a:endParaRPr lang="zh-TW" altLang="en-US"/>
          </a:p>
        </p:txBody>
      </p:sp>
    </p:spTree>
    <p:extLst>
      <p:ext uri="{BB962C8B-B14F-4D97-AF65-F5344CB8AC3E}">
        <p14:creationId xmlns:p14="http://schemas.microsoft.com/office/powerpoint/2010/main" val="30553863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6F3617D7-16D6-6447-AAD8-67CDE296D456}" type="slidenum">
              <a:rPr kumimoji="1" lang="zh-TW" altLang="en-US" smtClean="0"/>
              <a:pPr/>
              <a:t>37</a:t>
            </a:fld>
            <a:endParaRPr kumimoji="1" lang="zh-TW" altLang="en-US" dirty="0"/>
          </a:p>
        </p:txBody>
      </p:sp>
    </p:spTree>
    <p:extLst>
      <p:ext uri="{BB962C8B-B14F-4D97-AF65-F5344CB8AC3E}">
        <p14:creationId xmlns:p14="http://schemas.microsoft.com/office/powerpoint/2010/main" val="8973608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39</a:t>
            </a:fld>
            <a:endParaRPr lang="zh-TW" altLang="en-US"/>
          </a:p>
        </p:txBody>
      </p:sp>
    </p:spTree>
    <p:extLst>
      <p:ext uri="{BB962C8B-B14F-4D97-AF65-F5344CB8AC3E}">
        <p14:creationId xmlns:p14="http://schemas.microsoft.com/office/powerpoint/2010/main" val="26777699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zh-TW" sz="1200" b="0" kern="1200" dirty="0">
                <a:solidFill>
                  <a:schemeClr val="tx1"/>
                </a:solidFill>
                <a:effectLst/>
                <a:latin typeface="+mn-lt"/>
                <a:ea typeface="+mn-ea"/>
                <a:cs typeface="新細明體" charset="-120"/>
              </a:rPr>
              <a:t>共享經濟這個術語最早由美國得克薩斯州立大學社會學教授馬科斯</a:t>
            </a:r>
            <a:r>
              <a:rPr lang="en-US" altLang="zh-TW" sz="1200" b="0" kern="1200" dirty="0">
                <a:solidFill>
                  <a:schemeClr val="tx1"/>
                </a:solidFill>
                <a:effectLst/>
                <a:latin typeface="+mn-lt"/>
                <a:ea typeface="+mn-ea"/>
                <a:cs typeface="新細明體" charset="-120"/>
              </a:rPr>
              <a:t>·</a:t>
            </a:r>
            <a:r>
              <a:rPr lang="zh-TW" altLang="zh-TW" sz="1200" b="0" kern="1200" dirty="0">
                <a:solidFill>
                  <a:schemeClr val="tx1"/>
                </a:solidFill>
                <a:effectLst/>
                <a:latin typeface="+mn-lt"/>
                <a:ea typeface="+mn-ea"/>
                <a:cs typeface="新細明體" charset="-120"/>
              </a:rPr>
              <a:t>費爾遜（</a:t>
            </a:r>
            <a:r>
              <a:rPr lang="en-US" altLang="zh-TW" sz="1200" b="0" kern="1200" dirty="0">
                <a:solidFill>
                  <a:schemeClr val="tx1"/>
                </a:solidFill>
                <a:effectLst/>
                <a:latin typeface="+mn-lt"/>
                <a:ea typeface="+mn-ea"/>
                <a:cs typeface="新細明體" charset="-120"/>
              </a:rPr>
              <a:t>Marcus </a:t>
            </a:r>
            <a:r>
              <a:rPr lang="en-US" altLang="zh-TW" sz="1200" b="0" kern="1200" dirty="0" err="1">
                <a:solidFill>
                  <a:schemeClr val="tx1"/>
                </a:solidFill>
                <a:effectLst/>
                <a:latin typeface="+mn-lt"/>
                <a:ea typeface="+mn-ea"/>
                <a:cs typeface="新細明體" charset="-120"/>
              </a:rPr>
              <a:t>Felson</a:t>
            </a:r>
            <a:r>
              <a:rPr lang="zh-TW" altLang="zh-TW" sz="1200" b="0" kern="1200" dirty="0">
                <a:solidFill>
                  <a:schemeClr val="tx1"/>
                </a:solidFill>
                <a:effectLst/>
                <a:latin typeface="+mn-lt"/>
                <a:ea typeface="+mn-ea"/>
                <a:cs typeface="新細明體" charset="-120"/>
              </a:rPr>
              <a:t>）和伊利諾伊大學社會學教授瓊</a:t>
            </a:r>
            <a:r>
              <a:rPr lang="en-US" altLang="zh-TW" sz="1200" b="0" kern="1200" dirty="0">
                <a:solidFill>
                  <a:schemeClr val="tx1"/>
                </a:solidFill>
                <a:effectLst/>
                <a:latin typeface="+mn-lt"/>
                <a:ea typeface="+mn-ea"/>
                <a:cs typeface="新細明體" charset="-120"/>
              </a:rPr>
              <a:t>·</a:t>
            </a:r>
            <a:r>
              <a:rPr lang="zh-TW" altLang="zh-TW" sz="1200" b="0" kern="1200" dirty="0">
                <a:solidFill>
                  <a:schemeClr val="tx1"/>
                </a:solidFill>
                <a:effectLst/>
                <a:latin typeface="+mn-lt"/>
                <a:ea typeface="+mn-ea"/>
                <a:cs typeface="新細明體" charset="-120"/>
              </a:rPr>
              <a:t>斯潘思（</a:t>
            </a:r>
            <a:r>
              <a:rPr lang="en-US" altLang="zh-TW" sz="1200" b="0" kern="1200" dirty="0" err="1">
                <a:solidFill>
                  <a:schemeClr val="tx1"/>
                </a:solidFill>
                <a:effectLst/>
                <a:latin typeface="+mn-lt"/>
                <a:ea typeface="+mn-ea"/>
                <a:cs typeface="新細明體" charset="-120"/>
              </a:rPr>
              <a:t>JoeL.Spaeth</a:t>
            </a:r>
            <a:r>
              <a:rPr lang="zh-TW" altLang="zh-TW" sz="1200" b="0" kern="1200" dirty="0">
                <a:solidFill>
                  <a:schemeClr val="tx1"/>
                </a:solidFill>
                <a:effectLst/>
                <a:latin typeface="+mn-lt"/>
                <a:ea typeface="+mn-ea"/>
                <a:cs typeface="新細明體" charset="-120"/>
              </a:rPr>
              <a:t>）於</a:t>
            </a:r>
            <a:r>
              <a:rPr lang="en-US" altLang="zh-TW" sz="1200" b="0" kern="1200" dirty="0">
                <a:solidFill>
                  <a:schemeClr val="tx1"/>
                </a:solidFill>
                <a:effectLst/>
                <a:latin typeface="+mn-lt"/>
                <a:ea typeface="+mn-ea"/>
                <a:cs typeface="新細明體" charset="-120"/>
              </a:rPr>
              <a:t>1978</a:t>
            </a:r>
            <a:r>
              <a:rPr lang="zh-TW" altLang="zh-TW" sz="1200" b="0" kern="1200" dirty="0">
                <a:solidFill>
                  <a:schemeClr val="tx1"/>
                </a:solidFill>
                <a:effectLst/>
                <a:latin typeface="+mn-lt"/>
                <a:ea typeface="+mn-ea"/>
                <a:cs typeface="新細明體" charset="-120"/>
              </a:rPr>
              <a:t>年發表的論文（</a:t>
            </a:r>
            <a:r>
              <a:rPr lang="en-US" altLang="zh-TW" sz="1200" b="0" kern="1200" dirty="0">
                <a:solidFill>
                  <a:schemeClr val="tx1"/>
                </a:solidFill>
                <a:effectLst/>
                <a:latin typeface="+mn-lt"/>
                <a:ea typeface="+mn-ea"/>
                <a:cs typeface="新細明體" charset="-120"/>
              </a:rPr>
              <a:t>Community </a:t>
            </a:r>
            <a:r>
              <a:rPr lang="en-US" altLang="zh-TW" sz="1200" b="0" kern="1200" dirty="0" err="1">
                <a:solidFill>
                  <a:schemeClr val="tx1"/>
                </a:solidFill>
                <a:effectLst/>
                <a:latin typeface="+mn-lt"/>
                <a:ea typeface="+mn-ea"/>
                <a:cs typeface="新細明體" charset="-120"/>
              </a:rPr>
              <a:t>Structureand</a:t>
            </a:r>
            <a:r>
              <a:rPr lang="en-US" altLang="zh-TW" sz="1200" b="0" kern="1200" dirty="0">
                <a:solidFill>
                  <a:schemeClr val="tx1"/>
                </a:solidFill>
                <a:effectLst/>
                <a:latin typeface="+mn-lt"/>
                <a:ea typeface="+mn-ea"/>
                <a:cs typeface="新細明體" charset="-120"/>
              </a:rPr>
              <a:t> Collaborative Consumption :</a:t>
            </a:r>
            <a:r>
              <a:rPr lang="en-US" altLang="zh-TW" sz="1200" b="0" kern="1200" dirty="0" err="1">
                <a:solidFill>
                  <a:schemeClr val="tx1"/>
                </a:solidFill>
                <a:effectLst/>
                <a:latin typeface="+mn-lt"/>
                <a:ea typeface="+mn-ea"/>
                <a:cs typeface="新細明體" charset="-120"/>
              </a:rPr>
              <a:t>ARoutine</a:t>
            </a:r>
            <a:r>
              <a:rPr lang="en-US" altLang="zh-TW" sz="1200" b="0" kern="1200" dirty="0">
                <a:solidFill>
                  <a:schemeClr val="tx1"/>
                </a:solidFill>
                <a:effectLst/>
                <a:latin typeface="+mn-lt"/>
                <a:ea typeface="+mn-ea"/>
                <a:cs typeface="新細明體" charset="-120"/>
              </a:rPr>
              <a:t> Activity Approach</a:t>
            </a:r>
            <a:r>
              <a:rPr lang="zh-TW" altLang="zh-TW" sz="1200" b="0" kern="1200" dirty="0">
                <a:solidFill>
                  <a:schemeClr val="tx1"/>
                </a:solidFill>
                <a:effectLst/>
                <a:latin typeface="+mn-lt"/>
                <a:ea typeface="+mn-ea"/>
                <a:cs typeface="新細明體" charset="-120"/>
              </a:rPr>
              <a:t>）中提出。</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共享經濟現象卻是在最近幾年流行的，其主要特點是，包括一個由第三方創建的、以信息技術為基礎的市場平台。</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這個第三方可以是商業機構、</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組織或者政府</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個體借助這些平台，</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交換閒置物品，分享自己的知識</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、經驗，或者向企業</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、某個創新項目籌集資金</a:t>
            </a:r>
            <a:r>
              <a:rPr lang="en-US" altLang="zh-TW" sz="1200" b="0" kern="1200" dirty="0">
                <a:solidFill>
                  <a:schemeClr val="tx1"/>
                </a:solidFill>
                <a:effectLst/>
                <a:latin typeface="+mn-lt"/>
                <a:ea typeface="+mn-ea"/>
                <a:cs typeface="新細明體" charset="-120"/>
              </a:rPr>
              <a:t> </a:t>
            </a:r>
            <a:r>
              <a:rPr lang="zh-TW" altLang="zh-TW" sz="1200" b="0" kern="1200" dirty="0">
                <a:solidFill>
                  <a:schemeClr val="tx1"/>
                </a:solidFill>
                <a:effectLst/>
                <a:latin typeface="+mn-lt"/>
                <a:ea typeface="+mn-ea"/>
                <a:cs typeface="新細明體" charset="-120"/>
              </a:rPr>
              <a:t>。</a:t>
            </a:r>
            <a:endParaRPr lang="zh-TW" altLang="en-US" sz="1200" b="0" dirty="0"/>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42</a:t>
            </a:fld>
            <a:endParaRPr lang="zh-TW" altLang="en-US"/>
          </a:p>
        </p:txBody>
      </p:sp>
    </p:spTree>
    <p:extLst>
      <p:ext uri="{BB962C8B-B14F-4D97-AF65-F5344CB8AC3E}">
        <p14:creationId xmlns:p14="http://schemas.microsoft.com/office/powerpoint/2010/main" val="7077949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1" kern="1200" dirty="0">
                <a:solidFill>
                  <a:schemeClr val="tx1"/>
                </a:solidFill>
                <a:effectLst/>
                <a:latin typeface="+mn-lt"/>
                <a:ea typeface="+mn-ea"/>
                <a:cs typeface="新細明體" charset="-120"/>
              </a:rPr>
              <a:t>一</a:t>
            </a:r>
            <a:r>
              <a:rPr lang="zh-TW" altLang="zh-TW" sz="1200" b="1" kern="1200" dirty="0">
                <a:solidFill>
                  <a:schemeClr val="tx1"/>
                </a:solidFill>
                <a:effectLst/>
                <a:latin typeface="+mn-lt"/>
                <a:ea typeface="+mn-ea"/>
                <a:cs typeface="新細明體" charset="-120"/>
              </a:rPr>
              <a:t>、借助網絡作為信息平台。</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通過公共網絡平台，人們對企業數據採取的是一種個人終端訪問的形式。</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員工不僅能訪問企業內部數據，還可將電腦</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電話</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、網絡平台全部連通，讓辦公更便捷。</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智能終端便攜易用、性能越來越強大，讓用戶使用這些設備來處理工作的意願越來越明顯。</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例如，房屋出租網架起了旅遊人士和家有空房出租的房主合作橋樑，用戶可通過網絡或手機應用程序發布、搜索度假房屋租賃信息並完成在線預定程序。</a:t>
            </a:r>
          </a:p>
          <a:p>
            <a:r>
              <a:rPr lang="zh-TW" altLang="en-US" sz="1200" b="1" kern="1200" dirty="0">
                <a:solidFill>
                  <a:schemeClr val="tx1"/>
                </a:solidFill>
                <a:effectLst/>
                <a:latin typeface="+mn-lt"/>
                <a:ea typeface="+mn-ea"/>
                <a:cs typeface="新細明體" charset="-120"/>
              </a:rPr>
              <a:t>二</a:t>
            </a:r>
            <a:r>
              <a:rPr lang="zh-TW" altLang="zh-TW" sz="1200" b="1" kern="1200" dirty="0">
                <a:solidFill>
                  <a:schemeClr val="tx1"/>
                </a:solidFill>
                <a:effectLst/>
                <a:latin typeface="+mn-lt"/>
                <a:ea typeface="+mn-ea"/>
                <a:cs typeface="新細明體" charset="-120"/>
              </a:rPr>
              <a:t>、以閒置資源使用權的暫時性轉移為本質。</a:t>
            </a:r>
            <a:endParaRPr lang="zh-TW" altLang="zh-TW" sz="1200" kern="1200" dirty="0">
              <a:solidFill>
                <a:schemeClr val="tx1"/>
              </a:solidFill>
              <a:effectLst/>
              <a:latin typeface="+mn-lt"/>
              <a:ea typeface="+mn-ea"/>
              <a:cs typeface="新細明體" charset="-120"/>
            </a:endParaRPr>
          </a:p>
          <a:p>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共享型經濟</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將個體所擁有的作為一種沉沒成本的閒置資源進行社會化利用。</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更通俗的說法是，分享型經濟倡導</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租</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而不是</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買</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物品或服務的需求者通過共享平台暫時性地從供給者那裡獲得使用權，以相對於購置而言較低的成本完成使用目標後再移轉給其所有者。</a:t>
            </a:r>
          </a:p>
          <a:p>
            <a:r>
              <a:rPr lang="zh-TW" altLang="en-US" sz="1200" b="1" kern="1200" dirty="0">
                <a:solidFill>
                  <a:schemeClr val="tx1"/>
                </a:solidFill>
                <a:effectLst/>
                <a:latin typeface="+mn-lt"/>
                <a:ea typeface="+mn-ea"/>
                <a:cs typeface="新細明體" charset="-120"/>
              </a:rPr>
              <a:t>三</a:t>
            </a:r>
            <a:r>
              <a:rPr lang="zh-TW" altLang="zh-TW" sz="1200" b="1" kern="1200" dirty="0">
                <a:solidFill>
                  <a:schemeClr val="tx1"/>
                </a:solidFill>
                <a:effectLst/>
                <a:latin typeface="+mn-lt"/>
                <a:ea typeface="+mn-ea"/>
                <a:cs typeface="新細明體" charset="-120"/>
              </a:rPr>
              <a:t>、以物品的重複交易和高效利用為表現形式。</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共享經濟的核心是通過將所有者的閒置資源的頻繁易手，重複性地轉讓給其他社會成員使用，這種</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網絡串聯</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形成的分享模式把被浪費的資產利用起來，能夠提升現有物品的使用效率，高效地利用資源</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，實現個體的福利提升和社會整體的可持續發展</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p>
          <a:p>
            <a:endParaRPr lang="zh-TW" altLang="zh-TW" sz="1200" kern="1200" dirty="0">
              <a:solidFill>
                <a:schemeClr val="tx1"/>
              </a:solidFill>
              <a:effectLst/>
              <a:latin typeface="+mn-lt"/>
              <a:ea typeface="+mn-ea"/>
              <a:cs typeface="新細明體" charset="-120"/>
            </a:endParaRP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43</a:t>
            </a:fld>
            <a:endParaRPr lang="zh-TW" altLang="en-US"/>
          </a:p>
        </p:txBody>
      </p:sp>
    </p:spTree>
    <p:extLst>
      <p:ext uri="{BB962C8B-B14F-4D97-AF65-F5344CB8AC3E}">
        <p14:creationId xmlns:p14="http://schemas.microsoft.com/office/powerpoint/2010/main" val="11511008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1" kern="1200" dirty="0">
                <a:solidFill>
                  <a:schemeClr val="tx1"/>
                </a:solidFill>
                <a:effectLst/>
                <a:latin typeface="+mn-lt"/>
                <a:ea typeface="+mn-ea"/>
                <a:cs typeface="新細明體" charset="-120"/>
              </a:rPr>
              <a:t>一、</a:t>
            </a:r>
            <a:r>
              <a:rPr lang="zh-TW" altLang="zh-TW" sz="1200" b="1" kern="1200" dirty="0">
                <a:solidFill>
                  <a:schemeClr val="tx1"/>
                </a:solidFill>
                <a:effectLst/>
                <a:latin typeface="+mn-lt"/>
                <a:ea typeface="+mn-ea"/>
                <a:cs typeface="新細明體" charset="-120"/>
              </a:rPr>
              <a:t>供給機制。</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共享產品的供給方式除了借助網絡平台的點對點交易和單一供給者的規模化出租外，還可以採用俱樂部形式，即每個成員都捐獻一份財物，從而每個成員都可以共享全部集體財物。</a:t>
            </a:r>
          </a:p>
          <a:p>
            <a:r>
              <a:rPr lang="zh-TW" altLang="en-US" sz="1200" b="1" kern="1200" dirty="0">
                <a:solidFill>
                  <a:schemeClr val="tx1"/>
                </a:solidFill>
                <a:effectLst/>
                <a:latin typeface="+mn-lt"/>
                <a:ea typeface="+mn-ea"/>
                <a:cs typeface="新細明體" charset="-120"/>
              </a:rPr>
              <a:t>二</a:t>
            </a:r>
            <a:r>
              <a:rPr lang="zh-TW" altLang="zh-TW" sz="1200" b="1" kern="1200" dirty="0">
                <a:solidFill>
                  <a:schemeClr val="tx1"/>
                </a:solidFill>
                <a:effectLst/>
                <a:latin typeface="+mn-lt"/>
                <a:ea typeface="+mn-ea"/>
                <a:cs typeface="新細明體" charset="-120"/>
              </a:rPr>
              <a:t>、市場交換機制。</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共享服務網站、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智能手機</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、社交網站和在線支付等信息技術支持降低了交易成本</a:t>
            </a:r>
            <a:r>
              <a:rPr lang="zh-TW" altLang="en-US"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網站信息平台為供求雙方提供結對機會，可以直接將主人與租用者連接起來；以帶有</a:t>
            </a:r>
            <a:r>
              <a:rPr lang="en-US" altLang="zh-TW" sz="1200" kern="1200" dirty="0">
                <a:solidFill>
                  <a:schemeClr val="tx1"/>
                </a:solidFill>
                <a:effectLst/>
                <a:latin typeface="+mn-lt"/>
                <a:ea typeface="+mn-ea"/>
                <a:cs typeface="新細明體" charset="-120"/>
              </a:rPr>
              <a:t>GPS</a:t>
            </a:r>
            <a:r>
              <a:rPr lang="zh-TW" altLang="zh-TW" sz="1200" kern="1200" dirty="0">
                <a:solidFill>
                  <a:schemeClr val="tx1"/>
                </a:solidFill>
                <a:effectLst/>
                <a:latin typeface="+mn-lt"/>
                <a:ea typeface="+mn-ea"/>
                <a:cs typeface="新細明體" charset="-120"/>
              </a:rPr>
              <a:t>定位功能的智能手機和平板電腦為代表的信息終端可以讓需求者了解標的物概貌；社交網絡平台提供了查看他人並建立信任的途徑；共享交易都通過網上付費，</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網上支付系統解決了資金交付事務。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這些，使得資產共享比以往更加便宜、更加便捷，因此使分散的交易具備了形成更大規模的可能性。</a:t>
            </a:r>
          </a:p>
          <a:p>
            <a:endParaRPr lang="zh-TW" altLang="en-US" dirty="0"/>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45</a:t>
            </a:fld>
            <a:endParaRPr lang="zh-TW" altLang="en-US"/>
          </a:p>
        </p:txBody>
      </p:sp>
    </p:spTree>
    <p:extLst>
      <p:ext uri="{BB962C8B-B14F-4D97-AF65-F5344CB8AC3E}">
        <p14:creationId xmlns:p14="http://schemas.microsoft.com/office/powerpoint/2010/main" val="5730788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zh-TW" sz="1200" kern="1200" dirty="0">
                <a:solidFill>
                  <a:schemeClr val="tx1"/>
                </a:solidFill>
                <a:effectLst/>
                <a:latin typeface="+mn-lt"/>
                <a:ea typeface="+mn-ea"/>
                <a:cs typeface="新細明體" charset="-120"/>
              </a:rPr>
              <a:t>《日本經濟新聞》剛剛出爐的「</a:t>
            </a:r>
            <a:r>
              <a:rPr lang="en-US" altLang="zh-TW" sz="1200" kern="1200" dirty="0">
                <a:solidFill>
                  <a:schemeClr val="tx1"/>
                </a:solidFill>
                <a:effectLst/>
                <a:latin typeface="+mn-lt"/>
                <a:ea typeface="+mn-ea"/>
                <a:cs typeface="新細明體" charset="-120"/>
              </a:rPr>
              <a:t>2015</a:t>
            </a:r>
            <a:r>
              <a:rPr lang="zh-TW" altLang="zh-TW" sz="1200" kern="1200" dirty="0">
                <a:solidFill>
                  <a:schemeClr val="tx1"/>
                </a:solidFill>
                <a:effectLst/>
                <a:latin typeface="+mn-lt"/>
                <a:ea typeface="+mn-ea"/>
                <a:cs typeface="新細明體" charset="-120"/>
              </a:rPr>
              <a:t>年年度熱詞」中，「</a:t>
            </a:r>
            <a:r>
              <a:rPr lang="en-US" altLang="zh-TW" sz="1200" kern="1200" dirty="0" err="1">
                <a:solidFill>
                  <a:schemeClr val="tx1"/>
                </a:solidFill>
                <a:effectLst/>
                <a:latin typeface="+mn-lt"/>
                <a:ea typeface="+mn-ea"/>
                <a:cs typeface="新細明體" charset="-120"/>
              </a:rPr>
              <a:t>Aribnb</a:t>
            </a:r>
            <a:r>
              <a:rPr lang="zh-TW" altLang="zh-TW" sz="1200" kern="1200" dirty="0">
                <a:solidFill>
                  <a:schemeClr val="tx1"/>
                </a:solidFill>
                <a:effectLst/>
                <a:latin typeface="+mn-lt"/>
                <a:ea typeface="+mn-ea"/>
                <a:cs typeface="新細明體" charset="-120"/>
              </a:rPr>
              <a:t>」和「蘋果手錶」、「精釀啤酒」等頭條常客一起上榜，如妻木所言，共享的生活方式已經進入日本。</a:t>
            </a:r>
          </a:p>
          <a:p>
            <a:endParaRPr lang="en-US" altLang="zh-TW" dirty="0"/>
          </a:p>
          <a:p>
            <a:r>
              <a:rPr lang="zh-TW" altLang="zh-TW" sz="1200" kern="1200" dirty="0">
                <a:solidFill>
                  <a:schemeClr val="tx1"/>
                </a:solidFill>
                <a:effectLst/>
                <a:latin typeface="+mn-lt"/>
                <a:ea typeface="+mn-ea"/>
                <a:cs typeface="新細明體" charset="-120"/>
              </a:rPr>
              <a:t>線上服裝租賃公司</a:t>
            </a:r>
            <a:r>
              <a:rPr lang="en-US" altLang="zh-TW" sz="1200" kern="1200" dirty="0">
                <a:solidFill>
                  <a:schemeClr val="tx1"/>
                </a:solidFill>
                <a:effectLst/>
                <a:latin typeface="+mn-lt"/>
                <a:ea typeface="+mn-ea"/>
                <a:cs typeface="新細明體" charset="-120"/>
              </a:rPr>
              <a:t>Rent the Runway</a:t>
            </a:r>
            <a:r>
              <a:rPr lang="zh-TW" altLang="zh-TW" sz="1200" kern="1200" dirty="0">
                <a:solidFill>
                  <a:schemeClr val="tx1"/>
                </a:solidFill>
                <a:effectLst/>
                <a:latin typeface="+mn-lt"/>
                <a:ea typeface="+mn-ea"/>
                <a:cs typeface="新細明體" charset="-120"/>
              </a:rPr>
              <a:t>的主頁，乍看起來和淘寶、</a:t>
            </a:r>
            <a:r>
              <a:rPr lang="en-US" altLang="zh-TW" sz="1200" kern="1200" dirty="0">
                <a:solidFill>
                  <a:schemeClr val="tx1"/>
                </a:solidFill>
                <a:effectLst/>
                <a:latin typeface="+mn-lt"/>
                <a:ea typeface="+mn-ea"/>
                <a:cs typeface="新細明體" charset="-120"/>
              </a:rPr>
              <a:t>ASOS</a:t>
            </a:r>
            <a:r>
              <a:rPr lang="zh-TW" altLang="zh-TW" sz="1200" kern="1200" dirty="0">
                <a:solidFill>
                  <a:schemeClr val="tx1"/>
                </a:solidFill>
                <a:effectLst/>
                <a:latin typeface="+mn-lt"/>
                <a:ea typeface="+mn-ea"/>
                <a:cs typeface="新細明體" charset="-120"/>
              </a:rPr>
              <a:t>等零售網站相似，充斥成百上千的服裝照片。這些價格不菲的設計師品牌動輒上千美金，但在這裏，用戶只需花費原價的五分之一甚至更少，就可以借穿十天。</a:t>
            </a:r>
            <a:endParaRPr lang="en-US" altLang="zh-TW" sz="1200" kern="1200" dirty="0">
              <a:solidFill>
                <a:schemeClr val="tx1"/>
              </a:solidFill>
              <a:effectLst/>
              <a:latin typeface="+mn-lt"/>
              <a:ea typeface="+mn-ea"/>
              <a:cs typeface="新細明體" charset="-120"/>
            </a:endParaRPr>
          </a:p>
          <a:p>
            <a:endParaRPr lang="en-US" altLang="zh-TW" sz="1200" kern="1200" dirty="0">
              <a:solidFill>
                <a:schemeClr val="tx1"/>
              </a:solidFill>
              <a:effectLst/>
              <a:latin typeface="+mn-lt"/>
              <a:ea typeface="+mn-ea"/>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新細明體" charset="-120"/>
              </a:rPr>
              <a:t>資料來源：</a:t>
            </a:r>
            <a:r>
              <a:rPr lang="en-US" altLang="zh-TW" sz="1200" kern="1200" dirty="0" err="1">
                <a:solidFill>
                  <a:schemeClr val="tx1"/>
                </a:solidFill>
                <a:effectLst/>
                <a:latin typeface="+mn-lt"/>
                <a:ea typeface="+mn-ea"/>
                <a:cs typeface="新細明體" charset="-120"/>
              </a:rPr>
              <a:t>Leumas</a:t>
            </a:r>
            <a:r>
              <a:rPr lang="en-US" altLang="zh-TW" sz="1200" kern="1200" dirty="0">
                <a:solidFill>
                  <a:schemeClr val="tx1"/>
                </a:solidFill>
                <a:effectLst/>
                <a:latin typeface="+mn-lt"/>
                <a:ea typeface="+mn-ea"/>
                <a:cs typeface="新細明體" charset="-120"/>
              </a:rPr>
              <a:t> To / </a:t>
            </a:r>
            <a:r>
              <a:rPr lang="zh-TW" altLang="zh-TW" sz="1200" kern="1200" dirty="0">
                <a:solidFill>
                  <a:schemeClr val="tx1"/>
                </a:solidFill>
                <a:effectLst/>
                <a:latin typeface="+mn-lt"/>
                <a:ea typeface="+mn-ea"/>
                <a:cs typeface="新細明體" charset="-120"/>
              </a:rPr>
              <a:t>端傳媒</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46</a:t>
            </a:fld>
            <a:endParaRPr lang="zh-TW" altLang="en-US"/>
          </a:p>
        </p:txBody>
      </p:sp>
    </p:spTree>
    <p:extLst>
      <p:ext uri="{BB962C8B-B14F-4D97-AF65-F5344CB8AC3E}">
        <p14:creationId xmlns:p14="http://schemas.microsoft.com/office/powerpoint/2010/main" val="25559677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zh-TW" sz="1200" kern="1200" dirty="0">
                <a:solidFill>
                  <a:schemeClr val="tx1"/>
                </a:solidFill>
                <a:effectLst/>
                <a:latin typeface="+mn-lt"/>
                <a:ea typeface="+mn-ea"/>
                <a:cs typeface="新細明體" charset="-120"/>
              </a:rPr>
              <a:t>整整一年都陷入「接收還是排斥難民」大辯論的歐洲，在過去幾個月一齊見證了「難民房客」的興起。一個名為</a:t>
            </a:r>
            <a:r>
              <a:rPr lang="en-US" altLang="zh-TW" sz="1200" kern="1200" dirty="0">
                <a:solidFill>
                  <a:schemeClr val="tx1"/>
                </a:solidFill>
                <a:effectLst/>
                <a:latin typeface="+mn-lt"/>
                <a:ea typeface="+mn-ea"/>
                <a:cs typeface="新細明體" charset="-120"/>
              </a:rPr>
              <a:t> Refugee Welcome</a:t>
            </a:r>
            <a:r>
              <a:rPr lang="zh-TW" altLang="zh-TW" sz="1200" kern="1200" dirty="0">
                <a:solidFill>
                  <a:schemeClr val="tx1"/>
                </a:solidFill>
                <a:effectLst/>
                <a:latin typeface="+mn-lt"/>
                <a:ea typeface="+mn-ea"/>
                <a:cs typeface="新細明體" charset="-120"/>
              </a:rPr>
              <a:t>（難民你好）項目剛一啟動，就宣佈自己是難民界的</a:t>
            </a:r>
            <a:r>
              <a:rPr lang="en-US" altLang="zh-TW" sz="1200" kern="1200" dirty="0">
                <a:solidFill>
                  <a:schemeClr val="tx1"/>
                </a:solidFill>
                <a:effectLst/>
                <a:latin typeface="+mn-lt"/>
                <a:ea typeface="+mn-ea"/>
                <a:cs typeface="新細明體" charset="-120"/>
              </a:rPr>
              <a:t>Airbnb</a:t>
            </a:r>
            <a:r>
              <a:rPr lang="zh-TW" altLang="zh-TW" sz="1200" kern="1200" dirty="0">
                <a:solidFill>
                  <a:schemeClr val="tx1"/>
                </a:solidFill>
                <a:effectLst/>
                <a:latin typeface="+mn-lt"/>
                <a:ea typeface="+mn-ea"/>
                <a:cs typeface="新細明體" charset="-120"/>
              </a:rPr>
              <a:t>。難民組織和有意接收難民一同生活的歐洲家庭通過</a:t>
            </a:r>
            <a:r>
              <a:rPr lang="en-US" altLang="zh-TW" sz="1200" kern="1200" dirty="0">
                <a:solidFill>
                  <a:schemeClr val="tx1"/>
                </a:solidFill>
                <a:effectLst/>
                <a:latin typeface="+mn-lt"/>
                <a:ea typeface="+mn-ea"/>
                <a:cs typeface="新細明體" charset="-120"/>
              </a:rPr>
              <a:t>Refugee Welcome</a:t>
            </a:r>
            <a:r>
              <a:rPr lang="zh-TW" altLang="zh-TW" sz="1200" kern="1200" dirty="0">
                <a:solidFill>
                  <a:schemeClr val="tx1"/>
                </a:solidFill>
                <a:effectLst/>
                <a:latin typeface="+mn-lt"/>
                <a:ea typeface="+mn-ea"/>
                <a:cs typeface="新細明體" charset="-120"/>
              </a:rPr>
              <a:t>的網絡建立聯繫，在工作人員幫助下完成匹配、入住以及交付房租等環節。</a:t>
            </a:r>
          </a:p>
          <a:p>
            <a:r>
              <a:rPr lang="zh-TW" altLang="zh-TW" sz="1200" kern="1200" dirty="0">
                <a:solidFill>
                  <a:schemeClr val="tx1"/>
                </a:solidFill>
                <a:effectLst/>
                <a:latin typeface="+mn-lt"/>
                <a:ea typeface="+mn-ea"/>
                <a:cs typeface="新細明體" charset="-120"/>
              </a:rPr>
              <a:t>發起人蓋琳（</a:t>
            </a:r>
            <a:r>
              <a:rPr lang="en-US" altLang="zh-TW" sz="1200" kern="1200" dirty="0" err="1">
                <a:solidFill>
                  <a:schemeClr val="tx1"/>
                </a:solidFill>
                <a:effectLst/>
                <a:latin typeface="+mn-lt"/>
                <a:ea typeface="+mn-ea"/>
                <a:cs typeface="新細明體" charset="-120"/>
              </a:rPr>
              <a:t>Mareike</a:t>
            </a:r>
            <a:r>
              <a:rPr lang="en-US" altLang="zh-TW" sz="1200" kern="1200" dirty="0">
                <a:solidFill>
                  <a:schemeClr val="tx1"/>
                </a:solidFill>
                <a:effectLst/>
                <a:latin typeface="+mn-lt"/>
                <a:ea typeface="+mn-ea"/>
                <a:cs typeface="新細明體" charset="-120"/>
              </a:rPr>
              <a:t> </a:t>
            </a:r>
            <a:r>
              <a:rPr lang="en-US" altLang="zh-TW" sz="1200" kern="1200" dirty="0" err="1">
                <a:solidFill>
                  <a:schemeClr val="tx1"/>
                </a:solidFill>
                <a:effectLst/>
                <a:latin typeface="+mn-lt"/>
                <a:ea typeface="+mn-ea"/>
                <a:cs typeface="新細明體" charset="-120"/>
              </a:rPr>
              <a:t>Geiling</a:t>
            </a:r>
            <a:r>
              <a:rPr lang="zh-TW" altLang="zh-TW" sz="1200" kern="1200" dirty="0">
                <a:solidFill>
                  <a:schemeClr val="tx1"/>
                </a:solidFill>
                <a:effectLst/>
                <a:latin typeface="+mn-lt"/>
                <a:ea typeface="+mn-ea"/>
                <a:cs typeface="新細明體" charset="-120"/>
              </a:rPr>
              <a:t>）和卡克什卡（</a:t>
            </a:r>
            <a:r>
              <a:rPr lang="en-US" altLang="zh-TW" sz="1200" kern="1200" dirty="0">
                <a:solidFill>
                  <a:schemeClr val="tx1"/>
                </a:solidFill>
                <a:effectLst/>
                <a:latin typeface="+mn-lt"/>
                <a:ea typeface="+mn-ea"/>
                <a:cs typeface="新細明體" charset="-120"/>
              </a:rPr>
              <a:t>Jonas </a:t>
            </a:r>
            <a:r>
              <a:rPr lang="en-US" altLang="zh-TW" sz="1200" kern="1200" dirty="0" err="1">
                <a:solidFill>
                  <a:schemeClr val="tx1"/>
                </a:solidFill>
                <a:effectLst/>
                <a:latin typeface="+mn-lt"/>
                <a:ea typeface="+mn-ea"/>
                <a:cs typeface="新細明體" charset="-120"/>
              </a:rPr>
              <a:t>Kakoschke</a:t>
            </a:r>
            <a:r>
              <a:rPr lang="zh-TW" altLang="zh-TW" sz="1200" kern="1200" dirty="0">
                <a:solidFill>
                  <a:schemeClr val="tx1"/>
                </a:solidFill>
                <a:effectLst/>
                <a:latin typeface="+mn-lt"/>
                <a:ea typeface="+mn-ea"/>
                <a:cs typeface="新細明體" charset="-120"/>
              </a:rPr>
              <a:t>）是一對德國情侶，兩人目睹着地中海海難的慘狀，還有難民登陸歐洲後在難民營內的糟糕生活，決定做點什麼。擅長編程的卡克什卡很快想到，可以通過設立網絡尋找和自己一樣有心幫助難民的歐洲人，通過出租房間的方式，解決難民的住宿問題。這個最早在德國啟動的項目，現在已經散播到二十餘個國家。僅僅在德國和奧地利，網站就已為近</a:t>
            </a:r>
            <a:r>
              <a:rPr lang="en-US" altLang="zh-TW" sz="1200" kern="1200" dirty="0">
                <a:solidFill>
                  <a:schemeClr val="tx1"/>
                </a:solidFill>
                <a:effectLst/>
                <a:latin typeface="+mn-lt"/>
                <a:ea typeface="+mn-ea"/>
                <a:cs typeface="新細明體" charset="-120"/>
              </a:rPr>
              <a:t>200</a:t>
            </a:r>
            <a:r>
              <a:rPr lang="zh-TW" altLang="zh-TW" sz="1200" kern="1200" dirty="0">
                <a:solidFill>
                  <a:schemeClr val="tx1"/>
                </a:solidFill>
                <a:effectLst/>
                <a:latin typeface="+mn-lt"/>
                <a:ea typeface="+mn-ea"/>
                <a:cs typeface="新細明體" charset="-120"/>
              </a:rPr>
              <a:t>名難民找到當地家庭入住。</a:t>
            </a:r>
            <a:r>
              <a:rPr lang="en-US" altLang="zh-TW" sz="1200" kern="1200" dirty="0">
                <a:solidFill>
                  <a:schemeClr val="tx1"/>
                </a:solidFill>
                <a:effectLst/>
                <a:latin typeface="+mn-lt"/>
                <a:ea typeface="+mn-ea"/>
                <a:cs typeface="新細明體" charset="-120"/>
              </a:rPr>
              <a:t>Refugee Welcome</a:t>
            </a:r>
            <a:r>
              <a:rPr lang="zh-TW" altLang="zh-TW" sz="1200" kern="1200" dirty="0">
                <a:solidFill>
                  <a:schemeClr val="tx1"/>
                </a:solidFill>
                <a:effectLst/>
                <a:latin typeface="+mn-lt"/>
                <a:ea typeface="+mn-ea"/>
                <a:cs typeface="新細明體" charset="-120"/>
              </a:rPr>
              <a:t>要求註冊者提供的房間必須滿足一定質素，「請為難民提供至少和你自己房間水平一樣的條件」；而大多數註冊的歐洲人也並非為了賺取房費，甚至不乏房主僅收取象徵性費用的案例。</a:t>
            </a:r>
          </a:p>
          <a:p>
            <a:r>
              <a:rPr lang="zh-TW" altLang="zh-TW" sz="1200" kern="1200" dirty="0">
                <a:solidFill>
                  <a:schemeClr val="tx1"/>
                </a:solidFill>
                <a:effectLst/>
                <a:latin typeface="+mn-lt"/>
                <a:ea typeface="+mn-ea"/>
                <a:cs typeface="新細明體" charset="-120"/>
              </a:rPr>
              <a:t>在這個社群心中，</a:t>
            </a:r>
            <a:r>
              <a:rPr lang="zh-TW" altLang="zh-TW" sz="1200" b="1" kern="1200" dirty="0">
                <a:solidFill>
                  <a:schemeClr val="tx1"/>
                </a:solidFill>
                <a:effectLst/>
                <a:latin typeface="+mn-lt"/>
                <a:ea typeface="+mn-ea"/>
                <a:cs typeface="新細明體" charset="-120"/>
              </a:rPr>
              <a:t>分享空間的最終目的在於創造「共同生活的體驗」</a:t>
            </a:r>
            <a:r>
              <a:rPr lang="zh-TW" altLang="zh-TW" sz="1200" kern="1200" dirty="0">
                <a:solidFill>
                  <a:schemeClr val="tx1"/>
                </a:solidFill>
                <a:effectLst/>
                <a:latin typeface="+mn-lt"/>
                <a:ea typeface="+mn-ea"/>
                <a:cs typeface="新細明體" charset="-120"/>
              </a:rPr>
              <a:t>。</a:t>
            </a:r>
            <a:endParaRPr lang="en-US" altLang="zh-TW" sz="1200" kern="1200" dirty="0">
              <a:solidFill>
                <a:schemeClr val="tx1"/>
              </a:solidFill>
              <a:effectLst/>
              <a:latin typeface="+mn-lt"/>
              <a:ea typeface="+mn-ea"/>
              <a:cs typeface="新細明體" charset="-120"/>
            </a:endParaRPr>
          </a:p>
          <a:p>
            <a:endParaRPr lang="en-US" altLang="zh-TW" sz="1200" kern="1200" dirty="0">
              <a:solidFill>
                <a:schemeClr val="tx1"/>
              </a:solidFill>
              <a:effectLst/>
              <a:latin typeface="+mn-lt"/>
              <a:ea typeface="+mn-ea"/>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zh-TW" sz="1200" b="1" kern="1200" dirty="0">
                <a:solidFill>
                  <a:schemeClr val="tx1"/>
                </a:solidFill>
                <a:effectLst/>
                <a:latin typeface="+mn-lt"/>
                <a:ea typeface="+mn-ea"/>
                <a:cs typeface="新細明體" charset="-120"/>
              </a:rPr>
              <a:t>我的就是你的，我的責任也是</a:t>
            </a:r>
            <a:r>
              <a:rPr lang="en-US" altLang="zh-TW" sz="1200" b="1" kern="1200" dirty="0">
                <a:solidFill>
                  <a:schemeClr val="tx1"/>
                </a:solidFill>
                <a:effectLst/>
                <a:latin typeface="+mn-lt"/>
                <a:ea typeface="+mn-ea"/>
                <a:cs typeface="新細明體" charset="-120"/>
              </a:rPr>
              <a:t>!!!!</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責權模糊是共享經濟廣為詬病的焦點，不少公司在用戶註冊時，會要求使用者同意自己遵守當地法律行事，責任自負。不過這部分條款多藏在長達幾頁的「服務協議」中，大多數人不會細讀，只是匆匆滑到頁尾，勾選「我同意」。一家旅遊業共享經濟公司向記者表示，他們既不屬於</a:t>
            </a:r>
            <a:r>
              <a:rPr lang="en-US" altLang="zh-TW" sz="1200" kern="1200" dirty="0">
                <a:solidFill>
                  <a:schemeClr val="tx1"/>
                </a:solidFill>
                <a:effectLst/>
                <a:latin typeface="+mn-lt"/>
                <a:ea typeface="+mn-ea"/>
                <a:cs typeface="新細明體" charset="-120"/>
              </a:rPr>
              <a:t>IT</a:t>
            </a:r>
            <a:r>
              <a:rPr lang="zh-TW" altLang="zh-TW" sz="1200" kern="1200" dirty="0">
                <a:solidFill>
                  <a:schemeClr val="tx1"/>
                </a:solidFill>
                <a:effectLst/>
                <a:latin typeface="+mn-lt"/>
                <a:ea typeface="+mn-ea"/>
                <a:cs typeface="新細明體" charset="-120"/>
              </a:rPr>
              <a:t>產業，也非旅遊公司，只是網絡平台，不會按照這兩個行業的法律法規約束自己，但是他們會一早告知在用戶這一點，讓他們明白公司不會承擔有關法律責任。</a:t>
            </a:r>
          </a:p>
          <a:p>
            <a:r>
              <a:rPr lang="zh-TW" altLang="zh-TW" sz="1200" kern="1200" dirty="0">
                <a:solidFill>
                  <a:schemeClr val="tx1"/>
                </a:solidFill>
                <a:effectLst/>
                <a:latin typeface="+mn-lt"/>
                <a:ea typeface="+mn-ea"/>
                <a:cs typeface="新細明體" charset="-120"/>
              </a:rPr>
              <a:t>部分共享經濟公司已在着手處理這一層面問題，開始和城市或國家政府溝通，通過立法明析權責。有「歐洲共享經濟之心」美稱的英國，政府於</a:t>
            </a:r>
            <a:r>
              <a:rPr lang="en-US" altLang="zh-TW" sz="1200" kern="1200" dirty="0">
                <a:solidFill>
                  <a:schemeClr val="tx1"/>
                </a:solidFill>
                <a:effectLst/>
                <a:latin typeface="+mn-lt"/>
                <a:ea typeface="+mn-ea"/>
                <a:cs typeface="新細明體" charset="-120"/>
              </a:rPr>
              <a:t>2014</a:t>
            </a:r>
            <a:r>
              <a:rPr lang="zh-TW" altLang="zh-TW" sz="1200" kern="1200" dirty="0">
                <a:solidFill>
                  <a:schemeClr val="tx1"/>
                </a:solidFill>
                <a:effectLst/>
                <a:latin typeface="+mn-lt"/>
                <a:ea typeface="+mn-ea"/>
                <a:cs typeface="新細明體" charset="-120"/>
              </a:rPr>
              <a:t>年開始探索發展共享經濟的道路，尤其關注保險、產權等政策法規的變更。同年成立的獨立機構「英國共享經濟」（</a:t>
            </a:r>
            <a:r>
              <a:rPr lang="en-US" altLang="zh-TW" sz="1200" kern="1200" dirty="0">
                <a:solidFill>
                  <a:schemeClr val="tx1"/>
                </a:solidFill>
                <a:effectLst/>
                <a:latin typeface="+mn-lt"/>
                <a:ea typeface="+mn-ea"/>
                <a:cs typeface="新細明體" charset="-120"/>
              </a:rPr>
              <a:t>Sharing Economy UK</a:t>
            </a:r>
            <a:r>
              <a:rPr lang="zh-TW" altLang="zh-TW" sz="1200" kern="1200" dirty="0">
                <a:solidFill>
                  <a:schemeClr val="tx1"/>
                </a:solidFill>
                <a:effectLst/>
                <a:latin typeface="+mn-lt"/>
                <a:ea typeface="+mn-ea"/>
                <a:cs typeface="新細明體" charset="-120"/>
              </a:rPr>
              <a:t>），為成員公司（包括</a:t>
            </a:r>
            <a:r>
              <a:rPr lang="en-US" altLang="zh-TW" sz="1200" kern="1200" dirty="0">
                <a:solidFill>
                  <a:schemeClr val="tx1"/>
                </a:solidFill>
                <a:effectLst/>
                <a:latin typeface="+mn-lt"/>
                <a:ea typeface="+mn-ea"/>
                <a:cs typeface="新細明體" charset="-120"/>
              </a:rPr>
              <a:t>Airbnb</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Task Rabbit</a:t>
            </a:r>
            <a:r>
              <a:rPr lang="zh-TW" altLang="zh-TW" sz="1200" kern="1200" dirty="0">
                <a:solidFill>
                  <a:schemeClr val="tx1"/>
                </a:solidFill>
                <a:effectLst/>
                <a:latin typeface="+mn-lt"/>
                <a:ea typeface="+mn-ea"/>
                <a:cs typeface="新細明體" charset="-120"/>
              </a:rPr>
              <a:t>）提供培訓和諮詢，也處理投訴和建議，是一個與英國政府合作的規範平台。</a:t>
            </a:r>
            <a:endParaRPr lang="en-US" altLang="zh-TW" sz="1200" kern="1200" dirty="0">
              <a:solidFill>
                <a:schemeClr val="tx1"/>
              </a:solidFill>
              <a:effectLst/>
              <a:latin typeface="+mn-lt"/>
              <a:ea typeface="+mn-ea"/>
              <a:cs typeface="新細明體" charset="-120"/>
            </a:endParaRPr>
          </a:p>
          <a:p>
            <a:endParaRPr lang="en-US" altLang="zh-TW" sz="1200" kern="1200" dirty="0">
              <a:solidFill>
                <a:schemeClr val="tx1"/>
              </a:solidFill>
              <a:effectLst/>
              <a:latin typeface="+mn-lt"/>
              <a:ea typeface="+mn-ea"/>
              <a:cs typeface="新細明體" charset="-120"/>
            </a:endParaRPr>
          </a:p>
          <a:p>
            <a:r>
              <a:rPr lang="zh-TW" altLang="en-US" sz="1200" kern="1200" dirty="0">
                <a:solidFill>
                  <a:schemeClr val="tx1"/>
                </a:solidFill>
                <a:effectLst/>
                <a:latin typeface="+mn-lt"/>
                <a:ea typeface="+mn-ea"/>
                <a:cs typeface="新細明體" charset="-120"/>
              </a:rPr>
              <a:t>資料來源：</a:t>
            </a:r>
            <a:r>
              <a:rPr lang="en-US" altLang="zh-TW" sz="1200" kern="1200" dirty="0" err="1">
                <a:solidFill>
                  <a:schemeClr val="tx1"/>
                </a:solidFill>
                <a:effectLst/>
                <a:latin typeface="+mn-lt"/>
                <a:ea typeface="+mn-ea"/>
                <a:cs typeface="新細明體" charset="-120"/>
              </a:rPr>
              <a:t>Leumas</a:t>
            </a:r>
            <a:r>
              <a:rPr lang="en-US" altLang="zh-TW" sz="1200" kern="1200" dirty="0">
                <a:solidFill>
                  <a:schemeClr val="tx1"/>
                </a:solidFill>
                <a:effectLst/>
                <a:latin typeface="+mn-lt"/>
                <a:ea typeface="+mn-ea"/>
                <a:cs typeface="新細明體" charset="-120"/>
              </a:rPr>
              <a:t> To / </a:t>
            </a:r>
            <a:r>
              <a:rPr lang="zh-TW" altLang="zh-TW" sz="1200" kern="1200" dirty="0">
                <a:solidFill>
                  <a:schemeClr val="tx1"/>
                </a:solidFill>
                <a:effectLst/>
                <a:latin typeface="+mn-lt"/>
                <a:ea typeface="+mn-ea"/>
                <a:cs typeface="新細明體" charset="-120"/>
              </a:rPr>
              <a:t>端傳媒</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47</a:t>
            </a:fld>
            <a:endParaRPr lang="zh-TW" altLang="en-US"/>
          </a:p>
        </p:txBody>
      </p:sp>
    </p:spTree>
    <p:extLst>
      <p:ext uri="{BB962C8B-B14F-4D97-AF65-F5344CB8AC3E}">
        <p14:creationId xmlns:p14="http://schemas.microsoft.com/office/powerpoint/2010/main" val="35915112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zh-TW" sz="1200" kern="1200" dirty="0">
                <a:solidFill>
                  <a:schemeClr val="tx1"/>
                </a:solidFill>
                <a:effectLst/>
                <a:latin typeface="+mn-lt"/>
                <a:ea typeface="+mn-ea"/>
                <a:cs typeface="新細明體" charset="-120"/>
              </a:rPr>
              <a:t>隨著共享經濟的興起，個別的、細微的消費行為變化經過集聚整合最終將會帶來巨大的商業變革和社會變革。</a:t>
            </a:r>
          </a:p>
          <a:p>
            <a:r>
              <a:rPr lang="zh-TW" altLang="zh-TW" sz="1200" b="1" kern="1200" dirty="0">
                <a:solidFill>
                  <a:schemeClr val="tx1"/>
                </a:solidFill>
                <a:effectLst/>
                <a:latin typeface="+mn-lt"/>
                <a:ea typeface="+mn-ea"/>
                <a:cs typeface="新細明體" charset="-120"/>
              </a:rPr>
              <a:t>一、共享經濟擴大了交易主體的可選擇空間和福利提升空間。</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在傳統商業模式下，人們主要是被動地接受商家提供的商品信息</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個別人對商品的體驗評價被壓縮在熟人圈子，而基於網絡平台的共享經濟模式卻使供求雙方都能夠通過互聯網發布自己能夠供給的分享物品或需求物品，增加了特定供給者或需求者可選擇的交易對象，並具備了掌握交易對象更多信息的可能，這就避免了欺詐性不公平交易和交易成本，從根本上提高了交易質量，有利於促進雙方福利的增加。</a:t>
            </a:r>
          </a:p>
          <a:p>
            <a:r>
              <a:rPr lang="zh-TW" altLang="zh-TW" sz="1200" b="1" kern="1200" dirty="0">
                <a:solidFill>
                  <a:schemeClr val="tx1"/>
                </a:solidFill>
                <a:effectLst/>
                <a:latin typeface="+mn-lt"/>
                <a:ea typeface="+mn-ea"/>
                <a:cs typeface="新細明體" charset="-120"/>
              </a:rPr>
              <a:t>二、共享經濟改變人們的產權觀念，培育了合作意識。</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共享經濟將更多的私人物品在不改變所有權屬的基礎上讓更多的人以較低的價格分享，從而壓縮了個人用品中私人專用物品的相對空間，擴充了公共物品概念的內涵。</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這內孕著集體經濟的發展，也要求政府在國家層面更廣泛地滲透和乾預進了居民私人生活，推動著社會共有形式的躍遷。</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借助網絡平台，出租或借用東西給自己不認識的人，從根本上擴大了人們分享的人際圈，教會人們如何分享，互相豐富生活，使得分享成為社會交往中的不可逃避的重要因素。</a:t>
            </a:r>
            <a:endParaRPr lang="en-US" altLang="zh-TW" sz="1200" kern="1200" dirty="0">
              <a:solidFill>
                <a:schemeClr val="tx1"/>
              </a:solidFill>
              <a:effectLst/>
              <a:latin typeface="+mn-lt"/>
              <a:ea typeface="+mn-ea"/>
              <a:cs typeface="新細明體" charset="-120"/>
            </a:endParaRPr>
          </a:p>
          <a:p>
            <a:r>
              <a:rPr lang="zh-TW" altLang="zh-TW" sz="1200" b="1" kern="1200" dirty="0">
                <a:solidFill>
                  <a:schemeClr val="tx1"/>
                </a:solidFill>
                <a:effectLst/>
                <a:latin typeface="+mn-lt"/>
                <a:ea typeface="+mn-ea"/>
                <a:cs typeface="新細明體" charset="-120"/>
              </a:rPr>
              <a:t>三、共享經濟改變了傳統產業的運行環境，形成了一種新的供給模式和交易關係。</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傳統生產方式是企業家組織生產要素提供產品，在生產環節的組織化程度很高，消費者主要是分散的散客。</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而網絡平台提高了消費者的組織化程度，將每一個顧客的消費需求變得更加精確，</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柔性生產</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和</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準時供給</a:t>
            </a:r>
            <a:r>
              <a:rPr lang="en-US" altLang="zh-TW" sz="1200" kern="1200" dirty="0">
                <a:solidFill>
                  <a:schemeClr val="tx1"/>
                </a:solidFill>
                <a:effectLst/>
                <a:latin typeface="+mn-lt"/>
                <a:ea typeface="+mn-ea"/>
                <a:cs typeface="新細明體" charset="-120"/>
              </a:rPr>
              <a:t>”</a:t>
            </a:r>
            <a:r>
              <a:rPr lang="zh-TW" altLang="zh-TW" sz="1200" kern="1200" dirty="0">
                <a:solidFill>
                  <a:schemeClr val="tx1"/>
                </a:solidFill>
                <a:effectLst/>
                <a:latin typeface="+mn-lt"/>
                <a:ea typeface="+mn-ea"/>
                <a:cs typeface="新細明體" charset="-120"/>
              </a:rPr>
              <a:t>成為普遍性的生產方式，預示著精細生活時代的到來。</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從整個社會供給來看，共享經濟減少了社會供給總量，推動了綠色革命</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，有可能開啟下一輪產業革命</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，將成為過度消費的終結者。</a:t>
            </a:r>
          </a:p>
          <a:p>
            <a:r>
              <a:rPr lang="zh-TW" altLang="zh-TW" sz="1200" b="1" kern="1200" dirty="0">
                <a:solidFill>
                  <a:schemeClr val="tx1"/>
                </a:solidFill>
                <a:effectLst/>
                <a:latin typeface="+mn-lt"/>
                <a:ea typeface="+mn-ea"/>
                <a:cs typeface="新細明體" charset="-120"/>
              </a:rPr>
              <a:t>四、共享經濟改變了勞資關係</a:t>
            </a:r>
            <a:r>
              <a:rPr lang="en-US" altLang="zh-TW" sz="1200" b="1" kern="1200" dirty="0">
                <a:solidFill>
                  <a:schemeClr val="tx1"/>
                </a:solidFill>
                <a:effectLst/>
                <a:latin typeface="+mn-lt"/>
                <a:ea typeface="+mn-ea"/>
                <a:cs typeface="新細明體" charset="-120"/>
              </a:rPr>
              <a:t> </a:t>
            </a:r>
            <a:r>
              <a:rPr lang="zh-TW" altLang="zh-TW" sz="1200" b="1" kern="1200" dirty="0">
                <a:solidFill>
                  <a:schemeClr val="tx1"/>
                </a:solidFill>
                <a:effectLst/>
                <a:latin typeface="+mn-lt"/>
                <a:ea typeface="+mn-ea"/>
                <a:cs typeface="新細明體" charset="-120"/>
              </a:rPr>
              <a:t>。</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共享經濟改變了企業的僱傭模式和勞動力的全職就業模式，給那些富有創造力的個人提供一種全新的在家謀生方式，人們可以自由選擇自己感興趣和擅長的任務、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工作時間和工資</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事實上，大多數參與分享業務的人，都擁有自己的本職工作，只是將這些分享服務看成是額外的收入</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從公司的角度看，這種模式能夠保證公司自身靈活地調整規模，免去了裁員和招聘的痛苦，也不用考慮職工獎金</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保險</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退休金以及工會之類的繁瑣事務。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這種工作模式，對於個人和公司都是非常有利的，從而使社會成員成為自由職業者和兼職人員的混合體，使全社會成為一個全合約型社會。</a:t>
            </a:r>
          </a:p>
          <a:p>
            <a:r>
              <a:rPr lang="zh-TW" altLang="zh-TW" sz="1200" b="1" kern="1200" dirty="0">
                <a:solidFill>
                  <a:schemeClr val="tx1"/>
                </a:solidFill>
                <a:effectLst/>
                <a:latin typeface="+mn-lt"/>
                <a:ea typeface="+mn-ea"/>
                <a:cs typeface="新細明體" charset="-120"/>
              </a:rPr>
              <a:t>五、共享經濟有助於解決政府城市管理難題。</a:t>
            </a:r>
            <a:endParaRPr lang="zh-TW" altLang="zh-TW" sz="1200" kern="1200" dirty="0">
              <a:solidFill>
                <a:schemeClr val="tx1"/>
              </a:solidFill>
              <a:effectLst/>
              <a:latin typeface="+mn-lt"/>
              <a:ea typeface="+mn-ea"/>
              <a:cs typeface="新細明體" charset="-120"/>
            </a:endParaRPr>
          </a:p>
          <a:p>
            <a:r>
              <a:rPr lang="zh-TW" altLang="zh-TW" sz="1200" kern="1200" dirty="0">
                <a:solidFill>
                  <a:schemeClr val="tx1"/>
                </a:solidFill>
                <a:effectLst/>
                <a:latin typeface="+mn-lt"/>
                <a:ea typeface="+mn-ea"/>
                <a:cs typeface="新細明體" charset="-120"/>
              </a:rPr>
              <a:t>交通擁堵、生態資源緊張、</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勞資矛盾</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收入分配不公、鄰里冷漠是製約多數城市發展的普遍難題。</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在共享經濟理念下，地方政府間可以開展廣泛的發展合作，通過城市間信息共享</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、政策協調、</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人力資源共用，有助於縮小城鄉差距和區域不平衡問題。</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共享自行車和汽車改變了城市旨在改善交通的政策，共享汽車還能減少尾氣排放，共享私人住宅還能平衡城市住房供需關係，共享經濟甚至還可以通過穩定社會網絡來解決城市犯罪問題。</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共享模式切入政治程序，成為民主化進程的重要促進因素。</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比如，很多國家流行的參與式預算管理，就是一個城市或社區的所有居民共同參與城市預算管理</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，討論並決定公共開支項目。</a:t>
            </a:r>
          </a:p>
          <a:p>
            <a:endParaRPr lang="zh-TW" altLang="zh-TW" sz="1200" kern="1200" dirty="0">
              <a:solidFill>
                <a:schemeClr val="tx1"/>
              </a:solidFill>
              <a:effectLst/>
              <a:latin typeface="+mn-lt"/>
              <a:ea typeface="+mn-ea"/>
              <a:cs typeface="新細明體" charset="-120"/>
            </a:endParaRP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48</a:t>
            </a:fld>
            <a:endParaRPr lang="zh-TW" altLang="en-US"/>
          </a:p>
        </p:txBody>
      </p:sp>
    </p:spTree>
    <p:extLst>
      <p:ext uri="{BB962C8B-B14F-4D97-AF65-F5344CB8AC3E}">
        <p14:creationId xmlns:p14="http://schemas.microsoft.com/office/powerpoint/2010/main" val="6818911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54445356-9009-4659-8E08-0EEBBFF7FCE1}" type="slidenum">
              <a:rPr lang="zh-TW" altLang="en-US" smtClean="0"/>
              <a:pPr>
                <a:defRPr/>
              </a:pPr>
              <a:t>50</a:t>
            </a:fld>
            <a:endParaRPr lang="en-US" altLang="zh-TW"/>
          </a:p>
        </p:txBody>
      </p:sp>
      <p:sp>
        <p:nvSpPr>
          <p:cNvPr id="5" name="日期版面配置區 4"/>
          <p:cNvSpPr>
            <a:spLocks noGrp="1"/>
          </p:cNvSpPr>
          <p:nvPr>
            <p:ph type="dt" idx="11"/>
          </p:nvPr>
        </p:nvSpPr>
        <p:spPr/>
        <p:txBody>
          <a:bodyPr/>
          <a:lstStyle/>
          <a:p>
            <a:pPr>
              <a:defRPr/>
            </a:pPr>
            <a:r>
              <a:rPr lang="en-US" altLang="zh-TW"/>
              <a:t>2016/4/27</a:t>
            </a:r>
          </a:p>
        </p:txBody>
      </p:sp>
    </p:spTree>
    <p:extLst>
      <p:ext uri="{BB962C8B-B14F-4D97-AF65-F5344CB8AC3E}">
        <p14:creationId xmlns:p14="http://schemas.microsoft.com/office/powerpoint/2010/main" val="21503631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Shape 421"/>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buNone/>
            </a:pPr>
            <a:endParaRPr/>
          </a:p>
        </p:txBody>
      </p:sp>
      <p:sp>
        <p:nvSpPr>
          <p:cNvPr id="422" name="Shape 42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8850683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zh-TW" sz="1200" kern="1200" dirty="0">
                <a:solidFill>
                  <a:schemeClr val="tx1"/>
                </a:solidFill>
                <a:effectLst/>
                <a:latin typeface="+mn-lt"/>
                <a:ea typeface="+mn-ea"/>
                <a:cs typeface="新細明體" charset="-120"/>
              </a:rPr>
              <a:t>平台經濟作為新經濟時代越來越重要的一種產業組織形式，主要具備以下幾方面的特徵：</a:t>
            </a:r>
          </a:p>
          <a:p>
            <a:r>
              <a:rPr lang="zh-TW" altLang="zh-TW" sz="1200" kern="1200" dirty="0">
                <a:solidFill>
                  <a:schemeClr val="tx1"/>
                </a:solidFill>
                <a:effectLst/>
                <a:latin typeface="+mn-lt"/>
                <a:ea typeface="+mn-ea"/>
                <a:cs typeface="新細明體" charset="-120"/>
              </a:rPr>
              <a:t>所謂平台就是為合作參與者和客戶提供一個合作和交易的軟硬件相結合的場所或環境。</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平台經濟</a:t>
            </a:r>
            <a:r>
              <a:rPr lang="en-US" altLang="zh-TW" sz="1200" kern="1200" dirty="0">
                <a:solidFill>
                  <a:schemeClr val="tx1"/>
                </a:solidFill>
                <a:effectLst/>
                <a:latin typeface="+mn-lt"/>
                <a:ea typeface="+mn-ea"/>
                <a:cs typeface="新細明體" charset="-120"/>
              </a:rPr>
              <a:t>( Platform Economics)</a:t>
            </a:r>
            <a:r>
              <a:rPr lang="zh-TW" altLang="zh-TW" sz="1200" kern="1200" dirty="0">
                <a:solidFill>
                  <a:schemeClr val="tx1"/>
                </a:solidFill>
                <a:effectLst/>
                <a:latin typeface="+mn-lt"/>
                <a:ea typeface="+mn-ea"/>
                <a:cs typeface="新細明體" charset="-120"/>
              </a:rPr>
              <a:t>所指是一種虛擬或真實的交易場所，平臺本身不生產產品，但可以促成雙方或多方供求之間的交易，收取恰當的費用或賺取差價而獲得收益的一種商業模式。</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平台經濟具有如下特徵：</a:t>
            </a:r>
          </a:p>
          <a:p>
            <a:r>
              <a:rPr lang="zh-TW" altLang="zh-TW" sz="1200" kern="1200" dirty="0">
                <a:solidFill>
                  <a:schemeClr val="tx1"/>
                </a:solidFill>
                <a:effectLst/>
                <a:latin typeface="+mn-lt"/>
                <a:ea typeface="+mn-ea"/>
                <a:cs typeface="新細明體" charset="-120"/>
              </a:rPr>
              <a:t>一</a:t>
            </a:r>
            <a:r>
              <a:rPr lang="zh-TW" altLang="en-US" sz="1200" dirty="0">
                <a:solidFill>
                  <a:schemeClr val="tx1"/>
                </a:solidFill>
                <a:cs typeface="新細明體" charset="-120"/>
              </a:rPr>
              <a:t>、</a:t>
            </a:r>
            <a:r>
              <a:rPr lang="zh-TW" altLang="zh-TW" sz="1200" kern="1200" dirty="0">
                <a:solidFill>
                  <a:schemeClr val="tx1"/>
                </a:solidFill>
                <a:effectLst/>
                <a:latin typeface="+mn-lt"/>
                <a:ea typeface="+mn-ea"/>
                <a:cs typeface="新細明體" charset="-120"/>
              </a:rPr>
              <a:t>是平台經濟是一個雙邊或多邊市場。</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平台企業一邊面對消費者</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，一邊面對商家。</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平台經濟通過雙邊市場效應和平台的集群效應</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，形成符合定位的平台分工。</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在這個平台上有眾多的參與者，有著明確的分工，都可以作出自己的貢獻，每個平台都有一個平台運營商，它負責聚集社會資源和合作夥伴，為客戶提供好的產品</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，通過聚集人氣，擴大用戶規模，使參與各方受益，達到平台價值、</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客戶價值和服務價值最大化。</a:t>
            </a:r>
          </a:p>
          <a:p>
            <a:r>
              <a:rPr lang="zh-TW" altLang="zh-TW" sz="1200" kern="1200" dirty="0">
                <a:solidFill>
                  <a:schemeClr val="tx1"/>
                </a:solidFill>
                <a:effectLst/>
                <a:latin typeface="+mn-lt"/>
                <a:ea typeface="+mn-ea"/>
                <a:cs typeface="新細明體" charset="-120"/>
              </a:rPr>
              <a:t>二</a:t>
            </a:r>
            <a:r>
              <a:rPr lang="zh-TW" altLang="en-US" sz="1200" dirty="0">
                <a:solidFill>
                  <a:schemeClr val="tx1"/>
                </a:solidFill>
                <a:cs typeface="新細明體" charset="-120"/>
              </a:rPr>
              <a:t>、</a:t>
            </a:r>
            <a:r>
              <a:rPr lang="zh-TW" altLang="zh-TW" sz="1200" kern="1200" dirty="0">
                <a:solidFill>
                  <a:schemeClr val="tx1"/>
                </a:solidFill>
                <a:effectLst/>
                <a:latin typeface="+mn-lt"/>
                <a:ea typeface="+mn-ea"/>
                <a:cs typeface="新細明體" charset="-120"/>
              </a:rPr>
              <a:t>是平台經濟具有增值性。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也就是說平台型企業要能為消費者和商家提供獲得收益的服務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如百度一方面為廣大用戶提供搜索服務，通過聚集流量，為商家提供更加精準的廣告</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，提高廣告效益。</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平台企業要能立足市場，關鍵就是要為雙邊或多邊市場創造價值，從而吸引用戶，提高平台的粘性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p>
          <a:p>
            <a:r>
              <a:rPr lang="zh-TW" altLang="zh-TW" sz="1200" kern="1200" dirty="0">
                <a:solidFill>
                  <a:schemeClr val="tx1"/>
                </a:solidFill>
                <a:effectLst/>
                <a:latin typeface="+mn-lt"/>
                <a:ea typeface="+mn-ea"/>
                <a:cs typeface="新細明體" charset="-120"/>
              </a:rPr>
              <a:t>三</a:t>
            </a:r>
            <a:r>
              <a:rPr lang="zh-TW" altLang="en-US" sz="1200" dirty="0">
                <a:solidFill>
                  <a:schemeClr val="tx1"/>
                </a:solidFill>
                <a:cs typeface="新細明體" charset="-120"/>
              </a:rPr>
              <a:t>、</a:t>
            </a:r>
            <a:r>
              <a:rPr lang="zh-TW" altLang="zh-TW" sz="1200" kern="1200" dirty="0">
                <a:solidFill>
                  <a:schemeClr val="tx1"/>
                </a:solidFill>
                <a:effectLst/>
                <a:latin typeface="+mn-lt"/>
                <a:ea typeface="+mn-ea"/>
                <a:cs typeface="新細明體" charset="-120"/>
              </a:rPr>
              <a:t>是平台經濟具有網絡外部性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平台企業為買賣雙方提供服務</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，促成交易，而且買賣雙方任何一方數量越多，就越能吸引另一方數量的增長，其網絡外部性特徵就能充分顯現，賣家和買家越多，平台越有價值。</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同時，平台經濟之所以擁有巨大魅力</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，是因為具有交叉外部性特徵，即一邊用戶的規模增加顯著影響另一邊用戶使用該平台的效用或價值。</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在網絡外部性下，平台型企業往往出現規模收益遞增現象，強者可以掌控全局，贏者通吃，而弱者只能瓜分殘羹，或在平台競爭中淘汰。</a:t>
            </a:r>
          </a:p>
          <a:p>
            <a:r>
              <a:rPr lang="zh-TW" altLang="zh-TW" sz="1200" kern="1200" dirty="0">
                <a:solidFill>
                  <a:schemeClr val="tx1"/>
                </a:solidFill>
                <a:effectLst/>
                <a:latin typeface="+mn-lt"/>
                <a:ea typeface="+mn-ea"/>
                <a:cs typeface="新細明體" charset="-120"/>
              </a:rPr>
              <a:t>四</a:t>
            </a:r>
            <a:r>
              <a:rPr lang="zh-TW" altLang="en-US" sz="1200" dirty="0">
                <a:solidFill>
                  <a:schemeClr val="tx1"/>
                </a:solidFill>
                <a:cs typeface="新細明體" charset="-120"/>
              </a:rPr>
              <a:t>、</a:t>
            </a:r>
            <a:r>
              <a:rPr lang="zh-TW" altLang="zh-TW" sz="1200" kern="1200" dirty="0">
                <a:solidFill>
                  <a:schemeClr val="tx1"/>
                </a:solidFill>
                <a:effectLst/>
                <a:latin typeface="+mn-lt"/>
                <a:ea typeface="+mn-ea"/>
                <a:cs typeface="新細明體" charset="-120"/>
              </a:rPr>
              <a:t>是平台經濟具有開放</a:t>
            </a:r>
            <a:r>
              <a:rPr lang="zh-TW" altLang="zh-TW" sz="1200" dirty="0">
                <a:solidFill>
                  <a:schemeClr val="tx1"/>
                </a:solidFill>
                <a:cs typeface="新細明體" charset="-120"/>
              </a:rPr>
              <a:t>特</a:t>
            </a:r>
            <a:r>
              <a:rPr lang="zh-TW" altLang="zh-TW" sz="1200" kern="1200" dirty="0">
                <a:solidFill>
                  <a:schemeClr val="tx1"/>
                </a:solidFill>
                <a:effectLst/>
                <a:latin typeface="+mn-lt"/>
                <a:ea typeface="+mn-ea"/>
                <a:cs typeface="新細明體" charset="-120"/>
              </a:rPr>
              <a:t>性。</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平台經濟最大的特點就是築巢引鳳，吸引各種資源的加入，這就需要平台對外開放，平台的合作夥伴越多，平台就越有價值。</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平台的開放性實現多方共贏，從而提高平台的聚焦效應和平台價值。</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如今，我國互聯網企業走上了開放的道路，</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淘寶</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騰訊</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京東商城</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奇虎</a:t>
            </a:r>
            <a:r>
              <a:rPr lang="en-US" altLang="zh-TW" sz="1200" kern="1200" dirty="0">
                <a:solidFill>
                  <a:schemeClr val="tx1"/>
                </a:solidFill>
                <a:effectLst/>
                <a:latin typeface="+mn-lt"/>
                <a:ea typeface="+mn-ea"/>
                <a:cs typeface="新細明體" charset="-120"/>
              </a:rPr>
              <a:t>360 </a:t>
            </a:r>
            <a:r>
              <a:rPr lang="zh-TW" altLang="zh-TW" sz="1200" kern="1200" dirty="0">
                <a:solidFill>
                  <a:schemeClr val="tx1"/>
                </a:solidFill>
                <a:effectLst/>
                <a:latin typeface="+mn-lt"/>
                <a:ea typeface="+mn-ea"/>
                <a:cs typeface="新細明體" charset="-120"/>
              </a:rPr>
              <a:t>、</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百度等紛紛加入開放的行列，開放使這些平台型企業更有競爭力</a:t>
            </a:r>
            <a:r>
              <a:rPr lang="en-US" altLang="zh-TW" sz="1200" kern="1200" dirty="0">
                <a:solidFill>
                  <a:schemeClr val="tx1"/>
                </a:solidFill>
                <a:effectLst/>
                <a:latin typeface="+mn-lt"/>
                <a:ea typeface="+mn-ea"/>
                <a:cs typeface="新細明體" charset="-120"/>
              </a:rPr>
              <a:t> </a:t>
            </a:r>
            <a:r>
              <a:rPr lang="zh-TW" altLang="zh-TW" sz="1200" kern="1200" dirty="0">
                <a:solidFill>
                  <a:schemeClr val="tx1"/>
                </a:solidFill>
                <a:effectLst/>
                <a:latin typeface="+mn-lt"/>
                <a:ea typeface="+mn-ea"/>
                <a:cs typeface="新細明體" charset="-120"/>
              </a:rPr>
              <a:t>。</a:t>
            </a:r>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51</a:t>
            </a:fld>
            <a:endParaRPr lang="zh-TW" altLang="en-US"/>
          </a:p>
        </p:txBody>
      </p:sp>
    </p:spTree>
    <p:extLst>
      <p:ext uri="{BB962C8B-B14F-4D97-AF65-F5344CB8AC3E}">
        <p14:creationId xmlns:p14="http://schemas.microsoft.com/office/powerpoint/2010/main" val="337973026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FD9610A-8179-B34C-A2EB-2A556FEAB015}" type="slidenum">
              <a:rPr kumimoji="1" lang="zh-TW" altLang="en-US" smtClean="0"/>
              <a:pPr/>
              <a:t>57</a:t>
            </a:fld>
            <a:endParaRPr kumimoji="1" lang="zh-TW" altLang="en-US"/>
          </a:p>
        </p:txBody>
      </p:sp>
    </p:spTree>
    <p:extLst>
      <p:ext uri="{BB962C8B-B14F-4D97-AF65-F5344CB8AC3E}">
        <p14:creationId xmlns:p14="http://schemas.microsoft.com/office/powerpoint/2010/main" val="35216818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pPr/>
              <a:t>60</a:t>
            </a:fld>
            <a:endParaRPr lang="zh-TW" altLang="en-US"/>
          </a:p>
        </p:txBody>
      </p:sp>
    </p:spTree>
    <p:extLst>
      <p:ext uri="{BB962C8B-B14F-4D97-AF65-F5344CB8AC3E}">
        <p14:creationId xmlns:p14="http://schemas.microsoft.com/office/powerpoint/2010/main" val="3141858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NOT</a:t>
            </a:r>
            <a:r>
              <a:rPr lang="zh-TW" altLang="en-US" dirty="0"/>
              <a:t> </a:t>
            </a:r>
            <a:r>
              <a:rPr lang="en-US" altLang="zh-TW" dirty="0"/>
              <a:t>DONE</a:t>
            </a:r>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67</a:t>
            </a:fld>
            <a:endParaRPr lang="zh-TW" altLang="en-US"/>
          </a:p>
        </p:txBody>
      </p:sp>
    </p:spTree>
    <p:extLst>
      <p:ext uri="{BB962C8B-B14F-4D97-AF65-F5344CB8AC3E}">
        <p14:creationId xmlns:p14="http://schemas.microsoft.com/office/powerpoint/2010/main" val="27640372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70</a:t>
            </a:fld>
            <a:endParaRPr lang="zh-TW" altLang="en-US"/>
          </a:p>
        </p:txBody>
      </p:sp>
    </p:spTree>
    <p:extLst>
      <p:ext uri="{BB962C8B-B14F-4D97-AF65-F5344CB8AC3E}">
        <p14:creationId xmlns:p14="http://schemas.microsoft.com/office/powerpoint/2010/main" val="30746795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Shape 250"/>
          <p:cNvSpPr>
            <a:spLocks noGrp="1" noRot="1" noChangeAspect="1"/>
          </p:cNvSpPr>
          <p:nvPr>
            <p:ph type="sldImg" idx="2"/>
          </p:nvPr>
        </p:nvSpPr>
        <p:spPr>
          <a:xfrm>
            <a:off x="2987675" y="887413"/>
            <a:ext cx="4259263" cy="2395537"/>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51" name="Shape 251"/>
          <p:cNvSpPr txBox="1">
            <a:spLocks noGrp="1"/>
          </p:cNvSpPr>
          <p:nvPr>
            <p:ph type="body" idx="1"/>
          </p:nvPr>
        </p:nvSpPr>
        <p:spPr>
          <a:xfrm>
            <a:off x="1023462" y="3416537"/>
            <a:ext cx="8187689" cy="2795349"/>
          </a:xfrm>
          <a:prstGeom prst="rect">
            <a:avLst/>
          </a:prstGeom>
          <a:noFill/>
          <a:ln>
            <a:noFill/>
          </a:ln>
        </p:spPr>
        <p:txBody>
          <a:bodyPr lIns="99025" tIns="49500" rIns="99025" bIns="49500" anchor="t" anchorCtr="0">
            <a:noAutofit/>
          </a:bodyPr>
          <a:lstStyle/>
          <a:p>
            <a:pPr marL="0" marR="0" lvl="0" indent="0" algn="l" rtl="0">
              <a:spcBef>
                <a:spcPts val="0"/>
              </a:spcBef>
              <a:buSzPct val="25000"/>
              <a:buNone/>
            </a:pPr>
            <a:endParaRPr lang="en-US" altLang="zh-TW" sz="1200" b="0" i="0" u="none" strike="noStrike" cap="none" dirty="0">
              <a:solidFill>
                <a:schemeClr val="dk1"/>
              </a:solidFill>
              <a:latin typeface="Calibri"/>
              <a:ea typeface="Calibri"/>
              <a:cs typeface="Calibri"/>
              <a:sym typeface="Calibri"/>
            </a:endParaRPr>
          </a:p>
        </p:txBody>
      </p:sp>
      <p:sp>
        <p:nvSpPr>
          <p:cNvPr id="252" name="Shape 252"/>
          <p:cNvSpPr txBox="1">
            <a:spLocks noGrp="1"/>
          </p:cNvSpPr>
          <p:nvPr>
            <p:ph type="sldNum" idx="12"/>
          </p:nvPr>
        </p:nvSpPr>
        <p:spPr>
          <a:xfrm>
            <a:off x="5797246" y="6743103"/>
            <a:ext cx="4434997" cy="356196"/>
          </a:xfrm>
          <a:prstGeom prst="rect">
            <a:avLst/>
          </a:prstGeom>
          <a:noFill/>
          <a:ln>
            <a:noFill/>
          </a:ln>
        </p:spPr>
        <p:txBody>
          <a:bodyPr lIns="99025" tIns="49500" rIns="99025" bIns="49500" anchor="b" anchorCtr="0">
            <a:noAutofit/>
          </a:bodyPr>
          <a:lstStyle/>
          <a:p>
            <a:pPr marL="0" marR="0" lvl="0" indent="0" algn="r" rtl="0">
              <a:spcBef>
                <a:spcPts val="0"/>
              </a:spcBef>
              <a:buSzPct val="25000"/>
              <a:buNone/>
            </a:pPr>
            <a:fld id="{00000000-1234-1234-1234-123412341234}" type="slidenum">
              <a:rPr lang="en-US" sz="1300">
                <a:solidFill>
                  <a:schemeClr val="dk1"/>
                </a:solidFill>
                <a:latin typeface="Calibri"/>
                <a:ea typeface="Calibri"/>
                <a:cs typeface="Calibri"/>
                <a:sym typeface="Calibri"/>
              </a:rPr>
              <a:t>71</a:t>
            </a:fld>
            <a:endParaRPr lang="en-US" sz="13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106150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Shape 314"/>
          <p:cNvSpPr txBox="1">
            <a:spLocks noGrp="1"/>
          </p:cNvSpPr>
          <p:nvPr>
            <p:ph type="body" idx="1"/>
          </p:nvPr>
        </p:nvSpPr>
        <p:spPr>
          <a:xfrm>
            <a:off x="1023462" y="3416537"/>
            <a:ext cx="8187689" cy="2795349"/>
          </a:xfrm>
          <a:prstGeom prst="rect">
            <a:avLst/>
          </a:prstGeom>
        </p:spPr>
        <p:txBody>
          <a:bodyPr lIns="91425" tIns="91425" rIns="91425" bIns="91425" anchor="t" anchorCtr="0">
            <a:noAutofit/>
          </a:bodyPr>
          <a:lstStyle/>
          <a:p>
            <a:pPr lvl="0">
              <a:spcBef>
                <a:spcPts val="0"/>
              </a:spcBef>
              <a:buNone/>
            </a:pPr>
            <a:endParaRPr dirty="0"/>
          </a:p>
        </p:txBody>
      </p:sp>
      <p:sp>
        <p:nvSpPr>
          <p:cNvPr id="315" name="Shape 315"/>
          <p:cNvSpPr>
            <a:spLocks noGrp="1" noRot="1" noChangeAspect="1"/>
          </p:cNvSpPr>
          <p:nvPr>
            <p:ph type="sldImg" idx="2"/>
          </p:nvPr>
        </p:nvSpPr>
        <p:spPr>
          <a:xfrm>
            <a:off x="2987675" y="887413"/>
            <a:ext cx="4259263" cy="2395537"/>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568334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73</a:t>
            </a:fld>
            <a:endParaRPr lang="zh-TW" altLang="en-US"/>
          </a:p>
        </p:txBody>
      </p:sp>
    </p:spTree>
    <p:extLst>
      <p:ext uri="{BB962C8B-B14F-4D97-AF65-F5344CB8AC3E}">
        <p14:creationId xmlns:p14="http://schemas.microsoft.com/office/powerpoint/2010/main" val="34937933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zh-TW" altLang="en-US" dirty="0"/>
          </a:p>
        </p:txBody>
      </p:sp>
      <p:sp>
        <p:nvSpPr>
          <p:cNvPr id="4" name="投影片編號版面配置區 3"/>
          <p:cNvSpPr>
            <a:spLocks noGrp="1"/>
          </p:cNvSpPr>
          <p:nvPr>
            <p:ph type="sldNum" sz="quarter" idx="10"/>
          </p:nvPr>
        </p:nvSpPr>
        <p:spPr/>
        <p:txBody>
          <a:bodyPr/>
          <a:lstStyle/>
          <a:p>
            <a:pPr>
              <a:defRPr/>
            </a:pPr>
            <a:fld id="{54445356-9009-4659-8E08-0EEBBFF7FCE1}" type="slidenum">
              <a:rPr lang="zh-TW" altLang="en-US" smtClean="0"/>
              <a:pPr>
                <a:defRPr/>
              </a:pPr>
              <a:t>9</a:t>
            </a:fld>
            <a:endParaRPr lang="en-US" altLang="zh-TW"/>
          </a:p>
        </p:txBody>
      </p:sp>
    </p:spTree>
    <p:extLst>
      <p:ext uri="{BB962C8B-B14F-4D97-AF65-F5344CB8AC3E}">
        <p14:creationId xmlns:p14="http://schemas.microsoft.com/office/powerpoint/2010/main" val="27717445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smtClean="0">
                <a:solidFill>
                  <a:schemeClr val="tx1"/>
                </a:solidFill>
                <a:effectLst/>
                <a:latin typeface="+mn-lt"/>
                <a:ea typeface="+mn-ea"/>
                <a:cs typeface="新細明體" charset="-120"/>
              </a:rPr>
              <a:t>作者將商業模式創新定義為</a:t>
            </a:r>
            <a:r>
              <a:rPr lang="en-US" altLang="zh-TW" sz="1200" kern="1200" dirty="0" smtClean="0">
                <a:solidFill>
                  <a:schemeClr val="tx1"/>
                </a:solidFill>
                <a:effectLst/>
                <a:latin typeface="+mn-lt"/>
                <a:ea typeface="+mn-ea"/>
                <a:cs typeface="新細明體" charset="-120"/>
              </a:rPr>
              <a:t>:</a:t>
            </a:r>
            <a:r>
              <a:rPr lang="zh-TW" altLang="en-US" sz="1200" kern="1200" dirty="0" smtClean="0">
                <a:solidFill>
                  <a:schemeClr val="tx1"/>
                </a:solidFill>
                <a:effectLst/>
                <a:latin typeface="+mn-lt"/>
                <a:ea typeface="+mn-ea"/>
                <a:cs typeface="新細明體" charset="-120"/>
              </a:rPr>
              <a:t>一個企業如何創造</a:t>
            </a:r>
            <a:r>
              <a:rPr lang="en-US" altLang="zh-TW" sz="1200" kern="1200" dirty="0" smtClean="0">
                <a:solidFill>
                  <a:schemeClr val="tx1"/>
                </a:solidFill>
                <a:effectLst/>
                <a:latin typeface="+mn-lt"/>
                <a:ea typeface="+mn-ea"/>
                <a:cs typeface="新細明體" charset="-120"/>
              </a:rPr>
              <a:t>.</a:t>
            </a:r>
            <a:r>
              <a:rPr lang="zh-TW" altLang="en-US" sz="1200" kern="1200" dirty="0" smtClean="0">
                <a:solidFill>
                  <a:schemeClr val="tx1"/>
                </a:solidFill>
                <a:effectLst/>
                <a:latin typeface="+mn-lt"/>
                <a:ea typeface="+mn-ea"/>
                <a:cs typeface="新細明體" charset="-120"/>
              </a:rPr>
              <a:t>傳遞</a:t>
            </a:r>
            <a:r>
              <a:rPr lang="en-US" altLang="zh-TW" sz="1200" kern="1200" dirty="0" smtClean="0">
                <a:solidFill>
                  <a:schemeClr val="tx1"/>
                </a:solidFill>
                <a:effectLst/>
                <a:latin typeface="+mn-lt"/>
                <a:ea typeface="+mn-ea"/>
                <a:cs typeface="新細明體" charset="-120"/>
              </a:rPr>
              <a:t>.</a:t>
            </a:r>
            <a:r>
              <a:rPr lang="zh-TW" altLang="en-US" sz="1200" kern="1200" dirty="0" smtClean="0">
                <a:solidFill>
                  <a:schemeClr val="tx1"/>
                </a:solidFill>
                <a:effectLst/>
                <a:latin typeface="+mn-lt"/>
                <a:ea typeface="+mn-ea"/>
                <a:cs typeface="新細明體" charset="-120"/>
              </a:rPr>
              <a:t>獲取價值的手段或方法</a:t>
            </a:r>
            <a:r>
              <a:rPr lang="en-US" altLang="zh-TW" sz="1200" kern="1200" dirty="0" smtClean="0">
                <a:solidFill>
                  <a:schemeClr val="tx1"/>
                </a:solidFill>
                <a:effectLst/>
                <a:latin typeface="+mn-lt"/>
                <a:ea typeface="+mn-ea"/>
                <a:cs typeface="新細明體" charset="-120"/>
              </a:rPr>
              <a:t>=&gt;</a:t>
            </a:r>
            <a:r>
              <a:rPr lang="zh-TW" altLang="en-US" sz="1200" kern="1200" dirty="0" smtClean="0">
                <a:solidFill>
                  <a:schemeClr val="tx1"/>
                </a:solidFill>
                <a:effectLst/>
                <a:latin typeface="+mn-lt"/>
                <a:ea typeface="+mn-ea"/>
                <a:cs typeface="新細明體" charset="-120"/>
              </a:rPr>
              <a:t>將這個概念用商業模式圖的方式呈現出來</a:t>
            </a:r>
            <a:endParaRPr lang="en-US" altLang="zh-TW" sz="1200" kern="1200" dirty="0" smtClean="0">
              <a:solidFill>
                <a:schemeClr val="tx1"/>
              </a:solidFill>
              <a:effectLst/>
              <a:latin typeface="+mn-lt"/>
              <a:ea typeface="+mn-ea"/>
              <a:cs typeface="新細明體" charset="-12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smtClean="0">
                <a:solidFill>
                  <a:schemeClr val="tx1"/>
                </a:solidFill>
                <a:effectLst/>
                <a:latin typeface="+mn-lt"/>
                <a:ea typeface="+mn-ea"/>
                <a:cs typeface="新細明體" charset="-120"/>
              </a:rPr>
              <a:t>他將商業模式分成九大區塊</a:t>
            </a:r>
            <a:r>
              <a:rPr lang="en-US" altLang="zh-TW" sz="1200" kern="1200" dirty="0" smtClean="0">
                <a:solidFill>
                  <a:schemeClr val="tx1"/>
                </a:solidFill>
                <a:effectLst/>
                <a:latin typeface="+mn-lt"/>
                <a:ea typeface="+mn-ea"/>
                <a:cs typeface="新細明體" charset="-120"/>
              </a:rPr>
              <a:t>,</a:t>
            </a:r>
            <a:r>
              <a:rPr lang="zh-TW" altLang="zh-TW" sz="1200" kern="1200" dirty="0" smtClean="0">
                <a:solidFill>
                  <a:schemeClr val="tx1"/>
                </a:solidFill>
                <a:effectLst/>
                <a:latin typeface="+mn-lt"/>
                <a:ea typeface="+mn-ea"/>
                <a:cs typeface="新細明體" charset="-120"/>
              </a:rPr>
              <a:t>這九大區塊具體的展示了企業創造營收的邏輯</a:t>
            </a:r>
            <a:r>
              <a:rPr lang="en-US" altLang="zh-TW" sz="1200" kern="1200" dirty="0" smtClean="0">
                <a:solidFill>
                  <a:schemeClr val="tx1"/>
                </a:solidFill>
                <a:effectLst/>
                <a:latin typeface="+mn-lt"/>
                <a:ea typeface="+mn-ea"/>
                <a:cs typeface="新細明體" charset="-120"/>
              </a:rPr>
              <a:t>,</a:t>
            </a:r>
            <a:r>
              <a:rPr lang="zh-TW" altLang="zh-TW" sz="1200" kern="1200" dirty="0" smtClean="0">
                <a:solidFill>
                  <a:schemeClr val="tx1"/>
                </a:solidFill>
                <a:effectLst/>
                <a:latin typeface="+mn-lt"/>
                <a:ea typeface="+mn-ea"/>
                <a:cs typeface="新細明體" charset="-120"/>
              </a:rPr>
              <a:t>而這九大區塊共涵蓋了四個 主要的商業領域</a:t>
            </a:r>
            <a:r>
              <a:rPr lang="en-US" altLang="zh-TW" sz="1200" kern="1200" dirty="0" smtClean="0">
                <a:solidFill>
                  <a:schemeClr val="tx1"/>
                </a:solidFill>
                <a:effectLst/>
                <a:latin typeface="+mn-lt"/>
                <a:ea typeface="+mn-ea"/>
                <a:cs typeface="新細明體" charset="-120"/>
              </a:rPr>
              <a:t>,</a:t>
            </a:r>
            <a:r>
              <a:rPr lang="zh-TW" altLang="en-US" sz="1200" kern="1200" dirty="0" smtClean="0">
                <a:solidFill>
                  <a:schemeClr val="tx1"/>
                </a:solidFill>
                <a:effectLst/>
                <a:latin typeface="+mn-lt"/>
                <a:ea typeface="+mn-ea"/>
                <a:cs typeface="新細明體" charset="-120"/>
              </a:rPr>
              <a:t>分別是客戶</a:t>
            </a:r>
            <a:r>
              <a:rPr lang="en-US" altLang="zh-TW" sz="1200" kern="1200" dirty="0" smtClean="0">
                <a:solidFill>
                  <a:schemeClr val="tx1"/>
                </a:solidFill>
                <a:effectLst/>
                <a:latin typeface="+mn-lt"/>
                <a:ea typeface="+mn-ea"/>
                <a:cs typeface="新細明體" charset="-120"/>
              </a:rPr>
              <a:t>,</a:t>
            </a:r>
            <a:r>
              <a:rPr lang="zh-TW" altLang="en-US" sz="1200" kern="1200" dirty="0" smtClean="0">
                <a:solidFill>
                  <a:schemeClr val="tx1"/>
                </a:solidFill>
                <a:effectLst/>
                <a:latin typeface="+mn-lt"/>
                <a:ea typeface="+mn-ea"/>
                <a:cs typeface="新細明體" charset="-120"/>
              </a:rPr>
              <a:t>提供價值</a:t>
            </a:r>
            <a:r>
              <a:rPr lang="en-US" altLang="zh-TW" sz="1200" kern="1200" dirty="0" smtClean="0">
                <a:solidFill>
                  <a:schemeClr val="tx1"/>
                </a:solidFill>
                <a:effectLst/>
                <a:latin typeface="+mn-lt"/>
                <a:ea typeface="+mn-ea"/>
                <a:cs typeface="新細明體" charset="-120"/>
              </a:rPr>
              <a:t>,</a:t>
            </a:r>
            <a:r>
              <a:rPr lang="zh-TW" altLang="en-US" sz="1200" kern="1200" dirty="0" smtClean="0">
                <a:solidFill>
                  <a:schemeClr val="tx1"/>
                </a:solidFill>
                <a:effectLst/>
                <a:latin typeface="+mn-lt"/>
                <a:ea typeface="+mn-ea"/>
                <a:cs typeface="新細明體" charset="-120"/>
              </a:rPr>
              <a:t>基礎建設及金融</a:t>
            </a:r>
            <a:r>
              <a:rPr lang="en-US" altLang="zh-TW" sz="1200" kern="1200" dirty="0" smtClean="0">
                <a:solidFill>
                  <a:schemeClr val="tx1"/>
                </a:solidFill>
                <a:effectLst/>
                <a:latin typeface="+mn-lt"/>
                <a:ea typeface="+mn-ea"/>
                <a:cs typeface="新細明體" charset="-120"/>
              </a:rPr>
              <a:t>,</a:t>
            </a:r>
            <a:r>
              <a:rPr lang="zh-TW" altLang="en-US" dirty="0" smtClean="0"/>
              <a:t>以幫助企業對商業模式做全面性的分析</a:t>
            </a:r>
            <a:endParaRPr lang="en-US" altLang="zh-TW" dirty="0" smtClean="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本研究會利用這個工具描繪出個案現有的商業模式</a:t>
            </a:r>
            <a:r>
              <a:rPr lang="en-US" altLang="zh-TW" dirty="0" smtClean="0"/>
              <a:t>,</a:t>
            </a:r>
            <a:r>
              <a:rPr lang="zh-TW" altLang="en-US" dirty="0" smtClean="0"/>
              <a:t>作為商業模式創新的基礎</a:t>
            </a:r>
            <a:endParaRPr lang="zh-TW" altLang="en-US" dirty="0"/>
          </a:p>
        </p:txBody>
      </p:sp>
      <p:sp>
        <p:nvSpPr>
          <p:cNvPr id="4" name="投影片編號版面配置區 3"/>
          <p:cNvSpPr>
            <a:spLocks noGrp="1"/>
          </p:cNvSpPr>
          <p:nvPr>
            <p:ph type="sldNum" sz="quarter" idx="10"/>
          </p:nvPr>
        </p:nvSpPr>
        <p:spPr/>
        <p:txBody>
          <a:bodyPr/>
          <a:lstStyle/>
          <a:p>
            <a:pPr>
              <a:defRPr/>
            </a:pPr>
            <a:fld id="{54445356-9009-4659-8E08-0EEBBFF7FCE1}" type="slidenum">
              <a:rPr lang="zh-TW" altLang="en-US" smtClean="0"/>
              <a:pPr>
                <a:defRPr/>
              </a:pPr>
              <a:t>10</a:t>
            </a:fld>
            <a:endParaRPr lang="en-US" altLang="zh-TW"/>
          </a:p>
        </p:txBody>
      </p:sp>
    </p:spTree>
    <p:extLst>
      <p:ext uri="{BB962C8B-B14F-4D97-AF65-F5344CB8AC3E}">
        <p14:creationId xmlns:p14="http://schemas.microsoft.com/office/powerpoint/2010/main" val="31221909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它是一個評估商業模式創新的價值及可行性的驗證工具，用區塊圖型的概念，</a:t>
            </a:r>
            <a:endParaRPr lang="en-US" altLang="zh-TW" dirty="0" smtClean="0"/>
          </a:p>
          <a:p>
            <a:r>
              <a:rPr lang="zh-TW" altLang="en-US" dirty="0" smtClean="0"/>
              <a:t>以創新為中心分為四個象限，價值、價格、收入及成本，而每一項又會再分成三個細項來進行探討。</a:t>
            </a:r>
            <a:endParaRPr lang="en-US" altLang="zh-TW" dirty="0" smtClean="0"/>
          </a:p>
          <a:p>
            <a:endParaRPr lang="en-US" altLang="zh-TW" dirty="0" smtClean="0"/>
          </a:p>
          <a:p>
            <a:r>
              <a:rPr lang="zh-TW" altLang="en-US" dirty="0" smtClean="0"/>
              <a:t>以圖形來看，分為左右兩邊的話，左半部是客戶端的部分，</a:t>
            </a:r>
            <a:endParaRPr lang="en-US" altLang="zh-TW" dirty="0" smtClean="0"/>
          </a:p>
          <a:p>
            <a:r>
              <a:rPr lang="zh-TW" altLang="en-US" dirty="0" smtClean="0"/>
              <a:t>左邊是代表客戶所得到的好處以及客戶所付出的代價，右邊是企業所得到的好處及企業所付出的代價，</a:t>
            </a:r>
            <a:endParaRPr lang="en-US" altLang="zh-TW" dirty="0" smtClean="0"/>
          </a:p>
          <a:p>
            <a:r>
              <a:rPr lang="zh-TW" altLang="en-US" dirty="0" smtClean="0"/>
              <a:t>以上下來看的話，上半部為價值創造的部分，下半部為效率提升的部分。</a:t>
            </a:r>
            <a:endParaRPr lang="en-US" altLang="zh-TW" dirty="0" smtClean="0"/>
          </a:p>
          <a:p>
            <a:endParaRPr lang="en-US" altLang="zh-TW" dirty="0" smtClean="0"/>
          </a:p>
          <a:p>
            <a:r>
              <a:rPr lang="zh-TW" altLang="en-US" dirty="0" smtClean="0"/>
              <a:t>本研究以</a:t>
            </a:r>
            <a:r>
              <a:rPr lang="en-US" altLang="zh-TW" dirty="0" smtClean="0"/>
              <a:t>VPRC</a:t>
            </a:r>
            <a:r>
              <a:rPr lang="zh-TW" altLang="en-US" dirty="0" smtClean="0"/>
              <a:t>模型作為分析我們所設計的商業模式創新在經濟價值上，對於企業和客戶是否有確切的提升作用。</a:t>
            </a:r>
            <a:endParaRPr lang="zh-TW" altLang="en-US" dirty="0"/>
          </a:p>
        </p:txBody>
      </p:sp>
      <p:sp>
        <p:nvSpPr>
          <p:cNvPr id="4" name="投影片編號版面配置區 3"/>
          <p:cNvSpPr>
            <a:spLocks noGrp="1"/>
          </p:cNvSpPr>
          <p:nvPr>
            <p:ph type="sldNum" sz="quarter" idx="10"/>
          </p:nvPr>
        </p:nvSpPr>
        <p:spPr/>
        <p:txBody>
          <a:bodyPr/>
          <a:lstStyle/>
          <a:p>
            <a:pPr>
              <a:defRPr/>
            </a:pPr>
            <a:fld id="{54445356-9009-4659-8E08-0EEBBFF7FCE1}" type="slidenum">
              <a:rPr lang="zh-TW" altLang="en-US" smtClean="0"/>
              <a:pPr>
                <a:defRPr/>
              </a:pPr>
              <a:t>12</a:t>
            </a:fld>
            <a:endParaRPr lang="en-US" altLang="zh-TW"/>
          </a:p>
        </p:txBody>
      </p:sp>
    </p:spTree>
    <p:extLst>
      <p:ext uri="{BB962C8B-B14F-4D97-AF65-F5344CB8AC3E}">
        <p14:creationId xmlns:p14="http://schemas.microsoft.com/office/powerpoint/2010/main" val="26486893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dirty="0"/>
          </a:p>
        </p:txBody>
      </p:sp>
      <p:sp>
        <p:nvSpPr>
          <p:cNvPr id="4" name="投影片編號版面配置區 3"/>
          <p:cNvSpPr>
            <a:spLocks noGrp="1"/>
          </p:cNvSpPr>
          <p:nvPr>
            <p:ph type="sldNum" sz="quarter" idx="10"/>
          </p:nvPr>
        </p:nvSpPr>
        <p:spPr/>
        <p:txBody>
          <a:bodyPr/>
          <a:lstStyle/>
          <a:p>
            <a:fld id="{59C2FB1B-645A-40C2-9D3F-69B9DC873AF2}" type="slidenum">
              <a:rPr lang="en-US" smtClean="0"/>
              <a:t>13</a:t>
            </a:fld>
            <a:endParaRPr lang="en-US"/>
          </a:p>
        </p:txBody>
      </p:sp>
    </p:spTree>
    <p:extLst>
      <p:ext uri="{BB962C8B-B14F-4D97-AF65-F5344CB8AC3E}">
        <p14:creationId xmlns:p14="http://schemas.microsoft.com/office/powerpoint/2010/main" val="16567548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a:buFont typeface="Arial" panose="020B0604020202020204" pitchFamily="34" charset="0"/>
              <a:buChar char="•"/>
            </a:pPr>
            <a:r>
              <a:rPr lang="zh-TW" altLang="zh-TW" sz="1200" dirty="0" smtClean="0">
                <a:solidFill>
                  <a:srgbClr val="002060"/>
                </a:solidFill>
              </a:rPr>
              <a:t>思考智能櫃為何出現，針對智能櫃的出現作價值擷取。</a:t>
            </a:r>
            <a:endParaRPr lang="en-US" altLang="zh-TW" sz="1200" dirty="0" smtClean="0">
              <a:solidFill>
                <a:srgbClr val="002060"/>
              </a:solidFill>
            </a:endParaRPr>
          </a:p>
          <a:p>
            <a:pPr>
              <a:buFont typeface="Arial" panose="020B0604020202020204" pitchFamily="34" charset="0"/>
              <a:buChar char="•"/>
            </a:pPr>
            <a:r>
              <a:rPr lang="zh-TW" altLang="zh-TW" sz="1200" dirty="0" smtClean="0">
                <a:solidFill>
                  <a:srgbClr val="002060"/>
                </a:solidFill>
              </a:rPr>
              <a:t>善用資訊科技力量蒐集有價值的巨量資料來支撐及提供精準性服務。</a:t>
            </a:r>
            <a:endParaRPr lang="en-US" altLang="zh-TW" sz="1200" dirty="0" smtClean="0">
              <a:solidFill>
                <a:srgbClr val="002060"/>
              </a:solidFill>
            </a:endParaRPr>
          </a:p>
          <a:p>
            <a:pPr>
              <a:buFont typeface="Arial" panose="020B0604020202020204" pitchFamily="34" charset="0"/>
              <a:buChar char="•"/>
            </a:pPr>
            <a:r>
              <a:rPr lang="zh-TW" altLang="zh-TW" sz="1200" dirty="0" smtClean="0">
                <a:solidFill>
                  <a:srgbClr val="002060"/>
                </a:solidFill>
              </a:rPr>
              <a:t>在成本與使用中取得平衡，讓營運模式直接走向藍海。</a:t>
            </a:r>
          </a:p>
        </p:txBody>
      </p:sp>
      <p:sp>
        <p:nvSpPr>
          <p:cNvPr id="4" name="投影片編號版面配置區 3"/>
          <p:cNvSpPr>
            <a:spLocks noGrp="1"/>
          </p:cNvSpPr>
          <p:nvPr>
            <p:ph type="sldNum" sz="quarter" idx="10"/>
          </p:nvPr>
        </p:nvSpPr>
        <p:spPr/>
        <p:txBody>
          <a:bodyPr/>
          <a:lstStyle/>
          <a:p>
            <a:pPr>
              <a:defRPr/>
            </a:pPr>
            <a:fld id="{54445356-9009-4659-8E08-0EEBBFF7FCE1}" type="slidenum">
              <a:rPr lang="zh-TW" altLang="en-US" smtClean="0"/>
              <a:pPr>
                <a:defRPr/>
              </a:pPr>
              <a:t>15</a:t>
            </a:fld>
            <a:endParaRPr lang="en-US" altLang="zh-TW"/>
          </a:p>
        </p:txBody>
      </p:sp>
    </p:spTree>
    <p:extLst>
      <p:ext uri="{BB962C8B-B14F-4D97-AF65-F5344CB8AC3E}">
        <p14:creationId xmlns:p14="http://schemas.microsoft.com/office/powerpoint/2010/main" val="4629393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dirty="0"/>
          </a:p>
        </p:txBody>
      </p:sp>
      <p:sp>
        <p:nvSpPr>
          <p:cNvPr id="4" name="投影片編號版面配置區 3"/>
          <p:cNvSpPr>
            <a:spLocks noGrp="1"/>
          </p:cNvSpPr>
          <p:nvPr>
            <p:ph type="sldNum" sz="quarter" idx="10"/>
          </p:nvPr>
        </p:nvSpPr>
        <p:spPr/>
        <p:txBody>
          <a:bodyPr/>
          <a:lstStyle/>
          <a:p>
            <a:fld id="{59C2FB1B-645A-40C2-9D3F-69B9DC873AF2}" type="slidenum">
              <a:rPr lang="en-US" smtClean="0"/>
              <a:t>16</a:t>
            </a:fld>
            <a:endParaRPr lang="en-US"/>
          </a:p>
        </p:txBody>
      </p:sp>
    </p:spTree>
    <p:extLst>
      <p:ext uri="{BB962C8B-B14F-4D97-AF65-F5344CB8AC3E}">
        <p14:creationId xmlns:p14="http://schemas.microsoft.com/office/powerpoint/2010/main" val="34516412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dirty="0"/>
          </a:p>
        </p:txBody>
      </p:sp>
      <p:sp>
        <p:nvSpPr>
          <p:cNvPr id="4" name="投影片編號版面配置區 3"/>
          <p:cNvSpPr>
            <a:spLocks noGrp="1"/>
          </p:cNvSpPr>
          <p:nvPr>
            <p:ph type="sldNum" sz="quarter" idx="10"/>
          </p:nvPr>
        </p:nvSpPr>
        <p:spPr/>
        <p:txBody>
          <a:bodyPr/>
          <a:lstStyle/>
          <a:p>
            <a:fld id="{59C2FB1B-645A-40C2-9D3F-69B9DC873AF2}" type="slidenum">
              <a:rPr lang="en-US" smtClean="0"/>
              <a:t>21</a:t>
            </a:fld>
            <a:endParaRPr lang="en-US"/>
          </a:p>
        </p:txBody>
      </p:sp>
    </p:spTree>
    <p:extLst>
      <p:ext uri="{BB962C8B-B14F-4D97-AF65-F5344CB8AC3E}">
        <p14:creationId xmlns:p14="http://schemas.microsoft.com/office/powerpoint/2010/main" val="154281137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55494"/>
            <a:ext cx="9144000" cy="2387600"/>
          </a:xfrm>
        </p:spPr>
        <p:txBody>
          <a:bodyPr anchor="b"/>
          <a:lstStyle>
            <a:lvl1pPr algn="ctr">
              <a:defRPr sz="6000"/>
            </a:lvl1pPr>
          </a:lstStyle>
          <a:p>
            <a:r>
              <a:rPr lang="zh-TW" altLang="en-US" smtClean="0"/>
              <a:t>按一下以編輯母片標題樣式</a:t>
            </a:r>
            <a:endParaRPr lang="en-US"/>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smtClean="0"/>
              <a:t>按一下以編輯母片副標題樣式</a:t>
            </a:r>
            <a:endParaRPr lang="en-US"/>
          </a:p>
        </p:txBody>
      </p:sp>
      <p:sp>
        <p:nvSpPr>
          <p:cNvPr id="4" name="日期版面配置區 3"/>
          <p:cNvSpPr>
            <a:spLocks noGrp="1"/>
          </p:cNvSpPr>
          <p:nvPr>
            <p:ph type="dt" sz="half" idx="10"/>
          </p:nvPr>
        </p:nvSpPr>
        <p:spPr/>
        <p:txBody>
          <a:bodyPr/>
          <a:lstStyle/>
          <a:p>
            <a:fld id="{90D7408D-91A5-47F8-9220-BE1915799689}" type="datetimeFigureOut">
              <a:rPr lang="en-US" smtClean="0"/>
              <a:t>6/18/2022</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A2D03ED1-8DD8-4C99-A3B7-0F3344DAF6D0}" type="slidenum">
              <a:rPr lang="en-US" smtClean="0"/>
              <a:t>‹#›</a:t>
            </a:fld>
            <a:endParaRPr lang="en-US"/>
          </a:p>
        </p:txBody>
      </p:sp>
      <p:pic>
        <p:nvPicPr>
          <p:cNvPr id="7" name="圖片 6"/>
          <p:cNvPicPr>
            <a:picLocks noChangeAspect="1"/>
          </p:cNvPicPr>
          <p:nvPr userDrawn="1"/>
        </p:nvPicPr>
        <p:blipFill>
          <a:blip r:embed="rId2"/>
          <a:stretch>
            <a:fillRect/>
          </a:stretch>
        </p:blipFill>
        <p:spPr>
          <a:xfrm>
            <a:off x="0" y="1"/>
            <a:ext cx="12192000" cy="337930"/>
          </a:xfrm>
          <a:prstGeom prst="rect">
            <a:avLst/>
          </a:prstGeom>
        </p:spPr>
      </p:pic>
      <p:sp>
        <p:nvSpPr>
          <p:cNvPr id="8" name="日期版面配置區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0D7408D-91A5-47F8-9220-BE1915799689}" type="datetimeFigureOut">
              <a:rPr lang="en-US" smtClean="0"/>
              <a:pPr/>
              <a:t>6/18/2022</a:t>
            </a:fld>
            <a:endParaRPr lang="en-US"/>
          </a:p>
        </p:txBody>
      </p:sp>
      <p:sp>
        <p:nvSpPr>
          <p:cNvPr id="9" name="投影片編號版面配置區 5"/>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2D03ED1-8DD8-4C99-A3B7-0F3344DAF6D0}" type="slidenum">
              <a:rPr lang="en-US" smtClean="0"/>
              <a:pPr/>
              <a:t>‹#›</a:t>
            </a:fld>
            <a:endParaRPr lang="en-US"/>
          </a:p>
        </p:txBody>
      </p:sp>
      <p:sp>
        <p:nvSpPr>
          <p:cNvPr id="10" name="日期版面配置區 3"/>
          <p:cNvSpPr txBox="1">
            <a:spLocks/>
          </p:cNvSpPr>
          <p:nvPr userDrawn="1"/>
        </p:nvSpPr>
        <p:spPr>
          <a:xfrm>
            <a:off x="457200" y="6356350"/>
            <a:ext cx="21336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標楷體" panose="03000509000000000000" pitchFamily="65" charset="-12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99D035A-3CCD-0F46-B59D-65FDD0B5D827}" type="datetimeFigureOut">
              <a:rPr kumimoji="1" lang="zh-TW" altLang="en-US" smtClean="0"/>
              <a:pPr/>
              <a:t>18/06/2022</a:t>
            </a:fld>
            <a:endParaRPr kumimoji="1" lang="zh-TW" altLang="en-US" dirty="0"/>
          </a:p>
        </p:txBody>
      </p:sp>
      <p:sp>
        <p:nvSpPr>
          <p:cNvPr id="11" name="投影片編號版面配置區 5"/>
          <p:cNvSpPr txBox="1">
            <a:spLocks/>
          </p:cNvSpPr>
          <p:nvPr userDrawn="1"/>
        </p:nvSpPr>
        <p:spPr>
          <a:xfrm>
            <a:off x="6553200" y="635635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標楷體" panose="03000509000000000000" pitchFamily="65" charset="-12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FE3B75-F868-B941-B46B-776E69ACFFD7}" type="slidenum">
              <a:rPr kumimoji="1" lang="zh-TW" altLang="en-US" smtClean="0"/>
              <a:pPr/>
              <a:t>‹#›</a:t>
            </a:fld>
            <a:endParaRPr kumimoji="1" lang="zh-TW" altLang="en-US" dirty="0"/>
          </a:p>
        </p:txBody>
      </p:sp>
      <p:grpSp>
        <p:nvGrpSpPr>
          <p:cNvPr id="12" name="群組 11"/>
          <p:cNvGrpSpPr/>
          <p:nvPr userDrawn="1"/>
        </p:nvGrpSpPr>
        <p:grpSpPr>
          <a:xfrm>
            <a:off x="0" y="6359522"/>
            <a:ext cx="12157008" cy="503999"/>
            <a:chOff x="27500" y="6373169"/>
            <a:chExt cx="9144000" cy="503999"/>
          </a:xfrm>
        </p:grpSpPr>
        <p:sp>
          <p:nvSpPr>
            <p:cNvPr id="13" name="矩形 12"/>
            <p:cNvSpPr/>
            <p:nvPr/>
          </p:nvSpPr>
          <p:spPr>
            <a:xfrm>
              <a:off x="27500" y="6373169"/>
              <a:ext cx="9144000" cy="50399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TW" altLang="en-US" dirty="0">
                <a:ea typeface="標楷體" panose="03000509000000000000" pitchFamily="65" charset="-120"/>
              </a:endParaRPr>
            </a:p>
          </p:txBody>
        </p:sp>
        <p:pic>
          <p:nvPicPr>
            <p:cNvPr id="14" name="Picture 9" descr="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870" y="6460677"/>
              <a:ext cx="300077" cy="378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矩形 14"/>
            <p:cNvSpPr/>
            <p:nvPr/>
          </p:nvSpPr>
          <p:spPr>
            <a:xfrm>
              <a:off x="542584" y="6501128"/>
              <a:ext cx="3661838" cy="307777"/>
            </a:xfrm>
            <a:prstGeom prst="rect">
              <a:avLst/>
            </a:prstGeom>
          </p:spPr>
          <p:txBody>
            <a:bodyPr wrap="square">
              <a:spAutoFit/>
            </a:bodyPr>
            <a:lstStyle/>
            <a:p>
              <a:r>
                <a:rPr kumimoji="0" lang="en-US" altLang="zh-TW" sz="1400" i="1" dirty="0" smtClean="0">
                  <a:solidFill>
                    <a:srgbClr val="2907A5"/>
                  </a:solidFill>
                  <a:latin typeface="Arial" pitchFamily="34" charset="0"/>
                  <a:ea typeface="標楷體" panose="03000509000000000000" pitchFamily="65" charset="-120"/>
                  <a:cs typeface="Arial" pitchFamily="34" charset="0"/>
                </a:rPr>
                <a:t>Institute of Information Management, NCTU </a:t>
              </a:r>
              <a:endParaRPr lang="zh-TW" altLang="en-US" sz="1400" dirty="0">
                <a:ea typeface="標楷體" panose="03000509000000000000" pitchFamily="65" charset="-120"/>
              </a:endParaRPr>
            </a:p>
          </p:txBody>
        </p:sp>
      </p:grpSp>
      <p:grpSp>
        <p:nvGrpSpPr>
          <p:cNvPr id="16" name="群組 15"/>
          <p:cNvGrpSpPr>
            <a:grpSpLocks noChangeAspect="1"/>
          </p:cNvGrpSpPr>
          <p:nvPr userDrawn="1"/>
        </p:nvGrpSpPr>
        <p:grpSpPr>
          <a:xfrm>
            <a:off x="10349947" y="6409464"/>
            <a:ext cx="1598543" cy="380274"/>
            <a:chOff x="772185" y="1003371"/>
            <a:chExt cx="2277814" cy="541866"/>
          </a:xfrm>
        </p:grpSpPr>
        <p:sp>
          <p:nvSpPr>
            <p:cNvPr id="17" name="矩形 16"/>
            <p:cNvSpPr>
              <a:spLocks noChangeAspect="1"/>
            </p:cNvSpPr>
            <p:nvPr/>
          </p:nvSpPr>
          <p:spPr>
            <a:xfrm>
              <a:off x="772185" y="1003371"/>
              <a:ext cx="568407" cy="541866"/>
            </a:xfrm>
            <a:prstGeom prst="rect">
              <a:avLst/>
            </a:prstGeom>
            <a:solidFill>
              <a:srgbClr val="000090"/>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smtClean="0">
                  <a:solidFill>
                    <a:schemeClr val="bg1"/>
                  </a:solidFill>
                  <a:latin typeface="Tahoma"/>
                  <a:ea typeface="標楷體" panose="03000509000000000000" pitchFamily="65" charset="-120"/>
                  <a:cs typeface="Tahoma"/>
                </a:rPr>
                <a:t>I</a:t>
              </a:r>
              <a:endParaRPr kumimoji="1" lang="zh-TW" altLang="en-US" sz="2400" b="1" dirty="0">
                <a:solidFill>
                  <a:schemeClr val="bg1"/>
                </a:solidFill>
                <a:latin typeface="Tahoma"/>
                <a:ea typeface="標楷體" panose="03000509000000000000" pitchFamily="65" charset="-120"/>
                <a:cs typeface="Tahoma"/>
              </a:endParaRPr>
            </a:p>
          </p:txBody>
        </p:sp>
        <p:sp>
          <p:nvSpPr>
            <p:cNvPr id="18" name="矩形 17"/>
            <p:cNvSpPr>
              <a:spLocks noChangeAspect="1"/>
            </p:cNvSpPr>
            <p:nvPr/>
          </p:nvSpPr>
          <p:spPr>
            <a:xfrm>
              <a:off x="1369467" y="1003371"/>
              <a:ext cx="537600" cy="539715"/>
            </a:xfrm>
            <a:prstGeom prst="rect">
              <a:avLst/>
            </a:prstGeom>
            <a:solidFill>
              <a:schemeClr val="accent2">
                <a:lumMod val="75000"/>
              </a:schemeClr>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a:solidFill>
                    <a:schemeClr val="bg1"/>
                  </a:solidFill>
                  <a:latin typeface="Tahoma"/>
                  <a:ea typeface="標楷體" panose="03000509000000000000" pitchFamily="65" charset="-120"/>
                  <a:cs typeface="Tahoma"/>
                </a:rPr>
                <a:t>E</a:t>
              </a:r>
              <a:endParaRPr kumimoji="1" lang="zh-TW" altLang="en-US" sz="2400" b="1" dirty="0">
                <a:solidFill>
                  <a:schemeClr val="bg1"/>
                </a:solidFill>
                <a:latin typeface="Tahoma"/>
                <a:ea typeface="標楷體" panose="03000509000000000000" pitchFamily="65" charset="-120"/>
                <a:cs typeface="Tahoma"/>
              </a:endParaRPr>
            </a:p>
          </p:txBody>
        </p:sp>
        <p:sp>
          <p:nvSpPr>
            <p:cNvPr id="19" name="矩形 18"/>
            <p:cNvSpPr>
              <a:spLocks noChangeAspect="1"/>
            </p:cNvSpPr>
            <p:nvPr/>
          </p:nvSpPr>
          <p:spPr>
            <a:xfrm>
              <a:off x="1940933" y="1005522"/>
              <a:ext cx="537600" cy="539715"/>
            </a:xfrm>
            <a:prstGeom prst="rect">
              <a:avLst/>
            </a:prstGeom>
            <a:solidFill>
              <a:srgbClr val="008000"/>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a:solidFill>
                    <a:schemeClr val="bg1"/>
                  </a:solidFill>
                  <a:latin typeface="Tahoma"/>
                  <a:ea typeface="標楷體" panose="03000509000000000000" pitchFamily="65" charset="-120"/>
                  <a:cs typeface="Tahoma"/>
                </a:rPr>
                <a:t>B</a:t>
              </a:r>
              <a:endParaRPr kumimoji="1" lang="zh-TW" altLang="en-US" sz="2400" b="1" dirty="0">
                <a:solidFill>
                  <a:schemeClr val="bg1"/>
                </a:solidFill>
                <a:latin typeface="Tahoma"/>
                <a:ea typeface="標楷體" panose="03000509000000000000" pitchFamily="65" charset="-120"/>
                <a:cs typeface="Tahoma"/>
              </a:endParaRPr>
            </a:p>
          </p:txBody>
        </p:sp>
        <p:sp>
          <p:nvSpPr>
            <p:cNvPr id="20" name="矩形 19"/>
            <p:cNvSpPr>
              <a:spLocks noChangeAspect="1"/>
            </p:cNvSpPr>
            <p:nvPr/>
          </p:nvSpPr>
          <p:spPr>
            <a:xfrm>
              <a:off x="2512399" y="1003371"/>
              <a:ext cx="537600" cy="539715"/>
            </a:xfrm>
            <a:prstGeom prst="rect">
              <a:avLst/>
            </a:prstGeom>
            <a:solidFill>
              <a:srgbClr val="660066"/>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smtClean="0">
                  <a:solidFill>
                    <a:schemeClr val="bg1"/>
                  </a:solidFill>
                  <a:latin typeface="Tahoma"/>
                  <a:ea typeface="標楷體" panose="03000509000000000000" pitchFamily="65" charset="-120"/>
                  <a:cs typeface="Tahoma"/>
                </a:rPr>
                <a:t>I</a:t>
              </a:r>
              <a:endParaRPr kumimoji="1" lang="zh-TW" altLang="en-US" sz="2400" b="1" dirty="0">
                <a:solidFill>
                  <a:schemeClr val="bg1"/>
                </a:solidFill>
                <a:latin typeface="Tahoma"/>
                <a:ea typeface="標楷體" panose="03000509000000000000" pitchFamily="65" charset="-120"/>
                <a:cs typeface="Tahoma"/>
              </a:endParaRPr>
            </a:p>
          </p:txBody>
        </p:sp>
      </p:grpSp>
    </p:spTree>
    <p:extLst>
      <p:ext uri="{BB962C8B-B14F-4D97-AF65-F5344CB8AC3E}">
        <p14:creationId xmlns:p14="http://schemas.microsoft.com/office/powerpoint/2010/main" val="219348806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3" name="直排文字版面配置區 2"/>
          <p:cNvSpPr>
            <a:spLocks noGrp="1"/>
          </p:cNvSpPr>
          <p:nvPr>
            <p:ph type="body" orient="vert" idx="1"/>
          </p:nvPr>
        </p:nvSpPr>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3"/>
          <p:cNvSpPr>
            <a:spLocks noGrp="1"/>
          </p:cNvSpPr>
          <p:nvPr>
            <p:ph type="dt" sz="half" idx="10"/>
          </p:nvPr>
        </p:nvSpPr>
        <p:spPr/>
        <p:txBody>
          <a:bodyPr/>
          <a:lstStyle/>
          <a:p>
            <a:fld id="{90D7408D-91A5-47F8-9220-BE1915799689}" type="datetimeFigureOut">
              <a:rPr lang="en-US" smtClean="0"/>
              <a:t>6/18/2022</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31625547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smtClean="0"/>
              <a:t>按一下以編輯母片標題樣式</a:t>
            </a:r>
            <a:endParaRPr lang="en-US"/>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3"/>
          <p:cNvSpPr>
            <a:spLocks noGrp="1"/>
          </p:cNvSpPr>
          <p:nvPr>
            <p:ph type="dt" sz="half" idx="10"/>
          </p:nvPr>
        </p:nvSpPr>
        <p:spPr/>
        <p:txBody>
          <a:bodyPr/>
          <a:lstStyle/>
          <a:p>
            <a:fld id="{90D7408D-91A5-47F8-9220-BE1915799689}" type="datetimeFigureOut">
              <a:rPr lang="en-US" smtClean="0"/>
              <a:t>6/18/2022</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3465784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3" name="內容版面配置區 2"/>
          <p:cNvSpPr>
            <a:spLocks noGrp="1"/>
          </p:cNvSpPr>
          <p:nvPr>
            <p:ph idx="1"/>
          </p:nvPr>
        </p:nvSpPr>
        <p:spPr/>
        <p:txBody>
          <a:bodyPr/>
          <a:lstStyle/>
          <a:p>
            <a:pPr lvl="0"/>
            <a:r>
              <a:rPr lang="zh-TW" altLang="en-US" dirty="0" smtClean="0"/>
              <a:t>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en-US" dirty="0"/>
          </a:p>
        </p:txBody>
      </p:sp>
      <p:sp>
        <p:nvSpPr>
          <p:cNvPr id="4" name="日期版面配置區 3"/>
          <p:cNvSpPr>
            <a:spLocks noGrp="1"/>
          </p:cNvSpPr>
          <p:nvPr>
            <p:ph type="dt" sz="half" idx="10"/>
          </p:nvPr>
        </p:nvSpPr>
        <p:spPr/>
        <p:txBody>
          <a:bodyPr/>
          <a:lstStyle/>
          <a:p>
            <a:fld id="{90D7408D-91A5-47F8-9220-BE1915799689}" type="datetimeFigureOut">
              <a:rPr lang="en-US" smtClean="0"/>
              <a:t>6/18/2022</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A2D03ED1-8DD8-4C99-A3B7-0F3344DAF6D0}" type="slidenum">
              <a:rPr lang="en-US" smtClean="0"/>
              <a:t>‹#›</a:t>
            </a:fld>
            <a:endParaRPr lang="en-US"/>
          </a:p>
        </p:txBody>
      </p:sp>
      <p:sp>
        <p:nvSpPr>
          <p:cNvPr id="11" name="日期版面配置區 3"/>
          <p:cNvSpPr txBox="1">
            <a:spLocks/>
          </p:cNvSpPr>
          <p:nvPr userDrawn="1"/>
        </p:nvSpPr>
        <p:spPr>
          <a:xfrm>
            <a:off x="457200" y="6356350"/>
            <a:ext cx="21336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標楷體" panose="03000509000000000000" pitchFamily="65" charset="-12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99D035A-3CCD-0F46-B59D-65FDD0B5D827}" type="datetimeFigureOut">
              <a:rPr kumimoji="1" lang="zh-TW" altLang="en-US" smtClean="0"/>
              <a:pPr/>
              <a:t>18/06/2022</a:t>
            </a:fld>
            <a:endParaRPr kumimoji="1" lang="zh-TW" altLang="en-US" dirty="0"/>
          </a:p>
        </p:txBody>
      </p:sp>
      <p:sp>
        <p:nvSpPr>
          <p:cNvPr id="12" name="投影片編號版面配置區 5"/>
          <p:cNvSpPr txBox="1">
            <a:spLocks/>
          </p:cNvSpPr>
          <p:nvPr userDrawn="1"/>
        </p:nvSpPr>
        <p:spPr>
          <a:xfrm>
            <a:off x="6553200" y="635635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標楷體" panose="03000509000000000000" pitchFamily="65" charset="-12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FE3B75-F868-B941-B46B-776E69ACFFD7}" type="slidenum">
              <a:rPr kumimoji="1" lang="zh-TW" altLang="en-US" smtClean="0"/>
              <a:pPr/>
              <a:t>‹#›</a:t>
            </a:fld>
            <a:endParaRPr kumimoji="1" lang="zh-TW" altLang="en-US" dirty="0"/>
          </a:p>
        </p:txBody>
      </p:sp>
      <p:grpSp>
        <p:nvGrpSpPr>
          <p:cNvPr id="13" name="群組 12"/>
          <p:cNvGrpSpPr/>
          <p:nvPr userDrawn="1"/>
        </p:nvGrpSpPr>
        <p:grpSpPr>
          <a:xfrm>
            <a:off x="0" y="6359522"/>
            <a:ext cx="12157008" cy="503999"/>
            <a:chOff x="27500" y="6373169"/>
            <a:chExt cx="9144000" cy="503999"/>
          </a:xfrm>
        </p:grpSpPr>
        <p:sp>
          <p:nvSpPr>
            <p:cNvPr id="14" name="矩形 13"/>
            <p:cNvSpPr/>
            <p:nvPr/>
          </p:nvSpPr>
          <p:spPr>
            <a:xfrm>
              <a:off x="27500" y="6373169"/>
              <a:ext cx="9144000" cy="50399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TW" altLang="en-US" dirty="0">
                <a:ea typeface="標楷體" panose="03000509000000000000" pitchFamily="65" charset="-120"/>
              </a:endParaRPr>
            </a:p>
          </p:txBody>
        </p:sp>
        <p:pic>
          <p:nvPicPr>
            <p:cNvPr id="15" name="Picture 9" descr="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870" y="6460677"/>
              <a:ext cx="300077" cy="378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矩形 15"/>
            <p:cNvSpPr/>
            <p:nvPr/>
          </p:nvSpPr>
          <p:spPr>
            <a:xfrm>
              <a:off x="542584" y="6501128"/>
              <a:ext cx="3661838" cy="307777"/>
            </a:xfrm>
            <a:prstGeom prst="rect">
              <a:avLst/>
            </a:prstGeom>
          </p:spPr>
          <p:txBody>
            <a:bodyPr wrap="square">
              <a:spAutoFit/>
            </a:bodyPr>
            <a:lstStyle/>
            <a:p>
              <a:r>
                <a:rPr kumimoji="0" lang="en-US" altLang="zh-TW" sz="1400" i="1" dirty="0" smtClean="0">
                  <a:solidFill>
                    <a:srgbClr val="2907A5"/>
                  </a:solidFill>
                  <a:latin typeface="Arial" pitchFamily="34" charset="0"/>
                  <a:ea typeface="標楷體" panose="03000509000000000000" pitchFamily="65" charset="-120"/>
                  <a:cs typeface="Arial" pitchFamily="34" charset="0"/>
                </a:rPr>
                <a:t>Institute of Information Management, NCTU </a:t>
              </a:r>
              <a:endParaRPr lang="zh-TW" altLang="en-US" sz="1400" dirty="0">
                <a:ea typeface="標楷體" panose="03000509000000000000" pitchFamily="65" charset="-120"/>
              </a:endParaRPr>
            </a:p>
          </p:txBody>
        </p:sp>
      </p:grpSp>
      <p:grpSp>
        <p:nvGrpSpPr>
          <p:cNvPr id="17" name="群組 16"/>
          <p:cNvGrpSpPr>
            <a:grpSpLocks noChangeAspect="1"/>
          </p:cNvGrpSpPr>
          <p:nvPr userDrawn="1"/>
        </p:nvGrpSpPr>
        <p:grpSpPr>
          <a:xfrm>
            <a:off x="10349947" y="6409464"/>
            <a:ext cx="1598543" cy="380274"/>
            <a:chOff x="772185" y="1003371"/>
            <a:chExt cx="2277814" cy="541866"/>
          </a:xfrm>
        </p:grpSpPr>
        <p:sp>
          <p:nvSpPr>
            <p:cNvPr id="18" name="矩形 17"/>
            <p:cNvSpPr>
              <a:spLocks noChangeAspect="1"/>
            </p:cNvSpPr>
            <p:nvPr/>
          </p:nvSpPr>
          <p:spPr>
            <a:xfrm>
              <a:off x="772185" y="1003371"/>
              <a:ext cx="568407" cy="541866"/>
            </a:xfrm>
            <a:prstGeom prst="rect">
              <a:avLst/>
            </a:prstGeom>
            <a:solidFill>
              <a:srgbClr val="000090"/>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smtClean="0">
                  <a:solidFill>
                    <a:schemeClr val="bg1"/>
                  </a:solidFill>
                  <a:latin typeface="Tahoma"/>
                  <a:ea typeface="標楷體" panose="03000509000000000000" pitchFamily="65" charset="-120"/>
                  <a:cs typeface="Tahoma"/>
                </a:rPr>
                <a:t>I</a:t>
              </a:r>
              <a:endParaRPr kumimoji="1" lang="zh-TW" altLang="en-US" sz="2400" b="1" dirty="0">
                <a:solidFill>
                  <a:schemeClr val="bg1"/>
                </a:solidFill>
                <a:latin typeface="Tahoma"/>
                <a:ea typeface="標楷體" panose="03000509000000000000" pitchFamily="65" charset="-120"/>
                <a:cs typeface="Tahoma"/>
              </a:endParaRPr>
            </a:p>
          </p:txBody>
        </p:sp>
        <p:sp>
          <p:nvSpPr>
            <p:cNvPr id="19" name="矩形 18"/>
            <p:cNvSpPr>
              <a:spLocks noChangeAspect="1"/>
            </p:cNvSpPr>
            <p:nvPr/>
          </p:nvSpPr>
          <p:spPr>
            <a:xfrm>
              <a:off x="1369467" y="1003371"/>
              <a:ext cx="537600" cy="539715"/>
            </a:xfrm>
            <a:prstGeom prst="rect">
              <a:avLst/>
            </a:prstGeom>
            <a:solidFill>
              <a:schemeClr val="accent2">
                <a:lumMod val="75000"/>
              </a:schemeClr>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a:solidFill>
                    <a:schemeClr val="bg1"/>
                  </a:solidFill>
                  <a:latin typeface="Tahoma"/>
                  <a:ea typeface="標楷體" panose="03000509000000000000" pitchFamily="65" charset="-120"/>
                  <a:cs typeface="Tahoma"/>
                </a:rPr>
                <a:t>E</a:t>
              </a:r>
              <a:endParaRPr kumimoji="1" lang="zh-TW" altLang="en-US" sz="2400" b="1" dirty="0">
                <a:solidFill>
                  <a:schemeClr val="bg1"/>
                </a:solidFill>
                <a:latin typeface="Tahoma"/>
                <a:ea typeface="標楷體" panose="03000509000000000000" pitchFamily="65" charset="-120"/>
                <a:cs typeface="Tahoma"/>
              </a:endParaRPr>
            </a:p>
          </p:txBody>
        </p:sp>
        <p:sp>
          <p:nvSpPr>
            <p:cNvPr id="20" name="矩形 19"/>
            <p:cNvSpPr>
              <a:spLocks noChangeAspect="1"/>
            </p:cNvSpPr>
            <p:nvPr/>
          </p:nvSpPr>
          <p:spPr>
            <a:xfrm>
              <a:off x="1940933" y="1005522"/>
              <a:ext cx="537600" cy="539715"/>
            </a:xfrm>
            <a:prstGeom prst="rect">
              <a:avLst/>
            </a:prstGeom>
            <a:solidFill>
              <a:srgbClr val="008000"/>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a:solidFill>
                    <a:schemeClr val="bg1"/>
                  </a:solidFill>
                  <a:latin typeface="Tahoma"/>
                  <a:ea typeface="標楷體" panose="03000509000000000000" pitchFamily="65" charset="-120"/>
                  <a:cs typeface="Tahoma"/>
                </a:rPr>
                <a:t>B</a:t>
              </a:r>
              <a:endParaRPr kumimoji="1" lang="zh-TW" altLang="en-US" sz="2400" b="1" dirty="0">
                <a:solidFill>
                  <a:schemeClr val="bg1"/>
                </a:solidFill>
                <a:latin typeface="Tahoma"/>
                <a:ea typeface="標楷體" panose="03000509000000000000" pitchFamily="65" charset="-120"/>
                <a:cs typeface="Tahoma"/>
              </a:endParaRPr>
            </a:p>
          </p:txBody>
        </p:sp>
        <p:sp>
          <p:nvSpPr>
            <p:cNvPr id="21" name="矩形 20"/>
            <p:cNvSpPr>
              <a:spLocks noChangeAspect="1"/>
            </p:cNvSpPr>
            <p:nvPr/>
          </p:nvSpPr>
          <p:spPr>
            <a:xfrm>
              <a:off x="2512399" y="1003371"/>
              <a:ext cx="537600" cy="539715"/>
            </a:xfrm>
            <a:prstGeom prst="rect">
              <a:avLst/>
            </a:prstGeom>
            <a:solidFill>
              <a:srgbClr val="660066"/>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smtClean="0">
                  <a:solidFill>
                    <a:schemeClr val="bg1"/>
                  </a:solidFill>
                  <a:latin typeface="Tahoma"/>
                  <a:ea typeface="標楷體" panose="03000509000000000000" pitchFamily="65" charset="-120"/>
                  <a:cs typeface="Tahoma"/>
                </a:rPr>
                <a:t>I</a:t>
              </a:r>
              <a:endParaRPr kumimoji="1" lang="zh-TW" altLang="en-US" sz="2400" b="1" dirty="0">
                <a:solidFill>
                  <a:schemeClr val="bg1"/>
                </a:solidFill>
                <a:latin typeface="Tahoma"/>
                <a:ea typeface="標楷體" panose="03000509000000000000" pitchFamily="65" charset="-120"/>
                <a:cs typeface="Tahoma"/>
              </a:endParaRPr>
            </a:p>
          </p:txBody>
        </p:sp>
      </p:grpSp>
      <p:pic>
        <p:nvPicPr>
          <p:cNvPr id="22" name="圖片 21"/>
          <p:cNvPicPr>
            <a:picLocks noChangeAspect="1"/>
          </p:cNvPicPr>
          <p:nvPr userDrawn="1"/>
        </p:nvPicPr>
        <p:blipFill>
          <a:blip r:embed="rId3"/>
          <a:stretch>
            <a:fillRect/>
          </a:stretch>
        </p:blipFill>
        <p:spPr>
          <a:xfrm>
            <a:off x="0" y="0"/>
            <a:ext cx="12192000" cy="365125"/>
          </a:xfrm>
          <a:prstGeom prst="rect">
            <a:avLst/>
          </a:prstGeom>
        </p:spPr>
      </p:pic>
    </p:spTree>
    <p:extLst>
      <p:ext uri="{BB962C8B-B14F-4D97-AF65-F5344CB8AC3E}">
        <p14:creationId xmlns:p14="http://schemas.microsoft.com/office/powerpoint/2010/main" val="155342001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smtClean="0"/>
              <a:t>按一下以編輯母片標題樣式</a:t>
            </a:r>
            <a:endParaRPr lang="en-US"/>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smtClean="0"/>
              <a:t>編輯母片文字樣式</a:t>
            </a:r>
          </a:p>
        </p:txBody>
      </p:sp>
      <p:sp>
        <p:nvSpPr>
          <p:cNvPr id="4" name="日期版面配置區 3"/>
          <p:cNvSpPr>
            <a:spLocks noGrp="1"/>
          </p:cNvSpPr>
          <p:nvPr>
            <p:ph type="dt" sz="half" idx="10"/>
          </p:nvPr>
        </p:nvSpPr>
        <p:spPr/>
        <p:txBody>
          <a:bodyPr/>
          <a:lstStyle/>
          <a:p>
            <a:fld id="{90D7408D-91A5-47F8-9220-BE1915799689}" type="datetimeFigureOut">
              <a:rPr lang="en-US" smtClean="0"/>
              <a:t>6/18/2022</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261884773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3" name="內容版面配置區 2"/>
          <p:cNvSpPr>
            <a:spLocks noGrp="1"/>
          </p:cNvSpPr>
          <p:nvPr>
            <p:ph sz="half" idx="1"/>
          </p:nvPr>
        </p:nvSpPr>
        <p:spPr>
          <a:xfrm>
            <a:off x="838200" y="1825625"/>
            <a:ext cx="5181600" cy="435133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內容版面配置區 3"/>
          <p:cNvSpPr>
            <a:spLocks noGrp="1"/>
          </p:cNvSpPr>
          <p:nvPr>
            <p:ph sz="half" idx="2"/>
          </p:nvPr>
        </p:nvSpPr>
        <p:spPr>
          <a:xfrm>
            <a:off x="6172200" y="1825625"/>
            <a:ext cx="5181600" cy="435133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日期版面配置區 4"/>
          <p:cNvSpPr>
            <a:spLocks noGrp="1"/>
          </p:cNvSpPr>
          <p:nvPr>
            <p:ph type="dt" sz="half" idx="10"/>
          </p:nvPr>
        </p:nvSpPr>
        <p:spPr/>
        <p:txBody>
          <a:bodyPr/>
          <a:lstStyle/>
          <a:p>
            <a:fld id="{90D7408D-91A5-47F8-9220-BE1915799689}" type="datetimeFigureOut">
              <a:rPr lang="en-US" smtClean="0"/>
              <a:t>6/18/2022</a:t>
            </a:fld>
            <a:endParaRPr lang="en-US"/>
          </a:p>
        </p:txBody>
      </p:sp>
      <p:sp>
        <p:nvSpPr>
          <p:cNvPr id="6" name="頁尾版面配置區 5"/>
          <p:cNvSpPr>
            <a:spLocks noGrp="1"/>
          </p:cNvSpPr>
          <p:nvPr>
            <p:ph type="ftr" sz="quarter" idx="11"/>
          </p:nvPr>
        </p:nvSpPr>
        <p:spPr/>
        <p:txBody>
          <a:bodyPr/>
          <a:lstStyle/>
          <a:p>
            <a:endParaRPr lang="en-US"/>
          </a:p>
        </p:txBody>
      </p:sp>
      <p:sp>
        <p:nvSpPr>
          <p:cNvPr id="7" name="投影片編號版面配置區 6"/>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401887335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smtClean="0"/>
              <a:t>按一下以編輯母片標題樣式</a:t>
            </a:r>
            <a:endParaRPr lang="en-US"/>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7" name="日期版面配置區 6"/>
          <p:cNvSpPr>
            <a:spLocks noGrp="1"/>
          </p:cNvSpPr>
          <p:nvPr>
            <p:ph type="dt" sz="half" idx="10"/>
          </p:nvPr>
        </p:nvSpPr>
        <p:spPr/>
        <p:txBody>
          <a:bodyPr/>
          <a:lstStyle/>
          <a:p>
            <a:fld id="{90D7408D-91A5-47F8-9220-BE1915799689}" type="datetimeFigureOut">
              <a:rPr lang="en-US" smtClean="0"/>
              <a:t>6/18/2022</a:t>
            </a:fld>
            <a:endParaRPr lang="en-US"/>
          </a:p>
        </p:txBody>
      </p:sp>
      <p:sp>
        <p:nvSpPr>
          <p:cNvPr id="8" name="頁尾版面配置區 7"/>
          <p:cNvSpPr>
            <a:spLocks noGrp="1"/>
          </p:cNvSpPr>
          <p:nvPr>
            <p:ph type="ftr" sz="quarter" idx="11"/>
          </p:nvPr>
        </p:nvSpPr>
        <p:spPr/>
        <p:txBody>
          <a:bodyPr/>
          <a:lstStyle/>
          <a:p>
            <a:endParaRPr lang="en-US"/>
          </a:p>
        </p:txBody>
      </p:sp>
      <p:sp>
        <p:nvSpPr>
          <p:cNvPr id="9" name="投影片編號版面配置區 8"/>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236591188"/>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3" name="日期版面配置區 2"/>
          <p:cNvSpPr>
            <a:spLocks noGrp="1"/>
          </p:cNvSpPr>
          <p:nvPr>
            <p:ph type="dt" sz="half" idx="10"/>
          </p:nvPr>
        </p:nvSpPr>
        <p:spPr/>
        <p:txBody>
          <a:bodyPr/>
          <a:lstStyle/>
          <a:p>
            <a:fld id="{90D7408D-91A5-47F8-9220-BE1915799689}" type="datetimeFigureOut">
              <a:rPr lang="en-US" smtClean="0"/>
              <a:t>6/18/2022</a:t>
            </a:fld>
            <a:endParaRPr lang="en-US"/>
          </a:p>
        </p:txBody>
      </p:sp>
      <p:sp>
        <p:nvSpPr>
          <p:cNvPr id="4" name="頁尾版面配置區 3"/>
          <p:cNvSpPr>
            <a:spLocks noGrp="1"/>
          </p:cNvSpPr>
          <p:nvPr>
            <p:ph type="ftr" sz="quarter" idx="11"/>
          </p:nvPr>
        </p:nvSpPr>
        <p:spPr/>
        <p:txBody>
          <a:bodyPr/>
          <a:lstStyle/>
          <a:p>
            <a:endParaRPr lang="en-US"/>
          </a:p>
        </p:txBody>
      </p:sp>
      <p:sp>
        <p:nvSpPr>
          <p:cNvPr id="5" name="投影片編號版面配置區 4"/>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33656493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90D7408D-91A5-47F8-9220-BE1915799689}" type="datetimeFigureOut">
              <a:rPr lang="en-US" smtClean="0"/>
              <a:t>6/18/2022</a:t>
            </a:fld>
            <a:endParaRPr lang="en-US"/>
          </a:p>
        </p:txBody>
      </p:sp>
      <p:sp>
        <p:nvSpPr>
          <p:cNvPr id="3" name="頁尾版面配置區 2"/>
          <p:cNvSpPr>
            <a:spLocks noGrp="1"/>
          </p:cNvSpPr>
          <p:nvPr>
            <p:ph type="ftr" sz="quarter" idx="11"/>
          </p:nvPr>
        </p:nvSpPr>
        <p:spPr/>
        <p:txBody>
          <a:bodyPr/>
          <a:lstStyle/>
          <a:p>
            <a:endParaRPr lang="en-US"/>
          </a:p>
        </p:txBody>
      </p:sp>
      <p:sp>
        <p:nvSpPr>
          <p:cNvPr id="4" name="投影片編號版面配置區 3"/>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290914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en-US"/>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日期版面配置區 4"/>
          <p:cNvSpPr>
            <a:spLocks noGrp="1"/>
          </p:cNvSpPr>
          <p:nvPr>
            <p:ph type="dt" sz="half" idx="10"/>
          </p:nvPr>
        </p:nvSpPr>
        <p:spPr/>
        <p:txBody>
          <a:bodyPr/>
          <a:lstStyle/>
          <a:p>
            <a:fld id="{90D7408D-91A5-47F8-9220-BE1915799689}" type="datetimeFigureOut">
              <a:rPr lang="en-US" smtClean="0"/>
              <a:t>6/18/2022</a:t>
            </a:fld>
            <a:endParaRPr lang="en-US"/>
          </a:p>
        </p:txBody>
      </p:sp>
      <p:sp>
        <p:nvSpPr>
          <p:cNvPr id="6" name="頁尾版面配置區 5"/>
          <p:cNvSpPr>
            <a:spLocks noGrp="1"/>
          </p:cNvSpPr>
          <p:nvPr>
            <p:ph type="ftr" sz="quarter" idx="11"/>
          </p:nvPr>
        </p:nvSpPr>
        <p:spPr/>
        <p:txBody>
          <a:bodyPr/>
          <a:lstStyle/>
          <a:p>
            <a:endParaRPr lang="en-US"/>
          </a:p>
        </p:txBody>
      </p:sp>
      <p:sp>
        <p:nvSpPr>
          <p:cNvPr id="7" name="投影片編號版面配置區 6"/>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4040361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en-US"/>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日期版面配置區 4"/>
          <p:cNvSpPr>
            <a:spLocks noGrp="1"/>
          </p:cNvSpPr>
          <p:nvPr>
            <p:ph type="dt" sz="half" idx="10"/>
          </p:nvPr>
        </p:nvSpPr>
        <p:spPr/>
        <p:txBody>
          <a:bodyPr/>
          <a:lstStyle/>
          <a:p>
            <a:fld id="{90D7408D-91A5-47F8-9220-BE1915799689}" type="datetimeFigureOut">
              <a:rPr lang="en-US" smtClean="0"/>
              <a:t>6/18/2022</a:t>
            </a:fld>
            <a:endParaRPr lang="en-US"/>
          </a:p>
        </p:txBody>
      </p:sp>
      <p:sp>
        <p:nvSpPr>
          <p:cNvPr id="6" name="頁尾版面配置區 5"/>
          <p:cNvSpPr>
            <a:spLocks noGrp="1"/>
          </p:cNvSpPr>
          <p:nvPr>
            <p:ph type="ftr" sz="quarter" idx="11"/>
          </p:nvPr>
        </p:nvSpPr>
        <p:spPr/>
        <p:txBody>
          <a:bodyPr/>
          <a:lstStyle/>
          <a:p>
            <a:endParaRPr lang="en-US"/>
          </a:p>
        </p:txBody>
      </p:sp>
      <p:sp>
        <p:nvSpPr>
          <p:cNvPr id="7" name="投影片編號版面配置區 6"/>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407666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smtClean="0"/>
              <a:t>按一下以編輯母片標題樣式</a:t>
            </a:r>
            <a:endParaRPr lang="en-US"/>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D7408D-91A5-47F8-9220-BE1915799689}" type="datetimeFigureOut">
              <a:rPr lang="en-US" smtClean="0"/>
              <a:t>6/18/2022</a:t>
            </a:fld>
            <a:endParaRPr 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D03ED1-8DD8-4C99-A3B7-0F3344DAF6D0}" type="slidenum">
              <a:rPr lang="en-US" smtClean="0"/>
              <a:t>‹#›</a:t>
            </a:fld>
            <a:endParaRPr lang="en-US"/>
          </a:p>
        </p:txBody>
      </p:sp>
    </p:spTree>
    <p:extLst>
      <p:ext uri="{BB962C8B-B14F-4D97-AF65-F5344CB8AC3E}">
        <p14:creationId xmlns:p14="http://schemas.microsoft.com/office/powerpoint/2010/main" val="8225693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1.emf"/><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4.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diagramLayout" Target="../diagrams/layout4.xml"/><Relationship Id="rId7" Type="http://schemas.openxmlformats.org/officeDocument/2006/relationships/image" Target="../media/image41.jpe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10" Type="http://schemas.openxmlformats.org/officeDocument/2006/relationships/image" Target="../media/image44.jpeg"/><Relationship Id="rId4" Type="http://schemas.openxmlformats.org/officeDocument/2006/relationships/diagramQuickStyle" Target="../diagrams/quickStyle4.xml"/><Relationship Id="rId9" Type="http://schemas.openxmlformats.org/officeDocument/2006/relationships/image" Target="../media/image43.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47.jpeg"/></Relationships>
</file>

<file path=ppt/slides/_rels/slide4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9.jpe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55.png"/><Relationship Id="rId18" Type="http://schemas.openxmlformats.org/officeDocument/2006/relationships/image" Target="../media/image60.png"/><Relationship Id="rId3" Type="http://schemas.openxmlformats.org/officeDocument/2006/relationships/diagramData" Target="../diagrams/data5.xml"/><Relationship Id="rId7" Type="http://schemas.microsoft.com/office/2007/relationships/diagramDrawing" Target="../diagrams/drawing5.xml"/><Relationship Id="rId12" Type="http://schemas.openxmlformats.org/officeDocument/2006/relationships/image" Target="../media/image54.jpeg"/><Relationship Id="rId17" Type="http://schemas.openxmlformats.org/officeDocument/2006/relationships/image" Target="../media/image59.png"/><Relationship Id="rId2" Type="http://schemas.openxmlformats.org/officeDocument/2006/relationships/notesSlide" Target="../notesSlides/notesSlide19.xml"/><Relationship Id="rId16" Type="http://schemas.openxmlformats.org/officeDocument/2006/relationships/image" Target="../media/image58.png"/><Relationship Id="rId20" Type="http://schemas.openxmlformats.org/officeDocument/2006/relationships/image" Target="../media/image62.png"/><Relationship Id="rId1" Type="http://schemas.openxmlformats.org/officeDocument/2006/relationships/slideLayout" Target="../slideLayouts/slideLayout2.xml"/><Relationship Id="rId6" Type="http://schemas.openxmlformats.org/officeDocument/2006/relationships/diagramColors" Target="../diagrams/colors5.xml"/><Relationship Id="rId11" Type="http://schemas.openxmlformats.org/officeDocument/2006/relationships/image" Target="../media/image53.png"/><Relationship Id="rId5" Type="http://schemas.openxmlformats.org/officeDocument/2006/relationships/diagramQuickStyle" Target="../diagrams/quickStyle5.xml"/><Relationship Id="rId15" Type="http://schemas.openxmlformats.org/officeDocument/2006/relationships/image" Target="../media/image57.png"/><Relationship Id="rId10" Type="http://schemas.openxmlformats.org/officeDocument/2006/relationships/image" Target="../media/image52.jpeg"/><Relationship Id="rId19" Type="http://schemas.openxmlformats.org/officeDocument/2006/relationships/image" Target="../media/image61.png"/><Relationship Id="rId4" Type="http://schemas.openxmlformats.org/officeDocument/2006/relationships/diagramLayout" Target="../diagrams/layout5.xml"/><Relationship Id="rId9" Type="http://schemas.openxmlformats.org/officeDocument/2006/relationships/image" Target="../media/image51.png"/><Relationship Id="rId14" Type="http://schemas.openxmlformats.org/officeDocument/2006/relationships/image" Target="../media/image56.png"/></Relationships>
</file>

<file path=ppt/slides/_rels/slide5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8" Type="http://schemas.openxmlformats.org/officeDocument/2006/relationships/image" Target="../media/image66.jpeg"/><Relationship Id="rId3" Type="http://schemas.openxmlformats.org/officeDocument/2006/relationships/diagramLayout" Target="../diagrams/layout6.xml"/><Relationship Id="rId7" Type="http://schemas.openxmlformats.org/officeDocument/2006/relationships/image" Target="../media/image65.pn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10" Type="http://schemas.openxmlformats.org/officeDocument/2006/relationships/image" Target="../media/image68.png"/><Relationship Id="rId4" Type="http://schemas.openxmlformats.org/officeDocument/2006/relationships/diagramQuickStyle" Target="../diagrams/quickStyle6.xml"/><Relationship Id="rId9" Type="http://schemas.openxmlformats.org/officeDocument/2006/relationships/image" Target="../media/image67.png"/></Relationships>
</file>

<file path=ppt/slides/_rels/slide55.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70.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8" Type="http://schemas.openxmlformats.org/officeDocument/2006/relationships/diagramColors" Target="../diagrams/colors8.xml"/><Relationship Id="rId3" Type="http://schemas.openxmlformats.org/officeDocument/2006/relationships/image" Target="../media/image71.png"/><Relationship Id="rId7" Type="http://schemas.openxmlformats.org/officeDocument/2006/relationships/diagramQuickStyle" Target="../diagrams/quickStyle8.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Layout" Target="../diagrams/layout8.xml"/><Relationship Id="rId11" Type="http://schemas.microsoft.com/office/2007/relationships/hdphoto" Target="../media/hdphoto1.wdp"/><Relationship Id="rId5" Type="http://schemas.openxmlformats.org/officeDocument/2006/relationships/diagramData" Target="../diagrams/data8.xml"/><Relationship Id="rId10" Type="http://schemas.openxmlformats.org/officeDocument/2006/relationships/image" Target="../media/image73.png"/><Relationship Id="rId4" Type="http://schemas.openxmlformats.org/officeDocument/2006/relationships/image" Target="../media/image72.png"/><Relationship Id="rId9" Type="http://schemas.microsoft.com/office/2007/relationships/diagramDrawing" Target="../diagrams/drawing8.xml"/></Relationships>
</file>

<file path=ppt/slides/_rels/slide61.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75.png"/><Relationship Id="rId7" Type="http://schemas.openxmlformats.org/officeDocument/2006/relationships/image" Target="../media/image79.gif"/><Relationship Id="rId2" Type="http://schemas.openxmlformats.org/officeDocument/2006/relationships/image" Target="../media/image74.jpg"/><Relationship Id="rId1" Type="http://schemas.openxmlformats.org/officeDocument/2006/relationships/slideLayout" Target="../slideLayouts/slideLayout2.xml"/><Relationship Id="rId6" Type="http://schemas.openxmlformats.org/officeDocument/2006/relationships/image" Target="../media/image78.png"/><Relationship Id="rId5" Type="http://schemas.openxmlformats.org/officeDocument/2006/relationships/image" Target="../media/image77.jpeg"/><Relationship Id="rId10" Type="http://schemas.openxmlformats.org/officeDocument/2006/relationships/image" Target="../media/image82.png"/><Relationship Id="rId4" Type="http://schemas.openxmlformats.org/officeDocument/2006/relationships/image" Target="../media/image76.png"/><Relationship Id="rId9" Type="http://schemas.openxmlformats.org/officeDocument/2006/relationships/image" Target="../media/image81.jpeg"/></Relationships>
</file>

<file path=ppt/slides/_rels/slide62.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diagramLayout" Target="../diagrams/layout9.xml"/><Relationship Id="rId7" Type="http://schemas.openxmlformats.org/officeDocument/2006/relationships/image" Target="../media/image83.jpg"/><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10" Type="http://schemas.openxmlformats.org/officeDocument/2006/relationships/image" Target="../media/image86.png"/><Relationship Id="rId4" Type="http://schemas.openxmlformats.org/officeDocument/2006/relationships/diagramQuickStyle" Target="../diagrams/quickStyle9.xml"/><Relationship Id="rId9" Type="http://schemas.openxmlformats.org/officeDocument/2006/relationships/image" Target="../media/image85.png"/></Relationships>
</file>

<file path=ppt/slides/_rels/slide63.xml.rels><?xml version="1.0" encoding="UTF-8" standalone="yes"?>
<Relationships xmlns="http://schemas.openxmlformats.org/package/2006/relationships"><Relationship Id="rId8" Type="http://schemas.openxmlformats.org/officeDocument/2006/relationships/image" Target="../media/image84.png"/><Relationship Id="rId13" Type="http://schemas.openxmlformats.org/officeDocument/2006/relationships/image" Target="../media/image95.jpeg"/><Relationship Id="rId3" Type="http://schemas.openxmlformats.org/officeDocument/2006/relationships/image" Target="../media/image88.png"/><Relationship Id="rId7" Type="http://schemas.openxmlformats.org/officeDocument/2006/relationships/image" Target="../media/image83.jpg"/><Relationship Id="rId12" Type="http://schemas.openxmlformats.org/officeDocument/2006/relationships/image" Target="../media/image94.png"/><Relationship Id="rId2" Type="http://schemas.openxmlformats.org/officeDocument/2006/relationships/image" Target="../media/image87.png"/><Relationship Id="rId1" Type="http://schemas.openxmlformats.org/officeDocument/2006/relationships/slideLayout" Target="../slideLayouts/slideLayout2.xml"/><Relationship Id="rId6" Type="http://schemas.openxmlformats.org/officeDocument/2006/relationships/image" Target="../media/image91.jpeg"/><Relationship Id="rId11" Type="http://schemas.openxmlformats.org/officeDocument/2006/relationships/image" Target="../media/image93.png"/><Relationship Id="rId5" Type="http://schemas.openxmlformats.org/officeDocument/2006/relationships/image" Target="../media/image90.png"/><Relationship Id="rId10" Type="http://schemas.openxmlformats.org/officeDocument/2006/relationships/image" Target="../media/image92.png"/><Relationship Id="rId4" Type="http://schemas.openxmlformats.org/officeDocument/2006/relationships/image" Target="../media/image89.jpg"/><Relationship Id="rId9" Type="http://schemas.openxmlformats.org/officeDocument/2006/relationships/image" Target="../media/image85.png"/><Relationship Id="rId14" Type="http://schemas.openxmlformats.org/officeDocument/2006/relationships/image" Target="../media/image96.jpeg"/></Relationships>
</file>

<file path=ppt/slides/_rels/slide64.xml.rels><?xml version="1.0" encoding="UTF-8" standalone="yes"?>
<Relationships xmlns="http://schemas.openxmlformats.org/package/2006/relationships"><Relationship Id="rId3" Type="http://schemas.openxmlformats.org/officeDocument/2006/relationships/image" Target="../media/image98.jpg"/><Relationship Id="rId2" Type="http://schemas.openxmlformats.org/officeDocument/2006/relationships/image" Target="../media/image97.png"/><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65.xml.rels><?xml version="1.0" encoding="UTF-8" standalone="yes"?>
<Relationships xmlns="http://schemas.openxmlformats.org/package/2006/relationships"><Relationship Id="rId8" Type="http://schemas.openxmlformats.org/officeDocument/2006/relationships/image" Target="../media/image102.png"/><Relationship Id="rId13" Type="http://schemas.openxmlformats.org/officeDocument/2006/relationships/image" Target="../media/image107.png"/><Relationship Id="rId3" Type="http://schemas.openxmlformats.org/officeDocument/2006/relationships/image" Target="../media/image98.jpg"/><Relationship Id="rId7" Type="http://schemas.openxmlformats.org/officeDocument/2006/relationships/image" Target="../media/image101.png"/><Relationship Id="rId12" Type="http://schemas.openxmlformats.org/officeDocument/2006/relationships/image" Target="../media/image106.png"/><Relationship Id="rId2" Type="http://schemas.openxmlformats.org/officeDocument/2006/relationships/image" Target="../media/image97.png"/><Relationship Id="rId16" Type="http://schemas.openxmlformats.org/officeDocument/2006/relationships/image" Target="../media/image110.jpeg"/><Relationship Id="rId1" Type="http://schemas.openxmlformats.org/officeDocument/2006/relationships/slideLayout" Target="../slideLayouts/slideLayout2.xml"/><Relationship Id="rId6" Type="http://schemas.openxmlformats.org/officeDocument/2006/relationships/image" Target="../media/image100.png"/><Relationship Id="rId11" Type="http://schemas.openxmlformats.org/officeDocument/2006/relationships/image" Target="../media/image105.png"/><Relationship Id="rId5" Type="http://schemas.openxmlformats.org/officeDocument/2006/relationships/image" Target="../media/image99.png"/><Relationship Id="rId15" Type="http://schemas.openxmlformats.org/officeDocument/2006/relationships/image" Target="../media/image109.jpeg"/><Relationship Id="rId10" Type="http://schemas.openxmlformats.org/officeDocument/2006/relationships/image" Target="../media/image104.png"/><Relationship Id="rId4" Type="http://schemas.openxmlformats.org/officeDocument/2006/relationships/image" Target="../media/image71.png"/><Relationship Id="rId9" Type="http://schemas.openxmlformats.org/officeDocument/2006/relationships/image" Target="../media/image103.png"/><Relationship Id="rId14" Type="http://schemas.openxmlformats.org/officeDocument/2006/relationships/image" Target="../media/image108.png"/></Relationships>
</file>

<file path=ppt/slides/_rels/slide66.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2.jpeg"/><Relationship Id="rId7" Type="http://schemas.openxmlformats.org/officeDocument/2006/relationships/image" Target="../media/image116.png"/><Relationship Id="rId2" Type="http://schemas.openxmlformats.org/officeDocument/2006/relationships/image" Target="../media/image111.jpeg"/><Relationship Id="rId1" Type="http://schemas.openxmlformats.org/officeDocument/2006/relationships/slideLayout" Target="../slideLayouts/slideLayout2.xml"/><Relationship Id="rId6" Type="http://schemas.openxmlformats.org/officeDocument/2006/relationships/image" Target="../media/image115.png"/><Relationship Id="rId5" Type="http://schemas.openxmlformats.org/officeDocument/2006/relationships/image" Target="../media/image114.png"/><Relationship Id="rId4" Type="http://schemas.openxmlformats.org/officeDocument/2006/relationships/image" Target="../media/image113.jpg"/></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119.png"/><Relationship Id="rId7" Type="http://schemas.openxmlformats.org/officeDocument/2006/relationships/image" Target="../media/image123.png"/><Relationship Id="rId12" Type="http://schemas.openxmlformats.org/officeDocument/2006/relationships/image" Target="../media/image127.png"/><Relationship Id="rId2" Type="http://schemas.openxmlformats.org/officeDocument/2006/relationships/image" Target="../media/image118.png"/><Relationship Id="rId1" Type="http://schemas.openxmlformats.org/officeDocument/2006/relationships/slideLayout" Target="../slideLayouts/slideLayout2.xml"/><Relationship Id="rId6" Type="http://schemas.openxmlformats.org/officeDocument/2006/relationships/image" Target="../media/image122.png"/><Relationship Id="rId11" Type="http://schemas.openxmlformats.org/officeDocument/2006/relationships/image" Target="../media/image126.png"/><Relationship Id="rId5" Type="http://schemas.openxmlformats.org/officeDocument/2006/relationships/image" Target="../media/image121.jpeg"/><Relationship Id="rId10" Type="http://schemas.openxmlformats.org/officeDocument/2006/relationships/image" Target="../media/image125.png"/><Relationship Id="rId4" Type="http://schemas.openxmlformats.org/officeDocument/2006/relationships/image" Target="../media/image120.png"/><Relationship Id="rId9" Type="http://schemas.openxmlformats.org/officeDocument/2006/relationships/image" Target="../media/image124.png"/></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79.gif"/><Relationship Id="rId7" Type="http://schemas.openxmlformats.org/officeDocument/2006/relationships/image" Target="../media/image130.png"/><Relationship Id="rId2" Type="http://schemas.openxmlformats.org/officeDocument/2006/relationships/image" Target="../media/image78.png"/><Relationship Id="rId1" Type="http://schemas.openxmlformats.org/officeDocument/2006/relationships/slideLayout" Target="../slideLayouts/slideLayout2.xml"/><Relationship Id="rId6" Type="http://schemas.openxmlformats.org/officeDocument/2006/relationships/image" Target="../media/image129.png"/><Relationship Id="rId5" Type="http://schemas.openxmlformats.org/officeDocument/2006/relationships/image" Target="../media/image82.png"/><Relationship Id="rId4" Type="http://schemas.openxmlformats.org/officeDocument/2006/relationships/image" Target="../media/image80.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247719"/>
            <a:ext cx="9144000" cy="2387600"/>
          </a:xfrm>
        </p:spPr>
        <p:txBody>
          <a:bodyPr/>
          <a:lstStyle/>
          <a:p>
            <a:r>
              <a:rPr lang="zh-TW" altLang="en-US" dirty="0" smtClean="0"/>
              <a:t>數位經濟</a:t>
            </a:r>
            <a:r>
              <a:rPr lang="en-US" altLang="zh-TW" dirty="0" smtClean="0"/>
              <a:t>:</a:t>
            </a:r>
            <a:r>
              <a:rPr lang="zh-TW" altLang="en-US" dirty="0" smtClean="0"/>
              <a:t>創新與</a:t>
            </a:r>
            <a:r>
              <a:rPr lang="zh-TW" altLang="en-US" dirty="0"/>
              <a:t>競爭模式</a:t>
            </a:r>
            <a:endParaRPr lang="en-US" dirty="0"/>
          </a:p>
        </p:txBody>
      </p:sp>
      <p:sp>
        <p:nvSpPr>
          <p:cNvPr id="3" name="副標題 2"/>
          <p:cNvSpPr>
            <a:spLocks noGrp="1"/>
          </p:cNvSpPr>
          <p:nvPr>
            <p:ph type="subTitle" idx="1"/>
          </p:nvPr>
        </p:nvSpPr>
        <p:spPr>
          <a:xfrm>
            <a:off x="1524000" y="3761064"/>
            <a:ext cx="9144000" cy="1655762"/>
          </a:xfrm>
        </p:spPr>
        <p:txBody>
          <a:bodyPr>
            <a:normAutofit lnSpcReduction="10000"/>
          </a:bodyPr>
          <a:lstStyle/>
          <a:p>
            <a:r>
              <a:rPr lang="zh-TW" altLang="en-US" sz="3600" dirty="0" smtClean="0"/>
              <a:t>李永銘 博士</a:t>
            </a:r>
            <a:endParaRPr lang="en-US" altLang="zh-TW" sz="3600" dirty="0" smtClean="0"/>
          </a:p>
          <a:p>
            <a:endParaRPr lang="en-US" altLang="zh-TW" sz="3600" dirty="0" smtClean="0"/>
          </a:p>
          <a:p>
            <a:r>
              <a:rPr lang="zh-TW" altLang="en-US" sz="2800" smtClean="0"/>
              <a:t>國立</a:t>
            </a:r>
            <a:r>
              <a:rPr lang="zh-TW" altLang="en-US" sz="2800"/>
              <a:t>陽明</a:t>
            </a:r>
            <a:r>
              <a:rPr lang="zh-TW" altLang="en-US" sz="2800" smtClean="0"/>
              <a:t>交通</a:t>
            </a:r>
            <a:r>
              <a:rPr lang="zh-TW" altLang="en-US" sz="2800" dirty="0" smtClean="0"/>
              <a:t>大學資訊管理</a:t>
            </a:r>
            <a:r>
              <a:rPr lang="zh-TW" altLang="en-US" sz="2800" smtClean="0"/>
              <a:t>研究所 特聘教授</a:t>
            </a:r>
            <a:endParaRPr lang="en-US" sz="2800" dirty="0"/>
          </a:p>
        </p:txBody>
      </p:sp>
    </p:spTree>
    <p:extLst>
      <p:ext uri="{BB962C8B-B14F-4D97-AF65-F5344CB8AC3E}">
        <p14:creationId xmlns:p14="http://schemas.microsoft.com/office/powerpoint/2010/main" val="36109351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pPr lvl="2"/>
            <a:r>
              <a:rPr lang="zh-TW" altLang="en-US" sz="3600" dirty="0" smtClean="0">
                <a:latin typeface="Times New Roman" panose="02020603050405020304" pitchFamily="18" charset="0"/>
                <a:cs typeface="Times New Roman" panose="02020603050405020304" pitchFamily="18" charset="0"/>
              </a:rPr>
              <a:t>創新設計</a:t>
            </a:r>
            <a:r>
              <a:rPr lang="zh-TW" altLang="en-US" sz="3600" dirty="0" smtClean="0">
                <a:latin typeface="Times New Roman" panose="02020603050405020304" pitchFamily="18" charset="0"/>
                <a:ea typeface="標楷體" panose="03000509000000000000" pitchFamily="65" charset="-120"/>
                <a:cs typeface="Times New Roman" panose="02020603050405020304" pitchFamily="18" charset="0"/>
              </a:rPr>
              <a:t> － </a:t>
            </a:r>
            <a:r>
              <a:rPr lang="en-US" altLang="zh-TW" sz="3600" dirty="0">
                <a:latin typeface="Times New Roman" panose="02020603050405020304" pitchFamily="18" charset="0"/>
                <a:ea typeface="標楷體" panose="03000509000000000000" pitchFamily="65" charset="-120"/>
                <a:cs typeface="Times New Roman" panose="02020603050405020304" pitchFamily="18" charset="0"/>
              </a:rPr>
              <a:t>Business Model </a:t>
            </a:r>
            <a:r>
              <a:rPr lang="en-US" altLang="zh-TW" sz="3600" dirty="0" smtClean="0">
                <a:latin typeface="Times New Roman" panose="02020603050405020304" pitchFamily="18" charset="0"/>
                <a:ea typeface="標楷體" panose="03000509000000000000" pitchFamily="65" charset="-120"/>
                <a:cs typeface="Times New Roman" panose="02020603050405020304" pitchFamily="18" charset="0"/>
              </a:rPr>
              <a:t>Canvas (</a:t>
            </a:r>
            <a:r>
              <a:rPr lang="en-US" altLang="zh-TW" sz="3600" dirty="0" err="1" smtClean="0">
                <a:latin typeface="Times New Roman" panose="02020603050405020304" pitchFamily="18" charset="0"/>
                <a:ea typeface="標楷體" panose="03000509000000000000" pitchFamily="65" charset="-120"/>
                <a:cs typeface="Times New Roman" panose="02020603050405020304" pitchFamily="18" charset="0"/>
              </a:rPr>
              <a:t>Osterwalder</a:t>
            </a:r>
            <a:r>
              <a:rPr lang="en-US" altLang="zh-TW" sz="3600" dirty="0" smtClean="0">
                <a:latin typeface="Times New Roman" panose="02020603050405020304" pitchFamily="18" charset="0"/>
                <a:ea typeface="標楷體" panose="03000509000000000000" pitchFamily="65" charset="-120"/>
                <a:cs typeface="Times New Roman" panose="02020603050405020304" pitchFamily="18" charset="0"/>
              </a:rPr>
              <a:t> &amp; </a:t>
            </a:r>
            <a:r>
              <a:rPr lang="en-US" altLang="zh-TW" sz="3600" dirty="0" err="1" smtClean="0">
                <a:latin typeface="Times New Roman" panose="02020603050405020304" pitchFamily="18" charset="0"/>
                <a:ea typeface="標楷體" panose="03000509000000000000" pitchFamily="65" charset="-120"/>
                <a:cs typeface="Times New Roman" panose="02020603050405020304" pitchFamily="18" charset="0"/>
              </a:rPr>
              <a:t>Pigneur</a:t>
            </a:r>
            <a:r>
              <a:rPr lang="en-US" altLang="zh-TW" sz="3600" dirty="0" smtClean="0">
                <a:latin typeface="Times New Roman" panose="02020603050405020304" pitchFamily="18" charset="0"/>
                <a:ea typeface="標楷體" panose="03000509000000000000" pitchFamily="65" charset="-120"/>
                <a:cs typeface="Times New Roman" panose="02020603050405020304" pitchFamily="18" charset="0"/>
              </a:rPr>
              <a:t>, 2010)</a:t>
            </a:r>
            <a:r>
              <a:rPr lang="zh-TW" altLang="en-US" sz="3600" dirty="0" smtClean="0">
                <a:latin typeface="Times New Roman" panose="02020603050405020304" pitchFamily="18" charset="0"/>
                <a:ea typeface="標楷體" panose="03000509000000000000" pitchFamily="65" charset="-120"/>
                <a:cs typeface="Times New Roman" panose="02020603050405020304" pitchFamily="18" charset="0"/>
              </a:rPr>
              <a:t/>
            </a:r>
            <a:br>
              <a:rPr lang="zh-TW" altLang="en-US" sz="3600" dirty="0" smtClean="0">
                <a:latin typeface="Times New Roman" panose="02020603050405020304" pitchFamily="18" charset="0"/>
                <a:ea typeface="標楷體" panose="03000509000000000000" pitchFamily="65" charset="-120"/>
                <a:cs typeface="Times New Roman" panose="02020603050405020304" pitchFamily="18" charset="0"/>
              </a:rPr>
            </a:br>
            <a:endParaRPr lang="zh-TW" altLang="en-US" sz="36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4" name="投影片編號版面配置區 3"/>
          <p:cNvSpPr>
            <a:spLocks noGrp="1"/>
          </p:cNvSpPr>
          <p:nvPr>
            <p:ph type="sldNum" sz="quarter" idx="12"/>
          </p:nvPr>
        </p:nvSpPr>
        <p:spPr/>
        <p:txBody>
          <a:bodyPr/>
          <a:lstStyle/>
          <a:p>
            <a:pPr>
              <a:defRPr/>
            </a:pPr>
            <a:fld id="{C7601ABB-3416-4630-9E71-C708FAACC474}" type="slidenum">
              <a:rPr lang="zh-TW" altLang="en-US" smtClean="0"/>
              <a:pPr>
                <a:defRPr/>
              </a:pPr>
              <a:t>10</a:t>
            </a:fld>
            <a:endParaRPr lang="en-US" altLang="zh-TW"/>
          </a:p>
        </p:txBody>
      </p:sp>
      <p:pic>
        <p:nvPicPr>
          <p:cNvPr id="7" name="內容版面配置區 6"/>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03512" y="1340768"/>
            <a:ext cx="8756526" cy="4824536"/>
          </a:xfrm>
        </p:spPr>
      </p:pic>
      <p:sp>
        <p:nvSpPr>
          <p:cNvPr id="3" name="文字方塊 2"/>
          <p:cNvSpPr txBox="1"/>
          <p:nvPr/>
        </p:nvSpPr>
        <p:spPr>
          <a:xfrm>
            <a:off x="6081775" y="5949281"/>
            <a:ext cx="4608512" cy="584775"/>
          </a:xfrm>
          <a:prstGeom prst="rect">
            <a:avLst/>
          </a:prstGeom>
          <a:noFill/>
        </p:spPr>
        <p:txBody>
          <a:bodyPr wrap="square" rtlCol="0">
            <a:spAutoFit/>
          </a:bodyPr>
          <a:lstStyle/>
          <a:p>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資料來源：</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Business Model</a:t>
            </a:r>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Generation</a:t>
            </a:r>
          </a:p>
          <a:p>
            <a:r>
              <a:rPr lang="zh-TW" altLang="en-US" sz="1600" dirty="0">
                <a:latin typeface="Times New Roman" panose="02020603050405020304" pitchFamily="18" charset="0"/>
                <a:ea typeface="標楷體" panose="03000509000000000000" pitchFamily="65" charset="-120"/>
                <a:cs typeface="Times New Roman" panose="02020603050405020304" pitchFamily="18" charset="0"/>
              </a:rPr>
              <a:t>作者：</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 Alexander </a:t>
            </a:r>
            <a:r>
              <a:rPr lang="en-US" altLang="zh-TW" sz="1600" dirty="0" err="1">
                <a:latin typeface="Times New Roman" panose="02020603050405020304" pitchFamily="18" charset="0"/>
                <a:ea typeface="標楷體" panose="03000509000000000000" pitchFamily="65" charset="-120"/>
                <a:cs typeface="Times New Roman" panose="02020603050405020304" pitchFamily="18" charset="0"/>
              </a:rPr>
              <a:t>Osterwalder,Yves</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 </a:t>
            </a:r>
            <a:r>
              <a:rPr lang="en-US" altLang="zh-TW" sz="1600" dirty="0" err="1">
                <a:latin typeface="Times New Roman" panose="02020603050405020304" pitchFamily="18" charset="0"/>
                <a:ea typeface="標楷體" panose="03000509000000000000" pitchFamily="65" charset="-120"/>
                <a:cs typeface="Times New Roman" panose="02020603050405020304" pitchFamily="18" charset="0"/>
              </a:rPr>
              <a:t>Pigneur</a:t>
            </a:r>
            <a:r>
              <a:rPr lang="en-US" altLang="zh-TW" sz="1600" dirty="0">
                <a:latin typeface="Times New Roman" panose="02020603050405020304" pitchFamily="18" charset="0"/>
                <a:ea typeface="標楷體" panose="03000509000000000000" pitchFamily="65" charset="-120"/>
                <a:cs typeface="Times New Roman" panose="02020603050405020304" pitchFamily="18" charset="0"/>
              </a:rPr>
              <a:t>, 2010</a:t>
            </a:r>
            <a:endParaRPr lang="zh-TW" altLang="en-US" sz="1600" dirty="0">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305767441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標題 1"/>
          <p:cNvSpPr>
            <a:spLocks noGrp="1"/>
          </p:cNvSpPr>
          <p:nvPr>
            <p:ph type="title"/>
          </p:nvPr>
        </p:nvSpPr>
        <p:spPr>
          <a:xfrm>
            <a:off x="609600" y="274638"/>
            <a:ext cx="10972800" cy="1143000"/>
          </a:xfrm>
        </p:spPr>
        <p:txBody>
          <a:bodyPr>
            <a:normAutofit/>
          </a:bodyPr>
          <a:lstStyle/>
          <a:p>
            <a:r>
              <a:rPr lang="zh-TW" altLang="en-US" sz="3600" dirty="0"/>
              <a:t>商業模式創新的經濟邏輯</a:t>
            </a:r>
            <a:r>
              <a:rPr lang="en-US" altLang="zh-TW" sz="3600" dirty="0"/>
              <a:t>: VPRC </a:t>
            </a:r>
            <a:r>
              <a:rPr lang="zh-TW" altLang="en-US" sz="3600" dirty="0" smtClean="0"/>
              <a:t>模型 </a:t>
            </a:r>
            <a:r>
              <a:rPr lang="zh-TW" altLang="en-US" sz="3600" dirty="0">
                <a:latin typeface="Times New Roman" panose="02020603050405020304" pitchFamily="18" charset="0"/>
                <a:cs typeface="Times New Roman" panose="02020603050405020304" pitchFamily="18" charset="0"/>
              </a:rPr>
              <a:t>（李永銘，</a:t>
            </a:r>
            <a:r>
              <a:rPr lang="en-US" altLang="zh-TW" sz="3600" dirty="0">
                <a:latin typeface="Times New Roman" panose="02020603050405020304" pitchFamily="18" charset="0"/>
                <a:cs typeface="Times New Roman" panose="02020603050405020304" pitchFamily="18" charset="0"/>
              </a:rPr>
              <a:t>2011</a:t>
            </a:r>
            <a:r>
              <a:rPr lang="zh-TW" altLang="en-US" sz="3600" dirty="0">
                <a:latin typeface="Times New Roman" panose="02020603050405020304" pitchFamily="18" charset="0"/>
                <a:cs typeface="Times New Roman" panose="02020603050405020304" pitchFamily="18" charset="0"/>
              </a:rPr>
              <a:t>）</a:t>
            </a:r>
            <a:endParaRPr lang="zh-TW" altLang="en-US" sz="3600"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8098" y="1408671"/>
            <a:ext cx="7744583" cy="48635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頁尾版面配置區 3"/>
          <p:cNvSpPr>
            <a:spLocks noGrp="1"/>
          </p:cNvSpPr>
          <p:nvPr>
            <p:ph type="ftr" sz="quarter" idx="11"/>
          </p:nvPr>
        </p:nvSpPr>
        <p:spPr>
          <a:xfrm>
            <a:off x="133863" y="6478310"/>
            <a:ext cx="11545867"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a:xfrm>
            <a:off x="9325232" y="6478310"/>
            <a:ext cx="2743200" cy="365125"/>
          </a:xfrm>
        </p:spPr>
        <p:txBody>
          <a:bodyPr/>
          <a:lstStyle/>
          <a:p>
            <a:r>
              <a:rPr lang="en-US" altLang="zh-TW" dirty="0" smtClean="0"/>
              <a:t>32</a:t>
            </a:r>
            <a:endParaRPr lang="zh-TW" altLang="en-US" dirty="0"/>
          </a:p>
        </p:txBody>
      </p:sp>
    </p:spTree>
    <p:extLst>
      <p:ext uri="{BB962C8B-B14F-4D97-AF65-F5344CB8AC3E}">
        <p14:creationId xmlns:p14="http://schemas.microsoft.com/office/powerpoint/2010/main" val="12846938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37930" y="438036"/>
            <a:ext cx="11569148" cy="1066800"/>
          </a:xfrm>
        </p:spPr>
        <p:txBody>
          <a:bodyPr>
            <a:noAutofit/>
          </a:bodyPr>
          <a:lstStyle/>
          <a:p>
            <a:r>
              <a:rPr lang="zh-TW" altLang="en-US" sz="3600" dirty="0" smtClean="0">
                <a:latin typeface="Times New Roman" panose="02020603050405020304" pitchFamily="18" charset="0"/>
                <a:cs typeface="Times New Roman" panose="02020603050405020304" pitchFamily="18" charset="0"/>
              </a:rPr>
              <a:t>創新經濟學－ </a:t>
            </a:r>
            <a:r>
              <a:rPr lang="en-US" altLang="zh-TW" sz="3600" dirty="0">
                <a:latin typeface="Times New Roman" panose="02020603050405020304" pitchFamily="18" charset="0"/>
                <a:cs typeface="Times New Roman" panose="02020603050405020304" pitchFamily="18" charset="0"/>
              </a:rPr>
              <a:t>VPRC </a:t>
            </a:r>
            <a:r>
              <a:rPr lang="en-US" altLang="zh-TW" sz="3600" dirty="0" smtClean="0">
                <a:latin typeface="Times New Roman" panose="02020603050405020304" pitchFamily="18" charset="0"/>
                <a:cs typeface="Times New Roman" panose="02020603050405020304" pitchFamily="18" charset="0"/>
              </a:rPr>
              <a:t>Model</a:t>
            </a:r>
            <a:endParaRPr lang="zh-TW" altLang="en-US" sz="3600" dirty="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12"/>
          </p:nvPr>
        </p:nvSpPr>
        <p:spPr/>
        <p:txBody>
          <a:bodyPr/>
          <a:lstStyle/>
          <a:p>
            <a:pPr>
              <a:defRPr/>
            </a:pPr>
            <a:fld id="{C7601ABB-3416-4630-9E71-C708FAACC474}" type="slidenum">
              <a:rPr lang="zh-TW" altLang="en-US" smtClean="0"/>
              <a:pPr>
                <a:defRPr/>
              </a:pPr>
              <a:t>12</a:t>
            </a:fld>
            <a:endParaRPr lang="en-US" altLang="zh-TW"/>
          </a:p>
        </p:txBody>
      </p:sp>
      <p:sp>
        <p:nvSpPr>
          <p:cNvPr id="6" name="文字方塊 5"/>
          <p:cNvSpPr txBox="1"/>
          <p:nvPr/>
        </p:nvSpPr>
        <p:spPr>
          <a:xfrm>
            <a:off x="7056961" y="6165304"/>
            <a:ext cx="3407728" cy="369332"/>
          </a:xfrm>
          <a:prstGeom prst="rect">
            <a:avLst/>
          </a:prstGeom>
          <a:noFill/>
        </p:spPr>
        <p:txBody>
          <a:bodyPr wrap="none" rtlCol="0">
            <a:spAutoFi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資料來源：</a:t>
            </a:r>
            <a:r>
              <a:rPr lang="zh-TW" altLang="zh-TW"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李永銘博士，</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2011</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3" name="矩形 2"/>
          <p:cNvSpPr/>
          <p:nvPr/>
        </p:nvSpPr>
        <p:spPr>
          <a:xfrm>
            <a:off x="417224" y="1394641"/>
            <a:ext cx="11125199" cy="707886"/>
          </a:xfrm>
          <a:prstGeom prst="rect">
            <a:avLst/>
          </a:prstGeom>
        </p:spPr>
        <p:txBody>
          <a:bodyPr wrap="square">
            <a:spAutoFit/>
          </a:bodyPr>
          <a:lstStyle/>
          <a:p>
            <a:pPr lvl="1"/>
            <a:r>
              <a:rPr lang="en-US" sz="2000" dirty="0" smtClean="0">
                <a:latin typeface="微軟正黑體" pitchFamily="34" charset="-120"/>
                <a:ea typeface="微軟正黑體" pitchFamily="34" charset="-120"/>
              </a:rPr>
              <a:t>VPRC</a:t>
            </a:r>
            <a:r>
              <a:rPr lang="zh-TW" altLang="en-US" sz="2000" dirty="0" smtClean="0">
                <a:latin typeface="微軟正黑體" pitchFamily="34" charset="-120"/>
                <a:ea typeface="微軟正黑體" pitchFamily="34" charset="-120"/>
              </a:rPr>
              <a:t>創新策略模型，用來</a:t>
            </a:r>
            <a:r>
              <a:rPr lang="zh-TW" altLang="en-US" sz="2000" dirty="0">
                <a:latin typeface="微軟正黑體" pitchFamily="34" charset="-120"/>
                <a:ea typeface="微軟正黑體" pitchFamily="34" charset="-120"/>
              </a:rPr>
              <a:t>分析一項</a:t>
            </a:r>
            <a:r>
              <a:rPr lang="zh-TW" altLang="en-US" sz="2000" b="1" u="sng" dirty="0">
                <a:latin typeface="微軟正黑體" pitchFamily="34" charset="-120"/>
                <a:ea typeface="微軟正黑體" pitchFamily="34" charset="-120"/>
              </a:rPr>
              <a:t>創新</a:t>
            </a:r>
            <a:r>
              <a:rPr lang="zh-TW" altLang="en-US" sz="2000" dirty="0">
                <a:latin typeface="微軟正黑體" pitchFamily="34" charset="-120"/>
                <a:ea typeface="微軟正黑體" pitchFamily="34" charset="-120"/>
              </a:rPr>
              <a:t>產品或服務的成功可能性</a:t>
            </a:r>
            <a:r>
              <a:rPr lang="zh-TW" altLang="en-US" sz="2000" dirty="0" smtClean="0">
                <a:latin typeface="微軟正黑體" pitchFamily="34" charset="-120"/>
                <a:ea typeface="微軟正黑體" pitchFamily="34" charset="-120"/>
              </a:rPr>
              <a:t>，</a:t>
            </a:r>
            <a:r>
              <a:rPr lang="zh-TW" altLang="en-US" sz="2000" b="1" u="sng" dirty="0" smtClean="0">
                <a:latin typeface="微軟正黑體" pitchFamily="34" charset="-120"/>
                <a:ea typeface="微軟正黑體" pitchFamily="34" charset="-120"/>
              </a:rPr>
              <a:t>評量</a:t>
            </a:r>
            <a:r>
              <a:rPr lang="zh-TW" altLang="en-US" sz="2000" dirty="0" smtClean="0">
                <a:latin typeface="微軟正黑體" pitchFamily="34" charset="-120"/>
                <a:ea typeface="微軟正黑體" pitchFamily="34" charset="-120"/>
              </a:rPr>
              <a:t>創新改變，</a:t>
            </a:r>
            <a:r>
              <a:rPr lang="zh-TW" altLang="en-US" sz="2000" dirty="0">
                <a:latin typeface="微軟正黑體" pitchFamily="34" charset="-120"/>
                <a:ea typeface="微軟正黑體" pitchFamily="34" charset="-120"/>
              </a:rPr>
              <a:t>對消費者與生產者</a:t>
            </a:r>
            <a:r>
              <a:rPr lang="zh-TW" altLang="en-US" sz="2000" dirty="0" smtClean="0">
                <a:latin typeface="微軟正黑體" pitchFamily="34" charset="-120"/>
                <a:ea typeface="微軟正黑體" pitchFamily="34" charset="-120"/>
              </a:rPr>
              <a:t>在</a:t>
            </a:r>
            <a:r>
              <a:rPr lang="zh-TW" altLang="en-US" sz="2000" b="1" u="sng" dirty="0" smtClean="0">
                <a:latin typeface="微軟正黑體" pitchFamily="34" charset="-120"/>
                <a:ea typeface="微軟正黑體" pitchFamily="34" charset="-120"/>
              </a:rPr>
              <a:t>價值創新</a:t>
            </a:r>
            <a:r>
              <a:rPr lang="zh-TW" altLang="en-US" sz="2000" dirty="0" smtClean="0">
                <a:latin typeface="微軟正黑體" pitchFamily="34" charset="-120"/>
                <a:ea typeface="微軟正黑體" pitchFamily="34" charset="-120"/>
              </a:rPr>
              <a:t>與</a:t>
            </a:r>
            <a:r>
              <a:rPr lang="zh-TW" altLang="en-US" sz="2000" b="1" u="sng" dirty="0" smtClean="0">
                <a:latin typeface="微軟正黑體" pitchFamily="34" charset="-120"/>
                <a:ea typeface="微軟正黑體" pitchFamily="34" charset="-120"/>
              </a:rPr>
              <a:t>效率提升</a:t>
            </a:r>
            <a:r>
              <a:rPr lang="zh-TW" altLang="en-US" sz="2000" dirty="0" smtClean="0">
                <a:latin typeface="微軟正黑體" pitchFamily="34" charset="-120"/>
                <a:ea typeface="微軟正黑體" pitchFamily="34" charset="-120"/>
              </a:rPr>
              <a:t>的影響。</a:t>
            </a:r>
            <a:endParaRPr lang="zh-TW" altLang="en-US" sz="2000" b="1" dirty="0">
              <a:latin typeface="微軟正黑體" pitchFamily="34" charset="-120"/>
              <a:ea typeface="微軟正黑體" pitchFamily="34" charset="-120"/>
            </a:endParaRPr>
          </a:p>
        </p:txBody>
      </p:sp>
      <p:pic>
        <p:nvPicPr>
          <p:cNvPr id="7" name="圖片 6"/>
          <p:cNvPicPr>
            <a:picLocks noChangeAspect="1"/>
          </p:cNvPicPr>
          <p:nvPr/>
        </p:nvPicPr>
        <p:blipFill>
          <a:blip r:embed="rId3"/>
          <a:stretch>
            <a:fillRect/>
          </a:stretch>
        </p:blipFill>
        <p:spPr>
          <a:xfrm>
            <a:off x="2372587" y="2102527"/>
            <a:ext cx="6996699" cy="3930349"/>
          </a:xfrm>
          <a:prstGeom prst="rect">
            <a:avLst/>
          </a:prstGeom>
        </p:spPr>
      </p:pic>
    </p:spTree>
    <p:extLst>
      <p:ext uri="{BB962C8B-B14F-4D97-AF65-F5344CB8AC3E}">
        <p14:creationId xmlns:p14="http://schemas.microsoft.com/office/powerpoint/2010/main" val="14699320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en-US" dirty="0"/>
          </a:p>
        </p:txBody>
      </p:sp>
      <p:sp>
        <p:nvSpPr>
          <p:cNvPr id="12" name="內容版面配置區 11"/>
          <p:cNvSpPr>
            <a:spLocks noGrp="1"/>
          </p:cNvSpPr>
          <p:nvPr>
            <p:ph idx="1"/>
          </p:nvPr>
        </p:nvSpPr>
        <p:spPr/>
        <p:txBody>
          <a:bodyPr/>
          <a:lstStyle/>
          <a:p>
            <a:endParaRPr lang="en-US" dirty="0"/>
          </a:p>
        </p:txBody>
      </p:sp>
      <p:pic>
        <p:nvPicPr>
          <p:cNvPr id="3" name="圖片 2"/>
          <p:cNvPicPr>
            <a:picLocks noChangeAspect="1"/>
          </p:cNvPicPr>
          <p:nvPr/>
        </p:nvPicPr>
        <p:blipFill>
          <a:blip r:embed="rId3"/>
          <a:stretch>
            <a:fillRect/>
          </a:stretch>
        </p:blipFill>
        <p:spPr>
          <a:xfrm>
            <a:off x="2539264" y="881270"/>
            <a:ext cx="6598110" cy="5061690"/>
          </a:xfrm>
          <a:prstGeom prst="rect">
            <a:avLst/>
          </a:prstGeom>
        </p:spPr>
      </p:pic>
    </p:spTree>
    <p:extLst>
      <p:ext uri="{BB962C8B-B14F-4D97-AF65-F5344CB8AC3E}">
        <p14:creationId xmlns:p14="http://schemas.microsoft.com/office/powerpoint/2010/main" val="11386892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en-US"/>
          </a:p>
        </p:txBody>
      </p:sp>
      <p:sp>
        <p:nvSpPr>
          <p:cNvPr id="3" name="內容版面配置區 2"/>
          <p:cNvSpPr>
            <a:spLocks noGrp="1"/>
          </p:cNvSpPr>
          <p:nvPr>
            <p:ph idx="1"/>
          </p:nvPr>
        </p:nvSpPr>
        <p:spPr/>
        <p:txBody>
          <a:bodyPr/>
          <a:lstStyle/>
          <a:p>
            <a:endParaRPr lang="en-US" dirty="0"/>
          </a:p>
        </p:txBody>
      </p:sp>
      <p:pic>
        <p:nvPicPr>
          <p:cNvPr id="5" name="圖片 4"/>
          <p:cNvPicPr>
            <a:picLocks noChangeAspect="1"/>
          </p:cNvPicPr>
          <p:nvPr/>
        </p:nvPicPr>
        <p:blipFill>
          <a:blip r:embed="rId2"/>
          <a:stretch>
            <a:fillRect/>
          </a:stretch>
        </p:blipFill>
        <p:spPr>
          <a:xfrm>
            <a:off x="2737413" y="916473"/>
            <a:ext cx="6661230" cy="5110112"/>
          </a:xfrm>
          <a:prstGeom prst="rect">
            <a:avLst/>
          </a:prstGeom>
        </p:spPr>
      </p:pic>
    </p:spTree>
    <p:extLst>
      <p:ext uri="{BB962C8B-B14F-4D97-AF65-F5344CB8AC3E}">
        <p14:creationId xmlns:p14="http://schemas.microsoft.com/office/powerpoint/2010/main" val="9473623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latin typeface="Times New Roman" panose="02020603050405020304" pitchFamily="18" charset="0"/>
                <a:cs typeface="Times New Roman" panose="02020603050405020304" pitchFamily="18" charset="0"/>
              </a:rPr>
              <a:t>VPRC </a:t>
            </a:r>
            <a:r>
              <a:rPr lang="zh-TW" altLang="en-US" dirty="0" smtClean="0">
                <a:latin typeface="Times New Roman" panose="02020603050405020304" pitchFamily="18" charset="0"/>
                <a:cs typeface="Times New Roman" panose="02020603050405020304" pitchFamily="18" charset="0"/>
              </a:rPr>
              <a:t>創新經濟循環</a:t>
            </a:r>
            <a:endParaRPr lang="zh-TW" altLang="en-US" dirty="0">
              <a:latin typeface="Times New Roman" panose="02020603050405020304" pitchFamily="18" charset="0"/>
              <a:cs typeface="Times New Roman" panose="02020603050405020304" pitchFamily="18" charset="0"/>
            </a:endParaRPr>
          </a:p>
        </p:txBody>
      </p:sp>
      <p:sp>
        <p:nvSpPr>
          <p:cNvPr id="4" name="投影片編號版面配置區 3"/>
          <p:cNvSpPr>
            <a:spLocks noGrp="1"/>
          </p:cNvSpPr>
          <p:nvPr>
            <p:ph type="sldNum" sz="quarter" idx="12"/>
          </p:nvPr>
        </p:nvSpPr>
        <p:spPr/>
        <p:txBody>
          <a:bodyPr/>
          <a:lstStyle/>
          <a:p>
            <a:pPr>
              <a:defRPr/>
            </a:pPr>
            <a:fld id="{C7601ABB-3416-4630-9E71-C708FAACC474}" type="slidenum">
              <a:rPr lang="zh-TW" altLang="en-US" smtClean="0"/>
              <a:pPr>
                <a:defRPr/>
              </a:pPr>
              <a:t>15</a:t>
            </a:fld>
            <a:endParaRPr lang="en-US" altLang="zh-TW"/>
          </a:p>
        </p:txBody>
      </p:sp>
      <p:sp>
        <p:nvSpPr>
          <p:cNvPr id="3" name="矩形 2"/>
          <p:cNvSpPr/>
          <p:nvPr/>
        </p:nvSpPr>
        <p:spPr>
          <a:xfrm>
            <a:off x="7233761" y="5987018"/>
            <a:ext cx="3407728" cy="369332"/>
          </a:xfrm>
          <a:prstGeom prst="rect">
            <a:avLst/>
          </a:prstGeom>
        </p:spPr>
        <p:txBody>
          <a:bodyPr wrap="none">
            <a:spAutoFi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資料來源：</a:t>
            </a:r>
            <a:r>
              <a:rPr lang="zh-TW" altLang="zh-TW" dirty="0">
                <a:latin typeface="Times New Roman" panose="02020603050405020304" pitchFamily="18" charset="0"/>
                <a:ea typeface="標楷體" panose="03000509000000000000" pitchFamily="65" charset="-120"/>
                <a:cs typeface="Times New Roman" panose="02020603050405020304" pitchFamily="18" charset="0"/>
              </a:rPr>
              <a:t>：</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李永銘博士，</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2011</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5" name="圓角矩形 4"/>
          <p:cNvSpPr/>
          <p:nvPr/>
        </p:nvSpPr>
        <p:spPr>
          <a:xfrm>
            <a:off x="8610600" y="4349750"/>
            <a:ext cx="654050" cy="17780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圓角矩形 6"/>
          <p:cNvSpPr/>
          <p:nvPr/>
        </p:nvSpPr>
        <p:spPr>
          <a:xfrm>
            <a:off x="8731250" y="4699000"/>
            <a:ext cx="698500" cy="17780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圓角矩形 8"/>
          <p:cNvSpPr/>
          <p:nvPr/>
        </p:nvSpPr>
        <p:spPr>
          <a:xfrm>
            <a:off x="8851900" y="5073650"/>
            <a:ext cx="806450" cy="19685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026" name="Picture 2" descr="未提供說明。"/>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766" y="1173080"/>
            <a:ext cx="10403930" cy="4825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72249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en-US" dirty="0"/>
          </a:p>
        </p:txBody>
      </p:sp>
      <p:sp>
        <p:nvSpPr>
          <p:cNvPr id="3" name="內容版面配置區 2"/>
          <p:cNvSpPr>
            <a:spLocks noGrp="1"/>
          </p:cNvSpPr>
          <p:nvPr>
            <p:ph idx="1"/>
          </p:nvPr>
        </p:nvSpPr>
        <p:spPr/>
        <p:txBody>
          <a:bodyPr/>
          <a:lstStyle/>
          <a:p>
            <a:endParaRPr lang="en-US" dirty="0"/>
          </a:p>
        </p:txBody>
      </p:sp>
      <p:pic>
        <p:nvPicPr>
          <p:cNvPr id="1026" name="Picture 2" descr="未提供說明。"/>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82050" y="742812"/>
            <a:ext cx="5005967" cy="5354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05608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4000" dirty="0" smtClean="0"/>
              <a:t>創新思維</a:t>
            </a:r>
            <a:endParaRPr lang="en-US" sz="4000" dirty="0"/>
          </a:p>
        </p:txBody>
      </p:sp>
      <p:sp>
        <p:nvSpPr>
          <p:cNvPr id="3" name="內容版面配置區 2"/>
          <p:cNvSpPr>
            <a:spLocks noGrp="1"/>
          </p:cNvSpPr>
          <p:nvPr>
            <p:ph idx="1"/>
          </p:nvPr>
        </p:nvSpPr>
        <p:spPr/>
        <p:txBody>
          <a:bodyPr/>
          <a:lstStyle/>
          <a:p>
            <a:endParaRPr lang="en-US" dirty="0"/>
          </a:p>
        </p:txBody>
      </p:sp>
      <p:pic>
        <p:nvPicPr>
          <p:cNvPr id="2050" name="Picture 2" descr="未提供相片說明。"/>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6736" y="2087378"/>
            <a:ext cx="7913577" cy="3841383"/>
          </a:xfrm>
          <a:prstGeom prst="rect">
            <a:avLst/>
          </a:prstGeom>
          <a:noFill/>
          <a:extLst>
            <a:ext uri="{909E8E84-426E-40DD-AFC4-6F175D3DCCD1}">
              <a14:hiddenFill xmlns:a14="http://schemas.microsoft.com/office/drawing/2010/main">
                <a:solidFill>
                  <a:srgbClr val="FFFFFF"/>
                </a:solidFill>
              </a14:hiddenFill>
            </a:ext>
          </a:extLst>
        </p:spPr>
      </p:pic>
      <p:sp>
        <p:nvSpPr>
          <p:cNvPr id="4" name="矩形 3"/>
          <p:cNvSpPr/>
          <p:nvPr/>
        </p:nvSpPr>
        <p:spPr>
          <a:xfrm>
            <a:off x="4061594" y="623315"/>
            <a:ext cx="5810864" cy="954107"/>
          </a:xfrm>
          <a:prstGeom prst="rect">
            <a:avLst/>
          </a:prstGeom>
        </p:spPr>
        <p:txBody>
          <a:bodyPr wrap="square">
            <a:spAutoFit/>
          </a:bodyPr>
          <a:lstStyle/>
          <a:p>
            <a:r>
              <a:rPr lang="en-US" altLang="zh-TW" sz="2800" b="1" dirty="0">
                <a:solidFill>
                  <a:srgbClr val="7030A0"/>
                </a:solidFill>
              </a:rPr>
              <a:t>1.0 </a:t>
            </a:r>
            <a:r>
              <a:rPr lang="zh-TW" altLang="en-US" sz="2800" b="1" dirty="0">
                <a:solidFill>
                  <a:srgbClr val="7030A0"/>
                </a:solidFill>
              </a:rPr>
              <a:t>突破，</a:t>
            </a:r>
            <a:r>
              <a:rPr lang="zh-TW" altLang="en-US" sz="2800" b="1" dirty="0" smtClean="0">
                <a:solidFill>
                  <a:srgbClr val="7030A0"/>
                </a:solidFill>
              </a:rPr>
              <a:t>為</a:t>
            </a:r>
            <a:r>
              <a:rPr lang="zh-TW" altLang="en-US" sz="2800" b="1" dirty="0">
                <a:solidFill>
                  <a:srgbClr val="7030A0"/>
                </a:solidFill>
              </a:rPr>
              <a:t>上</a:t>
            </a:r>
            <a:r>
              <a:rPr lang="zh-TW" altLang="en-US" sz="2800" b="1" dirty="0" smtClean="0">
                <a:solidFill>
                  <a:srgbClr val="7030A0"/>
                </a:solidFill>
              </a:rPr>
              <a:t>級</a:t>
            </a:r>
            <a:r>
              <a:rPr lang="zh-TW" altLang="en-US" sz="2800" b="1" dirty="0">
                <a:solidFill>
                  <a:srgbClr val="7030A0"/>
                </a:solidFill>
              </a:rPr>
              <a:t>創新（無到有）</a:t>
            </a:r>
          </a:p>
          <a:p>
            <a:r>
              <a:rPr lang="en-US" altLang="zh-TW" sz="2800" b="1" dirty="0">
                <a:solidFill>
                  <a:srgbClr val="7030A0"/>
                </a:solidFill>
              </a:rPr>
              <a:t>2.0 </a:t>
            </a:r>
            <a:r>
              <a:rPr lang="zh-TW" altLang="en-US" sz="2800" b="1" dirty="0">
                <a:solidFill>
                  <a:srgbClr val="7030A0"/>
                </a:solidFill>
              </a:rPr>
              <a:t>卓越，</a:t>
            </a:r>
            <a:r>
              <a:rPr lang="zh-TW" altLang="en-US" sz="2800" b="1" dirty="0" smtClean="0">
                <a:solidFill>
                  <a:srgbClr val="7030A0"/>
                </a:solidFill>
              </a:rPr>
              <a:t>為一級</a:t>
            </a:r>
            <a:r>
              <a:rPr lang="zh-TW" altLang="en-US" sz="2800" b="1" dirty="0">
                <a:solidFill>
                  <a:srgbClr val="7030A0"/>
                </a:solidFill>
              </a:rPr>
              <a:t>創新（有到優</a:t>
            </a:r>
            <a:r>
              <a:rPr lang="zh-TW" altLang="en-US" sz="2800" b="1" dirty="0" smtClean="0">
                <a:solidFill>
                  <a:srgbClr val="7030A0"/>
                </a:solidFill>
              </a:rPr>
              <a:t>）</a:t>
            </a:r>
            <a:endParaRPr lang="zh-TW" altLang="en-US" sz="2800" b="1" dirty="0">
              <a:solidFill>
                <a:srgbClr val="7030A0"/>
              </a:solidFill>
            </a:endParaRPr>
          </a:p>
        </p:txBody>
      </p:sp>
      <p:sp>
        <p:nvSpPr>
          <p:cNvPr id="5" name="矩形 4"/>
          <p:cNvSpPr/>
          <p:nvPr/>
        </p:nvSpPr>
        <p:spPr>
          <a:xfrm>
            <a:off x="9766133" y="623315"/>
            <a:ext cx="1857068" cy="954107"/>
          </a:xfrm>
          <a:prstGeom prst="rect">
            <a:avLst/>
          </a:prstGeom>
        </p:spPr>
        <p:txBody>
          <a:bodyPr wrap="square">
            <a:spAutoFit/>
          </a:bodyPr>
          <a:lstStyle/>
          <a:p>
            <a:r>
              <a:rPr lang="en-US" altLang="zh-TW" sz="2800" b="1" dirty="0">
                <a:solidFill>
                  <a:srgbClr val="7030A0"/>
                </a:solidFill>
              </a:rPr>
              <a:t>0.5 </a:t>
            </a:r>
            <a:r>
              <a:rPr lang="zh-TW" altLang="en-US" sz="2800" b="1" dirty="0">
                <a:solidFill>
                  <a:srgbClr val="7030A0"/>
                </a:solidFill>
              </a:rPr>
              <a:t>半調 </a:t>
            </a:r>
          </a:p>
          <a:p>
            <a:r>
              <a:rPr lang="en-US" altLang="zh-TW" sz="2800" b="1" dirty="0">
                <a:solidFill>
                  <a:srgbClr val="7030A0"/>
                </a:solidFill>
              </a:rPr>
              <a:t>1.1 </a:t>
            </a:r>
            <a:r>
              <a:rPr lang="zh-TW" altLang="en-US" sz="2800" b="1" dirty="0">
                <a:solidFill>
                  <a:srgbClr val="7030A0"/>
                </a:solidFill>
              </a:rPr>
              <a:t>模仿</a:t>
            </a:r>
            <a:endParaRPr lang="en-US" sz="2800" b="1" dirty="0">
              <a:solidFill>
                <a:srgbClr val="7030A0"/>
              </a:solidFill>
            </a:endParaRPr>
          </a:p>
        </p:txBody>
      </p:sp>
    </p:spTree>
    <p:extLst>
      <p:ext uri="{BB962C8B-B14F-4D97-AF65-F5344CB8AC3E}">
        <p14:creationId xmlns:p14="http://schemas.microsoft.com/office/powerpoint/2010/main" val="7547586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07259" y="473280"/>
            <a:ext cx="10515600" cy="1325563"/>
          </a:xfrm>
        </p:spPr>
        <p:txBody>
          <a:bodyPr>
            <a:normAutofit/>
          </a:bodyPr>
          <a:lstStyle/>
          <a:p>
            <a:r>
              <a:rPr lang="zh-TW" altLang="en-US" sz="4000" dirty="0">
                <a:solidFill>
                  <a:srgbClr val="7030A0"/>
                </a:solidFill>
                <a:latin typeface="Times New Roman" panose="02020603050405020304" pitchFamily="18" charset="0"/>
                <a:cs typeface="Times New Roman" panose="02020603050405020304" pitchFamily="18" charset="0"/>
              </a:rPr>
              <a:t>創新能力－擴展習慣</a:t>
            </a:r>
            <a:r>
              <a:rPr lang="zh-TW" altLang="en-US" sz="4000" dirty="0" smtClean="0">
                <a:solidFill>
                  <a:srgbClr val="7030A0"/>
                </a:solidFill>
                <a:latin typeface="Times New Roman" panose="02020603050405020304" pitchFamily="18" charset="0"/>
                <a:cs typeface="Times New Roman" panose="02020603050405020304" pitchFamily="18" charset="0"/>
              </a:rPr>
              <a:t>領域</a:t>
            </a:r>
            <a:r>
              <a:rPr lang="zh-TW" altLang="en-US" sz="4000" dirty="0">
                <a:solidFill>
                  <a:srgbClr val="7030A0"/>
                </a:solidFill>
                <a:latin typeface="+mn-ea"/>
                <a:ea typeface="+mn-ea"/>
                <a:cs typeface="Times New Roman" panose="02020603050405020304" pitchFamily="18" charset="0"/>
              </a:rPr>
              <a:t>（</a:t>
            </a:r>
            <a:r>
              <a:rPr lang="zh-TW" altLang="en-US" sz="3600" dirty="0" smtClean="0">
                <a:solidFill>
                  <a:srgbClr val="7030A0"/>
                </a:solidFill>
                <a:latin typeface="+mn-ea"/>
                <a:ea typeface="+mn-ea"/>
                <a:cs typeface="Times New Roman" panose="02020603050405020304" pitchFamily="18" charset="0"/>
              </a:rPr>
              <a:t>游伯龍教授</a:t>
            </a:r>
            <a:r>
              <a:rPr lang="zh-TW" altLang="en-US" sz="4000" dirty="0" smtClean="0">
                <a:solidFill>
                  <a:srgbClr val="7030A0"/>
                </a:solidFill>
                <a:latin typeface="+mn-ea"/>
                <a:ea typeface="+mn-ea"/>
                <a:cs typeface="Times New Roman" panose="02020603050405020304" pitchFamily="18" charset="0"/>
              </a:rPr>
              <a:t>）</a:t>
            </a:r>
            <a:endParaRPr lang="en-US" sz="4000" dirty="0">
              <a:solidFill>
                <a:srgbClr val="7030A0"/>
              </a:solidFill>
              <a:latin typeface="+mn-ea"/>
              <a:ea typeface="+mn-ea"/>
            </a:endParaRPr>
          </a:p>
        </p:txBody>
      </p:sp>
      <p:sp>
        <p:nvSpPr>
          <p:cNvPr id="3" name="內容版面配置區 2"/>
          <p:cNvSpPr>
            <a:spLocks noGrp="1"/>
          </p:cNvSpPr>
          <p:nvPr>
            <p:ph idx="1"/>
          </p:nvPr>
        </p:nvSpPr>
        <p:spPr>
          <a:xfrm>
            <a:off x="93407" y="2087089"/>
            <a:ext cx="10515600" cy="4351338"/>
          </a:xfrm>
        </p:spPr>
        <p:txBody>
          <a:bodyPr/>
          <a:lstStyle/>
          <a:p>
            <a:pPr marL="0" indent="0">
              <a:buNone/>
            </a:pPr>
            <a:r>
              <a:rPr lang="zh-TW" altLang="en-US" b="1" dirty="0">
                <a:solidFill>
                  <a:srgbClr val="7030A0"/>
                </a:solidFill>
              </a:rPr>
              <a:t>六</a:t>
            </a:r>
            <a:r>
              <a:rPr lang="zh-TW" altLang="en-US" b="1" dirty="0" smtClean="0">
                <a:solidFill>
                  <a:srgbClr val="7030A0"/>
                </a:solidFill>
              </a:rPr>
              <a:t>祖惠能</a:t>
            </a:r>
            <a:r>
              <a:rPr lang="en-US" altLang="zh-TW" b="1" dirty="0" smtClean="0">
                <a:solidFill>
                  <a:srgbClr val="7030A0"/>
                </a:solidFill>
              </a:rPr>
              <a:t>: </a:t>
            </a:r>
            <a:r>
              <a:rPr lang="zh-TW" altLang="en-US" b="1" dirty="0" smtClean="0">
                <a:solidFill>
                  <a:srgbClr val="7030A0"/>
                </a:solidFill>
              </a:rPr>
              <a:t>「</a:t>
            </a:r>
            <a:r>
              <a:rPr lang="zh-TW" altLang="en-US" b="1" dirty="0">
                <a:solidFill>
                  <a:srgbClr val="7030A0"/>
                </a:solidFill>
              </a:rPr>
              <a:t>日如智，</a:t>
            </a:r>
            <a:r>
              <a:rPr lang="en-US" altLang="zh-TW" b="1" dirty="0">
                <a:solidFill>
                  <a:srgbClr val="7030A0"/>
                </a:solidFill>
              </a:rPr>
              <a:t> </a:t>
            </a:r>
            <a:r>
              <a:rPr lang="zh-TW" altLang="en-US" b="1" dirty="0">
                <a:solidFill>
                  <a:srgbClr val="7030A0"/>
                </a:solidFill>
              </a:rPr>
              <a:t>月如慧 」</a:t>
            </a:r>
            <a:endParaRPr lang="en-US" altLang="zh-TW" b="1" dirty="0" smtClean="0">
              <a:solidFill>
                <a:srgbClr val="7030A0"/>
              </a:solidFill>
            </a:endParaRPr>
          </a:p>
          <a:p>
            <a:pPr marL="0" indent="0">
              <a:buNone/>
            </a:pPr>
            <a:endParaRPr lang="en-US" altLang="zh-TW" dirty="0"/>
          </a:p>
        </p:txBody>
      </p:sp>
      <p:pic>
        <p:nvPicPr>
          <p:cNvPr id="8" name="圖片 7"/>
          <p:cNvPicPr>
            <a:picLocks noChangeAspect="1"/>
          </p:cNvPicPr>
          <p:nvPr/>
        </p:nvPicPr>
        <p:blipFill rotWithShape="1">
          <a:blip r:embed="rId2"/>
          <a:srcRect l="-608" t="17887" r="273" b="10994"/>
          <a:stretch/>
        </p:blipFill>
        <p:spPr>
          <a:xfrm>
            <a:off x="5086814" y="1421134"/>
            <a:ext cx="4848157" cy="4861349"/>
          </a:xfrm>
          <a:prstGeom prst="rect">
            <a:avLst/>
          </a:prstGeom>
        </p:spPr>
      </p:pic>
    </p:spTree>
    <p:extLst>
      <p:ext uri="{BB962C8B-B14F-4D97-AF65-F5344CB8AC3E}">
        <p14:creationId xmlns:p14="http://schemas.microsoft.com/office/powerpoint/2010/main" val="145148498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71939" y="1087368"/>
            <a:ext cx="10515600" cy="1325563"/>
          </a:xfrm>
        </p:spPr>
        <p:txBody>
          <a:bodyPr>
            <a:normAutofit fontScale="90000"/>
          </a:bodyPr>
          <a:lstStyle/>
          <a:p>
            <a:r>
              <a:rPr lang="zh-TW" altLang="en-US" sz="4000" b="1" dirty="0" smtClean="0"/>
              <a:t>創新</a:t>
            </a:r>
            <a:r>
              <a:rPr lang="zh-TW" altLang="en-US" sz="3100" dirty="0" smtClean="0"/>
              <a:t>不只是</a:t>
            </a:r>
            <a:r>
              <a:rPr lang="zh-TW" altLang="en-US" sz="3100" dirty="0">
                <a:solidFill>
                  <a:srgbClr val="FF0000"/>
                </a:solidFill>
              </a:rPr>
              <a:t>提出創意</a:t>
            </a:r>
            <a:r>
              <a:rPr lang="zh-TW" altLang="en-US" sz="3100" dirty="0"/>
              <a:t>，真正創新妙策在於能</a:t>
            </a:r>
            <a:r>
              <a:rPr lang="zh-TW" altLang="en-US" sz="3100" dirty="0">
                <a:solidFill>
                  <a:srgbClr val="FF0000"/>
                </a:solidFill>
              </a:rPr>
              <a:t>落實創意</a:t>
            </a:r>
            <a:r>
              <a:rPr lang="zh-TW" altLang="en-US" sz="3100" dirty="0"/>
              <a:t>，有效增強能力、整合資源，解除相關族群的痛苦與煩惱，創造價值、分享價值。</a:t>
            </a:r>
            <a:r>
              <a:rPr lang="zh-TW" altLang="en-US" sz="3600" dirty="0"/>
              <a:t/>
            </a:r>
            <a:br>
              <a:rPr lang="zh-TW" altLang="en-US" sz="3600" dirty="0"/>
            </a:br>
            <a:r>
              <a:rPr lang="en-US" dirty="0"/>
              <a:t/>
            </a:r>
            <a:br>
              <a:rPr lang="en-US" dirty="0"/>
            </a:br>
            <a:endParaRPr lang="zh-TW" altLang="en-US" b="1" dirty="0"/>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1582748896"/>
              </p:ext>
            </p:extLst>
          </p:nvPr>
        </p:nvGraphicFramePr>
        <p:xfrm>
          <a:off x="2027583" y="1898374"/>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083702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數位經濟之創新與競爭</a:t>
            </a:r>
            <a:endParaRPr lang="en-US" dirty="0"/>
          </a:p>
        </p:txBody>
      </p:sp>
      <p:sp>
        <p:nvSpPr>
          <p:cNvPr id="3" name="內容版面配置區 2"/>
          <p:cNvSpPr>
            <a:spLocks noGrp="1"/>
          </p:cNvSpPr>
          <p:nvPr>
            <p:ph idx="1"/>
          </p:nvPr>
        </p:nvSpPr>
        <p:spPr/>
        <p:txBody>
          <a:bodyPr/>
          <a:lstStyle/>
          <a:p>
            <a:pPr marL="0" indent="0">
              <a:buNone/>
            </a:pPr>
            <a:r>
              <a:rPr lang="en-US" altLang="zh-TW" dirty="0" smtClean="0"/>
              <a:t>A1 </a:t>
            </a:r>
            <a:r>
              <a:rPr lang="zh-TW" altLang="en-US" dirty="0" smtClean="0"/>
              <a:t>創新理論模型</a:t>
            </a:r>
            <a:endParaRPr lang="en-US" altLang="zh-TW" dirty="0" smtClean="0"/>
          </a:p>
          <a:p>
            <a:pPr marL="0" indent="0">
              <a:buNone/>
            </a:pPr>
            <a:r>
              <a:rPr lang="en-US" altLang="zh-TW" dirty="0" smtClean="0"/>
              <a:t>A</a:t>
            </a:r>
            <a:r>
              <a:rPr lang="en-US" altLang="zh-TW" dirty="0"/>
              <a:t>2</a:t>
            </a:r>
            <a:r>
              <a:rPr lang="en-US" altLang="zh-TW" dirty="0" smtClean="0"/>
              <a:t> </a:t>
            </a:r>
            <a:r>
              <a:rPr lang="zh-TW" altLang="en-US" dirty="0"/>
              <a:t>競爭理論</a:t>
            </a:r>
            <a:r>
              <a:rPr lang="zh-TW" altLang="en-US" dirty="0" smtClean="0"/>
              <a:t>模型</a:t>
            </a:r>
            <a:endParaRPr lang="en-US" altLang="zh-TW" dirty="0" smtClean="0"/>
          </a:p>
          <a:p>
            <a:pPr marL="0" indent="0">
              <a:buNone/>
            </a:pPr>
            <a:r>
              <a:rPr lang="en-US" altLang="zh-TW" dirty="0" smtClean="0"/>
              <a:t>B</a:t>
            </a:r>
            <a:r>
              <a:rPr lang="en-US" altLang="zh-TW" dirty="0"/>
              <a:t>1</a:t>
            </a:r>
            <a:r>
              <a:rPr lang="en-US" altLang="zh-TW" dirty="0" smtClean="0"/>
              <a:t> </a:t>
            </a:r>
            <a:r>
              <a:rPr lang="zh-TW" altLang="en-US" dirty="0" smtClean="0"/>
              <a:t>數位經濟模式</a:t>
            </a:r>
            <a:r>
              <a:rPr lang="en-US" altLang="zh-TW" dirty="0" smtClean="0"/>
              <a:t>(</a:t>
            </a:r>
            <a:r>
              <a:rPr lang="zh-TW" altLang="en-US" dirty="0" smtClean="0"/>
              <a:t>一</a:t>
            </a:r>
            <a:r>
              <a:rPr lang="en-US" altLang="zh-TW" dirty="0" smtClean="0"/>
              <a:t>): </a:t>
            </a:r>
            <a:r>
              <a:rPr lang="zh-TW" altLang="en-US" dirty="0" smtClean="0"/>
              <a:t>共享經濟</a:t>
            </a:r>
            <a:endParaRPr lang="en-US" altLang="zh-TW" dirty="0" smtClean="0"/>
          </a:p>
          <a:p>
            <a:pPr marL="0" indent="0">
              <a:buNone/>
            </a:pPr>
            <a:r>
              <a:rPr lang="en-US" altLang="zh-TW" dirty="0" smtClean="0"/>
              <a:t>B2</a:t>
            </a:r>
            <a:r>
              <a:rPr lang="zh-TW" altLang="en-US" dirty="0" smtClean="0"/>
              <a:t>數位經濟模式</a:t>
            </a:r>
            <a:r>
              <a:rPr lang="en-US" altLang="zh-TW" dirty="0" smtClean="0"/>
              <a:t>(</a:t>
            </a:r>
            <a:r>
              <a:rPr lang="zh-TW" altLang="en-US" dirty="0"/>
              <a:t>二</a:t>
            </a:r>
            <a:r>
              <a:rPr lang="en-US" altLang="zh-TW" dirty="0" smtClean="0"/>
              <a:t>): </a:t>
            </a:r>
            <a:r>
              <a:rPr lang="zh-TW" altLang="en-US" dirty="0" smtClean="0"/>
              <a:t>數位金融</a:t>
            </a:r>
            <a:endParaRPr lang="en-US" altLang="zh-TW" dirty="0" smtClean="0"/>
          </a:p>
          <a:p>
            <a:pPr marL="514350" indent="-514350">
              <a:buFont typeface="+mj-lt"/>
              <a:buAutoNum type="arabicPeriod"/>
            </a:pPr>
            <a:endParaRPr lang="en-US" altLang="zh-TW" dirty="0" smtClean="0"/>
          </a:p>
          <a:p>
            <a:pPr marL="514350" indent="-514350">
              <a:buFont typeface="+mj-lt"/>
              <a:buAutoNum type="arabicPeriod"/>
            </a:pPr>
            <a:endParaRPr lang="en-US" altLang="zh-TW" dirty="0" smtClean="0"/>
          </a:p>
          <a:p>
            <a:endParaRPr lang="en-US" dirty="0" smtClean="0"/>
          </a:p>
          <a:p>
            <a:endParaRPr lang="en-US" dirty="0"/>
          </a:p>
        </p:txBody>
      </p:sp>
    </p:spTree>
    <p:extLst>
      <p:ext uri="{BB962C8B-B14F-4D97-AF65-F5344CB8AC3E}">
        <p14:creationId xmlns:p14="http://schemas.microsoft.com/office/powerpoint/2010/main" val="420637049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41909" y="900270"/>
            <a:ext cx="10515600" cy="2852737"/>
          </a:xfrm>
        </p:spPr>
        <p:txBody>
          <a:bodyPr/>
          <a:lstStyle/>
          <a:p>
            <a:pPr algn="ctr"/>
            <a:r>
              <a:rPr lang="zh-TW" altLang="en-US" dirty="0" smtClean="0"/>
              <a:t>競爭模式</a:t>
            </a:r>
            <a:endParaRPr lang="en-US" altLang="zh-TW" dirty="0"/>
          </a:p>
        </p:txBody>
      </p:sp>
      <p:sp>
        <p:nvSpPr>
          <p:cNvPr id="4" name="文字版面配置區 3"/>
          <p:cNvSpPr>
            <a:spLocks noGrp="1"/>
          </p:cNvSpPr>
          <p:nvPr>
            <p:ph type="body" idx="1"/>
          </p:nvPr>
        </p:nvSpPr>
        <p:spPr/>
        <p:txBody>
          <a:bodyPr/>
          <a:lstStyle/>
          <a:p>
            <a:endParaRPr lang="en-US"/>
          </a:p>
        </p:txBody>
      </p:sp>
    </p:spTree>
    <p:extLst>
      <p:ext uri="{BB962C8B-B14F-4D97-AF65-F5344CB8AC3E}">
        <p14:creationId xmlns:p14="http://schemas.microsoft.com/office/powerpoint/2010/main" val="203300837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群組 1"/>
          <p:cNvGrpSpPr/>
          <p:nvPr/>
        </p:nvGrpSpPr>
        <p:grpSpPr>
          <a:xfrm>
            <a:off x="271934" y="1430187"/>
            <a:ext cx="4784033" cy="740598"/>
            <a:chOff x="2739259" y="1502944"/>
            <a:chExt cx="6129484" cy="648092"/>
          </a:xfrm>
        </p:grpSpPr>
        <p:sp>
          <p:nvSpPr>
            <p:cNvPr id="37" name="矩形 36"/>
            <p:cNvSpPr/>
            <p:nvPr/>
          </p:nvSpPr>
          <p:spPr>
            <a:xfrm>
              <a:off x="3507791" y="1502944"/>
              <a:ext cx="4469418" cy="648092"/>
            </a:xfrm>
            <a:prstGeom prst="rect">
              <a:avLst/>
            </a:prstGeom>
            <a:solidFill>
              <a:srgbClr val="7F7F7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6599" b="1" spc="38" dirty="0">
                <a:solidFill>
                  <a:schemeClr val="bg1"/>
                </a:solidFill>
                <a:latin typeface="Microsoft YaHei" panose="020B0503020204020204" pitchFamily="34" charset="-122"/>
                <a:ea typeface="Microsoft YaHei" panose="020B0503020204020204" pitchFamily="34" charset="-122"/>
              </a:endParaRPr>
            </a:p>
          </p:txBody>
        </p:sp>
        <p:sp>
          <p:nvSpPr>
            <p:cNvPr id="38" name="稻壳儿小白白(http://dwz.cn/Wu2UP)"/>
            <p:cNvSpPr txBox="1">
              <a:spLocks noChangeArrowheads="1"/>
            </p:cNvSpPr>
            <p:nvPr/>
          </p:nvSpPr>
          <p:spPr bwMode="auto">
            <a:xfrm>
              <a:off x="2739259" y="1611546"/>
              <a:ext cx="6129484" cy="492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1pPr>
              <a:lvl2pPr marL="742950" indent="-28575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2pPr>
              <a:lvl3pPr marL="11430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3pPr>
              <a:lvl4pPr marL="16002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4pPr>
              <a:lvl5pPr marL="20574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ctr" eaLnBrk="1" hangingPunct="1">
                <a:spcBef>
                  <a:spcPct val="20000"/>
                </a:spcBef>
              </a:pPr>
              <a:r>
                <a:rPr lang="zh-TW" altLang="en-US" sz="2400" dirty="0">
                  <a:solidFill>
                    <a:schemeClr val="bg1"/>
                  </a:solidFill>
                  <a:latin typeface="+mn-ea"/>
                  <a:ea typeface="+mn-ea"/>
                  <a:sym typeface="Arial" panose="020B0604020202020204" pitchFamily="34" charset="0"/>
                </a:rPr>
                <a:t>產業界</a:t>
              </a:r>
              <a:endParaRPr lang="en-US" altLang="zh-TW" sz="2400" dirty="0">
                <a:solidFill>
                  <a:schemeClr val="bg1"/>
                </a:solidFill>
                <a:latin typeface="+mn-ea"/>
                <a:ea typeface="+mn-ea"/>
                <a:sym typeface="Arial" panose="020B0604020202020204" pitchFamily="34" charset="0"/>
              </a:endParaRPr>
            </a:p>
          </p:txBody>
        </p:sp>
      </p:grpSp>
      <p:sp>
        <p:nvSpPr>
          <p:cNvPr id="39" name="稻壳儿小白白(http://dwz.cn/Wu2UP)"/>
          <p:cNvSpPr txBox="1">
            <a:spLocks noChangeArrowheads="1"/>
          </p:cNvSpPr>
          <p:nvPr/>
        </p:nvSpPr>
        <p:spPr bwMode="auto">
          <a:xfrm>
            <a:off x="1083579" y="2283141"/>
            <a:ext cx="685646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1pPr>
            <a:lvl2pPr marL="742950" indent="-28575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2pPr>
            <a:lvl3pPr marL="11430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3pPr>
            <a:lvl4pPr marL="16002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4pPr>
            <a:lvl5pPr marL="20574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marL="342900" indent="-342900">
              <a:buFont typeface="Arial" panose="020B0604020202020204" pitchFamily="34" charset="0"/>
              <a:buChar char="•"/>
            </a:pPr>
            <a:r>
              <a:rPr lang="zh-TW" altLang="en-US" sz="2400" dirty="0" smtClean="0">
                <a:solidFill>
                  <a:schemeClr val="tx1">
                    <a:lumMod val="65000"/>
                    <a:lumOff val="35000"/>
                  </a:schemeClr>
                </a:solidFill>
                <a:latin typeface="+mn-ea"/>
                <a:ea typeface="+mn-ea"/>
                <a:sym typeface="Arial" panose="020B0604020202020204" pitchFamily="34" charset="0"/>
              </a:rPr>
              <a:t> 同業之間</a:t>
            </a:r>
            <a:r>
              <a:rPr lang="zh-TW" altLang="en-US" sz="2400" dirty="0">
                <a:solidFill>
                  <a:schemeClr val="tx1">
                    <a:lumMod val="65000"/>
                    <a:lumOff val="35000"/>
                  </a:schemeClr>
                </a:solidFill>
                <a:latin typeface="+mn-ea"/>
                <a:ea typeface="+mn-ea"/>
                <a:sym typeface="Arial" panose="020B0604020202020204" pitchFamily="34" charset="0"/>
              </a:rPr>
              <a:t>彼此是</a:t>
            </a:r>
            <a:r>
              <a:rPr lang="zh-TW" altLang="en-US" sz="2400" b="1" dirty="0">
                <a:solidFill>
                  <a:schemeClr val="accent2">
                    <a:lumMod val="50000"/>
                  </a:schemeClr>
                </a:solidFill>
                <a:latin typeface="+mn-ea"/>
                <a:ea typeface="+mn-ea"/>
                <a:sym typeface="Arial" panose="020B0604020202020204" pitchFamily="34" charset="0"/>
              </a:rPr>
              <a:t>競爭衝突</a:t>
            </a:r>
            <a:r>
              <a:rPr lang="zh-TW" altLang="en-US" sz="2400" dirty="0">
                <a:solidFill>
                  <a:schemeClr val="tx1">
                    <a:lumMod val="65000"/>
                    <a:lumOff val="35000"/>
                  </a:schemeClr>
                </a:solidFill>
                <a:latin typeface="+mn-ea"/>
                <a:ea typeface="+mn-ea"/>
                <a:sym typeface="Arial" panose="020B0604020202020204" pitchFamily="34" charset="0"/>
              </a:rPr>
              <a:t>的關係</a:t>
            </a:r>
            <a:r>
              <a:rPr lang="en-US" altLang="zh-TW" sz="2400" dirty="0">
                <a:solidFill>
                  <a:schemeClr val="tx1">
                    <a:lumMod val="65000"/>
                    <a:lumOff val="35000"/>
                  </a:schemeClr>
                </a:solidFill>
                <a:latin typeface="+mn-ea"/>
                <a:ea typeface="+mn-ea"/>
                <a:sym typeface="Arial" panose="020B0604020202020204" pitchFamily="34" charset="0"/>
              </a:rPr>
              <a:t> </a:t>
            </a:r>
            <a:endParaRPr lang="zh-TW" altLang="en-US" sz="2400" dirty="0">
              <a:solidFill>
                <a:schemeClr val="tx1">
                  <a:lumMod val="65000"/>
                  <a:lumOff val="35000"/>
                </a:schemeClr>
              </a:solidFill>
              <a:latin typeface="+mn-ea"/>
              <a:ea typeface="+mn-ea"/>
              <a:sym typeface="Arial" panose="020B0604020202020204" pitchFamily="34" charset="0"/>
            </a:endParaRPr>
          </a:p>
        </p:txBody>
      </p:sp>
      <p:sp>
        <p:nvSpPr>
          <p:cNvPr id="40" name="稻壳儿小白白(http://dwz.cn/Wu2UP)"/>
          <p:cNvSpPr txBox="1">
            <a:spLocks noChangeArrowheads="1"/>
          </p:cNvSpPr>
          <p:nvPr/>
        </p:nvSpPr>
        <p:spPr bwMode="auto">
          <a:xfrm>
            <a:off x="1083578" y="2781510"/>
            <a:ext cx="864351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1pPr>
            <a:lvl2pPr marL="742950" indent="-28575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2pPr>
            <a:lvl3pPr marL="11430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3pPr>
            <a:lvl4pPr marL="16002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4pPr>
            <a:lvl5pPr marL="20574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marL="342900" indent="-342900">
              <a:buFont typeface="Arial" panose="020B0604020202020204" pitchFamily="34" charset="0"/>
              <a:buChar char="•"/>
            </a:pPr>
            <a:r>
              <a:rPr lang="zh-TW" altLang="en-US" sz="2400" dirty="0">
                <a:solidFill>
                  <a:schemeClr val="tx1">
                    <a:lumMod val="65000"/>
                    <a:lumOff val="35000"/>
                  </a:schemeClr>
                </a:solidFill>
                <a:latin typeface="+mn-ea"/>
                <a:ea typeface="+mn-ea"/>
                <a:sym typeface="Arial" panose="020B0604020202020204" pitchFamily="34" charset="0"/>
              </a:rPr>
              <a:t> 一同把餅做大，開發同業產品，開創市場，則是</a:t>
            </a:r>
            <a:r>
              <a:rPr lang="zh-TW" altLang="en-US" sz="2400" b="1" dirty="0">
                <a:solidFill>
                  <a:schemeClr val="accent2">
                    <a:lumMod val="50000"/>
                  </a:schemeClr>
                </a:solidFill>
                <a:latin typeface="+mn-ea"/>
                <a:ea typeface="+mn-ea"/>
                <a:sym typeface="Arial" panose="020B0604020202020204" pitchFamily="34" charset="0"/>
              </a:rPr>
              <a:t>合作關係</a:t>
            </a:r>
          </a:p>
        </p:txBody>
      </p:sp>
      <p:grpSp>
        <p:nvGrpSpPr>
          <p:cNvPr id="41" name="群組 1"/>
          <p:cNvGrpSpPr/>
          <p:nvPr/>
        </p:nvGrpSpPr>
        <p:grpSpPr>
          <a:xfrm>
            <a:off x="271934" y="3761567"/>
            <a:ext cx="4922917" cy="651756"/>
            <a:chOff x="1500811" y="1326280"/>
            <a:chExt cx="6129484" cy="649720"/>
          </a:xfrm>
        </p:grpSpPr>
        <p:sp>
          <p:nvSpPr>
            <p:cNvPr id="42" name="矩形 41"/>
            <p:cNvSpPr/>
            <p:nvPr/>
          </p:nvSpPr>
          <p:spPr>
            <a:xfrm>
              <a:off x="2242481" y="1326280"/>
              <a:ext cx="5214974" cy="648092"/>
            </a:xfrm>
            <a:prstGeom prst="rect">
              <a:avLst/>
            </a:prstGeom>
            <a:solidFill>
              <a:srgbClr val="7F7F7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6599" b="1" spc="38" dirty="0">
                <a:solidFill>
                  <a:schemeClr val="bg1"/>
                </a:solidFill>
                <a:latin typeface="+mn-ea"/>
              </a:endParaRPr>
            </a:p>
          </p:txBody>
        </p:sp>
        <p:sp>
          <p:nvSpPr>
            <p:cNvPr id="43" name="稻壳儿小白白(http://dwz.cn/Wu2UP)"/>
            <p:cNvSpPr txBox="1">
              <a:spLocks noChangeArrowheads="1"/>
            </p:cNvSpPr>
            <p:nvPr/>
          </p:nvSpPr>
          <p:spPr bwMode="auto">
            <a:xfrm>
              <a:off x="1500811" y="1483444"/>
              <a:ext cx="6129484" cy="4925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1pPr>
              <a:lvl2pPr marL="742950" indent="-28575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2pPr>
              <a:lvl3pPr marL="11430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3pPr>
              <a:lvl4pPr marL="16002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4pPr>
              <a:lvl5pPr marL="20574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algn="ctr">
                <a:spcBef>
                  <a:spcPct val="20000"/>
                </a:spcBef>
              </a:pPr>
              <a:r>
                <a:rPr lang="zh-TW" altLang="en-US" sz="2400" dirty="0">
                  <a:solidFill>
                    <a:schemeClr val="bg1"/>
                  </a:solidFill>
                  <a:latin typeface="+mn-ea"/>
                  <a:ea typeface="+mn-ea"/>
                  <a:sym typeface="Arial" panose="020B0604020202020204" pitchFamily="34" charset="0"/>
                </a:rPr>
                <a:t>以汽車業為例</a:t>
              </a:r>
            </a:p>
          </p:txBody>
        </p:sp>
      </p:grpSp>
      <p:sp>
        <p:nvSpPr>
          <p:cNvPr id="44" name="稻壳儿小白白(http://dwz.cn/Wu2UP)"/>
          <p:cNvSpPr txBox="1">
            <a:spLocks noChangeArrowheads="1"/>
          </p:cNvSpPr>
          <p:nvPr/>
        </p:nvSpPr>
        <p:spPr bwMode="auto">
          <a:xfrm>
            <a:off x="1083579" y="4455355"/>
            <a:ext cx="7560233"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1pPr>
            <a:lvl2pPr marL="742950" indent="-28575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2pPr>
            <a:lvl3pPr marL="11430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3pPr>
            <a:lvl4pPr marL="16002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4pPr>
            <a:lvl5pPr marL="20574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marL="342900" indent="-342900">
              <a:buFont typeface="Arial" panose="020B0604020202020204" pitchFamily="34" charset="0"/>
              <a:buChar char="•"/>
            </a:pPr>
            <a:r>
              <a:rPr lang="zh-TW" altLang="en-US" sz="2400" dirty="0">
                <a:solidFill>
                  <a:schemeClr val="tx1">
                    <a:lumMod val="65000"/>
                    <a:lumOff val="35000"/>
                  </a:schemeClr>
                </a:solidFill>
                <a:latin typeface="+mn-ea"/>
                <a:ea typeface="+mn-ea"/>
                <a:sym typeface="Arial" panose="020B0604020202020204" pitchFamily="34" charset="0"/>
              </a:rPr>
              <a:t> 汽車業常強調擁有汽車的方便性，告訴消費者</a:t>
            </a:r>
            <a:r>
              <a:rPr lang="zh-TW" altLang="en-US" sz="2400" dirty="0">
                <a:solidFill>
                  <a:schemeClr val="accent2">
                    <a:lumMod val="50000"/>
                  </a:schemeClr>
                </a:solidFill>
                <a:latin typeface="+mn-ea"/>
                <a:ea typeface="+mn-ea"/>
                <a:sym typeface="Arial" panose="020B0604020202020204" pitchFamily="34" charset="0"/>
              </a:rPr>
              <a:t>「你應該買車</a:t>
            </a:r>
            <a:r>
              <a:rPr lang="zh-TW" altLang="en-US" sz="2400" dirty="0" smtClean="0">
                <a:solidFill>
                  <a:schemeClr val="accent2">
                    <a:lumMod val="50000"/>
                  </a:schemeClr>
                </a:solidFill>
                <a:latin typeface="+mn-ea"/>
                <a:ea typeface="+mn-ea"/>
                <a:sym typeface="Arial" panose="020B0604020202020204" pitchFamily="34" charset="0"/>
              </a:rPr>
              <a:t>」</a:t>
            </a:r>
            <a:r>
              <a:rPr lang="en-US" altLang="zh-TW" sz="2400" dirty="0" smtClean="0">
                <a:solidFill>
                  <a:schemeClr val="tx1">
                    <a:lumMod val="65000"/>
                    <a:lumOff val="35000"/>
                  </a:schemeClr>
                </a:solidFill>
                <a:latin typeface="+mn-ea"/>
                <a:ea typeface="+mn-ea"/>
                <a:sym typeface="Arial" panose="020B0604020202020204" pitchFamily="34" charset="0"/>
              </a:rPr>
              <a:t>  </a:t>
            </a:r>
            <a:r>
              <a:rPr lang="zh-TW" altLang="en-US" sz="2400" dirty="0">
                <a:solidFill>
                  <a:schemeClr val="tx1">
                    <a:lumMod val="65000"/>
                    <a:lumOff val="35000"/>
                  </a:schemeClr>
                </a:solidFill>
                <a:latin typeface="+mn-ea"/>
                <a:ea typeface="+mn-ea"/>
                <a:sym typeface="Arial" panose="020B0604020202020204" pitchFamily="34" charset="0"/>
              </a:rPr>
              <a:t>即是</a:t>
            </a:r>
            <a:r>
              <a:rPr lang="zh-TW" altLang="en-US" sz="2400" dirty="0">
                <a:solidFill>
                  <a:schemeClr val="accent2">
                    <a:lumMod val="50000"/>
                  </a:schemeClr>
                </a:solidFill>
                <a:latin typeface="+mn-ea"/>
                <a:ea typeface="+mn-ea"/>
                <a:sym typeface="Arial" panose="020B0604020202020204" pitchFamily="34" charset="0"/>
              </a:rPr>
              <a:t>合作</a:t>
            </a:r>
            <a:r>
              <a:rPr lang="zh-TW" altLang="en-US" sz="2400" dirty="0">
                <a:solidFill>
                  <a:schemeClr val="tx1">
                    <a:lumMod val="65000"/>
                    <a:lumOff val="35000"/>
                  </a:schemeClr>
                </a:solidFill>
                <a:latin typeface="+mn-ea"/>
                <a:ea typeface="+mn-ea"/>
                <a:sym typeface="Arial" panose="020B0604020202020204" pitchFamily="34" charset="0"/>
              </a:rPr>
              <a:t>將汽車業的量做大</a:t>
            </a:r>
            <a:endParaRPr lang="en-US" altLang="zh-TW" sz="2400" dirty="0">
              <a:solidFill>
                <a:schemeClr val="tx1">
                  <a:lumMod val="65000"/>
                  <a:lumOff val="35000"/>
                </a:schemeClr>
              </a:solidFill>
              <a:latin typeface="+mn-ea"/>
              <a:ea typeface="+mn-ea"/>
              <a:sym typeface="Arial" panose="020B0604020202020204" pitchFamily="34" charset="0"/>
            </a:endParaRPr>
          </a:p>
        </p:txBody>
      </p:sp>
      <p:sp>
        <p:nvSpPr>
          <p:cNvPr id="45" name="稻壳儿小白白(http://dwz.cn/Wu2UP)"/>
          <p:cNvSpPr txBox="1">
            <a:spLocks noChangeArrowheads="1"/>
          </p:cNvSpPr>
          <p:nvPr/>
        </p:nvSpPr>
        <p:spPr bwMode="auto">
          <a:xfrm>
            <a:off x="1083579" y="5337830"/>
            <a:ext cx="9538038"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1pPr>
            <a:lvl2pPr marL="742950" indent="-28575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2pPr>
            <a:lvl3pPr marL="11430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3pPr>
            <a:lvl4pPr marL="16002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4pPr>
            <a:lvl5pPr marL="2057400" indent="-228600" defTabSz="1216025">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5pPr>
            <a:lvl6pPr marL="25146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6pPr>
            <a:lvl7pPr marL="29718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7pPr>
            <a:lvl8pPr marL="34290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8pPr>
            <a:lvl9pPr marL="3886200" indent="-228600" defTabSz="1216025"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微软雅黑" panose="020B0503020204020204" pitchFamily="34" charset="-122"/>
              </a:defRPr>
            </a:lvl9pPr>
          </a:lstStyle>
          <a:p>
            <a:pPr marL="342900" indent="-342900">
              <a:buFont typeface="Arial" panose="020B0604020202020204" pitchFamily="34" charset="0"/>
              <a:buChar char="•"/>
            </a:pPr>
            <a:r>
              <a:rPr lang="zh-TW" altLang="en-US" sz="2400" dirty="0">
                <a:solidFill>
                  <a:schemeClr val="tx1">
                    <a:lumMod val="65000"/>
                    <a:lumOff val="35000"/>
                  </a:schemeClr>
                </a:solidFill>
                <a:latin typeface="+mn-ea"/>
                <a:ea typeface="+mn-ea"/>
                <a:sym typeface="Arial" panose="020B0604020202020204" pitchFamily="34" charset="0"/>
              </a:rPr>
              <a:t>但</a:t>
            </a:r>
            <a:r>
              <a:rPr lang="zh-TW" altLang="en-US" sz="2400" dirty="0" smtClean="0">
                <a:solidFill>
                  <a:schemeClr val="tx1">
                    <a:lumMod val="65000"/>
                    <a:lumOff val="35000"/>
                  </a:schemeClr>
                </a:solidFill>
                <a:latin typeface="+mn-ea"/>
                <a:ea typeface="+mn-ea"/>
                <a:sym typeface="Arial" panose="020B0604020202020204" pitchFamily="34" charset="0"/>
              </a:rPr>
              <a:t>同時</a:t>
            </a:r>
            <a:r>
              <a:rPr lang="zh-TW" altLang="en-US" sz="2400" dirty="0">
                <a:solidFill>
                  <a:schemeClr val="tx1">
                    <a:lumMod val="65000"/>
                    <a:lumOff val="35000"/>
                  </a:schemeClr>
                </a:solidFill>
                <a:latin typeface="+mn-ea"/>
                <a:ea typeface="+mn-ea"/>
                <a:sym typeface="Arial" panose="020B0604020202020204" pitchFamily="34" charset="0"/>
              </a:rPr>
              <a:t>說服消費者買車時，最好</a:t>
            </a:r>
            <a:r>
              <a:rPr lang="zh-TW" altLang="en-US" sz="2400" b="1" dirty="0">
                <a:solidFill>
                  <a:schemeClr val="accent2">
                    <a:lumMod val="50000"/>
                  </a:schemeClr>
                </a:solidFill>
                <a:latin typeface="+mn-ea"/>
                <a:ea typeface="+mn-ea"/>
                <a:sym typeface="Arial" panose="020B0604020202020204" pitchFamily="34" charset="0"/>
              </a:rPr>
              <a:t>「買我們家的品牌」</a:t>
            </a:r>
            <a:r>
              <a:rPr lang="zh-TW" altLang="en-US" sz="2400" dirty="0">
                <a:solidFill>
                  <a:schemeClr val="tx1">
                    <a:lumMod val="65000"/>
                    <a:lumOff val="35000"/>
                  </a:schemeClr>
                </a:solidFill>
                <a:latin typeface="+mn-ea"/>
                <a:ea typeface="+mn-ea"/>
                <a:sym typeface="Arial" panose="020B0604020202020204" pitchFamily="34" charset="0"/>
              </a:rPr>
              <a:t>，這</a:t>
            </a:r>
            <a:r>
              <a:rPr lang="zh-TW" altLang="en-US" sz="2400" dirty="0" smtClean="0">
                <a:solidFill>
                  <a:schemeClr val="tx1">
                    <a:lumMod val="65000"/>
                    <a:lumOff val="35000"/>
                  </a:schemeClr>
                </a:solidFill>
                <a:latin typeface="+mn-ea"/>
                <a:ea typeface="+mn-ea"/>
                <a:sym typeface="Arial" panose="020B0604020202020204" pitchFamily="34" charset="0"/>
              </a:rPr>
              <a:t>其</a:t>
            </a:r>
          </a:p>
          <a:p>
            <a:r>
              <a:rPr lang="zh-TW" altLang="en-US" sz="2400" dirty="0" smtClean="0">
                <a:solidFill>
                  <a:schemeClr val="tx1">
                    <a:lumMod val="65000"/>
                    <a:lumOff val="35000"/>
                  </a:schemeClr>
                </a:solidFill>
                <a:latin typeface="+mn-ea"/>
                <a:ea typeface="+mn-ea"/>
                <a:sym typeface="Arial" panose="020B0604020202020204" pitchFamily="34" charset="0"/>
              </a:rPr>
              <a:t>     中便含有</a:t>
            </a:r>
            <a:r>
              <a:rPr lang="zh-TW" altLang="en-US" sz="2400" b="1" dirty="0" smtClean="0">
                <a:solidFill>
                  <a:schemeClr val="accent2">
                    <a:lumMod val="50000"/>
                  </a:schemeClr>
                </a:solidFill>
                <a:latin typeface="+mn-ea"/>
                <a:ea typeface="+mn-ea"/>
                <a:sym typeface="Arial" panose="020B0604020202020204" pitchFamily="34" charset="0"/>
              </a:rPr>
              <a:t>衝突</a:t>
            </a:r>
            <a:r>
              <a:rPr lang="zh-TW" altLang="en-US" sz="2400" dirty="0" smtClean="0">
                <a:solidFill>
                  <a:schemeClr val="tx1">
                    <a:lumMod val="65000"/>
                    <a:lumOff val="35000"/>
                  </a:schemeClr>
                </a:solidFill>
                <a:latin typeface="+mn-ea"/>
                <a:ea typeface="+mn-ea"/>
                <a:sym typeface="Arial" panose="020B0604020202020204" pitchFamily="34" charset="0"/>
              </a:rPr>
              <a:t>。</a:t>
            </a:r>
            <a:endParaRPr lang="en-US" altLang="zh-TW" sz="2400" dirty="0">
              <a:solidFill>
                <a:schemeClr val="tx1">
                  <a:lumMod val="65000"/>
                  <a:lumOff val="35000"/>
                </a:schemeClr>
              </a:solidFill>
              <a:latin typeface="+mn-ea"/>
              <a:ea typeface="+mn-ea"/>
              <a:sym typeface="Arial" panose="020B0604020202020204" pitchFamily="34" charset="0"/>
            </a:endParaRPr>
          </a:p>
        </p:txBody>
      </p:sp>
      <p:sp>
        <p:nvSpPr>
          <p:cNvPr id="47" name="矩形 46"/>
          <p:cNvSpPr/>
          <p:nvPr/>
        </p:nvSpPr>
        <p:spPr>
          <a:xfrm>
            <a:off x="649417" y="372410"/>
            <a:ext cx="8597289" cy="915635"/>
          </a:xfrm>
          <a:prstGeom prst="rect">
            <a:avLst/>
          </a:prstGeom>
        </p:spPr>
        <p:txBody>
          <a:bodyPr wrap="square">
            <a:spAutoFit/>
          </a:bodyPr>
          <a:lstStyle/>
          <a:p>
            <a:r>
              <a:rPr lang="zh-TW" altLang="en-US" sz="4000" b="1" dirty="0" smtClean="0">
                <a:solidFill>
                  <a:srgbClr val="632523"/>
                </a:solidFill>
                <a:latin typeface="+mn-ea"/>
              </a:rPr>
              <a:t>企業衝突與合作 </a:t>
            </a:r>
            <a:endParaRPr lang="en-US" altLang="zh-TW" sz="2800" b="1" dirty="0">
              <a:solidFill>
                <a:srgbClr val="632523"/>
              </a:solidFill>
              <a:latin typeface="+mn-ea"/>
            </a:endParaRPr>
          </a:p>
          <a:p>
            <a:endParaRPr lang="zh-TW" altLang="en-US" sz="1350" dirty="0">
              <a:solidFill>
                <a:srgbClr val="632523"/>
              </a:solidFill>
              <a:latin typeface="+mn-ea"/>
            </a:endParaRPr>
          </a:p>
        </p:txBody>
      </p:sp>
    </p:spTree>
    <p:extLst>
      <p:ext uri="{BB962C8B-B14F-4D97-AF65-F5344CB8AC3E}">
        <p14:creationId xmlns:p14="http://schemas.microsoft.com/office/powerpoint/2010/main" val="81108759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賽局理論</a:t>
            </a:r>
            <a:r>
              <a:rPr lang="en-US" altLang="zh-TW" dirty="0" smtClean="0"/>
              <a:t>- </a:t>
            </a:r>
            <a:r>
              <a:rPr lang="zh-TW" altLang="en-US" dirty="0" smtClean="0"/>
              <a:t>競爭的科學</a:t>
            </a:r>
            <a:r>
              <a:rPr lang="en-US" altLang="zh-TW" dirty="0" smtClean="0"/>
              <a:t> </a:t>
            </a:r>
            <a:endParaRPr lang="en-US" dirty="0"/>
          </a:p>
        </p:txBody>
      </p:sp>
      <p:sp>
        <p:nvSpPr>
          <p:cNvPr id="3" name="內容版面配置區 2"/>
          <p:cNvSpPr>
            <a:spLocks noGrp="1"/>
          </p:cNvSpPr>
          <p:nvPr>
            <p:ph idx="1"/>
          </p:nvPr>
        </p:nvSpPr>
        <p:spPr/>
        <p:txBody>
          <a:bodyPr/>
          <a:lstStyle/>
          <a:p>
            <a:r>
              <a:rPr lang="zh-TW" altLang="en-US" dirty="0" smtClean="0"/>
              <a:t>囚犯困境賽局 </a:t>
            </a:r>
            <a:r>
              <a:rPr lang="en-US" altLang="zh-TW" dirty="0" smtClean="0"/>
              <a:t>(</a:t>
            </a:r>
            <a:r>
              <a:rPr lang="en-US" dirty="0" smtClean="0"/>
              <a:t>The </a:t>
            </a:r>
            <a:r>
              <a:rPr lang="en-US" dirty="0"/>
              <a:t>Prisoner’s </a:t>
            </a:r>
            <a:r>
              <a:rPr lang="en-US" dirty="0" smtClean="0"/>
              <a:t>Dilemma) </a:t>
            </a:r>
            <a:endParaRPr lang="en-US" dirty="0"/>
          </a:p>
        </p:txBody>
      </p:sp>
      <p:pic>
        <p:nvPicPr>
          <p:cNvPr id="4" name="Picture 21" descr="螢幕快照 2012-02-18 下午2.49.46.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6887" y="3279912"/>
            <a:ext cx="5788972" cy="2372691"/>
          </a:xfrm>
          <a:prstGeom prst="rect">
            <a:avLst/>
          </a:prstGeom>
        </p:spPr>
      </p:pic>
      <p:pic>
        <p:nvPicPr>
          <p:cNvPr id="5" name="圖片 4"/>
          <p:cNvPicPr>
            <a:picLocks noChangeAspect="1"/>
          </p:cNvPicPr>
          <p:nvPr/>
        </p:nvPicPr>
        <p:blipFill>
          <a:blip r:embed="rId3"/>
          <a:stretch>
            <a:fillRect/>
          </a:stretch>
        </p:blipFill>
        <p:spPr>
          <a:xfrm>
            <a:off x="7223743" y="2548143"/>
            <a:ext cx="4130057" cy="2381666"/>
          </a:xfrm>
          <a:prstGeom prst="rect">
            <a:avLst/>
          </a:prstGeom>
        </p:spPr>
      </p:pic>
    </p:spTree>
    <p:extLst>
      <p:ext uri="{BB962C8B-B14F-4D97-AF65-F5344CB8AC3E}">
        <p14:creationId xmlns:p14="http://schemas.microsoft.com/office/powerpoint/2010/main" val="62272699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協調賽局</a:t>
            </a:r>
            <a:r>
              <a:rPr lang="en-US" altLang="zh-TW" dirty="0" smtClean="0"/>
              <a:t>(coordination Game)</a:t>
            </a:r>
            <a:endParaRPr lang="en-US" dirty="0"/>
          </a:p>
        </p:txBody>
      </p:sp>
      <p:sp>
        <p:nvSpPr>
          <p:cNvPr id="3" name="內容版面配置區 2"/>
          <p:cNvSpPr>
            <a:spLocks noGrp="1"/>
          </p:cNvSpPr>
          <p:nvPr>
            <p:ph idx="1"/>
          </p:nvPr>
        </p:nvSpPr>
        <p:spPr/>
        <p:txBody>
          <a:bodyPr/>
          <a:lstStyle/>
          <a:p>
            <a:endParaRPr lang="en-US" dirty="0"/>
          </a:p>
        </p:txBody>
      </p:sp>
      <p:pic>
        <p:nvPicPr>
          <p:cNvPr id="4" name="Picture 3" descr="螢幕快照 2012-02-18 下午4.54.0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2304" y="2224467"/>
            <a:ext cx="8407400" cy="3022600"/>
          </a:xfrm>
          <a:prstGeom prst="rect">
            <a:avLst/>
          </a:prstGeom>
        </p:spPr>
      </p:pic>
      <p:pic>
        <p:nvPicPr>
          <p:cNvPr id="5" name="圖片 4"/>
          <p:cNvPicPr>
            <a:picLocks noChangeAspect="1"/>
          </p:cNvPicPr>
          <p:nvPr/>
        </p:nvPicPr>
        <p:blipFill>
          <a:blip r:embed="rId3"/>
          <a:stretch>
            <a:fillRect/>
          </a:stretch>
        </p:blipFill>
        <p:spPr>
          <a:xfrm>
            <a:off x="9341403" y="1897028"/>
            <a:ext cx="1534302" cy="1217700"/>
          </a:xfrm>
          <a:prstGeom prst="rect">
            <a:avLst/>
          </a:prstGeom>
        </p:spPr>
      </p:pic>
      <p:pic>
        <p:nvPicPr>
          <p:cNvPr id="6" name="圖片 5"/>
          <p:cNvPicPr>
            <a:picLocks noChangeAspect="1"/>
          </p:cNvPicPr>
          <p:nvPr/>
        </p:nvPicPr>
        <p:blipFill>
          <a:blip r:embed="rId4"/>
          <a:stretch>
            <a:fillRect/>
          </a:stretch>
        </p:blipFill>
        <p:spPr>
          <a:xfrm>
            <a:off x="9592497" y="3884803"/>
            <a:ext cx="1455824" cy="1455824"/>
          </a:xfrm>
          <a:prstGeom prst="rect">
            <a:avLst/>
          </a:prstGeom>
        </p:spPr>
      </p:pic>
    </p:spTree>
    <p:extLst>
      <p:ext uri="{BB962C8B-B14F-4D97-AF65-F5344CB8AC3E}">
        <p14:creationId xmlns:p14="http://schemas.microsoft.com/office/powerpoint/2010/main" val="341443766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鷹鴿賽</a:t>
            </a:r>
            <a:r>
              <a:rPr lang="zh-TW" altLang="en-US" dirty="0"/>
              <a:t>局</a:t>
            </a:r>
            <a:r>
              <a:rPr lang="en-US" altLang="zh-TW" dirty="0" smtClean="0"/>
              <a:t>(</a:t>
            </a:r>
            <a:r>
              <a:rPr lang="en-US" dirty="0" smtClean="0"/>
              <a:t>Hawk – Dove Game</a:t>
            </a:r>
            <a:r>
              <a:rPr lang="en-US" altLang="zh-TW" dirty="0" smtClean="0"/>
              <a:t>)</a:t>
            </a:r>
            <a:r>
              <a:rPr lang="en-US" dirty="0" smtClean="0"/>
              <a:t> </a:t>
            </a:r>
            <a:endParaRPr lang="en-US" dirty="0"/>
          </a:p>
        </p:txBody>
      </p:sp>
      <p:pic>
        <p:nvPicPr>
          <p:cNvPr id="6" name="內容版面配置區 5"/>
          <p:cNvPicPr>
            <a:picLocks noGrp="1" noChangeAspect="1"/>
          </p:cNvPicPr>
          <p:nvPr>
            <p:ph idx="1"/>
          </p:nvPr>
        </p:nvPicPr>
        <p:blipFill>
          <a:blip r:embed="rId2"/>
          <a:stretch>
            <a:fillRect/>
          </a:stretch>
        </p:blipFill>
        <p:spPr>
          <a:xfrm>
            <a:off x="8156037" y="3904254"/>
            <a:ext cx="2448402" cy="1833938"/>
          </a:xfrm>
          <a:prstGeom prst="rect">
            <a:avLst/>
          </a:prstGeom>
        </p:spPr>
      </p:pic>
      <p:pic>
        <p:nvPicPr>
          <p:cNvPr id="5" name="圖片 4"/>
          <p:cNvPicPr>
            <a:picLocks noChangeAspect="1"/>
          </p:cNvPicPr>
          <p:nvPr/>
        </p:nvPicPr>
        <p:blipFill>
          <a:blip r:embed="rId3"/>
          <a:stretch>
            <a:fillRect/>
          </a:stretch>
        </p:blipFill>
        <p:spPr>
          <a:xfrm>
            <a:off x="8156037" y="1595230"/>
            <a:ext cx="2366838" cy="1479274"/>
          </a:xfrm>
          <a:prstGeom prst="rect">
            <a:avLst/>
          </a:prstGeom>
        </p:spPr>
      </p:pic>
      <p:pic>
        <p:nvPicPr>
          <p:cNvPr id="3" name="圖片 2"/>
          <p:cNvPicPr>
            <a:picLocks noChangeAspect="1"/>
          </p:cNvPicPr>
          <p:nvPr/>
        </p:nvPicPr>
        <p:blipFill>
          <a:blip r:embed="rId4"/>
          <a:stretch>
            <a:fillRect/>
          </a:stretch>
        </p:blipFill>
        <p:spPr>
          <a:xfrm>
            <a:off x="1341783" y="1985441"/>
            <a:ext cx="6102625" cy="3072650"/>
          </a:xfrm>
          <a:prstGeom prst="rect">
            <a:avLst/>
          </a:prstGeom>
        </p:spPr>
      </p:pic>
    </p:spTree>
    <p:extLst>
      <p:ext uri="{BB962C8B-B14F-4D97-AF65-F5344CB8AC3E}">
        <p14:creationId xmlns:p14="http://schemas.microsoft.com/office/powerpoint/2010/main" val="424816272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零合賽局 </a:t>
            </a:r>
            <a:r>
              <a:rPr lang="en-US" altLang="zh-TW" dirty="0" smtClean="0"/>
              <a:t>The </a:t>
            </a:r>
            <a:r>
              <a:rPr lang="en-US" altLang="zh-TW" dirty="0"/>
              <a:t>Run-Pass Game</a:t>
            </a:r>
            <a:endParaRPr lang="zh-TW" altLang="en-US" dirty="0"/>
          </a:p>
        </p:txBody>
      </p:sp>
      <p:sp>
        <p:nvSpPr>
          <p:cNvPr id="3" name="內容版面配置區 2"/>
          <p:cNvSpPr>
            <a:spLocks noGrp="1"/>
          </p:cNvSpPr>
          <p:nvPr>
            <p:ph idx="1"/>
          </p:nvPr>
        </p:nvSpPr>
        <p:spPr>
          <a:xfrm>
            <a:off x="715617" y="1628801"/>
            <a:ext cx="9433519" cy="4525963"/>
          </a:xfrm>
        </p:spPr>
        <p:txBody>
          <a:bodyPr>
            <a:normAutofit/>
          </a:bodyPr>
          <a:lstStyle/>
          <a:p>
            <a:endParaRPr lang="en-US" altLang="zh-TW" dirty="0"/>
          </a:p>
          <a:p>
            <a:endParaRPr lang="en-US" altLang="zh-TW" dirty="0" smtClean="0"/>
          </a:p>
          <a:p>
            <a:endParaRPr lang="en-US" altLang="zh-TW" dirty="0"/>
          </a:p>
          <a:p>
            <a:endParaRPr lang="en-US" altLang="zh-TW" dirty="0" smtClean="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3014597"/>
            <a:ext cx="6575397" cy="16567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圖片 4"/>
          <p:cNvPicPr>
            <a:picLocks noChangeAspect="1"/>
          </p:cNvPicPr>
          <p:nvPr/>
        </p:nvPicPr>
        <p:blipFill>
          <a:blip r:embed="rId3"/>
          <a:stretch>
            <a:fillRect/>
          </a:stretch>
        </p:blipFill>
        <p:spPr>
          <a:xfrm>
            <a:off x="7582112" y="1360526"/>
            <a:ext cx="3360020" cy="2224187"/>
          </a:xfrm>
          <a:prstGeom prst="rect">
            <a:avLst/>
          </a:prstGeom>
        </p:spPr>
      </p:pic>
      <p:pic>
        <p:nvPicPr>
          <p:cNvPr id="6" name="內容版面配置區 7"/>
          <p:cNvPicPr>
            <a:picLocks noChangeAspect="1"/>
          </p:cNvPicPr>
          <p:nvPr/>
        </p:nvPicPr>
        <p:blipFill>
          <a:blip r:embed="rId4"/>
          <a:stretch>
            <a:fillRect/>
          </a:stretch>
        </p:blipFill>
        <p:spPr>
          <a:xfrm>
            <a:off x="7815298" y="3852988"/>
            <a:ext cx="2508145" cy="2431140"/>
          </a:xfrm>
          <a:prstGeom prst="rect">
            <a:avLst/>
          </a:prstGeom>
        </p:spPr>
      </p:pic>
    </p:spTree>
    <p:extLst>
      <p:ext uri="{BB962C8B-B14F-4D97-AF65-F5344CB8AC3E}">
        <p14:creationId xmlns:p14="http://schemas.microsoft.com/office/powerpoint/2010/main" val="375582877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latin typeface="+mn-ea"/>
                <a:ea typeface="+mn-ea"/>
              </a:rPr>
              <a:t>準備報告或考試</a:t>
            </a:r>
            <a:r>
              <a:rPr lang="en-US" altLang="zh-TW" dirty="0" smtClean="0">
                <a:latin typeface="+mn-ea"/>
                <a:ea typeface="+mn-ea"/>
              </a:rPr>
              <a:t>?</a:t>
            </a:r>
            <a:endParaRPr lang="zh-TW" altLang="en-US" dirty="0">
              <a:latin typeface="+mn-ea"/>
              <a:ea typeface="+mn-ea"/>
            </a:endParaRPr>
          </a:p>
        </p:txBody>
      </p:sp>
      <p:sp>
        <p:nvSpPr>
          <p:cNvPr id="3" name="內容版面配置區 2"/>
          <p:cNvSpPr>
            <a:spLocks noGrp="1"/>
          </p:cNvSpPr>
          <p:nvPr>
            <p:ph idx="1"/>
          </p:nvPr>
        </p:nvSpPr>
        <p:spPr/>
        <p:txBody>
          <a:bodyPr>
            <a:normAutofit/>
          </a:bodyPr>
          <a:lstStyle/>
          <a:p>
            <a:r>
              <a:rPr lang="zh-TW" altLang="en-US" dirty="0" smtClean="0"/>
              <a:t>兩</a:t>
            </a:r>
            <a:r>
              <a:rPr lang="zh-TW" altLang="en-US" dirty="0"/>
              <a:t>人同時準備</a:t>
            </a:r>
            <a:r>
              <a:rPr lang="zh-TW" altLang="en-US" dirty="0" smtClean="0"/>
              <a:t>報告</a:t>
            </a:r>
            <a:r>
              <a:rPr lang="en-US" altLang="zh-TW" dirty="0" smtClean="0"/>
              <a:t>, </a:t>
            </a:r>
            <a:r>
              <a:rPr lang="zh-TW" altLang="en-US" dirty="0" smtClean="0"/>
              <a:t>平均</a:t>
            </a:r>
            <a:r>
              <a:rPr lang="en-US" altLang="zh-TW" dirty="0" smtClean="0"/>
              <a:t> </a:t>
            </a:r>
            <a:r>
              <a:rPr lang="en-US" altLang="zh-TW" dirty="0" smtClean="0">
                <a:solidFill>
                  <a:srgbClr val="FF0000"/>
                </a:solidFill>
              </a:rPr>
              <a:t>90</a:t>
            </a:r>
            <a:r>
              <a:rPr lang="en-US" altLang="zh-TW" dirty="0" smtClean="0"/>
              <a:t> (</a:t>
            </a:r>
            <a:r>
              <a:rPr lang="zh-TW" altLang="en-US" dirty="0" smtClean="0"/>
              <a:t>報告</a:t>
            </a:r>
            <a:r>
              <a:rPr lang="en-US" altLang="zh-TW" dirty="0" smtClean="0"/>
              <a:t> 100, </a:t>
            </a:r>
            <a:r>
              <a:rPr lang="zh-TW" altLang="en-US" dirty="0" smtClean="0"/>
              <a:t>考試</a:t>
            </a:r>
            <a:r>
              <a:rPr lang="en-US" altLang="zh-TW" dirty="0" smtClean="0"/>
              <a:t> 80)</a:t>
            </a:r>
          </a:p>
          <a:p>
            <a:r>
              <a:rPr lang="zh-TW" altLang="en-US" dirty="0"/>
              <a:t>兩人同時</a:t>
            </a:r>
            <a:r>
              <a:rPr lang="zh-TW" altLang="en-US" dirty="0" smtClean="0"/>
              <a:t>準備考試</a:t>
            </a:r>
            <a:r>
              <a:rPr lang="en-US" altLang="zh-TW" dirty="0" smtClean="0"/>
              <a:t>,</a:t>
            </a:r>
            <a:r>
              <a:rPr lang="zh-TW" altLang="en-US" dirty="0" smtClean="0"/>
              <a:t>平均 </a:t>
            </a:r>
            <a:r>
              <a:rPr lang="en-US" altLang="zh-TW" dirty="0" smtClean="0">
                <a:solidFill>
                  <a:srgbClr val="FF0000"/>
                </a:solidFill>
              </a:rPr>
              <a:t>88</a:t>
            </a:r>
            <a:r>
              <a:rPr lang="en-US" altLang="zh-TW" dirty="0" smtClean="0"/>
              <a:t> (</a:t>
            </a:r>
            <a:r>
              <a:rPr lang="zh-TW" altLang="en-US" dirty="0" smtClean="0"/>
              <a:t>報告 </a:t>
            </a:r>
            <a:r>
              <a:rPr lang="en-US" altLang="zh-TW" dirty="0" smtClean="0"/>
              <a:t>84,</a:t>
            </a:r>
            <a:r>
              <a:rPr lang="zh-TW" altLang="en-US" dirty="0" smtClean="0"/>
              <a:t>考試 </a:t>
            </a:r>
            <a:r>
              <a:rPr lang="en-US" altLang="zh-TW" dirty="0" smtClean="0"/>
              <a:t>92)</a:t>
            </a:r>
          </a:p>
          <a:p>
            <a:r>
              <a:rPr lang="zh-TW" altLang="en-US" dirty="0"/>
              <a:t>一人</a:t>
            </a:r>
            <a:r>
              <a:rPr lang="zh-TW" altLang="en-US" dirty="0" smtClean="0"/>
              <a:t>準備</a:t>
            </a:r>
            <a:r>
              <a:rPr lang="zh-TW" altLang="en-US" dirty="0"/>
              <a:t>報告</a:t>
            </a:r>
            <a:r>
              <a:rPr lang="en-US" altLang="zh-TW" dirty="0" smtClean="0"/>
              <a:t>, </a:t>
            </a:r>
            <a:r>
              <a:rPr lang="zh-TW" altLang="en-US" dirty="0"/>
              <a:t>另一人準備</a:t>
            </a:r>
            <a:r>
              <a:rPr lang="zh-TW" altLang="en-US" dirty="0" smtClean="0"/>
              <a:t>考試</a:t>
            </a:r>
            <a:endParaRPr lang="en-US" altLang="zh-TW" dirty="0" smtClean="0"/>
          </a:p>
          <a:p>
            <a:pPr lvl="1"/>
            <a:r>
              <a:rPr lang="zh-TW" altLang="en-US" dirty="0"/>
              <a:t>準備</a:t>
            </a:r>
            <a:r>
              <a:rPr lang="zh-TW" altLang="en-US" dirty="0" smtClean="0"/>
              <a:t>報告的學生得平均分</a:t>
            </a:r>
            <a:r>
              <a:rPr lang="zh-TW" altLang="en-US" dirty="0"/>
              <a:t> </a:t>
            </a:r>
            <a:r>
              <a:rPr lang="en-US" altLang="zh-TW" dirty="0" smtClean="0">
                <a:solidFill>
                  <a:srgbClr val="FF0000"/>
                </a:solidFill>
              </a:rPr>
              <a:t>86</a:t>
            </a:r>
            <a:r>
              <a:rPr lang="en-US" altLang="zh-TW" dirty="0" smtClean="0"/>
              <a:t> (</a:t>
            </a:r>
            <a:r>
              <a:rPr lang="zh-TW" altLang="en-US" dirty="0"/>
              <a:t>報告</a:t>
            </a:r>
            <a:r>
              <a:rPr lang="en-US" altLang="zh-TW" dirty="0" smtClean="0"/>
              <a:t>92,</a:t>
            </a:r>
            <a:r>
              <a:rPr lang="zh-TW" altLang="en-US" dirty="0"/>
              <a:t> </a:t>
            </a:r>
            <a:r>
              <a:rPr lang="zh-TW" altLang="en-US" dirty="0" smtClean="0"/>
              <a:t>考試</a:t>
            </a:r>
            <a:r>
              <a:rPr lang="en-US" altLang="zh-TW" dirty="0" smtClean="0"/>
              <a:t> 80)</a:t>
            </a:r>
          </a:p>
          <a:p>
            <a:pPr lvl="1"/>
            <a:r>
              <a:rPr lang="zh-TW" altLang="en-US" dirty="0" smtClean="0"/>
              <a:t>準備</a:t>
            </a:r>
            <a:r>
              <a:rPr lang="zh-TW" altLang="en-US" dirty="0"/>
              <a:t>考試</a:t>
            </a:r>
            <a:r>
              <a:rPr lang="zh-TW" altLang="en-US" dirty="0" smtClean="0"/>
              <a:t>的</a:t>
            </a:r>
            <a:r>
              <a:rPr lang="zh-TW" altLang="en-US" dirty="0"/>
              <a:t>學生得平均分 </a:t>
            </a:r>
            <a:r>
              <a:rPr lang="en-US" altLang="zh-TW" dirty="0" smtClean="0">
                <a:solidFill>
                  <a:srgbClr val="FF0000"/>
                </a:solidFill>
              </a:rPr>
              <a:t>92</a:t>
            </a:r>
            <a:r>
              <a:rPr lang="en-US" altLang="zh-TW" dirty="0" smtClean="0"/>
              <a:t> (</a:t>
            </a:r>
            <a:r>
              <a:rPr lang="zh-TW" altLang="en-US" dirty="0"/>
              <a:t>報告</a:t>
            </a:r>
            <a:r>
              <a:rPr lang="en-US" altLang="zh-TW" dirty="0" smtClean="0"/>
              <a:t>92,</a:t>
            </a:r>
            <a:r>
              <a:rPr lang="zh-TW" altLang="en-US" dirty="0"/>
              <a:t>考試</a:t>
            </a:r>
            <a:r>
              <a:rPr lang="en-US" altLang="zh-TW" dirty="0" smtClean="0"/>
              <a:t>92)</a:t>
            </a:r>
          </a:p>
          <a:p>
            <a:r>
              <a:rPr lang="zh-TW" altLang="en-US" dirty="0"/>
              <a:t>個人成績不只決定於自己的選擇</a:t>
            </a:r>
            <a:r>
              <a:rPr lang="en-US" altLang="zh-TW" dirty="0"/>
              <a:t>,</a:t>
            </a:r>
            <a:r>
              <a:rPr lang="zh-TW" altLang="en-US" dirty="0"/>
              <a:t>也決定於同組夥伴的選擇</a:t>
            </a:r>
            <a:r>
              <a:rPr lang="en-US" altLang="zh-TW" dirty="0"/>
              <a:t> </a:t>
            </a:r>
          </a:p>
          <a:p>
            <a:pPr marL="0" indent="0">
              <a:buNone/>
            </a:pPr>
            <a:endParaRPr lang="zh-TW" altLang="en-US" dirty="0"/>
          </a:p>
        </p:txBody>
      </p:sp>
      <p:pic>
        <p:nvPicPr>
          <p:cNvPr id="4" name="圖片 3"/>
          <p:cNvPicPr>
            <a:picLocks noChangeAspect="1"/>
          </p:cNvPicPr>
          <p:nvPr/>
        </p:nvPicPr>
        <p:blipFill>
          <a:blip r:embed="rId2"/>
          <a:stretch>
            <a:fillRect/>
          </a:stretch>
        </p:blipFill>
        <p:spPr>
          <a:xfrm>
            <a:off x="8958469" y="3899252"/>
            <a:ext cx="2266121" cy="1695310"/>
          </a:xfrm>
          <a:prstGeom prst="rect">
            <a:avLst/>
          </a:prstGeom>
        </p:spPr>
      </p:pic>
      <p:pic>
        <p:nvPicPr>
          <p:cNvPr id="5" name="圖片 4"/>
          <p:cNvPicPr>
            <a:picLocks noChangeAspect="1"/>
          </p:cNvPicPr>
          <p:nvPr/>
        </p:nvPicPr>
        <p:blipFill>
          <a:blip r:embed="rId3"/>
          <a:stretch>
            <a:fillRect/>
          </a:stretch>
        </p:blipFill>
        <p:spPr>
          <a:xfrm>
            <a:off x="8958470" y="1110181"/>
            <a:ext cx="2133600" cy="2143125"/>
          </a:xfrm>
          <a:prstGeom prst="rect">
            <a:avLst/>
          </a:prstGeom>
        </p:spPr>
      </p:pic>
    </p:spTree>
    <p:extLst>
      <p:ext uri="{BB962C8B-B14F-4D97-AF65-F5344CB8AC3E}">
        <p14:creationId xmlns:p14="http://schemas.microsoft.com/office/powerpoint/2010/main" val="369858088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準備報告或考試</a:t>
            </a:r>
            <a:r>
              <a:rPr lang="en-US" altLang="zh-TW" dirty="0"/>
              <a:t>?</a:t>
            </a:r>
            <a:endParaRPr lang="zh-TW" altLang="en-US" dirty="0"/>
          </a:p>
        </p:txBody>
      </p:sp>
      <p:sp>
        <p:nvSpPr>
          <p:cNvPr id="3" name="內容版面配置區 2"/>
          <p:cNvSpPr>
            <a:spLocks noGrp="1"/>
          </p:cNvSpPr>
          <p:nvPr>
            <p:ph idx="1"/>
          </p:nvPr>
        </p:nvSpPr>
        <p:spPr/>
        <p:txBody>
          <a:bodyPr>
            <a:normAutofit/>
          </a:bodyPr>
          <a:lstStyle/>
          <a:p>
            <a:endParaRPr lang="en-US" altLang="zh-TW" sz="3492" dirty="0" smtClean="0"/>
          </a:p>
          <a:p>
            <a:endParaRPr lang="en-US" altLang="zh-TW" sz="3492" dirty="0" smtClean="0"/>
          </a:p>
          <a:p>
            <a:endParaRPr lang="en-US" altLang="zh-TW" sz="3492" dirty="0" smtClean="0"/>
          </a:p>
          <a:p>
            <a:pPr marL="0" indent="0">
              <a:buNone/>
            </a:pPr>
            <a:endParaRPr lang="en-US" altLang="zh-TW" sz="3492" dirty="0" smtClean="0"/>
          </a:p>
          <a:p>
            <a:endParaRPr lang="en-US" altLang="zh-TW" dirty="0" smtClean="0"/>
          </a:p>
          <a:p>
            <a:r>
              <a:rPr lang="zh-TW" altLang="en-US" dirty="0" smtClean="0"/>
              <a:t>兩</a:t>
            </a:r>
            <a:r>
              <a:rPr lang="zh-TW" altLang="en-US" dirty="0"/>
              <a:t>人</a:t>
            </a:r>
            <a:r>
              <a:rPr lang="zh-TW" altLang="en-US" dirty="0" smtClean="0"/>
              <a:t>同時選擇準備考試 </a:t>
            </a:r>
            <a:r>
              <a:rPr lang="en-US" altLang="zh-TW" dirty="0" smtClean="0"/>
              <a:t>(</a:t>
            </a:r>
            <a:r>
              <a:rPr lang="zh-TW" altLang="en-US" dirty="0" smtClean="0"/>
              <a:t>不合作</a:t>
            </a:r>
            <a:r>
              <a:rPr lang="en-US" altLang="zh-TW" dirty="0" smtClean="0"/>
              <a:t>)</a:t>
            </a:r>
            <a:endParaRPr lang="zh-TW" altLang="en-US" dirty="0"/>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7953" y="1538671"/>
            <a:ext cx="7014426" cy="2592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圖片 4"/>
          <p:cNvPicPr>
            <a:picLocks noChangeAspect="1"/>
          </p:cNvPicPr>
          <p:nvPr/>
        </p:nvPicPr>
        <p:blipFill>
          <a:blip r:embed="rId3"/>
          <a:stretch>
            <a:fillRect/>
          </a:stretch>
        </p:blipFill>
        <p:spPr>
          <a:xfrm>
            <a:off x="8958469" y="3899252"/>
            <a:ext cx="2266121" cy="1695310"/>
          </a:xfrm>
          <a:prstGeom prst="rect">
            <a:avLst/>
          </a:prstGeom>
        </p:spPr>
      </p:pic>
      <p:pic>
        <p:nvPicPr>
          <p:cNvPr id="6" name="圖片 5"/>
          <p:cNvPicPr>
            <a:picLocks noChangeAspect="1"/>
          </p:cNvPicPr>
          <p:nvPr/>
        </p:nvPicPr>
        <p:blipFill>
          <a:blip r:embed="rId4"/>
          <a:stretch>
            <a:fillRect/>
          </a:stretch>
        </p:blipFill>
        <p:spPr>
          <a:xfrm>
            <a:off x="8958470" y="1110181"/>
            <a:ext cx="2133600" cy="2143125"/>
          </a:xfrm>
          <a:prstGeom prst="rect">
            <a:avLst/>
          </a:prstGeom>
        </p:spPr>
      </p:pic>
    </p:spTree>
    <p:extLst>
      <p:ext uri="{BB962C8B-B14F-4D97-AF65-F5344CB8AC3E}">
        <p14:creationId xmlns:p14="http://schemas.microsoft.com/office/powerpoint/2010/main" val="58136045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準備報告或考試</a:t>
            </a:r>
            <a:r>
              <a:rPr lang="en-US" altLang="zh-TW" dirty="0"/>
              <a:t>?</a:t>
            </a:r>
            <a:endParaRPr lang="zh-TW" altLang="en-US" dirty="0"/>
          </a:p>
        </p:txBody>
      </p:sp>
      <p:sp>
        <p:nvSpPr>
          <p:cNvPr id="3" name="內容版面配置區 2"/>
          <p:cNvSpPr>
            <a:spLocks noGrp="1"/>
          </p:cNvSpPr>
          <p:nvPr>
            <p:ph idx="1"/>
          </p:nvPr>
        </p:nvSpPr>
        <p:spPr/>
        <p:txBody>
          <a:bodyPr>
            <a:normAutofit/>
          </a:bodyPr>
          <a:lstStyle/>
          <a:p>
            <a:r>
              <a:rPr lang="zh-TW" altLang="en-US" dirty="0" smtClean="0">
                <a:solidFill>
                  <a:srgbClr val="FF0000"/>
                </a:solidFill>
              </a:rPr>
              <a:t>考試變較容易</a:t>
            </a:r>
            <a:r>
              <a:rPr lang="en-US" altLang="zh-TW" dirty="0" smtClean="0">
                <a:latin typeface="標楷體"/>
                <a:ea typeface="標楷體"/>
              </a:rPr>
              <a:t>:</a:t>
            </a:r>
            <a:r>
              <a:rPr lang="en-US" altLang="zh-TW" dirty="0" smtClean="0"/>
              <a:t> </a:t>
            </a:r>
            <a:r>
              <a:rPr lang="zh-TW" altLang="en-US" dirty="0" smtClean="0"/>
              <a:t>有準備考試</a:t>
            </a:r>
            <a:r>
              <a:rPr lang="en-US" altLang="zh-TW" dirty="0" smtClean="0"/>
              <a:t> 100</a:t>
            </a:r>
            <a:r>
              <a:rPr lang="zh-TW" altLang="en-US" dirty="0" smtClean="0">
                <a:latin typeface="標楷體"/>
                <a:ea typeface="標楷體"/>
              </a:rPr>
              <a:t> ，</a:t>
            </a:r>
            <a:r>
              <a:rPr lang="zh-TW" altLang="en-US" dirty="0"/>
              <a:t>無</a:t>
            </a:r>
            <a:r>
              <a:rPr lang="zh-TW" altLang="en-US" dirty="0" smtClean="0"/>
              <a:t>準備</a:t>
            </a:r>
            <a:r>
              <a:rPr lang="zh-TW" altLang="en-US" dirty="0"/>
              <a:t>考試</a:t>
            </a:r>
            <a:r>
              <a:rPr lang="en-US" altLang="zh-TW" dirty="0" smtClean="0"/>
              <a:t>96 </a:t>
            </a:r>
          </a:p>
          <a:p>
            <a:endParaRPr lang="en-US" altLang="zh-TW" dirty="0"/>
          </a:p>
          <a:p>
            <a:endParaRPr lang="en-US" altLang="zh-TW" dirty="0" smtClean="0"/>
          </a:p>
          <a:p>
            <a:endParaRPr lang="en-US" altLang="zh-TW" dirty="0"/>
          </a:p>
          <a:p>
            <a:endParaRPr lang="en-US" altLang="zh-TW" dirty="0" smtClean="0"/>
          </a:p>
          <a:p>
            <a:endParaRPr lang="en-US" altLang="zh-TW" dirty="0"/>
          </a:p>
          <a:p>
            <a:endParaRPr lang="en-US" altLang="zh-TW" dirty="0" smtClean="0"/>
          </a:p>
          <a:p>
            <a:r>
              <a:rPr lang="zh-TW" altLang="en-US" dirty="0">
                <a:latin typeface="+mj-ea"/>
              </a:rPr>
              <a:t>賽局結果</a:t>
            </a:r>
            <a:r>
              <a:rPr lang="en-US" altLang="zh-TW" dirty="0" smtClean="0">
                <a:latin typeface="+mj-ea"/>
              </a:rPr>
              <a:t>: </a:t>
            </a:r>
            <a:r>
              <a:rPr lang="zh-TW" altLang="en-US" dirty="0" smtClean="0"/>
              <a:t>兩</a:t>
            </a:r>
            <a:r>
              <a:rPr lang="zh-TW" altLang="en-US" dirty="0"/>
              <a:t>人同時選擇</a:t>
            </a:r>
            <a:r>
              <a:rPr lang="zh-TW" altLang="en-US" dirty="0" smtClean="0"/>
              <a:t>準備報告 </a:t>
            </a:r>
            <a:r>
              <a:rPr lang="en-US" altLang="zh-TW" dirty="0" smtClean="0"/>
              <a:t>(</a:t>
            </a:r>
            <a:r>
              <a:rPr lang="zh-TW" altLang="en-US" dirty="0" smtClean="0"/>
              <a:t>合作</a:t>
            </a:r>
            <a:r>
              <a:rPr lang="en-US" altLang="zh-TW" dirty="0" smtClean="0"/>
              <a:t>)</a:t>
            </a:r>
            <a:endParaRPr lang="zh-TW" altLang="en-US" dirty="0"/>
          </a:p>
          <a:p>
            <a:endParaRPr lang="en-US" altLang="zh-TW" dirty="0" smtClean="0"/>
          </a:p>
          <a:p>
            <a:endParaRPr lang="en-US" altLang="zh-TW" dirty="0" smtClean="0"/>
          </a:p>
        </p:txBody>
      </p:sp>
      <p:pic>
        <p:nvPicPr>
          <p:cNvPr id="1024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64042" y="2708920"/>
            <a:ext cx="6372318" cy="2196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圖片 4"/>
          <p:cNvPicPr>
            <a:picLocks noChangeAspect="1"/>
          </p:cNvPicPr>
          <p:nvPr/>
        </p:nvPicPr>
        <p:blipFill>
          <a:blip r:embed="rId3"/>
          <a:stretch>
            <a:fillRect/>
          </a:stretch>
        </p:blipFill>
        <p:spPr>
          <a:xfrm>
            <a:off x="9336360" y="4023801"/>
            <a:ext cx="2266121" cy="1695310"/>
          </a:xfrm>
          <a:prstGeom prst="rect">
            <a:avLst/>
          </a:prstGeom>
        </p:spPr>
      </p:pic>
      <p:pic>
        <p:nvPicPr>
          <p:cNvPr id="6" name="圖片 5"/>
          <p:cNvPicPr>
            <a:picLocks noChangeAspect="1"/>
          </p:cNvPicPr>
          <p:nvPr/>
        </p:nvPicPr>
        <p:blipFill>
          <a:blip r:embed="rId4"/>
          <a:stretch>
            <a:fillRect/>
          </a:stretch>
        </p:blipFill>
        <p:spPr>
          <a:xfrm>
            <a:off x="9336360" y="1160961"/>
            <a:ext cx="2133600" cy="2143125"/>
          </a:xfrm>
          <a:prstGeom prst="rect">
            <a:avLst/>
          </a:prstGeom>
        </p:spPr>
      </p:pic>
    </p:spTree>
    <p:extLst>
      <p:ext uri="{BB962C8B-B14F-4D97-AF65-F5344CB8AC3E}">
        <p14:creationId xmlns:p14="http://schemas.microsoft.com/office/powerpoint/2010/main" val="119406266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p:cNvPicPr>
            <a:picLocks noChangeAspect="1"/>
          </p:cNvPicPr>
          <p:nvPr/>
        </p:nvPicPr>
        <p:blipFill>
          <a:blip r:embed="rId2"/>
          <a:stretch>
            <a:fillRect/>
          </a:stretch>
        </p:blipFill>
        <p:spPr>
          <a:xfrm>
            <a:off x="9939129" y="2818405"/>
            <a:ext cx="2266121" cy="1695310"/>
          </a:xfrm>
          <a:prstGeom prst="rect">
            <a:avLst/>
          </a:prstGeom>
        </p:spPr>
      </p:pic>
      <p:pic>
        <p:nvPicPr>
          <p:cNvPr id="6" name="圖片 5"/>
          <p:cNvPicPr>
            <a:picLocks noChangeAspect="1"/>
          </p:cNvPicPr>
          <p:nvPr/>
        </p:nvPicPr>
        <p:blipFill>
          <a:blip r:embed="rId3"/>
          <a:stretch>
            <a:fillRect/>
          </a:stretch>
        </p:blipFill>
        <p:spPr>
          <a:xfrm>
            <a:off x="9935816" y="365125"/>
            <a:ext cx="2133600" cy="2143125"/>
          </a:xfrm>
          <a:prstGeom prst="rect">
            <a:avLst/>
          </a:prstGeom>
        </p:spPr>
      </p:pic>
      <p:sp>
        <p:nvSpPr>
          <p:cNvPr id="2" name="標題 1"/>
          <p:cNvSpPr>
            <a:spLocks noGrp="1"/>
          </p:cNvSpPr>
          <p:nvPr>
            <p:ph type="title"/>
          </p:nvPr>
        </p:nvSpPr>
        <p:spPr/>
        <p:txBody>
          <a:bodyPr>
            <a:normAutofit/>
          </a:bodyPr>
          <a:lstStyle/>
          <a:p>
            <a:r>
              <a:rPr lang="zh-TW" altLang="en-US" dirty="0"/>
              <a:t>準備報告或考試</a:t>
            </a:r>
            <a:r>
              <a:rPr lang="en-US" altLang="zh-TW" dirty="0"/>
              <a:t>?</a:t>
            </a:r>
            <a:endParaRPr lang="zh-TW" altLang="en-US" dirty="0"/>
          </a:p>
        </p:txBody>
      </p:sp>
      <p:sp>
        <p:nvSpPr>
          <p:cNvPr id="3" name="內容版面配置區 2"/>
          <p:cNvSpPr>
            <a:spLocks noGrp="1"/>
          </p:cNvSpPr>
          <p:nvPr>
            <p:ph idx="1"/>
          </p:nvPr>
        </p:nvSpPr>
        <p:spPr>
          <a:xfrm>
            <a:off x="911086" y="1805747"/>
            <a:ext cx="10515600" cy="4351338"/>
          </a:xfrm>
        </p:spPr>
        <p:txBody>
          <a:bodyPr>
            <a:normAutofit lnSpcReduction="10000"/>
          </a:bodyPr>
          <a:lstStyle/>
          <a:p>
            <a:r>
              <a:rPr lang="zh-TW" altLang="en-US" dirty="0" smtClean="0">
                <a:solidFill>
                  <a:srgbClr val="FF0000"/>
                </a:solidFill>
                <a:latin typeface="+mn-ea"/>
              </a:rPr>
              <a:t>報告變較難</a:t>
            </a:r>
            <a:r>
              <a:rPr lang="en-US" altLang="zh-TW" dirty="0">
                <a:latin typeface="+mn-ea"/>
              </a:rPr>
              <a:t>:</a:t>
            </a:r>
            <a:r>
              <a:rPr lang="en-US" altLang="zh-TW" dirty="0" smtClean="0">
                <a:latin typeface="+mn-ea"/>
              </a:rPr>
              <a:t> </a:t>
            </a:r>
            <a:r>
              <a:rPr lang="zh-TW" altLang="en-US" dirty="0" smtClean="0">
                <a:latin typeface="+mn-ea"/>
              </a:rPr>
              <a:t>如</a:t>
            </a:r>
            <a:r>
              <a:rPr lang="zh-TW" altLang="en-US" dirty="0">
                <a:latin typeface="+mn-ea"/>
              </a:rPr>
              <a:t>無人準備</a:t>
            </a:r>
            <a:r>
              <a:rPr lang="zh-TW" altLang="en-US" dirty="0" smtClean="0">
                <a:latin typeface="+mn-ea"/>
              </a:rPr>
              <a:t>報告，聯合報告成績會很低</a:t>
            </a:r>
            <a:r>
              <a:rPr lang="en-US" altLang="zh-TW" dirty="0" smtClean="0">
                <a:latin typeface="+mn-ea"/>
              </a:rPr>
              <a:t> (</a:t>
            </a:r>
            <a:r>
              <a:rPr lang="en-US" altLang="zh-TW" dirty="0" smtClean="0">
                <a:solidFill>
                  <a:srgbClr val="FF0000"/>
                </a:solidFill>
                <a:latin typeface="+mn-ea"/>
              </a:rPr>
              <a:t>60</a:t>
            </a:r>
            <a:r>
              <a:rPr lang="en-US" altLang="zh-TW" dirty="0" smtClean="0">
                <a:latin typeface="+mn-ea"/>
              </a:rPr>
              <a:t>)</a:t>
            </a:r>
          </a:p>
          <a:p>
            <a:endParaRPr lang="en-US" altLang="zh-TW" dirty="0"/>
          </a:p>
          <a:p>
            <a:endParaRPr lang="en-US" altLang="zh-TW" dirty="0" smtClean="0"/>
          </a:p>
          <a:p>
            <a:endParaRPr lang="en-US" altLang="zh-TW" dirty="0"/>
          </a:p>
          <a:p>
            <a:endParaRPr lang="en-US" altLang="zh-TW" dirty="0" smtClean="0"/>
          </a:p>
          <a:p>
            <a:endParaRPr lang="en-US" altLang="zh-TW" dirty="0"/>
          </a:p>
          <a:p>
            <a:endParaRPr lang="en-US" altLang="zh-TW" dirty="0" smtClean="0"/>
          </a:p>
          <a:p>
            <a:r>
              <a:rPr lang="zh-TW" altLang="en-US" dirty="0" smtClean="0">
                <a:latin typeface="+mj-ea"/>
                <a:ea typeface="+mj-ea"/>
              </a:rPr>
              <a:t>賽局結果</a:t>
            </a:r>
            <a:r>
              <a:rPr lang="en-US" altLang="zh-TW" dirty="0" smtClean="0">
                <a:latin typeface="+mj-ea"/>
                <a:ea typeface="+mj-ea"/>
              </a:rPr>
              <a:t>: </a:t>
            </a:r>
            <a:r>
              <a:rPr lang="zh-TW" altLang="en-US" dirty="0" smtClean="0">
                <a:latin typeface="+mj-ea"/>
                <a:ea typeface="+mj-ea"/>
              </a:rPr>
              <a:t>一人</a:t>
            </a:r>
            <a:r>
              <a:rPr lang="zh-TW" altLang="en-US" dirty="0">
                <a:latin typeface="+mj-ea"/>
                <a:ea typeface="+mj-ea"/>
              </a:rPr>
              <a:t>選擇</a:t>
            </a:r>
            <a:r>
              <a:rPr lang="zh-TW" altLang="en-US" dirty="0" smtClean="0">
                <a:latin typeface="+mj-ea"/>
                <a:ea typeface="+mj-ea"/>
              </a:rPr>
              <a:t>準備考試，另一人選擇準備報告 </a:t>
            </a:r>
            <a:r>
              <a:rPr lang="en-US" altLang="zh-TW" dirty="0" smtClean="0">
                <a:latin typeface="+mj-ea"/>
                <a:ea typeface="+mj-ea"/>
              </a:rPr>
              <a:t>(</a:t>
            </a:r>
            <a:r>
              <a:rPr lang="zh-TW" altLang="en-US" dirty="0" smtClean="0">
                <a:latin typeface="+mj-ea"/>
                <a:ea typeface="+mj-ea"/>
              </a:rPr>
              <a:t>合作也不合作</a:t>
            </a:r>
            <a:r>
              <a:rPr lang="en-US" altLang="zh-TW" dirty="0" smtClean="0">
                <a:latin typeface="+mj-ea"/>
                <a:ea typeface="+mj-ea"/>
              </a:rPr>
              <a:t>)</a:t>
            </a:r>
            <a:endParaRPr lang="zh-TW" altLang="en-US" dirty="0">
              <a:latin typeface="+mj-ea"/>
              <a:ea typeface="+mj-ea"/>
            </a:endParaRPr>
          </a:p>
          <a:p>
            <a:endParaRPr lang="en-US" altLang="zh-TW" dirty="0" smtClean="0"/>
          </a:p>
        </p:txBody>
      </p:sp>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98867" y="2445026"/>
            <a:ext cx="5785093" cy="24420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898806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創新與競爭</a:t>
            </a:r>
            <a:endParaRPr lang="zh-TW" altLang="en-US" dirty="0"/>
          </a:p>
        </p:txBody>
      </p:sp>
      <p:pic>
        <p:nvPicPr>
          <p:cNvPr id="1028" name="Picture 4" descr="ãå¤ªæ¥µãçåçæå°çµæ"/>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876675" y="1417639"/>
            <a:ext cx="4642485" cy="4642485"/>
          </a:xfrm>
          <a:prstGeom prst="rect">
            <a:avLst/>
          </a:prstGeom>
          <a:noFill/>
          <a:extLst>
            <a:ext uri="{909E8E84-426E-40DD-AFC4-6F175D3DCCD1}">
              <a14:hiddenFill xmlns:a14="http://schemas.microsoft.com/office/drawing/2010/main">
                <a:solidFill>
                  <a:srgbClr val="FFFFFF"/>
                </a:solidFill>
              </a14:hiddenFill>
            </a:ext>
          </a:extLst>
        </p:spPr>
      </p:pic>
      <p:sp>
        <p:nvSpPr>
          <p:cNvPr id="6" name="橢圓 5"/>
          <p:cNvSpPr/>
          <p:nvPr/>
        </p:nvSpPr>
        <p:spPr>
          <a:xfrm>
            <a:off x="4320208" y="2120347"/>
            <a:ext cx="2897588" cy="945275"/>
          </a:xfrm>
          <a:prstGeom prst="ellipse">
            <a:avLst/>
          </a:prstGeom>
          <a:solidFill>
            <a:schemeClr val="bg1"/>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r>
              <a:rPr lang="en-US" altLang="zh-TW" sz="2800" b="1" dirty="0">
                <a:solidFill>
                  <a:schemeClr val="tx1"/>
                </a:solidFill>
                <a:latin typeface="標楷體" panose="03000509000000000000" pitchFamily="65" charset="-120"/>
                <a:ea typeface="標楷體" panose="03000509000000000000" pitchFamily="65" charset="-120"/>
              </a:rPr>
              <a:t>Innovation</a:t>
            </a:r>
            <a:endParaRPr lang="zh-TW" altLang="en-US" sz="2800" b="1" dirty="0">
              <a:solidFill>
                <a:schemeClr val="tx1"/>
              </a:solidFill>
              <a:latin typeface="標楷體" panose="03000509000000000000" pitchFamily="65" charset="-120"/>
              <a:ea typeface="標楷體" panose="03000509000000000000" pitchFamily="65" charset="-120"/>
            </a:endParaRPr>
          </a:p>
        </p:txBody>
      </p:sp>
      <p:sp>
        <p:nvSpPr>
          <p:cNvPr id="9" name="橢圓 8"/>
          <p:cNvSpPr/>
          <p:nvPr/>
        </p:nvSpPr>
        <p:spPr>
          <a:xfrm>
            <a:off x="5082209" y="4295767"/>
            <a:ext cx="3058933" cy="1051560"/>
          </a:xfrm>
          <a:prstGeom prst="ellipse">
            <a:avLst/>
          </a:prstGeom>
          <a:solidFill>
            <a:schemeClr val="tx1"/>
          </a:solidFill>
        </p:spPr>
        <p:style>
          <a:lnRef idx="1">
            <a:schemeClr val="dk1"/>
          </a:lnRef>
          <a:fillRef idx="3">
            <a:schemeClr val="dk1"/>
          </a:fillRef>
          <a:effectRef idx="2">
            <a:schemeClr val="dk1"/>
          </a:effectRef>
          <a:fontRef idx="minor">
            <a:schemeClr val="lt1"/>
          </a:fontRef>
        </p:style>
        <p:txBody>
          <a:bodyPr rtlCol="0" anchor="ctr"/>
          <a:lstStyle/>
          <a:p>
            <a:pPr algn="ctr"/>
            <a:r>
              <a:rPr lang="en-US" altLang="zh-TW" sz="2800" b="1" dirty="0">
                <a:solidFill>
                  <a:schemeClr val="bg1"/>
                </a:solidFill>
                <a:latin typeface="標楷體" panose="03000509000000000000" pitchFamily="65" charset="-120"/>
                <a:ea typeface="標楷體" panose="03000509000000000000" pitchFamily="65" charset="-120"/>
              </a:rPr>
              <a:t>Competition</a:t>
            </a:r>
            <a:endParaRPr lang="zh-TW" altLang="en-US" sz="2800" b="1" dirty="0">
              <a:solidFill>
                <a:schemeClr val="bg1"/>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69960519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內容版面配置區 2"/>
          <p:cNvSpPr>
            <a:spLocks noGrp="1"/>
          </p:cNvSpPr>
          <p:nvPr>
            <p:ph idx="1"/>
          </p:nvPr>
        </p:nvSpPr>
        <p:spPr>
          <a:xfrm>
            <a:off x="755375" y="1583636"/>
            <a:ext cx="10581861" cy="4605130"/>
          </a:xfrm>
        </p:spPr>
        <p:txBody>
          <a:bodyPr>
            <a:normAutofit lnSpcReduction="10000"/>
          </a:bodyPr>
          <a:lstStyle/>
          <a:p>
            <a:r>
              <a:rPr lang="zh-TW" altLang="en-US" sz="3200" dirty="0">
                <a:latin typeface="+mn-ea"/>
              </a:rPr>
              <a:t>輸贏是</a:t>
            </a:r>
            <a:r>
              <a:rPr lang="en-US" altLang="zh-TW" sz="3200" dirty="0">
                <a:latin typeface="+mn-ea"/>
              </a:rPr>
              <a:t>「</a:t>
            </a:r>
            <a:r>
              <a:rPr lang="zh-TW" altLang="en-US" sz="3200" dirty="0">
                <a:latin typeface="+mn-ea"/>
              </a:rPr>
              <a:t>比較」得出的結果，在人</a:t>
            </a:r>
            <a:r>
              <a:rPr lang="en-US" altLang="zh-TW" sz="3200" dirty="0">
                <a:latin typeface="+mn-ea"/>
              </a:rPr>
              <a:t>(</a:t>
            </a:r>
            <a:r>
              <a:rPr lang="zh-TW" altLang="en-US" sz="3200" dirty="0">
                <a:latin typeface="+mn-ea"/>
              </a:rPr>
              <a:t>事物</a:t>
            </a:r>
            <a:r>
              <a:rPr lang="en-US" altLang="zh-TW" sz="3200" dirty="0">
                <a:latin typeface="+mn-ea"/>
              </a:rPr>
              <a:t>)</a:t>
            </a:r>
            <a:r>
              <a:rPr lang="zh-TW" altLang="en-US" sz="3200" dirty="0">
                <a:latin typeface="+mn-ea"/>
              </a:rPr>
              <a:t>與人</a:t>
            </a:r>
            <a:r>
              <a:rPr lang="en-US" altLang="zh-TW" sz="3200" dirty="0">
                <a:latin typeface="+mn-ea"/>
              </a:rPr>
              <a:t>(</a:t>
            </a:r>
            <a:r>
              <a:rPr lang="zh-TW" altLang="en-US" sz="3200" dirty="0">
                <a:latin typeface="+mn-ea"/>
              </a:rPr>
              <a:t>事物</a:t>
            </a:r>
            <a:r>
              <a:rPr lang="en-US" altLang="zh-TW" sz="3200" dirty="0">
                <a:latin typeface="+mn-ea"/>
              </a:rPr>
              <a:t>)</a:t>
            </a:r>
            <a:r>
              <a:rPr lang="zh-TW" altLang="en-US" sz="3200" dirty="0">
                <a:latin typeface="+mn-ea"/>
              </a:rPr>
              <a:t>較量的社會競技場上。</a:t>
            </a:r>
            <a:endParaRPr lang="en-US" altLang="zh-TW" sz="3200" dirty="0">
              <a:latin typeface="+mn-ea"/>
            </a:endParaRPr>
          </a:p>
          <a:p>
            <a:endParaRPr lang="en-US" altLang="zh-TW" sz="975" dirty="0">
              <a:latin typeface="+mn-ea"/>
            </a:endParaRPr>
          </a:p>
          <a:p>
            <a:r>
              <a:rPr lang="zh-TW" altLang="en-US" sz="3200" dirty="0">
                <a:latin typeface="+mn-ea"/>
              </a:rPr>
              <a:t>可分為四種</a:t>
            </a:r>
            <a:r>
              <a:rPr lang="en-US" altLang="zh-TW" sz="3200" dirty="0">
                <a:latin typeface="+mn-ea"/>
              </a:rPr>
              <a:t>:</a:t>
            </a:r>
          </a:p>
          <a:p>
            <a:endParaRPr lang="en-US" altLang="zh-TW" sz="825" dirty="0">
              <a:latin typeface="+mn-ea"/>
            </a:endParaRPr>
          </a:p>
          <a:p>
            <a:pPr marL="728663" lvl="1" indent="-385763">
              <a:buFont typeface="+mj-lt"/>
              <a:buAutoNum type="arabicPeriod"/>
            </a:pPr>
            <a:r>
              <a:rPr lang="zh-TW" altLang="en-US" sz="2600" b="1" dirty="0">
                <a:latin typeface="+mn-ea"/>
              </a:rPr>
              <a:t>輸輸</a:t>
            </a:r>
            <a:r>
              <a:rPr lang="en-US" altLang="zh-TW" sz="2600" dirty="0">
                <a:latin typeface="+mn-ea"/>
              </a:rPr>
              <a:t>:</a:t>
            </a:r>
            <a:r>
              <a:rPr lang="zh-TW" altLang="en-US" dirty="0" smtClean="0">
                <a:latin typeface="+mn-ea"/>
              </a:rPr>
              <a:t>玉石俱焚</a:t>
            </a:r>
            <a:r>
              <a:rPr lang="zh-TW" altLang="en-US" dirty="0">
                <a:latin typeface="+mn-ea"/>
              </a:rPr>
              <a:t>，雙方都無法得到好處，而會發收在高壓情況下做的錯誤決策，一步錯步步錯。</a:t>
            </a:r>
            <a:r>
              <a:rPr lang="en-US" altLang="zh-TW" dirty="0">
                <a:latin typeface="+mn-ea"/>
              </a:rPr>
              <a:t>(</a:t>
            </a:r>
            <a:r>
              <a:rPr lang="zh-TW" altLang="en-US" dirty="0">
                <a:latin typeface="+mn-ea"/>
              </a:rPr>
              <a:t>同業砍價搶顧客</a:t>
            </a:r>
            <a:r>
              <a:rPr lang="en-US" altLang="zh-TW" dirty="0" smtClean="0">
                <a:latin typeface="+mn-ea"/>
              </a:rPr>
              <a:t>)</a:t>
            </a:r>
          </a:p>
          <a:p>
            <a:pPr marL="642938" lvl="2" indent="0">
              <a:buNone/>
            </a:pPr>
            <a:endParaRPr lang="en-US" altLang="zh-TW" sz="825" dirty="0">
              <a:latin typeface="+mn-ea"/>
            </a:endParaRPr>
          </a:p>
          <a:p>
            <a:pPr marL="728663" lvl="1" indent="-385763">
              <a:buFont typeface="+mj-lt"/>
              <a:buAutoNum type="arabicPeriod"/>
            </a:pPr>
            <a:r>
              <a:rPr lang="zh-TW" altLang="en-US" sz="2600" b="1" dirty="0">
                <a:latin typeface="+mn-ea"/>
              </a:rPr>
              <a:t>贏輸</a:t>
            </a:r>
            <a:r>
              <a:rPr lang="en-US" altLang="zh-TW" sz="2600" dirty="0">
                <a:latin typeface="+mn-ea"/>
              </a:rPr>
              <a:t>:</a:t>
            </a:r>
            <a:r>
              <a:rPr lang="zh-TW" altLang="en-US" dirty="0" smtClean="0">
                <a:latin typeface="+mn-ea"/>
              </a:rPr>
              <a:t>大家</a:t>
            </a:r>
            <a:r>
              <a:rPr lang="zh-TW" altLang="en-US" dirty="0">
                <a:latin typeface="+mn-ea"/>
              </a:rPr>
              <a:t>都期望自己是贏家，但是往往這是設限自己想法的枷鎖</a:t>
            </a:r>
            <a:r>
              <a:rPr lang="zh-TW" altLang="en-US" dirty="0" smtClean="0">
                <a:latin typeface="+mn-ea"/>
              </a:rPr>
              <a:t>。</a:t>
            </a:r>
            <a:endParaRPr lang="en-US" altLang="zh-TW" dirty="0" smtClean="0">
              <a:latin typeface="+mn-ea"/>
            </a:endParaRPr>
          </a:p>
          <a:p>
            <a:pPr marL="642938" lvl="2" indent="0">
              <a:buNone/>
            </a:pPr>
            <a:endParaRPr lang="en-US" altLang="zh-TW" sz="750" dirty="0">
              <a:latin typeface="+mn-ea"/>
            </a:endParaRPr>
          </a:p>
          <a:p>
            <a:pPr marL="728663" lvl="1" indent="-385763">
              <a:buFont typeface="+mj-lt"/>
              <a:buAutoNum type="arabicPeriod"/>
            </a:pPr>
            <a:r>
              <a:rPr lang="zh-TW" altLang="en-US" sz="2600" b="1" dirty="0">
                <a:latin typeface="+mn-ea"/>
              </a:rPr>
              <a:t>輸贏</a:t>
            </a:r>
            <a:r>
              <a:rPr lang="en-US" altLang="zh-TW" sz="2600" dirty="0" smtClean="0">
                <a:latin typeface="+mn-ea"/>
              </a:rPr>
              <a:t>:</a:t>
            </a:r>
            <a:r>
              <a:rPr lang="zh-TW" altLang="en-US" dirty="0" smtClean="0">
                <a:latin typeface="+mn-ea"/>
              </a:rPr>
              <a:t>自己</a:t>
            </a:r>
            <a:r>
              <a:rPr lang="zh-TW" altLang="en-US" dirty="0">
                <a:latin typeface="+mn-ea"/>
              </a:rPr>
              <a:t>在輸的一方而對方贏，是痛苦、沉重的，此時且提醒自己， 輸是一時的，有時短期的委屈只為了達成長期的目標</a:t>
            </a:r>
            <a:r>
              <a:rPr lang="zh-TW" altLang="en-US" dirty="0" smtClean="0">
                <a:latin typeface="+mn-ea"/>
              </a:rPr>
              <a:t>。 </a:t>
            </a:r>
            <a:r>
              <a:rPr lang="en-US" altLang="zh-TW" dirty="0">
                <a:latin typeface="+mn-ea"/>
                <a:cs typeface="Times New Roman" panose="02020603050405020304" pitchFamily="18" charset="0"/>
              </a:rPr>
              <a:t>(</a:t>
            </a:r>
            <a:r>
              <a:rPr lang="zh-TW" altLang="en-US" dirty="0">
                <a:latin typeface="+mn-ea"/>
              </a:rPr>
              <a:t>韓信</a:t>
            </a:r>
            <a:r>
              <a:rPr lang="en-US" altLang="zh-TW" dirty="0">
                <a:latin typeface="+mn-ea"/>
              </a:rPr>
              <a:t>-</a:t>
            </a:r>
            <a:r>
              <a:rPr lang="zh-TW" altLang="en-US" dirty="0">
                <a:latin typeface="+mn-ea"/>
              </a:rPr>
              <a:t>忍胯下之辱</a:t>
            </a:r>
            <a:r>
              <a:rPr lang="en-US" altLang="zh-TW" dirty="0" smtClean="0">
                <a:latin typeface="+mn-ea"/>
                <a:cs typeface="Times New Roman" panose="02020603050405020304" pitchFamily="18" charset="0"/>
              </a:rPr>
              <a:t>)</a:t>
            </a:r>
            <a:r>
              <a:rPr lang="en-US" altLang="zh-TW" dirty="0" smtClean="0">
                <a:latin typeface="+mn-ea"/>
              </a:rPr>
              <a:t> </a:t>
            </a:r>
            <a:r>
              <a:rPr lang="en-US" altLang="zh-TW" dirty="0" smtClean="0">
                <a:latin typeface="+mn-ea"/>
                <a:cs typeface="Times New Roman" panose="02020603050405020304" pitchFamily="18" charset="0"/>
              </a:rPr>
              <a:t>(</a:t>
            </a:r>
            <a:r>
              <a:rPr lang="zh-TW" altLang="en-US" dirty="0">
                <a:latin typeface="+mn-ea"/>
              </a:rPr>
              <a:t>司馬遷忍辱作史記</a:t>
            </a:r>
            <a:r>
              <a:rPr lang="en-US" altLang="zh-TW" dirty="0">
                <a:latin typeface="+mn-ea"/>
                <a:cs typeface="Times New Roman" panose="02020603050405020304" pitchFamily="18" charset="0"/>
              </a:rPr>
              <a:t>)</a:t>
            </a:r>
          </a:p>
          <a:p>
            <a:pPr marL="728663" lvl="1" indent="-385763">
              <a:buFont typeface="+mj-lt"/>
              <a:buAutoNum type="arabicPeriod"/>
            </a:pPr>
            <a:r>
              <a:rPr lang="zh-TW" altLang="en-US" sz="2600" b="1" dirty="0">
                <a:latin typeface="+mn-ea"/>
              </a:rPr>
              <a:t>贏贏</a:t>
            </a:r>
            <a:r>
              <a:rPr lang="en-US" altLang="zh-TW" sz="2600" dirty="0" smtClean="0">
                <a:latin typeface="+mn-ea"/>
              </a:rPr>
              <a:t>:</a:t>
            </a:r>
            <a:r>
              <a:rPr lang="zh-TW" altLang="en-US" dirty="0" smtClean="0">
                <a:latin typeface="+mn-ea"/>
              </a:rPr>
              <a:t>自己</a:t>
            </a:r>
            <a:r>
              <a:rPr lang="zh-TW" altLang="en-US" dirty="0">
                <a:latin typeface="+mn-ea"/>
              </a:rPr>
              <a:t>與對方都贏，達到</a:t>
            </a:r>
            <a:r>
              <a:rPr lang="en-US" altLang="zh-TW" dirty="0">
                <a:latin typeface="+mn-ea"/>
              </a:rPr>
              <a:t>「</a:t>
            </a:r>
            <a:r>
              <a:rPr lang="zh-TW" altLang="en-US" dirty="0">
                <a:latin typeface="+mn-ea"/>
              </a:rPr>
              <a:t>全勝共贏</a:t>
            </a:r>
            <a:r>
              <a:rPr lang="en-US" altLang="zh-TW" dirty="0">
                <a:latin typeface="+mn-ea"/>
              </a:rPr>
              <a:t>」</a:t>
            </a:r>
            <a:r>
              <a:rPr lang="zh-TW" altLang="en-US" dirty="0" smtClean="0">
                <a:latin typeface="+mn-ea"/>
              </a:rPr>
              <a:t>。</a:t>
            </a:r>
            <a:endParaRPr lang="zh-TW" altLang="en-US" dirty="0">
              <a:latin typeface="+mn-ea"/>
              <a:cs typeface="Times New Roman" panose="02020603050405020304" pitchFamily="18" charset="0"/>
            </a:endParaRPr>
          </a:p>
        </p:txBody>
      </p:sp>
      <p:sp>
        <p:nvSpPr>
          <p:cNvPr id="2" name="標題 1"/>
          <p:cNvSpPr>
            <a:spLocks noGrp="1"/>
          </p:cNvSpPr>
          <p:nvPr>
            <p:ph type="title"/>
          </p:nvPr>
        </p:nvSpPr>
        <p:spPr>
          <a:xfrm>
            <a:off x="831574" y="601815"/>
            <a:ext cx="6522858" cy="594066"/>
          </a:xfrm>
        </p:spPr>
        <p:txBody>
          <a:bodyPr>
            <a:noAutofit/>
          </a:bodyPr>
          <a:lstStyle/>
          <a:p>
            <a:r>
              <a:rPr lang="zh-TW" altLang="en-US" b="1" dirty="0">
                <a:latin typeface="+mn-ea"/>
                <a:ea typeface="+mn-ea"/>
              </a:rPr>
              <a:t>贏輸、輸贏的分類</a:t>
            </a:r>
          </a:p>
        </p:txBody>
      </p:sp>
    </p:spTree>
    <p:extLst>
      <p:ext uri="{BB962C8B-B14F-4D97-AF65-F5344CB8AC3E}">
        <p14:creationId xmlns:p14="http://schemas.microsoft.com/office/powerpoint/2010/main" val="172041540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77788" y="392000"/>
            <a:ext cx="9144000" cy="882784"/>
          </a:xfrm>
        </p:spPr>
        <p:txBody>
          <a:bodyPr/>
          <a:lstStyle/>
          <a:p>
            <a:r>
              <a:rPr lang="zh-TW" altLang="en-US" b="1" dirty="0">
                <a:latin typeface="+mn-ea"/>
                <a:ea typeface="+mn-ea"/>
              </a:rPr>
              <a:t>贏</a:t>
            </a:r>
            <a:r>
              <a:rPr lang="zh-TW" altLang="en-US" b="1" dirty="0" smtClean="0">
                <a:latin typeface="+mn-ea"/>
                <a:ea typeface="+mn-ea"/>
              </a:rPr>
              <a:t>的探討</a:t>
            </a:r>
            <a:endParaRPr lang="zh-TW" altLang="en-US" b="1" dirty="0">
              <a:latin typeface="+mn-ea"/>
              <a:ea typeface="+mn-ea"/>
            </a:endParaRPr>
          </a:p>
        </p:txBody>
      </p:sp>
      <p:sp>
        <p:nvSpPr>
          <p:cNvPr id="3" name="內容版面配置區 2"/>
          <p:cNvSpPr>
            <a:spLocks noGrp="1"/>
          </p:cNvSpPr>
          <p:nvPr>
            <p:ph idx="1"/>
          </p:nvPr>
        </p:nvSpPr>
        <p:spPr>
          <a:xfrm>
            <a:off x="1991544" y="1196752"/>
            <a:ext cx="8229600" cy="5112568"/>
          </a:xfrm>
        </p:spPr>
        <p:txBody>
          <a:bodyPr/>
          <a:lstStyle/>
          <a:p>
            <a:pPr marL="0" indent="0">
              <a:buNone/>
            </a:pPr>
            <a:r>
              <a:rPr lang="zh-TW" altLang="en-US" b="1" dirty="0">
                <a:solidFill>
                  <a:srgbClr val="FF6699"/>
                </a:solidFill>
                <a:latin typeface="+mn-ea"/>
              </a:rPr>
              <a:t>贏</a:t>
            </a:r>
            <a:r>
              <a:rPr lang="zh-TW" altLang="en-US" dirty="0">
                <a:latin typeface="+mn-ea"/>
              </a:rPr>
              <a:t>是從比賽中勝出、</a:t>
            </a:r>
            <a:r>
              <a:rPr lang="zh-TW" altLang="en-US" b="1" dirty="0">
                <a:solidFill>
                  <a:srgbClr val="FF6699"/>
                </a:solidFill>
                <a:latin typeface="+mn-ea"/>
              </a:rPr>
              <a:t>贏</a:t>
            </a:r>
            <a:r>
              <a:rPr lang="zh-TW" altLang="en-US" dirty="0">
                <a:latin typeface="+mn-ea"/>
              </a:rPr>
              <a:t>是取得勝利、</a:t>
            </a:r>
            <a:r>
              <a:rPr lang="zh-TW" altLang="en-US" b="1" dirty="0">
                <a:solidFill>
                  <a:srgbClr val="FF6699"/>
                </a:solidFill>
                <a:latin typeface="+mn-ea"/>
              </a:rPr>
              <a:t>贏</a:t>
            </a:r>
            <a:r>
              <a:rPr lang="zh-TW" altLang="en-US" dirty="0">
                <a:latin typeface="+mn-ea"/>
              </a:rPr>
              <a:t>是努力克服困難贏得成功、</a:t>
            </a:r>
            <a:r>
              <a:rPr lang="zh-TW" altLang="en-US" b="1" dirty="0">
                <a:solidFill>
                  <a:srgbClr val="FF6699"/>
                </a:solidFill>
                <a:latin typeface="+mn-ea"/>
              </a:rPr>
              <a:t>贏</a:t>
            </a:r>
            <a:r>
              <a:rPr lang="zh-TW" altLang="en-US" dirty="0">
                <a:latin typeface="+mn-ea"/>
              </a:rPr>
              <a:t>是獲取旁人信任、</a:t>
            </a:r>
            <a:r>
              <a:rPr lang="zh-TW" altLang="en-US" b="1" dirty="0">
                <a:solidFill>
                  <a:srgbClr val="FF6699"/>
                </a:solidFill>
                <a:latin typeface="+mn-ea"/>
              </a:rPr>
              <a:t>贏</a:t>
            </a:r>
            <a:r>
              <a:rPr lang="zh-TW" altLang="en-US" dirty="0">
                <a:latin typeface="+mn-ea"/>
              </a:rPr>
              <a:t>是意見被接受。</a:t>
            </a:r>
            <a:endParaRPr lang="en-US" altLang="zh-TW" dirty="0">
              <a:latin typeface="+mn-ea"/>
            </a:endParaRPr>
          </a:p>
          <a:p>
            <a:pPr marL="0" indent="0">
              <a:buNone/>
            </a:pPr>
            <a:endParaRPr lang="zh-TW" altLang="en-US" dirty="0"/>
          </a:p>
        </p:txBody>
      </p:sp>
      <p:sp>
        <p:nvSpPr>
          <p:cNvPr id="9" name="標題 1"/>
          <p:cNvSpPr txBox="1">
            <a:spLocks/>
          </p:cNvSpPr>
          <p:nvPr/>
        </p:nvSpPr>
        <p:spPr>
          <a:xfrm>
            <a:off x="3935760" y="2420888"/>
            <a:ext cx="3312368" cy="302433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TW" altLang="en-US" sz="20000" b="1" dirty="0">
                <a:solidFill>
                  <a:srgbClr val="FF6699"/>
                </a:solidFill>
                <a:latin typeface="標楷體" panose="03000509000000000000" pitchFamily="65" charset="-120"/>
                <a:ea typeface="標楷體" panose="03000509000000000000" pitchFamily="65" charset="-120"/>
              </a:rPr>
              <a:t>贏</a:t>
            </a:r>
          </a:p>
        </p:txBody>
      </p:sp>
      <p:cxnSp>
        <p:nvCxnSpPr>
          <p:cNvPr id="11" name="直線單箭頭接點 10"/>
          <p:cNvCxnSpPr/>
          <p:nvPr/>
        </p:nvCxnSpPr>
        <p:spPr>
          <a:xfrm flipH="1">
            <a:off x="6384032" y="3127122"/>
            <a:ext cx="1728192"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直線單箭頭接點 11"/>
          <p:cNvCxnSpPr/>
          <p:nvPr/>
        </p:nvCxnSpPr>
        <p:spPr>
          <a:xfrm flipH="1">
            <a:off x="6216000" y="3752056"/>
            <a:ext cx="1224136"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直線單箭頭接點 12"/>
          <p:cNvCxnSpPr/>
          <p:nvPr/>
        </p:nvCxnSpPr>
        <p:spPr>
          <a:xfrm flipH="1">
            <a:off x="6701447" y="4635708"/>
            <a:ext cx="1224136"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 name="文字方塊 13"/>
          <p:cNvSpPr txBox="1"/>
          <p:nvPr/>
        </p:nvSpPr>
        <p:spPr>
          <a:xfrm>
            <a:off x="8112224" y="2852936"/>
            <a:ext cx="1719808" cy="523220"/>
          </a:xfrm>
          <a:prstGeom prst="rect">
            <a:avLst/>
          </a:prstGeom>
          <a:noFill/>
          <a:ln w="38100">
            <a:solidFill>
              <a:schemeClr val="tx1"/>
            </a:solidFill>
          </a:ln>
        </p:spPr>
        <p:txBody>
          <a:bodyPr wrap="square" rtlCol="0">
            <a:spAutoFit/>
          </a:bodyPr>
          <a:lstStyle/>
          <a:p>
            <a:r>
              <a:rPr lang="zh-TW" altLang="en-US" sz="2800" b="1" dirty="0">
                <a:solidFill>
                  <a:srgbClr val="3399FF"/>
                </a:solidFill>
                <a:latin typeface="標楷體" panose="03000509000000000000" pitchFamily="65" charset="-120"/>
                <a:ea typeface="標楷體" panose="03000509000000000000" pitchFamily="65" charset="-120"/>
              </a:rPr>
              <a:t>危機意識</a:t>
            </a:r>
          </a:p>
        </p:txBody>
      </p:sp>
      <p:sp>
        <p:nvSpPr>
          <p:cNvPr id="15" name="文字方塊 14"/>
          <p:cNvSpPr txBox="1"/>
          <p:nvPr/>
        </p:nvSpPr>
        <p:spPr>
          <a:xfrm>
            <a:off x="7440136" y="3490446"/>
            <a:ext cx="1013912" cy="523220"/>
          </a:xfrm>
          <a:prstGeom prst="rect">
            <a:avLst/>
          </a:prstGeom>
          <a:noFill/>
          <a:ln w="38100">
            <a:solidFill>
              <a:schemeClr val="tx1"/>
            </a:solidFill>
          </a:ln>
        </p:spPr>
        <p:txBody>
          <a:bodyPr wrap="square" rtlCol="0">
            <a:spAutoFit/>
          </a:bodyPr>
          <a:lstStyle/>
          <a:p>
            <a:r>
              <a:rPr lang="zh-TW" altLang="en-US" sz="2800" b="1" dirty="0">
                <a:solidFill>
                  <a:srgbClr val="3399FF"/>
                </a:solidFill>
                <a:latin typeface="標楷體" panose="03000509000000000000" pitchFamily="65" charset="-120"/>
                <a:ea typeface="標楷體" panose="03000509000000000000" pitchFamily="65" charset="-120"/>
              </a:rPr>
              <a:t>溝通</a:t>
            </a:r>
          </a:p>
        </p:txBody>
      </p:sp>
      <p:sp>
        <p:nvSpPr>
          <p:cNvPr id="18" name="文字方塊 17"/>
          <p:cNvSpPr txBox="1"/>
          <p:nvPr/>
        </p:nvSpPr>
        <p:spPr>
          <a:xfrm>
            <a:off x="7925583" y="4379376"/>
            <a:ext cx="2407372" cy="523220"/>
          </a:xfrm>
          <a:prstGeom prst="rect">
            <a:avLst/>
          </a:prstGeom>
          <a:noFill/>
          <a:ln w="38100">
            <a:solidFill>
              <a:schemeClr val="tx1"/>
            </a:solidFill>
          </a:ln>
        </p:spPr>
        <p:txBody>
          <a:bodyPr wrap="square" rtlCol="0">
            <a:spAutoFit/>
          </a:bodyPr>
          <a:lstStyle/>
          <a:p>
            <a:r>
              <a:rPr lang="zh-TW" altLang="en-US" sz="2800" b="1" dirty="0">
                <a:solidFill>
                  <a:srgbClr val="3399FF"/>
                </a:solidFill>
                <a:latin typeface="標楷體" panose="03000509000000000000" pitchFamily="65" charset="-120"/>
                <a:ea typeface="標楷體" panose="03000509000000000000" pitchFamily="65" charset="-120"/>
              </a:rPr>
              <a:t>平凡心</a:t>
            </a:r>
            <a:r>
              <a:rPr lang="zh-TW" altLang="en-US" sz="2800" b="1" dirty="0">
                <a:solidFill>
                  <a:srgbClr val="3399FF"/>
                </a:solidFill>
                <a:latin typeface="標楷體"/>
                <a:ea typeface="標楷體"/>
              </a:rPr>
              <a:t>、放下</a:t>
            </a:r>
            <a:endParaRPr lang="zh-TW" altLang="en-US" sz="2800" b="1" dirty="0">
              <a:solidFill>
                <a:srgbClr val="3399FF"/>
              </a:solidFill>
              <a:latin typeface="標楷體" panose="03000509000000000000" pitchFamily="65" charset="-120"/>
              <a:ea typeface="標楷體" panose="03000509000000000000" pitchFamily="65" charset="-120"/>
            </a:endParaRPr>
          </a:p>
        </p:txBody>
      </p:sp>
      <p:cxnSp>
        <p:nvCxnSpPr>
          <p:cNvPr id="20" name="直線單箭頭接點 19"/>
          <p:cNvCxnSpPr>
            <a:stCxn id="21" idx="3"/>
          </p:cNvCxnSpPr>
          <p:nvPr/>
        </p:nvCxnSpPr>
        <p:spPr>
          <a:xfrm>
            <a:off x="3683224" y="4621598"/>
            <a:ext cx="1066564" cy="1411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 name="文字方塊 20"/>
          <p:cNvSpPr txBox="1"/>
          <p:nvPr/>
        </p:nvSpPr>
        <p:spPr>
          <a:xfrm>
            <a:off x="1631504" y="4359988"/>
            <a:ext cx="2051720" cy="523220"/>
          </a:xfrm>
          <a:prstGeom prst="rect">
            <a:avLst/>
          </a:prstGeom>
          <a:noFill/>
          <a:ln w="38100">
            <a:solidFill>
              <a:schemeClr val="tx1"/>
            </a:solidFill>
          </a:ln>
        </p:spPr>
        <p:txBody>
          <a:bodyPr wrap="square" rtlCol="0">
            <a:spAutoFit/>
          </a:bodyPr>
          <a:lstStyle/>
          <a:p>
            <a:r>
              <a:rPr lang="zh-TW" altLang="en-US" sz="2800" b="1" dirty="0">
                <a:solidFill>
                  <a:srgbClr val="3399FF"/>
                </a:solidFill>
                <a:latin typeface="標楷體"/>
                <a:ea typeface="標楷體"/>
              </a:rPr>
              <a:t>努力、執行</a:t>
            </a:r>
            <a:endParaRPr lang="zh-TW" altLang="en-US" sz="2800" b="1" dirty="0">
              <a:solidFill>
                <a:srgbClr val="3399FF"/>
              </a:solidFill>
              <a:latin typeface="標楷體" panose="03000509000000000000" pitchFamily="65" charset="-120"/>
              <a:ea typeface="標楷體" panose="03000509000000000000" pitchFamily="65" charset="-120"/>
            </a:endParaRPr>
          </a:p>
        </p:txBody>
      </p:sp>
      <p:cxnSp>
        <p:nvCxnSpPr>
          <p:cNvPr id="24" name="直線單箭頭接點 23"/>
          <p:cNvCxnSpPr/>
          <p:nvPr/>
        </p:nvCxnSpPr>
        <p:spPr>
          <a:xfrm flipV="1">
            <a:off x="5590808" y="5081344"/>
            <a:ext cx="0" cy="72008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5" name="文字方塊 24"/>
          <p:cNvSpPr txBox="1"/>
          <p:nvPr/>
        </p:nvSpPr>
        <p:spPr>
          <a:xfrm>
            <a:off x="3896661" y="5781812"/>
            <a:ext cx="3445414" cy="523220"/>
          </a:xfrm>
          <a:prstGeom prst="rect">
            <a:avLst/>
          </a:prstGeom>
          <a:noFill/>
          <a:ln w="38100">
            <a:solidFill>
              <a:schemeClr val="tx1"/>
            </a:solidFill>
          </a:ln>
        </p:spPr>
        <p:txBody>
          <a:bodyPr wrap="square" rtlCol="0">
            <a:spAutoFit/>
          </a:bodyPr>
          <a:lstStyle/>
          <a:p>
            <a:r>
              <a:rPr lang="zh-TW" altLang="en-US" sz="2800" b="1" dirty="0">
                <a:solidFill>
                  <a:srgbClr val="3399FF"/>
                </a:solidFill>
                <a:latin typeface="標楷體"/>
                <a:ea typeface="標楷體"/>
              </a:rPr>
              <a:t>資源、財力、能力集</a:t>
            </a:r>
            <a:endParaRPr lang="zh-TW" altLang="en-US" sz="2800" b="1" dirty="0">
              <a:solidFill>
                <a:srgbClr val="3399FF"/>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19210065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l"/>
            <a:r>
              <a:rPr lang="en-US" altLang="zh-TW" b="1" dirty="0" smtClean="0">
                <a:latin typeface="標楷體" panose="03000509000000000000" pitchFamily="65" charset="-120"/>
              </a:rPr>
              <a:t> </a:t>
            </a:r>
            <a:r>
              <a:rPr lang="zh-TW" altLang="en-US" b="1" dirty="0" smtClean="0">
                <a:latin typeface="標楷體" panose="03000509000000000000" pitchFamily="65" charset="-120"/>
              </a:rPr>
              <a:t>什麼</a:t>
            </a:r>
            <a:r>
              <a:rPr lang="zh-TW" altLang="en-US" b="1" dirty="0">
                <a:latin typeface="標楷體" panose="03000509000000000000" pitchFamily="65" charset="-120"/>
              </a:rPr>
              <a:t>是</a:t>
            </a:r>
            <a:r>
              <a:rPr lang="zh-TW" altLang="en-US" b="1" dirty="0" smtClean="0">
                <a:latin typeface="標楷體" panose="03000509000000000000" pitchFamily="65" charset="-120"/>
              </a:rPr>
              <a:t>競爭目</a:t>
            </a:r>
            <a:r>
              <a:rPr lang="zh-TW" altLang="en-US" b="1" dirty="0">
                <a:latin typeface="標楷體" panose="03000509000000000000" pitchFamily="65" charset="-120"/>
              </a:rPr>
              <a:t>標</a:t>
            </a:r>
            <a:r>
              <a:rPr lang="en-US" altLang="zh-TW" b="1" dirty="0" smtClean="0">
                <a:latin typeface="標楷體" panose="03000509000000000000" pitchFamily="65" charset="-120"/>
              </a:rPr>
              <a:t>?</a:t>
            </a:r>
            <a:endParaRPr lang="zh-TW" altLang="en-US" b="1" dirty="0"/>
          </a:p>
        </p:txBody>
      </p:sp>
      <p:graphicFrame>
        <p:nvGraphicFramePr>
          <p:cNvPr id="4" name="資料庫圖表 3"/>
          <p:cNvGraphicFramePr/>
          <p:nvPr>
            <p:extLst/>
          </p:nvPr>
        </p:nvGraphicFramePr>
        <p:xfrm>
          <a:off x="2179320" y="1290320"/>
          <a:ext cx="8199120" cy="4820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3909109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58078" y="365125"/>
            <a:ext cx="10515600" cy="1325563"/>
          </a:xfrm>
        </p:spPr>
        <p:txBody>
          <a:bodyPr/>
          <a:lstStyle/>
          <a:p>
            <a:pPr algn="l"/>
            <a:r>
              <a:rPr lang="zh-TW" altLang="en-US" b="1" dirty="0" smtClean="0"/>
              <a:t>從贏到贏贏</a:t>
            </a:r>
            <a:endParaRPr lang="zh-TW" altLang="en-US" b="1" dirty="0"/>
          </a:p>
        </p:txBody>
      </p:sp>
      <p:graphicFrame>
        <p:nvGraphicFramePr>
          <p:cNvPr id="4" name="內容版面配置區 3"/>
          <p:cNvGraphicFramePr>
            <a:graphicFrameLocks noGrp="1"/>
          </p:cNvGraphicFramePr>
          <p:nvPr>
            <p:ph idx="1"/>
            <p:extLst/>
          </p:nvPr>
        </p:nvGraphicFramePr>
        <p:xfrm>
          <a:off x="2331720" y="1600201"/>
          <a:ext cx="7635240" cy="4175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2579279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325217" y="1700807"/>
            <a:ext cx="9687340" cy="2944079"/>
          </a:xfrm>
        </p:spPr>
        <p:txBody>
          <a:bodyPr>
            <a:normAutofit/>
          </a:bodyPr>
          <a:lstStyle/>
          <a:p>
            <a:r>
              <a:rPr lang="zh-TW" altLang="en-US" dirty="0">
                <a:latin typeface="+mn-ea"/>
              </a:rPr>
              <a:t>各公司都想要追求自己的最大利益，進入輸輸的惡性競爭，雙方不肯合作。</a:t>
            </a:r>
            <a:endParaRPr lang="en-US" altLang="zh-TW" dirty="0">
              <a:latin typeface="+mn-ea"/>
            </a:endParaRPr>
          </a:p>
          <a:p>
            <a:pPr marL="0" indent="0">
              <a:buNone/>
            </a:pPr>
            <a:endParaRPr lang="en-US" altLang="zh-TW" sz="800" dirty="0">
              <a:latin typeface="+mn-ea"/>
            </a:endParaRPr>
          </a:p>
          <a:p>
            <a:r>
              <a:rPr lang="zh-TW" altLang="en-US" dirty="0">
                <a:latin typeface="+mn-ea"/>
              </a:rPr>
              <a:t>將競局重新結構</a:t>
            </a:r>
            <a:endParaRPr lang="en-US" altLang="zh-TW" dirty="0">
              <a:latin typeface="+mn-ea"/>
            </a:endParaRPr>
          </a:p>
          <a:p>
            <a:pPr lvl="1"/>
            <a:r>
              <a:rPr lang="zh-TW" altLang="en-US" dirty="0">
                <a:latin typeface="+mn-ea"/>
              </a:rPr>
              <a:t>由</a:t>
            </a:r>
            <a:r>
              <a:rPr lang="en-US" altLang="zh-TW" dirty="0">
                <a:latin typeface="+mn-ea"/>
              </a:rPr>
              <a:t>「</a:t>
            </a:r>
            <a:r>
              <a:rPr lang="zh-TW" altLang="en-US" dirty="0">
                <a:latin typeface="+mn-ea"/>
              </a:rPr>
              <a:t>升高察思」來看問題，身為甲乙兩方的集團領導者，該如何讓兩間子公司得到最大利益</a:t>
            </a:r>
            <a:r>
              <a:rPr lang="zh-TW" altLang="en-US" dirty="0" smtClean="0">
                <a:latin typeface="+mn-ea"/>
              </a:rPr>
              <a:t>。</a:t>
            </a:r>
            <a:endParaRPr lang="en-US" altLang="zh-TW" dirty="0" smtClean="0">
              <a:latin typeface="+mn-ea"/>
            </a:endParaRPr>
          </a:p>
          <a:p>
            <a:pPr lvl="1"/>
            <a:r>
              <a:rPr lang="zh-TW" altLang="en-US" dirty="0" smtClean="0">
                <a:latin typeface="+mn-ea"/>
              </a:rPr>
              <a:t>方法</a:t>
            </a:r>
            <a:r>
              <a:rPr lang="en-US" altLang="zh-TW" dirty="0" smtClean="0">
                <a:latin typeface="+mn-ea"/>
              </a:rPr>
              <a:t>: </a:t>
            </a:r>
            <a:r>
              <a:rPr lang="zh-TW" altLang="en-US" dirty="0" smtClean="0">
                <a:latin typeface="+mn-ea"/>
              </a:rPr>
              <a:t>溝通與契約</a:t>
            </a:r>
            <a:endParaRPr lang="zh-TW" altLang="en-US" dirty="0">
              <a:latin typeface="+mn-ea"/>
            </a:endParaRPr>
          </a:p>
        </p:txBody>
      </p:sp>
      <p:sp>
        <p:nvSpPr>
          <p:cNvPr id="8" name="標題 1"/>
          <p:cNvSpPr>
            <a:spLocks noGrp="1"/>
          </p:cNvSpPr>
          <p:nvPr>
            <p:ph type="title"/>
          </p:nvPr>
        </p:nvSpPr>
        <p:spPr>
          <a:xfrm>
            <a:off x="1524000" y="274638"/>
            <a:ext cx="9144000" cy="1143000"/>
          </a:xfrm>
        </p:spPr>
        <p:txBody>
          <a:bodyPr/>
          <a:lstStyle/>
          <a:p>
            <a:r>
              <a:rPr lang="zh-TW" altLang="en-US" b="1" dirty="0">
                <a:latin typeface="+mn-ea"/>
                <a:ea typeface="+mn-ea"/>
              </a:rPr>
              <a:t>創造贏贏的基本方法</a:t>
            </a:r>
          </a:p>
        </p:txBody>
      </p:sp>
      <p:pic>
        <p:nvPicPr>
          <p:cNvPr id="4" name="圖片 3"/>
          <p:cNvPicPr>
            <a:picLocks noChangeAspect="1"/>
          </p:cNvPicPr>
          <p:nvPr/>
        </p:nvPicPr>
        <p:blipFill>
          <a:blip r:embed="rId2"/>
          <a:stretch>
            <a:fillRect/>
          </a:stretch>
        </p:blipFill>
        <p:spPr>
          <a:xfrm>
            <a:off x="5021626" y="4264676"/>
            <a:ext cx="4838937" cy="1946490"/>
          </a:xfrm>
          <a:prstGeom prst="rect">
            <a:avLst/>
          </a:prstGeom>
        </p:spPr>
      </p:pic>
    </p:spTree>
    <p:extLst>
      <p:ext uri="{BB962C8B-B14F-4D97-AF65-F5344CB8AC3E}">
        <p14:creationId xmlns:p14="http://schemas.microsoft.com/office/powerpoint/2010/main" val="111227990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524000" y="274638"/>
            <a:ext cx="9144000" cy="1143000"/>
          </a:xfrm>
        </p:spPr>
        <p:txBody>
          <a:bodyPr/>
          <a:lstStyle/>
          <a:p>
            <a:r>
              <a:rPr lang="zh-TW" altLang="en-US" b="1" dirty="0">
                <a:latin typeface="+mn-ea"/>
                <a:ea typeface="+mn-ea"/>
              </a:rPr>
              <a:t>創造贏贏的基本方法</a:t>
            </a:r>
          </a:p>
        </p:txBody>
      </p:sp>
      <p:sp>
        <p:nvSpPr>
          <p:cNvPr id="3" name="內容版面配置區 2"/>
          <p:cNvSpPr>
            <a:spLocks noGrp="1"/>
          </p:cNvSpPr>
          <p:nvPr>
            <p:ph idx="1"/>
          </p:nvPr>
        </p:nvSpPr>
        <p:spPr>
          <a:xfrm>
            <a:off x="1437861" y="1600202"/>
            <a:ext cx="9621078" cy="2548879"/>
          </a:xfrm>
        </p:spPr>
        <p:txBody>
          <a:bodyPr/>
          <a:lstStyle/>
          <a:p>
            <a:r>
              <a:rPr lang="zh-TW" altLang="en-US" dirty="0" smtClean="0">
                <a:latin typeface="+mn-ea"/>
              </a:rPr>
              <a:t>改變賽局</a:t>
            </a:r>
            <a:r>
              <a:rPr lang="zh-TW" altLang="en-US" dirty="0">
                <a:latin typeface="+mn-ea"/>
              </a:rPr>
              <a:t>參數</a:t>
            </a:r>
            <a:r>
              <a:rPr lang="en-US" altLang="zh-TW" dirty="0">
                <a:latin typeface="+mn-ea"/>
              </a:rPr>
              <a:t>-</a:t>
            </a:r>
            <a:r>
              <a:rPr lang="zh-TW" altLang="en-US" dirty="0">
                <a:latin typeface="+mn-ea"/>
              </a:rPr>
              <a:t>訂定雙方合作規定，例如</a:t>
            </a:r>
            <a:r>
              <a:rPr lang="en-US" altLang="zh-TW" dirty="0">
                <a:latin typeface="+mn-ea"/>
              </a:rPr>
              <a:t>:</a:t>
            </a:r>
            <a:r>
              <a:rPr lang="zh-TW" altLang="en-US" dirty="0">
                <a:latin typeface="+mn-ea"/>
              </a:rPr>
              <a:t>誰不合作就須付八分給對方。</a:t>
            </a:r>
            <a:endParaRPr lang="en-US" altLang="zh-TW" dirty="0">
              <a:latin typeface="+mn-ea"/>
            </a:endParaRPr>
          </a:p>
          <a:p>
            <a:endParaRPr lang="en-US" altLang="zh-TW" sz="800" dirty="0">
              <a:latin typeface="+mn-ea"/>
            </a:endParaRPr>
          </a:p>
          <a:p>
            <a:r>
              <a:rPr lang="zh-TW" altLang="en-US" dirty="0">
                <a:latin typeface="+mn-ea"/>
              </a:rPr>
              <a:t>產生了新</a:t>
            </a:r>
            <a:r>
              <a:rPr lang="zh-TW" altLang="en-US" dirty="0" smtClean="0">
                <a:latin typeface="+mn-ea"/>
              </a:rPr>
              <a:t>的賽局</a:t>
            </a:r>
            <a:r>
              <a:rPr lang="zh-TW" altLang="en-US" dirty="0">
                <a:latin typeface="+mn-ea"/>
              </a:rPr>
              <a:t>，雙方將會選擇對自己有利的合作，而進到贏贏的</a:t>
            </a:r>
            <a:r>
              <a:rPr lang="en-US" altLang="zh-TW" dirty="0">
                <a:latin typeface="+mn-ea"/>
              </a:rPr>
              <a:t>(10,10)</a:t>
            </a:r>
            <a:r>
              <a:rPr lang="zh-TW" altLang="en-US" dirty="0">
                <a:latin typeface="+mn-ea"/>
              </a:rPr>
              <a:t> 。</a:t>
            </a:r>
            <a:endParaRPr lang="en-US" altLang="zh-TW" dirty="0">
              <a:latin typeface="+mn-ea"/>
            </a:endParaRPr>
          </a:p>
          <a:p>
            <a:pPr marL="0" indent="0">
              <a:buNone/>
            </a:pPr>
            <a:endParaRPr lang="zh-TW" altLang="en-US" dirty="0">
              <a:latin typeface="標楷體" panose="03000509000000000000" pitchFamily="65" charset="-120"/>
              <a:ea typeface="標楷體" panose="03000509000000000000" pitchFamily="65" charset="-120"/>
            </a:endParaRPr>
          </a:p>
        </p:txBody>
      </p:sp>
      <p:pic>
        <p:nvPicPr>
          <p:cNvPr id="5" name="圖片 4"/>
          <p:cNvPicPr>
            <a:picLocks noChangeAspect="1"/>
          </p:cNvPicPr>
          <p:nvPr/>
        </p:nvPicPr>
        <p:blipFill>
          <a:blip r:embed="rId2"/>
          <a:stretch>
            <a:fillRect/>
          </a:stretch>
        </p:blipFill>
        <p:spPr>
          <a:xfrm>
            <a:off x="3143555" y="4057928"/>
            <a:ext cx="6060080" cy="1788136"/>
          </a:xfrm>
          <a:prstGeom prst="rect">
            <a:avLst/>
          </a:prstGeom>
        </p:spPr>
      </p:pic>
    </p:spTree>
    <p:extLst>
      <p:ext uri="{BB962C8B-B14F-4D97-AF65-F5344CB8AC3E}">
        <p14:creationId xmlns:p14="http://schemas.microsoft.com/office/powerpoint/2010/main" val="26755785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47261" y="338621"/>
            <a:ext cx="10515600" cy="1325563"/>
          </a:xfrm>
        </p:spPr>
        <p:txBody>
          <a:bodyPr/>
          <a:lstStyle/>
          <a:p>
            <a:r>
              <a:rPr lang="zh-TW" altLang="en-US" dirty="0" smtClean="0"/>
              <a:t>贏贏的洞識</a:t>
            </a:r>
            <a:endParaRPr lang="en-US" dirty="0"/>
          </a:p>
        </p:txBody>
      </p:sp>
      <p:sp>
        <p:nvSpPr>
          <p:cNvPr id="5" name="矩形 4"/>
          <p:cNvSpPr/>
          <p:nvPr/>
        </p:nvSpPr>
        <p:spPr>
          <a:xfrm>
            <a:off x="8583824" y="5225534"/>
            <a:ext cx="3087705" cy="523220"/>
          </a:xfrm>
          <a:prstGeom prst="rect">
            <a:avLst/>
          </a:prstGeom>
        </p:spPr>
        <p:txBody>
          <a:bodyPr wrap="none">
            <a:spAutoFit/>
          </a:bodyPr>
          <a:lstStyle/>
          <a:p>
            <a:r>
              <a:rPr lang="en-US" altLang="zh-TW" sz="2800" dirty="0"/>
              <a:t>(</a:t>
            </a:r>
            <a:r>
              <a:rPr lang="zh-TW" altLang="en-US" sz="2800" dirty="0"/>
              <a:t>習慣領域</a:t>
            </a:r>
            <a:r>
              <a:rPr lang="en-US" altLang="zh-TW" sz="2800" dirty="0" smtClean="0"/>
              <a:t>, </a:t>
            </a:r>
            <a:r>
              <a:rPr lang="zh-TW" altLang="en-US" sz="2800" dirty="0" smtClean="0"/>
              <a:t>游伯龍</a:t>
            </a:r>
            <a:r>
              <a:rPr lang="en-US" altLang="zh-TW" sz="2800" dirty="0" smtClean="0"/>
              <a:t>)</a:t>
            </a:r>
            <a:endParaRPr lang="en-US" sz="2800" dirty="0"/>
          </a:p>
        </p:txBody>
      </p:sp>
      <p:pic>
        <p:nvPicPr>
          <p:cNvPr id="6" name="圖片 5"/>
          <p:cNvPicPr>
            <a:picLocks noChangeAspect="1"/>
          </p:cNvPicPr>
          <p:nvPr/>
        </p:nvPicPr>
        <p:blipFill>
          <a:blip r:embed="rId2"/>
          <a:stretch>
            <a:fillRect/>
          </a:stretch>
        </p:blipFill>
        <p:spPr>
          <a:xfrm>
            <a:off x="3771832" y="736946"/>
            <a:ext cx="4811992" cy="5219905"/>
          </a:xfrm>
          <a:prstGeom prst="rect">
            <a:avLst/>
          </a:prstGeom>
        </p:spPr>
      </p:pic>
    </p:spTree>
    <p:extLst>
      <p:ext uri="{BB962C8B-B14F-4D97-AF65-F5344CB8AC3E}">
        <p14:creationId xmlns:p14="http://schemas.microsoft.com/office/powerpoint/2010/main" val="315280688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創新與競爭</a:t>
            </a:r>
            <a:endParaRPr lang="zh-TW" altLang="en-US" dirty="0"/>
          </a:p>
        </p:txBody>
      </p:sp>
      <p:pic>
        <p:nvPicPr>
          <p:cNvPr id="1028" name="Picture 4" descr="ãå¤ªæ¥µãçåçæå°çµæ"/>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394588" y="1265239"/>
            <a:ext cx="4642485" cy="4642485"/>
          </a:xfrm>
          <a:prstGeom prst="rect">
            <a:avLst/>
          </a:prstGeom>
          <a:noFill/>
          <a:extLst>
            <a:ext uri="{909E8E84-426E-40DD-AFC4-6F175D3DCCD1}">
              <a14:hiddenFill xmlns:a14="http://schemas.microsoft.com/office/drawing/2010/main">
                <a:solidFill>
                  <a:srgbClr val="FFFFFF"/>
                </a:solidFill>
              </a14:hiddenFill>
            </a:ext>
          </a:extLst>
        </p:spPr>
      </p:pic>
      <p:sp>
        <p:nvSpPr>
          <p:cNvPr id="6" name="橢圓 5"/>
          <p:cNvSpPr/>
          <p:nvPr/>
        </p:nvSpPr>
        <p:spPr>
          <a:xfrm>
            <a:off x="6838121" y="1967947"/>
            <a:ext cx="2897588" cy="945275"/>
          </a:xfrm>
          <a:prstGeom prst="ellipse">
            <a:avLst/>
          </a:prstGeom>
          <a:solidFill>
            <a:schemeClr val="bg1"/>
          </a:solidFill>
          <a:ln>
            <a:noFill/>
          </a:ln>
          <a:effectLst/>
        </p:spPr>
        <p:style>
          <a:lnRef idx="1">
            <a:schemeClr val="dk1"/>
          </a:lnRef>
          <a:fillRef idx="3">
            <a:schemeClr val="dk1"/>
          </a:fillRef>
          <a:effectRef idx="2">
            <a:schemeClr val="dk1"/>
          </a:effectRef>
          <a:fontRef idx="minor">
            <a:schemeClr val="lt1"/>
          </a:fontRef>
        </p:style>
        <p:txBody>
          <a:bodyPr rtlCol="0" anchor="ctr"/>
          <a:lstStyle/>
          <a:p>
            <a:pPr algn="ctr"/>
            <a:r>
              <a:rPr lang="en-US" altLang="zh-TW" sz="2800" b="1" dirty="0">
                <a:solidFill>
                  <a:schemeClr val="tx1"/>
                </a:solidFill>
                <a:latin typeface="標楷體" panose="03000509000000000000" pitchFamily="65" charset="-120"/>
                <a:ea typeface="標楷體" panose="03000509000000000000" pitchFamily="65" charset="-120"/>
              </a:rPr>
              <a:t>Innovation</a:t>
            </a:r>
            <a:endParaRPr lang="zh-TW" altLang="en-US" sz="2800" b="1" dirty="0">
              <a:solidFill>
                <a:schemeClr val="tx1"/>
              </a:solidFill>
              <a:latin typeface="標楷體" panose="03000509000000000000" pitchFamily="65" charset="-120"/>
              <a:ea typeface="標楷體" panose="03000509000000000000" pitchFamily="65" charset="-120"/>
            </a:endParaRPr>
          </a:p>
        </p:txBody>
      </p:sp>
      <p:sp>
        <p:nvSpPr>
          <p:cNvPr id="9" name="橢圓 8"/>
          <p:cNvSpPr/>
          <p:nvPr/>
        </p:nvSpPr>
        <p:spPr>
          <a:xfrm>
            <a:off x="7600122" y="4143367"/>
            <a:ext cx="3058933" cy="1051560"/>
          </a:xfrm>
          <a:prstGeom prst="ellipse">
            <a:avLst/>
          </a:prstGeom>
          <a:solidFill>
            <a:schemeClr val="tx1"/>
          </a:solidFill>
        </p:spPr>
        <p:style>
          <a:lnRef idx="1">
            <a:schemeClr val="dk1"/>
          </a:lnRef>
          <a:fillRef idx="3">
            <a:schemeClr val="dk1"/>
          </a:fillRef>
          <a:effectRef idx="2">
            <a:schemeClr val="dk1"/>
          </a:effectRef>
          <a:fontRef idx="minor">
            <a:schemeClr val="lt1"/>
          </a:fontRef>
        </p:style>
        <p:txBody>
          <a:bodyPr rtlCol="0" anchor="ctr"/>
          <a:lstStyle/>
          <a:p>
            <a:pPr algn="ctr"/>
            <a:r>
              <a:rPr lang="en-US" altLang="zh-TW" sz="2800" b="1" dirty="0">
                <a:solidFill>
                  <a:schemeClr val="bg1"/>
                </a:solidFill>
                <a:latin typeface="標楷體" panose="03000509000000000000" pitchFamily="65" charset="-120"/>
                <a:ea typeface="標楷體" panose="03000509000000000000" pitchFamily="65" charset="-120"/>
              </a:rPr>
              <a:t>Competition</a:t>
            </a:r>
            <a:endParaRPr lang="zh-TW" altLang="en-US" sz="2800" b="1" dirty="0">
              <a:solidFill>
                <a:schemeClr val="bg1"/>
              </a:solidFill>
              <a:latin typeface="標楷體" panose="03000509000000000000" pitchFamily="65" charset="-120"/>
              <a:ea typeface="標楷體" panose="03000509000000000000" pitchFamily="65" charset="-120"/>
            </a:endParaRPr>
          </a:p>
        </p:txBody>
      </p:sp>
      <p:sp>
        <p:nvSpPr>
          <p:cNvPr id="3" name="矩形 2"/>
          <p:cNvSpPr/>
          <p:nvPr/>
        </p:nvSpPr>
        <p:spPr>
          <a:xfrm>
            <a:off x="768744" y="3102747"/>
            <a:ext cx="4698723" cy="584775"/>
          </a:xfrm>
          <a:prstGeom prst="rect">
            <a:avLst/>
          </a:prstGeom>
        </p:spPr>
        <p:txBody>
          <a:bodyPr wrap="none">
            <a:spAutoFit/>
          </a:bodyPr>
          <a:lstStyle/>
          <a:p>
            <a:pPr algn="ctr"/>
            <a:r>
              <a:rPr lang="zh-TW" altLang="en-US" sz="3200" b="1" dirty="0">
                <a:solidFill>
                  <a:srgbClr val="0000CC"/>
                </a:solidFill>
                <a:sym typeface="Wingdings" panose="05000000000000000000" pitchFamily="2" charset="2"/>
              </a:rPr>
              <a:t>競爭</a:t>
            </a:r>
            <a:r>
              <a:rPr lang="zh-TW" altLang="en-US" sz="3200" dirty="0">
                <a:solidFill>
                  <a:srgbClr val="0000CC"/>
                </a:solidFill>
                <a:sym typeface="Wingdings" panose="05000000000000000000" pitchFamily="2" charset="2"/>
              </a:rPr>
              <a:t>起於利己</a:t>
            </a:r>
            <a:r>
              <a:rPr lang="zh-TW" altLang="en-US" sz="3200" dirty="0"/>
              <a:t>，</a:t>
            </a:r>
            <a:r>
              <a:rPr lang="zh-TW" altLang="en-US" sz="3200" dirty="0">
                <a:solidFill>
                  <a:srgbClr val="0000CC"/>
                </a:solidFill>
                <a:sym typeface="Wingdings" panose="05000000000000000000" pitchFamily="2" charset="2"/>
              </a:rPr>
              <a:t>終於利他</a:t>
            </a:r>
            <a:endParaRPr lang="zh-TW" altLang="en-US" sz="3200" dirty="0">
              <a:solidFill>
                <a:srgbClr val="0000CC"/>
              </a:solidFill>
            </a:endParaRPr>
          </a:p>
        </p:txBody>
      </p:sp>
      <p:sp>
        <p:nvSpPr>
          <p:cNvPr id="5" name="矩形 4"/>
          <p:cNvSpPr/>
          <p:nvPr/>
        </p:nvSpPr>
        <p:spPr>
          <a:xfrm>
            <a:off x="768745" y="2213660"/>
            <a:ext cx="4809330" cy="584775"/>
          </a:xfrm>
          <a:prstGeom prst="rect">
            <a:avLst/>
          </a:prstGeom>
        </p:spPr>
        <p:txBody>
          <a:bodyPr wrap="none">
            <a:spAutoFit/>
          </a:bodyPr>
          <a:lstStyle/>
          <a:p>
            <a:r>
              <a:rPr lang="zh-TW" altLang="en-US" sz="3200" b="1" dirty="0" smtClean="0">
                <a:solidFill>
                  <a:srgbClr val="0000CC"/>
                </a:solidFill>
              </a:rPr>
              <a:t>創新</a:t>
            </a:r>
            <a:r>
              <a:rPr lang="zh-TW" altLang="en-US" sz="3200" dirty="0" smtClean="0">
                <a:solidFill>
                  <a:srgbClr val="0000CC"/>
                </a:solidFill>
              </a:rPr>
              <a:t>起</a:t>
            </a:r>
            <a:r>
              <a:rPr lang="zh-TW" altLang="en-US" sz="3200" dirty="0">
                <a:solidFill>
                  <a:srgbClr val="0000CC"/>
                </a:solidFill>
              </a:rPr>
              <a:t>於浪漫</a:t>
            </a:r>
            <a:r>
              <a:rPr lang="zh-TW" altLang="en-US" sz="3200" dirty="0"/>
              <a:t>，</a:t>
            </a:r>
            <a:r>
              <a:rPr lang="zh-TW" altLang="en-US" sz="3200" dirty="0">
                <a:solidFill>
                  <a:srgbClr val="0000CC"/>
                </a:solidFill>
              </a:rPr>
              <a:t>終於</a:t>
            </a:r>
            <a:r>
              <a:rPr lang="zh-TW" altLang="en-US" sz="3200" dirty="0">
                <a:solidFill>
                  <a:srgbClr val="0000CC"/>
                </a:solidFill>
                <a:sym typeface="Wingdings" panose="05000000000000000000" pitchFamily="2" charset="2"/>
              </a:rPr>
              <a:t>紀律</a:t>
            </a:r>
            <a:endParaRPr lang="en-US" altLang="zh-TW" sz="3200" dirty="0">
              <a:solidFill>
                <a:srgbClr val="0000CC"/>
              </a:solidFill>
              <a:sym typeface="Wingdings" panose="05000000000000000000" pitchFamily="2" charset="2"/>
            </a:endParaRPr>
          </a:p>
        </p:txBody>
      </p:sp>
    </p:spTree>
    <p:extLst>
      <p:ext uri="{BB962C8B-B14F-4D97-AF65-F5344CB8AC3E}">
        <p14:creationId xmlns:p14="http://schemas.microsoft.com/office/powerpoint/2010/main" val="182200921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41909" y="900270"/>
            <a:ext cx="10515600" cy="2852737"/>
          </a:xfrm>
        </p:spPr>
        <p:txBody>
          <a:bodyPr/>
          <a:lstStyle/>
          <a:p>
            <a:pPr algn="ctr"/>
            <a:r>
              <a:rPr lang="zh-TW" altLang="en-US" dirty="0" smtClean="0"/>
              <a:t>數位經濟模式</a:t>
            </a:r>
            <a:r>
              <a:rPr lang="en-US" altLang="zh-TW" dirty="0" smtClean="0"/>
              <a:t>(</a:t>
            </a:r>
            <a:r>
              <a:rPr lang="zh-TW" altLang="en-US" dirty="0" smtClean="0"/>
              <a:t>一</a:t>
            </a:r>
            <a:r>
              <a:rPr lang="en-US" altLang="zh-TW" dirty="0" smtClean="0"/>
              <a:t>):</a:t>
            </a:r>
            <a:r>
              <a:rPr lang="zh-TW" altLang="en-US" dirty="0" smtClean="0"/>
              <a:t>共享經濟</a:t>
            </a:r>
            <a:endParaRPr lang="en-US" altLang="zh-TW" dirty="0"/>
          </a:p>
        </p:txBody>
      </p:sp>
      <p:sp>
        <p:nvSpPr>
          <p:cNvPr id="3" name="文字版面配置區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6766064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數位經濟</a:t>
            </a:r>
            <a:r>
              <a:rPr lang="en-US" altLang="zh-TW" dirty="0" smtClean="0"/>
              <a:t> </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39</a:t>
            </a:fld>
            <a:endParaRPr lang="zh-TW" altLang="en-US" dirty="0"/>
          </a:p>
        </p:txBody>
      </p:sp>
      <p:sp>
        <p:nvSpPr>
          <p:cNvPr id="6" name="橢圓 5"/>
          <p:cNvSpPr/>
          <p:nvPr/>
        </p:nvSpPr>
        <p:spPr>
          <a:xfrm>
            <a:off x="3590217" y="3637669"/>
            <a:ext cx="1968285" cy="1441343"/>
          </a:xfrm>
          <a:prstGeom prst="ellipse">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solidFill>
                <a:srgbClr val="FF0000"/>
              </a:solidFill>
            </a:endParaRPr>
          </a:p>
        </p:txBody>
      </p:sp>
      <p:sp>
        <p:nvSpPr>
          <p:cNvPr id="7" name="橢圓 6"/>
          <p:cNvSpPr/>
          <p:nvPr/>
        </p:nvSpPr>
        <p:spPr>
          <a:xfrm>
            <a:off x="3346625" y="2725101"/>
            <a:ext cx="3394129" cy="2541722"/>
          </a:xfrm>
          <a:prstGeom prst="ellipse">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8" name="橢圓 7"/>
          <p:cNvSpPr/>
          <p:nvPr/>
        </p:nvSpPr>
        <p:spPr>
          <a:xfrm>
            <a:off x="3114149" y="1857081"/>
            <a:ext cx="5067946" cy="356117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t>`</a:t>
            </a:r>
            <a:endParaRPr lang="zh-TW" altLang="en-US" dirty="0"/>
          </a:p>
        </p:txBody>
      </p:sp>
      <p:sp>
        <p:nvSpPr>
          <p:cNvPr id="9" name="文字方塊 8"/>
          <p:cNvSpPr txBox="1"/>
          <p:nvPr/>
        </p:nvSpPr>
        <p:spPr>
          <a:xfrm>
            <a:off x="3815865" y="4037005"/>
            <a:ext cx="1627323" cy="646331"/>
          </a:xfrm>
          <a:prstGeom prst="rect">
            <a:avLst/>
          </a:prstGeom>
          <a:noFill/>
        </p:spPr>
        <p:txBody>
          <a:bodyPr wrap="square" rtlCol="0">
            <a:spAutoFit/>
          </a:bodyPr>
          <a:lstStyle/>
          <a:p>
            <a:r>
              <a:rPr lang="en-US" altLang="zh-TW" dirty="0" smtClean="0">
                <a:solidFill>
                  <a:srgbClr val="FF0000"/>
                </a:solidFill>
              </a:rPr>
              <a:t>P2P economy</a:t>
            </a:r>
          </a:p>
          <a:p>
            <a:r>
              <a:rPr lang="en-US" altLang="zh-TW" dirty="0" smtClean="0">
                <a:solidFill>
                  <a:srgbClr val="FF0000"/>
                </a:solidFill>
              </a:rPr>
              <a:t>P2P </a:t>
            </a:r>
            <a:r>
              <a:rPr lang="zh-TW" altLang="en-US" dirty="0" smtClean="0">
                <a:solidFill>
                  <a:srgbClr val="FF0000"/>
                </a:solidFill>
              </a:rPr>
              <a:t>經濟</a:t>
            </a:r>
            <a:endParaRPr lang="zh-TW" altLang="en-US" dirty="0">
              <a:solidFill>
                <a:srgbClr val="FF0000"/>
              </a:solidFill>
            </a:endParaRPr>
          </a:p>
        </p:txBody>
      </p:sp>
      <p:sp>
        <p:nvSpPr>
          <p:cNvPr id="11" name="文字方塊 10"/>
          <p:cNvSpPr txBox="1"/>
          <p:nvPr/>
        </p:nvSpPr>
        <p:spPr>
          <a:xfrm>
            <a:off x="5490766" y="3211645"/>
            <a:ext cx="1286359" cy="923330"/>
          </a:xfrm>
          <a:prstGeom prst="rect">
            <a:avLst/>
          </a:prstGeom>
          <a:noFill/>
        </p:spPr>
        <p:txBody>
          <a:bodyPr wrap="square" rtlCol="0">
            <a:spAutoFit/>
          </a:bodyPr>
          <a:lstStyle/>
          <a:p>
            <a:r>
              <a:rPr lang="en-US" altLang="zh-TW" dirty="0" smtClean="0">
                <a:solidFill>
                  <a:srgbClr val="0070C0"/>
                </a:solidFill>
              </a:rPr>
              <a:t>Sharing economy</a:t>
            </a:r>
          </a:p>
          <a:p>
            <a:r>
              <a:rPr lang="zh-TW" altLang="en-US" dirty="0" smtClean="0">
                <a:solidFill>
                  <a:srgbClr val="0070C0"/>
                </a:solidFill>
              </a:rPr>
              <a:t>共享經濟</a:t>
            </a:r>
            <a:r>
              <a:rPr lang="en-US" altLang="zh-TW" dirty="0" smtClean="0">
                <a:solidFill>
                  <a:srgbClr val="0070C0"/>
                </a:solidFill>
              </a:rPr>
              <a:t>  </a:t>
            </a:r>
            <a:endParaRPr lang="zh-TW" altLang="en-US" dirty="0">
              <a:solidFill>
                <a:srgbClr val="0070C0"/>
              </a:solidFill>
            </a:endParaRPr>
          </a:p>
        </p:txBody>
      </p:sp>
      <p:sp>
        <p:nvSpPr>
          <p:cNvPr id="12" name="文字方塊 11"/>
          <p:cNvSpPr txBox="1"/>
          <p:nvPr/>
        </p:nvSpPr>
        <p:spPr>
          <a:xfrm>
            <a:off x="6813496" y="2762337"/>
            <a:ext cx="1286359" cy="923330"/>
          </a:xfrm>
          <a:prstGeom prst="rect">
            <a:avLst/>
          </a:prstGeom>
          <a:noFill/>
        </p:spPr>
        <p:txBody>
          <a:bodyPr wrap="square" rtlCol="0">
            <a:spAutoFit/>
          </a:bodyPr>
          <a:lstStyle/>
          <a:p>
            <a:r>
              <a:rPr lang="en-US" altLang="zh-TW" dirty="0" smtClean="0">
                <a:solidFill>
                  <a:srgbClr val="7030A0"/>
                </a:solidFill>
              </a:rPr>
              <a:t>Platform economy</a:t>
            </a:r>
          </a:p>
          <a:p>
            <a:r>
              <a:rPr lang="zh-TW" altLang="en-US" dirty="0" smtClean="0">
                <a:solidFill>
                  <a:srgbClr val="7030A0"/>
                </a:solidFill>
              </a:rPr>
              <a:t>平台經濟</a:t>
            </a:r>
            <a:r>
              <a:rPr lang="en-US" altLang="zh-TW" dirty="0" smtClean="0">
                <a:solidFill>
                  <a:srgbClr val="7030A0"/>
                </a:solidFill>
              </a:rPr>
              <a:t> </a:t>
            </a:r>
            <a:endParaRPr lang="zh-TW" altLang="en-US" dirty="0">
              <a:solidFill>
                <a:srgbClr val="7030A0"/>
              </a:solidFill>
            </a:endParaRPr>
          </a:p>
        </p:txBody>
      </p:sp>
      <p:sp>
        <p:nvSpPr>
          <p:cNvPr id="24"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
        <p:nvSpPr>
          <p:cNvPr id="25" name="橢圓 24"/>
          <p:cNvSpPr/>
          <p:nvPr/>
        </p:nvSpPr>
        <p:spPr>
          <a:xfrm>
            <a:off x="3114149" y="1331844"/>
            <a:ext cx="6427416" cy="441856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smtClean="0"/>
              <a:t>`</a:t>
            </a:r>
            <a:endParaRPr lang="zh-TW" altLang="en-US" dirty="0"/>
          </a:p>
        </p:txBody>
      </p:sp>
      <p:sp>
        <p:nvSpPr>
          <p:cNvPr id="27" name="文字方塊 26"/>
          <p:cNvSpPr txBox="1"/>
          <p:nvPr/>
        </p:nvSpPr>
        <p:spPr>
          <a:xfrm>
            <a:off x="8136226" y="2334241"/>
            <a:ext cx="1286359" cy="1200329"/>
          </a:xfrm>
          <a:prstGeom prst="rect">
            <a:avLst/>
          </a:prstGeom>
          <a:noFill/>
        </p:spPr>
        <p:txBody>
          <a:bodyPr wrap="square" rtlCol="0">
            <a:spAutoFit/>
          </a:bodyPr>
          <a:lstStyle/>
          <a:p>
            <a:r>
              <a:rPr lang="en-US" altLang="zh-TW" dirty="0" smtClean="0"/>
              <a:t>Digital economy</a:t>
            </a:r>
          </a:p>
          <a:p>
            <a:r>
              <a:rPr lang="zh-TW" altLang="en-US" dirty="0"/>
              <a:t>數位經濟</a:t>
            </a:r>
            <a:r>
              <a:rPr lang="en-US" altLang="zh-TW" dirty="0"/>
              <a:t> </a:t>
            </a:r>
          </a:p>
          <a:p>
            <a:endParaRPr lang="zh-TW" altLang="en-US" dirty="0"/>
          </a:p>
        </p:txBody>
      </p:sp>
    </p:spTree>
    <p:extLst>
      <p:ext uri="{BB962C8B-B14F-4D97-AF65-F5344CB8AC3E}">
        <p14:creationId xmlns:p14="http://schemas.microsoft.com/office/powerpoint/2010/main" val="4340456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課程前言 </a:t>
            </a:r>
            <a:r>
              <a:rPr lang="en-US" altLang="zh-TW" dirty="0" smtClean="0"/>
              <a:t>( </a:t>
            </a:r>
            <a:r>
              <a:rPr lang="zh-TW" altLang="en-US" dirty="0" smtClean="0"/>
              <a:t>理論       實務</a:t>
            </a:r>
            <a:r>
              <a:rPr lang="en-US" altLang="zh-TW" dirty="0" smtClean="0"/>
              <a:t>)</a:t>
            </a:r>
            <a:endParaRPr lang="en-US" dirty="0"/>
          </a:p>
        </p:txBody>
      </p:sp>
      <p:sp>
        <p:nvSpPr>
          <p:cNvPr id="3" name="內容版面配置區 2"/>
          <p:cNvSpPr>
            <a:spLocks noGrp="1"/>
          </p:cNvSpPr>
          <p:nvPr>
            <p:ph idx="1"/>
          </p:nvPr>
        </p:nvSpPr>
        <p:spPr/>
        <p:txBody>
          <a:bodyPr/>
          <a:lstStyle/>
          <a:p>
            <a:r>
              <a:rPr lang="zh-TW" altLang="en-US" dirty="0" smtClean="0"/>
              <a:t>道德經第一</a:t>
            </a:r>
            <a:r>
              <a:rPr lang="zh-TW" altLang="en-US" dirty="0"/>
              <a:t>章</a:t>
            </a:r>
            <a:endParaRPr lang="en-US" altLang="zh-TW" dirty="0" smtClean="0"/>
          </a:p>
          <a:p>
            <a:pPr marL="0" indent="0">
              <a:buNone/>
            </a:pPr>
            <a:r>
              <a:rPr lang="zh-TW" altLang="en-US" dirty="0" smtClean="0"/>
              <a:t>「</a:t>
            </a:r>
            <a:r>
              <a:rPr lang="zh-TW" altLang="en-US" b="1" dirty="0">
                <a:solidFill>
                  <a:srgbClr val="7030A0"/>
                </a:solidFill>
              </a:rPr>
              <a:t>道可道，非常道，名可名，非常名</a:t>
            </a:r>
            <a:r>
              <a:rPr lang="zh-TW" altLang="en-US" dirty="0"/>
              <a:t>。無名，天地之始，有名，萬物之</a:t>
            </a:r>
            <a:r>
              <a:rPr lang="zh-TW" altLang="en-US" dirty="0" smtClean="0"/>
              <a:t>母。</a:t>
            </a:r>
            <a:r>
              <a:rPr lang="zh-TW" altLang="en-US" dirty="0"/>
              <a:t>故</a:t>
            </a:r>
            <a:r>
              <a:rPr lang="zh-TW" altLang="en-US" b="1" dirty="0">
                <a:solidFill>
                  <a:srgbClr val="FF0000"/>
                </a:solidFill>
              </a:rPr>
              <a:t>常無欲以觀其妙，常有欲以觀其徼</a:t>
            </a:r>
            <a:r>
              <a:rPr lang="zh-TW" altLang="en-US" dirty="0"/>
              <a:t>，此</a:t>
            </a:r>
            <a:r>
              <a:rPr lang="zh-TW" altLang="en-US" b="1" dirty="0">
                <a:solidFill>
                  <a:srgbClr val="FF0000"/>
                </a:solidFill>
              </a:rPr>
              <a:t>兩者同出而異名</a:t>
            </a:r>
            <a:r>
              <a:rPr lang="zh-TW" altLang="en-US" dirty="0"/>
              <a:t>，同謂之</a:t>
            </a:r>
            <a:r>
              <a:rPr lang="zh-TW" altLang="en-US" dirty="0" smtClean="0"/>
              <a:t>玄，玄之又玄，</a:t>
            </a:r>
            <a:r>
              <a:rPr lang="zh-TW" altLang="en-US" dirty="0"/>
              <a:t>眾妙之門。」</a:t>
            </a:r>
          </a:p>
          <a:p>
            <a:endParaRPr lang="en-US" dirty="0"/>
          </a:p>
        </p:txBody>
      </p:sp>
      <p:pic>
        <p:nvPicPr>
          <p:cNvPr id="5" name="圖片 4"/>
          <p:cNvPicPr>
            <a:picLocks noChangeAspect="1"/>
          </p:cNvPicPr>
          <p:nvPr/>
        </p:nvPicPr>
        <p:blipFill>
          <a:blip r:embed="rId2"/>
          <a:stretch>
            <a:fillRect/>
          </a:stretch>
        </p:blipFill>
        <p:spPr>
          <a:xfrm>
            <a:off x="7081632" y="3667678"/>
            <a:ext cx="3811104" cy="2381940"/>
          </a:xfrm>
          <a:prstGeom prst="rect">
            <a:avLst/>
          </a:prstGeom>
        </p:spPr>
      </p:pic>
      <p:sp>
        <p:nvSpPr>
          <p:cNvPr id="6" name="左-右雙向箭號 5"/>
          <p:cNvSpPr/>
          <p:nvPr/>
        </p:nvSpPr>
        <p:spPr>
          <a:xfrm>
            <a:off x="4837044" y="898783"/>
            <a:ext cx="549965" cy="258245"/>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8101783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什麼是</a:t>
            </a:r>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a:t>
            </a:r>
            <a:endParaRPr lang="zh-TW" altLang="en-US" dirty="0"/>
          </a:p>
        </p:txBody>
      </p:sp>
      <p:sp>
        <p:nvSpPr>
          <p:cNvPr id="3" name="內容版面配置區 2"/>
          <p:cNvSpPr>
            <a:spLocks noGrp="1"/>
          </p:cNvSpPr>
          <p:nvPr>
            <p:ph idx="1"/>
          </p:nvPr>
        </p:nvSpPr>
        <p:spPr>
          <a:xfrm>
            <a:off x="612057" y="1474839"/>
            <a:ext cx="4615725" cy="4702124"/>
          </a:xfrm>
        </p:spPr>
        <p:txBody>
          <a:bodyPr/>
          <a:lstStyle/>
          <a:p>
            <a:r>
              <a:rPr lang="zh-TW" altLang="zh-TW" sz="2400" b="1" dirty="0">
                <a:latin typeface="微軟正黑體" pitchFamily="34" charset="-120"/>
                <a:ea typeface="微軟正黑體" pitchFamily="34" charset="-120"/>
              </a:rPr>
              <a:t>共享經濟</a:t>
            </a:r>
            <a:r>
              <a:rPr lang="zh-TW" altLang="zh-TW" sz="2400" dirty="0">
                <a:latin typeface="微軟正黑體" pitchFamily="34" charset="-120"/>
                <a:ea typeface="微軟正黑體" pitchFamily="34" charset="-120"/>
              </a:rPr>
              <a:t>是指擁有閒置</a:t>
            </a:r>
            <a:r>
              <a:rPr lang="zh-TW" altLang="zh-TW" sz="2400" b="1" dirty="0">
                <a:latin typeface="微軟正黑體" pitchFamily="34" charset="-120"/>
                <a:ea typeface="微軟正黑體" pitchFamily="34" charset="-120"/>
              </a:rPr>
              <a:t>資源</a:t>
            </a:r>
            <a:r>
              <a:rPr lang="zh-TW" altLang="zh-TW" sz="2400" dirty="0">
                <a:latin typeface="微軟正黑體" pitchFamily="34" charset="-120"/>
                <a:ea typeface="微軟正黑體" pitchFamily="34" charset="-120"/>
              </a:rPr>
              <a:t>的機構或個人有償讓渡資源</a:t>
            </a:r>
            <a:r>
              <a:rPr lang="zh-TW" altLang="zh-TW" sz="2400" b="1" dirty="0">
                <a:latin typeface="微軟正黑體" pitchFamily="34" charset="-120"/>
                <a:ea typeface="微軟正黑體" pitchFamily="34" charset="-120"/>
              </a:rPr>
              <a:t>使用權</a:t>
            </a:r>
            <a:r>
              <a:rPr lang="zh-TW" altLang="zh-TW" sz="2400" dirty="0">
                <a:latin typeface="微軟正黑體" pitchFamily="34" charset="-120"/>
                <a:ea typeface="微軟正黑體" pitchFamily="34" charset="-120"/>
              </a:rPr>
              <a:t>給他人，讓渡者獲取回報，分享者利用分享他人的閒置資源創造價值</a:t>
            </a:r>
            <a:endParaRPr lang="zh-TW" altLang="en-US" sz="2400" dirty="0">
              <a:latin typeface="微軟正黑體" pitchFamily="34" charset="-120"/>
              <a:ea typeface="微軟正黑體" pitchFamily="34" charset="-120"/>
            </a:endParaRPr>
          </a:p>
          <a:p>
            <a:endParaRPr lang="zh-TW" altLang="en-US" dirty="0"/>
          </a:p>
        </p:txBody>
      </p:sp>
      <p:sp>
        <p:nvSpPr>
          <p:cNvPr id="4" name="頁尾版面配置區 3"/>
          <p:cNvSpPr>
            <a:spLocks noGrp="1"/>
          </p:cNvSpPr>
          <p:nvPr>
            <p:ph type="ftr" sz="quarter" idx="11"/>
          </p:nvPr>
        </p:nvSpPr>
        <p:spPr/>
        <p:txBody>
          <a:bodyPr/>
          <a:lstStyle/>
          <a:p>
            <a:r>
              <a:rPr lang="en-US" altLang="zh-TW" dirty="0" smtClean="0"/>
              <a:t>《2107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40</a:t>
            </a:fld>
            <a:endParaRPr lang="zh-TW" altLang="en-US" dirty="0"/>
          </a:p>
        </p:txBody>
      </p:sp>
      <p:pic>
        <p:nvPicPr>
          <p:cNvPr id="6" name="圖片 5" descr="shareEc.jpg"/>
          <p:cNvPicPr>
            <a:picLocks noChangeAspect="1"/>
          </p:cNvPicPr>
          <p:nvPr/>
        </p:nvPicPr>
        <p:blipFill>
          <a:blip r:embed="rId2" cstate="print"/>
          <a:stretch>
            <a:fillRect/>
          </a:stretch>
        </p:blipFill>
        <p:spPr>
          <a:xfrm>
            <a:off x="5648710" y="613010"/>
            <a:ext cx="5563953" cy="5563953"/>
          </a:xfrm>
          <a:prstGeom prst="rect">
            <a:avLst/>
          </a:prstGeom>
        </p:spPr>
      </p:pic>
    </p:spTree>
    <p:extLst>
      <p:ext uri="{BB962C8B-B14F-4D97-AF65-F5344CB8AC3E}">
        <p14:creationId xmlns:p14="http://schemas.microsoft.com/office/powerpoint/2010/main" val="48579056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共享經濟正在改變你我的生活</a:t>
            </a:r>
            <a:endParaRPr lang="zh-TW" altLang="en-US" dirty="0"/>
          </a:p>
        </p:txBody>
      </p:sp>
      <p:sp>
        <p:nvSpPr>
          <p:cNvPr id="3" name="內容版面配置區 2"/>
          <p:cNvSpPr>
            <a:spLocks noGrp="1"/>
          </p:cNvSpPr>
          <p:nvPr>
            <p:ph idx="1"/>
          </p:nvPr>
        </p:nvSpPr>
        <p:spPr/>
        <p:txBody>
          <a:bodyPr/>
          <a:lstStyle/>
          <a:p>
            <a:endParaRPr lang="zh-TW" altLang="en-US"/>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41</a:t>
            </a:fld>
            <a:endParaRPr lang="zh-TW" altLang="en-US" dirty="0"/>
          </a:p>
        </p:txBody>
      </p:sp>
      <p:sp>
        <p:nvSpPr>
          <p:cNvPr id="6" name="投影片編號版面配置區 3"/>
          <p:cNvSpPr txBox="1">
            <a:spLocks/>
          </p:cNvSpPr>
          <p:nvPr/>
        </p:nvSpPr>
        <p:spPr>
          <a:xfrm>
            <a:off x="8610600" y="6356350"/>
            <a:ext cx="2743200" cy="365125"/>
          </a:xfrm>
          <a:prstGeom prst="rect">
            <a:avLst/>
          </a:prstGeom>
        </p:spPr>
        <p:txBody>
          <a:bodyPr vert="horz" lIns="91440" tIns="45720" rIns="91440" bIns="45720" rtlCol="0" anchor="ctr"/>
          <a:lstStyle>
            <a:defPPr>
              <a:defRPr lang="zh-TW"/>
            </a:defPPr>
            <a:lvl1pPr marL="0" algn="r"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US" altLang="zh-TW" dirty="0"/>
          </a:p>
        </p:txBody>
      </p:sp>
      <p:sp>
        <p:nvSpPr>
          <p:cNvPr id="7" name="Rectangle 2"/>
          <p:cNvSpPr>
            <a:spLocks noChangeArrowheads="1"/>
          </p:cNvSpPr>
          <p:nvPr/>
        </p:nvSpPr>
        <p:spPr bwMode="auto">
          <a:xfrm>
            <a:off x="3143673" y="382516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p:graphicFrame>
        <p:nvGraphicFramePr>
          <p:cNvPr id="8" name="資料庫圖表 7"/>
          <p:cNvGraphicFramePr/>
          <p:nvPr>
            <p:extLst/>
          </p:nvPr>
        </p:nvGraphicFramePr>
        <p:xfrm>
          <a:off x="3024166" y="1857364"/>
          <a:ext cx="571504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圖片 8" descr="food.jpg"/>
          <p:cNvPicPr>
            <a:picLocks noChangeAspect="1"/>
          </p:cNvPicPr>
          <p:nvPr/>
        </p:nvPicPr>
        <p:blipFill>
          <a:blip r:embed="rId7" cstate="print"/>
          <a:stretch>
            <a:fillRect/>
          </a:stretch>
        </p:blipFill>
        <p:spPr>
          <a:xfrm>
            <a:off x="1631505" y="1505090"/>
            <a:ext cx="1926419" cy="1714512"/>
          </a:xfrm>
          <a:prstGeom prst="rect">
            <a:avLst/>
          </a:prstGeom>
          <a:ln w="19050" cap="sq">
            <a:solidFill>
              <a:srgbClr val="000000"/>
            </a:solidFill>
            <a:miter lim="800000"/>
          </a:ln>
          <a:effectLst>
            <a:outerShdw blurRad="57150" dist="50800" dir="2700000" algn="tl" rotWithShape="0">
              <a:srgbClr val="000000">
                <a:alpha val="40000"/>
              </a:srgbClr>
            </a:outerShdw>
          </a:effectLst>
        </p:spPr>
      </p:pic>
      <p:pic>
        <p:nvPicPr>
          <p:cNvPr id="10" name="圖片 9" descr="aircloset-screenshot.png"/>
          <p:cNvPicPr>
            <a:picLocks noChangeAspect="1"/>
          </p:cNvPicPr>
          <p:nvPr/>
        </p:nvPicPr>
        <p:blipFill>
          <a:blip r:embed="rId8"/>
          <a:stretch>
            <a:fillRect/>
          </a:stretch>
        </p:blipFill>
        <p:spPr>
          <a:xfrm>
            <a:off x="8352770" y="2714620"/>
            <a:ext cx="2177910" cy="1214446"/>
          </a:xfrm>
          <a:prstGeom prst="rect">
            <a:avLst/>
          </a:prstGeom>
          <a:ln w="12700" cap="sq">
            <a:solidFill>
              <a:srgbClr val="000000"/>
            </a:solidFill>
            <a:miter lim="800000"/>
          </a:ln>
          <a:effectLst>
            <a:outerShdw blurRad="57150" dist="50800" dir="2700000" algn="tl" rotWithShape="0">
              <a:srgbClr val="000000">
                <a:alpha val="40000"/>
              </a:srgbClr>
            </a:outerShdw>
          </a:effectLst>
        </p:spPr>
      </p:pic>
      <p:pic>
        <p:nvPicPr>
          <p:cNvPr id="11" name="圖片 10" descr="airbnb.png"/>
          <p:cNvPicPr>
            <a:picLocks noChangeAspect="1"/>
          </p:cNvPicPr>
          <p:nvPr/>
        </p:nvPicPr>
        <p:blipFill>
          <a:blip r:embed="rId9"/>
          <a:stretch>
            <a:fillRect/>
          </a:stretch>
        </p:blipFill>
        <p:spPr>
          <a:xfrm>
            <a:off x="1631504" y="4071942"/>
            <a:ext cx="1964166" cy="644176"/>
          </a:xfrm>
          <a:prstGeom prst="rect">
            <a:avLst/>
          </a:prstGeom>
        </p:spPr>
      </p:pic>
      <p:pic>
        <p:nvPicPr>
          <p:cNvPr id="12" name="圖片 11" descr="uber.jpg"/>
          <p:cNvPicPr>
            <a:picLocks noChangeAspect="1"/>
          </p:cNvPicPr>
          <p:nvPr/>
        </p:nvPicPr>
        <p:blipFill>
          <a:blip r:embed="rId10"/>
          <a:stretch>
            <a:fillRect/>
          </a:stretch>
        </p:blipFill>
        <p:spPr>
          <a:xfrm>
            <a:off x="8352769" y="4785963"/>
            <a:ext cx="2177910" cy="1462538"/>
          </a:xfrm>
          <a:prstGeom prst="rect">
            <a:avLst/>
          </a:prstGeom>
          <a:ln w="12700" cap="sq">
            <a:solidFill>
              <a:srgbClr val="000000"/>
            </a:solidFill>
            <a:miter lim="800000"/>
          </a:ln>
          <a:effectLst>
            <a:outerShdw blurRad="57150" dist="50800" dir="2700000" algn="tl" rotWithShape="0">
              <a:srgbClr val="000000">
                <a:alpha val="40000"/>
              </a:srgbClr>
            </a:outerShdw>
          </a:effectLst>
        </p:spPr>
      </p:pic>
      <p:cxnSp>
        <p:nvCxnSpPr>
          <p:cNvPr id="13" name="直線接點 12"/>
          <p:cNvCxnSpPr/>
          <p:nvPr/>
        </p:nvCxnSpPr>
        <p:spPr>
          <a:xfrm>
            <a:off x="3590176" y="2315964"/>
            <a:ext cx="161813" cy="0"/>
          </a:xfrm>
          <a:prstGeom prst="line">
            <a:avLst/>
          </a:prstGeom>
          <a:ln w="28575">
            <a:solidFill>
              <a:srgbClr val="006C31"/>
            </a:solidFill>
          </a:ln>
        </p:spPr>
        <p:style>
          <a:lnRef idx="1">
            <a:schemeClr val="accent1"/>
          </a:lnRef>
          <a:fillRef idx="0">
            <a:schemeClr val="accent1"/>
          </a:fillRef>
          <a:effectRef idx="0">
            <a:schemeClr val="accent1"/>
          </a:effectRef>
          <a:fontRef idx="minor">
            <a:schemeClr val="tx1"/>
          </a:fontRef>
        </p:style>
      </p:cxnSp>
      <p:cxnSp>
        <p:nvCxnSpPr>
          <p:cNvPr id="14" name="直線接點 13"/>
          <p:cNvCxnSpPr>
            <a:endCxn id="10" idx="1"/>
          </p:cNvCxnSpPr>
          <p:nvPr/>
        </p:nvCxnSpPr>
        <p:spPr>
          <a:xfrm>
            <a:off x="8020338" y="3321843"/>
            <a:ext cx="288000" cy="0"/>
          </a:xfrm>
          <a:prstGeom prst="line">
            <a:avLst/>
          </a:prstGeom>
          <a:ln w="285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5" name="直線接點 14"/>
          <p:cNvCxnSpPr/>
          <p:nvPr/>
        </p:nvCxnSpPr>
        <p:spPr>
          <a:xfrm>
            <a:off x="3597680" y="4417368"/>
            <a:ext cx="161813" cy="0"/>
          </a:xfrm>
          <a:prstGeom prst="line">
            <a:avLst/>
          </a:prstGeom>
          <a:ln w="2857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6" name="直線接點 15"/>
          <p:cNvCxnSpPr/>
          <p:nvPr/>
        </p:nvCxnSpPr>
        <p:spPr>
          <a:xfrm>
            <a:off x="8020338" y="5517232"/>
            <a:ext cx="288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993486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經濟的起源</a:t>
            </a:r>
            <a:endParaRPr lang="zh-TW" altLang="en-US" dirty="0"/>
          </a:p>
        </p:txBody>
      </p:sp>
      <p:sp>
        <p:nvSpPr>
          <p:cNvPr id="3" name="內容版面配置區 2"/>
          <p:cNvSpPr>
            <a:spLocks noGrp="1"/>
          </p:cNvSpPr>
          <p:nvPr>
            <p:ph idx="1"/>
          </p:nvPr>
        </p:nvSpPr>
        <p:spPr/>
        <p:txBody>
          <a:bodyPr/>
          <a:lstStyle/>
          <a:p>
            <a:pPr>
              <a:buClr>
                <a:srgbClr val="002060"/>
              </a:buClr>
            </a:pPr>
            <a:r>
              <a:rPr lang="zh-TW" altLang="zh-TW" sz="2400" dirty="0">
                <a:latin typeface="微軟正黑體" pitchFamily="34" charset="-120"/>
                <a:ea typeface="微軟正黑體" pitchFamily="34" charset="-120"/>
                <a:cs typeface="新細明體" charset="-120"/>
              </a:rPr>
              <a:t>共享經濟這個</a:t>
            </a:r>
            <a:r>
              <a:rPr lang="zh-TW" altLang="en-US" sz="2400" dirty="0">
                <a:latin typeface="微軟正黑體" pitchFamily="34" charset="-120"/>
                <a:ea typeface="微軟正黑體" pitchFamily="34" charset="-120"/>
                <a:cs typeface="新細明體" charset="-120"/>
              </a:rPr>
              <a:t>名詞，</a:t>
            </a:r>
            <a:r>
              <a:rPr lang="zh-TW" altLang="zh-TW" sz="2400" dirty="0">
                <a:latin typeface="微軟正黑體" pitchFamily="34" charset="-120"/>
                <a:ea typeface="微軟正黑體" pitchFamily="34" charset="-120"/>
                <a:cs typeface="新細明體" charset="-120"/>
              </a:rPr>
              <a:t>最早由美國得克薩斯州立大學社會學教授</a:t>
            </a:r>
            <a:r>
              <a:rPr lang="zh-TW" altLang="zh-TW" sz="2400" u="sng" dirty="0">
                <a:latin typeface="微軟正黑體" pitchFamily="34" charset="-120"/>
                <a:ea typeface="微軟正黑體" pitchFamily="34" charset="-120"/>
                <a:cs typeface="新細明體" charset="-120"/>
              </a:rPr>
              <a:t>馬科斯</a:t>
            </a:r>
            <a:r>
              <a:rPr lang="en-US" altLang="zh-TW" sz="2400" u="sng" dirty="0">
                <a:latin typeface="微軟正黑體" pitchFamily="34" charset="-120"/>
                <a:ea typeface="微軟正黑體" pitchFamily="34" charset="-120"/>
                <a:cs typeface="新細明體" charset="-120"/>
              </a:rPr>
              <a:t>·</a:t>
            </a:r>
            <a:r>
              <a:rPr lang="zh-TW" altLang="zh-TW" sz="2400" u="sng" dirty="0">
                <a:latin typeface="微軟正黑體" pitchFamily="34" charset="-120"/>
                <a:ea typeface="微軟正黑體" pitchFamily="34" charset="-120"/>
                <a:cs typeface="新細明體" charset="-120"/>
              </a:rPr>
              <a:t>費爾遜</a:t>
            </a:r>
            <a:r>
              <a:rPr lang="zh-TW" altLang="zh-TW" sz="2400" dirty="0">
                <a:latin typeface="微軟正黑體" pitchFamily="34" charset="-120"/>
                <a:ea typeface="微軟正黑體" pitchFamily="34" charset="-120"/>
                <a:cs typeface="新細明體" charset="-120"/>
              </a:rPr>
              <a:t>（</a:t>
            </a:r>
            <a:r>
              <a:rPr lang="en-US" altLang="zh-TW" sz="2400" dirty="0">
                <a:latin typeface="微軟正黑體" pitchFamily="34" charset="-120"/>
                <a:ea typeface="微軟正黑體" pitchFamily="34" charset="-120"/>
                <a:cs typeface="新細明體" charset="-120"/>
              </a:rPr>
              <a:t>Marcus </a:t>
            </a:r>
            <a:r>
              <a:rPr lang="en-US" altLang="zh-TW" sz="2400" dirty="0" err="1">
                <a:latin typeface="微軟正黑體" pitchFamily="34" charset="-120"/>
                <a:ea typeface="微軟正黑體" pitchFamily="34" charset="-120"/>
                <a:cs typeface="新細明體" charset="-120"/>
              </a:rPr>
              <a:t>Felson</a:t>
            </a:r>
            <a:r>
              <a:rPr lang="zh-TW" altLang="zh-TW" sz="2400" dirty="0">
                <a:latin typeface="微軟正黑體" pitchFamily="34" charset="-120"/>
                <a:ea typeface="微軟正黑體" pitchFamily="34" charset="-120"/>
                <a:cs typeface="新細明體" charset="-120"/>
              </a:rPr>
              <a:t>）和伊利諾伊大學社會學教授</a:t>
            </a:r>
            <a:r>
              <a:rPr lang="zh-TW" altLang="zh-TW" sz="2400" u="sng" dirty="0">
                <a:latin typeface="微軟正黑體" pitchFamily="34" charset="-120"/>
                <a:ea typeface="微軟正黑體" pitchFamily="34" charset="-120"/>
                <a:cs typeface="新細明體" charset="-120"/>
              </a:rPr>
              <a:t>瓊</a:t>
            </a:r>
            <a:r>
              <a:rPr lang="en-US" altLang="zh-TW" sz="2400" u="sng" dirty="0">
                <a:latin typeface="微軟正黑體" pitchFamily="34" charset="-120"/>
                <a:ea typeface="微軟正黑體" pitchFamily="34" charset="-120"/>
                <a:cs typeface="新細明體" charset="-120"/>
              </a:rPr>
              <a:t>·</a:t>
            </a:r>
            <a:r>
              <a:rPr lang="zh-TW" altLang="zh-TW" sz="2400" u="sng" dirty="0">
                <a:latin typeface="微軟正黑體" pitchFamily="34" charset="-120"/>
                <a:ea typeface="微軟正黑體" pitchFamily="34" charset="-120"/>
                <a:cs typeface="新細明體" charset="-120"/>
              </a:rPr>
              <a:t>斯潘思</a:t>
            </a:r>
            <a:r>
              <a:rPr lang="zh-TW" altLang="zh-TW" sz="2400" dirty="0">
                <a:latin typeface="微軟正黑體" pitchFamily="34" charset="-120"/>
                <a:ea typeface="微軟正黑體" pitchFamily="34" charset="-120"/>
                <a:cs typeface="新細明體" charset="-120"/>
              </a:rPr>
              <a:t>（</a:t>
            </a:r>
            <a:r>
              <a:rPr lang="en-US" altLang="zh-TW" sz="2400" dirty="0" err="1">
                <a:latin typeface="微軟正黑體" pitchFamily="34" charset="-120"/>
                <a:ea typeface="微軟正黑體" pitchFamily="34" charset="-120"/>
                <a:cs typeface="新細明體" charset="-120"/>
              </a:rPr>
              <a:t>JoeL.Spaeth</a:t>
            </a:r>
            <a:r>
              <a:rPr lang="zh-TW" altLang="zh-TW" sz="2400" dirty="0">
                <a:latin typeface="微軟正黑體" pitchFamily="34" charset="-120"/>
                <a:ea typeface="微軟正黑體" pitchFamily="34" charset="-120"/>
                <a:cs typeface="新細明體" charset="-120"/>
              </a:rPr>
              <a:t>）於</a:t>
            </a:r>
            <a:r>
              <a:rPr lang="en-US" altLang="zh-TW" sz="2400" dirty="0">
                <a:latin typeface="微軟正黑體" pitchFamily="34" charset="-120"/>
                <a:ea typeface="微軟正黑體" pitchFamily="34" charset="-120"/>
                <a:cs typeface="新細明體" charset="-120"/>
              </a:rPr>
              <a:t>1978</a:t>
            </a:r>
            <a:r>
              <a:rPr lang="zh-TW" altLang="zh-TW" sz="2400" dirty="0">
                <a:latin typeface="微軟正黑體" pitchFamily="34" charset="-120"/>
                <a:ea typeface="微軟正黑體" pitchFamily="34" charset="-120"/>
                <a:cs typeface="新細明體" charset="-120"/>
              </a:rPr>
              <a:t>年發表的論文中</a:t>
            </a:r>
            <a:r>
              <a:rPr lang="zh-TW" altLang="en-US" sz="2400" dirty="0">
                <a:latin typeface="微軟正黑體" pitchFamily="34" charset="-120"/>
                <a:ea typeface="微軟正黑體" pitchFamily="34" charset="-120"/>
                <a:cs typeface="新細明體" charset="-120"/>
              </a:rPr>
              <a:t>所</a:t>
            </a:r>
            <a:r>
              <a:rPr lang="zh-TW" altLang="zh-TW" sz="2400" dirty="0" smtClean="0">
                <a:latin typeface="微軟正黑體" pitchFamily="34" charset="-120"/>
                <a:ea typeface="微軟正黑體" pitchFamily="34" charset="-120"/>
                <a:cs typeface="新細明體" charset="-120"/>
              </a:rPr>
              <a:t>提出其</a:t>
            </a:r>
            <a:r>
              <a:rPr lang="zh-TW" altLang="zh-TW" sz="2400" dirty="0">
                <a:latin typeface="微軟正黑體" pitchFamily="34" charset="-120"/>
                <a:ea typeface="微軟正黑體" pitchFamily="34" charset="-120"/>
                <a:cs typeface="新細明體" charset="-120"/>
              </a:rPr>
              <a:t>主要特點</a:t>
            </a:r>
            <a:r>
              <a:rPr lang="zh-TW" altLang="zh-TW" sz="2400" dirty="0" smtClean="0">
                <a:latin typeface="微軟正黑體" pitchFamily="34" charset="-120"/>
                <a:ea typeface="微軟正黑體" pitchFamily="34" charset="-120"/>
                <a:cs typeface="新細明體" charset="-120"/>
              </a:rPr>
              <a:t>是</a:t>
            </a:r>
            <a:endParaRPr lang="en-US" altLang="zh-TW" sz="2400" dirty="0" smtClean="0">
              <a:latin typeface="微軟正黑體" pitchFamily="34" charset="-120"/>
              <a:ea typeface="微軟正黑體" pitchFamily="34" charset="-120"/>
              <a:cs typeface="新細明體" charset="-120"/>
            </a:endParaRPr>
          </a:p>
          <a:p>
            <a:pPr>
              <a:buClr>
                <a:srgbClr val="002060"/>
              </a:buClr>
            </a:pPr>
            <a:r>
              <a:rPr lang="zh-TW" altLang="zh-TW" sz="2400" dirty="0" smtClean="0">
                <a:latin typeface="微軟正黑體" pitchFamily="34" charset="-120"/>
                <a:ea typeface="微軟正黑體" pitchFamily="34" charset="-120"/>
                <a:cs typeface="新細明體" charset="-120"/>
              </a:rPr>
              <a:t>包括</a:t>
            </a:r>
            <a:r>
              <a:rPr lang="zh-TW" altLang="zh-TW" sz="2400" dirty="0">
                <a:latin typeface="微軟正黑體" pitchFamily="34" charset="-120"/>
                <a:ea typeface="微軟正黑體" pitchFamily="34" charset="-120"/>
                <a:cs typeface="新細明體" charset="-120"/>
              </a:rPr>
              <a:t>一個由第三方創建的、以</a:t>
            </a:r>
            <a:r>
              <a:rPr lang="zh-TW" altLang="en-US" sz="2400" dirty="0">
                <a:latin typeface="微軟正黑體" pitchFamily="34" charset="-120"/>
                <a:ea typeface="微軟正黑體" pitchFamily="34" charset="-120"/>
                <a:cs typeface="新細明體" charset="-120"/>
              </a:rPr>
              <a:t>資訊</a:t>
            </a:r>
            <a:r>
              <a:rPr lang="zh-TW" altLang="zh-TW" sz="2400" dirty="0">
                <a:latin typeface="微軟正黑體" pitchFamily="34" charset="-120"/>
                <a:ea typeface="微軟正黑體" pitchFamily="34" charset="-120"/>
                <a:cs typeface="新細明體" charset="-120"/>
              </a:rPr>
              <a:t>技術為基礎的市場</a:t>
            </a:r>
            <a:r>
              <a:rPr lang="zh-TW" altLang="zh-TW" sz="2400" dirty="0" smtClean="0">
                <a:latin typeface="微軟正黑體" pitchFamily="34" charset="-120"/>
                <a:ea typeface="微軟正黑體" pitchFamily="34" charset="-120"/>
                <a:cs typeface="新細明體" charset="-120"/>
              </a:rPr>
              <a:t>平台</a:t>
            </a:r>
            <a:r>
              <a:rPr lang="zh-TW" altLang="zh-TW" sz="2400" dirty="0">
                <a:cs typeface="新細明體" charset="-120"/>
              </a:rPr>
              <a:t>，第三方可以是商業機構、</a:t>
            </a:r>
            <a:r>
              <a:rPr lang="en-US" altLang="zh-TW" sz="2400" dirty="0">
                <a:cs typeface="新細明體" charset="-120"/>
              </a:rPr>
              <a:t> </a:t>
            </a:r>
            <a:r>
              <a:rPr lang="zh-TW" altLang="zh-TW" sz="2400" dirty="0">
                <a:cs typeface="新細明體" charset="-120"/>
              </a:rPr>
              <a:t>組織或者政府</a:t>
            </a:r>
            <a:r>
              <a:rPr lang="en-US" altLang="zh-TW" sz="2400" dirty="0">
                <a:cs typeface="新細明體" charset="-120"/>
              </a:rPr>
              <a:t> </a:t>
            </a:r>
            <a:r>
              <a:rPr lang="zh-TW" altLang="zh-TW" sz="2400" dirty="0" smtClean="0">
                <a:cs typeface="新細明體" charset="-120"/>
              </a:rPr>
              <a:t>。</a:t>
            </a:r>
            <a:endParaRPr lang="en-US" altLang="zh-TW" sz="2400" dirty="0" smtClean="0">
              <a:cs typeface="新細明體" charset="-120"/>
            </a:endParaRPr>
          </a:p>
          <a:p>
            <a:pPr lvl="0">
              <a:buClr>
                <a:srgbClr val="002060"/>
              </a:buClr>
            </a:pPr>
            <a:r>
              <a:rPr lang="en-US" altLang="zh-TW" sz="2400" dirty="0">
                <a:cs typeface="新細明體" charset="-120"/>
              </a:rPr>
              <a:t> </a:t>
            </a:r>
            <a:r>
              <a:rPr lang="zh-TW" altLang="zh-TW" sz="2400" dirty="0" smtClean="0">
                <a:cs typeface="新細明體" charset="-120"/>
              </a:rPr>
              <a:t>個體</a:t>
            </a:r>
            <a:r>
              <a:rPr lang="zh-TW" altLang="zh-TW" sz="2400" dirty="0">
                <a:cs typeface="新細明體" charset="-120"/>
              </a:rPr>
              <a:t>借助這些平台，</a:t>
            </a:r>
            <a:r>
              <a:rPr lang="en-US" altLang="zh-TW" sz="2400" dirty="0">
                <a:cs typeface="新細明體" charset="-120"/>
              </a:rPr>
              <a:t> </a:t>
            </a:r>
            <a:r>
              <a:rPr lang="zh-TW" altLang="zh-TW" sz="2400" dirty="0">
                <a:cs typeface="新細明體" charset="-120"/>
              </a:rPr>
              <a:t>交換閒置物品，分享自己的知識</a:t>
            </a:r>
            <a:r>
              <a:rPr lang="en-US" altLang="zh-TW" sz="2400" dirty="0">
                <a:cs typeface="新細明體" charset="-120"/>
              </a:rPr>
              <a:t> </a:t>
            </a:r>
            <a:r>
              <a:rPr lang="zh-TW" altLang="zh-TW" sz="2400" dirty="0">
                <a:cs typeface="新細明體" charset="-120"/>
              </a:rPr>
              <a:t>、經驗，或者向企業</a:t>
            </a:r>
            <a:r>
              <a:rPr lang="en-US" altLang="zh-TW" sz="2400" dirty="0">
                <a:cs typeface="新細明體" charset="-120"/>
              </a:rPr>
              <a:t> </a:t>
            </a:r>
            <a:r>
              <a:rPr lang="zh-TW" altLang="zh-TW" sz="2400" dirty="0">
                <a:cs typeface="新細明體" charset="-120"/>
              </a:rPr>
              <a:t>、某個創新項目籌集資金</a:t>
            </a:r>
            <a:r>
              <a:rPr lang="en-US" altLang="zh-TW" sz="2400" dirty="0">
                <a:cs typeface="新細明體" charset="-120"/>
              </a:rPr>
              <a:t> </a:t>
            </a:r>
            <a:r>
              <a:rPr lang="zh-TW" altLang="zh-TW" sz="2400" dirty="0" smtClean="0">
                <a:cs typeface="新細明體" charset="-120"/>
              </a:rPr>
              <a:t>。</a:t>
            </a:r>
            <a:endParaRPr lang="en-US" altLang="zh-TW" sz="2400" dirty="0" smtClean="0">
              <a:cs typeface="新細明體" charset="-120"/>
            </a:endParaRPr>
          </a:p>
          <a:p>
            <a:pPr lvl="0">
              <a:buClr>
                <a:srgbClr val="002060"/>
              </a:buClr>
            </a:pPr>
            <a:r>
              <a:rPr lang="zh-TW" altLang="en-US" sz="2400" dirty="0" smtClean="0"/>
              <a:t>結合市場經濟</a:t>
            </a:r>
            <a:r>
              <a:rPr lang="en-US" altLang="zh-TW" sz="2400" dirty="0" smtClean="0"/>
              <a:t>(</a:t>
            </a:r>
            <a:r>
              <a:rPr lang="zh-TW" altLang="en-US" sz="2400" dirty="0" smtClean="0"/>
              <a:t>資本 主義</a:t>
            </a:r>
            <a:r>
              <a:rPr lang="zh-TW" altLang="en-US" sz="2400" dirty="0" smtClean="0">
                <a:latin typeface="新細明體"/>
                <a:ea typeface="新細明體"/>
              </a:rPr>
              <a:t>、法令</a:t>
            </a:r>
            <a:r>
              <a:rPr lang="en-US" altLang="zh-TW" sz="2400" dirty="0" smtClean="0"/>
              <a:t>)</a:t>
            </a:r>
            <a:r>
              <a:rPr lang="zh-TW" altLang="en-US" sz="2400" dirty="0" smtClean="0"/>
              <a:t>與社會經濟</a:t>
            </a:r>
            <a:r>
              <a:rPr lang="en-US" altLang="zh-TW" sz="2400" dirty="0" smtClean="0"/>
              <a:t>(</a:t>
            </a:r>
            <a:r>
              <a:rPr lang="zh-TW" altLang="en-US" sz="2400" dirty="0" smtClean="0"/>
              <a:t>共用資源</a:t>
            </a:r>
            <a:r>
              <a:rPr lang="zh-TW" altLang="en-US" sz="2400" dirty="0" smtClean="0">
                <a:latin typeface="新細明體"/>
                <a:ea typeface="新細明體"/>
              </a:rPr>
              <a:t>、</a:t>
            </a:r>
            <a:r>
              <a:rPr lang="zh-TW" altLang="en-US" sz="2400" dirty="0" smtClean="0"/>
              <a:t>自治規範</a:t>
            </a:r>
            <a:r>
              <a:rPr lang="en-US" altLang="zh-TW" sz="2400" dirty="0" smtClean="0"/>
              <a:t>)</a:t>
            </a:r>
            <a:r>
              <a:rPr lang="zh-TW" altLang="en-US" sz="2400" dirty="0" smtClean="0"/>
              <a:t>混合體</a:t>
            </a:r>
            <a:endParaRPr lang="zh-TW" altLang="en-US" sz="2400" dirty="0"/>
          </a:p>
          <a:p>
            <a:pPr marL="0" indent="0">
              <a:buClr>
                <a:srgbClr val="002060"/>
              </a:buClr>
              <a:buNone/>
            </a:pPr>
            <a:endParaRPr lang="zh-TW" altLang="en-US" sz="2400" dirty="0">
              <a:latin typeface="微軟正黑體" pitchFamily="34" charset="-120"/>
              <a:ea typeface="微軟正黑體" pitchFamily="34" charset="-120"/>
            </a:endParaRPr>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42</a:t>
            </a:fld>
            <a:endParaRPr lang="zh-TW" altLang="en-US" dirty="0"/>
          </a:p>
        </p:txBody>
      </p:sp>
    </p:spTree>
    <p:extLst>
      <p:ext uri="{BB962C8B-B14F-4D97-AF65-F5344CB8AC3E}">
        <p14:creationId xmlns:p14="http://schemas.microsoft.com/office/powerpoint/2010/main" val="174828237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經濟的特徵</a:t>
            </a:r>
            <a:endParaRPr lang="zh-TW" altLang="en-US" dirty="0"/>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43</a:t>
            </a:fld>
            <a:endParaRPr lang="zh-TW" altLang="en-US" dirty="0"/>
          </a:p>
        </p:txBody>
      </p:sp>
      <p:sp>
        <p:nvSpPr>
          <p:cNvPr id="8" name="內容版面配置區 7"/>
          <p:cNvSpPr>
            <a:spLocks noGrp="1"/>
          </p:cNvSpPr>
          <p:nvPr>
            <p:ph idx="1"/>
          </p:nvPr>
        </p:nvSpPr>
        <p:spPr/>
        <p:txBody>
          <a:bodyPr/>
          <a:lstStyle/>
          <a:p>
            <a:r>
              <a:rPr lang="zh-TW" altLang="zh-TW" sz="2400" dirty="0">
                <a:latin typeface="微軟正黑體" pitchFamily="34" charset="-120"/>
                <a:ea typeface="微軟正黑體" pitchFamily="34" charset="-120"/>
                <a:cs typeface="新細明體" charset="-120"/>
              </a:rPr>
              <a:t>主要具備以下幾方面的特徵：</a:t>
            </a: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借助網</a:t>
            </a:r>
            <a:r>
              <a:rPr lang="zh-TW" altLang="en-US" sz="2400" dirty="0">
                <a:latin typeface="微軟正黑體" pitchFamily="34" charset="-120"/>
                <a:ea typeface="微軟正黑體" pitchFamily="34" charset="-120"/>
                <a:cs typeface="新細明體" charset="-120"/>
              </a:rPr>
              <a:t>路</a:t>
            </a:r>
            <a:r>
              <a:rPr lang="zh-TW" altLang="zh-TW" sz="2400" dirty="0">
                <a:latin typeface="微軟正黑體" pitchFamily="34" charset="-120"/>
                <a:ea typeface="微軟正黑體" pitchFamily="34" charset="-120"/>
                <a:cs typeface="新細明體" charset="-120"/>
              </a:rPr>
              <a:t>作為</a:t>
            </a:r>
            <a:r>
              <a:rPr lang="zh-TW" altLang="en-US" sz="2400" dirty="0">
                <a:latin typeface="微軟正黑體" pitchFamily="34" charset="-120"/>
                <a:ea typeface="微軟正黑體" pitchFamily="34" charset="-120"/>
                <a:cs typeface="新細明體" charset="-120"/>
              </a:rPr>
              <a:t>訊</a:t>
            </a:r>
            <a:r>
              <a:rPr lang="zh-TW" altLang="zh-TW" sz="2400" dirty="0">
                <a:latin typeface="微軟正黑體" pitchFamily="34" charset="-120"/>
                <a:ea typeface="微軟正黑體" pitchFamily="34" charset="-120"/>
                <a:cs typeface="新細明體" charset="-120"/>
              </a:rPr>
              <a:t>息平台</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以閒置資源使用權的暫時性轉移為</a:t>
            </a:r>
            <a:r>
              <a:rPr lang="zh-TW" altLang="zh-TW" sz="2400" dirty="0" smtClean="0">
                <a:latin typeface="微軟正黑體" pitchFamily="34" charset="-120"/>
                <a:ea typeface="微軟正黑體" pitchFamily="34" charset="-120"/>
                <a:cs typeface="新細明體" charset="-120"/>
              </a:rPr>
              <a:t>本質</a:t>
            </a:r>
            <a:r>
              <a:rPr lang="en-US" altLang="zh-TW" sz="2400" dirty="0" smtClean="0">
                <a:latin typeface="微軟正黑體" pitchFamily="34" charset="-120"/>
                <a:ea typeface="微軟正黑體" pitchFamily="34" charset="-120"/>
                <a:cs typeface="新細明體" charset="-120"/>
              </a:rPr>
              <a:t> (</a:t>
            </a:r>
            <a:r>
              <a:rPr lang="zh-TW" altLang="zh-TW" sz="2400" dirty="0">
                <a:cs typeface="新細明體" charset="-120"/>
              </a:rPr>
              <a:t>倡導</a:t>
            </a:r>
            <a:r>
              <a:rPr lang="en-US" altLang="zh-TW" sz="2400" dirty="0">
                <a:cs typeface="新細明體" charset="-120"/>
              </a:rPr>
              <a:t>“</a:t>
            </a:r>
            <a:r>
              <a:rPr lang="zh-TW" altLang="zh-TW" sz="2400" dirty="0">
                <a:cs typeface="新細明體" charset="-120"/>
              </a:rPr>
              <a:t>租</a:t>
            </a:r>
            <a:r>
              <a:rPr lang="en-US" altLang="zh-TW" sz="2400" dirty="0" smtClean="0">
                <a:cs typeface="新細明體" charset="-120"/>
              </a:rPr>
              <a:t>” – </a:t>
            </a:r>
            <a:r>
              <a:rPr lang="zh-TW" altLang="en-US" sz="2400" dirty="0" smtClean="0">
                <a:latin typeface="新細明體"/>
                <a:ea typeface="新細明體"/>
                <a:cs typeface="新細明體" charset="-120"/>
              </a:rPr>
              <a:t>「</a:t>
            </a:r>
            <a:r>
              <a:rPr lang="zh-TW" altLang="en-US" sz="2400" dirty="0">
                <a:cs typeface="新細明體" charset="-120"/>
              </a:rPr>
              <a:t>使用權</a:t>
            </a:r>
            <a:r>
              <a:rPr lang="zh-TW" altLang="en-US" sz="2400" dirty="0" smtClean="0">
                <a:latin typeface="新細明體"/>
                <a:ea typeface="新細明體"/>
                <a:cs typeface="新細明體" charset="-120"/>
              </a:rPr>
              <a:t>」</a:t>
            </a:r>
            <a:r>
              <a:rPr lang="zh-TW" altLang="zh-TW" sz="2400" dirty="0" smtClean="0">
                <a:cs typeface="新細明體" charset="-120"/>
              </a:rPr>
              <a:t>而</a:t>
            </a:r>
            <a:r>
              <a:rPr lang="zh-TW" altLang="zh-TW" sz="2400" dirty="0">
                <a:cs typeface="新細明體" charset="-120"/>
              </a:rPr>
              <a:t>不是</a:t>
            </a:r>
            <a:r>
              <a:rPr lang="en-US" altLang="zh-TW" sz="2400" dirty="0">
                <a:cs typeface="新細明體" charset="-120"/>
              </a:rPr>
              <a:t>“</a:t>
            </a:r>
            <a:r>
              <a:rPr lang="zh-TW" altLang="zh-TW" sz="2400" dirty="0">
                <a:cs typeface="新細明體" charset="-120"/>
              </a:rPr>
              <a:t>買</a:t>
            </a:r>
            <a:r>
              <a:rPr lang="en-US" altLang="zh-TW" sz="2400" dirty="0" smtClean="0">
                <a:cs typeface="新細明體" charset="-120"/>
              </a:rPr>
              <a:t>”</a:t>
            </a:r>
            <a:r>
              <a:rPr lang="zh-TW" altLang="en-US" sz="2400" dirty="0" smtClean="0">
                <a:latin typeface="新細明體"/>
                <a:ea typeface="新細明體"/>
                <a:cs typeface="新細明體" charset="-120"/>
              </a:rPr>
              <a:t> 「</a:t>
            </a:r>
            <a:r>
              <a:rPr lang="zh-TW" altLang="en-US" sz="2400" dirty="0" smtClean="0">
                <a:cs typeface="新細明體" charset="-120"/>
              </a:rPr>
              <a:t>擁有權</a:t>
            </a:r>
            <a:r>
              <a:rPr lang="zh-TW" altLang="en-US" sz="2400" dirty="0">
                <a:latin typeface="新細明體"/>
                <a:ea typeface="新細明體"/>
                <a:cs typeface="新細明體" charset="-120"/>
              </a:rPr>
              <a:t>」</a:t>
            </a:r>
            <a:r>
              <a:rPr lang="en-US" altLang="zh-TW" sz="2400" dirty="0" smtClean="0">
                <a:cs typeface="新細明體" charset="-120"/>
              </a:rPr>
              <a:t>)</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以物品的重複交易和高效利用為表現</a:t>
            </a:r>
            <a:r>
              <a:rPr lang="zh-TW" altLang="zh-TW" sz="2400" dirty="0" smtClean="0">
                <a:latin typeface="微軟正黑體" pitchFamily="34" charset="-120"/>
                <a:ea typeface="微軟正黑體" pitchFamily="34" charset="-120"/>
                <a:cs typeface="新細明體" charset="-120"/>
              </a:rPr>
              <a:t>形式</a:t>
            </a:r>
            <a:endParaRPr lang="en-US" altLang="zh-TW" sz="2400" dirty="0" smtClean="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en-US" sz="2400" dirty="0" smtClean="0">
                <a:latin typeface="+mn-ea"/>
              </a:rPr>
              <a:t>需高度社會信任，仰賴社群評價制度 </a:t>
            </a:r>
            <a:r>
              <a:rPr lang="en-US" altLang="zh-TW" sz="2400" dirty="0" smtClean="0">
                <a:latin typeface="+mn-ea"/>
              </a:rPr>
              <a:t>(reputation system)</a:t>
            </a:r>
            <a:endParaRPr lang="zh-TW" altLang="zh-TW" sz="2400" dirty="0">
              <a:latin typeface="+mn-ea"/>
            </a:endParaRPr>
          </a:p>
        </p:txBody>
      </p:sp>
    </p:spTree>
    <p:extLst>
      <p:ext uri="{BB962C8B-B14F-4D97-AF65-F5344CB8AC3E}">
        <p14:creationId xmlns:p14="http://schemas.microsoft.com/office/powerpoint/2010/main" val="66091759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經濟的存在形式</a:t>
            </a:r>
            <a:endParaRPr lang="zh-TW" altLang="en-US" dirty="0"/>
          </a:p>
        </p:txBody>
      </p:sp>
      <p:sp>
        <p:nvSpPr>
          <p:cNvPr id="3" name="內容版面配置區 2"/>
          <p:cNvSpPr>
            <a:spLocks noGrp="1"/>
          </p:cNvSpPr>
          <p:nvPr>
            <p:ph idx="1"/>
          </p:nvPr>
        </p:nvSpPr>
        <p:spPr/>
        <p:txBody>
          <a:bodyPr/>
          <a:lstStyle/>
          <a:p>
            <a:r>
              <a:rPr lang="zh-TW" altLang="zh-TW" sz="2400" dirty="0">
                <a:latin typeface="微軟正黑體" pitchFamily="34" charset="-120"/>
                <a:ea typeface="微軟正黑體" pitchFamily="34" charset="-120"/>
                <a:cs typeface="新細明體" charset="-120"/>
              </a:rPr>
              <a:t>共享在</a:t>
            </a:r>
            <a:r>
              <a:rPr lang="zh-TW" altLang="en-US" sz="2400" dirty="0">
                <a:latin typeface="微軟正黑體" pitchFamily="34" charset="-120"/>
                <a:ea typeface="微軟正黑體" pitchFamily="34" charset="-120"/>
                <a:cs typeface="新細明體" charset="-120"/>
              </a:rPr>
              <a:t>網路</a:t>
            </a:r>
            <a:r>
              <a:rPr lang="zh-TW" altLang="zh-TW" sz="2400" dirty="0">
                <a:latin typeface="微軟正黑體" pitchFamily="34" charset="-120"/>
                <a:ea typeface="微軟正黑體" pitchFamily="34" charset="-120"/>
                <a:cs typeface="新細明體" charset="-120"/>
              </a:rPr>
              <a:t>生活中非常普遍，從文字、圖片到視頻、軟件，共享行為無處不在。</a:t>
            </a:r>
            <a:r>
              <a:rPr lang="en-US" altLang="zh-TW" sz="2400" dirty="0">
                <a:latin typeface="微軟正黑體" pitchFamily="34" charset="-120"/>
                <a:ea typeface="微軟正黑體" pitchFamily="34" charset="-120"/>
                <a:cs typeface="新細明體" charset="-120"/>
              </a:rPr>
              <a:t> </a:t>
            </a:r>
            <a:r>
              <a:rPr lang="zh-TW" altLang="zh-TW" sz="2400" dirty="0">
                <a:latin typeface="微軟正黑體" pitchFamily="34" charset="-120"/>
                <a:ea typeface="微軟正黑體" pitchFamily="34" charset="-120"/>
                <a:cs typeface="新細明體" charset="-120"/>
              </a:rPr>
              <a:t>隨著社交網絡的日益成熟，共享內容已不再</a:t>
            </a:r>
            <a:r>
              <a:rPr lang="zh-TW" altLang="en-US" sz="2400" dirty="0">
                <a:latin typeface="微軟正黑體" pitchFamily="34" charset="-120"/>
                <a:ea typeface="微軟正黑體" pitchFamily="34" charset="-120"/>
                <a:cs typeface="新細明體" charset="-120"/>
              </a:rPr>
              <a:t>侷限</a:t>
            </a:r>
            <a:r>
              <a:rPr lang="zh-TW" altLang="zh-TW" sz="2400" dirty="0">
                <a:latin typeface="微軟正黑體" pitchFamily="34" charset="-120"/>
                <a:ea typeface="微軟正黑體" pitchFamily="34" charset="-120"/>
                <a:cs typeface="新細明體" charset="-120"/>
              </a:rPr>
              <a:t>於虛擬資源，而是擴展到房子</a:t>
            </a:r>
            <a:r>
              <a:rPr lang="en-US" altLang="zh-TW" sz="2400" dirty="0">
                <a:latin typeface="微軟正黑體" pitchFamily="34" charset="-120"/>
                <a:ea typeface="微軟正黑體" pitchFamily="34" charset="-120"/>
                <a:cs typeface="新細明體" charset="-120"/>
              </a:rPr>
              <a:t> </a:t>
            </a:r>
            <a:r>
              <a:rPr lang="zh-TW" altLang="zh-TW" sz="2400" dirty="0">
                <a:latin typeface="微軟正黑體" pitchFamily="34" charset="-120"/>
                <a:ea typeface="微軟正黑體" pitchFamily="34" charset="-120"/>
                <a:cs typeface="新細明體" charset="-120"/>
              </a:rPr>
              <a:t>、車子等消費實體，形成了新一代的商業模式</a:t>
            </a:r>
            <a:r>
              <a:rPr lang="zh-TW" altLang="en-US" sz="2400" dirty="0">
                <a:latin typeface="微軟正黑體" pitchFamily="34" charset="-120"/>
                <a:ea typeface="微軟正黑體" pitchFamily="34" charset="-120"/>
                <a:cs typeface="新細明體" charset="-120"/>
              </a:rPr>
              <a:t>─</a:t>
            </a:r>
            <a:r>
              <a:rPr lang="en-US" altLang="zh-TW" sz="2400" b="1" dirty="0">
                <a:latin typeface="微軟正黑體" pitchFamily="34" charset="-120"/>
                <a:ea typeface="微軟正黑體" pitchFamily="34" charset="-120"/>
                <a:cs typeface="新細明體" charset="-120"/>
              </a:rPr>
              <a:t>『</a:t>
            </a:r>
            <a:r>
              <a:rPr lang="zh-TW" altLang="zh-TW" sz="2400" b="1" dirty="0">
                <a:latin typeface="微軟正黑體" pitchFamily="34" charset="-120"/>
                <a:ea typeface="微軟正黑體" pitchFamily="34" charset="-120"/>
                <a:cs typeface="新細明體" charset="-120"/>
              </a:rPr>
              <a:t>共享經濟</a:t>
            </a:r>
            <a:r>
              <a:rPr lang="en-US" altLang="zh-TW" sz="2400" b="1" dirty="0" smtClean="0">
                <a:latin typeface="微軟正黑體" pitchFamily="34" charset="-120"/>
                <a:ea typeface="微軟正黑體" pitchFamily="34" charset="-120"/>
                <a:cs typeface="新細明體" charset="-120"/>
              </a:rPr>
              <a:t>』</a:t>
            </a:r>
          </a:p>
          <a:p>
            <a:r>
              <a:rPr lang="zh-TW" altLang="en-US" sz="2400" dirty="0">
                <a:latin typeface="微軟正黑體" pitchFamily="34" charset="-120"/>
                <a:ea typeface="微軟正黑體" pitchFamily="34" charset="-120"/>
                <a:cs typeface="新細明體" charset="-120"/>
              </a:rPr>
              <a:t>主要</a:t>
            </a:r>
            <a:r>
              <a:rPr lang="zh-TW" altLang="zh-TW" sz="2400" dirty="0">
                <a:latin typeface="微軟正黑體" pitchFamily="34" charset="-120"/>
                <a:ea typeface="微軟正黑體" pitchFamily="34" charset="-120"/>
                <a:cs typeface="新細明體" charset="-120"/>
              </a:rPr>
              <a:t>分成三大類別：</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基於共享和租賃的產品服務</a:t>
            </a:r>
            <a:r>
              <a:rPr lang="en-US" altLang="zh-TW" sz="2400" dirty="0">
                <a:latin typeface="微軟正黑體" pitchFamily="34" charset="-120"/>
                <a:ea typeface="微軟正黑體" pitchFamily="34" charset="-120"/>
                <a:cs typeface="新細明體" charset="-120"/>
              </a:rPr>
              <a:t> </a:t>
            </a: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基於二手轉讓的產品再流通</a:t>
            </a:r>
            <a:r>
              <a:rPr lang="en-US" altLang="zh-TW" sz="2400" dirty="0">
                <a:latin typeface="微軟正黑體" pitchFamily="34" charset="-120"/>
                <a:ea typeface="微軟正黑體" pitchFamily="34" charset="-120"/>
                <a:cs typeface="新細明體" charset="-120"/>
              </a:rPr>
              <a:t> </a:t>
            </a:r>
            <a:r>
              <a:rPr lang="zh-TW" altLang="zh-TW" sz="2400" dirty="0">
                <a:latin typeface="微軟正黑體" pitchFamily="34" charset="-120"/>
                <a:ea typeface="微軟正黑體" pitchFamily="34" charset="-120"/>
                <a:cs typeface="新細明體" charset="-120"/>
              </a:rPr>
              <a:t>，實質上是同一物品在不同需求者間依次實現所有權移轉</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基於資產和技能共享的協同生活方式，實質上是時間、知識和技能等無形資產的分享</a:t>
            </a:r>
          </a:p>
          <a:p>
            <a:endParaRPr lang="zh-TW" altLang="zh-TW" sz="2400" dirty="0">
              <a:latin typeface="微軟正黑體" pitchFamily="34" charset="-120"/>
              <a:ea typeface="微軟正黑體" pitchFamily="34" charset="-120"/>
              <a:cs typeface="新細明體" charset="-120"/>
            </a:endParaRPr>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44</a:t>
            </a:fld>
            <a:endParaRPr lang="zh-TW" altLang="en-US" dirty="0"/>
          </a:p>
        </p:txBody>
      </p:sp>
    </p:spTree>
    <p:extLst>
      <p:ext uri="{BB962C8B-B14F-4D97-AF65-F5344CB8AC3E}">
        <p14:creationId xmlns:p14="http://schemas.microsoft.com/office/powerpoint/2010/main" val="109196100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400" dirty="0">
                <a:latin typeface="微軟正黑體" pitchFamily="34" charset="-120"/>
                <a:ea typeface="微軟正黑體" pitchFamily="34" charset="-120"/>
              </a:rPr>
              <a:t>共享</a:t>
            </a:r>
            <a:r>
              <a:rPr lang="zh-TW" altLang="zh-TW" sz="4400" dirty="0">
                <a:latin typeface="微軟正黑體" pitchFamily="34" charset="-120"/>
                <a:ea typeface="微軟正黑體" pitchFamily="34" charset="-120"/>
              </a:rPr>
              <a:t>經濟的運作機制</a:t>
            </a:r>
            <a:endParaRPr lang="zh-TW" altLang="en-US" dirty="0"/>
          </a:p>
        </p:txBody>
      </p:sp>
      <p:sp>
        <p:nvSpPr>
          <p:cNvPr id="3" name="內容版面配置區 2"/>
          <p:cNvSpPr>
            <a:spLocks noGrp="1"/>
          </p:cNvSpPr>
          <p:nvPr>
            <p:ph idx="1"/>
          </p:nvPr>
        </p:nvSpPr>
        <p:spPr/>
        <p:txBody>
          <a:bodyPr/>
          <a:lstStyle/>
          <a:p>
            <a:r>
              <a:rPr lang="zh-TW" altLang="en-US" sz="2400" dirty="0">
                <a:latin typeface="微軟正黑體" pitchFamily="34" charset="-120"/>
                <a:ea typeface="微軟正黑體" pitchFamily="34" charset="-120"/>
                <a:cs typeface="新細明體" charset="-120"/>
              </a:rPr>
              <a:t>一、</a:t>
            </a:r>
            <a:r>
              <a:rPr lang="zh-TW" altLang="zh-TW" sz="2400" dirty="0">
                <a:latin typeface="微軟正黑體" pitchFamily="34" charset="-120"/>
                <a:ea typeface="微軟正黑體" pitchFamily="34" charset="-120"/>
                <a:cs typeface="新細明體" charset="-120"/>
              </a:rPr>
              <a:t>供給機制</a:t>
            </a:r>
            <a:endParaRPr lang="en-US" altLang="zh-TW" sz="2400" dirty="0">
              <a:latin typeface="微軟正黑體" pitchFamily="34" charset="-120"/>
              <a:ea typeface="微軟正黑體" pitchFamily="34" charset="-120"/>
              <a:cs typeface="新細明體" charset="-120"/>
            </a:endParaRPr>
          </a:p>
          <a:p>
            <a:r>
              <a:rPr lang="zh-TW" altLang="zh-TW" sz="2400" dirty="0">
                <a:latin typeface="微軟正黑體" pitchFamily="34" charset="-120"/>
                <a:ea typeface="微軟正黑體" pitchFamily="34" charset="-120"/>
                <a:cs typeface="新細明體" charset="-120"/>
              </a:rPr>
              <a:t>共享產品的供給方式除了借助網絡平台的</a:t>
            </a:r>
            <a:r>
              <a:rPr lang="zh-TW" altLang="zh-TW" sz="2400" b="1" dirty="0">
                <a:latin typeface="微軟正黑體" pitchFamily="34" charset="-120"/>
                <a:ea typeface="微軟正黑體" pitchFamily="34" charset="-120"/>
                <a:cs typeface="新細明體" charset="-120"/>
              </a:rPr>
              <a:t>點對點</a:t>
            </a:r>
            <a:r>
              <a:rPr lang="zh-TW" altLang="zh-TW" sz="2400" dirty="0">
                <a:latin typeface="微軟正黑體" pitchFamily="34" charset="-120"/>
                <a:ea typeface="微軟正黑體" pitchFamily="34" charset="-120"/>
                <a:cs typeface="新細明體" charset="-120"/>
              </a:rPr>
              <a:t>交易和單一供給者的</a:t>
            </a:r>
            <a:r>
              <a:rPr lang="zh-TW" altLang="zh-TW" sz="2400" b="1" dirty="0">
                <a:latin typeface="微軟正黑體" pitchFamily="34" charset="-120"/>
                <a:ea typeface="微軟正黑體" pitchFamily="34" charset="-120"/>
                <a:cs typeface="新細明體" charset="-120"/>
              </a:rPr>
              <a:t>規模化</a:t>
            </a:r>
            <a:r>
              <a:rPr lang="zh-TW" altLang="zh-TW" sz="2400" dirty="0">
                <a:latin typeface="微軟正黑體" pitchFamily="34" charset="-120"/>
                <a:ea typeface="微軟正黑體" pitchFamily="34" charset="-120"/>
                <a:cs typeface="新細明體" charset="-120"/>
              </a:rPr>
              <a:t>出租外，還可以採用</a:t>
            </a:r>
            <a:r>
              <a:rPr lang="zh-TW" altLang="zh-TW" sz="2400" b="1" dirty="0">
                <a:latin typeface="微軟正黑體" pitchFamily="34" charset="-120"/>
                <a:ea typeface="微軟正黑體" pitchFamily="34" charset="-120"/>
                <a:cs typeface="新細明體" charset="-120"/>
              </a:rPr>
              <a:t>俱樂部</a:t>
            </a:r>
            <a:r>
              <a:rPr lang="zh-TW" altLang="zh-TW" sz="2400" dirty="0">
                <a:latin typeface="微軟正黑體" pitchFamily="34" charset="-120"/>
                <a:ea typeface="微軟正黑體" pitchFamily="34" charset="-120"/>
                <a:cs typeface="新細明體" charset="-120"/>
              </a:rPr>
              <a:t>形式，即每個成員都捐獻一份財物</a:t>
            </a:r>
          </a:p>
          <a:p>
            <a:r>
              <a:rPr lang="zh-TW" altLang="en-US" sz="2400" dirty="0">
                <a:latin typeface="微軟正黑體" pitchFamily="34" charset="-120"/>
                <a:ea typeface="微軟正黑體" pitchFamily="34" charset="-120"/>
                <a:cs typeface="新細明體" charset="-120"/>
              </a:rPr>
              <a:t>二</a:t>
            </a:r>
            <a:r>
              <a:rPr lang="zh-TW" altLang="zh-TW" sz="2400" dirty="0">
                <a:latin typeface="微軟正黑體" pitchFamily="34" charset="-120"/>
                <a:ea typeface="微軟正黑體" pitchFamily="34" charset="-120"/>
                <a:cs typeface="新細明體" charset="-120"/>
              </a:rPr>
              <a:t>、市場交換機制</a:t>
            </a:r>
            <a:endParaRPr lang="en-US" altLang="zh-TW" sz="2400" dirty="0">
              <a:latin typeface="微軟正黑體" pitchFamily="34" charset="-120"/>
              <a:ea typeface="微軟正黑體" pitchFamily="34" charset="-120"/>
              <a:cs typeface="新細明體" charset="-120"/>
            </a:endParaRPr>
          </a:p>
          <a:p>
            <a:r>
              <a:rPr lang="zh-TW" altLang="en-US" sz="2400" dirty="0">
                <a:latin typeface="微軟正黑體" pitchFamily="34" charset="-120"/>
                <a:ea typeface="微軟正黑體" pitchFamily="34" charset="-120"/>
                <a:cs typeface="新細明體" charset="-120"/>
              </a:rPr>
              <a:t>透過</a:t>
            </a:r>
            <a:r>
              <a:rPr lang="zh-TW" altLang="zh-TW" sz="2400" dirty="0">
                <a:latin typeface="微軟正黑體" pitchFamily="34" charset="-120"/>
                <a:ea typeface="微軟正黑體" pitchFamily="34" charset="-120"/>
                <a:cs typeface="新細明體" charset="-120"/>
              </a:rPr>
              <a:t>共享服務網站、智能手機、社交網站</a:t>
            </a:r>
            <a:r>
              <a:rPr lang="en-US" altLang="zh-TW" sz="2400" dirty="0">
                <a:latin typeface="微軟正黑體" pitchFamily="34" charset="-120"/>
                <a:ea typeface="微軟正黑體" pitchFamily="34" charset="-120"/>
                <a:cs typeface="新細明體" charset="-120"/>
              </a:rPr>
              <a:t>…</a:t>
            </a:r>
            <a:r>
              <a:rPr lang="zh-TW" altLang="zh-TW" sz="2400" dirty="0">
                <a:latin typeface="微軟正黑體" pitchFamily="34" charset="-120"/>
                <a:ea typeface="微軟正黑體" pitchFamily="34" charset="-120"/>
                <a:cs typeface="新細明體" charset="-120"/>
              </a:rPr>
              <a:t>信息平台為供求雙方提供</a:t>
            </a:r>
            <a:r>
              <a:rPr lang="zh-TW" altLang="zh-TW" sz="2400" b="1" dirty="0" smtClean="0">
                <a:latin typeface="微軟正黑體" pitchFamily="34" charset="-120"/>
                <a:ea typeface="微軟正黑體" pitchFamily="34" charset="-120"/>
                <a:cs typeface="新細明體" charset="-120"/>
              </a:rPr>
              <a:t>結</a:t>
            </a:r>
            <a:r>
              <a:rPr lang="zh-TW" altLang="en-US" sz="2400" b="1" dirty="0" smtClean="0">
                <a:latin typeface="微軟正黑體" pitchFamily="34" charset="-120"/>
                <a:ea typeface="微軟正黑體" pitchFamily="34" charset="-120"/>
                <a:cs typeface="新細明體" charset="-120"/>
              </a:rPr>
              <a:t>配</a:t>
            </a:r>
            <a:r>
              <a:rPr lang="zh-TW" altLang="zh-TW" sz="2400" dirty="0" smtClean="0">
                <a:latin typeface="微軟正黑體" pitchFamily="34" charset="-120"/>
                <a:ea typeface="微軟正黑體" pitchFamily="34" charset="-120"/>
                <a:cs typeface="新細明體" charset="-120"/>
              </a:rPr>
              <a:t>機會</a:t>
            </a:r>
            <a:r>
              <a:rPr lang="zh-TW" altLang="zh-TW" sz="2400" dirty="0">
                <a:latin typeface="微軟正黑體" pitchFamily="34" charset="-120"/>
                <a:ea typeface="微軟正黑體" pitchFamily="34" charset="-120"/>
                <a:cs typeface="新細明體" charset="-120"/>
              </a:rPr>
              <a:t>，可以直接將主人與租用者連接起來</a:t>
            </a:r>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 </a:t>
            </a:r>
            <a:r>
              <a:rPr lang="en-US" altLang="zh-TW" dirty="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45</a:t>
            </a:fld>
            <a:endParaRPr lang="zh-TW" altLang="en-US" dirty="0"/>
          </a:p>
        </p:txBody>
      </p:sp>
      <p:pic>
        <p:nvPicPr>
          <p:cNvPr id="3074" name="Picture 2" descr="「sharing economy」的圖片搜尋結果"/>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4018" y="4303240"/>
            <a:ext cx="4561231" cy="18349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344558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共享經濟到底在共享什麼</a:t>
            </a:r>
            <a:r>
              <a:rPr lang="en-US" altLang="zh-TW" sz="4400" dirty="0">
                <a:latin typeface="微軟正黑體" pitchFamily="34" charset="-120"/>
                <a:ea typeface="微軟正黑體" pitchFamily="34" charset="-120"/>
              </a:rPr>
              <a:t>?!</a:t>
            </a:r>
            <a:endParaRPr lang="zh-TW" altLang="en-US" dirty="0"/>
          </a:p>
        </p:txBody>
      </p:sp>
      <p:sp>
        <p:nvSpPr>
          <p:cNvPr id="3" name="內容版面配置區 2"/>
          <p:cNvSpPr>
            <a:spLocks noGrp="1"/>
          </p:cNvSpPr>
          <p:nvPr>
            <p:ph idx="1"/>
          </p:nvPr>
        </p:nvSpPr>
        <p:spPr/>
        <p:txBody>
          <a:bodyPr/>
          <a:lstStyle/>
          <a:p>
            <a:endParaRPr lang="zh-TW" altLang="en-US" dirty="0"/>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46</a:t>
            </a:fld>
            <a:endParaRPr lang="zh-TW" altLang="en-US" dirty="0"/>
          </a:p>
        </p:txBody>
      </p:sp>
      <p:pic>
        <p:nvPicPr>
          <p:cNvPr id="6" name="圖片 5" descr="https://d3rhr7kgmtrq1v.cloudfront.net/media/c9d39e10132c4e548dff7fb17361dc7c.jpg?imageView2/1/w/1080/h/1112/format/jpg"/>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457897" y="1319982"/>
            <a:ext cx="4752527" cy="5054099"/>
          </a:xfrm>
          <a:prstGeom prst="rect">
            <a:avLst/>
          </a:prstGeom>
          <a:noFill/>
          <a:ln>
            <a:noFill/>
          </a:ln>
        </p:spPr>
      </p:pic>
      <p:pic>
        <p:nvPicPr>
          <p:cNvPr id="7" name="圖片 6" descr="https://d3rhr7kgmtrq1v.cloudfront.net/media/7fb40cef2bf647de8e03d4d721ee8f5f.jpg?imageView2/1/w/1080/h/1112/format/jpg"/>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5958904" y="1319982"/>
            <a:ext cx="4572000" cy="5054099"/>
          </a:xfrm>
          <a:prstGeom prst="rect">
            <a:avLst/>
          </a:prstGeom>
          <a:noFill/>
          <a:ln>
            <a:noFill/>
          </a:ln>
        </p:spPr>
      </p:pic>
    </p:spTree>
    <p:extLst>
      <p:ext uri="{BB962C8B-B14F-4D97-AF65-F5344CB8AC3E}">
        <p14:creationId xmlns:p14="http://schemas.microsoft.com/office/powerpoint/2010/main" val="276505114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共享到底在共享什麼</a:t>
            </a:r>
            <a:r>
              <a:rPr lang="en-US" altLang="zh-TW" sz="4400" dirty="0">
                <a:latin typeface="微軟正黑體" pitchFamily="34" charset="-120"/>
                <a:ea typeface="微軟正黑體" pitchFamily="34" charset="-120"/>
              </a:rPr>
              <a:t>?!</a:t>
            </a:r>
            <a:endParaRPr lang="zh-TW" altLang="en-US" dirty="0"/>
          </a:p>
        </p:txBody>
      </p:sp>
      <p:sp>
        <p:nvSpPr>
          <p:cNvPr id="3" name="內容版面配置區 2"/>
          <p:cNvSpPr>
            <a:spLocks noGrp="1"/>
          </p:cNvSpPr>
          <p:nvPr>
            <p:ph idx="1"/>
          </p:nvPr>
        </p:nvSpPr>
        <p:spPr/>
        <p:txBody>
          <a:bodyPr/>
          <a:lstStyle/>
          <a:p>
            <a:endParaRPr lang="zh-TW" altLang="en-US"/>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47</a:t>
            </a:fld>
            <a:endParaRPr lang="zh-TW" altLang="en-US" dirty="0"/>
          </a:p>
        </p:txBody>
      </p:sp>
      <p:pic>
        <p:nvPicPr>
          <p:cNvPr id="6" name="圖片 5" descr="https://d3rhr7kgmtrq1v.cloudfront.net/media/05069e141db340cc89cd34475117eec0.jpg?imageView2/1/w/1080/h/1112/format/jpg"/>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648825" y="1273537"/>
            <a:ext cx="4680519" cy="5054099"/>
          </a:xfrm>
          <a:prstGeom prst="rect">
            <a:avLst/>
          </a:prstGeom>
          <a:noFill/>
          <a:ln>
            <a:noFill/>
          </a:ln>
        </p:spPr>
      </p:pic>
      <p:pic>
        <p:nvPicPr>
          <p:cNvPr id="7" name="圖片 6" descr="https://d3rhr7kgmtrq1v.cloudfront.net/media/7fa80ad373d1418a8360461e69c42db1.jpg?imageView2/1/w/1080/h/1112/format/jpg"/>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6115931" y="1273537"/>
            <a:ext cx="4607317" cy="5054099"/>
          </a:xfrm>
          <a:prstGeom prst="rect">
            <a:avLst/>
          </a:prstGeom>
          <a:noFill/>
          <a:ln>
            <a:noFill/>
          </a:ln>
        </p:spPr>
      </p:pic>
    </p:spTree>
    <p:extLst>
      <p:ext uri="{BB962C8B-B14F-4D97-AF65-F5344CB8AC3E}">
        <p14:creationId xmlns:p14="http://schemas.microsoft.com/office/powerpoint/2010/main" val="266202029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smtClean="0">
                <a:latin typeface="微軟正黑體" pitchFamily="34" charset="-120"/>
                <a:ea typeface="微軟正黑體" pitchFamily="34" charset="-120"/>
              </a:rPr>
              <a:t>發展</a:t>
            </a:r>
            <a:r>
              <a:rPr lang="zh-TW" altLang="zh-TW" sz="4400" dirty="0">
                <a:latin typeface="微軟正黑體" pitchFamily="34" charset="-120"/>
                <a:ea typeface="微軟正黑體" pitchFamily="34" charset="-120"/>
              </a:rPr>
              <a:t>共享經濟</a:t>
            </a:r>
            <a:endParaRPr lang="zh-TW" altLang="en-US" dirty="0"/>
          </a:p>
        </p:txBody>
      </p:sp>
      <p:sp>
        <p:nvSpPr>
          <p:cNvPr id="3" name="內容版面配置區 2"/>
          <p:cNvSpPr>
            <a:spLocks noGrp="1"/>
          </p:cNvSpPr>
          <p:nvPr>
            <p:ph idx="1"/>
          </p:nvPr>
        </p:nvSpPr>
        <p:spPr>
          <a:xfrm>
            <a:off x="612057" y="1499553"/>
            <a:ext cx="11002297" cy="4702124"/>
          </a:xfrm>
        </p:spPr>
        <p:txBody>
          <a:bodyPr/>
          <a:lstStyle/>
          <a:p>
            <a:r>
              <a:rPr lang="zh-TW" altLang="zh-TW" sz="2400" dirty="0">
                <a:latin typeface="微軟正黑體" pitchFamily="34" charset="-120"/>
                <a:ea typeface="微軟正黑體" pitchFamily="34" charset="-120"/>
                <a:cs typeface="新細明體" charset="-120"/>
              </a:rPr>
              <a:t>隨著共享經濟的興起，個別的、細微的消費行為變化經過集聚整合最終將會帶來巨大的商業變革和社會變革</a:t>
            </a:r>
            <a:endParaRPr lang="en-US" altLang="zh-TW" sz="2400" dirty="0">
              <a:latin typeface="微軟正黑體" pitchFamily="34" charset="-120"/>
              <a:ea typeface="微軟正黑體" pitchFamily="34" charset="-120"/>
              <a:cs typeface="新細明體" charset="-120"/>
            </a:endParaRPr>
          </a:p>
          <a:p>
            <a:r>
              <a:rPr lang="zh-TW" altLang="en-US" sz="2400" dirty="0">
                <a:latin typeface="微軟正黑體" pitchFamily="34" charset="-120"/>
                <a:ea typeface="微軟正黑體" pitchFamily="34" charset="-120"/>
                <a:cs typeface="新細明體" charset="-120"/>
              </a:rPr>
              <a:t>以下五點說明發展共享經濟的理由：</a:t>
            </a:r>
            <a:endParaRPr lang="zh-TW"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共享經濟擴大了交易主體的可選擇</a:t>
            </a:r>
            <a:r>
              <a:rPr lang="zh-TW" altLang="zh-TW" sz="2400" dirty="0" smtClean="0">
                <a:latin typeface="微軟正黑體" pitchFamily="34" charset="-120"/>
                <a:ea typeface="微軟正黑體" pitchFamily="34" charset="-120"/>
                <a:cs typeface="新細明體" charset="-120"/>
              </a:rPr>
              <a:t>空間</a:t>
            </a:r>
            <a:r>
              <a:rPr lang="en-US" altLang="zh-TW" sz="2400" dirty="0" smtClean="0">
                <a:latin typeface="微軟正黑體" pitchFamily="34" charset="-120"/>
                <a:ea typeface="微軟正黑體" pitchFamily="34" charset="-120"/>
                <a:cs typeface="新細明體" charset="-120"/>
              </a:rPr>
              <a:t>(</a:t>
            </a:r>
            <a:r>
              <a:rPr lang="zh-TW" altLang="en-US" sz="2400" b="1" dirty="0" smtClean="0">
                <a:latin typeface="微軟正黑體" pitchFamily="34" charset="-120"/>
                <a:ea typeface="微軟正黑體" pitchFamily="34" charset="-120"/>
                <a:cs typeface="新細明體" charset="-120"/>
              </a:rPr>
              <a:t>廣大社群</a:t>
            </a:r>
            <a:r>
              <a:rPr lang="en-US" altLang="zh-TW" sz="2400" dirty="0" smtClean="0">
                <a:latin typeface="微軟正黑體" pitchFamily="34" charset="-120"/>
                <a:ea typeface="微軟正黑體" pitchFamily="34" charset="-120"/>
                <a:cs typeface="新細明體" charset="-120"/>
              </a:rPr>
              <a:t>)</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共享經濟改變人們的產權觀念，培育了合作</a:t>
            </a:r>
            <a:r>
              <a:rPr lang="zh-TW" altLang="zh-TW" sz="2400" dirty="0" smtClean="0">
                <a:latin typeface="微軟正黑體" pitchFamily="34" charset="-120"/>
                <a:ea typeface="微軟正黑體" pitchFamily="34" charset="-120"/>
                <a:cs typeface="新細明體" charset="-120"/>
              </a:rPr>
              <a:t>意識</a:t>
            </a:r>
            <a:r>
              <a:rPr lang="en-US" altLang="zh-TW" sz="2400" dirty="0" smtClean="0">
                <a:latin typeface="微軟正黑體" pitchFamily="34" charset="-120"/>
                <a:ea typeface="微軟正黑體" pitchFamily="34" charset="-120"/>
                <a:cs typeface="新細明體" charset="-120"/>
              </a:rPr>
              <a:t> (</a:t>
            </a:r>
            <a:r>
              <a:rPr lang="zh-TW" altLang="en-US" sz="2400" b="1" dirty="0" smtClean="0">
                <a:latin typeface="微軟正黑體" pitchFamily="34" charset="-120"/>
                <a:ea typeface="微軟正黑體" pitchFamily="34" charset="-120"/>
                <a:cs typeface="新細明體" charset="-120"/>
              </a:rPr>
              <a:t>體驗勝於擁有</a:t>
            </a:r>
            <a:r>
              <a:rPr lang="en-US" altLang="zh-TW" sz="2400" dirty="0" smtClean="0">
                <a:latin typeface="微軟正黑體" pitchFamily="34" charset="-120"/>
                <a:ea typeface="微軟正黑體" pitchFamily="34" charset="-120"/>
                <a:cs typeface="新細明體" charset="-120"/>
              </a:rPr>
              <a:t>)</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startAt="3"/>
            </a:pPr>
            <a:r>
              <a:rPr lang="zh-TW" altLang="zh-TW" sz="2400" dirty="0">
                <a:latin typeface="微軟正黑體" pitchFamily="34" charset="-120"/>
                <a:ea typeface="微軟正黑體" pitchFamily="34" charset="-120"/>
                <a:cs typeface="新細明體" charset="-120"/>
              </a:rPr>
              <a:t>共享經濟</a:t>
            </a:r>
            <a:r>
              <a:rPr lang="zh-TW" altLang="zh-TW" sz="2400" dirty="0" smtClean="0">
                <a:latin typeface="微軟正黑體" pitchFamily="34" charset="-120"/>
                <a:ea typeface="微軟正黑體" pitchFamily="34" charset="-120"/>
                <a:cs typeface="新細明體" charset="-120"/>
              </a:rPr>
              <a:t>改變了產業運行環境，形成</a:t>
            </a:r>
            <a:r>
              <a:rPr lang="zh-TW" altLang="zh-TW" sz="2400" dirty="0">
                <a:latin typeface="微軟正黑體" pitchFamily="34" charset="-120"/>
                <a:ea typeface="微軟正黑體" pitchFamily="34" charset="-120"/>
                <a:cs typeface="新細明體" charset="-120"/>
              </a:rPr>
              <a:t>了</a:t>
            </a:r>
            <a:r>
              <a:rPr lang="zh-TW" altLang="zh-TW" sz="2400" dirty="0" smtClean="0">
                <a:latin typeface="微軟正黑體" pitchFamily="34" charset="-120"/>
                <a:ea typeface="微軟正黑體" pitchFamily="34" charset="-120"/>
                <a:cs typeface="新細明體" charset="-120"/>
              </a:rPr>
              <a:t>一種</a:t>
            </a:r>
            <a:r>
              <a:rPr lang="zh-TW" altLang="zh-TW" sz="2400" dirty="0">
                <a:latin typeface="微軟正黑體" pitchFamily="34" charset="-120"/>
                <a:ea typeface="微軟正黑體" pitchFamily="34" charset="-120"/>
                <a:cs typeface="新細明體" charset="-120"/>
              </a:rPr>
              <a:t>新的供給模式和交易</a:t>
            </a:r>
            <a:r>
              <a:rPr lang="zh-TW" altLang="zh-TW" sz="2400" dirty="0" smtClean="0">
                <a:latin typeface="微軟正黑體" pitchFamily="34" charset="-120"/>
                <a:ea typeface="微軟正黑體" pitchFamily="34" charset="-120"/>
                <a:cs typeface="新細明體" charset="-120"/>
              </a:rPr>
              <a:t>關係</a:t>
            </a:r>
            <a:r>
              <a:rPr lang="en-US" altLang="zh-TW" sz="2400" dirty="0" smtClean="0">
                <a:latin typeface="微軟正黑體" pitchFamily="34" charset="-120"/>
                <a:ea typeface="微軟正黑體" pitchFamily="34" charset="-120"/>
                <a:cs typeface="新細明體" charset="-120"/>
              </a:rPr>
              <a:t> (</a:t>
            </a:r>
            <a:r>
              <a:rPr lang="zh-TW" altLang="en-US" sz="2400" b="1" dirty="0" smtClean="0">
                <a:latin typeface="微軟正黑體" pitchFamily="34" charset="-120"/>
                <a:ea typeface="微軟正黑體" pitchFamily="34" charset="-120"/>
                <a:cs typeface="新細明體" charset="-120"/>
              </a:rPr>
              <a:t>使用費</a:t>
            </a:r>
            <a:r>
              <a:rPr lang="zh-TW" altLang="zh-TW" sz="2400" b="1" dirty="0">
                <a:latin typeface="微軟正黑體" pitchFamily="34" charset="-120"/>
                <a:ea typeface="微軟正黑體" pitchFamily="34" charset="-120"/>
                <a:cs typeface="新細明體" charset="-120"/>
              </a:rPr>
              <a:t>，</a:t>
            </a:r>
            <a:r>
              <a:rPr lang="zh-TW" altLang="en-US" sz="2400" b="1" dirty="0" smtClean="0">
                <a:latin typeface="微軟正黑體" pitchFamily="34" charset="-120"/>
                <a:ea typeface="微軟正黑體" pitchFamily="34" charset="-120"/>
                <a:cs typeface="新細明體" charset="-120"/>
              </a:rPr>
              <a:t>生產量遞減</a:t>
            </a:r>
            <a:r>
              <a:rPr lang="en-US" altLang="zh-TW" sz="2400" dirty="0" smtClean="0">
                <a:latin typeface="微軟正黑體" pitchFamily="34" charset="-120"/>
                <a:ea typeface="微軟正黑體" pitchFamily="34" charset="-120"/>
                <a:cs typeface="新細明體" charset="-120"/>
              </a:rPr>
              <a:t>)</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startAt="3"/>
            </a:pPr>
            <a:r>
              <a:rPr lang="zh-TW" altLang="zh-TW" sz="2400" dirty="0">
                <a:latin typeface="微軟正黑體" pitchFamily="34" charset="-120"/>
                <a:ea typeface="微軟正黑體" pitchFamily="34" charset="-120"/>
                <a:cs typeface="新細明體" charset="-120"/>
              </a:rPr>
              <a:t>共享經濟改變了</a:t>
            </a:r>
            <a:r>
              <a:rPr lang="zh-TW" altLang="zh-TW" sz="2400" dirty="0" smtClean="0">
                <a:latin typeface="微軟正黑體" pitchFamily="34" charset="-120"/>
                <a:ea typeface="微軟正黑體" pitchFamily="34" charset="-120"/>
                <a:cs typeface="新細明體" charset="-120"/>
              </a:rPr>
              <a:t>勞資關係</a:t>
            </a:r>
            <a:r>
              <a:rPr lang="en-US" altLang="zh-TW" sz="2400" dirty="0" smtClean="0">
                <a:latin typeface="微軟正黑體" pitchFamily="34" charset="-120"/>
                <a:ea typeface="微軟正黑體" pitchFamily="34" charset="-120"/>
                <a:cs typeface="新細明體" charset="-120"/>
              </a:rPr>
              <a:t>(</a:t>
            </a:r>
            <a:r>
              <a:rPr lang="zh-TW" altLang="en-US" sz="2400" b="1" dirty="0" smtClean="0">
                <a:latin typeface="微軟正黑體" pitchFamily="34" charset="-120"/>
                <a:ea typeface="微軟正黑體" pitchFamily="34" charset="-120"/>
                <a:cs typeface="新細明體" charset="-120"/>
              </a:rPr>
              <a:t>工作群眾外包</a:t>
            </a:r>
            <a:r>
              <a:rPr lang="en-US" altLang="zh-TW" sz="2400" dirty="0" smtClean="0">
                <a:latin typeface="微軟正黑體" pitchFamily="34" charset="-120"/>
                <a:ea typeface="微軟正黑體" pitchFamily="34" charset="-120"/>
                <a:cs typeface="新細明體" charset="-120"/>
              </a:rPr>
              <a:t>)</a:t>
            </a:r>
            <a:r>
              <a:rPr lang="en-US" altLang="zh-TW" sz="2400" dirty="0">
                <a:latin typeface="微軟正黑體" pitchFamily="34" charset="-120"/>
                <a:ea typeface="微軟正黑體" pitchFamily="34" charset="-120"/>
                <a:cs typeface="新細明體" charset="-120"/>
              </a:rPr>
              <a:t> </a:t>
            </a:r>
            <a:endParaRPr lang="zh-TW"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startAt="3"/>
            </a:pPr>
            <a:r>
              <a:rPr lang="zh-TW" altLang="zh-TW" sz="2400" dirty="0">
                <a:latin typeface="微軟正黑體" pitchFamily="34" charset="-120"/>
                <a:ea typeface="微軟正黑體" pitchFamily="34" charset="-120"/>
                <a:cs typeface="新細明體" charset="-120"/>
              </a:rPr>
              <a:t>共享經濟有助於解決政府城市管理</a:t>
            </a:r>
            <a:r>
              <a:rPr lang="zh-TW" altLang="zh-TW" sz="2400" dirty="0" smtClean="0">
                <a:latin typeface="微軟正黑體" pitchFamily="34" charset="-120"/>
                <a:ea typeface="微軟正黑體" pitchFamily="34" charset="-120"/>
                <a:cs typeface="新細明體" charset="-120"/>
              </a:rPr>
              <a:t>難題</a:t>
            </a:r>
            <a:r>
              <a:rPr lang="en-US" altLang="zh-TW" sz="2400" dirty="0" smtClean="0">
                <a:latin typeface="微軟正黑體" pitchFamily="34" charset="-120"/>
                <a:ea typeface="微軟正黑體" pitchFamily="34" charset="-120"/>
                <a:cs typeface="新細明體" charset="-120"/>
              </a:rPr>
              <a:t> (</a:t>
            </a:r>
            <a:r>
              <a:rPr lang="zh-TW" altLang="en-US" sz="2400" dirty="0" smtClean="0">
                <a:latin typeface="微軟正黑體" pitchFamily="34" charset="-120"/>
                <a:ea typeface="微軟正黑體" pitchFamily="34" charset="-120"/>
                <a:cs typeface="新細明體" charset="-120"/>
              </a:rPr>
              <a:t>如交通</a:t>
            </a:r>
            <a:r>
              <a:rPr lang="zh-TW" altLang="en-US" sz="2400" dirty="0" smtClean="0">
                <a:latin typeface="新細明體"/>
                <a:ea typeface="新細明體"/>
                <a:cs typeface="新細明體" charset="-120"/>
              </a:rPr>
              <a:t>、</a:t>
            </a:r>
            <a:r>
              <a:rPr lang="zh-TW" altLang="en-US" sz="2400" dirty="0">
                <a:latin typeface="新細明體"/>
                <a:ea typeface="新細明體"/>
                <a:cs typeface="新細明體" charset="-120"/>
              </a:rPr>
              <a:t>空間</a:t>
            </a:r>
            <a:r>
              <a:rPr lang="zh-TW" altLang="en-US" sz="2400" dirty="0" smtClean="0">
                <a:latin typeface="新細明體"/>
                <a:ea typeface="新細明體"/>
                <a:cs typeface="新細明體" charset="-120"/>
              </a:rPr>
              <a:t>、環保</a:t>
            </a:r>
            <a:r>
              <a:rPr lang="en-US" altLang="zh-TW" sz="2400" dirty="0" smtClean="0">
                <a:latin typeface="新細明體"/>
                <a:ea typeface="新細明體"/>
                <a:cs typeface="新細明體" charset="-120"/>
              </a:rPr>
              <a:t>)</a:t>
            </a:r>
            <a:endParaRPr lang="zh-TW" altLang="zh-TW" sz="2400" dirty="0">
              <a:latin typeface="微軟正黑體" pitchFamily="34" charset="-120"/>
              <a:ea typeface="微軟正黑體" pitchFamily="34" charset="-120"/>
              <a:cs typeface="新細明體" charset="-120"/>
            </a:endParaRPr>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48</a:t>
            </a:fld>
            <a:endParaRPr lang="zh-TW" altLang="en-US" dirty="0"/>
          </a:p>
        </p:txBody>
      </p:sp>
    </p:spTree>
    <p:extLst>
      <p:ext uri="{BB962C8B-B14F-4D97-AF65-F5344CB8AC3E}">
        <p14:creationId xmlns:p14="http://schemas.microsoft.com/office/powerpoint/2010/main" val="398305846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什麼是平台經濟</a:t>
            </a:r>
            <a:endParaRPr lang="zh-TW" altLang="en-US" dirty="0"/>
          </a:p>
        </p:txBody>
      </p:sp>
      <p:sp>
        <p:nvSpPr>
          <p:cNvPr id="3" name="內容版面配置區 2"/>
          <p:cNvSpPr>
            <a:spLocks noGrp="1"/>
          </p:cNvSpPr>
          <p:nvPr>
            <p:ph idx="1"/>
          </p:nvPr>
        </p:nvSpPr>
        <p:spPr/>
        <p:txBody>
          <a:bodyPr/>
          <a:lstStyle/>
          <a:p>
            <a:r>
              <a:rPr lang="zh-TW" altLang="zh-TW" sz="2400" b="1" dirty="0">
                <a:latin typeface="微軟正黑體" pitchFamily="34" charset="-120"/>
                <a:ea typeface="微軟正黑體" pitchFamily="34" charset="-120"/>
              </a:rPr>
              <a:t>平台經濟</a:t>
            </a:r>
            <a:r>
              <a:rPr lang="zh-TW" altLang="zh-TW" sz="2400" dirty="0">
                <a:latin typeface="微軟正黑體" pitchFamily="34" charset="-120"/>
                <a:ea typeface="微軟正黑體" pitchFamily="34" charset="-120"/>
              </a:rPr>
              <a:t>是指一種虛擬或真實的</a:t>
            </a:r>
            <a:r>
              <a:rPr lang="zh-TW" altLang="zh-TW" sz="2400" b="1" dirty="0">
                <a:latin typeface="微軟正黑體" pitchFamily="34" charset="-120"/>
                <a:ea typeface="微軟正黑體" pitchFamily="34" charset="-120"/>
              </a:rPr>
              <a:t>交易場所</a:t>
            </a:r>
            <a:r>
              <a:rPr lang="zh-TW" altLang="zh-TW" sz="2400" dirty="0">
                <a:latin typeface="微軟正黑體" pitchFamily="34" charset="-120"/>
                <a:ea typeface="微軟正黑體" pitchFamily="34" charset="-120"/>
              </a:rPr>
              <a:t>，平臺本身不生產產品，但可以促成雙方或多方供求之間的交易，收取恰當的費用或賺取差價而獲得收益的一種商業模式</a:t>
            </a:r>
            <a:r>
              <a:rPr lang="en-US" altLang="zh-TW" sz="2400" dirty="0">
                <a:latin typeface="微軟正黑體" pitchFamily="34" charset="-120"/>
                <a:ea typeface="微軟正黑體" pitchFamily="34" charset="-120"/>
              </a:rPr>
              <a:t> </a:t>
            </a:r>
          </a:p>
          <a:p>
            <a:r>
              <a:rPr lang="zh-TW" altLang="en-US" sz="2400" dirty="0">
                <a:latin typeface="微軟正黑體" pitchFamily="34" charset="-120"/>
                <a:ea typeface="微軟正黑體" pitchFamily="34" charset="-120"/>
              </a:rPr>
              <a:t>在網路世代，通路不像過去實體通路那般受限，一個平台能促進不同產業</a:t>
            </a:r>
            <a:endParaRPr lang="en-US" altLang="zh-TW" sz="2400" dirty="0">
              <a:latin typeface="微軟正黑體" pitchFamily="34" charset="-120"/>
              <a:ea typeface="微軟正黑體" pitchFamily="34" charset="-120"/>
            </a:endParaRPr>
          </a:p>
          <a:p>
            <a:r>
              <a:rPr lang="zh-TW" altLang="en-US" sz="2400" dirty="0">
                <a:latin typeface="微軟正黑體" pitchFamily="34" charset="-120"/>
                <a:ea typeface="微軟正黑體" pitchFamily="34" charset="-120"/>
              </a:rPr>
              <a:t>甚至是非交易需求的平衡，而且優勝劣敗會變得非常快速。</a:t>
            </a:r>
            <a:r>
              <a:rPr lang="en-US" altLang="zh-TW" sz="2400" dirty="0">
                <a:latin typeface="微軟正黑體" pitchFamily="34" charset="-120"/>
                <a:ea typeface="微軟正黑體" pitchFamily="34" charset="-120"/>
              </a:rPr>
              <a:t>(</a:t>
            </a:r>
            <a:r>
              <a:rPr lang="zh-TW" altLang="en-US" sz="2400" dirty="0">
                <a:latin typeface="微軟正黑體" pitchFamily="34" charset="-120"/>
                <a:ea typeface="微軟正黑體" pitchFamily="34" charset="-120"/>
              </a:rPr>
              <a:t>資料來源：平台經濟模式</a:t>
            </a:r>
            <a:r>
              <a:rPr lang="en-US" altLang="zh-TW" sz="2400" dirty="0">
                <a:latin typeface="微軟正黑體" pitchFamily="34" charset="-120"/>
                <a:ea typeface="微軟正黑體" pitchFamily="34" charset="-120"/>
              </a:rPr>
              <a:t>)</a:t>
            </a:r>
            <a:endParaRPr lang="zh-TW" altLang="en-US" sz="2400" dirty="0">
              <a:latin typeface="微軟正黑體" pitchFamily="34" charset="-120"/>
              <a:ea typeface="微軟正黑體" pitchFamily="34" charset="-120"/>
            </a:endParaRPr>
          </a:p>
          <a:p>
            <a:endParaRPr lang="zh-TW" altLang="en-US" dirty="0"/>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49</a:t>
            </a:fld>
            <a:endParaRPr lang="zh-TW" altLang="en-US" dirty="0"/>
          </a:p>
        </p:txBody>
      </p:sp>
      <p:pic>
        <p:nvPicPr>
          <p:cNvPr id="6" name="圖片 5" descr="Uber (1).jpg"/>
          <p:cNvPicPr>
            <a:picLocks noChangeAspect="1"/>
          </p:cNvPicPr>
          <p:nvPr/>
        </p:nvPicPr>
        <p:blipFill>
          <a:blip r:embed="rId2" cstate="print"/>
          <a:stretch>
            <a:fillRect/>
          </a:stretch>
        </p:blipFill>
        <p:spPr>
          <a:xfrm>
            <a:off x="8365549" y="4148286"/>
            <a:ext cx="2714612" cy="2035959"/>
          </a:xfrm>
          <a:prstGeom prst="rect">
            <a:avLst/>
          </a:prstGeom>
        </p:spPr>
      </p:pic>
    </p:spTree>
    <p:extLst>
      <p:ext uri="{BB962C8B-B14F-4D97-AF65-F5344CB8AC3E}">
        <p14:creationId xmlns:p14="http://schemas.microsoft.com/office/powerpoint/2010/main" val="10301290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normAutofit/>
          </a:bodyPr>
          <a:lstStyle/>
          <a:p>
            <a:r>
              <a:rPr lang="zh-TW" altLang="en-US" dirty="0" smtClean="0"/>
              <a:t>創新</a:t>
            </a:r>
            <a:r>
              <a:rPr lang="zh-TW" altLang="en-US" dirty="0"/>
              <a:t>模式</a:t>
            </a:r>
          </a:p>
        </p:txBody>
      </p:sp>
      <p:sp>
        <p:nvSpPr>
          <p:cNvPr id="4" name="內容版面配置區 2"/>
          <p:cNvSpPr>
            <a:spLocks noGrp="1"/>
          </p:cNvSpPr>
          <p:nvPr>
            <p:ph type="subTitle" idx="1"/>
          </p:nvPr>
        </p:nvSpPr>
        <p:spPr/>
        <p:txBody>
          <a:bodyPr>
            <a:normAutofit/>
          </a:bodyPr>
          <a:lstStyle/>
          <a:p>
            <a:endParaRPr lang="en-US" altLang="zh-TW" sz="2800" dirty="0">
              <a:solidFill>
                <a:srgbClr val="0000CC"/>
              </a:solidFill>
              <a:sym typeface="Wingdings" panose="05000000000000000000" pitchFamily="2" charset="2"/>
            </a:endParaRPr>
          </a:p>
        </p:txBody>
      </p:sp>
    </p:spTree>
    <p:extLst>
      <p:ext uri="{BB962C8B-B14F-4D97-AF65-F5344CB8AC3E}">
        <p14:creationId xmlns:p14="http://schemas.microsoft.com/office/powerpoint/2010/main" val="385956804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smtClean="0">
                <a:latin typeface="微軟正黑體" pitchFamily="34" charset="-120"/>
                <a:ea typeface="微軟正黑體" pitchFamily="34" charset="-120"/>
              </a:rPr>
              <a:t>平台</a:t>
            </a:r>
            <a:r>
              <a:rPr lang="zh-TW" altLang="en-US" sz="4400" dirty="0" smtClean="0">
                <a:latin typeface="微軟正黑體" pitchFamily="34" charset="-120"/>
                <a:ea typeface="微軟正黑體" pitchFamily="34" charset="-120"/>
              </a:rPr>
              <a:t>經濟的顛覆力</a:t>
            </a:r>
            <a:r>
              <a:rPr lang="zh-TW" altLang="en-US" sz="4000" dirty="0" smtClean="0">
                <a:latin typeface="微軟正黑體" pitchFamily="34" charset="-120"/>
                <a:ea typeface="微軟正黑體" pitchFamily="34" charset="-120"/>
              </a:rPr>
              <a:t>量</a:t>
            </a:r>
            <a:r>
              <a:rPr lang="en-US" altLang="zh-TW" sz="4000" dirty="0" smtClean="0">
                <a:latin typeface="微軟正黑體" pitchFamily="34" charset="-120"/>
                <a:ea typeface="微軟正黑體" pitchFamily="34" charset="-120"/>
              </a:rPr>
              <a:t>: </a:t>
            </a:r>
            <a:r>
              <a:rPr lang="zh-TW" altLang="en-US" sz="4000" dirty="0" smtClean="0">
                <a:latin typeface="微軟正黑體" pitchFamily="34" charset="-120"/>
                <a:ea typeface="微軟正黑體" pitchFamily="34" charset="-120"/>
              </a:rPr>
              <a:t>電信</a:t>
            </a:r>
            <a:r>
              <a:rPr lang="en-US" altLang="zh-TW" sz="4000" dirty="0" smtClean="0">
                <a:latin typeface="微軟正黑體" pitchFamily="34" charset="-120"/>
                <a:ea typeface="微軟正黑體" pitchFamily="34" charset="-120"/>
              </a:rPr>
              <a:t>.</a:t>
            </a:r>
            <a:r>
              <a:rPr lang="zh-TW" altLang="en-US" sz="4000" dirty="0" smtClean="0">
                <a:latin typeface="微軟正黑體" pitchFamily="34" charset="-120"/>
                <a:ea typeface="微軟正黑體" pitchFamily="34" charset="-120"/>
              </a:rPr>
              <a:t>零售</a:t>
            </a:r>
            <a:r>
              <a:rPr lang="en-US" altLang="zh-TW" sz="4000" dirty="0" smtClean="0">
                <a:latin typeface="微軟正黑體" pitchFamily="34" charset="-120"/>
                <a:ea typeface="微軟正黑體" pitchFamily="34" charset="-120"/>
              </a:rPr>
              <a:t>…..</a:t>
            </a:r>
            <a:r>
              <a:rPr lang="zh-TW" altLang="en-US" u="sng" dirty="0" smtClean="0">
                <a:effectLst>
                  <a:outerShdw blurRad="38100" dist="38100" dir="2700000" algn="tl">
                    <a:srgbClr val="000000">
                      <a:alpha val="43137"/>
                    </a:srgbClr>
                  </a:outerShdw>
                </a:effectLst>
              </a:rPr>
              <a:t>金融</a:t>
            </a:r>
            <a:r>
              <a:rPr lang="en-US" altLang="zh-TW" b="0" dirty="0" smtClean="0"/>
              <a:t>…</a:t>
            </a:r>
            <a:endParaRPr lang="zh-TW" altLang="en-US" b="0" dirty="0"/>
          </a:p>
        </p:txBody>
      </p:sp>
      <p:sp>
        <p:nvSpPr>
          <p:cNvPr id="4" name="投影片編號版面配置區 3"/>
          <p:cNvSpPr>
            <a:spLocks noGrp="1"/>
          </p:cNvSpPr>
          <p:nvPr>
            <p:ph type="sldNum" sz="quarter" idx="12"/>
          </p:nvPr>
        </p:nvSpPr>
        <p:spPr/>
        <p:txBody>
          <a:bodyPr/>
          <a:lstStyle/>
          <a:p>
            <a:fld id="{4382A7F7-08BF-4252-8141-63FB96055BBB}" type="slidenum">
              <a:rPr lang="en-US" smtClean="0"/>
              <a:pPr/>
              <a:t>50</a:t>
            </a:fld>
            <a:endParaRPr lang="en-US"/>
          </a:p>
        </p:txBody>
      </p:sp>
      <p:graphicFrame>
        <p:nvGraphicFramePr>
          <p:cNvPr id="5" name="資料庫圖表 4"/>
          <p:cNvGraphicFramePr/>
          <p:nvPr>
            <p:extLst/>
          </p:nvPr>
        </p:nvGraphicFramePr>
        <p:xfrm>
          <a:off x="1952596" y="1916832"/>
          <a:ext cx="8143932" cy="42245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頁尾版面配置區 2"/>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6" name="文字方塊 5"/>
          <p:cNvSpPr txBox="1"/>
          <p:nvPr/>
        </p:nvSpPr>
        <p:spPr>
          <a:xfrm>
            <a:off x="1686973" y="1231269"/>
            <a:ext cx="8939837" cy="46805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45720" indent="0" eaLnBrk="0" hangingPunct="0">
              <a:lnSpc>
                <a:spcPct val="150000"/>
              </a:lnSpc>
              <a:spcBef>
                <a:spcPts val="300"/>
              </a:spcBef>
              <a:buClr>
                <a:srgbClr val="A04DA3"/>
              </a:buClr>
              <a:buFont typeface="Georgia" pitchFamily="18" charset="0"/>
              <a:buNone/>
              <a:defRPr sz="2100" b="0">
                <a:solidFill>
                  <a:schemeClr val="tx2"/>
                </a:solidFill>
                <a:latin typeface="標楷體" pitchFamily="65" charset="-120"/>
                <a:ea typeface="標楷體" pitchFamily="65" charset="-120"/>
                <a:cs typeface="標楷體" pitchFamily="65" charset="-120"/>
              </a:defRPr>
            </a:lvl1pPr>
            <a:lvl2pPr marL="657225" indent="-246063" eaLnBrk="0" hangingPunct="0">
              <a:lnSpc>
                <a:spcPct val="150000"/>
              </a:lnSpc>
              <a:spcBef>
                <a:spcPts val="300"/>
              </a:spcBef>
              <a:buClr>
                <a:schemeClr val="accent2"/>
              </a:buClr>
              <a:buFont typeface="Georgia" pitchFamily="18" charset="0"/>
              <a:buNone/>
              <a:defRPr sz="1800">
                <a:solidFill>
                  <a:schemeClr val="tx1">
                    <a:tint val="75000"/>
                  </a:schemeClr>
                </a:solidFill>
                <a:latin typeface="標楷體" pitchFamily="65" charset="-120"/>
                <a:ea typeface="標楷體" pitchFamily="65" charset="-120"/>
                <a:cs typeface="標楷體" pitchFamily="65" charset="-120"/>
              </a:defRPr>
            </a:lvl2pPr>
            <a:lvl3pPr marL="922338" indent="-219075" eaLnBrk="0" hangingPunct="0">
              <a:lnSpc>
                <a:spcPct val="150000"/>
              </a:lnSpc>
              <a:spcBef>
                <a:spcPts val="300"/>
              </a:spcBef>
              <a:buClr>
                <a:schemeClr val="accent1"/>
              </a:buClr>
              <a:buFont typeface="Wingdings 2" pitchFamily="18" charset="2"/>
              <a:buNone/>
              <a:defRPr sz="1600">
                <a:solidFill>
                  <a:schemeClr val="tx1">
                    <a:tint val="75000"/>
                  </a:schemeClr>
                </a:solidFill>
                <a:latin typeface="標楷體" pitchFamily="65" charset="-120"/>
                <a:ea typeface="標楷體" pitchFamily="65" charset="-120"/>
                <a:cs typeface="標楷體" pitchFamily="65" charset="-120"/>
              </a:defRPr>
            </a:lvl3pPr>
            <a:lvl4pPr marL="1179513" indent="-200025" eaLnBrk="0" hangingPunct="0">
              <a:lnSpc>
                <a:spcPct val="150000"/>
              </a:lnSpc>
              <a:spcBef>
                <a:spcPts val="300"/>
              </a:spcBef>
              <a:buClr>
                <a:schemeClr val="accent1"/>
              </a:buClr>
              <a:buFont typeface="Wingdings 2" pitchFamily="18" charset="2"/>
              <a:buNone/>
              <a:defRPr sz="1400">
                <a:solidFill>
                  <a:schemeClr val="tx1">
                    <a:tint val="75000"/>
                  </a:schemeClr>
                </a:solidFill>
                <a:latin typeface="標楷體" pitchFamily="65" charset="-120"/>
                <a:ea typeface="標楷體" pitchFamily="65" charset="-120"/>
                <a:cs typeface="標楷體" pitchFamily="65" charset="-120"/>
              </a:defRPr>
            </a:lvl4pPr>
            <a:lvl5pPr marL="1389063" indent="-182563" eaLnBrk="0" hangingPunct="0">
              <a:lnSpc>
                <a:spcPct val="150000"/>
              </a:lnSpc>
              <a:spcBef>
                <a:spcPts val="300"/>
              </a:spcBef>
              <a:buClr>
                <a:srgbClr val="A04DA3"/>
              </a:buClr>
              <a:buFont typeface="Georgia" pitchFamily="18" charset="0"/>
              <a:buNone/>
              <a:defRPr sz="1400">
                <a:solidFill>
                  <a:schemeClr val="tx1">
                    <a:tint val="75000"/>
                  </a:schemeClr>
                </a:solidFill>
                <a:latin typeface="標楷體" pitchFamily="65" charset="-120"/>
                <a:ea typeface="標楷體" pitchFamily="65" charset="-120"/>
                <a:cs typeface="標楷體" pitchFamily="65" charset="-120"/>
              </a:defRPr>
            </a:lvl5pPr>
            <a:lvl6pPr marL="1609344" indent="-182880">
              <a:spcBef>
                <a:spcPts val="300"/>
              </a:spcBef>
              <a:buClr>
                <a:schemeClr val="accent3"/>
              </a:buClr>
              <a:buFont typeface="Georgia"/>
              <a:buChar char="▫"/>
              <a:defRPr kumimoji="0" sz="1800">
                <a:solidFill>
                  <a:schemeClr val="accent3"/>
                </a:solidFill>
                <a:latin typeface="+mn-lt"/>
                <a:ea typeface="+mn-ea"/>
              </a:defRPr>
            </a:lvl6pPr>
            <a:lvl7pPr marL="1828800" indent="-182880">
              <a:spcBef>
                <a:spcPts val="300"/>
              </a:spcBef>
              <a:buClr>
                <a:schemeClr val="accent3"/>
              </a:buClr>
              <a:buFont typeface="Georgia"/>
              <a:buChar char="▫"/>
              <a:defRPr kumimoji="0" sz="1600">
                <a:solidFill>
                  <a:schemeClr val="accent3"/>
                </a:solidFill>
                <a:latin typeface="+mn-lt"/>
                <a:ea typeface="+mn-ea"/>
              </a:defRPr>
            </a:lvl7pPr>
            <a:lvl8pPr marL="2029968" indent="-182880">
              <a:spcBef>
                <a:spcPts val="300"/>
              </a:spcBef>
              <a:buClr>
                <a:schemeClr val="accent3"/>
              </a:buClr>
              <a:buFont typeface="Georgia"/>
              <a:buChar char="◦"/>
              <a:defRPr kumimoji="0" sz="1500">
                <a:solidFill>
                  <a:schemeClr val="accent3"/>
                </a:solidFill>
                <a:latin typeface="+mn-lt"/>
                <a:ea typeface="+mn-ea"/>
              </a:defRPr>
            </a:lvl8pPr>
            <a:lvl9pPr marL="2240280" indent="-182880">
              <a:spcBef>
                <a:spcPts val="300"/>
              </a:spcBef>
              <a:buClr>
                <a:schemeClr val="accent3"/>
              </a:buClr>
              <a:buFont typeface="Georgia"/>
              <a:buChar char="◦"/>
              <a:defRPr kumimoji="0" sz="1400" baseline="0">
                <a:solidFill>
                  <a:schemeClr val="accent3"/>
                </a:solidFill>
                <a:latin typeface="+mn-lt"/>
                <a:ea typeface="+mn-ea"/>
              </a:defRPr>
            </a:lvl9pPr>
          </a:lstStyle>
          <a:p>
            <a:r>
              <a:rPr lang="en-US" altLang="zh-TW" sz="2800" dirty="0" smtClean="0">
                <a:latin typeface="微軟正黑體" pitchFamily="34" charset="-120"/>
                <a:ea typeface="微軟正黑體" pitchFamily="34" charset="-120"/>
              </a:rPr>
              <a:t>.</a:t>
            </a:r>
            <a:endParaRPr lang="zh-TW" altLang="en-US" sz="2800" dirty="0">
              <a:latin typeface="微軟正黑體" pitchFamily="34" charset="-120"/>
              <a:ea typeface="微軟正黑體" pitchFamily="34" charset="-120"/>
            </a:endParaRPr>
          </a:p>
        </p:txBody>
      </p:sp>
      <p:pic>
        <p:nvPicPr>
          <p:cNvPr id="7" name="圖片 6" descr="airbnb.png"/>
          <p:cNvPicPr>
            <a:picLocks noChangeAspect="1"/>
          </p:cNvPicPr>
          <p:nvPr/>
        </p:nvPicPr>
        <p:blipFill>
          <a:blip r:embed="rId8"/>
          <a:stretch>
            <a:fillRect/>
          </a:stretch>
        </p:blipFill>
        <p:spPr>
          <a:xfrm>
            <a:off x="5204466" y="1713466"/>
            <a:ext cx="3063250" cy="952503"/>
          </a:xfrm>
          <a:prstGeom prst="rect">
            <a:avLst/>
          </a:prstGeom>
        </p:spPr>
      </p:pic>
      <p:pic>
        <p:nvPicPr>
          <p:cNvPr id="8" name="圖片 7" descr="amazon.png"/>
          <p:cNvPicPr>
            <a:picLocks noChangeAspect="1"/>
          </p:cNvPicPr>
          <p:nvPr/>
        </p:nvPicPr>
        <p:blipFill>
          <a:blip r:embed="rId9"/>
          <a:stretch>
            <a:fillRect/>
          </a:stretch>
        </p:blipFill>
        <p:spPr>
          <a:xfrm>
            <a:off x="5820153" y="2665969"/>
            <a:ext cx="2032715" cy="2032715"/>
          </a:xfrm>
          <a:prstGeom prst="rect">
            <a:avLst/>
          </a:prstGeom>
        </p:spPr>
      </p:pic>
      <p:pic>
        <p:nvPicPr>
          <p:cNvPr id="9" name="圖片 8" descr="google.jpg"/>
          <p:cNvPicPr>
            <a:picLocks noChangeAspect="1"/>
          </p:cNvPicPr>
          <p:nvPr/>
        </p:nvPicPr>
        <p:blipFill>
          <a:blip r:embed="rId10" cstate="print"/>
          <a:stretch>
            <a:fillRect/>
          </a:stretch>
        </p:blipFill>
        <p:spPr>
          <a:xfrm>
            <a:off x="155575" y="4187643"/>
            <a:ext cx="1746042" cy="982149"/>
          </a:xfrm>
          <a:prstGeom prst="rect">
            <a:avLst/>
          </a:prstGeom>
        </p:spPr>
      </p:pic>
      <p:pic>
        <p:nvPicPr>
          <p:cNvPr id="10" name="圖片 9" descr="facebook.png"/>
          <p:cNvPicPr>
            <a:picLocks noChangeAspect="1"/>
          </p:cNvPicPr>
          <p:nvPr/>
        </p:nvPicPr>
        <p:blipFill>
          <a:blip r:embed="rId11"/>
          <a:stretch>
            <a:fillRect/>
          </a:stretch>
        </p:blipFill>
        <p:spPr>
          <a:xfrm>
            <a:off x="9579060" y="4774505"/>
            <a:ext cx="2095500" cy="790575"/>
          </a:xfrm>
          <a:prstGeom prst="rect">
            <a:avLst/>
          </a:prstGeom>
        </p:spPr>
      </p:pic>
      <p:pic>
        <p:nvPicPr>
          <p:cNvPr id="11" name="圖片 10" descr="taobao.jpg"/>
          <p:cNvPicPr>
            <a:picLocks noChangeAspect="1"/>
          </p:cNvPicPr>
          <p:nvPr/>
        </p:nvPicPr>
        <p:blipFill>
          <a:blip r:embed="rId12"/>
          <a:stretch>
            <a:fillRect/>
          </a:stretch>
        </p:blipFill>
        <p:spPr>
          <a:xfrm>
            <a:off x="4115973" y="4636474"/>
            <a:ext cx="2881306" cy="1516287"/>
          </a:xfrm>
          <a:prstGeom prst="rect">
            <a:avLst/>
          </a:prstGeom>
        </p:spPr>
      </p:pic>
      <p:pic>
        <p:nvPicPr>
          <p:cNvPr id="13" name="圖片 12" descr="app-store-logo.png"/>
          <p:cNvPicPr>
            <a:picLocks noChangeAspect="1"/>
          </p:cNvPicPr>
          <p:nvPr/>
        </p:nvPicPr>
        <p:blipFill>
          <a:blip r:embed="rId13" cstate="print"/>
          <a:stretch>
            <a:fillRect/>
          </a:stretch>
        </p:blipFill>
        <p:spPr>
          <a:xfrm>
            <a:off x="1805502" y="5273185"/>
            <a:ext cx="2074712" cy="716979"/>
          </a:xfrm>
          <a:prstGeom prst="rect">
            <a:avLst/>
          </a:prstGeom>
        </p:spPr>
      </p:pic>
      <p:pic>
        <p:nvPicPr>
          <p:cNvPr id="15" name="圖片 14" descr="YouTube-logo-full_color.png"/>
          <p:cNvPicPr>
            <a:picLocks noChangeAspect="1"/>
          </p:cNvPicPr>
          <p:nvPr/>
        </p:nvPicPr>
        <p:blipFill>
          <a:blip r:embed="rId14"/>
          <a:stretch>
            <a:fillRect/>
          </a:stretch>
        </p:blipFill>
        <p:spPr>
          <a:xfrm>
            <a:off x="7173248" y="4722227"/>
            <a:ext cx="2188937" cy="1362068"/>
          </a:xfrm>
          <a:prstGeom prst="rect">
            <a:avLst/>
          </a:prstGeom>
        </p:spPr>
      </p:pic>
      <p:sp>
        <p:nvSpPr>
          <p:cNvPr id="16" name="AutoShape 2" descr="「lending club」的圖片搜尋結果"/>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pic>
        <p:nvPicPr>
          <p:cNvPr id="1027" name="Picture 3"/>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036715" y="3429000"/>
            <a:ext cx="3380928" cy="6001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455368" y="1521156"/>
            <a:ext cx="2962275" cy="1543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496869" y="1609521"/>
            <a:ext cx="2198341" cy="11559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3"/>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420381" y="3087207"/>
            <a:ext cx="2008627" cy="11004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4"/>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170754" y="3155806"/>
            <a:ext cx="1146501" cy="1146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60375" y="1639910"/>
            <a:ext cx="1902161" cy="13055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2923875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a:latin typeface="微軟正黑體" pitchFamily="34" charset="-120"/>
                <a:ea typeface="微軟正黑體" pitchFamily="34" charset="-120"/>
              </a:rPr>
              <a:t>平台經濟的特徵</a:t>
            </a:r>
            <a:endParaRPr lang="zh-TW" altLang="en-US" dirty="0"/>
          </a:p>
        </p:txBody>
      </p:sp>
      <p:sp>
        <p:nvSpPr>
          <p:cNvPr id="3" name="內容版面配置區 2"/>
          <p:cNvSpPr>
            <a:spLocks noGrp="1"/>
          </p:cNvSpPr>
          <p:nvPr>
            <p:ph idx="1"/>
          </p:nvPr>
        </p:nvSpPr>
        <p:spPr/>
        <p:txBody>
          <a:bodyPr/>
          <a:lstStyle/>
          <a:p>
            <a:r>
              <a:rPr lang="zh-TW" altLang="zh-TW" sz="2400" dirty="0">
                <a:latin typeface="微軟正黑體" pitchFamily="34" charset="-120"/>
                <a:ea typeface="微軟正黑體" pitchFamily="34" charset="-120"/>
                <a:cs typeface="新細明體" charset="-120"/>
              </a:rPr>
              <a:t>平台經濟作為新經濟時代越來越重要的一種產業組織形式，主要具備以下幾方面的特徵：</a:t>
            </a: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平台經濟是一個雙邊或多邊市場</a:t>
            </a:r>
            <a:r>
              <a:rPr lang="zh-TW" altLang="zh-TW" sz="2400" dirty="0" smtClean="0">
                <a:latin typeface="微軟正黑體" pitchFamily="34" charset="-120"/>
                <a:ea typeface="微軟正黑體" pitchFamily="34" charset="-120"/>
                <a:cs typeface="新細明體" charset="-120"/>
              </a:rPr>
              <a:t>。</a:t>
            </a:r>
            <a:endParaRPr lang="en-US" altLang="zh-TW" sz="2400" dirty="0" smtClean="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smtClean="0">
                <a:latin typeface="微軟正黑體" pitchFamily="34" charset="-120"/>
                <a:ea typeface="微軟正黑體" pitchFamily="34" charset="-120"/>
                <a:cs typeface="新細明體" charset="-120"/>
              </a:rPr>
              <a:t>平台</a:t>
            </a:r>
            <a:r>
              <a:rPr lang="zh-TW" altLang="zh-TW" sz="2400" dirty="0">
                <a:latin typeface="微軟正黑體" pitchFamily="34" charset="-120"/>
                <a:ea typeface="微軟正黑體" pitchFamily="34" charset="-120"/>
                <a:cs typeface="新細明體" charset="-120"/>
              </a:rPr>
              <a:t>經濟具有增值性</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平台經濟具有</a:t>
            </a:r>
            <a:r>
              <a:rPr lang="zh-TW" altLang="en-US" sz="2400" dirty="0">
                <a:latin typeface="微軟正黑體" pitchFamily="34" charset="-120"/>
                <a:ea typeface="微軟正黑體" pitchFamily="34" charset="-120"/>
                <a:cs typeface="新細明體" charset="-120"/>
              </a:rPr>
              <a:t>網路</a:t>
            </a:r>
            <a:r>
              <a:rPr lang="zh-TW" altLang="zh-TW" sz="2400" dirty="0">
                <a:latin typeface="微軟正黑體" pitchFamily="34" charset="-120"/>
                <a:ea typeface="微軟正黑體" pitchFamily="34" charset="-120"/>
                <a:cs typeface="新細明體" charset="-120"/>
              </a:rPr>
              <a:t>外部性</a:t>
            </a:r>
            <a:r>
              <a:rPr lang="en-US" altLang="zh-TW" sz="2400" dirty="0">
                <a:latin typeface="微軟正黑體" pitchFamily="34" charset="-120"/>
                <a:ea typeface="微軟正黑體" pitchFamily="34" charset="-120"/>
                <a:cs typeface="新細明體" charset="-120"/>
              </a:rPr>
              <a:t> </a:t>
            </a:r>
          </a:p>
          <a:p>
            <a:pPr marL="560070" indent="-514350">
              <a:buClr>
                <a:srgbClr val="002060"/>
              </a:buClr>
              <a:buFont typeface="+mj-ea"/>
              <a:buAutoNum type="ea1ChtPeriod"/>
            </a:pPr>
            <a:r>
              <a:rPr lang="zh-TW" altLang="zh-TW" sz="2400" dirty="0">
                <a:latin typeface="微軟正黑體" pitchFamily="34" charset="-120"/>
                <a:ea typeface="微軟正黑體" pitchFamily="34" charset="-120"/>
                <a:cs typeface="新細明體" charset="-120"/>
              </a:rPr>
              <a:t>平台經濟具有開放特性</a:t>
            </a:r>
            <a:endParaRPr lang="en-US" altLang="zh-TW" sz="2400" dirty="0">
              <a:latin typeface="微軟正黑體" pitchFamily="34" charset="-120"/>
              <a:ea typeface="微軟正黑體" pitchFamily="34" charset="-120"/>
              <a:cs typeface="新細明體" charset="-120"/>
            </a:endParaRPr>
          </a:p>
          <a:p>
            <a:endParaRPr lang="zh-TW" altLang="zh-TW" sz="2400" dirty="0">
              <a:latin typeface="微軟正黑體" pitchFamily="34" charset="-120"/>
              <a:ea typeface="微軟正黑體" pitchFamily="34" charset="-120"/>
            </a:endParaRPr>
          </a:p>
          <a:p>
            <a:pPr marL="0" indent="0">
              <a:buNone/>
            </a:pPr>
            <a:endParaRPr lang="zh-TW" altLang="en-US" dirty="0"/>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51</a:t>
            </a:fld>
            <a:endParaRPr lang="zh-TW" altLang="en-US" dirty="0"/>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9270" y="3295134"/>
            <a:ext cx="5002381" cy="2574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8793945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sz="4400" dirty="0" smtClean="0">
                <a:latin typeface="微軟正黑體" pitchFamily="34" charset="-120"/>
                <a:ea typeface="微軟正黑體" pitchFamily="34" charset="-120"/>
              </a:rPr>
              <a:t>平台</a:t>
            </a:r>
            <a:r>
              <a:rPr lang="zh-TW" altLang="en-US" sz="4400" dirty="0" smtClean="0">
                <a:latin typeface="微軟正黑體" pitchFamily="34" charset="-120"/>
                <a:ea typeface="微軟正黑體" pitchFamily="34" charset="-120"/>
              </a:rPr>
              <a:t>模式勝出原因</a:t>
            </a:r>
            <a:endParaRPr lang="zh-TW" altLang="en-US" dirty="0"/>
          </a:p>
        </p:txBody>
      </p:sp>
      <p:sp>
        <p:nvSpPr>
          <p:cNvPr id="3" name="內容版面配置區 2"/>
          <p:cNvSpPr>
            <a:spLocks noGrp="1"/>
          </p:cNvSpPr>
          <p:nvPr>
            <p:ph idx="1"/>
          </p:nvPr>
        </p:nvSpPr>
        <p:spPr/>
        <p:txBody>
          <a:bodyPr/>
          <a:lstStyle/>
          <a:p>
            <a:pPr marL="560070" indent="-514350">
              <a:buClr>
                <a:srgbClr val="002060"/>
              </a:buClr>
              <a:buFont typeface="+mj-ea"/>
              <a:buAutoNum type="ea1ChtPeriod"/>
            </a:pPr>
            <a:r>
              <a:rPr lang="zh-TW" altLang="en-US" sz="2400" dirty="0" smtClean="0">
                <a:latin typeface="微軟正黑體" pitchFamily="34" charset="-120"/>
                <a:ea typeface="微軟正黑體" pitchFamily="34" charset="-120"/>
                <a:cs typeface="新細明體" charset="-120"/>
              </a:rPr>
              <a:t>去除守門員</a:t>
            </a:r>
            <a:r>
              <a:rPr lang="zh-TW" altLang="en-US" sz="2400" dirty="0" smtClean="0">
                <a:latin typeface="標楷體"/>
                <a:ea typeface="標楷體"/>
                <a:cs typeface="新細明體" charset="-120"/>
              </a:rPr>
              <a:t>，</a:t>
            </a:r>
            <a:r>
              <a:rPr lang="zh-TW" altLang="en-US" sz="2400" dirty="0" smtClean="0">
                <a:latin typeface="微軟正黑體" pitchFamily="34" charset="-120"/>
                <a:ea typeface="微軟正黑體" pitchFamily="34" charset="-120"/>
                <a:cs typeface="新細明體" charset="-120"/>
              </a:rPr>
              <a:t>更有效率擴大規模</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en-US" sz="2400" dirty="0" smtClean="0">
                <a:latin typeface="微軟正黑體" pitchFamily="34" charset="-120"/>
                <a:ea typeface="微軟正黑體" pitchFamily="34" charset="-120"/>
                <a:cs typeface="新細明體" charset="-120"/>
              </a:rPr>
              <a:t>將新資源導入市場</a:t>
            </a:r>
            <a:r>
              <a:rPr lang="zh-TW" altLang="en-US" sz="2400" dirty="0" smtClean="0">
                <a:latin typeface="標楷體"/>
                <a:ea typeface="標楷體"/>
                <a:cs typeface="新細明體" charset="-120"/>
              </a:rPr>
              <a:t>，</a:t>
            </a:r>
            <a:r>
              <a:rPr lang="zh-TW" altLang="en-US" sz="2400" dirty="0" smtClean="0">
                <a:latin typeface="微軟正黑體" pitchFamily="34" charset="-120"/>
                <a:ea typeface="微軟正黑體" pitchFamily="34" charset="-120"/>
                <a:cs typeface="新細明體" charset="-120"/>
              </a:rPr>
              <a:t>增加供給</a:t>
            </a:r>
            <a:r>
              <a:rPr lang="zh-TW" altLang="en-US" sz="2400" dirty="0" smtClean="0">
                <a:latin typeface="新細明體"/>
                <a:ea typeface="新細明體"/>
                <a:cs typeface="新細明體" charset="-120"/>
              </a:rPr>
              <a:t>、創造價值</a:t>
            </a:r>
            <a:endParaRPr lang="en-US" altLang="zh-TW" sz="2400" dirty="0">
              <a:latin typeface="微軟正黑體" pitchFamily="34" charset="-120"/>
              <a:ea typeface="微軟正黑體" pitchFamily="34" charset="-120"/>
              <a:cs typeface="新細明體" charset="-120"/>
            </a:endParaRPr>
          </a:p>
          <a:p>
            <a:pPr marL="560070" indent="-514350">
              <a:buClr>
                <a:srgbClr val="002060"/>
              </a:buClr>
              <a:buFont typeface="+mj-ea"/>
              <a:buAutoNum type="ea1ChtPeriod"/>
            </a:pPr>
            <a:r>
              <a:rPr lang="zh-TW" altLang="en-US" sz="2400" dirty="0" smtClean="0">
                <a:latin typeface="微軟正黑體" pitchFamily="34" charset="-120"/>
                <a:ea typeface="微軟正黑體" pitchFamily="34" charset="-120"/>
                <a:cs typeface="新細明體" charset="-120"/>
              </a:rPr>
              <a:t>善用資料分析工具</a:t>
            </a:r>
            <a:r>
              <a:rPr lang="zh-TW" altLang="en-US" sz="2400" dirty="0" smtClean="0">
                <a:latin typeface="標楷體"/>
                <a:ea typeface="標楷體"/>
                <a:cs typeface="新細明體" charset="-120"/>
              </a:rPr>
              <a:t>，</a:t>
            </a:r>
            <a:r>
              <a:rPr lang="zh-TW" altLang="en-US" sz="2400" dirty="0" smtClean="0">
                <a:latin typeface="+mj-ea"/>
                <a:ea typeface="+mj-ea"/>
                <a:cs typeface="新細明體" charset="-120"/>
              </a:rPr>
              <a:t>創具</a:t>
            </a:r>
            <a:r>
              <a:rPr lang="zh-TW" altLang="en-US" sz="2400" dirty="0" smtClean="0">
                <a:latin typeface="微軟正黑體" pitchFamily="34" charset="-120"/>
                <a:ea typeface="微軟正黑體" pitchFamily="34" charset="-120"/>
                <a:cs typeface="新細明體" charset="-120"/>
              </a:rPr>
              <a:t>創造社群反饋回</a:t>
            </a:r>
            <a:r>
              <a:rPr lang="zh-TW" altLang="en-US" sz="2400" dirty="0">
                <a:latin typeface="微軟正黑體" pitchFamily="34" charset="-120"/>
                <a:ea typeface="微軟正黑體" pitchFamily="34" charset="-120"/>
                <a:cs typeface="新細明體" charset="-120"/>
              </a:rPr>
              <a:t>路</a:t>
            </a:r>
            <a:endParaRPr lang="en-US" altLang="zh-TW" sz="2400" dirty="0">
              <a:latin typeface="微軟正黑體" pitchFamily="34" charset="-120"/>
              <a:ea typeface="微軟正黑體" pitchFamily="34" charset="-120"/>
              <a:cs typeface="新細明體" charset="-120"/>
            </a:endParaRPr>
          </a:p>
          <a:p>
            <a:endParaRPr lang="zh-TW" altLang="en-US" dirty="0"/>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NCTU.IIM.IEBI </a:t>
            </a:r>
            <a:r>
              <a:rPr lang="en-US" altLang="zh-TW" dirty="0"/>
              <a:t>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52</a:t>
            </a:fld>
            <a:endParaRPr lang="zh-TW" altLang="en-US" dirty="0"/>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19601" y="3189139"/>
            <a:ext cx="3135244" cy="29566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2311088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1850" y="892774"/>
            <a:ext cx="10515600" cy="2852737"/>
          </a:xfrm>
        </p:spPr>
        <p:txBody>
          <a:bodyPr/>
          <a:lstStyle/>
          <a:p>
            <a:pPr algn="ctr"/>
            <a:r>
              <a:rPr lang="zh-TW" altLang="en-US" dirty="0" smtClean="0"/>
              <a:t>數位經濟模式</a:t>
            </a:r>
            <a:r>
              <a:rPr lang="en-US" altLang="zh-TW" dirty="0"/>
              <a:t>(</a:t>
            </a:r>
            <a:r>
              <a:rPr lang="zh-TW" altLang="en-US" dirty="0"/>
              <a:t>二</a:t>
            </a:r>
            <a:r>
              <a:rPr lang="en-US" altLang="zh-TW" dirty="0" smtClean="0"/>
              <a:t>):</a:t>
            </a:r>
            <a:r>
              <a:rPr lang="zh-TW" altLang="en-US" dirty="0" smtClean="0"/>
              <a:t>數位</a:t>
            </a:r>
            <a:r>
              <a:rPr lang="zh-TW" altLang="en-US" dirty="0"/>
              <a:t>金融</a:t>
            </a:r>
            <a:endParaRPr lang="en-US" altLang="zh-TW" dirty="0"/>
          </a:p>
        </p:txBody>
      </p:sp>
      <p:sp>
        <p:nvSpPr>
          <p:cNvPr id="3" name="文字版面配置區 2"/>
          <p:cNvSpPr>
            <a:spLocks noGrp="1"/>
          </p:cNvSpPr>
          <p:nvPr>
            <p:ph type="body" idx="1"/>
          </p:nvPr>
        </p:nvSpPr>
        <p:spPr/>
        <p:txBody>
          <a:bodyPr/>
          <a:lstStyle/>
          <a:p>
            <a:endParaRPr lang="en-US"/>
          </a:p>
        </p:txBody>
      </p:sp>
    </p:spTree>
    <p:extLst>
      <p:ext uri="{BB962C8B-B14F-4D97-AF65-F5344CB8AC3E}">
        <p14:creationId xmlns:p14="http://schemas.microsoft.com/office/powerpoint/2010/main" val="246944906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51814" y="365126"/>
            <a:ext cx="11002297" cy="954856"/>
          </a:xfrm>
        </p:spPr>
        <p:txBody>
          <a:bodyPr>
            <a:normAutofit/>
          </a:bodyPr>
          <a:lstStyle/>
          <a:p>
            <a:r>
              <a:rPr kumimoji="1" lang="zh-TW" altLang="en-US" sz="3600" dirty="0" smtClean="0"/>
              <a:t>傳統金融行業</a:t>
            </a:r>
            <a:endParaRPr kumimoji="1" lang="zh-TW" altLang="en-US" sz="3600" dirty="0"/>
          </a:p>
        </p:txBody>
      </p:sp>
      <p:sp>
        <p:nvSpPr>
          <p:cNvPr id="3" name="內容版面配置區 2"/>
          <p:cNvSpPr>
            <a:spLocks noGrp="1"/>
          </p:cNvSpPr>
          <p:nvPr>
            <p:ph idx="1"/>
          </p:nvPr>
        </p:nvSpPr>
        <p:spPr>
          <a:xfrm>
            <a:off x="612057" y="1474839"/>
            <a:ext cx="5547443" cy="4702124"/>
          </a:xfrm>
        </p:spPr>
        <p:txBody>
          <a:bodyPr/>
          <a:lstStyle/>
          <a:p>
            <a:pPr>
              <a:lnSpc>
                <a:spcPct val="120000"/>
              </a:lnSpc>
            </a:pPr>
            <a:r>
              <a:rPr kumimoji="1" lang="zh-TW" altLang="en-US" sz="2400" dirty="0"/>
              <a:t>通過</a:t>
            </a:r>
            <a:r>
              <a:rPr kumimoji="1" lang="zh-TW" altLang="en-US" sz="2400" b="1" dirty="0"/>
              <a:t>中間金融機構</a:t>
            </a:r>
            <a:r>
              <a:rPr kumimoji="1" lang="zh-TW" altLang="en-US" sz="2400" dirty="0" smtClean="0"/>
              <a:t>，把資金由供應</a:t>
            </a:r>
            <a:r>
              <a:rPr kumimoji="1" lang="zh-TW" altLang="en-US" sz="2400" dirty="0"/>
              <a:t>者轉移至需求者手中、或經由機構投資至證券</a:t>
            </a:r>
            <a:r>
              <a:rPr kumimoji="1" lang="zh-TW" altLang="en-US" sz="2400" dirty="0" smtClean="0"/>
              <a:t>市場。</a:t>
            </a:r>
            <a:endParaRPr kumimoji="1" lang="en-US" altLang="zh-TW" sz="2400" dirty="0" smtClean="0"/>
          </a:p>
          <a:p>
            <a:pPr lvl="1">
              <a:lnSpc>
                <a:spcPct val="120000"/>
              </a:lnSpc>
            </a:pPr>
            <a:r>
              <a:rPr kumimoji="1" lang="zh-TW" altLang="en-US" sz="2200" dirty="0">
                <a:solidFill>
                  <a:schemeClr val="accent6"/>
                </a:solidFill>
              </a:rPr>
              <a:t>直接金融市場</a:t>
            </a:r>
            <a:r>
              <a:rPr kumimoji="1" lang="en-US" altLang="zh-TW" sz="2200" dirty="0">
                <a:solidFill>
                  <a:schemeClr val="accent6"/>
                </a:solidFill>
              </a:rPr>
              <a:t>(</a:t>
            </a:r>
            <a:r>
              <a:rPr kumimoji="1" lang="zh-TW" altLang="en-US" sz="2200" dirty="0">
                <a:solidFill>
                  <a:schemeClr val="accent6"/>
                </a:solidFill>
              </a:rPr>
              <a:t>股票</a:t>
            </a:r>
            <a:r>
              <a:rPr kumimoji="1" lang="zh-TW" altLang="en-US" sz="2200" dirty="0">
                <a:solidFill>
                  <a:schemeClr val="accent6"/>
                </a:solidFill>
                <a:latin typeface="新細明體"/>
                <a:ea typeface="新細明體"/>
              </a:rPr>
              <a:t>、債券</a:t>
            </a:r>
            <a:r>
              <a:rPr kumimoji="1" lang="en-US" altLang="zh-TW" sz="2200" dirty="0" smtClean="0">
                <a:solidFill>
                  <a:schemeClr val="accent6"/>
                </a:solidFill>
                <a:latin typeface="新細明體"/>
                <a:ea typeface="新細明體"/>
              </a:rPr>
              <a:t>)</a:t>
            </a:r>
            <a:endParaRPr kumimoji="1" lang="en-US" altLang="zh-TW" sz="2200" dirty="0" smtClean="0">
              <a:solidFill>
                <a:schemeClr val="accent6"/>
              </a:solidFill>
            </a:endParaRPr>
          </a:p>
          <a:p>
            <a:pPr lvl="1">
              <a:lnSpc>
                <a:spcPct val="120000"/>
              </a:lnSpc>
            </a:pPr>
            <a:r>
              <a:rPr kumimoji="1" lang="zh-TW" altLang="en-US" sz="2200" dirty="0" smtClean="0">
                <a:solidFill>
                  <a:schemeClr val="accent6"/>
                </a:solidFill>
              </a:rPr>
              <a:t>間接金融市場 </a:t>
            </a:r>
            <a:r>
              <a:rPr kumimoji="1" lang="en-US" altLang="zh-TW" sz="2200" dirty="0" smtClean="0">
                <a:solidFill>
                  <a:schemeClr val="accent6"/>
                </a:solidFill>
              </a:rPr>
              <a:t>(</a:t>
            </a:r>
            <a:r>
              <a:rPr kumimoji="1" lang="zh-TW" altLang="en-US" sz="2200" dirty="0" smtClean="0">
                <a:solidFill>
                  <a:schemeClr val="accent6"/>
                </a:solidFill>
              </a:rPr>
              <a:t>基金</a:t>
            </a:r>
            <a:r>
              <a:rPr kumimoji="1" lang="zh-TW" altLang="en-US" sz="2200" dirty="0" smtClean="0">
                <a:solidFill>
                  <a:schemeClr val="accent6"/>
                </a:solidFill>
                <a:latin typeface="新細明體"/>
                <a:ea typeface="新細明體"/>
              </a:rPr>
              <a:t>、保險</a:t>
            </a:r>
            <a:r>
              <a:rPr kumimoji="1" lang="en-US" altLang="zh-TW" sz="2200" dirty="0" smtClean="0">
                <a:solidFill>
                  <a:schemeClr val="accent6"/>
                </a:solidFill>
                <a:latin typeface="新細明體"/>
                <a:ea typeface="新細明體"/>
              </a:rPr>
              <a:t>)</a:t>
            </a:r>
            <a:endParaRPr kumimoji="1" lang="en-US" altLang="zh-TW" sz="2200" dirty="0" smtClean="0">
              <a:solidFill>
                <a:schemeClr val="accent6"/>
              </a:solidFill>
            </a:endParaRPr>
          </a:p>
          <a:p>
            <a:pPr marL="457200" lvl="1" indent="0">
              <a:lnSpc>
                <a:spcPct val="120000"/>
              </a:lnSpc>
              <a:buNone/>
            </a:pPr>
            <a:endParaRPr kumimoji="1" lang="zh-TW" altLang="en-US" sz="2200" dirty="0">
              <a:solidFill>
                <a:schemeClr val="accent6"/>
              </a:solidFill>
            </a:endParaRPr>
          </a:p>
          <a:p>
            <a:pPr>
              <a:lnSpc>
                <a:spcPct val="120000"/>
              </a:lnSpc>
            </a:pPr>
            <a:endParaRPr kumimoji="1" lang="zh-TW" altLang="en-US" dirty="0"/>
          </a:p>
        </p:txBody>
      </p:sp>
      <p:sp>
        <p:nvSpPr>
          <p:cNvPr id="4" name="頁尾版面配置區 3"/>
          <p:cNvSpPr>
            <a:spLocks noGrp="1"/>
          </p:cNvSpPr>
          <p:nvPr>
            <p:ph type="ftr" sz="quarter" idx="11"/>
          </p:nvPr>
        </p:nvSpPr>
        <p:spPr/>
        <p:txBody>
          <a:bodyPr/>
          <a:lstStyle/>
          <a:p>
            <a:r>
              <a:rPr lang="en-US" altLang="zh-TW" dirty="0" smtClean="0"/>
              <a:t>《2017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54</a:t>
            </a:fld>
            <a:endParaRPr lang="zh-TW" altLang="en-US" dirty="0"/>
          </a:p>
        </p:txBody>
      </p:sp>
      <p:graphicFrame>
        <p:nvGraphicFramePr>
          <p:cNvPr id="6" name="資料庫圖表 7"/>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8" name="群組 7"/>
          <p:cNvGrpSpPr/>
          <p:nvPr/>
        </p:nvGrpSpPr>
        <p:grpSpPr>
          <a:xfrm>
            <a:off x="4961948" y="1901349"/>
            <a:ext cx="7013039" cy="3878905"/>
            <a:chOff x="841678" y="477629"/>
            <a:chExt cx="10041140" cy="5696637"/>
          </a:xfrm>
        </p:grpSpPr>
        <p:pic>
          <p:nvPicPr>
            <p:cNvPr id="9" name="圖片 8"/>
            <p:cNvPicPr>
              <a:picLocks noChangeAspect="1"/>
            </p:cNvPicPr>
            <p:nvPr/>
          </p:nvPicPr>
          <p:blipFill rotWithShape="1">
            <a:blip r:embed="rId7"/>
            <a:srcRect l="69757" t="24859"/>
            <a:stretch/>
          </p:blipFill>
          <p:spPr>
            <a:xfrm>
              <a:off x="841678" y="2105077"/>
              <a:ext cx="2012267" cy="1831645"/>
            </a:xfrm>
            <a:prstGeom prst="rect">
              <a:avLst/>
            </a:prstGeom>
          </p:spPr>
        </p:pic>
        <p:pic>
          <p:nvPicPr>
            <p:cNvPr id="10" name="圖片 9"/>
            <p:cNvPicPr>
              <a:picLocks noChangeAspect="1"/>
            </p:cNvPicPr>
            <p:nvPr/>
          </p:nvPicPr>
          <p:blipFill rotWithShape="1">
            <a:blip r:embed="rId7"/>
            <a:srcRect t="14327" r="71139" b="37429"/>
            <a:stretch/>
          </p:blipFill>
          <p:spPr>
            <a:xfrm>
              <a:off x="7426921" y="477629"/>
              <a:ext cx="1787877" cy="1094886"/>
            </a:xfrm>
            <a:prstGeom prst="rect">
              <a:avLst/>
            </a:prstGeom>
          </p:spPr>
        </p:pic>
        <p:pic>
          <p:nvPicPr>
            <p:cNvPr id="11" name="圖片 10"/>
            <p:cNvPicPr>
              <a:picLocks noChangeAspect="1"/>
            </p:cNvPicPr>
            <p:nvPr/>
          </p:nvPicPr>
          <p:blipFill rotWithShape="1">
            <a:blip r:embed="rId8" cstate="print">
              <a:extLst>
                <a:ext uri="{28A0092B-C50C-407E-A947-70E740481C1C}">
                  <a14:useLocalDpi xmlns:a14="http://schemas.microsoft.com/office/drawing/2010/main" val="0"/>
                </a:ext>
              </a:extLst>
            </a:blip>
            <a:srcRect l="66389" t="63938" r="2499" b="10350"/>
            <a:stretch/>
          </p:blipFill>
          <p:spPr>
            <a:xfrm>
              <a:off x="8203123" y="4725803"/>
              <a:ext cx="1643076" cy="1448463"/>
            </a:xfrm>
            <a:prstGeom prst="rect">
              <a:avLst/>
            </a:prstGeom>
          </p:spPr>
        </p:pic>
        <p:pic>
          <p:nvPicPr>
            <p:cNvPr id="12" name="圖片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844618" y="2432349"/>
              <a:ext cx="1458913" cy="1375546"/>
            </a:xfrm>
            <a:prstGeom prst="rect">
              <a:avLst/>
            </a:prstGeom>
          </p:spPr>
        </p:pic>
        <p:pic>
          <p:nvPicPr>
            <p:cNvPr id="13" name="圖片 12"/>
            <p:cNvPicPr>
              <a:picLocks noChangeAspect="1"/>
            </p:cNvPicPr>
            <p:nvPr/>
          </p:nvPicPr>
          <p:blipFill rotWithShape="1">
            <a:blip r:embed="rId7"/>
            <a:srcRect t="61656" r="71139"/>
            <a:stretch/>
          </p:blipFill>
          <p:spPr>
            <a:xfrm>
              <a:off x="8447054" y="1355855"/>
              <a:ext cx="1756356" cy="854856"/>
            </a:xfrm>
            <a:prstGeom prst="rect">
              <a:avLst/>
            </a:prstGeom>
          </p:spPr>
        </p:pic>
        <p:pic>
          <p:nvPicPr>
            <p:cNvPr id="14" name="圖片 13"/>
            <p:cNvPicPr>
              <a:picLocks noChangeAspect="1"/>
            </p:cNvPicPr>
            <p:nvPr/>
          </p:nvPicPr>
          <p:blipFill rotWithShape="1">
            <a:blip r:embed="rId10" cstate="print">
              <a:extLst>
                <a:ext uri="{28A0092B-C50C-407E-A947-70E740481C1C}">
                  <a14:useLocalDpi xmlns:a14="http://schemas.microsoft.com/office/drawing/2010/main" val="0"/>
                </a:ext>
              </a:extLst>
            </a:blip>
            <a:srcRect l="-1" t="8710" r="-117" b="11968"/>
            <a:stretch/>
          </p:blipFill>
          <p:spPr>
            <a:xfrm>
              <a:off x="8635962" y="2965022"/>
              <a:ext cx="1453906" cy="1151909"/>
            </a:xfrm>
            <a:prstGeom prst="rect">
              <a:avLst/>
            </a:prstGeom>
          </p:spPr>
        </p:pic>
        <p:sp>
          <p:nvSpPr>
            <p:cNvPr id="15" name="左-右雙向箭號 14"/>
            <p:cNvSpPr/>
            <p:nvPr/>
          </p:nvSpPr>
          <p:spPr>
            <a:xfrm>
              <a:off x="3075212" y="3031588"/>
              <a:ext cx="1629860" cy="391027"/>
            </a:xfrm>
            <a:prstGeom prst="leftRightArrow">
              <a:avLst/>
            </a:prstGeom>
            <a:solidFill>
              <a:srgbClr val="FF99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a:p>
          </p:txBody>
        </p:sp>
        <p:sp>
          <p:nvSpPr>
            <p:cNvPr id="16" name="左-右雙向箭號 15"/>
            <p:cNvSpPr/>
            <p:nvPr/>
          </p:nvSpPr>
          <p:spPr>
            <a:xfrm rot="20902015">
              <a:off x="6672128" y="1738586"/>
              <a:ext cx="1549609" cy="425144"/>
            </a:xfrm>
            <a:prstGeom prst="leftRightArrow">
              <a:avLst/>
            </a:prstGeom>
            <a:solidFill>
              <a:srgbClr val="FF99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a:p>
          </p:txBody>
        </p:sp>
        <p:sp>
          <p:nvSpPr>
            <p:cNvPr id="17" name="左-右雙向箭號 16"/>
            <p:cNvSpPr/>
            <p:nvPr/>
          </p:nvSpPr>
          <p:spPr>
            <a:xfrm>
              <a:off x="6537103" y="3120123"/>
              <a:ext cx="1917369" cy="445137"/>
            </a:xfrm>
            <a:prstGeom prst="leftRightArrow">
              <a:avLst/>
            </a:prstGeom>
            <a:solidFill>
              <a:srgbClr val="FF99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a:p>
          </p:txBody>
        </p:sp>
        <p:sp>
          <p:nvSpPr>
            <p:cNvPr id="18" name="左-右雙向箭號 17"/>
            <p:cNvSpPr/>
            <p:nvPr/>
          </p:nvSpPr>
          <p:spPr>
            <a:xfrm rot="1527751">
              <a:off x="6430077" y="4486650"/>
              <a:ext cx="2131419" cy="531354"/>
            </a:xfrm>
            <a:prstGeom prst="leftRightArrow">
              <a:avLst/>
            </a:prstGeom>
            <a:solidFill>
              <a:srgbClr val="FF9933"/>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zh-TW" altLang="en-US"/>
            </a:p>
          </p:txBody>
        </p:sp>
        <p:sp>
          <p:nvSpPr>
            <p:cNvPr id="19" name="文字方塊 18"/>
            <p:cNvSpPr txBox="1"/>
            <p:nvPr/>
          </p:nvSpPr>
          <p:spPr>
            <a:xfrm rot="21598502">
              <a:off x="3578759" y="2727273"/>
              <a:ext cx="835725" cy="475498"/>
            </a:xfrm>
            <a:prstGeom prst="rect">
              <a:avLst/>
            </a:prstGeom>
            <a:noFill/>
          </p:spPr>
          <p:txBody>
            <a:bodyPr wrap="none" rtlCol="0">
              <a:spAutoFit/>
            </a:bodyPr>
            <a:lstStyle/>
            <a:p>
              <a:r>
                <a:rPr kumimoji="1" lang="zh-TW" altLang="en-US" sz="1600" b="1" dirty="0" smtClean="0"/>
                <a:t>資金</a:t>
              </a:r>
              <a:endParaRPr kumimoji="1" lang="zh-TW" altLang="en-US" sz="1600" b="1" dirty="0"/>
            </a:p>
          </p:txBody>
        </p:sp>
        <p:sp>
          <p:nvSpPr>
            <p:cNvPr id="20" name="文字方塊 19"/>
            <p:cNvSpPr txBox="1"/>
            <p:nvPr/>
          </p:nvSpPr>
          <p:spPr>
            <a:xfrm rot="20880000">
              <a:off x="6950199" y="1466665"/>
              <a:ext cx="835725" cy="475498"/>
            </a:xfrm>
            <a:prstGeom prst="rect">
              <a:avLst/>
            </a:prstGeom>
            <a:noFill/>
          </p:spPr>
          <p:txBody>
            <a:bodyPr wrap="none" rtlCol="0">
              <a:spAutoFit/>
            </a:bodyPr>
            <a:lstStyle/>
            <a:p>
              <a:r>
                <a:rPr kumimoji="1" lang="zh-TW" altLang="en-US" sz="1600" b="1" dirty="0" smtClean="0"/>
                <a:t>貸款</a:t>
              </a:r>
              <a:endParaRPr kumimoji="1" lang="zh-TW" altLang="en-US" sz="1600" b="1" dirty="0"/>
            </a:p>
          </p:txBody>
        </p:sp>
        <p:sp>
          <p:nvSpPr>
            <p:cNvPr id="21" name="文字方塊 20"/>
            <p:cNvSpPr txBox="1"/>
            <p:nvPr/>
          </p:nvSpPr>
          <p:spPr>
            <a:xfrm rot="20880000">
              <a:off x="7172623" y="2048199"/>
              <a:ext cx="646331" cy="369332"/>
            </a:xfrm>
            <a:prstGeom prst="rect">
              <a:avLst/>
            </a:prstGeom>
            <a:noFill/>
          </p:spPr>
          <p:txBody>
            <a:bodyPr wrap="none" rtlCol="0">
              <a:spAutoFit/>
            </a:bodyPr>
            <a:lstStyle/>
            <a:p>
              <a:r>
                <a:rPr kumimoji="1" lang="zh-TW" altLang="en-US" b="1" dirty="0" smtClean="0"/>
                <a:t>利息</a:t>
              </a:r>
              <a:endParaRPr kumimoji="1" lang="zh-TW" altLang="en-US" b="1" dirty="0"/>
            </a:p>
          </p:txBody>
        </p:sp>
        <p:sp>
          <p:nvSpPr>
            <p:cNvPr id="22" name="文字方塊 21"/>
            <p:cNvSpPr txBox="1"/>
            <p:nvPr/>
          </p:nvSpPr>
          <p:spPr>
            <a:xfrm rot="21598502">
              <a:off x="3544262" y="3318383"/>
              <a:ext cx="851960" cy="497207"/>
            </a:xfrm>
            <a:prstGeom prst="rect">
              <a:avLst/>
            </a:prstGeom>
            <a:noFill/>
          </p:spPr>
          <p:txBody>
            <a:bodyPr wrap="none" rtlCol="0">
              <a:spAutoFit/>
            </a:bodyPr>
            <a:lstStyle/>
            <a:p>
              <a:r>
                <a:rPr kumimoji="1" lang="zh-TW" altLang="en-US" sz="1600" b="1" dirty="0" smtClean="0"/>
                <a:t>獲利</a:t>
              </a:r>
              <a:endParaRPr kumimoji="1" lang="zh-TW" altLang="en-US" sz="1600" b="1" dirty="0"/>
            </a:p>
          </p:txBody>
        </p:sp>
        <p:sp>
          <p:nvSpPr>
            <p:cNvPr id="23" name="文字方塊 22"/>
            <p:cNvSpPr txBox="1"/>
            <p:nvPr/>
          </p:nvSpPr>
          <p:spPr>
            <a:xfrm rot="1742">
              <a:off x="7183650" y="2824965"/>
              <a:ext cx="835725" cy="475498"/>
            </a:xfrm>
            <a:prstGeom prst="rect">
              <a:avLst/>
            </a:prstGeom>
            <a:noFill/>
          </p:spPr>
          <p:txBody>
            <a:bodyPr wrap="none" rtlCol="0">
              <a:spAutoFit/>
            </a:bodyPr>
            <a:lstStyle/>
            <a:p>
              <a:r>
                <a:rPr kumimoji="1" lang="zh-TW" altLang="en-US" sz="1600" b="1" smtClean="0"/>
                <a:t>投資</a:t>
              </a:r>
              <a:endParaRPr kumimoji="1" lang="zh-TW" altLang="en-US" sz="1600" b="1" dirty="0"/>
            </a:p>
          </p:txBody>
        </p:sp>
        <p:sp>
          <p:nvSpPr>
            <p:cNvPr id="24" name="文字方塊 23"/>
            <p:cNvSpPr txBox="1"/>
            <p:nvPr/>
          </p:nvSpPr>
          <p:spPr>
            <a:xfrm rot="1742">
              <a:off x="7029070" y="3449773"/>
              <a:ext cx="835725" cy="475498"/>
            </a:xfrm>
            <a:prstGeom prst="rect">
              <a:avLst/>
            </a:prstGeom>
            <a:noFill/>
          </p:spPr>
          <p:txBody>
            <a:bodyPr wrap="none" rtlCol="0">
              <a:spAutoFit/>
            </a:bodyPr>
            <a:lstStyle/>
            <a:p>
              <a:r>
                <a:rPr kumimoji="1" lang="zh-TW" altLang="en-US" sz="1600" b="1" dirty="0" smtClean="0"/>
                <a:t>收益</a:t>
              </a:r>
              <a:endParaRPr kumimoji="1" lang="zh-TW" altLang="en-US" sz="1600" b="1" dirty="0"/>
            </a:p>
          </p:txBody>
        </p:sp>
        <p:pic>
          <p:nvPicPr>
            <p:cNvPr id="25" name="圖片 24"/>
            <p:cNvPicPr>
              <a:picLocks noChangeAspect="1"/>
            </p:cNvPicPr>
            <p:nvPr/>
          </p:nvPicPr>
          <p:blipFill rotWithShape="1">
            <a:blip r:embed="rId7"/>
            <a:srcRect t="14327" r="71139" b="37429"/>
            <a:stretch/>
          </p:blipFill>
          <p:spPr>
            <a:xfrm flipH="1">
              <a:off x="9094941" y="4293632"/>
              <a:ext cx="1787877" cy="1094885"/>
            </a:xfrm>
            <a:prstGeom prst="rect">
              <a:avLst/>
            </a:prstGeom>
          </p:spPr>
        </p:pic>
        <p:sp>
          <p:nvSpPr>
            <p:cNvPr id="26" name="文字方塊 25"/>
            <p:cNvSpPr txBox="1"/>
            <p:nvPr/>
          </p:nvSpPr>
          <p:spPr>
            <a:xfrm rot="1511547">
              <a:off x="6893226" y="4242517"/>
              <a:ext cx="1439518" cy="497207"/>
            </a:xfrm>
            <a:prstGeom prst="rect">
              <a:avLst/>
            </a:prstGeom>
            <a:noFill/>
          </p:spPr>
          <p:txBody>
            <a:bodyPr wrap="none" rtlCol="0">
              <a:spAutoFit/>
            </a:bodyPr>
            <a:lstStyle/>
            <a:p>
              <a:r>
                <a:rPr kumimoji="1" lang="zh-TW" altLang="en-US" sz="1600" b="1" dirty="0" smtClean="0"/>
                <a:t>認購股票</a:t>
              </a:r>
              <a:endParaRPr kumimoji="1" lang="zh-TW" altLang="en-US" sz="1600" b="1" dirty="0"/>
            </a:p>
          </p:txBody>
        </p:sp>
        <p:sp>
          <p:nvSpPr>
            <p:cNvPr id="27" name="文字方塊 26"/>
            <p:cNvSpPr txBox="1"/>
            <p:nvPr/>
          </p:nvSpPr>
          <p:spPr>
            <a:xfrm rot="1511547">
              <a:off x="6623252" y="4840379"/>
              <a:ext cx="1412086" cy="475498"/>
            </a:xfrm>
            <a:prstGeom prst="rect">
              <a:avLst/>
            </a:prstGeom>
            <a:noFill/>
          </p:spPr>
          <p:txBody>
            <a:bodyPr wrap="none" rtlCol="0">
              <a:spAutoFit/>
            </a:bodyPr>
            <a:lstStyle/>
            <a:p>
              <a:r>
                <a:rPr kumimoji="1" lang="zh-TW" altLang="en-US" sz="1600" b="1" dirty="0" smtClean="0"/>
                <a:t>股票紅利</a:t>
              </a:r>
              <a:endParaRPr kumimoji="1" lang="zh-TW" altLang="en-US" sz="1600" b="1" dirty="0"/>
            </a:p>
          </p:txBody>
        </p:sp>
        <p:sp>
          <p:nvSpPr>
            <p:cNvPr id="28" name="文字方塊 27"/>
            <p:cNvSpPr txBox="1"/>
            <p:nvPr/>
          </p:nvSpPr>
          <p:spPr>
            <a:xfrm>
              <a:off x="4857823" y="3813595"/>
              <a:ext cx="1412086" cy="475498"/>
            </a:xfrm>
            <a:prstGeom prst="rect">
              <a:avLst/>
            </a:prstGeom>
            <a:noFill/>
          </p:spPr>
          <p:txBody>
            <a:bodyPr wrap="none" rtlCol="0">
              <a:spAutoFit/>
            </a:bodyPr>
            <a:lstStyle/>
            <a:p>
              <a:r>
                <a:rPr kumimoji="1" lang="zh-TW" altLang="en-US" sz="1600" b="1" dirty="0" smtClean="0"/>
                <a:t>中間機構</a:t>
              </a:r>
              <a:endParaRPr kumimoji="1" lang="zh-TW" altLang="en-US" sz="1600" b="1" dirty="0"/>
            </a:p>
          </p:txBody>
        </p:sp>
        <p:sp>
          <p:nvSpPr>
            <p:cNvPr id="29" name="文字方塊 28"/>
            <p:cNvSpPr txBox="1"/>
            <p:nvPr/>
          </p:nvSpPr>
          <p:spPr>
            <a:xfrm>
              <a:off x="925721" y="4011537"/>
              <a:ext cx="1997626" cy="542408"/>
            </a:xfrm>
            <a:prstGeom prst="rect">
              <a:avLst/>
            </a:prstGeom>
            <a:noFill/>
          </p:spPr>
          <p:txBody>
            <a:bodyPr wrap="square" rtlCol="0">
              <a:spAutoFit/>
            </a:bodyPr>
            <a:lstStyle/>
            <a:p>
              <a:r>
                <a:rPr kumimoji="1" lang="zh-TW" altLang="en-US" b="1" dirty="0" smtClean="0"/>
                <a:t>資金供應者</a:t>
              </a:r>
              <a:endParaRPr kumimoji="1" lang="zh-TW" altLang="en-US" b="1" dirty="0"/>
            </a:p>
          </p:txBody>
        </p:sp>
      </p:grpSp>
    </p:spTree>
    <p:extLst>
      <p:ext uri="{BB962C8B-B14F-4D97-AF65-F5344CB8AC3E}">
        <p14:creationId xmlns:p14="http://schemas.microsoft.com/office/powerpoint/2010/main" val="80546449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sz="3600" dirty="0" smtClean="0"/>
              <a:t>互聯網金融模式</a:t>
            </a:r>
            <a:endParaRPr kumimoji="1" lang="zh-TW" altLang="en-US" sz="3600" dirty="0"/>
          </a:p>
        </p:txBody>
      </p:sp>
      <p:sp>
        <p:nvSpPr>
          <p:cNvPr id="3" name="內容版面配置區 2"/>
          <p:cNvSpPr>
            <a:spLocks noGrp="1"/>
          </p:cNvSpPr>
          <p:nvPr>
            <p:ph idx="1"/>
          </p:nvPr>
        </p:nvSpPr>
        <p:spPr>
          <a:xfrm>
            <a:off x="612057" y="1474839"/>
            <a:ext cx="11002297" cy="4702124"/>
          </a:xfrm>
        </p:spPr>
        <p:txBody>
          <a:bodyPr/>
          <a:lstStyle/>
          <a:p>
            <a:pPr>
              <a:lnSpc>
                <a:spcPct val="120000"/>
              </a:lnSpc>
            </a:pPr>
            <a:r>
              <a:rPr lang="zh-TW" altLang="en-US" dirty="0" smtClean="0"/>
              <a:t>利用</a:t>
            </a:r>
            <a:r>
              <a:rPr lang="zh-TW" altLang="en-US" b="1" dirty="0" smtClean="0">
                <a:latin typeface="新細明體" panose="02020500000000000000" pitchFamily="18" charset="-120"/>
                <a:ea typeface="新細明體" panose="02020500000000000000" pitchFamily="18" charset="-120"/>
              </a:rPr>
              <a:t>「互聯網」</a:t>
            </a:r>
            <a:r>
              <a:rPr lang="zh-TW" altLang="en-US" dirty="0" smtClean="0"/>
              <a:t>為管</a:t>
            </a:r>
            <a:r>
              <a:rPr lang="zh-TW" altLang="en-US" dirty="0"/>
              <a:t>道</a:t>
            </a:r>
            <a:r>
              <a:rPr lang="zh-TW" altLang="en-US" dirty="0" smtClean="0"/>
              <a:t>，將資金在供需雙方間融通</a:t>
            </a:r>
            <a:r>
              <a:rPr lang="zh-TW" altLang="en-US" dirty="0"/>
              <a:t>。</a:t>
            </a:r>
          </a:p>
          <a:p>
            <a:pPr>
              <a:lnSpc>
                <a:spcPct val="120000"/>
              </a:lnSpc>
            </a:pPr>
            <a:endParaRPr kumimoji="1" lang="zh-TW" altLang="en-US" dirty="0"/>
          </a:p>
        </p:txBody>
      </p:sp>
      <p:sp>
        <p:nvSpPr>
          <p:cNvPr id="4" name="頁尾版面配置區 3"/>
          <p:cNvSpPr>
            <a:spLocks noGrp="1"/>
          </p:cNvSpPr>
          <p:nvPr>
            <p:ph type="ftr" sz="quarter" idx="11"/>
          </p:nvPr>
        </p:nvSpPr>
        <p:spPr/>
        <p:txBody>
          <a:bodyPr/>
          <a:lstStyle/>
          <a:p>
            <a:r>
              <a:rPr lang="en-US" altLang="zh-TW" dirty="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55</a:t>
            </a:fld>
            <a:endParaRPr lang="zh-TW" altLang="en-US" dirty="0"/>
          </a:p>
        </p:txBody>
      </p:sp>
      <p:pic>
        <p:nvPicPr>
          <p:cNvPr id="7" name="圖片 6"/>
          <p:cNvPicPr>
            <a:picLocks noChangeAspect="1"/>
          </p:cNvPicPr>
          <p:nvPr/>
        </p:nvPicPr>
        <p:blipFill>
          <a:blip r:embed="rId2"/>
          <a:stretch>
            <a:fillRect/>
          </a:stretch>
        </p:blipFill>
        <p:spPr>
          <a:xfrm>
            <a:off x="1175599" y="2247065"/>
            <a:ext cx="9875212" cy="3617819"/>
          </a:xfrm>
          <a:prstGeom prst="rect">
            <a:avLst/>
          </a:prstGeom>
        </p:spPr>
      </p:pic>
    </p:spTree>
    <p:extLst>
      <p:ext uri="{BB962C8B-B14F-4D97-AF65-F5344CB8AC3E}">
        <p14:creationId xmlns:p14="http://schemas.microsoft.com/office/powerpoint/2010/main" val="87342321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94068" y="39586"/>
            <a:ext cx="10515600" cy="1325563"/>
          </a:xfrm>
        </p:spPr>
        <p:txBody>
          <a:bodyPr>
            <a:normAutofit/>
          </a:bodyPr>
          <a:lstStyle/>
          <a:p>
            <a:r>
              <a:rPr kumimoji="1" lang="zh-TW" altLang="en-US" sz="3600" dirty="0" smtClean="0">
                <a:latin typeface="+mn-ea"/>
              </a:rPr>
              <a:t>互聯網金融</a:t>
            </a:r>
            <a:r>
              <a:rPr kumimoji="1" lang="zh-TW" altLang="en-US" sz="3600" dirty="0">
                <a:latin typeface="+mn-ea"/>
              </a:rPr>
              <a:t>的興起</a:t>
            </a:r>
            <a:endParaRPr kumimoji="1" lang="zh-TW" altLang="en-US" sz="3600" dirty="0"/>
          </a:p>
        </p:txBody>
      </p:sp>
      <p:sp>
        <p:nvSpPr>
          <p:cNvPr id="4" name="頁尾版面配置區 3"/>
          <p:cNvSpPr>
            <a:spLocks noGrp="1"/>
          </p:cNvSpPr>
          <p:nvPr>
            <p:ph type="ftr" sz="quarter" idx="11"/>
          </p:nvPr>
        </p:nvSpPr>
        <p:spPr/>
        <p:txBody>
          <a:bodyPr/>
          <a:lstStyle/>
          <a:p>
            <a:r>
              <a:rPr lang="en-US" altLang="zh-TW" dirty="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56</a:t>
            </a:fld>
            <a:endParaRPr lang="zh-TW" altLang="en-US" dirty="0"/>
          </a:p>
        </p:txBody>
      </p:sp>
      <p:sp>
        <p:nvSpPr>
          <p:cNvPr id="8" name="文字版面配置區 4"/>
          <p:cNvSpPr txBox="1">
            <a:spLocks/>
          </p:cNvSpPr>
          <p:nvPr/>
        </p:nvSpPr>
        <p:spPr>
          <a:xfrm>
            <a:off x="294068" y="1027906"/>
            <a:ext cx="11174686" cy="5158327"/>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26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60000"/>
              </a:lnSpc>
            </a:pPr>
            <a:r>
              <a:rPr lang="zh-TW" altLang="en-US" sz="2800" dirty="0" smtClean="0"/>
              <a:t>互聯網的快速發展→</a:t>
            </a:r>
            <a:r>
              <a:rPr lang="zh-TW" altLang="en-US" sz="2800" b="1" dirty="0" smtClean="0"/>
              <a:t>技術條件</a:t>
            </a:r>
            <a:endParaRPr lang="en-US" altLang="zh-TW" sz="2800" dirty="0" smtClean="0"/>
          </a:p>
          <a:p>
            <a:pPr>
              <a:lnSpc>
                <a:spcPct val="160000"/>
              </a:lnSpc>
            </a:pPr>
            <a:r>
              <a:rPr lang="zh-TW" altLang="en-US" sz="2800" dirty="0" smtClean="0"/>
              <a:t>電子商務的發展→</a:t>
            </a:r>
            <a:r>
              <a:rPr lang="zh-TW" altLang="en-US" sz="2800" b="1" dirty="0" smtClean="0"/>
              <a:t>社會條件</a:t>
            </a:r>
            <a:endParaRPr lang="en-US" altLang="zh-TW" sz="2800" dirty="0" smtClean="0"/>
          </a:p>
          <a:p>
            <a:pPr>
              <a:lnSpc>
                <a:spcPct val="160000"/>
              </a:lnSpc>
            </a:pPr>
            <a:r>
              <a:rPr lang="zh-TW" altLang="en-US" sz="2800" dirty="0" smtClean="0"/>
              <a:t>傳統金融業的缺陷→</a:t>
            </a:r>
            <a:r>
              <a:rPr lang="zh-TW" altLang="en-US" sz="2800" b="1" dirty="0" smtClean="0"/>
              <a:t>業務空間</a:t>
            </a:r>
            <a:endParaRPr lang="en-US" altLang="zh-TW" sz="2800" dirty="0" smtClean="0"/>
          </a:p>
          <a:p>
            <a:pPr marL="0" indent="0">
              <a:lnSpc>
                <a:spcPct val="160000"/>
              </a:lnSpc>
              <a:buFont typeface="Arial" panose="020B0604020202020204" pitchFamily="34" charset="0"/>
              <a:buNone/>
            </a:pPr>
            <a:r>
              <a:rPr lang="zh-TW" altLang="en-US" sz="2800" dirty="0" smtClean="0"/>
              <a:t>藉由數位科技創新</a:t>
            </a:r>
            <a:r>
              <a:rPr lang="zh-TW" altLang="zh-TW" sz="2800" dirty="0" smtClean="0"/>
              <a:t>的精神，結合</a:t>
            </a:r>
            <a:r>
              <a:rPr lang="en-US" altLang="zh-TW" sz="2800" dirty="0" err="1" smtClean="0"/>
              <a:t>傳統金融</a:t>
            </a:r>
            <a:r>
              <a:rPr lang="zh-TW" altLang="en-US" sz="2800" dirty="0" smtClean="0"/>
              <a:t>活動</a:t>
            </a:r>
            <a:r>
              <a:rPr lang="zh-TW" altLang="zh-TW" sz="2800" dirty="0" smtClean="0"/>
              <a:t>的核心本質，</a:t>
            </a:r>
            <a:endParaRPr lang="en-US" altLang="zh-TW" sz="2800" dirty="0" smtClean="0"/>
          </a:p>
          <a:p>
            <a:pPr lvl="1">
              <a:lnSpc>
                <a:spcPct val="160000"/>
              </a:lnSpc>
            </a:pPr>
            <a:r>
              <a:rPr lang="zh-TW" altLang="en-US" b="1" dirty="0" smtClean="0"/>
              <a:t>互聯網平台</a:t>
            </a:r>
            <a:r>
              <a:rPr lang="zh-TW" altLang="en-US" dirty="0" smtClean="0"/>
              <a:t>營運</a:t>
            </a:r>
            <a:r>
              <a:rPr lang="en-US" altLang="zh-TW" b="1" dirty="0" smtClean="0"/>
              <a:t>(Platform)</a:t>
            </a:r>
          </a:p>
          <a:p>
            <a:pPr lvl="1">
              <a:lnSpc>
                <a:spcPct val="160000"/>
              </a:lnSpc>
            </a:pPr>
            <a:r>
              <a:rPr lang="zh-TW" altLang="en-US" dirty="0" smtClean="0"/>
              <a:t>金融業務</a:t>
            </a:r>
            <a:r>
              <a:rPr lang="zh-TW" altLang="en-US" b="1" dirty="0" smtClean="0"/>
              <a:t>功能分解化</a:t>
            </a:r>
            <a:r>
              <a:rPr lang="en-US" altLang="zh-TW" b="1" dirty="0" smtClean="0"/>
              <a:t>(</a:t>
            </a:r>
            <a:r>
              <a:rPr lang="en-US" altLang="zh-TW" b="1" dirty="0" err="1" smtClean="0"/>
              <a:t>unbunding</a:t>
            </a:r>
            <a:r>
              <a:rPr lang="en-US" altLang="zh-TW" b="1" dirty="0" smtClean="0"/>
              <a:t>) </a:t>
            </a:r>
          </a:p>
          <a:p>
            <a:pPr lvl="1">
              <a:lnSpc>
                <a:spcPct val="160000"/>
              </a:lnSpc>
            </a:pPr>
            <a:r>
              <a:rPr lang="zh-TW" altLang="zh-TW" dirty="0" smtClean="0"/>
              <a:t>解決</a:t>
            </a:r>
            <a:r>
              <a:rPr lang="zh-TW" altLang="en-US" b="1" dirty="0" smtClean="0"/>
              <a:t>微型</a:t>
            </a:r>
            <a:r>
              <a:rPr lang="en-US" altLang="zh-TW" b="1" dirty="0" err="1" smtClean="0"/>
              <a:t>企業</a:t>
            </a:r>
            <a:r>
              <a:rPr lang="zh-TW" altLang="zh-TW" b="1" dirty="0" smtClean="0"/>
              <a:t>融資</a:t>
            </a:r>
            <a:r>
              <a:rPr lang="zh-TW" altLang="zh-TW" dirty="0" smtClean="0"/>
              <a:t>難的問題</a:t>
            </a:r>
            <a:r>
              <a:rPr lang="en-US" altLang="zh-TW" dirty="0" smtClean="0"/>
              <a:t> </a:t>
            </a:r>
            <a:r>
              <a:rPr lang="en-US" altLang="zh-TW" b="1" dirty="0" smtClean="0"/>
              <a:t>(Micro-finance)</a:t>
            </a:r>
          </a:p>
          <a:p>
            <a:pPr lvl="1">
              <a:lnSpc>
                <a:spcPct val="160000"/>
              </a:lnSpc>
            </a:pPr>
            <a:endParaRPr lang="en-US" altLang="zh-TW" dirty="0" smtClean="0"/>
          </a:p>
        </p:txBody>
      </p:sp>
      <p:pic>
        <p:nvPicPr>
          <p:cNvPr id="9" name="圖片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9210" y="1365149"/>
            <a:ext cx="5018205" cy="2146677"/>
          </a:xfrm>
          <a:prstGeom prst="rect">
            <a:avLst/>
          </a:prstGeom>
        </p:spPr>
      </p:pic>
    </p:spTree>
    <p:extLst>
      <p:ext uri="{BB962C8B-B14F-4D97-AF65-F5344CB8AC3E}">
        <p14:creationId xmlns:p14="http://schemas.microsoft.com/office/powerpoint/2010/main" val="104614553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橢圓 5"/>
          <p:cNvSpPr/>
          <p:nvPr/>
        </p:nvSpPr>
        <p:spPr>
          <a:xfrm>
            <a:off x="6165822" y="1029447"/>
            <a:ext cx="4779270" cy="4806732"/>
          </a:xfrm>
          <a:prstGeom prst="ellipse">
            <a:avLst/>
          </a:prstGeom>
          <a:no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4" name="標題 3"/>
          <p:cNvSpPr>
            <a:spLocks noGrp="1"/>
          </p:cNvSpPr>
          <p:nvPr>
            <p:ph type="title"/>
          </p:nvPr>
        </p:nvSpPr>
        <p:spPr>
          <a:xfrm>
            <a:off x="612057" y="552019"/>
            <a:ext cx="11002297" cy="954856"/>
          </a:xfrm>
        </p:spPr>
        <p:txBody>
          <a:bodyPr anchor="ctr">
            <a:noAutofit/>
          </a:bodyPr>
          <a:lstStyle/>
          <a:p>
            <a:r>
              <a:rPr kumimoji="1" lang="zh-TW" altLang="en-US" dirty="0" smtClean="0">
                <a:latin typeface="+mn-ea"/>
                <a:ea typeface="+mn-ea"/>
              </a:rPr>
              <a:t>數位金融服務創新</a:t>
            </a:r>
            <a:endParaRPr kumimoji="1" lang="zh-TW" altLang="en-US" sz="3000" dirty="0">
              <a:latin typeface="+mn-ea"/>
              <a:ea typeface="+mn-ea"/>
            </a:endParaRPr>
          </a:p>
        </p:txBody>
      </p:sp>
      <p:sp>
        <p:nvSpPr>
          <p:cNvPr id="5" name="文字版面配置區 4"/>
          <p:cNvSpPr>
            <a:spLocks noGrp="1"/>
          </p:cNvSpPr>
          <p:nvPr>
            <p:ph idx="1"/>
          </p:nvPr>
        </p:nvSpPr>
        <p:spPr>
          <a:xfrm>
            <a:off x="612057" y="1480371"/>
            <a:ext cx="4884503" cy="4696591"/>
          </a:xfrm>
        </p:spPr>
        <p:txBody>
          <a:bodyPr>
            <a:normAutofit/>
          </a:bodyPr>
          <a:lstStyle/>
          <a:p>
            <a:pPr marL="0" indent="0">
              <a:lnSpc>
                <a:spcPct val="120000"/>
              </a:lnSpc>
              <a:buNone/>
            </a:pPr>
            <a:r>
              <a:rPr lang="zh-TW" altLang="en-US" sz="2800" dirty="0" smtClean="0"/>
              <a:t>互聯網金融服務：包含互聯網加密貨幣、互聯網支付、互聯</a:t>
            </a:r>
            <a:r>
              <a:rPr lang="zh-TW" altLang="en-US" sz="2800" dirty="0"/>
              <a:t>網信貸</a:t>
            </a:r>
            <a:r>
              <a:rPr lang="zh-TW" altLang="en-US" sz="2800" dirty="0" smtClean="0"/>
              <a:t>、電商金融、信評業務、</a:t>
            </a:r>
            <a:r>
              <a:rPr lang="zh-TW" altLang="en-US" sz="2800" dirty="0"/>
              <a:t>支付</a:t>
            </a:r>
            <a:r>
              <a:rPr lang="zh-TW" altLang="en-US" sz="2800" dirty="0" smtClean="0"/>
              <a:t>工具等</a:t>
            </a:r>
            <a:r>
              <a:rPr lang="zh-TW" altLang="en-US" sz="2800" dirty="0"/>
              <a:t>金融業務。</a:t>
            </a:r>
          </a:p>
        </p:txBody>
      </p:sp>
      <p:sp>
        <p:nvSpPr>
          <p:cNvPr id="2" name="投影片編號版面配置區 1"/>
          <p:cNvSpPr>
            <a:spLocks noGrp="1"/>
          </p:cNvSpPr>
          <p:nvPr>
            <p:ph type="sldNum" sz="quarter" idx="12"/>
          </p:nvPr>
        </p:nvSpPr>
        <p:spPr>
          <a:xfrm>
            <a:off x="9158977" y="6448834"/>
            <a:ext cx="2909455" cy="394602"/>
          </a:xfrm>
        </p:spPr>
        <p:txBody>
          <a:bodyPr/>
          <a:lstStyle/>
          <a:p>
            <a:fld id="{86CB4B4D-7CA3-9044-876B-883B54F8677D}" type="slidenum">
              <a:rPr lang="en-US" altLang="zh-TW" smtClean="0"/>
              <a:pPr/>
              <a:t>57</a:t>
            </a:fld>
            <a:endParaRPr lang="en-US" altLang="zh-TW"/>
          </a:p>
        </p:txBody>
      </p:sp>
      <p:graphicFrame>
        <p:nvGraphicFramePr>
          <p:cNvPr id="7" name="資料庫圖表 6"/>
          <p:cNvGraphicFramePr/>
          <p:nvPr>
            <p:extLst>
              <p:ext uri="{D42A27DB-BD31-4B8C-83A1-F6EECF244321}">
                <p14:modId xmlns:p14="http://schemas.microsoft.com/office/powerpoint/2010/main" val="1060080452"/>
              </p:ext>
            </p:extLst>
          </p:nvPr>
        </p:nvGraphicFramePr>
        <p:xfrm>
          <a:off x="5253545" y="601648"/>
          <a:ext cx="6695440" cy="56106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文字方塊 9"/>
          <p:cNvSpPr txBox="1"/>
          <p:nvPr/>
        </p:nvSpPr>
        <p:spPr>
          <a:xfrm>
            <a:off x="7237935" y="2698443"/>
            <a:ext cx="2635043" cy="1569660"/>
          </a:xfrm>
          <a:prstGeom prst="rect">
            <a:avLst/>
          </a:prstGeom>
          <a:noFill/>
        </p:spPr>
        <p:txBody>
          <a:bodyPr wrap="square" rtlCol="0">
            <a:spAutoFit/>
          </a:bodyPr>
          <a:lstStyle/>
          <a:p>
            <a:pPr algn="ctr"/>
            <a:r>
              <a:rPr kumimoji="1" lang="zh-TW" altLang="en-US" sz="4800" b="1" dirty="0" smtClean="0">
                <a:latin typeface="+mn-ea"/>
              </a:rPr>
              <a:t>互聯網</a:t>
            </a:r>
            <a:br>
              <a:rPr kumimoji="1" lang="zh-TW" altLang="en-US" sz="4800" b="1" dirty="0" smtClean="0">
                <a:latin typeface="+mn-ea"/>
              </a:rPr>
            </a:br>
            <a:r>
              <a:rPr kumimoji="1" lang="zh-TW" altLang="en-US" sz="4800" b="1" dirty="0" smtClean="0">
                <a:latin typeface="+mn-ea"/>
              </a:rPr>
              <a:t>金融</a:t>
            </a:r>
            <a:r>
              <a:rPr kumimoji="1" lang="zh-TW" altLang="en-US" sz="4800" b="1" dirty="0">
                <a:latin typeface="+mn-ea"/>
              </a:rPr>
              <a:t>服務</a:t>
            </a:r>
            <a:endParaRPr lang="zh-TW" altLang="en-US" sz="4800" b="1" dirty="0"/>
          </a:p>
        </p:txBody>
      </p:sp>
      <p:sp>
        <p:nvSpPr>
          <p:cNvPr id="12" name="頁尾版面配置區 3"/>
          <p:cNvSpPr>
            <a:spLocks noGrp="1"/>
          </p:cNvSpPr>
          <p:nvPr>
            <p:ph type="ftr" sz="quarter" idx="11"/>
          </p:nvPr>
        </p:nvSpPr>
        <p:spPr>
          <a:xfrm>
            <a:off x="133865" y="6478310"/>
            <a:ext cx="11553550" cy="379690"/>
          </a:xfrm>
        </p:spPr>
        <p:txBody>
          <a:bodyPr/>
          <a:lstStyle/>
          <a:p>
            <a:r>
              <a:rPr lang="en-US" altLang="zh-TW" dirty="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60439896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橢圓 20"/>
          <p:cNvSpPr/>
          <p:nvPr/>
        </p:nvSpPr>
        <p:spPr>
          <a:xfrm>
            <a:off x="5128112" y="4106329"/>
            <a:ext cx="2338983" cy="2082436"/>
          </a:xfrm>
          <a:prstGeom prst="ellipse">
            <a:avLst/>
          </a:prstGeom>
          <a:solidFill>
            <a:srgbClr val="C00000"/>
          </a:solidFill>
          <a:ln/>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pPr>
            <a:r>
              <a:rPr kumimoji="1" lang="zh-TW" altLang="en-US" sz="2000" dirty="0" smtClean="0"/>
              <a:t> </a:t>
            </a:r>
            <a:r>
              <a:rPr kumimoji="1" lang="zh-TW" altLang="en-US" sz="2400" b="1" dirty="0" smtClean="0"/>
              <a:t>加</a:t>
            </a:r>
            <a:r>
              <a:rPr kumimoji="1" lang="zh-TW" altLang="en-US" sz="2400" b="1" dirty="0"/>
              <a:t>密</a:t>
            </a:r>
            <a:r>
              <a:rPr kumimoji="1" lang="zh-TW" altLang="en-US" sz="2400" dirty="0"/>
              <a:t>金融</a:t>
            </a:r>
          </a:p>
        </p:txBody>
      </p:sp>
      <p:sp>
        <p:nvSpPr>
          <p:cNvPr id="2" name="標題 1"/>
          <p:cNvSpPr>
            <a:spLocks noGrp="1"/>
          </p:cNvSpPr>
          <p:nvPr>
            <p:ph type="title"/>
          </p:nvPr>
        </p:nvSpPr>
        <p:spPr/>
        <p:txBody>
          <a:bodyPr>
            <a:normAutofit/>
          </a:bodyPr>
          <a:lstStyle/>
          <a:p>
            <a:r>
              <a:rPr kumimoji="1" lang="zh-TW" altLang="en-US" sz="3600" dirty="0" smtClean="0"/>
              <a:t>數位金融的數位</a:t>
            </a:r>
            <a:r>
              <a:rPr kumimoji="1" lang="en-US" altLang="zh-TW" sz="3600" dirty="0" smtClean="0"/>
              <a:t>DNA</a:t>
            </a:r>
            <a:endParaRPr kumimoji="1" lang="zh-TW" altLang="en-US" sz="3600" dirty="0"/>
          </a:p>
        </p:txBody>
      </p:sp>
      <p:sp>
        <p:nvSpPr>
          <p:cNvPr id="8" name="投影片編號版面配置區 1"/>
          <p:cNvSpPr txBox="1">
            <a:spLocks/>
          </p:cNvSpPr>
          <p:nvPr/>
        </p:nvSpPr>
        <p:spPr>
          <a:xfrm>
            <a:off x="9325232" y="6478310"/>
            <a:ext cx="2743200" cy="365125"/>
          </a:xfrm>
          <a:prstGeom prst="rect">
            <a:avLst/>
          </a:prstGeom>
        </p:spPr>
        <p:txBody>
          <a:bodyPr vert="horz" lIns="91440" tIns="45720" rIns="91440" bIns="45720" rtlCol="0" anchor="ctr"/>
          <a:lstStyle>
            <a:defPPr>
              <a:defRPr lang="zh-TW"/>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CB4B4D-7CA3-9044-876B-883B54F8677D}" type="slidenum">
              <a:rPr lang="en-US" altLang="zh-TW" smtClean="0"/>
              <a:pPr/>
              <a:t>58</a:t>
            </a:fld>
            <a:endParaRPr lang="en-US" altLang="zh-TW"/>
          </a:p>
        </p:txBody>
      </p:sp>
      <p:sp>
        <p:nvSpPr>
          <p:cNvPr id="13" name="內容版面配置區 12"/>
          <p:cNvSpPr>
            <a:spLocks noGrp="1"/>
          </p:cNvSpPr>
          <p:nvPr>
            <p:ph idx="1"/>
          </p:nvPr>
        </p:nvSpPr>
        <p:spPr/>
        <p:txBody>
          <a:bodyPr/>
          <a:lstStyle/>
          <a:p>
            <a:pPr>
              <a:lnSpc>
                <a:spcPct val="120000"/>
              </a:lnSpc>
            </a:pPr>
            <a:r>
              <a:rPr kumimoji="1" lang="zh-TW" altLang="en-US" dirty="0"/>
              <a:t>聯網</a:t>
            </a:r>
            <a:r>
              <a:rPr kumimoji="1" lang="zh-TW" altLang="en-US" dirty="0" smtClean="0"/>
              <a:t>金融</a:t>
            </a:r>
            <a:endParaRPr kumimoji="1" lang="en-US" altLang="zh-TW" dirty="0" smtClean="0"/>
          </a:p>
          <a:p>
            <a:pPr>
              <a:lnSpc>
                <a:spcPct val="120000"/>
              </a:lnSpc>
            </a:pPr>
            <a:r>
              <a:rPr kumimoji="1" lang="zh-TW" altLang="en-US" dirty="0" smtClean="0"/>
              <a:t>行動金融</a:t>
            </a:r>
            <a:endParaRPr kumimoji="1" lang="en-US" altLang="zh-TW" dirty="0" smtClean="0"/>
          </a:p>
          <a:p>
            <a:pPr>
              <a:lnSpc>
                <a:spcPct val="120000"/>
              </a:lnSpc>
            </a:pPr>
            <a:r>
              <a:rPr kumimoji="1" lang="zh-TW" altLang="en-US" dirty="0" smtClean="0"/>
              <a:t>社群金融</a:t>
            </a:r>
            <a:endParaRPr kumimoji="1" lang="en-US" altLang="zh-TW" dirty="0" smtClean="0"/>
          </a:p>
          <a:p>
            <a:pPr>
              <a:lnSpc>
                <a:spcPct val="120000"/>
              </a:lnSpc>
            </a:pPr>
            <a:r>
              <a:rPr kumimoji="1" lang="en-US" altLang="zh-TW" dirty="0" smtClean="0"/>
              <a:t>AI </a:t>
            </a:r>
            <a:r>
              <a:rPr kumimoji="1" lang="zh-TW" altLang="en-US" dirty="0" smtClean="0"/>
              <a:t>數據金融</a:t>
            </a:r>
            <a:endParaRPr kumimoji="1" lang="en-US" altLang="zh-TW" dirty="0" smtClean="0"/>
          </a:p>
          <a:p>
            <a:pPr>
              <a:lnSpc>
                <a:spcPct val="120000"/>
              </a:lnSpc>
            </a:pPr>
            <a:r>
              <a:rPr kumimoji="1" lang="zh-TW" altLang="en-US" dirty="0" smtClean="0"/>
              <a:t>加密金融</a:t>
            </a:r>
            <a:endParaRPr kumimoji="1" lang="zh-TW" altLang="en-US" dirty="0"/>
          </a:p>
        </p:txBody>
      </p:sp>
      <p:sp>
        <p:nvSpPr>
          <p:cNvPr id="16" name="橢圓 15"/>
          <p:cNvSpPr/>
          <p:nvPr/>
        </p:nvSpPr>
        <p:spPr>
          <a:xfrm>
            <a:off x="4386471" y="2130134"/>
            <a:ext cx="2288292" cy="2225746"/>
          </a:xfrm>
          <a:prstGeom prst="ellipse">
            <a:avLst/>
          </a:prstGeom>
          <a:solidFill>
            <a:srgbClr val="C00000"/>
          </a:solidFill>
          <a:ln/>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pPr>
            <a:r>
              <a:rPr kumimoji="1" lang="zh-TW" altLang="en-US" sz="2000" dirty="0"/>
              <a:t> </a:t>
            </a:r>
            <a:r>
              <a:rPr kumimoji="1" lang="zh-TW" altLang="en-US" sz="2400" b="1" dirty="0"/>
              <a:t>聯網</a:t>
            </a:r>
            <a:r>
              <a:rPr kumimoji="1" lang="zh-TW" altLang="en-US" sz="2400" dirty="0" smtClean="0"/>
              <a:t>金融</a:t>
            </a:r>
            <a:endParaRPr kumimoji="1" lang="en-US" altLang="zh-TW" sz="2400" dirty="0"/>
          </a:p>
        </p:txBody>
      </p:sp>
      <p:sp>
        <p:nvSpPr>
          <p:cNvPr id="17" name="橢圓 16"/>
          <p:cNvSpPr/>
          <p:nvPr/>
        </p:nvSpPr>
        <p:spPr>
          <a:xfrm>
            <a:off x="7376264" y="4106329"/>
            <a:ext cx="2324327" cy="2082437"/>
          </a:xfrm>
          <a:prstGeom prst="ellipse">
            <a:avLst/>
          </a:prstGeom>
          <a:solidFill>
            <a:srgbClr val="C00000"/>
          </a:solidFill>
          <a:ln/>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pPr>
            <a:r>
              <a:rPr kumimoji="1" lang="en-US" altLang="zh-TW" sz="2400" b="1" dirty="0" smtClean="0"/>
              <a:t>       AI</a:t>
            </a:r>
          </a:p>
          <a:p>
            <a:pPr>
              <a:lnSpc>
                <a:spcPct val="120000"/>
              </a:lnSpc>
            </a:pPr>
            <a:r>
              <a:rPr kumimoji="1" lang="zh-TW" altLang="en-US" sz="2400" b="1" dirty="0" smtClean="0"/>
              <a:t>數據</a:t>
            </a:r>
            <a:r>
              <a:rPr kumimoji="1" lang="zh-TW" altLang="en-US" sz="2400" dirty="0" smtClean="0"/>
              <a:t>金融</a:t>
            </a:r>
            <a:endParaRPr kumimoji="1" lang="zh-TW" altLang="en-US" sz="2400" dirty="0"/>
          </a:p>
        </p:txBody>
      </p:sp>
      <p:sp>
        <p:nvSpPr>
          <p:cNvPr id="18" name="橢圓 17"/>
          <p:cNvSpPr/>
          <p:nvPr/>
        </p:nvSpPr>
        <p:spPr>
          <a:xfrm>
            <a:off x="8094735" y="2078090"/>
            <a:ext cx="2308222" cy="2277790"/>
          </a:xfrm>
          <a:prstGeom prst="ellipse">
            <a:avLst/>
          </a:prstGeom>
          <a:solidFill>
            <a:srgbClr val="C00000"/>
          </a:solidFill>
          <a:ln/>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pPr>
            <a:r>
              <a:rPr kumimoji="1" lang="zh-TW" altLang="en-US" sz="2400" b="1" dirty="0" smtClean="0"/>
              <a:t>  社</a:t>
            </a:r>
            <a:r>
              <a:rPr kumimoji="1" lang="zh-TW" altLang="en-US" sz="2400" b="1" dirty="0"/>
              <a:t>群</a:t>
            </a:r>
            <a:r>
              <a:rPr kumimoji="1" lang="zh-TW" altLang="en-US" sz="2400" dirty="0"/>
              <a:t>金融</a:t>
            </a:r>
            <a:endParaRPr kumimoji="1" lang="en-US" altLang="zh-TW" sz="2400" dirty="0"/>
          </a:p>
        </p:txBody>
      </p:sp>
      <p:sp>
        <p:nvSpPr>
          <p:cNvPr id="19" name="橢圓 18"/>
          <p:cNvSpPr/>
          <p:nvPr/>
        </p:nvSpPr>
        <p:spPr>
          <a:xfrm>
            <a:off x="6027833" y="993913"/>
            <a:ext cx="2477989" cy="2168354"/>
          </a:xfrm>
          <a:prstGeom prst="ellipse">
            <a:avLst/>
          </a:prstGeom>
          <a:solidFill>
            <a:srgbClr val="C00000"/>
          </a:solidFill>
          <a:ln/>
        </p:spPr>
        <p:style>
          <a:lnRef idx="3">
            <a:schemeClr val="lt1"/>
          </a:lnRef>
          <a:fillRef idx="1">
            <a:schemeClr val="accent6"/>
          </a:fillRef>
          <a:effectRef idx="1">
            <a:schemeClr val="accent6"/>
          </a:effectRef>
          <a:fontRef idx="minor">
            <a:schemeClr val="lt1"/>
          </a:fontRef>
        </p:style>
        <p:txBody>
          <a:bodyPr rtlCol="0" anchor="ctr"/>
          <a:lstStyle/>
          <a:p>
            <a:pPr>
              <a:lnSpc>
                <a:spcPct val="120000"/>
              </a:lnSpc>
            </a:pPr>
            <a:r>
              <a:rPr kumimoji="1" lang="zh-TW" altLang="en-US" sz="2400" b="1" dirty="0" smtClean="0"/>
              <a:t>   行動</a:t>
            </a:r>
            <a:r>
              <a:rPr kumimoji="1" lang="zh-TW" altLang="en-US" sz="2400" dirty="0"/>
              <a:t>金融</a:t>
            </a:r>
            <a:endParaRPr kumimoji="1" lang="en-US" altLang="zh-TW" sz="2400" dirty="0"/>
          </a:p>
        </p:txBody>
      </p:sp>
      <p:sp>
        <p:nvSpPr>
          <p:cNvPr id="20" name="橢圓 19"/>
          <p:cNvSpPr/>
          <p:nvPr/>
        </p:nvSpPr>
        <p:spPr>
          <a:xfrm>
            <a:off x="6027833" y="2379684"/>
            <a:ext cx="2696864" cy="2670706"/>
          </a:xfrm>
          <a:prstGeom prst="ellipse">
            <a:avLst/>
          </a:prstGeom>
          <a:ln/>
        </p:spPr>
        <p:style>
          <a:lnRef idx="3">
            <a:schemeClr val="lt1"/>
          </a:lnRef>
          <a:fillRef idx="1">
            <a:schemeClr val="accent5"/>
          </a:fillRef>
          <a:effectRef idx="1">
            <a:schemeClr val="accent5"/>
          </a:effectRef>
          <a:fontRef idx="minor">
            <a:schemeClr val="lt1"/>
          </a:fontRef>
        </p:style>
        <p:txBody>
          <a:bodyPr rtlCol="0" anchor="ctr"/>
          <a:lstStyle/>
          <a:p>
            <a:pPr algn="ctr"/>
            <a:r>
              <a:rPr lang="zh-TW" altLang="en-US" sz="6000" dirty="0" smtClean="0"/>
              <a:t>數位金融</a:t>
            </a:r>
            <a:endParaRPr lang="zh-TW" altLang="en-US" sz="6000" dirty="0"/>
          </a:p>
        </p:txBody>
      </p:sp>
      <p:sp>
        <p:nvSpPr>
          <p:cNvPr id="15" name="頁尾版面配置區 3"/>
          <p:cNvSpPr>
            <a:spLocks noGrp="1"/>
          </p:cNvSpPr>
          <p:nvPr>
            <p:ph type="ftr" sz="quarter" idx="11"/>
          </p:nvPr>
        </p:nvSpPr>
        <p:spPr>
          <a:xfrm>
            <a:off x="133865" y="6478310"/>
            <a:ext cx="11553550" cy="379690"/>
          </a:xfrm>
        </p:spPr>
        <p:txBody>
          <a:bodyPr/>
          <a:lstStyle/>
          <a:p>
            <a:r>
              <a:rPr lang="en-US" altLang="zh-TW" dirty="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84096995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數位</a:t>
            </a:r>
            <a:r>
              <a:rPr lang="zh-TW" altLang="en-US" dirty="0"/>
              <a:t>金融創新之</a:t>
            </a:r>
            <a:r>
              <a:rPr lang="zh-TW" altLang="en-US" dirty="0" smtClean="0"/>
              <a:t>路</a:t>
            </a:r>
            <a:endParaRPr lang="en-US" dirty="0"/>
          </a:p>
        </p:txBody>
      </p:sp>
      <p:sp>
        <p:nvSpPr>
          <p:cNvPr id="3" name="內容版面配置區 2"/>
          <p:cNvSpPr>
            <a:spLocks noGrp="1"/>
          </p:cNvSpPr>
          <p:nvPr>
            <p:ph idx="1"/>
          </p:nvPr>
        </p:nvSpPr>
        <p:spPr/>
        <p:txBody>
          <a:bodyPr/>
          <a:lstStyle/>
          <a:p>
            <a:endParaRPr lang="en-US" dirty="0"/>
          </a:p>
        </p:txBody>
      </p:sp>
      <p:pic>
        <p:nvPicPr>
          <p:cNvPr id="4" name="圖片 3"/>
          <p:cNvPicPr/>
          <p:nvPr/>
        </p:nvPicPr>
        <p:blipFill>
          <a:blip r:embed="rId2" cstate="print">
            <a:extLst>
              <a:ext uri="{28A0092B-C50C-407E-A947-70E740481C1C}">
                <a14:useLocalDpi xmlns:a14="http://schemas.microsoft.com/office/drawing/2010/main" val="0"/>
              </a:ext>
            </a:extLst>
          </a:blip>
          <a:stretch>
            <a:fillRect/>
          </a:stretch>
        </p:blipFill>
        <p:spPr>
          <a:xfrm>
            <a:off x="2935383" y="1596886"/>
            <a:ext cx="6215243" cy="4684643"/>
          </a:xfrm>
          <a:prstGeom prst="rect">
            <a:avLst/>
          </a:prstGeom>
        </p:spPr>
      </p:pic>
    </p:spTree>
    <p:extLst>
      <p:ext uri="{BB962C8B-B14F-4D97-AF65-F5344CB8AC3E}">
        <p14:creationId xmlns:p14="http://schemas.microsoft.com/office/powerpoint/2010/main" val="42540523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2" name="標題 1"/>
          <p:cNvSpPr>
            <a:spLocks noGrp="1"/>
          </p:cNvSpPr>
          <p:nvPr>
            <p:ph type="title"/>
          </p:nvPr>
        </p:nvSpPr>
        <p:spPr>
          <a:xfrm>
            <a:off x="87947" y="137200"/>
            <a:ext cx="11933582" cy="1356360"/>
          </a:xfrm>
        </p:spPr>
        <p:txBody>
          <a:bodyPr/>
          <a:lstStyle/>
          <a:p>
            <a:r>
              <a:rPr lang="zh-TW" altLang="zh-TW" dirty="0" smtClean="0"/>
              <a:t> </a:t>
            </a:r>
            <a:r>
              <a:rPr lang="zh-TW" altLang="zh-TW" dirty="0">
                <a:latin typeface="標楷體" panose="03000509000000000000" pitchFamily="65" charset="-120"/>
                <a:ea typeface="標楷體" panose="03000509000000000000" pitchFamily="65" charset="-120"/>
                <a:sym typeface="Arial"/>
              </a:rPr>
              <a:t>創新</a:t>
            </a:r>
            <a:r>
              <a:rPr lang="zh-TW" altLang="zh-TW" dirty="0" smtClean="0">
                <a:latin typeface="標楷體" panose="03000509000000000000" pitchFamily="65" charset="-120"/>
                <a:ea typeface="標楷體" panose="03000509000000000000" pitchFamily="65" charset="-120"/>
                <a:sym typeface="Arial"/>
              </a:rPr>
              <a:t>動態</a:t>
            </a:r>
            <a:r>
              <a:rPr lang="zh-TW" altLang="en-US" dirty="0" smtClean="0">
                <a:latin typeface="標楷體" panose="03000509000000000000" pitchFamily="65" charset="-120"/>
                <a:ea typeface="標楷體" panose="03000509000000000000" pitchFamily="65" charset="-120"/>
                <a:sym typeface="Arial"/>
              </a:rPr>
              <a:t>學</a:t>
            </a:r>
            <a:r>
              <a:rPr lang="zh-TW" altLang="en-US" dirty="0">
                <a:latin typeface="DFKai-SB" panose="03000509000000000000" pitchFamily="65" charset="-120"/>
                <a:ea typeface="DFKai-SB" panose="03000509000000000000" pitchFamily="65" charset="-120"/>
                <a:cs typeface="Times New Roman" panose="02020603050405020304" pitchFamily="18" charset="0"/>
              </a:rPr>
              <a:t>（游伯龍，</a:t>
            </a:r>
            <a:r>
              <a:rPr lang="en-US" altLang="zh-TW" dirty="0">
                <a:latin typeface="DFKai-SB" panose="03000509000000000000" pitchFamily="65" charset="-120"/>
                <a:ea typeface="DFKai-SB" panose="03000509000000000000" pitchFamily="65" charset="-120"/>
                <a:cs typeface="Times New Roman" panose="02020603050405020304" pitchFamily="18" charset="0"/>
              </a:rPr>
              <a:t>2009</a:t>
            </a:r>
            <a:r>
              <a:rPr lang="zh-TW" altLang="en-US" dirty="0" smtClean="0">
                <a:latin typeface="DFKai-SB" panose="03000509000000000000" pitchFamily="65" charset="-120"/>
                <a:ea typeface="DFKai-SB" panose="03000509000000000000" pitchFamily="65" charset="-120"/>
                <a:cs typeface="Times New Roman" panose="02020603050405020304" pitchFamily="18" charset="0"/>
              </a:rPr>
              <a:t>）</a:t>
            </a:r>
            <a:r>
              <a:rPr lang="en-US" altLang="zh-TW" sz="3600" dirty="0" smtClean="0">
                <a:latin typeface="Arial"/>
                <a:ea typeface="Arial"/>
                <a:cs typeface="Arial"/>
                <a:sym typeface="Arial"/>
              </a:rPr>
              <a:t>-</a:t>
            </a:r>
            <a:r>
              <a:rPr lang="zh-TW" altLang="en-US" sz="3600" dirty="0">
                <a:latin typeface="標楷體" panose="03000509000000000000" pitchFamily="65" charset="-120"/>
                <a:ea typeface="標楷體" panose="03000509000000000000" pitchFamily="65" charset="-120"/>
              </a:rPr>
              <a:t>企業的創新動態循環</a:t>
            </a:r>
            <a:endParaRPr lang="en-US" altLang="zh-TW" sz="3600" dirty="0">
              <a:latin typeface="標楷體" panose="03000509000000000000" pitchFamily="65" charset="-120"/>
              <a:ea typeface="標楷體" panose="03000509000000000000" pitchFamily="65" charset="-120"/>
            </a:endParaRPr>
          </a:p>
        </p:txBody>
      </p:sp>
      <p:pic>
        <p:nvPicPr>
          <p:cNvPr id="5" name="Shape 433"/>
          <p:cNvPicPr preferRelativeResize="0"/>
          <p:nvPr/>
        </p:nvPicPr>
        <p:blipFill rotWithShape="1">
          <a:blip r:embed="rId3">
            <a:alphaModFix/>
          </a:blip>
          <a:srcRect/>
          <a:stretch/>
        </p:blipFill>
        <p:spPr>
          <a:xfrm>
            <a:off x="2208065" y="2068562"/>
            <a:ext cx="7073652" cy="4155204"/>
          </a:xfrm>
          <a:prstGeom prst="rect">
            <a:avLst/>
          </a:prstGeom>
          <a:noFill/>
          <a:ln w="9525" cap="flat" cmpd="sng">
            <a:solidFill>
              <a:schemeClr val="accent1"/>
            </a:solidFill>
            <a:prstDash val="solid"/>
            <a:round/>
            <a:headEnd type="none" w="med" len="med"/>
            <a:tailEnd type="none" w="med" len="med"/>
          </a:ln>
        </p:spPr>
      </p:pic>
      <p:sp>
        <p:nvSpPr>
          <p:cNvPr id="3" name="文字方塊 2"/>
          <p:cNvSpPr txBox="1"/>
          <p:nvPr/>
        </p:nvSpPr>
        <p:spPr>
          <a:xfrm>
            <a:off x="1097745" y="1514561"/>
            <a:ext cx="9453770" cy="1077218"/>
          </a:xfrm>
          <a:prstGeom prst="rect">
            <a:avLst/>
          </a:prstGeom>
          <a:noFill/>
        </p:spPr>
        <p:txBody>
          <a:bodyPr wrap="square" rtlCol="0">
            <a:spAutoFit/>
          </a:bodyPr>
          <a:lstStyle/>
          <a:p>
            <a:r>
              <a:rPr lang="zh-TW" altLang="en-US" sz="2800" dirty="0">
                <a:latin typeface="Times New Roman" panose="02020603050405020304" pitchFamily="18" charset="0"/>
                <a:cs typeface="Times New Roman" panose="02020603050405020304" pitchFamily="18" charset="0"/>
              </a:rPr>
              <a:t>「習慣領域」和「能力集合轉化」為基礎流程</a:t>
            </a:r>
            <a:r>
              <a:rPr lang="zh-TW" altLang="en-US" sz="2800" dirty="0" smtClean="0">
                <a:latin typeface="Times New Roman" panose="02020603050405020304" pitchFamily="18" charset="0"/>
                <a:cs typeface="Times New Roman" panose="02020603050405020304" pitchFamily="18" charset="0"/>
              </a:rPr>
              <a:t>架構</a:t>
            </a:r>
            <a:endParaRPr lang="en-US" altLang="zh-TW" sz="2800" dirty="0" smtClean="0"/>
          </a:p>
          <a:p>
            <a:endParaRPr lang="en-US" altLang="zh-TW" dirty="0" smtClean="0"/>
          </a:p>
          <a:p>
            <a:endParaRPr lang="zh-TW" altLang="en-US" dirty="0"/>
          </a:p>
        </p:txBody>
      </p:sp>
      <p:sp>
        <p:nvSpPr>
          <p:cNvPr id="4" name="圓角矩形 3"/>
          <p:cNvSpPr/>
          <p:nvPr/>
        </p:nvSpPr>
        <p:spPr>
          <a:xfrm>
            <a:off x="6041486" y="4328585"/>
            <a:ext cx="1194954" cy="1174173"/>
          </a:xfrm>
          <a:prstGeom prst="roundRect">
            <a:avLst/>
          </a:prstGeom>
          <a:noFill/>
          <a:ln>
            <a:solidFill>
              <a:srgbClr val="FFC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8" name="圓角矩形 7"/>
          <p:cNvSpPr/>
          <p:nvPr/>
        </p:nvSpPr>
        <p:spPr>
          <a:xfrm>
            <a:off x="3949450" y="3041773"/>
            <a:ext cx="1194954" cy="1174173"/>
          </a:xfrm>
          <a:prstGeom prst="roundRect">
            <a:avLst/>
          </a:prstGeom>
          <a:noFill/>
          <a:ln>
            <a:solidFill>
              <a:srgbClr val="FFC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9" name="圓角矩形 8"/>
          <p:cNvSpPr/>
          <p:nvPr/>
        </p:nvSpPr>
        <p:spPr>
          <a:xfrm>
            <a:off x="6159250" y="1971509"/>
            <a:ext cx="1194954" cy="1174173"/>
          </a:xfrm>
          <a:prstGeom prst="roundRect">
            <a:avLst/>
          </a:prstGeom>
          <a:noFill/>
          <a:ln>
            <a:solidFill>
              <a:srgbClr val="FFC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10" name="圓角矩形 9"/>
          <p:cNvSpPr/>
          <p:nvPr/>
        </p:nvSpPr>
        <p:spPr>
          <a:xfrm>
            <a:off x="7974195" y="3019331"/>
            <a:ext cx="1194954" cy="1174173"/>
          </a:xfrm>
          <a:prstGeom prst="roundRect">
            <a:avLst/>
          </a:prstGeom>
          <a:noFill/>
          <a:ln>
            <a:solidFill>
              <a:srgbClr val="FFC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11" name="圓角矩形 10"/>
          <p:cNvSpPr/>
          <p:nvPr/>
        </p:nvSpPr>
        <p:spPr>
          <a:xfrm>
            <a:off x="3211695" y="4563758"/>
            <a:ext cx="1194954" cy="1174173"/>
          </a:xfrm>
          <a:prstGeom prst="roundRect">
            <a:avLst/>
          </a:prstGeom>
          <a:noFill/>
          <a:ln>
            <a:solidFill>
              <a:srgbClr val="FFC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Tree>
    <p:extLst>
      <p:ext uri="{BB962C8B-B14F-4D97-AF65-F5344CB8AC3E}">
        <p14:creationId xmlns:p14="http://schemas.microsoft.com/office/powerpoint/2010/main" val="34756574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94851" y="404379"/>
            <a:ext cx="11002297" cy="954856"/>
          </a:xfrm>
        </p:spPr>
        <p:txBody>
          <a:bodyPr/>
          <a:lstStyle/>
          <a:p>
            <a:r>
              <a:rPr kumimoji="1" lang="zh-TW" altLang="en-US" dirty="0" smtClean="0"/>
              <a:t>數位金融五大特性</a:t>
            </a:r>
            <a:endParaRPr kumimoji="1" lang="zh-TW" altLang="en-US" dirty="0"/>
          </a:p>
        </p:txBody>
      </p:sp>
      <p:sp>
        <p:nvSpPr>
          <p:cNvPr id="9" name="Shape 26"/>
          <p:cNvSpPr/>
          <p:nvPr/>
        </p:nvSpPr>
        <p:spPr>
          <a:xfrm>
            <a:off x="0" y="6423852"/>
            <a:ext cx="12192000" cy="434148"/>
          </a:xfrm>
          <a:prstGeom prst="rect">
            <a:avLst/>
          </a:prstGeom>
          <a:solidFill>
            <a:srgbClr val="1B587C"/>
          </a:solidFill>
          <a:ln>
            <a:noFill/>
          </a:ln>
        </p:spPr>
        <p:txBody>
          <a:bodyPr lIns="91425" tIns="91425" rIns="91425" bIns="91425" anchor="ctr" anchorCtr="0">
            <a:noAutofit/>
          </a:bodyPr>
          <a:lstStyle/>
          <a:p>
            <a:pPr lvl="0">
              <a:spcBef>
                <a:spcPts val="0"/>
              </a:spcBef>
              <a:buNone/>
            </a:pPr>
            <a:r>
              <a:rPr lang="zh-TW" altLang="en-US" dirty="0"/>
              <a:t>   </a:t>
            </a:r>
            <a:endParaRPr dirty="0"/>
          </a:p>
        </p:txBody>
      </p:sp>
      <p:sp>
        <p:nvSpPr>
          <p:cNvPr id="10" name="頁尾版面配置區 4"/>
          <p:cNvSpPr>
            <a:spLocks noGrp="1"/>
          </p:cNvSpPr>
          <p:nvPr>
            <p:ph type="ftr" sz="quarter" idx="11"/>
          </p:nvPr>
        </p:nvSpPr>
        <p:spPr>
          <a:xfrm>
            <a:off x="133865" y="6478310"/>
            <a:ext cx="11553550" cy="379690"/>
          </a:xfrm>
          <a:prstGeom prst="rect">
            <a:avLst/>
          </a:prstGeom>
        </p:spPr>
        <p:txBody>
          <a:bodyPr/>
          <a:lstStyle>
            <a:lvl1pPr>
              <a:defRPr>
                <a:solidFill>
                  <a:schemeClr val="bg1"/>
                </a:solidFill>
              </a:defRPr>
            </a:lvl1pPr>
          </a:lstStyle>
          <a:p>
            <a:r>
              <a:rPr lang="en-US" altLang="zh-TW" dirty="0" smtClean="0"/>
              <a:t>《2017</a:t>
            </a:r>
            <a:r>
              <a:rPr lang="zh-TW" altLang="en-US" dirty="0" smtClean="0"/>
              <a:t>數位</a:t>
            </a:r>
            <a:r>
              <a:rPr lang="zh-TW" altLang="en-US" dirty="0"/>
              <a:t>金融</a:t>
            </a:r>
            <a:r>
              <a:rPr lang="en-US" altLang="zh-TW" dirty="0"/>
              <a:t>》                                                                                                                                            </a:t>
            </a:r>
            <a:r>
              <a:rPr lang="zh-TW" altLang="en-US" dirty="0" smtClean="0"/>
              <a:t>	</a:t>
            </a:r>
            <a:r>
              <a:rPr lang="en-US" altLang="zh-TW" dirty="0" smtClean="0"/>
              <a:t> </a:t>
            </a:r>
            <a:r>
              <a:rPr lang="en-US" altLang="zh-TW" dirty="0"/>
              <a:t>NCTU.IIM.IEBI Lab</a:t>
            </a:r>
            <a:endParaRPr lang="zh-TW" altLang="en-US" dirty="0"/>
          </a:p>
        </p:txBody>
      </p:sp>
      <p:sp>
        <p:nvSpPr>
          <p:cNvPr id="11" name="圓角矩形 10"/>
          <p:cNvSpPr>
            <a:spLocks noChangeAspect="1"/>
          </p:cNvSpPr>
          <p:nvPr/>
        </p:nvSpPr>
        <p:spPr>
          <a:xfrm>
            <a:off x="9838871" y="3292982"/>
            <a:ext cx="1771361" cy="1236429"/>
          </a:xfrm>
          <a:prstGeom prst="roundRect">
            <a:avLst>
              <a:gd name="adj" fmla="val 10756"/>
            </a:avLst>
          </a:prstGeom>
          <a:blipFill dpi="0" rotWithShape="1">
            <a:blip r:embed="rId3">
              <a:extLst>
                <a:ext uri="{28A0092B-C50C-407E-A947-70E740481C1C}">
                  <a14:useLocalDpi xmlns:a14="http://schemas.microsoft.com/office/drawing/2010/main" val="0"/>
                </a:ext>
              </a:extLst>
            </a:blip>
            <a:srcRect/>
            <a:stretch>
              <a:fillRect l="17953" t="4323" r="19637" b="4665"/>
            </a:stretch>
          </a:blipFill>
          <a:ln w="57150">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pic>
        <p:nvPicPr>
          <p:cNvPr id="12"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9904" y="3071490"/>
            <a:ext cx="2005271" cy="16794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文字方塊 4"/>
          <p:cNvSpPr txBox="1"/>
          <p:nvPr/>
        </p:nvSpPr>
        <p:spPr>
          <a:xfrm>
            <a:off x="9896137" y="2281755"/>
            <a:ext cx="1656831" cy="646331"/>
          </a:xfrm>
          <a:prstGeom prst="rect">
            <a:avLst/>
          </a:prstGeom>
          <a:noFill/>
        </p:spPr>
        <p:txBody>
          <a:bodyPr wrap="square" rtlCol="0">
            <a:spAutoFit/>
          </a:bodyPr>
          <a:lstStyle/>
          <a:p>
            <a:r>
              <a:rPr kumimoji="1" lang="zh-TW" altLang="en-US" sz="3600" dirty="0" smtClean="0"/>
              <a:t>客戶端</a:t>
            </a:r>
            <a:endParaRPr kumimoji="1" lang="zh-TW" altLang="en-US" sz="3600" dirty="0"/>
          </a:p>
        </p:txBody>
      </p:sp>
      <p:sp>
        <p:nvSpPr>
          <p:cNvPr id="13" name="文字方塊 12"/>
          <p:cNvSpPr txBox="1"/>
          <p:nvPr/>
        </p:nvSpPr>
        <p:spPr>
          <a:xfrm>
            <a:off x="231240" y="2404585"/>
            <a:ext cx="2599745" cy="646331"/>
          </a:xfrm>
          <a:prstGeom prst="rect">
            <a:avLst/>
          </a:prstGeom>
          <a:noFill/>
        </p:spPr>
        <p:txBody>
          <a:bodyPr wrap="square" rtlCol="0">
            <a:spAutoFit/>
          </a:bodyPr>
          <a:lstStyle/>
          <a:p>
            <a:r>
              <a:rPr kumimoji="1" lang="zh-TW" altLang="en-US" sz="3600" dirty="0" smtClean="0"/>
              <a:t>金融企業端</a:t>
            </a:r>
            <a:endParaRPr kumimoji="1" lang="zh-TW" altLang="en-US" sz="3600" dirty="0"/>
          </a:p>
        </p:txBody>
      </p:sp>
      <p:cxnSp>
        <p:nvCxnSpPr>
          <p:cNvPr id="17" name="直線箭頭接點 16"/>
          <p:cNvCxnSpPr/>
          <p:nvPr/>
        </p:nvCxnSpPr>
        <p:spPr>
          <a:xfrm>
            <a:off x="2959009" y="4050015"/>
            <a:ext cx="399998" cy="10887"/>
          </a:xfrm>
          <a:prstGeom prst="straightConnector1">
            <a:avLst/>
          </a:prstGeom>
          <a:ln w="34925">
            <a:solidFill>
              <a:schemeClr val="tx2">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4" name="內容版面配置區 3"/>
          <p:cNvGraphicFramePr>
            <a:graphicFrameLocks noGrp="1"/>
          </p:cNvGraphicFramePr>
          <p:nvPr>
            <p:ph idx="1"/>
            <p:extLst/>
          </p:nvPr>
        </p:nvGraphicFramePr>
        <p:xfrm>
          <a:off x="3275650" y="2178104"/>
          <a:ext cx="4125122" cy="376559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cxnSp>
        <p:nvCxnSpPr>
          <p:cNvPr id="62" name="直線箭頭接點 61"/>
          <p:cNvCxnSpPr/>
          <p:nvPr/>
        </p:nvCxnSpPr>
        <p:spPr>
          <a:xfrm flipV="1">
            <a:off x="7531172" y="4326741"/>
            <a:ext cx="1654984" cy="5248"/>
          </a:xfrm>
          <a:prstGeom prst="straightConnector1">
            <a:avLst/>
          </a:prstGeom>
          <a:ln w="34925">
            <a:solidFill>
              <a:schemeClr val="tx2">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pic>
        <p:nvPicPr>
          <p:cNvPr id="70" name="圖片 69"/>
          <p:cNvPicPr>
            <a:picLocks noChangeAspect="1"/>
          </p:cNvPicPr>
          <p:nvPr/>
        </p:nvPicPr>
        <p:blipFill>
          <a:blip r:embed="rId10" cstate="print">
            <a:extLst>
              <a:ext uri="{BEBA8EAE-BF5A-486C-A8C5-ECC9F3942E4B}">
                <a14:imgProps xmlns:a14="http://schemas.microsoft.com/office/drawing/2010/main">
                  <a14:imgLayer r:embed="rId11">
                    <a14:imgEffect>
                      <a14:backgroundRemoval t="0" b="100000" l="36857" r="61714">
                        <a14:backgroundMark x1="38857" y1="43897" x2="20571" y2="63383"/>
                        <a14:backgroundMark x1="19143" y1="31692" x2="79000" y2="10278"/>
                        <a14:backgroundMark x1="58000" y1="28051" x2="74571" y2="75589"/>
                        <a14:backgroundMark x1="61571" y1="54176" x2="59571" y2="94861"/>
                      </a14:backgroundRemoval>
                    </a14:imgEffect>
                  </a14:imgLayer>
                </a14:imgProps>
              </a:ext>
              <a:ext uri="{28A0092B-C50C-407E-A947-70E740481C1C}">
                <a14:useLocalDpi xmlns:a14="http://schemas.microsoft.com/office/drawing/2010/main" val="0"/>
              </a:ext>
            </a:extLst>
          </a:blip>
          <a:stretch>
            <a:fillRect/>
          </a:stretch>
        </p:blipFill>
        <p:spPr>
          <a:xfrm>
            <a:off x="7048161" y="2495519"/>
            <a:ext cx="2621006" cy="1748585"/>
          </a:xfrm>
          <a:prstGeom prst="rect">
            <a:avLst/>
          </a:prstGeom>
        </p:spPr>
      </p:pic>
      <p:sp>
        <p:nvSpPr>
          <p:cNvPr id="7" name="文字方塊 6"/>
          <p:cNvSpPr txBox="1"/>
          <p:nvPr/>
        </p:nvSpPr>
        <p:spPr>
          <a:xfrm>
            <a:off x="6574659" y="1774275"/>
            <a:ext cx="2112141" cy="461665"/>
          </a:xfrm>
          <a:prstGeom prst="rect">
            <a:avLst/>
          </a:prstGeom>
          <a:noFill/>
          <a:ln w="28575">
            <a:solidFill>
              <a:srgbClr val="4C5760"/>
            </a:solidFill>
          </a:ln>
        </p:spPr>
        <p:txBody>
          <a:bodyPr wrap="square" rtlCol="0">
            <a:spAutoFit/>
          </a:bodyPr>
          <a:lstStyle/>
          <a:p>
            <a:pPr lvl="0" algn="ctr"/>
            <a:r>
              <a:rPr lang="zh-TW" altLang="en-US" sz="2400" b="1" dirty="0">
                <a:solidFill>
                  <a:srgbClr val="4C5760"/>
                </a:solidFill>
              </a:rPr>
              <a:t>智慧資料驅動</a:t>
            </a:r>
          </a:p>
        </p:txBody>
      </p:sp>
      <p:sp>
        <p:nvSpPr>
          <p:cNvPr id="8" name="文字方塊 7"/>
          <p:cNvSpPr txBox="1"/>
          <p:nvPr/>
        </p:nvSpPr>
        <p:spPr>
          <a:xfrm>
            <a:off x="5856254" y="1116037"/>
            <a:ext cx="2068546" cy="461665"/>
          </a:xfrm>
          <a:prstGeom prst="rect">
            <a:avLst/>
          </a:prstGeom>
          <a:noFill/>
          <a:ln w="28575">
            <a:solidFill>
              <a:srgbClr val="4C5760"/>
            </a:solidFill>
          </a:ln>
        </p:spPr>
        <p:txBody>
          <a:bodyPr wrap="square" rtlCol="0">
            <a:spAutoFit/>
          </a:bodyPr>
          <a:lstStyle/>
          <a:p>
            <a:pPr algn="ctr"/>
            <a:r>
              <a:rPr lang="zh-TW" altLang="en-US" sz="2400" b="1" dirty="0">
                <a:solidFill>
                  <a:srgbClr val="4C5760"/>
                </a:solidFill>
              </a:rPr>
              <a:t>線上營運</a:t>
            </a:r>
            <a:r>
              <a:rPr lang="zh-TW" altLang="en-US" sz="2400" b="1" dirty="0" smtClean="0">
                <a:solidFill>
                  <a:srgbClr val="4C5760"/>
                </a:solidFill>
              </a:rPr>
              <a:t>平台</a:t>
            </a:r>
            <a:endParaRPr lang="zh-TW" altLang="en-US" sz="2400" b="1" dirty="0">
              <a:solidFill>
                <a:srgbClr val="4C5760"/>
              </a:solidFill>
            </a:endParaRPr>
          </a:p>
        </p:txBody>
      </p:sp>
      <p:sp>
        <p:nvSpPr>
          <p:cNvPr id="14" name="文字方塊 13"/>
          <p:cNvSpPr txBox="1"/>
          <p:nvPr/>
        </p:nvSpPr>
        <p:spPr>
          <a:xfrm>
            <a:off x="6679057" y="5716213"/>
            <a:ext cx="2226403" cy="461665"/>
          </a:xfrm>
          <a:prstGeom prst="rect">
            <a:avLst/>
          </a:prstGeom>
          <a:noFill/>
          <a:ln w="28575">
            <a:solidFill>
              <a:srgbClr val="4C5760"/>
            </a:solidFill>
          </a:ln>
        </p:spPr>
        <p:txBody>
          <a:bodyPr wrap="square" rtlCol="0">
            <a:spAutoFit/>
          </a:bodyPr>
          <a:lstStyle/>
          <a:p>
            <a:pPr lvl="0" algn="ctr"/>
            <a:r>
              <a:rPr lang="zh-TW" altLang="en-US" sz="2400" b="1" dirty="0" smtClean="0">
                <a:solidFill>
                  <a:srgbClr val="4C5760"/>
                </a:solidFill>
              </a:rPr>
              <a:t>微型金</a:t>
            </a:r>
            <a:r>
              <a:rPr lang="zh-TW" altLang="en-US" sz="2400" b="1" dirty="0">
                <a:solidFill>
                  <a:srgbClr val="4C5760"/>
                </a:solidFill>
              </a:rPr>
              <a:t>融</a:t>
            </a:r>
            <a:r>
              <a:rPr lang="zh-TW" altLang="en-US" sz="2400" b="1" dirty="0" smtClean="0">
                <a:solidFill>
                  <a:srgbClr val="4C5760"/>
                </a:solidFill>
              </a:rPr>
              <a:t>市場</a:t>
            </a:r>
            <a:endParaRPr lang="zh-TW" altLang="en-US" sz="2400" b="1" dirty="0">
              <a:solidFill>
                <a:srgbClr val="4C5760"/>
              </a:solidFill>
            </a:endParaRPr>
          </a:p>
        </p:txBody>
      </p:sp>
      <p:sp>
        <p:nvSpPr>
          <p:cNvPr id="15" name="文字方塊 14"/>
          <p:cNvSpPr txBox="1"/>
          <p:nvPr/>
        </p:nvSpPr>
        <p:spPr>
          <a:xfrm>
            <a:off x="7849385" y="4812142"/>
            <a:ext cx="2046752" cy="461665"/>
          </a:xfrm>
          <a:prstGeom prst="rect">
            <a:avLst/>
          </a:prstGeom>
          <a:noFill/>
          <a:ln w="28575">
            <a:solidFill>
              <a:srgbClr val="4C5760"/>
            </a:solidFill>
          </a:ln>
        </p:spPr>
        <p:txBody>
          <a:bodyPr wrap="square" rtlCol="0">
            <a:spAutoFit/>
          </a:bodyPr>
          <a:lstStyle/>
          <a:p>
            <a:pPr lvl="0" algn="ctr"/>
            <a:r>
              <a:rPr lang="zh-TW" altLang="en-US" sz="2400" b="1" dirty="0">
                <a:solidFill>
                  <a:srgbClr val="4C5760"/>
                </a:solidFill>
              </a:rPr>
              <a:t>金融業務分拆</a:t>
            </a:r>
          </a:p>
        </p:txBody>
      </p:sp>
      <p:cxnSp>
        <p:nvCxnSpPr>
          <p:cNvPr id="26" name="直線接點 25"/>
          <p:cNvCxnSpPr>
            <a:stCxn id="7" idx="1"/>
          </p:cNvCxnSpPr>
          <p:nvPr/>
        </p:nvCxnSpPr>
        <p:spPr>
          <a:xfrm flipH="1">
            <a:off x="5006701" y="2005108"/>
            <a:ext cx="1567958" cy="1346173"/>
          </a:xfrm>
          <a:prstGeom prst="line">
            <a:avLst/>
          </a:prstGeom>
          <a:ln w="57150">
            <a:solidFill>
              <a:srgbClr val="4C5760"/>
            </a:solidFill>
            <a:tailEnd type="oval"/>
          </a:ln>
        </p:spPr>
        <p:style>
          <a:lnRef idx="1">
            <a:schemeClr val="accent1"/>
          </a:lnRef>
          <a:fillRef idx="0">
            <a:schemeClr val="accent1"/>
          </a:fillRef>
          <a:effectRef idx="0">
            <a:schemeClr val="accent1"/>
          </a:effectRef>
          <a:fontRef idx="minor">
            <a:schemeClr val="tx1"/>
          </a:fontRef>
        </p:style>
      </p:cxnSp>
      <p:cxnSp>
        <p:nvCxnSpPr>
          <p:cNvPr id="37" name="直線接點 36"/>
          <p:cNvCxnSpPr>
            <a:stCxn id="8" idx="1"/>
          </p:cNvCxnSpPr>
          <p:nvPr/>
        </p:nvCxnSpPr>
        <p:spPr>
          <a:xfrm flipH="1">
            <a:off x="4037300" y="1346870"/>
            <a:ext cx="1818954" cy="2413882"/>
          </a:xfrm>
          <a:prstGeom prst="line">
            <a:avLst/>
          </a:prstGeom>
          <a:ln w="57150">
            <a:solidFill>
              <a:srgbClr val="4C5760"/>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41" name="直線接點 40"/>
          <p:cNvCxnSpPr/>
          <p:nvPr/>
        </p:nvCxnSpPr>
        <p:spPr>
          <a:xfrm flipH="1" flipV="1">
            <a:off x="6109252" y="5526157"/>
            <a:ext cx="507588" cy="276233"/>
          </a:xfrm>
          <a:prstGeom prst="line">
            <a:avLst/>
          </a:prstGeom>
          <a:ln w="57150">
            <a:solidFill>
              <a:srgbClr val="4C5760"/>
            </a:solidFill>
            <a:headEnd type="none"/>
            <a:tailEnd type="oval"/>
          </a:ln>
        </p:spPr>
        <p:style>
          <a:lnRef idx="1">
            <a:schemeClr val="accent1"/>
          </a:lnRef>
          <a:fillRef idx="0">
            <a:schemeClr val="accent1"/>
          </a:fillRef>
          <a:effectRef idx="0">
            <a:schemeClr val="accent1"/>
          </a:effectRef>
          <a:fontRef idx="minor">
            <a:schemeClr val="tx1"/>
          </a:fontRef>
        </p:style>
      </p:cxnSp>
      <p:cxnSp>
        <p:nvCxnSpPr>
          <p:cNvPr id="45" name="直線接點 44"/>
          <p:cNvCxnSpPr>
            <a:stCxn id="15" idx="1"/>
          </p:cNvCxnSpPr>
          <p:nvPr/>
        </p:nvCxnSpPr>
        <p:spPr>
          <a:xfrm flipH="1" flipV="1">
            <a:off x="6299041" y="4428555"/>
            <a:ext cx="1550344" cy="614420"/>
          </a:xfrm>
          <a:prstGeom prst="line">
            <a:avLst/>
          </a:prstGeom>
          <a:ln w="57150">
            <a:solidFill>
              <a:srgbClr val="4C5760"/>
            </a:solidFill>
            <a:headEnd type="none"/>
            <a:tailEnd type="oval"/>
          </a:ln>
        </p:spPr>
        <p:style>
          <a:lnRef idx="1">
            <a:schemeClr val="accent1"/>
          </a:lnRef>
          <a:fillRef idx="0">
            <a:schemeClr val="accent1"/>
          </a:fillRef>
          <a:effectRef idx="0">
            <a:schemeClr val="accent1"/>
          </a:effectRef>
          <a:fontRef idx="minor">
            <a:schemeClr val="tx1"/>
          </a:fontRef>
        </p:style>
      </p:cxnSp>
      <p:sp>
        <p:nvSpPr>
          <p:cNvPr id="64" name="文字方塊 63"/>
          <p:cNvSpPr txBox="1"/>
          <p:nvPr/>
        </p:nvSpPr>
        <p:spPr>
          <a:xfrm>
            <a:off x="7170499" y="2586531"/>
            <a:ext cx="2241496" cy="461665"/>
          </a:xfrm>
          <a:prstGeom prst="rect">
            <a:avLst/>
          </a:prstGeom>
          <a:noFill/>
          <a:ln w="28575">
            <a:solidFill>
              <a:srgbClr val="4C5760"/>
            </a:solidFill>
          </a:ln>
        </p:spPr>
        <p:txBody>
          <a:bodyPr wrap="square" rtlCol="0">
            <a:spAutoFit/>
          </a:bodyPr>
          <a:lstStyle/>
          <a:p>
            <a:pPr algn="ctr"/>
            <a:r>
              <a:rPr lang="zh-TW" altLang="en-US" sz="2400" b="1" dirty="0">
                <a:solidFill>
                  <a:srgbClr val="4C5760"/>
                </a:solidFill>
              </a:rPr>
              <a:t>社群合作</a:t>
            </a:r>
            <a:r>
              <a:rPr lang="zh-TW" altLang="en-US" sz="2400" b="1" dirty="0" smtClean="0">
                <a:solidFill>
                  <a:srgbClr val="4C5760"/>
                </a:solidFill>
              </a:rPr>
              <a:t>模式</a:t>
            </a:r>
            <a:endParaRPr lang="zh-TW" altLang="en-US" sz="2400" b="1" dirty="0">
              <a:solidFill>
                <a:srgbClr val="4C5760"/>
              </a:solidFill>
            </a:endParaRPr>
          </a:p>
        </p:txBody>
      </p:sp>
      <p:cxnSp>
        <p:nvCxnSpPr>
          <p:cNvPr id="65" name="直線接點 64"/>
          <p:cNvCxnSpPr>
            <a:stCxn id="64" idx="1"/>
          </p:cNvCxnSpPr>
          <p:nvPr/>
        </p:nvCxnSpPr>
        <p:spPr>
          <a:xfrm flipH="1">
            <a:off x="5754727" y="2817364"/>
            <a:ext cx="1415772" cy="715177"/>
          </a:xfrm>
          <a:prstGeom prst="line">
            <a:avLst/>
          </a:prstGeom>
          <a:ln w="57150">
            <a:solidFill>
              <a:srgbClr val="4C5760"/>
            </a:solidFill>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313897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sz="3600" dirty="0" smtClean="0"/>
              <a:t>互聯網金融發展歷程三部曲</a:t>
            </a:r>
            <a:endParaRPr kumimoji="1" lang="zh-TW" altLang="en-US" sz="3600" dirty="0"/>
          </a:p>
        </p:txBody>
      </p:sp>
      <p:sp>
        <p:nvSpPr>
          <p:cNvPr id="4" name="頁尾版面配置區 3"/>
          <p:cNvSpPr>
            <a:spLocks noGrp="1"/>
          </p:cNvSpPr>
          <p:nvPr>
            <p:ph type="ftr" sz="quarter" idx="11"/>
          </p:nvPr>
        </p:nvSpPr>
        <p:spPr/>
        <p:txBody>
          <a:bodyPr/>
          <a:lstStyle/>
          <a:p>
            <a:r>
              <a:rPr lang="en-US" altLang="zh-TW" dirty="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61</a:t>
            </a:fld>
            <a:endParaRPr lang="zh-TW" altLang="en-US" dirty="0"/>
          </a:p>
        </p:txBody>
      </p:sp>
      <p:grpSp>
        <p:nvGrpSpPr>
          <p:cNvPr id="27" name="群組 26"/>
          <p:cNvGrpSpPr/>
          <p:nvPr/>
        </p:nvGrpSpPr>
        <p:grpSpPr>
          <a:xfrm>
            <a:off x="409491" y="1310311"/>
            <a:ext cx="11623483" cy="4854454"/>
            <a:chOff x="409491" y="1399549"/>
            <a:chExt cx="11623483" cy="4854454"/>
          </a:xfrm>
        </p:grpSpPr>
        <p:sp>
          <p:nvSpPr>
            <p:cNvPr id="7" name="文字方塊 6"/>
            <p:cNvSpPr txBox="1"/>
            <p:nvPr/>
          </p:nvSpPr>
          <p:spPr>
            <a:xfrm>
              <a:off x="4279753" y="1403842"/>
              <a:ext cx="3431719" cy="1938992"/>
            </a:xfrm>
            <a:prstGeom prst="rect">
              <a:avLst/>
            </a:prstGeom>
            <a:noFill/>
          </p:spPr>
          <p:txBody>
            <a:bodyPr wrap="square" rtlCol="0">
              <a:spAutoFit/>
            </a:bodyPr>
            <a:lstStyle/>
            <a:p>
              <a:pPr>
                <a:lnSpc>
                  <a:spcPct val="150000"/>
                </a:lnSpc>
              </a:pPr>
              <a:r>
                <a:rPr kumimoji="1" lang="zh-TW" altLang="en-US" sz="2000" dirty="0" smtClean="0"/>
                <a:t>第二階段：</a:t>
              </a:r>
              <a:endParaRPr kumimoji="1" lang="en-US" altLang="zh-TW" sz="2000" dirty="0"/>
            </a:p>
            <a:p>
              <a:pPr>
                <a:lnSpc>
                  <a:spcPct val="150000"/>
                </a:lnSpc>
              </a:pPr>
              <a:r>
                <a:rPr kumimoji="1" lang="zh-TW" altLang="en-US" sz="2000" dirty="0" smtClean="0"/>
                <a:t>由</a:t>
              </a:r>
              <a:r>
                <a:rPr kumimoji="1" lang="zh-TW" altLang="en-US" sz="2000" b="1" dirty="0" smtClean="0"/>
                <a:t>互聯網公司</a:t>
              </a:r>
              <a:r>
                <a:rPr kumimoji="1" lang="zh-TW" altLang="en-US" sz="2000" dirty="0" smtClean="0"/>
                <a:t>提供簡單金融服務，主要為第三方支付服務</a:t>
              </a:r>
              <a:endParaRPr kumimoji="1" lang="zh-TW" altLang="en-US" sz="2000" dirty="0"/>
            </a:p>
          </p:txBody>
        </p:sp>
        <p:sp>
          <p:nvSpPr>
            <p:cNvPr id="8" name="向下箭號 7"/>
            <p:cNvSpPr/>
            <p:nvPr/>
          </p:nvSpPr>
          <p:spPr>
            <a:xfrm rot="16200000">
              <a:off x="5707732" y="-2028217"/>
              <a:ext cx="791287" cy="11387767"/>
            </a:xfrm>
            <a:prstGeom prst="downArrow">
              <a:avLst/>
            </a:prstGeom>
            <a:solidFill>
              <a:srgbClr val="FF9933"/>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kumimoji="1" lang="zh-TW" altLang="en-US"/>
            </a:p>
          </p:txBody>
        </p:sp>
        <p:grpSp>
          <p:nvGrpSpPr>
            <p:cNvPr id="9" name="群組 8"/>
            <p:cNvGrpSpPr/>
            <p:nvPr/>
          </p:nvGrpSpPr>
          <p:grpSpPr>
            <a:xfrm>
              <a:off x="2061093" y="4416310"/>
              <a:ext cx="1018217" cy="940275"/>
              <a:chOff x="2356692" y="3034605"/>
              <a:chExt cx="833299" cy="769512"/>
            </a:xfrm>
          </p:grpSpPr>
          <p:pic>
            <p:nvPicPr>
              <p:cNvPr id="10" name="圖片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6692" y="3034605"/>
                <a:ext cx="833299" cy="769512"/>
              </a:xfrm>
              <a:prstGeom prst="rect">
                <a:avLst/>
              </a:prstGeom>
            </p:spPr>
          </p:pic>
          <p:pic>
            <p:nvPicPr>
              <p:cNvPr id="11" name="圖片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7239" y="3111169"/>
                <a:ext cx="467694" cy="395278"/>
              </a:xfrm>
              <a:prstGeom prst="rect">
                <a:avLst/>
              </a:prstGeom>
            </p:spPr>
          </p:pic>
        </p:grpSp>
        <p:pic>
          <p:nvPicPr>
            <p:cNvPr id="12" name="圖片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5233" y="4186001"/>
              <a:ext cx="1347516" cy="1542119"/>
            </a:xfrm>
            <a:prstGeom prst="rect">
              <a:avLst/>
            </a:prstGeom>
          </p:spPr>
        </p:pic>
        <p:pic>
          <p:nvPicPr>
            <p:cNvPr id="13" name="圖片 12"/>
            <p:cNvPicPr>
              <a:picLocks noChangeAspect="1"/>
            </p:cNvPicPr>
            <p:nvPr/>
          </p:nvPicPr>
          <p:blipFill rotWithShape="1">
            <a:blip r:embed="rId5" cstate="print">
              <a:extLst>
                <a:ext uri="{28A0092B-C50C-407E-A947-70E740481C1C}">
                  <a14:useLocalDpi xmlns:a14="http://schemas.microsoft.com/office/drawing/2010/main" val="0"/>
                </a:ext>
              </a:extLst>
            </a:blip>
            <a:srcRect b="7668"/>
            <a:stretch/>
          </p:blipFill>
          <p:spPr>
            <a:xfrm>
              <a:off x="4092803" y="4244905"/>
              <a:ext cx="1785217" cy="1726889"/>
            </a:xfrm>
            <a:prstGeom prst="rect">
              <a:avLst/>
            </a:prstGeom>
            <a:ln>
              <a:noFill/>
            </a:ln>
            <a:effectLst>
              <a:softEdge rad="112500"/>
            </a:effectLst>
          </p:spPr>
        </p:pic>
        <p:pic>
          <p:nvPicPr>
            <p:cNvPr id="14" name="圖片 13"/>
            <p:cNvPicPr>
              <a:picLocks noChangeAspect="1"/>
            </p:cNvPicPr>
            <p:nvPr/>
          </p:nvPicPr>
          <p:blipFill rotWithShape="1">
            <a:blip r:embed="rId6" cstate="print">
              <a:extLst>
                <a:ext uri="{28A0092B-C50C-407E-A947-70E740481C1C}">
                  <a14:useLocalDpi xmlns:a14="http://schemas.microsoft.com/office/drawing/2010/main" val="0"/>
                </a:ext>
              </a:extLst>
            </a:blip>
            <a:srcRect l="-384" t="27268" r="384" b="9550"/>
            <a:stretch/>
          </p:blipFill>
          <p:spPr>
            <a:xfrm>
              <a:off x="9076846" y="4330938"/>
              <a:ext cx="1746218" cy="1002277"/>
            </a:xfrm>
            <a:prstGeom prst="rect">
              <a:avLst/>
            </a:prstGeom>
          </p:spPr>
        </p:pic>
        <p:sp>
          <p:nvSpPr>
            <p:cNvPr id="15" name="文字方塊 14"/>
            <p:cNvSpPr txBox="1"/>
            <p:nvPr/>
          </p:nvSpPr>
          <p:spPr>
            <a:xfrm>
              <a:off x="409491" y="1437427"/>
              <a:ext cx="3143178" cy="1938992"/>
            </a:xfrm>
            <a:prstGeom prst="rect">
              <a:avLst/>
            </a:prstGeom>
            <a:noFill/>
          </p:spPr>
          <p:txBody>
            <a:bodyPr wrap="square" rtlCol="0">
              <a:spAutoFit/>
            </a:bodyPr>
            <a:lstStyle/>
            <a:p>
              <a:pPr>
                <a:lnSpc>
                  <a:spcPct val="150000"/>
                </a:lnSpc>
              </a:pPr>
              <a:r>
                <a:rPr kumimoji="1" lang="zh-TW" altLang="en-US" sz="2000" dirty="0" smtClean="0"/>
                <a:t>第一階段：</a:t>
              </a:r>
              <a:endParaRPr kumimoji="1" lang="en-US" altLang="zh-TW" sz="2000" dirty="0" smtClean="0"/>
            </a:p>
            <a:p>
              <a:pPr>
                <a:lnSpc>
                  <a:spcPct val="150000"/>
                </a:lnSpc>
              </a:pPr>
              <a:r>
                <a:rPr kumimoji="1" lang="zh-TW" altLang="en-US" sz="2000" dirty="0" smtClean="0"/>
                <a:t>依然由</a:t>
              </a:r>
              <a:r>
                <a:rPr kumimoji="1" lang="zh-TW" altLang="en-US" sz="2000" b="1" dirty="0" smtClean="0"/>
                <a:t>傳統金融機構</a:t>
              </a:r>
              <a:r>
                <a:rPr kumimoji="1" lang="zh-TW" altLang="en-US" sz="2000" dirty="0" smtClean="0"/>
                <a:t>（如銀行等）提供網絡金融服務</a:t>
              </a:r>
              <a:endParaRPr kumimoji="1" lang="zh-TW" altLang="en-US" sz="2000" dirty="0"/>
            </a:p>
          </p:txBody>
        </p:sp>
        <p:grpSp>
          <p:nvGrpSpPr>
            <p:cNvPr id="16" name="群組 15"/>
            <p:cNvGrpSpPr/>
            <p:nvPr/>
          </p:nvGrpSpPr>
          <p:grpSpPr>
            <a:xfrm>
              <a:off x="5931922" y="4412015"/>
              <a:ext cx="1574738" cy="1494233"/>
              <a:chOff x="5296333" y="3064553"/>
              <a:chExt cx="1619075" cy="1536304"/>
            </a:xfrm>
          </p:grpSpPr>
          <p:pic>
            <p:nvPicPr>
              <p:cNvPr id="17" name="圖片 16"/>
              <p:cNvPicPr>
                <a:picLocks noChangeAspect="1"/>
              </p:cNvPicPr>
              <p:nvPr/>
            </p:nvPicPr>
            <p:blipFill rotWithShape="1">
              <a:blip r:embed="rId7" cstate="print">
                <a:extLst>
                  <a:ext uri="{28A0092B-C50C-407E-A947-70E740481C1C}">
                    <a14:useLocalDpi xmlns:a14="http://schemas.microsoft.com/office/drawing/2010/main" val="0"/>
                  </a:ext>
                </a:extLst>
              </a:blip>
              <a:srcRect l="9817" t="7771" r="6893" b="54552"/>
              <a:stretch/>
            </p:blipFill>
            <p:spPr>
              <a:xfrm>
                <a:off x="5556266" y="3064553"/>
                <a:ext cx="1099210" cy="413097"/>
              </a:xfrm>
              <a:prstGeom prst="rect">
                <a:avLst/>
              </a:prstGeom>
            </p:spPr>
          </p:pic>
          <p:pic>
            <p:nvPicPr>
              <p:cNvPr id="18" name="圖片 1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296333" y="3581016"/>
                <a:ext cx="1619075" cy="430674"/>
              </a:xfrm>
              <a:prstGeom prst="rect">
                <a:avLst/>
              </a:prstGeom>
            </p:spPr>
          </p:pic>
          <p:pic>
            <p:nvPicPr>
              <p:cNvPr id="19" name="圖片 18"/>
              <p:cNvPicPr>
                <a:picLocks noChangeAspect="1"/>
              </p:cNvPicPr>
              <p:nvPr/>
            </p:nvPicPr>
            <p:blipFill rotWithShape="1">
              <a:blip r:embed="rId9" cstate="print">
                <a:extLst>
                  <a:ext uri="{28A0092B-C50C-407E-A947-70E740481C1C}">
                    <a14:useLocalDpi xmlns:a14="http://schemas.microsoft.com/office/drawing/2010/main" val="0"/>
                  </a:ext>
                </a:extLst>
              </a:blip>
              <a:srcRect l="25871" t="29332" r="23863" b="29816"/>
              <a:stretch/>
            </p:blipFill>
            <p:spPr>
              <a:xfrm>
                <a:off x="5671172" y="4077437"/>
                <a:ext cx="984304" cy="523420"/>
              </a:xfrm>
              <a:prstGeom prst="rect">
                <a:avLst/>
              </a:prstGeom>
            </p:spPr>
          </p:pic>
        </p:grpSp>
        <p:sp>
          <p:nvSpPr>
            <p:cNvPr id="20" name="文字方塊 19"/>
            <p:cNvSpPr txBox="1"/>
            <p:nvPr/>
          </p:nvSpPr>
          <p:spPr>
            <a:xfrm>
              <a:off x="7885043" y="1399549"/>
              <a:ext cx="4147931" cy="1938992"/>
            </a:xfrm>
            <a:prstGeom prst="rect">
              <a:avLst/>
            </a:prstGeom>
            <a:noFill/>
          </p:spPr>
          <p:txBody>
            <a:bodyPr wrap="square" rtlCol="0">
              <a:spAutoFit/>
            </a:bodyPr>
            <a:lstStyle/>
            <a:p>
              <a:pPr>
                <a:lnSpc>
                  <a:spcPct val="150000"/>
                </a:lnSpc>
              </a:pPr>
              <a:r>
                <a:rPr kumimoji="1" lang="zh-TW" altLang="en-US" sz="2000" dirty="0" smtClean="0"/>
                <a:t>第三階段：</a:t>
              </a:r>
              <a:endParaRPr kumimoji="1" lang="en-US" altLang="zh-TW" sz="2000" dirty="0"/>
            </a:p>
            <a:p>
              <a:pPr>
                <a:lnSpc>
                  <a:spcPct val="150000"/>
                </a:lnSpc>
              </a:pPr>
              <a:r>
                <a:rPr kumimoji="1" lang="zh-TW" altLang="en-US" sz="2000" dirty="0" smtClean="0"/>
                <a:t>由</a:t>
              </a:r>
              <a:r>
                <a:rPr kumimoji="1" lang="zh-TW" altLang="en-US" sz="2000" b="1" dirty="0" smtClean="0"/>
                <a:t>互聯網公司與金融業深度結合</a:t>
              </a:r>
              <a:r>
                <a:rPr kumimoji="1" lang="zh-TW" altLang="en-US" sz="2000" dirty="0" smtClean="0"/>
                <a:t>，推出數位金融產品（如餘額寶</a:t>
              </a:r>
              <a:r>
                <a:rPr kumimoji="1" lang="en-US" altLang="zh-TW" sz="2000" dirty="0" smtClean="0"/>
                <a:t>), P2P </a:t>
              </a:r>
              <a:r>
                <a:rPr kumimoji="1" lang="zh-TW" altLang="en-US" sz="2000" dirty="0" smtClean="0"/>
                <a:t>融資 </a:t>
              </a:r>
              <a:r>
                <a:rPr kumimoji="1" lang="en-US" altLang="zh-TW" sz="2000" dirty="0" smtClean="0"/>
                <a:t>(JP Morgan +</a:t>
              </a:r>
              <a:r>
                <a:rPr kumimoji="1" lang="en-US" altLang="zh-TW" sz="2000" dirty="0" err="1" smtClean="0"/>
                <a:t>OnDesk</a:t>
              </a:r>
              <a:r>
                <a:rPr kumimoji="1" lang="zh-TW" altLang="en-US" sz="2000" dirty="0" smtClean="0"/>
                <a:t>等</a:t>
              </a:r>
              <a:r>
                <a:rPr kumimoji="1" lang="en-US" altLang="zh-TW" sz="2000" dirty="0" smtClean="0"/>
                <a:t>)</a:t>
              </a:r>
              <a:r>
                <a:rPr kumimoji="1" lang="zh-TW" altLang="en-US" sz="2000" dirty="0" smtClean="0"/>
                <a:t>）</a:t>
              </a:r>
              <a:endParaRPr kumimoji="1" lang="zh-TW" altLang="en-US" sz="2000" dirty="0"/>
            </a:p>
          </p:txBody>
        </p:sp>
        <p:sp>
          <p:nvSpPr>
            <p:cNvPr id="21" name="矩形 20"/>
            <p:cNvSpPr/>
            <p:nvPr/>
          </p:nvSpPr>
          <p:spPr>
            <a:xfrm>
              <a:off x="1740249" y="3215275"/>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2" name="矩形 21"/>
            <p:cNvSpPr/>
            <p:nvPr/>
          </p:nvSpPr>
          <p:spPr>
            <a:xfrm>
              <a:off x="5830209" y="3274606"/>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3" name="矩形 22"/>
            <p:cNvSpPr/>
            <p:nvPr/>
          </p:nvSpPr>
          <p:spPr>
            <a:xfrm>
              <a:off x="9789533" y="3279245"/>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pic>
          <p:nvPicPr>
            <p:cNvPr id="24" name="圖片 23"/>
            <p:cNvPicPr>
              <a:picLocks noChangeAspect="1"/>
            </p:cNvPicPr>
            <p:nvPr/>
          </p:nvPicPr>
          <p:blipFill rotWithShape="1">
            <a:blip r:embed="rId10">
              <a:alphaModFix/>
              <a:extLst>
                <a:ext uri="{28A0092B-C50C-407E-A947-70E740481C1C}">
                  <a14:useLocalDpi xmlns:a14="http://schemas.microsoft.com/office/drawing/2010/main" val="0"/>
                </a:ext>
              </a:extLst>
            </a:blip>
            <a:srcRect l="43717" t="74445" r="29605" b="2321"/>
            <a:stretch/>
          </p:blipFill>
          <p:spPr>
            <a:xfrm>
              <a:off x="8902249" y="5397162"/>
              <a:ext cx="2095411" cy="458596"/>
            </a:xfrm>
            <a:prstGeom prst="rect">
              <a:avLst/>
            </a:prstGeom>
          </p:spPr>
        </p:pic>
        <p:pic>
          <p:nvPicPr>
            <p:cNvPr id="25" name="圖片 24"/>
            <p:cNvPicPr>
              <a:picLocks noChangeAspect="1"/>
            </p:cNvPicPr>
            <p:nvPr/>
          </p:nvPicPr>
          <p:blipFill rotWithShape="1">
            <a:blip r:embed="rId10">
              <a:alphaModFix/>
              <a:extLst>
                <a:ext uri="{28A0092B-C50C-407E-A947-70E740481C1C}">
                  <a14:useLocalDpi xmlns:a14="http://schemas.microsoft.com/office/drawing/2010/main" val="0"/>
                </a:ext>
              </a:extLst>
            </a:blip>
            <a:srcRect l="71156" t="72592" r="2285" b="4765"/>
            <a:stretch/>
          </p:blipFill>
          <p:spPr>
            <a:xfrm>
              <a:off x="8902249" y="5805067"/>
              <a:ext cx="2095411" cy="448936"/>
            </a:xfrm>
            <a:prstGeom prst="rect">
              <a:avLst/>
            </a:prstGeom>
          </p:spPr>
        </p:pic>
      </p:grpSp>
    </p:spTree>
    <p:extLst>
      <p:ext uri="{BB962C8B-B14F-4D97-AF65-F5344CB8AC3E}">
        <p14:creationId xmlns:p14="http://schemas.microsoft.com/office/powerpoint/2010/main" val="356570967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chor="ctr">
            <a:normAutofit/>
          </a:bodyPr>
          <a:lstStyle/>
          <a:p>
            <a:r>
              <a:rPr kumimoji="1" lang="zh-TW" altLang="en-US" sz="3600" dirty="0" smtClean="0"/>
              <a:t>互聯網運作三大技術</a:t>
            </a:r>
            <a:endParaRPr kumimoji="1" lang="zh-TW" altLang="en-US" sz="3600" dirty="0"/>
          </a:p>
        </p:txBody>
      </p:sp>
      <p:sp>
        <p:nvSpPr>
          <p:cNvPr id="4" name="頁尾版面配置區 3"/>
          <p:cNvSpPr>
            <a:spLocks noGrp="1"/>
          </p:cNvSpPr>
          <p:nvPr>
            <p:ph type="ftr" sz="quarter" idx="11"/>
          </p:nvPr>
        </p:nvSpPr>
        <p:spPr/>
        <p:txBody>
          <a:bodyPr/>
          <a:lstStyle/>
          <a:p>
            <a:r>
              <a:rPr lang="en-US" altLang="zh-TW" dirty="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62</a:t>
            </a:fld>
            <a:endParaRPr lang="zh-TW" altLang="en-US" dirty="0"/>
          </a:p>
        </p:txBody>
      </p:sp>
      <p:graphicFrame>
        <p:nvGraphicFramePr>
          <p:cNvPr id="7" name="內容版面配置區 2"/>
          <p:cNvGraphicFramePr>
            <a:graphicFrameLocks/>
          </p:cNvGraphicFramePr>
          <p:nvPr>
            <p:extLst/>
          </p:nvPr>
        </p:nvGraphicFramePr>
        <p:xfrm>
          <a:off x="3537582" y="1553029"/>
          <a:ext cx="7101390" cy="48135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圖片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06197" y="1288237"/>
            <a:ext cx="1545933" cy="1545933"/>
          </a:xfrm>
          <a:prstGeom prst="rect">
            <a:avLst/>
          </a:prstGeom>
        </p:spPr>
      </p:pic>
      <p:pic>
        <p:nvPicPr>
          <p:cNvPr id="9" name="內容版面配置區 5"/>
          <p:cNvPicPr>
            <a:picLocks noGrp="1" noChangeAspect="1"/>
          </p:cNvPicPr>
          <p:nvPr>
            <p:ph idx="1"/>
          </p:nvPr>
        </p:nvPicPr>
        <p:blipFill>
          <a:blip r:embed="rId8">
            <a:extLst>
              <a:ext uri="{28A0092B-C50C-407E-A947-70E740481C1C}">
                <a14:useLocalDpi xmlns:a14="http://schemas.microsoft.com/office/drawing/2010/main" val="0"/>
              </a:ext>
            </a:extLst>
          </a:blip>
          <a:stretch>
            <a:fillRect/>
          </a:stretch>
        </p:blipFill>
        <p:spPr>
          <a:xfrm>
            <a:off x="3517343" y="1817962"/>
            <a:ext cx="1438604" cy="1438604"/>
          </a:xfrm>
        </p:spPr>
      </p:pic>
      <p:pic>
        <p:nvPicPr>
          <p:cNvPr id="10" name="圖片 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21502" y="3300383"/>
            <a:ext cx="1410282" cy="1410282"/>
          </a:xfrm>
          <a:prstGeom prst="rect">
            <a:avLst/>
          </a:prstGeom>
        </p:spPr>
      </p:pic>
      <p:pic>
        <p:nvPicPr>
          <p:cNvPr id="11" name="圖片 1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561998" y="4764802"/>
            <a:ext cx="1340136" cy="1340136"/>
          </a:xfrm>
          <a:prstGeom prst="rect">
            <a:avLst/>
          </a:prstGeom>
        </p:spPr>
      </p:pic>
    </p:spTree>
    <p:extLst>
      <p:ext uri="{BB962C8B-B14F-4D97-AF65-F5344CB8AC3E}">
        <p14:creationId xmlns:p14="http://schemas.microsoft.com/office/powerpoint/2010/main" val="298080707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chor="ctr">
            <a:normAutofit/>
          </a:bodyPr>
          <a:lstStyle/>
          <a:p>
            <a:r>
              <a:rPr kumimoji="1" lang="zh-TW" altLang="en-US" sz="3600" dirty="0" smtClean="0"/>
              <a:t>互聯網技術對傳統金融之影響</a:t>
            </a:r>
            <a:endParaRPr kumimoji="1" lang="zh-TW" altLang="en-US" sz="3600" dirty="0"/>
          </a:p>
        </p:txBody>
      </p:sp>
      <p:sp>
        <p:nvSpPr>
          <p:cNvPr id="4" name="頁尾版面配置區 3"/>
          <p:cNvSpPr>
            <a:spLocks noGrp="1"/>
          </p:cNvSpPr>
          <p:nvPr>
            <p:ph type="ftr" sz="quarter" idx="11"/>
          </p:nvPr>
        </p:nvSpPr>
        <p:spPr/>
        <p:txBody>
          <a:bodyPr/>
          <a:lstStyle/>
          <a:p>
            <a:r>
              <a:rPr lang="en-US" altLang="zh-TW" dirty="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63</a:t>
            </a:fld>
            <a:endParaRPr lang="zh-TW" altLang="en-US" dirty="0"/>
          </a:p>
        </p:txBody>
      </p:sp>
      <p:pic>
        <p:nvPicPr>
          <p:cNvPr id="7" name="圖片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09500" y="2082512"/>
            <a:ext cx="1149150" cy="1149150"/>
          </a:xfrm>
          <a:prstGeom prst="ellipse">
            <a:avLst/>
          </a:prstGeom>
          <a:effectLst>
            <a:softEdge rad="12700"/>
          </a:effectLst>
        </p:spPr>
      </p:pic>
      <p:pic>
        <p:nvPicPr>
          <p:cNvPr id="8" name="圖片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3983" y="2341315"/>
            <a:ext cx="2388235" cy="661530"/>
          </a:xfrm>
          <a:prstGeom prst="rect">
            <a:avLst/>
          </a:prstGeom>
          <a:ln w="28575">
            <a:solidFill>
              <a:schemeClr val="accent3"/>
            </a:solidFill>
          </a:ln>
        </p:spPr>
      </p:pic>
      <p:pic>
        <p:nvPicPr>
          <p:cNvPr id="9" name="圖片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7398" y="3605705"/>
            <a:ext cx="2038350" cy="1141476"/>
          </a:xfrm>
          <a:prstGeom prst="rect">
            <a:avLst/>
          </a:prstGeom>
          <a:ln w="28575">
            <a:solidFill>
              <a:schemeClr val="accent3"/>
            </a:solidFill>
          </a:ln>
        </p:spPr>
      </p:pic>
      <p:pic>
        <p:nvPicPr>
          <p:cNvPr id="10" name="圖片 9"/>
          <p:cNvPicPr>
            <a:picLocks noChangeAspect="1"/>
          </p:cNvPicPr>
          <p:nvPr/>
        </p:nvPicPr>
        <p:blipFill rotWithShape="1">
          <a:blip r:embed="rId5" cstate="print">
            <a:extLst>
              <a:ext uri="{28A0092B-C50C-407E-A947-70E740481C1C}">
                <a14:useLocalDpi xmlns:a14="http://schemas.microsoft.com/office/drawing/2010/main" val="0"/>
              </a:ext>
            </a:extLst>
          </a:blip>
          <a:srcRect l="-8928" t="-9166" r="-5458" b="-12250"/>
          <a:stretch/>
        </p:blipFill>
        <p:spPr>
          <a:xfrm>
            <a:off x="3084560" y="1434119"/>
            <a:ext cx="818148" cy="1078029"/>
          </a:xfrm>
          <a:prstGeom prst="ellipse">
            <a:avLst/>
          </a:prstGeom>
          <a:ln w="19050" cap="rnd">
            <a:solidFill>
              <a:schemeClr val="accent3"/>
            </a:solidFill>
          </a:ln>
          <a:effectLst/>
        </p:spPr>
      </p:pic>
      <p:pic>
        <p:nvPicPr>
          <p:cNvPr id="11" name="圖片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214277" y="960229"/>
            <a:ext cx="1197241" cy="1197241"/>
          </a:xfrm>
          <a:prstGeom prst="ellipse">
            <a:avLst/>
          </a:prstGeom>
          <a:effectLst>
            <a:softEdge rad="31750"/>
          </a:effectLst>
        </p:spPr>
      </p:pic>
      <p:pic>
        <p:nvPicPr>
          <p:cNvPr id="12" name="圖片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57381" y="3134717"/>
            <a:ext cx="1497987" cy="1497987"/>
          </a:xfrm>
          <a:prstGeom prst="rect">
            <a:avLst/>
          </a:prstGeom>
        </p:spPr>
      </p:pic>
      <p:pic>
        <p:nvPicPr>
          <p:cNvPr id="13" name="內容版面配置區 5"/>
          <p:cNvPicPr>
            <a:picLocks noGrp="1" noChangeAspect="1"/>
          </p:cNvPicPr>
          <p:nvPr>
            <p:ph idx="1"/>
          </p:nvPr>
        </p:nvPicPr>
        <p:blipFill>
          <a:blip r:embed="rId8">
            <a:extLst>
              <a:ext uri="{28A0092B-C50C-407E-A947-70E740481C1C}">
                <a14:useLocalDpi xmlns:a14="http://schemas.microsoft.com/office/drawing/2010/main" val="0"/>
              </a:ext>
            </a:extLst>
          </a:blip>
          <a:stretch>
            <a:fillRect/>
          </a:stretch>
        </p:blipFill>
        <p:spPr>
          <a:xfrm>
            <a:off x="4206374" y="2364410"/>
            <a:ext cx="1466543" cy="1466543"/>
          </a:xfrm>
        </p:spPr>
      </p:pic>
      <p:pic>
        <p:nvPicPr>
          <p:cNvPr id="14" name="圖片 1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863668" y="1348229"/>
            <a:ext cx="2115493" cy="2115493"/>
          </a:xfrm>
          <a:prstGeom prst="rect">
            <a:avLst/>
          </a:prstGeom>
        </p:spPr>
      </p:pic>
      <p:pic>
        <p:nvPicPr>
          <p:cNvPr id="15" name="圖片 1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403866" y="3653300"/>
            <a:ext cx="1777955" cy="1777955"/>
          </a:xfrm>
          <a:prstGeom prst="rect">
            <a:avLst/>
          </a:prstGeom>
        </p:spPr>
      </p:pic>
      <p:pic>
        <p:nvPicPr>
          <p:cNvPr id="16" name="圖片 15"/>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216215" y="3533661"/>
            <a:ext cx="1128809" cy="1128809"/>
          </a:xfrm>
          <a:prstGeom prst="rect">
            <a:avLst/>
          </a:prstGeom>
        </p:spPr>
      </p:pic>
      <p:pic>
        <p:nvPicPr>
          <p:cNvPr id="18" name="圖片 1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772513" y="4456095"/>
            <a:ext cx="1317491" cy="1317491"/>
          </a:xfrm>
          <a:prstGeom prst="rect">
            <a:avLst/>
          </a:prstGeom>
        </p:spPr>
      </p:pic>
      <p:cxnSp>
        <p:nvCxnSpPr>
          <p:cNvPr id="19" name="直線接點 18"/>
          <p:cNvCxnSpPr>
            <a:stCxn id="12" idx="0"/>
            <a:endCxn id="9" idx="3"/>
          </p:cNvCxnSpPr>
          <p:nvPr/>
        </p:nvCxnSpPr>
        <p:spPr>
          <a:xfrm flipH="1">
            <a:off x="2525748" y="3134717"/>
            <a:ext cx="1680627" cy="1041726"/>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0" name="直線接點 19"/>
          <p:cNvCxnSpPr>
            <a:stCxn id="12" idx="0"/>
            <a:endCxn id="8" idx="3"/>
          </p:cNvCxnSpPr>
          <p:nvPr/>
        </p:nvCxnSpPr>
        <p:spPr>
          <a:xfrm flipH="1" flipV="1">
            <a:off x="2692218" y="2672080"/>
            <a:ext cx="1514157" cy="462637"/>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1" name="直線接點 20"/>
          <p:cNvCxnSpPr>
            <a:stCxn id="12" idx="0"/>
            <a:endCxn id="10" idx="4"/>
          </p:cNvCxnSpPr>
          <p:nvPr/>
        </p:nvCxnSpPr>
        <p:spPr>
          <a:xfrm flipH="1" flipV="1">
            <a:off x="3493634" y="2512148"/>
            <a:ext cx="712741" cy="622569"/>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2" name="直線接點 21"/>
          <p:cNvCxnSpPr/>
          <p:nvPr/>
        </p:nvCxnSpPr>
        <p:spPr>
          <a:xfrm flipV="1">
            <a:off x="7915661" y="1714500"/>
            <a:ext cx="2355464" cy="691476"/>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3" name="直線接點 22"/>
          <p:cNvCxnSpPr>
            <a:endCxn id="7" idx="2"/>
          </p:cNvCxnSpPr>
          <p:nvPr/>
        </p:nvCxnSpPr>
        <p:spPr>
          <a:xfrm>
            <a:off x="7915661" y="2405976"/>
            <a:ext cx="1693839" cy="251111"/>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4" name="直線接點 23"/>
          <p:cNvCxnSpPr>
            <a:stCxn id="15" idx="3"/>
            <a:endCxn id="16" idx="1"/>
          </p:cNvCxnSpPr>
          <p:nvPr/>
        </p:nvCxnSpPr>
        <p:spPr>
          <a:xfrm flipV="1">
            <a:off x="7181821" y="4098066"/>
            <a:ext cx="1034394" cy="444212"/>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5" name="直線接點 24"/>
          <p:cNvCxnSpPr>
            <a:stCxn id="15" idx="3"/>
            <a:endCxn id="18" idx="1"/>
          </p:cNvCxnSpPr>
          <p:nvPr/>
        </p:nvCxnSpPr>
        <p:spPr>
          <a:xfrm>
            <a:off x="7181821" y="4542278"/>
            <a:ext cx="2590692" cy="572563"/>
          </a:xfrm>
          <a:prstGeom prst="line">
            <a:avLst/>
          </a:prstGeom>
          <a:ln w="38100"/>
        </p:spPr>
        <p:style>
          <a:lnRef idx="1">
            <a:schemeClr val="accent3"/>
          </a:lnRef>
          <a:fillRef idx="0">
            <a:schemeClr val="accent3"/>
          </a:fillRef>
          <a:effectRef idx="0">
            <a:schemeClr val="accent3"/>
          </a:effectRef>
          <a:fontRef idx="minor">
            <a:schemeClr val="tx1"/>
          </a:fontRef>
        </p:style>
      </p:cxnSp>
      <p:cxnSp>
        <p:nvCxnSpPr>
          <p:cNvPr id="26" name="直線接點 25"/>
          <p:cNvCxnSpPr>
            <a:stCxn id="15" idx="3"/>
          </p:cNvCxnSpPr>
          <p:nvPr/>
        </p:nvCxnSpPr>
        <p:spPr>
          <a:xfrm>
            <a:off x="7181821" y="4542278"/>
            <a:ext cx="485804" cy="553597"/>
          </a:xfrm>
          <a:prstGeom prst="line">
            <a:avLst/>
          </a:prstGeom>
          <a:ln w="38100"/>
        </p:spPr>
        <p:style>
          <a:lnRef idx="1">
            <a:schemeClr val="accent3"/>
          </a:lnRef>
          <a:fillRef idx="0">
            <a:schemeClr val="accent3"/>
          </a:fillRef>
          <a:effectRef idx="0">
            <a:schemeClr val="accent3"/>
          </a:effectRef>
          <a:fontRef idx="minor">
            <a:schemeClr val="tx1"/>
          </a:fontRef>
        </p:style>
      </p:cxnSp>
      <p:sp>
        <p:nvSpPr>
          <p:cNvPr id="27" name="文字方塊 26"/>
          <p:cNvSpPr txBox="1"/>
          <p:nvPr/>
        </p:nvSpPr>
        <p:spPr>
          <a:xfrm>
            <a:off x="944102" y="1963498"/>
            <a:ext cx="1107996" cy="369332"/>
          </a:xfrm>
          <a:prstGeom prst="rect">
            <a:avLst/>
          </a:prstGeom>
          <a:noFill/>
        </p:spPr>
        <p:txBody>
          <a:bodyPr wrap="none" rtlCol="0">
            <a:spAutoFit/>
          </a:bodyPr>
          <a:lstStyle/>
          <a:p>
            <a:r>
              <a:rPr lang="zh-TW" altLang="en-US" b="1" dirty="0" smtClean="0">
                <a:solidFill>
                  <a:srgbClr val="FF9933"/>
                </a:solidFill>
              </a:rPr>
              <a:t>行動支付</a:t>
            </a:r>
            <a:endParaRPr lang="zh-TW" altLang="en-US" b="1" dirty="0">
              <a:solidFill>
                <a:srgbClr val="FF9933"/>
              </a:solidFill>
            </a:endParaRPr>
          </a:p>
        </p:txBody>
      </p:sp>
      <p:sp>
        <p:nvSpPr>
          <p:cNvPr id="28" name="文字方塊 27"/>
          <p:cNvSpPr txBox="1"/>
          <p:nvPr/>
        </p:nvSpPr>
        <p:spPr>
          <a:xfrm>
            <a:off x="952575" y="3236853"/>
            <a:ext cx="1107996" cy="369332"/>
          </a:xfrm>
          <a:prstGeom prst="rect">
            <a:avLst/>
          </a:prstGeom>
          <a:noFill/>
        </p:spPr>
        <p:txBody>
          <a:bodyPr wrap="none" rtlCol="0">
            <a:spAutoFit/>
          </a:bodyPr>
          <a:lstStyle/>
          <a:p>
            <a:r>
              <a:rPr lang="zh-TW" altLang="en-US" b="1" dirty="0" smtClean="0">
                <a:solidFill>
                  <a:srgbClr val="FF9933"/>
                </a:solidFill>
              </a:rPr>
              <a:t>行動理財</a:t>
            </a:r>
            <a:endParaRPr lang="zh-TW" altLang="en-US" b="1" dirty="0">
              <a:solidFill>
                <a:srgbClr val="FF9933"/>
              </a:solidFill>
            </a:endParaRPr>
          </a:p>
        </p:txBody>
      </p:sp>
      <p:sp>
        <p:nvSpPr>
          <p:cNvPr id="29" name="文字方塊 28"/>
          <p:cNvSpPr txBox="1"/>
          <p:nvPr/>
        </p:nvSpPr>
        <p:spPr>
          <a:xfrm>
            <a:off x="2024852" y="1416148"/>
            <a:ext cx="1107996" cy="369332"/>
          </a:xfrm>
          <a:prstGeom prst="rect">
            <a:avLst/>
          </a:prstGeom>
          <a:noFill/>
        </p:spPr>
        <p:txBody>
          <a:bodyPr wrap="none" rtlCol="0">
            <a:spAutoFit/>
          </a:bodyPr>
          <a:lstStyle/>
          <a:p>
            <a:pPr algn="ctr"/>
            <a:r>
              <a:rPr lang="zh-TW" altLang="en-US" b="1" dirty="0" smtClean="0">
                <a:solidFill>
                  <a:srgbClr val="FF9933"/>
                </a:solidFill>
              </a:rPr>
              <a:t>行動交易</a:t>
            </a:r>
            <a:endParaRPr lang="zh-TW" altLang="en-US" b="1" dirty="0">
              <a:solidFill>
                <a:srgbClr val="FF9933"/>
              </a:solidFill>
            </a:endParaRPr>
          </a:p>
        </p:txBody>
      </p:sp>
      <p:sp>
        <p:nvSpPr>
          <p:cNvPr id="30" name="文字方塊 29"/>
          <p:cNvSpPr txBox="1"/>
          <p:nvPr/>
        </p:nvSpPr>
        <p:spPr>
          <a:xfrm>
            <a:off x="10258899" y="662868"/>
            <a:ext cx="1107996" cy="369332"/>
          </a:xfrm>
          <a:prstGeom prst="rect">
            <a:avLst/>
          </a:prstGeom>
          <a:noFill/>
        </p:spPr>
        <p:txBody>
          <a:bodyPr wrap="none" rtlCol="0">
            <a:spAutoFit/>
          </a:bodyPr>
          <a:lstStyle/>
          <a:p>
            <a:r>
              <a:rPr lang="zh-TW" altLang="en-US" b="1" dirty="0" smtClean="0">
                <a:solidFill>
                  <a:schemeClr val="accent4"/>
                </a:solidFill>
              </a:rPr>
              <a:t>顧客分析</a:t>
            </a:r>
            <a:endParaRPr lang="zh-TW" altLang="en-US" b="1" dirty="0">
              <a:solidFill>
                <a:schemeClr val="accent4"/>
              </a:solidFill>
            </a:endParaRPr>
          </a:p>
        </p:txBody>
      </p:sp>
      <p:sp>
        <p:nvSpPr>
          <p:cNvPr id="31" name="文字方塊 30"/>
          <p:cNvSpPr txBox="1"/>
          <p:nvPr/>
        </p:nvSpPr>
        <p:spPr>
          <a:xfrm>
            <a:off x="9699580" y="3232088"/>
            <a:ext cx="1107996" cy="369332"/>
          </a:xfrm>
          <a:prstGeom prst="rect">
            <a:avLst/>
          </a:prstGeom>
          <a:noFill/>
        </p:spPr>
        <p:txBody>
          <a:bodyPr wrap="none" rtlCol="0">
            <a:spAutoFit/>
          </a:bodyPr>
          <a:lstStyle/>
          <a:p>
            <a:r>
              <a:rPr lang="zh-TW" altLang="en-US" b="1" dirty="0" smtClean="0">
                <a:solidFill>
                  <a:schemeClr val="accent4"/>
                </a:solidFill>
              </a:rPr>
              <a:t>建模預測</a:t>
            </a:r>
            <a:endParaRPr lang="zh-TW" altLang="en-US" b="1" dirty="0">
              <a:solidFill>
                <a:schemeClr val="accent4"/>
              </a:solidFill>
            </a:endParaRPr>
          </a:p>
        </p:txBody>
      </p:sp>
      <p:sp>
        <p:nvSpPr>
          <p:cNvPr id="32" name="文字方塊 31"/>
          <p:cNvSpPr txBox="1"/>
          <p:nvPr/>
        </p:nvSpPr>
        <p:spPr>
          <a:xfrm>
            <a:off x="9290246" y="3939170"/>
            <a:ext cx="1107996" cy="369332"/>
          </a:xfrm>
          <a:prstGeom prst="rect">
            <a:avLst/>
          </a:prstGeom>
          <a:noFill/>
        </p:spPr>
        <p:txBody>
          <a:bodyPr wrap="none" rtlCol="0">
            <a:spAutoFit/>
          </a:bodyPr>
          <a:lstStyle/>
          <a:p>
            <a:r>
              <a:rPr lang="zh-TW" altLang="en-US" b="1" dirty="0" smtClean="0">
                <a:solidFill>
                  <a:schemeClr val="accent3"/>
                </a:solidFill>
              </a:rPr>
              <a:t>數據共享</a:t>
            </a:r>
            <a:endParaRPr lang="zh-TW" altLang="en-US" b="1" dirty="0">
              <a:solidFill>
                <a:schemeClr val="accent3"/>
              </a:solidFill>
            </a:endParaRPr>
          </a:p>
        </p:txBody>
      </p:sp>
      <p:sp>
        <p:nvSpPr>
          <p:cNvPr id="33" name="文字方塊 32"/>
          <p:cNvSpPr txBox="1"/>
          <p:nvPr/>
        </p:nvSpPr>
        <p:spPr>
          <a:xfrm>
            <a:off x="9300179" y="5717355"/>
            <a:ext cx="2262158" cy="369332"/>
          </a:xfrm>
          <a:prstGeom prst="rect">
            <a:avLst/>
          </a:prstGeom>
          <a:noFill/>
        </p:spPr>
        <p:txBody>
          <a:bodyPr wrap="none" rtlCol="0">
            <a:spAutoFit/>
          </a:bodyPr>
          <a:lstStyle/>
          <a:p>
            <a:r>
              <a:rPr lang="zh-TW" altLang="en-US" b="1" dirty="0" smtClean="0">
                <a:solidFill>
                  <a:schemeClr val="accent3"/>
                </a:solidFill>
              </a:rPr>
              <a:t>提升效能、降低成本</a:t>
            </a:r>
            <a:endParaRPr lang="zh-TW" altLang="en-US" b="1" dirty="0">
              <a:solidFill>
                <a:schemeClr val="accent3"/>
              </a:solidFill>
            </a:endParaRPr>
          </a:p>
        </p:txBody>
      </p:sp>
      <p:sp>
        <p:nvSpPr>
          <p:cNvPr id="34" name="文字方塊 33"/>
          <p:cNvSpPr txBox="1"/>
          <p:nvPr/>
        </p:nvSpPr>
        <p:spPr>
          <a:xfrm>
            <a:off x="7515027" y="6081145"/>
            <a:ext cx="1107996" cy="369332"/>
          </a:xfrm>
          <a:prstGeom prst="rect">
            <a:avLst/>
          </a:prstGeom>
          <a:noFill/>
        </p:spPr>
        <p:txBody>
          <a:bodyPr wrap="none" rtlCol="0">
            <a:spAutoFit/>
          </a:bodyPr>
          <a:lstStyle/>
          <a:p>
            <a:r>
              <a:rPr lang="zh-TW" altLang="en-US" b="1" dirty="0" smtClean="0">
                <a:solidFill>
                  <a:schemeClr val="accent3"/>
                </a:solidFill>
              </a:rPr>
              <a:t>業務拓展</a:t>
            </a:r>
            <a:endParaRPr lang="zh-TW" altLang="en-US" b="1" dirty="0">
              <a:solidFill>
                <a:schemeClr val="accent3"/>
              </a:solidFill>
            </a:endParaRPr>
          </a:p>
        </p:txBody>
      </p:sp>
      <p:cxnSp>
        <p:nvCxnSpPr>
          <p:cNvPr id="37" name="直線接點 36"/>
          <p:cNvCxnSpPr/>
          <p:nvPr/>
        </p:nvCxnSpPr>
        <p:spPr>
          <a:xfrm flipV="1">
            <a:off x="7915661" y="1492250"/>
            <a:ext cx="1117214" cy="913726"/>
          </a:xfrm>
          <a:prstGeom prst="line">
            <a:avLst/>
          </a:prstGeom>
          <a:ln w="38100"/>
        </p:spPr>
        <p:style>
          <a:lnRef idx="1">
            <a:schemeClr val="accent3"/>
          </a:lnRef>
          <a:fillRef idx="0">
            <a:schemeClr val="accent3"/>
          </a:fillRef>
          <a:effectRef idx="0">
            <a:schemeClr val="accent3"/>
          </a:effectRef>
          <a:fontRef idx="minor">
            <a:schemeClr val="tx1"/>
          </a:fontRef>
        </p:style>
      </p:cxnSp>
      <p:pic>
        <p:nvPicPr>
          <p:cNvPr id="53" name="圖片 52" descr="Unknown"/>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480425" y="552449"/>
            <a:ext cx="1335137" cy="1260000"/>
          </a:xfrm>
          <a:prstGeom prst="ellipse">
            <a:avLst/>
          </a:prstGeom>
        </p:spPr>
      </p:pic>
      <p:sp>
        <p:nvSpPr>
          <p:cNvPr id="54" name="文字方塊 53"/>
          <p:cNvSpPr txBox="1"/>
          <p:nvPr/>
        </p:nvSpPr>
        <p:spPr>
          <a:xfrm>
            <a:off x="7522049" y="1101018"/>
            <a:ext cx="1107996" cy="369332"/>
          </a:xfrm>
          <a:prstGeom prst="rect">
            <a:avLst/>
          </a:prstGeom>
          <a:noFill/>
        </p:spPr>
        <p:txBody>
          <a:bodyPr wrap="none" rtlCol="0">
            <a:spAutoFit/>
          </a:bodyPr>
          <a:lstStyle/>
          <a:p>
            <a:r>
              <a:rPr lang="zh-TW" altLang="en-US" b="1" dirty="0" smtClean="0">
                <a:solidFill>
                  <a:schemeClr val="accent4"/>
                </a:solidFill>
              </a:rPr>
              <a:t>資料收集</a:t>
            </a:r>
            <a:endParaRPr lang="zh-TW" altLang="en-US" b="1" dirty="0">
              <a:solidFill>
                <a:schemeClr val="accent4"/>
              </a:solidFill>
            </a:endParaRPr>
          </a:p>
        </p:txBody>
      </p:sp>
      <p:pic>
        <p:nvPicPr>
          <p:cNvPr id="55" name="圖片 54" descr="業務"/>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439025" y="4930775"/>
            <a:ext cx="1260000" cy="1260000"/>
          </a:xfrm>
          <a:prstGeom prst="ellipse">
            <a:avLst/>
          </a:prstGeom>
        </p:spPr>
      </p:pic>
    </p:spTree>
    <p:extLst>
      <p:ext uri="{BB962C8B-B14F-4D97-AF65-F5344CB8AC3E}">
        <p14:creationId xmlns:p14="http://schemas.microsoft.com/office/powerpoint/2010/main" val="2528783408"/>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2057" y="437696"/>
            <a:ext cx="11002297" cy="954856"/>
          </a:xfrm>
        </p:spPr>
        <p:txBody>
          <a:bodyPr anchor="ctr">
            <a:normAutofit/>
          </a:bodyPr>
          <a:lstStyle/>
          <a:p>
            <a:r>
              <a:rPr kumimoji="1" lang="zh-TW" altLang="en-US" sz="3600" dirty="0" smtClean="0"/>
              <a:t>互聯網運作</a:t>
            </a:r>
            <a:r>
              <a:rPr kumimoji="1" lang="zh-TW" altLang="en-US" sz="3600" smtClean="0"/>
              <a:t>三大平台模式</a:t>
            </a:r>
            <a:endParaRPr kumimoji="1" lang="zh-TW" altLang="en-US" sz="3600" dirty="0"/>
          </a:p>
        </p:txBody>
      </p:sp>
      <p:sp>
        <p:nvSpPr>
          <p:cNvPr id="4" name="頁尾版面配置區 3"/>
          <p:cNvSpPr>
            <a:spLocks noGrp="1"/>
          </p:cNvSpPr>
          <p:nvPr>
            <p:ph type="ftr" sz="quarter" idx="11"/>
          </p:nvPr>
        </p:nvSpPr>
        <p:spPr/>
        <p:txBody>
          <a:bodyPr/>
          <a:lstStyle/>
          <a:p>
            <a:r>
              <a:rPr lang="en-US" altLang="zh-TW" dirty="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64</a:t>
            </a:fld>
            <a:endParaRPr lang="zh-TW" altLang="en-US" dirty="0"/>
          </a:p>
        </p:txBody>
      </p:sp>
      <p:grpSp>
        <p:nvGrpSpPr>
          <p:cNvPr id="9" name="群組 8"/>
          <p:cNvGrpSpPr/>
          <p:nvPr/>
        </p:nvGrpSpPr>
        <p:grpSpPr>
          <a:xfrm>
            <a:off x="304800" y="1684205"/>
            <a:ext cx="3744686" cy="3706202"/>
            <a:chOff x="304800" y="1684205"/>
            <a:chExt cx="3744686" cy="3706202"/>
          </a:xfrm>
        </p:grpSpPr>
        <p:sp>
          <p:nvSpPr>
            <p:cNvPr id="3" name="圓角矩形 2"/>
            <p:cNvSpPr/>
            <p:nvPr/>
          </p:nvSpPr>
          <p:spPr>
            <a:xfrm>
              <a:off x="977362" y="2480455"/>
              <a:ext cx="3072124" cy="2909952"/>
            </a:xfrm>
            <a:prstGeom prst="roundRect">
              <a:avLst>
                <a:gd name="adj" fmla="val 10756"/>
              </a:avLst>
            </a:prstGeom>
            <a:blipFill dpi="0" rotWithShape="1">
              <a:blip r:embed="rId2">
                <a:extLst>
                  <a:ext uri="{28A0092B-C50C-407E-A947-70E740481C1C}">
                    <a14:useLocalDpi xmlns:a14="http://schemas.microsoft.com/office/drawing/2010/main" val="0"/>
                  </a:ext>
                </a:extLst>
              </a:blip>
              <a:srcRect/>
              <a:stretch>
                <a:fillRect b="28798"/>
              </a:stretch>
            </a:blipFill>
            <a:ln w="57150">
              <a:solidFill>
                <a:srgbClr val="604878"/>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sp>
          <p:nvSpPr>
            <p:cNvPr id="11" name="圓角矩形 10"/>
            <p:cNvSpPr/>
            <p:nvPr/>
          </p:nvSpPr>
          <p:spPr>
            <a:xfrm>
              <a:off x="977362" y="4453090"/>
              <a:ext cx="3072124" cy="937317"/>
            </a:xfrm>
            <a:prstGeom prst="roundRect">
              <a:avLst>
                <a:gd name="adj" fmla="val 18394"/>
              </a:avLst>
            </a:prstGeom>
            <a:solidFill>
              <a:srgbClr val="604878"/>
            </a:solidFill>
            <a:ln w="57150">
              <a:solidFill>
                <a:srgbClr val="6048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000" b="1" dirty="0" smtClean="0"/>
                <a:t>個人對個人，</a:t>
              </a:r>
              <a:r>
                <a:rPr lang="zh-TW" altLang="en-US" sz="2000" b="1" dirty="0"/>
                <a:t>除去中間</a:t>
              </a:r>
              <a:r>
                <a:rPr lang="zh-TW" altLang="en-US" sz="2000" b="1" dirty="0" smtClean="0"/>
                <a:t>媒介。</a:t>
              </a:r>
              <a:endParaRPr kumimoji="1" lang="zh-TW" altLang="en-US" sz="2000" dirty="0"/>
            </a:p>
          </p:txBody>
        </p:sp>
        <p:sp>
          <p:nvSpPr>
            <p:cNvPr id="8" name="橢圓 7"/>
            <p:cNvSpPr/>
            <p:nvPr/>
          </p:nvSpPr>
          <p:spPr>
            <a:xfrm>
              <a:off x="304800" y="1684205"/>
              <a:ext cx="1238616" cy="1238616"/>
            </a:xfrm>
            <a:prstGeom prst="ellipse">
              <a:avLst/>
            </a:prstGeom>
            <a:solidFill>
              <a:srgbClr val="604878"/>
            </a:solidFill>
            <a:ln>
              <a:solidFill>
                <a:srgbClr val="6048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TW" sz="3200" smtClean="0"/>
                <a:t>P2P</a:t>
              </a:r>
              <a:endParaRPr kumimoji="1" lang="zh-TW" altLang="en-US" sz="3200" dirty="0"/>
            </a:p>
          </p:txBody>
        </p:sp>
      </p:grpSp>
      <p:grpSp>
        <p:nvGrpSpPr>
          <p:cNvPr id="10" name="群組 9"/>
          <p:cNvGrpSpPr/>
          <p:nvPr/>
        </p:nvGrpSpPr>
        <p:grpSpPr>
          <a:xfrm>
            <a:off x="4239880" y="1684205"/>
            <a:ext cx="3628570" cy="3705654"/>
            <a:chOff x="4049486" y="1684753"/>
            <a:chExt cx="3628570" cy="3705654"/>
          </a:xfrm>
        </p:grpSpPr>
        <p:sp>
          <p:nvSpPr>
            <p:cNvPr id="17" name="圓角矩形 16"/>
            <p:cNvSpPr/>
            <p:nvPr/>
          </p:nvSpPr>
          <p:spPr>
            <a:xfrm>
              <a:off x="4605932" y="2480455"/>
              <a:ext cx="3072124" cy="2909952"/>
            </a:xfrm>
            <a:prstGeom prst="roundRect">
              <a:avLst>
                <a:gd name="adj" fmla="val 10756"/>
              </a:avLst>
            </a:prstGeom>
            <a:blipFill dpi="0" rotWithShape="1">
              <a:blip r:embed="rId3">
                <a:extLst>
                  <a:ext uri="{28A0092B-C50C-407E-A947-70E740481C1C}">
                    <a14:useLocalDpi xmlns:a14="http://schemas.microsoft.com/office/drawing/2010/main" val="0"/>
                  </a:ext>
                </a:extLst>
              </a:blip>
              <a:srcRect/>
              <a:stretch>
                <a:fillRect l="-1417" t="-24938" r="945" b="22637"/>
              </a:stretch>
            </a:blipFill>
            <a:ln w="57150">
              <a:solidFill>
                <a:srgbClr val="4DA07B"/>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sp>
          <p:nvSpPr>
            <p:cNvPr id="18" name="圓角矩形 17"/>
            <p:cNvSpPr/>
            <p:nvPr/>
          </p:nvSpPr>
          <p:spPr>
            <a:xfrm>
              <a:off x="4605932" y="4453090"/>
              <a:ext cx="3072124" cy="937317"/>
            </a:xfrm>
            <a:prstGeom prst="roundRect">
              <a:avLst>
                <a:gd name="adj" fmla="val 18394"/>
              </a:avLst>
            </a:prstGeom>
            <a:solidFill>
              <a:srgbClr val="4DA07B"/>
            </a:solidFill>
            <a:ln w="57150">
              <a:solidFill>
                <a:srgbClr val="4DA0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1900" b="1" dirty="0"/>
                <a:t>長尾市場，微型客戶</a:t>
              </a:r>
              <a:r>
                <a:rPr lang="zh-TW" altLang="en-US" sz="1900" b="1" dirty="0" smtClean="0"/>
                <a:t>集結。</a:t>
              </a:r>
              <a:endParaRPr kumimoji="1" lang="zh-TW" altLang="en-US" sz="1900" dirty="0"/>
            </a:p>
          </p:txBody>
        </p:sp>
        <p:sp>
          <p:nvSpPr>
            <p:cNvPr id="21" name="橢圓 20"/>
            <p:cNvSpPr/>
            <p:nvPr/>
          </p:nvSpPr>
          <p:spPr>
            <a:xfrm>
              <a:off x="4049486" y="1684753"/>
              <a:ext cx="1238616" cy="1238616"/>
            </a:xfrm>
            <a:prstGeom prst="ellipse">
              <a:avLst/>
            </a:prstGeom>
            <a:solidFill>
              <a:srgbClr val="4DA07B"/>
            </a:solidFill>
            <a:ln>
              <a:solidFill>
                <a:srgbClr val="4DA07B"/>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kumimoji="1" lang="zh-TW" altLang="en-US" sz="2400" b="1" smtClean="0"/>
                <a:t>群眾</a:t>
              </a:r>
              <a:endParaRPr kumimoji="1" lang="zh-TW" altLang="en-US" sz="2400" b="1" dirty="0"/>
            </a:p>
          </p:txBody>
        </p:sp>
      </p:grpSp>
      <p:grpSp>
        <p:nvGrpSpPr>
          <p:cNvPr id="12" name="群組 11"/>
          <p:cNvGrpSpPr/>
          <p:nvPr/>
        </p:nvGrpSpPr>
        <p:grpSpPr>
          <a:xfrm>
            <a:off x="8058845" y="1684205"/>
            <a:ext cx="3628570" cy="3706202"/>
            <a:chOff x="7678056" y="1684205"/>
            <a:chExt cx="3628570" cy="3706202"/>
          </a:xfrm>
        </p:grpSpPr>
        <p:sp>
          <p:nvSpPr>
            <p:cNvPr id="19" name="圓角矩形 18"/>
            <p:cNvSpPr/>
            <p:nvPr/>
          </p:nvSpPr>
          <p:spPr>
            <a:xfrm>
              <a:off x="8234502" y="2480455"/>
              <a:ext cx="3072124" cy="2909952"/>
            </a:xfrm>
            <a:prstGeom prst="roundRect">
              <a:avLst>
                <a:gd name="adj" fmla="val 10756"/>
              </a:avLst>
            </a:prstGeom>
            <a:blipFill dpi="0" rotWithShape="1">
              <a:blip r:embed="rId4">
                <a:extLst>
                  <a:ext uri="{28A0092B-C50C-407E-A947-70E740481C1C}">
                    <a14:useLocalDpi xmlns:a14="http://schemas.microsoft.com/office/drawing/2010/main" val="0"/>
                  </a:ext>
                </a:extLst>
              </a:blip>
              <a:srcRect/>
              <a:stretch>
                <a:fillRect l="17953" t="2991" r="19637" b="34609"/>
              </a:stretch>
            </a:blipFill>
            <a:ln w="57150">
              <a:solidFill>
                <a:srgbClr val="C19859"/>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sp>
          <p:nvSpPr>
            <p:cNvPr id="20" name="圓角矩形 19"/>
            <p:cNvSpPr/>
            <p:nvPr/>
          </p:nvSpPr>
          <p:spPr>
            <a:xfrm>
              <a:off x="8234502" y="4453090"/>
              <a:ext cx="3072124" cy="937317"/>
            </a:xfrm>
            <a:prstGeom prst="roundRect">
              <a:avLst>
                <a:gd name="adj" fmla="val 18394"/>
              </a:avLst>
            </a:prstGeom>
            <a:solidFill>
              <a:srgbClr val="C19859"/>
            </a:solidFill>
            <a:ln w="57150">
              <a:solidFill>
                <a:srgbClr val="C1985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000" b="1" dirty="0" smtClean="0"/>
                <a:t>互信互惠</a:t>
              </a:r>
              <a:r>
                <a:rPr lang="zh-TW" altLang="en-US" b="1" dirty="0" smtClean="0"/>
                <a:t>，</a:t>
              </a:r>
              <a:r>
                <a:rPr lang="zh-TW" altLang="en-US" sz="2000" b="1" dirty="0" smtClean="0"/>
                <a:t>資源共享。</a:t>
              </a:r>
              <a:endParaRPr kumimoji="1" lang="zh-TW" altLang="en-US" sz="1900" dirty="0"/>
            </a:p>
          </p:txBody>
        </p:sp>
        <p:sp>
          <p:nvSpPr>
            <p:cNvPr id="22" name="橢圓 21"/>
            <p:cNvSpPr/>
            <p:nvPr/>
          </p:nvSpPr>
          <p:spPr>
            <a:xfrm>
              <a:off x="7678056" y="1684205"/>
              <a:ext cx="1238616" cy="1238616"/>
            </a:xfrm>
            <a:prstGeom prst="ellipse">
              <a:avLst/>
            </a:prstGeom>
            <a:solidFill>
              <a:srgbClr val="C19859"/>
            </a:solidFill>
            <a:ln>
              <a:solidFill>
                <a:srgbClr val="C19859"/>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kumimoji="1" lang="zh-TW" altLang="en-US" sz="2400" b="1" dirty="0" smtClean="0"/>
                <a:t>社群</a:t>
              </a:r>
              <a:endParaRPr kumimoji="1" lang="zh-TW" altLang="en-US" sz="2400" b="1" dirty="0"/>
            </a:p>
          </p:txBody>
        </p:sp>
      </p:grpSp>
    </p:spTree>
    <p:extLst>
      <p:ext uri="{BB962C8B-B14F-4D97-AF65-F5344CB8AC3E}">
        <p14:creationId xmlns:p14="http://schemas.microsoft.com/office/powerpoint/2010/main" val="3857906142"/>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chor="ctr">
            <a:normAutofit/>
          </a:bodyPr>
          <a:lstStyle/>
          <a:p>
            <a:r>
              <a:rPr kumimoji="1" lang="zh-TW" altLang="en-US" sz="3600" dirty="0" smtClean="0"/>
              <a:t>互聯網平台對傳統金融之影響</a:t>
            </a:r>
            <a:endParaRPr kumimoji="1" lang="zh-TW" altLang="en-US" sz="3600" dirty="0"/>
          </a:p>
        </p:txBody>
      </p:sp>
      <p:sp>
        <p:nvSpPr>
          <p:cNvPr id="4" name="頁尾版面配置區 3"/>
          <p:cNvSpPr>
            <a:spLocks noGrp="1"/>
          </p:cNvSpPr>
          <p:nvPr>
            <p:ph type="ftr" sz="quarter" idx="11"/>
          </p:nvPr>
        </p:nvSpPr>
        <p:spPr/>
        <p:txBody>
          <a:bodyPr/>
          <a:lstStyle/>
          <a:p>
            <a:r>
              <a:rPr lang="en-US" altLang="zh-TW" dirty="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65</a:t>
            </a:fld>
            <a:endParaRPr lang="zh-TW" altLang="en-US" dirty="0"/>
          </a:p>
        </p:txBody>
      </p:sp>
      <p:sp>
        <p:nvSpPr>
          <p:cNvPr id="39" name="圓角矩形 38"/>
          <p:cNvSpPr/>
          <p:nvPr/>
        </p:nvSpPr>
        <p:spPr>
          <a:xfrm>
            <a:off x="845236" y="1458468"/>
            <a:ext cx="2390770" cy="1695441"/>
          </a:xfrm>
          <a:prstGeom prst="roundRect">
            <a:avLst>
              <a:gd name="adj" fmla="val 10756"/>
            </a:avLst>
          </a:prstGeom>
          <a:blipFill dpi="0" rotWithShape="1">
            <a:blip r:embed="rId2">
              <a:extLst>
                <a:ext uri="{28A0092B-C50C-407E-A947-70E740481C1C}">
                  <a14:useLocalDpi xmlns:a14="http://schemas.microsoft.com/office/drawing/2010/main" val="0"/>
                </a:ext>
              </a:extLst>
            </a:blip>
            <a:srcRect/>
            <a:stretch>
              <a:fillRect/>
            </a:stretch>
          </a:blipFill>
          <a:ln w="57150">
            <a:solidFill>
              <a:srgbClr val="604878"/>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sp>
        <p:nvSpPr>
          <p:cNvPr id="47" name="圓角矩形 46"/>
          <p:cNvSpPr/>
          <p:nvPr/>
        </p:nvSpPr>
        <p:spPr>
          <a:xfrm>
            <a:off x="4586990" y="4289084"/>
            <a:ext cx="2892429" cy="2051714"/>
          </a:xfrm>
          <a:prstGeom prst="roundRect">
            <a:avLst>
              <a:gd name="adj" fmla="val 10756"/>
            </a:avLst>
          </a:prstGeom>
          <a:blipFill dpi="0" rotWithShape="1">
            <a:blip r:embed="rId3">
              <a:extLst>
                <a:ext uri="{28A0092B-C50C-407E-A947-70E740481C1C}">
                  <a14:useLocalDpi xmlns:a14="http://schemas.microsoft.com/office/drawing/2010/main" val="0"/>
                </a:ext>
              </a:extLst>
            </a:blip>
            <a:srcRect/>
            <a:stretch>
              <a:fillRect l="-1417" t="-27601" r="945" b="-11323"/>
            </a:stretch>
          </a:blipFill>
          <a:ln w="57150">
            <a:solidFill>
              <a:srgbClr val="4DA07B"/>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sp>
        <p:nvSpPr>
          <p:cNvPr id="51" name="圓角矩形 50"/>
          <p:cNvSpPr/>
          <p:nvPr/>
        </p:nvSpPr>
        <p:spPr>
          <a:xfrm>
            <a:off x="8610740" y="1265896"/>
            <a:ext cx="2883814" cy="2045089"/>
          </a:xfrm>
          <a:prstGeom prst="roundRect">
            <a:avLst>
              <a:gd name="adj" fmla="val 10756"/>
            </a:avLst>
          </a:prstGeom>
          <a:blipFill dpi="0" rotWithShape="1">
            <a:blip r:embed="rId4">
              <a:extLst>
                <a:ext uri="{28A0092B-C50C-407E-A947-70E740481C1C}">
                  <a14:useLocalDpi xmlns:a14="http://schemas.microsoft.com/office/drawing/2010/main" val="0"/>
                </a:ext>
              </a:extLst>
            </a:blip>
            <a:srcRect/>
            <a:stretch>
              <a:fillRect l="17953" t="4323" r="19637" b="4665"/>
            </a:stretch>
          </a:blipFill>
          <a:ln w="57150">
            <a:solidFill>
              <a:srgbClr val="C19859"/>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zh-TW" altLang="en-US" dirty="0"/>
          </a:p>
        </p:txBody>
      </p:sp>
      <p:grpSp>
        <p:nvGrpSpPr>
          <p:cNvPr id="73" name="群組 72"/>
          <p:cNvGrpSpPr/>
          <p:nvPr/>
        </p:nvGrpSpPr>
        <p:grpSpPr>
          <a:xfrm>
            <a:off x="728175" y="3153909"/>
            <a:ext cx="2598031" cy="3222803"/>
            <a:chOff x="728175" y="3153909"/>
            <a:chExt cx="2598031" cy="3222803"/>
          </a:xfrm>
        </p:grpSpPr>
        <p:pic>
          <p:nvPicPr>
            <p:cNvPr id="12" name="圖片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44646" y="5501306"/>
              <a:ext cx="874800" cy="821602"/>
            </a:xfrm>
            <a:prstGeom prst="rect">
              <a:avLst/>
            </a:prstGeom>
          </p:spPr>
        </p:pic>
        <p:pic>
          <p:nvPicPr>
            <p:cNvPr id="3" name="圖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26826" y="3285904"/>
              <a:ext cx="876407" cy="876407"/>
            </a:xfrm>
            <a:prstGeom prst="rect">
              <a:avLst/>
            </a:prstGeom>
          </p:spPr>
        </p:pic>
        <p:pic>
          <p:nvPicPr>
            <p:cNvPr id="8" name="圖片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77641" y="4541081"/>
              <a:ext cx="1174776" cy="1233515"/>
            </a:xfrm>
            <a:prstGeom prst="rect">
              <a:avLst/>
            </a:prstGeom>
          </p:spPr>
        </p:pic>
        <p:cxnSp>
          <p:nvCxnSpPr>
            <p:cNvPr id="14" name="直線接點 13"/>
            <p:cNvCxnSpPr>
              <a:stCxn id="39" idx="2"/>
            </p:cNvCxnSpPr>
            <p:nvPr/>
          </p:nvCxnSpPr>
          <p:spPr>
            <a:xfrm>
              <a:off x="2040621" y="3153909"/>
              <a:ext cx="0" cy="3222803"/>
            </a:xfrm>
            <a:prstGeom prst="line">
              <a:avLst/>
            </a:prstGeom>
            <a:ln w="57150">
              <a:solidFill>
                <a:srgbClr val="604878"/>
              </a:solidFill>
            </a:ln>
          </p:spPr>
          <p:style>
            <a:lnRef idx="1">
              <a:schemeClr val="accent1"/>
            </a:lnRef>
            <a:fillRef idx="0">
              <a:schemeClr val="accent1"/>
            </a:fillRef>
            <a:effectRef idx="0">
              <a:schemeClr val="accent1"/>
            </a:effectRef>
            <a:fontRef idx="minor">
              <a:schemeClr val="tx1"/>
            </a:fontRef>
          </p:style>
        </p:cxnSp>
        <p:cxnSp>
          <p:nvCxnSpPr>
            <p:cNvPr id="35" name="直線接點 34"/>
            <p:cNvCxnSpPr>
              <a:stCxn id="3" idx="3"/>
            </p:cNvCxnSpPr>
            <p:nvPr/>
          </p:nvCxnSpPr>
          <p:spPr>
            <a:xfrm>
              <a:off x="1903233" y="3724108"/>
              <a:ext cx="262939" cy="0"/>
            </a:xfrm>
            <a:prstGeom prst="line">
              <a:avLst/>
            </a:prstGeom>
            <a:ln w="57150">
              <a:solidFill>
                <a:srgbClr val="604878"/>
              </a:solidFill>
            </a:ln>
          </p:spPr>
          <p:style>
            <a:lnRef idx="1">
              <a:schemeClr val="accent1"/>
            </a:lnRef>
            <a:fillRef idx="0">
              <a:schemeClr val="accent1"/>
            </a:fillRef>
            <a:effectRef idx="0">
              <a:schemeClr val="accent1"/>
            </a:effectRef>
            <a:fontRef idx="minor">
              <a:schemeClr val="tx1"/>
            </a:fontRef>
          </p:style>
        </p:cxnSp>
        <p:cxnSp>
          <p:nvCxnSpPr>
            <p:cNvPr id="61" name="直線接點 60"/>
            <p:cNvCxnSpPr>
              <a:endCxn id="6" idx="1"/>
            </p:cNvCxnSpPr>
            <p:nvPr/>
          </p:nvCxnSpPr>
          <p:spPr>
            <a:xfrm flipV="1">
              <a:off x="1881706" y="4470006"/>
              <a:ext cx="266400" cy="802"/>
            </a:xfrm>
            <a:prstGeom prst="line">
              <a:avLst/>
            </a:prstGeom>
            <a:ln w="57150">
              <a:solidFill>
                <a:srgbClr val="604878"/>
              </a:solidFill>
            </a:ln>
          </p:spPr>
          <p:style>
            <a:lnRef idx="1">
              <a:schemeClr val="accent1"/>
            </a:lnRef>
            <a:fillRef idx="0">
              <a:schemeClr val="accent1"/>
            </a:fillRef>
            <a:effectRef idx="0">
              <a:schemeClr val="accent1"/>
            </a:effectRef>
            <a:fontRef idx="minor">
              <a:schemeClr val="tx1"/>
            </a:fontRef>
          </p:style>
        </p:cxnSp>
        <p:cxnSp>
          <p:nvCxnSpPr>
            <p:cNvPr id="64" name="直線接點 63"/>
            <p:cNvCxnSpPr/>
            <p:nvPr/>
          </p:nvCxnSpPr>
          <p:spPr>
            <a:xfrm>
              <a:off x="1903233" y="5191457"/>
              <a:ext cx="266400" cy="0"/>
            </a:xfrm>
            <a:prstGeom prst="line">
              <a:avLst/>
            </a:prstGeom>
            <a:ln w="57150">
              <a:solidFill>
                <a:srgbClr val="604878"/>
              </a:solidFill>
            </a:ln>
          </p:spPr>
          <p:style>
            <a:lnRef idx="1">
              <a:schemeClr val="accent1"/>
            </a:lnRef>
            <a:fillRef idx="0">
              <a:schemeClr val="accent1"/>
            </a:fillRef>
            <a:effectRef idx="0">
              <a:schemeClr val="accent1"/>
            </a:effectRef>
            <a:fontRef idx="minor">
              <a:schemeClr val="tx1"/>
            </a:fontRef>
          </p:style>
        </p:cxnSp>
        <p:cxnSp>
          <p:nvCxnSpPr>
            <p:cNvPr id="67" name="直線接點 66"/>
            <p:cNvCxnSpPr>
              <a:endCxn id="12" idx="1"/>
            </p:cNvCxnSpPr>
            <p:nvPr/>
          </p:nvCxnSpPr>
          <p:spPr>
            <a:xfrm flipV="1">
              <a:off x="1881789" y="5912107"/>
              <a:ext cx="262857" cy="0"/>
            </a:xfrm>
            <a:prstGeom prst="line">
              <a:avLst/>
            </a:prstGeom>
            <a:ln w="57150">
              <a:solidFill>
                <a:srgbClr val="604878"/>
              </a:solidFill>
            </a:ln>
          </p:spPr>
          <p:style>
            <a:lnRef idx="1">
              <a:schemeClr val="accent1"/>
            </a:lnRef>
            <a:fillRef idx="0">
              <a:schemeClr val="accent1"/>
            </a:fillRef>
            <a:effectRef idx="0">
              <a:schemeClr val="accent1"/>
            </a:effectRef>
            <a:fontRef idx="minor">
              <a:schemeClr val="tx1"/>
            </a:fontRef>
          </p:style>
        </p:cxnSp>
        <p:pic>
          <p:nvPicPr>
            <p:cNvPr id="6" name="圖片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15618" y="4032606"/>
              <a:ext cx="874800" cy="874800"/>
            </a:xfrm>
            <a:prstGeom prst="rect">
              <a:avLst/>
            </a:prstGeom>
          </p:spPr>
        </p:pic>
        <p:sp>
          <p:nvSpPr>
            <p:cNvPr id="69" name="文字方塊 68"/>
            <p:cNvSpPr txBox="1"/>
            <p:nvPr/>
          </p:nvSpPr>
          <p:spPr>
            <a:xfrm>
              <a:off x="2115618" y="3563741"/>
              <a:ext cx="1210588" cy="400110"/>
            </a:xfrm>
            <a:prstGeom prst="rect">
              <a:avLst/>
            </a:prstGeom>
            <a:noFill/>
          </p:spPr>
          <p:txBody>
            <a:bodyPr wrap="none" rtlCol="0">
              <a:spAutoFit/>
            </a:bodyPr>
            <a:lstStyle/>
            <a:p>
              <a:r>
                <a:rPr kumimoji="1" lang="zh-TW" altLang="en-US" sz="2000" b="1" smtClean="0">
                  <a:solidFill>
                    <a:srgbClr val="604878"/>
                  </a:solidFill>
                </a:rPr>
                <a:t>資訊透明</a:t>
              </a:r>
              <a:endParaRPr kumimoji="1" lang="zh-TW" altLang="en-US" sz="2000" b="1">
                <a:solidFill>
                  <a:srgbClr val="604878"/>
                </a:solidFill>
              </a:endParaRPr>
            </a:p>
          </p:txBody>
        </p:sp>
        <p:sp>
          <p:nvSpPr>
            <p:cNvPr id="70" name="文字方塊 69"/>
            <p:cNvSpPr txBox="1"/>
            <p:nvPr/>
          </p:nvSpPr>
          <p:spPr>
            <a:xfrm>
              <a:off x="989434" y="4269951"/>
              <a:ext cx="954107" cy="400110"/>
            </a:xfrm>
            <a:prstGeom prst="rect">
              <a:avLst/>
            </a:prstGeom>
            <a:noFill/>
          </p:spPr>
          <p:txBody>
            <a:bodyPr wrap="none" rtlCol="0">
              <a:spAutoFit/>
            </a:bodyPr>
            <a:lstStyle/>
            <a:p>
              <a:r>
                <a:rPr kumimoji="1" lang="zh-TW" altLang="en-US" sz="2000" b="1" smtClean="0">
                  <a:solidFill>
                    <a:srgbClr val="604878"/>
                  </a:solidFill>
                </a:rPr>
                <a:t>效率高</a:t>
              </a:r>
              <a:endParaRPr kumimoji="1" lang="zh-TW" altLang="en-US" sz="2000" b="1" dirty="0">
                <a:solidFill>
                  <a:srgbClr val="604878"/>
                </a:solidFill>
              </a:endParaRPr>
            </a:p>
          </p:txBody>
        </p:sp>
        <p:sp>
          <p:nvSpPr>
            <p:cNvPr id="71" name="文字方塊 70"/>
            <p:cNvSpPr txBox="1"/>
            <p:nvPr/>
          </p:nvSpPr>
          <p:spPr>
            <a:xfrm>
              <a:off x="2161260" y="5017199"/>
              <a:ext cx="954107" cy="400110"/>
            </a:xfrm>
            <a:prstGeom prst="rect">
              <a:avLst/>
            </a:prstGeom>
            <a:noFill/>
          </p:spPr>
          <p:txBody>
            <a:bodyPr wrap="none" rtlCol="0">
              <a:spAutoFit/>
            </a:bodyPr>
            <a:lstStyle/>
            <a:p>
              <a:r>
                <a:rPr kumimoji="1" lang="zh-TW" altLang="en-US" sz="2000" b="1" dirty="0" smtClean="0">
                  <a:solidFill>
                    <a:srgbClr val="604878"/>
                  </a:solidFill>
                </a:rPr>
                <a:t>低成本</a:t>
              </a:r>
              <a:endParaRPr kumimoji="1" lang="zh-TW" altLang="en-US" sz="2000" b="1" dirty="0">
                <a:solidFill>
                  <a:srgbClr val="604878"/>
                </a:solidFill>
              </a:endParaRPr>
            </a:p>
          </p:txBody>
        </p:sp>
        <p:sp>
          <p:nvSpPr>
            <p:cNvPr id="72" name="文字方塊 71"/>
            <p:cNvSpPr txBox="1"/>
            <p:nvPr/>
          </p:nvSpPr>
          <p:spPr>
            <a:xfrm>
              <a:off x="728175" y="5708438"/>
              <a:ext cx="1210588" cy="400110"/>
            </a:xfrm>
            <a:prstGeom prst="rect">
              <a:avLst/>
            </a:prstGeom>
            <a:noFill/>
          </p:spPr>
          <p:txBody>
            <a:bodyPr wrap="none" rtlCol="0">
              <a:spAutoFit/>
            </a:bodyPr>
            <a:lstStyle/>
            <a:p>
              <a:r>
                <a:rPr kumimoji="1" lang="zh-TW" altLang="en-US" sz="2000" b="1" smtClean="0">
                  <a:solidFill>
                    <a:srgbClr val="604878"/>
                  </a:solidFill>
                </a:rPr>
                <a:t>選擇性高</a:t>
              </a:r>
              <a:endParaRPr kumimoji="1" lang="zh-TW" altLang="en-US" sz="2000" b="1" dirty="0">
                <a:solidFill>
                  <a:srgbClr val="604878"/>
                </a:solidFill>
              </a:endParaRPr>
            </a:p>
          </p:txBody>
        </p:sp>
      </p:grpSp>
      <p:grpSp>
        <p:nvGrpSpPr>
          <p:cNvPr id="2485" name="群組 2484"/>
          <p:cNvGrpSpPr/>
          <p:nvPr/>
        </p:nvGrpSpPr>
        <p:grpSpPr>
          <a:xfrm>
            <a:off x="4748704" y="1146465"/>
            <a:ext cx="3812173" cy="3129006"/>
            <a:chOff x="4748704" y="1146465"/>
            <a:chExt cx="3812173" cy="3129006"/>
          </a:xfrm>
        </p:grpSpPr>
        <p:pic>
          <p:nvPicPr>
            <p:cNvPr id="76" name="圖片 7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032839" y="1146465"/>
              <a:ext cx="876407" cy="876407"/>
            </a:xfrm>
            <a:prstGeom prst="rect">
              <a:avLst/>
            </a:prstGeom>
          </p:spPr>
        </p:pic>
        <p:pic>
          <p:nvPicPr>
            <p:cNvPr id="77" name="圖片 7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032839" y="2614618"/>
              <a:ext cx="874800" cy="874800"/>
            </a:xfrm>
            <a:prstGeom prst="rect">
              <a:avLst/>
            </a:prstGeom>
          </p:spPr>
        </p:pic>
        <p:cxnSp>
          <p:nvCxnSpPr>
            <p:cNvPr id="79" name="直線接點 78"/>
            <p:cNvCxnSpPr/>
            <p:nvPr/>
          </p:nvCxnSpPr>
          <p:spPr>
            <a:xfrm>
              <a:off x="5909246" y="1584669"/>
              <a:ext cx="262939" cy="0"/>
            </a:xfrm>
            <a:prstGeom prst="line">
              <a:avLst/>
            </a:prstGeom>
            <a:ln w="57150">
              <a:solidFill>
                <a:srgbClr val="4DA07B"/>
              </a:solidFill>
            </a:ln>
          </p:spPr>
          <p:style>
            <a:lnRef idx="1">
              <a:schemeClr val="accent1"/>
            </a:lnRef>
            <a:fillRef idx="0">
              <a:schemeClr val="accent1"/>
            </a:fillRef>
            <a:effectRef idx="0">
              <a:schemeClr val="accent1"/>
            </a:effectRef>
            <a:fontRef idx="minor">
              <a:schemeClr val="tx1"/>
            </a:fontRef>
          </p:style>
        </p:cxnSp>
        <p:cxnSp>
          <p:nvCxnSpPr>
            <p:cNvPr id="80" name="直線接點 79"/>
            <p:cNvCxnSpPr>
              <a:endCxn id="83" idx="1"/>
            </p:cNvCxnSpPr>
            <p:nvPr/>
          </p:nvCxnSpPr>
          <p:spPr>
            <a:xfrm flipV="1">
              <a:off x="5887719" y="2330567"/>
              <a:ext cx="233912" cy="803"/>
            </a:xfrm>
            <a:prstGeom prst="line">
              <a:avLst/>
            </a:prstGeom>
            <a:ln w="57150">
              <a:solidFill>
                <a:srgbClr val="4DA07B"/>
              </a:solidFill>
            </a:ln>
          </p:spPr>
          <p:style>
            <a:lnRef idx="1">
              <a:schemeClr val="accent1"/>
            </a:lnRef>
            <a:fillRef idx="0">
              <a:schemeClr val="accent1"/>
            </a:fillRef>
            <a:effectRef idx="0">
              <a:schemeClr val="accent1"/>
            </a:effectRef>
            <a:fontRef idx="minor">
              <a:schemeClr val="tx1"/>
            </a:fontRef>
          </p:style>
        </p:cxnSp>
        <p:cxnSp>
          <p:nvCxnSpPr>
            <p:cNvPr id="81" name="直線接點 80"/>
            <p:cNvCxnSpPr/>
            <p:nvPr/>
          </p:nvCxnSpPr>
          <p:spPr>
            <a:xfrm>
              <a:off x="5909246" y="3052018"/>
              <a:ext cx="266400" cy="0"/>
            </a:xfrm>
            <a:prstGeom prst="line">
              <a:avLst/>
            </a:prstGeom>
            <a:ln w="57150">
              <a:solidFill>
                <a:srgbClr val="4DA07B"/>
              </a:solidFill>
            </a:ln>
          </p:spPr>
          <p:style>
            <a:lnRef idx="1">
              <a:schemeClr val="accent1"/>
            </a:lnRef>
            <a:fillRef idx="0">
              <a:schemeClr val="accent1"/>
            </a:fillRef>
            <a:effectRef idx="0">
              <a:schemeClr val="accent1"/>
            </a:effectRef>
            <a:fontRef idx="minor">
              <a:schemeClr val="tx1"/>
            </a:fontRef>
          </p:style>
        </p:cxnSp>
        <p:pic>
          <p:nvPicPr>
            <p:cNvPr id="83" name="圖片 8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121631" y="1893167"/>
              <a:ext cx="874800" cy="874800"/>
            </a:xfrm>
            <a:prstGeom prst="rect">
              <a:avLst/>
            </a:prstGeom>
          </p:spPr>
        </p:pic>
        <p:sp>
          <p:nvSpPr>
            <p:cNvPr id="84" name="文字方塊 83"/>
            <p:cNvSpPr txBox="1"/>
            <p:nvPr/>
          </p:nvSpPr>
          <p:spPr>
            <a:xfrm>
              <a:off x="6121631" y="1424302"/>
              <a:ext cx="2236510" cy="400110"/>
            </a:xfrm>
            <a:prstGeom prst="rect">
              <a:avLst/>
            </a:prstGeom>
            <a:noFill/>
            <a:ln>
              <a:noFill/>
            </a:ln>
          </p:spPr>
          <p:txBody>
            <a:bodyPr wrap="none" rtlCol="0">
              <a:spAutoFit/>
            </a:bodyPr>
            <a:lstStyle/>
            <a:p>
              <a:r>
                <a:rPr kumimoji="1" lang="zh-TW" altLang="en-US" sz="2000" b="1" dirty="0" smtClean="0">
                  <a:solidFill>
                    <a:srgbClr val="4DA07B"/>
                  </a:solidFill>
                </a:rPr>
                <a:t>開方參與</a:t>
              </a:r>
              <a:r>
                <a:rPr kumimoji="1" lang="zh-TW" altLang="en-US" sz="2000" b="1" dirty="0">
                  <a:solidFill>
                    <a:srgbClr val="4DA07B"/>
                  </a:solidFill>
                </a:rPr>
                <a:t>，</a:t>
              </a:r>
              <a:r>
                <a:rPr kumimoji="1" lang="zh-TW" altLang="en-US" sz="2000" b="1" dirty="0" smtClean="0">
                  <a:solidFill>
                    <a:srgbClr val="4DA07B"/>
                  </a:solidFill>
                </a:rPr>
                <a:t>門檻低</a:t>
              </a:r>
              <a:endParaRPr kumimoji="1" lang="zh-TW" altLang="en-US" sz="2000" b="1" dirty="0">
                <a:solidFill>
                  <a:srgbClr val="4DA07B"/>
                </a:solidFill>
              </a:endParaRPr>
            </a:p>
          </p:txBody>
        </p:sp>
        <p:sp>
          <p:nvSpPr>
            <p:cNvPr id="85" name="文字方塊 84"/>
            <p:cNvSpPr txBox="1"/>
            <p:nvPr/>
          </p:nvSpPr>
          <p:spPr>
            <a:xfrm>
              <a:off x="4748704" y="2130512"/>
              <a:ext cx="1210588" cy="400110"/>
            </a:xfrm>
            <a:prstGeom prst="rect">
              <a:avLst/>
            </a:prstGeom>
            <a:noFill/>
            <a:ln>
              <a:noFill/>
            </a:ln>
          </p:spPr>
          <p:txBody>
            <a:bodyPr wrap="none" rtlCol="0">
              <a:spAutoFit/>
            </a:bodyPr>
            <a:lstStyle/>
            <a:p>
              <a:r>
                <a:rPr kumimoji="1" lang="zh-TW" altLang="en-US" sz="2000" b="1" dirty="0" smtClean="0">
                  <a:solidFill>
                    <a:srgbClr val="4DA07B"/>
                  </a:solidFill>
                </a:rPr>
                <a:t>市場擴大</a:t>
              </a:r>
              <a:endParaRPr kumimoji="1" lang="zh-TW" altLang="en-US" sz="2000" b="1" dirty="0">
                <a:solidFill>
                  <a:srgbClr val="4DA07B"/>
                </a:solidFill>
              </a:endParaRPr>
            </a:p>
          </p:txBody>
        </p:sp>
        <p:sp>
          <p:nvSpPr>
            <p:cNvPr id="86" name="文字方塊 85"/>
            <p:cNvSpPr txBox="1"/>
            <p:nvPr/>
          </p:nvSpPr>
          <p:spPr>
            <a:xfrm>
              <a:off x="6167273" y="2877760"/>
              <a:ext cx="2393604" cy="400110"/>
            </a:xfrm>
            <a:prstGeom prst="rect">
              <a:avLst/>
            </a:prstGeom>
            <a:noFill/>
            <a:ln>
              <a:noFill/>
            </a:ln>
          </p:spPr>
          <p:txBody>
            <a:bodyPr wrap="none" rtlCol="0">
              <a:spAutoFit/>
            </a:bodyPr>
            <a:lstStyle/>
            <a:p>
              <a:r>
                <a:rPr kumimoji="1" lang="zh-TW" altLang="en-US" sz="2000" b="1" dirty="0" smtClean="0">
                  <a:solidFill>
                    <a:srgbClr val="4DA07B"/>
                  </a:solidFill>
                </a:rPr>
                <a:t>趨勢預測</a:t>
              </a:r>
              <a:r>
                <a:rPr kumimoji="1" lang="en-US" altLang="zh-TW" sz="2000" b="1" dirty="0" smtClean="0">
                  <a:solidFill>
                    <a:srgbClr val="4DA07B"/>
                  </a:solidFill>
                </a:rPr>
                <a:t>(</a:t>
              </a:r>
              <a:r>
                <a:rPr kumimoji="1" lang="zh-TW" altLang="en-US" sz="2000" b="1" dirty="0" smtClean="0">
                  <a:solidFill>
                    <a:srgbClr val="4DA07B"/>
                  </a:solidFill>
                </a:rPr>
                <a:t>群眾智慧</a:t>
              </a:r>
              <a:r>
                <a:rPr kumimoji="1" lang="en-US" altLang="zh-TW" sz="2000" b="1" dirty="0" smtClean="0">
                  <a:solidFill>
                    <a:srgbClr val="4DA07B"/>
                  </a:solidFill>
                </a:rPr>
                <a:t>)</a:t>
              </a:r>
              <a:endParaRPr kumimoji="1" lang="zh-TW" altLang="en-US" sz="2000" b="1" dirty="0">
                <a:solidFill>
                  <a:srgbClr val="4DA07B"/>
                </a:solidFill>
              </a:endParaRPr>
            </a:p>
          </p:txBody>
        </p:sp>
        <p:cxnSp>
          <p:nvCxnSpPr>
            <p:cNvPr id="78" name="直線接點 77"/>
            <p:cNvCxnSpPr/>
            <p:nvPr/>
          </p:nvCxnSpPr>
          <p:spPr>
            <a:xfrm>
              <a:off x="6046634" y="1146465"/>
              <a:ext cx="0" cy="3129006"/>
            </a:xfrm>
            <a:prstGeom prst="line">
              <a:avLst/>
            </a:prstGeom>
            <a:ln w="57150">
              <a:solidFill>
                <a:srgbClr val="4DA07B"/>
              </a:solidFill>
            </a:ln>
          </p:spPr>
          <p:style>
            <a:lnRef idx="1">
              <a:schemeClr val="accent1"/>
            </a:lnRef>
            <a:fillRef idx="0">
              <a:schemeClr val="accent1"/>
            </a:fillRef>
            <a:effectRef idx="0">
              <a:schemeClr val="accent1"/>
            </a:effectRef>
            <a:fontRef idx="minor">
              <a:schemeClr val="tx1"/>
            </a:fontRef>
          </p:style>
        </p:cxnSp>
      </p:grpSp>
      <p:pic>
        <p:nvPicPr>
          <p:cNvPr id="2487" name="圖片 2486"/>
          <p:cNvPicPr>
            <a:picLocks noChangeAspect="1"/>
          </p:cNvPicPr>
          <p:nvPr/>
        </p:nvPicPr>
        <p:blipFill rotWithShape="1">
          <a:blip r:embed="rId12" cstate="print">
            <a:extLst>
              <a:ext uri="{28A0092B-C50C-407E-A947-70E740481C1C}">
                <a14:useLocalDpi xmlns:a14="http://schemas.microsoft.com/office/drawing/2010/main" val="0"/>
              </a:ext>
            </a:extLst>
          </a:blip>
          <a:srcRect l="-1449" t="10144" r="1449" b="-10144"/>
          <a:stretch/>
        </p:blipFill>
        <p:spPr>
          <a:xfrm>
            <a:off x="9131555" y="3442979"/>
            <a:ext cx="876407" cy="876407"/>
          </a:xfrm>
          <a:prstGeom prst="ellipse">
            <a:avLst/>
          </a:prstGeom>
          <a:ln w="28575">
            <a:solidFill>
              <a:srgbClr val="C19859"/>
            </a:solidFill>
          </a:ln>
        </p:spPr>
      </p:pic>
      <p:pic>
        <p:nvPicPr>
          <p:cNvPr id="2488" name="圖片 2487"/>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131555" y="4911132"/>
            <a:ext cx="874800" cy="874800"/>
          </a:xfrm>
          <a:prstGeom prst="rect">
            <a:avLst/>
          </a:prstGeom>
        </p:spPr>
      </p:pic>
      <p:cxnSp>
        <p:nvCxnSpPr>
          <p:cNvPr id="2489" name="直線接點 2488"/>
          <p:cNvCxnSpPr/>
          <p:nvPr/>
        </p:nvCxnSpPr>
        <p:spPr>
          <a:xfrm>
            <a:off x="10007962" y="3881183"/>
            <a:ext cx="262939" cy="0"/>
          </a:xfrm>
          <a:prstGeom prst="line">
            <a:avLst/>
          </a:prstGeom>
          <a:ln w="57150">
            <a:solidFill>
              <a:srgbClr val="C19859"/>
            </a:solidFill>
          </a:ln>
        </p:spPr>
        <p:style>
          <a:lnRef idx="1">
            <a:schemeClr val="accent1"/>
          </a:lnRef>
          <a:fillRef idx="0">
            <a:schemeClr val="accent1"/>
          </a:fillRef>
          <a:effectRef idx="0">
            <a:schemeClr val="accent1"/>
          </a:effectRef>
          <a:fontRef idx="minor">
            <a:schemeClr val="tx1"/>
          </a:fontRef>
        </p:style>
      </p:cxnSp>
      <p:cxnSp>
        <p:nvCxnSpPr>
          <p:cNvPr id="2490" name="直線接點 2489"/>
          <p:cNvCxnSpPr/>
          <p:nvPr/>
        </p:nvCxnSpPr>
        <p:spPr>
          <a:xfrm flipV="1">
            <a:off x="9986435" y="4627081"/>
            <a:ext cx="233912" cy="803"/>
          </a:xfrm>
          <a:prstGeom prst="line">
            <a:avLst/>
          </a:prstGeom>
          <a:ln w="57150">
            <a:solidFill>
              <a:srgbClr val="C19859"/>
            </a:solidFill>
          </a:ln>
        </p:spPr>
        <p:style>
          <a:lnRef idx="1">
            <a:schemeClr val="accent1"/>
          </a:lnRef>
          <a:fillRef idx="0">
            <a:schemeClr val="accent1"/>
          </a:fillRef>
          <a:effectRef idx="0">
            <a:schemeClr val="accent1"/>
          </a:effectRef>
          <a:fontRef idx="minor">
            <a:schemeClr val="tx1"/>
          </a:fontRef>
        </p:style>
      </p:cxnSp>
      <p:cxnSp>
        <p:nvCxnSpPr>
          <p:cNvPr id="2491" name="直線接點 2490"/>
          <p:cNvCxnSpPr/>
          <p:nvPr/>
        </p:nvCxnSpPr>
        <p:spPr>
          <a:xfrm>
            <a:off x="10007962" y="5348532"/>
            <a:ext cx="266400" cy="0"/>
          </a:xfrm>
          <a:prstGeom prst="line">
            <a:avLst/>
          </a:prstGeom>
          <a:ln w="57150">
            <a:solidFill>
              <a:srgbClr val="C19859"/>
            </a:solidFill>
          </a:ln>
        </p:spPr>
        <p:style>
          <a:lnRef idx="1">
            <a:schemeClr val="accent1"/>
          </a:lnRef>
          <a:fillRef idx="0">
            <a:schemeClr val="accent1"/>
          </a:fillRef>
          <a:effectRef idx="0">
            <a:schemeClr val="accent1"/>
          </a:effectRef>
          <a:fontRef idx="minor">
            <a:schemeClr val="tx1"/>
          </a:fontRef>
        </p:style>
      </p:cxnSp>
      <p:pic>
        <p:nvPicPr>
          <p:cNvPr id="2492" name="圖片 249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0194220" y="4184306"/>
            <a:ext cx="874800" cy="874800"/>
          </a:xfrm>
          <a:prstGeom prst="rect">
            <a:avLst/>
          </a:prstGeom>
        </p:spPr>
      </p:pic>
      <p:sp>
        <p:nvSpPr>
          <p:cNvPr id="2493" name="文字方塊 2492"/>
          <p:cNvSpPr txBox="1"/>
          <p:nvPr/>
        </p:nvSpPr>
        <p:spPr>
          <a:xfrm>
            <a:off x="10220347" y="3720816"/>
            <a:ext cx="1467068" cy="400110"/>
          </a:xfrm>
          <a:prstGeom prst="rect">
            <a:avLst/>
          </a:prstGeom>
          <a:noFill/>
          <a:ln>
            <a:noFill/>
          </a:ln>
        </p:spPr>
        <p:txBody>
          <a:bodyPr wrap="none" rtlCol="0">
            <a:spAutoFit/>
          </a:bodyPr>
          <a:lstStyle/>
          <a:p>
            <a:r>
              <a:rPr kumimoji="1" lang="zh-TW" altLang="en-US" sz="2000" b="1" dirty="0" smtClean="0">
                <a:solidFill>
                  <a:srgbClr val="C19859"/>
                </a:solidFill>
              </a:rPr>
              <a:t>認同感提高</a:t>
            </a:r>
            <a:endParaRPr kumimoji="1" lang="zh-TW" altLang="en-US" sz="2000" b="1" dirty="0">
              <a:solidFill>
                <a:srgbClr val="C19859"/>
              </a:solidFill>
            </a:endParaRPr>
          </a:p>
        </p:txBody>
      </p:sp>
      <p:sp>
        <p:nvSpPr>
          <p:cNvPr id="2494" name="文字方塊 2493"/>
          <p:cNvSpPr txBox="1"/>
          <p:nvPr/>
        </p:nvSpPr>
        <p:spPr>
          <a:xfrm>
            <a:off x="8606120" y="4427026"/>
            <a:ext cx="1467068" cy="400110"/>
          </a:xfrm>
          <a:prstGeom prst="rect">
            <a:avLst/>
          </a:prstGeom>
          <a:noFill/>
          <a:ln>
            <a:noFill/>
          </a:ln>
        </p:spPr>
        <p:txBody>
          <a:bodyPr wrap="none" rtlCol="0">
            <a:spAutoFit/>
          </a:bodyPr>
          <a:lstStyle/>
          <a:p>
            <a:r>
              <a:rPr kumimoji="1" lang="zh-TW" altLang="en-US" sz="2000" b="1" dirty="0" smtClean="0">
                <a:solidFill>
                  <a:srgbClr val="C19859"/>
                </a:solidFill>
              </a:rPr>
              <a:t>信任感增加</a:t>
            </a:r>
            <a:endParaRPr kumimoji="1" lang="zh-TW" altLang="en-US" sz="2000" b="1" dirty="0">
              <a:solidFill>
                <a:srgbClr val="C19859"/>
              </a:solidFill>
            </a:endParaRPr>
          </a:p>
        </p:txBody>
      </p:sp>
      <p:sp>
        <p:nvSpPr>
          <p:cNvPr id="2495" name="文字方塊 2494"/>
          <p:cNvSpPr txBox="1"/>
          <p:nvPr/>
        </p:nvSpPr>
        <p:spPr>
          <a:xfrm>
            <a:off x="10265989" y="5174274"/>
            <a:ext cx="1980029" cy="400110"/>
          </a:xfrm>
          <a:prstGeom prst="rect">
            <a:avLst/>
          </a:prstGeom>
          <a:noFill/>
          <a:ln>
            <a:noFill/>
          </a:ln>
        </p:spPr>
        <p:txBody>
          <a:bodyPr wrap="none" rtlCol="0">
            <a:spAutoFit/>
          </a:bodyPr>
          <a:lstStyle/>
          <a:p>
            <a:r>
              <a:rPr kumimoji="1" lang="zh-TW" altLang="en-US" sz="2000" b="1" dirty="0" smtClean="0">
                <a:solidFill>
                  <a:srgbClr val="C19859"/>
                </a:solidFill>
              </a:rPr>
              <a:t>資訊擴散度上升</a:t>
            </a:r>
            <a:endParaRPr kumimoji="1" lang="zh-TW" altLang="en-US" sz="2000" b="1" dirty="0">
              <a:solidFill>
                <a:srgbClr val="C19859"/>
              </a:solidFill>
            </a:endParaRPr>
          </a:p>
        </p:txBody>
      </p:sp>
      <p:cxnSp>
        <p:nvCxnSpPr>
          <p:cNvPr id="2496" name="直線接點 2495"/>
          <p:cNvCxnSpPr/>
          <p:nvPr/>
        </p:nvCxnSpPr>
        <p:spPr>
          <a:xfrm>
            <a:off x="10145350" y="3310985"/>
            <a:ext cx="0" cy="3059685"/>
          </a:xfrm>
          <a:prstGeom prst="line">
            <a:avLst/>
          </a:prstGeom>
          <a:ln w="57150">
            <a:solidFill>
              <a:srgbClr val="C19859"/>
            </a:solidFill>
          </a:ln>
        </p:spPr>
        <p:style>
          <a:lnRef idx="1">
            <a:schemeClr val="accent1"/>
          </a:lnRef>
          <a:fillRef idx="0">
            <a:schemeClr val="accent1"/>
          </a:fillRef>
          <a:effectRef idx="0">
            <a:schemeClr val="accent1"/>
          </a:effectRef>
          <a:fontRef idx="minor">
            <a:schemeClr val="tx1"/>
          </a:fontRef>
        </p:style>
      </p:cxnSp>
      <p:cxnSp>
        <p:nvCxnSpPr>
          <p:cNvPr id="54" name="直線接點 53"/>
          <p:cNvCxnSpPr/>
          <p:nvPr/>
        </p:nvCxnSpPr>
        <p:spPr>
          <a:xfrm flipV="1">
            <a:off x="5887719" y="3810117"/>
            <a:ext cx="233912" cy="803"/>
          </a:xfrm>
          <a:prstGeom prst="line">
            <a:avLst/>
          </a:prstGeom>
          <a:ln w="57150">
            <a:solidFill>
              <a:srgbClr val="4DA07B"/>
            </a:solidFill>
          </a:ln>
        </p:spPr>
        <p:style>
          <a:lnRef idx="1">
            <a:schemeClr val="accent1"/>
          </a:lnRef>
          <a:fillRef idx="0">
            <a:schemeClr val="accent1"/>
          </a:fillRef>
          <a:effectRef idx="0">
            <a:schemeClr val="accent1"/>
          </a:effectRef>
          <a:fontRef idx="minor">
            <a:schemeClr val="tx1"/>
          </a:fontRef>
        </p:style>
      </p:cxnSp>
      <p:sp>
        <p:nvSpPr>
          <p:cNvPr id="57" name="文字方塊 56"/>
          <p:cNvSpPr txBox="1"/>
          <p:nvPr/>
        </p:nvSpPr>
        <p:spPr>
          <a:xfrm>
            <a:off x="4482004" y="3610062"/>
            <a:ext cx="1467068" cy="707886"/>
          </a:xfrm>
          <a:prstGeom prst="rect">
            <a:avLst/>
          </a:prstGeom>
          <a:noFill/>
          <a:ln>
            <a:noFill/>
          </a:ln>
        </p:spPr>
        <p:txBody>
          <a:bodyPr wrap="none" rtlCol="0">
            <a:spAutoFit/>
          </a:bodyPr>
          <a:lstStyle/>
          <a:p>
            <a:r>
              <a:rPr kumimoji="1" lang="zh-TW" altLang="en-US" sz="2000" b="1" dirty="0" smtClean="0">
                <a:solidFill>
                  <a:srgbClr val="4DA07B"/>
                </a:solidFill>
              </a:rPr>
              <a:t>使用者生產</a:t>
            </a:r>
            <a:r>
              <a:rPr kumimoji="1" lang="en-US" altLang="zh-TW" sz="2000" b="1" dirty="0" smtClean="0">
                <a:solidFill>
                  <a:srgbClr val="4DA07B"/>
                </a:solidFill>
              </a:rPr>
              <a:t/>
            </a:r>
            <a:br>
              <a:rPr kumimoji="1" lang="en-US" altLang="zh-TW" sz="2000" b="1" dirty="0" smtClean="0">
                <a:solidFill>
                  <a:srgbClr val="4DA07B"/>
                </a:solidFill>
              </a:rPr>
            </a:br>
            <a:r>
              <a:rPr kumimoji="1" lang="en-US" altLang="zh-TW" sz="2000" b="1" dirty="0" smtClean="0">
                <a:solidFill>
                  <a:srgbClr val="4DA07B"/>
                </a:solidFill>
              </a:rPr>
              <a:t>(</a:t>
            </a:r>
            <a:r>
              <a:rPr kumimoji="1" lang="zh-TW" altLang="en-US" sz="2000" b="1" dirty="0" smtClean="0">
                <a:solidFill>
                  <a:srgbClr val="4DA07B"/>
                </a:solidFill>
              </a:rPr>
              <a:t>群眾外包</a:t>
            </a:r>
            <a:r>
              <a:rPr kumimoji="1" lang="en-US" altLang="zh-TW" sz="2000" b="1" dirty="0" smtClean="0">
                <a:solidFill>
                  <a:srgbClr val="4DA07B"/>
                </a:solidFill>
              </a:rPr>
              <a:t>)</a:t>
            </a:r>
            <a:endParaRPr kumimoji="1" lang="zh-TW" altLang="en-US" sz="2000" b="1" dirty="0">
              <a:solidFill>
                <a:srgbClr val="4DA07B"/>
              </a:solidFill>
            </a:endParaRPr>
          </a:p>
        </p:txBody>
      </p:sp>
      <p:pic>
        <p:nvPicPr>
          <p:cNvPr id="58" name="圖片 57"/>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6143541" y="3334169"/>
            <a:ext cx="832586" cy="876407"/>
          </a:xfrm>
          <a:prstGeom prst="ellipse">
            <a:avLst/>
          </a:prstGeom>
          <a:ln w="28575">
            <a:solidFill>
              <a:srgbClr val="4DA07B"/>
            </a:solidFill>
          </a:ln>
        </p:spPr>
      </p:pic>
      <p:cxnSp>
        <p:nvCxnSpPr>
          <p:cNvPr id="48" name="直線接點 47"/>
          <p:cNvCxnSpPr/>
          <p:nvPr/>
        </p:nvCxnSpPr>
        <p:spPr>
          <a:xfrm>
            <a:off x="9986435" y="6004108"/>
            <a:ext cx="266400" cy="0"/>
          </a:xfrm>
          <a:prstGeom prst="line">
            <a:avLst/>
          </a:prstGeom>
          <a:ln w="57150">
            <a:solidFill>
              <a:srgbClr val="C19859"/>
            </a:solidFill>
          </a:ln>
        </p:spPr>
        <p:style>
          <a:lnRef idx="1">
            <a:schemeClr val="accent1"/>
          </a:lnRef>
          <a:fillRef idx="0">
            <a:schemeClr val="accent1"/>
          </a:fillRef>
          <a:effectRef idx="0">
            <a:schemeClr val="accent1"/>
          </a:effectRef>
          <a:fontRef idx="minor">
            <a:schemeClr val="tx1"/>
          </a:fontRef>
        </p:style>
      </p:cxnSp>
      <p:sp>
        <p:nvSpPr>
          <p:cNvPr id="50" name="文字方塊 49"/>
          <p:cNvSpPr txBox="1"/>
          <p:nvPr/>
        </p:nvSpPr>
        <p:spPr>
          <a:xfrm>
            <a:off x="8827278" y="5840856"/>
            <a:ext cx="1210588" cy="400110"/>
          </a:xfrm>
          <a:prstGeom prst="rect">
            <a:avLst/>
          </a:prstGeom>
          <a:noFill/>
          <a:ln>
            <a:noFill/>
          </a:ln>
        </p:spPr>
        <p:txBody>
          <a:bodyPr wrap="none" rtlCol="0">
            <a:spAutoFit/>
          </a:bodyPr>
          <a:lstStyle/>
          <a:p>
            <a:r>
              <a:rPr kumimoji="1" lang="zh-TW" altLang="en-US" sz="2000" b="1" dirty="0" smtClean="0">
                <a:solidFill>
                  <a:srgbClr val="C19859"/>
                </a:solidFill>
              </a:rPr>
              <a:t>合作共享</a:t>
            </a:r>
            <a:endParaRPr kumimoji="1" lang="zh-TW" altLang="en-US" sz="2000" b="1" dirty="0">
              <a:solidFill>
                <a:srgbClr val="C19859"/>
              </a:solidFill>
            </a:endParaRPr>
          </a:p>
        </p:txBody>
      </p:sp>
      <p:pic>
        <p:nvPicPr>
          <p:cNvPr id="53" name="圖片 52"/>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0252835" y="5588239"/>
            <a:ext cx="809492" cy="804204"/>
          </a:xfrm>
          <a:prstGeom prst="ellipse">
            <a:avLst/>
          </a:prstGeom>
          <a:ln w="28575">
            <a:solidFill>
              <a:srgbClr val="C19859"/>
            </a:solidFill>
          </a:ln>
        </p:spPr>
      </p:pic>
    </p:spTree>
    <p:extLst>
      <p:ext uri="{BB962C8B-B14F-4D97-AF65-F5344CB8AC3E}">
        <p14:creationId xmlns:p14="http://schemas.microsoft.com/office/powerpoint/2010/main" val="2986358486"/>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sz="3600" dirty="0" smtClean="0"/>
              <a:t>傳統金融行業 </a:t>
            </a:r>
            <a:r>
              <a:rPr kumimoji="1" lang="en-US" altLang="zh-TW" sz="3600" dirty="0" smtClean="0"/>
              <a:t>v.</a:t>
            </a:r>
            <a:r>
              <a:rPr kumimoji="1" lang="zh-TW" altLang="en-US" sz="3600" dirty="0" smtClean="0"/>
              <a:t> 互聯網金融</a:t>
            </a:r>
            <a:endParaRPr kumimoji="1" lang="zh-TW" altLang="en-US" sz="3600" dirty="0"/>
          </a:p>
        </p:txBody>
      </p:sp>
      <p:graphicFrame>
        <p:nvGraphicFramePr>
          <p:cNvPr id="7" name="內容版面配置區 6"/>
          <p:cNvGraphicFramePr>
            <a:graphicFrameLocks noGrp="1"/>
          </p:cNvGraphicFramePr>
          <p:nvPr>
            <p:ph idx="1"/>
            <p:extLst/>
          </p:nvPr>
        </p:nvGraphicFramePr>
        <p:xfrm>
          <a:off x="612775" y="1474788"/>
          <a:ext cx="11001376" cy="4716464"/>
        </p:xfrm>
        <a:graphic>
          <a:graphicData uri="http://schemas.openxmlformats.org/drawingml/2006/table">
            <a:tbl>
              <a:tblPr firstRow="1" bandRow="1">
                <a:tableStyleId>{5C22544A-7EE6-4342-B048-85BDC9FD1C3A}</a:tableStyleId>
              </a:tblPr>
              <a:tblGrid>
                <a:gridCol w="2260600">
                  <a:extLst>
                    <a:ext uri="{9D8B030D-6E8A-4147-A177-3AD203B41FA5}">
                      <a16:colId xmlns:a16="http://schemas.microsoft.com/office/drawing/2014/main" val="20000"/>
                    </a:ext>
                  </a:extLst>
                </a:gridCol>
                <a:gridCol w="4370388">
                  <a:extLst>
                    <a:ext uri="{9D8B030D-6E8A-4147-A177-3AD203B41FA5}">
                      <a16:colId xmlns:a16="http://schemas.microsoft.com/office/drawing/2014/main" val="20001"/>
                    </a:ext>
                  </a:extLst>
                </a:gridCol>
                <a:gridCol w="4370388">
                  <a:extLst>
                    <a:ext uri="{9D8B030D-6E8A-4147-A177-3AD203B41FA5}">
                      <a16:colId xmlns:a16="http://schemas.microsoft.com/office/drawing/2014/main" val="20002"/>
                    </a:ext>
                  </a:extLst>
                </a:gridCol>
              </a:tblGrid>
              <a:tr h="589558">
                <a:tc>
                  <a:txBody>
                    <a:bodyPr/>
                    <a:lstStyle/>
                    <a:p>
                      <a:endParaRPr lang="zh-TW" altLang="en-US" dirty="0"/>
                    </a:p>
                  </a:txBody>
                  <a:tcPr anchor="ctr"/>
                </a:tc>
                <a:tc>
                  <a:txBody>
                    <a:bodyPr/>
                    <a:lstStyle/>
                    <a:p>
                      <a:pPr algn="ctr"/>
                      <a:r>
                        <a:rPr lang="zh-TW" altLang="en-US" dirty="0" smtClean="0"/>
                        <a:t>傳統金融行業</a:t>
                      </a:r>
                      <a:endParaRPr lang="zh-TW" altLang="en-US" dirty="0"/>
                    </a:p>
                  </a:txBody>
                  <a:tcPr anchor="ctr"/>
                </a:tc>
                <a:tc>
                  <a:txBody>
                    <a:bodyPr/>
                    <a:lstStyle/>
                    <a:p>
                      <a:pPr algn="ctr"/>
                      <a:r>
                        <a:rPr lang="zh-TW" altLang="en-US" dirty="0" smtClean="0"/>
                        <a:t>互聯網金融</a:t>
                      </a:r>
                      <a:endParaRPr lang="zh-TW" altLang="en-US" dirty="0"/>
                    </a:p>
                  </a:txBody>
                  <a:tcPr anchor="ctr"/>
                </a:tc>
                <a:extLst>
                  <a:ext uri="{0D108BD9-81ED-4DB2-BD59-A6C34878D82A}">
                    <a16:rowId xmlns:a16="http://schemas.microsoft.com/office/drawing/2014/main" val="10000"/>
                  </a:ext>
                </a:extLst>
              </a:tr>
              <a:tr h="589558">
                <a:tc>
                  <a:txBody>
                    <a:bodyPr/>
                    <a:lstStyle/>
                    <a:p>
                      <a:pPr algn="r"/>
                      <a:r>
                        <a:rPr lang="zh-TW" altLang="en-US" dirty="0" smtClean="0"/>
                        <a:t>經營出發點</a:t>
                      </a:r>
                      <a:endParaRPr lang="zh-TW" altLang="en-US" dirty="0"/>
                    </a:p>
                  </a:txBody>
                  <a:tcPr anchor="ctr"/>
                </a:tc>
                <a:tc>
                  <a:txBody>
                    <a:bodyPr/>
                    <a:lstStyle/>
                    <a:p>
                      <a:pPr algn="ctr"/>
                      <a:r>
                        <a:rPr lang="zh-TW" altLang="en-US" dirty="0" smtClean="0"/>
                        <a:t>以營利為導向</a:t>
                      </a:r>
                      <a:endParaRPr lang="zh-TW" altLang="en-US" dirty="0"/>
                    </a:p>
                  </a:txBody>
                  <a:tcPr anchor="ctr"/>
                </a:tc>
                <a:tc>
                  <a:txBody>
                    <a:bodyPr/>
                    <a:lstStyle/>
                    <a:p>
                      <a:pPr algn="ctr"/>
                      <a:r>
                        <a:rPr lang="zh-TW" altLang="en-US" dirty="0" smtClean="0"/>
                        <a:t>以顧客為導向</a:t>
                      </a:r>
                      <a:endParaRPr lang="zh-TW" altLang="en-US" dirty="0"/>
                    </a:p>
                  </a:txBody>
                  <a:tcPr anchor="ctr"/>
                </a:tc>
                <a:extLst>
                  <a:ext uri="{0D108BD9-81ED-4DB2-BD59-A6C34878D82A}">
                    <a16:rowId xmlns:a16="http://schemas.microsoft.com/office/drawing/2014/main" val="10001"/>
                  </a:ext>
                </a:extLst>
              </a:tr>
              <a:tr h="589558">
                <a:tc>
                  <a:txBody>
                    <a:bodyPr/>
                    <a:lstStyle/>
                    <a:p>
                      <a:pPr algn="r"/>
                      <a:r>
                        <a:rPr lang="zh-TW" altLang="en-US" dirty="0" smtClean="0"/>
                        <a:t>客戶體驗</a:t>
                      </a:r>
                      <a:endParaRPr lang="zh-TW" altLang="en-US" dirty="0"/>
                    </a:p>
                  </a:txBody>
                  <a:tcPr anchor="ctr"/>
                </a:tc>
                <a:tc>
                  <a:txBody>
                    <a:bodyPr/>
                    <a:lstStyle/>
                    <a:p>
                      <a:pPr algn="ctr"/>
                      <a:r>
                        <a:rPr lang="zh-TW" altLang="en-US" dirty="0" smtClean="0"/>
                        <a:t>穩健安全</a:t>
                      </a:r>
                      <a:endParaRPr lang="zh-TW" altLang="en-US" dirty="0"/>
                    </a:p>
                  </a:txBody>
                  <a:tcPr anchor="ctr"/>
                </a:tc>
                <a:tc>
                  <a:txBody>
                    <a:bodyPr/>
                    <a:lstStyle/>
                    <a:p>
                      <a:pPr algn="ctr"/>
                      <a:r>
                        <a:rPr lang="zh-TW" altLang="en-US" dirty="0" smtClean="0"/>
                        <a:t>開放便捷</a:t>
                      </a:r>
                      <a:endParaRPr lang="zh-TW" altLang="en-US" dirty="0"/>
                    </a:p>
                  </a:txBody>
                  <a:tcPr anchor="ctr"/>
                </a:tc>
                <a:extLst>
                  <a:ext uri="{0D108BD9-81ED-4DB2-BD59-A6C34878D82A}">
                    <a16:rowId xmlns:a16="http://schemas.microsoft.com/office/drawing/2014/main" val="10002"/>
                  </a:ext>
                </a:extLst>
              </a:tr>
              <a:tr h="589558">
                <a:tc>
                  <a:txBody>
                    <a:bodyPr/>
                    <a:lstStyle/>
                    <a:p>
                      <a:pPr algn="r"/>
                      <a:r>
                        <a:rPr lang="zh-TW" altLang="en-US" dirty="0" smtClean="0"/>
                        <a:t>交易金額</a:t>
                      </a:r>
                      <a:endParaRPr lang="zh-TW" altLang="en-US" dirty="0"/>
                    </a:p>
                  </a:txBody>
                  <a:tcPr anchor="ctr"/>
                </a:tc>
                <a:tc>
                  <a:txBody>
                    <a:bodyPr/>
                    <a:lstStyle/>
                    <a:p>
                      <a:pPr algn="ctr"/>
                      <a:r>
                        <a:rPr lang="zh-TW" altLang="en-US" dirty="0" smtClean="0"/>
                        <a:t>大額少次</a:t>
                      </a:r>
                      <a:endParaRPr lang="zh-TW" altLang="en-US" dirty="0"/>
                    </a:p>
                  </a:txBody>
                  <a:tcPr anchor="ctr"/>
                </a:tc>
                <a:tc>
                  <a:txBody>
                    <a:bodyPr/>
                    <a:lstStyle/>
                    <a:p>
                      <a:pPr algn="ctr"/>
                      <a:r>
                        <a:rPr lang="zh-TW" altLang="en-US" dirty="0" smtClean="0"/>
                        <a:t>少額多次</a:t>
                      </a:r>
                      <a:endParaRPr lang="zh-TW" altLang="en-US" dirty="0"/>
                    </a:p>
                  </a:txBody>
                  <a:tcPr anchor="ctr"/>
                </a:tc>
                <a:extLst>
                  <a:ext uri="{0D108BD9-81ED-4DB2-BD59-A6C34878D82A}">
                    <a16:rowId xmlns:a16="http://schemas.microsoft.com/office/drawing/2014/main" val="10003"/>
                  </a:ext>
                </a:extLst>
              </a:tr>
              <a:tr h="589558">
                <a:tc>
                  <a:txBody>
                    <a:bodyPr/>
                    <a:lstStyle/>
                    <a:p>
                      <a:pPr algn="r"/>
                      <a:r>
                        <a:rPr lang="zh-TW" altLang="en-US" dirty="0" smtClean="0"/>
                        <a:t>價格策略</a:t>
                      </a:r>
                      <a:endParaRPr lang="zh-TW" altLang="en-US" dirty="0"/>
                    </a:p>
                  </a:txBody>
                  <a:tcPr anchor="ctr"/>
                </a:tc>
                <a:tc>
                  <a:txBody>
                    <a:bodyPr/>
                    <a:lstStyle/>
                    <a:p>
                      <a:pPr algn="ctr"/>
                      <a:r>
                        <a:rPr lang="zh-TW" altLang="en-US" dirty="0" smtClean="0"/>
                        <a:t>高</a:t>
                      </a:r>
                      <a:endParaRPr lang="zh-TW" altLang="en-US" dirty="0"/>
                    </a:p>
                  </a:txBody>
                  <a:tcPr anchor="ctr"/>
                </a:tc>
                <a:tc>
                  <a:txBody>
                    <a:bodyPr/>
                    <a:lstStyle/>
                    <a:p>
                      <a:pPr algn="ctr"/>
                      <a:r>
                        <a:rPr lang="zh-TW" altLang="en-US" dirty="0" smtClean="0"/>
                        <a:t>低</a:t>
                      </a:r>
                      <a:endParaRPr lang="zh-TW" altLang="en-US" dirty="0"/>
                    </a:p>
                  </a:txBody>
                  <a:tcPr anchor="ctr"/>
                </a:tc>
                <a:extLst>
                  <a:ext uri="{0D108BD9-81ED-4DB2-BD59-A6C34878D82A}">
                    <a16:rowId xmlns:a16="http://schemas.microsoft.com/office/drawing/2014/main" val="10004"/>
                  </a:ext>
                </a:extLst>
              </a:tr>
              <a:tr h="589558">
                <a:tc>
                  <a:txBody>
                    <a:bodyPr/>
                    <a:lstStyle/>
                    <a:p>
                      <a:pPr algn="r"/>
                      <a:r>
                        <a:rPr lang="zh-TW" altLang="en-US" dirty="0" smtClean="0"/>
                        <a:t>服務中介</a:t>
                      </a:r>
                      <a:endParaRPr lang="zh-TW" altLang="en-US" dirty="0"/>
                    </a:p>
                  </a:txBody>
                  <a:tcPr anchor="ctr"/>
                </a:tc>
                <a:tc>
                  <a:txBody>
                    <a:bodyPr/>
                    <a:lstStyle/>
                    <a:p>
                      <a:pPr algn="ctr"/>
                      <a:r>
                        <a:rPr lang="zh-TW" altLang="en-US" dirty="0" smtClean="0"/>
                        <a:t>中介化</a:t>
                      </a:r>
                      <a:endParaRPr lang="zh-TW" altLang="en-US" dirty="0"/>
                    </a:p>
                  </a:txBody>
                  <a:tcPr anchor="ctr"/>
                </a:tc>
                <a:tc>
                  <a:txBody>
                    <a:bodyPr/>
                    <a:lstStyle/>
                    <a:p>
                      <a:pPr algn="ctr"/>
                      <a:r>
                        <a:rPr lang="zh-TW" altLang="en-US" dirty="0" smtClean="0"/>
                        <a:t>去中介化</a:t>
                      </a:r>
                      <a:endParaRPr lang="zh-TW" altLang="en-US" dirty="0"/>
                    </a:p>
                  </a:txBody>
                  <a:tcPr anchor="ctr"/>
                </a:tc>
                <a:extLst>
                  <a:ext uri="{0D108BD9-81ED-4DB2-BD59-A6C34878D82A}">
                    <a16:rowId xmlns:a16="http://schemas.microsoft.com/office/drawing/2014/main" val="10005"/>
                  </a:ext>
                </a:extLst>
              </a:tr>
              <a:tr h="589558">
                <a:tc>
                  <a:txBody>
                    <a:bodyPr/>
                    <a:lstStyle/>
                    <a:p>
                      <a:pPr algn="r"/>
                      <a:r>
                        <a:rPr lang="zh-TW" altLang="en-US" dirty="0" smtClean="0"/>
                        <a:t>經營穩定性</a:t>
                      </a:r>
                      <a:endParaRPr lang="zh-TW" altLang="en-US" dirty="0"/>
                    </a:p>
                  </a:txBody>
                  <a:tcPr anchor="ctr"/>
                </a:tc>
                <a:tc>
                  <a:txBody>
                    <a:bodyPr/>
                    <a:lstStyle/>
                    <a:p>
                      <a:pPr algn="ctr"/>
                      <a:r>
                        <a:rPr lang="zh-TW" altLang="en-US" dirty="0" smtClean="0"/>
                        <a:t>高，但難以創新</a:t>
                      </a:r>
                      <a:endParaRPr lang="zh-TW" altLang="en-US" dirty="0"/>
                    </a:p>
                  </a:txBody>
                  <a:tcPr anchor="ctr"/>
                </a:tc>
                <a:tc>
                  <a:txBody>
                    <a:bodyPr/>
                    <a:lstStyle/>
                    <a:p>
                      <a:pPr algn="ctr"/>
                      <a:r>
                        <a:rPr lang="zh-TW" altLang="en-US" dirty="0" smtClean="0"/>
                        <a:t>低，容易變革潛力無窮</a:t>
                      </a:r>
                      <a:endParaRPr lang="zh-TW" altLang="en-US" dirty="0"/>
                    </a:p>
                  </a:txBody>
                  <a:tcPr anchor="ctr"/>
                </a:tc>
                <a:extLst>
                  <a:ext uri="{0D108BD9-81ED-4DB2-BD59-A6C34878D82A}">
                    <a16:rowId xmlns:a16="http://schemas.microsoft.com/office/drawing/2014/main" val="10006"/>
                  </a:ext>
                </a:extLst>
              </a:tr>
              <a:tr h="589558">
                <a:tc>
                  <a:txBody>
                    <a:bodyPr/>
                    <a:lstStyle/>
                    <a:p>
                      <a:pPr algn="r"/>
                      <a:r>
                        <a:rPr lang="zh-TW" altLang="en-US" dirty="0" smtClean="0"/>
                        <a:t>監管理念</a:t>
                      </a:r>
                      <a:endParaRPr lang="zh-TW" altLang="en-US" dirty="0"/>
                    </a:p>
                  </a:txBody>
                  <a:tcPr anchor="ctr"/>
                </a:tc>
                <a:tc>
                  <a:txBody>
                    <a:bodyPr/>
                    <a:lstStyle/>
                    <a:p>
                      <a:pPr algn="ctr"/>
                      <a:r>
                        <a:rPr lang="zh-TW" altLang="en-US" dirty="0" smtClean="0"/>
                        <a:t>強調管理與控制</a:t>
                      </a:r>
                      <a:endParaRPr lang="zh-TW" altLang="en-US" dirty="0"/>
                    </a:p>
                  </a:txBody>
                  <a:tcPr anchor="ctr"/>
                </a:tc>
                <a:tc>
                  <a:txBody>
                    <a:bodyPr/>
                    <a:lstStyle/>
                    <a:p>
                      <a:pPr algn="ctr"/>
                      <a:r>
                        <a:rPr lang="zh-TW" altLang="en-US" dirty="0" smtClean="0"/>
                        <a:t>崇尚自由</a:t>
                      </a:r>
                      <a:endParaRPr lang="zh-TW" altLang="en-US" dirty="0"/>
                    </a:p>
                  </a:txBody>
                  <a:tcPr anchor="ctr"/>
                </a:tc>
                <a:extLst>
                  <a:ext uri="{0D108BD9-81ED-4DB2-BD59-A6C34878D82A}">
                    <a16:rowId xmlns:a16="http://schemas.microsoft.com/office/drawing/2014/main" val="10007"/>
                  </a:ext>
                </a:extLst>
              </a:tr>
            </a:tbl>
          </a:graphicData>
        </a:graphic>
      </p:graphicFrame>
      <p:sp>
        <p:nvSpPr>
          <p:cNvPr id="4" name="頁尾版面配置區 3"/>
          <p:cNvSpPr>
            <a:spLocks noGrp="1"/>
          </p:cNvSpPr>
          <p:nvPr>
            <p:ph type="ftr" sz="quarter" idx="11"/>
          </p:nvPr>
        </p:nvSpPr>
        <p:spPr/>
        <p:txBody>
          <a:bodyPr/>
          <a:lstStyle/>
          <a:p>
            <a:r>
              <a:rPr lang="en-US" altLang="zh-TW" dirty="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66</a:t>
            </a:fld>
            <a:endParaRPr lang="zh-TW" altLang="en-US" dirty="0"/>
          </a:p>
        </p:txBody>
      </p:sp>
      <p:grpSp>
        <p:nvGrpSpPr>
          <p:cNvPr id="10" name="群組 9"/>
          <p:cNvGrpSpPr/>
          <p:nvPr/>
        </p:nvGrpSpPr>
        <p:grpSpPr>
          <a:xfrm>
            <a:off x="5982839" y="3957116"/>
            <a:ext cx="2317884" cy="1719782"/>
            <a:chOff x="9618214" y="1210741"/>
            <a:chExt cx="2317884" cy="1719782"/>
          </a:xfrm>
        </p:grpSpPr>
        <p:pic>
          <p:nvPicPr>
            <p:cNvPr id="8" name="圖片 7"/>
            <p:cNvPicPr>
              <a:picLocks noChangeAspect="1"/>
            </p:cNvPicPr>
            <p:nvPr/>
          </p:nvPicPr>
          <p:blipFill>
            <a:blip r:embed="rId2">
              <a:clrChange>
                <a:clrFrom>
                  <a:srgbClr val="FBFBFB"/>
                </a:clrFrom>
                <a:clrTo>
                  <a:srgbClr val="FBFBFB">
                    <a:alpha val="0"/>
                  </a:srgbClr>
                </a:clrTo>
              </a:clrChange>
              <a:extLst>
                <a:ext uri="{28A0092B-C50C-407E-A947-70E740481C1C}">
                  <a14:useLocalDpi xmlns:a14="http://schemas.microsoft.com/office/drawing/2010/main" val="0"/>
                </a:ext>
              </a:extLst>
            </a:blip>
            <a:stretch>
              <a:fillRect/>
            </a:stretch>
          </p:blipFill>
          <p:spPr>
            <a:xfrm>
              <a:off x="9618214" y="1210741"/>
              <a:ext cx="1108284" cy="1303493"/>
            </a:xfrm>
            <a:prstGeom prst="rect">
              <a:avLst/>
            </a:prstGeom>
          </p:spPr>
        </p:pic>
        <p:pic>
          <p:nvPicPr>
            <p:cNvPr id="9" name="圖片 8"/>
            <p:cNvPicPr>
              <a:picLocks noChangeAspect="1"/>
            </p:cNvPicPr>
            <p:nvPr/>
          </p:nvPicPr>
          <p:blipFill>
            <a:blip r:embed="rId3">
              <a:clrChange>
                <a:clrFrom>
                  <a:srgbClr val="FBFBFB"/>
                </a:clrFrom>
                <a:clrTo>
                  <a:srgbClr val="FBFBFB">
                    <a:alpha val="0"/>
                  </a:srgbClr>
                </a:clrTo>
              </a:clrChange>
              <a:extLst>
                <a:ext uri="{28A0092B-C50C-407E-A947-70E740481C1C}">
                  <a14:useLocalDpi xmlns:a14="http://schemas.microsoft.com/office/drawing/2010/main" val="0"/>
                </a:ext>
              </a:extLst>
            </a:blip>
            <a:stretch>
              <a:fillRect/>
            </a:stretch>
          </p:blipFill>
          <p:spPr>
            <a:xfrm>
              <a:off x="10726498" y="1615740"/>
              <a:ext cx="1209600" cy="1314783"/>
            </a:xfrm>
            <a:prstGeom prst="rect">
              <a:avLst/>
            </a:prstGeom>
          </p:spPr>
        </p:pic>
      </p:grpSp>
      <p:grpSp>
        <p:nvGrpSpPr>
          <p:cNvPr id="11" name="群組 10"/>
          <p:cNvGrpSpPr/>
          <p:nvPr/>
        </p:nvGrpSpPr>
        <p:grpSpPr>
          <a:xfrm>
            <a:off x="3034504" y="2696755"/>
            <a:ext cx="1391162" cy="1479408"/>
            <a:chOff x="2320042" y="4194026"/>
            <a:chExt cx="1249588" cy="1328854"/>
          </a:xfrm>
        </p:grpSpPr>
        <p:pic>
          <p:nvPicPr>
            <p:cNvPr id="12" name="圖片 11"/>
            <p:cNvPicPr>
              <a:picLocks noChangeAspect="1"/>
            </p:cNvPicPr>
            <p:nvPr/>
          </p:nvPicPr>
          <p:blipFill rotWithShape="1">
            <a:blip r:embed="rId4">
              <a:extLst>
                <a:ext uri="{28A0092B-C50C-407E-A947-70E740481C1C}">
                  <a14:useLocalDpi xmlns:a14="http://schemas.microsoft.com/office/drawing/2010/main" val="0"/>
                </a:ext>
              </a:extLst>
            </a:blip>
            <a:srcRect l="6493" t="35709" r="68060" b="38845"/>
            <a:stretch/>
          </p:blipFill>
          <p:spPr>
            <a:xfrm>
              <a:off x="2515139" y="4468389"/>
              <a:ext cx="1054491" cy="1054491"/>
            </a:xfrm>
            <a:prstGeom prst="ellipse">
              <a:avLst/>
            </a:prstGeom>
          </p:spPr>
        </p:pic>
        <p:pic>
          <p:nvPicPr>
            <p:cNvPr id="13" name="圖片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20042" y="4194026"/>
              <a:ext cx="691904" cy="548727"/>
            </a:xfrm>
            <a:prstGeom prst="rect">
              <a:avLst/>
            </a:prstGeom>
          </p:spPr>
        </p:pic>
      </p:grpSp>
      <p:grpSp>
        <p:nvGrpSpPr>
          <p:cNvPr id="14" name="群組 13"/>
          <p:cNvGrpSpPr/>
          <p:nvPr/>
        </p:nvGrpSpPr>
        <p:grpSpPr>
          <a:xfrm>
            <a:off x="10038848" y="2680165"/>
            <a:ext cx="1437622" cy="1512588"/>
            <a:chOff x="4127316" y="4195740"/>
            <a:chExt cx="1257899" cy="1323494"/>
          </a:xfrm>
        </p:grpSpPr>
        <p:pic>
          <p:nvPicPr>
            <p:cNvPr id="15" name="圖片 14"/>
            <p:cNvPicPr>
              <a:picLocks noChangeAspect="1"/>
            </p:cNvPicPr>
            <p:nvPr/>
          </p:nvPicPr>
          <p:blipFill rotWithShape="1">
            <a:blip r:embed="rId4">
              <a:extLst>
                <a:ext uri="{28A0092B-C50C-407E-A947-70E740481C1C}">
                  <a14:useLocalDpi xmlns:a14="http://schemas.microsoft.com/office/drawing/2010/main" val="0"/>
                </a:ext>
              </a:extLst>
            </a:blip>
            <a:srcRect l="7875" t="66141" r="69137" b="10131"/>
            <a:stretch/>
          </p:blipFill>
          <p:spPr>
            <a:xfrm>
              <a:off x="4366368" y="4467615"/>
              <a:ext cx="1018847" cy="1051619"/>
            </a:xfrm>
            <a:prstGeom prst="ellipse">
              <a:avLst/>
            </a:prstGeom>
          </p:spPr>
        </p:pic>
        <p:pic>
          <p:nvPicPr>
            <p:cNvPr id="16" name="圖片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27316" y="4195740"/>
              <a:ext cx="748476" cy="748476"/>
            </a:xfrm>
            <a:prstGeom prst="rect">
              <a:avLst/>
            </a:prstGeom>
          </p:spPr>
        </p:pic>
      </p:grpSp>
      <p:pic>
        <p:nvPicPr>
          <p:cNvPr id="17" name="圖片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569120" y="2229766"/>
            <a:ext cx="1464318" cy="1464318"/>
          </a:xfrm>
          <a:prstGeom prst="rect">
            <a:avLst/>
          </a:prstGeom>
        </p:spPr>
      </p:pic>
      <p:pic>
        <p:nvPicPr>
          <p:cNvPr id="18" name="圖片 17"/>
          <p:cNvPicPr>
            <a:picLocks noChangeAspect="1"/>
          </p:cNvPicPr>
          <p:nvPr/>
        </p:nvPicPr>
        <p:blipFill rotWithShape="1">
          <a:blip r:embed="rId8" cstate="print">
            <a:duotone>
              <a:schemeClr val="accent4">
                <a:shade val="45000"/>
                <a:satMod val="135000"/>
              </a:schemeClr>
              <a:prstClr val="white"/>
            </a:duotone>
            <a:extLst>
              <a:ext uri="{28A0092B-C50C-407E-A947-70E740481C1C}">
                <a14:useLocalDpi xmlns:a14="http://schemas.microsoft.com/office/drawing/2010/main" val="0"/>
              </a:ext>
            </a:extLst>
          </a:blip>
          <a:srcRect l="-1" t="27297" r="-233" b="26755"/>
          <a:stretch/>
        </p:blipFill>
        <p:spPr>
          <a:xfrm>
            <a:off x="7694527" y="2721453"/>
            <a:ext cx="1120683" cy="513734"/>
          </a:xfrm>
          <a:prstGeom prst="rect">
            <a:avLst/>
          </a:prstGeom>
        </p:spPr>
      </p:pic>
    </p:spTree>
    <p:extLst>
      <p:ext uri="{BB962C8B-B14F-4D97-AF65-F5344CB8AC3E}">
        <p14:creationId xmlns:p14="http://schemas.microsoft.com/office/powerpoint/2010/main" val="394941919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2057" y="365126"/>
            <a:ext cx="11002297" cy="954856"/>
          </a:xfrm>
        </p:spPr>
        <p:txBody>
          <a:bodyPr/>
          <a:lstStyle/>
          <a:p>
            <a:r>
              <a:rPr lang="zh-TW" altLang="en-US" dirty="0" smtClean="0"/>
              <a:t>金融科技對於</a:t>
            </a:r>
            <a:r>
              <a:rPr lang="zh-TW" altLang="en-US" dirty="0"/>
              <a:t>銀行業務帶來的影響</a:t>
            </a:r>
          </a:p>
        </p:txBody>
      </p:sp>
      <p:graphicFrame>
        <p:nvGraphicFramePr>
          <p:cNvPr id="7" name="內容版面配置區 6"/>
          <p:cNvGraphicFramePr>
            <a:graphicFrameLocks noGrp="1"/>
          </p:cNvGraphicFramePr>
          <p:nvPr>
            <p:ph idx="1"/>
            <p:extLst/>
          </p:nvPr>
        </p:nvGraphicFramePr>
        <p:xfrm>
          <a:off x="1213698" y="1457010"/>
          <a:ext cx="9764602" cy="4291094"/>
        </p:xfrm>
        <a:graphic>
          <a:graphicData uri="http://schemas.openxmlformats.org/drawingml/2006/table">
            <a:tbl>
              <a:tblPr firstRow="1" firstCol="1" bandRow="1">
                <a:tableStyleId>{0660B408-B3CF-4A94-85FC-2B1E0A45F4A2}</a:tableStyleId>
              </a:tblPr>
              <a:tblGrid>
                <a:gridCol w="2768377">
                  <a:extLst>
                    <a:ext uri="{9D8B030D-6E8A-4147-A177-3AD203B41FA5}">
                      <a16:colId xmlns:a16="http://schemas.microsoft.com/office/drawing/2014/main" val="160394787"/>
                    </a:ext>
                  </a:extLst>
                </a:gridCol>
                <a:gridCol w="3540642">
                  <a:extLst>
                    <a:ext uri="{9D8B030D-6E8A-4147-A177-3AD203B41FA5}">
                      <a16:colId xmlns:a16="http://schemas.microsoft.com/office/drawing/2014/main" val="3381692483"/>
                    </a:ext>
                  </a:extLst>
                </a:gridCol>
                <a:gridCol w="3455583">
                  <a:extLst>
                    <a:ext uri="{9D8B030D-6E8A-4147-A177-3AD203B41FA5}">
                      <a16:colId xmlns:a16="http://schemas.microsoft.com/office/drawing/2014/main" val="455549855"/>
                    </a:ext>
                  </a:extLst>
                </a:gridCol>
              </a:tblGrid>
              <a:tr h="603014">
                <a:tc>
                  <a:txBody>
                    <a:bodyPr/>
                    <a:lstStyle/>
                    <a:p>
                      <a:r>
                        <a:rPr lang="zh-TW" altLang="en-US" sz="2400" dirty="0"/>
                        <a:t>業務內容</a:t>
                      </a:r>
                    </a:p>
                  </a:txBody>
                  <a:tcPr/>
                </a:tc>
                <a:tc>
                  <a:txBody>
                    <a:bodyPr/>
                    <a:lstStyle/>
                    <a:p>
                      <a:r>
                        <a:rPr lang="zh-TW" altLang="en-US" sz="2400" dirty="0"/>
                        <a:t>壓力</a:t>
                      </a:r>
                    </a:p>
                  </a:txBody>
                  <a:tcPr/>
                </a:tc>
                <a:tc>
                  <a:txBody>
                    <a:bodyPr/>
                    <a:lstStyle/>
                    <a:p>
                      <a:r>
                        <a:rPr lang="zh-TW" altLang="en-US" sz="2400" dirty="0"/>
                        <a:t>變革</a:t>
                      </a:r>
                    </a:p>
                  </a:txBody>
                  <a:tcPr/>
                </a:tc>
                <a:extLst>
                  <a:ext uri="{0D108BD9-81ED-4DB2-BD59-A6C34878D82A}">
                    <a16:rowId xmlns:a16="http://schemas.microsoft.com/office/drawing/2014/main" val="2859498282"/>
                  </a:ext>
                </a:extLst>
              </a:tr>
              <a:tr h="370840">
                <a:tc>
                  <a:txBody>
                    <a:bodyPr/>
                    <a:lstStyle/>
                    <a:p>
                      <a:r>
                        <a:rPr lang="zh-TW" altLang="en-US" sz="2400" dirty="0"/>
                        <a:t>支付</a:t>
                      </a:r>
                    </a:p>
                  </a:txBody>
                  <a:tcPr/>
                </a:tc>
                <a:tc>
                  <a:txBody>
                    <a:bodyPr/>
                    <a:lstStyle/>
                    <a:p>
                      <a:r>
                        <a:rPr lang="zh-TW" altLang="en-US" sz="2000" dirty="0"/>
                        <a:t>新興支付方法的出現</a:t>
                      </a:r>
                    </a:p>
                  </a:txBody>
                  <a:tcPr/>
                </a:tc>
                <a:tc>
                  <a:txBody>
                    <a:bodyPr/>
                    <a:lstStyle/>
                    <a:p>
                      <a:r>
                        <a:rPr lang="zh-TW" altLang="en-US" sz="2000" dirty="0"/>
                        <a:t>第三方支付</a:t>
                      </a:r>
                      <a:endParaRPr lang="en-US" altLang="zh-TW" sz="2000" dirty="0"/>
                    </a:p>
                    <a:p>
                      <a:r>
                        <a:rPr lang="zh-TW" altLang="en-US" sz="2000" dirty="0" smtClean="0"/>
                        <a:t>行動支付</a:t>
                      </a:r>
                      <a:endParaRPr lang="en-US" altLang="zh-TW" sz="2000" dirty="0" smtClean="0"/>
                    </a:p>
                  </a:txBody>
                  <a:tcPr/>
                </a:tc>
                <a:extLst>
                  <a:ext uri="{0D108BD9-81ED-4DB2-BD59-A6C34878D82A}">
                    <a16:rowId xmlns:a16="http://schemas.microsoft.com/office/drawing/2014/main" val="1949004611"/>
                  </a:ext>
                </a:extLst>
              </a:tr>
              <a:tr h="370840">
                <a:tc>
                  <a:txBody>
                    <a:bodyPr/>
                    <a:lstStyle/>
                    <a:p>
                      <a:r>
                        <a:rPr lang="zh-TW" altLang="en-US" sz="2400" dirty="0"/>
                        <a:t>保險</a:t>
                      </a:r>
                    </a:p>
                  </a:txBody>
                  <a:tcPr/>
                </a:tc>
                <a:tc>
                  <a:txBody>
                    <a:bodyPr/>
                    <a:lstStyle/>
                    <a:p>
                      <a:r>
                        <a:rPr lang="zh-TW" altLang="en-US" sz="2000" dirty="0"/>
                        <a:t>多渠道出現</a:t>
                      </a:r>
                    </a:p>
                  </a:txBody>
                  <a:tcPr/>
                </a:tc>
                <a:tc>
                  <a:txBody>
                    <a:bodyPr/>
                    <a:lstStyle/>
                    <a:p>
                      <a:r>
                        <a:rPr lang="zh-TW" altLang="en-US" sz="2000" dirty="0" smtClean="0"/>
                        <a:t>網路信用</a:t>
                      </a:r>
                      <a:r>
                        <a:rPr lang="zh-TW" altLang="en-US" sz="2000" dirty="0"/>
                        <a:t>評等</a:t>
                      </a:r>
                      <a:endParaRPr lang="en-US" altLang="zh-TW" sz="2000" dirty="0"/>
                    </a:p>
                    <a:p>
                      <a:r>
                        <a:rPr lang="en-US" altLang="zh-TW" sz="2000" dirty="0" smtClean="0"/>
                        <a:t>P2P</a:t>
                      </a:r>
                      <a:r>
                        <a:rPr lang="zh-TW" altLang="en-US" sz="2000" dirty="0" smtClean="0"/>
                        <a:t>保險</a:t>
                      </a:r>
                      <a:endParaRPr lang="zh-TW" altLang="en-US" sz="2000" dirty="0"/>
                    </a:p>
                  </a:txBody>
                  <a:tcPr/>
                </a:tc>
                <a:extLst>
                  <a:ext uri="{0D108BD9-81ED-4DB2-BD59-A6C34878D82A}">
                    <a16:rowId xmlns:a16="http://schemas.microsoft.com/office/drawing/2014/main" val="104974854"/>
                  </a:ext>
                </a:extLst>
              </a:tr>
              <a:tr h="370840">
                <a:tc>
                  <a:txBody>
                    <a:bodyPr/>
                    <a:lstStyle/>
                    <a:p>
                      <a:r>
                        <a:rPr lang="zh-TW" altLang="en-US" sz="2400" dirty="0"/>
                        <a:t>存貸</a:t>
                      </a:r>
                    </a:p>
                  </a:txBody>
                  <a:tcPr/>
                </a:tc>
                <a:tc>
                  <a:txBody>
                    <a:bodyPr/>
                    <a:lstStyle/>
                    <a:p>
                      <a:r>
                        <a:rPr lang="zh-TW" altLang="en-US" sz="2000" dirty="0"/>
                        <a:t>利率的改變</a:t>
                      </a:r>
                    </a:p>
                  </a:txBody>
                  <a:tcPr/>
                </a:tc>
                <a:tc>
                  <a:txBody>
                    <a:bodyPr/>
                    <a:lstStyle/>
                    <a:p>
                      <a:r>
                        <a:rPr lang="en-US" altLang="zh-TW" sz="2000" dirty="0" smtClean="0"/>
                        <a:t>P2P</a:t>
                      </a:r>
                      <a:r>
                        <a:rPr lang="en-US" altLang="zh-TW" sz="2000" baseline="0" dirty="0" smtClean="0"/>
                        <a:t> </a:t>
                      </a:r>
                      <a:r>
                        <a:rPr lang="zh-TW" altLang="en-US" sz="2000" dirty="0" smtClean="0"/>
                        <a:t>借貸</a:t>
                      </a:r>
                      <a:endParaRPr lang="zh-TW" altLang="en-US" sz="2000" dirty="0"/>
                    </a:p>
                  </a:txBody>
                  <a:tcPr/>
                </a:tc>
                <a:extLst>
                  <a:ext uri="{0D108BD9-81ED-4DB2-BD59-A6C34878D82A}">
                    <a16:rowId xmlns:a16="http://schemas.microsoft.com/office/drawing/2014/main" val="2749357631"/>
                  </a:ext>
                </a:extLst>
              </a:tr>
              <a:tr h="370840">
                <a:tc>
                  <a:txBody>
                    <a:bodyPr/>
                    <a:lstStyle/>
                    <a:p>
                      <a:r>
                        <a:rPr lang="zh-TW" altLang="en-US" sz="2400" dirty="0"/>
                        <a:t>籌資</a:t>
                      </a:r>
                    </a:p>
                  </a:txBody>
                  <a:tcPr/>
                </a:tc>
                <a:tc>
                  <a:txBody>
                    <a:bodyPr/>
                    <a:lstStyle/>
                    <a:p>
                      <a:r>
                        <a:rPr lang="zh-TW" altLang="en-US" sz="2000" dirty="0"/>
                        <a:t>提供快速的籌資媒介</a:t>
                      </a:r>
                    </a:p>
                  </a:txBody>
                  <a:tcPr/>
                </a:tc>
                <a:tc>
                  <a:txBody>
                    <a:bodyPr/>
                    <a:lstStyle/>
                    <a:p>
                      <a:r>
                        <a:rPr lang="zh-TW" altLang="en-US" sz="2000" dirty="0"/>
                        <a:t>群眾募資</a:t>
                      </a:r>
                    </a:p>
                  </a:txBody>
                  <a:tcPr/>
                </a:tc>
                <a:extLst>
                  <a:ext uri="{0D108BD9-81ED-4DB2-BD59-A6C34878D82A}">
                    <a16:rowId xmlns:a16="http://schemas.microsoft.com/office/drawing/2014/main" val="3675786822"/>
                  </a:ext>
                </a:extLst>
              </a:tr>
              <a:tr h="370840">
                <a:tc>
                  <a:txBody>
                    <a:bodyPr/>
                    <a:lstStyle/>
                    <a:p>
                      <a:r>
                        <a:rPr lang="zh-TW" altLang="en-US" sz="2400" dirty="0"/>
                        <a:t>投資管理</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2000" dirty="0" smtClean="0"/>
                        <a:t>決策更</a:t>
                      </a:r>
                      <a:r>
                        <a:rPr lang="zh-TW" altLang="en-US" sz="2000" dirty="0"/>
                        <a:t>快速</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000" dirty="0" smtClean="0"/>
                        <a:t>機器人理財</a:t>
                      </a:r>
                      <a:endParaRPr lang="en-US" altLang="zh-TW" sz="2000" dirty="0" smtClean="0"/>
                    </a:p>
                  </a:txBody>
                  <a:tcPr/>
                </a:tc>
                <a:extLst>
                  <a:ext uri="{0D108BD9-81ED-4DB2-BD59-A6C34878D82A}">
                    <a16:rowId xmlns:a16="http://schemas.microsoft.com/office/drawing/2014/main" val="397011735"/>
                  </a:ext>
                </a:extLst>
              </a:tr>
              <a:tr h="370840">
                <a:tc>
                  <a:txBody>
                    <a:bodyPr/>
                    <a:lstStyle/>
                    <a:p>
                      <a:r>
                        <a:rPr lang="zh-TW" altLang="en-US" sz="2400" dirty="0" smtClean="0"/>
                        <a:t>市場資訊供應</a:t>
                      </a:r>
                      <a:endParaRPr lang="zh-TW" altLang="en-US" sz="2400" dirty="0"/>
                    </a:p>
                  </a:txBody>
                  <a:tcPr/>
                </a:tc>
                <a:tc>
                  <a:txBody>
                    <a:bodyPr/>
                    <a:lstStyle/>
                    <a:p>
                      <a:r>
                        <a:rPr lang="zh-TW" altLang="en-US" sz="2000" dirty="0"/>
                        <a:t>資訊提供更快速</a:t>
                      </a:r>
                    </a:p>
                  </a:txBody>
                  <a:tcPr/>
                </a:tc>
                <a:tc>
                  <a:txBody>
                    <a:bodyPr/>
                    <a:lstStyle/>
                    <a:p>
                      <a:r>
                        <a:rPr lang="zh-TW" altLang="en-US" sz="2000" dirty="0" smtClean="0"/>
                        <a:t>新興數據平台</a:t>
                      </a:r>
                      <a:r>
                        <a:rPr lang="zh-TW" altLang="en-US" sz="2000" dirty="0"/>
                        <a:t>的出現</a:t>
                      </a:r>
                    </a:p>
                  </a:txBody>
                  <a:tcPr/>
                </a:tc>
                <a:extLst>
                  <a:ext uri="{0D108BD9-81ED-4DB2-BD59-A6C34878D82A}">
                    <a16:rowId xmlns:a16="http://schemas.microsoft.com/office/drawing/2014/main" val="1225129663"/>
                  </a:ext>
                </a:extLst>
              </a:tr>
              <a:tr h="370840">
                <a:tc>
                  <a:txBody>
                    <a:bodyPr/>
                    <a:lstStyle/>
                    <a:p>
                      <a:r>
                        <a:rPr lang="zh-TW" altLang="en-US" sz="2400" dirty="0" smtClean="0"/>
                        <a:t>跨境</a:t>
                      </a:r>
                      <a:r>
                        <a:rPr lang="zh-TW" altLang="en-US" sz="2400" baseline="0" dirty="0" smtClean="0"/>
                        <a:t>業務</a:t>
                      </a:r>
                      <a:endParaRPr lang="zh-TW" altLang="en-US" sz="2400" dirty="0"/>
                    </a:p>
                  </a:txBody>
                  <a:tcPr/>
                </a:tc>
                <a:tc>
                  <a:txBody>
                    <a:bodyPr/>
                    <a:lstStyle/>
                    <a:p>
                      <a:r>
                        <a:rPr lang="zh-TW" altLang="en-US" sz="2000" dirty="0" smtClean="0"/>
                        <a:t>去中心資金移轉</a:t>
                      </a:r>
                      <a:endParaRPr lang="zh-TW" altLang="en-US" sz="2000" dirty="0"/>
                    </a:p>
                  </a:txBody>
                  <a:tcPr/>
                </a:tc>
                <a:tc>
                  <a:txBody>
                    <a:bodyPr/>
                    <a:lstStyle/>
                    <a:p>
                      <a:r>
                        <a:rPr lang="zh-TW" altLang="en-US" sz="2000" dirty="0" smtClean="0"/>
                        <a:t>加密虛擬貨幣</a:t>
                      </a:r>
                      <a:endParaRPr lang="zh-TW" altLang="en-US" sz="2000" dirty="0"/>
                    </a:p>
                  </a:txBody>
                  <a:tcPr/>
                </a:tc>
                <a:extLst>
                  <a:ext uri="{0D108BD9-81ED-4DB2-BD59-A6C34878D82A}">
                    <a16:rowId xmlns:a16="http://schemas.microsoft.com/office/drawing/2014/main" val="10007"/>
                  </a:ext>
                </a:extLst>
              </a:tr>
            </a:tbl>
          </a:graphicData>
        </a:graphic>
      </p:graphicFrame>
      <p:sp>
        <p:nvSpPr>
          <p:cNvPr id="5" name="投影片編號版面配置區 4"/>
          <p:cNvSpPr>
            <a:spLocks noGrp="1"/>
          </p:cNvSpPr>
          <p:nvPr>
            <p:ph type="sldNum" sz="quarter" idx="12"/>
          </p:nvPr>
        </p:nvSpPr>
        <p:spPr>
          <a:xfrm>
            <a:off x="9325232" y="6478310"/>
            <a:ext cx="2743200" cy="365125"/>
          </a:xfrm>
        </p:spPr>
        <p:txBody>
          <a:bodyPr/>
          <a:lstStyle/>
          <a:p>
            <a:fld id="{B7A223AD-9DE0-49EC-B40D-C8FE98D1D69B}" type="slidenum">
              <a:rPr lang="zh-TW" altLang="en-US" smtClean="0"/>
              <a:pPr/>
              <a:t>67</a:t>
            </a:fld>
            <a:endParaRPr lang="zh-TW" altLang="en-US" dirty="0"/>
          </a:p>
        </p:txBody>
      </p:sp>
      <p:sp>
        <p:nvSpPr>
          <p:cNvPr id="19"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788910134"/>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pPr algn="ctr"/>
            <a:r>
              <a:rPr lang="en-US" altLang="zh-TW" dirty="0" smtClean="0"/>
              <a:t/>
            </a:r>
            <a:br>
              <a:rPr lang="en-US" altLang="zh-TW" dirty="0" smtClean="0"/>
            </a:br>
            <a:r>
              <a:rPr lang="zh-TW" altLang="en-US" dirty="0" smtClean="0"/>
              <a:t>數位金融的兩面陣營</a:t>
            </a:r>
            <a:r>
              <a:rPr lang="en-US" altLang="zh-TW" dirty="0" smtClean="0"/>
              <a:t>:</a:t>
            </a:r>
            <a:br>
              <a:rPr lang="en-US" altLang="zh-TW" dirty="0" smtClean="0"/>
            </a:br>
            <a:r>
              <a:rPr lang="en-US" altLang="zh-TW" dirty="0" smtClean="0"/>
              <a:t/>
            </a:r>
            <a:br>
              <a:rPr lang="en-US" altLang="zh-TW" dirty="0" smtClean="0"/>
            </a:br>
            <a:r>
              <a:rPr lang="zh-TW" altLang="en-US" b="1" dirty="0">
                <a:solidFill>
                  <a:schemeClr val="accent2"/>
                </a:solidFill>
                <a:latin typeface="Calibri"/>
                <a:ea typeface="Calibri"/>
                <a:cs typeface="Calibri"/>
                <a:sym typeface="Calibri"/>
              </a:rPr>
              <a:t>數位銀行</a:t>
            </a:r>
            <a:r>
              <a:rPr lang="en-US" altLang="zh-TW" dirty="0" smtClean="0"/>
              <a:t>vs </a:t>
            </a:r>
            <a:r>
              <a:rPr lang="zh-TW" altLang="en-US" b="1" dirty="0" smtClean="0">
                <a:solidFill>
                  <a:srgbClr val="7030A0"/>
                </a:solidFill>
                <a:ea typeface="Calibri"/>
                <a:cs typeface="Calibri"/>
                <a:sym typeface="Calibri"/>
              </a:rPr>
              <a:t>電</a:t>
            </a:r>
            <a:r>
              <a:rPr lang="zh-TW" altLang="en-US" b="1" dirty="0">
                <a:solidFill>
                  <a:srgbClr val="7030A0"/>
                </a:solidFill>
                <a:ea typeface="Calibri"/>
                <a:cs typeface="Calibri"/>
                <a:sym typeface="Calibri"/>
              </a:rPr>
              <a:t>商</a:t>
            </a:r>
            <a:r>
              <a:rPr lang="zh-TW" altLang="en-US" b="1" dirty="0" smtClean="0">
                <a:solidFill>
                  <a:srgbClr val="7030A0"/>
                </a:solidFill>
                <a:ea typeface="Calibri"/>
                <a:cs typeface="Calibri"/>
                <a:sym typeface="Calibri"/>
              </a:rPr>
              <a:t>金融</a:t>
            </a:r>
            <a:endParaRPr lang="en-US" dirty="0"/>
          </a:p>
        </p:txBody>
      </p:sp>
      <p:sp>
        <p:nvSpPr>
          <p:cNvPr id="3" name="文字版面配置區 2"/>
          <p:cNvSpPr>
            <a:spLocks noGrp="1"/>
          </p:cNvSpPr>
          <p:nvPr>
            <p:ph type="body" idx="1"/>
          </p:nvPr>
        </p:nvSpPr>
        <p:spPr/>
        <p:txBody>
          <a:bodyPr/>
          <a:lstStyle/>
          <a:p>
            <a:endParaRPr lang="en-US"/>
          </a:p>
        </p:txBody>
      </p:sp>
    </p:spTree>
    <p:extLst>
      <p:ext uri="{BB962C8B-B14F-4D97-AF65-F5344CB8AC3E}">
        <p14:creationId xmlns:p14="http://schemas.microsoft.com/office/powerpoint/2010/main" val="2929459084"/>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sz="3600" dirty="0" smtClean="0"/>
              <a:t>互聯網金融之創新模式</a:t>
            </a:r>
            <a:endParaRPr kumimoji="1" lang="zh-TW" altLang="en-US" sz="3600" dirty="0"/>
          </a:p>
        </p:txBody>
      </p:sp>
      <p:sp>
        <p:nvSpPr>
          <p:cNvPr id="4" name="頁尾版面配置區 3"/>
          <p:cNvSpPr>
            <a:spLocks noGrp="1"/>
          </p:cNvSpPr>
          <p:nvPr>
            <p:ph type="ftr" sz="quarter" idx="11"/>
          </p:nvPr>
        </p:nvSpPr>
        <p:spPr>
          <a:xfrm>
            <a:off x="6125802" y="6137174"/>
            <a:ext cx="4114800" cy="365125"/>
          </a:xfrm>
        </p:spPr>
        <p:txBody>
          <a:bodyPr/>
          <a:lstStyle/>
          <a:p>
            <a:r>
              <a:rPr lang="zh-TW" altLang="en-US" sz="1800" b="1" dirty="0" smtClean="0">
                <a:solidFill>
                  <a:srgbClr val="0070C0"/>
                </a:solidFill>
                <a:ea typeface="Calibri"/>
                <a:cs typeface="Calibri"/>
                <a:sym typeface="Calibri"/>
              </a:rPr>
              <a:t>     數位金融</a:t>
            </a:r>
            <a:r>
              <a:rPr lang="en-US" altLang="zh-TW" sz="1800" b="1" dirty="0" smtClean="0">
                <a:solidFill>
                  <a:srgbClr val="0070C0"/>
                </a:solidFill>
                <a:ea typeface="Calibri"/>
                <a:cs typeface="Calibri"/>
                <a:sym typeface="Calibri"/>
              </a:rPr>
              <a:t>= </a:t>
            </a:r>
            <a:r>
              <a:rPr lang="zh-TW" altLang="en-US" sz="1800" b="1" dirty="0" smtClean="0">
                <a:solidFill>
                  <a:schemeClr val="accent2"/>
                </a:solidFill>
                <a:ea typeface="Calibri"/>
                <a:cs typeface="Calibri"/>
                <a:sym typeface="Calibri"/>
              </a:rPr>
              <a:t>數位銀行 </a:t>
            </a:r>
            <a:r>
              <a:rPr lang="en-US" altLang="zh-TW" sz="1800" b="1" dirty="0" smtClean="0">
                <a:solidFill>
                  <a:srgbClr val="0070C0"/>
                </a:solidFill>
                <a:ea typeface="Calibri"/>
                <a:cs typeface="Calibri"/>
                <a:sym typeface="Calibri"/>
              </a:rPr>
              <a:t>+ </a:t>
            </a:r>
            <a:r>
              <a:rPr lang="zh-TW" altLang="en-US" sz="1800" b="1" dirty="0" smtClean="0">
                <a:solidFill>
                  <a:srgbClr val="7030A0"/>
                </a:solidFill>
                <a:ea typeface="Calibri"/>
                <a:cs typeface="Calibri"/>
                <a:sym typeface="Calibri"/>
              </a:rPr>
              <a:t>電</a:t>
            </a:r>
            <a:r>
              <a:rPr lang="zh-TW" altLang="en-US" sz="1800" b="1" dirty="0">
                <a:solidFill>
                  <a:srgbClr val="7030A0"/>
                </a:solidFill>
                <a:ea typeface="Calibri"/>
                <a:cs typeface="Calibri"/>
                <a:sym typeface="Calibri"/>
              </a:rPr>
              <a:t>商金融</a:t>
            </a:r>
            <a:endParaRPr lang="en-US" sz="1800" dirty="0">
              <a:solidFill>
                <a:srgbClr val="7030A0"/>
              </a:solidFill>
            </a:endParaRPr>
          </a:p>
          <a:p>
            <a:r>
              <a:rPr lang="en-US" altLang="zh-TW" b="1" dirty="0" smtClean="0">
                <a:solidFill>
                  <a:schemeClr val="accent2"/>
                </a:solidFill>
                <a:ea typeface="Calibri"/>
                <a:cs typeface="Calibri"/>
                <a:sym typeface="Calibri"/>
              </a:rPr>
              <a:t> </a:t>
            </a:r>
            <a:endParaRPr 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69</a:t>
            </a:fld>
            <a:endParaRPr lang="zh-TW" altLang="en-US" dirty="0"/>
          </a:p>
        </p:txBody>
      </p:sp>
      <p:sp>
        <p:nvSpPr>
          <p:cNvPr id="7" name="圓角矩形 6"/>
          <p:cNvSpPr/>
          <p:nvPr/>
        </p:nvSpPr>
        <p:spPr>
          <a:xfrm>
            <a:off x="5638453" y="2062960"/>
            <a:ext cx="6226184" cy="3960440"/>
          </a:xfrm>
          <a:prstGeom prst="roundRect">
            <a:avLst/>
          </a:prstGeom>
          <a:noFill/>
          <a:ln w="57150">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grpSp>
        <p:nvGrpSpPr>
          <p:cNvPr id="48" name="群組 47"/>
          <p:cNvGrpSpPr/>
          <p:nvPr/>
        </p:nvGrpSpPr>
        <p:grpSpPr>
          <a:xfrm>
            <a:off x="426820" y="1616284"/>
            <a:ext cx="2627368" cy="4407115"/>
            <a:chOff x="426820" y="1616284"/>
            <a:chExt cx="2627368" cy="4407115"/>
          </a:xfrm>
        </p:grpSpPr>
        <p:sp>
          <p:nvSpPr>
            <p:cNvPr id="8" name="圓角矩形 7"/>
            <p:cNvSpPr/>
            <p:nvPr/>
          </p:nvSpPr>
          <p:spPr>
            <a:xfrm>
              <a:off x="790987" y="2062959"/>
              <a:ext cx="1800200" cy="3960440"/>
            </a:xfrm>
            <a:prstGeom prst="roundRect">
              <a:avLst/>
            </a:prstGeom>
            <a:ln w="57150">
              <a:solidFill>
                <a:schemeClr val="accent1">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9" name="文字方塊 8"/>
            <p:cNvSpPr txBox="1"/>
            <p:nvPr/>
          </p:nvSpPr>
          <p:spPr>
            <a:xfrm>
              <a:off x="426820" y="1616284"/>
              <a:ext cx="2627368" cy="430887"/>
            </a:xfrm>
            <a:prstGeom prst="rect">
              <a:avLst/>
            </a:prstGeom>
            <a:noFill/>
          </p:spPr>
          <p:txBody>
            <a:bodyPr wrap="square" rtlCol="0">
              <a:spAutoFit/>
            </a:bodyPr>
            <a:lstStyle/>
            <a:p>
              <a:r>
                <a:rPr lang="zh-TW" altLang="en-US" sz="2200" b="1" dirty="0" smtClean="0">
                  <a:solidFill>
                    <a:schemeClr val="accent1">
                      <a:lumMod val="60000"/>
                      <a:lumOff val="40000"/>
                    </a:schemeClr>
                  </a:solidFill>
                </a:rPr>
                <a:t>傳統金融線上服務</a:t>
              </a:r>
              <a:endParaRPr lang="zh-TW" altLang="en-US" sz="2200" b="1" dirty="0">
                <a:solidFill>
                  <a:schemeClr val="accent1">
                    <a:lumMod val="60000"/>
                    <a:lumOff val="40000"/>
                  </a:schemeClr>
                </a:solidFill>
              </a:endParaRPr>
            </a:p>
          </p:txBody>
        </p:sp>
        <p:sp>
          <p:nvSpPr>
            <p:cNvPr id="11" name="文字方塊 10"/>
            <p:cNvSpPr txBox="1"/>
            <p:nvPr/>
          </p:nvSpPr>
          <p:spPr>
            <a:xfrm>
              <a:off x="1321869" y="3215087"/>
              <a:ext cx="837270" cy="369332"/>
            </a:xfrm>
            <a:prstGeom prst="rect">
              <a:avLst/>
            </a:prstGeom>
            <a:noFill/>
          </p:spPr>
          <p:txBody>
            <a:bodyPr wrap="square" rtlCol="0">
              <a:spAutoFit/>
            </a:bodyPr>
            <a:lstStyle/>
            <a:p>
              <a:r>
                <a:rPr lang="zh-TW" altLang="en-US" b="1" dirty="0" smtClean="0">
                  <a:solidFill>
                    <a:schemeClr val="accent1">
                      <a:lumMod val="60000"/>
                      <a:lumOff val="40000"/>
                    </a:schemeClr>
                  </a:solidFill>
                </a:rPr>
                <a:t>借貸</a:t>
              </a:r>
              <a:endParaRPr lang="zh-TW" altLang="en-US" b="1" dirty="0">
                <a:solidFill>
                  <a:schemeClr val="accent1">
                    <a:lumMod val="60000"/>
                    <a:lumOff val="40000"/>
                  </a:schemeClr>
                </a:solidFill>
              </a:endParaRPr>
            </a:p>
          </p:txBody>
        </p:sp>
        <p:sp>
          <p:nvSpPr>
            <p:cNvPr id="12" name="文字方塊 11"/>
            <p:cNvSpPr txBox="1"/>
            <p:nvPr/>
          </p:nvSpPr>
          <p:spPr>
            <a:xfrm>
              <a:off x="1079019" y="4223199"/>
              <a:ext cx="1296144" cy="369332"/>
            </a:xfrm>
            <a:prstGeom prst="rect">
              <a:avLst/>
            </a:prstGeom>
            <a:noFill/>
          </p:spPr>
          <p:txBody>
            <a:bodyPr wrap="square" rtlCol="0">
              <a:spAutoFit/>
            </a:bodyPr>
            <a:lstStyle/>
            <a:p>
              <a:r>
                <a:rPr lang="zh-TW" altLang="en-US" b="1" dirty="0" smtClean="0">
                  <a:solidFill>
                    <a:schemeClr val="accent1">
                      <a:lumMod val="60000"/>
                      <a:lumOff val="40000"/>
                    </a:schemeClr>
                  </a:solidFill>
                </a:rPr>
                <a:t>證卷交易</a:t>
              </a:r>
              <a:endParaRPr lang="zh-TW" altLang="en-US" b="1" dirty="0">
                <a:solidFill>
                  <a:schemeClr val="accent1">
                    <a:lumMod val="60000"/>
                    <a:lumOff val="40000"/>
                  </a:schemeClr>
                </a:solidFill>
              </a:endParaRPr>
            </a:p>
          </p:txBody>
        </p:sp>
        <p:sp>
          <p:nvSpPr>
            <p:cNvPr id="13" name="文字方塊 12"/>
            <p:cNvSpPr txBox="1"/>
            <p:nvPr/>
          </p:nvSpPr>
          <p:spPr>
            <a:xfrm>
              <a:off x="1295043" y="5510051"/>
              <a:ext cx="727813" cy="369332"/>
            </a:xfrm>
            <a:prstGeom prst="rect">
              <a:avLst/>
            </a:prstGeom>
            <a:noFill/>
          </p:spPr>
          <p:txBody>
            <a:bodyPr wrap="square" rtlCol="0">
              <a:spAutoFit/>
            </a:bodyPr>
            <a:lstStyle/>
            <a:p>
              <a:r>
                <a:rPr lang="zh-TW" altLang="en-US" b="1" dirty="0" smtClean="0">
                  <a:solidFill>
                    <a:schemeClr val="accent1">
                      <a:lumMod val="60000"/>
                      <a:lumOff val="40000"/>
                    </a:schemeClr>
                  </a:solidFill>
                </a:rPr>
                <a:t>保險</a:t>
              </a:r>
              <a:endParaRPr lang="zh-TW" altLang="en-US" b="1" dirty="0">
                <a:solidFill>
                  <a:schemeClr val="accent1">
                    <a:lumMod val="60000"/>
                    <a:lumOff val="40000"/>
                  </a:schemeClr>
                </a:solidFill>
              </a:endParaRPr>
            </a:p>
          </p:txBody>
        </p:sp>
        <p:pic>
          <p:nvPicPr>
            <p:cNvPr id="18" name="Picture 2" descr="D:\sally\Pictures\借貸.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0987" y="2146459"/>
              <a:ext cx="1767858" cy="99442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5" descr="D:\sally\Pictures\證卷.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8703" y="3494351"/>
              <a:ext cx="880492" cy="88049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3035" y="4700204"/>
              <a:ext cx="867962" cy="8191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47" name="群組 46"/>
          <p:cNvGrpSpPr/>
          <p:nvPr/>
        </p:nvGrpSpPr>
        <p:grpSpPr>
          <a:xfrm>
            <a:off x="2911313" y="1616284"/>
            <a:ext cx="2708437" cy="4407115"/>
            <a:chOff x="2911313" y="1616284"/>
            <a:chExt cx="2708437" cy="4407115"/>
          </a:xfrm>
        </p:grpSpPr>
        <p:sp>
          <p:nvSpPr>
            <p:cNvPr id="10" name="文字方塊 9"/>
            <p:cNvSpPr txBox="1"/>
            <p:nvPr/>
          </p:nvSpPr>
          <p:spPr>
            <a:xfrm>
              <a:off x="2911313" y="1616284"/>
              <a:ext cx="2708437" cy="430887"/>
            </a:xfrm>
            <a:prstGeom prst="rect">
              <a:avLst/>
            </a:prstGeom>
            <a:noFill/>
          </p:spPr>
          <p:txBody>
            <a:bodyPr wrap="square" rtlCol="0">
              <a:spAutoFit/>
            </a:bodyPr>
            <a:lstStyle/>
            <a:p>
              <a:r>
                <a:rPr lang="zh-TW" altLang="en-US" sz="2200" b="1" dirty="0" smtClean="0">
                  <a:solidFill>
                    <a:schemeClr val="accent6"/>
                  </a:solidFill>
                </a:rPr>
                <a:t>互聯網公司金融服務</a:t>
              </a:r>
              <a:endParaRPr lang="zh-TW" altLang="en-US" sz="2200" b="1" dirty="0">
                <a:solidFill>
                  <a:schemeClr val="accent6"/>
                </a:solidFill>
              </a:endParaRPr>
            </a:p>
          </p:txBody>
        </p:sp>
        <p:sp>
          <p:nvSpPr>
            <p:cNvPr id="14" name="圓角矩形 13"/>
            <p:cNvSpPr/>
            <p:nvPr/>
          </p:nvSpPr>
          <p:spPr>
            <a:xfrm>
              <a:off x="3366220" y="2067605"/>
              <a:ext cx="1800200" cy="3955794"/>
            </a:xfrm>
            <a:prstGeom prst="roundRect">
              <a:avLst/>
            </a:prstGeom>
            <a:ln w="57150">
              <a:solidFill>
                <a:schemeClr val="accent6"/>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a:p>
          </p:txBody>
        </p:sp>
        <p:sp>
          <p:nvSpPr>
            <p:cNvPr id="15" name="文字方塊 14"/>
            <p:cNvSpPr txBox="1"/>
            <p:nvPr/>
          </p:nvSpPr>
          <p:spPr>
            <a:xfrm>
              <a:off x="3987534" y="3110641"/>
              <a:ext cx="936104" cy="369332"/>
            </a:xfrm>
            <a:prstGeom prst="rect">
              <a:avLst/>
            </a:prstGeom>
            <a:noFill/>
          </p:spPr>
          <p:txBody>
            <a:bodyPr wrap="square" rtlCol="0">
              <a:spAutoFit/>
            </a:bodyPr>
            <a:lstStyle/>
            <a:p>
              <a:r>
                <a:rPr lang="zh-TW" altLang="en-US" b="1" dirty="0" smtClean="0">
                  <a:solidFill>
                    <a:schemeClr val="accent6"/>
                  </a:solidFill>
                </a:rPr>
                <a:t>支付</a:t>
              </a:r>
              <a:endParaRPr lang="zh-TW" altLang="en-US" b="1" dirty="0">
                <a:solidFill>
                  <a:schemeClr val="accent6"/>
                </a:solidFill>
              </a:endParaRPr>
            </a:p>
          </p:txBody>
        </p:sp>
        <p:sp>
          <p:nvSpPr>
            <p:cNvPr id="16" name="文字方塊 15"/>
            <p:cNvSpPr txBox="1"/>
            <p:nvPr/>
          </p:nvSpPr>
          <p:spPr>
            <a:xfrm>
              <a:off x="3777109" y="4193127"/>
              <a:ext cx="1152390" cy="369332"/>
            </a:xfrm>
            <a:prstGeom prst="rect">
              <a:avLst/>
            </a:prstGeom>
            <a:noFill/>
          </p:spPr>
          <p:txBody>
            <a:bodyPr wrap="square" rtlCol="0">
              <a:spAutoFit/>
            </a:bodyPr>
            <a:lstStyle/>
            <a:p>
              <a:r>
                <a:rPr lang="zh-TW" altLang="en-US" b="1" smtClean="0">
                  <a:solidFill>
                    <a:schemeClr val="accent6"/>
                  </a:solidFill>
                </a:rPr>
                <a:t>電商借貸</a:t>
              </a:r>
              <a:endParaRPr lang="zh-TW" altLang="en-US" b="1" dirty="0">
                <a:solidFill>
                  <a:schemeClr val="accent6"/>
                </a:solidFill>
              </a:endParaRPr>
            </a:p>
          </p:txBody>
        </p:sp>
        <p:sp>
          <p:nvSpPr>
            <p:cNvPr id="17" name="文字方塊 16"/>
            <p:cNvSpPr txBox="1"/>
            <p:nvPr/>
          </p:nvSpPr>
          <p:spPr>
            <a:xfrm>
              <a:off x="3947283" y="5488535"/>
              <a:ext cx="643483" cy="369332"/>
            </a:xfrm>
            <a:prstGeom prst="rect">
              <a:avLst/>
            </a:prstGeom>
            <a:noFill/>
          </p:spPr>
          <p:txBody>
            <a:bodyPr wrap="square" rtlCol="0">
              <a:spAutoFit/>
            </a:bodyPr>
            <a:lstStyle/>
            <a:p>
              <a:r>
                <a:rPr lang="zh-TW" altLang="en-US" b="1" dirty="0" smtClean="0">
                  <a:solidFill>
                    <a:schemeClr val="accent6"/>
                  </a:solidFill>
                </a:rPr>
                <a:t>理財</a:t>
              </a:r>
              <a:endParaRPr lang="zh-TW" altLang="en-US" b="1" dirty="0">
                <a:solidFill>
                  <a:schemeClr val="accent6"/>
                </a:solidFill>
              </a:endParaRPr>
            </a:p>
          </p:txBody>
        </p:sp>
        <p:pic>
          <p:nvPicPr>
            <p:cNvPr id="19" name="Picture 4" descr="「支付寶 icon」的圖片搜尋結果"/>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22883" y="2392191"/>
              <a:ext cx="1499931" cy="641882"/>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91528" y="3585749"/>
              <a:ext cx="1130424" cy="5652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99527" y="4880513"/>
              <a:ext cx="1615591" cy="5360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24" name="向右箭號 23"/>
          <p:cNvSpPr/>
          <p:nvPr/>
        </p:nvSpPr>
        <p:spPr>
          <a:xfrm rot="20137715">
            <a:off x="6957607" y="2883363"/>
            <a:ext cx="792088" cy="342408"/>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pic>
        <p:nvPicPr>
          <p:cNvPr id="25"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47027" y="3267042"/>
            <a:ext cx="1524000" cy="1276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6" name="向右箭號 25"/>
          <p:cNvSpPr/>
          <p:nvPr/>
        </p:nvSpPr>
        <p:spPr>
          <a:xfrm>
            <a:off x="9461823" y="2554059"/>
            <a:ext cx="792088" cy="540702"/>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pic>
        <p:nvPicPr>
          <p:cNvPr id="27" name="Picture 3"/>
          <p:cNvPicPr>
            <a:picLocks noGrp="1" noChangeAspect="1" noChangeArrowheads="1"/>
          </p:cNvPicPr>
          <p:nvPr>
            <p:ph idx="1"/>
          </p:nvPr>
        </p:nvPicPr>
        <p:blipFill>
          <a:blip r:embed="rId9">
            <a:extLst>
              <a:ext uri="{28A0092B-C50C-407E-A947-70E740481C1C}">
                <a14:useLocalDpi xmlns:a14="http://schemas.microsoft.com/office/drawing/2010/main" val="0"/>
              </a:ext>
            </a:extLst>
          </a:blip>
          <a:stretch>
            <a:fillRect/>
          </a:stretch>
        </p:blipFill>
        <p:spPr bwMode="auto">
          <a:xfrm>
            <a:off x="10407698" y="2178801"/>
            <a:ext cx="1019874" cy="9136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8" name="文字方塊 27"/>
          <p:cNvSpPr txBox="1"/>
          <p:nvPr/>
        </p:nvSpPr>
        <p:spPr>
          <a:xfrm>
            <a:off x="5789709" y="4493195"/>
            <a:ext cx="877163" cy="369332"/>
          </a:xfrm>
          <a:prstGeom prst="rect">
            <a:avLst/>
          </a:prstGeom>
          <a:noFill/>
        </p:spPr>
        <p:txBody>
          <a:bodyPr wrap="none" rtlCol="0">
            <a:spAutoFit/>
          </a:bodyPr>
          <a:lstStyle/>
          <a:p>
            <a:r>
              <a:rPr lang="zh-TW" altLang="en-US" b="1" dirty="0" smtClean="0">
                <a:solidFill>
                  <a:srgbClr val="FF9933"/>
                </a:solidFill>
              </a:rPr>
              <a:t>投資者</a:t>
            </a:r>
            <a:endParaRPr lang="zh-TW" altLang="en-US" b="1" dirty="0">
              <a:solidFill>
                <a:srgbClr val="FF9933"/>
              </a:solidFill>
            </a:endParaRPr>
          </a:p>
        </p:txBody>
      </p:sp>
      <p:sp>
        <p:nvSpPr>
          <p:cNvPr id="29" name="文字方塊 28"/>
          <p:cNvSpPr txBox="1"/>
          <p:nvPr/>
        </p:nvSpPr>
        <p:spPr>
          <a:xfrm>
            <a:off x="8385861" y="4576737"/>
            <a:ext cx="646331" cy="369332"/>
          </a:xfrm>
          <a:prstGeom prst="rect">
            <a:avLst/>
          </a:prstGeom>
          <a:noFill/>
        </p:spPr>
        <p:txBody>
          <a:bodyPr wrap="none" rtlCol="0">
            <a:spAutoFit/>
          </a:bodyPr>
          <a:lstStyle/>
          <a:p>
            <a:r>
              <a:rPr lang="zh-TW" altLang="en-US" b="1" dirty="0" smtClean="0">
                <a:solidFill>
                  <a:srgbClr val="FF9933"/>
                </a:solidFill>
              </a:rPr>
              <a:t>公司</a:t>
            </a:r>
            <a:endParaRPr lang="zh-TW" altLang="en-US" b="1" dirty="0">
              <a:solidFill>
                <a:srgbClr val="FF9933"/>
              </a:solidFill>
            </a:endParaRPr>
          </a:p>
        </p:txBody>
      </p:sp>
      <p:sp>
        <p:nvSpPr>
          <p:cNvPr id="30" name="文字方塊 29"/>
          <p:cNvSpPr txBox="1"/>
          <p:nvPr/>
        </p:nvSpPr>
        <p:spPr>
          <a:xfrm>
            <a:off x="10640251" y="3122203"/>
            <a:ext cx="872855" cy="369332"/>
          </a:xfrm>
          <a:prstGeom prst="rect">
            <a:avLst/>
          </a:prstGeom>
          <a:noFill/>
        </p:spPr>
        <p:txBody>
          <a:bodyPr wrap="square" rtlCol="0">
            <a:spAutoFit/>
          </a:bodyPr>
          <a:lstStyle/>
          <a:p>
            <a:r>
              <a:rPr lang="zh-TW" altLang="en-US" b="1" dirty="0" smtClean="0">
                <a:solidFill>
                  <a:srgbClr val="FF9933"/>
                </a:solidFill>
              </a:rPr>
              <a:t>股權</a:t>
            </a:r>
            <a:endParaRPr lang="zh-TW" altLang="en-US" b="1" dirty="0">
              <a:solidFill>
                <a:srgbClr val="FF9933"/>
              </a:solidFill>
            </a:endParaRPr>
          </a:p>
        </p:txBody>
      </p:sp>
      <p:pic>
        <p:nvPicPr>
          <p:cNvPr id="31" name="Picture 2"/>
          <p:cNvPicPr>
            <a:picLocks noChangeAspect="1" noChangeArrowheads="1"/>
          </p:cNvPicPr>
          <p:nvPr/>
        </p:nvPicPr>
        <p:blipFill rotWithShape="1">
          <a:blip r:embed="rId10">
            <a:duotone>
              <a:schemeClr val="accent1">
                <a:shade val="45000"/>
                <a:satMod val="135000"/>
              </a:schemeClr>
              <a:prstClr val="white"/>
            </a:duotone>
            <a:extLst>
              <a:ext uri="{28A0092B-C50C-407E-A947-70E740481C1C}">
                <a14:useLocalDpi xmlns:a14="http://schemas.microsoft.com/office/drawing/2010/main" val="0"/>
              </a:ext>
            </a:extLst>
          </a:blip>
          <a:srcRect l="10040"/>
          <a:stretch/>
        </p:blipFill>
        <p:spPr bwMode="auto">
          <a:xfrm>
            <a:off x="5772482" y="3329525"/>
            <a:ext cx="1062522" cy="1009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2" name="向右箭號 31"/>
          <p:cNvSpPr/>
          <p:nvPr/>
        </p:nvSpPr>
        <p:spPr>
          <a:xfrm>
            <a:off x="6953173" y="3710468"/>
            <a:ext cx="792088" cy="361486"/>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sp>
        <p:nvSpPr>
          <p:cNvPr id="33" name="向右箭號 32"/>
          <p:cNvSpPr/>
          <p:nvPr/>
        </p:nvSpPr>
        <p:spPr>
          <a:xfrm rot="1052512">
            <a:off x="6861277" y="4693425"/>
            <a:ext cx="984833" cy="416300"/>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pic>
        <p:nvPicPr>
          <p:cNvPr id="34" name="Picture 3"/>
          <p:cNvPicPr>
            <a:picLocks noChangeAspect="1" noChangeArrowheads="1"/>
          </p:cNvPicPr>
          <p:nvPr/>
        </p:nvPicPr>
        <p:blipFill>
          <a:blip r:embed="rId11"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10437309" y="3431101"/>
            <a:ext cx="940773" cy="9407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5" name="文字方塊 34"/>
          <p:cNvSpPr txBox="1"/>
          <p:nvPr/>
        </p:nvSpPr>
        <p:spPr>
          <a:xfrm>
            <a:off x="10291025" y="4313822"/>
            <a:ext cx="1338752" cy="369332"/>
          </a:xfrm>
          <a:prstGeom prst="rect">
            <a:avLst/>
          </a:prstGeom>
          <a:noFill/>
        </p:spPr>
        <p:txBody>
          <a:bodyPr wrap="square" rtlCol="0">
            <a:spAutoFit/>
          </a:bodyPr>
          <a:lstStyle/>
          <a:p>
            <a:r>
              <a:rPr lang="zh-TW" altLang="en-US" b="1" dirty="0" smtClean="0">
                <a:solidFill>
                  <a:srgbClr val="FF9933"/>
                </a:solidFill>
              </a:rPr>
              <a:t>本金和利息</a:t>
            </a:r>
            <a:endParaRPr lang="zh-TW" altLang="en-US" b="1" dirty="0">
              <a:solidFill>
                <a:srgbClr val="FF9933"/>
              </a:solidFill>
            </a:endParaRPr>
          </a:p>
        </p:txBody>
      </p:sp>
      <p:pic>
        <p:nvPicPr>
          <p:cNvPr id="36" name="Picture 3"/>
          <p:cNvPicPr>
            <a:picLocks noChangeAspect="1" noChangeArrowheads="1"/>
          </p:cNvPicPr>
          <p:nvPr/>
        </p:nvPicPr>
        <p:blipFill>
          <a:blip r:embed="rId12"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10437309" y="4732680"/>
            <a:ext cx="990262" cy="9902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7" name="文字方塊 36"/>
          <p:cNvSpPr txBox="1"/>
          <p:nvPr/>
        </p:nvSpPr>
        <p:spPr>
          <a:xfrm>
            <a:off x="10298948" y="5658558"/>
            <a:ext cx="1337415" cy="369332"/>
          </a:xfrm>
          <a:prstGeom prst="rect">
            <a:avLst/>
          </a:prstGeom>
          <a:noFill/>
        </p:spPr>
        <p:txBody>
          <a:bodyPr wrap="square" rtlCol="0">
            <a:spAutoFit/>
          </a:bodyPr>
          <a:lstStyle/>
          <a:p>
            <a:r>
              <a:rPr lang="zh-TW" altLang="en-US" b="1" dirty="0" smtClean="0">
                <a:solidFill>
                  <a:srgbClr val="FF9933"/>
                </a:solidFill>
              </a:rPr>
              <a:t>產品或服務</a:t>
            </a:r>
            <a:endParaRPr lang="zh-TW" altLang="en-US" b="1" dirty="0">
              <a:solidFill>
                <a:srgbClr val="FF9933"/>
              </a:solidFill>
            </a:endParaRPr>
          </a:p>
        </p:txBody>
      </p:sp>
      <p:sp>
        <p:nvSpPr>
          <p:cNvPr id="38" name="矩形 37"/>
          <p:cNvSpPr/>
          <p:nvPr/>
        </p:nvSpPr>
        <p:spPr>
          <a:xfrm>
            <a:off x="6810717" y="3289116"/>
            <a:ext cx="1107996" cy="369332"/>
          </a:xfrm>
          <a:prstGeom prst="rect">
            <a:avLst/>
          </a:prstGeom>
        </p:spPr>
        <p:txBody>
          <a:bodyPr wrap="none">
            <a:spAutoFit/>
          </a:bodyPr>
          <a:lstStyle/>
          <a:p>
            <a:pPr lvl="0"/>
            <a:r>
              <a:rPr lang="zh-TW" altLang="en-US" b="1" dirty="0">
                <a:solidFill>
                  <a:srgbClr val="FF9933"/>
                </a:solidFill>
              </a:rPr>
              <a:t>股權投資</a:t>
            </a:r>
          </a:p>
        </p:txBody>
      </p:sp>
      <p:sp>
        <p:nvSpPr>
          <p:cNvPr id="39" name="矩形 38"/>
          <p:cNvSpPr/>
          <p:nvPr/>
        </p:nvSpPr>
        <p:spPr>
          <a:xfrm>
            <a:off x="6778320" y="4117643"/>
            <a:ext cx="1107996" cy="369332"/>
          </a:xfrm>
          <a:prstGeom prst="rect">
            <a:avLst/>
          </a:prstGeom>
        </p:spPr>
        <p:txBody>
          <a:bodyPr wrap="none">
            <a:spAutoFit/>
          </a:bodyPr>
          <a:lstStyle/>
          <a:p>
            <a:pPr lvl="0"/>
            <a:r>
              <a:rPr lang="zh-TW" altLang="en-US" b="1" dirty="0" smtClean="0">
                <a:solidFill>
                  <a:srgbClr val="FF9933"/>
                </a:solidFill>
              </a:rPr>
              <a:t>債券投資</a:t>
            </a:r>
            <a:endParaRPr lang="zh-TW" altLang="en-US" dirty="0">
              <a:solidFill>
                <a:srgbClr val="FF9933"/>
              </a:solidFill>
            </a:endParaRPr>
          </a:p>
        </p:txBody>
      </p:sp>
      <p:sp>
        <p:nvSpPr>
          <p:cNvPr id="40" name="矩形 39"/>
          <p:cNvSpPr/>
          <p:nvPr/>
        </p:nvSpPr>
        <p:spPr>
          <a:xfrm rot="802825">
            <a:off x="6640513" y="5132394"/>
            <a:ext cx="1107996" cy="369332"/>
          </a:xfrm>
          <a:prstGeom prst="rect">
            <a:avLst/>
          </a:prstGeom>
        </p:spPr>
        <p:txBody>
          <a:bodyPr wrap="none">
            <a:spAutoFit/>
          </a:bodyPr>
          <a:lstStyle/>
          <a:p>
            <a:pPr lvl="0"/>
            <a:r>
              <a:rPr lang="zh-TW" altLang="en-US" b="1" dirty="0" smtClean="0">
                <a:solidFill>
                  <a:srgbClr val="FF9933"/>
                </a:solidFill>
              </a:rPr>
              <a:t>回報投資</a:t>
            </a:r>
            <a:endParaRPr lang="zh-TW" altLang="en-US" dirty="0">
              <a:solidFill>
                <a:srgbClr val="FF9933"/>
              </a:solidFill>
            </a:endParaRPr>
          </a:p>
        </p:txBody>
      </p:sp>
      <p:sp>
        <p:nvSpPr>
          <p:cNvPr id="41" name="文字方塊 40"/>
          <p:cNvSpPr txBox="1"/>
          <p:nvPr/>
        </p:nvSpPr>
        <p:spPr>
          <a:xfrm>
            <a:off x="9462693" y="2668070"/>
            <a:ext cx="646331" cy="369332"/>
          </a:xfrm>
          <a:prstGeom prst="rect">
            <a:avLst/>
          </a:prstGeom>
          <a:noFill/>
        </p:spPr>
        <p:txBody>
          <a:bodyPr wrap="none" rtlCol="0">
            <a:spAutoFit/>
          </a:bodyPr>
          <a:lstStyle/>
          <a:p>
            <a:r>
              <a:rPr lang="zh-TW" altLang="en-US" b="1" dirty="0" smtClean="0">
                <a:solidFill>
                  <a:schemeClr val="bg1"/>
                </a:solidFill>
              </a:rPr>
              <a:t>取得</a:t>
            </a:r>
            <a:endParaRPr lang="zh-TW" altLang="en-US" b="1" dirty="0">
              <a:solidFill>
                <a:schemeClr val="bg1"/>
              </a:solidFill>
            </a:endParaRPr>
          </a:p>
        </p:txBody>
      </p:sp>
      <p:sp>
        <p:nvSpPr>
          <p:cNvPr id="42" name="向右箭號 41"/>
          <p:cNvSpPr/>
          <p:nvPr/>
        </p:nvSpPr>
        <p:spPr>
          <a:xfrm>
            <a:off x="9448514" y="3795425"/>
            <a:ext cx="792088" cy="540702"/>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sp>
        <p:nvSpPr>
          <p:cNvPr id="43" name="文字方塊 42"/>
          <p:cNvSpPr txBox="1"/>
          <p:nvPr/>
        </p:nvSpPr>
        <p:spPr>
          <a:xfrm>
            <a:off x="9448514" y="3909199"/>
            <a:ext cx="646331" cy="369332"/>
          </a:xfrm>
          <a:prstGeom prst="rect">
            <a:avLst/>
          </a:prstGeom>
          <a:noFill/>
        </p:spPr>
        <p:txBody>
          <a:bodyPr wrap="none" rtlCol="0">
            <a:spAutoFit/>
          </a:bodyPr>
          <a:lstStyle/>
          <a:p>
            <a:r>
              <a:rPr lang="zh-TW" altLang="en-US" b="1" dirty="0" smtClean="0">
                <a:solidFill>
                  <a:schemeClr val="bg1"/>
                </a:solidFill>
              </a:rPr>
              <a:t>取得</a:t>
            </a:r>
            <a:endParaRPr lang="zh-TW" altLang="en-US" b="1" dirty="0">
              <a:solidFill>
                <a:schemeClr val="bg1"/>
              </a:solidFill>
            </a:endParaRPr>
          </a:p>
        </p:txBody>
      </p:sp>
      <p:sp>
        <p:nvSpPr>
          <p:cNvPr id="44" name="向右箭號 43"/>
          <p:cNvSpPr/>
          <p:nvPr/>
        </p:nvSpPr>
        <p:spPr>
          <a:xfrm>
            <a:off x="9467949" y="4871962"/>
            <a:ext cx="792088" cy="540702"/>
          </a:xfrm>
          <a:prstGeom prst="rightArrow">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sp>
        <p:nvSpPr>
          <p:cNvPr id="45" name="文字方塊 44"/>
          <p:cNvSpPr txBox="1"/>
          <p:nvPr/>
        </p:nvSpPr>
        <p:spPr>
          <a:xfrm>
            <a:off x="9468507" y="4986052"/>
            <a:ext cx="646331" cy="369332"/>
          </a:xfrm>
          <a:prstGeom prst="rect">
            <a:avLst/>
          </a:prstGeom>
          <a:noFill/>
        </p:spPr>
        <p:txBody>
          <a:bodyPr wrap="none" rtlCol="0">
            <a:spAutoFit/>
          </a:bodyPr>
          <a:lstStyle/>
          <a:p>
            <a:r>
              <a:rPr lang="zh-TW" altLang="en-US" b="1" dirty="0" smtClean="0">
                <a:solidFill>
                  <a:schemeClr val="bg1"/>
                </a:solidFill>
              </a:rPr>
              <a:t>取得</a:t>
            </a:r>
            <a:endParaRPr lang="zh-TW" altLang="en-US" b="1" dirty="0">
              <a:solidFill>
                <a:schemeClr val="bg1"/>
              </a:solidFill>
            </a:endParaRPr>
          </a:p>
        </p:txBody>
      </p:sp>
      <p:sp>
        <p:nvSpPr>
          <p:cNvPr id="46" name="文字方塊 45"/>
          <p:cNvSpPr txBox="1"/>
          <p:nvPr/>
        </p:nvSpPr>
        <p:spPr>
          <a:xfrm>
            <a:off x="7364715" y="1600813"/>
            <a:ext cx="3236469" cy="461665"/>
          </a:xfrm>
          <a:prstGeom prst="rect">
            <a:avLst/>
          </a:prstGeom>
          <a:noFill/>
        </p:spPr>
        <p:txBody>
          <a:bodyPr wrap="square" rtlCol="0">
            <a:spAutoFit/>
          </a:bodyPr>
          <a:lstStyle/>
          <a:p>
            <a:r>
              <a:rPr lang="en-US" altLang="zh-TW" sz="2400" b="1" dirty="0" smtClean="0">
                <a:solidFill>
                  <a:srgbClr val="FFC000"/>
                </a:solidFill>
              </a:rPr>
              <a:t>P2P</a:t>
            </a:r>
            <a:r>
              <a:rPr lang="en-US" altLang="zh-TW" sz="2400" b="1" dirty="0">
                <a:solidFill>
                  <a:srgbClr val="FFC000"/>
                </a:solidFill>
              </a:rPr>
              <a:t>/</a:t>
            </a:r>
            <a:r>
              <a:rPr lang="zh-TW" altLang="en-US" sz="2400" b="1" dirty="0" smtClean="0">
                <a:solidFill>
                  <a:srgbClr val="FFC000"/>
                </a:solidFill>
              </a:rPr>
              <a:t>群眾金融服務</a:t>
            </a:r>
            <a:endParaRPr lang="zh-TW" altLang="en-US" sz="2400" b="1" dirty="0">
              <a:solidFill>
                <a:srgbClr val="FFC000"/>
              </a:solidFill>
            </a:endParaRPr>
          </a:p>
        </p:txBody>
      </p:sp>
      <p:sp>
        <p:nvSpPr>
          <p:cNvPr id="3" name="矩形 2"/>
          <p:cNvSpPr/>
          <p:nvPr/>
        </p:nvSpPr>
        <p:spPr>
          <a:xfrm>
            <a:off x="983001" y="6292847"/>
            <a:ext cx="1620957" cy="523220"/>
          </a:xfrm>
          <a:prstGeom prst="rect">
            <a:avLst/>
          </a:prstGeom>
        </p:spPr>
        <p:txBody>
          <a:bodyPr wrap="none">
            <a:spAutoFit/>
          </a:bodyPr>
          <a:lstStyle/>
          <a:p>
            <a:r>
              <a:rPr lang="zh-TW" altLang="en-US" sz="2800" b="1" dirty="0">
                <a:solidFill>
                  <a:schemeClr val="accent2"/>
                </a:solidFill>
                <a:ea typeface="Calibri"/>
                <a:cs typeface="Calibri"/>
                <a:sym typeface="Calibri"/>
              </a:rPr>
              <a:t>數位銀行</a:t>
            </a:r>
            <a:endParaRPr lang="en-US" sz="2800" dirty="0"/>
          </a:p>
        </p:txBody>
      </p:sp>
      <p:sp>
        <p:nvSpPr>
          <p:cNvPr id="6" name="矩形 5"/>
          <p:cNvSpPr/>
          <p:nvPr/>
        </p:nvSpPr>
        <p:spPr>
          <a:xfrm>
            <a:off x="3494161" y="6292847"/>
            <a:ext cx="1620957" cy="523220"/>
          </a:xfrm>
          <a:prstGeom prst="rect">
            <a:avLst/>
          </a:prstGeom>
        </p:spPr>
        <p:txBody>
          <a:bodyPr wrap="none">
            <a:spAutoFit/>
          </a:bodyPr>
          <a:lstStyle/>
          <a:p>
            <a:r>
              <a:rPr lang="zh-TW" altLang="en-US" sz="2800" b="1" dirty="0">
                <a:solidFill>
                  <a:srgbClr val="7030A0"/>
                </a:solidFill>
                <a:ea typeface="Calibri"/>
                <a:cs typeface="Calibri"/>
                <a:sym typeface="Calibri"/>
              </a:rPr>
              <a:t>電商金融</a:t>
            </a:r>
            <a:endParaRPr lang="en-US" sz="2800" dirty="0">
              <a:solidFill>
                <a:srgbClr val="7030A0"/>
              </a:solidFill>
            </a:endParaRPr>
          </a:p>
        </p:txBody>
      </p:sp>
    </p:spTree>
    <p:extLst>
      <p:ext uri="{BB962C8B-B14F-4D97-AF65-F5344CB8AC3E}">
        <p14:creationId xmlns:p14="http://schemas.microsoft.com/office/powerpoint/2010/main" val="35006566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latin typeface="Times New Roman" panose="02020603050405020304" pitchFamily="18" charset="0"/>
                <a:cs typeface="Times New Roman" panose="02020603050405020304" pitchFamily="18" charset="0"/>
              </a:rPr>
              <a:t>創新擴展循環</a:t>
            </a:r>
            <a:r>
              <a:rPr lang="en-US" altLang="zh-TW" dirty="0" smtClean="0">
                <a:latin typeface="Times New Roman" panose="02020603050405020304" pitchFamily="18" charset="0"/>
                <a:cs typeface="Times New Roman" panose="02020603050405020304" pitchFamily="18" charset="0"/>
              </a:rPr>
              <a:t>:</a:t>
            </a:r>
            <a:r>
              <a:rPr lang="zh-TW" altLang="en-US" dirty="0" smtClean="0"/>
              <a:t>定義問題與解決問題</a:t>
            </a:r>
            <a:r>
              <a:rPr lang="en-US" altLang="zh-TW" dirty="0" smtClean="0"/>
              <a:t/>
            </a:r>
            <a:br>
              <a:rPr lang="en-US" altLang="zh-TW" dirty="0" smtClean="0"/>
            </a:br>
            <a:r>
              <a:rPr lang="en-US" altLang="zh-TW" dirty="0" smtClean="0"/>
              <a:t>(Problem Definition VS Problem Solving)</a:t>
            </a:r>
            <a:endParaRPr lang="en-US" dirty="0"/>
          </a:p>
        </p:txBody>
      </p:sp>
      <p:sp>
        <p:nvSpPr>
          <p:cNvPr id="3" name="內容版面配置區 2"/>
          <p:cNvSpPr>
            <a:spLocks noGrp="1"/>
          </p:cNvSpPr>
          <p:nvPr>
            <p:ph idx="1"/>
          </p:nvPr>
        </p:nvSpPr>
        <p:spPr/>
        <p:txBody>
          <a:bodyPr/>
          <a:lstStyle/>
          <a:p>
            <a:endParaRPr lang="en-US" dirty="0"/>
          </a:p>
        </p:txBody>
      </p:sp>
      <p:pic>
        <p:nvPicPr>
          <p:cNvPr id="4" name="圖片 3"/>
          <p:cNvPicPr>
            <a:picLocks noChangeAspect="1"/>
          </p:cNvPicPr>
          <p:nvPr/>
        </p:nvPicPr>
        <p:blipFill>
          <a:blip r:embed="rId2"/>
          <a:stretch>
            <a:fillRect/>
          </a:stretch>
        </p:blipFill>
        <p:spPr>
          <a:xfrm>
            <a:off x="1080752" y="1530384"/>
            <a:ext cx="9818463" cy="4312338"/>
          </a:xfrm>
          <a:prstGeom prst="rect">
            <a:avLst/>
          </a:prstGeom>
        </p:spPr>
      </p:pic>
      <p:sp>
        <p:nvSpPr>
          <p:cNvPr id="5" name="矩形 4"/>
          <p:cNvSpPr/>
          <p:nvPr/>
        </p:nvSpPr>
        <p:spPr>
          <a:xfrm>
            <a:off x="6734554" y="5977659"/>
            <a:ext cx="3877985" cy="369332"/>
          </a:xfrm>
          <a:prstGeom prst="rect">
            <a:avLst/>
          </a:prstGeom>
        </p:spPr>
        <p:txBody>
          <a:bodyPr wrap="none">
            <a:spAutoFi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資料來源：</a:t>
            </a:r>
            <a:r>
              <a:rPr lang="zh-TW" altLang="zh-TW" dirty="0">
                <a:latin typeface="Times New Roman" panose="02020603050405020304" pitchFamily="18" charset="0"/>
                <a:ea typeface="標楷體" panose="03000509000000000000" pitchFamily="65" charset="-120"/>
                <a:cs typeface="Times New Roman" panose="02020603050405020304" pitchFamily="18" charset="0"/>
              </a:rPr>
              <a:t>：陳彥曲、游伯龍，</a:t>
            </a:r>
            <a:r>
              <a:rPr lang="en-US" altLang="zh-TW" dirty="0">
                <a:latin typeface="Times New Roman" panose="02020603050405020304" pitchFamily="18" charset="0"/>
                <a:ea typeface="標楷體" panose="03000509000000000000" pitchFamily="65" charset="-120"/>
                <a:cs typeface="Times New Roman" panose="02020603050405020304" pitchFamily="18" charset="0"/>
              </a:rPr>
              <a:t>2009</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6" name="文字方塊 5"/>
          <p:cNvSpPr txBox="1"/>
          <p:nvPr/>
        </p:nvSpPr>
        <p:spPr>
          <a:xfrm>
            <a:off x="5285521" y="5454439"/>
            <a:ext cx="1620957" cy="523220"/>
          </a:xfrm>
          <a:prstGeom prst="rect">
            <a:avLst/>
          </a:prstGeom>
          <a:noFill/>
        </p:spPr>
        <p:txBody>
          <a:bodyPr wrap="none" rtlCol="0">
            <a:spAutoFit/>
          </a:bodyPr>
          <a:lstStyle/>
          <a:p>
            <a:r>
              <a:rPr lang="zh-TW" altLang="en-US" sz="2800" dirty="0" smtClean="0">
                <a:solidFill>
                  <a:srgbClr val="FF0000"/>
                </a:solidFill>
              </a:rPr>
              <a:t>效率提升</a:t>
            </a:r>
            <a:endParaRPr lang="en-US" sz="2800" dirty="0">
              <a:solidFill>
                <a:srgbClr val="FF0000"/>
              </a:solidFill>
            </a:endParaRPr>
          </a:p>
        </p:txBody>
      </p:sp>
      <p:sp>
        <p:nvSpPr>
          <p:cNvPr id="7" name="文字方塊 6"/>
          <p:cNvSpPr txBox="1"/>
          <p:nvPr/>
        </p:nvSpPr>
        <p:spPr>
          <a:xfrm>
            <a:off x="5046982" y="1528730"/>
            <a:ext cx="1620957" cy="523220"/>
          </a:xfrm>
          <a:prstGeom prst="rect">
            <a:avLst/>
          </a:prstGeom>
          <a:noFill/>
        </p:spPr>
        <p:txBody>
          <a:bodyPr wrap="none" rtlCol="0">
            <a:spAutoFit/>
          </a:bodyPr>
          <a:lstStyle/>
          <a:p>
            <a:r>
              <a:rPr lang="zh-TW" altLang="en-US" sz="2800" dirty="0" smtClean="0">
                <a:solidFill>
                  <a:srgbClr val="FF0000"/>
                </a:solidFill>
              </a:rPr>
              <a:t>價值創造</a:t>
            </a:r>
            <a:endParaRPr lang="en-US" sz="2800" dirty="0">
              <a:solidFill>
                <a:srgbClr val="FF0000"/>
              </a:solidFill>
            </a:endParaRPr>
          </a:p>
        </p:txBody>
      </p:sp>
    </p:spTree>
    <p:extLst>
      <p:ext uri="{BB962C8B-B14F-4D97-AF65-F5344CB8AC3E}">
        <p14:creationId xmlns:p14="http://schemas.microsoft.com/office/powerpoint/2010/main" val="417525336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59904" y="208761"/>
            <a:ext cx="11035748" cy="1325563"/>
          </a:xfrm>
        </p:spPr>
        <p:txBody>
          <a:bodyPr/>
          <a:lstStyle/>
          <a:p>
            <a:r>
              <a:rPr lang="zh-TW" altLang="en-US" b="1" dirty="0">
                <a:solidFill>
                  <a:schemeClr val="accent2"/>
                </a:solidFill>
                <a:latin typeface="Calibri"/>
                <a:ea typeface="Calibri"/>
                <a:cs typeface="Calibri"/>
                <a:sym typeface="Calibri"/>
              </a:rPr>
              <a:t>數位</a:t>
            </a:r>
            <a:r>
              <a:rPr lang="zh-TW" altLang="en-US" b="1" dirty="0" smtClean="0">
                <a:solidFill>
                  <a:schemeClr val="accent2"/>
                </a:solidFill>
                <a:latin typeface="Calibri"/>
                <a:ea typeface="Calibri"/>
                <a:cs typeface="Calibri"/>
                <a:sym typeface="Calibri"/>
              </a:rPr>
              <a:t>銀行</a:t>
            </a:r>
            <a:r>
              <a:rPr lang="en-US" altLang="zh-TW" b="1" dirty="0" smtClean="0">
                <a:solidFill>
                  <a:schemeClr val="accent2"/>
                </a:solidFill>
                <a:latin typeface="Calibri"/>
                <a:ea typeface="Calibri"/>
                <a:cs typeface="Calibri"/>
                <a:sym typeface="Calibri"/>
              </a:rPr>
              <a:t>: Bank 1.0 </a:t>
            </a:r>
            <a:r>
              <a:rPr lang="zh-TW" altLang="en-US" b="1" dirty="0" smtClean="0">
                <a:solidFill>
                  <a:schemeClr val="accent2"/>
                </a:solidFill>
                <a:latin typeface="Calibri"/>
                <a:ea typeface="Calibri"/>
                <a:cs typeface="Calibri"/>
                <a:sym typeface="Calibri"/>
              </a:rPr>
              <a:t>到 </a:t>
            </a:r>
            <a:r>
              <a:rPr lang="en-US" altLang="zh-TW" b="1" dirty="0" smtClean="0">
                <a:solidFill>
                  <a:schemeClr val="accent2"/>
                </a:solidFill>
                <a:latin typeface="Calibri"/>
                <a:ea typeface="Calibri"/>
                <a:cs typeface="Calibri"/>
                <a:sym typeface="Calibri"/>
              </a:rPr>
              <a:t>Bank 3.0 </a:t>
            </a:r>
            <a:r>
              <a:rPr lang="zh-TW" altLang="en-US" b="1" dirty="0" smtClean="0">
                <a:solidFill>
                  <a:schemeClr val="accent2"/>
                </a:solidFill>
                <a:latin typeface="Calibri"/>
                <a:ea typeface="Calibri"/>
                <a:cs typeface="Calibri"/>
                <a:sym typeface="Calibri"/>
              </a:rPr>
              <a:t>銀行轉型</a:t>
            </a:r>
            <a:endParaRPr lang="zh-TW" altLang="en-US" dirty="0"/>
          </a:p>
        </p:txBody>
      </p:sp>
      <p:sp>
        <p:nvSpPr>
          <p:cNvPr id="3" name="內容版面配置區 2"/>
          <p:cNvSpPr>
            <a:spLocks noGrp="1"/>
          </p:cNvSpPr>
          <p:nvPr>
            <p:ph idx="1"/>
          </p:nvPr>
        </p:nvSpPr>
        <p:spPr>
          <a:xfrm>
            <a:off x="612058" y="1474839"/>
            <a:ext cx="5525272" cy="4702124"/>
          </a:xfrm>
        </p:spPr>
        <p:txBody>
          <a:bodyPr/>
          <a:lstStyle/>
          <a:p>
            <a:r>
              <a:rPr lang="en-US" altLang="zh-TW" dirty="0"/>
              <a:t>Bank1.0</a:t>
            </a:r>
          </a:p>
          <a:p>
            <a:pPr marL="0" indent="0">
              <a:buNone/>
            </a:pPr>
            <a:r>
              <a:rPr lang="zh-TW" altLang="en-US" dirty="0"/>
              <a:t>以</a:t>
            </a:r>
            <a:r>
              <a:rPr lang="zh-TW" altLang="en-US" b="1" dirty="0"/>
              <a:t>實體分行</a:t>
            </a:r>
            <a:r>
              <a:rPr lang="zh-TW" altLang="en-US" dirty="0"/>
              <a:t>為主</a:t>
            </a:r>
            <a:r>
              <a:rPr lang="en-US" altLang="zh-TW" dirty="0"/>
              <a:t>,</a:t>
            </a:r>
            <a:r>
              <a:rPr lang="zh-TW" altLang="en-US" dirty="0"/>
              <a:t>因此各家銀行積極拓展分行</a:t>
            </a:r>
            <a:endParaRPr lang="en-US" altLang="zh-TW" dirty="0"/>
          </a:p>
          <a:p>
            <a:r>
              <a:rPr lang="en-US" altLang="zh-TW" dirty="0"/>
              <a:t>Bank2.0</a:t>
            </a:r>
          </a:p>
          <a:p>
            <a:pPr marL="0" indent="0">
              <a:buNone/>
            </a:pPr>
            <a:r>
              <a:rPr lang="zh-TW" altLang="en-US" dirty="0" smtClean="0"/>
              <a:t>銀行</a:t>
            </a:r>
            <a:r>
              <a:rPr lang="zh-TW" altLang="en-US" dirty="0"/>
              <a:t>從實體分行轉型到</a:t>
            </a:r>
            <a:r>
              <a:rPr lang="zh-TW" altLang="en-US" b="1" dirty="0"/>
              <a:t>網路分行</a:t>
            </a:r>
            <a:r>
              <a:rPr lang="en-US" altLang="zh-TW" dirty="0"/>
              <a:t>,</a:t>
            </a:r>
            <a:r>
              <a:rPr lang="zh-TW" altLang="en-US" dirty="0"/>
              <a:t>且交易逐漸電子</a:t>
            </a:r>
            <a:r>
              <a:rPr lang="zh-TW" altLang="en-US" dirty="0" smtClean="0"/>
              <a:t>化</a:t>
            </a:r>
            <a:r>
              <a:rPr lang="en-US" altLang="zh-TW" dirty="0" smtClean="0">
                <a:solidFill>
                  <a:schemeClr val="dk1"/>
                </a:solidFill>
                <a:ea typeface="Calibri"/>
                <a:cs typeface="Calibri"/>
                <a:sym typeface="Calibri"/>
              </a:rPr>
              <a:t>(</a:t>
            </a:r>
            <a:r>
              <a:rPr lang="zh-TW" altLang="en-US" b="1" dirty="0">
                <a:solidFill>
                  <a:schemeClr val="dk1"/>
                </a:solidFill>
                <a:ea typeface="Calibri"/>
                <a:cs typeface="Calibri"/>
                <a:sym typeface="Calibri"/>
              </a:rPr>
              <a:t>多</a:t>
            </a:r>
            <a:r>
              <a:rPr lang="en-US" altLang="zh-TW" b="1" dirty="0" err="1" smtClean="0">
                <a:solidFill>
                  <a:schemeClr val="dk1"/>
                </a:solidFill>
                <a:ea typeface="Calibri"/>
                <a:cs typeface="Calibri"/>
                <a:sym typeface="Calibri"/>
              </a:rPr>
              <a:t>通路</a:t>
            </a:r>
            <a:r>
              <a:rPr lang="en-US" altLang="zh-TW" dirty="0" err="1" smtClean="0">
                <a:solidFill>
                  <a:schemeClr val="dk1"/>
                </a:solidFill>
                <a:ea typeface="Calibri"/>
                <a:cs typeface="Calibri"/>
                <a:sym typeface="Calibri"/>
              </a:rPr>
              <a:t>管理</a:t>
            </a:r>
            <a:r>
              <a:rPr lang="en-US" altLang="zh-TW" dirty="0" smtClean="0">
                <a:solidFill>
                  <a:schemeClr val="dk1"/>
                </a:solidFill>
                <a:ea typeface="Calibri"/>
                <a:cs typeface="Calibri"/>
                <a:sym typeface="Calibri"/>
              </a:rPr>
              <a:t>)</a:t>
            </a:r>
            <a:endParaRPr lang="en-US" altLang="zh-TW" dirty="0"/>
          </a:p>
          <a:p>
            <a:r>
              <a:rPr lang="en-US" altLang="zh-TW" dirty="0"/>
              <a:t>Bank3.0</a:t>
            </a:r>
          </a:p>
          <a:p>
            <a:pPr marL="0" indent="0">
              <a:buNone/>
            </a:pPr>
            <a:r>
              <a:rPr lang="zh-TW" altLang="en-US" dirty="0"/>
              <a:t>虛擬銀行或電子銀行</a:t>
            </a:r>
            <a:r>
              <a:rPr lang="en-US" altLang="zh-TW" dirty="0"/>
              <a:t>,</a:t>
            </a:r>
            <a:r>
              <a:rPr lang="zh-TW" altLang="en-US" dirty="0"/>
              <a:t>不依賴實體設施的虛擬服務</a:t>
            </a:r>
            <a:r>
              <a:rPr lang="en-US" altLang="zh-TW" sz="2400" dirty="0">
                <a:solidFill>
                  <a:schemeClr val="dk1"/>
                </a:solidFill>
                <a:latin typeface="Calibri"/>
                <a:ea typeface="Calibri"/>
                <a:cs typeface="Calibri"/>
                <a:sym typeface="Calibri"/>
              </a:rPr>
              <a:t>(</a:t>
            </a:r>
            <a:r>
              <a:rPr lang="en-US" altLang="zh-TW" sz="2400" b="1" dirty="0" err="1">
                <a:solidFill>
                  <a:schemeClr val="dk1"/>
                </a:solidFill>
                <a:latin typeface="Calibri"/>
                <a:ea typeface="Calibri"/>
                <a:cs typeface="Calibri"/>
                <a:sym typeface="Calibri"/>
              </a:rPr>
              <a:t>全通路</a:t>
            </a:r>
            <a:r>
              <a:rPr lang="en-US" altLang="zh-TW" sz="2400" dirty="0" err="1">
                <a:solidFill>
                  <a:schemeClr val="dk1"/>
                </a:solidFill>
                <a:latin typeface="Calibri"/>
                <a:ea typeface="Calibri"/>
                <a:cs typeface="Calibri"/>
                <a:sym typeface="Calibri"/>
              </a:rPr>
              <a:t>管理</a:t>
            </a:r>
            <a:r>
              <a:rPr lang="en-US" altLang="zh-TW" sz="2400" dirty="0">
                <a:solidFill>
                  <a:schemeClr val="dk1"/>
                </a:solidFill>
                <a:latin typeface="Calibri"/>
                <a:ea typeface="Calibri"/>
                <a:cs typeface="Calibri"/>
                <a:sym typeface="Calibri"/>
              </a:rPr>
              <a:t>)</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70</a:t>
            </a:fld>
            <a:endParaRPr lang="zh-TW" altLang="en-US" dirty="0"/>
          </a:p>
        </p:txBody>
      </p:sp>
      <p:sp>
        <p:nvSpPr>
          <p:cNvPr id="6" name="橢圓 5"/>
          <p:cNvSpPr/>
          <p:nvPr/>
        </p:nvSpPr>
        <p:spPr>
          <a:xfrm>
            <a:off x="6850251" y="3223647"/>
            <a:ext cx="1968285" cy="1441343"/>
          </a:xfrm>
          <a:prstGeom prst="ellipse">
            <a:avLst/>
          </a:prstGeom>
          <a:noFill/>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p>
        </p:txBody>
      </p:sp>
      <p:sp>
        <p:nvSpPr>
          <p:cNvPr id="7" name="橢圓 6"/>
          <p:cNvSpPr/>
          <p:nvPr/>
        </p:nvSpPr>
        <p:spPr>
          <a:xfrm>
            <a:off x="6586781" y="2309248"/>
            <a:ext cx="3394129" cy="2541722"/>
          </a:xfrm>
          <a:prstGeom prst="ellipse">
            <a:avLst/>
          </a:prstGeom>
          <a:noFill/>
        </p:spPr>
        <p:style>
          <a:lnRef idx="2">
            <a:schemeClr val="accent1"/>
          </a:lnRef>
          <a:fillRef idx="1">
            <a:schemeClr val="lt1"/>
          </a:fillRef>
          <a:effectRef idx="0">
            <a:schemeClr val="accent1"/>
          </a:effectRef>
          <a:fontRef idx="minor">
            <a:schemeClr val="dk1"/>
          </a:fontRef>
        </p:style>
        <p:txBody>
          <a:bodyPr rtlCol="0" anchor="ctr"/>
          <a:lstStyle/>
          <a:p>
            <a:pPr algn="ctr"/>
            <a:endParaRPr lang="zh-TW" altLang="en-US"/>
          </a:p>
        </p:txBody>
      </p:sp>
      <p:sp>
        <p:nvSpPr>
          <p:cNvPr id="8" name="橢圓 7"/>
          <p:cNvSpPr/>
          <p:nvPr/>
        </p:nvSpPr>
        <p:spPr>
          <a:xfrm>
            <a:off x="6354305" y="1367286"/>
            <a:ext cx="5067946" cy="3561177"/>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文字方塊 8"/>
          <p:cNvSpPr txBox="1"/>
          <p:nvPr/>
        </p:nvSpPr>
        <p:spPr>
          <a:xfrm>
            <a:off x="7056021" y="3621152"/>
            <a:ext cx="1627323" cy="646331"/>
          </a:xfrm>
          <a:prstGeom prst="rect">
            <a:avLst/>
          </a:prstGeom>
          <a:noFill/>
        </p:spPr>
        <p:txBody>
          <a:bodyPr wrap="square" rtlCol="0">
            <a:spAutoFit/>
          </a:bodyPr>
          <a:lstStyle/>
          <a:p>
            <a:r>
              <a:rPr lang="en-US" altLang="zh-TW" b="1" dirty="0"/>
              <a:t>Bank1.0</a:t>
            </a:r>
          </a:p>
          <a:p>
            <a:r>
              <a:rPr lang="zh-TW" altLang="en-US" dirty="0"/>
              <a:t>銀行物理網點</a:t>
            </a:r>
          </a:p>
        </p:txBody>
      </p:sp>
      <p:sp>
        <p:nvSpPr>
          <p:cNvPr id="11" name="文字方塊 10"/>
          <p:cNvSpPr txBox="1"/>
          <p:nvPr/>
        </p:nvSpPr>
        <p:spPr>
          <a:xfrm>
            <a:off x="8730922" y="2795792"/>
            <a:ext cx="1286359" cy="1200329"/>
          </a:xfrm>
          <a:prstGeom prst="rect">
            <a:avLst/>
          </a:prstGeom>
          <a:noFill/>
        </p:spPr>
        <p:txBody>
          <a:bodyPr wrap="square" rtlCol="0">
            <a:spAutoFit/>
          </a:bodyPr>
          <a:lstStyle/>
          <a:p>
            <a:r>
              <a:rPr lang="en-US" altLang="zh-TW" b="1" dirty="0"/>
              <a:t>Bank2.0</a:t>
            </a:r>
          </a:p>
          <a:p>
            <a:r>
              <a:rPr lang="zh-TW" altLang="en-US" dirty="0"/>
              <a:t>自助銀行</a:t>
            </a:r>
            <a:endParaRPr lang="en-US" altLang="zh-TW" dirty="0"/>
          </a:p>
          <a:p>
            <a:r>
              <a:rPr lang="zh-TW" altLang="en-US" dirty="0"/>
              <a:t>電話銀行</a:t>
            </a:r>
            <a:endParaRPr lang="en-US" altLang="zh-TW" dirty="0"/>
          </a:p>
          <a:p>
            <a:r>
              <a:rPr lang="zh-TW" altLang="en-US" dirty="0"/>
              <a:t>網上銀行</a:t>
            </a:r>
          </a:p>
        </p:txBody>
      </p:sp>
      <p:sp>
        <p:nvSpPr>
          <p:cNvPr id="12" name="文字方塊 11"/>
          <p:cNvSpPr txBox="1"/>
          <p:nvPr/>
        </p:nvSpPr>
        <p:spPr>
          <a:xfrm>
            <a:off x="10053652" y="2346484"/>
            <a:ext cx="1286359" cy="1754326"/>
          </a:xfrm>
          <a:prstGeom prst="rect">
            <a:avLst/>
          </a:prstGeom>
          <a:noFill/>
        </p:spPr>
        <p:txBody>
          <a:bodyPr wrap="square" rtlCol="0">
            <a:spAutoFit/>
          </a:bodyPr>
          <a:lstStyle/>
          <a:p>
            <a:r>
              <a:rPr lang="en-US" altLang="zh-TW" b="1" dirty="0"/>
              <a:t>Bank3.0</a:t>
            </a:r>
          </a:p>
          <a:p>
            <a:r>
              <a:rPr lang="zh-TW" altLang="en-US" dirty="0"/>
              <a:t>社交網絡</a:t>
            </a:r>
            <a:endParaRPr lang="en-US" altLang="zh-TW" dirty="0"/>
          </a:p>
          <a:p>
            <a:r>
              <a:rPr lang="zh-TW" altLang="en-US" dirty="0"/>
              <a:t>移動支付</a:t>
            </a:r>
            <a:endParaRPr lang="en-US" altLang="zh-TW" dirty="0"/>
          </a:p>
          <a:p>
            <a:r>
              <a:rPr lang="zh-TW" altLang="en-US" dirty="0"/>
              <a:t>大數據</a:t>
            </a:r>
            <a:endParaRPr lang="en-US" altLang="zh-TW" dirty="0"/>
          </a:p>
          <a:p>
            <a:r>
              <a:rPr lang="zh-TW" altLang="en-US" dirty="0"/>
              <a:t>雲計算</a:t>
            </a:r>
            <a:endParaRPr lang="en-US" altLang="zh-TW" dirty="0"/>
          </a:p>
          <a:p>
            <a:r>
              <a:rPr lang="en-US" altLang="zh-TW" dirty="0"/>
              <a:t>……</a:t>
            </a:r>
            <a:endParaRPr lang="zh-TW" altLang="en-US" dirty="0"/>
          </a:p>
        </p:txBody>
      </p:sp>
      <p:sp>
        <p:nvSpPr>
          <p:cNvPr id="10" name="文字方塊 9"/>
          <p:cNvSpPr txBox="1"/>
          <p:nvPr/>
        </p:nvSpPr>
        <p:spPr>
          <a:xfrm>
            <a:off x="7457059" y="5169109"/>
            <a:ext cx="5047701" cy="369332"/>
          </a:xfrm>
          <a:prstGeom prst="rect">
            <a:avLst/>
          </a:prstGeom>
          <a:noFill/>
        </p:spPr>
        <p:txBody>
          <a:bodyPr wrap="square" rtlCol="0">
            <a:spAutoFit/>
          </a:bodyPr>
          <a:lstStyle/>
          <a:p>
            <a:r>
              <a:rPr lang="zh-TW" altLang="en-US" dirty="0"/>
              <a:t>銀行零售渠道的各階段之間的關係</a:t>
            </a:r>
          </a:p>
        </p:txBody>
      </p:sp>
      <p:sp>
        <p:nvSpPr>
          <p:cNvPr id="24"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1163063682"/>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Shape 254"/>
          <p:cNvSpPr txBox="1">
            <a:spLocks noGrp="1"/>
          </p:cNvSpPr>
          <p:nvPr>
            <p:ph type="title"/>
          </p:nvPr>
        </p:nvSpPr>
        <p:spPr>
          <a:xfrm>
            <a:off x="612056" y="365126"/>
            <a:ext cx="11002296" cy="954856"/>
          </a:xfrm>
          <a:prstGeom prst="rect">
            <a:avLst/>
          </a:prstGeom>
          <a:noFill/>
          <a:ln>
            <a:noFill/>
          </a:ln>
        </p:spPr>
        <p:txBody>
          <a:bodyPr lIns="91425" tIns="45700" rIns="91425" bIns="45700" anchor="b" anchorCtr="0">
            <a:noAutofit/>
          </a:bodyPr>
          <a:lstStyle/>
          <a:p>
            <a:pPr marL="0" marR="0" lvl="0" indent="0" algn="l" rtl="0">
              <a:lnSpc>
                <a:spcPct val="90000"/>
              </a:lnSpc>
              <a:spcBef>
                <a:spcPts val="0"/>
              </a:spcBef>
              <a:buClr>
                <a:schemeClr val="accent2"/>
              </a:buClr>
              <a:buSzPct val="25000"/>
              <a:buFont typeface="Calibri"/>
              <a:buNone/>
            </a:pPr>
            <a:r>
              <a:rPr lang="zh-TW" altLang="en-US" sz="4200" b="1" i="0" u="none" strike="noStrike" cap="none" dirty="0">
                <a:solidFill>
                  <a:schemeClr val="accent2"/>
                </a:solidFill>
                <a:latin typeface="Calibri"/>
                <a:ea typeface="Calibri"/>
                <a:cs typeface="Calibri"/>
                <a:sym typeface="Calibri"/>
              </a:rPr>
              <a:t>數位銀行</a:t>
            </a:r>
            <a:r>
              <a:rPr lang="en-US" altLang="zh-TW" sz="4200" b="1" i="0" u="none" strike="noStrike" cap="none" dirty="0">
                <a:solidFill>
                  <a:schemeClr val="accent2"/>
                </a:solidFill>
                <a:latin typeface="Calibri"/>
                <a:ea typeface="Calibri"/>
                <a:cs typeface="Calibri"/>
                <a:sym typeface="Calibri"/>
              </a:rPr>
              <a:t>:</a:t>
            </a:r>
            <a:r>
              <a:rPr lang="zh-TW" altLang="en-US" sz="4200" b="1" i="0" u="none" strike="noStrike" cap="none" dirty="0">
                <a:solidFill>
                  <a:schemeClr val="accent2"/>
                </a:solidFill>
                <a:latin typeface="Calibri"/>
                <a:ea typeface="Calibri"/>
                <a:cs typeface="Calibri"/>
                <a:sym typeface="Calibri"/>
              </a:rPr>
              <a:t> </a:t>
            </a:r>
            <a:r>
              <a:rPr lang="en-US" sz="4200" b="1" i="0" u="none" strike="noStrike" cap="none" dirty="0">
                <a:solidFill>
                  <a:schemeClr val="accent2"/>
                </a:solidFill>
                <a:latin typeface="Calibri"/>
                <a:ea typeface="Calibri"/>
                <a:cs typeface="Calibri"/>
                <a:sym typeface="Calibri"/>
              </a:rPr>
              <a:t>Fintech &amp; Bank3.0</a:t>
            </a:r>
          </a:p>
        </p:txBody>
      </p:sp>
      <p:sp>
        <p:nvSpPr>
          <p:cNvPr id="255" name="Shape 255"/>
          <p:cNvSpPr txBox="1">
            <a:spLocks noGrp="1"/>
          </p:cNvSpPr>
          <p:nvPr>
            <p:ph type="body" idx="1"/>
          </p:nvPr>
        </p:nvSpPr>
        <p:spPr>
          <a:xfrm>
            <a:off x="594851" y="1444358"/>
            <a:ext cx="11002296" cy="4702124"/>
          </a:xfrm>
          <a:prstGeom prst="rect">
            <a:avLst/>
          </a:prstGeom>
          <a:noFill/>
          <a:ln>
            <a:noFill/>
          </a:ln>
        </p:spPr>
        <p:txBody>
          <a:bodyPr lIns="91425" tIns="45700" rIns="91425" bIns="45700" anchor="t" anchorCtr="0">
            <a:noAutofit/>
          </a:bodyPr>
          <a:lstStyle/>
          <a:p>
            <a:pPr marL="685800" marR="0" lvl="1" indent="-228600" algn="l" rtl="0">
              <a:lnSpc>
                <a:spcPct val="100000"/>
              </a:lnSpc>
              <a:spcBef>
                <a:spcPts val="0"/>
              </a:spcBef>
              <a:buClr>
                <a:schemeClr val="dk1"/>
              </a:buClr>
              <a:buSzPct val="100000"/>
              <a:buFont typeface="Arial"/>
              <a:buNone/>
            </a:pPr>
            <a:endParaRPr sz="2400" b="0" i="0" u="none" strike="noStrike" cap="none" dirty="0">
              <a:solidFill>
                <a:schemeClr val="dk1"/>
              </a:solidFill>
              <a:latin typeface="Calibri"/>
              <a:ea typeface="Calibri"/>
              <a:cs typeface="Calibri"/>
              <a:sym typeface="Calibri"/>
            </a:endParaRPr>
          </a:p>
        </p:txBody>
      </p:sp>
      <p:sp>
        <p:nvSpPr>
          <p:cNvPr id="256" name="Shape 256"/>
          <p:cNvSpPr/>
          <p:nvPr/>
        </p:nvSpPr>
        <p:spPr>
          <a:xfrm>
            <a:off x="2038701" y="2672392"/>
            <a:ext cx="6379016" cy="3257608"/>
          </a:xfrm>
          <a:prstGeom prst="ellipse">
            <a:avLst/>
          </a:prstGeom>
          <a:solidFill>
            <a:schemeClr val="bg1">
              <a:lumMod val="85000"/>
            </a:schemeClr>
          </a:solidFill>
          <a:ln w="9525" cap="flat" cmpd="sng">
            <a:solidFill>
              <a:schemeClr val="tx2">
                <a:lumMod val="10000"/>
                <a:lumOff val="90000"/>
              </a:schemeClr>
            </a:solidFill>
            <a:prstDash val="solid"/>
            <a:round/>
            <a:headEnd type="none" w="med" len="med"/>
            <a:tailEnd type="none" w="med" len="med"/>
          </a:ln>
        </p:spPr>
        <p:txBody>
          <a:bodyPr lIns="68575" tIns="34275" rIns="68575" bIns="34275" anchor="ctr" anchorCtr="0">
            <a:noAutofit/>
          </a:bodyPr>
          <a:lstStyle/>
          <a:p>
            <a:pPr marL="0" marR="0" lvl="0" indent="0" algn="r" rtl="0">
              <a:spcBef>
                <a:spcPts val="0"/>
              </a:spcBef>
              <a:buClr>
                <a:schemeClr val="dk1"/>
              </a:buClr>
              <a:buSzPct val="25000"/>
              <a:buFont typeface="Arial"/>
              <a:buNone/>
            </a:pPr>
            <a:r>
              <a:rPr lang="en-US" sz="1800" dirty="0">
                <a:solidFill>
                  <a:schemeClr val="dk1"/>
                </a:solidFill>
                <a:latin typeface="Arial"/>
                <a:ea typeface="Arial"/>
                <a:cs typeface="Arial"/>
                <a:sym typeface="Arial"/>
              </a:rPr>
              <a:t>                                                                                      </a:t>
            </a:r>
            <a:endParaRPr lang="en-US" sz="3200" dirty="0">
              <a:solidFill>
                <a:schemeClr val="dk1"/>
              </a:solidFill>
              <a:latin typeface="Arial"/>
              <a:ea typeface="Arial"/>
              <a:cs typeface="Arial"/>
              <a:sym typeface="Arial"/>
            </a:endParaRPr>
          </a:p>
        </p:txBody>
      </p:sp>
      <p:sp>
        <p:nvSpPr>
          <p:cNvPr id="257" name="Shape 257"/>
          <p:cNvSpPr/>
          <p:nvPr/>
        </p:nvSpPr>
        <p:spPr>
          <a:xfrm>
            <a:off x="2666011" y="3320926"/>
            <a:ext cx="2638164" cy="1872711"/>
          </a:xfrm>
          <a:prstGeom prst="ellipse">
            <a:avLst/>
          </a:prstGeom>
          <a:solidFill>
            <a:schemeClr val="accent1">
              <a:lumMod val="20000"/>
              <a:lumOff val="80000"/>
            </a:schemeClr>
          </a:solidFill>
          <a:ln w="9525" cap="flat" cmpd="sng">
            <a:solidFill>
              <a:schemeClr val="accent1">
                <a:lumMod val="20000"/>
                <a:lumOff val="80000"/>
              </a:schemeClr>
            </a:solidFill>
            <a:prstDash val="solid"/>
            <a:round/>
            <a:headEnd type="none" w="med" len="med"/>
            <a:tailEnd type="none" w="med" len="med"/>
          </a:ln>
        </p:spPr>
        <p:txBody>
          <a:bodyPr lIns="68575" tIns="34275" rIns="68575" bIns="34275" anchor="ctr" anchorCtr="0">
            <a:noAutofit/>
          </a:bodyPr>
          <a:lstStyle/>
          <a:p>
            <a:pPr marL="0" marR="0" lvl="0" indent="0" algn="ctr" rtl="0">
              <a:spcBef>
                <a:spcPts val="0"/>
              </a:spcBef>
              <a:buClr>
                <a:schemeClr val="dk1"/>
              </a:buClr>
              <a:buSzPct val="25000"/>
              <a:buFont typeface="Arial"/>
              <a:buNone/>
            </a:pPr>
            <a:r>
              <a:rPr lang="en-US" sz="3000" dirty="0">
                <a:solidFill>
                  <a:schemeClr val="dk1"/>
                </a:solidFill>
                <a:latin typeface="Arial"/>
                <a:ea typeface="Arial"/>
                <a:cs typeface="Arial"/>
                <a:sym typeface="Arial"/>
              </a:rPr>
              <a:t>Bank 3.0</a:t>
            </a:r>
          </a:p>
        </p:txBody>
      </p:sp>
      <p:cxnSp>
        <p:nvCxnSpPr>
          <p:cNvPr id="258" name="Shape 258"/>
          <p:cNvCxnSpPr/>
          <p:nvPr/>
        </p:nvCxnSpPr>
        <p:spPr>
          <a:xfrm>
            <a:off x="2364068" y="2340600"/>
            <a:ext cx="5407608" cy="15879"/>
          </a:xfrm>
          <a:prstGeom prst="straightConnector1">
            <a:avLst/>
          </a:prstGeom>
          <a:ln w="57150">
            <a:headEnd type="triangle" w="lg" len="lg"/>
            <a:tailEnd type="triangle" w="lg" len="lg"/>
          </a:ln>
        </p:spPr>
        <p:style>
          <a:lnRef idx="3">
            <a:schemeClr val="accent2"/>
          </a:lnRef>
          <a:fillRef idx="0">
            <a:schemeClr val="accent2"/>
          </a:fillRef>
          <a:effectRef idx="2">
            <a:schemeClr val="accent2"/>
          </a:effectRef>
          <a:fontRef idx="minor">
            <a:schemeClr val="tx1"/>
          </a:fontRef>
        </p:style>
      </p:cxnSp>
      <p:sp>
        <p:nvSpPr>
          <p:cNvPr id="259" name="Shape 259"/>
          <p:cNvSpPr/>
          <p:nvPr/>
        </p:nvSpPr>
        <p:spPr>
          <a:xfrm>
            <a:off x="7771677" y="2054351"/>
            <a:ext cx="1516613" cy="656693"/>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Arial"/>
              <a:buNone/>
            </a:pPr>
            <a:r>
              <a:rPr lang="en-US" sz="3200">
                <a:solidFill>
                  <a:schemeClr val="dk1"/>
                </a:solidFill>
                <a:latin typeface="Arial"/>
                <a:ea typeface="Arial"/>
                <a:cs typeface="Arial"/>
                <a:sym typeface="Arial"/>
              </a:rPr>
              <a:t>消費者</a:t>
            </a:r>
          </a:p>
        </p:txBody>
      </p:sp>
      <p:sp>
        <p:nvSpPr>
          <p:cNvPr id="260" name="Shape 260"/>
          <p:cNvSpPr/>
          <p:nvPr/>
        </p:nvSpPr>
        <p:spPr>
          <a:xfrm>
            <a:off x="955719" y="2054351"/>
            <a:ext cx="1516613" cy="656693"/>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Arial"/>
              <a:buNone/>
            </a:pPr>
            <a:r>
              <a:rPr lang="en-US" sz="3200">
                <a:solidFill>
                  <a:schemeClr val="dk1"/>
                </a:solidFill>
                <a:latin typeface="Arial"/>
                <a:ea typeface="Arial"/>
                <a:cs typeface="Arial"/>
                <a:sym typeface="Arial"/>
              </a:rPr>
              <a:t>銀行端</a:t>
            </a:r>
          </a:p>
        </p:txBody>
      </p:sp>
      <p:sp>
        <p:nvSpPr>
          <p:cNvPr id="273" name="Shape 273"/>
          <p:cNvSpPr txBox="1">
            <a:spLocks noGrp="1"/>
          </p:cNvSpPr>
          <p:nvPr>
            <p:ph type="sldNum" idx="12"/>
          </p:nvPr>
        </p:nvSpPr>
        <p:spPr>
          <a:xfrm>
            <a:off x="9144000" y="6421437"/>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2000">
                <a:solidFill>
                  <a:schemeClr val="lt1"/>
                </a:solidFill>
                <a:latin typeface="Calibri"/>
                <a:ea typeface="Calibri"/>
                <a:cs typeface="Calibri"/>
                <a:sym typeface="Calibri"/>
              </a:rPr>
              <a:t>71</a:t>
            </a:fld>
            <a:endParaRPr lang="en-US" sz="2000">
              <a:solidFill>
                <a:schemeClr val="lt1"/>
              </a:solidFill>
              <a:latin typeface="Calibri"/>
              <a:ea typeface="Calibri"/>
              <a:cs typeface="Calibri"/>
              <a:sym typeface="Calibri"/>
            </a:endParaRPr>
          </a:p>
        </p:txBody>
      </p:sp>
      <p:sp>
        <p:nvSpPr>
          <p:cNvPr id="2" name="矩形 1"/>
          <p:cNvSpPr/>
          <p:nvPr/>
        </p:nvSpPr>
        <p:spPr>
          <a:xfrm>
            <a:off x="5010173" y="4570771"/>
            <a:ext cx="1956470" cy="523220"/>
          </a:xfrm>
          <a:prstGeom prst="rect">
            <a:avLst/>
          </a:prstGeom>
        </p:spPr>
        <p:txBody>
          <a:bodyPr wrap="square">
            <a:spAutoFit/>
          </a:bodyPr>
          <a:lstStyle/>
          <a:p>
            <a:pPr lvl="0" algn="ctr">
              <a:buClr>
                <a:schemeClr val="dk1"/>
              </a:buClr>
              <a:buSzPct val="25000"/>
            </a:pPr>
            <a:r>
              <a:rPr lang="en-US" altLang="zh-TW" sz="2800" dirty="0">
                <a:solidFill>
                  <a:schemeClr val="bg1">
                    <a:lumMod val="50000"/>
                  </a:schemeClr>
                </a:solidFill>
                <a:latin typeface="Arial"/>
                <a:ea typeface="Arial"/>
                <a:cs typeface="Arial"/>
                <a:sym typeface="Arial"/>
              </a:rPr>
              <a:t>Bank 4.0</a:t>
            </a:r>
          </a:p>
        </p:txBody>
      </p:sp>
      <p:sp>
        <p:nvSpPr>
          <p:cNvPr id="35" name="矩形 34"/>
          <p:cNvSpPr/>
          <p:nvPr/>
        </p:nvSpPr>
        <p:spPr>
          <a:xfrm>
            <a:off x="6678653" y="3985996"/>
            <a:ext cx="1956470" cy="584775"/>
          </a:xfrm>
          <a:prstGeom prst="rect">
            <a:avLst/>
          </a:prstGeom>
        </p:spPr>
        <p:txBody>
          <a:bodyPr wrap="square">
            <a:spAutoFit/>
          </a:bodyPr>
          <a:lstStyle/>
          <a:p>
            <a:pPr lvl="0" algn="ctr">
              <a:buClr>
                <a:schemeClr val="dk1"/>
              </a:buClr>
              <a:buSzPct val="25000"/>
            </a:pPr>
            <a:r>
              <a:rPr lang="en-US" altLang="zh-TW" sz="3200" dirty="0" err="1">
                <a:latin typeface="Arial"/>
                <a:ea typeface="Arial"/>
                <a:cs typeface="Arial"/>
                <a:sym typeface="Arial"/>
              </a:rPr>
              <a:t>FinTech</a:t>
            </a:r>
            <a:endParaRPr lang="en-US" altLang="zh-TW" sz="3200" dirty="0">
              <a:latin typeface="Arial"/>
              <a:ea typeface="Arial"/>
              <a:cs typeface="Arial"/>
              <a:sym typeface="Arial"/>
            </a:endParaRPr>
          </a:p>
        </p:txBody>
      </p:sp>
      <p:sp>
        <p:nvSpPr>
          <p:cNvPr id="34"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4246067570"/>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Shape 317"/>
          <p:cNvSpPr txBox="1">
            <a:spLocks noGrp="1"/>
          </p:cNvSpPr>
          <p:nvPr>
            <p:ph type="title"/>
          </p:nvPr>
        </p:nvSpPr>
        <p:spPr>
          <a:xfrm>
            <a:off x="612056" y="365126"/>
            <a:ext cx="11002296" cy="954856"/>
          </a:xfrm>
          <a:prstGeom prst="rect">
            <a:avLst/>
          </a:prstGeom>
          <a:noFill/>
          <a:ln>
            <a:noFill/>
          </a:ln>
        </p:spPr>
        <p:txBody>
          <a:bodyPr lIns="91425" tIns="45700" rIns="91425" bIns="45700" anchor="b" anchorCtr="0">
            <a:noAutofit/>
          </a:bodyPr>
          <a:lstStyle/>
          <a:p>
            <a:pPr lvl="0">
              <a:spcBef>
                <a:spcPts val="0"/>
              </a:spcBef>
              <a:buClr>
                <a:schemeClr val="accent2"/>
              </a:buClr>
              <a:buSzPct val="25000"/>
            </a:pPr>
            <a:r>
              <a:rPr lang="zh-TW" altLang="en-US" b="1" dirty="0">
                <a:solidFill>
                  <a:schemeClr val="accent2"/>
                </a:solidFill>
                <a:latin typeface="Calibri"/>
                <a:ea typeface="Calibri"/>
                <a:cs typeface="Calibri"/>
                <a:sym typeface="Calibri"/>
              </a:rPr>
              <a:t>數位銀行</a:t>
            </a:r>
            <a:r>
              <a:rPr lang="en-US" altLang="zh-TW" b="1" dirty="0">
                <a:solidFill>
                  <a:schemeClr val="accent2"/>
                </a:solidFill>
                <a:latin typeface="Calibri"/>
                <a:ea typeface="Calibri"/>
                <a:cs typeface="Calibri"/>
                <a:sym typeface="Calibri"/>
              </a:rPr>
              <a:t>:</a:t>
            </a:r>
            <a:r>
              <a:rPr lang="zh-TW" altLang="en-US" b="1" dirty="0">
                <a:solidFill>
                  <a:schemeClr val="accent2"/>
                </a:solidFill>
                <a:latin typeface="Calibri"/>
                <a:ea typeface="Calibri"/>
                <a:cs typeface="Calibri"/>
                <a:sym typeface="Calibri"/>
              </a:rPr>
              <a:t> </a:t>
            </a:r>
            <a:r>
              <a:rPr lang="en-US" b="1" dirty="0" smtClean="0">
                <a:solidFill>
                  <a:schemeClr val="accent2"/>
                </a:solidFill>
                <a:latin typeface="Calibri"/>
                <a:ea typeface="Calibri"/>
                <a:cs typeface="Calibri"/>
                <a:sym typeface="Calibri"/>
              </a:rPr>
              <a:t> Bank3.0 </a:t>
            </a:r>
            <a:r>
              <a:rPr lang="zh-TW" altLang="en-US" b="1" dirty="0" smtClean="0">
                <a:solidFill>
                  <a:schemeClr val="accent2"/>
                </a:solidFill>
                <a:latin typeface="Calibri"/>
                <a:ea typeface="Calibri"/>
                <a:cs typeface="Calibri"/>
                <a:sym typeface="Calibri"/>
              </a:rPr>
              <a:t>到 </a:t>
            </a:r>
            <a:r>
              <a:rPr lang="en-US" altLang="zh-TW" b="1" dirty="0" smtClean="0">
                <a:solidFill>
                  <a:schemeClr val="accent2"/>
                </a:solidFill>
                <a:latin typeface="Calibri"/>
                <a:ea typeface="Calibri"/>
                <a:cs typeface="Calibri"/>
                <a:sym typeface="Calibri"/>
              </a:rPr>
              <a:t>Bank 4.0 </a:t>
            </a:r>
            <a:endParaRPr lang="en-US" sz="4200" b="1" i="0" u="none" strike="noStrike" cap="none" dirty="0">
              <a:solidFill>
                <a:schemeClr val="accent2"/>
              </a:solidFill>
              <a:latin typeface="Calibri"/>
              <a:ea typeface="Calibri"/>
              <a:cs typeface="Calibri"/>
              <a:sym typeface="Calibri"/>
            </a:endParaRPr>
          </a:p>
        </p:txBody>
      </p:sp>
      <p:sp>
        <p:nvSpPr>
          <p:cNvPr id="331" name="Shape 331"/>
          <p:cNvSpPr txBox="1">
            <a:spLocks noGrp="1"/>
          </p:cNvSpPr>
          <p:nvPr>
            <p:ph type="sldNum" idx="12"/>
          </p:nvPr>
        </p:nvSpPr>
        <p:spPr>
          <a:xfrm>
            <a:off x="9144000" y="6421437"/>
            <a:ext cx="2743199" cy="365125"/>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2000">
                <a:solidFill>
                  <a:schemeClr val="lt1"/>
                </a:solidFill>
                <a:latin typeface="Calibri"/>
                <a:ea typeface="Calibri"/>
                <a:cs typeface="Calibri"/>
                <a:sym typeface="Calibri"/>
              </a:rPr>
              <a:t>72</a:t>
            </a:fld>
            <a:endParaRPr lang="en-US" sz="2000">
              <a:solidFill>
                <a:schemeClr val="lt1"/>
              </a:solidFill>
              <a:latin typeface="Calibri"/>
              <a:ea typeface="Calibri"/>
              <a:cs typeface="Calibri"/>
              <a:sym typeface="Calibri"/>
            </a:endParaRPr>
          </a:p>
        </p:txBody>
      </p:sp>
      <p:pic>
        <p:nvPicPr>
          <p:cNvPr id="17" name="Picture 2" descr="http://journal.eyeprophet.com/wp-content/uploads/2015/11/bank3.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21503" y="1462694"/>
            <a:ext cx="9194096" cy="4741419"/>
          </a:xfrm>
          <a:prstGeom prst="rect">
            <a:avLst/>
          </a:prstGeom>
          <a:noFill/>
          <a:extLst>
            <a:ext uri="{909E8E84-426E-40DD-AFC4-6F175D3DCCD1}">
              <a14:hiddenFill xmlns:a14="http://schemas.microsoft.com/office/drawing/2010/main">
                <a:solidFill>
                  <a:srgbClr val="FFFFFF"/>
                </a:solidFill>
              </a14:hiddenFill>
            </a:ext>
          </a:extLst>
        </p:spPr>
      </p:pic>
      <p:sp>
        <p:nvSpPr>
          <p:cNvPr id="2" name="箭號: 向右 1"/>
          <p:cNvSpPr/>
          <p:nvPr/>
        </p:nvSpPr>
        <p:spPr>
          <a:xfrm>
            <a:off x="1541721" y="5411972"/>
            <a:ext cx="6477814" cy="5069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t>Bank3.0</a:t>
            </a:r>
            <a:endParaRPr lang="zh-TW" altLang="en-US" dirty="0"/>
          </a:p>
        </p:txBody>
      </p:sp>
      <p:sp>
        <p:nvSpPr>
          <p:cNvPr id="29" name="箭號: 向右 28"/>
          <p:cNvSpPr/>
          <p:nvPr/>
        </p:nvSpPr>
        <p:spPr>
          <a:xfrm>
            <a:off x="8279697" y="5411970"/>
            <a:ext cx="2384184" cy="50691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t>Bank4.0</a:t>
            </a:r>
            <a:endParaRPr lang="zh-TW" altLang="en-US" dirty="0"/>
          </a:p>
        </p:txBody>
      </p:sp>
      <p:sp>
        <p:nvSpPr>
          <p:cNvPr id="31"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494822337"/>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橢圓 16"/>
          <p:cNvSpPr/>
          <p:nvPr/>
        </p:nvSpPr>
        <p:spPr>
          <a:xfrm rot="20502527">
            <a:off x="1428311" y="421076"/>
            <a:ext cx="7977727" cy="5799801"/>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73</a:t>
            </a:fld>
            <a:endParaRPr lang="zh-TW" altLang="en-US" dirty="0"/>
          </a:p>
        </p:txBody>
      </p:sp>
      <p:grpSp>
        <p:nvGrpSpPr>
          <p:cNvPr id="36" name="群組 35"/>
          <p:cNvGrpSpPr/>
          <p:nvPr/>
        </p:nvGrpSpPr>
        <p:grpSpPr>
          <a:xfrm>
            <a:off x="1152939" y="1449238"/>
            <a:ext cx="8295201" cy="5108113"/>
            <a:chOff x="1982920" y="1274520"/>
            <a:chExt cx="8061341" cy="4727979"/>
          </a:xfrm>
        </p:grpSpPr>
        <p:sp>
          <p:nvSpPr>
            <p:cNvPr id="27" name="文字方塊 26"/>
            <p:cNvSpPr txBox="1"/>
            <p:nvPr/>
          </p:nvSpPr>
          <p:spPr>
            <a:xfrm rot="16200000">
              <a:off x="9188520" y="5286784"/>
              <a:ext cx="615553" cy="815877"/>
            </a:xfrm>
            <a:prstGeom prst="rect">
              <a:avLst/>
            </a:prstGeom>
            <a:noFill/>
          </p:spPr>
          <p:txBody>
            <a:bodyPr vert="eaVert" wrap="square" rtlCol="0">
              <a:spAutoFit/>
            </a:bodyPr>
            <a:lstStyle/>
            <a:p>
              <a:r>
                <a:rPr lang="zh-TW" altLang="en-US" sz="2800" dirty="0"/>
                <a:t>虛擬</a:t>
              </a:r>
              <a:endParaRPr lang="en-US" altLang="zh-TW" sz="2800" dirty="0"/>
            </a:p>
          </p:txBody>
        </p:sp>
        <p:sp>
          <p:nvSpPr>
            <p:cNvPr id="19" name="向右箭號 18"/>
            <p:cNvSpPr/>
            <p:nvPr/>
          </p:nvSpPr>
          <p:spPr>
            <a:xfrm>
              <a:off x="2810692" y="5260047"/>
              <a:ext cx="7233569" cy="19445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0" name="向下箭號 19"/>
            <p:cNvSpPr/>
            <p:nvPr/>
          </p:nvSpPr>
          <p:spPr>
            <a:xfrm rot="10800000">
              <a:off x="2564122" y="1394977"/>
              <a:ext cx="192607" cy="38631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 name="文字方塊 25"/>
            <p:cNvSpPr txBox="1"/>
            <p:nvPr/>
          </p:nvSpPr>
          <p:spPr>
            <a:xfrm>
              <a:off x="1982920" y="1274520"/>
              <a:ext cx="615553" cy="1332137"/>
            </a:xfrm>
            <a:prstGeom prst="rect">
              <a:avLst/>
            </a:prstGeom>
            <a:noFill/>
          </p:spPr>
          <p:txBody>
            <a:bodyPr vert="eaVert" wrap="square" rtlCol="0">
              <a:spAutoFit/>
            </a:bodyPr>
            <a:lstStyle/>
            <a:p>
              <a:r>
                <a:rPr lang="zh-TW" altLang="en-US" sz="2800" dirty="0"/>
                <a:t>客戶端</a:t>
              </a:r>
              <a:endParaRPr lang="en-US" altLang="zh-TW" sz="2800" dirty="0"/>
            </a:p>
          </p:txBody>
        </p:sp>
        <p:sp>
          <p:nvSpPr>
            <p:cNvPr id="28" name="文字方塊 27"/>
            <p:cNvSpPr txBox="1"/>
            <p:nvPr/>
          </p:nvSpPr>
          <p:spPr>
            <a:xfrm>
              <a:off x="2075725" y="4428302"/>
              <a:ext cx="562918" cy="1332137"/>
            </a:xfrm>
            <a:prstGeom prst="rect">
              <a:avLst/>
            </a:prstGeom>
            <a:noFill/>
          </p:spPr>
          <p:txBody>
            <a:bodyPr vert="eaVert" wrap="square" rtlCol="0">
              <a:spAutoFit/>
            </a:bodyPr>
            <a:lstStyle/>
            <a:p>
              <a:r>
                <a:rPr lang="zh-TW" altLang="en-US" sz="2800" dirty="0"/>
                <a:t>銀行端</a:t>
              </a:r>
              <a:endParaRPr lang="en-US" altLang="zh-TW" sz="2800" dirty="0"/>
            </a:p>
          </p:txBody>
        </p:sp>
        <p:sp>
          <p:nvSpPr>
            <p:cNvPr id="29" name="文字方塊 28"/>
            <p:cNvSpPr txBox="1"/>
            <p:nvPr/>
          </p:nvSpPr>
          <p:spPr>
            <a:xfrm rot="16200000">
              <a:off x="3094850" y="5227309"/>
              <a:ext cx="534188" cy="845803"/>
            </a:xfrm>
            <a:prstGeom prst="rect">
              <a:avLst/>
            </a:prstGeom>
            <a:noFill/>
          </p:spPr>
          <p:txBody>
            <a:bodyPr vert="eaVert" wrap="square" rtlCol="0">
              <a:spAutoFit/>
            </a:bodyPr>
            <a:lstStyle/>
            <a:p>
              <a:r>
                <a:rPr lang="zh-TW" altLang="en-US" sz="2800" dirty="0"/>
                <a:t>實體</a:t>
              </a:r>
              <a:endParaRPr lang="en-US" altLang="zh-TW" sz="2800" dirty="0"/>
            </a:p>
          </p:txBody>
        </p:sp>
      </p:grpSp>
      <p:sp>
        <p:nvSpPr>
          <p:cNvPr id="18" name="文字方塊 17"/>
          <p:cNvSpPr txBox="1"/>
          <p:nvPr/>
        </p:nvSpPr>
        <p:spPr>
          <a:xfrm>
            <a:off x="4833717" y="714016"/>
            <a:ext cx="3506090" cy="523220"/>
          </a:xfrm>
          <a:prstGeom prst="rect">
            <a:avLst/>
          </a:prstGeom>
          <a:noFill/>
        </p:spPr>
        <p:txBody>
          <a:bodyPr wrap="square" rtlCol="0">
            <a:spAutoFit/>
          </a:bodyPr>
          <a:lstStyle/>
          <a:p>
            <a:r>
              <a:rPr lang="en-US" altLang="zh-TW" sz="2800" dirty="0"/>
              <a:t>Internet Of Everything</a:t>
            </a:r>
            <a:endParaRPr lang="zh-TW" altLang="en-US" sz="2800" dirty="0"/>
          </a:p>
        </p:txBody>
      </p:sp>
      <p:sp>
        <p:nvSpPr>
          <p:cNvPr id="30" name="文字方塊 29"/>
          <p:cNvSpPr txBox="1"/>
          <p:nvPr/>
        </p:nvSpPr>
        <p:spPr>
          <a:xfrm>
            <a:off x="11286879" y="547607"/>
            <a:ext cx="615553" cy="1841657"/>
          </a:xfrm>
          <a:prstGeom prst="rect">
            <a:avLst/>
          </a:prstGeom>
          <a:noFill/>
        </p:spPr>
        <p:txBody>
          <a:bodyPr vert="eaVert" wrap="square" rtlCol="0">
            <a:spAutoFit/>
          </a:bodyPr>
          <a:lstStyle/>
          <a:p>
            <a:r>
              <a:rPr lang="zh-TW" altLang="en-US" sz="2800" dirty="0">
                <a:solidFill>
                  <a:schemeClr val="bg1">
                    <a:lumMod val="65000"/>
                  </a:schemeClr>
                </a:solidFill>
              </a:rPr>
              <a:t>非銀行端</a:t>
            </a:r>
          </a:p>
        </p:txBody>
      </p:sp>
      <p:sp>
        <p:nvSpPr>
          <p:cNvPr id="22" name="橢圓 21"/>
          <p:cNvSpPr/>
          <p:nvPr/>
        </p:nvSpPr>
        <p:spPr>
          <a:xfrm>
            <a:off x="8698759" y="577118"/>
            <a:ext cx="2477386" cy="1758640"/>
          </a:xfrm>
          <a:prstGeom prst="ellips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tx1"/>
                </a:solidFill>
              </a:rPr>
              <a:t>人人是銀行</a:t>
            </a:r>
          </a:p>
        </p:txBody>
      </p:sp>
      <p:sp>
        <p:nvSpPr>
          <p:cNvPr id="32" name="橢圓 31"/>
          <p:cNvSpPr/>
          <p:nvPr/>
        </p:nvSpPr>
        <p:spPr>
          <a:xfrm>
            <a:off x="2223780" y="4123133"/>
            <a:ext cx="2202418" cy="162680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bg1"/>
                </a:solidFill>
              </a:rPr>
              <a:t>實體銀行服務創新</a:t>
            </a:r>
          </a:p>
        </p:txBody>
      </p:sp>
      <p:sp>
        <p:nvSpPr>
          <p:cNvPr id="35" name="橢圓 34"/>
          <p:cNvSpPr/>
          <p:nvPr/>
        </p:nvSpPr>
        <p:spPr>
          <a:xfrm>
            <a:off x="5726432" y="1539804"/>
            <a:ext cx="2238163" cy="1698919"/>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bg1"/>
                </a:solidFill>
              </a:rPr>
              <a:t>數據</a:t>
            </a:r>
            <a:r>
              <a:rPr lang="zh-TW" altLang="en-US" sz="2400" dirty="0" smtClean="0">
                <a:solidFill>
                  <a:schemeClr val="bg1"/>
                </a:solidFill>
              </a:rPr>
              <a:t>銀行創新</a:t>
            </a:r>
            <a:endParaRPr lang="zh-TW" altLang="en-US" sz="2400" dirty="0">
              <a:solidFill>
                <a:schemeClr val="bg1"/>
              </a:solidFill>
            </a:endParaRPr>
          </a:p>
        </p:txBody>
      </p:sp>
      <p:sp>
        <p:nvSpPr>
          <p:cNvPr id="37" name="橢圓 36"/>
          <p:cNvSpPr/>
          <p:nvPr/>
        </p:nvSpPr>
        <p:spPr>
          <a:xfrm>
            <a:off x="5847561" y="3273674"/>
            <a:ext cx="2238163" cy="1698918"/>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bg1"/>
                </a:solidFill>
              </a:rPr>
              <a:t>行動銀行創新</a:t>
            </a:r>
          </a:p>
        </p:txBody>
      </p:sp>
      <p:sp>
        <p:nvSpPr>
          <p:cNvPr id="38" name="橢圓 37"/>
          <p:cNvSpPr/>
          <p:nvPr/>
        </p:nvSpPr>
        <p:spPr>
          <a:xfrm>
            <a:off x="3393311" y="1319399"/>
            <a:ext cx="2238163" cy="1698919"/>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dirty="0">
                <a:solidFill>
                  <a:schemeClr val="bg1"/>
                </a:solidFill>
              </a:rPr>
              <a:t>社</a:t>
            </a:r>
            <a:r>
              <a:rPr lang="zh-TW" altLang="en-US" sz="2400" dirty="0" smtClean="0">
                <a:solidFill>
                  <a:schemeClr val="bg1"/>
                </a:solidFill>
              </a:rPr>
              <a:t>群銀行創新</a:t>
            </a:r>
            <a:endParaRPr lang="zh-TW" altLang="en-US" sz="2400" dirty="0">
              <a:solidFill>
                <a:schemeClr val="bg1"/>
              </a:solidFill>
            </a:endParaRPr>
          </a:p>
        </p:txBody>
      </p:sp>
      <p:sp>
        <p:nvSpPr>
          <p:cNvPr id="34" name="橢圓 33"/>
          <p:cNvSpPr/>
          <p:nvPr/>
        </p:nvSpPr>
        <p:spPr>
          <a:xfrm rot="2294838">
            <a:off x="2566808" y="3563064"/>
            <a:ext cx="3934721" cy="968821"/>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dirty="0">
                <a:solidFill>
                  <a:schemeClr val="bg1"/>
                </a:solidFill>
              </a:rPr>
              <a:t>聯網銀行創新</a:t>
            </a:r>
          </a:p>
        </p:txBody>
      </p:sp>
      <p:sp>
        <p:nvSpPr>
          <p:cNvPr id="39"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
        <p:nvSpPr>
          <p:cNvPr id="3" name="矩形 2"/>
          <p:cNvSpPr/>
          <p:nvPr/>
        </p:nvSpPr>
        <p:spPr>
          <a:xfrm>
            <a:off x="68665" y="335163"/>
            <a:ext cx="5558108" cy="830997"/>
          </a:xfrm>
          <a:prstGeom prst="rect">
            <a:avLst/>
          </a:prstGeom>
        </p:spPr>
        <p:txBody>
          <a:bodyPr wrap="square">
            <a:spAutoFit/>
          </a:bodyPr>
          <a:lstStyle/>
          <a:p>
            <a:r>
              <a:rPr lang="zh-TW" altLang="en-US" sz="4800" b="1" dirty="0">
                <a:solidFill>
                  <a:schemeClr val="accent2"/>
                </a:solidFill>
                <a:ea typeface="Calibri"/>
                <a:cs typeface="Calibri"/>
                <a:sym typeface="Calibri"/>
              </a:rPr>
              <a:t>數位</a:t>
            </a:r>
            <a:r>
              <a:rPr lang="zh-TW" altLang="en-US" sz="4800" b="1" dirty="0" smtClean="0">
                <a:solidFill>
                  <a:schemeClr val="accent2"/>
                </a:solidFill>
                <a:ea typeface="Calibri"/>
                <a:cs typeface="Calibri"/>
                <a:sym typeface="Calibri"/>
              </a:rPr>
              <a:t>銀行創新地圖</a:t>
            </a:r>
            <a:endParaRPr lang="en-US" sz="4800" dirty="0">
              <a:solidFill>
                <a:srgbClr val="7030A0"/>
              </a:solidFill>
            </a:endParaRPr>
          </a:p>
        </p:txBody>
      </p:sp>
      <p:sp>
        <p:nvSpPr>
          <p:cNvPr id="4" name="標題 3"/>
          <p:cNvSpPr>
            <a:spLocks noGrp="1"/>
          </p:cNvSpPr>
          <p:nvPr>
            <p:ph type="title"/>
          </p:nvPr>
        </p:nvSpPr>
        <p:spPr/>
        <p:txBody>
          <a:bodyPr/>
          <a:lstStyle/>
          <a:p>
            <a:endParaRPr lang="en-US"/>
          </a:p>
        </p:txBody>
      </p:sp>
    </p:spTree>
    <p:extLst>
      <p:ext uri="{BB962C8B-B14F-4D97-AF65-F5344CB8AC3E}">
        <p14:creationId xmlns:p14="http://schemas.microsoft.com/office/powerpoint/2010/main" val="402469655"/>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48113" y="795820"/>
            <a:ext cx="10515600" cy="1325563"/>
          </a:xfrm>
        </p:spPr>
        <p:txBody>
          <a:bodyPr>
            <a:normAutofit/>
          </a:bodyPr>
          <a:lstStyle/>
          <a:p>
            <a:r>
              <a:rPr lang="zh-TW" altLang="en-US" b="1" dirty="0"/>
              <a:t>何謂電商金融</a:t>
            </a:r>
          </a:p>
        </p:txBody>
      </p:sp>
      <p:sp>
        <p:nvSpPr>
          <p:cNvPr id="3" name="內容版面配置區 2"/>
          <p:cNvSpPr>
            <a:spLocks noGrp="1"/>
          </p:cNvSpPr>
          <p:nvPr>
            <p:ph idx="1"/>
          </p:nvPr>
        </p:nvSpPr>
        <p:spPr>
          <a:xfrm>
            <a:off x="785853" y="1812648"/>
            <a:ext cx="11025051" cy="4798423"/>
          </a:xfrm>
        </p:spPr>
        <p:txBody>
          <a:bodyPr>
            <a:noAutofit/>
          </a:bodyPr>
          <a:lstStyle/>
          <a:p>
            <a:pPr lvl="0">
              <a:spcAft>
                <a:spcPts val="600"/>
              </a:spcAft>
              <a:buSzPct val="145000"/>
            </a:pPr>
            <a:r>
              <a:rPr lang="zh-TW" altLang="en-US" sz="2800" dirty="0"/>
              <a:t>電子商務與金融業由於各自發展需要而結合</a:t>
            </a:r>
            <a:endParaRPr lang="en-US" altLang="zh-TW" sz="2800" dirty="0"/>
          </a:p>
          <a:p>
            <a:pPr>
              <a:spcAft>
                <a:spcPts val="600"/>
              </a:spcAft>
              <a:buSzPct val="145000"/>
            </a:pPr>
            <a:r>
              <a:rPr lang="zh-TW" altLang="en-US" sz="2400" dirty="0"/>
              <a:t>狹義：</a:t>
            </a:r>
            <a:endParaRPr lang="en-US" altLang="zh-TW" sz="2400" dirty="0"/>
          </a:p>
          <a:p>
            <a:pPr lvl="1">
              <a:spcAft>
                <a:spcPts val="600"/>
              </a:spcAft>
              <a:buSzPct val="145000"/>
            </a:pPr>
            <a:r>
              <a:rPr lang="zh-TW" altLang="en-US" dirty="0"/>
              <a:t>可稱為「電商融資」</a:t>
            </a:r>
            <a:endParaRPr lang="en-US" altLang="zh-TW" dirty="0"/>
          </a:p>
          <a:p>
            <a:pPr marL="685800" lvl="2">
              <a:spcBef>
                <a:spcPts val="1000"/>
              </a:spcBef>
              <a:spcAft>
                <a:spcPts val="600"/>
              </a:spcAft>
              <a:buSzPct val="145000"/>
            </a:pPr>
            <a:r>
              <a:rPr lang="zh-TW" altLang="en-US" sz="2400" dirty="0"/>
              <a:t>銀行與電商企業合作提供的金融增值服務</a:t>
            </a:r>
            <a:endParaRPr lang="en-US" altLang="zh-TW" sz="2400" dirty="0"/>
          </a:p>
          <a:p>
            <a:pPr lvl="0">
              <a:spcAft>
                <a:spcPts val="600"/>
              </a:spcAft>
              <a:buSzPct val="145000"/>
            </a:pPr>
            <a:r>
              <a:rPr lang="zh-TW" altLang="en-US" sz="2400" dirty="0"/>
              <a:t>廣義：</a:t>
            </a:r>
            <a:endParaRPr lang="en-US" altLang="zh-TW" sz="2400" dirty="0"/>
          </a:p>
          <a:p>
            <a:pPr marL="685800" lvl="2">
              <a:spcBef>
                <a:spcPts val="1000"/>
              </a:spcBef>
              <a:spcAft>
                <a:spcPts val="600"/>
              </a:spcAft>
              <a:buSzPct val="145000"/>
            </a:pPr>
            <a:r>
              <a:rPr lang="zh-TW" altLang="en-US" sz="2400" dirty="0"/>
              <a:t>金融產品基於電子商務而展開的金融服務</a:t>
            </a:r>
            <a:endParaRPr lang="en-US" altLang="zh-TW" sz="2400" dirty="0"/>
          </a:p>
          <a:p>
            <a:pPr marL="685800" lvl="2">
              <a:spcBef>
                <a:spcPts val="1000"/>
              </a:spcBef>
              <a:spcAft>
                <a:spcPts val="600"/>
              </a:spcAft>
              <a:buSzPct val="145000"/>
            </a:pPr>
            <a:r>
              <a:rPr lang="zh-TW" altLang="en-US" sz="2400" dirty="0"/>
              <a:t>有效組織貨幣資金，達到物流、資訊流、資金流的統一，提高資金運行效率</a:t>
            </a:r>
            <a:endParaRPr lang="en-US" altLang="zh-TW" sz="2400" dirty="0"/>
          </a:p>
          <a:p>
            <a:pPr marL="685800" lvl="2">
              <a:spcBef>
                <a:spcPts val="1000"/>
              </a:spcBef>
              <a:spcAft>
                <a:spcPts val="600"/>
              </a:spcAft>
              <a:buSzPct val="145000"/>
            </a:pPr>
            <a:r>
              <a:rPr lang="zh-TW" altLang="en-US" sz="2400" dirty="0"/>
              <a:t>提供支付、結算、融資、保險等金融服務</a:t>
            </a:r>
            <a:endParaRPr lang="en-US" altLang="zh-TW" sz="2400" dirty="0">
              <a:solidFill>
                <a:prstClr val="black"/>
              </a:solidFill>
              <a:latin typeface="微軟正黑體" panose="020B0604030504040204" pitchFamily="34" charset="-120"/>
              <a:ea typeface="微軟正黑體" panose="020B0604030504040204" pitchFamily="34" charset="-120"/>
            </a:endParaRP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74</a:t>
            </a:fld>
            <a:endParaRPr lang="zh-TW" altLang="en-US" dirty="0"/>
          </a:p>
        </p:txBody>
      </p:sp>
      <p:sp>
        <p:nvSpPr>
          <p:cNvPr id="7" name="頁尾版面配置區 8"/>
          <p:cNvSpPr>
            <a:spLocks noGrp="1"/>
          </p:cNvSpPr>
          <p:nvPr>
            <p:ph type="ftr" sz="quarter" idx="11"/>
          </p:nvPr>
        </p:nvSpPr>
        <p:spPr>
          <a:xfrm>
            <a:off x="133864" y="6478310"/>
            <a:ext cx="11744099"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smtClean="0"/>
              <a:t>	</a:t>
            </a:r>
            <a:r>
              <a:rPr lang="en-US" altLang="zh-TW" smtClean="0"/>
              <a:t>NCTU.IIM.IEBI </a:t>
            </a:r>
            <a:r>
              <a:rPr lang="en-US" altLang="zh-TW" dirty="0"/>
              <a:t>Lab</a:t>
            </a:r>
            <a:endParaRPr lang="zh-TW" altLang="en-US" dirty="0"/>
          </a:p>
        </p:txBody>
      </p:sp>
      <p:sp>
        <p:nvSpPr>
          <p:cNvPr id="4" name="矩形 3"/>
          <p:cNvSpPr/>
          <p:nvPr/>
        </p:nvSpPr>
        <p:spPr>
          <a:xfrm>
            <a:off x="133864" y="380897"/>
            <a:ext cx="2236510" cy="707886"/>
          </a:xfrm>
          <a:prstGeom prst="rect">
            <a:avLst/>
          </a:prstGeom>
        </p:spPr>
        <p:txBody>
          <a:bodyPr wrap="none">
            <a:spAutoFit/>
          </a:bodyPr>
          <a:lstStyle/>
          <a:p>
            <a:r>
              <a:rPr lang="zh-TW" altLang="en-US" sz="4000" b="1" dirty="0">
                <a:solidFill>
                  <a:srgbClr val="7030A0"/>
                </a:solidFill>
                <a:ea typeface="Calibri"/>
                <a:cs typeface="Calibri"/>
                <a:sym typeface="Calibri"/>
              </a:rPr>
              <a:t>電商</a:t>
            </a:r>
            <a:r>
              <a:rPr lang="zh-TW" altLang="en-US" sz="4000" b="1" dirty="0" smtClean="0">
                <a:solidFill>
                  <a:srgbClr val="7030A0"/>
                </a:solidFill>
                <a:ea typeface="Calibri"/>
                <a:cs typeface="Calibri"/>
                <a:sym typeface="Calibri"/>
              </a:rPr>
              <a:t>金融</a:t>
            </a:r>
            <a:endParaRPr lang="en-US" sz="4000" dirty="0">
              <a:solidFill>
                <a:srgbClr val="7030A0"/>
              </a:solidFill>
            </a:endParaRPr>
          </a:p>
        </p:txBody>
      </p:sp>
    </p:spTree>
    <p:extLst>
      <p:ext uri="{BB962C8B-B14F-4D97-AF65-F5344CB8AC3E}">
        <p14:creationId xmlns:p14="http://schemas.microsoft.com/office/powerpoint/2010/main" val="3271130530"/>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4"/>
          <p:cNvSpPr>
            <a:spLocks noGrp="1"/>
          </p:cNvSpPr>
          <p:nvPr>
            <p:ph type="sldNum" sz="quarter" idx="12"/>
          </p:nvPr>
        </p:nvSpPr>
        <p:spPr/>
        <p:txBody>
          <a:bodyPr/>
          <a:lstStyle/>
          <a:p>
            <a:fld id="{B7A223AD-9DE0-49EC-B40D-C8FE98D1D69B}" type="slidenum">
              <a:rPr lang="zh-TW" altLang="en-US" smtClean="0"/>
              <a:pPr/>
              <a:t>75</a:t>
            </a:fld>
            <a:endParaRPr lang="zh-TW" altLang="en-US" dirty="0"/>
          </a:p>
        </p:txBody>
      </p:sp>
      <p:sp>
        <p:nvSpPr>
          <p:cNvPr id="6" name="標題 1"/>
          <p:cNvSpPr>
            <a:spLocks noGrp="1"/>
          </p:cNvSpPr>
          <p:nvPr>
            <p:ph type="title"/>
          </p:nvPr>
        </p:nvSpPr>
        <p:spPr/>
        <p:txBody>
          <a:bodyPr>
            <a:normAutofit/>
          </a:bodyPr>
          <a:lstStyle/>
          <a:p>
            <a:r>
              <a:rPr kumimoji="1" lang="zh-TW" altLang="en-US" dirty="0"/>
              <a:t>電商金融發展歷程三部曲</a:t>
            </a:r>
          </a:p>
        </p:txBody>
      </p:sp>
      <p:grpSp>
        <p:nvGrpSpPr>
          <p:cNvPr id="28" name="群組 27"/>
          <p:cNvGrpSpPr/>
          <p:nvPr/>
        </p:nvGrpSpPr>
        <p:grpSpPr>
          <a:xfrm>
            <a:off x="1608860" y="1854093"/>
            <a:ext cx="10379249" cy="4250355"/>
            <a:chOff x="2026355" y="1709761"/>
            <a:chExt cx="9770904" cy="4250355"/>
          </a:xfrm>
        </p:grpSpPr>
        <p:sp>
          <p:nvSpPr>
            <p:cNvPr id="39" name="矩形 38"/>
            <p:cNvSpPr/>
            <p:nvPr/>
          </p:nvSpPr>
          <p:spPr>
            <a:xfrm>
              <a:off x="5830209" y="3274606"/>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9" name="文字方塊 28"/>
            <p:cNvSpPr txBox="1"/>
            <p:nvPr/>
          </p:nvSpPr>
          <p:spPr>
            <a:xfrm>
              <a:off x="5048294" y="1709761"/>
              <a:ext cx="2636412" cy="1477328"/>
            </a:xfrm>
            <a:prstGeom prst="rect">
              <a:avLst/>
            </a:prstGeom>
            <a:noFill/>
          </p:spPr>
          <p:txBody>
            <a:bodyPr wrap="square" rtlCol="0">
              <a:spAutoFit/>
            </a:bodyPr>
            <a:lstStyle/>
            <a:p>
              <a:pPr>
                <a:lnSpc>
                  <a:spcPct val="150000"/>
                </a:lnSpc>
              </a:pPr>
              <a:r>
                <a:rPr kumimoji="1" lang="zh-TW" altLang="en-US" sz="2000" dirty="0"/>
                <a:t>第二部分：</a:t>
              </a:r>
              <a:endParaRPr kumimoji="1" lang="en-US" altLang="zh-TW" sz="2000" dirty="0"/>
            </a:p>
            <a:p>
              <a:pPr>
                <a:lnSpc>
                  <a:spcPct val="150000"/>
                </a:lnSpc>
              </a:pPr>
              <a:r>
                <a:rPr kumimoji="1" lang="zh-TW" altLang="en-US" sz="2000" dirty="0"/>
                <a:t>開始提供各種</a:t>
              </a:r>
              <a:r>
                <a:rPr kumimoji="1" lang="zh-TW" altLang="en-US" sz="2000" b="1" dirty="0"/>
                <a:t>借貸</a:t>
              </a:r>
              <a:r>
                <a:rPr kumimoji="1" lang="zh-TW" altLang="en-US" sz="2000" dirty="0"/>
                <a:t>業務與</a:t>
              </a:r>
              <a:r>
                <a:rPr kumimoji="1" lang="zh-TW" altLang="en-US" sz="2000" b="1" dirty="0"/>
                <a:t>投資</a:t>
              </a:r>
              <a:r>
                <a:rPr kumimoji="1" lang="zh-TW" altLang="en-US" sz="2000" dirty="0"/>
                <a:t>業務</a:t>
              </a:r>
            </a:p>
          </p:txBody>
        </p:sp>
        <p:sp>
          <p:nvSpPr>
            <p:cNvPr id="30" name="向下箭號 29"/>
            <p:cNvSpPr/>
            <p:nvPr/>
          </p:nvSpPr>
          <p:spPr>
            <a:xfrm rot="16200000">
              <a:off x="6533532" y="-1202418"/>
              <a:ext cx="791287" cy="9736167"/>
            </a:xfrm>
            <a:prstGeom prst="downArrow">
              <a:avLst/>
            </a:prstGeom>
            <a:solidFill>
              <a:srgbClr val="FF9933"/>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kumimoji="1" lang="zh-TW" altLang="en-US" dirty="0"/>
            </a:p>
          </p:txBody>
        </p:sp>
        <p:pic>
          <p:nvPicPr>
            <p:cNvPr id="34" name="圖片 33"/>
            <p:cNvPicPr>
              <a:picLocks noChangeAspect="1"/>
            </p:cNvPicPr>
            <p:nvPr/>
          </p:nvPicPr>
          <p:blipFill rotWithShape="1">
            <a:blip r:embed="rId2" cstate="print">
              <a:extLst>
                <a:ext uri="{28A0092B-C50C-407E-A947-70E740481C1C}">
                  <a14:useLocalDpi xmlns:a14="http://schemas.microsoft.com/office/drawing/2010/main" val="0"/>
                </a:ext>
              </a:extLst>
            </a:blip>
            <a:srcRect l="-384" t="27268" r="384" b="9550"/>
            <a:stretch/>
          </p:blipFill>
          <p:spPr>
            <a:xfrm>
              <a:off x="8496515" y="4343037"/>
              <a:ext cx="1746218" cy="1002277"/>
            </a:xfrm>
            <a:prstGeom prst="rect">
              <a:avLst/>
            </a:prstGeom>
          </p:spPr>
        </p:pic>
        <p:sp>
          <p:nvSpPr>
            <p:cNvPr id="35" name="文字方塊 34"/>
            <p:cNvSpPr txBox="1"/>
            <p:nvPr/>
          </p:nvSpPr>
          <p:spPr>
            <a:xfrm>
              <a:off x="2026355" y="1730536"/>
              <a:ext cx="2378896" cy="1477328"/>
            </a:xfrm>
            <a:prstGeom prst="rect">
              <a:avLst/>
            </a:prstGeom>
            <a:noFill/>
          </p:spPr>
          <p:txBody>
            <a:bodyPr wrap="square" rtlCol="0">
              <a:spAutoFit/>
            </a:bodyPr>
            <a:lstStyle/>
            <a:p>
              <a:pPr>
                <a:lnSpc>
                  <a:spcPct val="150000"/>
                </a:lnSpc>
              </a:pPr>
              <a:r>
                <a:rPr kumimoji="1" lang="zh-TW" altLang="en-US" sz="2000" dirty="0"/>
                <a:t>第一部分：</a:t>
              </a:r>
              <a:endParaRPr kumimoji="1" lang="en-US" altLang="zh-TW" sz="2000" dirty="0"/>
            </a:p>
            <a:p>
              <a:pPr>
                <a:lnSpc>
                  <a:spcPct val="150000"/>
                </a:lnSpc>
              </a:pPr>
              <a:r>
                <a:rPr kumimoji="1" lang="zh-TW" altLang="en-US" sz="2000" dirty="0"/>
                <a:t>電商進行</a:t>
              </a:r>
              <a:r>
                <a:rPr kumimoji="1" lang="zh-TW" altLang="en-US" sz="2000" b="1" dirty="0"/>
                <a:t>金流的整合</a:t>
              </a:r>
              <a:r>
                <a:rPr kumimoji="1" lang="zh-TW" altLang="en-US" sz="2000" dirty="0"/>
                <a:t>，使交易更流暢</a:t>
              </a:r>
              <a:endParaRPr kumimoji="1" lang="en-US" altLang="zh-TW" sz="2000" dirty="0"/>
            </a:p>
          </p:txBody>
        </p:sp>
        <p:grpSp>
          <p:nvGrpSpPr>
            <p:cNvPr id="36" name="群組 35"/>
            <p:cNvGrpSpPr/>
            <p:nvPr/>
          </p:nvGrpSpPr>
          <p:grpSpPr>
            <a:xfrm>
              <a:off x="2164473" y="4343627"/>
              <a:ext cx="1574739" cy="1005229"/>
              <a:chOff x="1422810" y="2994237"/>
              <a:chExt cx="1619075" cy="1033531"/>
            </a:xfrm>
          </p:grpSpPr>
          <p:pic>
            <p:nvPicPr>
              <p:cNvPr id="43" name="圖片 42"/>
              <p:cNvPicPr>
                <a:picLocks noChangeAspect="1"/>
              </p:cNvPicPr>
              <p:nvPr/>
            </p:nvPicPr>
            <p:blipFill rotWithShape="1">
              <a:blip r:embed="rId3" cstate="print">
                <a:extLst>
                  <a:ext uri="{28A0092B-C50C-407E-A947-70E740481C1C}">
                    <a14:useLocalDpi xmlns:a14="http://schemas.microsoft.com/office/drawing/2010/main" val="0"/>
                  </a:ext>
                </a:extLst>
              </a:blip>
              <a:srcRect l="9817" t="7771" r="6893" b="54552"/>
              <a:stretch/>
            </p:blipFill>
            <p:spPr>
              <a:xfrm>
                <a:off x="1424783" y="3614671"/>
                <a:ext cx="1099210" cy="413097"/>
              </a:xfrm>
              <a:prstGeom prst="rect">
                <a:avLst/>
              </a:prstGeom>
            </p:spPr>
          </p:pic>
          <p:pic>
            <p:nvPicPr>
              <p:cNvPr id="44" name="圖片 4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22810" y="2994237"/>
                <a:ext cx="1619075" cy="430674"/>
              </a:xfrm>
              <a:prstGeom prst="rect">
                <a:avLst/>
              </a:prstGeom>
            </p:spPr>
          </p:pic>
        </p:grpSp>
        <p:sp>
          <p:nvSpPr>
            <p:cNvPr id="37" name="文字方塊 36"/>
            <p:cNvSpPr txBox="1"/>
            <p:nvPr/>
          </p:nvSpPr>
          <p:spPr>
            <a:xfrm>
              <a:off x="7843682" y="1709761"/>
              <a:ext cx="3148088" cy="1938992"/>
            </a:xfrm>
            <a:prstGeom prst="rect">
              <a:avLst/>
            </a:prstGeom>
            <a:noFill/>
          </p:spPr>
          <p:txBody>
            <a:bodyPr wrap="square" rtlCol="0">
              <a:spAutoFit/>
            </a:bodyPr>
            <a:lstStyle/>
            <a:p>
              <a:pPr>
                <a:lnSpc>
                  <a:spcPct val="150000"/>
                </a:lnSpc>
              </a:pPr>
              <a:r>
                <a:rPr kumimoji="1" lang="zh-TW" altLang="en-US" sz="2000" dirty="0"/>
                <a:t>第三部分：</a:t>
              </a:r>
              <a:endParaRPr kumimoji="1" lang="en-US" altLang="zh-TW" sz="2000" dirty="0"/>
            </a:p>
            <a:p>
              <a:pPr>
                <a:lnSpc>
                  <a:spcPct val="150000"/>
                </a:lnSpc>
              </a:pPr>
              <a:r>
                <a:rPr kumimoji="1" lang="zh-TW" altLang="en-US" sz="2000" dirty="0"/>
                <a:t>交易記錄產生有價值的訊息，形成</a:t>
              </a:r>
              <a:r>
                <a:rPr kumimoji="1" lang="zh-TW" altLang="en-US" sz="2000" b="1" dirty="0"/>
                <a:t>信用評價</a:t>
              </a:r>
              <a:endParaRPr kumimoji="1" lang="zh-TW" altLang="en-US" sz="2000" dirty="0"/>
            </a:p>
            <a:p>
              <a:pPr>
                <a:lnSpc>
                  <a:spcPct val="150000"/>
                </a:lnSpc>
              </a:pPr>
              <a:endParaRPr kumimoji="1" lang="en-US" altLang="zh-TW" sz="2000" dirty="0"/>
            </a:p>
          </p:txBody>
        </p:sp>
        <p:sp>
          <p:nvSpPr>
            <p:cNvPr id="38" name="矩形 37"/>
            <p:cNvSpPr/>
            <p:nvPr/>
          </p:nvSpPr>
          <p:spPr>
            <a:xfrm>
              <a:off x="3028011" y="3183594"/>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40" name="矩形 39"/>
            <p:cNvSpPr/>
            <p:nvPr/>
          </p:nvSpPr>
          <p:spPr>
            <a:xfrm>
              <a:off x="9047727" y="3186101"/>
              <a:ext cx="320844" cy="880222"/>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pic>
          <p:nvPicPr>
            <p:cNvPr id="41" name="圖片 40"/>
            <p:cNvPicPr>
              <a:picLocks noChangeAspect="1"/>
            </p:cNvPicPr>
            <p:nvPr/>
          </p:nvPicPr>
          <p:blipFill rotWithShape="1">
            <a:blip r:embed="rId5">
              <a:alphaModFix/>
              <a:extLst>
                <a:ext uri="{28A0092B-C50C-407E-A947-70E740481C1C}">
                  <a14:useLocalDpi xmlns:a14="http://schemas.microsoft.com/office/drawing/2010/main" val="0"/>
                </a:ext>
              </a:extLst>
            </a:blip>
            <a:srcRect l="43717" t="74445" r="29605" b="2321"/>
            <a:stretch/>
          </p:blipFill>
          <p:spPr>
            <a:xfrm>
              <a:off x="5037666" y="4269235"/>
              <a:ext cx="2017656" cy="458596"/>
            </a:xfrm>
            <a:prstGeom prst="rect">
              <a:avLst/>
            </a:prstGeom>
          </p:spPr>
        </p:pic>
        <p:pic>
          <p:nvPicPr>
            <p:cNvPr id="42" name="圖片 41"/>
            <p:cNvPicPr>
              <a:picLocks noChangeAspect="1"/>
            </p:cNvPicPr>
            <p:nvPr/>
          </p:nvPicPr>
          <p:blipFill rotWithShape="1">
            <a:blip r:embed="rId5">
              <a:alphaModFix/>
              <a:extLst>
                <a:ext uri="{28A0092B-C50C-407E-A947-70E740481C1C}">
                  <a14:useLocalDpi xmlns:a14="http://schemas.microsoft.com/office/drawing/2010/main" val="0"/>
                </a:ext>
              </a:extLst>
            </a:blip>
            <a:srcRect l="71156" t="72592" r="2285" b="4765"/>
            <a:stretch/>
          </p:blipFill>
          <p:spPr>
            <a:xfrm>
              <a:off x="8321919" y="5511180"/>
              <a:ext cx="2095411" cy="448936"/>
            </a:xfrm>
            <a:prstGeom prst="rect">
              <a:avLst/>
            </a:prstGeom>
          </p:spPr>
        </p:pic>
      </p:grpSp>
      <p:pic>
        <p:nvPicPr>
          <p:cNvPr id="2" name="圖片 1"/>
          <p:cNvPicPr>
            <a:picLocks noChangeAspect="1"/>
          </p:cNvPicPr>
          <p:nvPr/>
        </p:nvPicPr>
        <p:blipFill>
          <a:blip r:embed="rId6"/>
          <a:stretch>
            <a:fillRect/>
          </a:stretch>
        </p:blipFill>
        <p:spPr>
          <a:xfrm>
            <a:off x="4818948" y="4921207"/>
            <a:ext cx="2143277" cy="1301474"/>
          </a:xfrm>
          <a:prstGeom prst="rect">
            <a:avLst/>
          </a:prstGeom>
        </p:spPr>
      </p:pic>
      <p:pic>
        <p:nvPicPr>
          <p:cNvPr id="3" name="圖片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3865" y="3370084"/>
            <a:ext cx="1713297" cy="934345"/>
          </a:xfrm>
          <a:prstGeom prst="rect">
            <a:avLst/>
          </a:prstGeom>
        </p:spPr>
      </p:pic>
      <p:sp>
        <p:nvSpPr>
          <p:cNvPr id="7" name="文字方塊 6"/>
          <p:cNvSpPr txBox="1"/>
          <p:nvPr/>
        </p:nvSpPr>
        <p:spPr>
          <a:xfrm>
            <a:off x="10784274" y="3308370"/>
            <a:ext cx="1110872" cy="1077218"/>
          </a:xfrm>
          <a:prstGeom prst="rect">
            <a:avLst/>
          </a:prstGeom>
          <a:noFill/>
        </p:spPr>
        <p:txBody>
          <a:bodyPr wrap="square" rtlCol="0">
            <a:spAutoFit/>
          </a:bodyPr>
          <a:lstStyle/>
          <a:p>
            <a:r>
              <a:rPr lang="zh-TW" altLang="en-US" sz="3200" b="1" dirty="0"/>
              <a:t>電商</a:t>
            </a:r>
            <a:endParaRPr lang="en-US" altLang="zh-TW" sz="3200" b="1" dirty="0"/>
          </a:p>
          <a:p>
            <a:r>
              <a:rPr lang="zh-TW" altLang="en-US" sz="3200" b="1" dirty="0"/>
              <a:t>銀行</a:t>
            </a:r>
          </a:p>
        </p:txBody>
      </p:sp>
      <p:sp>
        <p:nvSpPr>
          <p:cNvPr id="8" name="矩形 7"/>
          <p:cNvSpPr/>
          <p:nvPr/>
        </p:nvSpPr>
        <p:spPr>
          <a:xfrm>
            <a:off x="5079726" y="3595986"/>
            <a:ext cx="1480457" cy="4280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tx1"/>
                </a:solidFill>
              </a:rPr>
              <a:t>2013</a:t>
            </a:r>
            <a:endParaRPr lang="zh-TW" altLang="en-US" dirty="0">
              <a:solidFill>
                <a:schemeClr val="tx1"/>
              </a:solidFill>
            </a:endParaRPr>
          </a:p>
        </p:txBody>
      </p:sp>
      <p:sp>
        <p:nvSpPr>
          <p:cNvPr id="26" name="矩形 25"/>
          <p:cNvSpPr/>
          <p:nvPr/>
        </p:nvSpPr>
        <p:spPr>
          <a:xfrm>
            <a:off x="8497570" y="3554026"/>
            <a:ext cx="1480457" cy="4280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tx1"/>
                </a:solidFill>
              </a:rPr>
              <a:t>2015</a:t>
            </a:r>
            <a:endParaRPr lang="zh-TW" altLang="en-US" dirty="0">
              <a:solidFill>
                <a:schemeClr val="tx1"/>
              </a:solidFill>
            </a:endParaRPr>
          </a:p>
        </p:txBody>
      </p:sp>
      <p:sp>
        <p:nvSpPr>
          <p:cNvPr id="27" name="矩形 26"/>
          <p:cNvSpPr/>
          <p:nvPr/>
        </p:nvSpPr>
        <p:spPr>
          <a:xfrm>
            <a:off x="2103061" y="3576575"/>
            <a:ext cx="1480457" cy="3436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chemeClr val="tx1"/>
                </a:solidFill>
              </a:rPr>
              <a:t>2005</a:t>
            </a:r>
            <a:endParaRPr lang="zh-TW" altLang="en-US" dirty="0">
              <a:solidFill>
                <a:schemeClr val="tx1"/>
              </a:solidFill>
            </a:endParaRPr>
          </a:p>
        </p:txBody>
      </p:sp>
      <p:sp>
        <p:nvSpPr>
          <p:cNvPr id="31" name="頁尾版面配置區 8"/>
          <p:cNvSpPr>
            <a:spLocks noGrp="1"/>
          </p:cNvSpPr>
          <p:nvPr>
            <p:ph type="ftr" sz="quarter" idx="11"/>
          </p:nvPr>
        </p:nvSpPr>
        <p:spPr>
          <a:xfrm>
            <a:off x="133864" y="6478310"/>
            <a:ext cx="11744099"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smtClean="0"/>
              <a:t>	</a:t>
            </a:r>
            <a:r>
              <a:rPr lang="en-US" altLang="zh-TW" smtClean="0"/>
              <a:t>NCTU.IIM.IEBI </a:t>
            </a:r>
            <a:r>
              <a:rPr lang="en-US" altLang="zh-TW" dirty="0"/>
              <a:t>Lab</a:t>
            </a:r>
            <a:endParaRPr lang="zh-TW" altLang="en-US" dirty="0"/>
          </a:p>
        </p:txBody>
      </p:sp>
    </p:spTree>
    <p:extLst>
      <p:ext uri="{BB962C8B-B14F-4D97-AF65-F5344CB8AC3E}">
        <p14:creationId xmlns:p14="http://schemas.microsoft.com/office/powerpoint/2010/main" val="2690694792"/>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橢圓 11"/>
          <p:cNvSpPr/>
          <p:nvPr/>
        </p:nvSpPr>
        <p:spPr>
          <a:xfrm>
            <a:off x="2430006" y="548029"/>
            <a:ext cx="7658989" cy="5795317"/>
          </a:xfrm>
          <a:prstGeom prst="ellipse">
            <a:avLst/>
          </a:prstGeom>
          <a:solidFill>
            <a:srgbClr val="EEF0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13" name="直線單箭頭接點 12"/>
          <p:cNvCxnSpPr/>
          <p:nvPr/>
        </p:nvCxnSpPr>
        <p:spPr>
          <a:xfrm flipV="1">
            <a:off x="3215257" y="548029"/>
            <a:ext cx="7840792" cy="5291816"/>
          </a:xfrm>
          <a:prstGeom prst="straightConnector1">
            <a:avLst/>
          </a:prstGeom>
          <a:ln w="317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標題 1"/>
          <p:cNvSpPr>
            <a:spLocks noGrp="1"/>
          </p:cNvSpPr>
          <p:nvPr>
            <p:ph type="title"/>
          </p:nvPr>
        </p:nvSpPr>
        <p:spPr/>
        <p:txBody>
          <a:bodyPr/>
          <a:lstStyle/>
          <a:p>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pPr/>
              <a:t>76</a:t>
            </a:fld>
            <a:endParaRPr lang="zh-TW" altLang="en-US" dirty="0"/>
          </a:p>
        </p:txBody>
      </p:sp>
      <p:cxnSp>
        <p:nvCxnSpPr>
          <p:cNvPr id="9" name="直線接點 8"/>
          <p:cNvCxnSpPr/>
          <p:nvPr/>
        </p:nvCxnSpPr>
        <p:spPr>
          <a:xfrm>
            <a:off x="3177157" y="1319982"/>
            <a:ext cx="0" cy="4522879"/>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直線接點 10"/>
          <p:cNvCxnSpPr/>
          <p:nvPr/>
        </p:nvCxnSpPr>
        <p:spPr>
          <a:xfrm>
            <a:off x="3139057" y="5842861"/>
            <a:ext cx="5877943"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文字方塊 14"/>
          <p:cNvSpPr txBox="1"/>
          <p:nvPr/>
        </p:nvSpPr>
        <p:spPr>
          <a:xfrm>
            <a:off x="8160264" y="5893535"/>
            <a:ext cx="996436" cy="584775"/>
          </a:xfrm>
          <a:prstGeom prst="rect">
            <a:avLst/>
          </a:prstGeom>
          <a:noFill/>
        </p:spPr>
        <p:txBody>
          <a:bodyPr wrap="square" rtlCol="0">
            <a:spAutoFit/>
          </a:bodyPr>
          <a:lstStyle/>
          <a:p>
            <a:r>
              <a:rPr lang="zh-TW" altLang="en-US" sz="3200" b="1" dirty="0"/>
              <a:t>融資</a:t>
            </a:r>
          </a:p>
        </p:txBody>
      </p:sp>
      <p:sp>
        <p:nvSpPr>
          <p:cNvPr id="16" name="文字方塊 15"/>
          <p:cNvSpPr txBox="1"/>
          <p:nvPr/>
        </p:nvSpPr>
        <p:spPr>
          <a:xfrm>
            <a:off x="2078360" y="1293763"/>
            <a:ext cx="1098797" cy="584775"/>
          </a:xfrm>
          <a:prstGeom prst="rect">
            <a:avLst/>
          </a:prstGeom>
          <a:noFill/>
        </p:spPr>
        <p:txBody>
          <a:bodyPr wrap="square" rtlCol="0">
            <a:spAutoFit/>
          </a:bodyPr>
          <a:lstStyle/>
          <a:p>
            <a:r>
              <a:rPr lang="zh-TW" altLang="en-US" sz="3200" b="1" dirty="0"/>
              <a:t>投資</a:t>
            </a:r>
          </a:p>
        </p:txBody>
      </p:sp>
      <p:sp>
        <p:nvSpPr>
          <p:cNvPr id="18" name="流程圖: 接點 17"/>
          <p:cNvSpPr/>
          <p:nvPr/>
        </p:nvSpPr>
        <p:spPr>
          <a:xfrm>
            <a:off x="3229941" y="5212982"/>
            <a:ext cx="580232" cy="573958"/>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TW" altLang="en-US" sz="2400" b="1" dirty="0">
              <a:solidFill>
                <a:schemeClr val="tx1"/>
              </a:solidFill>
            </a:endParaRPr>
          </a:p>
        </p:txBody>
      </p:sp>
      <p:cxnSp>
        <p:nvCxnSpPr>
          <p:cNvPr id="20" name="接點: 弧形 19"/>
          <p:cNvCxnSpPr/>
          <p:nvPr/>
        </p:nvCxnSpPr>
        <p:spPr>
          <a:xfrm>
            <a:off x="3645159" y="5587451"/>
            <a:ext cx="520444" cy="508552"/>
          </a:xfrm>
          <a:prstGeom prst="curvedConnector3">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文字方塊 21"/>
          <p:cNvSpPr txBox="1"/>
          <p:nvPr/>
        </p:nvSpPr>
        <p:spPr>
          <a:xfrm>
            <a:off x="4109213" y="5932457"/>
            <a:ext cx="1520336" cy="738664"/>
          </a:xfrm>
          <a:prstGeom prst="rect">
            <a:avLst/>
          </a:prstGeom>
          <a:noFill/>
        </p:spPr>
        <p:txBody>
          <a:bodyPr wrap="square" rtlCol="0">
            <a:spAutoFit/>
          </a:bodyPr>
          <a:lstStyle/>
          <a:p>
            <a:r>
              <a:rPr lang="zh-TW" altLang="en-US" sz="2400" b="1" dirty="0"/>
              <a:t>通路平台</a:t>
            </a:r>
          </a:p>
          <a:p>
            <a:endParaRPr lang="zh-TW" altLang="en-US" dirty="0"/>
          </a:p>
        </p:txBody>
      </p:sp>
      <p:sp>
        <p:nvSpPr>
          <p:cNvPr id="23" name="流程圖: 接點 22"/>
          <p:cNvSpPr/>
          <p:nvPr/>
        </p:nvSpPr>
        <p:spPr>
          <a:xfrm>
            <a:off x="2078360" y="5470791"/>
            <a:ext cx="995944" cy="897926"/>
          </a:xfrm>
          <a:prstGeom prst="flowChartConnector">
            <a:avLst/>
          </a:prstGeom>
          <a:solidFill>
            <a:schemeClr val="accent3">
              <a:lumMod val="60000"/>
              <a:lumOff val="40000"/>
            </a:schemeClr>
          </a:solidFill>
          <a:ln>
            <a:solidFill>
              <a:schemeClr val="accent3">
                <a:lumMod val="60000"/>
                <a:lumOff val="40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altLang="zh-TW" sz="2400" b="1" dirty="0">
                <a:solidFill>
                  <a:schemeClr val="tx1"/>
                </a:solidFill>
              </a:rPr>
              <a:t>EC</a:t>
            </a:r>
            <a:endParaRPr lang="zh-TW" altLang="en-US" sz="2400" b="1" dirty="0">
              <a:solidFill>
                <a:schemeClr val="tx1"/>
              </a:solidFill>
            </a:endParaRPr>
          </a:p>
        </p:txBody>
      </p:sp>
      <p:sp>
        <p:nvSpPr>
          <p:cNvPr id="24" name="橢圓 23"/>
          <p:cNvSpPr/>
          <p:nvPr/>
        </p:nvSpPr>
        <p:spPr>
          <a:xfrm rot="20449330">
            <a:off x="1731771" y="5227017"/>
            <a:ext cx="2646040" cy="104140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7" name="群組 16"/>
          <p:cNvGrpSpPr/>
          <p:nvPr/>
        </p:nvGrpSpPr>
        <p:grpSpPr>
          <a:xfrm>
            <a:off x="4056918" y="3678146"/>
            <a:ext cx="2307323" cy="1774118"/>
            <a:chOff x="3812719" y="3471647"/>
            <a:chExt cx="2074896" cy="1548633"/>
          </a:xfrm>
        </p:grpSpPr>
        <p:sp>
          <p:nvSpPr>
            <p:cNvPr id="3" name="橢圓 2"/>
            <p:cNvSpPr/>
            <p:nvPr/>
          </p:nvSpPr>
          <p:spPr>
            <a:xfrm>
              <a:off x="3812719" y="3471647"/>
              <a:ext cx="2074896" cy="1548633"/>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7" name="文字方塊 26"/>
            <p:cNvSpPr txBox="1"/>
            <p:nvPr/>
          </p:nvSpPr>
          <p:spPr>
            <a:xfrm>
              <a:off x="4343313" y="3939844"/>
              <a:ext cx="1098797" cy="564184"/>
            </a:xfrm>
            <a:prstGeom prst="rect">
              <a:avLst/>
            </a:prstGeom>
            <a:noFill/>
          </p:spPr>
          <p:txBody>
            <a:bodyPr wrap="square" rtlCol="0">
              <a:spAutoFit/>
            </a:bodyPr>
            <a:lstStyle/>
            <a:p>
              <a:r>
                <a:rPr lang="zh-TW" altLang="en-US" sz="3600" b="1" dirty="0">
                  <a:solidFill>
                    <a:srgbClr val="0070C0"/>
                  </a:solidFill>
                </a:rPr>
                <a:t>支付</a:t>
              </a:r>
            </a:p>
          </p:txBody>
        </p:sp>
      </p:grpSp>
      <p:grpSp>
        <p:nvGrpSpPr>
          <p:cNvPr id="7" name="群組 6"/>
          <p:cNvGrpSpPr/>
          <p:nvPr/>
        </p:nvGrpSpPr>
        <p:grpSpPr>
          <a:xfrm>
            <a:off x="4586534" y="1842374"/>
            <a:ext cx="1999756" cy="1809198"/>
            <a:chOff x="4055497" y="1774698"/>
            <a:chExt cx="2295042" cy="1913037"/>
          </a:xfrm>
        </p:grpSpPr>
        <p:sp>
          <p:nvSpPr>
            <p:cNvPr id="32" name="橢圓 31"/>
            <p:cNvSpPr/>
            <p:nvPr/>
          </p:nvSpPr>
          <p:spPr>
            <a:xfrm>
              <a:off x="4055497" y="1774698"/>
              <a:ext cx="2295042" cy="1913037"/>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文字方塊 27"/>
            <p:cNvSpPr txBox="1"/>
            <p:nvPr/>
          </p:nvSpPr>
          <p:spPr>
            <a:xfrm>
              <a:off x="4278458" y="2408051"/>
              <a:ext cx="1849331" cy="646331"/>
            </a:xfrm>
            <a:prstGeom prst="rect">
              <a:avLst/>
            </a:prstGeom>
            <a:noFill/>
          </p:spPr>
          <p:txBody>
            <a:bodyPr wrap="square" rtlCol="0">
              <a:spAutoFit/>
            </a:bodyPr>
            <a:lstStyle/>
            <a:p>
              <a:r>
                <a:rPr lang="zh-TW" altLang="en-US" sz="3600" b="1" dirty="0">
                  <a:solidFill>
                    <a:srgbClr val="0070C0"/>
                  </a:solidFill>
                </a:rPr>
                <a:t>微投資</a:t>
              </a:r>
            </a:p>
          </p:txBody>
        </p:sp>
      </p:grpSp>
      <p:grpSp>
        <p:nvGrpSpPr>
          <p:cNvPr id="10" name="群組 9"/>
          <p:cNvGrpSpPr/>
          <p:nvPr/>
        </p:nvGrpSpPr>
        <p:grpSpPr>
          <a:xfrm>
            <a:off x="7103973" y="376602"/>
            <a:ext cx="1277683" cy="4303906"/>
            <a:chOff x="6992490" y="149919"/>
            <a:chExt cx="1277683" cy="4303906"/>
          </a:xfrm>
        </p:grpSpPr>
        <p:sp>
          <p:nvSpPr>
            <p:cNvPr id="34" name="橢圓 33"/>
            <p:cNvSpPr/>
            <p:nvPr/>
          </p:nvSpPr>
          <p:spPr>
            <a:xfrm rot="19115899">
              <a:off x="6992490" y="149919"/>
              <a:ext cx="1277683" cy="4303906"/>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9" name="文字方塊 28"/>
            <p:cNvSpPr txBox="1"/>
            <p:nvPr/>
          </p:nvSpPr>
          <p:spPr>
            <a:xfrm rot="2841336">
              <a:off x="6398486" y="2359573"/>
              <a:ext cx="2948692" cy="523220"/>
            </a:xfrm>
            <a:prstGeom prst="rect">
              <a:avLst/>
            </a:prstGeom>
            <a:noFill/>
          </p:spPr>
          <p:txBody>
            <a:bodyPr wrap="square" rtlCol="0">
              <a:spAutoFit/>
            </a:bodyPr>
            <a:lstStyle/>
            <a:p>
              <a:r>
                <a:rPr lang="zh-TW" altLang="en-US" sz="2800" b="1" dirty="0">
                  <a:solidFill>
                    <a:srgbClr val="0070C0"/>
                  </a:solidFill>
                </a:rPr>
                <a:t>信用評價理財</a:t>
              </a:r>
            </a:p>
          </p:txBody>
        </p:sp>
      </p:grpSp>
      <p:grpSp>
        <p:nvGrpSpPr>
          <p:cNvPr id="8" name="群組 7"/>
          <p:cNvGrpSpPr/>
          <p:nvPr/>
        </p:nvGrpSpPr>
        <p:grpSpPr>
          <a:xfrm>
            <a:off x="6386194" y="3642987"/>
            <a:ext cx="1930855" cy="1701920"/>
            <a:chOff x="6215884" y="3698975"/>
            <a:chExt cx="2295042" cy="1913037"/>
          </a:xfrm>
        </p:grpSpPr>
        <p:sp>
          <p:nvSpPr>
            <p:cNvPr id="33" name="橢圓 32"/>
            <p:cNvSpPr/>
            <p:nvPr/>
          </p:nvSpPr>
          <p:spPr>
            <a:xfrm>
              <a:off x="6215884" y="3698975"/>
              <a:ext cx="2295042" cy="1913037"/>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 name="文字方塊 29"/>
            <p:cNvSpPr txBox="1"/>
            <p:nvPr/>
          </p:nvSpPr>
          <p:spPr>
            <a:xfrm>
              <a:off x="6524254" y="4357144"/>
              <a:ext cx="1877430" cy="646331"/>
            </a:xfrm>
            <a:prstGeom prst="rect">
              <a:avLst/>
            </a:prstGeom>
            <a:noFill/>
          </p:spPr>
          <p:txBody>
            <a:bodyPr wrap="square" rtlCol="0">
              <a:spAutoFit/>
            </a:bodyPr>
            <a:lstStyle/>
            <a:p>
              <a:r>
                <a:rPr lang="zh-TW" altLang="en-US" sz="3600" b="1" dirty="0">
                  <a:solidFill>
                    <a:srgbClr val="0070C0"/>
                  </a:solidFill>
                </a:rPr>
                <a:t>微借貸</a:t>
              </a:r>
            </a:p>
          </p:txBody>
        </p:sp>
      </p:grpSp>
      <p:sp>
        <p:nvSpPr>
          <p:cNvPr id="31" name="橢圓 30"/>
          <p:cNvSpPr/>
          <p:nvPr/>
        </p:nvSpPr>
        <p:spPr>
          <a:xfrm rot="20449330">
            <a:off x="8882969" y="606769"/>
            <a:ext cx="2018620" cy="1779570"/>
          </a:xfrm>
          <a:prstGeom prst="ellipse">
            <a:avLst/>
          </a:prstGeom>
          <a:solidFill>
            <a:schemeClr val="accent4">
              <a:lumMod val="20000"/>
              <a:lumOff val="80000"/>
            </a:schemeClr>
          </a:solid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600" dirty="0">
                <a:solidFill>
                  <a:schemeClr val="tx1"/>
                </a:solidFill>
              </a:rPr>
              <a:t>互聯網銀行</a:t>
            </a:r>
          </a:p>
        </p:txBody>
      </p:sp>
      <p:sp>
        <p:nvSpPr>
          <p:cNvPr id="14" name="文字方塊 13"/>
          <p:cNvSpPr txBox="1"/>
          <p:nvPr/>
        </p:nvSpPr>
        <p:spPr>
          <a:xfrm>
            <a:off x="9645164" y="3561812"/>
            <a:ext cx="1919307" cy="584775"/>
          </a:xfrm>
          <a:prstGeom prst="rect">
            <a:avLst/>
          </a:prstGeom>
          <a:noFill/>
        </p:spPr>
        <p:txBody>
          <a:bodyPr wrap="square" rtlCol="0">
            <a:spAutoFit/>
          </a:bodyPr>
          <a:lstStyle/>
          <a:p>
            <a:r>
              <a:rPr lang="zh-TW" altLang="en-US" sz="3200" dirty="0">
                <a:solidFill>
                  <a:schemeClr val="accent3">
                    <a:lumMod val="60000"/>
                    <a:lumOff val="40000"/>
                  </a:schemeClr>
                </a:solidFill>
              </a:rPr>
              <a:t>電商金融</a:t>
            </a:r>
          </a:p>
        </p:txBody>
      </p:sp>
      <p:sp>
        <p:nvSpPr>
          <p:cNvPr id="35" name="頁尾版面配置區 8"/>
          <p:cNvSpPr>
            <a:spLocks noGrp="1"/>
          </p:cNvSpPr>
          <p:nvPr>
            <p:ph type="ftr" sz="quarter" idx="11"/>
          </p:nvPr>
        </p:nvSpPr>
        <p:spPr>
          <a:xfrm>
            <a:off x="133864" y="6478310"/>
            <a:ext cx="11744099" cy="379690"/>
          </a:xfrm>
        </p:spPr>
        <p:txBody>
          <a:bodyPr/>
          <a:lstStyle/>
          <a:p>
            <a:r>
              <a:rPr lang="en-US" altLang="zh-TW" dirty="0" smtClean="0"/>
              <a:t>《2017</a:t>
            </a:r>
            <a:r>
              <a:rPr lang="zh-TW" altLang="en-US" dirty="0" smtClean="0"/>
              <a:t>數位</a:t>
            </a:r>
            <a:r>
              <a:rPr lang="zh-TW" altLang="en-US" dirty="0"/>
              <a:t>金融</a:t>
            </a:r>
            <a:r>
              <a:rPr lang="en-US" altLang="zh-TW" dirty="0"/>
              <a:t>》                                                                                                                                             </a:t>
            </a:r>
            <a:r>
              <a:rPr lang="zh-TW" altLang="en-US" smtClean="0"/>
              <a:t>	</a:t>
            </a:r>
            <a:r>
              <a:rPr lang="en-US" altLang="zh-TW" smtClean="0"/>
              <a:t>NCTU.IIM.IEBI </a:t>
            </a:r>
            <a:r>
              <a:rPr lang="en-US" altLang="zh-TW" dirty="0"/>
              <a:t>Lab</a:t>
            </a:r>
            <a:endParaRPr lang="zh-TW" altLang="en-US" dirty="0"/>
          </a:p>
        </p:txBody>
      </p:sp>
      <p:sp>
        <p:nvSpPr>
          <p:cNvPr id="6" name="矩形 5"/>
          <p:cNvSpPr/>
          <p:nvPr/>
        </p:nvSpPr>
        <p:spPr>
          <a:xfrm>
            <a:off x="321278" y="462538"/>
            <a:ext cx="4723284" cy="707886"/>
          </a:xfrm>
          <a:prstGeom prst="rect">
            <a:avLst/>
          </a:prstGeom>
        </p:spPr>
        <p:txBody>
          <a:bodyPr wrap="square">
            <a:spAutoFit/>
          </a:bodyPr>
          <a:lstStyle/>
          <a:p>
            <a:r>
              <a:rPr lang="zh-TW" altLang="en-US" sz="4000" b="1" dirty="0" smtClean="0">
                <a:solidFill>
                  <a:schemeClr val="accent2"/>
                </a:solidFill>
                <a:ea typeface="Calibri"/>
                <a:cs typeface="Calibri"/>
                <a:sym typeface="Calibri"/>
              </a:rPr>
              <a:t>電商金融創新</a:t>
            </a:r>
            <a:r>
              <a:rPr lang="zh-TW" altLang="en-US" sz="4000" b="1" dirty="0">
                <a:solidFill>
                  <a:schemeClr val="accent2"/>
                </a:solidFill>
                <a:ea typeface="Calibri"/>
                <a:cs typeface="Calibri"/>
                <a:sym typeface="Calibri"/>
              </a:rPr>
              <a:t>地圖</a:t>
            </a:r>
            <a:endParaRPr lang="en-US" sz="4000" dirty="0"/>
          </a:p>
        </p:txBody>
      </p:sp>
    </p:spTree>
    <p:extLst>
      <p:ext uri="{BB962C8B-B14F-4D97-AF65-F5344CB8AC3E}">
        <p14:creationId xmlns:p14="http://schemas.microsoft.com/office/powerpoint/2010/main" val="1377080217"/>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z="5400" dirty="0" smtClean="0"/>
              <a:t>課程結論</a:t>
            </a:r>
            <a:r>
              <a:rPr lang="en-US" altLang="zh-TW" sz="5400" dirty="0" smtClean="0"/>
              <a:t>:</a:t>
            </a:r>
            <a:r>
              <a:rPr lang="zh-TW" altLang="en-US" sz="5400" dirty="0" smtClean="0"/>
              <a:t>創新與競爭智慧</a:t>
            </a:r>
            <a:endParaRPr lang="en-US" sz="5400" dirty="0"/>
          </a:p>
        </p:txBody>
      </p:sp>
      <p:sp>
        <p:nvSpPr>
          <p:cNvPr id="3" name="內容版面配置區 2"/>
          <p:cNvSpPr>
            <a:spLocks noGrp="1"/>
          </p:cNvSpPr>
          <p:nvPr>
            <p:ph idx="1"/>
          </p:nvPr>
        </p:nvSpPr>
        <p:spPr>
          <a:xfrm>
            <a:off x="785191" y="1514199"/>
            <a:ext cx="10515600" cy="4351338"/>
          </a:xfrm>
        </p:spPr>
        <p:txBody>
          <a:bodyPr>
            <a:normAutofit/>
          </a:bodyPr>
          <a:lstStyle/>
          <a:p>
            <a:pPr marL="0" indent="0">
              <a:buNone/>
            </a:pPr>
            <a:r>
              <a:rPr lang="zh-TW" altLang="en-US" sz="3600" dirty="0" smtClean="0"/>
              <a:t>       </a:t>
            </a:r>
            <a:endParaRPr lang="en-US" altLang="zh-TW" sz="3600" dirty="0" smtClean="0"/>
          </a:p>
          <a:p>
            <a:r>
              <a:rPr lang="zh-TW" altLang="en-US" sz="4800" b="1" dirty="0" smtClean="0">
                <a:latin typeface="+mn-ea"/>
              </a:rPr>
              <a:t>「</a:t>
            </a:r>
            <a:r>
              <a:rPr lang="zh-TW" altLang="en-US" sz="4800" b="1" dirty="0">
                <a:solidFill>
                  <a:srgbClr val="7030A0"/>
                </a:solidFill>
                <a:latin typeface="+mn-ea"/>
              </a:rPr>
              <a:t>無有定</a:t>
            </a:r>
            <a:r>
              <a:rPr lang="zh-TW" altLang="en-US" sz="4800" b="1" dirty="0" smtClean="0">
                <a:solidFill>
                  <a:srgbClr val="7030A0"/>
                </a:solidFill>
                <a:latin typeface="+mn-ea"/>
              </a:rPr>
              <a:t>法</a:t>
            </a:r>
            <a:r>
              <a:rPr lang="zh-TW" altLang="en-US" sz="4800" b="1" dirty="0">
                <a:latin typeface="+mn-ea"/>
              </a:rPr>
              <a:t>」 </a:t>
            </a:r>
            <a:r>
              <a:rPr lang="zh-TW" altLang="en-US" sz="4800" b="1" dirty="0" smtClean="0">
                <a:latin typeface="+mn-ea"/>
              </a:rPr>
              <a:t>   </a:t>
            </a:r>
            <a:r>
              <a:rPr lang="en-US" altLang="zh-TW" sz="4400" dirty="0" smtClean="0">
                <a:latin typeface="+mn-ea"/>
              </a:rPr>
              <a:t>(</a:t>
            </a:r>
            <a:r>
              <a:rPr lang="zh-TW" altLang="en-US" sz="4400" dirty="0">
                <a:latin typeface="+mn-ea"/>
              </a:rPr>
              <a:t>金剛經 第 </a:t>
            </a:r>
            <a:r>
              <a:rPr lang="zh-TW" altLang="en-US" sz="4400" dirty="0" smtClean="0">
                <a:latin typeface="+mn-ea"/>
              </a:rPr>
              <a:t>七</a:t>
            </a:r>
            <a:r>
              <a:rPr lang="en-US" altLang="zh-TW" sz="4400" dirty="0" smtClean="0">
                <a:latin typeface="+mn-ea"/>
              </a:rPr>
              <a:t> </a:t>
            </a:r>
            <a:r>
              <a:rPr lang="zh-TW" altLang="en-US" sz="4400" dirty="0">
                <a:latin typeface="+mn-ea"/>
              </a:rPr>
              <a:t>分</a:t>
            </a:r>
            <a:r>
              <a:rPr lang="en-US" altLang="zh-TW" sz="4400" dirty="0" smtClean="0">
                <a:latin typeface="+mn-ea"/>
              </a:rPr>
              <a:t>)</a:t>
            </a:r>
            <a:endParaRPr lang="en-US" altLang="zh-TW" sz="5400" b="1" dirty="0" smtClean="0">
              <a:latin typeface="+mn-ea"/>
            </a:endParaRPr>
          </a:p>
          <a:p>
            <a:r>
              <a:rPr lang="zh-TW" altLang="en-US" sz="5400" b="1" dirty="0" smtClean="0">
                <a:latin typeface="+mn-ea"/>
              </a:rPr>
              <a:t>「</a:t>
            </a:r>
            <a:r>
              <a:rPr lang="zh-TW" altLang="en-US" sz="4400" b="1" dirty="0" smtClean="0">
                <a:solidFill>
                  <a:srgbClr val="7030A0"/>
                </a:solidFill>
                <a:latin typeface="+mn-ea"/>
              </a:rPr>
              <a:t>聖人</a:t>
            </a:r>
            <a:r>
              <a:rPr lang="zh-TW" altLang="en-US" sz="4400" b="1" dirty="0">
                <a:solidFill>
                  <a:srgbClr val="7030A0"/>
                </a:solidFill>
                <a:latin typeface="+mn-ea"/>
              </a:rPr>
              <a:t>不</a:t>
            </a:r>
            <a:r>
              <a:rPr lang="zh-TW" altLang="en-US" sz="4400" b="1" dirty="0" smtClean="0">
                <a:solidFill>
                  <a:srgbClr val="7030A0"/>
                </a:solidFill>
                <a:latin typeface="+mn-ea"/>
              </a:rPr>
              <a:t>積</a:t>
            </a:r>
            <a:r>
              <a:rPr lang="zh-TW" altLang="en-US" sz="4400" b="1" dirty="0">
                <a:latin typeface="+mn-ea"/>
              </a:rPr>
              <a:t>」 ，既以為人己愈有，既以與人己愈多</a:t>
            </a:r>
            <a:r>
              <a:rPr lang="zh-TW" altLang="en-US" sz="4400" b="1" dirty="0" smtClean="0">
                <a:latin typeface="+mn-ea"/>
              </a:rPr>
              <a:t>。</a:t>
            </a:r>
            <a:r>
              <a:rPr lang="zh-TW" altLang="en-US" sz="5400" b="1" dirty="0" smtClean="0">
                <a:latin typeface="+mn-ea"/>
              </a:rPr>
              <a:t>   </a:t>
            </a:r>
            <a:r>
              <a:rPr lang="en-US" altLang="zh-TW" sz="4400" dirty="0">
                <a:latin typeface="+mn-ea"/>
              </a:rPr>
              <a:t>(</a:t>
            </a:r>
            <a:r>
              <a:rPr lang="zh-TW" altLang="en-US" sz="4400" dirty="0">
                <a:latin typeface="+mn-ea"/>
              </a:rPr>
              <a:t>道德經 第 </a:t>
            </a:r>
            <a:r>
              <a:rPr lang="en-US" altLang="zh-TW" sz="4400" dirty="0">
                <a:latin typeface="+mn-ea"/>
              </a:rPr>
              <a:t>81 </a:t>
            </a:r>
            <a:r>
              <a:rPr lang="zh-TW" altLang="en-US" sz="4400" dirty="0">
                <a:latin typeface="+mn-ea"/>
              </a:rPr>
              <a:t>章</a:t>
            </a:r>
            <a:r>
              <a:rPr lang="en-US" altLang="zh-TW" sz="4400" dirty="0" smtClean="0">
                <a:latin typeface="+mn-ea"/>
              </a:rPr>
              <a:t>)</a:t>
            </a:r>
            <a:endParaRPr lang="en-US" altLang="zh-TW" sz="4400" b="1" dirty="0" smtClean="0">
              <a:latin typeface="+mn-ea"/>
            </a:endParaRPr>
          </a:p>
          <a:p>
            <a:endParaRPr lang="en-US" dirty="0"/>
          </a:p>
        </p:txBody>
      </p:sp>
    </p:spTree>
    <p:extLst>
      <p:ext uri="{BB962C8B-B14F-4D97-AF65-F5344CB8AC3E}">
        <p14:creationId xmlns:p14="http://schemas.microsoft.com/office/powerpoint/2010/main" val="36473864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創新</a:t>
            </a:r>
            <a:endParaRPr lang="en-US" dirty="0"/>
          </a:p>
        </p:txBody>
      </p:sp>
      <p:sp>
        <p:nvSpPr>
          <p:cNvPr id="3" name="內容版面配置區 2"/>
          <p:cNvSpPr>
            <a:spLocks noGrp="1"/>
          </p:cNvSpPr>
          <p:nvPr>
            <p:ph idx="1"/>
          </p:nvPr>
        </p:nvSpPr>
        <p:spPr/>
        <p:txBody>
          <a:bodyPr>
            <a:normAutofit/>
          </a:bodyPr>
          <a:lstStyle/>
          <a:p>
            <a:pPr marL="0" indent="0">
              <a:buNone/>
            </a:pPr>
            <a:r>
              <a:rPr lang="zh-TW" altLang="en-US" sz="4000" dirty="0" smtClean="0"/>
              <a:t>不只是</a:t>
            </a:r>
            <a:r>
              <a:rPr lang="zh-TW" altLang="en-US" sz="4000" dirty="0">
                <a:solidFill>
                  <a:srgbClr val="FF0000"/>
                </a:solidFill>
              </a:rPr>
              <a:t>提出創意</a:t>
            </a:r>
            <a:r>
              <a:rPr lang="zh-TW" altLang="en-US" sz="4000" dirty="0"/>
              <a:t>，真正創新妙策在於能</a:t>
            </a:r>
            <a:r>
              <a:rPr lang="zh-TW" altLang="en-US" sz="4000" dirty="0">
                <a:solidFill>
                  <a:srgbClr val="FF0000"/>
                </a:solidFill>
              </a:rPr>
              <a:t>落實創意</a:t>
            </a:r>
            <a:r>
              <a:rPr lang="zh-TW" altLang="en-US" sz="4000" dirty="0"/>
              <a:t>，有效增強能力、整合資源，解除相關族群的痛苦與煩惱，創造價值、分享價值。</a:t>
            </a:r>
            <a:br>
              <a:rPr lang="zh-TW" altLang="en-US" sz="4000" dirty="0"/>
            </a:br>
            <a:endParaRPr lang="en-US" sz="4000" dirty="0"/>
          </a:p>
        </p:txBody>
      </p:sp>
    </p:spTree>
    <p:extLst>
      <p:ext uri="{BB962C8B-B14F-4D97-AF65-F5344CB8AC3E}">
        <p14:creationId xmlns:p14="http://schemas.microsoft.com/office/powerpoint/2010/main" val="40978151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lvl="2"/>
            <a:r>
              <a:rPr lang="zh-TW" altLang="en-US" sz="3600" dirty="0" smtClean="0">
                <a:latin typeface="Times New Roman" panose="02020603050405020304" pitchFamily="18" charset="0"/>
                <a:cs typeface="Times New Roman" panose="02020603050405020304" pitchFamily="18" charset="0"/>
              </a:rPr>
              <a:t>創新設計</a:t>
            </a:r>
            <a:r>
              <a:rPr lang="zh-TW" altLang="en-US" sz="3600" dirty="0" smtClean="0">
                <a:latin typeface="Times New Roman" panose="02020603050405020304" pitchFamily="18" charset="0"/>
                <a:ea typeface="標楷體" panose="03000509000000000000" pitchFamily="65" charset="-120"/>
                <a:cs typeface="Times New Roman" panose="02020603050405020304" pitchFamily="18" charset="0"/>
              </a:rPr>
              <a:t> </a:t>
            </a:r>
            <a:r>
              <a:rPr lang="zh-TW" altLang="en-US" sz="3600" dirty="0">
                <a:latin typeface="Times New Roman" panose="02020603050405020304" pitchFamily="18" charset="0"/>
                <a:ea typeface="標楷體" panose="03000509000000000000" pitchFamily="65" charset="-120"/>
                <a:cs typeface="Times New Roman" panose="02020603050405020304" pitchFamily="18" charset="0"/>
              </a:rPr>
              <a:t>－</a:t>
            </a:r>
            <a:r>
              <a:rPr lang="en-US" altLang="zh-TW" sz="3600" dirty="0">
                <a:latin typeface="Times New Roman" panose="02020603050405020304" pitchFamily="18" charset="0"/>
                <a:ea typeface="標楷體" panose="03000509000000000000" pitchFamily="65" charset="-120"/>
                <a:cs typeface="Times New Roman" panose="02020603050405020304" pitchFamily="18" charset="0"/>
              </a:rPr>
              <a:t> Business Model </a:t>
            </a:r>
            <a:r>
              <a:rPr lang="en-US" altLang="zh-TW" sz="3600" dirty="0" smtClean="0">
                <a:latin typeface="Times New Roman" panose="02020603050405020304" pitchFamily="18" charset="0"/>
                <a:ea typeface="標楷體" panose="03000509000000000000" pitchFamily="65" charset="-120"/>
                <a:cs typeface="Times New Roman" panose="02020603050405020304" pitchFamily="18" charset="0"/>
              </a:rPr>
              <a:t>Canvas (</a:t>
            </a:r>
            <a:r>
              <a:rPr lang="en-US" altLang="zh-TW" sz="3600" dirty="0" err="1" smtClean="0">
                <a:latin typeface="Times New Roman" panose="02020603050405020304" pitchFamily="18" charset="0"/>
                <a:ea typeface="標楷體" panose="03000509000000000000" pitchFamily="65" charset="-120"/>
                <a:cs typeface="Times New Roman" panose="02020603050405020304" pitchFamily="18" charset="0"/>
              </a:rPr>
              <a:t>Osterwalder</a:t>
            </a:r>
            <a:r>
              <a:rPr lang="en-US" altLang="zh-TW" sz="3600" dirty="0" smtClean="0">
                <a:latin typeface="Times New Roman" panose="02020603050405020304" pitchFamily="18" charset="0"/>
                <a:ea typeface="標楷體" panose="03000509000000000000" pitchFamily="65" charset="-120"/>
                <a:cs typeface="Times New Roman" panose="02020603050405020304" pitchFamily="18" charset="0"/>
              </a:rPr>
              <a:t> &amp; </a:t>
            </a:r>
            <a:r>
              <a:rPr lang="en-US" altLang="zh-TW" sz="3600" dirty="0" err="1" smtClean="0">
                <a:latin typeface="Times New Roman" panose="02020603050405020304" pitchFamily="18" charset="0"/>
                <a:ea typeface="標楷體" panose="03000509000000000000" pitchFamily="65" charset="-120"/>
                <a:cs typeface="Times New Roman" panose="02020603050405020304" pitchFamily="18" charset="0"/>
              </a:rPr>
              <a:t>Pigneur</a:t>
            </a:r>
            <a:r>
              <a:rPr lang="en-US" altLang="zh-TW" sz="3600" dirty="0" smtClean="0">
                <a:latin typeface="Times New Roman" panose="02020603050405020304" pitchFamily="18" charset="0"/>
                <a:ea typeface="標楷體" panose="03000509000000000000" pitchFamily="65" charset="-120"/>
                <a:cs typeface="Times New Roman" panose="02020603050405020304" pitchFamily="18" charset="0"/>
              </a:rPr>
              <a:t>, 2010)</a:t>
            </a:r>
            <a:endParaRPr lang="zh-TW" altLang="en-US" sz="3600" dirty="0">
              <a:latin typeface="Times New Roman" panose="02020603050405020304" pitchFamily="18" charset="0"/>
              <a:ea typeface="標楷體" panose="03000509000000000000" pitchFamily="65" charset="-120"/>
              <a:cs typeface="Times New Roman" panose="02020603050405020304" pitchFamily="18" charset="0"/>
            </a:endParaRPr>
          </a:p>
        </p:txBody>
      </p:sp>
      <p:sp>
        <p:nvSpPr>
          <p:cNvPr id="4" name="投影片編號版面配置區 3"/>
          <p:cNvSpPr>
            <a:spLocks noGrp="1"/>
          </p:cNvSpPr>
          <p:nvPr>
            <p:ph type="sldNum" sz="quarter" idx="12"/>
          </p:nvPr>
        </p:nvSpPr>
        <p:spPr/>
        <p:txBody>
          <a:bodyPr/>
          <a:lstStyle/>
          <a:p>
            <a:pPr>
              <a:defRPr/>
            </a:pPr>
            <a:fld id="{C7601ABB-3416-4630-9E71-C708FAACC474}" type="slidenum">
              <a:rPr lang="zh-TW" altLang="en-US" smtClean="0"/>
              <a:pPr>
                <a:defRPr/>
              </a:pPr>
              <a:t>9</a:t>
            </a:fld>
            <a:endParaRPr lang="en-US" altLang="zh-TW"/>
          </a:p>
        </p:txBody>
      </p:sp>
      <p:sp>
        <p:nvSpPr>
          <p:cNvPr id="3" name="文字方塊 2"/>
          <p:cNvSpPr txBox="1"/>
          <p:nvPr/>
        </p:nvSpPr>
        <p:spPr>
          <a:xfrm>
            <a:off x="6435750" y="5956240"/>
            <a:ext cx="4156810" cy="400110"/>
          </a:xfrm>
          <a:prstGeom prst="rect">
            <a:avLst/>
          </a:prstGeom>
          <a:noFill/>
        </p:spPr>
        <p:txBody>
          <a:bodyPr wrap="square" rtlCol="0">
            <a:spAutoFi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資料來源：</a:t>
            </a:r>
            <a:r>
              <a:rPr lang="en-US" altLang="zh-TW" sz="2000" dirty="0" err="1">
                <a:latin typeface="Times New Roman" panose="02020603050405020304" pitchFamily="18" charset="0"/>
                <a:ea typeface="標楷體" panose="03000509000000000000" pitchFamily="65" charset="-120"/>
                <a:cs typeface="Times New Roman" panose="02020603050405020304" pitchFamily="18" charset="0"/>
              </a:rPr>
              <a:t>Strategyzer-Resouces</a:t>
            </a:r>
            <a:r>
              <a:rPr lang="en-US" altLang="zh-TW" sz="2000" dirty="0">
                <a:latin typeface="Times New Roman" panose="02020603050405020304" pitchFamily="18" charset="0"/>
                <a:ea typeface="標楷體" panose="03000509000000000000" pitchFamily="65" charset="-120"/>
                <a:cs typeface="Times New Roman" panose="02020603050405020304" pitchFamily="18" charset="0"/>
              </a:rPr>
              <a:t>, 2018</a:t>
            </a:r>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p:txBody>
      </p:sp>
      <p:pic>
        <p:nvPicPr>
          <p:cNvPr id="9" name="內容版面配置區 8"/>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055473" y="1732279"/>
            <a:ext cx="7154788" cy="4168248"/>
          </a:xfrm>
        </p:spPr>
      </p:pic>
    </p:spTree>
    <p:extLst>
      <p:ext uri="{BB962C8B-B14F-4D97-AF65-F5344CB8AC3E}">
        <p14:creationId xmlns:p14="http://schemas.microsoft.com/office/powerpoint/2010/main" val="192763575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4057</TotalTime>
  <Words>4324</Words>
  <Application>Microsoft Office PowerPoint</Application>
  <PresentationFormat>寬螢幕</PresentationFormat>
  <Paragraphs>636</Paragraphs>
  <Slides>77</Slides>
  <Notes>27</Notes>
  <HiddenSlides>0</HiddenSlides>
  <MMClips>0</MMClips>
  <ScaleCrop>false</ScaleCrop>
  <HeadingPairs>
    <vt:vector size="6" baseType="variant">
      <vt:variant>
        <vt:lpstr>使用字型</vt:lpstr>
      </vt:variant>
      <vt:variant>
        <vt:i4>13</vt:i4>
      </vt:variant>
      <vt:variant>
        <vt:lpstr>佈景主題</vt:lpstr>
      </vt:variant>
      <vt:variant>
        <vt:i4>1</vt:i4>
      </vt:variant>
      <vt:variant>
        <vt:lpstr>投影片標題</vt:lpstr>
      </vt:variant>
      <vt:variant>
        <vt:i4>77</vt:i4>
      </vt:variant>
    </vt:vector>
  </HeadingPairs>
  <TitlesOfParts>
    <vt:vector size="91" baseType="lpstr">
      <vt:lpstr>標楷體</vt:lpstr>
      <vt:lpstr>標楷體</vt:lpstr>
      <vt:lpstr>微軟正黑體</vt:lpstr>
      <vt:lpstr>Microsoft YaHei</vt:lpstr>
      <vt:lpstr>新細明體</vt:lpstr>
      <vt:lpstr>Arial</vt:lpstr>
      <vt:lpstr>Arial Black</vt:lpstr>
      <vt:lpstr>Calibri</vt:lpstr>
      <vt:lpstr>Calibri Light</vt:lpstr>
      <vt:lpstr>Georgia</vt:lpstr>
      <vt:lpstr>Tahoma</vt:lpstr>
      <vt:lpstr>Times New Roman</vt:lpstr>
      <vt:lpstr>Wingdings</vt:lpstr>
      <vt:lpstr>Office 佈景主題</vt:lpstr>
      <vt:lpstr>數位經濟:創新與競爭模式</vt:lpstr>
      <vt:lpstr>數位經濟之創新與競爭</vt:lpstr>
      <vt:lpstr>創新與競爭</vt:lpstr>
      <vt:lpstr>課程前言 ( 理論       實務)</vt:lpstr>
      <vt:lpstr>創新模式</vt:lpstr>
      <vt:lpstr> 創新動態學（游伯龍，2009）-企業的創新動態循環</vt:lpstr>
      <vt:lpstr>創新擴展循環:定義問題與解決問題 (Problem Definition VS Problem Solving)</vt:lpstr>
      <vt:lpstr>創新</vt:lpstr>
      <vt:lpstr>創新設計 － Business Model Canvas (Osterwalder &amp; Pigneur, 2010)</vt:lpstr>
      <vt:lpstr>創新設計 － Business Model Canvas (Osterwalder &amp; Pigneur, 2010) </vt:lpstr>
      <vt:lpstr>商業模式創新的經濟邏輯: VPRC 模型 （李永銘，2011）</vt:lpstr>
      <vt:lpstr>創新經濟學－ VPRC Model</vt:lpstr>
      <vt:lpstr>PowerPoint 簡報</vt:lpstr>
      <vt:lpstr>PowerPoint 簡報</vt:lpstr>
      <vt:lpstr>VPRC 創新經濟循環</vt:lpstr>
      <vt:lpstr>PowerPoint 簡報</vt:lpstr>
      <vt:lpstr>創新思維</vt:lpstr>
      <vt:lpstr>創新能力－擴展習慣領域（游伯龍教授）</vt:lpstr>
      <vt:lpstr>創新不只是提出創意，真正創新妙策在於能落實創意，有效增強能力、整合資源，解除相關族群的痛苦與煩惱，創造價值、分享價值。  </vt:lpstr>
      <vt:lpstr>競爭模式</vt:lpstr>
      <vt:lpstr>PowerPoint 簡報</vt:lpstr>
      <vt:lpstr>賽局理論- 競爭的科學 </vt:lpstr>
      <vt:lpstr>協調賽局(coordination Game)</vt:lpstr>
      <vt:lpstr>鷹鴿賽局(Hawk – Dove Game) </vt:lpstr>
      <vt:lpstr>零合賽局 The Run-Pass Game</vt:lpstr>
      <vt:lpstr>準備報告或考試?</vt:lpstr>
      <vt:lpstr>準備報告或考試?</vt:lpstr>
      <vt:lpstr>準備報告或考試?</vt:lpstr>
      <vt:lpstr>準備報告或考試?</vt:lpstr>
      <vt:lpstr>贏輸、輸贏的分類</vt:lpstr>
      <vt:lpstr>贏的探討</vt:lpstr>
      <vt:lpstr> 什麼是競爭目標?</vt:lpstr>
      <vt:lpstr>從贏到贏贏</vt:lpstr>
      <vt:lpstr>創造贏贏的基本方法</vt:lpstr>
      <vt:lpstr>創造贏贏的基本方法</vt:lpstr>
      <vt:lpstr>贏贏的洞識</vt:lpstr>
      <vt:lpstr>創新與競爭</vt:lpstr>
      <vt:lpstr>數位經濟模式(一):共享經濟</vt:lpstr>
      <vt:lpstr>數位經濟 </vt:lpstr>
      <vt:lpstr>什麼是共享經濟</vt:lpstr>
      <vt:lpstr>共享經濟正在改變你我的生活</vt:lpstr>
      <vt:lpstr>共享經濟的起源</vt:lpstr>
      <vt:lpstr>共享經濟的特徵</vt:lpstr>
      <vt:lpstr>共享經濟的存在形式</vt:lpstr>
      <vt:lpstr>共享經濟的運作機制</vt:lpstr>
      <vt:lpstr>共享經濟到底在共享什麼?!</vt:lpstr>
      <vt:lpstr>共享到底在共享什麼?!</vt:lpstr>
      <vt:lpstr>發展共享經濟</vt:lpstr>
      <vt:lpstr>什麼是平台經濟</vt:lpstr>
      <vt:lpstr>平台經濟的顛覆力量: 電信.零售…..金融…</vt:lpstr>
      <vt:lpstr>平台經濟的特徵</vt:lpstr>
      <vt:lpstr>平台模式勝出原因</vt:lpstr>
      <vt:lpstr>數位經濟模式(二):數位金融</vt:lpstr>
      <vt:lpstr>傳統金融行業</vt:lpstr>
      <vt:lpstr>互聯網金融模式</vt:lpstr>
      <vt:lpstr>互聯網金融的興起</vt:lpstr>
      <vt:lpstr>數位金融服務創新</vt:lpstr>
      <vt:lpstr>數位金融的數位DNA</vt:lpstr>
      <vt:lpstr>數位金融創新之路</vt:lpstr>
      <vt:lpstr>數位金融五大特性</vt:lpstr>
      <vt:lpstr>互聯網金融發展歷程三部曲</vt:lpstr>
      <vt:lpstr>互聯網運作三大技術</vt:lpstr>
      <vt:lpstr>互聯網技術對傳統金融之影響</vt:lpstr>
      <vt:lpstr>互聯網運作三大平台模式</vt:lpstr>
      <vt:lpstr>互聯網平台對傳統金融之影響</vt:lpstr>
      <vt:lpstr>傳統金融行業 v. 互聯網金融</vt:lpstr>
      <vt:lpstr>金融科技對於銀行業務帶來的影響</vt:lpstr>
      <vt:lpstr> 數位金融的兩面陣營:  數位銀行vs 電商金融</vt:lpstr>
      <vt:lpstr>互聯網金融之創新模式</vt:lpstr>
      <vt:lpstr>數位銀行: Bank 1.0 到 Bank 3.0 銀行轉型</vt:lpstr>
      <vt:lpstr>數位銀行: Fintech &amp; Bank3.0</vt:lpstr>
      <vt:lpstr>數位銀行:  Bank3.0 到 Bank 4.0 </vt:lpstr>
      <vt:lpstr>PowerPoint 簡報</vt:lpstr>
      <vt:lpstr>何謂電商金融</vt:lpstr>
      <vt:lpstr>電商金融發展歷程三部曲</vt:lpstr>
      <vt:lpstr>PowerPoint 簡報</vt:lpstr>
      <vt:lpstr>課程結論:創新與競爭智慧</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數位經濟模式:創新與競爭</dc:title>
  <dc:creator>ymli</dc:creator>
  <cp:lastModifiedBy>ymli</cp:lastModifiedBy>
  <cp:revision>182</cp:revision>
  <dcterms:created xsi:type="dcterms:W3CDTF">2018-05-30T15:18:40Z</dcterms:created>
  <dcterms:modified xsi:type="dcterms:W3CDTF">2022-06-18T14:02:04Z</dcterms:modified>
</cp:coreProperties>
</file>