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83" r:id="rId4"/>
    <p:sldId id="258" r:id="rId5"/>
    <p:sldId id="259" r:id="rId6"/>
    <p:sldId id="265" r:id="rId7"/>
    <p:sldId id="261" r:id="rId8"/>
    <p:sldId id="268" r:id="rId9"/>
    <p:sldId id="269" r:id="rId10"/>
    <p:sldId id="294" r:id="rId11"/>
    <p:sldId id="311" r:id="rId12"/>
    <p:sldId id="304" r:id="rId13"/>
    <p:sldId id="296" r:id="rId14"/>
    <p:sldId id="295" r:id="rId15"/>
    <p:sldId id="310" r:id="rId16"/>
    <p:sldId id="284" r:id="rId17"/>
    <p:sldId id="266" r:id="rId18"/>
    <p:sldId id="299" r:id="rId19"/>
    <p:sldId id="286" r:id="rId20"/>
    <p:sldId id="285" r:id="rId21"/>
    <p:sldId id="312" r:id="rId22"/>
    <p:sldId id="313" r:id="rId23"/>
    <p:sldId id="315" r:id="rId24"/>
    <p:sldId id="317" r:id="rId25"/>
    <p:sldId id="318" r:id="rId26"/>
    <p:sldId id="319" r:id="rId27"/>
    <p:sldId id="273" r:id="rId28"/>
    <p:sldId id="274" r:id="rId29"/>
    <p:sldId id="275" r:id="rId30"/>
    <p:sldId id="277" r:id="rId31"/>
    <p:sldId id="278" r:id="rId32"/>
    <p:sldId id="320" r:id="rId33"/>
    <p:sldId id="282" r:id="rId34"/>
    <p:sldId id="334" r:id="rId35"/>
    <p:sldId id="342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3" r:id="rId44"/>
    <p:sldId id="345" r:id="rId45"/>
    <p:sldId id="344" r:id="rId46"/>
    <p:sldId id="322" r:id="rId47"/>
    <p:sldId id="301" r:id="rId48"/>
    <p:sldId id="332" r:id="rId49"/>
    <p:sldId id="303" r:id="rId50"/>
    <p:sldId id="307" r:id="rId51"/>
    <p:sldId id="308" r:id="rId52"/>
    <p:sldId id="309" r:id="rId53"/>
    <p:sldId id="326" r:id="rId54"/>
    <p:sldId id="327" r:id="rId55"/>
    <p:sldId id="328" r:id="rId56"/>
    <p:sldId id="329" r:id="rId57"/>
    <p:sldId id="330" r:id="rId58"/>
    <p:sldId id="331" r:id="rId5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36" autoAdjust="0"/>
  </p:normalViewPr>
  <p:slideViewPr>
    <p:cSldViewPr>
      <p:cViewPr varScale="1">
        <p:scale>
          <a:sx n="101" d="100"/>
          <a:sy n="101" d="100"/>
        </p:scale>
        <p:origin x="8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BF77F7-EAAB-4110-9A83-8312DD2ECAB0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</dgm:pt>
    <dgm:pt modelId="{39B31257-3821-4C5E-AFDD-6994D7436043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覓食、領廚</a:t>
          </a:r>
        </a:p>
      </dgm:t>
    </dgm:pt>
    <dgm:pt modelId="{278706E5-F8A0-4DB8-8017-E312EE6BB21B}" type="par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4FB8B73-F9A2-4DA1-A4B3-8F565778591E}" type="sib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BDDFC71-63F2-4B1E-8CE9-9C53EAB3C288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Closet</a:t>
          </a:r>
          <a:endParaRPr lang="zh-TW" altLang="en-US" dirty="0">
            <a:latin typeface="Arial Black" pitchFamily="34" charset="0"/>
          </a:endParaRPr>
        </a:p>
      </dgm:t>
    </dgm:pt>
    <dgm:pt modelId="{8AABFB0B-AEDE-4B10-9966-8520DF12BDF5}" type="par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C0C1938D-3951-4956-A3E8-21508123E794}" type="sib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0D5B0C34-7E40-4C14-887D-0EEF0777FD23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</a:t>
          </a:r>
          <a:r>
            <a:rPr lang="en-US" altLang="zh-TW" dirty="0" err="1">
              <a:latin typeface="Arial Black" pitchFamily="34" charset="0"/>
            </a:rPr>
            <a:t>bnb</a:t>
          </a:r>
          <a:endParaRPr lang="zh-TW" altLang="en-US" dirty="0">
            <a:latin typeface="Arial Black" pitchFamily="34" charset="0"/>
          </a:endParaRPr>
        </a:p>
      </dgm:t>
    </dgm:pt>
    <dgm:pt modelId="{7CC3687F-DA5A-4DE2-AD9A-BE92887923BF}" type="par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91CDA6F9-37B6-4CC1-B9A7-383ACA296E51}" type="sib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D0394D1E-DD12-41C8-80DC-8D98A82714A7}">
      <dgm:prSet phldrT="[文字]"/>
      <dgm:spPr/>
      <dgm:t>
        <a:bodyPr/>
        <a:lstStyle/>
        <a:p>
          <a:r>
            <a:rPr lang="en-US" altLang="zh-TW" dirty="0" err="1">
              <a:latin typeface="Arial Black" pitchFamily="34" charset="0"/>
            </a:rPr>
            <a:t>Uber</a:t>
          </a:r>
          <a:endParaRPr lang="zh-TW" altLang="en-US" dirty="0">
            <a:latin typeface="Arial Black" pitchFamily="34" charset="0"/>
          </a:endParaRPr>
        </a:p>
      </dgm:t>
    </dgm:pt>
    <dgm:pt modelId="{FEF7B14A-7D68-4F12-827A-4D2EB79BF931}" type="par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A733949F-B03F-4494-ACC4-4E84B38FFCFE}" type="sib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5C788AC7-DCC4-4D84-B086-2E1B0F5F2809}" type="pres">
      <dgm:prSet presAssocID="{C7BF77F7-EAAB-4110-9A83-8312DD2ECAB0}" presName="linearFlow" presStyleCnt="0">
        <dgm:presLayoutVars>
          <dgm:dir/>
          <dgm:resizeHandles val="exact"/>
        </dgm:presLayoutVars>
      </dgm:prSet>
      <dgm:spPr/>
    </dgm:pt>
    <dgm:pt modelId="{48716B80-FB37-4A18-9C74-0807DC3BFB1D}" type="pres">
      <dgm:prSet presAssocID="{39B31257-3821-4C5E-AFDD-6994D7436043}" presName="composite" presStyleCnt="0"/>
      <dgm:spPr/>
    </dgm:pt>
    <dgm:pt modelId="{CDEBAB29-1273-4418-91C0-B63765553AF2}" type="pres">
      <dgm:prSet presAssocID="{39B31257-3821-4C5E-AFDD-6994D7436043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9E78AD-129C-4259-BB6A-430996E72445}" type="pres">
      <dgm:prSet presAssocID="{39B31257-3821-4C5E-AFDD-6994D743604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6107B5-9244-487E-8CDF-2AC2A09358F9}" type="pres">
      <dgm:prSet presAssocID="{A4FB8B73-F9A2-4DA1-A4B3-8F565778591E}" presName="spacing" presStyleCnt="0"/>
      <dgm:spPr/>
    </dgm:pt>
    <dgm:pt modelId="{92DE73E1-C7F0-47D7-BD6C-E57E021ED290}" type="pres">
      <dgm:prSet presAssocID="{ABDDFC71-63F2-4B1E-8CE9-9C53EAB3C288}" presName="composite" presStyleCnt="0"/>
      <dgm:spPr/>
    </dgm:pt>
    <dgm:pt modelId="{A073EAC7-4303-4548-8D68-6ECAC357F45D}" type="pres">
      <dgm:prSet presAssocID="{ABDDFC71-63F2-4B1E-8CE9-9C53EAB3C288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73C82F-5815-4779-9C8A-B0432733481F}" type="pres">
      <dgm:prSet presAssocID="{ABDDFC71-63F2-4B1E-8CE9-9C53EAB3C28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90357C-C5F2-4F53-86AB-53CEA3E71715}" type="pres">
      <dgm:prSet presAssocID="{C0C1938D-3951-4956-A3E8-21508123E794}" presName="spacing" presStyleCnt="0"/>
      <dgm:spPr/>
    </dgm:pt>
    <dgm:pt modelId="{53A0CF16-05FB-41F7-BBE0-71EE333340D3}" type="pres">
      <dgm:prSet presAssocID="{0D5B0C34-7E40-4C14-887D-0EEF0777FD23}" presName="composite" presStyleCnt="0"/>
      <dgm:spPr/>
    </dgm:pt>
    <dgm:pt modelId="{479C5F80-9FAB-4DE7-9270-3297BDB89FA1}" type="pres">
      <dgm:prSet presAssocID="{0D5B0C34-7E40-4C14-887D-0EEF0777FD23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C4904AE-02F0-412A-886F-5BAE5E041A45}" type="pres">
      <dgm:prSet presAssocID="{0D5B0C34-7E40-4C14-887D-0EEF0777FD2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9D36A-7674-4FD3-AD54-E495F7275D0B}" type="pres">
      <dgm:prSet presAssocID="{91CDA6F9-37B6-4CC1-B9A7-383ACA296E51}" presName="spacing" presStyleCnt="0"/>
      <dgm:spPr/>
    </dgm:pt>
    <dgm:pt modelId="{77D67D11-D915-4F90-9FD9-2022212932BD}" type="pres">
      <dgm:prSet presAssocID="{D0394D1E-DD12-41C8-80DC-8D98A82714A7}" presName="composite" presStyleCnt="0"/>
      <dgm:spPr/>
    </dgm:pt>
    <dgm:pt modelId="{09FBB2A5-8270-427A-B8B4-5232B962FF6C}" type="pres">
      <dgm:prSet presAssocID="{D0394D1E-DD12-41C8-80DC-8D98A82714A7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74DA0D2-C40E-4121-B348-E434C740D171}" type="pres">
      <dgm:prSet presAssocID="{D0394D1E-DD12-41C8-80DC-8D98A82714A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5345B4-52B1-4320-8F93-2CED64EA3496}" type="presOf" srcId="{39B31257-3821-4C5E-AFDD-6994D7436043}" destId="{F29E78AD-129C-4259-BB6A-430996E72445}" srcOrd="0" destOrd="0" presId="urn:microsoft.com/office/officeart/2005/8/layout/vList3#2"/>
    <dgm:cxn modelId="{9578D6A0-5D96-4352-A304-6C085836A865}" srcId="{C7BF77F7-EAAB-4110-9A83-8312DD2ECAB0}" destId="{39B31257-3821-4C5E-AFDD-6994D7436043}" srcOrd="0" destOrd="0" parTransId="{278706E5-F8A0-4DB8-8017-E312EE6BB21B}" sibTransId="{A4FB8B73-F9A2-4DA1-A4B3-8F565778591E}"/>
    <dgm:cxn modelId="{094AFC77-85BE-4E18-8DC0-D4CCD7DD0801}" type="presOf" srcId="{D0394D1E-DD12-41C8-80DC-8D98A82714A7}" destId="{674DA0D2-C40E-4121-B348-E434C740D171}" srcOrd="0" destOrd="0" presId="urn:microsoft.com/office/officeart/2005/8/layout/vList3#2"/>
    <dgm:cxn modelId="{944EBD91-0F06-4D74-B798-166ED64275D5}" srcId="{C7BF77F7-EAAB-4110-9A83-8312DD2ECAB0}" destId="{0D5B0C34-7E40-4C14-887D-0EEF0777FD23}" srcOrd="2" destOrd="0" parTransId="{7CC3687F-DA5A-4DE2-AD9A-BE92887923BF}" sibTransId="{91CDA6F9-37B6-4CC1-B9A7-383ACA296E51}"/>
    <dgm:cxn modelId="{8DB130EF-2D49-4C91-8531-8E690F090431}" srcId="{C7BF77F7-EAAB-4110-9A83-8312DD2ECAB0}" destId="{D0394D1E-DD12-41C8-80DC-8D98A82714A7}" srcOrd="3" destOrd="0" parTransId="{FEF7B14A-7D68-4F12-827A-4D2EB79BF931}" sibTransId="{A733949F-B03F-4494-ACC4-4E84B38FFCFE}"/>
    <dgm:cxn modelId="{14FE159E-9EB1-4CE0-843E-A071DA772ED6}" type="presOf" srcId="{ABDDFC71-63F2-4B1E-8CE9-9C53EAB3C288}" destId="{3B73C82F-5815-4779-9C8A-B0432733481F}" srcOrd="0" destOrd="0" presId="urn:microsoft.com/office/officeart/2005/8/layout/vList3#2"/>
    <dgm:cxn modelId="{F929950E-5BC9-484D-AD63-5A6819AA95F6}" type="presOf" srcId="{C7BF77F7-EAAB-4110-9A83-8312DD2ECAB0}" destId="{5C788AC7-DCC4-4D84-B086-2E1B0F5F2809}" srcOrd="0" destOrd="0" presId="urn:microsoft.com/office/officeart/2005/8/layout/vList3#2"/>
    <dgm:cxn modelId="{BB3A8ED3-AA1C-4437-BD0B-94D36F6BAE6E}" type="presOf" srcId="{0D5B0C34-7E40-4C14-887D-0EEF0777FD23}" destId="{EC4904AE-02F0-412A-886F-5BAE5E041A45}" srcOrd="0" destOrd="0" presId="urn:microsoft.com/office/officeart/2005/8/layout/vList3#2"/>
    <dgm:cxn modelId="{551265FA-9CAD-4735-88A8-D18D7BCF05D8}" srcId="{C7BF77F7-EAAB-4110-9A83-8312DD2ECAB0}" destId="{ABDDFC71-63F2-4B1E-8CE9-9C53EAB3C288}" srcOrd="1" destOrd="0" parTransId="{8AABFB0B-AEDE-4B10-9966-8520DF12BDF5}" sibTransId="{C0C1938D-3951-4956-A3E8-21508123E794}"/>
    <dgm:cxn modelId="{EDB0E213-C7CF-494D-B2F3-1DD2EE300279}" type="presParOf" srcId="{5C788AC7-DCC4-4D84-B086-2E1B0F5F2809}" destId="{48716B80-FB37-4A18-9C74-0807DC3BFB1D}" srcOrd="0" destOrd="0" presId="urn:microsoft.com/office/officeart/2005/8/layout/vList3#2"/>
    <dgm:cxn modelId="{190F1565-3F23-4AC0-89F2-4460DF91BDA2}" type="presParOf" srcId="{48716B80-FB37-4A18-9C74-0807DC3BFB1D}" destId="{CDEBAB29-1273-4418-91C0-B63765553AF2}" srcOrd="0" destOrd="0" presId="urn:microsoft.com/office/officeart/2005/8/layout/vList3#2"/>
    <dgm:cxn modelId="{D72A606E-236A-4C2F-BA48-7B50728343B5}" type="presParOf" srcId="{48716B80-FB37-4A18-9C74-0807DC3BFB1D}" destId="{F29E78AD-129C-4259-BB6A-430996E72445}" srcOrd="1" destOrd="0" presId="urn:microsoft.com/office/officeart/2005/8/layout/vList3#2"/>
    <dgm:cxn modelId="{3D7A26A0-8C18-4FF0-9B27-F35882112A67}" type="presParOf" srcId="{5C788AC7-DCC4-4D84-B086-2E1B0F5F2809}" destId="{A26107B5-9244-487E-8CDF-2AC2A09358F9}" srcOrd="1" destOrd="0" presId="urn:microsoft.com/office/officeart/2005/8/layout/vList3#2"/>
    <dgm:cxn modelId="{FEDF20C7-010B-48C4-B5E2-778547942C93}" type="presParOf" srcId="{5C788AC7-DCC4-4D84-B086-2E1B0F5F2809}" destId="{92DE73E1-C7F0-47D7-BD6C-E57E021ED290}" srcOrd="2" destOrd="0" presId="urn:microsoft.com/office/officeart/2005/8/layout/vList3#2"/>
    <dgm:cxn modelId="{4D77A94A-AEC3-401F-BD61-C8B620F23F09}" type="presParOf" srcId="{92DE73E1-C7F0-47D7-BD6C-E57E021ED290}" destId="{A073EAC7-4303-4548-8D68-6ECAC357F45D}" srcOrd="0" destOrd="0" presId="urn:microsoft.com/office/officeart/2005/8/layout/vList3#2"/>
    <dgm:cxn modelId="{86550BC2-7EB0-4CE6-B2FA-25D45628CF75}" type="presParOf" srcId="{92DE73E1-C7F0-47D7-BD6C-E57E021ED290}" destId="{3B73C82F-5815-4779-9C8A-B0432733481F}" srcOrd="1" destOrd="0" presId="urn:microsoft.com/office/officeart/2005/8/layout/vList3#2"/>
    <dgm:cxn modelId="{DCAC013D-4567-484C-8554-4483D8DEC64D}" type="presParOf" srcId="{5C788AC7-DCC4-4D84-B086-2E1B0F5F2809}" destId="{7390357C-C5F2-4F53-86AB-53CEA3E71715}" srcOrd="3" destOrd="0" presId="urn:microsoft.com/office/officeart/2005/8/layout/vList3#2"/>
    <dgm:cxn modelId="{A60F6AE9-1C11-47F2-A746-E8E09B86D14D}" type="presParOf" srcId="{5C788AC7-DCC4-4D84-B086-2E1B0F5F2809}" destId="{53A0CF16-05FB-41F7-BBE0-71EE333340D3}" srcOrd="4" destOrd="0" presId="urn:microsoft.com/office/officeart/2005/8/layout/vList3#2"/>
    <dgm:cxn modelId="{354C2B66-9154-437B-8BFB-A5A9194C6B12}" type="presParOf" srcId="{53A0CF16-05FB-41F7-BBE0-71EE333340D3}" destId="{479C5F80-9FAB-4DE7-9270-3297BDB89FA1}" srcOrd="0" destOrd="0" presId="urn:microsoft.com/office/officeart/2005/8/layout/vList3#2"/>
    <dgm:cxn modelId="{D1448B9B-C1B9-4032-9F13-BFD0AA287BCC}" type="presParOf" srcId="{53A0CF16-05FB-41F7-BBE0-71EE333340D3}" destId="{EC4904AE-02F0-412A-886F-5BAE5E041A45}" srcOrd="1" destOrd="0" presId="urn:microsoft.com/office/officeart/2005/8/layout/vList3#2"/>
    <dgm:cxn modelId="{C9163538-FC0D-4755-8150-8983F36043F8}" type="presParOf" srcId="{5C788AC7-DCC4-4D84-B086-2E1B0F5F2809}" destId="{A7E9D36A-7674-4FD3-AD54-E495F7275D0B}" srcOrd="5" destOrd="0" presId="urn:microsoft.com/office/officeart/2005/8/layout/vList3#2"/>
    <dgm:cxn modelId="{0015FA61-A5BE-4952-8EED-2412D4F94105}" type="presParOf" srcId="{5C788AC7-DCC4-4D84-B086-2E1B0F5F2809}" destId="{77D67D11-D915-4F90-9FD9-2022212932BD}" srcOrd="6" destOrd="0" presId="urn:microsoft.com/office/officeart/2005/8/layout/vList3#2"/>
    <dgm:cxn modelId="{5C1751A3-032A-460F-A3CA-38D4ED0E73EC}" type="presParOf" srcId="{77D67D11-D915-4F90-9FD9-2022212932BD}" destId="{09FBB2A5-8270-427A-B8B4-5232B962FF6C}" srcOrd="0" destOrd="0" presId="urn:microsoft.com/office/officeart/2005/8/layout/vList3#2"/>
    <dgm:cxn modelId="{DA514493-7242-4919-8DED-FDA8FC055528}" type="presParOf" srcId="{77D67D11-D915-4F90-9FD9-2022212932BD}" destId="{674DA0D2-C40E-4121-B348-E434C740D17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E78AD-129C-4259-BB6A-430996E72445}">
      <dsp:nvSpPr>
        <dsp:cNvPr id="0" name=""/>
        <dsp:cNvSpPr/>
      </dsp:nvSpPr>
      <dsp:spPr>
        <a:xfrm rot="10800000">
          <a:off x="873601" y="26"/>
          <a:ext cx="2850376" cy="62259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>
              <a:latin typeface="微軟正黑體" pitchFamily="34" charset="-120"/>
              <a:ea typeface="微軟正黑體" pitchFamily="34" charset="-120"/>
            </a:rPr>
            <a:t>覓食、領廚</a:t>
          </a:r>
        </a:p>
      </dsp:txBody>
      <dsp:txXfrm rot="10800000">
        <a:off x="1029250" y="26"/>
        <a:ext cx="2694727" cy="622598"/>
      </dsp:txXfrm>
    </dsp:sp>
    <dsp:sp modelId="{CDEBAB29-1273-4418-91C0-B63765553AF2}">
      <dsp:nvSpPr>
        <dsp:cNvPr id="0" name=""/>
        <dsp:cNvSpPr/>
      </dsp:nvSpPr>
      <dsp:spPr>
        <a:xfrm>
          <a:off x="562302" y="26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3C82F-5815-4779-9C8A-B0432733481F}">
      <dsp:nvSpPr>
        <dsp:cNvPr id="0" name=""/>
        <dsp:cNvSpPr/>
      </dsp:nvSpPr>
      <dsp:spPr>
        <a:xfrm rot="10800000">
          <a:off x="873601" y="808475"/>
          <a:ext cx="2850376" cy="622598"/>
        </a:xfrm>
        <a:prstGeom prst="homePlat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>
              <a:latin typeface="Arial Black" pitchFamily="34" charset="0"/>
            </a:rPr>
            <a:t>Air Closet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808475"/>
        <a:ext cx="2694727" cy="622598"/>
      </dsp:txXfrm>
    </dsp:sp>
    <dsp:sp modelId="{A073EAC7-4303-4548-8D68-6ECAC357F45D}">
      <dsp:nvSpPr>
        <dsp:cNvPr id="0" name=""/>
        <dsp:cNvSpPr/>
      </dsp:nvSpPr>
      <dsp:spPr>
        <a:xfrm>
          <a:off x="562302" y="808475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904AE-02F0-412A-886F-5BAE5E041A45}">
      <dsp:nvSpPr>
        <dsp:cNvPr id="0" name=""/>
        <dsp:cNvSpPr/>
      </dsp:nvSpPr>
      <dsp:spPr>
        <a:xfrm rot="10800000">
          <a:off x="873601" y="1616925"/>
          <a:ext cx="2850376" cy="622598"/>
        </a:xfrm>
        <a:prstGeom prst="homePlat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>
              <a:latin typeface="Arial Black" pitchFamily="34" charset="0"/>
            </a:rPr>
            <a:t>Air </a:t>
          </a:r>
          <a:r>
            <a:rPr lang="en-US" altLang="zh-TW" sz="2200" kern="1200" dirty="0" err="1">
              <a:latin typeface="Arial Black" pitchFamily="34" charset="0"/>
            </a:rPr>
            <a:t>bnb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1616925"/>
        <a:ext cx="2694727" cy="622598"/>
      </dsp:txXfrm>
    </dsp:sp>
    <dsp:sp modelId="{479C5F80-9FAB-4DE7-9270-3297BDB89FA1}">
      <dsp:nvSpPr>
        <dsp:cNvPr id="0" name=""/>
        <dsp:cNvSpPr/>
      </dsp:nvSpPr>
      <dsp:spPr>
        <a:xfrm>
          <a:off x="562302" y="1616925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DA0D2-C40E-4121-B348-E434C740D171}">
      <dsp:nvSpPr>
        <dsp:cNvPr id="0" name=""/>
        <dsp:cNvSpPr/>
      </dsp:nvSpPr>
      <dsp:spPr>
        <a:xfrm rot="10800000">
          <a:off x="873601" y="2425374"/>
          <a:ext cx="2850376" cy="622598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err="1">
              <a:latin typeface="Arial Black" pitchFamily="34" charset="0"/>
            </a:rPr>
            <a:t>Uber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2425374"/>
        <a:ext cx="2694727" cy="622598"/>
      </dsp:txXfrm>
    </dsp:sp>
    <dsp:sp modelId="{09FBB2A5-8270-427A-B8B4-5232B962FF6C}">
      <dsp:nvSpPr>
        <dsp:cNvPr id="0" name=""/>
        <dsp:cNvSpPr/>
      </dsp:nvSpPr>
      <dsp:spPr>
        <a:xfrm>
          <a:off x="562302" y="2425374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1215B-923B-47E3-9B94-76CB2781423E}" type="datetimeFigureOut">
              <a:rPr lang="zh-TW" altLang="en-US"/>
              <a:pPr>
                <a:defRPr/>
              </a:pPr>
              <a:t>22/09/2020</a:t>
            </a:fld>
            <a:endParaRPr lang="en-US" altLang="zh-TW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9E736E-685B-4022-BDF2-CBBDD14F88B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TW" smtClean="0"/>
              <a:t>retweet, replurk </a:t>
            </a:r>
            <a:r>
              <a:rPr lang="zh-TW" altLang="en-US" smtClean="0"/>
              <a:t>就是把其他人講的話再講一次，也就是往下傳一層</a:t>
            </a:r>
          </a:p>
        </p:txBody>
      </p:sp>
      <p:sp>
        <p:nvSpPr>
          <p:cNvPr id="4198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1F97309-4184-44CA-874E-192B713AFAB6}" type="slidenum">
              <a:rPr kumimoji="0" lang="zh-TW" altLang="en-US" sz="1200">
                <a:latin typeface="Calibri" pitchFamily="34" charset="0"/>
              </a:rPr>
              <a:pPr algn="r"/>
              <a:t>12</a:t>
            </a:fld>
            <a:endParaRPr kumimoji="0" lang="en-US" altLang="zh-TW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9390441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7783163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962543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25330894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2130797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8511969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5308034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9296192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88279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0B669-C93A-4A28-813E-7D02384D5847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71A93-0251-4668-AEFF-EECC7A2208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4798-CFD0-4B09-84D3-356382338206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D01C5-6C2A-41BB-B5B1-78575CCF10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B7ED0-2029-4A67-8B98-7A6FE20C2F6B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298A-9154-4284-BE0B-A11256BBE90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74F7-76B6-4111-AC88-FAB7AFEF9EB7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2E9C-53F8-41F6-8DE1-21BE97ADBF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F13B2-320F-4C8E-ACFE-1C7A3E5528B4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35FB-D26B-4BCC-86DA-4ECF090F49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CF44B-61ED-4998-8F70-02FD510FB22A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E182-48F8-4A7A-A19E-75370CC29C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C1603-B1D4-460C-84E4-9A0D8DCCC634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11A9-E6DA-4712-970B-B55C81FDC6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2082-3726-42DA-8F2D-100729DBAF18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F1A9-1B37-461E-99A0-69F3619008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26421-C971-4B5F-B516-B7EEAAAEB549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10FC4-1DA4-4717-BBE9-24B3E076C5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FB65-737B-4143-9B3C-FE82047642AC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5CD3-3274-4171-9603-28C31B7ABA7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1DEA-5DBE-498D-95D9-2016F38A867B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29921-87EC-4E34-860B-EE5C8AB3EF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D78AA7-EBED-4021-A57D-1971109A7744}" type="datetimeFigureOut">
              <a:rPr lang="zh-TW" altLang="en-US"/>
              <a:pPr>
                <a:defRPr/>
              </a:pPr>
              <a:t>22/09/2020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83B1BD8-FF71-41AC-8641-1433744082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 Social Media, Social Networks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 Social Economy</a:t>
            </a:r>
            <a:endParaRPr lang="zh-TW" altLang="en-US" dirty="0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4824412"/>
          </a:xfrm>
        </p:spPr>
        <p:txBody>
          <a:bodyPr/>
          <a:lstStyle/>
          <a:p>
            <a:pPr marL="273050" indent="-273050"/>
            <a:r>
              <a:rPr lang="en-US" altLang="zh-TW" sz="2800" smtClean="0"/>
              <a:t>From traditional media</a:t>
            </a:r>
          </a:p>
          <a:p>
            <a:pPr marL="520700" lvl="1" indent="-228600"/>
            <a:r>
              <a:rPr lang="en-US" altLang="zh-TW" smtClean="0"/>
              <a:t>News papers, TV programs, Static web content</a:t>
            </a:r>
          </a:p>
          <a:p>
            <a:pPr marL="273050" indent="-273050"/>
            <a:r>
              <a:rPr lang="en-US" altLang="zh-TW" sz="2800" smtClean="0"/>
              <a:t>To social media</a:t>
            </a:r>
          </a:p>
          <a:p>
            <a:pPr marL="520700" lvl="1" indent="-228600"/>
            <a:r>
              <a:rPr lang="en-US" altLang="zh-TW" smtClean="0"/>
              <a:t>New paradigm of message/news propagation</a:t>
            </a:r>
          </a:p>
          <a:p>
            <a:pPr marL="520700" lvl="1" indent="-228600"/>
            <a:r>
              <a:rPr lang="en-US" altLang="zh-TW" smtClean="0"/>
              <a:t>Disseminate information through </a:t>
            </a:r>
            <a:r>
              <a:rPr lang="en-US" altLang="zh-TW" smtClean="0">
                <a:solidFill>
                  <a:srgbClr val="FF3300"/>
                </a:solidFill>
              </a:rPr>
              <a:t>social interactions</a:t>
            </a:r>
            <a:r>
              <a:rPr lang="en-US" altLang="zh-TW" smtClean="0"/>
              <a:t> (</a:t>
            </a:r>
            <a:r>
              <a:rPr lang="en-US" altLang="zh-TW" i="1" smtClean="0"/>
              <a:t>definition quoted from wikipedia</a:t>
            </a:r>
            <a:r>
              <a:rPr lang="en-US" altLang="zh-TW" smtClean="0"/>
              <a:t>)</a:t>
            </a:r>
          </a:p>
          <a:p>
            <a:pPr marL="520700" lvl="1" indent="-228600"/>
            <a:r>
              <a:rPr lang="en-US" altLang="zh-TW" smtClean="0"/>
              <a:t>Blog, Twitter, facebook, digg, plurk, tumblr, flickr…</a:t>
            </a:r>
            <a:endParaRPr lang="zh-TW" altLang="en-US" smtClean="0"/>
          </a:p>
        </p:txBody>
      </p:sp>
      <p:sp>
        <p:nvSpPr>
          <p:cNvPr id="36866" name="標題 1"/>
          <p:cNvSpPr>
            <a:spLocks/>
          </p:cNvSpPr>
          <p:nvPr/>
        </p:nvSpPr>
        <p:spPr bwMode="auto">
          <a:xfrm>
            <a:off x="468313" y="333375"/>
            <a:ext cx="80645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/>
              <a:t>Social media vs. Traditional media</a:t>
            </a:r>
            <a:endParaRPr kumimoji="0" lang="zh-TW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Shift to Social Media</a:t>
            </a:r>
            <a:r>
              <a:rPr lang="en-US" altLang="zh-TW" b="1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Innovation is moving from a top-down to bottom-up model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Value is shifting from ownership to experiences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Power is moving from institutions to communities</a:t>
            </a:r>
          </a:p>
          <a:p>
            <a:pPr lvl="8">
              <a:buFont typeface="Arial" pitchFamily="34" charset="0"/>
              <a:buNone/>
              <a:defRPr/>
            </a:pPr>
            <a:r>
              <a:rPr lang="en-US" dirty="0" smtClean="0"/>
              <a:t>-Dion </a:t>
            </a:r>
            <a:r>
              <a:rPr lang="en-US" dirty="0" err="1" smtClean="0"/>
              <a:t>Hinchcliffe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TW" smtClean="0"/>
              <a:t>Social interactions</a:t>
            </a:r>
            <a:endParaRPr lang="zh-TW" altLang="en-US" smtClean="0"/>
          </a:p>
        </p:txBody>
      </p:sp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052513"/>
            <a:ext cx="8075612" cy="4968875"/>
          </a:xfrm>
        </p:spPr>
        <p:txBody>
          <a:bodyPr/>
          <a:lstStyle/>
          <a:p>
            <a:r>
              <a:rPr lang="en-US" altLang="zh-TW" sz="2400" smtClean="0"/>
              <a:t>Social networking</a:t>
            </a:r>
          </a:p>
          <a:p>
            <a:pPr lvl="1"/>
            <a:r>
              <a:rPr lang="en-US" altLang="zh-TW" sz="2400" smtClean="0"/>
              <a:t>Make friends, follow</a:t>
            </a:r>
          </a:p>
          <a:p>
            <a:r>
              <a:rPr lang="en-US" altLang="zh-TW" sz="2400" smtClean="0"/>
              <a:t>Blog: Comment, Trackback (URL citation)</a:t>
            </a:r>
          </a:p>
          <a:p>
            <a:r>
              <a:rPr lang="en-US" altLang="zh-TW" sz="2400" smtClean="0"/>
              <a:t>Video, photos: Embed</a:t>
            </a:r>
          </a:p>
          <a:p>
            <a:r>
              <a:rPr lang="en-US" altLang="zh-TW" sz="2400" smtClean="0"/>
              <a:t>Social Bookmarking</a:t>
            </a:r>
          </a:p>
          <a:p>
            <a:r>
              <a:rPr lang="en-US" altLang="zh-TW" sz="2400" smtClean="0"/>
              <a:t>Groups/communities</a:t>
            </a:r>
          </a:p>
          <a:p>
            <a:pPr lvl="1"/>
            <a:r>
              <a:rPr lang="en-US" altLang="zh-TW" sz="2400" smtClean="0"/>
              <a:t>Fans group of stars, politicians, athletes</a:t>
            </a:r>
          </a:p>
          <a:p>
            <a:pPr lvl="1"/>
            <a:r>
              <a:rPr lang="en-US" altLang="zh-TW" sz="2400" smtClean="0"/>
              <a:t>Communities for specific topics</a:t>
            </a:r>
          </a:p>
          <a:p>
            <a:r>
              <a:rPr lang="en-US" altLang="zh-TW" sz="2400" smtClean="0"/>
              <a:t>Information sharing</a:t>
            </a:r>
          </a:p>
          <a:p>
            <a:pPr lvl="1"/>
            <a:r>
              <a:rPr lang="en-US" altLang="zh-TW" sz="2400" smtClean="0"/>
              <a:t>Retweet, Replurk, </a:t>
            </a:r>
          </a:p>
          <a:p>
            <a:r>
              <a:rPr lang="en-US" altLang="zh-TW" sz="2400" smtClean="0"/>
              <a:t>All of above leads to more and stronger </a:t>
            </a:r>
            <a:r>
              <a:rPr lang="en-US" altLang="zh-TW" sz="2400" smtClean="0">
                <a:solidFill>
                  <a:srgbClr val="FF0000"/>
                </a:solidFill>
              </a:rPr>
              <a:t>“Relations”</a:t>
            </a:r>
          </a:p>
          <a:p>
            <a:pPr lvl="1"/>
            <a:r>
              <a:rPr lang="en-US" altLang="zh-TW" sz="2400" smtClean="0"/>
              <a:t>Social network analysis comes to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Basic Forms of Social Media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At this time, there are basically six kinds of social media.</a:t>
            </a:r>
          </a:p>
          <a:p>
            <a:pPr lvl="1" eaLnBrk="1" hangingPunct="1"/>
            <a:r>
              <a:rPr lang="en-US" altLang="zh-TW" sz="2600" smtClean="0"/>
              <a:t>Social Networks: Facebook, MySpace</a:t>
            </a:r>
          </a:p>
          <a:p>
            <a:pPr lvl="1" eaLnBrk="1" hangingPunct="1"/>
            <a:r>
              <a:rPr lang="en-US" altLang="zh-TW" sz="2600" smtClean="0"/>
              <a:t>BLOGs/MicoBlog: Wretch, Twitter, Plurks</a:t>
            </a:r>
          </a:p>
          <a:p>
            <a:pPr lvl="1" eaLnBrk="1" hangingPunct="1"/>
            <a:r>
              <a:rPr lang="en-US" altLang="zh-TW" sz="2600" smtClean="0"/>
              <a:t>WIKIs: Wikipedia</a:t>
            </a:r>
          </a:p>
          <a:p>
            <a:pPr lvl="1" eaLnBrk="1" hangingPunct="1"/>
            <a:r>
              <a:rPr lang="en-US" altLang="zh-TW" sz="2600" smtClean="0"/>
              <a:t>Podcasts: Apple iTune</a:t>
            </a:r>
          </a:p>
          <a:p>
            <a:pPr lvl="1" eaLnBrk="1" hangingPunct="1"/>
            <a:r>
              <a:rPr lang="en-US" altLang="zh-TW" sz="2600" smtClean="0"/>
              <a:t>Forums</a:t>
            </a:r>
          </a:p>
          <a:p>
            <a:pPr lvl="1" eaLnBrk="1" hangingPunct="1"/>
            <a:r>
              <a:rPr lang="en-US" altLang="zh-TW" sz="2600" smtClean="0"/>
              <a:t>Content Communities: YouTube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273050" indent="-273050"/>
            <a:r>
              <a:rPr lang="en-US" altLang="zh-TW" sz="2800" smtClean="0">
                <a:solidFill>
                  <a:srgbClr val="FF0000"/>
                </a:solidFill>
              </a:rPr>
              <a:t>Better hardware/network infrastructure</a:t>
            </a:r>
          </a:p>
          <a:p>
            <a:pPr marL="520700" lvl="1" indent="-228600"/>
            <a:r>
              <a:rPr lang="en-US" altLang="zh-TW" smtClean="0"/>
              <a:t>Broad band, 3g, notebooks, smart phones</a:t>
            </a:r>
          </a:p>
          <a:p>
            <a:pPr marL="520700" lvl="1" indent="-228600"/>
            <a:endParaRPr lang="en-US" altLang="zh-TW" smtClean="0">
              <a:solidFill>
                <a:srgbClr val="FF0000"/>
              </a:solidFill>
            </a:endParaRPr>
          </a:p>
          <a:p>
            <a:pPr marL="273050" indent="-273050"/>
            <a:r>
              <a:rPr lang="en-US" altLang="zh-TW" sz="2800" smtClean="0">
                <a:solidFill>
                  <a:srgbClr val="FF0000"/>
                </a:solidFill>
              </a:rPr>
              <a:t>New Tools for publishing content</a:t>
            </a:r>
          </a:p>
          <a:p>
            <a:pPr marL="520700" lvl="1" indent="-228600"/>
            <a:r>
              <a:rPr lang="en-US" altLang="zh-TW" smtClean="0"/>
              <a:t>Mediawiki, building your own wiki site</a:t>
            </a:r>
          </a:p>
          <a:p>
            <a:pPr marL="520700" lvl="1" indent="-228600"/>
            <a:r>
              <a:rPr lang="en-US" altLang="zh-TW" smtClean="0"/>
              <a:t>Blogspot, providing user-friendly blog system</a:t>
            </a:r>
          </a:p>
          <a:p>
            <a:pPr marL="520700" lvl="1" indent="-228600"/>
            <a:r>
              <a:rPr lang="en-US" altLang="zh-TW" smtClean="0"/>
              <a:t>YouTube, distributing your video</a:t>
            </a:r>
          </a:p>
          <a:p>
            <a:pPr marL="520700" lvl="1" indent="-228600">
              <a:buFont typeface="Arial" charset="0"/>
              <a:buNone/>
            </a:pPr>
            <a:r>
              <a:rPr lang="en-US" altLang="zh-TW" sz="2400" smtClean="0">
                <a:solidFill>
                  <a:srgbClr val="FF0000"/>
                </a:solidFill>
              </a:rPr>
              <a:t>RSS</a:t>
            </a:r>
          </a:p>
          <a:p>
            <a:pPr marL="520700" lvl="1" indent="-228600"/>
            <a:r>
              <a:rPr lang="en-US" altLang="zh-TW" smtClean="0"/>
              <a:t>Makes user-generated content more accessible.</a:t>
            </a:r>
          </a:p>
          <a:p>
            <a:pPr marL="520700" lvl="1" indent="-228600"/>
            <a:endParaRPr lang="zh-TW" altLang="en-US" smtClean="0"/>
          </a:p>
        </p:txBody>
      </p:sp>
      <p:sp>
        <p:nvSpPr>
          <p:cNvPr id="45058" name="標題 1"/>
          <p:cNvSpPr>
            <a:spLocks/>
          </p:cNvSpPr>
          <p:nvPr/>
        </p:nvSpPr>
        <p:spPr bwMode="auto">
          <a:xfrm>
            <a:off x="39528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>
                <a:latin typeface="Calibri" pitchFamily="34" charset="0"/>
              </a:rPr>
              <a:t>Things that Boost Social Media</a:t>
            </a:r>
            <a:endParaRPr kumimoji="0" lang="zh-TW" altLang="en-US" sz="4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Users Role in Social Media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47107" name="Picture 3"/>
          <p:cNvPicPr>
            <a:picLocks noChangeAspect="1"/>
          </p:cNvPicPr>
          <p:nvPr/>
        </p:nvPicPr>
        <p:blipFill>
          <a:blip r:embed="rId3"/>
          <a:srcRect t="5824" r="32690" b="50310"/>
          <a:stretch>
            <a:fillRect/>
          </a:stretch>
        </p:blipFill>
        <p:spPr bwMode="auto">
          <a:xfrm>
            <a:off x="457200" y="1600200"/>
            <a:ext cx="82296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2.  Online social networking : basics and examples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</a:t>
            </a:r>
            <a:endParaRPr lang="zh-TW" altLang="en-US" smtClean="0"/>
          </a:p>
        </p:txBody>
      </p:sp>
      <p:sp>
        <p:nvSpPr>
          <p:cNvPr id="5734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Concepts &amp; Definitions</a:t>
            </a:r>
            <a:endParaRPr lang="en-US" altLang="zh-TW" sz="24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A place where people create their own space.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on which they write blogs ; post pictures , videos , or music ; share ideas ; and link to other web locations they find interesting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Social networkers tag the content with keywords they choose themselves , which makes their content searchable.</a:t>
            </a:r>
            <a:r>
              <a:rPr lang="en-US" altLang="zh-TW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The “tag” forms online communities of people with similar interests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600" smtClean="0"/>
              <a:t>A social structure made of nodes that are usually individuals or small groups.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sz="2000" smtClean="0"/>
              <a:t>Indicates the way in which individuals are connected through various social familiarities ranging from casual acquaintance to close familial bonds</a:t>
            </a:r>
            <a:r>
              <a:rPr lang="en-US" altLang="zh-TW" smtClean="0"/>
              <a:t>. 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229600" cy="4824412"/>
          </a:xfrm>
        </p:spPr>
        <p:txBody>
          <a:bodyPr/>
          <a:lstStyle/>
          <a:p>
            <a:pPr marL="520700" lvl="1" indent="-228600"/>
            <a:r>
              <a:rPr lang="en-US" altLang="zh-TW" smtClean="0"/>
              <a:t> A social structure made of individuals (or organizations) called "nodes," which are tied (connected) by one or more specific types of </a:t>
            </a:r>
            <a:r>
              <a:rPr lang="en-US" altLang="zh-TW" smtClean="0">
                <a:solidFill>
                  <a:srgbClr val="FF0000"/>
                </a:solidFill>
              </a:rPr>
              <a:t>relation </a:t>
            </a:r>
            <a:r>
              <a:rPr lang="en-US" altLang="zh-TW" smtClean="0"/>
              <a:t>(</a:t>
            </a:r>
            <a:r>
              <a:rPr lang="en-US" altLang="zh-TW" i="1" smtClean="0"/>
              <a:t>quoted</a:t>
            </a:r>
            <a:r>
              <a:rPr lang="en-US" altLang="zh-TW" smtClean="0"/>
              <a:t> </a:t>
            </a:r>
            <a:r>
              <a:rPr lang="en-US" altLang="zh-TW" i="1" smtClean="0"/>
              <a:t>from wikipedia</a:t>
            </a:r>
            <a:r>
              <a:rPr lang="en-US" altLang="zh-TW" smtClean="0"/>
              <a:t>)</a:t>
            </a:r>
          </a:p>
          <a:p>
            <a:pPr marL="273050" indent="-273050"/>
            <a:endParaRPr lang="en-US" altLang="zh-TW" sz="2800" smtClean="0"/>
          </a:p>
          <a:p>
            <a:pPr marL="273050" indent="-273050"/>
            <a:r>
              <a:rPr lang="en-US" altLang="zh-TW" sz="2800" smtClean="0"/>
              <a:t>Applications</a:t>
            </a:r>
          </a:p>
          <a:p>
            <a:pPr marL="520700" lvl="1" indent="-228600"/>
            <a:r>
              <a:rPr lang="en-US" altLang="zh-TW" smtClean="0"/>
              <a:t>Information Diffusion</a:t>
            </a:r>
          </a:p>
          <a:p>
            <a:pPr marL="520700" lvl="1" indent="-228600"/>
            <a:r>
              <a:rPr lang="en-US" altLang="zh-TW" smtClean="0"/>
              <a:t>Viral Marketing</a:t>
            </a:r>
          </a:p>
          <a:p>
            <a:pPr marL="520700" lvl="1" indent="-228600"/>
            <a:r>
              <a:rPr lang="en-US" altLang="zh-TW" smtClean="0"/>
              <a:t>Expert Finding</a:t>
            </a:r>
          </a:p>
          <a:p>
            <a:pPr marL="273050" indent="-273050"/>
            <a:endParaRPr lang="zh-TW" altLang="en-US" sz="3600" i="1" smtClean="0"/>
          </a:p>
        </p:txBody>
      </p:sp>
      <p:pic>
        <p:nvPicPr>
          <p:cNvPr id="59394" name="Picture 2" descr="http://www.visualcomplexity.com/vc/images/85_big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4290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文字方塊 4"/>
          <p:cNvSpPr txBox="1">
            <a:spLocks noChangeArrowheads="1"/>
          </p:cNvSpPr>
          <p:nvPr/>
        </p:nvSpPr>
        <p:spPr bwMode="auto">
          <a:xfrm>
            <a:off x="3924300" y="5949950"/>
            <a:ext cx="5000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Source:</a:t>
            </a:r>
            <a:r>
              <a:rPr kumimoji="0" lang="zh-TW" altLang="en-US" sz="1600">
                <a:latin typeface="Trebuchet MS" pitchFamily="34" charset="0"/>
                <a:ea typeface="微軟正黑體"/>
                <a:cs typeface="微軟正黑體"/>
              </a:rPr>
              <a:t> </a:t>
            </a:r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www.visualcomplexity.com</a:t>
            </a:r>
            <a:endParaRPr kumimoji="0" lang="zh-TW" altLang="en-US" sz="1600">
              <a:latin typeface="Trebuchet MS" pitchFamily="34" charset="0"/>
              <a:ea typeface="微軟正黑體"/>
              <a:cs typeface="微軟正黑體"/>
            </a:endParaRPr>
          </a:p>
        </p:txBody>
      </p:sp>
      <p:sp>
        <p:nvSpPr>
          <p:cNvPr id="59396" name="標題 1"/>
          <p:cNvSpPr>
            <a:spLocks/>
          </p:cNvSpPr>
          <p:nvPr/>
        </p:nvSpPr>
        <p:spPr bwMode="auto">
          <a:xfrm>
            <a:off x="468313" y="-26988"/>
            <a:ext cx="8229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>
                <a:latin typeface="Calibri" pitchFamily="34" charset="0"/>
              </a:rPr>
              <a:t>Social networks (cont’)</a:t>
            </a:r>
            <a:endParaRPr kumimoji="0" lang="zh-TW" altLang="en-US" sz="4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 (cont’)</a:t>
            </a:r>
            <a:endParaRPr lang="zh-TW" altLang="en-US" smtClean="0"/>
          </a:p>
        </p:txBody>
      </p:sp>
      <p:sp>
        <p:nvSpPr>
          <p:cNvPr id="614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network theory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View social relationships in terms of nodes and 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Nodes : individual actors within he networks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Ties : relationships between the 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In social network diagram, nodes are the points and ties are the lines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The network can determine the social asset of individual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network services (SNS)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To participate in social networking , people must join a company that provides the social services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000" smtClean="0"/>
              <a:t>E.g. Facebook , MySpace , Bebo</a:t>
            </a:r>
            <a:r>
              <a:rPr lang="en-US" altLang="zh-TW" smtClean="0"/>
              <a:t> 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Outline</a:t>
            </a:r>
            <a:endParaRPr lang="zh-TW" altLang="en-US" smtClean="0"/>
          </a:p>
        </p:txBody>
      </p:sp>
      <p:sp>
        <p:nvSpPr>
          <p:cNvPr id="1638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1. The Web 2.0 Revolution, Social Media and Industry Disruptors</a:t>
            </a:r>
          </a:p>
          <a:p>
            <a:pPr eaLnBrk="1" hangingPunct="1"/>
            <a:r>
              <a:rPr lang="en-US" altLang="zh-TW" smtClean="0"/>
              <a:t>2. Online social networking : basics and examples</a:t>
            </a:r>
          </a:p>
          <a:p>
            <a:pPr eaLnBrk="1" hangingPunct="1"/>
            <a:r>
              <a:rPr lang="en-US" altLang="zh-TW" smtClean="0"/>
              <a:t>3. Commercial Aspect of Web 2.0 Applications and Social Networks</a:t>
            </a:r>
          </a:p>
          <a:p>
            <a:pPr eaLnBrk="1" hangingPunct="1"/>
            <a:r>
              <a:rPr lang="en-US" altLang="zh-TW" smtClean="0"/>
              <a:t>4 Social Computing </a:t>
            </a:r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networks (cont’)</a:t>
            </a:r>
            <a:endParaRPr lang="zh-TW" altLang="en-US" smtClean="0"/>
          </a:p>
        </p:txBody>
      </p:sp>
      <p:sp>
        <p:nvSpPr>
          <p:cNvPr id="6349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network analysis (SNA) </a:t>
            </a:r>
          </a:p>
          <a:p>
            <a:pPr lvl="1" eaLnBrk="1" hangingPunct="1"/>
            <a:r>
              <a:rPr lang="en-US" altLang="zh-TW" smtClean="0"/>
              <a:t>The mapping and measuring of relationships and flows between people , groups , organizations , computers or other information or knowledge processing entities</a:t>
            </a:r>
          </a:p>
          <a:p>
            <a:pPr lvl="1" eaLnBrk="1" hangingPunct="1"/>
            <a:r>
              <a:rPr lang="en-US" altLang="zh-TW" smtClean="0"/>
              <a:t>Provides both visual and mathematical analysis of relationships</a:t>
            </a:r>
          </a:p>
          <a:p>
            <a:pPr eaLnBrk="1" hangingPunct="1"/>
            <a:r>
              <a:rPr lang="en-US" altLang="zh-TW" smtClean="0"/>
              <a:t>Social networking tools  </a:t>
            </a:r>
          </a:p>
          <a:p>
            <a:pPr lvl="1" eaLnBrk="1" hangingPunct="1"/>
            <a:r>
              <a:rPr lang="en-US" altLang="zh-TW" smtClean="0"/>
              <a:t>The most advertised are blogs (microblog) and wikis   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Major Social Network Services</a:t>
            </a:r>
            <a:endParaRPr lang="zh-TW" altLang="en-US" smtClean="0"/>
          </a:p>
        </p:txBody>
      </p:sp>
      <p:sp>
        <p:nvSpPr>
          <p:cNvPr id="73730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zh-TW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Facebook: The Network Effect</a:t>
            </a:r>
            <a:endParaRPr lang="zh-TW" altLang="en-US" smtClean="0"/>
          </a:p>
        </p:txBody>
      </p:sp>
      <p:sp>
        <p:nvSpPr>
          <p:cNvPr id="75778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Facebook</a:t>
            </a:r>
          </a:p>
          <a:p>
            <a:pPr lvl="1"/>
            <a:r>
              <a:rPr lang="en-US" altLang="zh-TW" smtClean="0"/>
              <a:t>Launched in 2004 by Mark Zuckerberg</a:t>
            </a:r>
          </a:p>
          <a:p>
            <a:pPr lvl="1"/>
            <a:r>
              <a:rPr lang="en-US" altLang="zh-TW" smtClean="0"/>
              <a:t>Photos, group, events, marketplace, posted items, and notes are the basic application</a:t>
            </a:r>
          </a:p>
          <a:p>
            <a:pPr lvl="1"/>
            <a:r>
              <a:rPr lang="en-US" altLang="zh-TW" smtClean="0"/>
              <a:t>“News feed” and “mini-feed” allow users to track the movement of friends in their social circles</a:t>
            </a:r>
          </a:p>
          <a:p>
            <a:pPr lvl="1"/>
            <a:r>
              <a:rPr lang="en-US" altLang="zh-TW" smtClean="0"/>
              <a:t>Network effect: more users mean more value</a:t>
            </a:r>
          </a:p>
          <a:p>
            <a:pPr lvl="1"/>
            <a:r>
              <a:rPr lang="en-US" altLang="zh-TW" smtClean="0"/>
              <a:t>Encouraging  organizations to open pages where they can conduct advertisements and promotions</a:t>
            </a:r>
            <a:endParaRPr lang="zh-TW" altLang="en-US" smtClean="0"/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341438"/>
            <a:ext cx="190182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3" descr="Craigsli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908050"/>
            <a:ext cx="19446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 smtClean="0"/>
              <a:t>Craigslist: A trading Floor of the Cyber Revolution</a:t>
            </a:r>
            <a:endParaRPr lang="zh-TW" altLang="en-US" sz="4000" smtClean="0"/>
          </a:p>
        </p:txBody>
      </p:sp>
      <p:sp>
        <p:nvSpPr>
          <p:cNvPr id="79875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r>
              <a:rPr lang="en-US" altLang="zh-TW" smtClean="0"/>
              <a:t>Craigslist</a:t>
            </a:r>
          </a:p>
          <a:p>
            <a:pPr lvl="1"/>
            <a:r>
              <a:rPr lang="en-US" altLang="zh-TW" smtClean="0"/>
              <a:t>The most authoritative e-classifieds service</a:t>
            </a:r>
          </a:p>
          <a:p>
            <a:pPr lvl="1"/>
            <a:r>
              <a:rPr lang="en-US" altLang="zh-TW" smtClean="0"/>
              <a:t>The site is free to use, as is posting ads</a:t>
            </a:r>
          </a:p>
          <a:p>
            <a:pPr lvl="1"/>
            <a:r>
              <a:rPr lang="en-US" altLang="zh-TW" smtClean="0"/>
              <a:t>Revolutionized traditional commerce by facilitating direct buyer-seller interaction for free in an online context</a:t>
            </a:r>
          </a:p>
          <a:p>
            <a:pPr lvl="1"/>
            <a:r>
              <a:rPr lang="en-US" altLang="zh-TW" smtClean="0"/>
              <a:t>Allows for goods and services to be found, bought, and exchanged more quickly than any physical market</a:t>
            </a:r>
            <a:endParaRPr lang="zh-TW" altLang="en-US" smtClean="0"/>
          </a:p>
        </p:txBody>
      </p:sp>
      <p:sp>
        <p:nvSpPr>
          <p:cNvPr id="79876" name="AutoShape 5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9877" name="AutoShape 7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9878" name="AutoShape 9" descr="2Q=="/>
          <p:cNvSpPr>
            <a:spLocks noChangeAspect="1" noChangeArrowheads="1"/>
          </p:cNvSpPr>
          <p:nvPr/>
        </p:nvSpPr>
        <p:spPr bwMode="auto">
          <a:xfrm>
            <a:off x="3876675" y="273367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Flickr Ticks off some of Its User</a:t>
            </a:r>
            <a:endParaRPr lang="zh-TW" altLang="en-US" smtClean="0"/>
          </a:p>
        </p:txBody>
      </p:sp>
      <p:sp>
        <p:nvSpPr>
          <p:cNvPr id="8397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Flickr</a:t>
            </a:r>
          </a:p>
          <a:p>
            <a:pPr lvl="1"/>
            <a:r>
              <a:rPr lang="en-US" altLang="zh-TW" smtClean="0"/>
              <a:t>Allows for the storage and organization of photos</a:t>
            </a:r>
          </a:p>
          <a:p>
            <a:pPr lvl="1"/>
            <a:r>
              <a:rPr lang="en-US" altLang="zh-TW" smtClean="0"/>
              <a:t>Users require an individual account in order to add friends to their network and share their photos</a:t>
            </a:r>
          </a:p>
          <a:p>
            <a:pPr lvl="1"/>
            <a:r>
              <a:rPr lang="en-US" altLang="zh-TW" smtClean="0"/>
              <a:t>The upload restrictions of 2GB have been removed for users with paid ProAccoints</a:t>
            </a:r>
          </a:p>
          <a:p>
            <a:pPr lvl="1"/>
            <a:r>
              <a:rPr lang="en-US" altLang="zh-TW" smtClean="0"/>
              <a:t>Users can add video clips up to 90 seconds long as well as photos</a:t>
            </a:r>
            <a:endParaRPr lang="zh-TW" altLang="en-US" smtClean="0"/>
          </a:p>
        </p:txBody>
      </p:sp>
      <p:pic>
        <p:nvPicPr>
          <p:cNvPr id="839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1484313"/>
            <a:ext cx="1543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Business-Oriented Social Network</a:t>
            </a:r>
            <a:endParaRPr lang="zh-TW" altLang="en-US" smtClean="0"/>
          </a:p>
        </p:txBody>
      </p:sp>
      <p:sp>
        <p:nvSpPr>
          <p:cNvPr id="86018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Business network</a:t>
            </a:r>
          </a:p>
          <a:p>
            <a:pPr lvl="1"/>
            <a:r>
              <a:rPr lang="en-US" altLang="zh-TW" smtClean="0"/>
              <a:t>A group of people that have some kind of commercial or business relationship</a:t>
            </a:r>
          </a:p>
          <a:p>
            <a:pPr lvl="1"/>
            <a:r>
              <a:rPr lang="en-US" altLang="zh-TW" smtClean="0"/>
              <a:t>E.g. LinkdIn</a:t>
            </a:r>
          </a:p>
          <a:p>
            <a:pPr lvl="2"/>
            <a:r>
              <a:rPr lang="en-US" altLang="zh-TW" smtClean="0"/>
              <a:t>The main purpose is to allow registered users to maintain a list of contact details of people they know and trust in business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How LinkIn works</a:t>
            </a:r>
            <a:endParaRPr lang="zh-TW" altLang="en-US" smtClean="0"/>
          </a:p>
        </p:txBody>
      </p:sp>
      <p:sp>
        <p:nvSpPr>
          <p:cNvPr id="8806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Linkin</a:t>
            </a:r>
          </a:p>
          <a:p>
            <a:pPr lvl="1"/>
            <a:r>
              <a:rPr lang="en-US" altLang="zh-TW" smtClean="0"/>
              <a:t>A contact network is built up consisting of users’ direct connections</a:t>
            </a:r>
          </a:p>
          <a:p>
            <a:pPr lvl="1"/>
            <a:r>
              <a:rPr lang="en-US" altLang="zh-TW" smtClean="0"/>
              <a:t>Can be used to find jobs, people, and business opportunities</a:t>
            </a:r>
          </a:p>
          <a:p>
            <a:pPr lvl="1"/>
            <a:r>
              <a:rPr lang="en-US" altLang="zh-TW" smtClean="0"/>
              <a:t>Employers can list jobs and search for potential candidates</a:t>
            </a:r>
          </a:p>
          <a:p>
            <a:pPr lvl="1"/>
            <a:r>
              <a:rPr lang="en-US" altLang="zh-TW" smtClean="0"/>
              <a:t>Job seekers can review the profiles of hiring managers</a:t>
            </a:r>
            <a:endParaRPr lang="zh-TW" altLang="en-US" smtClean="0"/>
          </a:p>
        </p:txBody>
      </p:sp>
      <p:pic>
        <p:nvPicPr>
          <p:cNvPr id="880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1557338"/>
            <a:ext cx="12319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3.  Commercial Aspect of Social Networks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Why is there an interest?</a:t>
            </a:r>
            <a:endParaRPr lang="zh-TW" altLang="en-US" smtClean="0"/>
          </a:p>
        </p:txBody>
      </p:sp>
      <p:sp>
        <p:nvSpPr>
          <p:cNvPr id="92162" name="內容版面配置區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TW" smtClean="0"/>
              <a:t>Benefit from online communities</a:t>
            </a:r>
          </a:p>
          <a:p>
            <a:pPr lvl="1" eaLnBrk="1" hangingPunct="1"/>
            <a:r>
              <a:rPr lang="en-US" altLang="zh-TW" sz="2400" smtClean="0"/>
              <a:t>Consumer can be a source of feedback which can lead to innovation for a retailer</a:t>
            </a:r>
          </a:p>
          <a:p>
            <a:pPr lvl="1" eaLnBrk="1" hangingPunct="1"/>
            <a:r>
              <a:rPr lang="en-US" altLang="zh-TW" sz="2400" smtClean="0"/>
              <a:t>Brand awareness (Reach of social aspects but not commerce transaction)</a:t>
            </a:r>
          </a:p>
          <a:p>
            <a:pPr lvl="1" eaLnBrk="1" hangingPunct="1"/>
            <a:r>
              <a:rPr lang="en-US" altLang="zh-TW" sz="2400" smtClean="0"/>
              <a:t>Word-of-mouth increases the visibility of niche retailers and products</a:t>
            </a:r>
          </a:p>
          <a:p>
            <a:pPr lvl="1" eaLnBrk="1" hangingPunct="1"/>
            <a:r>
              <a:rPr lang="en-US" altLang="zh-TW" sz="2400" smtClean="0"/>
              <a:t>Effect of viral marketing</a:t>
            </a:r>
          </a:p>
          <a:p>
            <a:pPr lvl="2" eaLnBrk="1" hangingPunct="1"/>
            <a:r>
              <a:rPr lang="en-US" altLang="zh-TW" sz="2000" smtClean="0"/>
              <a:t> free advertising that increases the visibility of niche retailers and products</a:t>
            </a:r>
          </a:p>
          <a:p>
            <a:pPr lvl="1" eaLnBrk="1" hangingPunct="1"/>
            <a:r>
              <a:rPr lang="en-US" altLang="zh-TW" sz="2400" smtClean="0"/>
              <a:t>Harnessing techniques based on personal preferences such as collaborative filtering</a:t>
            </a:r>
          </a:p>
          <a:p>
            <a:pPr lvl="2" eaLnBrk="1" hangingPunct="1"/>
            <a:r>
              <a:rPr lang="en-US" altLang="zh-TW" sz="2000" smtClean="0"/>
              <a:t>Higher degree of relevance in matching the knowledge of one person to someone of like interests who has a need to know</a:t>
            </a:r>
          </a:p>
          <a:p>
            <a:pPr eaLnBrk="1" hangingPunct="1"/>
            <a:endParaRPr lang="zh-TW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Advertising</a:t>
            </a:r>
            <a:endParaRPr lang="zh-TW" altLang="en-US" smtClean="0"/>
          </a:p>
        </p:txBody>
      </p:sp>
      <p:sp>
        <p:nvSpPr>
          <p:cNvPr id="9421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Viral (Word-of-Mouth) Marketing</a:t>
            </a:r>
          </a:p>
          <a:p>
            <a:pPr lvl="1" eaLnBrk="1" hangingPunct="1"/>
            <a:r>
              <a:rPr lang="en-US" altLang="zh-TW" sz="2000" smtClean="0"/>
              <a:t>Young adults are especially good at viral marketing</a:t>
            </a:r>
            <a:r>
              <a:rPr lang="en-US" altLang="zh-TW" smtClean="0"/>
              <a:t> </a:t>
            </a:r>
          </a:p>
          <a:p>
            <a:pPr lvl="1" eaLnBrk="1" hangingPunct="1"/>
            <a:r>
              <a:rPr lang="en-US" altLang="zh-TW" smtClean="0"/>
              <a:t>Spread very quickly, sometimes to millions of people, at a minimal cost to companies</a:t>
            </a:r>
          </a:p>
          <a:p>
            <a:pPr lvl="1" eaLnBrk="1" hangingPunct="1"/>
            <a:r>
              <a:rPr lang="en-US" altLang="zh-TW" smtClean="0"/>
              <a:t>E.g. (free sample)</a:t>
            </a:r>
          </a:p>
          <a:p>
            <a:pPr lvl="2" eaLnBrk="1" hangingPunct="1"/>
            <a:r>
              <a:rPr lang="en-US" altLang="zh-TW" sz="2000" smtClean="0"/>
              <a:t>YouTube (free download of songs with ads)</a:t>
            </a:r>
          </a:p>
          <a:p>
            <a:pPr lvl="2" eaLnBrk="1" hangingPunct="1"/>
            <a:r>
              <a:rPr lang="en-US" altLang="zh-TW" sz="2000" smtClean="0"/>
              <a:t>McNichol (free bottle of wine to bloggers , then receive reviews)</a:t>
            </a:r>
          </a:p>
          <a:p>
            <a:pPr lvl="2" eaLnBrk="1" hangingPunct="1"/>
            <a:r>
              <a:rPr lang="en-US" altLang="zh-TW" sz="2000" smtClean="0"/>
              <a:t>MyPickList (integrate a user profile and favorite product recommendations; share picklist with  ) </a:t>
            </a:r>
          </a:p>
          <a:p>
            <a:pPr lvl="2" eaLnBrk="1" hangingPunct="1"/>
            <a:r>
              <a:rPr lang="en-US" altLang="zh-TW" sz="2000" smtClean="0"/>
              <a:t>PayPerPost (a marketplace where advertisers can find blogers, online photographers, and podcasters willing to endorse the advertisers’ products.)</a:t>
            </a:r>
            <a:endParaRPr lang="zh-TW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1.  The </a:t>
            </a:r>
            <a:r>
              <a:rPr lang="en-US" altLang="zh-TW" dirty="0"/>
              <a:t>Web 2.0 Revolution, Social Media and Industry Disruptors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Mobile Advertising</a:t>
            </a:r>
            <a:endParaRPr lang="zh-TW" altLang="en-US" smtClean="0"/>
          </a:p>
        </p:txBody>
      </p:sp>
      <p:sp>
        <p:nvSpPr>
          <p:cNvPr id="9830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Advertisement on cell phone and other mobile devices</a:t>
            </a:r>
          </a:p>
          <a:p>
            <a:pPr lvl="1" eaLnBrk="1" hangingPunct="1"/>
            <a:r>
              <a:rPr lang="en-US" altLang="zh-TW" smtClean="0"/>
              <a:t>With increasing use of the cell phone with access to the Internet, the competition for ad revenue is intensifying</a:t>
            </a:r>
          </a:p>
          <a:p>
            <a:pPr lvl="1" eaLnBrk="1" hangingPunct="1"/>
            <a:r>
              <a:rPr lang="en-US" altLang="zh-TW" smtClean="0"/>
              <a:t>Watching video clips has become popular on cell phone and dvertisers are starting to attach ads to video clips for cell phones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Feedback from Customers</a:t>
            </a:r>
            <a:endParaRPr lang="zh-TW" altLang="en-US" smtClean="0"/>
          </a:p>
        </p:txBody>
      </p:sp>
      <p:sp>
        <p:nvSpPr>
          <p:cNvPr id="10035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Conversational Marketing</a:t>
            </a:r>
          </a:p>
          <a:p>
            <a:pPr lvl="1" eaLnBrk="1" hangingPunct="1"/>
            <a:r>
              <a:rPr lang="en-US" altLang="zh-TW" sz="2000" smtClean="0"/>
              <a:t>Instead of traditional questionnaires and focus group, feedback via blogs, wikis, online forums, chat rooms, and social networking sites</a:t>
            </a:r>
          </a:p>
          <a:p>
            <a:pPr lvl="1" eaLnBrk="1" hangingPunct="1"/>
            <a:r>
              <a:rPr lang="en-US" altLang="zh-TW" sz="2000" smtClean="0"/>
              <a:t>Generate faster and cheaper results than traditional focus groups</a:t>
            </a:r>
          </a:p>
          <a:p>
            <a:pPr lvl="1" eaLnBrk="1" hangingPunct="1"/>
            <a:r>
              <a:rPr lang="en-US" altLang="zh-TW" sz="2000" smtClean="0"/>
              <a:t>Foster closer relationships with customers</a:t>
            </a:r>
          </a:p>
          <a:p>
            <a:pPr lvl="1" eaLnBrk="1" hangingPunct="1"/>
            <a:r>
              <a:rPr lang="en-US" altLang="zh-TW" sz="2000" smtClean="0"/>
              <a:t>E.g. Dell and Cookshack (feedback and question answer)</a:t>
            </a:r>
          </a:p>
          <a:p>
            <a:pPr eaLnBrk="1" hangingPunct="1"/>
            <a:r>
              <a:rPr lang="en-US" altLang="zh-TW" smtClean="0"/>
              <a:t>Customer review</a:t>
            </a:r>
          </a:p>
          <a:p>
            <a:pPr lvl="1" eaLnBrk="1" hangingPunct="1"/>
            <a:r>
              <a:rPr lang="en-US" altLang="zh-TW" sz="2000" smtClean="0"/>
              <a:t>Have long been part of cutting-edge sites such as Amazion.com and Netflix</a:t>
            </a:r>
          </a:p>
          <a:p>
            <a:pPr lvl="1" eaLnBrk="1" hangingPunct="1"/>
            <a:r>
              <a:rPr lang="en-US" altLang="zh-TW" sz="2000" smtClean="0"/>
              <a:t>43% of EC sites offered customer review and ratings</a:t>
            </a:r>
          </a:p>
          <a:p>
            <a:pPr lvl="1" eaLnBrk="1" hangingPunct="1"/>
            <a:r>
              <a:rPr lang="en-US" altLang="zh-TW" sz="2000" smtClean="0"/>
              <a:t>50% of customers 18-34 years old have posted a comment or review on the products they bought</a:t>
            </a:r>
          </a:p>
          <a:p>
            <a:pPr lvl="1" eaLnBrk="1" hangingPunct="1"/>
            <a:endParaRPr lang="en-US" altLang="zh-TW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Enterprise Social Networking</a:t>
            </a:r>
            <a:endParaRPr lang="zh-TW" altLang="en-US" smtClean="0"/>
          </a:p>
        </p:txBody>
      </p:sp>
      <p:sp>
        <p:nvSpPr>
          <p:cNvPr id="110594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dirty="0" smtClean="0"/>
              <a:t>Enterprise social networking</a:t>
            </a:r>
          </a:p>
          <a:p>
            <a:pPr lvl="1"/>
            <a:r>
              <a:rPr lang="en-US" altLang="zh-TW" dirty="0" smtClean="0"/>
              <a:t>Companies interact with Web 2.0 tools and social networks, resulted in an IT strategy that moved companies to be not only digital enterprises, but enterprises </a:t>
            </a:r>
            <a:r>
              <a:rPr lang="en-US" altLang="zh-TW" dirty="0" smtClean="0"/>
              <a:t>2.0</a:t>
            </a:r>
            <a:endParaRPr lang="en-US" altLang="zh-TW" dirty="0" smtClean="0"/>
          </a:p>
          <a:p>
            <a:r>
              <a:rPr lang="en-US" altLang="zh-TW" dirty="0" smtClean="0"/>
              <a:t>Enterprises 2.0</a:t>
            </a:r>
          </a:p>
          <a:p>
            <a:pPr lvl="1"/>
            <a:r>
              <a:rPr lang="en-US" altLang="zh-TW" dirty="0" smtClean="0"/>
              <a:t>Web 2.0-style collaboration via blogs and </a:t>
            </a:r>
            <a:r>
              <a:rPr lang="en-US" altLang="zh-TW" dirty="0" smtClean="0"/>
              <a:t>wikis</a:t>
            </a:r>
          </a:p>
          <a:p>
            <a:pPr lvl="1" eaLnBrk="1" hangingPunct="1"/>
            <a:r>
              <a:rPr lang="en-US" altLang="zh-TW" dirty="0"/>
              <a:t>Allow employees to collaborate and </a:t>
            </a:r>
            <a:r>
              <a:rPr lang="en-US" altLang="zh-TW" dirty="0" err="1" smtClean="0"/>
              <a:t>communicat</a:t>
            </a:r>
            <a:endParaRPr lang="en-US" altLang="zh-TW" dirty="0" smtClean="0"/>
          </a:p>
          <a:p>
            <a:pPr lvl="1"/>
            <a:endParaRPr lang="zh-TW" alt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Web 2.0 Commercial Activities Inside the Enterprise</a:t>
            </a:r>
            <a:endParaRPr lang="zh-TW" altLang="en-US" dirty="0"/>
          </a:p>
        </p:txBody>
      </p:sp>
      <p:sp>
        <p:nvSpPr>
          <p:cNvPr id="11264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Web 2.0 technology inside the enterprise</a:t>
            </a:r>
          </a:p>
          <a:p>
            <a:pPr lvl="1" eaLnBrk="1" hangingPunct="1"/>
            <a:r>
              <a:rPr lang="en-US" altLang="zh-TW" dirty="0" smtClean="0"/>
              <a:t>Allow employees to collaborate and communicate</a:t>
            </a:r>
          </a:p>
          <a:p>
            <a:pPr lvl="1" eaLnBrk="1" hangingPunct="1"/>
            <a:r>
              <a:rPr lang="en-US" altLang="zh-TW" dirty="0" smtClean="0"/>
              <a:t>Promote the use of enterprise wikis</a:t>
            </a:r>
          </a:p>
          <a:p>
            <a:pPr lvl="1" eaLnBrk="1" hangingPunct="1"/>
            <a:r>
              <a:rPr lang="en-US" altLang="zh-TW" dirty="0" smtClean="0"/>
              <a:t>Set up enterprise social Bookmarking system</a:t>
            </a:r>
          </a:p>
          <a:p>
            <a:pPr lvl="1" eaLnBrk="1" hangingPunct="1"/>
            <a:r>
              <a:rPr lang="en-US" altLang="zh-TW" dirty="0" smtClean="0"/>
              <a:t>CIOs should make sure the right infrastructure and tools are in place</a:t>
            </a:r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Risks to Enterprises when Interfacing with Social Network</a:t>
            </a:r>
            <a:endParaRPr lang="zh-TW" altLang="en-US" dirty="0"/>
          </a:p>
        </p:txBody>
      </p:sp>
      <p:sp>
        <p:nvSpPr>
          <p:cNvPr id="149507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Risks in less controlled social networks</a:t>
            </a:r>
          </a:p>
          <a:p>
            <a:pPr lvl="1" eaLnBrk="1" hangingPunct="1"/>
            <a:r>
              <a:rPr lang="en-US" altLang="zh-TW" sz="2400" dirty="0" smtClean="0"/>
              <a:t>Content is user-generated and often not edited or filtered has its downsides to company or product</a:t>
            </a:r>
          </a:p>
          <a:p>
            <a:pPr lvl="1" eaLnBrk="1" hangingPunct="1"/>
            <a:r>
              <a:rPr lang="en-US" altLang="zh-TW" sz="2400" dirty="0" smtClean="0"/>
              <a:t>Minority of individuals contributes most of the content material in some blogs, wikis, and similar tools (20-80 rule)</a:t>
            </a:r>
          </a:p>
          <a:p>
            <a:pPr lvl="2" eaLnBrk="1" hangingPunct="1"/>
            <a:r>
              <a:rPr lang="en-US" altLang="zh-TW" sz="2000" dirty="0" smtClean="0"/>
              <a:t>1000 of the millions of contributors write most of the Wikipedia </a:t>
            </a:r>
          </a:p>
          <a:p>
            <a:pPr lvl="2" eaLnBrk="1" hangingPunct="1"/>
            <a:r>
              <a:rPr lang="en-US" altLang="zh-TW" sz="2000" dirty="0" smtClean="0"/>
              <a:t>One third of the stories in the Digg’s home page were by 30 users (out of 9000,000)</a:t>
            </a:r>
          </a:p>
          <a:p>
            <a:pPr lvl="2" eaLnBrk="1" hangingPunct="1"/>
            <a:r>
              <a:rPr lang="en-US" altLang="zh-TW" sz="2000" dirty="0" smtClean="0"/>
              <a:t>User-submitted stock photography site </a:t>
            </a:r>
            <a:r>
              <a:rPr lang="en-US" altLang="zh-TW" sz="2000" dirty="0" err="1" smtClean="0"/>
              <a:t>iStockphoto</a:t>
            </a:r>
            <a:r>
              <a:rPr lang="en-US" altLang="zh-TW" sz="2000" dirty="0" smtClean="0"/>
              <a:t> has more than 35000 contributing photographers, but only about 100 have sold more than 1000,000 images</a:t>
            </a:r>
          </a:p>
          <a:p>
            <a:pPr lvl="1" eaLnBrk="1" hangingPunct="1"/>
            <a:r>
              <a:rPr lang="en-US" altLang="zh-TW" sz="2400" dirty="0" smtClean="0"/>
              <a:t>Web 2.0 applications increase security risk</a:t>
            </a:r>
          </a:p>
          <a:p>
            <a:pPr lvl="1" eaLnBrk="1" hangingPunct="1">
              <a:buFont typeface="Arial" charset="0"/>
              <a:buNone/>
            </a:pPr>
            <a:endParaRPr lang="zh-TW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4</a:t>
            </a:r>
            <a:r>
              <a:rPr lang="en-US" altLang="zh-TW" dirty="0" smtClean="0"/>
              <a:t>.  Social Economy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345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Market disruptors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800" smtClean="0"/>
              <a:t>Web 2.0-based innovations that could disrupt and reorder markets or even entire industries</a:t>
            </a:r>
          </a:p>
          <a:p>
            <a:pPr eaLnBrk="1" hangingPunct="1"/>
            <a:r>
              <a:rPr lang="en-US" altLang="zh-TW" sz="2800" smtClean="0"/>
              <a:t>A checklist of questions to help identify disruptors </a:t>
            </a:r>
          </a:p>
          <a:p>
            <a:pPr lvl="1" eaLnBrk="1" hangingPunct="1"/>
            <a:r>
              <a:rPr lang="en-US" altLang="zh-TW" sz="2400" smtClean="0"/>
              <a:t>Is the service or product simpler, cheaper , or more accessible?</a:t>
            </a:r>
          </a:p>
          <a:p>
            <a:pPr lvl="1" eaLnBrk="1" hangingPunct="1"/>
            <a:r>
              <a:rPr lang="en-US" altLang="zh-TW" sz="2400" smtClean="0"/>
              <a:t>Does the disruptors change the basis of the competition with the current suppliers?</a:t>
            </a:r>
          </a:p>
          <a:p>
            <a:pPr lvl="1" eaLnBrk="1" hangingPunct="1"/>
            <a:r>
              <a:rPr lang="en-US" altLang="zh-TW" sz="2400" smtClean="0"/>
              <a:t>Does the disruptors have a different model?</a:t>
            </a:r>
          </a:p>
          <a:p>
            <a:pPr lvl="1" eaLnBrk="1" hangingPunct="1"/>
            <a:r>
              <a:rPr lang="en-US" altLang="zh-TW" sz="2400" smtClean="0"/>
              <a:t>Does the product or service fit with what customers value and pay for?</a:t>
            </a:r>
          </a:p>
        </p:txBody>
      </p:sp>
    </p:spTree>
    <p:extLst>
      <p:ext uri="{BB962C8B-B14F-4D97-AF65-F5344CB8AC3E}">
        <p14:creationId xmlns:p14="http://schemas.microsoft.com/office/powerpoint/2010/main" val="181808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Market disruptors</a:t>
            </a:r>
            <a:endParaRPr lang="zh-TW" altLang="en-US" smtClean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4263" y="1844675"/>
            <a:ext cx="7089775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755650" y="6165850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  <p:extLst>
      <p:ext uri="{BB962C8B-B14F-4D97-AF65-F5344CB8AC3E}">
        <p14:creationId xmlns:p14="http://schemas.microsoft.com/office/powerpoint/2010/main" val="143019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Industry &amp; Marker disruptors</a:t>
            </a:r>
          </a:p>
        </p:txBody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Examples #1: Will online wedding services disruptor the traditional industry?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Disintermediate traditional vendors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Live band , invitation printer , wedding playlist….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Example #2: Disruptors of the real estate industry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e.g. Zillow.com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Estimate an approximation of your home’s market value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User can list their homes for free after calculating the actual selling price in the neighborhood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Good for both seller and buyer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Brokerage was disrupted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2000" smtClean="0"/>
              <a:t>Buyer can buy a house that is not even in the market- without open house, bidding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None/>
            </a:pPr>
            <a:endParaRPr lang="en-US" altLang="zh-TW" sz="2000" smtClean="0"/>
          </a:p>
        </p:txBody>
      </p:sp>
    </p:spTree>
    <p:extLst>
      <p:ext uri="{BB962C8B-B14F-4D97-AF65-F5344CB8AC3E}">
        <p14:creationId xmlns:p14="http://schemas.microsoft.com/office/powerpoint/2010/main" val="33050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/>
              <a:t>Generating </a:t>
            </a:r>
            <a:r>
              <a:rPr lang="en-US" altLang="zh-TW" dirty="0" smtClean="0"/>
              <a:t>Revenue </a:t>
            </a:r>
            <a:r>
              <a:rPr lang="en-US" altLang="zh-TW" dirty="0"/>
              <a:t>from Web 2.0 </a:t>
            </a:r>
            <a:r>
              <a:rPr lang="en-US" altLang="zh-TW" dirty="0" smtClean="0"/>
              <a:t>Applications</a:t>
            </a:r>
            <a:endParaRPr lang="zh-TW" altLang="en-US" dirty="0"/>
          </a:p>
        </p:txBody>
      </p:sp>
      <p:pic>
        <p:nvPicPr>
          <p:cNvPr id="1064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484313"/>
            <a:ext cx="6083300" cy="4940300"/>
          </a:xfrm>
        </p:spPr>
      </p:pic>
      <p:sp>
        <p:nvSpPr>
          <p:cNvPr id="106499" name="Text Box 4"/>
          <p:cNvSpPr txBox="1">
            <a:spLocks noChangeArrowheads="1"/>
          </p:cNvSpPr>
          <p:nvPr/>
        </p:nvSpPr>
        <p:spPr bwMode="auto">
          <a:xfrm>
            <a:off x="5848350" y="5824538"/>
            <a:ext cx="202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  <p:extLst>
      <p:ext uri="{BB962C8B-B14F-4D97-AF65-F5344CB8AC3E}">
        <p14:creationId xmlns:p14="http://schemas.microsoft.com/office/powerpoint/2010/main" val="34301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TW" smtClean="0"/>
              <a:t>       The Web 2.0 Revolution</a:t>
            </a:r>
            <a:endParaRPr lang="zh-TW" altLang="en-US" smtClean="0"/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3000" smtClean="0"/>
              <a:t>The emergence of Web’s digital democracy </a:t>
            </a:r>
          </a:p>
          <a:p>
            <a:pPr lvl="1" eaLnBrk="1" hangingPunct="1"/>
            <a:r>
              <a:rPr lang="en-US" altLang="zh-TW" sz="2000" smtClean="0"/>
              <a:t>Time Magazine 2006 Person of the year: “You”</a:t>
            </a:r>
          </a:p>
          <a:p>
            <a:pPr lvl="1" eaLnBrk="1" hangingPunct="1"/>
            <a:r>
              <a:rPr lang="en-US" altLang="zh-TW" sz="2000" smtClean="0"/>
              <a:t>Ordinary and regular people like you &amp; I now control , use and are immersed in the information age</a:t>
            </a:r>
          </a:p>
          <a:p>
            <a:pPr lvl="1" eaLnBrk="1" hangingPunct="1"/>
            <a:r>
              <a:rPr lang="en-US" altLang="zh-TW" sz="2000" smtClean="0"/>
              <a:t>Web 2.0 has become the framework for bring together the contributions of millions of people for information sharing,  and aggregation of the wisdom of individuals</a:t>
            </a:r>
          </a:p>
          <a:p>
            <a:pPr eaLnBrk="1" hangingPunct="1"/>
            <a:r>
              <a:rPr lang="en-US" altLang="zh-TW" sz="3000" smtClean="0"/>
              <a:t>From Web 1.0 to Web 2.0</a:t>
            </a:r>
          </a:p>
          <a:p>
            <a:pPr lvl="1" eaLnBrk="1" hangingPunct="1"/>
            <a:r>
              <a:rPr lang="en-US" altLang="zh-TW" sz="2000" smtClean="0"/>
              <a:t>Web 1.0 was organized around page, software, technology, and corporation </a:t>
            </a:r>
          </a:p>
          <a:p>
            <a:pPr lvl="1" eaLnBrk="1" hangingPunct="1"/>
            <a:r>
              <a:rPr lang="en-US" altLang="zh-TW" sz="2000" smtClean="0"/>
              <a:t> Web 2.0 is organized around ordinary people and services</a:t>
            </a:r>
          </a:p>
          <a:p>
            <a:pPr lvl="1" eaLnBrk="1" hangingPunct="1"/>
            <a:r>
              <a:rPr lang="en-US" altLang="zh-TW" sz="2000" smtClean="0"/>
              <a:t>The creator of the Web, Tim Berners Lee regards Web 2.0 as “a movement that encompasses a range of technologies such as blogs , wikis , and podcasts</a:t>
            </a:r>
            <a:r>
              <a:rPr lang="zh-TW" altLang="en-US" sz="2000" smtClean="0"/>
              <a:t>─</a:t>
            </a:r>
            <a:r>
              <a:rPr lang="en-US" altLang="zh-TW" sz="2000" smtClean="0"/>
              <a:t>representing the Web adolescence.”</a:t>
            </a:r>
          </a:p>
          <a:p>
            <a:pPr eaLnBrk="1" hangingPunct="1"/>
            <a:endParaRPr lang="en-US" altLang="zh-TW" sz="2000" smtClean="0"/>
          </a:p>
          <a:p>
            <a:pPr lvl="1" eaLnBrk="1" hangingPunct="1"/>
            <a:endParaRPr lang="zh-TW" altLang="en-US" sz="20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-26988"/>
            <a:ext cx="2016125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smtClean="0"/>
              <a:t>Strategies to make maximum use of Web 2.0 Applications</a:t>
            </a:r>
          </a:p>
        </p:txBody>
      </p:sp>
      <p:sp>
        <p:nvSpPr>
          <p:cNvPr id="1085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800" smtClean="0"/>
              <a:t>Three direct ways to monetize Web 2.0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>
                <a:solidFill>
                  <a:srgbClr val="FF3300"/>
                </a:solidFill>
              </a:rPr>
              <a:t>Advertising</a:t>
            </a:r>
            <a:r>
              <a:rPr lang="en-US" altLang="zh-TW" sz="2400" smtClean="0"/>
              <a:t>, </a:t>
            </a:r>
            <a:r>
              <a:rPr lang="en-US" altLang="zh-TW" sz="2400" smtClean="0">
                <a:solidFill>
                  <a:srgbClr val="FF3300"/>
                </a:solidFill>
              </a:rPr>
              <a:t>subscription</a:t>
            </a:r>
            <a:r>
              <a:rPr lang="en-US" altLang="zh-TW" sz="2400" smtClean="0"/>
              <a:t>, and </a:t>
            </a:r>
            <a:r>
              <a:rPr lang="en-US" altLang="zh-TW" sz="2400" smtClean="0">
                <a:solidFill>
                  <a:srgbClr val="FF3300"/>
                </a:solidFill>
              </a:rPr>
              <a:t>commission</a:t>
            </a:r>
          </a:p>
          <a:p>
            <a:pPr>
              <a:lnSpc>
                <a:spcPct val="90000"/>
              </a:lnSpc>
            </a:pPr>
            <a:r>
              <a:rPr lang="en-US" altLang="zh-TW" sz="2800" smtClean="0"/>
              <a:t>Indirect ways that lead to revenue growth, user growth, and increased resistance to competition, which in turn increases advertising, subscription, and commission etc.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Strategic acquisition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Maintaining control of hard to recreate data sources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Building attention trust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Turning application into platforms</a:t>
            </a:r>
          </a:p>
          <a:p>
            <a:pPr lvl="1">
              <a:lnSpc>
                <a:spcPct val="90000"/>
              </a:lnSpc>
            </a:pPr>
            <a:r>
              <a:rPr lang="en-US" altLang="zh-TW" sz="2400" smtClean="0"/>
              <a:t>Fully automated online customer self-service</a:t>
            </a:r>
          </a:p>
        </p:txBody>
      </p:sp>
    </p:spTree>
    <p:extLst>
      <p:ext uri="{BB962C8B-B14F-4D97-AF65-F5344CB8AC3E}">
        <p14:creationId xmlns:p14="http://schemas.microsoft.com/office/powerpoint/2010/main" val="6631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Other Revenue-Generation Strategies in </a:t>
            </a:r>
            <a:r>
              <a:rPr lang="en-US" altLang="zh-TW" dirty="0"/>
              <a:t>S</a:t>
            </a:r>
            <a:r>
              <a:rPr lang="en-US" altLang="zh-TW" dirty="0" smtClean="0"/>
              <a:t>ocial Networks</a:t>
            </a:r>
            <a:endParaRPr lang="zh-TW" altLang="en-US" dirty="0"/>
          </a:p>
        </p:txBody>
      </p:sp>
      <p:sp>
        <p:nvSpPr>
          <p:cNvPr id="147459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Offer premium service for a monthly service fee</a:t>
            </a:r>
          </a:p>
          <a:p>
            <a:pPr eaLnBrk="1" hangingPunct="1"/>
            <a:r>
              <a:rPr lang="en-US" altLang="zh-TW" smtClean="0"/>
              <a:t>Partner organizations with the social networks, Paying them a monthly service fee</a:t>
            </a:r>
          </a:p>
          <a:p>
            <a:pPr eaLnBrk="1" hangingPunct="1"/>
            <a:r>
              <a:rPr lang="en-US" altLang="zh-TW" smtClean="0"/>
              <a:t>Provide local physical venues  (e.g. coffee shops for meeting) where members pay a fee to be affiliated with the social network</a:t>
            </a:r>
          </a:p>
        </p:txBody>
      </p:sp>
    </p:spTree>
    <p:extLst>
      <p:ext uri="{BB962C8B-B14F-4D97-AF65-F5344CB8AC3E}">
        <p14:creationId xmlns:p14="http://schemas.microsoft.com/office/powerpoint/2010/main" val="236527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mtClean="0"/>
              <a:t>Social Marketplaces</a:t>
            </a:r>
            <a:endParaRPr lang="zh-TW" altLang="en-US" smtClean="0"/>
          </a:p>
        </p:txBody>
      </p:sp>
      <p:sp>
        <p:nvSpPr>
          <p:cNvPr id="11878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smtClean="0"/>
              <a:t>Social marketplace</a:t>
            </a:r>
          </a:p>
          <a:p>
            <a:pPr lvl="1"/>
            <a:r>
              <a:rPr lang="en-US" altLang="zh-TW" smtClean="0"/>
              <a:t>Derived from the combination of social networking and marketplaces</a:t>
            </a:r>
          </a:p>
          <a:p>
            <a:pPr lvl="1"/>
            <a:r>
              <a:rPr lang="en-US" altLang="zh-TW" smtClean="0"/>
              <a:t>Harnessing the power of one’s social networks for introducing, buying, and selling of products, services, and resources</a:t>
            </a:r>
          </a:p>
          <a:p>
            <a:pPr lvl="1"/>
            <a:r>
              <a:rPr lang="en-US" altLang="zh-TW" smtClean="0"/>
              <a:t>E.g. </a:t>
            </a:r>
          </a:p>
          <a:p>
            <a:pPr lvl="2"/>
            <a:r>
              <a:rPr lang="en-US" altLang="zh-TW" sz="2000" smtClean="0"/>
              <a:t>Windows Live Expo (online classifieds, search sorted by friends, contacts, or geographic proximity)</a:t>
            </a:r>
          </a:p>
          <a:p>
            <a:pPr lvl="2"/>
            <a:r>
              <a:rPr lang="en-US" altLang="zh-TW" sz="2000" smtClean="0"/>
              <a:t>Fotolia (royalty fee stock images and illustrations trading)</a:t>
            </a:r>
          </a:p>
          <a:p>
            <a:pPr lvl="2"/>
            <a:r>
              <a:rPr lang="en-US" altLang="zh-TW" sz="2000" smtClean="0"/>
              <a:t>Flipsy (free commission for books, music, movies trading)</a:t>
            </a:r>
            <a:endParaRPr lang="zh-TW" altLang="en-US" sz="2000" smtClean="0"/>
          </a:p>
        </p:txBody>
      </p:sp>
    </p:spTree>
    <p:extLst>
      <p:ext uri="{BB962C8B-B14F-4D97-AF65-F5344CB8AC3E}">
        <p14:creationId xmlns:p14="http://schemas.microsoft.com/office/powerpoint/2010/main" val="339463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P2P economy 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43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2692663" y="3585502"/>
            <a:ext cx="1476214" cy="108100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2509969" y="2901076"/>
            <a:ext cx="2545597" cy="190629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335612" y="2250061"/>
            <a:ext cx="3800960" cy="2670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861899" y="3885004"/>
            <a:ext cx="1220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P2P economy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118075" y="3265984"/>
            <a:ext cx="964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5110123" y="2929003"/>
            <a:ext cx="964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Platform economy</a:t>
            </a:r>
            <a:endParaRPr lang="zh-TW" altLang="en-US" dirty="0"/>
          </a:p>
        </p:txBody>
      </p:sp>
      <p:sp>
        <p:nvSpPr>
          <p:cNvPr id="2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00399" y="5715982"/>
            <a:ext cx="8665163" cy="284768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2335612" y="1856133"/>
            <a:ext cx="4820562" cy="33139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02170" y="2607931"/>
            <a:ext cx="964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Digital economy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04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772816"/>
            <a:ext cx="3461794" cy="3526593"/>
          </a:xfrm>
        </p:spPr>
        <p:txBody>
          <a:bodyPr/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Owner: Idle resource sharing</a:t>
            </a: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User</a:t>
            </a:r>
            <a:r>
              <a:rPr lang="en-US" altLang="zh-TW" sz="2400" b="1" smtClean="0">
                <a:latin typeface="微軟正黑體" pitchFamily="34" charset="-120"/>
                <a:ea typeface="微軟正黑體" pitchFamily="34" charset="-120"/>
              </a:rPr>
              <a:t>: Rent, not buy 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《2107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44</a:t>
            </a:fld>
            <a:endParaRPr lang="zh-TW" altLang="en-US" dirty="0"/>
          </a:p>
        </p:txBody>
      </p:sp>
      <p:pic>
        <p:nvPicPr>
          <p:cNvPr id="6" name="圖片 5" descr="share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700808"/>
            <a:ext cx="4172965" cy="417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45</a:t>
            </a:fld>
            <a:endParaRPr lang="zh-TW" altLang="en-US" dirty="0"/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457950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zh-TW" sz="105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357755" y="3691502"/>
            <a:ext cx="13856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資料庫圖表 7"/>
          <p:cNvGraphicFramePr/>
          <p:nvPr>
            <p:extLst/>
          </p:nvPr>
        </p:nvGraphicFramePr>
        <p:xfrm>
          <a:off x="2268125" y="2250273"/>
          <a:ext cx="428628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圖片 8" descr="foo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23629" y="1986068"/>
            <a:ext cx="1444814" cy="1285884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 descr="aircloset-screensho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4577" y="2893215"/>
            <a:ext cx="1633433" cy="910835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圖片 10" descr="airbn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3628" y="3911207"/>
            <a:ext cx="1473125" cy="483132"/>
          </a:xfrm>
          <a:prstGeom prst="rect">
            <a:avLst/>
          </a:prstGeom>
        </p:spPr>
      </p:pic>
      <p:pic>
        <p:nvPicPr>
          <p:cNvPr id="12" name="圖片 11" descr="uber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4577" y="4446722"/>
            <a:ext cx="1633433" cy="109690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3" name="直線接點 12"/>
          <p:cNvCxnSpPr/>
          <p:nvPr/>
        </p:nvCxnSpPr>
        <p:spPr>
          <a:xfrm>
            <a:off x="2692632" y="2594223"/>
            <a:ext cx="121360" cy="0"/>
          </a:xfrm>
          <a:prstGeom prst="line">
            <a:avLst/>
          </a:prstGeom>
          <a:ln w="28575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10" idx="1"/>
          </p:cNvCxnSpPr>
          <p:nvPr/>
        </p:nvCxnSpPr>
        <p:spPr>
          <a:xfrm>
            <a:off x="6015254" y="3348632"/>
            <a:ext cx="2160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698260" y="4170276"/>
            <a:ext cx="1213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015254" y="4995174"/>
            <a:ext cx="21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44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zh-TW" dirty="0"/>
              <a:t>5</a:t>
            </a:r>
            <a:r>
              <a:rPr lang="en-US" altLang="zh-TW" dirty="0" smtClean="0"/>
              <a:t>.  Social Computing </a:t>
            </a:r>
            <a:endParaRPr lang="zh-TW" altLang="en-US" dirty="0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mtClean="0"/>
              <a:t>Social computing refers to the </a:t>
            </a:r>
            <a:r>
              <a:rPr lang="en-US" altLang="zh-TW" smtClean="0">
                <a:solidFill>
                  <a:srgbClr val="FF3300"/>
                </a:solidFill>
              </a:rPr>
              <a:t>intersection of social behavior and computational systems</a:t>
            </a: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r>
              <a:rPr lang="en-US" altLang="zh-TW" smtClean="0"/>
              <a:t>a set of open, web-based and user-friendly applications that enable users to network, share data, collaborate and co-produce content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493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Traditional computing systems concentrate on supporting organizational activities and business process, and zero in on cost reduction and increase of speed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Top-down management and communication</a:t>
            </a:r>
            <a:r>
              <a:rPr lang="en-US" altLang="zh-TW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Social computing concentrates on improving collaboration and interaction among people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Bottom-up strategy where individuals in communities with their activities become a major organizational power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smtClean="0"/>
              <a:t>People can collaborate online, get device from one another and from trusted experts, and finds goods and services they really like</a:t>
            </a:r>
          </a:p>
          <a:p>
            <a:pPr eaLnBrk="1" hangingPunct="1">
              <a:lnSpc>
                <a:spcPct val="80000"/>
              </a:lnSpc>
            </a:pPr>
            <a:endParaRPr lang="en-US" altLang="zh-TW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 VS. Social Computing</a:t>
            </a:r>
          </a:p>
        </p:txBody>
      </p:sp>
      <p:sp>
        <p:nvSpPr>
          <p:cNvPr id="12697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media</a:t>
            </a:r>
            <a:r>
              <a:rPr lang="en-US" altLang="zh-TW" smtClean="0"/>
              <a:t> is best understood as a group of new kinds of online media for disseminating information through </a:t>
            </a:r>
            <a:r>
              <a:rPr lang="en-US" altLang="zh-TW" smtClean="0">
                <a:solidFill>
                  <a:srgbClr val="0033CC"/>
                </a:solidFill>
              </a:rPr>
              <a:t>social interactions </a:t>
            </a:r>
          </a:p>
          <a:p>
            <a:pPr eaLnBrk="1" hangingPunct="1">
              <a:lnSpc>
                <a:spcPct val="80000"/>
              </a:lnSpc>
            </a:pPr>
            <a:endParaRPr lang="en-US" altLang="zh-TW" sz="220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computing</a:t>
            </a:r>
            <a:r>
              <a:rPr lang="en-US" altLang="zh-TW" smtClean="0"/>
              <a:t> is often defined as modeling complex human interactions that are expressed on a variety of </a:t>
            </a:r>
            <a:r>
              <a:rPr lang="en-US" altLang="zh-TW" smtClean="0">
                <a:solidFill>
                  <a:srgbClr val="0033CC"/>
                </a:solidFill>
              </a:rPr>
              <a:t>social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in Web 2.0?</a:t>
            </a:r>
            <a:endParaRPr lang="zh-TW" altLang="en-US" smtClean="0"/>
          </a:p>
        </p:txBody>
      </p:sp>
      <p:sp>
        <p:nvSpPr>
          <p:cNvPr id="2253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The popular term for advanced Internet technology and applications including  :                                                 blogs, wikis ,RSS , and social network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Greater collaboration among Internet users , content providers and enterprises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smtClean="0"/>
              <a:t>Key Web 2.0 blogging statistics as of April 2007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Over 75 million blogs exist online and about 120,000 new blogs are being added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From 3000 to 7000 new splogs(fake or spam blogs) are created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At least 1.5 million comments are posted in blogs every day (17 posts per second)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smtClean="0"/>
              <a:t>Japanese is the #1 blogging language(37%), English second at 33% and Chinese third at 8%</a:t>
            </a:r>
            <a:endParaRPr lang="zh-TW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zh-TW" b="1" smtClean="0"/>
              <a:t>Economic Value of Social Computing</a:t>
            </a:r>
          </a:p>
        </p:txBody>
      </p:sp>
      <p:sp>
        <p:nvSpPr>
          <p:cNvPr id="12902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129027" name="Picture 3"/>
          <p:cNvPicPr>
            <a:picLocks noChangeAspect="1"/>
          </p:cNvPicPr>
          <p:nvPr/>
        </p:nvPicPr>
        <p:blipFill>
          <a:blip r:embed="rId3"/>
          <a:srcRect t="5988" r="24339" b="26009"/>
          <a:stretch>
            <a:fillRect/>
          </a:stretch>
        </p:blipFill>
        <p:spPr bwMode="auto">
          <a:xfrm>
            <a:off x="681038" y="1252538"/>
            <a:ext cx="71310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5667375" y="6126163"/>
            <a:ext cx="3019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i="1">
                <a:latin typeface="Calibri" pitchFamily="34" charset="0"/>
              </a:rPr>
              <a:t> according to Forrester (2007)</a:t>
            </a:r>
            <a:endParaRPr kumimoji="0" lang="en-US" altLang="zh-TW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Disciplines of Social Computing</a:t>
            </a:r>
          </a:p>
        </p:txBody>
      </p:sp>
      <p:sp>
        <p:nvSpPr>
          <p:cNvPr id="13107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computing is a </a:t>
            </a:r>
            <a:r>
              <a:rPr lang="en-US" altLang="zh-TW" smtClean="0">
                <a:solidFill>
                  <a:srgbClr val="FF3300"/>
                </a:solidFill>
              </a:rPr>
              <a:t>multi-disciplinary </a:t>
            </a:r>
            <a:r>
              <a:rPr lang="en-US" altLang="zh-TW" smtClean="0"/>
              <a:t>research program that focuses on human, cultural, and behavioral aspects.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It brings together experts from various disciplines like: </a:t>
            </a:r>
            <a:r>
              <a:rPr lang="en-US" altLang="zh-TW" smtClean="0">
                <a:solidFill>
                  <a:srgbClr val="0033CC"/>
                </a:solidFill>
              </a:rPr>
              <a:t>anthropology, cognitive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0033CC"/>
                </a:solidFill>
              </a:rPr>
              <a:t>science,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FF3300"/>
                </a:solidFill>
              </a:rPr>
              <a:t>computer science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FF3300"/>
                </a:solidFill>
              </a:rPr>
              <a:t>economics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0033CC"/>
                </a:solidFill>
              </a:rPr>
              <a:t>linguistics, mathematics, neuroscience, political science, psychology, sociology, statistics, and theology.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Research View of Social Computing</a:t>
            </a:r>
          </a:p>
        </p:txBody>
      </p:sp>
      <p:pic>
        <p:nvPicPr>
          <p:cNvPr id="133122" name="Content Placeholder 3" descr="socialcomputing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-8231" r="-8231"/>
          <a:stretch>
            <a:fillRect/>
          </a:stretch>
        </p:blipFill>
        <p:spPr>
          <a:xfrm>
            <a:off x="755650" y="1196975"/>
            <a:ext cx="7993063" cy="4337050"/>
          </a:xfrm>
        </p:spPr>
      </p:pic>
      <p:sp>
        <p:nvSpPr>
          <p:cNvPr id="133123" name="Rectangle 4"/>
          <p:cNvSpPr>
            <a:spLocks noChangeArrowheads="1"/>
          </p:cNvSpPr>
          <p:nvPr/>
        </p:nvSpPr>
        <p:spPr bwMode="auto">
          <a:xfrm>
            <a:off x="2555875" y="5734050"/>
            <a:ext cx="457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/>
              <a:t>Wang et al (2007), IEEE intelligent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3517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351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0"/>
            <a:ext cx="8316913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5172" name="Group 5"/>
          <p:cNvGrpSpPr>
            <a:grpSpLocks/>
          </p:cNvGrpSpPr>
          <p:nvPr/>
        </p:nvGrpSpPr>
        <p:grpSpPr bwMode="auto">
          <a:xfrm>
            <a:off x="2268538" y="1844675"/>
            <a:ext cx="3095625" cy="576263"/>
            <a:chOff x="1429" y="1162"/>
            <a:chExt cx="1950" cy="363"/>
          </a:xfrm>
        </p:grpSpPr>
        <p:sp>
          <p:nvSpPr>
            <p:cNvPr id="135173" name="Line 6"/>
            <p:cNvSpPr>
              <a:spLocks noChangeShapeType="1"/>
            </p:cNvSpPr>
            <p:nvPr/>
          </p:nvSpPr>
          <p:spPr bwMode="auto">
            <a:xfrm>
              <a:off x="1429" y="1525"/>
              <a:ext cx="19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4" name="Line 7"/>
            <p:cNvSpPr>
              <a:spLocks noChangeShapeType="1"/>
            </p:cNvSpPr>
            <p:nvPr/>
          </p:nvSpPr>
          <p:spPr bwMode="auto">
            <a:xfrm>
              <a:off x="1429" y="1162"/>
              <a:ext cx="19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5" name="Line 8"/>
            <p:cNvSpPr>
              <a:spLocks noChangeShapeType="1"/>
            </p:cNvSpPr>
            <p:nvPr/>
          </p:nvSpPr>
          <p:spPr bwMode="auto">
            <a:xfrm>
              <a:off x="1429" y="1162"/>
              <a:ext cx="0" cy="36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176" name="Line 9"/>
            <p:cNvSpPr>
              <a:spLocks noChangeShapeType="1"/>
            </p:cNvSpPr>
            <p:nvPr/>
          </p:nvSpPr>
          <p:spPr bwMode="auto">
            <a:xfrm>
              <a:off x="3379" y="1162"/>
              <a:ext cx="0" cy="36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37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8135938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0" name="Line 7"/>
          <p:cNvSpPr>
            <a:spLocks noChangeShapeType="1"/>
          </p:cNvSpPr>
          <p:nvPr/>
        </p:nvSpPr>
        <p:spPr bwMode="auto">
          <a:xfrm>
            <a:off x="2195513" y="3213100"/>
            <a:ext cx="42481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37221" name="Group 6"/>
          <p:cNvGrpSpPr>
            <a:grpSpLocks/>
          </p:cNvGrpSpPr>
          <p:nvPr/>
        </p:nvGrpSpPr>
        <p:grpSpPr bwMode="auto">
          <a:xfrm>
            <a:off x="2195513" y="2708275"/>
            <a:ext cx="4248150" cy="504825"/>
            <a:chOff x="1383" y="1706"/>
            <a:chExt cx="2676" cy="318"/>
          </a:xfrm>
        </p:grpSpPr>
        <p:sp>
          <p:nvSpPr>
            <p:cNvPr id="137222" name="Line 8"/>
            <p:cNvSpPr>
              <a:spLocks noChangeShapeType="1"/>
            </p:cNvSpPr>
            <p:nvPr/>
          </p:nvSpPr>
          <p:spPr bwMode="auto">
            <a:xfrm>
              <a:off x="1383" y="1706"/>
              <a:ext cx="0" cy="3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223" name="Line 9"/>
            <p:cNvSpPr>
              <a:spLocks noChangeShapeType="1"/>
            </p:cNvSpPr>
            <p:nvPr/>
          </p:nvSpPr>
          <p:spPr bwMode="auto">
            <a:xfrm>
              <a:off x="1383" y="1706"/>
              <a:ext cx="267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224" name="Line 10"/>
            <p:cNvSpPr>
              <a:spLocks noChangeShapeType="1"/>
            </p:cNvSpPr>
            <p:nvPr/>
          </p:nvSpPr>
          <p:spPr bwMode="auto">
            <a:xfrm>
              <a:off x="4059" y="1706"/>
              <a:ext cx="0" cy="3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392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0"/>
            <a:ext cx="8243888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8" name="Line 8"/>
          <p:cNvSpPr>
            <a:spLocks noChangeShapeType="1"/>
          </p:cNvSpPr>
          <p:nvPr/>
        </p:nvSpPr>
        <p:spPr bwMode="auto">
          <a:xfrm>
            <a:off x="1403350" y="1916113"/>
            <a:ext cx="0" cy="4333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139269" name="Group 6"/>
          <p:cNvGrpSpPr>
            <a:grpSpLocks/>
          </p:cNvGrpSpPr>
          <p:nvPr/>
        </p:nvGrpSpPr>
        <p:grpSpPr bwMode="auto">
          <a:xfrm>
            <a:off x="1403350" y="1916113"/>
            <a:ext cx="4176713" cy="433387"/>
            <a:chOff x="884" y="1207"/>
            <a:chExt cx="2631" cy="273"/>
          </a:xfrm>
        </p:grpSpPr>
        <p:sp>
          <p:nvSpPr>
            <p:cNvPr id="139270" name="Line 6"/>
            <p:cNvSpPr>
              <a:spLocks noChangeShapeType="1"/>
            </p:cNvSpPr>
            <p:nvPr/>
          </p:nvSpPr>
          <p:spPr bwMode="auto">
            <a:xfrm>
              <a:off x="884" y="1480"/>
              <a:ext cx="263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271" name="Line 7"/>
            <p:cNvSpPr>
              <a:spLocks noChangeShapeType="1"/>
            </p:cNvSpPr>
            <p:nvPr/>
          </p:nvSpPr>
          <p:spPr bwMode="auto">
            <a:xfrm>
              <a:off x="884" y="1207"/>
              <a:ext cx="263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272" name="Line 9"/>
            <p:cNvSpPr>
              <a:spLocks noChangeShapeType="1"/>
            </p:cNvSpPr>
            <p:nvPr/>
          </p:nvSpPr>
          <p:spPr bwMode="auto">
            <a:xfrm>
              <a:off x="3515" y="1207"/>
              <a:ext cx="0" cy="273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1314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413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0"/>
            <a:ext cx="8243887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1316" name="Group 5"/>
          <p:cNvGrpSpPr>
            <a:grpSpLocks/>
          </p:cNvGrpSpPr>
          <p:nvPr/>
        </p:nvGrpSpPr>
        <p:grpSpPr bwMode="auto">
          <a:xfrm>
            <a:off x="2268538" y="2781300"/>
            <a:ext cx="3889375" cy="431800"/>
            <a:chOff x="1429" y="1752"/>
            <a:chExt cx="2450" cy="272"/>
          </a:xfrm>
        </p:grpSpPr>
        <p:sp>
          <p:nvSpPr>
            <p:cNvPr id="141318" name="Line 6"/>
            <p:cNvSpPr>
              <a:spLocks noChangeShapeType="1"/>
            </p:cNvSpPr>
            <p:nvPr/>
          </p:nvSpPr>
          <p:spPr bwMode="auto">
            <a:xfrm>
              <a:off x="1429" y="1752"/>
              <a:ext cx="0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319" name="Line 7"/>
            <p:cNvSpPr>
              <a:spLocks noChangeShapeType="1"/>
            </p:cNvSpPr>
            <p:nvPr/>
          </p:nvSpPr>
          <p:spPr bwMode="auto">
            <a:xfrm>
              <a:off x="1429" y="2024"/>
              <a:ext cx="24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320" name="Line 8"/>
            <p:cNvSpPr>
              <a:spLocks noChangeShapeType="1"/>
            </p:cNvSpPr>
            <p:nvPr/>
          </p:nvSpPr>
          <p:spPr bwMode="auto">
            <a:xfrm>
              <a:off x="1429" y="1752"/>
              <a:ext cx="2450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1317" name="Line 9"/>
          <p:cNvSpPr>
            <a:spLocks noChangeShapeType="1"/>
          </p:cNvSpPr>
          <p:nvPr/>
        </p:nvSpPr>
        <p:spPr bwMode="auto">
          <a:xfrm>
            <a:off x="6156325" y="2781300"/>
            <a:ext cx="0" cy="431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3362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143363" name="Group 4"/>
          <p:cNvGrpSpPr>
            <a:grpSpLocks/>
          </p:cNvGrpSpPr>
          <p:nvPr/>
        </p:nvGrpSpPr>
        <p:grpSpPr bwMode="auto">
          <a:xfrm>
            <a:off x="250825" y="0"/>
            <a:ext cx="8135938" cy="6103938"/>
            <a:chOff x="249" y="119"/>
            <a:chExt cx="5125" cy="3845"/>
          </a:xfrm>
        </p:grpSpPr>
        <p:pic>
          <p:nvPicPr>
            <p:cNvPr id="14336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119"/>
              <a:ext cx="5125" cy="3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366" name="Line 9"/>
            <p:cNvSpPr>
              <a:spLocks noChangeShapeType="1"/>
            </p:cNvSpPr>
            <p:nvPr/>
          </p:nvSpPr>
          <p:spPr bwMode="auto">
            <a:xfrm>
              <a:off x="1837" y="2478"/>
              <a:ext cx="0" cy="72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7" name="Line 7"/>
            <p:cNvSpPr>
              <a:spLocks noChangeShapeType="1"/>
            </p:cNvSpPr>
            <p:nvPr/>
          </p:nvSpPr>
          <p:spPr bwMode="auto">
            <a:xfrm>
              <a:off x="1837" y="2478"/>
              <a:ext cx="299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8" name="Line 9"/>
            <p:cNvSpPr>
              <a:spLocks noChangeShapeType="1"/>
            </p:cNvSpPr>
            <p:nvPr/>
          </p:nvSpPr>
          <p:spPr bwMode="auto">
            <a:xfrm>
              <a:off x="4830" y="2478"/>
              <a:ext cx="0" cy="72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369" name="Line 7"/>
            <p:cNvSpPr>
              <a:spLocks noChangeShapeType="1"/>
            </p:cNvSpPr>
            <p:nvPr/>
          </p:nvSpPr>
          <p:spPr bwMode="auto">
            <a:xfrm>
              <a:off x="1837" y="3203"/>
              <a:ext cx="2993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43364" name="Line 10"/>
          <p:cNvSpPr>
            <a:spLocks noChangeShapeType="1"/>
          </p:cNvSpPr>
          <p:nvPr/>
        </p:nvSpPr>
        <p:spPr bwMode="auto">
          <a:xfrm>
            <a:off x="3276600" y="2565400"/>
            <a:ext cx="3311525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45410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145411" name="Group 4"/>
          <p:cNvGrpSpPr>
            <a:grpSpLocks/>
          </p:cNvGrpSpPr>
          <p:nvPr/>
        </p:nvGrpSpPr>
        <p:grpSpPr bwMode="auto">
          <a:xfrm>
            <a:off x="179388" y="0"/>
            <a:ext cx="8424862" cy="6318250"/>
            <a:chOff x="113" y="0"/>
            <a:chExt cx="5307" cy="3980"/>
          </a:xfrm>
        </p:grpSpPr>
        <p:pic>
          <p:nvPicPr>
            <p:cNvPr id="14541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3" y="0"/>
              <a:ext cx="5307" cy="3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5413" name="Line 7"/>
            <p:cNvSpPr>
              <a:spLocks noChangeShapeType="1"/>
            </p:cNvSpPr>
            <p:nvPr/>
          </p:nvSpPr>
          <p:spPr bwMode="auto">
            <a:xfrm>
              <a:off x="567" y="2976"/>
              <a:ext cx="385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4" name="Line 7"/>
            <p:cNvSpPr>
              <a:spLocks noChangeShapeType="1"/>
            </p:cNvSpPr>
            <p:nvPr/>
          </p:nvSpPr>
          <p:spPr bwMode="auto">
            <a:xfrm>
              <a:off x="567" y="3385"/>
              <a:ext cx="3855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5" name="Line 9"/>
            <p:cNvSpPr>
              <a:spLocks noChangeShapeType="1"/>
            </p:cNvSpPr>
            <p:nvPr/>
          </p:nvSpPr>
          <p:spPr bwMode="auto">
            <a:xfrm>
              <a:off x="567" y="2976"/>
              <a:ext cx="0" cy="40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416" name="Line 9"/>
            <p:cNvSpPr>
              <a:spLocks noChangeShapeType="1"/>
            </p:cNvSpPr>
            <p:nvPr/>
          </p:nvSpPr>
          <p:spPr bwMode="auto">
            <a:xfrm>
              <a:off x="4422" y="2976"/>
              <a:ext cx="0" cy="40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4578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z="3000" smtClean="0"/>
              <a:t>The following are representative characteristics</a:t>
            </a:r>
          </a:p>
          <a:p>
            <a:pPr lvl="1" eaLnBrk="1" hangingPunct="1"/>
            <a:r>
              <a:rPr lang="en-US" altLang="zh-TW" sz="2200" smtClean="0"/>
              <a:t>The ability to tap into the </a:t>
            </a:r>
            <a:r>
              <a:rPr lang="en-US" altLang="zh-TW" sz="2200" smtClean="0">
                <a:solidFill>
                  <a:srgbClr val="FF3300"/>
                </a:solidFill>
              </a:rPr>
              <a:t>collective intelligence</a:t>
            </a:r>
            <a:r>
              <a:rPr lang="en-US" altLang="zh-TW" sz="2200" smtClean="0"/>
              <a:t> of users (the more users contribute, the more popular and valuable)</a:t>
            </a:r>
          </a:p>
          <a:p>
            <a:pPr lvl="1" eaLnBrk="1" hangingPunct="1"/>
            <a:r>
              <a:rPr lang="en-US" altLang="zh-TW" sz="2200" smtClean="0"/>
              <a:t>Making data available in new or never-intended ways (</a:t>
            </a:r>
            <a:r>
              <a:rPr lang="en-US" altLang="zh-TW" sz="2200" smtClean="0">
                <a:solidFill>
                  <a:srgbClr val="FF3300"/>
                </a:solidFill>
              </a:rPr>
              <a:t>remixed or mashed up</a:t>
            </a:r>
            <a:r>
              <a:rPr lang="en-US" altLang="zh-TW" sz="2200" smtClean="0"/>
              <a:t>)</a:t>
            </a:r>
          </a:p>
          <a:p>
            <a:pPr lvl="1" eaLnBrk="1" hangingPunct="1"/>
            <a:r>
              <a:rPr lang="en-US" altLang="zh-TW" sz="2200" smtClean="0"/>
              <a:t>Uses </a:t>
            </a:r>
            <a:r>
              <a:rPr lang="en-US" altLang="zh-TW" sz="2200" smtClean="0">
                <a:solidFill>
                  <a:srgbClr val="FF3300"/>
                </a:solidFill>
              </a:rPr>
              <a:t>user</a:t>
            </a:r>
            <a:r>
              <a:rPr lang="en-US" altLang="zh-TW" sz="2200" smtClean="0"/>
              <a:t>-generated and user-controlled content and data</a:t>
            </a:r>
          </a:p>
          <a:p>
            <a:pPr lvl="1" eaLnBrk="1" hangingPunct="1"/>
            <a:r>
              <a:rPr lang="en-US" altLang="zh-TW" sz="2200" smtClean="0"/>
              <a:t>The presence of </a:t>
            </a:r>
            <a:r>
              <a:rPr lang="en-US" altLang="zh-TW" sz="2200" smtClean="0">
                <a:solidFill>
                  <a:srgbClr val="FF3300"/>
                </a:solidFill>
              </a:rPr>
              <a:t>lightweight </a:t>
            </a:r>
            <a:r>
              <a:rPr lang="en-US" altLang="zh-TW" sz="2200" smtClean="0"/>
              <a:t>programming techniques and tools that lets nearly anyone act as a developer</a:t>
            </a:r>
          </a:p>
          <a:p>
            <a:pPr lvl="1" eaLnBrk="1" hangingPunct="1"/>
            <a:r>
              <a:rPr lang="en-US" altLang="zh-TW" sz="2200" smtClean="0"/>
              <a:t>Networks as platforms, delivering and allowing users to use applications entirely through a </a:t>
            </a:r>
            <a:r>
              <a:rPr lang="en-US" altLang="zh-TW" sz="2200" smtClean="0">
                <a:solidFill>
                  <a:srgbClr val="FF3300"/>
                </a:solidFill>
              </a:rPr>
              <a:t>browser</a:t>
            </a:r>
          </a:p>
          <a:p>
            <a:pPr lvl="1" eaLnBrk="1" hangingPunct="1"/>
            <a:r>
              <a:rPr lang="en-US" altLang="zh-TW" sz="2200" smtClean="0"/>
              <a:t>The virtual elimination of software-upgrade cycles makes every things a </a:t>
            </a:r>
            <a:r>
              <a:rPr lang="en-US" altLang="zh-TW" sz="2200" i="1" smtClean="0">
                <a:solidFill>
                  <a:srgbClr val="FF3300"/>
                </a:solidFill>
              </a:rPr>
              <a:t>perpetual 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662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mtClean="0"/>
              <a:t>The following are representative characteristics</a:t>
            </a:r>
          </a:p>
          <a:p>
            <a:pPr lvl="1" eaLnBrk="1" hangingPunct="1"/>
            <a:r>
              <a:rPr lang="en-US" altLang="zh-TW" sz="2400" smtClean="0"/>
              <a:t>An architecture of participation and </a:t>
            </a:r>
            <a:r>
              <a:rPr lang="en-US" altLang="zh-TW" sz="2400" smtClean="0">
                <a:solidFill>
                  <a:srgbClr val="FF3300"/>
                </a:solidFill>
              </a:rPr>
              <a:t>digital democracy</a:t>
            </a:r>
            <a:r>
              <a:rPr lang="en-US" altLang="zh-TW" sz="2400" smtClean="0"/>
              <a:t> encourages users to add value to the application when they use it</a:t>
            </a:r>
          </a:p>
          <a:p>
            <a:pPr lvl="1" eaLnBrk="1" hangingPunct="1"/>
            <a:r>
              <a:rPr lang="en-US" altLang="zh-TW" sz="2400" smtClean="0"/>
              <a:t>New </a:t>
            </a:r>
            <a:r>
              <a:rPr lang="en-US" altLang="zh-TW" sz="2400" smtClean="0">
                <a:solidFill>
                  <a:srgbClr val="FF3300"/>
                </a:solidFill>
              </a:rPr>
              <a:t>business models</a:t>
            </a:r>
            <a:r>
              <a:rPr lang="en-US" altLang="zh-TW" sz="2400" smtClean="0"/>
              <a:t> are rapidly and continuously being created </a:t>
            </a:r>
          </a:p>
          <a:p>
            <a:pPr lvl="1" eaLnBrk="1" hangingPunct="1"/>
            <a:r>
              <a:rPr lang="en-US" altLang="zh-TW" sz="2400" smtClean="0"/>
              <a:t>Major emphasis is on </a:t>
            </a:r>
            <a:r>
              <a:rPr lang="en-US" altLang="zh-TW" sz="2400" smtClean="0">
                <a:solidFill>
                  <a:srgbClr val="FF3300"/>
                </a:solidFill>
              </a:rPr>
              <a:t>social network</a:t>
            </a:r>
          </a:p>
          <a:p>
            <a:pPr lvl="1" eaLnBrk="1" hangingPunct="1"/>
            <a:r>
              <a:rPr lang="en-US" altLang="zh-TW" sz="2400" smtClean="0">
                <a:solidFill>
                  <a:srgbClr val="FF3300"/>
                </a:solidFill>
              </a:rPr>
              <a:t>Rich interactive</a:t>
            </a:r>
            <a:r>
              <a:rPr lang="en-US" altLang="zh-TW" sz="2400" smtClean="0"/>
              <a:t>, </a:t>
            </a:r>
            <a:r>
              <a:rPr lang="en-US" altLang="zh-TW" sz="2400" smtClean="0">
                <a:solidFill>
                  <a:srgbClr val="FF3300"/>
                </a:solidFill>
              </a:rPr>
              <a:t>user-friendly interface</a:t>
            </a:r>
            <a:r>
              <a:rPr lang="en-US" altLang="zh-TW" sz="2400" smtClean="0"/>
              <a:t> based on AJAX or similar framework is often use</a:t>
            </a:r>
            <a:r>
              <a:rPr lang="en-US" altLang="zh-TW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b="1" smtClean="0"/>
              <a:t>Definition</a:t>
            </a:r>
            <a:r>
              <a:rPr lang="en-US" altLang="zh-TW" sz="2800" smtClean="0"/>
              <a:t>: online </a:t>
            </a:r>
            <a:r>
              <a:rPr lang="en-US" altLang="zh-TW" sz="2800" smtClean="0">
                <a:solidFill>
                  <a:srgbClr val="FF3300"/>
                </a:solidFill>
              </a:rPr>
              <a:t>platforms </a:t>
            </a:r>
            <a:r>
              <a:rPr lang="en-US" altLang="zh-TW" sz="2800" smtClean="0"/>
              <a:t>and </a:t>
            </a:r>
            <a:r>
              <a:rPr lang="en-US" altLang="zh-TW" sz="2800" smtClean="0">
                <a:solidFill>
                  <a:srgbClr val="FF3300"/>
                </a:solidFill>
              </a:rPr>
              <a:t>tools</a:t>
            </a:r>
            <a:r>
              <a:rPr lang="en-US" altLang="zh-TW" sz="2800" smtClean="0"/>
              <a:t> that people use to share opinions and experiences including photos , videos , music , insights and perceptions with each other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The is that </a:t>
            </a:r>
            <a:r>
              <a:rPr lang="en-US" altLang="zh-TW" sz="2800" smtClean="0">
                <a:solidFill>
                  <a:srgbClr val="FF3300"/>
                </a:solidFill>
              </a:rPr>
              <a:t>people</a:t>
            </a:r>
            <a:r>
              <a:rPr lang="en-US" altLang="zh-TW" sz="2800" smtClean="0"/>
              <a:t>, rather than the organization, control and use then media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People can use these media with </a:t>
            </a:r>
            <a:r>
              <a:rPr lang="en-US" altLang="zh-TW" sz="2800" smtClean="0">
                <a:solidFill>
                  <a:srgbClr val="FF3300"/>
                </a:solidFill>
              </a:rPr>
              <a:t>ease </a:t>
            </a:r>
            <a:r>
              <a:rPr lang="en-US" altLang="zh-TW" sz="2800" smtClean="0"/>
              <a:t>at little or no cost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Powerful democratization force : the network structure enables communication and collaboration on a </a:t>
            </a:r>
            <a:r>
              <a:rPr lang="en-US" altLang="zh-TW" sz="2800" smtClean="0">
                <a:solidFill>
                  <a:srgbClr val="FF3300"/>
                </a:solidFill>
              </a:rPr>
              <a:t>massive scale</a:t>
            </a:r>
            <a:r>
              <a:rPr lang="en-US" altLang="zh-TW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438" y="1635125"/>
            <a:ext cx="7283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3" y="5876925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</TotalTime>
  <Words>2613</Words>
  <Application>Microsoft Office PowerPoint</Application>
  <PresentationFormat>如螢幕大小 (4:3)</PresentationFormat>
  <Paragraphs>297</Paragraphs>
  <Slides>58</Slides>
  <Notes>56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65" baseType="lpstr">
      <vt:lpstr>微軟正黑體</vt:lpstr>
      <vt:lpstr>新細明體</vt:lpstr>
      <vt:lpstr>Arial</vt:lpstr>
      <vt:lpstr>Arial Black</vt:lpstr>
      <vt:lpstr>Calibri</vt:lpstr>
      <vt:lpstr>Trebuchet MS</vt:lpstr>
      <vt:lpstr>Office 佈景主題</vt:lpstr>
      <vt:lpstr> Social Media, Social Networks and Social Economy</vt:lpstr>
      <vt:lpstr>Outline</vt:lpstr>
      <vt:lpstr>1.  The Web 2.0 Revolution, Social Media and Industry Disruptors</vt:lpstr>
      <vt:lpstr>       The Web 2.0 Revolution</vt:lpstr>
      <vt:lpstr>What is in Web 2.0?</vt:lpstr>
      <vt:lpstr>Representative characteristics of Web 2.0</vt:lpstr>
      <vt:lpstr>Representative characteristics of Web 2.0</vt:lpstr>
      <vt:lpstr>Social media</vt:lpstr>
      <vt:lpstr>Social media</vt:lpstr>
      <vt:lpstr>PowerPoint 簡報</vt:lpstr>
      <vt:lpstr>The Shift to Social Media </vt:lpstr>
      <vt:lpstr>Social interactions</vt:lpstr>
      <vt:lpstr>Basic Forms of Social Media</vt:lpstr>
      <vt:lpstr>PowerPoint 簡報</vt:lpstr>
      <vt:lpstr>Users Role in Social Media</vt:lpstr>
      <vt:lpstr>2.  Online social networking : basics and examples</vt:lpstr>
      <vt:lpstr>Social networks</vt:lpstr>
      <vt:lpstr>PowerPoint 簡報</vt:lpstr>
      <vt:lpstr>Social networks (cont’)</vt:lpstr>
      <vt:lpstr>Social networks (cont’)</vt:lpstr>
      <vt:lpstr>Major Social Network Services</vt:lpstr>
      <vt:lpstr>Facebook: The Network Effect</vt:lpstr>
      <vt:lpstr>Craigslist: A trading Floor of the Cyber Revolution</vt:lpstr>
      <vt:lpstr>Flickr Ticks off some of Its User</vt:lpstr>
      <vt:lpstr>Business-Oriented Social Network</vt:lpstr>
      <vt:lpstr>How LinkIn works</vt:lpstr>
      <vt:lpstr>3.  Commercial Aspect of Social Networks</vt:lpstr>
      <vt:lpstr>Why is there an interest?</vt:lpstr>
      <vt:lpstr>Advertising</vt:lpstr>
      <vt:lpstr>Mobile Advertising</vt:lpstr>
      <vt:lpstr>Feedback from Customers</vt:lpstr>
      <vt:lpstr>Enterprise Social Networking</vt:lpstr>
      <vt:lpstr>Web 2.0 Commercial Activities Inside the Enterprise</vt:lpstr>
      <vt:lpstr>Risks to Enterprises when Interfacing with Social Network</vt:lpstr>
      <vt:lpstr>4.  Social Economy </vt:lpstr>
      <vt:lpstr>Industry &amp; Market disruptors</vt:lpstr>
      <vt:lpstr>Industry &amp; Market disruptors</vt:lpstr>
      <vt:lpstr>Industry &amp; Marker disruptors</vt:lpstr>
      <vt:lpstr>Generating Revenue from Web 2.0 Applications</vt:lpstr>
      <vt:lpstr>Strategies to make maximum use of Web 2.0 Applications</vt:lpstr>
      <vt:lpstr>Other Revenue-Generation Strategies in Social Networks</vt:lpstr>
      <vt:lpstr>Social Marketplaces</vt:lpstr>
      <vt:lpstr>P2P economy </vt:lpstr>
      <vt:lpstr>Sharing Economy </vt:lpstr>
      <vt:lpstr>Sharing Economy </vt:lpstr>
      <vt:lpstr>5.  Social Computing </vt:lpstr>
      <vt:lpstr>What is Social Computing ?</vt:lpstr>
      <vt:lpstr>What is Social Computing ?</vt:lpstr>
      <vt:lpstr>Social Media VS. Social Computing</vt:lpstr>
      <vt:lpstr>Economic Value of Social Computing</vt:lpstr>
      <vt:lpstr>Disciplines of Social Computing</vt:lpstr>
      <vt:lpstr>Research View of Social Computing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clc0330</dc:creator>
  <cp:lastModifiedBy>ymli</cp:lastModifiedBy>
  <cp:revision>109</cp:revision>
  <dcterms:created xsi:type="dcterms:W3CDTF">2011-02-23T07:55:13Z</dcterms:created>
  <dcterms:modified xsi:type="dcterms:W3CDTF">2020-09-22T14:01:36Z</dcterms:modified>
</cp:coreProperties>
</file>