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83" r:id="rId4"/>
    <p:sldId id="258" r:id="rId5"/>
    <p:sldId id="259" r:id="rId6"/>
    <p:sldId id="265" r:id="rId7"/>
    <p:sldId id="261" r:id="rId8"/>
    <p:sldId id="268" r:id="rId9"/>
    <p:sldId id="311" r:id="rId10"/>
    <p:sldId id="269" r:id="rId11"/>
    <p:sldId id="294" r:id="rId12"/>
    <p:sldId id="310" r:id="rId13"/>
    <p:sldId id="304" r:id="rId14"/>
    <p:sldId id="299" r:id="rId15"/>
    <p:sldId id="342" r:id="rId16"/>
    <p:sldId id="341" r:id="rId17"/>
    <p:sldId id="343" r:id="rId18"/>
    <p:sldId id="345" r:id="rId19"/>
    <p:sldId id="344" r:id="rId20"/>
    <p:sldId id="322" r:id="rId21"/>
    <p:sldId id="301" r:id="rId22"/>
    <p:sldId id="332" r:id="rId23"/>
    <p:sldId id="303" r:id="rId24"/>
    <p:sldId id="307" r:id="rId25"/>
    <p:sldId id="308" r:id="rId26"/>
    <p:sldId id="309" r:id="rId27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9" autoAdjust="0"/>
    <p:restoredTop sz="94636" autoAdjust="0"/>
  </p:normalViewPr>
  <p:slideViewPr>
    <p:cSldViewPr>
      <p:cViewPr>
        <p:scale>
          <a:sx n="112" d="100"/>
          <a:sy n="112" d="100"/>
        </p:scale>
        <p:origin x="54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BF77F7-EAAB-4110-9A83-8312DD2ECAB0}" type="doc">
      <dgm:prSet loTypeId="urn:microsoft.com/office/officeart/2005/8/layout/vList3#2" loCatId="list" qsTypeId="urn:microsoft.com/office/officeart/2005/8/quickstyle/simple1" qsCatId="simple" csTypeId="urn:microsoft.com/office/officeart/2005/8/colors/colorful3" csCatId="colorful" phldr="1"/>
      <dgm:spPr/>
    </dgm:pt>
    <dgm:pt modelId="{39B31257-3821-4C5E-AFDD-6994D7436043}">
      <dgm:prSet phldrT="[文字]"/>
      <dgm:spPr/>
      <dgm:t>
        <a:bodyPr/>
        <a:lstStyle/>
        <a:p>
          <a:r>
            <a:rPr lang="zh-TW" altLang="en-US" b="1" dirty="0">
              <a:latin typeface="微軟正黑體" pitchFamily="34" charset="-120"/>
              <a:ea typeface="微軟正黑體" pitchFamily="34" charset="-120"/>
            </a:rPr>
            <a:t>覓食、領廚</a:t>
          </a:r>
        </a:p>
      </dgm:t>
    </dgm:pt>
    <dgm:pt modelId="{278706E5-F8A0-4DB8-8017-E312EE6BB21B}" type="par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4FB8B73-F9A2-4DA1-A4B3-8F565778591E}" type="sibTrans" cxnId="{9578D6A0-5D96-4352-A304-6C085836A865}">
      <dgm:prSet/>
      <dgm:spPr/>
      <dgm:t>
        <a:bodyPr/>
        <a:lstStyle/>
        <a:p>
          <a:endParaRPr lang="zh-TW" altLang="en-US"/>
        </a:p>
      </dgm:t>
    </dgm:pt>
    <dgm:pt modelId="{ABDDFC71-63F2-4B1E-8CE9-9C53EAB3C288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Closet</a:t>
          </a:r>
          <a:endParaRPr lang="zh-TW" altLang="en-US" dirty="0">
            <a:latin typeface="Arial Black" pitchFamily="34" charset="0"/>
          </a:endParaRPr>
        </a:p>
      </dgm:t>
    </dgm:pt>
    <dgm:pt modelId="{8AABFB0B-AEDE-4B10-9966-8520DF12BDF5}" type="par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C0C1938D-3951-4956-A3E8-21508123E794}" type="sibTrans" cxnId="{551265FA-9CAD-4735-88A8-D18D7BCF05D8}">
      <dgm:prSet/>
      <dgm:spPr/>
      <dgm:t>
        <a:bodyPr/>
        <a:lstStyle/>
        <a:p>
          <a:endParaRPr lang="zh-TW" altLang="en-US"/>
        </a:p>
      </dgm:t>
    </dgm:pt>
    <dgm:pt modelId="{0D5B0C34-7E40-4C14-887D-0EEF0777FD23}">
      <dgm:prSet phldrT="[文字]"/>
      <dgm:spPr/>
      <dgm:t>
        <a:bodyPr/>
        <a:lstStyle/>
        <a:p>
          <a:r>
            <a:rPr lang="en-US" altLang="zh-TW" dirty="0">
              <a:latin typeface="Arial Black" pitchFamily="34" charset="0"/>
            </a:rPr>
            <a:t>Air </a:t>
          </a:r>
          <a:r>
            <a:rPr lang="en-US" altLang="zh-TW" dirty="0" err="1">
              <a:latin typeface="Arial Black" pitchFamily="34" charset="0"/>
            </a:rPr>
            <a:t>bnb</a:t>
          </a:r>
          <a:endParaRPr lang="zh-TW" altLang="en-US" dirty="0">
            <a:latin typeface="Arial Black" pitchFamily="34" charset="0"/>
          </a:endParaRPr>
        </a:p>
      </dgm:t>
    </dgm:pt>
    <dgm:pt modelId="{7CC3687F-DA5A-4DE2-AD9A-BE92887923BF}" type="par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91CDA6F9-37B6-4CC1-B9A7-383ACA296E51}" type="sibTrans" cxnId="{944EBD91-0F06-4D74-B798-166ED64275D5}">
      <dgm:prSet/>
      <dgm:spPr/>
      <dgm:t>
        <a:bodyPr/>
        <a:lstStyle/>
        <a:p>
          <a:endParaRPr lang="zh-TW" altLang="en-US"/>
        </a:p>
      </dgm:t>
    </dgm:pt>
    <dgm:pt modelId="{D0394D1E-DD12-41C8-80DC-8D98A82714A7}">
      <dgm:prSet phldrT="[文字]"/>
      <dgm:spPr/>
      <dgm:t>
        <a:bodyPr/>
        <a:lstStyle/>
        <a:p>
          <a:r>
            <a:rPr lang="en-US" altLang="zh-TW" dirty="0" err="1">
              <a:latin typeface="Arial Black" pitchFamily="34" charset="0"/>
            </a:rPr>
            <a:t>Uber</a:t>
          </a:r>
          <a:endParaRPr lang="zh-TW" altLang="en-US" dirty="0">
            <a:latin typeface="Arial Black" pitchFamily="34" charset="0"/>
          </a:endParaRPr>
        </a:p>
      </dgm:t>
    </dgm:pt>
    <dgm:pt modelId="{FEF7B14A-7D68-4F12-827A-4D2EB79BF931}" type="par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A733949F-B03F-4494-ACC4-4E84B38FFCFE}" type="sibTrans" cxnId="{8DB130EF-2D49-4C91-8531-8E690F090431}">
      <dgm:prSet/>
      <dgm:spPr/>
      <dgm:t>
        <a:bodyPr/>
        <a:lstStyle/>
        <a:p>
          <a:endParaRPr lang="zh-TW" altLang="en-US"/>
        </a:p>
      </dgm:t>
    </dgm:pt>
    <dgm:pt modelId="{5C788AC7-DCC4-4D84-B086-2E1B0F5F2809}" type="pres">
      <dgm:prSet presAssocID="{C7BF77F7-EAAB-4110-9A83-8312DD2ECAB0}" presName="linearFlow" presStyleCnt="0">
        <dgm:presLayoutVars>
          <dgm:dir/>
          <dgm:resizeHandles val="exact"/>
        </dgm:presLayoutVars>
      </dgm:prSet>
      <dgm:spPr/>
    </dgm:pt>
    <dgm:pt modelId="{48716B80-FB37-4A18-9C74-0807DC3BFB1D}" type="pres">
      <dgm:prSet presAssocID="{39B31257-3821-4C5E-AFDD-6994D7436043}" presName="composite" presStyleCnt="0"/>
      <dgm:spPr/>
    </dgm:pt>
    <dgm:pt modelId="{CDEBAB29-1273-4418-91C0-B63765553AF2}" type="pres">
      <dgm:prSet presAssocID="{39B31257-3821-4C5E-AFDD-6994D7436043}" presName="imgShp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29E78AD-129C-4259-BB6A-430996E72445}" type="pres">
      <dgm:prSet presAssocID="{39B31257-3821-4C5E-AFDD-6994D7436043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6107B5-9244-487E-8CDF-2AC2A09358F9}" type="pres">
      <dgm:prSet presAssocID="{A4FB8B73-F9A2-4DA1-A4B3-8F565778591E}" presName="spacing" presStyleCnt="0"/>
      <dgm:spPr/>
    </dgm:pt>
    <dgm:pt modelId="{92DE73E1-C7F0-47D7-BD6C-E57E021ED290}" type="pres">
      <dgm:prSet presAssocID="{ABDDFC71-63F2-4B1E-8CE9-9C53EAB3C288}" presName="composite" presStyleCnt="0"/>
      <dgm:spPr/>
    </dgm:pt>
    <dgm:pt modelId="{A073EAC7-4303-4548-8D68-6ECAC357F45D}" type="pres">
      <dgm:prSet presAssocID="{ABDDFC71-63F2-4B1E-8CE9-9C53EAB3C288}" presName="imgShp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B73C82F-5815-4779-9C8A-B0432733481F}" type="pres">
      <dgm:prSet presAssocID="{ABDDFC71-63F2-4B1E-8CE9-9C53EAB3C28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390357C-C5F2-4F53-86AB-53CEA3E71715}" type="pres">
      <dgm:prSet presAssocID="{C0C1938D-3951-4956-A3E8-21508123E794}" presName="spacing" presStyleCnt="0"/>
      <dgm:spPr/>
    </dgm:pt>
    <dgm:pt modelId="{53A0CF16-05FB-41F7-BBE0-71EE333340D3}" type="pres">
      <dgm:prSet presAssocID="{0D5B0C34-7E40-4C14-887D-0EEF0777FD23}" presName="composite" presStyleCnt="0"/>
      <dgm:spPr/>
    </dgm:pt>
    <dgm:pt modelId="{479C5F80-9FAB-4DE7-9270-3297BDB89FA1}" type="pres">
      <dgm:prSet presAssocID="{0D5B0C34-7E40-4C14-887D-0EEF0777FD23}" presName="imgShp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EC4904AE-02F0-412A-886F-5BAE5E041A45}" type="pres">
      <dgm:prSet presAssocID="{0D5B0C34-7E40-4C14-887D-0EEF0777FD23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E9D36A-7674-4FD3-AD54-E495F7275D0B}" type="pres">
      <dgm:prSet presAssocID="{91CDA6F9-37B6-4CC1-B9A7-383ACA296E51}" presName="spacing" presStyleCnt="0"/>
      <dgm:spPr/>
    </dgm:pt>
    <dgm:pt modelId="{77D67D11-D915-4F90-9FD9-2022212932BD}" type="pres">
      <dgm:prSet presAssocID="{D0394D1E-DD12-41C8-80DC-8D98A82714A7}" presName="composite" presStyleCnt="0"/>
      <dgm:spPr/>
    </dgm:pt>
    <dgm:pt modelId="{09FBB2A5-8270-427A-B8B4-5232B962FF6C}" type="pres">
      <dgm:prSet presAssocID="{D0394D1E-DD12-41C8-80DC-8D98A82714A7}" presName="imgShp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74DA0D2-C40E-4121-B348-E434C740D171}" type="pres">
      <dgm:prSet presAssocID="{D0394D1E-DD12-41C8-80DC-8D98A82714A7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45345B4-52B1-4320-8F93-2CED64EA3496}" type="presOf" srcId="{39B31257-3821-4C5E-AFDD-6994D7436043}" destId="{F29E78AD-129C-4259-BB6A-430996E72445}" srcOrd="0" destOrd="0" presId="urn:microsoft.com/office/officeart/2005/8/layout/vList3#2"/>
    <dgm:cxn modelId="{9578D6A0-5D96-4352-A304-6C085836A865}" srcId="{C7BF77F7-EAAB-4110-9A83-8312DD2ECAB0}" destId="{39B31257-3821-4C5E-AFDD-6994D7436043}" srcOrd="0" destOrd="0" parTransId="{278706E5-F8A0-4DB8-8017-E312EE6BB21B}" sibTransId="{A4FB8B73-F9A2-4DA1-A4B3-8F565778591E}"/>
    <dgm:cxn modelId="{094AFC77-85BE-4E18-8DC0-D4CCD7DD0801}" type="presOf" srcId="{D0394D1E-DD12-41C8-80DC-8D98A82714A7}" destId="{674DA0D2-C40E-4121-B348-E434C740D171}" srcOrd="0" destOrd="0" presId="urn:microsoft.com/office/officeart/2005/8/layout/vList3#2"/>
    <dgm:cxn modelId="{944EBD91-0F06-4D74-B798-166ED64275D5}" srcId="{C7BF77F7-EAAB-4110-9A83-8312DD2ECAB0}" destId="{0D5B0C34-7E40-4C14-887D-0EEF0777FD23}" srcOrd="2" destOrd="0" parTransId="{7CC3687F-DA5A-4DE2-AD9A-BE92887923BF}" sibTransId="{91CDA6F9-37B6-4CC1-B9A7-383ACA296E51}"/>
    <dgm:cxn modelId="{8DB130EF-2D49-4C91-8531-8E690F090431}" srcId="{C7BF77F7-EAAB-4110-9A83-8312DD2ECAB0}" destId="{D0394D1E-DD12-41C8-80DC-8D98A82714A7}" srcOrd="3" destOrd="0" parTransId="{FEF7B14A-7D68-4F12-827A-4D2EB79BF931}" sibTransId="{A733949F-B03F-4494-ACC4-4E84B38FFCFE}"/>
    <dgm:cxn modelId="{14FE159E-9EB1-4CE0-843E-A071DA772ED6}" type="presOf" srcId="{ABDDFC71-63F2-4B1E-8CE9-9C53EAB3C288}" destId="{3B73C82F-5815-4779-9C8A-B0432733481F}" srcOrd="0" destOrd="0" presId="urn:microsoft.com/office/officeart/2005/8/layout/vList3#2"/>
    <dgm:cxn modelId="{F929950E-5BC9-484D-AD63-5A6819AA95F6}" type="presOf" srcId="{C7BF77F7-EAAB-4110-9A83-8312DD2ECAB0}" destId="{5C788AC7-DCC4-4D84-B086-2E1B0F5F2809}" srcOrd="0" destOrd="0" presId="urn:microsoft.com/office/officeart/2005/8/layout/vList3#2"/>
    <dgm:cxn modelId="{BB3A8ED3-AA1C-4437-BD0B-94D36F6BAE6E}" type="presOf" srcId="{0D5B0C34-7E40-4C14-887D-0EEF0777FD23}" destId="{EC4904AE-02F0-412A-886F-5BAE5E041A45}" srcOrd="0" destOrd="0" presId="urn:microsoft.com/office/officeart/2005/8/layout/vList3#2"/>
    <dgm:cxn modelId="{551265FA-9CAD-4735-88A8-D18D7BCF05D8}" srcId="{C7BF77F7-EAAB-4110-9A83-8312DD2ECAB0}" destId="{ABDDFC71-63F2-4B1E-8CE9-9C53EAB3C288}" srcOrd="1" destOrd="0" parTransId="{8AABFB0B-AEDE-4B10-9966-8520DF12BDF5}" sibTransId="{C0C1938D-3951-4956-A3E8-21508123E794}"/>
    <dgm:cxn modelId="{EDB0E213-C7CF-494D-B2F3-1DD2EE300279}" type="presParOf" srcId="{5C788AC7-DCC4-4D84-B086-2E1B0F5F2809}" destId="{48716B80-FB37-4A18-9C74-0807DC3BFB1D}" srcOrd="0" destOrd="0" presId="urn:microsoft.com/office/officeart/2005/8/layout/vList3#2"/>
    <dgm:cxn modelId="{190F1565-3F23-4AC0-89F2-4460DF91BDA2}" type="presParOf" srcId="{48716B80-FB37-4A18-9C74-0807DC3BFB1D}" destId="{CDEBAB29-1273-4418-91C0-B63765553AF2}" srcOrd="0" destOrd="0" presId="urn:microsoft.com/office/officeart/2005/8/layout/vList3#2"/>
    <dgm:cxn modelId="{D72A606E-236A-4C2F-BA48-7B50728343B5}" type="presParOf" srcId="{48716B80-FB37-4A18-9C74-0807DC3BFB1D}" destId="{F29E78AD-129C-4259-BB6A-430996E72445}" srcOrd="1" destOrd="0" presId="urn:microsoft.com/office/officeart/2005/8/layout/vList3#2"/>
    <dgm:cxn modelId="{3D7A26A0-8C18-4FF0-9B27-F35882112A67}" type="presParOf" srcId="{5C788AC7-DCC4-4D84-B086-2E1B0F5F2809}" destId="{A26107B5-9244-487E-8CDF-2AC2A09358F9}" srcOrd="1" destOrd="0" presId="urn:microsoft.com/office/officeart/2005/8/layout/vList3#2"/>
    <dgm:cxn modelId="{FEDF20C7-010B-48C4-B5E2-778547942C93}" type="presParOf" srcId="{5C788AC7-DCC4-4D84-B086-2E1B0F5F2809}" destId="{92DE73E1-C7F0-47D7-BD6C-E57E021ED290}" srcOrd="2" destOrd="0" presId="urn:microsoft.com/office/officeart/2005/8/layout/vList3#2"/>
    <dgm:cxn modelId="{4D77A94A-AEC3-401F-BD61-C8B620F23F09}" type="presParOf" srcId="{92DE73E1-C7F0-47D7-BD6C-E57E021ED290}" destId="{A073EAC7-4303-4548-8D68-6ECAC357F45D}" srcOrd="0" destOrd="0" presId="urn:microsoft.com/office/officeart/2005/8/layout/vList3#2"/>
    <dgm:cxn modelId="{86550BC2-7EB0-4CE6-B2FA-25D45628CF75}" type="presParOf" srcId="{92DE73E1-C7F0-47D7-BD6C-E57E021ED290}" destId="{3B73C82F-5815-4779-9C8A-B0432733481F}" srcOrd="1" destOrd="0" presId="urn:microsoft.com/office/officeart/2005/8/layout/vList3#2"/>
    <dgm:cxn modelId="{DCAC013D-4567-484C-8554-4483D8DEC64D}" type="presParOf" srcId="{5C788AC7-DCC4-4D84-B086-2E1B0F5F2809}" destId="{7390357C-C5F2-4F53-86AB-53CEA3E71715}" srcOrd="3" destOrd="0" presId="urn:microsoft.com/office/officeart/2005/8/layout/vList3#2"/>
    <dgm:cxn modelId="{A60F6AE9-1C11-47F2-A746-E8E09B86D14D}" type="presParOf" srcId="{5C788AC7-DCC4-4D84-B086-2E1B0F5F2809}" destId="{53A0CF16-05FB-41F7-BBE0-71EE333340D3}" srcOrd="4" destOrd="0" presId="urn:microsoft.com/office/officeart/2005/8/layout/vList3#2"/>
    <dgm:cxn modelId="{354C2B66-9154-437B-8BFB-A5A9194C6B12}" type="presParOf" srcId="{53A0CF16-05FB-41F7-BBE0-71EE333340D3}" destId="{479C5F80-9FAB-4DE7-9270-3297BDB89FA1}" srcOrd="0" destOrd="0" presId="urn:microsoft.com/office/officeart/2005/8/layout/vList3#2"/>
    <dgm:cxn modelId="{D1448B9B-C1B9-4032-9F13-BFD0AA287BCC}" type="presParOf" srcId="{53A0CF16-05FB-41F7-BBE0-71EE333340D3}" destId="{EC4904AE-02F0-412A-886F-5BAE5E041A45}" srcOrd="1" destOrd="0" presId="urn:microsoft.com/office/officeart/2005/8/layout/vList3#2"/>
    <dgm:cxn modelId="{C9163538-FC0D-4755-8150-8983F36043F8}" type="presParOf" srcId="{5C788AC7-DCC4-4D84-B086-2E1B0F5F2809}" destId="{A7E9D36A-7674-4FD3-AD54-E495F7275D0B}" srcOrd="5" destOrd="0" presId="urn:microsoft.com/office/officeart/2005/8/layout/vList3#2"/>
    <dgm:cxn modelId="{0015FA61-A5BE-4952-8EED-2412D4F94105}" type="presParOf" srcId="{5C788AC7-DCC4-4D84-B086-2E1B0F5F2809}" destId="{77D67D11-D915-4F90-9FD9-2022212932BD}" srcOrd="6" destOrd="0" presId="urn:microsoft.com/office/officeart/2005/8/layout/vList3#2"/>
    <dgm:cxn modelId="{5C1751A3-032A-460F-A3CA-38D4ED0E73EC}" type="presParOf" srcId="{77D67D11-D915-4F90-9FD9-2022212932BD}" destId="{09FBB2A5-8270-427A-B8B4-5232B962FF6C}" srcOrd="0" destOrd="0" presId="urn:microsoft.com/office/officeart/2005/8/layout/vList3#2"/>
    <dgm:cxn modelId="{DA514493-7242-4919-8DED-FDA8FC055528}" type="presParOf" srcId="{77D67D11-D915-4F90-9FD9-2022212932BD}" destId="{674DA0D2-C40E-4121-B348-E434C740D171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E78AD-129C-4259-BB6A-430996E72445}">
      <dsp:nvSpPr>
        <dsp:cNvPr id="0" name=""/>
        <dsp:cNvSpPr/>
      </dsp:nvSpPr>
      <dsp:spPr>
        <a:xfrm rot="10800000">
          <a:off x="873601" y="26"/>
          <a:ext cx="2850376" cy="622598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200" b="1" kern="1200" dirty="0">
              <a:latin typeface="微軟正黑體" pitchFamily="34" charset="-120"/>
              <a:ea typeface="微軟正黑體" pitchFamily="34" charset="-120"/>
            </a:rPr>
            <a:t>覓食、領廚</a:t>
          </a:r>
        </a:p>
      </dsp:txBody>
      <dsp:txXfrm rot="10800000">
        <a:off x="1029250" y="26"/>
        <a:ext cx="2694727" cy="622598"/>
      </dsp:txXfrm>
    </dsp:sp>
    <dsp:sp modelId="{CDEBAB29-1273-4418-91C0-B63765553AF2}">
      <dsp:nvSpPr>
        <dsp:cNvPr id="0" name=""/>
        <dsp:cNvSpPr/>
      </dsp:nvSpPr>
      <dsp:spPr>
        <a:xfrm>
          <a:off x="562302" y="26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3C82F-5815-4779-9C8A-B0432733481F}">
      <dsp:nvSpPr>
        <dsp:cNvPr id="0" name=""/>
        <dsp:cNvSpPr/>
      </dsp:nvSpPr>
      <dsp:spPr>
        <a:xfrm rot="10800000">
          <a:off x="873601" y="808475"/>
          <a:ext cx="2850376" cy="622598"/>
        </a:xfrm>
        <a:prstGeom prst="homePlat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>
              <a:latin typeface="Arial Black" pitchFamily="34" charset="0"/>
            </a:rPr>
            <a:t>Air Closet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808475"/>
        <a:ext cx="2694727" cy="622598"/>
      </dsp:txXfrm>
    </dsp:sp>
    <dsp:sp modelId="{A073EAC7-4303-4548-8D68-6ECAC357F45D}">
      <dsp:nvSpPr>
        <dsp:cNvPr id="0" name=""/>
        <dsp:cNvSpPr/>
      </dsp:nvSpPr>
      <dsp:spPr>
        <a:xfrm>
          <a:off x="562302" y="808475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4904AE-02F0-412A-886F-5BAE5E041A45}">
      <dsp:nvSpPr>
        <dsp:cNvPr id="0" name=""/>
        <dsp:cNvSpPr/>
      </dsp:nvSpPr>
      <dsp:spPr>
        <a:xfrm rot="10800000">
          <a:off x="873601" y="1616925"/>
          <a:ext cx="2850376" cy="622598"/>
        </a:xfrm>
        <a:prstGeom prst="homePlat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>
              <a:latin typeface="Arial Black" pitchFamily="34" charset="0"/>
            </a:rPr>
            <a:t>Air </a:t>
          </a:r>
          <a:r>
            <a:rPr lang="en-US" altLang="zh-TW" sz="2200" kern="1200" dirty="0" err="1">
              <a:latin typeface="Arial Black" pitchFamily="34" charset="0"/>
            </a:rPr>
            <a:t>bnb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1616925"/>
        <a:ext cx="2694727" cy="622598"/>
      </dsp:txXfrm>
    </dsp:sp>
    <dsp:sp modelId="{479C5F80-9FAB-4DE7-9270-3297BDB89FA1}">
      <dsp:nvSpPr>
        <dsp:cNvPr id="0" name=""/>
        <dsp:cNvSpPr/>
      </dsp:nvSpPr>
      <dsp:spPr>
        <a:xfrm>
          <a:off x="562302" y="1616925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4DA0D2-C40E-4121-B348-E434C740D171}">
      <dsp:nvSpPr>
        <dsp:cNvPr id="0" name=""/>
        <dsp:cNvSpPr/>
      </dsp:nvSpPr>
      <dsp:spPr>
        <a:xfrm rot="10800000">
          <a:off x="873601" y="2425374"/>
          <a:ext cx="2850376" cy="622598"/>
        </a:xfrm>
        <a:prstGeom prst="homePlat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549" tIns="83820" rIns="156464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200" kern="1200" dirty="0" err="1">
              <a:latin typeface="Arial Black" pitchFamily="34" charset="0"/>
            </a:rPr>
            <a:t>Uber</a:t>
          </a:r>
          <a:endParaRPr lang="zh-TW" altLang="en-US" sz="2200" kern="1200" dirty="0">
            <a:latin typeface="Arial Black" pitchFamily="34" charset="0"/>
          </a:endParaRPr>
        </a:p>
      </dsp:txBody>
      <dsp:txXfrm rot="10800000">
        <a:off x="1029250" y="2425374"/>
        <a:ext cx="2694727" cy="622598"/>
      </dsp:txXfrm>
    </dsp:sp>
    <dsp:sp modelId="{09FBB2A5-8270-427A-B8B4-5232B962FF6C}">
      <dsp:nvSpPr>
        <dsp:cNvPr id="0" name=""/>
        <dsp:cNvSpPr/>
      </dsp:nvSpPr>
      <dsp:spPr>
        <a:xfrm>
          <a:off x="562302" y="2425374"/>
          <a:ext cx="622598" cy="622598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1215B-923B-47E3-9B94-76CB2781423E}" type="datetimeFigureOut">
              <a:rPr lang="zh-TW" altLang="en-US"/>
              <a:pPr>
                <a:defRPr/>
              </a:pPr>
              <a:t>23/09/2021</a:t>
            </a:fld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9E736E-685B-4022-BDF2-CBBDD14F88B8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zh-TW" smtClean="0"/>
              <a:t>retweet, replurk </a:t>
            </a:r>
            <a:r>
              <a:rPr lang="zh-TW" altLang="en-US" smtClean="0"/>
              <a:t>就是把其他人講的話再講一次，也就是往下傳一層</a:t>
            </a:r>
          </a:p>
        </p:txBody>
      </p:sp>
      <p:sp>
        <p:nvSpPr>
          <p:cNvPr id="41987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1F97309-4184-44CA-874E-192B713AFAB6}" type="slidenum">
              <a:rPr kumimoji="0" lang="zh-TW" altLang="en-US" sz="1200">
                <a:latin typeface="Calibri" pitchFamily="34" charset="0"/>
              </a:rPr>
              <a:pPr algn="r"/>
              <a:t>13</a:t>
            </a:fld>
            <a:endParaRPr kumimoji="0" lang="en-US" altLang="zh-TW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8" name="Rectangle 3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zh-TW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19390441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  <p:extLst>
      <p:ext uri="{BB962C8B-B14F-4D97-AF65-F5344CB8AC3E}">
        <p14:creationId xmlns:p14="http://schemas.microsoft.com/office/powerpoint/2010/main" val="9296192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88279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0B669-C93A-4A28-813E-7D02384D5847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71A93-0251-4668-AEFF-EECC7A2208B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04798-CFD0-4B09-84D3-356382338206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D01C5-6C2A-41BB-B5B1-78575CCF104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B7ED0-2029-4A67-8B98-7A6FE20C2F6B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4298A-9154-4284-BE0B-A11256BBE90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F74F7-76B6-4111-AC88-FAB7AFEF9EB7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02E9C-53F8-41F6-8DE1-21BE97ADBF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F13B2-320F-4C8E-ACFE-1C7A3E5528B4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635FB-D26B-4BCC-86DA-4ECF090F494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CF44B-61ED-4998-8F70-02FD510FB22A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1E182-48F8-4A7A-A19E-75370CC29C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C1603-B1D4-460C-84E4-9A0D8DCCC634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11A9-E6DA-4712-970B-B55C81FDC6E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32082-3726-42DA-8F2D-100729DBAF18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DF1A9-1B37-461E-99A0-69F3619008B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26421-C971-4B5F-B516-B7EEAAAEB549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10FC4-1DA4-4717-BBE9-24B3E076C591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FB65-737B-4143-9B3C-FE82047642AC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5CD3-3274-4171-9603-28C31B7ABA7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D1DEA-5DBE-498D-95D9-2016F38A867B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829921-87EC-4E34-860B-EE5C8AB3EF6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FD78AA7-EBED-4021-A57D-1971109A7744}" type="datetimeFigureOut">
              <a:rPr lang="zh-TW" altLang="en-US"/>
              <a:pPr>
                <a:defRPr/>
              </a:pPr>
              <a:t>23/09/2021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83B1BD8-FF71-41AC-8641-14337440820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 Social Media, Social Networks</a:t>
            </a:r>
            <a:r>
              <a:rPr lang="zh-TW" altLang="en-US" dirty="0" smtClean="0"/>
              <a:t> </a:t>
            </a:r>
            <a:r>
              <a:rPr lang="en-US" altLang="zh-TW" dirty="0" smtClean="0"/>
              <a:t>and Social Economy</a:t>
            </a:r>
            <a:endParaRPr lang="zh-TW" altLang="en-US" dirty="0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60438" y="1635125"/>
            <a:ext cx="72834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468313" y="5876925"/>
            <a:ext cx="2025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/>
              <a:t>(Hinchcliffe, 2006)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557338"/>
            <a:ext cx="8229600" cy="4824412"/>
          </a:xfrm>
        </p:spPr>
        <p:txBody>
          <a:bodyPr/>
          <a:lstStyle/>
          <a:p>
            <a:pPr marL="273050" indent="-273050"/>
            <a:r>
              <a:rPr lang="en-US" altLang="zh-TW" sz="2800" smtClean="0"/>
              <a:t>From traditional media</a:t>
            </a:r>
          </a:p>
          <a:p>
            <a:pPr marL="520700" lvl="1" indent="-228600"/>
            <a:r>
              <a:rPr lang="en-US" altLang="zh-TW" smtClean="0"/>
              <a:t>News papers, TV programs, Static web content</a:t>
            </a:r>
          </a:p>
          <a:p>
            <a:pPr marL="273050" indent="-273050"/>
            <a:r>
              <a:rPr lang="en-US" altLang="zh-TW" sz="2800" smtClean="0"/>
              <a:t>To social media</a:t>
            </a:r>
          </a:p>
          <a:p>
            <a:pPr marL="520700" lvl="1" indent="-228600"/>
            <a:r>
              <a:rPr lang="en-US" altLang="zh-TW" smtClean="0"/>
              <a:t>New paradigm of message/news propagation</a:t>
            </a:r>
          </a:p>
          <a:p>
            <a:pPr marL="520700" lvl="1" indent="-228600"/>
            <a:r>
              <a:rPr lang="en-US" altLang="zh-TW" smtClean="0"/>
              <a:t>Disseminate information through </a:t>
            </a:r>
            <a:r>
              <a:rPr lang="en-US" altLang="zh-TW" smtClean="0">
                <a:solidFill>
                  <a:srgbClr val="FF3300"/>
                </a:solidFill>
              </a:rPr>
              <a:t>social interactions</a:t>
            </a:r>
            <a:r>
              <a:rPr lang="en-US" altLang="zh-TW" smtClean="0"/>
              <a:t> (</a:t>
            </a:r>
            <a:r>
              <a:rPr lang="en-US" altLang="zh-TW" i="1" smtClean="0"/>
              <a:t>definition quoted from wikipedia</a:t>
            </a:r>
            <a:r>
              <a:rPr lang="en-US" altLang="zh-TW" smtClean="0"/>
              <a:t>)</a:t>
            </a:r>
          </a:p>
          <a:p>
            <a:pPr marL="520700" lvl="1" indent="-228600"/>
            <a:r>
              <a:rPr lang="en-US" altLang="zh-TW" smtClean="0"/>
              <a:t>Blog, Twitter, facebook, digg, plurk, tumblr, flickr…</a:t>
            </a:r>
            <a:endParaRPr lang="zh-TW" altLang="en-US" smtClean="0"/>
          </a:p>
        </p:txBody>
      </p:sp>
      <p:sp>
        <p:nvSpPr>
          <p:cNvPr id="36866" name="標題 1"/>
          <p:cNvSpPr>
            <a:spLocks/>
          </p:cNvSpPr>
          <p:nvPr/>
        </p:nvSpPr>
        <p:spPr bwMode="auto">
          <a:xfrm>
            <a:off x="468313" y="333375"/>
            <a:ext cx="8064500" cy="78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kumimoji="0" lang="en-US" altLang="zh-TW" sz="4400"/>
              <a:t>Social media vs. Traditional media</a:t>
            </a:r>
            <a:endParaRPr kumimoji="0" lang="zh-TW" altLang="en-US"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Users Role in Social Media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47107" name="Picture 3"/>
          <p:cNvPicPr>
            <a:picLocks noChangeAspect="1"/>
          </p:cNvPicPr>
          <p:nvPr/>
        </p:nvPicPr>
        <p:blipFill>
          <a:blip r:embed="rId3"/>
          <a:srcRect t="5824" r="32690" b="50310"/>
          <a:stretch>
            <a:fillRect/>
          </a:stretch>
        </p:blipFill>
        <p:spPr bwMode="auto">
          <a:xfrm>
            <a:off x="457200" y="1600200"/>
            <a:ext cx="82296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 idx="4294967295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en-US" altLang="zh-TW" smtClean="0"/>
              <a:t>Social interactions</a:t>
            </a:r>
            <a:endParaRPr lang="zh-TW" altLang="en-US" smtClean="0"/>
          </a:p>
        </p:txBody>
      </p:sp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052513"/>
            <a:ext cx="8075612" cy="4968875"/>
          </a:xfrm>
        </p:spPr>
        <p:txBody>
          <a:bodyPr/>
          <a:lstStyle/>
          <a:p>
            <a:r>
              <a:rPr lang="en-US" altLang="zh-TW" sz="2400" smtClean="0"/>
              <a:t>Social networking</a:t>
            </a:r>
          </a:p>
          <a:p>
            <a:pPr lvl="1"/>
            <a:r>
              <a:rPr lang="en-US" altLang="zh-TW" sz="2400" smtClean="0"/>
              <a:t>Make friends, follow</a:t>
            </a:r>
          </a:p>
          <a:p>
            <a:r>
              <a:rPr lang="en-US" altLang="zh-TW" sz="2400" smtClean="0"/>
              <a:t>Blog: Comment, Trackback (URL citation)</a:t>
            </a:r>
          </a:p>
          <a:p>
            <a:r>
              <a:rPr lang="en-US" altLang="zh-TW" sz="2400" smtClean="0"/>
              <a:t>Video, photos: Embed</a:t>
            </a:r>
          </a:p>
          <a:p>
            <a:r>
              <a:rPr lang="en-US" altLang="zh-TW" sz="2400" smtClean="0"/>
              <a:t>Social Bookmarking</a:t>
            </a:r>
          </a:p>
          <a:p>
            <a:r>
              <a:rPr lang="en-US" altLang="zh-TW" sz="2400" smtClean="0"/>
              <a:t>Groups/communities</a:t>
            </a:r>
          </a:p>
          <a:p>
            <a:pPr lvl="1"/>
            <a:r>
              <a:rPr lang="en-US" altLang="zh-TW" sz="2400" smtClean="0"/>
              <a:t>Fans group of stars, politicians, athletes</a:t>
            </a:r>
          </a:p>
          <a:p>
            <a:pPr lvl="1"/>
            <a:r>
              <a:rPr lang="en-US" altLang="zh-TW" sz="2400" smtClean="0"/>
              <a:t>Communities for specific topics</a:t>
            </a:r>
          </a:p>
          <a:p>
            <a:r>
              <a:rPr lang="en-US" altLang="zh-TW" sz="2400" smtClean="0"/>
              <a:t>Information sharing</a:t>
            </a:r>
          </a:p>
          <a:p>
            <a:pPr lvl="1"/>
            <a:r>
              <a:rPr lang="en-US" altLang="zh-TW" sz="2400" smtClean="0"/>
              <a:t>Retweet, Replurk, </a:t>
            </a:r>
          </a:p>
          <a:p>
            <a:r>
              <a:rPr lang="en-US" altLang="zh-TW" sz="2400" smtClean="0"/>
              <a:t>All of above leads to more and stronger </a:t>
            </a:r>
            <a:r>
              <a:rPr lang="en-US" altLang="zh-TW" sz="2400" smtClean="0">
                <a:solidFill>
                  <a:srgbClr val="FF0000"/>
                </a:solidFill>
              </a:rPr>
              <a:t>“Relations”</a:t>
            </a:r>
          </a:p>
          <a:p>
            <a:pPr lvl="1"/>
            <a:r>
              <a:rPr lang="en-US" altLang="zh-TW" sz="2400" smtClean="0"/>
              <a:t>Social network analysis comes to help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內容版面配置區 2"/>
          <p:cNvSpPr>
            <a:spLocks noGrp="1"/>
          </p:cNvSpPr>
          <p:nvPr>
            <p:ph idx="4294967295"/>
          </p:nvPr>
        </p:nvSpPr>
        <p:spPr>
          <a:xfrm>
            <a:off x="468313" y="1268413"/>
            <a:ext cx="8229600" cy="4824412"/>
          </a:xfrm>
        </p:spPr>
        <p:txBody>
          <a:bodyPr/>
          <a:lstStyle/>
          <a:p>
            <a:pPr marL="349250" indent="-457200"/>
            <a:r>
              <a:rPr lang="en-US" altLang="zh-TW" dirty="0" smtClean="0"/>
              <a:t>A social structure made of individuals (or organizations) called "nodes," which are tied (connected) by one or more specific types of </a:t>
            </a:r>
            <a:r>
              <a:rPr lang="en-US" altLang="zh-TW" dirty="0" smtClean="0">
                <a:solidFill>
                  <a:srgbClr val="FF0000"/>
                </a:solidFill>
              </a:rPr>
              <a:t>relation </a:t>
            </a:r>
            <a:r>
              <a:rPr lang="en-US" altLang="zh-TW" dirty="0" smtClean="0"/>
              <a:t>(</a:t>
            </a:r>
            <a:r>
              <a:rPr lang="en-US" altLang="zh-TW" i="1" dirty="0" smtClean="0"/>
              <a:t>quoted</a:t>
            </a:r>
            <a:r>
              <a:rPr lang="en-US" altLang="zh-TW" dirty="0" smtClean="0"/>
              <a:t> </a:t>
            </a:r>
            <a:r>
              <a:rPr lang="en-US" altLang="zh-TW" i="1" dirty="0" smtClean="0"/>
              <a:t>from </a:t>
            </a:r>
            <a:r>
              <a:rPr lang="en-US" altLang="zh-TW" i="1" dirty="0" err="1" smtClean="0"/>
              <a:t>wikipedia</a:t>
            </a:r>
            <a:r>
              <a:rPr lang="en-US" altLang="zh-TW" dirty="0" smtClean="0"/>
              <a:t>)</a:t>
            </a:r>
          </a:p>
          <a:p>
            <a:pPr marL="273050" indent="-273050"/>
            <a:endParaRPr lang="en-US" altLang="zh-TW" sz="2800" dirty="0" smtClean="0"/>
          </a:p>
          <a:p>
            <a:pPr marL="273050" indent="-273050"/>
            <a:r>
              <a:rPr lang="en-US" altLang="zh-TW" sz="2800" dirty="0" smtClean="0"/>
              <a:t>Applications</a:t>
            </a:r>
          </a:p>
          <a:p>
            <a:pPr marL="520700" lvl="1" indent="-228600"/>
            <a:r>
              <a:rPr lang="en-US" altLang="zh-TW" dirty="0" smtClean="0"/>
              <a:t>Information Diffusion</a:t>
            </a:r>
          </a:p>
          <a:p>
            <a:pPr marL="520700" lvl="1" indent="-228600"/>
            <a:r>
              <a:rPr lang="en-US" altLang="zh-TW" dirty="0" smtClean="0"/>
              <a:t>Viral Marketing</a:t>
            </a:r>
          </a:p>
          <a:p>
            <a:pPr marL="520700" lvl="1" indent="-228600"/>
            <a:r>
              <a:rPr lang="en-US" altLang="zh-TW" dirty="0" smtClean="0"/>
              <a:t>Expert Finding</a:t>
            </a:r>
          </a:p>
          <a:p>
            <a:pPr marL="273050" indent="-273050"/>
            <a:endParaRPr lang="zh-TW" altLang="en-US" sz="3600" i="1" dirty="0" smtClean="0"/>
          </a:p>
        </p:txBody>
      </p:sp>
      <p:pic>
        <p:nvPicPr>
          <p:cNvPr id="59394" name="Picture 2" descr="http://www.visualcomplexity.com/vc/images/85_big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3429000"/>
            <a:ext cx="3600450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5" name="文字方塊 4"/>
          <p:cNvSpPr txBox="1">
            <a:spLocks noChangeArrowheads="1"/>
          </p:cNvSpPr>
          <p:nvPr/>
        </p:nvSpPr>
        <p:spPr bwMode="auto">
          <a:xfrm>
            <a:off x="3924300" y="5949950"/>
            <a:ext cx="50006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Source:</a:t>
            </a:r>
            <a:r>
              <a:rPr kumimoji="0" lang="zh-TW" altLang="en-US" sz="1600">
                <a:latin typeface="Trebuchet MS" pitchFamily="34" charset="0"/>
                <a:ea typeface="微軟正黑體"/>
                <a:cs typeface="微軟正黑體"/>
              </a:rPr>
              <a:t> </a:t>
            </a:r>
            <a:r>
              <a:rPr kumimoji="0" lang="en-US" altLang="zh-TW" sz="1600">
                <a:latin typeface="Trebuchet MS" pitchFamily="34" charset="0"/>
                <a:ea typeface="微軟正黑體"/>
                <a:cs typeface="微軟正黑體"/>
              </a:rPr>
              <a:t>www.visualcomplexity.com</a:t>
            </a:r>
            <a:endParaRPr kumimoji="0" lang="zh-TW" altLang="en-US" sz="1600">
              <a:latin typeface="Trebuchet MS" pitchFamily="34" charset="0"/>
              <a:ea typeface="微軟正黑體"/>
              <a:cs typeface="微軟正黑體"/>
            </a:endParaRPr>
          </a:p>
        </p:txBody>
      </p:sp>
      <p:sp>
        <p:nvSpPr>
          <p:cNvPr id="59396" name="標題 1"/>
          <p:cNvSpPr>
            <a:spLocks/>
          </p:cNvSpPr>
          <p:nvPr/>
        </p:nvSpPr>
        <p:spPr bwMode="auto">
          <a:xfrm>
            <a:off x="468313" y="-26988"/>
            <a:ext cx="8229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altLang="zh-TW" sz="4400" dirty="0"/>
              <a:t>Social networks</a:t>
            </a:r>
            <a:endParaRPr kumimoji="0" lang="zh-TW" altLang="en-US" sz="4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2.  Social Economy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345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TW" dirty="0" smtClean="0"/>
              <a:t>Social Marketplaces</a:t>
            </a:r>
            <a:endParaRPr lang="zh-TW" altLang="en-US" dirty="0" smtClean="0"/>
          </a:p>
        </p:txBody>
      </p:sp>
      <p:sp>
        <p:nvSpPr>
          <p:cNvPr id="118786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zh-TW" dirty="0" smtClean="0"/>
              <a:t>Social marketplace</a:t>
            </a:r>
          </a:p>
          <a:p>
            <a:pPr lvl="1"/>
            <a:r>
              <a:rPr lang="en-US" altLang="zh-TW" dirty="0" smtClean="0"/>
              <a:t>Derived from the combination of social networking and marketplaces</a:t>
            </a:r>
          </a:p>
          <a:p>
            <a:pPr lvl="1"/>
            <a:r>
              <a:rPr lang="en-US" altLang="zh-TW" dirty="0" smtClean="0"/>
              <a:t>Harnessing the power of one’s social networks for introducing, buying, and selling of products, services, and resources</a:t>
            </a:r>
          </a:p>
          <a:p>
            <a:pPr lvl="1"/>
            <a:r>
              <a:rPr lang="en-US" altLang="zh-TW" dirty="0" smtClean="0"/>
              <a:t>E.g. </a:t>
            </a:r>
          </a:p>
          <a:p>
            <a:pPr lvl="2"/>
            <a:r>
              <a:rPr lang="en-US" altLang="zh-TW" sz="2000" dirty="0"/>
              <a:t>O</a:t>
            </a:r>
            <a:r>
              <a:rPr lang="en-US" altLang="zh-TW" sz="2000" dirty="0" smtClean="0"/>
              <a:t>nline classifieds, search sorted by friends, contacts, or geographic </a:t>
            </a:r>
            <a:r>
              <a:rPr lang="en-US" altLang="zh-TW" sz="2000" dirty="0"/>
              <a:t>proximity (Windows Live </a:t>
            </a:r>
            <a:r>
              <a:rPr lang="en-US" altLang="zh-TW" sz="2000" dirty="0" smtClean="0"/>
              <a:t>Expo)</a:t>
            </a:r>
          </a:p>
          <a:p>
            <a:pPr lvl="2"/>
            <a:r>
              <a:rPr lang="en-US" altLang="zh-TW" sz="2000" dirty="0" smtClean="0"/>
              <a:t>Books, music, movies trading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Flipsy</a:t>
            </a:r>
            <a:r>
              <a:rPr lang="en-US" altLang="zh-TW" sz="2000" dirty="0" smtClean="0"/>
              <a:t>)</a:t>
            </a:r>
          </a:p>
          <a:p>
            <a:pPr lvl="2"/>
            <a:r>
              <a:rPr lang="en-US" altLang="zh-TW" sz="2000" dirty="0" smtClean="0"/>
              <a:t>Social investing (E-</a:t>
            </a:r>
            <a:r>
              <a:rPr lang="en-US" altLang="zh-TW" sz="2000" dirty="0" err="1" smtClean="0"/>
              <a:t>toro</a:t>
            </a:r>
            <a:r>
              <a:rPr lang="en-US" altLang="zh-TW" sz="2000" dirty="0" smtClean="0"/>
              <a:t>)</a:t>
            </a:r>
          </a:p>
          <a:p>
            <a:pPr lvl="2"/>
            <a:r>
              <a:rPr lang="en-US" altLang="zh-TW" sz="2000" dirty="0" smtClean="0"/>
              <a:t>P2P lending (Lending club)</a:t>
            </a:r>
            <a:endParaRPr lang="zh-TW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9463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Social economy, Sharing economy and P2P </a:t>
            </a:r>
            <a:r>
              <a:rPr lang="en-US" altLang="zh-TW" dirty="0" smtClean="0"/>
              <a:t>economy 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17</a:t>
            </a:fld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2692663" y="3585502"/>
            <a:ext cx="1476214" cy="1081007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橢圓 6"/>
          <p:cNvSpPr/>
          <p:nvPr/>
        </p:nvSpPr>
        <p:spPr>
          <a:xfrm>
            <a:off x="2509969" y="2996930"/>
            <a:ext cx="2389785" cy="1810438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2335612" y="2250061"/>
            <a:ext cx="3800960" cy="26708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2861899" y="3885004"/>
            <a:ext cx="1220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C00000"/>
                </a:solidFill>
              </a:rPr>
              <a:t>P2P economy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519382" y="3039573"/>
            <a:ext cx="153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7030A0"/>
                </a:solidFill>
              </a:rPr>
              <a:t>Sharing economy </a:t>
            </a:r>
            <a:endParaRPr lang="zh-TW" altLang="en-US" dirty="0">
              <a:solidFill>
                <a:srgbClr val="7030A0"/>
              </a:solidFill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811989" y="2432777"/>
            <a:ext cx="120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Social economy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5" name="橢圓 24"/>
          <p:cNvSpPr/>
          <p:nvPr/>
        </p:nvSpPr>
        <p:spPr>
          <a:xfrm>
            <a:off x="2335612" y="1856133"/>
            <a:ext cx="4820562" cy="33139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`</a:t>
            </a:r>
            <a:endParaRPr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6102170" y="2607931"/>
            <a:ext cx="12283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Digital economy</a:t>
            </a:r>
            <a:endParaRPr lang="zh-TW" altLang="en-US" dirty="0"/>
          </a:p>
        </p:txBody>
      </p:sp>
      <p:sp>
        <p:nvSpPr>
          <p:cNvPr id="13" name="橢圓 12"/>
          <p:cNvSpPr/>
          <p:nvPr/>
        </p:nvSpPr>
        <p:spPr>
          <a:xfrm>
            <a:off x="2434183" y="2414004"/>
            <a:ext cx="3070143" cy="247408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5497598" y="3325024"/>
            <a:ext cx="120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0070C0"/>
                </a:solidFill>
              </a:rPr>
              <a:t>Platform economy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492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772816"/>
            <a:ext cx="3461794" cy="3526593"/>
          </a:xfrm>
        </p:spPr>
        <p:txBody>
          <a:bodyPr/>
          <a:lstStyle/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Owner: Idle resource sharing</a:t>
            </a:r>
          </a:p>
          <a:p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User</a:t>
            </a:r>
            <a:r>
              <a:rPr lang="en-US" altLang="zh-TW" sz="2400" b="1" smtClean="0">
                <a:latin typeface="微軟正黑體" pitchFamily="34" charset="-120"/>
                <a:ea typeface="微軟正黑體" pitchFamily="34" charset="-120"/>
              </a:rPr>
              <a:t>: Rent, not buy </a:t>
            </a:r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《2107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18</a:t>
            </a:fld>
            <a:endParaRPr lang="zh-TW" altLang="en-US" dirty="0"/>
          </a:p>
        </p:txBody>
      </p:sp>
      <p:pic>
        <p:nvPicPr>
          <p:cNvPr id="6" name="圖片 5" descr="share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1700808"/>
            <a:ext cx="4172965" cy="4172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Sharing Economy 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</a:t>
            </a:r>
            <a:r>
              <a:rPr lang="en-US" altLang="zh-TW" dirty="0"/>
              <a:t>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19</a:t>
            </a:fld>
            <a:endParaRPr lang="zh-TW" altLang="en-US" dirty="0"/>
          </a:p>
        </p:txBody>
      </p:sp>
      <p:sp>
        <p:nvSpPr>
          <p:cNvPr id="6" name="投影片編號版面配置區 3"/>
          <p:cNvSpPr txBox="1">
            <a:spLocks/>
          </p:cNvSpPr>
          <p:nvPr/>
        </p:nvSpPr>
        <p:spPr>
          <a:xfrm>
            <a:off x="6457950" y="562451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zh-TW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altLang="zh-TW" sz="105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357755" y="3691502"/>
            <a:ext cx="138564" cy="346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資料庫圖表 7"/>
          <p:cNvGraphicFramePr/>
          <p:nvPr>
            <p:extLst/>
          </p:nvPr>
        </p:nvGraphicFramePr>
        <p:xfrm>
          <a:off x="2268125" y="2250273"/>
          <a:ext cx="4286280" cy="304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圖片 8" descr="food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23629" y="1986068"/>
            <a:ext cx="1444814" cy="1285884"/>
          </a:xfrm>
          <a:prstGeom prst="rect">
            <a:avLst/>
          </a:prstGeom>
          <a:ln w="190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圖片 9" descr="aircloset-screenshot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64577" y="2893215"/>
            <a:ext cx="1633433" cy="910835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圖片 10" descr="airbnb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3628" y="3911207"/>
            <a:ext cx="1473125" cy="483132"/>
          </a:xfrm>
          <a:prstGeom prst="rect">
            <a:avLst/>
          </a:prstGeom>
        </p:spPr>
      </p:pic>
      <p:pic>
        <p:nvPicPr>
          <p:cNvPr id="12" name="圖片 11" descr="uber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4577" y="4446722"/>
            <a:ext cx="1633433" cy="1096904"/>
          </a:xfrm>
          <a:prstGeom prst="rect">
            <a:avLst/>
          </a:prstGeom>
          <a:ln w="127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cxnSp>
        <p:nvCxnSpPr>
          <p:cNvPr id="13" name="直線接點 12"/>
          <p:cNvCxnSpPr/>
          <p:nvPr/>
        </p:nvCxnSpPr>
        <p:spPr>
          <a:xfrm>
            <a:off x="2692632" y="2594223"/>
            <a:ext cx="121360" cy="0"/>
          </a:xfrm>
          <a:prstGeom prst="line">
            <a:avLst/>
          </a:prstGeom>
          <a:ln w="28575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/>
          <p:cNvCxnSpPr>
            <a:endCxn id="10" idx="1"/>
          </p:cNvCxnSpPr>
          <p:nvPr/>
        </p:nvCxnSpPr>
        <p:spPr>
          <a:xfrm>
            <a:off x="6015254" y="3348632"/>
            <a:ext cx="216000" cy="0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2698260" y="4170276"/>
            <a:ext cx="121360" cy="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015254" y="4995174"/>
            <a:ext cx="216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44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Outline</a:t>
            </a:r>
            <a:endParaRPr lang="zh-TW" altLang="en-US" smtClean="0"/>
          </a:p>
        </p:txBody>
      </p:sp>
      <p:sp>
        <p:nvSpPr>
          <p:cNvPr id="16386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1. The Web 2.0 Revolution, Social Media and Industry Disruptors</a:t>
            </a:r>
          </a:p>
          <a:p>
            <a:pPr eaLnBrk="1" hangingPunct="1"/>
            <a:r>
              <a:rPr lang="en-US" altLang="zh-TW" dirty="0" smtClean="0"/>
              <a:t>2. S</a:t>
            </a:r>
            <a:r>
              <a:rPr lang="en-US" altLang="zh-TW" dirty="0" smtClean="0"/>
              <a:t>ocial economy </a:t>
            </a:r>
          </a:p>
          <a:p>
            <a:pPr eaLnBrk="1" hangingPunct="1"/>
            <a:r>
              <a:rPr lang="en-US" altLang="zh-TW" dirty="0" smtClean="0"/>
              <a:t>3, </a:t>
            </a:r>
            <a:r>
              <a:rPr lang="en-US" altLang="zh-TW" dirty="0" smtClean="0"/>
              <a:t>Social </a:t>
            </a:r>
            <a:r>
              <a:rPr lang="en-US" altLang="zh-TW" dirty="0" smtClean="0"/>
              <a:t>Computing </a:t>
            </a:r>
          </a:p>
          <a:p>
            <a:pPr eaLnBrk="1" hangingPunct="1"/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標題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US" altLang="zh-TW" dirty="0"/>
              <a:t>3</a:t>
            </a:r>
            <a:r>
              <a:rPr lang="en-US" altLang="zh-TW" dirty="0" smtClean="0"/>
              <a:t>.  Social Computing </a:t>
            </a:r>
            <a:endParaRPr lang="zh-TW" altLang="en-US" dirty="0" smtClean="0"/>
          </a:p>
        </p:txBody>
      </p:sp>
      <p:sp>
        <p:nvSpPr>
          <p:cNvPr id="3" name="副標題 2"/>
          <p:cNvSpPr>
            <a:spLocks noGrp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>
              <a:solidFill>
                <a:schemeClr val="tx1">
                  <a:tint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dirty="0" smtClean="0"/>
              <a:t>Social computing refers to the </a:t>
            </a:r>
            <a:r>
              <a:rPr lang="en-US" altLang="zh-TW" dirty="0" smtClean="0">
                <a:solidFill>
                  <a:srgbClr val="FF3300"/>
                </a:solidFill>
              </a:rPr>
              <a:t>intersection of social behavior and computational systems</a:t>
            </a:r>
            <a:endParaRPr lang="en-US" altLang="zh-TW" dirty="0" smtClean="0"/>
          </a:p>
          <a:p>
            <a:pPr eaLnBrk="1" hangingPunct="1">
              <a:lnSpc>
                <a:spcPct val="80000"/>
              </a:lnSpc>
            </a:pPr>
            <a:endParaRPr lang="en-US" altLang="zh-TW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zh-TW" dirty="0"/>
              <a:t>A</a:t>
            </a:r>
            <a:r>
              <a:rPr lang="en-US" altLang="zh-TW" dirty="0" smtClean="0"/>
              <a:t> set of open, web-based and user-friendly applications that enable users to network, share data, collaborate and co-produce </a:t>
            </a:r>
            <a:r>
              <a:rPr lang="en-US" altLang="zh-TW" dirty="0" smtClean="0"/>
              <a:t>content`</a:t>
            </a:r>
            <a:endParaRPr lang="en-US" altLang="zh-TW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What is Social Computing ?</a:t>
            </a:r>
          </a:p>
        </p:txBody>
      </p:sp>
      <p:sp>
        <p:nvSpPr>
          <p:cNvPr id="124930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dirty="0" smtClean="0"/>
              <a:t>Traditional computing systems concentrate on supporting organizational activities and business process, and zero in on cost reduction and increase of speed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dirty="0" smtClean="0"/>
              <a:t>Top-down management and communication</a:t>
            </a:r>
            <a:r>
              <a:rPr lang="en-US" altLang="zh-TW" dirty="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dirty="0" smtClean="0"/>
              <a:t>Social computing concentrates on improving collaboration and interaction among people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dirty="0" smtClean="0">
                <a:solidFill>
                  <a:srgbClr val="FF0000"/>
                </a:solidFill>
              </a:rPr>
              <a:t>Bottom-up</a:t>
            </a:r>
            <a:r>
              <a:rPr lang="en-US" altLang="zh-TW" sz="2400" dirty="0" smtClean="0"/>
              <a:t> strategy where individuals in communities with their activities become a major organizational power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400" dirty="0" smtClean="0"/>
              <a:t>People can </a:t>
            </a:r>
            <a:r>
              <a:rPr lang="en-US" altLang="zh-TW" sz="2400" dirty="0" smtClean="0">
                <a:solidFill>
                  <a:srgbClr val="FF0000"/>
                </a:solidFill>
              </a:rPr>
              <a:t>collaborate </a:t>
            </a:r>
            <a:r>
              <a:rPr lang="en-US" altLang="zh-TW" sz="2400" dirty="0" smtClean="0"/>
              <a:t>online, get device from one another and from trusted experts, and finds goods and services they really like</a:t>
            </a:r>
          </a:p>
          <a:p>
            <a:pPr eaLnBrk="1" hangingPunct="1">
              <a:lnSpc>
                <a:spcPct val="80000"/>
              </a:lnSpc>
            </a:pPr>
            <a:endParaRPr lang="en-US" altLang="zh-TW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 VS. Social Computing</a:t>
            </a:r>
          </a:p>
        </p:txBody>
      </p:sp>
      <p:sp>
        <p:nvSpPr>
          <p:cNvPr id="126978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endParaRPr lang="en-US" altLang="zh-TW" smtClean="0"/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media</a:t>
            </a:r>
            <a:r>
              <a:rPr lang="en-US" altLang="zh-TW" smtClean="0"/>
              <a:t> is best understood as a group of new kinds of online media for disseminating information through </a:t>
            </a:r>
            <a:r>
              <a:rPr lang="en-US" altLang="zh-TW" smtClean="0">
                <a:solidFill>
                  <a:srgbClr val="0033CC"/>
                </a:solidFill>
              </a:rPr>
              <a:t>social interactions </a:t>
            </a:r>
          </a:p>
          <a:p>
            <a:pPr eaLnBrk="1" hangingPunct="1">
              <a:lnSpc>
                <a:spcPct val="80000"/>
              </a:lnSpc>
            </a:pPr>
            <a:endParaRPr lang="en-US" altLang="zh-TW" sz="220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zh-TW" smtClean="0">
                <a:solidFill>
                  <a:srgbClr val="FF3300"/>
                </a:solidFill>
              </a:rPr>
              <a:t>Social computing</a:t>
            </a:r>
            <a:r>
              <a:rPr lang="en-US" altLang="zh-TW" smtClean="0"/>
              <a:t> is often defined as modeling complex human interactions that are expressed on a variety of </a:t>
            </a:r>
            <a:r>
              <a:rPr lang="en-US" altLang="zh-TW" smtClean="0">
                <a:solidFill>
                  <a:srgbClr val="0033CC"/>
                </a:solidFill>
              </a:rPr>
              <a:t>social 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686800" cy="1143000"/>
          </a:xfrm>
        </p:spPr>
        <p:txBody>
          <a:bodyPr/>
          <a:lstStyle/>
          <a:p>
            <a:pPr eaLnBrk="1" hangingPunct="1"/>
            <a:r>
              <a:rPr lang="en-US" altLang="zh-TW" b="1" dirty="0" smtClean="0"/>
              <a:t>Economic Value of Social Computing</a:t>
            </a:r>
          </a:p>
        </p:txBody>
      </p:sp>
      <p:sp>
        <p:nvSpPr>
          <p:cNvPr id="129026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endParaRPr lang="en-US" altLang="zh-TW" smtClean="0"/>
          </a:p>
        </p:txBody>
      </p:sp>
      <p:pic>
        <p:nvPicPr>
          <p:cNvPr id="129027" name="Picture 3"/>
          <p:cNvPicPr>
            <a:picLocks noChangeAspect="1"/>
          </p:cNvPicPr>
          <p:nvPr/>
        </p:nvPicPr>
        <p:blipFill>
          <a:blip r:embed="rId3"/>
          <a:srcRect t="5988" r="24339" b="26009"/>
          <a:stretch>
            <a:fillRect/>
          </a:stretch>
        </p:blipFill>
        <p:spPr bwMode="auto">
          <a:xfrm>
            <a:off x="683568" y="1600200"/>
            <a:ext cx="71310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5667375" y="6126163"/>
            <a:ext cx="30194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0" lang="en-US" altLang="zh-TW" i="1">
                <a:latin typeface="Calibri" pitchFamily="34" charset="0"/>
              </a:rPr>
              <a:t> according to Forrester (2007)</a:t>
            </a:r>
            <a:endParaRPr kumimoji="0" lang="en-US" altLang="zh-TW">
              <a:latin typeface="Calibri" pitchFamily="34" charset="0"/>
            </a:endParaRPr>
          </a:p>
        </p:txBody>
      </p:sp>
      <p:cxnSp>
        <p:nvCxnSpPr>
          <p:cNvPr id="3" name="直線接點 2"/>
          <p:cNvCxnSpPr/>
          <p:nvPr/>
        </p:nvCxnSpPr>
        <p:spPr>
          <a:xfrm>
            <a:off x="3911960" y="2348880"/>
            <a:ext cx="0" cy="381642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/>
          <p:cNvCxnSpPr/>
          <p:nvPr/>
        </p:nvCxnSpPr>
        <p:spPr>
          <a:xfrm>
            <a:off x="3911960" y="2348880"/>
            <a:ext cx="1800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 flipH="1">
            <a:off x="5709727" y="2348880"/>
            <a:ext cx="7301" cy="38164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/>
          <p:cNvCxnSpPr/>
          <p:nvPr/>
        </p:nvCxnSpPr>
        <p:spPr>
          <a:xfrm>
            <a:off x="3923928" y="6165304"/>
            <a:ext cx="17882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Disciplines of Social Computing</a:t>
            </a:r>
          </a:p>
        </p:txBody>
      </p:sp>
      <p:sp>
        <p:nvSpPr>
          <p:cNvPr id="131074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mtClean="0"/>
              <a:t>Social computing is a </a:t>
            </a:r>
            <a:r>
              <a:rPr lang="en-US" altLang="zh-TW" smtClean="0">
                <a:solidFill>
                  <a:srgbClr val="FF3300"/>
                </a:solidFill>
              </a:rPr>
              <a:t>multi-disciplinary </a:t>
            </a:r>
            <a:r>
              <a:rPr lang="en-US" altLang="zh-TW" smtClean="0"/>
              <a:t>research program that focuses on human, cultural, and behavioral aspects.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mtClean="0"/>
              <a:t>It brings together experts from various disciplines like: </a:t>
            </a:r>
            <a:r>
              <a:rPr lang="en-US" altLang="zh-TW" smtClean="0">
                <a:solidFill>
                  <a:srgbClr val="0033CC"/>
                </a:solidFill>
              </a:rPr>
              <a:t>anthropology, cognitive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0033CC"/>
                </a:solidFill>
              </a:rPr>
              <a:t>science,</a:t>
            </a:r>
            <a:r>
              <a:rPr lang="en-US" altLang="zh-TW" smtClean="0">
                <a:solidFill>
                  <a:schemeClr val="hlink"/>
                </a:solidFill>
              </a:rPr>
              <a:t> </a:t>
            </a:r>
            <a:r>
              <a:rPr lang="en-US" altLang="zh-TW" smtClean="0">
                <a:solidFill>
                  <a:srgbClr val="FF3300"/>
                </a:solidFill>
              </a:rPr>
              <a:t>computer science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FF3300"/>
                </a:solidFill>
              </a:rPr>
              <a:t>economics</a:t>
            </a:r>
            <a:r>
              <a:rPr lang="en-US" altLang="zh-TW" smtClean="0">
                <a:solidFill>
                  <a:schemeClr val="hlink"/>
                </a:solidFill>
              </a:rPr>
              <a:t>, </a:t>
            </a:r>
            <a:r>
              <a:rPr lang="en-US" altLang="zh-TW" smtClean="0">
                <a:solidFill>
                  <a:srgbClr val="0033CC"/>
                </a:solidFill>
              </a:rPr>
              <a:t>linguistics, mathematics, neuroscience, political science, psychology, sociology, statistics, and theology.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Research View of Social Computing</a:t>
            </a:r>
          </a:p>
        </p:txBody>
      </p:sp>
      <p:pic>
        <p:nvPicPr>
          <p:cNvPr id="133122" name="Content Placeholder 3" descr="socialcomputing.JPG"/>
          <p:cNvPicPr>
            <a:picLocks noGrp="1" noChangeAspect="1"/>
          </p:cNvPicPr>
          <p:nvPr>
            <p:ph idx="4294967295"/>
          </p:nvPr>
        </p:nvPicPr>
        <p:blipFill>
          <a:blip r:embed="rId3"/>
          <a:srcRect l="-8231" r="-8231"/>
          <a:stretch>
            <a:fillRect/>
          </a:stretch>
        </p:blipFill>
        <p:spPr>
          <a:xfrm>
            <a:off x="755650" y="1196975"/>
            <a:ext cx="7993063" cy="4337050"/>
          </a:xfrm>
        </p:spPr>
      </p:pic>
      <p:sp>
        <p:nvSpPr>
          <p:cNvPr id="133123" name="Rectangle 4"/>
          <p:cNvSpPr>
            <a:spLocks noChangeArrowheads="1"/>
          </p:cNvSpPr>
          <p:nvPr/>
        </p:nvSpPr>
        <p:spPr bwMode="auto">
          <a:xfrm>
            <a:off x="2555875" y="5734050"/>
            <a:ext cx="457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en-US" altLang="zh-TW" dirty="0"/>
              <a:t>Wang et al (2007), IEEE intelligent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1.  The </a:t>
            </a:r>
            <a:r>
              <a:rPr lang="en-US" altLang="zh-TW" dirty="0"/>
              <a:t>Web 2.0 Revolution, Social Media and Industry Disruptors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TW" dirty="0" smtClean="0"/>
              <a:t>       The Web 2.0 Revolution</a:t>
            </a:r>
            <a:endParaRPr lang="zh-TW" altLang="en-US" smtClean="0"/>
          </a:p>
        </p:txBody>
      </p:sp>
      <p:sp>
        <p:nvSpPr>
          <p:cNvPr id="20482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zh-TW" sz="3000" dirty="0" smtClean="0"/>
              <a:t>The emergence of Web’s digital democracy </a:t>
            </a:r>
          </a:p>
          <a:p>
            <a:pPr lvl="1" eaLnBrk="1" hangingPunct="1"/>
            <a:r>
              <a:rPr lang="en-US" altLang="zh-TW" sz="2000" dirty="0" smtClean="0"/>
              <a:t>Time Magazine 2006 Person of the year: </a:t>
            </a:r>
            <a:r>
              <a:rPr lang="en-US" altLang="zh-TW" sz="2000" dirty="0" smtClean="0">
                <a:solidFill>
                  <a:srgbClr val="FF0000"/>
                </a:solidFill>
              </a:rPr>
              <a:t>“You”</a:t>
            </a:r>
          </a:p>
          <a:p>
            <a:pPr lvl="1" eaLnBrk="1" hangingPunct="1"/>
            <a:r>
              <a:rPr lang="en-US" altLang="zh-TW" sz="2000" dirty="0" smtClean="0"/>
              <a:t>Ordinary and regular people like you &amp; I now control , use and are immersed in the information age</a:t>
            </a:r>
          </a:p>
          <a:p>
            <a:pPr lvl="1" eaLnBrk="1" hangingPunct="1"/>
            <a:r>
              <a:rPr lang="en-US" altLang="zh-TW" sz="2000" dirty="0" smtClean="0"/>
              <a:t>Web 2.0 has become the framework for bring together the contributions of millions of people for </a:t>
            </a:r>
            <a:r>
              <a:rPr lang="en-US" altLang="zh-TW" sz="2000" dirty="0" smtClean="0">
                <a:solidFill>
                  <a:srgbClr val="FF0000"/>
                </a:solidFill>
              </a:rPr>
              <a:t>information sharing</a:t>
            </a:r>
            <a:r>
              <a:rPr lang="en-US" altLang="zh-TW" sz="2000" dirty="0" smtClean="0"/>
              <a:t>,  and </a:t>
            </a:r>
            <a:r>
              <a:rPr lang="en-US" altLang="zh-TW" sz="2000" dirty="0" smtClean="0">
                <a:solidFill>
                  <a:srgbClr val="FF0000"/>
                </a:solidFill>
              </a:rPr>
              <a:t>aggregation of the wisdom of individuals</a:t>
            </a:r>
          </a:p>
          <a:p>
            <a:pPr eaLnBrk="1" hangingPunct="1"/>
            <a:r>
              <a:rPr lang="en-US" altLang="zh-TW" sz="3000" dirty="0" smtClean="0"/>
              <a:t>From Web 1.0 to Web 2.0</a:t>
            </a:r>
          </a:p>
          <a:p>
            <a:pPr lvl="1" eaLnBrk="1" hangingPunct="1"/>
            <a:r>
              <a:rPr lang="en-US" altLang="zh-TW" sz="2000" dirty="0" smtClean="0"/>
              <a:t>Web 1.0 was organized around </a:t>
            </a:r>
            <a:r>
              <a:rPr lang="en-US" altLang="zh-TW" sz="2000" dirty="0" smtClean="0">
                <a:solidFill>
                  <a:srgbClr val="FF0000"/>
                </a:solidFill>
              </a:rPr>
              <a:t>page, software, technology, and corporation </a:t>
            </a:r>
          </a:p>
          <a:p>
            <a:pPr lvl="1" eaLnBrk="1" hangingPunct="1"/>
            <a:r>
              <a:rPr lang="en-US" altLang="zh-TW" sz="2000" dirty="0" smtClean="0"/>
              <a:t> Web 2.0 is organized around ordinary </a:t>
            </a:r>
            <a:r>
              <a:rPr lang="en-US" altLang="zh-TW" sz="2000" dirty="0" smtClean="0">
                <a:solidFill>
                  <a:srgbClr val="FF0000"/>
                </a:solidFill>
              </a:rPr>
              <a:t>people and services</a:t>
            </a:r>
          </a:p>
          <a:p>
            <a:pPr lvl="1" eaLnBrk="1" hangingPunct="1"/>
            <a:r>
              <a:rPr lang="en-US" altLang="zh-TW" sz="2000" dirty="0" smtClean="0"/>
              <a:t>The creator of the Web, Tim Berners Lee regards Web 2.0 as “a movement that encompasses </a:t>
            </a:r>
            <a:r>
              <a:rPr lang="en-US" altLang="zh-TW" sz="2000" dirty="0" smtClean="0">
                <a:solidFill>
                  <a:srgbClr val="FF0000"/>
                </a:solidFill>
              </a:rPr>
              <a:t>a range of technologies </a:t>
            </a:r>
            <a:r>
              <a:rPr lang="en-US" altLang="zh-TW" sz="2000" dirty="0" smtClean="0"/>
              <a:t>such as blogs , wikis , and podcasts</a:t>
            </a:r>
            <a:r>
              <a:rPr lang="zh-TW" altLang="en-US" sz="2000" dirty="0" smtClean="0"/>
              <a:t>─</a:t>
            </a:r>
            <a:r>
              <a:rPr lang="en-US" altLang="zh-TW" sz="2000" dirty="0" smtClean="0"/>
              <a:t>representing the Web adolescence.”</a:t>
            </a:r>
          </a:p>
          <a:p>
            <a:pPr eaLnBrk="1" hangingPunct="1"/>
            <a:endParaRPr lang="en-US" altLang="zh-TW" sz="2000" dirty="0" smtClean="0"/>
          </a:p>
          <a:p>
            <a:pPr lvl="1" eaLnBrk="1" hangingPunct="1"/>
            <a:endParaRPr lang="zh-TW" altLang="en-US" sz="2000" dirty="0" smtClean="0"/>
          </a:p>
        </p:txBody>
      </p:sp>
      <p:pic>
        <p:nvPicPr>
          <p:cNvPr id="2048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4388" y="-26988"/>
            <a:ext cx="2016125" cy="1800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 smtClean="0"/>
              <a:t>What is in Web 2.0?</a:t>
            </a:r>
            <a:endParaRPr lang="zh-TW" altLang="en-US" smtClean="0"/>
          </a:p>
        </p:txBody>
      </p:sp>
      <p:sp>
        <p:nvSpPr>
          <p:cNvPr id="22530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700" dirty="0" smtClean="0"/>
              <a:t>The popular term for advanced Internet technology and applications including  :                                                 blogs, wikis ,RSS , and social network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dirty="0" smtClean="0"/>
              <a:t>Greater collaboration among Internet users , content providers and enterprises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700" dirty="0" smtClean="0"/>
              <a:t>Key Web 2.0 blogging statistics as of April 2007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dirty="0" smtClean="0"/>
              <a:t>Over 75 million blogs exist online and about 120,000 new blogs are being added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dirty="0" smtClean="0"/>
              <a:t>From 3000 to 7000 new </a:t>
            </a:r>
            <a:r>
              <a:rPr lang="en-US" altLang="zh-TW" sz="2000" dirty="0" err="1" smtClean="0"/>
              <a:t>splogs</a:t>
            </a:r>
            <a:r>
              <a:rPr lang="en-US" altLang="zh-TW" sz="2000" dirty="0" smtClean="0"/>
              <a:t> (</a:t>
            </a:r>
            <a:r>
              <a:rPr lang="en-US" altLang="zh-TW" sz="2000" dirty="0" smtClean="0">
                <a:solidFill>
                  <a:srgbClr val="FF0000"/>
                </a:solidFill>
              </a:rPr>
              <a:t>fake or spam </a:t>
            </a:r>
            <a:r>
              <a:rPr lang="en-US" altLang="zh-TW" sz="2000" dirty="0" smtClean="0"/>
              <a:t>blogs) are created per day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dirty="0" smtClean="0"/>
              <a:t>At least 1.5 million comments are posted in blogs every day (17 posts per second)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zh-TW" sz="2000" dirty="0" smtClean="0"/>
              <a:t>Japanese is the #1 blogging language(37%), English second at 33% and Chinese third at 8%</a:t>
            </a:r>
            <a:endParaRPr lang="zh-TW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4578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z="3000" dirty="0" smtClean="0"/>
              <a:t>The following are representative characteristics</a:t>
            </a:r>
          </a:p>
          <a:p>
            <a:pPr lvl="1" eaLnBrk="1" hangingPunct="1"/>
            <a:r>
              <a:rPr lang="en-US" altLang="zh-TW" sz="2200" dirty="0" smtClean="0"/>
              <a:t>The ability to tap into the </a:t>
            </a:r>
            <a:r>
              <a:rPr lang="en-US" altLang="zh-TW" sz="2200" dirty="0" smtClean="0">
                <a:solidFill>
                  <a:srgbClr val="FF3300"/>
                </a:solidFill>
              </a:rPr>
              <a:t>collective intelligence</a:t>
            </a:r>
            <a:r>
              <a:rPr lang="en-US" altLang="zh-TW" sz="2200" dirty="0" smtClean="0"/>
              <a:t> of users (the more users contribute, the more popular and valuable)</a:t>
            </a:r>
          </a:p>
          <a:p>
            <a:pPr lvl="1" eaLnBrk="1" hangingPunct="1"/>
            <a:r>
              <a:rPr lang="en-US" altLang="zh-TW" sz="2200" dirty="0" smtClean="0"/>
              <a:t>Making data available in new or never-intended ways (</a:t>
            </a:r>
            <a:r>
              <a:rPr lang="en-US" altLang="zh-TW" sz="2200" dirty="0" smtClean="0">
                <a:solidFill>
                  <a:srgbClr val="FF3300"/>
                </a:solidFill>
              </a:rPr>
              <a:t>remixed or mashed up</a:t>
            </a:r>
            <a:r>
              <a:rPr lang="en-US" altLang="zh-TW" sz="2200" dirty="0" smtClean="0"/>
              <a:t>)</a:t>
            </a:r>
          </a:p>
          <a:p>
            <a:pPr lvl="1" eaLnBrk="1" hangingPunct="1"/>
            <a:r>
              <a:rPr lang="en-US" altLang="zh-TW" sz="2200" dirty="0" smtClean="0"/>
              <a:t>Uses </a:t>
            </a:r>
            <a:r>
              <a:rPr lang="en-US" altLang="zh-TW" sz="2200" dirty="0" smtClean="0">
                <a:solidFill>
                  <a:srgbClr val="FF3300"/>
                </a:solidFill>
              </a:rPr>
              <a:t>user</a:t>
            </a:r>
            <a:r>
              <a:rPr lang="en-US" altLang="zh-TW" sz="2200" dirty="0" smtClean="0"/>
              <a:t>-generated and user-controlled content and data</a:t>
            </a:r>
          </a:p>
          <a:p>
            <a:pPr lvl="1" eaLnBrk="1" hangingPunct="1"/>
            <a:r>
              <a:rPr lang="en-US" altLang="zh-TW" sz="2200" dirty="0" smtClean="0"/>
              <a:t>The presence of </a:t>
            </a:r>
            <a:r>
              <a:rPr lang="en-US" altLang="zh-TW" sz="2200" dirty="0" smtClean="0">
                <a:solidFill>
                  <a:srgbClr val="FF3300"/>
                </a:solidFill>
              </a:rPr>
              <a:t>lightweight </a:t>
            </a:r>
            <a:r>
              <a:rPr lang="en-US" altLang="zh-TW" sz="2200" dirty="0" smtClean="0"/>
              <a:t>programming techniques and tools that lets nearly anyone act as a developer</a:t>
            </a:r>
          </a:p>
          <a:p>
            <a:pPr lvl="1" eaLnBrk="1" hangingPunct="1"/>
            <a:r>
              <a:rPr lang="en-US" altLang="zh-TW" sz="2200" dirty="0" smtClean="0">
                <a:solidFill>
                  <a:srgbClr val="FF0000"/>
                </a:solidFill>
              </a:rPr>
              <a:t>Networks as platforms</a:t>
            </a:r>
            <a:r>
              <a:rPr lang="en-US" altLang="zh-TW" sz="2200" dirty="0" smtClean="0"/>
              <a:t>, delivering and allowing users to use applications entirely through a </a:t>
            </a:r>
            <a:r>
              <a:rPr lang="en-US" altLang="zh-TW" sz="2200" dirty="0" smtClean="0">
                <a:solidFill>
                  <a:srgbClr val="FF3300"/>
                </a:solidFill>
              </a:rPr>
              <a:t>browser/app</a:t>
            </a:r>
          </a:p>
          <a:p>
            <a:pPr lvl="1" eaLnBrk="1" hangingPunct="1"/>
            <a:r>
              <a:rPr lang="en-US" altLang="zh-TW" sz="2200" dirty="0" smtClean="0"/>
              <a:t>The virtual elimination of software-upgrade cycles makes every things a </a:t>
            </a:r>
            <a:r>
              <a:rPr lang="en-US" altLang="zh-TW" sz="2200" i="1" dirty="0" smtClean="0">
                <a:solidFill>
                  <a:srgbClr val="FF3300"/>
                </a:solidFill>
              </a:rPr>
              <a:t>perpetual beta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zh-TW" dirty="0" smtClean="0"/>
              <a:t>Representative characteristics of Web 2.0</a:t>
            </a:r>
            <a:endParaRPr lang="zh-TW" altLang="en-US" dirty="0"/>
          </a:p>
        </p:txBody>
      </p:sp>
      <p:sp>
        <p:nvSpPr>
          <p:cNvPr id="26626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429250"/>
          </a:xfrm>
        </p:spPr>
        <p:txBody>
          <a:bodyPr/>
          <a:lstStyle/>
          <a:p>
            <a:pPr eaLnBrk="1" hangingPunct="1"/>
            <a:r>
              <a:rPr lang="en-US" altLang="zh-TW" smtClean="0"/>
              <a:t>The following are representative characteristics</a:t>
            </a:r>
          </a:p>
          <a:p>
            <a:pPr lvl="1" eaLnBrk="1" hangingPunct="1"/>
            <a:r>
              <a:rPr lang="en-US" altLang="zh-TW" sz="2400" smtClean="0"/>
              <a:t>An architecture of participation and </a:t>
            </a:r>
            <a:r>
              <a:rPr lang="en-US" altLang="zh-TW" sz="2400" smtClean="0">
                <a:solidFill>
                  <a:srgbClr val="FF3300"/>
                </a:solidFill>
              </a:rPr>
              <a:t>digital democracy</a:t>
            </a:r>
            <a:r>
              <a:rPr lang="en-US" altLang="zh-TW" sz="2400" smtClean="0"/>
              <a:t> encourages users to add value to the application when they use it</a:t>
            </a:r>
          </a:p>
          <a:p>
            <a:pPr lvl="1" eaLnBrk="1" hangingPunct="1"/>
            <a:r>
              <a:rPr lang="en-US" altLang="zh-TW" sz="2400" smtClean="0"/>
              <a:t>New </a:t>
            </a:r>
            <a:r>
              <a:rPr lang="en-US" altLang="zh-TW" sz="2400" smtClean="0">
                <a:solidFill>
                  <a:srgbClr val="FF3300"/>
                </a:solidFill>
              </a:rPr>
              <a:t>business models</a:t>
            </a:r>
            <a:r>
              <a:rPr lang="en-US" altLang="zh-TW" sz="2400" smtClean="0"/>
              <a:t> are rapidly and continuously being created </a:t>
            </a:r>
          </a:p>
          <a:p>
            <a:pPr lvl="1" eaLnBrk="1" hangingPunct="1"/>
            <a:r>
              <a:rPr lang="en-US" altLang="zh-TW" sz="2400" smtClean="0"/>
              <a:t>Major emphasis is on </a:t>
            </a:r>
            <a:r>
              <a:rPr lang="en-US" altLang="zh-TW" sz="2400" smtClean="0">
                <a:solidFill>
                  <a:srgbClr val="FF3300"/>
                </a:solidFill>
              </a:rPr>
              <a:t>social network</a:t>
            </a:r>
          </a:p>
          <a:p>
            <a:pPr lvl="1" eaLnBrk="1" hangingPunct="1"/>
            <a:r>
              <a:rPr lang="en-US" altLang="zh-TW" sz="2400" smtClean="0">
                <a:solidFill>
                  <a:srgbClr val="FF3300"/>
                </a:solidFill>
              </a:rPr>
              <a:t>Rich interactive</a:t>
            </a:r>
            <a:r>
              <a:rPr lang="en-US" altLang="zh-TW" sz="2400" smtClean="0"/>
              <a:t>, </a:t>
            </a:r>
            <a:r>
              <a:rPr lang="en-US" altLang="zh-TW" sz="2400" smtClean="0">
                <a:solidFill>
                  <a:srgbClr val="FF3300"/>
                </a:solidFill>
              </a:rPr>
              <a:t>user-friendly interface</a:t>
            </a:r>
            <a:r>
              <a:rPr lang="en-US" altLang="zh-TW" sz="2400" smtClean="0"/>
              <a:t> based on AJAX or similar framework is often use</a:t>
            </a:r>
            <a:r>
              <a:rPr lang="en-US" altLang="zh-TW" sz="200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Social media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TW" sz="2800" b="1" smtClean="0"/>
              <a:t>Definition</a:t>
            </a:r>
            <a:r>
              <a:rPr lang="en-US" altLang="zh-TW" sz="2800" smtClean="0"/>
              <a:t>: online </a:t>
            </a:r>
            <a:r>
              <a:rPr lang="en-US" altLang="zh-TW" sz="2800" smtClean="0">
                <a:solidFill>
                  <a:srgbClr val="FF3300"/>
                </a:solidFill>
              </a:rPr>
              <a:t>platforms </a:t>
            </a:r>
            <a:r>
              <a:rPr lang="en-US" altLang="zh-TW" sz="2800" smtClean="0"/>
              <a:t>and </a:t>
            </a:r>
            <a:r>
              <a:rPr lang="en-US" altLang="zh-TW" sz="2800" smtClean="0">
                <a:solidFill>
                  <a:srgbClr val="FF3300"/>
                </a:solidFill>
              </a:rPr>
              <a:t>tools</a:t>
            </a:r>
            <a:r>
              <a:rPr lang="en-US" altLang="zh-TW" sz="2800" smtClean="0"/>
              <a:t> that people use to share opinions and experiences including photos , videos , music , insights and perceptions with each other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The is that </a:t>
            </a:r>
            <a:r>
              <a:rPr lang="en-US" altLang="zh-TW" sz="2800" smtClean="0">
                <a:solidFill>
                  <a:srgbClr val="FF3300"/>
                </a:solidFill>
              </a:rPr>
              <a:t>people</a:t>
            </a:r>
            <a:r>
              <a:rPr lang="en-US" altLang="zh-TW" sz="2800" smtClean="0"/>
              <a:t>, rather than the organization, control and use then media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People can use these media with </a:t>
            </a:r>
            <a:r>
              <a:rPr lang="en-US" altLang="zh-TW" sz="2800" smtClean="0">
                <a:solidFill>
                  <a:srgbClr val="FF3300"/>
                </a:solidFill>
              </a:rPr>
              <a:t>ease </a:t>
            </a:r>
            <a:r>
              <a:rPr lang="en-US" altLang="zh-TW" sz="2800" smtClean="0"/>
              <a:t>at little or no cost 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zh-TW" sz="2800" smtClean="0"/>
              <a:t>Powerful democratization force : the network structure enables communication and collaboration on a </a:t>
            </a:r>
            <a:r>
              <a:rPr lang="en-US" altLang="zh-TW" sz="2800" smtClean="0">
                <a:solidFill>
                  <a:srgbClr val="FF3300"/>
                </a:solidFill>
              </a:rPr>
              <a:t>massive scale</a:t>
            </a:r>
            <a:r>
              <a:rPr lang="en-US" altLang="zh-TW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zh-TW" smtClean="0"/>
              <a:t>The Shift to Social Media</a:t>
            </a:r>
            <a:r>
              <a:rPr lang="en-US" altLang="zh-TW" b="1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Innovation is moving from a </a:t>
            </a:r>
            <a:r>
              <a:rPr lang="en-US" dirty="0" smtClean="0">
                <a:solidFill>
                  <a:srgbClr val="0070C0"/>
                </a:solidFill>
              </a:rPr>
              <a:t>top-down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bottom-up</a:t>
            </a:r>
            <a:r>
              <a:rPr lang="en-US" dirty="0" smtClean="0"/>
              <a:t> model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Value is shifting from </a:t>
            </a:r>
            <a:r>
              <a:rPr lang="en-US" dirty="0" smtClean="0">
                <a:solidFill>
                  <a:srgbClr val="0070C0"/>
                </a:solidFill>
              </a:rPr>
              <a:t>ownership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experiences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Power is moving from institutions to </a:t>
            </a:r>
            <a:r>
              <a:rPr lang="en-US" dirty="0" smtClean="0">
                <a:solidFill>
                  <a:srgbClr val="FF0000"/>
                </a:solidFill>
              </a:rPr>
              <a:t>communities</a:t>
            </a:r>
          </a:p>
          <a:p>
            <a:pPr lvl="8">
              <a:buFont typeface="Arial" pitchFamily="34" charset="0"/>
              <a:buNone/>
              <a:defRPr/>
            </a:pPr>
            <a:r>
              <a:rPr lang="en-US" dirty="0" smtClean="0"/>
              <a:t>-Dion </a:t>
            </a:r>
            <a:r>
              <a:rPr lang="en-US" dirty="0" err="1" smtClean="0"/>
              <a:t>Hinchcliffe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1119</Words>
  <Application>Microsoft Office PowerPoint</Application>
  <PresentationFormat>如螢幕大小 (4:3)</PresentationFormat>
  <Paragraphs>135</Paragraphs>
  <Slides>26</Slides>
  <Notes>24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微軟正黑體</vt:lpstr>
      <vt:lpstr>新細明體</vt:lpstr>
      <vt:lpstr>Arial</vt:lpstr>
      <vt:lpstr>Arial Black</vt:lpstr>
      <vt:lpstr>Calibri</vt:lpstr>
      <vt:lpstr>Trebuchet MS</vt:lpstr>
      <vt:lpstr>Office 佈景主題</vt:lpstr>
      <vt:lpstr> Social Media, Social Networks and Social Economy</vt:lpstr>
      <vt:lpstr>Outline</vt:lpstr>
      <vt:lpstr>1.  The Web 2.0 Revolution, Social Media and Industry Disruptors</vt:lpstr>
      <vt:lpstr>       The Web 2.0 Revolution</vt:lpstr>
      <vt:lpstr>What is in Web 2.0?</vt:lpstr>
      <vt:lpstr>Representative characteristics of Web 2.0</vt:lpstr>
      <vt:lpstr>Representative characteristics of Web 2.0</vt:lpstr>
      <vt:lpstr>Social media</vt:lpstr>
      <vt:lpstr>The Shift to Social Media </vt:lpstr>
      <vt:lpstr>Social media</vt:lpstr>
      <vt:lpstr>PowerPoint 簡報</vt:lpstr>
      <vt:lpstr>Users Role in Social Media</vt:lpstr>
      <vt:lpstr>Social interactions</vt:lpstr>
      <vt:lpstr>PowerPoint 簡報</vt:lpstr>
      <vt:lpstr>2.  Social Economy </vt:lpstr>
      <vt:lpstr>Social Marketplaces</vt:lpstr>
      <vt:lpstr>Social economy, Sharing economy and P2P economy </vt:lpstr>
      <vt:lpstr>Sharing Economy </vt:lpstr>
      <vt:lpstr>Sharing Economy </vt:lpstr>
      <vt:lpstr>3.  Social Computing </vt:lpstr>
      <vt:lpstr>What is Social Computing ?</vt:lpstr>
      <vt:lpstr>What is Social Computing ?</vt:lpstr>
      <vt:lpstr>Social Media VS. Social Computing</vt:lpstr>
      <vt:lpstr>Economic Value of Social Computing</vt:lpstr>
      <vt:lpstr>Disciplines of Social Computing</vt:lpstr>
      <vt:lpstr>Research View of Social Computing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clc0330</dc:creator>
  <cp:lastModifiedBy>ymli</cp:lastModifiedBy>
  <cp:revision>129</cp:revision>
  <dcterms:created xsi:type="dcterms:W3CDTF">2011-02-23T07:55:13Z</dcterms:created>
  <dcterms:modified xsi:type="dcterms:W3CDTF">2021-09-23T00:27:08Z</dcterms:modified>
</cp:coreProperties>
</file>