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sldIdLst>
    <p:sldId id="573" r:id="rId2"/>
    <p:sldId id="343" r:id="rId3"/>
    <p:sldId id="577" r:id="rId4"/>
    <p:sldId id="572" r:id="rId5"/>
    <p:sldId id="565" r:id="rId6"/>
    <p:sldId id="566" r:id="rId7"/>
    <p:sldId id="567" r:id="rId8"/>
    <p:sldId id="568" r:id="rId9"/>
    <p:sldId id="569" r:id="rId10"/>
    <p:sldId id="570" r:id="rId11"/>
    <p:sldId id="571" r:id="rId12"/>
    <p:sldId id="555" r:id="rId13"/>
    <p:sldId id="556" r:id="rId14"/>
    <p:sldId id="557" r:id="rId15"/>
    <p:sldId id="586" r:id="rId16"/>
    <p:sldId id="559" r:id="rId17"/>
    <p:sldId id="561" r:id="rId18"/>
    <p:sldId id="558" r:id="rId19"/>
    <p:sldId id="669" r:id="rId20"/>
    <p:sldId id="671" r:id="rId21"/>
    <p:sldId id="670" r:id="rId22"/>
    <p:sldId id="672" r:id="rId23"/>
    <p:sldId id="564" r:id="rId24"/>
    <p:sldId id="471" r:id="rId25"/>
    <p:sldId id="554" r:id="rId26"/>
    <p:sldId id="543" r:id="rId27"/>
    <p:sldId id="544" r:id="rId28"/>
    <p:sldId id="582" r:id="rId29"/>
    <p:sldId id="545" r:id="rId30"/>
    <p:sldId id="546" r:id="rId31"/>
    <p:sldId id="547" r:id="rId32"/>
    <p:sldId id="548" r:id="rId33"/>
    <p:sldId id="580" r:id="rId34"/>
    <p:sldId id="581" r:id="rId35"/>
    <p:sldId id="549" r:id="rId36"/>
    <p:sldId id="626" r:id="rId37"/>
    <p:sldId id="629" r:id="rId38"/>
    <p:sldId id="589" r:id="rId39"/>
    <p:sldId id="624" r:id="rId40"/>
    <p:sldId id="630" r:id="rId41"/>
    <p:sldId id="606" r:id="rId42"/>
    <p:sldId id="668" r:id="rId43"/>
    <p:sldId id="674" r:id="rId44"/>
    <p:sldId id="608" r:id="rId45"/>
    <p:sldId id="609" r:id="rId46"/>
    <p:sldId id="610" r:id="rId47"/>
    <p:sldId id="611" r:id="rId48"/>
    <p:sldId id="612" r:id="rId49"/>
    <p:sldId id="623" r:id="rId50"/>
    <p:sldId id="675" r:id="rId51"/>
    <p:sldId id="676" r:id="rId52"/>
  </p:sldIdLst>
  <p:sldSz cx="9144000" cy="6858000" type="screen4x3"/>
  <p:notesSz cx="7099300" cy="10234613"/>
  <p:defaultTextStyle>
    <a:defPPr>
      <a:defRPr lang="zh-TW"/>
    </a:defPPr>
    <a:lvl1pPr algn="l" defTabSz="457200" rtl="0" fontAlgn="base">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defTabSz="457200" rtl="0" fontAlgn="base">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defTabSz="457200" rtl="0" fontAlgn="base">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defTabSz="457200" rtl="0" fontAlgn="base">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defTabSz="457200" rtl="0" fontAlgn="base">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7D58E"/>
    <a:srgbClr val="009900"/>
    <a:srgbClr val="FFFF00"/>
    <a:srgbClr val="CC66FF"/>
    <a:srgbClr val="A50021"/>
    <a:srgbClr val="FF6600"/>
    <a:srgbClr val="FFC000"/>
    <a:srgbClr val="00B050"/>
    <a:srgbClr val="003399"/>
    <a:srgbClr val="1D44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85072" autoAdjust="0"/>
  </p:normalViewPr>
  <p:slideViewPr>
    <p:cSldViewPr snapToGrid="0" snapToObjects="1">
      <p:cViewPr>
        <p:scale>
          <a:sx n="75" d="100"/>
          <a:sy n="75" d="100"/>
        </p:scale>
        <p:origin x="-1248" y="216"/>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1362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FC28E3-0395-4354-AAA0-576F038D4251}" type="doc">
      <dgm:prSet loTypeId="urn:microsoft.com/office/officeart/2005/8/layout/process5" loCatId="process" qsTypeId="urn:microsoft.com/office/officeart/2005/8/quickstyle/simple1" qsCatId="simple" csTypeId="urn:microsoft.com/office/officeart/2005/8/colors/colorful5" csCatId="colorful" phldr="1"/>
      <dgm:spPr/>
    </dgm:pt>
    <dgm:pt modelId="{1C707C61-EF4A-452E-8740-84494CEBBBCA}">
      <dgm:prSet phldrT="[文字]"/>
      <dgm:spPr/>
      <dgm:t>
        <a:bodyPr/>
        <a:lstStyle/>
        <a:p>
          <a:r>
            <a:rPr lang="en-US" altLang="zh-TW" dirty="0" smtClean="0"/>
            <a:t>Individual campaigns</a:t>
          </a:r>
          <a:endParaRPr lang="zh-TW" altLang="en-US" dirty="0"/>
        </a:p>
      </dgm:t>
    </dgm:pt>
    <dgm:pt modelId="{9DE150B4-73AF-41BB-8964-53A481326600}" type="parTrans" cxnId="{2D1083E3-CC02-4817-85AB-C2DF3094852C}">
      <dgm:prSet/>
      <dgm:spPr/>
      <dgm:t>
        <a:bodyPr/>
        <a:lstStyle/>
        <a:p>
          <a:endParaRPr lang="zh-TW" altLang="en-US"/>
        </a:p>
      </dgm:t>
    </dgm:pt>
    <dgm:pt modelId="{646427B5-BDDC-4781-8018-54A8EC7A4956}" type="sibTrans" cxnId="{2D1083E3-CC02-4817-85AB-C2DF3094852C}">
      <dgm:prSet/>
      <dgm:spPr/>
      <dgm:t>
        <a:bodyPr/>
        <a:lstStyle/>
        <a:p>
          <a:endParaRPr lang="zh-TW" altLang="en-US"/>
        </a:p>
      </dgm:t>
    </dgm:pt>
    <dgm:pt modelId="{08BF72DB-A065-4080-9A94-CD68590989FB}">
      <dgm:prSet phldrT="[文字]"/>
      <dgm:spPr/>
      <dgm:t>
        <a:bodyPr/>
        <a:lstStyle/>
        <a:p>
          <a:r>
            <a:rPr lang="en-US" altLang="zh-TW" dirty="0" smtClean="0"/>
            <a:t>Non-equity crowdfunding platforms</a:t>
          </a:r>
          <a:endParaRPr lang="zh-TW" altLang="en-US" dirty="0"/>
        </a:p>
      </dgm:t>
    </dgm:pt>
    <dgm:pt modelId="{BAABB506-9EC3-4020-8996-B6FC5DEC168E}" type="parTrans" cxnId="{FFC873E4-882C-4EB4-9922-EEF008539AB4}">
      <dgm:prSet/>
      <dgm:spPr/>
      <dgm:t>
        <a:bodyPr/>
        <a:lstStyle/>
        <a:p>
          <a:endParaRPr lang="zh-TW" altLang="en-US"/>
        </a:p>
      </dgm:t>
    </dgm:pt>
    <dgm:pt modelId="{8A089AF4-4C66-4498-A686-BF6340EB1421}" type="sibTrans" cxnId="{FFC873E4-882C-4EB4-9922-EEF008539AB4}">
      <dgm:prSet/>
      <dgm:spPr/>
      <dgm:t>
        <a:bodyPr/>
        <a:lstStyle/>
        <a:p>
          <a:endParaRPr lang="zh-TW" altLang="en-US"/>
        </a:p>
      </dgm:t>
    </dgm:pt>
    <dgm:pt modelId="{97C29E76-6764-4D82-BA10-B6A38F163891}">
      <dgm:prSet phldrT="[文字]"/>
      <dgm:spPr/>
      <dgm:t>
        <a:bodyPr/>
        <a:lstStyle/>
        <a:p>
          <a:r>
            <a:rPr lang="en-US" altLang="zh-TW" dirty="0" smtClean="0"/>
            <a:t>Equity crowdfunding campaigns</a:t>
          </a:r>
          <a:endParaRPr lang="zh-TW" altLang="en-US" dirty="0"/>
        </a:p>
      </dgm:t>
    </dgm:pt>
    <dgm:pt modelId="{EF29D084-5499-48D3-99DA-378CA8638FD3}" type="parTrans" cxnId="{EAE5A39E-987C-4B7E-A8AA-466AA6D957F2}">
      <dgm:prSet/>
      <dgm:spPr/>
      <dgm:t>
        <a:bodyPr/>
        <a:lstStyle/>
        <a:p>
          <a:endParaRPr lang="zh-TW" altLang="en-US"/>
        </a:p>
      </dgm:t>
    </dgm:pt>
    <dgm:pt modelId="{4F4272C6-5EC7-46CA-AC31-A207883F66E2}" type="sibTrans" cxnId="{EAE5A39E-987C-4B7E-A8AA-466AA6D957F2}">
      <dgm:prSet/>
      <dgm:spPr/>
      <dgm:t>
        <a:bodyPr/>
        <a:lstStyle/>
        <a:p>
          <a:endParaRPr lang="zh-TW" altLang="en-US"/>
        </a:p>
      </dgm:t>
    </dgm:pt>
    <dgm:pt modelId="{C24907BE-8162-4FA0-87EC-75AC4740608B}">
      <dgm:prSet phldrT="[文字]"/>
      <dgm:spPr/>
      <dgm:t>
        <a:bodyPr/>
        <a:lstStyle/>
        <a:p>
          <a:r>
            <a:rPr lang="en-US" altLang="zh-TW" dirty="0" smtClean="0"/>
            <a:t>Equity CF platforms</a:t>
          </a:r>
          <a:endParaRPr lang="zh-TW" altLang="en-US" dirty="0"/>
        </a:p>
      </dgm:t>
    </dgm:pt>
    <dgm:pt modelId="{FFB10B39-A4EF-48BC-955C-2B2F8E632D01}" type="parTrans" cxnId="{C3F57D1E-6059-430C-AFC8-482DCCB07D51}">
      <dgm:prSet/>
      <dgm:spPr/>
      <dgm:t>
        <a:bodyPr/>
        <a:lstStyle/>
        <a:p>
          <a:endParaRPr lang="zh-TW" altLang="en-US"/>
        </a:p>
      </dgm:t>
    </dgm:pt>
    <dgm:pt modelId="{CC1DD257-E391-421F-A249-48C649B7AC3A}" type="sibTrans" cxnId="{C3F57D1E-6059-430C-AFC8-482DCCB07D51}">
      <dgm:prSet/>
      <dgm:spPr/>
      <dgm:t>
        <a:bodyPr/>
        <a:lstStyle/>
        <a:p>
          <a:endParaRPr lang="zh-TW" altLang="en-US"/>
        </a:p>
      </dgm:t>
    </dgm:pt>
    <dgm:pt modelId="{56759D5D-777A-4D94-ADDA-496BCCE703A0}">
      <dgm:prSet phldrT="[文字]"/>
      <dgm:spPr/>
      <dgm:t>
        <a:bodyPr/>
        <a:lstStyle/>
        <a:p>
          <a:r>
            <a:rPr lang="en-US" altLang="zh-TW" dirty="0" smtClean="0"/>
            <a:t>Legal initiatives</a:t>
          </a:r>
          <a:endParaRPr lang="zh-TW" altLang="en-US" dirty="0"/>
        </a:p>
      </dgm:t>
    </dgm:pt>
    <dgm:pt modelId="{3BB62956-501A-4758-97E6-83E871BE87C7}" type="parTrans" cxnId="{9BD590F1-5C35-4892-AE7C-7EE64F033008}">
      <dgm:prSet/>
      <dgm:spPr/>
      <dgm:t>
        <a:bodyPr/>
        <a:lstStyle/>
        <a:p>
          <a:endParaRPr lang="zh-TW" altLang="en-US"/>
        </a:p>
      </dgm:t>
    </dgm:pt>
    <dgm:pt modelId="{5B566B48-6F2D-4D1F-8639-A557F788C57C}" type="sibTrans" cxnId="{9BD590F1-5C35-4892-AE7C-7EE64F033008}">
      <dgm:prSet/>
      <dgm:spPr/>
      <dgm:t>
        <a:bodyPr/>
        <a:lstStyle/>
        <a:p>
          <a:endParaRPr lang="zh-TW" altLang="en-US"/>
        </a:p>
      </dgm:t>
    </dgm:pt>
    <dgm:pt modelId="{30BF5EEE-9FD4-4224-9301-6E7BB83FABCF}">
      <dgm:prSet phldrT="[文字]"/>
      <dgm:spPr/>
      <dgm:t>
        <a:bodyPr/>
        <a:lstStyle/>
        <a:p>
          <a:r>
            <a:rPr lang="en-US" altLang="zh-TW" dirty="0" smtClean="0"/>
            <a:t>New asset class based on CF</a:t>
          </a:r>
          <a:endParaRPr lang="zh-TW" altLang="en-US" dirty="0"/>
        </a:p>
      </dgm:t>
    </dgm:pt>
    <dgm:pt modelId="{13673268-5E15-4503-9049-9DCAA11FE0C5}" type="parTrans" cxnId="{6AFB1D89-D923-491D-A628-0C4BA48ED9A9}">
      <dgm:prSet/>
      <dgm:spPr/>
      <dgm:t>
        <a:bodyPr/>
        <a:lstStyle/>
        <a:p>
          <a:endParaRPr lang="zh-TW" altLang="en-US"/>
        </a:p>
      </dgm:t>
    </dgm:pt>
    <dgm:pt modelId="{2868B5B4-2B6F-4FA3-80A5-C32C9C8F14DC}" type="sibTrans" cxnId="{6AFB1D89-D923-491D-A628-0C4BA48ED9A9}">
      <dgm:prSet/>
      <dgm:spPr/>
      <dgm:t>
        <a:bodyPr/>
        <a:lstStyle/>
        <a:p>
          <a:endParaRPr lang="zh-TW" altLang="en-US"/>
        </a:p>
      </dgm:t>
    </dgm:pt>
    <dgm:pt modelId="{7D1047E0-050D-4F0F-9ECD-C6FF7C09093B}" type="pres">
      <dgm:prSet presAssocID="{1CFC28E3-0395-4354-AAA0-576F038D4251}" presName="diagram" presStyleCnt="0">
        <dgm:presLayoutVars>
          <dgm:dir/>
          <dgm:resizeHandles val="exact"/>
        </dgm:presLayoutVars>
      </dgm:prSet>
      <dgm:spPr/>
    </dgm:pt>
    <dgm:pt modelId="{6248107E-1811-4BDF-A8E3-60574AE2486D}" type="pres">
      <dgm:prSet presAssocID="{1C707C61-EF4A-452E-8740-84494CEBBBCA}" presName="node" presStyleLbl="node1" presStyleIdx="0" presStyleCnt="6" custLinFactNeighborX="-2198" custLinFactNeighborY="31200">
        <dgm:presLayoutVars>
          <dgm:bulletEnabled val="1"/>
        </dgm:presLayoutVars>
      </dgm:prSet>
      <dgm:spPr/>
      <dgm:t>
        <a:bodyPr/>
        <a:lstStyle/>
        <a:p>
          <a:endParaRPr lang="zh-TW" altLang="en-US"/>
        </a:p>
      </dgm:t>
    </dgm:pt>
    <dgm:pt modelId="{490FF9A8-4194-467D-A870-8B3A731136DF}" type="pres">
      <dgm:prSet presAssocID="{646427B5-BDDC-4781-8018-54A8EC7A4956}" presName="sibTrans" presStyleLbl="sibTrans2D1" presStyleIdx="0" presStyleCnt="5"/>
      <dgm:spPr/>
      <dgm:t>
        <a:bodyPr/>
        <a:lstStyle/>
        <a:p>
          <a:endParaRPr lang="zh-TW" altLang="en-US"/>
        </a:p>
      </dgm:t>
    </dgm:pt>
    <dgm:pt modelId="{2B9A0465-AABD-4F63-B856-267BDBDAADC6}" type="pres">
      <dgm:prSet presAssocID="{646427B5-BDDC-4781-8018-54A8EC7A4956}" presName="connectorText" presStyleLbl="sibTrans2D1" presStyleIdx="0" presStyleCnt="5"/>
      <dgm:spPr/>
      <dgm:t>
        <a:bodyPr/>
        <a:lstStyle/>
        <a:p>
          <a:endParaRPr lang="zh-TW" altLang="en-US"/>
        </a:p>
      </dgm:t>
    </dgm:pt>
    <dgm:pt modelId="{3928DE24-ACD7-441E-A75D-C45EF6F0B985}" type="pres">
      <dgm:prSet presAssocID="{08BF72DB-A065-4080-9A94-CD68590989FB}" presName="node" presStyleLbl="node1" presStyleIdx="1" presStyleCnt="6" custLinFactNeighborX="5151" custLinFactNeighborY="31200">
        <dgm:presLayoutVars>
          <dgm:bulletEnabled val="1"/>
        </dgm:presLayoutVars>
      </dgm:prSet>
      <dgm:spPr/>
      <dgm:t>
        <a:bodyPr/>
        <a:lstStyle/>
        <a:p>
          <a:endParaRPr lang="zh-TW" altLang="en-US"/>
        </a:p>
      </dgm:t>
    </dgm:pt>
    <dgm:pt modelId="{FC53734D-9E05-4CCB-8E0C-CE191D4843FF}" type="pres">
      <dgm:prSet presAssocID="{8A089AF4-4C66-4498-A686-BF6340EB1421}" presName="sibTrans" presStyleLbl="sibTrans2D1" presStyleIdx="1" presStyleCnt="5"/>
      <dgm:spPr/>
      <dgm:t>
        <a:bodyPr/>
        <a:lstStyle/>
        <a:p>
          <a:endParaRPr lang="zh-TW" altLang="en-US"/>
        </a:p>
      </dgm:t>
    </dgm:pt>
    <dgm:pt modelId="{FDD08F73-7FA9-428F-ABEE-6336AFA763BE}" type="pres">
      <dgm:prSet presAssocID="{8A089AF4-4C66-4498-A686-BF6340EB1421}" presName="connectorText" presStyleLbl="sibTrans2D1" presStyleIdx="1" presStyleCnt="5"/>
      <dgm:spPr/>
      <dgm:t>
        <a:bodyPr/>
        <a:lstStyle/>
        <a:p>
          <a:endParaRPr lang="zh-TW" altLang="en-US"/>
        </a:p>
      </dgm:t>
    </dgm:pt>
    <dgm:pt modelId="{E958A0C4-C886-4ECD-96B1-2C6BBE4F83A5}" type="pres">
      <dgm:prSet presAssocID="{97C29E76-6764-4D82-BA10-B6A38F163891}" presName="node" presStyleLbl="node1" presStyleIdx="2" presStyleCnt="6" custLinFactNeighborX="1884" custLinFactNeighborY="25058">
        <dgm:presLayoutVars>
          <dgm:bulletEnabled val="1"/>
        </dgm:presLayoutVars>
      </dgm:prSet>
      <dgm:spPr/>
      <dgm:t>
        <a:bodyPr/>
        <a:lstStyle/>
        <a:p>
          <a:endParaRPr lang="zh-TW" altLang="en-US"/>
        </a:p>
      </dgm:t>
    </dgm:pt>
    <dgm:pt modelId="{7E2BFD27-EA0A-41C7-83F0-AC04B2838F39}" type="pres">
      <dgm:prSet presAssocID="{4F4272C6-5EC7-46CA-AC31-A207883F66E2}" presName="sibTrans" presStyleLbl="sibTrans2D1" presStyleIdx="2" presStyleCnt="5"/>
      <dgm:spPr/>
      <dgm:t>
        <a:bodyPr/>
        <a:lstStyle/>
        <a:p>
          <a:endParaRPr lang="zh-TW" altLang="en-US"/>
        </a:p>
      </dgm:t>
    </dgm:pt>
    <dgm:pt modelId="{E84AADCF-6D4F-4E19-A35D-C2893EEDC8A6}" type="pres">
      <dgm:prSet presAssocID="{4F4272C6-5EC7-46CA-AC31-A207883F66E2}" presName="connectorText" presStyleLbl="sibTrans2D1" presStyleIdx="2" presStyleCnt="5"/>
      <dgm:spPr/>
      <dgm:t>
        <a:bodyPr/>
        <a:lstStyle/>
        <a:p>
          <a:endParaRPr lang="zh-TW" altLang="en-US"/>
        </a:p>
      </dgm:t>
    </dgm:pt>
    <dgm:pt modelId="{CC484577-A894-4CD4-92AF-1EE198F19B55}" type="pres">
      <dgm:prSet presAssocID="{C24907BE-8162-4FA0-87EC-75AC4740608B}" presName="node" presStyleLbl="node1" presStyleIdx="3" presStyleCnt="6" custLinFactNeighborX="-1497" custLinFactNeighborY="-14175">
        <dgm:presLayoutVars>
          <dgm:bulletEnabled val="1"/>
        </dgm:presLayoutVars>
      </dgm:prSet>
      <dgm:spPr/>
      <dgm:t>
        <a:bodyPr/>
        <a:lstStyle/>
        <a:p>
          <a:endParaRPr lang="zh-TW" altLang="en-US"/>
        </a:p>
      </dgm:t>
    </dgm:pt>
    <dgm:pt modelId="{A5D96540-E596-4F62-93AC-2DD45E0AA627}" type="pres">
      <dgm:prSet presAssocID="{CC1DD257-E391-421F-A249-48C649B7AC3A}" presName="sibTrans" presStyleLbl="sibTrans2D1" presStyleIdx="3" presStyleCnt="5"/>
      <dgm:spPr/>
      <dgm:t>
        <a:bodyPr/>
        <a:lstStyle/>
        <a:p>
          <a:endParaRPr lang="zh-TW" altLang="en-US"/>
        </a:p>
      </dgm:t>
    </dgm:pt>
    <dgm:pt modelId="{27C14951-D7B0-48A5-8CCE-8FD23F5B2942}" type="pres">
      <dgm:prSet presAssocID="{CC1DD257-E391-421F-A249-48C649B7AC3A}" presName="connectorText" presStyleLbl="sibTrans2D1" presStyleIdx="3" presStyleCnt="5"/>
      <dgm:spPr/>
      <dgm:t>
        <a:bodyPr/>
        <a:lstStyle/>
        <a:p>
          <a:endParaRPr lang="zh-TW" altLang="en-US"/>
        </a:p>
      </dgm:t>
    </dgm:pt>
    <dgm:pt modelId="{B1A31838-B055-48C3-ACE6-79EDA7C3A19D}" type="pres">
      <dgm:prSet presAssocID="{56759D5D-777A-4D94-ADDA-496BCCE703A0}" presName="node" presStyleLbl="node1" presStyleIdx="4" presStyleCnt="6" custLinFactNeighborX="1743" custLinFactNeighborY="-10795">
        <dgm:presLayoutVars>
          <dgm:bulletEnabled val="1"/>
        </dgm:presLayoutVars>
      </dgm:prSet>
      <dgm:spPr/>
      <dgm:t>
        <a:bodyPr/>
        <a:lstStyle/>
        <a:p>
          <a:endParaRPr lang="zh-TW" altLang="en-US"/>
        </a:p>
      </dgm:t>
    </dgm:pt>
    <dgm:pt modelId="{6EB3C77B-9125-4AE5-978D-771F8094B657}" type="pres">
      <dgm:prSet presAssocID="{5B566B48-6F2D-4D1F-8639-A557F788C57C}" presName="sibTrans" presStyleLbl="sibTrans2D1" presStyleIdx="4" presStyleCnt="5"/>
      <dgm:spPr/>
      <dgm:t>
        <a:bodyPr/>
        <a:lstStyle/>
        <a:p>
          <a:endParaRPr lang="zh-TW" altLang="en-US"/>
        </a:p>
      </dgm:t>
    </dgm:pt>
    <dgm:pt modelId="{3395854F-B79B-4FF1-8D30-5DE589563482}" type="pres">
      <dgm:prSet presAssocID="{5B566B48-6F2D-4D1F-8639-A557F788C57C}" presName="connectorText" presStyleLbl="sibTrans2D1" presStyleIdx="4" presStyleCnt="5"/>
      <dgm:spPr/>
      <dgm:t>
        <a:bodyPr/>
        <a:lstStyle/>
        <a:p>
          <a:endParaRPr lang="zh-TW" altLang="en-US"/>
        </a:p>
      </dgm:t>
    </dgm:pt>
    <dgm:pt modelId="{74E95928-2E3C-4828-B2ED-B1FA27152320}" type="pres">
      <dgm:prSet presAssocID="{30BF5EEE-9FD4-4224-9301-6E7BB83FABCF}" presName="node" presStyleLbl="node1" presStyleIdx="5" presStyleCnt="6" custLinFactNeighborX="-3352" custLinFactNeighborY="-10900">
        <dgm:presLayoutVars>
          <dgm:bulletEnabled val="1"/>
        </dgm:presLayoutVars>
      </dgm:prSet>
      <dgm:spPr/>
      <dgm:t>
        <a:bodyPr/>
        <a:lstStyle/>
        <a:p>
          <a:endParaRPr lang="zh-TW" altLang="en-US"/>
        </a:p>
      </dgm:t>
    </dgm:pt>
  </dgm:ptLst>
  <dgm:cxnLst>
    <dgm:cxn modelId="{B449BAD5-222E-4880-A05C-0FD2B2AC5031}" type="presOf" srcId="{646427B5-BDDC-4781-8018-54A8EC7A4956}" destId="{490FF9A8-4194-467D-A870-8B3A731136DF}" srcOrd="0" destOrd="0" presId="urn:microsoft.com/office/officeart/2005/8/layout/process5"/>
    <dgm:cxn modelId="{8D58B9EE-18DF-4F59-A886-356D98F16255}" type="presOf" srcId="{5B566B48-6F2D-4D1F-8639-A557F788C57C}" destId="{6EB3C77B-9125-4AE5-978D-771F8094B657}" srcOrd="0" destOrd="0" presId="urn:microsoft.com/office/officeart/2005/8/layout/process5"/>
    <dgm:cxn modelId="{048F55A5-24B1-413F-B9ED-AF2B931F7A84}" type="presOf" srcId="{5B566B48-6F2D-4D1F-8639-A557F788C57C}" destId="{3395854F-B79B-4FF1-8D30-5DE589563482}" srcOrd="1" destOrd="0" presId="urn:microsoft.com/office/officeart/2005/8/layout/process5"/>
    <dgm:cxn modelId="{0CFAB460-0728-4659-8121-F449E2E9BC75}" type="presOf" srcId="{30BF5EEE-9FD4-4224-9301-6E7BB83FABCF}" destId="{74E95928-2E3C-4828-B2ED-B1FA27152320}" srcOrd="0" destOrd="0" presId="urn:microsoft.com/office/officeart/2005/8/layout/process5"/>
    <dgm:cxn modelId="{6AFB1D89-D923-491D-A628-0C4BA48ED9A9}" srcId="{1CFC28E3-0395-4354-AAA0-576F038D4251}" destId="{30BF5EEE-9FD4-4224-9301-6E7BB83FABCF}" srcOrd="5" destOrd="0" parTransId="{13673268-5E15-4503-9049-9DCAA11FE0C5}" sibTransId="{2868B5B4-2B6F-4FA3-80A5-C32C9C8F14DC}"/>
    <dgm:cxn modelId="{1B30CFED-E4F5-4EFA-9030-A2B565703036}" type="presOf" srcId="{4F4272C6-5EC7-46CA-AC31-A207883F66E2}" destId="{E84AADCF-6D4F-4E19-A35D-C2893EEDC8A6}" srcOrd="1" destOrd="0" presId="urn:microsoft.com/office/officeart/2005/8/layout/process5"/>
    <dgm:cxn modelId="{1D32AFBA-3959-4CAA-82AF-9CAF1E7E0057}" type="presOf" srcId="{C24907BE-8162-4FA0-87EC-75AC4740608B}" destId="{CC484577-A894-4CD4-92AF-1EE198F19B55}" srcOrd="0" destOrd="0" presId="urn:microsoft.com/office/officeart/2005/8/layout/process5"/>
    <dgm:cxn modelId="{EFA9941F-5F07-44A2-8092-795B197679BF}" type="presOf" srcId="{CC1DD257-E391-421F-A249-48C649B7AC3A}" destId="{A5D96540-E596-4F62-93AC-2DD45E0AA627}" srcOrd="0" destOrd="0" presId="urn:microsoft.com/office/officeart/2005/8/layout/process5"/>
    <dgm:cxn modelId="{C374728E-3503-4BA5-8903-6C944E25B705}" type="presOf" srcId="{CC1DD257-E391-421F-A249-48C649B7AC3A}" destId="{27C14951-D7B0-48A5-8CCE-8FD23F5B2942}" srcOrd="1" destOrd="0" presId="urn:microsoft.com/office/officeart/2005/8/layout/process5"/>
    <dgm:cxn modelId="{2D1083E3-CC02-4817-85AB-C2DF3094852C}" srcId="{1CFC28E3-0395-4354-AAA0-576F038D4251}" destId="{1C707C61-EF4A-452E-8740-84494CEBBBCA}" srcOrd="0" destOrd="0" parTransId="{9DE150B4-73AF-41BB-8964-53A481326600}" sibTransId="{646427B5-BDDC-4781-8018-54A8EC7A4956}"/>
    <dgm:cxn modelId="{4CC0D808-99F9-4B10-9A10-E3EDE6CDF97A}" type="presOf" srcId="{56759D5D-777A-4D94-ADDA-496BCCE703A0}" destId="{B1A31838-B055-48C3-ACE6-79EDA7C3A19D}" srcOrd="0" destOrd="0" presId="urn:microsoft.com/office/officeart/2005/8/layout/process5"/>
    <dgm:cxn modelId="{C3F57D1E-6059-430C-AFC8-482DCCB07D51}" srcId="{1CFC28E3-0395-4354-AAA0-576F038D4251}" destId="{C24907BE-8162-4FA0-87EC-75AC4740608B}" srcOrd="3" destOrd="0" parTransId="{FFB10B39-A4EF-48BC-955C-2B2F8E632D01}" sibTransId="{CC1DD257-E391-421F-A249-48C649B7AC3A}"/>
    <dgm:cxn modelId="{9BD590F1-5C35-4892-AE7C-7EE64F033008}" srcId="{1CFC28E3-0395-4354-AAA0-576F038D4251}" destId="{56759D5D-777A-4D94-ADDA-496BCCE703A0}" srcOrd="4" destOrd="0" parTransId="{3BB62956-501A-4758-97E6-83E871BE87C7}" sibTransId="{5B566B48-6F2D-4D1F-8639-A557F788C57C}"/>
    <dgm:cxn modelId="{7463EDA7-7347-45D4-BAC0-1325B566D029}" type="presOf" srcId="{1C707C61-EF4A-452E-8740-84494CEBBBCA}" destId="{6248107E-1811-4BDF-A8E3-60574AE2486D}" srcOrd="0" destOrd="0" presId="urn:microsoft.com/office/officeart/2005/8/layout/process5"/>
    <dgm:cxn modelId="{EAE5A39E-987C-4B7E-A8AA-466AA6D957F2}" srcId="{1CFC28E3-0395-4354-AAA0-576F038D4251}" destId="{97C29E76-6764-4D82-BA10-B6A38F163891}" srcOrd="2" destOrd="0" parTransId="{EF29D084-5499-48D3-99DA-378CA8638FD3}" sibTransId="{4F4272C6-5EC7-46CA-AC31-A207883F66E2}"/>
    <dgm:cxn modelId="{1CBD529C-0C05-45BD-8F4A-0CE7DC506EB8}" type="presOf" srcId="{8A089AF4-4C66-4498-A686-BF6340EB1421}" destId="{FDD08F73-7FA9-428F-ABEE-6336AFA763BE}" srcOrd="1" destOrd="0" presId="urn:microsoft.com/office/officeart/2005/8/layout/process5"/>
    <dgm:cxn modelId="{ED1E744E-B9F8-4083-A180-F68AC5ED458E}" type="presOf" srcId="{08BF72DB-A065-4080-9A94-CD68590989FB}" destId="{3928DE24-ACD7-441E-A75D-C45EF6F0B985}" srcOrd="0" destOrd="0" presId="urn:microsoft.com/office/officeart/2005/8/layout/process5"/>
    <dgm:cxn modelId="{0282B651-981F-4F98-B25A-CA945C8437ED}" type="presOf" srcId="{8A089AF4-4C66-4498-A686-BF6340EB1421}" destId="{FC53734D-9E05-4CCB-8E0C-CE191D4843FF}" srcOrd="0" destOrd="0" presId="urn:microsoft.com/office/officeart/2005/8/layout/process5"/>
    <dgm:cxn modelId="{9B948682-6993-42B6-8653-871E37B15D1B}" type="presOf" srcId="{4F4272C6-5EC7-46CA-AC31-A207883F66E2}" destId="{7E2BFD27-EA0A-41C7-83F0-AC04B2838F39}" srcOrd="0" destOrd="0" presId="urn:microsoft.com/office/officeart/2005/8/layout/process5"/>
    <dgm:cxn modelId="{49E0B9A4-6E71-4FAD-B07A-7EDE79F43571}" type="presOf" srcId="{97C29E76-6764-4D82-BA10-B6A38F163891}" destId="{E958A0C4-C886-4ECD-96B1-2C6BBE4F83A5}" srcOrd="0" destOrd="0" presId="urn:microsoft.com/office/officeart/2005/8/layout/process5"/>
    <dgm:cxn modelId="{7C8BA7EB-D7C3-4034-B50E-DEB15FCE1A35}" type="presOf" srcId="{646427B5-BDDC-4781-8018-54A8EC7A4956}" destId="{2B9A0465-AABD-4F63-B856-267BDBDAADC6}" srcOrd="1" destOrd="0" presId="urn:microsoft.com/office/officeart/2005/8/layout/process5"/>
    <dgm:cxn modelId="{7550DD1A-AA39-4208-BA75-D39623CB06CB}" type="presOf" srcId="{1CFC28E3-0395-4354-AAA0-576F038D4251}" destId="{7D1047E0-050D-4F0F-9ECD-C6FF7C09093B}" srcOrd="0" destOrd="0" presId="urn:microsoft.com/office/officeart/2005/8/layout/process5"/>
    <dgm:cxn modelId="{FFC873E4-882C-4EB4-9922-EEF008539AB4}" srcId="{1CFC28E3-0395-4354-AAA0-576F038D4251}" destId="{08BF72DB-A065-4080-9A94-CD68590989FB}" srcOrd="1" destOrd="0" parTransId="{BAABB506-9EC3-4020-8996-B6FC5DEC168E}" sibTransId="{8A089AF4-4C66-4498-A686-BF6340EB1421}"/>
    <dgm:cxn modelId="{4FD6556D-4E63-4DA5-811A-A780C90E5BF2}" type="presParOf" srcId="{7D1047E0-050D-4F0F-9ECD-C6FF7C09093B}" destId="{6248107E-1811-4BDF-A8E3-60574AE2486D}" srcOrd="0" destOrd="0" presId="urn:microsoft.com/office/officeart/2005/8/layout/process5"/>
    <dgm:cxn modelId="{6D1439F0-D888-4C99-B7DE-AFB1B1884552}" type="presParOf" srcId="{7D1047E0-050D-4F0F-9ECD-C6FF7C09093B}" destId="{490FF9A8-4194-467D-A870-8B3A731136DF}" srcOrd="1" destOrd="0" presId="urn:microsoft.com/office/officeart/2005/8/layout/process5"/>
    <dgm:cxn modelId="{867ADB8C-7DED-4C3C-BAE1-FA4619796313}" type="presParOf" srcId="{490FF9A8-4194-467D-A870-8B3A731136DF}" destId="{2B9A0465-AABD-4F63-B856-267BDBDAADC6}" srcOrd="0" destOrd="0" presId="urn:microsoft.com/office/officeart/2005/8/layout/process5"/>
    <dgm:cxn modelId="{DFA63083-876C-4A05-B832-5FC7E5871DEF}" type="presParOf" srcId="{7D1047E0-050D-4F0F-9ECD-C6FF7C09093B}" destId="{3928DE24-ACD7-441E-A75D-C45EF6F0B985}" srcOrd="2" destOrd="0" presId="urn:microsoft.com/office/officeart/2005/8/layout/process5"/>
    <dgm:cxn modelId="{D07F9405-7706-4D09-94F3-BBDCD4F521CC}" type="presParOf" srcId="{7D1047E0-050D-4F0F-9ECD-C6FF7C09093B}" destId="{FC53734D-9E05-4CCB-8E0C-CE191D4843FF}" srcOrd="3" destOrd="0" presId="urn:microsoft.com/office/officeart/2005/8/layout/process5"/>
    <dgm:cxn modelId="{0EB9DB66-8B8D-4F72-8897-34CA34176F8B}" type="presParOf" srcId="{FC53734D-9E05-4CCB-8E0C-CE191D4843FF}" destId="{FDD08F73-7FA9-428F-ABEE-6336AFA763BE}" srcOrd="0" destOrd="0" presId="urn:microsoft.com/office/officeart/2005/8/layout/process5"/>
    <dgm:cxn modelId="{C04DD7A8-D966-467B-B541-6079B0373FA9}" type="presParOf" srcId="{7D1047E0-050D-4F0F-9ECD-C6FF7C09093B}" destId="{E958A0C4-C886-4ECD-96B1-2C6BBE4F83A5}" srcOrd="4" destOrd="0" presId="urn:microsoft.com/office/officeart/2005/8/layout/process5"/>
    <dgm:cxn modelId="{04CECF51-439C-4B6B-8449-F2CBDAB58CC0}" type="presParOf" srcId="{7D1047E0-050D-4F0F-9ECD-C6FF7C09093B}" destId="{7E2BFD27-EA0A-41C7-83F0-AC04B2838F39}" srcOrd="5" destOrd="0" presId="urn:microsoft.com/office/officeart/2005/8/layout/process5"/>
    <dgm:cxn modelId="{BE307646-541D-422B-A414-7642348E37E0}" type="presParOf" srcId="{7E2BFD27-EA0A-41C7-83F0-AC04B2838F39}" destId="{E84AADCF-6D4F-4E19-A35D-C2893EEDC8A6}" srcOrd="0" destOrd="0" presId="urn:microsoft.com/office/officeart/2005/8/layout/process5"/>
    <dgm:cxn modelId="{D4359358-65F4-4A49-92F4-24F0898055D0}" type="presParOf" srcId="{7D1047E0-050D-4F0F-9ECD-C6FF7C09093B}" destId="{CC484577-A894-4CD4-92AF-1EE198F19B55}" srcOrd="6" destOrd="0" presId="urn:microsoft.com/office/officeart/2005/8/layout/process5"/>
    <dgm:cxn modelId="{2503E84D-5FAE-4BC0-8E63-B4DF65CB92DC}" type="presParOf" srcId="{7D1047E0-050D-4F0F-9ECD-C6FF7C09093B}" destId="{A5D96540-E596-4F62-93AC-2DD45E0AA627}" srcOrd="7" destOrd="0" presId="urn:microsoft.com/office/officeart/2005/8/layout/process5"/>
    <dgm:cxn modelId="{4237F961-4659-44EB-A2C1-BE5CC9E9E782}" type="presParOf" srcId="{A5D96540-E596-4F62-93AC-2DD45E0AA627}" destId="{27C14951-D7B0-48A5-8CCE-8FD23F5B2942}" srcOrd="0" destOrd="0" presId="urn:microsoft.com/office/officeart/2005/8/layout/process5"/>
    <dgm:cxn modelId="{4EAEDE5C-5120-4EDE-A08A-46D2A49E9F49}" type="presParOf" srcId="{7D1047E0-050D-4F0F-9ECD-C6FF7C09093B}" destId="{B1A31838-B055-48C3-ACE6-79EDA7C3A19D}" srcOrd="8" destOrd="0" presId="urn:microsoft.com/office/officeart/2005/8/layout/process5"/>
    <dgm:cxn modelId="{B25FA4E0-E6ED-4518-BC76-C520583463D7}" type="presParOf" srcId="{7D1047E0-050D-4F0F-9ECD-C6FF7C09093B}" destId="{6EB3C77B-9125-4AE5-978D-771F8094B657}" srcOrd="9" destOrd="0" presId="urn:microsoft.com/office/officeart/2005/8/layout/process5"/>
    <dgm:cxn modelId="{973EF4FC-93B6-4B2D-BF7A-DD810F40EF55}" type="presParOf" srcId="{6EB3C77B-9125-4AE5-978D-771F8094B657}" destId="{3395854F-B79B-4FF1-8D30-5DE589563482}" srcOrd="0" destOrd="0" presId="urn:microsoft.com/office/officeart/2005/8/layout/process5"/>
    <dgm:cxn modelId="{70B3AFD2-5CAB-4323-B944-EA7B0E4E1560}" type="presParOf" srcId="{7D1047E0-050D-4F0F-9ECD-C6FF7C09093B}" destId="{74E95928-2E3C-4828-B2ED-B1FA27152320}"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CD892D-E46E-4CF7-9D80-21290ECC2537}" type="doc">
      <dgm:prSet loTypeId="urn:microsoft.com/office/officeart/2005/8/layout/hierarchy2" loCatId="hierarchy" qsTypeId="urn:microsoft.com/office/officeart/2005/8/quickstyle/simple1" qsCatId="simple" csTypeId="urn:microsoft.com/office/officeart/2005/8/colors/colorful3" csCatId="colorful" phldr="1"/>
      <dgm:spPr/>
      <dgm:t>
        <a:bodyPr/>
        <a:lstStyle/>
        <a:p>
          <a:endParaRPr lang="zh-TW" altLang="en-US"/>
        </a:p>
      </dgm:t>
    </dgm:pt>
    <dgm:pt modelId="{0DD3851F-04CD-4E19-A8ED-1B54DABF772D}">
      <dgm:prSet phldrT="[文字]" custT="1"/>
      <dgm:spPr/>
      <dgm:t>
        <a:bodyPr/>
        <a:lstStyle/>
        <a:p>
          <a:r>
            <a:rPr lang="zh-TW" altLang="en-US" sz="2800" dirty="0" smtClean="0">
              <a:latin typeface="Adobe 繁黑體 Std B" panose="020B0700000000000000" pitchFamily="34" charset="-120"/>
              <a:ea typeface="Adobe 繁黑體 Std B" panose="020B0700000000000000" pitchFamily="34" charset="-120"/>
            </a:rPr>
            <a:t>群眾募資</a:t>
          </a:r>
          <a:endParaRPr lang="zh-TW" altLang="en-US" sz="2800" dirty="0">
            <a:latin typeface="Adobe 繁黑體 Std B" panose="020B0700000000000000" pitchFamily="34" charset="-120"/>
            <a:ea typeface="Adobe 繁黑體 Std B" panose="020B0700000000000000" pitchFamily="34" charset="-120"/>
          </a:endParaRPr>
        </a:p>
      </dgm:t>
    </dgm:pt>
    <dgm:pt modelId="{B34D0B08-7BF6-4643-A474-0ECD728ADA6C}" type="parTrans" cxnId="{41193FFA-F113-49AC-AB4C-91AE6A208E96}">
      <dgm:prSet/>
      <dgm:spPr/>
      <dgm:t>
        <a:bodyPr/>
        <a:lstStyle/>
        <a:p>
          <a:endParaRPr lang="zh-TW" altLang="en-US"/>
        </a:p>
      </dgm:t>
    </dgm:pt>
    <dgm:pt modelId="{1483542F-E136-493A-817E-1CB30B99500C}" type="sibTrans" cxnId="{41193FFA-F113-49AC-AB4C-91AE6A208E96}">
      <dgm:prSet/>
      <dgm:spPr/>
      <dgm:t>
        <a:bodyPr/>
        <a:lstStyle/>
        <a:p>
          <a:endParaRPr lang="zh-TW" altLang="en-US"/>
        </a:p>
      </dgm:t>
    </dgm:pt>
    <dgm:pt modelId="{7D94E7BE-4D8E-4882-A02A-061498082C05}">
      <dgm:prSet phldrT="[文字]" custT="1"/>
      <dgm:spPr/>
      <dgm:t>
        <a:bodyPr/>
        <a:lstStyle/>
        <a:p>
          <a:r>
            <a:rPr lang="zh-TW" altLang="en-US" sz="2400" dirty="0" smtClean="0">
              <a:latin typeface="Adobe 繁黑體 Std B" panose="020B0700000000000000" pitchFamily="34" charset="-120"/>
              <a:ea typeface="Adobe 繁黑體 Std B" panose="020B0700000000000000" pitchFamily="34" charset="-120"/>
            </a:rPr>
            <a:t>財務報償型</a:t>
          </a:r>
          <a:endParaRPr lang="zh-TW" altLang="en-US" sz="2400" dirty="0">
            <a:latin typeface="Adobe 繁黑體 Std B" panose="020B0700000000000000" pitchFamily="34" charset="-120"/>
            <a:ea typeface="Adobe 繁黑體 Std B" panose="020B0700000000000000" pitchFamily="34" charset="-120"/>
          </a:endParaRPr>
        </a:p>
      </dgm:t>
    </dgm:pt>
    <dgm:pt modelId="{C636373B-1C7E-416D-92D4-816EA5E36B14}" type="parTrans" cxnId="{54E3E92A-2F35-48D6-AD0B-613456D42402}">
      <dgm:prSet/>
      <dgm:spPr/>
      <dgm:t>
        <a:bodyPr/>
        <a:lstStyle/>
        <a:p>
          <a:endParaRPr lang="zh-TW" altLang="en-US"/>
        </a:p>
      </dgm:t>
    </dgm:pt>
    <dgm:pt modelId="{A19F5D88-0DB8-497C-87CE-DEAEF24DD541}" type="sibTrans" cxnId="{54E3E92A-2F35-48D6-AD0B-613456D42402}">
      <dgm:prSet/>
      <dgm:spPr/>
      <dgm:t>
        <a:bodyPr/>
        <a:lstStyle/>
        <a:p>
          <a:endParaRPr lang="zh-TW" altLang="en-US"/>
        </a:p>
      </dgm:t>
    </dgm:pt>
    <dgm:pt modelId="{60A82D60-7281-43FE-9AFE-7FA7DED51D0C}">
      <dgm:prSet phldrT="[文字]" custT="1"/>
      <dgm:spPr/>
      <dgm:t>
        <a:bodyPr/>
        <a:lstStyle/>
        <a:p>
          <a:pPr algn="ctr"/>
          <a:r>
            <a:rPr lang="zh-TW" altLang="en-US" sz="1800" dirty="0" smtClean="0">
              <a:latin typeface="Adobe 繁黑體 Std B" panose="020B0700000000000000" pitchFamily="34" charset="-120"/>
              <a:ea typeface="Adobe 繁黑體 Std B" panose="020B0700000000000000" pitchFamily="34" charset="-120"/>
            </a:rPr>
            <a:t>債權基礎　</a:t>
          </a:r>
          <a:endParaRPr lang="en-US" altLang="zh-TW" sz="1800" dirty="0" smtClean="0">
            <a:latin typeface="Adobe 繁黑體 Std B" panose="020B0700000000000000" pitchFamily="34" charset="-120"/>
            <a:ea typeface="Adobe 繁黑體 Std B" panose="020B0700000000000000" pitchFamily="34" charset="-120"/>
          </a:endParaRPr>
        </a:p>
        <a:p>
          <a:pPr algn="ctr"/>
          <a:r>
            <a:rPr lang="zh-TW" altLang="en-US" sz="1800" dirty="0" smtClean="0">
              <a:latin typeface="Adobe 繁黑體 Std B" panose="020B0700000000000000" pitchFamily="34" charset="-120"/>
              <a:ea typeface="Adobe 繁黑體 Std B" panose="020B0700000000000000" pitchFamily="34" charset="-120"/>
            </a:rPr>
            <a:t>（</a:t>
          </a:r>
          <a:r>
            <a:rPr lang="en-US" altLang="en-US" sz="1800" dirty="0" smtClean="0">
              <a:latin typeface="Adobe 繁黑體 Std B" panose="020B0700000000000000" pitchFamily="34" charset="-120"/>
              <a:ea typeface="Adobe 繁黑體 Std B" panose="020B0700000000000000" pitchFamily="34" charset="-120"/>
            </a:rPr>
            <a:t>Lending-based</a:t>
          </a:r>
          <a:r>
            <a:rPr lang="zh-TW" altLang="en-US" sz="1800" dirty="0" smtClean="0">
              <a:latin typeface="Adobe 繁黑體 Std B" panose="020B0700000000000000" pitchFamily="34" charset="-120"/>
              <a:ea typeface="Adobe 繁黑體 Std B" panose="020B0700000000000000" pitchFamily="34" charset="-120"/>
            </a:rPr>
            <a:t>　</a:t>
          </a:r>
          <a:r>
            <a:rPr lang="en-US" altLang="en-US" sz="1800" dirty="0" smtClean="0">
              <a:latin typeface="Adobe 繁黑體 Std B" panose="020B0700000000000000" pitchFamily="34" charset="-120"/>
              <a:ea typeface="Adobe 繁黑體 Std B" panose="020B0700000000000000" pitchFamily="34" charset="-120"/>
            </a:rPr>
            <a:t>Crowdfunding</a:t>
          </a:r>
          <a:r>
            <a:rPr lang="zh-TW" altLang="en-US" sz="1800" dirty="0" smtClean="0">
              <a:latin typeface="Adobe 繁黑體 Std B" panose="020B0700000000000000" pitchFamily="34" charset="-120"/>
              <a:ea typeface="Adobe 繁黑體 Std B" panose="020B0700000000000000" pitchFamily="34" charset="-120"/>
            </a:rPr>
            <a:t>）</a:t>
          </a:r>
          <a:endParaRPr lang="zh-TW" altLang="en-US" sz="1800" dirty="0">
            <a:latin typeface="Adobe 繁黑體 Std B" panose="020B0700000000000000" pitchFamily="34" charset="-120"/>
            <a:ea typeface="Adobe 繁黑體 Std B" panose="020B0700000000000000" pitchFamily="34" charset="-120"/>
          </a:endParaRPr>
        </a:p>
      </dgm:t>
    </dgm:pt>
    <dgm:pt modelId="{7BF87C98-138B-4CC8-9040-13F1A0CB4E34}" type="parTrans" cxnId="{807912A9-9AAA-4F60-A7C5-C74B110104C1}">
      <dgm:prSet/>
      <dgm:spPr/>
      <dgm:t>
        <a:bodyPr/>
        <a:lstStyle/>
        <a:p>
          <a:endParaRPr lang="zh-TW" altLang="en-US"/>
        </a:p>
      </dgm:t>
    </dgm:pt>
    <dgm:pt modelId="{FC941786-201D-4E91-86B3-90AA79F41708}" type="sibTrans" cxnId="{807912A9-9AAA-4F60-A7C5-C74B110104C1}">
      <dgm:prSet/>
      <dgm:spPr/>
      <dgm:t>
        <a:bodyPr/>
        <a:lstStyle/>
        <a:p>
          <a:endParaRPr lang="zh-TW" altLang="en-US"/>
        </a:p>
      </dgm:t>
    </dgm:pt>
    <dgm:pt modelId="{8E866B4C-982A-4C6E-ABE2-4DACBB8035BA}">
      <dgm:prSet phldrT="[文字]" custT="1"/>
      <dgm:spPr/>
      <dgm:t>
        <a:bodyPr/>
        <a:lstStyle/>
        <a:p>
          <a:r>
            <a:rPr lang="zh-TW" altLang="en-US" sz="1800" dirty="0" smtClean="0">
              <a:latin typeface="Adobe 繁黑體 Std B" panose="020B0700000000000000" pitchFamily="34" charset="-120"/>
              <a:ea typeface="Adobe 繁黑體 Std B" panose="020B0700000000000000" pitchFamily="34" charset="-120"/>
            </a:rPr>
            <a:t>股權基礎</a:t>
          </a:r>
        </a:p>
        <a:p>
          <a:r>
            <a:rPr lang="zh-TW" altLang="en-US" sz="1800" dirty="0" smtClean="0">
              <a:latin typeface="Adobe 繁黑體 Std B" panose="020B0700000000000000" pitchFamily="34" charset="-120"/>
              <a:ea typeface="Adobe 繁黑體 Std B" panose="020B0700000000000000" pitchFamily="34" charset="-120"/>
            </a:rPr>
            <a:t>（</a:t>
          </a:r>
          <a:r>
            <a:rPr lang="en-US" altLang="en-US" sz="1800" dirty="0" smtClean="0">
              <a:latin typeface="Adobe 繁黑體 Std B" panose="020B0700000000000000" pitchFamily="34" charset="-120"/>
              <a:ea typeface="Adobe 繁黑體 Std B" panose="020B0700000000000000" pitchFamily="34" charset="-120"/>
            </a:rPr>
            <a:t>Equity-based</a:t>
          </a:r>
          <a:r>
            <a:rPr lang="zh-TW" altLang="en-US" sz="1800" dirty="0" smtClean="0">
              <a:latin typeface="Adobe 繁黑體 Std B" panose="020B0700000000000000" pitchFamily="34" charset="-120"/>
              <a:ea typeface="Adobe 繁黑體 Std B" panose="020B0700000000000000" pitchFamily="34" charset="-120"/>
            </a:rPr>
            <a:t>　</a:t>
          </a:r>
          <a:r>
            <a:rPr lang="en-US" altLang="en-US" sz="1800" dirty="0" smtClean="0">
              <a:latin typeface="Adobe 繁黑體 Std B" panose="020B0700000000000000" pitchFamily="34" charset="-120"/>
              <a:ea typeface="Adobe 繁黑體 Std B" panose="020B0700000000000000" pitchFamily="34" charset="-120"/>
            </a:rPr>
            <a:t>Crowdfunding</a:t>
          </a:r>
          <a:r>
            <a:rPr lang="zh-TW" altLang="en-US" sz="1800" dirty="0" smtClean="0">
              <a:latin typeface="Adobe 繁黑體 Std B" panose="020B0700000000000000" pitchFamily="34" charset="-120"/>
              <a:ea typeface="Adobe 繁黑體 Std B" panose="020B0700000000000000" pitchFamily="34" charset="-120"/>
            </a:rPr>
            <a:t>）</a:t>
          </a:r>
          <a:endParaRPr lang="zh-TW" altLang="en-US" sz="1800" dirty="0">
            <a:latin typeface="Adobe 繁黑體 Std B" panose="020B0700000000000000" pitchFamily="34" charset="-120"/>
            <a:ea typeface="Adobe 繁黑體 Std B" panose="020B0700000000000000" pitchFamily="34" charset="-120"/>
          </a:endParaRPr>
        </a:p>
      </dgm:t>
    </dgm:pt>
    <dgm:pt modelId="{D7D8F0D1-4F2C-4BBE-A225-32765EA58C3D}" type="parTrans" cxnId="{9E3A1C42-A6D7-48F8-A30C-6AEDC9FE73C6}">
      <dgm:prSet/>
      <dgm:spPr/>
      <dgm:t>
        <a:bodyPr/>
        <a:lstStyle/>
        <a:p>
          <a:endParaRPr lang="zh-TW" altLang="en-US"/>
        </a:p>
      </dgm:t>
    </dgm:pt>
    <dgm:pt modelId="{E13F8771-D9DB-4191-98FF-CD3E88429947}" type="sibTrans" cxnId="{9E3A1C42-A6D7-48F8-A30C-6AEDC9FE73C6}">
      <dgm:prSet/>
      <dgm:spPr/>
      <dgm:t>
        <a:bodyPr/>
        <a:lstStyle/>
        <a:p>
          <a:endParaRPr lang="zh-TW" altLang="en-US"/>
        </a:p>
      </dgm:t>
    </dgm:pt>
    <dgm:pt modelId="{4ED6E8A2-610A-4D84-9B9D-D8F8435CCB90}">
      <dgm:prSet phldrT="[文字]" custT="1"/>
      <dgm:spPr/>
      <dgm:t>
        <a:bodyPr/>
        <a:lstStyle/>
        <a:p>
          <a:r>
            <a:rPr lang="zh-TW" altLang="en-US" sz="2400" dirty="0" smtClean="0">
              <a:latin typeface="Adobe 繁黑體 Std B" panose="020B0700000000000000" pitchFamily="34" charset="-120"/>
              <a:ea typeface="Adobe 繁黑體 Std B" panose="020B0700000000000000" pitchFamily="34" charset="-120"/>
            </a:rPr>
            <a:t>非財務報償型</a:t>
          </a:r>
          <a:endParaRPr lang="zh-TW" altLang="en-US" sz="2400" dirty="0">
            <a:latin typeface="Adobe 繁黑體 Std B" panose="020B0700000000000000" pitchFamily="34" charset="-120"/>
            <a:ea typeface="Adobe 繁黑體 Std B" panose="020B0700000000000000" pitchFamily="34" charset="-120"/>
          </a:endParaRPr>
        </a:p>
      </dgm:t>
    </dgm:pt>
    <dgm:pt modelId="{DD87CD5C-B7F0-4822-A947-0DE9D2C9CBC7}" type="parTrans" cxnId="{7F0E4BF9-955B-433E-AA4B-0F6A2152B4ED}">
      <dgm:prSet/>
      <dgm:spPr/>
      <dgm:t>
        <a:bodyPr/>
        <a:lstStyle/>
        <a:p>
          <a:endParaRPr lang="zh-TW" altLang="en-US"/>
        </a:p>
      </dgm:t>
    </dgm:pt>
    <dgm:pt modelId="{194BDC7E-7C61-441F-B8F8-55E9ECCFD8B4}" type="sibTrans" cxnId="{7F0E4BF9-955B-433E-AA4B-0F6A2152B4ED}">
      <dgm:prSet/>
      <dgm:spPr/>
      <dgm:t>
        <a:bodyPr/>
        <a:lstStyle/>
        <a:p>
          <a:endParaRPr lang="zh-TW" altLang="en-US"/>
        </a:p>
      </dgm:t>
    </dgm:pt>
    <dgm:pt modelId="{282F0177-B40F-42AE-9D55-3FB86F8994BC}">
      <dgm:prSet phldrT="[文字]" custT="1"/>
      <dgm:spPr/>
      <dgm:t>
        <a:bodyPr/>
        <a:lstStyle/>
        <a:p>
          <a:r>
            <a:rPr lang="zh-TW" altLang="en-US" sz="1800" dirty="0" smtClean="0">
              <a:latin typeface="Adobe 繁黑體 Std B" panose="020B0700000000000000" pitchFamily="34" charset="-120"/>
              <a:ea typeface="Adobe 繁黑體 Std B" panose="020B0700000000000000" pitchFamily="34" charset="-120"/>
            </a:rPr>
            <a:t>捐贈及回饋基礎</a:t>
          </a:r>
        </a:p>
        <a:p>
          <a:r>
            <a:rPr lang="zh-TW" altLang="en-US" sz="1800" dirty="0" smtClean="0">
              <a:latin typeface="Adobe 繁黑體 Std B" panose="020B0700000000000000" pitchFamily="34" charset="-120"/>
              <a:ea typeface="Adobe 繁黑體 Std B" panose="020B0700000000000000" pitchFamily="34" charset="-120"/>
            </a:rPr>
            <a:t>（</a:t>
          </a:r>
          <a:r>
            <a:rPr lang="en-US" altLang="en-US" sz="1800" dirty="0" smtClean="0">
              <a:latin typeface="Adobe 繁黑體 Std B" panose="020B0700000000000000" pitchFamily="34" charset="-120"/>
              <a:ea typeface="Adobe 繁黑體 Std B" panose="020B0700000000000000" pitchFamily="34" charset="-120"/>
            </a:rPr>
            <a:t>Donation and</a:t>
          </a:r>
          <a:r>
            <a:rPr lang="zh-TW" altLang="en-US" sz="1800" dirty="0" smtClean="0">
              <a:latin typeface="Adobe 繁黑體 Std B" panose="020B0700000000000000" pitchFamily="34" charset="-120"/>
              <a:ea typeface="Adobe 繁黑體 Std B" panose="020B0700000000000000" pitchFamily="34" charset="-120"/>
            </a:rPr>
            <a:t>　</a:t>
          </a:r>
          <a:r>
            <a:rPr lang="en-US" altLang="en-US" sz="1800" dirty="0" smtClean="0">
              <a:latin typeface="Adobe 繁黑體 Std B" panose="020B0700000000000000" pitchFamily="34" charset="-120"/>
              <a:ea typeface="Adobe 繁黑體 Std B" panose="020B0700000000000000" pitchFamily="34" charset="-120"/>
            </a:rPr>
            <a:t>Reward-based</a:t>
          </a:r>
          <a:endParaRPr lang="zh-TW" altLang="en-US" sz="1800" dirty="0" smtClean="0">
            <a:latin typeface="Adobe 繁黑體 Std B" panose="020B0700000000000000" pitchFamily="34" charset="-120"/>
            <a:ea typeface="Adobe 繁黑體 Std B" panose="020B0700000000000000" pitchFamily="34" charset="-120"/>
          </a:endParaRPr>
        </a:p>
        <a:p>
          <a:r>
            <a:rPr lang="en-US" altLang="en-US" sz="1800" dirty="0" smtClean="0">
              <a:latin typeface="Adobe 繁黑體 Std B" panose="020B0700000000000000" pitchFamily="34" charset="-120"/>
              <a:ea typeface="Adobe 繁黑體 Std B" panose="020B0700000000000000" pitchFamily="34" charset="-120"/>
            </a:rPr>
            <a:t>Crowdfunding</a:t>
          </a:r>
          <a:r>
            <a:rPr lang="zh-TW" altLang="en-US" sz="1800" dirty="0" smtClean="0">
              <a:latin typeface="Adobe 繁黑體 Std B" panose="020B0700000000000000" pitchFamily="34" charset="-120"/>
              <a:ea typeface="Adobe 繁黑體 Std B" panose="020B0700000000000000" pitchFamily="34" charset="-120"/>
            </a:rPr>
            <a:t>）</a:t>
          </a:r>
          <a:endParaRPr lang="zh-TW" altLang="en-US" sz="1800" dirty="0">
            <a:latin typeface="Adobe 繁黑體 Std B" panose="020B0700000000000000" pitchFamily="34" charset="-120"/>
            <a:ea typeface="Adobe 繁黑體 Std B" panose="020B0700000000000000" pitchFamily="34" charset="-120"/>
          </a:endParaRPr>
        </a:p>
      </dgm:t>
    </dgm:pt>
    <dgm:pt modelId="{580D6DDE-BF8E-4EC9-84F5-D71E6B1B8C2F}" type="parTrans" cxnId="{2F68AA78-3EA5-4281-987D-6C2CA430412B}">
      <dgm:prSet/>
      <dgm:spPr/>
      <dgm:t>
        <a:bodyPr/>
        <a:lstStyle/>
        <a:p>
          <a:endParaRPr lang="zh-TW" altLang="en-US"/>
        </a:p>
      </dgm:t>
    </dgm:pt>
    <dgm:pt modelId="{C2262536-074E-4BA6-9FA4-7F01FE6334E7}" type="sibTrans" cxnId="{2F68AA78-3EA5-4281-987D-6C2CA430412B}">
      <dgm:prSet/>
      <dgm:spPr/>
      <dgm:t>
        <a:bodyPr/>
        <a:lstStyle/>
        <a:p>
          <a:endParaRPr lang="zh-TW" altLang="en-US"/>
        </a:p>
      </dgm:t>
    </dgm:pt>
    <dgm:pt modelId="{9245FC54-2333-4F97-BFD6-5C65C1D18111}" type="pres">
      <dgm:prSet presAssocID="{6FCD892D-E46E-4CF7-9D80-21290ECC2537}" presName="diagram" presStyleCnt="0">
        <dgm:presLayoutVars>
          <dgm:chPref val="1"/>
          <dgm:dir/>
          <dgm:animOne val="branch"/>
          <dgm:animLvl val="lvl"/>
          <dgm:resizeHandles val="exact"/>
        </dgm:presLayoutVars>
      </dgm:prSet>
      <dgm:spPr/>
      <dgm:t>
        <a:bodyPr/>
        <a:lstStyle/>
        <a:p>
          <a:endParaRPr lang="zh-TW" altLang="en-US"/>
        </a:p>
      </dgm:t>
    </dgm:pt>
    <dgm:pt modelId="{6C834F35-DC91-4C68-BE74-C0C5EF2C30A8}" type="pres">
      <dgm:prSet presAssocID="{0DD3851F-04CD-4E19-A8ED-1B54DABF772D}" presName="root1" presStyleCnt="0"/>
      <dgm:spPr/>
    </dgm:pt>
    <dgm:pt modelId="{B33CB4CB-B0A9-432A-99F8-C081A56E7473}" type="pres">
      <dgm:prSet presAssocID="{0DD3851F-04CD-4E19-A8ED-1B54DABF772D}" presName="LevelOneTextNode" presStyleLbl="node0" presStyleIdx="0" presStyleCnt="1">
        <dgm:presLayoutVars>
          <dgm:chPref val="3"/>
        </dgm:presLayoutVars>
      </dgm:prSet>
      <dgm:spPr/>
      <dgm:t>
        <a:bodyPr/>
        <a:lstStyle/>
        <a:p>
          <a:endParaRPr lang="zh-TW" altLang="en-US"/>
        </a:p>
      </dgm:t>
    </dgm:pt>
    <dgm:pt modelId="{1616053A-BDFF-4348-89CC-C0D6F4CEEB78}" type="pres">
      <dgm:prSet presAssocID="{0DD3851F-04CD-4E19-A8ED-1B54DABF772D}" presName="level2hierChild" presStyleCnt="0"/>
      <dgm:spPr/>
    </dgm:pt>
    <dgm:pt modelId="{12C9DC5D-5511-4570-9B85-AC753AF60B84}" type="pres">
      <dgm:prSet presAssocID="{C636373B-1C7E-416D-92D4-816EA5E36B14}" presName="conn2-1" presStyleLbl="parChTrans1D2" presStyleIdx="0" presStyleCnt="2"/>
      <dgm:spPr/>
      <dgm:t>
        <a:bodyPr/>
        <a:lstStyle/>
        <a:p>
          <a:endParaRPr lang="zh-TW" altLang="en-US"/>
        </a:p>
      </dgm:t>
    </dgm:pt>
    <dgm:pt modelId="{FC223934-BDE0-4FA1-A644-4D6CED737A7D}" type="pres">
      <dgm:prSet presAssocID="{C636373B-1C7E-416D-92D4-816EA5E36B14}" presName="connTx" presStyleLbl="parChTrans1D2" presStyleIdx="0" presStyleCnt="2"/>
      <dgm:spPr/>
      <dgm:t>
        <a:bodyPr/>
        <a:lstStyle/>
        <a:p>
          <a:endParaRPr lang="zh-TW" altLang="en-US"/>
        </a:p>
      </dgm:t>
    </dgm:pt>
    <dgm:pt modelId="{62E2D6C0-9FA8-40AC-BCD9-37E450385C8B}" type="pres">
      <dgm:prSet presAssocID="{7D94E7BE-4D8E-4882-A02A-061498082C05}" presName="root2" presStyleCnt="0"/>
      <dgm:spPr/>
    </dgm:pt>
    <dgm:pt modelId="{73AC4305-2384-4015-8F04-8F07E1973E03}" type="pres">
      <dgm:prSet presAssocID="{7D94E7BE-4D8E-4882-A02A-061498082C05}" presName="LevelTwoTextNode" presStyleLbl="node2" presStyleIdx="0" presStyleCnt="2" custLinFactNeighborX="-15548">
        <dgm:presLayoutVars>
          <dgm:chPref val="3"/>
        </dgm:presLayoutVars>
      </dgm:prSet>
      <dgm:spPr/>
      <dgm:t>
        <a:bodyPr/>
        <a:lstStyle/>
        <a:p>
          <a:endParaRPr lang="zh-TW" altLang="en-US"/>
        </a:p>
      </dgm:t>
    </dgm:pt>
    <dgm:pt modelId="{E21B1C2F-8601-4E32-B014-B01AD19E3715}" type="pres">
      <dgm:prSet presAssocID="{7D94E7BE-4D8E-4882-A02A-061498082C05}" presName="level3hierChild" presStyleCnt="0"/>
      <dgm:spPr/>
    </dgm:pt>
    <dgm:pt modelId="{003A3636-D898-419D-831E-B1B2DE41178A}" type="pres">
      <dgm:prSet presAssocID="{7BF87C98-138B-4CC8-9040-13F1A0CB4E34}" presName="conn2-1" presStyleLbl="parChTrans1D3" presStyleIdx="0" presStyleCnt="3"/>
      <dgm:spPr/>
      <dgm:t>
        <a:bodyPr/>
        <a:lstStyle/>
        <a:p>
          <a:endParaRPr lang="zh-TW" altLang="en-US"/>
        </a:p>
      </dgm:t>
    </dgm:pt>
    <dgm:pt modelId="{7B618118-BBD2-4482-B1A8-AD8A289FD0F2}" type="pres">
      <dgm:prSet presAssocID="{7BF87C98-138B-4CC8-9040-13F1A0CB4E34}" presName="connTx" presStyleLbl="parChTrans1D3" presStyleIdx="0" presStyleCnt="3"/>
      <dgm:spPr/>
      <dgm:t>
        <a:bodyPr/>
        <a:lstStyle/>
        <a:p>
          <a:endParaRPr lang="zh-TW" altLang="en-US"/>
        </a:p>
      </dgm:t>
    </dgm:pt>
    <dgm:pt modelId="{C6004BA1-67AD-45B7-8221-8070143F8B27}" type="pres">
      <dgm:prSet presAssocID="{60A82D60-7281-43FE-9AFE-7FA7DED51D0C}" presName="root2" presStyleCnt="0"/>
      <dgm:spPr/>
    </dgm:pt>
    <dgm:pt modelId="{B8B7DF20-538F-40C3-B2EA-86A1B146BFD0}" type="pres">
      <dgm:prSet presAssocID="{60A82D60-7281-43FE-9AFE-7FA7DED51D0C}" presName="LevelTwoTextNode" presStyleLbl="node3" presStyleIdx="0" presStyleCnt="3" custScaleX="205579" custScaleY="143906" custLinFactNeighborX="-28201" custLinFactNeighborY="0">
        <dgm:presLayoutVars>
          <dgm:chPref val="3"/>
        </dgm:presLayoutVars>
      </dgm:prSet>
      <dgm:spPr/>
      <dgm:t>
        <a:bodyPr/>
        <a:lstStyle/>
        <a:p>
          <a:endParaRPr lang="zh-TW" altLang="en-US"/>
        </a:p>
      </dgm:t>
    </dgm:pt>
    <dgm:pt modelId="{10FB3A3D-7F3C-4B83-8514-39A30D081E2A}" type="pres">
      <dgm:prSet presAssocID="{60A82D60-7281-43FE-9AFE-7FA7DED51D0C}" presName="level3hierChild" presStyleCnt="0"/>
      <dgm:spPr/>
    </dgm:pt>
    <dgm:pt modelId="{182769E6-DDF3-4F8C-AAA0-A3332A9343A7}" type="pres">
      <dgm:prSet presAssocID="{D7D8F0D1-4F2C-4BBE-A225-32765EA58C3D}" presName="conn2-1" presStyleLbl="parChTrans1D3" presStyleIdx="1" presStyleCnt="3"/>
      <dgm:spPr/>
      <dgm:t>
        <a:bodyPr/>
        <a:lstStyle/>
        <a:p>
          <a:endParaRPr lang="zh-TW" altLang="en-US"/>
        </a:p>
      </dgm:t>
    </dgm:pt>
    <dgm:pt modelId="{D8DC01A4-4694-4D6E-ACC0-A414A22F6D49}" type="pres">
      <dgm:prSet presAssocID="{D7D8F0D1-4F2C-4BBE-A225-32765EA58C3D}" presName="connTx" presStyleLbl="parChTrans1D3" presStyleIdx="1" presStyleCnt="3"/>
      <dgm:spPr/>
      <dgm:t>
        <a:bodyPr/>
        <a:lstStyle/>
        <a:p>
          <a:endParaRPr lang="zh-TW" altLang="en-US"/>
        </a:p>
      </dgm:t>
    </dgm:pt>
    <dgm:pt modelId="{2F9B2A39-048D-4D50-A0E6-802ACC639ACA}" type="pres">
      <dgm:prSet presAssocID="{8E866B4C-982A-4C6E-ABE2-4DACBB8035BA}" presName="root2" presStyleCnt="0"/>
      <dgm:spPr/>
    </dgm:pt>
    <dgm:pt modelId="{31ECF379-A197-4D8B-B849-3AC322F8743D}" type="pres">
      <dgm:prSet presAssocID="{8E866B4C-982A-4C6E-ABE2-4DACBB8035BA}" presName="LevelTwoTextNode" presStyleLbl="node3" presStyleIdx="1" presStyleCnt="3" custScaleX="205579" custScaleY="143906" custLinFactNeighborX="-28201" custLinFactNeighborY="0">
        <dgm:presLayoutVars>
          <dgm:chPref val="3"/>
        </dgm:presLayoutVars>
      </dgm:prSet>
      <dgm:spPr/>
      <dgm:t>
        <a:bodyPr/>
        <a:lstStyle/>
        <a:p>
          <a:endParaRPr lang="zh-TW" altLang="en-US"/>
        </a:p>
      </dgm:t>
    </dgm:pt>
    <dgm:pt modelId="{409FDEFD-610D-4825-8AA2-B1AC6082D3E4}" type="pres">
      <dgm:prSet presAssocID="{8E866B4C-982A-4C6E-ABE2-4DACBB8035BA}" presName="level3hierChild" presStyleCnt="0"/>
      <dgm:spPr/>
    </dgm:pt>
    <dgm:pt modelId="{8C7E282F-A03B-450A-B99D-E75655A9BE78}" type="pres">
      <dgm:prSet presAssocID="{DD87CD5C-B7F0-4822-A947-0DE9D2C9CBC7}" presName="conn2-1" presStyleLbl="parChTrans1D2" presStyleIdx="1" presStyleCnt="2"/>
      <dgm:spPr/>
      <dgm:t>
        <a:bodyPr/>
        <a:lstStyle/>
        <a:p>
          <a:endParaRPr lang="zh-TW" altLang="en-US"/>
        </a:p>
      </dgm:t>
    </dgm:pt>
    <dgm:pt modelId="{577B4A17-A69E-4DF8-8FB1-32701114D4BE}" type="pres">
      <dgm:prSet presAssocID="{DD87CD5C-B7F0-4822-A947-0DE9D2C9CBC7}" presName="connTx" presStyleLbl="parChTrans1D2" presStyleIdx="1" presStyleCnt="2"/>
      <dgm:spPr/>
      <dgm:t>
        <a:bodyPr/>
        <a:lstStyle/>
        <a:p>
          <a:endParaRPr lang="zh-TW" altLang="en-US"/>
        </a:p>
      </dgm:t>
    </dgm:pt>
    <dgm:pt modelId="{C7304D89-8254-4339-B864-2ED5B533D747}" type="pres">
      <dgm:prSet presAssocID="{4ED6E8A2-610A-4D84-9B9D-D8F8435CCB90}" presName="root2" presStyleCnt="0"/>
      <dgm:spPr/>
    </dgm:pt>
    <dgm:pt modelId="{C1E3EAD2-E84E-4187-A6A9-B0C86213326B}" type="pres">
      <dgm:prSet presAssocID="{4ED6E8A2-610A-4D84-9B9D-D8F8435CCB90}" presName="LevelTwoTextNode" presStyleLbl="node2" presStyleIdx="1" presStyleCnt="2" custLinFactNeighborX="-15548">
        <dgm:presLayoutVars>
          <dgm:chPref val="3"/>
        </dgm:presLayoutVars>
      </dgm:prSet>
      <dgm:spPr/>
      <dgm:t>
        <a:bodyPr/>
        <a:lstStyle/>
        <a:p>
          <a:endParaRPr lang="zh-TW" altLang="en-US"/>
        </a:p>
      </dgm:t>
    </dgm:pt>
    <dgm:pt modelId="{0CF74C1E-FB91-4C48-9CD3-C479CAFBF8F7}" type="pres">
      <dgm:prSet presAssocID="{4ED6E8A2-610A-4D84-9B9D-D8F8435CCB90}" presName="level3hierChild" presStyleCnt="0"/>
      <dgm:spPr/>
    </dgm:pt>
    <dgm:pt modelId="{A19E5490-ECF9-48DA-88DC-C65EC68D6848}" type="pres">
      <dgm:prSet presAssocID="{580D6DDE-BF8E-4EC9-84F5-D71E6B1B8C2F}" presName="conn2-1" presStyleLbl="parChTrans1D3" presStyleIdx="2" presStyleCnt="3"/>
      <dgm:spPr/>
      <dgm:t>
        <a:bodyPr/>
        <a:lstStyle/>
        <a:p>
          <a:endParaRPr lang="zh-TW" altLang="en-US"/>
        </a:p>
      </dgm:t>
    </dgm:pt>
    <dgm:pt modelId="{D6372CDA-1EAC-4B53-8E1F-06213AB3964A}" type="pres">
      <dgm:prSet presAssocID="{580D6DDE-BF8E-4EC9-84F5-D71E6B1B8C2F}" presName="connTx" presStyleLbl="parChTrans1D3" presStyleIdx="2" presStyleCnt="3"/>
      <dgm:spPr/>
      <dgm:t>
        <a:bodyPr/>
        <a:lstStyle/>
        <a:p>
          <a:endParaRPr lang="zh-TW" altLang="en-US"/>
        </a:p>
      </dgm:t>
    </dgm:pt>
    <dgm:pt modelId="{1D1F83E1-E507-44EF-9878-9E3D9859FCBD}" type="pres">
      <dgm:prSet presAssocID="{282F0177-B40F-42AE-9D55-3FB86F8994BC}" presName="root2" presStyleCnt="0"/>
      <dgm:spPr/>
    </dgm:pt>
    <dgm:pt modelId="{7312EFAA-BADB-4162-9EFA-48819671870C}" type="pres">
      <dgm:prSet presAssocID="{282F0177-B40F-42AE-9D55-3FB86F8994BC}" presName="LevelTwoTextNode" presStyleLbl="node3" presStyleIdx="2" presStyleCnt="3" custScaleX="205579" custScaleY="185022" custLinFactNeighborX="-28201" custLinFactNeighborY="0">
        <dgm:presLayoutVars>
          <dgm:chPref val="3"/>
        </dgm:presLayoutVars>
      </dgm:prSet>
      <dgm:spPr/>
      <dgm:t>
        <a:bodyPr/>
        <a:lstStyle/>
        <a:p>
          <a:endParaRPr lang="zh-TW" altLang="en-US"/>
        </a:p>
      </dgm:t>
    </dgm:pt>
    <dgm:pt modelId="{C55782F2-A0C4-49C4-BF6E-8B365092069B}" type="pres">
      <dgm:prSet presAssocID="{282F0177-B40F-42AE-9D55-3FB86F8994BC}" presName="level3hierChild" presStyleCnt="0"/>
      <dgm:spPr/>
    </dgm:pt>
  </dgm:ptLst>
  <dgm:cxnLst>
    <dgm:cxn modelId="{5DBFAA05-4779-4BFF-A13A-A849F5BA89F9}" type="presOf" srcId="{C636373B-1C7E-416D-92D4-816EA5E36B14}" destId="{12C9DC5D-5511-4570-9B85-AC753AF60B84}" srcOrd="0" destOrd="0" presId="urn:microsoft.com/office/officeart/2005/8/layout/hierarchy2"/>
    <dgm:cxn modelId="{03782551-048F-4674-84EC-59BFD04C4D43}" type="presOf" srcId="{0DD3851F-04CD-4E19-A8ED-1B54DABF772D}" destId="{B33CB4CB-B0A9-432A-99F8-C081A56E7473}" srcOrd="0" destOrd="0" presId="urn:microsoft.com/office/officeart/2005/8/layout/hierarchy2"/>
    <dgm:cxn modelId="{8009D245-5E5B-4317-A07C-EFC6D6B97EA3}" type="presOf" srcId="{4ED6E8A2-610A-4D84-9B9D-D8F8435CCB90}" destId="{C1E3EAD2-E84E-4187-A6A9-B0C86213326B}" srcOrd="0" destOrd="0" presId="urn:microsoft.com/office/officeart/2005/8/layout/hierarchy2"/>
    <dgm:cxn modelId="{B90B23A8-4107-494D-B30E-CDAB97F9A8AD}" type="presOf" srcId="{8E866B4C-982A-4C6E-ABE2-4DACBB8035BA}" destId="{31ECF379-A197-4D8B-B849-3AC322F8743D}" srcOrd="0" destOrd="0" presId="urn:microsoft.com/office/officeart/2005/8/layout/hierarchy2"/>
    <dgm:cxn modelId="{7F0E4BF9-955B-433E-AA4B-0F6A2152B4ED}" srcId="{0DD3851F-04CD-4E19-A8ED-1B54DABF772D}" destId="{4ED6E8A2-610A-4D84-9B9D-D8F8435CCB90}" srcOrd="1" destOrd="0" parTransId="{DD87CD5C-B7F0-4822-A947-0DE9D2C9CBC7}" sibTransId="{194BDC7E-7C61-441F-B8F8-55E9ECCFD8B4}"/>
    <dgm:cxn modelId="{2734328C-618C-441A-8F14-25B5653624A1}" type="presOf" srcId="{7D94E7BE-4D8E-4882-A02A-061498082C05}" destId="{73AC4305-2384-4015-8F04-8F07E1973E03}" srcOrd="0" destOrd="0" presId="urn:microsoft.com/office/officeart/2005/8/layout/hierarchy2"/>
    <dgm:cxn modelId="{0ACC23A7-6D06-43BC-84FA-08C5C8474262}" type="presOf" srcId="{282F0177-B40F-42AE-9D55-3FB86F8994BC}" destId="{7312EFAA-BADB-4162-9EFA-48819671870C}" srcOrd="0" destOrd="0" presId="urn:microsoft.com/office/officeart/2005/8/layout/hierarchy2"/>
    <dgm:cxn modelId="{83747572-658C-48EC-8E72-1F273419E9AA}" type="presOf" srcId="{7BF87C98-138B-4CC8-9040-13F1A0CB4E34}" destId="{003A3636-D898-419D-831E-B1B2DE41178A}" srcOrd="0" destOrd="0" presId="urn:microsoft.com/office/officeart/2005/8/layout/hierarchy2"/>
    <dgm:cxn modelId="{9E3A1C42-A6D7-48F8-A30C-6AEDC9FE73C6}" srcId="{7D94E7BE-4D8E-4882-A02A-061498082C05}" destId="{8E866B4C-982A-4C6E-ABE2-4DACBB8035BA}" srcOrd="1" destOrd="0" parTransId="{D7D8F0D1-4F2C-4BBE-A225-32765EA58C3D}" sibTransId="{E13F8771-D9DB-4191-98FF-CD3E88429947}"/>
    <dgm:cxn modelId="{2F68AA78-3EA5-4281-987D-6C2CA430412B}" srcId="{4ED6E8A2-610A-4D84-9B9D-D8F8435CCB90}" destId="{282F0177-B40F-42AE-9D55-3FB86F8994BC}" srcOrd="0" destOrd="0" parTransId="{580D6DDE-BF8E-4EC9-84F5-D71E6B1B8C2F}" sibTransId="{C2262536-074E-4BA6-9FA4-7F01FE6334E7}"/>
    <dgm:cxn modelId="{AB24BCF3-A790-4D10-9FD0-EC4B62DE2B1B}" type="presOf" srcId="{580D6DDE-BF8E-4EC9-84F5-D71E6B1B8C2F}" destId="{A19E5490-ECF9-48DA-88DC-C65EC68D6848}" srcOrd="0" destOrd="0" presId="urn:microsoft.com/office/officeart/2005/8/layout/hierarchy2"/>
    <dgm:cxn modelId="{19AA638C-B9F7-48F3-A761-886160FAE964}" type="presOf" srcId="{D7D8F0D1-4F2C-4BBE-A225-32765EA58C3D}" destId="{182769E6-DDF3-4F8C-AAA0-A3332A9343A7}" srcOrd="0" destOrd="0" presId="urn:microsoft.com/office/officeart/2005/8/layout/hierarchy2"/>
    <dgm:cxn modelId="{F7938FD5-64EC-4DAB-8CFF-9B801EFED5E9}" type="presOf" srcId="{7BF87C98-138B-4CC8-9040-13F1A0CB4E34}" destId="{7B618118-BBD2-4482-B1A8-AD8A289FD0F2}" srcOrd="1" destOrd="0" presId="urn:microsoft.com/office/officeart/2005/8/layout/hierarchy2"/>
    <dgm:cxn modelId="{D5153885-D9DA-4B4B-B495-E593C8318D70}" type="presOf" srcId="{6FCD892D-E46E-4CF7-9D80-21290ECC2537}" destId="{9245FC54-2333-4F97-BFD6-5C65C1D18111}" srcOrd="0" destOrd="0" presId="urn:microsoft.com/office/officeart/2005/8/layout/hierarchy2"/>
    <dgm:cxn modelId="{2FC83CB2-B89E-4111-9F61-33590445EEBD}" type="presOf" srcId="{DD87CD5C-B7F0-4822-A947-0DE9D2C9CBC7}" destId="{577B4A17-A69E-4DF8-8FB1-32701114D4BE}" srcOrd="1" destOrd="0" presId="urn:microsoft.com/office/officeart/2005/8/layout/hierarchy2"/>
    <dgm:cxn modelId="{791DEEB0-1239-4DC9-905B-168AC4E8447D}" type="presOf" srcId="{DD87CD5C-B7F0-4822-A947-0DE9D2C9CBC7}" destId="{8C7E282F-A03B-450A-B99D-E75655A9BE78}" srcOrd="0" destOrd="0" presId="urn:microsoft.com/office/officeart/2005/8/layout/hierarchy2"/>
    <dgm:cxn modelId="{8F153541-2962-4E4B-8A5E-CA5BA0270C49}" type="presOf" srcId="{D7D8F0D1-4F2C-4BBE-A225-32765EA58C3D}" destId="{D8DC01A4-4694-4D6E-ACC0-A414A22F6D49}" srcOrd="1" destOrd="0" presId="urn:microsoft.com/office/officeart/2005/8/layout/hierarchy2"/>
    <dgm:cxn modelId="{41193FFA-F113-49AC-AB4C-91AE6A208E96}" srcId="{6FCD892D-E46E-4CF7-9D80-21290ECC2537}" destId="{0DD3851F-04CD-4E19-A8ED-1B54DABF772D}" srcOrd="0" destOrd="0" parTransId="{B34D0B08-7BF6-4643-A474-0ECD728ADA6C}" sibTransId="{1483542F-E136-493A-817E-1CB30B99500C}"/>
    <dgm:cxn modelId="{2BFFBDFA-872E-401D-9EBA-5D681402CC05}" type="presOf" srcId="{580D6DDE-BF8E-4EC9-84F5-D71E6B1B8C2F}" destId="{D6372CDA-1EAC-4B53-8E1F-06213AB3964A}" srcOrd="1" destOrd="0" presId="urn:microsoft.com/office/officeart/2005/8/layout/hierarchy2"/>
    <dgm:cxn modelId="{54E3E92A-2F35-48D6-AD0B-613456D42402}" srcId="{0DD3851F-04CD-4E19-A8ED-1B54DABF772D}" destId="{7D94E7BE-4D8E-4882-A02A-061498082C05}" srcOrd="0" destOrd="0" parTransId="{C636373B-1C7E-416D-92D4-816EA5E36B14}" sibTransId="{A19F5D88-0DB8-497C-87CE-DEAEF24DD541}"/>
    <dgm:cxn modelId="{A705F15F-E27C-4A78-BFB5-CDE05FDBB45D}" type="presOf" srcId="{C636373B-1C7E-416D-92D4-816EA5E36B14}" destId="{FC223934-BDE0-4FA1-A644-4D6CED737A7D}" srcOrd="1" destOrd="0" presId="urn:microsoft.com/office/officeart/2005/8/layout/hierarchy2"/>
    <dgm:cxn modelId="{17213F2B-7DEE-4288-81D0-8F57845C17DA}" type="presOf" srcId="{60A82D60-7281-43FE-9AFE-7FA7DED51D0C}" destId="{B8B7DF20-538F-40C3-B2EA-86A1B146BFD0}" srcOrd="0" destOrd="0" presId="urn:microsoft.com/office/officeart/2005/8/layout/hierarchy2"/>
    <dgm:cxn modelId="{807912A9-9AAA-4F60-A7C5-C74B110104C1}" srcId="{7D94E7BE-4D8E-4882-A02A-061498082C05}" destId="{60A82D60-7281-43FE-9AFE-7FA7DED51D0C}" srcOrd="0" destOrd="0" parTransId="{7BF87C98-138B-4CC8-9040-13F1A0CB4E34}" sibTransId="{FC941786-201D-4E91-86B3-90AA79F41708}"/>
    <dgm:cxn modelId="{E25DF58F-2364-473B-816B-777D51276EFC}" type="presParOf" srcId="{9245FC54-2333-4F97-BFD6-5C65C1D18111}" destId="{6C834F35-DC91-4C68-BE74-C0C5EF2C30A8}" srcOrd="0" destOrd="0" presId="urn:microsoft.com/office/officeart/2005/8/layout/hierarchy2"/>
    <dgm:cxn modelId="{826D8923-2932-4C70-8EE8-09181B7EE934}" type="presParOf" srcId="{6C834F35-DC91-4C68-BE74-C0C5EF2C30A8}" destId="{B33CB4CB-B0A9-432A-99F8-C081A56E7473}" srcOrd="0" destOrd="0" presId="urn:microsoft.com/office/officeart/2005/8/layout/hierarchy2"/>
    <dgm:cxn modelId="{5AB2C1A2-C65A-4E3B-94F7-4DFAFF9AED8B}" type="presParOf" srcId="{6C834F35-DC91-4C68-BE74-C0C5EF2C30A8}" destId="{1616053A-BDFF-4348-89CC-C0D6F4CEEB78}" srcOrd="1" destOrd="0" presId="urn:microsoft.com/office/officeart/2005/8/layout/hierarchy2"/>
    <dgm:cxn modelId="{F7B194DA-F829-45F8-B429-109BF84056BE}" type="presParOf" srcId="{1616053A-BDFF-4348-89CC-C0D6F4CEEB78}" destId="{12C9DC5D-5511-4570-9B85-AC753AF60B84}" srcOrd="0" destOrd="0" presId="urn:microsoft.com/office/officeart/2005/8/layout/hierarchy2"/>
    <dgm:cxn modelId="{D7A025F9-28D4-45F4-8807-E205BABD04E5}" type="presParOf" srcId="{12C9DC5D-5511-4570-9B85-AC753AF60B84}" destId="{FC223934-BDE0-4FA1-A644-4D6CED737A7D}" srcOrd="0" destOrd="0" presId="urn:microsoft.com/office/officeart/2005/8/layout/hierarchy2"/>
    <dgm:cxn modelId="{6501530A-EEDD-4F5E-A334-7DAEA7F11E09}" type="presParOf" srcId="{1616053A-BDFF-4348-89CC-C0D6F4CEEB78}" destId="{62E2D6C0-9FA8-40AC-BCD9-37E450385C8B}" srcOrd="1" destOrd="0" presId="urn:microsoft.com/office/officeart/2005/8/layout/hierarchy2"/>
    <dgm:cxn modelId="{85C11075-116D-4BE8-AD63-8AD1656C770C}" type="presParOf" srcId="{62E2D6C0-9FA8-40AC-BCD9-37E450385C8B}" destId="{73AC4305-2384-4015-8F04-8F07E1973E03}" srcOrd="0" destOrd="0" presId="urn:microsoft.com/office/officeart/2005/8/layout/hierarchy2"/>
    <dgm:cxn modelId="{4495578D-CD21-4604-A1BD-D6AE4FEAE359}" type="presParOf" srcId="{62E2D6C0-9FA8-40AC-BCD9-37E450385C8B}" destId="{E21B1C2F-8601-4E32-B014-B01AD19E3715}" srcOrd="1" destOrd="0" presId="urn:microsoft.com/office/officeart/2005/8/layout/hierarchy2"/>
    <dgm:cxn modelId="{65C892F5-2865-48E0-8D33-FC7FAAEB0ED3}" type="presParOf" srcId="{E21B1C2F-8601-4E32-B014-B01AD19E3715}" destId="{003A3636-D898-419D-831E-B1B2DE41178A}" srcOrd="0" destOrd="0" presId="urn:microsoft.com/office/officeart/2005/8/layout/hierarchy2"/>
    <dgm:cxn modelId="{21ABCF0D-A95C-402E-900B-D9DEA90DE6BF}" type="presParOf" srcId="{003A3636-D898-419D-831E-B1B2DE41178A}" destId="{7B618118-BBD2-4482-B1A8-AD8A289FD0F2}" srcOrd="0" destOrd="0" presId="urn:microsoft.com/office/officeart/2005/8/layout/hierarchy2"/>
    <dgm:cxn modelId="{CC5338A8-2435-4E67-8051-FACB3212BC0F}" type="presParOf" srcId="{E21B1C2F-8601-4E32-B014-B01AD19E3715}" destId="{C6004BA1-67AD-45B7-8221-8070143F8B27}" srcOrd="1" destOrd="0" presId="urn:microsoft.com/office/officeart/2005/8/layout/hierarchy2"/>
    <dgm:cxn modelId="{3F7578C7-5BB4-49A2-AFA3-CD9F67CD0A76}" type="presParOf" srcId="{C6004BA1-67AD-45B7-8221-8070143F8B27}" destId="{B8B7DF20-538F-40C3-B2EA-86A1B146BFD0}" srcOrd="0" destOrd="0" presId="urn:microsoft.com/office/officeart/2005/8/layout/hierarchy2"/>
    <dgm:cxn modelId="{2CF3D165-80A5-4320-9CB1-98448396C8EB}" type="presParOf" srcId="{C6004BA1-67AD-45B7-8221-8070143F8B27}" destId="{10FB3A3D-7F3C-4B83-8514-39A30D081E2A}" srcOrd="1" destOrd="0" presId="urn:microsoft.com/office/officeart/2005/8/layout/hierarchy2"/>
    <dgm:cxn modelId="{BC41238C-3CD9-41B0-A523-0D777610E8F5}" type="presParOf" srcId="{E21B1C2F-8601-4E32-B014-B01AD19E3715}" destId="{182769E6-DDF3-4F8C-AAA0-A3332A9343A7}" srcOrd="2" destOrd="0" presId="urn:microsoft.com/office/officeart/2005/8/layout/hierarchy2"/>
    <dgm:cxn modelId="{47191C13-4799-4C68-B123-854E54540711}" type="presParOf" srcId="{182769E6-DDF3-4F8C-AAA0-A3332A9343A7}" destId="{D8DC01A4-4694-4D6E-ACC0-A414A22F6D49}" srcOrd="0" destOrd="0" presId="urn:microsoft.com/office/officeart/2005/8/layout/hierarchy2"/>
    <dgm:cxn modelId="{29FC54C6-451F-4DC8-A6D3-FE729C699C6F}" type="presParOf" srcId="{E21B1C2F-8601-4E32-B014-B01AD19E3715}" destId="{2F9B2A39-048D-4D50-A0E6-802ACC639ACA}" srcOrd="3" destOrd="0" presId="urn:microsoft.com/office/officeart/2005/8/layout/hierarchy2"/>
    <dgm:cxn modelId="{097F30D5-9AF3-4A89-B54E-93C85CD92735}" type="presParOf" srcId="{2F9B2A39-048D-4D50-A0E6-802ACC639ACA}" destId="{31ECF379-A197-4D8B-B849-3AC322F8743D}" srcOrd="0" destOrd="0" presId="urn:microsoft.com/office/officeart/2005/8/layout/hierarchy2"/>
    <dgm:cxn modelId="{E84A5567-AD49-4097-A8C4-10026733B29E}" type="presParOf" srcId="{2F9B2A39-048D-4D50-A0E6-802ACC639ACA}" destId="{409FDEFD-610D-4825-8AA2-B1AC6082D3E4}" srcOrd="1" destOrd="0" presId="urn:microsoft.com/office/officeart/2005/8/layout/hierarchy2"/>
    <dgm:cxn modelId="{0962B39E-4CF4-4EAE-B840-665CC885D87D}" type="presParOf" srcId="{1616053A-BDFF-4348-89CC-C0D6F4CEEB78}" destId="{8C7E282F-A03B-450A-B99D-E75655A9BE78}" srcOrd="2" destOrd="0" presId="urn:microsoft.com/office/officeart/2005/8/layout/hierarchy2"/>
    <dgm:cxn modelId="{222178AE-A4F7-4E32-9F74-2538BC3F2C9A}" type="presParOf" srcId="{8C7E282F-A03B-450A-B99D-E75655A9BE78}" destId="{577B4A17-A69E-4DF8-8FB1-32701114D4BE}" srcOrd="0" destOrd="0" presId="urn:microsoft.com/office/officeart/2005/8/layout/hierarchy2"/>
    <dgm:cxn modelId="{69A6D888-A222-45FF-A36D-8CB1419E4D8A}" type="presParOf" srcId="{1616053A-BDFF-4348-89CC-C0D6F4CEEB78}" destId="{C7304D89-8254-4339-B864-2ED5B533D747}" srcOrd="3" destOrd="0" presId="urn:microsoft.com/office/officeart/2005/8/layout/hierarchy2"/>
    <dgm:cxn modelId="{5F170C36-060D-4D2D-8580-9B07B48A2390}" type="presParOf" srcId="{C7304D89-8254-4339-B864-2ED5B533D747}" destId="{C1E3EAD2-E84E-4187-A6A9-B0C86213326B}" srcOrd="0" destOrd="0" presId="urn:microsoft.com/office/officeart/2005/8/layout/hierarchy2"/>
    <dgm:cxn modelId="{A71073B7-C27C-4D88-80C3-CA604A149F8A}" type="presParOf" srcId="{C7304D89-8254-4339-B864-2ED5B533D747}" destId="{0CF74C1E-FB91-4C48-9CD3-C479CAFBF8F7}" srcOrd="1" destOrd="0" presId="urn:microsoft.com/office/officeart/2005/8/layout/hierarchy2"/>
    <dgm:cxn modelId="{F9AD44B4-4F47-4AF6-A0EE-A972FA3CA880}" type="presParOf" srcId="{0CF74C1E-FB91-4C48-9CD3-C479CAFBF8F7}" destId="{A19E5490-ECF9-48DA-88DC-C65EC68D6848}" srcOrd="0" destOrd="0" presId="urn:microsoft.com/office/officeart/2005/8/layout/hierarchy2"/>
    <dgm:cxn modelId="{5E23160A-2D0D-406F-B8E8-D0C7BF394917}" type="presParOf" srcId="{A19E5490-ECF9-48DA-88DC-C65EC68D6848}" destId="{D6372CDA-1EAC-4B53-8E1F-06213AB3964A}" srcOrd="0" destOrd="0" presId="urn:microsoft.com/office/officeart/2005/8/layout/hierarchy2"/>
    <dgm:cxn modelId="{DBA028F2-33E3-4FB1-9F59-7A31F96AB3A3}" type="presParOf" srcId="{0CF74C1E-FB91-4C48-9CD3-C479CAFBF8F7}" destId="{1D1F83E1-E507-44EF-9878-9E3D9859FCBD}" srcOrd="1" destOrd="0" presId="urn:microsoft.com/office/officeart/2005/8/layout/hierarchy2"/>
    <dgm:cxn modelId="{E86508FC-43CD-448D-A2A4-E9906B06CC96}" type="presParOf" srcId="{1D1F83E1-E507-44EF-9878-9E3D9859FCBD}" destId="{7312EFAA-BADB-4162-9EFA-48819671870C}" srcOrd="0" destOrd="0" presId="urn:microsoft.com/office/officeart/2005/8/layout/hierarchy2"/>
    <dgm:cxn modelId="{73A58067-BB95-4EB7-AB29-938AA1A69CC4}" type="presParOf" srcId="{1D1F83E1-E507-44EF-9878-9E3D9859FCBD}" destId="{C55782F2-A0C4-49C4-BF6E-8B365092069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2EF15E-28FF-4054-9948-916E61BA6C72}" type="doc">
      <dgm:prSet loTypeId="urn:microsoft.com/office/officeart/2005/8/layout/cycle6" loCatId="cycle" qsTypeId="urn:microsoft.com/office/officeart/2005/8/quickstyle/3d3" qsCatId="3D" csTypeId="urn:microsoft.com/office/officeart/2005/8/colors/colorful1#1" csCatId="colorful" phldr="1"/>
      <dgm:spPr/>
      <dgm:t>
        <a:bodyPr/>
        <a:lstStyle/>
        <a:p>
          <a:endParaRPr lang="zh-TW" altLang="en-US"/>
        </a:p>
      </dgm:t>
    </dgm:pt>
    <dgm:pt modelId="{3469DDA9-BA8F-47A1-A758-F9CF710BA9E1}">
      <dgm:prSet phldrT="[文字]"/>
      <dgm:spPr/>
      <dgm:t>
        <a:bodyPr lIns="36000" tIns="36000" rIns="36000" bIns="36000"/>
        <a:lstStyle/>
        <a:p>
          <a:pPr marL="0" marR="0" indent="0" defTabSz="914400" eaLnBrk="1" fontAlgn="auto" latinLnBrk="0" hangingPunct="1">
            <a:lnSpc>
              <a:spcPct val="100000"/>
            </a:lnSpc>
            <a:spcBef>
              <a:spcPts val="0"/>
            </a:spcBef>
            <a:spcAft>
              <a:spcPts val="0"/>
            </a:spcAft>
            <a:buClrTx/>
            <a:buSzTx/>
            <a:buFontTx/>
            <a:buNone/>
            <a:tabLst/>
            <a:defRPr/>
          </a:pPr>
          <a:r>
            <a:rPr lang="en-US" altLang="zh-TW" b="1" dirty="0" smtClean="0"/>
            <a:t>Social Media</a:t>
          </a:r>
        </a:p>
        <a:p>
          <a:pPr marL="0" marR="0" indent="0" defTabSz="914400" eaLnBrk="1" fontAlgn="auto" latinLnBrk="0" hangingPunct="1">
            <a:lnSpc>
              <a:spcPct val="100000"/>
            </a:lnSpc>
            <a:spcBef>
              <a:spcPts val="0"/>
            </a:spcBef>
            <a:spcAft>
              <a:spcPts val="0"/>
            </a:spcAft>
            <a:buClrTx/>
            <a:buSzTx/>
            <a:buFontTx/>
            <a:buNone/>
            <a:tabLst/>
            <a:defRPr/>
          </a:pPr>
          <a:endParaRPr lang="zh-TW" altLang="en-US" b="1" dirty="0" smtClean="0"/>
        </a:p>
        <a:p>
          <a:pPr defTabSz="889000">
            <a:lnSpc>
              <a:spcPct val="90000"/>
            </a:lnSpc>
            <a:spcBef>
              <a:spcPct val="0"/>
            </a:spcBef>
            <a:spcAft>
              <a:spcPct val="35000"/>
            </a:spcAft>
          </a:pPr>
          <a:r>
            <a:rPr lang="en-US" altLang="zh-TW" b="1" dirty="0" smtClean="0"/>
            <a:t>Big Data</a:t>
          </a:r>
        </a:p>
      </dgm:t>
    </dgm:pt>
    <dgm:pt modelId="{E59B5184-D361-4DA4-A86D-E76CA01E9905}" type="parTrans" cxnId="{ED1330E7-65DD-498F-9AD9-FE4DE3058A55}">
      <dgm:prSet/>
      <dgm:spPr/>
      <dgm:t>
        <a:bodyPr/>
        <a:lstStyle/>
        <a:p>
          <a:endParaRPr lang="zh-TW" altLang="en-US"/>
        </a:p>
      </dgm:t>
    </dgm:pt>
    <dgm:pt modelId="{F701B03A-BA9D-4627-BC6D-F2AB2D95BE70}" type="sibTrans" cxnId="{ED1330E7-65DD-498F-9AD9-FE4DE3058A55}">
      <dgm:prSet/>
      <dgm:spPr/>
      <dgm:t>
        <a:bodyPr/>
        <a:lstStyle/>
        <a:p>
          <a:endParaRPr lang="zh-TW" altLang="en-US"/>
        </a:p>
      </dgm:t>
    </dgm:pt>
    <dgm:pt modelId="{7CFFBAF8-9A92-4D7B-A165-FB4376259735}">
      <dgm:prSet phldrT="[文字]"/>
      <dgm:spPr/>
      <dgm:t>
        <a:bodyPr/>
        <a:lstStyle/>
        <a:p>
          <a:r>
            <a:rPr lang="en-US" altLang="zh-TW" b="1" dirty="0" smtClean="0"/>
            <a:t>Analyzing</a:t>
          </a:r>
        </a:p>
        <a:p>
          <a:r>
            <a:rPr lang="en-US" altLang="zh-TW" b="1" dirty="0" smtClean="0"/>
            <a:t>(Hypothesis) </a:t>
          </a:r>
        </a:p>
        <a:p>
          <a:r>
            <a:rPr lang="en-US" altLang="zh-TW" b="1" dirty="0" smtClean="0"/>
            <a:t>(Discovering)</a:t>
          </a:r>
          <a:endParaRPr lang="zh-TW" altLang="en-US" b="1" dirty="0"/>
        </a:p>
      </dgm:t>
    </dgm:pt>
    <dgm:pt modelId="{589E99BF-EFB3-42D0-B1DF-CA0486CCD0E9}" type="parTrans" cxnId="{0799EE2C-EE1A-4D92-8A69-DEE7E452CB37}">
      <dgm:prSet/>
      <dgm:spPr/>
      <dgm:t>
        <a:bodyPr/>
        <a:lstStyle/>
        <a:p>
          <a:endParaRPr lang="zh-TW" altLang="en-US"/>
        </a:p>
      </dgm:t>
    </dgm:pt>
    <dgm:pt modelId="{15D6ACDB-7E86-4FC9-9531-34E77F11F758}" type="sibTrans" cxnId="{0799EE2C-EE1A-4D92-8A69-DEE7E452CB37}">
      <dgm:prSet/>
      <dgm:spPr/>
      <dgm:t>
        <a:bodyPr/>
        <a:lstStyle/>
        <a:p>
          <a:endParaRPr lang="zh-TW" altLang="en-US"/>
        </a:p>
      </dgm:t>
    </dgm:pt>
    <dgm:pt modelId="{0057D9FC-B88B-4DC5-A3F5-81C3BEE4965A}">
      <dgm:prSet phldrT="[文字]"/>
      <dgm:spPr/>
      <dgm:t>
        <a:bodyPr/>
        <a:lstStyle/>
        <a:p>
          <a:r>
            <a:rPr lang="en-US" altLang="zh-TW" b="1" dirty="0" smtClean="0"/>
            <a:t>Social Elements &amp; Dynamics</a:t>
          </a:r>
        </a:p>
        <a:p>
          <a:r>
            <a:rPr lang="en-US" altLang="zh-TW" b="1" dirty="0" smtClean="0"/>
            <a:t>(Assumption-Theory)</a:t>
          </a:r>
          <a:endParaRPr lang="zh-TW" altLang="en-US" b="1" dirty="0"/>
        </a:p>
      </dgm:t>
    </dgm:pt>
    <dgm:pt modelId="{BC2944E5-8ECD-45F5-8D4F-C65778B185B7}" type="parTrans" cxnId="{D93610A9-637C-440A-9CA3-E05016E5172B}">
      <dgm:prSet/>
      <dgm:spPr/>
      <dgm:t>
        <a:bodyPr/>
        <a:lstStyle/>
        <a:p>
          <a:endParaRPr lang="zh-TW" altLang="en-US"/>
        </a:p>
      </dgm:t>
    </dgm:pt>
    <dgm:pt modelId="{16A31BD2-3709-4294-90EF-BF18A156223B}" type="sibTrans" cxnId="{D93610A9-637C-440A-9CA3-E05016E5172B}">
      <dgm:prSet/>
      <dgm:spPr/>
      <dgm:t>
        <a:bodyPr/>
        <a:lstStyle/>
        <a:p>
          <a:endParaRPr lang="zh-TW" altLang="en-US"/>
        </a:p>
      </dgm:t>
    </dgm:pt>
    <dgm:pt modelId="{15992F26-4A5C-48E2-87A2-DCF4C70515E0}">
      <dgm:prSet phldrT="[文字]"/>
      <dgm:spPr/>
      <dgm:t>
        <a:bodyPr/>
        <a:lstStyle/>
        <a:p>
          <a:r>
            <a:rPr lang="en-US" altLang="zh-TW" b="1" dirty="0" smtClean="0"/>
            <a:t>Designing </a:t>
          </a:r>
        </a:p>
        <a:p>
          <a:r>
            <a:rPr lang="en-US" altLang="zh-TW" b="1" dirty="0" smtClean="0"/>
            <a:t>(Application)</a:t>
          </a:r>
        </a:p>
        <a:p>
          <a:r>
            <a:rPr lang="en-US" altLang="zh-TW" b="1" dirty="0" smtClean="0"/>
            <a:t>(Engineering )</a:t>
          </a:r>
          <a:endParaRPr lang="zh-TW" altLang="en-US" b="1" dirty="0"/>
        </a:p>
      </dgm:t>
    </dgm:pt>
    <dgm:pt modelId="{021FD2F8-0D89-490C-8166-8ABCAB9DDE85}" type="parTrans" cxnId="{3DD04219-ECD9-4EEC-8DC3-104D3D67B3CF}">
      <dgm:prSet/>
      <dgm:spPr/>
      <dgm:t>
        <a:bodyPr/>
        <a:lstStyle/>
        <a:p>
          <a:endParaRPr lang="zh-TW" altLang="en-US"/>
        </a:p>
      </dgm:t>
    </dgm:pt>
    <dgm:pt modelId="{8CB8456F-8C5E-43BE-A871-F1C477C65F97}" type="sibTrans" cxnId="{3DD04219-ECD9-4EEC-8DC3-104D3D67B3CF}">
      <dgm:prSet/>
      <dgm:spPr/>
      <dgm:t>
        <a:bodyPr/>
        <a:lstStyle/>
        <a:p>
          <a:endParaRPr lang="zh-TW" altLang="en-US"/>
        </a:p>
      </dgm:t>
    </dgm:pt>
    <dgm:pt modelId="{9EC68BDC-91B1-4270-A925-96C6A21E3E32}" type="pres">
      <dgm:prSet presAssocID="{712EF15E-28FF-4054-9948-916E61BA6C72}" presName="cycle" presStyleCnt="0">
        <dgm:presLayoutVars>
          <dgm:dir/>
          <dgm:resizeHandles val="exact"/>
        </dgm:presLayoutVars>
      </dgm:prSet>
      <dgm:spPr/>
      <dgm:t>
        <a:bodyPr/>
        <a:lstStyle/>
        <a:p>
          <a:endParaRPr lang="zh-TW" altLang="en-US"/>
        </a:p>
      </dgm:t>
    </dgm:pt>
    <dgm:pt modelId="{078762FC-506D-44E3-BA24-F5B09A9A94C7}" type="pres">
      <dgm:prSet presAssocID="{3469DDA9-BA8F-47A1-A758-F9CF710BA9E1}" presName="node" presStyleLbl="node1" presStyleIdx="0" presStyleCnt="4" custScaleX="117224" custScaleY="111443">
        <dgm:presLayoutVars>
          <dgm:bulletEnabled val="1"/>
        </dgm:presLayoutVars>
      </dgm:prSet>
      <dgm:spPr/>
      <dgm:t>
        <a:bodyPr/>
        <a:lstStyle/>
        <a:p>
          <a:endParaRPr lang="zh-TW" altLang="en-US"/>
        </a:p>
      </dgm:t>
    </dgm:pt>
    <dgm:pt modelId="{78547762-2F95-41EC-A7DC-F0EC63455D1C}" type="pres">
      <dgm:prSet presAssocID="{3469DDA9-BA8F-47A1-A758-F9CF710BA9E1}" presName="spNode" presStyleCnt="0"/>
      <dgm:spPr/>
    </dgm:pt>
    <dgm:pt modelId="{3342CEA8-D402-4D52-89CD-CA374C2755C6}" type="pres">
      <dgm:prSet presAssocID="{F701B03A-BA9D-4627-BC6D-F2AB2D95BE70}" presName="sibTrans" presStyleLbl="sibTrans1D1" presStyleIdx="0" presStyleCnt="4"/>
      <dgm:spPr/>
      <dgm:t>
        <a:bodyPr/>
        <a:lstStyle/>
        <a:p>
          <a:endParaRPr lang="zh-TW" altLang="en-US"/>
        </a:p>
      </dgm:t>
    </dgm:pt>
    <dgm:pt modelId="{BD8A904D-CD74-42A5-A262-8F5C57A91EEC}" type="pres">
      <dgm:prSet presAssocID="{7CFFBAF8-9A92-4D7B-A165-FB4376259735}" presName="node" presStyleLbl="node1" presStyleIdx="1" presStyleCnt="4">
        <dgm:presLayoutVars>
          <dgm:bulletEnabled val="1"/>
        </dgm:presLayoutVars>
      </dgm:prSet>
      <dgm:spPr/>
      <dgm:t>
        <a:bodyPr/>
        <a:lstStyle/>
        <a:p>
          <a:endParaRPr lang="zh-TW" altLang="en-US"/>
        </a:p>
      </dgm:t>
    </dgm:pt>
    <dgm:pt modelId="{BCE7B172-D4DB-49F6-9D78-5A254F3B3B25}" type="pres">
      <dgm:prSet presAssocID="{7CFFBAF8-9A92-4D7B-A165-FB4376259735}" presName="spNode" presStyleCnt="0"/>
      <dgm:spPr/>
    </dgm:pt>
    <dgm:pt modelId="{AACAA4FF-5CE1-48E3-831D-6FBCF4FB2852}" type="pres">
      <dgm:prSet presAssocID="{15D6ACDB-7E86-4FC9-9531-34E77F11F758}" presName="sibTrans" presStyleLbl="sibTrans1D1" presStyleIdx="1" presStyleCnt="4"/>
      <dgm:spPr/>
      <dgm:t>
        <a:bodyPr/>
        <a:lstStyle/>
        <a:p>
          <a:endParaRPr lang="zh-TW" altLang="en-US"/>
        </a:p>
      </dgm:t>
    </dgm:pt>
    <dgm:pt modelId="{C352A8E1-BEC2-4776-A3C5-44604911A26D}" type="pres">
      <dgm:prSet presAssocID="{0057D9FC-B88B-4DC5-A3F5-81C3BEE4965A}" presName="node" presStyleLbl="node1" presStyleIdx="2" presStyleCnt="4" custScaleX="114817">
        <dgm:presLayoutVars>
          <dgm:bulletEnabled val="1"/>
        </dgm:presLayoutVars>
      </dgm:prSet>
      <dgm:spPr/>
      <dgm:t>
        <a:bodyPr/>
        <a:lstStyle/>
        <a:p>
          <a:endParaRPr lang="zh-TW" altLang="en-US"/>
        </a:p>
      </dgm:t>
    </dgm:pt>
    <dgm:pt modelId="{642E224B-3DB1-4186-8E75-00902E125494}" type="pres">
      <dgm:prSet presAssocID="{0057D9FC-B88B-4DC5-A3F5-81C3BEE4965A}" presName="spNode" presStyleCnt="0"/>
      <dgm:spPr/>
    </dgm:pt>
    <dgm:pt modelId="{6F05E72D-10E7-4D08-90AA-77B0FA5D5658}" type="pres">
      <dgm:prSet presAssocID="{16A31BD2-3709-4294-90EF-BF18A156223B}" presName="sibTrans" presStyleLbl="sibTrans1D1" presStyleIdx="2" presStyleCnt="4"/>
      <dgm:spPr/>
      <dgm:t>
        <a:bodyPr/>
        <a:lstStyle/>
        <a:p>
          <a:endParaRPr lang="zh-TW" altLang="en-US"/>
        </a:p>
      </dgm:t>
    </dgm:pt>
    <dgm:pt modelId="{93471B2B-7DF2-4A35-812D-60FB0BD73120}" type="pres">
      <dgm:prSet presAssocID="{15992F26-4A5C-48E2-87A2-DCF4C70515E0}" presName="node" presStyleLbl="node1" presStyleIdx="3" presStyleCnt="4">
        <dgm:presLayoutVars>
          <dgm:bulletEnabled val="1"/>
        </dgm:presLayoutVars>
      </dgm:prSet>
      <dgm:spPr/>
      <dgm:t>
        <a:bodyPr/>
        <a:lstStyle/>
        <a:p>
          <a:endParaRPr lang="zh-TW" altLang="en-US"/>
        </a:p>
      </dgm:t>
    </dgm:pt>
    <dgm:pt modelId="{DBDECD5A-2AB7-4CC0-B4CB-1AEA5E965D43}" type="pres">
      <dgm:prSet presAssocID="{15992F26-4A5C-48E2-87A2-DCF4C70515E0}" presName="spNode" presStyleCnt="0"/>
      <dgm:spPr/>
    </dgm:pt>
    <dgm:pt modelId="{7A0419D7-5BBC-4D6A-BEBF-19948F15FE8A}" type="pres">
      <dgm:prSet presAssocID="{8CB8456F-8C5E-43BE-A871-F1C477C65F97}" presName="sibTrans" presStyleLbl="sibTrans1D1" presStyleIdx="3" presStyleCnt="4"/>
      <dgm:spPr/>
      <dgm:t>
        <a:bodyPr/>
        <a:lstStyle/>
        <a:p>
          <a:endParaRPr lang="zh-TW" altLang="en-US"/>
        </a:p>
      </dgm:t>
    </dgm:pt>
  </dgm:ptLst>
  <dgm:cxnLst>
    <dgm:cxn modelId="{8A36276D-54F2-4D6F-9E87-E4BD8F5A91DD}" type="presOf" srcId="{15D6ACDB-7E86-4FC9-9531-34E77F11F758}" destId="{AACAA4FF-5CE1-48E3-831D-6FBCF4FB2852}" srcOrd="0" destOrd="0" presId="urn:microsoft.com/office/officeart/2005/8/layout/cycle6"/>
    <dgm:cxn modelId="{D5948F45-B5A8-494F-8686-E4A3AFF465D0}" type="presOf" srcId="{0057D9FC-B88B-4DC5-A3F5-81C3BEE4965A}" destId="{C352A8E1-BEC2-4776-A3C5-44604911A26D}" srcOrd="0" destOrd="0" presId="urn:microsoft.com/office/officeart/2005/8/layout/cycle6"/>
    <dgm:cxn modelId="{80BC43FF-AD3D-4EC6-8113-4D54A1487372}" type="presOf" srcId="{15992F26-4A5C-48E2-87A2-DCF4C70515E0}" destId="{93471B2B-7DF2-4A35-812D-60FB0BD73120}" srcOrd="0" destOrd="0" presId="urn:microsoft.com/office/officeart/2005/8/layout/cycle6"/>
    <dgm:cxn modelId="{3DD04219-ECD9-4EEC-8DC3-104D3D67B3CF}" srcId="{712EF15E-28FF-4054-9948-916E61BA6C72}" destId="{15992F26-4A5C-48E2-87A2-DCF4C70515E0}" srcOrd="3" destOrd="0" parTransId="{021FD2F8-0D89-490C-8166-8ABCAB9DDE85}" sibTransId="{8CB8456F-8C5E-43BE-A871-F1C477C65F97}"/>
    <dgm:cxn modelId="{2D029C5B-5DE6-4F9B-90BC-25D4A61F2242}" type="presOf" srcId="{16A31BD2-3709-4294-90EF-BF18A156223B}" destId="{6F05E72D-10E7-4D08-90AA-77B0FA5D5658}" srcOrd="0" destOrd="0" presId="urn:microsoft.com/office/officeart/2005/8/layout/cycle6"/>
    <dgm:cxn modelId="{12109641-B7A6-473B-931B-6C879787C56F}" type="presOf" srcId="{8CB8456F-8C5E-43BE-A871-F1C477C65F97}" destId="{7A0419D7-5BBC-4D6A-BEBF-19948F15FE8A}" srcOrd="0" destOrd="0" presId="urn:microsoft.com/office/officeart/2005/8/layout/cycle6"/>
    <dgm:cxn modelId="{94DBAA4E-8914-4FE1-8042-87E81589E2F2}" type="presOf" srcId="{3469DDA9-BA8F-47A1-A758-F9CF710BA9E1}" destId="{078762FC-506D-44E3-BA24-F5B09A9A94C7}" srcOrd="0" destOrd="0" presId="urn:microsoft.com/office/officeart/2005/8/layout/cycle6"/>
    <dgm:cxn modelId="{3CE24862-0E7C-4D88-AF34-A3CDA94E66CD}" type="presOf" srcId="{F701B03A-BA9D-4627-BC6D-F2AB2D95BE70}" destId="{3342CEA8-D402-4D52-89CD-CA374C2755C6}" srcOrd="0" destOrd="0" presId="urn:microsoft.com/office/officeart/2005/8/layout/cycle6"/>
    <dgm:cxn modelId="{E2A78D51-C6A1-480C-9362-B69289E3F19C}" type="presOf" srcId="{7CFFBAF8-9A92-4D7B-A165-FB4376259735}" destId="{BD8A904D-CD74-42A5-A262-8F5C57A91EEC}" srcOrd="0" destOrd="0" presId="urn:microsoft.com/office/officeart/2005/8/layout/cycle6"/>
    <dgm:cxn modelId="{ED1330E7-65DD-498F-9AD9-FE4DE3058A55}" srcId="{712EF15E-28FF-4054-9948-916E61BA6C72}" destId="{3469DDA9-BA8F-47A1-A758-F9CF710BA9E1}" srcOrd="0" destOrd="0" parTransId="{E59B5184-D361-4DA4-A86D-E76CA01E9905}" sibTransId="{F701B03A-BA9D-4627-BC6D-F2AB2D95BE70}"/>
    <dgm:cxn modelId="{90873B4E-A06C-41F1-8AFA-B10014C32533}" type="presOf" srcId="{712EF15E-28FF-4054-9948-916E61BA6C72}" destId="{9EC68BDC-91B1-4270-A925-96C6A21E3E32}" srcOrd="0" destOrd="0" presId="urn:microsoft.com/office/officeart/2005/8/layout/cycle6"/>
    <dgm:cxn modelId="{D93610A9-637C-440A-9CA3-E05016E5172B}" srcId="{712EF15E-28FF-4054-9948-916E61BA6C72}" destId="{0057D9FC-B88B-4DC5-A3F5-81C3BEE4965A}" srcOrd="2" destOrd="0" parTransId="{BC2944E5-8ECD-45F5-8D4F-C65778B185B7}" sibTransId="{16A31BD2-3709-4294-90EF-BF18A156223B}"/>
    <dgm:cxn modelId="{0799EE2C-EE1A-4D92-8A69-DEE7E452CB37}" srcId="{712EF15E-28FF-4054-9948-916E61BA6C72}" destId="{7CFFBAF8-9A92-4D7B-A165-FB4376259735}" srcOrd="1" destOrd="0" parTransId="{589E99BF-EFB3-42D0-B1DF-CA0486CCD0E9}" sibTransId="{15D6ACDB-7E86-4FC9-9531-34E77F11F758}"/>
    <dgm:cxn modelId="{8E61CBF4-A0C7-4A4C-9C18-4AA2906A3598}" type="presParOf" srcId="{9EC68BDC-91B1-4270-A925-96C6A21E3E32}" destId="{078762FC-506D-44E3-BA24-F5B09A9A94C7}" srcOrd="0" destOrd="0" presId="urn:microsoft.com/office/officeart/2005/8/layout/cycle6"/>
    <dgm:cxn modelId="{77A068A1-95F8-43CD-8E09-E0BD1D8918C6}" type="presParOf" srcId="{9EC68BDC-91B1-4270-A925-96C6A21E3E32}" destId="{78547762-2F95-41EC-A7DC-F0EC63455D1C}" srcOrd="1" destOrd="0" presId="urn:microsoft.com/office/officeart/2005/8/layout/cycle6"/>
    <dgm:cxn modelId="{C938E95F-1504-46B6-9B08-50D52E715DE1}" type="presParOf" srcId="{9EC68BDC-91B1-4270-A925-96C6A21E3E32}" destId="{3342CEA8-D402-4D52-89CD-CA374C2755C6}" srcOrd="2" destOrd="0" presId="urn:microsoft.com/office/officeart/2005/8/layout/cycle6"/>
    <dgm:cxn modelId="{4AC133C5-D5A6-4F7D-9CF9-4D0214C6127E}" type="presParOf" srcId="{9EC68BDC-91B1-4270-A925-96C6A21E3E32}" destId="{BD8A904D-CD74-42A5-A262-8F5C57A91EEC}" srcOrd="3" destOrd="0" presId="urn:microsoft.com/office/officeart/2005/8/layout/cycle6"/>
    <dgm:cxn modelId="{2BC81812-46CB-4971-B938-9126DB90A8CA}" type="presParOf" srcId="{9EC68BDC-91B1-4270-A925-96C6A21E3E32}" destId="{BCE7B172-D4DB-49F6-9D78-5A254F3B3B25}" srcOrd="4" destOrd="0" presId="urn:microsoft.com/office/officeart/2005/8/layout/cycle6"/>
    <dgm:cxn modelId="{2B2AD465-84CC-4757-A8EE-F4EAFD0EAADF}" type="presParOf" srcId="{9EC68BDC-91B1-4270-A925-96C6A21E3E32}" destId="{AACAA4FF-5CE1-48E3-831D-6FBCF4FB2852}" srcOrd="5" destOrd="0" presId="urn:microsoft.com/office/officeart/2005/8/layout/cycle6"/>
    <dgm:cxn modelId="{AF6F86F4-1681-4F3F-A33E-A701F1AFAFEE}" type="presParOf" srcId="{9EC68BDC-91B1-4270-A925-96C6A21E3E32}" destId="{C352A8E1-BEC2-4776-A3C5-44604911A26D}" srcOrd="6" destOrd="0" presId="urn:microsoft.com/office/officeart/2005/8/layout/cycle6"/>
    <dgm:cxn modelId="{EA45A6DE-DD6E-4300-B7CE-327C0D2C770B}" type="presParOf" srcId="{9EC68BDC-91B1-4270-A925-96C6A21E3E32}" destId="{642E224B-3DB1-4186-8E75-00902E125494}" srcOrd="7" destOrd="0" presId="urn:microsoft.com/office/officeart/2005/8/layout/cycle6"/>
    <dgm:cxn modelId="{B53CFD58-C530-435E-9F01-7F33C8C662D8}" type="presParOf" srcId="{9EC68BDC-91B1-4270-A925-96C6A21E3E32}" destId="{6F05E72D-10E7-4D08-90AA-77B0FA5D5658}" srcOrd="8" destOrd="0" presId="urn:microsoft.com/office/officeart/2005/8/layout/cycle6"/>
    <dgm:cxn modelId="{CB3A9A91-0F20-4D09-83FB-658F37184054}" type="presParOf" srcId="{9EC68BDC-91B1-4270-A925-96C6A21E3E32}" destId="{93471B2B-7DF2-4A35-812D-60FB0BD73120}" srcOrd="9" destOrd="0" presId="urn:microsoft.com/office/officeart/2005/8/layout/cycle6"/>
    <dgm:cxn modelId="{AD8387B2-723B-42D2-A353-ED2CDCC413F9}" type="presParOf" srcId="{9EC68BDC-91B1-4270-A925-96C6A21E3E32}" destId="{DBDECD5A-2AB7-4CC0-B4CB-1AEA5E965D43}" srcOrd="10" destOrd="0" presId="urn:microsoft.com/office/officeart/2005/8/layout/cycle6"/>
    <dgm:cxn modelId="{0B90487B-821E-4F5E-8745-F4A05C2FE0C5}" type="presParOf" srcId="{9EC68BDC-91B1-4270-A925-96C6A21E3E32}" destId="{7A0419D7-5BBC-4D6A-BEBF-19948F15FE8A}" srcOrd="11"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48107E-1811-4BDF-A8E3-60574AE2486D}">
      <dsp:nvSpPr>
        <dsp:cNvPr id="0" name=""/>
        <dsp:cNvSpPr/>
      </dsp:nvSpPr>
      <dsp:spPr>
        <a:xfrm>
          <a:off x="1261629" y="357593"/>
          <a:ext cx="1909772" cy="114586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altLang="zh-TW" sz="2100" kern="1200" dirty="0" smtClean="0"/>
            <a:t>Individual campaigns</a:t>
          </a:r>
          <a:endParaRPr lang="zh-TW" altLang="en-US" sz="2100" kern="1200" dirty="0"/>
        </a:p>
      </dsp:txBody>
      <dsp:txXfrm>
        <a:off x="1295190" y="391154"/>
        <a:ext cx="1842650" cy="1078741"/>
      </dsp:txXfrm>
    </dsp:sp>
    <dsp:sp modelId="{490FF9A8-4194-467D-A870-8B3A731136DF}">
      <dsp:nvSpPr>
        <dsp:cNvPr id="0" name=""/>
        <dsp:cNvSpPr/>
      </dsp:nvSpPr>
      <dsp:spPr>
        <a:xfrm>
          <a:off x="3370338" y="693713"/>
          <a:ext cx="479256" cy="47362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TW" altLang="en-US" sz="1700" kern="1200"/>
        </a:p>
      </dsp:txBody>
      <dsp:txXfrm>
        <a:off x="3370338" y="788438"/>
        <a:ext cx="337169" cy="284173"/>
      </dsp:txXfrm>
    </dsp:sp>
    <dsp:sp modelId="{3928DE24-ACD7-441E-A75D-C45EF6F0B985}">
      <dsp:nvSpPr>
        <dsp:cNvPr id="0" name=""/>
        <dsp:cNvSpPr/>
      </dsp:nvSpPr>
      <dsp:spPr>
        <a:xfrm>
          <a:off x="4075659" y="357593"/>
          <a:ext cx="1909772" cy="1145863"/>
        </a:xfrm>
        <a:prstGeom prst="roundRect">
          <a:avLst>
            <a:gd name="adj" fmla="val 10000"/>
          </a:avLst>
        </a:prstGeom>
        <a:solidFill>
          <a:schemeClr val="accent5">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altLang="zh-TW" sz="2100" kern="1200" dirty="0" smtClean="0"/>
            <a:t>Non-equity crowdfunding platforms</a:t>
          </a:r>
          <a:endParaRPr lang="zh-TW" altLang="en-US" sz="2100" kern="1200" dirty="0"/>
        </a:p>
      </dsp:txBody>
      <dsp:txXfrm>
        <a:off x="4109220" y="391154"/>
        <a:ext cx="1842650" cy="1078741"/>
      </dsp:txXfrm>
    </dsp:sp>
    <dsp:sp modelId="{FC53734D-9E05-4CCB-8E0C-CE191D4843FF}">
      <dsp:nvSpPr>
        <dsp:cNvPr id="0" name=""/>
        <dsp:cNvSpPr/>
      </dsp:nvSpPr>
      <dsp:spPr>
        <a:xfrm rot="21507369">
          <a:off x="6139698" y="658807"/>
          <a:ext cx="371938" cy="473623"/>
        </a:xfrm>
        <a:prstGeom prst="rightArrow">
          <a:avLst>
            <a:gd name="adj1" fmla="val 60000"/>
            <a:gd name="adj2" fmla="val 50000"/>
          </a:avLst>
        </a:prstGeom>
        <a:solidFill>
          <a:schemeClr val="accent5">
            <a:hueOff val="-2483469"/>
            <a:satOff val="9953"/>
            <a:lumOff val="215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TW" altLang="en-US" sz="1700" kern="1200"/>
        </a:p>
      </dsp:txBody>
      <dsp:txXfrm>
        <a:off x="6139718" y="755035"/>
        <a:ext cx="260357" cy="284173"/>
      </dsp:txXfrm>
    </dsp:sp>
    <dsp:sp modelId="{E958A0C4-C886-4ECD-96B1-2C6BBE4F83A5}">
      <dsp:nvSpPr>
        <dsp:cNvPr id="0" name=""/>
        <dsp:cNvSpPr/>
      </dsp:nvSpPr>
      <dsp:spPr>
        <a:xfrm>
          <a:off x="6686948" y="287214"/>
          <a:ext cx="1909772" cy="1145863"/>
        </a:xfrm>
        <a:prstGeom prst="roundRect">
          <a:avLst>
            <a:gd name="adj" fmla="val 10000"/>
          </a:avLst>
        </a:prstGeom>
        <a:solidFill>
          <a:schemeClr val="accent5">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altLang="zh-TW" sz="2100" kern="1200" dirty="0" smtClean="0"/>
            <a:t>Equity crowdfunding campaigns</a:t>
          </a:r>
          <a:endParaRPr lang="zh-TW" altLang="en-US" sz="2100" kern="1200" dirty="0"/>
        </a:p>
      </dsp:txBody>
      <dsp:txXfrm>
        <a:off x="6720509" y="320775"/>
        <a:ext cx="1842650" cy="1078741"/>
      </dsp:txXfrm>
    </dsp:sp>
    <dsp:sp modelId="{7E2BFD27-EA0A-41C7-83F0-AC04B2838F39}">
      <dsp:nvSpPr>
        <dsp:cNvPr id="0" name=""/>
        <dsp:cNvSpPr/>
      </dsp:nvSpPr>
      <dsp:spPr>
        <a:xfrm rot="5551915">
          <a:off x="7526373" y="1348727"/>
          <a:ext cx="166769" cy="473623"/>
        </a:xfrm>
        <a:prstGeom prst="rightArrow">
          <a:avLst>
            <a:gd name="adj1" fmla="val 60000"/>
            <a:gd name="adj2" fmla="val 50000"/>
          </a:avLst>
        </a:prstGeom>
        <a:solidFill>
          <a:schemeClr val="accent5">
            <a:hueOff val="-4966938"/>
            <a:satOff val="19906"/>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zh-TW" altLang="en-US" sz="800" kern="1200"/>
        </a:p>
      </dsp:txBody>
      <dsp:txXfrm rot="-5400000">
        <a:off x="7468777" y="1502178"/>
        <a:ext cx="284173" cy="116738"/>
      </dsp:txXfrm>
    </dsp:sp>
    <dsp:sp modelId="{CC484577-A894-4CD4-92AF-1EE198F19B55}">
      <dsp:nvSpPr>
        <dsp:cNvPr id="0" name=""/>
        <dsp:cNvSpPr/>
      </dsp:nvSpPr>
      <dsp:spPr>
        <a:xfrm>
          <a:off x="6622379" y="1747430"/>
          <a:ext cx="1909772" cy="1145863"/>
        </a:xfrm>
        <a:prstGeom prst="roundRect">
          <a:avLst>
            <a:gd name="adj" fmla="val 10000"/>
          </a:avLst>
        </a:prstGeom>
        <a:solidFill>
          <a:schemeClr val="accent5">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altLang="zh-TW" sz="2100" kern="1200" dirty="0" smtClean="0"/>
            <a:t>Equity CF platforms</a:t>
          </a:r>
          <a:endParaRPr lang="zh-TW" altLang="en-US" sz="2100" kern="1200" dirty="0"/>
        </a:p>
      </dsp:txBody>
      <dsp:txXfrm>
        <a:off x="6655940" y="1780991"/>
        <a:ext cx="1842650" cy="1078741"/>
      </dsp:txXfrm>
    </dsp:sp>
    <dsp:sp modelId="{A5D96540-E596-4F62-93AC-2DD45E0AA627}">
      <dsp:nvSpPr>
        <dsp:cNvPr id="0" name=""/>
        <dsp:cNvSpPr/>
      </dsp:nvSpPr>
      <dsp:spPr>
        <a:xfrm rot="10749026">
          <a:off x="6095834" y="2102759"/>
          <a:ext cx="372118" cy="473623"/>
        </a:xfrm>
        <a:prstGeom prst="rightArrow">
          <a:avLst>
            <a:gd name="adj1" fmla="val 60000"/>
            <a:gd name="adj2" fmla="val 50000"/>
          </a:avLst>
        </a:prstGeom>
        <a:solidFill>
          <a:schemeClr val="accent5">
            <a:hueOff val="-7450407"/>
            <a:satOff val="29858"/>
            <a:lumOff val="647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TW" altLang="en-US" sz="1700" kern="1200"/>
        </a:p>
      </dsp:txBody>
      <dsp:txXfrm rot="10800000">
        <a:off x="6207463" y="2196656"/>
        <a:ext cx="260483" cy="284173"/>
      </dsp:txXfrm>
    </dsp:sp>
    <dsp:sp modelId="{B1A31838-B055-48C3-ACE6-79EDA7C3A19D}">
      <dsp:nvSpPr>
        <dsp:cNvPr id="0" name=""/>
        <dsp:cNvSpPr/>
      </dsp:nvSpPr>
      <dsp:spPr>
        <a:xfrm>
          <a:off x="4010574" y="1786160"/>
          <a:ext cx="1909772" cy="1145863"/>
        </a:xfrm>
        <a:prstGeom prst="roundRect">
          <a:avLst>
            <a:gd name="adj" fmla="val 10000"/>
          </a:avLst>
        </a:prstGeom>
        <a:solidFill>
          <a:schemeClr val="accent5">
            <a:hueOff val="-7947101"/>
            <a:satOff val="31849"/>
            <a:lumOff val="6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altLang="zh-TW" sz="2100" kern="1200" dirty="0" smtClean="0"/>
            <a:t>Legal initiatives</a:t>
          </a:r>
          <a:endParaRPr lang="zh-TW" altLang="en-US" sz="2100" kern="1200" dirty="0"/>
        </a:p>
      </dsp:txBody>
      <dsp:txXfrm>
        <a:off x="4044135" y="1819721"/>
        <a:ext cx="1842650" cy="1078741"/>
      </dsp:txXfrm>
    </dsp:sp>
    <dsp:sp modelId="{6EB3C77B-9125-4AE5-978D-771F8094B657}">
      <dsp:nvSpPr>
        <dsp:cNvPr id="0" name=""/>
        <dsp:cNvSpPr/>
      </dsp:nvSpPr>
      <dsp:spPr>
        <a:xfrm rot="10801493">
          <a:off x="3364665" y="2121684"/>
          <a:ext cx="456442" cy="473623"/>
        </a:xfrm>
        <a:prstGeom prst="rightArrow">
          <a:avLst>
            <a:gd name="adj1" fmla="val 60000"/>
            <a:gd name="adj2" fmla="val 50000"/>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TW" altLang="en-US" sz="1700" kern="1200"/>
        </a:p>
      </dsp:txBody>
      <dsp:txXfrm rot="10800000">
        <a:off x="3501598" y="2216439"/>
        <a:ext cx="319509" cy="284173"/>
      </dsp:txXfrm>
    </dsp:sp>
    <dsp:sp modelId="{74E95928-2E3C-4828-B2ED-B1FA27152320}">
      <dsp:nvSpPr>
        <dsp:cNvPr id="0" name=""/>
        <dsp:cNvSpPr/>
      </dsp:nvSpPr>
      <dsp:spPr>
        <a:xfrm>
          <a:off x="1239590" y="1784957"/>
          <a:ext cx="1909772" cy="1145863"/>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altLang="zh-TW" sz="2100" kern="1200" dirty="0" smtClean="0"/>
            <a:t>New asset class based on CF</a:t>
          </a:r>
          <a:endParaRPr lang="zh-TW" altLang="en-US" sz="2100" kern="1200" dirty="0"/>
        </a:p>
      </dsp:txBody>
      <dsp:txXfrm>
        <a:off x="1273151" y="1818518"/>
        <a:ext cx="1842650" cy="10787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CB4CB-B0A9-432A-99F8-C081A56E7473}">
      <dsp:nvSpPr>
        <dsp:cNvPr id="0" name=""/>
        <dsp:cNvSpPr/>
      </dsp:nvSpPr>
      <dsp:spPr>
        <a:xfrm>
          <a:off x="8795" y="2289039"/>
          <a:ext cx="1850315" cy="92515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kern="1200" dirty="0" smtClean="0">
              <a:latin typeface="Adobe 繁黑體 Std B" panose="020B0700000000000000" pitchFamily="34" charset="-120"/>
              <a:ea typeface="Adobe 繁黑體 Std B" panose="020B0700000000000000" pitchFamily="34" charset="-120"/>
            </a:rPr>
            <a:t>群眾募資</a:t>
          </a:r>
          <a:endParaRPr lang="zh-TW" altLang="en-US" sz="2800" kern="1200" dirty="0">
            <a:latin typeface="Adobe 繁黑體 Std B" panose="020B0700000000000000" pitchFamily="34" charset="-120"/>
            <a:ea typeface="Adobe 繁黑體 Std B" panose="020B0700000000000000" pitchFamily="34" charset="-120"/>
          </a:endParaRPr>
        </a:p>
      </dsp:txBody>
      <dsp:txXfrm>
        <a:off x="35892" y="2316136"/>
        <a:ext cx="1796121" cy="870963"/>
      </dsp:txXfrm>
    </dsp:sp>
    <dsp:sp modelId="{12C9DC5D-5511-4570-9B85-AC753AF60B84}">
      <dsp:nvSpPr>
        <dsp:cNvPr id="0" name=""/>
        <dsp:cNvSpPr/>
      </dsp:nvSpPr>
      <dsp:spPr>
        <a:xfrm rot="17441668">
          <a:off x="1445178" y="2135978"/>
          <a:ext cx="1280302" cy="33585"/>
        </a:xfrm>
        <a:custGeom>
          <a:avLst/>
          <a:gdLst/>
          <a:ahLst/>
          <a:cxnLst/>
          <a:rect l="0" t="0" r="0" b="0"/>
          <a:pathLst>
            <a:path>
              <a:moveTo>
                <a:pt x="0" y="16792"/>
              </a:moveTo>
              <a:lnTo>
                <a:pt x="1280302" y="1679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053322" y="2120763"/>
        <a:ext cx="64015" cy="64015"/>
      </dsp:txXfrm>
    </dsp:sp>
    <dsp:sp modelId="{73AC4305-2384-4015-8F04-8F07E1973E03}">
      <dsp:nvSpPr>
        <dsp:cNvPr id="0" name=""/>
        <dsp:cNvSpPr/>
      </dsp:nvSpPr>
      <dsp:spPr>
        <a:xfrm>
          <a:off x="2311549" y="1091344"/>
          <a:ext cx="1850315" cy="92515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Adobe 繁黑體 Std B" panose="020B0700000000000000" pitchFamily="34" charset="-120"/>
              <a:ea typeface="Adobe 繁黑體 Std B" panose="020B0700000000000000" pitchFamily="34" charset="-120"/>
            </a:rPr>
            <a:t>財務報償型</a:t>
          </a:r>
          <a:endParaRPr lang="zh-TW" altLang="en-US" sz="2400" kern="1200" dirty="0">
            <a:latin typeface="Adobe 繁黑體 Std B" panose="020B0700000000000000" pitchFamily="34" charset="-120"/>
            <a:ea typeface="Adobe 繁黑體 Std B" panose="020B0700000000000000" pitchFamily="34" charset="-120"/>
          </a:endParaRPr>
        </a:p>
      </dsp:txBody>
      <dsp:txXfrm>
        <a:off x="2338646" y="1118441"/>
        <a:ext cx="1796121" cy="870963"/>
      </dsp:txXfrm>
    </dsp:sp>
    <dsp:sp modelId="{003A3636-D898-419D-831E-B1B2DE41178A}">
      <dsp:nvSpPr>
        <dsp:cNvPr id="0" name=""/>
        <dsp:cNvSpPr/>
      </dsp:nvSpPr>
      <dsp:spPr>
        <a:xfrm rot="18272569">
          <a:off x="3968671" y="1169598"/>
          <a:ext cx="892391" cy="33585"/>
        </a:xfrm>
        <a:custGeom>
          <a:avLst/>
          <a:gdLst/>
          <a:ahLst/>
          <a:cxnLst/>
          <a:rect l="0" t="0" r="0" b="0"/>
          <a:pathLst>
            <a:path>
              <a:moveTo>
                <a:pt x="0" y="16792"/>
              </a:moveTo>
              <a:lnTo>
                <a:pt x="892391" y="1679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4392557" y="1164081"/>
        <a:ext cx="44619" cy="44619"/>
      </dsp:txXfrm>
    </dsp:sp>
    <dsp:sp modelId="{B8B7DF20-538F-40C3-B2EA-86A1B146BFD0}">
      <dsp:nvSpPr>
        <dsp:cNvPr id="0" name=""/>
        <dsp:cNvSpPr/>
      </dsp:nvSpPr>
      <dsp:spPr>
        <a:xfrm>
          <a:off x="4667870" y="153179"/>
          <a:ext cx="3803859" cy="133135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smtClean="0">
              <a:latin typeface="Adobe 繁黑體 Std B" panose="020B0700000000000000" pitchFamily="34" charset="-120"/>
              <a:ea typeface="Adobe 繁黑體 Std B" panose="020B0700000000000000" pitchFamily="34" charset="-120"/>
            </a:rPr>
            <a:t>債權基礎　</a:t>
          </a:r>
          <a:endParaRPr lang="en-US" altLang="zh-TW" sz="1800" kern="1200" dirty="0" smtClean="0">
            <a:latin typeface="Adobe 繁黑體 Std B" panose="020B0700000000000000" pitchFamily="34" charset="-120"/>
            <a:ea typeface="Adobe 繁黑體 Std B" panose="020B0700000000000000" pitchFamily="34" charset="-120"/>
          </a:endParaRPr>
        </a:p>
        <a:p>
          <a:pPr lvl="0" algn="ctr" defTabSz="800100">
            <a:lnSpc>
              <a:spcPct val="90000"/>
            </a:lnSpc>
            <a:spcBef>
              <a:spcPct val="0"/>
            </a:spcBef>
            <a:spcAft>
              <a:spcPct val="35000"/>
            </a:spcAft>
          </a:pPr>
          <a:r>
            <a:rPr lang="zh-TW" altLang="en-US" sz="1800" kern="1200" dirty="0" smtClean="0">
              <a:latin typeface="Adobe 繁黑體 Std B" panose="020B0700000000000000" pitchFamily="34" charset="-120"/>
              <a:ea typeface="Adobe 繁黑體 Std B" panose="020B0700000000000000" pitchFamily="34" charset="-120"/>
            </a:rPr>
            <a:t>（</a:t>
          </a:r>
          <a:r>
            <a:rPr lang="en-US" altLang="en-US" sz="1800" kern="1200" dirty="0" smtClean="0">
              <a:latin typeface="Adobe 繁黑體 Std B" panose="020B0700000000000000" pitchFamily="34" charset="-120"/>
              <a:ea typeface="Adobe 繁黑體 Std B" panose="020B0700000000000000" pitchFamily="34" charset="-120"/>
            </a:rPr>
            <a:t>Lending-based</a:t>
          </a:r>
          <a:r>
            <a:rPr lang="zh-TW" altLang="en-US" sz="1800" kern="1200" dirty="0" smtClean="0">
              <a:latin typeface="Adobe 繁黑體 Std B" panose="020B0700000000000000" pitchFamily="34" charset="-120"/>
              <a:ea typeface="Adobe 繁黑體 Std B" panose="020B0700000000000000" pitchFamily="34" charset="-120"/>
            </a:rPr>
            <a:t>　</a:t>
          </a:r>
          <a:r>
            <a:rPr lang="en-US" altLang="en-US" sz="1800" kern="1200" dirty="0" smtClean="0">
              <a:latin typeface="Adobe 繁黑體 Std B" panose="020B0700000000000000" pitchFamily="34" charset="-120"/>
              <a:ea typeface="Adobe 繁黑體 Std B" panose="020B0700000000000000" pitchFamily="34" charset="-120"/>
            </a:rPr>
            <a:t>Crowdfunding</a:t>
          </a:r>
          <a:r>
            <a:rPr lang="zh-TW" altLang="en-US" sz="1800" kern="1200" dirty="0" smtClean="0">
              <a:latin typeface="Adobe 繁黑體 Std B" panose="020B0700000000000000" pitchFamily="34" charset="-120"/>
              <a:ea typeface="Adobe 繁黑體 Std B" panose="020B0700000000000000" pitchFamily="34" charset="-120"/>
            </a:rPr>
            <a:t>）</a:t>
          </a:r>
          <a:endParaRPr lang="zh-TW" altLang="en-US" sz="1800" kern="1200" dirty="0">
            <a:latin typeface="Adobe 繁黑體 Std B" panose="020B0700000000000000" pitchFamily="34" charset="-120"/>
            <a:ea typeface="Adobe 繁黑體 Std B" panose="020B0700000000000000" pitchFamily="34" charset="-120"/>
          </a:endParaRPr>
        </a:p>
      </dsp:txBody>
      <dsp:txXfrm>
        <a:off x="4706864" y="192173"/>
        <a:ext cx="3725871" cy="1253369"/>
      </dsp:txXfrm>
    </dsp:sp>
    <dsp:sp modelId="{182769E6-DDF3-4F8C-AAA0-A3332A9343A7}">
      <dsp:nvSpPr>
        <dsp:cNvPr id="0" name=""/>
        <dsp:cNvSpPr/>
      </dsp:nvSpPr>
      <dsp:spPr>
        <a:xfrm rot="3327431">
          <a:off x="3968671" y="1904663"/>
          <a:ext cx="892391" cy="33585"/>
        </a:xfrm>
        <a:custGeom>
          <a:avLst/>
          <a:gdLst/>
          <a:ahLst/>
          <a:cxnLst/>
          <a:rect l="0" t="0" r="0" b="0"/>
          <a:pathLst>
            <a:path>
              <a:moveTo>
                <a:pt x="0" y="16792"/>
              </a:moveTo>
              <a:lnTo>
                <a:pt x="892391" y="1679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4392557" y="1899146"/>
        <a:ext cx="44619" cy="44619"/>
      </dsp:txXfrm>
    </dsp:sp>
    <dsp:sp modelId="{31ECF379-A197-4D8B-B849-3AC322F8743D}">
      <dsp:nvSpPr>
        <dsp:cNvPr id="0" name=""/>
        <dsp:cNvSpPr/>
      </dsp:nvSpPr>
      <dsp:spPr>
        <a:xfrm>
          <a:off x="4667870" y="1623310"/>
          <a:ext cx="3803859" cy="133135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smtClean="0">
              <a:latin typeface="Adobe 繁黑體 Std B" panose="020B0700000000000000" pitchFamily="34" charset="-120"/>
              <a:ea typeface="Adobe 繁黑體 Std B" panose="020B0700000000000000" pitchFamily="34" charset="-120"/>
            </a:rPr>
            <a:t>股權基礎</a:t>
          </a:r>
        </a:p>
        <a:p>
          <a:pPr lvl="0" algn="ctr" defTabSz="800100">
            <a:lnSpc>
              <a:spcPct val="90000"/>
            </a:lnSpc>
            <a:spcBef>
              <a:spcPct val="0"/>
            </a:spcBef>
            <a:spcAft>
              <a:spcPct val="35000"/>
            </a:spcAft>
          </a:pPr>
          <a:r>
            <a:rPr lang="zh-TW" altLang="en-US" sz="1800" kern="1200" dirty="0" smtClean="0">
              <a:latin typeface="Adobe 繁黑體 Std B" panose="020B0700000000000000" pitchFamily="34" charset="-120"/>
              <a:ea typeface="Adobe 繁黑體 Std B" panose="020B0700000000000000" pitchFamily="34" charset="-120"/>
            </a:rPr>
            <a:t>（</a:t>
          </a:r>
          <a:r>
            <a:rPr lang="en-US" altLang="en-US" sz="1800" kern="1200" dirty="0" smtClean="0">
              <a:latin typeface="Adobe 繁黑體 Std B" panose="020B0700000000000000" pitchFamily="34" charset="-120"/>
              <a:ea typeface="Adobe 繁黑體 Std B" panose="020B0700000000000000" pitchFamily="34" charset="-120"/>
            </a:rPr>
            <a:t>Equity-based</a:t>
          </a:r>
          <a:r>
            <a:rPr lang="zh-TW" altLang="en-US" sz="1800" kern="1200" dirty="0" smtClean="0">
              <a:latin typeface="Adobe 繁黑體 Std B" panose="020B0700000000000000" pitchFamily="34" charset="-120"/>
              <a:ea typeface="Adobe 繁黑體 Std B" panose="020B0700000000000000" pitchFamily="34" charset="-120"/>
            </a:rPr>
            <a:t>　</a:t>
          </a:r>
          <a:r>
            <a:rPr lang="en-US" altLang="en-US" sz="1800" kern="1200" dirty="0" smtClean="0">
              <a:latin typeface="Adobe 繁黑體 Std B" panose="020B0700000000000000" pitchFamily="34" charset="-120"/>
              <a:ea typeface="Adobe 繁黑體 Std B" panose="020B0700000000000000" pitchFamily="34" charset="-120"/>
            </a:rPr>
            <a:t>Crowdfunding</a:t>
          </a:r>
          <a:r>
            <a:rPr lang="zh-TW" altLang="en-US" sz="1800" kern="1200" dirty="0" smtClean="0">
              <a:latin typeface="Adobe 繁黑體 Std B" panose="020B0700000000000000" pitchFamily="34" charset="-120"/>
              <a:ea typeface="Adobe 繁黑體 Std B" panose="020B0700000000000000" pitchFamily="34" charset="-120"/>
            </a:rPr>
            <a:t>）</a:t>
          </a:r>
          <a:endParaRPr lang="zh-TW" altLang="en-US" sz="1800" kern="1200" dirty="0">
            <a:latin typeface="Adobe 繁黑體 Std B" panose="020B0700000000000000" pitchFamily="34" charset="-120"/>
            <a:ea typeface="Adobe 繁黑體 Std B" panose="020B0700000000000000" pitchFamily="34" charset="-120"/>
          </a:endParaRPr>
        </a:p>
      </dsp:txBody>
      <dsp:txXfrm>
        <a:off x="4706864" y="1662304"/>
        <a:ext cx="3725871" cy="1253369"/>
      </dsp:txXfrm>
    </dsp:sp>
    <dsp:sp modelId="{8C7E282F-A03B-450A-B99D-E75655A9BE78}">
      <dsp:nvSpPr>
        <dsp:cNvPr id="0" name=""/>
        <dsp:cNvSpPr/>
      </dsp:nvSpPr>
      <dsp:spPr>
        <a:xfrm rot="4158332">
          <a:off x="1445178" y="3333673"/>
          <a:ext cx="1280302" cy="33585"/>
        </a:xfrm>
        <a:custGeom>
          <a:avLst/>
          <a:gdLst/>
          <a:ahLst/>
          <a:cxnLst/>
          <a:rect l="0" t="0" r="0" b="0"/>
          <a:pathLst>
            <a:path>
              <a:moveTo>
                <a:pt x="0" y="16792"/>
              </a:moveTo>
              <a:lnTo>
                <a:pt x="1280302" y="1679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053322" y="3318458"/>
        <a:ext cx="64015" cy="64015"/>
      </dsp:txXfrm>
    </dsp:sp>
    <dsp:sp modelId="{C1E3EAD2-E84E-4187-A6A9-B0C86213326B}">
      <dsp:nvSpPr>
        <dsp:cNvPr id="0" name=""/>
        <dsp:cNvSpPr/>
      </dsp:nvSpPr>
      <dsp:spPr>
        <a:xfrm>
          <a:off x="2311549" y="3486735"/>
          <a:ext cx="1850315" cy="92515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Adobe 繁黑體 Std B" panose="020B0700000000000000" pitchFamily="34" charset="-120"/>
              <a:ea typeface="Adobe 繁黑體 Std B" panose="020B0700000000000000" pitchFamily="34" charset="-120"/>
            </a:rPr>
            <a:t>非財務報償型</a:t>
          </a:r>
          <a:endParaRPr lang="zh-TW" altLang="en-US" sz="2400" kern="1200" dirty="0">
            <a:latin typeface="Adobe 繁黑體 Std B" panose="020B0700000000000000" pitchFamily="34" charset="-120"/>
            <a:ea typeface="Adobe 繁黑體 Std B" panose="020B0700000000000000" pitchFamily="34" charset="-120"/>
          </a:endParaRPr>
        </a:p>
      </dsp:txBody>
      <dsp:txXfrm>
        <a:off x="2338646" y="3513832"/>
        <a:ext cx="1796121" cy="870963"/>
      </dsp:txXfrm>
    </dsp:sp>
    <dsp:sp modelId="{A19E5490-ECF9-48DA-88DC-C65EC68D6848}">
      <dsp:nvSpPr>
        <dsp:cNvPr id="0" name=""/>
        <dsp:cNvSpPr/>
      </dsp:nvSpPr>
      <dsp:spPr>
        <a:xfrm>
          <a:off x="4161864" y="3932521"/>
          <a:ext cx="506005" cy="33585"/>
        </a:xfrm>
        <a:custGeom>
          <a:avLst/>
          <a:gdLst/>
          <a:ahLst/>
          <a:cxnLst/>
          <a:rect l="0" t="0" r="0" b="0"/>
          <a:pathLst>
            <a:path>
              <a:moveTo>
                <a:pt x="0" y="16792"/>
              </a:moveTo>
              <a:lnTo>
                <a:pt x="506005" y="1679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4402217" y="3936663"/>
        <a:ext cx="25300" cy="25300"/>
      </dsp:txXfrm>
    </dsp:sp>
    <dsp:sp modelId="{7312EFAA-BADB-4162-9EFA-48819671870C}">
      <dsp:nvSpPr>
        <dsp:cNvPr id="0" name=""/>
        <dsp:cNvSpPr/>
      </dsp:nvSpPr>
      <dsp:spPr>
        <a:xfrm>
          <a:off x="4667870" y="3093441"/>
          <a:ext cx="3803859" cy="171174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smtClean="0">
              <a:latin typeface="Adobe 繁黑體 Std B" panose="020B0700000000000000" pitchFamily="34" charset="-120"/>
              <a:ea typeface="Adobe 繁黑體 Std B" panose="020B0700000000000000" pitchFamily="34" charset="-120"/>
            </a:rPr>
            <a:t>捐贈及回饋基礎</a:t>
          </a:r>
        </a:p>
        <a:p>
          <a:pPr lvl="0" algn="ctr" defTabSz="800100">
            <a:lnSpc>
              <a:spcPct val="90000"/>
            </a:lnSpc>
            <a:spcBef>
              <a:spcPct val="0"/>
            </a:spcBef>
            <a:spcAft>
              <a:spcPct val="35000"/>
            </a:spcAft>
          </a:pPr>
          <a:r>
            <a:rPr lang="zh-TW" altLang="en-US" sz="1800" kern="1200" dirty="0" smtClean="0">
              <a:latin typeface="Adobe 繁黑體 Std B" panose="020B0700000000000000" pitchFamily="34" charset="-120"/>
              <a:ea typeface="Adobe 繁黑體 Std B" panose="020B0700000000000000" pitchFamily="34" charset="-120"/>
            </a:rPr>
            <a:t>（</a:t>
          </a:r>
          <a:r>
            <a:rPr lang="en-US" altLang="en-US" sz="1800" kern="1200" dirty="0" smtClean="0">
              <a:latin typeface="Adobe 繁黑體 Std B" panose="020B0700000000000000" pitchFamily="34" charset="-120"/>
              <a:ea typeface="Adobe 繁黑體 Std B" panose="020B0700000000000000" pitchFamily="34" charset="-120"/>
            </a:rPr>
            <a:t>Donation and</a:t>
          </a:r>
          <a:r>
            <a:rPr lang="zh-TW" altLang="en-US" sz="1800" kern="1200" dirty="0" smtClean="0">
              <a:latin typeface="Adobe 繁黑體 Std B" panose="020B0700000000000000" pitchFamily="34" charset="-120"/>
              <a:ea typeface="Adobe 繁黑體 Std B" panose="020B0700000000000000" pitchFamily="34" charset="-120"/>
            </a:rPr>
            <a:t>　</a:t>
          </a:r>
          <a:r>
            <a:rPr lang="en-US" altLang="en-US" sz="1800" kern="1200" dirty="0" smtClean="0">
              <a:latin typeface="Adobe 繁黑體 Std B" panose="020B0700000000000000" pitchFamily="34" charset="-120"/>
              <a:ea typeface="Adobe 繁黑體 Std B" panose="020B0700000000000000" pitchFamily="34" charset="-120"/>
            </a:rPr>
            <a:t>Reward-based</a:t>
          </a:r>
          <a:endParaRPr lang="zh-TW" altLang="en-US" sz="1800" kern="1200" dirty="0" smtClean="0">
            <a:latin typeface="Adobe 繁黑體 Std B" panose="020B0700000000000000" pitchFamily="34" charset="-120"/>
            <a:ea typeface="Adobe 繁黑體 Std B" panose="020B0700000000000000" pitchFamily="34" charset="-120"/>
          </a:endParaRPr>
        </a:p>
        <a:p>
          <a:pPr lvl="0" algn="ctr" defTabSz="800100">
            <a:lnSpc>
              <a:spcPct val="90000"/>
            </a:lnSpc>
            <a:spcBef>
              <a:spcPct val="0"/>
            </a:spcBef>
            <a:spcAft>
              <a:spcPct val="35000"/>
            </a:spcAft>
          </a:pPr>
          <a:r>
            <a:rPr lang="en-US" altLang="en-US" sz="1800" kern="1200" dirty="0" smtClean="0">
              <a:latin typeface="Adobe 繁黑體 Std B" panose="020B0700000000000000" pitchFamily="34" charset="-120"/>
              <a:ea typeface="Adobe 繁黑體 Std B" panose="020B0700000000000000" pitchFamily="34" charset="-120"/>
            </a:rPr>
            <a:t>Crowdfunding</a:t>
          </a:r>
          <a:r>
            <a:rPr lang="zh-TW" altLang="en-US" sz="1800" kern="1200" dirty="0" smtClean="0">
              <a:latin typeface="Adobe 繁黑體 Std B" panose="020B0700000000000000" pitchFamily="34" charset="-120"/>
              <a:ea typeface="Adobe 繁黑體 Std B" panose="020B0700000000000000" pitchFamily="34" charset="-120"/>
            </a:rPr>
            <a:t>）</a:t>
          </a:r>
          <a:endParaRPr lang="zh-TW" altLang="en-US" sz="1800" kern="1200" dirty="0">
            <a:latin typeface="Adobe 繁黑體 Std B" panose="020B0700000000000000" pitchFamily="34" charset="-120"/>
            <a:ea typeface="Adobe 繁黑體 Std B" panose="020B0700000000000000" pitchFamily="34" charset="-120"/>
          </a:endParaRPr>
        </a:p>
      </dsp:txBody>
      <dsp:txXfrm>
        <a:off x="4718005" y="3143576"/>
        <a:ext cx="3703589" cy="16114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8762FC-506D-44E3-BA24-F5B09A9A94C7}">
      <dsp:nvSpPr>
        <dsp:cNvPr id="0" name=""/>
        <dsp:cNvSpPr/>
      </dsp:nvSpPr>
      <dsp:spPr>
        <a:xfrm>
          <a:off x="2474530" y="-31509"/>
          <a:ext cx="2149322" cy="1328162"/>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000" tIns="36000" rIns="36000" bIns="360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altLang="zh-TW" sz="1700" b="1" kern="1200" dirty="0" smtClean="0"/>
            <a:t>Social Media</a:t>
          </a:r>
        </a:p>
        <a:p>
          <a:pPr marL="0" marR="0" lvl="0" indent="0" algn="ctr" defTabSz="914400" eaLnBrk="1" fontAlgn="auto" latinLnBrk="0" hangingPunct="1">
            <a:lnSpc>
              <a:spcPct val="100000"/>
            </a:lnSpc>
            <a:spcBef>
              <a:spcPct val="0"/>
            </a:spcBef>
            <a:spcAft>
              <a:spcPts val="0"/>
            </a:spcAft>
            <a:buClrTx/>
            <a:buSzTx/>
            <a:buFontTx/>
            <a:buNone/>
            <a:tabLst/>
            <a:defRPr/>
          </a:pPr>
          <a:endParaRPr lang="zh-TW" altLang="en-US" sz="1700" b="1" kern="1200" dirty="0" smtClean="0"/>
        </a:p>
        <a:p>
          <a:pPr lvl="0" algn="ctr" defTabSz="889000">
            <a:lnSpc>
              <a:spcPct val="90000"/>
            </a:lnSpc>
            <a:spcBef>
              <a:spcPct val="0"/>
            </a:spcBef>
            <a:spcAft>
              <a:spcPct val="35000"/>
            </a:spcAft>
          </a:pPr>
          <a:r>
            <a:rPr lang="en-US" altLang="zh-TW" sz="1700" b="1" kern="1200" dirty="0" smtClean="0"/>
            <a:t>Big Data</a:t>
          </a:r>
        </a:p>
      </dsp:txBody>
      <dsp:txXfrm>
        <a:off x="2539366" y="33327"/>
        <a:ext cx="2019650" cy="1198490"/>
      </dsp:txXfrm>
    </dsp:sp>
    <dsp:sp modelId="{3342CEA8-D402-4D52-89CD-CA374C2755C6}">
      <dsp:nvSpPr>
        <dsp:cNvPr id="0" name=""/>
        <dsp:cNvSpPr/>
      </dsp:nvSpPr>
      <dsp:spPr>
        <a:xfrm>
          <a:off x="1580657" y="632572"/>
          <a:ext cx="3937067" cy="3937067"/>
        </a:xfrm>
        <a:custGeom>
          <a:avLst/>
          <a:gdLst/>
          <a:ahLst/>
          <a:cxnLst/>
          <a:rect l="0" t="0" r="0" b="0"/>
          <a:pathLst>
            <a:path>
              <a:moveTo>
                <a:pt x="3054261" y="326485"/>
              </a:moveTo>
              <a:arcTo wR="1968533" hR="1968533" stAng="18208368" swAng="2311292"/>
            </a:path>
          </a:pathLst>
        </a:custGeom>
        <a:noFill/>
        <a:ln w="9525"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BD8A904D-CD74-42A5-A262-8F5C57A91EEC}">
      <dsp:nvSpPr>
        <dsp:cNvPr id="0" name=""/>
        <dsp:cNvSpPr/>
      </dsp:nvSpPr>
      <dsp:spPr>
        <a:xfrm>
          <a:off x="4600966" y="2005212"/>
          <a:ext cx="1833517" cy="1191786"/>
        </a:xfrm>
        <a:prstGeom prst="round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altLang="zh-TW" sz="1700" b="1" kern="1200" dirty="0" smtClean="0"/>
            <a:t>Analyzing</a:t>
          </a:r>
        </a:p>
        <a:p>
          <a:pPr lvl="0" algn="ctr" defTabSz="755650">
            <a:lnSpc>
              <a:spcPct val="90000"/>
            </a:lnSpc>
            <a:spcBef>
              <a:spcPct val="0"/>
            </a:spcBef>
            <a:spcAft>
              <a:spcPct val="35000"/>
            </a:spcAft>
          </a:pPr>
          <a:r>
            <a:rPr lang="en-US" altLang="zh-TW" sz="1700" b="1" kern="1200" dirty="0" smtClean="0"/>
            <a:t>(Hypothesis) </a:t>
          </a:r>
        </a:p>
        <a:p>
          <a:pPr lvl="0" algn="ctr" defTabSz="755650">
            <a:lnSpc>
              <a:spcPct val="90000"/>
            </a:lnSpc>
            <a:spcBef>
              <a:spcPct val="0"/>
            </a:spcBef>
            <a:spcAft>
              <a:spcPct val="35000"/>
            </a:spcAft>
          </a:pPr>
          <a:r>
            <a:rPr lang="en-US" altLang="zh-TW" sz="1700" b="1" kern="1200" dirty="0" smtClean="0"/>
            <a:t>(Discovering)</a:t>
          </a:r>
          <a:endParaRPr lang="zh-TW" altLang="en-US" sz="1700" b="1" kern="1200" dirty="0"/>
        </a:p>
      </dsp:txBody>
      <dsp:txXfrm>
        <a:off x="4659144" y="2063390"/>
        <a:ext cx="1717161" cy="1075430"/>
      </dsp:txXfrm>
    </dsp:sp>
    <dsp:sp modelId="{AACAA4FF-5CE1-48E3-831D-6FBCF4FB2852}">
      <dsp:nvSpPr>
        <dsp:cNvPr id="0" name=""/>
        <dsp:cNvSpPr/>
      </dsp:nvSpPr>
      <dsp:spPr>
        <a:xfrm>
          <a:off x="1580657" y="632572"/>
          <a:ext cx="3937067" cy="3937067"/>
        </a:xfrm>
        <a:custGeom>
          <a:avLst/>
          <a:gdLst/>
          <a:ahLst/>
          <a:cxnLst/>
          <a:rect l="0" t="0" r="0" b="0"/>
          <a:pathLst>
            <a:path>
              <a:moveTo>
                <a:pt x="3840584" y="2577263"/>
              </a:moveTo>
              <a:arcTo wR="1968533" hR="1968533" stAng="1080771" swAng="2356227"/>
            </a:path>
          </a:pathLst>
        </a:custGeom>
        <a:noFill/>
        <a:ln w="9525"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C352A8E1-BEC2-4776-A3C5-44604911A26D}">
      <dsp:nvSpPr>
        <dsp:cNvPr id="0" name=""/>
        <dsp:cNvSpPr/>
      </dsp:nvSpPr>
      <dsp:spPr>
        <a:xfrm>
          <a:off x="2496596" y="3973746"/>
          <a:ext cx="2105190" cy="1191786"/>
        </a:xfrm>
        <a:prstGeom prst="round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altLang="zh-TW" sz="1700" b="1" kern="1200" dirty="0" smtClean="0"/>
            <a:t>Social Elements &amp; Dynamics</a:t>
          </a:r>
        </a:p>
        <a:p>
          <a:pPr lvl="0" algn="ctr" defTabSz="755650">
            <a:lnSpc>
              <a:spcPct val="90000"/>
            </a:lnSpc>
            <a:spcBef>
              <a:spcPct val="0"/>
            </a:spcBef>
            <a:spcAft>
              <a:spcPct val="35000"/>
            </a:spcAft>
          </a:pPr>
          <a:r>
            <a:rPr lang="en-US" altLang="zh-TW" sz="1700" b="1" kern="1200" dirty="0" smtClean="0"/>
            <a:t>(Assumption-Theory)</a:t>
          </a:r>
          <a:endParaRPr lang="zh-TW" altLang="en-US" sz="1700" b="1" kern="1200" dirty="0"/>
        </a:p>
      </dsp:txBody>
      <dsp:txXfrm>
        <a:off x="2554774" y="4031924"/>
        <a:ext cx="1988834" cy="1075430"/>
      </dsp:txXfrm>
    </dsp:sp>
    <dsp:sp modelId="{6F05E72D-10E7-4D08-90AA-77B0FA5D5658}">
      <dsp:nvSpPr>
        <dsp:cNvPr id="0" name=""/>
        <dsp:cNvSpPr/>
      </dsp:nvSpPr>
      <dsp:spPr>
        <a:xfrm>
          <a:off x="1580657" y="632572"/>
          <a:ext cx="3937067" cy="3937067"/>
        </a:xfrm>
        <a:custGeom>
          <a:avLst/>
          <a:gdLst/>
          <a:ahLst/>
          <a:cxnLst/>
          <a:rect l="0" t="0" r="0" b="0"/>
          <a:pathLst>
            <a:path>
              <a:moveTo>
                <a:pt x="904569" y="3624766"/>
              </a:moveTo>
              <a:arcTo wR="1968533" hR="1968533" stAng="7363002" swAng="2356227"/>
            </a:path>
          </a:pathLst>
        </a:custGeom>
        <a:noFill/>
        <a:ln w="9525" cap="flat" cmpd="sng" algn="ctr">
          <a:solidFill>
            <a:schemeClr val="accent4">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93471B2B-7DF2-4A35-812D-60FB0BD73120}">
      <dsp:nvSpPr>
        <dsp:cNvPr id="0" name=""/>
        <dsp:cNvSpPr/>
      </dsp:nvSpPr>
      <dsp:spPr>
        <a:xfrm>
          <a:off x="663898" y="2005212"/>
          <a:ext cx="1833517" cy="1191786"/>
        </a:xfrm>
        <a:prstGeom prst="round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altLang="zh-TW" sz="1700" b="1" kern="1200" dirty="0" smtClean="0"/>
            <a:t>Designing </a:t>
          </a:r>
        </a:p>
        <a:p>
          <a:pPr lvl="0" algn="ctr" defTabSz="755650">
            <a:lnSpc>
              <a:spcPct val="90000"/>
            </a:lnSpc>
            <a:spcBef>
              <a:spcPct val="0"/>
            </a:spcBef>
            <a:spcAft>
              <a:spcPct val="35000"/>
            </a:spcAft>
          </a:pPr>
          <a:r>
            <a:rPr lang="en-US" altLang="zh-TW" sz="1700" b="1" kern="1200" dirty="0" smtClean="0"/>
            <a:t>(Application)</a:t>
          </a:r>
        </a:p>
        <a:p>
          <a:pPr lvl="0" algn="ctr" defTabSz="755650">
            <a:lnSpc>
              <a:spcPct val="90000"/>
            </a:lnSpc>
            <a:spcBef>
              <a:spcPct val="0"/>
            </a:spcBef>
            <a:spcAft>
              <a:spcPct val="35000"/>
            </a:spcAft>
          </a:pPr>
          <a:r>
            <a:rPr lang="en-US" altLang="zh-TW" sz="1700" b="1" kern="1200" dirty="0" smtClean="0"/>
            <a:t>(Engineering )</a:t>
          </a:r>
          <a:endParaRPr lang="zh-TW" altLang="en-US" sz="1700" b="1" kern="1200" dirty="0"/>
        </a:p>
      </dsp:txBody>
      <dsp:txXfrm>
        <a:off x="722076" y="2063390"/>
        <a:ext cx="1717161" cy="1075430"/>
      </dsp:txXfrm>
    </dsp:sp>
    <dsp:sp modelId="{7A0419D7-5BBC-4D6A-BEBF-19948F15FE8A}">
      <dsp:nvSpPr>
        <dsp:cNvPr id="0" name=""/>
        <dsp:cNvSpPr/>
      </dsp:nvSpPr>
      <dsp:spPr>
        <a:xfrm>
          <a:off x="1580657" y="632572"/>
          <a:ext cx="3937067" cy="3937067"/>
        </a:xfrm>
        <a:custGeom>
          <a:avLst/>
          <a:gdLst/>
          <a:ahLst/>
          <a:cxnLst/>
          <a:rect l="0" t="0" r="0" b="0"/>
          <a:pathLst>
            <a:path>
              <a:moveTo>
                <a:pt x="96407" y="1360038"/>
              </a:moveTo>
              <a:arcTo wR="1968533" hR="1968533" stAng="11880340" swAng="2311292"/>
            </a:path>
          </a:pathLst>
        </a:custGeom>
        <a:noFill/>
        <a:ln w="9525"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6575" cy="511175"/>
          </a:xfrm>
          <a:prstGeom prst="rect">
            <a:avLst/>
          </a:prstGeom>
        </p:spPr>
        <p:txBody>
          <a:bodyPr vert="horz" lIns="99048" tIns="49524" rIns="99048" bIns="49524" rtlCol="0"/>
          <a:lstStyle>
            <a:lvl1pPr algn="l" fontAlgn="auto">
              <a:spcBef>
                <a:spcPts val="0"/>
              </a:spcBef>
              <a:spcAft>
                <a:spcPts val="0"/>
              </a:spcAft>
              <a:defRPr sz="1300">
                <a:latin typeface="+mn-lt"/>
                <a:ea typeface="+mn-ea"/>
              </a:defRPr>
            </a:lvl1pPr>
          </a:lstStyle>
          <a:p>
            <a:pPr>
              <a:defRPr/>
            </a:pPr>
            <a:endParaRPr lang="zh-TW" altLang="en-US"/>
          </a:p>
        </p:txBody>
      </p:sp>
      <p:sp>
        <p:nvSpPr>
          <p:cNvPr id="3" name="日期版面配置區 2"/>
          <p:cNvSpPr>
            <a:spLocks noGrp="1"/>
          </p:cNvSpPr>
          <p:nvPr>
            <p:ph type="dt" idx="1"/>
          </p:nvPr>
        </p:nvSpPr>
        <p:spPr>
          <a:xfrm>
            <a:off x="4021138" y="0"/>
            <a:ext cx="3076575" cy="511175"/>
          </a:xfrm>
          <a:prstGeom prst="rect">
            <a:avLst/>
          </a:prstGeom>
        </p:spPr>
        <p:txBody>
          <a:bodyPr vert="horz" lIns="99048" tIns="49524" rIns="99048" bIns="49524" rtlCol="0"/>
          <a:lstStyle>
            <a:lvl1pPr algn="r" fontAlgn="auto">
              <a:spcBef>
                <a:spcPts val="0"/>
              </a:spcBef>
              <a:spcAft>
                <a:spcPts val="0"/>
              </a:spcAft>
              <a:defRPr sz="1300">
                <a:latin typeface="+mn-lt"/>
                <a:ea typeface="+mn-ea"/>
              </a:defRPr>
            </a:lvl1pPr>
          </a:lstStyle>
          <a:p>
            <a:pPr>
              <a:defRPr/>
            </a:pPr>
            <a:fld id="{331D4C28-0940-4DD0-8E44-5F6CE3CEA51C}" type="datetimeFigureOut">
              <a:rPr lang="zh-TW" altLang="en-US"/>
              <a:pPr>
                <a:defRPr/>
              </a:pPr>
              <a:t>2014/11/24</a:t>
            </a:fld>
            <a:endParaRPr lang="zh-TW" altLang="en-US"/>
          </a:p>
        </p:txBody>
      </p:sp>
      <p:sp>
        <p:nvSpPr>
          <p:cNvPr id="4" name="投影片影像版面配置區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zh-TW" altLang="en-US" noProof="0"/>
          </a:p>
        </p:txBody>
      </p:sp>
      <p:sp>
        <p:nvSpPr>
          <p:cNvPr id="5" name="備忘稿版面配置區 4"/>
          <p:cNvSpPr>
            <a:spLocks noGrp="1"/>
          </p:cNvSpPr>
          <p:nvPr>
            <p:ph type="body" sz="quarter" idx="3"/>
          </p:nvPr>
        </p:nvSpPr>
        <p:spPr>
          <a:xfrm>
            <a:off x="709613" y="4860925"/>
            <a:ext cx="5680075" cy="4605338"/>
          </a:xfrm>
          <a:prstGeom prst="rect">
            <a:avLst/>
          </a:prstGeom>
        </p:spPr>
        <p:txBody>
          <a:bodyPr vert="horz" lIns="99048" tIns="49524" rIns="99048" bIns="49524" rtlCol="0"/>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endParaRPr lang="zh-TW" altLang="en-US" noProof="0"/>
          </a:p>
        </p:txBody>
      </p:sp>
      <p:sp>
        <p:nvSpPr>
          <p:cNvPr id="6" name="頁尾版面配置區 5"/>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fontAlgn="auto">
              <a:spcBef>
                <a:spcPts val="0"/>
              </a:spcBef>
              <a:spcAft>
                <a:spcPts val="0"/>
              </a:spcAft>
              <a:defRPr sz="13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a:defRPr sz="1300">
                <a:latin typeface="Calibri" panose="020F0502020204030204" pitchFamily="34" charset="0"/>
              </a:defRPr>
            </a:lvl1pPr>
          </a:lstStyle>
          <a:p>
            <a:fld id="{5FC4C781-9403-4CE8-8513-E61562EBDA66}" type="slidenum">
              <a:rPr lang="zh-TW" altLang="en-US"/>
              <a:pPr/>
              <a:t>‹#›</a:t>
            </a:fld>
            <a:endParaRPr lang="zh-TW" altLang="en-US"/>
          </a:p>
        </p:txBody>
      </p:sp>
    </p:spTree>
    <p:extLst>
      <p:ext uri="{BB962C8B-B14F-4D97-AF65-F5344CB8AC3E}">
        <p14:creationId xmlns:p14="http://schemas.microsoft.com/office/powerpoint/2010/main" val="3829175219"/>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D7o7BrlbaD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6656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366C9EC1-5FC5-4784-8DC0-C2BF7AE56FFA}" type="slidenum">
              <a:rPr lang="zh-TW" altLang="en-US">
                <a:latin typeface="Calibri" panose="020F0502020204030204" pitchFamily="34" charset="0"/>
              </a:rPr>
              <a:pPr eaLnBrk="1" hangingPunct="1"/>
              <a:t>2</a:t>
            </a:fld>
            <a:endParaRPr lang="zh-TW" altLang="en-US">
              <a:latin typeface="Calibri" panose="020F0502020204030204" pitchFamily="34" charset="0"/>
            </a:endParaRPr>
          </a:p>
        </p:txBody>
      </p:sp>
    </p:spTree>
    <p:extLst>
      <p:ext uri="{BB962C8B-B14F-4D97-AF65-F5344CB8AC3E}">
        <p14:creationId xmlns:p14="http://schemas.microsoft.com/office/powerpoint/2010/main" val="2025597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資料來源</a:t>
            </a:r>
            <a:r>
              <a:rPr lang="en-US" altLang="zh-TW" dirty="0" smtClean="0"/>
              <a:t>:http://crowdfunding.pixnet.net/blog/post/56311102-crowdfunding</a:t>
            </a:r>
            <a:endParaRPr lang="zh-TW" altLang="en-US" dirty="0"/>
          </a:p>
        </p:txBody>
      </p:sp>
      <p:sp>
        <p:nvSpPr>
          <p:cNvPr id="4" name="投影片編號版面配置區 3"/>
          <p:cNvSpPr>
            <a:spLocks noGrp="1"/>
          </p:cNvSpPr>
          <p:nvPr>
            <p:ph type="sldNum" sz="quarter" idx="10"/>
          </p:nvPr>
        </p:nvSpPr>
        <p:spPr/>
        <p:txBody>
          <a:bodyPr/>
          <a:lstStyle/>
          <a:p>
            <a:fld id="{5FC4C781-9403-4CE8-8513-E61562EBDA66}" type="slidenum">
              <a:rPr lang="zh-TW" altLang="en-US" smtClean="0"/>
              <a:pPr/>
              <a:t>33</a:t>
            </a:fld>
            <a:endParaRPr lang="zh-TW" altLang="en-US"/>
          </a:p>
        </p:txBody>
      </p:sp>
    </p:spTree>
    <p:extLst>
      <p:ext uri="{BB962C8B-B14F-4D97-AF65-F5344CB8AC3E}">
        <p14:creationId xmlns:p14="http://schemas.microsoft.com/office/powerpoint/2010/main" val="360026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資料來源：</a:t>
            </a:r>
            <a:r>
              <a:rPr lang="en-US" altLang="zh-TW" dirty="0" smtClean="0"/>
              <a:t>Flying V</a:t>
            </a:r>
            <a:r>
              <a:rPr lang="zh-TW" altLang="en-US" dirty="0" smtClean="0"/>
              <a:t>網站</a:t>
            </a:r>
            <a:endParaRPr lang="en-US" altLang="zh-TW" dirty="0" smtClean="0"/>
          </a:p>
          <a:p>
            <a:r>
              <a:rPr lang="en-US" altLang="zh-TW" dirty="0" smtClean="0"/>
              <a:t>https://www.flyingv.cc/faq/crowdfunding</a:t>
            </a:r>
            <a:endParaRPr lang="zh-TW" altLang="en-US" dirty="0"/>
          </a:p>
        </p:txBody>
      </p:sp>
      <p:sp>
        <p:nvSpPr>
          <p:cNvPr id="4" name="投影片編號版面配置區 3"/>
          <p:cNvSpPr>
            <a:spLocks noGrp="1"/>
          </p:cNvSpPr>
          <p:nvPr>
            <p:ph type="sldNum" sz="quarter" idx="10"/>
          </p:nvPr>
        </p:nvSpPr>
        <p:spPr/>
        <p:txBody>
          <a:bodyPr/>
          <a:lstStyle/>
          <a:p>
            <a:fld id="{10886177-4350-4793-B1BE-44814AF6471C}" type="slidenum">
              <a:rPr lang="zh-TW" altLang="en-US" smtClean="0"/>
              <a:t>35</a:t>
            </a:fld>
            <a:endParaRPr lang="zh-TW" altLang="en-US"/>
          </a:p>
        </p:txBody>
      </p:sp>
    </p:spTree>
    <p:extLst>
      <p:ext uri="{BB962C8B-B14F-4D97-AF65-F5344CB8AC3E}">
        <p14:creationId xmlns:p14="http://schemas.microsoft.com/office/powerpoint/2010/main" val="1533594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資料來源</a:t>
            </a:r>
            <a:r>
              <a:rPr lang="en-US" altLang="zh-TW" dirty="0" smtClean="0"/>
              <a:t>:http://www.gemag.com.cn/12/3282</a:t>
            </a:r>
            <a:r>
              <a:rPr lang="en-US" altLang="zh-CN" dirty="0" smtClean="0"/>
              <a:t>Pebble</a:t>
            </a:r>
          </a:p>
          <a:p>
            <a:r>
              <a:rPr lang="en-US" altLang="zh-CN" dirty="0" smtClean="0"/>
              <a:t> E-Paper</a:t>
            </a:r>
            <a:r>
              <a:rPr lang="zh-CN" altLang="en-US" dirty="0" smtClean="0"/>
              <a:t>智能手錶是</a:t>
            </a:r>
            <a:r>
              <a:rPr lang="en-US" altLang="zh-CN" dirty="0" smtClean="0"/>
              <a:t>Kickstarter</a:t>
            </a:r>
            <a:r>
              <a:rPr lang="zh-CN" altLang="en-US" dirty="0" smtClean="0"/>
              <a:t>歷史上融資最成功的案例，用戶可以將自己的</a:t>
            </a:r>
            <a:r>
              <a:rPr lang="en-US" altLang="zh-CN" dirty="0" smtClean="0"/>
              <a:t>Pebble E-Paper</a:t>
            </a:r>
            <a:r>
              <a:rPr lang="zh-CN" altLang="en-US" dirty="0" smtClean="0"/>
              <a:t>智慧手錶通過藍牙和</a:t>
            </a:r>
            <a:r>
              <a:rPr lang="en-US" altLang="zh-CN" dirty="0" smtClean="0"/>
              <a:t>iPhone</a:t>
            </a:r>
            <a:r>
              <a:rPr lang="zh-CN" altLang="en-US" dirty="0" smtClean="0"/>
              <a:t>或者</a:t>
            </a:r>
            <a:r>
              <a:rPr lang="en-US" altLang="zh-CN" dirty="0" err="1" smtClean="0"/>
              <a:t>Andriod</a:t>
            </a:r>
            <a:r>
              <a:rPr lang="zh-CN" altLang="en-US" dirty="0" smtClean="0"/>
              <a:t>手機連接起來，還可以用這款智慧手錶查收資訊和查看通話記錄</a:t>
            </a:r>
            <a:r>
              <a:rPr lang="en-US" altLang="zh-TW" dirty="0" smtClean="0"/>
              <a:t>0_1.html</a:t>
            </a:r>
            <a:endParaRPr lang="zh-TW" altLang="en-US" dirty="0"/>
          </a:p>
        </p:txBody>
      </p:sp>
      <p:sp>
        <p:nvSpPr>
          <p:cNvPr id="4" name="投影片編號版面配置區 3"/>
          <p:cNvSpPr>
            <a:spLocks noGrp="1"/>
          </p:cNvSpPr>
          <p:nvPr>
            <p:ph type="sldNum" sz="quarter" idx="10"/>
          </p:nvPr>
        </p:nvSpPr>
        <p:spPr/>
        <p:txBody>
          <a:bodyPr/>
          <a:lstStyle/>
          <a:p>
            <a:fld id="{5FC4C781-9403-4CE8-8513-E61562EBDA66}" type="slidenum">
              <a:rPr lang="zh-TW" altLang="en-US" smtClean="0"/>
              <a:pPr/>
              <a:t>36</a:t>
            </a:fld>
            <a:endParaRPr lang="zh-TW" altLang="en-US"/>
          </a:p>
        </p:txBody>
      </p:sp>
    </p:spTree>
    <p:extLst>
      <p:ext uri="{BB962C8B-B14F-4D97-AF65-F5344CB8AC3E}">
        <p14:creationId xmlns:p14="http://schemas.microsoft.com/office/powerpoint/2010/main" val="2056160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zh-TW">
              <a:latin typeface="Calibri" charset="0"/>
              <a:ea typeface="PMingLiU" charset="0"/>
              <a:cs typeface="PMingLiU" charset="0"/>
            </a:endParaRPr>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charset="0"/>
                <a:ea typeface="新細明體" charset="0"/>
              </a:defRPr>
            </a:lvl1pPr>
            <a:lvl2pPr marL="804763" indent="-309524">
              <a:defRPr sz="1300">
                <a:solidFill>
                  <a:schemeClr val="tx1"/>
                </a:solidFill>
                <a:latin typeface="Calibri" charset="0"/>
                <a:ea typeface="新細明體" charset="0"/>
              </a:defRPr>
            </a:lvl2pPr>
            <a:lvl3pPr marL="1238098" indent="-247620">
              <a:defRPr sz="1300">
                <a:solidFill>
                  <a:schemeClr val="tx1"/>
                </a:solidFill>
                <a:latin typeface="Calibri" charset="0"/>
                <a:ea typeface="新細明體" charset="0"/>
              </a:defRPr>
            </a:lvl3pPr>
            <a:lvl4pPr marL="1733337" indent="-247620">
              <a:defRPr sz="1300">
                <a:solidFill>
                  <a:schemeClr val="tx1"/>
                </a:solidFill>
                <a:latin typeface="Calibri" charset="0"/>
                <a:ea typeface="新細明體" charset="0"/>
              </a:defRPr>
            </a:lvl4pPr>
            <a:lvl5pPr marL="2228576" indent="-247620">
              <a:defRPr sz="1300">
                <a:solidFill>
                  <a:schemeClr val="tx1"/>
                </a:solidFill>
                <a:latin typeface="Calibri" charset="0"/>
                <a:ea typeface="新細明體" charset="0"/>
              </a:defRPr>
            </a:lvl5pPr>
            <a:lvl6pPr marL="2723815" indent="-247620" eaLnBrk="0" fontAlgn="base" hangingPunct="0">
              <a:spcBef>
                <a:spcPct val="30000"/>
              </a:spcBef>
              <a:spcAft>
                <a:spcPct val="0"/>
              </a:spcAft>
              <a:defRPr sz="1300">
                <a:solidFill>
                  <a:schemeClr val="tx1"/>
                </a:solidFill>
                <a:latin typeface="Calibri" charset="0"/>
                <a:ea typeface="新細明體" charset="0"/>
              </a:defRPr>
            </a:lvl6pPr>
            <a:lvl7pPr marL="3219054" indent="-247620" eaLnBrk="0" fontAlgn="base" hangingPunct="0">
              <a:spcBef>
                <a:spcPct val="30000"/>
              </a:spcBef>
              <a:spcAft>
                <a:spcPct val="0"/>
              </a:spcAft>
              <a:defRPr sz="1300">
                <a:solidFill>
                  <a:schemeClr val="tx1"/>
                </a:solidFill>
                <a:latin typeface="Calibri" charset="0"/>
                <a:ea typeface="新細明體" charset="0"/>
              </a:defRPr>
            </a:lvl7pPr>
            <a:lvl8pPr marL="3714293" indent="-247620" eaLnBrk="0" fontAlgn="base" hangingPunct="0">
              <a:spcBef>
                <a:spcPct val="30000"/>
              </a:spcBef>
              <a:spcAft>
                <a:spcPct val="0"/>
              </a:spcAft>
              <a:defRPr sz="1300">
                <a:solidFill>
                  <a:schemeClr val="tx1"/>
                </a:solidFill>
                <a:latin typeface="Calibri" charset="0"/>
                <a:ea typeface="新細明體" charset="0"/>
              </a:defRPr>
            </a:lvl8pPr>
            <a:lvl9pPr marL="4209532" indent="-247620" eaLnBrk="0" fontAlgn="base" hangingPunct="0">
              <a:spcBef>
                <a:spcPct val="30000"/>
              </a:spcBef>
              <a:spcAft>
                <a:spcPct val="0"/>
              </a:spcAft>
              <a:defRPr sz="1300">
                <a:solidFill>
                  <a:schemeClr val="tx1"/>
                </a:solidFill>
                <a:latin typeface="Calibri" charset="0"/>
                <a:ea typeface="新細明體" charset="0"/>
              </a:defRPr>
            </a:lvl9pPr>
          </a:lstStyle>
          <a:p>
            <a:fld id="{A8E3A8AE-F315-8643-A78E-44DBA453A7EA}" type="slidenum">
              <a:rPr lang="en-US" altLang="zh-TW">
                <a:ea typeface="PMingLiU" charset="0"/>
                <a:cs typeface="Arial" charset="0"/>
              </a:rPr>
              <a:pPr/>
              <a:t>39</a:t>
            </a:fld>
            <a:endParaRPr lang="en-US" altLang="zh-TW">
              <a:ea typeface="PMingLiU" charset="0"/>
              <a:cs typeface="Arial" charset="0"/>
            </a:endParaRPr>
          </a:p>
        </p:txBody>
      </p:sp>
    </p:spTree>
    <p:extLst>
      <p:ext uri="{BB962C8B-B14F-4D97-AF65-F5344CB8AC3E}">
        <p14:creationId xmlns:p14="http://schemas.microsoft.com/office/powerpoint/2010/main" val="1787738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altLang="zh-TW" b="1" dirty="0" smtClean="0">
                <a:effectLst>
                  <a:outerShdw blurRad="38100" dist="38100" dir="2700000" algn="tl">
                    <a:srgbClr val="000000">
                      <a:alpha val="43137"/>
                    </a:srgbClr>
                  </a:outerShdw>
                </a:effectLst>
              </a:rPr>
              <a:t>O2O</a:t>
            </a:r>
            <a:r>
              <a:rPr lang="zh-TW" altLang="en-US" b="1" dirty="0" smtClean="0">
                <a:effectLst>
                  <a:outerShdw blurRad="38100" dist="38100" dir="2700000" algn="tl">
                    <a:srgbClr val="000000">
                      <a:alpha val="43137"/>
                    </a:srgbClr>
                  </a:outerShdw>
                </a:effectLst>
              </a:rPr>
              <a:t>，全稱為</a:t>
            </a:r>
            <a:r>
              <a:rPr lang="en-US" altLang="zh-TW" b="1" dirty="0" smtClean="0">
                <a:effectLst>
                  <a:outerShdw blurRad="38100" dist="38100" dir="2700000" algn="tl">
                    <a:srgbClr val="000000">
                      <a:alpha val="43137"/>
                    </a:srgbClr>
                  </a:outerShdw>
                </a:effectLst>
              </a:rPr>
              <a:t>Online to Offline:</a:t>
            </a:r>
            <a:r>
              <a:rPr lang="zh-TW" altLang="en-US" b="1" dirty="0" smtClean="0">
                <a:effectLst>
                  <a:outerShdw blurRad="38100" dist="38100" dir="2700000" algn="tl">
                    <a:srgbClr val="000000">
                      <a:alpha val="43137"/>
                    </a:srgbClr>
                  </a:outerShdw>
                </a:effectLst>
              </a:rPr>
              <a:t> </a:t>
            </a:r>
            <a:r>
              <a:rPr lang="zh-TW" altLang="en-US" dirty="0" smtClean="0"/>
              <a:t>「線上對應線下實體」的意思，相對應其他我們耳熟能詳的</a:t>
            </a:r>
            <a:r>
              <a:rPr lang="en-US" altLang="zh-TW" dirty="0" smtClean="0"/>
              <a:t>B2B</a:t>
            </a:r>
            <a:r>
              <a:rPr lang="zh-TW" altLang="en-US" dirty="0" smtClean="0"/>
              <a:t>、</a:t>
            </a:r>
            <a:r>
              <a:rPr lang="en-US" altLang="zh-TW" dirty="0" smtClean="0"/>
              <a:t>B2C</a:t>
            </a:r>
            <a:r>
              <a:rPr lang="zh-TW" altLang="en-US" dirty="0" smtClean="0"/>
              <a:t>等等電子商務模式，具體的方式就是「消費者是在網路上付費，在店頭享受服務或取得商品」。</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F8D890A0-5290-4B3F-AE4D-A6A2B59856A1}" type="slidenum">
              <a:rPr lang="zh-TW" altLang="en-US" smtClean="0"/>
              <a:pPr/>
              <a:t>44</a:t>
            </a:fld>
            <a:endParaRPr lang="zh-TW" altLang="en-US"/>
          </a:p>
        </p:txBody>
      </p:sp>
    </p:spTree>
    <p:extLst>
      <p:ext uri="{BB962C8B-B14F-4D97-AF65-F5344CB8AC3E}">
        <p14:creationId xmlns:p14="http://schemas.microsoft.com/office/powerpoint/2010/main" val="4090362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altLang="zh-TW" b="1" dirty="0" smtClean="0">
                <a:effectLst>
                  <a:outerShdw blurRad="38100" dist="38100" dir="2700000" algn="tl">
                    <a:srgbClr val="000000">
                      <a:alpha val="43137"/>
                    </a:srgbClr>
                  </a:outerShdw>
                </a:effectLst>
              </a:rPr>
              <a:t>O2O</a:t>
            </a:r>
            <a:r>
              <a:rPr lang="zh-TW" altLang="en-US" b="1" dirty="0" smtClean="0">
                <a:effectLst>
                  <a:outerShdw blurRad="38100" dist="38100" dir="2700000" algn="tl">
                    <a:srgbClr val="000000">
                      <a:alpha val="43137"/>
                    </a:srgbClr>
                  </a:outerShdw>
                </a:effectLst>
              </a:rPr>
              <a:t>，全稱為</a:t>
            </a:r>
            <a:r>
              <a:rPr lang="en-US" altLang="zh-TW" b="1" dirty="0" smtClean="0">
                <a:effectLst>
                  <a:outerShdw blurRad="38100" dist="38100" dir="2700000" algn="tl">
                    <a:srgbClr val="000000">
                      <a:alpha val="43137"/>
                    </a:srgbClr>
                  </a:outerShdw>
                </a:effectLst>
              </a:rPr>
              <a:t>Online to Offline:</a:t>
            </a:r>
            <a:r>
              <a:rPr lang="zh-TW" altLang="en-US" b="1" dirty="0" smtClean="0">
                <a:effectLst>
                  <a:outerShdw blurRad="38100" dist="38100" dir="2700000" algn="tl">
                    <a:srgbClr val="000000">
                      <a:alpha val="43137"/>
                    </a:srgbClr>
                  </a:outerShdw>
                </a:effectLst>
              </a:rPr>
              <a:t> </a:t>
            </a:r>
            <a:r>
              <a:rPr lang="zh-TW" altLang="en-US" dirty="0" smtClean="0"/>
              <a:t>「線上對應線下實體」的意思，相對應其他我們耳熟能詳的</a:t>
            </a:r>
            <a:r>
              <a:rPr lang="en-US" altLang="zh-TW" dirty="0" smtClean="0"/>
              <a:t>B2B</a:t>
            </a:r>
            <a:r>
              <a:rPr lang="zh-TW" altLang="en-US" dirty="0" smtClean="0"/>
              <a:t>、</a:t>
            </a:r>
            <a:r>
              <a:rPr lang="en-US" altLang="zh-TW" dirty="0" smtClean="0"/>
              <a:t>B2C</a:t>
            </a:r>
            <a:r>
              <a:rPr lang="zh-TW" altLang="en-US" dirty="0" smtClean="0"/>
              <a:t>等等電子商務模式，具體的方式就是「消費者是在網路上付費，在店頭享受服務或取得商品」。</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F8D890A0-5290-4B3F-AE4D-A6A2B59856A1}" type="slidenum">
              <a:rPr lang="zh-TW" altLang="en-US" smtClean="0"/>
              <a:pPr/>
              <a:t>45</a:t>
            </a:fld>
            <a:endParaRPr lang="zh-TW" altLang="en-US"/>
          </a:p>
        </p:txBody>
      </p:sp>
    </p:spTree>
    <p:extLst>
      <p:ext uri="{BB962C8B-B14F-4D97-AF65-F5344CB8AC3E}">
        <p14:creationId xmlns:p14="http://schemas.microsoft.com/office/powerpoint/2010/main" val="955217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altLang="zh-TW" b="1" dirty="0" smtClean="0">
                <a:effectLst>
                  <a:outerShdw blurRad="38100" dist="38100" dir="2700000" algn="tl">
                    <a:srgbClr val="000000">
                      <a:alpha val="43137"/>
                    </a:srgbClr>
                  </a:outerShdw>
                </a:effectLst>
              </a:rPr>
              <a:t>O2O</a:t>
            </a:r>
            <a:r>
              <a:rPr lang="zh-TW" altLang="en-US" b="1" dirty="0" smtClean="0">
                <a:effectLst>
                  <a:outerShdw blurRad="38100" dist="38100" dir="2700000" algn="tl">
                    <a:srgbClr val="000000">
                      <a:alpha val="43137"/>
                    </a:srgbClr>
                  </a:outerShdw>
                </a:effectLst>
              </a:rPr>
              <a:t>，全稱為</a:t>
            </a:r>
            <a:r>
              <a:rPr lang="en-US" altLang="zh-TW" b="1" dirty="0" smtClean="0">
                <a:effectLst>
                  <a:outerShdw blurRad="38100" dist="38100" dir="2700000" algn="tl">
                    <a:srgbClr val="000000">
                      <a:alpha val="43137"/>
                    </a:srgbClr>
                  </a:outerShdw>
                </a:effectLst>
              </a:rPr>
              <a:t>Online to Offline:</a:t>
            </a:r>
            <a:r>
              <a:rPr lang="zh-TW" altLang="en-US" b="1" dirty="0" smtClean="0">
                <a:effectLst>
                  <a:outerShdw blurRad="38100" dist="38100" dir="2700000" algn="tl">
                    <a:srgbClr val="000000">
                      <a:alpha val="43137"/>
                    </a:srgbClr>
                  </a:outerShdw>
                </a:effectLst>
              </a:rPr>
              <a:t> </a:t>
            </a:r>
            <a:r>
              <a:rPr lang="zh-TW" altLang="en-US" dirty="0" smtClean="0"/>
              <a:t>「線上對應線下實體」的意思，相對應其他我們耳熟能詳的</a:t>
            </a:r>
            <a:r>
              <a:rPr lang="en-US" altLang="zh-TW" dirty="0" smtClean="0"/>
              <a:t>B2B</a:t>
            </a:r>
            <a:r>
              <a:rPr lang="zh-TW" altLang="en-US" dirty="0" smtClean="0"/>
              <a:t>、</a:t>
            </a:r>
            <a:r>
              <a:rPr lang="en-US" altLang="zh-TW" dirty="0" smtClean="0"/>
              <a:t>B2C</a:t>
            </a:r>
            <a:r>
              <a:rPr lang="zh-TW" altLang="en-US" dirty="0" smtClean="0"/>
              <a:t>等等電子商務模式，具體的方式就是「消費者是在網路上付費，在店頭享受服務或取得商品」。</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F8D890A0-5290-4B3F-AE4D-A6A2B59856A1}" type="slidenum">
              <a:rPr lang="zh-TW" altLang="en-US" smtClean="0"/>
              <a:pPr/>
              <a:t>46</a:t>
            </a:fld>
            <a:endParaRPr lang="zh-TW" altLang="en-US"/>
          </a:p>
        </p:txBody>
      </p:sp>
    </p:spTree>
    <p:extLst>
      <p:ext uri="{BB962C8B-B14F-4D97-AF65-F5344CB8AC3E}">
        <p14:creationId xmlns:p14="http://schemas.microsoft.com/office/powerpoint/2010/main" val="12392658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en-US" altLang="zh-TW" dirty="0" smtClean="0"/>
          </a:p>
        </p:txBody>
      </p:sp>
      <p:sp>
        <p:nvSpPr>
          <p:cNvPr id="4" name="投影片編號版面配置區 3"/>
          <p:cNvSpPr>
            <a:spLocks noGrp="1"/>
          </p:cNvSpPr>
          <p:nvPr>
            <p:ph type="sldNum" sz="quarter" idx="10"/>
          </p:nvPr>
        </p:nvSpPr>
        <p:spPr/>
        <p:txBody>
          <a:bodyPr/>
          <a:lstStyle/>
          <a:p>
            <a:fld id="{F8D890A0-5290-4B3F-AE4D-A6A2B59856A1}" type="slidenum">
              <a:rPr lang="zh-TW" altLang="en-US" smtClean="0"/>
              <a:pPr/>
              <a:t>50</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http://www.dgnet.com.tw/articleview.php?article_id=16373&amp;issue_id=3201</a:t>
            </a:r>
          </a:p>
          <a:p>
            <a:endParaRPr lang="en-US" altLang="zh-TW" dirty="0" smtClean="0"/>
          </a:p>
          <a:p>
            <a:r>
              <a:rPr lang="en-US" altLang="zh-TW" dirty="0" smtClean="0"/>
              <a:t>http://www.bnext.com.tw/search/tag/%E7%BE%A4%E7%9C%BE%E5%A4%96%E5%8C%85?s=20&amp;l=20</a:t>
            </a:r>
            <a:endParaRPr lang="zh-TW" altLang="en-US" dirty="0"/>
          </a:p>
        </p:txBody>
      </p:sp>
      <p:sp>
        <p:nvSpPr>
          <p:cNvPr id="4" name="投影片編號版面配置區 3"/>
          <p:cNvSpPr>
            <a:spLocks noGrp="1"/>
          </p:cNvSpPr>
          <p:nvPr>
            <p:ph type="sldNum" sz="quarter" idx="10"/>
          </p:nvPr>
        </p:nvSpPr>
        <p:spPr/>
        <p:txBody>
          <a:bodyPr/>
          <a:lstStyle/>
          <a:p>
            <a:fld id="{5FC4C781-9403-4CE8-8513-E61562EBDA66}" type="slidenum">
              <a:rPr lang="zh-TW" altLang="en-US" smtClean="0"/>
              <a:pPr/>
              <a:t>4</a:t>
            </a:fld>
            <a:endParaRPr lang="zh-TW" altLang="en-US"/>
          </a:p>
        </p:txBody>
      </p:sp>
    </p:spTree>
    <p:extLst>
      <p:ext uri="{BB962C8B-B14F-4D97-AF65-F5344CB8AC3E}">
        <p14:creationId xmlns:p14="http://schemas.microsoft.com/office/powerpoint/2010/main" val="2854987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C4C781-9403-4CE8-8513-E61562EBDA66}" type="slidenum">
              <a:rPr lang="zh-TW" altLang="en-US" smtClean="0"/>
              <a:pPr/>
              <a:t>5</a:t>
            </a:fld>
            <a:endParaRPr lang="zh-TW" altLang="en-US"/>
          </a:p>
        </p:txBody>
      </p:sp>
    </p:spTree>
    <p:extLst>
      <p:ext uri="{BB962C8B-B14F-4D97-AF65-F5344CB8AC3E}">
        <p14:creationId xmlns:p14="http://schemas.microsoft.com/office/powerpoint/2010/main" val="3344878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C4C781-9403-4CE8-8513-E61562EBDA66}" type="slidenum">
              <a:rPr lang="zh-TW" altLang="en-US" smtClean="0"/>
              <a:pPr/>
              <a:t>7</a:t>
            </a:fld>
            <a:endParaRPr lang="zh-TW" altLang="en-US"/>
          </a:p>
        </p:txBody>
      </p:sp>
    </p:spTree>
    <p:extLst>
      <p:ext uri="{BB962C8B-B14F-4D97-AF65-F5344CB8AC3E}">
        <p14:creationId xmlns:p14="http://schemas.microsoft.com/office/powerpoint/2010/main" val="929495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1" indent="0" algn="l" defTabSz="457200" rtl="0" eaLnBrk="0" fontAlgn="base" latinLnBrk="0" hangingPunct="0">
              <a:lnSpc>
                <a:spcPct val="100000"/>
              </a:lnSpc>
              <a:spcBef>
                <a:spcPct val="30000"/>
              </a:spcBef>
              <a:spcAft>
                <a:spcPct val="0"/>
              </a:spcAft>
              <a:buClrTx/>
              <a:buSzTx/>
              <a:buFontTx/>
              <a:buNone/>
              <a:tabLst/>
              <a:defRPr/>
            </a:pPr>
            <a:r>
              <a:rPr lang="zh-TW" altLang="en-US" sz="2000" dirty="0" smtClean="0"/>
              <a:t>認知問題</a:t>
            </a:r>
            <a:r>
              <a:rPr lang="en-US" altLang="zh-TW" sz="2000" dirty="0" smtClean="0"/>
              <a:t>(Cognition problems)</a:t>
            </a:r>
            <a:r>
              <a:rPr lang="zh-TW" altLang="en-US" sz="2000" dirty="0" smtClean="0"/>
              <a:t> </a:t>
            </a:r>
            <a:r>
              <a:rPr lang="en-US" altLang="zh-TW" sz="2000" dirty="0" smtClean="0"/>
              <a:t>:</a:t>
            </a:r>
          </a:p>
          <a:p>
            <a:pPr marL="0" marR="0" lvl="1" indent="0" algn="l" defTabSz="457200" rtl="0" eaLnBrk="0" fontAlgn="base" latinLnBrk="0" hangingPunct="0">
              <a:lnSpc>
                <a:spcPct val="100000"/>
              </a:lnSpc>
              <a:spcBef>
                <a:spcPct val="30000"/>
              </a:spcBef>
              <a:spcAft>
                <a:spcPct val="0"/>
              </a:spcAft>
              <a:buClrTx/>
              <a:buSzTx/>
              <a:buFontTx/>
              <a:buNone/>
              <a:tabLst/>
              <a:defRPr/>
            </a:pPr>
            <a:r>
              <a:rPr lang="en-US" altLang="zh-TW" sz="2000" dirty="0" smtClean="0"/>
              <a:t>some questions may not have a single right answer, but some answers will always be better than others.</a:t>
            </a:r>
          </a:p>
          <a:p>
            <a:pPr marL="0" marR="0" lvl="1" indent="0" algn="l" defTabSz="457200" rtl="0" eaLnBrk="0" fontAlgn="base" latinLnBrk="0" hangingPunct="0">
              <a:lnSpc>
                <a:spcPct val="100000"/>
              </a:lnSpc>
              <a:spcBef>
                <a:spcPct val="30000"/>
              </a:spcBef>
              <a:spcAft>
                <a:spcPct val="0"/>
              </a:spcAft>
              <a:buClrTx/>
              <a:buSzTx/>
              <a:buFontTx/>
              <a:buNone/>
              <a:tabLst/>
              <a:defRPr/>
            </a:pPr>
            <a:r>
              <a:rPr lang="zh-TW" altLang="en-US" sz="2000" dirty="0" smtClean="0"/>
              <a:t>協調問題</a:t>
            </a:r>
            <a:r>
              <a:rPr lang="en-US" altLang="zh-TW" sz="2000" dirty="0" smtClean="0"/>
              <a:t>(Coordination problems):</a:t>
            </a:r>
          </a:p>
          <a:p>
            <a:r>
              <a:rPr lang="en-US" altLang="zh-TW" dirty="0" smtClean="0"/>
              <a:t>To solve a coordination problem, a person has to think not only about what he believes the right answer is but also about what other people think the right answer is.</a:t>
            </a:r>
          </a:p>
          <a:p>
            <a:pPr marL="0" marR="0" lvl="1" indent="0" algn="l" defTabSz="457200" rtl="0" eaLnBrk="0" fontAlgn="base" latinLnBrk="0" hangingPunct="0">
              <a:lnSpc>
                <a:spcPct val="100000"/>
              </a:lnSpc>
              <a:spcBef>
                <a:spcPct val="30000"/>
              </a:spcBef>
              <a:spcAft>
                <a:spcPct val="0"/>
              </a:spcAft>
              <a:buClrTx/>
              <a:buSzTx/>
              <a:buFontTx/>
              <a:buNone/>
              <a:tabLst/>
              <a:defRPr/>
            </a:pPr>
            <a:r>
              <a:rPr lang="zh-TW" altLang="en-US" sz="2000" dirty="0" smtClean="0"/>
              <a:t>合作問題</a:t>
            </a:r>
            <a:r>
              <a:rPr lang="en-US" altLang="zh-TW" sz="2000" dirty="0" smtClean="0"/>
              <a:t>(Cooperation problems):</a:t>
            </a:r>
            <a:r>
              <a:rPr lang="zh-TW" altLang="en-US" sz="2000" dirty="0" smtClean="0"/>
              <a:t> </a:t>
            </a:r>
            <a:endParaRPr lang="en-US" altLang="zh-TW" sz="2000" dirty="0" smtClean="0"/>
          </a:p>
          <a:p>
            <a:pPr marL="0" marR="0" lvl="1" indent="0" algn="l" defTabSz="457200" rtl="0" eaLnBrk="0" fontAlgn="base" latinLnBrk="0" hangingPunct="0">
              <a:lnSpc>
                <a:spcPct val="100000"/>
              </a:lnSpc>
              <a:spcBef>
                <a:spcPct val="30000"/>
              </a:spcBef>
              <a:spcAft>
                <a:spcPct val="0"/>
              </a:spcAft>
              <a:buClrTx/>
              <a:buSzTx/>
              <a:buFontTx/>
              <a:buNone/>
              <a:tabLst/>
              <a:defRPr/>
            </a:pPr>
            <a:r>
              <a:rPr lang="en-US" altLang="zh-TW" sz="2000" dirty="0" smtClean="0"/>
              <a:t>cooperation problems require something more, they require that people trust those around them.</a:t>
            </a:r>
          </a:p>
          <a:p>
            <a:pPr marL="0" marR="0" lvl="1" indent="0" algn="l" defTabSz="457200" rtl="0" eaLnBrk="0" fontAlgn="base" latinLnBrk="0" hangingPunct="0">
              <a:lnSpc>
                <a:spcPct val="100000"/>
              </a:lnSpc>
              <a:spcBef>
                <a:spcPct val="30000"/>
              </a:spcBef>
              <a:spcAft>
                <a:spcPct val="0"/>
              </a:spcAft>
              <a:buClrTx/>
              <a:buSzTx/>
              <a:buFontTx/>
              <a:buNone/>
              <a:tabLst/>
              <a:defRPr/>
            </a:pPr>
            <a:r>
              <a:rPr lang="en-US" altLang="zh-TW" sz="2000" dirty="0" smtClean="0"/>
              <a:t>For people to pay taxes – people have to trust their neighbors (that they’re also paying), trust the government (that they’re using the money wisely), and trust that the state will find and punish those who don’t pay their taxes.</a:t>
            </a:r>
          </a:p>
          <a:p>
            <a:pPr marL="0" marR="0" lvl="1" indent="0" algn="l" defTabSz="457200" rtl="0" eaLnBrk="0" fontAlgn="base" latinLnBrk="0" hangingPunct="0">
              <a:lnSpc>
                <a:spcPct val="100000"/>
              </a:lnSpc>
              <a:spcBef>
                <a:spcPct val="30000"/>
              </a:spcBef>
              <a:spcAft>
                <a:spcPct val="0"/>
              </a:spcAft>
              <a:buClrTx/>
              <a:buSzTx/>
              <a:buFontTx/>
              <a:buNone/>
              <a:tabLst/>
              <a:defRPr/>
            </a:pPr>
            <a:endParaRPr lang="en-US" altLang="zh-TW" sz="2000" dirty="0" smtClean="0"/>
          </a:p>
          <a:p>
            <a:pPr marL="0" marR="0" lvl="1" indent="0" algn="l" defTabSz="457200" rtl="0" eaLnBrk="0" fontAlgn="base" latinLnBrk="0" hangingPunct="0">
              <a:lnSpc>
                <a:spcPct val="100000"/>
              </a:lnSpc>
              <a:spcBef>
                <a:spcPct val="30000"/>
              </a:spcBef>
              <a:spcAft>
                <a:spcPct val="0"/>
              </a:spcAft>
              <a:buClrTx/>
              <a:buSzTx/>
              <a:buFontTx/>
              <a:buNone/>
              <a:tabLst/>
              <a:defRPr/>
            </a:pPr>
            <a:endParaRPr lang="en-US" altLang="zh-TW" sz="2000" dirty="0" smtClean="0"/>
          </a:p>
          <a:p>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5FC4C781-9403-4CE8-8513-E61562EBDA66}" type="slidenum">
              <a:rPr lang="zh-TW" altLang="en-US" smtClean="0"/>
              <a:pPr/>
              <a:t>9</a:t>
            </a:fld>
            <a:endParaRPr lang="zh-TW" altLang="en-US"/>
          </a:p>
        </p:txBody>
      </p:sp>
    </p:spTree>
    <p:extLst>
      <p:ext uri="{BB962C8B-B14F-4D97-AF65-F5344CB8AC3E}">
        <p14:creationId xmlns:p14="http://schemas.microsoft.com/office/powerpoint/2010/main" val="4029621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影片有字幕</a:t>
            </a:r>
            <a:endParaRPr lang="zh-TW" altLang="en-US" dirty="0"/>
          </a:p>
        </p:txBody>
      </p:sp>
      <p:sp>
        <p:nvSpPr>
          <p:cNvPr id="4" name="投影片編號版面配置區 3"/>
          <p:cNvSpPr>
            <a:spLocks noGrp="1"/>
          </p:cNvSpPr>
          <p:nvPr>
            <p:ph type="sldNum" sz="quarter" idx="10"/>
          </p:nvPr>
        </p:nvSpPr>
        <p:spPr/>
        <p:txBody>
          <a:bodyPr/>
          <a:lstStyle/>
          <a:p>
            <a:fld id="{5FC4C781-9403-4CE8-8513-E61562EBDA66}" type="slidenum">
              <a:rPr lang="zh-TW" altLang="en-US" smtClean="0"/>
              <a:pPr/>
              <a:t>13</a:t>
            </a:fld>
            <a:endParaRPr lang="zh-TW" altLang="en-US"/>
          </a:p>
        </p:txBody>
      </p:sp>
    </p:spTree>
    <p:extLst>
      <p:ext uri="{BB962C8B-B14F-4D97-AF65-F5344CB8AC3E}">
        <p14:creationId xmlns:p14="http://schemas.microsoft.com/office/powerpoint/2010/main" val="2936632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https://www.youtube.com/watch?v=-38uPkyH9vI</a:t>
            </a:r>
            <a:endParaRPr lang="zh-TW" altLang="en-US" dirty="0"/>
          </a:p>
        </p:txBody>
      </p:sp>
      <p:sp>
        <p:nvSpPr>
          <p:cNvPr id="4" name="投影片編號版面配置區 3"/>
          <p:cNvSpPr>
            <a:spLocks noGrp="1"/>
          </p:cNvSpPr>
          <p:nvPr>
            <p:ph type="sldNum" sz="quarter" idx="10"/>
          </p:nvPr>
        </p:nvSpPr>
        <p:spPr/>
        <p:txBody>
          <a:bodyPr/>
          <a:lstStyle/>
          <a:p>
            <a:fld id="{5FC4C781-9403-4CE8-8513-E61562EBDA66}" type="slidenum">
              <a:rPr lang="zh-TW" altLang="en-US" smtClean="0"/>
              <a:pPr/>
              <a:t>16</a:t>
            </a:fld>
            <a:endParaRPr lang="zh-TW" altLang="en-US"/>
          </a:p>
        </p:txBody>
      </p:sp>
    </p:spTree>
    <p:extLst>
      <p:ext uri="{BB962C8B-B14F-4D97-AF65-F5344CB8AC3E}">
        <p14:creationId xmlns:p14="http://schemas.microsoft.com/office/powerpoint/2010/main" val="1553923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zh-TW" altLang="en-US" sz="1200" dirty="0" smtClean="0">
                <a:latin typeface="+mn-ea"/>
                <a:ea typeface="+mn-ea"/>
              </a:rPr>
              <a:t>大部份的合唱團要求團員擁有副好歌喉、身著長袍、並且能在同一地點進行排練。然而，</a:t>
            </a:r>
            <a:r>
              <a:rPr lang="en-US" altLang="zh-TW" sz="1200" dirty="0" smtClean="0">
                <a:latin typeface="+mn-ea"/>
                <a:ea typeface="+mn-ea"/>
              </a:rPr>
              <a:t>Eric Whitacre </a:t>
            </a:r>
            <a:r>
              <a:rPr lang="zh-TW" altLang="en-US" sz="1200" dirty="0" smtClean="0">
                <a:latin typeface="+mn-ea"/>
                <a:ea typeface="+mn-ea"/>
              </a:rPr>
              <a:t>在 </a:t>
            </a:r>
            <a:r>
              <a:rPr lang="en-US" altLang="zh-TW" sz="1200" dirty="0" smtClean="0">
                <a:latin typeface="+mn-ea"/>
                <a:ea typeface="+mn-ea"/>
              </a:rPr>
              <a:t>2011 </a:t>
            </a:r>
            <a:r>
              <a:rPr lang="zh-TW" altLang="en-US" sz="1200" dirty="0" smtClean="0">
                <a:latin typeface="+mn-ea"/>
                <a:ea typeface="+mn-ea"/>
              </a:rPr>
              <a:t>年經典 </a:t>
            </a:r>
            <a:r>
              <a:rPr lang="en-US" altLang="zh-TW" sz="1200" dirty="0" smtClean="0">
                <a:latin typeface="+mn-ea"/>
                <a:ea typeface="+mn-ea"/>
              </a:rPr>
              <a:t>TED talk </a:t>
            </a:r>
            <a:r>
              <a:rPr lang="zh-TW" altLang="en-US" sz="1200" dirty="0" smtClean="0">
                <a:latin typeface="+mn-ea"/>
                <a:ea typeface="+mn-ea"/>
              </a:rPr>
              <a:t>中示範了如何運用世界各地合唱歌手上傳的影片組成一首美妙的曲子！</a:t>
            </a:r>
            <a:r>
              <a:rPr lang="en-US" altLang="zh-TW" sz="1200" dirty="0" smtClean="0">
                <a:latin typeface="+mn-ea"/>
                <a:ea typeface="+mn-ea"/>
              </a:rPr>
              <a:t>Whitacre </a:t>
            </a:r>
            <a:r>
              <a:rPr lang="zh-TW" altLang="en-US" sz="1200" dirty="0" smtClean="0">
                <a:latin typeface="+mn-ea"/>
                <a:ea typeface="+mn-ea"/>
              </a:rPr>
              <a:t>說：「人類會無所不用其極地聯繫彼此，而人們能從虛擬的連結中體驗到無比真實的聯繫。」</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zh-TW" sz="1200" dirty="0" smtClean="0">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zh-TW" sz="1200" dirty="0" smtClean="0">
              <a:hlinkClick r:id="rId3"/>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zh-TW" altLang="en-US" sz="1200" dirty="0" smtClean="0">
                <a:hlinkClick r:id="rId3"/>
              </a:rPr>
              <a:t>https://www.youtube.com/watch?v=D7o7BrlbaDs</a:t>
            </a:r>
            <a:endParaRPr lang="zh-TW" altLang="en-US" sz="1200" dirty="0" smtClean="0"/>
          </a:p>
          <a:p>
            <a:endParaRPr lang="en-US" altLang="zh-TW" sz="1200" dirty="0" smtClean="0">
              <a:latin typeface="GulimChe" panose="020B0609000101010101" pitchFamily="49" charset="-127"/>
              <a:ea typeface="GulimChe" panose="020B0609000101010101" pitchFamily="49" charset="-127"/>
            </a:endParaRPr>
          </a:p>
          <a:p>
            <a:endParaRPr lang="zh-TW" altLang="en-US" sz="1200" dirty="0" smtClean="0">
              <a:latin typeface="GulimChe" panose="020B0609000101010101" pitchFamily="49" charset="-127"/>
              <a:ea typeface="GulimChe" panose="020B0609000101010101" pitchFamily="49" charset="-127"/>
            </a:endParaRPr>
          </a:p>
          <a:p>
            <a:endParaRPr lang="zh-TW" altLang="en-US" dirty="0"/>
          </a:p>
        </p:txBody>
      </p:sp>
      <p:sp>
        <p:nvSpPr>
          <p:cNvPr id="4" name="投影片編號版面配置區 3"/>
          <p:cNvSpPr>
            <a:spLocks noGrp="1"/>
          </p:cNvSpPr>
          <p:nvPr>
            <p:ph type="sldNum" sz="quarter" idx="10"/>
          </p:nvPr>
        </p:nvSpPr>
        <p:spPr/>
        <p:txBody>
          <a:bodyPr/>
          <a:lstStyle/>
          <a:p>
            <a:fld id="{5FC4C781-9403-4CE8-8513-E61562EBDA66}" type="slidenum">
              <a:rPr lang="zh-TW" altLang="en-US" smtClean="0"/>
              <a:pPr/>
              <a:t>21</a:t>
            </a:fld>
            <a:endParaRPr lang="zh-TW" altLang="en-US"/>
          </a:p>
        </p:txBody>
      </p:sp>
    </p:spTree>
    <p:extLst>
      <p:ext uri="{BB962C8B-B14F-4D97-AF65-F5344CB8AC3E}">
        <p14:creationId xmlns:p14="http://schemas.microsoft.com/office/powerpoint/2010/main" val="324160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資料來源</a:t>
            </a:r>
            <a:r>
              <a:rPr lang="en-US" altLang="zh-TW" dirty="0" smtClean="0"/>
              <a:t>:</a:t>
            </a:r>
            <a:r>
              <a:rPr lang="zh-TW" altLang="en-US" sz="1200" b="0" i="0" u="none" strike="noStrike" kern="1200" baseline="0" dirty="0" smtClean="0">
                <a:solidFill>
                  <a:schemeClr val="tx1"/>
                </a:solidFill>
                <a:latin typeface="+mn-lt"/>
                <a:ea typeface="+mn-ea"/>
                <a:cs typeface="+mn-cs"/>
              </a:rPr>
              <a:t>經濟研究第</a:t>
            </a:r>
            <a:r>
              <a:rPr lang="en-US" altLang="zh-TW" sz="1200" b="0" i="0" u="none" strike="noStrike" kern="1200" baseline="0" dirty="0" smtClean="0">
                <a:solidFill>
                  <a:schemeClr val="tx1"/>
                </a:solidFill>
                <a:latin typeface="+mn-lt"/>
                <a:ea typeface="+mn-ea"/>
                <a:cs typeface="+mn-cs"/>
              </a:rPr>
              <a:t>14</a:t>
            </a:r>
            <a:r>
              <a:rPr lang="zh-TW" altLang="en-US" sz="1200" b="0" i="0" u="none" strike="noStrike" kern="1200" baseline="0" dirty="0" smtClean="0">
                <a:solidFill>
                  <a:schemeClr val="tx1"/>
                </a:solidFill>
                <a:latin typeface="+mn-lt"/>
                <a:ea typeface="+mn-ea"/>
                <a:cs typeface="+mn-cs"/>
              </a:rPr>
              <a:t>期：新興募資方式－群眾募資行為之初探</a:t>
            </a:r>
            <a:endParaRPr lang="en-US" altLang="zh-TW" sz="1200" b="0" i="0" u="none" strike="noStrike" kern="1200" baseline="0" dirty="0" smtClean="0">
              <a:solidFill>
                <a:schemeClr val="tx1"/>
              </a:solidFill>
              <a:latin typeface="+mn-lt"/>
              <a:ea typeface="+mn-ea"/>
              <a:cs typeface="+mn-cs"/>
            </a:endParaRPr>
          </a:p>
          <a:p>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10886177-4350-4793-B1BE-44814AF6471C}" type="slidenum">
              <a:rPr lang="zh-TW" altLang="en-US" smtClean="0"/>
              <a:t>30</a:t>
            </a:fld>
            <a:endParaRPr lang="zh-TW" altLang="en-US"/>
          </a:p>
        </p:txBody>
      </p:sp>
    </p:spTree>
    <p:extLst>
      <p:ext uri="{BB962C8B-B14F-4D97-AF65-F5344CB8AC3E}">
        <p14:creationId xmlns:p14="http://schemas.microsoft.com/office/powerpoint/2010/main" val="437337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子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TW" smtClean="0"/>
              <a:t> </a:t>
            </a:r>
            <a:r>
              <a:rPr lang="zh-TW" altLang="en-US" smtClean="0"/>
              <a:t>按一下以編輯母片子標題樣式</a:t>
            </a:r>
            <a:endParaRPr lang="zh-TW" altLang="en-US"/>
          </a:p>
        </p:txBody>
      </p:sp>
      <p:sp>
        <p:nvSpPr>
          <p:cNvPr id="4" name="日期版面配置區 3"/>
          <p:cNvSpPr>
            <a:spLocks noGrp="1"/>
          </p:cNvSpPr>
          <p:nvPr>
            <p:ph type="dt" sz="half" idx="10"/>
          </p:nvPr>
        </p:nvSpPr>
        <p:spPr/>
        <p:txBody>
          <a:bodyPr/>
          <a:lstStyle>
            <a:lvl1pPr>
              <a:defRPr/>
            </a:lvl1pPr>
          </a:lstStyle>
          <a:p>
            <a:pPr>
              <a:defRPr/>
            </a:pPr>
            <a:fld id="{3BDE2A76-822B-4C5C-9EAA-6F46E9B61962}" type="datetimeFigureOut">
              <a:rPr lang="zh-TW" altLang="en-US"/>
              <a:pPr>
                <a:defRPr/>
              </a:pPr>
              <a:t>2014/11/24</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F3B9890B-5C1E-4094-BACE-B081F633503A}" type="slidenum">
              <a:rPr lang="zh-TW" altLang="en-US"/>
              <a:pPr/>
              <a:t>‹#›</a:t>
            </a:fld>
            <a:endParaRPr lang="zh-TW" altLang="en-US"/>
          </a:p>
        </p:txBody>
      </p:sp>
    </p:spTree>
    <p:extLst>
      <p:ext uri="{BB962C8B-B14F-4D97-AF65-F5344CB8AC3E}">
        <p14:creationId xmlns:p14="http://schemas.microsoft.com/office/powerpoint/2010/main" val="2429887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873C4A94-D009-4618-A867-FAEAAD0FEB56}" type="datetimeFigureOut">
              <a:rPr lang="zh-TW" altLang="en-US"/>
              <a:pPr>
                <a:defRPr/>
              </a:pPr>
              <a:t>2014/11/24</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CD3D090B-CE61-4090-B179-60E9E8A854D4}" type="slidenum">
              <a:rPr lang="zh-TW" altLang="en-US"/>
              <a:pPr/>
              <a:t>‹#›</a:t>
            </a:fld>
            <a:endParaRPr lang="zh-TW" altLang="en-US"/>
          </a:p>
        </p:txBody>
      </p:sp>
    </p:spTree>
    <p:extLst>
      <p:ext uri="{BB962C8B-B14F-4D97-AF65-F5344CB8AC3E}">
        <p14:creationId xmlns:p14="http://schemas.microsoft.com/office/powerpoint/2010/main" val="112009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BCE5C4DE-4431-47BF-B22F-C1EC8A737DB8}" type="datetimeFigureOut">
              <a:rPr lang="zh-TW" altLang="en-US"/>
              <a:pPr>
                <a:defRPr/>
              </a:pPr>
              <a:t>2014/11/24</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BC9C2042-9F49-4D43-A9A9-804546AA2A75}" type="slidenum">
              <a:rPr lang="zh-TW" altLang="en-US"/>
              <a:pPr/>
              <a:t>‹#›</a:t>
            </a:fld>
            <a:endParaRPr lang="zh-TW" altLang="en-US"/>
          </a:p>
        </p:txBody>
      </p:sp>
    </p:spTree>
    <p:extLst>
      <p:ext uri="{BB962C8B-B14F-4D97-AF65-F5344CB8AC3E}">
        <p14:creationId xmlns:p14="http://schemas.microsoft.com/office/powerpoint/2010/main" val="568160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cxnSp>
        <p:nvCxnSpPr>
          <p:cNvPr id="4" name="直線接點 3"/>
          <p:cNvCxnSpPr/>
          <p:nvPr userDrawn="1"/>
        </p:nvCxnSpPr>
        <p:spPr>
          <a:xfrm>
            <a:off x="323850" y="1228725"/>
            <a:ext cx="8483600" cy="0"/>
          </a:xfrm>
          <a:prstGeom prst="line">
            <a:avLst/>
          </a:prstGeom>
          <a:ln w="12700" cmpd="sng">
            <a:solidFill>
              <a:schemeClr val="tx1">
                <a:lumMod val="75000"/>
                <a:lumOff val="25000"/>
              </a:schemeClr>
            </a:solidFill>
            <a:prstDash val="dot"/>
          </a:ln>
          <a:effectLst/>
        </p:spPr>
        <p:style>
          <a:lnRef idx="2">
            <a:schemeClr val="accent1"/>
          </a:lnRef>
          <a:fillRef idx="0">
            <a:schemeClr val="accent1"/>
          </a:fillRef>
          <a:effectRef idx="1">
            <a:schemeClr val="accent1"/>
          </a:effectRef>
          <a:fontRef idx="minor">
            <a:schemeClr val="tx1"/>
          </a:fontRef>
        </p:style>
      </p:cxnSp>
      <p:sp>
        <p:nvSpPr>
          <p:cNvPr id="2" name="標題 1"/>
          <p:cNvSpPr>
            <a:spLocks noGrp="1"/>
          </p:cNvSpPr>
          <p:nvPr>
            <p:ph type="title"/>
          </p:nvPr>
        </p:nvSpPr>
        <p:spPr/>
        <p:txBody>
          <a:body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lvl1pPr>
              <a:buClr>
                <a:srgbClr val="FF3300"/>
              </a:buClr>
              <a:defRPr lang="zh-TW" altLang="en-US" sz="2800" kern="1200" dirty="0" smtClean="0">
                <a:solidFill>
                  <a:schemeClr val="tx1"/>
                </a:solidFill>
                <a:latin typeface="Calibri" pitchFamily="34" charset="0"/>
                <a:ea typeface="新細明體" pitchFamily="18" charset="-120"/>
                <a:cs typeface="+mn-cs"/>
              </a:defRPr>
            </a:lvl1pPr>
            <a:lvl2pPr>
              <a:buClr>
                <a:srgbClr val="FF3300"/>
              </a:buClr>
              <a:defRPr lang="zh-TW" altLang="en-US" sz="2800" kern="1200" dirty="0" smtClean="0">
                <a:solidFill>
                  <a:schemeClr val="tx1"/>
                </a:solidFill>
                <a:latin typeface="Calibri" pitchFamily="34" charset="0"/>
                <a:ea typeface="新細明體" pitchFamily="18" charset="-120"/>
                <a:cs typeface="+mn-cs"/>
              </a:defRPr>
            </a:lvl2pPr>
            <a:lvl3pPr>
              <a:buClr>
                <a:srgbClr val="FF3300"/>
              </a:buClr>
              <a:defRPr lang="zh-TW" altLang="en-US" sz="2800" kern="1200" dirty="0" smtClean="0">
                <a:solidFill>
                  <a:schemeClr val="tx1"/>
                </a:solidFill>
                <a:latin typeface="Calibri" pitchFamily="34" charset="0"/>
                <a:ea typeface="新細明體" pitchFamily="18" charset="-120"/>
                <a:cs typeface="+mn-cs"/>
              </a:defRPr>
            </a:lvl3pPr>
            <a:lvl4pPr>
              <a:buClr>
                <a:srgbClr val="FF3300"/>
              </a:buClr>
              <a:defRPr lang="zh-TW" altLang="en-US" sz="2800" kern="1200" dirty="0" smtClean="0">
                <a:solidFill>
                  <a:schemeClr val="tx1"/>
                </a:solidFill>
                <a:latin typeface="Calibri" pitchFamily="34" charset="0"/>
                <a:ea typeface="新細明體" pitchFamily="18" charset="-120"/>
                <a:cs typeface="+mn-cs"/>
              </a:defRPr>
            </a:lvl4pPr>
            <a:lvl5pPr>
              <a:buClr>
                <a:srgbClr val="FF3300"/>
              </a:buClr>
              <a:defRPr lang="zh-TW" altLang="en-US" sz="2800" kern="1200" dirty="0">
                <a:solidFill>
                  <a:schemeClr val="tx1"/>
                </a:solidFill>
                <a:latin typeface="Calibri" pitchFamily="34" charset="0"/>
                <a:ea typeface="新細明體" pitchFamily="18" charset="-120"/>
                <a:cs typeface="+mn-cs"/>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日期版面配置區 3"/>
          <p:cNvSpPr>
            <a:spLocks noGrp="1"/>
          </p:cNvSpPr>
          <p:nvPr>
            <p:ph type="dt" sz="half" idx="10"/>
          </p:nvPr>
        </p:nvSpPr>
        <p:spPr/>
        <p:txBody>
          <a:bodyPr/>
          <a:lstStyle>
            <a:lvl1pPr>
              <a:defRPr/>
            </a:lvl1pPr>
          </a:lstStyle>
          <a:p>
            <a:pPr>
              <a:defRPr/>
            </a:pPr>
            <a:fld id="{6592BCAC-4828-46AE-8E0D-54A894EC2BDC}" type="datetimeFigureOut">
              <a:rPr lang="zh-TW" altLang="en-US"/>
              <a:pPr>
                <a:defRPr/>
              </a:pPr>
              <a:t>2014/11/24</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fld id="{9958554F-B89C-4FBC-8091-407CD058370B}" type="slidenum">
              <a:rPr lang="zh-TW" altLang="en-US"/>
              <a:pPr/>
              <a:t>‹#›</a:t>
            </a:fld>
            <a:endParaRPr lang="zh-TW" altLang="en-US"/>
          </a:p>
        </p:txBody>
      </p:sp>
    </p:spTree>
    <p:extLst>
      <p:ext uri="{BB962C8B-B14F-4D97-AF65-F5344CB8AC3E}">
        <p14:creationId xmlns:p14="http://schemas.microsoft.com/office/powerpoint/2010/main" val="2400212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區段標頭">
    <p:spTree>
      <p:nvGrpSpPr>
        <p:cNvPr id="1" name=""/>
        <p:cNvGrpSpPr/>
        <p:nvPr/>
      </p:nvGrpSpPr>
      <p:grpSpPr>
        <a:xfrm>
          <a:off x="0" y="0"/>
          <a:ext cx="0" cy="0"/>
          <a:chOff x="0" y="0"/>
          <a:chExt cx="0" cy="0"/>
        </a:xfrm>
      </p:grpSpPr>
      <p:sp>
        <p:nvSpPr>
          <p:cNvPr id="3" name="矩形 2"/>
          <p:cNvSpPr/>
          <p:nvPr userDrawn="1"/>
        </p:nvSpPr>
        <p:spPr>
          <a:xfrm>
            <a:off x="119063" y="2493963"/>
            <a:ext cx="8867775" cy="939800"/>
          </a:xfrm>
          <a:prstGeom prst="rect">
            <a:avLst/>
          </a:prstGeom>
          <a:solidFill>
            <a:srgbClr val="4B004B">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zh-TW" altLang="en-US"/>
          </a:p>
        </p:txBody>
      </p:sp>
      <p:sp>
        <p:nvSpPr>
          <p:cNvPr id="2" name="標題 1"/>
          <p:cNvSpPr>
            <a:spLocks noGrp="1"/>
          </p:cNvSpPr>
          <p:nvPr>
            <p:ph type="title"/>
          </p:nvPr>
        </p:nvSpPr>
        <p:spPr>
          <a:xfrm>
            <a:off x="457200" y="2493994"/>
            <a:ext cx="8229600" cy="939365"/>
          </a:xfrm>
        </p:spPr>
        <p:txBody>
          <a:bodyPr>
            <a:normAutofit/>
          </a:bodyPr>
          <a:lstStyle>
            <a:lvl1pPr algn="l">
              <a:defRPr lang="zh-TW" altLang="en-US" sz="4800" kern="1200" dirty="0">
                <a:solidFill>
                  <a:schemeClr val="bg1"/>
                </a:solidFill>
                <a:latin typeface="+mn-lt"/>
                <a:ea typeface="+mn-ea"/>
                <a:cs typeface="+mn-cs"/>
              </a:defRPr>
            </a:lvl1pPr>
          </a:lstStyle>
          <a:p>
            <a:r>
              <a:rPr lang="zh-TW" altLang="en-US" dirty="0" smtClean="0"/>
              <a:t>按一下以編輯母片標題樣式</a:t>
            </a:r>
            <a:endParaRPr lang="zh-TW" altLang="en-US" dirty="0"/>
          </a:p>
        </p:txBody>
      </p:sp>
      <p:sp>
        <p:nvSpPr>
          <p:cNvPr id="4" name="日期版面配置區 3"/>
          <p:cNvSpPr>
            <a:spLocks noGrp="1"/>
          </p:cNvSpPr>
          <p:nvPr>
            <p:ph type="dt" sz="half" idx="10"/>
          </p:nvPr>
        </p:nvSpPr>
        <p:spPr/>
        <p:txBody>
          <a:bodyPr/>
          <a:lstStyle>
            <a:lvl1pPr>
              <a:defRPr/>
            </a:lvl1pPr>
          </a:lstStyle>
          <a:p>
            <a:pPr>
              <a:defRPr/>
            </a:pPr>
            <a:fld id="{782882CC-B749-4C2D-8DF9-B6312565FA9E}" type="datetimeFigureOut">
              <a:rPr lang="zh-TW" altLang="en-US"/>
              <a:pPr>
                <a:defRPr/>
              </a:pPr>
              <a:t>2014/11/24</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5F23CDA6-79C1-41BE-9FCF-E722E8CDED13}" type="slidenum">
              <a:rPr lang="zh-TW" altLang="en-US"/>
              <a:pPr/>
              <a:t>‹#›</a:t>
            </a:fld>
            <a:endParaRPr lang="zh-TW" altLang="en-US"/>
          </a:p>
        </p:txBody>
      </p:sp>
    </p:spTree>
    <p:extLst>
      <p:ext uri="{BB962C8B-B14F-4D97-AF65-F5344CB8AC3E}">
        <p14:creationId xmlns:p14="http://schemas.microsoft.com/office/powerpoint/2010/main" val="1469581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98A6C5BD-4169-416D-A910-61074627EE0E}" type="datetimeFigureOut">
              <a:rPr lang="zh-TW" altLang="en-US"/>
              <a:pPr>
                <a:defRPr/>
              </a:pPr>
              <a:t>2014/11/24</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fld id="{31C4FE09-5C28-4AF9-85E6-E4E0AE15D87C}" type="slidenum">
              <a:rPr lang="zh-TW" altLang="en-US"/>
              <a:pPr/>
              <a:t>‹#›</a:t>
            </a:fld>
            <a:endParaRPr lang="zh-TW" altLang="en-US"/>
          </a:p>
        </p:txBody>
      </p:sp>
    </p:spTree>
    <p:extLst>
      <p:ext uri="{BB962C8B-B14F-4D97-AF65-F5344CB8AC3E}">
        <p14:creationId xmlns:p14="http://schemas.microsoft.com/office/powerpoint/2010/main" val="1258135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7859DE93-9654-426A-9E7E-524744977FB2}" type="datetimeFigureOut">
              <a:rPr lang="zh-TW" altLang="en-US"/>
              <a:pPr>
                <a:defRPr/>
              </a:pPr>
              <a:t>2014/11/24</a:t>
            </a:fld>
            <a:endParaRPr lang="zh-TW" altLang="en-US"/>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fld id="{2B7CB89F-AC1E-4D37-8FDD-4483990E037D}" type="slidenum">
              <a:rPr lang="zh-TW" altLang="en-US"/>
              <a:pPr/>
              <a:t>‹#›</a:t>
            </a:fld>
            <a:endParaRPr lang="zh-TW" altLang="en-US"/>
          </a:p>
        </p:txBody>
      </p:sp>
    </p:spTree>
    <p:extLst>
      <p:ext uri="{BB962C8B-B14F-4D97-AF65-F5344CB8AC3E}">
        <p14:creationId xmlns:p14="http://schemas.microsoft.com/office/powerpoint/2010/main" val="2095329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3"/>
          <p:cNvSpPr>
            <a:spLocks noGrp="1"/>
          </p:cNvSpPr>
          <p:nvPr>
            <p:ph type="dt" sz="half" idx="10"/>
          </p:nvPr>
        </p:nvSpPr>
        <p:spPr/>
        <p:txBody>
          <a:bodyPr/>
          <a:lstStyle>
            <a:lvl1pPr>
              <a:defRPr/>
            </a:lvl1pPr>
          </a:lstStyle>
          <a:p>
            <a:pPr>
              <a:defRPr/>
            </a:pPr>
            <a:fld id="{BCBF98FF-A039-47F6-ACCE-50F764AD2199}" type="datetimeFigureOut">
              <a:rPr lang="zh-TW" altLang="en-US"/>
              <a:pPr>
                <a:defRPr/>
              </a:pPr>
              <a:t>2014/11/24</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fld id="{2B17CD42-4709-40E4-B549-8A600D6EB3A6}" type="slidenum">
              <a:rPr lang="zh-TW" altLang="en-US"/>
              <a:pPr/>
              <a:t>‹#›</a:t>
            </a:fld>
            <a:endParaRPr lang="zh-TW" altLang="en-US"/>
          </a:p>
        </p:txBody>
      </p:sp>
    </p:spTree>
    <p:extLst>
      <p:ext uri="{BB962C8B-B14F-4D97-AF65-F5344CB8AC3E}">
        <p14:creationId xmlns:p14="http://schemas.microsoft.com/office/powerpoint/2010/main" val="1305512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2F8F3815-9572-4EC6-A033-C891FED41F13}" type="datetimeFigureOut">
              <a:rPr lang="zh-TW" altLang="en-US"/>
              <a:pPr>
                <a:defRPr/>
              </a:pPr>
              <a:t>2014/11/24</a:t>
            </a:fld>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fld id="{A4469CAA-E1C0-4E5B-ADCB-239ECF391AD3}" type="slidenum">
              <a:rPr lang="zh-TW" altLang="en-US"/>
              <a:pPr/>
              <a:t>‹#›</a:t>
            </a:fld>
            <a:endParaRPr lang="zh-TW" altLang="en-US"/>
          </a:p>
        </p:txBody>
      </p:sp>
    </p:spTree>
    <p:extLst>
      <p:ext uri="{BB962C8B-B14F-4D97-AF65-F5344CB8AC3E}">
        <p14:creationId xmlns:p14="http://schemas.microsoft.com/office/powerpoint/2010/main" val="3013909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B5522A44-90C4-4B07-8A99-CD47565502F1}" type="datetimeFigureOut">
              <a:rPr lang="zh-TW" altLang="en-US"/>
              <a:pPr>
                <a:defRPr/>
              </a:pPr>
              <a:t>2014/11/24</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fld id="{5068EA44-FC2E-4A88-8CA8-8BC5158660F5}" type="slidenum">
              <a:rPr lang="zh-TW" altLang="en-US"/>
              <a:pPr/>
              <a:t>‹#›</a:t>
            </a:fld>
            <a:endParaRPr lang="zh-TW" altLang="en-US"/>
          </a:p>
        </p:txBody>
      </p:sp>
    </p:spTree>
    <p:extLst>
      <p:ext uri="{BB962C8B-B14F-4D97-AF65-F5344CB8AC3E}">
        <p14:creationId xmlns:p14="http://schemas.microsoft.com/office/powerpoint/2010/main" val="2065023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63235FDB-C917-4474-A10E-55A894C584E0}" type="datetimeFigureOut">
              <a:rPr lang="zh-TW" altLang="en-US"/>
              <a:pPr>
                <a:defRPr/>
              </a:pPr>
              <a:t>2014/11/24</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fld id="{21747B8A-6A3C-40BB-B73F-8B0710AF5AA0}" type="slidenum">
              <a:rPr lang="zh-TW" altLang="en-US"/>
              <a:pPr/>
              <a:t>‹#›</a:t>
            </a:fld>
            <a:endParaRPr lang="zh-TW" altLang="en-US"/>
          </a:p>
        </p:txBody>
      </p:sp>
    </p:spTree>
    <p:extLst>
      <p:ext uri="{BB962C8B-B14F-4D97-AF65-F5344CB8AC3E}">
        <p14:creationId xmlns:p14="http://schemas.microsoft.com/office/powerpoint/2010/main" val="591894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EA3AFAC8-8FA9-40D6-B639-C2D87DAC54A1}" type="datetimeFigureOut">
              <a:rPr lang="zh-TW" altLang="en-US"/>
              <a:pPr>
                <a:defRPr/>
              </a:pPr>
              <a:t>2014/11/24</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312E6EF1-6FE7-4872-B281-326D64ED247E}" type="slidenum">
              <a:rPr lang="zh-TW" altLang="en-US"/>
              <a:pPr/>
              <a:t>‹#›</a:t>
            </a:fld>
            <a:endParaRPr lang="zh-TW" altLang="en-US"/>
          </a:p>
        </p:txBody>
      </p:sp>
      <p:grpSp>
        <p:nvGrpSpPr>
          <p:cNvPr id="1031" name="群組 6"/>
          <p:cNvGrpSpPr>
            <a:grpSpLocks/>
          </p:cNvGrpSpPr>
          <p:nvPr/>
        </p:nvGrpSpPr>
        <p:grpSpPr bwMode="auto">
          <a:xfrm>
            <a:off x="0" y="6369050"/>
            <a:ext cx="9144000" cy="503238"/>
            <a:chOff x="0" y="6368291"/>
            <a:chExt cx="9144000" cy="503999"/>
          </a:xfrm>
        </p:grpSpPr>
        <p:sp>
          <p:nvSpPr>
            <p:cNvPr id="8" name="矩形 7"/>
            <p:cNvSpPr/>
            <p:nvPr/>
          </p:nvSpPr>
          <p:spPr>
            <a:xfrm>
              <a:off x="0" y="6368291"/>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zh-TW" altLang="en-US" dirty="0"/>
            </a:p>
          </p:txBody>
        </p:sp>
        <p:pic>
          <p:nvPicPr>
            <p:cNvPr id="1043" name="Picture 9" descr="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 name="矩形 9"/>
            <p:cNvSpPr>
              <a:spLocks noChangeArrowheads="1"/>
            </p:cNvSpPr>
            <p:nvPr/>
          </p:nvSpPr>
          <p:spPr bwMode="auto">
            <a:xfrm>
              <a:off x="376238" y="6468455"/>
              <a:ext cx="3662362" cy="30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TW" sz="1400" i="1">
                  <a:solidFill>
                    <a:srgbClr val="2907A5"/>
                  </a:solidFill>
                  <a:cs typeface="Arial" panose="020B0604020202020204" pitchFamily="34" charset="0"/>
                </a:rPr>
                <a:t>Institute of Information Management, NCTU </a:t>
              </a:r>
              <a:endParaRPr kumimoji="0" lang="zh-TW" altLang="en-US" sz="1400">
                <a:latin typeface="Calibri" panose="020F0502020204030204" pitchFamily="34" charset="0"/>
              </a:endParaRPr>
            </a:p>
          </p:txBody>
        </p:sp>
      </p:grpSp>
      <p:grpSp>
        <p:nvGrpSpPr>
          <p:cNvPr id="1032" name="群組 11"/>
          <p:cNvGrpSpPr>
            <a:grpSpLocks noChangeAspect="1"/>
          </p:cNvGrpSpPr>
          <p:nvPr/>
        </p:nvGrpSpPr>
        <p:grpSpPr bwMode="auto">
          <a:xfrm>
            <a:off x="7505700" y="6430963"/>
            <a:ext cx="1576388" cy="379412"/>
            <a:chOff x="802992" y="1003371"/>
            <a:chExt cx="2247007" cy="541866"/>
          </a:xfrm>
        </p:grpSpPr>
        <p:sp>
          <p:nvSpPr>
            <p:cNvPr id="13" name="矩形 12"/>
            <p:cNvSpPr>
              <a:spLocks noChangeAspect="1"/>
            </p:cNvSpPr>
            <p:nvPr/>
          </p:nvSpPr>
          <p:spPr>
            <a:xfrm>
              <a:off x="802992" y="1005638"/>
              <a:ext cx="538557" cy="539599"/>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en-US" altLang="zh-TW" sz="2400" b="1" dirty="0">
                  <a:solidFill>
                    <a:schemeClr val="bg1"/>
                  </a:solidFill>
                  <a:latin typeface="Tahoma"/>
                  <a:cs typeface="Tahoma"/>
                </a:rPr>
                <a:t>I</a:t>
              </a:r>
              <a:endParaRPr lang="zh-TW" altLang="en-US" sz="2400" b="1" dirty="0">
                <a:solidFill>
                  <a:schemeClr val="bg1"/>
                </a:solidFill>
                <a:latin typeface="Tahoma"/>
                <a:cs typeface="Tahoma"/>
              </a:endParaRPr>
            </a:p>
          </p:txBody>
        </p:sp>
        <p:sp>
          <p:nvSpPr>
            <p:cNvPr id="14" name="矩形 13"/>
            <p:cNvSpPr>
              <a:spLocks noChangeAspect="1"/>
            </p:cNvSpPr>
            <p:nvPr/>
          </p:nvSpPr>
          <p:spPr>
            <a:xfrm>
              <a:off x="1368704" y="1003371"/>
              <a:ext cx="538557" cy="539599"/>
            </a:xfrm>
            <a:prstGeom prst="rect">
              <a:avLst/>
            </a:prstGeom>
            <a:solidFill>
              <a:schemeClr val="accent6">
                <a:lumMod val="75000"/>
              </a:schemeClr>
            </a:solidFill>
            <a:ln>
              <a:noFill/>
            </a:ln>
            <a:effectLst/>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en-US" altLang="zh-TW" sz="2400" b="1" dirty="0">
                  <a:solidFill>
                    <a:schemeClr val="bg1"/>
                  </a:solidFill>
                  <a:latin typeface="Tahoma"/>
                  <a:cs typeface="Tahoma"/>
                </a:rPr>
                <a:t>E</a:t>
              </a:r>
              <a:endParaRPr lang="zh-TW" altLang="en-US" sz="2400" b="1" dirty="0">
                <a:solidFill>
                  <a:schemeClr val="bg1"/>
                </a:solidFill>
                <a:latin typeface="Tahoma"/>
                <a:cs typeface="Tahoma"/>
              </a:endParaRPr>
            </a:p>
          </p:txBody>
        </p:sp>
        <p:sp>
          <p:nvSpPr>
            <p:cNvPr id="15" name="矩形 14"/>
            <p:cNvSpPr>
              <a:spLocks noChangeAspect="1"/>
            </p:cNvSpPr>
            <p:nvPr/>
          </p:nvSpPr>
          <p:spPr>
            <a:xfrm>
              <a:off x="1941204" y="1005638"/>
              <a:ext cx="536294" cy="539599"/>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en-US" altLang="zh-TW" sz="2400" b="1" dirty="0">
                  <a:solidFill>
                    <a:schemeClr val="bg1"/>
                  </a:solidFill>
                  <a:latin typeface="Tahoma"/>
                  <a:cs typeface="Tahoma"/>
                </a:rPr>
                <a:t>B</a:t>
              </a:r>
              <a:endParaRPr lang="zh-TW" altLang="en-US" sz="2400" b="1" dirty="0">
                <a:solidFill>
                  <a:schemeClr val="bg1"/>
                </a:solidFill>
                <a:latin typeface="Tahoma"/>
                <a:cs typeface="Tahoma"/>
              </a:endParaRPr>
            </a:p>
          </p:txBody>
        </p:sp>
        <p:sp>
          <p:nvSpPr>
            <p:cNvPr id="16" name="矩形 15"/>
            <p:cNvSpPr>
              <a:spLocks noChangeAspect="1"/>
            </p:cNvSpPr>
            <p:nvPr/>
          </p:nvSpPr>
          <p:spPr>
            <a:xfrm>
              <a:off x="2511442" y="1003371"/>
              <a:ext cx="538557" cy="539599"/>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en-US" altLang="zh-TW" sz="2400" b="1" dirty="0">
                  <a:solidFill>
                    <a:schemeClr val="bg1"/>
                  </a:solidFill>
                  <a:latin typeface="Tahoma"/>
                  <a:cs typeface="Tahoma"/>
                </a:rPr>
                <a:t>I</a:t>
              </a:r>
              <a:endParaRPr lang="zh-TW" altLang="en-US" sz="2400" b="1" dirty="0">
                <a:solidFill>
                  <a:schemeClr val="bg1"/>
                </a:solidFill>
                <a:latin typeface="Tahoma"/>
                <a:cs typeface="Tahoma"/>
              </a:endParaRPr>
            </a:p>
          </p:txBody>
        </p:sp>
      </p:grpSp>
      <p:grpSp>
        <p:nvGrpSpPr>
          <p:cNvPr id="1033" name="群組 16"/>
          <p:cNvGrpSpPr>
            <a:grpSpLocks/>
          </p:cNvGrpSpPr>
          <p:nvPr/>
        </p:nvGrpSpPr>
        <p:grpSpPr bwMode="auto">
          <a:xfrm>
            <a:off x="0" y="-7938"/>
            <a:ext cx="9170988" cy="358776"/>
            <a:chOff x="1" y="-8468"/>
            <a:chExt cx="9171499" cy="503999"/>
          </a:xfrm>
        </p:grpSpPr>
        <p:sp>
          <p:nvSpPr>
            <p:cNvPr id="18" name="矩形 17"/>
            <p:cNvSpPr/>
            <p:nvPr/>
          </p:nvSpPr>
          <p:spPr>
            <a:xfrm>
              <a:off x="242903" y="452"/>
              <a:ext cx="180985" cy="490619"/>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zh-TW" altLang="en-US"/>
            </a:p>
          </p:txBody>
        </p:sp>
        <p:sp>
          <p:nvSpPr>
            <p:cNvPr id="19" name="矩形 18"/>
            <p:cNvSpPr/>
            <p:nvPr/>
          </p:nvSpPr>
          <p:spPr>
            <a:xfrm>
              <a:off x="1" y="452"/>
              <a:ext cx="179398" cy="490619"/>
            </a:xfrm>
            <a:prstGeom prst="rect">
              <a:avLst/>
            </a:prstGeom>
            <a:solidFill>
              <a:srgbClr val="00009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zh-TW" altLang="en-US"/>
            </a:p>
          </p:txBody>
        </p:sp>
        <p:sp>
          <p:nvSpPr>
            <p:cNvPr id="20" name="矩形 19"/>
            <p:cNvSpPr/>
            <p:nvPr/>
          </p:nvSpPr>
          <p:spPr>
            <a:xfrm>
              <a:off x="487391" y="452"/>
              <a:ext cx="179397" cy="490619"/>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zh-TW" altLang="en-US"/>
            </a:p>
          </p:txBody>
        </p:sp>
        <p:sp>
          <p:nvSpPr>
            <p:cNvPr id="21" name="矩形 20"/>
            <p:cNvSpPr/>
            <p:nvPr/>
          </p:nvSpPr>
          <p:spPr>
            <a:xfrm>
              <a:off x="749343" y="-8468"/>
              <a:ext cx="8422157" cy="503999"/>
            </a:xfrm>
            <a:prstGeom prst="rect">
              <a:avLst/>
            </a:prstGeom>
            <a:solidFill>
              <a:srgbClr val="66006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zh-TW" altLang="en-US"/>
            </a:p>
          </p:txBody>
        </p:sp>
      </p:grpSp>
    </p:spTree>
  </p:cSld>
  <p:clrMap bg1="lt1" tx1="dk1" bg2="lt2" tx2="dk2" accent1="accent1" accent2="accent2" accent3="accent3" accent4="accent4" accent5="accent5" accent6="accent6" hlink="hlink" folHlink="folHlink"/>
  <p:sldLayoutIdLst>
    <p:sldLayoutId id="2147483675" r:id="rId1"/>
    <p:sldLayoutId id="2147483684" r:id="rId2"/>
    <p:sldLayoutId id="214748368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0" fontAlgn="base" hangingPunct="0">
        <a:spcBef>
          <a:spcPct val="0"/>
        </a:spcBef>
        <a:spcAft>
          <a:spcPct val="0"/>
        </a:spcAft>
        <a:defRPr lang="zh-TW" altLang="en-US" sz="4900" b="1" kern="1200" dirty="0">
          <a:solidFill>
            <a:srgbClr val="7030A0"/>
          </a:solidFill>
          <a:latin typeface="+mj-lt"/>
          <a:ea typeface="+mj-ea"/>
          <a:cs typeface="+mj-cs"/>
        </a:defRPr>
      </a:lvl1pPr>
      <a:lvl2pPr algn="ctr" defTabSz="457200" rtl="0" eaLnBrk="0" fontAlgn="base" hangingPunct="0">
        <a:spcBef>
          <a:spcPct val="0"/>
        </a:spcBef>
        <a:spcAft>
          <a:spcPct val="0"/>
        </a:spcAft>
        <a:defRPr sz="4900" b="1">
          <a:solidFill>
            <a:srgbClr val="7030A0"/>
          </a:solidFill>
          <a:latin typeface="Calibri" pitchFamily="34" charset="0"/>
          <a:ea typeface="新細明體" pitchFamily="18" charset="-120"/>
        </a:defRPr>
      </a:lvl2pPr>
      <a:lvl3pPr algn="ctr" defTabSz="457200" rtl="0" eaLnBrk="0" fontAlgn="base" hangingPunct="0">
        <a:spcBef>
          <a:spcPct val="0"/>
        </a:spcBef>
        <a:spcAft>
          <a:spcPct val="0"/>
        </a:spcAft>
        <a:defRPr sz="4900" b="1">
          <a:solidFill>
            <a:srgbClr val="7030A0"/>
          </a:solidFill>
          <a:latin typeface="Calibri" pitchFamily="34" charset="0"/>
          <a:ea typeface="新細明體" pitchFamily="18" charset="-120"/>
        </a:defRPr>
      </a:lvl3pPr>
      <a:lvl4pPr algn="ctr" defTabSz="457200" rtl="0" eaLnBrk="0" fontAlgn="base" hangingPunct="0">
        <a:spcBef>
          <a:spcPct val="0"/>
        </a:spcBef>
        <a:spcAft>
          <a:spcPct val="0"/>
        </a:spcAft>
        <a:defRPr sz="4900" b="1">
          <a:solidFill>
            <a:srgbClr val="7030A0"/>
          </a:solidFill>
          <a:latin typeface="Calibri" pitchFamily="34" charset="0"/>
          <a:ea typeface="新細明體" pitchFamily="18" charset="-120"/>
        </a:defRPr>
      </a:lvl4pPr>
      <a:lvl5pPr algn="ctr" defTabSz="457200" rtl="0" eaLnBrk="0" fontAlgn="base" hangingPunct="0">
        <a:spcBef>
          <a:spcPct val="0"/>
        </a:spcBef>
        <a:spcAft>
          <a:spcPct val="0"/>
        </a:spcAft>
        <a:defRPr sz="4900" b="1">
          <a:solidFill>
            <a:srgbClr val="7030A0"/>
          </a:solidFill>
          <a:latin typeface="Calibri" pitchFamily="34" charset="0"/>
          <a:ea typeface="新細明體" pitchFamily="18" charset="-120"/>
        </a:defRPr>
      </a:lvl5pPr>
      <a:lvl6pPr marL="457200" algn="ctr" defTabSz="457200" rtl="0" fontAlgn="base">
        <a:spcBef>
          <a:spcPct val="0"/>
        </a:spcBef>
        <a:spcAft>
          <a:spcPct val="0"/>
        </a:spcAft>
        <a:defRPr sz="4900" b="1">
          <a:solidFill>
            <a:srgbClr val="7030A0"/>
          </a:solidFill>
          <a:latin typeface="Calibri" pitchFamily="34" charset="0"/>
          <a:ea typeface="新細明體" pitchFamily="18" charset="-120"/>
        </a:defRPr>
      </a:lvl6pPr>
      <a:lvl7pPr marL="914400" algn="ctr" defTabSz="457200" rtl="0" fontAlgn="base">
        <a:spcBef>
          <a:spcPct val="0"/>
        </a:spcBef>
        <a:spcAft>
          <a:spcPct val="0"/>
        </a:spcAft>
        <a:defRPr sz="4900" b="1">
          <a:solidFill>
            <a:srgbClr val="7030A0"/>
          </a:solidFill>
          <a:latin typeface="Calibri" pitchFamily="34" charset="0"/>
          <a:ea typeface="新細明體" pitchFamily="18" charset="-120"/>
        </a:defRPr>
      </a:lvl7pPr>
      <a:lvl8pPr marL="1371600" algn="ctr" defTabSz="457200" rtl="0" fontAlgn="base">
        <a:spcBef>
          <a:spcPct val="0"/>
        </a:spcBef>
        <a:spcAft>
          <a:spcPct val="0"/>
        </a:spcAft>
        <a:defRPr sz="4900" b="1">
          <a:solidFill>
            <a:srgbClr val="7030A0"/>
          </a:solidFill>
          <a:latin typeface="Calibri" pitchFamily="34" charset="0"/>
          <a:ea typeface="新細明體" pitchFamily="18" charset="-120"/>
        </a:defRPr>
      </a:lvl8pPr>
      <a:lvl9pPr marL="1828800" algn="ctr" defTabSz="457200" rtl="0" fontAlgn="base">
        <a:spcBef>
          <a:spcPct val="0"/>
        </a:spcBef>
        <a:spcAft>
          <a:spcPct val="0"/>
        </a:spcAft>
        <a:defRPr sz="4900" b="1">
          <a:solidFill>
            <a:srgbClr val="7030A0"/>
          </a:solidFill>
          <a:latin typeface="Calibri" pitchFamily="34" charset="0"/>
          <a:ea typeface="新細明體" pitchFamily="18" charset="-12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TW"/>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go-vSTON-cU" TargetMode="External"/><Relationship Id="rId5" Type="http://schemas.openxmlformats.org/officeDocument/2006/relationships/hyperlink" Target="https://www.youtube.com/watch?v=go-vSTON-cU" TargetMode="Externa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wmv"/><Relationship Id="rId1" Type="http://schemas.openxmlformats.org/officeDocument/2006/relationships/video" Target="NULL" TargetMode="External"/><Relationship Id="rId5" Type="http://schemas.openxmlformats.org/officeDocument/2006/relationships/image" Target="../media/image14.png"/><Relationship Id="rId4" Type="http://schemas.openxmlformats.org/officeDocument/2006/relationships/notesSlide" Target="../notesSlides/notesSlide8.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6.xml"/><Relationship Id="rId1" Type="http://schemas.openxmlformats.org/officeDocument/2006/relationships/video" Target="https://www.youtube.com/embed/OI-bTpbkH4Y"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7.png"/><Relationship Id="rId4" Type="http://schemas.openxmlformats.org/officeDocument/2006/relationships/notesSlide" Target="../notesSlides/notesSlide1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hyperlink" Target="http://brandsugar.co/blog/homeplus-subway-virtual-store" TargetMode="External"/><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3.png"/><Relationship Id="rId5" Type="http://schemas.openxmlformats.org/officeDocument/2006/relationships/hyperlink" Target="https://www.youtube.com/watch?v=iOucwX7Z1HU" TargetMode="External"/><Relationship Id="rId4"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tmi.vc/%E7%A4%BE%E7%BE%A4%E9%81%8B%E7%94%A8%E5%92%8C%E7%BE%A4%E7%9C%BE%E6%99%BA%E6%85%A7%E7%9A%84%E6%A6%82%E5%BF%B5/" TargetMode="External"/><Relationship Id="rId2" Type="http://schemas.openxmlformats.org/officeDocument/2006/relationships/hyperlink" Target="https://www.threadless.com/" TargetMode="External"/><Relationship Id="rId1" Type="http://schemas.openxmlformats.org/officeDocument/2006/relationships/slideLayout" Target="../slideLayouts/slideLayout2.xml"/><Relationship Id="rId6" Type="http://schemas.openxmlformats.org/officeDocument/2006/relationships/hyperlink" Target="http://www.bnext.com.tw/article/view/id/18844" TargetMode="External"/><Relationship Id="rId5" Type="http://schemas.openxmlformats.org/officeDocument/2006/relationships/hyperlink" Target="http://www.bnext.com.tw/article/view/id/18606" TargetMode="External"/><Relationship Id="rId4" Type="http://schemas.openxmlformats.org/officeDocument/2006/relationships/hyperlink" Target="http://technews.tw/2014/07/26/google-translate-community-site/"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43559" y="1541145"/>
            <a:ext cx="8339183" cy="1470025"/>
          </a:xfrm>
        </p:spPr>
        <p:txBody>
          <a:bodyPr>
            <a:normAutofit fontScale="90000"/>
          </a:bodyPr>
          <a:lstStyle/>
          <a:p>
            <a:r>
              <a:rPr lang="en-US" altLang="zh-TW" dirty="0"/>
              <a:t>Trends </a:t>
            </a:r>
            <a:r>
              <a:rPr lang="en-US" altLang="zh-TW" dirty="0" smtClean="0"/>
              <a:t>of </a:t>
            </a:r>
            <a:r>
              <a:rPr lang="en-US" altLang="zh-TW" sz="4900" b="1" dirty="0" smtClean="0">
                <a:solidFill>
                  <a:srgbClr val="7030A0"/>
                </a:solidFill>
              </a:rPr>
              <a:t>E-</a:t>
            </a:r>
            <a:r>
              <a:rPr lang="en-US" altLang="zh-TW" dirty="0" smtClean="0"/>
              <a:t>Commerce Evolution:</a:t>
            </a:r>
            <a:br>
              <a:rPr lang="en-US" altLang="zh-TW" dirty="0" smtClean="0"/>
            </a:br>
            <a:r>
              <a:rPr lang="en-US" altLang="zh-TW" dirty="0" smtClean="0"/>
              <a:t>Power of Crowd &amp; Mobility</a:t>
            </a:r>
            <a:br>
              <a:rPr lang="en-US" altLang="zh-TW" dirty="0" smtClean="0"/>
            </a:br>
            <a:r>
              <a:rPr lang="zh-TW" altLang="en-US" sz="4000" dirty="0" smtClean="0"/>
              <a:t>電子商務演化新趨 勢</a:t>
            </a:r>
            <a:r>
              <a:rPr lang="en-US" altLang="zh-TW" sz="4000" dirty="0" smtClean="0"/>
              <a:t>:</a:t>
            </a:r>
            <a:br>
              <a:rPr lang="en-US" altLang="zh-TW" sz="4000" dirty="0" smtClean="0"/>
            </a:br>
            <a:r>
              <a:rPr lang="zh-TW" altLang="en-US" sz="4000" dirty="0" smtClean="0">
                <a:latin typeface="新細明體"/>
                <a:ea typeface="新細明體"/>
              </a:rPr>
              <a:t>「</a:t>
            </a:r>
            <a:r>
              <a:rPr lang="zh-TW" altLang="en-US" sz="4000" dirty="0" smtClean="0"/>
              <a:t>群眾</a:t>
            </a:r>
            <a:r>
              <a:rPr lang="zh-TW" altLang="en-US" sz="4000" dirty="0" smtClean="0">
                <a:latin typeface="新細明體"/>
                <a:ea typeface="新細明體"/>
              </a:rPr>
              <a:t>」</a:t>
            </a:r>
            <a:r>
              <a:rPr lang="zh-TW" altLang="en-US" sz="4000" dirty="0" smtClean="0"/>
              <a:t>與</a:t>
            </a:r>
            <a:r>
              <a:rPr lang="zh-TW" altLang="en-US" sz="4000" dirty="0">
                <a:latin typeface="新細明體"/>
              </a:rPr>
              <a:t>「</a:t>
            </a:r>
            <a:r>
              <a:rPr lang="zh-TW" altLang="en-US" sz="4000" dirty="0" smtClean="0"/>
              <a:t>移動</a:t>
            </a:r>
            <a:r>
              <a:rPr lang="zh-TW" altLang="en-US" sz="4000" dirty="0" smtClean="0">
                <a:latin typeface="新細明體"/>
              </a:rPr>
              <a:t>」</a:t>
            </a:r>
            <a:r>
              <a:rPr lang="zh-TW" altLang="en-US" sz="4000" dirty="0">
                <a:latin typeface="新細明體"/>
              </a:rPr>
              <a:t>的</a:t>
            </a:r>
            <a:r>
              <a:rPr lang="zh-TW" altLang="en-US" sz="4000" dirty="0" smtClean="0"/>
              <a:t>力量之探索</a:t>
            </a:r>
            <a:endParaRPr lang="zh-TW" altLang="en-US" sz="4400" b="1" dirty="0">
              <a:solidFill>
                <a:srgbClr val="7030A0"/>
              </a:solidFill>
            </a:endParaRPr>
          </a:p>
        </p:txBody>
      </p:sp>
      <p:sp>
        <p:nvSpPr>
          <p:cNvPr id="3" name="副標題 2"/>
          <p:cNvSpPr>
            <a:spLocks noGrp="1"/>
          </p:cNvSpPr>
          <p:nvPr>
            <p:ph type="subTitle" idx="1"/>
          </p:nvPr>
        </p:nvSpPr>
        <p:spPr>
          <a:xfrm>
            <a:off x="833120" y="4108450"/>
            <a:ext cx="7482840" cy="2038350"/>
          </a:xfrm>
        </p:spPr>
        <p:txBody>
          <a:bodyPr>
            <a:normAutofit/>
          </a:bodyPr>
          <a:lstStyle/>
          <a:p>
            <a:r>
              <a:rPr lang="en-US" altLang="zh-TW" dirty="0" smtClean="0">
                <a:solidFill>
                  <a:srgbClr val="002060"/>
                </a:solidFill>
              </a:rPr>
              <a:t> Yung-Ming Li Ph.D.</a:t>
            </a:r>
          </a:p>
          <a:p>
            <a:r>
              <a:rPr lang="en-US" altLang="zh-TW" sz="2400" dirty="0" smtClean="0">
                <a:solidFill>
                  <a:srgbClr val="002060"/>
                </a:solidFill>
              </a:rPr>
              <a:t>Professor, Institute of Information Management</a:t>
            </a:r>
          </a:p>
          <a:p>
            <a:r>
              <a:rPr lang="en-US" altLang="zh-TW" sz="2400" dirty="0" smtClean="0">
                <a:solidFill>
                  <a:srgbClr val="002060"/>
                </a:solidFill>
              </a:rPr>
              <a:t>National </a:t>
            </a:r>
            <a:r>
              <a:rPr lang="en-US" altLang="zh-TW" sz="2400" dirty="0" err="1" smtClean="0">
                <a:solidFill>
                  <a:srgbClr val="002060"/>
                </a:solidFill>
              </a:rPr>
              <a:t>Chiao</a:t>
            </a:r>
            <a:r>
              <a:rPr lang="en-US" altLang="zh-TW" sz="2400" dirty="0" smtClean="0">
                <a:solidFill>
                  <a:srgbClr val="002060"/>
                </a:solidFill>
              </a:rPr>
              <a:t> Tung University, Taiwan</a:t>
            </a:r>
          </a:p>
          <a:p>
            <a:endParaRPr lang="zh-TW" altLang="en-US" dirty="0">
              <a:solidFill>
                <a:srgbClr val="002060"/>
              </a:solidFill>
            </a:endParaRPr>
          </a:p>
        </p:txBody>
      </p:sp>
    </p:spTree>
    <p:extLst>
      <p:ext uri="{BB962C8B-B14F-4D97-AF65-F5344CB8AC3E}">
        <p14:creationId xmlns:p14="http://schemas.microsoft.com/office/powerpoint/2010/main" val="7699653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smtClean="0"/>
              <a:t>群眾</a:t>
            </a:r>
            <a:r>
              <a:rPr lang="en-US" altLang="zh-TW" sz="4400" dirty="0" smtClean="0"/>
              <a:t>(Crowds)</a:t>
            </a:r>
            <a:r>
              <a:rPr lang="zh-TW" altLang="en-US" sz="4400" dirty="0" smtClean="0"/>
              <a:t> </a:t>
            </a:r>
            <a:r>
              <a:rPr lang="en-US" altLang="zh-TW" sz="4400" dirty="0" smtClean="0"/>
              <a:t>vs.</a:t>
            </a:r>
            <a:r>
              <a:rPr lang="zh-TW" altLang="en-US" sz="4400" dirty="0" smtClean="0"/>
              <a:t> 團體</a:t>
            </a:r>
            <a:r>
              <a:rPr lang="en-US" altLang="zh-TW" sz="4400" dirty="0" smtClean="0"/>
              <a:t>(Groups)</a:t>
            </a:r>
            <a:endParaRPr lang="zh-TW" altLang="en-US" sz="4400" dirty="0"/>
          </a:p>
        </p:txBody>
      </p:sp>
      <p:sp>
        <p:nvSpPr>
          <p:cNvPr id="3" name="內容版面配置區 2"/>
          <p:cNvSpPr>
            <a:spLocks noGrp="1"/>
          </p:cNvSpPr>
          <p:nvPr>
            <p:ph idx="1"/>
          </p:nvPr>
        </p:nvSpPr>
        <p:spPr/>
        <p:txBody>
          <a:bodyPr/>
          <a:lstStyle/>
          <a:p>
            <a:r>
              <a:rPr lang="zh-TW" altLang="en-US" dirty="0" smtClean="0"/>
              <a:t>相異之處</a:t>
            </a:r>
            <a:endParaRPr lang="en-US" altLang="zh-TW" dirty="0"/>
          </a:p>
          <a:p>
            <a:pPr lvl="1"/>
            <a:r>
              <a:rPr lang="zh-TW" altLang="en-US" dirty="0" smtClean="0"/>
              <a:t>群體認同感</a:t>
            </a:r>
            <a:endParaRPr lang="en-US" altLang="zh-TW" dirty="0" smtClean="0"/>
          </a:p>
          <a:p>
            <a:pPr lvl="1"/>
            <a:r>
              <a:rPr lang="zh-TW" altLang="en-US" dirty="0" smtClean="0"/>
              <a:t>沒有正式的組織</a:t>
            </a:r>
            <a:endParaRPr lang="en-US" altLang="zh-TW" dirty="0" smtClean="0"/>
          </a:p>
          <a:p>
            <a:pPr lvl="1"/>
            <a:r>
              <a:rPr lang="zh-TW" altLang="en-US" dirty="0" smtClean="0"/>
              <a:t>成員數量不斷變動</a:t>
            </a:r>
            <a:endParaRPr lang="en-US" altLang="zh-TW" dirty="0" smtClean="0"/>
          </a:p>
          <a:p>
            <a:pPr marL="324000" lvl="1">
              <a:buFont typeface="Arial" panose="020B0604020202020204" pitchFamily="34" charset="0"/>
              <a:buChar char="•"/>
            </a:pPr>
            <a:r>
              <a:rPr lang="zh-TW" altLang="en-US" dirty="0" smtClean="0"/>
              <a:t>相同之處</a:t>
            </a:r>
            <a:endParaRPr lang="en-US" altLang="zh-TW" dirty="0" smtClean="0"/>
          </a:p>
          <a:p>
            <a:pPr lvl="1"/>
            <a:r>
              <a:rPr lang="en-US" altLang="zh-TW" dirty="0"/>
              <a:t>	</a:t>
            </a:r>
            <a:r>
              <a:rPr lang="zh-TW" altLang="en-US" dirty="0"/>
              <a:t>採取集體行動的能力作出決定或解決問題</a:t>
            </a:r>
          </a:p>
        </p:txBody>
      </p:sp>
    </p:spTree>
    <p:extLst>
      <p:ext uri="{BB962C8B-B14F-4D97-AF65-F5344CB8AC3E}">
        <p14:creationId xmlns:p14="http://schemas.microsoft.com/office/powerpoint/2010/main" val="41636328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如何珍惜群眾意見？</a:t>
            </a:r>
            <a:endParaRPr lang="zh-TW" altLang="en-US" dirty="0"/>
          </a:p>
        </p:txBody>
      </p:sp>
      <p:sp>
        <p:nvSpPr>
          <p:cNvPr id="3" name="內容版面配置區 2"/>
          <p:cNvSpPr>
            <a:spLocks noGrp="1"/>
          </p:cNvSpPr>
          <p:nvPr>
            <p:ph idx="1"/>
          </p:nvPr>
        </p:nvSpPr>
        <p:spPr/>
        <p:txBody>
          <a:bodyPr/>
          <a:lstStyle/>
          <a:p>
            <a:pPr marL="514350" indent="-514350">
              <a:buFont typeface="+mj-lt"/>
              <a:buAutoNum type="arabicPeriod"/>
            </a:pPr>
            <a:r>
              <a:rPr lang="zh-TW" altLang="en-US" dirty="0" smtClean="0"/>
              <a:t>多元</a:t>
            </a:r>
            <a:r>
              <a:rPr lang="zh-TW" altLang="en-US" dirty="0"/>
              <a:t>意見：讓意見有機會個別表達</a:t>
            </a:r>
            <a:r>
              <a:rPr lang="zh-TW" altLang="en-US" dirty="0" smtClean="0"/>
              <a:t>。</a:t>
            </a:r>
            <a:endParaRPr lang="en-US" altLang="zh-TW" dirty="0" smtClean="0"/>
          </a:p>
          <a:p>
            <a:pPr marL="514350" indent="-514350">
              <a:buFont typeface="+mj-lt"/>
              <a:buAutoNum type="arabicPeriod"/>
            </a:pPr>
            <a:r>
              <a:rPr lang="zh-TW" altLang="en-US" dirty="0" smtClean="0"/>
              <a:t>獨立</a:t>
            </a:r>
            <a:r>
              <a:rPr lang="zh-TW" altLang="en-US" dirty="0"/>
              <a:t>思考：讓大家儘可能意見交流，卻能獨立思考</a:t>
            </a:r>
            <a:r>
              <a:rPr lang="zh-TW" altLang="en-US" dirty="0" smtClean="0"/>
              <a:t>。</a:t>
            </a:r>
            <a:endParaRPr lang="en-US" altLang="zh-TW" dirty="0" smtClean="0"/>
          </a:p>
          <a:p>
            <a:pPr marL="514350" indent="-514350">
              <a:buFont typeface="+mj-lt"/>
              <a:buAutoNum type="arabicPeriod"/>
            </a:pPr>
            <a:r>
              <a:rPr lang="zh-TW" altLang="en-US" dirty="0" smtClean="0"/>
              <a:t>分權</a:t>
            </a:r>
            <a:r>
              <a:rPr lang="zh-TW" altLang="en-US" dirty="0"/>
              <a:t>管理：讓決策在最接近問題的地方做成</a:t>
            </a:r>
            <a:r>
              <a:rPr lang="zh-TW" altLang="en-US" dirty="0" smtClean="0"/>
              <a:t>。</a:t>
            </a:r>
            <a:endParaRPr lang="en-US" altLang="zh-TW" dirty="0" smtClean="0"/>
          </a:p>
          <a:p>
            <a:pPr marL="514350" indent="-514350">
              <a:buFont typeface="+mj-lt"/>
              <a:buAutoNum type="arabicPeriod"/>
            </a:pPr>
            <a:r>
              <a:rPr lang="zh-TW" altLang="en-US" dirty="0" smtClean="0"/>
              <a:t>聚合</a:t>
            </a:r>
            <a:r>
              <a:rPr lang="zh-TW" altLang="en-US" dirty="0"/>
              <a:t>能力：讓個別意見轉化為群體決策的機制</a:t>
            </a:r>
          </a:p>
        </p:txBody>
      </p:sp>
    </p:spTree>
    <p:extLst>
      <p:ext uri="{BB962C8B-B14F-4D97-AF65-F5344CB8AC3E}">
        <p14:creationId xmlns:p14="http://schemas.microsoft.com/office/powerpoint/2010/main" val="27349831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a:t>群眾外包 </a:t>
            </a:r>
            <a:r>
              <a:rPr lang="en-US" altLang="zh-TW" sz="3600" dirty="0"/>
              <a:t>Crowd</a:t>
            </a:r>
            <a:r>
              <a:rPr lang="zh-TW" altLang="en-US" sz="3600" dirty="0"/>
              <a:t> </a:t>
            </a:r>
            <a:r>
              <a:rPr lang="en-US" altLang="zh-TW" sz="3600" dirty="0" smtClean="0"/>
              <a:t>Sourcing</a:t>
            </a:r>
            <a:endParaRPr lang="zh-TW" altLang="en-US" sz="3600" dirty="0"/>
          </a:p>
        </p:txBody>
      </p:sp>
    </p:spTree>
    <p:extLst>
      <p:ext uri="{BB962C8B-B14F-4D97-AF65-F5344CB8AC3E}">
        <p14:creationId xmlns:p14="http://schemas.microsoft.com/office/powerpoint/2010/main" val="25253259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zh-TW" altLang="en-US" sz="4000" dirty="0" smtClean="0"/>
              <a:t>什麼是群眾外包</a:t>
            </a:r>
            <a:r>
              <a:rPr lang="en-US" altLang="zh-TW" sz="4000" dirty="0" smtClean="0"/>
              <a:t>(Crowdsourcing)?</a:t>
            </a:r>
            <a:endParaRPr lang="zh-TW" altLang="en-US" sz="4000" dirty="0"/>
          </a:p>
        </p:txBody>
      </p:sp>
      <p:pic>
        <p:nvPicPr>
          <p:cNvPr id="7" name="go-vSTON-cU"/>
          <p:cNvPicPr>
            <a:picLocks noRot="1" noChangeAspect="1"/>
          </p:cNvPicPr>
          <p:nvPr>
            <a:videoFile r:link="rId1"/>
          </p:nvPr>
        </p:nvPicPr>
        <p:blipFill>
          <a:blip r:embed="rId4"/>
          <a:stretch>
            <a:fillRect/>
          </a:stretch>
        </p:blipFill>
        <p:spPr>
          <a:xfrm>
            <a:off x="803930" y="1417638"/>
            <a:ext cx="7536139" cy="4239078"/>
          </a:xfrm>
          <a:prstGeom prst="rect">
            <a:avLst/>
          </a:prstGeom>
        </p:spPr>
      </p:pic>
      <p:sp>
        <p:nvSpPr>
          <p:cNvPr id="9" name="矩形 8"/>
          <p:cNvSpPr/>
          <p:nvPr/>
        </p:nvSpPr>
        <p:spPr>
          <a:xfrm>
            <a:off x="689428" y="5860691"/>
            <a:ext cx="7380515" cy="307777"/>
          </a:xfrm>
          <a:prstGeom prst="rect">
            <a:avLst/>
          </a:prstGeom>
        </p:spPr>
        <p:txBody>
          <a:bodyPr wrap="square">
            <a:spAutoFit/>
          </a:bodyPr>
          <a:lstStyle/>
          <a:p>
            <a:pPr eaLnBrk="0" hangingPunct="0">
              <a:spcBef>
                <a:spcPct val="30000"/>
              </a:spcBef>
              <a:defRPr/>
            </a:pPr>
            <a:r>
              <a:rPr lang="en-US" altLang="zh-TW" sz="1400" dirty="0">
                <a:hlinkClick r:id="rId5"/>
              </a:rPr>
              <a:t>https://www.youtube.com/watch?v=go-vSTON-cU</a:t>
            </a:r>
            <a:endParaRPr lang="en-US" altLang="zh-TW" sz="1400" dirty="0"/>
          </a:p>
        </p:txBody>
      </p:sp>
    </p:spTree>
    <p:extLst>
      <p:ext uri="{BB962C8B-B14F-4D97-AF65-F5344CB8AC3E}">
        <p14:creationId xmlns:p14="http://schemas.microsoft.com/office/powerpoint/2010/main" val="36739218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3761" y="3273281"/>
            <a:ext cx="4640239" cy="3093493"/>
          </a:xfrm>
          <a:prstGeom prst="rect">
            <a:avLst/>
          </a:prstGeom>
        </p:spPr>
      </p:pic>
      <p:sp>
        <p:nvSpPr>
          <p:cNvPr id="2" name="標題 1"/>
          <p:cNvSpPr>
            <a:spLocks noGrp="1"/>
          </p:cNvSpPr>
          <p:nvPr>
            <p:ph type="title"/>
          </p:nvPr>
        </p:nvSpPr>
        <p:spPr/>
        <p:txBody>
          <a:bodyPr/>
          <a:lstStyle/>
          <a:p>
            <a:r>
              <a:rPr lang="zh-TW" altLang="en-US" sz="4400" dirty="0" smtClean="0"/>
              <a:t>什麼是群眾外包</a:t>
            </a:r>
            <a:r>
              <a:rPr lang="en-US" altLang="zh-TW" sz="4400" dirty="0" smtClean="0"/>
              <a:t>(Crowdsourcing)?</a:t>
            </a:r>
            <a:endParaRPr lang="zh-TW" altLang="en-US" sz="4400" dirty="0"/>
          </a:p>
        </p:txBody>
      </p:sp>
      <p:sp>
        <p:nvSpPr>
          <p:cNvPr id="3" name="內容版面配置區 2"/>
          <p:cNvSpPr>
            <a:spLocks noGrp="1"/>
          </p:cNvSpPr>
          <p:nvPr>
            <p:ph idx="1"/>
          </p:nvPr>
        </p:nvSpPr>
        <p:spPr/>
        <p:txBody>
          <a:bodyPr/>
          <a:lstStyle/>
          <a:p>
            <a:r>
              <a:rPr lang="en-US" altLang="zh-TW" sz="3600" dirty="0" smtClean="0"/>
              <a:t>Crowd + Outsourcing = Crowdsourcing</a:t>
            </a:r>
          </a:p>
          <a:p>
            <a:pPr lvl="1"/>
            <a:r>
              <a:rPr lang="zh-TW" altLang="en-US" dirty="0" smtClean="0"/>
              <a:t>藉由網路鏈結找到能夠提供「知識」、「專業」、「資源」、「時間」、「人力」、「創意」等的群眾</a:t>
            </a:r>
            <a:r>
              <a:rPr lang="en-US" altLang="zh-TW" dirty="0"/>
              <a:t>(Crowd</a:t>
            </a:r>
            <a:r>
              <a:rPr lang="en-US" altLang="zh-TW" dirty="0" smtClean="0"/>
              <a:t>)</a:t>
            </a:r>
            <a:r>
              <a:rPr lang="zh-TW" altLang="en-US" dirty="0" smtClean="0"/>
              <a:t>解決特定的任務或問題，。</a:t>
            </a:r>
            <a:endParaRPr lang="zh-TW" altLang="en-US" dirty="0"/>
          </a:p>
        </p:txBody>
      </p:sp>
    </p:spTree>
    <p:extLst>
      <p:ext uri="{BB962C8B-B14F-4D97-AF65-F5344CB8AC3E}">
        <p14:creationId xmlns:p14="http://schemas.microsoft.com/office/powerpoint/2010/main" val="32058075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16632"/>
            <a:ext cx="8229600" cy="864096"/>
          </a:xfrm>
        </p:spPr>
        <p:txBody>
          <a:bodyPr/>
          <a:lstStyle/>
          <a:p>
            <a:r>
              <a:rPr lang="en-US" altLang="zh-TW" dirty="0" smtClean="0"/>
              <a:t>What Is </a:t>
            </a:r>
            <a:r>
              <a:rPr lang="en-US" altLang="zh-TW" dirty="0" err="1" smtClean="0"/>
              <a:t>CrowdSourcing</a:t>
            </a:r>
            <a:endParaRPr lang="zh-TW" altLang="en-US" dirty="0"/>
          </a:p>
        </p:txBody>
      </p:sp>
      <p:sp>
        <p:nvSpPr>
          <p:cNvPr id="3" name="內容版面配置區 2"/>
          <p:cNvSpPr>
            <a:spLocks noGrp="1"/>
          </p:cNvSpPr>
          <p:nvPr>
            <p:ph idx="1"/>
          </p:nvPr>
        </p:nvSpPr>
        <p:spPr>
          <a:xfrm>
            <a:off x="467544" y="1052736"/>
            <a:ext cx="8229600" cy="1036712"/>
          </a:xfrm>
        </p:spPr>
        <p:txBody>
          <a:bodyPr>
            <a:normAutofit/>
          </a:bodyPr>
          <a:lstStyle/>
          <a:p>
            <a:r>
              <a:rPr lang="en-US" altLang="zh-TW" dirty="0" smtClean="0"/>
              <a:t>An </a:t>
            </a:r>
            <a:r>
              <a:rPr lang="en-US" altLang="zh-TW" dirty="0"/>
              <a:t>online, distributed problem solving and production model. </a:t>
            </a:r>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198" y="2204864"/>
            <a:ext cx="5122254" cy="3882999"/>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5707" y="1844824"/>
            <a:ext cx="3885154" cy="4518903"/>
          </a:xfrm>
          <a:prstGeom prst="rect">
            <a:avLst/>
          </a:prstGeom>
        </p:spPr>
      </p:pic>
      <p:sp>
        <p:nvSpPr>
          <p:cNvPr id="6" name="文字方塊 5"/>
          <p:cNvSpPr txBox="1"/>
          <p:nvPr/>
        </p:nvSpPr>
        <p:spPr>
          <a:xfrm>
            <a:off x="5130881" y="6563921"/>
            <a:ext cx="3994805" cy="338554"/>
          </a:xfrm>
          <a:prstGeom prst="rect">
            <a:avLst/>
          </a:prstGeom>
          <a:noFill/>
        </p:spPr>
        <p:txBody>
          <a:bodyPr wrap="square" rtlCol="0">
            <a:spAutoFit/>
          </a:bodyPr>
          <a:lstStyle/>
          <a:p>
            <a:r>
              <a:rPr lang="en-US" altLang="zh-TW" sz="1600" dirty="0">
                <a:latin typeface="Arial" panose="020B0604020202020204" pitchFamily="34" charset="0"/>
                <a:cs typeface="Arial" panose="020B0604020202020204" pitchFamily="34" charset="0"/>
              </a:rPr>
              <a:t>s</a:t>
            </a:r>
            <a:r>
              <a:rPr lang="en-US" altLang="zh-TW" sz="1600" dirty="0" smtClean="0">
                <a:latin typeface="Arial" panose="020B0604020202020204" pitchFamily="34" charset="0"/>
                <a:cs typeface="Arial" panose="020B0604020202020204" pitchFamily="34" charset="0"/>
              </a:rPr>
              <a:t>ource</a:t>
            </a:r>
            <a:r>
              <a:rPr lang="en-US" altLang="zh-TW" sz="1600" dirty="0">
                <a:latin typeface="Arial" panose="020B0604020202020204" pitchFamily="34" charset="0"/>
                <a:cs typeface="Arial" panose="020B0604020202020204" pitchFamily="34" charset="0"/>
              </a:rPr>
              <a:t>: www.digitalinnovation.pwc.com.au</a:t>
            </a:r>
            <a:endParaRPr lang="zh-TW"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45936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應用</a:t>
            </a:r>
            <a:endParaRPr lang="zh-TW" altLang="en-US" dirty="0"/>
          </a:p>
        </p:txBody>
      </p:sp>
      <p:sp>
        <p:nvSpPr>
          <p:cNvPr id="3" name="內容版面配置區 2"/>
          <p:cNvSpPr>
            <a:spLocks noGrp="1"/>
          </p:cNvSpPr>
          <p:nvPr>
            <p:ph idx="1"/>
          </p:nvPr>
        </p:nvSpPr>
        <p:spPr>
          <a:xfrm>
            <a:off x="457200" y="1600201"/>
            <a:ext cx="8229600" cy="924338"/>
          </a:xfrm>
        </p:spPr>
        <p:txBody>
          <a:bodyPr/>
          <a:lstStyle/>
          <a:p>
            <a:r>
              <a:rPr lang="zh-TW" altLang="en-US" dirty="0" smtClean="0"/>
              <a:t>功能</a:t>
            </a:r>
            <a:r>
              <a:rPr lang="en-US" altLang="zh-TW" dirty="0" smtClean="0"/>
              <a:t>: Creating, Producing, Marketing</a:t>
            </a:r>
          </a:p>
          <a:p>
            <a:r>
              <a:rPr lang="zh-TW" altLang="en-US" dirty="0" smtClean="0"/>
              <a:t>應用</a:t>
            </a:r>
            <a:r>
              <a:rPr lang="en-US" altLang="zh-TW" dirty="0"/>
              <a:t>:</a:t>
            </a:r>
            <a:r>
              <a:rPr lang="zh-TW" altLang="en-US" dirty="0"/>
              <a:t>慈善事業、教育、新聞媒體、道德、健康、金融、資訊科技、政府、公共建築</a:t>
            </a:r>
            <a:r>
              <a:rPr lang="en-US" altLang="zh-TW" dirty="0"/>
              <a:t>….</a:t>
            </a:r>
            <a:endParaRPr lang="zh-TW" altLang="en-US" dirty="0"/>
          </a:p>
          <a:p>
            <a:endParaRPr lang="zh-TW" altLang="en-US" dirty="0"/>
          </a:p>
        </p:txBody>
      </p:sp>
      <p:pic>
        <p:nvPicPr>
          <p:cNvPr id="17" name="圖片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451" y="3214109"/>
            <a:ext cx="3474720" cy="2313432"/>
          </a:xfrm>
          <a:prstGeom prst="rect">
            <a:avLst/>
          </a:prstGeom>
        </p:spPr>
      </p:pic>
      <p:pic>
        <p:nvPicPr>
          <p:cNvPr id="20" name="圖片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8483" y="3643891"/>
            <a:ext cx="4351667" cy="1883650"/>
          </a:xfrm>
          <a:prstGeom prst="rect">
            <a:avLst/>
          </a:prstGeom>
        </p:spPr>
      </p:pic>
    </p:spTree>
    <p:extLst>
      <p:ext uri="{BB962C8B-B14F-4D97-AF65-F5344CB8AC3E}">
        <p14:creationId xmlns:p14="http://schemas.microsoft.com/office/powerpoint/2010/main" val="19059655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Crowdsourcing</a:t>
            </a:r>
            <a:r>
              <a:rPr lang="zh-TW" altLang="en-US" dirty="0" smtClean="0"/>
              <a:t> 平台</a:t>
            </a:r>
            <a:endParaRPr lang="zh-TW" altLang="en-US" dirty="0"/>
          </a:p>
        </p:txBody>
      </p:sp>
      <p:pic>
        <p:nvPicPr>
          <p:cNvPr id="4" name="圖片 3"/>
          <p:cNvPicPr>
            <a:picLocks noChangeAspect="1"/>
          </p:cNvPicPr>
          <p:nvPr/>
        </p:nvPicPr>
        <p:blipFill rotWithShape="1">
          <a:blip r:embed="rId2">
            <a:extLst>
              <a:ext uri="{28A0092B-C50C-407E-A947-70E740481C1C}">
                <a14:useLocalDpi xmlns:a14="http://schemas.microsoft.com/office/drawing/2010/main" val="0"/>
              </a:ext>
            </a:extLst>
          </a:blip>
          <a:srcRect t="15842"/>
          <a:stretch/>
        </p:blipFill>
        <p:spPr>
          <a:xfrm>
            <a:off x="708692" y="2398788"/>
            <a:ext cx="7726617" cy="3901532"/>
          </a:xfrm>
          <a:prstGeom prst="rect">
            <a:avLst/>
          </a:prstGeom>
        </p:spPr>
      </p:pic>
      <p:sp>
        <p:nvSpPr>
          <p:cNvPr id="5" name="文字方塊 4"/>
          <p:cNvSpPr txBox="1"/>
          <p:nvPr/>
        </p:nvSpPr>
        <p:spPr>
          <a:xfrm>
            <a:off x="641445" y="1495055"/>
            <a:ext cx="7861110" cy="826316"/>
          </a:xfrm>
          <a:prstGeom prst="rect">
            <a:avLst/>
          </a:prstGeom>
          <a:noFill/>
        </p:spPr>
        <p:txBody>
          <a:bodyPr wrap="square" rtlCol="0">
            <a:spAutoFit/>
          </a:bodyPr>
          <a:lstStyle/>
          <a:p>
            <a:pPr>
              <a:lnSpc>
                <a:spcPts val="3000"/>
              </a:lnSpc>
              <a:spcBef>
                <a:spcPts val="600"/>
              </a:spcBef>
              <a:spcAft>
                <a:spcPts val="600"/>
              </a:spcAft>
            </a:pPr>
            <a:r>
              <a:rPr lang="zh-TW" altLang="en-US" sz="2000" dirty="0" smtClean="0"/>
              <a:t>群眾募資平台、群眾開發平台、雲勞力、公眾議題平台、知識協作平台、創意協作平台、品牌社群、開放式創新平台</a:t>
            </a:r>
            <a:endParaRPr lang="zh-TW" altLang="en-US" sz="2000" dirty="0"/>
          </a:p>
        </p:txBody>
      </p:sp>
    </p:spTree>
    <p:extLst>
      <p:ext uri="{BB962C8B-B14F-4D97-AF65-F5344CB8AC3E}">
        <p14:creationId xmlns:p14="http://schemas.microsoft.com/office/powerpoint/2010/main" val="14844551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78253" y="724580"/>
            <a:ext cx="8229600" cy="1143000"/>
          </a:xfrm>
        </p:spPr>
        <p:txBody>
          <a:bodyPr/>
          <a:lstStyle/>
          <a:p>
            <a:r>
              <a:rPr lang="zh-TW" altLang="en-US" dirty="0" smtClean="0"/>
              <a:t>目前</a:t>
            </a:r>
            <a:r>
              <a:rPr lang="en-US" altLang="zh-TW" dirty="0" smtClean="0"/>
              <a:t>Crowdsourcing</a:t>
            </a:r>
            <a:r>
              <a:rPr lang="zh-TW" altLang="en-US" dirty="0" smtClean="0"/>
              <a:t>如何運作</a:t>
            </a:r>
            <a:r>
              <a:rPr lang="en-US" altLang="zh-TW" dirty="0" smtClean="0"/>
              <a:t>?</a:t>
            </a:r>
            <a:br>
              <a:rPr lang="en-US" altLang="zh-TW" dirty="0" smtClean="0"/>
            </a:br>
            <a:r>
              <a:rPr lang="en-US" altLang="zh-TW" dirty="0" smtClean="0"/>
              <a:t>- Crowd Ideas &amp; Solution</a:t>
            </a:r>
            <a:endParaRPr lang="zh-TW" altLang="en-US" dirty="0"/>
          </a:p>
        </p:txBody>
      </p:sp>
      <p:grpSp>
        <p:nvGrpSpPr>
          <p:cNvPr id="23" name="群組 22"/>
          <p:cNvGrpSpPr/>
          <p:nvPr/>
        </p:nvGrpSpPr>
        <p:grpSpPr>
          <a:xfrm>
            <a:off x="90992" y="2179365"/>
            <a:ext cx="8962017" cy="2706539"/>
            <a:chOff x="90992" y="1879109"/>
            <a:chExt cx="8962017" cy="2706539"/>
          </a:xfrm>
        </p:grpSpPr>
        <p:grpSp>
          <p:nvGrpSpPr>
            <p:cNvPr id="22" name="群組 21"/>
            <p:cNvGrpSpPr/>
            <p:nvPr/>
          </p:nvGrpSpPr>
          <p:grpSpPr>
            <a:xfrm>
              <a:off x="90992" y="2699710"/>
              <a:ext cx="8962017" cy="1885938"/>
              <a:chOff x="90992" y="2699710"/>
              <a:chExt cx="8962017" cy="1885938"/>
            </a:xfrm>
          </p:grpSpPr>
          <p:sp>
            <p:nvSpPr>
              <p:cNvPr id="5" name="橢圓 4"/>
              <p:cNvSpPr/>
              <p:nvPr/>
            </p:nvSpPr>
            <p:spPr>
              <a:xfrm>
                <a:off x="90992" y="2699710"/>
                <a:ext cx="1458580" cy="1885938"/>
              </a:xfrm>
              <a:prstGeom prst="ellipse">
                <a:avLst/>
              </a:prstGeom>
              <a:solidFill>
                <a:srgbClr val="003399"/>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TW" sz="1600" dirty="0" smtClean="0"/>
                  <a:t>Company has</a:t>
                </a:r>
              </a:p>
              <a:p>
                <a:pPr algn="ctr"/>
                <a:r>
                  <a:rPr lang="en-US" altLang="zh-TW" sz="1600" dirty="0" smtClean="0"/>
                  <a:t>a</a:t>
                </a:r>
              </a:p>
              <a:p>
                <a:pPr algn="ctr"/>
                <a:r>
                  <a:rPr lang="en-US" altLang="zh-TW" sz="1600" dirty="0" smtClean="0"/>
                  <a:t> problem</a:t>
                </a:r>
              </a:p>
            </p:txBody>
          </p:sp>
          <p:sp>
            <p:nvSpPr>
              <p:cNvPr id="6" name="橢圓 5"/>
              <p:cNvSpPr/>
              <p:nvPr/>
            </p:nvSpPr>
            <p:spPr>
              <a:xfrm>
                <a:off x="1591679" y="2699710"/>
                <a:ext cx="1458580" cy="1885938"/>
              </a:xfrm>
              <a:prstGeom prst="ellipse">
                <a:avLst/>
              </a:prstGeom>
              <a:solidFill>
                <a:srgbClr val="00B050"/>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altLang="zh-TW" sz="1600" dirty="0" smtClean="0"/>
                  <a:t>Company broadcasts the problem online</a:t>
                </a:r>
              </a:p>
            </p:txBody>
          </p:sp>
          <p:sp>
            <p:nvSpPr>
              <p:cNvPr id="8" name="橢圓 7"/>
              <p:cNvSpPr/>
              <p:nvPr/>
            </p:nvSpPr>
            <p:spPr>
              <a:xfrm>
                <a:off x="3092366" y="2699710"/>
                <a:ext cx="1458580" cy="1885938"/>
              </a:xfrm>
              <a:prstGeom prst="ellipse">
                <a:avLst/>
              </a:prstGeom>
              <a:solidFill>
                <a:srgbClr val="FFC00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TW" sz="1600" dirty="0" smtClean="0"/>
                  <a:t>The online crowd submits solutions</a:t>
                </a:r>
              </a:p>
            </p:txBody>
          </p:sp>
          <p:sp>
            <p:nvSpPr>
              <p:cNvPr id="9" name="橢圓 8"/>
              <p:cNvSpPr/>
              <p:nvPr/>
            </p:nvSpPr>
            <p:spPr>
              <a:xfrm>
                <a:off x="4593053" y="2699710"/>
                <a:ext cx="1458580" cy="1885938"/>
              </a:xfrm>
              <a:prstGeom prst="ellipse">
                <a:avLst/>
              </a:prstGeom>
              <a:solidFill>
                <a:srgbClr val="FF660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TW" sz="1600" dirty="0" smtClean="0"/>
                  <a:t>Company &amp; crowd set solution jointly</a:t>
                </a:r>
              </a:p>
            </p:txBody>
          </p:sp>
          <p:sp>
            <p:nvSpPr>
              <p:cNvPr id="10" name="橢圓 9"/>
              <p:cNvSpPr/>
              <p:nvPr/>
            </p:nvSpPr>
            <p:spPr>
              <a:xfrm>
                <a:off x="6093740" y="2699710"/>
                <a:ext cx="1458580" cy="1885938"/>
              </a:xfrm>
              <a:prstGeom prst="ellipse">
                <a:avLst/>
              </a:prstGeom>
              <a:solidFill>
                <a:srgbClr val="A50021"/>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TW" sz="1600" dirty="0" smtClean="0"/>
                  <a:t>Company rewards problem solvers</a:t>
                </a:r>
              </a:p>
            </p:txBody>
          </p:sp>
          <p:sp>
            <p:nvSpPr>
              <p:cNvPr id="11" name="橢圓 10"/>
              <p:cNvSpPr/>
              <p:nvPr/>
            </p:nvSpPr>
            <p:spPr>
              <a:xfrm>
                <a:off x="7594429" y="2699710"/>
                <a:ext cx="1458580" cy="1885938"/>
              </a:xfrm>
              <a:prstGeom prst="ellipse">
                <a:avLst/>
              </a:prstGeom>
              <a:solidFill>
                <a:srgbClr val="CC66FF"/>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TW" sz="1600" dirty="0" smtClean="0"/>
                  <a:t>Company &amp; community profits</a:t>
                </a:r>
              </a:p>
            </p:txBody>
          </p:sp>
        </p:grpSp>
        <p:sp>
          <p:nvSpPr>
            <p:cNvPr id="16" name="文字方塊 15"/>
            <p:cNvSpPr txBox="1"/>
            <p:nvPr/>
          </p:nvSpPr>
          <p:spPr>
            <a:xfrm>
              <a:off x="595095" y="1879109"/>
              <a:ext cx="527709" cy="830997"/>
            </a:xfrm>
            <a:prstGeom prst="rect">
              <a:avLst/>
            </a:prstGeom>
            <a:noFill/>
          </p:spPr>
          <p:txBody>
            <a:bodyPr wrap="none" rtlCol="0">
              <a:spAutoFit/>
            </a:bodyPr>
            <a:lstStyle/>
            <a:p>
              <a:r>
                <a:rPr lang="en-US" altLang="zh-TW" sz="4800" dirty="0" smtClean="0">
                  <a:solidFill>
                    <a:srgbClr val="003399"/>
                  </a:solidFill>
                </a:rPr>
                <a:t>1</a:t>
              </a:r>
              <a:endParaRPr lang="zh-TW" altLang="en-US" sz="4800" dirty="0">
                <a:solidFill>
                  <a:srgbClr val="003399"/>
                </a:solidFill>
              </a:endParaRPr>
            </a:p>
          </p:txBody>
        </p:sp>
        <p:sp>
          <p:nvSpPr>
            <p:cNvPr id="17" name="矩形 16"/>
            <p:cNvSpPr/>
            <p:nvPr/>
          </p:nvSpPr>
          <p:spPr>
            <a:xfrm>
              <a:off x="2059741" y="1879109"/>
              <a:ext cx="527710" cy="830997"/>
            </a:xfrm>
            <a:prstGeom prst="rect">
              <a:avLst/>
            </a:prstGeom>
          </p:spPr>
          <p:txBody>
            <a:bodyPr wrap="none">
              <a:spAutoFit/>
            </a:bodyPr>
            <a:lstStyle/>
            <a:p>
              <a:pPr algn="ctr"/>
              <a:r>
                <a:rPr lang="en-US" altLang="zh-TW" sz="4800" dirty="0" smtClean="0">
                  <a:solidFill>
                    <a:srgbClr val="00B050"/>
                  </a:solidFill>
                </a:rPr>
                <a:t>2</a:t>
              </a:r>
            </a:p>
          </p:txBody>
        </p:sp>
        <p:sp>
          <p:nvSpPr>
            <p:cNvPr id="18" name="矩形 17"/>
            <p:cNvSpPr/>
            <p:nvPr/>
          </p:nvSpPr>
          <p:spPr>
            <a:xfrm>
              <a:off x="3557802" y="1879109"/>
              <a:ext cx="527710" cy="830997"/>
            </a:xfrm>
            <a:prstGeom prst="rect">
              <a:avLst/>
            </a:prstGeom>
          </p:spPr>
          <p:txBody>
            <a:bodyPr wrap="none">
              <a:spAutoFit/>
            </a:bodyPr>
            <a:lstStyle/>
            <a:p>
              <a:pPr algn="ctr"/>
              <a:r>
                <a:rPr lang="en-US" altLang="zh-TW" sz="4800" dirty="0" smtClean="0">
                  <a:solidFill>
                    <a:srgbClr val="FFC000"/>
                  </a:solidFill>
                </a:rPr>
                <a:t>3</a:t>
              </a:r>
            </a:p>
          </p:txBody>
        </p:sp>
        <p:sp>
          <p:nvSpPr>
            <p:cNvPr id="19" name="矩形 18"/>
            <p:cNvSpPr/>
            <p:nvPr/>
          </p:nvSpPr>
          <p:spPr>
            <a:xfrm>
              <a:off x="5053237" y="1879109"/>
              <a:ext cx="527710" cy="830997"/>
            </a:xfrm>
            <a:prstGeom prst="rect">
              <a:avLst/>
            </a:prstGeom>
          </p:spPr>
          <p:txBody>
            <a:bodyPr wrap="none">
              <a:spAutoFit/>
            </a:bodyPr>
            <a:lstStyle/>
            <a:p>
              <a:pPr algn="ctr"/>
              <a:r>
                <a:rPr lang="en-US" altLang="zh-TW" sz="4800" dirty="0" smtClean="0">
                  <a:solidFill>
                    <a:srgbClr val="FF6600"/>
                  </a:solidFill>
                </a:rPr>
                <a:t>4</a:t>
              </a:r>
            </a:p>
          </p:txBody>
        </p:sp>
        <p:sp>
          <p:nvSpPr>
            <p:cNvPr id="20" name="矩形 19"/>
            <p:cNvSpPr/>
            <p:nvPr/>
          </p:nvSpPr>
          <p:spPr>
            <a:xfrm>
              <a:off x="6553924" y="1879109"/>
              <a:ext cx="527710" cy="830997"/>
            </a:xfrm>
            <a:prstGeom prst="rect">
              <a:avLst/>
            </a:prstGeom>
          </p:spPr>
          <p:txBody>
            <a:bodyPr wrap="none">
              <a:spAutoFit/>
            </a:bodyPr>
            <a:lstStyle/>
            <a:p>
              <a:pPr algn="ctr"/>
              <a:r>
                <a:rPr lang="en-US" altLang="zh-TW" sz="4800" dirty="0" smtClean="0">
                  <a:solidFill>
                    <a:srgbClr val="A50021"/>
                  </a:solidFill>
                </a:rPr>
                <a:t>5</a:t>
              </a:r>
            </a:p>
          </p:txBody>
        </p:sp>
        <p:sp>
          <p:nvSpPr>
            <p:cNvPr id="21" name="矩形 20"/>
            <p:cNvSpPr/>
            <p:nvPr/>
          </p:nvSpPr>
          <p:spPr>
            <a:xfrm>
              <a:off x="8059865" y="1879109"/>
              <a:ext cx="527710" cy="830997"/>
            </a:xfrm>
            <a:prstGeom prst="rect">
              <a:avLst/>
            </a:prstGeom>
          </p:spPr>
          <p:txBody>
            <a:bodyPr wrap="none">
              <a:spAutoFit/>
            </a:bodyPr>
            <a:lstStyle/>
            <a:p>
              <a:pPr algn="ctr"/>
              <a:r>
                <a:rPr lang="en-US" altLang="zh-TW" sz="4800" dirty="0" smtClean="0">
                  <a:solidFill>
                    <a:srgbClr val="CC66FF"/>
                  </a:solidFill>
                </a:rPr>
                <a:t>6</a:t>
              </a:r>
            </a:p>
          </p:txBody>
        </p:sp>
      </p:grpSp>
      <p:sp>
        <p:nvSpPr>
          <p:cNvPr id="4" name="矩形 3"/>
          <p:cNvSpPr/>
          <p:nvPr/>
        </p:nvSpPr>
        <p:spPr>
          <a:xfrm>
            <a:off x="2587451" y="5386363"/>
            <a:ext cx="4463081" cy="523220"/>
          </a:xfrm>
          <a:prstGeom prst="rect">
            <a:avLst/>
          </a:prstGeom>
        </p:spPr>
        <p:txBody>
          <a:bodyPr wrap="none">
            <a:spAutoFit/>
          </a:bodyPr>
          <a:lstStyle/>
          <a:p>
            <a:r>
              <a:rPr lang="en-US" altLang="zh-TW" sz="2800" dirty="0" smtClean="0">
                <a:solidFill>
                  <a:srgbClr val="FF0000"/>
                </a:solidFill>
              </a:rPr>
              <a:t>Example: innoCentive.com</a:t>
            </a:r>
            <a:endParaRPr lang="zh-TW" altLang="en-US" sz="2800" dirty="0">
              <a:solidFill>
                <a:srgbClr val="FF0000"/>
              </a:solidFill>
            </a:endParaRPr>
          </a:p>
        </p:txBody>
      </p:sp>
    </p:spTree>
    <p:extLst>
      <p:ext uri="{BB962C8B-B14F-4D97-AF65-F5344CB8AC3E}">
        <p14:creationId xmlns:p14="http://schemas.microsoft.com/office/powerpoint/2010/main" val="14257762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57200"/>
            <a:ext cx="8229600" cy="1143000"/>
          </a:xfrm>
        </p:spPr>
        <p:txBody>
          <a:bodyPr/>
          <a:lstStyle/>
          <a:p>
            <a:r>
              <a:rPr lang="en-US" altLang="zh-TW" sz="5400" dirty="0"/>
              <a:t>Crowdsourcing</a:t>
            </a:r>
            <a:r>
              <a:rPr lang="zh-TW" altLang="en-US" sz="5400" dirty="0"/>
              <a:t>如何運作</a:t>
            </a:r>
            <a:r>
              <a:rPr lang="en-US" altLang="zh-TW" sz="5400" dirty="0"/>
              <a:t>?</a:t>
            </a:r>
            <a:br>
              <a:rPr lang="en-US" altLang="zh-TW" sz="5400" dirty="0"/>
            </a:br>
            <a:r>
              <a:rPr lang="en-US" altLang="zh-TW" sz="5400" dirty="0"/>
              <a:t>- </a:t>
            </a:r>
            <a:r>
              <a:rPr lang="en-US" altLang="zh-TW" sz="5400" dirty="0" smtClean="0"/>
              <a:t>Crowd Marketing</a:t>
            </a:r>
            <a:endParaRPr lang="zh-TW" altLang="en-US" dirty="0"/>
          </a:p>
        </p:txBody>
      </p:sp>
      <p:sp>
        <p:nvSpPr>
          <p:cNvPr id="4" name="文字方塊 3"/>
          <p:cNvSpPr txBox="1"/>
          <p:nvPr/>
        </p:nvSpPr>
        <p:spPr>
          <a:xfrm>
            <a:off x="3610225" y="1892849"/>
            <a:ext cx="5421333" cy="2431435"/>
          </a:xfrm>
          <a:prstGeom prst="rect">
            <a:avLst/>
          </a:prstGeom>
          <a:noFill/>
        </p:spPr>
        <p:txBody>
          <a:bodyPr wrap="square" rtlCol="0">
            <a:spAutoFit/>
          </a:bodyPr>
          <a:lstStyle/>
          <a:p>
            <a:r>
              <a:rPr lang="zh-TW" altLang="en-US" sz="2000" b="1" dirty="0" smtClean="0">
                <a:solidFill>
                  <a:srgbClr val="FF0000"/>
                </a:solidFill>
              </a:rPr>
              <a:t>要顧客不只注意到產品，還要顧客參與其中、創造話題</a:t>
            </a:r>
            <a:r>
              <a:rPr lang="en-US" altLang="zh-TW" sz="2000" b="1" dirty="0" smtClean="0">
                <a:solidFill>
                  <a:srgbClr val="FF0000"/>
                </a:solidFill>
              </a:rPr>
              <a:t>! – Comments , Like</a:t>
            </a:r>
          </a:p>
          <a:p>
            <a:endParaRPr lang="en-US" altLang="zh-TW" sz="2000" dirty="0"/>
          </a:p>
          <a:p>
            <a:r>
              <a:rPr lang="en-US" altLang="zh-TW" dirty="0" smtClean="0"/>
              <a:t>Lay’s</a:t>
            </a:r>
            <a:r>
              <a:rPr lang="zh-TW" altLang="en-US" dirty="0" smtClean="0"/>
              <a:t>洋芋片發起</a:t>
            </a:r>
            <a:r>
              <a:rPr lang="en-US" altLang="zh-TW" dirty="0" smtClean="0"/>
              <a:t>”</a:t>
            </a:r>
            <a:r>
              <a:rPr lang="en-US" altLang="zh-TW" dirty="0"/>
              <a:t> Do Us a Flavor</a:t>
            </a:r>
            <a:r>
              <a:rPr lang="en-US" altLang="zh-TW" dirty="0" smtClean="0"/>
              <a:t>”</a:t>
            </a:r>
            <a:r>
              <a:rPr lang="zh-TW" altLang="en-US" dirty="0" smtClean="0"/>
              <a:t> </a:t>
            </a:r>
            <a:r>
              <a:rPr lang="en-US" altLang="zh-TW" dirty="0" smtClean="0"/>
              <a:t>(</a:t>
            </a:r>
            <a:r>
              <a:rPr lang="zh-TW" altLang="en-US" dirty="0"/>
              <a:t>做我們的</a:t>
            </a:r>
            <a:r>
              <a:rPr lang="zh-TW" altLang="en-US" dirty="0" smtClean="0"/>
              <a:t>味道</a:t>
            </a:r>
            <a:r>
              <a:rPr lang="en-US" altLang="zh-TW" dirty="0" smtClean="0"/>
              <a:t>)</a:t>
            </a:r>
            <a:r>
              <a:rPr lang="zh-TW" altLang="en-US" dirty="0" smtClean="0"/>
              <a:t> 的活動</a:t>
            </a:r>
            <a:r>
              <a:rPr lang="zh-TW" altLang="en-US" dirty="0"/>
              <a:t>，</a:t>
            </a:r>
            <a:r>
              <a:rPr lang="zh-TW" altLang="en-US" dirty="0" smtClean="0"/>
              <a:t>廣邀消費者提供有趣的洋芋片口味，成功製造話</a:t>
            </a:r>
            <a:endParaRPr lang="en-US" altLang="zh-TW" dirty="0" smtClean="0"/>
          </a:p>
          <a:p>
            <a:r>
              <a:rPr lang="zh-TW" altLang="en-US" dirty="0" smtClean="0"/>
              <a:t>題</a:t>
            </a:r>
            <a:r>
              <a:rPr lang="en-US" altLang="zh-TW" dirty="0" smtClean="0"/>
              <a:t>!</a:t>
            </a:r>
          </a:p>
          <a:p>
            <a:endParaRPr lang="zh-TW" altLang="en-US" sz="2000" dirty="0"/>
          </a:p>
        </p:txBody>
      </p:sp>
      <p:grpSp>
        <p:nvGrpSpPr>
          <p:cNvPr id="5" name="群組 4"/>
          <p:cNvGrpSpPr/>
          <p:nvPr/>
        </p:nvGrpSpPr>
        <p:grpSpPr>
          <a:xfrm>
            <a:off x="389125" y="2157613"/>
            <a:ext cx="3149851" cy="3723109"/>
            <a:chOff x="179042" y="1361729"/>
            <a:chExt cx="3362574" cy="3974547"/>
          </a:xfrm>
        </p:grpSpPr>
        <p:grpSp>
          <p:nvGrpSpPr>
            <p:cNvPr id="6" name="群組 5"/>
            <p:cNvGrpSpPr/>
            <p:nvPr/>
          </p:nvGrpSpPr>
          <p:grpSpPr>
            <a:xfrm>
              <a:off x="179042" y="2049367"/>
              <a:ext cx="3362574" cy="3286909"/>
              <a:chOff x="364025" y="1439489"/>
              <a:chExt cx="3979523" cy="3889976"/>
            </a:xfrm>
          </p:grpSpPr>
          <p:sp>
            <p:nvSpPr>
              <p:cNvPr id="12" name="橢圓 11"/>
              <p:cNvSpPr/>
              <p:nvPr/>
            </p:nvSpPr>
            <p:spPr>
              <a:xfrm>
                <a:off x="1297135" y="1439489"/>
                <a:ext cx="2413932" cy="1481636"/>
              </a:xfrm>
              <a:prstGeom prst="ellipse">
                <a:avLst/>
              </a:prstGeom>
              <a:solidFill>
                <a:srgbClr val="66CCFF"/>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altLang="zh-TW" sz="2200" b="1" dirty="0" smtClean="0">
                    <a:latin typeface="微軟正黑體 Light" panose="020B0304030504040204" pitchFamily="34" charset="-120"/>
                    <a:ea typeface="微軟正黑體 Light" panose="020B0304030504040204" pitchFamily="34" charset="-120"/>
                    <a:cs typeface="微軟正黑體 Light" panose="020B0304030504040204" pitchFamily="34" charset="-120"/>
                  </a:rPr>
                  <a:t>product</a:t>
                </a:r>
                <a:endParaRPr lang="zh-TW" altLang="en-US" sz="2200" b="1" dirty="0">
                  <a:latin typeface="微軟正黑體 Light" panose="020B0304030504040204" pitchFamily="34" charset="-120"/>
                  <a:ea typeface="微軟正黑體 Light" panose="020B0304030504040204" pitchFamily="34" charset="-120"/>
                  <a:cs typeface="微軟正黑體 Light" panose="020B0304030504040204" pitchFamily="34" charset="-120"/>
                </a:endParaRPr>
              </a:p>
            </p:txBody>
          </p:sp>
          <p:grpSp>
            <p:nvGrpSpPr>
              <p:cNvPr id="13" name="群組 12"/>
              <p:cNvGrpSpPr/>
              <p:nvPr/>
            </p:nvGrpSpPr>
            <p:grpSpPr>
              <a:xfrm>
                <a:off x="1094192" y="4456291"/>
                <a:ext cx="632480" cy="873174"/>
                <a:chOff x="3147934" y="4124794"/>
                <a:chExt cx="899410" cy="1241685"/>
              </a:xfrm>
            </p:grpSpPr>
            <p:sp>
              <p:nvSpPr>
                <p:cNvPr id="31" name="等腰三角形 30"/>
                <p:cNvSpPr/>
                <p:nvPr/>
              </p:nvSpPr>
              <p:spPr>
                <a:xfrm>
                  <a:off x="3147934" y="4362138"/>
                  <a:ext cx="899410" cy="1004341"/>
                </a:xfrm>
                <a:prstGeom prst="triangle">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32" name="橢圓 31"/>
                <p:cNvSpPr/>
                <p:nvPr/>
              </p:nvSpPr>
              <p:spPr>
                <a:xfrm>
                  <a:off x="3260360" y="4124794"/>
                  <a:ext cx="674557" cy="704537"/>
                </a:xfrm>
                <a:prstGeom prst="ellipse">
                  <a:avLst/>
                </a:prstGeom>
                <a:solidFill>
                  <a:schemeClr val="accent1">
                    <a:lumMod val="75000"/>
                  </a:schemeClr>
                </a:soli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grpSp>
          <p:grpSp>
            <p:nvGrpSpPr>
              <p:cNvPr id="14" name="群組 13"/>
              <p:cNvGrpSpPr/>
              <p:nvPr/>
            </p:nvGrpSpPr>
            <p:grpSpPr>
              <a:xfrm>
                <a:off x="364025" y="3549063"/>
                <a:ext cx="632480" cy="873174"/>
                <a:chOff x="3147934" y="4124794"/>
                <a:chExt cx="899410" cy="1241685"/>
              </a:xfrm>
            </p:grpSpPr>
            <p:sp>
              <p:nvSpPr>
                <p:cNvPr id="29" name="等腰三角形 28"/>
                <p:cNvSpPr/>
                <p:nvPr/>
              </p:nvSpPr>
              <p:spPr>
                <a:xfrm>
                  <a:off x="3147934" y="4362138"/>
                  <a:ext cx="899410" cy="1004341"/>
                </a:xfrm>
                <a:prstGeom prst="triangle">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30" name="橢圓 29"/>
                <p:cNvSpPr/>
                <p:nvPr/>
              </p:nvSpPr>
              <p:spPr>
                <a:xfrm>
                  <a:off x="3260360" y="4124794"/>
                  <a:ext cx="674557" cy="704537"/>
                </a:xfrm>
                <a:prstGeom prst="ellipse">
                  <a:avLst/>
                </a:prstGeom>
                <a:solidFill>
                  <a:schemeClr val="accent1">
                    <a:lumMod val="75000"/>
                  </a:schemeClr>
                </a:soli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grpSp>
          <p:grpSp>
            <p:nvGrpSpPr>
              <p:cNvPr id="15" name="群組 14"/>
              <p:cNvGrpSpPr/>
              <p:nvPr/>
            </p:nvGrpSpPr>
            <p:grpSpPr>
              <a:xfrm>
                <a:off x="3711068" y="3583117"/>
                <a:ext cx="632480" cy="873174"/>
                <a:chOff x="3147934" y="4124794"/>
                <a:chExt cx="899410" cy="1241685"/>
              </a:xfrm>
            </p:grpSpPr>
            <p:sp>
              <p:nvSpPr>
                <p:cNvPr id="27" name="等腰三角形 26"/>
                <p:cNvSpPr/>
                <p:nvPr/>
              </p:nvSpPr>
              <p:spPr>
                <a:xfrm>
                  <a:off x="3147934" y="4362138"/>
                  <a:ext cx="899410" cy="1004341"/>
                </a:xfrm>
                <a:prstGeom prst="triangle">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28" name="橢圓 27"/>
                <p:cNvSpPr/>
                <p:nvPr/>
              </p:nvSpPr>
              <p:spPr>
                <a:xfrm>
                  <a:off x="3260360" y="4124794"/>
                  <a:ext cx="674557" cy="704537"/>
                </a:xfrm>
                <a:prstGeom prst="ellipse">
                  <a:avLst/>
                </a:prstGeom>
                <a:solidFill>
                  <a:schemeClr val="accent1">
                    <a:lumMod val="75000"/>
                  </a:schemeClr>
                </a:soli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grpSp>
          <p:grpSp>
            <p:nvGrpSpPr>
              <p:cNvPr id="16" name="群組 15"/>
              <p:cNvGrpSpPr/>
              <p:nvPr/>
            </p:nvGrpSpPr>
            <p:grpSpPr>
              <a:xfrm>
                <a:off x="1999196" y="3828353"/>
                <a:ext cx="632480" cy="873174"/>
                <a:chOff x="3147934" y="4124794"/>
                <a:chExt cx="899410" cy="1241685"/>
              </a:xfrm>
            </p:grpSpPr>
            <p:sp>
              <p:nvSpPr>
                <p:cNvPr id="25" name="等腰三角形 24"/>
                <p:cNvSpPr/>
                <p:nvPr/>
              </p:nvSpPr>
              <p:spPr>
                <a:xfrm>
                  <a:off x="3147934" y="4362138"/>
                  <a:ext cx="899410" cy="1004341"/>
                </a:xfrm>
                <a:prstGeom prst="triangle">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26" name="橢圓 25"/>
                <p:cNvSpPr/>
                <p:nvPr/>
              </p:nvSpPr>
              <p:spPr>
                <a:xfrm>
                  <a:off x="3260360" y="4124794"/>
                  <a:ext cx="674557" cy="704537"/>
                </a:xfrm>
                <a:prstGeom prst="ellipse">
                  <a:avLst/>
                </a:prstGeom>
                <a:solidFill>
                  <a:schemeClr val="accent1">
                    <a:lumMod val="75000"/>
                  </a:schemeClr>
                </a:soli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grpSp>
          <p:grpSp>
            <p:nvGrpSpPr>
              <p:cNvPr id="17" name="群組 16"/>
              <p:cNvGrpSpPr/>
              <p:nvPr/>
            </p:nvGrpSpPr>
            <p:grpSpPr>
              <a:xfrm>
                <a:off x="2878633" y="4456291"/>
                <a:ext cx="632480" cy="873174"/>
                <a:chOff x="3147934" y="4124794"/>
                <a:chExt cx="899410" cy="1241685"/>
              </a:xfrm>
            </p:grpSpPr>
            <p:sp>
              <p:nvSpPr>
                <p:cNvPr id="23" name="等腰三角形 22"/>
                <p:cNvSpPr/>
                <p:nvPr/>
              </p:nvSpPr>
              <p:spPr>
                <a:xfrm>
                  <a:off x="3147934" y="4362138"/>
                  <a:ext cx="899410" cy="1004341"/>
                </a:xfrm>
                <a:prstGeom prst="triangle">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24" name="橢圓 23"/>
                <p:cNvSpPr/>
                <p:nvPr/>
              </p:nvSpPr>
              <p:spPr>
                <a:xfrm>
                  <a:off x="3260360" y="4124794"/>
                  <a:ext cx="674557" cy="704537"/>
                </a:xfrm>
                <a:prstGeom prst="ellipse">
                  <a:avLst/>
                </a:prstGeom>
                <a:solidFill>
                  <a:schemeClr val="accent1">
                    <a:lumMod val="75000"/>
                  </a:schemeClr>
                </a:soli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grpSp>
          <p:cxnSp>
            <p:nvCxnSpPr>
              <p:cNvPr id="18" name="直線單箭頭接點 17"/>
              <p:cNvCxnSpPr/>
              <p:nvPr/>
            </p:nvCxnSpPr>
            <p:spPr>
              <a:xfrm flipV="1">
                <a:off x="942940" y="2953062"/>
                <a:ext cx="496116" cy="476079"/>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 name="直線單箭頭接點 18"/>
              <p:cNvCxnSpPr/>
              <p:nvPr/>
            </p:nvCxnSpPr>
            <p:spPr>
              <a:xfrm flipV="1">
                <a:off x="2302652" y="3216391"/>
                <a:ext cx="48843" cy="448111"/>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0" name="直線單箭頭接點 19"/>
              <p:cNvCxnSpPr/>
              <p:nvPr/>
            </p:nvCxnSpPr>
            <p:spPr>
              <a:xfrm flipH="1" flipV="1">
                <a:off x="3071841" y="3216390"/>
                <a:ext cx="66252" cy="533631"/>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1" name="直線單箭頭接點 20"/>
              <p:cNvCxnSpPr/>
              <p:nvPr/>
            </p:nvCxnSpPr>
            <p:spPr>
              <a:xfrm flipH="1" flipV="1">
                <a:off x="3511113" y="2863121"/>
                <a:ext cx="362904" cy="424722"/>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2" name="直線單箭頭接點 21"/>
              <p:cNvCxnSpPr/>
              <p:nvPr/>
            </p:nvCxnSpPr>
            <p:spPr>
              <a:xfrm flipV="1">
                <a:off x="1658773" y="3147449"/>
                <a:ext cx="154102" cy="497774"/>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grpSp>
        <p:grpSp>
          <p:nvGrpSpPr>
            <p:cNvPr id="7" name="群組 6"/>
            <p:cNvGrpSpPr/>
            <p:nvPr/>
          </p:nvGrpSpPr>
          <p:grpSpPr>
            <a:xfrm>
              <a:off x="245844" y="1361729"/>
              <a:ext cx="3090512" cy="1132811"/>
              <a:chOff x="245844" y="1361729"/>
              <a:chExt cx="3090512" cy="1132811"/>
            </a:xfrm>
          </p:grpSpPr>
          <p:sp>
            <p:nvSpPr>
              <p:cNvPr id="8" name="橢圓形圖說文字 7"/>
              <p:cNvSpPr/>
              <p:nvPr/>
            </p:nvSpPr>
            <p:spPr>
              <a:xfrm>
                <a:off x="2806869" y="2049367"/>
                <a:ext cx="529487" cy="354756"/>
              </a:xfrm>
              <a:prstGeom prst="wedgeEllipseCallou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9" name="橢圓形圖說文字 8"/>
              <p:cNvSpPr/>
              <p:nvPr/>
            </p:nvSpPr>
            <p:spPr>
              <a:xfrm>
                <a:off x="1954491" y="1388994"/>
                <a:ext cx="937825" cy="628342"/>
              </a:xfrm>
              <a:prstGeom prst="wedgeEllipseCallout">
                <a:avLst/>
              </a:prstGeom>
              <a:solidFill>
                <a:schemeClr val="accent5">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0" name="橢圓形圖說文字 9"/>
              <p:cNvSpPr/>
              <p:nvPr/>
            </p:nvSpPr>
            <p:spPr>
              <a:xfrm flipH="1">
                <a:off x="852150" y="1361729"/>
                <a:ext cx="937825" cy="628342"/>
              </a:xfrm>
              <a:prstGeom prst="wedgeEllipseCallout">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1" name="橢圓形圖說文字 10"/>
              <p:cNvSpPr/>
              <p:nvPr/>
            </p:nvSpPr>
            <p:spPr>
              <a:xfrm flipH="1">
                <a:off x="245844" y="1930692"/>
                <a:ext cx="841565" cy="563848"/>
              </a:xfrm>
              <a:prstGeom prst="wedgeEllipseCallou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grpSp>
      </p:grpSp>
      <p:grpSp>
        <p:nvGrpSpPr>
          <p:cNvPr id="33" name="群組 32"/>
          <p:cNvGrpSpPr/>
          <p:nvPr/>
        </p:nvGrpSpPr>
        <p:grpSpPr>
          <a:xfrm>
            <a:off x="4158110" y="3834919"/>
            <a:ext cx="4477666" cy="2428250"/>
            <a:chOff x="3927883" y="3808614"/>
            <a:chExt cx="4477666" cy="2428250"/>
          </a:xfrm>
        </p:grpSpPr>
        <p:pic>
          <p:nvPicPr>
            <p:cNvPr id="34" name="圖片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7883" y="4087388"/>
              <a:ext cx="3970208" cy="2149476"/>
            </a:xfrm>
            <a:prstGeom prst="rect">
              <a:avLst/>
            </a:prstGeom>
          </p:spPr>
        </p:pic>
        <p:sp>
          <p:nvSpPr>
            <p:cNvPr id="35" name="文字方塊 34"/>
            <p:cNvSpPr txBox="1"/>
            <p:nvPr/>
          </p:nvSpPr>
          <p:spPr>
            <a:xfrm>
              <a:off x="4076203" y="3808614"/>
              <a:ext cx="1562368" cy="307777"/>
            </a:xfrm>
            <a:prstGeom prst="rect">
              <a:avLst/>
            </a:prstGeom>
            <a:noFill/>
          </p:spPr>
          <p:txBody>
            <a:bodyPr wrap="square" rtlCol="0">
              <a:spAutoFit/>
            </a:bodyPr>
            <a:lstStyle/>
            <a:p>
              <a:r>
                <a:rPr lang="zh-TW" altLang="en-US" sz="1400" dirty="0" smtClean="0">
                  <a:solidFill>
                    <a:srgbClr val="00B050"/>
                  </a:solidFill>
                </a:rPr>
                <a:t>青蛙口味</a:t>
              </a:r>
              <a:endParaRPr lang="en-US" altLang="zh-TW" sz="1400" dirty="0" smtClean="0">
                <a:solidFill>
                  <a:srgbClr val="00B050"/>
                </a:solidFill>
              </a:endParaRPr>
            </a:p>
          </p:txBody>
        </p:sp>
        <p:sp>
          <p:nvSpPr>
            <p:cNvPr id="36" name="文字方塊 35"/>
            <p:cNvSpPr txBox="1"/>
            <p:nvPr/>
          </p:nvSpPr>
          <p:spPr>
            <a:xfrm>
              <a:off x="5088638" y="3809875"/>
              <a:ext cx="1771824" cy="307777"/>
            </a:xfrm>
            <a:prstGeom prst="rect">
              <a:avLst/>
            </a:prstGeom>
            <a:noFill/>
          </p:spPr>
          <p:txBody>
            <a:bodyPr wrap="square" rtlCol="0">
              <a:spAutoFit/>
            </a:bodyPr>
            <a:lstStyle/>
            <a:p>
              <a:r>
                <a:rPr lang="zh-TW" altLang="en-US" sz="1400" dirty="0" smtClean="0">
                  <a:solidFill>
                    <a:srgbClr val="CC0000"/>
                  </a:solidFill>
                </a:rPr>
                <a:t>麥當勞漢堡口味</a:t>
              </a:r>
              <a:endParaRPr lang="en-US" altLang="zh-TW" sz="1400" dirty="0" smtClean="0">
                <a:solidFill>
                  <a:srgbClr val="CC0000"/>
                </a:solidFill>
              </a:endParaRPr>
            </a:p>
          </p:txBody>
        </p:sp>
        <p:sp>
          <p:nvSpPr>
            <p:cNvPr id="37" name="文字方塊 36"/>
            <p:cNvSpPr txBox="1"/>
            <p:nvPr/>
          </p:nvSpPr>
          <p:spPr>
            <a:xfrm>
              <a:off x="6524674" y="3813491"/>
              <a:ext cx="1880875" cy="307777"/>
            </a:xfrm>
            <a:prstGeom prst="rect">
              <a:avLst/>
            </a:prstGeom>
            <a:noFill/>
          </p:spPr>
          <p:txBody>
            <a:bodyPr wrap="square" rtlCol="0">
              <a:spAutoFit/>
            </a:bodyPr>
            <a:lstStyle/>
            <a:p>
              <a:r>
                <a:rPr lang="zh-TW" altLang="en-US" sz="1400" dirty="0" smtClean="0">
                  <a:solidFill>
                    <a:schemeClr val="accent6">
                      <a:lumMod val="75000"/>
                    </a:schemeClr>
                  </a:solidFill>
                </a:rPr>
                <a:t>風雨前的寧靜口味</a:t>
              </a:r>
              <a:endParaRPr lang="en-US" altLang="zh-TW" sz="1400" dirty="0" smtClean="0">
                <a:solidFill>
                  <a:schemeClr val="accent6">
                    <a:lumMod val="75000"/>
                  </a:schemeClr>
                </a:solidFill>
              </a:endParaRPr>
            </a:p>
          </p:txBody>
        </p:sp>
      </p:grpSp>
    </p:spTree>
    <p:extLst>
      <p:ext uri="{BB962C8B-B14F-4D97-AF65-F5344CB8AC3E}">
        <p14:creationId xmlns:p14="http://schemas.microsoft.com/office/powerpoint/2010/main" val="1898581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p:cNvSpPr>
            <a:spLocks noGrp="1"/>
          </p:cNvSpPr>
          <p:nvPr>
            <p:ph type="title"/>
          </p:nvPr>
        </p:nvSpPr>
        <p:spPr/>
        <p:txBody>
          <a:bodyPr/>
          <a:lstStyle/>
          <a:p>
            <a:pPr eaLnBrk="1" hangingPunct="1"/>
            <a:r>
              <a:rPr lang="en-US" altLang="zh-TW" dirty="0"/>
              <a:t>Leveraging </a:t>
            </a:r>
            <a:r>
              <a:rPr lang="en-US" dirty="0" smtClean="0">
                <a:ea typeface="新細明體" panose="02020500000000000000" pitchFamily="18" charset="-120"/>
              </a:rPr>
              <a:t>Power of Crowd </a:t>
            </a:r>
            <a:endParaRPr dirty="0" smtClean="0">
              <a:ea typeface="新細明體" panose="02020500000000000000" pitchFamily="18" charset="-120"/>
            </a:endParaRPr>
          </a:p>
        </p:txBody>
      </p:sp>
      <p:sp>
        <p:nvSpPr>
          <p:cNvPr id="5123" name="內容版面配置區 2"/>
          <p:cNvSpPr>
            <a:spLocks noGrp="1"/>
          </p:cNvSpPr>
          <p:nvPr>
            <p:ph idx="1"/>
          </p:nvPr>
        </p:nvSpPr>
        <p:spPr/>
        <p:txBody>
          <a:bodyPr/>
          <a:lstStyle/>
          <a:p>
            <a:pPr eaLnBrk="1" hangingPunct="1"/>
            <a:endParaRPr lang="en-US" altLang="zh-TW" sz="2400" dirty="0" smtClean="0"/>
          </a:p>
          <a:p>
            <a:pPr eaLnBrk="1" hangingPunct="1"/>
            <a:r>
              <a:rPr lang="zh-TW" altLang="en-US" sz="2400" dirty="0"/>
              <a:t>群眾智慧 </a:t>
            </a:r>
            <a:r>
              <a:rPr lang="en-US" altLang="zh-TW" sz="2400" dirty="0"/>
              <a:t>Crowd Wisdom</a:t>
            </a:r>
          </a:p>
          <a:p>
            <a:pPr eaLnBrk="1" hangingPunct="1"/>
            <a:r>
              <a:rPr lang="zh-TW" altLang="en-US" sz="2400" dirty="0" smtClean="0"/>
              <a:t>群眾外包 </a:t>
            </a:r>
            <a:r>
              <a:rPr lang="en-US" altLang="zh-TW" sz="2400" dirty="0"/>
              <a:t>C</a:t>
            </a:r>
            <a:r>
              <a:rPr lang="en-US" altLang="zh-TW" sz="2400" dirty="0" smtClean="0"/>
              <a:t>rowd</a:t>
            </a:r>
            <a:r>
              <a:rPr lang="zh-TW" altLang="en-US" sz="2400" dirty="0" smtClean="0"/>
              <a:t> </a:t>
            </a:r>
            <a:r>
              <a:rPr lang="en-US" altLang="zh-TW" sz="2400" dirty="0" smtClean="0"/>
              <a:t>Sourcing</a:t>
            </a:r>
          </a:p>
          <a:p>
            <a:pPr eaLnBrk="1" hangingPunct="1"/>
            <a:r>
              <a:rPr lang="zh-TW" altLang="en-US" sz="2400" dirty="0"/>
              <a:t>群眾募資 </a:t>
            </a:r>
            <a:r>
              <a:rPr lang="en-US" altLang="zh-TW" sz="2400" dirty="0"/>
              <a:t>Crowd </a:t>
            </a:r>
            <a:r>
              <a:rPr lang="en-US" altLang="zh-TW" sz="2400" dirty="0" smtClean="0"/>
              <a:t>Funding</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846138"/>
            <a:ext cx="8229600" cy="1143000"/>
          </a:xfrm>
        </p:spPr>
        <p:txBody>
          <a:bodyPr/>
          <a:lstStyle/>
          <a:p>
            <a:r>
              <a:rPr lang="en-US" altLang="zh-TW" dirty="0"/>
              <a:t>Crowdsourcing</a:t>
            </a:r>
            <a:r>
              <a:rPr lang="zh-TW" altLang="en-US" dirty="0"/>
              <a:t>如何運作</a:t>
            </a:r>
            <a:r>
              <a:rPr lang="en-US" altLang="zh-TW" dirty="0"/>
              <a:t>?</a:t>
            </a:r>
            <a:br>
              <a:rPr lang="en-US" altLang="zh-TW" dirty="0"/>
            </a:br>
            <a:r>
              <a:rPr lang="en-US" altLang="zh-TW" dirty="0" smtClean="0"/>
              <a:t>- Crowd  Creation </a:t>
            </a:r>
            <a:r>
              <a:rPr lang="en-US" altLang="zh-TW" dirty="0"/>
              <a:t/>
            </a:r>
            <a:br>
              <a:rPr lang="en-US" altLang="zh-TW" dirty="0"/>
            </a:br>
            <a:endParaRPr lang="zh-TW" altLang="en-US" dirty="0"/>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62975" y="1989138"/>
            <a:ext cx="6141198" cy="4396952"/>
          </a:xfrm>
          <a:prstGeom prst="rect">
            <a:avLst/>
          </a:prstGeom>
        </p:spPr>
      </p:pic>
    </p:spTree>
    <p:extLst>
      <p:ext uri="{BB962C8B-B14F-4D97-AF65-F5344CB8AC3E}">
        <p14:creationId xmlns:p14="http://schemas.microsoft.com/office/powerpoint/2010/main" val="11816183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Crowdsourcing- Creating </a:t>
            </a:r>
            <a:r>
              <a:rPr lang="en-US" altLang="zh-TW" dirty="0" smtClean="0"/>
              <a:t>music</a:t>
            </a:r>
            <a:endParaRPr lang="zh-TW" altLang="en-US" dirty="0"/>
          </a:p>
        </p:txBody>
      </p:sp>
      <p:pic>
        <p:nvPicPr>
          <p:cNvPr id="4" name="和聲">
            <a:hlinkClick r:id="" action="ppaction://media"/>
          </p:cNvPr>
          <p:cNvPicPr>
            <a:picLocks noGrp="1" noChangeAspect="1"/>
          </p:cNvPicPr>
          <p:nvPr>
            <p:ph idx="1"/>
            <a:videoFile r:link="rId1"/>
            <p:extLst>
              <p:ext uri="{DAA4B4D4-6D71-4841-9C94-3DE7FCFB9230}">
                <p14:media xmlns:p14="http://schemas.microsoft.com/office/powerpoint/2010/main" r:embed="rId2">
                  <p14:trim st="21097"/>
                </p14:media>
              </p:ext>
            </p:extLst>
          </p:nvPr>
        </p:nvPicPr>
        <p:blipFill>
          <a:blip r:embed="rId5"/>
          <a:stretch>
            <a:fillRect/>
          </a:stretch>
        </p:blipFill>
        <p:spPr>
          <a:xfrm>
            <a:off x="549275" y="1600200"/>
            <a:ext cx="8045450" cy="4525963"/>
          </a:xfrm>
        </p:spPr>
      </p:pic>
    </p:spTree>
    <p:extLst>
      <p:ext uri="{BB962C8B-B14F-4D97-AF65-F5344CB8AC3E}">
        <p14:creationId xmlns:p14="http://schemas.microsoft.com/office/powerpoint/2010/main" val="28786834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5730" y="533400"/>
            <a:ext cx="8752539" cy="5538433"/>
          </a:xfrm>
        </p:spPr>
      </p:pic>
    </p:spTree>
    <p:extLst>
      <p:ext uri="{BB962C8B-B14F-4D97-AF65-F5344CB8AC3E}">
        <p14:creationId xmlns:p14="http://schemas.microsoft.com/office/powerpoint/2010/main" val="13880839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群眾外包</a:t>
            </a:r>
            <a:r>
              <a:rPr lang="en-US" altLang="zh-TW" dirty="0" smtClean="0"/>
              <a:t>:</a:t>
            </a:r>
            <a:r>
              <a:rPr lang="zh-TW" altLang="en-US" dirty="0" smtClean="0"/>
              <a:t>未來展望</a:t>
            </a:r>
            <a:endParaRPr lang="zh-TW" altLang="en-US" dirty="0"/>
          </a:p>
        </p:txBody>
      </p:sp>
      <p:sp>
        <p:nvSpPr>
          <p:cNvPr id="3" name="內容版面配置區 2"/>
          <p:cNvSpPr>
            <a:spLocks noGrp="1"/>
          </p:cNvSpPr>
          <p:nvPr>
            <p:ph idx="1"/>
          </p:nvPr>
        </p:nvSpPr>
        <p:spPr/>
        <p:txBody>
          <a:bodyPr/>
          <a:lstStyle/>
          <a:p>
            <a:pPr>
              <a:lnSpc>
                <a:spcPts val="2880"/>
              </a:lnSpc>
              <a:spcBef>
                <a:spcPts val="1200"/>
              </a:spcBef>
              <a:spcAft>
                <a:spcPts val="600"/>
              </a:spcAft>
            </a:pPr>
            <a:r>
              <a:rPr lang="en-US" altLang="zh-TW" sz="2400" dirty="0" smtClean="0"/>
              <a:t>Cost efficiency : </a:t>
            </a:r>
            <a:r>
              <a:rPr lang="zh-TW" altLang="en-US" sz="2400" dirty="0" smtClean="0"/>
              <a:t>群眾</a:t>
            </a:r>
            <a:r>
              <a:rPr lang="zh-TW" altLang="en-US" sz="2400" dirty="0"/>
              <a:t>外包平台的理念源於集結眾人智慧，發揮產生群體智能；相較於其它替代方案，群眾外包平台</a:t>
            </a:r>
            <a:r>
              <a:rPr lang="zh-TW" altLang="en-US" sz="2400" dirty="0" smtClean="0"/>
              <a:t>具有</a:t>
            </a:r>
            <a:r>
              <a:rPr lang="zh-TW" altLang="en-US" sz="2400" dirty="0">
                <a:solidFill>
                  <a:srgbClr val="FF0000"/>
                </a:solidFill>
              </a:rPr>
              <a:t>工資低廉與產出效能充沛</a:t>
            </a:r>
            <a:r>
              <a:rPr lang="zh-TW" altLang="en-US" sz="2400" dirty="0"/>
              <a:t>的特點，因而在短時間</a:t>
            </a:r>
            <a:r>
              <a:rPr lang="zh-TW" altLang="en-US" sz="2400" dirty="0" smtClean="0"/>
              <a:t>內迅速</a:t>
            </a:r>
            <a:r>
              <a:rPr lang="zh-TW" altLang="en-US" sz="2400" dirty="0"/>
              <a:t>竄紅</a:t>
            </a:r>
            <a:r>
              <a:rPr lang="zh-TW" altLang="en-US" sz="2400" dirty="0" smtClean="0"/>
              <a:t>。</a:t>
            </a:r>
            <a:endParaRPr lang="en-US" altLang="zh-TW" sz="2400" dirty="0" smtClean="0"/>
          </a:p>
          <a:p>
            <a:pPr>
              <a:lnSpc>
                <a:spcPts val="2880"/>
              </a:lnSpc>
              <a:spcBef>
                <a:spcPts val="1200"/>
              </a:spcBef>
              <a:spcAft>
                <a:spcPts val="600"/>
              </a:spcAft>
            </a:pPr>
            <a:r>
              <a:rPr lang="en-US" altLang="zh-TW" sz="2400" dirty="0" smtClean="0"/>
              <a:t>Diversity: </a:t>
            </a:r>
            <a:r>
              <a:rPr lang="zh-TW" altLang="en-US" sz="2400" dirty="0" smtClean="0"/>
              <a:t>打破</a:t>
            </a:r>
            <a:r>
              <a:rPr lang="zh-TW" altLang="en-US" sz="2400" dirty="0"/>
              <a:t>時區及空間限制的特性，除了提供來自</a:t>
            </a:r>
            <a:r>
              <a:rPr lang="zh-TW" altLang="en-US" sz="2400" dirty="0" smtClean="0">
                <a:solidFill>
                  <a:srgbClr val="FF0000"/>
                </a:solidFill>
              </a:rPr>
              <a:t>世界各</a:t>
            </a:r>
            <a:r>
              <a:rPr lang="zh-TW" altLang="en-US" sz="2400" dirty="0">
                <a:solidFill>
                  <a:srgbClr val="FF0000"/>
                </a:solidFill>
              </a:rPr>
              <a:t>地</a:t>
            </a:r>
            <a:r>
              <a:rPr lang="zh-TW" altLang="en-US" sz="2400" dirty="0"/>
              <a:t>的委託人將問題發布至平台上尋求解決外，也讓更多來自</a:t>
            </a:r>
            <a:r>
              <a:rPr lang="zh-TW" altLang="en-US" sz="2400" dirty="0">
                <a:solidFill>
                  <a:srgbClr val="FF0000"/>
                </a:solidFill>
              </a:rPr>
              <a:t>不同文化背景</a:t>
            </a:r>
            <a:r>
              <a:rPr lang="zh-TW" altLang="en-US" sz="2400" dirty="0"/>
              <a:t>的工作者根據自己的喜好</a:t>
            </a:r>
            <a:r>
              <a:rPr lang="zh-TW" altLang="en-US" sz="2400" dirty="0" smtClean="0"/>
              <a:t>專長貢獻</a:t>
            </a:r>
            <a:r>
              <a:rPr lang="zh-TW" altLang="en-US" sz="2400" dirty="0"/>
              <a:t>一己之力。</a:t>
            </a:r>
            <a:endParaRPr lang="en-US" altLang="zh-TW" sz="2400" dirty="0" smtClean="0"/>
          </a:p>
          <a:p>
            <a:pPr>
              <a:lnSpc>
                <a:spcPts val="2880"/>
              </a:lnSpc>
              <a:spcBef>
                <a:spcPts val="1200"/>
              </a:spcBef>
              <a:spcAft>
                <a:spcPts val="600"/>
              </a:spcAft>
            </a:pPr>
            <a:r>
              <a:rPr lang="en-US" altLang="zh-TW" sz="2400" dirty="0" smtClean="0"/>
              <a:t>IT Platform: </a:t>
            </a:r>
            <a:r>
              <a:rPr lang="zh-TW" altLang="en-US" sz="2400" dirty="0" smtClean="0"/>
              <a:t>在</a:t>
            </a:r>
            <a:r>
              <a:rPr lang="zh-TW" altLang="en-US" sz="2400" dirty="0"/>
              <a:t>資訊爆炸時代中，現有的</a:t>
            </a:r>
            <a:r>
              <a:rPr lang="zh-TW" altLang="en-US" sz="2400" dirty="0">
                <a:solidFill>
                  <a:srgbClr val="FF0000"/>
                </a:solidFill>
              </a:rPr>
              <a:t>資訊整合及交換</a:t>
            </a:r>
            <a:r>
              <a:rPr lang="zh-TW" altLang="en-US" sz="2400" dirty="0"/>
              <a:t>的方式勢必得更有效率的提升，而群眾力量</a:t>
            </a:r>
            <a:r>
              <a:rPr lang="zh-TW" altLang="en-US" sz="2400" dirty="0" smtClean="0"/>
              <a:t>的有效</a:t>
            </a:r>
            <a:r>
              <a:rPr lang="zh-TW" altLang="en-US" sz="2400" dirty="0"/>
              <a:t>運用不僅是群眾智慧的展現，更意謂著雲端工作時代的來臨</a:t>
            </a:r>
            <a:r>
              <a:rPr lang="zh-TW" altLang="en-US" sz="2400" dirty="0" smtClean="0"/>
              <a:t>。</a:t>
            </a:r>
            <a:endParaRPr lang="zh-TW" altLang="en-US" sz="2400" dirty="0"/>
          </a:p>
        </p:txBody>
      </p:sp>
    </p:spTree>
    <p:extLst>
      <p:ext uri="{BB962C8B-B14F-4D97-AF65-F5344CB8AC3E}">
        <p14:creationId xmlns:p14="http://schemas.microsoft.com/office/powerpoint/2010/main" val="4834813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457200" y="2493963"/>
            <a:ext cx="8229600" cy="939800"/>
          </a:xfrm>
        </p:spPr>
        <p:txBody>
          <a:bodyPr rtlCol="0"/>
          <a:lstStyle/>
          <a:p>
            <a:pPr eaLnBrk="1" hangingPunct="1"/>
            <a:r>
              <a:rPr lang="zh-TW" altLang="en-US" sz="3600" dirty="0"/>
              <a:t>群眾募資 </a:t>
            </a:r>
            <a:r>
              <a:rPr lang="en-US" altLang="zh-TW" sz="3600" dirty="0"/>
              <a:t>Crowd Funding</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什麼是群眾募資？</a:t>
            </a:r>
            <a:endParaRPr lang="zh-TW" altLang="en-US" dirty="0"/>
          </a:p>
        </p:txBody>
      </p:sp>
      <p:pic>
        <p:nvPicPr>
          <p:cNvPr id="3" name="OI-bTpbkH4Y"/>
          <p:cNvPicPr>
            <a:picLocks noRot="1" noChangeAspect="1"/>
          </p:cNvPicPr>
          <p:nvPr>
            <a:videoFile r:link="rId1"/>
          </p:nvPr>
        </p:nvPicPr>
        <p:blipFill>
          <a:blip r:embed="rId3"/>
          <a:stretch>
            <a:fillRect/>
          </a:stretch>
        </p:blipFill>
        <p:spPr>
          <a:xfrm>
            <a:off x="0" y="1295076"/>
            <a:ext cx="9076842" cy="5105724"/>
          </a:xfrm>
          <a:prstGeom prst="rect">
            <a:avLst/>
          </a:prstGeom>
        </p:spPr>
      </p:pic>
    </p:spTree>
    <p:extLst>
      <p:ext uri="{BB962C8B-B14F-4D97-AF65-F5344CB8AC3E}">
        <p14:creationId xmlns:p14="http://schemas.microsoft.com/office/powerpoint/2010/main" val="17802345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群眾募資定義</a:t>
            </a:r>
            <a:endParaRPr lang="zh-TW" altLang="en-US" dirty="0"/>
          </a:p>
        </p:txBody>
      </p:sp>
      <p:sp>
        <p:nvSpPr>
          <p:cNvPr id="3" name="內容版面配置區 2"/>
          <p:cNvSpPr>
            <a:spLocks noGrp="1"/>
          </p:cNvSpPr>
          <p:nvPr>
            <p:ph idx="1"/>
          </p:nvPr>
        </p:nvSpPr>
        <p:spPr/>
        <p:txBody>
          <a:bodyPr/>
          <a:lstStyle/>
          <a:p>
            <a:r>
              <a:rPr lang="zh-TW" altLang="en-US" dirty="0"/>
              <a:t>「</a:t>
            </a:r>
            <a:r>
              <a:rPr lang="zh-TW" altLang="en-US" dirty="0" smtClean="0"/>
              <a:t>群眾募</a:t>
            </a:r>
            <a:r>
              <a:rPr lang="zh-TW" altLang="en-US" dirty="0"/>
              <a:t>資</a:t>
            </a:r>
            <a:r>
              <a:rPr lang="zh-TW" altLang="en-US" dirty="0" smtClean="0"/>
              <a:t>」是指利用網路平台</a:t>
            </a:r>
            <a:r>
              <a:rPr lang="zh-TW" altLang="en-US" dirty="0" smtClean="0">
                <a:solidFill>
                  <a:srgbClr val="FF0000"/>
                </a:solidFill>
              </a:rPr>
              <a:t>展示創意產品</a:t>
            </a:r>
            <a:r>
              <a:rPr lang="zh-TW" altLang="en-US" dirty="0" smtClean="0"/>
              <a:t>、計畫內容、原創設計等想法，</a:t>
            </a:r>
            <a:r>
              <a:rPr lang="zh-TW" altLang="en-US" dirty="0"/>
              <a:t>並與大眾解釋讓此作品量產或實現的計畫</a:t>
            </a:r>
            <a:r>
              <a:rPr lang="zh-TW" altLang="en-US" dirty="0" smtClean="0"/>
              <a:t>。</a:t>
            </a:r>
          </a:p>
          <a:p>
            <a:r>
              <a:rPr lang="zh-TW" altLang="en-US" dirty="0" smtClean="0"/>
              <a:t>透過</a:t>
            </a:r>
            <a:r>
              <a:rPr lang="zh-TW" altLang="en-US" dirty="0" smtClean="0">
                <a:solidFill>
                  <a:srgbClr val="FF0000"/>
                </a:solidFill>
              </a:rPr>
              <a:t>小額贊助</a:t>
            </a:r>
            <a:r>
              <a:rPr lang="zh-TW" altLang="en-US" dirty="0" smtClean="0"/>
              <a:t>的方式來募得資金，支持個人或組織的目標執行完成。而贊助者可得到不同類型的回饋。</a:t>
            </a:r>
            <a:endParaRPr lang="en-US" altLang="zh-TW" dirty="0" smtClean="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989" y="3974607"/>
            <a:ext cx="3779949" cy="2334118"/>
          </a:xfrm>
          <a:prstGeom prst="rect">
            <a:avLst/>
          </a:prstGeom>
        </p:spPr>
      </p:pic>
    </p:spTree>
    <p:extLst>
      <p:ext uri="{BB962C8B-B14F-4D97-AF65-F5344CB8AC3E}">
        <p14:creationId xmlns:p14="http://schemas.microsoft.com/office/powerpoint/2010/main" val="37139346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群眾募資</a:t>
            </a:r>
            <a:r>
              <a:rPr lang="zh-TW" altLang="en-US" dirty="0"/>
              <a:t>趨勢</a:t>
            </a:r>
          </a:p>
        </p:txBody>
      </p:sp>
      <p:sp>
        <p:nvSpPr>
          <p:cNvPr id="3" name="內容版面配置區 2"/>
          <p:cNvSpPr>
            <a:spLocks noGrp="1"/>
          </p:cNvSpPr>
          <p:nvPr>
            <p:ph idx="1"/>
          </p:nvPr>
        </p:nvSpPr>
        <p:spPr>
          <a:xfrm>
            <a:off x="457201" y="1478814"/>
            <a:ext cx="3570668" cy="3394472"/>
          </a:xfrm>
        </p:spPr>
        <p:txBody>
          <a:bodyPr/>
          <a:lstStyle/>
          <a:p>
            <a:r>
              <a:rPr lang="zh-TW" altLang="en-US" dirty="0"/>
              <a:t>群眾募資</a:t>
            </a:r>
            <a:r>
              <a:rPr lang="zh-TW" altLang="en-US" dirty="0" smtClean="0"/>
              <a:t>平台在</a:t>
            </a:r>
            <a:r>
              <a:rPr lang="en-US" altLang="zh-TW" dirty="0" smtClean="0"/>
              <a:t>2012</a:t>
            </a:r>
            <a:r>
              <a:rPr lang="zh-TW" altLang="en-US" dirty="0" smtClean="0"/>
              <a:t>年募集了</a:t>
            </a:r>
            <a:r>
              <a:rPr lang="en-US" altLang="zh-TW" dirty="0" smtClean="0"/>
              <a:t>27</a:t>
            </a:r>
            <a:r>
              <a:rPr lang="zh-TW" altLang="en-US" dirty="0" smtClean="0"/>
              <a:t>億美元，相較於</a:t>
            </a:r>
            <a:r>
              <a:rPr lang="en-US" altLang="zh-TW" dirty="0" smtClean="0"/>
              <a:t>2011</a:t>
            </a:r>
            <a:r>
              <a:rPr lang="zh-TW" altLang="en-US" dirty="0" smtClean="0"/>
              <a:t>年，成長了</a:t>
            </a:r>
            <a:r>
              <a:rPr lang="en-US" altLang="zh-TW" dirty="0" smtClean="0"/>
              <a:t>81%</a:t>
            </a:r>
            <a:r>
              <a:rPr lang="zh-TW" altLang="en-US" dirty="0" smtClean="0"/>
              <a:t>，並</a:t>
            </a:r>
            <a:r>
              <a:rPr lang="zh-TW" altLang="en-US" dirty="0"/>
              <a:t>成功資助了超過</a:t>
            </a:r>
            <a:r>
              <a:rPr lang="en-US" altLang="zh-TW" dirty="0"/>
              <a:t>100</a:t>
            </a:r>
            <a:r>
              <a:rPr lang="zh-TW" altLang="en-US" dirty="0" smtClean="0"/>
              <a:t>萬個計畫。</a:t>
            </a:r>
            <a:endParaRPr lang="en-US" altLang="zh-TW" dirty="0" smtClean="0"/>
          </a:p>
          <a:p>
            <a:r>
              <a:rPr lang="zh-TW" altLang="en-US" dirty="0" smtClean="0"/>
              <a:t>募資市場主要集中於北美洲與歐洲，約占群眾募資市場的</a:t>
            </a:r>
            <a:r>
              <a:rPr lang="en-US" altLang="zh-TW" dirty="0" smtClean="0"/>
              <a:t>95%</a:t>
            </a:r>
            <a:r>
              <a:rPr lang="zh-TW" altLang="en-US" dirty="0" smtClean="0"/>
              <a:t>。</a:t>
            </a:r>
            <a:endParaRPr lang="en-US" altLang="zh-TW" dirty="0" smtClean="0"/>
          </a:p>
          <a:p>
            <a:pPr marL="0" indent="0">
              <a:buNone/>
            </a:pPr>
            <a:endParaRPr lang="zh-TW" altLang="en-US" dirty="0"/>
          </a:p>
        </p:txBody>
      </p:sp>
      <p:pic>
        <p:nvPicPr>
          <p:cNvPr id="4" name="圖片 3"/>
          <p:cNvPicPr>
            <a:picLocks noChangeAspect="1"/>
          </p:cNvPicPr>
          <p:nvPr/>
        </p:nvPicPr>
        <p:blipFill>
          <a:blip r:embed="rId2"/>
          <a:stretch>
            <a:fillRect/>
          </a:stretch>
        </p:blipFill>
        <p:spPr>
          <a:xfrm>
            <a:off x="4027869" y="2197070"/>
            <a:ext cx="4983032" cy="3115134"/>
          </a:xfrm>
          <a:prstGeom prst="rect">
            <a:avLst/>
          </a:prstGeom>
        </p:spPr>
      </p:pic>
    </p:spTree>
    <p:extLst>
      <p:ext uri="{BB962C8B-B14F-4D97-AF65-F5344CB8AC3E}">
        <p14:creationId xmlns:p14="http://schemas.microsoft.com/office/powerpoint/2010/main" val="7789347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37390" y="372890"/>
            <a:ext cx="8229600" cy="778098"/>
          </a:xfrm>
        </p:spPr>
        <p:txBody>
          <a:bodyPr>
            <a:normAutofit fontScale="90000"/>
          </a:bodyPr>
          <a:lstStyle/>
          <a:p>
            <a:r>
              <a:rPr lang="zh-TW" altLang="en-US" dirty="0" smtClean="0"/>
              <a:t>群眾募資的發展階段</a:t>
            </a:r>
            <a:endParaRPr lang="zh-TW" altLang="en-US" dirty="0"/>
          </a:p>
        </p:txBody>
      </p:sp>
      <p:sp>
        <p:nvSpPr>
          <p:cNvPr id="4" name="文字方塊 3"/>
          <p:cNvSpPr txBox="1"/>
          <p:nvPr/>
        </p:nvSpPr>
        <p:spPr>
          <a:xfrm>
            <a:off x="6623720" y="5896594"/>
            <a:ext cx="2520280" cy="338554"/>
          </a:xfrm>
          <a:prstGeom prst="rect">
            <a:avLst/>
          </a:prstGeom>
          <a:noFill/>
        </p:spPr>
        <p:txBody>
          <a:bodyPr wrap="square" rtlCol="0">
            <a:spAutoFit/>
          </a:bodyPr>
          <a:lstStyle/>
          <a:p>
            <a:r>
              <a:rPr lang="en-US" altLang="zh-TW" sz="1600" dirty="0">
                <a:latin typeface="Arial" panose="020B0604020202020204" pitchFamily="34" charset="0"/>
                <a:cs typeface="Arial" panose="020B0604020202020204" pitchFamily="34" charset="0"/>
              </a:rPr>
              <a:t>s</a:t>
            </a:r>
            <a:r>
              <a:rPr lang="en-US" altLang="zh-TW" sz="1600" dirty="0" smtClean="0">
                <a:latin typeface="Arial" panose="020B0604020202020204" pitchFamily="34" charset="0"/>
                <a:cs typeface="Arial" panose="020B0604020202020204" pitchFamily="34" charset="0"/>
              </a:rPr>
              <a:t>ource: </a:t>
            </a:r>
            <a:r>
              <a:rPr lang="en-US" altLang="zh-TW" sz="1600" dirty="0">
                <a:latin typeface="Arial" panose="020B0604020202020204" pitchFamily="34" charset="0"/>
                <a:cs typeface="Arial" panose="020B0604020202020204" pitchFamily="34" charset="0"/>
              </a:rPr>
              <a:t>crowdfunding.pl</a:t>
            </a:r>
            <a:endParaRPr lang="zh-TW" altLang="en-US" sz="1600" dirty="0">
              <a:latin typeface="Arial" panose="020B0604020202020204" pitchFamily="34" charset="0"/>
              <a:cs typeface="Arial" panose="020B0604020202020204" pitchFamily="34" charset="0"/>
            </a:endParaRPr>
          </a:p>
        </p:txBody>
      </p:sp>
      <p:graphicFrame>
        <p:nvGraphicFramePr>
          <p:cNvPr id="3" name="資料庫圖表 2"/>
          <p:cNvGraphicFramePr/>
          <p:nvPr>
            <p:extLst>
              <p:ext uri="{D42A27DB-BD31-4B8C-83A1-F6EECF244321}">
                <p14:modId xmlns:p14="http://schemas.microsoft.com/office/powerpoint/2010/main" val="903881897"/>
              </p:ext>
            </p:extLst>
          </p:nvPr>
        </p:nvGraphicFramePr>
        <p:xfrm>
          <a:off x="-879999" y="2117990"/>
          <a:ext cx="9864347" cy="30558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圓角矩形圖說文字 6"/>
          <p:cNvSpPr/>
          <p:nvPr/>
        </p:nvSpPr>
        <p:spPr>
          <a:xfrm>
            <a:off x="396186" y="1668796"/>
            <a:ext cx="1828800" cy="659446"/>
          </a:xfrm>
          <a:prstGeom prst="wedgeRoundRect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altLang="zh-TW" dirty="0" smtClean="0"/>
              <a:t>Statue of Liberty </a:t>
            </a:r>
            <a:r>
              <a:rPr lang="en-US" altLang="zh-TW" dirty="0" err="1" smtClean="0"/>
              <a:t>Marillon</a:t>
            </a:r>
            <a:endParaRPr lang="zh-TW" altLang="en-US" dirty="0"/>
          </a:p>
        </p:txBody>
      </p:sp>
      <p:sp>
        <p:nvSpPr>
          <p:cNvPr id="9" name="圓角矩形圖說文字 8"/>
          <p:cNvSpPr/>
          <p:nvPr/>
        </p:nvSpPr>
        <p:spPr>
          <a:xfrm>
            <a:off x="3142503" y="5173794"/>
            <a:ext cx="1828800" cy="1184857"/>
          </a:xfrm>
          <a:prstGeom prst="wedgeRoundRectCallout">
            <a:avLst>
              <a:gd name="adj1" fmla="val 21921"/>
              <a:gd name="adj2" fmla="val -68360"/>
              <a:gd name="adj3" fmla="val 16667"/>
            </a:avLst>
          </a:prstGeom>
          <a:ln>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smtClean="0"/>
              <a:t>“Crowdfunding Exemption”-SEC </a:t>
            </a:r>
            <a:r>
              <a:rPr lang="en-US" altLang="zh-TW" sz="1688" dirty="0" smtClean="0"/>
              <a:t>petition</a:t>
            </a:r>
            <a:endParaRPr lang="zh-TW" altLang="en-US" sz="1688" dirty="0"/>
          </a:p>
        </p:txBody>
      </p:sp>
      <p:sp>
        <p:nvSpPr>
          <p:cNvPr id="10" name="圓角矩形圖說文字 9"/>
          <p:cNvSpPr/>
          <p:nvPr/>
        </p:nvSpPr>
        <p:spPr>
          <a:xfrm>
            <a:off x="5751444" y="5189570"/>
            <a:ext cx="1828800" cy="1184857"/>
          </a:xfrm>
          <a:prstGeom prst="wedgeRoundRectCallout">
            <a:avLst>
              <a:gd name="adj1" fmla="val 20472"/>
              <a:gd name="adj2" fmla="val -70597"/>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dirty="0" err="1" smtClean="0"/>
              <a:t>WiSEED</a:t>
            </a:r>
            <a:endParaRPr lang="en-US" altLang="zh-TW" dirty="0" smtClean="0"/>
          </a:p>
          <a:p>
            <a:pPr algn="ctr"/>
            <a:r>
              <a:rPr lang="en-US" altLang="zh-TW" dirty="0" err="1" smtClean="0"/>
              <a:t>GcovVC</a:t>
            </a:r>
            <a:endParaRPr lang="en-US" altLang="zh-TW" dirty="0" smtClean="0"/>
          </a:p>
          <a:p>
            <a:pPr algn="ctr"/>
            <a:r>
              <a:rPr lang="en-US" altLang="zh-TW" dirty="0" err="1" smtClean="0"/>
              <a:t>crowdcube</a:t>
            </a:r>
            <a:endParaRPr lang="en-US" altLang="zh-TW" dirty="0" smtClean="0"/>
          </a:p>
        </p:txBody>
      </p:sp>
      <p:sp>
        <p:nvSpPr>
          <p:cNvPr id="11" name="圓角矩形圖說文字 10"/>
          <p:cNvSpPr/>
          <p:nvPr/>
        </p:nvSpPr>
        <p:spPr>
          <a:xfrm>
            <a:off x="3260036" y="1300521"/>
            <a:ext cx="2491408" cy="1045114"/>
          </a:xfrm>
          <a:prstGeom prst="wedgeRoundRectCallout">
            <a:avLst/>
          </a:prstGeom>
          <a:ln>
            <a:solidFill>
              <a:srgbClr val="009900"/>
            </a:solidFill>
          </a:ln>
        </p:spPr>
        <p:style>
          <a:lnRef idx="2">
            <a:schemeClr val="accent3"/>
          </a:lnRef>
          <a:fillRef idx="1">
            <a:schemeClr val="lt1"/>
          </a:fillRef>
          <a:effectRef idx="0">
            <a:schemeClr val="accent3"/>
          </a:effectRef>
          <a:fontRef idx="minor">
            <a:schemeClr val="dk1"/>
          </a:fontRef>
        </p:style>
        <p:txBody>
          <a:bodyPr rtlCol="0" anchor="ctr"/>
          <a:lstStyle/>
          <a:p>
            <a:r>
              <a:rPr lang="en-US" altLang="zh-TW" dirty="0" smtClean="0"/>
              <a:t>Kickstarter</a:t>
            </a:r>
            <a:r>
              <a:rPr lang="zh-TW" altLang="en-US" dirty="0" smtClean="0"/>
              <a:t>、</a:t>
            </a:r>
            <a:r>
              <a:rPr lang="en-US" altLang="zh-TW" dirty="0" err="1" smtClean="0"/>
              <a:t>SellABand</a:t>
            </a:r>
            <a:r>
              <a:rPr lang="zh-TW" altLang="en-US" dirty="0" smtClean="0"/>
              <a:t>、</a:t>
            </a:r>
            <a:r>
              <a:rPr lang="en-US" altLang="zh-TW" dirty="0" err="1" smtClean="0"/>
              <a:t>IndieGoGo</a:t>
            </a:r>
            <a:r>
              <a:rPr lang="zh-TW" altLang="en-US" dirty="0" smtClean="0"/>
              <a:t>、</a:t>
            </a:r>
            <a:r>
              <a:rPr lang="en-US" altLang="zh-TW" dirty="0" err="1" smtClean="0"/>
              <a:t>Spot.Us</a:t>
            </a:r>
            <a:r>
              <a:rPr lang="zh-TW" altLang="en-US" dirty="0" smtClean="0"/>
              <a:t>、</a:t>
            </a:r>
            <a:r>
              <a:rPr lang="en-US" altLang="zh-TW" dirty="0" err="1" smtClean="0"/>
              <a:t>MySherpas</a:t>
            </a:r>
            <a:r>
              <a:rPr lang="zh-TW" altLang="en-US" dirty="0" smtClean="0"/>
              <a:t>、</a:t>
            </a:r>
            <a:endParaRPr lang="en-US" altLang="zh-TW" dirty="0" smtClean="0"/>
          </a:p>
          <a:p>
            <a:pPr algn="ctr"/>
            <a:endParaRPr lang="zh-TW" altLang="en-US" dirty="0"/>
          </a:p>
        </p:txBody>
      </p:sp>
      <p:sp>
        <p:nvSpPr>
          <p:cNvPr id="12" name="圓角矩形圖說文字 11"/>
          <p:cNvSpPr/>
          <p:nvPr/>
        </p:nvSpPr>
        <p:spPr>
          <a:xfrm>
            <a:off x="5992745" y="1231344"/>
            <a:ext cx="2329619" cy="1114292"/>
          </a:xfrm>
          <a:prstGeom prst="wedgeRoundRectCallout">
            <a:avLst>
              <a:gd name="adj1" fmla="val -20545"/>
              <a:gd name="adj2" fmla="val 70387"/>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r>
              <a:rPr lang="en-US" altLang="zh-TW" dirty="0" smtClean="0"/>
              <a:t>Trampoline</a:t>
            </a:r>
            <a:r>
              <a:rPr lang="zh-TW" altLang="en-US" dirty="0" smtClean="0"/>
              <a:t>　</a:t>
            </a:r>
            <a:r>
              <a:rPr lang="en-US" altLang="zh-TW" dirty="0" smtClean="0"/>
              <a:t>Systems</a:t>
            </a:r>
            <a:r>
              <a:rPr lang="zh-TW" altLang="en-US" dirty="0" smtClean="0"/>
              <a:t>　</a:t>
            </a:r>
            <a:r>
              <a:rPr lang="en-US" altLang="zh-TW" dirty="0" err="1" smtClean="0"/>
              <a:t>MyFC</a:t>
            </a:r>
            <a:r>
              <a:rPr lang="zh-TW" altLang="en-US" dirty="0" smtClean="0"/>
              <a:t>　</a:t>
            </a:r>
            <a:r>
              <a:rPr lang="en-US" altLang="zh-TW" dirty="0" smtClean="0"/>
              <a:t>Beer</a:t>
            </a:r>
            <a:r>
              <a:rPr lang="zh-TW" altLang="en-US" dirty="0" smtClean="0"/>
              <a:t>　</a:t>
            </a:r>
            <a:r>
              <a:rPr lang="en-US" altLang="zh-TW" dirty="0" err="1" smtClean="0"/>
              <a:t>Bancroll</a:t>
            </a:r>
            <a:endParaRPr lang="zh-TW" altLang="en-US" dirty="0"/>
          </a:p>
        </p:txBody>
      </p:sp>
    </p:spTree>
    <p:extLst>
      <p:ext uri="{BB962C8B-B14F-4D97-AF65-F5344CB8AC3E}">
        <p14:creationId xmlns:p14="http://schemas.microsoft.com/office/powerpoint/2010/main" val="5277818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群眾募資類型</a:t>
            </a:r>
          </a:p>
        </p:txBody>
      </p:sp>
      <p:graphicFrame>
        <p:nvGraphicFramePr>
          <p:cNvPr id="3" name="資料庫圖表 2"/>
          <p:cNvGraphicFramePr/>
          <p:nvPr>
            <p:extLst>
              <p:ext uri="{D42A27DB-BD31-4B8C-83A1-F6EECF244321}">
                <p14:modId xmlns:p14="http://schemas.microsoft.com/office/powerpoint/2010/main" val="665499488"/>
              </p:ext>
            </p:extLst>
          </p:nvPr>
        </p:nvGraphicFramePr>
        <p:xfrm>
          <a:off x="347729" y="1313645"/>
          <a:ext cx="9002333" cy="49583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54393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735598"/>
            <a:ext cx="8229600" cy="778098"/>
          </a:xfrm>
        </p:spPr>
        <p:txBody>
          <a:bodyPr>
            <a:normAutofit fontScale="90000"/>
          </a:bodyPr>
          <a:lstStyle/>
          <a:p>
            <a:r>
              <a:rPr lang="en-US" altLang="zh-TW" dirty="0" smtClean="0"/>
              <a:t>Leveraging Crowds: Four Different Models </a:t>
            </a:r>
            <a:endParaRPr lang="zh-TW" altLang="en-US"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687" y="1940818"/>
            <a:ext cx="6775086" cy="4189391"/>
          </a:xfrm>
          <a:prstGeom prst="rect">
            <a:avLst/>
          </a:prstGeom>
        </p:spPr>
      </p:pic>
    </p:spTree>
    <p:extLst>
      <p:ext uri="{BB962C8B-B14F-4D97-AF65-F5344CB8AC3E}">
        <p14:creationId xmlns:p14="http://schemas.microsoft.com/office/powerpoint/2010/main" val="15371517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群眾募資</a:t>
            </a:r>
            <a:r>
              <a:rPr lang="zh-TW" altLang="en-US" dirty="0" smtClean="0"/>
              <a:t>類型─財務報償型</a:t>
            </a:r>
            <a:endParaRPr lang="zh-TW" altLang="en-US" dirty="0"/>
          </a:p>
        </p:txBody>
      </p:sp>
      <p:sp>
        <p:nvSpPr>
          <p:cNvPr id="3" name="內容版面配置區 2"/>
          <p:cNvSpPr>
            <a:spLocks noGrp="1"/>
          </p:cNvSpPr>
          <p:nvPr>
            <p:ph idx="1"/>
          </p:nvPr>
        </p:nvSpPr>
        <p:spPr/>
        <p:txBody>
          <a:bodyPr/>
          <a:lstStyle/>
          <a:p>
            <a:r>
              <a:rPr lang="zh-TW" altLang="en-US" dirty="0"/>
              <a:t>債權</a:t>
            </a:r>
            <a:r>
              <a:rPr lang="zh-TW" altLang="en-US" dirty="0" smtClean="0"/>
              <a:t>基礎（</a:t>
            </a:r>
            <a:r>
              <a:rPr lang="en-US" altLang="en-US" dirty="0" smtClean="0"/>
              <a:t>Lending-based</a:t>
            </a:r>
            <a:r>
              <a:rPr lang="zh-TW" altLang="en-US" dirty="0" smtClean="0"/>
              <a:t> </a:t>
            </a:r>
            <a:r>
              <a:rPr lang="en-US" altLang="en-US" dirty="0" smtClean="0"/>
              <a:t>Crowdfunding</a:t>
            </a:r>
            <a:r>
              <a:rPr lang="zh-TW" altLang="en-US" dirty="0" smtClean="0"/>
              <a:t>）：</a:t>
            </a:r>
            <a:r>
              <a:rPr lang="zh-TW" altLang="en-US" dirty="0"/>
              <a:t>提案者向個人或組織募集資金，並在未來某個承諾的時點償付本金與利息。提案者必須證明自身的信用及還款能力，以取得他人的信任。</a:t>
            </a:r>
            <a:endParaRPr lang="en-US" altLang="zh-TW" dirty="0" smtClean="0"/>
          </a:p>
          <a:p>
            <a:r>
              <a:rPr lang="zh-TW" altLang="en-US" dirty="0"/>
              <a:t>現</a:t>
            </a:r>
            <a:r>
              <a:rPr lang="zh-TW" altLang="en-US" dirty="0" smtClean="0"/>
              <a:t>有平台：</a:t>
            </a:r>
            <a:r>
              <a:rPr lang="en-US" altLang="zh-TW" dirty="0"/>
              <a:t>Lending </a:t>
            </a:r>
            <a:r>
              <a:rPr lang="en-US" altLang="zh-TW" dirty="0" smtClean="0"/>
              <a:t>Club https</a:t>
            </a:r>
            <a:r>
              <a:rPr lang="en-US" altLang="zh-TW" dirty="0"/>
              <a:t>://</a:t>
            </a:r>
            <a:r>
              <a:rPr lang="en-US" altLang="zh-TW" dirty="0" smtClean="0"/>
              <a:t>www.lendingclub.com</a:t>
            </a:r>
          </a:p>
          <a:p>
            <a:pPr lvl="0"/>
            <a:endParaRPr lang="zh-TW" altLang="en-US" dirty="0"/>
          </a:p>
          <a:p>
            <a:pPr lvl="0"/>
            <a:endParaRPr lang="zh-TW" altLang="en-US" dirty="0"/>
          </a:p>
          <a:p>
            <a:endParaRPr lang="zh-TW" altLang="en-US" dirty="0"/>
          </a:p>
        </p:txBody>
      </p:sp>
      <p:pic>
        <p:nvPicPr>
          <p:cNvPr id="4" name="圖片 3"/>
          <p:cNvPicPr>
            <a:picLocks noChangeAspect="1"/>
          </p:cNvPicPr>
          <p:nvPr/>
        </p:nvPicPr>
        <p:blipFill>
          <a:blip r:embed="rId3"/>
          <a:stretch>
            <a:fillRect/>
          </a:stretch>
        </p:blipFill>
        <p:spPr>
          <a:xfrm>
            <a:off x="5388207" y="3503907"/>
            <a:ext cx="3298593" cy="2186632"/>
          </a:xfrm>
          <a:prstGeom prst="rect">
            <a:avLst/>
          </a:prstGeom>
        </p:spPr>
      </p:pic>
    </p:spTree>
    <p:extLst>
      <p:ext uri="{BB962C8B-B14F-4D97-AF65-F5344CB8AC3E}">
        <p14:creationId xmlns:p14="http://schemas.microsoft.com/office/powerpoint/2010/main" val="16643964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群眾募資類型─財務報償型</a:t>
            </a:r>
          </a:p>
        </p:txBody>
      </p:sp>
      <p:sp>
        <p:nvSpPr>
          <p:cNvPr id="3" name="內容版面配置區 2"/>
          <p:cNvSpPr>
            <a:spLocks noGrp="1"/>
          </p:cNvSpPr>
          <p:nvPr>
            <p:ph idx="1"/>
          </p:nvPr>
        </p:nvSpPr>
        <p:spPr/>
        <p:txBody>
          <a:bodyPr/>
          <a:lstStyle/>
          <a:p>
            <a:r>
              <a:rPr lang="zh-TW" altLang="en-US" dirty="0"/>
              <a:t>股權基礎（</a:t>
            </a:r>
            <a:r>
              <a:rPr lang="en-US" altLang="en-US" dirty="0"/>
              <a:t>Equity-based</a:t>
            </a:r>
            <a:r>
              <a:rPr lang="zh-TW" altLang="en-US" dirty="0"/>
              <a:t> </a:t>
            </a:r>
            <a:r>
              <a:rPr lang="en-US" altLang="en-US" dirty="0"/>
              <a:t>Crowdfunding</a:t>
            </a:r>
            <a:r>
              <a:rPr lang="zh-TW" altLang="en-US" dirty="0" smtClean="0"/>
              <a:t>）：</a:t>
            </a:r>
            <a:r>
              <a:rPr lang="zh-TW" altLang="en-US" dirty="0"/>
              <a:t>贊助者投入資金後，獲得組織的股權。若未來該組織營運狀況良好，價值提昇，則贊助者獲得的股權價值也相對應地提高。 目前台灣的法令並不允許提案者以現金紅利或有價證券作為對價。</a:t>
            </a:r>
            <a:endParaRPr lang="en-US" altLang="zh-TW" dirty="0" smtClean="0"/>
          </a:p>
          <a:p>
            <a:r>
              <a:rPr lang="zh-TW" altLang="en-US" dirty="0"/>
              <a:t>現有平台</a:t>
            </a:r>
            <a:r>
              <a:rPr lang="zh-TW" altLang="en-US" dirty="0" smtClean="0"/>
              <a:t>：</a:t>
            </a:r>
            <a:r>
              <a:rPr lang="en-US" altLang="zh-TW" dirty="0"/>
              <a:t> Funders </a:t>
            </a:r>
            <a:r>
              <a:rPr lang="en-US" altLang="zh-TW" dirty="0" smtClean="0"/>
              <a:t>Club</a:t>
            </a:r>
          </a:p>
          <a:p>
            <a:pPr marL="0" indent="0">
              <a:buNone/>
            </a:pPr>
            <a:r>
              <a:rPr lang="zh-TW" altLang="en-US" dirty="0" smtClean="0"/>
              <a:t>　</a:t>
            </a:r>
            <a:r>
              <a:rPr lang="en-US" altLang="zh-TW" dirty="0" smtClean="0"/>
              <a:t>https</a:t>
            </a:r>
            <a:r>
              <a:rPr lang="en-US" altLang="zh-TW" dirty="0"/>
              <a:t>://fundersclub.com/</a:t>
            </a:r>
          </a:p>
          <a:p>
            <a:endParaRPr lang="zh-TW" altLang="en-US" dirty="0"/>
          </a:p>
        </p:txBody>
      </p:sp>
      <p:pic>
        <p:nvPicPr>
          <p:cNvPr id="4" name="圖片 3"/>
          <p:cNvPicPr>
            <a:picLocks noChangeAspect="1"/>
          </p:cNvPicPr>
          <p:nvPr/>
        </p:nvPicPr>
        <p:blipFill>
          <a:blip r:embed="rId2"/>
          <a:stretch>
            <a:fillRect/>
          </a:stretch>
        </p:blipFill>
        <p:spPr>
          <a:xfrm>
            <a:off x="4696295" y="4221152"/>
            <a:ext cx="4101297" cy="1905011"/>
          </a:xfrm>
          <a:prstGeom prst="rect">
            <a:avLst/>
          </a:prstGeom>
        </p:spPr>
      </p:pic>
    </p:spTree>
    <p:extLst>
      <p:ext uri="{BB962C8B-B14F-4D97-AF65-F5344CB8AC3E}">
        <p14:creationId xmlns:p14="http://schemas.microsoft.com/office/powerpoint/2010/main" val="26872887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群眾募資</a:t>
            </a:r>
            <a:r>
              <a:rPr lang="zh-TW" altLang="en-US" dirty="0" smtClean="0"/>
              <a:t>類型─非財務報償型</a:t>
            </a:r>
            <a:endParaRPr lang="zh-TW" altLang="en-US" dirty="0"/>
          </a:p>
        </p:txBody>
      </p:sp>
      <p:sp>
        <p:nvSpPr>
          <p:cNvPr id="3" name="內容版面配置區 2"/>
          <p:cNvSpPr>
            <a:spLocks noGrp="1"/>
          </p:cNvSpPr>
          <p:nvPr>
            <p:ph idx="1"/>
          </p:nvPr>
        </p:nvSpPr>
        <p:spPr/>
        <p:txBody>
          <a:bodyPr/>
          <a:lstStyle/>
          <a:p>
            <a:r>
              <a:rPr lang="zh-TW" altLang="en-US" dirty="0"/>
              <a:t>捐贈及回饋基礎（</a:t>
            </a:r>
            <a:r>
              <a:rPr lang="en-US" altLang="en-US" dirty="0"/>
              <a:t>Donation and</a:t>
            </a:r>
            <a:r>
              <a:rPr lang="zh-TW" altLang="en-US" dirty="0"/>
              <a:t> </a:t>
            </a:r>
            <a:r>
              <a:rPr lang="en-US" altLang="en-US" dirty="0"/>
              <a:t>Reward-based</a:t>
            </a:r>
            <a:r>
              <a:rPr lang="zh-TW" altLang="en-US" dirty="0"/>
              <a:t> </a:t>
            </a:r>
            <a:r>
              <a:rPr lang="en-US" altLang="en-US" dirty="0"/>
              <a:t>Crowdfunding</a:t>
            </a:r>
            <a:r>
              <a:rPr lang="zh-TW" altLang="en-US" dirty="0" smtClean="0"/>
              <a:t>）：</a:t>
            </a:r>
            <a:r>
              <a:rPr lang="zh-TW" altLang="en-US" dirty="0"/>
              <a:t>台灣目前的群眾募資平台，皆屬此類。贊助者投入資金後，可以獲得提案者承諾的回饋，這屬於附條件式的捐贈；若提案者並無承諾回饋，則為單純的捐贈。</a:t>
            </a:r>
            <a:r>
              <a:rPr lang="zh-TW" altLang="en-US" dirty="0" smtClean="0"/>
              <a:t>為目前最常見的募資類</a:t>
            </a:r>
            <a:r>
              <a:rPr lang="zh-TW" altLang="en-US" dirty="0"/>
              <a:t>型</a:t>
            </a:r>
            <a:r>
              <a:rPr lang="zh-TW" altLang="en-US" dirty="0" smtClean="0"/>
              <a:t>。</a:t>
            </a:r>
            <a:endParaRPr lang="en-US" altLang="zh-TW" dirty="0" smtClean="0"/>
          </a:p>
          <a:p>
            <a:r>
              <a:rPr lang="zh-TW" altLang="en-US" dirty="0" smtClean="0"/>
              <a:t>國外現有平台：</a:t>
            </a:r>
            <a:r>
              <a:rPr lang="en-US" altLang="zh-TW" dirty="0" smtClean="0"/>
              <a:t>Kickstarter</a:t>
            </a:r>
            <a:r>
              <a:rPr lang="zh-TW" altLang="en-US" dirty="0" smtClean="0"/>
              <a:t>、</a:t>
            </a:r>
            <a:r>
              <a:rPr lang="en-US" altLang="zh-TW" dirty="0"/>
              <a:t> </a:t>
            </a:r>
            <a:r>
              <a:rPr lang="en-US" altLang="zh-TW" dirty="0" smtClean="0"/>
              <a:t> </a:t>
            </a:r>
            <a:r>
              <a:rPr lang="en-US" altLang="zh-TW" dirty="0" err="1"/>
              <a:t>Indiegogo</a:t>
            </a:r>
            <a:r>
              <a:rPr lang="en-US" altLang="zh-TW" dirty="0"/>
              <a:t> </a:t>
            </a:r>
            <a:endParaRPr lang="zh-TW" altLang="en-US" dirty="0"/>
          </a:p>
          <a:p>
            <a:r>
              <a:rPr lang="zh-TW" altLang="en-US" dirty="0" smtClean="0"/>
              <a:t>國內線有平台：</a:t>
            </a:r>
            <a:r>
              <a:rPr lang="en-US" altLang="zh-TW" dirty="0" smtClean="0"/>
              <a:t>Flying</a:t>
            </a:r>
            <a:r>
              <a:rPr lang="zh-TW" altLang="en-US" dirty="0" smtClean="0"/>
              <a:t> </a:t>
            </a:r>
            <a:r>
              <a:rPr lang="en-US" altLang="zh-TW" dirty="0" smtClean="0"/>
              <a:t>V</a:t>
            </a:r>
            <a:r>
              <a:rPr lang="zh-TW" altLang="en-US" dirty="0" smtClean="0"/>
              <a:t>、嘖嘖</a:t>
            </a:r>
            <a:endParaRPr lang="zh-TW" altLang="en-US" dirty="0"/>
          </a:p>
        </p:txBody>
      </p:sp>
      <p:pic>
        <p:nvPicPr>
          <p:cNvPr id="4" name="圖片 3"/>
          <p:cNvPicPr>
            <a:picLocks noChangeAspect="1"/>
          </p:cNvPicPr>
          <p:nvPr/>
        </p:nvPicPr>
        <p:blipFill>
          <a:blip r:embed="rId2"/>
          <a:stretch>
            <a:fillRect/>
          </a:stretch>
        </p:blipFill>
        <p:spPr>
          <a:xfrm>
            <a:off x="361328" y="5395618"/>
            <a:ext cx="2535266" cy="452237"/>
          </a:xfrm>
          <a:prstGeom prst="rect">
            <a:avLst/>
          </a:prstGeom>
        </p:spPr>
      </p:pic>
      <p:pic>
        <p:nvPicPr>
          <p:cNvPr id="5" name="圖片 4"/>
          <p:cNvPicPr>
            <a:picLocks noChangeAspect="1"/>
          </p:cNvPicPr>
          <p:nvPr/>
        </p:nvPicPr>
        <p:blipFill>
          <a:blip r:embed="rId3"/>
          <a:stretch>
            <a:fillRect/>
          </a:stretch>
        </p:blipFill>
        <p:spPr>
          <a:xfrm>
            <a:off x="2885641" y="5287928"/>
            <a:ext cx="1464469" cy="778669"/>
          </a:xfrm>
          <a:prstGeom prst="rect">
            <a:avLst/>
          </a:prstGeom>
        </p:spPr>
      </p:pic>
      <p:pic>
        <p:nvPicPr>
          <p:cNvPr id="6" name="圖片 5"/>
          <p:cNvPicPr>
            <a:picLocks noChangeAspect="1"/>
          </p:cNvPicPr>
          <p:nvPr/>
        </p:nvPicPr>
        <p:blipFill>
          <a:blip r:embed="rId4"/>
          <a:stretch>
            <a:fillRect/>
          </a:stretch>
        </p:blipFill>
        <p:spPr>
          <a:xfrm>
            <a:off x="4943322" y="5359365"/>
            <a:ext cx="1107281" cy="635794"/>
          </a:xfrm>
          <a:prstGeom prst="rect">
            <a:avLst/>
          </a:prstGeom>
        </p:spPr>
      </p:pic>
      <p:pic>
        <p:nvPicPr>
          <p:cNvPr id="7" name="圖片 6"/>
          <p:cNvPicPr>
            <a:picLocks noChangeAspect="1"/>
          </p:cNvPicPr>
          <p:nvPr/>
        </p:nvPicPr>
        <p:blipFill>
          <a:blip r:embed="rId5"/>
          <a:stretch>
            <a:fillRect/>
          </a:stretch>
        </p:blipFill>
        <p:spPr>
          <a:xfrm>
            <a:off x="6778551" y="5392009"/>
            <a:ext cx="1098418" cy="597873"/>
          </a:xfrm>
          <a:prstGeom prst="rect">
            <a:avLst/>
          </a:prstGeom>
        </p:spPr>
      </p:pic>
    </p:spTree>
    <p:extLst>
      <p:ext uri="{BB962C8B-B14F-4D97-AF65-F5344CB8AC3E}">
        <p14:creationId xmlns:p14="http://schemas.microsoft.com/office/powerpoint/2010/main" val="28065312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360472"/>
            <a:ext cx="8229600" cy="864096"/>
          </a:xfrm>
        </p:spPr>
        <p:txBody>
          <a:bodyPr/>
          <a:lstStyle/>
          <a:p>
            <a:r>
              <a:rPr lang="zh-TW" altLang="en-US" dirty="0" smtClean="0"/>
              <a:t>群眾募資方式</a:t>
            </a:r>
            <a:endParaRPr lang="zh-TW" altLang="en-US" dirty="0"/>
          </a:p>
        </p:txBody>
      </p:sp>
      <p:sp>
        <p:nvSpPr>
          <p:cNvPr id="3" name="內容版面配置區 2"/>
          <p:cNvSpPr>
            <a:spLocks noGrp="1"/>
          </p:cNvSpPr>
          <p:nvPr>
            <p:ph idx="1"/>
          </p:nvPr>
        </p:nvSpPr>
        <p:spPr>
          <a:xfrm>
            <a:off x="467544" y="1052736"/>
            <a:ext cx="8496944" cy="5805264"/>
          </a:xfrm>
        </p:spPr>
        <p:txBody>
          <a:bodyPr>
            <a:normAutofit/>
          </a:bodyPr>
          <a:lstStyle/>
          <a:p>
            <a:endParaRPr lang="en-US" altLang="zh-TW" sz="1600" dirty="0" smtClean="0"/>
          </a:p>
          <a:p>
            <a:r>
              <a:rPr lang="zh-TW" altLang="en-US" dirty="0" smtClean="0"/>
              <a:t>兩種群眾募資的方式：</a:t>
            </a:r>
            <a:endParaRPr lang="en-US" altLang="zh-TW" dirty="0" smtClean="0"/>
          </a:p>
          <a:p>
            <a:pPr lvl="1"/>
            <a:r>
              <a:rPr lang="en-US" altLang="zh-TW" b="1" dirty="0" smtClean="0"/>
              <a:t>1. All or Nothing:</a:t>
            </a:r>
            <a:r>
              <a:rPr lang="en-US" altLang="zh-TW" dirty="0" smtClean="0"/>
              <a:t> </a:t>
            </a:r>
            <a:r>
              <a:rPr lang="zh-TW" altLang="en-US" dirty="0" smtClean="0"/>
              <a:t>除非達到募資目標，才可以得到現金流，否則須歸還給贊助者。</a:t>
            </a:r>
            <a:endParaRPr lang="en-US" altLang="zh-TW" dirty="0" smtClean="0"/>
          </a:p>
          <a:p>
            <a:pPr lvl="1"/>
            <a:r>
              <a:rPr lang="en-US" altLang="zh-TW" b="1" dirty="0" smtClean="0"/>
              <a:t>2.Take What You Get:</a:t>
            </a:r>
            <a:r>
              <a:rPr lang="en-US" altLang="zh-TW" dirty="0" smtClean="0"/>
              <a:t> </a:t>
            </a:r>
            <a:r>
              <a:rPr lang="zh-TW" altLang="en-US" dirty="0" smtClean="0"/>
              <a:t>不管有沒有達到募資目標，計畫發起人都可以得到募資金額。</a:t>
            </a:r>
            <a:endParaRPr lang="zh-TW" altLang="en-US" dirty="0"/>
          </a:p>
        </p:txBody>
      </p:sp>
    </p:spTree>
    <p:extLst>
      <p:ext uri="{BB962C8B-B14F-4D97-AF65-F5344CB8AC3E}">
        <p14:creationId xmlns:p14="http://schemas.microsoft.com/office/powerpoint/2010/main" val="34993856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374745"/>
            <a:ext cx="8229600" cy="778098"/>
          </a:xfrm>
        </p:spPr>
        <p:txBody>
          <a:bodyPr>
            <a:noAutofit/>
          </a:bodyPr>
          <a:lstStyle/>
          <a:p>
            <a:r>
              <a:rPr lang="zh-TW" altLang="en-US" sz="4000" dirty="0" smtClean="0"/>
              <a:t>募資平台的營運模式</a:t>
            </a:r>
            <a:endParaRPr lang="zh-TW" altLang="en-US" sz="4000"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673718"/>
            <a:ext cx="8231616" cy="4630284"/>
          </a:xfrm>
          <a:prstGeom prst="rect">
            <a:avLst/>
          </a:prstGeom>
        </p:spPr>
      </p:pic>
      <p:sp>
        <p:nvSpPr>
          <p:cNvPr id="4" name="矩形 3"/>
          <p:cNvSpPr/>
          <p:nvPr/>
        </p:nvSpPr>
        <p:spPr>
          <a:xfrm>
            <a:off x="6678488" y="5657671"/>
            <a:ext cx="4572000" cy="646331"/>
          </a:xfrm>
          <a:prstGeom prst="rect">
            <a:avLst/>
          </a:prstGeom>
        </p:spPr>
        <p:txBody>
          <a:bodyPr>
            <a:spAutoFit/>
          </a:bodyPr>
          <a:lstStyle/>
          <a:p>
            <a:r>
              <a:rPr lang="en-US" altLang="zh-TW" dirty="0"/>
              <a:t/>
            </a:r>
            <a:br>
              <a:rPr lang="en-US" altLang="zh-TW" dirty="0"/>
            </a:br>
            <a:endParaRPr lang="zh-TW" altLang="zh-TW" dirty="0"/>
          </a:p>
        </p:txBody>
      </p:sp>
      <p:sp>
        <p:nvSpPr>
          <p:cNvPr id="6" name="內容版面配置區 2"/>
          <p:cNvSpPr txBox="1">
            <a:spLocks/>
          </p:cNvSpPr>
          <p:nvPr/>
        </p:nvSpPr>
        <p:spPr>
          <a:xfrm>
            <a:off x="319910" y="1210300"/>
            <a:ext cx="8496944" cy="864096"/>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3000"/>
              </a:lnSpc>
            </a:pPr>
            <a:r>
              <a:rPr lang="zh-TW" altLang="en-US" dirty="0" smtClean="0"/>
              <a:t>募資平台透過抽取佣金</a:t>
            </a:r>
            <a:r>
              <a:rPr lang="en-US" altLang="zh-TW" dirty="0" smtClean="0"/>
              <a:t>(4%~10%)</a:t>
            </a:r>
            <a:r>
              <a:rPr lang="zh-TW" altLang="en-US" dirty="0" smtClean="0"/>
              <a:t>來維持營運。</a:t>
            </a:r>
            <a:endParaRPr lang="zh-TW" altLang="en-US" dirty="0"/>
          </a:p>
        </p:txBody>
      </p:sp>
    </p:spTree>
    <p:extLst>
      <p:ext uri="{BB962C8B-B14F-4D97-AF65-F5344CB8AC3E}">
        <p14:creationId xmlns:p14="http://schemas.microsoft.com/office/powerpoint/2010/main" val="8344346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3"/>
          <a:stretch>
            <a:fillRect/>
          </a:stretch>
        </p:blipFill>
        <p:spPr>
          <a:xfrm>
            <a:off x="421998" y="638250"/>
            <a:ext cx="8264802" cy="5602139"/>
          </a:xfrm>
          <a:prstGeom prst="rect">
            <a:avLst/>
          </a:prstGeom>
        </p:spPr>
      </p:pic>
      <p:sp>
        <p:nvSpPr>
          <p:cNvPr id="2" name="標題 1"/>
          <p:cNvSpPr>
            <a:spLocks noGrp="1"/>
          </p:cNvSpPr>
          <p:nvPr>
            <p:ph type="title"/>
          </p:nvPr>
        </p:nvSpPr>
        <p:spPr/>
        <p:txBody>
          <a:bodyPr/>
          <a:lstStyle/>
          <a:p>
            <a:r>
              <a:rPr lang="zh-TW" altLang="en-US" dirty="0" smtClean="0"/>
              <a:t>群眾募資流程─以</a:t>
            </a:r>
            <a:r>
              <a:rPr lang="en-US" altLang="zh-TW" dirty="0" smtClean="0"/>
              <a:t>Flying</a:t>
            </a:r>
            <a:r>
              <a:rPr lang="zh-TW" altLang="en-US" dirty="0" smtClean="0"/>
              <a:t> </a:t>
            </a:r>
            <a:r>
              <a:rPr lang="en-US" altLang="zh-TW" dirty="0" smtClean="0"/>
              <a:t>V</a:t>
            </a:r>
            <a:r>
              <a:rPr lang="zh-TW" altLang="en-US" dirty="0" smtClean="0"/>
              <a:t>為例</a:t>
            </a:r>
            <a:endParaRPr lang="zh-TW" altLang="en-US" dirty="0"/>
          </a:p>
        </p:txBody>
      </p:sp>
    </p:spTree>
    <p:extLst>
      <p:ext uri="{BB962C8B-B14F-4D97-AF65-F5344CB8AC3E}">
        <p14:creationId xmlns:p14="http://schemas.microsoft.com/office/powerpoint/2010/main" val="5760609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8130"/>
            <a:ext cx="8229600" cy="1851660"/>
          </a:xfrm>
        </p:spPr>
        <p:txBody>
          <a:bodyPr/>
          <a:lstStyle/>
          <a:p>
            <a:r>
              <a:rPr lang="zh-TW" altLang="en-US" sz="3200" dirty="0" smtClean="0"/>
              <a:t>成功案例</a:t>
            </a:r>
            <a:r>
              <a:rPr lang="en-US" altLang="zh-TW" sz="3200" dirty="0" smtClean="0"/>
              <a:t>:</a:t>
            </a:r>
            <a:br>
              <a:rPr lang="en-US" altLang="zh-TW" sz="3200" dirty="0" smtClean="0"/>
            </a:br>
            <a:r>
              <a:rPr lang="en-US" altLang="zh-TW" sz="3200" dirty="0" smtClean="0"/>
              <a:t>Pebble</a:t>
            </a:r>
            <a:r>
              <a:rPr lang="en-US" altLang="zh-TW" sz="3200" dirty="0"/>
              <a:t>: E-Paper Watch for iPhone and Android</a:t>
            </a:r>
            <a:r>
              <a:rPr lang="en-US" altLang="zh-TW" dirty="0"/>
              <a:t/>
            </a:r>
            <a:br>
              <a:rPr lang="en-US" altLang="zh-TW" dirty="0"/>
            </a:br>
            <a:endParaRPr lang="zh-TW" altLang="en-US" dirty="0"/>
          </a:p>
        </p:txBody>
      </p:sp>
      <p:sp>
        <p:nvSpPr>
          <p:cNvPr id="3" name="內容版面配置區 2"/>
          <p:cNvSpPr>
            <a:spLocks noGrp="1"/>
          </p:cNvSpPr>
          <p:nvPr>
            <p:ph idx="1"/>
          </p:nvPr>
        </p:nvSpPr>
        <p:spPr>
          <a:xfrm>
            <a:off x="457200" y="1295400"/>
            <a:ext cx="8549640" cy="4525963"/>
          </a:xfrm>
        </p:spPr>
        <p:txBody>
          <a:bodyPr/>
          <a:lstStyle/>
          <a:p>
            <a:pPr>
              <a:buFont typeface="Wingdings" panose="05000000000000000000" pitchFamily="2" charset="2"/>
              <a:buChar char="l"/>
            </a:pPr>
            <a:r>
              <a:rPr lang="zh-TW" altLang="en-US" dirty="0" smtClean="0"/>
              <a:t>目標</a:t>
            </a:r>
            <a:r>
              <a:rPr lang="zh-CN" altLang="en-US" dirty="0" smtClean="0"/>
              <a:t>：</a:t>
            </a:r>
            <a:r>
              <a:rPr lang="en-US" altLang="zh-CN" dirty="0" smtClean="0"/>
              <a:t>10</a:t>
            </a:r>
            <a:r>
              <a:rPr lang="zh-CN" altLang="en-US" dirty="0" smtClean="0"/>
              <a:t>萬美元。實際融資金額：</a:t>
            </a:r>
            <a:r>
              <a:rPr lang="en-US" altLang="zh-CN" dirty="0" smtClean="0"/>
              <a:t>1026</a:t>
            </a:r>
            <a:r>
              <a:rPr lang="zh-CN" altLang="en-US" dirty="0" smtClean="0"/>
              <a:t>萬</a:t>
            </a:r>
            <a:r>
              <a:rPr lang="en-US" altLang="zh-CN" dirty="0" smtClean="0"/>
              <a:t>6845</a:t>
            </a:r>
            <a:r>
              <a:rPr lang="zh-CN" altLang="en-US" dirty="0" smtClean="0"/>
              <a:t>美元</a:t>
            </a:r>
            <a:endParaRPr lang="en-US" altLang="zh-CN" dirty="0" smtClean="0"/>
          </a:p>
          <a:p>
            <a:pPr marL="0" indent="0">
              <a:buNone/>
            </a:pPr>
            <a:r>
              <a:rPr lang="en-US" altLang="zh-CN" dirty="0"/>
              <a:t>E-Paper</a:t>
            </a:r>
            <a:r>
              <a:rPr lang="zh-CN" altLang="en-US" dirty="0"/>
              <a:t>智能手錶是</a:t>
            </a:r>
            <a:r>
              <a:rPr lang="en-US" altLang="zh-CN" dirty="0"/>
              <a:t>Kickstarter</a:t>
            </a:r>
            <a:r>
              <a:rPr lang="zh-CN" altLang="en-US" dirty="0"/>
              <a:t>歷史上融資最成功的案例</a:t>
            </a:r>
          </a:p>
          <a:p>
            <a:pPr marL="0" indent="0">
              <a:buNone/>
            </a:pPr>
            <a:endParaRPr lang="zh-TW" altLang="en-US" dirty="0"/>
          </a:p>
        </p:txBody>
      </p:sp>
      <p:pic>
        <p:nvPicPr>
          <p:cNvPr id="5" name="video-108947-h264_hig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42183" y="2283614"/>
            <a:ext cx="7179673" cy="4025745"/>
          </a:xfrm>
          <a:prstGeom prst="rect">
            <a:avLst/>
          </a:prstGeom>
        </p:spPr>
      </p:pic>
    </p:spTree>
    <p:extLst>
      <p:ext uri="{BB962C8B-B14F-4D97-AF65-F5344CB8AC3E}">
        <p14:creationId xmlns:p14="http://schemas.microsoft.com/office/powerpoint/2010/main" val="33785725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87998"/>
            <a:ext cx="8229600" cy="1143000"/>
          </a:xfrm>
        </p:spPr>
        <p:txBody>
          <a:bodyPr/>
          <a:lstStyle/>
          <a:p>
            <a:r>
              <a:rPr lang="zh-TW" altLang="en-US" sz="4400" dirty="0"/>
              <a:t>成功案例</a:t>
            </a:r>
            <a:r>
              <a:rPr lang="en-US" altLang="zh-TW" sz="4400" dirty="0"/>
              <a:t>:</a:t>
            </a:r>
            <a:r>
              <a:rPr lang="zh-TW" altLang="en-US" sz="4400" dirty="0"/>
              <a:t>太陽花學運集資廣告</a:t>
            </a:r>
            <a:r>
              <a:rPr lang="zh-TW" altLang="en-US" sz="5400" dirty="0"/>
              <a:t/>
            </a:r>
            <a:br>
              <a:rPr lang="zh-TW" altLang="en-US" sz="5400" dirty="0"/>
            </a:br>
            <a:endParaRPr lang="zh-TW" altLang="en-US" dirty="0"/>
          </a:p>
        </p:txBody>
      </p:sp>
      <p:sp>
        <p:nvSpPr>
          <p:cNvPr id="3" name="內容版面配置區 2"/>
          <p:cNvSpPr>
            <a:spLocks noGrp="1"/>
          </p:cNvSpPr>
          <p:nvPr>
            <p:ph idx="1"/>
          </p:nvPr>
        </p:nvSpPr>
        <p:spPr>
          <a:xfrm>
            <a:off x="457200" y="1600200"/>
            <a:ext cx="3840480" cy="4525963"/>
          </a:xfrm>
        </p:spPr>
        <p:txBody>
          <a:bodyPr/>
          <a:lstStyle/>
          <a:p>
            <a:r>
              <a:rPr lang="zh-TW" altLang="en-US" dirty="0" smtClean="0"/>
              <a:t>為了讓太陽花學運可以在國際上發聲，網友集資買下</a:t>
            </a:r>
            <a:r>
              <a:rPr lang="zh-TW" altLang="en-US" dirty="0"/>
              <a:t>蘋果日報與紐約時報的頭版</a:t>
            </a:r>
            <a:r>
              <a:rPr lang="zh-TW" altLang="en-US" dirty="0" smtClean="0"/>
              <a:t>廣告。</a:t>
            </a:r>
            <a:r>
              <a:rPr lang="zh-TW" altLang="en-US" dirty="0"/>
              <a:t>專案上線</a:t>
            </a:r>
            <a:r>
              <a:rPr lang="en-US" altLang="zh-TW" dirty="0"/>
              <a:t>35</a:t>
            </a:r>
            <a:r>
              <a:rPr lang="zh-TW" altLang="en-US" dirty="0" smtClean="0"/>
              <a:t>分鐘內募</a:t>
            </a:r>
            <a:r>
              <a:rPr lang="zh-TW" altLang="en-US" dirty="0"/>
              <a:t>得</a:t>
            </a:r>
            <a:r>
              <a:rPr lang="en-US" altLang="zh-TW" dirty="0"/>
              <a:t>150</a:t>
            </a:r>
            <a:r>
              <a:rPr lang="zh-TW" altLang="en-US" dirty="0"/>
              <a:t>萬元的蘋果日報頭版廣告費，</a:t>
            </a:r>
            <a:r>
              <a:rPr lang="en-US" altLang="zh-TW" dirty="0"/>
              <a:t>3</a:t>
            </a:r>
            <a:r>
              <a:rPr lang="zh-TW" altLang="en-US" dirty="0"/>
              <a:t>小時後，第二階段</a:t>
            </a:r>
            <a:r>
              <a:rPr lang="en-US" altLang="zh-TW" dirty="0"/>
              <a:t>633</a:t>
            </a:r>
            <a:r>
              <a:rPr lang="zh-TW" altLang="en-US" dirty="0"/>
              <a:t>萬元的紐時頭版廣告費</a:t>
            </a:r>
            <a:r>
              <a:rPr lang="zh-TW" altLang="en-US" dirty="0" smtClean="0"/>
              <a:t>也達成。</a:t>
            </a:r>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7680" y="1600200"/>
            <a:ext cx="4664539" cy="3960000"/>
          </a:xfrm>
          <a:prstGeom prst="rect">
            <a:avLst/>
          </a:prstGeom>
        </p:spPr>
      </p:pic>
    </p:spTree>
    <p:extLst>
      <p:ext uri="{BB962C8B-B14F-4D97-AF65-F5344CB8AC3E}">
        <p14:creationId xmlns:p14="http://schemas.microsoft.com/office/powerpoint/2010/main" val="21691169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kumimoji="1" lang="en-US" altLang="zh-TW" dirty="0" smtClean="0"/>
              <a:t>Leveraging Power of Mobility</a:t>
            </a:r>
            <a:r>
              <a:rPr kumimoji="1" lang="zh-TW" altLang="en-US" dirty="0" smtClean="0"/>
              <a:t> </a:t>
            </a:r>
            <a:endParaRPr kumimoji="1" lang="zh-TW" altLang="en-US" dirty="0"/>
          </a:p>
        </p:txBody>
      </p:sp>
    </p:spTree>
    <p:extLst>
      <p:ext uri="{BB962C8B-B14F-4D97-AF65-F5344CB8AC3E}">
        <p14:creationId xmlns:p14="http://schemas.microsoft.com/office/powerpoint/2010/main" val="34985649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304800" y="152400"/>
            <a:ext cx="8458200" cy="1143000"/>
          </a:xfrm>
        </p:spPr>
        <p:txBody>
          <a:bodyPr/>
          <a:lstStyle/>
          <a:p>
            <a:pPr algn="ctr" eaLnBrk="1" hangingPunct="1"/>
            <a:r>
              <a:rPr lang="en-US" altLang="zh-TW" sz="5400" dirty="0">
                <a:latin typeface="Calibri" charset="0"/>
                <a:ea typeface="PMingLiU" charset="0"/>
                <a:cs typeface="PMingLiU" charset="0"/>
              </a:rPr>
              <a:t>Mobile Commerce</a:t>
            </a:r>
          </a:p>
        </p:txBody>
      </p:sp>
      <p:sp>
        <p:nvSpPr>
          <p:cNvPr id="5123" name="Content Placeholder 2"/>
          <p:cNvSpPr>
            <a:spLocks noGrp="1"/>
          </p:cNvSpPr>
          <p:nvPr>
            <p:ph idx="1"/>
          </p:nvPr>
        </p:nvSpPr>
        <p:spPr>
          <a:xfrm>
            <a:off x="609600" y="1524000"/>
            <a:ext cx="8153400" cy="1082040"/>
          </a:xfrm>
        </p:spPr>
        <p:txBody>
          <a:bodyPr>
            <a:normAutofit fontScale="62500" lnSpcReduction="20000"/>
          </a:bodyPr>
          <a:lstStyle/>
          <a:p>
            <a:r>
              <a:rPr lang="en-US" altLang="zh-TW" sz="4400" dirty="0">
                <a:latin typeface="Calibri" charset="0"/>
                <a:ea typeface="PMingLiU" charset="0"/>
                <a:cs typeface="PMingLiU" charset="0"/>
              </a:rPr>
              <a:t>Mobile Commerce</a:t>
            </a:r>
            <a:r>
              <a:rPr lang="en-US" altLang="zh-TW" sz="4400" dirty="0" smtClean="0">
                <a:solidFill>
                  <a:srgbClr val="3E454C"/>
                </a:solidFill>
                <a:latin typeface="Helvetica" panose="020B0604020202020204" pitchFamily="34" charset="0"/>
              </a:rPr>
              <a:t>=</a:t>
            </a:r>
            <a:r>
              <a:rPr lang="zh-TW" altLang="en-US" sz="4400" dirty="0"/>
              <a:t>即是使用者以行動化的終端設備透過行動通訊網路來進行商業交易活動。</a:t>
            </a:r>
            <a:r>
              <a:rPr lang="en-US" altLang="zh-TW" dirty="0">
                <a:latin typeface="Constantia" charset="0"/>
                <a:ea typeface="PMingLiU" charset="0"/>
                <a:cs typeface="PMingLiU" charset="0"/>
              </a:rPr>
              <a:t>	</a:t>
            </a:r>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900" y="2895600"/>
            <a:ext cx="7366000" cy="3302000"/>
          </a:xfrm>
          <a:prstGeom prst="rect">
            <a:avLst/>
          </a:prstGeom>
        </p:spPr>
      </p:pic>
    </p:spTree>
    <p:extLst>
      <p:ext uri="{BB962C8B-B14F-4D97-AF65-F5344CB8AC3E}">
        <p14:creationId xmlns:p14="http://schemas.microsoft.com/office/powerpoint/2010/main" val="41329528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a:t>群眾智慧 </a:t>
            </a:r>
            <a:r>
              <a:rPr lang="en-US" altLang="zh-TW" sz="3600" dirty="0"/>
              <a:t>Crowd </a:t>
            </a:r>
            <a:r>
              <a:rPr lang="en-US" altLang="zh-TW" sz="3600" dirty="0" smtClean="0"/>
              <a:t>Wisdom</a:t>
            </a:r>
            <a:endParaRPr lang="zh-TW" altLang="en-US" sz="3600" dirty="0"/>
          </a:p>
        </p:txBody>
      </p:sp>
    </p:spTree>
    <p:extLst>
      <p:ext uri="{BB962C8B-B14F-4D97-AF65-F5344CB8AC3E}">
        <p14:creationId xmlns:p14="http://schemas.microsoft.com/office/powerpoint/2010/main" val="41107569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4800" dirty="0">
                <a:latin typeface="Calibri" charset="0"/>
                <a:ea typeface="PMingLiU" charset="0"/>
                <a:cs typeface="PMingLiU" charset="0"/>
              </a:rPr>
              <a:t>Mobile Commerce</a:t>
            </a:r>
            <a:endParaRPr lang="zh-TW" altLang="en-US" dirty="0"/>
          </a:p>
        </p:txBody>
      </p:sp>
      <p:sp>
        <p:nvSpPr>
          <p:cNvPr id="3" name="內容版面配置區 2"/>
          <p:cNvSpPr>
            <a:spLocks noGrp="1"/>
          </p:cNvSpPr>
          <p:nvPr>
            <p:ph idx="1"/>
          </p:nvPr>
        </p:nvSpPr>
        <p:spPr>
          <a:xfrm>
            <a:off x="735806" y="1570860"/>
            <a:ext cx="7672388" cy="4219518"/>
          </a:xfrm>
        </p:spPr>
        <p:txBody>
          <a:bodyPr/>
          <a:lstStyle/>
          <a:p>
            <a:r>
              <a:rPr lang="en-US" altLang="zh-TW" dirty="0" smtClean="0">
                <a:solidFill>
                  <a:srgbClr val="3E454C"/>
                </a:solidFill>
                <a:latin typeface="Helvetica" panose="020B0604020202020204" pitchFamily="34" charset="0"/>
              </a:rPr>
              <a:t>New mobile commerce paradigm </a:t>
            </a:r>
          </a:p>
          <a:p>
            <a:pPr marL="0" indent="0">
              <a:buNone/>
            </a:pPr>
            <a:r>
              <a:rPr lang="en-US" altLang="zh-TW" dirty="0" smtClean="0">
                <a:solidFill>
                  <a:srgbClr val="3E454C"/>
                </a:solidFill>
                <a:latin typeface="Helvetica" panose="020B0604020202020204" pitchFamily="34" charset="0"/>
              </a:rPr>
              <a:t> </a:t>
            </a:r>
            <a:r>
              <a:rPr lang="en-US" altLang="zh-TW" dirty="0">
                <a:solidFill>
                  <a:srgbClr val="3E454C"/>
                </a:solidFill>
                <a:latin typeface="Helvetica" panose="020B0604020202020204" pitchFamily="34" charset="0"/>
              </a:rPr>
              <a:t>= </a:t>
            </a:r>
            <a:r>
              <a:rPr lang="en-US" altLang="zh-TW" dirty="0" smtClean="0">
                <a:solidFill>
                  <a:srgbClr val="FF0000"/>
                </a:solidFill>
                <a:latin typeface="Helvetica" panose="020B0604020202020204" pitchFamily="34" charset="0"/>
              </a:rPr>
              <a:t>[Social power]x [Location power] x [Context power]</a:t>
            </a:r>
            <a:endParaRPr lang="zh-TW" altLang="en-US" dirty="0">
              <a:solidFill>
                <a:srgbClr val="FF0000"/>
              </a:solidFill>
            </a:endParaRPr>
          </a:p>
          <a:p>
            <a:endParaRPr lang="zh-TW" altLang="en-US" dirty="0"/>
          </a:p>
        </p:txBody>
      </p:sp>
      <p:pic>
        <p:nvPicPr>
          <p:cNvPr id="5" name="Picture 4" descr="C:\Users\yuzheng\Desktop\LBSN images\social-network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583" y="3691731"/>
            <a:ext cx="3006131" cy="225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6713" y="2885833"/>
            <a:ext cx="2658425" cy="2176064"/>
          </a:xfrm>
          <a:prstGeom prst="rect">
            <a:avLst/>
          </a:prstGeom>
        </p:spPr>
      </p:pic>
      <p:pic>
        <p:nvPicPr>
          <p:cNvPr id="8" name="圖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0925" y="3691731"/>
            <a:ext cx="2555875" cy="2435532"/>
          </a:xfrm>
          <a:prstGeom prst="rect">
            <a:avLst/>
          </a:prstGeom>
        </p:spPr>
      </p:pic>
    </p:spTree>
    <p:extLst>
      <p:ext uri="{BB962C8B-B14F-4D97-AF65-F5344CB8AC3E}">
        <p14:creationId xmlns:p14="http://schemas.microsoft.com/office/powerpoint/2010/main" val="350558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40741E-6 1.54321E-6 L -0.27561 0.00887 " pathEditMode="relative" rAng="0" ptsTypes="AA">
                                      <p:cBhvr>
                                        <p:cTn id="6" dur="2000" fill="hold"/>
                                        <p:tgtEl>
                                          <p:spTgt spid="5"/>
                                        </p:tgtEl>
                                        <p:attrNameLst>
                                          <p:attrName>ppt_x</p:attrName>
                                          <p:attrName>ppt_y</p:attrName>
                                        </p:attrNameLst>
                                      </p:cBhvr>
                                      <p:rCtr x="-1378800" y="44400"/>
                                    </p:animMotion>
                                  </p:childTnLst>
                                </p:cTn>
                              </p:par>
                              <p:par>
                                <p:cTn id="7" presetID="10" presetClass="exit" presetSubtype="0" fill="hold" nodeType="withEffect">
                                  <p:stCondLst>
                                    <p:cond delay="0"/>
                                  </p:stCondLst>
                                  <p:childTnLst>
                                    <p:animEffect transition="out" filter="fade">
                                      <p:cBhvr>
                                        <p:cTn id="8" dur="500"/>
                                        <p:tgtEl>
                                          <p:spTgt spid="5"/>
                                        </p:tgtEl>
                                      </p:cBhvr>
                                    </p:animEffect>
                                    <p:set>
                                      <p:cBhvr>
                                        <p:cTn id="9"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dirty="0" smtClean="0"/>
              <a:t>O2O Business Model</a:t>
            </a:r>
            <a:endParaRPr kumimoji="1" lang="zh-TW" altLang="en-US" dirty="0"/>
          </a:p>
        </p:txBody>
      </p:sp>
    </p:spTree>
    <p:extLst>
      <p:ext uri="{BB962C8B-B14F-4D97-AF65-F5344CB8AC3E}">
        <p14:creationId xmlns:p14="http://schemas.microsoft.com/office/powerpoint/2010/main" val="22604134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0305" y="674355"/>
            <a:ext cx="9504610" cy="1320084"/>
          </a:xfrm>
        </p:spPr>
        <p:txBody>
          <a:bodyPr/>
          <a:lstStyle/>
          <a:p>
            <a:r>
              <a:rPr kumimoji="1" lang="en-US" altLang="zh-TW" dirty="0" smtClean="0"/>
              <a:t>Mobility: Integrating the  </a:t>
            </a:r>
            <a:r>
              <a:rPr kumimoji="1" lang="en-US" altLang="zh-TW" dirty="0"/>
              <a:t>virtual world and physical world</a:t>
            </a:r>
            <a:endParaRPr lang="zh-TW" altLang="en-US" dirty="0"/>
          </a:p>
        </p:txBody>
      </p:sp>
      <p:pic>
        <p:nvPicPr>
          <p:cNvPr id="5" name="內容版面配置區 3"/>
          <p:cNvPicPr>
            <a:picLocks noGrp="1" noChangeAspect="1"/>
          </p:cNvPicPr>
          <p:nvPr/>
        </p:nvPicPr>
        <p:blipFill>
          <a:blip r:embed="rId2">
            <a:extLst>
              <a:ext uri="{28A0092B-C50C-407E-A947-70E740481C1C}">
                <a14:useLocalDpi xmlns:a14="http://schemas.microsoft.com/office/drawing/2010/main" val="0"/>
              </a:ext>
            </a:extLst>
          </a:blip>
          <a:srcRect t="26244" b="20168"/>
          <a:stretch>
            <a:fillRect/>
          </a:stretch>
        </p:blipFill>
        <p:spPr bwMode="auto">
          <a:xfrm>
            <a:off x="1008971" y="2203444"/>
            <a:ext cx="7322230" cy="3922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內容版面配置區 2"/>
          <p:cNvSpPr>
            <a:spLocks noGrp="1"/>
          </p:cNvSpPr>
          <p:nvPr>
            <p:ph idx="1"/>
          </p:nvPr>
        </p:nvSpPr>
        <p:spPr/>
        <p:txBody>
          <a:bodyPr/>
          <a:lstStyle/>
          <a:p>
            <a:endParaRPr lang="zh-TW" altLang="en-US" dirty="0"/>
          </a:p>
        </p:txBody>
      </p:sp>
    </p:spTree>
    <p:extLst>
      <p:ext uri="{BB962C8B-B14F-4D97-AF65-F5344CB8AC3E}">
        <p14:creationId xmlns:p14="http://schemas.microsoft.com/office/powerpoint/2010/main" val="49030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 y="274638"/>
            <a:ext cx="9077672" cy="1143000"/>
          </a:xfrm>
        </p:spPr>
        <p:txBody>
          <a:bodyPr>
            <a:noAutofit/>
          </a:bodyPr>
          <a:lstStyle/>
          <a:p>
            <a:r>
              <a:rPr kumimoji="1" lang="en-US" altLang="zh-TW" sz="4400" dirty="0"/>
              <a:t>Exploring New Business Model: O2O </a:t>
            </a:r>
            <a:endParaRPr kumimoji="1" lang="zh-TW" altLang="en-US" sz="3600" dirty="0"/>
          </a:p>
        </p:txBody>
      </p:sp>
      <p:cxnSp>
        <p:nvCxnSpPr>
          <p:cNvPr id="8" name="Straight Connector 7"/>
          <p:cNvCxnSpPr/>
          <p:nvPr/>
        </p:nvCxnSpPr>
        <p:spPr>
          <a:xfrm>
            <a:off x="1329085" y="4642830"/>
            <a:ext cx="7748588" cy="0"/>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9" name="TextBox 13"/>
          <p:cNvSpPr txBox="1">
            <a:spLocks noChangeArrowheads="1"/>
          </p:cNvSpPr>
          <p:nvPr/>
        </p:nvSpPr>
        <p:spPr bwMode="auto">
          <a:xfrm>
            <a:off x="4151660" y="5573105"/>
            <a:ext cx="1916113"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6197" tIns="38098" rIns="76197" bIns="38098">
            <a:spAutoFit/>
          </a:bodyPr>
          <a:lstStyle>
            <a:lvl1pPr>
              <a:defRPr sz="3200">
                <a:solidFill>
                  <a:schemeClr val="tx1"/>
                </a:solidFill>
                <a:latin typeface="Calibri" charset="0"/>
                <a:ea typeface="新細明體" charset="0"/>
              </a:defRPr>
            </a:lvl1pPr>
            <a:lvl2pPr>
              <a:defRPr sz="2800">
                <a:solidFill>
                  <a:schemeClr val="tx1"/>
                </a:solidFill>
                <a:latin typeface="Calibri" charset="0"/>
                <a:ea typeface="新細明體" charset="0"/>
              </a:defRPr>
            </a:lvl2pPr>
            <a:lvl3pPr>
              <a:defRPr sz="2400">
                <a:solidFill>
                  <a:schemeClr val="tx1"/>
                </a:solidFill>
                <a:latin typeface="Calibri" charset="0"/>
                <a:ea typeface="新細明體" charset="0"/>
              </a:defRPr>
            </a:lvl3pPr>
            <a:lvl4pPr>
              <a:defRPr sz="2000">
                <a:solidFill>
                  <a:schemeClr val="tx1"/>
                </a:solidFill>
                <a:latin typeface="Calibri" charset="0"/>
                <a:ea typeface="新細明體" charset="0"/>
              </a:defRPr>
            </a:lvl4pPr>
            <a:lvl5pPr>
              <a:defRPr sz="2000">
                <a:solidFill>
                  <a:schemeClr val="tx1"/>
                </a:solidFill>
                <a:latin typeface="Calibri" charset="0"/>
                <a:ea typeface="新細明體" charset="0"/>
              </a:defRPr>
            </a:lvl5pPr>
            <a:lvl6pPr eaLnBrk="0" fontAlgn="base" hangingPunct="0">
              <a:spcAft>
                <a:spcPct val="0"/>
              </a:spcAft>
              <a:buFont typeface="Arial" charset="0"/>
              <a:buChar char="»"/>
              <a:defRPr sz="2000">
                <a:solidFill>
                  <a:schemeClr val="tx1"/>
                </a:solidFill>
                <a:latin typeface="Calibri" charset="0"/>
                <a:ea typeface="新細明體" charset="0"/>
              </a:defRPr>
            </a:lvl6pPr>
            <a:lvl7pPr eaLnBrk="0" fontAlgn="base" hangingPunct="0">
              <a:spcAft>
                <a:spcPct val="0"/>
              </a:spcAft>
              <a:buFont typeface="Arial" charset="0"/>
              <a:buChar char="»"/>
              <a:defRPr sz="2000">
                <a:solidFill>
                  <a:schemeClr val="tx1"/>
                </a:solidFill>
                <a:latin typeface="Calibri" charset="0"/>
                <a:ea typeface="新細明體" charset="0"/>
              </a:defRPr>
            </a:lvl7pPr>
            <a:lvl8pPr eaLnBrk="0" fontAlgn="base" hangingPunct="0">
              <a:spcAft>
                <a:spcPct val="0"/>
              </a:spcAft>
              <a:buFont typeface="Arial" charset="0"/>
              <a:buChar char="»"/>
              <a:defRPr sz="2000">
                <a:solidFill>
                  <a:schemeClr val="tx1"/>
                </a:solidFill>
                <a:latin typeface="Calibri" charset="0"/>
                <a:ea typeface="新細明體" charset="0"/>
              </a:defRPr>
            </a:lvl8pPr>
            <a:lvl9pPr eaLnBrk="0" fontAlgn="base" hangingPunct="0">
              <a:spcAft>
                <a:spcPct val="0"/>
              </a:spcAft>
              <a:buFont typeface="Arial" charset="0"/>
              <a:buChar char="»"/>
              <a:defRPr sz="2000">
                <a:solidFill>
                  <a:schemeClr val="tx1"/>
                </a:solidFill>
                <a:latin typeface="Calibri" charset="0"/>
                <a:ea typeface="新細明體" charset="0"/>
              </a:defRPr>
            </a:lvl9pPr>
          </a:lstStyle>
          <a:p>
            <a:pPr algn="ctr"/>
            <a:r>
              <a:rPr lang="en-US" altLang="zh-TW" sz="2000">
                <a:solidFill>
                  <a:srgbClr val="3451E0"/>
                </a:solidFill>
              </a:rPr>
              <a:t>Physical world</a:t>
            </a:r>
          </a:p>
        </p:txBody>
      </p:sp>
      <p:sp>
        <p:nvSpPr>
          <p:cNvPr id="10" name="TextBox 16"/>
          <p:cNvSpPr txBox="1">
            <a:spLocks noChangeArrowheads="1"/>
          </p:cNvSpPr>
          <p:nvPr/>
        </p:nvSpPr>
        <p:spPr bwMode="auto">
          <a:xfrm>
            <a:off x="3581748" y="1249065"/>
            <a:ext cx="23796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6197" tIns="38098" rIns="76197" bIns="38098">
            <a:spAutoFit/>
          </a:bodyPr>
          <a:lstStyle>
            <a:lvl1pPr>
              <a:defRPr sz="3200">
                <a:solidFill>
                  <a:schemeClr val="tx1"/>
                </a:solidFill>
                <a:latin typeface="Calibri" charset="0"/>
                <a:ea typeface="新細明體" charset="0"/>
              </a:defRPr>
            </a:lvl1pPr>
            <a:lvl2pPr>
              <a:defRPr sz="2800">
                <a:solidFill>
                  <a:schemeClr val="tx1"/>
                </a:solidFill>
                <a:latin typeface="Calibri" charset="0"/>
                <a:ea typeface="新細明體" charset="0"/>
              </a:defRPr>
            </a:lvl2pPr>
            <a:lvl3pPr>
              <a:defRPr sz="2400">
                <a:solidFill>
                  <a:schemeClr val="tx1"/>
                </a:solidFill>
                <a:latin typeface="Calibri" charset="0"/>
                <a:ea typeface="新細明體" charset="0"/>
              </a:defRPr>
            </a:lvl3pPr>
            <a:lvl4pPr>
              <a:defRPr sz="2000">
                <a:solidFill>
                  <a:schemeClr val="tx1"/>
                </a:solidFill>
                <a:latin typeface="Calibri" charset="0"/>
                <a:ea typeface="新細明體" charset="0"/>
              </a:defRPr>
            </a:lvl4pPr>
            <a:lvl5pPr>
              <a:defRPr sz="2000">
                <a:solidFill>
                  <a:schemeClr val="tx1"/>
                </a:solidFill>
                <a:latin typeface="Calibri" charset="0"/>
                <a:ea typeface="新細明體" charset="0"/>
              </a:defRPr>
            </a:lvl5pPr>
            <a:lvl6pPr eaLnBrk="0" fontAlgn="base" hangingPunct="0">
              <a:spcAft>
                <a:spcPct val="0"/>
              </a:spcAft>
              <a:buFont typeface="Arial" charset="0"/>
              <a:buChar char="»"/>
              <a:defRPr sz="2000">
                <a:solidFill>
                  <a:schemeClr val="tx1"/>
                </a:solidFill>
                <a:latin typeface="Calibri" charset="0"/>
                <a:ea typeface="新細明體" charset="0"/>
              </a:defRPr>
            </a:lvl6pPr>
            <a:lvl7pPr eaLnBrk="0" fontAlgn="base" hangingPunct="0">
              <a:spcAft>
                <a:spcPct val="0"/>
              </a:spcAft>
              <a:buFont typeface="Arial" charset="0"/>
              <a:buChar char="»"/>
              <a:defRPr sz="2000">
                <a:solidFill>
                  <a:schemeClr val="tx1"/>
                </a:solidFill>
                <a:latin typeface="Calibri" charset="0"/>
                <a:ea typeface="新細明體" charset="0"/>
              </a:defRPr>
            </a:lvl7pPr>
            <a:lvl8pPr eaLnBrk="0" fontAlgn="base" hangingPunct="0">
              <a:spcAft>
                <a:spcPct val="0"/>
              </a:spcAft>
              <a:buFont typeface="Arial" charset="0"/>
              <a:buChar char="»"/>
              <a:defRPr sz="2000">
                <a:solidFill>
                  <a:schemeClr val="tx1"/>
                </a:solidFill>
                <a:latin typeface="Calibri" charset="0"/>
                <a:ea typeface="新細明體" charset="0"/>
              </a:defRPr>
            </a:lvl8pPr>
            <a:lvl9pPr eaLnBrk="0" fontAlgn="base" hangingPunct="0">
              <a:spcAft>
                <a:spcPct val="0"/>
              </a:spcAft>
              <a:buFont typeface="Arial" charset="0"/>
              <a:buChar char="»"/>
              <a:defRPr sz="2000">
                <a:solidFill>
                  <a:schemeClr val="tx1"/>
                </a:solidFill>
                <a:latin typeface="Calibri" charset="0"/>
                <a:ea typeface="新細明體" charset="0"/>
              </a:defRPr>
            </a:lvl9pPr>
          </a:lstStyle>
          <a:p>
            <a:pPr algn="ctr"/>
            <a:r>
              <a:rPr lang="en-US" altLang="zh-TW" sz="2000">
                <a:solidFill>
                  <a:srgbClr val="3451E0"/>
                </a:solidFill>
              </a:rPr>
              <a:t>Virtual world</a:t>
            </a:r>
          </a:p>
        </p:txBody>
      </p:sp>
      <p:grpSp>
        <p:nvGrpSpPr>
          <p:cNvPr id="11" name="Group 15"/>
          <p:cNvGrpSpPr>
            <a:grpSpLocks/>
          </p:cNvGrpSpPr>
          <p:nvPr/>
        </p:nvGrpSpPr>
        <p:grpSpPr bwMode="auto">
          <a:xfrm>
            <a:off x="176560" y="2777518"/>
            <a:ext cx="1624013" cy="3227387"/>
            <a:chOff x="14514" y="3480754"/>
            <a:chExt cx="1950252" cy="3872665"/>
          </a:xfrm>
        </p:grpSpPr>
        <p:sp>
          <p:nvSpPr>
            <p:cNvPr id="12" name="TextBox 17"/>
            <p:cNvSpPr txBox="1">
              <a:spLocks noChangeArrowheads="1"/>
            </p:cNvSpPr>
            <p:nvPr/>
          </p:nvSpPr>
          <p:spPr bwMode="auto">
            <a:xfrm>
              <a:off x="14514" y="3480754"/>
              <a:ext cx="1944904" cy="664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新細明體" charset="0"/>
                </a:defRPr>
              </a:lvl1pPr>
              <a:lvl2pPr>
                <a:defRPr sz="2800">
                  <a:solidFill>
                    <a:schemeClr val="tx1"/>
                  </a:solidFill>
                  <a:latin typeface="Calibri" charset="0"/>
                  <a:ea typeface="新細明體" charset="0"/>
                </a:defRPr>
              </a:lvl2pPr>
              <a:lvl3pPr>
                <a:defRPr sz="2400">
                  <a:solidFill>
                    <a:schemeClr val="tx1"/>
                  </a:solidFill>
                  <a:latin typeface="Calibri" charset="0"/>
                  <a:ea typeface="新細明體" charset="0"/>
                </a:defRPr>
              </a:lvl3pPr>
              <a:lvl4pPr>
                <a:defRPr sz="2000">
                  <a:solidFill>
                    <a:schemeClr val="tx1"/>
                  </a:solidFill>
                  <a:latin typeface="Calibri" charset="0"/>
                  <a:ea typeface="新細明體" charset="0"/>
                </a:defRPr>
              </a:lvl4pPr>
              <a:lvl5pPr>
                <a:defRPr sz="2000">
                  <a:solidFill>
                    <a:schemeClr val="tx1"/>
                  </a:solidFill>
                  <a:latin typeface="Calibri" charset="0"/>
                  <a:ea typeface="新細明體" charset="0"/>
                </a:defRPr>
              </a:lvl5pPr>
              <a:lvl6pPr eaLnBrk="0" fontAlgn="base" hangingPunct="0">
                <a:spcAft>
                  <a:spcPct val="0"/>
                </a:spcAft>
                <a:buFont typeface="Arial" charset="0"/>
                <a:buChar char="»"/>
                <a:defRPr sz="2000">
                  <a:solidFill>
                    <a:schemeClr val="tx1"/>
                  </a:solidFill>
                  <a:latin typeface="Calibri" charset="0"/>
                  <a:ea typeface="新細明體" charset="0"/>
                </a:defRPr>
              </a:lvl6pPr>
              <a:lvl7pPr eaLnBrk="0" fontAlgn="base" hangingPunct="0">
                <a:spcAft>
                  <a:spcPct val="0"/>
                </a:spcAft>
                <a:buFont typeface="Arial" charset="0"/>
                <a:buChar char="»"/>
                <a:defRPr sz="2000">
                  <a:solidFill>
                    <a:schemeClr val="tx1"/>
                  </a:solidFill>
                  <a:latin typeface="Calibri" charset="0"/>
                  <a:ea typeface="新細明體" charset="0"/>
                </a:defRPr>
              </a:lvl7pPr>
              <a:lvl8pPr eaLnBrk="0" fontAlgn="base" hangingPunct="0">
                <a:spcAft>
                  <a:spcPct val="0"/>
                </a:spcAft>
                <a:buFont typeface="Arial" charset="0"/>
                <a:buChar char="»"/>
                <a:defRPr sz="2000">
                  <a:solidFill>
                    <a:schemeClr val="tx1"/>
                  </a:solidFill>
                  <a:latin typeface="Calibri" charset="0"/>
                  <a:ea typeface="新細明體" charset="0"/>
                </a:defRPr>
              </a:lvl8pPr>
              <a:lvl9pPr eaLnBrk="0" fontAlgn="base" hangingPunct="0">
                <a:spcAft>
                  <a:spcPct val="0"/>
                </a:spcAft>
                <a:buFont typeface="Arial" charset="0"/>
                <a:buChar char="»"/>
                <a:defRPr sz="2000">
                  <a:solidFill>
                    <a:schemeClr val="tx1"/>
                  </a:solidFill>
                  <a:latin typeface="Calibri" charset="0"/>
                  <a:ea typeface="新細明體" charset="0"/>
                </a:defRPr>
              </a:lvl9pPr>
            </a:lstStyle>
            <a:p>
              <a:pPr algn="ctr"/>
              <a:r>
                <a:rPr lang="en-US" altLang="zh-TW" sz="1500">
                  <a:solidFill>
                    <a:srgbClr val="3451E0"/>
                  </a:solidFill>
                </a:rPr>
                <a:t>Sharing &amp;</a:t>
              </a:r>
            </a:p>
            <a:p>
              <a:pPr algn="ctr"/>
              <a:r>
                <a:rPr lang="en-US" altLang="zh-TW" sz="1500">
                  <a:solidFill>
                    <a:srgbClr val="3451E0"/>
                  </a:solidFill>
                </a:rPr>
                <a:t>Understanding</a:t>
              </a:r>
            </a:p>
          </p:txBody>
        </p:sp>
        <p:sp>
          <p:nvSpPr>
            <p:cNvPr id="13" name="TextBox 18"/>
            <p:cNvSpPr txBox="1">
              <a:spLocks noChangeArrowheads="1"/>
            </p:cNvSpPr>
            <p:nvPr/>
          </p:nvSpPr>
          <p:spPr bwMode="auto">
            <a:xfrm>
              <a:off x="19862" y="6688621"/>
              <a:ext cx="1944904" cy="664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新細明體" charset="0"/>
                </a:defRPr>
              </a:lvl1pPr>
              <a:lvl2pPr>
                <a:defRPr sz="2800">
                  <a:solidFill>
                    <a:schemeClr val="tx1"/>
                  </a:solidFill>
                  <a:latin typeface="Calibri" charset="0"/>
                  <a:ea typeface="新細明體" charset="0"/>
                </a:defRPr>
              </a:lvl2pPr>
              <a:lvl3pPr>
                <a:defRPr sz="2400">
                  <a:solidFill>
                    <a:schemeClr val="tx1"/>
                  </a:solidFill>
                  <a:latin typeface="Calibri" charset="0"/>
                  <a:ea typeface="新細明體" charset="0"/>
                </a:defRPr>
              </a:lvl3pPr>
              <a:lvl4pPr>
                <a:defRPr sz="2000">
                  <a:solidFill>
                    <a:schemeClr val="tx1"/>
                  </a:solidFill>
                  <a:latin typeface="Calibri" charset="0"/>
                  <a:ea typeface="新細明體" charset="0"/>
                </a:defRPr>
              </a:lvl4pPr>
              <a:lvl5pPr>
                <a:defRPr sz="2000">
                  <a:solidFill>
                    <a:schemeClr val="tx1"/>
                  </a:solidFill>
                  <a:latin typeface="Calibri" charset="0"/>
                  <a:ea typeface="新細明體" charset="0"/>
                </a:defRPr>
              </a:lvl5pPr>
              <a:lvl6pPr eaLnBrk="0" fontAlgn="base" hangingPunct="0">
                <a:spcAft>
                  <a:spcPct val="0"/>
                </a:spcAft>
                <a:buFont typeface="Arial" charset="0"/>
                <a:buChar char="»"/>
                <a:defRPr sz="2000">
                  <a:solidFill>
                    <a:schemeClr val="tx1"/>
                  </a:solidFill>
                  <a:latin typeface="Calibri" charset="0"/>
                  <a:ea typeface="新細明體" charset="0"/>
                </a:defRPr>
              </a:lvl6pPr>
              <a:lvl7pPr eaLnBrk="0" fontAlgn="base" hangingPunct="0">
                <a:spcAft>
                  <a:spcPct val="0"/>
                </a:spcAft>
                <a:buFont typeface="Arial" charset="0"/>
                <a:buChar char="»"/>
                <a:defRPr sz="2000">
                  <a:solidFill>
                    <a:schemeClr val="tx1"/>
                  </a:solidFill>
                  <a:latin typeface="Calibri" charset="0"/>
                  <a:ea typeface="新細明體" charset="0"/>
                </a:defRPr>
              </a:lvl7pPr>
              <a:lvl8pPr eaLnBrk="0" fontAlgn="base" hangingPunct="0">
                <a:spcAft>
                  <a:spcPct val="0"/>
                </a:spcAft>
                <a:buFont typeface="Arial" charset="0"/>
                <a:buChar char="»"/>
                <a:defRPr sz="2000">
                  <a:solidFill>
                    <a:schemeClr val="tx1"/>
                  </a:solidFill>
                  <a:latin typeface="Calibri" charset="0"/>
                  <a:ea typeface="新細明體" charset="0"/>
                </a:defRPr>
              </a:lvl8pPr>
              <a:lvl9pPr eaLnBrk="0" fontAlgn="base" hangingPunct="0">
                <a:spcAft>
                  <a:spcPct val="0"/>
                </a:spcAft>
                <a:buFont typeface="Arial" charset="0"/>
                <a:buChar char="»"/>
                <a:defRPr sz="2000">
                  <a:solidFill>
                    <a:schemeClr val="tx1"/>
                  </a:solidFill>
                  <a:latin typeface="Calibri" charset="0"/>
                  <a:ea typeface="新細明體" charset="0"/>
                </a:defRPr>
              </a:lvl9pPr>
            </a:lstStyle>
            <a:p>
              <a:pPr algn="ctr"/>
              <a:r>
                <a:rPr lang="en-US" altLang="zh-TW" sz="1500">
                  <a:solidFill>
                    <a:srgbClr val="3451E0"/>
                  </a:solidFill>
                </a:rPr>
                <a:t>Generating &amp;</a:t>
              </a:r>
            </a:p>
            <a:p>
              <a:pPr algn="ctr"/>
              <a:r>
                <a:rPr lang="en-US" altLang="zh-TW" sz="1500">
                  <a:solidFill>
                    <a:srgbClr val="3451E0"/>
                  </a:solidFill>
                </a:rPr>
                <a:t>Consuming </a:t>
              </a:r>
            </a:p>
          </p:txBody>
        </p:sp>
        <p:sp>
          <p:nvSpPr>
            <p:cNvPr id="14" name="Up-Down Arrow 11"/>
            <p:cNvSpPr/>
            <p:nvPr/>
          </p:nvSpPr>
          <p:spPr>
            <a:xfrm>
              <a:off x="813298" y="4993246"/>
              <a:ext cx="173482" cy="1219137"/>
            </a:xfrm>
            <a:prstGeom prst="upDown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5" name="TextBox 20"/>
            <p:cNvSpPr txBox="1">
              <a:spLocks noChangeArrowheads="1"/>
            </p:cNvSpPr>
            <p:nvPr/>
          </p:nvSpPr>
          <p:spPr bwMode="auto">
            <a:xfrm rot="-5400000">
              <a:off x="-235801" y="5412186"/>
              <a:ext cx="151663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新細明體" charset="0"/>
                </a:defRPr>
              </a:lvl1pPr>
              <a:lvl2pPr>
                <a:defRPr sz="2800">
                  <a:solidFill>
                    <a:schemeClr val="tx1"/>
                  </a:solidFill>
                  <a:latin typeface="Calibri" charset="0"/>
                  <a:ea typeface="新細明體" charset="0"/>
                </a:defRPr>
              </a:lvl2pPr>
              <a:lvl3pPr>
                <a:defRPr sz="2400">
                  <a:solidFill>
                    <a:schemeClr val="tx1"/>
                  </a:solidFill>
                  <a:latin typeface="Calibri" charset="0"/>
                  <a:ea typeface="新細明體" charset="0"/>
                </a:defRPr>
              </a:lvl3pPr>
              <a:lvl4pPr>
                <a:defRPr sz="2000">
                  <a:solidFill>
                    <a:schemeClr val="tx1"/>
                  </a:solidFill>
                  <a:latin typeface="Calibri" charset="0"/>
                  <a:ea typeface="新細明體" charset="0"/>
                </a:defRPr>
              </a:lvl4pPr>
              <a:lvl5pPr>
                <a:defRPr sz="2000">
                  <a:solidFill>
                    <a:schemeClr val="tx1"/>
                  </a:solidFill>
                  <a:latin typeface="Calibri" charset="0"/>
                  <a:ea typeface="新細明體" charset="0"/>
                </a:defRPr>
              </a:lvl5pPr>
              <a:lvl6pPr eaLnBrk="0" fontAlgn="base" hangingPunct="0">
                <a:spcAft>
                  <a:spcPct val="0"/>
                </a:spcAft>
                <a:buFont typeface="Arial" charset="0"/>
                <a:buChar char="»"/>
                <a:defRPr sz="2000">
                  <a:solidFill>
                    <a:schemeClr val="tx1"/>
                  </a:solidFill>
                  <a:latin typeface="Calibri" charset="0"/>
                  <a:ea typeface="新細明體" charset="0"/>
                </a:defRPr>
              </a:lvl6pPr>
              <a:lvl7pPr eaLnBrk="0" fontAlgn="base" hangingPunct="0">
                <a:spcAft>
                  <a:spcPct val="0"/>
                </a:spcAft>
                <a:buFont typeface="Arial" charset="0"/>
                <a:buChar char="»"/>
                <a:defRPr sz="2000">
                  <a:solidFill>
                    <a:schemeClr val="tx1"/>
                  </a:solidFill>
                  <a:latin typeface="Calibri" charset="0"/>
                  <a:ea typeface="新細明體" charset="0"/>
                </a:defRPr>
              </a:lvl7pPr>
              <a:lvl8pPr eaLnBrk="0" fontAlgn="base" hangingPunct="0">
                <a:spcAft>
                  <a:spcPct val="0"/>
                </a:spcAft>
                <a:buFont typeface="Arial" charset="0"/>
                <a:buChar char="»"/>
                <a:defRPr sz="2000">
                  <a:solidFill>
                    <a:schemeClr val="tx1"/>
                  </a:solidFill>
                  <a:latin typeface="Calibri" charset="0"/>
                  <a:ea typeface="新細明體" charset="0"/>
                </a:defRPr>
              </a:lvl8pPr>
              <a:lvl9pPr eaLnBrk="0" fontAlgn="base" hangingPunct="0">
                <a:spcAft>
                  <a:spcPct val="0"/>
                </a:spcAft>
                <a:buFont typeface="Arial" charset="0"/>
                <a:buChar char="»"/>
                <a:defRPr sz="2000">
                  <a:solidFill>
                    <a:schemeClr val="tx1"/>
                  </a:solidFill>
                  <a:latin typeface="Calibri" charset="0"/>
                  <a:ea typeface="新細明體" charset="0"/>
                </a:defRPr>
              </a:lvl9pPr>
            </a:lstStyle>
            <a:p>
              <a:pPr algn="ctr"/>
              <a:r>
                <a:rPr lang="en-US" altLang="zh-TW" sz="1500" dirty="0">
                  <a:solidFill>
                    <a:srgbClr val="3451E0"/>
                  </a:solidFill>
                </a:rPr>
                <a:t>Interactions</a:t>
              </a:r>
            </a:p>
          </p:txBody>
        </p:sp>
      </p:grpSp>
      <p:grpSp>
        <p:nvGrpSpPr>
          <p:cNvPr id="2" name="群組 1"/>
          <p:cNvGrpSpPr/>
          <p:nvPr/>
        </p:nvGrpSpPr>
        <p:grpSpPr>
          <a:xfrm>
            <a:off x="1829148" y="1763105"/>
            <a:ext cx="6327775" cy="4567238"/>
            <a:chOff x="1829148" y="1763105"/>
            <a:chExt cx="6327775" cy="4567238"/>
          </a:xfrm>
        </p:grpSpPr>
        <p:pic>
          <p:nvPicPr>
            <p:cNvPr id="22" name="Picture 4" descr="C:\Users\yuzheng\Desktop\LBSN images\google-latitude-check-in-rm-eng%20(1).jpg"/>
            <p:cNvPicPr>
              <a:picLocks noChangeAspect="1" noChangeArrowheads="1"/>
            </p:cNvPicPr>
            <p:nvPr/>
          </p:nvPicPr>
          <p:blipFill>
            <a:blip r:embed="rId2">
              <a:extLst>
                <a:ext uri="{28A0092B-C50C-407E-A947-70E740481C1C}">
                  <a14:useLocalDpi xmlns:a14="http://schemas.microsoft.com/office/drawing/2010/main" val="0"/>
                </a:ext>
              </a:extLst>
            </a:blip>
            <a:srcRect r="50000"/>
            <a:stretch>
              <a:fillRect/>
            </a:stretch>
          </p:blipFill>
          <p:spPr bwMode="auto">
            <a:xfrm>
              <a:off x="2481610" y="1807555"/>
              <a:ext cx="1670050"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oup 2"/>
            <p:cNvGrpSpPr>
              <a:grpSpLocks/>
            </p:cNvGrpSpPr>
            <p:nvPr/>
          </p:nvGrpSpPr>
          <p:grpSpPr bwMode="auto">
            <a:xfrm>
              <a:off x="5964365" y="1763105"/>
              <a:ext cx="1817687" cy="2670175"/>
              <a:chOff x="4665561" y="2277103"/>
              <a:chExt cx="2182640" cy="3203955"/>
            </a:xfrm>
          </p:grpSpPr>
          <p:pic>
            <p:nvPicPr>
              <p:cNvPr id="24" name="Picture 5" descr="C:\Users\yuzheng\Desktop\LBSN images\foursquare-iphone.jpg"/>
              <p:cNvPicPr>
                <a:picLocks noChangeAspect="1" noChangeArrowheads="1"/>
              </p:cNvPicPr>
              <p:nvPr/>
            </p:nvPicPr>
            <p:blipFill>
              <a:blip r:embed="rId3">
                <a:extLst>
                  <a:ext uri="{28A0092B-C50C-407E-A947-70E740481C1C}">
                    <a14:useLocalDpi xmlns:a14="http://schemas.microsoft.com/office/drawing/2010/main" val="0"/>
                  </a:ext>
                </a:extLst>
              </a:blip>
              <a:srcRect r="50000"/>
              <a:stretch>
                <a:fillRect/>
              </a:stretch>
            </p:blipFill>
            <p:spPr bwMode="auto">
              <a:xfrm>
                <a:off x="4665561" y="2277103"/>
                <a:ext cx="2182640" cy="320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1"/>
              <p:cNvSpPr/>
              <p:nvPr/>
            </p:nvSpPr>
            <p:spPr>
              <a:xfrm>
                <a:off x="5315587" y="2477111"/>
                <a:ext cx="827307" cy="209533"/>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pic>
          <p:nvPicPr>
            <p:cNvPr id="26" name="Picture 2" descr="C:\Users\yuzheng\Desktop\LBSN images\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9148" y="4822218"/>
              <a:ext cx="2357437" cy="150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 descr="C:\Users\yuzheng\Desktop\LBSN images\check-i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3960" y="4822218"/>
              <a:ext cx="2112963"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4330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423454" y="627771"/>
            <a:ext cx="8406903" cy="646331"/>
          </a:xfrm>
          <a:prstGeom prst="rect">
            <a:avLst/>
          </a:prstGeom>
          <a:noFill/>
        </p:spPr>
        <p:txBody>
          <a:bodyPr wrap="square" rtlCol="0">
            <a:spAutoFit/>
          </a:bodyPr>
          <a:lstStyle/>
          <a:p>
            <a:r>
              <a:rPr kumimoji="1" lang="en-US" altLang="zh-TW" sz="2800" b="1" dirty="0" smtClean="0">
                <a:solidFill>
                  <a:srgbClr val="660066"/>
                </a:solidFill>
                <a:latin typeface="+mj-lt"/>
                <a:cs typeface="Tahoma"/>
              </a:rPr>
              <a:t>O2O Business Model</a:t>
            </a:r>
            <a:r>
              <a:rPr kumimoji="1" lang="en-US" altLang="zh-TW" sz="3600" b="1" dirty="0" smtClean="0">
                <a:solidFill>
                  <a:srgbClr val="660066"/>
                </a:solidFill>
                <a:latin typeface="+mj-lt"/>
                <a:cs typeface="Tahoma"/>
              </a:rPr>
              <a:t> </a:t>
            </a:r>
          </a:p>
        </p:txBody>
      </p:sp>
      <p:cxnSp>
        <p:nvCxnSpPr>
          <p:cNvPr id="6" name="直線接點 5"/>
          <p:cNvCxnSpPr/>
          <p:nvPr/>
        </p:nvCxnSpPr>
        <p:spPr>
          <a:xfrm>
            <a:off x="423454" y="1227936"/>
            <a:ext cx="8483479" cy="0"/>
          </a:xfrm>
          <a:prstGeom prst="line">
            <a:avLst/>
          </a:prstGeom>
          <a:ln w="12700" cmpd="sng">
            <a:solidFill>
              <a:schemeClr val="tx1">
                <a:lumMod val="75000"/>
                <a:lumOff val="25000"/>
              </a:schemeClr>
            </a:solidFill>
            <a:prstDash val="dot"/>
          </a:ln>
          <a:effectLst/>
        </p:spPr>
        <p:style>
          <a:lnRef idx="2">
            <a:schemeClr val="accent1"/>
          </a:lnRef>
          <a:fillRef idx="0">
            <a:schemeClr val="accent1"/>
          </a:fillRef>
          <a:effectRef idx="1">
            <a:schemeClr val="accent1"/>
          </a:effectRef>
          <a:fontRef idx="minor">
            <a:schemeClr val="tx1"/>
          </a:fontRef>
        </p:style>
      </p:cxnSp>
      <p:sp>
        <p:nvSpPr>
          <p:cNvPr id="2" name="矩形 1"/>
          <p:cNvSpPr/>
          <p:nvPr/>
        </p:nvSpPr>
        <p:spPr>
          <a:xfrm>
            <a:off x="423454" y="1588846"/>
            <a:ext cx="8483480" cy="1938992"/>
          </a:xfrm>
          <a:prstGeom prst="rect">
            <a:avLst/>
          </a:prstGeom>
        </p:spPr>
        <p:txBody>
          <a:bodyPr wrap="square">
            <a:spAutoFit/>
          </a:bodyPr>
          <a:lstStyle/>
          <a:p>
            <a:pPr marL="285750" indent="-285750">
              <a:buFont typeface="Arial" panose="020B0604020202020204" pitchFamily="34" charset="0"/>
              <a:buChar char="•"/>
            </a:pPr>
            <a:r>
              <a:rPr lang="en-US" altLang="zh-TW" sz="2000" b="1" dirty="0" smtClean="0">
                <a:solidFill>
                  <a:srgbClr val="0070C0"/>
                </a:solidFill>
                <a:effectLst>
                  <a:outerShdw blurRad="38100" dist="38100" dir="2700000" algn="tl">
                    <a:srgbClr val="000000">
                      <a:alpha val="43137"/>
                    </a:srgbClr>
                  </a:outerShdw>
                </a:effectLst>
              </a:rPr>
              <a:t>O2O ( Online </a:t>
            </a:r>
            <a:r>
              <a:rPr lang="en-US" altLang="zh-TW" sz="2000" b="1" dirty="0">
                <a:solidFill>
                  <a:srgbClr val="0070C0"/>
                </a:solidFill>
                <a:effectLst>
                  <a:outerShdw blurRad="38100" dist="38100" dir="2700000" algn="tl">
                    <a:srgbClr val="000000">
                      <a:alpha val="43137"/>
                    </a:srgbClr>
                  </a:outerShdw>
                </a:effectLst>
              </a:rPr>
              <a:t>to </a:t>
            </a:r>
            <a:r>
              <a:rPr lang="en-US" altLang="zh-TW" sz="2000" b="1" dirty="0" smtClean="0">
                <a:solidFill>
                  <a:srgbClr val="0070C0"/>
                </a:solidFill>
                <a:effectLst>
                  <a:outerShdw blurRad="38100" dist="38100" dir="2700000" algn="tl">
                    <a:srgbClr val="000000">
                      <a:alpha val="43137"/>
                    </a:srgbClr>
                  </a:outerShdw>
                </a:effectLst>
              </a:rPr>
              <a:t>Offline )</a:t>
            </a:r>
            <a:endParaRPr lang="en-US" altLang="zh-TW" sz="2000" dirty="0" smtClean="0">
              <a:solidFill>
                <a:srgbClr val="0070C0"/>
              </a:solidFill>
            </a:endParaRPr>
          </a:p>
          <a:p>
            <a:pPr lvl="1"/>
            <a:endParaRPr lang="en-US" altLang="zh-TW" sz="2000" dirty="0">
              <a:solidFill>
                <a:srgbClr val="0070C0"/>
              </a:solidFill>
            </a:endParaRPr>
          </a:p>
          <a:p>
            <a:pPr marL="285750" indent="-285750">
              <a:buFont typeface="Arial" panose="020B0604020202020204" pitchFamily="34" charset="0"/>
              <a:buChar char="•"/>
            </a:pPr>
            <a:r>
              <a:rPr lang="en-US" altLang="zh-TW" sz="2000" b="1" dirty="0" smtClean="0">
                <a:solidFill>
                  <a:srgbClr val="0070C0"/>
                </a:solidFill>
                <a:effectLst>
                  <a:outerShdw blurRad="38100" dist="38100" dir="2700000" algn="tl">
                    <a:srgbClr val="000000">
                      <a:alpha val="43137"/>
                    </a:srgbClr>
                  </a:outerShdw>
                </a:effectLst>
              </a:rPr>
              <a:t>Omni-channel Retailing</a:t>
            </a:r>
          </a:p>
          <a:p>
            <a:pPr marL="285750" indent="-285750">
              <a:buFont typeface="Arial" panose="020B0604020202020204" pitchFamily="34" charset="0"/>
              <a:buChar char="•"/>
            </a:pPr>
            <a:endParaRPr lang="en-US" altLang="zh-TW" sz="2000" b="1" dirty="0">
              <a:solidFill>
                <a:srgbClr val="0070C0"/>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altLang="zh-TW" sz="2000" b="1" dirty="0" smtClean="0">
                <a:solidFill>
                  <a:srgbClr val="0070C0"/>
                </a:solidFill>
                <a:effectLst>
                  <a:outerShdw blurRad="38100" dist="38100" dir="2700000" algn="tl">
                    <a:srgbClr val="000000">
                      <a:alpha val="43137"/>
                    </a:srgbClr>
                  </a:outerShdw>
                </a:effectLst>
              </a:rPr>
              <a:t>C2B(Customer to Business)</a:t>
            </a:r>
            <a:r>
              <a:rPr lang="zh-TW" altLang="en-US" sz="2000" b="1" dirty="0" smtClean="0">
                <a:solidFill>
                  <a:srgbClr val="0070C0"/>
                </a:solidFill>
                <a:effectLst>
                  <a:outerShdw blurRad="38100" dist="38100" dir="2700000" algn="tl">
                    <a:srgbClr val="000000">
                      <a:alpha val="43137"/>
                    </a:srgbClr>
                  </a:outerShdw>
                </a:effectLst>
              </a:rPr>
              <a:t>：</a:t>
            </a:r>
            <a:r>
              <a:rPr lang="en-US" altLang="zh-TW" sz="2000" b="1" dirty="0">
                <a:solidFill>
                  <a:srgbClr val="0070C0"/>
                </a:solidFill>
                <a:effectLst>
                  <a:outerShdw blurRad="38100" dist="38100" dir="2700000" algn="tl">
                    <a:srgbClr val="000000">
                      <a:alpha val="43137"/>
                    </a:srgbClr>
                  </a:outerShdw>
                </a:effectLst>
              </a:rPr>
              <a:t> C2B(Customer to Business)</a:t>
            </a:r>
            <a:r>
              <a:rPr lang="zh-TW" altLang="en-US" sz="2000" b="1" dirty="0">
                <a:solidFill>
                  <a:srgbClr val="0070C0"/>
                </a:solidFill>
                <a:effectLst>
                  <a:outerShdw blurRad="38100" dist="38100" dir="2700000" algn="tl">
                    <a:srgbClr val="000000">
                      <a:alpha val="43137"/>
                    </a:srgbClr>
                  </a:outerShdw>
                </a:effectLst>
              </a:rPr>
              <a:t>：</a:t>
            </a:r>
            <a:r>
              <a:rPr lang="en-US" altLang="zh-TW" sz="2000" b="1" dirty="0">
                <a:solidFill>
                  <a:srgbClr val="0070C0"/>
                </a:solidFill>
                <a:effectLst>
                  <a:outerShdw blurRad="38100" dist="38100" dir="2700000" algn="tl">
                    <a:srgbClr val="000000">
                      <a:alpha val="43137"/>
                    </a:srgbClr>
                  </a:outerShdw>
                </a:effectLst>
              </a:rPr>
              <a:t>Early apply in Group buy website or some website. ex: “</a:t>
            </a:r>
            <a:r>
              <a:rPr lang="en-US" altLang="zh-TW" sz="2000" b="1" dirty="0" err="1">
                <a:solidFill>
                  <a:srgbClr val="0070C0"/>
                </a:solidFill>
                <a:effectLst>
                  <a:outerShdw blurRad="38100" dist="38100" dir="2700000" algn="tl">
                    <a:srgbClr val="000000">
                      <a:alpha val="43137"/>
                    </a:srgbClr>
                  </a:outerShdw>
                </a:effectLst>
              </a:rPr>
              <a:t>Groupon</a:t>
            </a:r>
            <a:r>
              <a:rPr lang="en-US" altLang="zh-TW" sz="2000" b="1" dirty="0">
                <a:solidFill>
                  <a:srgbClr val="0070C0"/>
                </a:solidFill>
                <a:effectLst>
                  <a:outerShdw blurRad="38100" dist="38100" dir="2700000" algn="tl">
                    <a:srgbClr val="000000">
                      <a:alpha val="43137"/>
                    </a:srgbClr>
                  </a:outerShdw>
                </a:effectLst>
              </a:rPr>
              <a:t>” providing </a:t>
            </a:r>
            <a:r>
              <a:rPr lang="en-US" altLang="zh-TW" sz="2000" b="1" dirty="0" smtClean="0">
                <a:solidFill>
                  <a:srgbClr val="0070C0"/>
                </a:solidFill>
                <a:effectLst>
                  <a:outerShdw blurRad="38100" dist="38100" dir="2700000" algn="tl">
                    <a:srgbClr val="000000">
                      <a:alpha val="43137"/>
                    </a:srgbClr>
                  </a:outerShdw>
                </a:effectLst>
              </a:rPr>
              <a:t>discount.</a:t>
            </a:r>
            <a:endParaRPr lang="zh-TW" altLang="en-US" sz="2000" dirty="0">
              <a:solidFill>
                <a:srgbClr val="0070C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411" y="3527838"/>
            <a:ext cx="3376097" cy="2699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8219" y="3422574"/>
            <a:ext cx="3898714" cy="2699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98094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423454" y="627771"/>
            <a:ext cx="8406903" cy="584775"/>
          </a:xfrm>
          <a:prstGeom prst="rect">
            <a:avLst/>
          </a:prstGeom>
          <a:noFill/>
        </p:spPr>
        <p:txBody>
          <a:bodyPr wrap="square" rtlCol="0">
            <a:spAutoFit/>
          </a:bodyPr>
          <a:lstStyle/>
          <a:p>
            <a:r>
              <a:rPr kumimoji="1" lang="en-US" altLang="zh-TW" sz="3200" b="1" dirty="0" smtClean="0">
                <a:solidFill>
                  <a:srgbClr val="660066"/>
                </a:solidFill>
                <a:latin typeface="+mj-lt"/>
                <a:cs typeface="Tahoma"/>
              </a:rPr>
              <a:t>O2O Information Technology Feature</a:t>
            </a:r>
          </a:p>
        </p:txBody>
      </p:sp>
      <p:cxnSp>
        <p:nvCxnSpPr>
          <p:cNvPr id="6" name="直線接點 5"/>
          <p:cNvCxnSpPr/>
          <p:nvPr/>
        </p:nvCxnSpPr>
        <p:spPr>
          <a:xfrm>
            <a:off x="423454" y="1227936"/>
            <a:ext cx="8483479" cy="0"/>
          </a:xfrm>
          <a:prstGeom prst="line">
            <a:avLst/>
          </a:prstGeom>
          <a:ln w="12700" cmpd="sng">
            <a:solidFill>
              <a:schemeClr val="tx1">
                <a:lumMod val="75000"/>
                <a:lumOff val="25000"/>
              </a:schemeClr>
            </a:solidFill>
            <a:prstDash val="dot"/>
          </a:ln>
          <a:effectLst/>
        </p:spPr>
        <p:style>
          <a:lnRef idx="2">
            <a:schemeClr val="accent1"/>
          </a:lnRef>
          <a:fillRef idx="0">
            <a:schemeClr val="accent1"/>
          </a:fillRef>
          <a:effectRef idx="1">
            <a:schemeClr val="accent1"/>
          </a:effectRef>
          <a:fontRef idx="minor">
            <a:schemeClr val="tx1"/>
          </a:fontRef>
        </p:style>
      </p:cxnSp>
      <p:sp>
        <p:nvSpPr>
          <p:cNvPr id="2" name="矩形 1"/>
          <p:cNvSpPr/>
          <p:nvPr/>
        </p:nvSpPr>
        <p:spPr>
          <a:xfrm>
            <a:off x="423453" y="1657102"/>
            <a:ext cx="8483480" cy="1569660"/>
          </a:xfrm>
          <a:prstGeom prst="rect">
            <a:avLst/>
          </a:prstGeom>
        </p:spPr>
        <p:txBody>
          <a:bodyPr wrap="square">
            <a:spAutoFit/>
          </a:bodyPr>
          <a:lstStyle/>
          <a:p>
            <a:r>
              <a:rPr lang="en-US" altLang="zh-TW" sz="2400" b="1" dirty="0" err="1" smtClean="0">
                <a:solidFill>
                  <a:srgbClr val="003399"/>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SoLoMo</a:t>
            </a:r>
            <a:r>
              <a:rPr lang="en-US" altLang="zh-TW" sz="2400" b="1" dirty="0" smtClean="0">
                <a:solidFill>
                  <a:srgbClr val="003399"/>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 Meaning :</a:t>
            </a:r>
          </a:p>
          <a:p>
            <a:pPr marL="342900" indent="-342900">
              <a:buFont typeface="Arial" panose="020B0604020202020204" pitchFamily="34" charset="0"/>
              <a:buChar char="•"/>
            </a:pPr>
            <a:r>
              <a:rPr lang="en-US" altLang="zh-TW" sz="2400" b="1" dirty="0" smtClean="0">
                <a:solidFill>
                  <a:srgbClr val="003399"/>
                </a:solidFill>
                <a:effectLst>
                  <a:outerShdw blurRad="38100" dist="38100" dir="2700000" algn="tl">
                    <a:srgbClr val="000000">
                      <a:alpha val="43137"/>
                    </a:srgbClr>
                  </a:outerShdw>
                </a:effectLst>
              </a:rPr>
              <a:t>Social</a:t>
            </a:r>
            <a:endParaRPr lang="en-US" altLang="zh-TW" sz="2400" b="1" dirty="0">
              <a:solidFill>
                <a:srgbClr val="003399"/>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marL="342900" indent="-342900">
              <a:buFont typeface="Arial" panose="020B0604020202020204" pitchFamily="34" charset="0"/>
              <a:buChar char="•"/>
            </a:pPr>
            <a:r>
              <a:rPr lang="en-US" altLang="zh-TW" sz="2400" b="1" dirty="0" smtClean="0">
                <a:solidFill>
                  <a:srgbClr val="003399"/>
                </a:solidFill>
                <a:effectLst>
                  <a:outerShdw blurRad="38100" dist="38100" dir="2700000" algn="tl">
                    <a:srgbClr val="000000">
                      <a:alpha val="43137"/>
                    </a:srgbClr>
                  </a:outerShdw>
                </a:effectLst>
              </a:rPr>
              <a:t>Local</a:t>
            </a:r>
            <a:endParaRPr lang="en-US" altLang="zh-TW" sz="2400" b="1" dirty="0">
              <a:solidFill>
                <a:srgbClr val="003399"/>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marL="342900" indent="-342900">
              <a:buFont typeface="Arial" panose="020B0604020202020204" pitchFamily="34" charset="0"/>
              <a:buChar char="•"/>
            </a:pPr>
            <a:r>
              <a:rPr lang="en-US" altLang="zh-TW" sz="2400" b="1" dirty="0" smtClean="0">
                <a:solidFill>
                  <a:srgbClr val="003399"/>
                </a:solidFill>
                <a:effectLst>
                  <a:outerShdw blurRad="38100" dist="38100" dir="2700000" algn="tl">
                    <a:srgbClr val="000000">
                      <a:alpha val="43137"/>
                    </a:srgbClr>
                  </a:outerShdw>
                </a:effectLst>
              </a:rPr>
              <a:t>Mobile</a:t>
            </a:r>
            <a:endParaRPr lang="en-US" altLang="zh-TW" sz="2400" b="1" dirty="0">
              <a:solidFill>
                <a:srgbClr val="003399"/>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6905" y="2938428"/>
            <a:ext cx="3837091" cy="2478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617" y="3194863"/>
            <a:ext cx="3414713" cy="282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55328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423454" y="627771"/>
            <a:ext cx="8406903" cy="523220"/>
          </a:xfrm>
          <a:prstGeom prst="rect">
            <a:avLst/>
          </a:prstGeom>
          <a:noFill/>
        </p:spPr>
        <p:txBody>
          <a:bodyPr wrap="square" rtlCol="0">
            <a:spAutoFit/>
          </a:bodyPr>
          <a:lstStyle/>
          <a:p>
            <a:r>
              <a:rPr kumimoji="1" lang="en-US" altLang="zh-TW" sz="2800" b="1" dirty="0" smtClean="0">
                <a:solidFill>
                  <a:srgbClr val="660066"/>
                </a:solidFill>
                <a:latin typeface="+mj-lt"/>
                <a:cs typeface="Tahoma"/>
              </a:rPr>
              <a:t>On-Line &amp; </a:t>
            </a:r>
            <a:r>
              <a:rPr kumimoji="1" lang="en-US" altLang="zh-TW" sz="2800" b="1" dirty="0">
                <a:solidFill>
                  <a:srgbClr val="660066"/>
                </a:solidFill>
                <a:latin typeface="+mj-lt"/>
                <a:cs typeface="Tahoma"/>
              </a:rPr>
              <a:t>Off-Line </a:t>
            </a:r>
            <a:r>
              <a:rPr kumimoji="1" lang="en-US" altLang="zh-TW" sz="2800" b="1" dirty="0" smtClean="0">
                <a:solidFill>
                  <a:srgbClr val="660066"/>
                </a:solidFill>
                <a:latin typeface="+mj-lt"/>
                <a:cs typeface="Tahoma"/>
              </a:rPr>
              <a:t>Integration</a:t>
            </a:r>
            <a:endParaRPr kumimoji="1" lang="en-US" altLang="zh-TW" sz="3600" b="1" dirty="0" smtClean="0">
              <a:solidFill>
                <a:srgbClr val="660066"/>
              </a:solidFill>
              <a:latin typeface="+mj-lt"/>
              <a:cs typeface="Tahoma"/>
            </a:endParaRPr>
          </a:p>
        </p:txBody>
      </p:sp>
      <p:cxnSp>
        <p:nvCxnSpPr>
          <p:cNvPr id="6" name="直線接點 5"/>
          <p:cNvCxnSpPr/>
          <p:nvPr/>
        </p:nvCxnSpPr>
        <p:spPr>
          <a:xfrm>
            <a:off x="423454" y="1227936"/>
            <a:ext cx="8483479" cy="0"/>
          </a:xfrm>
          <a:prstGeom prst="line">
            <a:avLst/>
          </a:prstGeom>
          <a:ln w="12700" cmpd="sng">
            <a:solidFill>
              <a:schemeClr val="tx1">
                <a:lumMod val="75000"/>
                <a:lumOff val="25000"/>
              </a:schemeClr>
            </a:solidFill>
            <a:prstDash val="dot"/>
          </a:ln>
          <a:effectLst/>
        </p:spPr>
        <p:style>
          <a:lnRef idx="2">
            <a:schemeClr val="accent1"/>
          </a:lnRef>
          <a:fillRef idx="0">
            <a:schemeClr val="accent1"/>
          </a:fillRef>
          <a:effectRef idx="1">
            <a:schemeClr val="accent1"/>
          </a:effectRef>
          <a:fontRef idx="minor">
            <a:schemeClr val="tx1"/>
          </a:fontRef>
        </p:style>
      </p:cxnSp>
      <p:pic>
        <p:nvPicPr>
          <p:cNvPr id="7" name="內容版面配置區 3"/>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 y="1858952"/>
            <a:ext cx="4320733" cy="4527184"/>
          </a:xfrm>
        </p:spPr>
      </p:pic>
      <p:sp>
        <p:nvSpPr>
          <p:cNvPr id="8" name="文字方塊 7"/>
          <p:cNvSpPr txBox="1"/>
          <p:nvPr/>
        </p:nvSpPr>
        <p:spPr>
          <a:xfrm>
            <a:off x="4395448" y="1176813"/>
            <a:ext cx="4511485" cy="2869960"/>
          </a:xfrm>
          <a:prstGeom prst="rect">
            <a:avLst/>
          </a:prstGeom>
          <a:noFill/>
        </p:spPr>
        <p:txBody>
          <a:bodyPr wrap="square" rtlCol="0">
            <a:spAutoFit/>
          </a:bodyPr>
          <a:lstStyle>
            <a:defPPr>
              <a:defRPr lang="en-US"/>
            </a:defPPr>
            <a:lvl1pPr fontAlgn="base">
              <a:spcBef>
                <a:spcPct val="0"/>
              </a:spcBef>
              <a:spcAft>
                <a:spcPct val="0"/>
              </a:spcAft>
              <a:defRPr>
                <a:latin typeface="Arial" charset="0"/>
              </a:defRPr>
            </a:lvl1pPr>
            <a:lvl2pPr fontAlgn="base">
              <a:spcBef>
                <a:spcPct val="0"/>
              </a:spcBef>
              <a:spcAft>
                <a:spcPct val="0"/>
              </a:spcAft>
              <a:defRPr>
                <a:latin typeface="Arial" charset="0"/>
              </a:defRPr>
            </a:lvl2pPr>
            <a:lvl3pPr fontAlgn="base">
              <a:spcBef>
                <a:spcPct val="0"/>
              </a:spcBef>
              <a:spcAft>
                <a:spcPct val="0"/>
              </a:spcAft>
              <a:defRPr>
                <a:latin typeface="Arial" charset="0"/>
              </a:defRPr>
            </a:lvl3pPr>
            <a:lvl4pPr fontAlgn="base">
              <a:spcBef>
                <a:spcPct val="0"/>
              </a:spcBef>
              <a:spcAft>
                <a:spcPct val="0"/>
              </a:spcAft>
              <a:defRPr>
                <a:latin typeface="Arial" charset="0"/>
              </a:defRPr>
            </a:lvl4pPr>
            <a:lvl5pPr fontAlgn="base">
              <a:spcBef>
                <a:spcPct val="0"/>
              </a:spcBef>
              <a:spcAft>
                <a:spcPct val="0"/>
              </a:spcAft>
              <a:defRPr>
                <a:latin typeface="Arial" charset="0"/>
              </a:defRPr>
            </a:lvl5pPr>
            <a:lvl6pPr defTabSz="914400">
              <a:defRPr>
                <a:latin typeface="Arial" charset="0"/>
              </a:defRPr>
            </a:lvl6pPr>
            <a:lvl7pPr defTabSz="914400">
              <a:defRPr>
                <a:latin typeface="Arial" charset="0"/>
              </a:defRPr>
            </a:lvl7pPr>
            <a:lvl8pPr defTabSz="914400">
              <a:defRPr>
                <a:latin typeface="Arial" charset="0"/>
              </a:defRPr>
            </a:lvl8pPr>
            <a:lvl9pPr defTabSz="914400">
              <a:defRPr>
                <a:latin typeface="Arial" charset="0"/>
              </a:defRPr>
            </a:lvl9pPr>
          </a:lstStyle>
          <a:p>
            <a:r>
              <a:rPr lang="en-US" altLang="zh-TW" sz="2000" dirty="0" smtClean="0">
                <a:solidFill>
                  <a:srgbClr val="0070C0"/>
                </a:solidFill>
                <a:latin typeface="標楷體" panose="03000509000000000000" pitchFamily="65" charset="-120"/>
                <a:ea typeface="標楷體" panose="03000509000000000000" pitchFamily="65" charset="-120"/>
                <a:cs typeface="Tahoma" panose="020B0604030504040204" pitchFamily="34" charset="0"/>
              </a:rPr>
              <a:t>O2O,it’s advantage </a:t>
            </a:r>
            <a:r>
              <a:rPr lang="en-US" altLang="zh-TW" sz="2000" dirty="0">
                <a:solidFill>
                  <a:srgbClr val="0070C0"/>
                </a:solidFill>
                <a:latin typeface="標楷體" panose="03000509000000000000" pitchFamily="65" charset="-120"/>
                <a:ea typeface="標楷體" panose="03000509000000000000" pitchFamily="65" charset="-120"/>
                <a:cs typeface="Tahoma" panose="020B0604030504040204" pitchFamily="34" charset="0"/>
              </a:rPr>
              <a:t>is </a:t>
            </a:r>
            <a:r>
              <a:rPr lang="en-US" altLang="zh-TW" sz="2000" dirty="0" smtClean="0">
                <a:solidFill>
                  <a:srgbClr val="0070C0"/>
                </a:solidFill>
                <a:latin typeface="標楷體" panose="03000509000000000000" pitchFamily="65" charset="-120"/>
                <a:ea typeface="標楷體" panose="03000509000000000000" pitchFamily="65" charset="-120"/>
                <a:cs typeface="Tahoma" panose="020B0604030504040204" pitchFamily="34" charset="0"/>
              </a:rPr>
              <a:t>digital </a:t>
            </a:r>
            <a:r>
              <a:rPr lang="en-US" altLang="zh-TW" sz="2000" dirty="0">
                <a:solidFill>
                  <a:srgbClr val="0070C0"/>
                </a:solidFill>
                <a:latin typeface="標楷體" panose="03000509000000000000" pitchFamily="65" charset="-120"/>
                <a:ea typeface="標楷體" panose="03000509000000000000" pitchFamily="65" charset="-120"/>
                <a:cs typeface="Tahoma" panose="020B0604030504040204" pitchFamily="34" charset="0"/>
              </a:rPr>
              <a:t>stores, through IT technology (cash flow + information flow), </a:t>
            </a:r>
            <a:r>
              <a:rPr lang="en-US" altLang="zh-TW" sz="2000" dirty="0" smtClean="0">
                <a:solidFill>
                  <a:srgbClr val="0070C0"/>
                </a:solidFill>
                <a:latin typeface="標楷體" panose="03000509000000000000" pitchFamily="65" charset="-120"/>
                <a:ea typeface="標楷體" panose="03000509000000000000" pitchFamily="65" charset="-120"/>
                <a:cs typeface="Tahoma" panose="020B0604030504040204" pitchFamily="34" charset="0"/>
              </a:rPr>
              <a:t>integrated </a:t>
            </a:r>
            <a:r>
              <a:rPr lang="en-US" altLang="zh-TW" sz="2000" dirty="0">
                <a:solidFill>
                  <a:srgbClr val="0070C0"/>
                </a:solidFill>
                <a:latin typeface="標楷體" panose="03000509000000000000" pitchFamily="65" charset="-120"/>
                <a:ea typeface="標楷體" panose="03000509000000000000" pitchFamily="65" charset="-120"/>
                <a:cs typeface="Tahoma" panose="020B0604030504040204" pitchFamily="34" charset="0"/>
              </a:rPr>
              <a:t>to a physical </a:t>
            </a:r>
            <a:r>
              <a:rPr lang="en-US" altLang="zh-TW" sz="2000" dirty="0" smtClean="0">
                <a:solidFill>
                  <a:srgbClr val="0070C0"/>
                </a:solidFill>
                <a:latin typeface="標楷體" panose="03000509000000000000" pitchFamily="65" charset="-120"/>
                <a:ea typeface="標楷體" panose="03000509000000000000" pitchFamily="65" charset="-120"/>
                <a:cs typeface="Tahoma" panose="020B0604030504040204" pitchFamily="34" charset="0"/>
              </a:rPr>
              <a:t>store. It </a:t>
            </a:r>
            <a:r>
              <a:rPr lang="en-US" altLang="zh-TW" sz="2000" dirty="0">
                <a:solidFill>
                  <a:srgbClr val="0070C0"/>
                </a:solidFill>
                <a:latin typeface="標楷體" panose="03000509000000000000" pitchFamily="65" charset="-120"/>
                <a:ea typeface="標楷體" panose="03000509000000000000" pitchFamily="65" charset="-120"/>
                <a:cs typeface="Tahoma" panose="020B0604030504040204" pitchFamily="34" charset="0"/>
              </a:rPr>
              <a:t>is </a:t>
            </a:r>
            <a:r>
              <a:rPr lang="en-US" altLang="zh-TW" sz="2000" dirty="0" smtClean="0">
                <a:solidFill>
                  <a:srgbClr val="0070C0"/>
                </a:solidFill>
                <a:latin typeface="標楷體" panose="03000509000000000000" pitchFamily="65" charset="-120"/>
                <a:ea typeface="標楷體" panose="03000509000000000000" pitchFamily="65" charset="-120"/>
                <a:cs typeface="Tahoma" panose="020B0604030504040204" pitchFamily="34" charset="0"/>
              </a:rPr>
              <a:t>a </a:t>
            </a:r>
            <a:r>
              <a:rPr lang="en-US" altLang="zh-TW" sz="2000" dirty="0">
                <a:solidFill>
                  <a:srgbClr val="0070C0"/>
                </a:solidFill>
                <a:latin typeface="標楷體" panose="03000509000000000000" pitchFamily="65" charset="-120"/>
                <a:ea typeface="標楷體" panose="03000509000000000000" pitchFamily="65" charset="-120"/>
                <a:cs typeface="Tahoma" panose="020B0604030504040204" pitchFamily="34" charset="0"/>
              </a:rPr>
              <a:t>competitive weapon </a:t>
            </a:r>
            <a:r>
              <a:rPr lang="en-US" altLang="zh-TW" sz="2000" dirty="0" smtClean="0">
                <a:solidFill>
                  <a:srgbClr val="0070C0"/>
                </a:solidFill>
                <a:latin typeface="標楷體" panose="03000509000000000000" pitchFamily="65" charset="-120"/>
                <a:ea typeface="標楷體" panose="03000509000000000000" pitchFamily="65" charset="-120"/>
                <a:cs typeface="Tahoma" panose="020B0604030504040204" pitchFamily="34" charset="0"/>
              </a:rPr>
              <a:t>for physical </a:t>
            </a:r>
            <a:r>
              <a:rPr lang="en-US" altLang="zh-TW" sz="2000" dirty="0">
                <a:solidFill>
                  <a:srgbClr val="0070C0"/>
                </a:solidFill>
                <a:latin typeface="標楷體" panose="03000509000000000000" pitchFamily="65" charset="-120"/>
                <a:ea typeface="標楷體" panose="03000509000000000000" pitchFamily="65" charset="-120"/>
                <a:cs typeface="Tahoma" panose="020B0604030504040204" pitchFamily="34" charset="0"/>
              </a:rPr>
              <a:t>store</a:t>
            </a:r>
            <a:r>
              <a:rPr lang="en-US" altLang="zh-TW" sz="2000" dirty="0" smtClean="0">
                <a:solidFill>
                  <a:srgbClr val="0070C0"/>
                </a:solidFill>
                <a:latin typeface="標楷體" panose="03000509000000000000" pitchFamily="65" charset="-120"/>
                <a:ea typeface="標楷體" panose="03000509000000000000" pitchFamily="65" charset="-120"/>
                <a:cs typeface="Tahoma" panose="020B0604030504040204" pitchFamily="34" charset="0"/>
              </a:rPr>
              <a:t>.</a:t>
            </a:r>
          </a:p>
          <a:p>
            <a:r>
              <a:rPr lang="en-US" altLang="zh-TW" sz="2000" dirty="0" smtClean="0">
                <a:solidFill>
                  <a:srgbClr val="0070C0"/>
                </a:solidFill>
                <a:latin typeface="標楷體" panose="03000509000000000000" pitchFamily="65" charset="-120"/>
                <a:ea typeface="標楷體" panose="03000509000000000000" pitchFamily="65" charset="-120"/>
                <a:cs typeface="Tahoma" panose="020B0604030504040204" pitchFamily="34" charset="0"/>
              </a:rPr>
              <a:t>Digital commerce platform can review trade data to analysis consumer behavior.</a:t>
            </a:r>
            <a:endParaRPr lang="en-US" altLang="zh-TW" sz="2000" dirty="0">
              <a:solidFill>
                <a:srgbClr val="0070C0"/>
              </a:solidFill>
              <a:latin typeface="標楷體" panose="03000509000000000000" pitchFamily="65" charset="-120"/>
              <a:ea typeface="標楷體" panose="03000509000000000000" pitchFamily="65" charset="-120"/>
              <a:cs typeface="Tahoma" panose="020B0604030504040204" pitchFamily="34" charset="0"/>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2626" y="3919784"/>
            <a:ext cx="2820634" cy="2264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文字方塊 9"/>
          <p:cNvSpPr txBox="1"/>
          <p:nvPr/>
        </p:nvSpPr>
        <p:spPr>
          <a:xfrm>
            <a:off x="5160217" y="6139915"/>
            <a:ext cx="3983783" cy="246221"/>
          </a:xfrm>
          <a:prstGeom prst="rect">
            <a:avLst/>
          </a:prstGeom>
          <a:noFill/>
        </p:spPr>
        <p:txBody>
          <a:bodyPr wrap="none" rtlCol="0">
            <a:spAutoFit/>
          </a:bodyPr>
          <a:lstStyle/>
          <a:p>
            <a:r>
              <a:rPr lang="zh-TW" altLang="en-US" sz="1000" dirty="0"/>
              <a:t>哈佛商業評論 全球繁體中文版｜</a:t>
            </a:r>
            <a:r>
              <a:rPr lang="en-US" altLang="zh-TW" sz="1000" dirty="0"/>
              <a:t>December </a:t>
            </a:r>
            <a:r>
              <a:rPr lang="en-US" altLang="zh-TW" sz="1000" dirty="0" smtClean="0"/>
              <a:t>2011</a:t>
            </a:r>
            <a:r>
              <a:rPr lang="zh-TW" altLang="en-US" sz="1000" dirty="0" smtClean="0"/>
              <a:t> 購物的未來進行式</a:t>
            </a:r>
            <a:endParaRPr lang="zh-TW" altLang="en-US" sz="1000" dirty="0"/>
          </a:p>
        </p:txBody>
      </p:sp>
    </p:spTree>
    <p:extLst>
      <p:ext uri="{BB962C8B-B14F-4D97-AF65-F5344CB8AC3E}">
        <p14:creationId xmlns:p14="http://schemas.microsoft.com/office/powerpoint/2010/main" val="286908921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0" y="274638"/>
            <a:ext cx="8229600" cy="1143000"/>
          </a:xfrm>
        </p:spPr>
        <p:txBody>
          <a:bodyPr/>
          <a:lstStyle/>
          <a:p>
            <a:r>
              <a:rPr lang="zh-TW" altLang="en-US" b="1" dirty="0">
                <a:solidFill>
                  <a:schemeClr val="bg1"/>
                </a:solidFill>
                <a:latin typeface="+mj-lt"/>
                <a:ea typeface="+mj-ea"/>
                <a:cs typeface="+mj-cs"/>
              </a:rPr>
              <a:t>反向而行的</a:t>
            </a:r>
            <a:r>
              <a:rPr lang="en-US" altLang="zh-TW" b="1" dirty="0">
                <a:solidFill>
                  <a:schemeClr val="bg1"/>
                </a:solidFill>
                <a:latin typeface="+mj-lt"/>
                <a:ea typeface="+mj-ea"/>
                <a:cs typeface="+mj-cs"/>
              </a:rPr>
              <a:t>O2O</a:t>
            </a:r>
            <a:r>
              <a:rPr lang="zh-TW" altLang="en-US" b="1" dirty="0">
                <a:solidFill>
                  <a:schemeClr val="bg1"/>
                </a:solidFill>
                <a:latin typeface="+mj-lt"/>
                <a:ea typeface="+mj-ea"/>
                <a:cs typeface="+mj-cs"/>
              </a:rPr>
              <a:t>？ </a:t>
            </a:r>
            <a:endParaRPr lang="zh-TW" altLang="en-US" dirty="0"/>
          </a:p>
        </p:txBody>
      </p:sp>
      <p:sp>
        <p:nvSpPr>
          <p:cNvPr id="3" name="內容版面配置區 2"/>
          <p:cNvSpPr>
            <a:spLocks noGrp="1"/>
          </p:cNvSpPr>
          <p:nvPr>
            <p:ph idx="4294967295"/>
          </p:nvPr>
        </p:nvSpPr>
        <p:spPr>
          <a:xfrm>
            <a:off x="326572" y="357870"/>
            <a:ext cx="8229600" cy="4525963"/>
          </a:xfrm>
        </p:spPr>
        <p:txBody>
          <a:bodyPr>
            <a:normAutofit/>
          </a:bodyPr>
          <a:lstStyle/>
          <a:p>
            <a:pPr algn="just">
              <a:lnSpc>
                <a:spcPct val="110000"/>
              </a:lnSpc>
              <a:buClr>
                <a:srgbClr val="FF3300"/>
              </a:buClr>
            </a:pPr>
            <a:r>
              <a:rPr lang="en-US" altLang="zh-TW" sz="1600" dirty="0">
                <a:latin typeface="Constantia" charset="0"/>
                <a:ea typeface="新細明體" pitchFamily="18" charset="-120"/>
                <a:cs typeface="新細明體" charset="0"/>
              </a:rPr>
              <a:t>O2O past mostly adopted "pay online, offline consumption" business model (ex: Group Buying  websites), however through smart phones, O2O has new channel. </a:t>
            </a:r>
          </a:p>
          <a:p>
            <a:pPr algn="just">
              <a:lnSpc>
                <a:spcPct val="110000"/>
              </a:lnSpc>
              <a:buClr>
                <a:srgbClr val="FF3300"/>
              </a:buClr>
            </a:pPr>
            <a:r>
              <a:rPr lang="en-US" altLang="zh-TW" sz="1600" dirty="0">
                <a:latin typeface="Constantia" charset="0"/>
                <a:ea typeface="新細明體" pitchFamily="18" charset="-120"/>
                <a:cs typeface="新細明體" charset="0"/>
              </a:rPr>
              <a:t>For example, the world-renowned chain supermarket Tesco in South Korea subway station in the major way to advertise the product image arrangement become like shelves in general "</a:t>
            </a:r>
            <a:r>
              <a:rPr lang="en-US" altLang="zh-TW" sz="1600" dirty="0" err="1">
                <a:latin typeface="Constantia" charset="0"/>
                <a:ea typeface="新細明體" pitchFamily="18" charset="-120"/>
                <a:cs typeface="新細明體" charset="0"/>
              </a:rPr>
              <a:t>QRcode</a:t>
            </a:r>
            <a:r>
              <a:rPr lang="en-US" altLang="zh-TW" sz="1600" dirty="0">
                <a:latin typeface="Constantia" charset="0"/>
                <a:ea typeface="新細明體" pitchFamily="18" charset="-120"/>
                <a:cs typeface="新細明體" charset="0"/>
              </a:rPr>
              <a:t> shop" to let passengers purchase goods directly using smart phone by shoot image </a:t>
            </a:r>
            <a:r>
              <a:rPr lang="en-US" altLang="zh-TW" sz="1600" dirty="0" err="1">
                <a:latin typeface="Constantia" charset="0"/>
                <a:ea typeface="新細明體" pitchFamily="18" charset="-120"/>
                <a:cs typeface="新細明體" charset="0"/>
              </a:rPr>
              <a:t>QRcode</a:t>
            </a:r>
            <a:r>
              <a:rPr lang="en-US" altLang="zh-TW" sz="1600" dirty="0">
                <a:latin typeface="Constantia" charset="0"/>
                <a:ea typeface="新細明體" pitchFamily="18" charset="-120"/>
                <a:cs typeface="新細明體" charset="0"/>
              </a:rPr>
              <a:t>.</a:t>
            </a:r>
          </a:p>
        </p:txBody>
      </p:sp>
      <p:pic>
        <p:nvPicPr>
          <p:cNvPr id="50180" name="Picture 4" descr="http://emf.migocorp.com/case/139/images/image02.jpg"/>
          <p:cNvPicPr>
            <a:picLocks noChangeAspect="1" noChangeArrowheads="1"/>
          </p:cNvPicPr>
          <p:nvPr/>
        </p:nvPicPr>
        <p:blipFill>
          <a:blip r:embed="rId2" cstate="print"/>
          <a:srcRect/>
          <a:stretch>
            <a:fillRect/>
          </a:stretch>
        </p:blipFill>
        <p:spPr bwMode="auto">
          <a:xfrm>
            <a:off x="2864802" y="2066400"/>
            <a:ext cx="5112568" cy="3840107"/>
          </a:xfrm>
          <a:prstGeom prst="rect">
            <a:avLst/>
          </a:prstGeom>
          <a:noFill/>
        </p:spPr>
      </p:pic>
      <p:sp>
        <p:nvSpPr>
          <p:cNvPr id="6" name="文字方塊 5"/>
          <p:cNvSpPr txBox="1"/>
          <p:nvPr/>
        </p:nvSpPr>
        <p:spPr>
          <a:xfrm>
            <a:off x="0" y="6525344"/>
            <a:ext cx="6827510" cy="246221"/>
          </a:xfrm>
          <a:prstGeom prst="rect">
            <a:avLst/>
          </a:prstGeom>
          <a:noFill/>
        </p:spPr>
        <p:txBody>
          <a:bodyPr wrap="none" rtlCol="0">
            <a:spAutoFit/>
          </a:bodyPr>
          <a:lstStyle/>
          <a:p>
            <a:r>
              <a:rPr lang="zh-TW" altLang="en-US" sz="1000" dirty="0"/>
              <a:t>（圖：</a:t>
            </a:r>
            <a:r>
              <a:rPr lang="en-US" altLang="zh-TW" sz="1000" dirty="0"/>
              <a:t>Tesco</a:t>
            </a:r>
            <a:r>
              <a:rPr lang="zh-TW" altLang="en-US" sz="1000" dirty="0"/>
              <a:t>在南韓地鐵站設置的</a:t>
            </a:r>
            <a:r>
              <a:rPr lang="en-US" altLang="zh-TW" sz="1000" dirty="0" err="1"/>
              <a:t>QRcode</a:t>
            </a:r>
            <a:r>
              <a:rPr lang="zh-TW" altLang="en-US" sz="1000" dirty="0"/>
              <a:t>商店。圖片出處：</a:t>
            </a:r>
            <a:r>
              <a:rPr lang="en-US" altLang="zh-TW" sz="1000" dirty="0">
                <a:hlinkClick r:id="rId3"/>
              </a:rPr>
              <a:t>http://brandsugar.co/blog/homeplus-subway-virtual-store)</a:t>
            </a:r>
            <a:r>
              <a:rPr lang="en-US" altLang="zh-TW" sz="1000" dirty="0"/>
              <a:t> </a:t>
            </a:r>
            <a:endParaRPr lang="zh-TW" altLang="en-US" sz="1000" dirty="0"/>
          </a:p>
        </p:txBody>
      </p:sp>
    </p:spTree>
    <p:extLst>
      <p:ext uri="{BB962C8B-B14F-4D97-AF65-F5344CB8AC3E}">
        <p14:creationId xmlns:p14="http://schemas.microsoft.com/office/powerpoint/2010/main" val="1846715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0" y="274638"/>
            <a:ext cx="8229600" cy="1143000"/>
          </a:xfrm>
        </p:spPr>
        <p:txBody>
          <a:bodyPr/>
          <a:lstStyle/>
          <a:p>
            <a:r>
              <a:rPr lang="zh-TW" altLang="en-US" b="1" dirty="0" smtClean="0">
                <a:solidFill>
                  <a:schemeClr val="bg1"/>
                </a:solidFill>
                <a:latin typeface="+mj-lt"/>
                <a:ea typeface="+mj-ea"/>
                <a:cs typeface="+mj-cs"/>
              </a:rPr>
              <a:t>反向而行的</a:t>
            </a:r>
            <a:r>
              <a:rPr lang="en-US" altLang="zh-TW" b="1" dirty="0" smtClean="0">
                <a:solidFill>
                  <a:schemeClr val="bg1"/>
                </a:solidFill>
                <a:latin typeface="+mj-lt"/>
                <a:ea typeface="+mj-ea"/>
                <a:cs typeface="+mj-cs"/>
              </a:rPr>
              <a:t>O2O</a:t>
            </a:r>
            <a:r>
              <a:rPr lang="zh-TW" altLang="en-US" b="1" dirty="0" smtClean="0">
                <a:solidFill>
                  <a:schemeClr val="bg1"/>
                </a:solidFill>
                <a:latin typeface="+mj-lt"/>
                <a:ea typeface="+mj-ea"/>
                <a:cs typeface="+mj-cs"/>
              </a:rPr>
              <a:t>？</a:t>
            </a:r>
            <a:endParaRPr lang="zh-TW" altLang="en-US" dirty="0"/>
          </a:p>
        </p:txBody>
      </p:sp>
      <p:sp>
        <p:nvSpPr>
          <p:cNvPr id="3" name="內容版面配置區 2"/>
          <p:cNvSpPr>
            <a:spLocks noGrp="1"/>
          </p:cNvSpPr>
          <p:nvPr>
            <p:ph idx="4294967295"/>
          </p:nvPr>
        </p:nvSpPr>
        <p:spPr>
          <a:xfrm>
            <a:off x="0" y="459015"/>
            <a:ext cx="8229600" cy="4525963"/>
          </a:xfrm>
        </p:spPr>
        <p:txBody>
          <a:bodyPr>
            <a:normAutofit/>
          </a:bodyPr>
          <a:lstStyle/>
          <a:p>
            <a:r>
              <a:rPr lang="en-US" altLang="zh-TW" sz="2000" dirty="0"/>
              <a:t>Another  O2O  case is Taiwan's largest online bookstore “books.com.tw" .</a:t>
            </a:r>
          </a:p>
          <a:p>
            <a:r>
              <a:rPr lang="en-US" altLang="zh-TW" sz="2000" dirty="0"/>
              <a:t>The launch of App "Quickly Find" that lets the user when visiting a bookstore, scanning directly through the book's barcodes to find the same book on “books.com.tw” and enjoy more discounts.</a:t>
            </a:r>
            <a:endParaRPr lang="zh-TW" altLang="en-US" sz="2000" dirty="0"/>
          </a:p>
        </p:txBody>
      </p:sp>
      <p:pic>
        <p:nvPicPr>
          <p:cNvPr id="53250" name="Picture 2" descr="http://emf.migocorp.com/case/139/images/image03.jpg"/>
          <p:cNvPicPr>
            <a:picLocks noChangeAspect="1" noChangeArrowheads="1"/>
          </p:cNvPicPr>
          <p:nvPr/>
        </p:nvPicPr>
        <p:blipFill>
          <a:blip r:embed="rId2" cstate="print"/>
          <a:srcRect/>
          <a:stretch>
            <a:fillRect/>
          </a:stretch>
        </p:blipFill>
        <p:spPr bwMode="auto">
          <a:xfrm>
            <a:off x="1810544" y="1993900"/>
            <a:ext cx="4608512" cy="4096455"/>
          </a:xfrm>
          <a:prstGeom prst="rect">
            <a:avLst/>
          </a:prstGeom>
          <a:noFill/>
        </p:spPr>
      </p:pic>
      <p:sp>
        <p:nvSpPr>
          <p:cNvPr id="5" name="文字方塊 4"/>
          <p:cNvSpPr txBox="1"/>
          <p:nvPr/>
        </p:nvSpPr>
        <p:spPr>
          <a:xfrm>
            <a:off x="179512" y="6525344"/>
            <a:ext cx="7670690" cy="246221"/>
          </a:xfrm>
          <a:prstGeom prst="rect">
            <a:avLst/>
          </a:prstGeom>
          <a:noFill/>
        </p:spPr>
        <p:txBody>
          <a:bodyPr wrap="none" rtlCol="0">
            <a:spAutoFit/>
          </a:bodyPr>
          <a:lstStyle/>
          <a:p>
            <a:r>
              <a:rPr lang="zh-TW" altLang="en-US" sz="1000" dirty="0"/>
              <a:t>（圖：博客來的「博客來快找」</a:t>
            </a:r>
            <a:r>
              <a:rPr lang="en-US" altLang="zh-TW" sz="1000" dirty="0"/>
              <a:t>App</a:t>
            </a:r>
            <a:r>
              <a:rPr lang="zh-TW" altLang="en-US" sz="1000" dirty="0"/>
              <a:t>，讓消費者在實體書店發掘有興趣書籍的同時，也能快速找到博客來上頭折扣更多的同一本書！</a:t>
            </a:r>
            <a:r>
              <a:rPr lang="en-US" altLang="zh-TW" sz="1000" dirty="0"/>
              <a:t>) </a:t>
            </a:r>
            <a:endParaRPr lang="zh-TW" altLang="en-US" sz="1000" dirty="0"/>
          </a:p>
        </p:txBody>
      </p:sp>
    </p:spTree>
    <p:extLst>
      <p:ext uri="{BB962C8B-B14F-4D97-AF65-F5344CB8AC3E}">
        <p14:creationId xmlns:p14="http://schemas.microsoft.com/office/powerpoint/2010/main" val="25221048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dirty="0" smtClean="0"/>
              <a:t>Q &amp; A</a:t>
            </a:r>
            <a:endParaRPr kumimoji="1" lang="zh-TW" altLang="en-US" dirty="0"/>
          </a:p>
        </p:txBody>
      </p:sp>
    </p:spTree>
    <p:extLst>
      <p:ext uri="{BB962C8B-B14F-4D97-AF65-F5344CB8AC3E}">
        <p14:creationId xmlns:p14="http://schemas.microsoft.com/office/powerpoint/2010/main" val="38196413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smtClean="0"/>
              <a:t>群眾智慧</a:t>
            </a:r>
            <a:r>
              <a:rPr lang="en-US" altLang="zh-TW" sz="4000" dirty="0" smtClean="0"/>
              <a:t>(Crowd Wisdom)</a:t>
            </a:r>
            <a:r>
              <a:rPr lang="zh-TW" altLang="en-US" sz="4000" dirty="0" smtClean="0"/>
              <a:t>的力量</a:t>
            </a:r>
            <a:endParaRPr lang="zh-TW" altLang="en-US" sz="4000" dirty="0"/>
          </a:p>
        </p:txBody>
      </p:sp>
      <p:sp>
        <p:nvSpPr>
          <p:cNvPr id="3" name="內容版面配置區 2"/>
          <p:cNvSpPr>
            <a:spLocks noGrp="1"/>
          </p:cNvSpPr>
          <p:nvPr>
            <p:ph idx="1"/>
          </p:nvPr>
        </p:nvSpPr>
        <p:spPr>
          <a:xfrm>
            <a:off x="457200" y="1293962"/>
            <a:ext cx="8229600" cy="4832201"/>
          </a:xfrm>
        </p:spPr>
        <p:txBody>
          <a:bodyPr/>
          <a:lstStyle/>
          <a:p>
            <a:r>
              <a:rPr lang="zh-TW" altLang="en-US" sz="2400" dirty="0" smtClean="0"/>
              <a:t>罐子到底有多少顆</a:t>
            </a:r>
            <a:r>
              <a:rPr lang="en-US" altLang="zh-TW" sz="2400" dirty="0" smtClean="0"/>
              <a:t>jellybean</a:t>
            </a:r>
            <a:r>
              <a:rPr lang="zh-TW" altLang="en-US" sz="2400" dirty="0" smtClean="0"/>
              <a:t>呢</a:t>
            </a:r>
            <a:r>
              <a:rPr lang="en-US" altLang="zh-TW" sz="2400" dirty="0" smtClean="0"/>
              <a:t>?</a:t>
            </a:r>
            <a:endParaRPr lang="zh-TW" altLang="en-US" sz="2400" dirty="0"/>
          </a:p>
        </p:txBody>
      </p:sp>
      <p:sp>
        <p:nvSpPr>
          <p:cNvPr id="6" name="矩形 5">
            <a:hlinkClick r:id="rId5"/>
          </p:cNvPr>
          <p:cNvSpPr/>
          <p:nvPr/>
        </p:nvSpPr>
        <p:spPr>
          <a:xfrm>
            <a:off x="1139133" y="6013730"/>
            <a:ext cx="6393976" cy="307777"/>
          </a:xfrm>
          <a:prstGeom prst="rect">
            <a:avLst/>
          </a:prstGeom>
        </p:spPr>
        <p:txBody>
          <a:bodyPr wrap="square">
            <a:spAutoFit/>
          </a:bodyPr>
          <a:lstStyle/>
          <a:p>
            <a:r>
              <a:rPr lang="zh-TW" altLang="en-US" sz="1400" dirty="0" smtClean="0">
                <a:hlinkClick r:id="rId5"/>
              </a:rPr>
              <a:t>https://www.youtube.com/watch?v=iOucwX7Z1HU</a:t>
            </a:r>
            <a:endParaRPr lang="zh-TW" altLang="en-US" sz="1400" dirty="0"/>
          </a:p>
        </p:txBody>
      </p:sp>
      <p:pic>
        <p:nvPicPr>
          <p:cNvPr id="5" name="BB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66158" y="1957159"/>
            <a:ext cx="7211683" cy="4056571"/>
          </a:xfrm>
          <a:prstGeom prst="rect">
            <a:avLst/>
          </a:prstGeom>
        </p:spPr>
      </p:pic>
    </p:spTree>
    <p:extLst>
      <p:ext uri="{BB962C8B-B14F-4D97-AF65-F5344CB8AC3E}">
        <p14:creationId xmlns:p14="http://schemas.microsoft.com/office/powerpoint/2010/main" val="504324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199" y="1412776"/>
            <a:ext cx="8449733" cy="4866580"/>
          </a:xfrm>
        </p:spPr>
        <p:txBody>
          <a:bodyPr>
            <a:normAutofit/>
          </a:bodyPr>
          <a:lstStyle/>
          <a:p>
            <a:pPr marL="0" indent="0">
              <a:buNone/>
            </a:pPr>
            <a:endParaRPr lang="en-US" altLang="zh-TW" sz="2800" dirty="0" smtClean="0"/>
          </a:p>
          <a:p>
            <a:pPr>
              <a:buNone/>
            </a:pPr>
            <a:endParaRPr lang="en-US" altLang="zh-TW" dirty="0" smtClean="0"/>
          </a:p>
        </p:txBody>
      </p:sp>
      <p:cxnSp>
        <p:nvCxnSpPr>
          <p:cNvPr id="10" name="直線接點 9"/>
          <p:cNvCxnSpPr/>
          <p:nvPr/>
        </p:nvCxnSpPr>
        <p:spPr>
          <a:xfrm>
            <a:off x="423454" y="1227936"/>
            <a:ext cx="8483479" cy="0"/>
          </a:xfrm>
          <a:prstGeom prst="line">
            <a:avLst/>
          </a:prstGeom>
          <a:ln w="12700" cmpd="sng">
            <a:solidFill>
              <a:schemeClr val="tx1">
                <a:lumMod val="75000"/>
                <a:lumOff val="25000"/>
              </a:schemeClr>
            </a:solidFill>
            <a:prstDash val="dot"/>
          </a:ln>
          <a:effectLst/>
        </p:spPr>
        <p:style>
          <a:lnRef idx="2">
            <a:schemeClr val="accent1"/>
          </a:lnRef>
          <a:fillRef idx="0">
            <a:schemeClr val="accent1"/>
          </a:fillRef>
          <a:effectRef idx="1">
            <a:schemeClr val="accent1"/>
          </a:effectRef>
          <a:fontRef idx="minor">
            <a:schemeClr val="tx1"/>
          </a:fontRef>
        </p:style>
      </p:cxnSp>
      <p:graphicFrame>
        <p:nvGraphicFramePr>
          <p:cNvPr id="11" name="資料庫圖表 10"/>
          <p:cNvGraphicFramePr/>
          <p:nvPr>
            <p:extLst>
              <p:ext uri="{D42A27DB-BD31-4B8C-83A1-F6EECF244321}">
                <p14:modId xmlns:p14="http://schemas.microsoft.com/office/powerpoint/2010/main" val="4034832389"/>
              </p:ext>
            </p:extLst>
          </p:nvPr>
        </p:nvGraphicFramePr>
        <p:xfrm>
          <a:off x="1116937" y="1271166"/>
          <a:ext cx="7098383" cy="51340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文字方塊 11"/>
          <p:cNvSpPr txBox="1"/>
          <p:nvPr/>
        </p:nvSpPr>
        <p:spPr>
          <a:xfrm>
            <a:off x="121023" y="3361764"/>
            <a:ext cx="1881948" cy="923330"/>
          </a:xfrm>
          <a:prstGeom prst="rect">
            <a:avLst/>
          </a:prstGeom>
          <a:noFill/>
        </p:spPr>
        <p:txBody>
          <a:bodyPr wrap="square" rtlCol="0">
            <a:spAutoFit/>
          </a:bodyPr>
          <a:lstStyle/>
          <a:p>
            <a:r>
              <a:rPr lang="en-US" altLang="zh-TW" b="1" dirty="0" smtClean="0">
                <a:solidFill>
                  <a:srgbClr val="00B0F0"/>
                </a:solidFill>
              </a:rPr>
              <a:t>Trust mechanism</a:t>
            </a:r>
          </a:p>
          <a:p>
            <a:r>
              <a:rPr lang="en-US" altLang="zh-TW" b="1" dirty="0" smtClean="0">
                <a:solidFill>
                  <a:srgbClr val="00B0F0"/>
                </a:solidFill>
              </a:rPr>
              <a:t>Diffusion mech.</a:t>
            </a:r>
            <a:endParaRPr lang="en-US" altLang="zh-TW" b="1" dirty="0">
              <a:solidFill>
                <a:srgbClr val="00B0F0"/>
              </a:solidFill>
            </a:endParaRPr>
          </a:p>
          <a:p>
            <a:r>
              <a:rPr lang="en-US" altLang="zh-TW" b="1" dirty="0" smtClean="0">
                <a:solidFill>
                  <a:srgbClr val="00B0F0"/>
                </a:solidFill>
              </a:rPr>
              <a:t>Decision  mech.</a:t>
            </a:r>
          </a:p>
        </p:txBody>
      </p:sp>
      <p:sp>
        <p:nvSpPr>
          <p:cNvPr id="13" name="向下箭號 12"/>
          <p:cNvSpPr/>
          <p:nvPr/>
        </p:nvSpPr>
        <p:spPr>
          <a:xfrm>
            <a:off x="4424083" y="1798136"/>
            <a:ext cx="484094" cy="315380"/>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TW" altLang="en-US"/>
          </a:p>
        </p:txBody>
      </p:sp>
      <p:sp>
        <p:nvSpPr>
          <p:cNvPr id="14" name="文字方塊 13"/>
          <p:cNvSpPr txBox="1"/>
          <p:nvPr/>
        </p:nvSpPr>
        <p:spPr>
          <a:xfrm>
            <a:off x="5876364" y="5356026"/>
            <a:ext cx="1680883" cy="923330"/>
          </a:xfrm>
          <a:prstGeom prst="rect">
            <a:avLst/>
          </a:prstGeom>
          <a:noFill/>
        </p:spPr>
        <p:txBody>
          <a:bodyPr wrap="square" rtlCol="0">
            <a:spAutoFit/>
          </a:bodyPr>
          <a:lstStyle/>
          <a:p>
            <a:r>
              <a:rPr lang="en-US" altLang="zh-TW" b="1" dirty="0" smtClean="0">
                <a:solidFill>
                  <a:srgbClr val="7030A0"/>
                </a:solidFill>
              </a:rPr>
              <a:t>Influence</a:t>
            </a:r>
          </a:p>
          <a:p>
            <a:r>
              <a:rPr lang="en-US" altLang="zh-TW" b="1" dirty="0" smtClean="0">
                <a:solidFill>
                  <a:srgbClr val="7030A0"/>
                </a:solidFill>
              </a:rPr>
              <a:t>Interaction</a:t>
            </a:r>
          </a:p>
          <a:p>
            <a:r>
              <a:rPr lang="en-US" altLang="zh-TW" b="1" dirty="0" smtClean="0">
                <a:solidFill>
                  <a:srgbClr val="7030A0"/>
                </a:solidFill>
              </a:rPr>
              <a:t>Similarity</a:t>
            </a:r>
            <a:endParaRPr lang="zh-TW" altLang="en-US" b="1" dirty="0">
              <a:solidFill>
                <a:srgbClr val="7030A0"/>
              </a:solidFill>
            </a:endParaRPr>
          </a:p>
        </p:txBody>
      </p:sp>
      <p:sp>
        <p:nvSpPr>
          <p:cNvPr id="15" name="文字方塊 14"/>
          <p:cNvSpPr txBox="1"/>
          <p:nvPr/>
        </p:nvSpPr>
        <p:spPr>
          <a:xfrm>
            <a:off x="7557247" y="3361764"/>
            <a:ext cx="1586753" cy="1754326"/>
          </a:xfrm>
          <a:prstGeom prst="rect">
            <a:avLst/>
          </a:prstGeom>
          <a:noFill/>
        </p:spPr>
        <p:txBody>
          <a:bodyPr wrap="square" rtlCol="0">
            <a:spAutoFit/>
          </a:bodyPr>
          <a:lstStyle/>
          <a:p>
            <a:r>
              <a:rPr lang="en-US" altLang="zh-TW" b="1" dirty="0" smtClean="0">
                <a:solidFill>
                  <a:schemeClr val="accent3">
                    <a:lumMod val="75000"/>
                  </a:schemeClr>
                </a:solidFill>
              </a:rPr>
              <a:t>Behavior</a:t>
            </a:r>
          </a:p>
          <a:p>
            <a:r>
              <a:rPr lang="en-US" altLang="zh-TW" b="1" dirty="0" smtClean="0">
                <a:solidFill>
                  <a:schemeClr val="accent3">
                    <a:lumMod val="75000"/>
                  </a:schemeClr>
                </a:solidFill>
              </a:rPr>
              <a:t>Click</a:t>
            </a:r>
          </a:p>
          <a:p>
            <a:r>
              <a:rPr lang="en-US" altLang="zh-TW" b="1" dirty="0" smtClean="0">
                <a:solidFill>
                  <a:schemeClr val="accent3">
                    <a:lumMod val="75000"/>
                  </a:schemeClr>
                </a:solidFill>
              </a:rPr>
              <a:t>Feedback</a:t>
            </a:r>
          </a:p>
          <a:p>
            <a:r>
              <a:rPr lang="en-US" altLang="zh-TW" b="1" dirty="0" smtClean="0">
                <a:solidFill>
                  <a:schemeClr val="accent3">
                    <a:lumMod val="75000"/>
                  </a:schemeClr>
                </a:solidFill>
              </a:rPr>
              <a:t>Link</a:t>
            </a:r>
          </a:p>
          <a:p>
            <a:r>
              <a:rPr lang="en-US" altLang="zh-TW" b="1" dirty="0" err="1" smtClean="0">
                <a:solidFill>
                  <a:schemeClr val="accent3">
                    <a:lumMod val="75000"/>
                  </a:schemeClr>
                </a:solidFill>
              </a:rPr>
              <a:t>PageRank</a:t>
            </a:r>
            <a:endParaRPr lang="en-US" altLang="zh-TW" b="1" dirty="0" smtClean="0">
              <a:solidFill>
                <a:schemeClr val="accent3">
                  <a:lumMod val="75000"/>
                </a:schemeClr>
              </a:solidFill>
            </a:endParaRPr>
          </a:p>
          <a:p>
            <a:r>
              <a:rPr lang="en-US" altLang="zh-TW" b="1" dirty="0" smtClean="0">
                <a:solidFill>
                  <a:schemeClr val="accent3">
                    <a:lumMod val="75000"/>
                  </a:schemeClr>
                </a:solidFill>
              </a:rPr>
              <a:t>Relationship</a:t>
            </a:r>
          </a:p>
        </p:txBody>
      </p:sp>
      <p:sp>
        <p:nvSpPr>
          <p:cNvPr id="9" name="文字方塊 8"/>
          <p:cNvSpPr txBox="1"/>
          <p:nvPr/>
        </p:nvSpPr>
        <p:spPr>
          <a:xfrm>
            <a:off x="1184247" y="372193"/>
            <a:ext cx="6963766" cy="646331"/>
          </a:xfrm>
          <a:prstGeom prst="rect">
            <a:avLst/>
          </a:prstGeom>
          <a:noFill/>
        </p:spPr>
        <p:txBody>
          <a:bodyPr wrap="none" rtlCol="0">
            <a:spAutoFit/>
          </a:bodyPr>
          <a:lstStyle/>
          <a:p>
            <a:pPr algn="ctr"/>
            <a:r>
              <a:rPr kumimoji="1" lang="en-US" altLang="zh-TW" sz="3600" b="1" dirty="0" smtClean="0">
                <a:solidFill>
                  <a:srgbClr val="660066"/>
                </a:solidFill>
                <a:latin typeface="Tahoma"/>
                <a:cs typeface="Tahoma"/>
              </a:rPr>
              <a:t>Research Methods: Life Cycle</a:t>
            </a:r>
          </a:p>
        </p:txBody>
      </p:sp>
    </p:spTree>
    <p:extLst>
      <p:ext uri="{BB962C8B-B14F-4D97-AF65-F5344CB8AC3E}">
        <p14:creationId xmlns:p14="http://schemas.microsoft.com/office/powerpoint/2010/main" val="40214387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solidFill>
                  <a:srgbClr val="7030A0"/>
                </a:solidFill>
              </a:rPr>
              <a:t>Research Issues: Perspectives</a:t>
            </a:r>
            <a:endParaRPr lang="zh-TW" altLang="en-US" dirty="0">
              <a:solidFill>
                <a:srgbClr val="7030A0"/>
              </a:solidFill>
            </a:endParaRPr>
          </a:p>
        </p:txBody>
      </p:sp>
      <p:sp>
        <p:nvSpPr>
          <p:cNvPr id="3" name="內容版面配置區 2"/>
          <p:cNvSpPr>
            <a:spLocks noGrp="1"/>
          </p:cNvSpPr>
          <p:nvPr>
            <p:ph idx="1"/>
          </p:nvPr>
        </p:nvSpPr>
        <p:spPr>
          <a:xfrm>
            <a:off x="457200" y="1430338"/>
            <a:ext cx="8521699" cy="4430210"/>
          </a:xfrm>
        </p:spPr>
        <p:txBody>
          <a:bodyPr>
            <a:normAutofit fontScale="85000" lnSpcReduction="20000"/>
          </a:bodyPr>
          <a:lstStyle/>
          <a:p>
            <a:r>
              <a:rPr lang="en-US" altLang="zh-TW" dirty="0" smtClean="0">
                <a:solidFill>
                  <a:srgbClr val="FF3399"/>
                </a:solidFill>
              </a:rPr>
              <a:t>Social media</a:t>
            </a:r>
          </a:p>
          <a:p>
            <a:pPr lvl="1"/>
            <a:r>
              <a:rPr lang="en-US" altLang="zh-TW" dirty="0" smtClean="0"/>
              <a:t>Consolidate big data of </a:t>
            </a:r>
          </a:p>
          <a:p>
            <a:pPr marL="457200" lvl="1" indent="0">
              <a:buNone/>
            </a:pPr>
            <a:r>
              <a:rPr lang="en-US" altLang="zh-TW" dirty="0"/>
              <a:t> </a:t>
            </a:r>
            <a:r>
              <a:rPr lang="en-US" altLang="zh-TW" dirty="0" smtClean="0"/>
              <a:t>    social interactions </a:t>
            </a:r>
          </a:p>
          <a:p>
            <a:r>
              <a:rPr lang="en-US" altLang="zh-TW" dirty="0" smtClean="0">
                <a:solidFill>
                  <a:srgbClr val="FF3399"/>
                </a:solidFill>
              </a:rPr>
              <a:t>Social Engines</a:t>
            </a:r>
          </a:p>
          <a:p>
            <a:pPr lvl="1"/>
            <a:r>
              <a:rPr lang="en-US" altLang="zh-TW" dirty="0" smtClean="0"/>
              <a:t>Efficiency-improved</a:t>
            </a:r>
          </a:p>
          <a:p>
            <a:pPr marL="457200" lvl="1" indent="0">
              <a:buNone/>
            </a:pPr>
            <a:r>
              <a:rPr lang="en-US" altLang="zh-TW" dirty="0"/>
              <a:t> </a:t>
            </a:r>
            <a:r>
              <a:rPr lang="en-US" altLang="zh-TW" dirty="0" smtClean="0"/>
              <a:t>    computing algorithm</a:t>
            </a:r>
          </a:p>
          <a:p>
            <a:r>
              <a:rPr lang="en-US" altLang="zh-TW" dirty="0" smtClean="0">
                <a:solidFill>
                  <a:srgbClr val="FF3399"/>
                </a:solidFill>
              </a:rPr>
              <a:t>Social  Applications</a:t>
            </a:r>
          </a:p>
          <a:p>
            <a:pPr lvl="1" indent="-342900"/>
            <a:r>
              <a:rPr lang="en-US" altLang="zh-TW" dirty="0" smtClean="0"/>
              <a:t>Value-created service </a:t>
            </a:r>
          </a:p>
          <a:p>
            <a:pPr marL="400050" lvl="1" indent="0">
              <a:buNone/>
            </a:pPr>
            <a:r>
              <a:rPr lang="en-US" altLang="zh-TW" dirty="0"/>
              <a:t> </a:t>
            </a:r>
            <a:r>
              <a:rPr lang="en-US" altLang="zh-TW" dirty="0" smtClean="0"/>
              <a:t>    innovation</a:t>
            </a:r>
          </a:p>
          <a:p>
            <a:r>
              <a:rPr lang="en-US" altLang="zh-TW" dirty="0" smtClean="0">
                <a:solidFill>
                  <a:srgbClr val="FF3399"/>
                </a:solidFill>
              </a:rPr>
              <a:t>Social Business Models</a:t>
            </a:r>
          </a:p>
          <a:p>
            <a:pPr lvl="1"/>
            <a:r>
              <a:rPr lang="en-US" altLang="zh-TW" dirty="0" smtClean="0"/>
              <a:t>Monetizing and pricing</a:t>
            </a:r>
          </a:p>
          <a:p>
            <a:pPr marL="457200" lvl="1" indent="0">
              <a:buNone/>
            </a:pPr>
            <a:r>
              <a:rPr lang="en-US" altLang="zh-TW" dirty="0"/>
              <a:t> </a:t>
            </a:r>
            <a:r>
              <a:rPr lang="en-US" altLang="zh-TW" dirty="0" smtClean="0"/>
              <a:t>   scheme (game theory)</a:t>
            </a:r>
            <a:endParaRPr lang="zh-TW" altLang="en-US" dirty="0"/>
          </a:p>
        </p:txBody>
      </p:sp>
      <p:pic>
        <p:nvPicPr>
          <p:cNvPr id="5" name="Picture 4" descr="C:\DOCUME~1\CHENGY~1\LOCALS~1\Temp\SNAGHTML2774f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6900" y="1417638"/>
            <a:ext cx="4463215" cy="4081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0467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Crowds wisdom</a:t>
            </a:r>
            <a:endParaRPr lang="zh-TW" altLang="en-US" dirty="0"/>
          </a:p>
        </p:txBody>
      </p:sp>
      <p:sp>
        <p:nvSpPr>
          <p:cNvPr id="3" name="內容版面配置區 2"/>
          <p:cNvSpPr>
            <a:spLocks noGrp="1"/>
          </p:cNvSpPr>
          <p:nvPr>
            <p:ph idx="1"/>
          </p:nvPr>
        </p:nvSpPr>
        <p:spPr/>
        <p:txBody>
          <a:bodyPr/>
          <a:lstStyle/>
          <a:p>
            <a:pPr marL="0" indent="0">
              <a:buNone/>
            </a:pPr>
            <a:r>
              <a:rPr lang="en-US" altLang="zh-TW" dirty="0"/>
              <a:t>“Under the right circumstances, </a:t>
            </a:r>
            <a:r>
              <a:rPr lang="en-US" altLang="zh-TW" dirty="0">
                <a:solidFill>
                  <a:srgbClr val="FF0000"/>
                </a:solidFill>
              </a:rPr>
              <a:t>groups are remarkably intelligent, and are often smarter than the smartest people in them.  </a:t>
            </a:r>
            <a:r>
              <a:rPr lang="en-US" altLang="zh-TW" dirty="0"/>
              <a:t>Groups do not need to be dominated by exceptionally intelligent people in order to be smart.  Even if most of the people within a group are not especially well-informed or rational, it can still reach a collectively wise decision.” </a:t>
            </a:r>
          </a:p>
          <a:p>
            <a:endParaRPr lang="zh-TW" altLang="en-US" dirty="0"/>
          </a:p>
        </p:txBody>
      </p:sp>
    </p:spTree>
    <p:extLst>
      <p:ext uri="{BB962C8B-B14F-4D97-AF65-F5344CB8AC3E}">
        <p14:creationId xmlns:p14="http://schemas.microsoft.com/office/powerpoint/2010/main" val="37217873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sz="3200" dirty="0" smtClean="0"/>
              <a:t>我們比我聰明</a:t>
            </a:r>
            <a:r>
              <a:rPr lang="en-US" altLang="zh-TW" sz="3200" dirty="0" smtClean="0"/>
              <a:t>(</a:t>
            </a:r>
            <a:r>
              <a:rPr lang="en-US" altLang="zh-TW" sz="3200" b="0" dirty="0"/>
              <a:t>We Are Smarter than Me</a:t>
            </a:r>
            <a:r>
              <a:rPr lang="en-US" altLang="zh-TW" sz="3200" dirty="0" smtClean="0"/>
              <a:t>)</a:t>
            </a:r>
            <a:endParaRPr lang="zh-TW" altLang="en-US" sz="3200" dirty="0"/>
          </a:p>
        </p:txBody>
      </p:sp>
      <p:sp>
        <p:nvSpPr>
          <p:cNvPr id="4" name="內容版面配置區 3"/>
          <p:cNvSpPr>
            <a:spLocks noGrp="1"/>
          </p:cNvSpPr>
          <p:nvPr>
            <p:ph idx="1"/>
          </p:nvPr>
        </p:nvSpPr>
        <p:spPr/>
        <p:txBody>
          <a:bodyPr/>
          <a:lstStyle/>
          <a:p>
            <a:pPr>
              <a:lnSpc>
                <a:spcPts val="3000"/>
              </a:lnSpc>
              <a:spcAft>
                <a:spcPts val="600"/>
              </a:spcAft>
            </a:pPr>
            <a:r>
              <a:rPr lang="zh-TW" altLang="en-US" sz="2000" dirty="0"/>
              <a:t>此書大力倡導「群眾智慧」（</a:t>
            </a:r>
            <a:r>
              <a:rPr lang="en-US" altLang="zh-TW" sz="2000" dirty="0"/>
              <a:t>wisdom of crowd</a:t>
            </a:r>
            <a:r>
              <a:rPr lang="zh-TW" altLang="en-US" sz="2000" dirty="0"/>
              <a:t>）和「群眾外包」的神奇，認為看似如散沙般的群眾智慧，將在各行各業中進行創新</a:t>
            </a:r>
            <a:r>
              <a:rPr lang="zh-TW" altLang="en-US" sz="2000" dirty="0" smtClean="0"/>
              <a:t>改革</a:t>
            </a:r>
            <a:endParaRPr lang="en-US" altLang="zh-TW" sz="2000" dirty="0" smtClean="0"/>
          </a:p>
          <a:p>
            <a:pPr>
              <a:lnSpc>
                <a:spcPts val="3000"/>
              </a:lnSpc>
              <a:spcAft>
                <a:spcPts val="600"/>
              </a:spcAft>
            </a:pPr>
            <a:r>
              <a:rPr lang="zh-TW" altLang="en-US" sz="2000" dirty="0" smtClean="0"/>
              <a:t>這</a:t>
            </a:r>
            <a:r>
              <a:rPr lang="zh-TW" altLang="en-US" sz="2000" dirty="0"/>
              <a:t>本書的撰寫過程也是「群眾外包」和「群眾智慧」的具體實踐－整本書是由華頓商學院與史隆商學院的教授、學生們，利用短短一年的時間，在網路的開放空間中撰文</a:t>
            </a:r>
            <a:r>
              <a:rPr lang="zh-TW" altLang="en-US" sz="2000" dirty="0">
                <a:solidFill>
                  <a:srgbClr val="FF0000"/>
                </a:solidFill>
              </a:rPr>
              <a:t>討論</a:t>
            </a:r>
            <a:r>
              <a:rPr lang="zh-TW" altLang="en-US" sz="2000" dirty="0"/>
              <a:t>，最後集結而成，顛覆了由作者自行蒐集資料寫作的傳統出書</a:t>
            </a:r>
            <a:r>
              <a:rPr lang="zh-TW" altLang="en-US" sz="2000" dirty="0" smtClean="0"/>
              <a:t>模式。</a:t>
            </a:r>
            <a:endParaRPr lang="zh-TW" altLang="en-US" sz="2000" dirty="0"/>
          </a:p>
          <a:p>
            <a:r>
              <a:rPr lang="zh-TW" altLang="en-US" sz="2000" b="1" dirty="0" smtClean="0">
                <a:solidFill>
                  <a:srgbClr val="FF0000"/>
                </a:solidFill>
              </a:rPr>
              <a:t>亞里斯多德</a:t>
            </a:r>
            <a:r>
              <a:rPr lang="en-US" altLang="zh-TW" sz="2000" b="1" dirty="0" smtClean="0">
                <a:solidFill>
                  <a:srgbClr val="FF0000"/>
                </a:solidFill>
              </a:rPr>
              <a:t>:</a:t>
            </a:r>
            <a:r>
              <a:rPr lang="zh-TW" altLang="en-US" sz="2000" b="1" dirty="0" smtClean="0">
                <a:solidFill>
                  <a:srgbClr val="FF0000"/>
                </a:solidFill>
              </a:rPr>
              <a:t>「</a:t>
            </a:r>
            <a:r>
              <a:rPr lang="zh-TW" altLang="en-US" sz="2000" b="1" dirty="0">
                <a:solidFill>
                  <a:srgbClr val="FF0000"/>
                </a:solidFill>
              </a:rPr>
              <a:t>群體中的每個個體，都</a:t>
            </a:r>
            <a:r>
              <a:rPr lang="zh-TW" altLang="en-US" sz="2000" b="1" dirty="0" smtClean="0">
                <a:solidFill>
                  <a:srgbClr val="FF0000"/>
                </a:solidFill>
              </a:rPr>
              <a:t>具部份</a:t>
            </a:r>
            <a:endParaRPr lang="en-US" altLang="zh-TW" sz="2000" b="1" dirty="0" smtClean="0">
              <a:solidFill>
                <a:srgbClr val="FF0000"/>
              </a:solidFill>
            </a:endParaRPr>
          </a:p>
          <a:p>
            <a:pPr marL="0" indent="0">
              <a:buNone/>
            </a:pPr>
            <a:r>
              <a:rPr lang="zh-TW" altLang="en-US" sz="2000" b="1" dirty="0" smtClean="0">
                <a:solidFill>
                  <a:srgbClr val="FF0000"/>
                </a:solidFill>
              </a:rPr>
              <a:t>     智慧</a:t>
            </a:r>
            <a:r>
              <a:rPr lang="zh-TW" altLang="en-US" sz="2000" b="1" dirty="0">
                <a:solidFill>
                  <a:srgbClr val="FF0000"/>
                </a:solidFill>
              </a:rPr>
              <a:t>，集合起來，就成為有手腳</a:t>
            </a:r>
            <a:r>
              <a:rPr lang="zh-TW" altLang="en-US" sz="2000" b="1" dirty="0" smtClean="0">
                <a:solidFill>
                  <a:srgbClr val="FF0000"/>
                </a:solidFill>
              </a:rPr>
              <a:t>感官的</a:t>
            </a:r>
            <a:r>
              <a:rPr lang="zh-TW" altLang="en-US" sz="2000" b="1" dirty="0">
                <a:solidFill>
                  <a:srgbClr val="FF0000"/>
                </a:solidFill>
              </a:rPr>
              <a:t>完整的人</a:t>
            </a:r>
            <a:r>
              <a:rPr lang="zh-TW" altLang="en-US" sz="2000" b="1" dirty="0" smtClean="0">
                <a:solidFill>
                  <a:srgbClr val="FF0000"/>
                </a:solidFill>
              </a:rPr>
              <a:t>。」</a:t>
            </a:r>
            <a:endParaRPr lang="zh-TW" altLang="en-US" sz="2000" b="1" dirty="0">
              <a:solidFill>
                <a:srgbClr val="FF0000"/>
              </a:solidFill>
            </a:endParaRP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2666" y="4009077"/>
            <a:ext cx="1323614" cy="2299648"/>
          </a:xfrm>
          <a:prstGeom prst="rect">
            <a:avLst/>
          </a:prstGeom>
        </p:spPr>
      </p:pic>
    </p:spTree>
    <p:extLst>
      <p:ext uri="{BB962C8B-B14F-4D97-AF65-F5344CB8AC3E}">
        <p14:creationId xmlns:p14="http://schemas.microsoft.com/office/powerpoint/2010/main" val="11473942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群眾智慧案例</a:t>
            </a:r>
            <a:endParaRPr lang="zh-TW" altLang="en-US" dirty="0"/>
          </a:p>
        </p:txBody>
      </p:sp>
      <p:sp>
        <p:nvSpPr>
          <p:cNvPr id="3" name="內容版面配置區 2"/>
          <p:cNvSpPr>
            <a:spLocks noGrp="1"/>
          </p:cNvSpPr>
          <p:nvPr>
            <p:ph idx="1"/>
          </p:nvPr>
        </p:nvSpPr>
        <p:spPr/>
        <p:txBody>
          <a:bodyPr/>
          <a:lstStyle/>
          <a:p>
            <a:r>
              <a:rPr lang="en-US" altLang="zh-TW" dirty="0" smtClean="0"/>
              <a:t>threadless.com</a:t>
            </a:r>
            <a:r>
              <a:rPr lang="zh-TW" altLang="en-US" dirty="0" smtClean="0"/>
              <a:t>讓</a:t>
            </a:r>
            <a:r>
              <a:rPr lang="zh-TW" altLang="en-US" dirty="0"/>
              <a:t>消費者共同設計衣服</a:t>
            </a:r>
            <a:r>
              <a:rPr lang="zh-TW" altLang="en-US" dirty="0" smtClean="0"/>
              <a:t>樣式</a:t>
            </a:r>
            <a:r>
              <a:rPr lang="en-US" altLang="zh-TW" dirty="0" smtClean="0">
                <a:hlinkClick r:id="rId2"/>
              </a:rPr>
              <a:t>[1]</a:t>
            </a:r>
            <a:r>
              <a:rPr lang="en-US" altLang="zh-TW" dirty="0" smtClean="0"/>
              <a:t>- </a:t>
            </a:r>
            <a:r>
              <a:rPr lang="en-US" altLang="zh-TW" dirty="0" smtClean="0">
                <a:solidFill>
                  <a:srgbClr val="FF0000"/>
                </a:solidFill>
              </a:rPr>
              <a:t>Collaborating</a:t>
            </a:r>
          </a:p>
          <a:p>
            <a:r>
              <a:rPr lang="en-US" altLang="zh-TW" dirty="0" err="1" smtClean="0"/>
              <a:t>CrowdMed</a:t>
            </a:r>
            <a:r>
              <a:rPr lang="en-US" altLang="zh-TW" dirty="0" smtClean="0"/>
              <a:t>:</a:t>
            </a:r>
            <a:r>
              <a:rPr lang="zh-TW" altLang="en-US" dirty="0" smtClean="0"/>
              <a:t> 讓</a:t>
            </a:r>
            <a:r>
              <a:rPr lang="zh-TW" altLang="en-US" dirty="0"/>
              <a:t>網路上的人們透過自身經驗去診斷你的</a:t>
            </a:r>
            <a:r>
              <a:rPr lang="zh-TW" altLang="en-US" dirty="0" smtClean="0"/>
              <a:t>病情</a:t>
            </a:r>
            <a:r>
              <a:rPr lang="en-US" altLang="zh-TW" dirty="0" smtClean="0">
                <a:hlinkClick r:id="rId3"/>
              </a:rPr>
              <a:t>[2]</a:t>
            </a:r>
            <a:r>
              <a:rPr lang="zh-TW" altLang="en-US" dirty="0" smtClean="0"/>
              <a:t> </a:t>
            </a:r>
            <a:r>
              <a:rPr lang="en-US" altLang="zh-TW" dirty="0" smtClean="0"/>
              <a:t>– </a:t>
            </a:r>
            <a:r>
              <a:rPr lang="en-US" altLang="zh-TW" dirty="0" smtClean="0">
                <a:solidFill>
                  <a:srgbClr val="FF0000"/>
                </a:solidFill>
              </a:rPr>
              <a:t>Consulting</a:t>
            </a:r>
          </a:p>
          <a:p>
            <a:r>
              <a:rPr lang="en-US" altLang="zh-TW" dirty="0" smtClean="0"/>
              <a:t>Google </a:t>
            </a:r>
            <a:r>
              <a:rPr lang="zh-TW" altLang="en-US" dirty="0"/>
              <a:t>翻譯社群</a:t>
            </a:r>
            <a:r>
              <a:rPr lang="zh-TW" altLang="en-US" dirty="0" smtClean="0"/>
              <a:t>站</a:t>
            </a:r>
            <a:r>
              <a:rPr lang="en-US" altLang="zh-TW" dirty="0" smtClean="0"/>
              <a:t>,</a:t>
            </a:r>
            <a:r>
              <a:rPr lang="zh-TW" altLang="en-US" dirty="0" smtClean="0"/>
              <a:t>用</a:t>
            </a:r>
            <a:r>
              <a:rPr lang="zh-TW" altLang="en-US" dirty="0"/>
              <a:t>群眾智慧精進翻譯</a:t>
            </a:r>
            <a:r>
              <a:rPr lang="zh-TW" altLang="en-US" dirty="0" smtClean="0"/>
              <a:t>功能</a:t>
            </a:r>
            <a:r>
              <a:rPr lang="en-US" altLang="zh-TW" dirty="0" smtClean="0">
                <a:hlinkClick r:id="rId4"/>
              </a:rPr>
              <a:t>[3]</a:t>
            </a:r>
            <a:r>
              <a:rPr lang="en-US" altLang="zh-TW" dirty="0" smtClean="0"/>
              <a:t> – </a:t>
            </a:r>
            <a:r>
              <a:rPr lang="en-US" altLang="zh-TW" dirty="0" smtClean="0">
                <a:solidFill>
                  <a:srgbClr val="FF0000"/>
                </a:solidFill>
              </a:rPr>
              <a:t>Editing  </a:t>
            </a:r>
          </a:p>
          <a:p>
            <a:r>
              <a:rPr lang="zh-TW" altLang="en-US" dirty="0"/>
              <a:t>為窮人設計</a:t>
            </a:r>
            <a:r>
              <a:rPr lang="en-US" altLang="zh-TW" dirty="0"/>
              <a:t>$300</a:t>
            </a:r>
            <a:r>
              <a:rPr lang="zh-TW" altLang="en-US" dirty="0"/>
              <a:t>美金</a:t>
            </a:r>
            <a:r>
              <a:rPr lang="zh-TW" altLang="en-US" dirty="0" smtClean="0"/>
              <a:t>房子</a:t>
            </a:r>
            <a:r>
              <a:rPr lang="en-US" altLang="zh-TW" dirty="0" smtClean="0">
                <a:hlinkClick r:id="rId5"/>
              </a:rPr>
              <a:t>[4]</a:t>
            </a:r>
            <a:r>
              <a:rPr lang="en-US" altLang="zh-TW" dirty="0" smtClean="0"/>
              <a:t>-</a:t>
            </a:r>
            <a:r>
              <a:rPr lang="en-US" altLang="zh-TW" dirty="0" smtClean="0">
                <a:solidFill>
                  <a:srgbClr val="FF0000"/>
                </a:solidFill>
              </a:rPr>
              <a:t> Creating </a:t>
            </a:r>
          </a:p>
          <a:p>
            <a:r>
              <a:rPr lang="zh-TW" altLang="en-US" dirty="0"/>
              <a:t>紐時請讀者從</a:t>
            </a:r>
            <a:r>
              <a:rPr lang="en-US" altLang="zh-TW" dirty="0"/>
              <a:t>2</a:t>
            </a:r>
            <a:r>
              <a:rPr lang="zh-TW" altLang="en-US" dirty="0"/>
              <a:t>萬封郵件中幫忙找出</a:t>
            </a:r>
            <a:r>
              <a:rPr lang="zh-TW" altLang="en-US" dirty="0" smtClean="0"/>
              <a:t>獨家新聞</a:t>
            </a:r>
            <a:r>
              <a:rPr lang="en-US" altLang="zh-TW" dirty="0" smtClean="0">
                <a:hlinkClick r:id="rId6"/>
              </a:rPr>
              <a:t>[5]</a:t>
            </a:r>
            <a:r>
              <a:rPr lang="en-US" altLang="zh-TW" dirty="0" smtClean="0"/>
              <a:t> – </a:t>
            </a:r>
            <a:r>
              <a:rPr lang="en-US" altLang="zh-TW" dirty="0" smtClean="0">
                <a:solidFill>
                  <a:srgbClr val="FF0000"/>
                </a:solidFill>
              </a:rPr>
              <a:t>Searching </a:t>
            </a:r>
          </a:p>
        </p:txBody>
      </p:sp>
    </p:spTree>
    <p:extLst>
      <p:ext uri="{BB962C8B-B14F-4D97-AF65-F5344CB8AC3E}">
        <p14:creationId xmlns:p14="http://schemas.microsoft.com/office/powerpoint/2010/main" val="444327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應用種類</a:t>
            </a:r>
            <a:endParaRPr lang="zh-TW" altLang="en-US" dirty="0"/>
          </a:p>
        </p:txBody>
      </p:sp>
      <p:sp>
        <p:nvSpPr>
          <p:cNvPr id="3" name="內容版面配置區 2"/>
          <p:cNvSpPr>
            <a:spLocks noGrp="1"/>
          </p:cNvSpPr>
          <p:nvPr>
            <p:ph idx="1"/>
          </p:nvPr>
        </p:nvSpPr>
        <p:spPr>
          <a:xfrm>
            <a:off x="457200" y="1629228"/>
            <a:ext cx="8229600" cy="4525963"/>
          </a:xfrm>
        </p:spPr>
        <p:txBody>
          <a:bodyPr/>
          <a:lstStyle/>
          <a:p>
            <a:r>
              <a:rPr lang="zh-TW" altLang="en-US" dirty="0"/>
              <a:t>預測問題</a:t>
            </a:r>
            <a:r>
              <a:rPr lang="en-US" altLang="zh-TW" dirty="0"/>
              <a:t>(Prediction problems)</a:t>
            </a:r>
            <a:r>
              <a:rPr lang="zh-TW" altLang="en-US" dirty="0"/>
              <a:t> </a:t>
            </a:r>
            <a:r>
              <a:rPr lang="en-US" altLang="zh-TW" dirty="0"/>
              <a:t>:</a:t>
            </a:r>
            <a:r>
              <a:rPr lang="zh-TW" altLang="en-US" dirty="0"/>
              <a:t>  </a:t>
            </a:r>
            <a:endParaRPr lang="en-US" altLang="zh-TW" dirty="0">
              <a:solidFill>
                <a:srgbClr val="FF0000"/>
              </a:solidFill>
            </a:endParaRPr>
          </a:p>
          <a:p>
            <a:pPr lvl="1"/>
            <a:r>
              <a:rPr lang="zh-TW" altLang="en-US" dirty="0"/>
              <a:t>根據現有事實或數據推論未來的事情</a:t>
            </a:r>
            <a:endParaRPr lang="en-US" altLang="zh-TW" dirty="0"/>
          </a:p>
          <a:p>
            <a:pPr lvl="1"/>
            <a:r>
              <a:rPr lang="en-US" altLang="zh-TW" dirty="0"/>
              <a:t>Ex:</a:t>
            </a:r>
            <a:r>
              <a:rPr lang="zh-TW" altLang="en-US" dirty="0"/>
              <a:t>誰會贏得這次的市長選舉</a:t>
            </a:r>
            <a:r>
              <a:rPr lang="en-US" altLang="zh-TW" dirty="0"/>
              <a:t>?</a:t>
            </a:r>
          </a:p>
          <a:p>
            <a:pPr marL="342900" lvl="1" indent="-342900">
              <a:buFont typeface="Arial" panose="020B0604020202020204" pitchFamily="34" charset="0"/>
              <a:buChar char="•"/>
            </a:pPr>
            <a:r>
              <a:rPr lang="zh-TW" altLang="en-US" dirty="0"/>
              <a:t>諮詢問題</a:t>
            </a:r>
            <a:r>
              <a:rPr lang="en-US" altLang="zh-TW" dirty="0"/>
              <a:t>(Consultation problems)</a:t>
            </a:r>
            <a:r>
              <a:rPr lang="zh-TW" altLang="en-US" dirty="0"/>
              <a:t> </a:t>
            </a:r>
            <a:r>
              <a:rPr lang="en-US" altLang="zh-TW" dirty="0"/>
              <a:t>:  </a:t>
            </a:r>
            <a:r>
              <a:rPr lang="zh-TW" altLang="en-US" dirty="0">
                <a:solidFill>
                  <a:srgbClr val="FF0000"/>
                </a:solidFill>
              </a:rPr>
              <a:t> </a:t>
            </a:r>
            <a:endParaRPr lang="en-US" altLang="zh-TW" dirty="0">
              <a:solidFill>
                <a:srgbClr val="FF0000"/>
              </a:solidFill>
            </a:endParaRPr>
          </a:p>
          <a:p>
            <a:pPr lvl="1"/>
            <a:r>
              <a:rPr lang="zh-TW" altLang="en-US" dirty="0"/>
              <a:t>除了自己的答案以外，還需要考慮別人的想法</a:t>
            </a:r>
            <a:endParaRPr lang="en-US" altLang="zh-TW" dirty="0"/>
          </a:p>
          <a:p>
            <a:pPr lvl="1"/>
            <a:r>
              <a:rPr lang="en-US" altLang="zh-TW" dirty="0"/>
              <a:t>Ex:</a:t>
            </a:r>
            <a:r>
              <a:rPr lang="zh-TW" altLang="en-US" dirty="0"/>
              <a:t>塞車時段我該如何更快速的到達目的地</a:t>
            </a:r>
            <a:r>
              <a:rPr lang="en-US" altLang="zh-TW" dirty="0"/>
              <a:t>?</a:t>
            </a:r>
          </a:p>
          <a:p>
            <a:pPr marL="342900" lvl="1" indent="-342900">
              <a:buFont typeface="Arial" panose="020B0604020202020204" pitchFamily="34" charset="0"/>
              <a:buChar char="•"/>
            </a:pPr>
            <a:r>
              <a:rPr lang="zh-TW" altLang="en-US" dirty="0"/>
              <a:t>創造問題</a:t>
            </a:r>
            <a:r>
              <a:rPr lang="en-US" altLang="zh-TW" dirty="0"/>
              <a:t>(Creation problems)</a:t>
            </a:r>
            <a:r>
              <a:rPr lang="zh-TW" altLang="en-US" dirty="0"/>
              <a:t> </a:t>
            </a:r>
            <a:r>
              <a:rPr lang="en-US" altLang="zh-TW" dirty="0"/>
              <a:t>:</a:t>
            </a:r>
            <a:r>
              <a:rPr lang="zh-TW" altLang="en-US" dirty="0"/>
              <a:t>  </a:t>
            </a:r>
            <a:endParaRPr lang="en-US" altLang="zh-TW" dirty="0">
              <a:solidFill>
                <a:srgbClr val="FF0000"/>
              </a:solidFill>
            </a:endParaRPr>
          </a:p>
          <a:p>
            <a:pPr lvl="1"/>
            <a:r>
              <a:rPr lang="zh-TW" altLang="en-US" dirty="0"/>
              <a:t>需要更多的討論，集思廣益，協同創作</a:t>
            </a:r>
            <a:endParaRPr lang="en-US" altLang="zh-TW" dirty="0"/>
          </a:p>
          <a:p>
            <a:pPr lvl="1"/>
            <a:endParaRPr lang="en-US" altLang="zh-TW" sz="2000" dirty="0"/>
          </a:p>
          <a:p>
            <a:endParaRPr lang="en-US" altLang="zh-TW" sz="2000" dirty="0"/>
          </a:p>
          <a:p>
            <a:endParaRPr lang="en-US" altLang="zh-TW" sz="2000" dirty="0" smtClean="0"/>
          </a:p>
        </p:txBody>
      </p:sp>
    </p:spTree>
    <p:extLst>
      <p:ext uri="{BB962C8B-B14F-4D97-AF65-F5344CB8AC3E}">
        <p14:creationId xmlns:p14="http://schemas.microsoft.com/office/powerpoint/2010/main" val="11175087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7533</TotalTime>
  <Words>2558</Words>
  <Application>Microsoft Office PowerPoint</Application>
  <PresentationFormat>如螢幕大小 (4:3)</PresentationFormat>
  <Paragraphs>276</Paragraphs>
  <Slides>51</Slides>
  <Notes>17</Notes>
  <HiddenSlides>0</HiddenSlides>
  <MMClips>5</MMClips>
  <ScaleCrop>false</ScaleCrop>
  <HeadingPairs>
    <vt:vector size="4" baseType="variant">
      <vt:variant>
        <vt:lpstr>佈景主題</vt:lpstr>
      </vt:variant>
      <vt:variant>
        <vt:i4>1</vt:i4>
      </vt:variant>
      <vt:variant>
        <vt:lpstr>投影片標題</vt:lpstr>
      </vt:variant>
      <vt:variant>
        <vt:i4>51</vt:i4>
      </vt:variant>
    </vt:vector>
  </HeadingPairs>
  <TitlesOfParts>
    <vt:vector size="52" baseType="lpstr">
      <vt:lpstr>Office 佈景主題</vt:lpstr>
      <vt:lpstr>Trends of E-Commerce Evolution: Power of Crowd &amp; Mobility 電子商務演化新趨 勢: 「群眾」與「移動」的力量之探索</vt:lpstr>
      <vt:lpstr>Leveraging Power of Crowd </vt:lpstr>
      <vt:lpstr>Leveraging Crowds: Four Different Models </vt:lpstr>
      <vt:lpstr>群眾智慧 Crowd Wisdom</vt:lpstr>
      <vt:lpstr>群眾智慧(Crowd Wisdom)的力量</vt:lpstr>
      <vt:lpstr>Crowds wisdom</vt:lpstr>
      <vt:lpstr>我們比我聰明(We Are Smarter than Me)</vt:lpstr>
      <vt:lpstr>群眾智慧案例</vt:lpstr>
      <vt:lpstr>應用種類</vt:lpstr>
      <vt:lpstr>群眾(Crowds) vs. 團體(Groups)</vt:lpstr>
      <vt:lpstr>如何珍惜群眾意見？</vt:lpstr>
      <vt:lpstr>群眾外包 Crowd Sourcing</vt:lpstr>
      <vt:lpstr>什麼是群眾外包(Crowdsourcing)?</vt:lpstr>
      <vt:lpstr>什麼是群眾外包(Crowdsourcing)?</vt:lpstr>
      <vt:lpstr>What Is CrowdSourcing</vt:lpstr>
      <vt:lpstr>應用</vt:lpstr>
      <vt:lpstr>Crowdsourcing 平台</vt:lpstr>
      <vt:lpstr>目前Crowdsourcing如何運作? - Crowd Ideas &amp; Solution</vt:lpstr>
      <vt:lpstr>Crowdsourcing如何運作? - Crowd Marketing</vt:lpstr>
      <vt:lpstr>Crowdsourcing如何運作? - Crowd  Creation  </vt:lpstr>
      <vt:lpstr>Crowdsourcing- Creating music</vt:lpstr>
      <vt:lpstr>PowerPoint 簡報</vt:lpstr>
      <vt:lpstr>群眾外包:未來展望</vt:lpstr>
      <vt:lpstr>群眾募資 Crowd Funding</vt:lpstr>
      <vt:lpstr>什麼是群眾募資？</vt:lpstr>
      <vt:lpstr>群眾募資定義</vt:lpstr>
      <vt:lpstr>群眾募資趨勢</vt:lpstr>
      <vt:lpstr>群眾募資的發展階段</vt:lpstr>
      <vt:lpstr>群眾募資類型</vt:lpstr>
      <vt:lpstr>群眾募資類型─財務報償型</vt:lpstr>
      <vt:lpstr>群眾募資類型─財務報償型</vt:lpstr>
      <vt:lpstr>群眾募資類型─非財務報償型</vt:lpstr>
      <vt:lpstr>群眾募資方式</vt:lpstr>
      <vt:lpstr>募資平台的營運模式</vt:lpstr>
      <vt:lpstr>群眾募資流程─以Flying V為例</vt:lpstr>
      <vt:lpstr>成功案例: Pebble: E-Paper Watch for iPhone and Android </vt:lpstr>
      <vt:lpstr>成功案例:太陽花學運集資廣告 </vt:lpstr>
      <vt:lpstr>Leveraging Power of Mobility </vt:lpstr>
      <vt:lpstr>Mobile Commerce</vt:lpstr>
      <vt:lpstr>Mobile Commerce</vt:lpstr>
      <vt:lpstr>O2O Business Model</vt:lpstr>
      <vt:lpstr>Mobility: Integrating the  virtual world and physical world</vt:lpstr>
      <vt:lpstr>Exploring New Business Model: O2O </vt:lpstr>
      <vt:lpstr>PowerPoint 簡報</vt:lpstr>
      <vt:lpstr>PowerPoint 簡報</vt:lpstr>
      <vt:lpstr>PowerPoint 簡報</vt:lpstr>
      <vt:lpstr>反向而行的O2O？ </vt:lpstr>
      <vt:lpstr>反向而行的O2O？</vt:lpstr>
      <vt:lpstr>Q &amp; A</vt:lpstr>
      <vt:lpstr>PowerPoint 簡報</vt:lpstr>
      <vt:lpstr>Research Issues: Perspectives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Lin</dc:creator>
  <cp:lastModifiedBy>yml</cp:lastModifiedBy>
  <cp:revision>939</cp:revision>
  <dcterms:created xsi:type="dcterms:W3CDTF">2012-09-10T13:53:02Z</dcterms:created>
  <dcterms:modified xsi:type="dcterms:W3CDTF">2014-11-24T11:05:51Z</dcterms:modified>
</cp:coreProperties>
</file>