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5" d="100"/>
          <a:sy n="85" d="100"/>
        </p:scale>
        <p:origin x="-1122"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2012/6/13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2012/6/13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2012/6/13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2012/6/13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2012/6/13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2012/6/13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530820CF-B880-4189-942D-D702A7CBA730}" type="datetimeFigureOut">
              <a:rPr lang="zh-CN" altLang="en-US" smtClean="0"/>
              <a:pPr/>
              <a:t>2012/6/13</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530820CF-B880-4189-942D-D702A7CBA730}" type="datetimeFigureOut">
              <a:rPr lang="zh-CN" altLang="en-US" smtClean="0"/>
              <a:pPr/>
              <a:t>2012/6/13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pPr/>
              <a:t>2012/6/13</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2012/6/13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2012/6/13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820CF-B880-4189-942D-D702A7CBA730}" type="datetimeFigureOut">
              <a:rPr lang="zh-CN" altLang="en-US" smtClean="0"/>
              <a:pPr/>
              <a:t>2012/6/13</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dirty="0" smtClean="0"/>
              <a:t>第六章 我們要相信誰</a:t>
            </a:r>
            <a:endParaRPr lang="zh-CN" altLang="en-US" dirty="0"/>
          </a:p>
        </p:txBody>
      </p:sp>
      <p:sp>
        <p:nvSpPr>
          <p:cNvPr id="3" name="副标题 2"/>
          <p:cNvSpPr>
            <a:spLocks noGrp="1"/>
          </p:cNvSpPr>
          <p:nvPr>
            <p:ph type="subTitle" idx="1"/>
          </p:nvPr>
        </p:nvSpPr>
        <p:spPr/>
        <p:txBody>
          <a:bodyPr/>
          <a:lstStyle/>
          <a:p>
            <a:endParaRPr lang="zh-CN" alt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昂貴的信號</a:t>
            </a:r>
            <a:endParaRPr lang="zh-CN" altLang="en-US" dirty="0"/>
          </a:p>
        </p:txBody>
      </p:sp>
      <p:sp>
        <p:nvSpPr>
          <p:cNvPr id="3" name="内容占位符 2"/>
          <p:cNvSpPr>
            <a:spLocks noGrp="1"/>
          </p:cNvSpPr>
          <p:nvPr>
            <p:ph idx="1"/>
          </p:nvPr>
        </p:nvSpPr>
        <p:spPr/>
        <p:txBody>
          <a:bodyPr>
            <a:normAutofit lnSpcReduction="10000"/>
          </a:bodyPr>
          <a:lstStyle/>
          <a:p>
            <a:r>
              <a:rPr lang="zh-CN" altLang="en-US" dirty="0" smtClean="0"/>
              <a:t>昂貴的訊號只是爲了讓顧客瞭解這家公司或這個人跟較差的競爭者有所不同</a:t>
            </a:r>
            <a:endParaRPr lang="en-US" altLang="zh-CN" dirty="0" smtClean="0"/>
          </a:p>
          <a:p>
            <a:pPr lvl="1"/>
            <a:r>
              <a:rPr lang="zh-CN" altLang="en-US" dirty="0" smtClean="0"/>
              <a:t>它傳遞出一種高檔專業標準</a:t>
            </a:r>
            <a:endParaRPr lang="en-US" altLang="zh-CN" dirty="0" smtClean="0"/>
          </a:p>
          <a:p>
            <a:pPr lvl="1"/>
            <a:r>
              <a:rPr lang="zh-CN" altLang="en-US" dirty="0" smtClean="0"/>
              <a:t>吸引顧客長期關注的訊號</a:t>
            </a:r>
            <a:endParaRPr lang="en-US" altLang="zh-CN" dirty="0" smtClean="0"/>
          </a:p>
          <a:p>
            <a:pPr lvl="1"/>
            <a:r>
              <a:rPr lang="zh-CN" altLang="en-US" dirty="0" smtClean="0"/>
              <a:t>提升了企業的可信賴度</a:t>
            </a:r>
            <a:endParaRPr lang="en-US" altLang="zh-CN" dirty="0" smtClean="0"/>
          </a:p>
          <a:p>
            <a:pPr lvl="1"/>
            <a:r>
              <a:rPr lang="zh-CN" altLang="en-US" dirty="0" smtClean="0"/>
              <a:t>也可以代表著另一種訊號</a:t>
            </a:r>
            <a:r>
              <a:rPr lang="en-US" altLang="zh-CN" dirty="0" smtClean="0"/>
              <a:t>---</a:t>
            </a:r>
            <a:r>
              <a:rPr lang="zh-CN" altLang="en-US" dirty="0" smtClean="0"/>
              <a:t>地位</a:t>
            </a:r>
            <a:endParaRPr lang="en-US" altLang="zh-CN" dirty="0" smtClean="0"/>
          </a:p>
          <a:p>
            <a:pPr lvl="1"/>
            <a:r>
              <a:rPr lang="zh-CN" altLang="en-US" dirty="0" smtClean="0"/>
              <a:t>利用昂貴的訊號可以帶來足夠的利益，也可能被剝削利用</a:t>
            </a:r>
            <a:endParaRPr lang="en-US" altLang="zh-CN" dirty="0" smtClean="0"/>
          </a:p>
          <a:p>
            <a:pPr lvl="2"/>
            <a:r>
              <a:rPr lang="zh-CN" altLang="en-US" dirty="0" smtClean="0"/>
              <a:t>減少交易成本</a:t>
            </a:r>
            <a:endParaRPr lang="en-US" altLang="zh-CN" dirty="0" smtClean="0"/>
          </a:p>
          <a:p>
            <a:pPr lvl="2"/>
            <a:r>
              <a:rPr lang="zh-CN" altLang="en-US" dirty="0" smtClean="0"/>
              <a:t>馬多夫欺詐事件</a:t>
            </a:r>
            <a:endParaRPr lang="zh-CN" alt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沒有什麽可以持續永恆</a:t>
            </a:r>
            <a:endParaRPr lang="zh-CN" altLang="en-US" dirty="0"/>
          </a:p>
        </p:txBody>
      </p:sp>
      <p:sp>
        <p:nvSpPr>
          <p:cNvPr id="3" name="内容占位符 2"/>
          <p:cNvSpPr>
            <a:spLocks noGrp="1"/>
          </p:cNvSpPr>
          <p:nvPr>
            <p:ph idx="1"/>
          </p:nvPr>
        </p:nvSpPr>
        <p:spPr/>
        <p:txBody>
          <a:bodyPr/>
          <a:lstStyle/>
          <a:p>
            <a:r>
              <a:rPr lang="zh-CN" altLang="en-US" dirty="0" smtClean="0"/>
              <a:t>誘因改變，人的反應也會改變，行為也會隨之改變。</a:t>
            </a:r>
            <a:endParaRPr lang="en-US" altLang="zh-CN" dirty="0" smtClean="0"/>
          </a:p>
          <a:p>
            <a:pPr lvl="1"/>
            <a:r>
              <a:rPr lang="zh-CN" altLang="en-US" dirty="0" smtClean="0"/>
              <a:t>“一日可信，永遠可信”是不正確的</a:t>
            </a:r>
            <a:endParaRPr lang="en-US" altLang="zh-CN" dirty="0" smtClean="0"/>
          </a:p>
          <a:p>
            <a:pPr lvl="1"/>
            <a:r>
              <a:rPr lang="zh-CN" altLang="en-US" dirty="0" smtClean="0"/>
              <a:t>害人之心不可有，防人之心不可無</a:t>
            </a:r>
            <a:endParaRPr lang="zh-CN" alt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例子</a:t>
            </a:r>
            <a:endParaRPr lang="zh-CN" altLang="en-US" dirty="0"/>
          </a:p>
        </p:txBody>
      </p:sp>
      <p:sp>
        <p:nvSpPr>
          <p:cNvPr id="3" name="内容占位符 2"/>
          <p:cNvSpPr>
            <a:spLocks noGrp="1"/>
          </p:cNvSpPr>
          <p:nvPr>
            <p:ph idx="1"/>
          </p:nvPr>
        </p:nvSpPr>
        <p:spPr/>
        <p:txBody>
          <a:bodyPr>
            <a:normAutofit lnSpcReduction="10000"/>
          </a:bodyPr>
          <a:lstStyle/>
          <a:p>
            <a:r>
              <a:rPr lang="en-US" altLang="zh-CN" dirty="0" smtClean="0"/>
              <a:t>2007</a:t>
            </a:r>
            <a:r>
              <a:rPr lang="zh-CN" altLang="en-US" dirty="0" smtClean="0"/>
              <a:t>年</a:t>
            </a:r>
            <a:r>
              <a:rPr lang="en-US" altLang="zh-CN" dirty="0" smtClean="0"/>
              <a:t>8</a:t>
            </a:r>
            <a:r>
              <a:rPr lang="zh-CN" altLang="en-US" dirty="0" smtClean="0"/>
              <a:t>月</a:t>
            </a:r>
            <a:r>
              <a:rPr lang="en-US" altLang="zh-CN" dirty="0" smtClean="0"/>
              <a:t>11</a:t>
            </a:r>
            <a:r>
              <a:rPr lang="zh-CN" altLang="en-US" dirty="0" smtClean="0"/>
              <a:t>日，</a:t>
            </a:r>
            <a:r>
              <a:rPr lang="en-US" altLang="zh-CN" dirty="0" smtClean="0"/>
              <a:t>52</a:t>
            </a:r>
            <a:r>
              <a:rPr lang="zh-CN" altLang="en-US" dirty="0" smtClean="0"/>
              <a:t>歲香港企業家張樹鴻在他公司廠房上吊身亡。</a:t>
            </a:r>
            <a:endParaRPr lang="en-US" altLang="zh-CN" dirty="0" smtClean="0"/>
          </a:p>
          <a:p>
            <a:pPr lvl="1"/>
            <a:r>
              <a:rPr lang="zh-CN" altLang="en-US" dirty="0" smtClean="0"/>
              <a:t>原因是其供給全球最大玩具廠商美泰兒</a:t>
            </a:r>
            <a:r>
              <a:rPr lang="en-US" altLang="zh-CN" dirty="0" smtClean="0"/>
              <a:t>(Mattel) </a:t>
            </a:r>
            <a:r>
              <a:rPr lang="zh-CN" altLang="en-US" dirty="0" smtClean="0"/>
              <a:t>公司的玩具發生塗料有毒事件</a:t>
            </a:r>
            <a:endParaRPr lang="en-US" altLang="zh-CN" dirty="0" smtClean="0"/>
          </a:p>
          <a:p>
            <a:pPr lvl="1"/>
            <a:r>
              <a:rPr lang="zh-CN" altLang="en-US" dirty="0" smtClean="0"/>
              <a:t>塗料是張向他最好的朋友購買的，而其朋友是想另外一家供應商購進的，而這家公司使用便宜的含鉛溶劑</a:t>
            </a:r>
            <a:endParaRPr lang="en-US" altLang="zh-CN" dirty="0" smtClean="0"/>
          </a:p>
          <a:p>
            <a:pPr lvl="1"/>
            <a:r>
              <a:rPr lang="zh-CN" altLang="en-US" dirty="0" smtClean="0"/>
              <a:t>張相信其朋友，美泰兒相信張（</a:t>
            </a:r>
            <a:r>
              <a:rPr lang="en-US" altLang="zh-CN" dirty="0" smtClean="0"/>
              <a:t>15</a:t>
            </a:r>
            <a:r>
              <a:rPr lang="zh-CN" altLang="en-US" dirty="0" smtClean="0"/>
              <a:t>年供應商），所以並沒有自行安全查驗</a:t>
            </a:r>
            <a:endParaRPr lang="en-US" altLang="zh-CN" dirty="0" smtClean="0"/>
          </a:p>
          <a:p>
            <a:pPr lvl="1"/>
            <a:r>
              <a:rPr lang="zh-CN" altLang="en-US" dirty="0" smtClean="0">
                <a:solidFill>
                  <a:srgbClr val="FF0000"/>
                </a:solidFill>
              </a:rPr>
              <a:t>過度信任和不信任都可能使事情不順利</a:t>
            </a:r>
            <a:endParaRPr lang="en-US" altLang="zh-CN" dirty="0" smtClean="0">
              <a:solidFill>
                <a:srgbClr val="FF0000"/>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信任遊戲</a:t>
            </a:r>
            <a:endParaRPr lang="zh-CN" altLang="en-US" dirty="0"/>
          </a:p>
        </p:txBody>
      </p:sp>
      <p:sp>
        <p:nvSpPr>
          <p:cNvPr id="3" name="内容占位符 2"/>
          <p:cNvSpPr>
            <a:spLocks noGrp="1"/>
          </p:cNvSpPr>
          <p:nvPr>
            <p:ph idx="1"/>
          </p:nvPr>
        </p:nvSpPr>
        <p:spPr/>
        <p:txBody>
          <a:bodyPr>
            <a:normAutofit fontScale="85000" lnSpcReduction="20000"/>
          </a:bodyPr>
          <a:lstStyle/>
          <a:p>
            <a:r>
              <a:rPr lang="zh-CN" altLang="en-US" dirty="0" smtClean="0"/>
              <a:t>愛荷華大學的喬伊斯伯格</a:t>
            </a:r>
            <a:r>
              <a:rPr lang="en-US" altLang="zh-CN" dirty="0" smtClean="0"/>
              <a:t>(Joyce Berg)</a:t>
            </a:r>
            <a:r>
              <a:rPr lang="zh-CN" altLang="en-US" dirty="0" smtClean="0"/>
              <a:t>等三位經濟學家</a:t>
            </a:r>
            <a:endParaRPr lang="en-US" altLang="zh-CN" dirty="0" smtClean="0"/>
          </a:p>
          <a:p>
            <a:pPr lvl="1"/>
            <a:r>
              <a:rPr lang="zh-CN" altLang="en-US" dirty="0" smtClean="0"/>
              <a:t>角色：投資人（委託人）和受託管理人</a:t>
            </a:r>
            <a:endParaRPr lang="en-US" altLang="zh-CN" dirty="0" smtClean="0"/>
          </a:p>
          <a:p>
            <a:pPr lvl="1"/>
            <a:r>
              <a:rPr lang="zh-CN" altLang="en-US" dirty="0" smtClean="0"/>
              <a:t>初始金額：</a:t>
            </a:r>
            <a:r>
              <a:rPr lang="en-US" altLang="zh-CN" dirty="0" smtClean="0"/>
              <a:t>10</a:t>
            </a:r>
            <a:r>
              <a:rPr lang="zh-CN" altLang="en-US" dirty="0" smtClean="0"/>
              <a:t>美元</a:t>
            </a:r>
            <a:endParaRPr lang="en-US" altLang="zh-CN" dirty="0" smtClean="0"/>
          </a:p>
          <a:p>
            <a:pPr lvl="1"/>
            <a:r>
              <a:rPr lang="zh-CN" altLang="en-US" dirty="0" smtClean="0"/>
              <a:t>遊戲機制：投資人委託給管理人</a:t>
            </a:r>
            <a:r>
              <a:rPr lang="en-US" altLang="zh-CN" dirty="0" smtClean="0"/>
              <a:t>10</a:t>
            </a:r>
            <a:r>
              <a:rPr lang="zh-CN" altLang="en-US" dirty="0" smtClean="0"/>
              <a:t>美元中的任意額度，該款將會乘以三交給管理人，然後管理人片面決定回饋多少錢</a:t>
            </a:r>
            <a:endParaRPr lang="en-US" altLang="zh-CN" dirty="0" smtClean="0"/>
          </a:p>
          <a:p>
            <a:pPr lvl="1"/>
            <a:r>
              <a:rPr lang="zh-CN" altLang="en-US" dirty="0" smtClean="0"/>
              <a:t>理論上：自私自利的人將不會回饋，所以應採取不信任策略</a:t>
            </a:r>
            <a:endParaRPr lang="en-US" altLang="zh-CN" dirty="0" smtClean="0"/>
          </a:p>
          <a:p>
            <a:pPr lvl="1"/>
            <a:r>
              <a:rPr lang="zh-CN" altLang="en-US" dirty="0" smtClean="0"/>
              <a:t>實際：平均委託：</a:t>
            </a:r>
            <a:r>
              <a:rPr lang="en-US" altLang="zh-CN" dirty="0" smtClean="0"/>
              <a:t>5.16</a:t>
            </a:r>
            <a:r>
              <a:rPr lang="zh-CN" altLang="en-US" dirty="0" smtClean="0"/>
              <a:t>美元，平均回饋金額：</a:t>
            </a:r>
            <a:r>
              <a:rPr lang="en-US" altLang="zh-CN" dirty="0" smtClean="0"/>
              <a:t>4.66</a:t>
            </a:r>
            <a:r>
              <a:rPr lang="zh-CN" altLang="en-US" dirty="0" smtClean="0"/>
              <a:t>美元</a:t>
            </a:r>
            <a:endParaRPr lang="en-US" altLang="zh-CN" dirty="0" smtClean="0"/>
          </a:p>
          <a:p>
            <a:pPr lvl="1"/>
            <a:r>
              <a:rPr lang="zh-CN" altLang="en-US" dirty="0" smtClean="0"/>
              <a:t>信任原因：互惠才能使交易順利進行，經濟生活才會持續與旺盛，所以人們會偏向于對其他人的行為作出正向的預期。</a:t>
            </a:r>
            <a:endParaRPr lang="zh-CN" alt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信任與成功</a:t>
            </a:r>
            <a:endParaRPr lang="zh-CN" altLang="en-US" dirty="0"/>
          </a:p>
        </p:txBody>
      </p:sp>
      <p:sp>
        <p:nvSpPr>
          <p:cNvPr id="3" name="内容占位符 2"/>
          <p:cNvSpPr>
            <a:spLocks noGrp="1"/>
          </p:cNvSpPr>
          <p:nvPr>
            <p:ph idx="1"/>
          </p:nvPr>
        </p:nvSpPr>
        <p:spPr/>
        <p:txBody>
          <a:bodyPr/>
          <a:lstStyle/>
          <a:p>
            <a:r>
              <a:rPr lang="zh-CN" altLang="en-US" dirty="0" smtClean="0"/>
              <a:t>信任他人是國家財富最準確的指標</a:t>
            </a:r>
            <a:endParaRPr lang="en-US" altLang="zh-CN" dirty="0" smtClean="0"/>
          </a:p>
          <a:p>
            <a:pPr lvl="1"/>
            <a:r>
              <a:rPr lang="zh-CN" altLang="en-US" dirty="0" smtClean="0"/>
              <a:t>巴西、烏干達和菲律賓等國家互相信任程度低</a:t>
            </a:r>
            <a:endParaRPr lang="en-US" altLang="zh-CN" dirty="0" smtClean="0"/>
          </a:p>
          <a:p>
            <a:pPr lvl="1"/>
            <a:r>
              <a:rPr lang="zh-CN" altLang="en-US" dirty="0" smtClean="0"/>
              <a:t>丹麥和挪威高達六成以上的民眾相信其他人</a:t>
            </a:r>
            <a:endParaRPr lang="en-US" altLang="zh-CN" dirty="0" smtClean="0"/>
          </a:p>
          <a:p>
            <a:pPr lvl="1"/>
            <a:r>
              <a:rPr lang="zh-CN" altLang="en-US" dirty="0" smtClean="0"/>
              <a:t>原因：信任程度低較窮可能是因為，大家比較不願意投資而無法創造更多的財富；也有可能是正因為窮，因此反而不信任別人。</a:t>
            </a:r>
            <a:endParaRPr lang="en-US" altLang="zh-CN" dirty="0" smtClean="0"/>
          </a:p>
          <a:p>
            <a:pPr lvl="1"/>
            <a:r>
              <a:rPr lang="zh-CN" altLang="en-US" dirty="0" smtClean="0"/>
              <a:t>但應防備自己過度信任，而遭別人利用和剝削；但也應自己疑神疑鬼而導致錯失了有利可圖的交易，而導致交易成本的增加。</a:t>
            </a:r>
            <a:endParaRPr lang="en-US" altLang="zh-CN"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信任的面面觀</a:t>
            </a:r>
            <a:endParaRPr lang="zh-CN" altLang="en-US" dirty="0"/>
          </a:p>
        </p:txBody>
      </p:sp>
      <p:sp>
        <p:nvSpPr>
          <p:cNvPr id="3" name="内容占位符 2"/>
          <p:cNvSpPr>
            <a:spLocks noGrp="1"/>
          </p:cNvSpPr>
          <p:nvPr>
            <p:ph idx="1"/>
          </p:nvPr>
        </p:nvSpPr>
        <p:spPr/>
        <p:txBody>
          <a:bodyPr>
            <a:normAutofit fontScale="92500" lnSpcReduction="20000"/>
          </a:bodyPr>
          <a:lstStyle/>
          <a:p>
            <a:r>
              <a:rPr lang="zh-CN" altLang="en-US" dirty="0" smtClean="0"/>
              <a:t>信任包括</a:t>
            </a:r>
            <a:r>
              <a:rPr lang="zh-CN" altLang="en-US" dirty="0" smtClean="0">
                <a:solidFill>
                  <a:srgbClr val="FF0000"/>
                </a:solidFill>
              </a:rPr>
              <a:t>意圖</a:t>
            </a:r>
            <a:r>
              <a:rPr lang="zh-CN" altLang="en-US" dirty="0" smtClean="0"/>
              <a:t>和</a:t>
            </a:r>
            <a:r>
              <a:rPr lang="zh-CN" altLang="en-US" dirty="0" smtClean="0">
                <a:solidFill>
                  <a:srgbClr val="FF0000"/>
                </a:solidFill>
              </a:rPr>
              <a:t>能力</a:t>
            </a:r>
            <a:r>
              <a:rPr lang="zh-CN" altLang="en-US" dirty="0" smtClean="0"/>
              <a:t>等方面</a:t>
            </a:r>
            <a:endParaRPr lang="en-US" altLang="zh-CN" dirty="0" smtClean="0"/>
          </a:p>
          <a:p>
            <a:pPr lvl="1"/>
            <a:r>
              <a:rPr lang="zh-CN" altLang="en-US" dirty="0" smtClean="0"/>
              <a:t>通常只關心意圖：即對方是否誠實，對方會是朋友還是敵人</a:t>
            </a:r>
            <a:endParaRPr lang="en-US" altLang="zh-CN" dirty="0" smtClean="0"/>
          </a:p>
          <a:p>
            <a:pPr lvl="1"/>
            <a:r>
              <a:rPr lang="zh-CN" altLang="en-US" dirty="0" smtClean="0"/>
              <a:t>但能力亦非常關鍵，如果能力不足，良好的意圖也得不到好的結果</a:t>
            </a:r>
            <a:endParaRPr lang="en-US" altLang="zh-CN" dirty="0" smtClean="0"/>
          </a:p>
          <a:p>
            <a:pPr lvl="2"/>
            <a:r>
              <a:rPr lang="zh-CN" altLang="en-US" dirty="0" smtClean="0"/>
              <a:t>家族企業交給自己的兒子管理，並不會一定做的好</a:t>
            </a:r>
          </a:p>
          <a:p>
            <a:r>
              <a:rPr lang="zh-CN" altLang="en-US" dirty="0" smtClean="0"/>
              <a:t>懷疑別人心懷不軌是人類天性</a:t>
            </a:r>
            <a:endParaRPr lang="en-US" altLang="zh-CN" dirty="0" smtClean="0"/>
          </a:p>
          <a:p>
            <a:pPr lvl="1"/>
            <a:r>
              <a:rPr lang="zh-CN" altLang="en-US" dirty="0" smtClean="0"/>
              <a:t>惡意歸咎錯誤</a:t>
            </a:r>
            <a:r>
              <a:rPr lang="en-US" altLang="zh-CN" dirty="0" smtClean="0"/>
              <a:t>(Sinister Attribution Error)</a:t>
            </a:r>
          </a:p>
          <a:p>
            <a:pPr lvl="1"/>
            <a:r>
              <a:rPr lang="zh-CN" altLang="en-US" dirty="0" smtClean="0"/>
              <a:t>不管不可抗力或能力不足而導致錯誤，而一味認為對方是惡意的</a:t>
            </a:r>
            <a:endParaRPr lang="en-US" altLang="zh-CN" dirty="0" smtClean="0"/>
          </a:p>
          <a:p>
            <a:pPr lvl="1"/>
            <a:r>
              <a:rPr lang="zh-CN" altLang="en-US" dirty="0" smtClean="0"/>
              <a:t>因此，當事情出乎意料發展時，不要輕易犯下惡意歸咎錯誤，以免雙方關係破裂</a:t>
            </a:r>
            <a:endParaRPr lang="en-US" altLang="zh-CN" dirty="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動機的力量</a:t>
            </a:r>
            <a:endParaRPr lang="zh-CN" altLang="en-US" dirty="0"/>
          </a:p>
        </p:txBody>
      </p:sp>
      <p:sp>
        <p:nvSpPr>
          <p:cNvPr id="3" name="内容占位符 2"/>
          <p:cNvSpPr>
            <a:spLocks noGrp="1"/>
          </p:cNvSpPr>
          <p:nvPr>
            <p:ph idx="1"/>
          </p:nvPr>
        </p:nvSpPr>
        <p:spPr/>
        <p:txBody>
          <a:bodyPr>
            <a:normAutofit fontScale="92500"/>
          </a:bodyPr>
          <a:lstStyle/>
          <a:p>
            <a:r>
              <a:rPr lang="zh-CN" altLang="en-US" dirty="0" smtClean="0"/>
              <a:t>能力和意圖會影響可信賴度，那麼任何會影響到能力和意圖的因素，自然會影響到可信賴度</a:t>
            </a:r>
            <a:endParaRPr lang="en-US" altLang="zh-CN" dirty="0" smtClean="0"/>
          </a:p>
          <a:p>
            <a:pPr lvl="1"/>
            <a:r>
              <a:rPr lang="zh-CN" altLang="en-US" dirty="0" smtClean="0"/>
              <a:t>誘因通常具備很強大的力量</a:t>
            </a:r>
          </a:p>
          <a:p>
            <a:r>
              <a:rPr lang="zh-CN" altLang="en-US" dirty="0" smtClean="0"/>
              <a:t>誘因對於“能力”影響有限，但支配“意圖”很有力</a:t>
            </a:r>
            <a:endParaRPr lang="en-US" altLang="zh-CN" dirty="0" smtClean="0"/>
          </a:p>
          <a:p>
            <a:pPr lvl="1"/>
            <a:r>
              <a:rPr lang="zh-CN" altLang="en-US" dirty="0" smtClean="0"/>
              <a:t>給</a:t>
            </a:r>
            <a:r>
              <a:rPr lang="en-US" altLang="zh-CN" dirty="0" smtClean="0"/>
              <a:t>100</a:t>
            </a:r>
            <a:r>
              <a:rPr lang="zh-CN" altLang="en-US" dirty="0" smtClean="0"/>
              <a:t>萬搬一噸重的石頭，辦不到，但非常想</a:t>
            </a:r>
            <a:endParaRPr lang="en-US" altLang="zh-CN" dirty="0" smtClean="0"/>
          </a:p>
          <a:p>
            <a:pPr lvl="1"/>
            <a:r>
              <a:rPr lang="zh-CN" altLang="en-US" dirty="0" smtClean="0"/>
              <a:t>美泰兒和利達如果察覺到這個生產機構中存在強烈的欺騙誘因（維持低價，利潤很低而走偏鋒），便不會過度信任而導致問題</a:t>
            </a:r>
            <a:endParaRPr lang="en-US" altLang="zh-CN" dirty="0" smtClean="0"/>
          </a:p>
          <a:p>
            <a:pPr lvl="1"/>
            <a:endParaRPr lang="en-US" altLang="zh-CN"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動機的力量</a:t>
            </a:r>
            <a:endParaRPr lang="zh-CN" altLang="en-US" dirty="0"/>
          </a:p>
        </p:txBody>
      </p:sp>
      <p:sp>
        <p:nvSpPr>
          <p:cNvPr id="3" name="内容占位符 2"/>
          <p:cNvSpPr>
            <a:spLocks noGrp="1"/>
          </p:cNvSpPr>
          <p:nvPr>
            <p:ph idx="1"/>
          </p:nvPr>
        </p:nvSpPr>
        <p:spPr/>
        <p:txBody>
          <a:bodyPr>
            <a:normAutofit fontScale="92500" lnSpcReduction="20000"/>
          </a:bodyPr>
          <a:lstStyle/>
          <a:p>
            <a:r>
              <a:rPr lang="zh-CN" altLang="en-US" dirty="0" smtClean="0"/>
              <a:t>人們可以被相信到什麽程度？他們的對手又相信到什麽程度？</a:t>
            </a:r>
            <a:endParaRPr lang="en-US" altLang="zh-CN" dirty="0" smtClean="0"/>
          </a:p>
          <a:p>
            <a:pPr lvl="1"/>
            <a:r>
              <a:rPr lang="zh-CN" altLang="en-US" dirty="0" smtClean="0"/>
              <a:t>人們常常彼此信任，因為我們我們對於說謊大都帶著相當程度的反感。</a:t>
            </a:r>
            <a:endParaRPr lang="en-US" altLang="zh-CN" dirty="0" smtClean="0"/>
          </a:p>
          <a:p>
            <a:pPr lvl="1"/>
            <a:r>
              <a:rPr lang="zh-CN" altLang="en-US" dirty="0" smtClean="0"/>
              <a:t>提供實質道歉最恩呢更重新建立雙方合作，但是頭口解釋，即使是空話，雖不如實質道歉，但也對於重建信任有效。</a:t>
            </a:r>
            <a:endParaRPr lang="en-US" altLang="zh-CN" dirty="0" smtClean="0"/>
          </a:p>
          <a:p>
            <a:pPr lvl="1"/>
            <a:r>
              <a:rPr lang="zh-CN" altLang="en-US" dirty="0" smtClean="0"/>
              <a:t>如果說謊誘因足夠大，則人們依然容易說謊。</a:t>
            </a:r>
            <a:endParaRPr lang="en-US" altLang="zh-CN" dirty="0" smtClean="0"/>
          </a:p>
          <a:p>
            <a:pPr lvl="1"/>
            <a:r>
              <a:rPr lang="zh-CN" altLang="en-US" dirty="0" smtClean="0"/>
              <a:t>如果信任誇大不會帶來太大</a:t>
            </a:r>
            <a:r>
              <a:rPr lang="zh-CN" altLang="en-US" dirty="0" smtClean="0">
                <a:solidFill>
                  <a:srgbClr val="FF0000"/>
                </a:solidFill>
              </a:rPr>
              <a:t>成本</a:t>
            </a:r>
            <a:r>
              <a:rPr lang="zh-CN" altLang="en-US" dirty="0" smtClean="0"/>
              <a:t>負擔，彼此信任程度高。</a:t>
            </a:r>
            <a:endParaRPr lang="en-US" altLang="zh-CN" dirty="0" smtClean="0"/>
          </a:p>
          <a:p>
            <a:pPr lvl="1"/>
            <a:r>
              <a:rPr lang="zh-CN" altLang="en-US" dirty="0" smtClean="0"/>
              <a:t>該問題的關鍵不只是被信任的那個人本身，還需</a:t>
            </a:r>
            <a:r>
              <a:rPr lang="zh-CN" altLang="en-US" dirty="0" smtClean="0">
                <a:solidFill>
                  <a:srgbClr val="FF0000"/>
                </a:solidFill>
              </a:rPr>
              <a:t>考慮到他所處的情景之中</a:t>
            </a:r>
            <a:r>
              <a:rPr lang="zh-CN" altLang="en-US" dirty="0" smtClean="0"/>
              <a:t>。</a:t>
            </a:r>
            <a:endParaRPr lang="zh-CN" alt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其他一些結果</a:t>
            </a:r>
            <a:endParaRPr lang="zh-CN" altLang="en-US" dirty="0"/>
          </a:p>
        </p:txBody>
      </p:sp>
      <p:sp>
        <p:nvSpPr>
          <p:cNvPr id="3" name="内容占位符 2"/>
          <p:cNvSpPr>
            <a:spLocks noGrp="1"/>
          </p:cNvSpPr>
          <p:nvPr>
            <p:ph idx="1"/>
          </p:nvPr>
        </p:nvSpPr>
        <p:spPr/>
        <p:txBody>
          <a:bodyPr>
            <a:normAutofit fontScale="77500" lnSpcReduction="20000"/>
          </a:bodyPr>
          <a:lstStyle/>
          <a:p>
            <a:r>
              <a:rPr lang="zh-CN" altLang="en-US" dirty="0" smtClean="0"/>
              <a:t>男女雙方在信任方面的表現大致相當，而在可信賴度的方面，女性受託管理人的平均回饋比例</a:t>
            </a:r>
            <a:r>
              <a:rPr lang="en-US" altLang="zh-CN" dirty="0" smtClean="0"/>
              <a:t>(37.4%)</a:t>
            </a:r>
            <a:r>
              <a:rPr lang="zh-CN" altLang="en-US" dirty="0" smtClean="0"/>
              <a:t>明顯高於男性</a:t>
            </a:r>
            <a:r>
              <a:rPr lang="en-US" altLang="zh-CN" dirty="0" smtClean="0"/>
              <a:t>(28.6%)</a:t>
            </a:r>
          </a:p>
          <a:p>
            <a:r>
              <a:rPr lang="zh-CN" altLang="en-US" dirty="0" smtClean="0"/>
              <a:t>信任不會提高可信賴度，但受委託管理人會因為對方不信任而施以懲罰的現象</a:t>
            </a:r>
            <a:endParaRPr lang="en-US" altLang="zh-CN" dirty="0" smtClean="0"/>
          </a:p>
          <a:p>
            <a:pPr lvl="1"/>
            <a:r>
              <a:rPr lang="zh-CN" altLang="en-US" dirty="0" smtClean="0"/>
              <a:t>不信任會刺激男性一種伴侵略性質的荷爾蒙</a:t>
            </a:r>
            <a:endParaRPr lang="en-US" altLang="zh-CN" dirty="0" smtClean="0"/>
          </a:p>
          <a:p>
            <a:r>
              <a:rPr lang="zh-CN" altLang="en-US" dirty="0" smtClean="0"/>
              <a:t>研究發現，可信賴度可以降低生意成本，其效益與找到可信賴的夥伴相當。</a:t>
            </a:r>
            <a:endParaRPr lang="en-US" altLang="zh-CN" dirty="0" smtClean="0"/>
          </a:p>
          <a:p>
            <a:pPr lvl="1"/>
            <a:r>
              <a:rPr lang="zh-CN" altLang="en-US" dirty="0" smtClean="0"/>
              <a:t>在一個橫跨美國、日本和韓國的汽車製造商與其供應商的關係的研究中，被認為可信賴程度最低的供應商其交易成本是最高的五倍之巨。</a:t>
            </a:r>
            <a:endParaRPr lang="en-US" altLang="zh-CN" dirty="0" smtClean="0"/>
          </a:p>
          <a:p>
            <a:pPr lvl="1"/>
            <a:r>
              <a:rPr lang="zh-CN" altLang="en-US" dirty="0" smtClean="0"/>
              <a:t>所以讓別人相信自己同樣重要，</a:t>
            </a:r>
            <a:r>
              <a:rPr lang="zh-CN" altLang="en-US" dirty="0" smtClean="0">
                <a:solidFill>
                  <a:srgbClr val="FF0000"/>
                </a:solidFill>
              </a:rPr>
              <a:t>聲譽</a:t>
            </a:r>
            <a:r>
              <a:rPr lang="zh-CN" altLang="en-US" dirty="0" smtClean="0"/>
              <a:t>是一個優秀的指標</a:t>
            </a:r>
            <a:endParaRPr lang="en-US" altLang="zh-CN" dirty="0" smtClean="0"/>
          </a:p>
          <a:p>
            <a:pPr lvl="1"/>
            <a:endParaRPr lang="en-US" altLang="zh-CN" dirty="0" smtClean="0"/>
          </a:p>
          <a:p>
            <a:pPr lvl="1">
              <a:buNone/>
            </a:pPr>
            <a:endParaRPr lang="zh-CN" alt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動機與保證</a:t>
            </a:r>
            <a:endParaRPr lang="zh-CN" altLang="en-US" dirty="0"/>
          </a:p>
        </p:txBody>
      </p:sp>
      <p:sp>
        <p:nvSpPr>
          <p:cNvPr id="3" name="内容占位符 2"/>
          <p:cNvSpPr>
            <a:spLocks noGrp="1"/>
          </p:cNvSpPr>
          <p:nvPr>
            <p:ph idx="1"/>
          </p:nvPr>
        </p:nvSpPr>
        <p:spPr/>
        <p:txBody>
          <a:bodyPr>
            <a:normAutofit fontScale="92500" lnSpcReduction="20000"/>
          </a:bodyPr>
          <a:lstStyle/>
          <a:p>
            <a:r>
              <a:rPr lang="zh-CN" altLang="en-US" dirty="0" smtClean="0"/>
              <a:t>評估對方可信賴度</a:t>
            </a:r>
            <a:endParaRPr lang="en-US" altLang="zh-CN" dirty="0" smtClean="0"/>
          </a:p>
          <a:p>
            <a:pPr lvl="1"/>
            <a:r>
              <a:rPr lang="zh-CN" altLang="en-US" dirty="0" smtClean="0"/>
              <a:t>注意空話之外的實質記錄</a:t>
            </a:r>
            <a:endParaRPr lang="en-US" altLang="zh-CN" dirty="0" smtClean="0"/>
          </a:p>
          <a:p>
            <a:pPr lvl="2"/>
            <a:r>
              <a:rPr lang="zh-CN" altLang="en-US" dirty="0" smtClean="0"/>
              <a:t>如宣稱顧客是上帝，其行為卻逆向而行（讓客服電話讓我們空等）</a:t>
            </a:r>
            <a:endParaRPr lang="en-US" altLang="zh-CN" dirty="0" smtClean="0"/>
          </a:p>
          <a:p>
            <a:pPr lvl="1"/>
            <a:r>
              <a:rPr lang="zh-CN" altLang="en-US" dirty="0" smtClean="0"/>
              <a:t>同樣的，你必須展現出自己的一些實質的優點，以變現出自己的可信賴度</a:t>
            </a:r>
            <a:endParaRPr lang="en-US" altLang="zh-CN" dirty="0" smtClean="0"/>
          </a:p>
          <a:p>
            <a:pPr lvl="2"/>
            <a:r>
              <a:rPr lang="zh-CN" altLang="en-US" dirty="0" smtClean="0"/>
              <a:t>如：強化客服</a:t>
            </a:r>
          </a:p>
          <a:p>
            <a:pPr lvl="1"/>
            <a:r>
              <a:rPr lang="zh-CN" altLang="en-US" dirty="0" smtClean="0"/>
              <a:t>不過，有些人或企業花了大價錢付出，卻未能提供直接的實質價值</a:t>
            </a:r>
            <a:r>
              <a:rPr lang="en-US" altLang="zh-CN" dirty="0" smtClean="0"/>
              <a:t>---</a:t>
            </a:r>
            <a:r>
              <a:rPr lang="zh-CN" altLang="en-US" dirty="0" smtClean="0"/>
              <a:t>昂貴的訊號</a:t>
            </a:r>
            <a:endParaRPr lang="en-US" altLang="zh-CN" dirty="0" smtClean="0"/>
          </a:p>
          <a:p>
            <a:pPr lvl="2"/>
            <a:r>
              <a:rPr lang="zh-CN" altLang="en-US" dirty="0" smtClean="0"/>
              <a:t>教育文憑</a:t>
            </a:r>
            <a:endParaRPr lang="en-US" altLang="zh-CN" dirty="0" smtClean="0"/>
          </a:p>
          <a:p>
            <a:pPr lvl="2"/>
            <a:r>
              <a:rPr lang="zh-CN" altLang="en-US" dirty="0" smtClean="0"/>
              <a:t>購買超級盃</a:t>
            </a:r>
            <a:r>
              <a:rPr lang="en-US" altLang="zh-CN" dirty="0" smtClean="0"/>
              <a:t>30</a:t>
            </a:r>
            <a:r>
              <a:rPr lang="zh-CN" altLang="en-US" dirty="0" smtClean="0"/>
              <a:t>秒的廣告時段</a:t>
            </a:r>
            <a:endParaRPr lang="en-US" altLang="zh-CN" dirty="0" smtClean="0"/>
          </a:p>
          <a:p>
            <a:pPr lvl="2"/>
            <a:r>
              <a:rPr lang="zh-CN" altLang="en-US" dirty="0" smtClean="0"/>
              <a:t>開著昂貴的轎車，豪華的辦公司等</a:t>
            </a:r>
            <a:endParaRPr lang="en-US" altLang="zh-CN" dirty="0" smtClean="0"/>
          </a:p>
        </p:txBody>
      </p:sp>
    </p:spTree>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193</TotalTime>
  <Words>1046</Words>
  <Application>Microsoft Office PowerPoint</Application>
  <PresentationFormat>如螢幕大小 (4:3)</PresentationFormat>
  <Paragraphs>73</Paragraphs>
  <Slides>11</Slides>
  <Notes>0</Notes>
  <HiddenSlides>0</HiddenSlides>
  <MMClips>0</MMClips>
  <ScaleCrop>false</ScaleCrop>
  <HeadingPairs>
    <vt:vector size="4" baseType="variant">
      <vt:variant>
        <vt:lpstr>佈景主題</vt:lpstr>
      </vt:variant>
      <vt:variant>
        <vt:i4>1</vt:i4>
      </vt:variant>
      <vt:variant>
        <vt:lpstr>投影片標題</vt:lpstr>
      </vt:variant>
      <vt:variant>
        <vt:i4>11</vt:i4>
      </vt:variant>
    </vt:vector>
  </HeadingPairs>
  <TitlesOfParts>
    <vt:vector size="12" baseType="lpstr">
      <vt:lpstr>Office 主题</vt:lpstr>
      <vt:lpstr>第六章 我們要相信誰</vt:lpstr>
      <vt:lpstr>例子</vt:lpstr>
      <vt:lpstr>信任遊戲</vt:lpstr>
      <vt:lpstr>信任與成功</vt:lpstr>
      <vt:lpstr>信任的面面觀</vt:lpstr>
      <vt:lpstr>動機的力量</vt:lpstr>
      <vt:lpstr>動機的力量</vt:lpstr>
      <vt:lpstr>其他一些結果</vt:lpstr>
      <vt:lpstr>動機與保證</vt:lpstr>
      <vt:lpstr>昂貴的信號</vt:lpstr>
      <vt:lpstr>沒有什麽可以持續永恆</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第六章 我們要相信誰</dc:title>
  <cp:lastModifiedBy>pan</cp:lastModifiedBy>
  <cp:revision>7</cp:revision>
  <dcterms:modified xsi:type="dcterms:W3CDTF">2012-06-13T07:07:17Z</dcterms:modified>
</cp:coreProperties>
</file>