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843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30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466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8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879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82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87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59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49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5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463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ABD41-65EE-45C5-8512-4FF936E28213}" type="datetimeFigureOut">
              <a:rPr lang="zh-TW" altLang="en-US" smtClean="0"/>
              <a:t>2012/5/24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15FEB-4BA8-4732-9614-A50FF6E7BC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8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第八章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預測不可預測的事情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83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BRAIN</a:t>
            </a:r>
            <a:r>
              <a:rPr lang="zh-TW" altLang="en-US" dirty="0" smtClean="0"/>
              <a:t>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BRAIN</a:t>
            </a:r>
            <a:r>
              <a:rPr lang="zh-TW" altLang="en-US" dirty="0" smtClean="0"/>
              <a:t>遊戲中玩家與莊家對賭，而不是交易型式</a:t>
            </a:r>
            <a:endParaRPr lang="en-US" altLang="zh-TW" dirty="0" smtClean="0"/>
          </a:p>
          <a:p>
            <a:pPr lvl="1"/>
            <a:r>
              <a:rPr lang="zh-TW" altLang="en-US" dirty="0"/>
              <a:t>莊家設定數種</a:t>
            </a:r>
            <a:r>
              <a:rPr lang="zh-TW" altLang="en-US" dirty="0" smtClean="0"/>
              <a:t>結果供參與者</a:t>
            </a:r>
            <a:r>
              <a:rPr lang="zh-TW" altLang="en-US" dirty="0"/>
              <a:t>下</a:t>
            </a:r>
            <a:r>
              <a:rPr lang="zh-TW" altLang="en-US" dirty="0" smtClean="0"/>
              <a:t>注，所有籌碼必須下</a:t>
            </a:r>
            <a:r>
              <a:rPr lang="zh-TW" altLang="en-US" dirty="0" smtClean="0"/>
              <a:t>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玩家每人有</a:t>
            </a:r>
            <a:r>
              <a:rPr lang="en-US" altLang="zh-TW" dirty="0" smtClean="0"/>
              <a:t>100</a:t>
            </a:r>
            <a:r>
              <a:rPr lang="zh-TW" altLang="en-US" dirty="0" smtClean="0"/>
              <a:t>個籌碼，針對下一季的需求選十組數字。日後實際數字揭曉時，再依照每人的押注來獲賠</a:t>
            </a:r>
            <a:endParaRPr lang="en-US" altLang="zh-TW" dirty="0" smtClean="0"/>
          </a:p>
          <a:p>
            <a:pPr lvl="1"/>
            <a:r>
              <a:rPr lang="zh-TW" altLang="en-US" dirty="0"/>
              <a:t>缺陷</a:t>
            </a:r>
            <a:r>
              <a:rPr lang="zh-TW" altLang="en-US" dirty="0" smtClean="0"/>
              <a:t>：相同來源的資訊被重複計算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55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政策分析市場：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一個值得警惕的故事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美國國防部為了讓</a:t>
            </a:r>
            <a:r>
              <a:rPr lang="en-US" altLang="zh-TW" dirty="0" smtClean="0"/>
              <a:t>CIA</a:t>
            </a:r>
            <a:r>
              <a:rPr lang="zh-TW" altLang="en-US" dirty="0" smtClean="0"/>
              <a:t>與</a:t>
            </a:r>
            <a:r>
              <a:rPr lang="en-US" altLang="zh-TW" dirty="0" smtClean="0"/>
              <a:t>FBI</a:t>
            </a:r>
            <a:r>
              <a:rPr lang="zh-TW" altLang="en-US" dirty="0" smtClean="0"/>
              <a:t>互相分享資訊，而推出「政策分析市場」</a:t>
            </a:r>
            <a:endParaRPr lang="en-US" altLang="zh-TW" dirty="0" smtClean="0"/>
          </a:p>
          <a:p>
            <a:pPr lvl="1"/>
            <a:r>
              <a:rPr lang="zh-TW" altLang="en-US" dirty="0"/>
              <a:t>國會議員招開記者會質疑此</a:t>
            </a:r>
            <a:r>
              <a:rPr lang="zh-TW" altLang="en-US" dirty="0" smtClean="0"/>
              <a:t>計畫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造成百家媒體爭相報導此奇怪計畫</a:t>
            </a:r>
            <a:endParaRPr lang="en-US" altLang="zh-TW" dirty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即使預測市場僅供內部人員使用，其他人還是會對此產生相反意見</a:t>
            </a:r>
            <a:endParaRPr lang="en-US" altLang="zh-TW" dirty="0" smtClean="0"/>
          </a:p>
          <a:p>
            <a:pPr lvl="1"/>
            <a:r>
              <a:rPr lang="zh-TW" altLang="en-US" dirty="0"/>
              <a:t>訓練、教導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0757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自我應驗預言：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針對意圖的動機方法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參與者擁有對於未來事件的資訊，但他們不可擁有足以左右結果的力量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自我應驗預言 </a:t>
            </a:r>
            <a:r>
              <a:rPr lang="en-US" altLang="zh-TW" dirty="0" smtClean="0"/>
              <a:t>EX: </a:t>
            </a:r>
            <a:r>
              <a:rPr lang="zh-TW" altLang="en-US" dirty="0" smtClean="0"/>
              <a:t>銷售員低落銷售利益為代價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只能在銷售業績和準確預測二選一嗎？</a:t>
            </a:r>
            <a:endParaRPr lang="en-US" altLang="zh-TW" dirty="0" smtClean="0"/>
          </a:p>
          <a:p>
            <a:pPr lvl="1"/>
            <a:r>
              <a:rPr lang="zh-TW" altLang="en-US" dirty="0"/>
              <a:t>訂金</a:t>
            </a:r>
            <a:r>
              <a:rPr lang="zh-TW" altLang="en-US" dirty="0" smtClean="0"/>
              <a:t>、折扣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「親愛的艾比兩難」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85923"/>
              </p:ext>
            </p:extLst>
          </p:nvPr>
        </p:nvGraphicFramePr>
        <p:xfrm>
          <a:off x="611560" y="1628800"/>
          <a:ext cx="7632848" cy="48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/>
                <a:gridCol w="1908212"/>
                <a:gridCol w="1908212"/>
                <a:gridCol w="1908212"/>
              </a:tblGrid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實際訂購量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預定數量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件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訂金 </a:t>
                      </a:r>
                      <a:r>
                        <a:rPr lang="en-US" altLang="zh-TW" dirty="0" smtClean="0"/>
                        <a:t>(per $1)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折扣 </a:t>
                      </a:r>
                      <a:r>
                        <a:rPr lang="en-US" altLang="zh-TW" dirty="0" smtClean="0"/>
                        <a:t>(per $2)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160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訂金沒收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淨誘因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140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每件獲利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11.75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11.67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總獲利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940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1200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1400.4</a:t>
                      </a:r>
                      <a:r>
                        <a:rPr lang="zh-TW" altLang="en-US" dirty="0" smtClean="0"/>
                        <a:t>美元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23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好萊塢證券交易所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</a:t>
            </a:r>
            <a:r>
              <a:rPr lang="en-US" altLang="zh-TW" dirty="0"/>
              <a:t>81</a:t>
            </a:r>
            <a:r>
              <a:rPr lang="zh-TW" altLang="en-US" dirty="0"/>
              <a:t>屆奧斯卡金像獎頒獎</a:t>
            </a:r>
            <a:r>
              <a:rPr lang="zh-TW" altLang="en-US" dirty="0" smtClean="0"/>
              <a:t>典禮</a:t>
            </a:r>
            <a:endParaRPr lang="en-US" altLang="zh-TW" dirty="0" smtClean="0"/>
          </a:p>
          <a:p>
            <a:pPr lvl="1"/>
            <a:r>
              <a:rPr lang="zh-TW" altLang="en-US" dirty="0"/>
              <a:t>熱中於預測得獎者</a:t>
            </a:r>
            <a:r>
              <a:rPr lang="zh-TW" altLang="en-US" dirty="0" smtClean="0"/>
              <a:t>是誰</a:t>
            </a:r>
            <a:endParaRPr lang="en-US" altLang="zh-TW" dirty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好萊塢證券交易所</a:t>
            </a:r>
            <a:endParaRPr lang="en-US" altLang="zh-TW" dirty="0"/>
          </a:p>
          <a:p>
            <a:pPr lvl="1"/>
            <a:r>
              <a:rPr lang="zh-TW" altLang="en-US" dirty="0" smtClean="0"/>
              <a:t>好萊塢各項情報數字為對象的交易所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電影票房、導演、演員未來的身價都可下注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以好萊塢幣進行交易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交易所</a:t>
            </a:r>
            <a:r>
              <a:rPr lang="zh-TW" altLang="en-US" dirty="0"/>
              <a:t>成功預測七</a:t>
            </a:r>
            <a:r>
              <a:rPr lang="zh-TW" altLang="en-US" dirty="0" smtClean="0"/>
              <a:t>個</a:t>
            </a:r>
            <a:r>
              <a:rPr lang="en-US" altLang="zh-TW" dirty="0" smtClean="0"/>
              <a:t>(</a:t>
            </a:r>
            <a:r>
              <a:rPr lang="zh-TW" altLang="en-US" dirty="0" smtClean="0"/>
              <a:t>總共八個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，比影評還準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551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好萊塢證券交易所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將所有人所知道的事情一丁點的聚集起來，匯集成一個預測 </a:t>
            </a:r>
            <a:r>
              <a:rPr lang="en-US" altLang="zh-TW" dirty="0" smtClean="0"/>
              <a:t>(</a:t>
            </a:r>
            <a:r>
              <a:rPr lang="zh-TW" altLang="en-US" dirty="0" smtClean="0"/>
              <a:t>商界中最重要的事 ─ 預測未來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不使用實質金錢做交易，系統起出給予</a:t>
            </a:r>
            <a:r>
              <a:rPr lang="en-US" altLang="zh-TW" dirty="0" smtClean="0"/>
              <a:t>200</a:t>
            </a:r>
            <a:r>
              <a:rPr lang="zh-TW" altLang="en-US" dirty="0" smtClean="0"/>
              <a:t>萬元好萊塢幣做本金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交易所的獲利來自販售</a:t>
            </a:r>
            <a:r>
              <a:rPr lang="zh-TW" altLang="en-US" dirty="0"/>
              <a:t>資訊給製片商、金融業者、其他電影</a:t>
            </a:r>
            <a:r>
              <a:rPr lang="zh-TW" altLang="en-US" dirty="0" smtClean="0"/>
              <a:t>組織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為何需要交易所的資訊？</a:t>
            </a:r>
            <a:endParaRPr lang="en-US" altLang="zh-TW" dirty="0" smtClean="0"/>
          </a:p>
          <a:p>
            <a:pPr lvl="1"/>
            <a:r>
              <a:rPr lang="zh-TW" altLang="en-US" dirty="0"/>
              <a:t>決定如何調度資金才最有</a:t>
            </a:r>
            <a:r>
              <a:rPr lang="zh-TW" altLang="en-US" dirty="0" smtClean="0"/>
              <a:t>效益 </a:t>
            </a:r>
            <a:r>
              <a:rPr lang="en-US" altLang="zh-TW" dirty="0" smtClean="0"/>
              <a:t>(EX: Julia Roberts)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89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備用方法：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猜測估算和資料運算分析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365008"/>
              </p:ext>
            </p:extLst>
          </p:nvPr>
        </p:nvGraphicFramePr>
        <p:xfrm>
          <a:off x="457200" y="1600200"/>
          <a:ext cx="8229600" cy="4530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/>
                <a:gridCol w="3096344"/>
                <a:gridCol w="3322712"/>
              </a:tblGrid>
              <a:tr h="53265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預測方法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運用範圍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優、缺點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99943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猜測預估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迅速判斷比全盤式分析更容易找答案。</a:t>
                      </a:r>
                      <a:r>
                        <a:rPr lang="en-US" altLang="zh-TW" dirty="0" smtClean="0"/>
                        <a:t>EX</a:t>
                      </a:r>
                      <a:r>
                        <a:rPr lang="zh-TW" altLang="en-US" dirty="0" smtClean="0"/>
                        <a:t>：藝術品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容易。失準率高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99943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資料運算分析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分析大量資料得之特定模式。</a:t>
                      </a:r>
                      <a:r>
                        <a:rPr lang="en-US" altLang="zh-TW" dirty="0" smtClean="0"/>
                        <a:t>EX</a:t>
                      </a:r>
                      <a:r>
                        <a:rPr lang="zh-TW" altLang="en-US" dirty="0" smtClean="0"/>
                        <a:t>：哪年收成的葡萄釀的酒最好喝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資料豐富、穩定時表現最好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99943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集體智慧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 smtClean="0"/>
                        <a:t>《</a:t>
                      </a:r>
                      <a:r>
                        <a:rPr lang="zh-TW" altLang="en-US" dirty="0" smtClean="0"/>
                        <a:t>群眾的智慧</a:t>
                      </a:r>
                      <a:r>
                        <a:rPr lang="en-US" altLang="zh-TW" dirty="0" smtClean="0"/>
                        <a:t>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參與的人要多、每個人分散在各領域中、資料分散在全體中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99943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動機與風險態度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dirty="0" smtClean="0"/>
                        <a:t>《</a:t>
                      </a:r>
                      <a:r>
                        <a:rPr lang="zh-TW" altLang="en-US" dirty="0" smtClean="0"/>
                        <a:t>金錢實驗室的人性考驗</a:t>
                      </a:r>
                      <a:r>
                        <a:rPr lang="en-US" altLang="zh-TW" dirty="0" smtClean="0"/>
                        <a:t>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解決參與者得以部分掌控結果且願意提供預測的問題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05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打造群體智慧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找具有相關知識且關心新產品的人以起開會討論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參與會議的人表達意見的成本比這麼做的誘因還高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民主匿名投票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消磨專業優勢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集合眾人智慧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訊息整合</a:t>
            </a:r>
            <a:endParaRPr lang="en-US" altLang="zh-TW" dirty="0" smtClean="0"/>
          </a:p>
          <a:p>
            <a:pPr lvl="1"/>
            <a:r>
              <a:rPr lang="zh-TW" altLang="en-US" dirty="0"/>
              <a:t>每個交易者都拿出錢壓在自己相信的</a:t>
            </a:r>
            <a:r>
              <a:rPr lang="zh-TW" altLang="en-US" dirty="0" smtClean="0"/>
              <a:t>部分，價格代表各方的信心結果</a:t>
            </a:r>
            <a:endParaRPr lang="en-US" altLang="zh-TW" dirty="0"/>
          </a:p>
          <a:p>
            <a:pPr lvl="1"/>
            <a:r>
              <a:rPr lang="zh-TW" altLang="en-US" dirty="0"/>
              <a:t>大數法則、誘因、以價格為衡量單位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51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大數法則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有用的資訊隨機分布在茫茫大海中，專家能舀一大碗水，菜鳥只能舀起一杯水</a:t>
            </a:r>
            <a:endParaRPr lang="en-US" altLang="zh-TW" dirty="0" smtClean="0"/>
          </a:p>
          <a:p>
            <a:pPr lvl="1"/>
            <a:r>
              <a:rPr lang="zh-TW" altLang="en-US" dirty="0"/>
              <a:t>當派出的新手越多，很小的資訊累積起來，效用比幾個專家還要</a:t>
            </a:r>
            <a:r>
              <a:rPr lang="zh-TW" altLang="en-US" dirty="0" smtClean="0"/>
              <a:t>有用</a:t>
            </a:r>
            <a:endParaRPr lang="en-US" altLang="zh-TW" dirty="0" smtClean="0"/>
          </a:p>
          <a:p>
            <a:pPr lvl="1"/>
            <a:r>
              <a:rPr lang="zh-TW" altLang="en-US" dirty="0"/>
              <a:t>凡人的數量比專家多，且成本較</a:t>
            </a:r>
            <a:r>
              <a:rPr lang="zh-TW" altLang="en-US" dirty="0" smtClean="0"/>
              <a:t>低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知識之海與預測市場有重要區別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/>
          </a:p>
          <a:p>
            <a:pPr marL="457200" lvl="1" indent="0">
              <a:buNone/>
            </a:pPr>
            <a:r>
              <a:rPr lang="zh-TW" altLang="en-US" dirty="0" smtClean="0"/>
              <a:t> </a:t>
            </a:r>
            <a:endParaRPr lang="zh-TW" altLang="en-US" dirty="0"/>
          </a:p>
        </p:txBody>
      </p:sp>
      <p:cxnSp>
        <p:nvCxnSpPr>
          <p:cNvPr id="6" name="直線接點 5"/>
          <p:cNvCxnSpPr/>
          <p:nvPr/>
        </p:nvCxnSpPr>
        <p:spPr>
          <a:xfrm>
            <a:off x="2627784" y="4797152"/>
            <a:ext cx="0" cy="1916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H="1">
            <a:off x="2627784" y="6713984"/>
            <a:ext cx="27363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1752328" y="504453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精確度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5364088" y="635173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人數</a:t>
            </a:r>
            <a:endParaRPr lang="zh-TW" altLang="en-US" dirty="0"/>
          </a:p>
        </p:txBody>
      </p:sp>
      <p:sp>
        <p:nvSpPr>
          <p:cNvPr id="21" name="手繪多邊形 20"/>
          <p:cNvSpPr/>
          <p:nvPr/>
        </p:nvSpPr>
        <p:spPr>
          <a:xfrm>
            <a:off x="2795451" y="4911634"/>
            <a:ext cx="2390503" cy="1606732"/>
          </a:xfrm>
          <a:custGeom>
            <a:avLst/>
            <a:gdLst>
              <a:gd name="connsiteX0" fmla="*/ 0 w 2390503"/>
              <a:gd name="connsiteY0" fmla="*/ 1606732 h 1606732"/>
              <a:gd name="connsiteX1" fmla="*/ 91440 w 2390503"/>
              <a:gd name="connsiteY1" fmla="*/ 1240972 h 1606732"/>
              <a:gd name="connsiteX2" fmla="*/ 378823 w 2390503"/>
              <a:gd name="connsiteY2" fmla="*/ 692332 h 1606732"/>
              <a:gd name="connsiteX3" fmla="*/ 796835 w 2390503"/>
              <a:gd name="connsiteY3" fmla="*/ 261257 h 1606732"/>
              <a:gd name="connsiteX4" fmla="*/ 1319349 w 2390503"/>
              <a:gd name="connsiteY4" fmla="*/ 65315 h 1606732"/>
              <a:gd name="connsiteX5" fmla="*/ 1959429 w 2390503"/>
              <a:gd name="connsiteY5" fmla="*/ 13063 h 1606732"/>
              <a:gd name="connsiteX6" fmla="*/ 2390503 w 2390503"/>
              <a:gd name="connsiteY6" fmla="*/ 0 h 1606732"/>
              <a:gd name="connsiteX7" fmla="*/ 2390503 w 2390503"/>
              <a:gd name="connsiteY7" fmla="*/ 0 h 160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90503" h="1606732">
                <a:moveTo>
                  <a:pt x="0" y="1606732"/>
                </a:moveTo>
                <a:cubicBezTo>
                  <a:pt x="14151" y="1500052"/>
                  <a:pt x="28303" y="1393372"/>
                  <a:pt x="91440" y="1240972"/>
                </a:cubicBezTo>
                <a:cubicBezTo>
                  <a:pt x="154577" y="1088572"/>
                  <a:pt x="261257" y="855618"/>
                  <a:pt x="378823" y="692332"/>
                </a:cubicBezTo>
                <a:cubicBezTo>
                  <a:pt x="496389" y="529046"/>
                  <a:pt x="640081" y="365760"/>
                  <a:pt x="796835" y="261257"/>
                </a:cubicBezTo>
                <a:cubicBezTo>
                  <a:pt x="953589" y="156754"/>
                  <a:pt x="1125583" y="106681"/>
                  <a:pt x="1319349" y="65315"/>
                </a:cubicBezTo>
                <a:cubicBezTo>
                  <a:pt x="1513115" y="23949"/>
                  <a:pt x="1780903" y="23949"/>
                  <a:pt x="1959429" y="13063"/>
                </a:cubicBezTo>
                <a:cubicBezTo>
                  <a:pt x="2137955" y="2177"/>
                  <a:pt x="2390503" y="0"/>
                  <a:pt x="2390503" y="0"/>
                </a:cubicBezTo>
                <a:lnTo>
                  <a:pt x="2390503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68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誘因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誘因來源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參與者本身對於內容有興趣、熱情</a:t>
            </a:r>
            <a:endParaRPr lang="en-US" altLang="zh-TW" dirty="0" smtClean="0"/>
          </a:p>
          <a:p>
            <a:pPr lvl="1"/>
            <a:r>
              <a:rPr lang="zh-TW" altLang="en-US" dirty="0"/>
              <a:t>使用遊戲</a:t>
            </a:r>
            <a:r>
              <a:rPr lang="zh-TW" altLang="en-US" dirty="0" smtClean="0"/>
              <a:t>代幣進行下注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競賽的的刺激性 </a:t>
            </a:r>
            <a:r>
              <a:rPr lang="en-US" altLang="zh-TW" dirty="0" smtClean="0"/>
              <a:t>(</a:t>
            </a:r>
            <a:r>
              <a:rPr lang="zh-TW" altLang="en-US" dirty="0" smtClean="0"/>
              <a:t>金錢誘因</a:t>
            </a:r>
            <a:r>
              <a:rPr lang="en-US" altLang="zh-TW" dirty="0" smtClean="0"/>
              <a:t>)</a:t>
            </a:r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準確率：真</a:t>
            </a:r>
            <a:r>
              <a:rPr lang="zh-TW" altLang="en-US" dirty="0"/>
              <a:t>錢 </a:t>
            </a:r>
            <a:r>
              <a:rPr lang="en-US" altLang="zh-TW" dirty="0"/>
              <a:t>V.S. </a:t>
            </a:r>
            <a:r>
              <a:rPr lang="zh-TW" altLang="en-US" dirty="0"/>
              <a:t>假</a:t>
            </a:r>
            <a:r>
              <a:rPr lang="zh-TW" altLang="en-US" dirty="0" smtClean="0"/>
              <a:t>錢</a:t>
            </a:r>
            <a:endParaRPr lang="en-US" altLang="zh-TW" dirty="0" smtClean="0"/>
          </a:p>
          <a:p>
            <a:pPr lvl="1"/>
            <a:r>
              <a:rPr lang="zh-TW" altLang="en-US" dirty="0"/>
              <a:t>真錢市場對於資料發現較有激勵</a:t>
            </a:r>
            <a:r>
              <a:rPr lang="zh-TW" altLang="en-US" dirty="0" smtClean="0"/>
              <a:t>作用</a:t>
            </a:r>
            <a:endParaRPr lang="en-US" altLang="zh-TW" dirty="0" smtClean="0"/>
          </a:p>
          <a:p>
            <a:pPr lvl="1"/>
            <a:r>
              <a:rPr lang="zh-TW" altLang="en-US" dirty="0"/>
              <a:t>假錢市場對於資料會及教有效率</a:t>
            </a:r>
          </a:p>
        </p:txBody>
      </p:sp>
    </p:spTree>
    <p:extLst>
      <p:ext uri="{BB962C8B-B14F-4D97-AF65-F5344CB8AC3E}">
        <p14:creationId xmlns:p14="http://schemas.microsoft.com/office/powerpoint/2010/main" val="411642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以價格未衡量單位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現實市場中資訊混亂，難以將其揉合成一個明確的預測數字</a:t>
            </a:r>
            <a:endParaRPr lang="en-US" altLang="zh-TW" dirty="0" smtClean="0"/>
          </a:p>
          <a:p>
            <a:pPr lvl="1"/>
            <a:r>
              <a:rPr lang="zh-TW" altLang="en-US" dirty="0"/>
              <a:t>預測市場中的特定股價</a:t>
            </a:r>
            <a:r>
              <a:rPr lang="zh-TW" altLang="en-US" dirty="0" smtClean="0"/>
              <a:t>，反應</a:t>
            </a:r>
            <a:r>
              <a:rPr lang="zh-TW" altLang="en-US" dirty="0"/>
              <a:t>出每個人所</a:t>
            </a:r>
            <a:r>
              <a:rPr lang="zh-TW" altLang="en-US" dirty="0" smtClean="0"/>
              <a:t>擁有資訊，自然化做一個預測數字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EX</a:t>
            </a:r>
            <a:r>
              <a:rPr lang="zh-TW" altLang="en-US" dirty="0" smtClean="0"/>
              <a:t>：有股票叫熱賣、淡市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金融或股票市場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副產品：彙集的資訊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預測市場</a:t>
            </a:r>
            <a:r>
              <a:rPr lang="zh-TW" altLang="en-US" dirty="0"/>
              <a:t> </a:t>
            </a:r>
            <a:r>
              <a:rPr lang="en-US" altLang="zh-TW" dirty="0" smtClean="0"/>
              <a:t>-&gt; </a:t>
            </a:r>
            <a:r>
              <a:rPr lang="zh-TW" altLang="en-US" dirty="0" smtClean="0"/>
              <a:t>幫助決策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769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預測市場為何失敗？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缺乏資訊</a:t>
            </a:r>
            <a:endParaRPr lang="en-US" altLang="zh-TW" dirty="0"/>
          </a:p>
          <a:p>
            <a:pPr marL="914400" lvl="1" indent="-514350"/>
            <a:r>
              <a:rPr lang="zh-TW" altLang="en-US" dirty="0" smtClean="0"/>
              <a:t>預測美國選舉結果 </a:t>
            </a:r>
            <a:r>
              <a:rPr lang="en-US" altLang="zh-TW" dirty="0" smtClean="0"/>
              <a:t>V.S. </a:t>
            </a:r>
            <a:r>
              <a:rPr lang="zh-TW" altLang="en-US" dirty="0" smtClean="0"/>
              <a:t>預測海珊被捕</a:t>
            </a:r>
            <a:endParaRPr lang="en-US" altLang="zh-TW" dirty="0" smtClean="0"/>
          </a:p>
          <a:p>
            <a:pPr marL="914400" lvl="1" indent="-514350"/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流動性太</a:t>
            </a:r>
            <a:r>
              <a:rPr lang="zh-TW" altLang="en-US" dirty="0" smtClean="0"/>
              <a:t>低</a:t>
            </a:r>
            <a:endParaRPr lang="en-US" altLang="zh-TW" dirty="0" smtClean="0"/>
          </a:p>
          <a:p>
            <a:pPr marL="914400" lvl="1" indent="-514350"/>
            <a:r>
              <a:rPr lang="en-US" altLang="zh-TW" dirty="0" smtClean="0"/>
              <a:t>EX:</a:t>
            </a:r>
            <a:r>
              <a:rPr lang="zh-TW" altLang="en-US" dirty="0" smtClean="0"/>
              <a:t> 惠普公司的交易市場</a:t>
            </a:r>
            <a:endParaRPr lang="en-US" altLang="zh-TW" dirty="0" smtClean="0"/>
          </a:p>
          <a:p>
            <a:pPr marL="914400" lvl="1" indent="-514350"/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泡沫</a:t>
            </a:r>
            <a:endParaRPr lang="en-US" altLang="zh-TW" dirty="0" smtClean="0"/>
          </a:p>
          <a:p>
            <a:pPr lvl="1"/>
            <a:r>
              <a:rPr lang="zh-TW" altLang="en-US" dirty="0"/>
              <a:t>以為別人掌握了自己不知道的</a:t>
            </a:r>
            <a:r>
              <a:rPr lang="zh-TW" altLang="en-US" dirty="0" smtClean="0"/>
              <a:t>資訊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294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808</Words>
  <Application>Microsoft Office PowerPoint</Application>
  <PresentationFormat>如螢幕大小 (4:3)</PresentationFormat>
  <Paragraphs>129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第八章 預測不可預測的事情</vt:lpstr>
      <vt:lpstr>好萊塢證券交易所</vt:lpstr>
      <vt:lpstr>好萊塢證券交易所</vt:lpstr>
      <vt:lpstr>備用方法： 猜測估算和資料運算分析</vt:lpstr>
      <vt:lpstr>打造群體智慧</vt:lpstr>
      <vt:lpstr>大數法則</vt:lpstr>
      <vt:lpstr>誘因</vt:lpstr>
      <vt:lpstr>以價格未衡量單位</vt:lpstr>
      <vt:lpstr>預測市場為何失敗？</vt:lpstr>
      <vt:lpstr>BRAIN方法</vt:lpstr>
      <vt:lpstr>政策分析市場： 一個值得警惕的故事</vt:lpstr>
      <vt:lpstr>自我應驗預言： 針對意圖的動機方法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第八章 預測不可預測的事情</dc:title>
  <dc:creator>Simon</dc:creator>
  <cp:lastModifiedBy>Simon</cp:lastModifiedBy>
  <cp:revision>26</cp:revision>
  <dcterms:created xsi:type="dcterms:W3CDTF">2012-05-23T02:23:24Z</dcterms:created>
  <dcterms:modified xsi:type="dcterms:W3CDTF">2012-05-24T13:11:07Z</dcterms:modified>
</cp:coreProperties>
</file>