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3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416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309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00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28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207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00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08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03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337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922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704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6C495-8D2B-4F8A-902A-99BCD2138EBD}" type="datetimeFigureOut">
              <a:rPr lang="zh-TW" altLang="en-US" smtClean="0"/>
              <a:t>2012/5/9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12058-659E-420F-B328-DB73FAE252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39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第三章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互惠的分配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389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現場研究的互惠實驗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學者庫伯懷疑，是否因為雇主未表達充分意圖所致</a:t>
            </a:r>
            <a:endParaRPr lang="en-US" altLang="zh-TW" dirty="0" smtClean="0"/>
          </a:p>
          <a:p>
            <a:pPr lvl="1"/>
            <a:r>
              <a:rPr lang="zh-TW" altLang="en-US" dirty="0"/>
              <a:t>不明所以得到高工資，或許會不認為這是雇主給的</a:t>
            </a:r>
            <a:r>
              <a:rPr lang="zh-TW" altLang="en-US" dirty="0" smtClean="0"/>
              <a:t>禮物</a:t>
            </a:r>
            <a:endParaRPr lang="en-US" altLang="zh-TW" dirty="0" smtClean="0"/>
          </a:p>
          <a:p>
            <a:pPr lvl="1"/>
            <a:r>
              <a:rPr lang="zh-TW" altLang="en-US" dirty="0"/>
              <a:t>如果給予這份禮物的意圖更加明顯的話，使否能有效</a:t>
            </a:r>
            <a:r>
              <a:rPr lang="zh-TW" altLang="en-US" dirty="0" smtClean="0"/>
              <a:t>的</a:t>
            </a:r>
            <a:r>
              <a:rPr lang="zh-TW" altLang="en-US" dirty="0"/>
              <a:t>提升</a:t>
            </a:r>
            <a:r>
              <a:rPr lang="zh-TW" altLang="en-US" dirty="0" smtClean="0"/>
              <a:t>生產力</a:t>
            </a:r>
            <a:r>
              <a:rPr lang="zh-TW" altLang="en-US" dirty="0"/>
              <a:t>呢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現場實驗：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工作</a:t>
            </a:r>
            <a:r>
              <a:rPr lang="en-US" altLang="zh-TW" dirty="0" smtClean="0"/>
              <a:t>1</a:t>
            </a:r>
            <a:r>
              <a:rPr lang="zh-TW" altLang="en-US" dirty="0" smtClean="0"/>
              <a:t>：</a:t>
            </a:r>
            <a:r>
              <a:rPr lang="zh-TW" altLang="en-US" dirty="0"/>
              <a:t>工作</a:t>
            </a:r>
            <a:r>
              <a:rPr lang="zh-TW" altLang="en-US" dirty="0" smtClean="0"/>
              <a:t>三小時</a:t>
            </a:r>
            <a:r>
              <a:rPr lang="en-US" altLang="zh-TW" dirty="0"/>
              <a:t>(12</a:t>
            </a:r>
            <a:r>
              <a:rPr lang="zh-TW" altLang="en-US" dirty="0"/>
              <a:t>美元</a:t>
            </a:r>
            <a:r>
              <a:rPr lang="en-US" altLang="zh-TW" dirty="0"/>
              <a:t>/</a:t>
            </a:r>
            <a:r>
              <a:rPr lang="zh-TW" altLang="en-US" dirty="0"/>
              <a:t>小時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/>
              <a:t>工作</a:t>
            </a:r>
            <a:r>
              <a:rPr lang="en-US" altLang="zh-TW" dirty="0"/>
              <a:t>2</a:t>
            </a:r>
            <a:r>
              <a:rPr lang="zh-TW" altLang="en-US" dirty="0" smtClean="0"/>
              <a:t>：工作三小時，表達來應徵的感謝之意，加薪</a:t>
            </a:r>
            <a:r>
              <a:rPr lang="en-US" altLang="zh-TW" dirty="0" smtClean="0"/>
              <a:t>7</a:t>
            </a:r>
            <a:r>
              <a:rPr lang="zh-TW" altLang="en-US" dirty="0"/>
              <a:t>美</a:t>
            </a:r>
            <a:r>
              <a:rPr lang="zh-TW" altLang="en-US" dirty="0" smtClean="0"/>
              <a:t>元</a:t>
            </a:r>
            <a:endParaRPr lang="en-US" altLang="zh-TW" dirty="0" smtClean="0"/>
          </a:p>
          <a:p>
            <a:pPr lvl="1"/>
            <a:r>
              <a:rPr lang="zh-TW" altLang="en-US" dirty="0"/>
              <a:t>工作</a:t>
            </a:r>
            <a:r>
              <a:rPr lang="en-US" altLang="zh-TW" dirty="0"/>
              <a:t>3</a:t>
            </a:r>
            <a:r>
              <a:rPr lang="zh-TW" altLang="en-US" dirty="0"/>
              <a:t>：工作三小時</a:t>
            </a:r>
            <a:r>
              <a:rPr lang="zh-TW" altLang="en-US" dirty="0" smtClean="0"/>
              <a:t>，</a:t>
            </a:r>
            <a:r>
              <a:rPr lang="zh-TW" altLang="en-US" dirty="0"/>
              <a:t>表達來應徵的感謝之意</a:t>
            </a:r>
            <a:r>
              <a:rPr lang="zh-TW" altLang="en-US" dirty="0" smtClean="0"/>
              <a:t>，送保溫瓶禮物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97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現場研究的互惠實驗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實驗結果：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給予</a:t>
            </a:r>
            <a:r>
              <a:rPr lang="en-US" altLang="zh-TW" dirty="0" smtClean="0"/>
              <a:t>7</a:t>
            </a:r>
            <a:r>
              <a:rPr lang="zh-TW" altLang="en-US" dirty="0"/>
              <a:t>美</a:t>
            </a:r>
            <a:r>
              <a:rPr lang="zh-TW" altLang="en-US" dirty="0" smtClean="0"/>
              <a:t>元</a:t>
            </a:r>
            <a:r>
              <a:rPr lang="zh-TW" altLang="en-US" dirty="0"/>
              <a:t>對於生產力毫無</a:t>
            </a:r>
            <a:r>
              <a:rPr lang="zh-TW" altLang="en-US" dirty="0" smtClean="0"/>
              <a:t>益處，因此獎金形式的禮物判定無效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收到保溫瓶生產力增加</a:t>
            </a:r>
            <a:r>
              <a:rPr lang="en-US" altLang="zh-TW" dirty="0" smtClean="0"/>
              <a:t>30%</a:t>
            </a:r>
            <a:r>
              <a:rPr lang="zh-TW" altLang="en-US" dirty="0" smtClean="0"/>
              <a:t>，且持續到實驗結束</a:t>
            </a:r>
            <a:endParaRPr lang="en-US" altLang="zh-TW" dirty="0" smtClean="0"/>
          </a:p>
          <a:p>
            <a:pPr lvl="1"/>
            <a:r>
              <a:rPr lang="zh-TW" altLang="en-US" dirty="0"/>
              <a:t>在適當情況下，非現金的禮物更佳</a:t>
            </a:r>
            <a:r>
              <a:rPr lang="zh-TW" altLang="en-US" dirty="0" smtClean="0"/>
              <a:t>適當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以上皆為經過設計單次性質的工作，而現實世界中的雇傭關係，是在長期互動的基礎上進行。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老闆對員工還不錯</a:t>
            </a:r>
            <a:endParaRPr lang="en-US" altLang="zh-TW" dirty="0" smtClean="0"/>
          </a:p>
          <a:p>
            <a:pPr lvl="1"/>
            <a:r>
              <a:rPr lang="zh-TW" altLang="en-US" dirty="0"/>
              <a:t>考慮到</a:t>
            </a:r>
            <a:r>
              <a:rPr lang="zh-TW" altLang="en-US" dirty="0" smtClean="0"/>
              <a:t>未來升遷、加薪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594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現場研究的互惠實驗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「資格超過」有兩種含意：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委婉告知年紀太大</a:t>
            </a:r>
            <a:endParaRPr lang="en-US" altLang="zh-TW" dirty="0" smtClean="0"/>
          </a:p>
          <a:p>
            <a:pPr lvl="1"/>
            <a:r>
              <a:rPr lang="zh-TW" altLang="en-US" dirty="0"/>
              <a:t>老闆怕員工容易有倦怠</a:t>
            </a:r>
            <a:r>
              <a:rPr lang="zh-TW" altLang="en-US" dirty="0" smtClean="0"/>
              <a:t>感，造成成本的浪費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給予薪資、禮物的適當，牽涉許多因素</a:t>
            </a:r>
            <a:r>
              <a:rPr lang="en-US" altLang="zh-TW" dirty="0" smtClean="0"/>
              <a:t>(</a:t>
            </a:r>
            <a:r>
              <a:rPr lang="zh-TW" altLang="en-US" dirty="0" smtClean="0"/>
              <a:t>工作類型、競爭關係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，並不是完全有效</a:t>
            </a:r>
            <a:endParaRPr lang="en-US" altLang="zh-TW" dirty="0" smtClean="0"/>
          </a:p>
          <a:p>
            <a:pPr lvl="1"/>
            <a:r>
              <a:rPr lang="zh-TW" altLang="en-US" dirty="0"/>
              <a:t>速食櫃檯</a:t>
            </a:r>
            <a:r>
              <a:rPr lang="zh-TW" altLang="en-US" dirty="0" smtClean="0"/>
              <a:t>員工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培養相互照顧的文化，必須時時報答員工的付出</a:t>
            </a:r>
            <a:r>
              <a:rPr lang="en-US" altLang="zh-TW" dirty="0" smtClean="0"/>
              <a:t>(</a:t>
            </a:r>
            <a:r>
              <a:rPr lang="zh-TW" altLang="en-US" dirty="0" smtClean="0"/>
              <a:t>不一定是金錢上的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常加班，不准休假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699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重要的思維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當員工意識到雇主真心付出給員工更高薪資，員工會更賣力，形成互惠的行為</a:t>
            </a:r>
            <a:endParaRPr lang="en-US" altLang="zh-TW" dirty="0" smtClean="0"/>
          </a:p>
          <a:p>
            <a:pPr lvl="1"/>
            <a:r>
              <a:rPr lang="zh-TW" altLang="en-US" dirty="0"/>
              <a:t>但無法明確察覺到意圖時，還會有互惠行為嗎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互惠行為來自於感情、人際關係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實驗：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批發商</a:t>
            </a:r>
            <a:r>
              <a:rPr lang="zh-TW" altLang="en-US" dirty="0"/>
              <a:t>、零售商透過電腦交易</a:t>
            </a:r>
            <a:r>
              <a:rPr lang="en-US" altLang="zh-TW" dirty="0"/>
              <a:t>15</a:t>
            </a:r>
            <a:r>
              <a:rPr lang="zh-TW" altLang="en-US" dirty="0" smtClean="0"/>
              <a:t>回合，雙方不了解對方給予此售價的意圖</a:t>
            </a:r>
            <a:endParaRPr lang="en-US" altLang="zh-TW" dirty="0" smtClean="0"/>
          </a:p>
          <a:p>
            <a:pPr lvl="1"/>
            <a:r>
              <a:rPr lang="zh-TW" altLang="en-US" dirty="0"/>
              <a:t>受測前會先認識對方，建立友誼</a:t>
            </a:r>
            <a:r>
              <a:rPr lang="zh-TW" altLang="en-US" dirty="0" smtClean="0"/>
              <a:t>關係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實驗</a:t>
            </a:r>
            <a:r>
              <a:rPr lang="zh-TW" altLang="en-US" dirty="0"/>
              <a:t>結果：</a:t>
            </a:r>
            <a:endParaRPr lang="en-US" altLang="zh-TW" dirty="0"/>
          </a:p>
          <a:p>
            <a:pPr lvl="1"/>
            <a:r>
              <a:rPr lang="zh-TW" altLang="en-US" dirty="0"/>
              <a:t>互惠行為出現，有友誼關係比</a:t>
            </a:r>
            <a:r>
              <a:rPr lang="zh-TW" altLang="en-US" dirty="0" smtClean="0"/>
              <a:t>沒有友誼關係賺</a:t>
            </a:r>
            <a:r>
              <a:rPr lang="zh-TW" altLang="en-US" dirty="0"/>
              <a:t>到</a:t>
            </a:r>
            <a:r>
              <a:rPr lang="zh-TW" altLang="en-US" dirty="0" smtClean="0"/>
              <a:t>的錢還多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社交接觸有助於雙方利得</a:t>
            </a:r>
            <a:endParaRPr lang="zh-TW" altLang="en-US" dirty="0"/>
          </a:p>
          <a:p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05436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先給胡蘿蔔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互惠應用在慈善捐款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現場實驗：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勸募方法一：只有要求捐助的信件</a:t>
            </a:r>
            <a:endParaRPr lang="en-US" altLang="zh-TW" dirty="0" smtClean="0"/>
          </a:p>
          <a:p>
            <a:pPr lvl="1"/>
            <a:r>
              <a:rPr lang="zh-TW" altLang="en-US" dirty="0"/>
              <a:t>勸募</a:t>
            </a:r>
            <a:r>
              <a:rPr lang="zh-TW" altLang="en-US" dirty="0" smtClean="0"/>
              <a:t>方法二：信件附贈一張明信片、信封</a:t>
            </a:r>
            <a:endParaRPr lang="en-US" altLang="zh-TW" dirty="0" smtClean="0"/>
          </a:p>
          <a:p>
            <a:pPr lvl="1"/>
            <a:r>
              <a:rPr lang="zh-TW" altLang="en-US" dirty="0"/>
              <a:t>勸募</a:t>
            </a:r>
            <a:r>
              <a:rPr lang="zh-TW" altLang="en-US" dirty="0" smtClean="0"/>
              <a:t>方法三：</a:t>
            </a:r>
            <a:r>
              <a:rPr lang="zh-TW" altLang="en-US" dirty="0"/>
              <a:t>信件附</a:t>
            </a:r>
            <a:r>
              <a:rPr lang="zh-TW" altLang="en-US" dirty="0" smtClean="0"/>
              <a:t>贈四張</a:t>
            </a:r>
            <a:r>
              <a:rPr lang="zh-TW" altLang="en-US" dirty="0"/>
              <a:t>明信片、</a:t>
            </a:r>
            <a:r>
              <a:rPr lang="zh-TW" altLang="en-US" dirty="0" smtClean="0"/>
              <a:t>信封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實驗結果：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方法</a:t>
            </a:r>
            <a:r>
              <a:rPr lang="zh-TW" altLang="en-US" dirty="0"/>
              <a:t>三</a:t>
            </a:r>
            <a:r>
              <a:rPr lang="zh-TW" altLang="en-US" dirty="0" smtClean="0"/>
              <a:t>的勸募金</a:t>
            </a:r>
            <a:r>
              <a:rPr lang="en-US" altLang="zh-TW" dirty="0"/>
              <a:t>&gt;</a:t>
            </a:r>
            <a:r>
              <a:rPr lang="zh-TW" altLang="en-US" dirty="0" smtClean="0"/>
              <a:t>方法二的</a:t>
            </a:r>
            <a:r>
              <a:rPr lang="zh-TW" altLang="en-US" dirty="0"/>
              <a:t>勸募</a:t>
            </a:r>
            <a:r>
              <a:rPr lang="zh-TW" altLang="en-US" dirty="0" smtClean="0"/>
              <a:t>金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方法</a:t>
            </a:r>
            <a:r>
              <a:rPr lang="zh-TW" altLang="en-US" dirty="0"/>
              <a:t>一的勸募</a:t>
            </a:r>
            <a:r>
              <a:rPr lang="zh-TW" altLang="en-US" dirty="0" smtClean="0"/>
              <a:t>金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禮物的大小足以提高捐款率，產生互惠效果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69158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先給胡蘿蔔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此方法不可過度使用</a:t>
            </a:r>
            <a:endParaRPr lang="en-US" altLang="zh-TW" dirty="0" smtClean="0"/>
          </a:p>
          <a:p>
            <a:pPr lvl="1"/>
            <a:r>
              <a:rPr lang="zh-TW" altLang="en-US" dirty="0"/>
              <a:t>昂貴的禮物，造成</a:t>
            </a:r>
            <a:r>
              <a:rPr lang="zh-TW" altLang="en-US" dirty="0" smtClean="0"/>
              <a:t>反感</a:t>
            </a:r>
            <a:endParaRPr lang="en-US" altLang="zh-TW" dirty="0" smtClean="0"/>
          </a:p>
          <a:p>
            <a:pPr lvl="1"/>
            <a:r>
              <a:rPr lang="zh-TW" altLang="en-US" dirty="0"/>
              <a:t>每年都收到相同的</a:t>
            </a:r>
            <a:r>
              <a:rPr lang="zh-TW" altLang="en-US" dirty="0" smtClean="0"/>
              <a:t>禮物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前者是先給禮物才捐現，那麼捐贈</a:t>
            </a:r>
            <a:r>
              <a:rPr lang="zh-TW" altLang="en-US" dirty="0"/>
              <a:t>後才給禮物，有相同效果嗎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lvl="1"/>
            <a:r>
              <a:rPr lang="zh-TW" altLang="en-US" dirty="0"/>
              <a:t>答案：</a:t>
            </a:r>
            <a:r>
              <a:rPr lang="zh-TW" altLang="en-US" dirty="0" smtClean="0"/>
              <a:t>不一定</a:t>
            </a:r>
            <a:endParaRPr lang="en-US" altLang="zh-TW" dirty="0" smtClean="0"/>
          </a:p>
          <a:p>
            <a:pPr lvl="1"/>
            <a:r>
              <a:rPr lang="zh-TW" altLang="en-US" dirty="0"/>
              <a:t>事後的謝禮太過輕微，會降低捐現的</a:t>
            </a:r>
            <a:r>
              <a:rPr lang="zh-TW" altLang="en-US" dirty="0" smtClean="0"/>
              <a:t>意願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「排擠效應」：正面或負面的外部刺激，反而會擠掉內部動機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45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利他的互惠行為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許多人願意什麼都得不到，也不願意接受不公平的分配比率，並且樂於懲罰欺騙者</a:t>
            </a:r>
            <a:r>
              <a:rPr lang="en-US" altLang="zh-TW" dirty="0" smtClean="0"/>
              <a:t>(</a:t>
            </a:r>
            <a:r>
              <a:rPr lang="zh-TW" altLang="en-US" dirty="0" smtClean="0"/>
              <a:t>第二章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r>
              <a:rPr lang="zh-TW" altLang="en-US" dirty="0" smtClean="0"/>
              <a:t>懲罰行為出現於玩家之間，且必須由自己負擔成本時，稱之為</a:t>
            </a:r>
            <a:r>
              <a:rPr lang="zh-TW" altLang="en-US" dirty="0"/>
              <a:t>「</a:t>
            </a:r>
            <a:r>
              <a:rPr lang="zh-TW" altLang="en-US" dirty="0" smtClean="0"/>
              <a:t>社會的兩難」或「</a:t>
            </a:r>
            <a:r>
              <a:rPr lang="zh-TW" altLang="en-US" dirty="0"/>
              <a:t>公共財賽局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lvl="1"/>
            <a:r>
              <a:rPr lang="zh-TW" altLang="en-US" dirty="0"/>
              <a:t>餐廳吃飯，共同分擔</a:t>
            </a:r>
            <a:r>
              <a:rPr lang="zh-TW" altLang="en-US" dirty="0" smtClean="0"/>
              <a:t>帳單</a:t>
            </a:r>
            <a:endParaRPr lang="en-US" altLang="zh-TW" dirty="0" smtClean="0"/>
          </a:p>
          <a:p>
            <a:pPr lvl="1"/>
            <a:r>
              <a:rPr lang="zh-TW" altLang="en-US" dirty="0"/>
              <a:t>出手懲罰沒有好處，反而需要付出代價，這只是為了單純情緒</a:t>
            </a:r>
            <a:r>
              <a:rPr lang="zh-TW" altLang="en-US" dirty="0" smtClean="0"/>
              <a:t>反應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買賣交易實驗、員工偷東西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720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每況愈下：衝突提高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互惠的狀況不一定會有不錯的結局</a:t>
            </a:r>
            <a:endParaRPr lang="en-US" altLang="zh-TW" dirty="0" smtClean="0"/>
          </a:p>
          <a:p>
            <a:pPr lvl="1"/>
            <a:r>
              <a:rPr lang="zh-TW" altLang="en-US" dirty="0"/>
              <a:t>正向、</a:t>
            </a:r>
            <a:r>
              <a:rPr lang="zh-TW" altLang="en-US" dirty="0" smtClean="0"/>
              <a:t>負向的互惠是不</a:t>
            </a:r>
            <a:r>
              <a:rPr lang="zh-TW" altLang="en-US" dirty="0"/>
              <a:t>對稱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實驗</a:t>
            </a:r>
            <a:r>
              <a:rPr lang="en-US" altLang="zh-TW" dirty="0" smtClean="0"/>
              <a:t>(</a:t>
            </a:r>
            <a:r>
              <a:rPr lang="zh-TW" altLang="en-US" dirty="0" smtClean="0"/>
              <a:t>獨裁者遊戲變</a:t>
            </a:r>
            <a:r>
              <a:rPr lang="zh-TW" altLang="en-US" dirty="0"/>
              <a:t>型</a:t>
            </a:r>
            <a:r>
              <a:rPr lang="zh-TW" altLang="en-US" dirty="0" smtClean="0"/>
              <a:t>版本</a:t>
            </a:r>
            <a:r>
              <a:rPr lang="en-US" altLang="zh-TW" dirty="0" smtClean="0"/>
              <a:t>)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第一階段：獨裁者電腦分</a:t>
            </a:r>
            <a:r>
              <a:rPr lang="en-US" altLang="zh-TW" dirty="0" smtClean="0"/>
              <a:t>100</a:t>
            </a:r>
            <a:r>
              <a:rPr lang="zh-TW" altLang="en-US" dirty="0" smtClean="0"/>
              <a:t>美元，受測者為受領者，分配比率</a:t>
            </a:r>
            <a:r>
              <a:rPr lang="en-US" altLang="zh-TW" dirty="0" smtClean="0"/>
              <a:t>1:1</a:t>
            </a:r>
          </a:p>
          <a:p>
            <a:pPr lvl="1"/>
            <a:r>
              <a:rPr lang="zh-TW" altLang="en-US" dirty="0"/>
              <a:t>第一階段</a:t>
            </a:r>
            <a:r>
              <a:rPr lang="zh-TW" altLang="en-US" dirty="0" smtClean="0"/>
              <a:t>：</a:t>
            </a:r>
            <a:r>
              <a:rPr lang="zh-TW" altLang="en-US" dirty="0"/>
              <a:t>受測</a:t>
            </a:r>
            <a:r>
              <a:rPr lang="zh-TW" altLang="en-US" dirty="0" smtClean="0"/>
              <a:t>者被獨裁者電腦拿走錢</a:t>
            </a:r>
            <a:r>
              <a:rPr lang="en-US" altLang="zh-TW" dirty="0" smtClean="0"/>
              <a:t>(1:1)</a:t>
            </a:r>
          </a:p>
          <a:p>
            <a:pPr lvl="1"/>
            <a:r>
              <a:rPr lang="zh-TW" altLang="en-US" dirty="0" smtClean="0"/>
              <a:t>第二階段：獨裁</a:t>
            </a:r>
            <a:r>
              <a:rPr lang="zh-TW" altLang="en-US" dirty="0"/>
              <a:t>的</a:t>
            </a:r>
            <a:r>
              <a:rPr lang="zh-TW" altLang="en-US" dirty="0" smtClean="0"/>
              <a:t>受</a:t>
            </a:r>
            <a:r>
              <a:rPr lang="zh-TW" altLang="en-US" dirty="0"/>
              <a:t>測</a:t>
            </a:r>
            <a:r>
              <a:rPr lang="zh-TW" altLang="en-US" dirty="0" smtClean="0"/>
              <a:t>者給予電腦錢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獨裁者可以全部都給，或全部取走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看看</a:t>
            </a:r>
            <a:r>
              <a:rPr lang="zh-TW" altLang="en-US" dirty="0"/>
              <a:t>受領者得到公平分配後</a:t>
            </a:r>
            <a:r>
              <a:rPr lang="zh-TW" altLang="en-US" dirty="0" smtClean="0"/>
              <a:t>，第二階段會出現什麼樣的互惠行為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62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每況愈下：衝突提高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實驗結果：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被給錢的受測者比被取錢的受測者表現的還慷慨</a:t>
            </a:r>
            <a:endParaRPr lang="en-US" altLang="zh-TW" dirty="0" smtClean="0"/>
          </a:p>
          <a:p>
            <a:pPr lvl="1"/>
            <a:r>
              <a:rPr lang="zh-TW" altLang="en-US" dirty="0"/>
              <a:t>出現報復的行為，因為錢是被拿走</a:t>
            </a:r>
            <a:r>
              <a:rPr lang="zh-TW" altLang="en-US" dirty="0" smtClean="0"/>
              <a:t>的，認定那是自私、貪婪的行為</a:t>
            </a:r>
            <a:endParaRPr lang="en-US" altLang="zh-TW" dirty="0"/>
          </a:p>
          <a:p>
            <a:pPr lvl="1"/>
            <a:r>
              <a:rPr lang="zh-TW" altLang="en-US" dirty="0"/>
              <a:t>獨裁者可以全部都給，或全部取走</a:t>
            </a:r>
            <a:endParaRPr lang="en-US" altLang="zh-TW" dirty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雙方的解讀是不對稱的，影響到互惠的行為，最後造成衝突的出現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不是將拿走的份數全數歸還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是要</a:t>
            </a:r>
            <a:r>
              <a:rPr lang="zh-TW" altLang="en-US" dirty="0"/>
              <a:t>付出超出自己認為公平的份</a:t>
            </a:r>
            <a:r>
              <a:rPr lang="zh-TW" altLang="en-US" dirty="0" smtClean="0"/>
              <a:t>數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解讀對方意圖時須多方思考</a:t>
            </a:r>
            <a:endParaRPr lang="en-US" altLang="zh-TW" dirty="0" smtClean="0"/>
          </a:p>
          <a:p>
            <a:endParaRPr lang="en-US" altLang="zh-TW" dirty="0"/>
          </a:p>
          <a:p>
            <a:pPr lvl="1"/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920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實驗室中的互惠實驗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SAS</a:t>
            </a:r>
          </a:p>
          <a:p>
            <a:pPr lvl="1"/>
            <a:r>
              <a:rPr lang="zh-TW" altLang="en-US" dirty="0" smtClean="0"/>
              <a:t>提供豐富的福利、鼓勵員工每週工作</a:t>
            </a:r>
            <a:r>
              <a:rPr lang="en-US" altLang="zh-TW" dirty="0" smtClean="0"/>
              <a:t>35</a:t>
            </a:r>
            <a:r>
              <a:rPr lang="zh-TW" altLang="en-US" dirty="0" smtClean="0"/>
              <a:t>小時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員工流動比率只有</a:t>
            </a:r>
            <a:r>
              <a:rPr lang="en-US" altLang="zh-TW" dirty="0" smtClean="0"/>
              <a:t>4%</a:t>
            </a:r>
            <a:r>
              <a:rPr lang="zh-TW" altLang="en-US" dirty="0" smtClean="0"/>
              <a:t>左右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2009</a:t>
            </a:r>
            <a:r>
              <a:rPr lang="zh-TW" altLang="en-US" dirty="0" smtClean="0"/>
              <a:t>年離職率只有</a:t>
            </a:r>
            <a:r>
              <a:rPr lang="en-US" altLang="zh-TW" dirty="0" smtClean="0"/>
              <a:t>2%</a:t>
            </a:r>
          </a:p>
          <a:p>
            <a:pPr lvl="1"/>
            <a:r>
              <a:rPr lang="en-US" altLang="zh-TW" dirty="0" smtClean="0"/>
              <a:t>Fortune</a:t>
            </a:r>
            <a:r>
              <a:rPr lang="zh-TW" altLang="en-US" dirty="0" smtClean="0"/>
              <a:t>雜誌票選「最希望就職」排名第一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全體人員的理念「你</a:t>
            </a:r>
            <a:r>
              <a:rPr lang="zh-TW" altLang="en-US" dirty="0"/>
              <a:t>在意公司，公司也會在意</a:t>
            </a:r>
            <a:r>
              <a:rPr lang="zh-TW" altLang="en-US" dirty="0" smtClean="0"/>
              <a:t>你」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善待</a:t>
            </a:r>
            <a:r>
              <a:rPr lang="zh-TW" altLang="en-US" dirty="0"/>
              <a:t>員工超乎水準，真的有好處嗎？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060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實驗室中的互惠實驗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阿爾克洛夫提出：員工和雇主的關係像是「部分交換禮物」，主要來自於「互惠」的規範</a:t>
            </a:r>
            <a:endParaRPr lang="en-US" altLang="zh-TW" dirty="0" smtClean="0"/>
          </a:p>
          <a:p>
            <a:pPr lvl="1"/>
            <a:r>
              <a:rPr lang="zh-TW" altLang="en-US" dirty="0"/>
              <a:t>雇主自願提出超出必需的</a:t>
            </a:r>
            <a:r>
              <a:rPr lang="zh-TW" altLang="en-US" dirty="0" smtClean="0"/>
              <a:t>報酬</a:t>
            </a:r>
            <a:endParaRPr lang="en-US" altLang="zh-TW" dirty="0" smtClean="0"/>
          </a:p>
          <a:p>
            <a:pPr lvl="1"/>
            <a:r>
              <a:rPr lang="zh-TW" altLang="en-US" dirty="0"/>
              <a:t>員工基於互惠原則，付出額外勞力與</a:t>
            </a:r>
            <a:r>
              <a:rPr lang="zh-TW" altLang="en-US" dirty="0" smtClean="0"/>
              <a:t>服務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為了驗證此概念，許多經濟學家</a:t>
            </a:r>
            <a:r>
              <a:rPr lang="zh-TW" altLang="en-US" dirty="0" smtClean="0"/>
              <a:t>以「禮物交換遊戲」來做實驗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39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實驗室中的互惠實驗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/>
              <a:t>菲爾設計的禮物交換遊戲實驗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參與者分為雇主與工人，工人數比職位數多</a:t>
            </a:r>
            <a:endParaRPr lang="en-US" altLang="zh-TW" dirty="0" smtClean="0"/>
          </a:p>
          <a:p>
            <a:pPr lvl="1"/>
            <a:r>
              <a:rPr lang="zh-TW" altLang="en-US" dirty="0"/>
              <a:t>第一階段</a:t>
            </a:r>
            <a:r>
              <a:rPr lang="zh-TW" altLang="en-US" dirty="0" smtClean="0"/>
              <a:t>：雇主公開徵人，並公布薪資待遇，工人接受及達成契約關係</a:t>
            </a:r>
            <a:endParaRPr lang="en-US" altLang="zh-TW" dirty="0" smtClean="0"/>
          </a:p>
          <a:p>
            <a:pPr lvl="1"/>
            <a:r>
              <a:rPr lang="zh-TW" altLang="en-US" dirty="0"/>
              <a:t>第二階段</a:t>
            </a:r>
            <a:r>
              <a:rPr lang="zh-TW" altLang="en-US" dirty="0" smtClean="0"/>
              <a:t>：每位工人選擇</a:t>
            </a:r>
            <a:r>
              <a:rPr lang="en-US" altLang="zh-TW" dirty="0" smtClean="0"/>
              <a:t>0</a:t>
            </a:r>
            <a:r>
              <a:rPr lang="zh-TW" altLang="en-US" dirty="0" smtClean="0"/>
              <a:t> </a:t>
            </a:r>
            <a:r>
              <a:rPr lang="en-US" altLang="zh-TW" dirty="0" smtClean="0"/>
              <a:t>~</a:t>
            </a:r>
            <a:r>
              <a:rPr lang="zh-TW" altLang="en-US" dirty="0" smtClean="0"/>
              <a:t> </a:t>
            </a:r>
            <a:r>
              <a:rPr lang="en-US" altLang="zh-TW" dirty="0" smtClean="0"/>
              <a:t>1</a:t>
            </a:r>
            <a:r>
              <a:rPr lang="zh-TW" altLang="en-US" dirty="0" smtClean="0"/>
              <a:t>之間的數值代表工作表現</a:t>
            </a:r>
            <a:r>
              <a:rPr lang="en-US" altLang="zh-TW" dirty="0" smtClean="0"/>
              <a:t>(</a:t>
            </a:r>
            <a:r>
              <a:rPr lang="zh-TW" altLang="en-US" dirty="0" smtClean="0"/>
              <a:t>數值越高，付出成本越高，產出品質越好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r>
              <a:rPr lang="zh-TW" altLang="en-US" dirty="0" smtClean="0"/>
              <a:t>工人實際報酬 </a:t>
            </a:r>
            <a:r>
              <a:rPr lang="en-US" altLang="zh-TW" dirty="0" smtClean="0"/>
              <a:t>=</a:t>
            </a:r>
            <a:r>
              <a:rPr lang="zh-TW" altLang="en-US" dirty="0" smtClean="0"/>
              <a:t> 薪資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支出成本</a:t>
            </a:r>
            <a:endParaRPr lang="en-US" altLang="zh-TW" dirty="0" smtClean="0"/>
          </a:p>
          <a:p>
            <a:r>
              <a:rPr lang="zh-TW" altLang="en-US" dirty="0" smtClean="0"/>
              <a:t>雇主實際報酬 </a:t>
            </a:r>
            <a:r>
              <a:rPr lang="en-US" altLang="zh-TW" dirty="0" smtClean="0"/>
              <a:t>= </a:t>
            </a:r>
            <a:r>
              <a:rPr lang="zh-TW" altLang="en-US" dirty="0" smtClean="0"/>
              <a:t>工人產出品質</a:t>
            </a:r>
            <a:r>
              <a:rPr lang="en-US" altLang="zh-TW" dirty="0" smtClean="0"/>
              <a:t> –</a:t>
            </a:r>
            <a:r>
              <a:rPr lang="zh-TW" altLang="en-US" dirty="0" smtClean="0"/>
              <a:t> 支付的薪水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6427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實驗室中的互惠實驗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自私而理性的工人選擇工作品質為零，自私而理性的</a:t>
            </a:r>
            <a:r>
              <a:rPr lang="zh-TW" altLang="en-US" dirty="0"/>
              <a:t>雇主提供最低</a:t>
            </a:r>
            <a:r>
              <a:rPr lang="zh-TW" altLang="en-US" dirty="0" smtClean="0"/>
              <a:t>工資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實驗結果：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雇主提供</a:t>
            </a:r>
            <a:r>
              <a:rPr lang="zh-TW" altLang="en-US" dirty="0"/>
              <a:t>高於平均的</a:t>
            </a:r>
            <a:r>
              <a:rPr lang="zh-TW" altLang="en-US" dirty="0" smtClean="0"/>
              <a:t>工資，希望誘使工人努力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工人提供的品質也在零以上</a:t>
            </a:r>
            <a:endParaRPr lang="en-US" altLang="zh-TW" dirty="0" smtClean="0"/>
          </a:p>
          <a:p>
            <a:pPr lvl="1"/>
            <a:r>
              <a:rPr lang="zh-TW" altLang="en-US" dirty="0"/>
              <a:t>當工資上升時，品質中位數也</a:t>
            </a:r>
            <a:r>
              <a:rPr lang="zh-TW" altLang="en-US" dirty="0" smtClean="0"/>
              <a:t>上升</a:t>
            </a:r>
            <a:endParaRPr lang="en-US" altLang="zh-TW" dirty="0" smtClean="0"/>
          </a:p>
          <a:p>
            <a:pPr lvl="1"/>
            <a:r>
              <a:rPr lang="zh-TW" altLang="en-US" dirty="0"/>
              <a:t>最佳</a:t>
            </a:r>
            <a:r>
              <a:rPr lang="zh-TW" altLang="en-US" dirty="0" smtClean="0"/>
              <a:t>解釋為「互惠」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183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實驗室中的互惠實驗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實驗中取消工人施行「互惠」的機會，將品質設定為</a:t>
            </a:r>
            <a:r>
              <a:rPr lang="zh-TW" altLang="en-US" dirty="0"/>
              <a:t>都相同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實驗結果：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薪資水準驟減</a:t>
            </a:r>
            <a:endParaRPr lang="en-US" altLang="zh-TW" dirty="0" smtClean="0"/>
          </a:p>
          <a:p>
            <a:pPr lvl="1"/>
            <a:r>
              <a:rPr lang="zh-TW" altLang="en-US" dirty="0"/>
              <a:t>雇主也會認為不管給多少，工人品質都相同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雇主即使能降低工資，也不一定願意降低。因為較低的薪資可能會導致較差的品質。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278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現場研究的互惠實驗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現場實際的實驗與實驗室中的實驗明顯不一致</a:t>
            </a:r>
            <a:endParaRPr lang="en-US" altLang="zh-TW" dirty="0" smtClean="0"/>
          </a:p>
          <a:p>
            <a:pPr lvl="1"/>
            <a:r>
              <a:rPr lang="zh-TW" altLang="en-US" dirty="0"/>
              <a:t>實驗室以電腦</a:t>
            </a:r>
            <a:r>
              <a:rPr lang="zh-TW" altLang="en-US" dirty="0" smtClean="0"/>
              <a:t>溝通做實驗</a:t>
            </a:r>
            <a:endParaRPr lang="en-US" altLang="zh-TW" dirty="0" smtClean="0"/>
          </a:p>
          <a:p>
            <a:pPr lvl="1"/>
            <a:r>
              <a:rPr lang="zh-TW" altLang="en-US" dirty="0"/>
              <a:t>實驗壓縮在幾小時</a:t>
            </a:r>
            <a:r>
              <a:rPr lang="zh-TW" altLang="en-US" dirty="0" smtClean="0"/>
              <a:t>之內</a:t>
            </a:r>
            <a:endParaRPr lang="en-US" altLang="zh-TW" dirty="0" smtClean="0"/>
          </a:p>
          <a:p>
            <a:pPr lvl="1"/>
            <a:r>
              <a:rPr lang="zh-TW" altLang="en-US" dirty="0"/>
              <a:t>體認到參加的是實驗而非真實</a:t>
            </a:r>
            <a:r>
              <a:rPr lang="zh-TW" altLang="en-US" dirty="0" smtClean="0"/>
              <a:t>世界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基於此原因除了實驗室實驗之外，往往會進行現實實驗做為輔助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968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現場研究的互惠實驗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現場實驗：</a:t>
            </a:r>
            <a:endParaRPr lang="en-US" altLang="zh-TW" dirty="0" smtClean="0"/>
          </a:p>
          <a:p>
            <a:pPr lvl="1"/>
            <a:r>
              <a:rPr lang="zh-TW" altLang="en-US" dirty="0"/>
              <a:t>工作</a:t>
            </a:r>
            <a:r>
              <a:rPr lang="zh-TW" altLang="en-US" dirty="0" smtClean="0"/>
              <a:t>時間為</a:t>
            </a:r>
            <a:r>
              <a:rPr lang="zh-TW" altLang="en-US" dirty="0"/>
              <a:t>六小時</a:t>
            </a:r>
            <a:r>
              <a:rPr lang="en-US" altLang="zh-TW" dirty="0" smtClean="0"/>
              <a:t>(12</a:t>
            </a:r>
            <a:r>
              <a:rPr lang="zh-TW" altLang="en-US" dirty="0" smtClean="0"/>
              <a:t>美元</a:t>
            </a:r>
            <a:r>
              <a:rPr lang="en-US" altLang="zh-TW" dirty="0" smtClean="0"/>
              <a:t>/</a:t>
            </a:r>
            <a:r>
              <a:rPr lang="zh-TW" altLang="en-US" dirty="0" smtClean="0"/>
              <a:t>小時</a:t>
            </a:r>
            <a:r>
              <a:rPr lang="en-US" altLang="zh-TW" dirty="0" smtClean="0"/>
              <a:t>)</a:t>
            </a:r>
            <a:r>
              <a:rPr lang="zh-TW" altLang="en-US" dirty="0" smtClean="0"/>
              <a:t>：圖書館圖書分類、建立檔案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願意應徵的人一定是接受此待遇，如果給予更高工資，會做得更起勁嗎？</a:t>
            </a:r>
            <a:endParaRPr lang="en-US" altLang="zh-TW" dirty="0" smtClean="0"/>
          </a:p>
          <a:p>
            <a:pPr lvl="1"/>
            <a:r>
              <a:rPr lang="zh-TW" altLang="en-US" dirty="0"/>
              <a:t>應徵後，一半的</a:t>
            </a:r>
            <a:r>
              <a:rPr lang="zh-TW" altLang="en-US" dirty="0" smtClean="0"/>
              <a:t>圖書館工資</a:t>
            </a:r>
            <a:r>
              <a:rPr lang="zh-TW" altLang="en-US" dirty="0"/>
              <a:t>為</a:t>
            </a:r>
            <a:r>
              <a:rPr lang="en-US" altLang="zh-TW" dirty="0"/>
              <a:t>20</a:t>
            </a:r>
            <a:r>
              <a:rPr lang="zh-TW" altLang="en-US" dirty="0"/>
              <a:t>美元</a:t>
            </a:r>
            <a:r>
              <a:rPr lang="en-US" altLang="zh-TW" dirty="0"/>
              <a:t>/</a:t>
            </a:r>
            <a:r>
              <a:rPr lang="zh-TW" altLang="en-US" dirty="0" smtClean="0"/>
              <a:t>小時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/>
              <a:t>實驗結果：</a:t>
            </a:r>
            <a:endParaRPr lang="en-US" altLang="zh-TW" dirty="0"/>
          </a:p>
          <a:p>
            <a:pPr lvl="1"/>
            <a:r>
              <a:rPr lang="zh-TW" altLang="en-US" dirty="0"/>
              <a:t>最初</a:t>
            </a:r>
            <a:r>
              <a:rPr lang="en-US" altLang="zh-TW" dirty="0"/>
              <a:t>90</a:t>
            </a:r>
            <a:r>
              <a:rPr lang="zh-TW" altLang="en-US" dirty="0"/>
              <a:t>分鐘：</a:t>
            </a:r>
            <a:r>
              <a:rPr lang="en-US" altLang="zh-TW" dirty="0"/>
              <a:t>12</a:t>
            </a:r>
            <a:r>
              <a:rPr lang="zh-TW" altLang="en-US" dirty="0"/>
              <a:t>美元的人，每小時登錄</a:t>
            </a:r>
            <a:r>
              <a:rPr lang="en-US" altLang="zh-TW" dirty="0"/>
              <a:t>41</a:t>
            </a:r>
            <a:r>
              <a:rPr lang="zh-TW" altLang="en-US" dirty="0"/>
              <a:t>本書，</a:t>
            </a:r>
            <a:r>
              <a:rPr lang="en-US" altLang="zh-TW" dirty="0"/>
              <a:t>20</a:t>
            </a:r>
            <a:r>
              <a:rPr lang="zh-TW" altLang="en-US" dirty="0"/>
              <a:t>美元的人，登錄</a:t>
            </a:r>
            <a:r>
              <a:rPr lang="en-US" altLang="zh-TW" dirty="0"/>
              <a:t>52</a:t>
            </a:r>
            <a:r>
              <a:rPr lang="zh-TW" altLang="en-US" dirty="0"/>
              <a:t>本書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055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現場研究的互惠實驗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實驗結果：</a:t>
            </a:r>
            <a:endParaRPr lang="en-US" altLang="zh-TW" dirty="0" smtClean="0"/>
          </a:p>
          <a:p>
            <a:pPr lvl="1"/>
            <a:r>
              <a:rPr lang="zh-TW" altLang="en-US" dirty="0"/>
              <a:t>但在接下來的時間，人員</a:t>
            </a:r>
            <a:r>
              <a:rPr lang="zh-TW" altLang="en-US" dirty="0" smtClean="0"/>
              <a:t>逐漸懈怠，績效逐漸相同。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停止互惠行為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高工資、升遷、加薪並不能確保提升士氣與績效</a:t>
            </a:r>
            <a:endParaRPr lang="en-US" altLang="zh-TW" dirty="0" smtClean="0"/>
          </a:p>
          <a:p>
            <a:pPr lvl="1"/>
            <a:r>
              <a:rPr lang="zh-TW" altLang="en-US" dirty="0"/>
              <a:t>一開始可能高興，但興奮感逐漸</a:t>
            </a:r>
            <a:r>
              <a:rPr lang="zh-TW" altLang="en-US" dirty="0" smtClean="0"/>
              <a:t>消退</a:t>
            </a:r>
            <a:endParaRPr lang="en-US" altLang="zh-TW" dirty="0" smtClean="0"/>
          </a:p>
          <a:p>
            <a:pPr lvl="1"/>
            <a:r>
              <a:rPr lang="zh-TW" altLang="en-US" dirty="0"/>
              <a:t>消退速度依照工作種類、加薪幅度、其他同事的</a:t>
            </a:r>
            <a:r>
              <a:rPr lang="zh-TW" altLang="en-US" dirty="0" smtClean="0"/>
              <a:t>薪資</a:t>
            </a:r>
            <a:endParaRPr lang="en-US" altLang="zh-TW" dirty="0" smtClean="0"/>
          </a:p>
          <a:p>
            <a:pPr lvl="1"/>
            <a:r>
              <a:rPr lang="zh-TW" altLang="en-US" dirty="0"/>
              <a:t>在工作上保持活力、衝勁，要保有某種新鮮感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1385</Words>
  <Application>Microsoft Office PowerPoint</Application>
  <PresentationFormat>如螢幕大小 (4:3)</PresentationFormat>
  <Paragraphs>158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第三章 互惠的分配</vt:lpstr>
      <vt:lpstr>實驗室中的互惠實驗</vt:lpstr>
      <vt:lpstr>實驗室中的互惠實驗</vt:lpstr>
      <vt:lpstr>實驗室中的互惠實驗</vt:lpstr>
      <vt:lpstr>實驗室中的互惠實驗</vt:lpstr>
      <vt:lpstr>實驗室中的互惠實驗</vt:lpstr>
      <vt:lpstr>現場研究的互惠實驗</vt:lpstr>
      <vt:lpstr>現場研究的互惠實驗</vt:lpstr>
      <vt:lpstr>現場研究的互惠實驗</vt:lpstr>
      <vt:lpstr>現場研究的互惠實驗</vt:lpstr>
      <vt:lpstr>現場研究的互惠實驗</vt:lpstr>
      <vt:lpstr>現場研究的互惠實驗</vt:lpstr>
      <vt:lpstr>重要的思維</vt:lpstr>
      <vt:lpstr>先給胡蘿蔔</vt:lpstr>
      <vt:lpstr>先給胡蘿蔔</vt:lpstr>
      <vt:lpstr>利他的互惠行為</vt:lpstr>
      <vt:lpstr>每況愈下：衝突提高</vt:lpstr>
      <vt:lpstr>每況愈下：衝突提高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第三章 互惠的分配</dc:title>
  <dc:creator>Simon</dc:creator>
  <cp:lastModifiedBy>Simon</cp:lastModifiedBy>
  <cp:revision>34</cp:revision>
  <dcterms:created xsi:type="dcterms:W3CDTF">2012-04-17T05:00:07Z</dcterms:created>
  <dcterms:modified xsi:type="dcterms:W3CDTF">2012-05-09T05:30:19Z</dcterms:modified>
</cp:coreProperties>
</file>