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349" r:id="rId2"/>
    <p:sldId id="350" r:id="rId3"/>
    <p:sldId id="376" r:id="rId4"/>
    <p:sldId id="355" r:id="rId5"/>
    <p:sldId id="377" r:id="rId6"/>
    <p:sldId id="351" r:id="rId7"/>
    <p:sldId id="369" r:id="rId8"/>
    <p:sldId id="416" r:id="rId9"/>
    <p:sldId id="409" r:id="rId10"/>
    <p:sldId id="417" r:id="rId11"/>
    <p:sldId id="415" r:id="rId12"/>
    <p:sldId id="431" r:id="rId13"/>
    <p:sldId id="419" r:id="rId14"/>
    <p:sldId id="420" r:id="rId15"/>
    <p:sldId id="414" r:id="rId16"/>
    <p:sldId id="421" r:id="rId17"/>
    <p:sldId id="410" r:id="rId18"/>
    <p:sldId id="422" r:id="rId19"/>
    <p:sldId id="424" r:id="rId20"/>
    <p:sldId id="425" r:id="rId21"/>
    <p:sldId id="426" r:id="rId22"/>
    <p:sldId id="427" r:id="rId23"/>
    <p:sldId id="411" r:id="rId24"/>
    <p:sldId id="428" r:id="rId25"/>
    <p:sldId id="429" r:id="rId26"/>
    <p:sldId id="430" r:id="rId27"/>
    <p:sldId id="412" r:id="rId28"/>
    <p:sldId id="408" r:id="rId29"/>
    <p:sldId id="413"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gan Miller" initials="MM"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638"/>
    <a:srgbClr val="007FA3"/>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65" autoAdjust="0"/>
    <p:restoredTop sz="79137" autoAdjust="0"/>
  </p:normalViewPr>
  <p:slideViewPr>
    <p:cSldViewPr>
      <p:cViewPr varScale="1">
        <p:scale>
          <a:sx n="60" d="100"/>
          <a:sy n="60" d="100"/>
        </p:scale>
        <p:origin x="1776" y="78"/>
      </p:cViewPr>
      <p:guideLst>
        <p:guide orient="horz" pos="2160"/>
        <p:guide pos="2880"/>
      </p:guideLst>
    </p:cSldViewPr>
  </p:slideViewPr>
  <p:outlineViewPr>
    <p:cViewPr>
      <p:scale>
        <a:sx n="33" d="100"/>
        <a:sy n="33" d="100"/>
      </p:scale>
      <p:origin x="0" y="-1567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4" d="100"/>
          <a:sy n="54"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t>8/7/2017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t>8/7/2017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chapter discusses the use and influence of information technology in developing a global business strategy. You could ask students to give an example of a global company and describe what it is that makes that company global. What are the advantages that a global firm has over an equivalent national firm? </a:t>
            </a:r>
          </a:p>
          <a:p>
            <a:endParaRPr lang="en-US" altLang="en-US" dirty="0"/>
          </a:p>
        </p:txBody>
      </p:sp>
      <p:sp>
        <p:nvSpPr>
          <p:cNvPr id="4" name="Slide Number Placeholder 3"/>
          <p:cNvSpPr>
            <a:spLocks noGrp="1"/>
          </p:cNvSpPr>
          <p:nvPr>
            <p:ph type="sldNum" sz="quarter" idx="10"/>
          </p:nvPr>
        </p:nvSpPr>
        <p:spPr/>
        <p:txBody>
          <a:bodyPr/>
          <a:lstStyle/>
          <a:p>
            <a:pPr>
              <a:defRPr/>
            </a:pPr>
            <a:fld id="{BCBF78A6-6942-440F-9655-1DC0E3C5C1FC}" type="slidenum">
              <a:rPr lang="en-US" smtClean="0"/>
              <a:pPr>
                <a:defRPr/>
              </a:pPr>
              <a:t>2</a:t>
            </a:fld>
            <a:endParaRPr lang="en-US" dirty="0"/>
          </a:p>
        </p:txBody>
      </p:sp>
    </p:spTree>
    <p:extLst>
      <p:ext uri="{BB962C8B-B14F-4D97-AF65-F5344CB8AC3E}">
        <p14:creationId xmlns:p14="http://schemas.microsoft.com/office/powerpoint/2010/main" val="789363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The first strategic consideration in building an international system is to examine the global environment in terms of business drivers and challenges. This slide and the next two examine business drivers and challenges that lead industries toward global markets and competition. Ask students what global culture is and how this influences internationalization. Ask students to explain what the global knowledge base is, and how this has changed over the past half-century. Can all industries benefit equally from globalization? Why or why not?</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11</a:t>
            </a:fld>
            <a:endParaRPr lang="en-US" dirty="0"/>
          </a:p>
        </p:txBody>
      </p:sp>
    </p:spTree>
    <p:extLst>
      <p:ext uri="{BB962C8B-B14F-4D97-AF65-F5344CB8AC3E}">
        <p14:creationId xmlns:p14="http://schemas.microsoft.com/office/powerpoint/2010/main" val="19586171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12</a:t>
            </a:fld>
            <a:endParaRPr lang="en-US" dirty="0"/>
          </a:p>
        </p:txBody>
      </p:sp>
    </p:spTree>
    <p:extLst>
      <p:ext uri="{BB962C8B-B14F-4D97-AF65-F5344CB8AC3E}">
        <p14:creationId xmlns:p14="http://schemas.microsoft.com/office/powerpoint/2010/main" val="41901264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describes the reality of global information systems in use in typical businesses today. Few businesses that have begun to internationalize have top-of-the-line systems and face powerful competition from those companies that do have truly international systems.</a:t>
            </a:r>
          </a:p>
        </p:txBody>
      </p:sp>
      <p:sp>
        <p:nvSpPr>
          <p:cNvPr id="4" name="Slide Number Placeholder 3"/>
          <p:cNvSpPr>
            <a:spLocks noGrp="1"/>
          </p:cNvSpPr>
          <p:nvPr>
            <p:ph type="sldNum" sz="quarter" idx="10"/>
          </p:nvPr>
        </p:nvSpPr>
        <p:spPr/>
        <p:txBody>
          <a:bodyPr/>
          <a:lstStyle/>
          <a:p>
            <a:fld id="{A73D6722-9B4D-4E29-B226-C325925A8118}" type="slidenum">
              <a:rPr lang="en-US" smtClean="0"/>
              <a:t>13</a:t>
            </a:fld>
            <a:endParaRPr lang="en-US" dirty="0"/>
          </a:p>
        </p:txBody>
      </p:sp>
    </p:spTree>
    <p:extLst>
      <p:ext uri="{BB962C8B-B14F-4D97-AF65-F5344CB8AC3E}">
        <p14:creationId xmlns:p14="http://schemas.microsoft.com/office/powerpoint/2010/main" val="21038376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This slide discusses the general ways business activities can be organized and the four main business strategies used by global companies.  Ask students to describe each of the strategies (domestic exporter, multinational, franchiser, transnational) and to provide an example.</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14</a:t>
            </a:fld>
            <a:endParaRPr lang="en-US" dirty="0"/>
          </a:p>
        </p:txBody>
      </p:sp>
    </p:spTree>
    <p:extLst>
      <p:ext uri="{BB962C8B-B14F-4D97-AF65-F5344CB8AC3E}">
        <p14:creationId xmlns:p14="http://schemas.microsoft.com/office/powerpoint/2010/main" val="18601831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15.3,</a:t>
            </a:r>
            <a:r>
              <a:rPr lang="en-US" altLang="en-US" baseline="0" dirty="0"/>
              <a:t> Page 570.</a:t>
            </a:r>
          </a:p>
          <a:p>
            <a:r>
              <a:rPr lang="en-US" sz="1200" b="0" i="0" u="none" strike="noStrike" kern="1200" baseline="0" dirty="0">
                <a:solidFill>
                  <a:schemeClr val="tx1"/>
                </a:solidFill>
                <a:latin typeface="+mn-lt"/>
                <a:ea typeface="+mn-ea"/>
                <a:cs typeface="+mn-cs"/>
              </a:rPr>
              <a:t>The large Xs show the dominant patterns, and the small Xs show the emerging patterns. For instance, domestic exporters rely predominantly on centralized systems, but there is continual pressure and some development of decentralized systems in local marketing regions.</a:t>
            </a:r>
          </a:p>
          <a:p>
            <a:endParaRPr lang="en-US" altLang="en-US" sz="1200" b="0" i="0" u="none" strike="noStrike" kern="1200" baseline="0" dirty="0">
              <a:solidFill>
                <a:schemeClr val="tx1"/>
              </a:solidFill>
              <a:latin typeface="+mn-lt"/>
              <a:ea typeface="+mn-ea"/>
              <a:cs typeface="+mn-cs"/>
            </a:endParaRPr>
          </a:p>
          <a:p>
            <a:pPr eaLnBrk="1" hangingPunct="1"/>
            <a:r>
              <a:rPr lang="en-US" altLang="en-US" dirty="0"/>
              <a:t>This table shows which system configurations are typically used when a firm employs one of the four global strategies. The large Xs show the dominant patterns whereas the small Xs show the emerging pattern. The transnational has the most ambitious form of systems development, using a singular global environment. This structure is most visible in financial services companies, where the homogeneity of the product (money, money instruments) seems to overcome cultural barriers. </a:t>
            </a:r>
          </a:p>
          <a:p>
            <a:pPr eaLnBrk="1" hangingPunct="1"/>
            <a:endParaRPr lang="en-US" altLang="en-US" dirty="0"/>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17</a:t>
            </a:fld>
            <a:endParaRPr lang="en-US" dirty="0"/>
          </a:p>
        </p:txBody>
      </p:sp>
    </p:spTree>
    <p:extLst>
      <p:ext uri="{BB962C8B-B14F-4D97-AF65-F5344CB8AC3E}">
        <p14:creationId xmlns:p14="http://schemas.microsoft.com/office/powerpoint/2010/main" val="26249054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discusses how a firm should organize itself for doing business on an international scale and offers three main principles to follow when developing a global company and information systems support structure. Ask students to explain the second principal. (For local needs, there should be host country systems units; regional systems units should handle systems development across national boundaries but within major geographic regions; transnational systems should create linkages across and between regional systems.) What types of systems would serve local over regional needs?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18</a:t>
            </a:fld>
            <a:endParaRPr lang="en-US" dirty="0"/>
          </a:p>
        </p:txBody>
      </p:sp>
    </p:spTree>
    <p:extLst>
      <p:ext uri="{BB962C8B-B14F-4D97-AF65-F5344CB8AC3E}">
        <p14:creationId xmlns:p14="http://schemas.microsoft.com/office/powerpoint/2010/main" val="35315987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describes a common scenario of a multinational company and the challenges it faces in trying to develop a transnational information system as it expands into Asian markets. What types of implementation problems can the company expect when it begins development? Can resistance be expected even from the IT departments in different countries? The text describes some likely reactions (the foreign divisions will resist efforts to agree on common user requirements, U.S. systems groups will not easily accept guidance from anyone recommending a transnational strategy, etc.). </a:t>
            </a:r>
          </a:p>
        </p:txBody>
      </p:sp>
      <p:sp>
        <p:nvSpPr>
          <p:cNvPr id="4" name="Slide Number Placeholder 3"/>
          <p:cNvSpPr>
            <a:spLocks noGrp="1"/>
          </p:cNvSpPr>
          <p:nvPr>
            <p:ph type="sldNum" sz="quarter" idx="10"/>
          </p:nvPr>
        </p:nvSpPr>
        <p:spPr/>
        <p:txBody>
          <a:bodyPr/>
          <a:lstStyle/>
          <a:p>
            <a:fld id="{A73D6722-9B4D-4E29-B226-C325925A8118}" type="slidenum">
              <a:rPr lang="en-US" smtClean="0"/>
              <a:t>19</a:t>
            </a:fld>
            <a:endParaRPr lang="en-US" dirty="0"/>
          </a:p>
        </p:txBody>
      </p:sp>
    </p:spTree>
    <p:extLst>
      <p:ext uri="{BB962C8B-B14F-4D97-AF65-F5344CB8AC3E}">
        <p14:creationId xmlns:p14="http://schemas.microsoft.com/office/powerpoint/2010/main" val="1027689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looks at the basic framework of a solution to implementing a transnational information system. Ask students what types of systems might be considered </a:t>
            </a:r>
            <a:r>
              <a:rPr lang="ja-JP" altLang="en-US" dirty="0"/>
              <a:t>“</a:t>
            </a:r>
            <a:r>
              <a:rPr lang="en-US" altLang="ja-JP" dirty="0"/>
              <a:t>core systems.</a:t>
            </a:r>
            <a:r>
              <a:rPr lang="ja-JP" altLang="en-US" dirty="0"/>
              <a:t>”</a:t>
            </a:r>
            <a:r>
              <a:rPr lang="en-US" altLang="ja-JP" dirty="0"/>
              <a:t> What types of systems might fall into the partially coordinated category? The peripheral systems category?</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20</a:t>
            </a:fld>
            <a:endParaRPr lang="en-US" dirty="0"/>
          </a:p>
        </p:txBody>
      </p:sp>
    </p:spTree>
    <p:extLst>
      <p:ext uri="{BB962C8B-B14F-4D97-AF65-F5344CB8AC3E}">
        <p14:creationId xmlns:p14="http://schemas.microsoft.com/office/powerpoint/2010/main" val="10829917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outlines the steps in creating a successful global systems solution appropriate to the firm</a:t>
            </a:r>
            <a:r>
              <a:rPr lang="en-US" altLang="ja-JP" dirty="0"/>
              <a:t>’s goals and strategies. Ask students how a firm would determine its core business processes? (Conduct business process analysis.) Emphasize that the second step is to define the core systems identified as the transnational systems, and these should be kept to a minimum. Emphasize that it is crucial for senior managers at headquarters and in foreign divisions to understand the benefits. Ask students how a larger customer base unleashes economies of scale. What does optimizing funds over a larger capital base mean?</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21</a:t>
            </a:fld>
            <a:endParaRPr lang="en-US" dirty="0"/>
          </a:p>
        </p:txBody>
      </p:sp>
    </p:spTree>
    <p:extLst>
      <p:ext uri="{BB962C8B-B14F-4D97-AF65-F5344CB8AC3E}">
        <p14:creationId xmlns:p14="http://schemas.microsoft.com/office/powerpoint/2010/main" val="38171867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What is meant by </a:t>
            </a:r>
            <a:r>
              <a:rPr lang="ja-JP" altLang="en-US" dirty="0"/>
              <a:t>“</a:t>
            </a:r>
            <a:r>
              <a:rPr lang="en-US" altLang="ja-JP" dirty="0"/>
              <a:t>developing a common language to discuss the business</a:t>
            </a:r>
            <a:r>
              <a:rPr lang="ja-JP" altLang="en-US" dirty="0"/>
              <a:t>”</a:t>
            </a:r>
            <a:r>
              <a:rPr lang="en-US" altLang="ja-JP" dirty="0"/>
              <a:t> and why is this important? Ask students to define legitimacy. Emphasize that, at the global level, there is far too much complexity to implement full-scale, worldwide application changes.</a:t>
            </a:r>
          </a:p>
        </p:txBody>
      </p:sp>
      <p:sp>
        <p:nvSpPr>
          <p:cNvPr id="4" name="Slide Number Placeholder 3"/>
          <p:cNvSpPr>
            <a:spLocks noGrp="1"/>
          </p:cNvSpPr>
          <p:nvPr>
            <p:ph type="sldNum" sz="quarter" idx="10"/>
          </p:nvPr>
        </p:nvSpPr>
        <p:spPr/>
        <p:txBody>
          <a:bodyPr/>
          <a:lstStyle/>
          <a:p>
            <a:fld id="{A73D6722-9B4D-4E29-B226-C325925A8118}" type="slidenum">
              <a:rPr lang="en-US" smtClean="0"/>
              <a:t>22</a:t>
            </a:fld>
            <a:endParaRPr lang="en-US" dirty="0"/>
          </a:p>
        </p:txBody>
      </p:sp>
    </p:spTree>
    <p:extLst>
      <p:ext uri="{BB962C8B-B14F-4D97-AF65-F5344CB8AC3E}">
        <p14:creationId xmlns:p14="http://schemas.microsoft.com/office/powerpoint/2010/main" val="2321990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a:t>
            </a:fld>
            <a:endParaRPr lang="en-US" dirty="0"/>
          </a:p>
        </p:txBody>
      </p:sp>
    </p:spTree>
    <p:extLst>
      <p:ext uri="{BB962C8B-B14F-4D97-AF65-F5344CB8AC3E}">
        <p14:creationId xmlns:p14="http://schemas.microsoft.com/office/powerpoint/2010/main" val="40973148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15.4,</a:t>
            </a:r>
            <a:r>
              <a:rPr lang="en-US" altLang="en-US" baseline="0" dirty="0"/>
              <a:t> Page 573.</a:t>
            </a:r>
          </a:p>
          <a:p>
            <a:r>
              <a:rPr lang="en-US" sz="1200" b="0" i="0" u="none" strike="noStrike" kern="1200" baseline="0" dirty="0">
                <a:solidFill>
                  <a:schemeClr val="tx1"/>
                </a:solidFill>
                <a:latin typeface="+mn-lt"/>
                <a:ea typeface="+mn-ea"/>
                <a:cs typeface="+mn-cs"/>
              </a:rPr>
              <a:t>Agency and other coordination costs increase as the firm moves from local option systems toward regional and global systems. However, transaction costs of participating in global markets probably decrease as firms develop global systems. A sensible strategy is to reduce agency costs by developing only a few core global systems that are vital for global operations, leaving other systems in the hands of regional and local units. Source: From Managing Information Technology in Multinational Corporations by Edward M. Roche, © 1993. Adapted by permission of Prentice Hall, Inc., Upper Saddle River, NJ.</a:t>
            </a:r>
          </a:p>
          <a:p>
            <a:endParaRPr lang="en-US" altLang="en-US" sz="1200" b="0" i="0" u="none" strike="noStrike" kern="1200" baseline="0" dirty="0">
              <a:solidFill>
                <a:schemeClr val="tx1"/>
              </a:solidFill>
              <a:latin typeface="+mn-lt"/>
              <a:ea typeface="+mn-ea"/>
              <a:cs typeface="+mn-cs"/>
            </a:endParaRPr>
          </a:p>
          <a:p>
            <a:pPr eaLnBrk="1" hangingPunct="1"/>
            <a:r>
              <a:rPr lang="en-US" altLang="en-US" dirty="0"/>
              <a:t>This graphic illustrates the scope of the three different categories of system (global, regional, local). Give the student an example industry, say, sports apparel manufacturing, and ask students to describe what local, regional, and global business processes might be. Use Nike as an example—a U.S. firm for design, marketing, sales and distribution where all the products are made in offshore factories. </a:t>
            </a:r>
          </a:p>
          <a:p>
            <a:pPr eaLnBrk="1" hangingPunct="1"/>
            <a:endParaRPr lang="en-US" altLang="en-US" dirty="0"/>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23</a:t>
            </a:fld>
            <a:endParaRPr lang="en-US" dirty="0"/>
          </a:p>
        </p:txBody>
      </p:sp>
    </p:spTree>
    <p:extLst>
      <p:ext uri="{BB962C8B-B14F-4D97-AF65-F5344CB8AC3E}">
        <p14:creationId xmlns:p14="http://schemas.microsoft.com/office/powerpoint/2010/main" val="33452885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continues the discussion of solutions to the management challenges. What types of difficulties might there be in having all units update software at the same time? Why does the text suggest that, as much as possible, raw power—commanding people—should be avoided, when dealing with user resistance?</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24</a:t>
            </a:fld>
            <a:endParaRPr lang="en-US" dirty="0"/>
          </a:p>
        </p:txBody>
      </p:sp>
    </p:spTree>
    <p:extLst>
      <p:ext uri="{BB962C8B-B14F-4D97-AF65-F5344CB8AC3E}">
        <p14:creationId xmlns:p14="http://schemas.microsoft.com/office/powerpoint/2010/main" val="12290968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and the next emphasize the types of technological, rather than organizational, challenges faced when building a global system. It is important to note that all units having the same hardware and operating software does not guarantee integration, data standardization must also be enforced. For example, technical accounting terms such as the beginning and end of the fiscal year must be standardized.</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25</a:t>
            </a:fld>
            <a:endParaRPr lang="en-US" dirty="0"/>
          </a:p>
        </p:txBody>
      </p:sp>
    </p:spTree>
    <p:extLst>
      <p:ext uri="{BB962C8B-B14F-4D97-AF65-F5344CB8AC3E}">
        <p14:creationId xmlns:p14="http://schemas.microsoft.com/office/powerpoint/2010/main" val="5744083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continues the discussion of technology challenges in building global systems. Ask students why MIS and TPS are typically the most important applications.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26</a:t>
            </a:fld>
            <a:endParaRPr lang="en-US" dirty="0"/>
          </a:p>
        </p:txBody>
      </p:sp>
    </p:spTree>
    <p:extLst>
      <p:ext uri="{BB962C8B-B14F-4D97-AF65-F5344CB8AC3E}">
        <p14:creationId xmlns:p14="http://schemas.microsoft.com/office/powerpoint/2010/main" val="1537507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15.5,</a:t>
            </a:r>
            <a:r>
              <a:rPr lang="en-US" altLang="en-US" baseline="0" dirty="0"/>
              <a:t> Page 578.</a:t>
            </a:r>
          </a:p>
          <a:p>
            <a:r>
              <a:rPr lang="en-US" sz="1200" b="0" i="0" u="none" strike="noStrike" kern="1200" baseline="0" dirty="0">
                <a:solidFill>
                  <a:schemeClr val="tx1"/>
                </a:solidFill>
                <a:latin typeface="+mn-lt"/>
                <a:ea typeface="+mn-ea"/>
                <a:cs typeface="+mn-cs"/>
              </a:rPr>
              <a:t>The percentage of the total population using the Internet in developing countries is much smaller than in the United States and Europe, but it is growing rapidly. Source: Based on data from Internerworldstats.com, 2015; Pew Global Attitudes Project, 2015; and authors.</a:t>
            </a:r>
          </a:p>
          <a:p>
            <a:endParaRPr lang="en-US" altLang="en-US" sz="1200" b="0" i="0" u="none" strike="noStrike" kern="1200" baseline="0" dirty="0">
              <a:solidFill>
                <a:schemeClr val="tx1"/>
              </a:solidFill>
              <a:latin typeface="+mn-lt"/>
              <a:ea typeface="+mn-ea"/>
              <a:cs typeface="+mn-cs"/>
            </a:endParaRPr>
          </a:p>
          <a:p>
            <a:r>
              <a:rPr lang="en-US" altLang="en-US" dirty="0"/>
              <a:t>This graph shows the percentage of population using the Internet, by region. It illustrates the lower penetration of Internet usage in developing countries.</a:t>
            </a:r>
          </a:p>
          <a:p>
            <a:pPr eaLnBrk="1" hangingPunct="1"/>
            <a:endParaRPr lang="en-US" altLang="en-US" dirty="0"/>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27</a:t>
            </a:fld>
            <a:endParaRPr lang="en-US" dirty="0"/>
          </a:p>
        </p:txBody>
      </p:sp>
    </p:spTree>
    <p:extLst>
      <p:ext uri="{BB962C8B-B14F-4D97-AF65-F5344CB8AC3E}">
        <p14:creationId xmlns:p14="http://schemas.microsoft.com/office/powerpoint/2010/main" val="22755035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28</a:t>
            </a:fld>
            <a:endParaRPr lang="en-US" dirty="0"/>
          </a:p>
        </p:txBody>
      </p:sp>
    </p:spTree>
    <p:extLst>
      <p:ext uri="{BB962C8B-B14F-4D97-AF65-F5344CB8AC3E}">
        <p14:creationId xmlns:p14="http://schemas.microsoft.com/office/powerpoint/2010/main" val="42770233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aseline="0"/>
              <a:t> </a:t>
            </a: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29</a:t>
            </a:fld>
            <a:endParaRPr lang="en-US" dirty="0"/>
          </a:p>
        </p:txBody>
      </p:sp>
    </p:spTree>
    <p:extLst>
      <p:ext uri="{BB962C8B-B14F-4D97-AF65-F5344CB8AC3E}">
        <p14:creationId xmlns:p14="http://schemas.microsoft.com/office/powerpoint/2010/main" val="37274724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Slide Number Placeholder 3"/>
          <p:cNvSpPr>
            <a:spLocks noGrp="1"/>
          </p:cNvSpPr>
          <p:nvPr>
            <p:ph type="sldNum" sz="quarter" idx="10"/>
          </p:nvPr>
        </p:nvSpPr>
        <p:spPr/>
        <p:txBody>
          <a:bodyPr/>
          <a:lstStyle/>
          <a:p>
            <a:fld id="{A73D6722-9B4D-4E29-B226-C325925A8118}" type="slidenum">
              <a:rPr lang="en-US" smtClean="0"/>
              <a:t>4</a:t>
            </a:fld>
            <a:endParaRPr lang="en-US" dirty="0"/>
          </a:p>
        </p:txBody>
      </p:sp>
    </p:spTree>
    <p:extLst>
      <p:ext uri="{BB962C8B-B14F-4D97-AF65-F5344CB8AC3E}">
        <p14:creationId xmlns:p14="http://schemas.microsoft.com/office/powerpoint/2010/main" val="2566275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5</a:t>
            </a:fld>
            <a:endParaRPr lang="en-US" dirty="0"/>
          </a:p>
        </p:txBody>
      </p:sp>
    </p:spTree>
    <p:extLst>
      <p:ext uri="{BB962C8B-B14F-4D97-AF65-F5344CB8AC3E}">
        <p14:creationId xmlns:p14="http://schemas.microsoft.com/office/powerpoint/2010/main" val="3309140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emphasizes the role of advanced networks and information systems in enabling the growth of global economic systems and global world order. Ask students why networks and IT advances make globalization more feasible. The text uses the example of HP</a:t>
            </a:r>
            <a:r>
              <a:rPr lang="en-US" altLang="ja-JP" dirty="0"/>
              <a:t>’s path to market to illustrate what globalization means for an international firm, illustrated in the next slide.</a:t>
            </a:r>
          </a:p>
          <a:p>
            <a:endParaRPr lang="en-US" altLang="ja-JP" dirty="0"/>
          </a:p>
        </p:txBody>
      </p:sp>
      <p:sp>
        <p:nvSpPr>
          <p:cNvPr id="4" name="Slide Number Placeholder 3"/>
          <p:cNvSpPr>
            <a:spLocks noGrp="1"/>
          </p:cNvSpPr>
          <p:nvPr>
            <p:ph type="sldNum" sz="quarter" idx="10"/>
          </p:nvPr>
        </p:nvSpPr>
        <p:spPr/>
        <p:txBody>
          <a:bodyPr/>
          <a:lstStyle/>
          <a:p>
            <a:fld id="{A73D6722-9B4D-4E29-B226-C325925A8118}" type="slidenum">
              <a:rPr lang="en-US" smtClean="0"/>
              <a:t>6</a:t>
            </a:fld>
            <a:endParaRPr lang="en-US" dirty="0"/>
          </a:p>
        </p:txBody>
      </p:sp>
    </p:spTree>
    <p:extLst>
      <p:ext uri="{BB962C8B-B14F-4D97-AF65-F5344CB8AC3E}">
        <p14:creationId xmlns:p14="http://schemas.microsoft.com/office/powerpoint/2010/main" val="31049689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15.1,</a:t>
            </a:r>
            <a:r>
              <a:rPr lang="en-US" altLang="en-US" baseline="0" dirty="0"/>
              <a:t> Page 563.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0" u="none" strike="noStrike" kern="1200" baseline="0" dirty="0">
                <a:solidFill>
                  <a:schemeClr val="tx1"/>
                </a:solidFill>
                <a:latin typeface="+mn-lt"/>
                <a:ea typeface="+mn-ea"/>
                <a:cs typeface="+mn-cs"/>
              </a:rPr>
              <a:t>Apple designs the iPhone in the United States and relies on suppliers in the United States, Germany, Italy, France, Japan, and South Korea for other parts. Final assembly occurs in China.</a:t>
            </a:r>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7</a:t>
            </a:fld>
            <a:endParaRPr lang="en-US" dirty="0"/>
          </a:p>
        </p:txBody>
      </p:sp>
    </p:spTree>
    <p:extLst>
      <p:ext uri="{BB962C8B-B14F-4D97-AF65-F5344CB8AC3E}">
        <p14:creationId xmlns:p14="http://schemas.microsoft.com/office/powerpoint/2010/main" val="376255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discusses the strategy a firm should take in order to make a successful move toward globalization. Why would understanding the business drivers be the top consideration? Why is considering the technology platform the last consideration?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8</a:t>
            </a:fld>
            <a:endParaRPr lang="en-US" dirty="0"/>
          </a:p>
        </p:txBody>
      </p:sp>
    </p:spTree>
    <p:extLst>
      <p:ext uri="{BB962C8B-B14F-4D97-AF65-F5344CB8AC3E}">
        <p14:creationId xmlns:p14="http://schemas.microsoft.com/office/powerpoint/2010/main" val="34950370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15.2,</a:t>
            </a:r>
            <a:r>
              <a:rPr lang="en-US" altLang="en-US" baseline="0" dirty="0"/>
              <a:t> Page 564.</a:t>
            </a:r>
          </a:p>
          <a:p>
            <a:r>
              <a:rPr lang="en-US" sz="1200" b="0" i="0" u="none" strike="noStrike" kern="1200" baseline="0" dirty="0">
                <a:solidFill>
                  <a:schemeClr val="tx1"/>
                </a:solidFill>
                <a:latin typeface="+mn-lt"/>
                <a:ea typeface="+mn-ea"/>
                <a:cs typeface="+mn-cs"/>
              </a:rPr>
              <a:t>The major dimensions for developing an international information systems architecture are the global environment, the corporate global strategies, the structure of the organization, the management and business processes, and the technology platform.</a:t>
            </a:r>
          </a:p>
          <a:p>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illustrates the strategy for developing an international system. There are a variety of choices when determining a corporate global strategy. For example, you could sell to the globe from a domestic base, or organize production and distribution around the world. Determining a global strategy means deciding what portions of the business are located globally. What would be the biggest factors in making this decision?</a:t>
            </a: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9</a:t>
            </a:fld>
            <a:endParaRPr lang="en-US" dirty="0"/>
          </a:p>
        </p:txBody>
      </p:sp>
    </p:spTree>
    <p:extLst>
      <p:ext uri="{BB962C8B-B14F-4D97-AF65-F5344CB8AC3E}">
        <p14:creationId xmlns:p14="http://schemas.microsoft.com/office/powerpoint/2010/main" val="2226904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continues the discussion of the environmental factors driving a business or industry to globalization. There are both general, cultural challenges in internationalization as well as specific challenges; this slide looks at the general challenges. Ask students to define particularism and to provide an example of it. How would particularism, regionalism, nationalism, affect the success of a business trying to globalize? What is transborder data flow? With the use of the Internet, how is transborder data flow an issue?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continues the discussion of the challenges to internationalization and looks at specific challenges that firms face. One challenge discussed in the text is different accounting standards. How can accounting standards be different from country to country? Ask students how an accounting standard can pose difficulties to developing a global information system. Ask students to define EDI (discussed in an earlier chapter).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10</a:t>
            </a:fld>
            <a:endParaRPr lang="en-US" dirty="0"/>
          </a:p>
        </p:txBody>
      </p:sp>
    </p:spTree>
    <p:extLst>
      <p:ext uri="{BB962C8B-B14F-4D97-AF65-F5344CB8AC3E}">
        <p14:creationId xmlns:p14="http://schemas.microsoft.com/office/powerpoint/2010/main" val="13949113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8/7/2017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10" name="TextBox 9"/>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711136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Box 12"/>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sz="2800"/>
            </a:lvl1pPr>
            <a:lvl2pPr>
              <a:buClr>
                <a:srgbClr val="007FA3"/>
              </a:buClr>
              <a:defRPr sz="2000"/>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8/7/2017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INSIGHT 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a:solidFill>
                  <a:srgbClr val="008638"/>
                </a:solidFill>
              </a:defRPr>
            </a:lvl1pPr>
          </a:lstStyle>
          <a:p>
            <a:r>
              <a:rPr lang="en-US" dirty="0"/>
              <a:t>Click to edit Master title style</a:t>
            </a:r>
          </a:p>
        </p:txBody>
      </p:sp>
      <p:sp>
        <p:nvSpPr>
          <p:cNvPr id="3" name="Content Placeholder 2"/>
          <p:cNvSpPr>
            <a:spLocks noGrp="1"/>
          </p:cNvSpPr>
          <p:nvPr>
            <p:ph idx="1"/>
          </p:nvPr>
        </p:nvSpPr>
        <p:spPr/>
        <p:txBody>
          <a:bodyPr/>
          <a:lstStyle>
            <a:lvl1pPr>
              <a:buClr>
                <a:srgbClr val="008638"/>
              </a:buClr>
              <a:buSzPct val="100000"/>
              <a:defRPr sz="2800"/>
            </a:lvl1pPr>
            <a:lvl2pPr>
              <a:buClr>
                <a:srgbClr val="008638"/>
              </a:buClr>
              <a:defRPr sz="2000"/>
            </a:lvl2pPr>
            <a:lvl3pPr>
              <a:buClr>
                <a:srgbClr val="008638"/>
              </a:buClr>
              <a:defRPr/>
            </a:lvl3pPr>
            <a:lvl4pPr>
              <a:buClr>
                <a:srgbClr val="008638"/>
              </a:buClr>
              <a:defRPr/>
            </a:lvl4pPr>
            <a:lvl5pPr>
              <a:buClr>
                <a:srgbClr val="008638"/>
              </a:buClr>
              <a:defRPr/>
            </a:lvl5pPr>
            <a:lvl6pPr>
              <a:buClr>
                <a:srgbClr val="008638"/>
              </a:buClr>
              <a:defRPr/>
            </a:lvl6pPr>
            <a:lvl7pPr>
              <a:buClr>
                <a:srgbClr val="008638"/>
              </a:buClr>
              <a:defRPr/>
            </a:lvl7pPr>
            <a:lvl8pPr>
              <a:buClr>
                <a:srgbClr val="008638"/>
              </a:buClr>
              <a:defRPr/>
            </a:lvl8pPr>
            <a:lvl9pPr>
              <a:buClr>
                <a:srgbClr val="008638"/>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8/7/2017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660687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8/7/2017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9" name="TextBox 8"/>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203796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8/7/2017</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8" name="TextBox 7"/>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61" r:id="rId5"/>
    <p:sldLayoutId id="2147483659" r:id="rId6"/>
    <p:sldLayoutId id="2147483658" r:id="rId7"/>
    <p:sldLayoutId id="2147483660" r:id="rId8"/>
    <p:sldLayoutId id="2147483651" r:id="rId9"/>
    <p:sldLayoutId id="2147483654" r:id="rId10"/>
    <p:sldLayoutId id="2147483655" r:id="rId11"/>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 Information Systems: Managing the Digital Firm</a:t>
            </a:r>
          </a:p>
        </p:txBody>
      </p:sp>
      <p:sp>
        <p:nvSpPr>
          <p:cNvPr id="3" name="Text Placeholder 2"/>
          <p:cNvSpPr>
            <a:spLocks noGrp="1"/>
          </p:cNvSpPr>
          <p:nvPr>
            <p:ph type="body" sz="quarter" idx="13"/>
          </p:nvPr>
        </p:nvSpPr>
        <p:spPr>
          <a:xfrm>
            <a:off x="457200" y="1300845"/>
            <a:ext cx="8229600" cy="478970"/>
          </a:xfrm>
        </p:spPr>
        <p:txBody>
          <a:bodyPr/>
          <a:lstStyle/>
          <a:p>
            <a:r>
              <a:rPr lang="en-US" dirty="0"/>
              <a:t>Fifteenth edition</a:t>
            </a:r>
          </a:p>
        </p:txBody>
      </p:sp>
      <p:sp>
        <p:nvSpPr>
          <p:cNvPr id="4" name="Text Placeholder 3"/>
          <p:cNvSpPr>
            <a:spLocks noGrp="1"/>
          </p:cNvSpPr>
          <p:nvPr>
            <p:ph type="body" sz="quarter" idx="14"/>
          </p:nvPr>
        </p:nvSpPr>
        <p:spPr/>
        <p:txBody>
          <a:bodyPr/>
          <a:lstStyle/>
          <a:p>
            <a:r>
              <a:rPr lang="en-US" dirty="0"/>
              <a:t>Chapter 15</a:t>
            </a:r>
          </a:p>
        </p:txBody>
      </p:sp>
      <p:sp>
        <p:nvSpPr>
          <p:cNvPr id="5" name="Text Placeholder 4"/>
          <p:cNvSpPr>
            <a:spLocks noGrp="1"/>
          </p:cNvSpPr>
          <p:nvPr>
            <p:ph type="body" sz="quarter" idx="15"/>
          </p:nvPr>
        </p:nvSpPr>
        <p:spPr/>
        <p:txBody>
          <a:bodyPr/>
          <a:lstStyle/>
          <a:p>
            <a:r>
              <a:rPr lang="en-US" dirty="0"/>
              <a:t>Managing Global Systems</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9182" y="2057476"/>
            <a:ext cx="2921491" cy="376388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37321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The Global Environment: Business Drivers</a:t>
            </a:r>
            <a:br>
              <a:rPr lang="en-US" dirty="0"/>
            </a:br>
            <a:r>
              <a:rPr lang="en-US" dirty="0"/>
              <a:t>and Challenges</a:t>
            </a:r>
          </a:p>
        </p:txBody>
      </p:sp>
      <p:sp>
        <p:nvSpPr>
          <p:cNvPr id="3" name="Content Placeholder 2"/>
          <p:cNvSpPr>
            <a:spLocks noGrp="1"/>
          </p:cNvSpPr>
          <p:nvPr>
            <p:ph idx="1"/>
          </p:nvPr>
        </p:nvSpPr>
        <p:spPr/>
        <p:txBody>
          <a:bodyPr/>
          <a:lstStyle/>
          <a:p>
            <a:r>
              <a:rPr lang="en-US" dirty="0"/>
              <a:t>General cultural challenges</a:t>
            </a:r>
          </a:p>
          <a:p>
            <a:pPr lvl="1"/>
            <a:r>
              <a:rPr lang="en-US" dirty="0"/>
              <a:t>Cultural particularism</a:t>
            </a:r>
          </a:p>
          <a:p>
            <a:pPr lvl="1"/>
            <a:r>
              <a:rPr lang="en-US" dirty="0"/>
              <a:t>Social expectations</a:t>
            </a:r>
          </a:p>
          <a:p>
            <a:pPr lvl="1"/>
            <a:r>
              <a:rPr lang="en-US" dirty="0"/>
              <a:t>Political laws</a:t>
            </a:r>
          </a:p>
          <a:p>
            <a:r>
              <a:rPr lang="en-US" dirty="0"/>
              <a:t>Specific challenges</a:t>
            </a:r>
          </a:p>
          <a:p>
            <a:pPr lvl="1"/>
            <a:r>
              <a:rPr lang="en-US" dirty="0"/>
              <a:t>Standards</a:t>
            </a:r>
          </a:p>
          <a:p>
            <a:pPr lvl="1"/>
            <a:r>
              <a:rPr lang="en-US" dirty="0"/>
              <a:t>Reliability</a:t>
            </a:r>
          </a:p>
          <a:p>
            <a:pPr lvl="1"/>
            <a:r>
              <a:rPr lang="en-US" dirty="0"/>
              <a:t>Speed</a:t>
            </a:r>
          </a:p>
          <a:p>
            <a:pPr lvl="1"/>
            <a:r>
              <a:rPr lang="en-US" dirty="0"/>
              <a:t>Personnel</a:t>
            </a:r>
          </a:p>
        </p:txBody>
      </p:sp>
    </p:spTree>
    <p:extLst>
      <p:ext uri="{BB962C8B-B14F-4D97-AF65-F5344CB8AC3E}">
        <p14:creationId xmlns:p14="http://schemas.microsoft.com/office/powerpoint/2010/main" val="25641253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Table 15.1 The Global Environment: Business Drivers and Challenges</a:t>
            </a:r>
          </a:p>
        </p:txBody>
      </p:sp>
      <p:graphicFrame>
        <p:nvGraphicFramePr>
          <p:cNvPr id="6" name="Content Placeholder 5" descr="This table lists business drivers and challenges in the global environment."/>
          <p:cNvGraphicFramePr>
            <a:graphicFrameLocks noGrp="1"/>
          </p:cNvGraphicFramePr>
          <p:nvPr>
            <p:ph idx="1"/>
            <p:extLst>
              <p:ext uri="{D42A27DB-BD31-4B8C-83A1-F6EECF244321}">
                <p14:modId xmlns:p14="http://schemas.microsoft.com/office/powerpoint/2010/main" val="1936918317"/>
              </p:ext>
            </p:extLst>
          </p:nvPr>
        </p:nvGraphicFramePr>
        <p:xfrm>
          <a:off x="609600" y="1828800"/>
          <a:ext cx="7696200" cy="3200399"/>
        </p:xfrm>
        <a:graphic>
          <a:graphicData uri="http://schemas.openxmlformats.org/drawingml/2006/table">
            <a:tbl>
              <a:tblPr firstRow="1" bandRow="1">
                <a:tableStyleId>{5FD0F851-EC5A-4D38-B0AD-8093EC10F338}</a:tableStyleId>
              </a:tblPr>
              <a:tblGrid>
                <a:gridCol w="3848100">
                  <a:extLst>
                    <a:ext uri="{9D8B030D-6E8A-4147-A177-3AD203B41FA5}">
                      <a16:colId xmlns:a16="http://schemas.microsoft.com/office/drawing/2014/main" val="20000"/>
                    </a:ext>
                  </a:extLst>
                </a:gridCol>
                <a:gridCol w="3848100">
                  <a:extLst>
                    <a:ext uri="{9D8B030D-6E8A-4147-A177-3AD203B41FA5}">
                      <a16:colId xmlns:a16="http://schemas.microsoft.com/office/drawing/2014/main" val="20001"/>
                    </a:ext>
                  </a:extLst>
                </a:gridCol>
              </a:tblGrid>
              <a:tr h="475823">
                <a:tc>
                  <a:txBody>
                    <a:bodyPr/>
                    <a:lstStyle/>
                    <a:p>
                      <a:r>
                        <a:rPr lang="en-US" sz="1800" b="0" i="0" u="none" strike="noStrike" kern="1200" baseline="0" dirty="0">
                          <a:solidFill>
                            <a:schemeClr val="tx1"/>
                          </a:solidFill>
                          <a:latin typeface="+mn-lt"/>
                          <a:ea typeface="+mn-ea"/>
                          <a:cs typeface="+mn-cs"/>
                        </a:rPr>
                        <a:t>GENERAL CULTURAL FACTORS</a:t>
                      </a:r>
                      <a:endParaRPr lang="en-US" dirty="0"/>
                    </a:p>
                  </a:txBody>
                  <a:tcPr/>
                </a:tc>
                <a:tc>
                  <a:txBody>
                    <a:bodyPr/>
                    <a:lstStyle/>
                    <a:p>
                      <a:r>
                        <a:rPr lang="en-US" sz="1800" b="0" i="0" u="none" strike="noStrike" kern="1200" baseline="0" dirty="0">
                          <a:solidFill>
                            <a:schemeClr val="tx1"/>
                          </a:solidFill>
                          <a:latin typeface="+mn-lt"/>
                          <a:ea typeface="+mn-ea"/>
                          <a:cs typeface="+mn-cs"/>
                        </a:rPr>
                        <a:t>SPECIFIC BUSINESS FACTORS</a:t>
                      </a:r>
                      <a:endParaRPr lang="en-US" dirty="0"/>
                    </a:p>
                  </a:txBody>
                  <a:tcPr/>
                </a:tc>
                <a:extLst>
                  <a:ext uri="{0D108BD9-81ED-4DB2-BD59-A6C34878D82A}">
                    <a16:rowId xmlns:a16="http://schemas.microsoft.com/office/drawing/2014/main" val="10000"/>
                  </a:ext>
                </a:extLst>
              </a:tr>
              <a:tr h="821284">
                <a:tc>
                  <a:txBody>
                    <a:bodyPr/>
                    <a:lstStyle/>
                    <a:p>
                      <a:r>
                        <a:rPr lang="en-US" sz="1800" b="0" i="0" u="none" strike="noStrike" kern="1200" baseline="0" dirty="0">
                          <a:solidFill>
                            <a:schemeClr val="tx1"/>
                          </a:solidFill>
                          <a:latin typeface="+mn-lt"/>
                          <a:ea typeface="+mn-ea"/>
                          <a:cs typeface="+mn-cs"/>
                        </a:rPr>
                        <a:t>Global communication and transportation technologies</a:t>
                      </a:r>
                      <a:endParaRPr lang="en-US" dirty="0"/>
                    </a:p>
                  </a:txBody>
                  <a:tcPr/>
                </a:tc>
                <a:tc>
                  <a:txBody>
                    <a:bodyPr/>
                    <a:lstStyle/>
                    <a:p>
                      <a:r>
                        <a:rPr lang="en-US" sz="1800" b="0" i="0" u="none" strike="noStrike" kern="1200" baseline="0" dirty="0">
                          <a:solidFill>
                            <a:schemeClr val="tx1"/>
                          </a:solidFill>
                          <a:latin typeface="+mn-lt"/>
                          <a:ea typeface="+mn-ea"/>
                          <a:cs typeface="+mn-cs"/>
                        </a:rPr>
                        <a:t>Global markets</a:t>
                      </a:r>
                      <a:endParaRPr lang="en-US" dirty="0"/>
                    </a:p>
                  </a:txBody>
                  <a:tcPr/>
                </a:tc>
                <a:extLst>
                  <a:ext uri="{0D108BD9-81ED-4DB2-BD59-A6C34878D82A}">
                    <a16:rowId xmlns:a16="http://schemas.microsoft.com/office/drawing/2014/main" val="10001"/>
                  </a:ext>
                </a:extLst>
              </a:tr>
              <a:tr h="475823">
                <a:tc>
                  <a:txBody>
                    <a:bodyPr/>
                    <a:lstStyle/>
                    <a:p>
                      <a:r>
                        <a:rPr lang="en-US" sz="1800" b="0" i="0" u="none" strike="noStrike" kern="1200" baseline="0" dirty="0">
                          <a:solidFill>
                            <a:schemeClr val="tx1"/>
                          </a:solidFill>
                          <a:latin typeface="+mn-lt"/>
                          <a:ea typeface="+mn-ea"/>
                          <a:cs typeface="+mn-cs"/>
                        </a:rPr>
                        <a:t>Development of global culture</a:t>
                      </a:r>
                      <a:endParaRPr lang="en-US" dirty="0"/>
                    </a:p>
                  </a:txBody>
                  <a:tcPr/>
                </a:tc>
                <a:tc>
                  <a:txBody>
                    <a:bodyPr/>
                    <a:lstStyle/>
                    <a:p>
                      <a:r>
                        <a:rPr lang="en-US" sz="1800" b="0" i="0" u="none" strike="noStrike" kern="1200" baseline="0" dirty="0">
                          <a:solidFill>
                            <a:schemeClr val="tx1"/>
                          </a:solidFill>
                          <a:latin typeface="+mn-lt"/>
                          <a:ea typeface="+mn-ea"/>
                          <a:cs typeface="+mn-cs"/>
                        </a:rPr>
                        <a:t>Global production and operations</a:t>
                      </a:r>
                      <a:endParaRPr lang="en-US" dirty="0"/>
                    </a:p>
                  </a:txBody>
                  <a:tcPr/>
                </a:tc>
                <a:extLst>
                  <a:ext uri="{0D108BD9-81ED-4DB2-BD59-A6C34878D82A}">
                    <a16:rowId xmlns:a16="http://schemas.microsoft.com/office/drawing/2014/main" val="10002"/>
                  </a:ext>
                </a:extLst>
              </a:tr>
              <a:tr h="475823">
                <a:tc>
                  <a:txBody>
                    <a:bodyPr/>
                    <a:lstStyle/>
                    <a:p>
                      <a:r>
                        <a:rPr lang="en-US" sz="1800" b="0" i="0" u="none" strike="noStrike" kern="1200" baseline="0" dirty="0">
                          <a:solidFill>
                            <a:schemeClr val="tx1"/>
                          </a:solidFill>
                          <a:latin typeface="+mn-lt"/>
                          <a:ea typeface="+mn-ea"/>
                          <a:cs typeface="+mn-cs"/>
                        </a:rPr>
                        <a:t>Emergence of global social norms</a:t>
                      </a:r>
                      <a:endParaRPr lang="en-US" dirty="0"/>
                    </a:p>
                  </a:txBody>
                  <a:tcPr/>
                </a:tc>
                <a:tc>
                  <a:txBody>
                    <a:bodyPr/>
                    <a:lstStyle/>
                    <a:p>
                      <a:r>
                        <a:rPr lang="en-US" sz="1800" b="0" i="0" u="none" strike="noStrike" kern="1200" baseline="0" dirty="0">
                          <a:solidFill>
                            <a:schemeClr val="tx1"/>
                          </a:solidFill>
                          <a:latin typeface="+mn-lt"/>
                          <a:ea typeface="+mn-ea"/>
                          <a:cs typeface="+mn-cs"/>
                        </a:rPr>
                        <a:t>Global coordination</a:t>
                      </a:r>
                      <a:endParaRPr lang="en-US" dirty="0"/>
                    </a:p>
                  </a:txBody>
                  <a:tcPr/>
                </a:tc>
                <a:extLst>
                  <a:ext uri="{0D108BD9-81ED-4DB2-BD59-A6C34878D82A}">
                    <a16:rowId xmlns:a16="http://schemas.microsoft.com/office/drawing/2014/main" val="10003"/>
                  </a:ext>
                </a:extLst>
              </a:tr>
              <a:tr h="475823">
                <a:tc>
                  <a:txBody>
                    <a:bodyPr/>
                    <a:lstStyle/>
                    <a:p>
                      <a:r>
                        <a:rPr lang="en-US" sz="1800" b="0" i="0" u="none" strike="noStrike" kern="1200" baseline="0" dirty="0">
                          <a:solidFill>
                            <a:schemeClr val="tx1"/>
                          </a:solidFill>
                          <a:latin typeface="+mn-lt"/>
                          <a:ea typeface="+mn-ea"/>
                          <a:cs typeface="+mn-cs"/>
                        </a:rPr>
                        <a:t>Political stability</a:t>
                      </a:r>
                      <a:endParaRPr lang="en-US" dirty="0"/>
                    </a:p>
                  </a:txBody>
                  <a:tcPr/>
                </a:tc>
                <a:tc>
                  <a:txBody>
                    <a:bodyPr/>
                    <a:lstStyle/>
                    <a:p>
                      <a:r>
                        <a:rPr lang="en-US" sz="1800" b="0" i="0" u="none" strike="noStrike" kern="1200" baseline="0" dirty="0">
                          <a:solidFill>
                            <a:schemeClr val="tx1"/>
                          </a:solidFill>
                          <a:latin typeface="+mn-lt"/>
                          <a:ea typeface="+mn-ea"/>
                          <a:cs typeface="+mn-cs"/>
                        </a:rPr>
                        <a:t>Global workforce</a:t>
                      </a:r>
                      <a:endParaRPr lang="en-US" dirty="0"/>
                    </a:p>
                  </a:txBody>
                  <a:tcPr/>
                </a:tc>
                <a:extLst>
                  <a:ext uri="{0D108BD9-81ED-4DB2-BD59-A6C34878D82A}">
                    <a16:rowId xmlns:a16="http://schemas.microsoft.com/office/drawing/2014/main" val="10004"/>
                  </a:ext>
                </a:extLst>
              </a:tr>
              <a:tr h="475823">
                <a:tc>
                  <a:txBody>
                    <a:bodyPr/>
                    <a:lstStyle/>
                    <a:p>
                      <a:r>
                        <a:rPr lang="en-US" sz="1800" b="0" i="0" u="none" strike="noStrike" kern="1200" baseline="0" dirty="0">
                          <a:solidFill>
                            <a:schemeClr val="tx1"/>
                          </a:solidFill>
                          <a:latin typeface="+mn-lt"/>
                          <a:ea typeface="+mn-ea"/>
                          <a:cs typeface="+mn-cs"/>
                        </a:rPr>
                        <a:t>Global knowledge base</a:t>
                      </a:r>
                      <a:endParaRPr lang="en-US" dirty="0"/>
                    </a:p>
                  </a:txBody>
                  <a:tcPr/>
                </a:tc>
                <a:tc>
                  <a:txBody>
                    <a:bodyPr/>
                    <a:lstStyle/>
                    <a:p>
                      <a:r>
                        <a:rPr lang="en-US" sz="1800" b="0" i="0" u="none" strike="noStrike" kern="1200" baseline="0" dirty="0">
                          <a:solidFill>
                            <a:schemeClr val="tx1"/>
                          </a:solidFill>
                          <a:latin typeface="+mn-lt"/>
                          <a:ea typeface="+mn-ea"/>
                          <a:cs typeface="+mn-cs"/>
                        </a:rPr>
                        <a:t>Global economies of scale</a:t>
                      </a:r>
                      <a:endParaRPr lang="en-US"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76543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Table 15.2 Challenges and Obstacles to Global Business Systems</a:t>
            </a:r>
          </a:p>
        </p:txBody>
      </p:sp>
      <p:graphicFrame>
        <p:nvGraphicFramePr>
          <p:cNvPr id="6" name="Content Placeholder 5" descr="This table lists challenges and obstacles to global business systems."/>
          <p:cNvGraphicFramePr>
            <a:graphicFrameLocks noGrp="1"/>
          </p:cNvGraphicFramePr>
          <p:nvPr>
            <p:ph idx="1"/>
            <p:extLst>
              <p:ext uri="{D42A27DB-BD31-4B8C-83A1-F6EECF244321}">
                <p14:modId xmlns:p14="http://schemas.microsoft.com/office/powerpoint/2010/main" val="3701934284"/>
              </p:ext>
            </p:extLst>
          </p:nvPr>
        </p:nvGraphicFramePr>
        <p:xfrm>
          <a:off x="457200" y="1600200"/>
          <a:ext cx="7696200" cy="3584783"/>
        </p:xfrm>
        <a:graphic>
          <a:graphicData uri="http://schemas.openxmlformats.org/drawingml/2006/table">
            <a:tbl>
              <a:tblPr firstRow="1" bandRow="1">
                <a:tableStyleId>{5FD0F851-EC5A-4D38-B0AD-8093EC10F338}</a:tableStyleId>
              </a:tblPr>
              <a:tblGrid>
                <a:gridCol w="3848100">
                  <a:extLst>
                    <a:ext uri="{9D8B030D-6E8A-4147-A177-3AD203B41FA5}">
                      <a16:colId xmlns:a16="http://schemas.microsoft.com/office/drawing/2014/main" val="20000"/>
                    </a:ext>
                  </a:extLst>
                </a:gridCol>
                <a:gridCol w="3848100">
                  <a:extLst>
                    <a:ext uri="{9D8B030D-6E8A-4147-A177-3AD203B41FA5}">
                      <a16:colId xmlns:a16="http://schemas.microsoft.com/office/drawing/2014/main" val="20001"/>
                    </a:ext>
                  </a:extLst>
                </a:gridCol>
              </a:tblGrid>
              <a:tr h="475823">
                <a:tc>
                  <a:txBody>
                    <a:bodyPr/>
                    <a:lstStyle/>
                    <a:p>
                      <a:r>
                        <a:rPr lang="en-US" sz="1800" b="0" i="0" u="none" strike="noStrike" kern="1200" baseline="0" dirty="0">
                          <a:solidFill>
                            <a:schemeClr val="tx1"/>
                          </a:solidFill>
                          <a:latin typeface="+mn-lt"/>
                          <a:ea typeface="+mn-ea"/>
                          <a:cs typeface="+mn-cs"/>
                        </a:rPr>
                        <a:t>GLOBAL</a:t>
                      </a:r>
                      <a:endParaRPr lang="en-US" dirty="0"/>
                    </a:p>
                  </a:txBody>
                  <a:tcPr/>
                </a:tc>
                <a:tc>
                  <a:txBody>
                    <a:bodyPr/>
                    <a:lstStyle/>
                    <a:p>
                      <a:r>
                        <a:rPr lang="en-US" sz="1800" b="0" i="0" u="none" strike="noStrike" kern="1200" baseline="0" dirty="0">
                          <a:solidFill>
                            <a:schemeClr val="tx1"/>
                          </a:solidFill>
                          <a:latin typeface="+mn-lt"/>
                          <a:ea typeface="+mn-ea"/>
                          <a:cs typeface="+mn-cs"/>
                        </a:rPr>
                        <a:t>SPECIFIC</a:t>
                      </a:r>
                      <a:endParaRPr lang="en-US" dirty="0"/>
                    </a:p>
                  </a:txBody>
                  <a:tcPr/>
                </a:tc>
                <a:extLst>
                  <a:ext uri="{0D108BD9-81ED-4DB2-BD59-A6C34878D82A}">
                    <a16:rowId xmlns:a16="http://schemas.microsoft.com/office/drawing/2014/main" val="10000"/>
                  </a:ext>
                </a:extLst>
              </a:tr>
              <a:tr h="821284">
                <a:tc>
                  <a:txBody>
                    <a:bodyPr/>
                    <a:lstStyle/>
                    <a:p>
                      <a:r>
                        <a:rPr lang="en-US" sz="1800" b="0" i="0" u="none" strike="noStrike" kern="1200" baseline="0" dirty="0">
                          <a:solidFill>
                            <a:schemeClr val="tx1"/>
                          </a:solidFill>
                          <a:latin typeface="+mn-lt"/>
                          <a:ea typeface="+mn-ea"/>
                          <a:cs typeface="+mn-cs"/>
                        </a:rPr>
                        <a:t>Cultural particularism: Regionalism, nationalism, language differences</a:t>
                      </a:r>
                      <a:endParaRPr lang="en-US" dirty="0"/>
                    </a:p>
                  </a:txBody>
                  <a:tcPr/>
                </a:tc>
                <a:tc>
                  <a:txBody>
                    <a:bodyPr/>
                    <a:lstStyle/>
                    <a:p>
                      <a:r>
                        <a:rPr lang="en-US" sz="1800" b="0" i="0" u="none" strike="noStrike" kern="1200" baseline="0" dirty="0">
                          <a:solidFill>
                            <a:schemeClr val="tx1"/>
                          </a:solidFill>
                          <a:latin typeface="+mn-lt"/>
                          <a:ea typeface="+mn-ea"/>
                          <a:cs typeface="+mn-cs"/>
                        </a:rPr>
                        <a:t>Standards: Different Electronic Data Interchange (EDI), e-mail, telecommunications standards</a:t>
                      </a:r>
                      <a:endParaRPr lang="en-US" dirty="0"/>
                    </a:p>
                  </a:txBody>
                  <a:tcPr/>
                </a:tc>
                <a:extLst>
                  <a:ext uri="{0D108BD9-81ED-4DB2-BD59-A6C34878D82A}">
                    <a16:rowId xmlns:a16="http://schemas.microsoft.com/office/drawing/2014/main" val="10001"/>
                  </a:ext>
                </a:extLst>
              </a:tr>
              <a:tr h="475823">
                <a:tc>
                  <a:txBody>
                    <a:bodyPr/>
                    <a:lstStyle/>
                    <a:p>
                      <a:r>
                        <a:rPr lang="en-US" sz="1800" b="0" i="0" u="none" strike="noStrike" kern="1200" baseline="0" dirty="0">
                          <a:solidFill>
                            <a:schemeClr val="tx1"/>
                          </a:solidFill>
                          <a:latin typeface="+mn-lt"/>
                          <a:ea typeface="+mn-ea"/>
                          <a:cs typeface="+mn-cs"/>
                        </a:rPr>
                        <a:t>Social expectations: Brand-name expectations, work hours</a:t>
                      </a:r>
                      <a:endParaRPr lang="en-US" dirty="0"/>
                    </a:p>
                  </a:txBody>
                  <a:tcPr/>
                </a:tc>
                <a:tc>
                  <a:txBody>
                    <a:bodyPr/>
                    <a:lstStyle/>
                    <a:p>
                      <a:r>
                        <a:rPr lang="en-US" sz="1800" b="0" i="0" u="none" strike="noStrike" kern="1200" baseline="0" dirty="0">
                          <a:solidFill>
                            <a:schemeClr val="tx1"/>
                          </a:solidFill>
                          <a:latin typeface="+mn-lt"/>
                          <a:ea typeface="+mn-ea"/>
                          <a:cs typeface="+mn-cs"/>
                        </a:rPr>
                        <a:t>Reliability: Phone networks not uniformly reliable</a:t>
                      </a:r>
                      <a:endParaRPr lang="en-US" dirty="0"/>
                    </a:p>
                  </a:txBody>
                  <a:tcPr/>
                </a:tc>
                <a:extLst>
                  <a:ext uri="{0D108BD9-81ED-4DB2-BD59-A6C34878D82A}">
                    <a16:rowId xmlns:a16="http://schemas.microsoft.com/office/drawing/2014/main" val="10002"/>
                  </a:ext>
                </a:extLst>
              </a:tr>
              <a:tr h="475823">
                <a:tc>
                  <a:txBody>
                    <a:bodyPr/>
                    <a:lstStyle/>
                    <a:p>
                      <a:r>
                        <a:rPr lang="en-US" sz="1800" b="0" i="0" u="none" strike="noStrike" kern="1200" baseline="0" dirty="0">
                          <a:solidFill>
                            <a:schemeClr val="tx1"/>
                          </a:solidFill>
                          <a:latin typeface="+mn-lt"/>
                          <a:ea typeface="+mn-ea"/>
                          <a:cs typeface="+mn-cs"/>
                        </a:rPr>
                        <a:t>Political laws: Transborder data and privacy laws, commercial regulations</a:t>
                      </a:r>
                      <a:endParaRPr lang="en-US" dirty="0"/>
                    </a:p>
                  </a:txBody>
                  <a:tcPr/>
                </a:tc>
                <a:tc>
                  <a:txBody>
                    <a:bodyPr/>
                    <a:lstStyle/>
                    <a:p>
                      <a:r>
                        <a:rPr lang="en-US" sz="1800" b="0" i="0" u="none" strike="noStrike" kern="1200" baseline="0" dirty="0">
                          <a:solidFill>
                            <a:schemeClr val="tx1"/>
                          </a:solidFill>
                          <a:latin typeface="+mn-lt"/>
                          <a:ea typeface="+mn-ea"/>
                          <a:cs typeface="+mn-cs"/>
                        </a:rPr>
                        <a:t>Speed: Different data transfer speeds, many slower than United States</a:t>
                      </a:r>
                      <a:endParaRPr lang="en-US" dirty="0"/>
                    </a:p>
                  </a:txBody>
                  <a:tcPr/>
                </a:tc>
                <a:extLst>
                  <a:ext uri="{0D108BD9-81ED-4DB2-BD59-A6C34878D82A}">
                    <a16:rowId xmlns:a16="http://schemas.microsoft.com/office/drawing/2014/main" val="10003"/>
                  </a:ext>
                </a:extLst>
              </a:tr>
              <a:tr h="475823">
                <a:tc>
                  <a:txBody>
                    <a:bodyPr/>
                    <a:lstStyle/>
                    <a:p>
                      <a:r>
                        <a:rPr lang="en-US" sz="1800" b="0" i="0" u="none" strike="noStrike" kern="1200" baseline="0" dirty="0">
                          <a:solidFill>
                            <a:schemeClr val="tx1"/>
                          </a:solidFill>
                          <a:latin typeface="+mn-lt"/>
                          <a:ea typeface="+mn-ea"/>
                          <a:cs typeface="+mn-cs"/>
                        </a:rPr>
                        <a:t> - </a:t>
                      </a:r>
                      <a:endParaRPr lang="en-US" dirty="0"/>
                    </a:p>
                  </a:txBody>
                  <a:tcPr/>
                </a:tc>
                <a:tc>
                  <a:txBody>
                    <a:bodyPr/>
                    <a:lstStyle/>
                    <a:p>
                      <a:r>
                        <a:rPr lang="en-US" sz="1800" b="0" i="0" u="none" strike="noStrike" kern="1200" baseline="0" dirty="0">
                          <a:solidFill>
                            <a:schemeClr val="tx1"/>
                          </a:solidFill>
                          <a:latin typeface="+mn-lt"/>
                          <a:ea typeface="+mn-ea"/>
                          <a:cs typeface="+mn-cs"/>
                        </a:rPr>
                        <a:t>Personnel: Shortages of skilled consultants</a:t>
                      </a:r>
                      <a:endParaRPr lang="en-US"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7769336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State of the Art</a:t>
            </a:r>
          </a:p>
        </p:txBody>
      </p:sp>
      <p:sp>
        <p:nvSpPr>
          <p:cNvPr id="3" name="Content Placeholder 2"/>
          <p:cNvSpPr>
            <a:spLocks noGrp="1"/>
          </p:cNvSpPr>
          <p:nvPr>
            <p:ph idx="1"/>
          </p:nvPr>
        </p:nvSpPr>
        <p:spPr/>
        <p:txBody>
          <a:bodyPr/>
          <a:lstStyle/>
          <a:p>
            <a:r>
              <a:rPr lang="en-US" altLang="en-US" dirty="0"/>
              <a:t>Most companies have inherited a patchwork international system using traditional batch-oriented reporting, manual data entry, legacy systems, and little online control.</a:t>
            </a:r>
          </a:p>
          <a:p>
            <a:r>
              <a:rPr lang="en-US" altLang="en-US" dirty="0"/>
              <a:t>Significant difficulties in building appropriate international architectures</a:t>
            </a:r>
          </a:p>
          <a:p>
            <a:pPr lvl="1"/>
            <a:r>
              <a:rPr lang="en-US" altLang="en-US" dirty="0"/>
              <a:t>Planning a system appropriate to firm</a:t>
            </a:r>
            <a:r>
              <a:rPr lang="en-US" altLang="ja-JP" dirty="0"/>
              <a:t>’s global strategy</a:t>
            </a:r>
          </a:p>
          <a:p>
            <a:pPr lvl="1"/>
            <a:r>
              <a:rPr lang="en-US" altLang="en-US" dirty="0"/>
              <a:t>Structuring organization of systems and business units</a:t>
            </a:r>
          </a:p>
          <a:p>
            <a:pPr lvl="1"/>
            <a:r>
              <a:rPr lang="en-US" altLang="en-US" dirty="0"/>
              <a:t>Solving implementation issues</a:t>
            </a:r>
          </a:p>
          <a:p>
            <a:pPr lvl="1"/>
            <a:r>
              <a:rPr lang="en-US" altLang="en-US" dirty="0"/>
              <a:t>Choosing right technical platform</a:t>
            </a:r>
          </a:p>
        </p:txBody>
      </p:sp>
    </p:spTree>
    <p:extLst>
      <p:ext uri="{BB962C8B-B14F-4D97-AF65-F5344CB8AC3E}">
        <p14:creationId xmlns:p14="http://schemas.microsoft.com/office/powerpoint/2010/main" val="3720045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Global Strategies and Business Organization</a:t>
            </a:r>
          </a:p>
        </p:txBody>
      </p:sp>
      <p:sp>
        <p:nvSpPr>
          <p:cNvPr id="3" name="Content Placeholder 2"/>
          <p:cNvSpPr>
            <a:spLocks noGrp="1"/>
          </p:cNvSpPr>
          <p:nvPr>
            <p:ph idx="1"/>
          </p:nvPr>
        </p:nvSpPr>
        <p:spPr/>
        <p:txBody>
          <a:bodyPr/>
          <a:lstStyle/>
          <a:p>
            <a:r>
              <a:rPr lang="en-US" dirty="0"/>
              <a:t>Three main kinds of organizational structure</a:t>
            </a:r>
          </a:p>
          <a:p>
            <a:pPr lvl="1"/>
            <a:r>
              <a:rPr lang="en-US" dirty="0"/>
              <a:t>Centralized: In the home country</a:t>
            </a:r>
          </a:p>
          <a:p>
            <a:pPr lvl="1"/>
            <a:r>
              <a:rPr lang="en-US" dirty="0"/>
              <a:t>Decentralized/dispersed: To local foreign units</a:t>
            </a:r>
          </a:p>
          <a:p>
            <a:pPr lvl="1"/>
            <a:r>
              <a:rPr lang="en-US" dirty="0"/>
              <a:t>Coordinated: All units participate as equals</a:t>
            </a:r>
          </a:p>
          <a:p>
            <a:r>
              <a:rPr lang="en-US" dirty="0"/>
              <a:t>Four main global strategies</a:t>
            </a:r>
          </a:p>
          <a:p>
            <a:pPr lvl="1"/>
            <a:r>
              <a:rPr lang="en-US" dirty="0"/>
              <a:t>Domestic exporter</a:t>
            </a:r>
          </a:p>
          <a:p>
            <a:pPr lvl="1"/>
            <a:r>
              <a:rPr lang="en-US" dirty="0"/>
              <a:t>Multinational</a:t>
            </a:r>
          </a:p>
          <a:p>
            <a:pPr lvl="1"/>
            <a:r>
              <a:rPr lang="en-US" dirty="0"/>
              <a:t>Franchisers</a:t>
            </a:r>
          </a:p>
          <a:p>
            <a:pPr lvl="1"/>
            <a:r>
              <a:rPr lang="en-US" dirty="0"/>
              <a:t>Transnational</a:t>
            </a:r>
          </a:p>
        </p:txBody>
      </p:sp>
    </p:spTree>
    <p:extLst>
      <p:ext uri="{BB962C8B-B14F-4D97-AF65-F5344CB8AC3E}">
        <p14:creationId xmlns:p14="http://schemas.microsoft.com/office/powerpoint/2010/main" val="34816246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Table 15.3 Global Business Strategy and Structure</a:t>
            </a:r>
          </a:p>
        </p:txBody>
      </p:sp>
      <p:graphicFrame>
        <p:nvGraphicFramePr>
          <p:cNvPr id="6" name="Content Placeholder 5" descr="This table lists the five main business strategies."/>
          <p:cNvGraphicFramePr>
            <a:graphicFrameLocks noGrp="1"/>
          </p:cNvGraphicFramePr>
          <p:nvPr>
            <p:ph idx="1"/>
            <p:extLst>
              <p:ext uri="{D42A27DB-BD31-4B8C-83A1-F6EECF244321}">
                <p14:modId xmlns:p14="http://schemas.microsoft.com/office/powerpoint/2010/main" val="4155700725"/>
              </p:ext>
            </p:extLst>
          </p:nvPr>
        </p:nvGraphicFramePr>
        <p:xfrm>
          <a:off x="457200" y="1600200"/>
          <a:ext cx="8229600" cy="2961640"/>
        </p:xfrm>
        <a:graphic>
          <a:graphicData uri="http://schemas.openxmlformats.org/drawingml/2006/table">
            <a:tbl>
              <a:tblPr firstRow="1" bandRow="1">
                <a:tableStyleId>{5FD0F851-EC5A-4D38-B0AD-8093EC10F338}</a:tableStyleId>
              </a:tblPr>
              <a:tblGrid>
                <a:gridCol w="1447800">
                  <a:extLst>
                    <a:ext uri="{9D8B030D-6E8A-4147-A177-3AD203B41FA5}">
                      <a16:colId xmlns:a16="http://schemas.microsoft.com/office/drawing/2014/main" val="20000"/>
                    </a:ext>
                  </a:extLst>
                </a:gridCol>
                <a:gridCol w="1695450">
                  <a:extLst>
                    <a:ext uri="{9D8B030D-6E8A-4147-A177-3AD203B41FA5}">
                      <a16:colId xmlns:a16="http://schemas.microsoft.com/office/drawing/2014/main" val="20001"/>
                    </a:ext>
                  </a:extLst>
                </a:gridCol>
                <a:gridCol w="1695450">
                  <a:extLst>
                    <a:ext uri="{9D8B030D-6E8A-4147-A177-3AD203B41FA5}">
                      <a16:colId xmlns:a16="http://schemas.microsoft.com/office/drawing/2014/main" val="20002"/>
                    </a:ext>
                  </a:extLst>
                </a:gridCol>
                <a:gridCol w="1695450">
                  <a:extLst>
                    <a:ext uri="{9D8B030D-6E8A-4147-A177-3AD203B41FA5}">
                      <a16:colId xmlns:a16="http://schemas.microsoft.com/office/drawing/2014/main" val="20003"/>
                    </a:ext>
                  </a:extLst>
                </a:gridCol>
                <a:gridCol w="1695450">
                  <a:extLst>
                    <a:ext uri="{9D8B030D-6E8A-4147-A177-3AD203B41FA5}">
                      <a16:colId xmlns:a16="http://schemas.microsoft.com/office/drawing/2014/main" val="20004"/>
                    </a:ext>
                  </a:extLst>
                </a:gridCol>
              </a:tblGrid>
              <a:tr h="370840">
                <a:tc>
                  <a:txBody>
                    <a:bodyPr/>
                    <a:lstStyle/>
                    <a:p>
                      <a:r>
                        <a:rPr lang="en-US" sz="1400" b="0" i="0" u="none" strike="noStrike" kern="1200" baseline="0" dirty="0">
                          <a:solidFill>
                            <a:schemeClr val="tx1"/>
                          </a:solidFill>
                          <a:latin typeface="+mn-lt"/>
                          <a:ea typeface="+mn-ea"/>
                          <a:cs typeface="+mn-cs"/>
                        </a:rPr>
                        <a:t>BUSINESS FUNCTION</a:t>
                      </a:r>
                      <a:endParaRPr lang="en-US" sz="1400" dirty="0"/>
                    </a:p>
                  </a:txBody>
                  <a:tcPr/>
                </a:tc>
                <a:tc>
                  <a:txBody>
                    <a:bodyPr/>
                    <a:lstStyle/>
                    <a:p>
                      <a:r>
                        <a:rPr lang="en-US" sz="1400" b="0" i="0" u="none" strike="noStrike" kern="1200" baseline="0" dirty="0">
                          <a:solidFill>
                            <a:schemeClr val="tx1"/>
                          </a:solidFill>
                          <a:latin typeface="+mn-lt"/>
                          <a:ea typeface="+mn-ea"/>
                          <a:cs typeface="+mn-cs"/>
                        </a:rPr>
                        <a:t>DOMESTIC EXPORTER</a:t>
                      </a:r>
                      <a:endParaRPr lang="en-US" sz="1400" dirty="0"/>
                    </a:p>
                  </a:txBody>
                  <a:tcPr/>
                </a:tc>
                <a:tc>
                  <a:txBody>
                    <a:bodyPr/>
                    <a:lstStyle/>
                    <a:p>
                      <a:r>
                        <a:rPr lang="en-US" sz="1400" b="0" i="0" u="none" strike="noStrike" kern="1200" baseline="0" dirty="0">
                          <a:solidFill>
                            <a:schemeClr val="tx1"/>
                          </a:solidFill>
                          <a:latin typeface="+mn-lt"/>
                          <a:ea typeface="+mn-ea"/>
                          <a:cs typeface="+mn-cs"/>
                        </a:rPr>
                        <a:t>MULTINATIONAL</a:t>
                      </a:r>
                      <a:endParaRPr lang="en-US" sz="1400" dirty="0"/>
                    </a:p>
                  </a:txBody>
                  <a:tcPr/>
                </a:tc>
                <a:tc>
                  <a:txBody>
                    <a:bodyPr/>
                    <a:lstStyle/>
                    <a:p>
                      <a:r>
                        <a:rPr lang="en-US" sz="1400" b="0" i="0" u="none" strike="noStrike" kern="1200" baseline="0" dirty="0">
                          <a:solidFill>
                            <a:schemeClr val="tx1"/>
                          </a:solidFill>
                          <a:latin typeface="+mn-lt"/>
                          <a:ea typeface="+mn-ea"/>
                          <a:cs typeface="+mn-cs"/>
                        </a:rPr>
                        <a:t>FRANCHISER</a:t>
                      </a:r>
                      <a:endParaRPr lang="en-US" sz="1400" dirty="0"/>
                    </a:p>
                  </a:txBody>
                  <a:tcPr/>
                </a:tc>
                <a:tc>
                  <a:txBody>
                    <a:bodyPr/>
                    <a:lstStyle/>
                    <a:p>
                      <a:r>
                        <a:rPr lang="en-US" sz="1400" b="0" i="0" u="none" strike="noStrike" kern="1200" baseline="0" dirty="0">
                          <a:solidFill>
                            <a:schemeClr val="tx1"/>
                          </a:solidFill>
                          <a:latin typeface="+mn-lt"/>
                          <a:ea typeface="+mn-ea"/>
                          <a:cs typeface="+mn-cs"/>
                        </a:rPr>
                        <a:t>TRANSNATIONAL</a:t>
                      </a:r>
                      <a:endParaRPr lang="en-US" sz="1400" dirty="0"/>
                    </a:p>
                  </a:txBody>
                  <a:tcPr/>
                </a:tc>
                <a:extLst>
                  <a:ext uri="{0D108BD9-81ED-4DB2-BD59-A6C34878D82A}">
                    <a16:rowId xmlns:a16="http://schemas.microsoft.com/office/drawing/2014/main" val="10000"/>
                  </a:ext>
                </a:extLst>
              </a:tr>
              <a:tr h="370840">
                <a:tc>
                  <a:txBody>
                    <a:bodyPr/>
                    <a:lstStyle/>
                    <a:p>
                      <a:r>
                        <a:rPr lang="en-US" sz="1400" b="0" i="0" u="none" strike="noStrike" kern="1200" baseline="0" dirty="0">
                          <a:solidFill>
                            <a:schemeClr val="tx1"/>
                          </a:solidFill>
                          <a:latin typeface="+mn-lt"/>
                          <a:ea typeface="+mn-ea"/>
                          <a:cs typeface="+mn-cs"/>
                        </a:rPr>
                        <a:t>Production</a:t>
                      </a:r>
                      <a:endParaRPr lang="en-US" sz="1400" dirty="0"/>
                    </a:p>
                  </a:txBody>
                  <a:tcPr/>
                </a:tc>
                <a:tc>
                  <a:txBody>
                    <a:bodyPr/>
                    <a:lstStyle/>
                    <a:p>
                      <a:r>
                        <a:rPr lang="en-US" sz="1400" b="0" i="0" u="none" strike="noStrike" kern="1200" baseline="0" dirty="0">
                          <a:solidFill>
                            <a:schemeClr val="tx1"/>
                          </a:solidFill>
                          <a:latin typeface="+mn-lt"/>
                          <a:ea typeface="+mn-ea"/>
                          <a:cs typeface="+mn-cs"/>
                        </a:rPr>
                        <a:t>Centralized</a:t>
                      </a:r>
                      <a:endParaRPr lang="en-US" sz="1400" dirty="0"/>
                    </a:p>
                  </a:txBody>
                  <a:tcPr/>
                </a:tc>
                <a:tc>
                  <a:txBody>
                    <a:bodyPr/>
                    <a:lstStyle/>
                    <a:p>
                      <a:r>
                        <a:rPr lang="en-US" sz="1400" b="0" i="0" u="none" strike="noStrike" kern="1200" baseline="0" dirty="0">
                          <a:solidFill>
                            <a:schemeClr val="tx1"/>
                          </a:solidFill>
                          <a:latin typeface="+mn-lt"/>
                          <a:ea typeface="+mn-ea"/>
                          <a:cs typeface="+mn-cs"/>
                        </a:rPr>
                        <a:t>Dispersed</a:t>
                      </a:r>
                      <a:endParaRPr lang="en-US" sz="1400" dirty="0"/>
                    </a:p>
                  </a:txBody>
                  <a:tcPr/>
                </a:tc>
                <a:tc>
                  <a:txBody>
                    <a:bodyPr/>
                    <a:lstStyle/>
                    <a:p>
                      <a:r>
                        <a:rPr lang="en-US" sz="1400" b="0" i="0" u="none" strike="noStrike" kern="1200" baseline="0" dirty="0">
                          <a:solidFill>
                            <a:schemeClr val="tx1"/>
                          </a:solidFill>
                          <a:latin typeface="+mn-lt"/>
                          <a:ea typeface="+mn-ea"/>
                          <a:cs typeface="+mn-cs"/>
                        </a:rPr>
                        <a:t>Coordinated</a:t>
                      </a:r>
                      <a:endParaRPr lang="en-US" sz="1400" dirty="0"/>
                    </a:p>
                  </a:txBody>
                  <a:tcPr/>
                </a:tc>
                <a:tc>
                  <a:txBody>
                    <a:bodyPr/>
                    <a:lstStyle/>
                    <a:p>
                      <a:r>
                        <a:rPr lang="en-US" sz="1400" b="0" i="0" u="none" strike="noStrike" kern="1200" baseline="0" dirty="0">
                          <a:solidFill>
                            <a:schemeClr val="tx1"/>
                          </a:solidFill>
                          <a:latin typeface="+mn-lt"/>
                          <a:ea typeface="+mn-ea"/>
                          <a:cs typeface="+mn-cs"/>
                        </a:rPr>
                        <a:t>Coordinated</a:t>
                      </a:r>
                      <a:endParaRPr lang="en-US" sz="1400" dirty="0"/>
                    </a:p>
                  </a:txBody>
                  <a:tcPr/>
                </a:tc>
                <a:extLst>
                  <a:ext uri="{0D108BD9-81ED-4DB2-BD59-A6C34878D82A}">
                    <a16:rowId xmlns:a16="http://schemas.microsoft.com/office/drawing/2014/main" val="10001"/>
                  </a:ext>
                </a:extLst>
              </a:tr>
              <a:tr h="370840">
                <a:tc>
                  <a:txBody>
                    <a:bodyPr/>
                    <a:lstStyle/>
                    <a:p>
                      <a:r>
                        <a:rPr lang="en-US" sz="1400" b="0" i="0" u="none" strike="noStrike" kern="1200" baseline="0" dirty="0">
                          <a:solidFill>
                            <a:schemeClr val="tx1"/>
                          </a:solidFill>
                          <a:latin typeface="+mn-lt"/>
                          <a:ea typeface="+mn-ea"/>
                          <a:cs typeface="+mn-cs"/>
                        </a:rPr>
                        <a:t>Finance/</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accounting</a:t>
                      </a:r>
                      <a:endParaRPr lang="en-US" sz="1400" dirty="0"/>
                    </a:p>
                  </a:txBody>
                  <a:tcPr/>
                </a:tc>
                <a:tc>
                  <a:txBody>
                    <a:bodyPr/>
                    <a:lstStyle/>
                    <a:p>
                      <a:r>
                        <a:rPr lang="en-US" sz="1400" b="0" i="0" u="none" strike="noStrike" kern="1200" baseline="0" dirty="0">
                          <a:solidFill>
                            <a:schemeClr val="tx1"/>
                          </a:solidFill>
                          <a:latin typeface="+mn-lt"/>
                          <a:ea typeface="+mn-ea"/>
                          <a:cs typeface="+mn-cs"/>
                        </a:rPr>
                        <a:t>Centralized</a:t>
                      </a:r>
                      <a:endParaRPr lang="en-US" sz="1400" dirty="0"/>
                    </a:p>
                  </a:txBody>
                  <a:tcPr/>
                </a:tc>
                <a:tc>
                  <a:txBody>
                    <a:bodyPr/>
                    <a:lstStyle/>
                    <a:p>
                      <a:r>
                        <a:rPr lang="en-US" sz="1400" b="0" i="0" u="none" strike="noStrike" kern="1200" baseline="0" dirty="0">
                          <a:solidFill>
                            <a:schemeClr val="tx1"/>
                          </a:solidFill>
                          <a:latin typeface="+mn-lt"/>
                          <a:ea typeface="+mn-ea"/>
                          <a:cs typeface="+mn-cs"/>
                        </a:rPr>
                        <a:t>Centralized</a:t>
                      </a:r>
                      <a:endParaRPr lang="en-US" sz="1400" dirty="0"/>
                    </a:p>
                  </a:txBody>
                  <a:tcPr/>
                </a:tc>
                <a:tc>
                  <a:txBody>
                    <a:bodyPr/>
                    <a:lstStyle/>
                    <a:p>
                      <a:r>
                        <a:rPr lang="en-US" sz="1400" b="0" i="0" u="none" strike="noStrike" kern="1200" baseline="0" dirty="0">
                          <a:solidFill>
                            <a:schemeClr val="tx1"/>
                          </a:solidFill>
                          <a:latin typeface="+mn-lt"/>
                          <a:ea typeface="+mn-ea"/>
                          <a:cs typeface="+mn-cs"/>
                        </a:rPr>
                        <a:t>Centralized</a:t>
                      </a:r>
                      <a:endParaRPr lang="en-US" sz="1400" dirty="0"/>
                    </a:p>
                  </a:txBody>
                  <a:tcPr/>
                </a:tc>
                <a:tc>
                  <a:txBody>
                    <a:bodyPr/>
                    <a:lstStyle/>
                    <a:p>
                      <a:r>
                        <a:rPr lang="en-US" sz="1400" b="0" i="0" u="none" strike="noStrike" kern="1200" baseline="0" dirty="0">
                          <a:solidFill>
                            <a:schemeClr val="tx1"/>
                          </a:solidFill>
                          <a:latin typeface="+mn-lt"/>
                          <a:ea typeface="+mn-ea"/>
                          <a:cs typeface="+mn-cs"/>
                        </a:rPr>
                        <a:t>Coordinated</a:t>
                      </a:r>
                      <a:endParaRPr lang="en-US" sz="1400" dirty="0"/>
                    </a:p>
                  </a:txBody>
                  <a:tcPr/>
                </a:tc>
                <a:extLst>
                  <a:ext uri="{0D108BD9-81ED-4DB2-BD59-A6C34878D82A}">
                    <a16:rowId xmlns:a16="http://schemas.microsoft.com/office/drawing/2014/main" val="10002"/>
                  </a:ext>
                </a:extLst>
              </a:tr>
              <a:tr h="370840">
                <a:tc>
                  <a:txBody>
                    <a:bodyPr/>
                    <a:lstStyle/>
                    <a:p>
                      <a:r>
                        <a:rPr lang="en-US" sz="1400" b="0" i="0" u="none" strike="noStrike" kern="1200" baseline="0" dirty="0">
                          <a:solidFill>
                            <a:schemeClr val="tx1"/>
                          </a:solidFill>
                          <a:latin typeface="+mn-lt"/>
                          <a:ea typeface="+mn-ea"/>
                          <a:cs typeface="+mn-cs"/>
                        </a:rPr>
                        <a:t>Sales/</a:t>
                      </a:r>
                      <a:br>
                        <a:rPr lang="en-US" sz="1400" b="0" i="0" u="none" strike="noStrike" kern="1200" baseline="0" dirty="0">
                          <a:solidFill>
                            <a:schemeClr val="tx1"/>
                          </a:solidFill>
                          <a:latin typeface="+mn-lt"/>
                          <a:ea typeface="+mn-ea"/>
                          <a:cs typeface="+mn-cs"/>
                        </a:rPr>
                      </a:br>
                      <a:r>
                        <a:rPr lang="en-US" sz="1400" b="0" i="0" u="none" strike="noStrike" kern="1200" baseline="0" dirty="0">
                          <a:solidFill>
                            <a:schemeClr val="tx1"/>
                          </a:solidFill>
                          <a:latin typeface="+mn-lt"/>
                          <a:ea typeface="+mn-ea"/>
                          <a:cs typeface="+mn-cs"/>
                        </a:rPr>
                        <a:t>marketing</a:t>
                      </a:r>
                      <a:endParaRPr lang="en-US" sz="1400" dirty="0"/>
                    </a:p>
                  </a:txBody>
                  <a:tcPr/>
                </a:tc>
                <a:tc>
                  <a:txBody>
                    <a:bodyPr/>
                    <a:lstStyle/>
                    <a:p>
                      <a:r>
                        <a:rPr lang="en-US" sz="1400" b="0" i="0" u="none" strike="noStrike" kern="1200" baseline="0" dirty="0">
                          <a:solidFill>
                            <a:schemeClr val="tx1"/>
                          </a:solidFill>
                          <a:latin typeface="+mn-lt"/>
                          <a:ea typeface="+mn-ea"/>
                          <a:cs typeface="+mn-cs"/>
                        </a:rPr>
                        <a:t>Mixed</a:t>
                      </a:r>
                      <a:endParaRPr lang="en-US" sz="1400" dirty="0"/>
                    </a:p>
                  </a:txBody>
                  <a:tcPr/>
                </a:tc>
                <a:tc>
                  <a:txBody>
                    <a:bodyPr/>
                    <a:lstStyle/>
                    <a:p>
                      <a:r>
                        <a:rPr lang="en-US" sz="1400" b="0" i="0" u="none" strike="noStrike" kern="1200" baseline="0" dirty="0">
                          <a:solidFill>
                            <a:schemeClr val="tx1"/>
                          </a:solidFill>
                          <a:latin typeface="+mn-lt"/>
                          <a:ea typeface="+mn-ea"/>
                          <a:cs typeface="+mn-cs"/>
                        </a:rPr>
                        <a:t>Dispersed</a:t>
                      </a:r>
                      <a:endParaRPr lang="en-US" sz="1400" dirty="0"/>
                    </a:p>
                  </a:txBody>
                  <a:tcPr/>
                </a:tc>
                <a:tc>
                  <a:txBody>
                    <a:bodyPr/>
                    <a:lstStyle/>
                    <a:p>
                      <a:r>
                        <a:rPr lang="en-US" sz="1400" b="0" i="0" u="none" strike="noStrike" kern="1200" baseline="0" dirty="0">
                          <a:solidFill>
                            <a:schemeClr val="tx1"/>
                          </a:solidFill>
                          <a:latin typeface="+mn-lt"/>
                          <a:ea typeface="+mn-ea"/>
                          <a:cs typeface="+mn-cs"/>
                        </a:rPr>
                        <a:t>Coordinated</a:t>
                      </a:r>
                      <a:endParaRPr lang="en-US" sz="1400" dirty="0"/>
                    </a:p>
                  </a:txBody>
                  <a:tcPr/>
                </a:tc>
                <a:tc>
                  <a:txBody>
                    <a:bodyPr/>
                    <a:lstStyle/>
                    <a:p>
                      <a:r>
                        <a:rPr lang="en-US" sz="1400" b="0" i="0" u="none" strike="noStrike" kern="1200" baseline="0" dirty="0">
                          <a:solidFill>
                            <a:schemeClr val="tx1"/>
                          </a:solidFill>
                          <a:latin typeface="+mn-lt"/>
                          <a:ea typeface="+mn-ea"/>
                          <a:cs typeface="+mn-cs"/>
                        </a:rPr>
                        <a:t>Coordinated</a:t>
                      </a:r>
                      <a:endParaRPr lang="en-US" sz="1400" dirty="0"/>
                    </a:p>
                  </a:txBody>
                  <a:tcPr/>
                </a:tc>
                <a:extLst>
                  <a:ext uri="{0D108BD9-81ED-4DB2-BD59-A6C34878D82A}">
                    <a16:rowId xmlns:a16="http://schemas.microsoft.com/office/drawing/2014/main" val="10003"/>
                  </a:ext>
                </a:extLst>
              </a:tr>
              <a:tr h="370840">
                <a:tc>
                  <a:txBody>
                    <a:bodyPr/>
                    <a:lstStyle/>
                    <a:p>
                      <a:r>
                        <a:rPr lang="en-US" sz="1400" b="0" i="0" u="none" strike="noStrike" kern="1200" baseline="0" dirty="0">
                          <a:solidFill>
                            <a:schemeClr val="tx1"/>
                          </a:solidFill>
                          <a:latin typeface="+mn-lt"/>
                          <a:ea typeface="+mn-ea"/>
                          <a:cs typeface="+mn-cs"/>
                        </a:rPr>
                        <a:t>Human resources</a:t>
                      </a:r>
                      <a:endParaRPr lang="en-US" sz="1400" dirty="0"/>
                    </a:p>
                  </a:txBody>
                  <a:tcPr/>
                </a:tc>
                <a:tc>
                  <a:txBody>
                    <a:bodyPr/>
                    <a:lstStyle/>
                    <a:p>
                      <a:r>
                        <a:rPr lang="en-US" sz="1400" b="0" i="0" u="none" strike="noStrike" kern="1200" baseline="0" dirty="0">
                          <a:solidFill>
                            <a:schemeClr val="tx1"/>
                          </a:solidFill>
                          <a:latin typeface="+mn-lt"/>
                          <a:ea typeface="+mn-ea"/>
                          <a:cs typeface="+mn-cs"/>
                        </a:rPr>
                        <a:t>Centralized</a:t>
                      </a:r>
                      <a:endParaRPr lang="en-US" sz="1400" dirty="0"/>
                    </a:p>
                  </a:txBody>
                  <a:tcPr/>
                </a:tc>
                <a:tc>
                  <a:txBody>
                    <a:bodyPr/>
                    <a:lstStyle/>
                    <a:p>
                      <a:r>
                        <a:rPr lang="en-US" sz="1400" b="0" i="0" u="none" strike="noStrike" kern="1200" baseline="0" dirty="0">
                          <a:solidFill>
                            <a:schemeClr val="tx1"/>
                          </a:solidFill>
                          <a:latin typeface="+mn-lt"/>
                          <a:ea typeface="+mn-ea"/>
                          <a:cs typeface="+mn-cs"/>
                        </a:rPr>
                        <a:t>Centralized</a:t>
                      </a:r>
                      <a:endParaRPr lang="en-US" sz="1400" dirty="0"/>
                    </a:p>
                  </a:txBody>
                  <a:tcPr/>
                </a:tc>
                <a:tc>
                  <a:txBody>
                    <a:bodyPr/>
                    <a:lstStyle/>
                    <a:p>
                      <a:r>
                        <a:rPr lang="en-US" sz="1400" b="0" i="0" u="none" strike="noStrike" kern="1200" baseline="0" dirty="0">
                          <a:solidFill>
                            <a:schemeClr val="tx1"/>
                          </a:solidFill>
                          <a:latin typeface="+mn-lt"/>
                          <a:ea typeface="+mn-ea"/>
                          <a:cs typeface="+mn-cs"/>
                        </a:rPr>
                        <a:t>Coordinated</a:t>
                      </a:r>
                      <a:endParaRPr lang="en-US" sz="1400" dirty="0"/>
                    </a:p>
                  </a:txBody>
                  <a:tcPr/>
                </a:tc>
                <a:tc>
                  <a:txBody>
                    <a:bodyPr/>
                    <a:lstStyle/>
                    <a:p>
                      <a:r>
                        <a:rPr lang="en-US" sz="1400" b="0" i="0" u="none" strike="noStrike" kern="1200" baseline="0" dirty="0">
                          <a:solidFill>
                            <a:schemeClr val="tx1"/>
                          </a:solidFill>
                          <a:latin typeface="+mn-lt"/>
                          <a:ea typeface="+mn-ea"/>
                          <a:cs typeface="+mn-cs"/>
                        </a:rPr>
                        <a:t>Coordinated</a:t>
                      </a:r>
                      <a:endParaRPr lang="en-US" sz="1400" dirty="0"/>
                    </a:p>
                  </a:txBody>
                  <a:tcPr/>
                </a:tc>
                <a:extLst>
                  <a:ext uri="{0D108BD9-81ED-4DB2-BD59-A6C34878D82A}">
                    <a16:rowId xmlns:a16="http://schemas.microsoft.com/office/drawing/2014/main" val="10004"/>
                  </a:ext>
                </a:extLst>
              </a:tr>
              <a:tr h="370840">
                <a:tc>
                  <a:txBody>
                    <a:bodyPr/>
                    <a:lstStyle/>
                    <a:p>
                      <a:r>
                        <a:rPr lang="en-US" sz="1400" b="0" i="0" u="none" strike="noStrike" kern="1200" baseline="0" dirty="0">
                          <a:solidFill>
                            <a:schemeClr val="tx1"/>
                          </a:solidFill>
                          <a:latin typeface="+mn-lt"/>
                          <a:ea typeface="+mn-ea"/>
                          <a:cs typeface="+mn-cs"/>
                        </a:rPr>
                        <a:t>Strategic management</a:t>
                      </a:r>
                      <a:endParaRPr lang="en-US" sz="1400" dirty="0"/>
                    </a:p>
                  </a:txBody>
                  <a:tcPr/>
                </a:tc>
                <a:tc>
                  <a:txBody>
                    <a:bodyPr/>
                    <a:lstStyle/>
                    <a:p>
                      <a:r>
                        <a:rPr lang="en-US" sz="1400" b="0" i="0" u="none" strike="noStrike" kern="1200" baseline="0" dirty="0">
                          <a:solidFill>
                            <a:schemeClr val="tx1"/>
                          </a:solidFill>
                          <a:latin typeface="+mn-lt"/>
                          <a:ea typeface="+mn-ea"/>
                          <a:cs typeface="+mn-cs"/>
                        </a:rPr>
                        <a:t>Centralized</a:t>
                      </a:r>
                      <a:endParaRPr lang="en-US" sz="1400" dirty="0"/>
                    </a:p>
                  </a:txBody>
                  <a:tcPr/>
                </a:tc>
                <a:tc>
                  <a:txBody>
                    <a:bodyPr/>
                    <a:lstStyle/>
                    <a:p>
                      <a:r>
                        <a:rPr lang="en-US" sz="1400" b="0" i="0" u="none" strike="noStrike" kern="1200" baseline="0" dirty="0">
                          <a:solidFill>
                            <a:schemeClr val="tx1"/>
                          </a:solidFill>
                          <a:latin typeface="+mn-lt"/>
                          <a:ea typeface="+mn-ea"/>
                          <a:cs typeface="+mn-cs"/>
                        </a:rPr>
                        <a:t>Centralized</a:t>
                      </a:r>
                      <a:endParaRPr lang="en-US" sz="1400" dirty="0"/>
                    </a:p>
                  </a:txBody>
                  <a:tcPr/>
                </a:tc>
                <a:tc>
                  <a:txBody>
                    <a:bodyPr/>
                    <a:lstStyle/>
                    <a:p>
                      <a:r>
                        <a:rPr lang="en-US" sz="1400" b="0" i="0" u="none" strike="noStrike" kern="1200" baseline="0" dirty="0">
                          <a:solidFill>
                            <a:schemeClr val="tx1"/>
                          </a:solidFill>
                          <a:latin typeface="+mn-lt"/>
                          <a:ea typeface="+mn-ea"/>
                          <a:cs typeface="+mn-cs"/>
                        </a:rPr>
                        <a:t>Centralized</a:t>
                      </a:r>
                      <a:endParaRPr lang="en-US" sz="1400" dirty="0"/>
                    </a:p>
                  </a:txBody>
                  <a:tcPr/>
                </a:tc>
                <a:tc>
                  <a:txBody>
                    <a:bodyPr/>
                    <a:lstStyle/>
                    <a:p>
                      <a:r>
                        <a:rPr lang="en-US" sz="1400" b="0" i="0" u="none" strike="noStrike" kern="1200" baseline="0" dirty="0">
                          <a:solidFill>
                            <a:schemeClr val="tx1"/>
                          </a:solidFill>
                          <a:latin typeface="+mn-lt"/>
                          <a:ea typeface="+mn-ea"/>
                          <a:cs typeface="+mn-cs"/>
                        </a:rPr>
                        <a:t>Coordinated</a:t>
                      </a:r>
                      <a:endParaRPr lang="en-US" sz="1400"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6205766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Global Systems to Fit the Strategy</a:t>
            </a:r>
          </a:p>
        </p:txBody>
      </p:sp>
      <p:sp>
        <p:nvSpPr>
          <p:cNvPr id="3" name="Content Placeholder 2"/>
          <p:cNvSpPr>
            <a:spLocks noGrp="1"/>
          </p:cNvSpPr>
          <p:nvPr>
            <p:ph idx="1"/>
          </p:nvPr>
        </p:nvSpPr>
        <p:spPr/>
        <p:txBody>
          <a:bodyPr/>
          <a:lstStyle/>
          <a:p>
            <a:r>
              <a:rPr lang="en-US" dirty="0"/>
              <a:t>Configuration, management, and development of systems tend to follow global strategy chosen</a:t>
            </a:r>
          </a:p>
          <a:p>
            <a:r>
              <a:rPr lang="en-US" dirty="0"/>
              <a:t>Four main types of systems configuration</a:t>
            </a:r>
          </a:p>
          <a:p>
            <a:pPr lvl="1"/>
            <a:r>
              <a:rPr lang="en-US" dirty="0"/>
              <a:t>Centralized: Systems development and operation occur totally at domestic home base</a:t>
            </a:r>
          </a:p>
          <a:p>
            <a:pPr lvl="1"/>
            <a:r>
              <a:rPr lang="en-US" dirty="0"/>
              <a:t>Duplicated: Development occurs at home base but operations are handed over to autonomous units in foreign locations</a:t>
            </a:r>
          </a:p>
          <a:p>
            <a:pPr lvl="1"/>
            <a:r>
              <a:rPr lang="en-US" dirty="0"/>
              <a:t>Decentralized: Each foreign unit designs own solutions and systems</a:t>
            </a:r>
          </a:p>
          <a:p>
            <a:pPr lvl="1"/>
            <a:r>
              <a:rPr lang="en-US" dirty="0"/>
              <a:t>Networked: Development and operations occur in coordinated fashion across all units</a:t>
            </a:r>
          </a:p>
        </p:txBody>
      </p:sp>
    </p:spTree>
    <p:extLst>
      <p:ext uri="{BB962C8B-B14F-4D97-AF65-F5344CB8AC3E}">
        <p14:creationId xmlns:p14="http://schemas.microsoft.com/office/powerpoint/2010/main" val="19379426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15.3: Global Strategy and Systems Configurations</a:t>
            </a:r>
          </a:p>
        </p:txBody>
      </p:sp>
      <p:pic>
        <p:nvPicPr>
          <p:cNvPr id="3" name="Picture 2" descr="This figure shows which system configurations are typically used when a firm employs one of the four global strategies.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2133600"/>
            <a:ext cx="7916336" cy="2514600"/>
          </a:xfrm>
          <a:prstGeom prst="rect">
            <a:avLst/>
          </a:prstGeom>
        </p:spPr>
      </p:pic>
    </p:spTree>
    <p:extLst>
      <p:ext uri="{BB962C8B-B14F-4D97-AF65-F5344CB8AC3E}">
        <p14:creationId xmlns:p14="http://schemas.microsoft.com/office/powerpoint/2010/main" val="32787814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Reorganizing the Business</a:t>
            </a:r>
          </a:p>
        </p:txBody>
      </p:sp>
      <p:sp>
        <p:nvSpPr>
          <p:cNvPr id="3" name="Content Placeholder 2"/>
          <p:cNvSpPr>
            <a:spLocks noGrp="1"/>
          </p:cNvSpPr>
          <p:nvPr>
            <p:ph idx="1"/>
          </p:nvPr>
        </p:nvSpPr>
        <p:spPr/>
        <p:txBody>
          <a:bodyPr/>
          <a:lstStyle/>
          <a:p>
            <a:r>
              <a:rPr lang="en-US" altLang="en-US" dirty="0"/>
              <a:t>To develop a global company and information systems support structure:</a:t>
            </a:r>
          </a:p>
          <a:p>
            <a:pPr marL="914400" lvl="1" indent="-457200">
              <a:buFont typeface="+mj-lt"/>
              <a:buAutoNum type="arabicPeriod"/>
            </a:pPr>
            <a:r>
              <a:rPr lang="en-US" altLang="en-US" dirty="0"/>
              <a:t>Organize value-adding activities along lines of comparative advantage</a:t>
            </a:r>
          </a:p>
          <a:p>
            <a:pPr lvl="2"/>
            <a:r>
              <a:rPr lang="en-US" altLang="en-US" dirty="0"/>
              <a:t>For example: Locate functions where they can best be performed, for least cost and maximum impact.</a:t>
            </a:r>
          </a:p>
          <a:p>
            <a:pPr marL="914400" lvl="1" indent="-457200">
              <a:buFont typeface="+mj-lt"/>
              <a:buAutoNum type="arabicPeriod"/>
            </a:pPr>
            <a:r>
              <a:rPr lang="en-US" altLang="en-US" dirty="0"/>
              <a:t>Develop and operate systems units at each level of corporate activity—regional, national, and international</a:t>
            </a:r>
          </a:p>
          <a:p>
            <a:pPr marL="914400" lvl="1" indent="-457200">
              <a:buFont typeface="+mj-lt"/>
              <a:buAutoNum type="arabicPeriod"/>
            </a:pPr>
            <a:r>
              <a:rPr lang="en-US" altLang="en-US" dirty="0"/>
              <a:t>Establish at world headquarters:</a:t>
            </a:r>
          </a:p>
          <a:p>
            <a:pPr lvl="2"/>
            <a:r>
              <a:rPr lang="en-US" altLang="en-US" dirty="0"/>
              <a:t>Single office responsible for development of international systems</a:t>
            </a:r>
          </a:p>
          <a:p>
            <a:pPr lvl="2"/>
            <a:r>
              <a:rPr lang="en-US" altLang="en-US" dirty="0"/>
              <a:t>Global CIO position</a:t>
            </a:r>
          </a:p>
        </p:txBody>
      </p:sp>
    </p:spTree>
    <p:extLst>
      <p:ext uri="{BB962C8B-B14F-4D97-AF65-F5344CB8AC3E}">
        <p14:creationId xmlns:p14="http://schemas.microsoft.com/office/powerpoint/2010/main" val="2102850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 Typical Scenario: Disorganization on a Global Scale</a:t>
            </a:r>
          </a:p>
        </p:txBody>
      </p:sp>
      <p:sp>
        <p:nvSpPr>
          <p:cNvPr id="3" name="Content Placeholder 2"/>
          <p:cNvSpPr>
            <a:spLocks noGrp="1"/>
          </p:cNvSpPr>
          <p:nvPr>
            <p:ph idx="1"/>
          </p:nvPr>
        </p:nvSpPr>
        <p:spPr/>
        <p:txBody>
          <a:bodyPr/>
          <a:lstStyle/>
          <a:p>
            <a:r>
              <a:rPr lang="en-US" sz="2200" dirty="0"/>
              <a:t>Traditional multinational consumer-goods company based in United States and operating in Europe would like to expand into Asia</a:t>
            </a:r>
          </a:p>
          <a:p>
            <a:r>
              <a:rPr lang="en-US" sz="2200" dirty="0"/>
              <a:t>World headquarters and strategic management in United States</a:t>
            </a:r>
          </a:p>
          <a:p>
            <a:r>
              <a:rPr lang="en-US" sz="2200" dirty="0"/>
              <a:t>Separate regional, national production and marketing centers</a:t>
            </a:r>
          </a:p>
          <a:p>
            <a:r>
              <a:rPr lang="en-US" sz="2200" dirty="0"/>
              <a:t>Foreign divisions have separate IT systems</a:t>
            </a:r>
          </a:p>
          <a:p>
            <a:r>
              <a:rPr lang="en-US" sz="2200" dirty="0"/>
              <a:t>E-mail systems are incompatible</a:t>
            </a:r>
          </a:p>
          <a:p>
            <a:r>
              <a:rPr lang="en-US" sz="2200" dirty="0"/>
              <a:t>Each production facility uses different ERP system, different hardware and database platforms, and so on</a:t>
            </a:r>
          </a:p>
        </p:txBody>
      </p:sp>
    </p:spTree>
    <p:extLst>
      <p:ext uri="{BB962C8B-B14F-4D97-AF65-F5344CB8AC3E}">
        <p14:creationId xmlns:p14="http://schemas.microsoft.com/office/powerpoint/2010/main" val="1184284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earning Objectives"/>
          <p:cNvSpPr>
            <a:spLocks noGrp="1"/>
          </p:cNvSpPr>
          <p:nvPr>
            <p:ph type="title"/>
          </p:nvPr>
        </p:nvSpPr>
        <p:spPr/>
        <p:txBody>
          <a:bodyPr/>
          <a:lstStyle/>
          <a:p>
            <a:r>
              <a:rPr lang="en-US" b="1" dirty="0"/>
              <a:t>Learning Objectives</a:t>
            </a:r>
          </a:p>
        </p:txBody>
      </p:sp>
      <p:sp>
        <p:nvSpPr>
          <p:cNvPr id="3" name="Learning Objective List"/>
          <p:cNvSpPr>
            <a:spLocks noGrp="1"/>
          </p:cNvSpPr>
          <p:nvPr>
            <p:ph idx="1"/>
          </p:nvPr>
        </p:nvSpPr>
        <p:spPr/>
        <p:txBody>
          <a:bodyPr/>
          <a:lstStyle/>
          <a:p>
            <a:r>
              <a:rPr lang="en-US" b="1" dirty="0">
                <a:solidFill>
                  <a:srgbClr val="007FA3"/>
                </a:solidFill>
              </a:rPr>
              <a:t>15-1</a:t>
            </a:r>
            <a:r>
              <a:rPr lang="en-US" dirty="0"/>
              <a:t> What major factors are driving the internationalization of business?</a:t>
            </a:r>
          </a:p>
          <a:p>
            <a:r>
              <a:rPr lang="en-US" b="1" dirty="0">
                <a:solidFill>
                  <a:srgbClr val="007FA3"/>
                </a:solidFill>
              </a:rPr>
              <a:t>15-2</a:t>
            </a:r>
            <a:r>
              <a:rPr lang="en-US" b="1" dirty="0">
                <a:solidFill>
                  <a:schemeClr val="accent1"/>
                </a:solidFill>
              </a:rPr>
              <a:t> </a:t>
            </a:r>
            <a:r>
              <a:rPr lang="en-US" dirty="0"/>
              <a:t>What are the alternative strategies for developing global businesses?</a:t>
            </a:r>
          </a:p>
          <a:p>
            <a:r>
              <a:rPr lang="en-US" b="1" dirty="0">
                <a:solidFill>
                  <a:srgbClr val="007FA3"/>
                </a:solidFill>
              </a:rPr>
              <a:t>15-3</a:t>
            </a:r>
            <a:r>
              <a:rPr lang="en-US" dirty="0"/>
              <a:t> What are the challenges posed by global information systems and management solutions for these challenges?</a:t>
            </a:r>
          </a:p>
          <a:p>
            <a:r>
              <a:rPr lang="en-US" b="1" dirty="0">
                <a:solidFill>
                  <a:srgbClr val="007FA3"/>
                </a:solidFill>
              </a:rPr>
              <a:t>15-4</a:t>
            </a:r>
            <a:r>
              <a:rPr lang="en-US" dirty="0"/>
              <a:t> What are the issues and technical alternatives to be considered when developing international information systems?</a:t>
            </a:r>
          </a:p>
        </p:txBody>
      </p:sp>
    </p:spTree>
    <p:extLst>
      <p:ext uri="{BB962C8B-B14F-4D97-AF65-F5344CB8AC3E}">
        <p14:creationId xmlns:p14="http://schemas.microsoft.com/office/powerpoint/2010/main" val="4260879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Global Systems Strategy (1 of 2)</a:t>
            </a:r>
          </a:p>
        </p:txBody>
      </p:sp>
      <p:sp>
        <p:nvSpPr>
          <p:cNvPr id="3" name="Content Placeholder 2"/>
          <p:cNvSpPr>
            <a:spLocks noGrp="1"/>
          </p:cNvSpPr>
          <p:nvPr>
            <p:ph idx="1"/>
          </p:nvPr>
        </p:nvSpPr>
        <p:spPr/>
        <p:txBody>
          <a:bodyPr/>
          <a:lstStyle/>
          <a:p>
            <a:r>
              <a:rPr lang="en-US" dirty="0"/>
              <a:t>Share only core systems</a:t>
            </a:r>
          </a:p>
          <a:p>
            <a:pPr lvl="1"/>
            <a:r>
              <a:rPr lang="en-US" dirty="0"/>
              <a:t>Core systems support functionality critical to firm</a:t>
            </a:r>
          </a:p>
          <a:p>
            <a:r>
              <a:rPr lang="en-US" dirty="0"/>
              <a:t>Partially coordinate systems that share some key elements</a:t>
            </a:r>
          </a:p>
          <a:p>
            <a:pPr lvl="1"/>
            <a:r>
              <a:rPr lang="en-US" dirty="0"/>
              <a:t>Do not have to be totally common across national boundaries</a:t>
            </a:r>
          </a:p>
          <a:p>
            <a:pPr lvl="1"/>
            <a:r>
              <a:rPr lang="en-US" dirty="0"/>
              <a:t>Local variation desirable</a:t>
            </a:r>
          </a:p>
          <a:p>
            <a:r>
              <a:rPr lang="en-US" dirty="0"/>
              <a:t>Peripheral systems</a:t>
            </a:r>
          </a:p>
          <a:p>
            <a:pPr lvl="1"/>
            <a:r>
              <a:rPr lang="en-US" dirty="0"/>
              <a:t> Need to suit local requirements only</a:t>
            </a:r>
          </a:p>
        </p:txBody>
      </p:sp>
    </p:spTree>
    <p:extLst>
      <p:ext uri="{BB962C8B-B14F-4D97-AF65-F5344CB8AC3E}">
        <p14:creationId xmlns:p14="http://schemas.microsoft.com/office/powerpoint/2010/main" val="14647639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Global Systems Strategy (2 of 2)</a:t>
            </a:r>
          </a:p>
        </p:txBody>
      </p:sp>
      <p:sp>
        <p:nvSpPr>
          <p:cNvPr id="3" name="Content Placeholder 2"/>
          <p:cNvSpPr>
            <a:spLocks noGrp="1"/>
          </p:cNvSpPr>
          <p:nvPr>
            <p:ph idx="1"/>
          </p:nvPr>
        </p:nvSpPr>
        <p:spPr/>
        <p:txBody>
          <a:bodyPr/>
          <a:lstStyle/>
          <a:p>
            <a:r>
              <a:rPr lang="en-US" dirty="0"/>
              <a:t>Define core business processes</a:t>
            </a:r>
          </a:p>
          <a:p>
            <a:r>
              <a:rPr lang="en-US" dirty="0"/>
              <a:t>Identify core systems to coordinate centrally</a:t>
            </a:r>
          </a:p>
          <a:p>
            <a:r>
              <a:rPr lang="en-US" dirty="0"/>
              <a:t>Choose an approach</a:t>
            </a:r>
          </a:p>
          <a:p>
            <a:pPr lvl="1"/>
            <a:r>
              <a:rPr lang="en-US" dirty="0"/>
              <a:t>Piecemeal and grand design approaches tend to fail</a:t>
            </a:r>
          </a:p>
          <a:p>
            <a:r>
              <a:rPr lang="en-US" dirty="0"/>
              <a:t>Make benefits clear</a:t>
            </a:r>
          </a:p>
          <a:p>
            <a:pPr lvl="1"/>
            <a:r>
              <a:rPr lang="en-US" dirty="0"/>
              <a:t>Global flexibility</a:t>
            </a:r>
          </a:p>
          <a:p>
            <a:pPr lvl="1"/>
            <a:r>
              <a:rPr lang="en-US" dirty="0"/>
              <a:t>Gains in efficiency</a:t>
            </a:r>
          </a:p>
          <a:p>
            <a:pPr lvl="1"/>
            <a:r>
              <a:rPr lang="en-US" dirty="0"/>
              <a:t>Global markets and larger customer base unleash new economies of scale at production facilities</a:t>
            </a:r>
          </a:p>
          <a:p>
            <a:pPr lvl="1"/>
            <a:r>
              <a:rPr lang="en-US" dirty="0"/>
              <a:t>Optimizing corporate funds over much larger capital base</a:t>
            </a:r>
          </a:p>
        </p:txBody>
      </p:sp>
    </p:spTree>
    <p:extLst>
      <p:ext uri="{BB962C8B-B14F-4D97-AF65-F5344CB8AC3E}">
        <p14:creationId xmlns:p14="http://schemas.microsoft.com/office/powerpoint/2010/main" val="9398871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The Management Solution: Implementation (1 of 2)</a:t>
            </a:r>
          </a:p>
        </p:txBody>
      </p:sp>
      <p:sp>
        <p:nvSpPr>
          <p:cNvPr id="3" name="Content Placeholder 2"/>
          <p:cNvSpPr>
            <a:spLocks noGrp="1"/>
          </p:cNvSpPr>
          <p:nvPr>
            <p:ph idx="1"/>
          </p:nvPr>
        </p:nvSpPr>
        <p:spPr/>
        <p:txBody>
          <a:bodyPr/>
          <a:lstStyle/>
          <a:p>
            <a:r>
              <a:rPr lang="en-US" dirty="0"/>
              <a:t>Agreeing on common user requirements</a:t>
            </a:r>
          </a:p>
          <a:p>
            <a:pPr lvl="1"/>
            <a:r>
              <a:rPr lang="en-US" dirty="0"/>
              <a:t>Short list of core business processes</a:t>
            </a:r>
          </a:p>
          <a:p>
            <a:pPr lvl="1"/>
            <a:r>
              <a:rPr lang="en-US" dirty="0"/>
              <a:t>Develop common language, understanding of common elements and unique local qualities</a:t>
            </a:r>
          </a:p>
          <a:p>
            <a:r>
              <a:rPr lang="en-US" dirty="0"/>
              <a:t>Introducing changes in business processes</a:t>
            </a:r>
          </a:p>
          <a:p>
            <a:pPr lvl="1"/>
            <a:r>
              <a:rPr lang="en-US" dirty="0"/>
              <a:t>Success depends on legitimacy, authority, ability to involve users in change design process</a:t>
            </a:r>
          </a:p>
          <a:p>
            <a:r>
              <a:rPr lang="en-US" dirty="0"/>
              <a:t>Coordinating applications development</a:t>
            </a:r>
          </a:p>
          <a:p>
            <a:pPr lvl="1"/>
            <a:r>
              <a:rPr lang="en-US" dirty="0"/>
              <a:t>Coordinate change through incremental steps</a:t>
            </a:r>
          </a:p>
          <a:p>
            <a:pPr lvl="1"/>
            <a:r>
              <a:rPr lang="en-US" dirty="0"/>
              <a:t>Reduce set of transnational systems to bare minimum</a:t>
            </a:r>
          </a:p>
        </p:txBody>
      </p:sp>
    </p:spTree>
    <p:extLst>
      <p:ext uri="{BB962C8B-B14F-4D97-AF65-F5344CB8AC3E}">
        <p14:creationId xmlns:p14="http://schemas.microsoft.com/office/powerpoint/2010/main" val="34968931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15.4: Local, Regional, and Global Systems</a:t>
            </a:r>
          </a:p>
        </p:txBody>
      </p:sp>
      <p:pic>
        <p:nvPicPr>
          <p:cNvPr id="3" name="Picture 2" descr="This graphic illustrates the scope of the three different categories of system (global, regional, local).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676400"/>
            <a:ext cx="5639269" cy="4343400"/>
          </a:xfrm>
          <a:prstGeom prst="rect">
            <a:avLst/>
          </a:prstGeom>
        </p:spPr>
      </p:pic>
    </p:spTree>
    <p:extLst>
      <p:ext uri="{BB962C8B-B14F-4D97-AF65-F5344CB8AC3E}">
        <p14:creationId xmlns:p14="http://schemas.microsoft.com/office/powerpoint/2010/main" val="40826897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Management Solution: Implementation (2 of 2)</a:t>
            </a:r>
          </a:p>
        </p:txBody>
      </p:sp>
      <p:sp>
        <p:nvSpPr>
          <p:cNvPr id="3" name="Content Placeholder 2"/>
          <p:cNvSpPr>
            <a:spLocks noGrp="1"/>
          </p:cNvSpPr>
          <p:nvPr>
            <p:ph idx="1"/>
          </p:nvPr>
        </p:nvSpPr>
        <p:spPr/>
        <p:txBody>
          <a:bodyPr/>
          <a:lstStyle/>
          <a:p>
            <a:r>
              <a:rPr lang="en-US" dirty="0"/>
              <a:t>Coordinating software releases</a:t>
            </a:r>
          </a:p>
          <a:p>
            <a:pPr lvl="1"/>
            <a:r>
              <a:rPr lang="en-US" dirty="0"/>
              <a:t>Institute procedures to ensure all operating units update at same time</a:t>
            </a:r>
          </a:p>
          <a:p>
            <a:r>
              <a:rPr lang="en-US" dirty="0"/>
              <a:t>Encouraging local users to support global systems</a:t>
            </a:r>
          </a:p>
          <a:p>
            <a:pPr lvl="1"/>
            <a:r>
              <a:rPr lang="en-US" dirty="0"/>
              <a:t>Cooptation: Bringing the opposition into design and implementation process without giving up control over direction and nature of the change</a:t>
            </a:r>
          </a:p>
          <a:p>
            <a:pPr lvl="2"/>
            <a:r>
              <a:rPr lang="en-US" dirty="0"/>
              <a:t>Permit each country unit to develop one transnational application</a:t>
            </a:r>
          </a:p>
          <a:p>
            <a:pPr lvl="2"/>
            <a:r>
              <a:rPr lang="en-US" dirty="0"/>
              <a:t>Develop new transnational centers of excellence</a:t>
            </a:r>
          </a:p>
        </p:txBody>
      </p:sp>
    </p:spTree>
    <p:extLst>
      <p:ext uri="{BB962C8B-B14F-4D97-AF65-F5344CB8AC3E}">
        <p14:creationId xmlns:p14="http://schemas.microsoft.com/office/powerpoint/2010/main" val="539446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chor="t"/>
          <a:lstStyle/>
          <a:p>
            <a:r>
              <a:rPr lang="en-US" dirty="0"/>
              <a:t>Issues and Technical Alternatives When Developing International Information Systems (1 of 2)</a:t>
            </a:r>
          </a:p>
        </p:txBody>
      </p:sp>
      <p:sp>
        <p:nvSpPr>
          <p:cNvPr id="3" name="Content Placeholder 2"/>
          <p:cNvSpPr>
            <a:spLocks noGrp="1"/>
          </p:cNvSpPr>
          <p:nvPr>
            <p:ph idx="1"/>
          </p:nvPr>
        </p:nvSpPr>
        <p:spPr>
          <a:xfrm>
            <a:off x="457200" y="2057400"/>
            <a:ext cx="8229600" cy="4068763"/>
          </a:xfrm>
        </p:spPr>
        <p:txBody>
          <a:bodyPr/>
          <a:lstStyle/>
          <a:p>
            <a:r>
              <a:rPr lang="en-US" dirty="0"/>
              <a:t>Computing platforms and systems integration</a:t>
            </a:r>
          </a:p>
          <a:p>
            <a:pPr lvl="1"/>
            <a:r>
              <a:rPr lang="en-US" dirty="0"/>
              <a:t>How new core systems will fit in with existing suite of applications developed around globe by different divisions </a:t>
            </a:r>
          </a:p>
          <a:p>
            <a:pPr lvl="1"/>
            <a:r>
              <a:rPr lang="en-US" dirty="0"/>
              <a:t>Standardization: Data standards, interfaces, software, and so on</a:t>
            </a:r>
          </a:p>
          <a:p>
            <a:r>
              <a:rPr lang="en-US" dirty="0"/>
              <a:t>Connectivity</a:t>
            </a:r>
          </a:p>
          <a:p>
            <a:pPr lvl="1"/>
            <a:r>
              <a:rPr lang="en-US" dirty="0"/>
              <a:t>Internet does not guarantee any level of service</a:t>
            </a:r>
          </a:p>
          <a:p>
            <a:pPr lvl="1"/>
            <a:r>
              <a:rPr lang="en-US" dirty="0"/>
              <a:t>Many firms use private networks and VPNs</a:t>
            </a:r>
          </a:p>
          <a:p>
            <a:pPr lvl="1"/>
            <a:r>
              <a:rPr lang="en-US" dirty="0"/>
              <a:t>Low penetration of PCs, outdated infrastructures in developing countries</a:t>
            </a:r>
          </a:p>
        </p:txBody>
      </p:sp>
    </p:spTree>
    <p:extLst>
      <p:ext uri="{BB962C8B-B14F-4D97-AF65-F5344CB8AC3E}">
        <p14:creationId xmlns:p14="http://schemas.microsoft.com/office/powerpoint/2010/main" val="15673178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chor="t"/>
          <a:lstStyle/>
          <a:p>
            <a:r>
              <a:rPr lang="en-US" dirty="0"/>
              <a:t>Issues and Technical Alternatives When Developing International Information Systems (2 of 2)</a:t>
            </a:r>
          </a:p>
        </p:txBody>
      </p:sp>
      <p:sp>
        <p:nvSpPr>
          <p:cNvPr id="3" name="Content Placeholder 2"/>
          <p:cNvSpPr>
            <a:spLocks noGrp="1"/>
          </p:cNvSpPr>
          <p:nvPr>
            <p:ph idx="1"/>
          </p:nvPr>
        </p:nvSpPr>
        <p:spPr>
          <a:xfrm>
            <a:off x="457200" y="1981200"/>
            <a:ext cx="8229600" cy="4144963"/>
          </a:xfrm>
        </p:spPr>
        <p:txBody>
          <a:bodyPr/>
          <a:lstStyle/>
          <a:p>
            <a:r>
              <a:rPr lang="en-US" dirty="0"/>
              <a:t>Software</a:t>
            </a:r>
          </a:p>
          <a:p>
            <a:pPr lvl="1"/>
            <a:r>
              <a:rPr lang="en-US" dirty="0"/>
              <a:t>Integrating new systems with old</a:t>
            </a:r>
          </a:p>
          <a:p>
            <a:pPr lvl="1"/>
            <a:r>
              <a:rPr lang="en-US" dirty="0"/>
              <a:t>Human interface design issues, languages</a:t>
            </a:r>
          </a:p>
          <a:p>
            <a:r>
              <a:rPr lang="en-US" dirty="0"/>
              <a:t>Software localization </a:t>
            </a:r>
          </a:p>
          <a:p>
            <a:pPr lvl="1"/>
            <a:r>
              <a:rPr lang="en-US" dirty="0"/>
              <a:t>Converting software to operate in second language</a:t>
            </a:r>
          </a:p>
          <a:p>
            <a:r>
              <a:rPr lang="en-US" dirty="0"/>
              <a:t>Most important software applications:</a:t>
            </a:r>
          </a:p>
          <a:p>
            <a:pPr lvl="1"/>
            <a:r>
              <a:rPr lang="en-US" dirty="0"/>
              <a:t>TPS and MIS </a:t>
            </a:r>
          </a:p>
          <a:p>
            <a:pPr lvl="1"/>
            <a:r>
              <a:rPr lang="en-US" dirty="0"/>
              <a:t>SCM, EDI, and enterprise systems </a:t>
            </a:r>
          </a:p>
          <a:p>
            <a:pPr lvl="1"/>
            <a:r>
              <a:rPr lang="en-US" dirty="0"/>
              <a:t>Collaboration tools, e-mail, videoconferencing</a:t>
            </a:r>
          </a:p>
        </p:txBody>
      </p:sp>
    </p:spTree>
    <p:extLst>
      <p:ext uri="{BB962C8B-B14F-4D97-AF65-F5344CB8AC3E}">
        <p14:creationId xmlns:p14="http://schemas.microsoft.com/office/powerpoint/2010/main" val="33581100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15.5: Internet Population in Selected Countries</a:t>
            </a:r>
          </a:p>
        </p:txBody>
      </p:sp>
      <p:pic>
        <p:nvPicPr>
          <p:cNvPr id="3" name="Picture 2" descr="This graph shows the percentage of population using the Internet, by region. It illustrates the lower penetration of Internet usage in developing countries.&#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752600"/>
            <a:ext cx="7782562" cy="4114800"/>
          </a:xfrm>
          <a:prstGeom prst="rect">
            <a:avLst/>
          </a:prstGeom>
        </p:spPr>
      </p:pic>
    </p:spTree>
    <p:extLst>
      <p:ext uri="{BB962C8B-B14F-4D97-AF65-F5344CB8AC3E}">
        <p14:creationId xmlns:p14="http://schemas.microsoft.com/office/powerpoint/2010/main" val="40187563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Interactive Session: Organizations: Indian E-commerce: Obstacles to Opportunity</a:t>
            </a:r>
          </a:p>
        </p:txBody>
      </p:sp>
      <p:sp>
        <p:nvSpPr>
          <p:cNvPr id="3" name="Content Placeholder 2"/>
          <p:cNvSpPr>
            <a:spLocks noGrp="1"/>
          </p:cNvSpPr>
          <p:nvPr>
            <p:ph idx="1"/>
          </p:nvPr>
        </p:nvSpPr>
        <p:spPr>
          <a:xfrm>
            <a:off x="457200" y="1600200"/>
            <a:ext cx="8077200" cy="4525963"/>
          </a:xfrm>
        </p:spPr>
        <p:txBody>
          <a:bodyPr/>
          <a:lstStyle/>
          <a:p>
            <a:r>
              <a:rPr lang="en-US" dirty="0"/>
              <a:t>Class discussion</a:t>
            </a:r>
          </a:p>
          <a:p>
            <a:pPr lvl="1"/>
            <a:r>
              <a:rPr lang="en-US" dirty="0"/>
              <a:t>Describe the technical, cultural, and organizational obstacles to e-commerce growth in India.</a:t>
            </a:r>
          </a:p>
          <a:p>
            <a:pPr lvl="1"/>
            <a:r>
              <a:rPr lang="en-US" dirty="0"/>
              <a:t>How do these factors hamper companies from doing business in India or setting up Indian e-commerce sites?</a:t>
            </a:r>
          </a:p>
          <a:p>
            <a:pPr lvl="1"/>
            <a:r>
              <a:rPr lang="en-US" dirty="0"/>
              <a:t>Will non-Indian companies like Amazon.com and eBay flourish in India? Explain.</a:t>
            </a:r>
          </a:p>
        </p:txBody>
      </p:sp>
    </p:spTree>
    <p:extLst>
      <p:ext uri="{BB962C8B-B14F-4D97-AF65-F5344CB8AC3E}">
        <p14:creationId xmlns:p14="http://schemas.microsoft.com/office/powerpoint/2010/main" val="31691827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t>Interactive Session: Management: Steelcase Designs Goes for Global Talent Management</a:t>
            </a:r>
          </a:p>
        </p:txBody>
      </p:sp>
      <p:sp>
        <p:nvSpPr>
          <p:cNvPr id="3" name="Content Placeholder 2"/>
          <p:cNvSpPr>
            <a:spLocks noGrp="1"/>
          </p:cNvSpPr>
          <p:nvPr>
            <p:ph idx="1"/>
          </p:nvPr>
        </p:nvSpPr>
        <p:spPr>
          <a:xfrm>
            <a:off x="457200" y="1981200"/>
            <a:ext cx="8229600" cy="4144963"/>
          </a:xfrm>
        </p:spPr>
        <p:txBody>
          <a:bodyPr/>
          <a:lstStyle/>
          <a:p>
            <a:r>
              <a:rPr lang="en-US" dirty="0"/>
              <a:t>Class discussion</a:t>
            </a:r>
          </a:p>
          <a:p>
            <a:pPr lvl="1"/>
            <a:r>
              <a:rPr lang="en-US" dirty="0"/>
              <a:t>Why are human resources and talent management so important at Steelcase?</a:t>
            </a:r>
          </a:p>
          <a:p>
            <a:pPr lvl="1"/>
            <a:r>
              <a:rPr lang="en-US" dirty="0"/>
              <a:t>Identify the problem described in this case. What management, organization and technology factors contributed to this problem? What role did globalization play?</a:t>
            </a:r>
          </a:p>
          <a:p>
            <a:pPr lvl="1"/>
            <a:r>
              <a:rPr lang="en-US" dirty="0"/>
              <a:t>Describe the capabilities of the SAP ERP HCM and SuccessFactors systems that were helpful to Steelcase. How did these systems improve global operations and decision making?</a:t>
            </a:r>
          </a:p>
        </p:txBody>
      </p:sp>
    </p:spTree>
    <p:extLst>
      <p:ext uri="{BB962C8B-B14F-4D97-AF65-F5344CB8AC3E}">
        <p14:creationId xmlns:p14="http://schemas.microsoft.com/office/powerpoint/2010/main" val="185275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Video Cases</a:t>
            </a:r>
          </a:p>
        </p:txBody>
      </p:sp>
      <p:sp>
        <p:nvSpPr>
          <p:cNvPr id="3" name="Content Placeholder 2"/>
          <p:cNvSpPr>
            <a:spLocks noGrp="1"/>
          </p:cNvSpPr>
          <p:nvPr>
            <p:ph idx="1"/>
          </p:nvPr>
        </p:nvSpPr>
        <p:spPr/>
        <p:txBody>
          <a:bodyPr/>
          <a:lstStyle/>
          <a:p>
            <a:r>
              <a:rPr lang="en-US" dirty="0"/>
              <a:t>Case 1: Daum Runs Oracle Apps on Linux</a:t>
            </a:r>
          </a:p>
          <a:p>
            <a:r>
              <a:rPr lang="en-US" dirty="0"/>
              <a:t>Case 2: Lean Manufacturing and Global ERP: Humanetics and Global Shop</a:t>
            </a:r>
          </a:p>
        </p:txBody>
      </p:sp>
    </p:spTree>
    <p:extLst>
      <p:ext uri="{BB962C8B-B14F-4D97-AF65-F5344CB8AC3E}">
        <p14:creationId xmlns:p14="http://schemas.microsoft.com/office/powerpoint/2010/main" val="27921655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IN" dirty="0"/>
              <a:t>The Bel Group: Laughing All the Way to Success</a:t>
            </a:r>
            <a:r>
              <a:rPr lang="en-US" dirty="0"/>
              <a:t> </a:t>
            </a:r>
            <a:r>
              <a:rPr lang="en-US" altLang="en-US" dirty="0"/>
              <a:t>(1 of 2)</a:t>
            </a:r>
          </a:p>
        </p:txBody>
      </p:sp>
      <p:sp>
        <p:nvSpPr>
          <p:cNvPr id="3" name="Content Placeholder 2"/>
          <p:cNvSpPr>
            <a:spLocks noGrp="1"/>
          </p:cNvSpPr>
          <p:nvPr>
            <p:ph idx="1"/>
          </p:nvPr>
        </p:nvSpPr>
        <p:spPr>
          <a:xfrm>
            <a:off x="457200" y="2133600"/>
            <a:ext cx="8229600" cy="3992563"/>
          </a:xfrm>
        </p:spPr>
        <p:txBody>
          <a:bodyPr/>
          <a:lstStyle/>
          <a:p>
            <a:r>
              <a:rPr lang="en-US" altLang="en-US" dirty="0"/>
              <a:t>Problem</a:t>
            </a:r>
          </a:p>
          <a:p>
            <a:pPr lvl="1"/>
            <a:r>
              <a:rPr lang="en-US" dirty="0"/>
              <a:t>Potential expansion </a:t>
            </a:r>
          </a:p>
          <a:p>
            <a:pPr lvl="1"/>
            <a:r>
              <a:rPr lang="en-US" dirty="0"/>
              <a:t>Untouched market potential globally</a:t>
            </a:r>
          </a:p>
          <a:p>
            <a:r>
              <a:rPr lang="en-US" altLang="en-US" dirty="0"/>
              <a:t>Solutions </a:t>
            </a:r>
          </a:p>
          <a:p>
            <a:pPr lvl="1"/>
            <a:r>
              <a:rPr lang="en-US" dirty="0"/>
              <a:t>Design global strategy and business model</a:t>
            </a:r>
          </a:p>
          <a:p>
            <a:pPr lvl="1"/>
            <a:r>
              <a:rPr lang="en-US" dirty="0"/>
              <a:t>Redesign business processes</a:t>
            </a:r>
          </a:p>
          <a:p>
            <a:pPr lvl="1"/>
            <a:r>
              <a:rPr lang="en-US" dirty="0"/>
              <a:t>Deploy Salesforce’s Sales Cloud software</a:t>
            </a:r>
          </a:p>
        </p:txBody>
      </p:sp>
    </p:spTree>
    <p:extLst>
      <p:ext uri="{BB962C8B-B14F-4D97-AF65-F5344CB8AC3E}">
        <p14:creationId xmlns:p14="http://schemas.microsoft.com/office/powerpoint/2010/main" val="3715733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IN" dirty="0"/>
              <a:t>The Bel Group: Laughing All the Way to Success</a:t>
            </a:r>
            <a:r>
              <a:rPr lang="en-US" dirty="0"/>
              <a:t> </a:t>
            </a:r>
            <a:r>
              <a:rPr lang="en-US" altLang="en-US" dirty="0"/>
              <a:t>(2 of 2)</a:t>
            </a:r>
          </a:p>
        </p:txBody>
      </p:sp>
      <p:sp>
        <p:nvSpPr>
          <p:cNvPr id="3" name="Content Placeholder 2"/>
          <p:cNvSpPr>
            <a:spLocks noGrp="1"/>
          </p:cNvSpPr>
          <p:nvPr>
            <p:ph idx="1"/>
          </p:nvPr>
        </p:nvSpPr>
        <p:spPr>
          <a:xfrm>
            <a:off x="457200" y="2057400"/>
            <a:ext cx="8229600" cy="4068763"/>
          </a:xfrm>
        </p:spPr>
        <p:txBody>
          <a:bodyPr/>
          <a:lstStyle/>
          <a:p>
            <a:r>
              <a:rPr lang="en-US" altLang="en-US" dirty="0"/>
              <a:t>Dunlop uses </a:t>
            </a:r>
            <a:r>
              <a:rPr lang="en-US" dirty="0"/>
              <a:t>Salesforce’s Sales Cloud </a:t>
            </a:r>
            <a:r>
              <a:rPr lang="en-US" altLang="en-US" dirty="0"/>
              <a:t>to create a global CRM, </a:t>
            </a:r>
            <a:r>
              <a:rPr lang="en-IN" dirty="0"/>
              <a:t>to coordinate sales and marketing teams</a:t>
            </a:r>
            <a:r>
              <a:rPr lang="en-US" dirty="0"/>
              <a:t> from different business locations around the globe</a:t>
            </a:r>
          </a:p>
          <a:p>
            <a:r>
              <a:rPr lang="en-US" altLang="en-US" dirty="0"/>
              <a:t>Demonstrates IT</a:t>
            </a:r>
            <a:r>
              <a:rPr lang="en-US" altLang="ja-JP" dirty="0"/>
              <a:t>’s role in helping organizations pursue a global growth strategy</a:t>
            </a:r>
          </a:p>
          <a:p>
            <a:r>
              <a:rPr lang="en-US" altLang="en-US" dirty="0"/>
              <a:t>Illustrates the ability of IT systems to </a:t>
            </a:r>
            <a:r>
              <a:rPr lang="en-US" altLang="en-US"/>
              <a:t>support scalability</a:t>
            </a:r>
            <a:endParaRPr lang="en-US" altLang="en-US" dirty="0"/>
          </a:p>
        </p:txBody>
      </p:sp>
    </p:spTree>
    <p:extLst>
      <p:ext uri="{BB962C8B-B14F-4D97-AF65-F5344CB8AC3E}">
        <p14:creationId xmlns:p14="http://schemas.microsoft.com/office/powerpoint/2010/main" val="2676461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What Major Factors Are Driving the</a:t>
            </a:r>
            <a:br>
              <a:rPr lang="en-US" dirty="0"/>
            </a:br>
            <a:r>
              <a:rPr lang="en-US" dirty="0"/>
              <a:t>Internationalization of Business?</a:t>
            </a:r>
          </a:p>
        </p:txBody>
      </p:sp>
      <p:sp>
        <p:nvSpPr>
          <p:cNvPr id="3" name="Content Placeholder 2"/>
          <p:cNvSpPr>
            <a:spLocks noGrp="1"/>
          </p:cNvSpPr>
          <p:nvPr>
            <p:ph idx="1"/>
          </p:nvPr>
        </p:nvSpPr>
        <p:spPr/>
        <p:txBody>
          <a:bodyPr/>
          <a:lstStyle/>
          <a:p>
            <a:r>
              <a:rPr lang="en-US" altLang="en-US" dirty="0"/>
              <a:t>Global economic system and global world order driven by advanced networks and information systems</a:t>
            </a:r>
          </a:p>
          <a:p>
            <a:r>
              <a:rPr lang="en-US" dirty="0"/>
              <a:t>The growth of international trade has radically altered domestic economies around the globe</a:t>
            </a:r>
          </a:p>
          <a:p>
            <a:r>
              <a:rPr lang="en-US" altLang="en-US" dirty="0"/>
              <a:t>For example, production of many high-end electronic products parceled out to multiple countries</a:t>
            </a:r>
          </a:p>
          <a:p>
            <a:pPr lvl="1"/>
            <a:r>
              <a:rPr lang="en-US" altLang="en-US" dirty="0"/>
              <a:t>For example: Apple iPhone</a:t>
            </a:r>
            <a:r>
              <a:rPr lang="en-US" altLang="ja-JP" dirty="0"/>
              <a:t>’s global supply chain</a:t>
            </a:r>
          </a:p>
        </p:txBody>
      </p:sp>
    </p:spTree>
    <p:extLst>
      <p:ext uri="{BB962C8B-B14F-4D97-AF65-F5344CB8AC3E}">
        <p14:creationId xmlns:p14="http://schemas.microsoft.com/office/powerpoint/2010/main" val="979569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15.1: Apple iPhone’s Global Supply Chain</a:t>
            </a:r>
          </a:p>
        </p:txBody>
      </p:sp>
      <p:pic>
        <p:nvPicPr>
          <p:cNvPr id="3" name="Picture 2" descr="This figure illustrates Apple iPhone's global supply chai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1828800"/>
            <a:ext cx="7469160" cy="3772522"/>
          </a:xfrm>
          <a:prstGeom prst="rect">
            <a:avLst/>
          </a:prstGeom>
        </p:spPr>
      </p:pic>
    </p:spTree>
    <p:extLst>
      <p:ext uri="{BB962C8B-B14F-4D97-AF65-F5344CB8AC3E}">
        <p14:creationId xmlns:p14="http://schemas.microsoft.com/office/powerpoint/2010/main" val="15555428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Developing an International Information</a:t>
            </a:r>
            <a:br>
              <a:rPr lang="en-US" dirty="0"/>
            </a:br>
            <a:r>
              <a:rPr lang="en-US" dirty="0"/>
              <a:t>Systems Architecture</a:t>
            </a:r>
          </a:p>
        </p:txBody>
      </p:sp>
      <p:sp>
        <p:nvSpPr>
          <p:cNvPr id="3" name="Content Placeholder 2"/>
          <p:cNvSpPr>
            <a:spLocks noGrp="1"/>
          </p:cNvSpPr>
          <p:nvPr>
            <p:ph idx="1"/>
          </p:nvPr>
        </p:nvSpPr>
        <p:spPr/>
        <p:txBody>
          <a:bodyPr/>
          <a:lstStyle/>
          <a:p>
            <a:r>
              <a:rPr lang="en-US" dirty="0"/>
              <a:t>Understand global environment</a:t>
            </a:r>
          </a:p>
          <a:p>
            <a:pPr lvl="1"/>
            <a:r>
              <a:rPr lang="en-US" dirty="0"/>
              <a:t>Business drivers for global competition</a:t>
            </a:r>
          </a:p>
          <a:p>
            <a:pPr lvl="1"/>
            <a:r>
              <a:rPr lang="en-US" dirty="0"/>
              <a:t>Inhibitors creating management challenges</a:t>
            </a:r>
          </a:p>
          <a:p>
            <a:r>
              <a:rPr lang="en-US" dirty="0"/>
              <a:t>Develop corporate strategy for global competition</a:t>
            </a:r>
          </a:p>
          <a:p>
            <a:r>
              <a:rPr lang="en-US" dirty="0"/>
              <a:t>Develop organizational structure and division of labor</a:t>
            </a:r>
          </a:p>
          <a:p>
            <a:r>
              <a:rPr lang="en-US" dirty="0"/>
              <a:t>Consider management issues</a:t>
            </a:r>
          </a:p>
          <a:p>
            <a:pPr lvl="1"/>
            <a:r>
              <a:rPr lang="en-US" dirty="0"/>
              <a:t>Design of business procedures, reengineering, managing change</a:t>
            </a:r>
          </a:p>
          <a:p>
            <a:r>
              <a:rPr lang="en-US" dirty="0"/>
              <a:t>Consider technology platform</a:t>
            </a:r>
          </a:p>
        </p:txBody>
      </p:sp>
    </p:spTree>
    <p:extLst>
      <p:ext uri="{BB962C8B-B14F-4D97-AF65-F5344CB8AC3E}">
        <p14:creationId xmlns:p14="http://schemas.microsoft.com/office/powerpoint/2010/main" val="779771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15.2: International Information Systems Architecture</a:t>
            </a:r>
          </a:p>
        </p:txBody>
      </p:sp>
      <p:pic>
        <p:nvPicPr>
          <p:cNvPr id="3" name="Picture 2" descr="This graphic illustrates the strategy for developing an international system.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2200" y="1572336"/>
            <a:ext cx="4038600" cy="4620159"/>
          </a:xfrm>
          <a:prstGeom prst="rect">
            <a:avLst/>
          </a:prstGeom>
        </p:spPr>
      </p:pic>
    </p:spTree>
    <p:extLst>
      <p:ext uri="{BB962C8B-B14F-4D97-AF65-F5344CB8AC3E}">
        <p14:creationId xmlns:p14="http://schemas.microsoft.com/office/powerpoint/2010/main" val="2464381027"/>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3836</TotalTime>
  <Words>2993</Words>
  <Application>Microsoft Office PowerPoint</Application>
  <PresentationFormat>On-screen Show (4:3)</PresentationFormat>
  <Paragraphs>273</Paragraphs>
  <Slides>29</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Times New Roman</vt:lpstr>
      <vt:lpstr>Verdana</vt:lpstr>
      <vt:lpstr>Wingdings</vt:lpstr>
      <vt:lpstr>508 Lecture</vt:lpstr>
      <vt:lpstr>Management Information Systems: Managing the Digital Firm</vt:lpstr>
      <vt:lpstr>Learning Objectives</vt:lpstr>
      <vt:lpstr>Video Cases</vt:lpstr>
      <vt:lpstr>The Bel Group: Laughing All the Way to Success (1 of 2)</vt:lpstr>
      <vt:lpstr>The Bel Group: Laughing All the Way to Success (2 of 2)</vt:lpstr>
      <vt:lpstr>What Major Factors Are Driving the Internationalization of Business?</vt:lpstr>
      <vt:lpstr>Figure 15.1: Apple iPhone’s Global Supply Chain</vt:lpstr>
      <vt:lpstr>Developing an International Information Systems Architecture</vt:lpstr>
      <vt:lpstr>Figure 15.2: International Information Systems Architecture</vt:lpstr>
      <vt:lpstr>The Global Environment: Business Drivers and Challenges</vt:lpstr>
      <vt:lpstr>Table 15.1 The Global Environment: Business Drivers and Challenges</vt:lpstr>
      <vt:lpstr>Table 15.2 Challenges and Obstacles to Global Business Systems</vt:lpstr>
      <vt:lpstr>State of the Art</vt:lpstr>
      <vt:lpstr>Global Strategies and Business Organization</vt:lpstr>
      <vt:lpstr>Table 15.3 Global Business Strategy and Structure</vt:lpstr>
      <vt:lpstr>Global Systems to Fit the Strategy</vt:lpstr>
      <vt:lpstr>Figure 15.3: Global Strategy and Systems Configurations</vt:lpstr>
      <vt:lpstr>Reorganizing the Business</vt:lpstr>
      <vt:lpstr>A Typical Scenario: Disorganization on a Global Scale</vt:lpstr>
      <vt:lpstr>Global Systems Strategy (1 of 2)</vt:lpstr>
      <vt:lpstr>Global Systems Strategy (2 of 2)</vt:lpstr>
      <vt:lpstr>The Management Solution: Implementation (1 of 2)</vt:lpstr>
      <vt:lpstr>Figure 15.4: Local, Regional, and Global Systems</vt:lpstr>
      <vt:lpstr>The Management Solution: Implementation (2 of 2)</vt:lpstr>
      <vt:lpstr>Issues and Technical Alternatives When Developing International Information Systems (1 of 2)</vt:lpstr>
      <vt:lpstr>Issues and Technical Alternatives When Developing International Information Systems (2 of 2)</vt:lpstr>
      <vt:lpstr>Figure 15.5: Internet Population in Selected Countries</vt:lpstr>
      <vt:lpstr>Interactive Session: Organizations: Indian E-commerce: Obstacles to Opportunity</vt:lpstr>
      <vt:lpstr>Interactive Session: Management: Steelcase Designs Goes for Global Talent Management</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 Compliant Lecture PowerPoint</dc:title>
  <dc:subject>Management Information Systems:  Managing the Digital Firm, 15th edition</dc:subject>
  <dc:creator>Kenneth C. Laudon/Jane P. Laudon</dc:creator>
  <cp:keywords>Management Information Systems</cp:keywords>
  <cp:lastModifiedBy>DJNL</cp:lastModifiedBy>
  <cp:revision>217</cp:revision>
  <dcterms:created xsi:type="dcterms:W3CDTF">2014-07-14T20:04:21Z</dcterms:created>
  <dcterms:modified xsi:type="dcterms:W3CDTF">2017-08-07T13:06:53Z</dcterms:modified>
  <cp:category>Information Systems</cp:category>
</cp:coreProperties>
</file>