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handoutMasterIdLst>
    <p:handoutMasterId r:id="rId37"/>
  </p:handoutMasterIdLst>
  <p:sldIdLst>
    <p:sldId id="349" r:id="rId2"/>
    <p:sldId id="350" r:id="rId3"/>
    <p:sldId id="376" r:id="rId4"/>
    <p:sldId id="355" r:id="rId5"/>
    <p:sldId id="377" r:id="rId6"/>
    <p:sldId id="351" r:id="rId7"/>
    <p:sldId id="415" r:id="rId8"/>
    <p:sldId id="369" r:id="rId9"/>
    <p:sldId id="416" r:id="rId10"/>
    <p:sldId id="409" r:id="rId11"/>
    <p:sldId id="417" r:id="rId12"/>
    <p:sldId id="418" r:id="rId13"/>
    <p:sldId id="419" r:id="rId14"/>
    <p:sldId id="420" r:id="rId15"/>
    <p:sldId id="421" r:id="rId16"/>
    <p:sldId id="422" r:id="rId17"/>
    <p:sldId id="410" r:id="rId18"/>
    <p:sldId id="423" r:id="rId19"/>
    <p:sldId id="436" r:id="rId20"/>
    <p:sldId id="426" r:id="rId21"/>
    <p:sldId id="427" r:id="rId22"/>
    <p:sldId id="428" r:id="rId23"/>
    <p:sldId id="437" r:id="rId24"/>
    <p:sldId id="429" r:id="rId25"/>
    <p:sldId id="408" r:id="rId26"/>
    <p:sldId id="430" r:id="rId27"/>
    <p:sldId id="411" r:id="rId28"/>
    <p:sldId id="432" r:id="rId29"/>
    <p:sldId id="412" r:id="rId30"/>
    <p:sldId id="413" r:id="rId31"/>
    <p:sldId id="433" r:id="rId32"/>
    <p:sldId id="414" r:id="rId33"/>
    <p:sldId id="434" r:id="rId34"/>
    <p:sldId id="435"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gan Miller" initials="MM"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638"/>
    <a:srgbClr val="007FA3"/>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47" autoAdjust="0"/>
    <p:restoredTop sz="76585" autoAdjust="0"/>
  </p:normalViewPr>
  <p:slideViewPr>
    <p:cSldViewPr>
      <p:cViewPr varScale="1">
        <p:scale>
          <a:sx n="58" d="100"/>
          <a:sy n="58" d="100"/>
        </p:scale>
        <p:origin x="1836" y="78"/>
      </p:cViewPr>
      <p:guideLst>
        <p:guide orient="horz" pos="2160"/>
        <p:guide pos="2880"/>
      </p:guideLst>
    </p:cSldViewPr>
  </p:slideViewPr>
  <p:outlineViewPr>
    <p:cViewPr>
      <p:scale>
        <a:sx n="33" d="100"/>
        <a:sy n="33" d="100"/>
      </p:scale>
      <p:origin x="0" y="-21024"/>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t>8/7/2017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t>8/7/2017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chapter focuses on the information systems that support decision making in a firm and discusses the value of improved decision making in an organization. Ask the students to describe different types of decisions and whether some types of decisions are less valuable than others. What types of decisions, in a work framework, have students encountered in their own employment situations? Ask students to describe some of the decisions they made on their last job. How did they use information systems to help make those decisions? </a:t>
            </a:r>
          </a:p>
          <a:p>
            <a:endParaRPr lang="en-US" altLang="en-US" dirty="0"/>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2</a:t>
            </a:fld>
            <a:endParaRPr lang="en-US" dirty="0"/>
          </a:p>
        </p:txBody>
      </p:sp>
    </p:spTree>
    <p:extLst>
      <p:ext uri="{BB962C8B-B14F-4D97-AF65-F5344CB8AC3E}">
        <p14:creationId xmlns:p14="http://schemas.microsoft.com/office/powerpoint/2010/main" val="789363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This slide discusses the idea that, although information systems can assist in making decisions by providing information and tools for analysis, they cannot always improve on decisions being made. Ask the students to provide examples of decisions that an information system might not be able to assist in. Is there any similarity among these example decisions, and what does this say about the types of decisions an information system can help with? </a:t>
            </a:r>
          </a:p>
          <a:p>
            <a:pPr eaLnBrk="1" hangingPunct="1"/>
            <a:endParaRPr lang="en-US" altLang="en-US" dirty="0"/>
          </a:p>
          <a:p>
            <a:pPr eaLnBrk="1" hangingPunct="1"/>
            <a:r>
              <a:rPr lang="en-US" altLang="en-US" dirty="0"/>
              <a:t>You can understand the complexity and breadth of some of the decisions being made within an organization by looking at the activities of its managers. Although the classical model of management sees five functional roles of managers, real-life observation of managers sees far more complexity in managerial activities. Ask the students to recall the five attributes listed in the book as differing greatly from the classical description. (1) Managers perform a great deal of work at an unrelenting pace; (2) managerial activities are fragmented, lasting for less than 9 minutes; (3) managers prefer current, specific, ad hoc information; (4) managers prefer oral forms of communication; and (5) managers give high priority to maintaining a complex web of contacts as an informal information system. Ask students to explain attributes 3, 4, and 5.</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11</a:t>
            </a:fld>
            <a:endParaRPr lang="en-US" dirty="0"/>
          </a:p>
        </p:txBody>
      </p:sp>
    </p:spTree>
    <p:extLst>
      <p:ext uri="{BB962C8B-B14F-4D97-AF65-F5344CB8AC3E}">
        <p14:creationId xmlns:p14="http://schemas.microsoft.com/office/powerpoint/2010/main" val="6352021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expands on the behavioral model of managers and describes Mintzberg</a:t>
            </a:r>
            <a:r>
              <a:rPr lang="en-US" altLang="ja-JP" dirty="0"/>
              <a:t>’s </a:t>
            </a:r>
            <a:r>
              <a:rPr lang="en-US" altLang="ja-JP" sz="2000" dirty="0"/>
              <a:t>behavioral model of managers which defines 10 managerial roles </a:t>
            </a:r>
            <a:r>
              <a:rPr lang="en-US" altLang="ja-JP" dirty="0"/>
              <a:t>that fall into three categories. Ask students to give examples of activities for each role. Which of these roles can be assisted by information systems and which cannot?</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12</a:t>
            </a:fld>
            <a:endParaRPr lang="en-US" dirty="0"/>
          </a:p>
        </p:txBody>
      </p:sp>
    </p:spTree>
    <p:extLst>
      <p:ext uri="{BB962C8B-B14F-4D97-AF65-F5344CB8AC3E}">
        <p14:creationId xmlns:p14="http://schemas.microsoft.com/office/powerpoint/2010/main" val="16545826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Even in decision-making situations that can be helped by information systems, the information system may fail in helping to solve the problem or lead to a better decision. This slide describes the three main reasons why investments in information systems do not always produce positive results. What is meant by information quality? The text lists seven quality dimensions: accuracy, integrity, consistency, completeness, validity, timeliness, accessibility. Ask students to identify and/or describe these dimensions?</a:t>
            </a:r>
          </a:p>
          <a:p>
            <a:pPr eaLnBrk="1" hangingPunct="1"/>
            <a:endParaRPr lang="en-US" altLang="en-US" dirty="0"/>
          </a:p>
          <a:p>
            <a:pPr eaLnBrk="1" hangingPunct="1"/>
            <a:r>
              <a:rPr lang="en-US" altLang="en-US" dirty="0"/>
              <a:t>Ask students to provide an example of what a management </a:t>
            </a:r>
            <a:r>
              <a:rPr lang="ja-JP" altLang="en-US" dirty="0"/>
              <a:t>“</a:t>
            </a:r>
            <a:r>
              <a:rPr lang="en-US" altLang="ja-JP" dirty="0"/>
              <a:t>filter</a:t>
            </a:r>
            <a:r>
              <a:rPr lang="ja-JP" altLang="en-US" dirty="0"/>
              <a:t>”</a:t>
            </a:r>
            <a:r>
              <a:rPr lang="en-US" altLang="ja-JP" dirty="0"/>
              <a:t> might be. Have they ever witnessed someone in a managerial position be unable to recognize or handle a problem because of a </a:t>
            </a:r>
            <a:r>
              <a:rPr lang="ja-JP" altLang="en-US" dirty="0"/>
              <a:t>“</a:t>
            </a:r>
            <a:r>
              <a:rPr lang="en-US" altLang="ja-JP" dirty="0"/>
              <a:t>filter</a:t>
            </a:r>
            <a:r>
              <a:rPr lang="ja-JP" altLang="en-US" dirty="0"/>
              <a:t>”</a:t>
            </a:r>
            <a:r>
              <a:rPr lang="en-US" altLang="ja-JP" dirty="0"/>
              <a:t> they are using (but don’t even know it)?</a:t>
            </a:r>
          </a:p>
          <a:p>
            <a:pPr eaLnBrk="1" hangingPunct="1"/>
            <a:endParaRPr lang="en-US" altLang="ja-JP" dirty="0"/>
          </a:p>
          <a:p>
            <a:pPr eaLnBrk="1" hangingPunct="1"/>
            <a:r>
              <a:rPr lang="en-US" altLang="en-US" dirty="0"/>
              <a:t>Ask students why people within an organization would resist using an information system.</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13</a:t>
            </a:fld>
            <a:endParaRPr lang="en-US" dirty="0"/>
          </a:p>
        </p:txBody>
      </p:sp>
    </p:spTree>
    <p:extLst>
      <p:ext uri="{BB962C8B-B14F-4D97-AF65-F5344CB8AC3E}">
        <p14:creationId xmlns:p14="http://schemas.microsoft.com/office/powerpoint/2010/main" val="29347315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looks at the growth of systems for executing high-velocity decision making, such as financial trading programs. A second example is Google</a:t>
            </a:r>
            <a:r>
              <a:rPr lang="en-US" altLang="ja-JP" dirty="0"/>
              <a:t>’s search engine. What types of problems lend themselves to this type of system? Ask students what other activities would benefit from humans being taken out of the decision-making process. </a:t>
            </a: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14</a:t>
            </a:fld>
            <a:endParaRPr lang="en-US" dirty="0"/>
          </a:p>
        </p:txBody>
      </p:sp>
    </p:spTree>
    <p:extLst>
      <p:ext uri="{BB962C8B-B14F-4D97-AF65-F5344CB8AC3E}">
        <p14:creationId xmlns:p14="http://schemas.microsoft.com/office/powerpoint/2010/main" val="37957376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introduces the concept of business intelligence and analytics. The text gives the example of Hallmark Cards, which uses SAS analytics software to analyze buying patterns and determine the most effective marketing plan for different types of customers. For example, which customers would respond best to direct mail or e-mail, and to what types of messages. It is important to understand that business intelligence and business analytics are products defined by hardware and software vendors. This is also one of the fastest growing segments in the U.S. software environment. Ask students why this might be so. </a:t>
            </a:r>
          </a:p>
        </p:txBody>
      </p:sp>
      <p:sp>
        <p:nvSpPr>
          <p:cNvPr id="4" name="Slide Number Placeholder 3"/>
          <p:cNvSpPr>
            <a:spLocks noGrp="1"/>
          </p:cNvSpPr>
          <p:nvPr>
            <p:ph type="sldNum" sz="quarter" idx="10"/>
          </p:nvPr>
        </p:nvSpPr>
        <p:spPr/>
        <p:txBody>
          <a:bodyPr/>
          <a:lstStyle/>
          <a:p>
            <a:fld id="{A73D6722-9B4D-4E29-B226-C325925A8118}" type="slidenum">
              <a:rPr lang="en-US" smtClean="0"/>
              <a:t>15</a:t>
            </a:fld>
            <a:endParaRPr lang="en-US" dirty="0"/>
          </a:p>
        </p:txBody>
      </p:sp>
    </p:spTree>
    <p:extLst>
      <p:ext uri="{BB962C8B-B14F-4D97-AF65-F5344CB8AC3E}">
        <p14:creationId xmlns:p14="http://schemas.microsoft.com/office/powerpoint/2010/main" val="2742036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looks at the six main elements at play in business intelligence. Ask students what is meant by managerial users and methods and why this is important. (Managers impose order on the analysis of data using a variety of managerial methods that define strategic business goals and specify how progress will be measured. Without management oversight, business analytics can produce a great deal of information that focus on the wrong matters and divert attention from the real issues. As the text notes, so far, only humans can ask intelligent questions.)</a:t>
            </a:r>
          </a:p>
        </p:txBody>
      </p:sp>
      <p:sp>
        <p:nvSpPr>
          <p:cNvPr id="4" name="Slide Number Placeholder 3"/>
          <p:cNvSpPr>
            <a:spLocks noGrp="1"/>
          </p:cNvSpPr>
          <p:nvPr>
            <p:ph type="sldNum" sz="quarter" idx="10"/>
          </p:nvPr>
        </p:nvSpPr>
        <p:spPr/>
        <p:txBody>
          <a:bodyPr/>
          <a:lstStyle/>
          <a:p>
            <a:fld id="{A73D6722-9B4D-4E29-B226-C325925A8118}" type="slidenum">
              <a:rPr lang="en-US" smtClean="0"/>
              <a:t>16</a:t>
            </a:fld>
            <a:endParaRPr lang="en-US" dirty="0"/>
          </a:p>
        </p:txBody>
      </p:sp>
    </p:spTree>
    <p:extLst>
      <p:ext uri="{BB962C8B-B14F-4D97-AF65-F5344CB8AC3E}">
        <p14:creationId xmlns:p14="http://schemas.microsoft.com/office/powerpoint/2010/main" val="20238402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12.3,</a:t>
            </a:r>
            <a:r>
              <a:rPr lang="en-US" altLang="en-US" baseline="0" dirty="0"/>
              <a:t> Page 463.</a:t>
            </a:r>
          </a:p>
          <a:p>
            <a:r>
              <a:rPr lang="en-US" sz="1200" b="0" i="0" u="none" strike="noStrike" kern="1200" baseline="0" dirty="0">
                <a:solidFill>
                  <a:schemeClr val="tx1"/>
                </a:solidFill>
                <a:latin typeface="+mn-lt"/>
                <a:ea typeface="+mn-ea"/>
                <a:cs typeface="+mn-cs"/>
              </a:rPr>
              <a:t>Business intelligence and analytics require a strong database foundation, a set of analytic tools, and an involved management team that can ask intelligent questions and analyze data. </a:t>
            </a:r>
            <a:endParaRPr lang="en-US" alt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looks at the different elements in the business intelligence environment; from left clockwise: Data, infrastructure, toolset, managerial users, platform, and user interface. This is an overview highlighting the kinds of hardware, software, and management capabilities that the major vendors offer and that firms develop over time. </a:t>
            </a: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17</a:t>
            </a:fld>
            <a:endParaRPr lang="en-US" dirty="0"/>
          </a:p>
        </p:txBody>
      </p:sp>
    </p:spTree>
    <p:extLst>
      <p:ext uri="{BB962C8B-B14F-4D97-AF65-F5344CB8AC3E}">
        <p14:creationId xmlns:p14="http://schemas.microsoft.com/office/powerpoint/2010/main" val="14060630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looks at the main functionalities of business intelligence systems. Parameterized reports are reports that can be adjusted to reflect user-defined parameters. The text gives the example of viewing a report by region and time of day to see how sales vary by these parameters. Ask students what is meant by drill down and give an example (the ability to move from a high level view summary to a detailed view). For example, a summary view might present the total numbers of products by category sold worldwide. Drilling down, views might go to products sold at national, regional, and local levels, and down from product categories to single products and product versions.</a:t>
            </a:r>
          </a:p>
        </p:txBody>
      </p:sp>
      <p:sp>
        <p:nvSpPr>
          <p:cNvPr id="4" name="Slide Number Placeholder 3"/>
          <p:cNvSpPr>
            <a:spLocks noGrp="1"/>
          </p:cNvSpPr>
          <p:nvPr>
            <p:ph type="sldNum" sz="quarter" idx="10"/>
          </p:nvPr>
        </p:nvSpPr>
        <p:spPr/>
        <p:txBody>
          <a:bodyPr/>
          <a:lstStyle/>
          <a:p>
            <a:fld id="{A73D6722-9B4D-4E29-B226-C325925A8118}" type="slidenum">
              <a:rPr lang="en-US" smtClean="0"/>
              <a:t>18</a:t>
            </a:fld>
            <a:endParaRPr lang="en-US" dirty="0"/>
          </a:p>
        </p:txBody>
      </p:sp>
    </p:spTree>
    <p:extLst>
      <p:ext uri="{BB962C8B-B14F-4D97-AF65-F5344CB8AC3E}">
        <p14:creationId xmlns:p14="http://schemas.microsoft.com/office/powerpoint/2010/main" val="34368994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23</a:t>
            </a:fld>
            <a:endParaRPr lang="en-US" dirty="0"/>
          </a:p>
        </p:txBody>
      </p:sp>
    </p:spTree>
    <p:extLst>
      <p:ext uri="{BB962C8B-B14F-4D97-AF65-F5344CB8AC3E}">
        <p14:creationId xmlns:p14="http://schemas.microsoft.com/office/powerpoint/2010/main" val="2952865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looks at various additional examples of BI applications. Note that BI is also used in the public sector for analyzing data and determining public policy, such as allocating school resources, an example discussed in a chapter case.</a:t>
            </a:r>
          </a:p>
        </p:txBody>
      </p:sp>
      <p:sp>
        <p:nvSpPr>
          <p:cNvPr id="4" name="Slide Number Placeholder 3"/>
          <p:cNvSpPr>
            <a:spLocks noGrp="1"/>
          </p:cNvSpPr>
          <p:nvPr>
            <p:ph type="sldNum" sz="quarter" idx="10"/>
          </p:nvPr>
        </p:nvSpPr>
        <p:spPr/>
        <p:txBody>
          <a:bodyPr/>
          <a:lstStyle/>
          <a:p>
            <a:fld id="{A73D6722-9B4D-4E29-B226-C325925A8118}" type="slidenum">
              <a:rPr lang="en-US" smtClean="0"/>
              <a:t>24</a:t>
            </a:fld>
            <a:endParaRPr lang="en-US" dirty="0"/>
          </a:p>
        </p:txBody>
      </p:sp>
    </p:spTree>
    <p:extLst>
      <p:ext uri="{BB962C8B-B14F-4D97-AF65-F5344CB8AC3E}">
        <p14:creationId xmlns:p14="http://schemas.microsoft.com/office/powerpoint/2010/main" val="3591482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a:t>
            </a:fld>
            <a:endParaRPr lang="en-US" dirty="0"/>
          </a:p>
        </p:txBody>
      </p:sp>
    </p:spTree>
    <p:extLst>
      <p:ext uri="{BB962C8B-B14F-4D97-AF65-F5344CB8AC3E}">
        <p14:creationId xmlns:p14="http://schemas.microsoft.com/office/powerpoint/2010/main" val="40973148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25</a:t>
            </a:fld>
            <a:endParaRPr lang="en-US" dirty="0"/>
          </a:p>
        </p:txBody>
      </p:sp>
    </p:spTree>
    <p:extLst>
      <p:ext uri="{BB962C8B-B14F-4D97-AF65-F5344CB8AC3E}">
        <p14:creationId xmlns:p14="http://schemas.microsoft.com/office/powerpoint/2010/main" val="42770233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looks at the options a firm has in purchasing BI and BA applications. There are advantages and disadvantages to both options—in one case a single vendor might be easier to deal with, but harder to switch. Using multiple applications means that each solution might be more specifically suited to your business, but may pose difficulties when integrating with hardware or other software. The text points out that the marketplace is highly competitive and </a:t>
            </a:r>
            <a:r>
              <a:rPr lang="ja-JP" altLang="en-US" dirty="0"/>
              <a:t>“</a:t>
            </a:r>
            <a:r>
              <a:rPr lang="en-US" altLang="ja-JP" dirty="0"/>
              <a:t>given to hyperbole,</a:t>
            </a:r>
            <a:r>
              <a:rPr lang="ja-JP" altLang="en-US" dirty="0"/>
              <a:t>”</a:t>
            </a:r>
            <a:r>
              <a:rPr lang="en-US" altLang="ja-JP" dirty="0"/>
              <a:t> and managers will need to carefully examine the software’s capabilities in light of needed expenditures.</a:t>
            </a: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26</a:t>
            </a:fld>
            <a:endParaRPr lang="en-US" dirty="0"/>
          </a:p>
        </p:txBody>
      </p:sp>
    </p:spTree>
    <p:extLst>
      <p:ext uri="{BB962C8B-B14F-4D97-AF65-F5344CB8AC3E}">
        <p14:creationId xmlns:p14="http://schemas.microsoft.com/office/powerpoint/2010/main" val="3459391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12.4,</a:t>
            </a:r>
            <a:r>
              <a:rPr lang="en-US" altLang="en-US" baseline="0" dirty="0"/>
              <a:t> Page 472.</a:t>
            </a:r>
          </a:p>
          <a:p>
            <a:r>
              <a:rPr lang="en-US" sz="1200" b="0" i="0" u="none" strike="noStrike" kern="1200" baseline="0" dirty="0">
                <a:solidFill>
                  <a:schemeClr val="tx1"/>
                </a:solidFill>
                <a:latin typeface="+mn-lt"/>
                <a:ea typeface="+mn-ea"/>
                <a:cs typeface="+mn-cs"/>
              </a:rPr>
              <a:t>Casual users are consumers of BI output, while intense power users are the producers of reports, new analyses, models, and forecasts.</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looks at the different types of users and what they use BI applications for. On the left, power users (users who rely on BI most intensively) are broken into four main categories, with each category placed beside the types of reports it uses most. On the right, casual users are also broken into various categories and placed along the types of capabilities used most. For example, senior managers rely most on parameterized reports and dashboards. Ask students if they have ever used BI reports in a job setting.</a:t>
            </a: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27</a:t>
            </a:fld>
            <a:endParaRPr lang="en-US" dirty="0"/>
          </a:p>
        </p:txBody>
      </p:sp>
    </p:spTree>
    <p:extLst>
      <p:ext uri="{BB962C8B-B14F-4D97-AF65-F5344CB8AC3E}">
        <p14:creationId xmlns:p14="http://schemas.microsoft.com/office/powerpoint/2010/main" val="1865385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looks at the decision support systems used for the semistructured decisions made by the business analysts and </a:t>
            </a:r>
            <a:r>
              <a:rPr lang="ja-JP" altLang="en-US" dirty="0"/>
              <a:t>“</a:t>
            </a:r>
            <a:r>
              <a:rPr lang="en-US" altLang="ja-JP" dirty="0"/>
              <a:t>super users</a:t>
            </a:r>
            <a:r>
              <a:rPr lang="ja-JP" altLang="en-US" dirty="0"/>
              <a:t>”</a:t>
            </a:r>
            <a:r>
              <a:rPr lang="en-US" altLang="ja-JP" dirty="0"/>
              <a:t> identified on the previous slide and outlines a variety of analysis methods that are utilized. Ask students to give examples of the different types of analysis. Remind students that DSS are business intelligence systems. The text cites the example of Progressive Insurance which uses business intelligence to identify the best customers for its products.</a:t>
            </a:r>
            <a:endParaRPr lang="en-US" alt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28</a:t>
            </a:fld>
            <a:endParaRPr lang="en-US" dirty="0"/>
          </a:p>
        </p:txBody>
      </p:sp>
    </p:spTree>
    <p:extLst>
      <p:ext uri="{BB962C8B-B14F-4D97-AF65-F5344CB8AC3E}">
        <p14:creationId xmlns:p14="http://schemas.microsoft.com/office/powerpoint/2010/main" val="26719436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12.5,</a:t>
            </a:r>
            <a:r>
              <a:rPr lang="en-US" altLang="en-US" baseline="0" dirty="0"/>
              <a:t> Page 473. </a:t>
            </a:r>
          </a:p>
          <a:p>
            <a:r>
              <a:rPr lang="en-US" sz="1200" b="0" i="0" u="none" strike="noStrike" kern="1200" baseline="0" dirty="0">
                <a:solidFill>
                  <a:schemeClr val="tx1"/>
                </a:solidFill>
                <a:latin typeface="+mn-lt"/>
                <a:ea typeface="+mn-ea"/>
                <a:cs typeface="+mn-cs"/>
              </a:rPr>
              <a:t>This table displays the results of a sensitivity analysis of the effect of changing the sales price of a necktie and the cost per unit on the product’s break-even point. It answers the question “What happens to the break-even point if the sales price and the cost to make each unit increase or decrease?”</a:t>
            </a:r>
          </a:p>
          <a:p>
            <a:endParaRPr lang="en-US" sz="1200" b="0" i="0" u="none" strike="noStrike" kern="1200" baseline="0" dirty="0">
              <a:solidFill>
                <a:schemeClr val="tx1"/>
              </a:solidFill>
              <a:latin typeface="+mn-lt"/>
              <a:ea typeface="+mn-ea"/>
              <a:cs typeface="+mn-cs"/>
            </a:endParaRPr>
          </a:p>
          <a:p>
            <a:r>
              <a:rPr lang="en-US" altLang="en-US" dirty="0"/>
              <a:t>This graphic illustrates the results of a sensitivity analysis of changing the sales price of a necktie—it answers the question </a:t>
            </a:r>
            <a:r>
              <a:rPr lang="ja-JP" altLang="en-US" dirty="0"/>
              <a:t>“</a:t>
            </a:r>
            <a:r>
              <a:rPr lang="en-US" altLang="ja-JP" dirty="0"/>
              <a:t>What happens to the break-even point if the sales price and the cost to make each unit increase or decrease?</a:t>
            </a:r>
            <a:r>
              <a:rPr lang="ja-JP" altLang="en-US" dirty="0"/>
              <a:t>”</a:t>
            </a:r>
            <a:endParaRPr lang="en-US" altLang="ja-JP" dirty="0"/>
          </a:p>
        </p:txBody>
      </p:sp>
      <p:sp>
        <p:nvSpPr>
          <p:cNvPr id="4" name="Slide Number Placeholder 3"/>
          <p:cNvSpPr>
            <a:spLocks noGrp="1"/>
          </p:cNvSpPr>
          <p:nvPr>
            <p:ph type="sldNum" sz="quarter" idx="10"/>
          </p:nvPr>
        </p:nvSpPr>
        <p:spPr/>
        <p:txBody>
          <a:bodyPr/>
          <a:lstStyle/>
          <a:p>
            <a:fld id="{A73D6722-9B4D-4E29-B226-C325925A8118}" type="slidenum">
              <a:rPr lang="en-US" smtClean="0"/>
              <a:t>29</a:t>
            </a:fld>
            <a:endParaRPr lang="en-US" dirty="0"/>
          </a:p>
        </p:txBody>
      </p:sp>
    </p:spTree>
    <p:extLst>
      <p:ext uri="{BB962C8B-B14F-4D97-AF65-F5344CB8AC3E}">
        <p14:creationId xmlns:p14="http://schemas.microsoft.com/office/powerpoint/2010/main" val="39002436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12.6,</a:t>
            </a:r>
            <a:r>
              <a:rPr lang="en-US" altLang="en-US" baseline="0" dirty="0"/>
              <a:t> Page 474.</a:t>
            </a:r>
          </a:p>
          <a:p>
            <a:r>
              <a:rPr lang="en-US" sz="1200" b="0" i="0" u="none" strike="noStrike" kern="1200" baseline="0" dirty="0">
                <a:solidFill>
                  <a:schemeClr val="tx1"/>
                </a:solidFill>
                <a:latin typeface="+mn-lt"/>
                <a:ea typeface="+mn-ea"/>
                <a:cs typeface="+mn-cs"/>
              </a:rPr>
              <a:t>In this pivot table, we are able to examine where an online training company’s customers come from in terms of region and advertising source.</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shows the same Microsoft Excel spreadsheet with a PivotTable with two dimensions—it shows where customers come from in terms of region and advertising source.</a:t>
            </a:r>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30</a:t>
            </a:fld>
            <a:endParaRPr lang="en-US" dirty="0"/>
          </a:p>
        </p:txBody>
      </p:sp>
    </p:spTree>
    <p:extLst>
      <p:ext uri="{BB962C8B-B14F-4D97-AF65-F5344CB8AC3E}">
        <p14:creationId xmlns:p14="http://schemas.microsoft.com/office/powerpoint/2010/main" val="4695358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looks at the business intelligence used by senior management. These executive support systems utilize some type of methodology to determine which information affects the profitability and success of the firm and how this information can be measured. One popular methodology is the balanced scorecard method. Another popular method is discussed on a following slide. Ask students how the scorecard itself is determined (a scorecard is developed by consultants and senior managers).</a:t>
            </a:r>
          </a:p>
        </p:txBody>
      </p:sp>
      <p:sp>
        <p:nvSpPr>
          <p:cNvPr id="4" name="Slide Number Placeholder 3"/>
          <p:cNvSpPr>
            <a:spLocks noGrp="1"/>
          </p:cNvSpPr>
          <p:nvPr>
            <p:ph type="sldNum" sz="quarter" idx="10"/>
          </p:nvPr>
        </p:nvSpPr>
        <p:spPr/>
        <p:txBody>
          <a:bodyPr/>
          <a:lstStyle/>
          <a:p>
            <a:fld id="{A73D6722-9B4D-4E29-B226-C325925A8118}" type="slidenum">
              <a:rPr lang="en-US" smtClean="0"/>
              <a:t>31</a:t>
            </a:fld>
            <a:endParaRPr lang="en-US" dirty="0"/>
          </a:p>
        </p:txBody>
      </p:sp>
    </p:spTree>
    <p:extLst>
      <p:ext uri="{BB962C8B-B14F-4D97-AF65-F5344CB8AC3E}">
        <p14:creationId xmlns:p14="http://schemas.microsoft.com/office/powerpoint/2010/main" val="22555515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12.7,</a:t>
            </a:r>
            <a:r>
              <a:rPr lang="en-US" altLang="en-US" baseline="0" dirty="0"/>
              <a:t> Page 475.</a:t>
            </a:r>
          </a:p>
          <a:p>
            <a:r>
              <a:rPr lang="en-US" sz="1200" b="0" i="0" u="none" strike="noStrike" kern="1200" baseline="0" dirty="0">
                <a:solidFill>
                  <a:schemeClr val="tx1"/>
                </a:solidFill>
                <a:latin typeface="+mn-lt"/>
                <a:ea typeface="+mn-ea"/>
                <a:cs typeface="+mn-cs"/>
              </a:rPr>
              <a:t>In the balanced scorecard framework, the firm’s strategic objectives are operationalized along four dimensions: financial, business process, customer, and learning and growth. Each dimension is measured using several KPIs.</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depicts the balanced scorecard methodology that many managers use to measure the performance of their business, and to understand how firm strategies are impacting the four dimensions of interest. For each of these dimensions performance is operationalized by identifying key performance indicators for that dimension. </a:t>
            </a:r>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32</a:t>
            </a:fld>
            <a:endParaRPr lang="en-US" dirty="0"/>
          </a:p>
        </p:txBody>
      </p:sp>
    </p:spTree>
    <p:extLst>
      <p:ext uri="{BB962C8B-B14F-4D97-AF65-F5344CB8AC3E}">
        <p14:creationId xmlns:p14="http://schemas.microsoft.com/office/powerpoint/2010/main" val="21927954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continues the discussion of business intelligence used by senior managers. Another methodology used by ESS, similar to the balanced scorecard method but with a stronger and more explicit emphasis on corporate strategy, is BPM. Ask students to describe what drill-down capabilities are—why is this important. It is important to note that information systems today allow for real-time management—information gathered on the factory floor is transmitted and summarized within hours and seconds for executive dashboards.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33</a:t>
            </a:fld>
            <a:endParaRPr lang="en-US" dirty="0"/>
          </a:p>
        </p:txBody>
      </p:sp>
    </p:spTree>
    <p:extLst>
      <p:ext uri="{BB962C8B-B14F-4D97-AF65-F5344CB8AC3E}">
        <p14:creationId xmlns:p14="http://schemas.microsoft.com/office/powerpoint/2010/main" val="11782027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GDSS, another type of system that supports decision making. What types of problems might a group encounter when trying to make a decision as a group? What kinds of decisions might need to be made as a group? Increasingly GDSS use a virtual meeting or telepresence capability rather than physical group decision rooms used when these techniques were first developed. </a:t>
            </a:r>
          </a:p>
        </p:txBody>
      </p:sp>
      <p:sp>
        <p:nvSpPr>
          <p:cNvPr id="4" name="Slide Number Placeholder 3"/>
          <p:cNvSpPr>
            <a:spLocks noGrp="1"/>
          </p:cNvSpPr>
          <p:nvPr>
            <p:ph type="sldNum" sz="quarter" idx="10"/>
          </p:nvPr>
        </p:nvSpPr>
        <p:spPr/>
        <p:txBody>
          <a:bodyPr/>
          <a:lstStyle/>
          <a:p>
            <a:fld id="{A73D6722-9B4D-4E29-B226-C325925A8118}" type="slidenum">
              <a:rPr lang="en-US" smtClean="0"/>
              <a:t>34</a:t>
            </a:fld>
            <a:endParaRPr lang="en-US" dirty="0"/>
          </a:p>
        </p:txBody>
      </p:sp>
    </p:spTree>
    <p:extLst>
      <p:ext uri="{BB962C8B-B14F-4D97-AF65-F5344CB8AC3E}">
        <p14:creationId xmlns:p14="http://schemas.microsoft.com/office/powerpoint/2010/main" val="4099608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Slide Number Placeholder 3"/>
          <p:cNvSpPr>
            <a:spLocks noGrp="1"/>
          </p:cNvSpPr>
          <p:nvPr>
            <p:ph type="sldNum" sz="quarter" idx="10"/>
          </p:nvPr>
        </p:nvSpPr>
        <p:spPr/>
        <p:txBody>
          <a:bodyPr/>
          <a:lstStyle/>
          <a:p>
            <a:fld id="{A73D6722-9B4D-4E29-B226-C325925A8118}" type="slidenum">
              <a:rPr lang="en-US" smtClean="0"/>
              <a:t>4</a:t>
            </a:fld>
            <a:endParaRPr lang="en-US" dirty="0"/>
          </a:p>
        </p:txBody>
      </p:sp>
    </p:spTree>
    <p:extLst>
      <p:ext uri="{BB962C8B-B14F-4D97-AF65-F5344CB8AC3E}">
        <p14:creationId xmlns:p14="http://schemas.microsoft.com/office/powerpoint/2010/main" val="2566275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5</a:t>
            </a:fld>
            <a:endParaRPr lang="en-US" dirty="0"/>
          </a:p>
        </p:txBody>
      </p:sp>
    </p:spTree>
    <p:extLst>
      <p:ext uri="{BB962C8B-B14F-4D97-AF65-F5344CB8AC3E}">
        <p14:creationId xmlns:p14="http://schemas.microsoft.com/office/powerpoint/2010/main" val="3309140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slide discusses the importance of improved decision making and describes the three types of decisions that are made in an organization. Table 12-1 in the text illustrates how a small decision made hundreds of times a year can be just as valuable as a single decision made once a year. For example, the decision to schedule production to fill orders, made 150 times a year, with a value of $10,000 if this decision is improved, can mean an annual value of $1.5 million. The different levels in an organization tend to make different types of decisions, and require different types of support to make these decisions. Ask students to provide examples of each type of decision. Give students examples of decisions and ask what category the decision fall into and why.</a:t>
            </a:r>
          </a:p>
        </p:txBody>
      </p:sp>
      <p:sp>
        <p:nvSpPr>
          <p:cNvPr id="4" name="Slide Number Placeholder 3"/>
          <p:cNvSpPr>
            <a:spLocks noGrp="1"/>
          </p:cNvSpPr>
          <p:nvPr>
            <p:ph type="sldNum" sz="quarter" idx="10"/>
          </p:nvPr>
        </p:nvSpPr>
        <p:spPr/>
        <p:txBody>
          <a:bodyPr/>
          <a:lstStyle/>
          <a:p>
            <a:fld id="{A73D6722-9B4D-4E29-B226-C325925A8118}" type="slidenum">
              <a:rPr lang="en-US" smtClean="0"/>
              <a:t>6</a:t>
            </a:fld>
            <a:endParaRPr lang="en-US" dirty="0"/>
          </a:p>
        </p:txBody>
      </p:sp>
    </p:spTree>
    <p:extLst>
      <p:ext uri="{BB962C8B-B14F-4D97-AF65-F5344CB8AC3E}">
        <p14:creationId xmlns:p14="http://schemas.microsoft.com/office/powerpoint/2010/main" val="3104968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describes the types of decisions being made at the different levels within an organization. Semistructured decisions contain a portion that is unstructured and a portion that is structured. Which portion, of the example question for middle managers, is structured and which is unstructured? What would make this question a fully structured question? Ask students to come up with additional examples of decisions at the executive, middle management, and operational levels of the organization, for companies they have worked for.</a:t>
            </a:r>
          </a:p>
        </p:txBody>
      </p:sp>
      <p:sp>
        <p:nvSpPr>
          <p:cNvPr id="4" name="Slide Number Placeholder 3"/>
          <p:cNvSpPr>
            <a:spLocks noGrp="1"/>
          </p:cNvSpPr>
          <p:nvPr>
            <p:ph type="sldNum" sz="quarter" idx="10"/>
          </p:nvPr>
        </p:nvSpPr>
        <p:spPr/>
        <p:txBody>
          <a:bodyPr/>
          <a:lstStyle/>
          <a:p>
            <a:fld id="{A73D6722-9B4D-4E29-B226-C325925A8118}" type="slidenum">
              <a:rPr lang="en-US" smtClean="0"/>
              <a:t>7</a:t>
            </a:fld>
            <a:endParaRPr lang="en-US" dirty="0"/>
          </a:p>
        </p:txBody>
      </p:sp>
    </p:spTree>
    <p:extLst>
      <p:ext uri="{BB962C8B-B14F-4D97-AF65-F5344CB8AC3E}">
        <p14:creationId xmlns:p14="http://schemas.microsoft.com/office/powerpoint/2010/main" val="886576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12.1,</a:t>
            </a:r>
            <a:r>
              <a:rPr lang="en-US" altLang="en-US" baseline="0" dirty="0"/>
              <a:t> Page 456.</a:t>
            </a:r>
          </a:p>
          <a:p>
            <a:r>
              <a:rPr lang="en-US" sz="1200" b="0" i="0" u="none" strike="noStrike" kern="1200" baseline="0" dirty="0">
                <a:solidFill>
                  <a:schemeClr val="tx1"/>
                </a:solidFill>
                <a:latin typeface="+mn-lt"/>
                <a:ea typeface="+mn-ea"/>
                <a:cs typeface="+mn-cs"/>
              </a:rPr>
              <a:t>Senior managers, middle managers, operational managers, and employees have different types of decisions and information requirements.</a:t>
            </a:r>
            <a:endParaRPr lang="en-US" altLang="en-US" baseline="0" dirty="0"/>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figure provides an illustration of how the nature of decision making changes as you move up and down the corporate hierarchy. There are of course exceptions. Some senior managers like to take a hands-on approach to daily operations. </a:t>
            </a: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8</a:t>
            </a:fld>
            <a:endParaRPr lang="en-US" dirty="0"/>
          </a:p>
        </p:txBody>
      </p:sp>
    </p:spTree>
    <p:extLst>
      <p:ext uri="{BB962C8B-B14F-4D97-AF65-F5344CB8AC3E}">
        <p14:creationId xmlns:p14="http://schemas.microsoft.com/office/powerpoint/2010/main" val="376255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describes the process of decision making as a series of four stages. It is important to note that if an implemented solution doesn</a:t>
            </a:r>
            <a:r>
              <a:rPr lang="en-US" altLang="ja-JP" dirty="0"/>
              <a:t>’t work, the decider can return to an earlier stage in the process and repeat as needed. Give the students an example decision, such as </a:t>
            </a:r>
            <a:r>
              <a:rPr lang="ja-JP" altLang="en-US" dirty="0"/>
              <a:t>“</a:t>
            </a:r>
            <a:r>
              <a:rPr lang="en-US" altLang="ja-JP" dirty="0"/>
              <a:t>what college should I apply to</a:t>
            </a:r>
            <a:r>
              <a:rPr lang="ja-JP" altLang="en-US" dirty="0"/>
              <a:t>”</a:t>
            </a:r>
            <a:r>
              <a:rPr lang="en-US" altLang="ja-JP" dirty="0"/>
              <a:t> and ask them to describe the actions taken at each of the four stages.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9</a:t>
            </a:fld>
            <a:endParaRPr lang="en-US" dirty="0"/>
          </a:p>
        </p:txBody>
      </p:sp>
    </p:spTree>
    <p:extLst>
      <p:ext uri="{BB962C8B-B14F-4D97-AF65-F5344CB8AC3E}">
        <p14:creationId xmlns:p14="http://schemas.microsoft.com/office/powerpoint/2010/main" val="36604636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12.2,</a:t>
            </a:r>
            <a:r>
              <a:rPr lang="en-US" altLang="en-US" baseline="0" dirty="0"/>
              <a:t> Page 458.</a:t>
            </a:r>
          </a:p>
          <a:p>
            <a:r>
              <a:rPr lang="en-US" sz="1200" b="0" i="0" u="none" strike="noStrike" kern="1200" baseline="0" dirty="0">
                <a:solidFill>
                  <a:schemeClr val="tx1"/>
                </a:solidFill>
                <a:latin typeface="+mn-lt"/>
                <a:ea typeface="+mn-ea"/>
                <a:cs typeface="+mn-cs"/>
              </a:rPr>
              <a:t>The decision-making process is broken down into four stages.</a:t>
            </a:r>
          </a:p>
          <a:p>
            <a:endParaRPr lang="en-US" altLang="en-US" sz="1200" b="0" i="0" u="none" strike="noStrike" kern="1200" baseline="0" dirty="0">
              <a:solidFill>
                <a:schemeClr val="tx1"/>
              </a:solidFill>
              <a:latin typeface="+mn-lt"/>
              <a:ea typeface="+mn-ea"/>
              <a:cs typeface="+mn-cs"/>
            </a:endParaRPr>
          </a:p>
          <a:p>
            <a:r>
              <a:rPr lang="en-US" altLang="en-US" dirty="0"/>
              <a:t>This graphic illustrates the four stages of decision making introduced in the previous slide, emphasizing that steps can be repeated as needed, depending on the outcome at each stage. </a:t>
            </a:r>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10</a:t>
            </a:fld>
            <a:endParaRPr lang="en-US" dirty="0"/>
          </a:p>
        </p:txBody>
      </p:sp>
    </p:spTree>
    <p:extLst>
      <p:ext uri="{BB962C8B-B14F-4D97-AF65-F5344CB8AC3E}">
        <p14:creationId xmlns:p14="http://schemas.microsoft.com/office/powerpoint/2010/main" val="3665833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8/7/2017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10" name="TextBox 9"/>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711136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sz="2800"/>
            </a:lvl1pPr>
            <a:lvl2pPr>
              <a:buClr>
                <a:srgbClr val="007FA3"/>
              </a:buClr>
              <a:defRPr sz="2000"/>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8/7/2017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INSIGHT 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a:solidFill>
                  <a:srgbClr val="008638"/>
                </a:solidFill>
              </a:defRPr>
            </a:lvl1pPr>
          </a:lstStyle>
          <a:p>
            <a:r>
              <a:rPr lang="en-US" dirty="0"/>
              <a:t>Click to edit Master title style</a:t>
            </a:r>
          </a:p>
        </p:txBody>
      </p:sp>
      <p:sp>
        <p:nvSpPr>
          <p:cNvPr id="3" name="Content Placeholder 2"/>
          <p:cNvSpPr>
            <a:spLocks noGrp="1"/>
          </p:cNvSpPr>
          <p:nvPr>
            <p:ph idx="1"/>
          </p:nvPr>
        </p:nvSpPr>
        <p:spPr/>
        <p:txBody>
          <a:bodyPr/>
          <a:lstStyle>
            <a:lvl1pPr>
              <a:buClr>
                <a:srgbClr val="008638"/>
              </a:buClr>
              <a:buSzPct val="100000"/>
              <a:defRPr sz="2800"/>
            </a:lvl1pPr>
            <a:lvl2pPr>
              <a:buClr>
                <a:srgbClr val="008638"/>
              </a:buClr>
              <a:defRPr sz="2000"/>
            </a:lvl2pPr>
            <a:lvl3pPr>
              <a:buClr>
                <a:srgbClr val="008638"/>
              </a:buClr>
              <a:defRPr/>
            </a:lvl3pPr>
            <a:lvl4pPr>
              <a:buClr>
                <a:srgbClr val="008638"/>
              </a:buClr>
              <a:defRPr/>
            </a:lvl4pPr>
            <a:lvl5pPr>
              <a:buClr>
                <a:srgbClr val="008638"/>
              </a:buClr>
              <a:defRPr/>
            </a:lvl5pPr>
            <a:lvl6pPr>
              <a:buClr>
                <a:srgbClr val="008638"/>
              </a:buClr>
              <a:defRPr/>
            </a:lvl6pPr>
            <a:lvl7pPr>
              <a:buClr>
                <a:srgbClr val="008638"/>
              </a:buClr>
              <a:defRPr/>
            </a:lvl7pPr>
            <a:lvl8pPr>
              <a:buClr>
                <a:srgbClr val="008638"/>
              </a:buClr>
              <a:defRPr/>
            </a:lvl8pPr>
            <a:lvl9pPr>
              <a:buClr>
                <a:srgbClr val="008638"/>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8/7/2017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660687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8/7/2017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9" name="TextBox 8"/>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03796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8/7/2017</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8" name="TextBox 7"/>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61" r:id="rId5"/>
    <p:sldLayoutId id="2147483659" r:id="rId6"/>
    <p:sldLayoutId id="2147483658" r:id="rId7"/>
    <p:sldLayoutId id="2147483660" r:id="rId8"/>
    <p:sldLayoutId id="2147483651" r:id="rId9"/>
    <p:sldLayoutId id="2147483654" r:id="rId10"/>
    <p:sldLayoutId id="2147483655" r:id="rId11"/>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Information Systems: Managing the Digital Firm</a:t>
            </a:r>
          </a:p>
        </p:txBody>
      </p:sp>
      <p:sp>
        <p:nvSpPr>
          <p:cNvPr id="3" name="Text Placeholder 2"/>
          <p:cNvSpPr>
            <a:spLocks noGrp="1"/>
          </p:cNvSpPr>
          <p:nvPr>
            <p:ph type="body" sz="quarter" idx="13"/>
          </p:nvPr>
        </p:nvSpPr>
        <p:spPr>
          <a:xfrm>
            <a:off x="457200" y="1300845"/>
            <a:ext cx="8229600" cy="478970"/>
          </a:xfrm>
        </p:spPr>
        <p:txBody>
          <a:bodyPr/>
          <a:lstStyle/>
          <a:p>
            <a:r>
              <a:rPr lang="en-US" dirty="0"/>
              <a:t>Fifteenth edition</a:t>
            </a:r>
          </a:p>
        </p:txBody>
      </p:sp>
      <p:sp>
        <p:nvSpPr>
          <p:cNvPr id="4" name="Text Placeholder 3"/>
          <p:cNvSpPr>
            <a:spLocks noGrp="1"/>
          </p:cNvSpPr>
          <p:nvPr>
            <p:ph type="body" sz="quarter" idx="14"/>
          </p:nvPr>
        </p:nvSpPr>
        <p:spPr/>
        <p:txBody>
          <a:bodyPr/>
          <a:lstStyle/>
          <a:p>
            <a:r>
              <a:rPr lang="en-US" dirty="0"/>
              <a:t>Chapter 12</a:t>
            </a:r>
          </a:p>
        </p:txBody>
      </p:sp>
      <p:sp>
        <p:nvSpPr>
          <p:cNvPr id="5" name="Text Placeholder 4"/>
          <p:cNvSpPr>
            <a:spLocks noGrp="1"/>
          </p:cNvSpPr>
          <p:nvPr>
            <p:ph type="body" sz="quarter" idx="15"/>
          </p:nvPr>
        </p:nvSpPr>
        <p:spPr/>
        <p:txBody>
          <a:bodyPr/>
          <a:lstStyle/>
          <a:p>
            <a:r>
              <a:rPr lang="en-US" dirty="0"/>
              <a:t>Enhancing Decision Making</a:t>
            </a:r>
            <a:endParaRPr lang="en-US" b="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9182" y="2057476"/>
            <a:ext cx="2921491" cy="376388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37321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12.2: Stages In Decision Making</a:t>
            </a:r>
          </a:p>
        </p:txBody>
      </p:sp>
      <p:pic>
        <p:nvPicPr>
          <p:cNvPr id="3" name="Picture 2" descr="This graphic illustrates the four stages of decision making.&#10;&#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3600" y="1066800"/>
            <a:ext cx="5105400" cy="5105400"/>
          </a:xfrm>
          <a:prstGeom prst="rect">
            <a:avLst/>
          </a:prstGeom>
        </p:spPr>
      </p:pic>
    </p:spTree>
    <p:extLst>
      <p:ext uri="{BB962C8B-B14F-4D97-AF65-F5344CB8AC3E}">
        <p14:creationId xmlns:p14="http://schemas.microsoft.com/office/powerpoint/2010/main" val="2365072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Managerial Roles</a:t>
            </a:r>
          </a:p>
        </p:txBody>
      </p:sp>
      <p:sp>
        <p:nvSpPr>
          <p:cNvPr id="3" name="Content Placeholder 2"/>
          <p:cNvSpPr>
            <a:spLocks noGrp="1"/>
          </p:cNvSpPr>
          <p:nvPr>
            <p:ph idx="1"/>
          </p:nvPr>
        </p:nvSpPr>
        <p:spPr/>
        <p:txBody>
          <a:bodyPr/>
          <a:lstStyle/>
          <a:p>
            <a:r>
              <a:rPr lang="en-US" dirty="0"/>
              <a:t>Information systems can only assist in some of the roles played by managers</a:t>
            </a:r>
          </a:p>
          <a:p>
            <a:r>
              <a:rPr lang="en-US" dirty="0"/>
              <a:t>Classical model of management: five functions</a:t>
            </a:r>
          </a:p>
          <a:p>
            <a:pPr lvl="1"/>
            <a:r>
              <a:rPr lang="en-US" dirty="0"/>
              <a:t>Planning, organizing, coordinating, deciding, and controlling</a:t>
            </a:r>
          </a:p>
          <a:p>
            <a:r>
              <a:rPr lang="en-US" dirty="0"/>
              <a:t>More contemporary behavioral models </a:t>
            </a:r>
          </a:p>
          <a:p>
            <a:pPr lvl="1"/>
            <a:r>
              <a:rPr lang="en-US" dirty="0"/>
              <a:t>Actual behavior of managers appears to be less systematic, more informal, less reflective, more reactive, and less well organized than in classical model</a:t>
            </a:r>
          </a:p>
        </p:txBody>
      </p:sp>
    </p:spTree>
    <p:extLst>
      <p:ext uri="{BB962C8B-B14F-4D97-AF65-F5344CB8AC3E}">
        <p14:creationId xmlns:p14="http://schemas.microsoft.com/office/powerpoint/2010/main" val="39151878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Mintzberg</a:t>
            </a:r>
            <a:r>
              <a:rPr lang="en-US" altLang="ja-JP" dirty="0"/>
              <a:t>’s 10 Managerial Roles</a:t>
            </a:r>
          </a:p>
        </p:txBody>
      </p:sp>
      <p:sp>
        <p:nvSpPr>
          <p:cNvPr id="3" name="Content Placeholder 2"/>
          <p:cNvSpPr>
            <a:spLocks noGrp="1"/>
          </p:cNvSpPr>
          <p:nvPr>
            <p:ph idx="1"/>
          </p:nvPr>
        </p:nvSpPr>
        <p:spPr/>
        <p:txBody>
          <a:bodyPr/>
          <a:lstStyle/>
          <a:p>
            <a:r>
              <a:rPr lang="en-US" altLang="en-US" sz="2000" dirty="0"/>
              <a:t>Interpersonal roles	</a:t>
            </a:r>
          </a:p>
          <a:p>
            <a:pPr lvl="1"/>
            <a:r>
              <a:rPr lang="en-US" altLang="en-US" sz="1600" dirty="0"/>
              <a:t>Figurehead</a:t>
            </a:r>
          </a:p>
          <a:p>
            <a:pPr lvl="1"/>
            <a:r>
              <a:rPr lang="en-US" altLang="en-US" sz="1600" dirty="0"/>
              <a:t>Leader</a:t>
            </a:r>
          </a:p>
          <a:p>
            <a:pPr lvl="1"/>
            <a:r>
              <a:rPr lang="en-US" altLang="en-US" sz="1600" dirty="0"/>
              <a:t>Liaison</a:t>
            </a:r>
          </a:p>
          <a:p>
            <a:r>
              <a:rPr lang="en-US" altLang="en-US" sz="2000" dirty="0"/>
              <a:t>Informational roles</a:t>
            </a:r>
          </a:p>
          <a:p>
            <a:pPr lvl="1"/>
            <a:r>
              <a:rPr lang="en-US" altLang="en-US" sz="1600" dirty="0"/>
              <a:t>Nerve center</a:t>
            </a:r>
          </a:p>
          <a:p>
            <a:pPr lvl="1"/>
            <a:r>
              <a:rPr lang="en-US" altLang="en-US" sz="1600" dirty="0"/>
              <a:t>Disseminator</a:t>
            </a:r>
          </a:p>
          <a:p>
            <a:pPr lvl="1"/>
            <a:r>
              <a:rPr lang="en-US" altLang="en-US" sz="1600" dirty="0"/>
              <a:t>Spokesperson</a:t>
            </a:r>
          </a:p>
          <a:p>
            <a:r>
              <a:rPr lang="en-US" altLang="en-US" sz="2000" dirty="0"/>
              <a:t>Decisional roles</a:t>
            </a:r>
          </a:p>
          <a:p>
            <a:pPr lvl="1"/>
            <a:r>
              <a:rPr lang="en-US" altLang="en-US" sz="1600" dirty="0"/>
              <a:t>Entrepreneur</a:t>
            </a:r>
          </a:p>
          <a:p>
            <a:pPr lvl="1"/>
            <a:r>
              <a:rPr lang="en-US" altLang="en-US" sz="1600" dirty="0"/>
              <a:t>Disturbance handler</a:t>
            </a:r>
          </a:p>
          <a:p>
            <a:pPr lvl="1"/>
            <a:r>
              <a:rPr lang="en-US" altLang="en-US" sz="1600" dirty="0"/>
              <a:t>Resource allocator</a:t>
            </a:r>
          </a:p>
          <a:p>
            <a:pPr lvl="1"/>
            <a:r>
              <a:rPr lang="en-US" altLang="en-US" sz="1600" dirty="0"/>
              <a:t>Negotiator</a:t>
            </a:r>
            <a:endParaRPr lang="en-US" sz="2000" dirty="0"/>
          </a:p>
        </p:txBody>
      </p:sp>
    </p:spTree>
    <p:extLst>
      <p:ext uri="{BB962C8B-B14F-4D97-AF65-F5344CB8AC3E}">
        <p14:creationId xmlns:p14="http://schemas.microsoft.com/office/powerpoint/2010/main" val="9454928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Real-World Decision Making</a:t>
            </a:r>
          </a:p>
        </p:txBody>
      </p:sp>
      <p:sp>
        <p:nvSpPr>
          <p:cNvPr id="3" name="Content Placeholder 2"/>
          <p:cNvSpPr>
            <a:spLocks noGrp="1"/>
          </p:cNvSpPr>
          <p:nvPr>
            <p:ph idx="1"/>
          </p:nvPr>
        </p:nvSpPr>
        <p:spPr/>
        <p:txBody>
          <a:bodyPr/>
          <a:lstStyle/>
          <a:p>
            <a:r>
              <a:rPr lang="en-US" dirty="0"/>
              <a:t>Three main reasons why investments in IT do not always produce positive results</a:t>
            </a:r>
          </a:p>
          <a:p>
            <a:pPr lvl="1"/>
            <a:r>
              <a:rPr lang="en-US" dirty="0"/>
              <a:t>Information quality</a:t>
            </a:r>
          </a:p>
          <a:p>
            <a:pPr lvl="2"/>
            <a:r>
              <a:rPr lang="en-US" dirty="0"/>
              <a:t>High-quality decisions require high-quality information</a:t>
            </a:r>
          </a:p>
          <a:p>
            <a:pPr lvl="1"/>
            <a:r>
              <a:rPr lang="en-US" dirty="0"/>
              <a:t>Management filters</a:t>
            </a:r>
          </a:p>
          <a:p>
            <a:pPr lvl="2"/>
            <a:r>
              <a:rPr lang="en-US" dirty="0"/>
              <a:t>Managers have selective attention and have variety of biases that reject information that does not conform to prior conceptions</a:t>
            </a:r>
          </a:p>
          <a:p>
            <a:pPr lvl="1"/>
            <a:r>
              <a:rPr lang="en-US" dirty="0"/>
              <a:t>Organizational inertia and politics</a:t>
            </a:r>
          </a:p>
          <a:p>
            <a:pPr lvl="2"/>
            <a:r>
              <a:rPr lang="en-US" dirty="0"/>
              <a:t>Strong forces within organizations resist making decisions calling for major change</a:t>
            </a:r>
          </a:p>
        </p:txBody>
      </p:sp>
    </p:spTree>
    <p:extLst>
      <p:ext uri="{BB962C8B-B14F-4D97-AF65-F5344CB8AC3E}">
        <p14:creationId xmlns:p14="http://schemas.microsoft.com/office/powerpoint/2010/main" val="4242356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ltLang="en-US" dirty="0"/>
              <a:t>High-Velocity Automated Decision Making</a:t>
            </a:r>
            <a:endParaRPr lang="en-US" dirty="0"/>
          </a:p>
        </p:txBody>
      </p:sp>
      <p:sp>
        <p:nvSpPr>
          <p:cNvPr id="3" name="Content Placeholder 2"/>
          <p:cNvSpPr>
            <a:spLocks noGrp="1"/>
          </p:cNvSpPr>
          <p:nvPr>
            <p:ph idx="1"/>
          </p:nvPr>
        </p:nvSpPr>
        <p:spPr/>
        <p:txBody>
          <a:bodyPr/>
          <a:lstStyle/>
          <a:p>
            <a:r>
              <a:rPr lang="en-US" altLang="en-US" dirty="0"/>
              <a:t>Made possible through computer algorithms precisely defining steps for a highly structured decision</a:t>
            </a:r>
          </a:p>
          <a:p>
            <a:pPr lvl="1"/>
            <a:r>
              <a:rPr lang="en-US" altLang="en-US" dirty="0"/>
              <a:t>Humans taken out of decision</a:t>
            </a:r>
          </a:p>
          <a:p>
            <a:r>
              <a:rPr lang="en-US" altLang="en-US" dirty="0"/>
              <a:t>For example: High-speed computer trading programs</a:t>
            </a:r>
          </a:p>
          <a:p>
            <a:pPr lvl="1"/>
            <a:r>
              <a:rPr lang="en-US" altLang="en-US" dirty="0"/>
              <a:t>Trades executed in 30 milliseconds</a:t>
            </a:r>
          </a:p>
          <a:p>
            <a:r>
              <a:rPr lang="en-US" altLang="en-US" dirty="0"/>
              <a:t>Require safeguards to ensure proper operation and regulation</a:t>
            </a:r>
          </a:p>
        </p:txBody>
      </p:sp>
    </p:spTree>
    <p:extLst>
      <p:ext uri="{BB962C8B-B14F-4D97-AF65-F5344CB8AC3E}">
        <p14:creationId xmlns:p14="http://schemas.microsoft.com/office/powerpoint/2010/main" val="341598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What Is Business Intelligence?</a:t>
            </a:r>
          </a:p>
        </p:txBody>
      </p:sp>
      <p:sp>
        <p:nvSpPr>
          <p:cNvPr id="3" name="Content Placeholder 2"/>
          <p:cNvSpPr>
            <a:spLocks noGrp="1"/>
          </p:cNvSpPr>
          <p:nvPr>
            <p:ph idx="1"/>
          </p:nvPr>
        </p:nvSpPr>
        <p:spPr/>
        <p:txBody>
          <a:bodyPr/>
          <a:lstStyle/>
          <a:p>
            <a:r>
              <a:rPr lang="en-US" dirty="0"/>
              <a:t>Business intelligence</a:t>
            </a:r>
          </a:p>
          <a:p>
            <a:pPr lvl="1"/>
            <a:r>
              <a:rPr lang="en-US" dirty="0"/>
              <a:t>Infrastructure for collecting, storing, analyzing data produced by business</a:t>
            </a:r>
          </a:p>
          <a:p>
            <a:pPr lvl="1"/>
            <a:r>
              <a:rPr lang="en-US" dirty="0"/>
              <a:t>Databases, data warehouses, data marts</a:t>
            </a:r>
          </a:p>
          <a:p>
            <a:r>
              <a:rPr lang="en-US" dirty="0"/>
              <a:t>Business analytics</a:t>
            </a:r>
          </a:p>
          <a:p>
            <a:pPr lvl="1"/>
            <a:r>
              <a:rPr lang="en-US" dirty="0"/>
              <a:t>Tools and techniques for analyzing data</a:t>
            </a:r>
          </a:p>
          <a:p>
            <a:pPr lvl="1"/>
            <a:r>
              <a:rPr lang="en-US" dirty="0"/>
              <a:t>OLAP, statistics, models, data mining</a:t>
            </a:r>
          </a:p>
          <a:p>
            <a:r>
              <a:rPr lang="en-US" dirty="0"/>
              <a:t>Business intelligence vendors</a:t>
            </a:r>
          </a:p>
          <a:p>
            <a:pPr lvl="1"/>
            <a:r>
              <a:rPr lang="en-US" dirty="0"/>
              <a:t>Create business intelligence and analytics purchased by firms</a:t>
            </a:r>
          </a:p>
        </p:txBody>
      </p:sp>
    </p:spTree>
    <p:extLst>
      <p:ext uri="{BB962C8B-B14F-4D97-AF65-F5344CB8AC3E}">
        <p14:creationId xmlns:p14="http://schemas.microsoft.com/office/powerpoint/2010/main" val="25672306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The Business Intelligence Environment</a:t>
            </a:r>
          </a:p>
        </p:txBody>
      </p:sp>
      <p:sp>
        <p:nvSpPr>
          <p:cNvPr id="3" name="Content Placeholder 2"/>
          <p:cNvSpPr>
            <a:spLocks noGrp="1"/>
          </p:cNvSpPr>
          <p:nvPr>
            <p:ph idx="1"/>
          </p:nvPr>
        </p:nvSpPr>
        <p:spPr/>
        <p:txBody>
          <a:bodyPr/>
          <a:lstStyle/>
          <a:p>
            <a:r>
              <a:rPr lang="en-US" altLang="en-US" dirty="0"/>
              <a:t>Six elements in the business intelligence environment</a:t>
            </a:r>
          </a:p>
          <a:p>
            <a:pPr lvl="1"/>
            <a:r>
              <a:rPr lang="en-US" altLang="en-US" dirty="0"/>
              <a:t>Data from the business environment</a:t>
            </a:r>
          </a:p>
          <a:p>
            <a:pPr lvl="1"/>
            <a:r>
              <a:rPr lang="en-US" altLang="en-US" dirty="0"/>
              <a:t>Business intelligence infrastructure</a:t>
            </a:r>
          </a:p>
          <a:p>
            <a:pPr lvl="1"/>
            <a:r>
              <a:rPr lang="en-US" altLang="en-US" dirty="0"/>
              <a:t>Business analytics toolset</a:t>
            </a:r>
          </a:p>
          <a:p>
            <a:pPr lvl="1"/>
            <a:r>
              <a:rPr lang="en-US" altLang="en-US" dirty="0"/>
              <a:t>Managerial users and methods</a:t>
            </a:r>
          </a:p>
          <a:p>
            <a:pPr lvl="1"/>
            <a:r>
              <a:rPr lang="en-US" altLang="en-US" dirty="0"/>
              <a:t>Delivery platform—MIS, DSS, ESS</a:t>
            </a:r>
          </a:p>
          <a:p>
            <a:pPr lvl="1"/>
            <a:r>
              <a:rPr lang="en-US" altLang="en-US" dirty="0"/>
              <a:t>User interface</a:t>
            </a:r>
          </a:p>
          <a:p>
            <a:pPr lvl="2"/>
            <a:r>
              <a:rPr lang="en-US" altLang="en-US" dirty="0"/>
              <a:t>Data visualization tools</a:t>
            </a:r>
          </a:p>
        </p:txBody>
      </p:sp>
    </p:spTree>
    <p:extLst>
      <p:ext uri="{BB962C8B-B14F-4D97-AF65-F5344CB8AC3E}">
        <p14:creationId xmlns:p14="http://schemas.microsoft.com/office/powerpoint/2010/main" val="23872897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12.3: Business Intelligence and Analytics for Decision Support</a:t>
            </a:r>
          </a:p>
        </p:txBody>
      </p:sp>
      <p:pic>
        <p:nvPicPr>
          <p:cNvPr id="3" name="Picture 2" descr="This graphic looks at the different elements in the business intelligence environmen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1600200"/>
            <a:ext cx="6955413" cy="4366919"/>
          </a:xfrm>
          <a:prstGeom prst="rect">
            <a:avLst/>
          </a:prstGeom>
        </p:spPr>
      </p:pic>
    </p:spTree>
    <p:extLst>
      <p:ext uri="{BB962C8B-B14F-4D97-AF65-F5344CB8AC3E}">
        <p14:creationId xmlns:p14="http://schemas.microsoft.com/office/powerpoint/2010/main" val="22933307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Business Intelligence and Analytics Capabilities</a:t>
            </a:r>
          </a:p>
        </p:txBody>
      </p:sp>
      <p:sp>
        <p:nvSpPr>
          <p:cNvPr id="3" name="Content Placeholder 2"/>
          <p:cNvSpPr>
            <a:spLocks noGrp="1"/>
          </p:cNvSpPr>
          <p:nvPr>
            <p:ph idx="1"/>
          </p:nvPr>
        </p:nvSpPr>
        <p:spPr/>
        <p:txBody>
          <a:bodyPr/>
          <a:lstStyle/>
          <a:p>
            <a:r>
              <a:rPr lang="en-US" dirty="0"/>
              <a:t>Goal is to deliver accurate real-time information to decision makers</a:t>
            </a:r>
          </a:p>
          <a:p>
            <a:r>
              <a:rPr lang="en-US" dirty="0"/>
              <a:t>Main analytic functionalities of BI systems</a:t>
            </a:r>
          </a:p>
          <a:p>
            <a:pPr lvl="1"/>
            <a:r>
              <a:rPr lang="en-US" dirty="0"/>
              <a:t>Production reports</a:t>
            </a:r>
          </a:p>
          <a:p>
            <a:pPr lvl="1"/>
            <a:r>
              <a:rPr lang="en-US" dirty="0"/>
              <a:t>Parameterized reports</a:t>
            </a:r>
          </a:p>
          <a:p>
            <a:pPr lvl="1"/>
            <a:r>
              <a:rPr lang="en-US" dirty="0"/>
              <a:t>Dashboards/scorecards</a:t>
            </a:r>
          </a:p>
          <a:p>
            <a:pPr lvl="1"/>
            <a:r>
              <a:rPr lang="en-US" dirty="0"/>
              <a:t>Ad hoc query/search/report creation</a:t>
            </a:r>
          </a:p>
          <a:p>
            <a:pPr lvl="1"/>
            <a:r>
              <a:rPr lang="en-US" dirty="0"/>
              <a:t>Drill down</a:t>
            </a:r>
          </a:p>
          <a:p>
            <a:pPr lvl="1"/>
            <a:r>
              <a:rPr lang="en-US" dirty="0"/>
              <a:t>Forecasts, scenarios, models</a:t>
            </a:r>
          </a:p>
        </p:txBody>
      </p:sp>
    </p:spTree>
    <p:extLst>
      <p:ext uri="{BB962C8B-B14F-4D97-AF65-F5344CB8AC3E}">
        <p14:creationId xmlns:p14="http://schemas.microsoft.com/office/powerpoint/2010/main" val="27577720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Table 12.4:  Examples of Business Intelligence Predefined Production Reports</a:t>
            </a:r>
          </a:p>
        </p:txBody>
      </p:sp>
      <p:graphicFrame>
        <p:nvGraphicFramePr>
          <p:cNvPr id="6" name="Content Placeholder 5" descr="This table lists examples of business intelligence predefined production reports."/>
          <p:cNvGraphicFramePr>
            <a:graphicFrameLocks noGrp="1"/>
          </p:cNvGraphicFramePr>
          <p:nvPr>
            <p:ph idx="1"/>
            <p:extLst>
              <p:ext uri="{D42A27DB-BD31-4B8C-83A1-F6EECF244321}">
                <p14:modId xmlns:p14="http://schemas.microsoft.com/office/powerpoint/2010/main" val="305653636"/>
              </p:ext>
            </p:extLst>
          </p:nvPr>
        </p:nvGraphicFramePr>
        <p:xfrm>
          <a:off x="457200" y="1600200"/>
          <a:ext cx="8229600" cy="4424680"/>
        </p:xfrm>
        <a:graphic>
          <a:graphicData uri="http://schemas.openxmlformats.org/drawingml/2006/table">
            <a:tbl>
              <a:tblPr firstRow="1" bandRow="1">
                <a:tableStyleId>{5FD0F851-EC5A-4D38-B0AD-8093EC10F338}</a:tableStyleId>
              </a:tblPr>
              <a:tblGrid>
                <a:gridCol w="3581400">
                  <a:extLst>
                    <a:ext uri="{9D8B030D-6E8A-4147-A177-3AD203B41FA5}">
                      <a16:colId xmlns:a16="http://schemas.microsoft.com/office/drawing/2014/main" val="20000"/>
                    </a:ext>
                  </a:extLst>
                </a:gridCol>
                <a:gridCol w="4648200">
                  <a:extLst>
                    <a:ext uri="{9D8B030D-6E8A-4147-A177-3AD203B41FA5}">
                      <a16:colId xmlns:a16="http://schemas.microsoft.com/office/drawing/2014/main" val="20001"/>
                    </a:ext>
                  </a:extLst>
                </a:gridCol>
              </a:tblGrid>
              <a:tr h="370840">
                <a:tc>
                  <a:txBody>
                    <a:bodyPr/>
                    <a:lstStyle/>
                    <a:p>
                      <a:r>
                        <a:rPr lang="en-US" sz="1600" u="none" strike="noStrike" kern="1200" baseline="0" dirty="0"/>
                        <a:t>BUSINESS FUNCTIONAL AREA</a:t>
                      </a:r>
                      <a:endParaRPr lang="en-US" sz="1600" dirty="0"/>
                    </a:p>
                  </a:txBody>
                  <a:tcPr/>
                </a:tc>
                <a:tc>
                  <a:txBody>
                    <a:bodyPr/>
                    <a:lstStyle/>
                    <a:p>
                      <a:r>
                        <a:rPr lang="en-US" sz="1600" u="none" strike="noStrike" kern="1200" baseline="0" dirty="0"/>
                        <a:t>PRODUCTION REPORTS</a:t>
                      </a:r>
                      <a:endParaRPr lang="en-US" sz="1600" dirty="0"/>
                    </a:p>
                  </a:txBody>
                  <a:tcPr/>
                </a:tc>
                <a:extLst>
                  <a:ext uri="{0D108BD9-81ED-4DB2-BD59-A6C34878D82A}">
                    <a16:rowId xmlns:a16="http://schemas.microsoft.com/office/drawing/2014/main" val="10000"/>
                  </a:ext>
                </a:extLst>
              </a:tr>
              <a:tr h="370840">
                <a:tc>
                  <a:txBody>
                    <a:bodyPr/>
                    <a:lstStyle/>
                    <a:p>
                      <a:r>
                        <a:rPr lang="en-US" sz="1600" u="none" strike="noStrike" kern="1200" baseline="0" dirty="0"/>
                        <a:t>Sales</a:t>
                      </a:r>
                      <a:endParaRPr lang="en-US" sz="1600" dirty="0"/>
                    </a:p>
                  </a:txBody>
                  <a:tcPr/>
                </a:tc>
                <a:tc>
                  <a:txBody>
                    <a:bodyPr/>
                    <a:lstStyle/>
                    <a:p>
                      <a:r>
                        <a:rPr lang="en-US" sz="1600" u="none" strike="noStrike" kern="1200" baseline="0" dirty="0"/>
                        <a:t>Forecast sales; sales team performance; cross-selling; sales cycle times</a:t>
                      </a:r>
                      <a:endParaRPr lang="en-US" sz="1600" dirty="0"/>
                    </a:p>
                  </a:txBody>
                  <a:tcPr/>
                </a:tc>
                <a:extLst>
                  <a:ext uri="{0D108BD9-81ED-4DB2-BD59-A6C34878D82A}">
                    <a16:rowId xmlns:a16="http://schemas.microsoft.com/office/drawing/2014/main" val="10001"/>
                  </a:ext>
                </a:extLst>
              </a:tr>
              <a:tr h="370840">
                <a:tc>
                  <a:txBody>
                    <a:bodyPr/>
                    <a:lstStyle/>
                    <a:p>
                      <a:r>
                        <a:rPr lang="en-US" sz="1600" u="none" strike="noStrike" kern="1200" baseline="0" dirty="0"/>
                        <a:t>Service/call center</a:t>
                      </a:r>
                      <a:endParaRPr lang="en-US" sz="1600" dirty="0"/>
                    </a:p>
                  </a:txBody>
                  <a:tcPr/>
                </a:tc>
                <a:tc>
                  <a:txBody>
                    <a:bodyPr/>
                    <a:lstStyle/>
                    <a:p>
                      <a:r>
                        <a:rPr lang="en-US" sz="1600" u="none" strike="noStrike" kern="1200" baseline="0" dirty="0"/>
                        <a:t>Customer satisfaction; service cost; resolution rates; churn rates</a:t>
                      </a:r>
                      <a:endParaRPr lang="en-US" sz="1600" dirty="0"/>
                    </a:p>
                  </a:txBody>
                  <a:tcPr/>
                </a:tc>
                <a:extLst>
                  <a:ext uri="{0D108BD9-81ED-4DB2-BD59-A6C34878D82A}">
                    <a16:rowId xmlns:a16="http://schemas.microsoft.com/office/drawing/2014/main" val="10002"/>
                  </a:ext>
                </a:extLst>
              </a:tr>
              <a:tr h="370840">
                <a:tc>
                  <a:txBody>
                    <a:bodyPr/>
                    <a:lstStyle/>
                    <a:p>
                      <a:r>
                        <a:rPr lang="en-US" sz="1600" u="none" strike="noStrike" kern="1200" baseline="0" dirty="0"/>
                        <a:t>Marketing</a:t>
                      </a:r>
                      <a:endParaRPr lang="en-US" sz="1600" dirty="0"/>
                    </a:p>
                  </a:txBody>
                  <a:tcPr/>
                </a:tc>
                <a:tc>
                  <a:txBody>
                    <a:bodyPr/>
                    <a:lstStyle/>
                    <a:p>
                      <a:r>
                        <a:rPr lang="en-US" sz="1600" u="none" strike="noStrike" kern="1200" baseline="0" dirty="0"/>
                        <a:t>Campaign effectiveness; loyalty and attrition; market basket analysis</a:t>
                      </a:r>
                      <a:endParaRPr lang="en-US" sz="1600" dirty="0"/>
                    </a:p>
                  </a:txBody>
                  <a:tcPr/>
                </a:tc>
                <a:extLst>
                  <a:ext uri="{0D108BD9-81ED-4DB2-BD59-A6C34878D82A}">
                    <a16:rowId xmlns:a16="http://schemas.microsoft.com/office/drawing/2014/main" val="10003"/>
                  </a:ext>
                </a:extLst>
              </a:tr>
              <a:tr h="370840">
                <a:tc>
                  <a:txBody>
                    <a:bodyPr/>
                    <a:lstStyle/>
                    <a:p>
                      <a:r>
                        <a:rPr lang="en-US" sz="1600" u="none" strike="noStrike" kern="1200" baseline="0" dirty="0"/>
                        <a:t>Procurement and support</a:t>
                      </a:r>
                      <a:endParaRPr lang="en-US" sz="1600" dirty="0"/>
                    </a:p>
                  </a:txBody>
                  <a:tcPr/>
                </a:tc>
                <a:tc>
                  <a:txBody>
                    <a:bodyPr/>
                    <a:lstStyle/>
                    <a:p>
                      <a:r>
                        <a:rPr lang="en-US" sz="1600" u="none" strike="noStrike" kern="1200" baseline="0" dirty="0"/>
                        <a:t>Direct and indirect spending; off-contract purchases; supplier performance</a:t>
                      </a:r>
                      <a:endParaRPr lang="en-US" sz="1600" dirty="0"/>
                    </a:p>
                  </a:txBody>
                  <a:tcPr/>
                </a:tc>
                <a:extLst>
                  <a:ext uri="{0D108BD9-81ED-4DB2-BD59-A6C34878D82A}">
                    <a16:rowId xmlns:a16="http://schemas.microsoft.com/office/drawing/2014/main" val="10004"/>
                  </a:ext>
                </a:extLst>
              </a:tr>
              <a:tr h="370840">
                <a:tc>
                  <a:txBody>
                    <a:bodyPr/>
                    <a:lstStyle/>
                    <a:p>
                      <a:r>
                        <a:rPr lang="en-US" sz="1600" u="none" strike="noStrike" kern="1200" baseline="0" dirty="0"/>
                        <a:t>Supply chain</a:t>
                      </a:r>
                      <a:endParaRPr lang="en-US" sz="1600" dirty="0"/>
                    </a:p>
                  </a:txBody>
                  <a:tcPr/>
                </a:tc>
                <a:tc>
                  <a:txBody>
                    <a:bodyPr/>
                    <a:lstStyle/>
                    <a:p>
                      <a:r>
                        <a:rPr lang="en-US" sz="1600" u="none" strike="noStrike" kern="1200" baseline="0" dirty="0"/>
                        <a:t>Backlog; fulfillment status; order cycle time; bill of materials analysis</a:t>
                      </a:r>
                      <a:endParaRPr lang="en-US" sz="1600" dirty="0"/>
                    </a:p>
                  </a:txBody>
                  <a:tcPr/>
                </a:tc>
                <a:extLst>
                  <a:ext uri="{0D108BD9-81ED-4DB2-BD59-A6C34878D82A}">
                    <a16:rowId xmlns:a16="http://schemas.microsoft.com/office/drawing/2014/main" val="10005"/>
                  </a:ext>
                </a:extLst>
              </a:tr>
              <a:tr h="370840">
                <a:tc>
                  <a:txBody>
                    <a:bodyPr/>
                    <a:lstStyle/>
                    <a:p>
                      <a:r>
                        <a:rPr lang="en-US" sz="1600" u="none" strike="noStrike" kern="1200" baseline="0" dirty="0"/>
                        <a:t>Financials</a:t>
                      </a:r>
                      <a:endParaRPr lang="en-US" sz="1600" dirty="0"/>
                    </a:p>
                  </a:txBody>
                  <a:tcPr/>
                </a:tc>
                <a:tc>
                  <a:txBody>
                    <a:bodyPr/>
                    <a:lstStyle/>
                    <a:p>
                      <a:r>
                        <a:rPr lang="en-US" sz="1600" u="none" strike="noStrike" kern="1200" baseline="0" dirty="0"/>
                        <a:t>General ledger; accounts receivable and payable; cash flow; profitability</a:t>
                      </a:r>
                      <a:endParaRPr lang="en-US" sz="1600" dirty="0"/>
                    </a:p>
                  </a:txBody>
                  <a:tcPr/>
                </a:tc>
                <a:extLst>
                  <a:ext uri="{0D108BD9-81ED-4DB2-BD59-A6C34878D82A}">
                    <a16:rowId xmlns:a16="http://schemas.microsoft.com/office/drawing/2014/main" val="10006"/>
                  </a:ext>
                </a:extLst>
              </a:tr>
              <a:tr h="370840">
                <a:tc>
                  <a:txBody>
                    <a:bodyPr/>
                    <a:lstStyle/>
                    <a:p>
                      <a:r>
                        <a:rPr lang="en-US" sz="1600" u="none" strike="noStrike" kern="1200" baseline="0" dirty="0"/>
                        <a:t>Human resources</a:t>
                      </a:r>
                      <a:endParaRPr lang="en-US" sz="1600" dirty="0"/>
                    </a:p>
                  </a:txBody>
                  <a:tcPr/>
                </a:tc>
                <a:tc>
                  <a:txBody>
                    <a:bodyPr/>
                    <a:lstStyle/>
                    <a:p>
                      <a:r>
                        <a:rPr lang="en-US" sz="1600" u="none" strike="noStrike" kern="1200" baseline="0" dirty="0"/>
                        <a:t>Employee productivity; compensation; workforce demographics; retention</a:t>
                      </a:r>
                      <a:endParaRPr lang="en-US" sz="1600" dirty="0"/>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4260675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earning Objectives"/>
          <p:cNvSpPr>
            <a:spLocks noGrp="1"/>
          </p:cNvSpPr>
          <p:nvPr>
            <p:ph type="title"/>
          </p:nvPr>
        </p:nvSpPr>
        <p:spPr/>
        <p:txBody>
          <a:bodyPr/>
          <a:lstStyle/>
          <a:p>
            <a:r>
              <a:rPr lang="en-US" b="1" dirty="0"/>
              <a:t>Learning Objectives</a:t>
            </a:r>
          </a:p>
        </p:txBody>
      </p:sp>
      <p:sp>
        <p:nvSpPr>
          <p:cNvPr id="3" name="Learning Objective List"/>
          <p:cNvSpPr>
            <a:spLocks noGrp="1"/>
          </p:cNvSpPr>
          <p:nvPr>
            <p:ph idx="1"/>
          </p:nvPr>
        </p:nvSpPr>
        <p:spPr/>
        <p:txBody>
          <a:bodyPr/>
          <a:lstStyle/>
          <a:p>
            <a:r>
              <a:rPr lang="en-US" b="1" dirty="0">
                <a:solidFill>
                  <a:srgbClr val="007FA3"/>
                </a:solidFill>
              </a:rPr>
              <a:t>12-1</a:t>
            </a:r>
            <a:r>
              <a:rPr lang="en-US" dirty="0"/>
              <a:t> What are the different types of decisions, and how does the decision making process work?</a:t>
            </a:r>
          </a:p>
          <a:p>
            <a:r>
              <a:rPr lang="en-US" b="1" dirty="0">
                <a:solidFill>
                  <a:srgbClr val="007FA3"/>
                </a:solidFill>
              </a:rPr>
              <a:t>12-2</a:t>
            </a:r>
            <a:r>
              <a:rPr lang="en-US" b="1" dirty="0">
                <a:solidFill>
                  <a:schemeClr val="accent1"/>
                </a:solidFill>
              </a:rPr>
              <a:t> </a:t>
            </a:r>
            <a:r>
              <a:rPr lang="en-US" dirty="0"/>
              <a:t>How do information systems support the activities of managers and management decision making?</a:t>
            </a:r>
          </a:p>
          <a:p>
            <a:r>
              <a:rPr lang="en-US" b="1" dirty="0">
                <a:solidFill>
                  <a:srgbClr val="007FA3"/>
                </a:solidFill>
              </a:rPr>
              <a:t>12-3</a:t>
            </a:r>
            <a:r>
              <a:rPr lang="en-US" dirty="0"/>
              <a:t> How do business intelligence and business analytics support decision making?</a:t>
            </a:r>
          </a:p>
          <a:p>
            <a:r>
              <a:rPr lang="en-US" b="1" dirty="0">
                <a:solidFill>
                  <a:srgbClr val="007FA3"/>
                </a:solidFill>
              </a:rPr>
              <a:t>12-4</a:t>
            </a:r>
            <a:r>
              <a:rPr lang="en-US" dirty="0"/>
              <a:t> How do different decision-making constituencies in an organization use business intelligence, and what is the role of information systems in helping people working in a group make decisions more efficiently?</a:t>
            </a:r>
          </a:p>
        </p:txBody>
      </p:sp>
    </p:spTree>
    <p:extLst>
      <p:ext uri="{BB962C8B-B14F-4D97-AF65-F5344CB8AC3E}">
        <p14:creationId xmlns:p14="http://schemas.microsoft.com/office/powerpoint/2010/main" val="4260879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Predictive Analytics</a:t>
            </a:r>
          </a:p>
        </p:txBody>
      </p:sp>
      <p:sp>
        <p:nvSpPr>
          <p:cNvPr id="3" name="Content Placeholder 2"/>
          <p:cNvSpPr>
            <a:spLocks noGrp="1"/>
          </p:cNvSpPr>
          <p:nvPr>
            <p:ph idx="1"/>
          </p:nvPr>
        </p:nvSpPr>
        <p:spPr/>
        <p:txBody>
          <a:bodyPr/>
          <a:lstStyle/>
          <a:p>
            <a:r>
              <a:rPr lang="en-US" dirty="0"/>
              <a:t>Uses variety of data, techniques to predict future trends and behavior patterns</a:t>
            </a:r>
          </a:p>
          <a:p>
            <a:pPr lvl="1"/>
            <a:r>
              <a:rPr lang="en-US" dirty="0"/>
              <a:t>Statistical analysis</a:t>
            </a:r>
          </a:p>
          <a:p>
            <a:pPr lvl="1"/>
            <a:r>
              <a:rPr lang="en-US" dirty="0"/>
              <a:t>Data mining</a:t>
            </a:r>
          </a:p>
          <a:p>
            <a:pPr lvl="1"/>
            <a:r>
              <a:rPr lang="en-US" dirty="0"/>
              <a:t>Historical data</a:t>
            </a:r>
          </a:p>
          <a:p>
            <a:pPr lvl="1"/>
            <a:r>
              <a:rPr lang="en-US" dirty="0"/>
              <a:t>Assumptions	</a:t>
            </a:r>
          </a:p>
          <a:p>
            <a:r>
              <a:rPr lang="en-US" dirty="0"/>
              <a:t>Incorporated into numerous BI applications for sales, marketing, finance, fraud detection, health care</a:t>
            </a:r>
          </a:p>
          <a:p>
            <a:pPr lvl="1"/>
            <a:r>
              <a:rPr lang="en-US" dirty="0"/>
              <a:t>Credit scoring</a:t>
            </a:r>
          </a:p>
          <a:p>
            <a:pPr lvl="1"/>
            <a:r>
              <a:rPr lang="en-US" dirty="0"/>
              <a:t>Predicting responses to direct marketing campaigns</a:t>
            </a:r>
          </a:p>
        </p:txBody>
      </p:sp>
    </p:spTree>
    <p:extLst>
      <p:ext uri="{BB962C8B-B14F-4D97-AF65-F5344CB8AC3E}">
        <p14:creationId xmlns:p14="http://schemas.microsoft.com/office/powerpoint/2010/main" val="22734248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Big Data Analytics</a:t>
            </a:r>
          </a:p>
        </p:txBody>
      </p:sp>
      <p:sp>
        <p:nvSpPr>
          <p:cNvPr id="3" name="Content Placeholder 2"/>
          <p:cNvSpPr>
            <a:spLocks noGrp="1"/>
          </p:cNvSpPr>
          <p:nvPr>
            <p:ph idx="1"/>
          </p:nvPr>
        </p:nvSpPr>
        <p:spPr/>
        <p:txBody>
          <a:bodyPr/>
          <a:lstStyle/>
          <a:p>
            <a:r>
              <a:rPr lang="en-US" dirty="0"/>
              <a:t>Big data: Massive datasets collected from social media, online and in-store customer data, and so on</a:t>
            </a:r>
          </a:p>
          <a:p>
            <a:r>
              <a:rPr lang="en-US" dirty="0"/>
              <a:t>Help create real-time, personalized shopping experiences for major online retailers</a:t>
            </a:r>
          </a:p>
          <a:p>
            <a:r>
              <a:rPr lang="en-US" dirty="0"/>
              <a:t>Smart cities</a:t>
            </a:r>
          </a:p>
          <a:p>
            <a:pPr lvl="1"/>
            <a:r>
              <a:rPr lang="en-US" dirty="0"/>
              <a:t>Public records</a:t>
            </a:r>
          </a:p>
          <a:p>
            <a:pPr lvl="1"/>
            <a:r>
              <a:rPr lang="en-US" dirty="0"/>
              <a:t>Sensors, location data from smartphones</a:t>
            </a:r>
          </a:p>
          <a:p>
            <a:pPr lvl="1"/>
            <a:r>
              <a:rPr lang="en-US" dirty="0"/>
              <a:t>Ability to evaluate effect of one service change on system</a:t>
            </a:r>
          </a:p>
        </p:txBody>
      </p:sp>
    </p:spTree>
    <p:extLst>
      <p:ext uri="{BB962C8B-B14F-4D97-AF65-F5344CB8AC3E}">
        <p14:creationId xmlns:p14="http://schemas.microsoft.com/office/powerpoint/2010/main" val="32142883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Operational Intelligence and Analytics</a:t>
            </a:r>
          </a:p>
        </p:txBody>
      </p:sp>
      <p:sp>
        <p:nvSpPr>
          <p:cNvPr id="3" name="Content Placeholder 2"/>
          <p:cNvSpPr>
            <a:spLocks noGrp="1"/>
          </p:cNvSpPr>
          <p:nvPr>
            <p:ph idx="1"/>
          </p:nvPr>
        </p:nvSpPr>
        <p:spPr/>
        <p:txBody>
          <a:bodyPr/>
          <a:lstStyle/>
          <a:p>
            <a:pPr>
              <a:defRPr/>
            </a:pPr>
            <a:r>
              <a:rPr lang="en-US" dirty="0"/>
              <a:t>Operational intelligence: Business activity monitoring</a:t>
            </a:r>
          </a:p>
          <a:p>
            <a:pPr>
              <a:defRPr/>
            </a:pPr>
            <a:r>
              <a:rPr lang="en-US" dirty="0"/>
              <a:t>Collection and use of data generated by sensors</a:t>
            </a:r>
          </a:p>
          <a:p>
            <a:pPr>
              <a:defRPr/>
            </a:pPr>
            <a:r>
              <a:rPr lang="en-US" dirty="0"/>
              <a:t>Internet of Things</a:t>
            </a:r>
          </a:p>
          <a:p>
            <a:pPr lvl="1">
              <a:defRPr/>
            </a:pPr>
            <a:r>
              <a:rPr lang="en-US" dirty="0"/>
              <a:t>Creating huge streams of data from web activities, sensors, and other monitoring devices</a:t>
            </a:r>
          </a:p>
          <a:p>
            <a:pPr>
              <a:defRPr/>
            </a:pPr>
            <a:r>
              <a:rPr lang="en-US" dirty="0"/>
              <a:t>Software for operational intelligence and analytics enable companies to analyze their big data</a:t>
            </a:r>
          </a:p>
        </p:txBody>
      </p:sp>
    </p:spTree>
    <p:extLst>
      <p:ext uri="{BB962C8B-B14F-4D97-AF65-F5344CB8AC3E}">
        <p14:creationId xmlns:p14="http://schemas.microsoft.com/office/powerpoint/2010/main" val="23675322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t>Interactive Session: Technology: Singapore Sports Institute Uses Analytics for SEA Games</a:t>
            </a:r>
          </a:p>
        </p:txBody>
      </p:sp>
      <p:sp>
        <p:nvSpPr>
          <p:cNvPr id="3" name="Content Placeholder 2"/>
          <p:cNvSpPr>
            <a:spLocks noGrp="1"/>
          </p:cNvSpPr>
          <p:nvPr>
            <p:ph idx="1"/>
          </p:nvPr>
        </p:nvSpPr>
        <p:spPr>
          <a:xfrm>
            <a:off x="457200" y="1905000"/>
            <a:ext cx="8229600" cy="4221163"/>
          </a:xfrm>
        </p:spPr>
        <p:txBody>
          <a:bodyPr/>
          <a:lstStyle/>
          <a:p>
            <a:r>
              <a:rPr lang="en-US" dirty="0"/>
              <a:t>Class discussion</a:t>
            </a:r>
          </a:p>
          <a:p>
            <a:pPr lvl="1"/>
            <a:r>
              <a:rPr lang="en-IN" dirty="0"/>
              <a:t>What technologies are used by SSI? What is their purpose?</a:t>
            </a:r>
            <a:endParaRPr lang="en-US" dirty="0"/>
          </a:p>
          <a:p>
            <a:pPr lvl="1"/>
            <a:r>
              <a:rPr lang="en-IN" dirty="0"/>
              <a:t>To what extent was technology responsible for Team Singapore’s success at the SEA games? Explain.</a:t>
            </a:r>
            <a:endParaRPr lang="en-US" dirty="0"/>
          </a:p>
          <a:p>
            <a:pPr lvl="1"/>
            <a:r>
              <a:rPr lang="en-IN" dirty="0"/>
              <a:t>Search the web for </a:t>
            </a:r>
            <a:r>
              <a:rPr lang="en-IN" dirty="0" err="1"/>
              <a:t>SimulCam</a:t>
            </a:r>
            <a:r>
              <a:rPr lang="en-IN" dirty="0"/>
              <a:t> and </a:t>
            </a:r>
            <a:r>
              <a:rPr lang="en-IN" dirty="0" err="1"/>
              <a:t>StroMotion</a:t>
            </a:r>
            <a:r>
              <a:rPr lang="en-IN" dirty="0"/>
              <a:t>. How can these tools be used for video analysis?</a:t>
            </a:r>
          </a:p>
          <a:p>
            <a:pPr lvl="1"/>
            <a:r>
              <a:rPr lang="en-IN" dirty="0"/>
              <a:t>Search the web for the role of big data in the German team’s 2014 World Cup victory and compare it with Team Singapore’s success at the SEA Games.</a:t>
            </a:r>
            <a:endParaRPr lang="en-US" dirty="0"/>
          </a:p>
        </p:txBody>
      </p:sp>
    </p:spTree>
    <p:extLst>
      <p:ext uri="{BB962C8B-B14F-4D97-AF65-F5344CB8AC3E}">
        <p14:creationId xmlns:p14="http://schemas.microsoft.com/office/powerpoint/2010/main" val="12549106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Location Analytics and Geographic Information Systems</a:t>
            </a:r>
          </a:p>
        </p:txBody>
      </p:sp>
      <p:sp>
        <p:nvSpPr>
          <p:cNvPr id="3" name="Content Placeholder 2"/>
          <p:cNvSpPr>
            <a:spLocks noGrp="1"/>
          </p:cNvSpPr>
          <p:nvPr>
            <p:ph idx="1"/>
          </p:nvPr>
        </p:nvSpPr>
        <p:spPr/>
        <p:txBody>
          <a:bodyPr/>
          <a:lstStyle/>
          <a:p>
            <a:r>
              <a:rPr lang="en-US" dirty="0"/>
              <a:t>Location analytics</a:t>
            </a:r>
          </a:p>
          <a:p>
            <a:pPr lvl="1"/>
            <a:r>
              <a:rPr lang="en-US" dirty="0"/>
              <a:t>Ability to gain business insight from the location (geographic) component of data</a:t>
            </a:r>
          </a:p>
          <a:p>
            <a:pPr lvl="2"/>
            <a:r>
              <a:rPr lang="en-US" dirty="0"/>
              <a:t>Mobile phones</a:t>
            </a:r>
          </a:p>
          <a:p>
            <a:pPr lvl="2"/>
            <a:r>
              <a:rPr lang="en-US" dirty="0"/>
              <a:t>Sensors, scanning devices</a:t>
            </a:r>
          </a:p>
          <a:p>
            <a:pPr lvl="2"/>
            <a:r>
              <a:rPr lang="en-US" dirty="0"/>
              <a:t>Map data</a:t>
            </a:r>
          </a:p>
          <a:p>
            <a:r>
              <a:rPr lang="en-US" dirty="0"/>
              <a:t>Geographic information systems (GIS)</a:t>
            </a:r>
          </a:p>
          <a:p>
            <a:pPr lvl="1"/>
            <a:r>
              <a:rPr lang="en-US" dirty="0"/>
              <a:t>Ties location-related data to maps</a:t>
            </a:r>
          </a:p>
          <a:p>
            <a:pPr lvl="1"/>
            <a:r>
              <a:rPr lang="en-US" dirty="0"/>
              <a:t>Example: For helping local governments calculate response times to disasters</a:t>
            </a:r>
          </a:p>
        </p:txBody>
      </p:sp>
    </p:spTree>
    <p:extLst>
      <p:ext uri="{BB962C8B-B14F-4D97-AF65-F5344CB8AC3E}">
        <p14:creationId xmlns:p14="http://schemas.microsoft.com/office/powerpoint/2010/main" val="35798893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534400" cy="1097280"/>
          </a:xfrm>
        </p:spPr>
        <p:txBody>
          <a:bodyPr/>
          <a:lstStyle/>
          <a:p>
            <a:r>
              <a:rPr lang="en-US" dirty="0"/>
              <a:t>Interactive Session: </a:t>
            </a:r>
            <a:r>
              <a:rPr lang="en-IN" dirty="0"/>
              <a:t>Britain’s National Health Service Jettisons Choose and Book System</a:t>
            </a:r>
            <a:endParaRPr lang="en-US" dirty="0"/>
          </a:p>
        </p:txBody>
      </p:sp>
      <p:sp>
        <p:nvSpPr>
          <p:cNvPr id="3" name="Content Placeholder 2"/>
          <p:cNvSpPr>
            <a:spLocks noGrp="1"/>
          </p:cNvSpPr>
          <p:nvPr>
            <p:ph idx="1"/>
          </p:nvPr>
        </p:nvSpPr>
        <p:spPr/>
        <p:txBody>
          <a:bodyPr/>
          <a:lstStyle/>
          <a:p>
            <a:r>
              <a:rPr lang="en-US" dirty="0"/>
              <a:t>Class discussion</a:t>
            </a:r>
          </a:p>
          <a:p>
            <a:pPr lvl="1"/>
            <a:r>
              <a:rPr lang="en-IN" dirty="0"/>
              <a:t>Clarify and describe the problems of the NHS Choose and Book System. What people, organization, and technology factors were responsible for those problems</a:t>
            </a:r>
            <a:r>
              <a:rPr lang="en-US" dirty="0"/>
              <a:t>? </a:t>
            </a:r>
          </a:p>
          <a:p>
            <a:pPr lvl="1"/>
            <a:r>
              <a:rPr lang="en-IN" dirty="0"/>
              <a:t>To what extent was Choose and Book a failure? Explain your </a:t>
            </a:r>
            <a:r>
              <a:rPr lang="en-IN"/>
              <a:t>answer.</a:t>
            </a:r>
            <a:r>
              <a:rPr lang="en-US"/>
              <a:t> </a:t>
            </a:r>
            <a:endParaRPr lang="en-US" dirty="0"/>
          </a:p>
          <a:p>
            <a:pPr lvl="1"/>
            <a:r>
              <a:rPr lang="en-IN" dirty="0"/>
              <a:t>What was the economic and social impact of Choose and Book?</a:t>
            </a:r>
          </a:p>
          <a:p>
            <a:pPr lvl="1"/>
            <a:r>
              <a:rPr lang="en-IN" dirty="0"/>
              <a:t>Describe the steps that should have been taken to make Choose and Book more successful.</a:t>
            </a:r>
            <a:endParaRPr lang="en-US" dirty="0"/>
          </a:p>
        </p:txBody>
      </p:sp>
    </p:spTree>
    <p:extLst>
      <p:ext uri="{BB962C8B-B14F-4D97-AF65-F5344CB8AC3E}">
        <p14:creationId xmlns:p14="http://schemas.microsoft.com/office/powerpoint/2010/main" val="31691827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Strategies for Developing BI and BA Capabilities</a:t>
            </a:r>
          </a:p>
        </p:txBody>
      </p:sp>
      <p:sp>
        <p:nvSpPr>
          <p:cNvPr id="3" name="Content Placeholder 2"/>
          <p:cNvSpPr>
            <a:spLocks noGrp="1"/>
          </p:cNvSpPr>
          <p:nvPr>
            <p:ph idx="1"/>
          </p:nvPr>
        </p:nvSpPr>
        <p:spPr/>
        <p:txBody>
          <a:bodyPr/>
          <a:lstStyle/>
          <a:p>
            <a:r>
              <a:rPr lang="en-US" altLang="en-US" dirty="0"/>
              <a:t>One-stop integrated solution</a:t>
            </a:r>
          </a:p>
          <a:p>
            <a:pPr lvl="1"/>
            <a:r>
              <a:rPr lang="en-US" altLang="en-US" dirty="0"/>
              <a:t>Hardware firms sell software that run optimally on their hardware</a:t>
            </a:r>
          </a:p>
          <a:p>
            <a:pPr lvl="1"/>
            <a:r>
              <a:rPr lang="en-US" altLang="en-US" dirty="0"/>
              <a:t>Makes firm dependent on single vendor</a:t>
            </a:r>
          </a:p>
          <a:p>
            <a:r>
              <a:rPr lang="en-US" altLang="en-US" dirty="0"/>
              <a:t>Multiple best-of-breed solution</a:t>
            </a:r>
          </a:p>
          <a:p>
            <a:pPr lvl="1"/>
            <a:r>
              <a:rPr lang="en-US" altLang="en-US" dirty="0"/>
              <a:t>Greater flexibility and independence</a:t>
            </a:r>
          </a:p>
          <a:p>
            <a:pPr lvl="1"/>
            <a:r>
              <a:rPr lang="en-US" altLang="en-US" dirty="0"/>
              <a:t>Potential difficulties in integration</a:t>
            </a:r>
          </a:p>
          <a:p>
            <a:pPr lvl="1"/>
            <a:r>
              <a:rPr lang="en-US" altLang="en-US" dirty="0"/>
              <a:t>Must deal with multiple vendors</a:t>
            </a:r>
          </a:p>
          <a:p>
            <a:r>
              <a:rPr lang="en-US" altLang="en-US" dirty="0"/>
              <a:t>All BI and BA systems bring high switching costs</a:t>
            </a:r>
          </a:p>
        </p:txBody>
      </p:sp>
    </p:spTree>
    <p:extLst>
      <p:ext uri="{BB962C8B-B14F-4D97-AF65-F5344CB8AC3E}">
        <p14:creationId xmlns:p14="http://schemas.microsoft.com/office/powerpoint/2010/main" val="35593419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12.4: Business Intelligence Users</a:t>
            </a:r>
          </a:p>
        </p:txBody>
      </p:sp>
      <p:pic>
        <p:nvPicPr>
          <p:cNvPr id="3" name="Picture 2" descr="This graphic looks at the different types of users and what they use BI applications for.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720" y="1447800"/>
            <a:ext cx="8117787" cy="4114800"/>
          </a:xfrm>
          <a:prstGeom prst="rect">
            <a:avLst/>
          </a:prstGeom>
        </p:spPr>
      </p:pic>
    </p:spTree>
    <p:extLst>
      <p:ext uri="{BB962C8B-B14F-4D97-AF65-F5344CB8AC3E}">
        <p14:creationId xmlns:p14="http://schemas.microsoft.com/office/powerpoint/2010/main" val="1413748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Support for </a:t>
            </a:r>
            <a:r>
              <a:rPr lang="en-US" dirty="0" err="1"/>
              <a:t>Semistructured</a:t>
            </a:r>
            <a:r>
              <a:rPr lang="en-US" dirty="0"/>
              <a:t> Decisions</a:t>
            </a:r>
          </a:p>
        </p:txBody>
      </p:sp>
      <p:sp>
        <p:nvSpPr>
          <p:cNvPr id="3" name="Content Placeholder 2"/>
          <p:cNvSpPr>
            <a:spLocks noGrp="1"/>
          </p:cNvSpPr>
          <p:nvPr>
            <p:ph idx="1"/>
          </p:nvPr>
        </p:nvSpPr>
        <p:spPr/>
        <p:txBody>
          <a:bodyPr/>
          <a:lstStyle/>
          <a:p>
            <a:r>
              <a:rPr lang="en-US" altLang="en-US" dirty="0"/>
              <a:t>Decision-support systems</a:t>
            </a:r>
          </a:p>
          <a:p>
            <a:pPr lvl="1"/>
            <a:r>
              <a:rPr lang="en-US" altLang="en-US" dirty="0"/>
              <a:t>Support for semistructured decisions</a:t>
            </a:r>
          </a:p>
          <a:p>
            <a:r>
              <a:rPr lang="en-US" altLang="en-US" dirty="0"/>
              <a:t>Use mathematical or analytical models</a:t>
            </a:r>
          </a:p>
          <a:p>
            <a:r>
              <a:rPr lang="en-US" altLang="en-US" dirty="0"/>
              <a:t>Allow varied types of analysis</a:t>
            </a:r>
          </a:p>
          <a:p>
            <a:pPr lvl="1"/>
            <a:r>
              <a:rPr lang="ja-JP" altLang="en-US" dirty="0"/>
              <a:t>“</a:t>
            </a:r>
            <a:r>
              <a:rPr lang="en-US" altLang="ja-JP" dirty="0"/>
              <a:t>What-if</a:t>
            </a:r>
            <a:r>
              <a:rPr lang="ja-JP" altLang="en-US" dirty="0"/>
              <a:t>”</a:t>
            </a:r>
            <a:r>
              <a:rPr lang="en-US" altLang="ja-JP" dirty="0"/>
              <a:t> analysis</a:t>
            </a:r>
          </a:p>
          <a:p>
            <a:pPr lvl="1"/>
            <a:r>
              <a:rPr lang="en-US" altLang="en-US" dirty="0"/>
              <a:t>Sensitivity analysis</a:t>
            </a:r>
          </a:p>
          <a:p>
            <a:pPr lvl="1"/>
            <a:r>
              <a:rPr lang="en-US" altLang="en-US" dirty="0"/>
              <a:t>Backward sensitivity analysis</a:t>
            </a:r>
          </a:p>
          <a:p>
            <a:pPr lvl="1"/>
            <a:r>
              <a:rPr lang="en-US" altLang="en-US" dirty="0"/>
              <a:t>Multidimensional analysis / OLAP</a:t>
            </a:r>
          </a:p>
          <a:p>
            <a:pPr lvl="2"/>
            <a:r>
              <a:rPr lang="en-US" altLang="en-US" dirty="0"/>
              <a:t>For example: pivot tables</a:t>
            </a:r>
          </a:p>
        </p:txBody>
      </p:sp>
    </p:spTree>
    <p:extLst>
      <p:ext uri="{BB962C8B-B14F-4D97-AF65-F5344CB8AC3E}">
        <p14:creationId xmlns:p14="http://schemas.microsoft.com/office/powerpoint/2010/main" val="23428030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12.5: Sensitivity Analysis</a:t>
            </a:r>
          </a:p>
        </p:txBody>
      </p:sp>
      <p:pic>
        <p:nvPicPr>
          <p:cNvPr id="3" name="Picture 2" descr="This graphic illustrates the results of a sensitivity analysis of changing the sales price of a neckti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720" y="2395407"/>
            <a:ext cx="8117787" cy="2219586"/>
          </a:xfrm>
          <a:prstGeom prst="rect">
            <a:avLst/>
          </a:prstGeom>
        </p:spPr>
      </p:pic>
    </p:spTree>
    <p:extLst>
      <p:ext uri="{BB962C8B-B14F-4D97-AF65-F5344CB8AC3E}">
        <p14:creationId xmlns:p14="http://schemas.microsoft.com/office/powerpoint/2010/main" val="868739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Video Cases</a:t>
            </a:r>
          </a:p>
        </p:txBody>
      </p:sp>
      <p:sp>
        <p:nvSpPr>
          <p:cNvPr id="3" name="Content Placeholder 2"/>
          <p:cNvSpPr>
            <a:spLocks noGrp="1"/>
          </p:cNvSpPr>
          <p:nvPr>
            <p:ph idx="1"/>
          </p:nvPr>
        </p:nvSpPr>
        <p:spPr/>
        <p:txBody>
          <a:bodyPr/>
          <a:lstStyle/>
          <a:p>
            <a:r>
              <a:rPr lang="en-US" dirty="0"/>
              <a:t>Case 1: PSEG Leverages Big Data and Business Analytics Using GE’s PREDIX Platform</a:t>
            </a:r>
          </a:p>
          <a:p>
            <a:r>
              <a:rPr lang="en-US" dirty="0"/>
              <a:t>Case 2: FreshDirect Uses Business Intelligence to Manage Its Online Grocery</a:t>
            </a:r>
          </a:p>
          <a:p>
            <a:r>
              <a:rPr lang="en-US" dirty="0"/>
              <a:t>Case 3: Business Intelligence Helps the Cincinnati Zoo Work Smarter</a:t>
            </a:r>
          </a:p>
        </p:txBody>
      </p:sp>
    </p:spTree>
    <p:extLst>
      <p:ext uri="{BB962C8B-B14F-4D97-AF65-F5344CB8AC3E}">
        <p14:creationId xmlns:p14="http://schemas.microsoft.com/office/powerpoint/2010/main" val="27921655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12.6: A Pivot Table That Examines Customer Regional Distribution and Advertising Source</a:t>
            </a:r>
          </a:p>
        </p:txBody>
      </p:sp>
      <p:pic>
        <p:nvPicPr>
          <p:cNvPr id="3" name="Picture 2" descr="This graphic shows the same Microsoft Excel spreadsheet with a PivotTable with two dimension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9991" y="2019300"/>
            <a:ext cx="7504018" cy="4227616"/>
          </a:xfrm>
          <a:prstGeom prst="rect">
            <a:avLst/>
          </a:prstGeom>
        </p:spPr>
      </p:pic>
    </p:spTree>
    <p:extLst>
      <p:ext uri="{BB962C8B-B14F-4D97-AF65-F5344CB8AC3E}">
        <p14:creationId xmlns:p14="http://schemas.microsoft.com/office/powerpoint/2010/main" val="14778865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Decision Support for Senior Management (1 of 2)</a:t>
            </a:r>
          </a:p>
        </p:txBody>
      </p:sp>
      <p:sp>
        <p:nvSpPr>
          <p:cNvPr id="3" name="Content Placeholder 2"/>
          <p:cNvSpPr>
            <a:spLocks noGrp="1"/>
          </p:cNvSpPr>
          <p:nvPr>
            <p:ph idx="1"/>
          </p:nvPr>
        </p:nvSpPr>
        <p:spPr/>
        <p:txBody>
          <a:bodyPr/>
          <a:lstStyle/>
          <a:p>
            <a:r>
              <a:rPr lang="en-US" dirty="0"/>
              <a:t>ESS: decision support for senior management</a:t>
            </a:r>
          </a:p>
          <a:p>
            <a:pPr lvl="1"/>
            <a:r>
              <a:rPr lang="en-US" dirty="0"/>
              <a:t>Help executives focus on important performance information</a:t>
            </a:r>
          </a:p>
          <a:p>
            <a:r>
              <a:rPr lang="en-US" dirty="0"/>
              <a:t>Balanced scorecard method</a:t>
            </a:r>
          </a:p>
          <a:p>
            <a:pPr lvl="1"/>
            <a:r>
              <a:rPr lang="en-US" dirty="0"/>
              <a:t>Measures outcomes on four dimensions </a:t>
            </a:r>
          </a:p>
          <a:p>
            <a:pPr lvl="2"/>
            <a:r>
              <a:rPr lang="en-US" dirty="0"/>
              <a:t>Financial</a:t>
            </a:r>
          </a:p>
          <a:p>
            <a:pPr lvl="2"/>
            <a:r>
              <a:rPr lang="en-US" dirty="0"/>
              <a:t>Business process</a:t>
            </a:r>
          </a:p>
          <a:p>
            <a:pPr lvl="2"/>
            <a:r>
              <a:rPr lang="en-US" dirty="0"/>
              <a:t>Customer</a:t>
            </a:r>
          </a:p>
          <a:p>
            <a:pPr lvl="2"/>
            <a:r>
              <a:rPr lang="en-US" dirty="0"/>
              <a:t>Learning and growth</a:t>
            </a:r>
          </a:p>
          <a:p>
            <a:pPr lvl="1"/>
            <a:r>
              <a:rPr lang="en-US" dirty="0"/>
              <a:t>Key performance indicators (KPIs) measure each dimension</a:t>
            </a:r>
          </a:p>
        </p:txBody>
      </p:sp>
    </p:spTree>
    <p:extLst>
      <p:ext uri="{BB962C8B-B14F-4D97-AF65-F5344CB8AC3E}">
        <p14:creationId xmlns:p14="http://schemas.microsoft.com/office/powerpoint/2010/main" val="11076521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12.7: The Balanced Scorecard Framework</a:t>
            </a:r>
          </a:p>
        </p:txBody>
      </p:sp>
      <p:pic>
        <p:nvPicPr>
          <p:cNvPr id="3" name="Picture 2" descr="This graphic depicts the balanced scorecard methodology that many managers use to measure the performance of their busines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1524000"/>
            <a:ext cx="6934200" cy="4637752"/>
          </a:xfrm>
          <a:prstGeom prst="rect">
            <a:avLst/>
          </a:prstGeom>
        </p:spPr>
      </p:pic>
    </p:spTree>
    <p:extLst>
      <p:ext uri="{BB962C8B-B14F-4D97-AF65-F5344CB8AC3E}">
        <p14:creationId xmlns:p14="http://schemas.microsoft.com/office/powerpoint/2010/main" val="11252533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Decision Support for Senior Management (2 of 2)</a:t>
            </a:r>
          </a:p>
        </p:txBody>
      </p:sp>
      <p:sp>
        <p:nvSpPr>
          <p:cNvPr id="3" name="Content Placeholder 2"/>
          <p:cNvSpPr>
            <a:spLocks noGrp="1"/>
          </p:cNvSpPr>
          <p:nvPr>
            <p:ph idx="1"/>
          </p:nvPr>
        </p:nvSpPr>
        <p:spPr/>
        <p:txBody>
          <a:bodyPr/>
          <a:lstStyle/>
          <a:p>
            <a:r>
              <a:rPr lang="en-US" altLang="en-US" dirty="0"/>
              <a:t>Business performance management (BPM)</a:t>
            </a:r>
          </a:p>
          <a:p>
            <a:pPr lvl="1"/>
            <a:r>
              <a:rPr lang="en-US" altLang="en-US" dirty="0"/>
              <a:t>Translates firm</a:t>
            </a:r>
            <a:r>
              <a:rPr lang="en-US" altLang="ja-JP" dirty="0"/>
              <a:t>’s strategies (e.g., differentiation, low-cost producer, scope of operation) into operational targets</a:t>
            </a:r>
          </a:p>
          <a:p>
            <a:pPr lvl="1"/>
            <a:r>
              <a:rPr lang="en-US" altLang="en-US" dirty="0"/>
              <a:t>KPIs developed to measure progress toward targets</a:t>
            </a:r>
          </a:p>
          <a:p>
            <a:r>
              <a:rPr lang="en-US" altLang="en-US" dirty="0"/>
              <a:t>Data for ESS </a:t>
            </a:r>
          </a:p>
          <a:p>
            <a:pPr lvl="1"/>
            <a:r>
              <a:rPr lang="en-US" altLang="en-US" dirty="0"/>
              <a:t>Internal data from enterprise applications	</a:t>
            </a:r>
          </a:p>
          <a:p>
            <a:pPr lvl="1"/>
            <a:r>
              <a:rPr lang="en-US" altLang="en-US" dirty="0"/>
              <a:t>External data such as financial market databases</a:t>
            </a:r>
          </a:p>
          <a:p>
            <a:pPr lvl="1"/>
            <a:r>
              <a:rPr lang="en-US" altLang="en-US" dirty="0"/>
              <a:t>Drill-down capabilities</a:t>
            </a:r>
          </a:p>
        </p:txBody>
      </p:sp>
    </p:spTree>
    <p:extLst>
      <p:ext uri="{BB962C8B-B14F-4D97-AF65-F5344CB8AC3E}">
        <p14:creationId xmlns:p14="http://schemas.microsoft.com/office/powerpoint/2010/main" val="23925670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Group Decision-Support Systems (GDSS)</a:t>
            </a:r>
          </a:p>
        </p:txBody>
      </p:sp>
      <p:sp>
        <p:nvSpPr>
          <p:cNvPr id="3" name="Content Placeholder 2"/>
          <p:cNvSpPr>
            <a:spLocks noGrp="1"/>
          </p:cNvSpPr>
          <p:nvPr>
            <p:ph idx="1"/>
          </p:nvPr>
        </p:nvSpPr>
        <p:spPr/>
        <p:txBody>
          <a:bodyPr/>
          <a:lstStyle/>
          <a:p>
            <a:r>
              <a:rPr lang="en-US" dirty="0"/>
              <a:t>Interactive system to facilitate solution of unstructured problems by group</a:t>
            </a:r>
          </a:p>
          <a:p>
            <a:r>
              <a:rPr lang="en-US" dirty="0"/>
              <a:t>Specialized tools</a:t>
            </a:r>
          </a:p>
          <a:p>
            <a:pPr lvl="1"/>
            <a:r>
              <a:rPr lang="en-US" dirty="0"/>
              <a:t>Virtual collaboration rooms</a:t>
            </a:r>
          </a:p>
          <a:p>
            <a:pPr lvl="1"/>
            <a:r>
              <a:rPr lang="en-US" dirty="0"/>
              <a:t>Software to collect, rank, edit participant ideas and responses</a:t>
            </a:r>
          </a:p>
          <a:p>
            <a:r>
              <a:rPr lang="en-US" dirty="0"/>
              <a:t>Promotes collaborative atmosphere, anonymity</a:t>
            </a:r>
          </a:p>
          <a:p>
            <a:r>
              <a:rPr lang="en-US" dirty="0"/>
              <a:t>Cisco’s Collaboration Meeting Rooms Hybrid (CMR)</a:t>
            </a:r>
          </a:p>
          <a:p>
            <a:r>
              <a:rPr lang="en-US" dirty="0"/>
              <a:t>Skype </a:t>
            </a:r>
            <a:r>
              <a:rPr lang="en-US"/>
              <a:t>for Business</a:t>
            </a:r>
            <a:endParaRPr lang="en-US" dirty="0"/>
          </a:p>
        </p:txBody>
      </p:sp>
    </p:spTree>
    <p:extLst>
      <p:ext uri="{BB962C8B-B14F-4D97-AF65-F5344CB8AC3E}">
        <p14:creationId xmlns:p14="http://schemas.microsoft.com/office/powerpoint/2010/main" val="1541745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Roche: Changing Medical Care with Mobile Technology and Big Data</a:t>
            </a:r>
            <a:r>
              <a:rPr lang="en-US" dirty="0"/>
              <a:t> </a:t>
            </a:r>
            <a:r>
              <a:rPr lang="en-US" altLang="en-US" dirty="0"/>
              <a:t>(1 of 2)</a:t>
            </a:r>
          </a:p>
        </p:txBody>
      </p:sp>
      <p:sp>
        <p:nvSpPr>
          <p:cNvPr id="3" name="Content Placeholder 2"/>
          <p:cNvSpPr>
            <a:spLocks noGrp="1"/>
          </p:cNvSpPr>
          <p:nvPr>
            <p:ph idx="1"/>
          </p:nvPr>
        </p:nvSpPr>
        <p:spPr/>
        <p:txBody>
          <a:bodyPr/>
          <a:lstStyle/>
          <a:p>
            <a:r>
              <a:rPr lang="en-US" altLang="en-US" dirty="0"/>
              <a:t>Problem </a:t>
            </a:r>
          </a:p>
          <a:p>
            <a:pPr lvl="1"/>
            <a:r>
              <a:rPr lang="en-US" dirty="0"/>
              <a:t>Opportunities from new technology</a:t>
            </a:r>
          </a:p>
          <a:p>
            <a:pPr lvl="1"/>
            <a:r>
              <a:rPr lang="en-US" dirty="0"/>
              <a:t>Aging population</a:t>
            </a:r>
          </a:p>
          <a:p>
            <a:r>
              <a:rPr lang="en-US" altLang="en-US" dirty="0"/>
              <a:t>Solutions  </a:t>
            </a:r>
          </a:p>
          <a:p>
            <a:pPr lvl="1"/>
            <a:r>
              <a:rPr lang="en-IN" dirty="0"/>
              <a:t>Healthcare monitoring your body’s vital signs in real time</a:t>
            </a:r>
            <a:r>
              <a:rPr lang="en-US" dirty="0"/>
              <a:t> </a:t>
            </a:r>
          </a:p>
          <a:p>
            <a:pPr lvl="1"/>
            <a:r>
              <a:rPr lang="en-IN" dirty="0"/>
              <a:t>Cloud servers</a:t>
            </a:r>
          </a:p>
          <a:p>
            <a:pPr lvl="1"/>
            <a:r>
              <a:rPr lang="en-IN" dirty="0"/>
              <a:t>Big Data software analytics</a:t>
            </a:r>
          </a:p>
          <a:p>
            <a:pPr lvl="1"/>
            <a:r>
              <a:rPr lang="en-IN" dirty="0"/>
              <a:t>Smartphone connections to patients</a:t>
            </a:r>
            <a:endParaRPr lang="en-US" altLang="en-US" dirty="0"/>
          </a:p>
        </p:txBody>
      </p:sp>
    </p:spTree>
    <p:extLst>
      <p:ext uri="{BB962C8B-B14F-4D97-AF65-F5344CB8AC3E}">
        <p14:creationId xmlns:p14="http://schemas.microsoft.com/office/powerpoint/2010/main" val="3715733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Roche: Changing Medical Care with Mobile Technology and Big Data</a:t>
            </a:r>
            <a:r>
              <a:rPr lang="en-US" dirty="0"/>
              <a:t> </a:t>
            </a:r>
            <a:r>
              <a:rPr lang="en-US" altLang="en-US" dirty="0"/>
              <a:t>(2 of 2)</a:t>
            </a:r>
          </a:p>
        </p:txBody>
      </p:sp>
      <p:sp>
        <p:nvSpPr>
          <p:cNvPr id="3" name="Content Placeholder 2"/>
          <p:cNvSpPr>
            <a:spLocks noGrp="1"/>
          </p:cNvSpPr>
          <p:nvPr>
            <p:ph idx="1"/>
          </p:nvPr>
        </p:nvSpPr>
        <p:spPr/>
        <p:txBody>
          <a:bodyPr/>
          <a:lstStyle/>
          <a:p>
            <a:r>
              <a:rPr lang="en-US" altLang="en-US" dirty="0"/>
              <a:t>The connected healthcare model collects data from smartphones and sends it to </a:t>
            </a:r>
            <a:r>
              <a:rPr lang="en-GB" dirty="0"/>
              <a:t>a health facility that monitors in real time.</a:t>
            </a:r>
            <a:endParaRPr lang="en-US" dirty="0"/>
          </a:p>
          <a:p>
            <a:r>
              <a:rPr lang="en-US" altLang="en-US" dirty="0"/>
              <a:t>Demonstrates IT</a:t>
            </a:r>
            <a:r>
              <a:rPr lang="en-US" altLang="ja-JP" dirty="0"/>
              <a:t>’s role in providing information and business intelligence that help organizations improve services</a:t>
            </a:r>
          </a:p>
          <a:p>
            <a:r>
              <a:rPr lang="en-US" altLang="en-US" dirty="0"/>
              <a:t>Illustrates </a:t>
            </a:r>
            <a:r>
              <a:rPr lang="en-US" dirty="0"/>
              <a:t>how information systems improve decision making</a:t>
            </a:r>
            <a:endParaRPr lang="en-US" altLang="en-US" dirty="0"/>
          </a:p>
        </p:txBody>
      </p:sp>
    </p:spTree>
    <p:extLst>
      <p:ext uri="{BB962C8B-B14F-4D97-AF65-F5344CB8AC3E}">
        <p14:creationId xmlns:p14="http://schemas.microsoft.com/office/powerpoint/2010/main" val="2676461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chor="t"/>
          <a:lstStyle/>
          <a:p>
            <a:r>
              <a:rPr lang="en-US" dirty="0"/>
              <a:t>What Are the Different Types of Decisions, and How Does the Decision Making Process Work? (1 of 2)</a:t>
            </a:r>
          </a:p>
        </p:txBody>
      </p:sp>
      <p:sp>
        <p:nvSpPr>
          <p:cNvPr id="3" name="Content Placeholder 2"/>
          <p:cNvSpPr>
            <a:spLocks noGrp="1"/>
          </p:cNvSpPr>
          <p:nvPr>
            <p:ph idx="1"/>
          </p:nvPr>
        </p:nvSpPr>
        <p:spPr>
          <a:xfrm>
            <a:off x="457200" y="1981200"/>
            <a:ext cx="8229600" cy="4144963"/>
          </a:xfrm>
        </p:spPr>
        <p:txBody>
          <a:bodyPr/>
          <a:lstStyle/>
          <a:p>
            <a:r>
              <a:rPr lang="en-US" altLang="en-US" dirty="0"/>
              <a:t>Business value of improved decision making</a:t>
            </a:r>
          </a:p>
          <a:p>
            <a:pPr lvl="1"/>
            <a:r>
              <a:rPr lang="en-US" altLang="en-US" dirty="0"/>
              <a:t>Improving hundreds of thousands of </a:t>
            </a:r>
            <a:r>
              <a:rPr lang="ja-JP" altLang="en-US" dirty="0"/>
              <a:t>“</a:t>
            </a:r>
            <a:r>
              <a:rPr lang="en-US" altLang="ja-JP" dirty="0"/>
              <a:t>small</a:t>
            </a:r>
            <a:r>
              <a:rPr lang="ja-JP" altLang="en-US" dirty="0"/>
              <a:t>”</a:t>
            </a:r>
            <a:r>
              <a:rPr lang="en-US" altLang="ja-JP" dirty="0"/>
              <a:t> decisions adds up to large annual value for the business</a:t>
            </a:r>
          </a:p>
          <a:p>
            <a:r>
              <a:rPr lang="en-US" altLang="en-US" dirty="0"/>
              <a:t>Types of decisions</a:t>
            </a:r>
          </a:p>
          <a:p>
            <a:pPr lvl="1"/>
            <a:r>
              <a:rPr lang="en-US" altLang="en-US" dirty="0"/>
              <a:t>Unstructured: Decision maker must provide judgment, evaluation, and insight to solve problem</a:t>
            </a:r>
          </a:p>
          <a:p>
            <a:pPr lvl="1"/>
            <a:r>
              <a:rPr lang="en-US" altLang="en-US" dirty="0"/>
              <a:t>Structured: Repetitive and routine; involve definite procedure for handling so they do not have to be treated each time as new</a:t>
            </a:r>
          </a:p>
          <a:p>
            <a:pPr lvl="1"/>
            <a:r>
              <a:rPr lang="en-US" altLang="en-US" dirty="0"/>
              <a:t>Semistructured: Only part of problem has clear-cut answer provided by accepted procedure</a:t>
            </a:r>
          </a:p>
        </p:txBody>
      </p:sp>
    </p:spTree>
    <p:extLst>
      <p:ext uri="{BB962C8B-B14F-4D97-AF65-F5344CB8AC3E}">
        <p14:creationId xmlns:p14="http://schemas.microsoft.com/office/powerpoint/2010/main" val="979569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chor="t"/>
          <a:lstStyle/>
          <a:p>
            <a:r>
              <a:rPr lang="en-US" dirty="0"/>
              <a:t>What Are the Different Types of decisions, and How Does the Decision Making Process Work? (2 of 2)</a:t>
            </a:r>
          </a:p>
        </p:txBody>
      </p:sp>
      <p:sp>
        <p:nvSpPr>
          <p:cNvPr id="3" name="Content Placeholder 2"/>
          <p:cNvSpPr>
            <a:spLocks noGrp="1"/>
          </p:cNvSpPr>
          <p:nvPr>
            <p:ph idx="1"/>
          </p:nvPr>
        </p:nvSpPr>
        <p:spPr>
          <a:xfrm>
            <a:off x="457200" y="1951037"/>
            <a:ext cx="8229600" cy="4144963"/>
          </a:xfrm>
        </p:spPr>
        <p:txBody>
          <a:bodyPr/>
          <a:lstStyle/>
          <a:p>
            <a:r>
              <a:rPr lang="en-US" dirty="0"/>
              <a:t>Senior managers</a:t>
            </a:r>
          </a:p>
          <a:p>
            <a:pPr lvl="1"/>
            <a:r>
              <a:rPr lang="en-US" dirty="0"/>
              <a:t>Make many unstructured decisions</a:t>
            </a:r>
          </a:p>
          <a:p>
            <a:r>
              <a:rPr lang="en-US" dirty="0"/>
              <a:t>Middle managers</a:t>
            </a:r>
          </a:p>
          <a:p>
            <a:pPr lvl="1"/>
            <a:r>
              <a:rPr lang="en-US" dirty="0"/>
              <a:t>Make more structured decisions but these may include unstructured components</a:t>
            </a:r>
          </a:p>
          <a:p>
            <a:r>
              <a:rPr lang="en-US" dirty="0"/>
              <a:t>Operational managers and rank and file employees</a:t>
            </a:r>
          </a:p>
          <a:p>
            <a:pPr lvl="1"/>
            <a:r>
              <a:rPr lang="en-US" dirty="0"/>
              <a:t>Make more structured decisions</a:t>
            </a:r>
          </a:p>
        </p:txBody>
      </p:sp>
    </p:spTree>
    <p:extLst>
      <p:ext uri="{BB962C8B-B14F-4D97-AF65-F5344CB8AC3E}">
        <p14:creationId xmlns:p14="http://schemas.microsoft.com/office/powerpoint/2010/main" val="788059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12.1: Information Requirements of Key Decision-Making Groups in a Firm</a:t>
            </a:r>
          </a:p>
        </p:txBody>
      </p:sp>
      <p:pic>
        <p:nvPicPr>
          <p:cNvPr id="3" name="Picture 2" descr="This figure provides an illustration of how the nature of decision making changes as you move up and down the corporate hierarchy.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1524000"/>
            <a:ext cx="7420157" cy="4532416"/>
          </a:xfrm>
          <a:prstGeom prst="rect">
            <a:avLst/>
          </a:prstGeom>
        </p:spPr>
      </p:pic>
    </p:spTree>
    <p:extLst>
      <p:ext uri="{BB962C8B-B14F-4D97-AF65-F5344CB8AC3E}">
        <p14:creationId xmlns:p14="http://schemas.microsoft.com/office/powerpoint/2010/main" val="1555542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Decision Making Process</a:t>
            </a:r>
          </a:p>
        </p:txBody>
      </p:sp>
      <p:sp>
        <p:nvSpPr>
          <p:cNvPr id="3" name="Content Placeholder 2"/>
          <p:cNvSpPr>
            <a:spLocks noGrp="1"/>
          </p:cNvSpPr>
          <p:nvPr>
            <p:ph idx="1"/>
          </p:nvPr>
        </p:nvSpPr>
        <p:spPr/>
        <p:txBody>
          <a:bodyPr/>
          <a:lstStyle/>
          <a:p>
            <a:r>
              <a:rPr lang="en-US" dirty="0"/>
              <a:t>Intelligence</a:t>
            </a:r>
          </a:p>
          <a:p>
            <a:pPr lvl="1"/>
            <a:r>
              <a:rPr lang="en-US" dirty="0"/>
              <a:t>Discovering, identifying, and understanding the problems occurring in the organization</a:t>
            </a:r>
          </a:p>
          <a:p>
            <a:r>
              <a:rPr lang="en-US" dirty="0"/>
              <a:t>Design</a:t>
            </a:r>
          </a:p>
          <a:p>
            <a:pPr lvl="1"/>
            <a:r>
              <a:rPr lang="en-US" dirty="0"/>
              <a:t>Identifying and exploring solutions to the problem</a:t>
            </a:r>
          </a:p>
          <a:p>
            <a:r>
              <a:rPr lang="en-US" dirty="0"/>
              <a:t>Choice</a:t>
            </a:r>
          </a:p>
          <a:p>
            <a:pPr lvl="1"/>
            <a:r>
              <a:rPr lang="en-US" dirty="0"/>
              <a:t>Choosing among solution alternatives</a:t>
            </a:r>
          </a:p>
          <a:p>
            <a:r>
              <a:rPr lang="en-US" dirty="0"/>
              <a:t>Implementation</a:t>
            </a:r>
          </a:p>
          <a:p>
            <a:pPr lvl="1"/>
            <a:r>
              <a:rPr lang="en-US" dirty="0"/>
              <a:t>Making chosen alternative work and continuing to monitor how well solution is working</a:t>
            </a:r>
          </a:p>
        </p:txBody>
      </p:sp>
    </p:spTree>
    <p:extLst>
      <p:ext uri="{BB962C8B-B14F-4D97-AF65-F5344CB8AC3E}">
        <p14:creationId xmlns:p14="http://schemas.microsoft.com/office/powerpoint/2010/main" val="3811107708"/>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3681</TotalTime>
  <Words>3817</Words>
  <Application>Microsoft Office PowerPoint</Application>
  <PresentationFormat>On-screen Show (4:3)</PresentationFormat>
  <Paragraphs>302</Paragraphs>
  <Slides>34</Slides>
  <Notes>29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Times New Roman</vt:lpstr>
      <vt:lpstr>Verdana</vt:lpstr>
      <vt:lpstr>Wingdings</vt:lpstr>
      <vt:lpstr>508 Lecture</vt:lpstr>
      <vt:lpstr>Management Information Systems: Managing the Digital Firm</vt:lpstr>
      <vt:lpstr>Learning Objectives</vt:lpstr>
      <vt:lpstr>Video Cases</vt:lpstr>
      <vt:lpstr>Roche: Changing Medical Care with Mobile Technology and Big Data (1 of 2)</vt:lpstr>
      <vt:lpstr>Roche: Changing Medical Care with Mobile Technology and Big Data (2 of 2)</vt:lpstr>
      <vt:lpstr>What Are the Different Types of Decisions, and How Does the Decision Making Process Work? (1 of 2)</vt:lpstr>
      <vt:lpstr>What Are the Different Types of decisions, and How Does the Decision Making Process Work? (2 of 2)</vt:lpstr>
      <vt:lpstr>Figure 12.1: Information Requirements of Key Decision-Making Groups in a Firm</vt:lpstr>
      <vt:lpstr>The Decision Making Process</vt:lpstr>
      <vt:lpstr>Figure 12.2: Stages In Decision Making</vt:lpstr>
      <vt:lpstr>Managerial Roles</vt:lpstr>
      <vt:lpstr>Mintzberg’s 10 Managerial Roles</vt:lpstr>
      <vt:lpstr>Real-World Decision Making</vt:lpstr>
      <vt:lpstr>High-Velocity Automated Decision Making</vt:lpstr>
      <vt:lpstr>What Is Business Intelligence?</vt:lpstr>
      <vt:lpstr>The Business Intelligence Environment</vt:lpstr>
      <vt:lpstr>Figure 12.3: Business Intelligence and Analytics for Decision Support</vt:lpstr>
      <vt:lpstr>Business Intelligence and Analytics Capabilities</vt:lpstr>
      <vt:lpstr>Table 12.4:  Examples of Business Intelligence Predefined Production Reports</vt:lpstr>
      <vt:lpstr>Predictive Analytics</vt:lpstr>
      <vt:lpstr>Big Data Analytics</vt:lpstr>
      <vt:lpstr>Operational Intelligence and Analytics</vt:lpstr>
      <vt:lpstr>Interactive Session: Technology: Singapore Sports Institute Uses Analytics for SEA Games</vt:lpstr>
      <vt:lpstr>Location Analytics and Geographic Information Systems</vt:lpstr>
      <vt:lpstr>Interactive Session: Britain’s National Health Service Jettisons Choose and Book System</vt:lpstr>
      <vt:lpstr>Management Strategies for Developing BI and BA Capabilities</vt:lpstr>
      <vt:lpstr>Figure 12.4: Business Intelligence Users</vt:lpstr>
      <vt:lpstr>Support for Semistructured Decisions</vt:lpstr>
      <vt:lpstr>Figure 12.5: Sensitivity Analysis</vt:lpstr>
      <vt:lpstr>Figure 12.6: A Pivot Table That Examines Customer Regional Distribution and Advertising Source</vt:lpstr>
      <vt:lpstr>Decision Support for Senior Management (1 of 2)</vt:lpstr>
      <vt:lpstr>Figure 12.7: The Balanced Scorecard Framework</vt:lpstr>
      <vt:lpstr>Decision Support for Senior Management (2 of 2)</vt:lpstr>
      <vt:lpstr>Group Decision-Support Systems (GDSS)</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 Compliant Lecture PowerPoint</dc:title>
  <dc:subject>Management Information Systems:  Managing the Digital Firm, 15th edition</dc:subject>
  <dc:creator>Kenneth C. Laudon/Jane P. Laudon</dc:creator>
  <cp:keywords>Management Information Systems</cp:keywords>
  <cp:lastModifiedBy>DJNL</cp:lastModifiedBy>
  <cp:revision>220</cp:revision>
  <dcterms:created xsi:type="dcterms:W3CDTF">2014-07-14T20:04:21Z</dcterms:created>
  <dcterms:modified xsi:type="dcterms:W3CDTF">2017-08-07T13:25:48Z</dcterms:modified>
  <cp:category>Information Systems</cp:category>
</cp:coreProperties>
</file>