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49" r:id="rId2"/>
    <p:sldId id="350" r:id="rId3"/>
    <p:sldId id="376" r:id="rId4"/>
    <p:sldId id="355" r:id="rId5"/>
    <p:sldId id="377" r:id="rId6"/>
    <p:sldId id="351" r:id="rId7"/>
    <p:sldId id="425" r:id="rId8"/>
    <p:sldId id="369" r:id="rId9"/>
    <p:sldId id="426" r:id="rId10"/>
    <p:sldId id="409" r:id="rId11"/>
    <p:sldId id="427" r:id="rId12"/>
    <p:sldId id="428" r:id="rId13"/>
    <p:sldId id="410" r:id="rId14"/>
    <p:sldId id="429" r:id="rId15"/>
    <p:sldId id="411" r:id="rId16"/>
    <p:sldId id="430" r:id="rId17"/>
    <p:sldId id="412" r:id="rId18"/>
    <p:sldId id="431" r:id="rId19"/>
    <p:sldId id="432" r:id="rId20"/>
    <p:sldId id="433" r:id="rId21"/>
    <p:sldId id="413" r:id="rId22"/>
    <p:sldId id="434" r:id="rId23"/>
    <p:sldId id="414" r:id="rId24"/>
    <p:sldId id="408" r:id="rId25"/>
    <p:sldId id="435" r:id="rId26"/>
    <p:sldId id="436" r:id="rId27"/>
    <p:sldId id="415" r:id="rId28"/>
    <p:sldId id="437" r:id="rId29"/>
    <p:sldId id="416" r:id="rId30"/>
    <p:sldId id="424" r:id="rId31"/>
    <p:sldId id="417" r:id="rId32"/>
    <p:sldId id="438" r:id="rId33"/>
    <p:sldId id="439" r:id="rId34"/>
    <p:sldId id="449" r:id="rId35"/>
    <p:sldId id="418" r:id="rId36"/>
    <p:sldId id="419" r:id="rId37"/>
    <p:sldId id="441" r:id="rId38"/>
    <p:sldId id="442" r:id="rId39"/>
    <p:sldId id="443" r:id="rId40"/>
    <p:sldId id="444" r:id="rId41"/>
    <p:sldId id="445" r:id="rId42"/>
    <p:sldId id="446" r:id="rId43"/>
    <p:sldId id="420" r:id="rId44"/>
    <p:sldId id="421" r:id="rId45"/>
    <p:sldId id="447" r:id="rId46"/>
    <p:sldId id="422" r:id="rId47"/>
    <p:sldId id="448" r:id="rId48"/>
    <p:sldId id="423"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98" autoAdjust="0"/>
    <p:restoredTop sz="86356" autoAdjust="0"/>
  </p:normalViewPr>
  <p:slideViewPr>
    <p:cSldViewPr>
      <p:cViewPr varScale="1">
        <p:scale>
          <a:sx n="99" d="100"/>
          <a:sy n="99" d="100"/>
        </p:scale>
        <p:origin x="1632" y="72"/>
      </p:cViewPr>
      <p:guideLst>
        <p:guide orient="horz" pos="2160"/>
        <p:guide pos="2880"/>
      </p:guideLst>
    </p:cSldViewPr>
  </p:slideViewPr>
  <p:outlineViewPr>
    <p:cViewPr>
      <p:scale>
        <a:sx n="33" d="100"/>
        <a:sy n="33" d="100"/>
      </p:scale>
      <p:origin x="0" y="-2447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chapter discusses the principle technologies used in networking and the Internet. Ask students what the difference is between a network and the Internet. Why is networking so important to modern organizations? How many students have wireless networks at home? How many have a smartphone that uses a 3G or 4G network? What</a:t>
            </a:r>
            <a:r>
              <a:rPr lang="en-US" altLang="ja-JP" dirty="0">
                <a:latin typeface="Times New Roman" panose="02020603050405020304" pitchFamily="18" charset="0"/>
              </a:rPr>
              <a:t>'s the difference between a 4G network and Wi-Fi? How many students have seen an RFID tag? </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and the following two look at the main technologies in use today for networks: client/server computing, packet switching, and TCP/IP. Ask students what advantages client/server computing  has over centralized mainframe computing.</a:t>
            </a: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74234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of the three main networking technologies today, looking at the second, packet switching. Note that circuit-switched networks were expensive and wasted available communications capacity</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the circuit had to be maintained whether data was being sent or not. It is also important to note that packet switching enables packets to follow many different paths. What is the advantage of this capability?  If one path is blocked due to an accident or power failure, the data will automatically be shifted by routers to open paths. However, in truly massive outages like the September 11, 2011 attack on the World Trade Center, nearby metropolitan servers were knocked out, and for a period of several days, Internet access was limited in the New York Metropolitan area. The notion that packet switching networks would survive a nuclear attack is highly unlikely.  </a:t>
            </a: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2901664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7.3,</a:t>
            </a:r>
            <a:r>
              <a:rPr lang="en-US" altLang="en-US" baseline="0" dirty="0"/>
              <a:t> Page 255.</a:t>
            </a:r>
          </a:p>
          <a:p>
            <a:r>
              <a:rPr lang="en-US" sz="1200" b="0" i="0" u="none" strike="noStrike" kern="1200" baseline="0" dirty="0">
                <a:solidFill>
                  <a:schemeClr val="tx1"/>
                </a:solidFill>
                <a:latin typeface="+mn-lt"/>
                <a:ea typeface="+mn-ea"/>
                <a:cs typeface="+mn-cs"/>
              </a:rPr>
              <a:t>Data are grouped into small packets, which are transmitted independently over various communications channels and reassembled at their final destination.</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packet switching works, showing a message being split into three packets, sent along different routes, and then reassembled at the destination. Note that each packet contains a packet number, message number, and destination.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820260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continues the discussion of the three main networking technologies in use today, and looks at the third TCP/IP. Note that in a network, there are typically many different types of hardware and software components that need to work together to transmit and receive information. Different components in a network communicate with one another only by adhering to a common set of rules called protocols. In the past, many diverse proprietary and incompatible protocols often forced business firms to purchase computing and communications equipment from a single vendor. But today, corporate networks are increasingly using a single, common, worldwide standard called Transmission Control Protocol/ Internet Protocol (TCP/IP). TCP/IP actually is a suite of  protocols, the main ones of which are TCP and IP. Ask students what these two main protocols are responsible for.</a:t>
            </a: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33077198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7.4,</a:t>
            </a:r>
            <a:r>
              <a:rPr lang="en-US" altLang="en-US" baseline="0" dirty="0"/>
              <a:t> Page 256.</a:t>
            </a:r>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four layers of the DOD reference model for TCP/IP.  Note that what happens, when computer A sends a message to computer B, is that the data that computer A creates is transferred within that computer from the application layer to subsequent layers in sequence. In this process it is split into packets, and information is added at each stage, ultimately translating the packets into a form that can be transferred over the network interface. After traveling over the network interface, the packets are reassembled at the recipient computer, from the network interface layer up, ultimately for use by the application layer.</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169866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types of networks that organizations use. Ask students what the differences are between digital and analog signals. Ask students to describe and distinguish between LANs, CANs, WANs, and MANs, and also to talk about their different range of operation. Note that a network can be defined by the way the clients interact (client/server versus peer-to-peer), the type of physical medium to carry signals (Ethernet, Fast Ethernet, etc.), and the way in which computers are connected and send signals to each other (topology).</a:t>
            </a: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748847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7.5,</a:t>
            </a:r>
            <a:r>
              <a:rPr lang="en-US" altLang="en-US" baseline="0" dirty="0"/>
              <a:t> Page 257.</a:t>
            </a:r>
          </a:p>
          <a:p>
            <a:r>
              <a:rPr lang="en-US" sz="1200" b="0" i="0" u="none" strike="noStrike" kern="1200" baseline="0" dirty="0">
                <a:solidFill>
                  <a:schemeClr val="tx1"/>
                </a:solidFill>
                <a:latin typeface="+mn-lt"/>
                <a:ea typeface="+mn-ea"/>
                <a:cs typeface="+mn-cs"/>
              </a:rPr>
              <a:t>A modem is a device that translates digital signals into analog form (and vice versa) so that computers can transmit data over analog networks such as telephone and cable networks.</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differences between digital and analog signals, and shows how digital signals can be sent to other computers over analog cables such as telephone and cable lines which are analog. Note that digital signals are representations of the two binary digits, 0 and 1, and are represented logically as on and off electrical pulses (in reality as different voltages). Ask students what MODEM stands for.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2542884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This slide looks at the media involved in network transmission. Note that many of the telephone systems in buildings had twisted wires installed for analog communication, but they can be used for digital communication as well. Also, today, telecommunications companies are starting to bring fiber optic cable into the home for high-speed Internet access. </a:t>
            </a:r>
          </a:p>
          <a:p>
            <a:r>
              <a:rPr lang="en-US" altLang="en-US" dirty="0">
                <a:latin typeface="Times New Roman" panose="02020603050405020304" pitchFamily="18" charset="0"/>
              </a:rPr>
              <a:t>Note that the transmission capacity of a medium (bps) is dependent on its frequency, which is measured in hertz, or cycles per second. Ask students to define bandwidth (it is the difference between the highest and lowest frequencies that can be accommodated on a single channel).</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157076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examines what the Internet is</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ask students to describe it and what they use it for. The text refers to the Internet as the most extensive public communication system and the world</a:t>
            </a:r>
            <a:r>
              <a:rPr lang="en-US" altLang="ja-JP" dirty="0">
                <a:latin typeface="Times New Roman" panose="02020603050405020304" pitchFamily="18" charset="0"/>
              </a:rPr>
              <a:t>’s largest implementation of client/server computing.</a:t>
            </a:r>
          </a:p>
          <a:p>
            <a:pPr eaLnBrk="1" hangingPunct="1"/>
            <a:endParaRPr lang="en-US" altLang="en-US" dirty="0">
              <a:latin typeface="Times New Roman" panose="02020603050405020304" pitchFamily="18" charset="0"/>
            </a:endParaRPr>
          </a:p>
          <a:p>
            <a:r>
              <a:rPr lang="en-US" altLang="en-US" dirty="0">
                <a:latin typeface="Times New Roman" panose="02020603050405020304" pitchFamily="18" charset="0"/>
              </a:rPr>
              <a:t>Ask students how they connect to the Internet. Do any of their families use dial-up (telephone/modem)? Do any use satellite? Note that T lines are leased, dedicated lines suitable for businesses or government agencies requiring high-speed guaranteed service levels. Do students know that the Internet does not guarantee any service level, and agrees only to make a </a:t>
            </a:r>
            <a:r>
              <a:rPr lang="ja-JP" altLang="en-US" dirty="0">
                <a:latin typeface="Times New Roman" panose="02020603050405020304" pitchFamily="18" charset="0"/>
              </a:rPr>
              <a:t>“</a:t>
            </a:r>
            <a:r>
              <a:rPr lang="en-US" altLang="ja-JP" dirty="0">
                <a:latin typeface="Times New Roman" panose="02020603050405020304" pitchFamily="18" charset="0"/>
              </a:rPr>
              <a:t>best effort.</a:t>
            </a:r>
            <a:r>
              <a:rPr lang="ja-JP" altLang="en-US" dirty="0">
                <a:latin typeface="Times New Roman" panose="02020603050405020304" pitchFamily="18" charset="0"/>
              </a:rPr>
              <a:t>”</a:t>
            </a:r>
            <a:r>
              <a:rPr lang="en-US" altLang="ja-JP" dirty="0">
                <a:latin typeface="Times New Roman" panose="02020603050405020304" pitchFamily="18" charset="0"/>
              </a:rPr>
              <a:t> </a:t>
            </a:r>
          </a:p>
          <a:p>
            <a:endParaRPr lang="en-US" altLang="en-US" dirty="0">
              <a:latin typeface="Times New Roman" panose="02020603050405020304" pitchFamily="18" charset="0"/>
            </a:endParaRPr>
          </a:p>
          <a:p>
            <a:endParaRPr lang="en-US" altLang="en-US" dirty="0">
              <a:latin typeface="Times New Roman" panose="02020603050405020304" pitchFamily="18" charset="0"/>
            </a:endParaRPr>
          </a:p>
          <a:p>
            <a:r>
              <a:rPr lang="en-US" altLang="en-US" dirty="0">
                <a:latin typeface="Times New Roman" panose="02020603050405020304" pitchFamily="18" charset="0"/>
              </a:rPr>
              <a:t>Ask students what an IP address is used for. Ask students why we have a domain name system, and why we don</a:t>
            </a:r>
            <a:r>
              <a:rPr lang="en-US" altLang="ja-JP" dirty="0">
                <a:latin typeface="Times New Roman" panose="02020603050405020304" pitchFamily="18" charset="0"/>
              </a:rPr>
              <a:t>’t just use IP addresses. Note that the domain name system makes it possible for people to remember addresses.</a:t>
            </a: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3381611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what an IP address is used for. Ask students why we have a domain name system, and why we don</a:t>
            </a:r>
            <a:r>
              <a:rPr lang="en-US" altLang="ja-JP" dirty="0">
                <a:latin typeface="Times New Roman" panose="02020603050405020304" pitchFamily="18" charset="0"/>
              </a:rPr>
              <a:t>'t just use IP addresses. Note that the domain name system makes it possible for people to remember addresses.</a:t>
            </a:r>
            <a:endParaRPr lang="en-US" altLang="en-US"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3558752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7.6,</a:t>
            </a:r>
            <a:r>
              <a:rPr lang="en-US" altLang="en-US" baseline="0" dirty="0"/>
              <a:t> Page 261.</a:t>
            </a:r>
          </a:p>
          <a:p>
            <a:r>
              <a:rPr lang="en-US" sz="1200" b="0" i="0" u="none" strike="noStrike" kern="1200" baseline="0" dirty="0">
                <a:solidFill>
                  <a:schemeClr val="tx1"/>
                </a:solidFill>
                <a:latin typeface="+mn-lt"/>
                <a:ea typeface="+mn-ea"/>
                <a:cs typeface="+mn-cs"/>
              </a:rPr>
              <a:t>Domain Name System is a hierarchical system with a root domain, top-level domains, second-level domains, and host computers at the third level.</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describes how the domain name system works. Note that the </a:t>
            </a:r>
            <a:r>
              <a:rPr lang="ja-JP" altLang="en-US" dirty="0">
                <a:latin typeface="Times New Roman" panose="02020603050405020304" pitchFamily="18" charset="0"/>
              </a:rPr>
              <a:t>“</a:t>
            </a:r>
            <a:r>
              <a:rPr lang="en-US" altLang="ja-JP" dirty="0">
                <a:latin typeface="Times New Roman" panose="02020603050405020304" pitchFamily="18" charset="0"/>
              </a:rPr>
              <a:t>root</a:t>
            </a:r>
            <a:r>
              <a:rPr lang="ja-JP" altLang="en-US" dirty="0">
                <a:latin typeface="Times New Roman" panose="02020603050405020304" pitchFamily="18" charset="0"/>
              </a:rPr>
              <a:t>”</a:t>
            </a:r>
            <a:r>
              <a:rPr lang="en-US" altLang="ja-JP" dirty="0">
                <a:latin typeface="Times New Roman" panose="02020603050405020304" pitchFamily="18" charset="0"/>
              </a:rPr>
              <a:t> domain is the period that is used before the top-level domain, such as .edu or .com. Give students an example Internet address, such as myserver.myspace.com and ask them what the top-, second-, and third-level domains are.</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406688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7.7,</a:t>
            </a:r>
            <a:r>
              <a:rPr lang="en-US" altLang="en-US" baseline="0" dirty="0"/>
              <a:t> Page 262.</a:t>
            </a:r>
          </a:p>
          <a:p>
            <a:r>
              <a:rPr lang="en-US" sz="1200" b="0" i="0" u="none" strike="noStrike" kern="1200" baseline="0" dirty="0">
                <a:solidFill>
                  <a:schemeClr val="tx1"/>
                </a:solidFill>
                <a:latin typeface="+mn-lt"/>
                <a:ea typeface="+mn-ea"/>
                <a:cs typeface="+mn-cs"/>
              </a:rPr>
              <a:t>The Internet backbone connects to regional networks, which in turn provide access to Internet service providers, large firms, and government institutions. Network access points (NAPs) and metropolitan area exchanges (MAEs) are hubs where the backbone intersects regional and local networks and where backbone owners connect with one another.</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architecture of the Internet. Note that MAEs (metropolitan area exchanges) are hubs where the backbone intersects regional and local networks and where backbone networks connect with one another.</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2565775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continues the discussion about what the Internet is, here looking at the services, or applications, that the Internet supports. Notice that the Internet comprises many more services than just e-mail and the web. Ask students which of these services, beyond e-mail and the web have they used, and if they have, to describe how it works.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5003742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7.8,</a:t>
            </a:r>
            <a:r>
              <a:rPr lang="en-US" altLang="en-US" baseline="0" dirty="0"/>
              <a:t> Page 266.</a:t>
            </a:r>
          </a:p>
          <a:p>
            <a:r>
              <a:rPr lang="en-US" sz="1200" b="0" i="0" u="none" strike="noStrike" kern="1200" baseline="0" dirty="0">
                <a:solidFill>
                  <a:schemeClr val="tx1"/>
                </a:solidFill>
                <a:latin typeface="+mn-lt"/>
                <a:ea typeface="+mn-ea"/>
                <a:cs typeface="+mn-cs"/>
              </a:rPr>
              <a:t>Client computers running web browsers and other software can access an array of services on servers over the Internet. These services may all run on a single server or on multiple specialized servers.</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looks at the services that an Internet server computer can offer: Websites (HTTP), e-mail (SMTP), file transfer (FTP), newsgroups (NNTP). It illustrates where on the path between client and backend systems these services lie.</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3998201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Students who have cable Internet telephones are using VoIP.  Other popular technologies that use the Internet as a platform are VoIP, unified communications, and virtual private networks. Ask students what they think is the value to business is of each of these technologies.</a:t>
            </a: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2597068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7.9,</a:t>
            </a:r>
            <a:r>
              <a:rPr lang="en-US" altLang="en-US" baseline="0" dirty="0"/>
              <a:t> Page 267.</a:t>
            </a:r>
          </a:p>
          <a:p>
            <a:r>
              <a:rPr lang="en-US" sz="1200" b="0" i="0" u="none" strike="noStrike" kern="1200" baseline="0" dirty="0">
                <a:solidFill>
                  <a:schemeClr val="tx1"/>
                </a:solidFill>
                <a:latin typeface="+mn-lt"/>
                <a:ea typeface="+mn-ea"/>
                <a:cs typeface="+mn-cs"/>
              </a:rPr>
              <a:t>A VoIP phone call digitizes and breaks up a voice message into data packets that may travel along different routes before being reassembled at the final destination. A processor nearest the call’s destination, called a gateway, arranges the packets in the proper order and directs them to the telephone number of the receiver or the IP address of the receiving computer.</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shows how VoIP works. The voice messages are digitized and transported over the Internet in the same packet-switching method as traditional Internet data. Gateways are simply computers (network devices) that maintain the interface with the Internet in a firm.  </a:t>
            </a:r>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6164173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446868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7.10,</a:t>
            </a:r>
            <a:r>
              <a:rPr lang="en-US" altLang="en-US" baseline="0" dirty="0"/>
              <a:t> Page 270.</a:t>
            </a:r>
          </a:p>
          <a:p>
            <a:r>
              <a:rPr lang="en-US" sz="1200" b="0" i="0" u="none" strike="noStrike" kern="1200" baseline="0" dirty="0">
                <a:solidFill>
                  <a:schemeClr val="tx1"/>
                </a:solidFill>
                <a:latin typeface="+mn-lt"/>
                <a:ea typeface="+mn-ea"/>
                <a:cs typeface="+mn-cs"/>
              </a:rPr>
              <a:t>This VPN is a private network of computers linked using a secure tunnel connection over the Internet. It protects data transmitted over the public Internet by encoding the data and wrapping them within the Internet protocol. By adding a wrapper around a network message to hide its content, organizations can create a private connection that travels through the public Internet.</a:t>
            </a:r>
          </a:p>
          <a:p>
            <a:endParaRPr lang="en-US" altLang="en-US" sz="1200" b="0" i="0" u="none" strike="noStrike" kern="1200" baseline="0" dirty="0">
              <a:solidFill>
                <a:schemeClr val="tx1"/>
              </a:solidFill>
              <a:latin typeface="+mn-lt"/>
              <a:ea typeface="+mn-ea"/>
              <a:cs typeface="+mn-cs"/>
            </a:endParaRPr>
          </a:p>
          <a:p>
            <a:r>
              <a:rPr lang="en-US" altLang="en-US" dirty="0">
                <a:latin typeface="Times New Roman" panose="02020603050405020304" pitchFamily="18" charset="0"/>
              </a:rPr>
              <a:t>This graphic illustrates how a virtual private network works. The rectangles A, B, C, and D represent different computers on the VPN. In a process</a:t>
            </a:r>
          </a:p>
          <a:p>
            <a:r>
              <a:rPr lang="en-US" altLang="en-US" dirty="0">
                <a:latin typeface="Times New Roman" panose="02020603050405020304" pitchFamily="18" charset="0"/>
              </a:rPr>
              <a:t>called tunneling, packets of data are encrypted and wrapped inside IP packets. By adding this wrapper around a network message to hide its content, business firms create a private connection that travels through the public Internet.</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5774822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one of the most popular services on the Internet, the web, and the main protocols enabling the web. The web is an interlinked connection of websites, which are collections of web pages linked to a home page. These pages are created using a text markup language call HTML, and transmitted to user</a:t>
            </a:r>
            <a:r>
              <a:rPr lang="en-US" altLang="ja-JP" dirty="0">
                <a:latin typeface="Times New Roman" panose="02020603050405020304" pitchFamily="18" charset="0"/>
              </a:rPr>
              <a:t>’s web browsers by HTTP. Web page addresses (URLs) are composed of the domain name of the website and the file location of the individual web page. Ask students if any have created web pages using HTML, and if so, to describe what this is like. How have they made the web pages visible to others on the web? There is a learning track available online that shows students how to create web pages using basic HTML.  </a:t>
            </a:r>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1584922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looks at how people find information of interest on the web. The primary method is through search engines, which today act as major portals to the web. Ask students where their initial points of entry are on the web, and how they find information they are interested in.  Most will be Google users, but ask if they have looked at Bing, the Microsoft search engine that is showing some promise.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The text discusses how big the web is, in terms of pages. Google visited and indexed the content of more than an estimated 50  billion web pages in 2011, but this does not</a:t>
            </a:r>
            <a:r>
              <a:rPr lang="en-US" altLang="ja-JP" dirty="0">
                <a:latin typeface="Times New Roman" panose="02020603050405020304" pitchFamily="18" charset="0"/>
              </a:rPr>
              <a:t> include the </a:t>
            </a:r>
            <a:r>
              <a:rPr lang="ja-JP" altLang="en-US" dirty="0">
                <a:latin typeface="Times New Roman" panose="02020603050405020304" pitchFamily="18" charset="0"/>
              </a:rPr>
              <a:t>“</a:t>
            </a:r>
            <a:r>
              <a:rPr lang="en-US" altLang="ja-JP" dirty="0">
                <a:latin typeface="Times New Roman" panose="02020603050405020304" pitchFamily="18" charset="0"/>
              </a:rPr>
              <a:t>deep web.</a:t>
            </a:r>
            <a:r>
              <a:rPr lang="ja-JP" altLang="en-US" dirty="0">
                <a:latin typeface="Times New Roman" panose="02020603050405020304" pitchFamily="18" charset="0"/>
              </a:rPr>
              <a:t>”</a:t>
            </a:r>
            <a:r>
              <a:rPr lang="en-US" altLang="ja-JP" dirty="0">
                <a:latin typeface="Times New Roman" panose="02020603050405020304" pitchFamily="18" charset="0"/>
              </a:rPr>
              <a:t> Other estimates point to “one trillion” web pages, but many of these are duplicates.  </a:t>
            </a:r>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153562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latin typeface="Times New Roman" panose="02020603050405020304" pitchFamily="18" charset="0"/>
              </a:rPr>
              <a:t>Ask students what the </a:t>
            </a:r>
            <a:r>
              <a:rPr lang="ja-JP" altLang="en-US" dirty="0">
                <a:latin typeface="Times New Roman" panose="02020603050405020304" pitchFamily="18" charset="0"/>
              </a:rPr>
              <a:t>“</a:t>
            </a:r>
            <a:r>
              <a:rPr lang="en-US" altLang="ja-JP" dirty="0">
                <a:latin typeface="Times New Roman" panose="02020603050405020304" pitchFamily="18" charset="0"/>
              </a:rPr>
              <a:t>deep web</a:t>
            </a:r>
            <a:r>
              <a:rPr lang="ja-JP" altLang="en-US" dirty="0">
                <a:latin typeface="Times New Roman" panose="02020603050405020304" pitchFamily="18" charset="0"/>
              </a:rPr>
              <a:t>”</a:t>
            </a:r>
            <a:r>
              <a:rPr lang="en-US" altLang="ja-JP" dirty="0">
                <a:latin typeface="Times New Roman" panose="02020603050405020304" pitchFamily="18" charset="0"/>
              </a:rPr>
              <a:t> is.  Note that web pages available only to subscribers for a fee  (</a:t>
            </a:r>
            <a:r>
              <a:rPr lang="ja-JP" altLang="en-US" dirty="0">
                <a:latin typeface="Times New Roman" panose="02020603050405020304" pitchFamily="18" charset="0"/>
              </a:rPr>
              <a:t>“</a:t>
            </a:r>
            <a:r>
              <a:rPr lang="en-US" altLang="ja-JP" dirty="0">
                <a:latin typeface="Times New Roman" panose="02020603050405020304" pitchFamily="18" charset="0"/>
              </a:rPr>
              <a:t>premium content</a:t>
            </a:r>
            <a:r>
              <a:rPr lang="ja-JP" altLang="en-US" dirty="0">
                <a:latin typeface="Times New Roman" panose="02020603050405020304" pitchFamily="18" charset="0"/>
              </a:rPr>
              <a:t>”</a:t>
            </a:r>
            <a:r>
              <a:rPr lang="en-US" altLang="ja-JP" dirty="0">
                <a:latin typeface="Times New Roman" panose="02020603050405020304" pitchFamily="18" charset="0"/>
              </a:rPr>
              <a:t>) do not allow crawlers to index the pages. Shopping bots are always fun to visit in class. Ask students what they might be interested in having you shop for, and then use one of the shop bots such as Shopzilla or Pricegrabber. </a:t>
            </a:r>
          </a:p>
          <a:p>
            <a:pPr eaLnBrk="1" hangingPunct="1"/>
            <a:endParaRPr lang="en-US" altLang="ja-JP" dirty="0">
              <a:latin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31478119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7.11,</a:t>
            </a:r>
            <a:r>
              <a:rPr lang="en-US" altLang="en-US" baseline="0" dirty="0"/>
              <a:t> Page 272.</a:t>
            </a:r>
          </a:p>
          <a:p>
            <a:r>
              <a:rPr lang="en-US" sz="1200" b="0" i="0" u="none" strike="noStrike" kern="1200" baseline="0" dirty="0">
                <a:solidFill>
                  <a:schemeClr val="tx1"/>
                </a:solidFill>
                <a:latin typeface="+mn-lt"/>
                <a:ea typeface="+mn-ea"/>
                <a:cs typeface="+mn-cs"/>
              </a:rPr>
              <a:t>Google is the most popular search engine, handling about 64 percent of web searches in the United States and about 90 percent in Europe. Sources: Based on data from comScore Inc., February 2016.</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ranks the major search engines according to popularity, or percentage of total number of searches performed. Google is a clear favorite. Is this due to the superiority of their search engine results or does it involve other factors such as their clean interface, or their reach, which makes their ad platform more valuable to advertisers. Poll your class about the search engines they use.</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13689964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7.12,</a:t>
            </a:r>
            <a:r>
              <a:rPr lang="en-US" altLang="en-US" baseline="0" dirty="0"/>
              <a:t> Page 273.</a:t>
            </a:r>
          </a:p>
          <a:p>
            <a:r>
              <a:rPr lang="en-US" sz="1200" b="0" i="0" u="none" strike="noStrike" kern="1200" baseline="0" dirty="0">
                <a:solidFill>
                  <a:schemeClr val="tx1"/>
                </a:solidFill>
                <a:latin typeface="+mn-lt"/>
                <a:ea typeface="+mn-ea"/>
                <a:cs typeface="+mn-cs"/>
              </a:rPr>
              <a:t>The Google search engine is continuously crawling the web, indexing the content of each page, calculating its popularity, and storing the pages so that it can respond quickly to user requests to see a page. The entire process takes about half a second. </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in a very high level diagram how Google works. At the foundation of Google</a:t>
            </a:r>
            <a:r>
              <a:rPr lang="en-US" altLang="ja-JP" dirty="0">
                <a:latin typeface="Times New Roman" panose="02020603050405020304" pitchFamily="18" charset="0"/>
              </a:rPr>
              <a:t>’s search engine are two concepts</a:t>
            </a:r>
            <a:r>
              <a:rPr lang="en-US" altLang="ja-JP"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rPr>
              <a:t>page ranking and the indexing of combinations of words. Ask students if they have a favorite search engine, and if so, why that search is their favorite. The reality of how Google actually works is the subject of many volumes, and is beyond the scope of this book.  </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1166613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features of Web 2.0 services to answer the question, what makes a website </a:t>
            </a:r>
            <a:r>
              <a:rPr lang="ja-JP" altLang="en-US" dirty="0">
                <a:latin typeface="Times New Roman" panose="02020603050405020304" pitchFamily="18" charset="0"/>
              </a:rPr>
              <a:t>“</a:t>
            </a:r>
            <a:r>
              <a:rPr lang="en-US" altLang="ja-JP" dirty="0">
                <a:latin typeface="Times New Roman" panose="02020603050405020304" pitchFamily="18" charset="0"/>
              </a:rPr>
              <a:t>Web 2.0</a:t>
            </a:r>
            <a:r>
              <a:rPr lang="ja-JP" altLang="en-US" dirty="0">
                <a:latin typeface="Times New Roman" panose="02020603050405020304" pitchFamily="18" charset="0"/>
              </a:rPr>
              <a:t>”</a:t>
            </a:r>
            <a:r>
              <a:rPr lang="en-US" altLang="ja-JP" dirty="0">
                <a:latin typeface="Times New Roman" panose="02020603050405020304" pitchFamily="18" charset="0"/>
              </a:rPr>
              <a:t> rather than a traditional, or 1.0 site?</a:t>
            </a:r>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6385171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describes examples of Web 2.0 services. Ask if students use a blog reader, such as Google Reader, to read their blogs. If they have, they have used RSS to pull in the content from their blogs to read them in one place. Note that wikis are used in business to share information.  Note that Twitter is one form of microblogging. Another example is Tumblr.</a:t>
            </a: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34196550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 Internet of Things includes the idea that our cars, refrigerators, heaters and air conditioning units, along with all other appliances, and buildings, will be on the Internet.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19471531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continuing revolution in wireless communication. Ask students what changes or improvements have happened in their cell phone service over the past two years. Have they purchased or upgraded a cell phone in that time, and if so, why?  Most cell phone users today rely on 3G networks, a standard which first appeared in the early 2000s, and was improved upon over the last decade.  3G networks have mobile upload capacities of about 144 mbps, enough for email and some web browsing, but not videos.  4G networks started appearing in 2010 in the United States.  They are also called LTE (Long Term Evolution) networks.  4G cell networks can be used for display of video on mobile devices with download speeds of about 100 mbps, and upload speeds of 50 mbps.  How many students watch videos on their smartphones? </a:t>
            </a:r>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41091173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current standards in wireless networking. Ask students if they have any Bluetooth or wireless devices they use for computing, such as keyboards, earphones, or other. Note that in most Wi-Fi communications, wireless devices communicate with a wired LAN using an access point.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8248240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slide continues the discussion about wireless networking and Wi-Fi. Ask students if they have ever connected to the Internet through a hotspot at an airport, coffee shop, hotel, or other location. Was there any security?</a:t>
            </a:r>
          </a:p>
          <a:p>
            <a:pPr eaLnBrk="1" hangingPunct="1"/>
            <a:endParaRPr lang="en-US" altLang="en-US" dirty="0">
              <a:latin typeface="Times New Roman" panose="02020603050405020304" pitchFamily="18" charset="0"/>
            </a:endParaRPr>
          </a:p>
          <a:p>
            <a:r>
              <a:rPr lang="en-US" altLang="en-US" dirty="0">
                <a:latin typeface="Times New Roman" panose="02020603050405020304" pitchFamily="18" charset="0"/>
              </a:rPr>
              <a:t>Ask students what other drawbacks, beside security, there are to Wi-Fi (roaming difficulties, interference). Note that wireless networks based on the upcoming 802.11n specification will solve interference problems by using multiple wireless antennas in tandem to transmit and receive data and technology to coordinate multiple simultaneous radio signals. What is this technology called? (MIMO).</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1960428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7.13,</a:t>
            </a:r>
            <a:r>
              <a:rPr lang="en-US" altLang="en-US" baseline="0" dirty="0"/>
              <a:t> Page 279.</a:t>
            </a:r>
          </a:p>
          <a:p>
            <a:r>
              <a:rPr lang="en-US" sz="1200" b="0" i="0" u="none" strike="noStrike" kern="1200" baseline="0" dirty="0">
                <a:solidFill>
                  <a:schemeClr val="tx1"/>
                </a:solidFill>
                <a:latin typeface="+mn-lt"/>
                <a:ea typeface="+mn-ea"/>
                <a:cs typeface="+mn-cs"/>
              </a:rPr>
              <a:t>Bluetooth enables a variety of devices, including cell phones, smartphones, wireless keyboards and mice, PCs, and printers, to interact wirelessly with each other within a small, 30-foot (10-meter) area. In addition to the links shown, Bluetooth can be used to network similar devices to send data from one PC to another, for example.</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uses of Bluetooth for a PAN. Bluetooth connects wireless keyboards and mice to PCs or cell phones to earpieces without wires. Bluetooth has low-power requirements, making it appropriate for battery-powered handheld computers, and cell phones. Most cell phones today are Bluetooth enabled, allowing them to connect to other wireless devices (such as earphones) and PCs. </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41240450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7.14,</a:t>
            </a:r>
            <a:r>
              <a:rPr lang="en-US" altLang="en-US" baseline="0" dirty="0"/>
              <a:t> Page 280.</a:t>
            </a:r>
          </a:p>
          <a:p>
            <a:r>
              <a:rPr lang="en-US" sz="1200" b="0" i="0" u="none" strike="noStrike" kern="1200" baseline="0" dirty="0">
                <a:solidFill>
                  <a:schemeClr val="tx1"/>
                </a:solidFill>
                <a:latin typeface="+mn-lt"/>
                <a:ea typeface="+mn-ea"/>
                <a:cs typeface="+mn-cs"/>
              </a:rPr>
              <a:t>Mobile laptop computers equipped with network interface cards link to the wired LAN by communicating with the access point. The access point uses radio waves to transmit network signals from the wired network to the client adapters, which convert them to data that the mobile device can understand. The client adapter then transmits the data from the mobile device back to the access point, which forwards the data to the wired network.</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an 802.11 wireless LAN operating in infrastructure mode that connects a small number of mobile devices to a larger wired LAN. Most wireless devices are client machines. The servers that the mobile client stations need to use are on the wired LAN. The access point controls the wireless stations and acts as a bridge between the main wired LAN and the wireless LAN. (A bridge connects two LANs based on different technologies like your wireless network to your BluRay player so you can download Internet movies from Netflix and watch them on your TV). The access point also controls the wireless stations.</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37225399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one of two wireless technologies having a major impact on business, radio frequency ID. Ask students for examples of where RFID is used today. The text provides the example of Walmart using RFID to manage inventory and supply chains. Ask students how this works.</a:t>
            </a:r>
          </a:p>
        </p:txBody>
      </p:sp>
      <p:sp>
        <p:nvSpPr>
          <p:cNvPr id="4" name="Slide Number Placeholder 3"/>
          <p:cNvSpPr>
            <a:spLocks noGrp="1"/>
          </p:cNvSpPr>
          <p:nvPr>
            <p:ph type="sldNum" sz="quarter" idx="10"/>
          </p:nvPr>
        </p:nvSpPr>
        <p:spPr/>
        <p:txBody>
          <a:bodyPr/>
          <a:lstStyle/>
          <a:p>
            <a:fld id="{A73D6722-9B4D-4E29-B226-C325925A8118}" type="slidenum">
              <a:rPr lang="en-US" smtClean="0"/>
              <a:t>45</a:t>
            </a:fld>
            <a:endParaRPr lang="en-US" dirty="0"/>
          </a:p>
        </p:txBody>
      </p:sp>
    </p:spTree>
    <p:extLst>
      <p:ext uri="{BB962C8B-B14F-4D97-AF65-F5344CB8AC3E}">
        <p14:creationId xmlns:p14="http://schemas.microsoft.com/office/powerpoint/2010/main" val="15544050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7.15,</a:t>
            </a:r>
            <a:r>
              <a:rPr lang="en-US" altLang="en-US" baseline="0" dirty="0"/>
              <a:t> Page 282.</a:t>
            </a:r>
          </a:p>
          <a:p>
            <a:r>
              <a:rPr lang="en-US" sz="1200" b="0" i="0" u="none" strike="noStrike" kern="1200" baseline="0" dirty="0">
                <a:solidFill>
                  <a:schemeClr val="tx1"/>
                </a:solidFill>
                <a:latin typeface="+mn-lt"/>
                <a:ea typeface="+mn-ea"/>
                <a:cs typeface="+mn-cs"/>
              </a:rPr>
              <a:t>RFID uses low-powered radio transmitters to read data stored in a tag at distances ranging from 1 inch to 100 feet. The reader captures the data from the tag and sends them over a network to a host computer for processing.</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RFID works. Ask students if RFID potentially poses any ethical problems. For example, if your jeans have a built in RFID chip, it’s easy to track your movements. Likewise if your student ID card has an RFID chip.  </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46</a:t>
            </a:fld>
            <a:endParaRPr lang="en-US" dirty="0"/>
          </a:p>
        </p:txBody>
      </p:sp>
    </p:spTree>
    <p:extLst>
      <p:ext uri="{BB962C8B-B14F-4D97-AF65-F5344CB8AC3E}">
        <p14:creationId xmlns:p14="http://schemas.microsoft.com/office/powerpoint/2010/main" val="32683658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introduces a second wireless technology having a major impact on business, wireless sensor networks. Note that the wireless sensors are linked into an interconnected network that routes the data to a computer for analysis.</a:t>
            </a:r>
          </a:p>
        </p:txBody>
      </p:sp>
      <p:sp>
        <p:nvSpPr>
          <p:cNvPr id="4" name="Slide Number Placeholder 3"/>
          <p:cNvSpPr>
            <a:spLocks noGrp="1"/>
          </p:cNvSpPr>
          <p:nvPr>
            <p:ph type="sldNum" sz="quarter" idx="10"/>
          </p:nvPr>
        </p:nvSpPr>
        <p:spPr/>
        <p:txBody>
          <a:bodyPr/>
          <a:lstStyle/>
          <a:p>
            <a:fld id="{A73D6722-9B4D-4E29-B226-C325925A8118}" type="slidenum">
              <a:rPr lang="en-US" smtClean="0"/>
              <a:t>47</a:t>
            </a:fld>
            <a:endParaRPr lang="en-US" dirty="0"/>
          </a:p>
        </p:txBody>
      </p:sp>
    </p:spTree>
    <p:extLst>
      <p:ext uri="{BB962C8B-B14F-4D97-AF65-F5344CB8AC3E}">
        <p14:creationId xmlns:p14="http://schemas.microsoft.com/office/powerpoint/2010/main" val="40633883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7.16,</a:t>
            </a:r>
            <a:r>
              <a:rPr lang="en-US" altLang="en-US" baseline="0" dirty="0"/>
              <a:t> Page 284</a:t>
            </a:r>
          </a:p>
          <a:p>
            <a:r>
              <a:rPr lang="en-US" sz="1200" b="0" i="0" u="none" strike="noStrike" kern="1200" baseline="0" dirty="0">
                <a:solidFill>
                  <a:schemeClr val="tx1"/>
                </a:solidFill>
                <a:latin typeface="+mn-lt"/>
                <a:ea typeface="+mn-ea"/>
                <a:cs typeface="+mn-cs"/>
              </a:rPr>
              <a:t>The small circles represent lower-level nodes, and the larger circles represent high-end nodes. Lower-level nodes forward data to each other or to higher-level nodes, which transmit data more rapidly and speed up network performance.</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lower level nodes and higher level nodes at work in a wireless sensor network. Note that the server that data from the sensors is sent to acts as a gateway to a network based on Internet technology.</a:t>
            </a:r>
          </a:p>
          <a:p>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t>48</a:t>
            </a:fld>
            <a:endParaRPr lang="en-US" dirty="0"/>
          </a:p>
        </p:txBody>
      </p:sp>
    </p:spTree>
    <p:extLst>
      <p:ext uri="{BB962C8B-B14F-4D97-AF65-F5344CB8AC3E}">
        <p14:creationId xmlns:p14="http://schemas.microsoft.com/office/powerpoint/2010/main" val="421587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recent developments in networking technologies. Ask students to give an example of convergence. How fast is broadband today? How many of your students have broadband? Note that in 2000, typical Internet access speeds were 56 kbps over a telephone line, costing 25 cents per kilobit, whereas today broadband speeds are 1 to 5 mbps, costing 1 cent per kilobit (or 10 cents per gigabit).  Are students aware of how fast their Internet connections are at home, school, or work? Ask students if they know the speed of their cell phone</a:t>
            </a:r>
            <a:r>
              <a:rPr lang="en-US" altLang="ja-JP" dirty="0">
                <a:latin typeface="Times New Roman" panose="02020603050405020304" pitchFamily="18" charset="0"/>
              </a:rPr>
              <a:t>’s Internet connection. The point here is to try and raise awareness of telecommunications systems among students.  </a:t>
            </a:r>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spcBef>
                <a:spcPct val="0"/>
              </a:spcBef>
              <a:spcAft>
                <a:spcPts val="600"/>
              </a:spcAft>
            </a:pPr>
            <a:r>
              <a:rPr lang="en-US" altLang="en-US" sz="1400" dirty="0">
                <a:latin typeface="Times New Roman" panose="02020603050405020304" pitchFamily="18" charset="0"/>
              </a:rPr>
              <a:t>This slide describes what a network is along with the components that you will find in a simple network (illustrated on the next slide.) Ask students to describe the function of an NIC. What is a connection medium? Ask students to describe the purpose of a hub, switch, and router.</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252548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7.1,</a:t>
            </a:r>
            <a:r>
              <a:rPr lang="en-US" altLang="en-US" baseline="0" dirty="0"/>
              <a:t> Page 252.</a:t>
            </a:r>
          </a:p>
          <a:p>
            <a:r>
              <a:rPr lang="en-US" sz="1200" b="0" i="0" u="none" strike="noStrike" kern="1200" baseline="0" dirty="0">
                <a:solidFill>
                  <a:schemeClr val="tx1"/>
                </a:solidFill>
                <a:latin typeface="+mn-lt"/>
                <a:ea typeface="+mn-ea"/>
                <a:cs typeface="+mn-cs"/>
              </a:rPr>
              <a:t>Illustrated here is a simple computer network consisting of computers, a network operating system (NOS) residing on a dedicated server computer, cable (wiring) connecting the devices, switches, and a router.</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latin typeface="Times New Roman" panose="02020603050405020304" pitchFamily="18" charset="0"/>
              </a:rPr>
              <a:t>Although the NOS is shown as part of the server, note that, depending on the type of software, an NOS may also be designed to reside on client computers (these are called peer-to-peer networks). Do some students have a home computer network? Ask them to describe the elements of the network. </a:t>
            </a: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looks at the additional components one might expect to find in the network of a large company that has many locations and thousands of employees (illustrated on the next slide). Ask students what is meant by </a:t>
            </a:r>
            <a:r>
              <a:rPr lang="ja-JP" altLang="en-US" dirty="0">
                <a:latin typeface="Times New Roman" panose="02020603050405020304" pitchFamily="18" charset="0"/>
              </a:rPr>
              <a:t>“</a:t>
            </a:r>
            <a:r>
              <a:rPr lang="en-US" altLang="ja-JP" dirty="0">
                <a:latin typeface="Times New Roman" panose="02020603050405020304" pitchFamily="18" charset="0"/>
              </a:rPr>
              <a:t>backend systems.</a:t>
            </a:r>
            <a:r>
              <a:rPr lang="ja-JP" altLang="en-US" dirty="0">
                <a:latin typeface="Times New Roman" panose="02020603050405020304" pitchFamily="18" charset="0"/>
              </a:rPr>
              <a:t>”</a:t>
            </a:r>
            <a:r>
              <a:rPr lang="en-US" altLang="ja-JP" dirty="0">
                <a:latin typeface="Times New Roman" panose="02020603050405020304" pitchFamily="18" charset="0"/>
              </a:rPr>
              <a:t> Note that many firms are dispensing with traditional landline telephone networks and using Internet telephones that run on existing internal data networks and the Internet.  </a:t>
            </a: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276803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7.2,</a:t>
            </a:r>
            <a:r>
              <a:rPr lang="en-US" altLang="en-US" baseline="0" dirty="0"/>
              <a:t> Page 254.</a:t>
            </a:r>
          </a:p>
          <a:p>
            <a:r>
              <a:rPr lang="en-US" sz="1200" b="0" i="0" u="none" strike="noStrike" kern="1200" baseline="0" dirty="0">
                <a:solidFill>
                  <a:schemeClr val="tx1"/>
                </a:solidFill>
                <a:latin typeface="+mn-lt"/>
                <a:ea typeface="+mn-ea"/>
                <a:cs typeface="+mn-cs"/>
              </a:rPr>
              <a:t>Today’s corporate network infrastructure is a collection of many networks from the public switched telephone network, to the Internet, to corporate local area networks linking workgroups, departments, or office floors.</a:t>
            </a: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eaLnBrk="1" hangingPunct="1"/>
            <a:r>
              <a:rPr lang="en-US" altLang="en-US" dirty="0">
                <a:latin typeface="Times New Roman" panose="02020603050405020304" pitchFamily="18" charset="0"/>
              </a:rPr>
              <a:t>This graphic illustrates the components of a large company</a:t>
            </a:r>
            <a:r>
              <a:rPr lang="en-US" altLang="ja-JP" dirty="0">
                <a:latin typeface="Times New Roman" panose="02020603050405020304" pitchFamily="18" charset="0"/>
              </a:rPr>
              <a:t>’s network. Note the difference between the wireless LAN, which allows wireless access within the office, and the mobile Wi-Fi network, which allows Internet access to employees outside of offices. The advantage of telephone-based wireless systems is that they do not require a Wi-Fi hotspot to work, and in fact can connect users to the entire globe through their telephone networks. Cable networks</a:t>
            </a:r>
            <a:r>
              <a:rPr lang="en-US" altLang="ja-JP"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rPr>
              <a:t>major competitors of telephone company Internet providers</a:t>
            </a:r>
            <a:r>
              <a:rPr lang="en-US" altLang="ja-JP" dirty="0">
                <a:latin typeface="Times New Roman" panose="02020603050405020304" pitchFamily="18" charset="0"/>
                <a:cs typeface="Times New Roman" panose="02020603050405020304" pitchFamily="18" charset="0"/>
              </a:rPr>
              <a:t>—have recently developed a </a:t>
            </a:r>
            <a:r>
              <a:rPr lang="en-US" altLang="ja-JP" dirty="0">
                <a:latin typeface="Times New Roman" panose="02020603050405020304" pitchFamily="18" charset="0"/>
              </a:rPr>
              <a:t>mobile option. Optimum Cable (Comcast) has installed neighborhood Wi-Fi hot spots, allowing cable subscribers wireless access to the Internet. </a:t>
            </a:r>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1186327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7</a:t>
            </a:r>
          </a:p>
        </p:txBody>
      </p:sp>
      <p:sp>
        <p:nvSpPr>
          <p:cNvPr id="5" name="Text Placeholder 4"/>
          <p:cNvSpPr>
            <a:spLocks noGrp="1"/>
          </p:cNvSpPr>
          <p:nvPr>
            <p:ph type="body" sz="quarter" idx="15"/>
          </p:nvPr>
        </p:nvSpPr>
        <p:spPr/>
        <p:txBody>
          <a:bodyPr/>
          <a:lstStyle/>
          <a:p>
            <a:r>
              <a:rPr lang="en-US" dirty="0"/>
              <a:t>Telecommunications, the</a:t>
            </a:r>
          </a:p>
          <a:p>
            <a:r>
              <a:rPr lang="en-US" dirty="0"/>
              <a:t>Internet, and Wireless</a:t>
            </a:r>
          </a:p>
          <a:p>
            <a:r>
              <a:rPr lang="en-US" dirty="0"/>
              <a:t>Technology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7.2: </a:t>
            </a:r>
            <a:r>
              <a:rPr lang="en-US" altLang="en-US" dirty="0"/>
              <a:t>Corporate Network Infrastructure</a:t>
            </a:r>
          </a:p>
        </p:txBody>
      </p:sp>
      <p:pic>
        <p:nvPicPr>
          <p:cNvPr id="3" name="Picture 2" descr="Figure 7.2 illustrates the components of a corporate net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371600"/>
            <a:ext cx="5390563" cy="4724400"/>
          </a:xfrm>
          <a:prstGeom prst="rect">
            <a:avLst/>
          </a:prstGeom>
        </p:spPr>
      </p:pic>
    </p:spTree>
    <p:extLst>
      <p:ext uri="{BB962C8B-B14F-4D97-AF65-F5344CB8AC3E}">
        <p14:creationId xmlns:p14="http://schemas.microsoft.com/office/powerpoint/2010/main" val="3961491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Digital Networking Technologies (1 of 3)</a:t>
            </a:r>
          </a:p>
        </p:txBody>
      </p:sp>
      <p:sp>
        <p:nvSpPr>
          <p:cNvPr id="3" name="Content Placeholder 2"/>
          <p:cNvSpPr>
            <a:spLocks noGrp="1"/>
          </p:cNvSpPr>
          <p:nvPr>
            <p:ph idx="1"/>
          </p:nvPr>
        </p:nvSpPr>
        <p:spPr/>
        <p:txBody>
          <a:bodyPr/>
          <a:lstStyle/>
          <a:p>
            <a:r>
              <a:rPr lang="en-US" dirty="0"/>
              <a:t>Client/server computing</a:t>
            </a:r>
          </a:p>
          <a:p>
            <a:pPr lvl="1"/>
            <a:r>
              <a:rPr lang="en-US" dirty="0"/>
              <a:t>Distributed computing model</a:t>
            </a:r>
          </a:p>
          <a:p>
            <a:pPr lvl="1"/>
            <a:r>
              <a:rPr lang="en-US" dirty="0"/>
              <a:t>Clients linked through network controlled by network server computer</a:t>
            </a:r>
          </a:p>
          <a:p>
            <a:pPr lvl="1"/>
            <a:r>
              <a:rPr lang="en-US" dirty="0"/>
              <a:t>Server sets rules of communication for network and provides every client with an address so others can find it on the network</a:t>
            </a:r>
          </a:p>
          <a:p>
            <a:pPr lvl="1"/>
            <a:r>
              <a:rPr lang="en-US" dirty="0"/>
              <a:t>Has largely replaced centralized mainframe computing</a:t>
            </a:r>
          </a:p>
          <a:p>
            <a:pPr lvl="1"/>
            <a:r>
              <a:rPr lang="en-US" dirty="0"/>
              <a:t>The Internet: largest implementation of client/server computing</a:t>
            </a:r>
          </a:p>
        </p:txBody>
      </p:sp>
    </p:spTree>
    <p:extLst>
      <p:ext uri="{BB962C8B-B14F-4D97-AF65-F5344CB8AC3E}">
        <p14:creationId xmlns:p14="http://schemas.microsoft.com/office/powerpoint/2010/main" val="1908227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Digital Networking Technologies (2 of 3)</a:t>
            </a:r>
          </a:p>
        </p:txBody>
      </p:sp>
      <p:sp>
        <p:nvSpPr>
          <p:cNvPr id="3" name="Content Placeholder 2"/>
          <p:cNvSpPr>
            <a:spLocks noGrp="1"/>
          </p:cNvSpPr>
          <p:nvPr>
            <p:ph idx="1"/>
          </p:nvPr>
        </p:nvSpPr>
        <p:spPr/>
        <p:txBody>
          <a:bodyPr/>
          <a:lstStyle/>
          <a:p>
            <a:pPr>
              <a:spcAft>
                <a:spcPts val="1200"/>
              </a:spcAft>
            </a:pPr>
            <a:r>
              <a:rPr lang="en-US" altLang="en-US" dirty="0"/>
              <a:t>Packet switching</a:t>
            </a:r>
          </a:p>
          <a:p>
            <a:pPr lvl="1">
              <a:spcAft>
                <a:spcPts val="1200"/>
              </a:spcAft>
            </a:pPr>
            <a:r>
              <a:rPr lang="en-US" altLang="en-US" dirty="0"/>
              <a:t>Method of slicing digital messages into parcels (packets), sending packets along different communication paths as they become available, and then reassembling packets at destination</a:t>
            </a:r>
          </a:p>
          <a:p>
            <a:pPr lvl="1">
              <a:spcAft>
                <a:spcPts val="1200"/>
              </a:spcAft>
            </a:pPr>
            <a:r>
              <a:rPr lang="en-US" altLang="en-US" dirty="0"/>
              <a:t>Previous circuit-switched networks required assembly of complete point-to-point circuit</a:t>
            </a:r>
          </a:p>
          <a:p>
            <a:pPr lvl="1">
              <a:spcAft>
                <a:spcPts val="1200"/>
              </a:spcAft>
            </a:pPr>
            <a:r>
              <a:rPr lang="en-US" altLang="en-US" dirty="0"/>
              <a:t>Packet switching more efficient use of network</a:t>
            </a:r>
            <a:r>
              <a:rPr lang="en-US" altLang="ja-JP" dirty="0"/>
              <a:t>’s communications capacity</a:t>
            </a:r>
          </a:p>
        </p:txBody>
      </p:sp>
    </p:spTree>
    <p:extLst>
      <p:ext uri="{BB962C8B-B14F-4D97-AF65-F5344CB8AC3E}">
        <p14:creationId xmlns:p14="http://schemas.microsoft.com/office/powerpoint/2010/main" val="1163752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7.3: </a:t>
            </a:r>
            <a:r>
              <a:rPr lang="en-US" altLang="en-US" dirty="0"/>
              <a:t>Packet-Switched Networks and Packet Communications</a:t>
            </a:r>
          </a:p>
        </p:txBody>
      </p:sp>
      <p:pic>
        <p:nvPicPr>
          <p:cNvPr id="3" name="Picture 2" descr="Figure 7.3 illustrates packet switching and communicati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1752600"/>
            <a:ext cx="7553597" cy="4114800"/>
          </a:xfrm>
          <a:prstGeom prst="rect">
            <a:avLst/>
          </a:prstGeom>
        </p:spPr>
      </p:pic>
    </p:spTree>
    <p:extLst>
      <p:ext uri="{BB962C8B-B14F-4D97-AF65-F5344CB8AC3E}">
        <p14:creationId xmlns:p14="http://schemas.microsoft.com/office/powerpoint/2010/main" val="1240842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Digital Networking Technologies (3 of 3)</a:t>
            </a:r>
          </a:p>
        </p:txBody>
      </p:sp>
      <p:sp>
        <p:nvSpPr>
          <p:cNvPr id="3" name="Content Placeholder 2"/>
          <p:cNvSpPr>
            <a:spLocks noGrp="1"/>
          </p:cNvSpPr>
          <p:nvPr>
            <p:ph idx="1"/>
          </p:nvPr>
        </p:nvSpPr>
        <p:spPr/>
        <p:txBody>
          <a:bodyPr/>
          <a:lstStyle/>
          <a:p>
            <a:pPr>
              <a:defRPr/>
            </a:pPr>
            <a:r>
              <a:rPr lang="en-US" dirty="0"/>
              <a:t>TCP/IP and connectivity</a:t>
            </a:r>
          </a:p>
          <a:p>
            <a:pPr lvl="1">
              <a:defRPr/>
            </a:pPr>
            <a:r>
              <a:rPr lang="en-US" dirty="0"/>
              <a:t>Protocols: rules that govern transmission of information between two points</a:t>
            </a:r>
          </a:p>
          <a:p>
            <a:pPr lvl="1">
              <a:defRPr/>
            </a:pPr>
            <a:r>
              <a:rPr lang="en-US" dirty="0"/>
              <a:t>Transmission Control Protocol/Internet Protocol (TCP/IP) </a:t>
            </a:r>
          </a:p>
          <a:p>
            <a:pPr lvl="2">
              <a:defRPr/>
            </a:pPr>
            <a:r>
              <a:rPr lang="en-US" dirty="0"/>
              <a:t>Common worldwide standard that is basis for the Internet</a:t>
            </a:r>
          </a:p>
          <a:p>
            <a:pPr lvl="1">
              <a:defRPr/>
            </a:pPr>
            <a:r>
              <a:rPr lang="en-US" dirty="0"/>
              <a:t>Department of Defense reference model for TCP/IP</a:t>
            </a:r>
          </a:p>
          <a:p>
            <a:pPr lvl="2">
              <a:defRPr/>
            </a:pPr>
            <a:r>
              <a:rPr lang="en-US" dirty="0"/>
              <a:t>Four layers</a:t>
            </a:r>
          </a:p>
          <a:p>
            <a:pPr lvl="3">
              <a:defRPr/>
            </a:pPr>
            <a:r>
              <a:rPr lang="en-US" sz="1800" dirty="0"/>
              <a:t>Application layer</a:t>
            </a:r>
          </a:p>
          <a:p>
            <a:pPr lvl="3">
              <a:defRPr/>
            </a:pPr>
            <a:r>
              <a:rPr lang="en-US" sz="1800" dirty="0"/>
              <a:t>Transport layer</a:t>
            </a:r>
          </a:p>
          <a:p>
            <a:pPr lvl="3">
              <a:defRPr/>
            </a:pPr>
            <a:r>
              <a:rPr lang="en-US" sz="1800" dirty="0"/>
              <a:t>Internet layer</a:t>
            </a:r>
          </a:p>
          <a:p>
            <a:pPr lvl="3">
              <a:defRPr/>
            </a:pPr>
            <a:r>
              <a:rPr lang="en-US" sz="1800" dirty="0"/>
              <a:t>Network interface layer</a:t>
            </a:r>
          </a:p>
        </p:txBody>
      </p:sp>
    </p:spTree>
    <p:extLst>
      <p:ext uri="{BB962C8B-B14F-4D97-AF65-F5344CB8AC3E}">
        <p14:creationId xmlns:p14="http://schemas.microsoft.com/office/powerpoint/2010/main" val="135384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7.4: </a:t>
            </a:r>
            <a:r>
              <a:rPr lang="en-US" altLang="en-US" sz="3600" dirty="0"/>
              <a:t>The Transmission Control Protocol/Internet Protocol (TCP/IP) Reference Model</a:t>
            </a:r>
            <a:endParaRPr lang="en-US" altLang="en-US" dirty="0"/>
          </a:p>
        </p:txBody>
      </p:sp>
      <p:pic>
        <p:nvPicPr>
          <p:cNvPr id="3" name="Picture 2" descr="Figure 7.4 illustrates the TCP/IP reference mode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400" y="2057400"/>
            <a:ext cx="3048000" cy="4161693"/>
          </a:xfrm>
          <a:prstGeom prst="rect">
            <a:avLst/>
          </a:prstGeom>
        </p:spPr>
      </p:pic>
    </p:spTree>
    <p:extLst>
      <p:ext uri="{BB962C8B-B14F-4D97-AF65-F5344CB8AC3E}">
        <p14:creationId xmlns:p14="http://schemas.microsoft.com/office/powerpoint/2010/main" val="3722672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Networks</a:t>
            </a:r>
          </a:p>
        </p:txBody>
      </p:sp>
      <p:sp>
        <p:nvSpPr>
          <p:cNvPr id="3" name="Content Placeholder 2"/>
          <p:cNvSpPr>
            <a:spLocks noGrp="1"/>
          </p:cNvSpPr>
          <p:nvPr>
            <p:ph idx="1"/>
          </p:nvPr>
        </p:nvSpPr>
        <p:spPr/>
        <p:txBody>
          <a:bodyPr/>
          <a:lstStyle/>
          <a:p>
            <a:r>
              <a:rPr lang="en-US" dirty="0"/>
              <a:t>Signals: Digital versus analog</a:t>
            </a:r>
          </a:p>
          <a:p>
            <a:pPr lvl="1"/>
            <a:r>
              <a:rPr lang="en-US" dirty="0"/>
              <a:t>Modem: translates digital signals into analog form (and vice versa)</a:t>
            </a:r>
          </a:p>
          <a:p>
            <a:r>
              <a:rPr lang="en-US" dirty="0"/>
              <a:t>Types of networks</a:t>
            </a:r>
          </a:p>
          <a:p>
            <a:pPr lvl="1"/>
            <a:r>
              <a:rPr lang="en-US" dirty="0"/>
              <a:t>Local area networks (LANs)</a:t>
            </a:r>
          </a:p>
          <a:p>
            <a:pPr lvl="2"/>
            <a:r>
              <a:rPr lang="en-US" dirty="0"/>
              <a:t>Ethernet</a:t>
            </a:r>
          </a:p>
          <a:p>
            <a:pPr lvl="2"/>
            <a:r>
              <a:rPr lang="en-US" dirty="0"/>
              <a:t>Client/server vs. peer-to-peer</a:t>
            </a:r>
          </a:p>
          <a:p>
            <a:pPr lvl="1"/>
            <a:r>
              <a:rPr lang="en-US" dirty="0"/>
              <a:t>Wide area networks (WANs)</a:t>
            </a:r>
          </a:p>
          <a:p>
            <a:pPr lvl="1"/>
            <a:r>
              <a:rPr lang="en-US" dirty="0"/>
              <a:t>Metropolitan area networks (MANs)</a:t>
            </a:r>
          </a:p>
          <a:p>
            <a:pPr lvl="1"/>
            <a:r>
              <a:rPr lang="en-US" dirty="0"/>
              <a:t>Campus area networks (CANs)</a:t>
            </a:r>
          </a:p>
        </p:txBody>
      </p:sp>
    </p:spTree>
    <p:extLst>
      <p:ext uri="{BB962C8B-B14F-4D97-AF65-F5344CB8AC3E}">
        <p14:creationId xmlns:p14="http://schemas.microsoft.com/office/powerpoint/2010/main" val="43229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7.5: </a:t>
            </a:r>
            <a:r>
              <a:rPr lang="en-US" altLang="en-US" sz="3600" dirty="0"/>
              <a:t>Functions of the Modem</a:t>
            </a:r>
          </a:p>
        </p:txBody>
      </p:sp>
      <p:pic>
        <p:nvPicPr>
          <p:cNvPr id="3" name="Picture 2" descr="Figure 7.5 illustrates the functions of a mode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514600"/>
            <a:ext cx="7865669" cy="1295400"/>
          </a:xfrm>
          <a:prstGeom prst="rect">
            <a:avLst/>
          </a:prstGeom>
        </p:spPr>
      </p:pic>
    </p:spTree>
    <p:extLst>
      <p:ext uri="{BB962C8B-B14F-4D97-AF65-F5344CB8AC3E}">
        <p14:creationId xmlns:p14="http://schemas.microsoft.com/office/powerpoint/2010/main" val="1728414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Transmission Media and Transmission Speed</a:t>
            </a:r>
          </a:p>
        </p:txBody>
      </p:sp>
      <p:sp>
        <p:nvSpPr>
          <p:cNvPr id="3" name="Content Placeholder 2"/>
          <p:cNvSpPr>
            <a:spLocks noGrp="1"/>
          </p:cNvSpPr>
          <p:nvPr>
            <p:ph idx="1"/>
          </p:nvPr>
        </p:nvSpPr>
        <p:spPr/>
        <p:txBody>
          <a:bodyPr/>
          <a:lstStyle/>
          <a:p>
            <a:r>
              <a:rPr lang="en-US" dirty="0"/>
              <a:t>Physical transmission media</a:t>
            </a:r>
          </a:p>
          <a:p>
            <a:pPr lvl="1"/>
            <a:r>
              <a:rPr lang="en-US" dirty="0"/>
              <a:t>Twisted pair wire (CAT5) </a:t>
            </a:r>
          </a:p>
          <a:p>
            <a:pPr lvl="1"/>
            <a:r>
              <a:rPr lang="en-US" dirty="0"/>
              <a:t>Coaxial cable</a:t>
            </a:r>
          </a:p>
          <a:p>
            <a:pPr lvl="1"/>
            <a:r>
              <a:rPr lang="en-US" dirty="0"/>
              <a:t>Fiber optics cable</a:t>
            </a:r>
          </a:p>
          <a:p>
            <a:pPr lvl="1"/>
            <a:r>
              <a:rPr lang="en-US" dirty="0"/>
              <a:t>Wireless transmission media and devices</a:t>
            </a:r>
          </a:p>
          <a:p>
            <a:pPr lvl="2"/>
            <a:r>
              <a:rPr lang="en-US" dirty="0"/>
              <a:t>Satellites</a:t>
            </a:r>
          </a:p>
          <a:p>
            <a:pPr lvl="2"/>
            <a:r>
              <a:rPr lang="en-US" dirty="0"/>
              <a:t>Cellular systems</a:t>
            </a:r>
          </a:p>
          <a:p>
            <a:r>
              <a:rPr lang="en-US" dirty="0"/>
              <a:t>Transmission speed </a:t>
            </a:r>
          </a:p>
          <a:p>
            <a:pPr lvl="1"/>
            <a:r>
              <a:rPr lang="en-US" dirty="0"/>
              <a:t>Bits per second (bps)</a:t>
            </a:r>
          </a:p>
          <a:p>
            <a:pPr lvl="1"/>
            <a:r>
              <a:rPr lang="en-US" dirty="0"/>
              <a:t>Hertz</a:t>
            </a:r>
          </a:p>
          <a:p>
            <a:pPr lvl="1"/>
            <a:r>
              <a:rPr lang="en-US" dirty="0"/>
              <a:t>Bandwidth</a:t>
            </a:r>
          </a:p>
        </p:txBody>
      </p:sp>
    </p:spTree>
    <p:extLst>
      <p:ext uri="{BB962C8B-B14F-4D97-AF65-F5344CB8AC3E}">
        <p14:creationId xmlns:p14="http://schemas.microsoft.com/office/powerpoint/2010/main" val="1111949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Internet?</a:t>
            </a:r>
          </a:p>
        </p:txBody>
      </p:sp>
      <p:sp>
        <p:nvSpPr>
          <p:cNvPr id="3" name="Content Placeholder 2"/>
          <p:cNvSpPr>
            <a:spLocks noGrp="1"/>
          </p:cNvSpPr>
          <p:nvPr>
            <p:ph idx="1"/>
          </p:nvPr>
        </p:nvSpPr>
        <p:spPr/>
        <p:txBody>
          <a:bodyPr/>
          <a:lstStyle/>
          <a:p>
            <a:r>
              <a:rPr lang="en-US" altLang="en-US" dirty="0"/>
              <a:t>The Internet</a:t>
            </a:r>
          </a:p>
          <a:p>
            <a:pPr lvl="1"/>
            <a:r>
              <a:rPr lang="en-US" altLang="en-US" dirty="0"/>
              <a:t>World</a:t>
            </a:r>
            <a:r>
              <a:rPr lang="en-US" altLang="ja-JP" dirty="0"/>
              <a:t>’s most extensive network</a:t>
            </a:r>
          </a:p>
          <a:p>
            <a:pPr lvl="1"/>
            <a:r>
              <a:rPr lang="en-US" altLang="en-US" dirty="0"/>
              <a:t>Internet service providers (ISPs) </a:t>
            </a:r>
          </a:p>
          <a:p>
            <a:pPr lvl="2"/>
            <a:r>
              <a:rPr lang="en-US" altLang="en-US" dirty="0"/>
              <a:t>Provide connections</a:t>
            </a:r>
          </a:p>
          <a:p>
            <a:pPr lvl="2"/>
            <a:r>
              <a:rPr lang="en-US" altLang="en-US" dirty="0"/>
              <a:t>Types of Internet connections</a:t>
            </a:r>
          </a:p>
          <a:p>
            <a:pPr lvl="3"/>
            <a:r>
              <a:rPr lang="en-US" altLang="en-US" dirty="0"/>
              <a:t>Dial-up: 56.6 Kbps</a:t>
            </a:r>
          </a:p>
          <a:p>
            <a:pPr lvl="3"/>
            <a:r>
              <a:rPr lang="en-US" altLang="en-US" dirty="0"/>
              <a:t>Digital subscriber line (DSL/FIOS): 385 Kbps–40 Mbps</a:t>
            </a:r>
          </a:p>
          <a:p>
            <a:pPr lvl="3"/>
            <a:r>
              <a:rPr lang="en-US" altLang="en-US" dirty="0"/>
              <a:t>Cable Internet connections: 1–50 Mbps</a:t>
            </a:r>
          </a:p>
          <a:p>
            <a:pPr lvl="3"/>
            <a:r>
              <a:rPr lang="en-US" altLang="en-US" dirty="0"/>
              <a:t>Satellite</a:t>
            </a:r>
          </a:p>
          <a:p>
            <a:pPr lvl="3"/>
            <a:r>
              <a:rPr lang="en-US" altLang="en-US" dirty="0"/>
              <a:t>T1/T3 lines: 1.54–45 Mbps</a:t>
            </a:r>
          </a:p>
        </p:txBody>
      </p:sp>
    </p:spTree>
    <p:extLst>
      <p:ext uri="{BB962C8B-B14F-4D97-AF65-F5344CB8AC3E}">
        <p14:creationId xmlns:p14="http://schemas.microsoft.com/office/powerpoint/2010/main" val="978249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7-1</a:t>
            </a:r>
            <a:r>
              <a:rPr lang="en-US" dirty="0"/>
              <a:t> What are the principal components of telecommunications networks and key networking technologies?</a:t>
            </a:r>
          </a:p>
          <a:p>
            <a:r>
              <a:rPr lang="en-US" b="1" dirty="0">
                <a:solidFill>
                  <a:srgbClr val="007FA3"/>
                </a:solidFill>
              </a:rPr>
              <a:t>7-2</a:t>
            </a:r>
            <a:r>
              <a:rPr lang="en-US" b="1" dirty="0">
                <a:solidFill>
                  <a:schemeClr val="accent1"/>
                </a:solidFill>
              </a:rPr>
              <a:t> </a:t>
            </a:r>
            <a:r>
              <a:rPr lang="en-US" dirty="0"/>
              <a:t>What are the different types of networks?</a:t>
            </a:r>
          </a:p>
          <a:p>
            <a:r>
              <a:rPr lang="en-US" b="1" dirty="0">
                <a:solidFill>
                  <a:srgbClr val="007FA3"/>
                </a:solidFill>
              </a:rPr>
              <a:t>7-3</a:t>
            </a:r>
            <a:r>
              <a:rPr lang="en-US" dirty="0"/>
              <a:t> How do the Internet and Internet technology work, and how do they support communication and e-business?</a:t>
            </a:r>
          </a:p>
          <a:p>
            <a:r>
              <a:rPr lang="en-US" b="1">
                <a:solidFill>
                  <a:srgbClr val="007FA3"/>
                </a:solidFill>
              </a:rPr>
              <a:t>7-4</a:t>
            </a:r>
            <a:r>
              <a:rPr lang="en-US"/>
              <a:t> </a:t>
            </a:r>
            <a:r>
              <a:rPr lang="en-US" dirty="0"/>
              <a:t>What are the principal technologies and standards for wireless networking, communication, and Internet access?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Addressing and Architecture</a:t>
            </a:r>
          </a:p>
        </p:txBody>
      </p:sp>
      <p:sp>
        <p:nvSpPr>
          <p:cNvPr id="3" name="Content Placeholder 2"/>
          <p:cNvSpPr>
            <a:spLocks noGrp="1"/>
          </p:cNvSpPr>
          <p:nvPr>
            <p:ph idx="1"/>
          </p:nvPr>
        </p:nvSpPr>
        <p:spPr/>
        <p:txBody>
          <a:bodyPr/>
          <a:lstStyle/>
          <a:p>
            <a:r>
              <a:rPr lang="en-US" dirty="0"/>
              <a:t>Each device on Internet assigned Internet Protocol (IP) address</a:t>
            </a:r>
          </a:p>
          <a:p>
            <a:r>
              <a:rPr lang="en-US" dirty="0"/>
              <a:t>32-bit number, e.g.  207.46.250.119</a:t>
            </a:r>
          </a:p>
          <a:p>
            <a:r>
              <a:rPr lang="en-US" dirty="0"/>
              <a:t>The Domain Name System (DNS)</a:t>
            </a:r>
          </a:p>
          <a:p>
            <a:pPr lvl="1"/>
            <a:r>
              <a:rPr lang="en-US" dirty="0"/>
              <a:t>Converts IP addresses to domain names</a:t>
            </a:r>
          </a:p>
          <a:p>
            <a:pPr lvl="1"/>
            <a:r>
              <a:rPr lang="en-US" dirty="0"/>
              <a:t>Hierarchical structure</a:t>
            </a:r>
          </a:p>
          <a:p>
            <a:pPr lvl="1"/>
            <a:r>
              <a:rPr lang="en-US" dirty="0"/>
              <a:t>Top-level domains</a:t>
            </a:r>
          </a:p>
        </p:txBody>
      </p:sp>
    </p:spTree>
    <p:extLst>
      <p:ext uri="{BB962C8B-B14F-4D97-AF65-F5344CB8AC3E}">
        <p14:creationId xmlns:p14="http://schemas.microsoft.com/office/powerpoint/2010/main" val="1180372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7.6: </a:t>
            </a:r>
            <a:r>
              <a:rPr lang="en-US" altLang="en-US" sz="3600" dirty="0"/>
              <a:t>The Domain Name System</a:t>
            </a:r>
          </a:p>
        </p:txBody>
      </p:sp>
      <p:pic>
        <p:nvPicPr>
          <p:cNvPr id="3" name="Picture 2" descr="Figure 7.6 illustrates how the domain name system wo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447800"/>
            <a:ext cx="7315200" cy="4637742"/>
          </a:xfrm>
          <a:prstGeom prst="rect">
            <a:avLst/>
          </a:prstGeom>
        </p:spPr>
      </p:pic>
    </p:spTree>
    <p:extLst>
      <p:ext uri="{BB962C8B-B14F-4D97-AF65-F5344CB8AC3E}">
        <p14:creationId xmlns:p14="http://schemas.microsoft.com/office/powerpoint/2010/main" val="4072120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Architecture and Governance</a:t>
            </a:r>
          </a:p>
        </p:txBody>
      </p:sp>
      <p:sp>
        <p:nvSpPr>
          <p:cNvPr id="3" name="Content Placeholder 2"/>
          <p:cNvSpPr>
            <a:spLocks noGrp="1"/>
          </p:cNvSpPr>
          <p:nvPr>
            <p:ph idx="1"/>
          </p:nvPr>
        </p:nvSpPr>
        <p:spPr/>
        <p:txBody>
          <a:bodyPr/>
          <a:lstStyle/>
          <a:p>
            <a:r>
              <a:rPr lang="en-US" dirty="0"/>
              <a:t>Network service providers</a:t>
            </a:r>
          </a:p>
          <a:p>
            <a:pPr lvl="1"/>
            <a:r>
              <a:rPr lang="en-US" dirty="0"/>
              <a:t>Own trunk lines (high-speed backbone networks)</a:t>
            </a:r>
          </a:p>
          <a:p>
            <a:r>
              <a:rPr lang="en-US" dirty="0"/>
              <a:t>Regional telephone and cable TV companies</a:t>
            </a:r>
          </a:p>
          <a:p>
            <a:pPr lvl="1"/>
            <a:r>
              <a:rPr lang="en-US" dirty="0"/>
              <a:t>Provide regional and local access</a:t>
            </a:r>
          </a:p>
          <a:p>
            <a:r>
              <a:rPr lang="en-US" dirty="0"/>
              <a:t>Professional organizations and government bodies establish Internet standards</a:t>
            </a:r>
          </a:p>
          <a:p>
            <a:pPr lvl="1"/>
            <a:r>
              <a:rPr lang="en-US" dirty="0"/>
              <a:t>IAB</a:t>
            </a:r>
          </a:p>
          <a:p>
            <a:pPr lvl="1"/>
            <a:r>
              <a:rPr lang="en-US" dirty="0"/>
              <a:t>ICANN</a:t>
            </a:r>
          </a:p>
          <a:p>
            <a:pPr lvl="1"/>
            <a:r>
              <a:rPr lang="en-US" dirty="0"/>
              <a:t>W3C</a:t>
            </a:r>
          </a:p>
        </p:txBody>
      </p:sp>
    </p:spTree>
    <p:extLst>
      <p:ext uri="{BB962C8B-B14F-4D97-AF65-F5344CB8AC3E}">
        <p14:creationId xmlns:p14="http://schemas.microsoft.com/office/powerpoint/2010/main" val="2144949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7.7: </a:t>
            </a:r>
            <a:r>
              <a:rPr lang="en-US" altLang="en-US" sz="3600" dirty="0"/>
              <a:t>Internet Network Architecture</a:t>
            </a:r>
          </a:p>
        </p:txBody>
      </p:sp>
      <p:pic>
        <p:nvPicPr>
          <p:cNvPr id="3" name="Picture 2" descr="Figure 7.7 illustrates the components of internet network architectur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295400"/>
            <a:ext cx="5882747" cy="4648200"/>
          </a:xfrm>
          <a:prstGeom prst="rect">
            <a:avLst/>
          </a:prstGeom>
        </p:spPr>
      </p:pic>
    </p:spTree>
    <p:extLst>
      <p:ext uri="{BB962C8B-B14F-4D97-AF65-F5344CB8AC3E}">
        <p14:creationId xmlns:p14="http://schemas.microsoft.com/office/powerpoint/2010/main" val="1461043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The Global Battle Over Net Neutrality</a:t>
            </a:r>
          </a:p>
        </p:txBody>
      </p:sp>
      <p:sp>
        <p:nvSpPr>
          <p:cNvPr id="3" name="Content Placeholder 2"/>
          <p:cNvSpPr>
            <a:spLocks noGrp="1"/>
          </p:cNvSpPr>
          <p:nvPr>
            <p:ph idx="1"/>
          </p:nvPr>
        </p:nvSpPr>
        <p:spPr/>
        <p:txBody>
          <a:bodyPr/>
          <a:lstStyle/>
          <a:p>
            <a:r>
              <a:rPr lang="en-US" dirty="0"/>
              <a:t>Class discussion</a:t>
            </a:r>
          </a:p>
          <a:p>
            <a:pPr lvl="1"/>
            <a:r>
              <a:rPr lang="en-US" dirty="0"/>
              <a:t>What is net neutrality? Why has the Internet operated under net neutrality up to this point?</a:t>
            </a:r>
          </a:p>
          <a:p>
            <a:pPr lvl="1"/>
            <a:r>
              <a:rPr lang="en-US" dirty="0"/>
              <a:t>Who’s in favor of net neutrality? Who’s opposed? Why?</a:t>
            </a:r>
          </a:p>
          <a:p>
            <a:pPr lvl="1"/>
            <a:r>
              <a:rPr lang="en-US" dirty="0"/>
              <a:t>What would be the impact on individual users, businesses, and government if Internet providers switched to a tiered service model for transmission over landlines as well as wireless?</a:t>
            </a:r>
          </a:p>
          <a:p>
            <a:pPr lvl="1"/>
            <a:r>
              <a:rPr lang="en-US" dirty="0"/>
              <a:t>It has been said that net neutrality is the most important issue facing the Internet since the advent of the Internet. Discuss the implications of this statement.</a:t>
            </a:r>
          </a:p>
          <a:p>
            <a:pPr lvl="1"/>
            <a:r>
              <a:rPr lang="en-US" dirty="0"/>
              <a:t>Are you in favor of legislation enforcing network neutrality? Why or why not?</a:t>
            </a:r>
          </a:p>
        </p:txBody>
      </p:sp>
    </p:spTree>
    <p:extLst>
      <p:ext uri="{BB962C8B-B14F-4D97-AF65-F5344CB8AC3E}">
        <p14:creationId xmlns:p14="http://schemas.microsoft.com/office/powerpoint/2010/main" val="3169182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Future Internet: IPv6 and Internet 2</a:t>
            </a:r>
          </a:p>
        </p:txBody>
      </p:sp>
      <p:sp>
        <p:nvSpPr>
          <p:cNvPr id="3" name="Content Placeholder 2"/>
          <p:cNvSpPr>
            <a:spLocks noGrp="1"/>
          </p:cNvSpPr>
          <p:nvPr>
            <p:ph idx="1"/>
          </p:nvPr>
        </p:nvSpPr>
        <p:spPr/>
        <p:txBody>
          <a:bodyPr/>
          <a:lstStyle/>
          <a:p>
            <a:r>
              <a:rPr lang="en-US" dirty="0"/>
              <a:t>IPv6</a:t>
            </a:r>
          </a:p>
          <a:p>
            <a:pPr lvl="1"/>
            <a:r>
              <a:rPr lang="en-US" dirty="0"/>
              <a:t>New addressing scheme for IP numbers</a:t>
            </a:r>
          </a:p>
          <a:p>
            <a:pPr lvl="1"/>
            <a:r>
              <a:rPr lang="en-US" dirty="0"/>
              <a:t>Will provide more than a quadrillion new addresses</a:t>
            </a:r>
          </a:p>
          <a:p>
            <a:pPr lvl="1"/>
            <a:r>
              <a:rPr lang="en-US" dirty="0"/>
              <a:t>Not compatible with current IPv5 addressing</a:t>
            </a:r>
          </a:p>
          <a:p>
            <a:r>
              <a:rPr lang="en-US" dirty="0"/>
              <a:t>Internet2</a:t>
            </a:r>
          </a:p>
          <a:p>
            <a:pPr lvl="1"/>
            <a:r>
              <a:rPr lang="en-US" dirty="0"/>
              <a:t>Advanced networking consortium</a:t>
            </a:r>
          </a:p>
          <a:p>
            <a:pPr lvl="2"/>
            <a:r>
              <a:rPr lang="en-US" dirty="0"/>
              <a:t>Universities, businesses, government agencies, other institutions</a:t>
            </a:r>
          </a:p>
          <a:p>
            <a:pPr lvl="1"/>
            <a:r>
              <a:rPr lang="en-US" dirty="0"/>
              <a:t>Developed high-capacity 100 Gbps testing network</a:t>
            </a:r>
          </a:p>
          <a:p>
            <a:pPr lvl="1"/>
            <a:r>
              <a:rPr lang="en-US" dirty="0"/>
              <a:t>Testing leading-edge new technologies for Internet</a:t>
            </a:r>
          </a:p>
        </p:txBody>
      </p:sp>
    </p:spTree>
    <p:extLst>
      <p:ext uri="{BB962C8B-B14F-4D97-AF65-F5344CB8AC3E}">
        <p14:creationId xmlns:p14="http://schemas.microsoft.com/office/powerpoint/2010/main" val="2560166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Services and Communication Tools (1 of 2)</a:t>
            </a:r>
          </a:p>
        </p:txBody>
      </p:sp>
      <p:sp>
        <p:nvSpPr>
          <p:cNvPr id="3" name="Content Placeholder 2"/>
          <p:cNvSpPr>
            <a:spLocks noGrp="1"/>
          </p:cNvSpPr>
          <p:nvPr>
            <p:ph idx="1"/>
          </p:nvPr>
        </p:nvSpPr>
        <p:spPr/>
        <p:txBody>
          <a:bodyPr/>
          <a:lstStyle/>
          <a:p>
            <a:r>
              <a:rPr lang="en-US" dirty="0"/>
              <a:t>Internet services</a:t>
            </a:r>
          </a:p>
          <a:p>
            <a:pPr lvl="1"/>
            <a:r>
              <a:rPr lang="en-US" dirty="0"/>
              <a:t>E-mail</a:t>
            </a:r>
          </a:p>
          <a:p>
            <a:pPr lvl="1"/>
            <a:r>
              <a:rPr lang="en-US" dirty="0"/>
              <a:t>Chatting and instant messaging</a:t>
            </a:r>
          </a:p>
          <a:p>
            <a:pPr lvl="1"/>
            <a:r>
              <a:rPr lang="en-US" dirty="0"/>
              <a:t>Newsgroups</a:t>
            </a:r>
          </a:p>
          <a:p>
            <a:pPr lvl="1"/>
            <a:r>
              <a:rPr lang="en-US" dirty="0"/>
              <a:t>Telnet </a:t>
            </a:r>
          </a:p>
          <a:p>
            <a:pPr lvl="1"/>
            <a:r>
              <a:rPr lang="en-US" dirty="0"/>
              <a:t>File Transfer Protocol (FTP)</a:t>
            </a:r>
          </a:p>
          <a:p>
            <a:pPr lvl="1"/>
            <a:r>
              <a:rPr lang="en-US" dirty="0"/>
              <a:t>World Wide Web</a:t>
            </a:r>
          </a:p>
          <a:p>
            <a:pPr>
              <a:defRPr/>
            </a:pPr>
            <a:r>
              <a:rPr lang="en-US" dirty="0"/>
              <a:t>Voice over IP (VoIP)</a:t>
            </a:r>
          </a:p>
          <a:p>
            <a:pPr lvl="1">
              <a:defRPr/>
            </a:pPr>
            <a:r>
              <a:rPr lang="en-US" dirty="0"/>
              <a:t>Digital voice communication using IP, packet switching</a:t>
            </a:r>
          </a:p>
        </p:txBody>
      </p:sp>
    </p:spTree>
    <p:extLst>
      <p:ext uri="{BB962C8B-B14F-4D97-AF65-F5344CB8AC3E}">
        <p14:creationId xmlns:p14="http://schemas.microsoft.com/office/powerpoint/2010/main" val="21783571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7.8: </a:t>
            </a:r>
            <a:r>
              <a:rPr lang="en-US" altLang="en-US" sz="3600" dirty="0"/>
              <a:t>Client/Server Computing on the Internet</a:t>
            </a:r>
          </a:p>
        </p:txBody>
      </p:sp>
      <p:pic>
        <p:nvPicPr>
          <p:cNvPr id="3" name="Picture 2" descr="Figure 7.8 illustrates client/server computing on the Interne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1828800"/>
            <a:ext cx="7496873" cy="3539360"/>
          </a:xfrm>
          <a:prstGeom prst="rect">
            <a:avLst/>
          </a:prstGeom>
        </p:spPr>
      </p:pic>
    </p:spTree>
    <p:extLst>
      <p:ext uri="{BB962C8B-B14F-4D97-AF65-F5344CB8AC3E}">
        <p14:creationId xmlns:p14="http://schemas.microsoft.com/office/powerpoint/2010/main" val="119022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Services and Communication Tools (2 of 2)</a:t>
            </a:r>
          </a:p>
        </p:txBody>
      </p:sp>
      <p:sp>
        <p:nvSpPr>
          <p:cNvPr id="3" name="Content Placeholder 2"/>
          <p:cNvSpPr>
            <a:spLocks noGrp="1"/>
          </p:cNvSpPr>
          <p:nvPr>
            <p:ph idx="1"/>
          </p:nvPr>
        </p:nvSpPr>
        <p:spPr/>
        <p:txBody>
          <a:bodyPr/>
          <a:lstStyle/>
          <a:p>
            <a:r>
              <a:rPr lang="en-US" dirty="0"/>
              <a:t>Unified communications</a:t>
            </a:r>
          </a:p>
          <a:p>
            <a:pPr lvl="1"/>
            <a:r>
              <a:rPr lang="en-US" dirty="0"/>
              <a:t>Communications systems that integrate voice, data, e-mail, conferencing</a:t>
            </a:r>
          </a:p>
          <a:p>
            <a:r>
              <a:rPr lang="en-US" dirty="0"/>
              <a:t>Virtual private network (VPN)</a:t>
            </a:r>
          </a:p>
          <a:p>
            <a:pPr lvl="1"/>
            <a:r>
              <a:rPr lang="en-US" dirty="0"/>
              <a:t>Secure, encrypted, private network run over Internet</a:t>
            </a:r>
          </a:p>
          <a:p>
            <a:pPr lvl="1"/>
            <a:r>
              <a:rPr lang="en-US" dirty="0"/>
              <a:t>PPTP</a:t>
            </a:r>
          </a:p>
          <a:p>
            <a:pPr lvl="1"/>
            <a:r>
              <a:rPr lang="en-US" dirty="0"/>
              <a:t>Tunneling</a:t>
            </a:r>
          </a:p>
        </p:txBody>
      </p:sp>
    </p:spTree>
    <p:extLst>
      <p:ext uri="{BB962C8B-B14F-4D97-AF65-F5344CB8AC3E}">
        <p14:creationId xmlns:p14="http://schemas.microsoft.com/office/powerpoint/2010/main" val="2128411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7.9: </a:t>
            </a:r>
            <a:r>
              <a:rPr lang="en-US" altLang="en-US" sz="3600" dirty="0"/>
              <a:t>How Voice over IP Works</a:t>
            </a:r>
          </a:p>
        </p:txBody>
      </p:sp>
      <p:pic>
        <p:nvPicPr>
          <p:cNvPr id="3" name="Picture 2" descr="Figure 7.9 illustrates how Voice over IP wo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 y="2057400"/>
            <a:ext cx="7465159" cy="2590800"/>
          </a:xfrm>
          <a:prstGeom prst="rect">
            <a:avLst/>
          </a:prstGeom>
        </p:spPr>
      </p:pic>
    </p:spTree>
    <p:extLst>
      <p:ext uri="{BB962C8B-B14F-4D97-AF65-F5344CB8AC3E}">
        <p14:creationId xmlns:p14="http://schemas.microsoft.com/office/powerpoint/2010/main" val="157164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Telepresence Moves out of the Boardroom and into the Field</a:t>
            </a:r>
          </a:p>
          <a:p>
            <a:r>
              <a:rPr lang="en-US" dirty="0"/>
              <a:t>Case 2: Virtual Collaboration with IBM Sametime</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Management: Monitoring Employees on Networks: Unethical or Good Business?</a:t>
            </a:r>
          </a:p>
        </p:txBody>
      </p:sp>
      <p:sp>
        <p:nvSpPr>
          <p:cNvPr id="3" name="Content Placeholder 2"/>
          <p:cNvSpPr>
            <a:spLocks noGrp="1"/>
          </p:cNvSpPr>
          <p:nvPr>
            <p:ph idx="1"/>
          </p:nvPr>
        </p:nvSpPr>
        <p:spPr>
          <a:xfrm>
            <a:off x="457200" y="2133600"/>
            <a:ext cx="8229600" cy="3992563"/>
          </a:xfrm>
        </p:spPr>
        <p:txBody>
          <a:bodyPr/>
          <a:lstStyle/>
          <a:p>
            <a:r>
              <a:rPr lang="en-US" dirty="0"/>
              <a:t>Class discussion</a:t>
            </a:r>
          </a:p>
          <a:p>
            <a:pPr lvl="1"/>
            <a:r>
              <a:rPr lang="en-US" dirty="0"/>
              <a:t>Should managers monitor employee e-mail and Internet usage? Why or why not?</a:t>
            </a:r>
          </a:p>
          <a:p>
            <a:pPr lvl="1"/>
            <a:r>
              <a:rPr lang="en-US" dirty="0"/>
              <a:t>Describe an effective e-mail and web use policy for a company.</a:t>
            </a:r>
          </a:p>
          <a:p>
            <a:pPr lvl="1"/>
            <a:r>
              <a:rPr lang="en-US" dirty="0"/>
              <a:t>Should managers inform employees that their web behavior is being monitored? Or should managers monitor secretly? Why or why not?</a:t>
            </a:r>
          </a:p>
        </p:txBody>
      </p:sp>
    </p:spTree>
    <p:extLst>
      <p:ext uri="{BB962C8B-B14F-4D97-AF65-F5344CB8AC3E}">
        <p14:creationId xmlns:p14="http://schemas.microsoft.com/office/powerpoint/2010/main" val="2282355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7.10: </a:t>
            </a:r>
            <a:r>
              <a:rPr lang="en-US" altLang="en-US" sz="3600" dirty="0"/>
              <a:t>A Virtual Private Network Using the Internet</a:t>
            </a:r>
          </a:p>
        </p:txBody>
      </p:sp>
      <p:pic>
        <p:nvPicPr>
          <p:cNvPr id="3" name="Picture 2" descr="Figure  7.10 shows how a VPN wo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752600"/>
            <a:ext cx="6252910" cy="4038600"/>
          </a:xfrm>
          <a:prstGeom prst="rect">
            <a:avLst/>
          </a:prstGeom>
        </p:spPr>
      </p:pic>
    </p:spTree>
    <p:extLst>
      <p:ext uri="{BB962C8B-B14F-4D97-AF65-F5344CB8AC3E}">
        <p14:creationId xmlns:p14="http://schemas.microsoft.com/office/powerpoint/2010/main" val="365777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The Web </a:t>
            </a:r>
            <a:endParaRPr lang="en-US" dirty="0"/>
          </a:p>
        </p:txBody>
      </p:sp>
      <p:sp>
        <p:nvSpPr>
          <p:cNvPr id="3" name="Content Placeholder 2"/>
          <p:cNvSpPr>
            <a:spLocks noGrp="1"/>
          </p:cNvSpPr>
          <p:nvPr>
            <p:ph idx="1"/>
          </p:nvPr>
        </p:nvSpPr>
        <p:spPr/>
        <p:txBody>
          <a:bodyPr/>
          <a:lstStyle/>
          <a:p>
            <a:pPr>
              <a:defRPr/>
            </a:pPr>
            <a:r>
              <a:rPr lang="en-US" dirty="0"/>
              <a:t>Hypertext</a:t>
            </a:r>
          </a:p>
          <a:p>
            <a:pPr lvl="1">
              <a:defRPr/>
            </a:pPr>
            <a:r>
              <a:rPr lang="en-US" dirty="0"/>
              <a:t>Hypertext Markup Language (HTML)</a:t>
            </a:r>
          </a:p>
          <a:p>
            <a:pPr lvl="1">
              <a:defRPr/>
            </a:pPr>
            <a:r>
              <a:rPr lang="en-US" dirty="0"/>
              <a:t>Hypertext Transfer Protocol (HTTP):</a:t>
            </a:r>
          </a:p>
          <a:p>
            <a:pPr lvl="1">
              <a:defRPr/>
            </a:pPr>
            <a:r>
              <a:rPr lang="en-US" dirty="0"/>
              <a:t>Uniform resource locator (URL): </a:t>
            </a:r>
          </a:p>
          <a:p>
            <a:pPr lvl="2">
              <a:defRPr/>
            </a:pPr>
            <a:r>
              <a:rPr lang="en-US" dirty="0"/>
              <a:t>http://www.megacorp.com/content/features/082602.html</a:t>
            </a:r>
          </a:p>
          <a:p>
            <a:pPr>
              <a:defRPr/>
            </a:pPr>
            <a:r>
              <a:rPr lang="en-US" dirty="0"/>
              <a:t>Web servers</a:t>
            </a:r>
          </a:p>
          <a:p>
            <a:pPr lvl="2">
              <a:defRPr/>
            </a:pPr>
            <a:r>
              <a:rPr lang="en-US" dirty="0"/>
              <a:t>Software for locating and managing web pages</a:t>
            </a:r>
          </a:p>
        </p:txBody>
      </p:sp>
    </p:spTree>
    <p:extLst>
      <p:ext uri="{BB962C8B-B14F-4D97-AF65-F5344CB8AC3E}">
        <p14:creationId xmlns:p14="http://schemas.microsoft.com/office/powerpoint/2010/main" val="3417542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Information on the Web (1 of 2)</a:t>
            </a:r>
          </a:p>
        </p:txBody>
      </p:sp>
      <p:sp>
        <p:nvSpPr>
          <p:cNvPr id="3" name="Content Placeholder 2"/>
          <p:cNvSpPr>
            <a:spLocks noGrp="1"/>
          </p:cNvSpPr>
          <p:nvPr>
            <p:ph idx="1"/>
          </p:nvPr>
        </p:nvSpPr>
        <p:spPr/>
        <p:txBody>
          <a:bodyPr/>
          <a:lstStyle/>
          <a:p>
            <a:r>
              <a:rPr lang="en-US" altLang="en-US" dirty="0"/>
              <a:t>Search engines</a:t>
            </a:r>
          </a:p>
          <a:p>
            <a:pPr lvl="1"/>
            <a:r>
              <a:rPr lang="en-US" altLang="en-US" dirty="0"/>
              <a:t>Google’s PageRank System</a:t>
            </a:r>
          </a:p>
          <a:p>
            <a:r>
              <a:rPr lang="en-US" altLang="en-US" dirty="0"/>
              <a:t>Mobile search</a:t>
            </a:r>
          </a:p>
          <a:p>
            <a:r>
              <a:rPr lang="en-US" altLang="en-US" dirty="0"/>
              <a:t>Semantic search</a:t>
            </a:r>
          </a:p>
          <a:p>
            <a:r>
              <a:rPr lang="en-US" altLang="en-US" dirty="0"/>
              <a:t>Social search</a:t>
            </a:r>
          </a:p>
          <a:p>
            <a:r>
              <a:rPr lang="en-US" altLang="en-US" dirty="0"/>
              <a:t>Visual search and the visual web</a:t>
            </a:r>
          </a:p>
          <a:p>
            <a:pPr lvl="1"/>
            <a:r>
              <a:rPr lang="en-US" altLang="en-US" dirty="0"/>
              <a:t>Tagging</a:t>
            </a:r>
          </a:p>
          <a:p>
            <a:pPr lvl="1"/>
            <a:r>
              <a:rPr lang="en-US" altLang="en-US" dirty="0"/>
              <a:t>Pinterest</a:t>
            </a:r>
          </a:p>
        </p:txBody>
      </p:sp>
    </p:spTree>
    <p:extLst>
      <p:ext uri="{BB962C8B-B14F-4D97-AF65-F5344CB8AC3E}">
        <p14:creationId xmlns:p14="http://schemas.microsoft.com/office/powerpoint/2010/main" val="1472223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Information on the Web (2 of 2)</a:t>
            </a:r>
          </a:p>
        </p:txBody>
      </p:sp>
      <p:sp>
        <p:nvSpPr>
          <p:cNvPr id="3" name="Content Placeholder 2"/>
          <p:cNvSpPr>
            <a:spLocks noGrp="1"/>
          </p:cNvSpPr>
          <p:nvPr>
            <p:ph idx="1"/>
          </p:nvPr>
        </p:nvSpPr>
        <p:spPr/>
        <p:txBody>
          <a:bodyPr/>
          <a:lstStyle/>
          <a:p>
            <a:r>
              <a:rPr lang="en-US" altLang="en-US" dirty="0"/>
              <a:t>Intelligent agent shopping bots</a:t>
            </a:r>
          </a:p>
          <a:p>
            <a:r>
              <a:rPr lang="en-US" altLang="en-US" dirty="0"/>
              <a:t>Search engine marketing </a:t>
            </a:r>
          </a:p>
          <a:p>
            <a:r>
              <a:rPr lang="en-US" altLang="en-US" dirty="0"/>
              <a:t>Search engine optimization (SEO)</a:t>
            </a:r>
          </a:p>
          <a:p>
            <a:pPr lvl="1"/>
            <a:r>
              <a:rPr lang="en-US" altLang="en-US" dirty="0"/>
              <a:t>Link farms</a:t>
            </a:r>
          </a:p>
          <a:p>
            <a:r>
              <a:rPr lang="en-US" altLang="en-US" dirty="0"/>
              <a:t>Search engine algorithms</a:t>
            </a:r>
          </a:p>
        </p:txBody>
      </p:sp>
    </p:spTree>
    <p:extLst>
      <p:ext uri="{BB962C8B-B14F-4D97-AF65-F5344CB8AC3E}">
        <p14:creationId xmlns:p14="http://schemas.microsoft.com/office/powerpoint/2010/main" val="12259173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7.11: </a:t>
            </a:r>
            <a:r>
              <a:rPr lang="en-US" sz="3600" dirty="0"/>
              <a:t>Top U.S. Web Search Engines</a:t>
            </a:r>
            <a:endParaRPr lang="en-US" altLang="en-US" sz="3600" dirty="0"/>
          </a:p>
        </p:txBody>
      </p:sp>
      <p:pic>
        <p:nvPicPr>
          <p:cNvPr id="3" name="Picture 2" descr="Figure 7.11 compares the number of web searches performed at the top search engines in a pie char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1371600"/>
            <a:ext cx="6530212" cy="4495800"/>
          </a:xfrm>
          <a:prstGeom prst="rect">
            <a:avLst/>
          </a:prstGeom>
        </p:spPr>
      </p:pic>
    </p:spTree>
    <p:extLst>
      <p:ext uri="{BB962C8B-B14F-4D97-AF65-F5344CB8AC3E}">
        <p14:creationId xmlns:p14="http://schemas.microsoft.com/office/powerpoint/2010/main" val="1284612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7.12: </a:t>
            </a:r>
            <a:r>
              <a:rPr lang="en-US" altLang="en-US" sz="3600" dirty="0"/>
              <a:t>How Google Works</a:t>
            </a:r>
          </a:p>
        </p:txBody>
      </p:sp>
      <p:pic>
        <p:nvPicPr>
          <p:cNvPr id="3" name="Picture 2" descr="Figure 7.12 shows how a Google search wo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304365"/>
            <a:ext cx="7231451" cy="4495800"/>
          </a:xfrm>
          <a:prstGeom prst="rect">
            <a:avLst/>
          </a:prstGeom>
        </p:spPr>
      </p:pic>
    </p:spTree>
    <p:extLst>
      <p:ext uri="{BB962C8B-B14F-4D97-AF65-F5344CB8AC3E}">
        <p14:creationId xmlns:p14="http://schemas.microsoft.com/office/powerpoint/2010/main" val="2758083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Web 2.0 (1 of 2)</a:t>
            </a:r>
            <a:endParaRPr lang="en-US" dirty="0"/>
          </a:p>
        </p:txBody>
      </p:sp>
      <p:sp>
        <p:nvSpPr>
          <p:cNvPr id="3" name="Content Placeholder 2"/>
          <p:cNvSpPr>
            <a:spLocks noGrp="1"/>
          </p:cNvSpPr>
          <p:nvPr>
            <p:ph idx="1"/>
          </p:nvPr>
        </p:nvSpPr>
        <p:spPr/>
        <p:txBody>
          <a:bodyPr/>
          <a:lstStyle/>
          <a:p>
            <a:pPr>
              <a:defRPr/>
            </a:pPr>
            <a:r>
              <a:rPr lang="en-US" dirty="0"/>
              <a:t>Second-generation services</a:t>
            </a:r>
          </a:p>
          <a:p>
            <a:pPr>
              <a:defRPr/>
            </a:pPr>
            <a:r>
              <a:rPr lang="en-US" dirty="0"/>
              <a:t>Enabling collaboration, sharing information, and creating new services online</a:t>
            </a:r>
          </a:p>
          <a:p>
            <a:pPr>
              <a:defRPr/>
            </a:pPr>
            <a:r>
              <a:rPr lang="en-US" dirty="0"/>
              <a:t>Features</a:t>
            </a:r>
          </a:p>
          <a:p>
            <a:pPr lvl="1">
              <a:defRPr/>
            </a:pPr>
            <a:r>
              <a:rPr lang="en-US" dirty="0"/>
              <a:t>Interactivity</a:t>
            </a:r>
          </a:p>
          <a:p>
            <a:pPr lvl="1">
              <a:defRPr/>
            </a:pPr>
            <a:r>
              <a:rPr lang="en-US" dirty="0"/>
              <a:t>Real-time user control</a:t>
            </a:r>
          </a:p>
          <a:p>
            <a:pPr lvl="1">
              <a:defRPr/>
            </a:pPr>
            <a:r>
              <a:rPr lang="en-US" dirty="0"/>
              <a:t>Social participation (sharing)</a:t>
            </a:r>
          </a:p>
          <a:p>
            <a:pPr lvl="1">
              <a:defRPr/>
            </a:pPr>
            <a:r>
              <a:rPr lang="en-US" dirty="0"/>
              <a:t>User-generated content</a:t>
            </a:r>
          </a:p>
        </p:txBody>
      </p:sp>
    </p:spTree>
    <p:extLst>
      <p:ext uri="{BB962C8B-B14F-4D97-AF65-F5344CB8AC3E}">
        <p14:creationId xmlns:p14="http://schemas.microsoft.com/office/powerpoint/2010/main" val="4091763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Web 2.0 (2 of 2)</a:t>
            </a:r>
            <a:endParaRPr lang="en-US" dirty="0"/>
          </a:p>
        </p:txBody>
      </p:sp>
      <p:sp>
        <p:nvSpPr>
          <p:cNvPr id="3" name="Content Placeholder 2"/>
          <p:cNvSpPr>
            <a:spLocks noGrp="1"/>
          </p:cNvSpPr>
          <p:nvPr>
            <p:ph idx="1"/>
          </p:nvPr>
        </p:nvSpPr>
        <p:spPr/>
        <p:txBody>
          <a:bodyPr/>
          <a:lstStyle/>
          <a:p>
            <a:pPr>
              <a:defRPr/>
            </a:pPr>
            <a:r>
              <a:rPr lang="en-US" dirty="0"/>
              <a:t>Blogs</a:t>
            </a:r>
            <a:r>
              <a:rPr lang="en-US" b="1" dirty="0"/>
              <a:t>: </a:t>
            </a:r>
            <a:r>
              <a:rPr lang="en-US" dirty="0"/>
              <a:t>chronological, informal websites created by individuals</a:t>
            </a:r>
          </a:p>
          <a:p>
            <a:pPr lvl="1">
              <a:defRPr/>
            </a:pPr>
            <a:r>
              <a:rPr lang="en-US" dirty="0"/>
              <a:t>RSS (Really Simple Syndication)</a:t>
            </a:r>
          </a:p>
          <a:p>
            <a:pPr lvl="1">
              <a:defRPr/>
            </a:pPr>
            <a:r>
              <a:rPr lang="en-US" dirty="0"/>
              <a:t>Blogosphere</a:t>
            </a:r>
          </a:p>
          <a:p>
            <a:pPr lvl="1">
              <a:defRPr/>
            </a:pPr>
            <a:r>
              <a:rPr lang="en-US" dirty="0"/>
              <a:t>Microblogging</a:t>
            </a:r>
          </a:p>
          <a:p>
            <a:pPr>
              <a:defRPr/>
            </a:pPr>
            <a:r>
              <a:rPr lang="en-US" dirty="0"/>
              <a:t>Wikis: collaborative websites where visitors can add, delete, or modify content on the site</a:t>
            </a:r>
          </a:p>
          <a:p>
            <a:pPr>
              <a:defRPr/>
            </a:pPr>
            <a:r>
              <a:rPr lang="en-US" dirty="0"/>
              <a:t>Social networking sites: enable users to build communities of friends and share information</a:t>
            </a:r>
          </a:p>
        </p:txBody>
      </p:sp>
    </p:spTree>
    <p:extLst>
      <p:ext uri="{BB962C8B-B14F-4D97-AF65-F5344CB8AC3E}">
        <p14:creationId xmlns:p14="http://schemas.microsoft.com/office/powerpoint/2010/main" val="1142822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 3.0 and the Future Web</a:t>
            </a:r>
          </a:p>
        </p:txBody>
      </p:sp>
      <p:sp>
        <p:nvSpPr>
          <p:cNvPr id="3" name="Content Placeholder 2"/>
          <p:cNvSpPr>
            <a:spLocks noGrp="1"/>
          </p:cNvSpPr>
          <p:nvPr>
            <p:ph idx="1"/>
          </p:nvPr>
        </p:nvSpPr>
        <p:spPr/>
        <p:txBody>
          <a:bodyPr/>
          <a:lstStyle/>
          <a:p>
            <a:r>
              <a:rPr lang="en-US" altLang="en-US" sz="2300" dirty="0"/>
              <a:t>More tools to make sense of trillions of pages on the Internet</a:t>
            </a:r>
          </a:p>
          <a:p>
            <a:r>
              <a:rPr lang="en-US" altLang="en-US" sz="2300" dirty="0"/>
              <a:t>Pervasive web</a:t>
            </a:r>
          </a:p>
          <a:p>
            <a:r>
              <a:rPr lang="en-US" altLang="ja-JP" sz="2300" dirty="0"/>
              <a:t>Internet of Things </a:t>
            </a:r>
          </a:p>
          <a:p>
            <a:r>
              <a:rPr lang="en-US" altLang="ja-JP" sz="2300" dirty="0"/>
              <a:t>Internet of People</a:t>
            </a:r>
          </a:p>
          <a:p>
            <a:r>
              <a:rPr lang="en-US" altLang="en-US" sz="2300" dirty="0"/>
              <a:t>App Internet</a:t>
            </a:r>
          </a:p>
          <a:p>
            <a:r>
              <a:rPr lang="en-US" altLang="en-US" sz="2300" dirty="0"/>
              <a:t>Increased cloud computing and SaaS</a:t>
            </a:r>
          </a:p>
          <a:p>
            <a:r>
              <a:rPr lang="en-US" altLang="en-US" sz="2300" dirty="0"/>
              <a:t>Ubiquitous mobile connectivity</a:t>
            </a:r>
          </a:p>
          <a:p>
            <a:r>
              <a:rPr lang="en-US" altLang="en-US" sz="2300" dirty="0"/>
              <a:t>Greater seamlessness of web as a whole</a:t>
            </a:r>
          </a:p>
        </p:txBody>
      </p:sp>
    </p:spTree>
    <p:extLst>
      <p:ext uri="{BB962C8B-B14F-4D97-AF65-F5344CB8AC3E}">
        <p14:creationId xmlns:p14="http://schemas.microsoft.com/office/powerpoint/2010/main" val="1914485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Wireless Technology Makes Dundee Precious Metals Good as Gold</a:t>
            </a:r>
            <a:r>
              <a:rPr lang="en-US" dirty="0"/>
              <a:t> </a:t>
            </a:r>
            <a:r>
              <a:rPr lang="en-US" altLang="en-US" dirty="0"/>
              <a:t>(1 of 2)</a:t>
            </a:r>
          </a:p>
        </p:txBody>
      </p:sp>
      <p:sp>
        <p:nvSpPr>
          <p:cNvPr id="3" name="Content Placeholder 2"/>
          <p:cNvSpPr>
            <a:spLocks noGrp="1"/>
          </p:cNvSpPr>
          <p:nvPr>
            <p:ph idx="1"/>
          </p:nvPr>
        </p:nvSpPr>
        <p:spPr/>
        <p:txBody>
          <a:bodyPr/>
          <a:lstStyle/>
          <a:p>
            <a:r>
              <a:rPr lang="en-US" altLang="en-US" dirty="0"/>
              <a:t>Problem</a:t>
            </a:r>
          </a:p>
          <a:p>
            <a:pPr lvl="1"/>
            <a:r>
              <a:rPr lang="en-IN" dirty="0"/>
              <a:t>Making mining operations more efficient</a:t>
            </a:r>
            <a:endParaRPr lang="en-US" dirty="0"/>
          </a:p>
          <a:p>
            <a:pPr lvl="1"/>
            <a:r>
              <a:rPr lang="en-IN" dirty="0"/>
              <a:t>Challenges communicating and coordinating work underground</a:t>
            </a:r>
            <a:endParaRPr lang="en-US" dirty="0"/>
          </a:p>
          <a:p>
            <a:r>
              <a:rPr lang="en-US" altLang="en-US" dirty="0"/>
              <a:t>Solutions  </a:t>
            </a:r>
          </a:p>
          <a:p>
            <a:pPr lvl="1"/>
            <a:r>
              <a:rPr lang="en-US" altLang="en-US" dirty="0"/>
              <a:t>Underground wireless Wi-Fi network</a:t>
            </a:r>
          </a:p>
          <a:p>
            <a:pPr lvl="1"/>
            <a:r>
              <a:rPr lang="en-US" altLang="en-US" dirty="0"/>
              <a:t>Technology adapted to difficult conditions</a:t>
            </a:r>
          </a:p>
          <a:p>
            <a:pPr lvl="1"/>
            <a:r>
              <a:rPr lang="en-US" altLang="en-US" dirty="0"/>
              <a:t>Wi-Fi RFID tags to track and transmit data</a:t>
            </a:r>
          </a:p>
          <a:p>
            <a:pPr lvl="1"/>
            <a:r>
              <a:rPr lang="en-IN" altLang="en-US" dirty="0"/>
              <a:t>Mobile View interface provides reports and rules-based alerts</a:t>
            </a:r>
            <a:endParaRPr lang="en-US" altLang="en-US" dirty="0"/>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cs typeface="ＭＳ Ｐゴシック" charset="0"/>
              </a:rPr>
              <a:t>Cellular Systems</a:t>
            </a:r>
            <a:endParaRPr lang="en-US" dirty="0"/>
          </a:p>
        </p:txBody>
      </p:sp>
      <p:sp>
        <p:nvSpPr>
          <p:cNvPr id="3" name="Content Placeholder 2"/>
          <p:cNvSpPr>
            <a:spLocks noGrp="1"/>
          </p:cNvSpPr>
          <p:nvPr>
            <p:ph idx="1"/>
          </p:nvPr>
        </p:nvSpPr>
        <p:spPr/>
        <p:txBody>
          <a:bodyPr/>
          <a:lstStyle/>
          <a:p>
            <a:pPr>
              <a:defRPr/>
            </a:pPr>
            <a:r>
              <a:rPr lang="en-US" dirty="0"/>
              <a:t>Competing standards</a:t>
            </a:r>
          </a:p>
          <a:p>
            <a:pPr lvl="1">
              <a:defRPr/>
            </a:pPr>
            <a:r>
              <a:rPr lang="en-US" dirty="0"/>
              <a:t>CDMA: United States only</a:t>
            </a:r>
          </a:p>
          <a:p>
            <a:pPr lvl="1">
              <a:defRPr/>
            </a:pPr>
            <a:r>
              <a:rPr lang="en-US" dirty="0"/>
              <a:t>GSM: Rest of world, AT&amp;T, T-Mobile</a:t>
            </a:r>
          </a:p>
          <a:p>
            <a:pPr>
              <a:defRPr/>
            </a:pPr>
            <a:r>
              <a:rPr lang="en-US" dirty="0"/>
              <a:t>Third-generation (3G) networks</a:t>
            </a:r>
          </a:p>
          <a:p>
            <a:pPr lvl="1">
              <a:defRPr/>
            </a:pPr>
            <a:r>
              <a:rPr lang="en-US" dirty="0"/>
              <a:t>144 Kbps</a:t>
            </a:r>
          </a:p>
          <a:p>
            <a:pPr lvl="1">
              <a:defRPr/>
            </a:pPr>
            <a:r>
              <a:rPr lang="en-US" dirty="0"/>
              <a:t>Suitable for e-mail access, web browsing</a:t>
            </a:r>
          </a:p>
          <a:p>
            <a:pPr>
              <a:defRPr/>
            </a:pPr>
            <a:r>
              <a:rPr lang="en-US" dirty="0"/>
              <a:t>Fourth-generation (4G) networks</a:t>
            </a:r>
          </a:p>
          <a:p>
            <a:pPr lvl="1">
              <a:defRPr/>
            </a:pPr>
            <a:r>
              <a:rPr lang="en-US" dirty="0"/>
              <a:t>Up to 100 Mbps</a:t>
            </a:r>
          </a:p>
          <a:p>
            <a:pPr lvl="1">
              <a:defRPr/>
            </a:pPr>
            <a:r>
              <a:rPr lang="en-US" dirty="0"/>
              <a:t>Suitable for Internet video</a:t>
            </a:r>
          </a:p>
          <a:p>
            <a:pPr lvl="1">
              <a:defRPr/>
            </a:pPr>
            <a:r>
              <a:rPr lang="en-US" dirty="0"/>
              <a:t>LTE and WiMax</a:t>
            </a:r>
          </a:p>
        </p:txBody>
      </p:sp>
    </p:spTree>
    <p:extLst>
      <p:ext uri="{BB962C8B-B14F-4D97-AF65-F5344CB8AC3E}">
        <p14:creationId xmlns:p14="http://schemas.microsoft.com/office/powerpoint/2010/main" val="327123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Wireless Computer Networks and Internet Access (1 of 2)</a:t>
            </a:r>
          </a:p>
        </p:txBody>
      </p:sp>
      <p:sp>
        <p:nvSpPr>
          <p:cNvPr id="3" name="Content Placeholder 2"/>
          <p:cNvSpPr>
            <a:spLocks noGrp="1"/>
          </p:cNvSpPr>
          <p:nvPr>
            <p:ph idx="1"/>
          </p:nvPr>
        </p:nvSpPr>
        <p:spPr/>
        <p:txBody>
          <a:bodyPr/>
          <a:lstStyle/>
          <a:p>
            <a:r>
              <a:rPr lang="en-US" dirty="0"/>
              <a:t>Bluetooth (802.15) </a:t>
            </a:r>
          </a:p>
          <a:p>
            <a:pPr lvl="1"/>
            <a:r>
              <a:rPr lang="en-US" dirty="0"/>
              <a:t>Links up to 8 devices in 10-m area using low-power, radio-based communication</a:t>
            </a:r>
          </a:p>
          <a:p>
            <a:pPr lvl="1"/>
            <a:r>
              <a:rPr lang="en-US" dirty="0"/>
              <a:t>Useful for personal networking (PANs)</a:t>
            </a:r>
          </a:p>
          <a:p>
            <a:r>
              <a:rPr lang="en-US" dirty="0"/>
              <a:t>Wi-Fi (802.11)</a:t>
            </a:r>
          </a:p>
          <a:p>
            <a:pPr lvl="1"/>
            <a:r>
              <a:rPr lang="en-US" dirty="0"/>
              <a:t>Set of standards: 802.11</a:t>
            </a:r>
          </a:p>
          <a:p>
            <a:pPr lvl="1"/>
            <a:r>
              <a:rPr lang="en-US" dirty="0"/>
              <a:t>Used for wireless LAN and wireless Internet access</a:t>
            </a:r>
          </a:p>
          <a:p>
            <a:pPr lvl="1"/>
            <a:r>
              <a:rPr lang="en-US" dirty="0"/>
              <a:t>Use access points: device with radio receiver/transmitter for connecting wireless devices to a wired LAN</a:t>
            </a:r>
          </a:p>
        </p:txBody>
      </p:sp>
    </p:spTree>
    <p:extLst>
      <p:ext uri="{BB962C8B-B14F-4D97-AF65-F5344CB8AC3E}">
        <p14:creationId xmlns:p14="http://schemas.microsoft.com/office/powerpoint/2010/main" val="463111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Wireless Computer Networks and Internet Access (2 of 2)</a:t>
            </a:r>
          </a:p>
        </p:txBody>
      </p:sp>
      <p:sp>
        <p:nvSpPr>
          <p:cNvPr id="3" name="Content Placeholder 2"/>
          <p:cNvSpPr>
            <a:spLocks noGrp="1"/>
          </p:cNvSpPr>
          <p:nvPr>
            <p:ph idx="1"/>
          </p:nvPr>
        </p:nvSpPr>
        <p:spPr/>
        <p:txBody>
          <a:bodyPr/>
          <a:lstStyle/>
          <a:p>
            <a:pPr>
              <a:defRPr/>
            </a:pPr>
            <a:r>
              <a:rPr lang="en-US" dirty="0"/>
              <a:t>Wi-Fi (cont.)</a:t>
            </a:r>
          </a:p>
          <a:p>
            <a:pPr lvl="1">
              <a:defRPr/>
            </a:pPr>
            <a:r>
              <a:rPr lang="en-US" dirty="0"/>
              <a:t>Hotspots: one or more access points in public place to provide maximum wireless coverage for a specific area</a:t>
            </a:r>
          </a:p>
          <a:p>
            <a:pPr lvl="1">
              <a:defRPr/>
            </a:pPr>
            <a:r>
              <a:rPr lang="en-US" dirty="0"/>
              <a:t>Weak security features</a:t>
            </a:r>
          </a:p>
          <a:p>
            <a:pPr>
              <a:defRPr/>
            </a:pPr>
            <a:r>
              <a:rPr lang="en-US" dirty="0"/>
              <a:t>WiMax (802.16)</a:t>
            </a:r>
          </a:p>
          <a:p>
            <a:pPr lvl="1">
              <a:defRPr/>
            </a:pPr>
            <a:r>
              <a:rPr lang="en-US" dirty="0"/>
              <a:t>Wireless access range of 31 miles</a:t>
            </a:r>
          </a:p>
          <a:p>
            <a:pPr lvl="1">
              <a:defRPr/>
            </a:pPr>
            <a:r>
              <a:rPr lang="en-US" dirty="0"/>
              <a:t>Require WiMax antennas</a:t>
            </a:r>
          </a:p>
        </p:txBody>
      </p:sp>
    </p:spTree>
    <p:extLst>
      <p:ext uri="{BB962C8B-B14F-4D97-AF65-F5344CB8AC3E}">
        <p14:creationId xmlns:p14="http://schemas.microsoft.com/office/powerpoint/2010/main" val="2144393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7.13: </a:t>
            </a:r>
            <a:r>
              <a:rPr lang="en-US" altLang="en-US" sz="3600" dirty="0"/>
              <a:t>A Bluetooth Network (PAN)</a:t>
            </a:r>
          </a:p>
        </p:txBody>
      </p:sp>
      <p:pic>
        <p:nvPicPr>
          <p:cNvPr id="3" name="Picture 2" descr="Figure 7.13 shows the elements in a bluetooth net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1219200"/>
            <a:ext cx="6471237" cy="4724400"/>
          </a:xfrm>
          <a:prstGeom prst="rect">
            <a:avLst/>
          </a:prstGeom>
        </p:spPr>
      </p:pic>
    </p:spTree>
    <p:extLst>
      <p:ext uri="{BB962C8B-B14F-4D97-AF65-F5344CB8AC3E}">
        <p14:creationId xmlns:p14="http://schemas.microsoft.com/office/powerpoint/2010/main" val="575224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7.14: </a:t>
            </a:r>
            <a:r>
              <a:rPr lang="en-US" altLang="en-US" sz="3600" dirty="0"/>
              <a:t>An 802.11 Wireless LAN</a:t>
            </a:r>
          </a:p>
        </p:txBody>
      </p:sp>
      <p:pic>
        <p:nvPicPr>
          <p:cNvPr id="3" name="Picture 2" descr="Figure 7.14 illustrates the components in an  802.11 wireless LA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259541"/>
            <a:ext cx="6553200" cy="4871329"/>
          </a:xfrm>
          <a:prstGeom prst="rect">
            <a:avLst/>
          </a:prstGeom>
        </p:spPr>
      </p:pic>
    </p:spTree>
    <p:extLst>
      <p:ext uri="{BB962C8B-B14F-4D97-AF65-F5344CB8AC3E}">
        <p14:creationId xmlns:p14="http://schemas.microsoft.com/office/powerpoint/2010/main" val="32895953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Radio Frequency Identification (RFID)</a:t>
            </a:r>
          </a:p>
        </p:txBody>
      </p:sp>
      <p:sp>
        <p:nvSpPr>
          <p:cNvPr id="3" name="Content Placeholder 2"/>
          <p:cNvSpPr>
            <a:spLocks noGrp="1"/>
          </p:cNvSpPr>
          <p:nvPr>
            <p:ph idx="1"/>
          </p:nvPr>
        </p:nvSpPr>
        <p:spPr/>
        <p:txBody>
          <a:bodyPr/>
          <a:lstStyle/>
          <a:p>
            <a:r>
              <a:rPr lang="en-US" dirty="0"/>
              <a:t>Use tiny tags with microchips containing data about an item and location</a:t>
            </a:r>
          </a:p>
          <a:p>
            <a:r>
              <a:rPr lang="en-US" dirty="0"/>
              <a:t>Tag antennas to transmit radio signals over short distances to special RFID readers</a:t>
            </a:r>
          </a:p>
          <a:p>
            <a:r>
              <a:rPr lang="en-US" dirty="0"/>
              <a:t>Common uses:</a:t>
            </a:r>
          </a:p>
          <a:p>
            <a:pPr lvl="1"/>
            <a:r>
              <a:rPr lang="en-US" dirty="0"/>
              <a:t>Automated toll-collection </a:t>
            </a:r>
          </a:p>
          <a:p>
            <a:pPr lvl="1"/>
            <a:r>
              <a:rPr lang="en-US" dirty="0"/>
              <a:t>Tracking goods in a supply chain</a:t>
            </a:r>
          </a:p>
          <a:p>
            <a:r>
              <a:rPr lang="en-US" dirty="0"/>
              <a:t>Reduction in cost of tags making RFID viable for many firms</a:t>
            </a:r>
          </a:p>
        </p:txBody>
      </p:sp>
    </p:spTree>
    <p:extLst>
      <p:ext uri="{BB962C8B-B14F-4D97-AF65-F5344CB8AC3E}">
        <p14:creationId xmlns:p14="http://schemas.microsoft.com/office/powerpoint/2010/main" val="11338482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7.15: </a:t>
            </a:r>
            <a:r>
              <a:rPr lang="en-US" altLang="en-US" sz="3600" dirty="0"/>
              <a:t>How RFID Works</a:t>
            </a:r>
          </a:p>
        </p:txBody>
      </p:sp>
      <p:pic>
        <p:nvPicPr>
          <p:cNvPr id="3" name="Picture 2" descr="Figure 7.15 shows how RFID wo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1676400"/>
            <a:ext cx="7903204" cy="3429000"/>
          </a:xfrm>
          <a:prstGeom prst="rect">
            <a:avLst/>
          </a:prstGeom>
        </p:spPr>
      </p:pic>
    </p:spTree>
    <p:extLst>
      <p:ext uri="{BB962C8B-B14F-4D97-AF65-F5344CB8AC3E}">
        <p14:creationId xmlns:p14="http://schemas.microsoft.com/office/powerpoint/2010/main" val="2090032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Wireless Sensor Networks (WSNs)</a:t>
            </a:r>
            <a:endParaRPr lang="en-US" dirty="0"/>
          </a:p>
        </p:txBody>
      </p:sp>
      <p:sp>
        <p:nvSpPr>
          <p:cNvPr id="3" name="Content Placeholder 2"/>
          <p:cNvSpPr>
            <a:spLocks noGrp="1"/>
          </p:cNvSpPr>
          <p:nvPr>
            <p:ph idx="1"/>
          </p:nvPr>
        </p:nvSpPr>
        <p:spPr/>
        <p:txBody>
          <a:bodyPr/>
          <a:lstStyle/>
          <a:p>
            <a:r>
              <a:rPr lang="en-US" altLang="en-US" sz="2400" dirty="0"/>
              <a:t>Networks of hundreds or thousands of interconnected wireless devices</a:t>
            </a:r>
          </a:p>
          <a:p>
            <a:r>
              <a:rPr lang="en-US" altLang="en-US" sz="2400" dirty="0"/>
              <a:t>Used to monitor building security, detect hazardous substances in air, monitor environmental changes, traffic, or military activity</a:t>
            </a:r>
          </a:p>
          <a:p>
            <a:r>
              <a:rPr lang="en-US" altLang="en-US" sz="2400" dirty="0"/>
              <a:t>Devices have built-in processing, storage, and radio frequency sensors and antennas</a:t>
            </a:r>
          </a:p>
          <a:p>
            <a:r>
              <a:rPr lang="en-US" altLang="en-US" sz="2400" dirty="0"/>
              <a:t>Require low-power, long-lasting batteries and ability to endure in the field without maintenance</a:t>
            </a:r>
          </a:p>
          <a:p>
            <a:r>
              <a:rPr lang="en-US" altLang="en-US" sz="2400" dirty="0"/>
              <a:t>Major sources of </a:t>
            </a:r>
            <a:r>
              <a:rPr lang="ja-JP" altLang="en-US" sz="2400" dirty="0"/>
              <a:t>“</a:t>
            </a:r>
            <a:r>
              <a:rPr lang="en-US" altLang="ja-JP" sz="2400" dirty="0"/>
              <a:t>Big Data</a:t>
            </a:r>
            <a:r>
              <a:rPr lang="ja-JP" altLang="en-US" sz="2400" dirty="0"/>
              <a:t>”</a:t>
            </a:r>
            <a:r>
              <a:rPr lang="en-US" altLang="ja-JP" sz="2400" dirty="0"/>
              <a:t> and fueling </a:t>
            </a:r>
            <a:r>
              <a:rPr lang="ja-JP" altLang="en-US" sz="2400" dirty="0"/>
              <a:t>“</a:t>
            </a:r>
            <a:r>
              <a:rPr lang="en-US" altLang="ja-JP" sz="2400" dirty="0"/>
              <a:t>Internet of Things</a:t>
            </a:r>
            <a:r>
              <a:rPr lang="ja-JP" altLang="en-US" sz="2400" dirty="0"/>
              <a:t>”</a:t>
            </a:r>
            <a:endParaRPr lang="en-US" altLang="ja-JP" sz="2400" dirty="0"/>
          </a:p>
        </p:txBody>
      </p:sp>
    </p:spTree>
    <p:extLst>
      <p:ext uri="{BB962C8B-B14F-4D97-AF65-F5344CB8AC3E}">
        <p14:creationId xmlns:p14="http://schemas.microsoft.com/office/powerpoint/2010/main" val="320601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7.16: </a:t>
            </a:r>
            <a:r>
              <a:rPr lang="en-US" altLang="en-US" sz="3600" dirty="0"/>
              <a:t>A Wireless Sensor Network</a:t>
            </a:r>
          </a:p>
        </p:txBody>
      </p:sp>
      <p:pic>
        <p:nvPicPr>
          <p:cNvPr id="3" name="Picture 2" descr="Figure 7.16 illustrates a wireless sensor net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143000"/>
            <a:ext cx="7344774" cy="4772461"/>
          </a:xfrm>
          <a:prstGeom prst="rect">
            <a:avLst/>
          </a:prstGeom>
        </p:spPr>
      </p:pic>
    </p:spTree>
    <p:extLst>
      <p:ext uri="{BB962C8B-B14F-4D97-AF65-F5344CB8AC3E}">
        <p14:creationId xmlns:p14="http://schemas.microsoft.com/office/powerpoint/2010/main" val="3578317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Wireless Technology Makes Dundee Precious Metals Good as Gold</a:t>
            </a:r>
            <a:r>
              <a:rPr lang="en-US" dirty="0"/>
              <a:t> </a:t>
            </a:r>
            <a:r>
              <a:rPr lang="en-US" altLang="en-US" dirty="0"/>
              <a:t>(2 of 2)</a:t>
            </a:r>
          </a:p>
        </p:txBody>
      </p:sp>
      <p:sp>
        <p:nvSpPr>
          <p:cNvPr id="3" name="Content Placeholder 2"/>
          <p:cNvSpPr>
            <a:spLocks noGrp="1"/>
          </p:cNvSpPr>
          <p:nvPr>
            <p:ph idx="1"/>
          </p:nvPr>
        </p:nvSpPr>
        <p:spPr/>
        <p:txBody>
          <a:bodyPr/>
          <a:lstStyle/>
          <a:p>
            <a:r>
              <a:rPr lang="en-US" altLang="en-US" dirty="0"/>
              <a:t>Dundee uses Cisco Systems’ Wi-Fi and </a:t>
            </a:r>
            <a:r>
              <a:rPr lang="en-US" altLang="en-US" dirty="0" err="1"/>
              <a:t>AeroScout</a:t>
            </a:r>
            <a:r>
              <a:rPr lang="en-US" altLang="en-US" dirty="0"/>
              <a:t> RFID technology to </a:t>
            </a:r>
            <a:r>
              <a:rPr lang="en-IN" altLang="en-US" dirty="0"/>
              <a:t>make its mining operations more efficient.</a:t>
            </a:r>
            <a:endParaRPr lang="en-US" dirty="0"/>
          </a:p>
          <a:p>
            <a:r>
              <a:rPr lang="en-US" altLang="en-US" dirty="0"/>
              <a:t>Demonstrates IT</a:t>
            </a:r>
            <a:r>
              <a:rPr lang="en-US" altLang="ja-JP" dirty="0"/>
              <a:t>’s role in helping organizations increase efficiency and lower costs</a:t>
            </a:r>
          </a:p>
          <a:p>
            <a:r>
              <a:rPr lang="en-US" altLang="en-US" dirty="0"/>
              <a:t>Illustrates the ability of IT systems to track equipment and workers and use resources more efficiently</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Networking and Communication Trends</a:t>
            </a:r>
            <a:endParaRPr lang="en-US" altLang="en-US" dirty="0"/>
          </a:p>
        </p:txBody>
      </p:sp>
      <p:sp>
        <p:nvSpPr>
          <p:cNvPr id="3" name="Content Placeholder 2"/>
          <p:cNvSpPr>
            <a:spLocks noGrp="1"/>
          </p:cNvSpPr>
          <p:nvPr>
            <p:ph idx="1"/>
          </p:nvPr>
        </p:nvSpPr>
        <p:spPr/>
        <p:txBody>
          <a:bodyPr/>
          <a:lstStyle/>
          <a:p>
            <a:r>
              <a:rPr lang="en-US" dirty="0"/>
              <a:t>Convergence</a:t>
            </a:r>
          </a:p>
          <a:p>
            <a:pPr lvl="1"/>
            <a:r>
              <a:rPr lang="en-US" dirty="0"/>
              <a:t>Telephone networks and computer networks converging into single digital network using Internet standards</a:t>
            </a:r>
          </a:p>
          <a:p>
            <a:r>
              <a:rPr lang="en-US" dirty="0"/>
              <a:t>Broadband</a:t>
            </a:r>
          </a:p>
          <a:p>
            <a:pPr lvl="1"/>
            <a:r>
              <a:rPr lang="en-US" dirty="0"/>
              <a:t>More than 74 percent U.S. Internet users have broadband access</a:t>
            </a:r>
          </a:p>
          <a:p>
            <a:r>
              <a:rPr lang="en-US" dirty="0"/>
              <a:t>Broadband wireless</a:t>
            </a:r>
          </a:p>
          <a:p>
            <a:pPr lvl="1"/>
            <a:r>
              <a:rPr lang="en-US" dirty="0"/>
              <a:t>Voice, data communication are increasingly taking place over broadband wireless platforms</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Computer Network?</a:t>
            </a:r>
          </a:p>
        </p:txBody>
      </p:sp>
      <p:sp>
        <p:nvSpPr>
          <p:cNvPr id="3" name="Content Placeholder 2"/>
          <p:cNvSpPr>
            <a:spLocks noGrp="1"/>
          </p:cNvSpPr>
          <p:nvPr>
            <p:ph idx="1"/>
          </p:nvPr>
        </p:nvSpPr>
        <p:spPr/>
        <p:txBody>
          <a:bodyPr/>
          <a:lstStyle/>
          <a:p>
            <a:pPr>
              <a:defRPr/>
            </a:pPr>
            <a:r>
              <a:rPr lang="en-US" dirty="0"/>
              <a:t>Two or more connected computers</a:t>
            </a:r>
          </a:p>
          <a:p>
            <a:pPr>
              <a:defRPr/>
            </a:pPr>
            <a:r>
              <a:rPr lang="en-US" dirty="0"/>
              <a:t>Major components in simple network</a:t>
            </a:r>
          </a:p>
          <a:p>
            <a:pPr lvl="1">
              <a:defRPr/>
            </a:pPr>
            <a:r>
              <a:rPr lang="en-US" sz="2400" dirty="0"/>
              <a:t>Client and server computers</a:t>
            </a:r>
          </a:p>
          <a:p>
            <a:pPr lvl="1">
              <a:defRPr/>
            </a:pPr>
            <a:r>
              <a:rPr lang="en-US" sz="2400" dirty="0"/>
              <a:t>Network interfaces (NICs)</a:t>
            </a:r>
          </a:p>
          <a:p>
            <a:pPr lvl="1">
              <a:defRPr/>
            </a:pPr>
            <a:r>
              <a:rPr lang="en-US" sz="2400" dirty="0"/>
              <a:t>Connection medium</a:t>
            </a:r>
          </a:p>
          <a:p>
            <a:pPr lvl="1">
              <a:defRPr/>
            </a:pPr>
            <a:r>
              <a:rPr lang="en-US" sz="2400" dirty="0"/>
              <a:t>Network operating system (NOS)</a:t>
            </a:r>
          </a:p>
          <a:p>
            <a:pPr lvl="1">
              <a:defRPr/>
            </a:pPr>
            <a:r>
              <a:rPr lang="en-US" sz="2400" dirty="0"/>
              <a:t>Hubs, switches, routers</a:t>
            </a:r>
          </a:p>
          <a:p>
            <a:pPr>
              <a:defRPr/>
            </a:pPr>
            <a:r>
              <a:rPr lang="en-US" dirty="0"/>
              <a:t>Software-defined networking (SDN)</a:t>
            </a:r>
          </a:p>
          <a:p>
            <a:pPr lvl="1">
              <a:defRPr/>
            </a:pPr>
            <a:r>
              <a:rPr lang="en-US" sz="2400" dirty="0"/>
              <a:t>Functions of switches and routers managed by central program</a:t>
            </a:r>
          </a:p>
        </p:txBody>
      </p:sp>
    </p:spTree>
    <p:extLst>
      <p:ext uri="{BB962C8B-B14F-4D97-AF65-F5344CB8AC3E}">
        <p14:creationId xmlns:p14="http://schemas.microsoft.com/office/powerpoint/2010/main" val="210681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7.1: </a:t>
            </a:r>
            <a:r>
              <a:rPr lang="en-US" altLang="en-US" dirty="0"/>
              <a:t>Components of a Simple Computer Network</a:t>
            </a:r>
            <a:endParaRPr lang="en-US" dirty="0"/>
          </a:p>
        </p:txBody>
      </p:sp>
      <p:pic>
        <p:nvPicPr>
          <p:cNvPr id="3" name="Picture 2" descr="Figure 7.1 illustrates the components of a simple computer net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524000"/>
            <a:ext cx="7315200" cy="4139369"/>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Networks in Large Companies</a:t>
            </a:r>
          </a:p>
        </p:txBody>
      </p:sp>
      <p:sp>
        <p:nvSpPr>
          <p:cNvPr id="3" name="Content Placeholder 2"/>
          <p:cNvSpPr>
            <a:spLocks noGrp="1"/>
          </p:cNvSpPr>
          <p:nvPr>
            <p:ph idx="1"/>
          </p:nvPr>
        </p:nvSpPr>
        <p:spPr/>
        <p:txBody>
          <a:bodyPr/>
          <a:lstStyle/>
          <a:p>
            <a:r>
              <a:rPr lang="en-US" dirty="0"/>
              <a:t>Hundreds of local area networks (LANs) linked </a:t>
            </a:r>
            <a:r>
              <a:rPr lang="en-US"/>
              <a:t>to firm-wide </a:t>
            </a:r>
            <a:r>
              <a:rPr lang="en-US" dirty="0"/>
              <a:t>corporate network</a:t>
            </a:r>
          </a:p>
          <a:p>
            <a:r>
              <a:rPr lang="en-US" dirty="0"/>
              <a:t>Various powerful servers</a:t>
            </a:r>
          </a:p>
          <a:p>
            <a:pPr lvl="1"/>
            <a:r>
              <a:rPr lang="en-US" dirty="0"/>
              <a:t>Website, corporate intranet, extranet</a:t>
            </a:r>
          </a:p>
          <a:p>
            <a:pPr lvl="1"/>
            <a:r>
              <a:rPr lang="en-US" dirty="0"/>
              <a:t>Backend systems</a:t>
            </a:r>
          </a:p>
          <a:p>
            <a:r>
              <a:rPr lang="en-US" dirty="0"/>
              <a:t>Mobile wireless LANs (Wi-Fi networks)</a:t>
            </a:r>
          </a:p>
          <a:p>
            <a:r>
              <a:rPr lang="en-US" dirty="0"/>
              <a:t>Videoconferencing system</a:t>
            </a:r>
          </a:p>
          <a:p>
            <a:r>
              <a:rPr lang="en-US" dirty="0"/>
              <a:t>Telephone network, wireless cell phones</a:t>
            </a:r>
          </a:p>
        </p:txBody>
      </p:sp>
    </p:spTree>
    <p:extLst>
      <p:ext uri="{BB962C8B-B14F-4D97-AF65-F5344CB8AC3E}">
        <p14:creationId xmlns:p14="http://schemas.microsoft.com/office/powerpoint/2010/main" val="326918833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3856</TotalTime>
  <Words>5801</Words>
  <Application>Microsoft Office PowerPoint</Application>
  <PresentationFormat>On-screen Show (4:3)</PresentationFormat>
  <Paragraphs>420</Paragraphs>
  <Slides>48</Slides>
  <Notes>45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ＭＳ Ｐゴシック</vt:lpstr>
      <vt:lpstr>Arial</vt:lpstr>
      <vt:lpstr>Times New Roman</vt:lpstr>
      <vt:lpstr>Verdana</vt:lpstr>
      <vt:lpstr>Wingdings</vt:lpstr>
      <vt:lpstr>508 Lecture</vt:lpstr>
      <vt:lpstr>Management Information Systems: Managing the Digital Firm</vt:lpstr>
      <vt:lpstr>Learning Objectives</vt:lpstr>
      <vt:lpstr>Video Cases</vt:lpstr>
      <vt:lpstr>Wireless Technology Makes Dundee Precious Metals Good as Gold (1 of 2)</vt:lpstr>
      <vt:lpstr>Wireless Technology Makes Dundee Precious Metals Good as Gold (2 of 2)</vt:lpstr>
      <vt:lpstr>Networking and Communication Trends</vt:lpstr>
      <vt:lpstr>What Is a Computer Network?</vt:lpstr>
      <vt:lpstr>Figure 7.1: Components of a Simple Computer Network</vt:lpstr>
      <vt:lpstr>Networks in Large Companies</vt:lpstr>
      <vt:lpstr>Figure 7.2: Corporate Network Infrastructure</vt:lpstr>
      <vt:lpstr>Key Digital Networking Technologies (1 of 3)</vt:lpstr>
      <vt:lpstr>Key Digital Networking Technologies (2 of 3)</vt:lpstr>
      <vt:lpstr>Figure 7.3: Packet-Switched Networks and Packet Communications</vt:lpstr>
      <vt:lpstr>Key Digital Networking Technologies (3 of 3)</vt:lpstr>
      <vt:lpstr>Figure 7.4: The Transmission Control Protocol/Internet Protocol (TCP/IP) Reference Model</vt:lpstr>
      <vt:lpstr>Types of Networks</vt:lpstr>
      <vt:lpstr>Figure 7.5: Functions of the Modem</vt:lpstr>
      <vt:lpstr>Transmission Media and Transmission Speed</vt:lpstr>
      <vt:lpstr>What Is the Internet?</vt:lpstr>
      <vt:lpstr>Internet Addressing and Architecture</vt:lpstr>
      <vt:lpstr>Figure 7.6: The Domain Name System</vt:lpstr>
      <vt:lpstr>Internet Architecture and Governance</vt:lpstr>
      <vt:lpstr>Figure 7.7: Internet Network Architecture</vt:lpstr>
      <vt:lpstr>Interactive Session: Organizations: The Global Battle Over Net Neutrality</vt:lpstr>
      <vt:lpstr>The Future Internet: IPv6 and Internet 2</vt:lpstr>
      <vt:lpstr>Internet Services and Communication Tools (1 of 2)</vt:lpstr>
      <vt:lpstr>Figure 7.8: Client/Server Computing on the Internet</vt:lpstr>
      <vt:lpstr>Internet Services and Communication Tools (2 of 2)</vt:lpstr>
      <vt:lpstr>Figure 7.9: How Voice over IP Works</vt:lpstr>
      <vt:lpstr>Interactive Session: Management: Monitoring Employees on Networks: Unethical or Good Business?</vt:lpstr>
      <vt:lpstr>Figure 7.10: A Virtual Private Network Using the Internet</vt:lpstr>
      <vt:lpstr>The Web </vt:lpstr>
      <vt:lpstr>Searching for Information on the Web (1 of 2)</vt:lpstr>
      <vt:lpstr>Searching for Information on the Web (2 of 2)</vt:lpstr>
      <vt:lpstr>Figure 7.11: Top U.S. Web Search Engines</vt:lpstr>
      <vt:lpstr>Figure 7.12: How Google Works</vt:lpstr>
      <vt:lpstr>Web 2.0 (1 of 2)</vt:lpstr>
      <vt:lpstr>Web 2.0 (2 of 2)</vt:lpstr>
      <vt:lpstr>Web 3.0 and the Future Web</vt:lpstr>
      <vt:lpstr>Cellular Systems</vt:lpstr>
      <vt:lpstr>Wireless Computer Networks and Internet Access (1 of 2)</vt:lpstr>
      <vt:lpstr>Wireless Computer Networks and Internet Access (2 of 2)</vt:lpstr>
      <vt:lpstr>Figure 7.13: A Bluetooth Network (PAN)</vt:lpstr>
      <vt:lpstr>Figure 7.14: An 802.11 Wireless LAN</vt:lpstr>
      <vt:lpstr>Radio Frequency Identification (RFID)</vt:lpstr>
      <vt:lpstr>Figure 7.15: How RFID Works</vt:lpstr>
      <vt:lpstr>Wireless Sensor Networks (WSNs)</vt:lpstr>
      <vt:lpstr>Figure 7.16: A Wireless Sensor Network</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223</cp:revision>
  <dcterms:created xsi:type="dcterms:W3CDTF">2014-07-14T20:04:21Z</dcterms:created>
  <dcterms:modified xsi:type="dcterms:W3CDTF">2017-08-07T10:44:40Z</dcterms:modified>
  <cp:category>Information Systems</cp:category>
</cp:coreProperties>
</file>