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handoutMasterIdLst>
    <p:handoutMasterId r:id="rId39"/>
  </p:handoutMasterIdLst>
  <p:sldIdLst>
    <p:sldId id="349" r:id="rId2"/>
    <p:sldId id="350" r:id="rId3"/>
    <p:sldId id="376" r:id="rId4"/>
    <p:sldId id="355" r:id="rId5"/>
    <p:sldId id="377" r:id="rId6"/>
    <p:sldId id="351" r:id="rId7"/>
    <p:sldId id="412" r:id="rId8"/>
    <p:sldId id="413" r:id="rId9"/>
    <p:sldId id="369" r:id="rId10"/>
    <p:sldId id="414" r:id="rId11"/>
    <p:sldId id="415" r:id="rId12"/>
    <p:sldId id="416" r:id="rId13"/>
    <p:sldId id="409" r:id="rId14"/>
    <p:sldId id="417" r:id="rId15"/>
    <p:sldId id="418" r:id="rId16"/>
    <p:sldId id="419" r:id="rId17"/>
    <p:sldId id="420" r:id="rId18"/>
    <p:sldId id="421" r:id="rId19"/>
    <p:sldId id="437" r:id="rId20"/>
    <p:sldId id="422" r:id="rId21"/>
    <p:sldId id="423" r:id="rId22"/>
    <p:sldId id="424" r:id="rId23"/>
    <p:sldId id="426" r:id="rId24"/>
    <p:sldId id="427" r:id="rId25"/>
    <p:sldId id="428" r:id="rId26"/>
    <p:sldId id="410" r:id="rId27"/>
    <p:sldId id="429" r:id="rId28"/>
    <p:sldId id="430" r:id="rId29"/>
    <p:sldId id="431" r:id="rId30"/>
    <p:sldId id="432" r:id="rId31"/>
    <p:sldId id="433" r:id="rId32"/>
    <p:sldId id="434" r:id="rId33"/>
    <p:sldId id="435" r:id="rId34"/>
    <p:sldId id="436" r:id="rId35"/>
    <p:sldId id="411" r:id="rId36"/>
    <p:sldId id="408"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an Miller" initials="MM"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38"/>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24" autoAdjust="0"/>
    <p:restoredTop sz="75792" autoAdjust="0"/>
  </p:normalViewPr>
  <p:slideViewPr>
    <p:cSldViewPr>
      <p:cViewPr varScale="1">
        <p:scale>
          <a:sx n="86" d="100"/>
          <a:sy n="86" d="100"/>
        </p:scale>
        <p:origin x="2034" y="96"/>
      </p:cViewPr>
      <p:guideLst>
        <p:guide orient="horz" pos="2160"/>
        <p:guide pos="2880"/>
      </p:guideLst>
    </p:cSldViewPr>
  </p:slideViewPr>
  <p:outlineViewPr>
    <p:cViewPr>
      <p:scale>
        <a:sx n="33" d="100"/>
        <a:sy n="33" d="100"/>
      </p:scale>
      <p:origin x="0" y="-21876"/>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8/7/2017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8/7/2017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chapter examines the ethical, social, and political issues raised by information systems. It can be useful to ask students to help you put together a list of these issues categorized into ethical, social, and political columns. </a:t>
            </a:r>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2</a:t>
            </a:fld>
            <a:endParaRPr lang="en-US" dirty="0"/>
          </a:p>
        </p:txBody>
      </p:sp>
    </p:spTree>
    <p:extLst>
      <p:ext uri="{BB962C8B-B14F-4D97-AF65-F5344CB8AC3E}">
        <p14:creationId xmlns:p14="http://schemas.microsoft.com/office/powerpoint/2010/main" val="78936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Which of these trends do students believe might have the most adverse consequences? Why do they feel this way? Do the positives outweigh the negatives for all four issues? Why or why not?</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373916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Online profiling is one of the most controversial computer-related ethical, social, and political issues today. Although it is used fairly extensively on the Internet, it is also used by insurance firms, health insurance firms, casinos, and of course national authorities around the globe for finding potential terrorists.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2455964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4.2,</a:t>
            </a:r>
            <a:r>
              <a:rPr lang="en-US" altLang="en-US" baseline="0" dirty="0"/>
              <a:t> Page 131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0" u="none" strike="noStrike" kern="1200" baseline="0" dirty="0">
                <a:solidFill>
                  <a:schemeClr val="tx1"/>
                </a:solidFill>
                <a:latin typeface="+mn-lt"/>
                <a:ea typeface="+mn-ea"/>
                <a:cs typeface="+mn-cs"/>
              </a:rPr>
              <a:t>NORA technology can take information about people from disparate sources and find obscure, nonobvious relationships. It might discover, for example, that an applicant for a job at a casino shares a telephone number with a known criminal and issue an alert to the hiring manager.</a:t>
            </a:r>
          </a:p>
          <a:p>
            <a:endParaRPr lang="en-US" altLang="en-US" sz="1200" b="0" i="0" u="none" strike="noStrike" kern="1200" baseline="0" dirty="0">
              <a:solidFill>
                <a:schemeClr val="tx1"/>
              </a:solidFill>
              <a:latin typeface="+mn-lt"/>
              <a:ea typeface="+mn-ea"/>
              <a:cs typeface="+mn-cs"/>
            </a:endParaRPr>
          </a:p>
          <a:p>
            <a:r>
              <a:rPr lang="en-US" altLang="en-US" dirty="0">
                <a:latin typeface="Times New Roman" panose="02020603050405020304" pitchFamily="18" charset="0"/>
              </a:rPr>
              <a:t>Explain that NORA is used by both the government and the private sector for its profiling capabilities. Ask students to provide potential examples of NORA (other than the one mentioned in the caption) for both governmental and business purposes. One such example might be an airline identifying potential terrorists attempting to board a plane. Another might be government identifying potential terrorists by monitoring phone calls. </a:t>
            </a:r>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35609069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Explain that information systems do not exist in a vacuum and that these concepts are instrumental in understanding the impact of systems and measuring their success. Ask students why liability and due process are such important ethical concepts? (A rough answer would be that they provide recourse to individuals negatively effected by mismanagement of information systems, providing incentive to </a:t>
            </a:r>
            <a:r>
              <a:rPr lang="ja-JP" altLang="en-US" dirty="0">
                <a:latin typeface="Times New Roman" panose="02020603050405020304" pitchFamily="18" charset="0"/>
              </a:rPr>
              <a:t>“</a:t>
            </a:r>
            <a:r>
              <a:rPr lang="en-US" altLang="ja-JP" dirty="0">
                <a:latin typeface="Times New Roman" panose="02020603050405020304" pitchFamily="18" charset="0"/>
              </a:rPr>
              <a:t>play by the rules</a:t>
            </a:r>
            <a:r>
              <a:rPr lang="ja-JP" altLang="en-US" dirty="0">
                <a:latin typeface="Times New Roman" panose="02020603050405020304" pitchFamily="18" charset="0"/>
              </a:rPr>
              <a:t>”</a:t>
            </a:r>
            <a:r>
              <a:rPr lang="en-US" altLang="ja-JP" dirty="0">
                <a:latin typeface="Times New Roman" panose="02020603050405020304" pitchFamily="18" charset="0"/>
              </a:rPr>
              <a:t>.)</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258805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Do students believe that any aspect of ethical analysis is lacking from this process? If so, what? Can students offer a brief example of an ethical dilemma and how they would resolve it using this process? One class exercise is to work with students to identify an ethical situation they are aware of, or that may have been in the news. Then, go through the ethical analysis described in the slide to illustrate the process of analyzing an ethical situation.</a:t>
            </a:r>
          </a:p>
        </p:txBody>
      </p:sp>
      <p:sp>
        <p:nvSpPr>
          <p:cNvPr id="4" name="Slide Number Placeholder 3"/>
          <p:cNvSpPr>
            <a:spLocks noGrp="1"/>
          </p:cNvSpPr>
          <p:nvPr>
            <p:ph type="sldNum" sz="quarter" idx="10"/>
          </p:nvPr>
        </p:nvSpPr>
        <p:spPr/>
        <p:txBody>
          <a:bodyPr/>
          <a:lstStyle/>
          <a:p>
            <a:fld id="{A73D6722-9B4D-4E29-B226-C325925A8118}" type="slidenum">
              <a:rPr lang="en-US" smtClean="0"/>
              <a:t>15</a:t>
            </a:fld>
            <a:endParaRPr lang="en-US" dirty="0"/>
          </a:p>
        </p:txBody>
      </p:sp>
    </p:spTree>
    <p:extLst>
      <p:ext uri="{BB962C8B-B14F-4D97-AF65-F5344CB8AC3E}">
        <p14:creationId xmlns:p14="http://schemas.microsoft.com/office/powerpoint/2010/main" val="17571642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Ensure students understand the difference between the categorical imperative and the rule of change. Briefly, the difference is that the categorical imperative spans the entirety of the populace, whereas the rule of change applies to the decisions of one person over time. For example, the categorical imperative applies to an employee who tries to steal money from his employer. He shouldn</a:t>
            </a:r>
            <a:r>
              <a:rPr lang="en-US" altLang="ja-JP" dirty="0">
                <a:latin typeface="Times New Roman" panose="02020603050405020304" pitchFamily="18" charset="0"/>
              </a:rPr>
              <a:t>’t do this, because if all employees attempted to do so, the company would fail. The rule of change applied to the same situation might run as follows: although the employee’s stealing one dollar from the company would not lead to any true problem, repeatedly stealing one dollar, or stealing a lot of dollars, would be unacceptable and ultimately lead to the destruction of the company.</a:t>
            </a:r>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2789515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How does the </a:t>
            </a:r>
            <a:r>
              <a:rPr lang="ja-JP" altLang="en-US" dirty="0">
                <a:latin typeface="Times New Roman" panose="02020603050405020304" pitchFamily="18" charset="0"/>
              </a:rPr>
              <a:t>“</a:t>
            </a:r>
            <a:r>
              <a:rPr lang="en-US" altLang="ja-JP" dirty="0">
                <a:latin typeface="Times New Roman" panose="02020603050405020304" pitchFamily="18" charset="0"/>
              </a:rPr>
              <a:t>no free lunch</a:t>
            </a:r>
            <a:r>
              <a:rPr lang="ja-JP" altLang="en-US" dirty="0">
                <a:latin typeface="Times New Roman" panose="02020603050405020304" pitchFamily="18" charset="0"/>
              </a:rPr>
              <a:t>”</a:t>
            </a:r>
            <a:r>
              <a:rPr lang="en-US" altLang="ja-JP" dirty="0">
                <a:latin typeface="Times New Roman" panose="02020603050405020304" pitchFamily="18" charset="0"/>
              </a:rPr>
              <a:t> rule relate to copyrights, patents, and trademarks? (These concepts are discussed in later slides.)</a:t>
            </a:r>
          </a:p>
          <a:p>
            <a:endParaRPr lang="en-US" altLang="ja-JP" dirty="0">
              <a:latin typeface="Times New Roman" panose="02020603050405020304" pitchFamily="18" charset="0"/>
            </a:endParaRPr>
          </a:p>
          <a:p>
            <a:r>
              <a:rPr lang="en-US" altLang="en-US" dirty="0">
                <a:latin typeface="Times New Roman" panose="02020603050405020304" pitchFamily="18" charset="0"/>
              </a:rPr>
              <a:t>Explain that the appearance of unethical behavior is as harmful as actual unethical behavior at times, so adherence to these principles are critical. In an age of </a:t>
            </a:r>
            <a:r>
              <a:rPr lang="ja-JP" altLang="en-US" dirty="0">
                <a:latin typeface="Times New Roman" panose="02020603050405020304" pitchFamily="18" charset="0"/>
              </a:rPr>
              <a:t>“</a:t>
            </a:r>
            <a:r>
              <a:rPr lang="en-US" altLang="ja-JP" dirty="0">
                <a:latin typeface="Times New Roman" panose="02020603050405020304" pitchFamily="18" charset="0"/>
              </a:rPr>
              <a:t>open source software</a:t>
            </a:r>
            <a:r>
              <a:rPr lang="ja-JP" altLang="en-US" dirty="0">
                <a:latin typeface="Times New Roman" panose="02020603050405020304" pitchFamily="18" charset="0"/>
              </a:rPr>
              <a:t>”</a:t>
            </a:r>
            <a:r>
              <a:rPr lang="en-US" altLang="ja-JP" dirty="0">
                <a:latin typeface="Times New Roman" panose="02020603050405020304" pitchFamily="18" charset="0"/>
              </a:rPr>
              <a:t> how does the principle of </a:t>
            </a:r>
            <a:r>
              <a:rPr lang="ja-JP" altLang="en-US" dirty="0">
                <a:latin typeface="Times New Roman" panose="02020603050405020304" pitchFamily="18" charset="0"/>
              </a:rPr>
              <a:t>“</a:t>
            </a:r>
            <a:r>
              <a:rPr lang="en-US" altLang="ja-JP" dirty="0">
                <a:latin typeface="Times New Roman" panose="02020603050405020304" pitchFamily="18" charset="0"/>
              </a:rPr>
              <a:t>no free lunch</a:t>
            </a:r>
            <a:r>
              <a:rPr lang="ja-JP" altLang="en-US" dirty="0">
                <a:latin typeface="Times New Roman" panose="02020603050405020304" pitchFamily="18" charset="0"/>
              </a:rPr>
              <a:t>”</a:t>
            </a:r>
            <a:r>
              <a:rPr lang="en-US" altLang="ja-JP" dirty="0">
                <a:latin typeface="Times New Roman" panose="02020603050405020304" pitchFamily="18" charset="0"/>
              </a:rPr>
              <a:t> work out? Open source software is an example of an economic good which is licensed by the creator for distribution often without charge, or even attribution. In this case, there is a </a:t>
            </a:r>
            <a:r>
              <a:rPr lang="en-US" altLang="en-US" dirty="0">
                <a:latin typeface="Times New Roman" panose="02020603050405020304" pitchFamily="18" charset="0"/>
              </a:rPr>
              <a:t>“</a:t>
            </a:r>
            <a:r>
              <a:rPr lang="en-US" altLang="ja-JP" dirty="0">
                <a:latin typeface="Times New Roman" panose="02020603050405020304" pitchFamily="18" charset="0"/>
              </a:rPr>
              <a:t>free lunch.</a:t>
            </a:r>
            <a:r>
              <a:rPr lang="en-US" altLang="en-US" dirty="0">
                <a:latin typeface="Times New Roman" panose="02020603050405020304" pitchFamily="18" charset="0"/>
              </a:rPr>
              <a:t>”</a:t>
            </a:r>
            <a:r>
              <a:rPr lang="en-US" altLang="ja-JP" dirty="0">
                <a:latin typeface="Times New Roman" panose="02020603050405020304" pitchFamily="18" charset="0"/>
              </a:rPr>
              <a:t> But it occurs because the creators of the software consent to this arrangement.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20537828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18</a:t>
            </a:fld>
            <a:endParaRPr lang="en-US" dirty="0"/>
          </a:p>
        </p:txBody>
      </p:sp>
    </p:spTree>
    <p:extLst>
      <p:ext uri="{BB962C8B-B14F-4D97-AF65-F5344CB8AC3E}">
        <p14:creationId xmlns:p14="http://schemas.microsoft.com/office/powerpoint/2010/main" val="36264544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Other ethical dilemmas include companies trying to use new systems to reduce the size of their workforce, such as telephone companies using automated systems to reduce the need for human operators. Emphasize that in cases like these, right and wrong are not clearly defined, but instead, contrasting values are at odds with one another (companies value productivity, employees value their work).</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25545627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Do students believe that there are sufficient protections for privacy in law? If not, what are possible methods of developing appropriate privacy protections? Table 4-3 in the text lists a variety of other laws affecting both the government and private institutions, but few areas of the private sector are as well regulated with respect to privacy. Do an in-class poll and ask students who among them feel they can control the use of their personal information on the Internet. You should get no one raising their hand.</a:t>
            </a:r>
          </a:p>
        </p:txBody>
      </p:sp>
      <p:sp>
        <p:nvSpPr>
          <p:cNvPr id="4" name="Slide Number Placeholder 3"/>
          <p:cNvSpPr>
            <a:spLocks noGrp="1"/>
          </p:cNvSpPr>
          <p:nvPr>
            <p:ph type="sldNum" sz="quarter" idx="10"/>
          </p:nvPr>
        </p:nvSpPr>
        <p:spPr/>
        <p:txBody>
          <a:bodyPr/>
          <a:lstStyle/>
          <a:p>
            <a:fld id="{A73D6722-9B4D-4E29-B226-C325925A8118}" type="slidenum">
              <a:rPr lang="en-US" smtClean="0"/>
              <a:t>20</a:t>
            </a:fld>
            <a:endParaRPr lang="en-US" dirty="0"/>
          </a:p>
        </p:txBody>
      </p:sp>
    </p:spTree>
    <p:extLst>
      <p:ext uri="{BB962C8B-B14F-4D97-AF65-F5344CB8AC3E}">
        <p14:creationId xmlns:p14="http://schemas.microsoft.com/office/powerpoint/2010/main" val="4874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4097314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Explain what is meant by a </a:t>
            </a:r>
            <a:r>
              <a:rPr lang="ja-JP" altLang="en-US" dirty="0">
                <a:latin typeface="Times New Roman" panose="02020603050405020304" pitchFamily="18" charset="0"/>
              </a:rPr>
              <a:t>“</a:t>
            </a:r>
            <a:r>
              <a:rPr lang="en-US" altLang="ja-JP" dirty="0">
                <a:latin typeface="Times New Roman" panose="02020603050405020304" pitchFamily="18" charset="0"/>
              </a:rPr>
              <a:t>mutuality of interest between record holder and individual.</a:t>
            </a:r>
            <a:r>
              <a:rPr lang="ja-JP" altLang="en-US" dirty="0">
                <a:latin typeface="Times New Roman" panose="02020603050405020304" pitchFamily="18" charset="0"/>
              </a:rPr>
              <a:t>”</a:t>
            </a:r>
            <a:r>
              <a:rPr lang="en-US" altLang="ja-JP" dirty="0">
                <a:latin typeface="Times New Roman" panose="02020603050405020304" pitchFamily="18" charset="0"/>
              </a:rPr>
              <a:t> (Briefly, the individual wants to engage in a transaction, and the record holder needs information about the individual to support the transaction</a:t>
            </a:r>
            <a:r>
              <a:rPr lang="en-US" altLang="ja-JP" dirty="0">
                <a:latin typeface="Times New Roman" panose="02020603050405020304" pitchFamily="18" charset="0"/>
                <a:cs typeface="Times New Roman" panose="02020603050405020304" pitchFamily="18" charset="0"/>
              </a:rPr>
              <a:t>—</a:t>
            </a:r>
            <a:r>
              <a:rPr lang="en-US" altLang="ja-JP" dirty="0">
                <a:latin typeface="Times New Roman" panose="02020603050405020304" pitchFamily="18" charset="0"/>
              </a:rPr>
              <a:t>both are interested parties in the transaction.) </a:t>
            </a:r>
            <a:endParaRPr lang="en-US" altLang="en-US" dirty="0">
              <a:latin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7399940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Do students believe that the websites they visit actually disclose their data collection and utilization practices? Is it difficult to find where? </a:t>
            </a:r>
          </a:p>
        </p:txBody>
      </p:sp>
      <p:sp>
        <p:nvSpPr>
          <p:cNvPr id="4" name="Slide Number Placeholder 3"/>
          <p:cNvSpPr>
            <a:spLocks noGrp="1"/>
          </p:cNvSpPr>
          <p:nvPr>
            <p:ph type="sldNum" sz="quarter" idx="10"/>
          </p:nvPr>
        </p:nvSpPr>
        <p:spPr/>
        <p:txBody>
          <a:bodyPr/>
          <a:lstStyle/>
          <a:p>
            <a:fld id="{A73D6722-9B4D-4E29-B226-C325925A8118}" type="slidenum">
              <a:rPr lang="en-US" smtClean="0"/>
              <a:t>22</a:t>
            </a:fld>
            <a:endParaRPr lang="en-US" dirty="0"/>
          </a:p>
        </p:txBody>
      </p:sp>
    </p:spTree>
    <p:extLst>
      <p:ext uri="{BB962C8B-B14F-4D97-AF65-F5344CB8AC3E}">
        <p14:creationId xmlns:p14="http://schemas.microsoft.com/office/powerpoint/2010/main" val="12825283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EU protections of privacy are far more powerful than the United States because they require informed consent before a firm can do anything with personal information besides support the transaction at hand. In Europe, there is no junk postal mail for instance because advertising firms are prohibited from using personal information obtained from third parties, and without the consent of the individual. </a:t>
            </a:r>
          </a:p>
        </p:txBody>
      </p:sp>
      <p:sp>
        <p:nvSpPr>
          <p:cNvPr id="4" name="Slide Number Placeholder 3"/>
          <p:cNvSpPr>
            <a:spLocks noGrp="1"/>
          </p:cNvSpPr>
          <p:nvPr>
            <p:ph type="sldNum" sz="quarter" idx="10"/>
          </p:nvPr>
        </p:nvSpPr>
        <p:spPr/>
        <p:txBody>
          <a:bodyPr/>
          <a:lstStyle/>
          <a:p>
            <a:fld id="{A73D6722-9B4D-4E29-B226-C325925A8118}" type="slidenum">
              <a:rPr lang="en-US" smtClean="0"/>
              <a:t>23</a:t>
            </a:fld>
            <a:endParaRPr lang="en-US" dirty="0"/>
          </a:p>
        </p:txBody>
      </p:sp>
    </p:spTree>
    <p:extLst>
      <p:ext uri="{BB962C8B-B14F-4D97-AF65-F5344CB8AC3E}">
        <p14:creationId xmlns:p14="http://schemas.microsoft.com/office/powerpoint/2010/main" val="29324907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What are students attitudes toward these technologies? Emphasize that cookies can be useful at trusted sites, but perhaps invasive at others. Have students had any experience with spyware or web bugs on their own computers? How would they know they are being tracked? </a:t>
            </a:r>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22199599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Do students believe that businesses should be pressed to provide more comprehensive privacy protections online? Explain that businesses prefer the looser regulation, but that individuals may not. Also emphasize that most individuals do not take the proper steps to ensure their own privacy in any case. Most people do not know how to protect their privacy online. Does that mean that privacy is unimportant or that people don</a:t>
            </a:r>
            <a:r>
              <a:rPr lang="ja-JP" altLang="en-US" dirty="0">
                <a:latin typeface="Times New Roman" panose="02020603050405020304" pitchFamily="18" charset="0"/>
              </a:rPr>
              <a:t>’</a:t>
            </a:r>
            <a:r>
              <a:rPr lang="en-US" altLang="ja-JP" dirty="0">
                <a:latin typeface="Times New Roman" panose="02020603050405020304" pitchFamily="18" charset="0"/>
              </a:rPr>
              <a:t>t care?</a:t>
            </a:r>
          </a:p>
        </p:txBody>
      </p:sp>
      <p:sp>
        <p:nvSpPr>
          <p:cNvPr id="4" name="Slide Number Placeholder 3"/>
          <p:cNvSpPr>
            <a:spLocks noGrp="1"/>
          </p:cNvSpPr>
          <p:nvPr>
            <p:ph type="sldNum" sz="quarter" idx="10"/>
          </p:nvPr>
        </p:nvSpPr>
        <p:spPr/>
        <p:txBody>
          <a:bodyPr/>
          <a:lstStyle/>
          <a:p>
            <a:fld id="{A73D6722-9B4D-4E29-B226-C325925A8118}" type="slidenum">
              <a:rPr lang="en-US" smtClean="0"/>
              <a:t>25</a:t>
            </a:fld>
            <a:endParaRPr lang="en-US" dirty="0"/>
          </a:p>
        </p:txBody>
      </p:sp>
    </p:spTree>
    <p:extLst>
      <p:ext uri="{BB962C8B-B14F-4D97-AF65-F5344CB8AC3E}">
        <p14:creationId xmlns:p14="http://schemas.microsoft.com/office/powerpoint/2010/main" val="29637034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4.3,</a:t>
            </a:r>
            <a:r>
              <a:rPr lang="en-US" altLang="en-US" baseline="0" dirty="0"/>
              <a:t> Page 138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0" u="none" strike="noStrike" kern="1200" baseline="0" dirty="0">
                <a:solidFill>
                  <a:schemeClr val="tx1"/>
                </a:solidFill>
                <a:latin typeface="+mn-lt"/>
                <a:ea typeface="+mn-ea"/>
                <a:cs typeface="+mn-cs"/>
              </a:rPr>
              <a:t>Cookies are written by a website on a visitor’s hard drive. When the visitor returns to that website, the web server requests the ID number from the cookie and uses it to access the data stored by that server on that visitor. The website can then use these data to display personalized information.</a:t>
            </a:r>
          </a:p>
          <a:p>
            <a:endParaRPr lang="en-US" altLang="en-US" sz="1200" b="0" i="0" u="none" strike="noStrike" kern="1200" baseline="0" dirty="0">
              <a:solidFill>
                <a:schemeClr val="tx1"/>
              </a:solidFill>
              <a:latin typeface="+mn-lt"/>
              <a:ea typeface="+mn-ea"/>
              <a:cs typeface="+mn-cs"/>
            </a:endParaRPr>
          </a:p>
          <a:p>
            <a:r>
              <a:rPr lang="en-US" altLang="en-US" dirty="0">
                <a:latin typeface="Times New Roman" panose="02020603050405020304" pitchFamily="18" charset="0"/>
              </a:rPr>
              <a:t>Ask students to pinpoint where potential privacy invasions might occur in the process shown above. Students may suggest that no real privacy violation is occurring in the figure, which is a legitimate point of view. If so, ask them how they might feel about a website they did not trust engaging in the displayed process.</a:t>
            </a: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28811162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Do students believe that the property rights guaranteed by trade secrets, copyrights, and patents are strong enough to avoid the theft of intellectual property online? Give an example of a trade secret (the formula for Coke; a method of doing business or business process). Give an example of a copyright (which could include the copyright of a photo or newspaper article)</a:t>
            </a:r>
            <a:r>
              <a:rPr lang="en-US" altLang="ja-JP" dirty="0">
                <a:latin typeface="Times New Roman" panose="02020603050405020304" pitchFamily="18" charset="0"/>
              </a:rPr>
              <a:t>. And give an example of a patent (such as Amazon's One Click shopping as a business process patent, or Kodak</a:t>
            </a:r>
            <a:r>
              <a:rPr lang="en-US" altLang="en-US" dirty="0">
                <a:latin typeface="Times New Roman" panose="02020603050405020304" pitchFamily="18" charset="0"/>
              </a:rPr>
              <a:t>‘s</a:t>
            </a:r>
            <a:r>
              <a:rPr lang="en-US" altLang="ja-JP" dirty="0">
                <a:latin typeface="Times New Roman" panose="02020603050405020304" pitchFamily="18" charset="0"/>
              </a:rPr>
              <a:t> claim to have a patent on digital still cameras with digital displays for a viewfinder). </a:t>
            </a:r>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31217749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Students may be unwilling to admit to infringing upon intellectual property rights themselves, but ask them whether they are familiar with the Internet and its ability to bypass intellectual property protections. Do they believe that legislation such as the DMCA is having any effect? How many have friends who download </a:t>
            </a:r>
            <a:r>
              <a:rPr lang="ja-JP" altLang="en-US" dirty="0">
                <a:latin typeface="Times New Roman" panose="02020603050405020304" pitchFamily="18" charset="0"/>
              </a:rPr>
              <a:t>“</a:t>
            </a:r>
            <a:r>
              <a:rPr lang="en-US" altLang="ja-JP" dirty="0">
                <a:latin typeface="Times New Roman" panose="02020603050405020304" pitchFamily="18" charset="0"/>
              </a:rPr>
              <a:t>free</a:t>
            </a:r>
            <a:r>
              <a:rPr lang="ja-JP" altLang="en-US" dirty="0">
                <a:latin typeface="Times New Roman" panose="02020603050405020304" pitchFamily="18" charset="0"/>
              </a:rPr>
              <a:t>”</a:t>
            </a:r>
            <a:r>
              <a:rPr lang="en-US" altLang="ja-JP" dirty="0">
                <a:latin typeface="Times New Roman" panose="02020603050405020304" pitchFamily="18" charset="0"/>
              </a:rPr>
              <a:t> music from P2P sights? Free videos? </a:t>
            </a:r>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2154148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Using the example from the text, who do students consider to be the liable party for the incident involving Bank of America customers whose paychecks were denied due to an operating error at the bank</a:t>
            </a:r>
            <a:r>
              <a:rPr lang="en-US" altLang="ja-JP" dirty="0">
                <a:latin typeface="Times New Roman" panose="02020603050405020304" pitchFamily="18" charset="0"/>
              </a:rPr>
              <a:t>’s computer center? Is it the designers of the systems at the center? Is there no liability involved? Explain that it is difficult to ascribe liability to software developers for the same reason that it is difficult to ascribe a publisher liability for the effects of a book.</a:t>
            </a:r>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22706016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Do students have any opinion about when software is </a:t>
            </a:r>
            <a:r>
              <a:rPr lang="ja-JP" altLang="en-US" dirty="0">
                <a:latin typeface="Times New Roman" panose="02020603050405020304" pitchFamily="18" charset="0"/>
              </a:rPr>
              <a:t>“</a:t>
            </a:r>
            <a:r>
              <a:rPr lang="en-US" altLang="ja-JP" dirty="0">
                <a:latin typeface="Times New Roman" panose="02020603050405020304" pitchFamily="18" charset="0"/>
              </a:rPr>
              <a:t>good enough?</a:t>
            </a:r>
            <a:r>
              <a:rPr lang="ja-JP" altLang="en-US" dirty="0">
                <a:latin typeface="Times New Roman" panose="02020603050405020304" pitchFamily="18" charset="0"/>
              </a:rPr>
              <a:t>”</a:t>
            </a:r>
            <a:r>
              <a:rPr lang="en-US" altLang="ja-JP" dirty="0">
                <a:latin typeface="Times New Roman" panose="02020603050405020304" pitchFamily="18" charset="0"/>
              </a:rPr>
              <a:t> Does it depend on the particular product? For example, distinguish between software used by air traffic controllers and software used for word processing. Do students believe that there are different levels of acceptable quality for these products?</a:t>
            </a:r>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2685752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25662758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students whether they have witnessed any of these negative consequences first hand. It</a:t>
            </a:r>
            <a:r>
              <a:rPr lang="en-US" altLang="ja-JP" dirty="0">
                <a:latin typeface="Times New Roman" panose="02020603050405020304" pitchFamily="18" charset="0"/>
              </a:rPr>
              <a:t>'s likely that they know someone who has become dependent on their computer to some extent or have even experienced something similar first hand. Which of the above consequences do students feel is the most alarming?</a:t>
            </a:r>
          </a:p>
        </p:txBody>
      </p:sp>
      <p:sp>
        <p:nvSpPr>
          <p:cNvPr id="4" name="Slide Number Placeholder 3"/>
          <p:cNvSpPr>
            <a:spLocks noGrp="1"/>
          </p:cNvSpPr>
          <p:nvPr>
            <p:ph type="sldNum" sz="quarter" idx="10"/>
          </p:nvPr>
        </p:nvSpPr>
        <p:spPr/>
        <p:txBody>
          <a:bodyPr/>
          <a:lstStyle/>
          <a:p>
            <a:fld id="{A73D6722-9B4D-4E29-B226-C325925A8118}" type="slidenum">
              <a:rPr lang="en-US" smtClean="0"/>
              <a:t>32</a:t>
            </a:fld>
            <a:endParaRPr lang="en-US" dirty="0"/>
          </a:p>
        </p:txBody>
      </p:sp>
    </p:spTree>
    <p:extLst>
      <p:ext uri="{BB962C8B-B14F-4D97-AF65-F5344CB8AC3E}">
        <p14:creationId xmlns:p14="http://schemas.microsoft.com/office/powerpoint/2010/main" val="11688076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Ask students what experience they have had with spam. A notable statistic is that spam accounts for more than 75% of all e-mail traffic and is relatively unlikely to decrease, because it is so difficult to regulate and so cheap to send. </a:t>
            </a:r>
          </a:p>
          <a:p>
            <a:endParaRPr lang="en-US" altLang="en-US" dirty="0">
              <a:latin typeface="Times New Roman" panose="02020603050405020304" pitchFamily="18" charset="0"/>
            </a:endParaRPr>
          </a:p>
          <a:p>
            <a:r>
              <a:rPr lang="en-US" altLang="en-US" dirty="0">
                <a:latin typeface="Times New Roman" panose="02020603050405020304" pitchFamily="18" charset="0"/>
              </a:rPr>
              <a:t>Do students believe that the end result of continuing advances in information technology will be rising unemployment and a small number of elite corporate professionals? Students may enjoy debating this idea, which is somewhat far-fetched, but conceptually stimulating. There is some evidence that today’s manufacturing technology (including robots and computer controlled machines) is displacing factory jobs. </a:t>
            </a:r>
          </a:p>
        </p:txBody>
      </p:sp>
      <p:sp>
        <p:nvSpPr>
          <p:cNvPr id="4" name="Slide Number Placeholder 3"/>
          <p:cNvSpPr>
            <a:spLocks noGrp="1"/>
          </p:cNvSpPr>
          <p:nvPr>
            <p:ph type="sldNum" sz="quarter" idx="10"/>
          </p:nvPr>
        </p:nvSpPr>
        <p:spPr/>
        <p:txBody>
          <a:bodyPr/>
          <a:lstStyle/>
          <a:p>
            <a:fld id="{A73D6722-9B4D-4E29-B226-C325925A8118}" type="slidenum">
              <a:rPr lang="en-US" smtClean="0"/>
              <a:t>33</a:t>
            </a:fld>
            <a:endParaRPr lang="en-US" dirty="0"/>
          </a:p>
        </p:txBody>
      </p:sp>
    </p:spTree>
    <p:extLst>
      <p:ext uri="{BB962C8B-B14F-4D97-AF65-F5344CB8AC3E}">
        <p14:creationId xmlns:p14="http://schemas.microsoft.com/office/powerpoint/2010/main" val="4163621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Have students encountered any of these health risks, either from personal experience or from someone they know?</a:t>
            </a:r>
          </a:p>
        </p:txBody>
      </p:sp>
      <p:sp>
        <p:nvSpPr>
          <p:cNvPr id="4" name="Slide Number Placeholder 3"/>
          <p:cNvSpPr>
            <a:spLocks noGrp="1"/>
          </p:cNvSpPr>
          <p:nvPr>
            <p:ph type="sldNum" sz="quarter" idx="10"/>
          </p:nvPr>
        </p:nvSpPr>
        <p:spPr/>
        <p:txBody>
          <a:bodyPr/>
          <a:lstStyle/>
          <a:p>
            <a:fld id="{A73D6722-9B4D-4E29-B226-C325925A8118}" type="slidenum">
              <a:rPr lang="en-US" smtClean="0"/>
              <a:t>34</a:t>
            </a:fld>
            <a:endParaRPr lang="en-US" dirty="0"/>
          </a:p>
        </p:txBody>
      </p:sp>
    </p:spTree>
    <p:extLst>
      <p:ext uri="{BB962C8B-B14F-4D97-AF65-F5344CB8AC3E}">
        <p14:creationId xmlns:p14="http://schemas.microsoft.com/office/powerpoint/2010/main" val="5858570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35</a:t>
            </a:fld>
            <a:endParaRPr lang="en-US" dirty="0"/>
          </a:p>
        </p:txBody>
      </p:sp>
    </p:spTree>
    <p:extLst>
      <p:ext uri="{BB962C8B-B14F-4D97-AF65-F5344CB8AC3E}">
        <p14:creationId xmlns:p14="http://schemas.microsoft.com/office/powerpoint/2010/main" val="33864386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36</a:t>
            </a:fld>
            <a:endParaRPr lang="en-US" dirty="0"/>
          </a:p>
        </p:txBody>
      </p:sp>
    </p:spTree>
    <p:extLst>
      <p:ext uri="{BB962C8B-B14F-4D97-AF65-F5344CB8AC3E}">
        <p14:creationId xmlns:p14="http://schemas.microsoft.com/office/powerpoint/2010/main" val="4277023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3309140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There are numerous examples of business ethical failures to ask students about. You could ask how information systems or their absence might have been related to the recent financial crisis in the United States, the investment banks that have suffered heavy losses, and individuals who were able to defraud investors of millions. What role did IS have in this crisis? The Madoff Ponzi scheme is instructive: systems were used for more than twenty years to fool investors, regulators, and investigators about the true nature of Madoff</a:t>
            </a:r>
            <a:r>
              <a:rPr lang="en-US" altLang="ja-JP" dirty="0">
                <a:latin typeface="Times New Roman" panose="02020603050405020304" pitchFamily="18" charset="0"/>
              </a:rPr>
              <a:t>’s business. </a:t>
            </a:r>
          </a:p>
          <a:p>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3104968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Ask students to describe some of the ethical dilemmas that are presented by information systems and new developments in technology. Privacy is an important issue</a:t>
            </a:r>
            <a:r>
              <a:rPr lang="en-US" altLang="en-US"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rPr>
              <a:t>mention the opening case again and explain that the business models of Google, Facebook, and many other sites depend on getting users to give up their personal information so it can be used to market and sell them products. </a:t>
            </a:r>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369540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Can students provide any examples of how IT has challenged some area of ethics, social life, or legal arrangements?</a:t>
            </a:r>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1283533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4.1,</a:t>
            </a:r>
            <a:r>
              <a:rPr lang="en-US" altLang="en-US" baseline="0" dirty="0"/>
              <a:t> Page 127.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0" u="none" strike="noStrike" kern="1200" baseline="0" dirty="0">
                <a:solidFill>
                  <a:schemeClr val="tx1"/>
                </a:solidFill>
                <a:latin typeface="+mn-lt"/>
                <a:ea typeface="+mn-ea"/>
                <a:cs typeface="+mn-cs"/>
              </a:rPr>
              <a:t>The introduction of new information technology has a ripple effect, raising new ethical, social, and political issues that must be dealt with on the individual, social, and political levels. These issues have five moral dimensions: information rights and obligations, property rights and obligations, system quality, quality of life, and accountability and control.</a:t>
            </a:r>
          </a:p>
          <a:p>
            <a:endParaRPr lang="en-US" altLang="en-US" sz="1200" b="0" i="0" u="none" strike="noStrike" kern="1200" baseline="0" dirty="0">
              <a:solidFill>
                <a:schemeClr val="tx1"/>
              </a:solidFill>
              <a:latin typeface="+mn-lt"/>
              <a:ea typeface="+mn-ea"/>
              <a:cs typeface="+mn-cs"/>
            </a:endParaRPr>
          </a:p>
          <a:p>
            <a:r>
              <a:rPr lang="en-US" altLang="en-US" dirty="0">
                <a:latin typeface="Times New Roman" panose="02020603050405020304" pitchFamily="18" charset="0"/>
              </a:rPr>
              <a:t>Explain to students that the graphic displays the five moral dimensions listed in the caption. Consider online P2P bit torrent shared music as an example of how a new technology has ethical, social, and eventually political (legal) ramifications. If music can be ripped off, why pay any money for it? Why should anyone care about record labels or artist</a:t>
            </a:r>
            <a:r>
              <a:rPr lang="en-US" altLang="ja-JP" dirty="0">
                <a:latin typeface="Times New Roman" panose="02020603050405020304" pitchFamily="18" charset="0"/>
              </a:rPr>
              <a:t>’s income? </a:t>
            </a:r>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376255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Give examples of each of the five major issues. For example, an issue dealing with information rights might be, what rights do individuals possess with respect to themselves? What do they have a right to protect? An issue dealing with quality of life might be: what values should be preserved in an information- and knowledge-based society? An issue dealing with system quality might be: what standards of data and system quality should we demand to protect individual rights and the safety of society?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2251849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sz="2800"/>
            </a:lvl1pPr>
            <a:lvl2pPr>
              <a:buClr>
                <a:srgbClr val="007FA3"/>
              </a:buClr>
              <a:defRPr sz="2000"/>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SIGHT 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008638"/>
                </a:solidFill>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8638"/>
              </a:buClr>
              <a:buSzPct val="100000"/>
              <a:defRPr sz="2800"/>
            </a:lvl1pPr>
            <a:lvl2pPr>
              <a:buClr>
                <a:srgbClr val="008638"/>
              </a:buClr>
              <a:defRPr sz="2000"/>
            </a:lvl2pPr>
            <a:lvl3pPr>
              <a:buClr>
                <a:srgbClr val="008638"/>
              </a:buClr>
              <a:defRPr/>
            </a:lvl3pPr>
            <a:lvl4pPr>
              <a:buClr>
                <a:srgbClr val="008638"/>
              </a:buClr>
              <a:defRPr/>
            </a:lvl4pPr>
            <a:lvl5pPr>
              <a:buClr>
                <a:srgbClr val="008638"/>
              </a:buClr>
              <a:defRPr/>
            </a:lvl5pPr>
            <a:lvl6pPr>
              <a:buClr>
                <a:srgbClr val="008638"/>
              </a:buClr>
              <a:defRPr/>
            </a:lvl6pPr>
            <a:lvl7pPr>
              <a:buClr>
                <a:srgbClr val="008638"/>
              </a:buClr>
              <a:defRPr/>
            </a:lvl7pPr>
            <a:lvl8pPr>
              <a:buClr>
                <a:srgbClr val="008638"/>
              </a:buClr>
              <a:defRPr/>
            </a:lvl8pPr>
            <a:lvl9pPr>
              <a:buClr>
                <a:srgbClr val="008638"/>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660687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8/7/2017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1" r:id="rId5"/>
    <p:sldLayoutId id="2147483659" r:id="rId6"/>
    <p:sldLayoutId id="2147483658" r:id="rId7"/>
    <p:sldLayoutId id="2147483660" r:id="rId8"/>
    <p:sldLayoutId id="2147483651" r:id="rId9"/>
    <p:sldLayoutId id="2147483654" r:id="rId10"/>
    <p:sldLayoutId id="2147483655"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Information Systems: Managing the Digital Firm</a:t>
            </a:r>
          </a:p>
        </p:txBody>
      </p:sp>
      <p:sp>
        <p:nvSpPr>
          <p:cNvPr id="3" name="Text Placeholder 2"/>
          <p:cNvSpPr>
            <a:spLocks noGrp="1"/>
          </p:cNvSpPr>
          <p:nvPr>
            <p:ph type="body" sz="quarter" idx="13"/>
          </p:nvPr>
        </p:nvSpPr>
        <p:spPr>
          <a:xfrm>
            <a:off x="457200" y="1300845"/>
            <a:ext cx="8229600" cy="478970"/>
          </a:xfrm>
        </p:spPr>
        <p:txBody>
          <a:bodyPr/>
          <a:lstStyle/>
          <a:p>
            <a:r>
              <a:rPr lang="en-US" dirty="0"/>
              <a:t>Fifteenth edition</a:t>
            </a:r>
          </a:p>
        </p:txBody>
      </p:sp>
      <p:sp>
        <p:nvSpPr>
          <p:cNvPr id="4" name="Text Placeholder 3"/>
          <p:cNvSpPr>
            <a:spLocks noGrp="1"/>
          </p:cNvSpPr>
          <p:nvPr>
            <p:ph type="body" sz="quarter" idx="14"/>
          </p:nvPr>
        </p:nvSpPr>
        <p:spPr/>
        <p:txBody>
          <a:bodyPr/>
          <a:lstStyle/>
          <a:p>
            <a:r>
              <a:rPr lang="en-US" dirty="0"/>
              <a:t>Chapter 4</a:t>
            </a:r>
          </a:p>
        </p:txBody>
      </p:sp>
      <p:sp>
        <p:nvSpPr>
          <p:cNvPr id="5" name="Text Placeholder 4"/>
          <p:cNvSpPr>
            <a:spLocks noGrp="1"/>
          </p:cNvSpPr>
          <p:nvPr>
            <p:ph type="body" sz="quarter" idx="15"/>
          </p:nvPr>
        </p:nvSpPr>
        <p:spPr/>
        <p:txBody>
          <a:bodyPr/>
          <a:lstStyle/>
          <a:p>
            <a:r>
              <a:rPr lang="en-US" altLang="en-US" sz="2400" dirty="0"/>
              <a:t>Ethical and Social Issues in Information Systems</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182" y="2057476"/>
            <a:ext cx="2921491" cy="376388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37321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cs typeface="ＭＳ Ｐゴシック" charset="0"/>
              </a:rPr>
              <a:t>Five Moral Dimensions of the </a:t>
            </a:r>
            <a:br>
              <a:rPr lang="en-US" sz="3200" dirty="0">
                <a:cs typeface="ＭＳ Ｐゴシック" charset="0"/>
              </a:rPr>
            </a:br>
            <a:r>
              <a:rPr lang="en-US" sz="3200" dirty="0">
                <a:cs typeface="ＭＳ Ｐゴシック" charset="0"/>
              </a:rPr>
              <a:t>Information Age</a:t>
            </a:r>
            <a:endParaRPr lang="en-US" dirty="0"/>
          </a:p>
        </p:txBody>
      </p:sp>
      <p:sp>
        <p:nvSpPr>
          <p:cNvPr id="3" name="Content Placeholder 2"/>
          <p:cNvSpPr>
            <a:spLocks noGrp="1"/>
          </p:cNvSpPr>
          <p:nvPr>
            <p:ph idx="1"/>
          </p:nvPr>
        </p:nvSpPr>
        <p:spPr/>
        <p:txBody>
          <a:bodyPr/>
          <a:lstStyle/>
          <a:p>
            <a:pPr>
              <a:defRPr/>
            </a:pPr>
            <a:r>
              <a:rPr lang="en-US" sz="3600" dirty="0"/>
              <a:t>Information rights and obligations</a:t>
            </a:r>
          </a:p>
          <a:p>
            <a:pPr>
              <a:defRPr/>
            </a:pPr>
            <a:r>
              <a:rPr lang="en-US" sz="3600" dirty="0"/>
              <a:t>Property rights and obligations</a:t>
            </a:r>
          </a:p>
          <a:p>
            <a:pPr>
              <a:defRPr/>
            </a:pPr>
            <a:r>
              <a:rPr lang="en-US" sz="3600" dirty="0"/>
              <a:t>Accountability and control</a:t>
            </a:r>
          </a:p>
          <a:p>
            <a:pPr>
              <a:defRPr/>
            </a:pPr>
            <a:r>
              <a:rPr lang="en-US" sz="3600" dirty="0"/>
              <a:t>System quality</a:t>
            </a:r>
          </a:p>
          <a:p>
            <a:pPr>
              <a:defRPr/>
            </a:pPr>
            <a:r>
              <a:rPr lang="en-US" sz="3600" dirty="0"/>
              <a:t>Quality of life</a:t>
            </a:r>
            <a:endParaRPr lang="en-US" dirty="0"/>
          </a:p>
        </p:txBody>
      </p:sp>
    </p:spTree>
    <p:extLst>
      <p:ext uri="{BB962C8B-B14F-4D97-AF65-F5344CB8AC3E}">
        <p14:creationId xmlns:p14="http://schemas.microsoft.com/office/powerpoint/2010/main" val="975541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Technology Trends that Raise Ethical Issues</a:t>
            </a:r>
          </a:p>
        </p:txBody>
      </p:sp>
      <p:sp>
        <p:nvSpPr>
          <p:cNvPr id="3" name="Content Placeholder 2"/>
          <p:cNvSpPr>
            <a:spLocks noGrp="1"/>
          </p:cNvSpPr>
          <p:nvPr>
            <p:ph idx="1"/>
          </p:nvPr>
        </p:nvSpPr>
        <p:spPr/>
        <p:txBody>
          <a:bodyPr/>
          <a:lstStyle/>
          <a:p>
            <a:r>
              <a:rPr lang="en-US" dirty="0"/>
              <a:t>Computing power doubles every 18 months</a:t>
            </a:r>
          </a:p>
          <a:p>
            <a:r>
              <a:rPr lang="en-US" dirty="0"/>
              <a:t>Data storage costs rapidly decline</a:t>
            </a:r>
          </a:p>
          <a:p>
            <a:r>
              <a:rPr lang="en-US" dirty="0"/>
              <a:t>Data analysis advances</a:t>
            </a:r>
          </a:p>
          <a:p>
            <a:r>
              <a:rPr lang="en-US" dirty="0"/>
              <a:t>Networking advances</a:t>
            </a:r>
          </a:p>
          <a:p>
            <a:r>
              <a:rPr lang="en-US" dirty="0"/>
              <a:t>Mobile device growth impact</a:t>
            </a:r>
          </a:p>
        </p:txBody>
      </p:sp>
    </p:spTree>
    <p:extLst>
      <p:ext uri="{BB962C8B-B14F-4D97-AF65-F5344CB8AC3E}">
        <p14:creationId xmlns:p14="http://schemas.microsoft.com/office/powerpoint/2010/main" val="1176950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Advances in Data Analysis Techniques</a:t>
            </a:r>
          </a:p>
        </p:txBody>
      </p:sp>
      <p:sp>
        <p:nvSpPr>
          <p:cNvPr id="3" name="Content Placeholder 2"/>
          <p:cNvSpPr>
            <a:spLocks noGrp="1"/>
          </p:cNvSpPr>
          <p:nvPr>
            <p:ph idx="1"/>
          </p:nvPr>
        </p:nvSpPr>
        <p:spPr/>
        <p:txBody>
          <a:bodyPr/>
          <a:lstStyle/>
          <a:p>
            <a:r>
              <a:rPr lang="en-US" dirty="0"/>
              <a:t>Profiling</a:t>
            </a:r>
          </a:p>
          <a:p>
            <a:pPr lvl="1"/>
            <a:r>
              <a:rPr lang="en-US" dirty="0"/>
              <a:t>Combining data from multiple sources to create dossiers of detailed information on individuals</a:t>
            </a:r>
          </a:p>
          <a:p>
            <a:r>
              <a:rPr lang="en-US" dirty="0"/>
              <a:t>Nonobvious relationship awareness (NORA)</a:t>
            </a:r>
          </a:p>
          <a:p>
            <a:pPr lvl="1"/>
            <a:r>
              <a:rPr lang="en-US" dirty="0"/>
              <a:t>Combining data from multiple sources to find obscure hidden connections that might help identify criminals or terrorists</a:t>
            </a:r>
          </a:p>
        </p:txBody>
      </p:sp>
    </p:spTree>
    <p:extLst>
      <p:ext uri="{BB962C8B-B14F-4D97-AF65-F5344CB8AC3E}">
        <p14:creationId xmlns:p14="http://schemas.microsoft.com/office/powerpoint/2010/main" val="876152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4.2: </a:t>
            </a:r>
            <a:r>
              <a:rPr lang="en-US" altLang="en-US" sz="3600" dirty="0"/>
              <a:t>Nonobvious Relationship Awareness (NORA)</a:t>
            </a:r>
          </a:p>
        </p:txBody>
      </p:sp>
      <p:pic>
        <p:nvPicPr>
          <p:cNvPr id="3" name="Picture 2" descr="Figure 4.2 illustrates the elements in nonobvious relationship awarenes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00" y="1503822"/>
            <a:ext cx="5099938" cy="4781193"/>
          </a:xfrm>
          <a:prstGeom prst="rect">
            <a:avLst/>
          </a:prstGeom>
        </p:spPr>
      </p:pic>
    </p:spTree>
    <p:extLst>
      <p:ext uri="{BB962C8B-B14F-4D97-AF65-F5344CB8AC3E}">
        <p14:creationId xmlns:p14="http://schemas.microsoft.com/office/powerpoint/2010/main" val="2433972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Concepts: Responsibility, Accountability, and Liability</a:t>
            </a:r>
          </a:p>
        </p:txBody>
      </p:sp>
      <p:sp>
        <p:nvSpPr>
          <p:cNvPr id="3" name="Content Placeholder 2"/>
          <p:cNvSpPr>
            <a:spLocks noGrp="1"/>
          </p:cNvSpPr>
          <p:nvPr>
            <p:ph idx="1"/>
          </p:nvPr>
        </p:nvSpPr>
        <p:spPr/>
        <p:txBody>
          <a:bodyPr/>
          <a:lstStyle/>
          <a:p>
            <a:r>
              <a:rPr lang="en-US" dirty="0"/>
              <a:t>Responsibility</a:t>
            </a:r>
          </a:p>
          <a:p>
            <a:pPr lvl="1"/>
            <a:r>
              <a:rPr lang="en-US" dirty="0"/>
              <a:t>Accepting the potential costs, duties, and obligations for decisions</a:t>
            </a:r>
          </a:p>
          <a:p>
            <a:r>
              <a:rPr lang="en-US" dirty="0"/>
              <a:t>Accountability</a:t>
            </a:r>
          </a:p>
          <a:p>
            <a:pPr lvl="1"/>
            <a:r>
              <a:rPr lang="en-US" dirty="0"/>
              <a:t>Mechanisms for identifying responsible parties</a:t>
            </a:r>
          </a:p>
          <a:p>
            <a:r>
              <a:rPr lang="en-US" dirty="0"/>
              <a:t>Liability </a:t>
            </a:r>
          </a:p>
          <a:p>
            <a:pPr lvl="1"/>
            <a:r>
              <a:rPr lang="en-US" dirty="0"/>
              <a:t>Permits individuals (and firms) to recover damages done to them </a:t>
            </a:r>
          </a:p>
          <a:p>
            <a:r>
              <a:rPr lang="en-US" dirty="0"/>
              <a:t>Due process</a:t>
            </a:r>
          </a:p>
          <a:p>
            <a:pPr lvl="1"/>
            <a:r>
              <a:rPr lang="en-US" dirty="0"/>
              <a:t>Laws are well-known and understood, with an ability to appeal to higher authorities </a:t>
            </a:r>
          </a:p>
        </p:txBody>
      </p:sp>
    </p:spTree>
    <p:extLst>
      <p:ext uri="{BB962C8B-B14F-4D97-AF65-F5344CB8AC3E}">
        <p14:creationId xmlns:p14="http://schemas.microsoft.com/office/powerpoint/2010/main" val="1286990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Ethical Analysis</a:t>
            </a:r>
          </a:p>
        </p:txBody>
      </p:sp>
      <p:sp>
        <p:nvSpPr>
          <p:cNvPr id="3" name="Content Placeholder 2"/>
          <p:cNvSpPr>
            <a:spLocks noGrp="1"/>
          </p:cNvSpPr>
          <p:nvPr>
            <p:ph idx="1"/>
          </p:nvPr>
        </p:nvSpPr>
        <p:spPr/>
        <p:txBody>
          <a:bodyPr/>
          <a:lstStyle/>
          <a:p>
            <a:r>
              <a:rPr lang="en-US" dirty="0"/>
              <a:t>Five-step process for ethical analysis</a:t>
            </a:r>
          </a:p>
          <a:p>
            <a:pPr marL="914400" lvl="1" indent="-457200">
              <a:buFont typeface="+mj-lt"/>
              <a:buAutoNum type="arabicPeriod"/>
            </a:pPr>
            <a:r>
              <a:rPr lang="en-US" dirty="0"/>
              <a:t>Identify and clearly describe the facts.</a:t>
            </a:r>
          </a:p>
          <a:p>
            <a:pPr marL="914400" lvl="1" indent="-457200">
              <a:buFont typeface="+mj-lt"/>
              <a:buAutoNum type="arabicPeriod"/>
            </a:pPr>
            <a:r>
              <a:rPr lang="en-US" dirty="0"/>
              <a:t>Define the conflict or dilemma and identify the higher-order values involved.</a:t>
            </a:r>
          </a:p>
          <a:p>
            <a:pPr marL="914400" lvl="1" indent="-457200">
              <a:buFont typeface="+mj-lt"/>
              <a:buAutoNum type="arabicPeriod"/>
            </a:pPr>
            <a:r>
              <a:rPr lang="en-US" dirty="0"/>
              <a:t>Identify the stakeholders.</a:t>
            </a:r>
          </a:p>
          <a:p>
            <a:pPr marL="914400" lvl="1" indent="-457200">
              <a:buFont typeface="+mj-lt"/>
              <a:buAutoNum type="arabicPeriod"/>
            </a:pPr>
            <a:r>
              <a:rPr lang="en-US" dirty="0"/>
              <a:t>Identify the options that you can reasonably take.</a:t>
            </a:r>
          </a:p>
          <a:p>
            <a:pPr marL="914400" lvl="1" indent="-457200">
              <a:buFont typeface="+mj-lt"/>
              <a:buAutoNum type="arabicPeriod"/>
            </a:pPr>
            <a:r>
              <a:rPr lang="en-US" dirty="0"/>
              <a:t>Identify the potential consequences of your options.</a:t>
            </a:r>
          </a:p>
        </p:txBody>
      </p:sp>
    </p:spTree>
    <p:extLst>
      <p:ext uri="{BB962C8B-B14F-4D97-AF65-F5344CB8AC3E}">
        <p14:creationId xmlns:p14="http://schemas.microsoft.com/office/powerpoint/2010/main" val="41512472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Candidate Ethical Principles (1 of 2)</a:t>
            </a:r>
            <a:endParaRPr lang="en-US" dirty="0"/>
          </a:p>
        </p:txBody>
      </p:sp>
      <p:sp>
        <p:nvSpPr>
          <p:cNvPr id="3" name="Content Placeholder 2"/>
          <p:cNvSpPr>
            <a:spLocks noGrp="1"/>
          </p:cNvSpPr>
          <p:nvPr>
            <p:ph idx="1"/>
          </p:nvPr>
        </p:nvSpPr>
        <p:spPr/>
        <p:txBody>
          <a:bodyPr/>
          <a:lstStyle/>
          <a:p>
            <a:r>
              <a:rPr lang="en-US" altLang="en-US" dirty="0"/>
              <a:t>Golden Rule</a:t>
            </a:r>
          </a:p>
          <a:p>
            <a:pPr lvl="1"/>
            <a:r>
              <a:rPr lang="en-US" altLang="en-US" dirty="0"/>
              <a:t>Do unto others as you would have them do unto you</a:t>
            </a:r>
          </a:p>
          <a:p>
            <a:r>
              <a:rPr lang="en-US" altLang="en-US" dirty="0"/>
              <a:t>Immanuel Kant</a:t>
            </a:r>
            <a:r>
              <a:rPr lang="en-US" altLang="ja-JP" dirty="0"/>
              <a:t>’s Categorical Imperative</a:t>
            </a:r>
          </a:p>
          <a:p>
            <a:pPr lvl="1"/>
            <a:r>
              <a:rPr lang="en-US" altLang="en-US" dirty="0"/>
              <a:t>If an action is not right for everyone to take, it is not right for anyone</a:t>
            </a:r>
          </a:p>
          <a:p>
            <a:r>
              <a:rPr lang="en-US" altLang="en-US" dirty="0"/>
              <a:t>Descartes</a:t>
            </a:r>
            <a:r>
              <a:rPr lang="en-US" altLang="ja-JP" dirty="0"/>
              <a:t>’ Rule of Change</a:t>
            </a:r>
          </a:p>
          <a:p>
            <a:pPr lvl="1"/>
            <a:r>
              <a:rPr lang="en-US" altLang="en-US" dirty="0"/>
              <a:t>If an action cannot be taken repeatedly, it is not right to take at all</a:t>
            </a:r>
          </a:p>
        </p:txBody>
      </p:sp>
    </p:spTree>
    <p:extLst>
      <p:ext uri="{BB962C8B-B14F-4D97-AF65-F5344CB8AC3E}">
        <p14:creationId xmlns:p14="http://schemas.microsoft.com/office/powerpoint/2010/main" val="2942773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Candidate Ethical Principles (2 of 2)</a:t>
            </a:r>
            <a:endParaRPr lang="en-US" dirty="0"/>
          </a:p>
        </p:txBody>
      </p:sp>
      <p:sp>
        <p:nvSpPr>
          <p:cNvPr id="3" name="Content Placeholder 2"/>
          <p:cNvSpPr>
            <a:spLocks noGrp="1"/>
          </p:cNvSpPr>
          <p:nvPr>
            <p:ph idx="1"/>
          </p:nvPr>
        </p:nvSpPr>
        <p:spPr/>
        <p:txBody>
          <a:bodyPr/>
          <a:lstStyle/>
          <a:p>
            <a:r>
              <a:rPr lang="en-US" altLang="en-US" dirty="0"/>
              <a:t>Utilitarian Principle</a:t>
            </a:r>
          </a:p>
          <a:p>
            <a:pPr lvl="1"/>
            <a:r>
              <a:rPr lang="en-US" altLang="en-US" dirty="0"/>
              <a:t>Take the action that achieves the higher or greater value</a:t>
            </a:r>
          </a:p>
          <a:p>
            <a:r>
              <a:rPr lang="en-US" altLang="en-US" dirty="0"/>
              <a:t>Risk Aversion Principle</a:t>
            </a:r>
          </a:p>
          <a:p>
            <a:pPr lvl="1"/>
            <a:r>
              <a:rPr lang="en-US" altLang="en-US" dirty="0"/>
              <a:t>Take the action that produces the least harm or potential cost</a:t>
            </a:r>
          </a:p>
          <a:p>
            <a:r>
              <a:rPr lang="en-US" altLang="en-US" dirty="0"/>
              <a:t>Ethical </a:t>
            </a:r>
            <a:r>
              <a:rPr lang="ja-JP" altLang="en-US" dirty="0"/>
              <a:t>“</a:t>
            </a:r>
            <a:r>
              <a:rPr lang="en-US" altLang="ja-JP" dirty="0"/>
              <a:t>No Free Lunch</a:t>
            </a:r>
            <a:r>
              <a:rPr lang="ja-JP" altLang="en-US" dirty="0"/>
              <a:t>”</a:t>
            </a:r>
            <a:r>
              <a:rPr lang="en-US" altLang="ja-JP" dirty="0"/>
              <a:t> Rule</a:t>
            </a:r>
          </a:p>
          <a:p>
            <a:pPr lvl="1"/>
            <a:r>
              <a:rPr lang="en-US" altLang="en-US" dirty="0"/>
              <a:t>Assume that virtually all tangible and intangible objects are owned by someone unless there is a specific declaration otherwise</a:t>
            </a:r>
          </a:p>
        </p:txBody>
      </p:sp>
    </p:spTree>
    <p:extLst>
      <p:ext uri="{BB962C8B-B14F-4D97-AF65-F5344CB8AC3E}">
        <p14:creationId xmlns:p14="http://schemas.microsoft.com/office/powerpoint/2010/main" val="1506767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Professional Codes of Conduct</a:t>
            </a:r>
            <a:endParaRPr lang="en-US" dirty="0"/>
          </a:p>
        </p:txBody>
      </p:sp>
      <p:sp>
        <p:nvSpPr>
          <p:cNvPr id="3" name="Content Placeholder 2"/>
          <p:cNvSpPr>
            <a:spLocks noGrp="1"/>
          </p:cNvSpPr>
          <p:nvPr>
            <p:ph idx="1"/>
          </p:nvPr>
        </p:nvSpPr>
        <p:spPr/>
        <p:txBody>
          <a:bodyPr/>
          <a:lstStyle/>
          <a:p>
            <a:pPr>
              <a:defRPr/>
            </a:pPr>
            <a:r>
              <a:rPr lang="en-US" dirty="0"/>
              <a:t>Promulgated by associations of professionals</a:t>
            </a:r>
          </a:p>
          <a:p>
            <a:pPr lvl="1">
              <a:defRPr/>
            </a:pPr>
            <a:r>
              <a:rPr lang="en-US" dirty="0"/>
              <a:t>American Medical Association (AMA)</a:t>
            </a:r>
          </a:p>
          <a:p>
            <a:pPr lvl="1">
              <a:defRPr/>
            </a:pPr>
            <a:r>
              <a:rPr lang="en-US" dirty="0"/>
              <a:t>American Bar Association (ABA)</a:t>
            </a:r>
          </a:p>
          <a:p>
            <a:pPr lvl="1">
              <a:defRPr/>
            </a:pPr>
            <a:r>
              <a:rPr lang="en-US" dirty="0"/>
              <a:t>Association for Computing Machinery (ACM)</a:t>
            </a:r>
          </a:p>
          <a:p>
            <a:pPr>
              <a:defRPr/>
            </a:pPr>
            <a:r>
              <a:rPr lang="en-US" dirty="0"/>
              <a:t>Promises by professions to regulate themselves in the general interest of society</a:t>
            </a:r>
          </a:p>
        </p:txBody>
      </p:sp>
    </p:spTree>
    <p:extLst>
      <p:ext uri="{BB962C8B-B14F-4D97-AF65-F5344CB8AC3E}">
        <p14:creationId xmlns:p14="http://schemas.microsoft.com/office/powerpoint/2010/main" val="3652217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cs typeface="ＭＳ Ｐゴシック" charset="0"/>
              </a:rPr>
              <a:t>Real-world Ethical Dilemmas</a:t>
            </a:r>
          </a:p>
        </p:txBody>
      </p:sp>
      <p:sp>
        <p:nvSpPr>
          <p:cNvPr id="3" name="Content Placeholder 2"/>
          <p:cNvSpPr>
            <a:spLocks noGrp="1"/>
          </p:cNvSpPr>
          <p:nvPr>
            <p:ph idx="1"/>
          </p:nvPr>
        </p:nvSpPr>
        <p:spPr/>
        <p:txBody>
          <a:bodyPr/>
          <a:lstStyle/>
          <a:p>
            <a:pPr>
              <a:defRPr/>
            </a:pPr>
            <a:r>
              <a:rPr lang="en-US" dirty="0"/>
              <a:t>One set of interests pitted against another</a:t>
            </a:r>
          </a:p>
          <a:p>
            <a:pPr>
              <a:defRPr/>
            </a:pPr>
            <a:r>
              <a:rPr lang="en-US" dirty="0"/>
              <a:t>Examples</a:t>
            </a:r>
          </a:p>
          <a:p>
            <a:pPr lvl="1">
              <a:defRPr/>
            </a:pPr>
            <a:r>
              <a:rPr lang="en-US" dirty="0"/>
              <a:t>Monitoring employees: Right of company to maximize productivity of workers versus workers right to use Internet for short personal tasks</a:t>
            </a:r>
          </a:p>
          <a:p>
            <a:pPr lvl="1">
              <a:defRPr/>
            </a:pPr>
            <a:r>
              <a:rPr lang="en-US" dirty="0"/>
              <a:t>Facebook monitors users and sells information to advertisers and app developers</a:t>
            </a:r>
          </a:p>
        </p:txBody>
      </p:sp>
    </p:spTree>
    <p:extLst>
      <p:ext uri="{BB962C8B-B14F-4D97-AF65-F5344CB8AC3E}">
        <p14:creationId xmlns:p14="http://schemas.microsoft.com/office/powerpoint/2010/main" val="2575915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arning Objectives"/>
          <p:cNvSpPr>
            <a:spLocks noGrp="1"/>
          </p:cNvSpPr>
          <p:nvPr>
            <p:ph type="title"/>
          </p:nvPr>
        </p:nvSpPr>
        <p:spPr/>
        <p:txBody>
          <a:bodyPr/>
          <a:lstStyle/>
          <a:p>
            <a:r>
              <a:rPr lang="en-US" b="1" dirty="0"/>
              <a:t>Learning Objectives</a:t>
            </a:r>
          </a:p>
        </p:txBody>
      </p:sp>
      <p:sp>
        <p:nvSpPr>
          <p:cNvPr id="3" name="Learning Objective List"/>
          <p:cNvSpPr>
            <a:spLocks noGrp="1"/>
          </p:cNvSpPr>
          <p:nvPr>
            <p:ph idx="1"/>
          </p:nvPr>
        </p:nvSpPr>
        <p:spPr/>
        <p:txBody>
          <a:bodyPr/>
          <a:lstStyle/>
          <a:p>
            <a:pPr>
              <a:defRPr/>
            </a:pPr>
            <a:r>
              <a:rPr lang="en-US" b="1" dirty="0">
                <a:solidFill>
                  <a:srgbClr val="007FA3"/>
                </a:solidFill>
              </a:rPr>
              <a:t>4-1</a:t>
            </a:r>
            <a:r>
              <a:rPr lang="en-US" dirty="0"/>
              <a:t> </a:t>
            </a:r>
            <a:r>
              <a:rPr lang="en-US" dirty="0">
                <a:cs typeface="ＭＳ Ｐゴシック" charset="0"/>
              </a:rPr>
              <a:t>What ethical, social, and political issues are raised by information systems?</a:t>
            </a:r>
          </a:p>
          <a:p>
            <a:pPr>
              <a:defRPr/>
            </a:pPr>
            <a:r>
              <a:rPr lang="en-US" b="1" dirty="0">
                <a:solidFill>
                  <a:srgbClr val="007FA3"/>
                </a:solidFill>
              </a:rPr>
              <a:t>4-2</a:t>
            </a:r>
            <a:r>
              <a:rPr lang="en-US" dirty="0"/>
              <a:t> </a:t>
            </a:r>
            <a:r>
              <a:rPr lang="en-US" dirty="0">
                <a:cs typeface="ＭＳ Ｐゴシック" charset="0"/>
              </a:rPr>
              <a:t>What specific principles for conduct can be used to guide ethical decisions?</a:t>
            </a:r>
          </a:p>
          <a:p>
            <a:pPr>
              <a:defRPr/>
            </a:pPr>
            <a:r>
              <a:rPr lang="en-US" b="1" dirty="0">
                <a:solidFill>
                  <a:srgbClr val="007FA3"/>
                </a:solidFill>
              </a:rPr>
              <a:t>4-3</a:t>
            </a:r>
            <a:r>
              <a:rPr lang="en-US" dirty="0"/>
              <a:t> </a:t>
            </a:r>
            <a:r>
              <a:rPr lang="en-US" dirty="0">
                <a:cs typeface="ＭＳ Ｐゴシック" charset="0"/>
              </a:rPr>
              <a:t>Why do contemporary information systems technology and the Internet pose challenges to the protection of individual privacy and intellectual property?</a:t>
            </a:r>
          </a:p>
          <a:p>
            <a:pPr>
              <a:defRPr/>
            </a:pPr>
            <a:r>
              <a:rPr lang="en-US" b="1">
                <a:solidFill>
                  <a:srgbClr val="007FA3"/>
                </a:solidFill>
              </a:rPr>
              <a:t>4-4</a:t>
            </a:r>
            <a:r>
              <a:rPr lang="en-US"/>
              <a:t> </a:t>
            </a:r>
            <a:r>
              <a:rPr lang="en-US" dirty="0">
                <a:cs typeface="ＭＳ Ｐゴシック" charset="0"/>
              </a:rPr>
              <a:t>How have information systems affected laws for establishing accountability, liability, and the quality of everyday life?</a:t>
            </a:r>
            <a:endParaRPr lang="en-US" dirty="0"/>
          </a:p>
        </p:txBody>
      </p:sp>
    </p:spTree>
    <p:extLst>
      <p:ext uri="{BB962C8B-B14F-4D97-AF65-F5344CB8AC3E}">
        <p14:creationId xmlns:p14="http://schemas.microsoft.com/office/powerpoint/2010/main" val="4260879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Information Rights: Privacy and Freedom in the Internet Age (1 of 3)</a:t>
            </a:r>
            <a:endParaRPr lang="en-US" dirty="0"/>
          </a:p>
        </p:txBody>
      </p:sp>
      <p:sp>
        <p:nvSpPr>
          <p:cNvPr id="3" name="Content Placeholder 2"/>
          <p:cNvSpPr>
            <a:spLocks noGrp="1"/>
          </p:cNvSpPr>
          <p:nvPr>
            <p:ph idx="1"/>
          </p:nvPr>
        </p:nvSpPr>
        <p:spPr/>
        <p:txBody>
          <a:bodyPr/>
          <a:lstStyle/>
          <a:p>
            <a:pPr>
              <a:defRPr/>
            </a:pPr>
            <a:r>
              <a:rPr lang="en-US" dirty="0"/>
              <a:t>Privacy </a:t>
            </a:r>
          </a:p>
          <a:p>
            <a:pPr lvl="1">
              <a:defRPr/>
            </a:pPr>
            <a:r>
              <a:rPr lang="en-US" dirty="0"/>
              <a:t>Claim of individuals to be left alone, free from surveillance or interference from other individuals, organizations, or state; claim to be able to control information about yourself</a:t>
            </a:r>
          </a:p>
          <a:p>
            <a:pPr>
              <a:defRPr/>
            </a:pPr>
            <a:r>
              <a:rPr lang="en-US" dirty="0"/>
              <a:t>In the United States, privacy protected by:</a:t>
            </a:r>
          </a:p>
          <a:p>
            <a:pPr lvl="1">
              <a:defRPr/>
            </a:pPr>
            <a:r>
              <a:rPr lang="en-US" dirty="0"/>
              <a:t>First Amendment (freedom of speech and association)</a:t>
            </a:r>
          </a:p>
          <a:p>
            <a:pPr lvl="1">
              <a:defRPr/>
            </a:pPr>
            <a:r>
              <a:rPr lang="en-US" dirty="0"/>
              <a:t>Fourth Amendment (unreasonable search and seizure)</a:t>
            </a:r>
          </a:p>
          <a:p>
            <a:pPr lvl="1">
              <a:defRPr/>
            </a:pPr>
            <a:r>
              <a:rPr lang="en-US" dirty="0"/>
              <a:t>Additional federal statues (e.g., Privacy Act of 1974)</a:t>
            </a:r>
          </a:p>
        </p:txBody>
      </p:sp>
    </p:spTree>
    <p:extLst>
      <p:ext uri="{BB962C8B-B14F-4D97-AF65-F5344CB8AC3E}">
        <p14:creationId xmlns:p14="http://schemas.microsoft.com/office/powerpoint/2010/main" val="2948397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Information Rights: Privacy and Freedom in the Internet Age (2 of 3)</a:t>
            </a:r>
            <a:endParaRPr lang="en-US" dirty="0"/>
          </a:p>
        </p:txBody>
      </p:sp>
      <p:sp>
        <p:nvSpPr>
          <p:cNvPr id="3" name="Content Placeholder 2"/>
          <p:cNvSpPr>
            <a:spLocks noGrp="1"/>
          </p:cNvSpPr>
          <p:nvPr>
            <p:ph idx="1"/>
          </p:nvPr>
        </p:nvSpPr>
        <p:spPr/>
        <p:txBody>
          <a:bodyPr/>
          <a:lstStyle/>
          <a:p>
            <a:pPr>
              <a:spcAft>
                <a:spcPct val="0"/>
              </a:spcAft>
            </a:pPr>
            <a:r>
              <a:rPr lang="en-US" altLang="en-US" dirty="0">
                <a:solidFill>
                  <a:srgbClr val="0D0D0D"/>
                </a:solidFill>
              </a:rPr>
              <a:t>Fair information practices</a:t>
            </a:r>
          </a:p>
          <a:p>
            <a:pPr lvl="1">
              <a:spcAft>
                <a:spcPct val="0"/>
              </a:spcAft>
            </a:pPr>
            <a:r>
              <a:rPr lang="en-US" altLang="en-US" sz="2400" dirty="0"/>
              <a:t>Set of principles governing the collection and use of information</a:t>
            </a:r>
          </a:p>
          <a:p>
            <a:pPr lvl="2"/>
            <a:r>
              <a:rPr lang="en-US" altLang="en-US" sz="2200" dirty="0"/>
              <a:t>Basis of most U.S. and European privacy laws</a:t>
            </a:r>
          </a:p>
          <a:p>
            <a:pPr lvl="1">
              <a:spcAft>
                <a:spcPct val="0"/>
              </a:spcAft>
            </a:pPr>
            <a:r>
              <a:rPr lang="en-US" altLang="en-US" sz="2400" dirty="0"/>
              <a:t>Used to drive changes in privacy legislation</a:t>
            </a:r>
          </a:p>
          <a:p>
            <a:pPr lvl="2">
              <a:spcAft>
                <a:spcPct val="0"/>
              </a:spcAft>
            </a:pPr>
            <a:r>
              <a:rPr lang="en-US" altLang="en-US" sz="2000" dirty="0"/>
              <a:t>COPPA</a:t>
            </a:r>
          </a:p>
          <a:p>
            <a:pPr lvl="2">
              <a:spcAft>
                <a:spcPct val="0"/>
              </a:spcAft>
            </a:pPr>
            <a:r>
              <a:rPr lang="en-US" altLang="en-US" sz="2000" dirty="0"/>
              <a:t>Gramm-Leach-Bliley Act</a:t>
            </a:r>
          </a:p>
          <a:p>
            <a:pPr lvl="2">
              <a:spcAft>
                <a:spcPct val="0"/>
              </a:spcAft>
            </a:pPr>
            <a:r>
              <a:rPr lang="en-US" altLang="en-US" sz="2000" dirty="0"/>
              <a:t>HIPAA</a:t>
            </a:r>
          </a:p>
          <a:p>
            <a:pPr lvl="2"/>
            <a:r>
              <a:rPr lang="en-US" altLang="en-US" sz="2000" dirty="0"/>
              <a:t>Do-Not-Track Online Act of 2011</a:t>
            </a:r>
          </a:p>
        </p:txBody>
      </p:sp>
    </p:spTree>
    <p:extLst>
      <p:ext uri="{BB962C8B-B14F-4D97-AF65-F5344CB8AC3E}">
        <p14:creationId xmlns:p14="http://schemas.microsoft.com/office/powerpoint/2010/main" val="2302526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Rights: Privacy and Freedom in the Internet Age (3 of 3)</a:t>
            </a:r>
          </a:p>
        </p:txBody>
      </p:sp>
      <p:sp>
        <p:nvSpPr>
          <p:cNvPr id="3" name="Content Placeholder 2"/>
          <p:cNvSpPr>
            <a:spLocks noGrp="1"/>
          </p:cNvSpPr>
          <p:nvPr>
            <p:ph idx="1"/>
          </p:nvPr>
        </p:nvSpPr>
        <p:spPr/>
        <p:txBody>
          <a:bodyPr/>
          <a:lstStyle/>
          <a:p>
            <a:r>
              <a:rPr lang="en-US" dirty="0"/>
              <a:t>FTC FIP principles</a:t>
            </a:r>
          </a:p>
          <a:p>
            <a:pPr lvl="1"/>
            <a:r>
              <a:rPr lang="en-US" dirty="0"/>
              <a:t>Notice/awareness (core principle) </a:t>
            </a:r>
          </a:p>
          <a:p>
            <a:pPr lvl="1"/>
            <a:r>
              <a:rPr lang="en-US" dirty="0"/>
              <a:t>Choice/consent (core principle) </a:t>
            </a:r>
          </a:p>
          <a:p>
            <a:pPr lvl="1"/>
            <a:r>
              <a:rPr lang="en-US" dirty="0"/>
              <a:t>Access/participation </a:t>
            </a:r>
          </a:p>
          <a:p>
            <a:pPr lvl="1"/>
            <a:r>
              <a:rPr lang="en-US" dirty="0"/>
              <a:t>Security </a:t>
            </a:r>
          </a:p>
          <a:p>
            <a:pPr lvl="1"/>
            <a:r>
              <a:rPr lang="en-US" dirty="0"/>
              <a:t>Enforcement </a:t>
            </a:r>
          </a:p>
        </p:txBody>
      </p:sp>
    </p:spTree>
    <p:extLst>
      <p:ext uri="{BB962C8B-B14F-4D97-AF65-F5344CB8AC3E}">
        <p14:creationId xmlns:p14="http://schemas.microsoft.com/office/powerpoint/2010/main" val="3301587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European Directive on Data Protection: </a:t>
            </a:r>
          </a:p>
        </p:txBody>
      </p:sp>
      <p:sp>
        <p:nvSpPr>
          <p:cNvPr id="3" name="Content Placeholder 2"/>
          <p:cNvSpPr>
            <a:spLocks noGrp="1"/>
          </p:cNvSpPr>
          <p:nvPr>
            <p:ph idx="1"/>
          </p:nvPr>
        </p:nvSpPr>
        <p:spPr/>
        <p:txBody>
          <a:bodyPr/>
          <a:lstStyle/>
          <a:p>
            <a:r>
              <a:rPr lang="en-US" dirty="0"/>
              <a:t>Use of data requires informed consent of customer</a:t>
            </a:r>
          </a:p>
          <a:p>
            <a:r>
              <a:rPr lang="en-US" dirty="0"/>
              <a:t>EU member nations cannot transfer personal data to countries without similar privacy protection </a:t>
            </a:r>
          </a:p>
          <a:p>
            <a:r>
              <a:rPr lang="en-US" dirty="0"/>
              <a:t>Stricter enforcements under consideration:</a:t>
            </a:r>
          </a:p>
          <a:p>
            <a:pPr lvl="1"/>
            <a:r>
              <a:rPr lang="en-US" dirty="0"/>
              <a:t>Right of access</a:t>
            </a:r>
          </a:p>
          <a:p>
            <a:pPr lvl="1"/>
            <a:r>
              <a:rPr lang="en-US" dirty="0"/>
              <a:t>Right to be forgotten</a:t>
            </a:r>
          </a:p>
          <a:p>
            <a:r>
              <a:rPr lang="en-US" dirty="0"/>
              <a:t>Safe harbor framework</a:t>
            </a:r>
          </a:p>
          <a:p>
            <a:r>
              <a:rPr lang="en-US" dirty="0"/>
              <a:t>Edward Snowden</a:t>
            </a:r>
          </a:p>
        </p:txBody>
      </p:sp>
    </p:spTree>
    <p:extLst>
      <p:ext uri="{BB962C8B-B14F-4D97-AF65-F5344CB8AC3E}">
        <p14:creationId xmlns:p14="http://schemas.microsoft.com/office/powerpoint/2010/main" val="30314995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Internet Challenges to Privacy (1 of 2) </a:t>
            </a:r>
            <a:endParaRPr lang="en-US" dirty="0"/>
          </a:p>
        </p:txBody>
      </p:sp>
      <p:sp>
        <p:nvSpPr>
          <p:cNvPr id="3" name="Content Placeholder 2"/>
          <p:cNvSpPr>
            <a:spLocks noGrp="1"/>
          </p:cNvSpPr>
          <p:nvPr>
            <p:ph idx="1"/>
          </p:nvPr>
        </p:nvSpPr>
        <p:spPr/>
        <p:txBody>
          <a:bodyPr/>
          <a:lstStyle/>
          <a:p>
            <a:r>
              <a:rPr lang="en-US" altLang="en-US" dirty="0"/>
              <a:t>Cookies</a:t>
            </a:r>
          </a:p>
          <a:p>
            <a:pPr lvl="1"/>
            <a:r>
              <a:rPr lang="en-US" altLang="en-US" dirty="0"/>
              <a:t>Identify </a:t>
            </a:r>
            <a:r>
              <a:rPr lang="en-US" altLang="ja-JP" dirty="0"/>
              <a:t>browser and track visits to site</a:t>
            </a:r>
          </a:p>
          <a:p>
            <a:pPr lvl="1"/>
            <a:r>
              <a:rPr lang="en-US" altLang="en-US" dirty="0"/>
              <a:t>Super cookies (Flash cookies)</a:t>
            </a:r>
          </a:p>
          <a:p>
            <a:r>
              <a:rPr lang="en-US" altLang="en-US" dirty="0"/>
              <a:t>Web beacons (web bugs)</a:t>
            </a:r>
          </a:p>
          <a:p>
            <a:pPr lvl="1"/>
            <a:r>
              <a:rPr lang="en-US" altLang="en-US" dirty="0"/>
              <a:t>Tiny graphics embedded in e-mails and web pages</a:t>
            </a:r>
          </a:p>
          <a:p>
            <a:pPr lvl="1"/>
            <a:r>
              <a:rPr lang="en-US" altLang="en-US" dirty="0"/>
              <a:t>Monitor who is reading e-mail message or visiting site</a:t>
            </a:r>
          </a:p>
          <a:p>
            <a:r>
              <a:rPr lang="en-US" altLang="en-US" dirty="0"/>
              <a:t>Spyware</a:t>
            </a:r>
          </a:p>
          <a:p>
            <a:pPr lvl="1"/>
            <a:r>
              <a:rPr lang="en-US" altLang="en-US" dirty="0"/>
              <a:t>Surreptitiously installed on user</a:t>
            </a:r>
            <a:r>
              <a:rPr lang="en-US" altLang="ja-JP" dirty="0"/>
              <a:t>’s computer</a:t>
            </a:r>
          </a:p>
          <a:p>
            <a:pPr lvl="1"/>
            <a:r>
              <a:rPr lang="en-US" altLang="en-US" dirty="0"/>
              <a:t>May transmit user</a:t>
            </a:r>
            <a:r>
              <a:rPr lang="en-US" altLang="ja-JP" dirty="0"/>
              <a:t>’s keystrokes or display unwanted ads</a:t>
            </a:r>
          </a:p>
          <a:p>
            <a:r>
              <a:rPr lang="en-US" altLang="en-US" dirty="0"/>
              <a:t>Google services and behavioral targeting</a:t>
            </a:r>
          </a:p>
        </p:txBody>
      </p:sp>
    </p:spTree>
    <p:extLst>
      <p:ext uri="{BB962C8B-B14F-4D97-AF65-F5344CB8AC3E}">
        <p14:creationId xmlns:p14="http://schemas.microsoft.com/office/powerpoint/2010/main" val="24138258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Internet Challenges to Privacy (2 of 2) </a:t>
            </a:r>
            <a:endParaRPr lang="en-US" dirty="0"/>
          </a:p>
        </p:txBody>
      </p:sp>
      <p:sp>
        <p:nvSpPr>
          <p:cNvPr id="3" name="Content Placeholder 2"/>
          <p:cNvSpPr>
            <a:spLocks noGrp="1"/>
          </p:cNvSpPr>
          <p:nvPr>
            <p:ph idx="1"/>
          </p:nvPr>
        </p:nvSpPr>
        <p:spPr/>
        <p:txBody>
          <a:bodyPr/>
          <a:lstStyle/>
          <a:p>
            <a:r>
              <a:rPr lang="en-US" altLang="en-US" dirty="0"/>
              <a:t>The United States allows businesses to gather transaction information and use this for other marketing purposes.</a:t>
            </a:r>
          </a:p>
          <a:p>
            <a:r>
              <a:rPr lang="en-US" altLang="en-US" dirty="0"/>
              <a:t>Opt-out vs. opt-in model</a:t>
            </a:r>
          </a:p>
          <a:p>
            <a:r>
              <a:rPr lang="en-US" altLang="en-US" dirty="0"/>
              <a:t>Online industry promotes self-regulation over privacy legislation.</a:t>
            </a:r>
          </a:p>
          <a:p>
            <a:pPr lvl="1"/>
            <a:r>
              <a:rPr lang="en-US" altLang="en-US" dirty="0"/>
              <a:t>Complex/ambiguous privacy statements</a:t>
            </a:r>
          </a:p>
          <a:p>
            <a:pPr lvl="1"/>
            <a:r>
              <a:rPr lang="en-US" altLang="en-US" dirty="0"/>
              <a:t>Opt-out models selected over opt-in</a:t>
            </a:r>
          </a:p>
          <a:p>
            <a:pPr lvl="1"/>
            <a:r>
              <a:rPr lang="en-US" altLang="en-US" dirty="0"/>
              <a:t>Online </a:t>
            </a:r>
            <a:r>
              <a:rPr lang="ja-JP" altLang="en-US" dirty="0"/>
              <a:t>“</a:t>
            </a:r>
            <a:r>
              <a:rPr lang="en-US" altLang="ja-JP" dirty="0"/>
              <a:t>seals</a:t>
            </a:r>
            <a:r>
              <a:rPr lang="ja-JP" altLang="en-US" dirty="0"/>
              <a:t>”</a:t>
            </a:r>
            <a:r>
              <a:rPr lang="en-US" altLang="ja-JP" dirty="0"/>
              <a:t> of privacy principles</a:t>
            </a:r>
            <a:endParaRPr lang="en-US" dirty="0"/>
          </a:p>
        </p:txBody>
      </p:sp>
    </p:spTree>
    <p:extLst>
      <p:ext uri="{BB962C8B-B14F-4D97-AF65-F5344CB8AC3E}">
        <p14:creationId xmlns:p14="http://schemas.microsoft.com/office/powerpoint/2010/main" val="23575469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4.3: </a:t>
            </a:r>
            <a:r>
              <a:rPr lang="en-US" altLang="en-US" sz="3600" dirty="0"/>
              <a:t>How Cookies Identify Web Visitors</a:t>
            </a:r>
          </a:p>
        </p:txBody>
      </p:sp>
      <p:pic>
        <p:nvPicPr>
          <p:cNvPr id="3" name="Picture 2" descr="Figure 4.3 illustrates how cookies work."/>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209" y="1676400"/>
            <a:ext cx="7779582" cy="3962400"/>
          </a:xfrm>
          <a:prstGeom prst="rect">
            <a:avLst/>
          </a:prstGeom>
        </p:spPr>
      </p:pic>
    </p:spTree>
    <p:extLst>
      <p:ext uri="{BB962C8B-B14F-4D97-AF65-F5344CB8AC3E}">
        <p14:creationId xmlns:p14="http://schemas.microsoft.com/office/powerpoint/2010/main" val="16834585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Technical Solutions</a:t>
            </a:r>
            <a:endParaRPr lang="en-US" dirty="0"/>
          </a:p>
        </p:txBody>
      </p:sp>
      <p:sp>
        <p:nvSpPr>
          <p:cNvPr id="3" name="Content Placeholder 2"/>
          <p:cNvSpPr>
            <a:spLocks noGrp="1"/>
          </p:cNvSpPr>
          <p:nvPr>
            <p:ph idx="1"/>
          </p:nvPr>
        </p:nvSpPr>
        <p:spPr/>
        <p:txBody>
          <a:bodyPr/>
          <a:lstStyle/>
          <a:p>
            <a:r>
              <a:rPr lang="en-US" altLang="en-US" dirty="0"/>
              <a:t>Solutions include:</a:t>
            </a:r>
          </a:p>
          <a:p>
            <a:pPr lvl="1"/>
            <a:r>
              <a:rPr lang="en-US" altLang="en-US" dirty="0"/>
              <a:t>E-mail encryption</a:t>
            </a:r>
          </a:p>
          <a:p>
            <a:pPr lvl="1"/>
            <a:r>
              <a:rPr lang="en-US" altLang="en-US" dirty="0"/>
              <a:t>Anonymity tools</a:t>
            </a:r>
          </a:p>
          <a:p>
            <a:pPr lvl="1"/>
            <a:r>
              <a:rPr lang="en-US" altLang="en-US" dirty="0"/>
              <a:t>Anti-spyware tools</a:t>
            </a:r>
          </a:p>
          <a:p>
            <a:r>
              <a:rPr lang="en-US" altLang="ja-JP" dirty="0"/>
              <a:t>Overall, technical solutions have failed to protect users from being tracked from one site to another</a:t>
            </a:r>
          </a:p>
          <a:p>
            <a:pPr lvl="1"/>
            <a:r>
              <a:rPr lang="en-US" altLang="en-US" dirty="0"/>
              <a:t>Browser features</a:t>
            </a:r>
          </a:p>
          <a:p>
            <a:pPr lvl="2"/>
            <a:r>
              <a:rPr lang="ja-JP" altLang="en-US" dirty="0"/>
              <a:t>“</a:t>
            </a:r>
            <a:r>
              <a:rPr lang="en-US" altLang="ja-JP" dirty="0"/>
              <a:t>Private</a:t>
            </a:r>
            <a:r>
              <a:rPr lang="ja-JP" altLang="en-US" dirty="0"/>
              <a:t>”</a:t>
            </a:r>
            <a:r>
              <a:rPr lang="en-US" altLang="ja-JP" dirty="0"/>
              <a:t> browsing </a:t>
            </a:r>
          </a:p>
          <a:p>
            <a:pPr lvl="2"/>
            <a:r>
              <a:rPr lang="ja-JP" altLang="en-US" dirty="0"/>
              <a:t>“</a:t>
            </a:r>
            <a:r>
              <a:rPr lang="en-US" altLang="ja-JP" dirty="0"/>
              <a:t>Do not track</a:t>
            </a:r>
            <a:r>
              <a:rPr lang="ja-JP" altLang="en-US" dirty="0"/>
              <a:t>”</a:t>
            </a:r>
            <a:r>
              <a:rPr lang="en-US" altLang="ja-JP" dirty="0"/>
              <a:t> options</a:t>
            </a:r>
          </a:p>
        </p:txBody>
      </p:sp>
    </p:spTree>
    <p:extLst>
      <p:ext uri="{BB962C8B-B14F-4D97-AF65-F5344CB8AC3E}">
        <p14:creationId xmlns:p14="http://schemas.microsoft.com/office/powerpoint/2010/main" val="7819939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Property Rights: Intellectual Property</a:t>
            </a:r>
            <a:endParaRPr lang="en-US" dirty="0"/>
          </a:p>
        </p:txBody>
      </p:sp>
      <p:sp>
        <p:nvSpPr>
          <p:cNvPr id="3" name="Content Placeholder 2"/>
          <p:cNvSpPr>
            <a:spLocks noGrp="1"/>
          </p:cNvSpPr>
          <p:nvPr>
            <p:ph idx="1"/>
          </p:nvPr>
        </p:nvSpPr>
        <p:spPr/>
        <p:txBody>
          <a:bodyPr/>
          <a:lstStyle/>
          <a:p>
            <a:pPr>
              <a:defRPr/>
            </a:pPr>
            <a:r>
              <a:rPr lang="en-US" dirty="0"/>
              <a:t>Intellectual property</a:t>
            </a:r>
          </a:p>
          <a:p>
            <a:pPr lvl="1">
              <a:defRPr/>
            </a:pPr>
            <a:r>
              <a:rPr lang="en-US" dirty="0"/>
              <a:t>Intangible property of any kind created by individuals or corporations</a:t>
            </a:r>
          </a:p>
          <a:p>
            <a:pPr>
              <a:defRPr/>
            </a:pPr>
            <a:r>
              <a:rPr lang="en-US" dirty="0"/>
              <a:t>Three main ways that intellectual property is protected: </a:t>
            </a:r>
          </a:p>
          <a:p>
            <a:pPr lvl="1">
              <a:defRPr/>
            </a:pPr>
            <a:r>
              <a:rPr lang="en-US" dirty="0"/>
              <a:t>Trade secret: intellectual work or product belonging to business, not in the public domain</a:t>
            </a:r>
          </a:p>
          <a:p>
            <a:pPr lvl="1">
              <a:defRPr/>
            </a:pPr>
            <a:r>
              <a:rPr lang="en-US" dirty="0"/>
              <a:t>Copyright: statutory grant protecting intellectual property from being copied for the life of the author, plus 70 years</a:t>
            </a:r>
          </a:p>
          <a:p>
            <a:pPr lvl="1">
              <a:defRPr/>
            </a:pPr>
            <a:r>
              <a:rPr lang="en-US" dirty="0"/>
              <a:t>Patents: grants creator of invention an exclusive monopoly on ideas behind invention for 20 years</a:t>
            </a:r>
          </a:p>
        </p:txBody>
      </p:sp>
    </p:spTree>
    <p:extLst>
      <p:ext uri="{BB962C8B-B14F-4D97-AF65-F5344CB8AC3E}">
        <p14:creationId xmlns:p14="http://schemas.microsoft.com/office/powerpoint/2010/main" val="9457334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Challenges to Intellectual Property Rights</a:t>
            </a:r>
            <a:endParaRPr lang="en-US" dirty="0"/>
          </a:p>
        </p:txBody>
      </p:sp>
      <p:sp>
        <p:nvSpPr>
          <p:cNvPr id="3" name="Content Placeholder 2"/>
          <p:cNvSpPr>
            <a:spLocks noGrp="1"/>
          </p:cNvSpPr>
          <p:nvPr>
            <p:ph idx="1"/>
          </p:nvPr>
        </p:nvSpPr>
        <p:spPr/>
        <p:txBody>
          <a:bodyPr/>
          <a:lstStyle/>
          <a:p>
            <a:pPr>
              <a:defRPr/>
            </a:pPr>
            <a:r>
              <a:rPr lang="en-US" dirty="0"/>
              <a:t>Digital media different from physical media</a:t>
            </a:r>
          </a:p>
          <a:p>
            <a:pPr lvl="1">
              <a:defRPr/>
            </a:pPr>
            <a:r>
              <a:rPr lang="en-US" sz="2400" dirty="0"/>
              <a:t>Ease of replication</a:t>
            </a:r>
          </a:p>
          <a:p>
            <a:pPr lvl="1">
              <a:defRPr/>
            </a:pPr>
            <a:r>
              <a:rPr lang="en-US" sz="2400" dirty="0"/>
              <a:t>Ease of transmission (networks, Internet)</a:t>
            </a:r>
          </a:p>
          <a:p>
            <a:pPr lvl="1">
              <a:defRPr/>
            </a:pPr>
            <a:r>
              <a:rPr lang="en-US" sz="2400" dirty="0"/>
              <a:t>Ease of alteration</a:t>
            </a:r>
          </a:p>
          <a:p>
            <a:pPr lvl="1">
              <a:defRPr/>
            </a:pPr>
            <a:r>
              <a:rPr lang="en-US" sz="2400" dirty="0"/>
              <a:t>Compactness</a:t>
            </a:r>
          </a:p>
          <a:p>
            <a:pPr lvl="1">
              <a:defRPr/>
            </a:pPr>
            <a:r>
              <a:rPr lang="en-US" sz="2400" dirty="0"/>
              <a:t>Difficulties in establishing uniqueness</a:t>
            </a:r>
          </a:p>
          <a:p>
            <a:pPr>
              <a:defRPr/>
            </a:pPr>
            <a:r>
              <a:rPr lang="en-US" dirty="0">
                <a:cs typeface="ＭＳ Ｐゴシック" charset="0"/>
              </a:rPr>
              <a:t>Digital Millennium Copyright Act (DMCA)</a:t>
            </a:r>
          </a:p>
          <a:p>
            <a:pPr lvl="1">
              <a:defRPr/>
            </a:pPr>
            <a:r>
              <a:rPr lang="en-US" sz="2400" dirty="0"/>
              <a:t>Makes it illegal to circumvent technology-based protections of copyrighted materials</a:t>
            </a:r>
          </a:p>
        </p:txBody>
      </p:sp>
    </p:spTree>
    <p:extLst>
      <p:ext uri="{BB962C8B-B14F-4D97-AF65-F5344CB8AC3E}">
        <p14:creationId xmlns:p14="http://schemas.microsoft.com/office/powerpoint/2010/main" val="184294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Cases</a:t>
            </a:r>
          </a:p>
        </p:txBody>
      </p:sp>
      <p:sp>
        <p:nvSpPr>
          <p:cNvPr id="3" name="Content Placeholder 2"/>
          <p:cNvSpPr>
            <a:spLocks noGrp="1"/>
          </p:cNvSpPr>
          <p:nvPr>
            <p:ph idx="1"/>
          </p:nvPr>
        </p:nvSpPr>
        <p:spPr/>
        <p:txBody>
          <a:bodyPr/>
          <a:lstStyle/>
          <a:p>
            <a:r>
              <a:rPr lang="en-US" dirty="0"/>
              <a:t>Case 1: What Net Neutrality Means for You</a:t>
            </a:r>
          </a:p>
          <a:p>
            <a:r>
              <a:rPr lang="en-US" dirty="0"/>
              <a:t>Case 2: Facebook and Google Privacy: What Privacy?</a:t>
            </a:r>
          </a:p>
          <a:p>
            <a:r>
              <a:rPr lang="en-US" dirty="0"/>
              <a:t>Case 3: United States v. Terrorism: Data Mining for Terrorists and Innocents</a:t>
            </a:r>
          </a:p>
          <a:p>
            <a:r>
              <a:rPr lang="en-US" i="1" dirty="0"/>
              <a:t>Instructional Video: Viktor Mayer Scöhnberger on the Right to Be Forgotten</a:t>
            </a:r>
          </a:p>
        </p:txBody>
      </p:sp>
    </p:spTree>
    <p:extLst>
      <p:ext uri="{BB962C8B-B14F-4D97-AF65-F5344CB8AC3E}">
        <p14:creationId xmlns:p14="http://schemas.microsoft.com/office/powerpoint/2010/main" val="2792165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Computer-Related Liability Problems</a:t>
            </a:r>
          </a:p>
        </p:txBody>
      </p:sp>
      <p:sp>
        <p:nvSpPr>
          <p:cNvPr id="3" name="Content Placeholder 2"/>
          <p:cNvSpPr>
            <a:spLocks noGrp="1"/>
          </p:cNvSpPr>
          <p:nvPr>
            <p:ph idx="1"/>
          </p:nvPr>
        </p:nvSpPr>
        <p:spPr/>
        <p:txBody>
          <a:bodyPr/>
          <a:lstStyle/>
          <a:p>
            <a:r>
              <a:rPr lang="en-US" dirty="0"/>
              <a:t>If software fails, who is responsible?</a:t>
            </a:r>
          </a:p>
          <a:p>
            <a:pPr lvl="1"/>
            <a:r>
              <a:rPr lang="en-US" dirty="0"/>
              <a:t>If seen as part of a machine that injures or harms, software producer and operator may be liable.</a:t>
            </a:r>
          </a:p>
          <a:p>
            <a:pPr lvl="1"/>
            <a:r>
              <a:rPr lang="en-US" dirty="0"/>
              <a:t>If seen as similar to book, difficult to hold author/publisher responsible.</a:t>
            </a:r>
          </a:p>
          <a:p>
            <a:pPr lvl="1"/>
            <a:r>
              <a:rPr lang="en-US" dirty="0"/>
              <a:t>If seen as a service? Would this be similar to telephone systems not being liable for transmitted messages?</a:t>
            </a:r>
          </a:p>
        </p:txBody>
      </p:sp>
    </p:spTree>
    <p:extLst>
      <p:ext uri="{BB962C8B-B14F-4D97-AF65-F5344CB8AC3E}">
        <p14:creationId xmlns:p14="http://schemas.microsoft.com/office/powerpoint/2010/main" val="9870337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Quality: Data Quality and System Errors</a:t>
            </a:r>
          </a:p>
        </p:txBody>
      </p:sp>
      <p:sp>
        <p:nvSpPr>
          <p:cNvPr id="3" name="Content Placeholder 2"/>
          <p:cNvSpPr>
            <a:spLocks noGrp="1"/>
          </p:cNvSpPr>
          <p:nvPr>
            <p:ph idx="1"/>
          </p:nvPr>
        </p:nvSpPr>
        <p:spPr/>
        <p:txBody>
          <a:bodyPr/>
          <a:lstStyle/>
          <a:p>
            <a:r>
              <a:rPr lang="en-US" dirty="0"/>
              <a:t>What is an acceptable, technologically feasible level of system quality?</a:t>
            </a:r>
          </a:p>
          <a:p>
            <a:pPr lvl="1"/>
            <a:r>
              <a:rPr lang="en-US" dirty="0"/>
              <a:t>Flawless software is economically unfeasible</a:t>
            </a:r>
          </a:p>
          <a:p>
            <a:r>
              <a:rPr lang="en-US" dirty="0"/>
              <a:t>Three principal sources of poor system performance</a:t>
            </a:r>
          </a:p>
          <a:p>
            <a:pPr lvl="1"/>
            <a:r>
              <a:rPr lang="en-US" dirty="0"/>
              <a:t>Software bugs, errors</a:t>
            </a:r>
          </a:p>
          <a:p>
            <a:pPr lvl="1"/>
            <a:r>
              <a:rPr lang="en-US" dirty="0"/>
              <a:t>Hardware or facility failures</a:t>
            </a:r>
          </a:p>
          <a:p>
            <a:pPr lvl="1"/>
            <a:r>
              <a:rPr lang="en-US" dirty="0"/>
              <a:t>Poor input data quality (most common source of business system failure)</a:t>
            </a:r>
          </a:p>
        </p:txBody>
      </p:sp>
    </p:spTree>
    <p:extLst>
      <p:ext uri="{BB962C8B-B14F-4D97-AF65-F5344CB8AC3E}">
        <p14:creationId xmlns:p14="http://schemas.microsoft.com/office/powerpoint/2010/main" val="39434664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of Life: Equity, Access, Boundaries (1 of 3)</a:t>
            </a:r>
          </a:p>
        </p:txBody>
      </p:sp>
      <p:sp>
        <p:nvSpPr>
          <p:cNvPr id="3" name="Content Placeholder 2"/>
          <p:cNvSpPr>
            <a:spLocks noGrp="1"/>
          </p:cNvSpPr>
          <p:nvPr>
            <p:ph idx="1"/>
          </p:nvPr>
        </p:nvSpPr>
        <p:spPr/>
        <p:txBody>
          <a:bodyPr/>
          <a:lstStyle/>
          <a:p>
            <a:r>
              <a:rPr lang="en-US" dirty="0"/>
              <a:t>Negative social consequences of systems</a:t>
            </a:r>
          </a:p>
          <a:p>
            <a:r>
              <a:rPr lang="en-US" dirty="0"/>
              <a:t>Balancing power: center versus periphery</a:t>
            </a:r>
          </a:p>
          <a:p>
            <a:r>
              <a:rPr lang="en-US" dirty="0"/>
              <a:t>Rapidity of change: reduced response time to competition</a:t>
            </a:r>
          </a:p>
          <a:p>
            <a:r>
              <a:rPr lang="en-US" dirty="0"/>
              <a:t>Maintaining boundaries: family, work, and leisure</a:t>
            </a:r>
          </a:p>
          <a:p>
            <a:r>
              <a:rPr lang="en-US" dirty="0"/>
              <a:t>Dependence and vulnerability</a:t>
            </a:r>
          </a:p>
          <a:p>
            <a:r>
              <a:rPr lang="en-US" dirty="0"/>
              <a:t>Computer crime and abuse</a:t>
            </a:r>
          </a:p>
        </p:txBody>
      </p:sp>
    </p:spTree>
    <p:extLst>
      <p:ext uri="{BB962C8B-B14F-4D97-AF65-F5344CB8AC3E}">
        <p14:creationId xmlns:p14="http://schemas.microsoft.com/office/powerpoint/2010/main" val="37199900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of Life: Equity, Access, Boundaries (2 of 3)</a:t>
            </a:r>
          </a:p>
        </p:txBody>
      </p:sp>
      <p:sp>
        <p:nvSpPr>
          <p:cNvPr id="3" name="Content Placeholder 2"/>
          <p:cNvSpPr>
            <a:spLocks noGrp="1"/>
          </p:cNvSpPr>
          <p:nvPr>
            <p:ph idx="1"/>
          </p:nvPr>
        </p:nvSpPr>
        <p:spPr/>
        <p:txBody>
          <a:bodyPr/>
          <a:lstStyle/>
          <a:p>
            <a:r>
              <a:rPr lang="en-US" altLang="en-US" dirty="0"/>
              <a:t>Computer crime and abuse</a:t>
            </a:r>
          </a:p>
          <a:p>
            <a:pPr lvl="1"/>
            <a:r>
              <a:rPr lang="en-US" altLang="en-US" dirty="0"/>
              <a:t>Computer crime </a:t>
            </a:r>
          </a:p>
          <a:p>
            <a:pPr lvl="1"/>
            <a:r>
              <a:rPr lang="en-US" altLang="en-US" dirty="0"/>
              <a:t>Computer abuse</a:t>
            </a:r>
          </a:p>
          <a:p>
            <a:pPr lvl="1"/>
            <a:r>
              <a:rPr lang="en-US" altLang="en-US" dirty="0"/>
              <a:t>Spam</a:t>
            </a:r>
          </a:p>
          <a:p>
            <a:pPr lvl="1"/>
            <a:r>
              <a:rPr lang="en-US" altLang="en-US" dirty="0"/>
              <a:t>CAN-SPAM Act of 2003</a:t>
            </a:r>
          </a:p>
          <a:p>
            <a:r>
              <a:rPr lang="en-US" altLang="en-US" dirty="0"/>
              <a:t>Employment </a:t>
            </a:r>
          </a:p>
          <a:p>
            <a:pPr lvl="1"/>
            <a:r>
              <a:rPr lang="en-US" altLang="en-US" dirty="0"/>
              <a:t>Trickle-down technology</a:t>
            </a:r>
          </a:p>
          <a:p>
            <a:pPr lvl="1"/>
            <a:r>
              <a:rPr lang="en-US" altLang="en-US" dirty="0"/>
              <a:t>Reengineering job loss</a:t>
            </a:r>
          </a:p>
        </p:txBody>
      </p:sp>
    </p:spTree>
    <p:extLst>
      <p:ext uri="{BB962C8B-B14F-4D97-AF65-F5344CB8AC3E}">
        <p14:creationId xmlns:p14="http://schemas.microsoft.com/office/powerpoint/2010/main" val="6345015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of Life: Equity, Access, Boundaries (3 of 3)</a:t>
            </a:r>
          </a:p>
        </p:txBody>
      </p:sp>
      <p:sp>
        <p:nvSpPr>
          <p:cNvPr id="3" name="Content Placeholder 2"/>
          <p:cNvSpPr>
            <a:spLocks noGrp="1"/>
          </p:cNvSpPr>
          <p:nvPr>
            <p:ph idx="1"/>
          </p:nvPr>
        </p:nvSpPr>
        <p:spPr/>
        <p:txBody>
          <a:bodyPr/>
          <a:lstStyle/>
          <a:p>
            <a:r>
              <a:rPr lang="en-US" altLang="en-US" dirty="0"/>
              <a:t>Equity and access</a:t>
            </a:r>
          </a:p>
          <a:p>
            <a:pPr lvl="1"/>
            <a:r>
              <a:rPr lang="en-US" altLang="en-US" dirty="0"/>
              <a:t>The digital divide</a:t>
            </a:r>
          </a:p>
          <a:p>
            <a:r>
              <a:rPr lang="en-US" dirty="0"/>
              <a:t>Health risks</a:t>
            </a:r>
          </a:p>
          <a:p>
            <a:pPr lvl="1"/>
            <a:r>
              <a:rPr lang="en-US" dirty="0"/>
              <a:t>Repetitive stress injury (RSI)</a:t>
            </a:r>
          </a:p>
          <a:p>
            <a:pPr lvl="1"/>
            <a:r>
              <a:rPr lang="en-US" dirty="0"/>
              <a:t>Carpal tunnel syndrome (CTS)</a:t>
            </a:r>
          </a:p>
          <a:p>
            <a:pPr lvl="1"/>
            <a:r>
              <a:rPr lang="en-US" dirty="0"/>
              <a:t>Computer vision syndrome (CVS)</a:t>
            </a:r>
          </a:p>
          <a:p>
            <a:pPr lvl="1"/>
            <a:r>
              <a:rPr lang="en-US" dirty="0"/>
              <a:t>Technostress</a:t>
            </a:r>
          </a:p>
        </p:txBody>
      </p:sp>
    </p:spTree>
    <p:extLst>
      <p:ext uri="{BB962C8B-B14F-4D97-AF65-F5344CB8AC3E}">
        <p14:creationId xmlns:p14="http://schemas.microsoft.com/office/powerpoint/2010/main" val="24848537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Interactive Session: Monitoring in The Workplace</a:t>
            </a:r>
            <a:br>
              <a:rPr lang="en-US" dirty="0"/>
            </a:br>
            <a:endParaRPr lang="en-US" dirty="0"/>
          </a:p>
        </p:txBody>
      </p:sp>
      <p:sp>
        <p:nvSpPr>
          <p:cNvPr id="3" name="Content Placeholder 2"/>
          <p:cNvSpPr>
            <a:spLocks noGrp="1"/>
          </p:cNvSpPr>
          <p:nvPr>
            <p:ph idx="1"/>
          </p:nvPr>
        </p:nvSpPr>
        <p:spPr>
          <a:xfrm>
            <a:off x="457200" y="2133600"/>
            <a:ext cx="8229600" cy="3992563"/>
          </a:xfrm>
        </p:spPr>
        <p:txBody>
          <a:bodyPr/>
          <a:lstStyle/>
          <a:p>
            <a:r>
              <a:rPr lang="en-US" dirty="0"/>
              <a:t>Class discussion</a:t>
            </a:r>
          </a:p>
          <a:p>
            <a:pPr lvl="1"/>
            <a:r>
              <a:rPr lang="en-IN" dirty="0"/>
              <a:t>Which of the five moral dimensions of information systems identified in this text is involved in this case?</a:t>
            </a:r>
          </a:p>
          <a:p>
            <a:pPr lvl="1"/>
            <a:r>
              <a:rPr lang="en-IN" dirty="0"/>
              <a:t>What are the ethical, social, and political issues raised by this case?</a:t>
            </a:r>
          </a:p>
          <a:p>
            <a:pPr lvl="1"/>
            <a:r>
              <a:rPr lang="en-IN" dirty="0"/>
              <a:t>Which of the ethical principles described in the text are useful for decision making about monitoring employees in the workplace?</a:t>
            </a:r>
            <a:endParaRPr lang="en-US" dirty="0"/>
          </a:p>
        </p:txBody>
      </p:sp>
    </p:spTree>
    <p:extLst>
      <p:ext uri="{BB962C8B-B14F-4D97-AF65-F5344CB8AC3E}">
        <p14:creationId xmlns:p14="http://schemas.microsoft.com/office/powerpoint/2010/main" val="29410840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Interactive Session: Organizations: Are We Relying Too Much on Computers to Think for Us?</a:t>
            </a:r>
          </a:p>
        </p:txBody>
      </p:sp>
      <p:sp>
        <p:nvSpPr>
          <p:cNvPr id="3" name="Content Placeholder 2"/>
          <p:cNvSpPr>
            <a:spLocks noGrp="1"/>
          </p:cNvSpPr>
          <p:nvPr>
            <p:ph idx="1"/>
          </p:nvPr>
        </p:nvSpPr>
        <p:spPr>
          <a:xfrm>
            <a:off x="457200" y="1905000"/>
            <a:ext cx="8229600" cy="4221163"/>
          </a:xfrm>
        </p:spPr>
        <p:txBody>
          <a:bodyPr/>
          <a:lstStyle/>
          <a:p>
            <a:r>
              <a:rPr lang="en-US" dirty="0"/>
              <a:t>Class discussion</a:t>
            </a:r>
          </a:p>
          <a:p>
            <a:pPr lvl="1"/>
            <a:r>
              <a:rPr lang="en-US" dirty="0"/>
              <a:t>Identify the problem described in this case study. In what sense is it an ethical dilemma?</a:t>
            </a:r>
          </a:p>
          <a:p>
            <a:pPr lvl="1"/>
            <a:r>
              <a:rPr lang="en-US" dirty="0"/>
              <a:t>Should more tasks be automated? Why or why not? Explain your answer.</a:t>
            </a:r>
          </a:p>
          <a:p>
            <a:pPr lvl="1"/>
            <a:r>
              <a:rPr lang="en-US" dirty="0"/>
              <a:t>Can the problem of automation reducing cognitive skills be solved? Explain your answer.</a:t>
            </a:r>
          </a:p>
        </p:txBody>
      </p:sp>
    </p:spTree>
    <p:extLst>
      <p:ext uri="{BB962C8B-B14F-4D97-AF65-F5344CB8AC3E}">
        <p14:creationId xmlns:p14="http://schemas.microsoft.com/office/powerpoint/2010/main" val="3169182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Dark Side of Big Data </a:t>
            </a:r>
            <a:r>
              <a:rPr lang="en-US" altLang="en-US" dirty="0"/>
              <a:t>(1 of 2)</a:t>
            </a:r>
          </a:p>
        </p:txBody>
      </p:sp>
      <p:sp>
        <p:nvSpPr>
          <p:cNvPr id="3" name="Content Placeholder 2"/>
          <p:cNvSpPr>
            <a:spLocks noGrp="1"/>
          </p:cNvSpPr>
          <p:nvPr>
            <p:ph idx="1"/>
          </p:nvPr>
        </p:nvSpPr>
        <p:spPr/>
        <p:txBody>
          <a:bodyPr/>
          <a:lstStyle/>
          <a:p>
            <a:r>
              <a:rPr lang="en-US" altLang="en-US" dirty="0"/>
              <a:t>Problem</a:t>
            </a:r>
          </a:p>
          <a:p>
            <a:pPr lvl="1"/>
            <a:r>
              <a:rPr lang="en-US" dirty="0"/>
              <a:t>Opportunities from new technology</a:t>
            </a:r>
          </a:p>
          <a:p>
            <a:pPr lvl="1"/>
            <a:r>
              <a:rPr lang="en-US" dirty="0"/>
              <a:t>Undeveloped legal environment</a:t>
            </a:r>
          </a:p>
          <a:p>
            <a:r>
              <a:rPr lang="en-US" altLang="en-US" dirty="0"/>
              <a:t>Solutions</a:t>
            </a:r>
          </a:p>
          <a:p>
            <a:pPr lvl="1"/>
            <a:r>
              <a:rPr lang="en-US" altLang="en-US" dirty="0"/>
              <a:t>Develop big data strategy </a:t>
            </a:r>
          </a:p>
          <a:p>
            <a:pPr lvl="1"/>
            <a:r>
              <a:rPr lang="en-US" altLang="en-US" dirty="0"/>
              <a:t>Develop privacy policies </a:t>
            </a:r>
          </a:p>
          <a:p>
            <a:pPr lvl="1"/>
            <a:r>
              <a:rPr lang="en-US" altLang="en-US" dirty="0"/>
              <a:t>Develop big data predictive models</a:t>
            </a:r>
          </a:p>
          <a:p>
            <a:pPr lvl="1"/>
            <a:r>
              <a:rPr lang="en-US" altLang="en-US" dirty="0"/>
              <a:t>Develop big data mining technology </a:t>
            </a:r>
          </a:p>
          <a:p>
            <a:pPr lvl="1"/>
            <a:r>
              <a:rPr lang="en-US" altLang="en-US" dirty="0"/>
              <a:t>Develop big data analytics tools and predictive modeling systems</a:t>
            </a:r>
          </a:p>
        </p:txBody>
      </p:sp>
    </p:spTree>
    <p:extLst>
      <p:ext uri="{BB962C8B-B14F-4D97-AF65-F5344CB8AC3E}">
        <p14:creationId xmlns:p14="http://schemas.microsoft.com/office/powerpoint/2010/main" val="3715733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Dark Side of Big Data </a:t>
            </a:r>
            <a:r>
              <a:rPr lang="en-US" altLang="en-US" dirty="0"/>
              <a:t>(2 of 2)</a:t>
            </a:r>
          </a:p>
        </p:txBody>
      </p:sp>
      <p:sp>
        <p:nvSpPr>
          <p:cNvPr id="3" name="Content Placeholder 2"/>
          <p:cNvSpPr>
            <a:spLocks noGrp="1"/>
          </p:cNvSpPr>
          <p:nvPr>
            <p:ph idx="1"/>
          </p:nvPr>
        </p:nvSpPr>
        <p:spPr/>
        <p:txBody>
          <a:bodyPr/>
          <a:lstStyle/>
          <a:p>
            <a:r>
              <a:rPr lang="en-US" altLang="en-US" dirty="0"/>
              <a:t>Organizations like Progressive and Deloitte Consulting LLP use predictive modeling to identify individual customers that fit risk or vulnerability profiles</a:t>
            </a:r>
            <a:endParaRPr lang="en-US" dirty="0"/>
          </a:p>
          <a:p>
            <a:r>
              <a:rPr lang="en-US" altLang="en-US" dirty="0"/>
              <a:t>Demonstrates how technological innovations can be a double-edged sword</a:t>
            </a:r>
            <a:endParaRPr lang="en-US" altLang="ja-JP" dirty="0"/>
          </a:p>
          <a:p>
            <a:r>
              <a:rPr lang="en-US" altLang="en-US" dirty="0"/>
              <a:t>Illustrates the ability of IT systems to support decision making</a:t>
            </a:r>
          </a:p>
        </p:txBody>
      </p:sp>
    </p:spTree>
    <p:extLst>
      <p:ext uri="{BB962C8B-B14F-4D97-AF65-F5344CB8AC3E}">
        <p14:creationId xmlns:p14="http://schemas.microsoft.com/office/powerpoint/2010/main" val="2676461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What Ethical, Social, and Political Issues Are Raised by Information Systems? (1 of 2)</a:t>
            </a:r>
          </a:p>
        </p:txBody>
      </p:sp>
      <p:sp>
        <p:nvSpPr>
          <p:cNvPr id="3" name="Content Placeholder 2"/>
          <p:cNvSpPr>
            <a:spLocks noGrp="1"/>
          </p:cNvSpPr>
          <p:nvPr>
            <p:ph idx="1"/>
          </p:nvPr>
        </p:nvSpPr>
        <p:spPr/>
        <p:txBody>
          <a:bodyPr/>
          <a:lstStyle/>
          <a:p>
            <a:r>
              <a:rPr lang="en-US" altLang="en-US" dirty="0"/>
              <a:t>Recent cases of failed ethical judgment in business</a:t>
            </a:r>
          </a:p>
          <a:p>
            <a:pPr lvl="1"/>
            <a:r>
              <a:rPr lang="en-US" altLang="en-US" dirty="0"/>
              <a:t>General Motors, Barclay</a:t>
            </a:r>
            <a:r>
              <a:rPr lang="en-US" altLang="ja-JP" dirty="0"/>
              <a:t>’s Bank, GlaxoSmithKline, Takata Corporation</a:t>
            </a:r>
          </a:p>
          <a:p>
            <a:pPr lvl="1"/>
            <a:r>
              <a:rPr lang="en-US" altLang="en-US" dirty="0"/>
              <a:t>In many, information systems used to bury decisions from public scrutiny</a:t>
            </a:r>
          </a:p>
          <a:p>
            <a:r>
              <a:rPr lang="en-US" altLang="en-US" dirty="0"/>
              <a:t>Ethics </a:t>
            </a:r>
          </a:p>
          <a:p>
            <a:pPr lvl="1"/>
            <a:r>
              <a:rPr lang="en-US" altLang="en-US" dirty="0"/>
              <a:t>Principles of right and wrong that individuals, acting as free moral agents, use to make choices to guide their behaviors</a:t>
            </a:r>
          </a:p>
        </p:txBody>
      </p:sp>
    </p:spTree>
    <p:extLst>
      <p:ext uri="{BB962C8B-B14F-4D97-AF65-F5344CB8AC3E}">
        <p14:creationId xmlns:p14="http://schemas.microsoft.com/office/powerpoint/2010/main" val="979569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What Ethical, Social, and Political Issues Are Raised by Information Systems? (2 of 2)</a:t>
            </a:r>
            <a:endParaRPr lang="en-US" dirty="0"/>
          </a:p>
        </p:txBody>
      </p:sp>
      <p:sp>
        <p:nvSpPr>
          <p:cNvPr id="3" name="Content Placeholder 2"/>
          <p:cNvSpPr>
            <a:spLocks noGrp="1"/>
          </p:cNvSpPr>
          <p:nvPr>
            <p:ph idx="1"/>
          </p:nvPr>
        </p:nvSpPr>
        <p:spPr/>
        <p:txBody>
          <a:bodyPr/>
          <a:lstStyle/>
          <a:p>
            <a:r>
              <a:rPr lang="en-US" dirty="0"/>
              <a:t>Information systems raise new ethical questions because they create opportunities for:</a:t>
            </a:r>
          </a:p>
          <a:p>
            <a:pPr lvl="1"/>
            <a:r>
              <a:rPr lang="en-US" dirty="0"/>
              <a:t>Intense social change, threatening existing distributions of power, money, rights, and obligations</a:t>
            </a:r>
          </a:p>
          <a:p>
            <a:pPr lvl="1"/>
            <a:r>
              <a:rPr lang="en-US" dirty="0"/>
              <a:t>New kinds of crime</a:t>
            </a:r>
          </a:p>
        </p:txBody>
      </p:sp>
    </p:spTree>
    <p:extLst>
      <p:ext uri="{BB962C8B-B14F-4D97-AF65-F5344CB8AC3E}">
        <p14:creationId xmlns:p14="http://schemas.microsoft.com/office/powerpoint/2010/main" val="1287242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A Model for Thinking about Ethical, Social, and Political Issues.</a:t>
            </a:r>
            <a:endParaRPr lang="en-US" dirty="0"/>
          </a:p>
        </p:txBody>
      </p:sp>
      <p:sp>
        <p:nvSpPr>
          <p:cNvPr id="3" name="Content Placeholder 2"/>
          <p:cNvSpPr>
            <a:spLocks noGrp="1"/>
          </p:cNvSpPr>
          <p:nvPr>
            <p:ph idx="1"/>
          </p:nvPr>
        </p:nvSpPr>
        <p:spPr/>
        <p:txBody>
          <a:bodyPr/>
          <a:lstStyle/>
          <a:p>
            <a:r>
              <a:rPr lang="en-US" altLang="en-US" dirty="0"/>
              <a:t>Society as a calm pond</a:t>
            </a:r>
          </a:p>
          <a:p>
            <a:r>
              <a:rPr lang="en-US" altLang="en-US" dirty="0"/>
              <a:t>IT as rock dropped in pond, creating ripples of new situations not covered by old rules</a:t>
            </a:r>
          </a:p>
          <a:p>
            <a:r>
              <a:rPr lang="en-US" altLang="en-US" dirty="0"/>
              <a:t>Social and political institutions cannot respond overnight to these ripples—it may take years to develop etiquette, expectations, laws</a:t>
            </a:r>
          </a:p>
          <a:p>
            <a:pPr lvl="1"/>
            <a:r>
              <a:rPr lang="en-US" altLang="en-US" dirty="0"/>
              <a:t>Requires understanding of ethics to make choices in legally gray areas</a:t>
            </a:r>
          </a:p>
        </p:txBody>
      </p:sp>
    </p:spTree>
    <p:extLst>
      <p:ext uri="{BB962C8B-B14F-4D97-AF65-F5344CB8AC3E}">
        <p14:creationId xmlns:p14="http://schemas.microsoft.com/office/powerpoint/2010/main" val="1168249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Figure 4.1: </a:t>
            </a:r>
            <a:r>
              <a:rPr lang="en-US" sz="3600" dirty="0"/>
              <a:t>The Relationship Between Ethical, Social, and Political Issues in an Information Society</a:t>
            </a:r>
          </a:p>
        </p:txBody>
      </p:sp>
      <p:pic>
        <p:nvPicPr>
          <p:cNvPr id="3" name="Picture 2" descr="Figure 4.1 illustrates the relationship among ethical, social, and political issues in an information societ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2170674"/>
            <a:ext cx="4876800" cy="3655914"/>
          </a:xfrm>
          <a:prstGeom prst="rect">
            <a:avLst/>
          </a:prstGeom>
        </p:spPr>
      </p:pic>
    </p:spTree>
    <p:extLst>
      <p:ext uri="{BB962C8B-B14F-4D97-AF65-F5344CB8AC3E}">
        <p14:creationId xmlns:p14="http://schemas.microsoft.com/office/powerpoint/2010/main" val="1555542871"/>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3763</TotalTime>
  <Words>3925</Words>
  <Application>Microsoft Office PowerPoint</Application>
  <PresentationFormat>On-screen Show (4:3)</PresentationFormat>
  <Paragraphs>303</Paragraphs>
  <Slides>36</Slides>
  <Notes>34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ＭＳ Ｐゴシック</vt:lpstr>
      <vt:lpstr>Arial</vt:lpstr>
      <vt:lpstr>Times New Roman</vt:lpstr>
      <vt:lpstr>Verdana</vt:lpstr>
      <vt:lpstr>Wingdings</vt:lpstr>
      <vt:lpstr>508 Lecture</vt:lpstr>
      <vt:lpstr>Management Information Systems: Managing the Digital Firm</vt:lpstr>
      <vt:lpstr>Learning Objectives</vt:lpstr>
      <vt:lpstr>Video Cases</vt:lpstr>
      <vt:lpstr>The Dark Side of Big Data (1 of 2)</vt:lpstr>
      <vt:lpstr>The Dark Side of Big Data (2 of 2)</vt:lpstr>
      <vt:lpstr>What Ethical, Social, and Political Issues Are Raised by Information Systems? (1 of 2)</vt:lpstr>
      <vt:lpstr>What Ethical, Social, and Political Issues Are Raised by Information Systems? (2 of 2)</vt:lpstr>
      <vt:lpstr>A Model for Thinking about Ethical, Social, and Political Issues.</vt:lpstr>
      <vt:lpstr>Figure 4.1: The Relationship Between Ethical, Social, and Political Issues in an Information Society</vt:lpstr>
      <vt:lpstr>Five Moral Dimensions of the  Information Age</vt:lpstr>
      <vt:lpstr>Key Technology Trends that Raise Ethical Issues</vt:lpstr>
      <vt:lpstr>Advances in Data Analysis Techniques</vt:lpstr>
      <vt:lpstr>Figure 4.2: Nonobvious Relationship Awareness (NORA)</vt:lpstr>
      <vt:lpstr>Basic Concepts: Responsibility, Accountability, and Liability</vt:lpstr>
      <vt:lpstr>Ethical Analysis</vt:lpstr>
      <vt:lpstr>Candidate Ethical Principles (1 of 2)</vt:lpstr>
      <vt:lpstr>Candidate Ethical Principles (2 of 2)</vt:lpstr>
      <vt:lpstr>Professional Codes of Conduct</vt:lpstr>
      <vt:lpstr>Real-world Ethical Dilemmas</vt:lpstr>
      <vt:lpstr>Information Rights: Privacy and Freedom in the Internet Age (1 of 3)</vt:lpstr>
      <vt:lpstr>Information Rights: Privacy and Freedom in the Internet Age (2 of 3)</vt:lpstr>
      <vt:lpstr>Information Rights: Privacy and Freedom in the Internet Age (3 of 3)</vt:lpstr>
      <vt:lpstr>European Directive on Data Protection: </vt:lpstr>
      <vt:lpstr>Internet Challenges to Privacy (1 of 2) </vt:lpstr>
      <vt:lpstr>Internet Challenges to Privacy (2 of 2) </vt:lpstr>
      <vt:lpstr>Figure 4.3: How Cookies Identify Web Visitors</vt:lpstr>
      <vt:lpstr>Technical Solutions</vt:lpstr>
      <vt:lpstr>Property Rights: Intellectual Property</vt:lpstr>
      <vt:lpstr>Challenges to Intellectual Property Rights</vt:lpstr>
      <vt:lpstr>Computer-Related Liability Problems</vt:lpstr>
      <vt:lpstr>System Quality: Data Quality and System Errors</vt:lpstr>
      <vt:lpstr>Quality of Life: Equity, Access, Boundaries (1 of 3)</vt:lpstr>
      <vt:lpstr>Quality of Life: Equity, Access, Boundaries (2 of 3)</vt:lpstr>
      <vt:lpstr>Quality of Life: Equity, Access, Boundaries (3 of 3)</vt:lpstr>
      <vt:lpstr>Interactive Session: Monitoring in The Workplace </vt:lpstr>
      <vt:lpstr>Interactive Session: Organizations: Are We Relying Too Much on Computers to Think for Us?</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 Compliant Lecture PowerPoint</dc:title>
  <dc:subject>Management Information Systems:  Managing the Digital Firm, 15th edition</dc:subject>
  <dc:creator>Kenneth C. Laudon/Jane P. Laudon</dc:creator>
  <cp:keywords>Management Information Systems</cp:keywords>
  <cp:lastModifiedBy>DJNL</cp:lastModifiedBy>
  <cp:revision>217</cp:revision>
  <dcterms:created xsi:type="dcterms:W3CDTF">2014-07-14T20:04:21Z</dcterms:created>
  <dcterms:modified xsi:type="dcterms:W3CDTF">2017-08-07T09:55:14Z</dcterms:modified>
  <cp:category>Information Systems</cp:category>
</cp:coreProperties>
</file>