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0"/>
  </p:notesMasterIdLst>
  <p:handoutMasterIdLst>
    <p:handoutMasterId r:id="rId41"/>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340" r:id="rId38"/>
    <p:sldId id="341" r:id="rId3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830" autoAdjust="0"/>
    <p:restoredTop sz="96395" autoAdjust="0"/>
  </p:normalViewPr>
  <p:slideViewPr>
    <p:cSldViewPr snapToGrid="0" snapToObjects="1">
      <p:cViewPr varScale="1">
        <p:scale>
          <a:sx n="110" d="100"/>
          <a:sy n="110" d="100"/>
        </p:scale>
        <p:origin x="1956" y="108"/>
      </p:cViewPr>
      <p:guideLst>
        <p:guide orient="horz" pos="2160"/>
        <p:guide pos="2880"/>
      </p:guideLst>
    </p:cSldViewPr>
  </p:slideViewPr>
  <p:outlineViewPr>
    <p:cViewPr>
      <p:scale>
        <a:sx n="100" d="100"/>
        <a:sy n="100" d="100"/>
      </p:scale>
      <p:origin x="0" y="-1723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describes the traditional systems lifecycle. Ask students what the effects of unanticipated user requirements are when using this type of building method. What is the role of end users in this method?</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99735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12.3,</a:t>
            </a:r>
            <a:r>
              <a:rPr lang="en-US" altLang="en-US" baseline="0" dirty="0"/>
              <a:t> Page </a:t>
            </a:r>
            <a:r>
              <a:rPr lang="en-US" altLang="en-US" i="0" baseline="0" dirty="0">
                <a:solidFill>
                  <a:srgbClr val="FF0000"/>
                </a:solidFill>
              </a:rPr>
              <a:t>443</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systems development life cycle partitions systems development into formal stages, with each stage requiring completion before the next stage can begin.</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What types of systems are well-suited to the traditional systems development lifecycle? One answer is larger, complex systems requiring rigorous and formal requirements analysis and tight controls. What types of systems are not well-suited? Smaller, more individualized desktop systems are not suited for a traditional design process.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41417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Prototyping is an explicitly iterative process. The term iterative has been used several times; ask students to describe what this means (steps to build the system can be repeated over and over). What are the benefits of an iterative process?</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Note that once no more iterations are needed, the prototype becomes the finished specifications for the final application, or may serve as the production version of the application.</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Ask students to explain potential advantages and disadvantages of prototyping. For example, why is prototyping useful if there is uncertainty in requirements? What kinds of essential steps might be glossed over?</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67603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12.4,</a:t>
            </a:r>
            <a:r>
              <a:rPr lang="en-US" altLang="en-US" baseline="0" dirty="0"/>
              <a:t> Page </a:t>
            </a:r>
            <a:r>
              <a:rPr lang="en-US" altLang="en-US" i="0" baseline="0" dirty="0">
                <a:solidFill>
                  <a:srgbClr val="FF0000"/>
                </a:solidFill>
              </a:rPr>
              <a:t>444</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process of developing a prototype consists of four steps. Because a prototype can be developed quickly and inexpensively, systems builders can go through several iterations, repeating steps 3 and 4, to refine and enhance the prototype before arriving at the final operational one.</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four steps (rectangles) of prototyping. The steps that are repeated are steps 3) Use the prototype and 4) Revise and enhance the prototype. Would this type of system development be appropriate for developing a large, enterprise management system?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45468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What types of projects might end-user development be most suited for? How might this type of development result in a loss of control over data? Someone has to manage end-user development in order to develop company-wide standards and definitions.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if any have had experience working in a firm or agency where different employees created their own spreadsheets. What kinds of quality and management issues arise in this situation? What is the official version?</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23291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It is important to note that many functions are common to all business organizations—payroll, accounts receivable, or inventory control. Software packages will fulfill the need for many organizations for these types of functions. However, it is still important to perform systems analysis in order to determine your organization</a:t>
            </a:r>
            <a:r>
              <a:rPr lang="ja-JP" altLang="en-US" dirty="0">
                <a:latin typeface="Times New Roman" panose="02020603050405020304" pitchFamily="18" charset="0"/>
              </a:rPr>
              <a:t>’</a:t>
            </a:r>
            <a:r>
              <a:rPr lang="en-US" altLang="ja-JP" dirty="0">
                <a:latin typeface="Times New Roman" panose="02020603050405020304" pitchFamily="18" charset="0"/>
              </a:rPr>
              <a:t>s requirements for a system.</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It is important to emphasize the amount of work involved in partnering and sharing work with a vendor. It may take anywhere from three months to a year to fully transfer work to a vendor. What other types of hidden costs can students identify?</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98083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12.5,</a:t>
            </a:r>
            <a:r>
              <a:rPr lang="en-US" altLang="en-US" baseline="0" dirty="0"/>
              <a:t> Page </a:t>
            </a:r>
            <a:r>
              <a:rPr lang="en-US" altLang="en-US" i="0" baseline="0" dirty="0">
                <a:solidFill>
                  <a:srgbClr val="FF0000"/>
                </a:solidFill>
              </a:rPr>
              <a:t>446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If a firm spends $10 million on offshore outsourcing contracts, that company will actually spend 15.2 percent in extra costs even in the best-case scenario. In the worst-case scenario, when there is a dramatic drop in productivity along with exceptionally high transition and layoff costs, a firm can expect to pay up to 57 percent in extra costs on top of the $10 million outlay for an offshore contract.</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looks at the best and worst case scenarios regarding hidden costs in outsourcing. The best case column shows the lowest estimates for additional costs, and the worst case reflects the highest estimates for these costs. In the Additional Cost column at the lower right, you can see that hidden costs increase the total cost of an offshore outsourcing project by an extra 15 to 57 percent. However, it is important to note that even with these extra hidden costs, many firms will benefit from offshore outsourcing if they manage the work well.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64722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2017 mobile</a:t>
            </a:r>
            <a:r>
              <a:rPr lang="en-US" baseline="0" dirty="0"/>
              <a:t> e-commerce grew to $153 billion, 22% of all B2C e-commerce ($693 billion).</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47101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Rapid application development is one of several methods that emphasize providing fast solutions needed in an increasingly digital world. </a:t>
            </a:r>
          </a:p>
          <a:p>
            <a:pPr eaLnBrk="1" hangingPunct="1"/>
            <a:r>
              <a:rPr lang="en-US" altLang="en-US" dirty="0">
                <a:latin typeface="Times New Roman" panose="02020603050405020304" pitchFamily="18" charset="0"/>
              </a:rPr>
              <a:t>What elements in RAD are similar to building methods already discussed</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CASE tools, prototyping, and so on?</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82423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12.6,</a:t>
            </a:r>
            <a:r>
              <a:rPr lang="en-US" altLang="en-US" baseline="0" dirty="0"/>
              <a:t> Page </a:t>
            </a:r>
            <a:r>
              <a:rPr lang="en-US" altLang="en-US" i="0" baseline="0" dirty="0">
                <a:solidFill>
                  <a:srgbClr val="FF0000"/>
                </a:solidFill>
              </a:rPr>
              <a:t>450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system has three processes: Verify availability (1.0), Enroll student (2.0), and Confirm registration (3.0). The name and content of each of the data flows appear adjacent to each arrow. There is one external entity in this system: the student. There are two data stores: the student master file and the course file.</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is a data flow diagram. Ask students what the rounded boxes represent (processes) and what the square box represents (an external entity). What about the open rectangle and the arrows? Where does the process begin? Ask a student to step through the process of registering a student for a course, noting what data is transferred at each step. It</a:t>
            </a:r>
            <a:r>
              <a:rPr lang="ja-JP" altLang="en-US" dirty="0">
                <a:latin typeface="Times New Roman" panose="02020603050405020304" pitchFamily="18" charset="0"/>
              </a:rPr>
              <a:t>’</a:t>
            </a:r>
            <a:r>
              <a:rPr lang="en-US" altLang="ja-JP" dirty="0">
                <a:latin typeface="Times New Roman" panose="02020603050405020304" pitchFamily="18" charset="0"/>
              </a:rPr>
              <a:t>s always fun to do data flow diagrams as a group because it illustrates how the same process is seen differently by different people.</a:t>
            </a:r>
            <a:endParaRPr lang="en-US" altLang="en-US" dirty="0">
              <a:latin typeface="Times New Roman" panose="02020603050405020304" pitchFamily="18" charset="0"/>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04527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Even small, non-profit corporations can find solutions for business process challenges. Increasingly, firms and non-profits do not build their systems, but instead purchase solutions either off-the-shelf, or find online service providers who can deliver the functionality required.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284183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12.7,</a:t>
            </a:r>
            <a:r>
              <a:rPr lang="en-US" altLang="en-US" baseline="0" dirty="0"/>
              <a:t> Page </a:t>
            </a:r>
            <a:r>
              <a:rPr lang="en-US" altLang="en-US" i="0" baseline="0" dirty="0">
                <a:solidFill>
                  <a:srgbClr val="FF0000"/>
                </a:solidFill>
              </a:rPr>
              <a:t>451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structure chart shows the highest or most abstract level of design for a payroll system, providing an overview of the entire system.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30740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Component-based development also speeds up system and software building. Web services describe Internet-standards based, reusable software components that can be combined to build more complex applications, such as checking a customer</a:t>
            </a:r>
            <a:r>
              <a:rPr lang="ja-JP" altLang="en-US" dirty="0">
                <a:latin typeface="Times New Roman" panose="02020603050405020304" pitchFamily="18" charset="0"/>
              </a:rPr>
              <a:t>’</a:t>
            </a:r>
            <a:r>
              <a:rPr lang="en-US" altLang="ja-JP" dirty="0">
                <a:latin typeface="Times New Roman" panose="02020603050405020304" pitchFamily="18" charset="0"/>
              </a:rPr>
              <a:t>s credit, procurement, or placing orders.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0482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12.8,</a:t>
            </a:r>
            <a:r>
              <a:rPr lang="en-US" altLang="en-US" baseline="0" dirty="0"/>
              <a:t> Page </a:t>
            </a:r>
            <a:r>
              <a:rPr lang="en-US" altLang="en-US" i="0" baseline="0" dirty="0">
                <a:solidFill>
                  <a:srgbClr val="FF0000"/>
                </a:solidFill>
              </a:rPr>
              <a:t>452</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figure illustrates how classes inherit the common features of their superclass.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923142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CASE tools are software tools to automate development tasks for either of the two methodologies just discussed (structured, object-oriented). What does it mean that organizational discipline must be used to be used effectively? What kinds of gains in productivity can be expected if CASE tools are used properly?</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03744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Information systems offer powerful solutions, but only if they can be implemented in a timely and economic fashion. Project management is the art of bringing together the skills and talents of a business firm to achieve some well defined objectives. The main dimensions of project management are given in the slide above. Ask students what has been their experience working on projects, or perhaps as project managers.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23402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Projects are developed often for reasons that have nothing to do with the benefits to the firm. One of the more difficult tasks of management is to choose which of many projects should be developed, and how to rank order them in terms of positive impacts on the firm. Intangible benefits are often difficult to quantify, and yet may be the most important ultimately in terms of revenues and earnings.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67996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12.9,</a:t>
            </a:r>
            <a:r>
              <a:rPr lang="en-US" altLang="en-US" baseline="0" dirty="0"/>
              <a:t> Page </a:t>
            </a:r>
            <a:r>
              <a:rPr lang="en-US" altLang="en-US" i="0" baseline="0" dirty="0">
                <a:solidFill>
                  <a:srgbClr val="FF0000"/>
                </a:solidFill>
              </a:rPr>
              <a:t>457</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Companies should examine their portfolio of projects in terms of potential benefits and likely risks. Certain kinds of projects should be avoided altogether and others developed rapidly. There is no ideal mix. Companies in different industries have different information systems needs.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28816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Ask students if any have had experience with failed system projects, or worked with systems that were poorly designed. What factors do they think were involved?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325703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12.10,</a:t>
            </a:r>
            <a:r>
              <a:rPr lang="en-US" altLang="en-US" baseline="0" dirty="0"/>
              <a:t> Page </a:t>
            </a:r>
            <a:r>
              <a:rPr lang="en-US" altLang="en-US" i="0" baseline="0" dirty="0">
                <a:solidFill>
                  <a:srgbClr val="FF0000"/>
                </a:solidFill>
              </a:rPr>
              <a:t>460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Gantt chart in this figure shows the task, person-days, and initials of each responsible person as well as the start and finish dates for each task. The resource summary provides a good manager with the total person-days for each month and for each person working on the project to manage the project successfully. The project described here is a data administration project.</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58408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12.10,</a:t>
            </a:r>
            <a:r>
              <a:rPr lang="en-US" altLang="en-US" baseline="0" dirty="0"/>
              <a:t> Page </a:t>
            </a:r>
            <a:r>
              <a:rPr lang="en-US" altLang="en-US" i="0" baseline="0" dirty="0">
                <a:solidFill>
                  <a:srgbClr val="FF0000"/>
                </a:solidFill>
              </a:rPr>
              <a:t>460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Gantt chart in this figure shows the task, person-days, and initials of each responsible person as well as the start and finish dates for each task. The resource summary provides a good manager with the total person-days for each month and for each person working on the project to manage the project successfully. The project described here is a data administration project.</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4115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It is important to emphasize that an information system is not technology for technology</a:t>
            </a:r>
            <a:r>
              <a:rPr lang="ja-JP" altLang="en-US" dirty="0">
                <a:latin typeface="Times New Roman" panose="02020603050405020304" pitchFamily="18" charset="0"/>
              </a:rPr>
              <a:t>’</a:t>
            </a:r>
            <a:r>
              <a:rPr lang="en-US" altLang="ja-JP" dirty="0">
                <a:latin typeface="Times New Roman" panose="02020603050405020304" pitchFamily="18" charset="0"/>
              </a:rPr>
              <a:t>s sake, it is a solution to a problem or set of problems the organization perceives it is facing</a:t>
            </a:r>
            <a:r>
              <a:rPr lang="en-US" altLang="ja-JP"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rPr>
              <a:t> including the problem of an opportunity that requires the use of information systems in order to undertake. What problems with business processes have students encountered or witnessed in their work or educational career that could have been improved with the help of a new or improved information system?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74529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12.10,</a:t>
            </a:r>
            <a:r>
              <a:rPr lang="en-US" altLang="en-US" baseline="0" dirty="0"/>
              <a:t> Page </a:t>
            </a:r>
            <a:r>
              <a:rPr lang="en-US" altLang="en-US" i="0" baseline="0" dirty="0">
                <a:solidFill>
                  <a:srgbClr val="FF0000"/>
                </a:solidFill>
              </a:rPr>
              <a:t>460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Gantt chart in this figure shows the task, person-days, and initials of each responsible person as well as the start and finish dates for each task. The resource summary provides a good manager with the total person-days for each month and for each person working on the project to manage the project successfully. The project described here is a data administration project.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375363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12.11,</a:t>
            </a:r>
            <a:r>
              <a:rPr lang="en-US" altLang="en-US" baseline="0" dirty="0"/>
              <a:t> Page </a:t>
            </a:r>
            <a:r>
              <a:rPr lang="en-US" altLang="en-US" i="0" baseline="0" dirty="0">
                <a:solidFill>
                  <a:srgbClr val="FF0000"/>
                </a:solidFill>
              </a:rPr>
              <a:t>461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is a simplified PERT chart for creating a small website. It shows the ordering of project tasks and the relationship of a task with preceding and succeeding tasks.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36604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8551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12.1,</a:t>
            </a:r>
            <a:r>
              <a:rPr lang="en-US" altLang="en-US" baseline="0" dirty="0"/>
              <a:t> Page </a:t>
            </a:r>
            <a:r>
              <a:rPr lang="en-US" altLang="en-US" i="0" baseline="0" dirty="0">
                <a:solidFill>
                  <a:srgbClr val="FF0000"/>
                </a:solidFill>
              </a:rPr>
              <a:t>438</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Developing an information system solution is based on the problem-solving process.</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Emphasize the distinction between the orange boxes (systems analysis) and the blue box (implementation): why doesn’t</a:t>
            </a:r>
            <a:r>
              <a:rPr lang="en-US" altLang="ja-JP" dirty="0">
                <a:latin typeface="Times New Roman" panose="02020603050405020304" pitchFamily="18" charset="0"/>
              </a:rPr>
              <a:t> implementation fall into the category of systems analysis? (Because the analysis has already been performed and a solution has been chosen; the final task is to actually create the planned solution.)</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07188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These are critical questions that businesses must ask as they begin to plan for the creation of a new information system. What would the result be if these questions were not thoroughly considered and answered prior to construction of the system?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91344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What types of solutions might not require an information system to fix? Sometimes, existing information systems are sufficient, but users may not be sufficiently trained to use them, for example.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66509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What does it mean that a solution is feasible from a financial standpoint? A technical standpoint? An organizational standpoint?</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13576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Systems building is not a linear process that is finished once the system is built. Typically, additional changes and improvements will need to be made to the system or part of the system that will require additional analysis, design, programming, testing, conversion, and maintenance.</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3838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12.2,</a:t>
            </a:r>
            <a:r>
              <a:rPr lang="en-US" altLang="en-US" baseline="0" dirty="0"/>
              <a:t> Page </a:t>
            </a:r>
            <a:r>
              <a:rPr lang="en-US" altLang="en-US" i="0" baseline="0" dirty="0">
                <a:solidFill>
                  <a:srgbClr val="FF0000"/>
                </a:solidFill>
              </a:rPr>
              <a:t>441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When developing a test plan, it is imperative to include the various conditions to be tested, the requirements for each condition tested, and the expected results. Test plans require input from both end users and information systems specialists. Illustrated here is a test case for accessing the mobile Android app by an authorized Girl Scout user.</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Explain that the above figure represents just a sample of a full test plan, which would consist of similar tests for all of the major functions of the information system.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2719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12</a:t>
            </a:r>
          </a:p>
        </p:txBody>
      </p:sp>
      <p:sp>
        <p:nvSpPr>
          <p:cNvPr id="5" name="Text Placeholder 4"/>
          <p:cNvSpPr>
            <a:spLocks noGrp="1"/>
          </p:cNvSpPr>
          <p:nvPr>
            <p:ph type="body" idx="3"/>
          </p:nvPr>
        </p:nvSpPr>
        <p:spPr>
          <a:xfrm>
            <a:off x="4876800" y="3114461"/>
            <a:ext cx="3657600" cy="1121109"/>
          </a:xfrm>
        </p:spPr>
        <p:txBody>
          <a:bodyPr/>
          <a:lstStyle/>
          <a:p>
            <a:pPr algn="ctr"/>
            <a:r>
              <a:rPr lang="en-US" dirty="0">
                <a:latin typeface="+mn-lt"/>
              </a:rPr>
              <a:t>Building Information Systems and Managing Projects</a:t>
            </a: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Implementing the Solution</a:t>
            </a:r>
            <a:endParaRPr lang="en-US"/>
          </a:p>
        </p:txBody>
      </p:sp>
      <p:sp>
        <p:nvSpPr>
          <p:cNvPr id="3" name="Text Placeholder 2"/>
          <p:cNvSpPr>
            <a:spLocks noGrp="1"/>
          </p:cNvSpPr>
          <p:nvPr>
            <p:ph type="body" idx="1"/>
          </p:nvPr>
        </p:nvSpPr>
        <p:spPr/>
        <p:txBody>
          <a:bodyPr/>
          <a:lstStyle/>
          <a:p>
            <a:r>
              <a:rPr lang="en-US" altLang="en-US" sz="2400" dirty="0">
                <a:latin typeface="+mn-lt"/>
              </a:rPr>
              <a:t>Systems design</a:t>
            </a:r>
          </a:p>
          <a:p>
            <a:r>
              <a:rPr lang="en-US" altLang="en-US" sz="2400" dirty="0">
                <a:latin typeface="+mn-lt"/>
              </a:rPr>
              <a:t>Completing implementation</a:t>
            </a:r>
          </a:p>
          <a:p>
            <a:pPr lvl="1"/>
            <a:r>
              <a:rPr lang="en-US" altLang="en-US" sz="2400" dirty="0">
                <a:latin typeface="+mn-lt"/>
              </a:rPr>
              <a:t>Hardware selection and acquisition</a:t>
            </a:r>
          </a:p>
          <a:p>
            <a:pPr lvl="1"/>
            <a:r>
              <a:rPr lang="en-US" altLang="en-US" sz="2400" dirty="0">
                <a:latin typeface="+mn-lt"/>
              </a:rPr>
              <a:t>Software development and programming</a:t>
            </a:r>
          </a:p>
          <a:p>
            <a:pPr lvl="1"/>
            <a:r>
              <a:rPr lang="en-US" altLang="en-US" sz="2400" dirty="0">
                <a:latin typeface="+mn-lt"/>
              </a:rPr>
              <a:t>Testing</a:t>
            </a:r>
          </a:p>
          <a:p>
            <a:pPr lvl="1"/>
            <a:r>
              <a:rPr lang="en-US" altLang="en-US" sz="2400" dirty="0">
                <a:latin typeface="+mn-lt"/>
              </a:rPr>
              <a:t>Training and documentation</a:t>
            </a:r>
          </a:p>
          <a:p>
            <a:pPr lvl="1"/>
            <a:r>
              <a:rPr lang="en-US" altLang="en-US" sz="2400" dirty="0">
                <a:latin typeface="+mn-lt"/>
              </a:rPr>
              <a:t>Conversion</a:t>
            </a:r>
          </a:p>
          <a:p>
            <a:pPr lvl="1"/>
            <a:r>
              <a:rPr lang="en-US" altLang="en-US" sz="2400" dirty="0">
                <a:latin typeface="+mn-lt"/>
              </a:rPr>
              <a:t>Production and maintenance</a:t>
            </a:r>
          </a:p>
          <a:p>
            <a:r>
              <a:rPr lang="en-US" altLang="en-US" sz="2400" dirty="0">
                <a:latin typeface="+mn-lt"/>
              </a:rPr>
              <a:t>Managing the change</a:t>
            </a:r>
          </a:p>
        </p:txBody>
      </p:sp>
    </p:spTree>
    <p:extLst>
      <p:ext uri="{BB962C8B-B14F-4D97-AF65-F5344CB8AC3E}">
        <p14:creationId xmlns:p14="http://schemas.microsoft.com/office/powerpoint/2010/main" val="3093639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12.2 A Sample Test Plan for the Girl Scout Digital Cookie System</a:t>
            </a:r>
          </a:p>
        </p:txBody>
      </p:sp>
      <p:pic>
        <p:nvPicPr>
          <p:cNvPr id="4" name="Picture 3" descr="A sample test plan for the girl scout digital cookie system. The sample shown is as follows. Test Case Number, G S 0 2 dash 0 1 0. Prepared by, A Patterson. The Date is, February 19, 20 18. The Objective is , This subtest checks for an authorized user accessing the system. The Platform is Android. The Procedure Description is as follows. Select Sign In, Select Username, Enter Username, Select Password, Enter Password, and Select Submit. The Expected Result is as follows. When user selects Sign In, the Sign In menu appears. When user selects User Name, the cursor moves to the User Name field. When user enters that person’s system user name, the user name appears on the screen. When user selects Password, the cursor moves to the Password field. When user enters that person’s password, the password appears on the screen as asterisks. When user selects Submit, the system verifies the entered data and allows the user to access the system. When user enters an incorrect or unauthorized username or password, the error message Wrong User Name or Password appears. The Test Results are All O K."/>
          <p:cNvPicPr>
            <a:picLocks noChangeAspect="1"/>
          </p:cNvPicPr>
          <p:nvPr/>
        </p:nvPicPr>
        <p:blipFill rotWithShape="1">
          <a:blip r:embed="rId3" cstate="screen">
            <a:extLst>
              <a:ext uri="{28A0092B-C50C-407E-A947-70E740481C1C}">
                <a14:useLocalDpi xmlns:a14="http://schemas.microsoft.com/office/drawing/2010/main"/>
              </a:ext>
            </a:extLst>
          </a:blip>
          <a:srcRect b="2928"/>
          <a:stretch/>
        </p:blipFill>
        <p:spPr>
          <a:xfrm>
            <a:off x="2210618" y="1589202"/>
            <a:ext cx="4722764" cy="4547647"/>
          </a:xfrm>
          <a:prstGeom prst="rect">
            <a:avLst/>
          </a:prstGeom>
        </p:spPr>
      </p:pic>
    </p:spTree>
    <p:extLst>
      <p:ext uri="{BB962C8B-B14F-4D97-AF65-F5344CB8AC3E}">
        <p14:creationId xmlns:p14="http://schemas.microsoft.com/office/powerpoint/2010/main" val="167315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Traditional Systems Development Lifecycle</a:t>
            </a:r>
            <a:endParaRPr lang="en-US" dirty="0"/>
          </a:p>
        </p:txBody>
      </p:sp>
      <p:sp>
        <p:nvSpPr>
          <p:cNvPr id="3" name="Text Placeholder 2"/>
          <p:cNvSpPr>
            <a:spLocks noGrp="1"/>
          </p:cNvSpPr>
          <p:nvPr>
            <p:ph type="body" idx="1"/>
          </p:nvPr>
        </p:nvSpPr>
        <p:spPr/>
        <p:txBody>
          <a:bodyPr/>
          <a:lstStyle/>
          <a:p>
            <a:r>
              <a:rPr lang="en-US" sz="2400" dirty="0">
                <a:latin typeface="+mn-lt"/>
              </a:rPr>
              <a:t>S</a:t>
            </a:r>
            <a:r>
              <a:rPr lang="en-US" sz="100" dirty="0">
                <a:latin typeface="+mn-lt"/>
              </a:rPr>
              <a:t> </a:t>
            </a:r>
            <a:r>
              <a:rPr lang="en-US" sz="2400" dirty="0">
                <a:latin typeface="+mn-lt"/>
              </a:rPr>
              <a:t>L</a:t>
            </a:r>
            <a:r>
              <a:rPr lang="en-US" sz="100" dirty="0">
                <a:latin typeface="+mn-lt"/>
              </a:rPr>
              <a:t> </a:t>
            </a:r>
            <a:r>
              <a:rPr lang="en-US" sz="2400" dirty="0">
                <a:latin typeface="+mn-lt"/>
              </a:rPr>
              <a:t>D</a:t>
            </a:r>
            <a:r>
              <a:rPr lang="en-US" sz="100" dirty="0">
                <a:latin typeface="+mn-lt"/>
              </a:rPr>
              <a:t> </a:t>
            </a:r>
            <a:r>
              <a:rPr lang="en-US" sz="2400" dirty="0">
                <a:latin typeface="+mn-lt"/>
              </a:rPr>
              <a:t>C: Oldest method for building information systems</a:t>
            </a:r>
          </a:p>
          <a:p>
            <a:r>
              <a:rPr lang="en-US" sz="2400" dirty="0">
                <a:latin typeface="+mn-lt"/>
              </a:rPr>
              <a:t>Phased approach with formal stages</a:t>
            </a:r>
          </a:p>
          <a:p>
            <a:r>
              <a:rPr lang="en-US" sz="2400" dirty="0">
                <a:latin typeface="+mn-lt"/>
              </a:rPr>
              <a:t>Waterfall approach</a:t>
            </a:r>
          </a:p>
          <a:p>
            <a:r>
              <a:rPr lang="en-US" sz="2400" dirty="0">
                <a:latin typeface="+mn-lt"/>
              </a:rPr>
              <a:t>Formal division of labor</a:t>
            </a:r>
          </a:p>
          <a:p>
            <a:r>
              <a:rPr lang="en-US" sz="2400" dirty="0">
                <a:latin typeface="+mn-lt"/>
              </a:rPr>
              <a:t>Used for building large, complex systems</a:t>
            </a:r>
          </a:p>
          <a:p>
            <a:r>
              <a:rPr lang="en-US" sz="2400" dirty="0">
                <a:latin typeface="+mn-lt"/>
              </a:rPr>
              <a:t>Time consuming and expensive to use</a:t>
            </a:r>
          </a:p>
        </p:txBody>
      </p:sp>
    </p:spTree>
    <p:extLst>
      <p:ext uri="{BB962C8B-B14F-4D97-AF65-F5344CB8AC3E}">
        <p14:creationId xmlns:p14="http://schemas.microsoft.com/office/powerpoint/2010/main" val="1867691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12.3 The Traditional Systems Development Life Cycle</a:t>
            </a:r>
          </a:p>
        </p:txBody>
      </p:sp>
      <p:pic>
        <p:nvPicPr>
          <p:cNvPr id="5" name="Picture 4" descr="A diagram shows the traditional systems development life cycle. The Various steps of the life cycle shown in the diagram are as follows. System Analysis leads to System Design, which leads to Programming, which leads to Testing, which leads to Conversion, which leads to Production and Maintenance."/>
          <p:cNvPicPr>
            <a:picLocks noChangeAspect="1"/>
          </p:cNvPicPr>
          <p:nvPr/>
        </p:nvPicPr>
        <p:blipFill rotWithShape="1">
          <a:blip r:embed="rId3" cstate="screen">
            <a:extLst>
              <a:ext uri="{28A0092B-C50C-407E-A947-70E740481C1C}">
                <a14:useLocalDpi xmlns:a14="http://schemas.microsoft.com/office/drawing/2010/main"/>
              </a:ext>
            </a:extLst>
          </a:blip>
          <a:srcRect b="4143"/>
          <a:stretch/>
        </p:blipFill>
        <p:spPr>
          <a:xfrm>
            <a:off x="1183527" y="1780706"/>
            <a:ext cx="6776947" cy="4222317"/>
          </a:xfrm>
          <a:prstGeom prst="rect">
            <a:avLst/>
          </a:prstGeom>
        </p:spPr>
      </p:pic>
    </p:spTree>
    <p:extLst>
      <p:ext uri="{BB962C8B-B14F-4D97-AF65-F5344CB8AC3E}">
        <p14:creationId xmlns:p14="http://schemas.microsoft.com/office/powerpoint/2010/main" val="736383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Prototyping</a:t>
            </a:r>
          </a:p>
        </p:txBody>
      </p:sp>
      <p:sp>
        <p:nvSpPr>
          <p:cNvPr id="3" name="Text Placeholder 2"/>
          <p:cNvSpPr>
            <a:spLocks noGrp="1"/>
          </p:cNvSpPr>
          <p:nvPr>
            <p:ph type="body" idx="1"/>
          </p:nvPr>
        </p:nvSpPr>
        <p:spPr/>
        <p:txBody>
          <a:bodyPr/>
          <a:lstStyle/>
          <a:p>
            <a:r>
              <a:rPr lang="en-US" altLang="en-US" sz="2400" dirty="0">
                <a:latin typeface="+mn-lt"/>
              </a:rPr>
              <a:t>Preliminary model built rapidly and inexpensively</a:t>
            </a:r>
          </a:p>
          <a:p>
            <a:r>
              <a:rPr lang="en-US" altLang="en-US" sz="2400" dirty="0">
                <a:latin typeface="+mn-lt"/>
              </a:rPr>
              <a:t>Four-step process</a:t>
            </a:r>
          </a:p>
          <a:p>
            <a:pPr lvl="1"/>
            <a:r>
              <a:rPr lang="en-US" altLang="en-US" sz="2400" dirty="0">
                <a:latin typeface="+mn-lt"/>
              </a:rPr>
              <a:t>Identify the user</a:t>
            </a:r>
            <a:r>
              <a:rPr lang="en-US" altLang="ja-JP" sz="2400" dirty="0">
                <a:latin typeface="+mn-lt"/>
              </a:rPr>
              <a:t>’s basic requirements</a:t>
            </a:r>
          </a:p>
          <a:p>
            <a:pPr lvl="1"/>
            <a:r>
              <a:rPr lang="en-US" altLang="en-US" sz="2400" dirty="0">
                <a:latin typeface="+mn-lt"/>
              </a:rPr>
              <a:t>Develop an initial prototype</a:t>
            </a:r>
          </a:p>
          <a:p>
            <a:pPr lvl="1"/>
            <a:r>
              <a:rPr lang="en-US" altLang="en-US" sz="2400" dirty="0">
                <a:latin typeface="+mn-lt"/>
              </a:rPr>
              <a:t>Use the prototype</a:t>
            </a:r>
          </a:p>
          <a:p>
            <a:pPr lvl="1"/>
            <a:r>
              <a:rPr lang="en-US" altLang="en-US" sz="2400" dirty="0">
                <a:latin typeface="+mn-lt"/>
              </a:rPr>
              <a:t>Revise and enhance the prototype</a:t>
            </a:r>
          </a:p>
          <a:p>
            <a:r>
              <a:rPr lang="en-US" altLang="en-US" sz="2400" dirty="0">
                <a:latin typeface="+mn-lt"/>
              </a:rPr>
              <a:t>Especially useful in designing a user interface</a:t>
            </a:r>
          </a:p>
        </p:txBody>
      </p:sp>
    </p:spTree>
    <p:extLst>
      <p:ext uri="{BB962C8B-B14F-4D97-AF65-F5344CB8AC3E}">
        <p14:creationId xmlns:p14="http://schemas.microsoft.com/office/powerpoint/2010/main" val="3630960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12.4 The Prototyping Process</a:t>
            </a:r>
          </a:p>
        </p:txBody>
      </p:sp>
      <p:pic>
        <p:nvPicPr>
          <p:cNvPr id="4" name="Picture 3" descr="A diagram shows a four-step model of the prototyping process. The steps shown are as follows. Step 1, Identify basic requirements. Step 2, Develop a working prototype. Step 3, Use the prototype, which leads to Question of Is the User satisfied. Step 4, if answer is Yes, Operational prototype. Step 4, if answer is No, Revise and enhance the prototype by going back to step 3."/>
          <p:cNvPicPr>
            <a:picLocks noChangeAspect="1"/>
          </p:cNvPicPr>
          <p:nvPr/>
        </p:nvPicPr>
        <p:blipFill rotWithShape="1">
          <a:blip r:embed="rId3" cstate="screen">
            <a:extLst>
              <a:ext uri="{28A0092B-C50C-407E-A947-70E740481C1C}">
                <a14:useLocalDpi xmlns:a14="http://schemas.microsoft.com/office/drawing/2010/main"/>
              </a:ext>
            </a:extLst>
          </a:blip>
          <a:srcRect b="3380"/>
          <a:stretch/>
        </p:blipFill>
        <p:spPr>
          <a:xfrm>
            <a:off x="2684396" y="1711751"/>
            <a:ext cx="3775207" cy="4491086"/>
          </a:xfrm>
          <a:prstGeom prst="rect">
            <a:avLst/>
          </a:prstGeom>
        </p:spPr>
      </p:pic>
    </p:spTree>
    <p:extLst>
      <p:ext uri="{BB962C8B-B14F-4D97-AF65-F5344CB8AC3E}">
        <p14:creationId xmlns:p14="http://schemas.microsoft.com/office/powerpoint/2010/main" val="1875346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End-User Development</a:t>
            </a:r>
          </a:p>
        </p:txBody>
      </p:sp>
      <p:sp>
        <p:nvSpPr>
          <p:cNvPr id="3" name="Text Placeholder 2"/>
          <p:cNvSpPr>
            <a:spLocks noGrp="1"/>
          </p:cNvSpPr>
          <p:nvPr>
            <p:ph type="body" idx="1"/>
          </p:nvPr>
        </p:nvSpPr>
        <p:spPr/>
        <p:txBody>
          <a:bodyPr/>
          <a:lstStyle/>
          <a:p>
            <a:r>
              <a:rPr lang="en-US" sz="2400" dirty="0">
                <a:latin typeface="+mn-lt"/>
              </a:rPr>
              <a:t>End users create simple information systems with little or no assistance from specialists</a:t>
            </a:r>
          </a:p>
          <a:p>
            <a:r>
              <a:rPr lang="en-US" sz="2400" dirty="0">
                <a:latin typeface="+mn-lt"/>
              </a:rPr>
              <a:t>Completed more rapidly than systems developed with conventional tools</a:t>
            </a:r>
          </a:p>
          <a:p>
            <a:r>
              <a:rPr lang="en-US" altLang="en-US" sz="2400" dirty="0">
                <a:latin typeface="+mn-lt"/>
              </a:rPr>
              <a:t>Often leads to higher level of user involvement and satisfaction with systems</a:t>
            </a:r>
          </a:p>
          <a:p>
            <a:r>
              <a:rPr lang="en-US" altLang="en-US" sz="2400" dirty="0">
                <a:latin typeface="+mn-lt"/>
              </a:rPr>
              <a:t>Cannot handle large numbers of transactions</a:t>
            </a:r>
          </a:p>
          <a:p>
            <a:r>
              <a:rPr lang="en-US" altLang="en-US" sz="2400" dirty="0">
                <a:latin typeface="+mn-lt"/>
              </a:rPr>
              <a:t>Organizational risks</a:t>
            </a:r>
            <a:endParaRPr lang="en-US" sz="2400" dirty="0">
              <a:latin typeface="+mn-lt"/>
            </a:endParaRPr>
          </a:p>
        </p:txBody>
      </p:sp>
    </p:spTree>
    <p:extLst>
      <p:ext uri="{BB962C8B-B14F-4D97-AF65-F5344CB8AC3E}">
        <p14:creationId xmlns:p14="http://schemas.microsoft.com/office/powerpoint/2010/main" val="939961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Application Software Packages, software Services, and Outsourcing</a:t>
            </a:r>
          </a:p>
        </p:txBody>
      </p:sp>
      <p:sp>
        <p:nvSpPr>
          <p:cNvPr id="3" name="Text Placeholder 2"/>
          <p:cNvSpPr>
            <a:spLocks noGrp="1"/>
          </p:cNvSpPr>
          <p:nvPr>
            <p:ph type="body" idx="1"/>
          </p:nvPr>
        </p:nvSpPr>
        <p:spPr/>
        <p:txBody>
          <a:bodyPr/>
          <a:lstStyle/>
          <a:p>
            <a:pPr>
              <a:defRPr/>
            </a:pPr>
            <a:r>
              <a:rPr lang="en-US" sz="2400" dirty="0">
                <a:latin typeface="+mn-lt"/>
              </a:rPr>
              <a:t>Request for Proposal (R</a:t>
            </a:r>
            <a:r>
              <a:rPr lang="en-US" sz="100" dirty="0">
                <a:latin typeface="+mn-lt"/>
              </a:rPr>
              <a:t> </a:t>
            </a:r>
            <a:r>
              <a:rPr lang="en-US" sz="2400" dirty="0">
                <a:latin typeface="+mn-lt"/>
              </a:rPr>
              <a:t>F</a:t>
            </a:r>
            <a:r>
              <a:rPr lang="en-US" sz="100" dirty="0">
                <a:latin typeface="+mn-lt"/>
              </a:rPr>
              <a:t> </a:t>
            </a:r>
            <a:r>
              <a:rPr lang="en-US" sz="2400" dirty="0">
                <a:latin typeface="+mn-lt"/>
              </a:rPr>
              <a:t>P)</a:t>
            </a:r>
          </a:p>
          <a:p>
            <a:pPr>
              <a:defRPr/>
            </a:pPr>
            <a:r>
              <a:rPr lang="en-US" sz="2400" dirty="0">
                <a:latin typeface="+mn-lt"/>
              </a:rPr>
              <a:t>Application software packages and cloud software packages</a:t>
            </a:r>
          </a:p>
          <a:p>
            <a:pPr lvl="1">
              <a:buFont typeface="Arial" panose="020B0604020202020204" pitchFamily="34" charset="0"/>
              <a:buChar char="–"/>
              <a:defRPr/>
            </a:pPr>
            <a:r>
              <a:rPr lang="en-US" sz="2400" dirty="0">
                <a:latin typeface="+mn-lt"/>
              </a:rPr>
              <a:t>Generalized systems for universal functions with standard processes</a:t>
            </a:r>
          </a:p>
          <a:p>
            <a:pPr lvl="1">
              <a:buFont typeface="Arial" panose="020B0604020202020204" pitchFamily="34" charset="0"/>
              <a:buChar char="–"/>
              <a:defRPr/>
            </a:pPr>
            <a:r>
              <a:rPr lang="en-US" sz="2400" dirty="0">
                <a:latin typeface="+mn-lt"/>
              </a:rPr>
              <a:t>Customization features</a:t>
            </a:r>
          </a:p>
          <a:p>
            <a:pPr>
              <a:defRPr/>
            </a:pPr>
            <a:r>
              <a:rPr lang="en-US" sz="2400" dirty="0">
                <a:latin typeface="+mn-lt"/>
              </a:rPr>
              <a:t>Outsourcing</a:t>
            </a:r>
          </a:p>
          <a:p>
            <a:pPr lvl="1">
              <a:defRPr/>
            </a:pPr>
            <a:r>
              <a:rPr lang="en-US" sz="2400" dirty="0">
                <a:latin typeface="+mn-lt"/>
              </a:rPr>
              <a:t>Domestic outsourcing</a:t>
            </a:r>
          </a:p>
          <a:p>
            <a:pPr lvl="1">
              <a:defRPr/>
            </a:pPr>
            <a:r>
              <a:rPr lang="en-US" sz="2400" dirty="0">
                <a:latin typeface="+mn-lt"/>
              </a:rPr>
              <a:t>Offshore outsourcing</a:t>
            </a:r>
          </a:p>
        </p:txBody>
      </p:sp>
    </p:spTree>
    <p:extLst>
      <p:ext uri="{BB962C8B-B14F-4D97-AF65-F5344CB8AC3E}">
        <p14:creationId xmlns:p14="http://schemas.microsoft.com/office/powerpoint/2010/main" val="634665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12.5 Total Cost of Offshore Outsourcing</a:t>
            </a:r>
          </a:p>
        </p:txBody>
      </p:sp>
      <p:pic>
        <p:nvPicPr>
          <p:cNvPr id="4" name="Picture 3" descr="A table shows the total cost of offshore outsourcing. The table is broken down into two parts, each containing 5 columns. In the first table, the columns are labeled hidden costs, best case in percentages, additional cost in dollars, worst case in percentages, and additional cost in dollars. The information is as follows. 1. The hidden costs of vendor selection are, best case 0.2%, additional costs are 20000, worst case is 2%, and additional cost is 200000. 2. The hidden costs of transition costs are, best case 2%, additional costs are 200000, worst case is 3%, and additional cost is 300000. 3. The hidden costs of layoffs and retention are, best case 3%, additional costs are 300000, worst case is 5%, and additional cost is 500000. 4. The hidden costs of lost productivity and cultural issues are, best case 3%, additional costs are 300000, worst case is 27%, and additional cost is 2700000. 5. The hidden costs of improving development processes are, best case 1%, additional costs are 100000, worst case is 10%, and additional cost is 1000000. 6. The hidden costs of managing the contract are, best case 6%, additional costs are 600000, worst case is 10%, and additional cost is 1000000. In the second table, the total cost of outsourcing, or T C O, best case is as follows. Outstanding contract is 10000000, additional costs is 1520000, total cost is 11520000, and additional cost is 15.2%. The total cost of outsourcing worst case is as follows. Outstanding contract is 10000000, additional cost is 5700000, total cost is 15700000, and additional cost is 57%"/>
          <p:cNvPicPr>
            <a:picLocks noChangeAspect="1"/>
          </p:cNvPicPr>
          <p:nvPr/>
        </p:nvPicPr>
        <p:blipFill rotWithShape="1">
          <a:blip r:embed="rId3" cstate="screen">
            <a:extLst>
              <a:ext uri="{28A0092B-C50C-407E-A947-70E740481C1C}">
                <a14:useLocalDpi xmlns:a14="http://schemas.microsoft.com/office/drawing/2010/main"/>
              </a:ext>
            </a:extLst>
          </a:blip>
          <a:srcRect b="4818"/>
          <a:stretch/>
        </p:blipFill>
        <p:spPr>
          <a:xfrm>
            <a:off x="649752" y="1935759"/>
            <a:ext cx="7844497" cy="3698207"/>
          </a:xfrm>
          <a:prstGeom prst="rect">
            <a:avLst/>
          </a:prstGeom>
        </p:spPr>
      </p:pic>
    </p:spTree>
    <p:extLst>
      <p:ext uri="{BB962C8B-B14F-4D97-AF65-F5344CB8AC3E}">
        <p14:creationId xmlns:p14="http://schemas.microsoft.com/office/powerpoint/2010/main" val="4029867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Mobile Application Development</a:t>
            </a:r>
          </a:p>
        </p:txBody>
      </p:sp>
      <p:sp>
        <p:nvSpPr>
          <p:cNvPr id="3" name="Text Placeholder 2"/>
          <p:cNvSpPr>
            <a:spLocks noGrp="1"/>
          </p:cNvSpPr>
          <p:nvPr>
            <p:ph type="body" idx="1"/>
          </p:nvPr>
        </p:nvSpPr>
        <p:spPr/>
        <p:txBody>
          <a:bodyPr/>
          <a:lstStyle/>
          <a:p>
            <a:r>
              <a:rPr lang="en-US" altLang="en-US" sz="2400" dirty="0">
                <a:latin typeface="+mn-lt"/>
              </a:rPr>
              <a:t>Mobile websites, web apps</a:t>
            </a:r>
          </a:p>
          <a:p>
            <a:r>
              <a:rPr lang="en-US" altLang="en-US" sz="2400" dirty="0">
                <a:latin typeface="+mn-lt"/>
              </a:rPr>
              <a:t>Native apps</a:t>
            </a:r>
          </a:p>
          <a:p>
            <a:r>
              <a:rPr lang="en-US" altLang="en-US" sz="2400" dirty="0">
                <a:latin typeface="+mn-lt"/>
              </a:rPr>
              <a:t>Different requirements for mobile devices than for P</a:t>
            </a:r>
            <a:r>
              <a:rPr lang="en-US" altLang="en-US" sz="100" dirty="0">
                <a:latin typeface="+mn-lt"/>
              </a:rPr>
              <a:t> </a:t>
            </a:r>
            <a:r>
              <a:rPr lang="en-US" altLang="en-US" sz="2400" dirty="0">
                <a:latin typeface="+mn-lt"/>
              </a:rPr>
              <a:t>Cs</a:t>
            </a:r>
          </a:p>
          <a:p>
            <a:pPr lvl="1"/>
            <a:r>
              <a:rPr lang="en-US" altLang="en-US" sz="2400" dirty="0">
                <a:latin typeface="+mn-lt"/>
              </a:rPr>
              <a:t>Reduced size of screens</a:t>
            </a:r>
          </a:p>
          <a:p>
            <a:pPr lvl="1"/>
            <a:r>
              <a:rPr lang="en-US" altLang="en-US" sz="2400" dirty="0">
                <a:latin typeface="+mn-lt"/>
              </a:rPr>
              <a:t>Touch screens</a:t>
            </a:r>
          </a:p>
          <a:p>
            <a:pPr lvl="1"/>
            <a:r>
              <a:rPr lang="en-US" altLang="en-US" sz="2400" dirty="0">
                <a:latin typeface="+mn-lt"/>
              </a:rPr>
              <a:t>Saving resources: bandwidth, memory, processing, data entry</a:t>
            </a:r>
          </a:p>
          <a:p>
            <a:r>
              <a:rPr lang="en-US" altLang="en-US" sz="2400" dirty="0">
                <a:latin typeface="+mn-lt"/>
              </a:rPr>
              <a:t>Responsive web design</a:t>
            </a:r>
          </a:p>
        </p:txBody>
      </p:sp>
    </p:spTree>
    <p:extLst>
      <p:ext uri="{BB962C8B-B14F-4D97-AF65-F5344CB8AC3E}">
        <p14:creationId xmlns:p14="http://schemas.microsoft.com/office/powerpoint/2010/main" val="2338041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rPr>
              <a:t>Learning Objectives</a:t>
            </a:r>
          </a:p>
        </p:txBody>
      </p:sp>
      <p:sp>
        <p:nvSpPr>
          <p:cNvPr id="5" name="Content Placeholder 4"/>
          <p:cNvSpPr>
            <a:spLocks noGrp="1"/>
          </p:cNvSpPr>
          <p:nvPr>
            <p:ph idx="1"/>
          </p:nvPr>
        </p:nvSpPr>
        <p:spPr/>
        <p:txBody>
          <a:bodyPr/>
          <a:lstStyle/>
          <a:p>
            <a:pPr marL="0" indent="0">
              <a:buSzPct val="100000"/>
              <a:buNone/>
            </a:pPr>
            <a:r>
              <a:rPr lang="en-US" sz="2400" b="1" dirty="0">
                <a:solidFill>
                  <a:schemeClr val="tx2"/>
                </a:solidFill>
                <a:latin typeface="+mn-lt"/>
              </a:rPr>
              <a:t>12.1</a:t>
            </a:r>
            <a:r>
              <a:rPr lang="en-US" sz="2400" dirty="0">
                <a:latin typeface="+mn-lt"/>
              </a:rPr>
              <a:t> What are the core problem-solving steps for developing new information systems?</a:t>
            </a:r>
          </a:p>
          <a:p>
            <a:pPr marL="0" indent="0">
              <a:buSzPct val="100000"/>
              <a:buNone/>
            </a:pPr>
            <a:r>
              <a:rPr lang="en-US" sz="2400" b="1" dirty="0">
                <a:solidFill>
                  <a:schemeClr val="tx2"/>
                </a:solidFill>
                <a:latin typeface="+mn-lt"/>
              </a:rPr>
              <a:t>12.2 </a:t>
            </a:r>
            <a:r>
              <a:rPr lang="en-US" sz="2400" dirty="0">
                <a:latin typeface="+mn-lt"/>
              </a:rPr>
              <a:t>What are the alternative methods for building information systems?</a:t>
            </a:r>
          </a:p>
          <a:p>
            <a:pPr marL="0" indent="0">
              <a:buSzPct val="100000"/>
              <a:buNone/>
            </a:pPr>
            <a:r>
              <a:rPr lang="en-US" sz="2400" b="1" dirty="0">
                <a:solidFill>
                  <a:schemeClr val="tx2"/>
                </a:solidFill>
                <a:latin typeface="+mn-lt"/>
              </a:rPr>
              <a:t>12.3 </a:t>
            </a:r>
            <a:r>
              <a:rPr lang="en-US" sz="2400" dirty="0">
                <a:latin typeface="+mn-lt"/>
              </a:rPr>
              <a:t>What are the principal methodologies for modeling and designing systems?</a:t>
            </a:r>
          </a:p>
          <a:p>
            <a:pPr marL="0" indent="0">
              <a:buSzPct val="100000"/>
              <a:buNone/>
            </a:pPr>
            <a:r>
              <a:rPr lang="en-US" sz="2400" b="1" dirty="0">
                <a:solidFill>
                  <a:schemeClr val="tx2"/>
                </a:solidFill>
                <a:latin typeface="+mn-lt"/>
              </a:rPr>
              <a:t>12.4 </a:t>
            </a:r>
            <a:r>
              <a:rPr lang="en-US" sz="2400" dirty="0">
                <a:latin typeface="+mn-lt"/>
              </a:rPr>
              <a:t>How should information systems projects be selected and managed?</a:t>
            </a:r>
          </a:p>
          <a:p>
            <a:pPr marL="0" indent="0">
              <a:buSzPct val="100000"/>
              <a:buNone/>
            </a:pPr>
            <a:r>
              <a:rPr lang="en-US" sz="2400" b="1" dirty="0">
                <a:solidFill>
                  <a:schemeClr val="tx2"/>
                </a:solidFill>
                <a:latin typeface="+mn-lt"/>
              </a:rPr>
              <a:t>12.5 </a:t>
            </a:r>
            <a:r>
              <a:rPr lang="en-US" sz="2400" dirty="0">
                <a:latin typeface="+mn-lt"/>
              </a:rPr>
              <a:t>How will M</a:t>
            </a:r>
            <a:r>
              <a:rPr lang="en-US" sz="100" dirty="0">
                <a:latin typeface="+mn-lt"/>
              </a:rPr>
              <a:t> </a:t>
            </a:r>
            <a:r>
              <a:rPr lang="en-US" sz="2400" dirty="0">
                <a:latin typeface="+mn-lt"/>
              </a:rPr>
              <a:t>I</a:t>
            </a:r>
            <a:r>
              <a:rPr lang="en-US" sz="100" dirty="0">
                <a:latin typeface="+mn-lt"/>
              </a:rPr>
              <a:t> </a:t>
            </a:r>
            <a:r>
              <a:rPr lang="en-US" sz="2400" dirty="0">
                <a:latin typeface="+mn-lt"/>
              </a:rPr>
              <a:t>S help my career?</a:t>
            </a:r>
            <a:endParaRPr lang="en-US" sz="2200" dirty="0">
              <a:latin typeface="+mn-lt"/>
            </a:endParaRP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 Technology: Developing Mobile Apps: What’s Different</a:t>
            </a:r>
          </a:p>
        </p:txBody>
      </p:sp>
      <p:sp>
        <p:nvSpPr>
          <p:cNvPr id="3" name="Text Placeholder 2"/>
          <p:cNvSpPr>
            <a:spLocks noGrp="1"/>
          </p:cNvSpPr>
          <p:nvPr>
            <p:ph type="body" idx="1"/>
          </p:nvPr>
        </p:nvSpPr>
        <p:spPr/>
        <p:txBody>
          <a:bodyPr/>
          <a:lstStyle/>
          <a:p>
            <a:r>
              <a:rPr lang="en-US" sz="2400" dirty="0">
                <a:latin typeface="+mn-lt"/>
              </a:rPr>
              <a:t>Class discussion</a:t>
            </a:r>
          </a:p>
          <a:p>
            <a:pPr lvl="1"/>
            <a:r>
              <a:rPr lang="en-US" altLang="en-US" sz="2400" dirty="0">
                <a:latin typeface="+mn-lt"/>
              </a:rPr>
              <a:t>What people, organization, and technology issues need to be addressed when building mobile applications?</a:t>
            </a:r>
          </a:p>
          <a:p>
            <a:pPr lvl="1"/>
            <a:r>
              <a:rPr lang="en-US" altLang="en-US" sz="2400" dirty="0">
                <a:latin typeface="+mn-lt"/>
              </a:rPr>
              <a:t>How does user requirement definition for mobile applications differ from that in traditional systems analysis?</a:t>
            </a:r>
          </a:p>
          <a:p>
            <a:pPr lvl="1"/>
            <a:r>
              <a:rPr lang="en-US" sz="2400" dirty="0">
                <a:latin typeface="+mn-lt"/>
              </a:rPr>
              <a:t>Describe how Great-West’s invoice approval process changed after the mobile application was deployed.</a:t>
            </a:r>
            <a:endParaRPr lang="en-US" altLang="en-US" sz="2400" dirty="0">
              <a:latin typeface="+mn-lt"/>
            </a:endParaRPr>
          </a:p>
        </p:txBody>
      </p:sp>
    </p:spTree>
    <p:extLst>
      <p:ext uri="{BB962C8B-B14F-4D97-AF65-F5344CB8AC3E}">
        <p14:creationId xmlns:p14="http://schemas.microsoft.com/office/powerpoint/2010/main" val="1114156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Rapid Application Development</a:t>
            </a:r>
            <a:endParaRPr lang="en-US"/>
          </a:p>
        </p:txBody>
      </p:sp>
      <p:sp>
        <p:nvSpPr>
          <p:cNvPr id="3" name="Text Placeholder 2"/>
          <p:cNvSpPr>
            <a:spLocks noGrp="1"/>
          </p:cNvSpPr>
          <p:nvPr>
            <p:ph type="body" idx="1"/>
          </p:nvPr>
        </p:nvSpPr>
        <p:spPr/>
        <p:txBody>
          <a:bodyPr/>
          <a:lstStyle/>
          <a:p>
            <a:r>
              <a:rPr lang="en-US" altLang="en-US" sz="2400" dirty="0">
                <a:latin typeface="+mn-lt"/>
              </a:rPr>
              <a:t>Need for agility, scalability, and fast-cycle techniques</a:t>
            </a:r>
          </a:p>
          <a:p>
            <a:r>
              <a:rPr lang="en-US" altLang="en-US" sz="2400" dirty="0">
                <a:latin typeface="+mn-lt"/>
              </a:rPr>
              <a:t>Rapid application development (R</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D)</a:t>
            </a:r>
          </a:p>
          <a:p>
            <a:pPr lvl="1"/>
            <a:r>
              <a:rPr lang="en-US" altLang="en-US" sz="2400" dirty="0">
                <a:latin typeface="+mn-lt"/>
              </a:rPr>
              <a:t>Creating workable systems in a very short period of time</a:t>
            </a:r>
          </a:p>
          <a:p>
            <a:r>
              <a:rPr lang="en-US" altLang="en-US" sz="2400" dirty="0">
                <a:latin typeface="+mn-lt"/>
              </a:rPr>
              <a:t>Joint application design (J</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D)</a:t>
            </a:r>
          </a:p>
          <a:p>
            <a:pPr lvl="1"/>
            <a:r>
              <a:rPr lang="en-US" altLang="en-US" sz="2400" dirty="0">
                <a:latin typeface="+mn-lt"/>
              </a:rPr>
              <a:t>End users and information systems specialists working together on design</a:t>
            </a:r>
          </a:p>
          <a:p>
            <a:r>
              <a:rPr lang="en-US" altLang="en-US" sz="2400" dirty="0">
                <a:latin typeface="+mn-lt"/>
              </a:rPr>
              <a:t>Agile development</a:t>
            </a:r>
          </a:p>
          <a:p>
            <a:r>
              <a:rPr lang="en-US" altLang="en-US" sz="2400" dirty="0">
                <a:latin typeface="+mn-lt"/>
              </a:rPr>
              <a:t>Dev</a:t>
            </a:r>
            <a:r>
              <a:rPr lang="en-US" altLang="en-US" sz="100" dirty="0">
                <a:latin typeface="+mn-lt"/>
              </a:rPr>
              <a:t> </a:t>
            </a:r>
            <a:r>
              <a:rPr lang="en-US" altLang="en-US" sz="2400" dirty="0">
                <a:latin typeface="+mn-lt"/>
              </a:rPr>
              <a:t>Ops</a:t>
            </a:r>
          </a:p>
        </p:txBody>
      </p:sp>
    </p:spTree>
    <p:extLst>
      <p:ext uri="{BB962C8B-B14F-4D97-AF65-F5344CB8AC3E}">
        <p14:creationId xmlns:p14="http://schemas.microsoft.com/office/powerpoint/2010/main" val="4192442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Structured Methodologies</a:t>
            </a:r>
          </a:p>
        </p:txBody>
      </p:sp>
      <p:sp>
        <p:nvSpPr>
          <p:cNvPr id="3" name="Text Placeholder 2"/>
          <p:cNvSpPr>
            <a:spLocks noGrp="1"/>
          </p:cNvSpPr>
          <p:nvPr>
            <p:ph type="body" idx="1"/>
          </p:nvPr>
        </p:nvSpPr>
        <p:spPr/>
        <p:txBody>
          <a:bodyPr/>
          <a:lstStyle/>
          <a:p>
            <a:r>
              <a:rPr lang="en-US" altLang="en-US" sz="2400" dirty="0">
                <a:latin typeface="+mn-lt"/>
              </a:rPr>
              <a:t>Step by step techniques’</a:t>
            </a:r>
          </a:p>
          <a:p>
            <a:r>
              <a:rPr lang="en-US" altLang="en-US" sz="2400" dirty="0">
                <a:latin typeface="+mn-lt"/>
              </a:rPr>
              <a:t>Top-down modeling</a:t>
            </a:r>
          </a:p>
          <a:p>
            <a:r>
              <a:rPr lang="en-US" altLang="en-US" sz="2400" dirty="0">
                <a:latin typeface="+mn-lt"/>
              </a:rPr>
              <a:t>Separate data from process</a:t>
            </a:r>
          </a:p>
          <a:p>
            <a:r>
              <a:rPr lang="en-US" altLang="en-US" sz="2400" dirty="0">
                <a:latin typeface="+mn-lt"/>
              </a:rPr>
              <a:t>Tools:</a:t>
            </a:r>
          </a:p>
          <a:p>
            <a:pPr lvl="1"/>
            <a:r>
              <a:rPr lang="en-US" altLang="en-US" sz="2400" dirty="0">
                <a:latin typeface="+mn-lt"/>
              </a:rPr>
              <a:t>Data flow diagram</a:t>
            </a:r>
          </a:p>
          <a:p>
            <a:pPr lvl="1"/>
            <a:r>
              <a:rPr lang="en-US" altLang="en-US" sz="2400" dirty="0">
                <a:latin typeface="+mn-lt"/>
              </a:rPr>
              <a:t>Process specifications</a:t>
            </a:r>
          </a:p>
          <a:p>
            <a:pPr lvl="1"/>
            <a:r>
              <a:rPr lang="en-US" altLang="en-US" sz="2400" dirty="0">
                <a:latin typeface="+mn-lt"/>
              </a:rPr>
              <a:t>Structure chart</a:t>
            </a:r>
          </a:p>
        </p:txBody>
      </p:sp>
    </p:spTree>
    <p:extLst>
      <p:ext uri="{BB962C8B-B14F-4D97-AF65-F5344CB8AC3E}">
        <p14:creationId xmlns:p14="http://schemas.microsoft.com/office/powerpoint/2010/main" val="3915110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12.6 Data Flow Diagram for Mail-in University Registration System</a:t>
            </a:r>
          </a:p>
        </p:txBody>
      </p:sp>
      <p:pic>
        <p:nvPicPr>
          <p:cNvPr id="4" name="Picture 3" descr="A data flow diagram for mail-in university registration system. The diagram shows the student requested-courses leading to 1.0 Verify availability. Depending on the accepted or rejected sections, 1.0 leads to 2.0 Enroll student. The next step is registration, where 2.0 leads to 3.0 Confirm registration. Finally, a confirmation letter is given to the student. At step 2.0 the student-details are stored in Student master file and course-enrollment is stored in Course file. The course file is accessed at step 2.0 to get course detail. Also, the course file is accessed at step 1.0 to get open-courses."/>
          <p:cNvPicPr>
            <a:picLocks noChangeAspect="1"/>
          </p:cNvPicPr>
          <p:nvPr/>
        </p:nvPicPr>
        <p:blipFill rotWithShape="1">
          <a:blip r:embed="rId3" cstate="screen">
            <a:extLst>
              <a:ext uri="{28A0092B-C50C-407E-A947-70E740481C1C}">
                <a14:useLocalDpi xmlns:a14="http://schemas.microsoft.com/office/drawing/2010/main"/>
              </a:ext>
            </a:extLst>
          </a:blip>
          <a:srcRect b="4104"/>
          <a:stretch/>
        </p:blipFill>
        <p:spPr>
          <a:xfrm>
            <a:off x="785709" y="1762025"/>
            <a:ext cx="7572582" cy="4308836"/>
          </a:xfrm>
          <a:prstGeom prst="rect">
            <a:avLst/>
          </a:prstGeom>
        </p:spPr>
      </p:pic>
    </p:spTree>
    <p:extLst>
      <p:ext uri="{BB962C8B-B14F-4D97-AF65-F5344CB8AC3E}">
        <p14:creationId xmlns:p14="http://schemas.microsoft.com/office/powerpoint/2010/main" val="2842663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12.7 High-Level Structure Chart for a Payroll System</a:t>
            </a:r>
          </a:p>
        </p:txBody>
      </p:sp>
      <p:pic>
        <p:nvPicPr>
          <p:cNvPr id="4" name="Picture 3" descr="A diagram of high-level structure chart for a payroll system. shows the following. Process payroll is at the top and leads to Get valid inputs, calculate pay, and Write outputs. Get valid inputs leads to Get inputs and Validate inputs. Calculate pay leads to Calculate gross pay and Calculate net pay. Write outputs leads to update master file and Write checks, reports, and output files."/>
          <p:cNvPicPr>
            <a:picLocks noChangeAspect="1"/>
          </p:cNvPicPr>
          <p:nvPr/>
        </p:nvPicPr>
        <p:blipFill rotWithShape="1">
          <a:blip r:embed="rId3" cstate="screen">
            <a:extLst>
              <a:ext uri="{28A0092B-C50C-407E-A947-70E740481C1C}">
                <a14:useLocalDpi xmlns:a14="http://schemas.microsoft.com/office/drawing/2010/main"/>
              </a:ext>
            </a:extLst>
          </a:blip>
          <a:srcRect b="6851"/>
          <a:stretch/>
        </p:blipFill>
        <p:spPr>
          <a:xfrm>
            <a:off x="569852" y="2258505"/>
            <a:ext cx="8004295" cy="2200373"/>
          </a:xfrm>
          <a:prstGeom prst="rect">
            <a:avLst/>
          </a:prstGeom>
        </p:spPr>
      </p:pic>
    </p:spTree>
    <p:extLst>
      <p:ext uri="{BB962C8B-B14F-4D97-AF65-F5344CB8AC3E}">
        <p14:creationId xmlns:p14="http://schemas.microsoft.com/office/powerpoint/2010/main" val="2578998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Object-Oriented Development</a:t>
            </a:r>
          </a:p>
        </p:txBody>
      </p:sp>
      <p:sp>
        <p:nvSpPr>
          <p:cNvPr id="3" name="Text Placeholder 2"/>
          <p:cNvSpPr>
            <a:spLocks noGrp="1"/>
          </p:cNvSpPr>
          <p:nvPr>
            <p:ph type="body" idx="1"/>
          </p:nvPr>
        </p:nvSpPr>
        <p:spPr>
          <a:xfrm>
            <a:off x="457199" y="1600200"/>
            <a:ext cx="8441703" cy="4525963"/>
          </a:xfrm>
        </p:spPr>
        <p:txBody>
          <a:bodyPr/>
          <a:lstStyle/>
          <a:p>
            <a:r>
              <a:rPr lang="en-US" altLang="en-US" sz="2400" dirty="0">
                <a:latin typeface="+mn-lt"/>
              </a:rPr>
              <a:t>Uses the object as the basic unit of systems analysis and design</a:t>
            </a:r>
          </a:p>
          <a:p>
            <a:pPr lvl="1"/>
            <a:r>
              <a:rPr lang="en-US" altLang="en-US" sz="2400" dirty="0">
                <a:latin typeface="+mn-lt"/>
              </a:rPr>
              <a:t>Class</a:t>
            </a:r>
          </a:p>
          <a:p>
            <a:pPr lvl="1"/>
            <a:r>
              <a:rPr lang="en-US" altLang="en-US" sz="2400" dirty="0">
                <a:latin typeface="+mn-lt"/>
              </a:rPr>
              <a:t>Inheritance</a:t>
            </a:r>
          </a:p>
          <a:p>
            <a:r>
              <a:rPr lang="en-US" altLang="en-US" sz="2400" dirty="0">
                <a:latin typeface="+mn-lt"/>
              </a:rPr>
              <a:t>More iterative and incremental than traditional structured development</a:t>
            </a:r>
          </a:p>
          <a:p>
            <a:r>
              <a:rPr lang="en-US" altLang="en-US" sz="2400" dirty="0">
                <a:latin typeface="+mn-lt"/>
              </a:rPr>
              <a:t>Component-based development</a:t>
            </a:r>
          </a:p>
          <a:p>
            <a:pPr lvl="1"/>
            <a:r>
              <a:rPr lang="en-US" altLang="en-US" sz="2400" dirty="0">
                <a:latin typeface="+mn-lt"/>
              </a:rPr>
              <a:t>Groups of objects assembled into software components</a:t>
            </a:r>
          </a:p>
          <a:p>
            <a:pPr lvl="1"/>
            <a:r>
              <a:rPr lang="en-US" altLang="en-US" sz="2400" dirty="0">
                <a:latin typeface="+mn-lt"/>
              </a:rPr>
              <a:t>Used to create e-commerce applications</a:t>
            </a:r>
          </a:p>
          <a:p>
            <a:pPr lvl="1"/>
            <a:r>
              <a:rPr lang="en-US" altLang="en-US" sz="2400" dirty="0">
                <a:latin typeface="+mn-lt"/>
              </a:rPr>
              <a:t>Web services, cloud-based development</a:t>
            </a:r>
          </a:p>
        </p:txBody>
      </p:sp>
    </p:spTree>
    <p:extLst>
      <p:ext uri="{BB962C8B-B14F-4D97-AF65-F5344CB8AC3E}">
        <p14:creationId xmlns:p14="http://schemas.microsoft.com/office/powerpoint/2010/main" val="1446247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12.8 Class and Inheritance</a:t>
            </a:r>
          </a:p>
        </p:txBody>
      </p:sp>
      <p:pic>
        <p:nvPicPr>
          <p:cNvPr id="4" name="Picture 3" descr="A diagram illustrates the inheritance of common features from a class to its sub-classes. The diagram shows the employee detail as Employee, with the fields I D, name, address, Date Hired, position, and pay. Three boxes leading to pay are as follows. Salaried, with the fields Annual salary, bonus, and Calc Bonus. Hourly, with the fields Hourly Rate, Overtime Rate, and calc Overtime. And Temporary, with the fields Daily Rate, Y T D Hours, and determine Perm Eligibility."/>
          <p:cNvPicPr>
            <a:picLocks noChangeAspect="1"/>
          </p:cNvPicPr>
          <p:nvPr/>
        </p:nvPicPr>
        <p:blipFill rotWithShape="1">
          <a:blip r:embed="rId3" cstate="screen">
            <a:extLst>
              <a:ext uri="{28A0092B-C50C-407E-A947-70E740481C1C}">
                <a14:useLocalDpi xmlns:a14="http://schemas.microsoft.com/office/drawing/2010/main"/>
              </a:ext>
            </a:extLst>
          </a:blip>
          <a:srcRect b="3938"/>
          <a:stretch/>
        </p:blipFill>
        <p:spPr>
          <a:xfrm>
            <a:off x="1578805" y="1652833"/>
            <a:ext cx="5986390" cy="4465163"/>
          </a:xfrm>
          <a:prstGeom prst="rect">
            <a:avLst/>
          </a:prstGeom>
        </p:spPr>
      </p:pic>
    </p:spTree>
    <p:extLst>
      <p:ext uri="{BB962C8B-B14F-4D97-AF65-F5344CB8AC3E}">
        <p14:creationId xmlns:p14="http://schemas.microsoft.com/office/powerpoint/2010/main" val="5092999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Computer-Aided Software Engineering (CASE)</a:t>
            </a:r>
            <a:endParaRPr lang="en-US"/>
          </a:p>
        </p:txBody>
      </p:sp>
      <p:sp>
        <p:nvSpPr>
          <p:cNvPr id="3" name="Text Placeholder 2"/>
          <p:cNvSpPr>
            <a:spLocks noGrp="1"/>
          </p:cNvSpPr>
          <p:nvPr>
            <p:ph type="body" idx="1"/>
          </p:nvPr>
        </p:nvSpPr>
        <p:spPr/>
        <p:txBody>
          <a:bodyPr/>
          <a:lstStyle/>
          <a:p>
            <a:r>
              <a:rPr lang="en-US" sz="2400" dirty="0">
                <a:latin typeface="+mn-lt"/>
              </a:rPr>
              <a:t>Provides software tools to automate the previously described methodologies</a:t>
            </a:r>
          </a:p>
          <a:p>
            <a:r>
              <a:rPr lang="en-US" sz="2400" dirty="0">
                <a:latin typeface="+mn-lt"/>
              </a:rPr>
              <a:t>Reduces repetitive work in systems development</a:t>
            </a:r>
          </a:p>
          <a:p>
            <a:r>
              <a:rPr lang="en-US" sz="2400" dirty="0">
                <a:latin typeface="+mn-lt"/>
              </a:rPr>
              <a:t>CASE tools facilitate</a:t>
            </a:r>
          </a:p>
          <a:p>
            <a:pPr lvl="1"/>
            <a:r>
              <a:rPr lang="en-US" sz="2400" dirty="0">
                <a:latin typeface="+mn-lt"/>
              </a:rPr>
              <a:t>Clear documentation</a:t>
            </a:r>
          </a:p>
          <a:p>
            <a:pPr lvl="1"/>
            <a:r>
              <a:rPr lang="en-US" sz="2400" dirty="0">
                <a:latin typeface="+mn-lt"/>
              </a:rPr>
              <a:t>Coordination of team development efforts</a:t>
            </a:r>
          </a:p>
          <a:p>
            <a:pPr lvl="1"/>
            <a:r>
              <a:rPr lang="en-US" sz="2400" dirty="0">
                <a:latin typeface="+mn-lt"/>
              </a:rPr>
              <a:t>Modest productivity benefits if tools are used correctly</a:t>
            </a:r>
          </a:p>
        </p:txBody>
      </p:sp>
    </p:spTree>
    <p:extLst>
      <p:ext uri="{BB962C8B-B14F-4D97-AF65-F5344CB8AC3E}">
        <p14:creationId xmlns:p14="http://schemas.microsoft.com/office/powerpoint/2010/main" val="4265523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Project Management Objectives</a:t>
            </a:r>
          </a:p>
        </p:txBody>
      </p:sp>
      <p:sp>
        <p:nvSpPr>
          <p:cNvPr id="3" name="Text Placeholder 2"/>
          <p:cNvSpPr>
            <a:spLocks noGrp="1"/>
          </p:cNvSpPr>
          <p:nvPr>
            <p:ph type="body" idx="1"/>
          </p:nvPr>
        </p:nvSpPr>
        <p:spPr/>
        <p:txBody>
          <a:bodyPr/>
          <a:lstStyle/>
          <a:p>
            <a:r>
              <a:rPr lang="en-US" sz="2400" dirty="0">
                <a:latin typeface="+mn-lt"/>
              </a:rPr>
              <a:t>Project management</a:t>
            </a:r>
          </a:p>
          <a:p>
            <a:pPr lvl="1"/>
            <a:r>
              <a:rPr lang="en-US" sz="2400" dirty="0">
                <a:latin typeface="+mn-lt"/>
              </a:rPr>
              <a:t>Application of knowledge, skills, tools, and techniques to achieve targets within specified budget and time constraints</a:t>
            </a:r>
          </a:p>
          <a:p>
            <a:r>
              <a:rPr lang="en-US" sz="2400" dirty="0">
                <a:latin typeface="+mn-lt"/>
              </a:rPr>
              <a:t>Five major variables:</a:t>
            </a:r>
          </a:p>
          <a:p>
            <a:pPr lvl="1"/>
            <a:r>
              <a:rPr lang="en-US" sz="2400" dirty="0">
                <a:latin typeface="+mn-lt"/>
              </a:rPr>
              <a:t>Scope</a:t>
            </a:r>
          </a:p>
          <a:p>
            <a:pPr lvl="1"/>
            <a:r>
              <a:rPr lang="en-US" sz="2400" dirty="0">
                <a:latin typeface="+mn-lt"/>
              </a:rPr>
              <a:t>Time</a:t>
            </a:r>
          </a:p>
          <a:p>
            <a:pPr lvl="1"/>
            <a:r>
              <a:rPr lang="en-US" sz="2400" dirty="0">
                <a:latin typeface="+mn-lt"/>
              </a:rPr>
              <a:t>Cost</a:t>
            </a:r>
          </a:p>
          <a:p>
            <a:pPr lvl="1"/>
            <a:r>
              <a:rPr lang="en-US" sz="2400" dirty="0">
                <a:latin typeface="+mn-lt"/>
              </a:rPr>
              <a:t>Quality</a:t>
            </a:r>
          </a:p>
          <a:p>
            <a:pPr lvl="1"/>
            <a:r>
              <a:rPr lang="en-US" sz="2400" dirty="0">
                <a:latin typeface="+mn-lt"/>
              </a:rPr>
              <a:t>Risk</a:t>
            </a:r>
          </a:p>
        </p:txBody>
      </p:sp>
    </p:spTree>
    <p:extLst>
      <p:ext uri="{BB962C8B-B14F-4D97-AF65-F5344CB8AC3E}">
        <p14:creationId xmlns:p14="http://schemas.microsoft.com/office/powerpoint/2010/main" val="1596867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Selecting Projects</a:t>
            </a:r>
          </a:p>
        </p:txBody>
      </p:sp>
      <p:sp>
        <p:nvSpPr>
          <p:cNvPr id="3" name="Text Placeholder 2"/>
          <p:cNvSpPr>
            <a:spLocks noGrp="1"/>
          </p:cNvSpPr>
          <p:nvPr>
            <p:ph type="body" idx="1"/>
          </p:nvPr>
        </p:nvSpPr>
        <p:spPr/>
        <p:txBody>
          <a:bodyPr/>
          <a:lstStyle/>
          <a:p>
            <a:r>
              <a:rPr lang="en-US" altLang="en-US" sz="2400" dirty="0">
                <a:latin typeface="+mn-lt"/>
              </a:rPr>
              <a:t>Determining project costs and benefits</a:t>
            </a:r>
          </a:p>
          <a:p>
            <a:pPr lvl="1"/>
            <a:r>
              <a:rPr lang="en-US" altLang="en-US" sz="2400" dirty="0">
                <a:latin typeface="+mn-lt"/>
              </a:rPr>
              <a:t>Tangible benefits</a:t>
            </a:r>
          </a:p>
          <a:p>
            <a:pPr lvl="1"/>
            <a:r>
              <a:rPr lang="en-US" altLang="en-US" sz="2400" dirty="0">
                <a:latin typeface="+mn-lt"/>
              </a:rPr>
              <a:t>Intangible benefits</a:t>
            </a:r>
          </a:p>
          <a:p>
            <a:pPr lvl="1"/>
            <a:r>
              <a:rPr lang="en-US" altLang="en-US" sz="2400" dirty="0">
                <a:latin typeface="+mn-lt"/>
              </a:rPr>
              <a:t>Capital budgeting methods</a:t>
            </a:r>
          </a:p>
          <a:p>
            <a:r>
              <a:rPr lang="en-US" altLang="en-US" sz="2400" dirty="0">
                <a:latin typeface="+mn-lt"/>
              </a:rPr>
              <a:t>Information systems plan</a:t>
            </a:r>
          </a:p>
          <a:p>
            <a:r>
              <a:rPr lang="en-US" altLang="en-US" sz="2400" dirty="0">
                <a:latin typeface="+mn-lt"/>
              </a:rPr>
              <a:t>Portfolio analysis</a:t>
            </a:r>
          </a:p>
          <a:p>
            <a:r>
              <a:rPr lang="en-US" altLang="en-US" sz="2400" dirty="0">
                <a:latin typeface="+mn-lt"/>
              </a:rPr>
              <a:t>Scoring model</a:t>
            </a:r>
          </a:p>
        </p:txBody>
      </p:sp>
    </p:spTree>
    <p:extLst>
      <p:ext uri="{BB962C8B-B14F-4D97-AF65-F5344CB8AC3E}">
        <p14:creationId xmlns:p14="http://schemas.microsoft.com/office/powerpoint/2010/main" val="274101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Video Cases</a:t>
            </a:r>
          </a:p>
        </p:txBody>
      </p:sp>
      <p:sp>
        <p:nvSpPr>
          <p:cNvPr id="3" name="Text Placeholder 2"/>
          <p:cNvSpPr>
            <a:spLocks noGrp="1"/>
          </p:cNvSpPr>
          <p:nvPr>
            <p:ph type="body" idx="1"/>
          </p:nvPr>
        </p:nvSpPr>
        <p:spPr>
          <a:xfrm>
            <a:off x="457200" y="1600200"/>
            <a:ext cx="7850038" cy="4525963"/>
          </a:xfrm>
        </p:spPr>
        <p:txBody>
          <a:bodyPr/>
          <a:lstStyle/>
          <a:p>
            <a:r>
              <a:rPr lang="en-US" altLang="en-US" sz="2400" dirty="0">
                <a:latin typeface="+mn-lt"/>
              </a:rPr>
              <a:t>Case 1: </a:t>
            </a:r>
            <a:r>
              <a:rPr lang="en-US" sz="2400" dirty="0">
                <a:latin typeface="+mn-lt"/>
              </a:rPr>
              <a:t>P</a:t>
            </a:r>
            <a:r>
              <a:rPr lang="en-US" sz="100" dirty="0">
                <a:latin typeface="+mn-lt"/>
              </a:rPr>
              <a:t> </a:t>
            </a:r>
            <a:r>
              <a:rPr lang="en-US" sz="2400" dirty="0">
                <a:latin typeface="+mn-lt"/>
              </a:rPr>
              <a:t>S</a:t>
            </a:r>
            <a:r>
              <a:rPr lang="en-US" sz="100" dirty="0">
                <a:latin typeface="+mn-lt"/>
              </a:rPr>
              <a:t> </a:t>
            </a:r>
            <a:r>
              <a:rPr lang="en-US" sz="2400" dirty="0">
                <a:latin typeface="+mn-lt"/>
              </a:rPr>
              <a:t>E</a:t>
            </a:r>
            <a:r>
              <a:rPr lang="en-US" sz="100" dirty="0">
                <a:latin typeface="+mn-lt"/>
              </a:rPr>
              <a:t> </a:t>
            </a:r>
            <a:r>
              <a:rPr lang="en-US" sz="2400" dirty="0">
                <a:latin typeface="+mn-lt"/>
              </a:rPr>
              <a:t>G Leverages Big Data and Business Analytics Using G</a:t>
            </a:r>
            <a:r>
              <a:rPr lang="en-US" sz="100" dirty="0">
                <a:latin typeface="+mn-lt"/>
              </a:rPr>
              <a:t> </a:t>
            </a:r>
            <a:r>
              <a:rPr lang="en-US" sz="2400" dirty="0">
                <a:latin typeface="+mn-lt"/>
              </a:rPr>
              <a:t>E’s Predix Platform</a:t>
            </a:r>
          </a:p>
          <a:p>
            <a:r>
              <a:rPr lang="en-US" altLang="en-US" sz="2400" dirty="0">
                <a:latin typeface="+mn-lt"/>
              </a:rPr>
              <a:t>Case 2: </a:t>
            </a:r>
            <a:r>
              <a:rPr lang="en-US" sz="2400" dirty="0">
                <a:latin typeface="+mn-lt"/>
              </a:rPr>
              <a:t>I</a:t>
            </a:r>
            <a:r>
              <a:rPr lang="en-US" sz="100" dirty="0">
                <a:latin typeface="+mn-lt"/>
              </a:rPr>
              <a:t> </a:t>
            </a:r>
            <a:r>
              <a:rPr lang="en-US" sz="2400" dirty="0">
                <a:latin typeface="+mn-lt"/>
              </a:rPr>
              <a:t>B</a:t>
            </a:r>
            <a:r>
              <a:rPr lang="en-US" sz="100" dirty="0">
                <a:latin typeface="+mn-lt"/>
              </a:rPr>
              <a:t> </a:t>
            </a:r>
            <a:r>
              <a:rPr lang="en-US" sz="2400" dirty="0">
                <a:latin typeface="+mn-lt"/>
              </a:rPr>
              <a:t>M: B</a:t>
            </a:r>
            <a:r>
              <a:rPr lang="en-US" sz="100" dirty="0">
                <a:latin typeface="+mn-lt"/>
              </a:rPr>
              <a:t> </a:t>
            </a:r>
            <a:r>
              <a:rPr lang="en-US" sz="2400" dirty="0">
                <a:latin typeface="+mn-lt"/>
              </a:rPr>
              <a:t>P</a:t>
            </a:r>
            <a:r>
              <a:rPr lang="en-US" sz="100" dirty="0">
                <a:latin typeface="+mn-lt"/>
              </a:rPr>
              <a:t> </a:t>
            </a:r>
            <a:r>
              <a:rPr lang="en-US" sz="2400" dirty="0">
                <a:latin typeface="+mn-lt"/>
              </a:rPr>
              <a:t>M in a S</a:t>
            </a:r>
            <a:r>
              <a:rPr lang="en-US" sz="100" dirty="0">
                <a:latin typeface="+mn-lt"/>
              </a:rPr>
              <a:t> </a:t>
            </a:r>
            <a:r>
              <a:rPr lang="en-US" sz="2400" dirty="0">
                <a:latin typeface="+mn-lt"/>
              </a:rPr>
              <a:t>a</a:t>
            </a:r>
            <a:r>
              <a:rPr lang="en-US" sz="100" dirty="0">
                <a:latin typeface="+mn-lt"/>
              </a:rPr>
              <a:t> </a:t>
            </a:r>
            <a:r>
              <a:rPr lang="en-US" sz="2400" dirty="0">
                <a:latin typeface="+mn-lt"/>
              </a:rPr>
              <a:t>a</a:t>
            </a:r>
            <a:r>
              <a:rPr lang="en-US" sz="100" dirty="0">
                <a:latin typeface="+mn-lt"/>
              </a:rPr>
              <a:t> </a:t>
            </a:r>
            <a:r>
              <a:rPr lang="en-US" sz="2400" dirty="0">
                <a:latin typeface="+mn-lt"/>
              </a:rPr>
              <a:t>S Environment</a:t>
            </a:r>
          </a:p>
          <a:p>
            <a:r>
              <a:rPr lang="en-US" altLang="en-US" sz="2400" dirty="0">
                <a:latin typeface="+mn-lt"/>
              </a:rPr>
              <a:t>Case 3: </a:t>
            </a:r>
            <a:r>
              <a:rPr lang="en-US" sz="2400" dirty="0">
                <a:latin typeface="+mn-lt"/>
              </a:rPr>
              <a:t>I</a:t>
            </a:r>
            <a:r>
              <a:rPr lang="en-US" sz="100" dirty="0">
                <a:latin typeface="+mn-lt"/>
              </a:rPr>
              <a:t> </a:t>
            </a:r>
            <a:r>
              <a:rPr lang="en-US" sz="2400" dirty="0">
                <a:latin typeface="+mn-lt"/>
              </a:rPr>
              <a:t>B</a:t>
            </a:r>
            <a:r>
              <a:rPr lang="en-US" sz="100" dirty="0">
                <a:latin typeface="+mn-lt"/>
              </a:rPr>
              <a:t> </a:t>
            </a:r>
            <a:r>
              <a:rPr lang="en-US" sz="2400" dirty="0">
                <a:latin typeface="+mn-lt"/>
              </a:rPr>
              <a:t>M Helps the City of Madrid with Real-Time B</a:t>
            </a:r>
            <a:r>
              <a:rPr lang="en-US" sz="100" dirty="0">
                <a:latin typeface="+mn-lt"/>
              </a:rPr>
              <a:t> </a:t>
            </a:r>
            <a:r>
              <a:rPr lang="en-US" sz="2400" dirty="0">
                <a:latin typeface="+mn-lt"/>
              </a:rPr>
              <a:t>P</a:t>
            </a:r>
            <a:r>
              <a:rPr lang="en-US" sz="100" dirty="0">
                <a:latin typeface="+mn-lt"/>
              </a:rPr>
              <a:t> </a:t>
            </a:r>
            <a:r>
              <a:rPr lang="en-US" sz="2400" dirty="0">
                <a:latin typeface="+mn-lt"/>
              </a:rPr>
              <a:t>M Software</a:t>
            </a:r>
          </a:p>
          <a:p>
            <a:r>
              <a:rPr lang="en-US" sz="2400" b="1" dirty="0">
                <a:latin typeface="+mn-lt"/>
              </a:rPr>
              <a:t>Instructional Video 1: What is P</a:t>
            </a:r>
            <a:r>
              <a:rPr lang="en-US" sz="100" b="1" dirty="0">
                <a:latin typeface="+mn-lt"/>
              </a:rPr>
              <a:t> </a:t>
            </a:r>
            <a:r>
              <a:rPr lang="en-US" sz="2400" b="1" dirty="0">
                <a:latin typeface="+mn-lt"/>
              </a:rPr>
              <a:t>a</a:t>
            </a:r>
            <a:r>
              <a:rPr lang="en-US" sz="100" b="1" dirty="0">
                <a:latin typeface="+mn-lt"/>
              </a:rPr>
              <a:t> </a:t>
            </a:r>
            <a:r>
              <a:rPr lang="en-US" sz="2400" b="1" dirty="0">
                <a:latin typeface="+mn-lt"/>
              </a:rPr>
              <a:t>a</a:t>
            </a:r>
            <a:r>
              <a:rPr lang="en-US" sz="100" b="1" dirty="0">
                <a:latin typeface="+mn-lt"/>
              </a:rPr>
              <a:t> </a:t>
            </a:r>
            <a:r>
              <a:rPr lang="en-US" sz="2400" b="1" dirty="0">
                <a:latin typeface="+mn-lt"/>
              </a:rPr>
              <a:t>S?</a:t>
            </a:r>
          </a:p>
          <a:p>
            <a:r>
              <a:rPr lang="en-US" sz="2400" b="1" dirty="0">
                <a:latin typeface="+mn-lt"/>
              </a:rPr>
              <a:t>Instructional Video 2: B</a:t>
            </a:r>
            <a:r>
              <a:rPr lang="en-US" sz="100" b="1" dirty="0">
                <a:latin typeface="+mn-lt"/>
              </a:rPr>
              <a:t> </a:t>
            </a:r>
            <a:r>
              <a:rPr lang="en-US" sz="2400" b="1" dirty="0">
                <a:latin typeface="+mn-lt"/>
              </a:rPr>
              <a:t>P</a:t>
            </a:r>
            <a:r>
              <a:rPr lang="en-US" sz="100" b="1" dirty="0">
                <a:latin typeface="+mn-lt"/>
              </a:rPr>
              <a:t> </a:t>
            </a:r>
            <a:r>
              <a:rPr lang="en-US" sz="2400" b="1" dirty="0">
                <a:latin typeface="+mn-lt"/>
              </a:rPr>
              <a:t>M: Business Process Management Customer Story</a:t>
            </a:r>
          </a:p>
        </p:txBody>
      </p:sp>
    </p:spTree>
    <p:extLst>
      <p:ext uri="{BB962C8B-B14F-4D97-AF65-F5344CB8AC3E}">
        <p14:creationId xmlns:p14="http://schemas.microsoft.com/office/powerpoint/2010/main" val="568755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12.9 A System Portfolio</a:t>
            </a:r>
          </a:p>
        </p:txBody>
      </p:sp>
      <p:pic>
        <p:nvPicPr>
          <p:cNvPr id="4" name="Picture 3" descr="A chart shows a system portfolio. The chart shows potential benefits to a firm along the rows and projects risk along the columns. The four outcomes of four different combinations are as follows. Both high, then Cautiously examine. Potential benefits to firm high and project risk low, then Identify and develop. Potential benefits to firm low and project risk high, then Avoid. Both low, then Routine projects."/>
          <p:cNvPicPr>
            <a:picLocks noChangeAspect="1"/>
          </p:cNvPicPr>
          <p:nvPr/>
        </p:nvPicPr>
        <p:blipFill rotWithShape="1">
          <a:blip r:embed="rId3">
            <a:extLst>
              <a:ext uri="{28A0092B-C50C-407E-A947-70E740481C1C}">
                <a14:useLocalDpi xmlns:a14="http://schemas.microsoft.com/office/drawing/2010/main"/>
              </a:ext>
            </a:extLst>
          </a:blip>
          <a:srcRect b="6186"/>
          <a:stretch/>
        </p:blipFill>
        <p:spPr>
          <a:xfrm>
            <a:off x="875903" y="1815017"/>
            <a:ext cx="7219668" cy="3860277"/>
          </a:xfrm>
          <a:prstGeom prst="rect">
            <a:avLst/>
          </a:prstGeom>
        </p:spPr>
      </p:pic>
    </p:spTree>
    <p:extLst>
      <p:ext uri="{BB962C8B-B14F-4D97-AF65-F5344CB8AC3E}">
        <p14:creationId xmlns:p14="http://schemas.microsoft.com/office/powerpoint/2010/main" val="675022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Managing Project Risk and System-Related Change</a:t>
            </a:r>
          </a:p>
        </p:txBody>
      </p:sp>
      <p:sp>
        <p:nvSpPr>
          <p:cNvPr id="3" name="Text Placeholder 2"/>
          <p:cNvSpPr>
            <a:spLocks noGrp="1"/>
          </p:cNvSpPr>
          <p:nvPr>
            <p:ph type="body" idx="1"/>
          </p:nvPr>
        </p:nvSpPr>
        <p:spPr>
          <a:xfrm>
            <a:off x="457200" y="1600200"/>
            <a:ext cx="8229600" cy="4678052"/>
          </a:xfrm>
        </p:spPr>
        <p:txBody>
          <a:bodyPr/>
          <a:lstStyle/>
          <a:p>
            <a:r>
              <a:rPr lang="en-US" altLang="en-US" sz="2400" dirty="0">
                <a:latin typeface="+mn-lt"/>
              </a:rPr>
              <a:t>Implementation and change management</a:t>
            </a:r>
          </a:p>
          <a:p>
            <a:pPr lvl="1"/>
            <a:r>
              <a:rPr lang="en-US" altLang="en-US" sz="2400" dirty="0">
                <a:latin typeface="+mn-lt"/>
              </a:rPr>
              <a:t>Implementation</a:t>
            </a:r>
          </a:p>
          <a:p>
            <a:pPr lvl="1"/>
            <a:r>
              <a:rPr lang="en-US" altLang="en-US" sz="2400" dirty="0">
                <a:latin typeface="+mn-lt"/>
              </a:rPr>
              <a:t>User-designer communications gap</a:t>
            </a:r>
          </a:p>
          <a:p>
            <a:r>
              <a:rPr lang="en-US" altLang="en-US" sz="2400" dirty="0">
                <a:latin typeface="+mn-lt"/>
              </a:rPr>
              <a:t>Controlling risk factors</a:t>
            </a:r>
          </a:p>
          <a:p>
            <a:pPr lvl="1"/>
            <a:r>
              <a:rPr lang="en-US" altLang="en-US" sz="2400" dirty="0">
                <a:latin typeface="+mn-lt"/>
              </a:rPr>
              <a:t>Formal planning and tools</a:t>
            </a:r>
          </a:p>
          <a:p>
            <a:pPr lvl="1"/>
            <a:r>
              <a:rPr lang="en-US" altLang="en-US" sz="2400" dirty="0">
                <a:latin typeface="+mn-lt"/>
              </a:rPr>
              <a:t>Gantt chart, P</a:t>
            </a:r>
            <a:r>
              <a:rPr lang="en-US" altLang="en-US" sz="100" dirty="0">
                <a:latin typeface="+mn-lt"/>
              </a:rPr>
              <a:t> </a:t>
            </a:r>
            <a:r>
              <a:rPr lang="en-US" altLang="en-US" sz="2400" dirty="0">
                <a:latin typeface="+mn-lt"/>
              </a:rPr>
              <a:t>E</a:t>
            </a:r>
            <a:r>
              <a:rPr lang="en-US" altLang="en-US" sz="100" dirty="0">
                <a:latin typeface="+mn-lt"/>
              </a:rPr>
              <a:t> </a:t>
            </a:r>
            <a:r>
              <a:rPr lang="en-US" altLang="en-US" sz="2400" dirty="0">
                <a:latin typeface="+mn-lt"/>
              </a:rPr>
              <a:t>R</a:t>
            </a:r>
            <a:r>
              <a:rPr lang="en-US" altLang="en-US" sz="100" dirty="0">
                <a:latin typeface="+mn-lt"/>
              </a:rPr>
              <a:t> </a:t>
            </a:r>
            <a:r>
              <a:rPr lang="en-US" altLang="en-US" sz="2400" dirty="0">
                <a:latin typeface="+mn-lt"/>
              </a:rPr>
              <a:t>T chart</a:t>
            </a:r>
          </a:p>
          <a:p>
            <a:pPr lvl="1"/>
            <a:r>
              <a:rPr lang="en-US" altLang="en-US" sz="2400" dirty="0">
                <a:latin typeface="+mn-lt"/>
              </a:rPr>
              <a:t>Project management software</a:t>
            </a:r>
          </a:p>
          <a:p>
            <a:r>
              <a:rPr lang="en-US" altLang="en-US" sz="2400" dirty="0">
                <a:latin typeface="+mn-lt"/>
              </a:rPr>
              <a:t>Overcoming user resistance</a:t>
            </a:r>
          </a:p>
          <a:p>
            <a:pPr lvl="1"/>
            <a:r>
              <a:rPr lang="en-US" altLang="en-US" sz="2400" dirty="0">
                <a:latin typeface="+mn-lt"/>
              </a:rPr>
              <a:t>Ergonomics</a:t>
            </a:r>
          </a:p>
          <a:p>
            <a:pPr lvl="1"/>
            <a:r>
              <a:rPr lang="en-US" altLang="en-US" sz="2400" dirty="0">
                <a:latin typeface="+mn-lt"/>
              </a:rPr>
              <a:t>Organizational impact analysis</a:t>
            </a:r>
          </a:p>
        </p:txBody>
      </p:sp>
    </p:spTree>
    <p:extLst>
      <p:ext uri="{BB962C8B-B14F-4D97-AF65-F5344CB8AC3E}">
        <p14:creationId xmlns:p14="http://schemas.microsoft.com/office/powerpoint/2010/main" val="1446054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12.10 A Gannt Chart </a:t>
            </a:r>
            <a:r>
              <a:rPr lang="en-US" sz="2000" b="0" dirty="0"/>
              <a:t>(1 of 3)</a:t>
            </a:r>
            <a:endParaRPr lang="en-US" b="0" dirty="0"/>
          </a:p>
        </p:txBody>
      </p:sp>
      <p:sp>
        <p:nvSpPr>
          <p:cNvPr id="5" name="Text Placeholder 4"/>
          <p:cNvSpPr>
            <a:spLocks noGrp="1"/>
          </p:cNvSpPr>
          <p:nvPr>
            <p:ph type="body" idx="1"/>
          </p:nvPr>
        </p:nvSpPr>
        <p:spPr>
          <a:xfrm>
            <a:off x="457200" y="1600201"/>
            <a:ext cx="8229600" cy="530258"/>
          </a:xfrm>
        </p:spPr>
        <p:txBody>
          <a:bodyPr/>
          <a:lstStyle/>
          <a:p>
            <a:pPr marL="0" indent="0">
              <a:buNone/>
            </a:pPr>
            <a:r>
              <a:rPr lang="en-US" sz="2400" dirty="0">
                <a:latin typeface="+mn-lt"/>
              </a:rPr>
              <a:t>A:</a:t>
            </a:r>
          </a:p>
        </p:txBody>
      </p:sp>
      <p:pic>
        <p:nvPicPr>
          <p:cNvPr id="4" name="Picture 3" descr="An example of a Gannt chart describes a data administration project. In the left-hand column is a list of tasks. Next to the tasks are the person-days followed by the initials of the person responsible. The next column contains the years 20 17, 20 18, and 20 19 with subsequent months, which track the start and finish time of each task with a line extending from when the task started to when it finished. "/>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9593" y="2270051"/>
            <a:ext cx="7644813" cy="3657600"/>
          </a:xfrm>
          <a:prstGeom prst="rect">
            <a:avLst/>
          </a:prstGeom>
        </p:spPr>
      </p:pic>
    </p:spTree>
    <p:extLst>
      <p:ext uri="{BB962C8B-B14F-4D97-AF65-F5344CB8AC3E}">
        <p14:creationId xmlns:p14="http://schemas.microsoft.com/office/powerpoint/2010/main" val="3717371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12.10 A Gannt Chart </a:t>
            </a:r>
            <a:r>
              <a:rPr lang="en-US" sz="2000" b="0" dirty="0"/>
              <a:t>(2 of 3)</a:t>
            </a:r>
            <a:endParaRPr lang="en-US" dirty="0"/>
          </a:p>
        </p:txBody>
      </p:sp>
      <p:sp>
        <p:nvSpPr>
          <p:cNvPr id="5" name="Text Placeholder 4"/>
          <p:cNvSpPr>
            <a:spLocks noGrp="1"/>
          </p:cNvSpPr>
          <p:nvPr>
            <p:ph type="body" idx="1"/>
          </p:nvPr>
        </p:nvSpPr>
        <p:spPr>
          <a:xfrm>
            <a:off x="457200" y="1600201"/>
            <a:ext cx="8229600" cy="558538"/>
          </a:xfrm>
        </p:spPr>
        <p:txBody>
          <a:bodyPr/>
          <a:lstStyle/>
          <a:p>
            <a:pPr marL="0" indent="0">
              <a:buNone/>
            </a:pPr>
            <a:r>
              <a:rPr lang="en-US" sz="2400" dirty="0">
                <a:latin typeface="+mn-lt"/>
              </a:rPr>
              <a:t>B:</a:t>
            </a:r>
          </a:p>
        </p:txBody>
      </p:sp>
      <p:pic>
        <p:nvPicPr>
          <p:cNvPr id="4" name="Picture 3" descr="An example of a Gannt chart describes a data administration project. The chart shows the task in the left-hand column, followed by the person-days, the initials of the person responsible for the task, and the start and finish dates for each task, which are marked with a line extending from when the task started to when it finished. "/>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4255" y="2667785"/>
            <a:ext cx="8182545" cy="2590800"/>
          </a:xfrm>
          <a:prstGeom prst="rect">
            <a:avLst/>
          </a:prstGeom>
        </p:spPr>
      </p:pic>
    </p:spTree>
    <p:extLst>
      <p:ext uri="{BB962C8B-B14F-4D97-AF65-F5344CB8AC3E}">
        <p14:creationId xmlns:p14="http://schemas.microsoft.com/office/powerpoint/2010/main" val="1923305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12.10 A Gannt Chart </a:t>
            </a:r>
            <a:r>
              <a:rPr lang="en-US" sz="2000" b="0" dirty="0"/>
              <a:t>(3 of 3)</a:t>
            </a:r>
            <a:endParaRPr lang="en-US" dirty="0"/>
          </a:p>
        </p:txBody>
      </p:sp>
      <p:sp>
        <p:nvSpPr>
          <p:cNvPr id="5" name="Text Placeholder 4"/>
          <p:cNvSpPr>
            <a:spLocks noGrp="1"/>
          </p:cNvSpPr>
          <p:nvPr>
            <p:ph type="body" idx="1"/>
          </p:nvPr>
        </p:nvSpPr>
        <p:spPr>
          <a:xfrm>
            <a:off x="457200" y="1600200"/>
            <a:ext cx="8229600" cy="426563"/>
          </a:xfrm>
        </p:spPr>
        <p:txBody>
          <a:bodyPr/>
          <a:lstStyle/>
          <a:p>
            <a:pPr marL="0" indent="0">
              <a:buNone/>
            </a:pPr>
            <a:r>
              <a:rPr lang="en-US" sz="2400" dirty="0">
                <a:latin typeface="+mn-lt"/>
              </a:rPr>
              <a:t>C:</a:t>
            </a:r>
          </a:p>
        </p:txBody>
      </p:sp>
      <p:pic>
        <p:nvPicPr>
          <p:cNvPr id="4" name="Picture 3" descr="An example of a Gannt chart describes a data administration project. The chart shows a resource summary in the left-hand column with the name of the person responsible for each task followed by person-days. The initials of the person responsible are in the next column. This is followed by the amount of days worked on each task. At the bottom of the chart is a row of the total days worked on each task, which adds up the total days in each column."/>
          <p:cNvPicPr>
            <a:picLocks noChangeAspect="1"/>
          </p:cNvPicPr>
          <p:nvPr/>
        </p:nvPicPr>
        <p:blipFill rotWithShape="1">
          <a:blip r:embed="rId3" cstate="screen">
            <a:extLst>
              <a:ext uri="{28A0092B-C50C-407E-A947-70E740481C1C}">
                <a14:useLocalDpi xmlns:a14="http://schemas.microsoft.com/office/drawing/2010/main"/>
              </a:ext>
            </a:extLst>
          </a:blip>
          <a:srcRect b="4171"/>
          <a:stretch/>
        </p:blipFill>
        <p:spPr>
          <a:xfrm>
            <a:off x="517779" y="2342087"/>
            <a:ext cx="8108442" cy="3784076"/>
          </a:xfrm>
          <a:prstGeom prst="rect">
            <a:avLst/>
          </a:prstGeom>
        </p:spPr>
      </p:pic>
    </p:spTree>
    <p:extLst>
      <p:ext uri="{BB962C8B-B14F-4D97-AF65-F5344CB8AC3E}">
        <p14:creationId xmlns:p14="http://schemas.microsoft.com/office/powerpoint/2010/main" val="12906943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12.11 </a:t>
            </a:r>
            <a:r>
              <a:rPr lang="en-US" sz="3600" dirty="0"/>
              <a:t>A P</a:t>
            </a:r>
            <a:r>
              <a:rPr lang="en-US" sz="100" dirty="0"/>
              <a:t> </a:t>
            </a:r>
            <a:r>
              <a:rPr lang="en-US" sz="3600" dirty="0"/>
              <a:t>E</a:t>
            </a:r>
            <a:r>
              <a:rPr lang="en-US" sz="100" dirty="0"/>
              <a:t> </a:t>
            </a:r>
            <a:r>
              <a:rPr lang="en-US" sz="3600" dirty="0"/>
              <a:t>R</a:t>
            </a:r>
            <a:r>
              <a:rPr lang="en-US" sz="100" dirty="0"/>
              <a:t> </a:t>
            </a:r>
            <a:r>
              <a:rPr lang="en-US" sz="3600" dirty="0"/>
              <a:t>T Chart</a:t>
            </a:r>
            <a:endParaRPr lang="en-US" dirty="0"/>
          </a:p>
        </p:txBody>
      </p:sp>
      <p:pic>
        <p:nvPicPr>
          <p:cNvPr id="4" name="Picture 3" descr="A sample PERT chart appears in flow chart form, using squares connected by arrows. The first step is Design Web site, 10 days, with the dates 1 8 18 and 1 18 18. Step one can lead to step 2, select hosting service, step 4, create art work, and step 3, write H T M L. Step 2 is select hosting service, 1 day, with the dates 1 19 18 and 1 20 18. Step 2 leads to step 6. Step 3 is write H T M L, 20 days, with dates 1 19 18 and 2 7 18. Step 3 leads to step 5. Step 5 is finalize code, 6 days, with dates 2 8 18 and 2 14 18. Step 5 leads to step 6. Step 6 is test, 10 days, with dates 2 15 18 and 2 25 18. Step 4 leads to step 5."/>
          <p:cNvPicPr>
            <a:picLocks noChangeAspect="1"/>
          </p:cNvPicPr>
          <p:nvPr/>
        </p:nvPicPr>
        <p:blipFill rotWithShape="1">
          <a:blip r:embed="rId3" cstate="screen">
            <a:extLst>
              <a:ext uri="{28A0092B-C50C-407E-A947-70E740481C1C}">
                <a14:useLocalDpi xmlns:a14="http://schemas.microsoft.com/office/drawing/2010/main"/>
              </a:ext>
            </a:extLst>
          </a:blip>
          <a:srcRect b="2894"/>
          <a:stretch/>
        </p:blipFill>
        <p:spPr>
          <a:xfrm>
            <a:off x="1033956" y="1624157"/>
            <a:ext cx="7076087" cy="4503266"/>
          </a:xfrm>
          <a:prstGeom prst="rect">
            <a:avLst/>
          </a:prstGeom>
        </p:spPr>
      </p:pic>
    </p:spTree>
    <p:extLst>
      <p:ext uri="{BB962C8B-B14F-4D97-AF65-F5344CB8AC3E}">
        <p14:creationId xmlns:p14="http://schemas.microsoft.com/office/powerpoint/2010/main" val="3060160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097279"/>
          </a:xfrm>
        </p:spPr>
        <p:txBody>
          <a:bodyPr anchor="ctr"/>
          <a:lstStyle/>
          <a:p>
            <a:r>
              <a:rPr lang="en-US" sz="2800" dirty="0"/>
              <a:t>Interactive Session – Organizations: </a:t>
            </a:r>
            <a:r>
              <a:rPr lang="en-IN" sz="2800" dirty="0"/>
              <a:t>Fujitsu Selects a SaaS Solution to Simplify the Sales Process</a:t>
            </a:r>
            <a:endParaRPr lang="en-US" sz="2800" dirty="0"/>
          </a:p>
        </p:txBody>
      </p:sp>
      <p:sp>
        <p:nvSpPr>
          <p:cNvPr id="3" name="Text Placeholder 2"/>
          <p:cNvSpPr>
            <a:spLocks noGrp="1"/>
          </p:cNvSpPr>
          <p:nvPr>
            <p:ph type="body" idx="1"/>
          </p:nvPr>
        </p:nvSpPr>
        <p:spPr/>
        <p:txBody>
          <a:bodyPr/>
          <a:lstStyle/>
          <a:p>
            <a:r>
              <a:rPr lang="en-US" sz="2200" dirty="0">
                <a:latin typeface="+mn-lt"/>
              </a:rPr>
              <a:t>Class discussion</a:t>
            </a:r>
          </a:p>
          <a:p>
            <a:pPr lvl="1"/>
            <a:r>
              <a:rPr lang="en-IN" sz="2200" dirty="0">
                <a:latin typeface="+mn-lt"/>
              </a:rPr>
              <a:t>What were Fujitsu’s problems with its existing systems for the CPQ process? What was the business impact of these problems?</a:t>
            </a:r>
          </a:p>
          <a:p>
            <a:pPr lvl="1"/>
            <a:r>
              <a:rPr lang="en-IN" sz="2200" dirty="0">
                <a:latin typeface="+mn-lt"/>
              </a:rPr>
              <a:t>List and describe the most important information requirements you would expect to see in Fujitsu’s RFP.</a:t>
            </a:r>
          </a:p>
          <a:p>
            <a:pPr lvl="1"/>
            <a:r>
              <a:rPr lang="en-IN" sz="2200" dirty="0">
                <a:latin typeface="+mn-lt"/>
              </a:rPr>
              <a:t>Why was the FPX CPQ solution selected? Was it a good choice? Why or why not?</a:t>
            </a:r>
          </a:p>
          <a:p>
            <a:pPr lvl="1"/>
            <a:r>
              <a:rPr lang="en-IN" sz="2200" dirty="0">
                <a:latin typeface="+mn-lt"/>
              </a:rPr>
              <a:t>Why would software as a service be an appropriate solution for Fujitsu? Should Fujitsu have built its own CPQ system in-house?</a:t>
            </a:r>
          </a:p>
          <a:p>
            <a:pPr lvl="1"/>
            <a:r>
              <a:rPr lang="en-IN" sz="2200" dirty="0">
                <a:latin typeface="+mn-lt"/>
              </a:rPr>
              <a:t>How much did FPX CPQ change the way Fujitsu ran its business?</a:t>
            </a:r>
          </a:p>
        </p:txBody>
      </p:sp>
    </p:spTree>
    <p:extLst>
      <p:ext uri="{BB962C8B-B14F-4D97-AF65-F5344CB8AC3E}">
        <p14:creationId xmlns:p14="http://schemas.microsoft.com/office/powerpoint/2010/main" val="1411414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Business: Systems 100 Technology Consultants</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2977841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Eastspring</a:t>
            </a:r>
            <a:r>
              <a:rPr lang="en-IN" dirty="0"/>
              <a:t>: Targeted Enterprise System Building</a:t>
            </a:r>
            <a:endParaRPr lang="en-US" dirty="0"/>
          </a:p>
        </p:txBody>
      </p:sp>
      <p:sp>
        <p:nvSpPr>
          <p:cNvPr id="3" name="Text Placeholder 2"/>
          <p:cNvSpPr>
            <a:spLocks noGrp="1"/>
          </p:cNvSpPr>
          <p:nvPr>
            <p:ph type="body" idx="1"/>
          </p:nvPr>
        </p:nvSpPr>
        <p:spPr/>
        <p:txBody>
          <a:bodyPr/>
          <a:lstStyle/>
          <a:p>
            <a:r>
              <a:rPr lang="en-US" altLang="en-US" sz="2400" dirty="0">
                <a:latin typeface="+mn-lt"/>
              </a:rPr>
              <a:t>Problem</a:t>
            </a:r>
          </a:p>
          <a:p>
            <a:pPr lvl="1"/>
            <a:r>
              <a:rPr lang="en-US" altLang="en-US" sz="2400" dirty="0">
                <a:latin typeface="+mn-lt"/>
              </a:rPr>
              <a:t>End-of-life technology and legacy systems</a:t>
            </a:r>
          </a:p>
          <a:p>
            <a:pPr lvl="1"/>
            <a:r>
              <a:rPr lang="en-IN" altLang="en-US" sz="2400" dirty="0">
                <a:latin typeface="+mn-lt"/>
              </a:rPr>
              <a:t>Business needs of regional business units</a:t>
            </a:r>
            <a:endParaRPr lang="en-US" altLang="en-US" sz="2400" dirty="0">
              <a:latin typeface="+mn-lt"/>
            </a:endParaRPr>
          </a:p>
          <a:p>
            <a:r>
              <a:rPr lang="en-US" altLang="en-US" sz="2400" dirty="0">
                <a:latin typeface="+mn-lt"/>
              </a:rPr>
              <a:t>Solutions</a:t>
            </a:r>
          </a:p>
          <a:p>
            <a:pPr lvl="1"/>
            <a:r>
              <a:rPr lang="en-IN" altLang="en-US" sz="2400" dirty="0">
                <a:latin typeface="+mn-lt"/>
              </a:rPr>
              <a:t>Systems offering a breadth of services</a:t>
            </a:r>
            <a:endParaRPr lang="en-US" altLang="en-US" sz="2400" dirty="0">
              <a:latin typeface="+mn-lt"/>
            </a:endParaRPr>
          </a:p>
          <a:p>
            <a:pPr lvl="1"/>
            <a:r>
              <a:rPr lang="en-US" altLang="en-US" sz="2400" dirty="0">
                <a:latin typeface="+mn-lt"/>
              </a:rPr>
              <a:t>Using outside vendors for products and systems</a:t>
            </a:r>
          </a:p>
          <a:p>
            <a:pPr lvl="1"/>
            <a:r>
              <a:rPr lang="en-US" altLang="en-US" sz="2400" dirty="0">
                <a:latin typeface="+mn-lt"/>
              </a:rPr>
              <a:t>Changing business processes</a:t>
            </a:r>
          </a:p>
          <a:p>
            <a:r>
              <a:rPr lang="en-US" altLang="en-US" sz="2400" dirty="0">
                <a:latin typeface="+mn-lt"/>
              </a:rPr>
              <a:t>Illustrates benefits of implementing a new system solution while changing business processes</a:t>
            </a:r>
            <a:endParaRPr lang="en-US" sz="2400" dirty="0">
              <a:latin typeface="+mn-lt"/>
            </a:endParaRPr>
          </a:p>
        </p:txBody>
      </p:sp>
    </p:spTree>
    <p:extLst>
      <p:ext uri="{BB962C8B-B14F-4D97-AF65-F5344CB8AC3E}">
        <p14:creationId xmlns:p14="http://schemas.microsoft.com/office/powerpoint/2010/main" val="1910828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Core Problem-Solving Steps for Developing New Information Systems</a:t>
            </a:r>
          </a:p>
        </p:txBody>
      </p:sp>
      <p:sp>
        <p:nvSpPr>
          <p:cNvPr id="3" name="Text Placeholder 2"/>
          <p:cNvSpPr>
            <a:spLocks noGrp="1"/>
          </p:cNvSpPr>
          <p:nvPr>
            <p:ph type="body" idx="1"/>
          </p:nvPr>
        </p:nvSpPr>
        <p:spPr/>
        <p:txBody>
          <a:bodyPr/>
          <a:lstStyle/>
          <a:p>
            <a:r>
              <a:rPr lang="en-US" sz="2400" dirty="0">
                <a:latin typeface="+mn-lt"/>
              </a:rPr>
              <a:t>New information systems are built as solutions to problems</a:t>
            </a:r>
          </a:p>
          <a:p>
            <a:r>
              <a:rPr lang="en-US" sz="2400" dirty="0">
                <a:latin typeface="+mn-lt"/>
              </a:rPr>
              <a:t>Four steps to building an information system</a:t>
            </a:r>
          </a:p>
          <a:p>
            <a:pPr lvl="1"/>
            <a:r>
              <a:rPr lang="en-US" sz="2400" dirty="0">
                <a:latin typeface="+mn-lt"/>
              </a:rPr>
              <a:t>Define and understand the problem</a:t>
            </a:r>
          </a:p>
          <a:p>
            <a:pPr lvl="1"/>
            <a:r>
              <a:rPr lang="en-US" sz="2400" dirty="0">
                <a:latin typeface="+mn-lt"/>
              </a:rPr>
              <a:t>Develop alternative solutions</a:t>
            </a:r>
          </a:p>
          <a:p>
            <a:pPr lvl="1"/>
            <a:r>
              <a:rPr lang="en-US" sz="2400" dirty="0">
                <a:latin typeface="+mn-lt"/>
              </a:rPr>
              <a:t>Choose a solution</a:t>
            </a:r>
          </a:p>
          <a:p>
            <a:pPr lvl="1"/>
            <a:r>
              <a:rPr lang="en-US" sz="2400" dirty="0">
                <a:latin typeface="+mn-lt"/>
              </a:rPr>
              <a:t>Implement the solution</a:t>
            </a:r>
          </a:p>
          <a:p>
            <a:r>
              <a:rPr lang="en-US" sz="2400" dirty="0">
                <a:latin typeface="+mn-lt"/>
              </a:rPr>
              <a:t>The first three steps are called systems analysis</a:t>
            </a:r>
          </a:p>
        </p:txBody>
      </p:sp>
    </p:spTree>
    <p:extLst>
      <p:ext uri="{BB962C8B-B14F-4D97-AF65-F5344CB8AC3E}">
        <p14:creationId xmlns:p14="http://schemas.microsoft.com/office/powerpoint/2010/main" val="996023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12.1 Developing an Information System Solution</a:t>
            </a:r>
          </a:p>
        </p:txBody>
      </p:sp>
      <p:pic>
        <p:nvPicPr>
          <p:cNvPr id="4" name="Picture 3" descr="A diagram shows the steps in developing an information system solution. The steps shown are as follows. 1. Define and understand the problem, which includes the following steps. Define the problem, identify causes, Identify solution objectives, and Identify information requirements. 2. Develop alternative solutions, which includes Identify alternative solutions. 3. Choose the best solution, which includes the following steps. Evaluate the alternatives and Choose the best solution. 4. Implement the solution, which includes the following steps. Create detailed design specifications, acquire hardware, Develop acquire software, Test the system, Prepare training and documentation, Convert the system, and Evaluate the system solution. The first three steps are labeled as systems analysis."/>
          <p:cNvPicPr>
            <a:picLocks noChangeAspect="1"/>
          </p:cNvPicPr>
          <p:nvPr/>
        </p:nvPicPr>
        <p:blipFill rotWithShape="1">
          <a:blip r:embed="rId3" cstate="screen">
            <a:extLst>
              <a:ext uri="{28A0092B-C50C-407E-A947-70E740481C1C}">
                <a14:useLocalDpi xmlns:a14="http://schemas.microsoft.com/office/drawing/2010/main"/>
              </a:ext>
            </a:extLst>
          </a:blip>
          <a:srcRect b="3147"/>
          <a:stretch/>
        </p:blipFill>
        <p:spPr>
          <a:xfrm>
            <a:off x="1875934" y="1652894"/>
            <a:ext cx="5392132" cy="4534960"/>
          </a:xfrm>
          <a:prstGeom prst="rect">
            <a:avLst/>
          </a:prstGeom>
        </p:spPr>
      </p:pic>
    </p:spTree>
    <p:extLst>
      <p:ext uri="{BB962C8B-B14F-4D97-AF65-F5344CB8AC3E}">
        <p14:creationId xmlns:p14="http://schemas.microsoft.com/office/powerpoint/2010/main" val="1745007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and Understanding the Problem</a:t>
            </a:r>
          </a:p>
        </p:txBody>
      </p:sp>
      <p:sp>
        <p:nvSpPr>
          <p:cNvPr id="3" name="Text Placeholder 2"/>
          <p:cNvSpPr>
            <a:spLocks noGrp="1"/>
          </p:cNvSpPr>
          <p:nvPr>
            <p:ph type="body" idx="1"/>
          </p:nvPr>
        </p:nvSpPr>
        <p:spPr/>
        <p:txBody>
          <a:bodyPr/>
          <a:lstStyle/>
          <a:p>
            <a:r>
              <a:rPr lang="en-US" altLang="en-US" sz="2400" dirty="0">
                <a:latin typeface="+mn-lt"/>
              </a:rPr>
              <a:t>Different people may have different ideas about the nature of the problem and its severity</a:t>
            </a:r>
          </a:p>
          <a:p>
            <a:pPr lvl="1"/>
            <a:r>
              <a:rPr lang="en-US" altLang="en-US" sz="2400" dirty="0">
                <a:latin typeface="+mn-lt"/>
              </a:rPr>
              <a:t>What caused the problem?</a:t>
            </a:r>
          </a:p>
          <a:p>
            <a:pPr lvl="1"/>
            <a:r>
              <a:rPr lang="en-US" altLang="en-US" sz="2400" dirty="0">
                <a:latin typeface="+mn-lt"/>
              </a:rPr>
              <a:t>Why does it persist?</a:t>
            </a:r>
          </a:p>
          <a:p>
            <a:pPr lvl="1"/>
            <a:r>
              <a:rPr lang="en-US" altLang="en-US" sz="2400" dirty="0">
                <a:latin typeface="+mn-lt"/>
              </a:rPr>
              <a:t>Why hasn</a:t>
            </a:r>
            <a:r>
              <a:rPr lang="en-US" altLang="ja-JP" sz="2400" dirty="0">
                <a:latin typeface="+mn-lt"/>
              </a:rPr>
              <a:t>’t it been solved?</a:t>
            </a:r>
          </a:p>
          <a:p>
            <a:pPr lvl="1"/>
            <a:r>
              <a:rPr lang="en-US" altLang="en-US" sz="2400" dirty="0">
                <a:latin typeface="+mn-lt"/>
              </a:rPr>
              <a:t>What are the objectives of a solution?</a:t>
            </a:r>
          </a:p>
          <a:p>
            <a:r>
              <a:rPr lang="en-US" altLang="en-US" sz="2400" dirty="0">
                <a:latin typeface="+mn-lt"/>
              </a:rPr>
              <a:t>Information requirements</a:t>
            </a:r>
          </a:p>
          <a:p>
            <a:pPr lvl="1"/>
            <a:r>
              <a:rPr lang="en-US" altLang="en-US" sz="2400" dirty="0">
                <a:latin typeface="+mn-lt"/>
              </a:rPr>
              <a:t>Identifies who needs what information, when, where, and how</a:t>
            </a:r>
          </a:p>
          <a:p>
            <a:pPr lvl="1"/>
            <a:r>
              <a:rPr lang="en-US" altLang="en-US" sz="2400" dirty="0">
                <a:latin typeface="+mn-lt"/>
              </a:rPr>
              <a:t>Requirements analysis</a:t>
            </a:r>
          </a:p>
        </p:txBody>
      </p:sp>
    </p:spTree>
    <p:extLst>
      <p:ext uri="{BB962C8B-B14F-4D97-AF65-F5344CB8AC3E}">
        <p14:creationId xmlns:p14="http://schemas.microsoft.com/office/powerpoint/2010/main" val="3559232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Developing Alternative Solutions</a:t>
            </a:r>
            <a:endParaRPr lang="en-US"/>
          </a:p>
        </p:txBody>
      </p:sp>
      <p:sp>
        <p:nvSpPr>
          <p:cNvPr id="3" name="Text Placeholder 2"/>
          <p:cNvSpPr>
            <a:spLocks noGrp="1"/>
          </p:cNvSpPr>
          <p:nvPr>
            <p:ph type="body" idx="1"/>
          </p:nvPr>
        </p:nvSpPr>
        <p:spPr/>
        <p:txBody>
          <a:bodyPr/>
          <a:lstStyle/>
          <a:p>
            <a:r>
              <a:rPr lang="en-US" altLang="en-US" sz="2400" dirty="0">
                <a:latin typeface="+mn-lt"/>
              </a:rPr>
              <a:t>Paths to a solution determined by systems analysis.</a:t>
            </a:r>
          </a:p>
          <a:p>
            <a:r>
              <a:rPr lang="en-US" altLang="en-US" sz="2400" dirty="0">
                <a:latin typeface="+mn-lt"/>
              </a:rPr>
              <a:t>Some solutions do not require an information system.</a:t>
            </a:r>
          </a:p>
          <a:p>
            <a:r>
              <a:rPr lang="en-US" altLang="en-US" sz="2400" dirty="0">
                <a:latin typeface="+mn-lt"/>
              </a:rPr>
              <a:t>Some solutions require modification of existing systems.</a:t>
            </a:r>
          </a:p>
          <a:p>
            <a:r>
              <a:rPr lang="en-US" altLang="en-US" sz="2400" dirty="0">
                <a:latin typeface="+mn-lt"/>
              </a:rPr>
              <a:t>Some solutions require new systems.</a:t>
            </a:r>
          </a:p>
        </p:txBody>
      </p:sp>
    </p:spTree>
    <p:extLst>
      <p:ext uri="{BB962C8B-B14F-4D97-AF65-F5344CB8AC3E}">
        <p14:creationId xmlns:p14="http://schemas.microsoft.com/office/powerpoint/2010/main" val="1104267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and Choosing Solutions</a:t>
            </a:r>
          </a:p>
        </p:txBody>
      </p:sp>
      <p:sp>
        <p:nvSpPr>
          <p:cNvPr id="3" name="Text Placeholder 2"/>
          <p:cNvSpPr>
            <a:spLocks noGrp="1"/>
          </p:cNvSpPr>
          <p:nvPr>
            <p:ph type="body" idx="1"/>
          </p:nvPr>
        </p:nvSpPr>
        <p:spPr/>
        <p:txBody>
          <a:bodyPr/>
          <a:lstStyle/>
          <a:p>
            <a:r>
              <a:rPr lang="en-US" altLang="en-US" sz="2400" dirty="0">
                <a:latin typeface="+mn-lt"/>
              </a:rPr>
              <a:t>Feasibility study:</a:t>
            </a:r>
          </a:p>
          <a:p>
            <a:pPr lvl="1"/>
            <a:r>
              <a:rPr lang="en-US" altLang="en-US" sz="2400" dirty="0">
                <a:latin typeface="+mn-lt"/>
              </a:rPr>
              <a:t>Is solution feasible from financial, technical, and organizational standpoint?</a:t>
            </a:r>
          </a:p>
          <a:p>
            <a:r>
              <a:rPr lang="en-US" altLang="en-US" sz="2400" dirty="0">
                <a:latin typeface="+mn-lt"/>
              </a:rPr>
              <a:t>Systems proposal report</a:t>
            </a:r>
          </a:p>
          <a:p>
            <a:pPr lvl="1"/>
            <a:r>
              <a:rPr lang="en-US" altLang="en-US" sz="2400" dirty="0">
                <a:latin typeface="+mn-lt"/>
              </a:rPr>
              <a:t>Describes, for each alternative solution</a:t>
            </a:r>
          </a:p>
          <a:p>
            <a:pPr lvl="2"/>
            <a:r>
              <a:rPr lang="en-US" altLang="en-US" sz="2400" dirty="0">
                <a:latin typeface="+mn-lt"/>
              </a:rPr>
              <a:t>Costs and benefits</a:t>
            </a:r>
          </a:p>
          <a:p>
            <a:pPr lvl="2"/>
            <a:r>
              <a:rPr lang="en-US" altLang="en-US" sz="2400" dirty="0">
                <a:latin typeface="+mn-lt"/>
              </a:rPr>
              <a:t>Advantages and disadvantages</a:t>
            </a:r>
            <a:endParaRPr lang="en-US" sz="2400" dirty="0">
              <a:latin typeface="+mn-lt"/>
            </a:endParaRPr>
          </a:p>
        </p:txBody>
      </p:sp>
    </p:spTree>
    <p:extLst>
      <p:ext uri="{BB962C8B-B14F-4D97-AF65-F5344CB8AC3E}">
        <p14:creationId xmlns:p14="http://schemas.microsoft.com/office/powerpoint/2010/main" val="242904056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8364</TotalTime>
  <Words>3307</Words>
  <Application>Microsoft Office PowerPoint</Application>
  <PresentationFormat>On-screen Show (4:3)</PresentationFormat>
  <Paragraphs>309</Paragraphs>
  <Slides>37</Slides>
  <Notes>32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37</vt:i4>
      </vt:variant>
    </vt:vector>
  </HeadingPairs>
  <TitlesOfParts>
    <vt:vector size="43" baseType="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Eastspring: Targeted Enterprise System Building</vt:lpstr>
      <vt:lpstr>Core Problem-Solving Steps for Developing New Information Systems</vt:lpstr>
      <vt:lpstr>Figure 12.1 Developing an Information System Solution</vt:lpstr>
      <vt:lpstr>Defining and Understanding the Problem</vt:lpstr>
      <vt:lpstr>Developing Alternative Solutions</vt:lpstr>
      <vt:lpstr>Evaluating and Choosing Solutions</vt:lpstr>
      <vt:lpstr>Implementing the Solution</vt:lpstr>
      <vt:lpstr>Figure 12.2 A Sample Test Plan for the Girl Scout Digital Cookie System</vt:lpstr>
      <vt:lpstr>Traditional Systems Development Lifecycle</vt:lpstr>
      <vt:lpstr>Figure 12.3 The Traditional Systems Development Life Cycle</vt:lpstr>
      <vt:lpstr>Prototyping</vt:lpstr>
      <vt:lpstr>Figure 12.4 The Prototyping Process</vt:lpstr>
      <vt:lpstr>End-User Development</vt:lpstr>
      <vt:lpstr>Application Software Packages, software Services, and Outsourcing</vt:lpstr>
      <vt:lpstr>Figure 12.5 Total Cost of Offshore Outsourcing</vt:lpstr>
      <vt:lpstr>Mobile Application Development</vt:lpstr>
      <vt:lpstr>Interactive Session – Technology: Developing Mobile Apps: What’s Different</vt:lpstr>
      <vt:lpstr>Rapid Application Development</vt:lpstr>
      <vt:lpstr>Structured Methodologies</vt:lpstr>
      <vt:lpstr>Figure 12.6 Data Flow Diagram for Mail-in University Registration System</vt:lpstr>
      <vt:lpstr>Figure 12.7 High-Level Structure Chart for a Payroll System</vt:lpstr>
      <vt:lpstr>Object-Oriented Development</vt:lpstr>
      <vt:lpstr>Figure 12.8 Class and Inheritance</vt:lpstr>
      <vt:lpstr>Computer-Aided Software Engineering (CASE)</vt:lpstr>
      <vt:lpstr>Project Management Objectives</vt:lpstr>
      <vt:lpstr>Selecting Projects</vt:lpstr>
      <vt:lpstr>Figure 12.9 A System Portfolio</vt:lpstr>
      <vt:lpstr>Managing Project Risk and System-Related Change</vt:lpstr>
      <vt:lpstr>Figure 12.10 A Gannt Chart (1 of 3)</vt:lpstr>
      <vt:lpstr>Figure 12.10 A Gannt Chart (2 of 3)</vt:lpstr>
      <vt:lpstr>Figure 12.10 A Gannt Chart (3 of 3)</vt:lpstr>
      <vt:lpstr>Figure 12.11 A P E R T Chart</vt:lpstr>
      <vt:lpstr>Interactive Session – Organizations: Fujitsu Selects a SaaS Solution to Simplify the Sales Process</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913</cp:revision>
  <dcterms:modified xsi:type="dcterms:W3CDTF">2018-10-22T13:46:56Z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