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52"/>
  </p:notesMasterIdLst>
  <p:handoutMasterIdLst>
    <p:handoutMasterId r:id="rId53"/>
  </p:handoutMasterIdLst>
  <p:sldIdLst>
    <p:sldId id="301" r:id="rId3"/>
    <p:sldId id="306" r:id="rId4"/>
    <p:sldId id="307" r:id="rId5"/>
    <p:sldId id="355" r:id="rId6"/>
    <p:sldId id="308" r:id="rId7"/>
    <p:sldId id="309" r:id="rId8"/>
    <p:sldId id="310" r:id="rId9"/>
    <p:sldId id="311" r:id="rId10"/>
    <p:sldId id="312" r:id="rId11"/>
    <p:sldId id="314" r:id="rId12"/>
    <p:sldId id="315" r:id="rId13"/>
    <p:sldId id="316" r:id="rId14"/>
    <p:sldId id="317" r:id="rId15"/>
    <p:sldId id="318"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44" r:id="rId41"/>
    <p:sldId id="345" r:id="rId42"/>
    <p:sldId id="346" r:id="rId43"/>
    <p:sldId id="347" r:id="rId44"/>
    <p:sldId id="348" r:id="rId45"/>
    <p:sldId id="349" r:id="rId46"/>
    <p:sldId id="350" r:id="rId47"/>
    <p:sldId id="351" r:id="rId48"/>
    <p:sldId id="352" r:id="rId49"/>
    <p:sldId id="353" r:id="rId50"/>
    <p:sldId id="354" r:id="rId5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629" autoAdjust="0"/>
    <p:restoredTop sz="91163" autoAdjust="0"/>
  </p:normalViewPr>
  <p:slideViewPr>
    <p:cSldViewPr snapToGrid="0" snapToObjects="1">
      <p:cViewPr varScale="1">
        <p:scale>
          <a:sx n="100" d="100"/>
          <a:sy n="100" d="100"/>
        </p:scale>
        <p:origin x="2406" y="90"/>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There many dimensions of “good decision making.”</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58838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Business intelligence can be a very confusing phrase.  There many elements that make up “business intelligence.”  These are the six most important.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89803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11.3,</a:t>
            </a:r>
            <a:r>
              <a:rPr lang="en-US" altLang="en-US" baseline="0" dirty="0"/>
              <a:t> Page 400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Business intelligence and analytics require a strong database foundation, a set of analytic tools, and an involved management team that can ask intelligent questions and analyze data.</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is intended to illustrate in a single slide how all the elements of a business intelligence environment work together.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65916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the outputs of a fully enabled business intelligence capability.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77632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11.3,  p. 401</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20016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if they have ideas about how the cities they live in, towns or villages, could use big data analytics to improve the lives of citizens.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5483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Many large corporations today are experiencing an explosion of customer information gathered from websites, social sites, blogs, and emails.  Making sense out of this data is difficult.  Graphical representation of data is one way to reduce the torrent of data into some simple messages that humans can understand in a glance.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98030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11.4,</a:t>
            </a:r>
            <a:r>
              <a:rPr lang="en-US" altLang="en-US" baseline="0" dirty="0"/>
              <a:t> Page </a:t>
            </a:r>
            <a:r>
              <a:rPr lang="en-US" altLang="en-US" i="0" baseline="0" dirty="0">
                <a:solidFill>
                  <a:srgbClr val="FF0000"/>
                </a:solidFill>
              </a:rPr>
              <a:t>405</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Casual users are consumers of BI output, whereas intense power users are the producers of reports, new analyses, models, and forecasts.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486500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11.5,</a:t>
            </a:r>
            <a:r>
              <a:rPr lang="en-US" altLang="en-US" baseline="0" dirty="0"/>
              <a:t> Page </a:t>
            </a:r>
            <a:r>
              <a:rPr lang="en-US" altLang="en-US" i="0" baseline="0" dirty="0">
                <a:solidFill>
                  <a:srgbClr val="FF0000"/>
                </a:solidFill>
              </a:rPr>
              <a:t>405</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table displays the results of a sensitivity analysis of the effect of changing the sales price of a necktie and the cost per unit on the product’s break-even point. It answers the question, “What happens to the break-even point if the sales price and the cost to make each unit increase or decrease?”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244247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11.6,</a:t>
            </a:r>
            <a:r>
              <a:rPr lang="en-US" altLang="en-US" baseline="0" dirty="0"/>
              <a:t> Page </a:t>
            </a:r>
            <a:r>
              <a:rPr lang="en-US" altLang="en-US" i="0" baseline="0" dirty="0">
                <a:solidFill>
                  <a:srgbClr val="FF0000"/>
                </a:solidFill>
              </a:rPr>
              <a:t>406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 this pivot table, we can examine where an online training company’s customers come from in terms of region and advertising source.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73818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This chapter focuses on the information systems that support decision making in a firm and discusses the value of improved decision making in an organization. Ask the students to describe different types of decisions and whether some types of decisions are less valuable than others. What types of decisions, in a work framework, have students encountered in their own employment situations? Ask students to reveal what decisions they made on their last job.  </a:t>
            </a:r>
          </a:p>
          <a:p>
            <a:pPr eaLnBrk="1" hangingPunct="1"/>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chapter is also about managing knowledge. This will seem a strange idea to many students. How can you possibly </a:t>
            </a:r>
            <a:r>
              <a:rPr lang="ja-JP" altLang="en-US" dirty="0">
                <a:latin typeface="Times New Roman" panose="02020603050405020304" pitchFamily="18" charset="0"/>
              </a:rPr>
              <a:t>“</a:t>
            </a:r>
            <a:r>
              <a:rPr lang="en-US" altLang="ja-JP" dirty="0">
                <a:latin typeface="Times New Roman" panose="02020603050405020304" pitchFamily="18" charset="0"/>
              </a:rPr>
              <a:t>manage knowledge?</a:t>
            </a:r>
            <a:r>
              <a:rPr lang="ja-JP" altLang="en-US" dirty="0">
                <a:latin typeface="Times New Roman" panose="02020603050405020304" pitchFamily="18" charset="0"/>
              </a:rPr>
              <a:t>”</a:t>
            </a:r>
            <a:r>
              <a:rPr lang="en-US" altLang="ja-JP" dirty="0">
                <a:latin typeface="Times New Roman" panose="02020603050405020304" pitchFamily="18" charset="0"/>
              </a:rPr>
              <a:t> You should point out that libraries are </a:t>
            </a:r>
            <a:r>
              <a:rPr lang="ja-JP" altLang="en-US" dirty="0">
                <a:latin typeface="Times New Roman" panose="02020603050405020304" pitchFamily="18" charset="0"/>
              </a:rPr>
              <a:t>“</a:t>
            </a:r>
            <a:r>
              <a:rPr lang="en-US" altLang="ja-JP" dirty="0">
                <a:latin typeface="Times New Roman" panose="02020603050405020304" pitchFamily="18" charset="0"/>
              </a:rPr>
              <a:t>repositories of knowledge</a:t>
            </a:r>
            <a:r>
              <a:rPr lang="ja-JP" altLang="en-US" dirty="0">
                <a:latin typeface="Times New Roman" panose="02020603050405020304" pitchFamily="18" charset="0"/>
              </a:rPr>
              <a:t>”</a:t>
            </a:r>
            <a:r>
              <a:rPr lang="en-US" altLang="ja-JP" dirty="0">
                <a:latin typeface="Times New Roman" panose="02020603050405020304" pitchFamily="18" charset="0"/>
              </a:rPr>
              <a:t> as is the Internet. It</a:t>
            </a:r>
            <a:r>
              <a:rPr lang="ja-JP" altLang="en-US" dirty="0">
                <a:latin typeface="Times New Roman" panose="02020603050405020304" pitchFamily="18" charset="0"/>
              </a:rPr>
              <a:t>’</a:t>
            </a:r>
            <a:r>
              <a:rPr lang="en-US" altLang="ja-JP" dirty="0">
                <a:latin typeface="Times New Roman" panose="02020603050405020304" pitchFamily="18" charset="0"/>
              </a:rPr>
              <a:t>s where you go when you want to know something. Those places you go are evidence of knowledge management that people encounter every day. Firms also are repositories of knowledge. Most public firms</a:t>
            </a:r>
            <a:r>
              <a:rPr lang="ja-JP" altLang="en-US" dirty="0">
                <a:latin typeface="Times New Roman" panose="02020603050405020304" pitchFamily="18" charset="0"/>
              </a:rPr>
              <a:t>’</a:t>
            </a:r>
            <a:r>
              <a:rPr lang="en-US" altLang="ja-JP" dirty="0">
                <a:latin typeface="Times New Roman" panose="02020603050405020304" pitchFamily="18" charset="0"/>
              </a:rPr>
              <a:t> knowledge is worth as much or more than their book value (value of physical plant and equipment).  Knowing how to do things right is an important asset for any firm. Firms that can create, store, disseminate, and renew their knowledge base are advantaged in the market place.  Building systems to help firms manage knowledge is a major software niche market place.</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360403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11.7,</a:t>
            </a:r>
            <a:r>
              <a:rPr lang="en-US" altLang="en-US" baseline="0" dirty="0"/>
              <a:t> Page </a:t>
            </a:r>
            <a:r>
              <a:rPr lang="en-US" altLang="en-US" i="0" baseline="0" dirty="0">
                <a:solidFill>
                  <a:srgbClr val="FF0000"/>
                </a:solidFill>
              </a:rPr>
              <a:t>407</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 the balanced scorecard framework, the firm’s strategic objectives are operationalized along four dimensions: financial, business process, customer, and learning and growth. Each dimension is measured, using several KPIs.  Ask where employees fit in this framework? What other measures of employees might be included in the Learning and Growth part of the framework? </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 Balanced Scorecard Method is one of the most popular techniques for transforming a firms strategic objectives into operational targets.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66192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BPM is also a popular method of translating strategies into concrete, measured performance.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185369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GDSS, a type of DSS system that supports group decision making. What types of problems might a group encounter when trying to make a decision as a group? What kinds of decisions might need to be made as a group?</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827883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should</a:t>
            </a:r>
            <a:r>
              <a:rPr lang="en-US" baseline="0" dirty="0"/>
              <a:t> point out to students that artificial intelligence is not the same as human intelligence.  While there are many tasks currently performed by humans that can be performed by machines, and sometimes much better (faster, more comprehensive, etc.) than humans, human intelligence is much more generalized, and powerful in many respects.  Google’s search engine does something humans cannot do: search several billion websites in response to a query in just milliseconds.  Humans, however, know what to search for. There are self-driving cars, but they don’t know where to drive unless directed by a human being.  The human brain contains an estimated 100 billion neural cells, each with over 10,000 synapse connections to other cells.  It operates on 7 watts of energy (the entire body uses 25 watts).  Currently, scientists do not understand how the brain works at the microbiological or neural level.  There are no computing systems in the foreseeable future that will come close to this level of computing power.  IBM’s Watson AI system used 200,000 watts of electricity when playing Jeopardy.  </a:t>
            </a:r>
          </a:p>
          <a:p>
            <a:endParaRPr lang="en-US" baseline="0" dirty="0"/>
          </a:p>
          <a:p>
            <a:r>
              <a:rPr lang="en-US" baseline="0" dirty="0"/>
              <a:t>So try to dispel the popular ideas about AI or robots taking over the world!  All of these techniques are useful tools, but not replacements for human intelligence.  They generally amplify human intelligence.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40803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11.8,</a:t>
            </a:r>
            <a:r>
              <a:rPr lang="en-US" altLang="en-US" baseline="0" dirty="0"/>
              <a:t> Page </a:t>
            </a:r>
            <a:r>
              <a:rPr lang="en-US" altLang="en-US" i="0" baseline="0" dirty="0">
                <a:solidFill>
                  <a:srgbClr val="FF0000"/>
                </a:solidFill>
              </a:rPr>
              <a:t>411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 neural network uses rules it learns from patterns in data to construct a hidden layer of logic. The hidden layer then processes inputs, classifying them based on the experience of the model. In this example, the neural network has been trained to distinguish between valid and fraudulent credit card purchases.</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how a neural network works</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by using an internal, hidden layer of logic that examines existing data and assigning a classification to that set of data. For example, given one or more specific combinations of age, income, purchase history, frequency of purchases, and average purchase size, a neural network might determine that a new credit card purchase was likely to be fraudulent. What are the benefits and drawbacks of using this type of technique?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407571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11.9,</a:t>
            </a:r>
            <a:r>
              <a:rPr lang="en-US" altLang="en-US" baseline="0" dirty="0"/>
              <a:t> Page </a:t>
            </a:r>
            <a:r>
              <a:rPr lang="en-US" altLang="en-US" i="0" baseline="0" dirty="0">
                <a:solidFill>
                  <a:srgbClr val="FF0000"/>
                </a:solidFill>
              </a:rPr>
              <a:t>412</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This example illustrates an initial population of chromosomes, each representing a different solution. The genetic algorithm uses an iterative process to refine the initial solutions so that the better ones, those with the higher fitness, are more likely to emerge as the best solution.</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components of a genetic algorithm</a:t>
            </a:r>
            <a:r>
              <a:rPr lang="en-US" altLang="en-US" dirty="0">
                <a:latin typeface="Times New Roman" panose="02020603050405020304" pitchFamily="18" charset="0"/>
                <a:cs typeface="Times New Roman" panose="02020603050405020304" pitchFamily="18" charset="0"/>
              </a:rPr>
              <a:t>—</a:t>
            </a:r>
            <a:r>
              <a:rPr lang="ja-JP" altLang="en-US" dirty="0">
                <a:latin typeface="Times New Roman" panose="02020603050405020304" pitchFamily="18" charset="0"/>
              </a:rPr>
              <a:t>“</a:t>
            </a:r>
            <a:r>
              <a:rPr lang="en-US" altLang="ja-JP" dirty="0">
                <a:latin typeface="Times New Roman" panose="02020603050405020304" pitchFamily="18" charset="0"/>
              </a:rPr>
              <a:t>chromosomes</a:t>
            </a:r>
            <a:r>
              <a:rPr lang="ja-JP" altLang="en-US" dirty="0">
                <a:latin typeface="Times New Roman" panose="02020603050405020304" pitchFamily="18" charset="0"/>
              </a:rPr>
              <a:t>”</a:t>
            </a:r>
            <a:r>
              <a:rPr lang="en-US" altLang="ja-JP" dirty="0">
                <a:latin typeface="Times New Roman" panose="02020603050405020304" pitchFamily="18" charset="0"/>
              </a:rPr>
              <a:t>, each with a variety of characteristics that can be compared for overall fitness in a given situation. Ask students what types of problems genetic algorithms are suited for.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58360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11.10,</a:t>
            </a:r>
            <a:r>
              <a:rPr lang="en-US" altLang="en-US" baseline="0" dirty="0"/>
              <a:t> Page </a:t>
            </a:r>
            <a:r>
              <a:rPr lang="en-US" altLang="en-US" i="0" baseline="0" dirty="0">
                <a:solidFill>
                  <a:srgbClr val="FF0000"/>
                </a:solidFill>
              </a:rPr>
              <a:t>413</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Intelligent agents are helping Procter &amp; Gamble shorten the replenishment cycles for products such as a box of Tide.</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Procter &amp; Gamble</a:t>
            </a:r>
            <a:r>
              <a:rPr lang="ja-JP" altLang="en-US" dirty="0">
                <a:latin typeface="Times New Roman" panose="02020603050405020304" pitchFamily="18" charset="0"/>
              </a:rPr>
              <a:t>’</a:t>
            </a:r>
            <a:r>
              <a:rPr lang="en-US" altLang="ja-JP" dirty="0">
                <a:latin typeface="Times New Roman" panose="02020603050405020304" pitchFamily="18" charset="0"/>
              </a:rPr>
              <a:t>s use of intelligent agents in its supply chain network. Given that intelligent-agent modeling mimics the behavior of a number of </a:t>
            </a:r>
            <a:r>
              <a:rPr lang="ja-JP" altLang="en-US" dirty="0">
                <a:latin typeface="Times New Roman" panose="02020603050405020304" pitchFamily="18" charset="0"/>
              </a:rPr>
              <a:t>“</a:t>
            </a:r>
            <a:r>
              <a:rPr lang="en-US" altLang="ja-JP" dirty="0">
                <a:latin typeface="Times New Roman" panose="02020603050405020304" pitchFamily="18" charset="0"/>
              </a:rPr>
              <a:t>actors</a:t>
            </a:r>
            <a:r>
              <a:rPr lang="ja-JP" altLang="en-US" dirty="0">
                <a:latin typeface="Times New Roman" panose="02020603050405020304" pitchFamily="18" charset="0"/>
              </a:rPr>
              <a:t>”</a:t>
            </a:r>
            <a:r>
              <a:rPr lang="en-US" altLang="ja-JP" dirty="0">
                <a:latin typeface="Times New Roman" panose="02020603050405020304" pitchFamily="18" charset="0"/>
              </a:rPr>
              <a:t> in a given situation, what other types of situations might benefit from this type of analysis?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908783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11.11,</a:t>
            </a:r>
            <a:r>
              <a:rPr lang="en-US" altLang="en-US" baseline="0" dirty="0"/>
              <a:t> Page </a:t>
            </a:r>
            <a:r>
              <a:rPr lang="en-US" altLang="en-US" i="0" baseline="0" dirty="0">
                <a:solidFill>
                  <a:srgbClr val="FF0000"/>
                </a:solidFill>
              </a:rPr>
              <a:t>416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An expert system contains a set of rules to be followed when used. The rules are interconnected, the number of outcomes is known in advance and is limited, there are multiple paths to the same outcome, and the system can consider multiple rules at a single time. The rules illustrated are for a simple credit-granting expert system.</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use of if/then rules in an expert system. Ask students to demonstrate an understanding of if/then rules, by analyzing a common decision as a series of if/then statements; for example, the decision to accept an invitation to socialize on a weeknight, or the decision of what to make for dinner.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857455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defines the term knowledge management and describes the process from acquiring knowledge to applying it as a value chain, and is followed by slides detailing each stage. Each stage of the chain adds more value to the raw data and information. Ask the students to differentiate between the stages, and how each stage could incorporate more value? For example, how does knowledge, once it is stored, incorporate more value than the previous stage knowledge that is being acquired?</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899762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Enterprise knowledge systems are generally very large databases that attempt to collect all the </a:t>
            </a:r>
            <a:r>
              <a:rPr lang="ja-JP" altLang="en-US" dirty="0">
                <a:latin typeface="Times New Roman" panose="02020603050405020304" pitchFamily="18" charset="0"/>
              </a:rPr>
              <a:t>“</a:t>
            </a:r>
            <a:r>
              <a:rPr lang="en-US" altLang="ja-JP" dirty="0">
                <a:latin typeface="Times New Roman" panose="02020603050405020304" pitchFamily="18" charset="0"/>
              </a:rPr>
              <a:t>valuable</a:t>
            </a:r>
            <a:r>
              <a:rPr lang="ja-JP" altLang="en-US" dirty="0">
                <a:latin typeface="Times New Roman" panose="02020603050405020304" pitchFamily="18" charset="0"/>
              </a:rPr>
              <a:t>”</a:t>
            </a:r>
            <a:r>
              <a:rPr lang="en-US" altLang="ja-JP" dirty="0">
                <a:latin typeface="Times New Roman" panose="02020603050405020304" pitchFamily="18" charset="0"/>
              </a:rPr>
              <a:t> information and knowledge of individuals and groups in the firm. This can include customer and vendor knowledge, case studies, PowerPoint slides, and internal reports.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17419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what kinds of decisions they made on their previous or current jobs. Even if they are seemingly insignificant decisions, try to encourage students to express their decision making experience. You might also ask them to think about a McDonald</a:t>
            </a:r>
            <a:r>
              <a:rPr lang="ja-JP" altLang="en-US" dirty="0">
                <a:latin typeface="Times New Roman" panose="02020603050405020304" pitchFamily="18" charset="0"/>
              </a:rPr>
              <a:t>’</a:t>
            </a:r>
            <a:r>
              <a:rPr lang="en-US" altLang="ja-JP" dirty="0">
                <a:latin typeface="Times New Roman" panose="02020603050405020304" pitchFamily="18" charset="0"/>
              </a:rPr>
              <a:t>s restaurant. Have they ever watched the employees perform their jobs? They could observe that the success of McDonalds rests upon employees making a large number of seemingly minor decisions, small decisions, that add up to billions of  dollars in firm revenue.</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480313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Enterprise content management systems can include or consist of capabilities for the creation and management of unstructured knowledge</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knowledge-network systems. Ask the students to give examples of unstructured knowledge, given a type of industry or company: a law firm, an advertising firm, a school. What might be the difficulties in establishing a knowledge network system in a company? Contrast this network (crowd centered) approach to a top down structured knowledge management system.</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32196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11.12,</a:t>
            </a:r>
            <a:r>
              <a:rPr lang="en-US" altLang="en-US" baseline="0" dirty="0"/>
              <a:t> Page </a:t>
            </a:r>
            <a:r>
              <a:rPr lang="en-US" altLang="en-US" i="0" baseline="0" dirty="0">
                <a:solidFill>
                  <a:srgbClr val="FF0000"/>
                </a:solidFill>
              </a:rPr>
              <a:t>418</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An enterprise content management system has capabilities for classifying, organizing, and managing structured and semi-structured knowledge and making it available throughout the enterprise.</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functions of an enterprise content management system. Users interact with the system to both input knowledge, manage it, and distribute it. These management systems can house a wide variety of information types, from formal reports to graphics, as well as bring in external content resources such as news feeds. Ask students what types of documents would need to be stored by a hospital, bank, law firm, and so 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85001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learning management systems, which enable companies to track and manage employee learning. Ask students what are the benefits and drawbacks of using an LMS with centralized reporting.</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596833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second main type of knowledge management system, the knowledge work system, and identifies the importance of knowledge workers to an organization and its knowledge creation. Ask the students why each of the three roles listed is important to an organization. Can all companies benefit from knowledge workers, or only design, science, and engineering firms?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413478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11.13,</a:t>
            </a:r>
            <a:r>
              <a:rPr lang="en-US" altLang="en-US" baseline="0" dirty="0"/>
              <a:t> Page </a:t>
            </a:r>
            <a:r>
              <a:rPr lang="en-US" altLang="en-US" i="0" baseline="0" dirty="0">
                <a:solidFill>
                  <a:srgbClr val="FF0000"/>
                </a:solidFill>
              </a:rPr>
              <a:t>420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i="0" baseline="0" dirty="0"/>
          </a:p>
          <a:p>
            <a:r>
              <a:rPr lang="en-US" sz="1200" b="0" i="1" u="none" strike="noStrike" kern="1200" cap="none" baseline="0" dirty="0">
                <a:solidFill>
                  <a:schemeClr val="tx1"/>
                </a:solidFill>
                <a:latin typeface="Arial"/>
                <a:ea typeface="Arial"/>
                <a:cs typeface="Arial"/>
                <a:sym typeface="Arial"/>
              </a:rPr>
              <a:t>Knowledge work systems require strong links to external knowledge bases in addition to specialized hardware and software.</a:t>
            </a:r>
            <a:endParaRPr lang="en-US" altLang="en-US" i="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main components of a knowledge work station: having the need for both specialized software and hardware, access to external information, and an easy-to-use interface. What types of external knowledge might be valuable to an engineer, a financial analyst, a medical researcher?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836913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if any of your students have worked with an engineering work station, or CNC (computer numerically controlled machine tool).  Have any worked with a financial workstation that financial planners often use (really just a fast PC with software for financial planning)?</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862589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10156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Table 11. 1, p. 396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Although there are </a:t>
            </a:r>
            <a:r>
              <a:rPr lang="ja-JP" altLang="en-US" dirty="0">
                <a:latin typeface="Times New Roman" panose="02020603050405020304" pitchFamily="18" charset="0"/>
              </a:rPr>
              <a:t>“</a:t>
            </a:r>
            <a:r>
              <a:rPr lang="en-US" altLang="ja-JP" dirty="0">
                <a:latin typeface="Times New Roman" panose="02020603050405020304" pitchFamily="18" charset="0"/>
              </a:rPr>
              <a:t>big</a:t>
            </a:r>
            <a:r>
              <a:rPr lang="ja-JP" altLang="en-US" dirty="0">
                <a:latin typeface="Times New Roman" panose="02020603050405020304" pitchFamily="18" charset="0"/>
              </a:rPr>
              <a:t>”</a:t>
            </a:r>
            <a:r>
              <a:rPr lang="en-US" altLang="ja-JP" dirty="0">
                <a:latin typeface="Times New Roman" panose="02020603050405020304" pitchFamily="18" charset="0"/>
              </a:rPr>
              <a:t> infrequent decisions of significant value, there are thousands of smaller decisions that add up to a large value. In other words, systems that make ordinary employees better decision makers can be as valuable or more valuable as systems that improve decision making of senior executives.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4385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discusses the importance of improved decision making and describes the three types of decisions that are made in an organization. It</a:t>
            </a:r>
            <a:r>
              <a:rPr lang="ja-JP" altLang="en-US" dirty="0">
                <a:latin typeface="Times New Roman" panose="02020603050405020304" pitchFamily="18" charset="0"/>
              </a:rPr>
              <a:t>’</a:t>
            </a:r>
            <a:r>
              <a:rPr lang="en-US" altLang="ja-JP" dirty="0">
                <a:latin typeface="Times New Roman" panose="02020603050405020304" pitchFamily="18" charset="0"/>
              </a:rPr>
              <a:t>s not just </a:t>
            </a:r>
            <a:r>
              <a:rPr lang="ja-JP" altLang="en-US" dirty="0">
                <a:latin typeface="Times New Roman" panose="02020603050405020304" pitchFamily="18" charset="0"/>
              </a:rPr>
              <a:t>“</a:t>
            </a:r>
            <a:r>
              <a:rPr lang="en-US" altLang="ja-JP" dirty="0">
                <a:latin typeface="Times New Roman" panose="02020603050405020304" pitchFamily="18" charset="0"/>
              </a:rPr>
              <a:t>big decisions</a:t>
            </a:r>
            <a:r>
              <a:rPr lang="ja-JP" altLang="en-US" dirty="0">
                <a:latin typeface="Times New Roman" panose="02020603050405020304" pitchFamily="18" charset="0"/>
              </a:rPr>
              <a:t>”</a:t>
            </a:r>
            <a:r>
              <a:rPr lang="en-US" altLang="ja-JP" dirty="0">
                <a:latin typeface="Times New Roman" panose="02020603050405020304" pitchFamily="18" charset="0"/>
              </a:rPr>
              <a:t> that can cost the firm a great deal, or reap big rewards. Smalls decision made hundreds of times a year can be just as valuable as a single decision made once a year. The different levels in an organization tend to make different types of decisions, and require different types of support to make these decisions. Ask students to provide examples of each type of decision. Give students examples of decisions and ask what category the decision fall into and why.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11905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a:t>
            </a:r>
            <a:r>
              <a:rPr lang="en-US" altLang="en-US" baseline="0" dirty="0"/>
              <a:t> Page </a:t>
            </a:r>
            <a:r>
              <a:rPr lang="en-US" altLang="en-US" i="0" baseline="0" dirty="0">
                <a:solidFill>
                  <a:srgbClr val="FF0000"/>
                </a:solidFill>
              </a:rPr>
              <a:t>396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Senior managers, middle managers, operational managers, and employees have different types of decisions and information requirements.</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three types of decision makers within an organization. Ask students to describe in their own words how to tell what category a decision falls into. If a structured decision is given separately to two employees, should they each come up with the same answer? What about semi-structured decisions? Unstructured decisions? Which of the types of decisions could most easily be handled by computer software?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31260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slide describes the process of decision making as a series of four stages. It is important to note that if an implemented solution does</a:t>
            </a:r>
            <a:r>
              <a:rPr lang="en-US" altLang="en-US" baseline="0" dirty="0">
                <a:latin typeface="Times New Roman" panose="02020603050405020304" pitchFamily="18" charset="0"/>
              </a:rPr>
              <a:t> not</a:t>
            </a:r>
            <a:r>
              <a:rPr lang="en-US" altLang="ja-JP" dirty="0">
                <a:latin typeface="Times New Roman" panose="02020603050405020304" pitchFamily="18" charset="0"/>
              </a:rPr>
              <a:t> work, the decider can return to an earlier stage in the process and repeat as needed. Give the students an example decision, such as </a:t>
            </a:r>
            <a:r>
              <a:rPr lang="ja-JP" altLang="en-US" dirty="0">
                <a:latin typeface="Times New Roman" panose="02020603050405020304" pitchFamily="18" charset="0"/>
              </a:rPr>
              <a:t>“</a:t>
            </a:r>
            <a:r>
              <a:rPr lang="en-US" altLang="ja-JP" dirty="0">
                <a:latin typeface="Times New Roman" panose="02020603050405020304" pitchFamily="18" charset="0"/>
              </a:rPr>
              <a:t>what college should I apply to</a:t>
            </a:r>
            <a:r>
              <a:rPr lang="ja-JP" altLang="en-US" dirty="0">
                <a:latin typeface="Times New Roman" panose="02020603050405020304" pitchFamily="18" charset="0"/>
              </a:rPr>
              <a:t>”</a:t>
            </a:r>
            <a:r>
              <a:rPr lang="en-US" altLang="ja-JP" dirty="0">
                <a:latin typeface="Times New Roman" panose="02020603050405020304" pitchFamily="18" charset="0"/>
              </a:rPr>
              <a:t> and ask them to describe the actions taken at each of the four stages.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03981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11.2,</a:t>
            </a:r>
            <a:r>
              <a:rPr lang="en-US" altLang="en-US" baseline="0" dirty="0"/>
              <a:t> Page </a:t>
            </a:r>
            <a:r>
              <a:rPr lang="en-US" altLang="en-US" i="0" baseline="0" dirty="0">
                <a:solidFill>
                  <a:srgbClr val="FF0000"/>
                </a:solidFill>
              </a:rPr>
              <a:t>397</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decision-making process can be broken down into four stages.</a:t>
            </a:r>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This graphic illustrates the four stages of decision making introduced in the previous slide, emphasizing that steps can be repeated as needed, depending on the outcome at each stage.  You can ask students for a decision they have made in the past and then apply this framework. It could be a decision about which college to attend, which car to buy, or what computer to buy.</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924872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a:t>
            </a:r>
            <a:r>
              <a:rPr lang="en-US" baseline="0" dirty="0"/>
              <a:t> students if they can think of other high-velocity decision situations in which they participate such as Google search results, display ads that appear on their screens in milliseconds, or recommender systems such as Netflix and others that recommend media to them.</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21506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11</a:t>
            </a:r>
          </a:p>
        </p:txBody>
      </p:sp>
      <p:sp>
        <p:nvSpPr>
          <p:cNvPr id="5" name="Text Placeholder 4"/>
          <p:cNvSpPr>
            <a:spLocks noGrp="1"/>
          </p:cNvSpPr>
          <p:nvPr>
            <p:ph type="body" idx="3"/>
          </p:nvPr>
        </p:nvSpPr>
        <p:spPr>
          <a:xfrm>
            <a:off x="4876800" y="3114461"/>
            <a:ext cx="3657600" cy="886039"/>
          </a:xfrm>
        </p:spPr>
        <p:txBody>
          <a:bodyPr/>
          <a:lstStyle/>
          <a:p>
            <a:pPr algn="ctr"/>
            <a:r>
              <a:rPr lang="en-US" altLang="en-US" dirty="0">
                <a:latin typeface="+mn-lt"/>
              </a:rPr>
              <a:t>Improving Decision Making and Managing Knowledge</a:t>
            </a:r>
            <a:endParaRPr lang="en-US" dirty="0">
              <a:latin typeface="+mn-lt"/>
            </a:endParaRP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ltLang="en-US" dirty="0"/>
              <a:t>The Decision-Making Process</a:t>
            </a:r>
            <a:endParaRPr lang="en-US" dirty="0"/>
          </a:p>
        </p:txBody>
      </p:sp>
      <p:sp>
        <p:nvSpPr>
          <p:cNvPr id="5" name="Content Placeholder 4"/>
          <p:cNvSpPr>
            <a:spLocks noGrp="1"/>
          </p:cNvSpPr>
          <p:nvPr>
            <p:ph idx="1"/>
          </p:nvPr>
        </p:nvSpPr>
        <p:spPr>
          <a:xfrm>
            <a:off x="457200" y="1600200"/>
            <a:ext cx="8229600" cy="1281024"/>
          </a:xfrm>
        </p:spPr>
        <p:txBody>
          <a:bodyPr/>
          <a:lstStyle/>
          <a:p>
            <a:pPr marL="432000" indent="-432000">
              <a:buFont typeface="+mj-lt"/>
              <a:buAutoNum type="arabicPeriod"/>
            </a:pPr>
            <a:r>
              <a:rPr lang="en-US" altLang="en-US" sz="2400" dirty="0"/>
              <a:t>Intelligence</a:t>
            </a:r>
          </a:p>
          <a:p>
            <a:pPr lvl="1" indent="-284400"/>
            <a:r>
              <a:rPr lang="en-US" altLang="en-US" sz="2400" dirty="0"/>
              <a:t>Discovering, identifying, and understanding the problems occurring in the organization</a:t>
            </a:r>
          </a:p>
        </p:txBody>
      </p:sp>
      <p:sp>
        <p:nvSpPr>
          <p:cNvPr id="6" name="Content Placeholder 5"/>
          <p:cNvSpPr>
            <a:spLocks noGrp="1"/>
          </p:cNvSpPr>
          <p:nvPr>
            <p:ph idx="13"/>
          </p:nvPr>
        </p:nvSpPr>
        <p:spPr>
          <a:xfrm>
            <a:off x="457200" y="2958858"/>
            <a:ext cx="8246120" cy="914401"/>
          </a:xfrm>
        </p:spPr>
        <p:txBody>
          <a:bodyPr/>
          <a:lstStyle/>
          <a:p>
            <a:pPr marL="432000" indent="-432000">
              <a:buFont typeface="+mj-lt"/>
              <a:buAutoNum type="arabicPeriod" startAt="2"/>
            </a:pPr>
            <a:r>
              <a:rPr lang="en-US" altLang="en-US" sz="2400" dirty="0">
                <a:latin typeface="+mn-lt"/>
              </a:rPr>
              <a:t>Design</a:t>
            </a:r>
          </a:p>
          <a:p>
            <a:pPr lvl="1" indent="-284400"/>
            <a:r>
              <a:rPr lang="en-US" altLang="en-US" sz="2400" dirty="0">
                <a:latin typeface="+mn-lt"/>
              </a:rPr>
              <a:t>Identifying and exploring various solutions</a:t>
            </a:r>
          </a:p>
        </p:txBody>
      </p:sp>
      <p:sp>
        <p:nvSpPr>
          <p:cNvPr id="7" name="Content Placeholder 6"/>
          <p:cNvSpPr>
            <a:spLocks noGrp="1"/>
          </p:cNvSpPr>
          <p:nvPr>
            <p:ph idx="14"/>
          </p:nvPr>
        </p:nvSpPr>
        <p:spPr>
          <a:xfrm>
            <a:off x="457200" y="3959520"/>
            <a:ext cx="8229600" cy="931658"/>
          </a:xfrm>
        </p:spPr>
        <p:txBody>
          <a:bodyPr/>
          <a:lstStyle/>
          <a:p>
            <a:pPr marL="432000" indent="-432000">
              <a:buFont typeface="+mj-lt"/>
              <a:buAutoNum type="arabicPeriod" startAt="3"/>
            </a:pPr>
            <a:r>
              <a:rPr lang="en-US" altLang="en-US" sz="2400" dirty="0">
                <a:latin typeface="+mn-lt"/>
              </a:rPr>
              <a:t>Choice</a:t>
            </a:r>
          </a:p>
          <a:p>
            <a:pPr lvl="1" indent="-284400"/>
            <a:r>
              <a:rPr lang="en-US" altLang="en-US" sz="2400" dirty="0">
                <a:latin typeface="+mn-lt"/>
              </a:rPr>
              <a:t>Choosing among solution alternatives</a:t>
            </a:r>
          </a:p>
        </p:txBody>
      </p:sp>
      <p:sp>
        <p:nvSpPr>
          <p:cNvPr id="8" name="Content Placeholder 7"/>
          <p:cNvSpPr>
            <a:spLocks noGrp="1"/>
          </p:cNvSpPr>
          <p:nvPr>
            <p:ph idx="15"/>
          </p:nvPr>
        </p:nvSpPr>
        <p:spPr>
          <a:xfrm>
            <a:off x="457200" y="4960187"/>
            <a:ext cx="8229600" cy="1285338"/>
          </a:xfrm>
        </p:spPr>
        <p:txBody>
          <a:bodyPr/>
          <a:lstStyle/>
          <a:p>
            <a:pPr marL="432000" indent="-432000">
              <a:buFont typeface="+mj-lt"/>
              <a:buAutoNum type="arabicPeriod" startAt="4"/>
            </a:pPr>
            <a:r>
              <a:rPr lang="en-US" altLang="en-US" sz="2400" dirty="0">
                <a:latin typeface="+mn-lt"/>
              </a:rPr>
              <a:t>Implementation</a:t>
            </a:r>
          </a:p>
          <a:p>
            <a:pPr lvl="1" indent="-284400"/>
            <a:r>
              <a:rPr lang="en-US" altLang="en-US" sz="2400" dirty="0">
                <a:latin typeface="+mn-lt"/>
              </a:rPr>
              <a:t>Making chosen alternative work and monitoring how well solution is working</a:t>
            </a:r>
          </a:p>
        </p:txBody>
      </p:sp>
    </p:spTree>
    <p:extLst>
      <p:ext uri="{BB962C8B-B14F-4D97-AF65-F5344CB8AC3E}">
        <p14:creationId xmlns:p14="http://schemas.microsoft.com/office/powerpoint/2010/main" val="555313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Figure 11.2 Stages in Decision Making</a:t>
            </a:r>
          </a:p>
        </p:txBody>
      </p:sp>
      <p:pic>
        <p:nvPicPr>
          <p:cNvPr id="9" name="Picture 8" descr="A diagram shows various stages in decision making. The stages shown in sequence from top to bottom are 1. Intelligence, Problem discovery, What is the problem. 2. Design, Solution discovery, What are the possible solutions. 3. Choice, Choosing solution, What is the best solution. 4. Implementation, Solution testing, Is the solution working? Can we make it work better. An arrow at each stage leads back to the previous stage."/>
          <p:cNvPicPr>
            <a:picLocks noChangeAspect="1"/>
          </p:cNvPicPr>
          <p:nvPr/>
        </p:nvPicPr>
        <p:blipFill rotWithShape="1">
          <a:blip r:embed="rId3" cstate="screen">
            <a:extLst>
              <a:ext uri="{28A0092B-C50C-407E-A947-70E740481C1C}">
                <a14:useLocalDpi xmlns:a14="http://schemas.microsoft.com/office/drawing/2010/main"/>
              </a:ext>
            </a:extLst>
          </a:blip>
          <a:srcRect b="2247"/>
          <a:stretch/>
        </p:blipFill>
        <p:spPr>
          <a:xfrm>
            <a:off x="2494468" y="1607841"/>
            <a:ext cx="4155063" cy="4482408"/>
          </a:xfrm>
          <a:prstGeom prst="rect">
            <a:avLst/>
          </a:prstGeom>
        </p:spPr>
      </p:pic>
    </p:spTree>
    <p:extLst>
      <p:ext uri="{BB962C8B-B14F-4D97-AF65-F5344CB8AC3E}">
        <p14:creationId xmlns:p14="http://schemas.microsoft.com/office/powerpoint/2010/main" val="189601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High-Velocity Automated Decision Making</a:t>
            </a:r>
          </a:p>
        </p:txBody>
      </p:sp>
      <p:sp>
        <p:nvSpPr>
          <p:cNvPr id="3" name="Text Placeholder 2"/>
          <p:cNvSpPr>
            <a:spLocks noGrp="1"/>
          </p:cNvSpPr>
          <p:nvPr>
            <p:ph type="body" idx="1"/>
          </p:nvPr>
        </p:nvSpPr>
        <p:spPr/>
        <p:txBody>
          <a:bodyPr/>
          <a:lstStyle/>
          <a:p>
            <a:r>
              <a:rPr lang="en-US" altLang="en-US" sz="2400" dirty="0">
                <a:latin typeface="+mn-lt"/>
              </a:rPr>
              <a:t>Humans eliminated</a:t>
            </a:r>
          </a:p>
          <a:p>
            <a:r>
              <a:rPr lang="en-US" altLang="en-US" sz="2400" dirty="0">
                <a:latin typeface="+mn-lt"/>
              </a:rPr>
              <a:t>Decision-making process capture by computer algorithms</a:t>
            </a:r>
          </a:p>
          <a:p>
            <a:r>
              <a:rPr lang="en-US" altLang="en-US" sz="2400" dirty="0">
                <a:latin typeface="+mn-lt"/>
              </a:rPr>
              <a:t>Predefined range of acceptable solutions</a:t>
            </a:r>
          </a:p>
          <a:p>
            <a:r>
              <a:rPr lang="en-US" altLang="en-US" sz="2400" dirty="0">
                <a:latin typeface="+mn-lt"/>
              </a:rPr>
              <a:t>Decisions made faster than managers can monitor and control</a:t>
            </a:r>
          </a:p>
          <a:p>
            <a:r>
              <a:rPr lang="en-US" altLang="en-US" sz="2400" dirty="0">
                <a:latin typeface="+mn-lt"/>
              </a:rPr>
              <a:t>E.g. Trading programs at electronic stock exchanges</a:t>
            </a:r>
          </a:p>
        </p:txBody>
      </p:sp>
    </p:spTree>
    <p:extLst>
      <p:ext uri="{BB962C8B-B14F-4D97-AF65-F5344CB8AC3E}">
        <p14:creationId xmlns:p14="http://schemas.microsoft.com/office/powerpoint/2010/main" val="1797268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Decisions and Decision Making</a:t>
            </a:r>
          </a:p>
        </p:txBody>
      </p:sp>
      <p:sp>
        <p:nvSpPr>
          <p:cNvPr id="3" name="Text Placeholder 2"/>
          <p:cNvSpPr>
            <a:spLocks noGrp="1"/>
          </p:cNvSpPr>
          <p:nvPr>
            <p:ph type="body" idx="1"/>
          </p:nvPr>
        </p:nvSpPr>
        <p:spPr/>
        <p:txBody>
          <a:bodyPr/>
          <a:lstStyle/>
          <a:p>
            <a:r>
              <a:rPr lang="en-US" altLang="en-US" sz="2400" dirty="0">
                <a:latin typeface="+mn-lt"/>
              </a:rPr>
              <a:t>Accuracy</a:t>
            </a:r>
          </a:p>
          <a:p>
            <a:r>
              <a:rPr lang="en-US" altLang="en-US" sz="2400" dirty="0">
                <a:latin typeface="+mn-lt"/>
              </a:rPr>
              <a:t>Comprehensiveness</a:t>
            </a:r>
          </a:p>
          <a:p>
            <a:r>
              <a:rPr lang="en-US" altLang="en-US" sz="2400" dirty="0">
                <a:latin typeface="+mn-lt"/>
              </a:rPr>
              <a:t>Fairness</a:t>
            </a:r>
          </a:p>
          <a:p>
            <a:r>
              <a:rPr lang="en-US" altLang="en-US" sz="2400" dirty="0">
                <a:latin typeface="+mn-lt"/>
              </a:rPr>
              <a:t>Speed (efficiency)</a:t>
            </a:r>
          </a:p>
          <a:p>
            <a:r>
              <a:rPr lang="en-US" altLang="en-US" sz="2400" dirty="0">
                <a:latin typeface="+mn-lt"/>
              </a:rPr>
              <a:t>Coherence</a:t>
            </a:r>
          </a:p>
          <a:p>
            <a:r>
              <a:rPr lang="en-US" altLang="en-US" sz="2400" dirty="0">
                <a:latin typeface="+mn-lt"/>
              </a:rPr>
              <a:t>Due process</a:t>
            </a:r>
          </a:p>
        </p:txBody>
      </p:sp>
    </p:spTree>
    <p:extLst>
      <p:ext uri="{BB962C8B-B14F-4D97-AF65-F5344CB8AC3E}">
        <p14:creationId xmlns:p14="http://schemas.microsoft.com/office/powerpoint/2010/main" val="21385472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Intelligence</a:t>
            </a:r>
          </a:p>
        </p:txBody>
      </p:sp>
      <p:sp>
        <p:nvSpPr>
          <p:cNvPr id="3" name="Text Placeholder 2"/>
          <p:cNvSpPr>
            <a:spLocks noGrp="1"/>
          </p:cNvSpPr>
          <p:nvPr>
            <p:ph type="body" idx="1"/>
          </p:nvPr>
        </p:nvSpPr>
        <p:spPr/>
        <p:txBody>
          <a:bodyPr/>
          <a:lstStyle/>
          <a:p>
            <a:r>
              <a:rPr lang="en-US" sz="2400" dirty="0">
                <a:latin typeface="+mn-lt"/>
              </a:rPr>
              <a:t>Infrastructure for managing data from business environment</a:t>
            </a:r>
          </a:p>
          <a:p>
            <a:pPr lvl="1"/>
            <a:r>
              <a:rPr lang="en-US" sz="2400" dirty="0">
                <a:latin typeface="+mn-lt"/>
              </a:rPr>
              <a:t>Warehousing</a:t>
            </a:r>
          </a:p>
          <a:p>
            <a:pPr lvl="1"/>
            <a:r>
              <a:rPr lang="en-US" sz="2400" dirty="0">
                <a:latin typeface="+mn-lt"/>
              </a:rPr>
              <a:t>Integrating</a:t>
            </a:r>
          </a:p>
          <a:p>
            <a:pPr lvl="1"/>
            <a:r>
              <a:rPr lang="en-US" sz="2400" dirty="0">
                <a:latin typeface="+mn-lt"/>
              </a:rPr>
              <a:t>Reporting</a:t>
            </a:r>
          </a:p>
          <a:p>
            <a:pPr lvl="1"/>
            <a:r>
              <a:rPr lang="en-US" sz="2400" dirty="0">
                <a:latin typeface="+mn-lt"/>
              </a:rPr>
              <a:t>Analyzing</a:t>
            </a:r>
          </a:p>
          <a:p>
            <a:r>
              <a:rPr lang="en-US" sz="2400" dirty="0">
                <a:latin typeface="+mn-lt"/>
              </a:rPr>
              <a:t>Hadoop, O</a:t>
            </a:r>
            <a:r>
              <a:rPr lang="en-US" sz="100" dirty="0">
                <a:latin typeface="+mn-lt"/>
              </a:rPr>
              <a:t> </a:t>
            </a:r>
            <a:r>
              <a:rPr lang="en-US" sz="2400" dirty="0">
                <a:latin typeface="+mn-lt"/>
              </a:rPr>
              <a:t>L</a:t>
            </a:r>
            <a:r>
              <a:rPr lang="en-US" sz="100" dirty="0">
                <a:latin typeface="+mn-lt"/>
              </a:rPr>
              <a:t> </a:t>
            </a:r>
            <a:r>
              <a:rPr lang="en-US" sz="2400" dirty="0">
                <a:latin typeface="+mn-lt"/>
              </a:rPr>
              <a:t>A</a:t>
            </a:r>
            <a:r>
              <a:rPr lang="en-US" sz="100" dirty="0">
                <a:latin typeface="+mn-lt"/>
              </a:rPr>
              <a:t> </a:t>
            </a:r>
            <a:r>
              <a:rPr lang="en-US" sz="2400" dirty="0">
                <a:latin typeface="+mn-lt"/>
              </a:rPr>
              <a:t>P, analytics</a:t>
            </a:r>
          </a:p>
          <a:p>
            <a:r>
              <a:rPr lang="en-US" sz="2400" dirty="0">
                <a:latin typeface="+mn-lt"/>
              </a:rPr>
              <a:t>Products defined by technology vendors and consulting firms</a:t>
            </a:r>
          </a:p>
        </p:txBody>
      </p:sp>
    </p:spTree>
    <p:extLst>
      <p:ext uri="{BB962C8B-B14F-4D97-AF65-F5344CB8AC3E}">
        <p14:creationId xmlns:p14="http://schemas.microsoft.com/office/powerpoint/2010/main" val="2399686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The Business Intelligence Environment</a:t>
            </a:r>
          </a:p>
        </p:txBody>
      </p:sp>
      <p:sp>
        <p:nvSpPr>
          <p:cNvPr id="5" name="Content Placeholder 4"/>
          <p:cNvSpPr>
            <a:spLocks noGrp="1"/>
          </p:cNvSpPr>
          <p:nvPr>
            <p:ph idx="1"/>
          </p:nvPr>
        </p:nvSpPr>
        <p:spPr>
          <a:xfrm>
            <a:off x="457200" y="1600200"/>
            <a:ext cx="8229600" cy="444260"/>
          </a:xfrm>
        </p:spPr>
        <p:txBody>
          <a:bodyPr/>
          <a:lstStyle/>
          <a:p>
            <a:pPr indent="-255600"/>
            <a:r>
              <a:rPr lang="en-US" sz="2400" dirty="0">
                <a:latin typeface="+mn-lt"/>
              </a:rPr>
              <a:t>Six elements in the B</a:t>
            </a:r>
            <a:r>
              <a:rPr lang="en-US" sz="100" dirty="0">
                <a:latin typeface="+mn-lt"/>
              </a:rPr>
              <a:t> </a:t>
            </a:r>
            <a:r>
              <a:rPr lang="en-US" sz="2400" dirty="0">
                <a:latin typeface="+mn-lt"/>
              </a:rPr>
              <a:t>I environment</a:t>
            </a:r>
          </a:p>
        </p:txBody>
      </p:sp>
      <p:sp>
        <p:nvSpPr>
          <p:cNvPr id="6" name="Content Placeholder 5"/>
          <p:cNvSpPr>
            <a:spLocks noGrp="1"/>
          </p:cNvSpPr>
          <p:nvPr>
            <p:ph idx="13"/>
          </p:nvPr>
        </p:nvSpPr>
        <p:spPr>
          <a:xfrm>
            <a:off x="457200" y="2070341"/>
            <a:ext cx="8246120" cy="2251493"/>
          </a:xfrm>
        </p:spPr>
        <p:txBody>
          <a:bodyPr/>
          <a:lstStyle/>
          <a:p>
            <a:pPr marL="741600" lvl="1" indent="-428400">
              <a:buFont typeface="+mj-lt"/>
              <a:buAutoNum type="arabicPeriod"/>
            </a:pPr>
            <a:r>
              <a:rPr lang="en-US" altLang="en-US" sz="2400" dirty="0"/>
              <a:t>Data from business environment</a:t>
            </a:r>
          </a:p>
          <a:p>
            <a:pPr marL="741600" lvl="1" indent="-428400">
              <a:buFont typeface="+mj-lt"/>
              <a:buAutoNum type="arabicPeriod"/>
            </a:pPr>
            <a:r>
              <a:rPr lang="en-US" altLang="en-US" sz="2400" dirty="0"/>
              <a:t>Business intelligence infrastructure</a:t>
            </a:r>
          </a:p>
          <a:p>
            <a:pPr marL="741600" lvl="1" indent="-428400">
              <a:buFont typeface="+mj-lt"/>
              <a:buAutoNum type="arabicPeriod"/>
            </a:pPr>
            <a:r>
              <a:rPr lang="en-US" altLang="en-US" sz="2400" dirty="0"/>
              <a:t>Business analytics toolset</a:t>
            </a:r>
          </a:p>
          <a:p>
            <a:pPr marL="741600" lvl="1" indent="-428400">
              <a:buFont typeface="+mj-lt"/>
              <a:buAutoNum type="arabicPeriod"/>
            </a:pPr>
            <a:r>
              <a:rPr lang="en-US" altLang="en-US" sz="2400" dirty="0"/>
              <a:t>Managerial users and methods</a:t>
            </a:r>
          </a:p>
          <a:p>
            <a:pPr marL="741600" lvl="1" indent="-428400">
              <a:buFont typeface="+mj-lt"/>
              <a:buAutoNum type="arabicPeriod"/>
            </a:pPr>
            <a:r>
              <a:rPr lang="en-US" altLang="en-US" sz="2400" dirty="0"/>
              <a:t>Delivery platform</a:t>
            </a:r>
          </a:p>
        </p:txBody>
      </p:sp>
      <p:sp>
        <p:nvSpPr>
          <p:cNvPr id="9" name="Content Placeholder 8"/>
          <p:cNvSpPr>
            <a:spLocks noGrp="1"/>
          </p:cNvSpPr>
          <p:nvPr>
            <p:ph idx="14"/>
          </p:nvPr>
        </p:nvSpPr>
        <p:spPr>
          <a:xfrm>
            <a:off x="457199" y="4347390"/>
            <a:ext cx="8246121" cy="474772"/>
          </a:xfrm>
        </p:spPr>
        <p:txBody>
          <a:bodyPr/>
          <a:lstStyle/>
          <a:p>
            <a:pPr lvl="2" indent="-230400"/>
            <a:r>
              <a:rPr lang="en-US" altLang="en-US" sz="2400" dirty="0">
                <a:latin typeface="+mn-lt"/>
              </a:rPr>
              <a:t>M</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S, D</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S, E</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S</a:t>
            </a:r>
          </a:p>
        </p:txBody>
      </p:sp>
      <p:sp>
        <p:nvSpPr>
          <p:cNvPr id="10" name="Content Placeholder 9"/>
          <p:cNvSpPr>
            <a:spLocks noGrp="1"/>
          </p:cNvSpPr>
          <p:nvPr>
            <p:ph idx="15"/>
          </p:nvPr>
        </p:nvSpPr>
        <p:spPr>
          <a:xfrm>
            <a:off x="457199" y="4849795"/>
            <a:ext cx="8246121" cy="511216"/>
          </a:xfrm>
        </p:spPr>
        <p:txBody>
          <a:bodyPr/>
          <a:lstStyle/>
          <a:p>
            <a:pPr marL="741600" lvl="1" indent="-428400">
              <a:buFont typeface="+mj-lt"/>
              <a:buAutoNum type="arabicPeriod" startAt="6"/>
            </a:pPr>
            <a:r>
              <a:rPr lang="en-US" altLang="en-US" sz="2400" dirty="0">
                <a:latin typeface="+mn-lt"/>
              </a:rPr>
              <a:t>User interface</a:t>
            </a:r>
          </a:p>
        </p:txBody>
      </p:sp>
    </p:spTree>
    <p:extLst>
      <p:ext uri="{BB962C8B-B14F-4D97-AF65-F5344CB8AC3E}">
        <p14:creationId xmlns:p14="http://schemas.microsoft.com/office/powerpoint/2010/main" val="279757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Figure 11.3 Business Intelligence and Analytics for Decision Support</a:t>
            </a:r>
          </a:p>
        </p:txBody>
      </p:sp>
      <p:pic>
        <p:nvPicPr>
          <p:cNvPr id="9" name="Picture 8" descr="A diagram depicts an overview of a business intelligence environment. The diagram shows the sequence of elements as data from business environment, business intelligence infrastructure, business analytics toolset, managerial users and methods, platform, and user interface. The components of each of these elements shown are as follows. Data from business environment are Call centers, Web sites, Mobile devices, Social media data, Stores, Suppliers, and Governmental and economic data. Business intelligence infrastructure includes Databases, Data warehouses, Data marts, and Analytical platforms. Business analytics toolset includes Models, Data mining, O L A P, Reporting and query tools, and Big data analytics. Managerial users and methods includes Business strategy, Performance management, Balanced scorecard, and Forecasts. Platforms are M I S, D S S, and E I S. User interfaces are Reports, Dashboards, Scorecards, Desktop, Mobile, Web portal, and Social media."/>
          <p:cNvPicPr>
            <a:picLocks noChangeAspect="1"/>
          </p:cNvPicPr>
          <p:nvPr/>
        </p:nvPicPr>
        <p:blipFill rotWithShape="1">
          <a:blip r:embed="rId3" cstate="screen">
            <a:extLst>
              <a:ext uri="{28A0092B-C50C-407E-A947-70E740481C1C}">
                <a14:useLocalDpi xmlns:a14="http://schemas.microsoft.com/office/drawing/2010/main"/>
              </a:ext>
            </a:extLst>
          </a:blip>
          <a:srcRect b="3639"/>
          <a:stretch/>
        </p:blipFill>
        <p:spPr>
          <a:xfrm>
            <a:off x="954142" y="1666114"/>
            <a:ext cx="7067022" cy="4408540"/>
          </a:xfrm>
          <a:prstGeom prst="rect">
            <a:avLst/>
          </a:prstGeom>
        </p:spPr>
      </p:pic>
    </p:spTree>
    <p:extLst>
      <p:ext uri="{BB962C8B-B14F-4D97-AF65-F5344CB8AC3E}">
        <p14:creationId xmlns:p14="http://schemas.microsoft.com/office/powerpoint/2010/main" val="564119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Intelligence and Analytics Capabilities</a:t>
            </a:r>
          </a:p>
        </p:txBody>
      </p:sp>
      <p:sp>
        <p:nvSpPr>
          <p:cNvPr id="3" name="Text Placeholder 2"/>
          <p:cNvSpPr>
            <a:spLocks noGrp="1"/>
          </p:cNvSpPr>
          <p:nvPr>
            <p:ph type="body" idx="1"/>
          </p:nvPr>
        </p:nvSpPr>
        <p:spPr/>
        <p:txBody>
          <a:bodyPr/>
          <a:lstStyle/>
          <a:p>
            <a:r>
              <a:rPr lang="en-US" altLang="en-US" sz="2400" dirty="0">
                <a:latin typeface="+mn-lt"/>
              </a:rPr>
              <a:t>Production reports</a:t>
            </a:r>
          </a:p>
          <a:p>
            <a:r>
              <a:rPr lang="en-US" altLang="en-US" sz="2400" dirty="0">
                <a:latin typeface="+mn-lt"/>
              </a:rPr>
              <a:t>Parameterized reports</a:t>
            </a:r>
          </a:p>
          <a:p>
            <a:r>
              <a:rPr lang="en-US" altLang="en-US" sz="2400" dirty="0">
                <a:latin typeface="+mn-lt"/>
              </a:rPr>
              <a:t>Dashboards/scorecards</a:t>
            </a:r>
          </a:p>
          <a:p>
            <a:r>
              <a:rPr lang="en-US" altLang="en-US" sz="2400" dirty="0">
                <a:latin typeface="+mn-lt"/>
              </a:rPr>
              <a:t>Ad-hoc query/search/report creation</a:t>
            </a:r>
          </a:p>
          <a:p>
            <a:r>
              <a:rPr lang="en-US" altLang="en-US" sz="2400" dirty="0">
                <a:latin typeface="+mn-lt"/>
              </a:rPr>
              <a:t>Drill-down</a:t>
            </a:r>
          </a:p>
          <a:p>
            <a:r>
              <a:rPr lang="en-US" altLang="en-US" sz="2400" dirty="0">
                <a:latin typeface="+mn-lt"/>
              </a:rPr>
              <a:t>Forecasts, scenarios, models</a:t>
            </a:r>
          </a:p>
          <a:p>
            <a:pPr lvl="1"/>
            <a:r>
              <a:rPr lang="en-US" altLang="ja-JP" sz="2400" dirty="0">
                <a:latin typeface="+mn-lt"/>
              </a:rPr>
              <a:t>Linear forecasting, what-if scenario analysis, data analysis</a:t>
            </a:r>
          </a:p>
        </p:txBody>
      </p:sp>
    </p:spTree>
    <p:extLst>
      <p:ext uri="{BB962C8B-B14F-4D97-AF65-F5344CB8AC3E}">
        <p14:creationId xmlns:p14="http://schemas.microsoft.com/office/powerpoint/2010/main" val="4075154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11.3 Examples of Predefined Business Intelligence Production Reports</a:t>
            </a:r>
          </a:p>
        </p:txBody>
      </p:sp>
      <p:graphicFrame>
        <p:nvGraphicFramePr>
          <p:cNvPr id="4" name="Table 3"/>
          <p:cNvGraphicFramePr>
            <a:graphicFrameLocks noGrp="1"/>
          </p:cNvGraphicFramePr>
          <p:nvPr>
            <p:extLst>
              <p:ext uri="{D42A27DB-BD31-4B8C-83A1-F6EECF244321}">
                <p14:modId xmlns:p14="http://schemas.microsoft.com/office/powerpoint/2010/main" val="1567812675"/>
              </p:ext>
            </p:extLst>
          </p:nvPr>
        </p:nvGraphicFramePr>
        <p:xfrm>
          <a:off x="724620" y="1655791"/>
          <a:ext cx="7694761" cy="4424680"/>
        </p:xfrm>
        <a:graphic>
          <a:graphicData uri="http://schemas.openxmlformats.org/drawingml/2006/table">
            <a:tbl>
              <a:tblPr firstRow="1" bandRow="1">
                <a:tableStyleId>{40F9630F-82C1-40B7-BC3A-925EFCFF5E92}</a:tableStyleId>
              </a:tblPr>
              <a:tblGrid>
                <a:gridCol w="3001991">
                  <a:extLst>
                    <a:ext uri="{9D8B030D-6E8A-4147-A177-3AD203B41FA5}">
                      <a16:colId xmlns:a16="http://schemas.microsoft.com/office/drawing/2014/main" val="3868653534"/>
                    </a:ext>
                  </a:extLst>
                </a:gridCol>
                <a:gridCol w="4692770">
                  <a:extLst>
                    <a:ext uri="{9D8B030D-6E8A-4147-A177-3AD203B41FA5}">
                      <a16:colId xmlns:a16="http://schemas.microsoft.com/office/drawing/2014/main" val="237830795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cap="none" normalizeH="0" baseline="0" dirty="0">
                          <a:ln>
                            <a:noFill/>
                          </a:ln>
                          <a:solidFill>
                            <a:schemeClr val="dk1"/>
                          </a:solidFill>
                          <a:effectLst/>
                          <a:latin typeface="+mn-lt"/>
                          <a:ea typeface="Arial"/>
                          <a:cs typeface="Arial"/>
                          <a:sym typeface="Arial"/>
                        </a:rPr>
                        <a:t>Business Functional Area</a:t>
                      </a:r>
                      <a:endParaRPr kumimoji="0" lang="en-US" altLang="en-US" sz="1600" b="1" i="0" u="none" strike="noStrike" cap="none" normalizeH="0" baseline="0" dirty="0">
                        <a:ln>
                          <a:noFill/>
                        </a:ln>
                        <a:solidFill>
                          <a:srgbClr val="FFFFFF"/>
                        </a:solidFill>
                        <a:effectLst/>
                        <a:latin typeface="+mn-lt"/>
                        <a:ea typeface="MS PGothic" panose="020B0600070205080204" pitchFamily="34" charset="-128"/>
                        <a:cs typeface="Arial"/>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1" i="0" u="none" strike="noStrike" cap="none" normalizeH="0" baseline="0" dirty="0">
                          <a:ln>
                            <a:noFill/>
                          </a:ln>
                          <a:solidFill>
                            <a:schemeClr val="dk1"/>
                          </a:solidFill>
                          <a:effectLst/>
                          <a:latin typeface="+mn-lt"/>
                          <a:ea typeface="Arial"/>
                          <a:cs typeface="Arial"/>
                          <a:sym typeface="Arial"/>
                        </a:rPr>
                        <a:t>Production Reports</a:t>
                      </a:r>
                      <a:endParaRPr kumimoji="0" lang="en-US" altLang="en-US" sz="1600" b="1" i="0" u="none" strike="noStrike" cap="none" normalizeH="0" baseline="0" dirty="0">
                        <a:ln>
                          <a:noFill/>
                        </a:ln>
                        <a:solidFill>
                          <a:srgbClr val="FFFFFF"/>
                        </a:solidFill>
                        <a:effectLst/>
                        <a:latin typeface="+mn-lt"/>
                        <a:ea typeface="MS PGothic" panose="020B0600070205080204" pitchFamily="34" charset="-128"/>
                        <a:cs typeface="Arial"/>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87903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Sales</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Sales forecasts, sales team performance, cross selling, sales cycle times</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370710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Service/Call Center</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Customer satisfaction, service cost, resolution rates, churn rates</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6440388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Marketing</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Campaign effectiveness, loyalty and attrition, market basket analysis</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928165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Procurement and Support</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Direct and indirect spending, off-contract purchases, supplier performance</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302406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Supply Chain</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Backlog, fulﬁllment status, order cycle time, bill of materials analysis</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680563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Financials</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General ledger, accounts receivable and payable, cash ﬂow, proﬁtability</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179483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Human Resources</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cap="none" normalizeH="0" baseline="0" dirty="0">
                          <a:ln>
                            <a:noFill/>
                          </a:ln>
                          <a:solidFill>
                            <a:schemeClr val="dk1"/>
                          </a:solidFill>
                          <a:effectLst/>
                          <a:latin typeface="+mn-lt"/>
                          <a:ea typeface="Arial"/>
                          <a:cs typeface="Arial"/>
                          <a:sym typeface="Arial"/>
                        </a:rPr>
                        <a:t>Employee productivity, compensation, workforce demographics, retention</a:t>
                      </a:r>
                      <a:endParaRPr kumimoji="0" lang="en-US" altLang="en-US" sz="1600" b="0" i="0" u="none" strike="noStrike" cap="none" normalizeH="0" baseline="0" dirty="0">
                        <a:ln>
                          <a:noFill/>
                        </a:ln>
                        <a:solidFill>
                          <a:srgbClr val="000000"/>
                        </a:solidFill>
                        <a:effectLst/>
                        <a:latin typeface="+mn-lt"/>
                        <a:ea typeface="MS PGothic" panose="020B0600070205080204" pitchFamily="34" charset="-128"/>
                        <a:cs typeface="Arial" panose="020B060402020202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1190027"/>
                  </a:ext>
                </a:extLst>
              </a:tr>
            </a:tbl>
          </a:graphicData>
        </a:graphic>
      </p:graphicFrame>
    </p:spTree>
    <p:extLst>
      <p:ext uri="{BB962C8B-B14F-4D97-AF65-F5344CB8AC3E}">
        <p14:creationId xmlns:p14="http://schemas.microsoft.com/office/powerpoint/2010/main" val="1970490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Predictive Analytics</a:t>
            </a:r>
          </a:p>
        </p:txBody>
      </p:sp>
      <p:sp>
        <p:nvSpPr>
          <p:cNvPr id="3" name="Text Placeholder 2"/>
          <p:cNvSpPr>
            <a:spLocks noGrp="1"/>
          </p:cNvSpPr>
          <p:nvPr>
            <p:ph type="body" idx="1"/>
          </p:nvPr>
        </p:nvSpPr>
        <p:spPr/>
        <p:txBody>
          <a:bodyPr/>
          <a:lstStyle/>
          <a:p>
            <a:r>
              <a:rPr lang="en-US" altLang="en-US" sz="2400" dirty="0">
                <a:latin typeface="+mn-lt"/>
              </a:rPr>
              <a:t>Uses statistical analytics, data mining, historical data; assumptions of future conditions</a:t>
            </a:r>
          </a:p>
          <a:p>
            <a:r>
              <a:rPr lang="en-US" altLang="en-US" sz="2400" dirty="0">
                <a:latin typeface="+mn-lt"/>
              </a:rPr>
              <a:t>Extracts information from data to predict future trends and behavior patterns</a:t>
            </a:r>
          </a:p>
          <a:p>
            <a:pPr lvl="1"/>
            <a:r>
              <a:rPr lang="en-US" altLang="en-US" sz="2400" dirty="0">
                <a:latin typeface="+mn-lt"/>
              </a:rPr>
              <a:t>Responses to direct marketing campaigns</a:t>
            </a:r>
          </a:p>
          <a:p>
            <a:pPr lvl="1"/>
            <a:r>
              <a:rPr lang="en-US" altLang="en-US" sz="2400" dirty="0">
                <a:latin typeface="+mn-lt"/>
              </a:rPr>
              <a:t>Best potential customers for credit cards</a:t>
            </a:r>
          </a:p>
          <a:p>
            <a:pPr lvl="1"/>
            <a:r>
              <a:rPr lang="en-US" altLang="en-US" sz="2400" dirty="0">
                <a:latin typeface="+mn-lt"/>
              </a:rPr>
              <a:t>At-risk customers</a:t>
            </a:r>
          </a:p>
          <a:p>
            <a:pPr lvl="1"/>
            <a:r>
              <a:rPr lang="en-US" altLang="en-US" sz="2400" dirty="0">
                <a:latin typeface="+mn-lt"/>
              </a:rPr>
              <a:t>Customer response to price changes and new services</a:t>
            </a:r>
          </a:p>
          <a:p>
            <a:r>
              <a:rPr lang="en-US" altLang="en-US" sz="2400" dirty="0">
                <a:latin typeface="+mn-lt"/>
              </a:rPr>
              <a:t>Accuracies range from 65 to 90 percent</a:t>
            </a:r>
          </a:p>
        </p:txBody>
      </p:sp>
    </p:spTree>
    <p:extLst>
      <p:ext uri="{BB962C8B-B14F-4D97-AF65-F5344CB8AC3E}">
        <p14:creationId xmlns:p14="http://schemas.microsoft.com/office/powerpoint/2010/main" val="2358182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FA3"/>
                </a:solidFill>
              </a:rPr>
              <a:t>Learning Objectives</a:t>
            </a:r>
            <a:endParaRPr lang="en-US" dirty="0"/>
          </a:p>
        </p:txBody>
      </p:sp>
      <p:sp>
        <p:nvSpPr>
          <p:cNvPr id="5" name="Content Placeholder 4"/>
          <p:cNvSpPr>
            <a:spLocks noGrp="1"/>
          </p:cNvSpPr>
          <p:nvPr>
            <p:ph idx="1"/>
          </p:nvPr>
        </p:nvSpPr>
        <p:spPr/>
        <p:txBody>
          <a:bodyPr/>
          <a:lstStyle/>
          <a:p>
            <a:pPr marL="0" indent="0">
              <a:buSzPct val="100000"/>
              <a:buNone/>
            </a:pPr>
            <a:r>
              <a:rPr lang="en-US" sz="2200" b="1" dirty="0">
                <a:solidFill>
                  <a:schemeClr val="tx2"/>
                </a:solidFill>
                <a:latin typeface="+mn-lt"/>
              </a:rPr>
              <a:t>11.1</a:t>
            </a:r>
            <a:r>
              <a:rPr lang="en-US" sz="2200" b="1" dirty="0">
                <a:solidFill>
                  <a:schemeClr val="accent1"/>
                </a:solidFill>
                <a:latin typeface="+mn-lt"/>
              </a:rPr>
              <a:t> </a:t>
            </a:r>
            <a:r>
              <a:rPr lang="en-US" altLang="en-US" sz="2200" dirty="0">
                <a:latin typeface="+mn-lt"/>
              </a:rPr>
              <a:t>What are the different types of decisions, and how does the decision-making process work?</a:t>
            </a:r>
            <a:endParaRPr lang="en-US" altLang="en-US" sz="2200" b="1" dirty="0">
              <a:latin typeface="+mn-lt"/>
            </a:endParaRPr>
          </a:p>
          <a:p>
            <a:pPr marL="0" indent="0">
              <a:buSzPct val="100000"/>
              <a:buNone/>
            </a:pPr>
            <a:r>
              <a:rPr lang="en-US" altLang="en-US" sz="2200" b="1" dirty="0">
                <a:solidFill>
                  <a:schemeClr val="tx2"/>
                </a:solidFill>
                <a:latin typeface="+mn-lt"/>
              </a:rPr>
              <a:t>11.2</a:t>
            </a:r>
            <a:r>
              <a:rPr lang="en-US" altLang="en-US" sz="2200" b="1" dirty="0">
                <a:latin typeface="+mn-lt"/>
              </a:rPr>
              <a:t> </a:t>
            </a:r>
            <a:r>
              <a:rPr lang="en-US" altLang="en-US" sz="2200" dirty="0">
                <a:latin typeface="+mn-lt"/>
              </a:rPr>
              <a:t>How do business intelligence and business analytics support decision making?</a:t>
            </a:r>
          </a:p>
          <a:p>
            <a:pPr marL="0" indent="0">
              <a:buSzPct val="100000"/>
              <a:buNone/>
            </a:pPr>
            <a:r>
              <a:rPr lang="en-US" sz="2200" b="1" dirty="0">
                <a:solidFill>
                  <a:schemeClr val="tx2"/>
                </a:solidFill>
                <a:latin typeface="+mn-lt"/>
              </a:rPr>
              <a:t>11.3</a:t>
            </a:r>
            <a:r>
              <a:rPr lang="en-US" sz="2200" dirty="0">
                <a:solidFill>
                  <a:schemeClr val="bg2"/>
                </a:solidFill>
                <a:latin typeface="+mn-lt"/>
              </a:rPr>
              <a:t> </a:t>
            </a:r>
            <a:r>
              <a:rPr lang="en-US" altLang="en-US" sz="2200" dirty="0">
                <a:latin typeface="+mn-lt"/>
              </a:rPr>
              <a:t>What are the business benefits of using intelligent techniques in decision making and knowledge management?</a:t>
            </a:r>
          </a:p>
          <a:p>
            <a:pPr marL="0" indent="0">
              <a:buSzPct val="100000"/>
              <a:buNone/>
            </a:pPr>
            <a:r>
              <a:rPr lang="en-US" sz="2200" b="1" dirty="0">
                <a:solidFill>
                  <a:schemeClr val="tx2"/>
                </a:solidFill>
                <a:latin typeface="+mn-lt"/>
              </a:rPr>
              <a:t>11.4</a:t>
            </a:r>
            <a:r>
              <a:rPr lang="en-US" sz="2200" b="1" dirty="0">
                <a:solidFill>
                  <a:schemeClr val="accent1"/>
                </a:solidFill>
                <a:latin typeface="+mn-lt"/>
              </a:rPr>
              <a:t> </a:t>
            </a:r>
            <a:r>
              <a:rPr lang="en-US" altLang="en-US" sz="2200" dirty="0">
                <a:latin typeface="+mn-lt"/>
                <a:cs typeface="Times New Roman" panose="02020603050405020304" pitchFamily="18" charset="0"/>
              </a:rPr>
              <a:t>What types of systems are used for enterprise-wide knowledge management, and how do they provide value for businesses?</a:t>
            </a:r>
            <a:endParaRPr lang="en-US" altLang="en-US" sz="2200" dirty="0">
              <a:latin typeface="+mn-lt"/>
            </a:endParaRPr>
          </a:p>
          <a:p>
            <a:pPr marL="0" indent="0">
              <a:buSzPct val="100000"/>
              <a:buNone/>
            </a:pPr>
            <a:r>
              <a:rPr lang="en-US" sz="2200" b="1" dirty="0">
                <a:solidFill>
                  <a:schemeClr val="tx2"/>
                </a:solidFill>
                <a:latin typeface="+mn-lt"/>
              </a:rPr>
              <a:t>11.5</a:t>
            </a:r>
            <a:r>
              <a:rPr lang="en-US" sz="2200" dirty="0">
                <a:latin typeface="+mn-lt"/>
              </a:rPr>
              <a:t> How will M</a:t>
            </a:r>
            <a:r>
              <a:rPr lang="en-US" sz="100" dirty="0">
                <a:latin typeface="+mn-lt"/>
              </a:rPr>
              <a:t> </a:t>
            </a:r>
            <a:r>
              <a:rPr lang="en-US" sz="2200" dirty="0">
                <a:latin typeface="+mn-lt"/>
              </a:rPr>
              <a:t>I</a:t>
            </a:r>
            <a:r>
              <a:rPr lang="en-US" sz="100" dirty="0">
                <a:latin typeface="+mn-lt"/>
              </a:rPr>
              <a:t> </a:t>
            </a:r>
            <a:r>
              <a:rPr lang="en-US" sz="22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Data Analytics</a:t>
            </a:r>
          </a:p>
        </p:txBody>
      </p:sp>
      <p:sp>
        <p:nvSpPr>
          <p:cNvPr id="3" name="Text Placeholder 2"/>
          <p:cNvSpPr>
            <a:spLocks noGrp="1"/>
          </p:cNvSpPr>
          <p:nvPr>
            <p:ph type="body" idx="1"/>
          </p:nvPr>
        </p:nvSpPr>
        <p:spPr/>
        <p:txBody>
          <a:bodyPr/>
          <a:lstStyle/>
          <a:p>
            <a:r>
              <a:rPr lang="en-US" altLang="en-US" sz="2400" dirty="0">
                <a:latin typeface="+mn-lt"/>
              </a:rPr>
              <a:t>Predictive analytics can use the big data generated from social media, consumer transactions, sensor and machine output, etc.</a:t>
            </a:r>
          </a:p>
          <a:p>
            <a:r>
              <a:rPr lang="en-US" altLang="en-US" sz="2400" dirty="0">
                <a:latin typeface="+mn-lt"/>
              </a:rPr>
              <a:t>Combining with customer data</a:t>
            </a:r>
          </a:p>
          <a:p>
            <a:r>
              <a:rPr lang="en-US" altLang="en-US" sz="2400" dirty="0">
                <a:latin typeface="+mn-lt"/>
              </a:rPr>
              <a:t>Big data analytics driving move toward </a:t>
            </a:r>
            <a:r>
              <a:rPr lang="en-US" altLang="ja-JP" sz="2400" dirty="0">
                <a:latin typeface="+mn-lt"/>
              </a:rPr>
              <a:t>“smart cities”</a:t>
            </a:r>
          </a:p>
          <a:p>
            <a:pPr lvl="1"/>
            <a:r>
              <a:rPr lang="en-US" altLang="en-US" sz="2400" dirty="0">
                <a:latin typeface="+mn-lt"/>
              </a:rPr>
              <a:t>Utility management</a:t>
            </a:r>
          </a:p>
          <a:p>
            <a:pPr lvl="1"/>
            <a:r>
              <a:rPr lang="en-US" altLang="en-US" sz="2400" dirty="0">
                <a:latin typeface="+mn-lt"/>
              </a:rPr>
              <a:t>Transportation operation</a:t>
            </a:r>
          </a:p>
          <a:p>
            <a:pPr lvl="1"/>
            <a:r>
              <a:rPr lang="en-US" altLang="en-US" sz="2400" dirty="0">
                <a:latin typeface="+mn-lt"/>
              </a:rPr>
              <a:t>Healthcare delivery</a:t>
            </a:r>
          </a:p>
          <a:p>
            <a:pPr lvl="1"/>
            <a:r>
              <a:rPr lang="en-US" altLang="en-US" sz="2400" dirty="0">
                <a:latin typeface="+mn-lt"/>
              </a:rPr>
              <a:t>Public safety</a:t>
            </a:r>
          </a:p>
        </p:txBody>
      </p:sp>
    </p:spTree>
    <p:extLst>
      <p:ext uri="{BB962C8B-B14F-4D97-AF65-F5344CB8AC3E}">
        <p14:creationId xmlns:p14="http://schemas.microsoft.com/office/powerpoint/2010/main" val="3178217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Intelligence and Analytics</a:t>
            </a:r>
          </a:p>
        </p:txBody>
      </p:sp>
      <p:sp>
        <p:nvSpPr>
          <p:cNvPr id="3" name="Text Placeholder 2"/>
          <p:cNvSpPr>
            <a:spLocks noGrp="1"/>
          </p:cNvSpPr>
          <p:nvPr>
            <p:ph type="body" idx="1"/>
          </p:nvPr>
        </p:nvSpPr>
        <p:spPr/>
        <p:txBody>
          <a:bodyPr/>
          <a:lstStyle/>
          <a:p>
            <a:r>
              <a:rPr lang="en-US" altLang="en-US" sz="2400" dirty="0">
                <a:latin typeface="+mn-lt"/>
              </a:rPr>
              <a:t>Operational intelligence</a:t>
            </a:r>
          </a:p>
          <a:p>
            <a:pPr lvl="1"/>
            <a:r>
              <a:rPr lang="en-US" altLang="en-US" sz="2400" dirty="0">
                <a:latin typeface="+mn-lt"/>
              </a:rPr>
              <a:t>Day-to-day monitoring of business decisions and activity</a:t>
            </a:r>
          </a:p>
          <a:p>
            <a:r>
              <a:rPr lang="en-US" altLang="en-US" sz="2400" dirty="0">
                <a:latin typeface="+mn-lt"/>
              </a:rPr>
              <a:t>Real-time monitoring</a:t>
            </a:r>
          </a:p>
          <a:p>
            <a:r>
              <a:rPr lang="en-US" altLang="en-US" sz="2400" dirty="0">
                <a:latin typeface="+mn-lt"/>
              </a:rPr>
              <a:t>Schneider National truckload logistics services provider</a:t>
            </a:r>
          </a:p>
          <a:p>
            <a:pPr lvl="1"/>
            <a:r>
              <a:rPr lang="en-US" altLang="en-US" sz="2400" dirty="0">
                <a:latin typeface="+mn-lt"/>
              </a:rPr>
              <a:t>Data developed from sensors in trucks, trains, industrial systems</a:t>
            </a:r>
          </a:p>
          <a:p>
            <a:r>
              <a:rPr lang="en-US" altLang="en-US" sz="2400" dirty="0">
                <a:latin typeface="+mn-lt"/>
              </a:rPr>
              <a:t>The Internet of Things (I</a:t>
            </a:r>
            <a:r>
              <a:rPr lang="en-US" altLang="en-US" sz="100" dirty="0">
                <a:latin typeface="+mn-lt"/>
              </a:rPr>
              <a:t> </a:t>
            </a:r>
            <a:r>
              <a:rPr lang="en-US" altLang="en-US" sz="2400" dirty="0">
                <a:latin typeface="+mn-lt"/>
              </a:rPr>
              <a:t>o</a:t>
            </a:r>
            <a:r>
              <a:rPr lang="en-US" altLang="en-US" sz="100" dirty="0">
                <a:latin typeface="+mn-lt"/>
              </a:rPr>
              <a:t> </a:t>
            </a:r>
            <a:r>
              <a:rPr lang="en-US" altLang="en-US" sz="2400" dirty="0">
                <a:latin typeface="+mn-lt"/>
              </a:rPr>
              <a:t>T) providing huge streams of data from connected sensors and devices</a:t>
            </a:r>
          </a:p>
        </p:txBody>
      </p:sp>
    </p:spTree>
    <p:extLst>
      <p:ext uri="{BB962C8B-B14F-4D97-AF65-F5344CB8AC3E}">
        <p14:creationId xmlns:p14="http://schemas.microsoft.com/office/powerpoint/2010/main" val="23110016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Location Analytics and G</a:t>
            </a:r>
            <a:r>
              <a:rPr lang="en-US" sz="100" dirty="0"/>
              <a:t> </a:t>
            </a:r>
            <a:r>
              <a:rPr lang="en-US" dirty="0"/>
              <a:t>I</a:t>
            </a:r>
            <a:r>
              <a:rPr lang="en-US" sz="100" dirty="0"/>
              <a:t> </a:t>
            </a:r>
            <a:r>
              <a:rPr lang="en-US" dirty="0"/>
              <a:t>S</a:t>
            </a:r>
          </a:p>
        </p:txBody>
      </p:sp>
      <p:sp>
        <p:nvSpPr>
          <p:cNvPr id="3" name="Text Placeholder 2"/>
          <p:cNvSpPr>
            <a:spLocks noGrp="1"/>
          </p:cNvSpPr>
          <p:nvPr>
            <p:ph type="body" idx="1"/>
          </p:nvPr>
        </p:nvSpPr>
        <p:spPr/>
        <p:txBody>
          <a:bodyPr/>
          <a:lstStyle/>
          <a:p>
            <a:r>
              <a:rPr lang="en-US" altLang="en-US" sz="2400" dirty="0">
                <a:latin typeface="+mn-lt"/>
              </a:rPr>
              <a:t>Location analytics</a:t>
            </a:r>
          </a:p>
          <a:p>
            <a:pPr lvl="1"/>
            <a:r>
              <a:rPr lang="en-US" altLang="en-US" sz="2400" dirty="0">
                <a:latin typeface="+mn-lt"/>
              </a:rPr>
              <a:t>Big data analytics that uses location data from mobile phones, sensors, and maps</a:t>
            </a:r>
          </a:p>
          <a:p>
            <a:pPr lvl="1"/>
            <a:r>
              <a:rPr lang="en-US" altLang="en-US" sz="2400" dirty="0">
                <a:latin typeface="+mn-lt"/>
              </a:rPr>
              <a:t>E.g. Helping a utility company view customer costs as related to location</a:t>
            </a:r>
          </a:p>
          <a:p>
            <a:r>
              <a:rPr lang="en-US" altLang="en-US" sz="2400" dirty="0">
                <a:latin typeface="+mn-lt"/>
              </a:rPr>
              <a:t>G</a:t>
            </a:r>
            <a:r>
              <a:rPr lang="en-US" altLang="en-US" sz="100" dirty="0">
                <a:latin typeface="+mn-lt"/>
              </a:rPr>
              <a:t> </a:t>
            </a:r>
            <a:r>
              <a:rPr lang="en-US" altLang="en-US" sz="2400" dirty="0">
                <a:latin typeface="+mn-lt"/>
              </a:rPr>
              <a:t>I</a:t>
            </a:r>
            <a:r>
              <a:rPr lang="en-US" altLang="en-US" sz="100" dirty="0">
                <a:latin typeface="+mn-lt"/>
              </a:rPr>
              <a:t> </a:t>
            </a:r>
            <a:r>
              <a:rPr lang="en-US" altLang="en-US" sz="2400" dirty="0">
                <a:latin typeface="+mn-lt"/>
              </a:rPr>
              <a:t>S – Geographic information systems</a:t>
            </a:r>
          </a:p>
          <a:p>
            <a:pPr lvl="1"/>
            <a:r>
              <a:rPr lang="en-US" altLang="en-US" sz="2400" dirty="0">
                <a:latin typeface="+mn-lt"/>
              </a:rPr>
              <a:t>Help decision makers visualize problems with mapping</a:t>
            </a:r>
          </a:p>
          <a:p>
            <a:pPr lvl="1"/>
            <a:r>
              <a:rPr lang="en-US" altLang="en-US" sz="2400" dirty="0">
                <a:latin typeface="+mn-lt"/>
              </a:rPr>
              <a:t>Tie location data about resources to map</a:t>
            </a:r>
          </a:p>
        </p:txBody>
      </p:sp>
    </p:spTree>
    <p:extLst>
      <p:ext uri="{BB962C8B-B14F-4D97-AF65-F5344CB8AC3E}">
        <p14:creationId xmlns:p14="http://schemas.microsoft.com/office/powerpoint/2010/main" val="1113648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11.4 Business Intelligence Users</a:t>
            </a:r>
          </a:p>
        </p:txBody>
      </p:sp>
      <p:pic>
        <p:nvPicPr>
          <p:cNvPr id="4" name="Picture 3" descr="A chart shows the percentage breakdown and capabilities of business intelligence users. The information shown is as follows. The Power user, Producers, which are 20 percent of employees, are I T developers, Super users, Business analysts, and Analytical modelers. The Casual users, Consumers, which are 80 percent of employees, are Customers and suppliers, Operational employees, Senior managers, Managers and staff, and Business analysts. The Capabilities are Production reports, Parameterized reports, Dashboards and scorecards, Ad hoc queries, drill-down search and O L A P, and Forecasts, what-if analysis, and statistical models."/>
          <p:cNvPicPr>
            <a:picLocks noChangeAspect="1"/>
          </p:cNvPicPr>
          <p:nvPr/>
        </p:nvPicPr>
        <p:blipFill rotWithShape="1">
          <a:blip r:embed="rId3" cstate="screen">
            <a:extLst>
              <a:ext uri="{28A0092B-C50C-407E-A947-70E740481C1C}">
                <a14:useLocalDpi xmlns:a14="http://schemas.microsoft.com/office/drawing/2010/main"/>
              </a:ext>
            </a:extLst>
          </a:blip>
          <a:srcRect b="4440"/>
          <a:stretch/>
        </p:blipFill>
        <p:spPr>
          <a:xfrm>
            <a:off x="838199" y="1910751"/>
            <a:ext cx="7266595" cy="3713672"/>
          </a:xfrm>
          <a:prstGeom prst="rect">
            <a:avLst/>
          </a:prstGeom>
        </p:spPr>
      </p:pic>
    </p:spTree>
    <p:extLst>
      <p:ext uri="{BB962C8B-B14F-4D97-AF65-F5344CB8AC3E}">
        <p14:creationId xmlns:p14="http://schemas.microsoft.com/office/powerpoint/2010/main" val="181553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Support for Semi-Structured Decisions</a:t>
            </a:r>
          </a:p>
        </p:txBody>
      </p:sp>
      <p:sp>
        <p:nvSpPr>
          <p:cNvPr id="3" name="Text Placeholder 2"/>
          <p:cNvSpPr>
            <a:spLocks noGrp="1"/>
          </p:cNvSpPr>
          <p:nvPr>
            <p:ph type="body" idx="1"/>
          </p:nvPr>
        </p:nvSpPr>
        <p:spPr/>
        <p:txBody>
          <a:bodyPr/>
          <a:lstStyle/>
          <a:p>
            <a:r>
              <a:rPr lang="en-US" altLang="en-US" sz="2400" dirty="0">
                <a:latin typeface="+mn-lt"/>
              </a:rPr>
              <a:t>Decision-support systems (D</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S)</a:t>
            </a:r>
          </a:p>
          <a:p>
            <a:pPr lvl="1"/>
            <a:r>
              <a:rPr lang="en-US" altLang="en-US" sz="2400" dirty="0">
                <a:latin typeface="+mn-lt"/>
              </a:rPr>
              <a:t>B</a:t>
            </a:r>
            <a:r>
              <a:rPr lang="en-US" altLang="en-US" sz="100" dirty="0">
                <a:latin typeface="+mn-lt"/>
              </a:rPr>
              <a:t> </a:t>
            </a:r>
            <a:r>
              <a:rPr lang="en-US" altLang="en-US" sz="2400" dirty="0">
                <a:latin typeface="+mn-lt"/>
              </a:rPr>
              <a:t>I delivery platform for </a:t>
            </a:r>
            <a:r>
              <a:rPr lang="en-US" altLang="ja-JP" sz="2400" dirty="0">
                <a:latin typeface="+mn-lt"/>
              </a:rPr>
              <a:t>“super-users” who want to create own reports, use more sophisticated analytics and models</a:t>
            </a:r>
          </a:p>
          <a:p>
            <a:pPr lvl="1"/>
            <a:r>
              <a:rPr lang="en-US" altLang="en-US" sz="2400" dirty="0">
                <a:latin typeface="+mn-lt"/>
              </a:rPr>
              <a:t>What-if analysis</a:t>
            </a:r>
          </a:p>
          <a:p>
            <a:pPr lvl="1"/>
            <a:r>
              <a:rPr lang="en-US" altLang="en-US" sz="2400" dirty="0">
                <a:latin typeface="+mn-lt"/>
              </a:rPr>
              <a:t>Sensitivity analysis</a:t>
            </a:r>
          </a:p>
          <a:p>
            <a:pPr lvl="1"/>
            <a:r>
              <a:rPr lang="en-US" altLang="en-US" sz="2400" dirty="0">
                <a:latin typeface="+mn-lt"/>
              </a:rPr>
              <a:t>Backward sensitivity analysis</a:t>
            </a:r>
          </a:p>
          <a:p>
            <a:pPr lvl="1"/>
            <a:r>
              <a:rPr lang="en-US" altLang="en-US" sz="2400" dirty="0">
                <a:latin typeface="+mn-lt"/>
              </a:rPr>
              <a:t>Pivot tables: Spreadsheet function for multidimensional analysis</a:t>
            </a:r>
          </a:p>
          <a:p>
            <a:pPr lvl="1"/>
            <a:r>
              <a:rPr lang="en-US" altLang="en-US" sz="2400" dirty="0">
                <a:latin typeface="+mn-lt"/>
              </a:rPr>
              <a:t>Intensive modeling techniques</a:t>
            </a:r>
          </a:p>
        </p:txBody>
      </p:sp>
    </p:spTree>
    <p:extLst>
      <p:ext uri="{BB962C8B-B14F-4D97-AF65-F5344CB8AC3E}">
        <p14:creationId xmlns:p14="http://schemas.microsoft.com/office/powerpoint/2010/main" val="1537522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11.5 Sensitivity Analysis</a:t>
            </a:r>
          </a:p>
        </p:txBody>
      </p:sp>
      <p:pic>
        <p:nvPicPr>
          <p:cNvPr id="4" name="Picture 3" descr="A table displays the results of a sensitivity analysis. The total fixed costs is 19000. The variable cost per unit is 3. The average sales price is 17. The contribution margin is 14. The break-even point is 1357. The sales price is 1357. Below the sales price are the following units. 14, 15, 16, 17, and 18. Under the heading variable cost per unit are numbers 3 through 6. Below number 2 are the units 1583, 1462, 1357, 1267, and 1188. Under the number 3 are the units 1727, 1583, 1462, 1357, and 1267. Under the number 4 are the units 1900, 1727, 1583, 1462, and 1357. Under the number 5 are the numbers 2111, 1900, 1727, 1583, and 1462. Under the number 6 are the units 2375, 2111, 1900, 1727, and 1583."/>
          <p:cNvPicPr>
            <a:picLocks noChangeAspect="1"/>
          </p:cNvPicPr>
          <p:nvPr/>
        </p:nvPicPr>
        <p:blipFill rotWithShape="1">
          <a:blip r:embed="rId3" cstate="screen">
            <a:extLst>
              <a:ext uri="{28A0092B-C50C-407E-A947-70E740481C1C}">
                <a14:useLocalDpi xmlns:a14="http://schemas.microsoft.com/office/drawing/2010/main"/>
              </a:ext>
            </a:extLst>
          </a:blip>
          <a:srcRect b="5598"/>
          <a:stretch/>
        </p:blipFill>
        <p:spPr>
          <a:xfrm>
            <a:off x="655269" y="2362200"/>
            <a:ext cx="7833462" cy="2158042"/>
          </a:xfrm>
          <a:prstGeom prst="rect">
            <a:avLst/>
          </a:prstGeom>
        </p:spPr>
      </p:pic>
    </p:spTree>
    <p:extLst>
      <p:ext uri="{BB962C8B-B14F-4D97-AF65-F5344CB8AC3E}">
        <p14:creationId xmlns:p14="http://schemas.microsoft.com/office/powerpoint/2010/main" val="3535267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Figure 11.6 A Pivot Table That Examines Customer Regional Distribution and Advertising Source</a:t>
            </a:r>
          </a:p>
        </p:txBody>
      </p:sp>
      <p:pic>
        <p:nvPicPr>
          <p:cNvPr id="4" name="Picture 3" descr="A screenshot shows a Microsoft Excel window with a pivot table to examine customer regional distribution and advertising source. The table shows columns as Cust I D, Region, Payment, Source, Amount, Product, and Time of day. Another table on the same spreadsheet shows columns as Row labels, Email, Web, and Grand total. A pop up dialog box titled Pivot table field list shows options of Cust I D, Region, and source selected."/>
          <p:cNvPicPr>
            <a:picLocks noChangeAspect="1"/>
          </p:cNvPicPr>
          <p:nvPr/>
        </p:nvPicPr>
        <p:blipFill rotWithShape="1">
          <a:blip r:embed="rId3" cstate="screen">
            <a:extLst>
              <a:ext uri="{28A0092B-C50C-407E-A947-70E740481C1C}">
                <a14:useLocalDpi xmlns:a14="http://schemas.microsoft.com/office/drawing/2010/main"/>
              </a:ext>
            </a:extLst>
          </a:blip>
          <a:srcRect b="3093"/>
          <a:stretch/>
        </p:blipFill>
        <p:spPr>
          <a:xfrm>
            <a:off x="1520937" y="1616054"/>
            <a:ext cx="6102124" cy="4413808"/>
          </a:xfrm>
          <a:prstGeom prst="rect">
            <a:avLst/>
          </a:prstGeom>
        </p:spPr>
      </p:pic>
    </p:spTree>
    <p:extLst>
      <p:ext uri="{BB962C8B-B14F-4D97-AF65-F5344CB8AC3E}">
        <p14:creationId xmlns:p14="http://schemas.microsoft.com/office/powerpoint/2010/main" val="7026891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15371"/>
            <a:ext cx="8298611" cy="1097279"/>
          </a:xfrm>
        </p:spPr>
        <p:txBody>
          <a:bodyPr/>
          <a:lstStyle/>
          <a:p>
            <a:r>
              <a:rPr lang="en-US" sz="3200" dirty="0"/>
              <a:t>Decision Support for Senior Management </a:t>
            </a:r>
            <a:r>
              <a:rPr lang="en-US" sz="2000" b="0" dirty="0"/>
              <a:t>(1 of 2)</a:t>
            </a:r>
          </a:p>
        </p:txBody>
      </p:sp>
      <p:sp>
        <p:nvSpPr>
          <p:cNvPr id="3" name="Text Placeholder 2"/>
          <p:cNvSpPr>
            <a:spLocks noGrp="1"/>
          </p:cNvSpPr>
          <p:nvPr>
            <p:ph type="body" idx="1"/>
          </p:nvPr>
        </p:nvSpPr>
        <p:spPr/>
        <p:txBody>
          <a:bodyPr/>
          <a:lstStyle/>
          <a:p>
            <a:r>
              <a:rPr lang="en-US" sz="2400" dirty="0">
                <a:latin typeface="+mn-lt"/>
              </a:rPr>
              <a:t>Executive support systems</a:t>
            </a:r>
          </a:p>
          <a:p>
            <a:r>
              <a:rPr lang="en-US" sz="2400" dirty="0">
                <a:latin typeface="+mn-lt"/>
              </a:rPr>
              <a:t>Balanced scorecard method</a:t>
            </a:r>
          </a:p>
          <a:p>
            <a:pPr lvl="1"/>
            <a:r>
              <a:rPr lang="en-US" sz="2400" dirty="0">
                <a:latin typeface="+mn-lt"/>
              </a:rPr>
              <a:t>Measures four dimensions of firm performance</a:t>
            </a:r>
          </a:p>
          <a:p>
            <a:pPr lvl="2"/>
            <a:r>
              <a:rPr lang="en-US" sz="2400" dirty="0">
                <a:latin typeface="+mn-lt"/>
              </a:rPr>
              <a:t>Financial</a:t>
            </a:r>
          </a:p>
          <a:p>
            <a:pPr lvl="2"/>
            <a:r>
              <a:rPr lang="en-US" sz="2400" dirty="0">
                <a:latin typeface="+mn-lt"/>
              </a:rPr>
              <a:t>Business process</a:t>
            </a:r>
          </a:p>
          <a:p>
            <a:pPr lvl="2"/>
            <a:r>
              <a:rPr lang="en-US" sz="2400" dirty="0">
                <a:latin typeface="+mn-lt"/>
              </a:rPr>
              <a:t>Customer</a:t>
            </a:r>
          </a:p>
          <a:p>
            <a:pPr lvl="2"/>
            <a:r>
              <a:rPr lang="en-US" sz="2400" dirty="0">
                <a:latin typeface="+mn-lt"/>
              </a:rPr>
              <a:t>Learning and growth</a:t>
            </a:r>
          </a:p>
          <a:p>
            <a:pPr lvl="1"/>
            <a:r>
              <a:rPr lang="en-US" sz="2400" dirty="0">
                <a:latin typeface="+mn-lt"/>
              </a:rPr>
              <a:t>Key performance indicators (K</a:t>
            </a:r>
            <a:r>
              <a:rPr lang="en-US" sz="100" dirty="0">
                <a:latin typeface="+mn-lt"/>
              </a:rPr>
              <a:t> </a:t>
            </a:r>
            <a:r>
              <a:rPr lang="en-US" sz="2400" dirty="0">
                <a:latin typeface="+mn-lt"/>
              </a:rPr>
              <a:t>P</a:t>
            </a:r>
            <a:r>
              <a:rPr lang="en-US" sz="100" dirty="0">
                <a:latin typeface="+mn-lt"/>
              </a:rPr>
              <a:t> </a:t>
            </a:r>
            <a:r>
              <a:rPr lang="en-US" sz="2400" dirty="0">
                <a:latin typeface="+mn-lt"/>
              </a:rPr>
              <a:t>I) used to measure each dimension</a:t>
            </a:r>
          </a:p>
        </p:txBody>
      </p:sp>
    </p:spTree>
    <p:extLst>
      <p:ext uri="{BB962C8B-B14F-4D97-AF65-F5344CB8AC3E}">
        <p14:creationId xmlns:p14="http://schemas.microsoft.com/office/powerpoint/2010/main" val="4164034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11.7 The Balanced Scorecard Framework</a:t>
            </a:r>
          </a:p>
        </p:txBody>
      </p:sp>
      <p:pic>
        <p:nvPicPr>
          <p:cNvPr id="4" name="Picture 3" descr="A diagram shows the balanced scorecard framework. The diagram shows Firm Strategy and Objectives in the middle linked to following four dimensions as follows. Financial, which includes Cash flow, Return on investment, Financial result, Return on capital employed, and Return on equity. Business Processes, which includes Number of activities, Process execution time, Accident ratios, Resource efficiency, and Equipment downtime. Learning and growth, which includes Investment rate, Illness rate, Internal promotions percentage, Employee turnover, and Gender ratios. And Customers, which includes Delivery performance, Quality performance, Customer satisfaction, Customer loyalty, and Customer retention."/>
          <p:cNvPicPr>
            <a:picLocks noChangeAspect="1"/>
          </p:cNvPicPr>
          <p:nvPr/>
        </p:nvPicPr>
        <p:blipFill rotWithShape="1">
          <a:blip r:embed="rId3" cstate="screen">
            <a:extLst>
              <a:ext uri="{28A0092B-C50C-407E-A947-70E740481C1C}">
                <a14:useLocalDpi xmlns:a14="http://schemas.microsoft.com/office/drawing/2010/main"/>
              </a:ext>
            </a:extLst>
          </a:blip>
          <a:srcRect b="3365"/>
          <a:stretch/>
        </p:blipFill>
        <p:spPr>
          <a:xfrm>
            <a:off x="1183257" y="1585823"/>
            <a:ext cx="6570920" cy="4418162"/>
          </a:xfrm>
          <a:prstGeom prst="rect">
            <a:avLst/>
          </a:prstGeom>
        </p:spPr>
      </p:pic>
    </p:spTree>
    <p:extLst>
      <p:ext uri="{BB962C8B-B14F-4D97-AF65-F5344CB8AC3E}">
        <p14:creationId xmlns:p14="http://schemas.microsoft.com/office/powerpoint/2010/main" val="1679619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15371"/>
            <a:ext cx="8289985" cy="1097279"/>
          </a:xfrm>
        </p:spPr>
        <p:txBody>
          <a:bodyPr/>
          <a:lstStyle/>
          <a:p>
            <a:r>
              <a:rPr lang="en-US" sz="3200" dirty="0"/>
              <a:t>Decision Support for Senior Management </a:t>
            </a:r>
            <a:r>
              <a:rPr lang="en-US" sz="2000" b="0" dirty="0"/>
              <a:t>(2 of 2)</a:t>
            </a:r>
          </a:p>
        </p:txBody>
      </p:sp>
      <p:sp>
        <p:nvSpPr>
          <p:cNvPr id="3" name="Text Placeholder 2"/>
          <p:cNvSpPr>
            <a:spLocks noGrp="1"/>
          </p:cNvSpPr>
          <p:nvPr>
            <p:ph type="body" idx="1"/>
          </p:nvPr>
        </p:nvSpPr>
        <p:spPr/>
        <p:txBody>
          <a:bodyPr/>
          <a:lstStyle/>
          <a:p>
            <a:r>
              <a:rPr lang="en-US" altLang="en-US" sz="2400" dirty="0">
                <a:latin typeface="+mn-lt"/>
              </a:rPr>
              <a:t>Business performance management (B</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M)</a:t>
            </a:r>
          </a:p>
          <a:p>
            <a:pPr lvl="1"/>
            <a:r>
              <a:rPr lang="en-US" altLang="en-US" sz="2400" dirty="0">
                <a:latin typeface="+mn-lt"/>
              </a:rPr>
              <a:t>Management methodology based on firm’</a:t>
            </a:r>
            <a:r>
              <a:rPr lang="en-US" altLang="ja-JP" sz="2400" dirty="0">
                <a:latin typeface="+mn-lt"/>
              </a:rPr>
              <a:t>s strategies</a:t>
            </a:r>
          </a:p>
          <a:p>
            <a:pPr lvl="1"/>
            <a:r>
              <a:rPr lang="en-US" altLang="en-US" sz="2400" dirty="0">
                <a:latin typeface="+mn-lt"/>
              </a:rPr>
              <a:t>Translates strategies into operational targets</a:t>
            </a:r>
          </a:p>
          <a:p>
            <a:pPr lvl="1"/>
            <a:r>
              <a:rPr lang="en-US" altLang="en-US" sz="2400" dirty="0">
                <a:latin typeface="+mn-lt"/>
              </a:rPr>
              <a:t>Uses set of K</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Is to measure progress toward targets</a:t>
            </a:r>
          </a:p>
          <a:p>
            <a:r>
              <a:rPr lang="en-US" altLang="en-US" sz="2400" dirty="0">
                <a:latin typeface="+mn-lt"/>
              </a:rPr>
              <a:t>E</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S combine internal data with external</a:t>
            </a:r>
          </a:p>
          <a:p>
            <a:pPr lvl="1"/>
            <a:r>
              <a:rPr lang="en-US" altLang="en-US" sz="2400" dirty="0">
                <a:latin typeface="+mn-lt"/>
              </a:rPr>
              <a:t>Financial data, news, etc.</a:t>
            </a:r>
          </a:p>
          <a:p>
            <a:r>
              <a:rPr lang="en-US" altLang="en-US" sz="2400" dirty="0">
                <a:latin typeface="+mn-lt"/>
              </a:rPr>
              <a:t>Drill-down capabilities</a:t>
            </a:r>
          </a:p>
        </p:txBody>
      </p:sp>
    </p:spTree>
    <p:extLst>
      <p:ext uri="{BB962C8B-B14F-4D97-AF65-F5344CB8AC3E}">
        <p14:creationId xmlns:p14="http://schemas.microsoft.com/office/powerpoint/2010/main" val="4043317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Text Placeholder 4"/>
          <p:cNvSpPr>
            <a:spLocks noGrp="1"/>
          </p:cNvSpPr>
          <p:nvPr>
            <p:ph type="body" idx="1"/>
          </p:nvPr>
        </p:nvSpPr>
        <p:spPr/>
        <p:txBody>
          <a:bodyPr/>
          <a:lstStyle/>
          <a:p>
            <a:r>
              <a:rPr lang="en-US" altLang="en-US" sz="2400" dirty="0">
                <a:latin typeface="+mn-lt"/>
              </a:rPr>
              <a:t>Case 1: How I</a:t>
            </a:r>
            <a:r>
              <a:rPr lang="en-US" altLang="en-US" sz="100" dirty="0">
                <a:latin typeface="+mn-lt"/>
              </a:rPr>
              <a:t> </a:t>
            </a:r>
            <a:r>
              <a:rPr lang="en-US" altLang="en-US" sz="2400" dirty="0">
                <a:latin typeface="+mn-lt"/>
              </a:rPr>
              <a:t>B</a:t>
            </a:r>
            <a:r>
              <a:rPr lang="en-US" altLang="en-US" sz="100" dirty="0">
                <a:latin typeface="+mn-lt"/>
              </a:rPr>
              <a:t> </a:t>
            </a:r>
            <a:r>
              <a:rPr lang="en-US" altLang="en-US" sz="2400" dirty="0">
                <a:latin typeface="+mn-lt"/>
              </a:rPr>
              <a:t>M’</a:t>
            </a:r>
            <a:r>
              <a:rPr lang="en-US" altLang="ja-JP" sz="2400" dirty="0">
                <a:latin typeface="+mn-lt"/>
              </a:rPr>
              <a:t>s Watson Became a Jeopardy Champion</a:t>
            </a:r>
          </a:p>
          <a:p>
            <a:r>
              <a:rPr lang="en-US" altLang="en-US" sz="2400" dirty="0">
                <a:latin typeface="+mn-lt"/>
              </a:rPr>
              <a:t>Case 2: Business Intelligence Helps the Cincinnati Zoo Work Smarter</a:t>
            </a:r>
          </a:p>
          <a:p>
            <a:r>
              <a:rPr lang="en-US" altLang="en-US" sz="2400" b="1" dirty="0">
                <a:latin typeface="+mn-lt"/>
              </a:rPr>
              <a:t>Instructional Video 1: I</a:t>
            </a:r>
            <a:r>
              <a:rPr lang="en-US" altLang="en-US" sz="100" b="1" dirty="0">
                <a:latin typeface="+mn-lt"/>
              </a:rPr>
              <a:t> </a:t>
            </a:r>
            <a:r>
              <a:rPr lang="en-US" altLang="en-US" sz="2400" b="1" dirty="0">
                <a:latin typeface="+mn-lt"/>
              </a:rPr>
              <a:t>B</a:t>
            </a:r>
            <a:r>
              <a:rPr lang="en-US" altLang="en-US" sz="100" b="1" dirty="0">
                <a:latin typeface="+mn-lt"/>
              </a:rPr>
              <a:t> </a:t>
            </a:r>
            <a:r>
              <a:rPr lang="en-US" altLang="en-US" sz="2400" b="1" dirty="0">
                <a:latin typeface="+mn-lt"/>
              </a:rPr>
              <a:t>M Watson Demo Oncology Diagnosis and Treatment</a:t>
            </a:r>
          </a:p>
        </p:txBody>
      </p:sp>
    </p:spTree>
    <p:extLst>
      <p:ext uri="{BB962C8B-B14F-4D97-AF65-F5344CB8AC3E}">
        <p14:creationId xmlns:p14="http://schemas.microsoft.com/office/powerpoint/2010/main" val="24583057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Decision-Support Systems (G</a:t>
            </a:r>
            <a:r>
              <a:rPr lang="en-US" sz="100" dirty="0"/>
              <a:t> </a:t>
            </a:r>
            <a:r>
              <a:rPr lang="en-US" dirty="0"/>
              <a:t>D</a:t>
            </a:r>
            <a:r>
              <a:rPr lang="en-US" sz="100" dirty="0"/>
              <a:t> </a:t>
            </a:r>
            <a:r>
              <a:rPr lang="en-US" dirty="0"/>
              <a:t>S</a:t>
            </a:r>
            <a:r>
              <a:rPr lang="en-US" sz="100" dirty="0"/>
              <a:t> </a:t>
            </a:r>
            <a:r>
              <a:rPr lang="en-US" dirty="0"/>
              <a:t>S)</a:t>
            </a:r>
          </a:p>
        </p:txBody>
      </p:sp>
      <p:sp>
        <p:nvSpPr>
          <p:cNvPr id="3" name="Text Placeholder 2"/>
          <p:cNvSpPr>
            <a:spLocks noGrp="1"/>
          </p:cNvSpPr>
          <p:nvPr>
            <p:ph type="body" idx="1"/>
          </p:nvPr>
        </p:nvSpPr>
        <p:spPr/>
        <p:txBody>
          <a:bodyPr/>
          <a:lstStyle/>
          <a:p>
            <a:r>
              <a:rPr lang="en-US" altLang="en-US" sz="2400" dirty="0">
                <a:latin typeface="+mn-lt"/>
              </a:rPr>
              <a:t>Facilitate solving of unstructured problems by set of decision makers</a:t>
            </a:r>
          </a:p>
          <a:p>
            <a:r>
              <a:rPr lang="en-US" altLang="en-US" sz="2400" dirty="0">
                <a:latin typeface="+mn-lt"/>
              </a:rPr>
              <a:t>Software collects, ranks, stores ideas and decisions</a:t>
            </a:r>
          </a:p>
          <a:p>
            <a:r>
              <a:rPr lang="en-US" altLang="en-US" sz="2400" dirty="0">
                <a:latin typeface="+mn-lt"/>
              </a:rPr>
              <a:t>Conference rooms or virtual collaboration</a:t>
            </a:r>
            <a:endParaRPr lang="en-US" altLang="ja-JP" sz="2400" dirty="0">
              <a:latin typeface="+mn-lt"/>
            </a:endParaRPr>
          </a:p>
          <a:p>
            <a:r>
              <a:rPr lang="en-US" altLang="en-US" sz="2400" dirty="0">
                <a:latin typeface="+mn-lt"/>
              </a:rPr>
              <a:t>Support increased meeting sizes with increased productivity</a:t>
            </a:r>
          </a:p>
        </p:txBody>
      </p:sp>
    </p:spTree>
    <p:extLst>
      <p:ext uri="{BB962C8B-B14F-4D97-AF65-F5344CB8AC3E}">
        <p14:creationId xmlns:p14="http://schemas.microsoft.com/office/powerpoint/2010/main" val="651815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Artificial Intelligent Techniques </a:t>
            </a:r>
            <a:r>
              <a:rPr lang="en-US" altLang="en-US" sz="2000" b="0" dirty="0"/>
              <a:t>(1 of 4)</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Artificial intelligence</a:t>
            </a:r>
          </a:p>
          <a:p>
            <a:r>
              <a:rPr lang="en-US" altLang="en-US" sz="2400" dirty="0">
                <a:latin typeface="+mn-lt"/>
              </a:rPr>
              <a:t>Intelligent techniques</a:t>
            </a:r>
          </a:p>
          <a:p>
            <a:pPr lvl="1"/>
            <a:r>
              <a:rPr lang="en-US" altLang="en-US" sz="2400" dirty="0">
                <a:latin typeface="+mn-lt"/>
              </a:rPr>
              <a:t>Capture knowledge</a:t>
            </a:r>
          </a:p>
          <a:p>
            <a:pPr lvl="1"/>
            <a:r>
              <a:rPr lang="en-US" altLang="en-US" sz="2400" dirty="0">
                <a:latin typeface="+mn-lt"/>
              </a:rPr>
              <a:t>Discover patterns and behaviors in large amounts of data</a:t>
            </a:r>
          </a:p>
          <a:p>
            <a:pPr lvl="1"/>
            <a:r>
              <a:rPr lang="en-US" altLang="en-US" sz="2400" dirty="0">
                <a:latin typeface="+mn-lt"/>
              </a:rPr>
              <a:t>Perform some human-like action</a:t>
            </a:r>
          </a:p>
          <a:p>
            <a:pPr lvl="1"/>
            <a:r>
              <a:rPr lang="en-US" altLang="en-US" sz="2400" dirty="0">
                <a:latin typeface="+mn-lt"/>
              </a:rPr>
              <a:t>Generate solutions to problems to complex for humans to solve alone</a:t>
            </a:r>
          </a:p>
          <a:p>
            <a:pPr lvl="1"/>
            <a:r>
              <a:rPr lang="en-US" altLang="en-US" sz="2400" dirty="0">
                <a:latin typeface="+mn-lt"/>
              </a:rPr>
              <a:t>Used in decision making and knowledge management</a:t>
            </a:r>
          </a:p>
        </p:txBody>
      </p:sp>
    </p:spTree>
    <p:extLst>
      <p:ext uri="{BB962C8B-B14F-4D97-AF65-F5344CB8AC3E}">
        <p14:creationId xmlns:p14="http://schemas.microsoft.com/office/powerpoint/2010/main" val="30656106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Artificial Intelligent Techniques </a:t>
            </a:r>
            <a:r>
              <a:rPr lang="en-US" altLang="en-US" sz="2000" b="0" dirty="0"/>
              <a:t>(2 of 4)</a:t>
            </a:r>
            <a:endParaRPr lang="en-US" sz="2000" b="0" dirty="0"/>
          </a:p>
        </p:txBody>
      </p:sp>
      <p:sp>
        <p:nvSpPr>
          <p:cNvPr id="3" name="Text Placeholder 2"/>
          <p:cNvSpPr>
            <a:spLocks noGrp="1"/>
          </p:cNvSpPr>
          <p:nvPr>
            <p:ph type="body" idx="1"/>
          </p:nvPr>
        </p:nvSpPr>
        <p:spPr/>
        <p:txBody>
          <a:bodyPr/>
          <a:lstStyle/>
          <a:p>
            <a:r>
              <a:rPr lang="en-US" sz="2200" dirty="0">
                <a:latin typeface="+mn-lt"/>
              </a:rPr>
              <a:t>Machine learning</a:t>
            </a:r>
          </a:p>
          <a:p>
            <a:pPr lvl="1"/>
            <a:r>
              <a:rPr lang="en-US" sz="2200" dirty="0">
                <a:latin typeface="+mn-lt"/>
              </a:rPr>
              <a:t>Computers improving performance by using algorithms to learn patterns from data and examples</a:t>
            </a:r>
          </a:p>
          <a:p>
            <a:r>
              <a:rPr lang="en-US" sz="2200" dirty="0">
                <a:latin typeface="+mn-lt"/>
              </a:rPr>
              <a:t>Neural networks</a:t>
            </a:r>
          </a:p>
          <a:p>
            <a:pPr lvl="1"/>
            <a:r>
              <a:rPr lang="en-US" sz="2200" dirty="0">
                <a:latin typeface="+mn-lt"/>
              </a:rPr>
              <a:t>Find patterns and relationships in very large amounts of data</a:t>
            </a:r>
          </a:p>
          <a:p>
            <a:pPr lvl="1"/>
            <a:r>
              <a:rPr lang="en-US" sz="2200" dirty="0">
                <a:latin typeface="+mn-lt"/>
              </a:rPr>
              <a:t>Sensoring and processing nodes</a:t>
            </a:r>
          </a:p>
          <a:p>
            <a:r>
              <a:rPr lang="en-US" sz="2200" dirty="0">
                <a:latin typeface="+mn-lt"/>
              </a:rPr>
              <a:t>Genetic algorithms</a:t>
            </a:r>
          </a:p>
          <a:p>
            <a:pPr lvl="1"/>
            <a:r>
              <a:rPr lang="en-US" sz="2200" dirty="0">
                <a:latin typeface="+mn-lt"/>
              </a:rPr>
              <a:t>Examine large number of solutions for a problem</a:t>
            </a:r>
          </a:p>
          <a:p>
            <a:pPr lvl="1"/>
            <a:r>
              <a:rPr lang="en-US" sz="2200" dirty="0">
                <a:latin typeface="+mn-lt"/>
              </a:rPr>
              <a:t>Based on machine learning techniques inspired by evolutionary biology</a:t>
            </a:r>
          </a:p>
        </p:txBody>
      </p:sp>
    </p:spTree>
    <p:extLst>
      <p:ext uri="{BB962C8B-B14F-4D97-AF65-F5344CB8AC3E}">
        <p14:creationId xmlns:p14="http://schemas.microsoft.com/office/powerpoint/2010/main" val="3970045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0"/>
            <a:ext cx="8229600" cy="1689629"/>
          </a:xfrm>
        </p:spPr>
        <p:txBody>
          <a:bodyPr/>
          <a:lstStyle/>
          <a:p>
            <a:r>
              <a:rPr lang="en-US" sz="3200" dirty="0"/>
              <a:t>Interactive Session – Technology: Singapore Sports Institute Uses Analytics for SEA Games</a:t>
            </a:r>
          </a:p>
        </p:txBody>
      </p:sp>
      <p:sp>
        <p:nvSpPr>
          <p:cNvPr id="3" name="Text Placeholder 2"/>
          <p:cNvSpPr>
            <a:spLocks noGrp="1"/>
          </p:cNvSpPr>
          <p:nvPr>
            <p:ph type="body" idx="1"/>
          </p:nvPr>
        </p:nvSpPr>
        <p:spPr/>
        <p:txBody>
          <a:bodyPr/>
          <a:lstStyle/>
          <a:p>
            <a:endParaRPr lang="en-US" sz="2400" dirty="0">
              <a:latin typeface="+mn-lt"/>
            </a:endParaRPr>
          </a:p>
          <a:p>
            <a:r>
              <a:rPr lang="en-US" sz="2400" dirty="0">
                <a:latin typeface="+mn-lt"/>
              </a:rPr>
              <a:t>Class discussion</a:t>
            </a:r>
          </a:p>
          <a:p>
            <a:pPr lvl="1"/>
            <a:r>
              <a:rPr lang="en-IN" sz="2400" dirty="0">
                <a:latin typeface="+mn-lt"/>
              </a:rPr>
              <a:t>What technologies are used by SSI? What is their purpose?</a:t>
            </a:r>
          </a:p>
          <a:p>
            <a:pPr lvl="1"/>
            <a:r>
              <a:rPr lang="en-IN" sz="2400" dirty="0">
                <a:latin typeface="+mn-lt"/>
              </a:rPr>
              <a:t>To what extent was technology responsible for Team Singapore’s success at the SEA games? Explain.</a:t>
            </a:r>
          </a:p>
          <a:p>
            <a:pPr lvl="1"/>
            <a:r>
              <a:rPr lang="en-IN" sz="2400" dirty="0">
                <a:latin typeface="+mn-lt"/>
              </a:rPr>
              <a:t>Search the web for </a:t>
            </a:r>
            <a:r>
              <a:rPr lang="en-IN" sz="2400" dirty="0" err="1">
                <a:latin typeface="+mn-lt"/>
              </a:rPr>
              <a:t>SimulCam</a:t>
            </a:r>
            <a:r>
              <a:rPr lang="en-IN" sz="2400" dirty="0">
                <a:latin typeface="+mn-lt"/>
              </a:rPr>
              <a:t> and </a:t>
            </a:r>
            <a:r>
              <a:rPr lang="en-IN" sz="2400" dirty="0" err="1">
                <a:latin typeface="+mn-lt"/>
              </a:rPr>
              <a:t>StroMotion</a:t>
            </a:r>
            <a:r>
              <a:rPr lang="en-IN" sz="2400" dirty="0">
                <a:latin typeface="+mn-lt"/>
              </a:rPr>
              <a:t>. How can these tools be used for video analysis?</a:t>
            </a:r>
          </a:p>
          <a:p>
            <a:pPr lvl="1"/>
            <a:r>
              <a:rPr lang="en-IN" sz="2400" dirty="0">
                <a:latin typeface="+mn-lt"/>
              </a:rPr>
              <a:t>Search the web for the role of big data in the German team’s 2014 World Cup victory and compare it with Team Singapore’s success at the SEA Games.</a:t>
            </a:r>
          </a:p>
          <a:p>
            <a:pPr lvl="1"/>
            <a:endParaRPr lang="en-US" sz="2400" dirty="0">
              <a:latin typeface="+mn-lt"/>
            </a:endParaRPr>
          </a:p>
        </p:txBody>
      </p:sp>
    </p:spTree>
    <p:extLst>
      <p:ext uri="{BB962C8B-B14F-4D97-AF65-F5344CB8AC3E}">
        <p14:creationId xmlns:p14="http://schemas.microsoft.com/office/powerpoint/2010/main" val="1518100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11.8 How a Neural Network Works</a:t>
            </a:r>
          </a:p>
        </p:txBody>
      </p:sp>
      <p:pic>
        <p:nvPicPr>
          <p:cNvPr id="4" name="Picture 3" descr="A diagram depicts the working of a neural network. The diagram shows Input layer, Hidden layer, and Output layer represented by four, three, and two spheres respectively. Each sphere in the input layer is connected to each sphere of the hidden layer, and each sphere of the hidden layer is connected to each sphere of the output layer. The data shown on the left of the input layer is Age, Income, Purchase history, Frequency of purchases, and Average purchase size.&#10;The results shown right of the output layer are Valid purchase and Fraudulent purchase."/>
          <p:cNvPicPr>
            <a:picLocks noChangeAspect="1"/>
          </p:cNvPicPr>
          <p:nvPr/>
        </p:nvPicPr>
        <p:blipFill rotWithShape="1">
          <a:blip r:embed="rId3" cstate="screen">
            <a:extLst>
              <a:ext uri="{28A0092B-C50C-407E-A947-70E740481C1C}">
                <a14:useLocalDpi xmlns:a14="http://schemas.microsoft.com/office/drawing/2010/main"/>
              </a:ext>
            </a:extLst>
          </a:blip>
          <a:srcRect b="5045"/>
          <a:stretch/>
        </p:blipFill>
        <p:spPr>
          <a:xfrm>
            <a:off x="662595" y="1943816"/>
            <a:ext cx="8042848" cy="3463503"/>
          </a:xfrm>
          <a:prstGeom prst="rect">
            <a:avLst/>
          </a:prstGeom>
        </p:spPr>
      </p:pic>
    </p:spTree>
    <p:extLst>
      <p:ext uri="{BB962C8B-B14F-4D97-AF65-F5344CB8AC3E}">
        <p14:creationId xmlns:p14="http://schemas.microsoft.com/office/powerpoint/2010/main" val="2130686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11.9 The Components of a Genetic Algorithm</a:t>
            </a:r>
          </a:p>
        </p:txBody>
      </p:sp>
      <p:pic>
        <p:nvPicPr>
          <p:cNvPr id="4" name="Picture 3" descr="A chart shows the components of a genetic algorithm. The left side of the chart contains a series of a population of chromosomes written as code, each numbered 1 through 5. This is followed by the length, width, weight, and fitness. The width is labeled decoding of chromosomes, and fitness and labeled evaluation of chromosomes. The data is as follows. For chromosome 1 the code is 1 1 0 1 1 0, the length is long, the width is wide, the weight is light, and the fitness is 55. For chromosome 2 the code is 1 0 1 0 0 0, the length is short, the width is narrow, the weight is heavy, and the fitness is 49. For chromosome 3 the code is 0 0 0 1 0 1, the length is long, the width is narrow, the weight is heavy, and the fitness is 36. For chromosome 4 the code is 1 0 1 1 0 1, the length is short, the width is medium, the weight is light, and fitness is 61. For chromosome 5 the code is 0 1 0 1 0 1, the length is long, the width is medium, the weight is very light, and the fitness is 74."/>
          <p:cNvPicPr>
            <a:picLocks noChangeAspect="1"/>
          </p:cNvPicPr>
          <p:nvPr/>
        </p:nvPicPr>
        <p:blipFill rotWithShape="1">
          <a:blip r:embed="rId3" cstate="screen">
            <a:extLst>
              <a:ext uri="{28A0092B-C50C-407E-A947-70E740481C1C}">
                <a14:useLocalDpi xmlns:a14="http://schemas.microsoft.com/office/drawing/2010/main"/>
              </a:ext>
            </a:extLst>
          </a:blip>
          <a:srcRect b="4416"/>
          <a:stretch/>
        </p:blipFill>
        <p:spPr>
          <a:xfrm>
            <a:off x="533400" y="1787104"/>
            <a:ext cx="8113654" cy="3423249"/>
          </a:xfrm>
          <a:prstGeom prst="rect">
            <a:avLst/>
          </a:prstGeom>
        </p:spPr>
      </p:pic>
    </p:spTree>
    <p:extLst>
      <p:ext uri="{BB962C8B-B14F-4D97-AF65-F5344CB8AC3E}">
        <p14:creationId xmlns:p14="http://schemas.microsoft.com/office/powerpoint/2010/main" val="1777669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Artificial Intelligent Techniques </a:t>
            </a:r>
            <a:r>
              <a:rPr lang="en-US" altLang="en-US" sz="2000" b="0" dirty="0"/>
              <a:t>(3 of 4)</a:t>
            </a:r>
            <a:endParaRPr lang="en-US" sz="2000" b="0" dirty="0"/>
          </a:p>
        </p:txBody>
      </p:sp>
      <p:sp>
        <p:nvSpPr>
          <p:cNvPr id="3" name="Text Placeholder 2"/>
          <p:cNvSpPr>
            <a:spLocks noGrp="1"/>
          </p:cNvSpPr>
          <p:nvPr>
            <p:ph type="body" idx="1"/>
          </p:nvPr>
        </p:nvSpPr>
        <p:spPr/>
        <p:txBody>
          <a:bodyPr/>
          <a:lstStyle/>
          <a:p>
            <a:r>
              <a:rPr lang="en-US" sz="2400" dirty="0">
                <a:latin typeface="+mn-lt"/>
              </a:rPr>
              <a:t>Intelligent agents</a:t>
            </a:r>
          </a:p>
          <a:p>
            <a:pPr lvl="1"/>
            <a:r>
              <a:rPr lang="en-US" sz="2400" dirty="0">
                <a:latin typeface="+mn-lt"/>
              </a:rPr>
              <a:t>Software programs that work in the background to carry out specific repetitive tasks</a:t>
            </a:r>
          </a:p>
          <a:p>
            <a:r>
              <a:rPr lang="en-US" sz="2400" dirty="0">
                <a:latin typeface="+mn-lt"/>
              </a:rPr>
              <a:t>Natural language processing</a:t>
            </a:r>
          </a:p>
          <a:p>
            <a:pPr lvl="1"/>
            <a:r>
              <a:rPr lang="en-US" sz="2400" dirty="0">
                <a:latin typeface="+mn-lt"/>
              </a:rPr>
              <a:t>Software that can process voice or text commands using natural human language</a:t>
            </a:r>
          </a:p>
          <a:p>
            <a:r>
              <a:rPr lang="en-US" sz="2400" dirty="0">
                <a:latin typeface="+mn-lt"/>
              </a:rPr>
              <a:t>Computer vision systems</a:t>
            </a:r>
          </a:p>
          <a:p>
            <a:pPr lvl="1"/>
            <a:r>
              <a:rPr lang="en-US" sz="2400" dirty="0">
                <a:latin typeface="+mn-lt"/>
              </a:rPr>
              <a:t>Emulate human visual system to view and extract information from real-world images</a:t>
            </a:r>
          </a:p>
        </p:txBody>
      </p:sp>
    </p:spTree>
    <p:extLst>
      <p:ext uri="{BB962C8B-B14F-4D97-AF65-F5344CB8AC3E}">
        <p14:creationId xmlns:p14="http://schemas.microsoft.com/office/powerpoint/2010/main" val="7802688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11.10 Intelligent Agents in P&amp;G’s Supply Chain Network</a:t>
            </a:r>
          </a:p>
        </p:txBody>
      </p:sp>
      <p:pic>
        <p:nvPicPr>
          <p:cNvPr id="4" name="Picture 3" descr="A diagram shows the intelligent agents in P and G’s supply chain network. The diagram shows Production facility in the middle connected to three nodes as Node 1, Two suppliers. Node 2, Two retail stores. Node 3, Two distributors and two retail stores. These nodes are explained further in the diagram as follows. 1. Software agents schedule deliveries from suppliers. If a supplier can't deliver on time, agents negotiate with other suppliers to create an alternative delivery schedule. 2. Software agents collect real-time sales data on each P and G product from multiple retail stores. They relay the data to P and G production for replenishing orders and to sales and marketing for trend analysis. 3. Software agents schedule shipments from distributors to retailers, giving priority to retailers whose inventories are low. If a shipment to a retailer is delayed, agents find an alternative trucker."/>
          <p:cNvPicPr>
            <a:picLocks noChangeAspect="1"/>
          </p:cNvPicPr>
          <p:nvPr/>
        </p:nvPicPr>
        <p:blipFill rotWithShape="1">
          <a:blip r:embed="rId3" cstate="screen">
            <a:extLst>
              <a:ext uri="{28A0092B-C50C-407E-A947-70E740481C1C}">
                <a14:useLocalDpi xmlns:a14="http://schemas.microsoft.com/office/drawing/2010/main"/>
              </a:ext>
            </a:extLst>
          </a:blip>
          <a:srcRect b="3019"/>
          <a:stretch/>
        </p:blipFill>
        <p:spPr>
          <a:xfrm>
            <a:off x="1325424" y="1818736"/>
            <a:ext cx="6493152" cy="4064479"/>
          </a:xfrm>
          <a:prstGeom prst="rect">
            <a:avLst/>
          </a:prstGeom>
        </p:spPr>
      </p:pic>
    </p:spTree>
    <p:extLst>
      <p:ext uri="{BB962C8B-B14F-4D97-AF65-F5344CB8AC3E}">
        <p14:creationId xmlns:p14="http://schemas.microsoft.com/office/powerpoint/2010/main" val="4121246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Artificial Intelligent Techniques </a:t>
            </a:r>
            <a:r>
              <a:rPr lang="en-US" altLang="en-US" sz="2000" b="0" dirty="0"/>
              <a:t>(4 of 4)</a:t>
            </a:r>
            <a:endParaRPr lang="en-US" sz="2000" b="0" dirty="0"/>
          </a:p>
        </p:txBody>
      </p:sp>
      <p:sp>
        <p:nvSpPr>
          <p:cNvPr id="3" name="Text Placeholder 2"/>
          <p:cNvSpPr>
            <a:spLocks noGrp="1"/>
          </p:cNvSpPr>
          <p:nvPr>
            <p:ph type="body" idx="1"/>
          </p:nvPr>
        </p:nvSpPr>
        <p:spPr/>
        <p:txBody>
          <a:bodyPr/>
          <a:lstStyle/>
          <a:p>
            <a:r>
              <a:rPr lang="en-US" sz="2400" dirty="0">
                <a:latin typeface="+mn-lt"/>
              </a:rPr>
              <a:t>Robotics</a:t>
            </a:r>
          </a:p>
          <a:p>
            <a:pPr lvl="1"/>
            <a:r>
              <a:rPr lang="en-US" sz="2400" dirty="0">
                <a:latin typeface="+mn-lt"/>
              </a:rPr>
              <a:t>Design and use of movable machines that can substitute for humans</a:t>
            </a:r>
          </a:p>
          <a:p>
            <a:r>
              <a:rPr lang="en-US" sz="2400" dirty="0">
                <a:latin typeface="+mn-lt"/>
              </a:rPr>
              <a:t>Expert systems</a:t>
            </a:r>
          </a:p>
          <a:p>
            <a:pPr lvl="1"/>
            <a:r>
              <a:rPr lang="en-US" sz="2400" dirty="0">
                <a:latin typeface="+mn-lt"/>
              </a:rPr>
              <a:t>Capture human expertise in a limited domain of knowledge</a:t>
            </a:r>
          </a:p>
          <a:p>
            <a:pPr lvl="1"/>
            <a:r>
              <a:rPr lang="en-US" sz="2400" dirty="0">
                <a:latin typeface="+mn-lt"/>
              </a:rPr>
              <a:t>Express expertise as a set of rules in a software system</a:t>
            </a:r>
          </a:p>
          <a:p>
            <a:pPr lvl="1"/>
            <a:r>
              <a:rPr lang="en-US" sz="2400" dirty="0">
                <a:latin typeface="+mn-lt"/>
              </a:rPr>
              <a:t>Knowledge base</a:t>
            </a:r>
            <a:endParaRPr lang="en-US" sz="2400" b="1" dirty="0">
              <a:latin typeface="+mn-lt"/>
            </a:endParaRPr>
          </a:p>
          <a:p>
            <a:pPr lvl="1"/>
            <a:r>
              <a:rPr lang="en-US" sz="2400" dirty="0">
                <a:latin typeface="+mn-lt"/>
              </a:rPr>
              <a:t>Inference engine</a:t>
            </a:r>
          </a:p>
        </p:txBody>
      </p:sp>
    </p:spTree>
    <p:extLst>
      <p:ext uri="{BB962C8B-B14F-4D97-AF65-F5344CB8AC3E}">
        <p14:creationId xmlns:p14="http://schemas.microsoft.com/office/powerpoint/2010/main" val="35102959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11.11 Rules in an Expert System</a:t>
            </a:r>
          </a:p>
        </p:txBody>
      </p:sp>
      <p:pic>
        <p:nvPicPr>
          <p:cNvPr id="4" name="Picture 3" descr="A diagram shows an example of rules in an expert system. The rules shown, in sequence from top to bottom, are as follows. A to B, If INC is greater than 50000, Ask about car payments Else Exit. B to C, If car payment is less than 10 percent of income, Ask about mortgage payment, Else Exit. C to D, If mortgage payment is less than 20 percent of income, Grant credit, Else Exit. D, Grant credit line. D to E, If D, Ask about years employed. E to F, If years is greater than or equal to 4, Grant 10000 line, Else Do G. F, Limit 10000. G to H, If years less than 4, Ask about other debt. H to F, If other debt is less than 5 percent of income, Do F, Else Do I. I, Limit 3000."/>
          <p:cNvPicPr>
            <a:picLocks noChangeAspect="1"/>
          </p:cNvPicPr>
          <p:nvPr/>
        </p:nvPicPr>
        <p:blipFill rotWithShape="1">
          <a:blip r:embed="rId3" cstate="screen">
            <a:extLst>
              <a:ext uri="{28A0092B-C50C-407E-A947-70E740481C1C}">
                <a14:useLocalDpi xmlns:a14="http://schemas.microsoft.com/office/drawing/2010/main"/>
              </a:ext>
            </a:extLst>
          </a:blip>
          <a:srcRect t="-1" b="2602"/>
          <a:stretch/>
        </p:blipFill>
        <p:spPr>
          <a:xfrm>
            <a:off x="1885366" y="1684148"/>
            <a:ext cx="5252498" cy="4371595"/>
          </a:xfrm>
          <a:prstGeom prst="rect">
            <a:avLst/>
          </a:prstGeom>
        </p:spPr>
      </p:pic>
    </p:spTree>
    <p:extLst>
      <p:ext uri="{BB962C8B-B14F-4D97-AF65-F5344CB8AC3E}">
        <p14:creationId xmlns:p14="http://schemas.microsoft.com/office/powerpoint/2010/main" val="1008445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Roche: Changing Medical Care with Mobile Technology and Big Data (1 of 2)</a:t>
            </a:r>
            <a:endParaRPr lang="en-US" dirty="0"/>
          </a:p>
        </p:txBody>
      </p:sp>
      <p:sp>
        <p:nvSpPr>
          <p:cNvPr id="3" name="Text Placeholder 2"/>
          <p:cNvSpPr>
            <a:spLocks noGrp="1"/>
          </p:cNvSpPr>
          <p:nvPr>
            <p:ph type="body" idx="1"/>
          </p:nvPr>
        </p:nvSpPr>
        <p:spPr/>
        <p:txBody>
          <a:bodyPr/>
          <a:lstStyle/>
          <a:p>
            <a:r>
              <a:rPr lang="en-IN" altLang="en-US" sz="2400" dirty="0">
                <a:latin typeface="+mn-lt"/>
              </a:rPr>
              <a:t>Problem </a:t>
            </a:r>
          </a:p>
          <a:p>
            <a:pPr lvl="1"/>
            <a:r>
              <a:rPr lang="en-IN" altLang="en-US" sz="2400" dirty="0">
                <a:latin typeface="+mn-lt"/>
              </a:rPr>
              <a:t>Opportunities from new technology</a:t>
            </a:r>
          </a:p>
          <a:p>
            <a:pPr lvl="1"/>
            <a:r>
              <a:rPr lang="en-IN" altLang="en-US" sz="2400" dirty="0">
                <a:latin typeface="+mn-lt"/>
              </a:rPr>
              <a:t>Aging population</a:t>
            </a:r>
          </a:p>
          <a:p>
            <a:r>
              <a:rPr lang="en-IN" altLang="en-US" sz="2400" dirty="0">
                <a:latin typeface="+mn-lt"/>
              </a:rPr>
              <a:t>Solutions  </a:t>
            </a:r>
          </a:p>
          <a:p>
            <a:pPr lvl="1"/>
            <a:r>
              <a:rPr lang="en-IN" altLang="en-US" sz="2400" dirty="0">
                <a:latin typeface="+mn-lt"/>
              </a:rPr>
              <a:t>Healthcare monitoring your body’s vital signs in real time </a:t>
            </a:r>
          </a:p>
          <a:p>
            <a:pPr lvl="1"/>
            <a:r>
              <a:rPr lang="en-IN" altLang="en-US" sz="2400" dirty="0">
                <a:latin typeface="+mn-lt"/>
              </a:rPr>
              <a:t>Cloud servers</a:t>
            </a:r>
          </a:p>
          <a:p>
            <a:pPr lvl="1"/>
            <a:r>
              <a:rPr lang="en-IN" altLang="en-US" sz="2400" dirty="0">
                <a:latin typeface="+mn-lt"/>
              </a:rPr>
              <a:t>Big Data software analytics</a:t>
            </a:r>
          </a:p>
          <a:p>
            <a:pPr lvl="1"/>
            <a:r>
              <a:rPr lang="en-IN" altLang="en-US" sz="2400" dirty="0">
                <a:latin typeface="+mn-lt"/>
              </a:rPr>
              <a:t>Smartphone connections to patients</a:t>
            </a:r>
          </a:p>
        </p:txBody>
      </p:sp>
    </p:spTree>
    <p:extLst>
      <p:ext uri="{BB962C8B-B14F-4D97-AF65-F5344CB8AC3E}">
        <p14:creationId xmlns:p14="http://schemas.microsoft.com/office/powerpoint/2010/main" val="3868974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 People: Will Robots Replace People in Manufacturing?</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US" sz="2400" dirty="0">
                <a:latin typeface="+mn-lt"/>
              </a:rPr>
              <a:t>Why have robots caught on in manufacturing? What knowledge do they require?</a:t>
            </a:r>
          </a:p>
          <a:p>
            <a:pPr lvl="1"/>
            <a:r>
              <a:rPr lang="en-US" sz="2400" dirty="0">
                <a:latin typeface="+mn-lt"/>
              </a:rPr>
              <a:t>Can robots replace human workers in manufacturing? Explain your answer.</a:t>
            </a:r>
          </a:p>
          <a:p>
            <a:pPr lvl="1"/>
            <a:r>
              <a:rPr lang="en-US" sz="2400" dirty="0">
                <a:latin typeface="+mn-lt"/>
              </a:rPr>
              <a:t>If you were considering introducing robots in your manufacturing plant, what people, organization, and technology issues would you need to address?</a:t>
            </a:r>
          </a:p>
        </p:txBody>
      </p:sp>
    </p:spTree>
    <p:extLst>
      <p:ext uri="{BB962C8B-B14F-4D97-AF65-F5344CB8AC3E}">
        <p14:creationId xmlns:p14="http://schemas.microsoft.com/office/powerpoint/2010/main" val="946920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Management</a:t>
            </a:r>
          </a:p>
        </p:txBody>
      </p:sp>
      <p:sp>
        <p:nvSpPr>
          <p:cNvPr id="3" name="Text Placeholder 2"/>
          <p:cNvSpPr>
            <a:spLocks noGrp="1"/>
          </p:cNvSpPr>
          <p:nvPr>
            <p:ph type="body" idx="1"/>
          </p:nvPr>
        </p:nvSpPr>
        <p:spPr/>
        <p:txBody>
          <a:bodyPr/>
          <a:lstStyle/>
          <a:p>
            <a:r>
              <a:rPr lang="en-US" altLang="en-US" sz="2400" dirty="0">
                <a:latin typeface="+mn-lt"/>
              </a:rPr>
              <a:t>Business processes developed for creating, storing, transferring, and applying knowledge</a:t>
            </a:r>
          </a:p>
          <a:p>
            <a:r>
              <a:rPr lang="en-US" altLang="en-US" sz="2400" dirty="0">
                <a:latin typeface="+mn-lt"/>
              </a:rPr>
              <a:t>Increases the ability of organization to learn from environment and to incorporate knowledge into business processes and decision making</a:t>
            </a:r>
          </a:p>
          <a:p>
            <a:r>
              <a:rPr lang="en-US" altLang="en-US" sz="2400" dirty="0">
                <a:latin typeface="+mn-lt"/>
              </a:rPr>
              <a:t>Knowing how to do things effectively and efficiently in ways that other organizations cannot duplicate is major source of profit and competitive advantage</a:t>
            </a:r>
          </a:p>
        </p:txBody>
      </p:sp>
    </p:spTree>
    <p:extLst>
      <p:ext uri="{BB962C8B-B14F-4D97-AF65-F5344CB8AC3E}">
        <p14:creationId xmlns:p14="http://schemas.microsoft.com/office/powerpoint/2010/main" val="14938860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Enterprise-wide Knowledge Management Systems</a:t>
            </a:r>
          </a:p>
        </p:txBody>
      </p:sp>
      <p:sp>
        <p:nvSpPr>
          <p:cNvPr id="3" name="Text Placeholder 2"/>
          <p:cNvSpPr>
            <a:spLocks noGrp="1"/>
          </p:cNvSpPr>
          <p:nvPr>
            <p:ph type="body" idx="1"/>
          </p:nvPr>
        </p:nvSpPr>
        <p:spPr/>
        <p:txBody>
          <a:bodyPr/>
          <a:lstStyle/>
          <a:p>
            <a:r>
              <a:rPr lang="en-US" altLang="en-US" sz="2400" dirty="0">
                <a:latin typeface="+mn-lt"/>
              </a:rPr>
              <a:t>Three kinds of knowledge</a:t>
            </a:r>
          </a:p>
          <a:p>
            <a:pPr lvl="1"/>
            <a:r>
              <a:rPr lang="en-US" altLang="en-US" sz="2400" dirty="0">
                <a:latin typeface="+mn-lt"/>
              </a:rPr>
              <a:t>Structured</a:t>
            </a:r>
          </a:p>
          <a:p>
            <a:pPr lvl="1"/>
            <a:r>
              <a:rPr lang="en-US" altLang="en-US" sz="2400" dirty="0">
                <a:latin typeface="+mn-lt"/>
              </a:rPr>
              <a:t>Semi-structured</a:t>
            </a:r>
          </a:p>
          <a:p>
            <a:pPr lvl="1"/>
            <a:r>
              <a:rPr lang="en-US" altLang="en-US" sz="2400" dirty="0">
                <a:latin typeface="+mn-lt"/>
              </a:rPr>
              <a:t>Tacit knowledge (unstructured)</a:t>
            </a:r>
          </a:p>
          <a:p>
            <a:r>
              <a:rPr lang="en-US" altLang="en-US" sz="2400" dirty="0">
                <a:latin typeface="+mn-lt"/>
              </a:rPr>
              <a:t>Enterprise-wide knowledge management systems</a:t>
            </a:r>
          </a:p>
          <a:p>
            <a:pPr lvl="1"/>
            <a:r>
              <a:rPr lang="en-US" altLang="en-US" sz="2400" dirty="0">
                <a:latin typeface="+mn-lt"/>
              </a:rPr>
              <a:t>Deal with all three types of knowledge</a:t>
            </a:r>
          </a:p>
          <a:p>
            <a:pPr lvl="1"/>
            <a:r>
              <a:rPr lang="en-US" altLang="en-US" sz="2400" dirty="0">
                <a:latin typeface="+mn-lt"/>
              </a:rPr>
              <a:t>General-purpose, firm-wide systems that collect, store, distribute, and apply digital content and knowledge</a:t>
            </a:r>
          </a:p>
        </p:txBody>
      </p:sp>
    </p:spTree>
    <p:extLst>
      <p:ext uri="{BB962C8B-B14F-4D97-AF65-F5344CB8AC3E}">
        <p14:creationId xmlns:p14="http://schemas.microsoft.com/office/powerpoint/2010/main" val="25911482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Content Management Systems</a:t>
            </a:r>
          </a:p>
        </p:txBody>
      </p:sp>
      <p:sp>
        <p:nvSpPr>
          <p:cNvPr id="3" name="Text Placeholder 2"/>
          <p:cNvSpPr>
            <a:spLocks noGrp="1"/>
          </p:cNvSpPr>
          <p:nvPr>
            <p:ph type="body" idx="1"/>
          </p:nvPr>
        </p:nvSpPr>
        <p:spPr/>
        <p:txBody>
          <a:bodyPr/>
          <a:lstStyle/>
          <a:p>
            <a:r>
              <a:rPr lang="en-US" altLang="en-US" sz="2400" dirty="0">
                <a:latin typeface="+mn-lt"/>
              </a:rPr>
              <a:t>Capabilities for knowledge capture, storage</a:t>
            </a:r>
          </a:p>
          <a:p>
            <a:pPr lvl="1"/>
            <a:r>
              <a:rPr lang="en-US" altLang="en-US" sz="2400" dirty="0">
                <a:latin typeface="+mn-lt"/>
              </a:rPr>
              <a:t>Collecting and organizing semi-structured knowledge such as email</a:t>
            </a:r>
          </a:p>
          <a:p>
            <a:r>
              <a:rPr lang="en-US" altLang="en-US" sz="2400" dirty="0">
                <a:latin typeface="+mn-lt"/>
              </a:rPr>
              <a:t>Repositories for documents and best practices</a:t>
            </a:r>
          </a:p>
          <a:p>
            <a:r>
              <a:rPr lang="en-US" altLang="en-US" sz="2400" dirty="0">
                <a:latin typeface="+mn-lt"/>
              </a:rPr>
              <a:t>Classification schemes</a:t>
            </a:r>
          </a:p>
          <a:p>
            <a:pPr lvl="1"/>
            <a:r>
              <a:rPr lang="en-US" altLang="en-US" sz="2400" dirty="0">
                <a:latin typeface="+mn-lt"/>
              </a:rPr>
              <a:t>Key problem in managing knowledge</a:t>
            </a:r>
          </a:p>
          <a:p>
            <a:pPr lvl="1"/>
            <a:r>
              <a:rPr lang="en-US" altLang="en-US" sz="2400" dirty="0">
                <a:latin typeface="+mn-lt"/>
              </a:rPr>
              <a:t>Each knowledge object must be tagged for retrieval</a:t>
            </a:r>
          </a:p>
          <a:p>
            <a:r>
              <a:rPr lang="en-US" sz="2400" dirty="0">
                <a:latin typeface="+mn-lt"/>
              </a:rPr>
              <a:t>Tools for locating and sharing expertise</a:t>
            </a:r>
          </a:p>
          <a:p>
            <a:pPr lvl="1"/>
            <a:r>
              <a:rPr lang="en-US" sz="2400" dirty="0">
                <a:latin typeface="+mn-lt"/>
              </a:rPr>
              <a:t>Search tools and directories of experts and profiles</a:t>
            </a:r>
          </a:p>
        </p:txBody>
      </p:sp>
    </p:spTree>
    <p:extLst>
      <p:ext uri="{BB962C8B-B14F-4D97-AF65-F5344CB8AC3E}">
        <p14:creationId xmlns:p14="http://schemas.microsoft.com/office/powerpoint/2010/main" val="477492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11.12 An Enterprise Content Management System</a:t>
            </a:r>
          </a:p>
        </p:txBody>
      </p:sp>
      <p:pic>
        <p:nvPicPr>
          <p:cNvPr id="4" name="Picture 3" descr="A diagram shows an example of an enterprise content management system. The diagram shown is as follows.&#10;Users have a two-way arrow pointing to Create and capture, Tag, Store and Retrieve, Manage and Review, and Distribute and Publish. Which has a two-way arrow pointing to Unified repository, which includes Reports and presentations, Best practices, Memos, PowerPoint slides, E-mail, Graphics, Video, and News feeds."/>
          <p:cNvPicPr>
            <a:picLocks noChangeAspect="1"/>
          </p:cNvPicPr>
          <p:nvPr/>
        </p:nvPicPr>
        <p:blipFill rotWithShape="1">
          <a:blip r:embed="rId3" cstate="screen">
            <a:extLst>
              <a:ext uri="{28A0092B-C50C-407E-A947-70E740481C1C}">
                <a14:useLocalDpi xmlns:a14="http://schemas.microsoft.com/office/drawing/2010/main"/>
              </a:ext>
            </a:extLst>
          </a:blip>
          <a:srcRect b="3889"/>
          <a:stretch/>
        </p:blipFill>
        <p:spPr>
          <a:xfrm>
            <a:off x="678778" y="1724497"/>
            <a:ext cx="7781132" cy="4124990"/>
          </a:xfrm>
          <a:prstGeom prst="rect">
            <a:avLst/>
          </a:prstGeom>
        </p:spPr>
      </p:pic>
    </p:spTree>
    <p:extLst>
      <p:ext uri="{BB962C8B-B14F-4D97-AF65-F5344CB8AC3E}">
        <p14:creationId xmlns:p14="http://schemas.microsoft.com/office/powerpoint/2010/main" val="3882044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Management Systems</a:t>
            </a:r>
          </a:p>
        </p:txBody>
      </p:sp>
      <p:sp>
        <p:nvSpPr>
          <p:cNvPr id="3" name="Text Placeholder 2"/>
          <p:cNvSpPr>
            <a:spLocks noGrp="1"/>
          </p:cNvSpPr>
          <p:nvPr>
            <p:ph type="body" idx="1"/>
          </p:nvPr>
        </p:nvSpPr>
        <p:spPr/>
        <p:txBody>
          <a:bodyPr/>
          <a:lstStyle/>
          <a:p>
            <a:r>
              <a:rPr lang="en-US" altLang="en-US" sz="2400" dirty="0">
                <a:latin typeface="+mn-lt"/>
                <a:cs typeface="Times New Roman" panose="02020603050405020304" pitchFamily="18" charset="0"/>
              </a:rPr>
              <a:t>P</a:t>
            </a:r>
            <a:r>
              <a:rPr lang="en-US" altLang="en-US" sz="2400" dirty="0">
                <a:latin typeface="+mn-lt"/>
              </a:rPr>
              <a:t>rovide tools for management, delivery, tracking, and assessment of employee learning and training</a:t>
            </a:r>
            <a:endParaRPr lang="en-US" altLang="en-US" sz="2400" dirty="0">
              <a:latin typeface="+mn-lt"/>
              <a:cs typeface="Times New Roman" panose="02020603050405020304" pitchFamily="18" charset="0"/>
            </a:endParaRPr>
          </a:p>
          <a:p>
            <a:r>
              <a:rPr lang="en-US" sz="2400" dirty="0">
                <a:latin typeface="+mn-lt"/>
              </a:rPr>
              <a:t>Multiple modes of learning</a:t>
            </a:r>
          </a:p>
          <a:p>
            <a:pPr lvl="1"/>
            <a:r>
              <a:rPr lang="en-US" sz="2400" dirty="0">
                <a:latin typeface="+mn-lt"/>
              </a:rPr>
              <a:t>Videos</a:t>
            </a:r>
          </a:p>
          <a:p>
            <a:pPr lvl="1"/>
            <a:r>
              <a:rPr lang="en-US" sz="2400" dirty="0">
                <a:latin typeface="+mn-lt"/>
              </a:rPr>
              <a:t>Web-based classes</a:t>
            </a:r>
          </a:p>
          <a:p>
            <a:pPr lvl="1"/>
            <a:r>
              <a:rPr lang="en-US" sz="2400" dirty="0">
                <a:latin typeface="+mn-lt"/>
              </a:rPr>
              <a:t>Live instruction</a:t>
            </a:r>
          </a:p>
          <a:p>
            <a:pPr lvl="1"/>
            <a:r>
              <a:rPr lang="en-US" sz="2400" dirty="0">
                <a:latin typeface="+mn-lt"/>
              </a:rPr>
              <a:t>Group learning in online forums</a:t>
            </a:r>
          </a:p>
          <a:p>
            <a:r>
              <a:rPr lang="en-US" sz="2400" dirty="0">
                <a:latin typeface="+mn-lt"/>
              </a:rPr>
              <a:t>Massive open online courses (M</a:t>
            </a:r>
            <a:r>
              <a:rPr lang="en-US" sz="100" dirty="0">
                <a:latin typeface="+mn-lt"/>
              </a:rPr>
              <a:t> </a:t>
            </a:r>
            <a:r>
              <a:rPr lang="en-US" sz="2400" dirty="0">
                <a:latin typeface="+mn-lt"/>
              </a:rPr>
              <a:t>O</a:t>
            </a:r>
            <a:r>
              <a:rPr lang="en-US" sz="100" dirty="0">
                <a:latin typeface="+mn-lt"/>
              </a:rPr>
              <a:t> </a:t>
            </a:r>
            <a:r>
              <a:rPr lang="en-US" sz="2400" dirty="0">
                <a:latin typeface="+mn-lt"/>
              </a:rPr>
              <a:t>O</a:t>
            </a:r>
            <a:r>
              <a:rPr lang="en-US" sz="100" dirty="0">
                <a:latin typeface="+mn-lt"/>
              </a:rPr>
              <a:t> </a:t>
            </a:r>
            <a:r>
              <a:rPr lang="en-US" sz="2400" dirty="0">
                <a:latin typeface="+mn-lt"/>
              </a:rPr>
              <a:t>Cs)</a:t>
            </a:r>
          </a:p>
        </p:txBody>
      </p:sp>
    </p:spTree>
    <p:extLst>
      <p:ext uri="{BB962C8B-B14F-4D97-AF65-F5344CB8AC3E}">
        <p14:creationId xmlns:p14="http://schemas.microsoft.com/office/powerpoint/2010/main" val="2717867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Work Systems</a:t>
            </a:r>
          </a:p>
        </p:txBody>
      </p:sp>
      <p:sp>
        <p:nvSpPr>
          <p:cNvPr id="3" name="Text Placeholder 2"/>
          <p:cNvSpPr>
            <a:spLocks noGrp="1"/>
          </p:cNvSpPr>
          <p:nvPr>
            <p:ph type="body" idx="1"/>
          </p:nvPr>
        </p:nvSpPr>
        <p:spPr/>
        <p:txBody>
          <a:bodyPr/>
          <a:lstStyle/>
          <a:p>
            <a:r>
              <a:rPr lang="en-US" altLang="en-US" sz="2400" dirty="0">
                <a:latin typeface="+mn-lt"/>
              </a:rPr>
              <a:t>Specialized systems for knowledge workers</a:t>
            </a:r>
          </a:p>
          <a:p>
            <a:r>
              <a:rPr lang="en-US" altLang="en-US" sz="2400" dirty="0">
                <a:latin typeface="+mn-lt"/>
              </a:rPr>
              <a:t>Requirements of knowledge work systems:</a:t>
            </a:r>
          </a:p>
          <a:p>
            <a:pPr lvl="1"/>
            <a:r>
              <a:rPr lang="en-US" altLang="en-US" sz="2400" dirty="0">
                <a:latin typeface="+mn-lt"/>
              </a:rPr>
              <a:t>Specialized tools</a:t>
            </a:r>
          </a:p>
          <a:p>
            <a:pPr lvl="2"/>
            <a:r>
              <a:rPr lang="en-US" altLang="en-US" sz="2400" dirty="0">
                <a:latin typeface="+mn-lt"/>
              </a:rPr>
              <a:t>Powerful graphics, analytical tools, and communications and document management</a:t>
            </a:r>
          </a:p>
          <a:p>
            <a:pPr lvl="1"/>
            <a:r>
              <a:rPr lang="en-US" altLang="en-US" sz="2400" dirty="0">
                <a:latin typeface="+mn-lt"/>
              </a:rPr>
              <a:t>Computing power to handle sophisticated graphics or complex calculations</a:t>
            </a:r>
          </a:p>
          <a:p>
            <a:pPr lvl="1"/>
            <a:r>
              <a:rPr lang="en-US" altLang="en-US" sz="2400" dirty="0">
                <a:latin typeface="+mn-lt"/>
              </a:rPr>
              <a:t>Access to external databases</a:t>
            </a:r>
          </a:p>
          <a:p>
            <a:pPr lvl="1"/>
            <a:r>
              <a:rPr lang="en-US" altLang="en-US" sz="2400" dirty="0">
                <a:latin typeface="+mn-lt"/>
              </a:rPr>
              <a:t>User-friendly interfaces</a:t>
            </a:r>
          </a:p>
        </p:txBody>
      </p:sp>
    </p:spTree>
    <p:extLst>
      <p:ext uri="{BB962C8B-B14F-4D97-AF65-F5344CB8AC3E}">
        <p14:creationId xmlns:p14="http://schemas.microsoft.com/office/powerpoint/2010/main" val="25609297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11.13 Requirements of Knowledge Work Systems</a:t>
            </a:r>
          </a:p>
        </p:txBody>
      </p:sp>
      <p:pic>
        <p:nvPicPr>
          <p:cNvPr id="4" name="Picture 3" descr="A diagram depicts the requirements of knowledge work systems. The diagram shows an external knowledge base and hardware platform, such as a knowledge workstation, leading to software and user interface. There is a two-way arrow between software and user interface. The information shown below the software is as follows. Graphics, which leads to Visualization. Modeling, which leads to Simulation. Document management. And Communications."/>
          <p:cNvPicPr>
            <a:picLocks noChangeAspect="1"/>
          </p:cNvPicPr>
          <p:nvPr/>
        </p:nvPicPr>
        <p:blipFill rotWithShape="1">
          <a:blip r:embed="rId3" cstate="screen">
            <a:extLst>
              <a:ext uri="{28A0092B-C50C-407E-A947-70E740481C1C}">
                <a14:useLocalDpi xmlns:a14="http://schemas.microsoft.com/office/drawing/2010/main"/>
              </a:ext>
            </a:extLst>
          </a:blip>
          <a:srcRect b="3902"/>
          <a:stretch/>
        </p:blipFill>
        <p:spPr>
          <a:xfrm>
            <a:off x="1276710" y="1692215"/>
            <a:ext cx="6199470" cy="4320396"/>
          </a:xfrm>
          <a:prstGeom prst="rect">
            <a:avLst/>
          </a:prstGeom>
        </p:spPr>
      </p:pic>
    </p:spTree>
    <p:extLst>
      <p:ext uri="{BB962C8B-B14F-4D97-AF65-F5344CB8AC3E}">
        <p14:creationId xmlns:p14="http://schemas.microsoft.com/office/powerpoint/2010/main" val="26052472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Knowledge Work Systems</a:t>
            </a:r>
          </a:p>
        </p:txBody>
      </p:sp>
      <p:sp>
        <p:nvSpPr>
          <p:cNvPr id="3" name="Text Placeholder 2"/>
          <p:cNvSpPr>
            <a:spLocks noGrp="1"/>
          </p:cNvSpPr>
          <p:nvPr>
            <p:ph type="body" idx="1"/>
          </p:nvPr>
        </p:nvSpPr>
        <p:spPr/>
        <p:txBody>
          <a:bodyPr/>
          <a:lstStyle/>
          <a:p>
            <a:r>
              <a:rPr lang="en-US" altLang="en-US" sz="2400" dirty="0">
                <a:latin typeface="+mn-lt"/>
              </a:rPr>
              <a:t>Computer-aided design (CAD) systems</a:t>
            </a:r>
          </a:p>
          <a:p>
            <a:r>
              <a:rPr lang="en-US" altLang="en-US" sz="2400" dirty="0">
                <a:latin typeface="+mn-lt"/>
              </a:rPr>
              <a:t>Virtual reality (V</a:t>
            </a:r>
            <a:r>
              <a:rPr lang="en-US" altLang="en-US" sz="100" dirty="0">
                <a:latin typeface="+mn-lt"/>
              </a:rPr>
              <a:t> </a:t>
            </a:r>
            <a:r>
              <a:rPr lang="en-US" altLang="en-US" sz="2400" dirty="0">
                <a:latin typeface="+mn-lt"/>
              </a:rPr>
              <a:t>R) systems</a:t>
            </a:r>
          </a:p>
          <a:p>
            <a:pPr marL="741600" lvl="1" indent="-284400"/>
            <a:r>
              <a:rPr lang="en-US" altLang="en-US" sz="2400" dirty="0">
                <a:latin typeface="+mn-lt"/>
              </a:rPr>
              <a:t>Simulation and modeling</a:t>
            </a:r>
          </a:p>
          <a:p>
            <a:pPr marL="741600" lvl="1" indent="-284400"/>
            <a:r>
              <a:rPr lang="en-US" altLang="en-US" sz="2400" dirty="0">
                <a:latin typeface="+mn-lt"/>
              </a:rPr>
              <a:t>Virtual Reality Modeling Language (V</a:t>
            </a:r>
            <a:r>
              <a:rPr lang="en-US" altLang="en-US" sz="100" dirty="0">
                <a:latin typeface="+mn-lt"/>
              </a:rPr>
              <a:t> </a:t>
            </a:r>
            <a:r>
              <a:rPr lang="en-US" altLang="en-US" sz="2400" dirty="0">
                <a:latin typeface="+mn-lt"/>
              </a:rPr>
              <a:t>R</a:t>
            </a:r>
            <a:r>
              <a:rPr lang="en-US" altLang="en-US" sz="100" dirty="0">
                <a:latin typeface="+mn-lt"/>
              </a:rPr>
              <a:t> </a:t>
            </a:r>
            <a:r>
              <a:rPr lang="en-US" altLang="en-US" sz="2400" dirty="0">
                <a:latin typeface="+mn-lt"/>
              </a:rPr>
              <a:t>M</a:t>
            </a:r>
            <a:r>
              <a:rPr lang="en-US" altLang="en-US" sz="100" dirty="0">
                <a:latin typeface="+mn-lt"/>
              </a:rPr>
              <a:t> </a:t>
            </a:r>
            <a:r>
              <a:rPr lang="en-US" altLang="en-US" sz="2400" dirty="0">
                <a:latin typeface="+mn-lt"/>
              </a:rPr>
              <a:t>L)</a:t>
            </a:r>
          </a:p>
          <a:p>
            <a:r>
              <a:rPr lang="en-US" altLang="en-US" sz="2400" dirty="0">
                <a:latin typeface="+mn-lt"/>
              </a:rPr>
              <a:t>Augmented reality (A</a:t>
            </a:r>
            <a:r>
              <a:rPr lang="en-US" altLang="en-US" sz="100" dirty="0">
                <a:latin typeface="+mn-lt"/>
              </a:rPr>
              <a:t> </a:t>
            </a:r>
            <a:r>
              <a:rPr lang="en-US" altLang="en-US" sz="2400" dirty="0">
                <a:latin typeface="+mn-lt"/>
              </a:rPr>
              <a:t>R) systems</a:t>
            </a:r>
          </a:p>
          <a:p>
            <a:pPr marL="741600" lvl="1" indent="-284400"/>
            <a:r>
              <a:rPr lang="en-US" altLang="en-US" sz="2400" dirty="0">
                <a:latin typeface="+mn-lt"/>
              </a:rPr>
              <a:t>Live view of physical world with elements augmented by computer-generated imagery</a:t>
            </a:r>
          </a:p>
          <a:p>
            <a:pPr marL="741600" lvl="1" indent="-284400"/>
            <a:r>
              <a:rPr lang="en-US" altLang="en-US" sz="2400" dirty="0">
                <a:latin typeface="+mn-lt"/>
              </a:rPr>
              <a:t>E.g. image-guided surgery</a:t>
            </a:r>
          </a:p>
        </p:txBody>
      </p:sp>
    </p:spTree>
    <p:extLst>
      <p:ext uri="{BB962C8B-B14F-4D97-AF65-F5344CB8AC3E}">
        <p14:creationId xmlns:p14="http://schemas.microsoft.com/office/powerpoint/2010/main" val="18215172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Western Well Health</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1431496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Roche: Changing Medical Care with Mobile Technology and Big Data (2 of 2)</a:t>
            </a:r>
            <a:endParaRPr lang="en-US" dirty="0"/>
          </a:p>
        </p:txBody>
      </p:sp>
      <p:sp>
        <p:nvSpPr>
          <p:cNvPr id="3" name="Text Placeholder 2"/>
          <p:cNvSpPr>
            <a:spLocks noGrp="1"/>
          </p:cNvSpPr>
          <p:nvPr>
            <p:ph type="body" idx="1"/>
          </p:nvPr>
        </p:nvSpPr>
        <p:spPr/>
        <p:txBody>
          <a:bodyPr/>
          <a:lstStyle/>
          <a:p>
            <a:r>
              <a:rPr lang="en-IN" altLang="en-US" sz="2400" dirty="0">
                <a:latin typeface="+mn-lt"/>
              </a:rPr>
              <a:t>The connected healthcare model collects data from smartphones and sends it to a health facility that monitors in real time.</a:t>
            </a:r>
          </a:p>
          <a:p>
            <a:r>
              <a:rPr lang="en-IN" altLang="en-US" sz="2400" dirty="0">
                <a:latin typeface="+mn-lt"/>
              </a:rPr>
              <a:t>Demonstrates IT’s role in providing information and business intelligence that help organizations improve services</a:t>
            </a:r>
          </a:p>
          <a:p>
            <a:r>
              <a:rPr lang="en-IN" altLang="en-US" sz="2400" dirty="0">
                <a:latin typeface="+mn-lt"/>
              </a:rPr>
              <a:t>Illustrates how information systems improve decision making</a:t>
            </a:r>
          </a:p>
        </p:txBody>
      </p:sp>
    </p:spTree>
    <p:extLst>
      <p:ext uri="{BB962C8B-B14F-4D97-AF65-F5344CB8AC3E}">
        <p14:creationId xmlns:p14="http://schemas.microsoft.com/office/powerpoint/2010/main" val="3680080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Value of Improved Decision Making</a:t>
            </a:r>
          </a:p>
        </p:txBody>
      </p:sp>
      <p:sp>
        <p:nvSpPr>
          <p:cNvPr id="3" name="Text Placeholder 2"/>
          <p:cNvSpPr>
            <a:spLocks noGrp="1"/>
          </p:cNvSpPr>
          <p:nvPr>
            <p:ph type="body" idx="1"/>
          </p:nvPr>
        </p:nvSpPr>
        <p:spPr/>
        <p:txBody>
          <a:bodyPr/>
          <a:lstStyle/>
          <a:p>
            <a:r>
              <a:rPr lang="en-US" altLang="en-US" sz="2400" dirty="0">
                <a:latin typeface="+mn-lt"/>
              </a:rPr>
              <a:t>Possible to measure value of improved decision making</a:t>
            </a:r>
          </a:p>
          <a:p>
            <a:r>
              <a:rPr lang="en-US" altLang="en-US" sz="2400" dirty="0">
                <a:latin typeface="+mn-lt"/>
              </a:rPr>
              <a:t>Decisions made at all levels of the firm</a:t>
            </a:r>
          </a:p>
          <a:p>
            <a:pPr lvl="1"/>
            <a:r>
              <a:rPr lang="en-US" altLang="en-US" sz="2400" dirty="0">
                <a:latin typeface="+mn-lt"/>
              </a:rPr>
              <a:t>Some are common, routine, and numerous</a:t>
            </a:r>
          </a:p>
          <a:p>
            <a:pPr lvl="1"/>
            <a:r>
              <a:rPr lang="en-US" altLang="en-US" sz="2400" dirty="0">
                <a:latin typeface="+mn-lt"/>
              </a:rPr>
              <a:t>Although value of improving any single decision may be small, improving hundreds of thousands of </a:t>
            </a:r>
            <a:r>
              <a:rPr lang="en-US" altLang="ja-JP" sz="2400" dirty="0">
                <a:latin typeface="+mn-lt"/>
              </a:rPr>
              <a:t>“small” decisions adds up to large annual value for the business</a:t>
            </a:r>
            <a:endParaRPr lang="en-US" altLang="en-US" sz="2400" dirty="0">
              <a:latin typeface="+mn-lt"/>
            </a:endParaRPr>
          </a:p>
        </p:txBody>
      </p:sp>
    </p:spTree>
    <p:extLst>
      <p:ext uri="{BB962C8B-B14F-4D97-AF65-F5344CB8AC3E}">
        <p14:creationId xmlns:p14="http://schemas.microsoft.com/office/powerpoint/2010/main" val="459541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11.1 Business Value of Enhanced Decision Making</a:t>
            </a:r>
          </a:p>
        </p:txBody>
      </p:sp>
      <p:graphicFrame>
        <p:nvGraphicFramePr>
          <p:cNvPr id="4" name="Table 3"/>
          <p:cNvGraphicFramePr>
            <a:graphicFrameLocks noGrp="1"/>
          </p:cNvGraphicFramePr>
          <p:nvPr>
            <p:extLst>
              <p:ext uri="{D42A27DB-BD31-4B8C-83A1-F6EECF244321}">
                <p14:modId xmlns:p14="http://schemas.microsoft.com/office/powerpoint/2010/main" val="1684892673"/>
              </p:ext>
            </p:extLst>
          </p:nvPr>
        </p:nvGraphicFramePr>
        <p:xfrm>
          <a:off x="621103" y="1811065"/>
          <a:ext cx="7737893" cy="3108960"/>
        </p:xfrm>
        <a:graphic>
          <a:graphicData uri="http://schemas.openxmlformats.org/drawingml/2006/table">
            <a:tbl>
              <a:tblPr firstRow="1" bandRow="1">
                <a:tableStyleId>{40F9630F-82C1-40B7-BC3A-925EFCFF5E92}</a:tableStyleId>
              </a:tblPr>
              <a:tblGrid>
                <a:gridCol w="2587924">
                  <a:extLst>
                    <a:ext uri="{9D8B030D-6E8A-4147-A177-3AD203B41FA5}">
                      <a16:colId xmlns:a16="http://schemas.microsoft.com/office/drawing/2014/main" val="1355005853"/>
                    </a:ext>
                  </a:extLst>
                </a:gridCol>
                <a:gridCol w="1345720">
                  <a:extLst>
                    <a:ext uri="{9D8B030D-6E8A-4147-A177-3AD203B41FA5}">
                      <a16:colId xmlns:a16="http://schemas.microsoft.com/office/drawing/2014/main" val="1343223248"/>
                    </a:ext>
                  </a:extLst>
                </a:gridCol>
                <a:gridCol w="1207698">
                  <a:extLst>
                    <a:ext uri="{9D8B030D-6E8A-4147-A177-3AD203B41FA5}">
                      <a16:colId xmlns:a16="http://schemas.microsoft.com/office/drawing/2014/main" val="3639443368"/>
                    </a:ext>
                  </a:extLst>
                </a:gridCol>
                <a:gridCol w="1354348">
                  <a:extLst>
                    <a:ext uri="{9D8B030D-6E8A-4147-A177-3AD203B41FA5}">
                      <a16:colId xmlns:a16="http://schemas.microsoft.com/office/drawing/2014/main" val="3291902621"/>
                    </a:ext>
                  </a:extLst>
                </a:gridCol>
                <a:gridCol w="1242203">
                  <a:extLst>
                    <a:ext uri="{9D8B030D-6E8A-4147-A177-3AD203B41FA5}">
                      <a16:colId xmlns:a16="http://schemas.microsoft.com/office/drawing/2014/main" val="247328074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rPr>
                        <a:t>Example Decision</a:t>
                      </a:r>
                      <a:r>
                        <a:rPr lang="en-US" sz="1400" baseline="0" dirty="0">
                          <a:latin typeface="+mn-lt"/>
                        </a:rPr>
                        <a:t> Value</a:t>
                      </a:r>
                      <a:endParaRPr lang="en-US" sz="1400" b="1" i="0" u="none" strike="noStrike" cap="none" dirty="0">
                        <a:solidFill>
                          <a:schemeClr val="dk1"/>
                        </a:solidFill>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rPr>
                        <a:t>Decision</a:t>
                      </a:r>
                      <a:r>
                        <a:rPr lang="en-US" sz="1400" baseline="0" dirty="0">
                          <a:latin typeface="+mn-lt"/>
                        </a:rPr>
                        <a:t> Maker</a:t>
                      </a:r>
                      <a:endParaRPr lang="en-US" sz="1400" b="1" i="0" u="none" strike="noStrike" cap="none" dirty="0">
                        <a:solidFill>
                          <a:schemeClr val="dk1"/>
                        </a:solidFill>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rPr>
                        <a:t># of Annual</a:t>
                      </a:r>
                      <a:r>
                        <a:rPr lang="en-US" sz="1400" baseline="0" dirty="0">
                          <a:latin typeface="+mn-lt"/>
                        </a:rPr>
                        <a:t> Decisions</a:t>
                      </a:r>
                      <a:endParaRPr lang="en-US" sz="1400" b="1" i="0" u="none" strike="noStrike" cap="none" dirty="0">
                        <a:solidFill>
                          <a:schemeClr val="dk1"/>
                        </a:solidFill>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rPr>
                        <a:t>Estimated</a:t>
                      </a:r>
                      <a:r>
                        <a:rPr lang="en-US" sz="1400" baseline="0" dirty="0">
                          <a:latin typeface="+mn-lt"/>
                        </a:rPr>
                        <a:t> Value to Firm</a:t>
                      </a:r>
                      <a:endParaRPr lang="en-US" sz="1400" b="1" i="0" u="none" strike="noStrike" cap="none" dirty="0">
                        <a:solidFill>
                          <a:schemeClr val="dk1"/>
                        </a:solidFill>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latin typeface="+mn-lt"/>
                        </a:rPr>
                        <a:t>Annual</a:t>
                      </a:r>
                      <a:endParaRPr lang="en-US" sz="1400" b="1" i="0" u="none" strike="noStrike" cap="none" dirty="0">
                        <a:solidFill>
                          <a:schemeClr val="dk1"/>
                        </a:solidFill>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3491319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Allocate support to most valuable customers</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Accounts manager</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latin typeface="+mn-lt"/>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$100,000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$1,200,000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2790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Predict call center daily demand</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Call Center management</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latin typeface="+mn-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150,000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600,000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0088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Decide parts inventory level daily</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Inventory manager</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latin typeface="+mn-lt"/>
                        </a:rPr>
                        <a:t>365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0" lang="en-US" sz="1400" u="none" strike="noStrike" cap="none" normalizeH="0" baseline="0" dirty="0">
                          <a:ln>
                            <a:noFill/>
                          </a:ln>
                          <a:effectLst/>
                          <a:latin typeface="+mn-lt"/>
                        </a:rPr>
                        <a:t>5,000</a:t>
                      </a:r>
                      <a:endParaRPr lang="en-US"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1,825,000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080936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Identify competitive bids from major suppliers</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Senior management</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latin typeface="+mn-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2,000,000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2,000,000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417760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Schedule production to fill orders</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Manufacturing manager</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dirty="0">
                          <a:latin typeface="+mn-lt"/>
                        </a:rPr>
                        <a:t>150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10,000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u="none" strike="noStrike" cap="none" normalizeH="0" baseline="0" dirty="0">
                          <a:ln>
                            <a:noFill/>
                          </a:ln>
                          <a:effectLst/>
                          <a:latin typeface="+mn-lt"/>
                        </a:rPr>
                        <a:t>1,500,000</a:t>
                      </a:r>
                      <a:endParaRPr kumimoji="0" lang="en-US" sz="1400" b="0" i="0" u="none" strike="noStrike" cap="none" normalizeH="0" baseline="0" dirty="0">
                        <a:ln>
                          <a:noFill/>
                        </a:ln>
                        <a:solidFill>
                          <a:srgbClr val="000000"/>
                        </a:solidFill>
                        <a:effectLst/>
                        <a:latin typeface="+mn-lt"/>
                        <a:ea typeface="Verdana" panose="020B0604030504040204" pitchFamily="34" charset="0"/>
                        <a:cs typeface="Verdana" panose="020B0604030504040204" pitchFamily="34" charset="0"/>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621378"/>
                  </a:ext>
                </a:extLst>
              </a:tr>
            </a:tbl>
          </a:graphicData>
        </a:graphic>
      </p:graphicFrame>
    </p:spTree>
    <p:extLst>
      <p:ext uri="{BB962C8B-B14F-4D97-AF65-F5344CB8AC3E}">
        <p14:creationId xmlns:p14="http://schemas.microsoft.com/office/powerpoint/2010/main" val="3924845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Decisions</a:t>
            </a:r>
          </a:p>
        </p:txBody>
      </p:sp>
      <p:sp>
        <p:nvSpPr>
          <p:cNvPr id="3" name="Text Placeholder 2"/>
          <p:cNvSpPr>
            <a:spLocks noGrp="1"/>
          </p:cNvSpPr>
          <p:nvPr>
            <p:ph type="body" idx="1"/>
          </p:nvPr>
        </p:nvSpPr>
        <p:spPr/>
        <p:txBody>
          <a:bodyPr/>
          <a:lstStyle/>
          <a:p>
            <a:r>
              <a:rPr lang="en-US" altLang="en-US" sz="2000" dirty="0">
                <a:latin typeface="+mn-lt"/>
              </a:rPr>
              <a:t>Unstructured</a:t>
            </a:r>
          </a:p>
          <a:p>
            <a:pPr lvl="1"/>
            <a:r>
              <a:rPr lang="en-US" altLang="en-US" sz="2000" dirty="0">
                <a:latin typeface="+mn-lt"/>
              </a:rPr>
              <a:t>Decision maker must provide judgment to solve problem</a:t>
            </a:r>
          </a:p>
          <a:p>
            <a:pPr lvl="1"/>
            <a:r>
              <a:rPr lang="en-US" altLang="en-US" sz="2000" dirty="0">
                <a:latin typeface="+mn-lt"/>
              </a:rPr>
              <a:t>Novel, important, nonroutine</a:t>
            </a:r>
          </a:p>
          <a:p>
            <a:pPr lvl="1"/>
            <a:r>
              <a:rPr lang="en-US" altLang="en-US" sz="2000" dirty="0">
                <a:latin typeface="+mn-lt"/>
              </a:rPr>
              <a:t>No well-understood or agreed-upon procedure for making them</a:t>
            </a:r>
          </a:p>
          <a:p>
            <a:r>
              <a:rPr lang="en-US" altLang="en-US" sz="2000" dirty="0">
                <a:latin typeface="+mn-lt"/>
              </a:rPr>
              <a:t>Structured</a:t>
            </a:r>
          </a:p>
          <a:p>
            <a:pPr lvl="1"/>
            <a:r>
              <a:rPr lang="en-US" altLang="en-US" sz="2000" dirty="0">
                <a:latin typeface="+mn-lt"/>
              </a:rPr>
              <a:t>Repetitive and routine</a:t>
            </a:r>
          </a:p>
          <a:p>
            <a:pPr lvl="1"/>
            <a:r>
              <a:rPr lang="en-US" altLang="en-US" sz="2000" dirty="0">
                <a:latin typeface="+mn-lt"/>
              </a:rPr>
              <a:t>Involve definite procedure for handling them so do not have to be treated as new</a:t>
            </a:r>
          </a:p>
          <a:p>
            <a:r>
              <a:rPr lang="en-US" altLang="en-US" sz="2000" dirty="0">
                <a:latin typeface="+mn-lt"/>
              </a:rPr>
              <a:t>Semi-structured</a:t>
            </a:r>
          </a:p>
          <a:p>
            <a:pPr lvl="1"/>
            <a:r>
              <a:rPr lang="en-US" altLang="en-US" sz="2000" dirty="0">
                <a:latin typeface="+mn-lt"/>
              </a:rPr>
              <a:t>Only part of problem has clear-cut answer provided by accepted procedure</a:t>
            </a:r>
          </a:p>
        </p:txBody>
      </p:sp>
    </p:spTree>
    <p:extLst>
      <p:ext uri="{BB962C8B-B14F-4D97-AF65-F5344CB8AC3E}">
        <p14:creationId xmlns:p14="http://schemas.microsoft.com/office/powerpoint/2010/main" val="1620222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 Information Requirements of Key Decision-Making Groups in a Firm</a:t>
            </a:r>
          </a:p>
        </p:txBody>
      </p:sp>
      <p:pic>
        <p:nvPicPr>
          <p:cNvPr id="4" name="Picture 3" descr="A diagram shows the information requirements of key decision-making groups in a firm. The diagram shows the information requirements at three different levels of an organization from bottom to top as follows. Decision characteristics and examples are as follows. Structured, Operational management, Individual employees and teams&#10;Examples of decisions are Determine overtime eligibility, Restock inventory, Offer credit to customers, and Determine special offers to customers. The Semi-structured characteristic is Middle management. Examples of decisions are Design a marketing plan, Develop a departmental budget, and Design a new corporate Web site. The Unstructured characteristic is Senior management. Examples of decisions are Decide entrance or exit from markets, Approve capital budget, Decide long-term goals"/>
          <p:cNvPicPr>
            <a:picLocks noChangeAspect="1"/>
          </p:cNvPicPr>
          <p:nvPr/>
        </p:nvPicPr>
        <p:blipFill rotWithShape="1">
          <a:blip r:embed="rId3" cstate="screen">
            <a:extLst>
              <a:ext uri="{28A0092B-C50C-407E-A947-70E740481C1C}">
                <a14:useLocalDpi xmlns:a14="http://schemas.microsoft.com/office/drawing/2010/main"/>
              </a:ext>
            </a:extLst>
          </a:blip>
          <a:srcRect b="3791"/>
          <a:stretch/>
        </p:blipFill>
        <p:spPr>
          <a:xfrm>
            <a:off x="1043724" y="1752807"/>
            <a:ext cx="7056552" cy="4208046"/>
          </a:xfrm>
          <a:prstGeom prst="rect">
            <a:avLst/>
          </a:prstGeom>
        </p:spPr>
      </p:pic>
    </p:spTree>
    <p:extLst>
      <p:ext uri="{BB962C8B-B14F-4D97-AF65-F5344CB8AC3E}">
        <p14:creationId xmlns:p14="http://schemas.microsoft.com/office/powerpoint/2010/main" val="2962070734"/>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8373</TotalTime>
  <Words>4581</Words>
  <Application>Microsoft Office PowerPoint</Application>
  <PresentationFormat>On-screen Show (4:3)</PresentationFormat>
  <Paragraphs>432</Paragraphs>
  <Slides>49</Slides>
  <Notes>36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49</vt:i4>
      </vt:variant>
    </vt:vector>
  </HeadingPairs>
  <TitlesOfParts>
    <vt:vector size="56" baseType="lpstr">
      <vt:lpstr>MS PGothic</vt: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Roche: Changing Medical Care with Mobile Technology and Big Data (1 of 2)</vt:lpstr>
      <vt:lpstr>Roche: Changing Medical Care with Mobile Technology and Big Data (2 of 2)</vt:lpstr>
      <vt:lpstr>Business Value of Improved Decision Making</vt:lpstr>
      <vt:lpstr>Table 11.1 Business Value of Enhanced Decision Making</vt:lpstr>
      <vt:lpstr>Types of Decisions</vt:lpstr>
      <vt:lpstr>Figure 11.1 Information Requirements of Key Decision-Making Groups in a Firm</vt:lpstr>
      <vt:lpstr>The Decision-Making Process</vt:lpstr>
      <vt:lpstr>Figure 11.2 Stages in Decision Making</vt:lpstr>
      <vt:lpstr>High-Velocity Automated Decision Making</vt:lpstr>
      <vt:lpstr>Quality of Decisions and Decision Making</vt:lpstr>
      <vt:lpstr>Business Intelligence</vt:lpstr>
      <vt:lpstr>The Business Intelligence Environment</vt:lpstr>
      <vt:lpstr>Figure 11.3 Business Intelligence and Analytics for Decision Support</vt:lpstr>
      <vt:lpstr>Business Intelligence and Analytics Capabilities</vt:lpstr>
      <vt:lpstr>Table 11.3 Examples of Predefined Business Intelligence Production Reports</vt:lpstr>
      <vt:lpstr>Predictive Analytics</vt:lpstr>
      <vt:lpstr>Big Data Analytics</vt:lpstr>
      <vt:lpstr>Operational Intelligence and Analytics</vt:lpstr>
      <vt:lpstr>Location Analytics and G I S</vt:lpstr>
      <vt:lpstr>Figure 11.4 Business Intelligence Users</vt:lpstr>
      <vt:lpstr>Support for Semi-Structured Decisions</vt:lpstr>
      <vt:lpstr>Figure 11.5 Sensitivity Analysis</vt:lpstr>
      <vt:lpstr>Figure 11.6 A Pivot Table That Examines Customer Regional Distribution and Advertising Source</vt:lpstr>
      <vt:lpstr>Decision Support for Senior Management (1 of 2)</vt:lpstr>
      <vt:lpstr>Figure 11.7 The Balanced Scorecard Framework</vt:lpstr>
      <vt:lpstr>Decision Support for Senior Management (2 of 2)</vt:lpstr>
      <vt:lpstr>Group Decision-Support Systems (G D S S)</vt:lpstr>
      <vt:lpstr>Artificial Intelligent Techniques (1 of 4)</vt:lpstr>
      <vt:lpstr>Artificial Intelligent Techniques (2 of 4)</vt:lpstr>
      <vt:lpstr>Interactive Session – Technology: Singapore Sports Institute Uses Analytics for SEA Games</vt:lpstr>
      <vt:lpstr>Figure 11.8 How a Neural Network Works</vt:lpstr>
      <vt:lpstr>Figure 11.9 The Components of a Genetic Algorithm</vt:lpstr>
      <vt:lpstr>Artificial Intelligent Techniques (3 of 4)</vt:lpstr>
      <vt:lpstr>Figure 11.10 Intelligent Agents in P&amp;G’s Supply Chain Network</vt:lpstr>
      <vt:lpstr>Artificial Intelligent Techniques (4 of 4)</vt:lpstr>
      <vt:lpstr>Figure 11.11 Rules in an Expert System</vt:lpstr>
      <vt:lpstr>Interactive Session – People: Will Robots Replace People in Manufacturing?</vt:lpstr>
      <vt:lpstr>Knowledge Management</vt:lpstr>
      <vt:lpstr>Enterprise-wide Knowledge Management Systems</vt:lpstr>
      <vt:lpstr>Enterprise Content Management Systems</vt:lpstr>
      <vt:lpstr>Figure 11.12 An Enterprise Content Management System</vt:lpstr>
      <vt:lpstr>Learning Management Systems</vt:lpstr>
      <vt:lpstr>Knowledge Work Systems</vt:lpstr>
      <vt:lpstr>Figure 11.13 Requirements of Knowledge Work Systems</vt:lpstr>
      <vt:lpstr>Examples of Knowledge Work Systems</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823</cp:revision>
  <dcterms:modified xsi:type="dcterms:W3CDTF">2018-10-22T13:26:42Z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