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38"/>
  </p:notesMasterIdLst>
  <p:handoutMasterIdLst>
    <p:handoutMasterId r:id="rId39"/>
  </p:handoutMasterIdLst>
  <p:sldIdLst>
    <p:sldId id="301" r:id="rId3"/>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 id="333" r:id="rId31"/>
    <p:sldId id="334" r:id="rId32"/>
    <p:sldId id="335" r:id="rId33"/>
    <p:sldId id="336" r:id="rId34"/>
    <p:sldId id="337" r:id="rId35"/>
    <p:sldId id="338" r:id="rId36"/>
    <p:sldId id="339" r:id="rId3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800" autoAdjust="0"/>
    <p:restoredTop sz="96395" autoAdjust="0"/>
  </p:normalViewPr>
  <p:slideViewPr>
    <p:cSldViewPr snapToGrid="0" snapToObjects="1">
      <p:cViewPr varScale="1">
        <p:scale>
          <a:sx n="110" d="100"/>
          <a:sy n="110" d="100"/>
        </p:scale>
        <p:origin x="1728" y="108"/>
      </p:cViewPr>
      <p:guideLst>
        <p:guide orient="horz" pos="2160"/>
        <p:guide pos="2880"/>
      </p:guideLst>
    </p:cSldViewPr>
  </p:slideViewPr>
  <p:outlineViewPr>
    <p:cViewPr>
      <p:scale>
        <a:sx n="100" d="100"/>
        <a:sy n="100"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10/22/2018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This slide introduces the types of e-commerce. B2C, B2B, and C2C e-commerce are categorized according to the nature of the participants. M-commerce is a category based on the nature of the connection to the Internet. Ask students to provide examples of the different types of e-commerce listed here. Most students will find it hard to come up with a B2B example. One place you can visit on the web is grainger.com, one of the largest B2B marketplaces in the United States. Another is mcmaster.com, and also elemica.com (chemical industry).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11258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continues the discussion of new Internet business models. Ask students to give examples of these business models. For each model, ask students about their experience, or ask for examples for each model. Ask how these business models create revenue. For instance:</a:t>
            </a:r>
          </a:p>
          <a:p>
            <a:pPr eaLnBrk="1" hangingPunct="1"/>
            <a:r>
              <a:rPr lang="en-US" altLang="en-US" dirty="0">
                <a:latin typeface="Times New Roman" panose="02020603050405020304" pitchFamily="18" charset="0"/>
              </a:rPr>
              <a:t>Content provider</a:t>
            </a:r>
            <a:r>
              <a:rPr lang="en-US" altLang="en-US" dirty="0">
                <a:latin typeface="Times New Roman" panose="02020603050405020304" pitchFamily="18" charset="0"/>
                <a:cs typeface="Times New Roman" panose="02020603050405020304" pitchFamily="18" charset="0"/>
              </a:rPr>
              <a:t> r</a:t>
            </a:r>
            <a:r>
              <a:rPr lang="en-US" altLang="en-US" dirty="0">
                <a:latin typeface="Times New Roman" panose="02020603050405020304" pitchFamily="18" charset="0"/>
              </a:rPr>
              <a:t>evenue: access fees, advertising</a:t>
            </a:r>
          </a:p>
          <a:p>
            <a:pPr eaLnBrk="1" hangingPunct="1"/>
            <a:r>
              <a:rPr lang="en-US" altLang="en-US" dirty="0">
                <a:latin typeface="Times New Roman" panose="02020603050405020304" pitchFamily="18" charset="0"/>
              </a:rPr>
              <a:t>Portal</a:t>
            </a:r>
            <a:r>
              <a:rPr lang="en-US" altLang="en-US" dirty="0">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rPr>
              <a:t>revenue: advertising</a:t>
            </a:r>
          </a:p>
          <a:p>
            <a:pPr eaLnBrk="1" hangingPunct="1"/>
            <a:r>
              <a:rPr lang="en-US" altLang="en-US" dirty="0">
                <a:latin typeface="Times New Roman" panose="02020603050405020304" pitchFamily="18" charset="0"/>
              </a:rPr>
              <a:t>Service provider</a:t>
            </a:r>
            <a:r>
              <a:rPr lang="en-US" altLang="en-US" dirty="0">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rPr>
              <a:t>revenue: subscription fees, advertising</a:t>
            </a:r>
          </a:p>
          <a:p>
            <a:pPr eaLnBrk="1" hangingPunct="1"/>
            <a:r>
              <a:rPr lang="en-US" altLang="en-US" dirty="0">
                <a:latin typeface="Times New Roman" panose="02020603050405020304" pitchFamily="18" charset="0"/>
              </a:rPr>
              <a:t>Community provider (could be Facebook) revenue: sales of virtual goods, display ads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0227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and the next several slides discuss new business models that are enabled by the Internet and e-commerce. Although many of the new business models are pure-play, some, especially in the retail industry, are clicks-and-mortar.</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Some of the new models take advantage of the Internet</a:t>
            </a:r>
            <a:r>
              <a:rPr lang="en-US" altLang="ja-JP" dirty="0">
                <a:latin typeface="Times New Roman" panose="02020603050405020304" pitchFamily="18" charset="0"/>
              </a:rPr>
              <a:t>’s communication capabilities, such as the social networking sites. Ask students what other sites take advantage of the Internet’s communication abilities.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985491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Ask students to explain why marketers are looking to analyze blog content, and content from chat rooms and message boards. Have students describe and evaluate their experiences with advertising on social networks, via email and other online formats.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41316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10.3,</a:t>
            </a:r>
            <a:r>
              <a:rPr lang="en-US" altLang="en-US" baseline="0" dirty="0"/>
              <a:t> Page 369.</a:t>
            </a:r>
          </a:p>
          <a:p>
            <a:r>
              <a:rPr lang="en-US" sz="1200" b="0" i="1" u="none" strike="noStrike" kern="1200" cap="none" baseline="0" dirty="0">
                <a:solidFill>
                  <a:schemeClr val="tx1"/>
                </a:solidFill>
                <a:latin typeface="Arial"/>
                <a:ea typeface="Arial"/>
                <a:cs typeface="Arial"/>
                <a:sym typeface="Arial"/>
              </a:rPr>
              <a:t>E-commerce websites and advertising platforms like Google’s DoubleClick have tools to track a shopper’s every step through an online store and then across the web as shoppers move from site to site. Close examination of customer behavior at a website selling women’s clothing shows what the store might learn at each step and what actions it could take to increase sales.</a:t>
            </a:r>
            <a:endParaRPr lang="en-US" altLang="en-US" i="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how clickstream tracking works and what the store can tell about the activities of a shopper on their website. Extensive metrics exist for various types of user behavior, from the time spent on a web page to the number of products ordered and placed in a shopping cart but not purchased.</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109658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10.4,</a:t>
            </a:r>
            <a:r>
              <a:rPr lang="en-US" altLang="en-US" baseline="0" dirty="0"/>
              <a:t> Page 369.</a:t>
            </a:r>
          </a:p>
          <a:p>
            <a:r>
              <a:rPr lang="en-US" sz="1200" b="0" i="1" u="none" strike="noStrike" kern="1200" cap="none" baseline="0" dirty="0">
                <a:solidFill>
                  <a:schemeClr val="tx1"/>
                </a:solidFill>
                <a:latin typeface="Arial"/>
                <a:ea typeface="Arial"/>
                <a:cs typeface="Arial"/>
                <a:sym typeface="Arial"/>
              </a:rPr>
              <a:t>Firms can create unique personalized web pages that display content or ads for products or services of special interest to individual users, improving the customer experience and creating additional value</a:t>
            </a:r>
            <a:r>
              <a:rPr lang="en-US" sz="1200" b="0" i="0" u="none" strike="noStrike" kern="1200" cap="none" baseline="0" dirty="0">
                <a:solidFill>
                  <a:schemeClr val="tx1"/>
                </a:solidFill>
                <a:latin typeface="Arial"/>
                <a:ea typeface="Arial"/>
                <a:cs typeface="Arial"/>
                <a:sym typeface="Arial"/>
              </a:rPr>
              <a:t>.</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some of the types of personalization that clickstream tracking can make possible. Have students found suggestions made by a website useful in their experience? You can go to Amazon.com and illustrate how recommender systems work. Search for a product, and then scroll to the bottom of the page where Amazon</a:t>
            </a:r>
            <a:r>
              <a:rPr lang="en-US" altLang="ja-JP" dirty="0">
                <a:latin typeface="Times New Roman" panose="02020603050405020304" pitchFamily="18" charset="0"/>
              </a:rPr>
              <a:t>’s recommender will tell you what other people who looked at the current page actually bought. Netflix is also an excellent site to demonstrate personalization.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30752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10.5,</a:t>
            </a:r>
            <a:r>
              <a:rPr lang="en-US" altLang="en-US" baseline="0" dirty="0"/>
              <a:t> Page 393.</a:t>
            </a:r>
          </a:p>
          <a:p>
            <a:r>
              <a:rPr lang="en-US" sz="1200" b="0" i="1" u="none" strike="noStrike" kern="1200" cap="none" baseline="0" dirty="0">
                <a:solidFill>
                  <a:schemeClr val="tx1"/>
                </a:solidFill>
                <a:latin typeface="Arial"/>
                <a:ea typeface="Arial"/>
                <a:cs typeface="Arial"/>
                <a:sym typeface="Arial"/>
              </a:rPr>
              <a:t>Advertising networks and their use of tracking programs have become controversial among privacy advocates because of their ability to track individual consumers across the Internet.</a:t>
            </a:r>
            <a:endParaRPr lang="en-US" altLang="en-US" i="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What do students think (or do they think) about how advertising networks follow them around the Internet? It</a:t>
            </a:r>
            <a:r>
              <a:rPr lang="en-US" altLang="ja-JP" dirty="0">
                <a:latin typeface="Times New Roman" panose="02020603050405020304" pitchFamily="18" charset="0"/>
              </a:rPr>
              <a:t>’s actually quite difficult for anyone to know when they are being tracked by a network, and even more difficult to find out how the information is being used?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2079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Ask your class who has a Facebook page. A forest of hands will rise. How many have purchased something while on their Facebook page, or clicks routinely on ads? Generally, people do not go to Facebook to buy things and are not clicking on display ads (about</a:t>
            </a:r>
            <a:r>
              <a:rPr lang="en-US" altLang="en-US" baseline="0" dirty="0">
                <a:latin typeface="Times New Roman" panose="02020603050405020304" pitchFamily="18" charset="0"/>
              </a:rPr>
              <a:t> 3</a:t>
            </a:r>
            <a:r>
              <a:rPr lang="en-US" altLang="en-US" dirty="0">
                <a:latin typeface="Times New Roman" panose="02020603050405020304" pitchFamily="18" charset="0"/>
              </a:rPr>
              <a:t> percent of users in the</a:t>
            </a:r>
            <a:r>
              <a:rPr lang="en-US" altLang="en-US" baseline="0" dirty="0">
                <a:latin typeface="Times New Roman" panose="02020603050405020304" pitchFamily="18" charset="0"/>
              </a:rPr>
              <a:t> U.S.</a:t>
            </a:r>
            <a:r>
              <a:rPr lang="en-US" altLang="en-US" dirty="0">
                <a:latin typeface="Times New Roman" panose="02020603050405020304" pitchFamily="18" charset="0"/>
              </a:rPr>
              <a:t>)</a:t>
            </a:r>
            <a:r>
              <a:rPr lang="en-US" altLang="en-US" baseline="0" dirty="0">
                <a:latin typeface="Times New Roman" panose="02020603050405020304" pitchFamily="18" charset="0"/>
              </a:rPr>
              <a:t> although this is growing rapidly and is much larger than display ads on other sites like Yahoo.</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67907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Facebook and Google’s +1 social network are rapidly growing. Facebook reached 800 million worldwide, with 200 million in the United States. In the space of its first six months, LinkedIn has 40 million monthly visitors.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Most students will be well aware of social networking technologies, but have they heard of prediction markets? Ask them to investigate this further on their own time. How can these techniques and phenomenon be used by business firms? LinkedIn is the largest professional and business social network that members often use to recruit employees and find jobs.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233647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This slide looks at changes brought to B2B e-commerce by Internet technologies. Note that the Internet and web technology enable businesses to create new electronic storefronts for selling to other businesses with multimedia graphic displays and interactive features similar to those for B2C commerce. Alternatively, businesses can use Internet technology to create extranets or electronic marketplaces for linking to other businesses for purchase and sale transactions.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79819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Students are participants in e-commerce and they love to talk about their experiences. You can start the conversation by asking if any in the class purchased something today or yesterday online. Draw students out to talk about their good and bad e-commerce experiences. How many have used their cell phones to search for products, or purchase products?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573647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10.6,</a:t>
            </a:r>
            <a:r>
              <a:rPr lang="en-US" altLang="en-US" baseline="0" dirty="0"/>
              <a:t> Page 375.</a:t>
            </a:r>
          </a:p>
          <a:p>
            <a:r>
              <a:rPr lang="en-US" sz="1200" b="0" i="1" u="none" strike="noStrike" kern="1200" cap="none" baseline="0" dirty="0">
                <a:solidFill>
                  <a:schemeClr val="tx1"/>
                </a:solidFill>
                <a:latin typeface="Arial"/>
                <a:ea typeface="Arial"/>
                <a:cs typeface="Arial"/>
                <a:sym typeface="Arial"/>
              </a:rPr>
              <a:t>Companies use EDI to automate transactions for B2B e-commerce and continuous inventory replenishment. Suppliers can automatically send data about shipments to purchasing firms. The purchasing firms can use EDI to provide production and inventory requirements and payment data to suppliers.</a:t>
            </a:r>
            <a:endParaRPr lang="en-US" altLang="en-US" i="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EDI is still widely used but it has limitations outlined in the book and is not designed for supporting marketplace operations where you have hundreds of vendors and buyers. how EDI is used by firms and their suppliers to automate transactions for both B2B e-commerce and continuous replenishment.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680163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continues the discussion of ways the Internet and web technologies have changed B2B e-commerce. One way is in using an extranet to link to the firm</a:t>
            </a:r>
            <a:r>
              <a:rPr lang="en-US" altLang="ja-JP" dirty="0">
                <a:latin typeface="Times New Roman" panose="02020603050405020304" pitchFamily="18" charset="0"/>
              </a:rPr>
              <a:t>’s suppliers. The text provides the example of VW Group Supply, which links the Volkswagen Group and its suppliers. VW Group Supply handles 90 percent of all global purchasing for Volkswagen, including all automotive and parts components.</a:t>
            </a:r>
          </a:p>
          <a:p>
            <a:endParaRPr lang="en-US" dirty="0"/>
          </a:p>
          <a:p>
            <a:r>
              <a:rPr lang="en-US" altLang="en-US" dirty="0">
                <a:latin typeface="Times New Roman" panose="02020603050405020304" pitchFamily="18" charset="0"/>
              </a:rPr>
              <a:t>This slide continues the discussion of ways the Internet and web technologies have changed B2B e-commerce, in this case by the ability to create Net marketplaces. Ask students to distinguish between and provide examples of direct and indirect goods. (Direct goods are goods used in a production process, such as sheet steel for auto body production. Indirect goods are all other goods not directly involved in the production process, such as office supplies or products for maintenance and repair.) </a:t>
            </a:r>
          </a:p>
          <a:p>
            <a:endParaRPr lang="en-US" altLang="en-US" dirty="0">
              <a:latin typeface="Times New Roman" panose="02020603050405020304" pitchFamily="18" charset="0"/>
            </a:endParaRPr>
          </a:p>
          <a:p>
            <a:r>
              <a:rPr lang="en-US" altLang="en-US" dirty="0">
                <a:latin typeface="Times New Roman" panose="02020603050405020304" pitchFamily="18" charset="0"/>
              </a:rPr>
              <a:t>Ask students to distinguish between vertical and horizontal marketplaces.</a:t>
            </a:r>
          </a:p>
          <a:p>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continues the discussion of ways the Internet and web technologies have changed B2B e-commerce, in this case by the ability to create exchanges. The text provides the example of </a:t>
            </a:r>
            <a:r>
              <a:rPr lang="en-US" altLang="en-US" dirty="0" err="1">
                <a:latin typeface="Times New Roman" panose="02020603050405020304" pitchFamily="18" charset="0"/>
              </a:rPr>
              <a:t>GoToPaper</a:t>
            </a:r>
            <a:r>
              <a:rPr lang="en-US" altLang="en-US" dirty="0">
                <a:latin typeface="Times New Roman" panose="02020603050405020304" pitchFamily="18" charset="0"/>
              </a:rPr>
              <a:t>, which creates a spot market for paper products in 75 countries.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332383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10.7,</a:t>
            </a:r>
            <a:r>
              <a:rPr lang="en-US" altLang="en-US" baseline="0" dirty="0"/>
              <a:t> Page 376.</a:t>
            </a:r>
          </a:p>
          <a:p>
            <a:r>
              <a:rPr lang="en-US" sz="1200" b="0" i="1" u="none" strike="noStrike" kern="1200" cap="none" baseline="0" dirty="0">
                <a:solidFill>
                  <a:schemeClr val="tx1"/>
                </a:solidFill>
                <a:latin typeface="Arial"/>
                <a:ea typeface="Arial"/>
                <a:cs typeface="Arial"/>
                <a:sym typeface="Arial"/>
              </a:rPr>
              <a:t>A private industrial network, also known as a private exchange, links a firm to its suppliers, distributors, and other key business partners for efficient supply chain management and other collaborative commerce activities.</a:t>
            </a:r>
            <a:endParaRPr lang="en-US" altLang="en-US" i="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a private industrial network, and how it can link to both suppliers and distributors. Private industrial networks are owned by the company that uses and creates them. They are </a:t>
            </a:r>
            <a:r>
              <a:rPr lang="ja-JP" altLang="en-US" dirty="0">
                <a:latin typeface="Times New Roman" panose="02020603050405020304" pitchFamily="18" charset="0"/>
              </a:rPr>
              <a:t>“</a:t>
            </a:r>
            <a:r>
              <a:rPr lang="en-US" altLang="ja-JP" dirty="0">
                <a:latin typeface="Times New Roman" panose="02020603050405020304" pitchFamily="18" charset="0"/>
              </a:rPr>
              <a:t>private</a:t>
            </a:r>
            <a:r>
              <a:rPr lang="ja-JP" altLang="en-US" dirty="0">
                <a:latin typeface="Times New Roman" panose="02020603050405020304" pitchFamily="18" charset="0"/>
              </a:rPr>
              <a:t>”</a:t>
            </a:r>
            <a:r>
              <a:rPr lang="en-US" altLang="ja-JP" dirty="0">
                <a:latin typeface="Times New Roman" panose="02020603050405020304" pitchFamily="18" charset="0"/>
              </a:rPr>
              <a:t> and you need to be asked to join.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751160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10.8,</a:t>
            </a:r>
            <a:r>
              <a:rPr lang="en-US" altLang="en-US" baseline="0" dirty="0"/>
              <a:t> Page 376.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none" strike="noStrike" kern="1200" cap="none" baseline="0" dirty="0">
                <a:solidFill>
                  <a:schemeClr val="tx1"/>
                </a:solidFill>
                <a:latin typeface="Arial"/>
                <a:ea typeface="Arial"/>
                <a:cs typeface="Arial"/>
                <a:sym typeface="Arial"/>
              </a:rPr>
              <a:t>Net marketplaces are online marketplaces where multiple buyers can purchase from multiple sellers.</a:t>
            </a:r>
            <a:endParaRPr lang="en-US" altLang="en-US" i="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a net marketplace, and the functions that it can provide to participants in managing their transactions. The text provides the example of </a:t>
            </a:r>
            <a:r>
              <a:rPr lang="en-US" altLang="en-US" dirty="0" err="1">
                <a:latin typeface="Times New Roman" panose="02020603050405020304" pitchFamily="18" charset="0"/>
              </a:rPr>
              <a:t>Exostar</a:t>
            </a:r>
            <a:r>
              <a:rPr lang="en-US" altLang="en-US" dirty="0">
                <a:latin typeface="Times New Roman" panose="02020603050405020304" pitchFamily="18" charset="0"/>
              </a:rPr>
              <a:t>, an aerospace and defense industry-sponsored Net marketplace that focuses on long-term contract purchasing relationships and on providing common networks and computing platforms for reducing supply chain inefficiencies. More than 16,000 trading partners in the commercial, military, and government sectors use </a:t>
            </a:r>
            <a:r>
              <a:rPr lang="en-US" altLang="en-US" dirty="0" err="1">
                <a:latin typeface="Times New Roman" panose="02020603050405020304" pitchFamily="18" charset="0"/>
              </a:rPr>
              <a:t>Exostar</a:t>
            </a:r>
            <a:r>
              <a:rPr lang="en-US" altLang="ja-JP" dirty="0" err="1">
                <a:latin typeface="Times New Roman" panose="02020603050405020304" pitchFamily="18" charset="0"/>
              </a:rPr>
              <a:t>’s</a:t>
            </a:r>
            <a:r>
              <a:rPr lang="en-US" altLang="ja-JP" dirty="0">
                <a:latin typeface="Times New Roman" panose="02020603050405020304" pitchFamily="18" charset="0"/>
              </a:rPr>
              <a:t> sourcing, e-procurement, and collaboration tools for both direct and indirect goods.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467071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introduces m-commerce, the use of wireless mobile devices for purchasing goods and services. Ask students what applications and services they use with their cell phones. Have any purchased games or entertainment, and from what companies? Have any used </a:t>
            </a:r>
            <a:r>
              <a:rPr lang="en-US" altLang="en-US" dirty="0" err="1">
                <a:latin typeface="Times New Roman" panose="02020603050405020304" pitchFamily="18" charset="0"/>
              </a:rPr>
              <a:t>OpenTable</a:t>
            </a:r>
            <a:r>
              <a:rPr lang="en-US" altLang="en-US" dirty="0">
                <a:latin typeface="Times New Roman" panose="02020603050405020304" pitchFamily="18" charset="0"/>
              </a:rPr>
              <a:t> on a smartphone?</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792085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10.9,</a:t>
            </a:r>
            <a:r>
              <a:rPr lang="en-US" altLang="en-US" baseline="0" dirty="0"/>
              <a:t> Page 378.</a:t>
            </a:r>
          </a:p>
          <a:p>
            <a:r>
              <a:rPr lang="en-US" sz="1200" b="0" i="1" u="none" strike="noStrike" kern="1200" cap="none" baseline="0" dirty="0">
                <a:solidFill>
                  <a:schemeClr val="tx1"/>
                </a:solidFill>
                <a:latin typeface="Arial"/>
                <a:ea typeface="Arial"/>
                <a:cs typeface="Arial"/>
                <a:sym typeface="Arial"/>
              </a:rPr>
              <a:t>Mobile e-commerce is the fastest-growing type of B2C e-commerce and represented about 34 percent of all e-commerce in 2017.</a:t>
            </a:r>
          </a:p>
          <a:p>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 illustrates the surging growth of m-commerce sales from today to 2021. In the early years prior to 2009, m-commerce in the United States was very small and not growing rapidly. Cell phones, especially smartphones, have changed that. Have any of the students purchased something using their cell phone or mobile laptop computer? How many students are using a smartphone? How many have used a smartphone app to compare prices while shopping at stores?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769748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Building a website involves a number of considerations. If its an e-commerce site, customer preferences should be the driving force behind the design. What are customers looking for, how can they find it on your site, and how easily can they purchase on your site? How will you choose the technology? What about your sites information policy? What</a:t>
            </a:r>
            <a:r>
              <a:rPr lang="en-US" altLang="ja-JP" dirty="0">
                <a:latin typeface="Times New Roman" panose="02020603050405020304" pitchFamily="18" charset="0"/>
              </a:rPr>
              <a:t>’s that? If you don’t know, your customers will surely expect you to know.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302532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10.10,</a:t>
            </a:r>
            <a:r>
              <a:rPr lang="en-US" altLang="en-US" baseline="0" dirty="0"/>
              <a:t> Page 380.</a:t>
            </a:r>
          </a:p>
          <a:p>
            <a:r>
              <a:rPr lang="en-US" sz="1200" b="0" i="1" u="none" strike="noStrike" kern="1200" cap="none" baseline="0" dirty="0">
                <a:solidFill>
                  <a:schemeClr val="tx1"/>
                </a:solidFill>
                <a:latin typeface="Arial"/>
                <a:ea typeface="Arial"/>
                <a:cs typeface="Arial"/>
                <a:sym typeface="Arial"/>
              </a:rPr>
              <a:t>An e-commerce presence requires firms to consider the four types of presence, with specific platforms and activities associated with each.</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499912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good opportunity for a class discussion of the</a:t>
            </a:r>
            <a:r>
              <a:rPr lang="en-US" baseline="0" dirty="0"/>
              <a:t> new Section on careers. Would any in the class be interested in a job like this? What do they think are the most important skills the employer is looking for? How would they answer the interviewer questions?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05277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This slide discusses what e-commerce is, and what the state of e-commerce is today. The text states that e-commerce history mirrors that of other technology innovations. What other innovations is e-commerce similar to? Students probably will not know about the early days of radio and TV, but perhaps they will remember cassette music, VHS video tapes, and even CDs and DVDs, which, though still with us, are definitely declining in sales. The book discusses new trends in e-commerce. Ask the students to work with you to list some of these new trends in e-commerce.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49304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10.1,</a:t>
            </a:r>
            <a:r>
              <a:rPr lang="en-US" altLang="en-US" baseline="0" dirty="0"/>
              <a:t> Page 352.</a:t>
            </a:r>
          </a:p>
          <a:p>
            <a:r>
              <a:rPr lang="en-US" sz="1200" b="0" i="1" u="none" strike="noStrike" kern="1200" cap="none" baseline="0" dirty="0">
                <a:solidFill>
                  <a:schemeClr val="tx1"/>
                </a:solidFill>
                <a:latin typeface="Arial"/>
                <a:ea typeface="Arial"/>
                <a:cs typeface="Arial"/>
                <a:sym typeface="Arial"/>
              </a:rPr>
              <a:t>Retail e-commerce revenues grew 15–25 percent per year until the recession of 2008–2009, when they slowed measurably</a:t>
            </a:r>
            <a:r>
              <a:rPr lang="en-US" sz="1200" b="0" i="0" u="none" strike="noStrike" kern="1200" cap="none" baseline="0" dirty="0">
                <a:solidFill>
                  <a:schemeClr val="tx1"/>
                </a:solidFill>
                <a:latin typeface="Arial"/>
                <a:ea typeface="Arial"/>
                <a:cs typeface="Arial"/>
                <a:sym typeface="Arial"/>
              </a:rPr>
              <a:t>. </a:t>
            </a:r>
            <a:r>
              <a:rPr lang="en-US" sz="1200" b="0" i="1" u="none" strike="noStrike" kern="1200" cap="none" baseline="0" dirty="0">
                <a:solidFill>
                  <a:schemeClr val="tx1"/>
                </a:solidFill>
                <a:latin typeface="Arial"/>
                <a:ea typeface="Arial"/>
                <a:cs typeface="Arial"/>
                <a:sym typeface="Arial"/>
              </a:rPr>
              <a:t>In 2017, e-commerce revenues grew at an estimated 16 percent annually.</a:t>
            </a:r>
          </a:p>
          <a:p>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continuing growth of e-commerce. The growth of e-commerce revenues grew 15 percent to 25 percent a year until the recession of 2008–2009, when they slowed measurably to a small positive number around 3 percent in 2009. This was much better than traditional retail commerce, which actually shrank in this recession. E-commerce began growing again after 2009 at more than 10 percent, several times the growth of all retail sales.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2962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introduces the unique features of the Internet. These features explain why e-commerce has grown so quickly—because of the unique nature of the Internet and e-commerce, which are richer and more powerful than previous technology revolutions such as radio and TV.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to provide real-life examples of these effects, for example: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Ubiquity—being able to surf the web on your mobile device while riding a bus or train.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Global reach—being able to buy products from another country.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Universal standards—being able to exchange files with someone else.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Richness—YouTube.</a:t>
            </a:r>
            <a:endParaRPr lang="en-US" altLang="ja-JP" dirty="0">
              <a:latin typeface="Times New Roman" panose="02020603050405020304" pitchFamily="18" charset="0"/>
            </a:endParaRP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918609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to provide real-life examples of these effects, for example: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Interactivity—using a chat window to interact with technical support at a merchant</a:t>
            </a:r>
            <a:r>
              <a:rPr lang="en-US" altLang="ja-JP" dirty="0">
                <a:latin typeface="Times New Roman" panose="02020603050405020304" pitchFamily="18" charset="0"/>
              </a:rPr>
              <a:t>’s website.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Information density—being able to find hundreds of prices for the same product online from different merchants.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Personalization—website that adjusts to your preferences, such as Amazon.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Social technology—uploading videos to YouTube.</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70012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This slide introduces digital markets and discusses the effects of digital markets on the ways companies conduct business. Ask students to define the terms listed here, and also to explain how each of these effects (lowered information asymmetry, etc.) are created by digital markets. Go through each of the three types of costs involved in any marketplace. Students may not be familiar with these concepts, but they will be familiar with the phenomenon. For instance, all students will recognize that it takes time and money to go to a mall to find a shirt (this is search cost). The same shirt can be bought on the web today with minimal search costs.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41904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10.2,</a:t>
            </a:r>
            <a:r>
              <a:rPr lang="en-US" altLang="en-US" baseline="0" dirty="0"/>
              <a:t> Page 358.</a:t>
            </a:r>
            <a:r>
              <a:rPr lang="en-US" sz="1200" b="0" i="0" u="none" strike="noStrike" kern="1200" cap="none" baseline="0" dirty="0">
                <a:solidFill>
                  <a:schemeClr val="tx1"/>
                </a:solidFill>
                <a:latin typeface="Arial"/>
                <a:ea typeface="Arial"/>
                <a:cs typeface="Arial"/>
                <a:sym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none" strike="noStrike" kern="1200" cap="none" baseline="0" dirty="0">
                <a:solidFill>
                  <a:schemeClr val="tx1"/>
                </a:solidFill>
                <a:latin typeface="Arial"/>
                <a:ea typeface="Arial"/>
                <a:cs typeface="Arial"/>
                <a:sym typeface="Arial"/>
              </a:rPr>
              <a:t>The typical distribution channel has several intermediary layers, each of which adds to the final cost of a product, such as a sweater. Removing layers lowers the final cost to the customer.</a:t>
            </a:r>
            <a:endParaRPr lang="en-US" altLang="en-US" i="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how disintermediation reduces prices to consumers. It also allows manufacturers to earn more profit for the product by eliminating the middle man. Are middle men really necessary? You should ask students who they think is a </a:t>
            </a:r>
            <a:r>
              <a:rPr lang="ja-JP" altLang="en-US" dirty="0">
                <a:latin typeface="Times New Roman" panose="02020603050405020304" pitchFamily="18" charset="0"/>
              </a:rPr>
              <a:t>“</a:t>
            </a:r>
            <a:r>
              <a:rPr lang="en-US" altLang="ja-JP" dirty="0">
                <a:latin typeface="Times New Roman" panose="02020603050405020304" pitchFamily="18" charset="0"/>
              </a:rPr>
              <a:t>middle man.</a:t>
            </a:r>
            <a:r>
              <a:rPr lang="ja-JP" altLang="en-US" dirty="0">
                <a:latin typeface="Times New Roman" panose="02020603050405020304" pitchFamily="18" charset="0"/>
              </a:rPr>
              <a:t>”</a:t>
            </a:r>
            <a:r>
              <a:rPr lang="en-US" altLang="ja-JP" dirty="0">
                <a:latin typeface="Times New Roman" panose="02020603050405020304" pitchFamily="18" charset="0"/>
              </a:rPr>
              <a:t> Walmart is, for instance, a distributor and retailer. Do they provide an important function? Why can’t manufacturers just ignore Walmart and sell directly to the customer? Even though market disintermediation sounds like a good thing because costs and prices go down, for the most part manufacturers kept their distribution partners and channels. Walmart is still needed by manufacturers such as P&amp;G to sell soap. </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64889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continues the discussion of key concepts in e-commerce, looking at digital goods and how these compare with traditional goods.</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Ask students how their purchases of digital goods have changed over the past five years. What benefits and drawbacks do they have? Music for instance used to be a physical product (record or CD) not a digital product or digital service.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23178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243155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10/22/2018</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a:t>Click to add copyright line</a:t>
            </a:r>
            <a:endParaRPr lang="en-IN"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30502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aseline="0">
                <a:solidFill>
                  <a:schemeClr val="accent1"/>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accent1"/>
              </a:buClr>
              <a:buSzPct val="100000"/>
              <a:defRPr/>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9" name="Date Placeholder 3"/>
          <p:cNvSpPr>
            <a:spLocks noGrp="1"/>
          </p:cNvSpPr>
          <p:nvPr>
            <p:ph type="dt" sz="half" idx="10"/>
          </p:nvPr>
        </p:nvSpPr>
        <p:spPr>
          <a:xfrm>
            <a:off x="6335713" y="113072"/>
            <a:ext cx="2133600" cy="182880"/>
          </a:xfrm>
        </p:spPr>
        <p:txBody>
          <a:bodyPr/>
          <a:lstStyle/>
          <a:p>
            <a:fld id="{891838CE-430E-45DE-B6AA-42DD655BB05E}" type="datetime1">
              <a:rPr lang="en-US" smtClean="0"/>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858964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3399B5"/>
                </a:solidFill>
              </a:defRPr>
            </a:lvl1pPr>
          </a:lstStyle>
          <a:p>
            <a:r>
              <a:rPr lang="en-US" dirty="0"/>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524156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740544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32AD23-A511-424E-9DD2-B8CE2D237B20}" type="datetime1">
              <a:rPr lang="en-US" smtClean="0"/>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42578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53605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57200" y="37338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0133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807084"/>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73720" y="4013968"/>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1440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64168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57200" y="368316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5"/>
          </p:nvPr>
        </p:nvSpPr>
        <p:spPr>
          <a:xfrm>
            <a:off x="457200" y="472464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7040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7783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6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9279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7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3750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8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7686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9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35231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1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6053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1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6944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1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553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a:p>
            <a:pPr lvl="1"/>
            <a:endParaRPr lang="en-IN" dirty="0"/>
          </a:p>
          <a:p>
            <a:pPr lvl="2"/>
            <a:endParaRPr lang="en-IN"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1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7490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1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06600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1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13"/>
          <p:cNvSpPr>
            <a:spLocks noGrp="1"/>
          </p:cNvSpPr>
          <p:nvPr>
            <p:ph sz="quarter" idx="28"/>
          </p:nvPr>
        </p:nvSpPr>
        <p:spPr>
          <a:xfrm>
            <a:off x="4326230" y="5504746"/>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2094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2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5" name="Content Placeholder 2"/>
          <p:cNvSpPr>
            <a:spLocks noGrp="1"/>
          </p:cNvSpPr>
          <p:nvPr>
            <p:ph idx="19"/>
          </p:nvPr>
        </p:nvSpPr>
        <p:spPr>
          <a:xfrm>
            <a:off x="4790255"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790256"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790255"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2"/>
          <p:cNvSpPr>
            <a:spLocks noGrp="1"/>
          </p:cNvSpPr>
          <p:nvPr>
            <p:ph idx="26"/>
          </p:nvPr>
        </p:nvSpPr>
        <p:spPr>
          <a:xfrm>
            <a:off x="4790255"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27"/>
          </p:nvPr>
        </p:nvSpPr>
        <p:spPr>
          <a:xfrm>
            <a:off x="4790256"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2"/>
          <p:cNvSpPr>
            <a:spLocks noGrp="1"/>
          </p:cNvSpPr>
          <p:nvPr>
            <p:ph idx="28"/>
          </p:nvPr>
        </p:nvSpPr>
        <p:spPr>
          <a:xfrm>
            <a:off x="4790255"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2"/>
          <p:cNvSpPr>
            <a:spLocks noGrp="1"/>
          </p:cNvSpPr>
          <p:nvPr>
            <p:ph idx="29"/>
          </p:nvPr>
        </p:nvSpPr>
        <p:spPr>
          <a:xfrm>
            <a:off x="4790255"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p:cNvSpPr>
            <a:spLocks noGrp="1"/>
          </p:cNvSpPr>
          <p:nvPr>
            <p:ph idx="30"/>
          </p:nvPr>
        </p:nvSpPr>
        <p:spPr>
          <a:xfrm>
            <a:off x="4790256"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2"/>
          <p:cNvSpPr>
            <a:spLocks noGrp="1"/>
          </p:cNvSpPr>
          <p:nvPr>
            <p:ph idx="31"/>
          </p:nvPr>
        </p:nvSpPr>
        <p:spPr>
          <a:xfrm>
            <a:off x="4790255"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Content Placeholder 2"/>
          <p:cNvSpPr>
            <a:spLocks noGrp="1"/>
          </p:cNvSpPr>
          <p:nvPr>
            <p:ph idx="32"/>
          </p:nvPr>
        </p:nvSpPr>
        <p:spPr>
          <a:xfrm>
            <a:off x="4790255"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Content Placeholder 2"/>
          <p:cNvSpPr>
            <a:spLocks noGrp="1"/>
          </p:cNvSpPr>
          <p:nvPr>
            <p:ph idx="33"/>
          </p:nvPr>
        </p:nvSpPr>
        <p:spPr>
          <a:xfrm>
            <a:off x="457200"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Content Placeholder 2"/>
          <p:cNvSpPr>
            <a:spLocks noGrp="1"/>
          </p:cNvSpPr>
          <p:nvPr>
            <p:ph idx="34"/>
          </p:nvPr>
        </p:nvSpPr>
        <p:spPr>
          <a:xfrm>
            <a:off x="457201"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Content Placeholder 2"/>
          <p:cNvSpPr>
            <a:spLocks noGrp="1"/>
          </p:cNvSpPr>
          <p:nvPr>
            <p:ph idx="35"/>
          </p:nvPr>
        </p:nvSpPr>
        <p:spPr>
          <a:xfrm>
            <a:off x="457200"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Content Placeholder 2"/>
          <p:cNvSpPr>
            <a:spLocks noGrp="1"/>
          </p:cNvSpPr>
          <p:nvPr>
            <p:ph idx="36"/>
          </p:nvPr>
        </p:nvSpPr>
        <p:spPr>
          <a:xfrm>
            <a:off x="457200"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Content Placeholder 2"/>
          <p:cNvSpPr>
            <a:spLocks noGrp="1"/>
          </p:cNvSpPr>
          <p:nvPr>
            <p:ph idx="37"/>
          </p:nvPr>
        </p:nvSpPr>
        <p:spPr>
          <a:xfrm>
            <a:off x="457201"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Content Placeholder 2"/>
          <p:cNvSpPr>
            <a:spLocks noGrp="1"/>
          </p:cNvSpPr>
          <p:nvPr>
            <p:ph idx="38"/>
          </p:nvPr>
        </p:nvSpPr>
        <p:spPr>
          <a:xfrm>
            <a:off x="457200"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2"/>
          <p:cNvSpPr>
            <a:spLocks noGrp="1"/>
          </p:cNvSpPr>
          <p:nvPr>
            <p:ph idx="39"/>
          </p:nvPr>
        </p:nvSpPr>
        <p:spPr>
          <a:xfrm>
            <a:off x="457200"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2"/>
          <p:cNvSpPr>
            <a:spLocks noGrp="1"/>
          </p:cNvSpPr>
          <p:nvPr>
            <p:ph idx="40"/>
          </p:nvPr>
        </p:nvSpPr>
        <p:spPr>
          <a:xfrm>
            <a:off x="457201"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Content Placeholder 2"/>
          <p:cNvSpPr>
            <a:spLocks noGrp="1"/>
          </p:cNvSpPr>
          <p:nvPr>
            <p:ph idx="41"/>
          </p:nvPr>
        </p:nvSpPr>
        <p:spPr>
          <a:xfrm>
            <a:off x="457200"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Content Placeholder 2"/>
          <p:cNvSpPr>
            <a:spLocks noGrp="1"/>
          </p:cNvSpPr>
          <p:nvPr>
            <p:ph idx="42"/>
          </p:nvPr>
        </p:nvSpPr>
        <p:spPr>
          <a:xfrm>
            <a:off x="457200"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50161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0" name="TextBox 9"/>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011159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8444815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3068857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277095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3657601" y="6418263"/>
            <a:ext cx="479834" cy="298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21"/>
          </p:nvPr>
        </p:nvSpPr>
        <p:spPr>
          <a:xfrm>
            <a:off x="7200900" y="6418263"/>
            <a:ext cx="57602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22"/>
          </p:nvPr>
        </p:nvSpPr>
        <p:spPr>
          <a:xfrm flipH="1">
            <a:off x="7976101" y="6418263"/>
            <a:ext cx="778599"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37">
            <a:alphaModFix/>
          </a:blip>
          <a:srcRect/>
          <a:stretch/>
        </p:blipFill>
        <p:spPr>
          <a:xfrm>
            <a:off x="443972" y="6429709"/>
            <a:ext cx="917999" cy="279914"/>
          </a:xfrm>
          <a:prstGeom prst="rect">
            <a:avLst/>
          </a:prstGeom>
          <a:noFill/>
          <a:ln>
            <a:noFill/>
          </a:ln>
        </p:spPr>
      </p:pic>
      <p:sp>
        <p:nvSpPr>
          <p:cNvPr id="9" name="Text Placeholder 5"/>
          <p:cNvSpPr txBox="1">
            <a:spLocks/>
          </p:cNvSpPr>
          <p:nvPr userDrawn="1"/>
        </p:nvSpPr>
        <p:spPr>
          <a:xfrm>
            <a:off x="2670048" y="6449931"/>
            <a:ext cx="6089854" cy="231285"/>
          </a:xfrm>
          <a:prstGeom prst="rect">
            <a:avLst/>
          </a:prstGeom>
        </p:spPr>
        <p:txBody>
          <a:bodyPr anchor="ctr"/>
          <a:lst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57"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9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barnesandnoble.com/"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8273"/>
            <a:ext cx="8363663" cy="1090701"/>
          </a:xfrm>
        </p:spPr>
        <p:txBody>
          <a:bodyPr anchor="ctr"/>
          <a:lstStyle/>
          <a:p>
            <a:r>
              <a:rPr lang="en-US" dirty="0"/>
              <a:t>Essentials of Management Information Systems</a:t>
            </a:r>
          </a:p>
        </p:txBody>
      </p:sp>
      <p:sp>
        <p:nvSpPr>
          <p:cNvPr id="3" name="Text Placeholder 2"/>
          <p:cNvSpPr>
            <a:spLocks noGrp="1"/>
          </p:cNvSpPr>
          <p:nvPr>
            <p:ph type="body" idx="1"/>
          </p:nvPr>
        </p:nvSpPr>
        <p:spPr>
          <a:xfrm>
            <a:off x="457200" y="1353749"/>
            <a:ext cx="8302702" cy="352678"/>
          </a:xfrm>
        </p:spPr>
        <p:txBody>
          <a:bodyPr anchor="ctr"/>
          <a:lstStyle/>
          <a:p>
            <a:r>
              <a:rPr lang="en-US" dirty="0">
                <a:latin typeface="+mn-lt"/>
              </a:rPr>
              <a:t>Thirteenth Edition</a:t>
            </a:r>
          </a:p>
        </p:txBody>
      </p:sp>
      <p:sp>
        <p:nvSpPr>
          <p:cNvPr id="4" name="Text Placeholder 3"/>
          <p:cNvSpPr>
            <a:spLocks noGrp="1"/>
          </p:cNvSpPr>
          <p:nvPr>
            <p:ph type="body" idx="2"/>
          </p:nvPr>
        </p:nvSpPr>
        <p:spPr>
          <a:xfrm>
            <a:off x="4876800" y="2285999"/>
            <a:ext cx="3657600" cy="739083"/>
          </a:xfrm>
        </p:spPr>
        <p:txBody>
          <a:bodyPr/>
          <a:lstStyle/>
          <a:p>
            <a:pPr lvl="0" algn="ctr"/>
            <a:r>
              <a:rPr lang="en-US" b="1" dirty="0">
                <a:latin typeface="+mn-lt"/>
              </a:rPr>
              <a:t>Chapter 10</a:t>
            </a:r>
          </a:p>
        </p:txBody>
      </p:sp>
      <p:sp>
        <p:nvSpPr>
          <p:cNvPr id="5" name="Text Placeholder 4"/>
          <p:cNvSpPr>
            <a:spLocks noGrp="1"/>
          </p:cNvSpPr>
          <p:nvPr>
            <p:ph type="body" idx="3"/>
          </p:nvPr>
        </p:nvSpPr>
        <p:spPr>
          <a:xfrm>
            <a:off x="4876800" y="3114461"/>
            <a:ext cx="3657600" cy="1467064"/>
          </a:xfrm>
        </p:spPr>
        <p:txBody>
          <a:bodyPr/>
          <a:lstStyle/>
          <a:p>
            <a:pPr algn="ctr"/>
            <a:r>
              <a:rPr lang="en-US" dirty="0">
                <a:latin typeface="+mn-lt"/>
              </a:rPr>
              <a:t>E-commerce: Digital Markets, Digital Goods</a:t>
            </a:r>
          </a:p>
        </p:txBody>
      </p:sp>
      <p:pic>
        <p:nvPicPr>
          <p:cNvPr id="7" name="Picture 6"/>
          <p:cNvPicPr>
            <a:picLocks noChangeAspect="1"/>
          </p:cNvPicPr>
          <p:nvPr/>
        </p:nvPicPr>
        <p:blipFill>
          <a:blip r:embed="rId3"/>
          <a:stretch>
            <a:fillRect/>
          </a:stretch>
        </p:blipFill>
        <p:spPr>
          <a:xfrm>
            <a:off x="605634" y="1866994"/>
            <a:ext cx="3475070" cy="4441509"/>
          </a:xfrm>
          <a:prstGeom prst="rect">
            <a:avLst/>
          </a:prstGeom>
          <a:ln w="9525">
            <a:solidFill>
              <a:schemeClr val="tx1"/>
            </a:solidFill>
          </a:ln>
        </p:spPr>
      </p:pic>
      <p:sp>
        <p:nvSpPr>
          <p:cNvPr id="6" name="Text Placeholder 5"/>
          <p:cNvSpPr>
            <a:spLocks noGrp="1"/>
          </p:cNvSpPr>
          <p:nvPr>
            <p:ph type="body" idx="13"/>
          </p:nvPr>
        </p:nvSpPr>
        <p:spPr>
          <a:xfrm>
            <a:off x="2670048" y="6449931"/>
            <a:ext cx="6089854" cy="231285"/>
          </a:xfrm>
        </p:spPr>
        <p:txBody>
          <a:bodyPr anchor="ct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
        <p:nvSpPr>
          <p:cNvPr id="8" name="TextBox 7"/>
          <p:cNvSpPr txBox="1"/>
          <p:nvPr/>
        </p:nvSpPr>
        <p:spPr>
          <a:xfrm>
            <a:off x="5317435" y="4581525"/>
            <a:ext cx="3216965" cy="646331"/>
          </a:xfrm>
          <a:prstGeom prst="rect">
            <a:avLst/>
          </a:prstGeom>
          <a:noFill/>
        </p:spPr>
        <p:txBody>
          <a:bodyPr wrap="square" rtlCol="0">
            <a:spAutoFit/>
          </a:bodyPr>
          <a:lstStyle/>
          <a:p>
            <a:r>
              <a:rPr lang="en-US" sz="1200" dirty="0">
                <a:solidFill>
                  <a:schemeClr val="bg1"/>
                </a:solidFill>
                <a:latin typeface="+mn-lt"/>
              </a:rPr>
              <a:t>Slides in this presentation contain hyperlinks. JAWS users should be able to get a list of links by using INSERT+F7</a:t>
            </a:r>
          </a:p>
        </p:txBody>
      </p:sp>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10.2 </a:t>
            </a:r>
            <a:r>
              <a:rPr lang="en-US" altLang="en-US" dirty="0"/>
              <a:t>The Benefits of Disintermediation to the Consumer</a:t>
            </a:r>
            <a:endParaRPr lang="en-US" dirty="0"/>
          </a:p>
        </p:txBody>
      </p:sp>
      <p:pic>
        <p:nvPicPr>
          <p:cNvPr id="4" name="Picture 3" descr="This graphic illustrates how disintermediation reduces prices to consumers. "/>
          <p:cNvPicPr>
            <a:picLocks noChangeAspect="1"/>
          </p:cNvPicPr>
          <p:nvPr/>
        </p:nvPicPr>
        <p:blipFill rotWithShape="1">
          <a:blip r:embed="rId3" cstate="screen">
            <a:extLst>
              <a:ext uri="{28A0092B-C50C-407E-A947-70E740481C1C}">
                <a14:useLocalDpi xmlns:a14="http://schemas.microsoft.com/office/drawing/2010/main"/>
              </a:ext>
            </a:extLst>
          </a:blip>
          <a:srcRect b="5053"/>
          <a:stretch/>
        </p:blipFill>
        <p:spPr>
          <a:xfrm>
            <a:off x="552222" y="1886311"/>
            <a:ext cx="8039556" cy="3895726"/>
          </a:xfrm>
          <a:prstGeom prst="rect">
            <a:avLst/>
          </a:prstGeom>
        </p:spPr>
      </p:pic>
    </p:spTree>
    <p:extLst>
      <p:ext uri="{BB962C8B-B14F-4D97-AF65-F5344CB8AC3E}">
        <p14:creationId xmlns:p14="http://schemas.microsoft.com/office/powerpoint/2010/main" val="3312070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Digital Goods</a:t>
            </a:r>
          </a:p>
        </p:txBody>
      </p:sp>
      <p:sp>
        <p:nvSpPr>
          <p:cNvPr id="3" name="Text Placeholder 2"/>
          <p:cNvSpPr>
            <a:spLocks noGrp="1"/>
          </p:cNvSpPr>
          <p:nvPr>
            <p:ph type="body" idx="1"/>
          </p:nvPr>
        </p:nvSpPr>
        <p:spPr/>
        <p:txBody>
          <a:bodyPr/>
          <a:lstStyle/>
          <a:p>
            <a:r>
              <a:rPr lang="en-US" sz="2400" dirty="0">
                <a:latin typeface="+mn-lt"/>
              </a:rPr>
              <a:t>Goods that can be delivered over a digital network</a:t>
            </a:r>
          </a:p>
          <a:p>
            <a:r>
              <a:rPr lang="en-US" sz="2400" dirty="0">
                <a:latin typeface="+mn-lt"/>
              </a:rPr>
              <a:t>Cost of producing first unit is almost entire cost of product</a:t>
            </a:r>
          </a:p>
          <a:p>
            <a:r>
              <a:rPr lang="en-US" sz="2400" dirty="0">
                <a:latin typeface="+mn-lt"/>
              </a:rPr>
              <a:t>Costs of delivery over the Internet very low</a:t>
            </a:r>
          </a:p>
          <a:p>
            <a:r>
              <a:rPr lang="en-US" sz="2400" dirty="0">
                <a:latin typeface="+mn-lt"/>
              </a:rPr>
              <a:t>Marketing costs remain the same; pricing highly variable</a:t>
            </a:r>
          </a:p>
          <a:p>
            <a:r>
              <a:rPr lang="en-US" sz="2400" dirty="0">
                <a:latin typeface="+mn-lt"/>
              </a:rPr>
              <a:t>Industries with digital goods are undergoing revolutionary changes (publishers, record labels, etc.)</a:t>
            </a:r>
          </a:p>
        </p:txBody>
      </p:sp>
    </p:spTree>
    <p:extLst>
      <p:ext uri="{BB962C8B-B14F-4D97-AF65-F5344CB8AC3E}">
        <p14:creationId xmlns:p14="http://schemas.microsoft.com/office/powerpoint/2010/main" val="2898980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E-Commerce</a:t>
            </a:r>
          </a:p>
        </p:txBody>
      </p:sp>
      <p:sp>
        <p:nvSpPr>
          <p:cNvPr id="3" name="Text Placeholder 2"/>
          <p:cNvSpPr>
            <a:spLocks noGrp="1"/>
          </p:cNvSpPr>
          <p:nvPr>
            <p:ph type="body" idx="1"/>
          </p:nvPr>
        </p:nvSpPr>
        <p:spPr/>
        <p:txBody>
          <a:bodyPr/>
          <a:lstStyle/>
          <a:p>
            <a:pPr>
              <a:defRPr/>
            </a:pPr>
            <a:r>
              <a:rPr lang="en-US" sz="2400" dirty="0">
                <a:latin typeface="+mn-lt"/>
              </a:rPr>
              <a:t>Three major types</a:t>
            </a:r>
          </a:p>
          <a:p>
            <a:pPr lvl="1">
              <a:defRPr/>
            </a:pPr>
            <a:r>
              <a:rPr lang="en-US" sz="2400" dirty="0">
                <a:latin typeface="+mn-lt"/>
              </a:rPr>
              <a:t>Business-to-consumer (B2C)</a:t>
            </a:r>
          </a:p>
          <a:p>
            <a:pPr lvl="2">
              <a:defRPr/>
            </a:pPr>
            <a:r>
              <a:rPr lang="en-US" sz="2400" dirty="0">
                <a:latin typeface="+mn-lt"/>
              </a:rPr>
              <a:t>Example: </a:t>
            </a:r>
            <a:r>
              <a:rPr lang="en-US" sz="2400" dirty="0">
                <a:latin typeface="+mn-lt"/>
                <a:hlinkClick r:id="rId3" tooltip="https://www.barnesandnoble.com/"/>
              </a:rPr>
              <a:t>Barnes</a:t>
            </a:r>
            <a:r>
              <a:rPr lang="en-US" sz="100" dirty="0">
                <a:latin typeface="+mn-lt"/>
                <a:hlinkClick r:id="rId3" tooltip="https://www.barnesandnoble.com/"/>
              </a:rPr>
              <a:t> </a:t>
            </a:r>
            <a:r>
              <a:rPr lang="en-US" sz="2400" dirty="0">
                <a:latin typeface="+mn-lt"/>
                <a:hlinkClick r:id="rId3" tooltip="https://www.barnesandnoble.com/"/>
              </a:rPr>
              <a:t>and</a:t>
            </a:r>
            <a:r>
              <a:rPr lang="en-US" sz="100" dirty="0">
                <a:latin typeface="+mn-lt"/>
                <a:hlinkClick r:id="rId3" tooltip="https://www.barnesandnoble.com/"/>
              </a:rPr>
              <a:t> </a:t>
            </a:r>
            <a:r>
              <a:rPr lang="en-US" sz="2400" dirty="0">
                <a:latin typeface="+mn-lt"/>
                <a:hlinkClick r:id="rId3" tooltip="https://www.barnesandnoble.com/"/>
              </a:rPr>
              <a:t>Noble.com</a:t>
            </a:r>
            <a:endParaRPr lang="en-US" sz="2400" dirty="0">
              <a:latin typeface="+mn-lt"/>
            </a:endParaRPr>
          </a:p>
          <a:p>
            <a:pPr lvl="1">
              <a:defRPr/>
            </a:pPr>
            <a:r>
              <a:rPr lang="en-US" sz="2400" dirty="0">
                <a:latin typeface="+mn-lt"/>
              </a:rPr>
              <a:t>Business-to-business (B2B)</a:t>
            </a:r>
          </a:p>
          <a:p>
            <a:pPr lvl="2">
              <a:defRPr/>
            </a:pPr>
            <a:r>
              <a:rPr lang="en-US" sz="2400" dirty="0">
                <a:latin typeface="+mn-lt"/>
              </a:rPr>
              <a:t>Example: ChemConnect</a:t>
            </a:r>
          </a:p>
          <a:p>
            <a:pPr lvl="1">
              <a:defRPr/>
            </a:pPr>
            <a:r>
              <a:rPr lang="en-US" sz="2400" dirty="0">
                <a:latin typeface="+mn-lt"/>
              </a:rPr>
              <a:t>Consumer-to-consumer (C2C)</a:t>
            </a:r>
          </a:p>
          <a:p>
            <a:pPr lvl="2">
              <a:defRPr/>
            </a:pPr>
            <a:r>
              <a:rPr lang="en-US" sz="2400" dirty="0">
                <a:latin typeface="+mn-lt"/>
              </a:rPr>
              <a:t>Example: e</a:t>
            </a:r>
            <a:r>
              <a:rPr lang="en-US" sz="100" dirty="0">
                <a:latin typeface="+mn-lt"/>
              </a:rPr>
              <a:t> </a:t>
            </a:r>
            <a:r>
              <a:rPr lang="en-US" sz="2400" dirty="0">
                <a:latin typeface="+mn-lt"/>
              </a:rPr>
              <a:t>Bay</a:t>
            </a:r>
          </a:p>
          <a:p>
            <a:pPr>
              <a:defRPr/>
            </a:pPr>
            <a:r>
              <a:rPr lang="en-US" sz="2400" dirty="0">
                <a:latin typeface="+mn-lt"/>
              </a:rPr>
              <a:t>E-commerce can be categorized by platform</a:t>
            </a:r>
          </a:p>
          <a:p>
            <a:pPr lvl="1">
              <a:defRPr/>
            </a:pPr>
            <a:r>
              <a:rPr lang="en-US" sz="2400" dirty="0">
                <a:latin typeface="+mn-lt"/>
              </a:rPr>
              <a:t>Mobile commerce (m-commerce)</a:t>
            </a:r>
          </a:p>
        </p:txBody>
      </p:sp>
    </p:spTree>
    <p:extLst>
      <p:ext uri="{BB962C8B-B14F-4D97-AF65-F5344CB8AC3E}">
        <p14:creationId xmlns:p14="http://schemas.microsoft.com/office/powerpoint/2010/main" val="2499252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E-Commerce Business Models</a:t>
            </a:r>
          </a:p>
        </p:txBody>
      </p:sp>
      <p:sp>
        <p:nvSpPr>
          <p:cNvPr id="3" name="Text Placeholder 2"/>
          <p:cNvSpPr>
            <a:spLocks noGrp="1"/>
          </p:cNvSpPr>
          <p:nvPr>
            <p:ph type="body" idx="1"/>
          </p:nvPr>
        </p:nvSpPr>
        <p:spPr/>
        <p:txBody>
          <a:bodyPr/>
          <a:lstStyle/>
          <a:p>
            <a:r>
              <a:rPr lang="en-US" sz="2400" dirty="0">
                <a:latin typeface="+mn-lt"/>
              </a:rPr>
              <a:t>Portal</a:t>
            </a:r>
          </a:p>
          <a:p>
            <a:r>
              <a:rPr lang="en-US" sz="2400" dirty="0">
                <a:latin typeface="+mn-lt"/>
              </a:rPr>
              <a:t>E-</a:t>
            </a:r>
            <a:r>
              <a:rPr lang="en-US" sz="2400" dirty="0" err="1">
                <a:latin typeface="+mn-lt"/>
              </a:rPr>
              <a:t>tailer</a:t>
            </a:r>
            <a:endParaRPr lang="en-US" sz="2400" dirty="0">
              <a:latin typeface="+mn-lt"/>
            </a:endParaRPr>
          </a:p>
          <a:p>
            <a:r>
              <a:rPr lang="en-US" sz="2400" dirty="0">
                <a:latin typeface="+mn-lt"/>
              </a:rPr>
              <a:t>Content provider</a:t>
            </a:r>
          </a:p>
          <a:p>
            <a:r>
              <a:rPr lang="en-US" sz="2400" dirty="0">
                <a:latin typeface="+mn-lt"/>
              </a:rPr>
              <a:t>Transaction broker</a:t>
            </a:r>
          </a:p>
          <a:p>
            <a:r>
              <a:rPr lang="en-US" sz="2400" dirty="0">
                <a:latin typeface="+mn-lt"/>
              </a:rPr>
              <a:t>Market creator</a:t>
            </a:r>
          </a:p>
          <a:p>
            <a:r>
              <a:rPr lang="en-US" sz="2400" dirty="0">
                <a:latin typeface="+mn-lt"/>
              </a:rPr>
              <a:t>Service provider</a:t>
            </a:r>
          </a:p>
          <a:p>
            <a:r>
              <a:rPr lang="en-US" sz="2400" dirty="0">
                <a:latin typeface="+mn-lt"/>
              </a:rPr>
              <a:t>Community provider</a:t>
            </a:r>
          </a:p>
        </p:txBody>
      </p:sp>
    </p:spTree>
    <p:extLst>
      <p:ext uri="{BB962C8B-B14F-4D97-AF65-F5344CB8AC3E}">
        <p14:creationId xmlns:p14="http://schemas.microsoft.com/office/powerpoint/2010/main" val="27241317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229600" cy="1857269"/>
          </a:xfrm>
        </p:spPr>
        <p:txBody>
          <a:bodyPr/>
          <a:lstStyle/>
          <a:p>
            <a:r>
              <a:rPr lang="en-US" dirty="0"/>
              <a:t>Interactive Session – Organizations: Deliveroo: Australian Food Delivery Platform</a:t>
            </a:r>
          </a:p>
        </p:txBody>
      </p:sp>
      <p:sp>
        <p:nvSpPr>
          <p:cNvPr id="3" name="Text Placeholder 2"/>
          <p:cNvSpPr>
            <a:spLocks noGrp="1"/>
          </p:cNvSpPr>
          <p:nvPr>
            <p:ph type="body" idx="1"/>
          </p:nvPr>
        </p:nvSpPr>
        <p:spPr/>
        <p:txBody>
          <a:bodyPr/>
          <a:lstStyle/>
          <a:p>
            <a:endParaRPr lang="en-US" sz="2400" dirty="0">
              <a:latin typeface="+mn-lt"/>
            </a:endParaRPr>
          </a:p>
          <a:p>
            <a:r>
              <a:rPr lang="en-US" sz="2400" dirty="0">
                <a:latin typeface="+mn-lt"/>
              </a:rPr>
              <a:t>Class discussion</a:t>
            </a:r>
          </a:p>
          <a:p>
            <a:pPr lvl="1"/>
            <a:r>
              <a:rPr lang="en-US" sz="2400" dirty="0">
                <a:latin typeface="+mn-lt"/>
              </a:rPr>
              <a:t>Analyze Deliveroo using the competitive forces and value chain models. What is its competitive advantage?</a:t>
            </a:r>
          </a:p>
          <a:p>
            <a:pPr lvl="1"/>
            <a:r>
              <a:rPr lang="en-US" sz="2400" dirty="0">
                <a:latin typeface="+mn-lt"/>
              </a:rPr>
              <a:t>What is the relationship between information technology and Deliveroo’s business model? Explain your answer.</a:t>
            </a:r>
          </a:p>
          <a:p>
            <a:pPr lvl="1"/>
            <a:r>
              <a:rPr lang="en-US" sz="2400" dirty="0">
                <a:latin typeface="+mn-lt"/>
              </a:rPr>
              <a:t>Is Deliveroo a viable business? Explain your answer.</a:t>
            </a:r>
          </a:p>
        </p:txBody>
      </p:sp>
    </p:spTree>
    <p:extLst>
      <p:ext uri="{BB962C8B-B14F-4D97-AF65-F5344CB8AC3E}">
        <p14:creationId xmlns:p14="http://schemas.microsoft.com/office/powerpoint/2010/main" val="2011583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E-Commerce Revenue Models</a:t>
            </a:r>
          </a:p>
        </p:txBody>
      </p:sp>
      <p:sp>
        <p:nvSpPr>
          <p:cNvPr id="3" name="Text Placeholder 2"/>
          <p:cNvSpPr>
            <a:spLocks noGrp="1"/>
          </p:cNvSpPr>
          <p:nvPr>
            <p:ph type="body" idx="1"/>
          </p:nvPr>
        </p:nvSpPr>
        <p:spPr/>
        <p:txBody>
          <a:bodyPr/>
          <a:lstStyle/>
          <a:p>
            <a:r>
              <a:rPr lang="en-US" sz="2400" dirty="0">
                <a:latin typeface="+mn-lt"/>
              </a:rPr>
              <a:t>Advertising</a:t>
            </a:r>
          </a:p>
          <a:p>
            <a:r>
              <a:rPr lang="en-US" sz="2400" dirty="0">
                <a:latin typeface="+mn-lt"/>
              </a:rPr>
              <a:t>Sales</a:t>
            </a:r>
          </a:p>
          <a:p>
            <a:r>
              <a:rPr lang="en-US" sz="2400" dirty="0">
                <a:latin typeface="+mn-lt"/>
              </a:rPr>
              <a:t>Subscription</a:t>
            </a:r>
          </a:p>
          <a:p>
            <a:r>
              <a:rPr lang="en-US" sz="2400" dirty="0">
                <a:latin typeface="+mn-lt"/>
              </a:rPr>
              <a:t>Free/Freemium</a:t>
            </a:r>
          </a:p>
          <a:p>
            <a:r>
              <a:rPr lang="en-US" sz="2400" dirty="0">
                <a:latin typeface="+mn-lt"/>
              </a:rPr>
              <a:t>Transaction fee</a:t>
            </a:r>
          </a:p>
          <a:p>
            <a:r>
              <a:rPr lang="en-US" sz="2400" dirty="0">
                <a:latin typeface="+mn-lt"/>
              </a:rPr>
              <a:t>Affiliate</a:t>
            </a:r>
          </a:p>
        </p:txBody>
      </p:sp>
    </p:spTree>
    <p:extLst>
      <p:ext uri="{BB962C8B-B14F-4D97-AF65-F5344CB8AC3E}">
        <p14:creationId xmlns:p14="http://schemas.microsoft.com/office/powerpoint/2010/main" val="1802861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How Has E-commerce Transformed Marketing?</a:t>
            </a:r>
          </a:p>
        </p:txBody>
      </p:sp>
      <p:sp>
        <p:nvSpPr>
          <p:cNvPr id="3" name="Text Placeholder 2"/>
          <p:cNvSpPr>
            <a:spLocks noGrp="1"/>
          </p:cNvSpPr>
          <p:nvPr>
            <p:ph type="body" idx="1"/>
          </p:nvPr>
        </p:nvSpPr>
        <p:spPr/>
        <p:txBody>
          <a:bodyPr/>
          <a:lstStyle/>
          <a:p>
            <a:r>
              <a:rPr lang="en-US" sz="2400" dirty="0">
                <a:latin typeface="+mn-lt"/>
              </a:rPr>
              <a:t>Internet provides new ways to identify and communicate with customers</a:t>
            </a:r>
          </a:p>
          <a:p>
            <a:r>
              <a:rPr lang="en-US" sz="2400" dirty="0">
                <a:latin typeface="+mn-lt"/>
              </a:rPr>
              <a:t>Long tail marketing</a:t>
            </a:r>
          </a:p>
          <a:p>
            <a:r>
              <a:rPr lang="en-US" sz="2400" dirty="0">
                <a:latin typeface="+mn-lt"/>
              </a:rPr>
              <a:t>Internet advertising formats</a:t>
            </a:r>
          </a:p>
          <a:p>
            <a:r>
              <a:rPr lang="en-US" sz="2400" dirty="0">
                <a:latin typeface="+mn-lt"/>
              </a:rPr>
              <a:t>Behavioral targeting</a:t>
            </a:r>
          </a:p>
          <a:p>
            <a:pPr lvl="1"/>
            <a:r>
              <a:rPr lang="en-US" sz="2400" dirty="0">
                <a:latin typeface="+mn-lt"/>
              </a:rPr>
              <a:t>Tracking online behavior of individuals</a:t>
            </a:r>
          </a:p>
          <a:p>
            <a:r>
              <a:rPr lang="en-US" sz="2400" dirty="0">
                <a:latin typeface="+mn-lt"/>
              </a:rPr>
              <a:t>Programmatic ad buying</a:t>
            </a:r>
          </a:p>
          <a:p>
            <a:r>
              <a:rPr lang="en-US" sz="2400" dirty="0">
                <a:latin typeface="+mn-lt"/>
              </a:rPr>
              <a:t>Native advertising</a:t>
            </a:r>
          </a:p>
        </p:txBody>
      </p:sp>
    </p:spTree>
    <p:extLst>
      <p:ext uri="{BB962C8B-B14F-4D97-AF65-F5344CB8AC3E}">
        <p14:creationId xmlns:p14="http://schemas.microsoft.com/office/powerpoint/2010/main" val="52673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Figure 10.3 </a:t>
            </a:r>
            <a:r>
              <a:rPr lang="en-US" altLang="en-US" dirty="0"/>
              <a:t>Website Visitor Tracking</a:t>
            </a:r>
            <a:endParaRPr lang="en-US" dirty="0"/>
          </a:p>
        </p:txBody>
      </p:sp>
      <p:pic>
        <p:nvPicPr>
          <p:cNvPr id="5" name="Picture 4" descr="A diagram shows the process of tracking website visitors. The process shown is as follows. Click 1, The shopper clicks on the home page. The store can tell that the shopper arrived from the Yahoo portal at 2:30 PM, which might help determine staffing for customer service centers, and how long she lingered on the home page, which might indicate trouble navigating the site. Tracking beacons load cookies on the shopper's browser to follow her across the Web. Click 2 to Click 5, The shopper clicks on blouses, clicks to select a woman's white blouse, and then clicks to view the same item in pink. The shopper clicks to select this item in size 10 in pink and clicks to place it in her shopping cart. This information can help the store determine which sizes and colors are most popular. If the visitor moves to a different site, ads for pink blouses will appear from the same or a different vendor. Click 6, From the shopping cart page, the shopper clicks to close the browser to leave the website without purchasing the blouse. This action could indicate the shopper changed her mind or that she had a problem with the website's checkout and payment process. Such behavior might signal that the website was not well designed."/>
          <p:cNvPicPr>
            <a:picLocks noChangeAspect="1"/>
          </p:cNvPicPr>
          <p:nvPr/>
        </p:nvPicPr>
        <p:blipFill rotWithShape="1">
          <a:blip r:embed="rId3"/>
          <a:srcRect b="3569"/>
          <a:stretch/>
        </p:blipFill>
        <p:spPr>
          <a:xfrm>
            <a:off x="874455" y="1779790"/>
            <a:ext cx="7395089" cy="4332776"/>
          </a:xfrm>
          <a:prstGeom prst="rect">
            <a:avLst/>
          </a:prstGeom>
        </p:spPr>
      </p:pic>
    </p:spTree>
    <p:extLst>
      <p:ext uri="{BB962C8B-B14F-4D97-AF65-F5344CB8AC3E}">
        <p14:creationId xmlns:p14="http://schemas.microsoft.com/office/powerpoint/2010/main" val="318066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10.4 </a:t>
            </a:r>
            <a:r>
              <a:rPr lang="en-US" altLang="en-US" dirty="0"/>
              <a:t>Website Personalization</a:t>
            </a:r>
            <a:endParaRPr lang="en-US" dirty="0"/>
          </a:p>
        </p:txBody>
      </p:sp>
      <p:pic>
        <p:nvPicPr>
          <p:cNvPr id="4" name="Picture 3" descr="This graphic illustrates some of the types of personalization that clickstream tracking can make possible. "/>
          <p:cNvPicPr>
            <a:picLocks noChangeAspect="1"/>
          </p:cNvPicPr>
          <p:nvPr/>
        </p:nvPicPr>
        <p:blipFill rotWithShape="1">
          <a:blip r:embed="rId3" cstate="screen">
            <a:extLst>
              <a:ext uri="{28A0092B-C50C-407E-A947-70E740481C1C}">
                <a14:useLocalDpi xmlns:a14="http://schemas.microsoft.com/office/drawing/2010/main"/>
              </a:ext>
            </a:extLst>
          </a:blip>
          <a:srcRect b="3080"/>
          <a:stretch/>
        </p:blipFill>
        <p:spPr>
          <a:xfrm>
            <a:off x="3137947" y="1754854"/>
            <a:ext cx="2868106" cy="4211466"/>
          </a:xfrm>
          <a:prstGeom prst="rect">
            <a:avLst/>
          </a:prstGeom>
        </p:spPr>
      </p:pic>
    </p:spTree>
    <p:extLst>
      <p:ext uri="{BB962C8B-B14F-4D97-AF65-F5344CB8AC3E}">
        <p14:creationId xmlns:p14="http://schemas.microsoft.com/office/powerpoint/2010/main" val="3667825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10.5 </a:t>
            </a:r>
            <a:r>
              <a:rPr lang="en-US" altLang="en-US" dirty="0"/>
              <a:t>How an Advertising Network Such as DoubleClick Works</a:t>
            </a:r>
            <a:endParaRPr lang="en-US" dirty="0"/>
          </a:p>
        </p:txBody>
      </p:sp>
      <p:pic>
        <p:nvPicPr>
          <p:cNvPr id="4" name="Picture 3" descr="This graphic illustrates how an advertising network works."/>
          <p:cNvPicPr>
            <a:picLocks noChangeAspect="1"/>
          </p:cNvPicPr>
          <p:nvPr/>
        </p:nvPicPr>
        <p:blipFill rotWithShape="1">
          <a:blip r:embed="rId3" cstate="screen">
            <a:extLst>
              <a:ext uri="{28A0092B-C50C-407E-A947-70E740481C1C}">
                <a14:useLocalDpi xmlns:a14="http://schemas.microsoft.com/office/drawing/2010/main"/>
              </a:ext>
            </a:extLst>
          </a:blip>
          <a:srcRect b="3462"/>
          <a:stretch/>
        </p:blipFill>
        <p:spPr>
          <a:xfrm>
            <a:off x="1216825" y="1718460"/>
            <a:ext cx="6710350" cy="4371976"/>
          </a:xfrm>
          <a:prstGeom prst="rect">
            <a:avLst/>
          </a:prstGeom>
        </p:spPr>
      </p:pic>
    </p:spTree>
    <p:extLst>
      <p:ext uri="{BB962C8B-B14F-4D97-AF65-F5344CB8AC3E}">
        <p14:creationId xmlns:p14="http://schemas.microsoft.com/office/powerpoint/2010/main" val="4250872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2"/>
                </a:solidFill>
              </a:rPr>
              <a:t>Learning Objectives</a:t>
            </a:r>
          </a:p>
        </p:txBody>
      </p:sp>
      <p:sp>
        <p:nvSpPr>
          <p:cNvPr id="5" name="Content Placeholder 4"/>
          <p:cNvSpPr>
            <a:spLocks noGrp="1"/>
          </p:cNvSpPr>
          <p:nvPr>
            <p:ph idx="1"/>
          </p:nvPr>
        </p:nvSpPr>
        <p:spPr>
          <a:xfrm>
            <a:off x="457200" y="1600200"/>
            <a:ext cx="8229600" cy="4610100"/>
          </a:xfrm>
        </p:spPr>
        <p:txBody>
          <a:bodyPr/>
          <a:lstStyle/>
          <a:p>
            <a:pPr marL="0" indent="0">
              <a:buSzPct val="100000"/>
              <a:buNone/>
            </a:pPr>
            <a:r>
              <a:rPr lang="en-US" sz="2000" b="1" dirty="0">
                <a:solidFill>
                  <a:schemeClr val="tx2"/>
                </a:solidFill>
                <a:latin typeface="+mn-lt"/>
              </a:rPr>
              <a:t>10.1</a:t>
            </a:r>
            <a:r>
              <a:rPr lang="en-US" sz="2000" dirty="0">
                <a:latin typeface="+mn-lt"/>
              </a:rPr>
              <a:t> What are the unique features of e-commerce, digital markets, and digital goods?</a:t>
            </a:r>
          </a:p>
          <a:p>
            <a:pPr marL="0" indent="0">
              <a:buSzPct val="100000"/>
              <a:buNone/>
            </a:pPr>
            <a:r>
              <a:rPr lang="en-US" sz="2000" b="1" dirty="0">
                <a:solidFill>
                  <a:schemeClr val="tx2"/>
                </a:solidFill>
                <a:latin typeface="+mn-lt"/>
              </a:rPr>
              <a:t>10.2 </a:t>
            </a:r>
            <a:r>
              <a:rPr lang="en-US" sz="2000" dirty="0">
                <a:latin typeface="+mn-lt"/>
              </a:rPr>
              <a:t>What are the principal e-commerce business and revenue models?</a:t>
            </a:r>
          </a:p>
          <a:p>
            <a:pPr marL="0" indent="0">
              <a:buSzPct val="100000"/>
              <a:buNone/>
            </a:pPr>
            <a:r>
              <a:rPr lang="en-US" sz="2000" b="1" dirty="0">
                <a:solidFill>
                  <a:schemeClr val="tx2"/>
                </a:solidFill>
                <a:latin typeface="+mn-lt"/>
              </a:rPr>
              <a:t>10.3 </a:t>
            </a:r>
            <a:r>
              <a:rPr lang="en-US" sz="2000" dirty="0">
                <a:latin typeface="+mn-lt"/>
              </a:rPr>
              <a:t>How has e-commerce transformed marketing?</a:t>
            </a:r>
          </a:p>
          <a:p>
            <a:pPr marL="0" indent="0">
              <a:buSzPct val="100000"/>
              <a:buNone/>
            </a:pPr>
            <a:r>
              <a:rPr lang="en-US" sz="2000" b="1" dirty="0">
                <a:solidFill>
                  <a:schemeClr val="tx2"/>
                </a:solidFill>
                <a:latin typeface="+mn-lt"/>
              </a:rPr>
              <a:t>10.4 </a:t>
            </a:r>
            <a:r>
              <a:rPr lang="en-US" sz="2000" dirty="0">
                <a:latin typeface="+mn-lt"/>
              </a:rPr>
              <a:t>How has e-commerce affected business-to-business transactions?</a:t>
            </a:r>
          </a:p>
          <a:p>
            <a:pPr marL="0" indent="0">
              <a:buSzPct val="100000"/>
              <a:buNone/>
            </a:pPr>
            <a:r>
              <a:rPr lang="en-US" sz="2000" b="1" dirty="0">
                <a:solidFill>
                  <a:schemeClr val="tx2"/>
                </a:solidFill>
                <a:latin typeface="+mn-lt"/>
              </a:rPr>
              <a:t>10.5 </a:t>
            </a:r>
            <a:r>
              <a:rPr lang="en-US" sz="2000" dirty="0">
                <a:latin typeface="+mn-lt"/>
              </a:rPr>
              <a:t>What is the role of m-commerce in business, and what are the most important m-commerce applications?</a:t>
            </a:r>
          </a:p>
          <a:p>
            <a:pPr marL="0" indent="0">
              <a:buSzPct val="100000"/>
              <a:buNone/>
            </a:pPr>
            <a:r>
              <a:rPr lang="en-US" sz="2000" b="1" dirty="0">
                <a:solidFill>
                  <a:schemeClr val="tx2"/>
                </a:solidFill>
                <a:latin typeface="+mn-lt"/>
              </a:rPr>
              <a:t>10.6 </a:t>
            </a:r>
            <a:r>
              <a:rPr lang="en-US" sz="2000" dirty="0">
                <a:latin typeface="+mn-lt"/>
              </a:rPr>
              <a:t>What issues must be addressed when building an e-commerce presence?</a:t>
            </a:r>
          </a:p>
          <a:p>
            <a:pPr marL="0" indent="0">
              <a:buSzPct val="100000"/>
              <a:buNone/>
            </a:pPr>
            <a:r>
              <a:rPr lang="en-US" sz="2000" b="1" dirty="0">
                <a:solidFill>
                  <a:schemeClr val="tx2"/>
                </a:solidFill>
                <a:latin typeface="+mn-lt"/>
              </a:rPr>
              <a:t>10.7 </a:t>
            </a:r>
            <a:r>
              <a:rPr lang="en-US" sz="2000" dirty="0">
                <a:latin typeface="+mn-lt"/>
              </a:rPr>
              <a:t>How will M</a:t>
            </a:r>
            <a:r>
              <a:rPr lang="en-US" sz="100" dirty="0">
                <a:latin typeface="+mn-lt"/>
              </a:rPr>
              <a:t> </a:t>
            </a:r>
            <a:r>
              <a:rPr lang="en-US" sz="2000" dirty="0">
                <a:latin typeface="+mn-lt"/>
              </a:rPr>
              <a:t>I</a:t>
            </a:r>
            <a:r>
              <a:rPr lang="en-US" sz="100" dirty="0">
                <a:latin typeface="+mn-lt"/>
              </a:rPr>
              <a:t> </a:t>
            </a:r>
            <a:r>
              <a:rPr lang="en-US" sz="2000" dirty="0">
                <a:latin typeface="+mn-lt"/>
              </a:rPr>
              <a:t>S help my career?</a:t>
            </a:r>
          </a:p>
        </p:txBody>
      </p:sp>
    </p:spTree>
    <p:extLst>
      <p:ext uri="{BB962C8B-B14F-4D97-AF65-F5344CB8AC3E}">
        <p14:creationId xmlns:p14="http://schemas.microsoft.com/office/powerpoint/2010/main" val="3225328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E-Commerce and Social Network Marketing </a:t>
            </a:r>
            <a:r>
              <a:rPr lang="en-US" sz="2000" b="0" dirty="0"/>
              <a:t>(1 of 2)</a:t>
            </a:r>
            <a:endParaRPr lang="en-US" b="0" dirty="0"/>
          </a:p>
        </p:txBody>
      </p:sp>
      <p:sp>
        <p:nvSpPr>
          <p:cNvPr id="3" name="Text Placeholder 2"/>
          <p:cNvSpPr>
            <a:spLocks noGrp="1"/>
          </p:cNvSpPr>
          <p:nvPr>
            <p:ph type="body" idx="1"/>
          </p:nvPr>
        </p:nvSpPr>
        <p:spPr>
          <a:xfrm>
            <a:off x="457200" y="1600200"/>
            <a:ext cx="8229600" cy="4667250"/>
          </a:xfrm>
        </p:spPr>
        <p:txBody>
          <a:bodyPr/>
          <a:lstStyle/>
          <a:p>
            <a:r>
              <a:rPr lang="en-US" sz="2400" dirty="0">
                <a:latin typeface="+mn-lt"/>
              </a:rPr>
              <a:t>Social e-commerce based on digital social graph</a:t>
            </a:r>
          </a:p>
          <a:p>
            <a:r>
              <a:rPr lang="en-US" sz="2400" dirty="0">
                <a:latin typeface="+mn-lt"/>
              </a:rPr>
              <a:t>Features of social e-commerce driving its growth</a:t>
            </a:r>
          </a:p>
          <a:p>
            <a:pPr lvl="1"/>
            <a:r>
              <a:rPr lang="en-US" sz="2400" dirty="0">
                <a:latin typeface="+mn-lt"/>
              </a:rPr>
              <a:t>Newsfeed</a:t>
            </a:r>
          </a:p>
          <a:p>
            <a:pPr lvl="1"/>
            <a:r>
              <a:rPr lang="en-US" sz="2400" dirty="0">
                <a:latin typeface="+mn-lt"/>
              </a:rPr>
              <a:t>Timelines</a:t>
            </a:r>
          </a:p>
          <a:p>
            <a:pPr lvl="1"/>
            <a:r>
              <a:rPr lang="en-US" sz="2400" dirty="0">
                <a:latin typeface="+mn-lt"/>
              </a:rPr>
              <a:t>Social sign-on</a:t>
            </a:r>
          </a:p>
          <a:p>
            <a:pPr lvl="1"/>
            <a:r>
              <a:rPr lang="en-US" sz="2400" dirty="0">
                <a:latin typeface="+mn-lt"/>
              </a:rPr>
              <a:t>Collaborative shopping</a:t>
            </a:r>
          </a:p>
          <a:p>
            <a:pPr lvl="1"/>
            <a:r>
              <a:rPr lang="en-US" sz="2400" dirty="0">
                <a:latin typeface="+mn-lt"/>
              </a:rPr>
              <a:t>Network notification</a:t>
            </a:r>
          </a:p>
          <a:p>
            <a:pPr lvl="1"/>
            <a:r>
              <a:rPr lang="en-US" sz="2400" dirty="0">
                <a:latin typeface="+mn-lt"/>
              </a:rPr>
              <a:t>Social search (recommendations)</a:t>
            </a:r>
          </a:p>
          <a:p>
            <a:r>
              <a:rPr lang="en-US" altLang="en-US" sz="2400" dirty="0">
                <a:latin typeface="+mn-lt"/>
              </a:rPr>
              <a:t>Social media</a:t>
            </a:r>
          </a:p>
          <a:p>
            <a:pPr lvl="1"/>
            <a:r>
              <a:rPr lang="en-US" altLang="en-US" sz="2400" dirty="0">
                <a:latin typeface="+mn-lt"/>
              </a:rPr>
              <a:t>Fastest growing media for branding and marketing</a:t>
            </a:r>
            <a:endParaRPr lang="en-US" sz="2400" dirty="0">
              <a:latin typeface="+mn-lt"/>
            </a:endParaRPr>
          </a:p>
        </p:txBody>
      </p:sp>
    </p:spTree>
    <p:extLst>
      <p:ext uri="{BB962C8B-B14F-4D97-AF65-F5344CB8AC3E}">
        <p14:creationId xmlns:p14="http://schemas.microsoft.com/office/powerpoint/2010/main" val="1912714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E-Commerce and Social Network Marketing </a:t>
            </a:r>
            <a:r>
              <a:rPr lang="en-US" sz="2000" b="0" dirty="0"/>
              <a:t>(2 of 2)</a:t>
            </a:r>
            <a:endParaRPr lang="en-US" b="0" dirty="0"/>
          </a:p>
        </p:txBody>
      </p:sp>
      <p:sp>
        <p:nvSpPr>
          <p:cNvPr id="3" name="Text Placeholder 2"/>
          <p:cNvSpPr>
            <a:spLocks noGrp="1"/>
          </p:cNvSpPr>
          <p:nvPr>
            <p:ph type="body" idx="1"/>
          </p:nvPr>
        </p:nvSpPr>
        <p:spPr/>
        <p:txBody>
          <a:bodyPr/>
          <a:lstStyle/>
          <a:p>
            <a:r>
              <a:rPr lang="en-US" altLang="en-US" sz="2400" dirty="0">
                <a:latin typeface="+mn-lt"/>
              </a:rPr>
              <a:t>Social network marketing</a:t>
            </a:r>
          </a:p>
          <a:p>
            <a:pPr lvl="1"/>
            <a:r>
              <a:rPr lang="en-US" altLang="en-US" sz="2400" dirty="0">
                <a:latin typeface="+mn-lt"/>
              </a:rPr>
              <a:t>Seeks to leverage individuals’ influence over others</a:t>
            </a:r>
          </a:p>
          <a:p>
            <a:pPr lvl="1"/>
            <a:r>
              <a:rPr lang="en-US" altLang="en-US" sz="2400" dirty="0">
                <a:latin typeface="+mn-lt"/>
              </a:rPr>
              <a:t>Targeting a social network of people sharing interests and advice</a:t>
            </a:r>
          </a:p>
          <a:p>
            <a:pPr lvl="1"/>
            <a:r>
              <a:rPr lang="en-US" altLang="en-US" sz="2400" dirty="0">
                <a:latin typeface="+mn-lt"/>
              </a:rPr>
              <a:t>Facebook</a:t>
            </a:r>
            <a:r>
              <a:rPr lang="en-US" altLang="ja-JP" sz="2400" dirty="0">
                <a:latin typeface="+mn-lt"/>
              </a:rPr>
              <a:t>’s “Like” button</a:t>
            </a:r>
          </a:p>
          <a:p>
            <a:pPr lvl="1"/>
            <a:r>
              <a:rPr lang="en-US" altLang="en-US" sz="2400" dirty="0">
                <a:latin typeface="+mn-lt"/>
              </a:rPr>
              <a:t>Social networks have huge audiences</a:t>
            </a:r>
          </a:p>
          <a:p>
            <a:pPr>
              <a:defRPr/>
            </a:pPr>
            <a:r>
              <a:rPr lang="en-US" sz="2400" dirty="0">
                <a:latin typeface="+mn-lt"/>
              </a:rPr>
              <a:t>Social shopping sites</a:t>
            </a:r>
          </a:p>
          <a:p>
            <a:pPr>
              <a:defRPr/>
            </a:pPr>
            <a:r>
              <a:rPr lang="en-US" sz="2400" dirty="0">
                <a:latin typeface="+mn-lt"/>
              </a:rPr>
              <a:t>Wisdom of crowds</a:t>
            </a:r>
          </a:p>
          <a:p>
            <a:pPr>
              <a:defRPr/>
            </a:pPr>
            <a:r>
              <a:rPr lang="en-US" sz="2400" dirty="0">
                <a:latin typeface="+mn-lt"/>
              </a:rPr>
              <a:t>Crowdsourcing</a:t>
            </a:r>
          </a:p>
        </p:txBody>
      </p:sp>
    </p:spTree>
    <p:extLst>
      <p:ext uri="{BB962C8B-B14F-4D97-AF65-F5344CB8AC3E}">
        <p14:creationId xmlns:p14="http://schemas.microsoft.com/office/powerpoint/2010/main" val="2126786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 Technology: Getting Social with Customers</a:t>
            </a:r>
          </a:p>
        </p:txBody>
      </p:sp>
      <p:sp>
        <p:nvSpPr>
          <p:cNvPr id="3" name="Text Placeholder 2"/>
          <p:cNvSpPr>
            <a:spLocks noGrp="1"/>
          </p:cNvSpPr>
          <p:nvPr>
            <p:ph type="body" idx="1"/>
          </p:nvPr>
        </p:nvSpPr>
        <p:spPr/>
        <p:txBody>
          <a:bodyPr/>
          <a:lstStyle/>
          <a:p>
            <a:r>
              <a:rPr lang="en-US" sz="2200" dirty="0">
                <a:latin typeface="+mn-lt"/>
              </a:rPr>
              <a:t>Class discussion</a:t>
            </a:r>
          </a:p>
          <a:p>
            <a:pPr lvl="1"/>
            <a:r>
              <a:rPr lang="en-US" sz="2200" dirty="0">
                <a:latin typeface="+mn-lt"/>
              </a:rPr>
              <a:t>Assess the people, organization, and technology issues for using social media technology to engage with customers.</a:t>
            </a:r>
          </a:p>
          <a:p>
            <a:pPr lvl="1"/>
            <a:r>
              <a:rPr lang="en-US" sz="2200" dirty="0">
                <a:latin typeface="+mn-lt"/>
              </a:rPr>
              <a:t>What are the advantages and disadvantages of using social media for advertising, brand building, market research, and customer service?</a:t>
            </a:r>
          </a:p>
          <a:p>
            <a:pPr lvl="1"/>
            <a:r>
              <a:rPr lang="en-US" sz="2200" dirty="0">
                <a:latin typeface="+mn-lt"/>
              </a:rPr>
              <a:t>Give an example of a business decision in this case study that was facilitated by using social media to interact with customers.</a:t>
            </a:r>
          </a:p>
          <a:p>
            <a:pPr lvl="1"/>
            <a:r>
              <a:rPr lang="en-US" sz="2200" dirty="0">
                <a:latin typeface="+mn-lt"/>
              </a:rPr>
              <a:t>Should all companies use social media technology for customer service and marketing? Why or why not? What kinds of companies are best suited to use these platforms?</a:t>
            </a:r>
          </a:p>
        </p:txBody>
      </p:sp>
    </p:spTree>
    <p:extLst>
      <p:ext uri="{BB962C8B-B14F-4D97-AF65-F5344CB8AC3E}">
        <p14:creationId xmlns:p14="http://schemas.microsoft.com/office/powerpoint/2010/main" val="593019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How Has E-Commerce Affected Business-To Business Transactions?</a:t>
            </a:r>
            <a:endParaRPr lang="en-US" dirty="0"/>
          </a:p>
        </p:txBody>
      </p:sp>
      <p:sp>
        <p:nvSpPr>
          <p:cNvPr id="3" name="Text Placeholder 2"/>
          <p:cNvSpPr>
            <a:spLocks noGrp="1"/>
          </p:cNvSpPr>
          <p:nvPr>
            <p:ph type="body" idx="1"/>
          </p:nvPr>
        </p:nvSpPr>
        <p:spPr/>
        <p:txBody>
          <a:bodyPr/>
          <a:lstStyle/>
          <a:p>
            <a:r>
              <a:rPr lang="en-US" sz="2400" dirty="0">
                <a:latin typeface="+mn-lt"/>
              </a:rPr>
              <a:t>U.S. B2B trade in 2017 is $13.3 trillion</a:t>
            </a:r>
          </a:p>
          <a:p>
            <a:pPr lvl="1"/>
            <a:r>
              <a:rPr lang="en-US" sz="2400" dirty="0">
                <a:latin typeface="+mn-lt"/>
              </a:rPr>
              <a:t>U.S. B2B e-commerce in 2017 is $6.3 trillion</a:t>
            </a:r>
          </a:p>
          <a:p>
            <a:r>
              <a:rPr lang="en-US" sz="2400" dirty="0">
                <a:latin typeface="+mn-lt"/>
              </a:rPr>
              <a:t>Internet and networking helps automate procurement</a:t>
            </a:r>
          </a:p>
          <a:p>
            <a:r>
              <a:rPr lang="en-US" sz="2400" dirty="0">
                <a:latin typeface="+mn-lt"/>
              </a:rPr>
              <a:t>Variety of Internet-enabled technologies used in B2B</a:t>
            </a:r>
          </a:p>
          <a:p>
            <a:pPr lvl="1"/>
            <a:r>
              <a:rPr lang="en-US" sz="2400" dirty="0">
                <a:latin typeface="+mn-lt"/>
              </a:rPr>
              <a:t>Electronic data interchange (E</a:t>
            </a:r>
            <a:r>
              <a:rPr lang="en-US" sz="100" dirty="0">
                <a:latin typeface="+mn-lt"/>
              </a:rPr>
              <a:t> </a:t>
            </a:r>
            <a:r>
              <a:rPr lang="en-US" sz="2400" dirty="0">
                <a:latin typeface="+mn-lt"/>
              </a:rPr>
              <a:t>D</a:t>
            </a:r>
            <a:r>
              <a:rPr lang="en-US" sz="100" dirty="0">
                <a:latin typeface="+mn-lt"/>
              </a:rPr>
              <a:t> </a:t>
            </a:r>
            <a:r>
              <a:rPr lang="en-US" sz="2400" dirty="0">
                <a:latin typeface="+mn-lt"/>
              </a:rPr>
              <a:t>I)</a:t>
            </a:r>
          </a:p>
          <a:p>
            <a:pPr lvl="1"/>
            <a:r>
              <a:rPr lang="en-US" sz="2400" dirty="0">
                <a:latin typeface="+mn-lt"/>
              </a:rPr>
              <a:t>Private industrial networks (private exchanges)</a:t>
            </a:r>
          </a:p>
          <a:p>
            <a:pPr lvl="1"/>
            <a:r>
              <a:rPr lang="en-US" sz="2400" dirty="0">
                <a:latin typeface="+mn-lt"/>
              </a:rPr>
              <a:t>Net marketplaces</a:t>
            </a:r>
          </a:p>
          <a:p>
            <a:pPr lvl="1"/>
            <a:r>
              <a:rPr lang="en-US" sz="2400" dirty="0">
                <a:latin typeface="+mn-lt"/>
              </a:rPr>
              <a:t>Exchanges</a:t>
            </a:r>
          </a:p>
        </p:txBody>
      </p:sp>
    </p:spTree>
    <p:extLst>
      <p:ext uri="{BB962C8B-B14F-4D97-AF65-F5344CB8AC3E}">
        <p14:creationId xmlns:p14="http://schemas.microsoft.com/office/powerpoint/2010/main" val="727779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Electronic Data Interchange (E</a:t>
            </a:r>
            <a:r>
              <a:rPr lang="en-US" sz="100" dirty="0"/>
              <a:t> </a:t>
            </a:r>
            <a:r>
              <a:rPr lang="en-US" dirty="0"/>
              <a:t>D</a:t>
            </a:r>
            <a:r>
              <a:rPr lang="en-US" sz="100" dirty="0"/>
              <a:t> </a:t>
            </a:r>
            <a:r>
              <a:rPr lang="en-US" dirty="0"/>
              <a:t>I)</a:t>
            </a:r>
          </a:p>
        </p:txBody>
      </p:sp>
      <p:sp>
        <p:nvSpPr>
          <p:cNvPr id="3" name="Text Placeholder 2"/>
          <p:cNvSpPr>
            <a:spLocks noGrp="1"/>
          </p:cNvSpPr>
          <p:nvPr>
            <p:ph type="body" idx="1"/>
          </p:nvPr>
        </p:nvSpPr>
        <p:spPr/>
        <p:txBody>
          <a:bodyPr/>
          <a:lstStyle/>
          <a:p>
            <a:r>
              <a:rPr lang="en-US" sz="2400" dirty="0">
                <a:latin typeface="+mn-lt"/>
              </a:rPr>
              <a:t>Computer-to-computer exchange of standard transactions such as invoices, purchase orders</a:t>
            </a:r>
          </a:p>
          <a:p>
            <a:r>
              <a:rPr lang="en-US" sz="2400" dirty="0">
                <a:latin typeface="+mn-lt"/>
              </a:rPr>
              <a:t>Major industries have E</a:t>
            </a:r>
            <a:r>
              <a:rPr lang="en-US" sz="100" dirty="0">
                <a:latin typeface="+mn-lt"/>
              </a:rPr>
              <a:t> </a:t>
            </a:r>
            <a:r>
              <a:rPr lang="en-US" sz="2400" dirty="0">
                <a:latin typeface="+mn-lt"/>
              </a:rPr>
              <a:t>D</a:t>
            </a:r>
            <a:r>
              <a:rPr lang="en-US" sz="100" dirty="0">
                <a:latin typeface="+mn-lt"/>
              </a:rPr>
              <a:t> </a:t>
            </a:r>
            <a:r>
              <a:rPr lang="en-US" sz="2400" dirty="0">
                <a:latin typeface="+mn-lt"/>
              </a:rPr>
              <a:t>I standards</a:t>
            </a:r>
          </a:p>
          <a:p>
            <a:pPr lvl="1"/>
            <a:r>
              <a:rPr lang="en-US" sz="2400" dirty="0">
                <a:latin typeface="+mn-lt"/>
              </a:rPr>
              <a:t>Define structure and information fields of electronic documents</a:t>
            </a:r>
          </a:p>
          <a:p>
            <a:r>
              <a:rPr lang="en-US" sz="2400" dirty="0">
                <a:latin typeface="+mn-lt"/>
              </a:rPr>
              <a:t>More companies are moving toward web-enabled private networks</a:t>
            </a:r>
          </a:p>
          <a:p>
            <a:pPr lvl="1"/>
            <a:r>
              <a:rPr lang="en-US" sz="2400" dirty="0">
                <a:latin typeface="+mn-lt"/>
              </a:rPr>
              <a:t>Allow them to link to a wider variety of firms than E</a:t>
            </a:r>
            <a:r>
              <a:rPr lang="en-US" sz="100" dirty="0">
                <a:latin typeface="+mn-lt"/>
              </a:rPr>
              <a:t> </a:t>
            </a:r>
            <a:r>
              <a:rPr lang="en-US" sz="2400" dirty="0">
                <a:latin typeface="+mn-lt"/>
              </a:rPr>
              <a:t>D</a:t>
            </a:r>
            <a:r>
              <a:rPr lang="en-US" sz="100" dirty="0">
                <a:latin typeface="+mn-lt"/>
              </a:rPr>
              <a:t> </a:t>
            </a:r>
            <a:r>
              <a:rPr lang="en-US" sz="2400" dirty="0">
                <a:latin typeface="+mn-lt"/>
              </a:rPr>
              <a:t>I allows</a:t>
            </a:r>
          </a:p>
          <a:p>
            <a:pPr lvl="1"/>
            <a:r>
              <a:rPr lang="en-US" sz="2400" dirty="0">
                <a:latin typeface="+mn-lt"/>
              </a:rPr>
              <a:t>Enable sharing a wider range of information</a:t>
            </a:r>
          </a:p>
        </p:txBody>
      </p:sp>
    </p:spTree>
    <p:extLst>
      <p:ext uri="{BB962C8B-B14F-4D97-AF65-F5344CB8AC3E}">
        <p14:creationId xmlns:p14="http://schemas.microsoft.com/office/powerpoint/2010/main" val="1617132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324850" cy="1097279"/>
          </a:xfrm>
        </p:spPr>
        <p:txBody>
          <a:bodyPr/>
          <a:lstStyle/>
          <a:p>
            <a:r>
              <a:rPr lang="en-US" sz="3200" dirty="0"/>
              <a:t>Figure 10.6 </a:t>
            </a:r>
            <a:r>
              <a:rPr lang="en-US" altLang="en-US" sz="3200" dirty="0"/>
              <a:t>Electronic Data Interchange (E</a:t>
            </a:r>
            <a:r>
              <a:rPr lang="en-US" altLang="en-US" sz="100" dirty="0"/>
              <a:t> </a:t>
            </a:r>
            <a:r>
              <a:rPr lang="en-US" altLang="en-US" sz="3200" dirty="0"/>
              <a:t>D</a:t>
            </a:r>
            <a:r>
              <a:rPr lang="en-US" altLang="en-US" sz="100" dirty="0"/>
              <a:t> </a:t>
            </a:r>
            <a:r>
              <a:rPr lang="en-US" altLang="en-US" sz="3200" dirty="0"/>
              <a:t>I)</a:t>
            </a:r>
            <a:endParaRPr lang="en-US" sz="3200" dirty="0"/>
          </a:p>
        </p:txBody>
      </p:sp>
      <p:pic>
        <p:nvPicPr>
          <p:cNvPr id="4" name="Picture 3" descr="This graphic illustrates how EDI works."/>
          <p:cNvPicPr>
            <a:picLocks noChangeAspect="1"/>
          </p:cNvPicPr>
          <p:nvPr/>
        </p:nvPicPr>
        <p:blipFill rotWithShape="1">
          <a:blip r:embed="rId3" cstate="screen">
            <a:extLst>
              <a:ext uri="{28A0092B-C50C-407E-A947-70E740481C1C}">
                <a14:useLocalDpi xmlns:a14="http://schemas.microsoft.com/office/drawing/2010/main"/>
              </a:ext>
            </a:extLst>
          </a:blip>
          <a:srcRect b="8000"/>
          <a:stretch/>
        </p:blipFill>
        <p:spPr>
          <a:xfrm>
            <a:off x="653914" y="2476500"/>
            <a:ext cx="7931422" cy="2019300"/>
          </a:xfrm>
          <a:prstGeom prst="rect">
            <a:avLst/>
          </a:prstGeom>
        </p:spPr>
      </p:pic>
    </p:spTree>
    <p:extLst>
      <p:ext uri="{BB962C8B-B14F-4D97-AF65-F5344CB8AC3E}">
        <p14:creationId xmlns:p14="http://schemas.microsoft.com/office/powerpoint/2010/main" val="34818696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New Ways of B2B Buying and Selling</a:t>
            </a:r>
          </a:p>
        </p:txBody>
      </p:sp>
      <p:sp>
        <p:nvSpPr>
          <p:cNvPr id="3" name="Text Placeholder 2"/>
          <p:cNvSpPr>
            <a:spLocks noGrp="1"/>
          </p:cNvSpPr>
          <p:nvPr>
            <p:ph type="body" idx="1"/>
          </p:nvPr>
        </p:nvSpPr>
        <p:spPr>
          <a:xfrm>
            <a:off x="457200" y="1600200"/>
            <a:ext cx="8229600" cy="4648200"/>
          </a:xfrm>
        </p:spPr>
        <p:txBody>
          <a:bodyPr/>
          <a:lstStyle/>
          <a:p>
            <a:r>
              <a:rPr lang="en-US" sz="2200" dirty="0">
                <a:latin typeface="+mn-lt"/>
              </a:rPr>
              <a:t>Private industrial networks</a:t>
            </a:r>
          </a:p>
          <a:p>
            <a:pPr lvl="1"/>
            <a:r>
              <a:rPr lang="en-US" sz="2200" dirty="0">
                <a:latin typeface="+mn-lt"/>
              </a:rPr>
              <a:t>Private exchanges</a:t>
            </a:r>
          </a:p>
          <a:p>
            <a:pPr lvl="1"/>
            <a:r>
              <a:rPr lang="en-US" sz="2200" dirty="0">
                <a:latin typeface="+mn-lt"/>
              </a:rPr>
              <a:t>Large firm using a secure website to link to suppliers and partners</a:t>
            </a:r>
          </a:p>
          <a:p>
            <a:r>
              <a:rPr lang="en-US" sz="2200" dirty="0">
                <a:latin typeface="+mn-lt"/>
              </a:rPr>
              <a:t>Net marketplaces (e-hubs)</a:t>
            </a:r>
          </a:p>
          <a:p>
            <a:pPr lvl="1"/>
            <a:r>
              <a:rPr lang="en-US" sz="2200" dirty="0">
                <a:latin typeface="+mn-lt"/>
              </a:rPr>
              <a:t>Single digital marketplace for many buyers and sellers</a:t>
            </a:r>
          </a:p>
          <a:p>
            <a:pPr lvl="1">
              <a:defRPr/>
            </a:pPr>
            <a:r>
              <a:rPr lang="en-US" sz="2200" dirty="0">
                <a:latin typeface="+mn-lt"/>
              </a:rPr>
              <a:t>May focus on direct or indirect goods</a:t>
            </a:r>
          </a:p>
          <a:p>
            <a:pPr lvl="1">
              <a:defRPr/>
            </a:pPr>
            <a:r>
              <a:rPr lang="en-US" sz="2200" dirty="0">
                <a:latin typeface="+mn-lt"/>
              </a:rPr>
              <a:t>May be vertical or horizontal marketplaces</a:t>
            </a:r>
          </a:p>
          <a:p>
            <a:r>
              <a:rPr lang="en-US" sz="2200" dirty="0">
                <a:latin typeface="+mn-lt"/>
              </a:rPr>
              <a:t>Exchanges</a:t>
            </a:r>
          </a:p>
          <a:p>
            <a:pPr lvl="1"/>
            <a:r>
              <a:rPr lang="en-US" sz="2200" dirty="0">
                <a:latin typeface="+mn-lt"/>
              </a:rPr>
              <a:t>Independently owned third-party Net marketplaces for spot purchasing</a:t>
            </a:r>
          </a:p>
        </p:txBody>
      </p:sp>
    </p:spTree>
    <p:extLst>
      <p:ext uri="{BB962C8B-B14F-4D97-AF65-F5344CB8AC3E}">
        <p14:creationId xmlns:p14="http://schemas.microsoft.com/office/powerpoint/2010/main" val="12866355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10.7 </a:t>
            </a:r>
            <a:r>
              <a:rPr lang="en-US" altLang="en-US" dirty="0"/>
              <a:t>A Private Industrial Network</a:t>
            </a:r>
            <a:endParaRPr lang="en-US" dirty="0"/>
          </a:p>
        </p:txBody>
      </p:sp>
      <p:pic>
        <p:nvPicPr>
          <p:cNvPr id="4" name="Picture 3" descr="This graphic illustrates a private industrial network, and how it can link to both suppliers and distributors."/>
          <p:cNvPicPr>
            <a:picLocks noChangeAspect="1"/>
          </p:cNvPicPr>
          <p:nvPr/>
        </p:nvPicPr>
        <p:blipFill rotWithShape="1">
          <a:blip r:embed="rId3" cstate="screen">
            <a:extLst>
              <a:ext uri="{28A0092B-C50C-407E-A947-70E740481C1C}">
                <a14:useLocalDpi xmlns:a14="http://schemas.microsoft.com/office/drawing/2010/main"/>
              </a:ext>
            </a:extLst>
          </a:blip>
          <a:srcRect b="4009"/>
          <a:stretch/>
        </p:blipFill>
        <p:spPr>
          <a:xfrm>
            <a:off x="1648662" y="1704975"/>
            <a:ext cx="5846675" cy="4391025"/>
          </a:xfrm>
          <a:prstGeom prst="rect">
            <a:avLst/>
          </a:prstGeom>
        </p:spPr>
      </p:pic>
    </p:spTree>
    <p:extLst>
      <p:ext uri="{BB962C8B-B14F-4D97-AF65-F5344CB8AC3E}">
        <p14:creationId xmlns:p14="http://schemas.microsoft.com/office/powerpoint/2010/main" val="5359558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10.8 A Net Marketplace</a:t>
            </a:r>
          </a:p>
        </p:txBody>
      </p:sp>
      <p:pic>
        <p:nvPicPr>
          <p:cNvPr id="4" name="Picture 3" descr="This graphic illustrates a net marketplace, and the functions that it can provide to participants in managing their transactions. "/>
          <p:cNvPicPr>
            <a:picLocks noChangeAspect="1"/>
          </p:cNvPicPr>
          <p:nvPr/>
        </p:nvPicPr>
        <p:blipFill rotWithShape="1">
          <a:blip r:embed="rId3" cstate="screen">
            <a:extLst>
              <a:ext uri="{28A0092B-C50C-407E-A947-70E740481C1C}">
                <a14:useLocalDpi xmlns:a14="http://schemas.microsoft.com/office/drawing/2010/main"/>
              </a:ext>
            </a:extLst>
          </a:blip>
          <a:srcRect b="4099"/>
          <a:stretch/>
        </p:blipFill>
        <p:spPr>
          <a:xfrm>
            <a:off x="1612663" y="1621407"/>
            <a:ext cx="5918673" cy="4457700"/>
          </a:xfrm>
          <a:prstGeom prst="rect">
            <a:avLst/>
          </a:prstGeom>
        </p:spPr>
      </p:pic>
    </p:spTree>
    <p:extLst>
      <p:ext uri="{BB962C8B-B14F-4D97-AF65-F5344CB8AC3E}">
        <p14:creationId xmlns:p14="http://schemas.microsoft.com/office/powerpoint/2010/main" val="32524552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z="2800" dirty="0"/>
              <a:t>What is the Role of M-Commerce in Business, and What are the Most Important M-Commerce Applications?</a:t>
            </a:r>
          </a:p>
        </p:txBody>
      </p:sp>
      <p:sp>
        <p:nvSpPr>
          <p:cNvPr id="3" name="Text Placeholder 2"/>
          <p:cNvSpPr>
            <a:spLocks noGrp="1"/>
          </p:cNvSpPr>
          <p:nvPr>
            <p:ph type="body" idx="1"/>
          </p:nvPr>
        </p:nvSpPr>
        <p:spPr/>
        <p:txBody>
          <a:bodyPr/>
          <a:lstStyle/>
          <a:p>
            <a:r>
              <a:rPr lang="en-US" sz="2400" dirty="0">
                <a:latin typeface="+mn-lt"/>
              </a:rPr>
              <a:t>M-commerce in 2017 is 35 percent of all e-commerce</a:t>
            </a:r>
          </a:p>
          <a:p>
            <a:r>
              <a:rPr lang="en-US" sz="2400" dirty="0">
                <a:latin typeface="+mn-lt"/>
              </a:rPr>
              <a:t>Fastest growing form of e-commerce</a:t>
            </a:r>
          </a:p>
          <a:p>
            <a:pPr lvl="1"/>
            <a:r>
              <a:rPr lang="en-US" sz="2400" dirty="0">
                <a:latin typeface="+mn-lt"/>
              </a:rPr>
              <a:t>Growing at 20 percent or more per year</a:t>
            </a:r>
          </a:p>
          <a:p>
            <a:r>
              <a:rPr lang="en-US" sz="2400" dirty="0">
                <a:latin typeface="+mn-lt"/>
              </a:rPr>
              <a:t>Main areas of growth</a:t>
            </a:r>
          </a:p>
          <a:p>
            <a:pPr lvl="1"/>
            <a:r>
              <a:rPr lang="en-US" sz="2400" dirty="0">
                <a:latin typeface="+mn-lt"/>
              </a:rPr>
              <a:t>Mass market retailing (Amazon, eBay, etc.)</a:t>
            </a:r>
          </a:p>
          <a:p>
            <a:pPr lvl="1"/>
            <a:r>
              <a:rPr lang="en-US" sz="2400" dirty="0">
                <a:latin typeface="+mn-lt"/>
              </a:rPr>
              <a:t>Sales of digital content (music, T</a:t>
            </a:r>
            <a:r>
              <a:rPr lang="en-US" sz="100" dirty="0">
                <a:latin typeface="+mn-lt"/>
              </a:rPr>
              <a:t> </a:t>
            </a:r>
            <a:r>
              <a:rPr lang="en-US" sz="2400" dirty="0">
                <a:latin typeface="+mn-lt"/>
              </a:rPr>
              <a:t>V, etc.)</a:t>
            </a:r>
          </a:p>
          <a:p>
            <a:pPr lvl="1"/>
            <a:r>
              <a:rPr lang="en-US" sz="2400" dirty="0">
                <a:latin typeface="+mn-lt"/>
              </a:rPr>
              <a:t>In-app sales to mobile devices</a:t>
            </a:r>
          </a:p>
        </p:txBody>
      </p:sp>
    </p:spTree>
    <p:extLst>
      <p:ext uri="{BB962C8B-B14F-4D97-AF65-F5344CB8AC3E}">
        <p14:creationId xmlns:p14="http://schemas.microsoft.com/office/powerpoint/2010/main" val="66594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Video Cases</a:t>
            </a:r>
          </a:p>
        </p:txBody>
      </p:sp>
      <p:sp>
        <p:nvSpPr>
          <p:cNvPr id="3" name="Text Placeholder 2"/>
          <p:cNvSpPr>
            <a:spLocks noGrp="1"/>
          </p:cNvSpPr>
          <p:nvPr>
            <p:ph type="body" idx="1"/>
          </p:nvPr>
        </p:nvSpPr>
        <p:spPr/>
        <p:txBody>
          <a:bodyPr/>
          <a:lstStyle/>
          <a:p>
            <a:r>
              <a:rPr lang="en-US" sz="2400" dirty="0">
                <a:latin typeface="+mn-lt"/>
              </a:rPr>
              <a:t>Case 1: Walmart Takes on Amazon: A Battle of I</a:t>
            </a:r>
            <a:r>
              <a:rPr lang="en-US" sz="100" dirty="0">
                <a:latin typeface="+mn-lt"/>
              </a:rPr>
              <a:t> </a:t>
            </a:r>
            <a:r>
              <a:rPr lang="en-US" sz="2400" dirty="0">
                <a:latin typeface="+mn-lt"/>
              </a:rPr>
              <a:t>T and Management Systems</a:t>
            </a:r>
          </a:p>
          <a:p>
            <a:r>
              <a:rPr lang="en-US" sz="2400" dirty="0">
                <a:latin typeface="+mn-lt"/>
              </a:rPr>
              <a:t>Case 2: Groupon: Deals Galore</a:t>
            </a:r>
          </a:p>
          <a:p>
            <a:r>
              <a:rPr lang="en-US" sz="2400" dirty="0">
                <a:latin typeface="+mn-lt"/>
              </a:rPr>
              <a:t>Case 3: Etsy: A Marketplace and Community</a:t>
            </a:r>
          </a:p>
          <a:p>
            <a:r>
              <a:rPr lang="en-US" sz="2400" b="1" dirty="0">
                <a:latin typeface="+mn-lt"/>
              </a:rPr>
              <a:t>Instructional Video 1: Walmart’s E-commerce Fulfillment Center Network</a:t>
            </a:r>
          </a:p>
          <a:p>
            <a:r>
              <a:rPr lang="en-US" sz="2400" b="1" dirty="0">
                <a:latin typeface="+mn-lt"/>
              </a:rPr>
              <a:t>Instructional Video 2: Behind the Scenes of an Amazon Warehouse</a:t>
            </a:r>
          </a:p>
        </p:txBody>
      </p:sp>
    </p:spTree>
    <p:extLst>
      <p:ext uri="{BB962C8B-B14F-4D97-AF65-F5344CB8AC3E}">
        <p14:creationId xmlns:p14="http://schemas.microsoft.com/office/powerpoint/2010/main" val="29146289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10.9 </a:t>
            </a:r>
            <a:r>
              <a:rPr lang="en-US" altLang="en-US" dirty="0"/>
              <a:t>Mobile Retail Commerce Revenues</a:t>
            </a:r>
            <a:endParaRPr lang="en-US" dirty="0"/>
          </a:p>
        </p:txBody>
      </p:sp>
      <p:pic>
        <p:nvPicPr>
          <p:cNvPr id="4" name="Picture 3" descr="This graph illustrates the surging growth of m-commerce sales from today to 2021. "/>
          <p:cNvPicPr>
            <a:picLocks noChangeAspect="1"/>
          </p:cNvPicPr>
          <p:nvPr/>
        </p:nvPicPr>
        <p:blipFill rotWithShape="1">
          <a:blip r:embed="rId3" cstate="screen">
            <a:extLst>
              <a:ext uri="{28A0092B-C50C-407E-A947-70E740481C1C}">
                <a14:useLocalDpi xmlns:a14="http://schemas.microsoft.com/office/drawing/2010/main"/>
              </a:ext>
            </a:extLst>
          </a:blip>
          <a:srcRect b="4445"/>
          <a:stretch/>
        </p:blipFill>
        <p:spPr>
          <a:xfrm>
            <a:off x="660532" y="1672047"/>
            <a:ext cx="7889608" cy="3397806"/>
          </a:xfrm>
          <a:prstGeom prst="rect">
            <a:avLst/>
          </a:prstGeom>
        </p:spPr>
      </p:pic>
      <p:sp>
        <p:nvSpPr>
          <p:cNvPr id="3" name="Text Placeholder 2"/>
          <p:cNvSpPr>
            <a:spLocks noGrp="1"/>
          </p:cNvSpPr>
          <p:nvPr>
            <p:ph type="body" idx="1"/>
          </p:nvPr>
        </p:nvSpPr>
        <p:spPr>
          <a:xfrm>
            <a:off x="457199" y="5429250"/>
            <a:ext cx="8296275" cy="696913"/>
          </a:xfrm>
        </p:spPr>
        <p:txBody>
          <a:bodyPr/>
          <a:lstStyle/>
          <a:p>
            <a:pPr marL="0" indent="0">
              <a:buNone/>
            </a:pPr>
            <a:r>
              <a:rPr lang="en-US" sz="1800" b="1" dirty="0">
                <a:latin typeface="+mn-lt"/>
              </a:rPr>
              <a:t>Sources:</a:t>
            </a:r>
            <a:r>
              <a:rPr lang="en-US" sz="1800" dirty="0">
                <a:latin typeface="+mn-lt"/>
              </a:rPr>
              <a:t> Data from eMarketer chart “Retail Mcommerce Sales, U</a:t>
            </a:r>
            <a:r>
              <a:rPr lang="en-US" sz="100" dirty="0">
                <a:latin typeface="+mn-lt"/>
              </a:rPr>
              <a:t> </a:t>
            </a:r>
            <a:r>
              <a:rPr lang="en-US" sz="1800" dirty="0">
                <a:latin typeface="+mn-lt"/>
              </a:rPr>
              <a:t>S, (billions) 2015-2021,” e</a:t>
            </a:r>
            <a:r>
              <a:rPr lang="en-US" sz="100" dirty="0">
                <a:latin typeface="+mn-lt"/>
              </a:rPr>
              <a:t> </a:t>
            </a:r>
            <a:r>
              <a:rPr lang="en-US" sz="1800" dirty="0">
                <a:latin typeface="+mn-lt"/>
              </a:rPr>
              <a:t>Marketer, 2017</a:t>
            </a:r>
          </a:p>
        </p:txBody>
      </p:sp>
    </p:spTree>
    <p:extLst>
      <p:ext uri="{BB962C8B-B14F-4D97-AF65-F5344CB8AC3E}">
        <p14:creationId xmlns:p14="http://schemas.microsoft.com/office/powerpoint/2010/main" val="17149649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Location-Based Services and Applications</a:t>
            </a:r>
          </a:p>
        </p:txBody>
      </p:sp>
      <p:sp>
        <p:nvSpPr>
          <p:cNvPr id="3" name="Text Placeholder 2"/>
          <p:cNvSpPr>
            <a:spLocks noGrp="1"/>
          </p:cNvSpPr>
          <p:nvPr>
            <p:ph type="body" idx="1"/>
          </p:nvPr>
        </p:nvSpPr>
        <p:spPr/>
        <p:txBody>
          <a:bodyPr/>
          <a:lstStyle/>
          <a:p>
            <a:r>
              <a:rPr lang="en-US" sz="2400" dirty="0">
                <a:latin typeface="+mn-lt"/>
              </a:rPr>
              <a:t>Used by 74 percent of smartphone owners</a:t>
            </a:r>
          </a:p>
          <a:p>
            <a:r>
              <a:rPr lang="en-US" sz="2400" dirty="0">
                <a:latin typeface="+mn-lt"/>
              </a:rPr>
              <a:t>Based on G</a:t>
            </a:r>
            <a:r>
              <a:rPr lang="en-US" sz="100" dirty="0">
                <a:latin typeface="+mn-lt"/>
              </a:rPr>
              <a:t> </a:t>
            </a:r>
            <a:r>
              <a:rPr lang="en-US" sz="2400" dirty="0">
                <a:latin typeface="+mn-lt"/>
              </a:rPr>
              <a:t>P</a:t>
            </a:r>
            <a:r>
              <a:rPr lang="en-US" sz="100" dirty="0">
                <a:latin typeface="+mn-lt"/>
              </a:rPr>
              <a:t> </a:t>
            </a:r>
            <a:r>
              <a:rPr lang="en-US" sz="2400" dirty="0">
                <a:latin typeface="+mn-lt"/>
              </a:rPr>
              <a:t>S map services</a:t>
            </a:r>
          </a:p>
          <a:p>
            <a:r>
              <a:rPr lang="en-US" sz="2400" dirty="0">
                <a:latin typeface="+mn-lt"/>
              </a:rPr>
              <a:t>Geosocial services</a:t>
            </a:r>
          </a:p>
          <a:p>
            <a:pPr lvl="1"/>
            <a:r>
              <a:rPr lang="en-US" sz="2400" dirty="0">
                <a:latin typeface="+mn-lt"/>
              </a:rPr>
              <a:t>Where friends are</a:t>
            </a:r>
          </a:p>
          <a:p>
            <a:r>
              <a:rPr lang="en-US" sz="2400" dirty="0">
                <a:latin typeface="+mn-lt"/>
              </a:rPr>
              <a:t>Geo</a:t>
            </a:r>
            <a:r>
              <a:rPr lang="en-US" sz="100" dirty="0">
                <a:latin typeface="+mn-lt"/>
              </a:rPr>
              <a:t> </a:t>
            </a:r>
            <a:r>
              <a:rPr lang="en-US" sz="2400" dirty="0">
                <a:latin typeface="+mn-lt"/>
              </a:rPr>
              <a:t>advertising</a:t>
            </a:r>
          </a:p>
          <a:p>
            <a:pPr lvl="1"/>
            <a:r>
              <a:rPr lang="en-US" sz="2400" dirty="0">
                <a:latin typeface="+mn-lt"/>
              </a:rPr>
              <a:t>What shops are nearby</a:t>
            </a:r>
          </a:p>
          <a:p>
            <a:r>
              <a:rPr lang="en-US" sz="2400" dirty="0">
                <a:latin typeface="+mn-lt"/>
              </a:rPr>
              <a:t>Geo</a:t>
            </a:r>
            <a:r>
              <a:rPr lang="en-US" sz="100" dirty="0">
                <a:latin typeface="+mn-lt"/>
              </a:rPr>
              <a:t> </a:t>
            </a:r>
            <a:r>
              <a:rPr lang="en-US" sz="2400" dirty="0">
                <a:latin typeface="+mn-lt"/>
              </a:rPr>
              <a:t>information services</a:t>
            </a:r>
          </a:p>
          <a:p>
            <a:pPr lvl="1"/>
            <a:r>
              <a:rPr lang="en-US" sz="2400" dirty="0">
                <a:latin typeface="+mn-lt"/>
              </a:rPr>
              <a:t>Price of house you are passing</a:t>
            </a:r>
          </a:p>
        </p:txBody>
      </p:sp>
    </p:spTree>
    <p:extLst>
      <p:ext uri="{BB962C8B-B14F-4D97-AF65-F5344CB8AC3E}">
        <p14:creationId xmlns:p14="http://schemas.microsoft.com/office/powerpoint/2010/main" val="1599982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Mobile Commerce Services</a:t>
            </a:r>
          </a:p>
        </p:txBody>
      </p:sp>
      <p:sp>
        <p:nvSpPr>
          <p:cNvPr id="3" name="Text Placeholder 2"/>
          <p:cNvSpPr>
            <a:spLocks noGrp="1"/>
          </p:cNvSpPr>
          <p:nvPr>
            <p:ph type="body" idx="1"/>
          </p:nvPr>
        </p:nvSpPr>
        <p:spPr/>
        <p:txBody>
          <a:bodyPr/>
          <a:lstStyle/>
          <a:p>
            <a:r>
              <a:rPr lang="en-US" sz="2400" dirty="0">
                <a:latin typeface="+mn-lt"/>
              </a:rPr>
              <a:t>Financial account management apps</a:t>
            </a:r>
          </a:p>
          <a:p>
            <a:pPr lvl="1"/>
            <a:r>
              <a:rPr lang="en-US" sz="2400" dirty="0">
                <a:latin typeface="+mn-lt"/>
              </a:rPr>
              <a:t>Banks, credit card companies</a:t>
            </a:r>
          </a:p>
          <a:p>
            <a:r>
              <a:rPr lang="en-US" sz="2400" dirty="0">
                <a:latin typeface="+mn-lt"/>
              </a:rPr>
              <a:t>Mobile advertising market</a:t>
            </a:r>
          </a:p>
          <a:p>
            <a:pPr lvl="1"/>
            <a:r>
              <a:rPr lang="en-US" sz="2400" dirty="0">
                <a:latin typeface="+mn-lt"/>
              </a:rPr>
              <a:t>Google and Facebook are largest markets</a:t>
            </a:r>
          </a:p>
          <a:p>
            <a:pPr lvl="1"/>
            <a:r>
              <a:rPr lang="en-US" sz="2400" dirty="0">
                <a:latin typeface="+mn-lt"/>
              </a:rPr>
              <a:t>Ads embedded in games, videos, and mobile apps</a:t>
            </a:r>
          </a:p>
          <a:p>
            <a:r>
              <a:rPr lang="en-US" sz="2400" dirty="0">
                <a:latin typeface="+mn-lt"/>
              </a:rPr>
              <a:t>55 percent of online retailers have m-commerce websites</a:t>
            </a:r>
          </a:p>
        </p:txBody>
      </p:sp>
    </p:spTree>
    <p:extLst>
      <p:ext uri="{BB962C8B-B14F-4D97-AF65-F5344CB8AC3E}">
        <p14:creationId xmlns:p14="http://schemas.microsoft.com/office/powerpoint/2010/main" val="1292943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Issues Must Be Addressed When Building an E-Commerce Presence?</a:t>
            </a:r>
            <a:endParaRPr lang="en-US" dirty="0"/>
          </a:p>
        </p:txBody>
      </p:sp>
      <p:sp>
        <p:nvSpPr>
          <p:cNvPr id="3" name="Text Placeholder 2"/>
          <p:cNvSpPr>
            <a:spLocks noGrp="1"/>
          </p:cNvSpPr>
          <p:nvPr>
            <p:ph type="body" idx="1"/>
          </p:nvPr>
        </p:nvSpPr>
        <p:spPr/>
        <p:txBody>
          <a:bodyPr/>
          <a:lstStyle/>
          <a:p>
            <a:r>
              <a:rPr lang="en-US" altLang="en-US" sz="2400" dirty="0">
                <a:latin typeface="+mn-lt"/>
              </a:rPr>
              <a:t>Most important management challenges</a:t>
            </a:r>
          </a:p>
          <a:p>
            <a:pPr lvl="1"/>
            <a:r>
              <a:rPr lang="en-US" altLang="en-US" sz="2400" dirty="0">
                <a:latin typeface="+mn-lt"/>
              </a:rPr>
              <a:t>Developing clear understanding of business objectives</a:t>
            </a:r>
          </a:p>
          <a:p>
            <a:pPr lvl="1"/>
            <a:r>
              <a:rPr lang="en-US" altLang="en-US" sz="2400" dirty="0">
                <a:latin typeface="+mn-lt"/>
              </a:rPr>
              <a:t>Knowing how to choose the right technology to achieve those objectives</a:t>
            </a:r>
          </a:p>
          <a:p>
            <a:r>
              <a:rPr lang="en-US" altLang="en-US" sz="2400" dirty="0">
                <a:latin typeface="+mn-lt"/>
              </a:rPr>
              <a:t>Develop an e-commerce presence map</a:t>
            </a:r>
          </a:p>
          <a:p>
            <a:pPr lvl="1"/>
            <a:r>
              <a:rPr lang="en-US" altLang="en-US" sz="2400" dirty="0">
                <a:latin typeface="+mn-lt"/>
              </a:rPr>
              <a:t>Four areas: websites, email, social media, offline media</a:t>
            </a:r>
          </a:p>
          <a:p>
            <a:r>
              <a:rPr lang="en-US" altLang="en-US" sz="2400" dirty="0">
                <a:latin typeface="+mn-lt"/>
              </a:rPr>
              <a:t>Develop a timeline: milestones</a:t>
            </a:r>
          </a:p>
          <a:p>
            <a:pPr lvl="1"/>
            <a:r>
              <a:rPr lang="en-US" altLang="en-US" sz="2400" dirty="0">
                <a:latin typeface="+mn-lt"/>
              </a:rPr>
              <a:t>Breaking a project into discrete phases</a:t>
            </a:r>
            <a:endParaRPr lang="en-US" sz="2400" dirty="0">
              <a:latin typeface="+mn-lt"/>
            </a:endParaRPr>
          </a:p>
        </p:txBody>
      </p:sp>
    </p:spTree>
    <p:extLst>
      <p:ext uri="{BB962C8B-B14F-4D97-AF65-F5344CB8AC3E}">
        <p14:creationId xmlns:p14="http://schemas.microsoft.com/office/powerpoint/2010/main" val="5660677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10.10 E-Commerce Presence Map</a:t>
            </a:r>
          </a:p>
        </p:txBody>
      </p:sp>
      <p:pic>
        <p:nvPicPr>
          <p:cNvPr id="4" name="Picture 3" descr="This graphic illustrates an e-commerce presence map."/>
          <p:cNvPicPr>
            <a:picLocks noChangeAspect="1"/>
          </p:cNvPicPr>
          <p:nvPr/>
        </p:nvPicPr>
        <p:blipFill rotWithShape="1">
          <a:blip r:embed="rId3" cstate="screen">
            <a:extLst>
              <a:ext uri="{28A0092B-C50C-407E-A947-70E740481C1C}">
                <a14:useLocalDpi xmlns:a14="http://schemas.microsoft.com/office/drawing/2010/main"/>
              </a:ext>
            </a:extLst>
          </a:blip>
          <a:srcRect b="3174"/>
          <a:stretch/>
        </p:blipFill>
        <p:spPr>
          <a:xfrm>
            <a:off x="1994982" y="1697490"/>
            <a:ext cx="5154036" cy="4511497"/>
          </a:xfrm>
          <a:prstGeom prst="rect">
            <a:avLst/>
          </a:prstGeom>
        </p:spPr>
      </p:pic>
    </p:spTree>
    <p:extLst>
      <p:ext uri="{BB962C8B-B14F-4D97-AF65-F5344CB8AC3E}">
        <p14:creationId xmlns:p14="http://schemas.microsoft.com/office/powerpoint/2010/main" val="39574839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Will M</a:t>
            </a:r>
            <a:r>
              <a:rPr lang="en-US" sz="100" dirty="0"/>
              <a:t> </a:t>
            </a:r>
            <a:r>
              <a:rPr lang="en-US" dirty="0"/>
              <a:t>I</a:t>
            </a:r>
            <a:r>
              <a:rPr lang="en-US" sz="100" dirty="0"/>
              <a:t> </a:t>
            </a:r>
            <a:r>
              <a:rPr lang="en-US" dirty="0"/>
              <a:t>S Help My Career?</a:t>
            </a:r>
          </a:p>
        </p:txBody>
      </p:sp>
      <p:sp>
        <p:nvSpPr>
          <p:cNvPr id="3" name="Text Placeholder 2"/>
          <p:cNvSpPr>
            <a:spLocks noGrp="1"/>
          </p:cNvSpPr>
          <p:nvPr>
            <p:ph type="body" idx="1"/>
          </p:nvPr>
        </p:nvSpPr>
        <p:spPr/>
        <p:txBody>
          <a:bodyPr/>
          <a:lstStyle/>
          <a:p>
            <a:r>
              <a:rPr lang="en-US" sz="2400" dirty="0">
                <a:latin typeface="+mn-lt"/>
              </a:rPr>
              <a:t>The Business: Sports Fantasy Empire</a:t>
            </a:r>
          </a:p>
          <a:p>
            <a:r>
              <a:rPr lang="en-US" sz="2400" dirty="0">
                <a:latin typeface="+mn-lt"/>
              </a:rPr>
              <a:t>Position Description</a:t>
            </a:r>
          </a:p>
          <a:p>
            <a:r>
              <a:rPr lang="en-US" sz="2400" dirty="0">
                <a:latin typeface="+mn-lt"/>
              </a:rPr>
              <a:t>Job Requirements</a:t>
            </a:r>
          </a:p>
          <a:p>
            <a:r>
              <a:rPr lang="en-US" sz="2400" dirty="0">
                <a:latin typeface="+mn-lt"/>
              </a:rPr>
              <a:t>Interview Questions</a:t>
            </a:r>
          </a:p>
        </p:txBody>
      </p:sp>
    </p:spTree>
    <p:extLst>
      <p:ext uri="{BB962C8B-B14F-4D97-AF65-F5344CB8AC3E}">
        <p14:creationId xmlns:p14="http://schemas.microsoft.com/office/powerpoint/2010/main" val="174163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15371"/>
            <a:ext cx="8296275" cy="1097279"/>
          </a:xfrm>
        </p:spPr>
        <p:txBody>
          <a:bodyPr/>
          <a:lstStyle/>
          <a:p>
            <a:r>
              <a:rPr lang="en-IN" altLang="en-US" dirty="0"/>
              <a:t>Uber Storms Europe. Europe Strikes Back</a:t>
            </a:r>
            <a:endParaRPr lang="en-US" dirty="0"/>
          </a:p>
        </p:txBody>
      </p:sp>
      <p:sp>
        <p:nvSpPr>
          <p:cNvPr id="3" name="Text Placeholder 2"/>
          <p:cNvSpPr>
            <a:spLocks noGrp="1"/>
          </p:cNvSpPr>
          <p:nvPr>
            <p:ph type="body" idx="1"/>
          </p:nvPr>
        </p:nvSpPr>
        <p:spPr>
          <a:xfrm>
            <a:off x="457200" y="1600200"/>
            <a:ext cx="8229600" cy="4686300"/>
          </a:xfrm>
        </p:spPr>
        <p:txBody>
          <a:bodyPr/>
          <a:lstStyle/>
          <a:p>
            <a:r>
              <a:rPr lang="en-IN" altLang="en-US" sz="2400" dirty="0">
                <a:latin typeface="+mn-lt"/>
              </a:rPr>
              <a:t>Problem</a:t>
            </a:r>
          </a:p>
          <a:p>
            <a:pPr lvl="1"/>
            <a:r>
              <a:rPr lang="en-IN" altLang="en-US" sz="2400" dirty="0">
                <a:latin typeface="+mn-lt"/>
              </a:rPr>
              <a:t>Opportunities presented by new technology</a:t>
            </a:r>
          </a:p>
          <a:p>
            <a:pPr lvl="1"/>
            <a:r>
              <a:rPr lang="en-IN" altLang="en-US" sz="2400" dirty="0">
                <a:latin typeface="+mn-lt"/>
              </a:rPr>
              <a:t>Political and regulatory hurdles</a:t>
            </a:r>
          </a:p>
          <a:p>
            <a:r>
              <a:rPr lang="en-IN" altLang="en-US" sz="2400" dirty="0">
                <a:latin typeface="+mn-lt"/>
              </a:rPr>
              <a:t>Solutions</a:t>
            </a:r>
          </a:p>
          <a:p>
            <a:pPr lvl="1"/>
            <a:r>
              <a:rPr lang="en-IN" altLang="en-US" sz="2400" dirty="0">
                <a:latin typeface="+mn-lt"/>
              </a:rPr>
              <a:t>Driver and rider apps</a:t>
            </a:r>
          </a:p>
          <a:p>
            <a:pPr lvl="1"/>
            <a:r>
              <a:rPr lang="en-IN" altLang="en-US" sz="2400" dirty="0">
                <a:latin typeface="+mn-lt"/>
              </a:rPr>
              <a:t>Demand prediction software</a:t>
            </a:r>
          </a:p>
          <a:p>
            <a:r>
              <a:rPr lang="en-IN" altLang="en-US" sz="2400" dirty="0">
                <a:latin typeface="+mn-lt"/>
              </a:rPr>
              <a:t>Illustrates the use of IT to create new services as well as business models</a:t>
            </a:r>
          </a:p>
          <a:p>
            <a:r>
              <a:rPr lang="en-IN" altLang="en-US" sz="2400" dirty="0">
                <a:latin typeface="+mn-lt"/>
              </a:rPr>
              <a:t>Demonstrates the disruptive effects of new technologies</a:t>
            </a:r>
          </a:p>
        </p:txBody>
      </p:sp>
    </p:spTree>
    <p:extLst>
      <p:ext uri="{BB962C8B-B14F-4D97-AF65-F5344CB8AC3E}">
        <p14:creationId xmlns:p14="http://schemas.microsoft.com/office/powerpoint/2010/main" val="2696758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E-Commerce Today</a:t>
            </a:r>
          </a:p>
        </p:txBody>
      </p:sp>
      <p:sp>
        <p:nvSpPr>
          <p:cNvPr id="3" name="Text Placeholder 2"/>
          <p:cNvSpPr>
            <a:spLocks noGrp="1"/>
          </p:cNvSpPr>
          <p:nvPr>
            <p:ph type="body" idx="1"/>
          </p:nvPr>
        </p:nvSpPr>
        <p:spPr/>
        <p:txBody>
          <a:bodyPr/>
          <a:lstStyle/>
          <a:p>
            <a:r>
              <a:rPr lang="en-US" sz="2400" dirty="0">
                <a:latin typeface="+mn-lt"/>
              </a:rPr>
              <a:t>E-commerce: Use of the Internet and web to transact business</a:t>
            </a:r>
          </a:p>
          <a:p>
            <a:r>
              <a:rPr lang="en-US" sz="2400" dirty="0">
                <a:latin typeface="+mn-lt"/>
              </a:rPr>
              <a:t>Began in 1995 and grew exponentially; still stable even in a recession</a:t>
            </a:r>
          </a:p>
          <a:p>
            <a:r>
              <a:rPr lang="en-US" sz="2400" dirty="0">
                <a:latin typeface="+mn-lt"/>
              </a:rPr>
              <a:t>Companies that survived the dot-com bubble now thrive</a:t>
            </a:r>
          </a:p>
          <a:p>
            <a:r>
              <a:rPr lang="en-US" sz="2400" dirty="0">
                <a:latin typeface="+mn-lt"/>
              </a:rPr>
              <a:t>The new e-commerce: social, mobile, local</a:t>
            </a:r>
          </a:p>
          <a:p>
            <a:r>
              <a:rPr lang="en-US" sz="2400" dirty="0">
                <a:latin typeface="+mn-lt"/>
              </a:rPr>
              <a:t>Move from desktop to smartphone</a:t>
            </a:r>
          </a:p>
        </p:txBody>
      </p:sp>
    </p:spTree>
    <p:extLst>
      <p:ext uri="{BB962C8B-B14F-4D97-AF65-F5344CB8AC3E}">
        <p14:creationId xmlns:p14="http://schemas.microsoft.com/office/powerpoint/2010/main" val="2350869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olidFill>
              </a:rPr>
              <a:t>Figure 10.1 The Growth of E-Commerce</a:t>
            </a:r>
          </a:p>
        </p:txBody>
      </p:sp>
      <p:pic>
        <p:nvPicPr>
          <p:cNvPr id="4" name="Picture 3" descr="This graphic illustrates the continuing growth of e-commerce. "/>
          <p:cNvPicPr>
            <a:picLocks noChangeAspect="1"/>
          </p:cNvPicPr>
          <p:nvPr/>
        </p:nvPicPr>
        <p:blipFill rotWithShape="1">
          <a:blip r:embed="rId3" cstate="screen">
            <a:extLst>
              <a:ext uri="{28A0092B-C50C-407E-A947-70E740481C1C}">
                <a14:useLocalDpi xmlns:a14="http://schemas.microsoft.com/office/drawing/2010/main"/>
              </a:ext>
            </a:extLst>
          </a:blip>
          <a:srcRect b="5171"/>
          <a:stretch/>
        </p:blipFill>
        <p:spPr>
          <a:xfrm>
            <a:off x="1917699" y="1460296"/>
            <a:ext cx="5308602" cy="3879978"/>
          </a:xfrm>
          <a:prstGeom prst="rect">
            <a:avLst/>
          </a:prstGeom>
        </p:spPr>
      </p:pic>
      <p:sp>
        <p:nvSpPr>
          <p:cNvPr id="5" name="Text Placeholder 4"/>
          <p:cNvSpPr>
            <a:spLocks noGrp="1"/>
          </p:cNvSpPr>
          <p:nvPr>
            <p:ph type="body" idx="1"/>
          </p:nvPr>
        </p:nvSpPr>
        <p:spPr>
          <a:xfrm>
            <a:off x="457200" y="5487920"/>
            <a:ext cx="8229600" cy="835461"/>
          </a:xfrm>
        </p:spPr>
        <p:txBody>
          <a:bodyPr/>
          <a:lstStyle/>
          <a:p>
            <a:pPr marL="0" indent="0">
              <a:buNone/>
            </a:pPr>
            <a:r>
              <a:rPr lang="en-US" b="1" dirty="0">
                <a:latin typeface="+mn-lt"/>
              </a:rPr>
              <a:t>Sources: </a:t>
            </a:r>
            <a:r>
              <a:rPr lang="en-US" dirty="0">
                <a:solidFill>
                  <a:schemeClr val="tx1"/>
                </a:solidFill>
                <a:latin typeface="+mn-lt"/>
              </a:rPr>
              <a:t>Based on data from e</a:t>
            </a:r>
            <a:r>
              <a:rPr lang="en-US" sz="100" dirty="0">
                <a:solidFill>
                  <a:schemeClr val="tx1"/>
                </a:solidFill>
                <a:latin typeface="+mn-lt"/>
              </a:rPr>
              <a:t> </a:t>
            </a:r>
            <a:r>
              <a:rPr lang="en-US" dirty="0">
                <a:solidFill>
                  <a:schemeClr val="tx1"/>
                </a:solidFill>
                <a:latin typeface="+mn-lt"/>
              </a:rPr>
              <a:t>Marketer, “U</a:t>
            </a:r>
            <a:r>
              <a:rPr lang="en-US" sz="100" dirty="0">
                <a:solidFill>
                  <a:schemeClr val="tx1"/>
                </a:solidFill>
                <a:latin typeface="+mn-lt"/>
              </a:rPr>
              <a:t> </a:t>
            </a:r>
            <a:r>
              <a:rPr lang="en-US" dirty="0">
                <a:solidFill>
                  <a:schemeClr val="tx1"/>
                </a:solidFill>
                <a:latin typeface="+mn-lt"/>
              </a:rPr>
              <a:t>S Retail Ecommerce Sales, 2015-2021,” 2017a; e</a:t>
            </a:r>
            <a:r>
              <a:rPr lang="en-US" sz="100" dirty="0">
                <a:solidFill>
                  <a:schemeClr val="tx1"/>
                </a:solidFill>
                <a:latin typeface="+mn-lt"/>
              </a:rPr>
              <a:t> </a:t>
            </a:r>
            <a:r>
              <a:rPr lang="en-US" dirty="0">
                <a:solidFill>
                  <a:schemeClr val="tx1"/>
                </a:solidFill>
                <a:latin typeface="+mn-lt"/>
              </a:rPr>
              <a:t>Marketer, “U</a:t>
            </a:r>
            <a:r>
              <a:rPr lang="en-US" sz="100" dirty="0">
                <a:solidFill>
                  <a:schemeClr val="tx1"/>
                </a:solidFill>
                <a:latin typeface="+mn-lt"/>
              </a:rPr>
              <a:t> </a:t>
            </a:r>
            <a:r>
              <a:rPr lang="en-US" dirty="0">
                <a:solidFill>
                  <a:schemeClr val="tx1"/>
                </a:solidFill>
                <a:latin typeface="+mn-lt"/>
              </a:rPr>
              <a:t>S Digital Travel Sales, 2014-2020,” 2016; and e</a:t>
            </a:r>
            <a:r>
              <a:rPr lang="en-US" sz="100" dirty="0">
                <a:solidFill>
                  <a:schemeClr val="tx1"/>
                </a:solidFill>
                <a:latin typeface="+mn-lt"/>
              </a:rPr>
              <a:t> </a:t>
            </a:r>
            <a:r>
              <a:rPr lang="en-US" dirty="0">
                <a:solidFill>
                  <a:schemeClr val="tx1"/>
                </a:solidFill>
                <a:latin typeface="+mn-lt"/>
              </a:rPr>
              <a:t>Marketer chart, “U</a:t>
            </a:r>
            <a:r>
              <a:rPr lang="en-US" sz="100" dirty="0">
                <a:solidFill>
                  <a:schemeClr val="tx1"/>
                </a:solidFill>
                <a:latin typeface="+mn-lt"/>
              </a:rPr>
              <a:t> </a:t>
            </a:r>
            <a:r>
              <a:rPr lang="en-US" dirty="0">
                <a:solidFill>
                  <a:schemeClr val="tx1"/>
                </a:solidFill>
                <a:latin typeface="+mn-lt"/>
              </a:rPr>
              <a:t>S Mobile Downloads and In-App Revenues 2013-2016,” 2016.</a:t>
            </a:r>
          </a:p>
        </p:txBody>
      </p:sp>
    </p:spTree>
    <p:extLst>
      <p:ext uri="{BB962C8B-B14F-4D97-AF65-F5344CB8AC3E}">
        <p14:creationId xmlns:p14="http://schemas.microsoft.com/office/powerpoint/2010/main" val="3463897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E-Commerce is Different </a:t>
            </a:r>
            <a:r>
              <a:rPr lang="en-US" sz="2000" b="0" dirty="0"/>
              <a:t>(1 of 2)</a:t>
            </a:r>
            <a:endParaRPr lang="en-US" b="0" dirty="0"/>
          </a:p>
        </p:txBody>
      </p:sp>
      <p:sp>
        <p:nvSpPr>
          <p:cNvPr id="3" name="Text Placeholder 2"/>
          <p:cNvSpPr>
            <a:spLocks noGrp="1"/>
          </p:cNvSpPr>
          <p:nvPr>
            <p:ph type="body" idx="1"/>
          </p:nvPr>
        </p:nvSpPr>
        <p:spPr/>
        <p:txBody>
          <a:bodyPr/>
          <a:lstStyle/>
          <a:p>
            <a:r>
              <a:rPr lang="en-US" sz="2400" dirty="0">
                <a:latin typeface="+mn-lt"/>
              </a:rPr>
              <a:t>Ubiquity</a:t>
            </a:r>
          </a:p>
          <a:p>
            <a:pPr lvl="1"/>
            <a:r>
              <a:rPr lang="en-US" sz="2400" dirty="0">
                <a:latin typeface="+mn-lt"/>
              </a:rPr>
              <a:t>Marketspace is virtual</a:t>
            </a:r>
          </a:p>
          <a:p>
            <a:pPr lvl="1"/>
            <a:r>
              <a:rPr lang="en-US" sz="2400" dirty="0">
                <a:latin typeface="+mn-lt"/>
              </a:rPr>
              <a:t>Transaction costs reduced</a:t>
            </a:r>
          </a:p>
          <a:p>
            <a:r>
              <a:rPr lang="en-US" sz="2400" dirty="0">
                <a:latin typeface="+mn-lt"/>
              </a:rPr>
              <a:t>Global reach</a:t>
            </a:r>
          </a:p>
          <a:p>
            <a:pPr lvl="1"/>
            <a:r>
              <a:rPr lang="en-US" sz="2400" dirty="0">
                <a:latin typeface="+mn-lt"/>
              </a:rPr>
              <a:t>Transactions cross cultural and national boundaries</a:t>
            </a:r>
          </a:p>
          <a:p>
            <a:r>
              <a:rPr lang="en-US" sz="2400" dirty="0">
                <a:latin typeface="+mn-lt"/>
              </a:rPr>
              <a:t>Universal standards</a:t>
            </a:r>
          </a:p>
          <a:p>
            <a:pPr lvl="1"/>
            <a:r>
              <a:rPr lang="en-US" altLang="en-US" sz="2400" dirty="0">
                <a:latin typeface="+mn-lt"/>
              </a:rPr>
              <a:t>One set of technology standards: Internet standards</a:t>
            </a:r>
          </a:p>
          <a:p>
            <a:r>
              <a:rPr lang="en-US" altLang="en-US" sz="2400" dirty="0">
                <a:latin typeface="+mn-lt"/>
              </a:rPr>
              <a:t>Richness</a:t>
            </a:r>
          </a:p>
          <a:p>
            <a:pPr lvl="1"/>
            <a:r>
              <a:rPr lang="en-US" sz="2400" dirty="0">
                <a:latin typeface="+mn-lt"/>
              </a:rPr>
              <a:t>Supports video, audio, and text messages</a:t>
            </a:r>
          </a:p>
        </p:txBody>
      </p:sp>
    </p:spTree>
    <p:extLst>
      <p:ext uri="{BB962C8B-B14F-4D97-AF65-F5344CB8AC3E}">
        <p14:creationId xmlns:p14="http://schemas.microsoft.com/office/powerpoint/2010/main" val="2800114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E-Commerce is Different </a:t>
            </a:r>
            <a:r>
              <a:rPr lang="en-US" sz="2000" b="0" dirty="0"/>
              <a:t>(2 of 2)</a:t>
            </a:r>
            <a:endParaRPr lang="en-US" b="0" dirty="0"/>
          </a:p>
        </p:txBody>
      </p:sp>
      <p:sp>
        <p:nvSpPr>
          <p:cNvPr id="3" name="Text Placeholder 2"/>
          <p:cNvSpPr>
            <a:spLocks noGrp="1"/>
          </p:cNvSpPr>
          <p:nvPr>
            <p:ph type="body" idx="1"/>
          </p:nvPr>
        </p:nvSpPr>
        <p:spPr/>
        <p:txBody>
          <a:bodyPr/>
          <a:lstStyle/>
          <a:p>
            <a:r>
              <a:rPr lang="en-US" sz="2400" dirty="0">
                <a:latin typeface="+mn-lt"/>
              </a:rPr>
              <a:t>Interactivity</a:t>
            </a:r>
          </a:p>
          <a:p>
            <a:r>
              <a:rPr lang="en-US" altLang="en-US" sz="2400" dirty="0">
                <a:latin typeface="+mn-lt"/>
              </a:rPr>
              <a:t>Information density</a:t>
            </a:r>
          </a:p>
          <a:p>
            <a:pPr lvl="1"/>
            <a:r>
              <a:rPr lang="en-US" altLang="en-US" sz="2400" dirty="0">
                <a:latin typeface="+mn-lt"/>
              </a:rPr>
              <a:t>Greater price and cost transparency</a:t>
            </a:r>
          </a:p>
          <a:p>
            <a:pPr lvl="1"/>
            <a:r>
              <a:rPr lang="en-US" altLang="en-US" sz="2400" dirty="0">
                <a:latin typeface="+mn-lt"/>
              </a:rPr>
              <a:t>Enables price discrimination</a:t>
            </a:r>
          </a:p>
          <a:p>
            <a:r>
              <a:rPr lang="en-US" altLang="en-US" sz="2400" dirty="0">
                <a:latin typeface="+mn-lt"/>
              </a:rPr>
              <a:t>Personalization/customization</a:t>
            </a:r>
          </a:p>
          <a:p>
            <a:pPr lvl="1"/>
            <a:r>
              <a:rPr lang="en-US" sz="2400" dirty="0">
                <a:latin typeface="+mn-lt"/>
              </a:rPr>
              <a:t>Technology permits modification of messages, goods</a:t>
            </a:r>
          </a:p>
          <a:p>
            <a:pPr>
              <a:defRPr/>
            </a:pPr>
            <a:r>
              <a:rPr lang="en-US" sz="2400" dirty="0">
                <a:latin typeface="+mn-lt"/>
              </a:rPr>
              <a:t>Social technology</a:t>
            </a:r>
          </a:p>
          <a:p>
            <a:pPr lvl="1">
              <a:defRPr/>
            </a:pPr>
            <a:r>
              <a:rPr lang="en-US" sz="2400" dirty="0">
                <a:latin typeface="+mn-lt"/>
              </a:rPr>
              <a:t>Promotes user content generation and social networking</a:t>
            </a:r>
          </a:p>
        </p:txBody>
      </p:sp>
    </p:spTree>
    <p:extLst>
      <p:ext uri="{BB962C8B-B14F-4D97-AF65-F5344CB8AC3E}">
        <p14:creationId xmlns:p14="http://schemas.microsoft.com/office/powerpoint/2010/main" val="1808736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t>Key Concepts in E-Commerce – Digital Markets and Digital Goods in a Global Marketplace</a:t>
            </a:r>
          </a:p>
        </p:txBody>
      </p:sp>
      <p:sp>
        <p:nvSpPr>
          <p:cNvPr id="3" name="Text Placeholder 2"/>
          <p:cNvSpPr>
            <a:spLocks noGrp="1"/>
          </p:cNvSpPr>
          <p:nvPr>
            <p:ph type="body" idx="1"/>
          </p:nvPr>
        </p:nvSpPr>
        <p:spPr/>
        <p:txBody>
          <a:bodyPr/>
          <a:lstStyle/>
          <a:p>
            <a:r>
              <a:rPr lang="en-US" sz="2400" dirty="0">
                <a:latin typeface="+mn-lt"/>
              </a:rPr>
              <a:t>Internet and digital markets have changed the way companies conduct business</a:t>
            </a:r>
          </a:p>
          <a:p>
            <a:r>
              <a:rPr lang="en-US" sz="2400" dirty="0">
                <a:latin typeface="+mn-lt"/>
              </a:rPr>
              <a:t>Information asymmetry reduced</a:t>
            </a:r>
          </a:p>
          <a:p>
            <a:r>
              <a:rPr lang="en-US" sz="2400" dirty="0">
                <a:latin typeface="+mn-lt"/>
              </a:rPr>
              <a:t>Menu costs, search and transaction costs reduced</a:t>
            </a:r>
          </a:p>
          <a:p>
            <a:r>
              <a:rPr lang="en-US" sz="2400" dirty="0">
                <a:latin typeface="+mn-lt"/>
              </a:rPr>
              <a:t>Dynamic pricing enabled</a:t>
            </a:r>
          </a:p>
          <a:p>
            <a:r>
              <a:rPr lang="en-US" sz="2400" dirty="0">
                <a:latin typeface="+mn-lt"/>
              </a:rPr>
              <a:t>Switching costs</a:t>
            </a:r>
          </a:p>
          <a:p>
            <a:r>
              <a:rPr lang="en-US" sz="2400" dirty="0">
                <a:latin typeface="+mn-lt"/>
              </a:rPr>
              <a:t>Delayed gratification</a:t>
            </a:r>
          </a:p>
          <a:p>
            <a:r>
              <a:rPr lang="en-US" sz="2400" dirty="0">
                <a:latin typeface="+mn-lt"/>
              </a:rPr>
              <a:t>Disintermediation</a:t>
            </a:r>
          </a:p>
        </p:txBody>
      </p:sp>
    </p:spTree>
    <p:extLst>
      <p:ext uri="{BB962C8B-B14F-4D97-AF65-F5344CB8AC3E}">
        <p14:creationId xmlns:p14="http://schemas.microsoft.com/office/powerpoint/2010/main" val="2801291207"/>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8338</TotalTime>
  <Words>3997</Words>
  <Application>Microsoft Office PowerPoint</Application>
  <PresentationFormat>On-screen Show (4:3)</PresentationFormat>
  <Paragraphs>322</Paragraphs>
  <Slides>35</Slides>
  <Notes>28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35</vt:i4>
      </vt:variant>
    </vt:vector>
  </HeadingPairs>
  <TitlesOfParts>
    <vt:vector size="41" baseType="lpstr">
      <vt:lpstr>Arial</vt:lpstr>
      <vt:lpstr>Noto Sans Symbols</vt:lpstr>
      <vt:lpstr>Times New Roman</vt:lpstr>
      <vt:lpstr>Verdana</vt:lpstr>
      <vt:lpstr>508 Lecture</vt:lpstr>
      <vt:lpstr>1_508 Lecture</vt:lpstr>
      <vt:lpstr>Essentials of Management Information Systems</vt:lpstr>
      <vt:lpstr>Learning Objectives</vt:lpstr>
      <vt:lpstr>Video Cases</vt:lpstr>
      <vt:lpstr>Uber Storms Europe. Europe Strikes Back</vt:lpstr>
      <vt:lpstr>E-Commerce Today</vt:lpstr>
      <vt:lpstr>Figure 10.1 The Growth of E-Commerce</vt:lpstr>
      <vt:lpstr>Why E-Commerce is Different (1 of 2)</vt:lpstr>
      <vt:lpstr>Why E-Commerce is Different (2 of 2)</vt:lpstr>
      <vt:lpstr>Key Concepts in E-Commerce – Digital Markets and Digital Goods in a Global Marketplace</vt:lpstr>
      <vt:lpstr>Figure 10.2 The Benefits of Disintermediation to the Consumer</vt:lpstr>
      <vt:lpstr>Digital Goods</vt:lpstr>
      <vt:lpstr>Types of E-Commerce</vt:lpstr>
      <vt:lpstr>E-Commerce Business Models</vt:lpstr>
      <vt:lpstr>Interactive Session – Organizations: Deliveroo: Australian Food Delivery Platform</vt:lpstr>
      <vt:lpstr>E-Commerce Revenue Models</vt:lpstr>
      <vt:lpstr>How Has E-commerce Transformed Marketing?</vt:lpstr>
      <vt:lpstr>Figure 10.3 Website Visitor Tracking</vt:lpstr>
      <vt:lpstr>Figure 10.4 Website Personalization</vt:lpstr>
      <vt:lpstr>Figure 10.5 How an Advertising Network Such as DoubleClick Works</vt:lpstr>
      <vt:lpstr>Social E-Commerce and Social Network Marketing (1 of 2)</vt:lpstr>
      <vt:lpstr>Social E-Commerce and Social Network Marketing (2 of 2)</vt:lpstr>
      <vt:lpstr>Interactive Session – Technology: Getting Social with Customers</vt:lpstr>
      <vt:lpstr>How Has E-Commerce Affected Business-To Business Transactions?</vt:lpstr>
      <vt:lpstr>Electronic Data Interchange (E D I)</vt:lpstr>
      <vt:lpstr>Figure 10.6 Electronic Data Interchange (E D I)</vt:lpstr>
      <vt:lpstr>New Ways of B2B Buying and Selling</vt:lpstr>
      <vt:lpstr>Figure 10.7 A Private Industrial Network</vt:lpstr>
      <vt:lpstr>Figure 10.8 A Net Marketplace</vt:lpstr>
      <vt:lpstr>What is the Role of M-Commerce in Business, and What are the Most Important M-Commerce Applications?</vt:lpstr>
      <vt:lpstr>Figure 10.9 Mobile Retail Commerce Revenues</vt:lpstr>
      <vt:lpstr>Location-Based Services and Applications</vt:lpstr>
      <vt:lpstr>Other Mobile Commerce Services</vt:lpstr>
      <vt:lpstr>What Issues Must Be Addressed When Building an E-Commerce Presence?</vt:lpstr>
      <vt:lpstr>Figure 10.10 E-Commerce Presence Map</vt:lpstr>
      <vt:lpstr>How Will M I S Help My Career?</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Essentials of Management Information Systems, 13e</dc:title>
  <dc:subject>MIS/IT</dc:subject>
  <dc:creator>C. Laudon/P. Laudon</dc:creator>
  <cp:keywords>Essentials of Management Information Systems</cp:keywords>
  <cp:lastModifiedBy>DJNL</cp:lastModifiedBy>
  <cp:revision>890</cp:revision>
  <dcterms:modified xsi:type="dcterms:W3CDTF">2018-10-22T13:20:44Z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