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37"/>
  </p:notesMasterIdLst>
  <p:handoutMasterIdLst>
    <p:handoutMasterId r:id="rId38"/>
  </p:handoutMasterIdLst>
  <p:sldIdLst>
    <p:sldId id="301" r:id="rId3"/>
    <p:sldId id="306" r:id="rId4"/>
    <p:sldId id="307" r:id="rId5"/>
    <p:sldId id="308"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86" autoAdjust="0"/>
    <p:restoredTop sz="92791" autoAdjust="0"/>
  </p:normalViewPr>
  <p:slideViewPr>
    <p:cSldViewPr snapToGrid="0" snapToObjects="1">
      <p:cViewPr varScale="1">
        <p:scale>
          <a:sx n="102" d="100"/>
          <a:sy n="102" d="100"/>
        </p:scale>
        <p:origin x="2148" y="108"/>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9.3,</a:t>
            </a:r>
            <a:r>
              <a:rPr lang="en-US" altLang="en-US" baseline="0" dirty="0"/>
              <a:t> Page 323.</a:t>
            </a:r>
          </a:p>
          <a:p>
            <a:r>
              <a:rPr lang="en-US" sz="1200" b="0" i="1" u="none" strike="noStrike" kern="1200" cap="none" baseline="0" dirty="0">
                <a:solidFill>
                  <a:schemeClr val="tx1"/>
                </a:solidFill>
                <a:latin typeface="Arial"/>
                <a:ea typeface="Arial"/>
                <a:cs typeface="Arial"/>
                <a:sym typeface="Arial"/>
              </a:rPr>
              <a:t>Inaccurate information can cause minor fluctuations in demand for a product to be amplified as one moves further back in the supply chain. Minor fluctuations in retail sales for a product can create excess inventory for distributors, manufacturers, and suppliers.</a:t>
            </a:r>
          </a:p>
          <a:p>
            <a:endParaRPr 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a slight rise in demand by customers for an item will cause successive participants to slightly overstock related inventory </a:t>
            </a:r>
            <a:r>
              <a:rPr lang="ja-JP" altLang="en-US" dirty="0">
                <a:latin typeface="Times New Roman" panose="02020603050405020304" pitchFamily="18" charset="0"/>
              </a:rPr>
              <a:t>“</a:t>
            </a:r>
            <a:r>
              <a:rPr lang="en-US" altLang="ja-JP" dirty="0">
                <a:latin typeface="Times New Roman" panose="02020603050405020304" pitchFamily="18" charset="0"/>
              </a:rPr>
              <a:t>just in case.</a:t>
            </a:r>
            <a:r>
              <a:rPr lang="ja-JP" altLang="en-US" dirty="0">
                <a:latin typeface="Times New Roman" panose="02020603050405020304" pitchFamily="18" charset="0"/>
              </a:rPr>
              <a:t>”</a:t>
            </a:r>
            <a:r>
              <a:rPr lang="en-US" altLang="ja-JP" dirty="0">
                <a:latin typeface="Times New Roman" panose="02020603050405020304" pitchFamily="18" charset="0"/>
              </a:rPr>
              <a:t> These changes are amplified as one moves back further in the system.</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70311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two main types of supply chain management systems. Ask students to explain and describe the concept of </a:t>
            </a:r>
            <a:r>
              <a:rPr lang="ja-JP" altLang="en-US" dirty="0">
                <a:latin typeface="Times New Roman" panose="02020603050405020304" pitchFamily="18" charset="0"/>
              </a:rPr>
              <a:t>“</a:t>
            </a:r>
            <a:r>
              <a:rPr lang="en-US" altLang="ja-JP" dirty="0">
                <a:latin typeface="Times New Roman" panose="02020603050405020304" pitchFamily="18" charset="0"/>
              </a:rPr>
              <a:t>demand planning.</a:t>
            </a:r>
            <a:r>
              <a:rPr lang="ja-JP" altLang="en-US" dirty="0">
                <a:latin typeface="Times New Roman" panose="02020603050405020304" pitchFamily="18" charset="0"/>
              </a:rPr>
              <a:t>”</a:t>
            </a:r>
            <a:r>
              <a:rPr lang="en-US" altLang="ja-JP" dirty="0">
                <a:latin typeface="Times New Roman" panose="02020603050405020304" pitchFamily="18" charset="0"/>
              </a:rPr>
              <a:t> It determines how much product a business needs to make to satisfy customer demand.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35805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additional complexities experienced by global supply chains. Today</a:t>
            </a:r>
            <a:r>
              <a:rPr lang="en-US" altLang="ja-JP" dirty="0">
                <a:latin typeface="Times New Roman" panose="02020603050405020304" pitchFamily="18" charset="0"/>
              </a:rPr>
              <a:t>’s apparel industry relies heavily on outsourcing to contract manufacturers in China and other low-wage countries. Apparel companies use the web extensively to manage their global supply chain and production issues.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88079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fact that SCM systems facilitate efficient customer response, allowing the workings of the business to be driven more by customer demand, moving from push-based, sequential models to pull-based, concurrent models of production. Ask students for examples from the text of the pull-based model (Walmart, Dell).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34111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9.4,</a:t>
            </a:r>
            <a:r>
              <a:rPr lang="en-US" altLang="en-US" baseline="0" dirty="0"/>
              <a:t> Page 325.</a:t>
            </a:r>
          </a:p>
          <a:p>
            <a:r>
              <a:rPr lang="en-US" sz="1200" b="0" i="1" u="none" strike="noStrike" kern="1200" cap="none" baseline="0" dirty="0">
                <a:solidFill>
                  <a:schemeClr val="tx1"/>
                </a:solidFill>
                <a:latin typeface="Arial"/>
                <a:ea typeface="Arial"/>
                <a:cs typeface="Arial"/>
                <a:sym typeface="Arial"/>
              </a:rPr>
              <a:t>The difference between push- and pull-based models is summarized by the slogan “Make what we sell, not sell what we make.”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difference between the earlier, push-based model of supply chains to the pull-based model. Ask students if there are some industries uniquely suited to the pull-based model. How about automobiles, appliances, and consumer durables? What are the drawbacks of a pull-based model?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76785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9.5,</a:t>
            </a:r>
            <a:r>
              <a:rPr lang="en-US" altLang="en-US" baseline="0" dirty="0"/>
              <a:t> Page 325.</a:t>
            </a:r>
          </a:p>
          <a:p>
            <a:r>
              <a:rPr lang="en-US" sz="1200" b="0" i="1" u="none" strike="noStrike" kern="1200" cap="none" baseline="0" dirty="0">
                <a:solidFill>
                  <a:schemeClr val="tx1"/>
                </a:solidFill>
                <a:latin typeface="Arial"/>
                <a:ea typeface="Arial"/>
                <a:cs typeface="Arial"/>
                <a:sym typeface="Arial"/>
              </a:rPr>
              <a:t>The emerging Internet-driven supply chain operates like a digital logistics nervous system. It provides multidirectional communication among firms, networks of firms, and e-marketplaces so that entire networks of supply chain partners can immediately adjust inventories, orders, and capacities.</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multidirectional communications within a future supply chain driven by the Internet. Private industrial networks and net marketplaces are discussed in Chapter 10. Private industrial networks are typically a large firm using an extranet to link to its suppliers and other key business partners. Net marketplaces are digital marketplaces based on Internet technology for many different buyers and sellers.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92354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examines the value of using SCM systems to businesses. Ask students how increased sales can result from a more efficient supply chain.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96816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the concept of customer relationship management as a key function of the business and the use of CRM systems to provide a single place to consolidate and analyze data about the customer. Ask students to provide examples of the different types of customer data that would be captured by a firm. What types of valuable information does the firm need to know about its customers (most profitable, loyal customers). Have students directly interacted with a CRM? They probably do not know it, but anytime they call into a call center for help they are dealing with some kind of CRM that tracks some or all of their interactions with a firm.</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78480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9.6,</a:t>
            </a:r>
            <a:r>
              <a:rPr lang="en-US" altLang="en-US" baseline="0" dirty="0"/>
              <a:t> Page 329.</a:t>
            </a:r>
          </a:p>
          <a:p>
            <a:r>
              <a:rPr lang="en-US" sz="1200" b="0" i="0" u="none" strike="noStrike" kern="1200" cap="none" baseline="0" dirty="0">
                <a:solidFill>
                  <a:schemeClr val="tx1"/>
                </a:solidFill>
                <a:latin typeface="Arial"/>
                <a:ea typeface="Arial"/>
                <a:cs typeface="Arial"/>
                <a:sym typeface="Arial"/>
              </a:rPr>
              <a:t>CRM systems examine customers from a multifaceted perspective. These systems use a set of integrated applications to address all aspects of the customer relationship, including customer service, sales, and marketing.</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This graphic illustrates the functions found in the integrated applications of a CRM system.</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15675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types of CRM software available, which range from niche tools to full-scale enterprise-wide applications. Ask students for examples of PRM functions (integrating lead generation, pricing, promotions, order configurations, and availability, tools to assess partners</a:t>
            </a:r>
            <a:r>
              <a:rPr lang="en-US" altLang="ja-JP" dirty="0">
                <a:latin typeface="Times New Roman" panose="02020603050405020304" pitchFamily="18" charset="0"/>
              </a:rPr>
              <a:t>’ performances) and ERM functions (</a:t>
            </a:r>
            <a:r>
              <a:rPr lang="en-US" altLang="ja-JP" dirty="0">
                <a:latin typeface="Times New Roman" panose="02020603050405020304" pitchFamily="18" charset="0"/>
                <a:cs typeface="Times New Roman" panose="02020603050405020304" pitchFamily="18" charset="0"/>
              </a:rPr>
              <a:t>s</a:t>
            </a:r>
            <a:r>
              <a:rPr lang="en-US" altLang="ja-JP" dirty="0">
                <a:latin typeface="Times New Roman" panose="02020603050405020304" pitchFamily="18" charset="0"/>
              </a:rPr>
              <a:t>etting objectives, employee performance management, performance-based compensation, employee training).</a:t>
            </a:r>
            <a:endParaRPr lang="en-US" altLang="ja-JP"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54172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looks at enterprise systems, which collect and integrate data from many different departments and systems throughout the business. Ask students to review what operational excellence is. What is customer intimacy and why does this help the business? Have they ever heard of </a:t>
            </a:r>
            <a:r>
              <a:rPr lang="ja-JP" altLang="en-US" dirty="0">
                <a:latin typeface="Times New Roman" panose="02020603050405020304" pitchFamily="18" charset="0"/>
              </a:rPr>
              <a:t>“</a:t>
            </a:r>
            <a:r>
              <a:rPr lang="en-US" altLang="ja-JP" dirty="0">
                <a:latin typeface="Times New Roman" panose="02020603050405020304" pitchFamily="18" charset="0"/>
              </a:rPr>
              <a:t>supply chains</a:t>
            </a:r>
            <a:r>
              <a:rPr lang="ja-JP" altLang="en-US" dirty="0">
                <a:latin typeface="Times New Roman" panose="02020603050405020304" pitchFamily="18" charset="0"/>
              </a:rPr>
              <a:t>”</a:t>
            </a:r>
            <a:r>
              <a:rPr lang="en-US" altLang="ja-JP" dirty="0">
                <a:latin typeface="Times New Roman" panose="02020603050405020304" pitchFamily="18" charset="0"/>
              </a:rPr>
              <a:t> before?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1493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9.7,</a:t>
            </a:r>
            <a:r>
              <a:rPr lang="en-US" altLang="en-US" baseline="0" dirty="0"/>
              <a:t> Page 330.</a:t>
            </a:r>
          </a:p>
          <a:p>
            <a:r>
              <a:rPr lang="en-US" sz="1200" b="0" i="1" u="none" strike="noStrike" kern="1200" cap="none" baseline="0" dirty="0">
                <a:solidFill>
                  <a:schemeClr val="tx1"/>
                </a:solidFill>
                <a:latin typeface="Arial"/>
                <a:ea typeface="Arial"/>
                <a:cs typeface="Arial"/>
                <a:sym typeface="Arial"/>
              </a:rPr>
              <a:t>Customer relationship management software provides a single point for users to manage and evaluate marketing campaigns across multiple channels, including email, direct mail, telephone, the web, and social media.</a:t>
            </a:r>
            <a:endParaRPr lang="en-US" altLang="en-US" sz="1200" b="0" i="1" u="none" strike="noStrike" kern="1200" cap="none" baseline="0" dirty="0">
              <a:solidFill>
                <a:schemeClr val="tx1"/>
              </a:solidFill>
              <a:latin typeface="Arial"/>
              <a:ea typeface="Arial"/>
              <a:cs typeface="Arial"/>
              <a:sym typeface="Arial"/>
            </a:endParaRPr>
          </a:p>
          <a:p>
            <a:pPr eaLnBrk="1" hangingPunct="1"/>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gives an example of how CRM systems can support marketing by analyzing and evaluating marketing campaigns.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0162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9.8,</a:t>
            </a:r>
            <a:r>
              <a:rPr lang="en-US" altLang="en-US" baseline="0" dirty="0"/>
              <a:t> Page 331.</a:t>
            </a:r>
          </a:p>
          <a:p>
            <a:r>
              <a:rPr lang="en-US" sz="1200" b="0" i="1" u="none" strike="noStrike" kern="1200" cap="none" baseline="0" dirty="0">
                <a:solidFill>
                  <a:schemeClr val="tx1"/>
                </a:solidFill>
                <a:latin typeface="Arial"/>
                <a:ea typeface="Arial"/>
                <a:cs typeface="Arial"/>
                <a:sym typeface="Arial"/>
              </a:rPr>
              <a:t>The major CRM software products support business processes in sales, service, and marketing, integrating customer information from many sources. Included is support for both the operational and analytical aspects of CRM.</a:t>
            </a:r>
            <a:endParaRPr lang="en-US" altLang="en-US" i="1"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r>
              <a:rPr lang="en-US" altLang="en-US" dirty="0">
                <a:latin typeface="Times New Roman" panose="02020603050405020304" pitchFamily="18" charset="0"/>
              </a:rPr>
              <a:t>This graphic illustrates the range of functions included in the sales, marketing, and service modules in a CRM package. As noted in the text, CRM software is business-process driven, incorporating hundreds of business processes thought to represent best practices in each of these areas. To achieve maximum benefit, companies need to revise and model their business processes to conform to the best-practice business processes in the CRM software.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1388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9.9,</a:t>
            </a:r>
            <a:r>
              <a:rPr lang="en-US" altLang="en-US" baseline="0" dirty="0"/>
              <a:t> Page 331.</a:t>
            </a:r>
          </a:p>
          <a:p>
            <a:r>
              <a:rPr lang="en-US" sz="1200" b="0" i="1" u="none" strike="noStrike" kern="1200" cap="none" baseline="0" dirty="0">
                <a:solidFill>
                  <a:schemeClr val="tx1"/>
                </a:solidFill>
                <a:latin typeface="Arial"/>
                <a:ea typeface="Arial"/>
                <a:cs typeface="Arial"/>
                <a:sym typeface="Arial"/>
              </a:rPr>
              <a:t>This process map shows how a best practice for promoting customer loyalty through customer service would be modeled by customer relationship management software. The CRM software helps firms identify high-value customers for preferential treatment.</a:t>
            </a:r>
            <a:endParaRPr lang="en-US" altLang="en-US" i="1" dirty="0">
              <a:latin typeface="Times New Roman" panose="02020603050405020304" pitchFamily="18" charset="0"/>
            </a:endParaRPr>
          </a:p>
          <a:p>
            <a:endParaRPr lang="en-US" altLang="en-US" dirty="0">
              <a:latin typeface="Times New Roman" panose="02020603050405020304" pitchFamily="18" charset="0"/>
            </a:endParaRPr>
          </a:p>
          <a:p>
            <a:r>
              <a:rPr lang="en-US" altLang="en-US" dirty="0">
                <a:latin typeface="Times New Roman" panose="02020603050405020304" pitchFamily="18" charset="0"/>
              </a:rPr>
              <a:t>This graphic illustrates how a best practice for increasing customer loyalty through customer service might be modeled by CRM software. What kinds of information might indicate that a customer is loyal or high value?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65599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two main types of CRM software</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operational and analytical. Ask students how the CLTV is calculated (it is based on the relationship between the revenue produced by a specific customer, the expenses incurred in acquiring and servicing that customer, and the expected life of the relationship between the customer and the company.)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76762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9.10,</a:t>
            </a:r>
            <a:r>
              <a:rPr lang="en-US" altLang="en-US" baseline="0" dirty="0"/>
              <a:t> Page 332.</a:t>
            </a:r>
          </a:p>
          <a:p>
            <a:r>
              <a:rPr lang="en-US" sz="1200" b="0" i="1" u="none" strike="noStrike" kern="1200" cap="none" baseline="0" dirty="0">
                <a:solidFill>
                  <a:schemeClr val="tx1"/>
                </a:solidFill>
                <a:latin typeface="Arial"/>
                <a:ea typeface="Arial"/>
                <a:cs typeface="Arial"/>
                <a:sym typeface="Arial"/>
              </a:rPr>
              <a:t>Analytical CRM uses a customer data warehouse or analytic platform and tools to analyze customer data collected from the firm’s customer touch points and from other sources.</a:t>
            </a:r>
            <a:endParaRPr lang="en-US" altLang="en-US" i="1" dirty="0">
              <a:latin typeface="Times New Roman" panose="02020603050405020304" pitchFamily="18" charset="0"/>
            </a:endParaRP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This graphic illustrates the main components of analytical CRM. Data is captured from various channels and fed into a customer data warehouse, where OLAP, data mining, and other analysis tools help identify profitable customers, churn rates, and so 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98833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value to businesses of implementing a CRM system. How would marketing be made more effective by using a CRM system?</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1558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challenges firms face when they implement enterprise applications. Ask students to explain and apply with examples the concept of </a:t>
            </a:r>
            <a:r>
              <a:rPr lang="ja-JP" altLang="en-US" dirty="0">
                <a:latin typeface="Times New Roman" panose="02020603050405020304" pitchFamily="18" charset="0"/>
              </a:rPr>
              <a:t>“</a:t>
            </a:r>
            <a:r>
              <a:rPr lang="en-US" altLang="ja-JP" dirty="0">
                <a:latin typeface="Times New Roman" panose="02020603050405020304" pitchFamily="18" charset="0"/>
              </a:rPr>
              <a:t>switching costs.</a:t>
            </a:r>
            <a:r>
              <a:rPr lang="ja-JP" altLang="en-US" dirty="0">
                <a:latin typeface="Times New Roman" panose="02020603050405020304" pitchFamily="18" charset="0"/>
              </a:rPr>
              <a:t>”</a:t>
            </a:r>
            <a:r>
              <a:rPr lang="en-US" altLang="ja-JP" dirty="0">
                <a:latin typeface="Times New Roman" panose="02020603050405020304" pitchFamily="18" charset="0"/>
              </a:rPr>
              <a:t> What problems could result from being dependent on a single software vendor?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67319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trends in enterprise software. The text cites the example of enterprise solutions from SAP, which combines key applications in finance, logistics, and procurement, and human resources administration into a core ERP component. Businesses then extend these applications by linking to function-specific web services such as employee recruiting or collections management provided by SAP and other vendors. SAP provides more than 500 web services through its website. Ask students to define open-source and on-demand. What are the benefits of service platforms?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4464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looks at the trends in enterprise software. The text cites the example of enterprise solutions from SAP, which combines key applications in finance, logistics, procurement, and human resources administration into a core ERP component. Businesses then extend these applications by linking to function-specific web services such as employee recruiting or collections management provided by SAP and other vendors. SAP provides more than 500 web services through its website.</a:t>
            </a: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to define open-source and on-demand. What are the benefits of service platforms?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179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75058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describes the main purpose of enterprise systems. Ask students for examples of why it might be valuable to have information from one process instantly available to another process.</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cites the example of Alcoa, which implemented enterprise software to eliminate redundant processes and systems, reduce requisition-pay-to-cycle time, reduce 20 percent of worldwide costs. This illustrates the tremendous value that an effective implementation of enterprise software can have.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17156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9.1,</a:t>
            </a:r>
            <a:r>
              <a:rPr lang="en-US" altLang="en-US" baseline="0" dirty="0"/>
              <a:t> Page 318.</a:t>
            </a:r>
          </a:p>
          <a:p>
            <a:r>
              <a:rPr lang="en-US" sz="1200" b="0" i="1" u="none" strike="noStrike" kern="1200" cap="none" baseline="0" dirty="0">
                <a:solidFill>
                  <a:schemeClr val="tx1"/>
                </a:solidFill>
                <a:latin typeface="Arial"/>
                <a:ea typeface="Arial"/>
                <a:cs typeface="Arial"/>
                <a:sym typeface="Arial"/>
              </a:rPr>
              <a:t>Enterprise systems feature a set of integrated software modules and a central database by which business processes and functional areas throughout the enterprise can share data.</a:t>
            </a:r>
          </a:p>
          <a:p>
            <a:endParaRPr 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function of enterprise software to integrate and share data between the different business functions. One of the key ideas of enterprise solutions is that there</a:t>
            </a:r>
            <a:r>
              <a:rPr lang="en-US" altLang="ja-JP" dirty="0">
                <a:latin typeface="Times New Roman" panose="02020603050405020304" pitchFamily="18" charset="0"/>
              </a:rPr>
              <a:t>’s </a:t>
            </a:r>
            <a:r>
              <a:rPr lang="ja-JP" altLang="en-US" dirty="0">
                <a:latin typeface="Times New Roman" panose="02020603050405020304" pitchFamily="18" charset="0"/>
              </a:rPr>
              <a:t>“</a:t>
            </a:r>
            <a:r>
              <a:rPr lang="en-US" altLang="ja-JP" dirty="0">
                <a:latin typeface="Times New Roman" panose="02020603050405020304" pitchFamily="18" charset="0"/>
              </a:rPr>
              <a:t>one company, one database</a:t>
            </a:r>
            <a:r>
              <a:rPr lang="ja-JP" altLang="en-US" dirty="0">
                <a:latin typeface="Times New Roman" panose="02020603050405020304" pitchFamily="18" charset="0"/>
              </a:rPr>
              <a:t>”</a:t>
            </a:r>
            <a:r>
              <a:rPr lang="en-US" altLang="ja-JP" dirty="0">
                <a:latin typeface="Times New Roman" panose="02020603050405020304" pitchFamily="18" charset="0"/>
              </a:rPr>
              <a:t> and not a collection of disconnected databases.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6301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describes the functions in an enterprise software package and how it would be implemented by a firm. Ask students why it is typically best to perform only minimal changes to enterprise software, and instead, change the way the firm works in order to conform to the software</a:t>
            </a:r>
            <a:r>
              <a:rPr lang="en-US" altLang="ja-JP" dirty="0">
                <a:latin typeface="Times New Roman" panose="02020603050405020304" pitchFamily="18" charset="0"/>
              </a:rPr>
              <a:t>’s business processes.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832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business values of enterprise systems. What does it mean for the firm that enterprise systems enforce the use of common standardized definitions and formats for data by the entire organization?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93487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introduces the concept of the supply chain. Supply chain management software is a type of enterprise software for managing complicated supply chains that may include thousands of suppliers.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gives the example of Nike</a:t>
            </a:r>
            <a:r>
              <a:rPr lang="en-US" altLang="ja-JP" dirty="0">
                <a:latin typeface="Times New Roman" panose="02020603050405020304" pitchFamily="18" charset="0"/>
              </a:rPr>
              <a:t>’s sneakers’ supply chain. What types of firms are in the upstream supply chain? In the downstream supply chain?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94625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9.2,</a:t>
            </a:r>
            <a:r>
              <a:rPr lang="en-US" altLang="en-US" baseline="0" dirty="0"/>
              <a:t> Page 321.</a:t>
            </a:r>
          </a:p>
          <a:p>
            <a:r>
              <a:rPr lang="en-US" sz="1200" b="0" i="1" u="none" strike="noStrike" kern="1200" cap="none" baseline="0" dirty="0">
                <a:solidFill>
                  <a:schemeClr val="tx1"/>
                </a:solidFill>
                <a:latin typeface="Arial"/>
                <a:ea typeface="Arial"/>
                <a:cs typeface="Arial"/>
                <a:sym typeface="Arial"/>
              </a:rPr>
              <a:t>This figure illustrates the major entities in Nike’s supply chain and the flow of information upstream and downstream to coordinate the activities involved in buying, making, and moving a product. Shown here is a simplified supply chain, with the upstream portion focusing only on the suppliers for sneakers and sneaker soles.</a:t>
            </a:r>
          </a:p>
          <a:p>
            <a:endParaRPr lang="en-US" sz="1200" b="0" i="0"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This graphic illustrates the major entities in Nike</a:t>
            </a:r>
            <a:r>
              <a:rPr lang="en-US" altLang="ja-JP" dirty="0">
                <a:latin typeface="Times New Roman" panose="02020603050405020304" pitchFamily="18" charset="0"/>
              </a:rPr>
              <a:t>’s supply chain. Ask students what the difference is between tier 1, 2, and 3 suppliers.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29595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discusses the effects of timely and untimely information on a supply chain. Ask students what causes inefficiencies in a supply chain (parts shortages, underutilized plant capacity, excessive finished goods inventory, high transportation costs). These are caused by untimely information. Perfect information can result in a just-in-time strategy.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Because of uncertainties, manufacturers keep a safety stock. Why is this an inefficient result? Another effect of uncertainties is the bullwhip effect.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1619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9</a:t>
            </a:r>
          </a:p>
        </p:txBody>
      </p:sp>
      <p:sp>
        <p:nvSpPr>
          <p:cNvPr id="5" name="Text Placeholder 4"/>
          <p:cNvSpPr>
            <a:spLocks noGrp="1"/>
          </p:cNvSpPr>
          <p:nvPr>
            <p:ph type="body" idx="3"/>
          </p:nvPr>
        </p:nvSpPr>
        <p:spPr>
          <a:xfrm>
            <a:off x="4876800" y="3114461"/>
            <a:ext cx="3657600" cy="1486114"/>
          </a:xfrm>
        </p:spPr>
        <p:txBody>
          <a:bodyPr/>
          <a:lstStyle/>
          <a:p>
            <a:pPr algn="ctr"/>
            <a:r>
              <a:rPr lang="en-US" dirty="0">
                <a:latin typeface="+mn-lt"/>
              </a:rPr>
              <a:t>Achieving Operational Excellence and Customer Intimacy: Enterprise Applications</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9.2 </a:t>
            </a:r>
            <a:r>
              <a:rPr lang="en-US" altLang="en-US" dirty="0"/>
              <a:t>Nike</a:t>
            </a:r>
            <a:r>
              <a:rPr lang="en-US" altLang="ja-JP" dirty="0"/>
              <a:t>’s Supply Chain</a:t>
            </a:r>
            <a:endParaRPr lang="en-US" dirty="0"/>
          </a:p>
        </p:txBody>
      </p:sp>
      <p:pic>
        <p:nvPicPr>
          <p:cNvPr id="4" name="Picture 3" descr="A diagram shows Nike’s supply chain. The diagram shows Nike in the middle with the upstream flow as Tier 1, Tier 2, and Tier 3 suppliers. The downstream flow in sequence shows distributor, retailer, and customer. The activities shown are capacity, inventory level, delivery schedule, payment terms, orders, return requests, repair and service requests, and payments."/>
          <p:cNvPicPr>
            <a:picLocks noChangeAspect="1"/>
          </p:cNvPicPr>
          <p:nvPr/>
        </p:nvPicPr>
        <p:blipFill rotWithShape="1">
          <a:blip r:embed="rId3" cstate="screen">
            <a:extLst>
              <a:ext uri="{28A0092B-C50C-407E-A947-70E740481C1C}">
                <a14:useLocalDpi xmlns:a14="http://schemas.microsoft.com/office/drawing/2010/main"/>
              </a:ext>
            </a:extLst>
          </a:blip>
          <a:srcRect b="3479"/>
          <a:stretch/>
        </p:blipFill>
        <p:spPr>
          <a:xfrm>
            <a:off x="724059" y="1767280"/>
            <a:ext cx="7755845" cy="4224257"/>
          </a:xfrm>
          <a:prstGeom prst="rect">
            <a:avLst/>
          </a:prstGeom>
        </p:spPr>
      </p:pic>
    </p:spTree>
    <p:extLst>
      <p:ext uri="{BB962C8B-B14F-4D97-AF65-F5344CB8AC3E}">
        <p14:creationId xmlns:p14="http://schemas.microsoft.com/office/powerpoint/2010/main" val="1329452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Supply Chain Management</a:t>
            </a:r>
            <a:endParaRPr lang="en-US" dirty="0"/>
          </a:p>
        </p:txBody>
      </p:sp>
      <p:sp>
        <p:nvSpPr>
          <p:cNvPr id="3" name="Text Placeholder 2"/>
          <p:cNvSpPr>
            <a:spLocks noGrp="1"/>
          </p:cNvSpPr>
          <p:nvPr>
            <p:ph type="body" idx="1"/>
          </p:nvPr>
        </p:nvSpPr>
        <p:spPr/>
        <p:txBody>
          <a:bodyPr/>
          <a:lstStyle/>
          <a:p>
            <a:r>
              <a:rPr lang="en-US" altLang="en-US" sz="2400" dirty="0">
                <a:latin typeface="+mn-lt"/>
              </a:rPr>
              <a:t>Inefficiencies cut into a company</a:t>
            </a:r>
            <a:r>
              <a:rPr lang="en-US" altLang="ja-JP" sz="2400" dirty="0">
                <a:latin typeface="+mn-lt"/>
              </a:rPr>
              <a:t>’s operating costs</a:t>
            </a:r>
          </a:p>
          <a:p>
            <a:pPr lvl="1"/>
            <a:r>
              <a:rPr lang="en-US" altLang="en-US" sz="2400" dirty="0">
                <a:latin typeface="+mn-lt"/>
              </a:rPr>
              <a:t>Can waste up to 25 percent of operating expenses</a:t>
            </a:r>
          </a:p>
          <a:p>
            <a:r>
              <a:rPr lang="en-US" altLang="en-US" sz="2400" dirty="0">
                <a:latin typeface="+mn-lt"/>
              </a:rPr>
              <a:t>Just-in-time strategy</a:t>
            </a:r>
          </a:p>
          <a:p>
            <a:pPr lvl="1"/>
            <a:r>
              <a:rPr lang="en-US" altLang="en-US" sz="2400" dirty="0">
                <a:latin typeface="+mn-lt"/>
              </a:rPr>
              <a:t>Components arrive as they are needed</a:t>
            </a:r>
          </a:p>
          <a:p>
            <a:pPr lvl="1"/>
            <a:r>
              <a:rPr lang="en-US" altLang="en-US" sz="2400" dirty="0">
                <a:latin typeface="+mn-lt"/>
              </a:rPr>
              <a:t>Finished goods shipped after leaving assembly line</a:t>
            </a:r>
          </a:p>
          <a:p>
            <a:r>
              <a:rPr lang="en-US" altLang="en-US" sz="2400" dirty="0">
                <a:latin typeface="+mn-lt"/>
              </a:rPr>
              <a:t>Safety stock: buffer for lack of flexibility in supply chain</a:t>
            </a:r>
          </a:p>
          <a:p>
            <a:r>
              <a:rPr lang="en-US" altLang="en-US" sz="2400" dirty="0">
                <a:latin typeface="+mn-lt"/>
              </a:rPr>
              <a:t>Bullwhip effect</a:t>
            </a:r>
          </a:p>
          <a:p>
            <a:pPr lvl="1"/>
            <a:r>
              <a:rPr lang="en-US" altLang="en-US" sz="2400" dirty="0">
                <a:latin typeface="+mn-lt"/>
              </a:rPr>
              <a:t>Information about product demand gets distorted as it passes from one entity to next across supply chain</a:t>
            </a:r>
          </a:p>
        </p:txBody>
      </p:sp>
    </p:spTree>
    <p:extLst>
      <p:ext uri="{BB962C8B-B14F-4D97-AF65-F5344CB8AC3E}">
        <p14:creationId xmlns:p14="http://schemas.microsoft.com/office/powerpoint/2010/main" val="167320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9.3 </a:t>
            </a:r>
            <a:r>
              <a:rPr lang="en-US" altLang="en-US" dirty="0"/>
              <a:t>The Bullwhip Effect</a:t>
            </a:r>
            <a:endParaRPr lang="en-US" dirty="0"/>
          </a:p>
        </p:txBody>
      </p:sp>
      <p:pic>
        <p:nvPicPr>
          <p:cNvPr id="4" name="Picture 3" descr="A diagram shows the effect of inaccurate information at various levels of Nike’s supply chain. The diagram shows Nike in the middle with the upstream flow as suppliers on the left and the downstream flow in sequence to the right as distributor, retailer, and customer. The effect is shown by an M-shaped pattern, which decreases in size from left to right."/>
          <p:cNvPicPr>
            <a:picLocks noChangeAspect="1"/>
          </p:cNvPicPr>
          <p:nvPr/>
        </p:nvPicPr>
        <p:blipFill rotWithShape="1">
          <a:blip r:embed="rId3" cstate="screen">
            <a:extLst>
              <a:ext uri="{28A0092B-C50C-407E-A947-70E740481C1C}">
                <a14:useLocalDpi xmlns:a14="http://schemas.microsoft.com/office/drawing/2010/main"/>
              </a:ext>
            </a:extLst>
          </a:blip>
          <a:srcRect b="2475"/>
          <a:stretch/>
        </p:blipFill>
        <p:spPr>
          <a:xfrm>
            <a:off x="1158551" y="1591569"/>
            <a:ext cx="6576342" cy="4533186"/>
          </a:xfrm>
          <a:prstGeom prst="rect">
            <a:avLst/>
          </a:prstGeom>
        </p:spPr>
      </p:pic>
    </p:spTree>
    <p:extLst>
      <p:ext uri="{BB962C8B-B14F-4D97-AF65-F5344CB8AC3E}">
        <p14:creationId xmlns:p14="http://schemas.microsoft.com/office/powerpoint/2010/main" val="3354953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Supply Chain Management Software</a:t>
            </a:r>
            <a:endParaRPr lang="en-US" dirty="0"/>
          </a:p>
        </p:txBody>
      </p:sp>
      <p:sp>
        <p:nvSpPr>
          <p:cNvPr id="3" name="Text Placeholder 2"/>
          <p:cNvSpPr>
            <a:spLocks noGrp="1"/>
          </p:cNvSpPr>
          <p:nvPr>
            <p:ph type="body" idx="1"/>
          </p:nvPr>
        </p:nvSpPr>
        <p:spPr/>
        <p:txBody>
          <a:bodyPr/>
          <a:lstStyle/>
          <a:p>
            <a:pPr>
              <a:defRPr/>
            </a:pPr>
            <a:r>
              <a:rPr lang="en-US" sz="2400" dirty="0">
                <a:latin typeface="+mn-lt"/>
              </a:rPr>
              <a:t>Supply chain planning systems</a:t>
            </a:r>
          </a:p>
          <a:p>
            <a:pPr lvl="1">
              <a:defRPr/>
            </a:pPr>
            <a:r>
              <a:rPr lang="en-US" sz="2400" dirty="0">
                <a:latin typeface="+mn-lt"/>
              </a:rPr>
              <a:t>Model existing supply chain</a:t>
            </a:r>
          </a:p>
          <a:p>
            <a:pPr lvl="1">
              <a:defRPr/>
            </a:pPr>
            <a:r>
              <a:rPr lang="en-US" sz="2400" dirty="0">
                <a:latin typeface="+mn-lt"/>
              </a:rPr>
              <a:t>Enable demand planning</a:t>
            </a:r>
          </a:p>
          <a:p>
            <a:pPr lvl="1">
              <a:defRPr/>
            </a:pPr>
            <a:r>
              <a:rPr lang="en-US" sz="2400" dirty="0">
                <a:latin typeface="+mn-lt"/>
              </a:rPr>
              <a:t>Optimize sourcing, manufacturing plans</a:t>
            </a:r>
          </a:p>
          <a:p>
            <a:pPr lvl="1">
              <a:defRPr/>
            </a:pPr>
            <a:r>
              <a:rPr lang="en-US" sz="2400" dirty="0">
                <a:latin typeface="+mn-lt"/>
              </a:rPr>
              <a:t>Establish inventory levels</a:t>
            </a:r>
          </a:p>
          <a:p>
            <a:pPr lvl="1">
              <a:defRPr/>
            </a:pPr>
            <a:r>
              <a:rPr lang="en-US" sz="2400" dirty="0">
                <a:latin typeface="+mn-lt"/>
              </a:rPr>
              <a:t>Identify transportation modes</a:t>
            </a:r>
          </a:p>
          <a:p>
            <a:pPr>
              <a:defRPr/>
            </a:pPr>
            <a:r>
              <a:rPr lang="en-US" sz="2400" dirty="0">
                <a:latin typeface="+mn-lt"/>
              </a:rPr>
              <a:t>Supply chain execution systems</a:t>
            </a:r>
          </a:p>
          <a:p>
            <a:pPr lvl="1">
              <a:defRPr/>
            </a:pPr>
            <a:r>
              <a:rPr lang="en-US" sz="2400" dirty="0">
                <a:latin typeface="+mn-lt"/>
              </a:rPr>
              <a:t>Manage flow of products through distribution centers and warehouses</a:t>
            </a:r>
          </a:p>
        </p:txBody>
      </p:sp>
    </p:spTree>
    <p:extLst>
      <p:ext uri="{BB962C8B-B14F-4D97-AF65-F5344CB8AC3E}">
        <p14:creationId xmlns:p14="http://schemas.microsoft.com/office/powerpoint/2010/main" val="3511061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Supply Chains and the Internet</a:t>
            </a:r>
          </a:p>
        </p:txBody>
      </p:sp>
      <p:sp>
        <p:nvSpPr>
          <p:cNvPr id="3" name="Text Placeholder 2"/>
          <p:cNvSpPr>
            <a:spLocks noGrp="1"/>
          </p:cNvSpPr>
          <p:nvPr>
            <p:ph type="body" idx="1"/>
          </p:nvPr>
        </p:nvSpPr>
        <p:spPr/>
        <p:txBody>
          <a:bodyPr/>
          <a:lstStyle/>
          <a:p>
            <a:r>
              <a:rPr lang="en-US" sz="2400" dirty="0">
                <a:latin typeface="+mn-lt"/>
              </a:rPr>
              <a:t>Global supply chain issues</a:t>
            </a:r>
          </a:p>
          <a:p>
            <a:pPr lvl="1"/>
            <a:r>
              <a:rPr lang="en-US" sz="2400" dirty="0">
                <a:latin typeface="+mn-lt"/>
              </a:rPr>
              <a:t>Greater geographical distances, time differences</a:t>
            </a:r>
          </a:p>
          <a:p>
            <a:pPr lvl="1"/>
            <a:r>
              <a:rPr lang="en-US" sz="2400" dirty="0">
                <a:latin typeface="+mn-lt"/>
              </a:rPr>
              <a:t>Participants from different countries</a:t>
            </a:r>
          </a:p>
          <a:p>
            <a:pPr lvl="2"/>
            <a:r>
              <a:rPr lang="en-US" sz="2400" dirty="0">
                <a:latin typeface="+mn-lt"/>
              </a:rPr>
              <a:t>Different performance standards</a:t>
            </a:r>
          </a:p>
          <a:p>
            <a:pPr lvl="2"/>
            <a:r>
              <a:rPr lang="en-US" sz="2400" dirty="0">
                <a:latin typeface="+mn-lt"/>
              </a:rPr>
              <a:t>Different legal requirements</a:t>
            </a:r>
          </a:p>
          <a:p>
            <a:r>
              <a:rPr lang="en-US" sz="2400" dirty="0">
                <a:latin typeface="+mn-lt"/>
              </a:rPr>
              <a:t>Internet helps manage global complexities</a:t>
            </a:r>
          </a:p>
          <a:p>
            <a:pPr lvl="1"/>
            <a:r>
              <a:rPr lang="en-US" sz="2400" dirty="0">
                <a:latin typeface="+mn-lt"/>
              </a:rPr>
              <a:t>Warehouse management</a:t>
            </a:r>
          </a:p>
          <a:p>
            <a:pPr lvl="1"/>
            <a:r>
              <a:rPr lang="en-US" sz="2400" dirty="0">
                <a:latin typeface="+mn-lt"/>
              </a:rPr>
              <a:t>Transportation management</a:t>
            </a:r>
          </a:p>
          <a:p>
            <a:pPr lvl="1"/>
            <a:r>
              <a:rPr lang="en-US" sz="2400" dirty="0">
                <a:latin typeface="+mn-lt"/>
              </a:rPr>
              <a:t>Logistics</a:t>
            </a:r>
          </a:p>
          <a:p>
            <a:pPr lvl="1"/>
            <a:r>
              <a:rPr lang="en-US" sz="2400" dirty="0">
                <a:latin typeface="+mn-lt"/>
              </a:rPr>
              <a:t>Outsourcing</a:t>
            </a:r>
          </a:p>
        </p:txBody>
      </p:sp>
    </p:spTree>
    <p:extLst>
      <p:ext uri="{BB962C8B-B14F-4D97-AF65-F5344CB8AC3E}">
        <p14:creationId xmlns:p14="http://schemas.microsoft.com/office/powerpoint/2010/main" val="2562591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Demand-Driven Supply Chains: From Push to Pull Manufacturing and Efficient Customer Response</a:t>
            </a:r>
          </a:p>
        </p:txBody>
      </p:sp>
      <p:sp>
        <p:nvSpPr>
          <p:cNvPr id="3" name="Text Placeholder 2"/>
          <p:cNvSpPr>
            <a:spLocks noGrp="1"/>
          </p:cNvSpPr>
          <p:nvPr>
            <p:ph type="body" idx="1"/>
          </p:nvPr>
        </p:nvSpPr>
        <p:spPr/>
        <p:txBody>
          <a:bodyPr/>
          <a:lstStyle/>
          <a:p>
            <a:r>
              <a:rPr lang="en-US" sz="2400" dirty="0">
                <a:latin typeface="+mn-lt"/>
              </a:rPr>
              <a:t>Push-based model (build-to-stock)</a:t>
            </a:r>
          </a:p>
          <a:p>
            <a:pPr lvl="1"/>
            <a:r>
              <a:rPr lang="en-US" sz="2400" dirty="0">
                <a:latin typeface="+mn-lt"/>
              </a:rPr>
              <a:t>Earlier S</a:t>
            </a:r>
            <a:r>
              <a:rPr lang="en-US" sz="100" dirty="0">
                <a:latin typeface="+mn-lt"/>
              </a:rPr>
              <a:t> </a:t>
            </a:r>
            <a:r>
              <a:rPr lang="en-US" sz="2400" dirty="0">
                <a:latin typeface="+mn-lt"/>
              </a:rPr>
              <a:t>C</a:t>
            </a:r>
            <a:r>
              <a:rPr lang="en-US" sz="100" dirty="0">
                <a:latin typeface="+mn-lt"/>
              </a:rPr>
              <a:t> </a:t>
            </a:r>
            <a:r>
              <a:rPr lang="en-US" sz="2400" dirty="0">
                <a:latin typeface="+mn-lt"/>
              </a:rPr>
              <a:t>M systems</a:t>
            </a:r>
          </a:p>
          <a:p>
            <a:pPr lvl="1"/>
            <a:r>
              <a:rPr lang="en-US" sz="2400" dirty="0">
                <a:latin typeface="+mn-lt"/>
              </a:rPr>
              <a:t>Schedules based on best guesses of demand</a:t>
            </a:r>
          </a:p>
          <a:p>
            <a:r>
              <a:rPr lang="en-US" sz="2400" dirty="0">
                <a:latin typeface="+mn-lt"/>
              </a:rPr>
              <a:t>Pull-based model (demand-driven)</a:t>
            </a:r>
          </a:p>
          <a:p>
            <a:pPr lvl="1"/>
            <a:r>
              <a:rPr lang="en-US" sz="2400" dirty="0">
                <a:latin typeface="+mn-lt"/>
              </a:rPr>
              <a:t>Web-based</a:t>
            </a:r>
          </a:p>
          <a:p>
            <a:pPr lvl="1"/>
            <a:r>
              <a:rPr lang="en-US" sz="2400" dirty="0">
                <a:latin typeface="+mn-lt"/>
              </a:rPr>
              <a:t>Customer orders trigger events in supply chain</a:t>
            </a:r>
          </a:p>
          <a:p>
            <a:r>
              <a:rPr lang="en-US" sz="2400" dirty="0">
                <a:latin typeface="+mn-lt"/>
              </a:rPr>
              <a:t>Internet enables move from sequential supply chains to concurrent supply chains</a:t>
            </a:r>
          </a:p>
          <a:p>
            <a:pPr lvl="1"/>
            <a:r>
              <a:rPr lang="en-US" sz="2400" dirty="0">
                <a:latin typeface="+mn-lt"/>
              </a:rPr>
              <a:t>Complex networks of suppliers can adjust immediately</a:t>
            </a:r>
          </a:p>
        </p:txBody>
      </p:sp>
    </p:spTree>
    <p:extLst>
      <p:ext uri="{BB962C8B-B14F-4D97-AF65-F5344CB8AC3E}">
        <p14:creationId xmlns:p14="http://schemas.microsoft.com/office/powerpoint/2010/main" val="200208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9.4 </a:t>
            </a:r>
            <a:r>
              <a:rPr lang="en-US" altLang="en-US" dirty="0"/>
              <a:t>Push- Versus Pull-Based Supply Chain Models</a:t>
            </a:r>
            <a:endParaRPr lang="en-US" dirty="0"/>
          </a:p>
        </p:txBody>
      </p:sp>
      <p:pic>
        <p:nvPicPr>
          <p:cNvPr id="4" name="Picture 3" descr="A diagram compares the push- and pull-based models. The push-based model shows supplier left of the manufacturer with a left arrow between them and an arrow between the other components right of the manufacturer as follows. The Supplier, Supply to forecast. The Manufacturer, Production based on forecast. The Distributor, Inventory based on forecast. The Retailer, Stock based on forecast. The Consumer, Purchase what is on shelves. The pull-based model shows a left arrow between all of the components in sequence from left to right as follows. The Supplier, Supply to order. The Manufacturer, Produce to order. The distributor, Automatically replenish warehouse. The Retailer, Automatically replenish stock. The Consumer, Customer orders."/>
          <p:cNvPicPr>
            <a:picLocks noChangeAspect="1"/>
          </p:cNvPicPr>
          <p:nvPr/>
        </p:nvPicPr>
        <p:blipFill rotWithShape="1">
          <a:blip r:embed="rId3" cstate="screen">
            <a:extLst>
              <a:ext uri="{28A0092B-C50C-407E-A947-70E740481C1C}">
                <a14:useLocalDpi xmlns:a14="http://schemas.microsoft.com/office/drawing/2010/main"/>
              </a:ext>
            </a:extLst>
          </a:blip>
          <a:srcRect b="4264"/>
          <a:stretch/>
        </p:blipFill>
        <p:spPr>
          <a:xfrm>
            <a:off x="640776" y="1679123"/>
            <a:ext cx="7862449" cy="3949759"/>
          </a:xfrm>
          <a:prstGeom prst="rect">
            <a:avLst/>
          </a:prstGeom>
        </p:spPr>
      </p:pic>
    </p:spTree>
    <p:extLst>
      <p:ext uri="{BB962C8B-B14F-4D97-AF65-F5344CB8AC3E}">
        <p14:creationId xmlns:p14="http://schemas.microsoft.com/office/powerpoint/2010/main" val="31033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9.5 </a:t>
            </a:r>
            <a:r>
              <a:rPr lang="en-US" altLang="en-US" dirty="0"/>
              <a:t>The Emerging Internet-Driven Supply Chain</a:t>
            </a:r>
            <a:endParaRPr lang="en-US" dirty="0"/>
          </a:p>
        </p:txBody>
      </p:sp>
      <p:pic>
        <p:nvPicPr>
          <p:cNvPr id="4" name="Picture 3" descr="A diagram depicts the structure of an internet-driven supply chain. The diagram shows Private Industrial Networks and Net Marketplaces connected to Logistics Exchanges through a web-like structure with components in between as follows. Suppliers, Manufacturers, Virtual Manufacturers, Contract Manufacturers, Distributors, Logistic Providers, Retailers, and Customers."/>
          <p:cNvPicPr>
            <a:picLocks noChangeAspect="1"/>
          </p:cNvPicPr>
          <p:nvPr/>
        </p:nvPicPr>
        <p:blipFill rotWithShape="1">
          <a:blip r:embed="rId3" cstate="screen">
            <a:extLst>
              <a:ext uri="{28A0092B-C50C-407E-A947-70E740481C1C}">
                <a14:useLocalDpi xmlns:a14="http://schemas.microsoft.com/office/drawing/2010/main"/>
              </a:ext>
            </a:extLst>
          </a:blip>
          <a:srcRect b="3253"/>
          <a:stretch/>
        </p:blipFill>
        <p:spPr>
          <a:xfrm>
            <a:off x="1115668" y="1735488"/>
            <a:ext cx="6912663" cy="4318671"/>
          </a:xfrm>
          <a:prstGeom prst="rect">
            <a:avLst/>
          </a:prstGeom>
        </p:spPr>
      </p:pic>
    </p:spTree>
    <p:extLst>
      <p:ext uri="{BB962C8B-B14F-4D97-AF65-F5344CB8AC3E}">
        <p14:creationId xmlns:p14="http://schemas.microsoft.com/office/powerpoint/2010/main" val="2578270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Supply Chain Management Systems</a:t>
            </a:r>
          </a:p>
        </p:txBody>
      </p:sp>
      <p:sp>
        <p:nvSpPr>
          <p:cNvPr id="3" name="Text Placeholder 2"/>
          <p:cNvSpPr>
            <a:spLocks noGrp="1"/>
          </p:cNvSpPr>
          <p:nvPr>
            <p:ph type="body" idx="1"/>
          </p:nvPr>
        </p:nvSpPr>
        <p:spPr/>
        <p:txBody>
          <a:bodyPr/>
          <a:lstStyle/>
          <a:p>
            <a:r>
              <a:rPr lang="en-US" sz="2400" dirty="0">
                <a:latin typeface="+mn-lt"/>
              </a:rPr>
              <a:t>Match supply to demand</a:t>
            </a:r>
          </a:p>
          <a:p>
            <a:r>
              <a:rPr lang="en-US" sz="2400" dirty="0">
                <a:latin typeface="+mn-lt"/>
              </a:rPr>
              <a:t>Reduce inventory levels</a:t>
            </a:r>
          </a:p>
          <a:p>
            <a:r>
              <a:rPr lang="en-US" sz="2400" dirty="0">
                <a:latin typeface="+mn-lt"/>
              </a:rPr>
              <a:t>Improve delivery service</a:t>
            </a:r>
          </a:p>
          <a:p>
            <a:r>
              <a:rPr lang="en-US" sz="2400" dirty="0">
                <a:latin typeface="+mn-lt"/>
              </a:rPr>
              <a:t>Speed product time to market</a:t>
            </a:r>
          </a:p>
          <a:p>
            <a:r>
              <a:rPr lang="en-US" sz="2400" dirty="0">
                <a:latin typeface="+mn-lt"/>
              </a:rPr>
              <a:t>Use assets more effectively</a:t>
            </a:r>
          </a:p>
          <a:p>
            <a:pPr lvl="1"/>
            <a:r>
              <a:rPr lang="en-US" sz="2400" dirty="0">
                <a:latin typeface="+mn-lt"/>
              </a:rPr>
              <a:t>Total supply chain costs can be 75 percent of operating budget</a:t>
            </a:r>
          </a:p>
          <a:p>
            <a:r>
              <a:rPr lang="en-US" sz="2400" dirty="0">
                <a:latin typeface="+mn-lt"/>
              </a:rPr>
              <a:t>Increase sales</a:t>
            </a:r>
          </a:p>
        </p:txBody>
      </p:sp>
    </p:spTree>
    <p:extLst>
      <p:ext uri="{BB962C8B-B14F-4D97-AF65-F5344CB8AC3E}">
        <p14:creationId xmlns:p14="http://schemas.microsoft.com/office/powerpoint/2010/main" val="3621138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Interactive Session: Management: Physical Flow in Alibaba</a:t>
            </a:r>
          </a:p>
        </p:txBody>
      </p:sp>
      <p:sp>
        <p:nvSpPr>
          <p:cNvPr id="3" name="Text Placeholder 2"/>
          <p:cNvSpPr>
            <a:spLocks noGrp="1"/>
          </p:cNvSpPr>
          <p:nvPr>
            <p:ph type="body" idx="1"/>
          </p:nvPr>
        </p:nvSpPr>
        <p:spPr/>
        <p:txBody>
          <a:bodyPr/>
          <a:lstStyle/>
          <a:p>
            <a:r>
              <a:rPr lang="en-US" sz="2200" dirty="0">
                <a:latin typeface="+mn-lt"/>
              </a:rPr>
              <a:t>Class discussion</a:t>
            </a:r>
          </a:p>
          <a:p>
            <a:pPr lvl="1"/>
            <a:r>
              <a:rPr lang="en-US" sz="2200" dirty="0">
                <a:latin typeface="+mn-lt"/>
              </a:rPr>
              <a:t>Identify the delivery problems Alibaba faced. How does physical flow impact its business? </a:t>
            </a:r>
          </a:p>
          <a:p>
            <a:pPr lvl="1"/>
            <a:r>
              <a:rPr lang="en-US" sz="2200" dirty="0">
                <a:latin typeface="+mn-lt"/>
              </a:rPr>
              <a:t>What factors contributed to Alibaba’s problems with physical flow?</a:t>
            </a:r>
          </a:p>
          <a:p>
            <a:pPr lvl="1"/>
            <a:r>
              <a:rPr lang="en-US" sz="2200" dirty="0">
                <a:latin typeface="+mn-lt"/>
              </a:rPr>
              <a:t>How did </a:t>
            </a:r>
            <a:r>
              <a:rPr lang="en-US" sz="2200" dirty="0" err="1">
                <a:latin typeface="+mn-lt"/>
              </a:rPr>
              <a:t>Cainiao</a:t>
            </a:r>
            <a:r>
              <a:rPr lang="en-US" sz="2200" dirty="0">
                <a:latin typeface="+mn-lt"/>
              </a:rPr>
              <a:t> Networks impact </a:t>
            </a:r>
            <a:r>
              <a:rPr lang="en-US" sz="2200" dirty="0" err="1">
                <a:latin typeface="+mn-lt"/>
              </a:rPr>
              <a:t>Alibaba’</a:t>
            </a:r>
            <a:r>
              <a:rPr lang="en-US" sz="100" dirty="0" err="1">
                <a:latin typeface="+mn-lt"/>
              </a:rPr>
              <a:t>‘</a:t>
            </a:r>
            <a:r>
              <a:rPr lang="en-US" sz="2200" dirty="0" err="1">
                <a:latin typeface="+mn-lt"/>
              </a:rPr>
              <a:t>s</a:t>
            </a:r>
            <a:r>
              <a:rPr lang="en-US" sz="2200" dirty="0">
                <a:latin typeface="+mn-lt"/>
              </a:rPr>
              <a:t> business?</a:t>
            </a:r>
          </a:p>
          <a:p>
            <a:pPr lvl="1"/>
            <a:r>
              <a:rPr lang="en-US" sz="2200" dirty="0">
                <a:latin typeface="+mn-lt"/>
              </a:rPr>
              <a:t>How did </a:t>
            </a:r>
            <a:r>
              <a:rPr lang="en-US" sz="2200" dirty="0" err="1"/>
              <a:t>Cainiao</a:t>
            </a:r>
            <a:r>
              <a:rPr lang="en-US" sz="2200" dirty="0"/>
              <a:t> Networks improve the delivery of service for the customer?</a:t>
            </a:r>
            <a:endParaRPr lang="en-US" sz="2200" dirty="0">
              <a:latin typeface="+mn-lt"/>
            </a:endParaRPr>
          </a:p>
        </p:txBody>
      </p:sp>
    </p:spTree>
    <p:extLst>
      <p:ext uri="{BB962C8B-B14F-4D97-AF65-F5344CB8AC3E}">
        <p14:creationId xmlns:p14="http://schemas.microsoft.com/office/powerpoint/2010/main" val="235099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Learning Objectives</a:t>
            </a:r>
          </a:p>
        </p:txBody>
      </p:sp>
      <p:sp>
        <p:nvSpPr>
          <p:cNvPr id="5" name="Content Placeholder 4"/>
          <p:cNvSpPr>
            <a:spLocks noGrp="1"/>
          </p:cNvSpPr>
          <p:nvPr>
            <p:ph idx="1"/>
          </p:nvPr>
        </p:nvSpPr>
        <p:spPr/>
        <p:txBody>
          <a:bodyPr/>
          <a:lstStyle/>
          <a:p>
            <a:pPr marL="0" indent="0">
              <a:buSzPct val="100000"/>
              <a:buNone/>
            </a:pPr>
            <a:r>
              <a:rPr lang="en-US" sz="2400" b="1" dirty="0">
                <a:solidFill>
                  <a:schemeClr val="tx2"/>
                </a:solidFill>
                <a:latin typeface="+mn-lt"/>
              </a:rPr>
              <a:t>9.1</a:t>
            </a:r>
            <a:r>
              <a:rPr lang="en-US" sz="2400" dirty="0">
                <a:latin typeface="+mn-lt"/>
              </a:rPr>
              <a:t> How do enterprise systems help businesses achieve operational excellence?</a:t>
            </a:r>
          </a:p>
          <a:p>
            <a:pPr marL="0" indent="0">
              <a:buSzPct val="100000"/>
              <a:buNone/>
            </a:pPr>
            <a:r>
              <a:rPr lang="en-US" sz="2400" b="1" dirty="0">
                <a:solidFill>
                  <a:schemeClr val="tx2"/>
                </a:solidFill>
                <a:latin typeface="+mn-lt"/>
              </a:rPr>
              <a:t>9.2</a:t>
            </a:r>
            <a:r>
              <a:rPr lang="en-US" sz="2400" b="1" dirty="0">
                <a:solidFill>
                  <a:schemeClr val="accent1"/>
                </a:solidFill>
                <a:latin typeface="+mn-lt"/>
              </a:rPr>
              <a:t> </a:t>
            </a:r>
            <a:r>
              <a:rPr lang="en-US" sz="2400" dirty="0">
                <a:latin typeface="+mn-lt"/>
              </a:rPr>
              <a:t>How do supply chain management systems coordinate planning, production, and logistics with suppliers?</a:t>
            </a:r>
          </a:p>
          <a:p>
            <a:pPr marL="0" indent="0">
              <a:buSzPct val="100000"/>
              <a:buNone/>
            </a:pPr>
            <a:r>
              <a:rPr lang="en-US" sz="2400" b="1" dirty="0">
                <a:solidFill>
                  <a:schemeClr val="tx2"/>
                </a:solidFill>
                <a:latin typeface="+mn-lt"/>
              </a:rPr>
              <a:t>9.3</a:t>
            </a:r>
            <a:r>
              <a:rPr lang="en-US" sz="2400" dirty="0">
                <a:latin typeface="+mn-lt"/>
              </a:rPr>
              <a:t> How do customer relationship management systems help firms achieve customer intimacy?</a:t>
            </a:r>
          </a:p>
          <a:p>
            <a:pPr marL="0" indent="0">
              <a:buSzPct val="100000"/>
              <a:buNone/>
            </a:pPr>
            <a:r>
              <a:rPr lang="en-US" sz="2400" b="1" dirty="0">
                <a:solidFill>
                  <a:schemeClr val="tx2"/>
                </a:solidFill>
                <a:latin typeface="+mn-lt"/>
              </a:rPr>
              <a:t>9.4</a:t>
            </a:r>
            <a:r>
              <a:rPr lang="en-US" sz="2400" dirty="0">
                <a:latin typeface="+mn-lt"/>
              </a:rPr>
              <a:t> What are the challenges that enterprise applications pose, and how are enterprise applications taking advantage of new technologies?</a:t>
            </a:r>
          </a:p>
          <a:p>
            <a:pPr marL="0" indent="0">
              <a:buSzPct val="100000"/>
              <a:buNone/>
            </a:pPr>
            <a:r>
              <a:rPr lang="en-US" sz="2400" b="1" dirty="0">
                <a:solidFill>
                  <a:schemeClr val="tx2"/>
                </a:solidFill>
                <a:latin typeface="+mn-lt"/>
              </a:rPr>
              <a:t>9.5</a:t>
            </a:r>
            <a:r>
              <a:rPr lang="en-US" sz="2400" dirty="0">
                <a:latin typeface="+mn-lt"/>
              </a:rPr>
              <a:t> 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Relationship Management</a:t>
            </a:r>
          </a:p>
        </p:txBody>
      </p:sp>
      <p:sp>
        <p:nvSpPr>
          <p:cNvPr id="3" name="Text Placeholder 2"/>
          <p:cNvSpPr>
            <a:spLocks noGrp="1"/>
          </p:cNvSpPr>
          <p:nvPr>
            <p:ph type="body" idx="1"/>
          </p:nvPr>
        </p:nvSpPr>
        <p:spPr/>
        <p:txBody>
          <a:bodyPr/>
          <a:lstStyle/>
          <a:p>
            <a:r>
              <a:rPr lang="en-US" sz="2400" dirty="0">
                <a:latin typeface="+mn-lt"/>
              </a:rPr>
              <a:t>Knowing the customer</a:t>
            </a:r>
          </a:p>
          <a:p>
            <a:r>
              <a:rPr lang="en-US" sz="2400" dirty="0">
                <a:latin typeface="+mn-lt"/>
              </a:rPr>
              <a:t>In large businesses, too many customers and too many ways customers interact with firm</a:t>
            </a:r>
          </a:p>
          <a:p>
            <a:r>
              <a:rPr lang="en-US" sz="2400" dirty="0">
                <a:latin typeface="+mn-lt"/>
              </a:rPr>
              <a:t>C</a:t>
            </a:r>
            <a:r>
              <a:rPr lang="en-US" sz="100" dirty="0">
                <a:latin typeface="+mn-lt"/>
              </a:rPr>
              <a:t> </a:t>
            </a:r>
            <a:r>
              <a:rPr lang="en-US" sz="2400" dirty="0">
                <a:latin typeface="+mn-lt"/>
              </a:rPr>
              <a:t>R</a:t>
            </a:r>
            <a:r>
              <a:rPr lang="en-US" sz="100" dirty="0">
                <a:latin typeface="+mn-lt"/>
              </a:rPr>
              <a:t> </a:t>
            </a:r>
            <a:r>
              <a:rPr lang="en-US" sz="2400" dirty="0">
                <a:latin typeface="+mn-lt"/>
              </a:rPr>
              <a:t>M systems</a:t>
            </a:r>
          </a:p>
          <a:p>
            <a:pPr lvl="1"/>
            <a:r>
              <a:rPr lang="en-US" sz="2400" dirty="0">
                <a:latin typeface="+mn-lt"/>
              </a:rPr>
              <a:t>Capture and integrate customer data from all over the organization</a:t>
            </a:r>
          </a:p>
          <a:p>
            <a:pPr lvl="1"/>
            <a:r>
              <a:rPr lang="en-US" sz="2400" dirty="0">
                <a:latin typeface="+mn-lt"/>
              </a:rPr>
              <a:t>Consolidate and analyze customer data</a:t>
            </a:r>
          </a:p>
          <a:p>
            <a:pPr lvl="1"/>
            <a:r>
              <a:rPr lang="en-US" sz="2400" dirty="0">
                <a:latin typeface="+mn-lt"/>
              </a:rPr>
              <a:t>Distribute customer information to various systems and customer touch points across enterprise</a:t>
            </a:r>
          </a:p>
          <a:p>
            <a:pPr lvl="1"/>
            <a:r>
              <a:rPr lang="en-US" sz="2400" dirty="0">
                <a:latin typeface="+mn-lt"/>
              </a:rPr>
              <a:t>Provide single enterprise view of customers</a:t>
            </a:r>
          </a:p>
        </p:txBody>
      </p:sp>
    </p:spTree>
    <p:extLst>
      <p:ext uri="{BB962C8B-B14F-4D97-AF65-F5344CB8AC3E}">
        <p14:creationId xmlns:p14="http://schemas.microsoft.com/office/powerpoint/2010/main" val="96931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9.6 </a:t>
            </a:r>
            <a:r>
              <a:rPr lang="en-US" altLang="en-US" dirty="0"/>
              <a:t>Customer Relationship Management (C</a:t>
            </a:r>
            <a:r>
              <a:rPr lang="en-US" altLang="en-US" sz="100" dirty="0"/>
              <a:t> </a:t>
            </a:r>
            <a:r>
              <a:rPr lang="en-US" altLang="en-US" dirty="0"/>
              <a:t>R</a:t>
            </a:r>
            <a:r>
              <a:rPr lang="en-US" altLang="en-US" sz="100" dirty="0"/>
              <a:t> </a:t>
            </a:r>
            <a:r>
              <a:rPr lang="en-US" altLang="en-US" dirty="0"/>
              <a:t>M)</a:t>
            </a:r>
            <a:endParaRPr lang="en-US" dirty="0"/>
          </a:p>
        </p:txBody>
      </p:sp>
      <p:pic>
        <p:nvPicPr>
          <p:cNvPr id="4" name="Picture 3" descr="A diagram shows the components of the Customer Relationship Management, or C R M. The diagram shows the Customer in the middle with associated components shown as follows. Sales, includes Telephone sales, Web sales, Retail store sales, and Field sales. Service, includes Call center data, Web self-service data, Wireless data, Field service data, and Social networking data. Marketing, includes campaign data, Content, and Data analysis."/>
          <p:cNvPicPr>
            <a:picLocks noChangeAspect="1"/>
          </p:cNvPicPr>
          <p:nvPr/>
        </p:nvPicPr>
        <p:blipFill rotWithShape="1">
          <a:blip r:embed="rId3" cstate="screen">
            <a:extLst>
              <a:ext uri="{28A0092B-C50C-407E-A947-70E740481C1C}">
                <a14:useLocalDpi xmlns:a14="http://schemas.microsoft.com/office/drawing/2010/main"/>
              </a:ext>
            </a:extLst>
          </a:blip>
          <a:srcRect b="3833"/>
          <a:stretch/>
        </p:blipFill>
        <p:spPr>
          <a:xfrm>
            <a:off x="2436385" y="1642183"/>
            <a:ext cx="4271229" cy="4292791"/>
          </a:xfrm>
          <a:prstGeom prst="rect">
            <a:avLst/>
          </a:prstGeom>
        </p:spPr>
      </p:pic>
    </p:spTree>
    <p:extLst>
      <p:ext uri="{BB962C8B-B14F-4D97-AF65-F5344CB8AC3E}">
        <p14:creationId xmlns:p14="http://schemas.microsoft.com/office/powerpoint/2010/main" val="2580764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Relationship Management Software </a:t>
            </a:r>
            <a:r>
              <a:rPr lang="en-US" sz="2000" b="0" dirty="0"/>
              <a:t>(1 of 2)</a:t>
            </a:r>
          </a:p>
        </p:txBody>
      </p:sp>
      <p:sp>
        <p:nvSpPr>
          <p:cNvPr id="3" name="Text Placeholder 2"/>
          <p:cNvSpPr>
            <a:spLocks noGrp="1"/>
          </p:cNvSpPr>
          <p:nvPr>
            <p:ph type="body" idx="1"/>
          </p:nvPr>
        </p:nvSpPr>
        <p:spPr>
          <a:xfrm>
            <a:off x="457200" y="1600200"/>
            <a:ext cx="8229600" cy="4731589"/>
          </a:xfrm>
        </p:spPr>
        <p:txBody>
          <a:bodyPr/>
          <a:lstStyle/>
          <a:p>
            <a:r>
              <a:rPr lang="en-US" altLang="en-US" sz="2200" dirty="0">
                <a:latin typeface="+mn-lt"/>
              </a:rPr>
              <a:t>Packages range from niche tools to large-scale enterprise applications</a:t>
            </a:r>
          </a:p>
          <a:p>
            <a:r>
              <a:rPr lang="en-US" altLang="en-US" sz="2200" dirty="0">
                <a:latin typeface="+mn-lt"/>
              </a:rPr>
              <a:t>More comprehensive packages have modules for:</a:t>
            </a:r>
          </a:p>
          <a:p>
            <a:pPr lvl="1"/>
            <a:r>
              <a:rPr lang="en-US" altLang="en-US" sz="2200" dirty="0">
                <a:latin typeface="+mn-lt"/>
              </a:rPr>
              <a:t>Partner relationship management (P</a:t>
            </a:r>
            <a:r>
              <a:rPr lang="en-US" altLang="en-US" sz="100" dirty="0">
                <a:latin typeface="+mn-lt"/>
              </a:rPr>
              <a:t> </a:t>
            </a:r>
            <a:r>
              <a:rPr lang="en-US" altLang="en-US" sz="2200" dirty="0">
                <a:latin typeface="+mn-lt"/>
              </a:rPr>
              <a:t>R</a:t>
            </a:r>
            <a:r>
              <a:rPr lang="en-US" altLang="en-US" sz="100" dirty="0">
                <a:latin typeface="+mn-lt"/>
              </a:rPr>
              <a:t> </a:t>
            </a:r>
            <a:r>
              <a:rPr lang="en-US" altLang="en-US" sz="2200" dirty="0">
                <a:latin typeface="+mn-lt"/>
              </a:rPr>
              <a:t>M)</a:t>
            </a:r>
          </a:p>
          <a:p>
            <a:pPr lvl="2"/>
            <a:r>
              <a:rPr lang="en-US" altLang="en-US" sz="2200" dirty="0">
                <a:latin typeface="+mn-lt"/>
              </a:rPr>
              <a:t>Integrating lead generation, pricing, promotions, order configurations, and availability</a:t>
            </a:r>
          </a:p>
          <a:p>
            <a:pPr lvl="2"/>
            <a:r>
              <a:rPr lang="en-US" altLang="en-US" sz="2200" dirty="0">
                <a:latin typeface="+mn-lt"/>
              </a:rPr>
              <a:t>Tools to assess partners</a:t>
            </a:r>
            <a:r>
              <a:rPr lang="en-US" altLang="ja-JP" sz="2200" dirty="0">
                <a:latin typeface="+mn-lt"/>
              </a:rPr>
              <a:t>’ performances</a:t>
            </a:r>
          </a:p>
          <a:p>
            <a:pPr lvl="1"/>
            <a:r>
              <a:rPr lang="en-US" altLang="en-US" sz="2200" dirty="0">
                <a:latin typeface="+mn-lt"/>
              </a:rPr>
              <a:t>Employee relationship management (E</a:t>
            </a:r>
            <a:r>
              <a:rPr lang="en-US" altLang="en-US" sz="100" dirty="0">
                <a:latin typeface="+mn-lt"/>
              </a:rPr>
              <a:t> </a:t>
            </a:r>
            <a:r>
              <a:rPr lang="en-US" altLang="en-US" sz="2200" dirty="0">
                <a:latin typeface="+mn-lt"/>
              </a:rPr>
              <a:t>R</a:t>
            </a:r>
            <a:r>
              <a:rPr lang="en-US" altLang="en-US" sz="100" dirty="0">
                <a:latin typeface="+mn-lt"/>
              </a:rPr>
              <a:t> </a:t>
            </a:r>
            <a:r>
              <a:rPr lang="en-US" altLang="en-US" sz="2200" dirty="0">
                <a:latin typeface="+mn-lt"/>
              </a:rPr>
              <a:t>M)</a:t>
            </a:r>
          </a:p>
          <a:p>
            <a:pPr lvl="2"/>
            <a:r>
              <a:rPr lang="en-US" altLang="en-US" sz="2200" dirty="0">
                <a:latin typeface="+mn-lt"/>
              </a:rPr>
              <a:t>Setting objectives, employee performance management, performance-based compensation, employee training</a:t>
            </a:r>
          </a:p>
        </p:txBody>
      </p:sp>
    </p:spTree>
    <p:extLst>
      <p:ext uri="{BB962C8B-B14F-4D97-AF65-F5344CB8AC3E}">
        <p14:creationId xmlns:p14="http://schemas.microsoft.com/office/powerpoint/2010/main" val="5611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Relationship Management Software </a:t>
            </a:r>
            <a:r>
              <a:rPr lang="en-US" sz="2000" b="0" dirty="0"/>
              <a:t>(2 of 2)</a:t>
            </a:r>
          </a:p>
        </p:txBody>
      </p:sp>
      <p:sp>
        <p:nvSpPr>
          <p:cNvPr id="3" name="Text Placeholder 2"/>
          <p:cNvSpPr>
            <a:spLocks noGrp="1"/>
          </p:cNvSpPr>
          <p:nvPr>
            <p:ph type="body" idx="1"/>
          </p:nvPr>
        </p:nvSpPr>
        <p:spPr/>
        <p:txBody>
          <a:bodyPr/>
          <a:lstStyle/>
          <a:p>
            <a:r>
              <a:rPr lang="en-US" sz="2200" dirty="0">
                <a:latin typeface="+mn-lt"/>
              </a:rPr>
              <a:t>C</a:t>
            </a:r>
            <a:r>
              <a:rPr lang="en-US" sz="100" dirty="0">
                <a:latin typeface="+mn-lt"/>
              </a:rPr>
              <a:t> </a:t>
            </a:r>
            <a:r>
              <a:rPr lang="en-US" sz="2200" dirty="0">
                <a:latin typeface="+mn-lt"/>
              </a:rPr>
              <a:t>R</a:t>
            </a:r>
            <a:r>
              <a:rPr lang="en-US" sz="100" dirty="0">
                <a:latin typeface="+mn-lt"/>
              </a:rPr>
              <a:t> </a:t>
            </a:r>
            <a:r>
              <a:rPr lang="en-US" sz="2200" dirty="0">
                <a:latin typeface="+mn-lt"/>
              </a:rPr>
              <a:t>M packages typically include tools for:</a:t>
            </a:r>
          </a:p>
          <a:p>
            <a:pPr lvl="1"/>
            <a:r>
              <a:rPr lang="en-US" sz="2200" dirty="0">
                <a:latin typeface="+mn-lt"/>
              </a:rPr>
              <a:t>Sales force automation (S</a:t>
            </a:r>
            <a:r>
              <a:rPr lang="en-US" sz="100" dirty="0">
                <a:latin typeface="+mn-lt"/>
              </a:rPr>
              <a:t> </a:t>
            </a:r>
            <a:r>
              <a:rPr lang="en-US" sz="2200" dirty="0">
                <a:latin typeface="+mn-lt"/>
              </a:rPr>
              <a:t>F</a:t>
            </a:r>
            <a:r>
              <a:rPr lang="en-US" sz="100" dirty="0">
                <a:latin typeface="+mn-lt"/>
              </a:rPr>
              <a:t> </a:t>
            </a:r>
            <a:r>
              <a:rPr lang="en-US" sz="2200" dirty="0">
                <a:latin typeface="+mn-lt"/>
              </a:rPr>
              <a:t>A)</a:t>
            </a:r>
          </a:p>
          <a:p>
            <a:pPr lvl="2"/>
            <a:r>
              <a:rPr lang="en-US" sz="2200" dirty="0">
                <a:latin typeface="+mn-lt"/>
              </a:rPr>
              <a:t>Sales prospect and contact information</a:t>
            </a:r>
          </a:p>
          <a:p>
            <a:pPr lvl="2"/>
            <a:r>
              <a:rPr lang="en-US" sz="2200" dirty="0">
                <a:latin typeface="+mn-lt"/>
              </a:rPr>
              <a:t>Sales quote generation capabilities</a:t>
            </a:r>
          </a:p>
          <a:p>
            <a:pPr lvl="1"/>
            <a:r>
              <a:rPr lang="en-US" sz="2200" dirty="0">
                <a:latin typeface="+mn-lt"/>
              </a:rPr>
              <a:t>Customer service</a:t>
            </a:r>
          </a:p>
          <a:p>
            <a:pPr lvl="2"/>
            <a:r>
              <a:rPr lang="en-US" sz="2200" dirty="0">
                <a:latin typeface="+mn-lt"/>
              </a:rPr>
              <a:t>Assigning and managing customer service requests</a:t>
            </a:r>
          </a:p>
          <a:p>
            <a:pPr lvl="2"/>
            <a:r>
              <a:rPr lang="en-US" sz="2200" dirty="0">
                <a:latin typeface="+mn-lt"/>
              </a:rPr>
              <a:t>Web-based self-service capabilities</a:t>
            </a:r>
          </a:p>
          <a:p>
            <a:pPr lvl="1"/>
            <a:r>
              <a:rPr lang="en-US" sz="2200" dirty="0">
                <a:latin typeface="+mn-lt"/>
              </a:rPr>
              <a:t>Marketing</a:t>
            </a:r>
          </a:p>
          <a:p>
            <a:pPr lvl="2"/>
            <a:r>
              <a:rPr lang="en-US" sz="2200" dirty="0">
                <a:latin typeface="+mn-lt"/>
              </a:rPr>
              <a:t>Capturing prospect and customer data, scheduling and tracking direct-marketing mailings or email</a:t>
            </a:r>
          </a:p>
          <a:p>
            <a:pPr lvl="2"/>
            <a:r>
              <a:rPr lang="en-US" sz="2200" dirty="0">
                <a:latin typeface="+mn-lt"/>
              </a:rPr>
              <a:t>Cross-selling</a:t>
            </a:r>
          </a:p>
        </p:txBody>
      </p:sp>
    </p:spTree>
    <p:extLst>
      <p:ext uri="{BB962C8B-B14F-4D97-AF65-F5344CB8AC3E}">
        <p14:creationId xmlns:p14="http://schemas.microsoft.com/office/powerpoint/2010/main" val="3361458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9.7 </a:t>
            </a:r>
            <a:r>
              <a:rPr lang="en-US" altLang="en-US" dirty="0"/>
              <a:t>How C</a:t>
            </a:r>
            <a:r>
              <a:rPr lang="en-US" altLang="en-US" sz="100" dirty="0"/>
              <a:t> </a:t>
            </a:r>
            <a:r>
              <a:rPr lang="en-US" altLang="en-US" dirty="0"/>
              <a:t>R</a:t>
            </a:r>
            <a:r>
              <a:rPr lang="en-US" altLang="en-US" sz="100" dirty="0"/>
              <a:t> </a:t>
            </a:r>
            <a:r>
              <a:rPr lang="en-US" altLang="en-US" dirty="0"/>
              <a:t>M Systems Support Marketing</a:t>
            </a:r>
            <a:endParaRPr lang="en-US" dirty="0"/>
          </a:p>
        </p:txBody>
      </p:sp>
      <p:sp>
        <p:nvSpPr>
          <p:cNvPr id="3" name="Text Placeholder 2"/>
          <p:cNvSpPr>
            <a:spLocks noGrp="1"/>
          </p:cNvSpPr>
          <p:nvPr>
            <p:ph type="body" idx="1"/>
          </p:nvPr>
        </p:nvSpPr>
        <p:spPr>
          <a:xfrm>
            <a:off x="457200" y="1600201"/>
            <a:ext cx="8229600" cy="478766"/>
          </a:xfrm>
        </p:spPr>
        <p:txBody>
          <a:bodyPr/>
          <a:lstStyle/>
          <a:p>
            <a:pPr marL="0" indent="0">
              <a:buNone/>
            </a:pPr>
            <a:r>
              <a:rPr lang="en-US" sz="2000" b="1" dirty="0">
                <a:latin typeface="+mn-lt"/>
              </a:rPr>
              <a:t>Responses by Channel for January 2018 Promotional Campaign</a:t>
            </a:r>
          </a:p>
        </p:txBody>
      </p:sp>
      <p:pic>
        <p:nvPicPr>
          <p:cNvPr id="4" name="Picture 3" descr="A pie chart depicts the responses by channels for a January 20 18 promotional campaign. The data shown is as follows. Direct mail, 29.2 percent. Telephone, 30.8 percent. Web, 16.0 percent. E-mail, 17.3 percent. Social Media, 6.7 percent."/>
          <p:cNvPicPr>
            <a:picLocks noChangeAspect="1"/>
          </p:cNvPicPr>
          <p:nvPr/>
        </p:nvPicPr>
        <p:blipFill rotWithShape="1">
          <a:blip r:embed="rId3" cstate="screen">
            <a:extLst>
              <a:ext uri="{28A0092B-C50C-407E-A947-70E740481C1C}">
                <a14:useLocalDpi xmlns:a14="http://schemas.microsoft.com/office/drawing/2010/main"/>
              </a:ext>
            </a:extLst>
          </a:blip>
          <a:srcRect t="12532" b="4254"/>
          <a:stretch/>
        </p:blipFill>
        <p:spPr>
          <a:xfrm>
            <a:off x="1201691" y="2289154"/>
            <a:ext cx="6885830" cy="3838204"/>
          </a:xfrm>
          <a:prstGeom prst="rect">
            <a:avLst/>
          </a:prstGeom>
        </p:spPr>
      </p:pic>
    </p:spTree>
    <p:extLst>
      <p:ext uri="{BB962C8B-B14F-4D97-AF65-F5344CB8AC3E}">
        <p14:creationId xmlns:p14="http://schemas.microsoft.com/office/powerpoint/2010/main" val="1000188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9.8 </a:t>
            </a:r>
            <a:r>
              <a:rPr lang="en-US" altLang="en-US" dirty="0"/>
              <a:t>C</a:t>
            </a:r>
            <a:r>
              <a:rPr lang="en-US" altLang="en-US" sz="100" dirty="0"/>
              <a:t> </a:t>
            </a:r>
            <a:r>
              <a:rPr lang="en-US" altLang="en-US" dirty="0"/>
              <a:t>R</a:t>
            </a:r>
            <a:r>
              <a:rPr lang="en-US" altLang="en-US" sz="100" dirty="0"/>
              <a:t> </a:t>
            </a:r>
            <a:r>
              <a:rPr lang="en-US" altLang="en-US" dirty="0"/>
              <a:t>M Software Capabilities</a:t>
            </a:r>
            <a:endParaRPr lang="en-US" dirty="0"/>
          </a:p>
        </p:txBody>
      </p:sp>
      <p:pic>
        <p:nvPicPr>
          <p:cNvPr id="4" name="Picture 3" descr="A chart shows the most important capabilities for sales, service, and marketing processes found in major C R M software products. The capabilities shown are as follows.&#10;Under Sales is Account Management, Lead Management, Order Management, Sales Planning, Field Sales, and Sales Analytics. Under Marketing is Campaign Management, Channel Promotions Management, Events Management, Market Planning, Marketing Operations, and Marketing Analytics. Under Service is Service Delivery, Customer Satisfaction Management, Returns Management, Service Planning, Call Center and Help Desk, and Service Analytics."/>
          <p:cNvPicPr>
            <a:picLocks noChangeAspect="1"/>
          </p:cNvPicPr>
          <p:nvPr/>
        </p:nvPicPr>
        <p:blipFill rotWithShape="1">
          <a:blip r:embed="rId3" cstate="screen">
            <a:extLst>
              <a:ext uri="{28A0092B-C50C-407E-A947-70E740481C1C}">
                <a14:useLocalDpi xmlns:a14="http://schemas.microsoft.com/office/drawing/2010/main"/>
              </a:ext>
            </a:extLst>
          </a:blip>
          <a:srcRect b="2833"/>
          <a:stretch/>
        </p:blipFill>
        <p:spPr>
          <a:xfrm>
            <a:off x="1759768" y="1555080"/>
            <a:ext cx="5197313" cy="4664565"/>
          </a:xfrm>
          <a:prstGeom prst="rect">
            <a:avLst/>
          </a:prstGeom>
        </p:spPr>
      </p:pic>
    </p:spTree>
    <p:extLst>
      <p:ext uri="{BB962C8B-B14F-4D97-AF65-F5344CB8AC3E}">
        <p14:creationId xmlns:p14="http://schemas.microsoft.com/office/powerpoint/2010/main" val="175811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9.9 </a:t>
            </a:r>
            <a:r>
              <a:rPr lang="en-US" altLang="en-US" dirty="0"/>
              <a:t>Customer Loyalty Management Process Map</a:t>
            </a:r>
            <a:endParaRPr lang="en-US" dirty="0"/>
          </a:p>
        </p:txBody>
      </p:sp>
      <p:pic>
        <p:nvPicPr>
          <p:cNvPr id="4" name="Picture 3" descr="A flow diagram depicts the customer loyalty management process map. The diagram shown is as follows. Receive service request, Obtain customer information from customer database, if Customer information is not available, then Route to best agent, and Resolve service issue. If Customer information is available, then Score the customer. If the answer is no for High value and loyalty, then Route to best agent, and Resolve service issue. If the answer is Yes, then Provide special offers and service."/>
          <p:cNvPicPr>
            <a:picLocks noChangeAspect="1"/>
          </p:cNvPicPr>
          <p:nvPr/>
        </p:nvPicPr>
        <p:blipFill rotWithShape="1">
          <a:blip r:embed="rId3" cstate="screen">
            <a:extLst>
              <a:ext uri="{28A0092B-C50C-407E-A947-70E740481C1C}">
                <a14:useLocalDpi xmlns:a14="http://schemas.microsoft.com/office/drawing/2010/main"/>
              </a:ext>
            </a:extLst>
          </a:blip>
          <a:srcRect b="4286"/>
          <a:stretch/>
        </p:blipFill>
        <p:spPr>
          <a:xfrm>
            <a:off x="597678" y="1918948"/>
            <a:ext cx="7956916" cy="2963603"/>
          </a:xfrm>
          <a:prstGeom prst="rect">
            <a:avLst/>
          </a:prstGeom>
        </p:spPr>
      </p:pic>
    </p:spTree>
    <p:extLst>
      <p:ext uri="{BB962C8B-B14F-4D97-AF65-F5344CB8AC3E}">
        <p14:creationId xmlns:p14="http://schemas.microsoft.com/office/powerpoint/2010/main" val="1515897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and Analytical C</a:t>
            </a:r>
            <a:r>
              <a:rPr lang="en-US" sz="100" dirty="0"/>
              <a:t> </a:t>
            </a:r>
            <a:r>
              <a:rPr lang="en-US" dirty="0"/>
              <a:t>R</a:t>
            </a:r>
            <a:r>
              <a:rPr lang="en-US" sz="100" dirty="0"/>
              <a:t> </a:t>
            </a:r>
            <a:r>
              <a:rPr lang="en-US" dirty="0"/>
              <a:t>M</a:t>
            </a:r>
          </a:p>
        </p:txBody>
      </p:sp>
      <p:sp>
        <p:nvSpPr>
          <p:cNvPr id="3" name="Text Placeholder 2"/>
          <p:cNvSpPr>
            <a:spLocks noGrp="1"/>
          </p:cNvSpPr>
          <p:nvPr>
            <p:ph type="body" idx="1"/>
          </p:nvPr>
        </p:nvSpPr>
        <p:spPr/>
        <p:txBody>
          <a:bodyPr/>
          <a:lstStyle/>
          <a:p>
            <a:r>
              <a:rPr lang="en-US" sz="2400" dirty="0">
                <a:latin typeface="+mn-lt"/>
              </a:rPr>
              <a:t>Operational C</a:t>
            </a:r>
            <a:r>
              <a:rPr lang="en-US" sz="100" dirty="0">
                <a:latin typeface="+mn-lt"/>
              </a:rPr>
              <a:t> </a:t>
            </a:r>
            <a:r>
              <a:rPr lang="en-US" sz="2400" dirty="0">
                <a:latin typeface="+mn-lt"/>
              </a:rPr>
              <a:t>R</a:t>
            </a:r>
            <a:r>
              <a:rPr lang="en-US" sz="100" dirty="0">
                <a:latin typeface="+mn-lt"/>
              </a:rPr>
              <a:t> </a:t>
            </a:r>
            <a:r>
              <a:rPr lang="en-US" sz="2400" dirty="0">
                <a:latin typeface="+mn-lt"/>
              </a:rPr>
              <a:t>M</a:t>
            </a:r>
          </a:p>
          <a:p>
            <a:pPr lvl="1"/>
            <a:r>
              <a:rPr lang="en-US" sz="2400" dirty="0">
                <a:latin typeface="+mn-lt"/>
              </a:rPr>
              <a:t>Customer-facing applications</a:t>
            </a:r>
          </a:p>
          <a:p>
            <a:pPr lvl="1"/>
            <a:r>
              <a:rPr lang="en-US" sz="2400" dirty="0">
                <a:latin typeface="+mn-lt"/>
              </a:rPr>
              <a:t>Sales force automation Call center and customer service support</a:t>
            </a:r>
          </a:p>
          <a:p>
            <a:pPr lvl="1"/>
            <a:r>
              <a:rPr lang="en-US" sz="2400" dirty="0">
                <a:latin typeface="+mn-lt"/>
              </a:rPr>
              <a:t>Marketing automation</a:t>
            </a:r>
          </a:p>
          <a:p>
            <a:r>
              <a:rPr lang="en-US" sz="2400" dirty="0">
                <a:latin typeface="+mn-lt"/>
              </a:rPr>
              <a:t>Analytical C</a:t>
            </a:r>
            <a:r>
              <a:rPr lang="en-US" sz="100" dirty="0">
                <a:latin typeface="+mn-lt"/>
              </a:rPr>
              <a:t> </a:t>
            </a:r>
            <a:r>
              <a:rPr lang="en-US" sz="2400" dirty="0">
                <a:latin typeface="+mn-lt"/>
              </a:rPr>
              <a:t>R</a:t>
            </a:r>
            <a:r>
              <a:rPr lang="en-US" sz="100" dirty="0">
                <a:latin typeface="+mn-lt"/>
              </a:rPr>
              <a:t> </a:t>
            </a:r>
            <a:r>
              <a:rPr lang="en-US" sz="2400" dirty="0">
                <a:latin typeface="+mn-lt"/>
              </a:rPr>
              <a:t>M</a:t>
            </a:r>
          </a:p>
          <a:p>
            <a:pPr lvl="1"/>
            <a:r>
              <a:rPr lang="en-US" sz="2400" dirty="0">
                <a:latin typeface="+mn-lt"/>
              </a:rPr>
              <a:t>Based on data warehouses populated by operational C</a:t>
            </a:r>
            <a:r>
              <a:rPr lang="en-US" sz="100" dirty="0">
                <a:latin typeface="+mn-lt"/>
              </a:rPr>
              <a:t> </a:t>
            </a:r>
            <a:r>
              <a:rPr lang="en-US" sz="2400" dirty="0">
                <a:latin typeface="+mn-lt"/>
              </a:rPr>
              <a:t>R</a:t>
            </a:r>
            <a:r>
              <a:rPr lang="en-US" sz="100" dirty="0">
                <a:latin typeface="+mn-lt"/>
              </a:rPr>
              <a:t> </a:t>
            </a:r>
            <a:r>
              <a:rPr lang="en-US" sz="2400" dirty="0">
                <a:latin typeface="+mn-lt"/>
              </a:rPr>
              <a:t>M systems and customer touch points</a:t>
            </a:r>
          </a:p>
          <a:p>
            <a:pPr lvl="1"/>
            <a:r>
              <a:rPr lang="en-US" sz="2400" dirty="0">
                <a:latin typeface="+mn-lt"/>
              </a:rPr>
              <a:t>Analyzes customer data (O</a:t>
            </a:r>
            <a:r>
              <a:rPr lang="en-US" sz="100" dirty="0">
                <a:latin typeface="+mn-lt"/>
              </a:rPr>
              <a:t> </a:t>
            </a:r>
            <a:r>
              <a:rPr lang="en-US" sz="2400" dirty="0">
                <a:latin typeface="+mn-lt"/>
              </a:rPr>
              <a:t>L</a:t>
            </a:r>
            <a:r>
              <a:rPr lang="en-US" sz="100" dirty="0">
                <a:latin typeface="+mn-lt"/>
              </a:rPr>
              <a:t> </a:t>
            </a:r>
            <a:r>
              <a:rPr lang="en-US" sz="2400" dirty="0">
                <a:latin typeface="+mn-lt"/>
              </a:rPr>
              <a:t>A</a:t>
            </a:r>
            <a:r>
              <a:rPr lang="en-US" sz="100" dirty="0">
                <a:latin typeface="+mn-lt"/>
              </a:rPr>
              <a:t> </a:t>
            </a:r>
            <a:r>
              <a:rPr lang="en-US" sz="2400" dirty="0">
                <a:latin typeface="+mn-lt"/>
              </a:rPr>
              <a:t>P, data mining, etc.)</a:t>
            </a:r>
          </a:p>
          <a:p>
            <a:pPr lvl="2"/>
            <a:r>
              <a:rPr lang="en-US" sz="2400" dirty="0">
                <a:latin typeface="+mn-lt"/>
              </a:rPr>
              <a:t>Customer lifetime value (C</a:t>
            </a:r>
            <a:r>
              <a:rPr lang="en-US" sz="100" dirty="0">
                <a:latin typeface="+mn-lt"/>
              </a:rPr>
              <a:t> </a:t>
            </a:r>
            <a:r>
              <a:rPr lang="en-US" sz="2400" dirty="0">
                <a:latin typeface="+mn-lt"/>
              </a:rPr>
              <a:t>L</a:t>
            </a:r>
            <a:r>
              <a:rPr lang="en-US" sz="100" dirty="0">
                <a:latin typeface="+mn-lt"/>
              </a:rPr>
              <a:t> </a:t>
            </a:r>
            <a:r>
              <a:rPr lang="en-US" sz="2400" dirty="0">
                <a:latin typeface="+mn-lt"/>
              </a:rPr>
              <a:t>T</a:t>
            </a:r>
            <a:r>
              <a:rPr lang="en-US" sz="100" dirty="0">
                <a:latin typeface="+mn-lt"/>
              </a:rPr>
              <a:t> </a:t>
            </a:r>
            <a:r>
              <a:rPr lang="en-US" sz="2400" dirty="0">
                <a:latin typeface="+mn-lt"/>
              </a:rPr>
              <a:t>V)</a:t>
            </a:r>
          </a:p>
        </p:txBody>
      </p:sp>
    </p:spTree>
    <p:extLst>
      <p:ext uri="{BB962C8B-B14F-4D97-AF65-F5344CB8AC3E}">
        <p14:creationId xmlns:p14="http://schemas.microsoft.com/office/powerpoint/2010/main" val="3469516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9.10 </a:t>
            </a:r>
            <a:r>
              <a:rPr lang="en-US" altLang="en-US" dirty="0"/>
              <a:t>Analytical C</a:t>
            </a:r>
            <a:r>
              <a:rPr lang="en-US" altLang="en-US" sz="100" dirty="0"/>
              <a:t> </a:t>
            </a:r>
            <a:r>
              <a:rPr lang="en-US" altLang="en-US" dirty="0"/>
              <a:t>R</a:t>
            </a:r>
            <a:r>
              <a:rPr lang="en-US" altLang="en-US" sz="100" dirty="0"/>
              <a:t> </a:t>
            </a:r>
            <a:r>
              <a:rPr lang="en-US" altLang="en-US" dirty="0"/>
              <a:t>M Data Warehouse</a:t>
            </a:r>
            <a:endParaRPr lang="en-US" dirty="0"/>
          </a:p>
        </p:txBody>
      </p:sp>
      <p:pic>
        <p:nvPicPr>
          <p:cNvPr id="4" name="Picture 3" descr="A diagram shows the analytical C R M. The diagram shows various channels and sources to collect customer data as follows. The Channels are Call center, Web site, Wireless, Field sales, Direct mail, E-mail, Retail store, Partner, and Social media. The Other sources are Legacy systems, Demographic data, Third-party data, and Marketing campaign data. The examples of customer data warehouse or analytic platform shown are as follows. Profitable customers, Market segments, Customer profiles, and Churn rates. The tools shown are O L A P, Data mining, and Other data analysis tools."/>
          <p:cNvPicPr>
            <a:picLocks noChangeAspect="1"/>
          </p:cNvPicPr>
          <p:nvPr/>
        </p:nvPicPr>
        <p:blipFill rotWithShape="1">
          <a:blip r:embed="rId3" cstate="screen">
            <a:extLst>
              <a:ext uri="{28A0092B-C50C-407E-A947-70E740481C1C}">
                <a14:useLocalDpi xmlns:a14="http://schemas.microsoft.com/office/drawing/2010/main"/>
              </a:ext>
            </a:extLst>
          </a:blip>
          <a:srcRect b="4066"/>
          <a:stretch/>
        </p:blipFill>
        <p:spPr>
          <a:xfrm>
            <a:off x="976870" y="1622227"/>
            <a:ext cx="7232624" cy="4368356"/>
          </a:xfrm>
          <a:prstGeom prst="rect">
            <a:avLst/>
          </a:prstGeom>
        </p:spPr>
      </p:pic>
    </p:spTree>
    <p:extLst>
      <p:ext uri="{BB962C8B-B14F-4D97-AF65-F5344CB8AC3E}">
        <p14:creationId xmlns:p14="http://schemas.microsoft.com/office/powerpoint/2010/main" val="4189232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Interactive Session – Organizations: Kenya Airways Flies High with Customer Relationship Management</a:t>
            </a:r>
          </a:p>
        </p:txBody>
      </p:sp>
      <p:sp>
        <p:nvSpPr>
          <p:cNvPr id="3" name="Text Placeholder 2"/>
          <p:cNvSpPr>
            <a:spLocks noGrp="1"/>
          </p:cNvSpPr>
          <p:nvPr>
            <p:ph type="body" idx="1"/>
          </p:nvPr>
        </p:nvSpPr>
        <p:spPr/>
        <p:txBody>
          <a:bodyPr/>
          <a:lstStyle/>
          <a:p>
            <a:r>
              <a:rPr lang="en-US" sz="2000" dirty="0">
                <a:latin typeface="+mn-lt"/>
              </a:rPr>
              <a:t>Class discussion</a:t>
            </a:r>
          </a:p>
          <a:p>
            <a:pPr lvl="1"/>
            <a:r>
              <a:rPr lang="en-US" sz="2000" dirty="0">
                <a:latin typeface="+mn-lt"/>
              </a:rPr>
              <a:t>What was the problem at Kenya Airways described in this case? What people, organization, and technology factors contributed to this problem?</a:t>
            </a:r>
          </a:p>
          <a:p>
            <a:pPr lvl="1"/>
            <a:r>
              <a:rPr lang="en-US" sz="2000" dirty="0">
                <a:latin typeface="+mn-lt"/>
              </a:rPr>
              <a:t>What was the relationship of customer relationship management to Kenya Airway’s business performance and business strategy?</a:t>
            </a:r>
          </a:p>
          <a:p>
            <a:pPr lvl="1"/>
            <a:r>
              <a:rPr lang="en-US" sz="2000" dirty="0">
                <a:latin typeface="+mn-lt"/>
              </a:rPr>
              <a:t>Describe Kenya Airway’s solution to its problem. What people, organization, and technology issues had to be addressed by the solution?</a:t>
            </a:r>
          </a:p>
          <a:p>
            <a:pPr lvl="1"/>
            <a:r>
              <a:rPr lang="en-US" sz="2000" dirty="0">
                <a:latin typeface="+mn-lt"/>
              </a:rPr>
              <a:t>How effective was this solution? How did it affect the way Kenya Airways ran its business and its business performance?</a:t>
            </a:r>
          </a:p>
        </p:txBody>
      </p:sp>
    </p:spTree>
    <p:extLst>
      <p:ext uri="{BB962C8B-B14F-4D97-AF65-F5344CB8AC3E}">
        <p14:creationId xmlns:p14="http://schemas.microsoft.com/office/powerpoint/2010/main" val="3674979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sz="2400" dirty="0">
                <a:latin typeface="+mn-lt"/>
              </a:rPr>
              <a:t>Case 1: Life Time Fitness Gets in Shape with Salesforce C</a:t>
            </a:r>
            <a:r>
              <a:rPr lang="en-US" sz="100" dirty="0">
                <a:latin typeface="+mn-lt"/>
              </a:rPr>
              <a:t> </a:t>
            </a:r>
            <a:r>
              <a:rPr lang="en-US" sz="2400" dirty="0">
                <a:latin typeface="+mn-lt"/>
              </a:rPr>
              <a:t>R</a:t>
            </a:r>
            <a:r>
              <a:rPr lang="en-US" sz="100" dirty="0">
                <a:latin typeface="+mn-lt"/>
              </a:rPr>
              <a:t> </a:t>
            </a:r>
            <a:r>
              <a:rPr lang="en-US" sz="2400" dirty="0">
                <a:latin typeface="+mn-lt"/>
              </a:rPr>
              <a:t>M</a:t>
            </a:r>
          </a:p>
          <a:p>
            <a:r>
              <a:rPr lang="en-US" sz="2400" dirty="0">
                <a:latin typeface="+mn-lt"/>
              </a:rPr>
              <a:t>Case 2: Evolution Homecare Manages Patients with Microsoft Dynamics C</a:t>
            </a:r>
            <a:r>
              <a:rPr lang="en-US" sz="100" dirty="0">
                <a:latin typeface="+mn-lt"/>
              </a:rPr>
              <a:t> </a:t>
            </a:r>
            <a:r>
              <a:rPr lang="en-US" sz="2400" dirty="0">
                <a:latin typeface="+mn-lt"/>
              </a:rPr>
              <a:t>R</a:t>
            </a:r>
            <a:r>
              <a:rPr lang="en-US" sz="100" dirty="0">
                <a:latin typeface="+mn-lt"/>
              </a:rPr>
              <a:t> </a:t>
            </a:r>
            <a:r>
              <a:rPr lang="en-US" sz="2400" dirty="0">
                <a:latin typeface="+mn-lt"/>
              </a:rPr>
              <a:t>M</a:t>
            </a:r>
          </a:p>
          <a:p>
            <a:r>
              <a:rPr lang="en-US" sz="2400" b="1" dirty="0">
                <a:latin typeface="+mn-lt"/>
              </a:rPr>
              <a:t>Instructional Video: G</a:t>
            </a:r>
            <a:r>
              <a:rPr lang="en-US" sz="100" b="1" dirty="0">
                <a:latin typeface="+mn-lt"/>
              </a:rPr>
              <a:t> </a:t>
            </a:r>
            <a:r>
              <a:rPr lang="en-US" sz="2400" b="1" dirty="0">
                <a:latin typeface="+mn-lt"/>
              </a:rPr>
              <a:t>S</a:t>
            </a:r>
            <a:r>
              <a:rPr lang="en-US" sz="100" b="1" dirty="0">
                <a:latin typeface="+mn-lt"/>
              </a:rPr>
              <a:t> </a:t>
            </a:r>
            <a:r>
              <a:rPr lang="en-US" sz="2400" b="1" dirty="0">
                <a:latin typeface="+mn-lt"/>
              </a:rPr>
              <a:t>M</a:t>
            </a:r>
            <a:r>
              <a:rPr lang="en-US" sz="100" b="1" dirty="0">
                <a:latin typeface="+mn-lt"/>
              </a:rPr>
              <a:t> </a:t>
            </a:r>
            <a:r>
              <a:rPr lang="en-US" sz="2400" b="1" dirty="0">
                <a:latin typeface="+mn-lt"/>
              </a:rPr>
              <a:t>S Protects Patients by Serializing Every Bottle of Drugs</a:t>
            </a:r>
          </a:p>
        </p:txBody>
      </p:sp>
    </p:spTree>
    <p:extLst>
      <p:ext uri="{BB962C8B-B14F-4D97-AF65-F5344CB8AC3E}">
        <p14:creationId xmlns:p14="http://schemas.microsoft.com/office/powerpoint/2010/main" val="2292839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Customer Relationship</a:t>
            </a:r>
            <a:br>
              <a:rPr lang="en-US" dirty="0"/>
            </a:br>
            <a:r>
              <a:rPr lang="en-US" dirty="0"/>
              <a:t>Management Systems</a:t>
            </a:r>
          </a:p>
        </p:txBody>
      </p:sp>
      <p:sp>
        <p:nvSpPr>
          <p:cNvPr id="3" name="Text Placeholder 2"/>
          <p:cNvSpPr>
            <a:spLocks noGrp="1"/>
          </p:cNvSpPr>
          <p:nvPr>
            <p:ph type="body" idx="1"/>
          </p:nvPr>
        </p:nvSpPr>
        <p:spPr/>
        <p:txBody>
          <a:bodyPr/>
          <a:lstStyle/>
          <a:p>
            <a:r>
              <a:rPr lang="en-US" altLang="en-US" sz="2400" dirty="0">
                <a:latin typeface="+mn-lt"/>
              </a:rPr>
              <a:t>Business value of C</a:t>
            </a:r>
            <a:r>
              <a:rPr lang="en-US" altLang="en-US" sz="100" dirty="0">
                <a:latin typeface="+mn-lt"/>
              </a:rPr>
              <a:t> </a:t>
            </a:r>
            <a:r>
              <a:rPr lang="en-US" altLang="en-US" sz="2400" dirty="0">
                <a:latin typeface="+mn-lt"/>
              </a:rPr>
              <a:t>R</a:t>
            </a:r>
            <a:r>
              <a:rPr lang="en-US" altLang="en-US" sz="100" dirty="0">
                <a:latin typeface="+mn-lt"/>
              </a:rPr>
              <a:t> </a:t>
            </a:r>
            <a:r>
              <a:rPr lang="en-US" altLang="en-US" sz="2400" dirty="0">
                <a:latin typeface="+mn-lt"/>
              </a:rPr>
              <a:t>M systems</a:t>
            </a:r>
          </a:p>
          <a:p>
            <a:pPr lvl="1"/>
            <a:r>
              <a:rPr lang="en-US" altLang="en-US" sz="2400" dirty="0">
                <a:latin typeface="+mn-lt"/>
              </a:rPr>
              <a:t>Increased customer satisfaction</a:t>
            </a:r>
          </a:p>
          <a:p>
            <a:pPr lvl="1"/>
            <a:r>
              <a:rPr lang="en-US" altLang="en-US" sz="2400" dirty="0">
                <a:latin typeface="+mn-lt"/>
              </a:rPr>
              <a:t>Reduced direct-marketing costs</a:t>
            </a:r>
          </a:p>
          <a:p>
            <a:pPr lvl="1"/>
            <a:r>
              <a:rPr lang="en-US" altLang="en-US" sz="2400" dirty="0">
                <a:latin typeface="+mn-lt"/>
              </a:rPr>
              <a:t>More effective marketing</a:t>
            </a:r>
          </a:p>
          <a:p>
            <a:pPr lvl="1"/>
            <a:r>
              <a:rPr lang="en-US" altLang="en-US" sz="2400" dirty="0">
                <a:latin typeface="+mn-lt"/>
              </a:rPr>
              <a:t>Lower costs for customer acquisition/retention</a:t>
            </a:r>
          </a:p>
          <a:p>
            <a:pPr lvl="1"/>
            <a:r>
              <a:rPr lang="en-US" altLang="en-US" sz="2400" dirty="0">
                <a:latin typeface="+mn-lt"/>
              </a:rPr>
              <a:t>Increased sales revenue</a:t>
            </a:r>
          </a:p>
          <a:p>
            <a:r>
              <a:rPr lang="en-US" altLang="en-US" sz="2400" dirty="0">
                <a:latin typeface="+mn-lt"/>
              </a:rPr>
              <a:t>Churn rate</a:t>
            </a:r>
          </a:p>
          <a:p>
            <a:pPr lvl="1"/>
            <a:r>
              <a:rPr lang="en-US" altLang="en-US" sz="2400" dirty="0">
                <a:latin typeface="+mn-lt"/>
              </a:rPr>
              <a:t>Number of customers who stop using or purchasing products or services from a company</a:t>
            </a:r>
          </a:p>
          <a:p>
            <a:pPr lvl="1"/>
            <a:r>
              <a:rPr lang="en-US" altLang="en-US" sz="2400" dirty="0">
                <a:latin typeface="+mn-lt"/>
              </a:rPr>
              <a:t>Indicator of growth or decline of firm</a:t>
            </a:r>
            <a:r>
              <a:rPr lang="en-US" altLang="ja-JP" sz="2400" dirty="0">
                <a:latin typeface="+mn-lt"/>
              </a:rPr>
              <a:t>’s customer base</a:t>
            </a:r>
          </a:p>
        </p:txBody>
      </p:sp>
    </p:spTree>
    <p:extLst>
      <p:ext uri="{BB962C8B-B14F-4D97-AF65-F5344CB8AC3E}">
        <p14:creationId xmlns:p14="http://schemas.microsoft.com/office/powerpoint/2010/main" val="322607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Application Challenges</a:t>
            </a:r>
            <a:endParaRPr lang="en-US" dirty="0"/>
          </a:p>
        </p:txBody>
      </p:sp>
      <p:sp>
        <p:nvSpPr>
          <p:cNvPr id="3" name="Text Placeholder 2"/>
          <p:cNvSpPr>
            <a:spLocks noGrp="1"/>
          </p:cNvSpPr>
          <p:nvPr>
            <p:ph type="body" idx="1"/>
          </p:nvPr>
        </p:nvSpPr>
        <p:spPr/>
        <p:txBody>
          <a:bodyPr/>
          <a:lstStyle/>
          <a:p>
            <a:r>
              <a:rPr lang="en-US" altLang="en-US" sz="2400" dirty="0">
                <a:latin typeface="+mn-lt"/>
              </a:rPr>
              <a:t>Highly expensive to purchase and implement enterprise applications</a:t>
            </a:r>
          </a:p>
          <a:p>
            <a:pPr lvl="1"/>
            <a:r>
              <a:rPr lang="en-US" altLang="en-US" sz="2400" dirty="0">
                <a:latin typeface="+mn-lt"/>
              </a:rPr>
              <a:t>Average </a:t>
            </a:r>
            <a:r>
              <a:rPr lang="en-US" altLang="ja-JP" sz="2400" dirty="0">
                <a:latin typeface="+mn-lt"/>
              </a:rPr>
              <a:t>cost of E</a:t>
            </a:r>
            <a:r>
              <a:rPr lang="en-US" altLang="ja-JP" sz="100" dirty="0">
                <a:latin typeface="+mn-lt"/>
              </a:rPr>
              <a:t> </a:t>
            </a:r>
            <a:r>
              <a:rPr lang="en-US" altLang="ja-JP" sz="2400" dirty="0">
                <a:latin typeface="+mn-lt"/>
              </a:rPr>
              <a:t>R</a:t>
            </a:r>
            <a:r>
              <a:rPr lang="en-US" altLang="ja-JP" sz="100" dirty="0">
                <a:latin typeface="+mn-lt"/>
              </a:rPr>
              <a:t> </a:t>
            </a:r>
            <a:r>
              <a:rPr lang="en-US" altLang="ja-JP" sz="2400" dirty="0">
                <a:latin typeface="+mn-lt"/>
              </a:rPr>
              <a:t>P project in 2015—$6.1 million</a:t>
            </a:r>
          </a:p>
          <a:p>
            <a:r>
              <a:rPr lang="en-US" altLang="en-US" sz="2400" dirty="0">
                <a:latin typeface="+mn-lt"/>
              </a:rPr>
              <a:t>Technology changes</a:t>
            </a:r>
          </a:p>
          <a:p>
            <a:r>
              <a:rPr lang="en-US" altLang="en-US" sz="2400" dirty="0">
                <a:latin typeface="+mn-lt"/>
              </a:rPr>
              <a:t>Business process changes</a:t>
            </a:r>
          </a:p>
          <a:p>
            <a:r>
              <a:rPr lang="en-US" altLang="en-US" sz="2400" dirty="0">
                <a:latin typeface="+mn-lt"/>
              </a:rPr>
              <a:t>Organizational learning, changes</a:t>
            </a:r>
          </a:p>
          <a:p>
            <a:r>
              <a:rPr lang="en-US" altLang="en-US" sz="2400" dirty="0">
                <a:latin typeface="+mn-lt"/>
              </a:rPr>
              <a:t>Switching costs, dependence on software vendors</a:t>
            </a:r>
          </a:p>
          <a:p>
            <a:r>
              <a:rPr lang="en-US" altLang="en-US" sz="2400" dirty="0">
                <a:latin typeface="+mn-lt"/>
              </a:rPr>
              <a:t>Data standardization, management, cleansing</a:t>
            </a:r>
          </a:p>
        </p:txBody>
      </p:sp>
    </p:spTree>
    <p:extLst>
      <p:ext uri="{BB962C8B-B14F-4D97-AF65-F5344CB8AC3E}">
        <p14:creationId xmlns:p14="http://schemas.microsoft.com/office/powerpoint/2010/main" val="3763904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cs typeface="ＭＳ Ｐゴシック" charset="0"/>
              </a:rPr>
              <a:t>Next-Generation Enterprise Applications </a:t>
            </a:r>
            <a:r>
              <a:rPr lang="en-US" sz="2000" b="0" dirty="0">
                <a:cs typeface="ＭＳ Ｐゴシック" charset="0"/>
              </a:rPr>
              <a:t>(1 of 2)</a:t>
            </a:r>
            <a:endParaRPr lang="en-US" sz="2000" b="0" dirty="0"/>
          </a:p>
        </p:txBody>
      </p:sp>
      <p:sp>
        <p:nvSpPr>
          <p:cNvPr id="3" name="Text Placeholder 2"/>
          <p:cNvSpPr>
            <a:spLocks noGrp="1"/>
          </p:cNvSpPr>
          <p:nvPr>
            <p:ph type="body" idx="1"/>
          </p:nvPr>
        </p:nvSpPr>
        <p:spPr/>
        <p:txBody>
          <a:bodyPr/>
          <a:lstStyle/>
          <a:p>
            <a:pPr>
              <a:defRPr/>
            </a:pPr>
            <a:r>
              <a:rPr lang="en-US" sz="2400" dirty="0">
                <a:latin typeface="+mn-lt"/>
              </a:rPr>
              <a:t>Enterprise solutions/suites</a:t>
            </a:r>
          </a:p>
          <a:p>
            <a:pPr lvl="1">
              <a:defRPr/>
            </a:pPr>
            <a:r>
              <a:rPr lang="en-US" sz="2400" dirty="0">
                <a:latin typeface="+mn-lt"/>
              </a:rPr>
              <a:t>Make applications more flexible, web-enabled, integrated with other systems</a:t>
            </a:r>
          </a:p>
          <a:p>
            <a:pPr>
              <a:defRPr/>
            </a:pPr>
            <a:r>
              <a:rPr lang="en-US" sz="2400" dirty="0">
                <a:latin typeface="+mn-lt"/>
              </a:rPr>
              <a:t>S</a:t>
            </a:r>
            <a:r>
              <a:rPr lang="en-US" sz="100" dirty="0">
                <a:latin typeface="+mn-lt"/>
              </a:rPr>
              <a:t> </a:t>
            </a:r>
            <a:r>
              <a:rPr lang="en-US" sz="2400" dirty="0">
                <a:latin typeface="+mn-lt"/>
              </a:rPr>
              <a:t>O</a:t>
            </a:r>
            <a:r>
              <a:rPr lang="en-US" sz="100" dirty="0">
                <a:latin typeface="+mn-lt"/>
              </a:rPr>
              <a:t> </a:t>
            </a:r>
            <a:r>
              <a:rPr lang="en-US" sz="2400" dirty="0">
                <a:latin typeface="+mn-lt"/>
              </a:rPr>
              <a:t>A standards</a:t>
            </a:r>
          </a:p>
          <a:p>
            <a:pPr>
              <a:defRPr/>
            </a:pPr>
            <a:r>
              <a:rPr lang="en-US" sz="2400" dirty="0">
                <a:latin typeface="+mn-lt"/>
              </a:rPr>
              <a:t>Open-source applications</a:t>
            </a:r>
          </a:p>
          <a:p>
            <a:pPr>
              <a:defRPr/>
            </a:pPr>
            <a:r>
              <a:rPr lang="en-US" sz="2400" dirty="0">
                <a:latin typeface="+mn-lt"/>
              </a:rPr>
              <a:t>On-demand solutions</a:t>
            </a:r>
          </a:p>
          <a:p>
            <a:pPr>
              <a:defRPr/>
            </a:pPr>
            <a:r>
              <a:rPr lang="en-US" sz="2400" dirty="0">
                <a:latin typeface="+mn-lt"/>
              </a:rPr>
              <a:t>Cloud-based versions</a:t>
            </a:r>
          </a:p>
          <a:p>
            <a:pPr>
              <a:defRPr/>
            </a:pPr>
            <a:r>
              <a:rPr lang="en-US" sz="2400" dirty="0">
                <a:latin typeface="+mn-lt"/>
              </a:rPr>
              <a:t>Functionality for mobile platform</a:t>
            </a:r>
          </a:p>
        </p:txBody>
      </p:sp>
    </p:spTree>
    <p:extLst>
      <p:ext uri="{BB962C8B-B14F-4D97-AF65-F5344CB8AC3E}">
        <p14:creationId xmlns:p14="http://schemas.microsoft.com/office/powerpoint/2010/main" val="1847951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cs typeface="ＭＳ Ｐゴシック" charset="0"/>
              </a:rPr>
              <a:t>Next-Generation Enterprise Applications </a:t>
            </a:r>
            <a:r>
              <a:rPr lang="en-US" sz="2000" b="0" dirty="0">
                <a:cs typeface="ＭＳ Ｐゴシック" charset="0"/>
              </a:rPr>
              <a:t>(2 of 2)</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Social C</a:t>
            </a:r>
            <a:r>
              <a:rPr lang="en-US" altLang="en-US" sz="100" dirty="0">
                <a:latin typeface="+mn-lt"/>
              </a:rPr>
              <a:t> </a:t>
            </a:r>
            <a:r>
              <a:rPr lang="en-US" altLang="en-US" sz="2400" dirty="0">
                <a:latin typeface="+mn-lt"/>
              </a:rPr>
              <a:t>R</a:t>
            </a:r>
            <a:r>
              <a:rPr lang="en-US" altLang="en-US" sz="100" dirty="0">
                <a:latin typeface="+mn-lt"/>
              </a:rPr>
              <a:t> </a:t>
            </a:r>
            <a:r>
              <a:rPr lang="en-US" altLang="en-US" sz="2400" dirty="0">
                <a:latin typeface="+mn-lt"/>
              </a:rPr>
              <a:t>M</a:t>
            </a:r>
          </a:p>
          <a:p>
            <a:pPr lvl="1"/>
            <a:r>
              <a:rPr lang="en-US" altLang="en-US" sz="2400" dirty="0">
                <a:latin typeface="+mn-lt"/>
              </a:rPr>
              <a:t>Incorporating social networking technologies</a:t>
            </a:r>
          </a:p>
          <a:p>
            <a:pPr lvl="1"/>
            <a:r>
              <a:rPr lang="en-US" altLang="en-US" sz="2400" dirty="0">
                <a:latin typeface="+mn-lt"/>
              </a:rPr>
              <a:t>Company social networks</a:t>
            </a:r>
          </a:p>
          <a:p>
            <a:pPr lvl="1"/>
            <a:r>
              <a:rPr lang="en-US" altLang="en-US" sz="2400" dirty="0">
                <a:latin typeface="+mn-lt"/>
              </a:rPr>
              <a:t>Monitor social media activity; social media analytics</a:t>
            </a:r>
          </a:p>
          <a:p>
            <a:pPr lvl="1"/>
            <a:r>
              <a:rPr lang="en-US" altLang="en-US" sz="2400" dirty="0">
                <a:latin typeface="+mn-lt"/>
              </a:rPr>
              <a:t>Manage social and web-based campaigns</a:t>
            </a:r>
          </a:p>
          <a:p>
            <a:r>
              <a:rPr lang="en-US" altLang="en-US" sz="2400" dirty="0">
                <a:latin typeface="+mn-lt"/>
              </a:rPr>
              <a:t>Business intelligence</a:t>
            </a:r>
          </a:p>
          <a:p>
            <a:pPr lvl="1"/>
            <a:r>
              <a:rPr lang="en-US" altLang="en-US" sz="2400" dirty="0">
                <a:latin typeface="+mn-lt"/>
              </a:rPr>
              <a:t>Inclusion of B</a:t>
            </a:r>
            <a:r>
              <a:rPr lang="en-US" altLang="en-US" sz="100" dirty="0">
                <a:latin typeface="+mn-lt"/>
              </a:rPr>
              <a:t> </a:t>
            </a:r>
            <a:r>
              <a:rPr lang="en-US" altLang="en-US" sz="2400" dirty="0">
                <a:latin typeface="+mn-lt"/>
              </a:rPr>
              <a:t>I with enterprise applications</a:t>
            </a:r>
          </a:p>
          <a:p>
            <a:pPr lvl="1"/>
            <a:r>
              <a:rPr lang="en-US" altLang="en-US" sz="2400" dirty="0">
                <a:latin typeface="+mn-lt"/>
              </a:rPr>
              <a:t>Flexible reporting, ad hoc analysis, </a:t>
            </a:r>
            <a:r>
              <a:rPr lang="en-US" altLang="ja-JP" sz="2400" dirty="0">
                <a:latin typeface="+mn-lt"/>
              </a:rPr>
              <a:t>“what-if” scenarios, digital dashboards, data visualization</a:t>
            </a:r>
          </a:p>
        </p:txBody>
      </p:sp>
    </p:spTree>
    <p:extLst>
      <p:ext uri="{BB962C8B-B14F-4D97-AF65-F5344CB8AC3E}">
        <p14:creationId xmlns:p14="http://schemas.microsoft.com/office/powerpoint/2010/main" val="3073690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X</a:t>
            </a:r>
            <a:r>
              <a:rPr lang="en-US" sz="100" dirty="0">
                <a:latin typeface="+mn-lt"/>
              </a:rPr>
              <a:t> </a:t>
            </a:r>
            <a:r>
              <a:rPr lang="en-US" sz="2400" dirty="0">
                <a:latin typeface="+mn-lt"/>
              </a:rPr>
              <a:t>Y</a:t>
            </a:r>
            <a:r>
              <a:rPr lang="en-US" sz="100" dirty="0">
                <a:latin typeface="+mn-lt"/>
              </a:rPr>
              <a:t> </a:t>
            </a:r>
            <a:r>
              <a:rPr lang="en-US" sz="2400" dirty="0">
                <a:latin typeface="+mn-lt"/>
              </a:rPr>
              <a:t>Z Global Industrial Components</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3962309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Alimentation Couche-Tard Competes Using Enterprise Systems</a:t>
            </a:r>
            <a:endParaRPr lang="en-US" sz="2000" b="0" dirty="0"/>
          </a:p>
        </p:txBody>
      </p:sp>
      <p:sp>
        <p:nvSpPr>
          <p:cNvPr id="3" name="Text Placeholder 2"/>
          <p:cNvSpPr>
            <a:spLocks noGrp="1"/>
          </p:cNvSpPr>
          <p:nvPr>
            <p:ph type="body" idx="1"/>
          </p:nvPr>
        </p:nvSpPr>
        <p:spPr/>
        <p:txBody>
          <a:bodyPr/>
          <a:lstStyle/>
          <a:p>
            <a:r>
              <a:rPr lang="en-IN" altLang="en-US" sz="2400" dirty="0">
                <a:latin typeface="+mn-lt"/>
              </a:rPr>
              <a:t>Problem</a:t>
            </a:r>
          </a:p>
          <a:p>
            <a:pPr lvl="1"/>
            <a:r>
              <a:rPr lang="en-IN" altLang="en-US" sz="2400" dirty="0">
                <a:latin typeface="+mn-lt"/>
              </a:rPr>
              <a:t>Antiquated IT infrastructure and ERP system</a:t>
            </a:r>
          </a:p>
          <a:p>
            <a:pPr lvl="1"/>
            <a:r>
              <a:rPr lang="en-IN" altLang="en-US" sz="2400" dirty="0">
                <a:latin typeface="+mn-lt"/>
              </a:rPr>
              <a:t>disparate processes for each country and market</a:t>
            </a:r>
          </a:p>
          <a:p>
            <a:pPr lvl="1"/>
            <a:r>
              <a:rPr lang="en-IN" altLang="en-US" sz="2400" dirty="0">
                <a:latin typeface="+mn-lt"/>
              </a:rPr>
              <a:t>massive operational inefficiencies</a:t>
            </a:r>
          </a:p>
          <a:p>
            <a:r>
              <a:rPr lang="en-IN" altLang="en-US" sz="2400" dirty="0">
                <a:latin typeface="+mn-lt"/>
              </a:rPr>
              <a:t>Solutions</a:t>
            </a:r>
          </a:p>
          <a:p>
            <a:pPr lvl="1"/>
            <a:r>
              <a:rPr lang="en-IN" altLang="en-US" sz="2400" dirty="0">
                <a:latin typeface="+mn-lt"/>
              </a:rPr>
              <a:t>Numerous separate legacy systems replaced with Oracle’s JD Edwards EnterpriseOne ERP system</a:t>
            </a:r>
          </a:p>
          <a:p>
            <a:r>
              <a:rPr lang="en-IN" altLang="en-US" sz="2400" dirty="0">
                <a:latin typeface="+mn-lt"/>
              </a:rPr>
              <a:t>Demonstrates use of technology to maximize supply chain efficiency, integrate data into a common source</a:t>
            </a:r>
          </a:p>
        </p:txBody>
      </p:sp>
    </p:spTree>
    <p:extLst>
      <p:ext uri="{BB962C8B-B14F-4D97-AF65-F5344CB8AC3E}">
        <p14:creationId xmlns:p14="http://schemas.microsoft.com/office/powerpoint/2010/main" val="2220109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Systems</a:t>
            </a:r>
            <a:endParaRPr lang="en-US" dirty="0"/>
          </a:p>
        </p:txBody>
      </p:sp>
      <p:sp>
        <p:nvSpPr>
          <p:cNvPr id="3" name="Text Placeholder 2"/>
          <p:cNvSpPr>
            <a:spLocks noGrp="1"/>
          </p:cNvSpPr>
          <p:nvPr>
            <p:ph type="body" idx="1"/>
          </p:nvPr>
        </p:nvSpPr>
        <p:spPr/>
        <p:txBody>
          <a:bodyPr/>
          <a:lstStyle/>
          <a:p>
            <a:r>
              <a:rPr lang="en-US" altLang="en-US" sz="2400" dirty="0">
                <a:latin typeface="+mn-lt"/>
              </a:rPr>
              <a:t>E</a:t>
            </a:r>
            <a:r>
              <a:rPr lang="en-US" altLang="ja-JP" sz="2400" dirty="0">
                <a:latin typeface="+mn-lt"/>
              </a:rPr>
              <a:t>nterprise resource planning (E</a:t>
            </a:r>
            <a:r>
              <a:rPr lang="en-US" altLang="ja-JP" sz="100" dirty="0">
                <a:latin typeface="+mn-lt"/>
              </a:rPr>
              <a:t> </a:t>
            </a:r>
            <a:r>
              <a:rPr lang="en-US" altLang="ja-JP" sz="2400" dirty="0">
                <a:latin typeface="+mn-lt"/>
              </a:rPr>
              <a:t>R</a:t>
            </a:r>
            <a:r>
              <a:rPr lang="en-US" altLang="ja-JP" sz="100" dirty="0">
                <a:latin typeface="+mn-lt"/>
              </a:rPr>
              <a:t> </a:t>
            </a:r>
            <a:r>
              <a:rPr lang="en-US" altLang="ja-JP" sz="2400" dirty="0">
                <a:latin typeface="+mn-lt"/>
              </a:rPr>
              <a:t>P) systems</a:t>
            </a:r>
          </a:p>
          <a:p>
            <a:r>
              <a:rPr lang="en-US" altLang="en-US" sz="2400" dirty="0">
                <a:latin typeface="+mn-lt"/>
              </a:rPr>
              <a:t>Suite of integrated software modules and a common central database</a:t>
            </a:r>
          </a:p>
          <a:p>
            <a:r>
              <a:rPr lang="en-US" altLang="en-US" sz="2400" dirty="0">
                <a:latin typeface="+mn-lt"/>
              </a:rPr>
              <a:t>Collects data from many divisions of firm for use in nearly all of firm</a:t>
            </a:r>
            <a:r>
              <a:rPr lang="en-US" altLang="ja-JP" sz="2400" dirty="0">
                <a:latin typeface="+mn-lt"/>
              </a:rPr>
              <a:t>’s internal business activities</a:t>
            </a:r>
          </a:p>
          <a:p>
            <a:r>
              <a:rPr lang="en-US" altLang="en-US" sz="2400" dirty="0">
                <a:latin typeface="+mn-lt"/>
              </a:rPr>
              <a:t>Information entered in one process is immediately available for other processes</a:t>
            </a:r>
          </a:p>
        </p:txBody>
      </p:sp>
    </p:spTree>
    <p:extLst>
      <p:ext uri="{BB962C8B-B14F-4D97-AF65-F5344CB8AC3E}">
        <p14:creationId xmlns:p14="http://schemas.microsoft.com/office/powerpoint/2010/main" val="3049469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 </a:t>
            </a:r>
            <a:r>
              <a:rPr lang="en-US" altLang="en-US" dirty="0"/>
              <a:t>How Enterprise Systems Work</a:t>
            </a:r>
            <a:endParaRPr lang="en-US" dirty="0"/>
          </a:p>
        </p:txBody>
      </p:sp>
      <p:pic>
        <p:nvPicPr>
          <p:cNvPr id="4" name="Picture 3" descr="A diagram depicts the working of enterprise systems. The diagram shows the centralized database connected to various components as follows. Finance and Accounting, includes Cash on hand, Accounts receivable, Customer credit, and Revenue. Human Resources, includes Hours worked, Labor cost, and Job skills. Manufacturing and Production, includes Materials, Production schedules, Shipment dates, Production capacity, and Purchases. Sales and Marketing, includes Orders, Sales forecasts, Return requests, and Price changes."/>
          <p:cNvPicPr>
            <a:picLocks noChangeAspect="1"/>
          </p:cNvPicPr>
          <p:nvPr/>
        </p:nvPicPr>
        <p:blipFill rotWithShape="1">
          <a:blip r:embed="rId3" cstate="screen">
            <a:extLst>
              <a:ext uri="{28A0092B-C50C-407E-A947-70E740481C1C}">
                <a14:useLocalDpi xmlns:a14="http://schemas.microsoft.com/office/drawing/2010/main"/>
              </a:ext>
            </a:extLst>
          </a:blip>
          <a:srcRect b="3122"/>
          <a:stretch/>
        </p:blipFill>
        <p:spPr>
          <a:xfrm>
            <a:off x="1959094" y="1711222"/>
            <a:ext cx="5225811" cy="4345644"/>
          </a:xfrm>
          <a:prstGeom prst="rect">
            <a:avLst/>
          </a:prstGeom>
        </p:spPr>
      </p:pic>
    </p:spTree>
    <p:extLst>
      <p:ext uri="{BB962C8B-B14F-4D97-AF65-F5344CB8AC3E}">
        <p14:creationId xmlns:p14="http://schemas.microsoft.com/office/powerpoint/2010/main" val="4282226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Software</a:t>
            </a:r>
            <a:endParaRPr lang="en-US" dirty="0"/>
          </a:p>
        </p:txBody>
      </p:sp>
      <p:sp>
        <p:nvSpPr>
          <p:cNvPr id="3" name="Text Placeholder 2"/>
          <p:cNvSpPr>
            <a:spLocks noGrp="1"/>
          </p:cNvSpPr>
          <p:nvPr>
            <p:ph type="body" idx="1"/>
          </p:nvPr>
        </p:nvSpPr>
        <p:spPr/>
        <p:txBody>
          <a:bodyPr/>
          <a:lstStyle/>
          <a:p>
            <a:r>
              <a:rPr lang="en-US" altLang="en-US" sz="2400" dirty="0">
                <a:latin typeface="+mn-lt"/>
              </a:rPr>
              <a:t>Built around thousands of predefined business processes that reflect best practices</a:t>
            </a:r>
          </a:p>
          <a:p>
            <a:pPr lvl="1"/>
            <a:r>
              <a:rPr lang="en-US" altLang="en-US" sz="2400" dirty="0">
                <a:latin typeface="+mn-lt"/>
              </a:rPr>
              <a:t>Finance and accounting</a:t>
            </a:r>
          </a:p>
          <a:p>
            <a:pPr lvl="1"/>
            <a:r>
              <a:rPr lang="en-US" altLang="en-US" sz="2400" dirty="0">
                <a:latin typeface="+mn-lt"/>
              </a:rPr>
              <a:t>Human resources</a:t>
            </a:r>
          </a:p>
          <a:p>
            <a:pPr lvl="1"/>
            <a:r>
              <a:rPr lang="en-US" altLang="en-US" sz="2400" dirty="0">
                <a:latin typeface="+mn-lt"/>
              </a:rPr>
              <a:t>Manufacturing and production</a:t>
            </a:r>
          </a:p>
          <a:p>
            <a:pPr lvl="1"/>
            <a:r>
              <a:rPr lang="en-US" altLang="en-US" sz="2400" dirty="0">
                <a:latin typeface="+mn-lt"/>
              </a:rPr>
              <a:t>Sales and marketing</a:t>
            </a:r>
          </a:p>
          <a:p>
            <a:r>
              <a:rPr lang="en-US" altLang="en-US" sz="2400" dirty="0">
                <a:latin typeface="+mn-lt"/>
              </a:rPr>
              <a:t>To implement, firms:</a:t>
            </a:r>
          </a:p>
          <a:p>
            <a:pPr lvl="1"/>
            <a:r>
              <a:rPr lang="en-US" altLang="en-US" sz="2400" dirty="0">
                <a:latin typeface="+mn-lt"/>
              </a:rPr>
              <a:t>Select functions of system they wish to use</a:t>
            </a:r>
          </a:p>
          <a:p>
            <a:pPr lvl="1"/>
            <a:r>
              <a:rPr lang="en-US" altLang="en-US" sz="2400" dirty="0">
                <a:latin typeface="+mn-lt"/>
              </a:rPr>
              <a:t>Map business processes to software processes</a:t>
            </a:r>
          </a:p>
          <a:p>
            <a:pPr lvl="2"/>
            <a:r>
              <a:rPr lang="en-US" altLang="en-US" sz="2400" dirty="0">
                <a:latin typeface="+mn-lt"/>
              </a:rPr>
              <a:t>Use software’</a:t>
            </a:r>
            <a:r>
              <a:rPr lang="en-US" altLang="ja-JP" sz="2400" dirty="0">
                <a:latin typeface="+mn-lt"/>
              </a:rPr>
              <a:t>s configuration tables for customizing</a:t>
            </a:r>
          </a:p>
        </p:txBody>
      </p:sp>
    </p:spTree>
    <p:extLst>
      <p:ext uri="{BB962C8B-B14F-4D97-AF65-F5344CB8AC3E}">
        <p14:creationId xmlns:p14="http://schemas.microsoft.com/office/powerpoint/2010/main" val="2121666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Business Value of Enterprise Systems</a:t>
            </a:r>
            <a:endParaRPr lang="en-US" dirty="0"/>
          </a:p>
        </p:txBody>
      </p:sp>
      <p:sp>
        <p:nvSpPr>
          <p:cNvPr id="3" name="Text Placeholder 2"/>
          <p:cNvSpPr>
            <a:spLocks noGrp="1"/>
          </p:cNvSpPr>
          <p:nvPr>
            <p:ph type="body" idx="1"/>
          </p:nvPr>
        </p:nvSpPr>
        <p:spPr/>
        <p:txBody>
          <a:bodyPr/>
          <a:lstStyle/>
          <a:p>
            <a:pPr>
              <a:defRPr/>
            </a:pPr>
            <a:r>
              <a:rPr lang="en-US" sz="2400" dirty="0">
                <a:latin typeface="+mn-lt"/>
              </a:rPr>
              <a:t>Increase operational efficiency</a:t>
            </a:r>
          </a:p>
          <a:p>
            <a:pPr>
              <a:defRPr/>
            </a:pPr>
            <a:r>
              <a:rPr lang="en-US" sz="2400" dirty="0">
                <a:latin typeface="+mn-lt"/>
              </a:rPr>
              <a:t>Provide firm-wide information to support decision making</a:t>
            </a:r>
          </a:p>
          <a:p>
            <a:pPr>
              <a:defRPr/>
            </a:pPr>
            <a:r>
              <a:rPr lang="en-US" sz="2400" dirty="0">
                <a:latin typeface="+mn-lt"/>
              </a:rPr>
              <a:t>Enable rapid responses to customer requests for information or products</a:t>
            </a:r>
          </a:p>
          <a:p>
            <a:pPr>
              <a:defRPr/>
            </a:pPr>
            <a:r>
              <a:rPr lang="en-US" sz="2400" dirty="0">
                <a:latin typeface="+mn-lt"/>
              </a:rPr>
              <a:t>Include analytical tools to evaluate overall organizational performance and improve decision-making</a:t>
            </a:r>
          </a:p>
        </p:txBody>
      </p:sp>
    </p:spTree>
    <p:extLst>
      <p:ext uri="{BB962C8B-B14F-4D97-AF65-F5344CB8AC3E}">
        <p14:creationId xmlns:p14="http://schemas.microsoft.com/office/powerpoint/2010/main" val="1141771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Supply Chain</a:t>
            </a:r>
            <a:endParaRPr lang="en-US" dirty="0"/>
          </a:p>
        </p:txBody>
      </p:sp>
      <p:sp>
        <p:nvSpPr>
          <p:cNvPr id="3" name="Text Placeholder 2"/>
          <p:cNvSpPr>
            <a:spLocks noGrp="1"/>
          </p:cNvSpPr>
          <p:nvPr>
            <p:ph type="body" idx="1"/>
          </p:nvPr>
        </p:nvSpPr>
        <p:spPr/>
        <p:txBody>
          <a:bodyPr/>
          <a:lstStyle/>
          <a:p>
            <a:r>
              <a:rPr lang="en-US" altLang="en-US" sz="2400" dirty="0">
                <a:latin typeface="+mn-lt"/>
              </a:rPr>
              <a:t>Network of organizations and processes for:</a:t>
            </a:r>
          </a:p>
          <a:p>
            <a:pPr lvl="1"/>
            <a:r>
              <a:rPr lang="en-US" altLang="en-US" sz="2400" dirty="0">
                <a:latin typeface="+mn-lt"/>
              </a:rPr>
              <a:t>Procuring materials</a:t>
            </a:r>
          </a:p>
          <a:p>
            <a:pPr lvl="1"/>
            <a:r>
              <a:rPr lang="en-US" altLang="en-US" sz="2400" dirty="0">
                <a:latin typeface="+mn-lt"/>
              </a:rPr>
              <a:t>Transforming materials into products</a:t>
            </a:r>
          </a:p>
          <a:p>
            <a:pPr lvl="1"/>
            <a:r>
              <a:rPr lang="en-US" altLang="en-US" sz="2400" dirty="0">
                <a:latin typeface="+mn-lt"/>
              </a:rPr>
              <a:t>Distributing the products</a:t>
            </a:r>
          </a:p>
          <a:p>
            <a:r>
              <a:rPr lang="en-US" altLang="en-US" sz="2400" dirty="0">
                <a:latin typeface="+mn-lt"/>
              </a:rPr>
              <a:t>Upstream supply chain</a:t>
            </a:r>
          </a:p>
          <a:p>
            <a:r>
              <a:rPr lang="en-US" altLang="en-US" sz="2400" dirty="0">
                <a:latin typeface="+mn-lt"/>
              </a:rPr>
              <a:t>Downstream supply chain</a:t>
            </a:r>
          </a:p>
          <a:p>
            <a:r>
              <a:rPr lang="en-US" altLang="en-US" sz="2400" dirty="0">
                <a:latin typeface="+mn-lt"/>
              </a:rPr>
              <a:t>Internal supply chain</a:t>
            </a:r>
          </a:p>
        </p:txBody>
      </p:sp>
    </p:spTree>
    <p:extLst>
      <p:ext uri="{BB962C8B-B14F-4D97-AF65-F5344CB8AC3E}">
        <p14:creationId xmlns:p14="http://schemas.microsoft.com/office/powerpoint/2010/main" val="396690462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8298</TotalTime>
  <Words>3330</Words>
  <Application>Microsoft Office PowerPoint</Application>
  <PresentationFormat>On-screen Show (4:3)</PresentationFormat>
  <Paragraphs>296</Paragraphs>
  <Slides>34</Slides>
  <Notes>29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ＭＳ Ｐゴシック</vt: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Alimentation Couche-Tard Competes Using Enterprise Systems</vt:lpstr>
      <vt:lpstr>Enterprise Systems</vt:lpstr>
      <vt:lpstr>Figure 9.1 How Enterprise Systems Work</vt:lpstr>
      <vt:lpstr>Enterprise Software</vt:lpstr>
      <vt:lpstr>Business Value of Enterprise Systems</vt:lpstr>
      <vt:lpstr>The Supply Chain</vt:lpstr>
      <vt:lpstr>Figure 9.2 Nike’s Supply Chain</vt:lpstr>
      <vt:lpstr>Supply Chain Management</vt:lpstr>
      <vt:lpstr>Figure 9.3 The Bullwhip Effect</vt:lpstr>
      <vt:lpstr>Supply Chain Management Software</vt:lpstr>
      <vt:lpstr>Global Supply Chains and the Internet</vt:lpstr>
      <vt:lpstr>Demand-Driven Supply Chains: From Push to Pull Manufacturing and Efficient Customer Response</vt:lpstr>
      <vt:lpstr>Figure 9.4 Push- Versus Pull-Based Supply Chain Models</vt:lpstr>
      <vt:lpstr>Figure 9.5 The Emerging Internet-Driven Supply Chain</vt:lpstr>
      <vt:lpstr>Business Value of Supply Chain Management Systems</vt:lpstr>
      <vt:lpstr>Interactive Session: Management: Physical Flow in Alibaba</vt:lpstr>
      <vt:lpstr>Customer Relationship Management</vt:lpstr>
      <vt:lpstr>Figure 9.6 Customer Relationship Management (C R M)</vt:lpstr>
      <vt:lpstr>Customer Relationship Management Software (1 of 2)</vt:lpstr>
      <vt:lpstr>Customer Relationship Management Software (2 of 2)</vt:lpstr>
      <vt:lpstr>Figure 9.7 How C R M Systems Support Marketing</vt:lpstr>
      <vt:lpstr>Figure 9.8 C R M Software Capabilities</vt:lpstr>
      <vt:lpstr>Figure 9.9 Customer Loyalty Management Process Map</vt:lpstr>
      <vt:lpstr>Operational and Analytical C R M</vt:lpstr>
      <vt:lpstr>Figure 9.10 Analytical C R M Data Warehouse</vt:lpstr>
      <vt:lpstr>Interactive Session – Organizations: Kenya Airways Flies High with Customer Relationship Management</vt:lpstr>
      <vt:lpstr>Business Value of Customer Relationship Management Systems</vt:lpstr>
      <vt:lpstr>Enterprise Application Challenges</vt:lpstr>
      <vt:lpstr>Next-Generation Enterprise Applications (1 of 2)</vt:lpstr>
      <vt:lpstr>Next-Generation Enterprise Applications (2 of 2)</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817</cp:revision>
  <dcterms:modified xsi:type="dcterms:W3CDTF">2018-10-22T13:14:02Z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