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49"/>
  </p:notesMasterIdLst>
  <p:handoutMasterIdLst>
    <p:handoutMasterId r:id="rId50"/>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 id="340" r:id="rId38"/>
    <p:sldId id="341" r:id="rId39"/>
    <p:sldId id="342" r:id="rId40"/>
    <p:sldId id="343" r:id="rId41"/>
    <p:sldId id="344" r:id="rId42"/>
    <p:sldId id="345" r:id="rId43"/>
    <p:sldId id="346" r:id="rId44"/>
    <p:sldId id="347" r:id="rId45"/>
    <p:sldId id="348" r:id="rId46"/>
    <p:sldId id="349" r:id="rId47"/>
    <p:sldId id="350" r:id="rId4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16" autoAdjust="0"/>
    <p:restoredTop sz="96395" autoAdjust="0"/>
  </p:normalViewPr>
  <p:slideViewPr>
    <p:cSldViewPr snapToGrid="0" snapToObjects="1">
      <p:cViewPr varScale="1">
        <p:scale>
          <a:sx n="110" d="100"/>
          <a:sy n="110" d="100"/>
        </p:scale>
        <p:origin x="1638" y="108"/>
      </p:cViewPr>
      <p:guideLst>
        <p:guide orient="horz" pos="2160"/>
        <p:guide pos="2880"/>
      </p:guideLst>
    </p:cSldViewPr>
  </p:slideViewPr>
  <p:outlineViewPr>
    <p:cViewPr>
      <p:scale>
        <a:sx n="100" d="100"/>
        <a:sy n="100" d="100"/>
      </p:scale>
      <p:origin x="0" y="-7454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continues the discussion of types of malware on the previous slide. Note that SQL injection attacks are the largest malware threat. Ask students why this is so. (These attacks enable hackers access to underlying databases that support web applications, such as sales of products and services, e-commerce financial data, and other classified information. In other words, the database is where the information is located. SQL databases have little or no built in security once a hacker gets beyond the entrance point to a corporate network).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112719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looks at the people who commit computer crime, and at the various types of computer crime.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what the difference is between hackers and crackers and if they agree with the differentiation. Have any students been the victim of computer crime or invasion of privacy?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what the ultimate purpose of spoofing and sniffing are. Note that there are legitimate uses of sniffing—sniffers can help identify network trouble spots or spot criminal activity on a network. Sniffers can also be used to identify copyrighted data being sent over networks, such as pirated music or video files.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97990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the types of computer crimes. What is the result of a </a:t>
            </a:r>
            <a:r>
              <a:rPr lang="en-US" altLang="en-US" dirty="0" err="1"/>
              <a:t>DoS</a:t>
            </a:r>
            <a:r>
              <a:rPr lang="en-US" altLang="en-US" dirty="0"/>
              <a:t> attack? The text gives the example of the </a:t>
            </a:r>
            <a:r>
              <a:rPr lang="en-US" altLang="en-US" dirty="0" err="1"/>
              <a:t>Grum</a:t>
            </a:r>
            <a:r>
              <a:rPr lang="en-US" altLang="en-US" dirty="0"/>
              <a:t> botnet, which was responsible for 18% of worldwide spam traffic (18 billion messages a day) until it was shut down on July 19, 2012. Bots and botnets are an extremely serious threat because they can be used to launch very large attacks using many different techniques.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legal definition of computer crime and the two main classes of computer crime. The text lists a variety of other examples for computers as targets and as instruments of crime. Ask the students to provide more examples. According to the </a:t>
            </a:r>
            <a:r>
              <a:rPr lang="en-US" altLang="en-US" dirty="0" err="1"/>
              <a:t>Ponemon</a:t>
            </a:r>
            <a:r>
              <a:rPr lang="en-US" altLang="en-US" dirty="0"/>
              <a:t> Institute, the median annual cost of cybercrime for organizations in their study was $5.9 million. However, many companies are reluctant to report computer crimes. Why? What are the most economically damaging types of computer crime? (</a:t>
            </a:r>
            <a:r>
              <a:rPr lang="en-US" altLang="en-US" dirty="0" err="1"/>
              <a:t>DoS</a:t>
            </a:r>
            <a:r>
              <a:rPr lang="en-US" altLang="en-US" dirty="0"/>
              <a:t>, introducing viruses, theft of services, disruption of computer systems).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6938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types of computer crime. Have any students encountered any of these types of crimes personally? Note that The U.S. Congress addressed the threat of computer crime in 1986 with the Computer Fraud and Abuse Act. This act makes it illegal to access a computer system without authorization. The text lists other legislation to counter computer crime, such as the National Information Infrastructure Protection Act in 1996 to make virus distribution and hacker attacks to disable websites federal crimes.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types of computer crime. Note that cybercriminal activities are borderless: The global nature of the Internet makes it possible for cybercriminals to operate anywhere in the world. Ask students if there should be legislation outlawing click fraud. One concern is the use of computer attacks by organized governments, and that such attacks might target major infrastructure such as electrical grids. The text says that at least 20 countries, including China, are believed to be developing offensive and defensive cyberwarfare capabilities. One of the leading, if not </a:t>
            </a:r>
            <a:r>
              <a:rPr lang="en-US" altLang="en-US" i="1" dirty="0"/>
              <a:t>the</a:t>
            </a:r>
            <a:r>
              <a:rPr lang="en-US" altLang="en-US" dirty="0"/>
              <a:t> leading, countries in cyberwarfare is the United States.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264003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another source of security problems—people inside the company with access to the system. Ask students if they have ever worked somewhere with a vulnerable password system. Have they ever revealed to anyone what their password is or was? What are some solutions to password security? Some financial institutions assign users a new password every day, or every hour.</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40767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security and other vulnerabilities caused by software errors that open networks to intruders. The text cites the example of a database-related software error that prevented millions of JP Morgan Chase retail and small-business customers from accessing their online bank accounts for two days in September 2010. Equifax</a:t>
            </a:r>
            <a:r>
              <a:rPr lang="en-US" altLang="en-US" baseline="0" dirty="0"/>
              <a:t> software was hacked in 2017 resulting in the loss of personal information of over 150 million people. </a:t>
            </a:r>
            <a:r>
              <a:rPr lang="en-US" altLang="en-US" dirty="0"/>
              <a:t>Ask students why complete testing is not possible with large programs. </a:t>
            </a:r>
          </a:p>
          <a:p>
            <a:endParaRPr lang="en-US" altLang="en-US" dirty="0"/>
          </a:p>
          <a:p>
            <a:pPr eaLnBrk="1" hangingPunct="1"/>
            <a:r>
              <a:rPr lang="en-US" altLang="en-US" dirty="0"/>
              <a:t>The text also gives the example of Microsoft</a:t>
            </a:r>
            <a:r>
              <a:rPr lang="en-US" altLang="ja-JP" dirty="0"/>
              <a:t>’s service pack upgrades to its operating system software. Failure to install Windows</a:t>
            </a:r>
            <a:r>
              <a:rPr lang="en-US" altLang="ja-JP" baseline="0" dirty="0"/>
              <a:t> and Office </a:t>
            </a:r>
            <a:r>
              <a:rPr lang="en-US" altLang="ja-JP" dirty="0"/>
              <a:t>Service Packs is one</a:t>
            </a:r>
            <a:r>
              <a:rPr lang="en-US" altLang="ja-JP" baseline="0" dirty="0"/>
              <a:t> source of security breaches.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73144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Ask students to give an example of how inadequate security or control can pose a serious legal liability. The text gives the example of BJ</a:t>
            </a:r>
            <a:r>
              <a:rPr lang="en-US" altLang="ja-JP" dirty="0"/>
              <a:t>’s Wholesale Club, which was sued by the U.S. Federal Trade Commission for allowing hackers to access its systems and steal credit and debit card data for fraudulent purchase.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52382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continues the look at the business value of security and control, examining the legal requirements for electronic records management. Note that the Sarbanes-Oxley Act was designed to protect investors after the scandals at Enron, WorldCom, and other public companies. Sarbanes-Oxley is fundamentally about ensuring that internal controls are in place to govern the creation and documentation of information in financial statements. Because managing this data involves information systems, information systems must implement controls to make sure this information is accurate and to enforce integrity, confidentiality, and accuracy.</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119373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This slide continues the discussion of the business value of security and control. Security, control, and electronic records management are essential today for responding to legal actions. Ask students what the most common form of electronic evidence is (email).</a:t>
            </a:r>
          </a:p>
          <a:p>
            <a:pPr eaLnBrk="1" hangingPunct="1"/>
            <a:endParaRPr lang="en-US" altLang="en-US" dirty="0"/>
          </a:p>
          <a:p>
            <a:r>
              <a:rPr lang="en-US" altLang="en-US" dirty="0"/>
              <a:t>Note that in a legal action, a firm is obligated to respond to a discovery request for access to information that may be used as evidence, and the company is required by law to produce those data. The cost of responding to a discovery request can be enormous if the company has trouble assembling the required data or the data have been corrupted or destroyed. Courts impose severe financial and even criminal penalties for improper destruction of electronic documents. Ask students what ambient data is and to give an example. Given the legal requirements for electronic records, it is important that an awareness of computer forensics should be incorporated into a firm</a:t>
            </a:r>
            <a:r>
              <a:rPr lang="en-US" altLang="ja-JP" dirty="0"/>
              <a:t>’s contingency planning process.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72008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800" dirty="0"/>
              <a:t>To improve security for a firm</a:t>
            </a:r>
            <a:r>
              <a:rPr lang="en-US" altLang="ja-JP" sz="800" dirty="0"/>
              <a:t>‘s information systems, it is important to create a framework that supports security. This includes establishing information systems controls, understanding the risks to the firm’s information systems, and establishing security policies that are appropriate for the firm. This slide looks at controls used in information systems. Remember that controls are </a:t>
            </a:r>
            <a:r>
              <a:rPr lang="en-US" altLang="ja-JP" sz="1200" dirty="0">
                <a:cs typeface="Times New Roman" panose="02020603050405020304" pitchFamily="18" charset="0"/>
              </a:rPr>
              <a:t>methods, policies, and organizational procedures that ensure safety of organization’s assets; accuracy and reliability of its accounting records; and operational adherence to management standards. Controls may be manual or automated. Ask students to explain the difference between manual and automated controls (e.g., making sure that computer storage areas are secure vs. automated virus updates.) There are two main types of controls: general controls and application controls.</a:t>
            </a:r>
            <a:r>
              <a:rPr lang="en-US" altLang="ja-JP" sz="1200" dirty="0"/>
              <a:t> General controls apply to all computerized applications. A list of types of general controls appears on the next slide. Ask students what the functions are of the different types of general controls.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what the functions are of the different types of general controls.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examines the second type of information systems controls, application controls. Ask students what each type of application control does. (Input controls check data for accuracy and completeness when they enter the system. There are specific input controls for input authorization, data conversion, data editing, and error handling. Processing controls establish that data are complete and accurate during updating. Output controls ensure that the results of computer processing are accurate, complete, and properly distributed.)</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53333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chapter discusses the need for security to guard information systems and data, as well as technologies used to secure information systems. Ask students what types of threats can harm an information system. Internet security, or the lack thereof, will continue to be a topic of major concern to corporations and countries. Ask students why there is so much attention paid to Internet security issues in the press. Ask if anyone has been a victim of a breach in computer security.</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587017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another important factor in establishing an appropriate framework for security and control: risk assessment. Although not all risks can be anticipated and measured, most businesses should be able identify many of the risks they face,</a:t>
            </a:r>
            <a:r>
              <a:rPr lang="en-US" altLang="en-US" baseline="0" dirty="0"/>
              <a:t> and understand their potential losses.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717267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The table illustrates sample results of a risk assessment for an online order processing system that processes 30,000 orders per day. The likelihood of each exposure occurring over a one-year period is expressed as a percentage. The expected annual loss is the result of multiplying the probability by the average loss. Ask students to rank the three risks listed here in order of most important to minimize.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71819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need for a firm to establish a security policy for protecting a company</a:t>
            </a:r>
            <a:r>
              <a:rPr lang="en-US" altLang="ja-JP" dirty="0"/>
              <a:t>’s assets, as well as other company policies the security policy drives, and how information systems support this. The text provides the example of the security policy at Unilever, a multinational consumer goods company, which requires every employee with a laptop or mobile handheld to use an approved device and employ a password or other method of identification when logging onto the corporate network. Ask students what types of issues would be covered under an AUP. (Privacy, user responsibility, and personal use of company equipment and networks, unacceptable and acceptable actions for every user, and consequences for noncompliance.)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the area of security policy involved in managing identities of system users. Ask students why businesses consider it important to specify which portion of an information system a user has access to? What kinds of information requires very high levels of security access? What rules might be used to determine access rules? One rule is </a:t>
            </a:r>
            <a:r>
              <a:rPr lang="ja-JP" altLang="en-US" dirty="0"/>
              <a:t>“</a:t>
            </a:r>
            <a:r>
              <a:rPr lang="en-US" altLang="ja-JP" dirty="0"/>
              <a:t>need to know.</a:t>
            </a:r>
            <a:r>
              <a:rPr lang="ja-JP" altLang="en-US" dirty="0"/>
              <a:t>”</a:t>
            </a:r>
            <a:r>
              <a:rPr lang="en-US" altLang="ja-JP" dirty="0"/>
              <a:t>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400566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8.3,</a:t>
            </a:r>
            <a:r>
              <a:rPr lang="en-US" altLang="en-US" baseline="0" dirty="0"/>
              <a:t> Page 291.</a:t>
            </a:r>
          </a:p>
          <a:p>
            <a:r>
              <a:rPr lang="en-US" sz="1200" b="0" i="1" u="none" strike="noStrike" kern="1200" cap="none" baseline="0" dirty="0">
                <a:solidFill>
                  <a:schemeClr val="tx1"/>
                </a:solidFill>
                <a:latin typeface="Arial"/>
                <a:ea typeface="Arial"/>
                <a:cs typeface="Arial"/>
                <a:sym typeface="Arial"/>
              </a:rPr>
              <a:t>These two examples represent two security profiles or data security patterns that might be found in a personnel system. Depending on the security profile, a user would have certain restrictions on access to various systems, locations, or data in an organization.</a:t>
            </a:r>
            <a:endParaRPr lang="en-US" alt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security allowed for two sets of users of a personnel database that contains sensitive information such as employees</a:t>
            </a:r>
            <a:r>
              <a:rPr lang="en-US" altLang="ja-JP" dirty="0"/>
              <a:t>’ salaries and medical histories. One set of users consists of all employees who perform clerical functions, such as inputting employee data into the system. All individuals with this type of profile can update the system but can neither read nor update sensitive fields, such as salary, medical history, or earnings data. Another profile applies to a divisional manager, who cannot update the system but who can read all employee data fields for his or her division, including medical history and salary. These security profiles are based on access rules supplied by business groups in the firm. </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7997466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continues the discussion of essential activities a firm performs to maximize security and control, here looking at planning for activities should a disaster occur, such as a flood, earthquake, or power outage. Note that disaster recovery plans focus primarily on the technical issues involved in keeping systems up and running, such as which files to back up and the maintenance of backup computer systems or disaster recovery services. The text provides the example of MasterCard, which maintains a duplicate computer center in Kansas City, Missouri, to serve as an emergency backup to its primary computer center in St. Louis. Ask students why it is important that both business managers and information systems specialists work together on these plans.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988064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the role of auditing. An MIS audit enables a firm to determine if existing security measures and controls are effective.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661521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8.4,</a:t>
            </a:r>
            <a:r>
              <a:rPr lang="en-US" altLang="en-US" baseline="0" dirty="0"/>
              <a:t> Page 293.</a:t>
            </a:r>
          </a:p>
          <a:p>
            <a:r>
              <a:rPr lang="en-US" sz="1200" b="0" i="1" u="none" strike="noStrike" kern="1200" cap="none" baseline="0" dirty="0">
                <a:solidFill>
                  <a:schemeClr val="tx1"/>
                </a:solidFill>
                <a:latin typeface="Arial"/>
                <a:ea typeface="Arial"/>
                <a:cs typeface="Arial"/>
                <a:sym typeface="Arial"/>
              </a:rPr>
              <a:t>This chart is a sample page from a list of control weaknesses that an auditor might find in a loan system in a local commercial bank. This form helps auditors record and evaluate control weaknesses and shows the results of discussing those weaknesses with management as well as any corrective actions management takes.</a:t>
            </a:r>
            <a:endParaRPr lang="en-US" alt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a sample page from an auditor</a:t>
            </a:r>
            <a:r>
              <a:rPr lang="en-US" altLang="ja-JP" dirty="0"/>
              <a:t>’s listing of control weaknesses for a loan system. It includes a section for notifying management of such weaknesses and for management’s response. Management is expected to devise a plan for countering significant weaknesses in controls.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628505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the technologies used for identifying and authenticating users. Ask students which of the various authentication methods seem to be the most fool proof. Passwords are traditional methods for authentication and newer methods include tokens, smart cards, and biometric authentication. Have any students used authentication methods other than passwords to access a system? Ask students to give examples of things that can be used for biometric authentication (voices, irises, fingerprints, </a:t>
            </a:r>
            <a:r>
              <a:rPr lang="en-US" altLang="en-US" dirty="0" err="1"/>
              <a:t>palmprints</a:t>
            </a:r>
            <a:r>
              <a:rPr lang="en-US" altLang="en-US" dirty="0"/>
              <a:t>, face recognition.) Smartphones typically now use fingerprint authentication,</a:t>
            </a:r>
            <a:r>
              <a:rPr lang="en-US" altLang="en-US" baseline="0" dirty="0"/>
              <a:t> and s</a:t>
            </a:r>
            <a:r>
              <a:rPr lang="en-US" altLang="en-US" dirty="0"/>
              <a:t>ome PCs can be ordered with fingerprint authentication of the user. What are some problems with strict biometric authentication for PCs</a:t>
            </a:r>
            <a:r>
              <a:rPr lang="en-US" altLang="en-US" baseline="0" dirty="0"/>
              <a:t> or smartphones?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187323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an essential tool used to prevent intruders from accessing private networks—firewalls. To create a strong firewall, an administrator must maintain detailed internal rules identifying the people, applications, or addresses that are allowed or rejected. Firewalls can deter, but not completely prevent, network penetration by outsiders and should be viewed as one element in an overall security plan. </a:t>
            </a:r>
          </a:p>
          <a:p>
            <a:endParaRPr lang="en-US" altLang="en-US" dirty="0"/>
          </a:p>
          <a:p>
            <a:r>
              <a:rPr lang="en-US" altLang="en-US" dirty="0"/>
              <a:t>Ask students to differentiate between the screening technologies listed here. Note that these are often used in combination.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389991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8.5,</a:t>
            </a:r>
            <a:r>
              <a:rPr lang="en-US" altLang="en-US" baseline="0" dirty="0"/>
              <a:t> Page 295.</a:t>
            </a:r>
            <a:endParaRPr lang="en-US" altLang="en-US" i="1" baseline="0" dirty="0"/>
          </a:p>
          <a:p>
            <a:r>
              <a:rPr lang="en-US" sz="1200" b="0" i="1" u="none" strike="noStrike" kern="1200" cap="none" baseline="0" dirty="0">
                <a:solidFill>
                  <a:schemeClr val="tx1"/>
                </a:solidFill>
                <a:latin typeface="Arial"/>
                <a:ea typeface="Arial"/>
                <a:cs typeface="Arial"/>
                <a:sym typeface="Arial"/>
              </a:rPr>
              <a:t>The firewall is placed between the firm’s private network and the public Internet or another distrusted network to protect against unauthorized traffic.</a:t>
            </a:r>
            <a:endParaRPr lang="en-US" altLang="en-US"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use of firewalls on a corporate network. Notice that here, a second, </a:t>
            </a:r>
            <a:r>
              <a:rPr lang="ja-JP" altLang="en-US" dirty="0"/>
              <a:t>“</a:t>
            </a:r>
            <a:r>
              <a:rPr lang="en-US" altLang="ja-JP" dirty="0"/>
              <a:t>inner</a:t>
            </a:r>
            <a:r>
              <a:rPr lang="ja-JP" altLang="en-US" dirty="0"/>
              <a:t>”</a:t>
            </a:r>
            <a:r>
              <a:rPr lang="en-US" altLang="ja-JP" dirty="0"/>
              <a:t> firewall protects the web server from access through the internal network.</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405057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introduces the need for both security and controls in today</a:t>
            </a:r>
            <a:r>
              <a:rPr lang="en-US" altLang="ja-JP" dirty="0"/>
              <a:t>’s businesses in order to safeguard information systems. Ask students to give an example of security technique and an example of a control that might be used in a business.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490575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additional tools to prevent unwanted intruders and software from accessing the network. Ask students what antivirus and antispyware tools they use. Ask why these tools require continual updating. Ask why UTM packages would include anti-spam software.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757120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the tools and technologies used to secure wireless networks. Ask students with laptops what types of wireless security they have available to them, and which one they use.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430516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introduces the use of encryption to ensure that data traveling along networks cannot be read by unauthorized users. Ask students what encryption involves: use of encryption key (a numerical code) that is used to transform a message into undecipherable text. The cipher text requires a key to be decrypted and read by the recipient.</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252480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discusses the use of encryption to ensure that data traveling along networks cannot be read by unauthorized users. Ask students to explain the difference between symmetric key encryption and public key encryption. (In symmetric key encryption, the sender and receiver establish a secure Internet session by creating a single encryption key and sending it to the receiver so both the sender and receiver share the same key. Public key encryption uses two keys: one shared (or public) and one totally private. The keys are mathematically related so that data encrypted with one key can be decrypted using only the other key. To send and receive messages, communicators first create separate pairs of private and public keys. The public key is kept in a directory and the private key must be kept secret. The sender encrypts a message with the recipient</a:t>
            </a:r>
            <a:r>
              <a:rPr lang="en-US" altLang="ja-JP" dirty="0"/>
              <a:t>’s public key. On receiving the message, the recipient uses his or her private key to decrypt it. Ask students why public key encryption is stronger than symmetric key encryption. Note that the strength of an encryption key is measured by its bit length. Today, a typical key will be 128 bits long (a string of 128 binary digits).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650980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8.6,</a:t>
            </a:r>
            <a:r>
              <a:rPr lang="en-US" altLang="en-US" baseline="0" dirty="0"/>
              <a:t> Page 297.</a:t>
            </a:r>
          </a:p>
          <a:p>
            <a:r>
              <a:rPr lang="en-US" sz="1200" b="0" i="1" u="none" strike="noStrike" kern="1200" cap="none" baseline="0" dirty="0">
                <a:solidFill>
                  <a:schemeClr val="tx1"/>
                </a:solidFill>
                <a:latin typeface="Arial"/>
                <a:ea typeface="Arial"/>
                <a:cs typeface="Arial"/>
                <a:sym typeface="Arial"/>
              </a:rPr>
              <a:t>A public key encryption system can be viewed as a series of public and private keys that lock data when they are transmitted and unlock the data when they are received. The sender locates the recipient’s public key in a directory and uses it to encrypt a message. The message is sent in encrypted form over the Internet or a private network. When the encrypted message arrives, the recipient uses his or her private key to decrypt the data and read the message.</a:t>
            </a:r>
          </a:p>
          <a:p>
            <a:endParaRPr lang="en-US" altLang="en-US" dirty="0"/>
          </a:p>
          <a:p>
            <a:pPr eaLnBrk="1" hangingPunct="1"/>
            <a:r>
              <a:rPr lang="en-US" altLang="en-US" dirty="0"/>
              <a:t>This graphic illustrates the steps in public key encryption. The sender encrypts data using the public key of the recipient; data encrypted with this public key can only be decrypted with the recipient</a:t>
            </a:r>
            <a:r>
              <a:rPr lang="en-US" altLang="ja-JP" dirty="0"/>
              <a:t>’s private key.</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06646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the use of digital certificates as a tool to help protect online transactions. Digital certificates are used in conjunction with public key encryption to validate the identities of two parties in a transaction before data is exchanged.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897826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8.7,</a:t>
            </a:r>
            <a:r>
              <a:rPr lang="en-US" altLang="en-US" baseline="0" dirty="0"/>
              <a:t> Page 321.</a:t>
            </a:r>
          </a:p>
          <a:p>
            <a:r>
              <a:rPr lang="en-US" sz="1200" b="0" i="1" u="none" strike="noStrike" kern="1200" cap="none" baseline="0" dirty="0">
                <a:solidFill>
                  <a:schemeClr val="tx1"/>
                </a:solidFill>
                <a:latin typeface="Arial"/>
                <a:ea typeface="Arial"/>
                <a:cs typeface="Arial"/>
                <a:sym typeface="Arial"/>
              </a:rPr>
              <a:t>Digital certificates help establish the identity of people or electronic assets. They protect online transactions by providing secure, encrypted, online communication.</a:t>
            </a:r>
          </a:p>
          <a:p>
            <a:endParaRPr lang="en-US" altLang="en-US" dirty="0"/>
          </a:p>
          <a:p>
            <a:pPr eaLnBrk="1" hangingPunct="1"/>
            <a:r>
              <a:rPr lang="en-US" altLang="en-US" dirty="0"/>
              <a:t>This graphic illustrates the process for using digital certificates. The institution or individual requests a certificate over the Internet from a CA; the certificate received from the CA can then be used to validate a transaction with an online merchant or customer.</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852733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looks at technologies and tools for ensuring system availability. Ask students why online transaction processing requires 100% availability. Note that firms with heavy e-commerce processing or for firms that depend on digital networks for their internal operations require at minimum high-availability computing, using tools such as backup servers, distribution of processing across multiple servers, high-capacity storage, and good disaster recovery and business continuity plans.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techniques to minimize downtime and improve network performance. Deep packet inspection enables a network to sort low-priority data packets from high-priority ones in order to improve performance for business critical communication. Ask students what types of network traffic would be suitable for assigning lower priority in a business setting.</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056931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describes security concerns specific to cloud computing and mobile computing. Ask students what the key factors are to consider in ensuring a provider has adequate protection (downtime, privacy, and privacy rules in accordance with jurisdiction, external audits, disaster planning).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2600668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securing mobile systems. What specific concerns are there with mobile devices? (Encrypting communications, theft and loss, inventory records.) One very common security breach involves employees losing phones while traveling. In some cases, the rule is, “lose your phone, lose your job.” Mobile devices such as tablets will increasingly store a considerable amount of corporate information. Then again, if the data is largely stored in the cloud, and passwords are required for access, then the threat is reduced.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35212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altLang="en-US" dirty="0"/>
              <a:t>This slide discusses the main categories of threats to information systems. Note that when large amounts of data are stored digitally, on computers and servers and in databases, they are vulnerable to many more kinds of threats than when they were stored in manual form, on paper in folders and file cabinets. When data are available over a network, there are even more vulnerabilities. Ask students if they have ever lost data on their computers. What was the reason (hardware, software, </a:t>
            </a:r>
            <a:r>
              <a:rPr lang="ja-JP" altLang="en-US" dirty="0"/>
              <a:t>“</a:t>
            </a:r>
            <a:r>
              <a:rPr lang="en-US" altLang="ja-JP" dirty="0"/>
              <a:t>disaster,</a:t>
            </a:r>
            <a:r>
              <a:rPr lang="ja-JP" altLang="en-US" dirty="0"/>
              <a:t>”</a:t>
            </a:r>
            <a:r>
              <a:rPr lang="en-US" altLang="ja-JP" dirty="0"/>
              <a:t> other people, etc.). On the other hand, digital records are not vulnerable in ways that manual records in a file cabinet are vulnerable. For instance, you really can’t tell who has accessed manual records, or when, in a physical file. In a database, file access is monitored (unless a hacker has found a way to read records without leaving a digital trail). </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749701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looks at ensuring software quality as a way to improve system quality and reliability by employing software metrics and rigorous software testing. Ongoing use of metrics allows the information systems department and end users to jointly measure the performance of the system and identify problems as they occur.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96959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576178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8.1,</a:t>
            </a:r>
            <a:r>
              <a:rPr lang="en-US" altLang="en-US" baseline="0" dirty="0"/>
              <a:t> Page 276.</a:t>
            </a:r>
          </a:p>
          <a:p>
            <a:r>
              <a:rPr lang="en-US" sz="1200" b="0" i="1" u="none" strike="noStrike" kern="1200" cap="none" baseline="0" dirty="0">
                <a:solidFill>
                  <a:schemeClr val="tx1"/>
                </a:solidFill>
                <a:latin typeface="Arial"/>
                <a:ea typeface="Arial"/>
                <a:cs typeface="Arial"/>
                <a:sym typeface="Arial"/>
              </a:rPr>
              <a:t>The architecture of a web-based application typically includes a web client, a server, and corporate information systems linked to databases. Each of these components presents security challenges and vulnerabilities. Floods, fires, power failures, and other electrical problems can cause disruptions at any point in the network.</a:t>
            </a: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the types of threats to system security and the points over the network at which these threats are prevalent. Some problems occur at the client computer, others through the network lines, corporate servers, or in corporate hardware and software.</a:t>
            </a:r>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56915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discusses the types of threats that large public networks, such as the Internet, face because they are open to virtually anyone. Note that the Internet is so huge that when abuses do occur, they can have an enormously widespread impact. And when the Internet becomes part of the corporate network, the organization</a:t>
            </a:r>
            <a:r>
              <a:rPr lang="en-US" altLang="ja-JP" dirty="0"/>
              <a:t>’s information systems are even more vulnerable to actions from outsiders.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91924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discusses security threats related to wireless networks. Local area networks (LANs) using the 802.11 standard can be easily penetrated by outsiders armed with laptops, wireless cards, external antennae, and hacking software. Hackers use these tools to detect unprotected networks, monitor network traffic, and, in some cases, gain access to the Internet or to corporate networks. Ask students if they have connected to the Internet through an unknown wireless network that a person or business had established and left unprotected. Note that there are stronger encryption and authentication systems available for wireless networks but users must install them. Many Wi-Fi routers ship today with pre-installed security protection.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4680966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8.2,</a:t>
            </a:r>
            <a:r>
              <a:rPr lang="en-US" altLang="en-US" baseline="0" dirty="0"/>
              <a:t> Page 277.</a:t>
            </a:r>
          </a:p>
          <a:p>
            <a:r>
              <a:rPr lang="en-US" sz="1200" b="0" i="1" u="none" strike="noStrike" kern="1200" cap="none" baseline="0" dirty="0">
                <a:solidFill>
                  <a:schemeClr val="tx1"/>
                </a:solidFill>
                <a:latin typeface="Arial"/>
                <a:ea typeface="Arial"/>
                <a:cs typeface="Arial"/>
                <a:sym typeface="Arial"/>
              </a:rPr>
              <a:t>Many Wi-Fi networks can be penetrated easily by intruders using sniffer programs to obtain an address to access the resources of a network without authorization.</a:t>
            </a:r>
            <a:endParaRPr lang="en-US" altLang="en-US" sz="1200" b="0" i="1" u="none" strike="noStrike" kern="1200" cap="none" baseline="0" dirty="0">
              <a:solidFill>
                <a:schemeClr val="tx1"/>
              </a:solidFill>
              <a:latin typeface="Arial"/>
              <a:ea typeface="Arial"/>
              <a:cs typeface="Arial"/>
              <a:sym typeface="Arial"/>
            </a:endParaRPr>
          </a:p>
          <a:p>
            <a:endParaRPr lang="en-US" alt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illustrates why wireless networks are vulnerable—the service set identifiers (SSIDs) identifying the access points in a Wi-Fi network are broadcast multiple times (as illustrated by the orange sphere) and can be picked up fairly easily by intruders</a:t>
            </a:r>
            <a:r>
              <a:rPr lang="en-US" altLang="ja-JP" dirty="0"/>
              <a:t>’ sniffer programs.</a:t>
            </a:r>
            <a:endParaRPr lang="en-US" alt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585474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This slide identifies the various types of malware that threaten information systems and computers. Ask students if they have ever had a problem with a virus. Do they know how they got infected? Note that there are now thousands of viruses and worms targeting mobile phones, and Web 2.0 applications such as Facebook</a:t>
            </a:r>
            <a:r>
              <a:rPr lang="en-US" altLang="en-US" baseline="0" dirty="0"/>
              <a:t>, Pinterest, </a:t>
            </a:r>
            <a:r>
              <a:rPr lang="en-US" altLang="en-US" dirty="0"/>
              <a:t>and blogs are new conduits for malware and spyware. Malware is a serious problem—over the past decade, worms and viruses have caused billions of dollars of damage to corporate networks, email systems, and data.</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38735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8</a:t>
            </a:r>
          </a:p>
        </p:txBody>
      </p:sp>
      <p:sp>
        <p:nvSpPr>
          <p:cNvPr id="5" name="Text Placeholder 4"/>
          <p:cNvSpPr>
            <a:spLocks noGrp="1"/>
          </p:cNvSpPr>
          <p:nvPr>
            <p:ph type="body" idx="3"/>
          </p:nvPr>
        </p:nvSpPr>
        <p:spPr>
          <a:xfrm>
            <a:off x="4876800" y="3114461"/>
            <a:ext cx="3657600" cy="886039"/>
          </a:xfrm>
        </p:spPr>
        <p:txBody>
          <a:bodyPr/>
          <a:lstStyle/>
          <a:p>
            <a:pPr algn="ctr"/>
            <a:r>
              <a:rPr lang="en-US" dirty="0">
                <a:latin typeface="+mn-lt"/>
              </a:rPr>
              <a:t>Securing Information Systems</a:t>
            </a: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Wireless Security Challenges</a:t>
            </a:r>
          </a:p>
        </p:txBody>
      </p:sp>
      <p:sp>
        <p:nvSpPr>
          <p:cNvPr id="3" name="Text Placeholder 2"/>
          <p:cNvSpPr>
            <a:spLocks noGrp="1"/>
          </p:cNvSpPr>
          <p:nvPr>
            <p:ph type="body" idx="1"/>
          </p:nvPr>
        </p:nvSpPr>
        <p:spPr>
          <a:xfrm>
            <a:off x="457200" y="1600200"/>
            <a:ext cx="7934325" cy="4610100"/>
          </a:xfrm>
        </p:spPr>
        <p:txBody>
          <a:bodyPr/>
          <a:lstStyle/>
          <a:p>
            <a:r>
              <a:rPr lang="en-US" sz="2400" dirty="0">
                <a:latin typeface="+mn-lt"/>
              </a:rPr>
              <a:t>Radio frequency bands easy to scan</a:t>
            </a:r>
          </a:p>
          <a:p>
            <a:r>
              <a:rPr lang="en-US" sz="2400" dirty="0">
                <a:latin typeface="+mn-lt"/>
              </a:rPr>
              <a:t>S</a:t>
            </a:r>
            <a:r>
              <a:rPr lang="en-US" sz="100" dirty="0">
                <a:latin typeface="+mn-lt"/>
              </a:rPr>
              <a:t> </a:t>
            </a:r>
            <a:r>
              <a:rPr lang="en-US" sz="2400" dirty="0">
                <a:latin typeface="+mn-lt"/>
              </a:rPr>
              <a:t>S</a:t>
            </a:r>
            <a:r>
              <a:rPr lang="en-US" sz="100" dirty="0">
                <a:latin typeface="+mn-lt"/>
              </a:rPr>
              <a:t> </a:t>
            </a:r>
            <a:r>
              <a:rPr lang="en-US" sz="2400" dirty="0">
                <a:latin typeface="+mn-lt"/>
              </a:rPr>
              <a:t>I</a:t>
            </a:r>
            <a:r>
              <a:rPr lang="en-US" sz="100" dirty="0">
                <a:latin typeface="+mn-lt"/>
              </a:rPr>
              <a:t> </a:t>
            </a:r>
            <a:r>
              <a:rPr lang="en-US" sz="2400" dirty="0">
                <a:latin typeface="+mn-lt"/>
              </a:rPr>
              <a:t>Ds (service set identifiers)</a:t>
            </a:r>
          </a:p>
          <a:p>
            <a:pPr lvl="1"/>
            <a:r>
              <a:rPr lang="en-US" sz="2400" dirty="0">
                <a:latin typeface="+mn-lt"/>
              </a:rPr>
              <a:t>Identify access points, broadcast multiple times, can be identified by sniffer programs</a:t>
            </a:r>
          </a:p>
          <a:p>
            <a:r>
              <a:rPr lang="en-US" sz="2400" dirty="0">
                <a:latin typeface="+mn-lt"/>
              </a:rPr>
              <a:t>War driving</a:t>
            </a:r>
          </a:p>
          <a:p>
            <a:pPr lvl="1"/>
            <a:r>
              <a:rPr lang="en-US" sz="2400" dirty="0">
                <a:latin typeface="+mn-lt"/>
              </a:rPr>
              <a:t>Eavesdroppers drive by buildings and try to detect S</a:t>
            </a:r>
            <a:r>
              <a:rPr lang="en-US" sz="100" dirty="0">
                <a:latin typeface="+mn-lt"/>
              </a:rPr>
              <a:t> </a:t>
            </a:r>
            <a:r>
              <a:rPr lang="en-US" sz="2400" dirty="0">
                <a:latin typeface="+mn-lt"/>
              </a:rPr>
              <a:t>S</a:t>
            </a:r>
            <a:r>
              <a:rPr lang="en-US" sz="100" dirty="0">
                <a:latin typeface="+mn-lt"/>
              </a:rPr>
              <a:t> </a:t>
            </a:r>
            <a:r>
              <a:rPr lang="en-US" sz="2400" dirty="0">
                <a:latin typeface="+mn-lt"/>
              </a:rPr>
              <a:t>I</a:t>
            </a:r>
            <a:r>
              <a:rPr lang="en-US" sz="100" dirty="0">
                <a:latin typeface="+mn-lt"/>
              </a:rPr>
              <a:t> </a:t>
            </a:r>
            <a:r>
              <a:rPr lang="en-US" sz="2400" dirty="0">
                <a:latin typeface="+mn-lt"/>
              </a:rPr>
              <a:t>D and gain access to network and resources</a:t>
            </a:r>
          </a:p>
          <a:p>
            <a:pPr lvl="1"/>
            <a:r>
              <a:rPr lang="en-US" sz="2400" dirty="0">
                <a:latin typeface="+mn-lt"/>
              </a:rPr>
              <a:t>Once access point is breached, intruder can gain access to networked drives and files</a:t>
            </a:r>
          </a:p>
          <a:p>
            <a:r>
              <a:rPr lang="en-US" sz="2400" dirty="0">
                <a:latin typeface="+mn-lt"/>
              </a:rPr>
              <a:t>Rogue access points</a:t>
            </a:r>
          </a:p>
        </p:txBody>
      </p:sp>
    </p:spTree>
    <p:extLst>
      <p:ext uri="{BB962C8B-B14F-4D97-AF65-F5344CB8AC3E}">
        <p14:creationId xmlns:p14="http://schemas.microsoft.com/office/powerpoint/2010/main" val="2413305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8.2 </a:t>
            </a:r>
            <a:r>
              <a:rPr lang="en-US" dirty="0"/>
              <a:t>Wi-Fi Security Challenges</a:t>
            </a:r>
          </a:p>
        </p:txBody>
      </p:sp>
      <p:pic>
        <p:nvPicPr>
          <p:cNvPr id="4" name="Picture 3" descr="A diagram shows a legitimate user using a Wi-Fi device with an intruder shown between them. The arrows between the legitimate user and the Wi-Fi device are labeled as, Authentication request, Challenge, Response, and Success."/>
          <p:cNvPicPr>
            <a:picLocks noChangeAspect="1"/>
          </p:cNvPicPr>
          <p:nvPr/>
        </p:nvPicPr>
        <p:blipFill rotWithShape="1">
          <a:blip r:embed="rId3" cstate="screen">
            <a:extLst>
              <a:ext uri="{28A0092B-C50C-407E-A947-70E740481C1C}">
                <a14:useLocalDpi xmlns:a14="http://schemas.microsoft.com/office/drawing/2010/main"/>
              </a:ext>
            </a:extLst>
          </a:blip>
          <a:srcRect b="3462"/>
          <a:stretch/>
        </p:blipFill>
        <p:spPr>
          <a:xfrm>
            <a:off x="2175258" y="1581150"/>
            <a:ext cx="4793483" cy="4781550"/>
          </a:xfrm>
          <a:prstGeom prst="rect">
            <a:avLst/>
          </a:prstGeom>
        </p:spPr>
      </p:pic>
    </p:spTree>
    <p:extLst>
      <p:ext uri="{BB962C8B-B14F-4D97-AF65-F5344CB8AC3E}">
        <p14:creationId xmlns:p14="http://schemas.microsoft.com/office/powerpoint/2010/main" val="3374144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Malicious Software: Viruses, Worms, Trojan Horses, and Spyware </a:t>
            </a:r>
            <a:r>
              <a:rPr lang="en-US" sz="2000" b="0" dirty="0"/>
              <a:t>(1 of 2)</a:t>
            </a:r>
            <a:endParaRPr lang="en-US" b="0" dirty="0"/>
          </a:p>
        </p:txBody>
      </p:sp>
      <p:sp>
        <p:nvSpPr>
          <p:cNvPr id="3" name="Text Placeholder 2"/>
          <p:cNvSpPr>
            <a:spLocks noGrp="1"/>
          </p:cNvSpPr>
          <p:nvPr>
            <p:ph type="body" idx="1"/>
          </p:nvPr>
        </p:nvSpPr>
        <p:spPr/>
        <p:txBody>
          <a:bodyPr/>
          <a:lstStyle/>
          <a:p>
            <a:r>
              <a:rPr lang="en-US" sz="2400" dirty="0">
                <a:latin typeface="+mn-lt"/>
              </a:rPr>
              <a:t>Malware (malicious software)</a:t>
            </a:r>
          </a:p>
          <a:p>
            <a:r>
              <a:rPr lang="en-US" sz="2400" dirty="0">
                <a:latin typeface="+mn-lt"/>
              </a:rPr>
              <a:t>Viruses</a:t>
            </a:r>
          </a:p>
          <a:p>
            <a:r>
              <a:rPr lang="en-US" sz="2400" dirty="0">
                <a:latin typeface="+mn-lt"/>
              </a:rPr>
              <a:t>Worms</a:t>
            </a:r>
          </a:p>
          <a:p>
            <a:r>
              <a:rPr lang="en-US" sz="2400" dirty="0">
                <a:latin typeface="+mn-lt"/>
              </a:rPr>
              <a:t>Worms and viruses spread by</a:t>
            </a:r>
          </a:p>
          <a:p>
            <a:pPr lvl="1"/>
            <a:r>
              <a:rPr lang="en-US" sz="2400" dirty="0">
                <a:latin typeface="+mn-lt"/>
              </a:rPr>
              <a:t>Downloads and drive-by downloads</a:t>
            </a:r>
          </a:p>
          <a:p>
            <a:pPr lvl="1"/>
            <a:r>
              <a:rPr lang="en-US" sz="2400" dirty="0">
                <a:latin typeface="+mn-lt"/>
              </a:rPr>
              <a:t>Email, I</a:t>
            </a:r>
            <a:r>
              <a:rPr lang="en-US" sz="100" dirty="0">
                <a:latin typeface="+mn-lt"/>
              </a:rPr>
              <a:t> </a:t>
            </a:r>
            <a:r>
              <a:rPr lang="en-US" sz="2400" dirty="0">
                <a:latin typeface="+mn-lt"/>
              </a:rPr>
              <a:t>M attachments</a:t>
            </a:r>
          </a:p>
          <a:p>
            <a:r>
              <a:rPr lang="en-US" sz="2400" dirty="0">
                <a:latin typeface="+mn-lt"/>
              </a:rPr>
              <a:t>Mobile device malware</a:t>
            </a:r>
          </a:p>
          <a:p>
            <a:r>
              <a:rPr lang="en-US" sz="2400" dirty="0">
                <a:latin typeface="+mn-lt"/>
              </a:rPr>
              <a:t>Social network malware</a:t>
            </a:r>
          </a:p>
        </p:txBody>
      </p:sp>
    </p:spTree>
    <p:extLst>
      <p:ext uri="{BB962C8B-B14F-4D97-AF65-F5344CB8AC3E}">
        <p14:creationId xmlns:p14="http://schemas.microsoft.com/office/powerpoint/2010/main" val="33676506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Malicious Software: Viruses, Worms, Trojan Horses, and Spyware </a:t>
            </a:r>
            <a:r>
              <a:rPr lang="en-US" sz="2000" b="0" dirty="0"/>
              <a:t>(2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Trojan horse</a:t>
            </a:r>
          </a:p>
          <a:p>
            <a:r>
              <a:rPr lang="en-US" altLang="en-US" sz="2400" dirty="0">
                <a:latin typeface="+mn-lt"/>
              </a:rPr>
              <a:t>S</a:t>
            </a:r>
            <a:r>
              <a:rPr lang="en-US" altLang="en-US" sz="100" dirty="0">
                <a:latin typeface="+mn-lt"/>
              </a:rPr>
              <a:t> </a:t>
            </a:r>
            <a:r>
              <a:rPr lang="en-US" altLang="en-US" sz="2400" dirty="0">
                <a:latin typeface="+mn-lt"/>
              </a:rPr>
              <a:t>Q</a:t>
            </a:r>
            <a:r>
              <a:rPr lang="en-US" altLang="en-US" sz="100" dirty="0">
                <a:latin typeface="+mn-lt"/>
              </a:rPr>
              <a:t> </a:t>
            </a:r>
            <a:r>
              <a:rPr lang="en-US" altLang="en-US" sz="2400" dirty="0">
                <a:latin typeface="+mn-lt"/>
              </a:rPr>
              <a:t>L injection attacks</a:t>
            </a:r>
          </a:p>
          <a:p>
            <a:r>
              <a:rPr lang="en-US" altLang="ja-JP" sz="2400" dirty="0">
                <a:latin typeface="+mn-lt"/>
              </a:rPr>
              <a:t>Ransomware</a:t>
            </a:r>
          </a:p>
          <a:p>
            <a:pPr>
              <a:defRPr/>
            </a:pPr>
            <a:r>
              <a:rPr lang="en-US" sz="2400" dirty="0">
                <a:latin typeface="+mn-lt"/>
              </a:rPr>
              <a:t>Spyware</a:t>
            </a:r>
          </a:p>
          <a:p>
            <a:pPr lvl="1">
              <a:defRPr/>
            </a:pPr>
            <a:r>
              <a:rPr lang="en-US" sz="2400" dirty="0">
                <a:latin typeface="+mn-lt"/>
              </a:rPr>
              <a:t>Key loggers</a:t>
            </a:r>
          </a:p>
          <a:p>
            <a:pPr lvl="1">
              <a:defRPr/>
            </a:pPr>
            <a:r>
              <a:rPr lang="en-US" sz="2400" dirty="0">
                <a:latin typeface="+mn-lt"/>
              </a:rPr>
              <a:t>Other types</a:t>
            </a:r>
          </a:p>
          <a:p>
            <a:pPr lvl="2">
              <a:defRPr/>
            </a:pPr>
            <a:r>
              <a:rPr lang="en-US" sz="2400" dirty="0">
                <a:latin typeface="+mn-lt"/>
              </a:rPr>
              <a:t>Reset browser home page</a:t>
            </a:r>
          </a:p>
          <a:p>
            <a:pPr lvl="2">
              <a:defRPr/>
            </a:pPr>
            <a:r>
              <a:rPr lang="en-US" sz="2400" dirty="0">
                <a:latin typeface="+mn-lt"/>
              </a:rPr>
              <a:t>Redirect search requests</a:t>
            </a:r>
          </a:p>
          <a:p>
            <a:pPr lvl="2">
              <a:defRPr/>
            </a:pPr>
            <a:r>
              <a:rPr lang="en-US" sz="2400" dirty="0">
                <a:latin typeface="+mn-lt"/>
              </a:rPr>
              <a:t>Slow computer performance by taking up memory</a:t>
            </a:r>
          </a:p>
        </p:txBody>
      </p:sp>
    </p:spTree>
    <p:extLst>
      <p:ext uri="{BB962C8B-B14F-4D97-AF65-F5344CB8AC3E}">
        <p14:creationId xmlns:p14="http://schemas.microsoft.com/office/powerpoint/2010/main" val="2694456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z="2800" dirty="0"/>
              <a:t>Interactive Session Technology – WannaCry and the SWIFT System Hacking Attacks: Theft on a Worldwide Scale</a:t>
            </a:r>
          </a:p>
        </p:txBody>
      </p:sp>
      <p:sp>
        <p:nvSpPr>
          <p:cNvPr id="3" name="Text Placeholder 2"/>
          <p:cNvSpPr>
            <a:spLocks noGrp="1"/>
          </p:cNvSpPr>
          <p:nvPr>
            <p:ph type="body" idx="1"/>
          </p:nvPr>
        </p:nvSpPr>
        <p:spPr/>
        <p:txBody>
          <a:bodyPr/>
          <a:lstStyle/>
          <a:p>
            <a:r>
              <a:rPr lang="en-US" sz="2400" dirty="0">
                <a:latin typeface="+mn-lt"/>
              </a:rPr>
              <a:t>Class discussion</a:t>
            </a:r>
          </a:p>
          <a:p>
            <a:pPr lvl="1"/>
            <a:r>
              <a:rPr lang="en-US" sz="2400" dirty="0">
                <a:latin typeface="+mn-lt"/>
              </a:rPr>
              <a:t>Compare the WannaCry and SWIFT system hacking attacks. What security vulnerabilities were exploited in each of these attacks?</a:t>
            </a:r>
          </a:p>
          <a:p>
            <a:pPr lvl="1"/>
            <a:r>
              <a:rPr lang="en-US" sz="2400" dirty="0">
                <a:latin typeface="+mn-lt"/>
              </a:rPr>
              <a:t>What people, organization, and technology factors contributed to these security weaknesses?</a:t>
            </a:r>
          </a:p>
          <a:p>
            <a:pPr lvl="1"/>
            <a:r>
              <a:rPr lang="en-US" sz="2400" dirty="0">
                <a:latin typeface="+mn-lt"/>
              </a:rPr>
              <a:t>How could these attacks have been prevented?</a:t>
            </a:r>
          </a:p>
          <a:p>
            <a:pPr lvl="1"/>
            <a:r>
              <a:rPr lang="en-US" sz="2400" dirty="0">
                <a:latin typeface="+mn-lt"/>
              </a:rPr>
              <a:t>What was the business and social impact of these attacks?</a:t>
            </a:r>
          </a:p>
        </p:txBody>
      </p:sp>
    </p:spTree>
    <p:extLst>
      <p:ext uri="{BB962C8B-B14F-4D97-AF65-F5344CB8AC3E}">
        <p14:creationId xmlns:p14="http://schemas.microsoft.com/office/powerpoint/2010/main" val="3320937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Hackers and Computer Crime </a:t>
            </a:r>
            <a:r>
              <a:rPr lang="en-US" sz="2000" b="0" dirty="0"/>
              <a:t>(1 of 3)</a:t>
            </a:r>
            <a:endParaRPr lang="en-US" b="0" dirty="0"/>
          </a:p>
        </p:txBody>
      </p:sp>
      <p:sp>
        <p:nvSpPr>
          <p:cNvPr id="3" name="Text Placeholder 2"/>
          <p:cNvSpPr>
            <a:spLocks noGrp="1"/>
          </p:cNvSpPr>
          <p:nvPr>
            <p:ph type="body" idx="1"/>
          </p:nvPr>
        </p:nvSpPr>
        <p:spPr/>
        <p:txBody>
          <a:bodyPr/>
          <a:lstStyle/>
          <a:p>
            <a:r>
              <a:rPr lang="en-US" sz="2400" dirty="0">
                <a:latin typeface="+mn-lt"/>
              </a:rPr>
              <a:t>Hackers v</a:t>
            </a:r>
            <a:r>
              <a:rPr lang="en-US" sz="100" dirty="0">
                <a:solidFill>
                  <a:schemeClr val="bg1"/>
                </a:solidFill>
                <a:latin typeface="+mn-lt"/>
              </a:rPr>
              <a:t>ersu</a:t>
            </a:r>
            <a:r>
              <a:rPr lang="en-US" sz="2400" dirty="0">
                <a:latin typeface="+mn-lt"/>
              </a:rPr>
              <a:t>s. crackers</a:t>
            </a:r>
          </a:p>
          <a:p>
            <a:r>
              <a:rPr lang="en-US" sz="2400" dirty="0">
                <a:latin typeface="+mn-lt"/>
              </a:rPr>
              <a:t>Activities include:</a:t>
            </a:r>
          </a:p>
          <a:p>
            <a:pPr lvl="1"/>
            <a:r>
              <a:rPr lang="en-US" sz="2400" dirty="0">
                <a:latin typeface="+mn-lt"/>
              </a:rPr>
              <a:t>System intrusion</a:t>
            </a:r>
          </a:p>
          <a:p>
            <a:pPr lvl="1"/>
            <a:r>
              <a:rPr lang="en-US" sz="2400" dirty="0">
                <a:latin typeface="+mn-lt"/>
              </a:rPr>
              <a:t>System damage</a:t>
            </a:r>
          </a:p>
          <a:p>
            <a:pPr lvl="1"/>
            <a:r>
              <a:rPr lang="en-US" sz="2400" dirty="0">
                <a:latin typeface="+mn-lt"/>
              </a:rPr>
              <a:t>Cybervandalism</a:t>
            </a:r>
          </a:p>
          <a:p>
            <a:pPr lvl="2"/>
            <a:r>
              <a:rPr lang="en-US" sz="2400" dirty="0">
                <a:latin typeface="+mn-lt"/>
              </a:rPr>
              <a:t>Intentional disruption, defacement, destruction of website or corporate information system</a:t>
            </a:r>
          </a:p>
          <a:p>
            <a:r>
              <a:rPr lang="en-US" sz="2400" dirty="0">
                <a:latin typeface="+mn-lt"/>
              </a:rPr>
              <a:t>Spoofing and sniffing</a:t>
            </a:r>
          </a:p>
        </p:txBody>
      </p:sp>
    </p:spTree>
    <p:extLst>
      <p:ext uri="{BB962C8B-B14F-4D97-AF65-F5344CB8AC3E}">
        <p14:creationId xmlns:p14="http://schemas.microsoft.com/office/powerpoint/2010/main" val="3600053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Hackers and Computer Crime </a:t>
            </a:r>
            <a:r>
              <a:rPr lang="en-US" sz="2000" b="0" dirty="0"/>
              <a:t>(2 of 3)</a:t>
            </a:r>
            <a:endParaRPr lang="en-US" b="0" dirty="0"/>
          </a:p>
        </p:txBody>
      </p:sp>
      <p:sp>
        <p:nvSpPr>
          <p:cNvPr id="3" name="Text Placeholder 2"/>
          <p:cNvSpPr>
            <a:spLocks noGrp="1"/>
          </p:cNvSpPr>
          <p:nvPr>
            <p:ph type="body" idx="1"/>
          </p:nvPr>
        </p:nvSpPr>
        <p:spPr/>
        <p:txBody>
          <a:bodyPr/>
          <a:lstStyle/>
          <a:p>
            <a:r>
              <a:rPr lang="en-US" altLang="en-US" sz="2400" dirty="0">
                <a:latin typeface="+mn-lt"/>
              </a:rPr>
              <a:t>Denial-of-service attacks (D</a:t>
            </a:r>
            <a:r>
              <a:rPr lang="en-US" altLang="en-US" sz="100" dirty="0">
                <a:latin typeface="+mn-lt"/>
              </a:rPr>
              <a:t> </a:t>
            </a:r>
            <a:r>
              <a:rPr lang="en-US" altLang="en-US" sz="2400" dirty="0">
                <a:latin typeface="+mn-lt"/>
              </a:rPr>
              <a:t>o</a:t>
            </a:r>
            <a:r>
              <a:rPr lang="en-US" altLang="en-US" sz="100" dirty="0">
                <a:latin typeface="+mn-lt"/>
              </a:rPr>
              <a:t> </a:t>
            </a:r>
            <a:r>
              <a:rPr lang="en-US" altLang="en-US" sz="2400" dirty="0">
                <a:latin typeface="+mn-lt"/>
              </a:rPr>
              <a:t>S)</a:t>
            </a:r>
          </a:p>
          <a:p>
            <a:r>
              <a:rPr lang="en-US" altLang="en-US" sz="2400" dirty="0">
                <a:latin typeface="+mn-lt"/>
              </a:rPr>
              <a:t>Distributed denial-of-service attacks (D</a:t>
            </a:r>
            <a:r>
              <a:rPr lang="en-US" altLang="en-US" sz="100" dirty="0">
                <a:latin typeface="+mn-lt"/>
              </a:rPr>
              <a:t> </a:t>
            </a:r>
            <a:r>
              <a:rPr lang="en-US" altLang="en-US" sz="2400" dirty="0">
                <a:latin typeface="+mn-lt"/>
              </a:rPr>
              <a:t>D</a:t>
            </a:r>
            <a:r>
              <a:rPr lang="en-US" altLang="en-US" sz="100" dirty="0">
                <a:latin typeface="+mn-lt"/>
              </a:rPr>
              <a:t> </a:t>
            </a:r>
            <a:r>
              <a:rPr lang="en-US" altLang="en-US" sz="2400" dirty="0">
                <a:latin typeface="+mn-lt"/>
              </a:rPr>
              <a:t>o</a:t>
            </a:r>
            <a:r>
              <a:rPr lang="en-US" altLang="en-US" sz="100" dirty="0">
                <a:latin typeface="+mn-lt"/>
              </a:rPr>
              <a:t> </a:t>
            </a:r>
            <a:r>
              <a:rPr lang="en-US" altLang="en-US" sz="2400" dirty="0">
                <a:latin typeface="+mn-lt"/>
              </a:rPr>
              <a:t>S)</a:t>
            </a:r>
          </a:p>
          <a:p>
            <a:r>
              <a:rPr lang="en-US" altLang="en-US" sz="2400" dirty="0">
                <a:latin typeface="+mn-lt"/>
              </a:rPr>
              <a:t>Botnets</a:t>
            </a:r>
          </a:p>
          <a:p>
            <a:r>
              <a:rPr lang="en-US" altLang="en-US" sz="2400" dirty="0">
                <a:latin typeface="+mn-lt"/>
              </a:rPr>
              <a:t>Spam</a:t>
            </a:r>
          </a:p>
          <a:p>
            <a:r>
              <a:rPr lang="en-US" altLang="en-US" sz="2400" dirty="0">
                <a:latin typeface="+mn-lt"/>
              </a:rPr>
              <a:t>Computer crime</a:t>
            </a:r>
          </a:p>
          <a:p>
            <a:pPr lvl="1"/>
            <a:r>
              <a:rPr lang="en-US" altLang="en-US" sz="2400" dirty="0">
                <a:latin typeface="+mn-lt"/>
              </a:rPr>
              <a:t>Computer may be target of crime</a:t>
            </a:r>
          </a:p>
          <a:p>
            <a:pPr lvl="1"/>
            <a:r>
              <a:rPr lang="en-US" altLang="en-US" sz="2400" dirty="0">
                <a:latin typeface="+mn-lt"/>
              </a:rPr>
              <a:t>Computer may be instrument of crime</a:t>
            </a:r>
            <a:endParaRPr lang="en-US" sz="2400" dirty="0">
              <a:latin typeface="+mn-lt"/>
            </a:endParaRPr>
          </a:p>
        </p:txBody>
      </p:sp>
    </p:spTree>
    <p:extLst>
      <p:ext uri="{BB962C8B-B14F-4D97-AF65-F5344CB8AC3E}">
        <p14:creationId xmlns:p14="http://schemas.microsoft.com/office/powerpoint/2010/main" val="2725717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Hackers and Computer Crime </a:t>
            </a:r>
            <a:r>
              <a:rPr lang="en-US" sz="2000" b="0" dirty="0"/>
              <a:t>(3 of 3)</a:t>
            </a:r>
            <a:endParaRPr lang="en-US" b="0" dirty="0"/>
          </a:p>
        </p:txBody>
      </p:sp>
      <p:sp>
        <p:nvSpPr>
          <p:cNvPr id="3" name="Text Placeholder 2"/>
          <p:cNvSpPr>
            <a:spLocks noGrp="1"/>
          </p:cNvSpPr>
          <p:nvPr>
            <p:ph type="body" idx="1"/>
          </p:nvPr>
        </p:nvSpPr>
        <p:spPr/>
        <p:txBody>
          <a:bodyPr/>
          <a:lstStyle/>
          <a:p>
            <a:r>
              <a:rPr lang="en-US" altLang="en-US" sz="2400" dirty="0">
                <a:latin typeface="+mn-lt"/>
              </a:rPr>
              <a:t>Identity theft</a:t>
            </a:r>
          </a:p>
          <a:p>
            <a:pPr lvl="1"/>
            <a:r>
              <a:rPr lang="en-US" altLang="en-US" sz="2400" dirty="0">
                <a:latin typeface="+mn-lt"/>
              </a:rPr>
              <a:t>Phishing</a:t>
            </a:r>
          </a:p>
          <a:p>
            <a:pPr lvl="1"/>
            <a:r>
              <a:rPr lang="en-US" altLang="en-US" sz="2400" dirty="0">
                <a:latin typeface="+mn-lt"/>
              </a:rPr>
              <a:t>Evil twins</a:t>
            </a:r>
          </a:p>
          <a:p>
            <a:pPr lvl="1"/>
            <a:r>
              <a:rPr lang="en-US" altLang="en-US" sz="2400" dirty="0">
                <a:latin typeface="+mn-lt"/>
              </a:rPr>
              <a:t>Pharming</a:t>
            </a:r>
          </a:p>
          <a:p>
            <a:pPr>
              <a:buFont typeface="Arial" charset="0"/>
              <a:buChar char="•"/>
              <a:defRPr/>
            </a:pPr>
            <a:r>
              <a:rPr lang="en-US" sz="2400" dirty="0">
                <a:latin typeface="+mn-lt"/>
              </a:rPr>
              <a:t>Click fraud</a:t>
            </a:r>
          </a:p>
          <a:p>
            <a:pPr>
              <a:buFont typeface="Arial" charset="0"/>
              <a:buChar char="•"/>
              <a:defRPr/>
            </a:pPr>
            <a:r>
              <a:rPr lang="en-US" sz="2400" dirty="0">
                <a:latin typeface="+mn-lt"/>
              </a:rPr>
              <a:t>Cyberterrorism</a:t>
            </a:r>
          </a:p>
          <a:p>
            <a:pPr>
              <a:buFont typeface="Arial" charset="0"/>
              <a:buChar char="•"/>
              <a:defRPr/>
            </a:pPr>
            <a:r>
              <a:rPr lang="en-US" sz="2400" dirty="0">
                <a:latin typeface="+mn-lt"/>
              </a:rPr>
              <a:t>Cyberwarfare</a:t>
            </a:r>
          </a:p>
        </p:txBody>
      </p:sp>
    </p:spTree>
    <p:extLst>
      <p:ext uri="{BB962C8B-B14F-4D97-AF65-F5344CB8AC3E}">
        <p14:creationId xmlns:p14="http://schemas.microsoft.com/office/powerpoint/2010/main" val="4076896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cs typeface="ＭＳ Ｐゴシック" charset="0"/>
              </a:rPr>
              <a:t>Internal Threats: Employees</a:t>
            </a:r>
            <a:endParaRPr lang="en-US"/>
          </a:p>
        </p:txBody>
      </p:sp>
      <p:sp>
        <p:nvSpPr>
          <p:cNvPr id="3" name="Text Placeholder 2"/>
          <p:cNvSpPr>
            <a:spLocks noGrp="1"/>
          </p:cNvSpPr>
          <p:nvPr>
            <p:ph type="body" idx="1"/>
          </p:nvPr>
        </p:nvSpPr>
        <p:spPr/>
        <p:txBody>
          <a:bodyPr/>
          <a:lstStyle/>
          <a:p>
            <a:pPr>
              <a:defRPr/>
            </a:pPr>
            <a:r>
              <a:rPr lang="en-US" sz="2400" dirty="0">
                <a:latin typeface="+mn-lt"/>
              </a:rPr>
              <a:t>Security threats often originate inside an organization</a:t>
            </a:r>
          </a:p>
          <a:p>
            <a:pPr>
              <a:defRPr/>
            </a:pPr>
            <a:r>
              <a:rPr lang="en-US" sz="2400" dirty="0">
                <a:latin typeface="+mn-lt"/>
              </a:rPr>
              <a:t>Inside knowledge</a:t>
            </a:r>
          </a:p>
          <a:p>
            <a:pPr>
              <a:defRPr/>
            </a:pPr>
            <a:r>
              <a:rPr lang="en-US" sz="2400" dirty="0">
                <a:latin typeface="+mn-lt"/>
              </a:rPr>
              <a:t>Sloppy security procedures</a:t>
            </a:r>
          </a:p>
          <a:p>
            <a:pPr lvl="1">
              <a:defRPr/>
            </a:pPr>
            <a:r>
              <a:rPr lang="en-US" sz="2400" dirty="0">
                <a:latin typeface="+mn-lt"/>
              </a:rPr>
              <a:t>User lack of knowledge</a:t>
            </a:r>
          </a:p>
          <a:p>
            <a:pPr>
              <a:defRPr/>
            </a:pPr>
            <a:r>
              <a:rPr lang="en-US" sz="2400" dirty="0">
                <a:latin typeface="+mn-lt"/>
              </a:rPr>
              <a:t>Social engineering</a:t>
            </a:r>
          </a:p>
          <a:p>
            <a:pPr>
              <a:defRPr/>
            </a:pPr>
            <a:r>
              <a:rPr lang="en-US" sz="2400" dirty="0">
                <a:latin typeface="+mn-lt"/>
              </a:rPr>
              <a:t>Both end users and information systems specialists are sources of risk</a:t>
            </a:r>
          </a:p>
        </p:txBody>
      </p:sp>
    </p:spTree>
    <p:extLst>
      <p:ext uri="{BB962C8B-B14F-4D97-AF65-F5344CB8AC3E}">
        <p14:creationId xmlns:p14="http://schemas.microsoft.com/office/powerpoint/2010/main" val="14831826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Software Vulnerability</a:t>
            </a:r>
          </a:p>
        </p:txBody>
      </p:sp>
      <p:sp>
        <p:nvSpPr>
          <p:cNvPr id="3" name="Text Placeholder 2"/>
          <p:cNvSpPr>
            <a:spLocks noGrp="1"/>
          </p:cNvSpPr>
          <p:nvPr>
            <p:ph type="body" idx="1"/>
          </p:nvPr>
        </p:nvSpPr>
        <p:spPr/>
        <p:txBody>
          <a:bodyPr/>
          <a:lstStyle/>
          <a:p>
            <a:r>
              <a:rPr lang="en-US" sz="2400" dirty="0">
                <a:latin typeface="+mn-lt"/>
              </a:rPr>
              <a:t>Commercial software contains flaws that create security vulnerabilities</a:t>
            </a:r>
          </a:p>
          <a:p>
            <a:pPr lvl="1"/>
            <a:r>
              <a:rPr lang="en-US" sz="2400" dirty="0">
                <a:latin typeface="+mn-lt"/>
              </a:rPr>
              <a:t>Bugs (program code defects)</a:t>
            </a:r>
          </a:p>
          <a:p>
            <a:pPr lvl="1"/>
            <a:r>
              <a:rPr lang="en-US" sz="2400" dirty="0">
                <a:latin typeface="+mn-lt"/>
              </a:rPr>
              <a:t>Zero defects cannot be achieved</a:t>
            </a:r>
          </a:p>
          <a:p>
            <a:pPr lvl="1"/>
            <a:r>
              <a:rPr lang="en-US" sz="2400" dirty="0">
                <a:latin typeface="+mn-lt"/>
              </a:rPr>
              <a:t>Flaws can open networks to intruders</a:t>
            </a:r>
          </a:p>
          <a:p>
            <a:r>
              <a:rPr lang="en-US" sz="2400" dirty="0">
                <a:latin typeface="+mn-lt"/>
              </a:rPr>
              <a:t>Zero-day vulnerabilities</a:t>
            </a:r>
          </a:p>
          <a:p>
            <a:r>
              <a:rPr lang="en-US" sz="2400" dirty="0">
                <a:latin typeface="+mn-lt"/>
              </a:rPr>
              <a:t>Patches</a:t>
            </a:r>
          </a:p>
          <a:p>
            <a:pPr lvl="1"/>
            <a:r>
              <a:rPr lang="en-US" sz="2400" dirty="0">
                <a:latin typeface="+mn-lt"/>
              </a:rPr>
              <a:t>Small pieces of software to repair flaws</a:t>
            </a:r>
          </a:p>
          <a:p>
            <a:pPr lvl="1"/>
            <a:r>
              <a:rPr lang="en-US" sz="2400" dirty="0">
                <a:latin typeface="+mn-lt"/>
              </a:rPr>
              <a:t>Patch management</a:t>
            </a:r>
          </a:p>
        </p:txBody>
      </p:sp>
    </p:spTree>
    <p:extLst>
      <p:ext uri="{BB962C8B-B14F-4D97-AF65-F5344CB8AC3E}">
        <p14:creationId xmlns:p14="http://schemas.microsoft.com/office/powerpoint/2010/main" val="4066254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2"/>
                </a:solidFill>
              </a:rPr>
              <a:t>Learning Objectives</a:t>
            </a:r>
          </a:p>
        </p:txBody>
      </p:sp>
      <p:sp>
        <p:nvSpPr>
          <p:cNvPr id="5" name="Content Placeholder 4"/>
          <p:cNvSpPr>
            <a:spLocks noGrp="1"/>
          </p:cNvSpPr>
          <p:nvPr>
            <p:ph idx="1"/>
          </p:nvPr>
        </p:nvSpPr>
        <p:spPr/>
        <p:txBody>
          <a:bodyPr/>
          <a:lstStyle/>
          <a:p>
            <a:pPr marL="0" indent="0">
              <a:buNone/>
            </a:pPr>
            <a:r>
              <a:rPr lang="en-US" sz="2400" b="1" dirty="0">
                <a:solidFill>
                  <a:schemeClr val="tx2"/>
                </a:solidFill>
                <a:latin typeface="+mn-lt"/>
              </a:rPr>
              <a:t>8.1</a:t>
            </a:r>
            <a:r>
              <a:rPr lang="en-US" sz="2400" dirty="0">
                <a:latin typeface="+mn-lt"/>
              </a:rPr>
              <a:t> Why are information systems vulnerable to destruction, error, and abuse?</a:t>
            </a:r>
          </a:p>
          <a:p>
            <a:pPr marL="0" indent="0">
              <a:buNone/>
            </a:pPr>
            <a:r>
              <a:rPr lang="en-US" sz="2400" b="1" dirty="0">
                <a:solidFill>
                  <a:schemeClr val="tx2"/>
                </a:solidFill>
                <a:latin typeface="+mn-lt"/>
              </a:rPr>
              <a:t>8.2 </a:t>
            </a:r>
            <a:r>
              <a:rPr lang="en-US" sz="2400" dirty="0">
                <a:latin typeface="+mn-lt"/>
              </a:rPr>
              <a:t>What is the business value of security and control?</a:t>
            </a:r>
          </a:p>
          <a:p>
            <a:pPr marL="0" indent="0">
              <a:buNone/>
            </a:pPr>
            <a:r>
              <a:rPr lang="en-US" sz="2400" b="1" dirty="0">
                <a:solidFill>
                  <a:schemeClr val="tx2"/>
                </a:solidFill>
                <a:latin typeface="+mn-lt"/>
              </a:rPr>
              <a:t>8.3 </a:t>
            </a:r>
            <a:r>
              <a:rPr lang="en-US" sz="2400" dirty="0">
                <a:latin typeface="+mn-lt"/>
              </a:rPr>
              <a:t>What are the components of an organizational framework for security and control?</a:t>
            </a:r>
          </a:p>
          <a:p>
            <a:pPr marL="0" indent="0">
              <a:buNone/>
            </a:pPr>
            <a:r>
              <a:rPr lang="en-US" sz="2400" b="1" dirty="0">
                <a:solidFill>
                  <a:schemeClr val="tx2"/>
                </a:solidFill>
                <a:latin typeface="+mn-lt"/>
              </a:rPr>
              <a:t>8.4 </a:t>
            </a:r>
            <a:r>
              <a:rPr lang="en-US" sz="2400" dirty="0">
                <a:latin typeface="+mn-lt"/>
              </a:rPr>
              <a:t>What are the most important tools and technologies for safeguarding information resources?</a:t>
            </a:r>
          </a:p>
          <a:p>
            <a:pPr marL="0" indent="0">
              <a:buNone/>
            </a:pPr>
            <a:r>
              <a:rPr lang="en-US" sz="2400" b="1" dirty="0">
                <a:solidFill>
                  <a:schemeClr val="tx2"/>
                </a:solidFill>
                <a:latin typeface="+mn-lt"/>
              </a:rPr>
              <a:t>8.5 </a:t>
            </a:r>
            <a:r>
              <a:rPr lang="en-US" sz="2400" dirty="0">
                <a:latin typeface="+mn-lt"/>
              </a:rPr>
              <a:t>How will M</a:t>
            </a:r>
            <a:r>
              <a:rPr lang="en-US" sz="100" dirty="0">
                <a:latin typeface="+mn-lt"/>
              </a:rPr>
              <a:t> </a:t>
            </a:r>
            <a:r>
              <a:rPr lang="en-US" sz="2400" dirty="0">
                <a:latin typeface="+mn-lt"/>
              </a:rPr>
              <a:t>I</a:t>
            </a:r>
            <a:r>
              <a:rPr lang="en-US" sz="100" dirty="0">
                <a:latin typeface="+mn-lt"/>
              </a:rPr>
              <a:t> </a:t>
            </a:r>
            <a:r>
              <a:rPr lang="en-US" sz="24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the Business Value of Security and Control?</a:t>
            </a:r>
          </a:p>
        </p:txBody>
      </p:sp>
      <p:sp>
        <p:nvSpPr>
          <p:cNvPr id="4" name="Text Placeholder 3"/>
          <p:cNvSpPr>
            <a:spLocks noGrp="1"/>
          </p:cNvSpPr>
          <p:nvPr>
            <p:ph type="body" idx="1"/>
          </p:nvPr>
        </p:nvSpPr>
        <p:spPr/>
        <p:txBody>
          <a:bodyPr/>
          <a:lstStyle/>
          <a:p>
            <a:r>
              <a:rPr lang="en-US" altLang="en-US" sz="2400" dirty="0">
                <a:latin typeface="+mn-lt"/>
              </a:rPr>
              <a:t>Failed computer systems can lead to significant or total loss of business function</a:t>
            </a:r>
          </a:p>
          <a:p>
            <a:r>
              <a:rPr lang="en-US" altLang="en-US" sz="2400" dirty="0">
                <a:latin typeface="+mn-lt"/>
              </a:rPr>
              <a:t>Firms now are more vulnerable than ever</a:t>
            </a:r>
          </a:p>
          <a:p>
            <a:pPr lvl="1"/>
            <a:r>
              <a:rPr lang="en-US" altLang="en-US" sz="2400" dirty="0">
                <a:latin typeface="+mn-lt"/>
              </a:rPr>
              <a:t>Confidential personal and financial data</a:t>
            </a:r>
          </a:p>
          <a:p>
            <a:pPr lvl="1"/>
            <a:r>
              <a:rPr lang="en-US" altLang="en-US" sz="2400" dirty="0">
                <a:latin typeface="+mn-lt"/>
              </a:rPr>
              <a:t>Trade secrets, new products, strategies</a:t>
            </a:r>
          </a:p>
          <a:p>
            <a:r>
              <a:rPr lang="en-US" altLang="en-US" sz="2400" dirty="0">
                <a:latin typeface="+mn-lt"/>
              </a:rPr>
              <a:t>A security breach may cut into a firm</a:t>
            </a:r>
            <a:r>
              <a:rPr lang="en-US" altLang="ja-JP" sz="2400" dirty="0">
                <a:latin typeface="+mn-lt"/>
              </a:rPr>
              <a:t>’s market value almost immediately</a:t>
            </a:r>
          </a:p>
          <a:p>
            <a:r>
              <a:rPr lang="en-US" altLang="en-US" sz="2400" dirty="0">
                <a:latin typeface="+mn-lt"/>
              </a:rPr>
              <a:t>Inadequate security and controls also bring forth issues of liability</a:t>
            </a:r>
            <a:endParaRPr lang="en-US" sz="2400" dirty="0">
              <a:latin typeface="+mn-lt"/>
            </a:endParaRPr>
          </a:p>
        </p:txBody>
      </p:sp>
    </p:spTree>
    <p:extLst>
      <p:ext uri="{BB962C8B-B14F-4D97-AF65-F5344CB8AC3E}">
        <p14:creationId xmlns:p14="http://schemas.microsoft.com/office/powerpoint/2010/main" val="729976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Legal and Regulatory Requirements for Electronic Records Management</a:t>
            </a:r>
          </a:p>
        </p:txBody>
      </p:sp>
      <p:sp>
        <p:nvSpPr>
          <p:cNvPr id="3" name="Text Placeholder 2"/>
          <p:cNvSpPr>
            <a:spLocks noGrp="1"/>
          </p:cNvSpPr>
          <p:nvPr>
            <p:ph type="body" idx="1"/>
          </p:nvPr>
        </p:nvSpPr>
        <p:spPr/>
        <p:txBody>
          <a:bodyPr/>
          <a:lstStyle/>
          <a:p>
            <a:r>
              <a:rPr lang="en-US" sz="2400" dirty="0">
                <a:latin typeface="+mn-lt"/>
              </a:rPr>
              <a:t>H</a:t>
            </a:r>
            <a:r>
              <a:rPr lang="en-US" sz="100" dirty="0">
                <a:latin typeface="+mn-lt"/>
              </a:rPr>
              <a:t> </a:t>
            </a:r>
            <a:r>
              <a:rPr lang="en-US" sz="2400" dirty="0">
                <a:latin typeface="+mn-lt"/>
              </a:rPr>
              <a:t>I</a:t>
            </a:r>
            <a:r>
              <a:rPr lang="en-US" sz="100" dirty="0">
                <a:latin typeface="+mn-lt"/>
              </a:rPr>
              <a:t> </a:t>
            </a:r>
            <a:r>
              <a:rPr lang="en-US" sz="2400" dirty="0">
                <a:latin typeface="+mn-lt"/>
              </a:rPr>
              <a:t>P</a:t>
            </a:r>
            <a:r>
              <a:rPr lang="en-US" sz="100" dirty="0">
                <a:latin typeface="+mn-lt"/>
              </a:rPr>
              <a:t> </a:t>
            </a:r>
            <a:r>
              <a:rPr lang="en-US" sz="2400" dirty="0">
                <a:latin typeface="+mn-lt"/>
              </a:rPr>
              <a:t>A</a:t>
            </a:r>
            <a:r>
              <a:rPr lang="en-US" sz="100" dirty="0">
                <a:latin typeface="+mn-lt"/>
              </a:rPr>
              <a:t> </a:t>
            </a:r>
            <a:r>
              <a:rPr lang="en-US" sz="2400" dirty="0">
                <a:latin typeface="+mn-lt"/>
              </a:rPr>
              <a:t>A</a:t>
            </a:r>
          </a:p>
          <a:p>
            <a:pPr lvl="1"/>
            <a:r>
              <a:rPr lang="en-US" sz="2400" dirty="0">
                <a:latin typeface="+mn-lt"/>
              </a:rPr>
              <a:t>Medical security and privacy rules and procedures</a:t>
            </a:r>
          </a:p>
          <a:p>
            <a:r>
              <a:rPr lang="en-US" sz="2400" dirty="0">
                <a:latin typeface="+mn-lt"/>
              </a:rPr>
              <a:t>Gramm-Leach-Bliley Act</a:t>
            </a:r>
          </a:p>
          <a:p>
            <a:pPr lvl="1"/>
            <a:r>
              <a:rPr lang="en-US" sz="2400" dirty="0">
                <a:latin typeface="+mn-lt"/>
              </a:rPr>
              <a:t>Requires financial institutions to ensure the security and confidentiality of customer data</a:t>
            </a:r>
          </a:p>
          <a:p>
            <a:r>
              <a:rPr lang="en-US" sz="2400" dirty="0">
                <a:latin typeface="+mn-lt"/>
              </a:rPr>
              <a:t>Sarbanes-Oxley Act</a:t>
            </a:r>
          </a:p>
          <a:p>
            <a:pPr lvl="1"/>
            <a:r>
              <a:rPr lang="en-US" sz="2400" dirty="0">
                <a:latin typeface="+mn-lt"/>
              </a:rPr>
              <a:t>Imposes responsibility on companies and their management to safeguard the accuracy and integrity of financial information that is used internally and released externally</a:t>
            </a:r>
          </a:p>
        </p:txBody>
      </p:sp>
    </p:spTree>
    <p:extLst>
      <p:ext uri="{BB962C8B-B14F-4D97-AF65-F5344CB8AC3E}">
        <p14:creationId xmlns:p14="http://schemas.microsoft.com/office/powerpoint/2010/main" val="2999849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Electronic Evidence and Computer Forensics</a:t>
            </a:r>
            <a:endParaRPr lang="en-US" dirty="0"/>
          </a:p>
        </p:txBody>
      </p:sp>
      <p:sp>
        <p:nvSpPr>
          <p:cNvPr id="3" name="Text Placeholder 2"/>
          <p:cNvSpPr>
            <a:spLocks noGrp="1"/>
          </p:cNvSpPr>
          <p:nvPr>
            <p:ph type="body" idx="1"/>
          </p:nvPr>
        </p:nvSpPr>
        <p:spPr/>
        <p:txBody>
          <a:bodyPr/>
          <a:lstStyle/>
          <a:p>
            <a:pPr>
              <a:defRPr/>
            </a:pPr>
            <a:r>
              <a:rPr lang="en-US" sz="2400" dirty="0">
                <a:latin typeface="+mn-lt"/>
              </a:rPr>
              <a:t>Electronic evidence</a:t>
            </a:r>
          </a:p>
          <a:p>
            <a:pPr lvl="1">
              <a:defRPr/>
            </a:pPr>
            <a:r>
              <a:rPr lang="en-US" sz="2400" dirty="0">
                <a:latin typeface="+mn-lt"/>
              </a:rPr>
              <a:t>Evidence for white collar crimes often in digital form</a:t>
            </a:r>
          </a:p>
          <a:p>
            <a:pPr lvl="1">
              <a:defRPr/>
            </a:pPr>
            <a:r>
              <a:rPr lang="en-US" sz="2400" dirty="0">
                <a:latin typeface="+mn-lt"/>
              </a:rPr>
              <a:t>Proper control of data can save time and money when responding to legal discovery request</a:t>
            </a:r>
          </a:p>
          <a:p>
            <a:pPr>
              <a:defRPr/>
            </a:pPr>
            <a:r>
              <a:rPr lang="en-US" sz="2400" dirty="0">
                <a:latin typeface="+mn-lt"/>
              </a:rPr>
              <a:t>Computer forensics</a:t>
            </a:r>
          </a:p>
          <a:p>
            <a:pPr lvl="1">
              <a:defRPr/>
            </a:pPr>
            <a:r>
              <a:rPr lang="en-US" sz="2400" dirty="0">
                <a:latin typeface="+mn-lt"/>
              </a:rPr>
              <a:t>Scientific collection, examination, authentication, preservation, and analysis of data from computer storage media for use as evidence in court of law</a:t>
            </a:r>
          </a:p>
          <a:p>
            <a:pPr lvl="1">
              <a:defRPr/>
            </a:pPr>
            <a:r>
              <a:rPr lang="en-US" sz="2400" dirty="0">
                <a:latin typeface="+mn-lt"/>
              </a:rPr>
              <a:t>Recovery of ambient data</a:t>
            </a:r>
          </a:p>
        </p:txBody>
      </p:sp>
    </p:spTree>
    <p:extLst>
      <p:ext uri="{BB962C8B-B14F-4D97-AF65-F5344CB8AC3E}">
        <p14:creationId xmlns:p14="http://schemas.microsoft.com/office/powerpoint/2010/main" val="4274676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Information Systems Controls</a:t>
            </a:r>
            <a:endParaRPr lang="en-US" dirty="0"/>
          </a:p>
        </p:txBody>
      </p:sp>
      <p:sp>
        <p:nvSpPr>
          <p:cNvPr id="3" name="Text Placeholder 2"/>
          <p:cNvSpPr>
            <a:spLocks noGrp="1"/>
          </p:cNvSpPr>
          <p:nvPr>
            <p:ph type="body" idx="1"/>
          </p:nvPr>
        </p:nvSpPr>
        <p:spPr/>
        <p:txBody>
          <a:bodyPr/>
          <a:lstStyle/>
          <a:p>
            <a:r>
              <a:rPr lang="en-US" altLang="en-US" sz="2200" dirty="0">
                <a:latin typeface="+mn-lt"/>
              </a:rPr>
              <a:t>May be automated or manual</a:t>
            </a:r>
          </a:p>
          <a:p>
            <a:r>
              <a:rPr lang="en-US" altLang="en-US" sz="2200" dirty="0">
                <a:latin typeface="+mn-lt"/>
              </a:rPr>
              <a:t>General controls</a:t>
            </a:r>
          </a:p>
          <a:p>
            <a:pPr lvl="1"/>
            <a:r>
              <a:rPr lang="en-US" altLang="en-US" sz="2200" dirty="0">
                <a:latin typeface="+mn-lt"/>
              </a:rPr>
              <a:t>Govern design, security, and use of computer programs and security of data files in general throughout organization</a:t>
            </a:r>
          </a:p>
          <a:p>
            <a:pPr lvl="1"/>
            <a:r>
              <a:rPr lang="en-US" altLang="en-US" sz="2200" dirty="0">
                <a:latin typeface="+mn-lt"/>
              </a:rPr>
              <a:t>Software controls, hardware controls, computer operations controls, data security controls, system development controls, administrative controls,</a:t>
            </a:r>
          </a:p>
          <a:p>
            <a:pPr>
              <a:buFont typeface="Arial" charset="0"/>
              <a:buChar char="•"/>
              <a:defRPr/>
            </a:pPr>
            <a:r>
              <a:rPr lang="en-US" sz="2200" dirty="0">
                <a:latin typeface="+mn-lt"/>
              </a:rPr>
              <a:t>Application controls</a:t>
            </a:r>
          </a:p>
          <a:p>
            <a:pPr lvl="1">
              <a:buFont typeface="Arial" charset="0"/>
              <a:buChar char="–"/>
              <a:defRPr/>
            </a:pPr>
            <a:r>
              <a:rPr lang="en-US" sz="2200" dirty="0">
                <a:latin typeface="+mn-lt"/>
              </a:rPr>
              <a:t>Controls unique to each computerized application</a:t>
            </a:r>
          </a:p>
          <a:p>
            <a:pPr lvl="1">
              <a:buFont typeface="Arial" charset="0"/>
              <a:buChar char="–"/>
              <a:defRPr/>
            </a:pPr>
            <a:r>
              <a:rPr lang="en-US" altLang="en-US" sz="2200" dirty="0">
                <a:latin typeface="+mn-lt"/>
              </a:rPr>
              <a:t>Input controls, processing controls, output controls</a:t>
            </a:r>
            <a:endParaRPr lang="en-US" sz="2200" dirty="0">
              <a:latin typeface="+mn-lt"/>
            </a:endParaRPr>
          </a:p>
        </p:txBody>
      </p:sp>
    </p:spTree>
    <p:extLst>
      <p:ext uri="{BB962C8B-B14F-4D97-AF65-F5344CB8AC3E}">
        <p14:creationId xmlns:p14="http://schemas.microsoft.com/office/powerpoint/2010/main" val="31293729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 Assessment</a:t>
            </a:r>
          </a:p>
        </p:txBody>
      </p:sp>
      <p:sp>
        <p:nvSpPr>
          <p:cNvPr id="3" name="Text Placeholder 2"/>
          <p:cNvSpPr>
            <a:spLocks noGrp="1"/>
          </p:cNvSpPr>
          <p:nvPr>
            <p:ph type="body" idx="1"/>
          </p:nvPr>
        </p:nvSpPr>
        <p:spPr/>
        <p:txBody>
          <a:bodyPr/>
          <a:lstStyle/>
          <a:p>
            <a:pPr>
              <a:defRPr/>
            </a:pPr>
            <a:r>
              <a:rPr lang="en-US" sz="2400" dirty="0">
                <a:latin typeface="+mn-lt"/>
              </a:rPr>
              <a:t>Determines level of risk to firm if specific activity or process is not properly controlled</a:t>
            </a:r>
          </a:p>
          <a:p>
            <a:pPr lvl="1">
              <a:defRPr/>
            </a:pPr>
            <a:r>
              <a:rPr lang="en-US" sz="2400" dirty="0">
                <a:latin typeface="+mn-lt"/>
              </a:rPr>
              <a:t>Types of threat</a:t>
            </a:r>
          </a:p>
          <a:p>
            <a:pPr lvl="1">
              <a:defRPr/>
            </a:pPr>
            <a:r>
              <a:rPr lang="en-US" sz="2400" dirty="0">
                <a:latin typeface="+mn-lt"/>
              </a:rPr>
              <a:t>Probability of occurrence during year</a:t>
            </a:r>
          </a:p>
          <a:p>
            <a:pPr lvl="1">
              <a:defRPr/>
            </a:pPr>
            <a:r>
              <a:rPr lang="en-US" sz="2400" dirty="0">
                <a:latin typeface="+mn-lt"/>
              </a:rPr>
              <a:t>Potential losses, value of threat</a:t>
            </a:r>
          </a:p>
          <a:p>
            <a:pPr lvl="1">
              <a:defRPr/>
            </a:pPr>
            <a:r>
              <a:rPr lang="en-US" sz="2400" dirty="0">
                <a:latin typeface="+mn-lt"/>
              </a:rPr>
              <a:t>Expected annual loss</a:t>
            </a:r>
          </a:p>
        </p:txBody>
      </p:sp>
    </p:spTree>
    <p:extLst>
      <p:ext uri="{BB962C8B-B14F-4D97-AF65-F5344CB8AC3E}">
        <p14:creationId xmlns:p14="http://schemas.microsoft.com/office/powerpoint/2010/main" val="13659870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Table 8.5 Online Order Processing Risk Assessment</a:t>
            </a:r>
          </a:p>
        </p:txBody>
      </p:sp>
      <p:graphicFrame>
        <p:nvGraphicFramePr>
          <p:cNvPr id="5" name="Table 4"/>
          <p:cNvGraphicFramePr>
            <a:graphicFrameLocks noGrp="1"/>
          </p:cNvGraphicFramePr>
          <p:nvPr>
            <p:extLst>
              <p:ext uri="{D42A27DB-BD31-4B8C-83A1-F6EECF244321}">
                <p14:modId xmlns:p14="http://schemas.microsoft.com/office/powerpoint/2010/main" val="888402122"/>
              </p:ext>
            </p:extLst>
          </p:nvPr>
        </p:nvGraphicFramePr>
        <p:xfrm>
          <a:off x="457200" y="1933575"/>
          <a:ext cx="8229600" cy="2560320"/>
        </p:xfrm>
        <a:graphic>
          <a:graphicData uri="http://schemas.openxmlformats.org/drawingml/2006/table">
            <a:tbl>
              <a:tblPr firstRow="1" bandRow="1">
                <a:tableStyleId>{9D7B26C5-4107-4FEC-AEDC-1716B250A1EF}</a:tableStyleId>
              </a:tblPr>
              <a:tblGrid>
                <a:gridCol w="1381124">
                  <a:extLst>
                    <a:ext uri="{9D8B030D-6E8A-4147-A177-3AD203B41FA5}">
                      <a16:colId xmlns:a16="http://schemas.microsoft.com/office/drawing/2014/main" val="2975686764"/>
                    </a:ext>
                  </a:extLst>
                </a:gridCol>
                <a:gridCol w="2079634">
                  <a:extLst>
                    <a:ext uri="{9D8B030D-6E8A-4147-A177-3AD203B41FA5}">
                      <a16:colId xmlns:a16="http://schemas.microsoft.com/office/drawing/2014/main" val="423454194"/>
                    </a:ext>
                  </a:extLst>
                </a:gridCol>
                <a:gridCol w="2441070">
                  <a:extLst>
                    <a:ext uri="{9D8B030D-6E8A-4147-A177-3AD203B41FA5}">
                      <a16:colId xmlns:a16="http://schemas.microsoft.com/office/drawing/2014/main" val="1475949244"/>
                    </a:ext>
                  </a:extLst>
                </a:gridCol>
                <a:gridCol w="2327772">
                  <a:extLst>
                    <a:ext uri="{9D8B030D-6E8A-4147-A177-3AD203B41FA5}">
                      <a16:colId xmlns:a16="http://schemas.microsoft.com/office/drawing/2014/main" val="1382375622"/>
                    </a:ext>
                  </a:extLst>
                </a:gridCol>
              </a:tblGrid>
              <a:tr h="370840">
                <a:tc>
                  <a:txBody>
                    <a:bodyPr/>
                    <a:lstStyle/>
                    <a:p>
                      <a:r>
                        <a:rPr lang="en-US" sz="1800" dirty="0"/>
                        <a:t>Exposure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Probability of Occurrence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Loss Range (Average)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Expected Annual Loss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75110673"/>
                  </a:ext>
                </a:extLst>
              </a:tr>
              <a:tr h="370840">
                <a:tc>
                  <a:txBody>
                    <a:bodyPr/>
                    <a:lstStyle/>
                    <a:p>
                      <a:r>
                        <a:rPr lang="en-US" sz="1800" dirty="0"/>
                        <a:t>Power</a:t>
                      </a:r>
                      <a:r>
                        <a:rPr lang="en-US" sz="1800" baseline="0" dirty="0"/>
                        <a:t> failure</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$5,000</a:t>
                      </a:r>
                      <a:r>
                        <a:rPr lang="en-US" sz="1800" baseline="0" dirty="0"/>
                        <a:t> − $200,000 ($102,500)</a:t>
                      </a:r>
                      <a:endParaRPr lang="en-US" sz="1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$30,750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6555791"/>
                  </a:ext>
                </a:extLst>
              </a:tr>
              <a:tr h="370840">
                <a:tc>
                  <a:txBody>
                    <a:bodyPr/>
                    <a:lstStyle/>
                    <a:p>
                      <a:r>
                        <a:rPr lang="en-US" sz="1800" dirty="0"/>
                        <a:t>Embezzlement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$1,000 </a:t>
                      </a:r>
                      <a:r>
                        <a:rPr lang="en-US" sz="1800" baseline="0" dirty="0"/>
                        <a:t>−</a:t>
                      </a:r>
                      <a:r>
                        <a:rPr lang="en-US" sz="1800" dirty="0"/>
                        <a:t> $50,000 ($25,500)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sz="1800" dirty="0"/>
                        <a:t>$1275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6357506"/>
                  </a:ext>
                </a:extLst>
              </a:tr>
              <a:tr h="370840">
                <a:tc>
                  <a:txBody>
                    <a:bodyPr/>
                    <a:lstStyle/>
                    <a:p>
                      <a:r>
                        <a:rPr lang="en-US" sz="1800" dirty="0"/>
                        <a:t>User error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$200 </a:t>
                      </a:r>
                      <a:r>
                        <a:rPr lang="en-US" sz="1800" baseline="0" dirty="0"/>
                        <a:t>−</a:t>
                      </a:r>
                      <a:r>
                        <a:rPr lang="en-US" sz="1800" dirty="0"/>
                        <a:t> $40,000 ($20,100)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800" dirty="0"/>
                        <a:t>$19,698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66324320"/>
                  </a:ext>
                </a:extLst>
              </a:tr>
            </a:tbl>
          </a:graphicData>
        </a:graphic>
      </p:graphicFrame>
    </p:spTree>
    <p:extLst>
      <p:ext uri="{BB962C8B-B14F-4D97-AF65-F5344CB8AC3E}">
        <p14:creationId xmlns:p14="http://schemas.microsoft.com/office/powerpoint/2010/main" val="5047935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Security Policy</a:t>
            </a:r>
            <a:endParaRPr lang="en-US" dirty="0"/>
          </a:p>
        </p:txBody>
      </p:sp>
      <p:sp>
        <p:nvSpPr>
          <p:cNvPr id="3" name="Text Placeholder 2"/>
          <p:cNvSpPr>
            <a:spLocks noGrp="1"/>
          </p:cNvSpPr>
          <p:nvPr>
            <p:ph type="body" idx="1"/>
          </p:nvPr>
        </p:nvSpPr>
        <p:spPr/>
        <p:txBody>
          <a:bodyPr/>
          <a:lstStyle/>
          <a:p>
            <a:r>
              <a:rPr lang="en-US" altLang="en-US" sz="2400" dirty="0">
                <a:latin typeface="+mn-lt"/>
              </a:rPr>
              <a:t>Ranks information risks, identifies security goals and mechanisms for achieving these goals</a:t>
            </a:r>
          </a:p>
          <a:p>
            <a:r>
              <a:rPr lang="en-US" altLang="en-US" sz="2400" dirty="0">
                <a:latin typeface="+mn-lt"/>
              </a:rPr>
              <a:t>Drives other policies</a:t>
            </a:r>
          </a:p>
          <a:p>
            <a:r>
              <a:rPr lang="en-US" altLang="en-US" sz="2400" dirty="0">
                <a:latin typeface="+mn-lt"/>
              </a:rPr>
              <a:t>Acceptable use policy (A</a:t>
            </a:r>
            <a:r>
              <a:rPr lang="en-US" altLang="en-US" sz="100" dirty="0">
                <a:latin typeface="+mn-lt"/>
              </a:rPr>
              <a:t> </a:t>
            </a:r>
            <a:r>
              <a:rPr lang="en-US" altLang="en-US" sz="2400" dirty="0">
                <a:latin typeface="+mn-lt"/>
              </a:rPr>
              <a:t>U</a:t>
            </a:r>
            <a:r>
              <a:rPr lang="en-US" altLang="en-US" sz="100" dirty="0">
                <a:latin typeface="+mn-lt"/>
              </a:rPr>
              <a:t> </a:t>
            </a:r>
            <a:r>
              <a:rPr lang="en-US" altLang="en-US" sz="2400" dirty="0">
                <a:latin typeface="+mn-lt"/>
              </a:rPr>
              <a:t>P)</a:t>
            </a:r>
          </a:p>
          <a:p>
            <a:pPr lvl="1"/>
            <a:r>
              <a:rPr lang="en-US" altLang="en-US" sz="2400" dirty="0">
                <a:latin typeface="+mn-lt"/>
              </a:rPr>
              <a:t>Defines acceptable uses of firm</a:t>
            </a:r>
            <a:r>
              <a:rPr lang="en-US" altLang="ja-JP" sz="2400" dirty="0">
                <a:latin typeface="+mn-lt"/>
              </a:rPr>
              <a:t>’s information resources and computing equipment</a:t>
            </a:r>
          </a:p>
          <a:p>
            <a:r>
              <a:rPr lang="en-US" altLang="ja-JP" sz="2400" dirty="0">
                <a:latin typeface="+mn-lt"/>
              </a:rPr>
              <a:t>Identity management</a:t>
            </a:r>
          </a:p>
          <a:p>
            <a:pPr lvl="1"/>
            <a:r>
              <a:rPr lang="en-US" altLang="en-US" sz="2400" dirty="0">
                <a:latin typeface="+mn-lt"/>
              </a:rPr>
              <a:t>Identifying valid users</a:t>
            </a:r>
          </a:p>
          <a:p>
            <a:pPr lvl="1"/>
            <a:r>
              <a:rPr lang="en-US" altLang="en-US" sz="2400" dirty="0">
                <a:latin typeface="+mn-lt"/>
              </a:rPr>
              <a:t>Controlling access</a:t>
            </a:r>
            <a:endParaRPr lang="en-US" sz="2400" dirty="0">
              <a:latin typeface="+mn-lt"/>
            </a:endParaRPr>
          </a:p>
        </p:txBody>
      </p:sp>
    </p:spTree>
    <p:extLst>
      <p:ext uri="{BB962C8B-B14F-4D97-AF65-F5344CB8AC3E}">
        <p14:creationId xmlns:p14="http://schemas.microsoft.com/office/powerpoint/2010/main" val="569425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8.3 </a:t>
            </a:r>
            <a:r>
              <a:rPr lang="en-US" dirty="0"/>
              <a:t>Access Rules for a Personnel System</a:t>
            </a:r>
          </a:p>
        </p:txBody>
      </p:sp>
      <p:pic>
        <p:nvPicPr>
          <p:cNvPr id="4" name="Picture 3" descr="A chart shows the access rules for a personnel system. The chart is titled Security Profile 1 at the top followed by the information as follows. User, Personnel Department Clerk. Location, Division 1. Employee identification. Codes with this profile, 0 0 7 5 3, 2 7 8 3 4, 3 7 6 6 5, 4 4 1 1 6. Data field restrictions, All employee data for Division 1 only. Type of access, Read and Update. Medical history data, None. Salary, None. Pensionable earnings, None. Below this profile is Security Profile 2 as follows. User, Divisional Personnel Manager. Location, Division 1. Employee identification. Codes with this profile, 2 7 3 2 1. Data field restrictions, All employee data for Division 1 only. Type of access, Read only."/>
          <p:cNvPicPr>
            <a:picLocks noChangeAspect="1"/>
          </p:cNvPicPr>
          <p:nvPr/>
        </p:nvPicPr>
        <p:blipFill rotWithShape="1">
          <a:blip r:embed="rId3" cstate="screen">
            <a:extLst>
              <a:ext uri="{28A0092B-C50C-407E-A947-70E740481C1C}">
                <a14:useLocalDpi xmlns:a14="http://schemas.microsoft.com/office/drawing/2010/main"/>
              </a:ext>
            </a:extLst>
          </a:blip>
          <a:srcRect b="3204"/>
          <a:stretch/>
        </p:blipFill>
        <p:spPr>
          <a:xfrm>
            <a:off x="1741193" y="1647825"/>
            <a:ext cx="5661613" cy="4486275"/>
          </a:xfrm>
          <a:prstGeom prst="rect">
            <a:avLst/>
          </a:prstGeom>
        </p:spPr>
      </p:pic>
    </p:spTree>
    <p:extLst>
      <p:ext uri="{BB962C8B-B14F-4D97-AF65-F5344CB8AC3E}">
        <p14:creationId xmlns:p14="http://schemas.microsoft.com/office/powerpoint/2010/main" val="1712329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Disaster Recovery Planning and Business Continuity Planning</a:t>
            </a:r>
          </a:p>
        </p:txBody>
      </p:sp>
      <p:sp>
        <p:nvSpPr>
          <p:cNvPr id="3" name="Text Placeholder 2"/>
          <p:cNvSpPr>
            <a:spLocks noGrp="1"/>
          </p:cNvSpPr>
          <p:nvPr>
            <p:ph type="body" idx="1"/>
          </p:nvPr>
        </p:nvSpPr>
        <p:spPr>
          <a:xfrm>
            <a:off x="457199" y="1600200"/>
            <a:ext cx="8429625" cy="4525963"/>
          </a:xfrm>
        </p:spPr>
        <p:txBody>
          <a:bodyPr/>
          <a:lstStyle/>
          <a:p>
            <a:r>
              <a:rPr lang="en-US" altLang="en-US" sz="2400" dirty="0">
                <a:latin typeface="+mn-lt"/>
              </a:rPr>
              <a:t>Disaster recovery planning</a:t>
            </a:r>
          </a:p>
          <a:p>
            <a:pPr lvl="1"/>
            <a:r>
              <a:rPr lang="en-US" altLang="en-US" sz="2400" dirty="0">
                <a:latin typeface="+mn-lt"/>
              </a:rPr>
              <a:t>Devises plans for restoration of disrupted services</a:t>
            </a:r>
          </a:p>
          <a:p>
            <a:r>
              <a:rPr lang="en-US" altLang="en-US" sz="2400" dirty="0">
                <a:latin typeface="+mn-lt"/>
              </a:rPr>
              <a:t>Business continuity planning</a:t>
            </a:r>
          </a:p>
          <a:p>
            <a:pPr lvl="1"/>
            <a:r>
              <a:rPr lang="en-US" altLang="en-US" sz="2400" dirty="0">
                <a:latin typeface="+mn-lt"/>
              </a:rPr>
              <a:t>Focuses on restoring business operations after disaster</a:t>
            </a:r>
          </a:p>
          <a:p>
            <a:r>
              <a:rPr lang="en-US" altLang="en-US" sz="2400" dirty="0">
                <a:latin typeface="+mn-lt"/>
              </a:rPr>
              <a:t>Both types of plans needed to identify firm</a:t>
            </a:r>
            <a:r>
              <a:rPr lang="en-US" altLang="ja-JP" sz="2400" dirty="0">
                <a:latin typeface="+mn-lt"/>
              </a:rPr>
              <a:t>’s most critical systems</a:t>
            </a:r>
          </a:p>
          <a:p>
            <a:pPr lvl="1"/>
            <a:r>
              <a:rPr lang="en-US" altLang="en-US" sz="2400" dirty="0">
                <a:latin typeface="+mn-lt"/>
              </a:rPr>
              <a:t>Business impact analysis to determine impact of an outage</a:t>
            </a:r>
          </a:p>
          <a:p>
            <a:pPr lvl="1"/>
            <a:r>
              <a:rPr lang="en-US" altLang="en-US" sz="2400" dirty="0">
                <a:latin typeface="+mn-lt"/>
              </a:rPr>
              <a:t>Management must determine which systems restored first</a:t>
            </a:r>
            <a:endParaRPr lang="en-US" sz="2400" dirty="0">
              <a:latin typeface="+mn-lt"/>
            </a:endParaRPr>
          </a:p>
        </p:txBody>
      </p:sp>
    </p:spTree>
    <p:extLst>
      <p:ext uri="{BB962C8B-B14F-4D97-AF65-F5344CB8AC3E}">
        <p14:creationId xmlns:p14="http://schemas.microsoft.com/office/powerpoint/2010/main" val="3198310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Role of Auditing</a:t>
            </a:r>
          </a:p>
        </p:txBody>
      </p:sp>
      <p:sp>
        <p:nvSpPr>
          <p:cNvPr id="3" name="Text Placeholder 2"/>
          <p:cNvSpPr>
            <a:spLocks noGrp="1"/>
          </p:cNvSpPr>
          <p:nvPr>
            <p:ph type="body" idx="1"/>
          </p:nvPr>
        </p:nvSpPr>
        <p:spPr/>
        <p:txBody>
          <a:bodyPr/>
          <a:lstStyle/>
          <a:p>
            <a:r>
              <a:rPr lang="en-US" altLang="en-US" sz="2400" dirty="0">
                <a:latin typeface="+mn-lt"/>
              </a:rPr>
              <a:t>Information systems audit</a:t>
            </a:r>
          </a:p>
          <a:p>
            <a:pPr lvl="1"/>
            <a:r>
              <a:rPr lang="en-US" altLang="en-US" sz="2400" dirty="0">
                <a:latin typeface="+mn-lt"/>
              </a:rPr>
              <a:t>Examines firm</a:t>
            </a:r>
            <a:r>
              <a:rPr lang="en-US" altLang="ja-JP" sz="2400" dirty="0">
                <a:latin typeface="+mn-lt"/>
              </a:rPr>
              <a:t>’s overall security environment as well as controls governing individual information systems</a:t>
            </a:r>
          </a:p>
          <a:p>
            <a:r>
              <a:rPr lang="en-US" altLang="ja-JP" sz="2400" dirty="0">
                <a:latin typeface="+mn-lt"/>
              </a:rPr>
              <a:t>Security audits</a:t>
            </a:r>
          </a:p>
          <a:p>
            <a:pPr lvl="1"/>
            <a:r>
              <a:rPr lang="en-US" altLang="en-US" sz="2400" dirty="0">
                <a:latin typeface="+mn-lt"/>
              </a:rPr>
              <a:t>Review technologies, procedures, documentation, training, and personnel</a:t>
            </a:r>
          </a:p>
          <a:p>
            <a:pPr lvl="1"/>
            <a:r>
              <a:rPr lang="en-US" altLang="en-US" sz="2400" dirty="0">
                <a:latin typeface="+mn-lt"/>
              </a:rPr>
              <a:t>May even simulate disaster to test responses</a:t>
            </a:r>
          </a:p>
          <a:p>
            <a:r>
              <a:rPr lang="en-US" altLang="en-US" sz="2400" dirty="0">
                <a:latin typeface="+mn-lt"/>
              </a:rPr>
              <a:t>List and rank control weaknesses and the probability of occurrence</a:t>
            </a:r>
          </a:p>
          <a:p>
            <a:r>
              <a:rPr lang="en-US" altLang="en-US" sz="2400" dirty="0">
                <a:latin typeface="+mn-lt"/>
              </a:rPr>
              <a:t>Assess financial and organizational impact of each threat</a:t>
            </a:r>
            <a:endParaRPr lang="en-US" sz="2400" dirty="0">
              <a:latin typeface="+mn-lt"/>
            </a:endParaRPr>
          </a:p>
        </p:txBody>
      </p:sp>
    </p:spTree>
    <p:extLst>
      <p:ext uri="{BB962C8B-B14F-4D97-AF65-F5344CB8AC3E}">
        <p14:creationId xmlns:p14="http://schemas.microsoft.com/office/powerpoint/2010/main" val="257284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Video Cases</a:t>
            </a:r>
          </a:p>
        </p:txBody>
      </p:sp>
      <p:sp>
        <p:nvSpPr>
          <p:cNvPr id="3" name="Text Placeholder 2"/>
          <p:cNvSpPr>
            <a:spLocks noGrp="1"/>
          </p:cNvSpPr>
          <p:nvPr>
            <p:ph type="body" idx="1"/>
          </p:nvPr>
        </p:nvSpPr>
        <p:spPr/>
        <p:txBody>
          <a:bodyPr/>
          <a:lstStyle/>
          <a:p>
            <a:r>
              <a:rPr lang="en-US" sz="2400" dirty="0">
                <a:latin typeface="+mn-lt"/>
              </a:rPr>
              <a:t>Case 1: Stuxnet and Cyberwarfare</a:t>
            </a:r>
          </a:p>
          <a:p>
            <a:r>
              <a:rPr lang="en-US" sz="2400" dirty="0">
                <a:latin typeface="+mn-lt"/>
              </a:rPr>
              <a:t>Case 2: Cyberespionage: The Chinese Threat</a:t>
            </a:r>
          </a:p>
          <a:p>
            <a:r>
              <a:rPr lang="en-US" sz="2400" b="1" dirty="0">
                <a:latin typeface="+mn-lt"/>
              </a:rPr>
              <a:t>Instructional Video 1: Sony PlayStation Hacked; Data Stolen from 77 Million Users</a:t>
            </a:r>
          </a:p>
          <a:p>
            <a:r>
              <a:rPr lang="en-US" sz="2400" b="1" dirty="0">
                <a:latin typeface="+mn-lt"/>
              </a:rPr>
              <a:t>Instructional Video 2: Meet the Hackers: Anonymous Statement on Hacking Sony</a:t>
            </a:r>
          </a:p>
        </p:txBody>
      </p:sp>
    </p:spTree>
    <p:extLst>
      <p:ext uri="{BB962C8B-B14F-4D97-AF65-F5344CB8AC3E}">
        <p14:creationId xmlns:p14="http://schemas.microsoft.com/office/powerpoint/2010/main" val="13044887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8.4 </a:t>
            </a:r>
            <a:r>
              <a:rPr lang="en-US" dirty="0"/>
              <a:t>Sample Auditor’s List of Control Weaknesses</a:t>
            </a:r>
          </a:p>
        </p:txBody>
      </p:sp>
      <p:pic>
        <p:nvPicPr>
          <p:cNvPr id="4" name="Picture 3" descr="A table shows the sample auditor’s list of control weaknesses. The table shows the following information at the top. Function, Loan. Location, Peoria, Illinois. Prepared by, J Ericson. Date, June 16, 20 17. Received by, T Benson. Review date, June 28, 20 17. There are three headings labeled Nature of Weakness, Chance for Error or Abuse, Notification to Management. Below Chance for Error or Abuse and Notification to Management are the labels yes or no, justification, report date, and management response. The data below these labels is as follows. 1. The nature of weakness is User accounts with missing passwords, Chance for Error or Abuse is yes, the justification is Leaves system open to unauthorized outsiders or attackers, the report date is 5 10, 2017, and management response is Eliminate accounts without passwords. 2. The nature of weakness is Network configured to allow some sharing of system files, Chance for Error or Abuse is yes, the justification is Exposes critical system files to hostile parties connected to the network, the report date is 5 10, 2017, and management response is Ensure only required directories are shared and that they are protected with strong passwords. 3. The nature of weakness is Software patches can update production programs without final approval from Standards and Controls group, Chance for Error or Abuse is no, the justification is All production programs require management approval. Standards and Controls group assigns such cases to a temporary production status, there is no report date, and no management response."/>
          <p:cNvPicPr>
            <a:picLocks noChangeAspect="1"/>
          </p:cNvPicPr>
          <p:nvPr/>
        </p:nvPicPr>
        <p:blipFill rotWithShape="1">
          <a:blip r:embed="rId3" cstate="screen">
            <a:extLst>
              <a:ext uri="{28A0092B-C50C-407E-A947-70E740481C1C}">
                <a14:useLocalDpi xmlns:a14="http://schemas.microsoft.com/office/drawing/2010/main"/>
              </a:ext>
            </a:extLst>
          </a:blip>
          <a:srcRect b="3542"/>
          <a:stretch/>
        </p:blipFill>
        <p:spPr>
          <a:xfrm>
            <a:off x="1158332" y="1562100"/>
            <a:ext cx="6827336" cy="4791076"/>
          </a:xfrm>
          <a:prstGeom prst="rect">
            <a:avLst/>
          </a:prstGeom>
        </p:spPr>
      </p:pic>
    </p:spTree>
    <p:extLst>
      <p:ext uri="{BB962C8B-B14F-4D97-AF65-F5344CB8AC3E}">
        <p14:creationId xmlns:p14="http://schemas.microsoft.com/office/powerpoint/2010/main" val="3401358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Tools and Technologies for Safeguarding Information Systems </a:t>
            </a:r>
            <a:r>
              <a:rPr lang="en-US" sz="2000" b="0" dirty="0"/>
              <a:t>(1 of 3)</a:t>
            </a:r>
            <a:endParaRPr lang="en-US" b="0" dirty="0"/>
          </a:p>
        </p:txBody>
      </p:sp>
      <p:sp>
        <p:nvSpPr>
          <p:cNvPr id="3" name="Text Placeholder 2"/>
          <p:cNvSpPr>
            <a:spLocks noGrp="1"/>
          </p:cNvSpPr>
          <p:nvPr>
            <p:ph type="body" idx="1"/>
          </p:nvPr>
        </p:nvSpPr>
        <p:spPr/>
        <p:txBody>
          <a:bodyPr/>
          <a:lstStyle/>
          <a:p>
            <a:pPr>
              <a:buFont typeface="Arial" charset="0"/>
              <a:buChar char="•"/>
              <a:defRPr/>
            </a:pPr>
            <a:r>
              <a:rPr lang="en-US" sz="2400" dirty="0">
                <a:latin typeface="+mn-lt"/>
              </a:rPr>
              <a:t>Identity management software</a:t>
            </a:r>
          </a:p>
          <a:p>
            <a:pPr lvl="1">
              <a:spcBef>
                <a:spcPts val="0"/>
              </a:spcBef>
              <a:buFont typeface="Arial" charset="0"/>
              <a:buChar char="–"/>
              <a:defRPr/>
            </a:pPr>
            <a:r>
              <a:rPr lang="en-US" sz="2400" dirty="0">
                <a:latin typeface="+mn-lt"/>
              </a:rPr>
              <a:t>Automates keeping track of all users and privileges</a:t>
            </a:r>
          </a:p>
          <a:p>
            <a:pPr lvl="1">
              <a:spcBef>
                <a:spcPts val="0"/>
              </a:spcBef>
              <a:buFont typeface="Arial" charset="0"/>
              <a:buChar char="–"/>
              <a:defRPr/>
            </a:pPr>
            <a:r>
              <a:rPr lang="en-US" sz="2400" dirty="0">
                <a:latin typeface="+mn-lt"/>
              </a:rPr>
              <a:t>Authenticates users, protecting identities, controlling access</a:t>
            </a:r>
          </a:p>
          <a:p>
            <a:pPr>
              <a:buFont typeface="Arial" charset="0"/>
              <a:buChar char="•"/>
              <a:defRPr/>
            </a:pPr>
            <a:r>
              <a:rPr lang="en-US" sz="2400" dirty="0">
                <a:latin typeface="+mn-lt"/>
              </a:rPr>
              <a:t>Authentication</a:t>
            </a:r>
          </a:p>
          <a:p>
            <a:pPr lvl="1">
              <a:spcBef>
                <a:spcPts val="0"/>
              </a:spcBef>
              <a:buFont typeface="Arial" charset="0"/>
              <a:buChar char="–"/>
              <a:defRPr/>
            </a:pPr>
            <a:r>
              <a:rPr lang="en-US" sz="2400" dirty="0">
                <a:latin typeface="+mn-lt"/>
              </a:rPr>
              <a:t>Password systems</a:t>
            </a:r>
          </a:p>
          <a:p>
            <a:pPr lvl="1">
              <a:spcBef>
                <a:spcPts val="0"/>
              </a:spcBef>
              <a:buFont typeface="Arial" charset="0"/>
              <a:buChar char="–"/>
              <a:defRPr/>
            </a:pPr>
            <a:r>
              <a:rPr lang="en-US" sz="2400" dirty="0">
                <a:latin typeface="+mn-lt"/>
              </a:rPr>
              <a:t>Tokens</a:t>
            </a:r>
          </a:p>
          <a:p>
            <a:pPr lvl="1">
              <a:spcBef>
                <a:spcPts val="0"/>
              </a:spcBef>
              <a:buFont typeface="Arial" charset="0"/>
              <a:buChar char="–"/>
              <a:defRPr/>
            </a:pPr>
            <a:r>
              <a:rPr lang="en-US" sz="2400" dirty="0">
                <a:latin typeface="+mn-lt"/>
              </a:rPr>
              <a:t>Smart cards</a:t>
            </a:r>
          </a:p>
          <a:p>
            <a:pPr lvl="1">
              <a:spcBef>
                <a:spcPts val="0"/>
              </a:spcBef>
              <a:buFont typeface="Arial" charset="0"/>
              <a:buChar char="–"/>
              <a:defRPr/>
            </a:pPr>
            <a:r>
              <a:rPr lang="en-US" sz="2400" dirty="0">
                <a:latin typeface="+mn-lt"/>
              </a:rPr>
              <a:t>Biometric authentication</a:t>
            </a:r>
          </a:p>
          <a:p>
            <a:pPr lvl="1">
              <a:spcBef>
                <a:spcPts val="0"/>
              </a:spcBef>
              <a:buFont typeface="Arial" charset="0"/>
              <a:buChar char="–"/>
              <a:defRPr/>
            </a:pPr>
            <a:r>
              <a:rPr lang="en-US" sz="2400" dirty="0">
                <a:latin typeface="+mn-lt"/>
              </a:rPr>
              <a:t>Two-factor authentication</a:t>
            </a:r>
          </a:p>
        </p:txBody>
      </p:sp>
    </p:spTree>
    <p:extLst>
      <p:ext uri="{BB962C8B-B14F-4D97-AF65-F5344CB8AC3E}">
        <p14:creationId xmlns:p14="http://schemas.microsoft.com/office/powerpoint/2010/main" val="714179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Tools and Technologies for Safeguarding Information Systems </a:t>
            </a:r>
            <a:r>
              <a:rPr lang="en-US" sz="2000" b="0" dirty="0"/>
              <a:t>(2 of 3)</a:t>
            </a:r>
            <a:endParaRPr lang="en-US" b="0" dirty="0"/>
          </a:p>
        </p:txBody>
      </p:sp>
      <p:sp>
        <p:nvSpPr>
          <p:cNvPr id="3" name="Text Placeholder 2"/>
          <p:cNvSpPr>
            <a:spLocks noGrp="1"/>
          </p:cNvSpPr>
          <p:nvPr>
            <p:ph type="body" idx="1"/>
          </p:nvPr>
        </p:nvSpPr>
        <p:spPr/>
        <p:txBody>
          <a:bodyPr/>
          <a:lstStyle/>
          <a:p>
            <a:r>
              <a:rPr lang="en-US" sz="2400" dirty="0">
                <a:latin typeface="+mn-lt"/>
              </a:rPr>
              <a:t>Firewall</a:t>
            </a:r>
          </a:p>
          <a:p>
            <a:pPr lvl="1"/>
            <a:r>
              <a:rPr lang="en-US" sz="2400" dirty="0">
                <a:latin typeface="+mn-lt"/>
              </a:rPr>
              <a:t>Combination of hardware and software that prevents unauthorized users from accessing private networks</a:t>
            </a:r>
          </a:p>
          <a:p>
            <a:pPr lvl="1"/>
            <a:r>
              <a:rPr lang="en-US" sz="2400" dirty="0">
                <a:latin typeface="+mn-lt"/>
              </a:rPr>
              <a:t>Packet filtering</a:t>
            </a:r>
          </a:p>
          <a:p>
            <a:pPr lvl="1"/>
            <a:r>
              <a:rPr lang="en-US" sz="2400" dirty="0">
                <a:latin typeface="+mn-lt"/>
              </a:rPr>
              <a:t>Stateful inspection</a:t>
            </a:r>
          </a:p>
          <a:p>
            <a:pPr lvl="1"/>
            <a:r>
              <a:rPr lang="en-US" sz="2400" dirty="0">
                <a:latin typeface="+mn-lt"/>
              </a:rPr>
              <a:t>Network address translation (N</a:t>
            </a:r>
            <a:r>
              <a:rPr lang="en-US" sz="100" dirty="0">
                <a:latin typeface="+mn-lt"/>
              </a:rPr>
              <a:t> </a:t>
            </a:r>
            <a:r>
              <a:rPr lang="en-US" sz="2400" dirty="0">
                <a:latin typeface="+mn-lt"/>
              </a:rPr>
              <a:t>A</a:t>
            </a:r>
            <a:r>
              <a:rPr lang="en-US" sz="100" dirty="0">
                <a:latin typeface="+mn-lt"/>
              </a:rPr>
              <a:t> </a:t>
            </a:r>
            <a:r>
              <a:rPr lang="en-US" sz="2400" dirty="0">
                <a:latin typeface="+mn-lt"/>
              </a:rPr>
              <a:t>T)</a:t>
            </a:r>
          </a:p>
          <a:p>
            <a:pPr lvl="1"/>
            <a:r>
              <a:rPr lang="en-US" sz="2400" dirty="0">
                <a:latin typeface="+mn-lt"/>
              </a:rPr>
              <a:t>Application proxy filtering</a:t>
            </a:r>
          </a:p>
        </p:txBody>
      </p:sp>
    </p:spTree>
    <p:extLst>
      <p:ext uri="{BB962C8B-B14F-4D97-AF65-F5344CB8AC3E}">
        <p14:creationId xmlns:p14="http://schemas.microsoft.com/office/powerpoint/2010/main" val="440799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8.5 </a:t>
            </a:r>
            <a:r>
              <a:rPr lang="en-US" dirty="0"/>
              <a:t>A Corporate Firewall</a:t>
            </a:r>
          </a:p>
        </p:txBody>
      </p:sp>
      <p:pic>
        <p:nvPicPr>
          <p:cNvPr id="4" name="Picture 3" descr="A diagram depicts a corporate firewall. The diagram shows following components from left to right with a two-way arrow between them. Internet, Outer firewall, Web server, Inner firewall, Corporate systems, and Database. The diagram also shows two-way arrows between policy rules and outer and inner firewalls. Also, various user computers are connected to the corporate systems through L A N’s."/>
          <p:cNvPicPr>
            <a:picLocks noChangeAspect="1"/>
          </p:cNvPicPr>
          <p:nvPr/>
        </p:nvPicPr>
        <p:blipFill rotWithShape="1">
          <a:blip r:embed="rId3" cstate="screen">
            <a:extLst>
              <a:ext uri="{28A0092B-C50C-407E-A947-70E740481C1C}">
                <a14:useLocalDpi xmlns:a14="http://schemas.microsoft.com/office/drawing/2010/main"/>
              </a:ext>
            </a:extLst>
          </a:blip>
          <a:srcRect b="3288"/>
          <a:stretch/>
        </p:blipFill>
        <p:spPr>
          <a:xfrm>
            <a:off x="1103150" y="1805120"/>
            <a:ext cx="6937699" cy="4433756"/>
          </a:xfrm>
          <a:prstGeom prst="rect">
            <a:avLst/>
          </a:prstGeom>
        </p:spPr>
      </p:pic>
    </p:spTree>
    <p:extLst>
      <p:ext uri="{BB962C8B-B14F-4D97-AF65-F5344CB8AC3E}">
        <p14:creationId xmlns:p14="http://schemas.microsoft.com/office/powerpoint/2010/main" val="11383742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Tools and Technologies for Safeguarding Information Systems </a:t>
            </a:r>
            <a:r>
              <a:rPr lang="en-US" sz="2000" b="0" dirty="0"/>
              <a:t>(3 of 3)</a:t>
            </a:r>
            <a:endParaRPr lang="en-US" b="0" dirty="0"/>
          </a:p>
        </p:txBody>
      </p:sp>
      <p:sp>
        <p:nvSpPr>
          <p:cNvPr id="3" name="Text Placeholder 2"/>
          <p:cNvSpPr>
            <a:spLocks noGrp="1"/>
          </p:cNvSpPr>
          <p:nvPr>
            <p:ph type="body" idx="1"/>
          </p:nvPr>
        </p:nvSpPr>
        <p:spPr/>
        <p:txBody>
          <a:bodyPr/>
          <a:lstStyle/>
          <a:p>
            <a:pPr>
              <a:defRPr/>
            </a:pPr>
            <a:r>
              <a:rPr lang="en-US" sz="2400" dirty="0">
                <a:latin typeface="+mn-lt"/>
              </a:rPr>
              <a:t>Intrusion detection system</a:t>
            </a:r>
          </a:p>
          <a:p>
            <a:pPr lvl="1">
              <a:defRPr/>
            </a:pPr>
            <a:r>
              <a:rPr lang="en-US" sz="2400" dirty="0">
                <a:latin typeface="+mn-lt"/>
              </a:rPr>
              <a:t>Monitors hot spots on corporate networks to detect and deter intruders</a:t>
            </a:r>
          </a:p>
          <a:p>
            <a:pPr>
              <a:defRPr/>
            </a:pPr>
            <a:r>
              <a:rPr lang="en-US" sz="2400" dirty="0">
                <a:latin typeface="+mn-lt"/>
              </a:rPr>
              <a:t>Antivirus and antispyware software</a:t>
            </a:r>
          </a:p>
          <a:p>
            <a:pPr lvl="1">
              <a:defRPr/>
            </a:pPr>
            <a:r>
              <a:rPr lang="en-US" sz="2400" dirty="0">
                <a:latin typeface="+mn-lt"/>
              </a:rPr>
              <a:t>Checks computers for presence of malware and can often eliminate it as well</a:t>
            </a:r>
          </a:p>
          <a:p>
            <a:pPr lvl="1">
              <a:defRPr/>
            </a:pPr>
            <a:r>
              <a:rPr lang="en-US" sz="2400" dirty="0">
                <a:latin typeface="+mn-lt"/>
              </a:rPr>
              <a:t>Requires continual updating</a:t>
            </a:r>
          </a:p>
          <a:p>
            <a:pPr>
              <a:defRPr/>
            </a:pPr>
            <a:r>
              <a:rPr lang="en-US" sz="2400" dirty="0">
                <a:latin typeface="+mn-lt"/>
              </a:rPr>
              <a:t>Unified threat management (U</a:t>
            </a:r>
            <a:r>
              <a:rPr lang="en-US" sz="100" dirty="0">
                <a:latin typeface="+mn-lt"/>
              </a:rPr>
              <a:t> </a:t>
            </a:r>
            <a:r>
              <a:rPr lang="en-US" sz="2400" dirty="0">
                <a:latin typeface="+mn-lt"/>
              </a:rPr>
              <a:t>T</a:t>
            </a:r>
            <a:r>
              <a:rPr lang="en-US" sz="100" dirty="0">
                <a:latin typeface="+mn-lt"/>
              </a:rPr>
              <a:t> </a:t>
            </a:r>
            <a:r>
              <a:rPr lang="en-US" sz="2400" dirty="0">
                <a:latin typeface="+mn-lt"/>
              </a:rPr>
              <a:t>M) systems</a:t>
            </a:r>
          </a:p>
        </p:txBody>
      </p:sp>
    </p:spTree>
    <p:extLst>
      <p:ext uri="{BB962C8B-B14F-4D97-AF65-F5344CB8AC3E}">
        <p14:creationId xmlns:p14="http://schemas.microsoft.com/office/powerpoint/2010/main" val="36801054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Securing Wireless Networks</a:t>
            </a:r>
            <a:endParaRPr lang="en-US"/>
          </a:p>
        </p:txBody>
      </p:sp>
      <p:sp>
        <p:nvSpPr>
          <p:cNvPr id="3" name="Text Placeholder 2"/>
          <p:cNvSpPr>
            <a:spLocks noGrp="1"/>
          </p:cNvSpPr>
          <p:nvPr>
            <p:ph type="body" idx="1"/>
          </p:nvPr>
        </p:nvSpPr>
        <p:spPr/>
        <p:txBody>
          <a:bodyPr/>
          <a:lstStyle/>
          <a:p>
            <a:r>
              <a:rPr lang="en-US" altLang="en-US" sz="2400" dirty="0">
                <a:latin typeface="+mn-lt"/>
              </a:rPr>
              <a:t>W</a:t>
            </a:r>
            <a:r>
              <a:rPr lang="en-US" altLang="en-US" sz="100" dirty="0">
                <a:latin typeface="+mn-lt"/>
              </a:rPr>
              <a:t> </a:t>
            </a:r>
            <a:r>
              <a:rPr lang="en-US" altLang="en-US" sz="2400" dirty="0">
                <a:latin typeface="+mn-lt"/>
              </a:rPr>
              <a:t>E</a:t>
            </a:r>
            <a:r>
              <a:rPr lang="en-US" altLang="en-US" sz="100" dirty="0">
                <a:latin typeface="+mn-lt"/>
              </a:rPr>
              <a:t> </a:t>
            </a:r>
            <a:r>
              <a:rPr lang="en-US" altLang="en-US" sz="2400" dirty="0">
                <a:latin typeface="+mn-lt"/>
              </a:rPr>
              <a:t>P security</a:t>
            </a:r>
          </a:p>
          <a:p>
            <a:pPr lvl="1"/>
            <a:r>
              <a:rPr lang="en-US" altLang="en-US" sz="2400" dirty="0">
                <a:latin typeface="+mn-lt"/>
              </a:rPr>
              <a:t>Static encryption keys are relatively easy to crack</a:t>
            </a:r>
          </a:p>
          <a:p>
            <a:pPr lvl="1"/>
            <a:r>
              <a:rPr lang="en-US" altLang="en-US" sz="2400" dirty="0">
                <a:latin typeface="+mn-lt"/>
              </a:rPr>
              <a:t>Improved if used in conjunction with V</a:t>
            </a:r>
            <a:r>
              <a:rPr lang="en-US" altLang="en-US" sz="100" dirty="0">
                <a:latin typeface="+mn-lt"/>
              </a:rPr>
              <a:t> </a:t>
            </a:r>
            <a:r>
              <a:rPr lang="en-US" altLang="en-US" sz="2400" dirty="0">
                <a:latin typeface="+mn-lt"/>
              </a:rPr>
              <a:t>P</a:t>
            </a:r>
            <a:r>
              <a:rPr lang="en-US" altLang="en-US" sz="100" dirty="0">
                <a:latin typeface="+mn-lt"/>
              </a:rPr>
              <a:t> </a:t>
            </a:r>
            <a:r>
              <a:rPr lang="en-US" altLang="en-US" sz="2400" dirty="0">
                <a:latin typeface="+mn-lt"/>
              </a:rPr>
              <a:t>N</a:t>
            </a:r>
          </a:p>
          <a:p>
            <a:r>
              <a:rPr lang="en-US" altLang="en-US" sz="2400" dirty="0">
                <a:latin typeface="+mn-lt"/>
              </a:rPr>
              <a:t>W</a:t>
            </a:r>
            <a:r>
              <a:rPr lang="en-US" altLang="en-US" sz="100" dirty="0">
                <a:latin typeface="+mn-lt"/>
              </a:rPr>
              <a:t> </a:t>
            </a:r>
            <a:r>
              <a:rPr lang="en-US" altLang="en-US" sz="2400" dirty="0">
                <a:latin typeface="+mn-lt"/>
              </a:rPr>
              <a:t>P</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2 specification</a:t>
            </a:r>
          </a:p>
          <a:p>
            <a:pPr lvl="1"/>
            <a:r>
              <a:rPr lang="en-US" altLang="en-US" sz="2400" dirty="0">
                <a:latin typeface="+mn-lt"/>
              </a:rPr>
              <a:t>Replaces W</a:t>
            </a:r>
            <a:r>
              <a:rPr lang="en-US" altLang="en-US" sz="100" dirty="0">
                <a:latin typeface="+mn-lt"/>
              </a:rPr>
              <a:t> </a:t>
            </a:r>
            <a:r>
              <a:rPr lang="en-US" altLang="en-US" sz="2400" dirty="0">
                <a:latin typeface="+mn-lt"/>
              </a:rPr>
              <a:t>E</a:t>
            </a:r>
            <a:r>
              <a:rPr lang="en-US" altLang="en-US" sz="100" dirty="0">
                <a:latin typeface="+mn-lt"/>
              </a:rPr>
              <a:t> </a:t>
            </a:r>
            <a:r>
              <a:rPr lang="en-US" altLang="en-US" sz="2400" dirty="0">
                <a:latin typeface="+mn-lt"/>
              </a:rPr>
              <a:t>P with stronger standards</a:t>
            </a:r>
          </a:p>
          <a:p>
            <a:pPr lvl="1"/>
            <a:r>
              <a:rPr lang="en-US" altLang="en-US" sz="2400" dirty="0">
                <a:latin typeface="+mn-lt"/>
              </a:rPr>
              <a:t>Continually changing, longer encryption keys</a:t>
            </a:r>
            <a:endParaRPr lang="en-US" sz="2400" dirty="0">
              <a:latin typeface="+mn-lt"/>
            </a:endParaRPr>
          </a:p>
        </p:txBody>
      </p:sp>
    </p:spTree>
    <p:extLst>
      <p:ext uri="{BB962C8B-B14F-4D97-AF65-F5344CB8AC3E}">
        <p14:creationId xmlns:p14="http://schemas.microsoft.com/office/powerpoint/2010/main" val="3220797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962900" cy="1097279"/>
          </a:xfrm>
        </p:spPr>
        <p:txBody>
          <a:bodyPr/>
          <a:lstStyle/>
          <a:p>
            <a:r>
              <a:rPr lang="en-US" dirty="0"/>
              <a:t>Encryption and Public Key Infrastructure </a:t>
            </a:r>
            <a:r>
              <a:rPr lang="en-US" sz="2000" b="0" dirty="0"/>
              <a:t>(1 of 3)</a:t>
            </a:r>
            <a:endParaRPr lang="en-US" b="0" dirty="0"/>
          </a:p>
        </p:txBody>
      </p:sp>
      <p:sp>
        <p:nvSpPr>
          <p:cNvPr id="3" name="Text Placeholder 2"/>
          <p:cNvSpPr>
            <a:spLocks noGrp="1"/>
          </p:cNvSpPr>
          <p:nvPr>
            <p:ph type="body" idx="1"/>
          </p:nvPr>
        </p:nvSpPr>
        <p:spPr/>
        <p:txBody>
          <a:bodyPr/>
          <a:lstStyle/>
          <a:p>
            <a:r>
              <a:rPr lang="en-US" sz="2400" dirty="0">
                <a:latin typeface="+mn-lt"/>
              </a:rPr>
              <a:t>Encryption</a:t>
            </a:r>
          </a:p>
          <a:p>
            <a:pPr lvl="1"/>
            <a:r>
              <a:rPr lang="en-US" sz="2400" dirty="0">
                <a:latin typeface="+mn-lt"/>
              </a:rPr>
              <a:t>Transforming text or data into cipher text that cannot be read by unintended recipients</a:t>
            </a:r>
          </a:p>
          <a:p>
            <a:pPr lvl="1"/>
            <a:r>
              <a:rPr lang="en-US" sz="2400" dirty="0">
                <a:latin typeface="+mn-lt"/>
              </a:rPr>
              <a:t>Two methods for encryption on networks</a:t>
            </a:r>
          </a:p>
          <a:p>
            <a:pPr lvl="2"/>
            <a:r>
              <a:rPr lang="en-US" sz="2400" dirty="0">
                <a:latin typeface="+mn-lt"/>
              </a:rPr>
              <a:t>Secure Sockets Layer (S</a:t>
            </a:r>
            <a:r>
              <a:rPr lang="en-US" sz="100" dirty="0">
                <a:latin typeface="+mn-lt"/>
              </a:rPr>
              <a:t> </a:t>
            </a:r>
            <a:r>
              <a:rPr lang="en-US" sz="2400" dirty="0">
                <a:latin typeface="+mn-lt"/>
              </a:rPr>
              <a:t>S</a:t>
            </a:r>
            <a:r>
              <a:rPr lang="en-US" sz="100" dirty="0">
                <a:latin typeface="+mn-lt"/>
              </a:rPr>
              <a:t> </a:t>
            </a:r>
            <a:r>
              <a:rPr lang="en-US" sz="2400" dirty="0">
                <a:latin typeface="+mn-lt"/>
              </a:rPr>
              <a:t>L) and successor Transport Layer Security (T</a:t>
            </a:r>
            <a:r>
              <a:rPr lang="en-US" sz="100" dirty="0">
                <a:latin typeface="+mn-lt"/>
              </a:rPr>
              <a:t> </a:t>
            </a:r>
            <a:r>
              <a:rPr lang="en-US" sz="2400" dirty="0">
                <a:latin typeface="+mn-lt"/>
              </a:rPr>
              <a:t>L</a:t>
            </a:r>
            <a:r>
              <a:rPr lang="en-US" sz="100" dirty="0">
                <a:latin typeface="+mn-lt"/>
              </a:rPr>
              <a:t> </a:t>
            </a:r>
            <a:r>
              <a:rPr lang="en-US" sz="2400" dirty="0">
                <a:latin typeface="+mn-lt"/>
              </a:rPr>
              <a:t>S)</a:t>
            </a:r>
          </a:p>
          <a:p>
            <a:pPr lvl="2"/>
            <a:r>
              <a:rPr lang="en-US" sz="2400" dirty="0">
                <a:latin typeface="+mn-lt"/>
              </a:rPr>
              <a:t>Secure Hypertext Transfer Protocol (S-H</a:t>
            </a:r>
            <a:r>
              <a:rPr lang="en-US" sz="100" dirty="0">
                <a:latin typeface="+mn-lt"/>
              </a:rPr>
              <a:t> </a:t>
            </a:r>
            <a:r>
              <a:rPr lang="en-US" sz="2400" dirty="0">
                <a:latin typeface="+mn-lt"/>
              </a:rPr>
              <a:t>T</a:t>
            </a:r>
            <a:r>
              <a:rPr lang="en-US" sz="100" dirty="0">
                <a:latin typeface="+mn-lt"/>
              </a:rPr>
              <a:t> </a:t>
            </a:r>
            <a:r>
              <a:rPr lang="en-US" sz="2400" dirty="0">
                <a:latin typeface="+mn-lt"/>
              </a:rPr>
              <a:t>T</a:t>
            </a:r>
            <a:r>
              <a:rPr lang="en-US" sz="100" dirty="0">
                <a:latin typeface="+mn-lt"/>
              </a:rPr>
              <a:t> </a:t>
            </a:r>
            <a:r>
              <a:rPr lang="en-US" sz="2400" dirty="0">
                <a:latin typeface="+mn-lt"/>
              </a:rPr>
              <a:t>P)</a:t>
            </a:r>
          </a:p>
        </p:txBody>
      </p:sp>
    </p:spTree>
    <p:extLst>
      <p:ext uri="{BB962C8B-B14F-4D97-AF65-F5344CB8AC3E}">
        <p14:creationId xmlns:p14="http://schemas.microsoft.com/office/powerpoint/2010/main" val="13688354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877175" cy="1097279"/>
          </a:xfrm>
        </p:spPr>
        <p:txBody>
          <a:bodyPr/>
          <a:lstStyle/>
          <a:p>
            <a:r>
              <a:rPr lang="en-US" dirty="0"/>
              <a:t>Encryption and Public Key Infrastructure </a:t>
            </a:r>
            <a:r>
              <a:rPr lang="en-US" sz="2000" b="0" dirty="0"/>
              <a:t>(2 of 3)</a:t>
            </a:r>
            <a:endParaRPr lang="en-US" b="0" dirty="0"/>
          </a:p>
        </p:txBody>
      </p:sp>
      <p:sp>
        <p:nvSpPr>
          <p:cNvPr id="3" name="Text Placeholder 2"/>
          <p:cNvSpPr>
            <a:spLocks noGrp="1"/>
          </p:cNvSpPr>
          <p:nvPr>
            <p:ph type="body" idx="1"/>
          </p:nvPr>
        </p:nvSpPr>
        <p:spPr/>
        <p:txBody>
          <a:bodyPr/>
          <a:lstStyle/>
          <a:p>
            <a:r>
              <a:rPr lang="en-US" altLang="en-US" sz="2400" dirty="0">
                <a:latin typeface="+mn-lt"/>
              </a:rPr>
              <a:t>Two methods of encryption of messages</a:t>
            </a:r>
          </a:p>
          <a:p>
            <a:pPr lvl="1"/>
            <a:r>
              <a:rPr lang="en-US" altLang="en-US" sz="2400" dirty="0">
                <a:latin typeface="+mn-lt"/>
              </a:rPr>
              <a:t>Symmetric key encryption</a:t>
            </a:r>
          </a:p>
          <a:p>
            <a:pPr lvl="2"/>
            <a:r>
              <a:rPr lang="en-US" altLang="en-US" sz="2400" dirty="0">
                <a:latin typeface="+mn-lt"/>
              </a:rPr>
              <a:t>Sender and receiver use single, shared key</a:t>
            </a:r>
          </a:p>
          <a:p>
            <a:pPr lvl="1"/>
            <a:r>
              <a:rPr lang="en-US" altLang="en-US" sz="2400" dirty="0">
                <a:latin typeface="+mn-lt"/>
              </a:rPr>
              <a:t>Public key encryption</a:t>
            </a:r>
          </a:p>
          <a:p>
            <a:pPr lvl="2"/>
            <a:r>
              <a:rPr lang="en-US" altLang="en-US" sz="2400" dirty="0">
                <a:latin typeface="+mn-lt"/>
              </a:rPr>
              <a:t>Uses two, mathematically related keys: public key and private key</a:t>
            </a:r>
          </a:p>
          <a:p>
            <a:pPr lvl="2"/>
            <a:r>
              <a:rPr lang="en-US" altLang="en-US" sz="2400" dirty="0">
                <a:latin typeface="+mn-lt"/>
              </a:rPr>
              <a:t>Sender encrypts message with recipient</a:t>
            </a:r>
            <a:r>
              <a:rPr lang="en-US" altLang="ja-JP" sz="2400" dirty="0">
                <a:latin typeface="+mn-lt"/>
              </a:rPr>
              <a:t>’s public key</a:t>
            </a:r>
          </a:p>
          <a:p>
            <a:pPr lvl="2"/>
            <a:r>
              <a:rPr lang="en-US" altLang="en-US" sz="2400" dirty="0">
                <a:latin typeface="+mn-lt"/>
              </a:rPr>
              <a:t>Recipient decrypts with private key</a:t>
            </a:r>
          </a:p>
        </p:txBody>
      </p:sp>
    </p:spTree>
    <p:extLst>
      <p:ext uri="{BB962C8B-B14F-4D97-AF65-F5344CB8AC3E}">
        <p14:creationId xmlns:p14="http://schemas.microsoft.com/office/powerpoint/2010/main" val="22064894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8.6 </a:t>
            </a:r>
            <a:r>
              <a:rPr lang="en-US" dirty="0"/>
              <a:t>Public Key Encryption</a:t>
            </a:r>
          </a:p>
        </p:txBody>
      </p:sp>
      <p:pic>
        <p:nvPicPr>
          <p:cNvPr id="4" name="Picture 3" descr="A diagram shows the steps in the process of a public key encryption system as, the Sender Encrypts with public key, Scrambles the message, Decrypts with a private key, and send to Recipient."/>
          <p:cNvPicPr>
            <a:picLocks noChangeAspect="1"/>
          </p:cNvPicPr>
          <p:nvPr/>
        </p:nvPicPr>
        <p:blipFill rotWithShape="1">
          <a:blip r:embed="rId3" cstate="screen">
            <a:extLst>
              <a:ext uri="{28A0092B-C50C-407E-A947-70E740481C1C}">
                <a14:useLocalDpi xmlns:a14="http://schemas.microsoft.com/office/drawing/2010/main"/>
              </a:ext>
            </a:extLst>
          </a:blip>
          <a:srcRect b="8385"/>
          <a:stretch/>
        </p:blipFill>
        <p:spPr>
          <a:xfrm>
            <a:off x="706713" y="3000375"/>
            <a:ext cx="7730574" cy="1504950"/>
          </a:xfrm>
          <a:prstGeom prst="rect">
            <a:avLst/>
          </a:prstGeom>
        </p:spPr>
      </p:pic>
    </p:spTree>
    <p:extLst>
      <p:ext uri="{BB962C8B-B14F-4D97-AF65-F5344CB8AC3E}">
        <p14:creationId xmlns:p14="http://schemas.microsoft.com/office/powerpoint/2010/main" val="13615630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943850" cy="1097279"/>
          </a:xfrm>
        </p:spPr>
        <p:txBody>
          <a:bodyPr/>
          <a:lstStyle/>
          <a:p>
            <a:r>
              <a:rPr lang="en-US" dirty="0"/>
              <a:t>Encryption and Public Key Infrastructure </a:t>
            </a:r>
            <a:r>
              <a:rPr lang="en-US" sz="2000" b="0" dirty="0"/>
              <a:t>(3 of 3)</a:t>
            </a:r>
          </a:p>
        </p:txBody>
      </p:sp>
      <p:sp>
        <p:nvSpPr>
          <p:cNvPr id="3" name="Text Placeholder 2"/>
          <p:cNvSpPr>
            <a:spLocks noGrp="1"/>
          </p:cNvSpPr>
          <p:nvPr>
            <p:ph type="body" idx="1"/>
          </p:nvPr>
        </p:nvSpPr>
        <p:spPr>
          <a:xfrm>
            <a:off x="457200" y="1600200"/>
            <a:ext cx="8229600" cy="4705350"/>
          </a:xfrm>
        </p:spPr>
        <p:txBody>
          <a:bodyPr/>
          <a:lstStyle/>
          <a:p>
            <a:r>
              <a:rPr lang="en-US" altLang="en-US" sz="2200" dirty="0">
                <a:latin typeface="+mn-lt"/>
              </a:rPr>
              <a:t>Digital certificate</a:t>
            </a:r>
          </a:p>
          <a:p>
            <a:pPr lvl="1"/>
            <a:r>
              <a:rPr lang="en-US" altLang="en-US" sz="2200" dirty="0">
                <a:latin typeface="+mn-lt"/>
              </a:rPr>
              <a:t>Data file used to establish the identity of users and electronic assets for protection of online transactions</a:t>
            </a:r>
          </a:p>
          <a:p>
            <a:pPr lvl="1"/>
            <a:r>
              <a:rPr lang="en-US" altLang="en-US" sz="2200" dirty="0">
                <a:latin typeface="+mn-lt"/>
              </a:rPr>
              <a:t>Uses a trusted third party, certification authority (C</a:t>
            </a:r>
            <a:r>
              <a:rPr lang="en-US" altLang="en-US" sz="100" dirty="0">
                <a:latin typeface="+mn-lt"/>
              </a:rPr>
              <a:t> </a:t>
            </a:r>
            <a:r>
              <a:rPr lang="en-US" altLang="en-US" sz="2200" dirty="0">
                <a:latin typeface="+mn-lt"/>
              </a:rPr>
              <a:t>A), to validate a user</a:t>
            </a:r>
            <a:r>
              <a:rPr lang="en-US" altLang="ja-JP" sz="2200" dirty="0">
                <a:latin typeface="+mn-lt"/>
              </a:rPr>
              <a:t>'s identity</a:t>
            </a:r>
          </a:p>
          <a:p>
            <a:pPr lvl="1"/>
            <a:r>
              <a:rPr lang="en-US" altLang="en-US" sz="2200" dirty="0">
                <a:latin typeface="+mn-lt"/>
              </a:rPr>
              <a:t>C</a:t>
            </a:r>
            <a:r>
              <a:rPr lang="en-US" altLang="en-US" sz="100" dirty="0">
                <a:latin typeface="+mn-lt"/>
              </a:rPr>
              <a:t> </a:t>
            </a:r>
            <a:r>
              <a:rPr lang="en-US" altLang="en-US" sz="2200" dirty="0">
                <a:latin typeface="+mn-lt"/>
              </a:rPr>
              <a:t>A verifies user</a:t>
            </a:r>
            <a:r>
              <a:rPr lang="en-US" altLang="ja-JP" sz="2200" dirty="0">
                <a:latin typeface="+mn-lt"/>
              </a:rPr>
              <a:t>’s identity, stores information in C</a:t>
            </a:r>
            <a:r>
              <a:rPr lang="en-US" altLang="ja-JP" sz="100" dirty="0">
                <a:latin typeface="+mn-lt"/>
              </a:rPr>
              <a:t> </a:t>
            </a:r>
            <a:r>
              <a:rPr lang="en-US" altLang="ja-JP" sz="2200" dirty="0">
                <a:latin typeface="+mn-lt"/>
              </a:rPr>
              <a:t>A server, which generates encrypted digital certificate containing owner I</a:t>
            </a:r>
            <a:r>
              <a:rPr lang="en-US" altLang="ja-JP" sz="100" dirty="0">
                <a:latin typeface="+mn-lt"/>
              </a:rPr>
              <a:t> </a:t>
            </a:r>
            <a:r>
              <a:rPr lang="en-US" altLang="ja-JP" sz="2200" dirty="0">
                <a:latin typeface="+mn-lt"/>
              </a:rPr>
              <a:t>D information and copy of owner’s public key</a:t>
            </a:r>
          </a:p>
          <a:p>
            <a:r>
              <a:rPr lang="en-US" altLang="en-US" sz="2200" dirty="0">
                <a:latin typeface="+mn-lt"/>
              </a:rPr>
              <a:t>Public key infrastructure (P</a:t>
            </a:r>
            <a:r>
              <a:rPr lang="en-US" altLang="en-US" sz="100" dirty="0">
                <a:latin typeface="+mn-lt"/>
              </a:rPr>
              <a:t> </a:t>
            </a:r>
            <a:r>
              <a:rPr lang="en-US" altLang="en-US" sz="2200" dirty="0">
                <a:latin typeface="+mn-lt"/>
              </a:rPr>
              <a:t>K</a:t>
            </a:r>
            <a:r>
              <a:rPr lang="en-US" altLang="en-US" sz="100" dirty="0">
                <a:latin typeface="+mn-lt"/>
              </a:rPr>
              <a:t> </a:t>
            </a:r>
            <a:r>
              <a:rPr lang="en-US" altLang="en-US" sz="2200" dirty="0">
                <a:latin typeface="+mn-lt"/>
              </a:rPr>
              <a:t>I)</a:t>
            </a:r>
          </a:p>
          <a:p>
            <a:pPr lvl="1"/>
            <a:r>
              <a:rPr lang="en-US" altLang="en-US" sz="2200" dirty="0">
                <a:latin typeface="+mn-lt"/>
              </a:rPr>
              <a:t>Use of public key cryptography working with certificate authority</a:t>
            </a:r>
          </a:p>
          <a:p>
            <a:pPr lvl="1"/>
            <a:r>
              <a:rPr lang="en-US" altLang="en-US" sz="2200" dirty="0">
                <a:latin typeface="+mn-lt"/>
              </a:rPr>
              <a:t>Widely used in e-commerce</a:t>
            </a:r>
            <a:endParaRPr lang="en-US" sz="2200" dirty="0">
              <a:latin typeface="+mn-lt"/>
            </a:endParaRPr>
          </a:p>
        </p:txBody>
      </p:sp>
    </p:spTree>
    <p:extLst>
      <p:ext uri="{BB962C8B-B14F-4D97-AF65-F5344CB8AC3E}">
        <p14:creationId xmlns:p14="http://schemas.microsoft.com/office/powerpoint/2010/main" val="2666346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Cyberattacks in the Asia-Pacific Target the Weakest Link: People</a:t>
            </a:r>
            <a:r>
              <a:rPr lang="en-US" dirty="0"/>
              <a:t> </a:t>
            </a:r>
            <a:r>
              <a:rPr lang="en-US" altLang="en-US" sz="2000" b="0" dirty="0"/>
              <a:t>(1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Problem</a:t>
            </a:r>
          </a:p>
          <a:p>
            <a:pPr lvl="1"/>
            <a:r>
              <a:rPr lang="en-US" sz="2400" dirty="0">
                <a:latin typeface="+mn-lt"/>
              </a:rPr>
              <a:t>Information technology is pervasive</a:t>
            </a:r>
          </a:p>
          <a:p>
            <a:pPr lvl="1"/>
            <a:r>
              <a:rPr lang="en-US" sz="2400" dirty="0">
                <a:latin typeface="+mn-lt"/>
              </a:rPr>
              <a:t>Social engineering attacks</a:t>
            </a:r>
          </a:p>
          <a:p>
            <a:r>
              <a:rPr lang="en-US" altLang="en-US" sz="2400" dirty="0">
                <a:latin typeface="+mn-lt"/>
              </a:rPr>
              <a:t>Solutions</a:t>
            </a:r>
          </a:p>
          <a:p>
            <a:pPr lvl="1"/>
            <a:r>
              <a:rPr lang="en-US" altLang="en-US" sz="2400" dirty="0">
                <a:latin typeface="+mn-lt"/>
              </a:rPr>
              <a:t>Educate customers about security practices </a:t>
            </a:r>
          </a:p>
          <a:p>
            <a:pPr lvl="1"/>
            <a:r>
              <a:rPr lang="en-US" altLang="en-US" sz="2400" dirty="0">
                <a:latin typeface="+mn-lt"/>
              </a:rPr>
              <a:t>Manage data breaches proactively</a:t>
            </a:r>
          </a:p>
        </p:txBody>
      </p:sp>
    </p:spTree>
    <p:extLst>
      <p:ext uri="{BB962C8B-B14F-4D97-AF65-F5344CB8AC3E}">
        <p14:creationId xmlns:p14="http://schemas.microsoft.com/office/powerpoint/2010/main" val="3084043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8.7 </a:t>
            </a:r>
            <a:r>
              <a:rPr lang="en-US" dirty="0"/>
              <a:t>Digital Certificates</a:t>
            </a:r>
          </a:p>
        </p:txBody>
      </p:sp>
      <p:pic>
        <p:nvPicPr>
          <p:cNvPr id="4" name="Picture 3" descr="A diagram shows the process of receiving digital certificates. The diagram shows Certification Authorities or C A’s, at different levels connected to the Internet. The institution or individual subject requests the certificate through the Internet. The certificate received is shown as follows. Digital Certificate Serial Number, Version, Issue Number, Issuance and Expiration Date, Subject Name, Subject Public Key, C A Signature, and Other Information. Also, the institution or individual subject is shown connected to the transaction partner, or online merchant or customer."/>
          <p:cNvPicPr>
            <a:picLocks noChangeAspect="1"/>
          </p:cNvPicPr>
          <p:nvPr/>
        </p:nvPicPr>
        <p:blipFill rotWithShape="1">
          <a:blip r:embed="rId3" cstate="screen">
            <a:extLst>
              <a:ext uri="{28A0092B-C50C-407E-A947-70E740481C1C}">
                <a14:useLocalDpi xmlns:a14="http://schemas.microsoft.com/office/drawing/2010/main"/>
              </a:ext>
            </a:extLst>
          </a:blip>
          <a:srcRect b="3027"/>
          <a:stretch/>
        </p:blipFill>
        <p:spPr>
          <a:xfrm>
            <a:off x="1452689" y="1796927"/>
            <a:ext cx="6238621" cy="4372824"/>
          </a:xfrm>
          <a:prstGeom prst="rect">
            <a:avLst/>
          </a:prstGeom>
        </p:spPr>
      </p:pic>
    </p:spTree>
    <p:extLst>
      <p:ext uri="{BB962C8B-B14F-4D97-AF65-F5344CB8AC3E}">
        <p14:creationId xmlns:p14="http://schemas.microsoft.com/office/powerpoint/2010/main" val="3992301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Ensuring System Availability</a:t>
            </a:r>
          </a:p>
        </p:txBody>
      </p:sp>
      <p:sp>
        <p:nvSpPr>
          <p:cNvPr id="3" name="Text Placeholder 2"/>
          <p:cNvSpPr>
            <a:spLocks noGrp="1"/>
          </p:cNvSpPr>
          <p:nvPr>
            <p:ph type="body" idx="1"/>
          </p:nvPr>
        </p:nvSpPr>
        <p:spPr/>
        <p:txBody>
          <a:bodyPr/>
          <a:lstStyle/>
          <a:p>
            <a:r>
              <a:rPr lang="en-US" sz="2400" dirty="0">
                <a:latin typeface="+mn-lt"/>
              </a:rPr>
              <a:t>Online transaction processing requires 100% availability</a:t>
            </a:r>
          </a:p>
          <a:p>
            <a:r>
              <a:rPr lang="en-US" sz="2400" dirty="0">
                <a:latin typeface="+mn-lt"/>
              </a:rPr>
              <a:t>Fault-tolerant computer systems</a:t>
            </a:r>
          </a:p>
          <a:p>
            <a:pPr lvl="1"/>
            <a:r>
              <a:rPr lang="en-US" sz="2400" dirty="0">
                <a:latin typeface="+mn-lt"/>
              </a:rPr>
              <a:t>Contain redundant hardware, software, and power supply components that create an environment that provides continuous, uninterrupted service</a:t>
            </a:r>
          </a:p>
          <a:p>
            <a:r>
              <a:rPr lang="en-US" sz="2400" dirty="0">
                <a:latin typeface="+mn-lt"/>
              </a:rPr>
              <a:t>Deep packet inspection</a:t>
            </a:r>
          </a:p>
          <a:p>
            <a:r>
              <a:rPr lang="en-US" sz="2400" dirty="0">
                <a:latin typeface="+mn-lt"/>
              </a:rPr>
              <a:t>Security outsourcing</a:t>
            </a:r>
          </a:p>
          <a:p>
            <a:pPr lvl="1"/>
            <a:r>
              <a:rPr lang="en-US" sz="2400" dirty="0">
                <a:latin typeface="+mn-lt"/>
              </a:rPr>
              <a:t>Managed security service providers (M</a:t>
            </a:r>
            <a:r>
              <a:rPr lang="en-US" sz="100" dirty="0">
                <a:latin typeface="+mn-lt"/>
              </a:rPr>
              <a:t> </a:t>
            </a:r>
            <a:r>
              <a:rPr lang="en-US" sz="2400" dirty="0">
                <a:latin typeface="+mn-lt"/>
              </a:rPr>
              <a:t>S</a:t>
            </a:r>
            <a:r>
              <a:rPr lang="en-US" sz="100" dirty="0">
                <a:latin typeface="+mn-lt"/>
              </a:rPr>
              <a:t> </a:t>
            </a:r>
            <a:r>
              <a:rPr lang="en-US" sz="2400" dirty="0">
                <a:latin typeface="+mn-lt"/>
              </a:rPr>
              <a:t>S</a:t>
            </a:r>
            <a:r>
              <a:rPr lang="en-US" sz="100" dirty="0">
                <a:latin typeface="+mn-lt"/>
              </a:rPr>
              <a:t> </a:t>
            </a:r>
            <a:r>
              <a:rPr lang="en-US" sz="2400" dirty="0">
                <a:latin typeface="+mn-lt"/>
              </a:rPr>
              <a:t>Ps)</a:t>
            </a:r>
          </a:p>
        </p:txBody>
      </p:sp>
    </p:spTree>
    <p:extLst>
      <p:ext uri="{BB962C8B-B14F-4D97-AF65-F5344CB8AC3E}">
        <p14:creationId xmlns:p14="http://schemas.microsoft.com/office/powerpoint/2010/main" val="16595175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Issues for Cloud Computing and the Mobile Digital Platform </a:t>
            </a:r>
            <a:r>
              <a:rPr lang="en-US" sz="2000" b="0" dirty="0"/>
              <a:t>(1 of 2)</a:t>
            </a:r>
            <a:endParaRPr lang="en-US" b="0" dirty="0"/>
          </a:p>
        </p:txBody>
      </p:sp>
      <p:sp>
        <p:nvSpPr>
          <p:cNvPr id="3" name="Text Placeholder 2"/>
          <p:cNvSpPr>
            <a:spLocks noGrp="1"/>
          </p:cNvSpPr>
          <p:nvPr>
            <p:ph type="body" idx="1"/>
          </p:nvPr>
        </p:nvSpPr>
        <p:spPr/>
        <p:txBody>
          <a:bodyPr/>
          <a:lstStyle/>
          <a:p>
            <a:r>
              <a:rPr lang="en-US" sz="2400" dirty="0">
                <a:latin typeface="+mn-lt"/>
              </a:rPr>
              <a:t>Security in the cloud</a:t>
            </a:r>
          </a:p>
          <a:p>
            <a:pPr lvl="1"/>
            <a:r>
              <a:rPr lang="en-US" sz="2400" dirty="0">
                <a:latin typeface="+mn-lt"/>
              </a:rPr>
              <a:t>Responsibility for security resides with company owning the data</a:t>
            </a:r>
          </a:p>
          <a:p>
            <a:pPr lvl="1"/>
            <a:r>
              <a:rPr lang="en-US" sz="2400" dirty="0">
                <a:latin typeface="+mn-lt"/>
              </a:rPr>
              <a:t>Firms must ensure providers provide adequate protection:</a:t>
            </a:r>
          </a:p>
          <a:p>
            <a:pPr lvl="2"/>
            <a:r>
              <a:rPr lang="en-US" sz="2400" dirty="0">
                <a:latin typeface="+mn-lt"/>
              </a:rPr>
              <a:t>Where data are stored</a:t>
            </a:r>
          </a:p>
          <a:p>
            <a:pPr lvl="2"/>
            <a:r>
              <a:rPr lang="en-US" sz="2400" dirty="0">
                <a:latin typeface="+mn-lt"/>
              </a:rPr>
              <a:t>Meeting corporate requirements, legal privacy laws</a:t>
            </a:r>
          </a:p>
          <a:p>
            <a:pPr lvl="2"/>
            <a:r>
              <a:rPr lang="en-US" sz="2400" dirty="0">
                <a:latin typeface="+mn-lt"/>
              </a:rPr>
              <a:t>Segregation of data from other clients</a:t>
            </a:r>
          </a:p>
          <a:p>
            <a:pPr lvl="2"/>
            <a:r>
              <a:rPr lang="en-US" sz="2400" dirty="0">
                <a:latin typeface="+mn-lt"/>
              </a:rPr>
              <a:t>Audits and security certifications</a:t>
            </a:r>
          </a:p>
          <a:p>
            <a:pPr lvl="1"/>
            <a:r>
              <a:rPr lang="en-US" sz="2400" dirty="0">
                <a:latin typeface="+mn-lt"/>
              </a:rPr>
              <a:t>Service level agreements (S</a:t>
            </a:r>
            <a:r>
              <a:rPr lang="en-US" sz="100" dirty="0">
                <a:latin typeface="+mn-lt"/>
              </a:rPr>
              <a:t> </a:t>
            </a:r>
            <a:r>
              <a:rPr lang="en-US" sz="2400" dirty="0">
                <a:latin typeface="+mn-lt"/>
              </a:rPr>
              <a:t>L</a:t>
            </a:r>
            <a:r>
              <a:rPr lang="en-US" sz="100" dirty="0">
                <a:latin typeface="+mn-lt"/>
              </a:rPr>
              <a:t> </a:t>
            </a:r>
            <a:r>
              <a:rPr lang="en-US" sz="2400" dirty="0">
                <a:latin typeface="+mn-lt"/>
              </a:rPr>
              <a:t>A</a:t>
            </a:r>
            <a:r>
              <a:rPr lang="en-US" sz="100" dirty="0">
                <a:latin typeface="+mn-lt"/>
              </a:rPr>
              <a:t> </a:t>
            </a:r>
            <a:r>
              <a:rPr lang="en-US" sz="2400" dirty="0">
                <a:latin typeface="+mn-lt"/>
              </a:rPr>
              <a:t>s)</a:t>
            </a:r>
          </a:p>
        </p:txBody>
      </p:sp>
    </p:spTree>
    <p:extLst>
      <p:ext uri="{BB962C8B-B14F-4D97-AF65-F5344CB8AC3E}">
        <p14:creationId xmlns:p14="http://schemas.microsoft.com/office/powerpoint/2010/main" val="1774285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Security Issues for Cloud Computing and the Mobile Digital Platform </a:t>
            </a:r>
            <a:r>
              <a:rPr lang="en-US" sz="2000" b="0" dirty="0"/>
              <a:t>(2 of 2)</a:t>
            </a:r>
            <a:endParaRPr lang="en-US" b="0" dirty="0"/>
          </a:p>
        </p:txBody>
      </p:sp>
      <p:sp>
        <p:nvSpPr>
          <p:cNvPr id="3" name="Text Placeholder 2"/>
          <p:cNvSpPr>
            <a:spLocks noGrp="1"/>
          </p:cNvSpPr>
          <p:nvPr>
            <p:ph type="body" idx="1"/>
          </p:nvPr>
        </p:nvSpPr>
        <p:spPr/>
        <p:txBody>
          <a:bodyPr/>
          <a:lstStyle/>
          <a:p>
            <a:pPr>
              <a:defRPr/>
            </a:pPr>
            <a:r>
              <a:rPr lang="en-US" sz="2200" dirty="0">
                <a:latin typeface="+mn-lt"/>
              </a:rPr>
              <a:t>Securing mobile platforms</a:t>
            </a:r>
          </a:p>
          <a:p>
            <a:pPr lvl="1">
              <a:defRPr/>
            </a:pPr>
            <a:r>
              <a:rPr lang="en-US" sz="2200" dirty="0">
                <a:latin typeface="+mn-lt"/>
              </a:rPr>
              <a:t>Security policies should include and cover any special requirements for mobile devices</a:t>
            </a:r>
          </a:p>
          <a:p>
            <a:pPr lvl="2">
              <a:defRPr/>
            </a:pPr>
            <a:r>
              <a:rPr lang="en-US" sz="2200" dirty="0">
                <a:latin typeface="+mn-lt"/>
              </a:rPr>
              <a:t>Guidelines for use of platforms and applications</a:t>
            </a:r>
          </a:p>
          <a:p>
            <a:pPr lvl="1">
              <a:defRPr/>
            </a:pPr>
            <a:r>
              <a:rPr lang="en-US" sz="2200" dirty="0">
                <a:latin typeface="+mn-lt"/>
              </a:rPr>
              <a:t>Mobile device management tools</a:t>
            </a:r>
          </a:p>
          <a:p>
            <a:pPr lvl="2">
              <a:defRPr/>
            </a:pPr>
            <a:r>
              <a:rPr lang="en-US" sz="2200" dirty="0">
                <a:latin typeface="+mn-lt"/>
              </a:rPr>
              <a:t>Authorization</a:t>
            </a:r>
          </a:p>
          <a:p>
            <a:pPr lvl="2">
              <a:defRPr/>
            </a:pPr>
            <a:r>
              <a:rPr lang="en-US" sz="2200" dirty="0">
                <a:latin typeface="+mn-lt"/>
              </a:rPr>
              <a:t>Inventory records</a:t>
            </a:r>
          </a:p>
          <a:p>
            <a:pPr lvl="2">
              <a:defRPr/>
            </a:pPr>
            <a:r>
              <a:rPr lang="en-US" sz="2200" dirty="0">
                <a:latin typeface="+mn-lt"/>
              </a:rPr>
              <a:t>Control updates</a:t>
            </a:r>
          </a:p>
          <a:p>
            <a:pPr lvl="2">
              <a:defRPr/>
            </a:pPr>
            <a:r>
              <a:rPr lang="en-US" sz="2200" dirty="0">
                <a:latin typeface="+mn-lt"/>
              </a:rPr>
              <a:t>Lock down/erase lost devices</a:t>
            </a:r>
          </a:p>
          <a:p>
            <a:pPr lvl="2">
              <a:defRPr/>
            </a:pPr>
            <a:r>
              <a:rPr lang="en-US" sz="2200" dirty="0">
                <a:latin typeface="+mn-lt"/>
              </a:rPr>
              <a:t>Encryption</a:t>
            </a:r>
          </a:p>
          <a:p>
            <a:pPr lvl="1">
              <a:defRPr/>
            </a:pPr>
            <a:r>
              <a:rPr lang="en-US" sz="2200" dirty="0">
                <a:latin typeface="+mn-lt"/>
              </a:rPr>
              <a:t>Software for segregating corporate data on devices</a:t>
            </a:r>
          </a:p>
        </p:txBody>
      </p:sp>
    </p:spTree>
    <p:extLst>
      <p:ext uri="{BB962C8B-B14F-4D97-AF65-F5344CB8AC3E}">
        <p14:creationId xmlns:p14="http://schemas.microsoft.com/office/powerpoint/2010/main" val="22499142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Ensuring Software Quality</a:t>
            </a:r>
          </a:p>
        </p:txBody>
      </p:sp>
      <p:sp>
        <p:nvSpPr>
          <p:cNvPr id="3" name="Text Placeholder 2"/>
          <p:cNvSpPr>
            <a:spLocks noGrp="1"/>
          </p:cNvSpPr>
          <p:nvPr>
            <p:ph type="body" idx="1"/>
          </p:nvPr>
        </p:nvSpPr>
        <p:spPr>
          <a:xfrm>
            <a:off x="457200" y="1600200"/>
            <a:ext cx="8229600" cy="4667250"/>
          </a:xfrm>
        </p:spPr>
        <p:txBody>
          <a:bodyPr/>
          <a:lstStyle/>
          <a:p>
            <a:r>
              <a:rPr lang="en-US" sz="2400" dirty="0">
                <a:latin typeface="+mn-lt"/>
              </a:rPr>
              <a:t>Software metrics: Objective assessments of system in form of quantified measurements</a:t>
            </a:r>
          </a:p>
          <a:p>
            <a:pPr lvl="1"/>
            <a:r>
              <a:rPr lang="en-US" sz="2400" dirty="0">
                <a:latin typeface="+mn-lt"/>
              </a:rPr>
              <a:t>Number of transactions</a:t>
            </a:r>
          </a:p>
          <a:p>
            <a:pPr lvl="1"/>
            <a:r>
              <a:rPr lang="en-US" sz="2400" dirty="0">
                <a:latin typeface="+mn-lt"/>
              </a:rPr>
              <a:t>Online response time</a:t>
            </a:r>
          </a:p>
          <a:p>
            <a:pPr lvl="1"/>
            <a:r>
              <a:rPr lang="en-US" sz="2400" dirty="0">
                <a:latin typeface="+mn-lt"/>
              </a:rPr>
              <a:t>Payroll checks printed per hour</a:t>
            </a:r>
          </a:p>
          <a:p>
            <a:pPr lvl="1"/>
            <a:r>
              <a:rPr lang="en-US" sz="2400" dirty="0">
                <a:latin typeface="+mn-lt"/>
              </a:rPr>
              <a:t>Known bugs per hundred lines of code</a:t>
            </a:r>
          </a:p>
          <a:p>
            <a:r>
              <a:rPr lang="en-US" sz="2400" dirty="0">
                <a:latin typeface="+mn-lt"/>
              </a:rPr>
              <a:t>Early and regular testing</a:t>
            </a:r>
          </a:p>
          <a:p>
            <a:r>
              <a:rPr lang="en-US" sz="2400" dirty="0">
                <a:latin typeface="+mn-lt"/>
              </a:rPr>
              <a:t>Walkthrough: Review of specification or design document by small group of qualified people</a:t>
            </a:r>
          </a:p>
          <a:p>
            <a:r>
              <a:rPr lang="en-US" sz="2400" dirty="0">
                <a:latin typeface="+mn-lt"/>
              </a:rPr>
              <a:t>Debugging: Process by which errors are eliminated</a:t>
            </a:r>
          </a:p>
        </p:txBody>
      </p:sp>
    </p:spTree>
    <p:extLst>
      <p:ext uri="{BB962C8B-B14F-4D97-AF65-F5344CB8AC3E}">
        <p14:creationId xmlns:p14="http://schemas.microsoft.com/office/powerpoint/2010/main" val="168393378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Organizations: How Secure is B</a:t>
            </a:r>
            <a:r>
              <a:rPr lang="en-US" sz="100" dirty="0"/>
              <a:t> </a:t>
            </a:r>
            <a:r>
              <a:rPr lang="en-US" dirty="0"/>
              <a:t>Y</a:t>
            </a:r>
            <a:r>
              <a:rPr lang="en-US" sz="100" dirty="0"/>
              <a:t> </a:t>
            </a:r>
            <a:r>
              <a:rPr lang="en-US" dirty="0"/>
              <a:t>O</a:t>
            </a:r>
            <a:r>
              <a:rPr lang="en-US" sz="100" dirty="0"/>
              <a:t> </a:t>
            </a:r>
            <a:r>
              <a:rPr lang="en-US" dirty="0"/>
              <a:t>D?</a:t>
            </a:r>
          </a:p>
        </p:txBody>
      </p:sp>
      <p:sp>
        <p:nvSpPr>
          <p:cNvPr id="3" name="Text Placeholder 2"/>
          <p:cNvSpPr>
            <a:spLocks noGrp="1"/>
          </p:cNvSpPr>
          <p:nvPr>
            <p:ph type="body" idx="1"/>
          </p:nvPr>
        </p:nvSpPr>
        <p:spPr/>
        <p:txBody>
          <a:bodyPr/>
          <a:lstStyle/>
          <a:p>
            <a:r>
              <a:rPr lang="en-US" sz="2400" dirty="0">
                <a:latin typeface="+mn-lt"/>
              </a:rPr>
              <a:t>Class discussion</a:t>
            </a:r>
          </a:p>
          <a:p>
            <a:pPr lvl="1"/>
            <a:r>
              <a:rPr lang="en-US" sz="2400" dirty="0">
                <a:latin typeface="+mn-lt"/>
              </a:rPr>
              <a:t>It has been said that a smartphone is a computer in your hand. Discuss the security implications of this statement.</a:t>
            </a:r>
          </a:p>
          <a:p>
            <a:pPr lvl="1"/>
            <a:r>
              <a:rPr lang="en-US" sz="2400" dirty="0">
                <a:latin typeface="+mn-lt"/>
              </a:rPr>
              <a:t>What kinds of security problems do mobile computing devices pose?</a:t>
            </a:r>
          </a:p>
          <a:p>
            <a:pPr lvl="1"/>
            <a:r>
              <a:rPr lang="en-US" sz="2400" dirty="0">
                <a:latin typeface="+mn-lt"/>
              </a:rPr>
              <a:t>What management, organizational, and technology issues must be addressed by smartphone security?</a:t>
            </a:r>
          </a:p>
          <a:p>
            <a:pPr lvl="1"/>
            <a:r>
              <a:rPr lang="en-US" sz="2400" dirty="0">
                <a:latin typeface="+mn-lt"/>
              </a:rPr>
              <a:t>What steps can individuals and businesses take to make their smartphones more secure?</a:t>
            </a:r>
          </a:p>
        </p:txBody>
      </p:sp>
    </p:spTree>
    <p:extLst>
      <p:ext uri="{BB962C8B-B14F-4D97-AF65-F5344CB8AC3E}">
        <p14:creationId xmlns:p14="http://schemas.microsoft.com/office/powerpoint/2010/main" val="12828942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Business: No. 1 Value Supermarkets</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1383293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Cyberattacks in the Asia-Pacific Target the Weakest Link: People</a:t>
            </a:r>
            <a:r>
              <a:rPr lang="en-US" dirty="0"/>
              <a:t> </a:t>
            </a:r>
            <a:r>
              <a:rPr lang="en-US" altLang="en-US" sz="2000" b="0" dirty="0"/>
              <a:t>(2 of 2)</a:t>
            </a:r>
            <a:endParaRPr lang="en-US" b="0" dirty="0"/>
          </a:p>
        </p:txBody>
      </p:sp>
      <p:sp>
        <p:nvSpPr>
          <p:cNvPr id="3" name="Text Placeholder 2"/>
          <p:cNvSpPr>
            <a:spLocks noGrp="1"/>
          </p:cNvSpPr>
          <p:nvPr>
            <p:ph type="body" idx="1"/>
          </p:nvPr>
        </p:nvSpPr>
        <p:spPr/>
        <p:txBody>
          <a:bodyPr/>
          <a:lstStyle/>
          <a:p>
            <a:r>
              <a:rPr lang="en-IN" altLang="en-US" sz="2400" dirty="0">
                <a:latin typeface="+mn-lt"/>
              </a:rPr>
              <a:t>Robust business processes need to be created and monitored</a:t>
            </a:r>
            <a:endParaRPr lang="en-US" altLang="en-US" sz="2400" dirty="0">
              <a:latin typeface="+mn-lt"/>
            </a:endParaRPr>
          </a:p>
          <a:p>
            <a:r>
              <a:rPr lang="en-US" altLang="en-US" sz="2400" dirty="0">
                <a:latin typeface="+mn-lt"/>
              </a:rPr>
              <a:t>Demonstrates vulnerabilities in information technology systems</a:t>
            </a:r>
            <a:endParaRPr lang="en-US" altLang="ja-JP" sz="2400" dirty="0">
              <a:latin typeface="+mn-lt"/>
            </a:endParaRPr>
          </a:p>
          <a:p>
            <a:r>
              <a:rPr lang="en-US" altLang="en-US" sz="2400" dirty="0">
                <a:latin typeface="+mn-lt"/>
              </a:rPr>
              <a:t>Illustrates some of the reasons organizations need to pay special attention to information system security</a:t>
            </a:r>
            <a:endParaRPr lang="en-US" sz="2400" dirty="0">
              <a:latin typeface="+mn-lt"/>
            </a:endParaRPr>
          </a:p>
        </p:txBody>
      </p:sp>
    </p:spTree>
    <p:extLst>
      <p:ext uri="{BB962C8B-B14F-4D97-AF65-F5344CB8AC3E}">
        <p14:creationId xmlns:p14="http://schemas.microsoft.com/office/powerpoint/2010/main" val="540409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Why Systems are Vulnerable </a:t>
            </a:r>
            <a:r>
              <a:rPr lang="en-US" altLang="en-US" sz="2000" b="0" dirty="0"/>
              <a:t>(1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Security</a:t>
            </a:r>
          </a:p>
          <a:p>
            <a:pPr lvl="1"/>
            <a:r>
              <a:rPr lang="en-US" altLang="en-US" sz="2400" dirty="0">
                <a:latin typeface="+mn-lt"/>
              </a:rPr>
              <a:t>Policies, procedures, and technical measures used to prevent unauthorized access, alteration, theft, or physical damage to information systems</a:t>
            </a:r>
          </a:p>
          <a:p>
            <a:r>
              <a:rPr lang="en-US" altLang="en-US" sz="2400" dirty="0">
                <a:latin typeface="+mn-lt"/>
              </a:rPr>
              <a:t>Controls</a:t>
            </a:r>
          </a:p>
          <a:p>
            <a:pPr lvl="1"/>
            <a:r>
              <a:rPr lang="en-US" altLang="en-US" sz="2400" dirty="0">
                <a:latin typeface="+mn-lt"/>
              </a:rPr>
              <a:t>Methods, policies, and organizational procedures that ensure safety of organization</a:t>
            </a:r>
            <a:r>
              <a:rPr lang="en-US" altLang="ja-JP" sz="2400" dirty="0">
                <a:latin typeface="+mn-lt"/>
              </a:rPr>
              <a:t>’s assets; accuracy and reliability of its accounting records; and operational adherence to management standards</a:t>
            </a:r>
            <a:endParaRPr lang="en-US" sz="2400" dirty="0">
              <a:latin typeface="+mn-lt"/>
            </a:endParaRPr>
          </a:p>
        </p:txBody>
      </p:sp>
    </p:spTree>
    <p:extLst>
      <p:ext uri="{BB962C8B-B14F-4D97-AF65-F5344CB8AC3E}">
        <p14:creationId xmlns:p14="http://schemas.microsoft.com/office/powerpoint/2010/main" val="40416942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Why Systems are Vulnerable </a:t>
            </a:r>
            <a:r>
              <a:rPr lang="en-US" altLang="en-US" sz="2000" b="0" dirty="0"/>
              <a:t>(2 of 2)</a:t>
            </a:r>
            <a:endParaRPr lang="en-US" b="0" dirty="0"/>
          </a:p>
        </p:txBody>
      </p:sp>
      <p:sp>
        <p:nvSpPr>
          <p:cNvPr id="3" name="Text Placeholder 2"/>
          <p:cNvSpPr>
            <a:spLocks noGrp="1"/>
          </p:cNvSpPr>
          <p:nvPr>
            <p:ph type="body" idx="1"/>
          </p:nvPr>
        </p:nvSpPr>
        <p:spPr/>
        <p:txBody>
          <a:bodyPr/>
          <a:lstStyle/>
          <a:p>
            <a:r>
              <a:rPr lang="en-US" altLang="en-US" sz="2400" dirty="0">
                <a:latin typeface="+mn-lt"/>
              </a:rPr>
              <a:t>Accessibility of networks</a:t>
            </a:r>
          </a:p>
          <a:p>
            <a:r>
              <a:rPr lang="en-US" altLang="en-US" sz="2400" dirty="0">
                <a:latin typeface="+mn-lt"/>
              </a:rPr>
              <a:t>Hardware problems (breakdowns, configuration errors, damage from improper use or crime)</a:t>
            </a:r>
          </a:p>
          <a:p>
            <a:r>
              <a:rPr lang="en-US" altLang="en-US" sz="2400" dirty="0">
                <a:latin typeface="+mn-lt"/>
              </a:rPr>
              <a:t>Software problems (programming errors, installation errors, unauthorized changes)</a:t>
            </a:r>
          </a:p>
          <a:p>
            <a:r>
              <a:rPr lang="en-US" altLang="en-US" sz="2400" dirty="0">
                <a:latin typeface="+mn-lt"/>
              </a:rPr>
              <a:t>Disasters</a:t>
            </a:r>
          </a:p>
          <a:p>
            <a:r>
              <a:rPr lang="en-US" altLang="en-US" sz="2400" dirty="0">
                <a:latin typeface="+mn-lt"/>
              </a:rPr>
              <a:t>Use of networks/computers outside of firm</a:t>
            </a:r>
            <a:r>
              <a:rPr lang="en-US" altLang="ja-JP" sz="2400" dirty="0">
                <a:latin typeface="+mn-lt"/>
              </a:rPr>
              <a:t>’s control</a:t>
            </a:r>
          </a:p>
          <a:p>
            <a:r>
              <a:rPr lang="en-US" altLang="en-US" sz="2400" dirty="0">
                <a:latin typeface="+mn-lt"/>
              </a:rPr>
              <a:t>Loss and theft of portable devices</a:t>
            </a:r>
            <a:endParaRPr lang="en-US" sz="2400" dirty="0">
              <a:latin typeface="+mn-lt"/>
            </a:endParaRPr>
          </a:p>
        </p:txBody>
      </p:sp>
    </p:spTree>
    <p:extLst>
      <p:ext uri="{BB962C8B-B14F-4D97-AF65-F5344CB8AC3E}">
        <p14:creationId xmlns:p14="http://schemas.microsoft.com/office/powerpoint/2010/main" val="2649034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Figure 8.1 </a:t>
            </a:r>
            <a:r>
              <a:rPr lang="en-US" dirty="0"/>
              <a:t>Contemporary Security Challenges and Vulnerabilities</a:t>
            </a:r>
          </a:p>
        </p:txBody>
      </p:sp>
      <p:pic>
        <p:nvPicPr>
          <p:cNvPr id="4" name="Picture 3" descr="A diagram shows the common threats against contemporary information systems. The diagram shows the corporate servers connected to the client, or users, through communication lines at one end and to the corporate system linked to databases at the other end. The corporate system includes the hardware, operating system, and software. The security challenges at each level shown are as follows. For Client, the User, Unauthorized access and Errors. For Communication lines, Tapping, Sniffing, Message Alteration, Theft and fraud, and Radiation. For Corporate Servers, Hacking, Malware, Theft and fraud, Vandalism, and Denial-of-service attacks. For Corporate systems, Theft of data, Copying data, Alteration of data, Hardware failure, and Software failure."/>
          <p:cNvPicPr>
            <a:picLocks noChangeAspect="1"/>
          </p:cNvPicPr>
          <p:nvPr/>
        </p:nvPicPr>
        <p:blipFill rotWithShape="1">
          <a:blip r:embed="rId3" cstate="screen">
            <a:extLst>
              <a:ext uri="{28A0092B-C50C-407E-A947-70E740481C1C}">
                <a14:useLocalDpi xmlns:a14="http://schemas.microsoft.com/office/drawing/2010/main"/>
              </a:ext>
            </a:extLst>
          </a:blip>
          <a:srcRect t="-1" b="3779"/>
          <a:stretch/>
        </p:blipFill>
        <p:spPr>
          <a:xfrm>
            <a:off x="643651" y="2128361"/>
            <a:ext cx="7856697" cy="3468053"/>
          </a:xfrm>
          <a:prstGeom prst="rect">
            <a:avLst/>
          </a:prstGeom>
        </p:spPr>
      </p:pic>
    </p:spTree>
    <p:extLst>
      <p:ext uri="{BB962C8B-B14F-4D97-AF65-F5344CB8AC3E}">
        <p14:creationId xmlns:p14="http://schemas.microsoft.com/office/powerpoint/2010/main" val="176274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cs typeface="ＭＳ Ｐゴシック" charset="0"/>
              </a:rPr>
              <a:t>Internet Vulnerabilities</a:t>
            </a:r>
            <a:endParaRPr lang="en-US"/>
          </a:p>
        </p:txBody>
      </p:sp>
      <p:sp>
        <p:nvSpPr>
          <p:cNvPr id="3" name="Text Placeholder 2"/>
          <p:cNvSpPr>
            <a:spLocks noGrp="1"/>
          </p:cNvSpPr>
          <p:nvPr>
            <p:ph type="body" idx="1"/>
          </p:nvPr>
        </p:nvSpPr>
        <p:spPr/>
        <p:txBody>
          <a:bodyPr/>
          <a:lstStyle/>
          <a:p>
            <a:pPr>
              <a:defRPr/>
            </a:pPr>
            <a:r>
              <a:rPr lang="en-US" sz="2400" dirty="0">
                <a:latin typeface="+mn-lt"/>
              </a:rPr>
              <a:t>Network open to anyone</a:t>
            </a:r>
          </a:p>
          <a:p>
            <a:pPr>
              <a:defRPr/>
            </a:pPr>
            <a:r>
              <a:rPr lang="en-US" sz="2400" dirty="0">
                <a:latin typeface="+mn-lt"/>
              </a:rPr>
              <a:t>Size of Internet means abuses can have wide impact</a:t>
            </a:r>
          </a:p>
          <a:p>
            <a:pPr>
              <a:defRPr/>
            </a:pPr>
            <a:r>
              <a:rPr lang="en-US" sz="2400" dirty="0">
                <a:latin typeface="+mn-lt"/>
              </a:rPr>
              <a:t>Use of fixed Internet addresses with cable / D</a:t>
            </a:r>
            <a:r>
              <a:rPr lang="en-US" sz="100" dirty="0">
                <a:latin typeface="+mn-lt"/>
              </a:rPr>
              <a:t> </a:t>
            </a:r>
            <a:r>
              <a:rPr lang="en-US" sz="2400" dirty="0">
                <a:latin typeface="+mn-lt"/>
              </a:rPr>
              <a:t>S</a:t>
            </a:r>
            <a:r>
              <a:rPr lang="en-US" sz="100" dirty="0">
                <a:latin typeface="+mn-lt"/>
              </a:rPr>
              <a:t> </a:t>
            </a:r>
            <a:r>
              <a:rPr lang="en-US" sz="2400" dirty="0">
                <a:latin typeface="+mn-lt"/>
              </a:rPr>
              <a:t>L modems creates fixed targets for hackers</a:t>
            </a:r>
          </a:p>
          <a:p>
            <a:pPr>
              <a:defRPr/>
            </a:pPr>
            <a:r>
              <a:rPr lang="en-US" sz="2400" dirty="0">
                <a:latin typeface="+mn-lt"/>
              </a:rPr>
              <a:t>Unencrypted V</a:t>
            </a:r>
            <a:r>
              <a:rPr lang="en-US" sz="100" dirty="0">
                <a:latin typeface="+mn-lt"/>
              </a:rPr>
              <a:t> </a:t>
            </a:r>
            <a:r>
              <a:rPr lang="en-US" sz="2400" dirty="0">
                <a:latin typeface="+mn-lt"/>
              </a:rPr>
              <a:t>O</a:t>
            </a:r>
            <a:r>
              <a:rPr lang="en-US" sz="100" dirty="0">
                <a:latin typeface="+mn-lt"/>
              </a:rPr>
              <a:t> </a:t>
            </a:r>
            <a:r>
              <a:rPr lang="en-US" sz="2400" dirty="0">
                <a:latin typeface="+mn-lt"/>
              </a:rPr>
              <a:t>I</a:t>
            </a:r>
            <a:r>
              <a:rPr lang="en-US" sz="100" dirty="0">
                <a:latin typeface="+mn-lt"/>
              </a:rPr>
              <a:t> </a:t>
            </a:r>
            <a:r>
              <a:rPr lang="en-US" sz="2400" dirty="0">
                <a:latin typeface="+mn-lt"/>
              </a:rPr>
              <a:t>P</a:t>
            </a:r>
          </a:p>
          <a:p>
            <a:pPr>
              <a:defRPr/>
            </a:pPr>
            <a:r>
              <a:rPr lang="en-US" sz="2400" dirty="0">
                <a:latin typeface="+mn-lt"/>
              </a:rPr>
              <a:t>Email, P2P, I</a:t>
            </a:r>
            <a:r>
              <a:rPr lang="en-US" sz="100" dirty="0">
                <a:latin typeface="+mn-lt"/>
              </a:rPr>
              <a:t> </a:t>
            </a:r>
            <a:r>
              <a:rPr lang="en-US" sz="2400" dirty="0">
                <a:latin typeface="+mn-lt"/>
              </a:rPr>
              <a:t>M</a:t>
            </a:r>
          </a:p>
          <a:p>
            <a:pPr lvl="1">
              <a:buFont typeface="Arial" panose="020B0604020202020204" pitchFamily="34" charset="0"/>
              <a:buChar char="–"/>
              <a:defRPr/>
            </a:pPr>
            <a:r>
              <a:rPr lang="en-US" sz="2400" dirty="0">
                <a:latin typeface="+mn-lt"/>
              </a:rPr>
              <a:t>Interception</a:t>
            </a:r>
          </a:p>
          <a:p>
            <a:pPr lvl="1">
              <a:buFont typeface="Arial" panose="020B0604020202020204" pitchFamily="34" charset="0"/>
              <a:buChar char="–"/>
              <a:defRPr/>
            </a:pPr>
            <a:r>
              <a:rPr lang="en-US" sz="2400" dirty="0">
                <a:latin typeface="+mn-lt"/>
              </a:rPr>
              <a:t>Attachments with malicious software</a:t>
            </a:r>
          </a:p>
          <a:p>
            <a:pPr lvl="1">
              <a:buFont typeface="Arial" panose="020B0604020202020204" pitchFamily="34" charset="0"/>
              <a:buChar char="–"/>
              <a:defRPr/>
            </a:pPr>
            <a:r>
              <a:rPr lang="en-US" sz="2400" dirty="0">
                <a:latin typeface="+mn-lt"/>
              </a:rPr>
              <a:t>Transmitting trade secrets</a:t>
            </a:r>
          </a:p>
        </p:txBody>
      </p:sp>
    </p:spTree>
    <p:extLst>
      <p:ext uri="{BB962C8B-B14F-4D97-AF65-F5344CB8AC3E}">
        <p14:creationId xmlns:p14="http://schemas.microsoft.com/office/powerpoint/2010/main" val="16384760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8289</TotalTime>
  <Words>6332</Words>
  <Application>Microsoft Office PowerPoint</Application>
  <PresentationFormat>On-screen Show (4:3)</PresentationFormat>
  <Paragraphs>431</Paragraphs>
  <Slides>46</Slides>
  <Notes>41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46</vt:i4>
      </vt:variant>
    </vt:vector>
  </HeadingPairs>
  <TitlesOfParts>
    <vt:vector size="53" baseType="lpstr">
      <vt:lpstr>ＭＳ Ｐゴシック</vt: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Cyberattacks in the Asia-Pacific Target the Weakest Link: People (1 of 2)</vt:lpstr>
      <vt:lpstr>Cyberattacks in the Asia-Pacific Target the Weakest Link: People (2 of 2)</vt:lpstr>
      <vt:lpstr>Why Systems are Vulnerable (1 of 2)</vt:lpstr>
      <vt:lpstr>Why Systems are Vulnerable (2 of 2)</vt:lpstr>
      <vt:lpstr>Figure 8.1 Contemporary Security Challenges and Vulnerabilities</vt:lpstr>
      <vt:lpstr>Internet Vulnerabilities</vt:lpstr>
      <vt:lpstr>Wireless Security Challenges</vt:lpstr>
      <vt:lpstr>Figure 8.2 Wi-Fi Security Challenges</vt:lpstr>
      <vt:lpstr>Malicious Software: Viruses, Worms, Trojan Horses, and Spyware (1 of 2)</vt:lpstr>
      <vt:lpstr>Malicious Software: Viruses, Worms, Trojan Horses, and Spyware (2 of 2)</vt:lpstr>
      <vt:lpstr>Interactive Session Technology – WannaCry and the SWIFT System Hacking Attacks: Theft on a Worldwide Scale</vt:lpstr>
      <vt:lpstr>Hackers and Computer Crime (1 of 3)</vt:lpstr>
      <vt:lpstr>Hackers and Computer Crime (2 of 3)</vt:lpstr>
      <vt:lpstr>Hackers and Computer Crime (3 of 3)</vt:lpstr>
      <vt:lpstr>Internal Threats: Employees</vt:lpstr>
      <vt:lpstr>Software Vulnerability</vt:lpstr>
      <vt:lpstr>What is the Business Value of Security and Control?</vt:lpstr>
      <vt:lpstr>Legal and Regulatory Requirements for Electronic Records Management</vt:lpstr>
      <vt:lpstr>Electronic Evidence and Computer Forensics</vt:lpstr>
      <vt:lpstr>Information Systems Controls</vt:lpstr>
      <vt:lpstr>Risk Assessment</vt:lpstr>
      <vt:lpstr>Table 8.5 Online Order Processing Risk Assessment</vt:lpstr>
      <vt:lpstr>Security Policy</vt:lpstr>
      <vt:lpstr>Figure 8.3 Access Rules for a Personnel System</vt:lpstr>
      <vt:lpstr>Disaster Recovery Planning and Business Continuity Planning</vt:lpstr>
      <vt:lpstr>The Role of Auditing</vt:lpstr>
      <vt:lpstr>Figure 8.4 Sample Auditor’s List of Control Weaknesses</vt:lpstr>
      <vt:lpstr>Tools and Technologies for Safeguarding Information Systems (1 of 3)</vt:lpstr>
      <vt:lpstr>Tools and Technologies for Safeguarding Information Systems (2 of 3)</vt:lpstr>
      <vt:lpstr>Figure 8.5 A Corporate Firewall</vt:lpstr>
      <vt:lpstr>Tools and Technologies for Safeguarding Information Systems (3 of 3)</vt:lpstr>
      <vt:lpstr>Securing Wireless Networks</vt:lpstr>
      <vt:lpstr>Encryption and Public Key Infrastructure (1 of 3)</vt:lpstr>
      <vt:lpstr>Encryption and Public Key Infrastructure (2 of 3)</vt:lpstr>
      <vt:lpstr>Figure 8.6 Public Key Encryption</vt:lpstr>
      <vt:lpstr>Encryption and Public Key Infrastructure (3 of 3)</vt:lpstr>
      <vt:lpstr>Figure 8.7 Digital Certificates</vt:lpstr>
      <vt:lpstr>Ensuring System Availability</vt:lpstr>
      <vt:lpstr>Security Issues for Cloud Computing and the Mobile Digital Platform (1 of 2)</vt:lpstr>
      <vt:lpstr>Security Issues for Cloud Computing and the Mobile Digital Platform (2 of 2)</vt:lpstr>
      <vt:lpstr>Ensuring Software Quality</vt:lpstr>
      <vt:lpstr>Interactive Session: Organizations: How Secure is B Y O D?</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919</cp:revision>
  <dcterms:modified xsi:type="dcterms:W3CDTF">2018-10-22T12:58:38Z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