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52"/>
  </p:notesMasterIdLst>
  <p:handoutMasterIdLst>
    <p:handoutMasterId r:id="rId53"/>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 id="340" r:id="rId38"/>
    <p:sldId id="341" r:id="rId39"/>
    <p:sldId id="342" r:id="rId40"/>
    <p:sldId id="343" r:id="rId41"/>
    <p:sldId id="344" r:id="rId42"/>
    <p:sldId id="345" r:id="rId43"/>
    <p:sldId id="346" r:id="rId44"/>
    <p:sldId id="347" r:id="rId45"/>
    <p:sldId id="348" r:id="rId46"/>
    <p:sldId id="349" r:id="rId47"/>
    <p:sldId id="350" r:id="rId48"/>
    <p:sldId id="351" r:id="rId49"/>
    <p:sldId id="352" r:id="rId50"/>
    <p:sldId id="353" r:id="rId5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023" autoAdjust="0"/>
    <p:restoredTop sz="91977" autoAdjust="0"/>
  </p:normalViewPr>
  <p:slideViewPr>
    <p:cSldViewPr snapToGrid="0" snapToObjects="1">
      <p:cViewPr varScale="1">
        <p:scale>
          <a:sx n="101" d="100"/>
          <a:sy n="101" d="100"/>
        </p:scale>
        <p:origin x="2478" y="108"/>
      </p:cViewPr>
      <p:guideLst>
        <p:guide orient="horz" pos="2160"/>
        <p:guide pos="2880"/>
      </p:guideLst>
    </p:cSldViewPr>
  </p:slideViewPr>
  <p:outlineViewPr>
    <p:cViewPr>
      <p:scale>
        <a:sx n="50" d="100"/>
        <a:sy n="50" d="100"/>
      </p:scale>
      <p:origin x="0" y="-4233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7.3,</a:t>
            </a:r>
            <a:r>
              <a:rPr lang="en-US" altLang="en-US" baseline="0" dirty="0"/>
              <a:t> Page 236.</a:t>
            </a:r>
          </a:p>
          <a:p>
            <a:r>
              <a:rPr lang="en-US" sz="1200" b="0" i="1" u="none" strike="noStrike" kern="1200" cap="none" baseline="0" dirty="0">
                <a:solidFill>
                  <a:schemeClr val="tx1"/>
                </a:solidFill>
                <a:latin typeface="Arial"/>
                <a:ea typeface="Arial"/>
                <a:cs typeface="Arial"/>
                <a:sym typeface="Arial"/>
              </a:rPr>
              <a:t>Data are grouped into small packets, which are transmitted independently over various communications channels and reassembled at their final destination.</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packet switching works, showing a message being split into three packets, sent along different routes, and then reassembled at the destination. Note that each packet contains a packet number, message number, and destination.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60553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continues the discussion of the three main networking technologies in use today, and looks at the third TCP/IP. Note that in a network, there are typically many different types of hardware and software components that need to work together to transmit and receive information. Different components in a network communicate with one another only by adhering to a common set of rules called protocols. In the past, many diverse proprietary and incompatible protocols often forced business firms to purchase computing and communications equipment from a single vendor. But today, corporate networks are increasingly using a single, common, worldwide standard called Transmission Control Protocol/ Internet Protocol (TCP/IP). TCP/IP actually is a suite of  protocols, the main ones of which are TCP and IP. Ask students what these two main protocols are responsible for.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56672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7.4,</a:t>
            </a:r>
            <a:r>
              <a:rPr lang="en-US" altLang="en-US" baseline="0" dirty="0"/>
              <a:t> Page 237.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i="0" u="none" strike="noStrike" kern="1200" cap="none" baseline="0" dirty="0">
              <a:solidFill>
                <a:schemeClr val="tx1"/>
              </a:solidFill>
              <a:latin typeface="Arial"/>
              <a:ea typeface="Arial"/>
              <a:cs typeface="Arial"/>
              <a:sym typeface="Arial"/>
            </a:endParaRPr>
          </a:p>
          <a:p>
            <a:r>
              <a:rPr lang="en-US" sz="1200" b="0" i="1" u="none" strike="noStrike" kern="1200" cap="none" baseline="0" dirty="0">
                <a:solidFill>
                  <a:schemeClr val="tx1"/>
                </a:solidFill>
                <a:latin typeface="Arial"/>
                <a:ea typeface="Arial"/>
                <a:cs typeface="Arial"/>
                <a:sym typeface="Arial"/>
              </a:rPr>
              <a:t>This figure illustrates the four layers of the TCP/IP reference model for communications.</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four layers of the DOD reference model for TCP/IP.  Note that what happens when computer A sends a message to computer B is that the data that computer A creates is transferred within that computer from the application layer to subsequent layers in sequence. In this process it is split into packets, and information is added at each stage, ultimately translating the packets into a form that can be transferred over the network interface. After traveling over the network interface, the packets are reassembled at the recipient computer, from the network interface layer up, ultimately for use by the application layer.</a:t>
            </a:r>
            <a:endParaRPr lang="en-US" altLang="en-US" baseline="0"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287016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the types of networks that organizations use. Ask students what the differences are between digital and analog signals. Ask students to describe and distinguish between LANs, CANs, WANs, and MANs, and also to talk about their different range of operation. Note that a network can be defined by the way the clients interact (client/server versus peer-to-peer), the type of physical medium to carry signals (Ethernet, Fast Ethernet, etc.), and the way in which computers are connected and send signals to each other (topology).</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02579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7.5,</a:t>
            </a:r>
            <a:r>
              <a:rPr lang="en-US" altLang="en-US" baseline="0" dirty="0"/>
              <a:t> Page 238.</a:t>
            </a:r>
          </a:p>
          <a:p>
            <a:r>
              <a:rPr lang="en-US" sz="1200" b="0" i="1" u="none" strike="noStrike" kern="1200" cap="none" baseline="0" dirty="0">
                <a:solidFill>
                  <a:schemeClr val="tx1"/>
                </a:solidFill>
                <a:latin typeface="Arial"/>
                <a:ea typeface="Arial"/>
                <a:cs typeface="Arial"/>
                <a:sym typeface="Arial"/>
              </a:rPr>
              <a:t>A modem is a device that translates digital signals into analog form (and vice versa) so that computers can transmit data over analog networks such as telephone and cable networks.</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differences between digital and analog signals, and shows how digital signals can be sent to other computers over analog cables such as telephone and cable lines that</a:t>
            </a:r>
            <a:r>
              <a:rPr lang="en-US" altLang="en-US" baseline="0" dirty="0">
                <a:latin typeface="Times New Roman" panose="02020603050405020304" pitchFamily="18" charset="0"/>
              </a:rPr>
              <a:t> </a:t>
            </a:r>
            <a:r>
              <a:rPr lang="en-US" altLang="en-US" dirty="0">
                <a:latin typeface="Times New Roman" panose="02020603050405020304" pitchFamily="18" charset="0"/>
              </a:rPr>
              <a:t>are analog. Note that digital signals are representations of the two binary digits, 0 and 1, and are represented logically as on and off electrical pulses (in reality as different voltages). Ask students what MODEM stands for.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449815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looks at the media involved in network transmission. Note that many of the telephone systems in buildings had twisted wires installed for analog communication, but they can be used for digital communication as well. Also, today, telecommunications companies are starting to bring fiber optic cable into the home for high-speed Internet access. </a:t>
            </a:r>
          </a:p>
          <a:p>
            <a:r>
              <a:rPr lang="en-US" altLang="en-US" dirty="0">
                <a:latin typeface="Times New Roman" panose="02020603050405020304" pitchFamily="18" charset="0"/>
              </a:rPr>
              <a:t>Note that the transmission capacity of a medium (bps) is dependent on its frequency, which is measured in hertz, or cycles per second. Ask students to define bandwidth (it is the difference between the highest and lowest frequencies that can be accommodated on a single channel).</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79233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examines what the Internet is</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ask students to describe it and what they use it for. The text refers to the Internet as the most extensive public communication system and the world</a:t>
            </a:r>
            <a:r>
              <a:rPr lang="en-US" altLang="ja-JP" dirty="0">
                <a:latin typeface="Times New Roman" panose="02020603050405020304" pitchFamily="18" charset="0"/>
              </a:rPr>
              <a:t>’s largest implementation of client/server computing.</a:t>
            </a:r>
          </a:p>
          <a:p>
            <a:pPr eaLnBrk="1" hangingPunct="1"/>
            <a:endParaRPr lang="en-US" altLang="en-US" dirty="0">
              <a:latin typeface="Times New Roman" panose="02020603050405020304" pitchFamily="18" charset="0"/>
            </a:endParaRPr>
          </a:p>
          <a:p>
            <a:r>
              <a:rPr lang="en-US" altLang="en-US" dirty="0">
                <a:latin typeface="Times New Roman" panose="02020603050405020304" pitchFamily="18" charset="0"/>
              </a:rPr>
              <a:t>Ask students how they connect to the Internet. Do any of their families use dial-up (telephone/modem)? Do any use satellite? Note that T lines are leased, dedicated lines suitable for businesses or government agencies requiring high-speed guaranteed service levels. Do students know that the Internet does not guarantee any service level, and agrees only to make a </a:t>
            </a:r>
            <a:r>
              <a:rPr lang="ja-JP" altLang="en-US" dirty="0">
                <a:latin typeface="Times New Roman" panose="02020603050405020304" pitchFamily="18" charset="0"/>
              </a:rPr>
              <a:t>“</a:t>
            </a:r>
            <a:r>
              <a:rPr lang="en-US" altLang="ja-JP" dirty="0">
                <a:latin typeface="Times New Roman" panose="02020603050405020304" pitchFamily="18" charset="0"/>
              </a:rPr>
              <a:t>best effort?</a:t>
            </a:r>
            <a:r>
              <a:rPr lang="ja-JP" altLang="en-US" dirty="0">
                <a:latin typeface="Times New Roman" panose="02020603050405020304" pitchFamily="18" charset="0"/>
              </a:rPr>
              <a:t>”</a:t>
            </a:r>
            <a:r>
              <a:rPr lang="en-US" altLang="ja-JP" dirty="0">
                <a:latin typeface="Times New Roman" panose="02020603050405020304" pitchFamily="18" charset="0"/>
              </a:rPr>
              <a:t> </a:t>
            </a:r>
          </a:p>
          <a:p>
            <a:endParaRPr lang="en-US" altLang="en-US" dirty="0">
              <a:latin typeface="Times New Roman" panose="02020603050405020304" pitchFamily="18" charset="0"/>
            </a:endParaRPr>
          </a:p>
          <a:p>
            <a:endParaRPr lang="en-US" altLang="en-US" dirty="0">
              <a:latin typeface="Times New Roman" panose="02020603050405020304" pitchFamily="18" charset="0"/>
            </a:endParaRPr>
          </a:p>
          <a:p>
            <a:r>
              <a:rPr lang="en-US" altLang="en-US" dirty="0">
                <a:latin typeface="Times New Roman" panose="02020603050405020304" pitchFamily="18" charset="0"/>
              </a:rPr>
              <a:t>Ask students what an IP address is used for. Ask students why we have a domain name system, and why we don</a:t>
            </a:r>
            <a:r>
              <a:rPr lang="en-US" altLang="ja-JP" dirty="0">
                <a:latin typeface="Times New Roman" panose="02020603050405020304" pitchFamily="18" charset="0"/>
              </a:rPr>
              <a:t>’t just use IP addresses. Note that the domain name system makes it possible for people to remember addresses.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5535665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what an IP address is used for. Ask students why we have a domain name system, and why we don</a:t>
            </a:r>
            <a:r>
              <a:rPr lang="en-US" altLang="ja-JP" dirty="0">
                <a:latin typeface="Times New Roman" panose="02020603050405020304" pitchFamily="18" charset="0"/>
              </a:rPr>
              <a:t>'t just use IP addresses. Note that the domain name system makes it possible for people to remember addresses.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117339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7.6,</a:t>
            </a:r>
            <a:r>
              <a:rPr lang="en-US" altLang="en-US" baseline="0" dirty="0"/>
              <a:t> Page 241.</a:t>
            </a:r>
          </a:p>
          <a:p>
            <a:r>
              <a:rPr lang="en-US" sz="1200" b="0" i="1" u="none" strike="noStrike" kern="1200" cap="none" baseline="0" dirty="0">
                <a:solidFill>
                  <a:schemeClr val="tx1"/>
                </a:solidFill>
                <a:latin typeface="Arial"/>
                <a:ea typeface="Arial"/>
                <a:cs typeface="Arial"/>
                <a:sym typeface="Arial"/>
              </a:rPr>
              <a:t>Domain Name System is a hierarchical system with a root domain, top-level domains, second-level domains, and host computers at the third level.</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describes how the domain name system works. Note that the </a:t>
            </a:r>
            <a:r>
              <a:rPr lang="ja-JP" altLang="en-US" dirty="0">
                <a:latin typeface="Times New Roman" panose="02020603050405020304" pitchFamily="18" charset="0"/>
              </a:rPr>
              <a:t>“</a:t>
            </a:r>
            <a:r>
              <a:rPr lang="en-US" altLang="ja-JP" dirty="0">
                <a:latin typeface="Times New Roman" panose="02020603050405020304" pitchFamily="18" charset="0"/>
              </a:rPr>
              <a:t>root</a:t>
            </a:r>
            <a:r>
              <a:rPr lang="ja-JP" altLang="en-US" dirty="0">
                <a:latin typeface="Times New Roman" panose="02020603050405020304" pitchFamily="18" charset="0"/>
              </a:rPr>
              <a:t>”</a:t>
            </a:r>
            <a:r>
              <a:rPr lang="en-US" altLang="ja-JP" dirty="0">
                <a:latin typeface="Times New Roman" panose="02020603050405020304" pitchFamily="18" charset="0"/>
              </a:rPr>
              <a:t> domain is the period that is used before the top-level domain, such as .</a:t>
            </a:r>
            <a:r>
              <a:rPr lang="en-US" altLang="ja-JP" dirty="0" err="1">
                <a:latin typeface="Times New Roman" panose="02020603050405020304" pitchFamily="18" charset="0"/>
              </a:rPr>
              <a:t>edu</a:t>
            </a:r>
            <a:r>
              <a:rPr lang="en-US" altLang="ja-JP" dirty="0">
                <a:latin typeface="Times New Roman" panose="02020603050405020304" pitchFamily="18" charset="0"/>
              </a:rPr>
              <a:t> or .com. Give students an example Internet address, such as myserver.myspace.com and ask them what the top-, second-, and third-level domains are.</a:t>
            </a:r>
            <a:endParaRPr lang="en-US" altLang="en-US" baseline="0"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94470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Internet does not have a central headquarters, or a single governing body.  But the Internet operates within the boundaries of sovereign governments, and they have a significant role in shaping the Internet within their countries.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18386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chapter discusses the principle technologies used in networking and the Internet. Ask students what the difference is between a network and the Internet. Why is networking so important to modern organizations? How many students have wireless networks at home? How many have a smartphone that uses a 3G or 4G network? What</a:t>
            </a:r>
            <a:r>
              <a:rPr lang="en-US" altLang="ja-JP" dirty="0">
                <a:latin typeface="Times New Roman" panose="02020603050405020304" pitchFamily="18" charset="0"/>
              </a:rPr>
              <a:t>'s the difference between a 4G network and Wi-Fi? How many students have seen an RFID tag?</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8716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7.7,</a:t>
            </a:r>
            <a:r>
              <a:rPr lang="en-US" altLang="en-US" baseline="0" dirty="0"/>
              <a:t> Page 242.</a:t>
            </a:r>
          </a:p>
          <a:p>
            <a:r>
              <a:rPr lang="en-US" sz="1200" b="0" i="1" u="none" strike="noStrike" kern="1200" cap="none" baseline="0" dirty="0">
                <a:solidFill>
                  <a:schemeClr val="tx1"/>
                </a:solidFill>
                <a:latin typeface="Arial"/>
                <a:ea typeface="Arial"/>
                <a:cs typeface="Arial"/>
                <a:sym typeface="Arial"/>
              </a:rPr>
              <a:t>The Internet backbone connects to regional networks, which in turn provide access to Internet service providers, large firms, and government institutions. Network access points (NAPs) and metropolitan area exchanges (MAEs) are hubs where the backbone intersects regional and local networks and where backbone owners connect with one another.</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architecture of the Internet. Note that MAEs (metropolitan area exchanges) are hubs where the backbone intersects regional and local networks and where backbone networks connect with one another.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80155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continues the discussion about what the Internet is, here looking at the services, or applications, that the Internet supports. Notice that the Internet comprises many more services than just email and the web. Ask students which of these services, beyond email and the web have they used, and if they have, to describe how it works.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29314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7.8,</a:t>
            </a:r>
            <a:r>
              <a:rPr lang="en-US" altLang="en-US" baseline="0" dirty="0"/>
              <a:t> Page 245.</a:t>
            </a:r>
          </a:p>
          <a:p>
            <a:r>
              <a:rPr lang="en-US" sz="1200" b="0" i="1" u="none" strike="noStrike" kern="1200" cap="none" baseline="0" dirty="0">
                <a:solidFill>
                  <a:schemeClr val="tx1"/>
                </a:solidFill>
                <a:latin typeface="Arial"/>
                <a:ea typeface="Arial"/>
                <a:cs typeface="Arial"/>
                <a:sym typeface="Arial"/>
              </a:rPr>
              <a:t>Client computers running web browsers and other software can access an array of services on servers over the Internet. These services may all run on a single server or on multiple specialized servers.</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looks at the services that an Internet server computer can offer: Websites (HTTP), email (SMTP), file transfer (FTP), newsgroups (NNTP). It illustrates where on the path between client and backend systems these services lie.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86967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Students who have cable Internet telephones are using VoIP.  Other popular technologies that use the Internet as a platform are unified communications systems, and virtual private networks (VPNs). Ask students what they think is the value to business is of each of these technologies.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8407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7.9,</a:t>
            </a:r>
            <a:r>
              <a:rPr lang="en-US" altLang="en-US" baseline="0" dirty="0"/>
              <a:t> Page 246.</a:t>
            </a:r>
          </a:p>
          <a:p>
            <a:r>
              <a:rPr lang="en-US" sz="1200" b="0" i="1" u="none" strike="noStrike" kern="1200" cap="none" baseline="0" dirty="0">
                <a:solidFill>
                  <a:schemeClr val="tx1"/>
                </a:solidFill>
                <a:latin typeface="Arial"/>
                <a:ea typeface="Arial"/>
                <a:cs typeface="Arial"/>
                <a:sym typeface="Arial"/>
              </a:rPr>
              <a:t>A VoIP phone call digitizes and breaks up a voice message into data packets that may travel along different routes before being reassembled at the final destination. A processor nearest the call’s destination, called a gateway, arranges the packets in the proper order and directs them to the telephone number of the receiver or the IP address of the receiving computer.</a:t>
            </a:r>
          </a:p>
          <a:p>
            <a:endParaRPr 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shows how VoIP works. The voice messages are digitized and transported over the Internet in the same packet-switching method as traditional Internet data. Gateways are simply computers (network devices) that maintain the interface with the Internet in a firm.</a:t>
            </a:r>
            <a:endParaRPr lang="en-US" sz="1200" b="0" i="0" u="none" strike="noStrike" kern="1200" cap="none" baseline="0" dirty="0">
              <a:solidFill>
                <a:schemeClr val="tx1"/>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3641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7.10,</a:t>
            </a:r>
            <a:r>
              <a:rPr lang="en-US" altLang="en-US" baseline="0" dirty="0"/>
              <a:t> Page 247.</a:t>
            </a:r>
          </a:p>
          <a:p>
            <a:r>
              <a:rPr lang="en-US" sz="1200" b="0" i="1" u="none" strike="noStrike" kern="1200" cap="none" baseline="0" dirty="0">
                <a:solidFill>
                  <a:schemeClr val="tx1"/>
                </a:solidFill>
                <a:latin typeface="Arial"/>
                <a:ea typeface="Arial"/>
                <a:cs typeface="Arial"/>
                <a:sym typeface="Arial"/>
              </a:rPr>
              <a:t>This VPN is a private network of computers linked using a secure tunnel connection over the Internet. It protects data transmitted over the public Internet by encoding the data and wrapping them within the Internet protocol. By adding a wrapper around a network message to hide its content, organizations can create a secure private connection that travels through the public Internet.</a:t>
            </a:r>
          </a:p>
          <a:p>
            <a:endParaRPr lang="en-US" altLang="en-US" sz="1200" b="0" i="0" u="none" strike="noStrike" kern="1200" cap="none" baseline="0" dirty="0">
              <a:solidFill>
                <a:schemeClr val="tx1"/>
              </a:solidFill>
              <a:latin typeface="Arial"/>
              <a:ea typeface="Arial"/>
              <a:cs typeface="Arial"/>
              <a:sym typeface="Arial"/>
            </a:endParaRPr>
          </a:p>
          <a:p>
            <a:r>
              <a:rPr lang="en-US" altLang="en-US" dirty="0">
                <a:latin typeface="Times New Roman" panose="02020603050405020304" pitchFamily="18" charset="0"/>
              </a:rPr>
              <a:t>This graphic illustrates how a virtual private network works. The rectangles A, B, C, and D represent different computers on the VPN. In a process</a:t>
            </a:r>
          </a:p>
          <a:p>
            <a:r>
              <a:rPr lang="en-US" altLang="en-US" dirty="0">
                <a:latin typeface="Times New Roman" panose="02020603050405020304" pitchFamily="18" charset="0"/>
              </a:rPr>
              <a:t>called tunneling, packets of data are encrypted and wrapped inside IP packets. By adding this wrapper around a network message to hide its content, business firms create a private connection that travels through the public Internet.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237954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one of the most popular services on the Internet, the web, and the main protocols enabling the web. The web is an interlinked connection of websites, which are collections of web pages linked to a home page. These pages are created using a text markup language call HTML, and transmitted to user</a:t>
            </a:r>
            <a:r>
              <a:rPr lang="en-US" altLang="ja-JP" dirty="0">
                <a:latin typeface="Times New Roman" panose="02020603050405020304" pitchFamily="18" charset="0"/>
              </a:rPr>
              <a:t>’s web browsers by HTTP. Web page addresses (URLs) are composed of the domain name of the website and the file location of the individual web page. Ask students if any have created web pages using HTML, and if so, to describe what this is like. How have they made the web pages visible to others on the web? There is a learning track available online that shows students how to create web pages using basic HTML.</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8292808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looks at how people find information of interest on the web. The primary method is through search engines, which today act as major portals to the web. Ask students where their initial points of entry are on the web, and how they find information they are interested in.  Most will be Google users, but ask if they have looked at Bing, the Microsoft search engine that is showing some promise. </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The text discusses how big the web is, in terms of pages. Google visited and indexed the content of more than an estimated 50  billion web pages in 2011, but this does not</a:t>
            </a:r>
            <a:r>
              <a:rPr lang="en-US" altLang="ja-JP" dirty="0">
                <a:latin typeface="Times New Roman" panose="02020603050405020304" pitchFamily="18" charset="0"/>
              </a:rPr>
              <a:t> include the </a:t>
            </a:r>
            <a:r>
              <a:rPr lang="ja-JP" altLang="en-US" dirty="0">
                <a:latin typeface="Times New Roman" panose="02020603050405020304" pitchFamily="18" charset="0"/>
              </a:rPr>
              <a:t>“</a:t>
            </a:r>
            <a:r>
              <a:rPr lang="en-US" altLang="ja-JP" dirty="0">
                <a:latin typeface="Times New Roman" panose="02020603050405020304" pitchFamily="18" charset="0"/>
              </a:rPr>
              <a:t>deep web.</a:t>
            </a:r>
            <a:r>
              <a:rPr lang="ja-JP" altLang="en-US" dirty="0">
                <a:latin typeface="Times New Roman" panose="02020603050405020304" pitchFamily="18" charset="0"/>
              </a:rPr>
              <a:t>”</a:t>
            </a:r>
            <a:r>
              <a:rPr lang="en-US" altLang="ja-JP" dirty="0">
                <a:latin typeface="Times New Roman" panose="02020603050405020304" pitchFamily="18" charset="0"/>
              </a:rPr>
              <a:t> Other estimates point to “one trillion” web pages, but many of these are duplicates.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449710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latin typeface="Times New Roman" panose="02020603050405020304" pitchFamily="18" charset="0"/>
              </a:rPr>
              <a:t>Ask students what the </a:t>
            </a:r>
            <a:r>
              <a:rPr lang="ja-JP" altLang="en-US" dirty="0">
                <a:latin typeface="Times New Roman" panose="02020603050405020304" pitchFamily="18" charset="0"/>
              </a:rPr>
              <a:t>“</a:t>
            </a:r>
            <a:r>
              <a:rPr lang="en-US" altLang="ja-JP" dirty="0">
                <a:latin typeface="Times New Roman" panose="02020603050405020304" pitchFamily="18" charset="0"/>
              </a:rPr>
              <a:t>deep web</a:t>
            </a:r>
            <a:r>
              <a:rPr lang="ja-JP" altLang="en-US" dirty="0">
                <a:latin typeface="Times New Roman" panose="02020603050405020304" pitchFamily="18" charset="0"/>
              </a:rPr>
              <a:t>”</a:t>
            </a:r>
            <a:r>
              <a:rPr lang="en-US" altLang="ja-JP" dirty="0">
                <a:latin typeface="Times New Roman" panose="02020603050405020304" pitchFamily="18" charset="0"/>
              </a:rPr>
              <a:t> is.  Note that web pages available only to subscribers for a fee  (</a:t>
            </a:r>
            <a:r>
              <a:rPr lang="ja-JP" altLang="en-US" dirty="0">
                <a:latin typeface="Times New Roman" panose="02020603050405020304" pitchFamily="18" charset="0"/>
              </a:rPr>
              <a:t>“</a:t>
            </a:r>
            <a:r>
              <a:rPr lang="en-US" altLang="ja-JP" dirty="0">
                <a:latin typeface="Times New Roman" panose="02020603050405020304" pitchFamily="18" charset="0"/>
              </a:rPr>
              <a:t>premium content</a:t>
            </a:r>
            <a:r>
              <a:rPr lang="ja-JP" altLang="en-US" dirty="0">
                <a:latin typeface="Times New Roman" panose="02020603050405020304" pitchFamily="18" charset="0"/>
              </a:rPr>
              <a:t>”</a:t>
            </a:r>
            <a:r>
              <a:rPr lang="en-US" altLang="ja-JP" dirty="0">
                <a:latin typeface="Times New Roman" panose="02020603050405020304" pitchFamily="18" charset="0"/>
              </a:rPr>
              <a:t>) do not allow crawlers to index the pages. Shopping bots are always fun to visit in class. Ask students what they might be interested in having you shop for, and then use one of the shop bots such as </a:t>
            </a:r>
            <a:r>
              <a:rPr lang="en-US" altLang="ja-JP" dirty="0" err="1">
                <a:latin typeface="Times New Roman" panose="02020603050405020304" pitchFamily="18" charset="0"/>
              </a:rPr>
              <a:t>Shopzilla</a:t>
            </a:r>
            <a:r>
              <a:rPr lang="en-US" altLang="ja-JP" dirty="0">
                <a:latin typeface="Times New Roman" panose="02020603050405020304" pitchFamily="18" charset="0"/>
              </a:rPr>
              <a:t> or </a:t>
            </a:r>
            <a:r>
              <a:rPr lang="en-US" altLang="ja-JP" dirty="0" err="1">
                <a:latin typeface="Times New Roman" panose="02020603050405020304" pitchFamily="18" charset="0"/>
              </a:rPr>
              <a:t>Pricegrabber</a:t>
            </a:r>
            <a:r>
              <a:rPr lang="en-US" altLang="ja-JP" dirty="0">
                <a:latin typeface="Times New Roman" panose="02020603050405020304" pitchFamily="18" charset="0"/>
              </a:rPr>
              <a: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940211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7.11,</a:t>
            </a:r>
            <a:r>
              <a:rPr lang="en-US" altLang="en-US" baseline="0" dirty="0"/>
              <a:t> Page 251.</a:t>
            </a:r>
          </a:p>
          <a:p>
            <a:r>
              <a:rPr lang="en-US" sz="1200" b="0" i="1" u="none" strike="noStrike" kern="1200" cap="none" baseline="0" dirty="0">
                <a:solidFill>
                  <a:schemeClr val="tx1"/>
                </a:solidFill>
                <a:latin typeface="Arial"/>
                <a:ea typeface="Arial"/>
                <a:cs typeface="Arial"/>
                <a:sym typeface="Arial"/>
              </a:rPr>
              <a:t>Google is the world’s most popular search engine.</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ranks the major search engines according to popularity, or percentage of total number of searches performed. Google is a clear favorite. Is this due to the superiority of their search engine results or does it involve other factors such as their clean interface, or their reach, which makes their ad platform more valuable to advertisers? Poll your class about the search engines they use.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85825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recent developments in networking technologies. Ask students to give an example of convergence. How fast is broadband today? How many of your students have broadband? Note that in 2000, typical Internet access speeds were 56 kbps over a telephone line, costing 25 cents per kilobit, whereas today broadband speeds are 1 to 5 mbps, costing 1 cent per kilobit (or 10 cents per gigabit).  Are students aware of how fast their Internet connections are at home, school, or work? Ask students if they know the speed of their cell phone</a:t>
            </a:r>
            <a:r>
              <a:rPr lang="en-US" altLang="ja-JP" dirty="0">
                <a:latin typeface="Times New Roman" panose="02020603050405020304" pitchFamily="18" charset="0"/>
              </a:rPr>
              <a:t>’s Internet connection. The point here is to try and raise awareness of telecommunications systems among students.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7247469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7.12,</a:t>
            </a:r>
            <a:r>
              <a:rPr lang="en-US" altLang="en-US" baseline="0" dirty="0"/>
              <a:t> Page 251.</a:t>
            </a:r>
          </a:p>
          <a:p>
            <a:r>
              <a:rPr lang="en-US" sz="1200" b="0" i="1" u="none" strike="noStrike" kern="1200" cap="none" baseline="0" dirty="0">
                <a:solidFill>
                  <a:schemeClr val="tx1"/>
                </a:solidFill>
                <a:latin typeface="Arial"/>
                <a:ea typeface="Arial"/>
                <a:cs typeface="Arial"/>
                <a:sym typeface="Arial"/>
              </a:rPr>
              <a:t>The Google search engine is continuously crawling the web, indexing the content of each page, calculating its popularity, and storing the pages so that it can respond quickly to user requests to see a page. The entire process takes about half a second. </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in a very high level diagram how Google works. At the foundation of Google</a:t>
            </a:r>
            <a:r>
              <a:rPr lang="en-US" altLang="ja-JP" dirty="0">
                <a:latin typeface="Times New Roman" panose="02020603050405020304" pitchFamily="18" charset="0"/>
              </a:rPr>
              <a:t>’s search engine are two concepts</a:t>
            </a:r>
            <a:r>
              <a:rPr lang="en-US" altLang="ja-JP" dirty="0">
                <a:latin typeface="Times New Roman" panose="02020603050405020304" pitchFamily="18" charset="0"/>
                <a:cs typeface="Times New Roman" panose="02020603050405020304" pitchFamily="18" charset="0"/>
              </a:rPr>
              <a:t>—</a:t>
            </a:r>
            <a:r>
              <a:rPr lang="en-US" altLang="ja-JP" dirty="0">
                <a:latin typeface="Times New Roman" panose="02020603050405020304" pitchFamily="18" charset="0"/>
              </a:rPr>
              <a:t>page ranking and the indexing of combinations of words. Ask students if they have a favorite search engine, and if so, why that search is their favorite. The reality of how Google actually works is the subject of many volumes, and is beyond the scope of this book.</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638518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features of Web 2.0 services to answer the question, what makes a website </a:t>
            </a:r>
            <a:r>
              <a:rPr lang="ja-JP" altLang="en-US" dirty="0">
                <a:latin typeface="Times New Roman" panose="02020603050405020304" pitchFamily="18" charset="0"/>
              </a:rPr>
              <a:t>“</a:t>
            </a:r>
            <a:r>
              <a:rPr lang="en-US" altLang="ja-JP" dirty="0">
                <a:latin typeface="Times New Roman" panose="02020603050405020304" pitchFamily="18" charset="0"/>
              </a:rPr>
              <a:t>Web 2.0</a:t>
            </a:r>
            <a:r>
              <a:rPr lang="ja-JP" altLang="en-US" dirty="0">
                <a:latin typeface="Times New Roman" panose="02020603050405020304" pitchFamily="18" charset="0"/>
              </a:rPr>
              <a:t>”</a:t>
            </a:r>
            <a:r>
              <a:rPr lang="en-US" altLang="ja-JP" dirty="0">
                <a:latin typeface="Times New Roman" panose="02020603050405020304" pitchFamily="18" charset="0"/>
              </a:rPr>
              <a:t> rather than a traditional, or 1.0 site?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451700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describes examples of Web 2.0 services. Ask if students use a blog reader, such as Google Reader, to read their blogs. If they have, they have used RSS to pull in the content from their blogs to read them in one place. Note that wikis are used in business to share information.  Note that Twitter is one form of microblogging. Another example is Tumblr.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339936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The Internet of Things includes the idea that our cars, refrigerators, heaters and air conditioning units, along with all other appliances, and buildings, will be on the Internet.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73562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continuing revolution in wireless communication. Ask students what changes or improvements have happened in their cell phone service over the past two years. Have they purchased or upgraded a cell phone in that time, and if so, why?  Most cell phone users today rely on 3G networks, a standard which first appeared in the early 2000s, and was improved upon over the last decade.  3G networks have mobile upload capacities of about 144 mbps, enough for email and some web browsing, but not videos.  4G networks started appearing in 2010 in the United States.  They are also called LTE (Long Term Evolution) networks.  4G cell networks can be used for display of video on mobile devices with download speeds of about 100 mbps, and upload speeds of 50 mbps.  How many students watch videos on their smartphones?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69533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current standards in wireless networking. Ask students if they have any Bluetooth or wireless devices they use for computing, such as keyboards, earphones, or other. Note that in most Wi-Fi communications, wireless devices communicate with a wired LAN using an access point.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632670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continues the discussion about wireless networking and Wi-Fi. Ask students if they have ever connected to the Internet through a hotspot at an airport, coffee shop, hotel, or other location. Was there any security?</a:t>
            </a:r>
          </a:p>
          <a:p>
            <a:pPr eaLnBrk="1" hangingPunct="1"/>
            <a:endParaRPr lang="en-US" altLang="en-US" dirty="0">
              <a:latin typeface="Times New Roman" panose="02020603050405020304" pitchFamily="18" charset="0"/>
            </a:endParaRPr>
          </a:p>
          <a:p>
            <a:r>
              <a:rPr lang="en-US" altLang="en-US" dirty="0">
                <a:latin typeface="Times New Roman" panose="02020603050405020304" pitchFamily="18" charset="0"/>
              </a:rPr>
              <a:t>Ask students what other drawbacks, beside security, there are to Wi-Fi (roaming difficulties, interference). Note that wireless networks based on the upcoming 802.11n specification will solve interference problems by using multiple wireless antennas in tandem to transmit and receive data and technology to coordinate multiple simultaneous radio signals. What is this technology called? (MIMO).</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084845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7.13,</a:t>
            </a:r>
            <a:r>
              <a:rPr lang="en-US" altLang="en-US" baseline="0" dirty="0"/>
              <a:t> Page 257.</a:t>
            </a:r>
          </a:p>
          <a:p>
            <a:r>
              <a:rPr lang="en-US" sz="1200" b="0" i="1" u="none" strike="noStrike" kern="1200" cap="none" baseline="0" dirty="0">
                <a:solidFill>
                  <a:schemeClr val="tx1"/>
                </a:solidFill>
                <a:latin typeface="Arial"/>
                <a:ea typeface="Arial"/>
                <a:cs typeface="Arial"/>
                <a:sym typeface="Arial"/>
              </a:rPr>
              <a:t>Bluetooth enables a variety of devices, including cell phones, smartphones, wireless keyboards and mice, PCs, and printers, to interact wirelessly with each other within a small, 30-foot (10-meter) area. In addition to the links shown, Bluetooth can be used to network similar devices to send data from one PC to another, for example.</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uses of Bluetooth for a PAN. Bluetooth connects wireless keyboards and mice to PCs or cell phones to earpieces without wires. Bluetooth has low-power requirements, making it appropriate for battery-powered handheld computers, and cell phones. Most cell phones today are Bluetooth enabled, allowing them to connect to other wireless devices (such as earphones) and PCs.</a:t>
            </a:r>
            <a:endParaRPr lang="en-US" altLang="en-US" baseline="0"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745995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7.14,</a:t>
            </a:r>
            <a:r>
              <a:rPr lang="en-US" altLang="en-US" baseline="0" dirty="0"/>
              <a:t> Page 258.</a:t>
            </a:r>
          </a:p>
          <a:p>
            <a:r>
              <a:rPr lang="en-US" sz="1200" b="0" i="1" u="none" strike="noStrike" kern="1200" cap="none" baseline="0" dirty="0">
                <a:solidFill>
                  <a:schemeClr val="tx1"/>
                </a:solidFill>
                <a:latin typeface="Arial"/>
                <a:ea typeface="Arial"/>
                <a:cs typeface="Arial"/>
                <a:sym typeface="Arial"/>
              </a:rPr>
              <a:t>Mobile laptop computers equipped with network interface cards link to the wired LAN by communicating with the access point. The access point uses radio waves to transmit network signals from the wired network to the client adapters, which convert them to data that the mobile device can understand. The client adapter then transmits the data from the mobile device back to the access point, which forwards the data to the wired network.</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an 802.11 wireless LAN operating in infrastructure mode that connects a small number of mobile devices to a larger wired LAN. Most wireless devices are client machines. The servers that the mobile client stations need to use are on the wired LAN. The access point controls the wireless stations and acts as a bridge between the main wired LAN and the wireless LAN. (A bridge connects two LANs based on different technologies like your wireless network to your </a:t>
            </a:r>
            <a:r>
              <a:rPr lang="en-US" altLang="en-US" dirty="0" err="1">
                <a:latin typeface="Times New Roman" panose="02020603050405020304" pitchFamily="18" charset="0"/>
              </a:rPr>
              <a:t>BluRay</a:t>
            </a:r>
            <a:r>
              <a:rPr lang="en-US" altLang="en-US" dirty="0">
                <a:latin typeface="Times New Roman" panose="02020603050405020304" pitchFamily="18" charset="0"/>
              </a:rPr>
              <a:t> player so you can download Internet movies from Netflix and watch them on your TV). The access point also controls the wireless stations.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622223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one of two wireless technologies having a major impact on business, radio frequency ID. Ask students for examples of where RFID is used today. The text provides the example of Walmart using RFID to manage inventory and supply chains. Ask students how this works.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62059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gn="l">
              <a:spcBef>
                <a:spcPct val="0"/>
              </a:spcBef>
              <a:spcAft>
                <a:spcPts val="600"/>
              </a:spcAft>
            </a:pPr>
            <a:r>
              <a:rPr lang="en-US" altLang="en-US" sz="1400" dirty="0">
                <a:latin typeface="Times New Roman" panose="02020603050405020304" pitchFamily="18" charset="0"/>
              </a:rPr>
              <a:t>This slide describes what a network is along with the components that you will find in a simple network (illustrated on the next slide.) Ask students to describe the function of an NIC. What is a connection medium? Ask students to describe the purpose of a hub, switch, and router.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989452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7.15,</a:t>
            </a:r>
            <a:r>
              <a:rPr lang="en-US" altLang="en-US" baseline="0" dirty="0"/>
              <a:t> Page 259.</a:t>
            </a:r>
          </a:p>
          <a:p>
            <a:r>
              <a:rPr lang="en-US" sz="1200" b="0" i="1" u="none" strike="noStrike" kern="1200" cap="none" baseline="0" dirty="0">
                <a:solidFill>
                  <a:schemeClr val="tx1"/>
                </a:solidFill>
                <a:latin typeface="Arial"/>
                <a:ea typeface="Arial"/>
                <a:cs typeface="Arial"/>
                <a:sym typeface="Arial"/>
              </a:rPr>
              <a:t>RFID uses low-powered radio transmitters to read data stored in a tag at distances ranging from 1 inch to 100 feet. The reader captures the data from the tag and sends them over a network to a host computer for processing.</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RFID works. Ask students if RFID potentially poses any ethical problems. For example, if your jeans have a built-in RFID chip, it’s easy to track your movements. Likewise if your student ID card has an RFID chip.</a:t>
            </a:r>
            <a:endParaRPr lang="en-US" altLang="en-US" baseline="0"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950013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a second wireless technology called wireless sensor networks, that is having a major impact on business, especially warehouses and Internet fulfillment systems. Note that the wireless sensors are linked into an interconnected network that routes the data to a computer for analysis.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355031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7.16,</a:t>
            </a:r>
            <a:r>
              <a:rPr lang="en-US" altLang="en-US" baseline="0" dirty="0"/>
              <a:t> Page 261</a:t>
            </a:r>
          </a:p>
          <a:p>
            <a:r>
              <a:rPr lang="en-US" sz="1200" b="0" i="1" u="none" strike="noStrike" kern="1200" cap="none" baseline="0" dirty="0">
                <a:solidFill>
                  <a:schemeClr val="tx1"/>
                </a:solidFill>
                <a:latin typeface="Arial"/>
                <a:ea typeface="Arial"/>
                <a:cs typeface="Arial"/>
                <a:sym typeface="Arial"/>
              </a:rPr>
              <a:t>The small circles represent lower-level nodes, and the larger circles represent high-end nodes. Lower-level nodes forward data to each other or to higher-level nodes, which transmit data more rapidly and speed up network performance.</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lower level nodes and higher level nodes at work in a wireless sensor network. Note that the server that data from the sensors is sent to acts as a gateway to a network based on Internet technology.</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750049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03881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a:t>
            </a:r>
            <a:r>
              <a:rPr lang="en-US" altLang="en-US" baseline="0" dirty="0"/>
              <a:t> Page 234.</a:t>
            </a:r>
          </a:p>
          <a:p>
            <a:r>
              <a:rPr lang="en-US" sz="1200" b="0" i="1" u="none" strike="noStrike" kern="1200" cap="none" baseline="0" dirty="0">
                <a:solidFill>
                  <a:schemeClr val="tx1"/>
                </a:solidFill>
                <a:latin typeface="Arial"/>
                <a:ea typeface="Arial"/>
                <a:cs typeface="Arial"/>
                <a:sym typeface="Arial"/>
              </a:rPr>
              <a:t>Illustrated here is a simple computer network consisting of computers, a network operating system (NOS) residing on a dedicated server computer, cable (wiring) connecting the devices, switches, and a router.</a:t>
            </a:r>
          </a:p>
          <a:p>
            <a:endParaRPr lang="en-US" altLang="en-US" sz="1200" b="0" i="0"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Although the NOS is shown as part of the server, note that, depending on the type of software, an NOS may also be designed to reside on client computers (these are called peer-to-peer networks). Do some students have a home computer network? Ask them to describe the elements of the network.</a:t>
            </a:r>
            <a:endParaRPr lang="en-US" altLang="en-US" baseline="0"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64385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the additional components one might expect to find in the network of a large company that has many locations and thousands of employees (illustrated on the next slide). Ask students what is meant by </a:t>
            </a:r>
            <a:r>
              <a:rPr lang="ja-JP" altLang="en-US" dirty="0">
                <a:latin typeface="Times New Roman" panose="02020603050405020304" pitchFamily="18" charset="0"/>
              </a:rPr>
              <a:t>“</a:t>
            </a:r>
            <a:r>
              <a:rPr lang="en-US" altLang="ja-JP" dirty="0">
                <a:latin typeface="Times New Roman" panose="02020603050405020304" pitchFamily="18" charset="0"/>
              </a:rPr>
              <a:t>backend systems.</a:t>
            </a:r>
            <a:r>
              <a:rPr lang="ja-JP" altLang="en-US" dirty="0">
                <a:latin typeface="Times New Roman" panose="02020603050405020304" pitchFamily="18" charset="0"/>
              </a:rPr>
              <a:t>”</a:t>
            </a:r>
            <a:r>
              <a:rPr lang="en-US" altLang="ja-JP" dirty="0">
                <a:latin typeface="Times New Roman" panose="02020603050405020304" pitchFamily="18" charset="0"/>
              </a:rPr>
              <a:t> Note that many firms are dispensing with traditional landline telephone networks and using Internet telephones that run on existing internal data networks and the Internet.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04191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7.2,</a:t>
            </a:r>
            <a:r>
              <a:rPr lang="en-US" altLang="en-US" baseline="0" dirty="0"/>
              <a:t> Page 235.</a:t>
            </a:r>
          </a:p>
          <a:p>
            <a:r>
              <a:rPr lang="en-US" sz="1200" b="0" i="1" u="none" strike="noStrike" kern="1200" cap="none" baseline="0" dirty="0">
                <a:solidFill>
                  <a:schemeClr val="tx1"/>
                </a:solidFill>
                <a:latin typeface="Arial"/>
                <a:ea typeface="Arial"/>
                <a:cs typeface="Arial"/>
                <a:sym typeface="Arial"/>
              </a:rPr>
              <a:t>Today’s corporate network infrastructure is a collection of many networks from the public switched telephone network, to the Internet, to corporate local area networks linking workgroups, departments, or office floors.</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eaLnBrk="1" hangingPunct="1"/>
            <a:r>
              <a:rPr lang="en-US" altLang="en-US" dirty="0">
                <a:latin typeface="Times New Roman" panose="02020603050405020304" pitchFamily="18" charset="0"/>
              </a:rPr>
              <a:t>This graphic illustrates the components of a large company</a:t>
            </a:r>
            <a:r>
              <a:rPr lang="en-US" altLang="ja-JP" dirty="0">
                <a:latin typeface="Times New Roman" panose="02020603050405020304" pitchFamily="18" charset="0"/>
              </a:rPr>
              <a:t>’s network. Note the difference between the wireless LAN, which allows wireless access within the office, and the mobile Wi-Fi network, which allows Internet access to employees outside of offices. The advantage of telephone-based wireless systems is that they do not require a Wi-Fi hotspot to work, and in fact can connect users to the entire globe through their telephone networks. Cable networks</a:t>
            </a:r>
            <a:r>
              <a:rPr lang="en-US" altLang="ja-JP" dirty="0">
                <a:latin typeface="Times New Roman" panose="02020603050405020304" pitchFamily="18" charset="0"/>
                <a:cs typeface="Times New Roman" panose="02020603050405020304" pitchFamily="18" charset="0"/>
              </a:rPr>
              <a:t>—</a:t>
            </a:r>
            <a:r>
              <a:rPr lang="en-US" altLang="ja-JP" dirty="0">
                <a:latin typeface="Times New Roman" panose="02020603050405020304" pitchFamily="18" charset="0"/>
              </a:rPr>
              <a:t>major competitors of telephone company Internet providers</a:t>
            </a:r>
            <a:r>
              <a:rPr lang="en-US" altLang="ja-JP" dirty="0">
                <a:latin typeface="Times New Roman" panose="02020603050405020304" pitchFamily="18" charset="0"/>
                <a:cs typeface="Times New Roman" panose="02020603050405020304" pitchFamily="18" charset="0"/>
              </a:rPr>
              <a:t>—have recently developed a </a:t>
            </a:r>
            <a:r>
              <a:rPr lang="en-US" altLang="ja-JP" dirty="0">
                <a:latin typeface="Times New Roman" panose="02020603050405020304" pitchFamily="18" charset="0"/>
              </a:rPr>
              <a:t>mobile option. Optimum Cable (Comcast) has installed neighborhood Wi-Fi hot spots, allowing cable subscribers wireless access to the Internet.</a:t>
            </a:r>
            <a:endParaRPr lang="en-US" altLang="en-US" baseline="0"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28289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and the following two look at the main technologies in use today for networks: client/server computing, packet switching, and TCP/IP. Ask students what advantages client/server computing  has over centralized mainframe computing.</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14033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continues the discussion of the three main networking technologies today, looking at the second, packet switching. Note that circuit-switched networks were expensive and wasted available communications capacity</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the circuit had to be maintained whether data was being sent or not. It is also important to note that packet switching enables packets to follow many different paths. What is the advantage of this capability?  If one path is blocked due to an accident or power failure, the data will automatically be shifted by routers to open paths. However, in truly massive outages like the September 11, 2011 attack on the World Trade Center, nearby metropolitan servers were knocked out, and for a period of several days, Internet access was limited in the New York Metropolitan area. The notion that packet switching networks would survive a nuclear attack is highly unlikely.</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05464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www.megacorp.com/content/features/082602.html"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7</a:t>
            </a:r>
          </a:p>
        </p:txBody>
      </p:sp>
      <p:sp>
        <p:nvSpPr>
          <p:cNvPr id="5" name="Text Placeholder 4"/>
          <p:cNvSpPr>
            <a:spLocks noGrp="1"/>
          </p:cNvSpPr>
          <p:nvPr>
            <p:ph type="body" idx="3"/>
          </p:nvPr>
        </p:nvSpPr>
        <p:spPr>
          <a:xfrm>
            <a:off x="4876800" y="3114461"/>
            <a:ext cx="3657600" cy="1155614"/>
          </a:xfrm>
        </p:spPr>
        <p:txBody>
          <a:bodyPr/>
          <a:lstStyle/>
          <a:p>
            <a:pPr algn="ctr"/>
            <a:r>
              <a:rPr lang="en-US" dirty="0">
                <a:latin typeface="+mn-lt"/>
              </a:rPr>
              <a:t>Telecommunications, the Internet, and Wireless Technology</a:t>
            </a: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
        <p:nvSpPr>
          <p:cNvPr id="8" name="TextBox 7"/>
          <p:cNvSpPr txBox="1"/>
          <p:nvPr/>
        </p:nvSpPr>
        <p:spPr>
          <a:xfrm>
            <a:off x="5426015" y="4710023"/>
            <a:ext cx="3019245" cy="646331"/>
          </a:xfrm>
          <a:prstGeom prst="rect">
            <a:avLst/>
          </a:prstGeom>
          <a:noFill/>
        </p:spPr>
        <p:txBody>
          <a:bodyPr wrap="square" rtlCol="0">
            <a:spAutoFit/>
          </a:bodyPr>
          <a:lstStyle/>
          <a:p>
            <a:r>
              <a:rPr lang="en-US" sz="1200" dirty="0">
                <a:solidFill>
                  <a:schemeClr val="bg1"/>
                </a:solidFill>
                <a:latin typeface="+mn-lt"/>
              </a:rPr>
              <a:t>Slides in this presentation contain hyperlinks. JAWS users should be able to get a list of links by using INSERT+F7</a:t>
            </a: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Figure 7.2 </a:t>
            </a:r>
            <a:r>
              <a:rPr lang="en-US" altLang="en-US" sz="3200" dirty="0"/>
              <a:t>Corporate Network Infrastructure</a:t>
            </a:r>
            <a:endParaRPr lang="en-US" sz="3200" dirty="0"/>
          </a:p>
        </p:txBody>
      </p:sp>
      <p:pic>
        <p:nvPicPr>
          <p:cNvPr id="4" name="Picture 3" descr="A diagram depicts the structure of a corporate network infrastructure. At the top of the diagram is Telephone Service Provider connected to Mobile Phones and Smartphones through a Telephone System. Below this is Internet Service Provider connected to the servers of the Corporate Website Intranet and Extranet, Corporate Wired and Wireless L A N, and to the Wireless Internet Service Provider through the Internet. Also, Mobile Wi-Fi Network is connected to the Wireless Internet Service Provider."/>
          <p:cNvPicPr>
            <a:picLocks noChangeAspect="1"/>
          </p:cNvPicPr>
          <p:nvPr/>
        </p:nvPicPr>
        <p:blipFill rotWithShape="1">
          <a:blip r:embed="rId3" cstate="screen">
            <a:extLst>
              <a:ext uri="{28A0092B-C50C-407E-A947-70E740481C1C}">
                <a14:useLocalDpi xmlns:a14="http://schemas.microsoft.com/office/drawing/2010/main"/>
              </a:ext>
            </a:extLst>
          </a:blip>
          <a:srcRect b="2868"/>
          <a:stretch/>
        </p:blipFill>
        <p:spPr>
          <a:xfrm>
            <a:off x="1979629" y="1704537"/>
            <a:ext cx="5184742" cy="4560342"/>
          </a:xfrm>
          <a:prstGeom prst="rect">
            <a:avLst/>
          </a:prstGeom>
        </p:spPr>
      </p:pic>
    </p:spTree>
    <p:extLst>
      <p:ext uri="{BB962C8B-B14F-4D97-AF65-F5344CB8AC3E}">
        <p14:creationId xmlns:p14="http://schemas.microsoft.com/office/powerpoint/2010/main" val="3979705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Digital Networking Technologies </a:t>
            </a:r>
            <a:r>
              <a:rPr lang="en-US" sz="2000" b="0" dirty="0"/>
              <a:t>(1 of 3)</a:t>
            </a:r>
          </a:p>
        </p:txBody>
      </p:sp>
      <p:sp>
        <p:nvSpPr>
          <p:cNvPr id="3" name="Text Placeholder 2"/>
          <p:cNvSpPr>
            <a:spLocks noGrp="1"/>
          </p:cNvSpPr>
          <p:nvPr>
            <p:ph type="body" idx="1"/>
          </p:nvPr>
        </p:nvSpPr>
        <p:spPr/>
        <p:txBody>
          <a:bodyPr/>
          <a:lstStyle/>
          <a:p>
            <a:r>
              <a:rPr lang="en-US" sz="2400" dirty="0">
                <a:latin typeface="+mn-lt"/>
              </a:rPr>
              <a:t>Client/server computing</a:t>
            </a:r>
          </a:p>
          <a:p>
            <a:pPr lvl="1"/>
            <a:r>
              <a:rPr lang="en-US" sz="2400" dirty="0">
                <a:latin typeface="+mn-lt"/>
              </a:rPr>
              <a:t>Distributed computing model</a:t>
            </a:r>
          </a:p>
          <a:p>
            <a:pPr lvl="1"/>
            <a:r>
              <a:rPr lang="en-US" sz="2400" dirty="0">
                <a:latin typeface="+mn-lt"/>
              </a:rPr>
              <a:t>Clients linked through network controlled by network server computer</a:t>
            </a:r>
          </a:p>
          <a:p>
            <a:pPr lvl="1"/>
            <a:r>
              <a:rPr lang="en-US" sz="2400" dirty="0">
                <a:latin typeface="+mn-lt"/>
              </a:rPr>
              <a:t>Server sets rules of communication for network and provides every client with an address so others can find it on the network</a:t>
            </a:r>
          </a:p>
          <a:p>
            <a:pPr lvl="1"/>
            <a:r>
              <a:rPr lang="en-US" sz="2400" dirty="0">
                <a:latin typeface="+mn-lt"/>
              </a:rPr>
              <a:t>Has largely replaced centralized mainframe computing</a:t>
            </a:r>
          </a:p>
          <a:p>
            <a:pPr lvl="1"/>
            <a:r>
              <a:rPr lang="en-US" sz="2400" dirty="0">
                <a:latin typeface="+mn-lt"/>
              </a:rPr>
              <a:t>The Internet: largest implementation of client/server computing</a:t>
            </a:r>
          </a:p>
        </p:txBody>
      </p:sp>
    </p:spTree>
    <p:extLst>
      <p:ext uri="{BB962C8B-B14F-4D97-AF65-F5344CB8AC3E}">
        <p14:creationId xmlns:p14="http://schemas.microsoft.com/office/powerpoint/2010/main" val="3476601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Digital Networking Technologies </a:t>
            </a:r>
            <a:r>
              <a:rPr lang="en-US" sz="2000" b="0" dirty="0"/>
              <a:t>(2 of 3)</a:t>
            </a:r>
          </a:p>
        </p:txBody>
      </p:sp>
      <p:sp>
        <p:nvSpPr>
          <p:cNvPr id="3" name="Text Placeholder 2"/>
          <p:cNvSpPr>
            <a:spLocks noGrp="1"/>
          </p:cNvSpPr>
          <p:nvPr>
            <p:ph type="body" idx="1"/>
          </p:nvPr>
        </p:nvSpPr>
        <p:spPr/>
        <p:txBody>
          <a:bodyPr/>
          <a:lstStyle/>
          <a:p>
            <a:r>
              <a:rPr lang="en-US" altLang="en-US" sz="2400" dirty="0">
                <a:latin typeface="+mn-lt"/>
              </a:rPr>
              <a:t>Packet switching</a:t>
            </a:r>
          </a:p>
          <a:p>
            <a:pPr lvl="1"/>
            <a:r>
              <a:rPr lang="en-US" altLang="en-US" sz="2400" dirty="0">
                <a:latin typeface="+mn-lt"/>
              </a:rPr>
              <a:t>Method of slicing digital messages into parcels (packets), sending packets along different communication paths as they become available, and then reassembling packets at destination</a:t>
            </a:r>
          </a:p>
          <a:p>
            <a:pPr lvl="1"/>
            <a:r>
              <a:rPr lang="en-US" altLang="en-US" sz="2400" dirty="0">
                <a:latin typeface="+mn-lt"/>
              </a:rPr>
              <a:t>Previous circuit-switched networks required assembly of complete point-to-point circuit</a:t>
            </a:r>
          </a:p>
          <a:p>
            <a:pPr lvl="1"/>
            <a:r>
              <a:rPr lang="en-US" altLang="en-US" sz="2400" dirty="0">
                <a:latin typeface="+mn-lt"/>
              </a:rPr>
              <a:t>Packet switching more efficient use of network</a:t>
            </a:r>
            <a:r>
              <a:rPr lang="en-US" altLang="ja-JP" sz="2400" dirty="0">
                <a:latin typeface="+mn-lt"/>
              </a:rPr>
              <a:t>’s communications capacity</a:t>
            </a:r>
          </a:p>
        </p:txBody>
      </p:sp>
    </p:spTree>
    <p:extLst>
      <p:ext uri="{BB962C8B-B14F-4D97-AF65-F5344CB8AC3E}">
        <p14:creationId xmlns:p14="http://schemas.microsoft.com/office/powerpoint/2010/main" val="836618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7.3 </a:t>
            </a:r>
            <a:r>
              <a:rPr lang="en-US" altLang="en-US" dirty="0"/>
              <a:t>Packet-Switched Networks and Packet Communications</a:t>
            </a:r>
            <a:endParaRPr lang="en-US" sz="2000" b="0" dirty="0"/>
          </a:p>
        </p:txBody>
      </p:sp>
      <p:pic>
        <p:nvPicPr>
          <p:cNvPr id="4" name="Picture 3" descr="A diagram depicts the packet-switched networks and packet communications. The diagram shows a message consisting of data and packet number, message number, and destination at one end. The message is shown broken into packet 1, packet 2, and packet 3, which passes through three different channels and are reassembled into a single message at the other end."/>
          <p:cNvPicPr>
            <a:picLocks noChangeAspect="1"/>
          </p:cNvPicPr>
          <p:nvPr/>
        </p:nvPicPr>
        <p:blipFill rotWithShape="1">
          <a:blip r:embed="rId3" cstate="screen">
            <a:extLst>
              <a:ext uri="{28A0092B-C50C-407E-A947-70E740481C1C}">
                <a14:useLocalDpi xmlns:a14="http://schemas.microsoft.com/office/drawing/2010/main"/>
              </a:ext>
            </a:extLst>
          </a:blip>
          <a:srcRect b="3809"/>
          <a:stretch/>
        </p:blipFill>
        <p:spPr>
          <a:xfrm>
            <a:off x="756241" y="1777497"/>
            <a:ext cx="7631518" cy="4201589"/>
          </a:xfrm>
          <a:prstGeom prst="rect">
            <a:avLst/>
          </a:prstGeom>
        </p:spPr>
      </p:pic>
    </p:spTree>
    <p:extLst>
      <p:ext uri="{BB962C8B-B14F-4D97-AF65-F5344CB8AC3E}">
        <p14:creationId xmlns:p14="http://schemas.microsoft.com/office/powerpoint/2010/main" val="4152569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Digital Networking Technologies </a:t>
            </a:r>
            <a:r>
              <a:rPr lang="en-US" sz="2000" b="0" dirty="0"/>
              <a:t>(3 of 3)</a:t>
            </a:r>
          </a:p>
        </p:txBody>
      </p:sp>
      <p:sp>
        <p:nvSpPr>
          <p:cNvPr id="3" name="Text Placeholder 2"/>
          <p:cNvSpPr>
            <a:spLocks noGrp="1"/>
          </p:cNvSpPr>
          <p:nvPr>
            <p:ph type="body" idx="1"/>
          </p:nvPr>
        </p:nvSpPr>
        <p:spPr/>
        <p:txBody>
          <a:bodyPr/>
          <a:lstStyle/>
          <a:p>
            <a:pPr>
              <a:defRPr/>
            </a:pPr>
            <a:r>
              <a:rPr lang="en-US" sz="2000" dirty="0">
                <a:latin typeface="+mn-lt"/>
              </a:rPr>
              <a:t>T</a:t>
            </a:r>
            <a:r>
              <a:rPr lang="en-US" sz="100" dirty="0">
                <a:latin typeface="+mn-lt"/>
              </a:rPr>
              <a:t> </a:t>
            </a:r>
            <a:r>
              <a:rPr lang="en-US" sz="2000" dirty="0">
                <a:latin typeface="+mn-lt"/>
              </a:rPr>
              <a:t>C</a:t>
            </a:r>
            <a:r>
              <a:rPr lang="en-US" sz="100" dirty="0">
                <a:latin typeface="+mn-lt"/>
              </a:rPr>
              <a:t> </a:t>
            </a:r>
            <a:r>
              <a:rPr lang="en-US" sz="2000" dirty="0">
                <a:latin typeface="+mn-lt"/>
              </a:rPr>
              <a:t>P/I</a:t>
            </a:r>
            <a:r>
              <a:rPr lang="en-US" sz="100" dirty="0">
                <a:latin typeface="+mn-lt"/>
              </a:rPr>
              <a:t> </a:t>
            </a:r>
            <a:r>
              <a:rPr lang="en-US" sz="2000" dirty="0">
                <a:latin typeface="+mn-lt"/>
              </a:rPr>
              <a:t>P and connectivity</a:t>
            </a:r>
          </a:p>
          <a:p>
            <a:pPr lvl="1">
              <a:defRPr/>
            </a:pPr>
            <a:r>
              <a:rPr lang="en-US" sz="2000" dirty="0">
                <a:latin typeface="+mn-lt"/>
              </a:rPr>
              <a:t>Protocols: rules that govern transmission of information between two points</a:t>
            </a:r>
          </a:p>
          <a:p>
            <a:pPr lvl="1">
              <a:defRPr/>
            </a:pPr>
            <a:r>
              <a:rPr lang="en-US" sz="2000" dirty="0">
                <a:latin typeface="+mn-lt"/>
              </a:rPr>
              <a:t>Transmission Control Protocol/Internet Protocol (T</a:t>
            </a:r>
            <a:r>
              <a:rPr lang="en-US" sz="100" dirty="0">
                <a:latin typeface="+mn-lt"/>
              </a:rPr>
              <a:t> </a:t>
            </a:r>
            <a:r>
              <a:rPr lang="en-US" sz="2000" dirty="0">
                <a:latin typeface="+mn-lt"/>
              </a:rPr>
              <a:t>C</a:t>
            </a:r>
            <a:r>
              <a:rPr lang="en-US" sz="100" dirty="0">
                <a:latin typeface="+mn-lt"/>
              </a:rPr>
              <a:t> </a:t>
            </a:r>
            <a:r>
              <a:rPr lang="en-US" sz="2000" dirty="0">
                <a:latin typeface="+mn-lt"/>
              </a:rPr>
              <a:t>P/I</a:t>
            </a:r>
            <a:r>
              <a:rPr lang="en-US" sz="100" dirty="0">
                <a:latin typeface="+mn-lt"/>
              </a:rPr>
              <a:t> </a:t>
            </a:r>
            <a:r>
              <a:rPr lang="en-US" sz="2000" dirty="0">
                <a:latin typeface="+mn-lt"/>
              </a:rPr>
              <a:t>P)</a:t>
            </a:r>
          </a:p>
          <a:p>
            <a:pPr lvl="2">
              <a:buFont typeface="Arial" panose="020B0604020202020204" pitchFamily="34" charset="0"/>
              <a:buChar char="▪"/>
              <a:defRPr/>
            </a:pPr>
            <a:r>
              <a:rPr lang="en-US" sz="2000" dirty="0">
                <a:latin typeface="+mn-lt"/>
              </a:rPr>
              <a:t>Common worldwide standard that is basis for the Internet</a:t>
            </a:r>
          </a:p>
          <a:p>
            <a:pPr lvl="1">
              <a:defRPr/>
            </a:pPr>
            <a:r>
              <a:rPr lang="en-US" sz="2000" dirty="0">
                <a:latin typeface="+mn-lt"/>
              </a:rPr>
              <a:t>Department of Defense reference model for T</a:t>
            </a:r>
            <a:r>
              <a:rPr lang="en-US" sz="100" dirty="0">
                <a:latin typeface="+mn-lt"/>
              </a:rPr>
              <a:t> </a:t>
            </a:r>
            <a:r>
              <a:rPr lang="en-US" sz="2000" dirty="0">
                <a:latin typeface="+mn-lt"/>
              </a:rPr>
              <a:t>C</a:t>
            </a:r>
            <a:r>
              <a:rPr lang="en-US" sz="100" dirty="0">
                <a:latin typeface="+mn-lt"/>
              </a:rPr>
              <a:t> </a:t>
            </a:r>
            <a:r>
              <a:rPr lang="en-US" sz="2000" dirty="0">
                <a:latin typeface="+mn-lt"/>
              </a:rPr>
              <a:t>P/I</a:t>
            </a:r>
            <a:r>
              <a:rPr lang="en-US" sz="100" dirty="0">
                <a:latin typeface="+mn-lt"/>
              </a:rPr>
              <a:t> </a:t>
            </a:r>
            <a:r>
              <a:rPr lang="en-US" sz="2000" dirty="0">
                <a:latin typeface="+mn-lt"/>
              </a:rPr>
              <a:t>P</a:t>
            </a:r>
          </a:p>
          <a:p>
            <a:pPr lvl="2">
              <a:defRPr/>
            </a:pPr>
            <a:r>
              <a:rPr lang="en-US" sz="2000" dirty="0">
                <a:latin typeface="+mn-lt"/>
              </a:rPr>
              <a:t>Four layers</a:t>
            </a:r>
          </a:p>
          <a:p>
            <a:pPr lvl="3" indent="-230400">
              <a:defRPr/>
            </a:pPr>
            <a:r>
              <a:rPr lang="en-US" sz="2000" dirty="0">
                <a:latin typeface="+mn-lt"/>
              </a:rPr>
              <a:t>Application layer</a:t>
            </a:r>
          </a:p>
          <a:p>
            <a:pPr lvl="3" indent="-230400">
              <a:defRPr/>
            </a:pPr>
            <a:r>
              <a:rPr lang="en-US" sz="2000" dirty="0">
                <a:latin typeface="+mn-lt"/>
              </a:rPr>
              <a:t>Transport layer</a:t>
            </a:r>
          </a:p>
          <a:p>
            <a:pPr lvl="3" indent="-230400">
              <a:defRPr/>
            </a:pPr>
            <a:r>
              <a:rPr lang="en-US" sz="2000" dirty="0">
                <a:latin typeface="+mn-lt"/>
              </a:rPr>
              <a:t>Internet layer</a:t>
            </a:r>
          </a:p>
          <a:p>
            <a:pPr lvl="3" indent="-230400">
              <a:defRPr/>
            </a:pPr>
            <a:r>
              <a:rPr lang="en-US" sz="2000" dirty="0">
                <a:latin typeface="+mn-lt"/>
              </a:rPr>
              <a:t>Network interface layer</a:t>
            </a:r>
          </a:p>
        </p:txBody>
      </p:sp>
    </p:spTree>
    <p:extLst>
      <p:ext uri="{BB962C8B-B14F-4D97-AF65-F5344CB8AC3E}">
        <p14:creationId xmlns:p14="http://schemas.microsoft.com/office/powerpoint/2010/main" val="4233814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358996" cy="1097279"/>
          </a:xfrm>
        </p:spPr>
        <p:txBody>
          <a:bodyPr/>
          <a:lstStyle/>
          <a:p>
            <a:r>
              <a:rPr lang="en-US" sz="2800" dirty="0"/>
              <a:t>Figure 7.4 </a:t>
            </a:r>
            <a:r>
              <a:rPr lang="en-US" altLang="en-US" sz="2800" dirty="0"/>
              <a:t>The Transmission Control Protocol/Internet Protocol (T</a:t>
            </a:r>
            <a:r>
              <a:rPr lang="en-US" altLang="en-US" sz="100" dirty="0"/>
              <a:t> </a:t>
            </a:r>
            <a:r>
              <a:rPr lang="en-US" altLang="en-US" sz="2800" dirty="0"/>
              <a:t>C</a:t>
            </a:r>
            <a:r>
              <a:rPr lang="en-US" altLang="en-US" sz="100" dirty="0"/>
              <a:t> </a:t>
            </a:r>
            <a:r>
              <a:rPr lang="en-US" altLang="en-US" sz="2800" dirty="0"/>
              <a:t>P/I</a:t>
            </a:r>
            <a:r>
              <a:rPr lang="en-US" altLang="en-US" sz="100" dirty="0"/>
              <a:t> </a:t>
            </a:r>
            <a:r>
              <a:rPr lang="en-US" altLang="en-US" sz="2800" dirty="0"/>
              <a:t>P) Reference Model</a:t>
            </a:r>
            <a:endParaRPr lang="en-US" sz="2800" dirty="0"/>
          </a:p>
        </p:txBody>
      </p:sp>
      <p:pic>
        <p:nvPicPr>
          <p:cNvPr id="4" name="Picture 3" descr="A diagram shows the transmission control protocol and internet protocol, or T C P and I P, reference model. The diagram shows two columns as Computer A and Computer B with layers from top to bottom as follows, Application, Transport, Internet, and Network Interface."/>
          <p:cNvPicPr>
            <a:picLocks noChangeAspect="1"/>
          </p:cNvPicPr>
          <p:nvPr/>
        </p:nvPicPr>
        <p:blipFill rotWithShape="1">
          <a:blip r:embed="rId3" cstate="screen">
            <a:extLst>
              <a:ext uri="{28A0092B-C50C-407E-A947-70E740481C1C}">
                <a14:useLocalDpi xmlns:a14="http://schemas.microsoft.com/office/drawing/2010/main"/>
              </a:ext>
            </a:extLst>
          </a:blip>
          <a:srcRect r="9735" b="4777"/>
          <a:stretch/>
        </p:blipFill>
        <p:spPr>
          <a:xfrm>
            <a:off x="3101937" y="1723096"/>
            <a:ext cx="3069522" cy="4192799"/>
          </a:xfrm>
          <a:prstGeom prst="rect">
            <a:avLst/>
          </a:prstGeom>
        </p:spPr>
      </p:pic>
    </p:spTree>
    <p:extLst>
      <p:ext uri="{BB962C8B-B14F-4D97-AF65-F5344CB8AC3E}">
        <p14:creationId xmlns:p14="http://schemas.microsoft.com/office/powerpoint/2010/main" val="3947578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Networks</a:t>
            </a:r>
          </a:p>
        </p:txBody>
      </p:sp>
      <p:sp>
        <p:nvSpPr>
          <p:cNvPr id="3" name="Text Placeholder 2"/>
          <p:cNvSpPr>
            <a:spLocks noGrp="1"/>
          </p:cNvSpPr>
          <p:nvPr>
            <p:ph type="body" idx="1"/>
          </p:nvPr>
        </p:nvSpPr>
        <p:spPr/>
        <p:txBody>
          <a:bodyPr/>
          <a:lstStyle/>
          <a:p>
            <a:r>
              <a:rPr lang="en-US" sz="2400" dirty="0">
                <a:latin typeface="+mn-lt"/>
              </a:rPr>
              <a:t>Signals: Digital versus analog</a:t>
            </a:r>
          </a:p>
          <a:p>
            <a:pPr lvl="1"/>
            <a:r>
              <a:rPr lang="en-US" sz="2400" dirty="0">
                <a:latin typeface="+mn-lt"/>
              </a:rPr>
              <a:t>Modem: translates digital signals into analog form (and vice versa)</a:t>
            </a:r>
          </a:p>
          <a:p>
            <a:r>
              <a:rPr lang="en-US" sz="2400" dirty="0">
                <a:latin typeface="+mn-lt"/>
              </a:rPr>
              <a:t>Types of networks</a:t>
            </a:r>
          </a:p>
          <a:p>
            <a:pPr lvl="1"/>
            <a:r>
              <a:rPr lang="en-US" sz="2400" dirty="0">
                <a:latin typeface="+mn-lt"/>
              </a:rPr>
              <a:t>Local area networks (LANs)</a:t>
            </a:r>
          </a:p>
          <a:p>
            <a:pPr lvl="2"/>
            <a:r>
              <a:rPr lang="en-US" sz="2400" dirty="0">
                <a:latin typeface="+mn-lt"/>
              </a:rPr>
              <a:t>Ethernet</a:t>
            </a:r>
          </a:p>
          <a:p>
            <a:pPr lvl="2"/>
            <a:r>
              <a:rPr lang="en-US" sz="2400" dirty="0">
                <a:latin typeface="+mn-lt"/>
              </a:rPr>
              <a:t>Client/server v</a:t>
            </a:r>
            <a:r>
              <a:rPr lang="en-US" sz="100" dirty="0">
                <a:solidFill>
                  <a:schemeClr val="bg1"/>
                </a:solidFill>
                <a:latin typeface="+mn-lt"/>
              </a:rPr>
              <a:t>ersu</a:t>
            </a:r>
            <a:r>
              <a:rPr lang="en-US" sz="2400" dirty="0">
                <a:latin typeface="+mn-lt"/>
              </a:rPr>
              <a:t>s. peer-to-peer</a:t>
            </a:r>
          </a:p>
          <a:p>
            <a:pPr lvl="1"/>
            <a:r>
              <a:rPr lang="en-US" sz="2400" dirty="0">
                <a:latin typeface="+mn-lt"/>
              </a:rPr>
              <a:t>Wide area networks (WANs)</a:t>
            </a:r>
          </a:p>
          <a:p>
            <a:pPr lvl="1"/>
            <a:r>
              <a:rPr lang="en-US" sz="2400" dirty="0">
                <a:latin typeface="+mn-lt"/>
              </a:rPr>
              <a:t>Metropolitan area networks (MANs)</a:t>
            </a:r>
          </a:p>
          <a:p>
            <a:pPr lvl="1"/>
            <a:r>
              <a:rPr lang="en-US" sz="2400" dirty="0">
                <a:latin typeface="+mn-lt"/>
              </a:rPr>
              <a:t>Campus area networks (CANs)</a:t>
            </a:r>
          </a:p>
        </p:txBody>
      </p:sp>
    </p:spTree>
    <p:extLst>
      <p:ext uri="{BB962C8B-B14F-4D97-AF65-F5344CB8AC3E}">
        <p14:creationId xmlns:p14="http://schemas.microsoft.com/office/powerpoint/2010/main" val="2698926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7.5 </a:t>
            </a:r>
            <a:r>
              <a:rPr lang="en-US" altLang="en-US" sz="3200" dirty="0"/>
              <a:t>Functions of the Modem</a:t>
            </a:r>
            <a:endParaRPr lang="en-US" dirty="0"/>
          </a:p>
        </p:txBody>
      </p:sp>
      <p:pic>
        <p:nvPicPr>
          <p:cNvPr id="4" name="Picture 3" descr="A diagram depicts the functions of the modem. The diagram shows a digital signal with code 0 1 0 1 0 from a computer entering into a modem and analog signal. The modem enters into a telephone line, cable system, wireless media, and analog device."/>
          <p:cNvPicPr>
            <a:picLocks noChangeAspect="1"/>
          </p:cNvPicPr>
          <p:nvPr/>
        </p:nvPicPr>
        <p:blipFill rotWithShape="1">
          <a:blip r:embed="rId3" cstate="screen">
            <a:extLst>
              <a:ext uri="{28A0092B-C50C-407E-A947-70E740481C1C}">
                <a14:useLocalDpi xmlns:a14="http://schemas.microsoft.com/office/drawing/2010/main"/>
              </a:ext>
            </a:extLst>
          </a:blip>
          <a:srcRect b="12839"/>
          <a:stretch/>
        </p:blipFill>
        <p:spPr>
          <a:xfrm>
            <a:off x="493639" y="2379808"/>
            <a:ext cx="8163731" cy="1364056"/>
          </a:xfrm>
          <a:prstGeom prst="rect">
            <a:avLst/>
          </a:prstGeom>
        </p:spPr>
      </p:pic>
    </p:spTree>
    <p:extLst>
      <p:ext uri="{BB962C8B-B14F-4D97-AF65-F5344CB8AC3E}">
        <p14:creationId xmlns:p14="http://schemas.microsoft.com/office/powerpoint/2010/main" val="2541333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Transmission Media and Transmission Speed</a:t>
            </a:r>
          </a:p>
        </p:txBody>
      </p:sp>
      <p:sp>
        <p:nvSpPr>
          <p:cNvPr id="3" name="Text Placeholder 2"/>
          <p:cNvSpPr>
            <a:spLocks noGrp="1"/>
          </p:cNvSpPr>
          <p:nvPr>
            <p:ph type="body" idx="1"/>
          </p:nvPr>
        </p:nvSpPr>
        <p:spPr>
          <a:xfrm>
            <a:off x="457200" y="1600200"/>
            <a:ext cx="8229600" cy="4671204"/>
          </a:xfrm>
        </p:spPr>
        <p:txBody>
          <a:bodyPr/>
          <a:lstStyle/>
          <a:p>
            <a:r>
              <a:rPr lang="en-US" sz="2200" dirty="0">
                <a:latin typeface="+mn-lt"/>
              </a:rPr>
              <a:t>Physical transmission media</a:t>
            </a:r>
          </a:p>
          <a:p>
            <a:pPr lvl="1"/>
            <a:r>
              <a:rPr lang="en-US" sz="2200" dirty="0">
                <a:latin typeface="+mn-lt"/>
              </a:rPr>
              <a:t>Twisted pair wire (CAT5)</a:t>
            </a:r>
          </a:p>
          <a:p>
            <a:pPr lvl="1"/>
            <a:r>
              <a:rPr lang="en-US" sz="2200" dirty="0">
                <a:latin typeface="+mn-lt"/>
              </a:rPr>
              <a:t>Coaxial cable</a:t>
            </a:r>
          </a:p>
          <a:p>
            <a:pPr lvl="1"/>
            <a:r>
              <a:rPr lang="en-US" sz="2200" dirty="0">
                <a:latin typeface="+mn-lt"/>
              </a:rPr>
              <a:t>Fiber optics cable</a:t>
            </a:r>
          </a:p>
          <a:p>
            <a:pPr lvl="1"/>
            <a:r>
              <a:rPr lang="en-US" sz="2200" dirty="0">
                <a:latin typeface="+mn-lt"/>
              </a:rPr>
              <a:t>Wireless transmission media and devices</a:t>
            </a:r>
          </a:p>
          <a:p>
            <a:pPr lvl="2"/>
            <a:r>
              <a:rPr lang="en-US" sz="2200" dirty="0">
                <a:latin typeface="+mn-lt"/>
              </a:rPr>
              <a:t>Satellites</a:t>
            </a:r>
          </a:p>
          <a:p>
            <a:pPr lvl="2"/>
            <a:r>
              <a:rPr lang="en-US" sz="2200" dirty="0">
                <a:latin typeface="+mn-lt"/>
              </a:rPr>
              <a:t>Cellular systems</a:t>
            </a:r>
          </a:p>
          <a:p>
            <a:r>
              <a:rPr lang="en-US" sz="2200" dirty="0">
                <a:latin typeface="+mn-lt"/>
              </a:rPr>
              <a:t>Transmission speed</a:t>
            </a:r>
          </a:p>
          <a:p>
            <a:pPr lvl="1"/>
            <a:r>
              <a:rPr lang="en-US" sz="2200" dirty="0">
                <a:latin typeface="+mn-lt"/>
              </a:rPr>
              <a:t>Bits per second (b</a:t>
            </a:r>
            <a:r>
              <a:rPr lang="en-US" sz="100" dirty="0">
                <a:latin typeface="+mn-lt"/>
              </a:rPr>
              <a:t> </a:t>
            </a:r>
            <a:r>
              <a:rPr lang="en-US" sz="2200" dirty="0">
                <a:latin typeface="+mn-lt"/>
              </a:rPr>
              <a:t>p</a:t>
            </a:r>
            <a:r>
              <a:rPr lang="en-US" sz="100" dirty="0">
                <a:latin typeface="+mn-lt"/>
              </a:rPr>
              <a:t> </a:t>
            </a:r>
            <a:r>
              <a:rPr lang="en-US" sz="2200" dirty="0">
                <a:latin typeface="+mn-lt"/>
              </a:rPr>
              <a:t>s)</a:t>
            </a:r>
          </a:p>
          <a:p>
            <a:pPr lvl="1"/>
            <a:r>
              <a:rPr lang="en-US" sz="2200" dirty="0">
                <a:latin typeface="+mn-lt"/>
              </a:rPr>
              <a:t>Hertz</a:t>
            </a:r>
          </a:p>
          <a:p>
            <a:pPr lvl="1"/>
            <a:r>
              <a:rPr lang="en-US" sz="2200" dirty="0">
                <a:latin typeface="+mn-lt"/>
              </a:rPr>
              <a:t>Bandwidth</a:t>
            </a:r>
          </a:p>
        </p:txBody>
      </p:sp>
    </p:spTree>
    <p:extLst>
      <p:ext uri="{BB962C8B-B14F-4D97-AF65-F5344CB8AC3E}">
        <p14:creationId xmlns:p14="http://schemas.microsoft.com/office/powerpoint/2010/main" val="2549111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Internet?</a:t>
            </a:r>
          </a:p>
        </p:txBody>
      </p:sp>
      <p:sp>
        <p:nvSpPr>
          <p:cNvPr id="3" name="Text Placeholder 2"/>
          <p:cNvSpPr>
            <a:spLocks noGrp="1"/>
          </p:cNvSpPr>
          <p:nvPr>
            <p:ph type="body" idx="1"/>
          </p:nvPr>
        </p:nvSpPr>
        <p:spPr>
          <a:xfrm>
            <a:off x="457200" y="1600200"/>
            <a:ext cx="8039819" cy="4525963"/>
          </a:xfrm>
        </p:spPr>
        <p:txBody>
          <a:bodyPr/>
          <a:lstStyle/>
          <a:p>
            <a:r>
              <a:rPr lang="en-US" altLang="en-US" sz="2200" dirty="0">
                <a:latin typeface="+mn-lt"/>
              </a:rPr>
              <a:t>The Internet</a:t>
            </a:r>
          </a:p>
          <a:p>
            <a:pPr lvl="1"/>
            <a:r>
              <a:rPr lang="en-US" altLang="en-US" sz="2200" dirty="0">
                <a:latin typeface="+mn-lt"/>
              </a:rPr>
              <a:t>World</a:t>
            </a:r>
            <a:r>
              <a:rPr lang="en-US" altLang="ja-JP" sz="2200" dirty="0">
                <a:latin typeface="+mn-lt"/>
              </a:rPr>
              <a:t>’s most extensive network</a:t>
            </a:r>
          </a:p>
          <a:p>
            <a:pPr lvl="1"/>
            <a:r>
              <a:rPr lang="en-US" altLang="en-US" sz="2200" dirty="0">
                <a:latin typeface="+mn-lt"/>
              </a:rPr>
              <a:t>Internet service providers (I</a:t>
            </a:r>
            <a:r>
              <a:rPr lang="en-US" altLang="en-US" sz="100" dirty="0">
                <a:latin typeface="+mn-lt"/>
              </a:rPr>
              <a:t> </a:t>
            </a:r>
            <a:r>
              <a:rPr lang="en-US" altLang="en-US" sz="2200" dirty="0">
                <a:latin typeface="+mn-lt"/>
              </a:rPr>
              <a:t>S</a:t>
            </a:r>
            <a:r>
              <a:rPr lang="en-US" altLang="en-US" sz="100" dirty="0">
                <a:latin typeface="+mn-lt"/>
              </a:rPr>
              <a:t> </a:t>
            </a:r>
            <a:r>
              <a:rPr lang="en-US" altLang="en-US" sz="2200" dirty="0">
                <a:latin typeface="+mn-lt"/>
              </a:rPr>
              <a:t>Ps)</a:t>
            </a:r>
          </a:p>
          <a:p>
            <a:pPr lvl="2"/>
            <a:r>
              <a:rPr lang="en-US" altLang="en-US" sz="2200" dirty="0">
                <a:latin typeface="+mn-lt"/>
              </a:rPr>
              <a:t>Provide connections</a:t>
            </a:r>
          </a:p>
          <a:p>
            <a:pPr lvl="2"/>
            <a:r>
              <a:rPr lang="en-US" altLang="en-US" sz="2200" dirty="0">
                <a:latin typeface="+mn-lt"/>
              </a:rPr>
              <a:t>Types of Internet connections</a:t>
            </a:r>
          </a:p>
          <a:p>
            <a:pPr lvl="3" indent="-230400"/>
            <a:r>
              <a:rPr lang="en-US" altLang="en-US" sz="2200" dirty="0">
                <a:latin typeface="+mn-lt"/>
              </a:rPr>
              <a:t>Dial-up: 56.6 K</a:t>
            </a:r>
            <a:r>
              <a:rPr lang="en-US" altLang="en-US" sz="100" dirty="0">
                <a:latin typeface="+mn-lt"/>
              </a:rPr>
              <a:t> </a:t>
            </a:r>
            <a:r>
              <a:rPr lang="en-US" altLang="en-US" sz="2200" dirty="0">
                <a:latin typeface="+mn-lt"/>
              </a:rPr>
              <a:t>b</a:t>
            </a:r>
            <a:r>
              <a:rPr lang="en-US" altLang="en-US" sz="100" dirty="0">
                <a:latin typeface="+mn-lt"/>
              </a:rPr>
              <a:t> </a:t>
            </a:r>
            <a:r>
              <a:rPr lang="en-US" altLang="en-US" sz="2200" dirty="0">
                <a:latin typeface="+mn-lt"/>
              </a:rPr>
              <a:t>p</a:t>
            </a:r>
            <a:r>
              <a:rPr lang="en-US" altLang="en-US" sz="100" dirty="0">
                <a:latin typeface="+mn-lt"/>
              </a:rPr>
              <a:t> </a:t>
            </a:r>
            <a:r>
              <a:rPr lang="en-US" altLang="en-US" sz="2200" dirty="0">
                <a:latin typeface="+mn-lt"/>
              </a:rPr>
              <a:t>s</a:t>
            </a:r>
          </a:p>
          <a:p>
            <a:pPr lvl="3" indent="-230400"/>
            <a:r>
              <a:rPr lang="en-US" altLang="en-US" sz="2200" dirty="0">
                <a:latin typeface="+mn-lt"/>
              </a:rPr>
              <a:t>Digital subscriber line (D</a:t>
            </a:r>
            <a:r>
              <a:rPr lang="en-US" altLang="en-US" sz="100" dirty="0">
                <a:latin typeface="+mn-lt"/>
              </a:rPr>
              <a:t> </a:t>
            </a:r>
            <a:r>
              <a:rPr lang="en-US" altLang="en-US" sz="2200" dirty="0">
                <a:latin typeface="+mn-lt"/>
              </a:rPr>
              <a:t>S</a:t>
            </a:r>
            <a:r>
              <a:rPr lang="en-US" altLang="en-US" sz="100" dirty="0">
                <a:latin typeface="+mn-lt"/>
              </a:rPr>
              <a:t> </a:t>
            </a:r>
            <a:r>
              <a:rPr lang="en-US" altLang="en-US" sz="2200" dirty="0">
                <a:latin typeface="+mn-lt"/>
              </a:rPr>
              <a:t>L/F</a:t>
            </a:r>
            <a:r>
              <a:rPr lang="en-US" altLang="en-US" sz="100" dirty="0">
                <a:latin typeface="+mn-lt"/>
              </a:rPr>
              <a:t> </a:t>
            </a:r>
            <a:r>
              <a:rPr lang="en-US" altLang="en-US" sz="2200" dirty="0">
                <a:latin typeface="+mn-lt"/>
              </a:rPr>
              <a:t>I</a:t>
            </a:r>
            <a:r>
              <a:rPr lang="en-US" altLang="en-US" sz="100" dirty="0">
                <a:latin typeface="+mn-lt"/>
              </a:rPr>
              <a:t> </a:t>
            </a:r>
            <a:r>
              <a:rPr lang="en-US" altLang="en-US" sz="2200" dirty="0">
                <a:latin typeface="+mn-lt"/>
              </a:rPr>
              <a:t>O</a:t>
            </a:r>
            <a:r>
              <a:rPr lang="en-US" altLang="en-US" sz="100" dirty="0">
                <a:latin typeface="+mn-lt"/>
              </a:rPr>
              <a:t> </a:t>
            </a:r>
            <a:r>
              <a:rPr lang="en-US" altLang="en-US" sz="2200" dirty="0">
                <a:latin typeface="+mn-lt"/>
              </a:rPr>
              <a:t>S): 385 K</a:t>
            </a:r>
            <a:r>
              <a:rPr lang="en-US" altLang="en-US" sz="100" dirty="0">
                <a:latin typeface="+mn-lt"/>
              </a:rPr>
              <a:t> </a:t>
            </a:r>
            <a:r>
              <a:rPr lang="en-US" altLang="en-US" sz="2200" dirty="0">
                <a:latin typeface="+mn-lt"/>
              </a:rPr>
              <a:t>b</a:t>
            </a:r>
            <a:r>
              <a:rPr lang="en-US" altLang="en-US" sz="100" dirty="0">
                <a:latin typeface="+mn-lt"/>
              </a:rPr>
              <a:t> </a:t>
            </a:r>
            <a:r>
              <a:rPr lang="en-US" altLang="en-US" sz="2200" dirty="0">
                <a:latin typeface="+mn-lt"/>
              </a:rPr>
              <a:t>p</a:t>
            </a:r>
            <a:r>
              <a:rPr lang="en-US" altLang="en-US" sz="100" dirty="0">
                <a:latin typeface="+mn-lt"/>
              </a:rPr>
              <a:t> </a:t>
            </a:r>
            <a:r>
              <a:rPr lang="en-US" altLang="en-US" sz="2200" dirty="0">
                <a:latin typeface="+mn-lt"/>
              </a:rPr>
              <a:t>s–40 M</a:t>
            </a:r>
            <a:r>
              <a:rPr lang="en-US" altLang="en-US" sz="100" dirty="0">
                <a:latin typeface="+mn-lt"/>
              </a:rPr>
              <a:t> </a:t>
            </a:r>
            <a:r>
              <a:rPr lang="en-US" altLang="en-US" sz="2200" dirty="0">
                <a:latin typeface="+mn-lt"/>
              </a:rPr>
              <a:t>b</a:t>
            </a:r>
            <a:r>
              <a:rPr lang="en-US" altLang="en-US" sz="100" dirty="0">
                <a:latin typeface="+mn-lt"/>
              </a:rPr>
              <a:t> </a:t>
            </a:r>
            <a:r>
              <a:rPr lang="en-US" altLang="en-US" sz="2200" dirty="0">
                <a:latin typeface="+mn-lt"/>
              </a:rPr>
              <a:t>p</a:t>
            </a:r>
            <a:r>
              <a:rPr lang="en-US" altLang="en-US" sz="100" dirty="0">
                <a:latin typeface="+mn-lt"/>
              </a:rPr>
              <a:t> </a:t>
            </a:r>
            <a:r>
              <a:rPr lang="en-US" altLang="en-US" sz="2200" dirty="0">
                <a:latin typeface="+mn-lt"/>
              </a:rPr>
              <a:t>s</a:t>
            </a:r>
          </a:p>
          <a:p>
            <a:pPr lvl="3" indent="-230400"/>
            <a:r>
              <a:rPr lang="en-US" altLang="en-US" sz="2200" dirty="0">
                <a:latin typeface="+mn-lt"/>
              </a:rPr>
              <a:t>Cable Internet connections: 1–50 M</a:t>
            </a:r>
            <a:r>
              <a:rPr lang="en-US" altLang="en-US" sz="100" dirty="0">
                <a:latin typeface="+mn-lt"/>
              </a:rPr>
              <a:t> </a:t>
            </a:r>
            <a:r>
              <a:rPr lang="en-US" altLang="en-US" sz="2200" dirty="0">
                <a:latin typeface="+mn-lt"/>
              </a:rPr>
              <a:t>b</a:t>
            </a:r>
            <a:r>
              <a:rPr lang="en-US" altLang="en-US" sz="100" dirty="0">
                <a:latin typeface="+mn-lt"/>
              </a:rPr>
              <a:t> </a:t>
            </a:r>
            <a:r>
              <a:rPr lang="en-US" altLang="en-US" sz="2200" dirty="0">
                <a:latin typeface="+mn-lt"/>
              </a:rPr>
              <a:t>p</a:t>
            </a:r>
            <a:r>
              <a:rPr lang="en-US" altLang="en-US" sz="100" dirty="0">
                <a:latin typeface="+mn-lt"/>
              </a:rPr>
              <a:t> </a:t>
            </a:r>
            <a:r>
              <a:rPr lang="en-US" altLang="en-US" sz="2200" dirty="0">
                <a:latin typeface="+mn-lt"/>
              </a:rPr>
              <a:t>s</a:t>
            </a:r>
          </a:p>
          <a:p>
            <a:pPr lvl="3" indent="-230400"/>
            <a:r>
              <a:rPr lang="en-US" altLang="en-US" sz="2200" dirty="0">
                <a:latin typeface="+mn-lt"/>
              </a:rPr>
              <a:t>Satellite</a:t>
            </a:r>
          </a:p>
          <a:p>
            <a:pPr lvl="3" indent="-230400"/>
            <a:r>
              <a:rPr lang="en-US" altLang="en-US" sz="2200" dirty="0">
                <a:latin typeface="+mn-lt"/>
              </a:rPr>
              <a:t>T1/T3 lines: 1.54–45 M</a:t>
            </a:r>
            <a:r>
              <a:rPr lang="en-US" altLang="en-US" sz="100" dirty="0">
                <a:latin typeface="+mn-lt"/>
              </a:rPr>
              <a:t> </a:t>
            </a:r>
            <a:r>
              <a:rPr lang="en-US" altLang="en-US" sz="2200" dirty="0">
                <a:latin typeface="+mn-lt"/>
              </a:rPr>
              <a:t>b</a:t>
            </a:r>
            <a:r>
              <a:rPr lang="en-US" altLang="en-US" sz="100" dirty="0">
                <a:latin typeface="+mn-lt"/>
              </a:rPr>
              <a:t> </a:t>
            </a:r>
            <a:r>
              <a:rPr lang="en-US" altLang="en-US" sz="2200" dirty="0">
                <a:latin typeface="+mn-lt"/>
              </a:rPr>
              <a:t>p</a:t>
            </a:r>
            <a:r>
              <a:rPr lang="en-US" altLang="en-US" sz="100" dirty="0">
                <a:latin typeface="+mn-lt"/>
              </a:rPr>
              <a:t> </a:t>
            </a:r>
            <a:r>
              <a:rPr lang="en-US" altLang="en-US" sz="2200" dirty="0">
                <a:latin typeface="+mn-lt"/>
              </a:rPr>
              <a:t>s</a:t>
            </a:r>
          </a:p>
        </p:txBody>
      </p:sp>
    </p:spTree>
    <p:extLst>
      <p:ext uri="{BB962C8B-B14F-4D97-AF65-F5344CB8AC3E}">
        <p14:creationId xmlns:p14="http://schemas.microsoft.com/office/powerpoint/2010/main" val="2034118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tx2"/>
                </a:solidFill>
              </a:rPr>
              <a:t>Learning Objectives</a:t>
            </a:r>
          </a:p>
        </p:txBody>
      </p:sp>
      <p:sp>
        <p:nvSpPr>
          <p:cNvPr id="6" name="Content Placeholder 5"/>
          <p:cNvSpPr>
            <a:spLocks noGrp="1"/>
          </p:cNvSpPr>
          <p:nvPr>
            <p:ph idx="1"/>
          </p:nvPr>
        </p:nvSpPr>
        <p:spPr/>
        <p:txBody>
          <a:bodyPr/>
          <a:lstStyle/>
          <a:p>
            <a:pPr marL="0" indent="0">
              <a:buSzPct val="100000"/>
              <a:buNone/>
            </a:pPr>
            <a:r>
              <a:rPr lang="en-US" sz="2400" b="1" dirty="0">
                <a:solidFill>
                  <a:schemeClr val="tx2"/>
                </a:solidFill>
                <a:latin typeface="+mn-lt"/>
              </a:rPr>
              <a:t>7.1</a:t>
            </a:r>
            <a:r>
              <a:rPr lang="en-US" sz="2400" dirty="0">
                <a:latin typeface="+mn-lt"/>
              </a:rPr>
              <a:t> What are the principal components of telecommunications networks and key networking technologies?</a:t>
            </a:r>
          </a:p>
          <a:p>
            <a:pPr marL="0" indent="0">
              <a:buSzPct val="100000"/>
              <a:buNone/>
            </a:pPr>
            <a:r>
              <a:rPr lang="en-US" sz="2400" b="1" dirty="0">
                <a:solidFill>
                  <a:schemeClr val="tx2"/>
                </a:solidFill>
                <a:latin typeface="+mn-lt"/>
              </a:rPr>
              <a:t>7.2</a:t>
            </a:r>
            <a:r>
              <a:rPr lang="en-US" sz="2400" b="1" dirty="0">
                <a:solidFill>
                  <a:schemeClr val="accent1"/>
                </a:solidFill>
                <a:latin typeface="+mn-lt"/>
              </a:rPr>
              <a:t> </a:t>
            </a:r>
            <a:r>
              <a:rPr lang="en-US" sz="2400" dirty="0">
                <a:latin typeface="+mn-lt"/>
              </a:rPr>
              <a:t>What are the different types of networks?</a:t>
            </a:r>
          </a:p>
          <a:p>
            <a:pPr marL="0" indent="0">
              <a:buSzPct val="100000"/>
              <a:buNone/>
            </a:pPr>
            <a:r>
              <a:rPr lang="en-US" sz="2400" b="1" dirty="0">
                <a:solidFill>
                  <a:schemeClr val="tx2"/>
                </a:solidFill>
                <a:latin typeface="+mn-lt"/>
              </a:rPr>
              <a:t>7.3</a:t>
            </a:r>
            <a:r>
              <a:rPr lang="en-US" sz="2400" dirty="0">
                <a:latin typeface="+mn-lt"/>
              </a:rPr>
              <a:t> How do the Internet and Internet technology work, and how do they support communication and e-business?</a:t>
            </a:r>
          </a:p>
          <a:p>
            <a:pPr marL="0" indent="0">
              <a:buSzPct val="100000"/>
              <a:buNone/>
            </a:pPr>
            <a:r>
              <a:rPr lang="en-US" sz="2400" b="1" dirty="0">
                <a:solidFill>
                  <a:schemeClr val="tx2"/>
                </a:solidFill>
                <a:latin typeface="+mn-lt"/>
              </a:rPr>
              <a:t>7.4</a:t>
            </a:r>
            <a:r>
              <a:rPr lang="en-US" sz="2400" dirty="0">
                <a:latin typeface="+mn-lt"/>
              </a:rPr>
              <a:t> What are the principal technologies and standards for wireless networking, communication, and Internet access?</a:t>
            </a:r>
          </a:p>
          <a:p>
            <a:pPr marL="0" indent="0">
              <a:buSzPct val="100000"/>
              <a:buNone/>
            </a:pPr>
            <a:r>
              <a:rPr lang="en-US" sz="2400" b="1" dirty="0">
                <a:solidFill>
                  <a:schemeClr val="tx2"/>
                </a:solidFill>
                <a:latin typeface="+mn-lt"/>
              </a:rPr>
              <a:t>7.5</a:t>
            </a:r>
            <a:r>
              <a:rPr lang="en-US" sz="2400" dirty="0">
                <a:latin typeface="+mn-lt"/>
              </a:rPr>
              <a:t> How will M</a:t>
            </a:r>
            <a:r>
              <a:rPr lang="en-US" sz="100" dirty="0">
                <a:latin typeface="+mn-lt"/>
              </a:rPr>
              <a:t> </a:t>
            </a:r>
            <a:r>
              <a:rPr lang="en-US" sz="2400" dirty="0">
                <a:latin typeface="+mn-lt"/>
              </a:rPr>
              <a:t>I</a:t>
            </a:r>
            <a:r>
              <a:rPr lang="en-US" sz="100" dirty="0">
                <a:latin typeface="+mn-lt"/>
              </a:rPr>
              <a:t> </a:t>
            </a:r>
            <a:r>
              <a:rPr lang="en-US" sz="24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Addressing and Architecture</a:t>
            </a:r>
          </a:p>
        </p:txBody>
      </p:sp>
      <p:sp>
        <p:nvSpPr>
          <p:cNvPr id="3" name="Text Placeholder 2"/>
          <p:cNvSpPr>
            <a:spLocks noGrp="1"/>
          </p:cNvSpPr>
          <p:nvPr>
            <p:ph type="body" idx="1"/>
          </p:nvPr>
        </p:nvSpPr>
        <p:spPr/>
        <p:txBody>
          <a:bodyPr/>
          <a:lstStyle/>
          <a:p>
            <a:r>
              <a:rPr lang="en-US" sz="2400" dirty="0">
                <a:latin typeface="+mn-lt"/>
              </a:rPr>
              <a:t>Each device on Internet assigned Internet Protocol (I</a:t>
            </a:r>
            <a:r>
              <a:rPr lang="en-US" sz="100" dirty="0">
                <a:latin typeface="+mn-lt"/>
              </a:rPr>
              <a:t> </a:t>
            </a:r>
            <a:r>
              <a:rPr lang="en-US" sz="2400" dirty="0">
                <a:latin typeface="+mn-lt"/>
              </a:rPr>
              <a:t>P) address</a:t>
            </a:r>
          </a:p>
          <a:p>
            <a:r>
              <a:rPr lang="en-US" sz="2400" dirty="0">
                <a:latin typeface="+mn-lt"/>
              </a:rPr>
              <a:t>32-bit number, e.g. 207.46.250.119</a:t>
            </a:r>
          </a:p>
          <a:p>
            <a:r>
              <a:rPr lang="en-US" sz="2400" dirty="0">
                <a:latin typeface="+mn-lt"/>
              </a:rPr>
              <a:t>The Domain Name System (D</a:t>
            </a:r>
            <a:r>
              <a:rPr lang="en-US" sz="100" dirty="0">
                <a:latin typeface="+mn-lt"/>
              </a:rPr>
              <a:t> </a:t>
            </a:r>
            <a:r>
              <a:rPr lang="en-US" sz="2400" dirty="0">
                <a:latin typeface="+mn-lt"/>
              </a:rPr>
              <a:t>N</a:t>
            </a:r>
            <a:r>
              <a:rPr lang="en-US" sz="100" dirty="0">
                <a:latin typeface="+mn-lt"/>
              </a:rPr>
              <a:t> </a:t>
            </a:r>
            <a:r>
              <a:rPr lang="en-US" sz="2400" dirty="0">
                <a:latin typeface="+mn-lt"/>
              </a:rPr>
              <a:t>S)</a:t>
            </a:r>
          </a:p>
          <a:p>
            <a:pPr lvl="1"/>
            <a:r>
              <a:rPr lang="en-US" sz="2400" dirty="0">
                <a:latin typeface="+mn-lt"/>
              </a:rPr>
              <a:t>Converts I</a:t>
            </a:r>
            <a:r>
              <a:rPr lang="en-US" sz="100" dirty="0">
                <a:latin typeface="+mn-lt"/>
              </a:rPr>
              <a:t> </a:t>
            </a:r>
            <a:r>
              <a:rPr lang="en-US" sz="2400" dirty="0">
                <a:latin typeface="+mn-lt"/>
              </a:rPr>
              <a:t>P addresses to domain names</a:t>
            </a:r>
          </a:p>
          <a:p>
            <a:pPr lvl="1"/>
            <a:r>
              <a:rPr lang="en-US" sz="2400" dirty="0">
                <a:latin typeface="+mn-lt"/>
              </a:rPr>
              <a:t>Hierarchical structure</a:t>
            </a:r>
          </a:p>
          <a:p>
            <a:pPr lvl="1"/>
            <a:r>
              <a:rPr lang="en-US" sz="2400" dirty="0">
                <a:latin typeface="+mn-lt"/>
              </a:rPr>
              <a:t>Top-level domains</a:t>
            </a:r>
          </a:p>
        </p:txBody>
      </p:sp>
    </p:spTree>
    <p:extLst>
      <p:ext uri="{BB962C8B-B14F-4D97-AF65-F5344CB8AC3E}">
        <p14:creationId xmlns:p14="http://schemas.microsoft.com/office/powerpoint/2010/main" val="3710250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7.6 </a:t>
            </a:r>
            <a:r>
              <a:rPr lang="en-US" altLang="en-US" dirty="0"/>
              <a:t>The Domain Name System</a:t>
            </a:r>
            <a:endParaRPr lang="en-US" dirty="0"/>
          </a:p>
        </p:txBody>
      </p:sp>
      <p:pic>
        <p:nvPicPr>
          <p:cNvPr id="4" name="Picture 3" descr="A diagram shows the hierarchical structure of D N S. The hierarchy shows internet root domain as a dot at the top followed by top-level domains with examples as e d u, com, gov, org, net, and other domains. The next level in the hierarchy shows the second-level domains with examples as expedia, google, and congress followed by the third-level domains, or Hosts, with example as sales Dot google dot com, which is connected to computer 1 computer 1 dot sales dot google dot com at the bottom."/>
          <p:cNvPicPr>
            <a:picLocks noChangeAspect="1"/>
          </p:cNvPicPr>
          <p:nvPr/>
        </p:nvPicPr>
        <p:blipFill rotWithShape="1">
          <a:blip r:embed="rId3" cstate="screen">
            <a:extLst>
              <a:ext uri="{28A0092B-C50C-407E-A947-70E740481C1C}">
                <a14:useLocalDpi xmlns:a14="http://schemas.microsoft.com/office/drawing/2010/main"/>
              </a:ext>
            </a:extLst>
          </a:blip>
          <a:srcRect b="3529"/>
          <a:stretch/>
        </p:blipFill>
        <p:spPr>
          <a:xfrm>
            <a:off x="1263948" y="1754716"/>
            <a:ext cx="6616104" cy="4214763"/>
          </a:xfrm>
          <a:prstGeom prst="rect">
            <a:avLst/>
          </a:prstGeom>
        </p:spPr>
      </p:pic>
    </p:spTree>
    <p:extLst>
      <p:ext uri="{BB962C8B-B14F-4D97-AF65-F5344CB8AC3E}">
        <p14:creationId xmlns:p14="http://schemas.microsoft.com/office/powerpoint/2010/main" val="1916388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Architecture and Governance</a:t>
            </a:r>
          </a:p>
        </p:txBody>
      </p:sp>
      <p:sp>
        <p:nvSpPr>
          <p:cNvPr id="3" name="Text Placeholder 2"/>
          <p:cNvSpPr>
            <a:spLocks noGrp="1"/>
          </p:cNvSpPr>
          <p:nvPr>
            <p:ph type="body" idx="1"/>
          </p:nvPr>
        </p:nvSpPr>
        <p:spPr/>
        <p:txBody>
          <a:bodyPr/>
          <a:lstStyle/>
          <a:p>
            <a:r>
              <a:rPr lang="en-US" sz="2400" dirty="0">
                <a:latin typeface="+mn-lt"/>
              </a:rPr>
              <a:t>Network service providers</a:t>
            </a:r>
          </a:p>
          <a:p>
            <a:pPr lvl="1"/>
            <a:r>
              <a:rPr lang="en-US" sz="2400" dirty="0">
                <a:latin typeface="+mn-lt"/>
              </a:rPr>
              <a:t>Own trunk lines (high-speed backbone networks)</a:t>
            </a:r>
          </a:p>
          <a:p>
            <a:r>
              <a:rPr lang="en-US" sz="2400" dirty="0">
                <a:latin typeface="+mn-lt"/>
              </a:rPr>
              <a:t>Regional telephone and cable T</a:t>
            </a:r>
            <a:r>
              <a:rPr lang="en-US" sz="100" dirty="0">
                <a:latin typeface="+mn-lt"/>
              </a:rPr>
              <a:t> </a:t>
            </a:r>
            <a:r>
              <a:rPr lang="en-US" sz="2400" dirty="0">
                <a:latin typeface="+mn-lt"/>
              </a:rPr>
              <a:t>V companies</a:t>
            </a:r>
          </a:p>
          <a:p>
            <a:pPr lvl="1"/>
            <a:r>
              <a:rPr lang="en-US" sz="2400" dirty="0">
                <a:latin typeface="+mn-lt"/>
              </a:rPr>
              <a:t>Provide regional and local access</a:t>
            </a:r>
          </a:p>
          <a:p>
            <a:r>
              <a:rPr lang="en-US" sz="2400" dirty="0">
                <a:latin typeface="+mn-lt"/>
              </a:rPr>
              <a:t>Professional organizations and government bodies establish Internet standards</a:t>
            </a:r>
          </a:p>
          <a:p>
            <a:pPr lvl="1"/>
            <a:r>
              <a:rPr lang="en-US" sz="2400" dirty="0">
                <a:latin typeface="+mn-lt"/>
              </a:rPr>
              <a:t>I</a:t>
            </a:r>
            <a:r>
              <a:rPr lang="en-US" sz="100" dirty="0">
                <a:latin typeface="+mn-lt"/>
              </a:rPr>
              <a:t> </a:t>
            </a:r>
            <a:r>
              <a:rPr lang="en-US" sz="2400" dirty="0">
                <a:latin typeface="+mn-lt"/>
              </a:rPr>
              <a:t>A</a:t>
            </a:r>
            <a:r>
              <a:rPr lang="en-US" sz="100" dirty="0">
                <a:latin typeface="+mn-lt"/>
              </a:rPr>
              <a:t> </a:t>
            </a:r>
            <a:r>
              <a:rPr lang="en-US" sz="2400" dirty="0">
                <a:latin typeface="+mn-lt"/>
              </a:rPr>
              <a:t>B</a:t>
            </a:r>
          </a:p>
          <a:p>
            <a:pPr lvl="1"/>
            <a:r>
              <a:rPr lang="en-US" sz="2400" dirty="0">
                <a:latin typeface="+mn-lt"/>
              </a:rPr>
              <a:t>I</a:t>
            </a:r>
            <a:r>
              <a:rPr lang="en-US" sz="100" dirty="0">
                <a:latin typeface="+mn-lt"/>
              </a:rPr>
              <a:t> </a:t>
            </a:r>
            <a:r>
              <a:rPr lang="en-US" sz="2400" dirty="0">
                <a:latin typeface="+mn-lt"/>
              </a:rPr>
              <a:t>C</a:t>
            </a:r>
            <a:r>
              <a:rPr lang="en-US" sz="100" dirty="0">
                <a:latin typeface="+mn-lt"/>
              </a:rPr>
              <a:t> </a:t>
            </a:r>
            <a:r>
              <a:rPr lang="en-US" sz="2400" dirty="0">
                <a:latin typeface="+mn-lt"/>
              </a:rPr>
              <a:t>A</a:t>
            </a:r>
            <a:r>
              <a:rPr lang="en-US" sz="100" dirty="0">
                <a:latin typeface="+mn-lt"/>
              </a:rPr>
              <a:t> </a:t>
            </a:r>
            <a:r>
              <a:rPr lang="en-US" sz="2400" dirty="0">
                <a:latin typeface="+mn-lt"/>
              </a:rPr>
              <a:t>N</a:t>
            </a:r>
            <a:r>
              <a:rPr lang="en-US" sz="100" dirty="0">
                <a:latin typeface="+mn-lt"/>
              </a:rPr>
              <a:t> </a:t>
            </a:r>
            <a:r>
              <a:rPr lang="en-US" sz="2400" dirty="0">
                <a:latin typeface="+mn-lt"/>
              </a:rPr>
              <a:t>N</a:t>
            </a:r>
          </a:p>
          <a:p>
            <a:pPr lvl="1"/>
            <a:r>
              <a:rPr lang="en-US" sz="2400" dirty="0">
                <a:latin typeface="+mn-lt"/>
              </a:rPr>
              <a:t>W3C</a:t>
            </a:r>
          </a:p>
        </p:txBody>
      </p:sp>
    </p:spTree>
    <p:extLst>
      <p:ext uri="{BB962C8B-B14F-4D97-AF65-F5344CB8AC3E}">
        <p14:creationId xmlns:p14="http://schemas.microsoft.com/office/powerpoint/2010/main" val="1485676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7.7 </a:t>
            </a:r>
            <a:r>
              <a:rPr lang="en-US" altLang="en-US" dirty="0"/>
              <a:t>Internet Network Architecture</a:t>
            </a:r>
            <a:endParaRPr lang="en-US" dirty="0"/>
          </a:p>
        </p:txBody>
      </p:sp>
      <p:pic>
        <p:nvPicPr>
          <p:cNvPr id="4" name="Picture 3" descr="A diagram shows the internet network architecture. The diagram shows Backbone connected to M A E labeled as Regional Hubs, M A E’s and N A P’s, which is further connected to two regional hosts and one other M A E. The regional hosts at the one end are connected to the domain n y u dot e d u through the T 1 line, which is further connected to S M T P mail, P O P 3 mail, and campus network and offices using the client I P address. The regional hosts at the other end are connected to the domain local I S P, which is further connected to a home through the regular phone line using the client I P address."/>
          <p:cNvPicPr>
            <a:picLocks noChangeAspect="1"/>
          </p:cNvPicPr>
          <p:nvPr/>
        </p:nvPicPr>
        <p:blipFill rotWithShape="1">
          <a:blip r:embed="rId3" cstate="screen">
            <a:extLst>
              <a:ext uri="{28A0092B-C50C-407E-A947-70E740481C1C}">
                <a14:useLocalDpi xmlns:a14="http://schemas.microsoft.com/office/drawing/2010/main"/>
              </a:ext>
            </a:extLst>
          </a:blip>
          <a:srcRect b="3184"/>
          <a:stretch/>
        </p:blipFill>
        <p:spPr>
          <a:xfrm>
            <a:off x="1846966" y="1644873"/>
            <a:ext cx="5450068" cy="4324606"/>
          </a:xfrm>
          <a:prstGeom prst="rect">
            <a:avLst/>
          </a:prstGeom>
        </p:spPr>
      </p:pic>
    </p:spTree>
    <p:extLst>
      <p:ext uri="{BB962C8B-B14F-4D97-AF65-F5344CB8AC3E}">
        <p14:creationId xmlns:p14="http://schemas.microsoft.com/office/powerpoint/2010/main" val="3482548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Organizations: </a:t>
            </a:r>
            <a:r>
              <a:rPr lang="en-IN" dirty="0"/>
              <a:t>The Global Battle over Net Neutrality</a:t>
            </a:r>
            <a:endParaRPr lang="en-US" dirty="0"/>
          </a:p>
        </p:txBody>
      </p:sp>
      <p:sp>
        <p:nvSpPr>
          <p:cNvPr id="3" name="Text Placeholder 2"/>
          <p:cNvSpPr>
            <a:spLocks noGrp="1"/>
          </p:cNvSpPr>
          <p:nvPr>
            <p:ph type="body" idx="1"/>
          </p:nvPr>
        </p:nvSpPr>
        <p:spPr/>
        <p:txBody>
          <a:bodyPr/>
          <a:lstStyle/>
          <a:p>
            <a:r>
              <a:rPr lang="en-US" sz="2000" dirty="0">
                <a:latin typeface="+mn-lt"/>
              </a:rPr>
              <a:t>Class discussion</a:t>
            </a:r>
          </a:p>
          <a:p>
            <a:pPr lvl="1"/>
            <a:r>
              <a:rPr lang="en-US" sz="2000" dirty="0">
                <a:latin typeface="+mn-lt"/>
              </a:rPr>
              <a:t>What is net neutrality? Why has the Internet operated under net neutrality up to this point?</a:t>
            </a:r>
          </a:p>
          <a:p>
            <a:pPr lvl="1"/>
            <a:r>
              <a:rPr lang="en-US" sz="2000" dirty="0">
                <a:latin typeface="+mn-lt"/>
              </a:rPr>
              <a:t>Who’s in favor of net neutrality? Who’s opposed? Why?</a:t>
            </a:r>
          </a:p>
          <a:p>
            <a:pPr lvl="1"/>
            <a:r>
              <a:rPr lang="en-US" sz="2000" dirty="0">
                <a:latin typeface="+mn-lt"/>
              </a:rPr>
              <a:t>What would be the impact on individual users, businesses, and government if Internet providers switched to a tiered service model for transmission over landlines as well as wireless?</a:t>
            </a:r>
          </a:p>
          <a:p>
            <a:pPr lvl="1"/>
            <a:r>
              <a:rPr lang="en-US" sz="2000" dirty="0">
                <a:latin typeface="+mn-lt"/>
              </a:rPr>
              <a:t>It has been said that net neutrality is the most important issue facing the Internet since the advent of the Internet. Discuss the implications of this statement.</a:t>
            </a:r>
          </a:p>
          <a:p>
            <a:pPr lvl="1"/>
            <a:r>
              <a:rPr lang="en-US" sz="2000" dirty="0">
                <a:latin typeface="+mn-lt"/>
              </a:rPr>
              <a:t>Are you in favor of legislation enforcing network neutrality? Why or why not?</a:t>
            </a:r>
          </a:p>
        </p:txBody>
      </p:sp>
    </p:spTree>
    <p:extLst>
      <p:ext uri="{BB962C8B-B14F-4D97-AF65-F5344CB8AC3E}">
        <p14:creationId xmlns:p14="http://schemas.microsoft.com/office/powerpoint/2010/main" val="3132396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Future Internet: I</a:t>
            </a:r>
            <a:r>
              <a:rPr lang="en-US" sz="100" dirty="0"/>
              <a:t> </a:t>
            </a:r>
            <a:r>
              <a:rPr lang="en-US" dirty="0"/>
              <a:t>P</a:t>
            </a:r>
            <a:r>
              <a:rPr lang="en-US" sz="100" dirty="0"/>
              <a:t> </a:t>
            </a:r>
            <a:r>
              <a:rPr lang="en-US" dirty="0"/>
              <a:t>v</a:t>
            </a:r>
            <a:r>
              <a:rPr lang="en-US" sz="100" dirty="0"/>
              <a:t> </a:t>
            </a:r>
            <a:r>
              <a:rPr lang="en-US" dirty="0"/>
              <a:t>6 and Internet 2</a:t>
            </a:r>
          </a:p>
        </p:txBody>
      </p:sp>
      <p:sp>
        <p:nvSpPr>
          <p:cNvPr id="3" name="Text Placeholder 2"/>
          <p:cNvSpPr>
            <a:spLocks noGrp="1"/>
          </p:cNvSpPr>
          <p:nvPr>
            <p:ph type="body" idx="1"/>
          </p:nvPr>
        </p:nvSpPr>
        <p:spPr/>
        <p:txBody>
          <a:bodyPr/>
          <a:lstStyle/>
          <a:p>
            <a:r>
              <a:rPr lang="en-US" sz="2400" dirty="0">
                <a:latin typeface="+mn-lt"/>
              </a:rPr>
              <a:t>I</a:t>
            </a:r>
            <a:r>
              <a:rPr lang="en-US" sz="100" dirty="0">
                <a:latin typeface="+mn-lt"/>
              </a:rPr>
              <a:t> </a:t>
            </a:r>
            <a:r>
              <a:rPr lang="en-US" sz="2400" dirty="0">
                <a:latin typeface="+mn-lt"/>
              </a:rPr>
              <a:t>P</a:t>
            </a:r>
            <a:r>
              <a:rPr lang="en-US" sz="100" dirty="0">
                <a:latin typeface="+mn-lt"/>
              </a:rPr>
              <a:t> </a:t>
            </a:r>
            <a:r>
              <a:rPr lang="en-US" sz="2400" dirty="0">
                <a:latin typeface="+mn-lt"/>
              </a:rPr>
              <a:t>v</a:t>
            </a:r>
            <a:r>
              <a:rPr lang="en-US" sz="100" dirty="0">
                <a:latin typeface="+mn-lt"/>
              </a:rPr>
              <a:t> </a:t>
            </a:r>
            <a:r>
              <a:rPr lang="en-US" sz="2400" dirty="0">
                <a:latin typeface="+mn-lt"/>
              </a:rPr>
              <a:t>6</a:t>
            </a:r>
          </a:p>
          <a:p>
            <a:pPr lvl="1"/>
            <a:r>
              <a:rPr lang="en-US" sz="2400" dirty="0">
                <a:latin typeface="+mn-lt"/>
              </a:rPr>
              <a:t>New addressing scheme for I</a:t>
            </a:r>
            <a:r>
              <a:rPr lang="en-US" sz="100" dirty="0">
                <a:latin typeface="+mn-lt"/>
              </a:rPr>
              <a:t> </a:t>
            </a:r>
            <a:r>
              <a:rPr lang="en-US" sz="2400" dirty="0">
                <a:latin typeface="+mn-lt"/>
              </a:rPr>
              <a:t>P numbers</a:t>
            </a:r>
          </a:p>
          <a:p>
            <a:pPr lvl="1"/>
            <a:r>
              <a:rPr lang="en-US" sz="2400" dirty="0">
                <a:latin typeface="+mn-lt"/>
              </a:rPr>
              <a:t>Will provide more than a quadrillion new addresses</a:t>
            </a:r>
          </a:p>
          <a:p>
            <a:pPr lvl="1"/>
            <a:r>
              <a:rPr lang="en-US" sz="2400" dirty="0">
                <a:latin typeface="+mn-lt"/>
              </a:rPr>
              <a:t>Not compatible with current I</a:t>
            </a:r>
            <a:r>
              <a:rPr lang="en-US" sz="100" dirty="0">
                <a:latin typeface="+mn-lt"/>
              </a:rPr>
              <a:t> </a:t>
            </a:r>
            <a:r>
              <a:rPr lang="en-US" sz="2400" dirty="0">
                <a:latin typeface="+mn-lt"/>
              </a:rPr>
              <a:t>P</a:t>
            </a:r>
            <a:r>
              <a:rPr lang="en-US" sz="100" dirty="0">
                <a:latin typeface="+mn-lt"/>
              </a:rPr>
              <a:t> </a:t>
            </a:r>
            <a:r>
              <a:rPr lang="en-US" sz="2400" dirty="0">
                <a:latin typeface="+mn-lt"/>
              </a:rPr>
              <a:t>v</a:t>
            </a:r>
            <a:r>
              <a:rPr lang="en-US" sz="100" dirty="0">
                <a:latin typeface="+mn-lt"/>
              </a:rPr>
              <a:t> </a:t>
            </a:r>
            <a:r>
              <a:rPr lang="en-US" sz="2400" dirty="0">
                <a:latin typeface="+mn-lt"/>
              </a:rPr>
              <a:t>5 addressing</a:t>
            </a:r>
          </a:p>
          <a:p>
            <a:r>
              <a:rPr lang="en-US" sz="2400" dirty="0">
                <a:latin typeface="+mn-lt"/>
              </a:rPr>
              <a:t>Internet2</a:t>
            </a:r>
          </a:p>
          <a:p>
            <a:pPr lvl="1"/>
            <a:r>
              <a:rPr lang="en-US" sz="2400" dirty="0">
                <a:latin typeface="+mn-lt"/>
              </a:rPr>
              <a:t>Advanced networking consortium</a:t>
            </a:r>
          </a:p>
          <a:p>
            <a:pPr lvl="2"/>
            <a:r>
              <a:rPr lang="en-US" sz="2400" dirty="0">
                <a:latin typeface="+mn-lt"/>
              </a:rPr>
              <a:t>Universities, businesses, government agencies, other institutions</a:t>
            </a:r>
          </a:p>
          <a:p>
            <a:pPr lvl="1"/>
            <a:r>
              <a:rPr lang="en-US" sz="2400" dirty="0">
                <a:latin typeface="+mn-lt"/>
              </a:rPr>
              <a:t>Developed high-capacity 100 G</a:t>
            </a:r>
            <a:r>
              <a:rPr lang="en-US" sz="100" dirty="0">
                <a:latin typeface="+mn-lt"/>
              </a:rPr>
              <a:t> </a:t>
            </a:r>
            <a:r>
              <a:rPr lang="en-US" sz="2400" dirty="0">
                <a:latin typeface="+mn-lt"/>
              </a:rPr>
              <a:t>b</a:t>
            </a:r>
            <a:r>
              <a:rPr lang="en-US" sz="100" dirty="0">
                <a:latin typeface="+mn-lt"/>
              </a:rPr>
              <a:t> </a:t>
            </a:r>
            <a:r>
              <a:rPr lang="en-US" sz="2400" dirty="0">
                <a:latin typeface="+mn-lt"/>
              </a:rPr>
              <a:t>p</a:t>
            </a:r>
            <a:r>
              <a:rPr lang="en-US" sz="100" dirty="0">
                <a:latin typeface="+mn-lt"/>
              </a:rPr>
              <a:t> </a:t>
            </a:r>
            <a:r>
              <a:rPr lang="en-US" sz="2400" dirty="0">
                <a:latin typeface="+mn-lt"/>
              </a:rPr>
              <a:t>s testing network</a:t>
            </a:r>
          </a:p>
          <a:p>
            <a:pPr lvl="1"/>
            <a:r>
              <a:rPr lang="en-US" sz="2400" dirty="0">
                <a:latin typeface="+mn-lt"/>
              </a:rPr>
              <a:t>Testing leading-edge new technologies for Internet</a:t>
            </a:r>
          </a:p>
        </p:txBody>
      </p:sp>
    </p:spTree>
    <p:extLst>
      <p:ext uri="{BB962C8B-B14F-4D97-AF65-F5344CB8AC3E}">
        <p14:creationId xmlns:p14="http://schemas.microsoft.com/office/powerpoint/2010/main" val="3062946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Services and Communication Tools </a:t>
            </a:r>
            <a:r>
              <a:rPr lang="en-US" sz="2000" b="0" dirty="0"/>
              <a:t>(1 of 2)</a:t>
            </a:r>
          </a:p>
        </p:txBody>
      </p:sp>
      <p:sp>
        <p:nvSpPr>
          <p:cNvPr id="3" name="Text Placeholder 2"/>
          <p:cNvSpPr>
            <a:spLocks noGrp="1"/>
          </p:cNvSpPr>
          <p:nvPr>
            <p:ph type="body" idx="1"/>
          </p:nvPr>
        </p:nvSpPr>
        <p:spPr/>
        <p:txBody>
          <a:bodyPr/>
          <a:lstStyle/>
          <a:p>
            <a:r>
              <a:rPr lang="en-US" sz="2400" dirty="0">
                <a:latin typeface="+mn-lt"/>
              </a:rPr>
              <a:t>Internet services</a:t>
            </a:r>
          </a:p>
          <a:p>
            <a:pPr lvl="1"/>
            <a:r>
              <a:rPr lang="en-US" sz="2400" dirty="0">
                <a:latin typeface="+mn-lt"/>
              </a:rPr>
              <a:t>Email</a:t>
            </a:r>
          </a:p>
          <a:p>
            <a:pPr lvl="1"/>
            <a:r>
              <a:rPr lang="en-US" sz="2400" dirty="0">
                <a:latin typeface="+mn-lt"/>
              </a:rPr>
              <a:t>Chatting and instant messaging</a:t>
            </a:r>
          </a:p>
          <a:p>
            <a:pPr lvl="1"/>
            <a:r>
              <a:rPr lang="en-US" sz="2400" dirty="0">
                <a:latin typeface="+mn-lt"/>
              </a:rPr>
              <a:t>Newsgroups</a:t>
            </a:r>
          </a:p>
          <a:p>
            <a:pPr lvl="1"/>
            <a:r>
              <a:rPr lang="en-US" sz="2400" dirty="0">
                <a:latin typeface="+mn-lt"/>
              </a:rPr>
              <a:t>Telnet</a:t>
            </a:r>
          </a:p>
          <a:p>
            <a:pPr lvl="1"/>
            <a:r>
              <a:rPr lang="en-US" sz="2400" dirty="0">
                <a:latin typeface="+mn-lt"/>
              </a:rPr>
              <a:t>File Transfer Protocol (F</a:t>
            </a:r>
            <a:r>
              <a:rPr lang="en-US" sz="100" dirty="0">
                <a:latin typeface="+mn-lt"/>
              </a:rPr>
              <a:t> </a:t>
            </a:r>
            <a:r>
              <a:rPr lang="en-US" sz="2400" dirty="0">
                <a:latin typeface="+mn-lt"/>
              </a:rPr>
              <a:t>T</a:t>
            </a:r>
            <a:r>
              <a:rPr lang="en-US" sz="100" dirty="0">
                <a:latin typeface="+mn-lt"/>
              </a:rPr>
              <a:t> </a:t>
            </a:r>
            <a:r>
              <a:rPr lang="en-US" sz="2400" dirty="0">
                <a:latin typeface="+mn-lt"/>
              </a:rPr>
              <a:t>P)</a:t>
            </a:r>
          </a:p>
          <a:p>
            <a:pPr lvl="1"/>
            <a:r>
              <a:rPr lang="en-US" sz="2400" dirty="0">
                <a:latin typeface="+mn-lt"/>
              </a:rPr>
              <a:t>World Wide Web</a:t>
            </a:r>
          </a:p>
          <a:p>
            <a:pPr>
              <a:defRPr/>
            </a:pPr>
            <a:r>
              <a:rPr lang="en-US" sz="2400" dirty="0">
                <a:latin typeface="+mn-lt"/>
              </a:rPr>
              <a:t>Voice over I</a:t>
            </a:r>
            <a:r>
              <a:rPr lang="en-US" sz="100" dirty="0">
                <a:latin typeface="+mn-lt"/>
              </a:rPr>
              <a:t> </a:t>
            </a:r>
            <a:r>
              <a:rPr lang="en-US" sz="2400" dirty="0">
                <a:latin typeface="+mn-lt"/>
              </a:rPr>
              <a:t>P (V</a:t>
            </a:r>
            <a:r>
              <a:rPr lang="en-US" sz="100" dirty="0">
                <a:latin typeface="+mn-lt"/>
              </a:rPr>
              <a:t> </a:t>
            </a:r>
            <a:r>
              <a:rPr lang="en-US" sz="2400" dirty="0">
                <a:latin typeface="+mn-lt"/>
              </a:rPr>
              <a:t>o</a:t>
            </a:r>
            <a:r>
              <a:rPr lang="en-US" sz="100" dirty="0">
                <a:latin typeface="+mn-lt"/>
              </a:rPr>
              <a:t> </a:t>
            </a:r>
            <a:r>
              <a:rPr lang="en-US" sz="2400" dirty="0">
                <a:latin typeface="+mn-lt"/>
              </a:rPr>
              <a:t>I</a:t>
            </a:r>
            <a:r>
              <a:rPr lang="en-US" sz="100" dirty="0">
                <a:latin typeface="+mn-lt"/>
              </a:rPr>
              <a:t> </a:t>
            </a:r>
            <a:r>
              <a:rPr lang="en-US" sz="2400" dirty="0">
                <a:latin typeface="+mn-lt"/>
              </a:rPr>
              <a:t>P)</a:t>
            </a:r>
          </a:p>
          <a:p>
            <a:pPr lvl="1">
              <a:defRPr/>
            </a:pPr>
            <a:r>
              <a:rPr lang="en-US" sz="2400" dirty="0">
                <a:latin typeface="+mn-lt"/>
              </a:rPr>
              <a:t>Digital voice communication using I</a:t>
            </a:r>
            <a:r>
              <a:rPr lang="en-US" sz="100" dirty="0">
                <a:latin typeface="+mn-lt"/>
              </a:rPr>
              <a:t> </a:t>
            </a:r>
            <a:r>
              <a:rPr lang="en-US" sz="2400" dirty="0">
                <a:latin typeface="+mn-lt"/>
              </a:rPr>
              <a:t>P, packet switching</a:t>
            </a:r>
          </a:p>
        </p:txBody>
      </p:sp>
    </p:spTree>
    <p:extLst>
      <p:ext uri="{BB962C8B-B14F-4D97-AF65-F5344CB8AC3E}">
        <p14:creationId xmlns:p14="http://schemas.microsoft.com/office/powerpoint/2010/main" val="70972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7.8 </a:t>
            </a:r>
            <a:r>
              <a:rPr lang="en-US" altLang="en-US" dirty="0"/>
              <a:t>Client/Server Computing on the Internet</a:t>
            </a:r>
            <a:endParaRPr lang="en-US" dirty="0"/>
          </a:p>
        </p:txBody>
      </p:sp>
      <p:pic>
        <p:nvPicPr>
          <p:cNvPr id="4" name="Picture 3" descr="A diagram depicts a multi-tiered client and server architecture of internet services. The diagram shows the following components from left to right with a two-way arrow between them. Client's computer and smartphone with Web browser and other client software. Internet. Server. Application server. Database server. Back-end systems or Database. Also, there is a two-way arrow between server and web pages, server and mail files, and database server and sales, production, accounting, and H R. The components related to the server are shown as follows. Web or H T T P server. Simple mail transfer protocol or S M T P. Domain name serving or D N S utility. File Transfer Protocol or F T P. and Network news transfer protocol or N N T P."/>
          <p:cNvPicPr>
            <a:picLocks noChangeAspect="1"/>
          </p:cNvPicPr>
          <p:nvPr/>
        </p:nvPicPr>
        <p:blipFill rotWithShape="1">
          <a:blip r:embed="rId3" cstate="screen">
            <a:extLst>
              <a:ext uri="{28A0092B-C50C-407E-A947-70E740481C1C}">
                <a14:useLocalDpi xmlns:a14="http://schemas.microsoft.com/office/drawing/2010/main"/>
              </a:ext>
            </a:extLst>
          </a:blip>
          <a:srcRect b="3457"/>
          <a:stretch/>
        </p:blipFill>
        <p:spPr>
          <a:xfrm>
            <a:off x="642344" y="1754873"/>
            <a:ext cx="7859311" cy="3737129"/>
          </a:xfrm>
          <a:prstGeom prst="rect">
            <a:avLst/>
          </a:prstGeom>
        </p:spPr>
      </p:pic>
    </p:spTree>
    <p:extLst>
      <p:ext uri="{BB962C8B-B14F-4D97-AF65-F5344CB8AC3E}">
        <p14:creationId xmlns:p14="http://schemas.microsoft.com/office/powerpoint/2010/main" val="189025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Services and Communication Tools </a:t>
            </a:r>
            <a:r>
              <a:rPr lang="en-US" sz="2000" b="0" dirty="0"/>
              <a:t>(2 of 2)</a:t>
            </a:r>
          </a:p>
        </p:txBody>
      </p:sp>
      <p:sp>
        <p:nvSpPr>
          <p:cNvPr id="3" name="Text Placeholder 2"/>
          <p:cNvSpPr>
            <a:spLocks noGrp="1"/>
          </p:cNvSpPr>
          <p:nvPr>
            <p:ph type="body" idx="1"/>
          </p:nvPr>
        </p:nvSpPr>
        <p:spPr/>
        <p:txBody>
          <a:bodyPr/>
          <a:lstStyle/>
          <a:p>
            <a:r>
              <a:rPr lang="en-US" sz="2400" dirty="0">
                <a:latin typeface="+mn-lt"/>
              </a:rPr>
              <a:t>Unified communications</a:t>
            </a:r>
          </a:p>
          <a:p>
            <a:pPr lvl="1"/>
            <a:r>
              <a:rPr lang="en-US" sz="2400" dirty="0">
                <a:latin typeface="+mn-lt"/>
              </a:rPr>
              <a:t>Communications systems that integrate voice, data, email, conferencing</a:t>
            </a:r>
          </a:p>
          <a:p>
            <a:r>
              <a:rPr lang="en-US" sz="2400" dirty="0">
                <a:latin typeface="+mn-lt"/>
              </a:rPr>
              <a:t>Virtual private network (V</a:t>
            </a:r>
            <a:r>
              <a:rPr lang="en-US" sz="100" dirty="0">
                <a:latin typeface="+mn-lt"/>
              </a:rPr>
              <a:t> </a:t>
            </a:r>
            <a:r>
              <a:rPr lang="en-US" sz="2400" dirty="0">
                <a:latin typeface="+mn-lt"/>
              </a:rPr>
              <a:t>P</a:t>
            </a:r>
            <a:r>
              <a:rPr lang="en-US" sz="100" dirty="0">
                <a:latin typeface="+mn-lt"/>
              </a:rPr>
              <a:t> </a:t>
            </a:r>
            <a:r>
              <a:rPr lang="en-US" sz="2400" dirty="0">
                <a:latin typeface="+mn-lt"/>
              </a:rPr>
              <a:t>N)</a:t>
            </a:r>
          </a:p>
          <a:p>
            <a:pPr lvl="1"/>
            <a:r>
              <a:rPr lang="en-US" sz="2400" dirty="0">
                <a:latin typeface="+mn-lt"/>
              </a:rPr>
              <a:t>Secure, encrypted, private network run over Internet</a:t>
            </a:r>
          </a:p>
          <a:p>
            <a:pPr lvl="1"/>
            <a:r>
              <a:rPr lang="en-US" sz="2400" dirty="0">
                <a:latin typeface="+mn-lt"/>
              </a:rPr>
              <a:t>P</a:t>
            </a:r>
            <a:r>
              <a:rPr lang="en-US" sz="100" dirty="0">
                <a:latin typeface="+mn-lt"/>
              </a:rPr>
              <a:t> </a:t>
            </a:r>
            <a:r>
              <a:rPr lang="en-US" sz="2400" dirty="0">
                <a:latin typeface="+mn-lt"/>
              </a:rPr>
              <a:t>P</a:t>
            </a:r>
            <a:r>
              <a:rPr lang="en-US" sz="100" dirty="0">
                <a:latin typeface="+mn-lt"/>
              </a:rPr>
              <a:t> </a:t>
            </a:r>
            <a:r>
              <a:rPr lang="en-US" sz="2400" dirty="0">
                <a:latin typeface="+mn-lt"/>
              </a:rPr>
              <a:t>T</a:t>
            </a:r>
            <a:r>
              <a:rPr lang="en-US" sz="100" dirty="0">
                <a:latin typeface="+mn-lt"/>
              </a:rPr>
              <a:t> </a:t>
            </a:r>
            <a:r>
              <a:rPr lang="en-US" sz="2400" dirty="0">
                <a:latin typeface="+mn-lt"/>
              </a:rPr>
              <a:t>P</a:t>
            </a:r>
          </a:p>
          <a:p>
            <a:pPr lvl="1"/>
            <a:r>
              <a:rPr lang="en-US" sz="2400" dirty="0">
                <a:latin typeface="+mn-lt"/>
              </a:rPr>
              <a:t>Tunneling</a:t>
            </a:r>
          </a:p>
        </p:txBody>
      </p:sp>
    </p:spTree>
    <p:extLst>
      <p:ext uri="{BB962C8B-B14F-4D97-AF65-F5344CB8AC3E}">
        <p14:creationId xmlns:p14="http://schemas.microsoft.com/office/powerpoint/2010/main" val="8896647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7.9 </a:t>
            </a:r>
            <a:r>
              <a:rPr lang="en-US" altLang="en-US" dirty="0"/>
              <a:t>How Voice Over I</a:t>
            </a:r>
            <a:r>
              <a:rPr lang="en-US" altLang="en-US" sz="100" dirty="0"/>
              <a:t> </a:t>
            </a:r>
            <a:r>
              <a:rPr lang="en-US" altLang="en-US" dirty="0"/>
              <a:t>P Works</a:t>
            </a:r>
            <a:endParaRPr lang="en-US" dirty="0"/>
          </a:p>
        </p:txBody>
      </p:sp>
      <p:pic>
        <p:nvPicPr>
          <p:cNvPr id="4" name="Picture 3" descr="A diagram depicts the working process of a voice over I P. The diagram shows communication between two users through the Internet. The user at one end sends a message as How are you with A B C in parenthesis to the Internet using a gateway. This message is broken down into different packets and is transmitted through various routes. The message is reassembled at the other end as B C A and then is delivered to the user at the other end as How are you With A B C in parenthesis using another gateway. The user at the other end replies Fine, thank you with X Y Z in parenthesis, which is delivered back to the first user in the same manner."/>
          <p:cNvPicPr>
            <a:picLocks noChangeAspect="1"/>
          </p:cNvPicPr>
          <p:nvPr/>
        </p:nvPicPr>
        <p:blipFill rotWithShape="1">
          <a:blip r:embed="rId3" cstate="screen">
            <a:extLst>
              <a:ext uri="{28A0092B-C50C-407E-A947-70E740481C1C}">
                <a14:useLocalDpi xmlns:a14="http://schemas.microsoft.com/office/drawing/2010/main"/>
              </a:ext>
            </a:extLst>
          </a:blip>
          <a:srcRect b="5164"/>
          <a:stretch/>
        </p:blipFill>
        <p:spPr>
          <a:xfrm>
            <a:off x="502281" y="1926516"/>
            <a:ext cx="8136995" cy="2852516"/>
          </a:xfrm>
          <a:prstGeom prst="rect">
            <a:avLst/>
          </a:prstGeom>
        </p:spPr>
      </p:pic>
    </p:spTree>
    <p:extLst>
      <p:ext uri="{BB962C8B-B14F-4D97-AF65-F5344CB8AC3E}">
        <p14:creationId xmlns:p14="http://schemas.microsoft.com/office/powerpoint/2010/main" val="1460125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Video Cases</a:t>
            </a:r>
          </a:p>
        </p:txBody>
      </p:sp>
      <p:sp>
        <p:nvSpPr>
          <p:cNvPr id="5" name="Text Placeholder 4"/>
          <p:cNvSpPr>
            <a:spLocks noGrp="1"/>
          </p:cNvSpPr>
          <p:nvPr>
            <p:ph type="body" idx="1"/>
          </p:nvPr>
        </p:nvSpPr>
        <p:spPr/>
        <p:txBody>
          <a:bodyPr/>
          <a:lstStyle/>
          <a:p>
            <a:r>
              <a:rPr lang="en-US" sz="2400" dirty="0">
                <a:latin typeface="+mn-lt"/>
              </a:rPr>
              <a:t>Case 1: Telepresence Moves out of the Boardroom and into the Field</a:t>
            </a:r>
          </a:p>
          <a:p>
            <a:r>
              <a:rPr lang="en-US" sz="2400" dirty="0">
                <a:latin typeface="+mn-lt"/>
              </a:rPr>
              <a:t>Case 2: Virtual Collaboration with I</a:t>
            </a:r>
            <a:r>
              <a:rPr lang="en-US" sz="100" dirty="0">
                <a:latin typeface="+mn-lt"/>
              </a:rPr>
              <a:t> </a:t>
            </a:r>
            <a:r>
              <a:rPr lang="en-US" sz="2400" dirty="0">
                <a:latin typeface="+mn-lt"/>
              </a:rPr>
              <a:t>B</a:t>
            </a:r>
            <a:r>
              <a:rPr lang="en-US" sz="100" dirty="0">
                <a:latin typeface="+mn-lt"/>
              </a:rPr>
              <a:t> </a:t>
            </a:r>
            <a:r>
              <a:rPr lang="en-US" sz="2400" dirty="0">
                <a:latin typeface="+mn-lt"/>
              </a:rPr>
              <a:t>M Sametime</a:t>
            </a:r>
          </a:p>
        </p:txBody>
      </p:sp>
    </p:spTree>
    <p:extLst>
      <p:ext uri="{BB962C8B-B14F-4D97-AF65-F5344CB8AC3E}">
        <p14:creationId xmlns:p14="http://schemas.microsoft.com/office/powerpoint/2010/main" val="7921065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Interactive Session – People: Monitoring Employees on Networks: Unethical or Good Business?</a:t>
            </a:r>
          </a:p>
        </p:txBody>
      </p:sp>
      <p:sp>
        <p:nvSpPr>
          <p:cNvPr id="3" name="Text Placeholder 2"/>
          <p:cNvSpPr>
            <a:spLocks noGrp="1"/>
          </p:cNvSpPr>
          <p:nvPr>
            <p:ph type="body" idx="1"/>
          </p:nvPr>
        </p:nvSpPr>
        <p:spPr/>
        <p:txBody>
          <a:bodyPr/>
          <a:lstStyle/>
          <a:p>
            <a:r>
              <a:rPr lang="en-US" sz="2200" dirty="0">
                <a:latin typeface="+mn-lt"/>
              </a:rPr>
              <a:t>Class discussion</a:t>
            </a:r>
          </a:p>
          <a:p>
            <a:pPr lvl="1"/>
            <a:r>
              <a:rPr lang="en-US" sz="2200" dirty="0">
                <a:latin typeface="+mn-lt"/>
              </a:rPr>
              <a:t>Should managers monitor employee email and Internet usage? Why or why not?</a:t>
            </a:r>
          </a:p>
          <a:p>
            <a:pPr lvl="1"/>
            <a:r>
              <a:rPr lang="en-US" sz="2200" dirty="0">
                <a:latin typeface="+mn-lt"/>
              </a:rPr>
              <a:t>Describe an effective email and web use policy for a company.</a:t>
            </a:r>
          </a:p>
          <a:p>
            <a:pPr lvl="1"/>
            <a:r>
              <a:rPr lang="en-US" sz="2200" dirty="0">
                <a:latin typeface="+mn-lt"/>
              </a:rPr>
              <a:t>Should managers inform employees that their web behavior is being monitored? Or should managers monitor secretly? Why or why not?</a:t>
            </a:r>
          </a:p>
        </p:txBody>
      </p:sp>
    </p:spTree>
    <p:extLst>
      <p:ext uri="{BB962C8B-B14F-4D97-AF65-F5344CB8AC3E}">
        <p14:creationId xmlns:p14="http://schemas.microsoft.com/office/powerpoint/2010/main" val="1771613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7.10 </a:t>
            </a:r>
            <a:r>
              <a:rPr lang="en-US" altLang="en-US" dirty="0"/>
              <a:t>A Virtual Private Network Using the Internet</a:t>
            </a:r>
            <a:endParaRPr lang="en-US" dirty="0"/>
          </a:p>
        </p:txBody>
      </p:sp>
      <p:pic>
        <p:nvPicPr>
          <p:cNvPr id="4" name="Picture 3" descr="A diagram shows a virtual private network using the Internet. The diagram shows an ellipse representing the Internet with incoming and outgoing data shown in the middle. Various computers linked to the server are shown as A, B, C, and D with a two-way arrow between each computer and the Internet."/>
          <p:cNvPicPr>
            <a:picLocks noChangeAspect="1"/>
          </p:cNvPicPr>
          <p:nvPr/>
        </p:nvPicPr>
        <p:blipFill rotWithShape="1">
          <a:blip r:embed="rId3" cstate="screen">
            <a:extLst>
              <a:ext uri="{28A0092B-C50C-407E-A947-70E740481C1C}">
                <a14:useLocalDpi xmlns:a14="http://schemas.microsoft.com/office/drawing/2010/main"/>
              </a:ext>
            </a:extLst>
          </a:blip>
          <a:srcRect b="5439"/>
          <a:stretch/>
        </p:blipFill>
        <p:spPr>
          <a:xfrm>
            <a:off x="1370252" y="1674300"/>
            <a:ext cx="6560406" cy="4260668"/>
          </a:xfrm>
          <a:prstGeom prst="rect">
            <a:avLst/>
          </a:prstGeom>
        </p:spPr>
      </p:pic>
    </p:spTree>
    <p:extLst>
      <p:ext uri="{BB962C8B-B14F-4D97-AF65-F5344CB8AC3E}">
        <p14:creationId xmlns:p14="http://schemas.microsoft.com/office/powerpoint/2010/main" val="3083549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01938" cy="1097279"/>
          </a:xfrm>
        </p:spPr>
        <p:txBody>
          <a:bodyPr/>
          <a:lstStyle/>
          <a:p>
            <a:r>
              <a:rPr lang="en-US" dirty="0">
                <a:cs typeface="ＭＳ Ｐゴシック" charset="0"/>
              </a:rPr>
              <a:t>The Web</a:t>
            </a:r>
            <a:endParaRPr lang="en-US" dirty="0"/>
          </a:p>
        </p:txBody>
      </p:sp>
      <p:sp>
        <p:nvSpPr>
          <p:cNvPr id="3" name="Text Placeholder 2"/>
          <p:cNvSpPr>
            <a:spLocks noGrp="1"/>
          </p:cNvSpPr>
          <p:nvPr>
            <p:ph type="body" idx="1"/>
          </p:nvPr>
        </p:nvSpPr>
        <p:spPr>
          <a:xfrm>
            <a:off x="457200" y="1600200"/>
            <a:ext cx="8272022" cy="4525963"/>
          </a:xfrm>
        </p:spPr>
        <p:txBody>
          <a:bodyPr/>
          <a:lstStyle/>
          <a:p>
            <a:pPr>
              <a:defRPr/>
            </a:pPr>
            <a:r>
              <a:rPr lang="en-US" sz="2200" dirty="0">
                <a:latin typeface="+mn-lt"/>
              </a:rPr>
              <a:t>Hypertext</a:t>
            </a:r>
          </a:p>
          <a:p>
            <a:pPr lvl="1">
              <a:defRPr/>
            </a:pPr>
            <a:r>
              <a:rPr lang="en-US" sz="2200" dirty="0">
                <a:latin typeface="+mn-lt"/>
              </a:rPr>
              <a:t>Hypertext Markup Language (H</a:t>
            </a:r>
            <a:r>
              <a:rPr lang="en-US" sz="100" dirty="0">
                <a:latin typeface="+mn-lt"/>
              </a:rPr>
              <a:t> </a:t>
            </a:r>
            <a:r>
              <a:rPr lang="en-US" sz="2200" dirty="0">
                <a:latin typeface="+mn-lt"/>
              </a:rPr>
              <a:t>T</a:t>
            </a:r>
            <a:r>
              <a:rPr lang="en-US" sz="100" dirty="0">
                <a:latin typeface="+mn-lt"/>
              </a:rPr>
              <a:t> </a:t>
            </a:r>
            <a:r>
              <a:rPr lang="en-US" sz="2200" dirty="0">
                <a:latin typeface="+mn-lt"/>
              </a:rPr>
              <a:t>M</a:t>
            </a:r>
            <a:r>
              <a:rPr lang="en-US" sz="100" dirty="0">
                <a:latin typeface="+mn-lt"/>
              </a:rPr>
              <a:t> </a:t>
            </a:r>
            <a:r>
              <a:rPr lang="en-US" sz="2200" dirty="0">
                <a:latin typeface="+mn-lt"/>
              </a:rPr>
              <a:t>L)</a:t>
            </a:r>
          </a:p>
          <a:p>
            <a:pPr lvl="1">
              <a:defRPr/>
            </a:pPr>
            <a:r>
              <a:rPr lang="en-US" sz="2200" dirty="0">
                <a:latin typeface="+mn-lt"/>
              </a:rPr>
              <a:t>Hypertext Transfer Protocol (H</a:t>
            </a:r>
            <a:r>
              <a:rPr lang="en-US" sz="100" dirty="0">
                <a:latin typeface="+mn-lt"/>
              </a:rPr>
              <a:t> </a:t>
            </a:r>
            <a:r>
              <a:rPr lang="en-US" sz="2200" dirty="0">
                <a:latin typeface="+mn-lt"/>
              </a:rPr>
              <a:t>T</a:t>
            </a:r>
            <a:r>
              <a:rPr lang="en-US" sz="100" dirty="0">
                <a:latin typeface="+mn-lt"/>
              </a:rPr>
              <a:t> </a:t>
            </a:r>
            <a:r>
              <a:rPr lang="en-US" sz="2200" dirty="0">
                <a:latin typeface="+mn-lt"/>
              </a:rPr>
              <a:t>T</a:t>
            </a:r>
            <a:r>
              <a:rPr lang="en-US" sz="100" dirty="0">
                <a:latin typeface="+mn-lt"/>
              </a:rPr>
              <a:t> </a:t>
            </a:r>
            <a:r>
              <a:rPr lang="en-US" sz="2200" dirty="0">
                <a:latin typeface="+mn-lt"/>
              </a:rPr>
              <a:t>P):</a:t>
            </a:r>
          </a:p>
          <a:p>
            <a:pPr lvl="1">
              <a:defRPr/>
            </a:pPr>
            <a:r>
              <a:rPr lang="en-US" sz="2200" dirty="0">
                <a:latin typeface="+mn-lt"/>
              </a:rPr>
              <a:t>Uniform resource locator (U</a:t>
            </a:r>
            <a:r>
              <a:rPr lang="en-US" sz="100" dirty="0">
                <a:latin typeface="+mn-lt"/>
              </a:rPr>
              <a:t> </a:t>
            </a:r>
            <a:r>
              <a:rPr lang="en-US" sz="2200" dirty="0">
                <a:latin typeface="+mn-lt"/>
              </a:rPr>
              <a:t>R</a:t>
            </a:r>
            <a:r>
              <a:rPr lang="en-US" sz="100" dirty="0">
                <a:latin typeface="+mn-lt"/>
              </a:rPr>
              <a:t> </a:t>
            </a:r>
            <a:r>
              <a:rPr lang="en-US" sz="2200" dirty="0">
                <a:latin typeface="+mn-lt"/>
              </a:rPr>
              <a:t>L):</a:t>
            </a:r>
          </a:p>
          <a:p>
            <a:pPr lvl="2">
              <a:defRPr/>
            </a:pPr>
            <a:r>
              <a:rPr lang="en-US" sz="2200" dirty="0">
                <a:latin typeface="+mn-lt"/>
                <a:hlinkClick r:id="rId3" tooltip="http://www.megacorp.com/content/features/082602.html"/>
              </a:rPr>
              <a:t>http://www.megacorp.com/content/features/082602.html</a:t>
            </a:r>
            <a:endParaRPr lang="en-US" sz="2200" dirty="0">
              <a:latin typeface="+mn-lt"/>
            </a:endParaRPr>
          </a:p>
          <a:p>
            <a:pPr>
              <a:defRPr/>
            </a:pPr>
            <a:r>
              <a:rPr lang="en-US" sz="2200" dirty="0">
                <a:latin typeface="+mn-lt"/>
              </a:rPr>
              <a:t>Web servers</a:t>
            </a:r>
          </a:p>
          <a:p>
            <a:pPr lvl="1">
              <a:defRPr/>
            </a:pPr>
            <a:r>
              <a:rPr lang="en-US" sz="2200" dirty="0">
                <a:latin typeface="+mn-lt"/>
              </a:rPr>
              <a:t>Software for locating and managing web pages</a:t>
            </a:r>
          </a:p>
        </p:txBody>
      </p:sp>
    </p:spTree>
    <p:extLst>
      <p:ext uri="{BB962C8B-B14F-4D97-AF65-F5344CB8AC3E}">
        <p14:creationId xmlns:p14="http://schemas.microsoft.com/office/powerpoint/2010/main" val="841045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Information on the Web </a:t>
            </a:r>
            <a:r>
              <a:rPr lang="en-US" sz="2000" b="0" dirty="0"/>
              <a:t>(1 of 2)</a:t>
            </a:r>
          </a:p>
        </p:txBody>
      </p:sp>
      <p:sp>
        <p:nvSpPr>
          <p:cNvPr id="3" name="Text Placeholder 2"/>
          <p:cNvSpPr>
            <a:spLocks noGrp="1"/>
          </p:cNvSpPr>
          <p:nvPr>
            <p:ph type="body" idx="1"/>
          </p:nvPr>
        </p:nvSpPr>
        <p:spPr/>
        <p:txBody>
          <a:bodyPr/>
          <a:lstStyle/>
          <a:p>
            <a:r>
              <a:rPr lang="en-US" altLang="en-US" sz="2400" dirty="0">
                <a:latin typeface="+mn-lt"/>
              </a:rPr>
              <a:t>Search engines</a:t>
            </a:r>
          </a:p>
          <a:p>
            <a:pPr lvl="1"/>
            <a:r>
              <a:rPr lang="en-US" altLang="en-US" sz="2400" dirty="0">
                <a:latin typeface="+mn-lt"/>
              </a:rPr>
              <a:t>Google’s PageRank System</a:t>
            </a:r>
          </a:p>
          <a:p>
            <a:r>
              <a:rPr lang="en-US" altLang="en-US" sz="2400" dirty="0">
                <a:latin typeface="+mn-lt"/>
              </a:rPr>
              <a:t>Mobile search</a:t>
            </a:r>
          </a:p>
          <a:p>
            <a:r>
              <a:rPr lang="en-US" altLang="en-US" sz="2400" dirty="0">
                <a:latin typeface="+mn-lt"/>
              </a:rPr>
              <a:t>Semantic search</a:t>
            </a:r>
          </a:p>
          <a:p>
            <a:r>
              <a:rPr lang="en-US" altLang="en-US" sz="2400" dirty="0">
                <a:latin typeface="+mn-lt"/>
              </a:rPr>
              <a:t>Social search</a:t>
            </a:r>
          </a:p>
          <a:p>
            <a:r>
              <a:rPr lang="en-US" altLang="en-US" sz="2400" dirty="0">
                <a:latin typeface="+mn-lt"/>
              </a:rPr>
              <a:t>Visual search and the visual web</a:t>
            </a:r>
          </a:p>
          <a:p>
            <a:pPr lvl="1"/>
            <a:r>
              <a:rPr lang="en-US" altLang="en-US" sz="2400" dirty="0">
                <a:latin typeface="+mn-lt"/>
              </a:rPr>
              <a:t>Tagging</a:t>
            </a:r>
          </a:p>
          <a:p>
            <a:pPr lvl="1"/>
            <a:r>
              <a:rPr lang="en-US" altLang="en-US" sz="2400" dirty="0">
                <a:latin typeface="+mn-lt"/>
              </a:rPr>
              <a:t>Pinterest</a:t>
            </a:r>
          </a:p>
        </p:txBody>
      </p:sp>
    </p:spTree>
    <p:extLst>
      <p:ext uri="{BB962C8B-B14F-4D97-AF65-F5344CB8AC3E}">
        <p14:creationId xmlns:p14="http://schemas.microsoft.com/office/powerpoint/2010/main" val="4186000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Information on the Web </a:t>
            </a:r>
            <a:r>
              <a:rPr lang="en-US" sz="2000" b="0" dirty="0"/>
              <a:t>(2 of 2)</a:t>
            </a:r>
          </a:p>
        </p:txBody>
      </p:sp>
      <p:sp>
        <p:nvSpPr>
          <p:cNvPr id="3" name="Text Placeholder 2"/>
          <p:cNvSpPr>
            <a:spLocks noGrp="1"/>
          </p:cNvSpPr>
          <p:nvPr>
            <p:ph type="body" idx="1"/>
          </p:nvPr>
        </p:nvSpPr>
        <p:spPr/>
        <p:txBody>
          <a:bodyPr/>
          <a:lstStyle/>
          <a:p>
            <a:r>
              <a:rPr lang="en-US" altLang="en-US" sz="2400" dirty="0">
                <a:latin typeface="+mn-lt"/>
              </a:rPr>
              <a:t>Intelligent agent shopping bots</a:t>
            </a:r>
          </a:p>
          <a:p>
            <a:r>
              <a:rPr lang="en-US" altLang="en-US" sz="2400" dirty="0">
                <a:latin typeface="+mn-lt"/>
              </a:rPr>
              <a:t>Search engine marketing</a:t>
            </a:r>
          </a:p>
          <a:p>
            <a:r>
              <a:rPr lang="en-US" altLang="en-US" sz="2400" dirty="0">
                <a:latin typeface="+mn-lt"/>
              </a:rPr>
              <a:t>Search engine optimization (S</a:t>
            </a:r>
            <a:r>
              <a:rPr lang="en-US" altLang="en-US" sz="100" dirty="0">
                <a:latin typeface="+mn-lt"/>
              </a:rPr>
              <a:t> </a:t>
            </a:r>
            <a:r>
              <a:rPr lang="en-US" altLang="en-US" sz="2400" dirty="0">
                <a:latin typeface="+mn-lt"/>
              </a:rPr>
              <a:t>E</a:t>
            </a:r>
            <a:r>
              <a:rPr lang="en-US" altLang="en-US" sz="100" dirty="0">
                <a:latin typeface="+mn-lt"/>
              </a:rPr>
              <a:t> </a:t>
            </a:r>
            <a:r>
              <a:rPr lang="en-US" altLang="en-US" sz="2400" dirty="0">
                <a:latin typeface="+mn-lt"/>
              </a:rPr>
              <a:t>O)</a:t>
            </a:r>
          </a:p>
          <a:p>
            <a:pPr lvl="1"/>
            <a:r>
              <a:rPr lang="en-US" altLang="en-US" sz="2400" dirty="0">
                <a:latin typeface="+mn-lt"/>
              </a:rPr>
              <a:t>Link farms</a:t>
            </a:r>
          </a:p>
          <a:p>
            <a:r>
              <a:rPr lang="en-US" altLang="en-US" sz="2400" dirty="0">
                <a:latin typeface="+mn-lt"/>
              </a:rPr>
              <a:t>Search engine algorithms</a:t>
            </a:r>
          </a:p>
        </p:txBody>
      </p:sp>
    </p:spTree>
    <p:extLst>
      <p:ext uri="{BB962C8B-B14F-4D97-AF65-F5344CB8AC3E}">
        <p14:creationId xmlns:p14="http://schemas.microsoft.com/office/powerpoint/2010/main" val="19289779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7.11 Top Web Search Engines Worldwide</a:t>
            </a:r>
          </a:p>
        </p:txBody>
      </p:sp>
      <p:pic>
        <p:nvPicPr>
          <p:cNvPr id="4" name="Picture 3" descr="A pie chart depicts the breakdown of the top web search engines worldwide. The data shown is as follows. Google, 77.4 percent. Baidu, 8.1 percent. Bing, 7.3 percent. Yahoo, 5.6 percent. and Others, 1.6 percent."/>
          <p:cNvPicPr>
            <a:picLocks noChangeAspect="1"/>
          </p:cNvPicPr>
          <p:nvPr/>
        </p:nvPicPr>
        <p:blipFill rotWithShape="1">
          <a:blip r:embed="rId3" cstate="screen">
            <a:extLst>
              <a:ext uri="{28A0092B-C50C-407E-A947-70E740481C1C}">
                <a14:useLocalDpi xmlns:a14="http://schemas.microsoft.com/office/drawing/2010/main"/>
              </a:ext>
            </a:extLst>
          </a:blip>
          <a:srcRect b="4591"/>
          <a:stretch/>
        </p:blipFill>
        <p:spPr>
          <a:xfrm>
            <a:off x="1723228" y="1761235"/>
            <a:ext cx="5697544" cy="4040837"/>
          </a:xfrm>
          <a:prstGeom prst="rect">
            <a:avLst/>
          </a:prstGeom>
        </p:spPr>
      </p:pic>
      <p:sp>
        <p:nvSpPr>
          <p:cNvPr id="3" name="Text Placeholder 2"/>
          <p:cNvSpPr>
            <a:spLocks noGrp="1"/>
          </p:cNvSpPr>
          <p:nvPr>
            <p:ph type="body" idx="1"/>
          </p:nvPr>
        </p:nvSpPr>
        <p:spPr>
          <a:xfrm>
            <a:off x="457200" y="5876981"/>
            <a:ext cx="8229600" cy="422947"/>
          </a:xfrm>
        </p:spPr>
        <p:txBody>
          <a:bodyPr/>
          <a:lstStyle/>
          <a:p>
            <a:pPr marL="0" indent="0">
              <a:buNone/>
            </a:pPr>
            <a:r>
              <a:rPr lang="en-US" sz="1800" b="1" dirty="0">
                <a:latin typeface="+mn-lt"/>
              </a:rPr>
              <a:t>Source:</a:t>
            </a:r>
            <a:r>
              <a:rPr lang="en-US" sz="1800" dirty="0">
                <a:latin typeface="+mn-lt"/>
              </a:rPr>
              <a:t> Based on data from Net Market Share, April 2017.</a:t>
            </a:r>
          </a:p>
        </p:txBody>
      </p:sp>
    </p:spTree>
    <p:extLst>
      <p:ext uri="{BB962C8B-B14F-4D97-AF65-F5344CB8AC3E}">
        <p14:creationId xmlns:p14="http://schemas.microsoft.com/office/powerpoint/2010/main" val="26973955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7.12 </a:t>
            </a:r>
            <a:r>
              <a:rPr lang="en-US" altLang="en-US" dirty="0"/>
              <a:t>How Google Works</a:t>
            </a:r>
            <a:endParaRPr lang="en-US" dirty="0"/>
          </a:p>
        </p:txBody>
      </p:sp>
      <p:pic>
        <p:nvPicPr>
          <p:cNvPr id="4" name="Picture 3" descr="A diagram shows the working process of Google. The steps shown in the process are as follows. 1. User enters query. 2. Google's Web servers receive the request. Google uses millions of P C’s linked together and connected to the Internet to handle incoming requests and produce the results. 3. Request is sent to Google's index servers that describe which pages contain the keywords matching the query and where those pages are stored on the document servers. 4. Using the PageRank software, the system measures the importance or popularity of each page by solving an equation with more than 500 million variables and two billion terms. These are likely the best pages for the query. 5. Small text sum summaries are prepared for each Web page. 6. Results delivered to user, 10 to a page."/>
          <p:cNvPicPr>
            <a:picLocks noChangeAspect="1"/>
          </p:cNvPicPr>
          <p:nvPr/>
        </p:nvPicPr>
        <p:blipFill rotWithShape="1">
          <a:blip r:embed="rId3" cstate="screen">
            <a:extLst>
              <a:ext uri="{28A0092B-C50C-407E-A947-70E740481C1C}">
                <a14:useLocalDpi xmlns:a14="http://schemas.microsoft.com/office/drawing/2010/main"/>
              </a:ext>
            </a:extLst>
          </a:blip>
          <a:srcRect b="2758"/>
          <a:stretch/>
        </p:blipFill>
        <p:spPr>
          <a:xfrm>
            <a:off x="1081345" y="1675301"/>
            <a:ext cx="6981310" cy="4371816"/>
          </a:xfrm>
          <a:prstGeom prst="rect">
            <a:avLst/>
          </a:prstGeom>
        </p:spPr>
      </p:pic>
    </p:spTree>
    <p:extLst>
      <p:ext uri="{BB962C8B-B14F-4D97-AF65-F5344CB8AC3E}">
        <p14:creationId xmlns:p14="http://schemas.microsoft.com/office/powerpoint/2010/main" val="1142670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Web 2.0 </a:t>
            </a:r>
            <a:r>
              <a:rPr lang="en-US" sz="2000" b="0" dirty="0">
                <a:cs typeface="ＭＳ Ｐゴシック" charset="0"/>
              </a:rPr>
              <a:t>(1 of 2)</a:t>
            </a:r>
            <a:endParaRPr lang="en-US" sz="2000" b="0" dirty="0"/>
          </a:p>
        </p:txBody>
      </p:sp>
      <p:sp>
        <p:nvSpPr>
          <p:cNvPr id="3" name="Text Placeholder 2"/>
          <p:cNvSpPr>
            <a:spLocks noGrp="1"/>
          </p:cNvSpPr>
          <p:nvPr>
            <p:ph type="body" idx="1"/>
          </p:nvPr>
        </p:nvSpPr>
        <p:spPr/>
        <p:txBody>
          <a:bodyPr/>
          <a:lstStyle/>
          <a:p>
            <a:pPr>
              <a:defRPr/>
            </a:pPr>
            <a:r>
              <a:rPr lang="en-US" sz="2400" dirty="0">
                <a:latin typeface="+mn-lt"/>
              </a:rPr>
              <a:t>Second-generation services</a:t>
            </a:r>
          </a:p>
          <a:p>
            <a:pPr>
              <a:defRPr/>
            </a:pPr>
            <a:r>
              <a:rPr lang="en-US" sz="2400" dirty="0">
                <a:latin typeface="+mn-lt"/>
              </a:rPr>
              <a:t>Enabling collaboration, sharing information, and creating new services online</a:t>
            </a:r>
          </a:p>
          <a:p>
            <a:pPr>
              <a:defRPr/>
            </a:pPr>
            <a:r>
              <a:rPr lang="en-US" sz="2400" dirty="0">
                <a:latin typeface="+mn-lt"/>
              </a:rPr>
              <a:t>Features</a:t>
            </a:r>
          </a:p>
          <a:p>
            <a:pPr lvl="1">
              <a:defRPr/>
            </a:pPr>
            <a:r>
              <a:rPr lang="en-US" sz="2400" dirty="0">
                <a:latin typeface="+mn-lt"/>
              </a:rPr>
              <a:t>Interactivity</a:t>
            </a:r>
          </a:p>
          <a:p>
            <a:pPr lvl="1">
              <a:defRPr/>
            </a:pPr>
            <a:r>
              <a:rPr lang="en-US" sz="2400" dirty="0">
                <a:latin typeface="+mn-lt"/>
              </a:rPr>
              <a:t>Real-time user control</a:t>
            </a:r>
          </a:p>
          <a:p>
            <a:pPr lvl="1">
              <a:defRPr/>
            </a:pPr>
            <a:r>
              <a:rPr lang="en-US" sz="2400" dirty="0">
                <a:latin typeface="+mn-lt"/>
              </a:rPr>
              <a:t>Social participation (sharing)</a:t>
            </a:r>
          </a:p>
          <a:p>
            <a:pPr lvl="1">
              <a:defRPr/>
            </a:pPr>
            <a:r>
              <a:rPr lang="en-US" sz="2400" dirty="0">
                <a:latin typeface="+mn-lt"/>
              </a:rPr>
              <a:t>User-generated content</a:t>
            </a:r>
          </a:p>
        </p:txBody>
      </p:sp>
    </p:spTree>
    <p:extLst>
      <p:ext uri="{BB962C8B-B14F-4D97-AF65-F5344CB8AC3E}">
        <p14:creationId xmlns:p14="http://schemas.microsoft.com/office/powerpoint/2010/main" val="936143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Web 2.0 </a:t>
            </a:r>
            <a:r>
              <a:rPr lang="en-US" sz="2000" b="0" dirty="0">
                <a:cs typeface="ＭＳ Ｐゴシック" charset="0"/>
              </a:rPr>
              <a:t>(2 of 2)</a:t>
            </a:r>
            <a:endParaRPr lang="en-US" sz="2000" b="0" dirty="0"/>
          </a:p>
        </p:txBody>
      </p:sp>
      <p:sp>
        <p:nvSpPr>
          <p:cNvPr id="3" name="Text Placeholder 2"/>
          <p:cNvSpPr>
            <a:spLocks noGrp="1"/>
          </p:cNvSpPr>
          <p:nvPr>
            <p:ph type="body" idx="1"/>
          </p:nvPr>
        </p:nvSpPr>
        <p:spPr/>
        <p:txBody>
          <a:bodyPr/>
          <a:lstStyle/>
          <a:p>
            <a:pPr>
              <a:defRPr/>
            </a:pPr>
            <a:r>
              <a:rPr lang="en-US" sz="2400" dirty="0">
                <a:latin typeface="+mn-lt"/>
              </a:rPr>
              <a:t>Blogs</a:t>
            </a:r>
            <a:r>
              <a:rPr lang="en-US" sz="2400" b="1" dirty="0">
                <a:latin typeface="+mn-lt"/>
              </a:rPr>
              <a:t>: </a:t>
            </a:r>
            <a:r>
              <a:rPr lang="en-US" sz="2400" dirty="0">
                <a:latin typeface="+mn-lt"/>
              </a:rPr>
              <a:t>chronological, informal websites created by individuals</a:t>
            </a:r>
          </a:p>
          <a:p>
            <a:pPr lvl="1">
              <a:defRPr/>
            </a:pPr>
            <a:r>
              <a:rPr lang="en-US" sz="2400" dirty="0">
                <a:latin typeface="+mn-lt"/>
              </a:rPr>
              <a:t>R</a:t>
            </a:r>
            <a:r>
              <a:rPr lang="en-US" sz="100" dirty="0">
                <a:latin typeface="+mn-lt"/>
              </a:rPr>
              <a:t> </a:t>
            </a:r>
            <a:r>
              <a:rPr lang="en-US" sz="2400" dirty="0">
                <a:latin typeface="+mn-lt"/>
              </a:rPr>
              <a:t>S</a:t>
            </a:r>
            <a:r>
              <a:rPr lang="en-US" sz="100" dirty="0">
                <a:latin typeface="+mn-lt"/>
              </a:rPr>
              <a:t> </a:t>
            </a:r>
            <a:r>
              <a:rPr lang="en-US" sz="2400" dirty="0">
                <a:latin typeface="+mn-lt"/>
              </a:rPr>
              <a:t>S (Really Simple Syndication)</a:t>
            </a:r>
          </a:p>
          <a:p>
            <a:pPr lvl="1">
              <a:defRPr/>
            </a:pPr>
            <a:r>
              <a:rPr lang="en-US" sz="2400" dirty="0">
                <a:latin typeface="+mn-lt"/>
              </a:rPr>
              <a:t>Blogosphere</a:t>
            </a:r>
          </a:p>
          <a:p>
            <a:pPr lvl="1">
              <a:defRPr/>
            </a:pPr>
            <a:r>
              <a:rPr lang="en-US" sz="2400" dirty="0">
                <a:latin typeface="+mn-lt"/>
              </a:rPr>
              <a:t>Microblogging</a:t>
            </a:r>
          </a:p>
          <a:p>
            <a:pPr>
              <a:defRPr/>
            </a:pPr>
            <a:r>
              <a:rPr lang="en-US" sz="2400" dirty="0">
                <a:latin typeface="+mn-lt"/>
              </a:rPr>
              <a:t>Wikis: collaborative websites where visitors can add, delete, or modify content on the site</a:t>
            </a:r>
          </a:p>
          <a:p>
            <a:pPr>
              <a:defRPr/>
            </a:pPr>
            <a:r>
              <a:rPr lang="en-US" sz="2400" dirty="0">
                <a:latin typeface="+mn-lt"/>
              </a:rPr>
              <a:t>Social networking sites: enable users to build communities of friends and share information</a:t>
            </a:r>
          </a:p>
        </p:txBody>
      </p:sp>
    </p:spTree>
    <p:extLst>
      <p:ext uri="{BB962C8B-B14F-4D97-AF65-F5344CB8AC3E}">
        <p14:creationId xmlns:p14="http://schemas.microsoft.com/office/powerpoint/2010/main" val="25507253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 3.0 and the Future Web</a:t>
            </a:r>
          </a:p>
        </p:txBody>
      </p:sp>
      <p:sp>
        <p:nvSpPr>
          <p:cNvPr id="3" name="Text Placeholder 2"/>
          <p:cNvSpPr>
            <a:spLocks noGrp="1"/>
          </p:cNvSpPr>
          <p:nvPr>
            <p:ph type="body" idx="1"/>
          </p:nvPr>
        </p:nvSpPr>
        <p:spPr/>
        <p:txBody>
          <a:bodyPr/>
          <a:lstStyle/>
          <a:p>
            <a:r>
              <a:rPr lang="en-US" altLang="en-US" sz="2400" dirty="0">
                <a:latin typeface="+mn-lt"/>
              </a:rPr>
              <a:t>More tools to make sense of trillions of pages on the Internet</a:t>
            </a:r>
          </a:p>
          <a:p>
            <a:r>
              <a:rPr lang="en-US" altLang="en-US" sz="2400" dirty="0">
                <a:latin typeface="+mn-lt"/>
              </a:rPr>
              <a:t>Pervasive web</a:t>
            </a:r>
          </a:p>
          <a:p>
            <a:r>
              <a:rPr lang="en-US" altLang="ja-JP" sz="2400" dirty="0">
                <a:latin typeface="+mn-lt"/>
              </a:rPr>
              <a:t>Internet of Things</a:t>
            </a:r>
          </a:p>
          <a:p>
            <a:r>
              <a:rPr lang="en-US" altLang="en-US" sz="2400" dirty="0">
                <a:latin typeface="+mn-lt"/>
              </a:rPr>
              <a:t>App Internet</a:t>
            </a:r>
          </a:p>
          <a:p>
            <a:r>
              <a:rPr lang="en-US" altLang="en-US" sz="2400" dirty="0">
                <a:latin typeface="+mn-lt"/>
              </a:rPr>
              <a:t>Increased cloud computing and S</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S</a:t>
            </a:r>
          </a:p>
          <a:p>
            <a:r>
              <a:rPr lang="en-US" altLang="en-US" sz="2400" dirty="0">
                <a:latin typeface="+mn-lt"/>
              </a:rPr>
              <a:t>Ubiquitous mobile connectivity</a:t>
            </a:r>
          </a:p>
          <a:p>
            <a:r>
              <a:rPr lang="en-US" altLang="en-US" sz="2400" dirty="0">
                <a:latin typeface="+mn-lt"/>
              </a:rPr>
              <a:t>Greater seamlessness of web as a whole</a:t>
            </a:r>
          </a:p>
        </p:txBody>
      </p:sp>
    </p:spTree>
    <p:extLst>
      <p:ext uri="{BB962C8B-B14F-4D97-AF65-F5344CB8AC3E}">
        <p14:creationId xmlns:p14="http://schemas.microsoft.com/office/powerpoint/2010/main" val="3903894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Alibaba: Redefining Traditional Retailing </a:t>
            </a:r>
            <a:r>
              <a:rPr lang="en-US" altLang="en-US" sz="2000" b="0" dirty="0"/>
              <a:t>(1 of 2)</a:t>
            </a:r>
            <a:endParaRPr lang="en-US" sz="2000" b="0" dirty="0"/>
          </a:p>
        </p:txBody>
      </p:sp>
      <p:sp>
        <p:nvSpPr>
          <p:cNvPr id="3" name="Text Placeholder 2"/>
          <p:cNvSpPr>
            <a:spLocks noGrp="1"/>
          </p:cNvSpPr>
          <p:nvPr>
            <p:ph type="body" idx="1"/>
          </p:nvPr>
        </p:nvSpPr>
        <p:spPr>
          <a:xfrm>
            <a:off x="457200" y="1600200"/>
            <a:ext cx="8039819" cy="4525963"/>
          </a:xfrm>
        </p:spPr>
        <p:txBody>
          <a:bodyPr/>
          <a:lstStyle/>
          <a:p>
            <a:r>
              <a:rPr lang="en-US" altLang="en-US" sz="2400" dirty="0">
                <a:latin typeface="+mn-lt"/>
              </a:rPr>
              <a:t>Problem</a:t>
            </a:r>
          </a:p>
          <a:p>
            <a:pPr lvl="1"/>
            <a:r>
              <a:rPr lang="en-US" sz="2400" dirty="0">
                <a:latin typeface="+mn-lt"/>
              </a:rPr>
              <a:t>omnichannel retail strategy</a:t>
            </a:r>
          </a:p>
          <a:p>
            <a:pPr lvl="1"/>
            <a:r>
              <a:rPr lang="en-US" sz="2400" dirty="0">
                <a:latin typeface="+mn-lt"/>
              </a:rPr>
              <a:t>supply chain</a:t>
            </a:r>
          </a:p>
          <a:p>
            <a:r>
              <a:rPr lang="en-US" altLang="en-US" sz="2400" dirty="0">
                <a:latin typeface="+mn-lt"/>
              </a:rPr>
              <a:t>Solutions</a:t>
            </a:r>
          </a:p>
          <a:p>
            <a:pPr lvl="1"/>
            <a:r>
              <a:rPr lang="en-US" altLang="en-US" sz="2400" dirty="0">
                <a:latin typeface="+mn-lt"/>
              </a:rPr>
              <a:t>Hema app</a:t>
            </a:r>
          </a:p>
          <a:p>
            <a:pPr lvl="1"/>
            <a:r>
              <a:rPr lang="en-US" altLang="en-US" sz="2400" dirty="0">
                <a:latin typeface="+mn-lt"/>
              </a:rPr>
              <a:t>curating through QR codes</a:t>
            </a:r>
          </a:p>
        </p:txBody>
      </p:sp>
    </p:spTree>
    <p:extLst>
      <p:ext uri="{BB962C8B-B14F-4D97-AF65-F5344CB8AC3E}">
        <p14:creationId xmlns:p14="http://schemas.microsoft.com/office/powerpoint/2010/main" val="2704970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Cellular Systems</a:t>
            </a:r>
            <a:endParaRPr lang="en-US" dirty="0"/>
          </a:p>
        </p:txBody>
      </p:sp>
      <p:sp>
        <p:nvSpPr>
          <p:cNvPr id="3" name="Text Placeholder 2"/>
          <p:cNvSpPr>
            <a:spLocks noGrp="1"/>
          </p:cNvSpPr>
          <p:nvPr>
            <p:ph type="body" idx="1"/>
          </p:nvPr>
        </p:nvSpPr>
        <p:spPr>
          <a:xfrm>
            <a:off x="457200" y="1600200"/>
            <a:ext cx="8229600" cy="4688457"/>
          </a:xfrm>
        </p:spPr>
        <p:txBody>
          <a:bodyPr/>
          <a:lstStyle/>
          <a:p>
            <a:pPr>
              <a:defRPr/>
            </a:pPr>
            <a:r>
              <a:rPr lang="en-US" sz="2400" dirty="0">
                <a:latin typeface="+mn-lt"/>
              </a:rPr>
              <a:t>Competing standards</a:t>
            </a:r>
          </a:p>
          <a:p>
            <a:pPr lvl="1">
              <a:defRPr/>
            </a:pPr>
            <a:r>
              <a:rPr lang="en-US" sz="2400" dirty="0">
                <a:latin typeface="+mn-lt"/>
              </a:rPr>
              <a:t>C</a:t>
            </a:r>
            <a:r>
              <a:rPr lang="en-US" sz="100" dirty="0">
                <a:latin typeface="+mn-lt"/>
              </a:rPr>
              <a:t> </a:t>
            </a:r>
            <a:r>
              <a:rPr lang="en-US" sz="2400" dirty="0">
                <a:latin typeface="+mn-lt"/>
              </a:rPr>
              <a:t>D</a:t>
            </a:r>
            <a:r>
              <a:rPr lang="en-US" sz="100" dirty="0">
                <a:latin typeface="+mn-lt"/>
              </a:rPr>
              <a:t> </a:t>
            </a:r>
            <a:r>
              <a:rPr lang="en-US" sz="2400" dirty="0">
                <a:latin typeface="+mn-lt"/>
              </a:rPr>
              <a:t>M</a:t>
            </a:r>
            <a:r>
              <a:rPr lang="en-US" sz="100" dirty="0">
                <a:latin typeface="+mn-lt"/>
              </a:rPr>
              <a:t> </a:t>
            </a:r>
            <a:r>
              <a:rPr lang="en-US" sz="2400" dirty="0">
                <a:latin typeface="+mn-lt"/>
              </a:rPr>
              <a:t>A: United States only</a:t>
            </a:r>
          </a:p>
          <a:p>
            <a:pPr lvl="1">
              <a:defRPr/>
            </a:pPr>
            <a:r>
              <a:rPr lang="en-US" sz="2400" dirty="0">
                <a:latin typeface="+mn-lt"/>
              </a:rPr>
              <a:t>G</a:t>
            </a:r>
            <a:r>
              <a:rPr lang="en-US" sz="100" dirty="0">
                <a:latin typeface="+mn-lt"/>
              </a:rPr>
              <a:t> </a:t>
            </a:r>
            <a:r>
              <a:rPr lang="en-US" sz="2400" dirty="0">
                <a:latin typeface="+mn-lt"/>
              </a:rPr>
              <a:t>S</a:t>
            </a:r>
            <a:r>
              <a:rPr lang="en-US" sz="100" dirty="0">
                <a:latin typeface="+mn-lt"/>
              </a:rPr>
              <a:t> </a:t>
            </a:r>
            <a:r>
              <a:rPr lang="en-US" sz="2400" dirty="0">
                <a:latin typeface="+mn-lt"/>
              </a:rPr>
              <a:t>M: Rest of world, A</a:t>
            </a:r>
            <a:r>
              <a:rPr lang="en-US" sz="100" dirty="0">
                <a:latin typeface="+mn-lt"/>
              </a:rPr>
              <a:t> </a:t>
            </a:r>
            <a:r>
              <a:rPr lang="en-US" sz="2400" dirty="0">
                <a:latin typeface="+mn-lt"/>
              </a:rPr>
              <a:t>T&amp;T, T-Mobile</a:t>
            </a:r>
          </a:p>
          <a:p>
            <a:pPr>
              <a:defRPr/>
            </a:pPr>
            <a:r>
              <a:rPr lang="en-US" sz="2400" dirty="0">
                <a:latin typeface="+mn-lt"/>
              </a:rPr>
              <a:t>Third-generation (3G) networks</a:t>
            </a:r>
          </a:p>
          <a:p>
            <a:pPr lvl="1">
              <a:defRPr/>
            </a:pPr>
            <a:r>
              <a:rPr lang="en-US" sz="2400" dirty="0">
                <a:latin typeface="+mn-lt"/>
              </a:rPr>
              <a:t>144 K</a:t>
            </a:r>
            <a:r>
              <a:rPr lang="en-US" sz="100" dirty="0">
                <a:latin typeface="+mn-lt"/>
              </a:rPr>
              <a:t> </a:t>
            </a:r>
            <a:r>
              <a:rPr lang="en-US" sz="2400" dirty="0">
                <a:latin typeface="+mn-lt"/>
              </a:rPr>
              <a:t>b</a:t>
            </a:r>
            <a:r>
              <a:rPr lang="en-US" sz="100" dirty="0">
                <a:latin typeface="+mn-lt"/>
              </a:rPr>
              <a:t> </a:t>
            </a:r>
            <a:r>
              <a:rPr lang="en-US" sz="2400" dirty="0">
                <a:latin typeface="+mn-lt"/>
              </a:rPr>
              <a:t>p</a:t>
            </a:r>
            <a:r>
              <a:rPr lang="en-US" sz="100" dirty="0">
                <a:solidFill>
                  <a:schemeClr val="bg1"/>
                </a:solidFill>
                <a:latin typeface="+mn-lt"/>
              </a:rPr>
              <a:t> </a:t>
            </a:r>
            <a:r>
              <a:rPr lang="en-US" sz="2400" dirty="0">
                <a:latin typeface="+mn-lt"/>
              </a:rPr>
              <a:t>s</a:t>
            </a:r>
            <a:endParaRPr lang="en-US" sz="100" dirty="0">
              <a:solidFill>
                <a:schemeClr val="bg1"/>
              </a:solidFill>
              <a:latin typeface="+mn-lt"/>
            </a:endParaRPr>
          </a:p>
          <a:p>
            <a:pPr lvl="1">
              <a:defRPr/>
            </a:pPr>
            <a:r>
              <a:rPr lang="en-US" sz="2400" dirty="0">
                <a:latin typeface="+mn-lt"/>
              </a:rPr>
              <a:t>Suitable for email access, web browsing</a:t>
            </a:r>
          </a:p>
          <a:p>
            <a:pPr>
              <a:defRPr/>
            </a:pPr>
            <a:r>
              <a:rPr lang="en-US" sz="2400" dirty="0">
                <a:latin typeface="+mn-lt"/>
              </a:rPr>
              <a:t>Fourth-generation (4G) networks</a:t>
            </a:r>
          </a:p>
          <a:p>
            <a:pPr lvl="1">
              <a:defRPr/>
            </a:pPr>
            <a:r>
              <a:rPr lang="en-US" sz="2400" dirty="0">
                <a:latin typeface="+mn-lt"/>
              </a:rPr>
              <a:t>Up to 100 M</a:t>
            </a:r>
            <a:r>
              <a:rPr lang="en-US" sz="100" dirty="0">
                <a:solidFill>
                  <a:schemeClr val="bg1"/>
                </a:solidFill>
                <a:latin typeface="+mn-lt"/>
              </a:rPr>
              <a:t> </a:t>
            </a:r>
            <a:r>
              <a:rPr lang="en-US" sz="2400" dirty="0">
                <a:latin typeface="+mn-lt"/>
              </a:rPr>
              <a:t>b</a:t>
            </a:r>
            <a:r>
              <a:rPr lang="en-US" sz="100" dirty="0">
                <a:solidFill>
                  <a:schemeClr val="bg1"/>
                </a:solidFill>
                <a:latin typeface="+mn-lt"/>
              </a:rPr>
              <a:t> </a:t>
            </a:r>
            <a:r>
              <a:rPr lang="en-US" sz="2400" dirty="0">
                <a:latin typeface="+mn-lt"/>
              </a:rPr>
              <a:t>p</a:t>
            </a:r>
            <a:r>
              <a:rPr lang="en-US" sz="100" dirty="0">
                <a:latin typeface="+mn-lt"/>
              </a:rPr>
              <a:t> </a:t>
            </a:r>
            <a:r>
              <a:rPr lang="en-US" sz="2400" dirty="0">
                <a:latin typeface="+mn-lt"/>
              </a:rPr>
              <a:t>s</a:t>
            </a:r>
            <a:endParaRPr lang="en-US" sz="100" dirty="0">
              <a:solidFill>
                <a:schemeClr val="bg1"/>
              </a:solidFill>
              <a:latin typeface="+mn-lt"/>
            </a:endParaRPr>
          </a:p>
          <a:p>
            <a:pPr lvl="1">
              <a:defRPr/>
            </a:pPr>
            <a:r>
              <a:rPr lang="en-US" sz="2400" dirty="0">
                <a:latin typeface="+mn-lt"/>
              </a:rPr>
              <a:t>Suitable for Internet video</a:t>
            </a:r>
          </a:p>
          <a:p>
            <a:pPr lvl="1">
              <a:defRPr/>
            </a:pPr>
            <a:r>
              <a:rPr lang="en-US" sz="2400" dirty="0">
                <a:latin typeface="+mn-lt"/>
              </a:rPr>
              <a:t>L</a:t>
            </a:r>
            <a:r>
              <a:rPr lang="en-US" sz="100" dirty="0">
                <a:latin typeface="+mn-lt"/>
              </a:rPr>
              <a:t> </a:t>
            </a:r>
            <a:r>
              <a:rPr lang="en-US" sz="2400" dirty="0">
                <a:latin typeface="+mn-lt"/>
              </a:rPr>
              <a:t>T</a:t>
            </a:r>
            <a:r>
              <a:rPr lang="en-US" sz="100" dirty="0">
                <a:latin typeface="+mn-lt"/>
              </a:rPr>
              <a:t> </a:t>
            </a:r>
            <a:r>
              <a:rPr lang="en-US" sz="2400" dirty="0">
                <a:latin typeface="+mn-lt"/>
              </a:rPr>
              <a:t>E and Wi</a:t>
            </a:r>
            <a:r>
              <a:rPr lang="en-US" sz="100" dirty="0">
                <a:latin typeface="+mn-lt"/>
              </a:rPr>
              <a:t> </a:t>
            </a:r>
            <a:r>
              <a:rPr lang="en-US" sz="2400" dirty="0">
                <a:latin typeface="+mn-lt"/>
              </a:rPr>
              <a:t>Max</a:t>
            </a:r>
          </a:p>
        </p:txBody>
      </p:sp>
    </p:spTree>
    <p:extLst>
      <p:ext uri="{BB962C8B-B14F-4D97-AF65-F5344CB8AC3E}">
        <p14:creationId xmlns:p14="http://schemas.microsoft.com/office/powerpoint/2010/main" val="41096424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Wireless Computer Networks and Internet Access </a:t>
            </a:r>
            <a:r>
              <a:rPr lang="en-US" sz="2000" b="0" dirty="0"/>
              <a:t>(1 of 2)</a:t>
            </a:r>
          </a:p>
        </p:txBody>
      </p:sp>
      <p:sp>
        <p:nvSpPr>
          <p:cNvPr id="3" name="Text Placeholder 2"/>
          <p:cNvSpPr>
            <a:spLocks noGrp="1"/>
          </p:cNvSpPr>
          <p:nvPr>
            <p:ph type="body" idx="1"/>
          </p:nvPr>
        </p:nvSpPr>
        <p:spPr/>
        <p:txBody>
          <a:bodyPr/>
          <a:lstStyle/>
          <a:p>
            <a:r>
              <a:rPr lang="en-US" sz="2400" dirty="0">
                <a:latin typeface="+mn-lt"/>
              </a:rPr>
              <a:t>Bluetooth (802.15)</a:t>
            </a:r>
          </a:p>
          <a:p>
            <a:pPr lvl="1"/>
            <a:r>
              <a:rPr lang="en-US" sz="2400" dirty="0">
                <a:latin typeface="+mn-lt"/>
              </a:rPr>
              <a:t>Links up to 8 devices in 10-m area using low-power, radio-based communication</a:t>
            </a:r>
          </a:p>
          <a:p>
            <a:pPr lvl="1"/>
            <a:r>
              <a:rPr lang="en-US" sz="2400" dirty="0">
                <a:latin typeface="+mn-lt"/>
              </a:rPr>
              <a:t>Useful for personal networking (PANs)</a:t>
            </a:r>
          </a:p>
          <a:p>
            <a:r>
              <a:rPr lang="en-US" sz="2400" dirty="0">
                <a:latin typeface="+mn-lt"/>
              </a:rPr>
              <a:t>Wi-Fi (802.11)</a:t>
            </a:r>
          </a:p>
          <a:p>
            <a:pPr lvl="1"/>
            <a:r>
              <a:rPr lang="en-US" sz="2400" dirty="0">
                <a:latin typeface="+mn-lt"/>
              </a:rPr>
              <a:t>Set of standards: 802.11</a:t>
            </a:r>
          </a:p>
          <a:p>
            <a:pPr lvl="1"/>
            <a:r>
              <a:rPr lang="en-US" sz="2400" dirty="0">
                <a:latin typeface="+mn-lt"/>
              </a:rPr>
              <a:t>Used for wireless LAN and wireless Internet access</a:t>
            </a:r>
          </a:p>
          <a:p>
            <a:pPr lvl="1"/>
            <a:r>
              <a:rPr lang="en-US" sz="2400" dirty="0">
                <a:latin typeface="+mn-lt"/>
              </a:rPr>
              <a:t>Use access points: device with radio receiver/transmitter for connecting wireless devices to a wired LAN</a:t>
            </a:r>
          </a:p>
        </p:txBody>
      </p:sp>
    </p:spTree>
    <p:extLst>
      <p:ext uri="{BB962C8B-B14F-4D97-AF65-F5344CB8AC3E}">
        <p14:creationId xmlns:p14="http://schemas.microsoft.com/office/powerpoint/2010/main" val="6628041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Wireless Computer Networks and Internet Access </a:t>
            </a:r>
            <a:r>
              <a:rPr lang="en-US" sz="2000" b="0" dirty="0"/>
              <a:t>(2 of 2)</a:t>
            </a:r>
          </a:p>
        </p:txBody>
      </p:sp>
      <p:sp>
        <p:nvSpPr>
          <p:cNvPr id="3" name="Text Placeholder 2"/>
          <p:cNvSpPr>
            <a:spLocks noGrp="1"/>
          </p:cNvSpPr>
          <p:nvPr>
            <p:ph type="body" idx="1"/>
          </p:nvPr>
        </p:nvSpPr>
        <p:spPr/>
        <p:txBody>
          <a:bodyPr/>
          <a:lstStyle/>
          <a:p>
            <a:pPr>
              <a:defRPr/>
            </a:pPr>
            <a:r>
              <a:rPr lang="en-US" sz="2400" dirty="0">
                <a:latin typeface="+mn-lt"/>
              </a:rPr>
              <a:t>Wi-Fi (</a:t>
            </a:r>
            <a:r>
              <a:rPr lang="en-US" sz="2400" dirty="0"/>
              <a:t>802.11</a:t>
            </a:r>
            <a:r>
              <a:rPr lang="en-US" sz="2400" dirty="0">
                <a:latin typeface="+mn-lt"/>
              </a:rPr>
              <a:t>) [continued]</a:t>
            </a:r>
          </a:p>
          <a:p>
            <a:pPr lvl="1">
              <a:defRPr/>
            </a:pPr>
            <a:r>
              <a:rPr lang="en-US" sz="2400" dirty="0">
                <a:latin typeface="+mn-lt"/>
              </a:rPr>
              <a:t>Hotspots: one or more access points in public place to provide maximum wireless coverage for a specific area</a:t>
            </a:r>
          </a:p>
          <a:p>
            <a:pPr lvl="1">
              <a:defRPr/>
            </a:pPr>
            <a:r>
              <a:rPr lang="en-US" sz="2400" dirty="0">
                <a:latin typeface="+mn-lt"/>
              </a:rPr>
              <a:t>Weak security features</a:t>
            </a:r>
          </a:p>
          <a:p>
            <a:pPr>
              <a:defRPr/>
            </a:pPr>
            <a:r>
              <a:rPr lang="en-US" sz="2400" dirty="0">
                <a:latin typeface="+mn-lt"/>
              </a:rPr>
              <a:t>WiMax (802.16)</a:t>
            </a:r>
          </a:p>
          <a:p>
            <a:pPr lvl="1">
              <a:defRPr/>
            </a:pPr>
            <a:r>
              <a:rPr lang="en-US" sz="2400" dirty="0">
                <a:latin typeface="+mn-lt"/>
              </a:rPr>
              <a:t>Wireless access range of 31 miles</a:t>
            </a:r>
          </a:p>
          <a:p>
            <a:pPr lvl="1">
              <a:defRPr/>
            </a:pPr>
            <a:r>
              <a:rPr lang="en-US" sz="2400" dirty="0">
                <a:latin typeface="+mn-lt"/>
              </a:rPr>
              <a:t>Require WiMax antennas</a:t>
            </a:r>
          </a:p>
        </p:txBody>
      </p:sp>
    </p:spTree>
    <p:extLst>
      <p:ext uri="{BB962C8B-B14F-4D97-AF65-F5344CB8AC3E}">
        <p14:creationId xmlns:p14="http://schemas.microsoft.com/office/powerpoint/2010/main" val="26633256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7.13 </a:t>
            </a:r>
            <a:r>
              <a:rPr lang="en-US" altLang="en-US" dirty="0"/>
              <a:t>A Bluetooth Network (PAN)</a:t>
            </a:r>
            <a:endParaRPr lang="en-US" dirty="0"/>
          </a:p>
        </p:txBody>
      </p:sp>
      <p:pic>
        <p:nvPicPr>
          <p:cNvPr id="4" name="Picture 3" descr="A diagram shows the user computer connected to a cell phone, the cell phone connected to a smartphone, and the smartphone, wireless key board, and cell phone connected to a printer using a Bluetooth network."/>
          <p:cNvPicPr>
            <a:picLocks noChangeAspect="1"/>
          </p:cNvPicPr>
          <p:nvPr/>
        </p:nvPicPr>
        <p:blipFill rotWithShape="1">
          <a:blip r:embed="rId3" cstate="screen">
            <a:extLst>
              <a:ext uri="{28A0092B-C50C-407E-A947-70E740481C1C}">
                <a14:useLocalDpi xmlns:a14="http://schemas.microsoft.com/office/drawing/2010/main"/>
              </a:ext>
            </a:extLst>
          </a:blip>
          <a:srcRect b="3835"/>
          <a:stretch/>
        </p:blipFill>
        <p:spPr>
          <a:xfrm>
            <a:off x="1385720" y="1564256"/>
            <a:ext cx="6372560" cy="4543245"/>
          </a:xfrm>
          <a:prstGeom prst="rect">
            <a:avLst/>
          </a:prstGeom>
        </p:spPr>
      </p:pic>
    </p:spTree>
    <p:extLst>
      <p:ext uri="{BB962C8B-B14F-4D97-AF65-F5344CB8AC3E}">
        <p14:creationId xmlns:p14="http://schemas.microsoft.com/office/powerpoint/2010/main" val="906980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7.14 </a:t>
            </a:r>
            <a:r>
              <a:rPr lang="en-US" altLang="en-US" dirty="0"/>
              <a:t>An 802.11 Wireless LAN</a:t>
            </a:r>
            <a:endParaRPr lang="en-US" dirty="0"/>
          </a:p>
        </p:txBody>
      </p:sp>
      <p:pic>
        <p:nvPicPr>
          <p:cNvPr id="4" name="Picture 3" descr="A diagram shows two computers connected to a router through a server using a wired network and three computers connected to a router through an access point using a wireless network. The router is further connected to the Internet."/>
          <p:cNvPicPr>
            <a:picLocks noChangeAspect="1"/>
          </p:cNvPicPr>
          <p:nvPr/>
        </p:nvPicPr>
        <p:blipFill rotWithShape="1">
          <a:blip r:embed="rId3" cstate="screen">
            <a:extLst>
              <a:ext uri="{28A0092B-C50C-407E-A947-70E740481C1C}">
                <a14:useLocalDpi xmlns:a14="http://schemas.microsoft.com/office/drawing/2010/main"/>
              </a:ext>
            </a:extLst>
          </a:blip>
          <a:srcRect b="3136"/>
          <a:stretch/>
        </p:blipFill>
        <p:spPr>
          <a:xfrm>
            <a:off x="1364449" y="1611930"/>
            <a:ext cx="5955025" cy="4445102"/>
          </a:xfrm>
          <a:prstGeom prst="rect">
            <a:avLst/>
          </a:prstGeom>
        </p:spPr>
      </p:pic>
    </p:spTree>
    <p:extLst>
      <p:ext uri="{BB962C8B-B14F-4D97-AF65-F5344CB8AC3E}">
        <p14:creationId xmlns:p14="http://schemas.microsoft.com/office/powerpoint/2010/main" val="38678321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Radio Frequency Identification (R</a:t>
            </a:r>
            <a:r>
              <a:rPr lang="en-US" sz="100" dirty="0"/>
              <a:t> </a:t>
            </a:r>
            <a:r>
              <a:rPr lang="en-US" dirty="0"/>
              <a:t>F</a:t>
            </a:r>
            <a:r>
              <a:rPr lang="en-US" sz="100" dirty="0"/>
              <a:t> </a:t>
            </a:r>
            <a:r>
              <a:rPr lang="en-US" dirty="0"/>
              <a:t>I</a:t>
            </a:r>
            <a:r>
              <a:rPr lang="en-US" sz="100" dirty="0"/>
              <a:t> </a:t>
            </a:r>
            <a:r>
              <a:rPr lang="en-US" dirty="0"/>
              <a:t>D)</a:t>
            </a:r>
          </a:p>
        </p:txBody>
      </p:sp>
      <p:sp>
        <p:nvSpPr>
          <p:cNvPr id="3" name="Text Placeholder 2"/>
          <p:cNvSpPr>
            <a:spLocks noGrp="1"/>
          </p:cNvSpPr>
          <p:nvPr>
            <p:ph type="body" idx="1"/>
          </p:nvPr>
        </p:nvSpPr>
        <p:spPr/>
        <p:txBody>
          <a:bodyPr/>
          <a:lstStyle/>
          <a:p>
            <a:r>
              <a:rPr lang="en-US" sz="2400" dirty="0">
                <a:latin typeface="+mn-lt"/>
              </a:rPr>
              <a:t>Use tiny tags with microchips containing data about an item and location</a:t>
            </a:r>
          </a:p>
          <a:p>
            <a:r>
              <a:rPr lang="en-US" sz="2400" dirty="0">
                <a:latin typeface="+mn-lt"/>
              </a:rPr>
              <a:t>Tag antennas to transmit radio signals over short distances to special R</a:t>
            </a:r>
            <a:r>
              <a:rPr lang="en-US" sz="100" dirty="0">
                <a:latin typeface="+mn-lt"/>
              </a:rPr>
              <a:t> </a:t>
            </a:r>
            <a:r>
              <a:rPr lang="en-US" sz="2400" dirty="0">
                <a:latin typeface="+mn-lt"/>
              </a:rPr>
              <a:t>F</a:t>
            </a:r>
            <a:r>
              <a:rPr lang="en-US" sz="100" dirty="0">
                <a:latin typeface="+mn-lt"/>
              </a:rPr>
              <a:t> </a:t>
            </a:r>
            <a:r>
              <a:rPr lang="en-US" sz="2400" dirty="0">
                <a:latin typeface="+mn-lt"/>
              </a:rPr>
              <a:t>I</a:t>
            </a:r>
            <a:r>
              <a:rPr lang="en-US" sz="100" dirty="0">
                <a:latin typeface="+mn-lt"/>
              </a:rPr>
              <a:t> </a:t>
            </a:r>
            <a:r>
              <a:rPr lang="en-US" sz="2400" dirty="0">
                <a:latin typeface="+mn-lt"/>
              </a:rPr>
              <a:t>D readers</a:t>
            </a:r>
          </a:p>
          <a:p>
            <a:r>
              <a:rPr lang="en-US" sz="2400" dirty="0">
                <a:latin typeface="+mn-lt"/>
              </a:rPr>
              <a:t>Common uses:</a:t>
            </a:r>
          </a:p>
          <a:p>
            <a:pPr lvl="1"/>
            <a:r>
              <a:rPr lang="en-US" sz="2400" dirty="0">
                <a:latin typeface="+mn-lt"/>
              </a:rPr>
              <a:t>Automated toll-collection</a:t>
            </a:r>
          </a:p>
          <a:p>
            <a:pPr lvl="1"/>
            <a:r>
              <a:rPr lang="en-US" sz="2400" dirty="0">
                <a:latin typeface="+mn-lt"/>
              </a:rPr>
              <a:t>Tracking goods in a supply chain</a:t>
            </a:r>
          </a:p>
          <a:p>
            <a:r>
              <a:rPr lang="en-US" sz="2400" dirty="0">
                <a:latin typeface="+mn-lt"/>
              </a:rPr>
              <a:t>Near field communication (N</a:t>
            </a:r>
            <a:r>
              <a:rPr lang="en-US" sz="100" dirty="0">
                <a:latin typeface="+mn-lt"/>
              </a:rPr>
              <a:t> </a:t>
            </a:r>
            <a:r>
              <a:rPr lang="en-US" sz="2400" dirty="0">
                <a:latin typeface="+mn-lt"/>
              </a:rPr>
              <a:t>F</a:t>
            </a:r>
            <a:r>
              <a:rPr lang="en-US" sz="100" dirty="0">
                <a:latin typeface="+mn-lt"/>
              </a:rPr>
              <a:t> </a:t>
            </a:r>
            <a:r>
              <a:rPr lang="en-US" sz="2400" dirty="0">
                <a:latin typeface="+mn-lt"/>
              </a:rPr>
              <a:t>C)</a:t>
            </a:r>
          </a:p>
        </p:txBody>
      </p:sp>
    </p:spTree>
    <p:extLst>
      <p:ext uri="{BB962C8B-B14F-4D97-AF65-F5344CB8AC3E}">
        <p14:creationId xmlns:p14="http://schemas.microsoft.com/office/powerpoint/2010/main" val="41757567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7.15 </a:t>
            </a:r>
            <a:r>
              <a:rPr lang="en-US" altLang="en-US" dirty="0"/>
              <a:t>How R</a:t>
            </a:r>
            <a:r>
              <a:rPr lang="en-US" altLang="en-US" sz="100" dirty="0"/>
              <a:t> </a:t>
            </a:r>
            <a:r>
              <a:rPr lang="en-US" altLang="en-US" dirty="0"/>
              <a:t>F</a:t>
            </a:r>
            <a:r>
              <a:rPr lang="en-US" altLang="en-US" sz="100" dirty="0"/>
              <a:t> </a:t>
            </a:r>
            <a:r>
              <a:rPr lang="en-US" altLang="en-US" dirty="0"/>
              <a:t>I</a:t>
            </a:r>
            <a:r>
              <a:rPr lang="en-US" altLang="en-US" sz="100" dirty="0"/>
              <a:t> </a:t>
            </a:r>
            <a:r>
              <a:rPr lang="en-US" altLang="en-US" dirty="0"/>
              <a:t>D Works</a:t>
            </a:r>
            <a:endParaRPr lang="en-US" dirty="0"/>
          </a:p>
        </p:txBody>
      </p:sp>
      <p:pic>
        <p:nvPicPr>
          <p:cNvPr id="4" name="Picture 3" descr="A diagram shows the process of working of a R F I D. The diagram shows Tag transmitting the information in the form of radio waves to an R F I D Reader, which further transmits the information to the Host computer. The process is explained as follows. Tag A, a microchip holds data including an identification number. The rest of the tag is an antenna that transmits data to a reader. R F I D Reader, has an antenna that constantly transmits. When it senses a tag, it wakes it up, interrogates it, and decodes the data. Then it transmits the data to a host system over wired or wireless connections. A Host computer, Processes the data from the tag that have been transmitted by the reader."/>
          <p:cNvPicPr>
            <a:picLocks noChangeAspect="1"/>
          </p:cNvPicPr>
          <p:nvPr/>
        </p:nvPicPr>
        <p:blipFill rotWithShape="1">
          <a:blip r:embed="rId3" cstate="screen">
            <a:extLst>
              <a:ext uri="{28A0092B-C50C-407E-A947-70E740481C1C}">
                <a14:useLocalDpi xmlns:a14="http://schemas.microsoft.com/office/drawing/2010/main"/>
              </a:ext>
            </a:extLst>
          </a:blip>
          <a:srcRect b="4244"/>
          <a:stretch/>
        </p:blipFill>
        <p:spPr>
          <a:xfrm>
            <a:off x="481596" y="1817699"/>
            <a:ext cx="8179337" cy="3591062"/>
          </a:xfrm>
          <a:prstGeom prst="rect">
            <a:avLst/>
          </a:prstGeom>
        </p:spPr>
      </p:pic>
    </p:spTree>
    <p:extLst>
      <p:ext uri="{BB962C8B-B14F-4D97-AF65-F5344CB8AC3E}">
        <p14:creationId xmlns:p14="http://schemas.microsoft.com/office/powerpoint/2010/main" val="3191208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Wireless Sensor Networks (W</a:t>
            </a:r>
            <a:r>
              <a:rPr lang="en-US" altLang="en-US" sz="100" dirty="0"/>
              <a:t> </a:t>
            </a:r>
            <a:r>
              <a:rPr lang="en-US" altLang="en-US" dirty="0"/>
              <a:t>S</a:t>
            </a:r>
            <a:r>
              <a:rPr lang="en-US" altLang="en-US" sz="100" dirty="0"/>
              <a:t> </a:t>
            </a:r>
            <a:r>
              <a:rPr lang="en-US" altLang="en-US" dirty="0"/>
              <a:t>Ns)</a:t>
            </a:r>
            <a:endParaRPr lang="en-US" dirty="0"/>
          </a:p>
        </p:txBody>
      </p:sp>
      <p:sp>
        <p:nvSpPr>
          <p:cNvPr id="3" name="Text Placeholder 2"/>
          <p:cNvSpPr>
            <a:spLocks noGrp="1"/>
          </p:cNvSpPr>
          <p:nvPr>
            <p:ph type="body" idx="1"/>
          </p:nvPr>
        </p:nvSpPr>
        <p:spPr/>
        <p:txBody>
          <a:bodyPr/>
          <a:lstStyle/>
          <a:p>
            <a:r>
              <a:rPr lang="en-US" altLang="en-US" sz="2200" dirty="0">
                <a:latin typeface="+mn-lt"/>
              </a:rPr>
              <a:t>Networks of hundreds or thousands of interconnected wireless devices</a:t>
            </a:r>
          </a:p>
          <a:p>
            <a:r>
              <a:rPr lang="en-US" altLang="en-US" sz="2200" dirty="0">
                <a:latin typeface="+mn-lt"/>
              </a:rPr>
              <a:t>Used to monitor building security, detect hazardous substances in air, monitor environmental changes, traffic, or military activity</a:t>
            </a:r>
          </a:p>
          <a:p>
            <a:r>
              <a:rPr lang="en-US" altLang="en-US" sz="2200" dirty="0">
                <a:latin typeface="+mn-lt"/>
              </a:rPr>
              <a:t>Devices have built-in processing, storage, and radio frequency sensors and antennas</a:t>
            </a:r>
          </a:p>
          <a:p>
            <a:r>
              <a:rPr lang="en-US" altLang="en-US" sz="2200" dirty="0">
                <a:latin typeface="+mn-lt"/>
              </a:rPr>
              <a:t>Require low-power, long-lasting batteries and ability to endure in the field without maintenance</a:t>
            </a:r>
          </a:p>
          <a:p>
            <a:r>
              <a:rPr lang="en-US" altLang="en-US" sz="2200" dirty="0">
                <a:latin typeface="+mn-lt"/>
              </a:rPr>
              <a:t>Major sources of </a:t>
            </a:r>
            <a:r>
              <a:rPr lang="en-US" altLang="ja-JP" sz="2200" dirty="0">
                <a:latin typeface="+mn-lt"/>
              </a:rPr>
              <a:t>“big data” and fueling “Internet of Things”</a:t>
            </a:r>
          </a:p>
        </p:txBody>
      </p:sp>
    </p:spTree>
    <p:extLst>
      <p:ext uri="{BB962C8B-B14F-4D97-AF65-F5344CB8AC3E}">
        <p14:creationId xmlns:p14="http://schemas.microsoft.com/office/powerpoint/2010/main" val="1231386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7.16 </a:t>
            </a:r>
            <a:r>
              <a:rPr lang="en-US" altLang="en-US" dirty="0"/>
              <a:t>A Wireless Sensor Network</a:t>
            </a:r>
            <a:endParaRPr lang="en-US" dirty="0"/>
          </a:p>
        </p:txBody>
      </p:sp>
      <p:pic>
        <p:nvPicPr>
          <p:cNvPr id="4" name="Picture 3" descr="A diagram shows 19 smaller circles and 3 larger circles connected to each other forming a web-like structure. This structure is further connected to the Internet through a server."/>
          <p:cNvPicPr>
            <a:picLocks noChangeAspect="1"/>
          </p:cNvPicPr>
          <p:nvPr/>
        </p:nvPicPr>
        <p:blipFill rotWithShape="1">
          <a:blip r:embed="rId3" cstate="screen">
            <a:extLst>
              <a:ext uri="{28A0092B-C50C-407E-A947-70E740481C1C}">
                <a14:useLocalDpi xmlns:a14="http://schemas.microsoft.com/office/drawing/2010/main"/>
              </a:ext>
            </a:extLst>
          </a:blip>
          <a:srcRect b="4165"/>
          <a:stretch/>
        </p:blipFill>
        <p:spPr>
          <a:xfrm>
            <a:off x="1136202" y="1599252"/>
            <a:ext cx="6871596" cy="4483578"/>
          </a:xfrm>
          <a:prstGeom prst="rect">
            <a:avLst/>
          </a:prstGeom>
        </p:spPr>
      </p:pic>
    </p:spTree>
    <p:extLst>
      <p:ext uri="{BB962C8B-B14F-4D97-AF65-F5344CB8AC3E}">
        <p14:creationId xmlns:p14="http://schemas.microsoft.com/office/powerpoint/2010/main" val="15146416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Business: A1 Western Car Dealers</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1413691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Alibaba: Redefining Traditional Retailing </a:t>
            </a:r>
            <a:r>
              <a:rPr lang="en-US" altLang="en-US" sz="2000" b="0" dirty="0"/>
              <a:t>(2 of 2)</a:t>
            </a:r>
            <a:endParaRPr lang="en-US" sz="2000" b="0" dirty="0"/>
          </a:p>
        </p:txBody>
      </p:sp>
      <p:sp>
        <p:nvSpPr>
          <p:cNvPr id="3" name="Text Placeholder 2"/>
          <p:cNvSpPr>
            <a:spLocks noGrp="1"/>
          </p:cNvSpPr>
          <p:nvPr>
            <p:ph type="body" idx="1"/>
          </p:nvPr>
        </p:nvSpPr>
        <p:spPr/>
        <p:txBody>
          <a:bodyPr/>
          <a:lstStyle/>
          <a:p>
            <a:r>
              <a:rPr lang="en-IN" altLang="en-US" sz="2400" dirty="0">
                <a:latin typeface="+mn-lt"/>
              </a:rPr>
              <a:t>The Hema app continuously acquires information from its customers</a:t>
            </a:r>
            <a:endParaRPr lang="en-US" sz="2400" dirty="0">
              <a:latin typeface="+mn-lt"/>
            </a:endParaRPr>
          </a:p>
          <a:p>
            <a:r>
              <a:rPr lang="en-US" altLang="en-US" sz="2400" dirty="0">
                <a:latin typeface="+mn-lt"/>
              </a:rPr>
              <a:t>Demonstrates I</a:t>
            </a:r>
            <a:r>
              <a:rPr lang="en-US" altLang="en-US" sz="100" dirty="0">
                <a:latin typeface="+mn-lt"/>
              </a:rPr>
              <a:t> </a:t>
            </a:r>
            <a:r>
              <a:rPr lang="en-US" altLang="en-US" sz="2400" dirty="0">
                <a:latin typeface="+mn-lt"/>
              </a:rPr>
              <a:t>T</a:t>
            </a:r>
            <a:r>
              <a:rPr lang="en-US" altLang="ja-JP" sz="2400" dirty="0">
                <a:latin typeface="+mn-lt"/>
              </a:rPr>
              <a:t>’s role in helping organizations increase efficiency and lower costs</a:t>
            </a:r>
          </a:p>
          <a:p>
            <a:r>
              <a:rPr lang="en-US" altLang="en-US" sz="2400" dirty="0">
                <a:latin typeface="+mn-lt"/>
              </a:rPr>
              <a:t>Illustrates the ability of I</a:t>
            </a:r>
            <a:r>
              <a:rPr lang="en-US" altLang="en-US" sz="100" dirty="0">
                <a:latin typeface="+mn-lt"/>
              </a:rPr>
              <a:t> </a:t>
            </a:r>
            <a:r>
              <a:rPr lang="en-US" altLang="en-US" sz="2400" dirty="0">
                <a:latin typeface="+mn-lt"/>
              </a:rPr>
              <a:t>T systems to support inventory management and sales</a:t>
            </a:r>
          </a:p>
        </p:txBody>
      </p:sp>
    </p:spTree>
    <p:extLst>
      <p:ext uri="{BB962C8B-B14F-4D97-AF65-F5344CB8AC3E}">
        <p14:creationId xmlns:p14="http://schemas.microsoft.com/office/powerpoint/2010/main" val="3093346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Networking and Communication Trends</a:t>
            </a:r>
          </a:p>
        </p:txBody>
      </p:sp>
      <p:sp>
        <p:nvSpPr>
          <p:cNvPr id="3" name="Text Placeholder 2"/>
          <p:cNvSpPr>
            <a:spLocks noGrp="1"/>
          </p:cNvSpPr>
          <p:nvPr>
            <p:ph type="body" idx="1"/>
          </p:nvPr>
        </p:nvSpPr>
        <p:spPr/>
        <p:txBody>
          <a:bodyPr/>
          <a:lstStyle/>
          <a:p>
            <a:r>
              <a:rPr lang="en-US" sz="2400" dirty="0">
                <a:latin typeface="+mn-lt"/>
              </a:rPr>
              <a:t>Convergence</a:t>
            </a:r>
          </a:p>
          <a:p>
            <a:pPr lvl="1"/>
            <a:r>
              <a:rPr lang="en-US" sz="2400" dirty="0">
                <a:latin typeface="+mn-lt"/>
              </a:rPr>
              <a:t>Telephone networks and computer networks converging into single digital network using Internet standards</a:t>
            </a:r>
          </a:p>
          <a:p>
            <a:r>
              <a:rPr lang="en-US" sz="2400" dirty="0">
                <a:latin typeface="+mn-lt"/>
              </a:rPr>
              <a:t>Broadband</a:t>
            </a:r>
          </a:p>
          <a:p>
            <a:pPr lvl="1"/>
            <a:r>
              <a:rPr lang="en-US" sz="2400" dirty="0">
                <a:latin typeface="+mn-lt"/>
              </a:rPr>
              <a:t>Majority of U.S. Internet users have broadband access</a:t>
            </a:r>
          </a:p>
          <a:p>
            <a:r>
              <a:rPr lang="en-US" sz="2400" dirty="0">
                <a:latin typeface="+mn-lt"/>
              </a:rPr>
              <a:t>Broadband wireless</a:t>
            </a:r>
          </a:p>
          <a:p>
            <a:pPr lvl="1"/>
            <a:r>
              <a:rPr lang="en-US" sz="2400" dirty="0">
                <a:latin typeface="+mn-lt"/>
              </a:rPr>
              <a:t>Voice, data communication are increasingly taking place over broadband wireless platforms</a:t>
            </a:r>
          </a:p>
        </p:txBody>
      </p:sp>
    </p:spTree>
    <p:extLst>
      <p:ext uri="{BB962C8B-B14F-4D97-AF65-F5344CB8AC3E}">
        <p14:creationId xmlns:p14="http://schemas.microsoft.com/office/powerpoint/2010/main" val="1506671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Computer Network?</a:t>
            </a:r>
          </a:p>
        </p:txBody>
      </p:sp>
      <p:sp>
        <p:nvSpPr>
          <p:cNvPr id="3" name="Text Placeholder 2"/>
          <p:cNvSpPr>
            <a:spLocks noGrp="1"/>
          </p:cNvSpPr>
          <p:nvPr>
            <p:ph type="body" idx="1"/>
          </p:nvPr>
        </p:nvSpPr>
        <p:spPr>
          <a:xfrm>
            <a:off x="457200" y="1600200"/>
            <a:ext cx="8229600" cy="4636698"/>
          </a:xfrm>
        </p:spPr>
        <p:txBody>
          <a:bodyPr/>
          <a:lstStyle/>
          <a:p>
            <a:pPr>
              <a:defRPr/>
            </a:pPr>
            <a:r>
              <a:rPr lang="en-US" sz="2400" dirty="0">
                <a:latin typeface="+mn-lt"/>
              </a:rPr>
              <a:t>Two or more connected computers</a:t>
            </a:r>
          </a:p>
          <a:p>
            <a:pPr>
              <a:defRPr/>
            </a:pPr>
            <a:r>
              <a:rPr lang="en-US" sz="2400" dirty="0">
                <a:latin typeface="+mn-lt"/>
              </a:rPr>
              <a:t>Major components in simple network</a:t>
            </a:r>
          </a:p>
          <a:p>
            <a:pPr lvl="1">
              <a:defRPr/>
            </a:pPr>
            <a:r>
              <a:rPr lang="en-US" sz="2400" dirty="0">
                <a:latin typeface="+mn-lt"/>
              </a:rPr>
              <a:t>Client and server computers</a:t>
            </a:r>
          </a:p>
          <a:p>
            <a:pPr lvl="1">
              <a:defRPr/>
            </a:pPr>
            <a:r>
              <a:rPr lang="en-US" sz="2400" dirty="0">
                <a:latin typeface="+mn-lt"/>
              </a:rPr>
              <a:t>Network interfaces (N</a:t>
            </a:r>
            <a:r>
              <a:rPr lang="en-US" sz="100" dirty="0">
                <a:latin typeface="+mn-lt"/>
              </a:rPr>
              <a:t> </a:t>
            </a:r>
            <a:r>
              <a:rPr lang="en-US" sz="2400" dirty="0">
                <a:latin typeface="+mn-lt"/>
              </a:rPr>
              <a:t>I</a:t>
            </a:r>
            <a:r>
              <a:rPr lang="en-US" sz="100" dirty="0">
                <a:latin typeface="+mn-lt"/>
              </a:rPr>
              <a:t> </a:t>
            </a:r>
            <a:r>
              <a:rPr lang="en-US" sz="2400" dirty="0">
                <a:latin typeface="+mn-lt"/>
              </a:rPr>
              <a:t>Cs)</a:t>
            </a:r>
          </a:p>
          <a:p>
            <a:pPr lvl="1">
              <a:defRPr/>
            </a:pPr>
            <a:r>
              <a:rPr lang="en-US" sz="2400" dirty="0">
                <a:latin typeface="+mn-lt"/>
              </a:rPr>
              <a:t>Connection medium</a:t>
            </a:r>
          </a:p>
          <a:p>
            <a:pPr lvl="1">
              <a:defRPr/>
            </a:pPr>
            <a:r>
              <a:rPr lang="en-US" sz="2400" dirty="0">
                <a:latin typeface="+mn-lt"/>
              </a:rPr>
              <a:t>Network operating system (N</a:t>
            </a:r>
            <a:r>
              <a:rPr lang="en-US" sz="100" dirty="0">
                <a:latin typeface="+mn-lt"/>
              </a:rPr>
              <a:t> </a:t>
            </a:r>
            <a:r>
              <a:rPr lang="en-US" sz="2400" dirty="0">
                <a:latin typeface="+mn-lt"/>
              </a:rPr>
              <a:t>O</a:t>
            </a:r>
            <a:r>
              <a:rPr lang="en-US" sz="100" dirty="0">
                <a:latin typeface="+mn-lt"/>
              </a:rPr>
              <a:t> </a:t>
            </a:r>
            <a:r>
              <a:rPr lang="en-US" sz="2400" dirty="0">
                <a:latin typeface="+mn-lt"/>
              </a:rPr>
              <a:t>S)</a:t>
            </a:r>
          </a:p>
          <a:p>
            <a:pPr lvl="1">
              <a:defRPr/>
            </a:pPr>
            <a:r>
              <a:rPr lang="en-US" sz="2400" dirty="0">
                <a:latin typeface="+mn-lt"/>
              </a:rPr>
              <a:t>Hubs, switches, routers</a:t>
            </a:r>
          </a:p>
          <a:p>
            <a:pPr>
              <a:defRPr/>
            </a:pPr>
            <a:r>
              <a:rPr lang="en-US" sz="2400" dirty="0">
                <a:latin typeface="+mn-lt"/>
              </a:rPr>
              <a:t>Software-defined networking (S</a:t>
            </a:r>
            <a:r>
              <a:rPr lang="en-US" sz="100" dirty="0">
                <a:latin typeface="+mn-lt"/>
              </a:rPr>
              <a:t> </a:t>
            </a:r>
            <a:r>
              <a:rPr lang="en-US" sz="2400" dirty="0">
                <a:latin typeface="+mn-lt"/>
              </a:rPr>
              <a:t>D</a:t>
            </a:r>
            <a:r>
              <a:rPr lang="en-US" sz="100" dirty="0">
                <a:latin typeface="+mn-lt"/>
              </a:rPr>
              <a:t> </a:t>
            </a:r>
            <a:r>
              <a:rPr lang="en-US" sz="2400" dirty="0">
                <a:latin typeface="+mn-lt"/>
              </a:rPr>
              <a:t>N)</a:t>
            </a:r>
          </a:p>
          <a:p>
            <a:pPr lvl="1">
              <a:defRPr/>
            </a:pPr>
            <a:r>
              <a:rPr lang="en-US" sz="2400" dirty="0">
                <a:latin typeface="+mn-lt"/>
              </a:rPr>
              <a:t>Functions of switches and routers managed by central program</a:t>
            </a:r>
          </a:p>
        </p:txBody>
      </p:sp>
    </p:spTree>
    <p:extLst>
      <p:ext uri="{BB962C8B-B14F-4D97-AF65-F5344CB8AC3E}">
        <p14:creationId xmlns:p14="http://schemas.microsoft.com/office/powerpoint/2010/main" val="1815636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 </a:t>
            </a:r>
            <a:r>
              <a:rPr lang="en-US" altLang="en-US" dirty="0"/>
              <a:t>Components of a Simple Computer Network</a:t>
            </a:r>
            <a:endParaRPr lang="en-US" dirty="0"/>
          </a:p>
        </p:txBody>
      </p:sp>
      <p:pic>
        <p:nvPicPr>
          <p:cNvPr id="4" name="Picture 3" descr="A diagram illustrates the major hardware, software, and transmission components in a simple network. The diagram shows a server labeled N O S connected to a switch. The switch on the one end is connected to another switch, which is further connected to two P C’s. On the other end, the switch is connected to a router, which is further connected to other networks through internet."/>
          <p:cNvPicPr>
            <a:picLocks noChangeAspect="1"/>
          </p:cNvPicPr>
          <p:nvPr/>
        </p:nvPicPr>
        <p:blipFill rotWithShape="1">
          <a:blip r:embed="rId3" cstate="screen">
            <a:extLst>
              <a:ext uri="{28A0092B-C50C-407E-A947-70E740481C1C}">
                <a14:useLocalDpi xmlns:a14="http://schemas.microsoft.com/office/drawing/2010/main"/>
              </a:ext>
            </a:extLst>
          </a:blip>
          <a:srcRect b="2881"/>
          <a:stretch/>
        </p:blipFill>
        <p:spPr>
          <a:xfrm>
            <a:off x="771592" y="1616237"/>
            <a:ext cx="7572052" cy="4310107"/>
          </a:xfrm>
          <a:prstGeom prst="rect">
            <a:avLst/>
          </a:prstGeom>
        </p:spPr>
      </p:pic>
    </p:spTree>
    <p:extLst>
      <p:ext uri="{BB962C8B-B14F-4D97-AF65-F5344CB8AC3E}">
        <p14:creationId xmlns:p14="http://schemas.microsoft.com/office/powerpoint/2010/main" val="3770208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Networks in Large Companies</a:t>
            </a:r>
          </a:p>
        </p:txBody>
      </p:sp>
      <p:sp>
        <p:nvSpPr>
          <p:cNvPr id="3" name="Text Placeholder 2"/>
          <p:cNvSpPr>
            <a:spLocks noGrp="1"/>
          </p:cNvSpPr>
          <p:nvPr>
            <p:ph type="body" idx="1"/>
          </p:nvPr>
        </p:nvSpPr>
        <p:spPr/>
        <p:txBody>
          <a:bodyPr/>
          <a:lstStyle/>
          <a:p>
            <a:r>
              <a:rPr lang="en-US" sz="2400" dirty="0">
                <a:latin typeface="+mn-lt"/>
              </a:rPr>
              <a:t>Large numbers of local area networks (LANs) linked to firm-wide corporate network</a:t>
            </a:r>
          </a:p>
          <a:p>
            <a:r>
              <a:rPr lang="en-US" sz="2400" dirty="0">
                <a:latin typeface="+mn-lt"/>
              </a:rPr>
              <a:t>Various powerful servers</a:t>
            </a:r>
          </a:p>
          <a:p>
            <a:pPr lvl="1"/>
            <a:r>
              <a:rPr lang="en-US" sz="2400" dirty="0">
                <a:latin typeface="+mn-lt"/>
              </a:rPr>
              <a:t>Website, corporate intranet, extranet</a:t>
            </a:r>
          </a:p>
          <a:p>
            <a:pPr lvl="1"/>
            <a:r>
              <a:rPr lang="en-US" sz="2400" dirty="0">
                <a:latin typeface="+mn-lt"/>
              </a:rPr>
              <a:t>Backend systems</a:t>
            </a:r>
          </a:p>
          <a:p>
            <a:r>
              <a:rPr lang="en-US" sz="2400" dirty="0">
                <a:latin typeface="+mn-lt"/>
              </a:rPr>
              <a:t>Mobile wireless LANs (Wi-Fi networks)</a:t>
            </a:r>
          </a:p>
          <a:p>
            <a:r>
              <a:rPr lang="en-US" sz="2400" dirty="0">
                <a:latin typeface="+mn-lt"/>
              </a:rPr>
              <a:t>Videoconferencing system</a:t>
            </a:r>
          </a:p>
          <a:p>
            <a:r>
              <a:rPr lang="en-US" sz="2400" dirty="0">
                <a:latin typeface="+mn-lt"/>
              </a:rPr>
              <a:t>Telephone network, wireless cell phones</a:t>
            </a:r>
          </a:p>
        </p:txBody>
      </p:sp>
    </p:spTree>
    <p:extLst>
      <p:ext uri="{BB962C8B-B14F-4D97-AF65-F5344CB8AC3E}">
        <p14:creationId xmlns:p14="http://schemas.microsoft.com/office/powerpoint/2010/main" val="38270212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8446</TotalTime>
  <Words>6055</Words>
  <Application>Microsoft Office PowerPoint</Application>
  <PresentationFormat>On-screen Show (4:3)</PresentationFormat>
  <Paragraphs>418</Paragraphs>
  <Slides>49</Slides>
  <Notes>43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49</vt:i4>
      </vt:variant>
    </vt:vector>
  </HeadingPairs>
  <TitlesOfParts>
    <vt:vector size="56" baseType="lpstr">
      <vt:lpstr>ＭＳ Ｐゴシック</vt: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Alibaba: Redefining Traditional Retailing (1 of 2)</vt:lpstr>
      <vt:lpstr>Alibaba: Redefining Traditional Retailing (2 of 2)</vt:lpstr>
      <vt:lpstr>Networking and Communication Trends</vt:lpstr>
      <vt:lpstr>What is a Computer Network?</vt:lpstr>
      <vt:lpstr>Figure 7.1 Components of a Simple Computer Network</vt:lpstr>
      <vt:lpstr>Networks in Large Companies</vt:lpstr>
      <vt:lpstr>Figure 7.2 Corporate Network Infrastructure</vt:lpstr>
      <vt:lpstr>Key Digital Networking Technologies (1 of 3)</vt:lpstr>
      <vt:lpstr>Key Digital Networking Technologies (2 of 3)</vt:lpstr>
      <vt:lpstr>Figure 7.3 Packet-Switched Networks and Packet Communications</vt:lpstr>
      <vt:lpstr>Key Digital Networking Technologies (3 of 3)</vt:lpstr>
      <vt:lpstr>Figure 7.4 The Transmission Control Protocol/Internet Protocol (T C P/I P) Reference Model</vt:lpstr>
      <vt:lpstr>Types of Networks</vt:lpstr>
      <vt:lpstr>Figure 7.5 Functions of the Modem</vt:lpstr>
      <vt:lpstr>Transmission Media and Transmission Speed</vt:lpstr>
      <vt:lpstr>What is the Internet?</vt:lpstr>
      <vt:lpstr>Internet Addressing and Architecture</vt:lpstr>
      <vt:lpstr>Figure 7.6 The Domain Name System</vt:lpstr>
      <vt:lpstr>Internet Architecture and Governance</vt:lpstr>
      <vt:lpstr>Figure 7.7 Internet Network Architecture</vt:lpstr>
      <vt:lpstr>Interactive Session: Organizations: The Global Battle over Net Neutrality</vt:lpstr>
      <vt:lpstr>The Future Internet: I P v 6 and Internet 2</vt:lpstr>
      <vt:lpstr>Internet Services and Communication Tools (1 of 2)</vt:lpstr>
      <vt:lpstr>Figure 7.8 Client/Server Computing on the Internet</vt:lpstr>
      <vt:lpstr>Internet Services and Communication Tools (2 of 2)</vt:lpstr>
      <vt:lpstr>Figure 7.9 How Voice Over I P Works</vt:lpstr>
      <vt:lpstr>Interactive Session – People: Monitoring Employees on Networks: Unethical or Good Business?</vt:lpstr>
      <vt:lpstr>Figure 7.10 A Virtual Private Network Using the Internet</vt:lpstr>
      <vt:lpstr>The Web</vt:lpstr>
      <vt:lpstr>Searching for Information on the Web (1 of 2)</vt:lpstr>
      <vt:lpstr>Searching for Information on the Web (2 of 2)</vt:lpstr>
      <vt:lpstr>Figure 7.11 Top Web Search Engines Worldwide</vt:lpstr>
      <vt:lpstr>Figure 7.12 How Google Works</vt:lpstr>
      <vt:lpstr>Web 2.0 (1 of 2)</vt:lpstr>
      <vt:lpstr>Web 2.0 (2 of 2)</vt:lpstr>
      <vt:lpstr>Web 3.0 and the Future Web</vt:lpstr>
      <vt:lpstr>Cellular Systems</vt:lpstr>
      <vt:lpstr>Wireless Computer Networks and Internet Access (1 of 2)</vt:lpstr>
      <vt:lpstr>Wireless Computer Networks and Internet Access (2 of 2)</vt:lpstr>
      <vt:lpstr>Figure 7.13 A Bluetooth Network (PAN)</vt:lpstr>
      <vt:lpstr>Figure 7.14 An 802.11 Wireless LAN</vt:lpstr>
      <vt:lpstr>Radio Frequency Identification (R F I D)</vt:lpstr>
      <vt:lpstr>Figure 7.15 How R F I D Works</vt:lpstr>
      <vt:lpstr>Wireless Sensor Networks (W S Ns)</vt:lpstr>
      <vt:lpstr>Figure 7.16 A Wireless Sensor Network</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843</cp:revision>
  <dcterms:modified xsi:type="dcterms:W3CDTF">2018-10-22T12:47:40Z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