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7"/>
  </p:notesMasterIdLst>
  <p:handoutMasterIdLst>
    <p:handoutMasterId r:id="rId48"/>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1" autoAdjust="0"/>
    <p:restoredTop sz="96395" autoAdjust="0"/>
  </p:normalViewPr>
  <p:slideViewPr>
    <p:cSldViewPr snapToGrid="0" snapToObjects="1">
      <p:cViewPr varScale="1">
        <p:scale>
          <a:sx n="110" d="100"/>
          <a:sy n="110" d="100"/>
        </p:scale>
        <p:origin x="2076" y="108"/>
      </p:cViewPr>
      <p:guideLst>
        <p:guide orient="horz" pos="2160"/>
        <p:guide pos="2880"/>
      </p:guideLst>
    </p:cSldViewPr>
  </p:slideViewPr>
  <p:outlineViewPr>
    <p:cViewPr>
      <p:scale>
        <a:sx n="100" d="100"/>
        <a:sy n="100" d="100"/>
      </p:scale>
      <p:origin x="0" y="-9672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6.7,</a:t>
            </a:r>
            <a:r>
              <a:rPr lang="en-US" altLang="en-US" baseline="0" dirty="0"/>
              <a:t> Page </a:t>
            </a:r>
            <a:r>
              <a:rPr lang="en-US" altLang="en-US" i="0" baseline="0" dirty="0">
                <a:solidFill>
                  <a:srgbClr val="FF0000"/>
                </a:solidFill>
              </a:rPr>
              <a:t>203</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diagram shows the relationship between the SUPPLIER, PART, LINE_ITEM, and ORDER entities.</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shows an example of an entity relationship diagram. It shows that one ORDER can contain many LINE_ITEMs. (A PART can be ordered many times and appear many times as a line item in a single order.) Each LINE ITEM can contain only one PART. Each PART can have only one SUPPLIER, but many PARTs can be provided by the same SUPPLIER.</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91575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One of the most popular open source databases (purchased by SUN Computer but now owned by Oracle) is MySQL. Go to http://www.mysql.com/customers/ in class for some illustrations of companies that use MySQL. This database management system is not as sophisticated as high end enterprise database systems but still quite sufficient for many businesses.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0791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6.8,</a:t>
            </a:r>
            <a:r>
              <a:rPr lang="en-US" altLang="en-US" baseline="0" dirty="0"/>
              <a:t> Page </a:t>
            </a:r>
            <a:r>
              <a:rPr lang="en-US" altLang="en-US" i="0" baseline="0" dirty="0">
                <a:solidFill>
                  <a:srgbClr val="FF0000"/>
                </a:solidFill>
              </a:rPr>
              <a:t>204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single human resources database provides many views of data, depending on the information requirements of the user. Illustrated here are two possible views, one of interest to a benefits specialist and one of interest to a member of the company’s payroll department.</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what is meant by providing different logical views of data. The orange rectangles represent two different views in an HR database, one for reviewing employee benefits, the other for accessing payroll records. The students can think of the green cylinder as the physical view, which shows how the data are actually organized and stored on the physical media. The physical data do not change, but a DBMS can create many different logical views to suit different needs of users.</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84232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6.9,</a:t>
            </a:r>
            <a:r>
              <a:rPr lang="en-US" altLang="en-US" baseline="0" dirty="0"/>
              <a:t> Page </a:t>
            </a:r>
            <a:r>
              <a:rPr lang="en-US" altLang="en-US" i="0" baseline="0" dirty="0">
                <a:solidFill>
                  <a:srgbClr val="FF0000"/>
                </a:solidFill>
              </a:rPr>
              <a:t>205</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select, join, and project operations enable data from two tables to be combined and only selected attributes to be displayed.</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result from combining the select, join, and project operations to create a subset of data. The SELECT operation retrieves just those parts in the PART table whose part number is 137 or 150. The JOIN operation uses the foreign key of the </a:t>
            </a:r>
            <a:r>
              <a:rPr lang="en-US" altLang="en-US" dirty="0" err="1">
                <a:latin typeface="Times New Roman" panose="02020603050405020304" pitchFamily="18" charset="0"/>
              </a:rPr>
              <a:t>Supplier_Number</a:t>
            </a:r>
            <a:r>
              <a:rPr lang="en-US" altLang="en-US" dirty="0">
                <a:latin typeface="Times New Roman" panose="02020603050405020304" pitchFamily="18" charset="0"/>
              </a:rPr>
              <a:t> provided by the PART table to locate supplier data from the Supplier Table for just those records selected in the SELECT operation. Finally, the PROJECT operation limits the columns to be shown to be simply the part number, part name, supplier number, and supplier name (orange rectangle).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2449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One important function of databases is to bring about common definitions of entities and attributes, like what is a fiscal year, how to express date of hire, and defining </a:t>
            </a:r>
            <a:r>
              <a:rPr lang="ja-JP" altLang="en-US" dirty="0">
                <a:latin typeface="Times New Roman" panose="02020603050405020304" pitchFamily="18" charset="0"/>
              </a:rPr>
              <a:t>“</a:t>
            </a:r>
            <a:r>
              <a:rPr lang="en-US" altLang="ja-JP" dirty="0">
                <a:latin typeface="Times New Roman" panose="02020603050405020304" pitchFamily="18" charset="0"/>
              </a:rPr>
              <a:t>business location.</a:t>
            </a:r>
            <a:r>
              <a:rPr lang="ja-JP" altLang="en-US" dirty="0">
                <a:latin typeface="Times New Roman" panose="02020603050405020304" pitchFamily="18" charset="0"/>
              </a:rPr>
              <a:t>”</a:t>
            </a:r>
            <a:r>
              <a:rPr lang="en-US" altLang="ja-JP" dirty="0">
                <a:latin typeface="Times New Roman" panose="02020603050405020304" pitchFamily="18" charset="0"/>
              </a:rPr>
              <a:t> In pre-database environments, and even in global companies, these definitions vary from one location to another.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53638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6.10,</a:t>
            </a:r>
            <a:r>
              <a:rPr lang="en-US" altLang="en-US" baseline="0" dirty="0"/>
              <a:t> Page </a:t>
            </a:r>
            <a:r>
              <a:rPr lang="en-US" altLang="en-US" i="0" baseline="0" dirty="0">
                <a:solidFill>
                  <a:srgbClr val="FF0000"/>
                </a:solidFill>
              </a:rPr>
              <a:t>206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Microsoft Access has a rudimentary data dictionary capability that displays information about the size, format, and other characteristics of each field in a database. Displayed here is the information maintained in the SUPPLIER table. The small key icon to the left of </a:t>
            </a:r>
            <a:r>
              <a:rPr lang="en-US" sz="1200" b="0" i="1" u="none" strike="noStrike" kern="1200" cap="none" baseline="0" dirty="0" err="1">
                <a:solidFill>
                  <a:schemeClr val="tx1"/>
                </a:solidFill>
                <a:latin typeface="Arial"/>
                <a:ea typeface="Arial"/>
                <a:cs typeface="Arial"/>
                <a:sym typeface="Arial"/>
              </a:rPr>
              <a:t>Supplier_Number</a:t>
            </a:r>
            <a:r>
              <a:rPr lang="en-US" sz="1200" b="0" i="1" u="none" strike="noStrike" kern="1200" cap="none" baseline="0" dirty="0">
                <a:solidFill>
                  <a:schemeClr val="tx1"/>
                </a:solidFill>
                <a:latin typeface="Arial"/>
                <a:ea typeface="Arial"/>
                <a:cs typeface="Arial"/>
                <a:sym typeface="Arial"/>
              </a:rPr>
              <a:t> indicates that it is a key field.</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shows the data dictionary capability of Microsoft Access. For the field </a:t>
            </a:r>
            <a:r>
              <a:rPr lang="ja-JP" altLang="en-US" dirty="0">
                <a:latin typeface="Times New Roman" panose="02020603050405020304" pitchFamily="18" charset="0"/>
              </a:rPr>
              <a:t>“</a:t>
            </a:r>
            <a:r>
              <a:rPr lang="en-US" altLang="ja-JP" dirty="0">
                <a:latin typeface="Times New Roman" panose="02020603050405020304" pitchFamily="18" charset="0"/>
              </a:rPr>
              <a:t>Supplier Name</a:t>
            </a:r>
            <a:r>
              <a:rPr lang="ja-JP" altLang="en-US" dirty="0">
                <a:latin typeface="Times New Roman" panose="02020603050405020304" pitchFamily="18" charset="0"/>
              </a:rPr>
              <a:t>”</a:t>
            </a:r>
            <a:r>
              <a:rPr lang="en-US" altLang="ja-JP" dirty="0">
                <a:latin typeface="Times New Roman" panose="02020603050405020304" pitchFamily="18" charset="0"/>
              </a:rPr>
              <a:t> selected in the top pane, definitions can be configured in the General tab in the bottom pane. These General characteristics are Fields Size, Format, Input Mask, Caption, Default Value, Validation Rule, Validation Text, Required, Allow Zero Length, Indexed, Unicode Compression, IME mode, IME Sentence Mode, and Smart Tags.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26433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6.11,</a:t>
            </a:r>
            <a:r>
              <a:rPr lang="en-US" altLang="en-US" baseline="0" dirty="0"/>
              <a:t> Page </a:t>
            </a:r>
            <a:r>
              <a:rPr lang="en-US" altLang="en-US" i="0" baseline="0" dirty="0">
                <a:solidFill>
                  <a:srgbClr val="FF0000"/>
                </a:solidFill>
              </a:rPr>
              <a:t>206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Illustrated here are the SQL statements for a query to select suppliers for parts 137 or 150. They produce a list with the same results as Figure 6.9.</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This graphic shows an example SQL statement that would be used to retrieve data from a database. In this case, the SQL statement is retrieving records from the PART table illustrated on Slide 20 (Figure 6-8) whose Part Number is either 137 or 150.</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Ask students to relate what each phrase of this statement is doing. (For example, the statement says to take the following columns: Part_Number, </a:t>
            </a:r>
            <a:r>
              <a:rPr lang="en-US" altLang="en-US" dirty="0" err="1">
                <a:latin typeface="Times New Roman" panose="02020603050405020304" pitchFamily="18" charset="0"/>
              </a:rPr>
              <a:t>Part_Name</a:t>
            </a:r>
            <a:r>
              <a:rPr lang="en-US" altLang="en-US" dirty="0">
                <a:latin typeface="Times New Roman" panose="02020603050405020304" pitchFamily="18" charset="0"/>
              </a:rPr>
              <a:t>, Supplier Number, Supplier Name, from the two tables Part and Supplier, when the following two conditions are true…)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2506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6.12,</a:t>
            </a:r>
            <a:r>
              <a:rPr lang="en-US" altLang="en-US" baseline="0" dirty="0"/>
              <a:t> Page </a:t>
            </a:r>
            <a:r>
              <a:rPr lang="en-US" altLang="en-US" i="0" baseline="0" dirty="0">
                <a:solidFill>
                  <a:srgbClr val="FF0000"/>
                </a:solidFill>
              </a:rPr>
              <a:t>207</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Illustrated here is how the query in Figure 6.11 would be constructed using Microsoft Access query-building tools. It shows the tables, fields, and selection criteria used for the query.</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Microsoft Access query that performs the same operation as the SQL query in the last slide. The query pane at the bottom shows the fields that are requested (Fields), the relevant Tables (Table), the fields that will be displayed in the results (Show), and the criteria limiting the results to Part numbers 137 and 150 (Criteria).</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04651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Modern databases can store enormous amounts of information. Consider that </a:t>
            </a:r>
            <a:r>
              <a:rPr lang="en-US" altLang="en-US" dirty="0" err="1">
                <a:latin typeface="Times New Roman" panose="02020603050405020304" pitchFamily="18" charset="0"/>
              </a:rPr>
              <a:t>PhotoBucket</a:t>
            </a:r>
            <a:r>
              <a:rPr lang="en-US" altLang="en-US" dirty="0">
                <a:latin typeface="Times New Roman" panose="02020603050405020304" pitchFamily="18" charset="0"/>
              </a:rPr>
              <a:t> has 80 billion photos on tap! Yet making sense out of all this data is a challenge for managers. What</a:t>
            </a:r>
            <a:r>
              <a:rPr lang="ja-JP" altLang="en-US" dirty="0">
                <a:latin typeface="Times New Roman" panose="02020603050405020304" pitchFamily="18" charset="0"/>
              </a:rPr>
              <a:t>’</a:t>
            </a:r>
            <a:r>
              <a:rPr lang="en-US" altLang="ja-JP" dirty="0">
                <a:latin typeface="Times New Roman" panose="02020603050405020304" pitchFamily="18" charset="0"/>
              </a:rPr>
              <a:t>s needed are tools to organize the data, analyze, and describe what</a:t>
            </a:r>
            <a:r>
              <a:rPr lang="ja-JP" altLang="en-US" dirty="0">
                <a:latin typeface="Times New Roman" panose="02020603050405020304" pitchFamily="18" charset="0"/>
              </a:rPr>
              <a:t>’</a:t>
            </a:r>
            <a:r>
              <a:rPr lang="en-US" altLang="ja-JP" dirty="0">
                <a:latin typeface="Times New Roman" panose="02020603050405020304" pitchFamily="18" charset="0"/>
              </a:rPr>
              <a:t>s happening in the real world based on the data.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17215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Data warehouses and data marts are two tools that bring data together and move it offline to storage areas where it can be analyzed without interfering with the transaction processing systems that produce the data. Data analysis, business intelligence applications, would slow down transaction processing.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92253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Ask students to make a list with you of all the databases they use or interact with in their lives. The idea here is to make students aware of the ubiquity and importance of record keeping systems (databases). Databases are at the very heart of the MIS profession. </a:t>
            </a:r>
          </a:p>
          <a:p>
            <a:pPr eaLnBrk="1" hangingPunct="1"/>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if they have had any experience with errors in a database? A mistaken identity, a wrong address, an incorrect balance on a statement. Why are data errors important for a business? For individuals?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35666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6.13,</a:t>
            </a:r>
            <a:r>
              <a:rPr lang="en-US" altLang="en-US" baseline="0" dirty="0"/>
              <a:t> Page </a:t>
            </a:r>
            <a:r>
              <a:rPr lang="en-US" altLang="en-US" i="0" baseline="0" dirty="0">
                <a:solidFill>
                  <a:srgbClr val="FF0000"/>
                </a:solidFill>
              </a:rPr>
              <a:t>213</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contemporary business intelligence technology infrastructure features capabilities and tools to manage and analyze large quantities and different types of data from multiple sources. Easy-to-use query and reporting tools for casual business users and more sophisticated analytical toolsets for power users are included.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86973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6.14,</a:t>
            </a:r>
            <a:r>
              <a:rPr lang="en-US" altLang="en-US" baseline="0" dirty="0"/>
              <a:t> Page </a:t>
            </a:r>
            <a:r>
              <a:rPr lang="en-US" altLang="en-US" i="0" baseline="0" dirty="0">
                <a:solidFill>
                  <a:srgbClr val="FF0000"/>
                </a:solidFill>
              </a:rPr>
              <a:t>214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view shows product versus region. If you rotate the cube 90 degrees, the face that will show is product versus actual and projected sales. If you rotate the cube 90 degrees again, you will see region versus actual and projected sales. Other views are possible.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data cube composed of three dimensions: actual/projected sales, product, and region. Obviously, the point is to try and understand differences between actual and projected sales by looking at region and product. This is an ideal problem for pivot tables in Excel because two of the variables are categorical (product and region), one is interval.</a:t>
            </a:r>
          </a:p>
          <a:p>
            <a:endParaRPr lang="en-US" sz="1200" b="0" i="1" u="none" strike="noStrike" kern="1200" cap="none" baseline="0" dirty="0">
              <a:solidFill>
                <a:schemeClr val="tx1"/>
              </a:solidFill>
              <a:latin typeface="Arial"/>
              <a:ea typeface="Arial"/>
              <a:cs typeface="Arial"/>
              <a:sym typeface="Arial"/>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91602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With terrorism so much in the news, you might ask students how they imagine federal officials use data mining to identify potential or actual terrorists. For instance, if one was looking for terrorists, what kinds of associations, sequences, classifications, and clusters would you look for.</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91367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6.15,</a:t>
            </a:r>
            <a:r>
              <a:rPr lang="en-US" altLang="en-US" baseline="0" dirty="0"/>
              <a:t> Page </a:t>
            </a:r>
            <a:r>
              <a:rPr lang="en-US" altLang="en-US" i="0" baseline="0" dirty="0">
                <a:solidFill>
                  <a:srgbClr val="FF0000"/>
                </a:solidFill>
              </a:rPr>
              <a:t>216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Users access an organization’s internal database through the web, using their desktop PCs or mobile devices and web browser software.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way data is passed from a database through to a user with a Web browser. Ask students to describe what types of data transformation occur between the various appliances; for example, what happens to data between the database and the database server?</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86214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Databases are much more than hardware and software. Indeed the most difficult parts involve organizational and people considerations. Sometimes the careers of people, and the fate of entire departments, are involved with the data they collect. When you install a DBMS you potentially are changing who collects what information about whom, where, when, and how.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21099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Databases are often collections of dirty data, data that is ambiguous, inaccurate, or incomplete. Before a modern DBMSD system is installed, one large budget item is usually cleaning up the old data in old systems. The size of data quality problems varies from one database to another, but credit record databases usually exhibit a 25 percent rate of quality problems, with 10 percent of the records actually being wrong. Ask students if they are aware of instances where a database was wrong about some person or entity.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35718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77882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if databases are always digital? Can they think of a non-digital database? How about a telephone book. What are the entities?</a:t>
            </a:r>
            <a:r>
              <a:rPr lang="en-US" baseline="0" dirty="0"/>
              <a:t> The attributes? Or, a library card catalog.</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6205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6.2,</a:t>
            </a:r>
            <a:r>
              <a:rPr lang="en-US" altLang="en-US" baseline="0" dirty="0"/>
              <a:t> Page </a:t>
            </a:r>
            <a:r>
              <a:rPr lang="en-US" altLang="en-US" i="0" baseline="0" dirty="0">
                <a:solidFill>
                  <a:srgbClr val="FF0000"/>
                </a:solidFill>
              </a:rPr>
              <a:t>199</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relational database organizes data in the form of two-dimensional tables. Illustrated here is a table for the entity SUPPLIER showing how it represents the entity and its attributes. </a:t>
            </a:r>
            <a:r>
              <a:rPr lang="en-US" sz="1200" b="0" i="1" u="none" strike="noStrike" kern="1200" cap="none" baseline="0" dirty="0" err="1">
                <a:solidFill>
                  <a:schemeClr val="tx1"/>
                </a:solidFill>
                <a:latin typeface="Arial"/>
                <a:ea typeface="Arial"/>
                <a:cs typeface="Arial"/>
                <a:sym typeface="Arial"/>
              </a:rPr>
              <a:t>Supplier_Number</a:t>
            </a:r>
            <a:r>
              <a:rPr lang="en-US" sz="1200" b="0" i="1" u="none" strike="noStrike" kern="1200" cap="none" baseline="0" dirty="0">
                <a:solidFill>
                  <a:schemeClr val="tx1"/>
                </a:solidFill>
                <a:latin typeface="Arial"/>
                <a:ea typeface="Arial"/>
                <a:cs typeface="Arial"/>
                <a:sym typeface="Arial"/>
              </a:rPr>
              <a:t> is the key field.</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The graphic on this slide and the next illustrates two tables in a relational DBMS. Ask students what the entity on this slide and the next are.</a:t>
            </a:r>
          </a:p>
          <a:p>
            <a:pPr eaLnBrk="1" hangingPunct="1"/>
            <a:r>
              <a:rPr lang="en-US" altLang="en-US" dirty="0">
                <a:latin typeface="Times New Roman" panose="02020603050405020304" pitchFamily="18" charset="0"/>
              </a:rPr>
              <a:t>The key field in the Supplier table is the Supplier number. What is the purpose of the key field?</a:t>
            </a:r>
          </a:p>
          <a:p>
            <a:endParaRPr lang="en-US" sz="1200" b="0" i="1" u="none" strike="noStrike" kern="1200" cap="none" baseline="0" dirty="0">
              <a:solidFill>
                <a:schemeClr val="tx1"/>
              </a:solidFill>
              <a:latin typeface="Arial"/>
              <a:ea typeface="Arial"/>
              <a:cs typeface="Arial"/>
              <a:sym typeface="Arial"/>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39826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6.3,</a:t>
            </a:r>
            <a:r>
              <a:rPr lang="en-US" altLang="en-US" baseline="0" dirty="0"/>
              <a:t> Page </a:t>
            </a:r>
            <a:r>
              <a:rPr lang="en-US" altLang="en-US" i="0" baseline="0" dirty="0">
                <a:solidFill>
                  <a:srgbClr val="FF0000"/>
                </a:solidFill>
              </a:rPr>
              <a:t>199</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Data for the entity PART have their own separate table. Part_Number is the primary key and </a:t>
            </a:r>
            <a:r>
              <a:rPr lang="en-US" sz="1200" b="0" i="1" u="none" strike="noStrike" kern="1200" cap="none" baseline="0" dirty="0" err="1">
                <a:solidFill>
                  <a:schemeClr val="tx1"/>
                </a:solidFill>
                <a:latin typeface="Arial"/>
                <a:ea typeface="Arial"/>
                <a:cs typeface="Arial"/>
                <a:sym typeface="Arial"/>
              </a:rPr>
              <a:t>Supplier_Number</a:t>
            </a:r>
            <a:r>
              <a:rPr lang="en-US" sz="1200" b="0" i="1" u="none" strike="noStrike" kern="1200" cap="none" baseline="0" dirty="0">
                <a:solidFill>
                  <a:schemeClr val="tx1"/>
                </a:solidFill>
                <a:latin typeface="Arial"/>
                <a:ea typeface="Arial"/>
                <a:cs typeface="Arial"/>
                <a:sym typeface="Arial"/>
              </a:rPr>
              <a:t> is the foreign key, enabling users to find related information from the SUPPLIER table about the supplier for each part.</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This slide shows the second part of the graphic on the previous slide. Notice that the foreign key in this table is the primary key in the Suppliers table. What is the purpose of the foreign key. Can multiple records have the same foreign key?</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17477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6.4,</a:t>
            </a:r>
            <a:r>
              <a:rPr lang="en-US" altLang="en-US" baseline="0" dirty="0"/>
              <a:t> Page </a:t>
            </a:r>
            <a:r>
              <a:rPr lang="en-US" altLang="en-US" i="0" baseline="0" dirty="0">
                <a:solidFill>
                  <a:srgbClr val="FF0000"/>
                </a:solidFill>
              </a:rPr>
              <a:t>200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diagram shows the relationship between the entities SUPPLIER and PART.</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9925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describes activities involved in designing a database. To create an efficient database, you must know what the relationships are among the various data elements, the types of data that will be stored, and how the organization will need to manage the data. Note that the conceptual database design is concerned with how the data elements will be grouped, what data in what tables will make the most efficient organizations.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49868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6.5,</a:t>
            </a:r>
            <a:r>
              <a:rPr lang="en-US" altLang="en-US" baseline="0" dirty="0"/>
              <a:t> Page </a:t>
            </a:r>
            <a:r>
              <a:rPr lang="en-US" altLang="en-US" i="0" baseline="0" dirty="0">
                <a:solidFill>
                  <a:srgbClr val="FF0000"/>
                </a:solidFill>
              </a:rPr>
              <a:t>201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shaded areas show which data came from the ORDER, SUPPLIER, and LINE_ITEM tables. The database does not maintain data on extended price or order total because they can be derived from other data in the tables.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31635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6.6,</a:t>
            </a:r>
            <a:r>
              <a:rPr lang="en-US" altLang="en-US" baseline="0" dirty="0"/>
              <a:t> Page </a:t>
            </a:r>
            <a:r>
              <a:rPr lang="en-US" altLang="en-US" i="0" baseline="0" dirty="0">
                <a:solidFill>
                  <a:srgbClr val="FF0000"/>
                </a:solidFill>
              </a:rPr>
              <a:t>202</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final design of the database for suppliers, parts, and orders has four tables. The LINE_ITEM table is a join table that eliminates the many-to-many relationship between ORDER and PART.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32614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6</a:t>
            </a:r>
          </a:p>
        </p:txBody>
      </p:sp>
      <p:sp>
        <p:nvSpPr>
          <p:cNvPr id="5" name="Text Placeholder 4"/>
          <p:cNvSpPr>
            <a:spLocks noGrp="1"/>
          </p:cNvSpPr>
          <p:nvPr>
            <p:ph type="body" idx="3"/>
          </p:nvPr>
        </p:nvSpPr>
        <p:spPr>
          <a:xfrm>
            <a:off x="4876800" y="3114461"/>
            <a:ext cx="3657600" cy="1181314"/>
          </a:xfrm>
        </p:spPr>
        <p:txBody>
          <a:bodyPr/>
          <a:lstStyle/>
          <a:p>
            <a:pPr algn="ctr"/>
            <a:r>
              <a:rPr lang="en-US" altLang="en-US" dirty="0">
                <a:latin typeface="+mn-lt"/>
              </a:rPr>
              <a:t>Foundations of Business Intelligence: Databases and Information Management</a:t>
            </a:r>
            <a:endParaRPr lang="en-US" dirty="0">
              <a:latin typeface="+mn-lt"/>
            </a:endParaRP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6.4 A Simple Entity-Relationship Diagram</a:t>
            </a:r>
          </a:p>
        </p:txBody>
      </p:sp>
      <p:pic>
        <p:nvPicPr>
          <p:cNvPr id="5" name="Picture 4" descr="A simple entity-relationship diagram. The diagram shows Supplier at one end and Part at the other end connected by a horizontal line. There are two small vertical lines at the supplier end and one vertical line and an arrowhead at the part end. The text above the line connecting them reads, provides, and text below the line reads, is supplied by."/>
          <p:cNvPicPr>
            <a:picLocks noChangeAspect="1"/>
          </p:cNvPicPr>
          <p:nvPr/>
        </p:nvPicPr>
        <p:blipFill rotWithShape="1">
          <a:blip r:embed="rId3">
            <a:extLst>
              <a:ext uri="{28A0092B-C50C-407E-A947-70E740481C1C}">
                <a14:useLocalDpi xmlns:a14="http://schemas.microsoft.com/office/drawing/2010/main"/>
              </a:ext>
            </a:extLst>
          </a:blip>
          <a:srcRect b="16203"/>
          <a:stretch/>
        </p:blipFill>
        <p:spPr>
          <a:xfrm>
            <a:off x="599562" y="2686050"/>
            <a:ext cx="7944876" cy="1724025"/>
          </a:xfrm>
          <a:prstGeom prst="rect">
            <a:avLst/>
          </a:prstGeom>
        </p:spPr>
      </p:pic>
    </p:spTree>
    <p:extLst>
      <p:ext uri="{BB962C8B-B14F-4D97-AF65-F5344CB8AC3E}">
        <p14:creationId xmlns:p14="http://schemas.microsoft.com/office/powerpoint/2010/main" val="4105872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Relationships </a:t>
            </a:r>
            <a:r>
              <a:rPr 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Normalization</a:t>
            </a:r>
          </a:p>
          <a:p>
            <a:pPr lvl="1"/>
            <a:r>
              <a:rPr lang="en-US" altLang="en-US" sz="2400" dirty="0">
                <a:latin typeface="+mn-lt"/>
              </a:rPr>
              <a:t>Streamlining complex groups of data</a:t>
            </a:r>
          </a:p>
          <a:p>
            <a:pPr lvl="1"/>
            <a:r>
              <a:rPr lang="en-US" altLang="en-US" sz="2400" dirty="0">
                <a:latin typeface="+mn-lt"/>
              </a:rPr>
              <a:t>Minimizes redundant data elements</a:t>
            </a:r>
          </a:p>
          <a:p>
            <a:pPr lvl="1"/>
            <a:r>
              <a:rPr lang="en-US" altLang="en-US" sz="2400" dirty="0">
                <a:latin typeface="+mn-lt"/>
              </a:rPr>
              <a:t>Minimizes awkward many-to-many relationships</a:t>
            </a:r>
          </a:p>
          <a:p>
            <a:pPr lvl="1"/>
            <a:r>
              <a:rPr lang="en-US" altLang="en-US" sz="2400" dirty="0">
                <a:latin typeface="+mn-lt"/>
              </a:rPr>
              <a:t>Increases stability and flexibility</a:t>
            </a:r>
          </a:p>
          <a:p>
            <a:r>
              <a:rPr lang="en-US" altLang="en-US" sz="2400" dirty="0">
                <a:latin typeface="+mn-lt"/>
              </a:rPr>
              <a:t>Referential integrity rules</a:t>
            </a:r>
          </a:p>
          <a:p>
            <a:pPr lvl="1"/>
            <a:r>
              <a:rPr lang="en-US" altLang="en-US" sz="2400" dirty="0">
                <a:latin typeface="+mn-lt"/>
              </a:rPr>
              <a:t>Ensure that relationships between coupled tables remain consistent</a:t>
            </a:r>
          </a:p>
        </p:txBody>
      </p:sp>
    </p:spTree>
    <p:extLst>
      <p:ext uri="{BB962C8B-B14F-4D97-AF65-F5344CB8AC3E}">
        <p14:creationId xmlns:p14="http://schemas.microsoft.com/office/powerpoint/2010/main" val="497844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6.5 Sample Order Report</a:t>
            </a:r>
          </a:p>
        </p:txBody>
      </p:sp>
      <p:pic>
        <p:nvPicPr>
          <p:cNvPr id="4" name="Picture 3" descr="A sample order report. The sample shown is as follows. Order Number, 3 5 0 2 has an Order Date of 1-15-20 18.&#10;Supplier Number, 8 2 5 9, has the Supplier Name, C B M Inc, with Supplier Address, 74 fifth Avenue, Dayton, Ohio 4 5 2 2 0. Below this information is a table with the following four rows. Row 1. Order Number is 3 5 0 2, Part Number is 137, Part Quantity is 10, Part Name is Door latch, Unit Price is 22.00, and Extended Price is 220.00 dollars. Row 2. Order Number is 3 5 0 2, Part Number is 152, Part Quantity is 20, Part Name is Door lock, Unit Price is 31.00, and Extended Price is 620.00 dollars. Row 3. Order Number is 3502, Part Number is 178, Part Quantity is 5, Part Name is Door handle, Unit Price is 10.00, and Extended Price is 50.00 dollars. Row 4. Order Total is 890.00 dollars"/>
          <p:cNvPicPr>
            <a:picLocks noChangeAspect="1"/>
          </p:cNvPicPr>
          <p:nvPr/>
        </p:nvPicPr>
        <p:blipFill rotWithShape="1">
          <a:blip r:embed="rId3" cstate="print">
            <a:extLst>
              <a:ext uri="{28A0092B-C50C-407E-A947-70E740481C1C}">
                <a14:useLocalDpi xmlns:a14="http://schemas.microsoft.com/office/drawing/2010/main"/>
              </a:ext>
            </a:extLst>
          </a:blip>
          <a:srcRect b="4775"/>
          <a:stretch/>
        </p:blipFill>
        <p:spPr>
          <a:xfrm>
            <a:off x="1066800" y="1895475"/>
            <a:ext cx="7010400" cy="3714750"/>
          </a:xfrm>
          <a:prstGeom prst="rect">
            <a:avLst/>
          </a:prstGeom>
        </p:spPr>
      </p:pic>
    </p:spTree>
    <p:extLst>
      <p:ext uri="{BB962C8B-B14F-4D97-AF65-F5344CB8AC3E}">
        <p14:creationId xmlns:p14="http://schemas.microsoft.com/office/powerpoint/2010/main" val="1345934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6.6 The Final Database Design with Sample Records</a:t>
            </a:r>
          </a:p>
        </p:txBody>
      </p:sp>
      <p:pic>
        <p:nvPicPr>
          <p:cNvPr id="4" name="Picture 3" descr="An example of the final database design with sample records. There are five total tables. The table labeled part has 4 columns and 7 rows as follows. For part number 137, the part name is door latch, the unit price is 22.00, and the supplier number is 8 2 5 9. For part number 145, the part name is side mirror, the unit price is 12.00, and the supplier number is 8 4 4 4. For part number 150, the part name is door molding, the unit price is 6.00, and the supplier number is 8 2 6 3. For part number 152, the part name is door lock, the unit price is 31.00, and the supplier number is 8 2 5 9. For part number 155, the part name is compressor, the unit price is 54.00, and the supplier number is 8 2 6 1 For part number 178, the part name is door handle, the unit price is 10.00, and the supplier number is 8 2 5 9. The table labeled line has 3 columns and 4 rows as follows. Row 1. Order Number is 3 5 0 2, Part Number is 137, and Part Quantity is 10. Row 2. Order Number is 3 5 0 2, Part Number is 152, and Part Quantity is 20. And Row 3. Order Number is 3502, Part Number is 178, and Part Quantity is 5. The table labeled order has two columns and 4 rows. The columns are labeled order number and order date. Order number 3 5 0 2 has the date 1-15-20 18. Order number 3 5 0 3 has the date 1-16-20 18. Order number 3 5 0 4 has the date 1-17-20 18. The table labeled supplier has 6 columns and 5 rows. The columns are labeled supplier number, supplier name, Supplier Street, Supplier City, Supplier State, and Supplier Zip. The data is as follows. For Supplier number 8 2 5 9, the name C B M Inc, the street is 74 fifth Avenue, the city is Dayton, the state is Ohio, and the zip is 4 5 2 2 0. For supplier number 8 2 6 1, the name is B R Molds, and the address is 1 2 7 7 Gandolly Street in Cleveland, Ohio 4 9 3 4 5. For supplier number 8 2 6 3, the name is Jackson Composites, and the address is 8 2 3 3 Micklin Street in Lexington, Kentucky 5 6 7 2 3. For number 8 4 4 4, the name is Bryant Corporation, and the address is 4 3 1 5 Mill Drive in Rochester, New York 1 1 3 4 4."/>
          <p:cNvPicPr>
            <a:picLocks noChangeAspect="1"/>
          </p:cNvPicPr>
          <p:nvPr/>
        </p:nvPicPr>
        <p:blipFill rotWithShape="1">
          <a:blip r:embed="rId3" cstate="screen">
            <a:extLst>
              <a:ext uri="{28A0092B-C50C-407E-A947-70E740481C1C}">
                <a14:useLocalDpi xmlns:a14="http://schemas.microsoft.com/office/drawing/2010/main"/>
              </a:ext>
            </a:extLst>
          </a:blip>
          <a:srcRect b="1359"/>
          <a:stretch/>
        </p:blipFill>
        <p:spPr>
          <a:xfrm rot="5400000">
            <a:off x="2436919" y="312830"/>
            <a:ext cx="4270162" cy="6915150"/>
          </a:xfrm>
          <a:prstGeom prst="rect">
            <a:avLst/>
          </a:prstGeom>
        </p:spPr>
      </p:pic>
    </p:spTree>
    <p:extLst>
      <p:ext uri="{BB962C8B-B14F-4D97-AF65-F5344CB8AC3E}">
        <p14:creationId xmlns:p14="http://schemas.microsoft.com/office/powerpoint/2010/main" val="3064405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6.7 Entity-Relationship Diagram for the Database with Four Tables</a:t>
            </a:r>
          </a:p>
        </p:txBody>
      </p:sp>
      <p:pic>
        <p:nvPicPr>
          <p:cNvPr id="4" name="Picture 3" descr="An example of the entity-relationship diagram for the database with four tables. The diagram shows Supplier at the left end and Part next to it connected by a horizontal line. There are two small vertical lines at the supplier end and one vertical line and an arrowhead at the part end. The text above the line connecting them reads, provides, and text below the line reads, is supplied by. The part is connected to line item by a horizontal line. There are two small vertical lines at the part end and one vertical line and an arrowhead at the line item end. The text above the line connecting them reads, is ordered, and text below the line reads, contains. The line item is connected to order at the right end by a horizontal line. There are two small vertical lines at the order end and one vertical line and an arrowhead at the line item end. The text above the line connecting them reads, belongs to, and text below the line reads, includes."/>
          <p:cNvPicPr>
            <a:picLocks noChangeAspect="1"/>
          </p:cNvPicPr>
          <p:nvPr/>
        </p:nvPicPr>
        <p:blipFill rotWithShape="1">
          <a:blip r:embed="rId3" cstate="screen">
            <a:extLst>
              <a:ext uri="{28A0092B-C50C-407E-A947-70E740481C1C}">
                <a14:useLocalDpi xmlns:a14="http://schemas.microsoft.com/office/drawing/2010/main"/>
              </a:ext>
            </a:extLst>
          </a:blip>
          <a:srcRect b="13542"/>
          <a:stretch/>
        </p:blipFill>
        <p:spPr>
          <a:xfrm>
            <a:off x="377925" y="2698574"/>
            <a:ext cx="8388151" cy="822676"/>
          </a:xfrm>
          <a:prstGeom prst="rect">
            <a:avLst/>
          </a:prstGeom>
        </p:spPr>
      </p:pic>
    </p:spTree>
    <p:extLst>
      <p:ext uri="{BB962C8B-B14F-4D97-AF65-F5344CB8AC3E}">
        <p14:creationId xmlns:p14="http://schemas.microsoft.com/office/powerpoint/2010/main" val="4063787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 Management Systems (D</a:t>
            </a:r>
            <a:r>
              <a:rPr lang="en-US" sz="100" dirty="0"/>
              <a:t> </a:t>
            </a:r>
            <a:r>
              <a:rPr lang="en-US" dirty="0"/>
              <a:t>B</a:t>
            </a:r>
            <a:r>
              <a:rPr lang="en-US" sz="100" dirty="0"/>
              <a:t> </a:t>
            </a:r>
            <a:r>
              <a:rPr lang="en-US" dirty="0"/>
              <a:t>M</a:t>
            </a:r>
            <a:r>
              <a:rPr lang="en-US" sz="100" dirty="0"/>
              <a:t> </a:t>
            </a:r>
            <a:r>
              <a:rPr lang="en-US" dirty="0"/>
              <a:t>S)</a:t>
            </a:r>
          </a:p>
        </p:txBody>
      </p:sp>
      <p:sp>
        <p:nvSpPr>
          <p:cNvPr id="3" name="Text Placeholder 2"/>
          <p:cNvSpPr>
            <a:spLocks noGrp="1"/>
          </p:cNvSpPr>
          <p:nvPr>
            <p:ph type="body" idx="1"/>
          </p:nvPr>
        </p:nvSpPr>
        <p:spPr/>
        <p:txBody>
          <a:bodyPr/>
          <a:lstStyle/>
          <a:p>
            <a:r>
              <a:rPr lang="en-US" altLang="en-US" sz="2400" dirty="0">
                <a:latin typeface="+mn-lt"/>
              </a:rPr>
              <a:t>Software for creating, storing, organizing, and accessing data from a database</a:t>
            </a:r>
          </a:p>
          <a:p>
            <a:r>
              <a:rPr lang="en-US" altLang="en-US" sz="2400" dirty="0">
                <a:latin typeface="+mn-lt"/>
              </a:rPr>
              <a:t>Separates the logical and physical views of the data</a:t>
            </a:r>
          </a:p>
          <a:p>
            <a:pPr lvl="1"/>
            <a:r>
              <a:rPr lang="en-US" altLang="en-US" sz="2400" dirty="0">
                <a:latin typeface="+mn-lt"/>
              </a:rPr>
              <a:t>Logical view: how end users view data</a:t>
            </a:r>
          </a:p>
          <a:p>
            <a:pPr lvl="1"/>
            <a:r>
              <a:rPr lang="en-US" altLang="en-US" sz="2400" dirty="0">
                <a:latin typeface="+mn-lt"/>
              </a:rPr>
              <a:t>Physical view: how data are actually structured and organized</a:t>
            </a:r>
          </a:p>
          <a:p>
            <a:r>
              <a:rPr lang="en-US" altLang="en-US" sz="2400" dirty="0">
                <a:latin typeface="+mn-lt"/>
              </a:rPr>
              <a:t>Examples: Microsoft Access, D</a:t>
            </a:r>
            <a:r>
              <a:rPr lang="en-US" altLang="en-US" sz="100" dirty="0">
                <a:latin typeface="+mn-lt"/>
              </a:rPr>
              <a:t> </a:t>
            </a:r>
            <a:r>
              <a:rPr lang="en-US" altLang="en-US" sz="2400" dirty="0">
                <a:latin typeface="+mn-lt"/>
              </a:rPr>
              <a:t>B</a:t>
            </a:r>
            <a:r>
              <a:rPr lang="en-US" altLang="en-US" sz="100" dirty="0">
                <a:latin typeface="+mn-lt"/>
              </a:rPr>
              <a:t> </a:t>
            </a:r>
            <a:r>
              <a:rPr lang="en-US" altLang="en-US" sz="2400" dirty="0">
                <a:latin typeface="+mn-lt"/>
              </a:rPr>
              <a:t>2, Oracle Database, Microsoft S</a:t>
            </a:r>
            <a:r>
              <a:rPr lang="en-US" altLang="en-US" sz="100" dirty="0">
                <a:latin typeface="+mn-lt"/>
              </a:rPr>
              <a:t> </a:t>
            </a:r>
            <a:r>
              <a:rPr lang="en-US" altLang="en-US" sz="2400" dirty="0">
                <a:latin typeface="+mn-lt"/>
              </a:rPr>
              <a:t>Q</a:t>
            </a:r>
            <a:r>
              <a:rPr lang="en-US" altLang="en-US" sz="100" dirty="0">
                <a:latin typeface="+mn-lt"/>
              </a:rPr>
              <a:t> </a:t>
            </a:r>
            <a:r>
              <a:rPr lang="en-US" altLang="en-US" sz="2400" dirty="0">
                <a:latin typeface="+mn-lt"/>
              </a:rPr>
              <a:t>L Server, My</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Q</a:t>
            </a:r>
            <a:r>
              <a:rPr lang="en-US" altLang="en-US" sz="100" dirty="0">
                <a:latin typeface="+mn-lt"/>
              </a:rPr>
              <a:t> </a:t>
            </a:r>
            <a:r>
              <a:rPr lang="en-US" altLang="en-US" sz="2400" dirty="0">
                <a:latin typeface="+mn-lt"/>
              </a:rPr>
              <a:t>L</a:t>
            </a:r>
          </a:p>
        </p:txBody>
      </p:sp>
    </p:spTree>
    <p:extLst>
      <p:ext uri="{BB962C8B-B14F-4D97-AF65-F5344CB8AC3E}">
        <p14:creationId xmlns:p14="http://schemas.microsoft.com/office/powerpoint/2010/main" val="734865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6.8 Human Resources Database with Multiple Views</a:t>
            </a:r>
          </a:p>
        </p:txBody>
      </p:sp>
      <p:pic>
        <p:nvPicPr>
          <p:cNvPr id="4" name="Picture 3" descr="A diagram depicts the human resources database with multiple views. The diagram shows Database Management System connected to Human Resources Database through a two-way arrow. The human resources database includes Employee I D, Name, S S N, Position, Date Hired, Gross Pay, Net Pay, Life Insurance, Pension Benefit, and Health Care.&#10;The database management system is connected to benefits view and payroll view shown as follows. Benefits View contains Name, S S N, and Health Care. Payroll View contains Name, S S N, Gross Pay, and Net Pay."/>
          <p:cNvPicPr>
            <a:picLocks noChangeAspect="1"/>
          </p:cNvPicPr>
          <p:nvPr/>
        </p:nvPicPr>
        <p:blipFill rotWithShape="1">
          <a:blip r:embed="rId3" cstate="print">
            <a:extLst>
              <a:ext uri="{28A0092B-C50C-407E-A947-70E740481C1C}">
                <a14:useLocalDpi xmlns:a14="http://schemas.microsoft.com/office/drawing/2010/main"/>
              </a:ext>
            </a:extLst>
          </a:blip>
          <a:srcRect b="4766"/>
          <a:stretch/>
        </p:blipFill>
        <p:spPr>
          <a:xfrm>
            <a:off x="961711" y="1726843"/>
            <a:ext cx="7220577" cy="4197708"/>
          </a:xfrm>
          <a:prstGeom prst="rect">
            <a:avLst/>
          </a:prstGeom>
        </p:spPr>
      </p:pic>
    </p:spTree>
    <p:extLst>
      <p:ext uri="{BB962C8B-B14F-4D97-AF65-F5344CB8AC3E}">
        <p14:creationId xmlns:p14="http://schemas.microsoft.com/office/powerpoint/2010/main" val="1345008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Operations of a Relational D</a:t>
            </a:r>
            <a:r>
              <a:rPr lang="en-US" altLang="en-US" sz="100" dirty="0"/>
              <a:t> </a:t>
            </a:r>
            <a:r>
              <a:rPr lang="en-US" altLang="en-US" dirty="0"/>
              <a:t>B</a:t>
            </a:r>
            <a:r>
              <a:rPr lang="en-US" altLang="en-US" sz="100" dirty="0"/>
              <a:t> </a:t>
            </a:r>
            <a:r>
              <a:rPr lang="en-US" altLang="en-US" dirty="0"/>
              <a:t>M</a:t>
            </a:r>
            <a:r>
              <a:rPr lang="en-US" altLang="en-US" sz="100" dirty="0"/>
              <a:t> </a:t>
            </a:r>
            <a:r>
              <a:rPr lang="en-US" altLang="en-US" dirty="0"/>
              <a:t>S</a:t>
            </a:r>
            <a:endParaRPr lang="en-US" dirty="0"/>
          </a:p>
        </p:txBody>
      </p:sp>
      <p:sp>
        <p:nvSpPr>
          <p:cNvPr id="3" name="Text Placeholder 2"/>
          <p:cNvSpPr>
            <a:spLocks noGrp="1"/>
          </p:cNvSpPr>
          <p:nvPr>
            <p:ph type="body" idx="1"/>
          </p:nvPr>
        </p:nvSpPr>
        <p:spPr/>
        <p:txBody>
          <a:bodyPr/>
          <a:lstStyle/>
          <a:p>
            <a:r>
              <a:rPr lang="en-US" altLang="en-US" sz="2400" dirty="0">
                <a:latin typeface="+mn-lt"/>
              </a:rPr>
              <a:t>Select:</a:t>
            </a:r>
          </a:p>
          <a:p>
            <a:pPr lvl="1"/>
            <a:r>
              <a:rPr lang="en-US" altLang="en-US" sz="2400" dirty="0">
                <a:latin typeface="+mn-lt"/>
              </a:rPr>
              <a:t>Creates a subset of all records meeting stated criteria</a:t>
            </a:r>
          </a:p>
          <a:p>
            <a:r>
              <a:rPr lang="en-US" altLang="en-US" sz="2400" dirty="0">
                <a:latin typeface="+mn-lt"/>
              </a:rPr>
              <a:t>Join:</a:t>
            </a:r>
          </a:p>
          <a:p>
            <a:pPr lvl="1"/>
            <a:r>
              <a:rPr lang="en-US" altLang="en-US" sz="2400" dirty="0">
                <a:latin typeface="+mn-lt"/>
              </a:rPr>
              <a:t>Combines relational tables to present the server with more information than is available from individual tables</a:t>
            </a:r>
          </a:p>
          <a:p>
            <a:r>
              <a:rPr lang="en-US" altLang="en-US" sz="2400" dirty="0">
                <a:latin typeface="+mn-lt"/>
              </a:rPr>
              <a:t>Project:</a:t>
            </a:r>
          </a:p>
          <a:p>
            <a:pPr lvl="1"/>
            <a:r>
              <a:rPr lang="en-US" altLang="en-US" sz="2400" dirty="0">
                <a:latin typeface="+mn-lt"/>
              </a:rPr>
              <a:t>Creates a subset consisting of columns in a table</a:t>
            </a:r>
          </a:p>
          <a:p>
            <a:pPr lvl="1"/>
            <a:r>
              <a:rPr lang="en-US" altLang="en-US" sz="2400" dirty="0">
                <a:latin typeface="+mn-lt"/>
              </a:rPr>
              <a:t>Permits user to create new tables containing only desired information</a:t>
            </a:r>
          </a:p>
        </p:txBody>
      </p:sp>
    </p:spTree>
    <p:extLst>
      <p:ext uri="{BB962C8B-B14F-4D97-AF65-F5344CB8AC3E}">
        <p14:creationId xmlns:p14="http://schemas.microsoft.com/office/powerpoint/2010/main" val="592625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6.9 The Three Basic Operations of a Relational D</a:t>
            </a:r>
            <a:r>
              <a:rPr lang="en-US" sz="100" dirty="0"/>
              <a:t> </a:t>
            </a:r>
            <a:r>
              <a:rPr lang="en-US" dirty="0"/>
              <a:t>B</a:t>
            </a:r>
            <a:r>
              <a:rPr lang="en-US" sz="100" dirty="0"/>
              <a:t> </a:t>
            </a:r>
            <a:r>
              <a:rPr lang="en-US" dirty="0"/>
              <a:t>M</a:t>
            </a:r>
            <a:r>
              <a:rPr lang="en-US" sz="100" dirty="0"/>
              <a:t> </a:t>
            </a:r>
            <a:r>
              <a:rPr lang="en-US" dirty="0"/>
              <a:t>S</a:t>
            </a:r>
          </a:p>
        </p:txBody>
      </p:sp>
      <p:pic>
        <p:nvPicPr>
          <p:cNvPr id="4" name="Picture 3" descr="3 tables are shown. The table labeled part has 4 columns and 7 rows as follows. For part number 137, the part name is door latch, the unit price is 22.00, and the supplier number is 8 2 5 9. For part number 145, the part name is side mirror, the unit price is 12.00, and the supplier number is 8 4 4 4. For part number 150, the part name is door molding, the unit price is 6.00, and the supplier number is 8 2 6 3. For part number 152, the part name is door lock, the unit price is 31.00, and the supplier number is 8 2 5 9. For part number 155, the part name is compressor, the unit price is 54.00, and the supplier number is 8 2 6 1 For part number 178, the part name is door handle, the unit price is 10.00, and the supplier number is 8 2 5 9. The table labeled supplier has 6 columns and 5 rows. The columns are labeled supplier number, supplier name, Supplier Street, Supplier City, Supplier State, and Supplier Zip. The data is as follows. For Supplier number 8 2 5 9, the name C B M Inc, the street is 74 fifth Avenue, the city is Dayton, the state is Ohio, and the zip is 4 5 2 2 0. For supplier number 8 2 6 1, the name is B R Molds, and the address is 1 2 7 7 Gandolly Street in Cleveland, Ohio 4 9 3 4 5. For supplier number 8 2 6 3, the name is Jackson Composites, and the address is 8 2 3 3 Micklin Street in Lexington, Kentucky 5 6 7 2 3. For number 8 4 4 4, the name is Bryant Corporation, and the address is 4 3 1 5 Mill Drive in Rochester, New York 1 1 3 4 4. The table labeled part and the table labeled supplier are joined by supplier numbers. There is an arrow pointing from the part table and the supplier table to a third table labeled project selected columns, which contains the following. Row 1, part number 137, has part name door latch, supplier number 8 2 5 9, and supplier name C B M Inc. And row 2 has part number 150, part name door molding, supplier number 8 2 6 3, and supplier name Jackson Components."/>
          <p:cNvPicPr>
            <a:picLocks noChangeAspect="1"/>
          </p:cNvPicPr>
          <p:nvPr/>
        </p:nvPicPr>
        <p:blipFill rotWithShape="1">
          <a:blip r:embed="rId3" cstate="screen">
            <a:extLst>
              <a:ext uri="{28A0092B-C50C-407E-A947-70E740481C1C}">
                <a14:useLocalDpi xmlns:a14="http://schemas.microsoft.com/office/drawing/2010/main"/>
              </a:ext>
            </a:extLst>
          </a:blip>
          <a:srcRect b="1173"/>
          <a:stretch/>
        </p:blipFill>
        <p:spPr>
          <a:xfrm rot="5400000">
            <a:off x="3250555" y="-521641"/>
            <a:ext cx="2642890" cy="8105775"/>
          </a:xfrm>
          <a:prstGeom prst="rect">
            <a:avLst/>
          </a:prstGeom>
        </p:spPr>
      </p:pic>
    </p:spTree>
    <p:extLst>
      <p:ext uri="{BB962C8B-B14F-4D97-AF65-F5344CB8AC3E}">
        <p14:creationId xmlns:p14="http://schemas.microsoft.com/office/powerpoint/2010/main" val="2373014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Capabilities of Database Management Systems</a:t>
            </a:r>
            <a:endParaRPr lang="en-US"/>
          </a:p>
        </p:txBody>
      </p:sp>
      <p:sp>
        <p:nvSpPr>
          <p:cNvPr id="3" name="Text Placeholder 2"/>
          <p:cNvSpPr>
            <a:spLocks noGrp="1"/>
          </p:cNvSpPr>
          <p:nvPr>
            <p:ph type="body" idx="1"/>
          </p:nvPr>
        </p:nvSpPr>
        <p:spPr>
          <a:xfrm>
            <a:off x="457200" y="1600200"/>
            <a:ext cx="8229600" cy="4638675"/>
          </a:xfrm>
        </p:spPr>
        <p:txBody>
          <a:bodyPr/>
          <a:lstStyle/>
          <a:p>
            <a:r>
              <a:rPr lang="en-US" altLang="en-US" sz="2400" dirty="0">
                <a:latin typeface="+mn-lt"/>
              </a:rPr>
              <a:t>Data definition capabilities:</a:t>
            </a:r>
          </a:p>
          <a:p>
            <a:pPr lvl="1"/>
            <a:r>
              <a:rPr lang="en-US" altLang="en-US" sz="2400" dirty="0">
                <a:latin typeface="+mn-lt"/>
              </a:rPr>
              <a:t>Specify structure of content of database</a:t>
            </a:r>
          </a:p>
          <a:p>
            <a:r>
              <a:rPr lang="en-US" altLang="en-US" sz="2400" dirty="0">
                <a:latin typeface="+mn-lt"/>
              </a:rPr>
              <a:t>Data dictionary:</a:t>
            </a:r>
          </a:p>
          <a:p>
            <a:pPr lvl="1"/>
            <a:r>
              <a:rPr lang="en-US" altLang="en-US" sz="2400" dirty="0">
                <a:latin typeface="+mn-lt"/>
              </a:rPr>
              <a:t>Automated or manual file storing definitions of data elements and their characteristics</a:t>
            </a:r>
          </a:p>
          <a:p>
            <a:r>
              <a:rPr lang="en-US" altLang="en-US" sz="2400" dirty="0">
                <a:latin typeface="+mn-lt"/>
              </a:rPr>
              <a:t>Querying and reporting:</a:t>
            </a:r>
          </a:p>
          <a:p>
            <a:pPr lvl="1"/>
            <a:r>
              <a:rPr lang="en-US" altLang="en-US" sz="2400" dirty="0">
                <a:latin typeface="+mn-lt"/>
              </a:rPr>
              <a:t>Data manipulation language</a:t>
            </a:r>
          </a:p>
          <a:p>
            <a:pPr lvl="2"/>
            <a:r>
              <a:rPr lang="en-US" altLang="en-US" sz="2400" dirty="0">
                <a:latin typeface="+mn-lt"/>
              </a:rPr>
              <a:t>Structured query language (S</a:t>
            </a:r>
            <a:r>
              <a:rPr lang="en-US" altLang="en-US" sz="100" dirty="0">
                <a:latin typeface="+mn-lt"/>
              </a:rPr>
              <a:t> </a:t>
            </a:r>
            <a:r>
              <a:rPr lang="en-US" altLang="en-US" sz="2400" dirty="0">
                <a:latin typeface="+mn-lt"/>
              </a:rPr>
              <a:t>Q</a:t>
            </a:r>
            <a:r>
              <a:rPr lang="en-US" altLang="en-US" sz="100" dirty="0">
                <a:latin typeface="+mn-lt"/>
              </a:rPr>
              <a:t> </a:t>
            </a:r>
            <a:r>
              <a:rPr lang="en-US" altLang="en-US" sz="2400" dirty="0">
                <a:latin typeface="+mn-lt"/>
              </a:rPr>
              <a:t>L)</a:t>
            </a:r>
          </a:p>
          <a:p>
            <a:pPr lvl="2"/>
            <a:r>
              <a:rPr lang="en-US" altLang="en-US" sz="2400" dirty="0">
                <a:latin typeface="+mn-lt"/>
              </a:rPr>
              <a:t>Microsoft Access query-building tools</a:t>
            </a:r>
          </a:p>
          <a:p>
            <a:pPr lvl="1"/>
            <a:r>
              <a:rPr lang="en-US" altLang="en-US" sz="2400" dirty="0">
                <a:latin typeface="+mn-lt"/>
              </a:rPr>
              <a:t>Report generation, e.g., Crystal Reports</a:t>
            </a:r>
          </a:p>
        </p:txBody>
      </p:sp>
    </p:spTree>
    <p:extLst>
      <p:ext uri="{BB962C8B-B14F-4D97-AF65-F5344CB8AC3E}">
        <p14:creationId xmlns:p14="http://schemas.microsoft.com/office/powerpoint/2010/main" val="1637950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rgbClr val="007FA3"/>
                </a:solidFill>
              </a:rPr>
              <a:t>Learning Objectives</a:t>
            </a:r>
            <a:endParaRPr lang="en-US"/>
          </a:p>
        </p:txBody>
      </p:sp>
      <p:sp>
        <p:nvSpPr>
          <p:cNvPr id="5" name="Content Placeholder 4"/>
          <p:cNvSpPr>
            <a:spLocks noGrp="1"/>
          </p:cNvSpPr>
          <p:nvPr>
            <p:ph idx="1"/>
          </p:nvPr>
        </p:nvSpPr>
        <p:spPr>
          <a:xfrm>
            <a:off x="457200" y="1600200"/>
            <a:ext cx="8229600" cy="4525963"/>
          </a:xfrm>
        </p:spPr>
        <p:txBody>
          <a:bodyPr/>
          <a:lstStyle/>
          <a:p>
            <a:pPr marL="0" indent="0">
              <a:buSzPct val="100000"/>
              <a:buNone/>
            </a:pPr>
            <a:r>
              <a:rPr lang="en-US" sz="2200" b="1" dirty="0">
                <a:solidFill>
                  <a:schemeClr val="tx2"/>
                </a:solidFill>
                <a:latin typeface="+mn-lt"/>
              </a:rPr>
              <a:t>6.1</a:t>
            </a:r>
            <a:r>
              <a:rPr lang="en-US" sz="2200" b="1" dirty="0">
                <a:solidFill>
                  <a:schemeClr val="accent1"/>
                </a:solidFill>
                <a:latin typeface="+mn-lt"/>
              </a:rPr>
              <a:t> </a:t>
            </a:r>
            <a:r>
              <a:rPr lang="en-US" sz="2200" dirty="0">
                <a:latin typeface="+mn-lt"/>
              </a:rPr>
              <a:t>What is a database, and how does a relational database organize data?</a:t>
            </a:r>
          </a:p>
          <a:p>
            <a:pPr marL="0" indent="0">
              <a:buSzPct val="100000"/>
              <a:buNone/>
            </a:pPr>
            <a:r>
              <a:rPr lang="en-US" sz="2200" b="1" dirty="0">
                <a:solidFill>
                  <a:schemeClr val="tx2"/>
                </a:solidFill>
                <a:latin typeface="+mn-lt"/>
              </a:rPr>
              <a:t>6.2 </a:t>
            </a:r>
            <a:r>
              <a:rPr lang="en-US" sz="2200" dirty="0">
                <a:latin typeface="+mn-lt"/>
              </a:rPr>
              <a:t>What are the principles of a database management system?</a:t>
            </a:r>
          </a:p>
          <a:p>
            <a:pPr marL="0" indent="0">
              <a:buSzPct val="100000"/>
              <a:buNone/>
            </a:pPr>
            <a:r>
              <a:rPr lang="en-US" sz="2200" b="1" dirty="0">
                <a:solidFill>
                  <a:schemeClr val="tx2"/>
                </a:solidFill>
                <a:latin typeface="+mn-lt"/>
              </a:rPr>
              <a:t>6.3 </a:t>
            </a:r>
            <a:r>
              <a:rPr lang="en-US" sz="2200" dirty="0">
                <a:latin typeface="+mn-lt"/>
              </a:rPr>
              <a:t>What are the principal tools and technologies for accessing information from databases to improve business performance and decision making?</a:t>
            </a:r>
          </a:p>
          <a:p>
            <a:pPr marL="0" indent="0">
              <a:buSzPct val="100000"/>
              <a:buNone/>
            </a:pPr>
            <a:r>
              <a:rPr lang="en-US" sz="2200" b="1" dirty="0">
                <a:solidFill>
                  <a:schemeClr val="tx2"/>
                </a:solidFill>
                <a:latin typeface="+mn-lt"/>
              </a:rPr>
              <a:t>6.4 </a:t>
            </a:r>
            <a:r>
              <a:rPr lang="en-US" sz="2200" dirty="0">
                <a:latin typeface="+mn-lt"/>
              </a:rPr>
              <a:t>Why are information policy, data administration, and data quality assurance essential for managing the firm’s data resources?</a:t>
            </a:r>
          </a:p>
          <a:p>
            <a:pPr marL="0" indent="0">
              <a:buSzPct val="100000"/>
              <a:buNone/>
            </a:pPr>
            <a:r>
              <a:rPr lang="en-US" sz="2200" b="1" dirty="0">
                <a:solidFill>
                  <a:schemeClr val="tx2"/>
                </a:solidFill>
                <a:latin typeface="+mn-lt"/>
              </a:rPr>
              <a:t>6.5 </a:t>
            </a:r>
            <a:r>
              <a:rPr lang="en-US" sz="2200" dirty="0">
                <a:latin typeface="+mn-lt"/>
              </a:rPr>
              <a:t>How will M</a:t>
            </a:r>
            <a:r>
              <a:rPr lang="en-US" sz="100" dirty="0">
                <a:latin typeface="+mn-lt"/>
              </a:rPr>
              <a:t> </a:t>
            </a:r>
            <a:r>
              <a:rPr lang="en-US" sz="2200" dirty="0">
                <a:latin typeface="+mn-lt"/>
              </a:rPr>
              <a:t>I</a:t>
            </a:r>
            <a:r>
              <a:rPr lang="en-US" sz="100" dirty="0">
                <a:latin typeface="+mn-lt"/>
              </a:rPr>
              <a:t> </a:t>
            </a:r>
            <a:r>
              <a:rPr lang="en-US" sz="22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6.10 Access Data Dictionary Features</a:t>
            </a:r>
          </a:p>
        </p:txBody>
      </p:sp>
      <p:pic>
        <p:nvPicPr>
          <p:cNvPr id="4" name="Picture 3" descr="A screenshot shows a spreadsheet with a table titled Supplier. The table has three columns with column heads as Field Name, Data Type, and Description. Below this table is another table titled Field Properties with columns as General and Lookup. The text next to this table reads, A field name can be up to 64 characters long, including spaces. Press F 1 for help on field names."/>
          <p:cNvPicPr>
            <a:picLocks noChangeAspect="1"/>
          </p:cNvPicPr>
          <p:nvPr/>
        </p:nvPicPr>
        <p:blipFill rotWithShape="1">
          <a:blip r:embed="rId3" cstate="print">
            <a:extLst>
              <a:ext uri="{28A0092B-C50C-407E-A947-70E740481C1C}">
                <a14:useLocalDpi xmlns:a14="http://schemas.microsoft.com/office/drawing/2010/main"/>
              </a:ext>
            </a:extLst>
          </a:blip>
          <a:srcRect b="4018"/>
          <a:stretch/>
        </p:blipFill>
        <p:spPr>
          <a:xfrm>
            <a:off x="618102" y="1695762"/>
            <a:ext cx="7907794" cy="4304676"/>
          </a:xfrm>
          <a:prstGeom prst="rect">
            <a:avLst/>
          </a:prstGeom>
        </p:spPr>
      </p:pic>
    </p:spTree>
    <p:extLst>
      <p:ext uri="{BB962C8B-B14F-4D97-AF65-F5344CB8AC3E}">
        <p14:creationId xmlns:p14="http://schemas.microsoft.com/office/powerpoint/2010/main" val="2427372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6.11 Example of an S</a:t>
            </a:r>
            <a:r>
              <a:rPr lang="en-US" sz="100" dirty="0"/>
              <a:t> </a:t>
            </a:r>
            <a:r>
              <a:rPr lang="en-US" dirty="0"/>
              <a:t>Q</a:t>
            </a:r>
            <a:r>
              <a:rPr lang="en-US" sz="100" dirty="0"/>
              <a:t> </a:t>
            </a:r>
            <a:r>
              <a:rPr lang="en-US" dirty="0"/>
              <a:t>L Query</a:t>
            </a:r>
          </a:p>
        </p:txBody>
      </p:sp>
      <p:sp>
        <p:nvSpPr>
          <p:cNvPr id="6" name="Text Placeholder 5"/>
          <p:cNvSpPr>
            <a:spLocks noGrp="1"/>
          </p:cNvSpPr>
          <p:nvPr>
            <p:ph type="body" idx="1"/>
          </p:nvPr>
        </p:nvSpPr>
        <p:spPr/>
        <p:txBody>
          <a:bodyPr/>
          <a:lstStyle/>
          <a:p>
            <a:pPr marL="0" indent="0">
              <a:buNone/>
            </a:pPr>
            <a:r>
              <a:rPr lang="en-US" sz="2000" dirty="0">
                <a:latin typeface="+mn-lt"/>
              </a:rPr>
              <a:t>SELECT PART.Part_Number, PART.Part_Name, SUPPLIER.Supplier_Number,</a:t>
            </a:r>
          </a:p>
          <a:p>
            <a:pPr marL="0" indent="0">
              <a:spcBef>
                <a:spcPts val="0"/>
              </a:spcBef>
              <a:buNone/>
            </a:pPr>
            <a:r>
              <a:rPr lang="en-US" sz="2000" dirty="0">
                <a:latin typeface="+mn-lt"/>
              </a:rPr>
              <a:t>SUPPLIER.Supplier_Name</a:t>
            </a:r>
          </a:p>
          <a:p>
            <a:pPr marL="0" indent="0">
              <a:spcBef>
                <a:spcPts val="0"/>
              </a:spcBef>
              <a:buNone/>
            </a:pPr>
            <a:r>
              <a:rPr lang="en-US" sz="2000" dirty="0">
                <a:latin typeface="+mn-lt"/>
              </a:rPr>
              <a:t>FROM PART, SUPPLIER</a:t>
            </a:r>
          </a:p>
          <a:p>
            <a:pPr marL="0" indent="0">
              <a:spcBef>
                <a:spcPts val="0"/>
              </a:spcBef>
              <a:buNone/>
            </a:pPr>
            <a:r>
              <a:rPr lang="en-US" sz="2000" dirty="0">
                <a:latin typeface="+mn-lt"/>
              </a:rPr>
              <a:t>WHERE PART.Suplier_Number = SUPPLIER.Supplier_Number AND</a:t>
            </a:r>
          </a:p>
          <a:p>
            <a:pPr marL="0" indent="0">
              <a:spcBef>
                <a:spcPts val="0"/>
              </a:spcBef>
              <a:buNone/>
            </a:pPr>
            <a:r>
              <a:rPr lang="en-US" sz="2000" dirty="0">
                <a:latin typeface="+mn-lt"/>
              </a:rPr>
              <a:t>Part_Number = 137 OR Part_Number = 150;</a:t>
            </a:r>
          </a:p>
        </p:txBody>
      </p:sp>
    </p:spTree>
    <p:extLst>
      <p:ext uri="{BB962C8B-B14F-4D97-AF65-F5344CB8AC3E}">
        <p14:creationId xmlns:p14="http://schemas.microsoft.com/office/powerpoint/2010/main" val="3448660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6.12 An Access Query</a:t>
            </a:r>
          </a:p>
        </p:txBody>
      </p:sp>
      <p:pic>
        <p:nvPicPr>
          <p:cNvPr id="4" name="Picture 3" descr="A screenshot shows the Microsoft Access window with tab Supplier of Parts. The screenshot shows two tables at the top as Part, which includes Part Number, Part Name, Unit Price, and Supplier Number. And Supplier, which includes Supplier Number, Supplier Name, Supplier Street, Supplier City, and Supplier State. Below these two tables is another table with rows as field, table, sort, show, and criteria. The value for field and table are shown, while a check box is shown for show."/>
          <p:cNvPicPr>
            <a:picLocks noChangeAspect="1"/>
          </p:cNvPicPr>
          <p:nvPr/>
        </p:nvPicPr>
        <p:blipFill rotWithShape="1">
          <a:blip r:embed="rId3" cstate="print">
            <a:extLst>
              <a:ext uri="{28A0092B-C50C-407E-A947-70E740481C1C}">
                <a14:useLocalDpi xmlns:a14="http://schemas.microsoft.com/office/drawing/2010/main"/>
              </a:ext>
            </a:extLst>
          </a:blip>
          <a:srcRect b="3664"/>
          <a:stretch/>
        </p:blipFill>
        <p:spPr>
          <a:xfrm>
            <a:off x="674804" y="1781175"/>
            <a:ext cx="7794392" cy="4257675"/>
          </a:xfrm>
          <a:prstGeom prst="rect">
            <a:avLst/>
          </a:prstGeom>
        </p:spPr>
      </p:pic>
    </p:spTree>
    <p:extLst>
      <p:ext uri="{BB962C8B-B14F-4D97-AF65-F5344CB8AC3E}">
        <p14:creationId xmlns:p14="http://schemas.microsoft.com/office/powerpoint/2010/main" val="3620444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Non-Relational Databases</a:t>
            </a:r>
            <a:endParaRPr lang="en-US"/>
          </a:p>
        </p:txBody>
      </p:sp>
      <p:sp>
        <p:nvSpPr>
          <p:cNvPr id="3" name="Text Placeholder 2"/>
          <p:cNvSpPr>
            <a:spLocks noGrp="1"/>
          </p:cNvSpPr>
          <p:nvPr>
            <p:ph type="body" idx="1"/>
          </p:nvPr>
        </p:nvSpPr>
        <p:spPr/>
        <p:txBody>
          <a:bodyPr/>
          <a:lstStyle/>
          <a:p>
            <a:r>
              <a:rPr lang="en-US" altLang="ja-JP" sz="2400" dirty="0">
                <a:latin typeface="+mn-lt"/>
              </a:rPr>
              <a:t>“No</a:t>
            </a:r>
            <a:r>
              <a:rPr lang="en-US" altLang="ja-JP" sz="100" dirty="0">
                <a:latin typeface="+mn-lt"/>
              </a:rPr>
              <a:t> </a:t>
            </a:r>
            <a:r>
              <a:rPr lang="en-US" altLang="ja-JP" sz="2400" dirty="0">
                <a:latin typeface="+mn-lt"/>
              </a:rPr>
              <a:t>S</a:t>
            </a:r>
            <a:r>
              <a:rPr lang="en-US" altLang="ja-JP" sz="100" dirty="0">
                <a:latin typeface="+mn-lt"/>
              </a:rPr>
              <a:t> </a:t>
            </a:r>
            <a:r>
              <a:rPr lang="en-US" altLang="ja-JP" sz="2400" dirty="0">
                <a:latin typeface="+mn-lt"/>
              </a:rPr>
              <a:t>Q</a:t>
            </a:r>
            <a:r>
              <a:rPr lang="en-US" altLang="ja-JP" sz="100" dirty="0">
                <a:latin typeface="+mn-lt"/>
              </a:rPr>
              <a:t> </a:t>
            </a:r>
            <a:r>
              <a:rPr lang="en-US" altLang="ja-JP" sz="2400" dirty="0">
                <a:latin typeface="+mn-lt"/>
              </a:rPr>
              <a:t>L”</a:t>
            </a:r>
          </a:p>
          <a:p>
            <a:r>
              <a:rPr lang="en-US" altLang="en-US" sz="2400" dirty="0">
                <a:latin typeface="+mn-lt"/>
              </a:rPr>
              <a:t>Handle large data sets of data that are not easily organized into tables, columns, and rows</a:t>
            </a:r>
          </a:p>
          <a:p>
            <a:r>
              <a:rPr lang="en-US" altLang="en-US" sz="2400" dirty="0">
                <a:latin typeface="+mn-lt"/>
              </a:rPr>
              <a:t>Use more flexible data model</a:t>
            </a:r>
          </a:p>
          <a:p>
            <a:pPr lvl="1"/>
            <a:r>
              <a:rPr lang="en-US" altLang="en-US" sz="2400" dirty="0">
                <a:latin typeface="+mn-lt"/>
              </a:rPr>
              <a:t>Don</a:t>
            </a:r>
            <a:r>
              <a:rPr lang="en-US" altLang="ja-JP" sz="2400" dirty="0">
                <a:latin typeface="+mn-lt"/>
              </a:rPr>
              <a:t>’t require extensive structuring</a:t>
            </a:r>
          </a:p>
          <a:p>
            <a:r>
              <a:rPr lang="en-US" altLang="en-US" sz="2400" dirty="0">
                <a:latin typeface="+mn-lt"/>
              </a:rPr>
              <a:t>Can manage unstructured data, such as social media and graphics</a:t>
            </a:r>
          </a:p>
          <a:p>
            <a:r>
              <a:rPr lang="en-US" altLang="en-US" sz="2400" dirty="0">
                <a:latin typeface="+mn-lt"/>
              </a:rPr>
              <a:t>E.g. Amazon</a:t>
            </a:r>
            <a:r>
              <a:rPr lang="en-US" altLang="ja-JP" sz="2400" dirty="0">
                <a:latin typeface="+mn-lt"/>
              </a:rPr>
              <a:t>’s Simple</a:t>
            </a:r>
            <a:r>
              <a:rPr lang="en-US" altLang="ja-JP" sz="100" dirty="0">
                <a:latin typeface="+mn-lt"/>
              </a:rPr>
              <a:t> </a:t>
            </a:r>
            <a:r>
              <a:rPr lang="en-US" altLang="ja-JP" sz="2400" dirty="0">
                <a:latin typeface="+mn-lt"/>
              </a:rPr>
              <a:t>D</a:t>
            </a:r>
            <a:r>
              <a:rPr lang="en-US" altLang="ja-JP" sz="100" dirty="0">
                <a:latin typeface="+mn-lt"/>
              </a:rPr>
              <a:t> </a:t>
            </a:r>
            <a:r>
              <a:rPr lang="en-US" altLang="ja-JP" sz="2400" dirty="0">
                <a:latin typeface="+mn-lt"/>
              </a:rPr>
              <a:t>B, MetLife’s Mongo</a:t>
            </a:r>
            <a:r>
              <a:rPr lang="en-US" altLang="ja-JP" sz="100" dirty="0">
                <a:latin typeface="+mn-lt"/>
              </a:rPr>
              <a:t> </a:t>
            </a:r>
            <a:r>
              <a:rPr lang="en-US" altLang="ja-JP" sz="2400" dirty="0">
                <a:latin typeface="+mn-lt"/>
              </a:rPr>
              <a:t>D</a:t>
            </a:r>
            <a:r>
              <a:rPr lang="en-US" altLang="ja-JP" sz="100" dirty="0">
                <a:latin typeface="+mn-lt"/>
              </a:rPr>
              <a:t> </a:t>
            </a:r>
            <a:r>
              <a:rPr lang="en-US" altLang="ja-JP" sz="2400" dirty="0">
                <a:latin typeface="+mn-lt"/>
              </a:rPr>
              <a:t>B</a:t>
            </a:r>
          </a:p>
        </p:txBody>
      </p:sp>
    </p:spTree>
    <p:extLst>
      <p:ext uri="{BB962C8B-B14F-4D97-AF65-F5344CB8AC3E}">
        <p14:creationId xmlns:p14="http://schemas.microsoft.com/office/powerpoint/2010/main" val="579546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Cloud Databases and Distributed Databases</a:t>
            </a:r>
          </a:p>
        </p:txBody>
      </p:sp>
      <p:sp>
        <p:nvSpPr>
          <p:cNvPr id="3" name="Text Placeholder 2"/>
          <p:cNvSpPr>
            <a:spLocks noGrp="1"/>
          </p:cNvSpPr>
          <p:nvPr>
            <p:ph type="body" idx="1"/>
          </p:nvPr>
        </p:nvSpPr>
        <p:spPr/>
        <p:txBody>
          <a:bodyPr/>
          <a:lstStyle/>
          <a:p>
            <a:r>
              <a:rPr lang="en-US" sz="2400" dirty="0">
                <a:latin typeface="+mn-lt"/>
              </a:rPr>
              <a:t>Relational database engines provided by cloud computing services</a:t>
            </a:r>
          </a:p>
          <a:p>
            <a:pPr lvl="1"/>
            <a:r>
              <a:rPr lang="en-US" sz="2400" dirty="0">
                <a:latin typeface="+mn-lt"/>
              </a:rPr>
              <a:t>Pricing based on usage</a:t>
            </a:r>
          </a:p>
          <a:p>
            <a:pPr lvl="1"/>
            <a:r>
              <a:rPr lang="en-US" sz="2400" dirty="0">
                <a:latin typeface="+mn-lt"/>
              </a:rPr>
              <a:t>Appeal to small or medium-sized businesses</a:t>
            </a:r>
          </a:p>
          <a:p>
            <a:r>
              <a:rPr lang="en-US" sz="2400" dirty="0">
                <a:latin typeface="+mn-lt"/>
              </a:rPr>
              <a:t>Amazon Relational Database Service</a:t>
            </a:r>
          </a:p>
          <a:p>
            <a:pPr lvl="1"/>
            <a:r>
              <a:rPr lang="en-US" sz="2400" dirty="0">
                <a:latin typeface="+mn-lt"/>
              </a:rPr>
              <a:t>Offers My</a:t>
            </a:r>
            <a:r>
              <a:rPr lang="en-US" sz="100" dirty="0">
                <a:latin typeface="+mn-lt"/>
              </a:rPr>
              <a:t> </a:t>
            </a:r>
            <a:r>
              <a:rPr lang="en-US" sz="2400" dirty="0">
                <a:latin typeface="+mn-lt"/>
              </a:rPr>
              <a:t>S</a:t>
            </a:r>
            <a:r>
              <a:rPr lang="en-US" sz="100" dirty="0">
                <a:latin typeface="+mn-lt"/>
              </a:rPr>
              <a:t> </a:t>
            </a:r>
            <a:r>
              <a:rPr lang="en-US" sz="2400" dirty="0">
                <a:latin typeface="+mn-lt"/>
              </a:rPr>
              <a:t>Q</a:t>
            </a:r>
            <a:r>
              <a:rPr lang="en-US" sz="100" dirty="0">
                <a:latin typeface="+mn-lt"/>
              </a:rPr>
              <a:t> </a:t>
            </a:r>
            <a:r>
              <a:rPr lang="en-US" sz="2400" dirty="0">
                <a:latin typeface="+mn-lt"/>
              </a:rPr>
              <a:t>L, Microsoft S</a:t>
            </a:r>
            <a:r>
              <a:rPr lang="en-US" sz="100" dirty="0">
                <a:latin typeface="+mn-lt"/>
              </a:rPr>
              <a:t> </a:t>
            </a:r>
            <a:r>
              <a:rPr lang="en-US" sz="2400" dirty="0">
                <a:latin typeface="+mn-lt"/>
              </a:rPr>
              <a:t>Q</a:t>
            </a:r>
            <a:r>
              <a:rPr lang="en-US" sz="100" dirty="0">
                <a:latin typeface="+mn-lt"/>
              </a:rPr>
              <a:t> </a:t>
            </a:r>
            <a:r>
              <a:rPr lang="en-US" sz="2400" dirty="0">
                <a:latin typeface="+mn-lt"/>
              </a:rPr>
              <a:t>L Server, Oracle Database engines</a:t>
            </a:r>
          </a:p>
          <a:p>
            <a:r>
              <a:rPr lang="en-US" sz="2400" dirty="0">
                <a:latin typeface="+mn-lt"/>
              </a:rPr>
              <a:t>Distributed databases</a:t>
            </a:r>
          </a:p>
          <a:p>
            <a:pPr lvl="1"/>
            <a:r>
              <a:rPr lang="en-US" sz="2400" dirty="0">
                <a:latin typeface="+mn-lt"/>
              </a:rPr>
              <a:t>Stored in multiple physical locations</a:t>
            </a:r>
          </a:p>
          <a:p>
            <a:pPr lvl="1"/>
            <a:r>
              <a:rPr lang="en-US" sz="2400" dirty="0">
                <a:latin typeface="+mn-lt"/>
              </a:rPr>
              <a:t>Google’s Spanner cloud service</a:t>
            </a:r>
          </a:p>
        </p:txBody>
      </p:sp>
    </p:spTree>
    <p:extLst>
      <p:ext uri="{BB962C8B-B14F-4D97-AF65-F5344CB8AC3E}">
        <p14:creationId xmlns:p14="http://schemas.microsoft.com/office/powerpoint/2010/main" val="4046001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The Challenge of Big Data</a:t>
            </a:r>
            <a:endParaRPr lang="en-US"/>
          </a:p>
        </p:txBody>
      </p:sp>
      <p:sp>
        <p:nvSpPr>
          <p:cNvPr id="3" name="Text Placeholder 2"/>
          <p:cNvSpPr>
            <a:spLocks noGrp="1"/>
          </p:cNvSpPr>
          <p:nvPr>
            <p:ph type="body" idx="1"/>
          </p:nvPr>
        </p:nvSpPr>
        <p:spPr/>
        <p:txBody>
          <a:bodyPr/>
          <a:lstStyle/>
          <a:p>
            <a:r>
              <a:rPr lang="en-US" altLang="en-US" sz="2400" dirty="0">
                <a:latin typeface="+mn-lt"/>
              </a:rPr>
              <a:t>Massive quantities of unstructured and semi-structured data from Internet and more</a:t>
            </a:r>
          </a:p>
          <a:p>
            <a:pPr lvl="1"/>
            <a:r>
              <a:rPr lang="en-US" altLang="en-US" sz="2400" dirty="0">
                <a:latin typeface="+mn-lt"/>
              </a:rPr>
              <a:t>3V</a:t>
            </a:r>
            <a:r>
              <a:rPr lang="en-US" altLang="en-US" sz="100" dirty="0">
                <a:latin typeface="+mn-lt"/>
              </a:rPr>
              <a:t> </a:t>
            </a:r>
            <a:r>
              <a:rPr lang="en-US" altLang="en-US" sz="2400" dirty="0">
                <a:latin typeface="+mn-lt"/>
              </a:rPr>
              <a:t>s: Volume, variety, velocity</a:t>
            </a:r>
          </a:p>
          <a:p>
            <a:pPr lvl="1"/>
            <a:r>
              <a:rPr lang="en-US" altLang="en-US" sz="2400" dirty="0">
                <a:latin typeface="+mn-lt"/>
              </a:rPr>
              <a:t>Petabytes and exabytes</a:t>
            </a:r>
          </a:p>
          <a:p>
            <a:r>
              <a:rPr lang="en-US" altLang="en-US" sz="2400" dirty="0">
                <a:latin typeface="+mn-lt"/>
              </a:rPr>
              <a:t>Big datasets offer more patterns and insights than smaller datasets, e.g.</a:t>
            </a:r>
          </a:p>
          <a:p>
            <a:pPr lvl="1"/>
            <a:r>
              <a:rPr lang="en-US" altLang="en-US" sz="2400" dirty="0">
                <a:latin typeface="+mn-lt"/>
              </a:rPr>
              <a:t>Customer behavior</a:t>
            </a:r>
          </a:p>
          <a:p>
            <a:pPr lvl="1"/>
            <a:r>
              <a:rPr lang="en-US" altLang="en-US" sz="2400" dirty="0">
                <a:latin typeface="+mn-lt"/>
              </a:rPr>
              <a:t>Weather patterns</a:t>
            </a:r>
          </a:p>
          <a:p>
            <a:r>
              <a:rPr lang="en-US" altLang="en-US" sz="2400" dirty="0">
                <a:latin typeface="+mn-lt"/>
              </a:rPr>
              <a:t>Requires new technologies and tools</a:t>
            </a:r>
            <a:endParaRPr lang="en-US" sz="2400" dirty="0">
              <a:latin typeface="+mn-lt"/>
            </a:endParaRPr>
          </a:p>
        </p:txBody>
      </p:sp>
    </p:spTree>
    <p:extLst>
      <p:ext uri="{BB962C8B-B14F-4D97-AF65-F5344CB8AC3E}">
        <p14:creationId xmlns:p14="http://schemas.microsoft.com/office/powerpoint/2010/main" val="1219679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Intelligence Infrastructure</a:t>
            </a:r>
            <a:endParaRPr lang="en-US" dirty="0"/>
          </a:p>
        </p:txBody>
      </p:sp>
      <p:sp>
        <p:nvSpPr>
          <p:cNvPr id="3" name="Text Placeholder 2"/>
          <p:cNvSpPr>
            <a:spLocks noGrp="1"/>
          </p:cNvSpPr>
          <p:nvPr>
            <p:ph type="body" idx="1"/>
          </p:nvPr>
        </p:nvSpPr>
        <p:spPr/>
        <p:txBody>
          <a:bodyPr/>
          <a:lstStyle/>
          <a:p>
            <a:r>
              <a:rPr lang="en-US" altLang="en-US" sz="2400" dirty="0">
                <a:latin typeface="+mn-lt"/>
              </a:rPr>
              <a:t>Array of tools for obtaining useful information from internal and external systems and big data</a:t>
            </a:r>
          </a:p>
          <a:p>
            <a:pPr lvl="1"/>
            <a:r>
              <a:rPr lang="en-US" altLang="en-US" sz="2400" dirty="0">
                <a:latin typeface="+mn-lt"/>
              </a:rPr>
              <a:t>Data warehouses</a:t>
            </a:r>
          </a:p>
          <a:p>
            <a:pPr lvl="1"/>
            <a:r>
              <a:rPr lang="en-US" altLang="en-US" sz="2400" dirty="0">
                <a:latin typeface="+mn-lt"/>
              </a:rPr>
              <a:t>Data marts</a:t>
            </a:r>
          </a:p>
          <a:p>
            <a:pPr lvl="1"/>
            <a:r>
              <a:rPr lang="en-US" altLang="en-US" sz="2400" dirty="0">
                <a:latin typeface="+mn-lt"/>
              </a:rPr>
              <a:t>Hadoop</a:t>
            </a:r>
          </a:p>
          <a:p>
            <a:pPr lvl="1"/>
            <a:r>
              <a:rPr lang="en-US" altLang="en-US" sz="2400" dirty="0">
                <a:latin typeface="+mn-lt"/>
              </a:rPr>
              <a:t>In-memory computing</a:t>
            </a:r>
          </a:p>
          <a:p>
            <a:pPr lvl="1"/>
            <a:r>
              <a:rPr lang="en-US" altLang="en-US" sz="2400" dirty="0">
                <a:latin typeface="+mn-lt"/>
              </a:rPr>
              <a:t>Analytical platforms</a:t>
            </a:r>
          </a:p>
        </p:txBody>
      </p:sp>
    </p:spTree>
    <p:extLst>
      <p:ext uri="{BB962C8B-B14F-4D97-AF65-F5344CB8AC3E}">
        <p14:creationId xmlns:p14="http://schemas.microsoft.com/office/powerpoint/2010/main" val="942185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Data Warehouses</a:t>
            </a:r>
            <a:endParaRPr lang="en-US"/>
          </a:p>
        </p:txBody>
      </p:sp>
      <p:sp>
        <p:nvSpPr>
          <p:cNvPr id="3" name="Text Placeholder 2"/>
          <p:cNvSpPr>
            <a:spLocks noGrp="1"/>
          </p:cNvSpPr>
          <p:nvPr>
            <p:ph type="body" idx="1"/>
          </p:nvPr>
        </p:nvSpPr>
        <p:spPr/>
        <p:txBody>
          <a:bodyPr/>
          <a:lstStyle/>
          <a:p>
            <a:r>
              <a:rPr lang="en-US" altLang="en-US" sz="2400" dirty="0">
                <a:latin typeface="+mn-lt"/>
              </a:rPr>
              <a:t>Data warehouse:</a:t>
            </a:r>
          </a:p>
          <a:p>
            <a:pPr lvl="1"/>
            <a:r>
              <a:rPr lang="en-US" altLang="en-US" sz="2400" dirty="0">
                <a:latin typeface="+mn-lt"/>
              </a:rPr>
              <a:t>Database that stores current and historical data that may be of interest to decision makers</a:t>
            </a:r>
          </a:p>
          <a:p>
            <a:pPr lvl="1"/>
            <a:r>
              <a:rPr lang="en-US" altLang="en-US" sz="2400" dirty="0">
                <a:latin typeface="+mn-lt"/>
              </a:rPr>
              <a:t>Consolidates and standardizes data from many systems, operational and transactional databases</a:t>
            </a:r>
          </a:p>
          <a:p>
            <a:pPr lvl="1"/>
            <a:r>
              <a:rPr lang="en-US" altLang="en-US" sz="2400" dirty="0">
                <a:latin typeface="+mn-lt"/>
              </a:rPr>
              <a:t>Data can be accessed but not altered</a:t>
            </a:r>
          </a:p>
          <a:p>
            <a:r>
              <a:rPr lang="en-US" altLang="en-US" sz="2400" dirty="0">
                <a:latin typeface="+mn-lt"/>
              </a:rPr>
              <a:t>Data mart:</a:t>
            </a:r>
          </a:p>
          <a:p>
            <a:pPr lvl="1"/>
            <a:r>
              <a:rPr lang="en-US" altLang="en-US" sz="2400" dirty="0">
                <a:latin typeface="+mn-lt"/>
              </a:rPr>
              <a:t>Subset of data warehouses that is highly focused and isolated for a specific population of users</a:t>
            </a:r>
          </a:p>
        </p:txBody>
      </p:sp>
    </p:spTree>
    <p:extLst>
      <p:ext uri="{BB962C8B-B14F-4D97-AF65-F5344CB8AC3E}">
        <p14:creationId xmlns:p14="http://schemas.microsoft.com/office/powerpoint/2010/main" val="1055111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Hadoop</a:t>
            </a:r>
            <a:endParaRPr lang="en-US" dirty="0"/>
          </a:p>
        </p:txBody>
      </p:sp>
      <p:sp>
        <p:nvSpPr>
          <p:cNvPr id="3" name="Text Placeholder 2"/>
          <p:cNvSpPr>
            <a:spLocks noGrp="1"/>
          </p:cNvSpPr>
          <p:nvPr>
            <p:ph type="body" idx="1"/>
          </p:nvPr>
        </p:nvSpPr>
        <p:spPr/>
        <p:txBody>
          <a:bodyPr/>
          <a:lstStyle/>
          <a:p>
            <a:r>
              <a:rPr lang="en-US" altLang="en-US" sz="2400" dirty="0">
                <a:latin typeface="+mn-lt"/>
              </a:rPr>
              <a:t>Open-source software framework for big data</a:t>
            </a:r>
          </a:p>
          <a:p>
            <a:r>
              <a:rPr lang="en-US" altLang="en-US" sz="2400" dirty="0">
                <a:latin typeface="+mn-lt"/>
              </a:rPr>
              <a:t>Breaks data task into sub-problems and distributes the processing to many inexpensive computer processing nodes</a:t>
            </a:r>
          </a:p>
          <a:p>
            <a:r>
              <a:rPr lang="en-US" altLang="en-US" sz="2400" dirty="0">
                <a:latin typeface="+mn-lt"/>
              </a:rPr>
              <a:t>Combines result into smaller data set that is easier to analyze</a:t>
            </a:r>
          </a:p>
          <a:p>
            <a:r>
              <a:rPr lang="en-US" altLang="en-US" sz="2400" dirty="0">
                <a:latin typeface="+mn-lt"/>
              </a:rPr>
              <a:t>Key services</a:t>
            </a:r>
          </a:p>
          <a:p>
            <a:pPr lvl="1"/>
            <a:r>
              <a:rPr lang="en-US" altLang="en-US" sz="2400" dirty="0">
                <a:latin typeface="+mn-lt"/>
              </a:rPr>
              <a:t>Hadoop Distributed File System (H</a:t>
            </a:r>
            <a:r>
              <a:rPr lang="en-US" altLang="en-US" sz="100" dirty="0">
                <a:latin typeface="+mn-lt"/>
              </a:rPr>
              <a:t> </a:t>
            </a:r>
            <a:r>
              <a:rPr lang="en-US" altLang="en-US" sz="2400" dirty="0">
                <a:latin typeface="+mn-lt"/>
              </a:rPr>
              <a:t>D</a:t>
            </a:r>
            <a:r>
              <a:rPr lang="en-US" altLang="en-US" sz="100" dirty="0">
                <a:latin typeface="+mn-lt"/>
              </a:rPr>
              <a:t> </a:t>
            </a:r>
            <a:r>
              <a:rPr lang="en-US" altLang="en-US" sz="2400" dirty="0">
                <a:latin typeface="+mn-lt"/>
              </a:rPr>
              <a:t>F</a:t>
            </a:r>
            <a:r>
              <a:rPr lang="en-US" altLang="en-US" sz="100" dirty="0">
                <a:latin typeface="+mn-lt"/>
              </a:rPr>
              <a:t> </a:t>
            </a:r>
            <a:r>
              <a:rPr lang="en-US" altLang="en-US" sz="2400" dirty="0">
                <a:latin typeface="+mn-lt"/>
              </a:rPr>
              <a:t>S)</a:t>
            </a:r>
          </a:p>
          <a:p>
            <a:pPr lvl="1"/>
            <a:r>
              <a:rPr lang="en-US" altLang="en-US" sz="2400" dirty="0">
                <a:latin typeface="+mn-lt"/>
              </a:rPr>
              <a:t>MapReduce</a:t>
            </a:r>
          </a:p>
        </p:txBody>
      </p:sp>
    </p:spTree>
    <p:extLst>
      <p:ext uri="{BB962C8B-B14F-4D97-AF65-F5344CB8AC3E}">
        <p14:creationId xmlns:p14="http://schemas.microsoft.com/office/powerpoint/2010/main" val="3734555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In-Memory Computing</a:t>
            </a:r>
          </a:p>
        </p:txBody>
      </p:sp>
      <p:sp>
        <p:nvSpPr>
          <p:cNvPr id="3" name="Text Placeholder 2"/>
          <p:cNvSpPr>
            <a:spLocks noGrp="1"/>
          </p:cNvSpPr>
          <p:nvPr>
            <p:ph type="body" idx="1"/>
          </p:nvPr>
        </p:nvSpPr>
        <p:spPr/>
        <p:txBody>
          <a:bodyPr/>
          <a:lstStyle/>
          <a:p>
            <a:r>
              <a:rPr lang="en-US" altLang="en-US" sz="2400" dirty="0">
                <a:latin typeface="+mn-lt"/>
              </a:rPr>
              <a:t>Relies on computer</a:t>
            </a:r>
            <a:r>
              <a:rPr lang="en-US" altLang="ja-JP" sz="2400" dirty="0">
                <a:latin typeface="+mn-lt"/>
              </a:rPr>
              <a:t>’s main memory (RAM) for data storage</a:t>
            </a:r>
          </a:p>
          <a:p>
            <a:r>
              <a:rPr lang="en-US" altLang="en-US" sz="2400" dirty="0">
                <a:latin typeface="+mn-lt"/>
              </a:rPr>
              <a:t>Eliminates bottlenecks in retrieving and reading data</a:t>
            </a:r>
          </a:p>
          <a:p>
            <a:r>
              <a:rPr lang="en-US" altLang="en-US" sz="2400" dirty="0">
                <a:latin typeface="+mn-lt"/>
              </a:rPr>
              <a:t>Dramatically shortens query response times</a:t>
            </a:r>
          </a:p>
          <a:p>
            <a:r>
              <a:rPr lang="en-US" altLang="en-US" sz="2400" dirty="0">
                <a:latin typeface="+mn-lt"/>
              </a:rPr>
              <a:t>Enabled by high-speed processors, multicore processing</a:t>
            </a:r>
          </a:p>
          <a:p>
            <a:r>
              <a:rPr lang="en-US" altLang="en-US" sz="2400" dirty="0">
                <a:latin typeface="+mn-lt"/>
              </a:rPr>
              <a:t>Lowers processing costs</a:t>
            </a:r>
          </a:p>
        </p:txBody>
      </p:sp>
    </p:spTree>
    <p:extLst>
      <p:ext uri="{BB962C8B-B14F-4D97-AF65-F5344CB8AC3E}">
        <p14:creationId xmlns:p14="http://schemas.microsoft.com/office/powerpoint/2010/main" val="93358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altLang="en-US" sz="2400" dirty="0">
                <a:latin typeface="+mn-lt"/>
              </a:rPr>
              <a:t>Case 1: </a:t>
            </a:r>
            <a:r>
              <a:rPr lang="en-US" sz="2400" dirty="0">
                <a:latin typeface="+mn-lt"/>
              </a:rPr>
              <a:t>Dubuque Uses Cloud Computing and Sensors to Build a Smarter City</a:t>
            </a:r>
          </a:p>
          <a:p>
            <a:r>
              <a:rPr lang="en-US" altLang="en-US" sz="2400" dirty="0">
                <a:latin typeface="+mn-lt"/>
              </a:rPr>
              <a:t>Case 2: </a:t>
            </a:r>
            <a:r>
              <a:rPr lang="en-US" sz="2400" dirty="0">
                <a:latin typeface="+mn-lt"/>
              </a:rPr>
              <a:t>Brooks Brothers Closes in on Omnichannel Retail</a:t>
            </a:r>
          </a:p>
          <a:p>
            <a:r>
              <a:rPr lang="en-US" altLang="en-US" sz="2400" dirty="0">
                <a:latin typeface="+mn-lt"/>
              </a:rPr>
              <a:t>Case 3: </a:t>
            </a:r>
            <a:r>
              <a:rPr lang="en-US" sz="2400" dirty="0">
                <a:latin typeface="+mn-lt"/>
              </a:rPr>
              <a:t>Maruti Suzuki Business Intelligence and Enterprise Databases</a:t>
            </a:r>
            <a:endParaRPr lang="en-US" altLang="en-US" sz="2400" dirty="0">
              <a:latin typeface="+mn-lt"/>
            </a:endParaRPr>
          </a:p>
        </p:txBody>
      </p:sp>
    </p:spTree>
    <p:extLst>
      <p:ext uri="{BB962C8B-B14F-4D97-AF65-F5344CB8AC3E}">
        <p14:creationId xmlns:p14="http://schemas.microsoft.com/office/powerpoint/2010/main" val="1212104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Analytic Platforms</a:t>
            </a:r>
          </a:p>
        </p:txBody>
      </p:sp>
      <p:sp>
        <p:nvSpPr>
          <p:cNvPr id="3" name="Text Placeholder 2"/>
          <p:cNvSpPr>
            <a:spLocks noGrp="1"/>
          </p:cNvSpPr>
          <p:nvPr>
            <p:ph type="body" idx="1"/>
          </p:nvPr>
        </p:nvSpPr>
        <p:spPr/>
        <p:txBody>
          <a:bodyPr/>
          <a:lstStyle/>
          <a:p>
            <a:r>
              <a:rPr lang="en-US" altLang="en-US" sz="2400" dirty="0">
                <a:latin typeface="+mn-lt"/>
              </a:rPr>
              <a:t>Preconfigured hardware-software systems</a:t>
            </a:r>
          </a:p>
          <a:p>
            <a:r>
              <a:rPr lang="en-US" altLang="en-US" sz="2400" dirty="0">
                <a:latin typeface="+mn-lt"/>
              </a:rPr>
              <a:t>Designed for query processing and analytics</a:t>
            </a:r>
          </a:p>
          <a:p>
            <a:r>
              <a:rPr lang="en-US" altLang="en-US" sz="2400" dirty="0">
                <a:latin typeface="+mn-lt"/>
              </a:rPr>
              <a:t>Use both relational and non-relational technology to analyze large data sets</a:t>
            </a:r>
          </a:p>
          <a:p>
            <a:r>
              <a:rPr lang="en-US" altLang="en-US" sz="2400" dirty="0">
                <a:latin typeface="+mn-lt"/>
              </a:rPr>
              <a:t>Include in-memory systems, No</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Q</a:t>
            </a:r>
            <a:r>
              <a:rPr lang="en-US" altLang="en-US" sz="100" dirty="0">
                <a:latin typeface="+mn-lt"/>
              </a:rPr>
              <a:t> </a:t>
            </a:r>
            <a:r>
              <a:rPr lang="en-US" altLang="en-US" sz="2400" dirty="0">
                <a:latin typeface="+mn-lt"/>
              </a:rPr>
              <a:t>L D</a:t>
            </a:r>
            <a:r>
              <a:rPr lang="en-US" altLang="en-US" sz="100" dirty="0">
                <a:latin typeface="+mn-lt"/>
              </a:rPr>
              <a:t> </a:t>
            </a:r>
            <a:r>
              <a:rPr lang="en-US" altLang="en-US" sz="2400" dirty="0">
                <a:latin typeface="+mn-lt"/>
              </a:rPr>
              <a:t>B</a:t>
            </a:r>
            <a:r>
              <a:rPr lang="en-US" altLang="en-US" sz="100" dirty="0">
                <a:latin typeface="+mn-lt"/>
              </a:rPr>
              <a:t> </a:t>
            </a:r>
            <a:r>
              <a:rPr lang="en-US" altLang="en-US" sz="2400" dirty="0">
                <a:latin typeface="+mn-lt"/>
              </a:rPr>
              <a:t>M</a:t>
            </a:r>
            <a:r>
              <a:rPr lang="en-US" altLang="en-US" sz="100" dirty="0">
                <a:latin typeface="+mn-lt"/>
              </a:rPr>
              <a:t> </a:t>
            </a:r>
            <a:r>
              <a:rPr lang="en-US" altLang="en-US" sz="2400" dirty="0">
                <a:latin typeface="+mn-lt"/>
              </a:rPr>
              <a:t>S</a:t>
            </a:r>
          </a:p>
          <a:p>
            <a:r>
              <a:rPr lang="en-US" altLang="en-US" sz="2400" dirty="0">
                <a:latin typeface="+mn-lt"/>
              </a:rPr>
              <a:t>E.g. I</a:t>
            </a:r>
            <a:r>
              <a:rPr lang="en-US" altLang="en-US" sz="100" dirty="0">
                <a:latin typeface="+mn-lt"/>
              </a:rPr>
              <a:t> </a:t>
            </a:r>
            <a:r>
              <a:rPr lang="en-US" altLang="en-US" sz="2400" dirty="0">
                <a:latin typeface="+mn-lt"/>
              </a:rPr>
              <a:t>B</a:t>
            </a:r>
            <a:r>
              <a:rPr lang="en-US" altLang="en-US" sz="100" dirty="0">
                <a:latin typeface="+mn-lt"/>
              </a:rPr>
              <a:t> </a:t>
            </a:r>
            <a:r>
              <a:rPr lang="en-US" altLang="en-US" sz="2400" dirty="0">
                <a:latin typeface="+mn-lt"/>
              </a:rPr>
              <a:t>M Pure</a:t>
            </a:r>
            <a:r>
              <a:rPr lang="en-US" altLang="en-US" sz="100" dirty="0">
                <a:latin typeface="+mn-lt"/>
              </a:rPr>
              <a:t> </a:t>
            </a:r>
            <a:r>
              <a:rPr lang="en-US" altLang="en-US" sz="2400" dirty="0">
                <a:latin typeface="+mn-lt"/>
              </a:rPr>
              <a:t>Data System for Analytics</a:t>
            </a:r>
          </a:p>
          <a:p>
            <a:pPr lvl="1"/>
            <a:r>
              <a:rPr lang="en-US" altLang="en-US" sz="2400" dirty="0">
                <a:latin typeface="+mn-lt"/>
              </a:rPr>
              <a:t>Integrated database, server, storage components</a:t>
            </a:r>
          </a:p>
          <a:p>
            <a:r>
              <a:rPr lang="en-US" sz="2400" dirty="0">
                <a:latin typeface="+mn-lt"/>
              </a:rPr>
              <a:t>Data lakes</a:t>
            </a:r>
          </a:p>
        </p:txBody>
      </p:sp>
    </p:spTree>
    <p:extLst>
      <p:ext uri="{BB962C8B-B14F-4D97-AF65-F5344CB8AC3E}">
        <p14:creationId xmlns:p14="http://schemas.microsoft.com/office/powerpoint/2010/main" val="4089854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6.13 Business Intelligence Technology Infrastructure</a:t>
            </a:r>
          </a:p>
        </p:txBody>
      </p:sp>
      <p:pic>
        <p:nvPicPr>
          <p:cNvPr id="4" name="Picture 3" descr="A diagram shows a Business Intelligence Technology Infrastructure. The diagram shows following components on the left. Operational Data, Historical Data, I o T Data, Web and Social Media Data, Audio and Video Data, and External Data. These components together lead to Hadloop Data Lake. An arrow from operational data to data warehouse in the middle is labeled as Extract, transform, load. The hadloop data further leads to data warehouse and analytic platform, and there is a two-way arrow between hadloop data and power users. The data warehouse leads to data mart. There are two-way arrows between data warehouse and casual users, data warehouse and power users, data warehouse and analytic platform, and data mart and casual users. The casual users include queries, reports, and dashboards, while power users includes queries, reports, O L A P, and data mining."/>
          <p:cNvPicPr>
            <a:picLocks noChangeAspect="1"/>
          </p:cNvPicPr>
          <p:nvPr/>
        </p:nvPicPr>
        <p:blipFill rotWithShape="1">
          <a:blip r:embed="rId3" cstate="screen">
            <a:extLst>
              <a:ext uri="{28A0092B-C50C-407E-A947-70E740481C1C}">
                <a14:useLocalDpi xmlns:a14="http://schemas.microsoft.com/office/drawing/2010/main"/>
              </a:ext>
            </a:extLst>
          </a:blip>
          <a:srcRect b="3158"/>
          <a:stretch/>
        </p:blipFill>
        <p:spPr>
          <a:xfrm>
            <a:off x="1228725" y="1623219"/>
            <a:ext cx="6686550" cy="4602162"/>
          </a:xfrm>
          <a:prstGeom prst="rect">
            <a:avLst/>
          </a:prstGeom>
        </p:spPr>
      </p:pic>
    </p:spTree>
    <p:extLst>
      <p:ext uri="{BB962C8B-B14F-4D97-AF65-F5344CB8AC3E}">
        <p14:creationId xmlns:p14="http://schemas.microsoft.com/office/powerpoint/2010/main" val="3683514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535052"/>
          </a:xfrm>
        </p:spPr>
        <p:txBody>
          <a:bodyPr/>
          <a:lstStyle/>
          <a:p>
            <a:r>
              <a:rPr lang="en-US" sz="3200" dirty="0"/>
              <a:t>Interactive Session – Society: </a:t>
            </a:r>
            <a:r>
              <a:rPr lang="en-US" sz="3200" dirty="0" err="1"/>
              <a:t>Societe</a:t>
            </a:r>
            <a:r>
              <a:rPr lang="en-US" sz="3200" dirty="0"/>
              <a:t> </a:t>
            </a:r>
            <a:r>
              <a:rPr lang="en-US" sz="3200" dirty="0" err="1"/>
              <a:t>Generale</a:t>
            </a:r>
            <a:r>
              <a:rPr lang="en-US" sz="3200" dirty="0"/>
              <a:t> Builds an Intelligent System to Manage Information Flow</a:t>
            </a:r>
          </a:p>
        </p:txBody>
      </p:sp>
      <p:sp>
        <p:nvSpPr>
          <p:cNvPr id="3" name="Text Placeholder 2"/>
          <p:cNvSpPr>
            <a:spLocks noGrp="1"/>
          </p:cNvSpPr>
          <p:nvPr>
            <p:ph type="body" idx="1"/>
          </p:nvPr>
        </p:nvSpPr>
        <p:spPr>
          <a:xfrm>
            <a:off x="457200" y="1600200"/>
            <a:ext cx="8229600" cy="4762500"/>
          </a:xfrm>
        </p:spPr>
        <p:txBody>
          <a:bodyPr/>
          <a:lstStyle/>
          <a:p>
            <a:r>
              <a:rPr lang="en-US" sz="2400" dirty="0">
                <a:latin typeface="+mn-lt"/>
              </a:rPr>
              <a:t>Class discussion</a:t>
            </a:r>
          </a:p>
          <a:p>
            <a:pPr lvl="1"/>
            <a:r>
              <a:rPr lang="en-IN" sz="2400" dirty="0">
                <a:latin typeface="+mn-lt"/>
              </a:rPr>
              <a:t>Why did </a:t>
            </a:r>
            <a:r>
              <a:rPr lang="en-IN" sz="2400" dirty="0" err="1">
                <a:latin typeface="+mn-lt"/>
              </a:rPr>
              <a:t>Societe</a:t>
            </a:r>
            <a:r>
              <a:rPr lang="en-IN" sz="2400" dirty="0">
                <a:latin typeface="+mn-lt"/>
              </a:rPr>
              <a:t> </a:t>
            </a:r>
            <a:r>
              <a:rPr lang="en-IN" sz="2400" dirty="0" err="1">
                <a:latin typeface="+mn-lt"/>
              </a:rPr>
              <a:t>Generale’s</a:t>
            </a:r>
            <a:r>
              <a:rPr lang="en-IN" sz="2400" dirty="0">
                <a:latin typeface="+mn-lt"/>
              </a:rPr>
              <a:t> managers decide to develop an automated transaction processing system?</a:t>
            </a:r>
          </a:p>
          <a:p>
            <a:pPr lvl="1"/>
            <a:r>
              <a:rPr lang="en-IN" sz="2400" dirty="0">
                <a:latin typeface="+mn-lt"/>
              </a:rPr>
              <a:t>Why did managers decide they needed an “intelligent system?” In what way was the new system “intelligent?”</a:t>
            </a:r>
          </a:p>
          <a:p>
            <a:pPr lvl="1"/>
            <a:r>
              <a:rPr lang="en-IN" sz="2400" dirty="0">
                <a:latin typeface="+mn-lt"/>
              </a:rPr>
              <a:t>What is the role of human decision makers in the new system?</a:t>
            </a:r>
          </a:p>
          <a:p>
            <a:pPr lvl="1"/>
            <a:r>
              <a:rPr lang="en-IN" sz="2400" dirty="0">
                <a:latin typeface="+mn-lt"/>
              </a:rPr>
              <a:t>Why did managers select the </a:t>
            </a:r>
            <a:r>
              <a:rPr lang="en-IN" sz="2400" dirty="0" err="1">
                <a:latin typeface="+mn-lt"/>
              </a:rPr>
              <a:t>Infogix</a:t>
            </a:r>
            <a:r>
              <a:rPr lang="en-IN" sz="2400" dirty="0">
                <a:latin typeface="+mn-lt"/>
              </a:rPr>
              <a:t> platform?</a:t>
            </a:r>
            <a:endParaRPr lang="en-US" sz="2400" dirty="0">
              <a:latin typeface="+mn-lt"/>
            </a:endParaRPr>
          </a:p>
        </p:txBody>
      </p:sp>
    </p:spTree>
    <p:extLst>
      <p:ext uri="{BB962C8B-B14F-4D97-AF65-F5344CB8AC3E}">
        <p14:creationId xmlns:p14="http://schemas.microsoft.com/office/powerpoint/2010/main" val="2568009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Analytical Tools: Relationships, Patterns, Trends</a:t>
            </a:r>
            <a:endParaRPr lang="en-US" dirty="0"/>
          </a:p>
        </p:txBody>
      </p:sp>
      <p:sp>
        <p:nvSpPr>
          <p:cNvPr id="3" name="Text Placeholder 2"/>
          <p:cNvSpPr>
            <a:spLocks noGrp="1"/>
          </p:cNvSpPr>
          <p:nvPr>
            <p:ph type="body" idx="1"/>
          </p:nvPr>
        </p:nvSpPr>
        <p:spPr/>
        <p:txBody>
          <a:bodyPr/>
          <a:lstStyle/>
          <a:p>
            <a:r>
              <a:rPr lang="en-US" altLang="en-US" sz="2400" dirty="0">
                <a:latin typeface="+mn-lt"/>
              </a:rPr>
              <a:t>Once data is gathered, tools are required for consolidating, analyzing, to use insights to improve decision making</a:t>
            </a:r>
          </a:p>
          <a:p>
            <a:pPr lvl="1"/>
            <a:r>
              <a:rPr lang="en-US" altLang="en-US" sz="2400" dirty="0">
                <a:latin typeface="+mn-lt"/>
              </a:rPr>
              <a:t>Software for database querying and reporting</a:t>
            </a:r>
          </a:p>
          <a:p>
            <a:pPr lvl="1"/>
            <a:r>
              <a:rPr lang="en-US" altLang="en-US" sz="2400" dirty="0">
                <a:latin typeface="+mn-lt"/>
              </a:rPr>
              <a:t>Multidimensional data analysis (O</a:t>
            </a:r>
            <a:r>
              <a:rPr lang="en-US" altLang="en-US" sz="100" dirty="0">
                <a:latin typeface="+mn-lt"/>
              </a:rPr>
              <a:t> </a:t>
            </a:r>
            <a:r>
              <a:rPr lang="en-US" altLang="en-US" sz="2400" dirty="0">
                <a:latin typeface="+mn-lt"/>
              </a:rPr>
              <a:t>L</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P)</a:t>
            </a:r>
          </a:p>
          <a:p>
            <a:pPr lvl="1"/>
            <a:r>
              <a:rPr lang="en-US" altLang="en-US" sz="2400" dirty="0">
                <a:latin typeface="+mn-lt"/>
              </a:rPr>
              <a:t>Data mining</a:t>
            </a:r>
          </a:p>
        </p:txBody>
      </p:sp>
    </p:spTree>
    <p:extLst>
      <p:ext uri="{BB962C8B-B14F-4D97-AF65-F5344CB8AC3E}">
        <p14:creationId xmlns:p14="http://schemas.microsoft.com/office/powerpoint/2010/main" val="3282880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Online Analytical Processing (O</a:t>
            </a:r>
            <a:r>
              <a:rPr lang="en-US" altLang="en-US" sz="100" dirty="0"/>
              <a:t> </a:t>
            </a:r>
            <a:r>
              <a:rPr lang="en-US" altLang="en-US" dirty="0"/>
              <a:t>L</a:t>
            </a:r>
            <a:r>
              <a:rPr lang="en-US" altLang="en-US" sz="100" dirty="0"/>
              <a:t> </a:t>
            </a:r>
            <a:r>
              <a:rPr lang="en-US" altLang="en-US" dirty="0"/>
              <a:t>A</a:t>
            </a:r>
            <a:r>
              <a:rPr lang="en-US" altLang="en-US" sz="100" dirty="0"/>
              <a:t> </a:t>
            </a:r>
            <a:r>
              <a:rPr lang="en-US" altLang="en-US" dirty="0"/>
              <a:t>P)</a:t>
            </a:r>
            <a:endParaRPr lang="en-US" dirty="0"/>
          </a:p>
        </p:txBody>
      </p:sp>
      <p:sp>
        <p:nvSpPr>
          <p:cNvPr id="3" name="Text Placeholder 2"/>
          <p:cNvSpPr>
            <a:spLocks noGrp="1"/>
          </p:cNvSpPr>
          <p:nvPr>
            <p:ph type="body" idx="1"/>
          </p:nvPr>
        </p:nvSpPr>
        <p:spPr/>
        <p:txBody>
          <a:bodyPr/>
          <a:lstStyle/>
          <a:p>
            <a:r>
              <a:rPr lang="en-US" altLang="en-US" sz="2400" dirty="0">
                <a:latin typeface="+mn-lt"/>
              </a:rPr>
              <a:t>Supports multidimensional data analysis, enabling users to view the same data in different ways using multiple dimensions</a:t>
            </a:r>
          </a:p>
          <a:p>
            <a:pPr lvl="1"/>
            <a:r>
              <a:rPr lang="en-US" altLang="en-US" sz="2400" dirty="0">
                <a:latin typeface="+mn-lt"/>
              </a:rPr>
              <a:t>Each aspect of information—product, pricing, cost, region, or time period—represents a different dimension</a:t>
            </a:r>
          </a:p>
          <a:p>
            <a:pPr lvl="1"/>
            <a:r>
              <a:rPr lang="en-US" altLang="en-US" sz="2400" dirty="0">
                <a:latin typeface="+mn-lt"/>
              </a:rPr>
              <a:t>E.g., comparing sales in East in June versus May and July</a:t>
            </a:r>
          </a:p>
          <a:p>
            <a:r>
              <a:rPr lang="en-US" altLang="en-US" sz="2400" dirty="0">
                <a:latin typeface="+mn-lt"/>
              </a:rPr>
              <a:t>Enables users to obtain online answers to ad hoc questions such as these in a fairly rapid amount of time</a:t>
            </a:r>
          </a:p>
        </p:txBody>
      </p:sp>
    </p:spTree>
    <p:extLst>
      <p:ext uri="{BB962C8B-B14F-4D97-AF65-F5344CB8AC3E}">
        <p14:creationId xmlns:p14="http://schemas.microsoft.com/office/powerpoint/2010/main" val="728753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Figure 6.14 Multidimensional Data Model</a:t>
            </a:r>
            <a:endParaRPr lang="en-US" dirty="0"/>
          </a:p>
        </p:txBody>
      </p:sp>
      <p:pic>
        <p:nvPicPr>
          <p:cNvPr id="4" name="Picture 3" descr="A diagram of a cuboid depicts the multidimensional data model. The model shows product as nuts, bolts, washers, and screws along the height, and regions as east, west, and central along the length, and categories, actual and projected, along the width."/>
          <p:cNvPicPr>
            <a:picLocks noChangeAspect="1"/>
          </p:cNvPicPr>
          <p:nvPr/>
        </p:nvPicPr>
        <p:blipFill rotWithShape="1">
          <a:blip r:embed="rId3" cstate="screen">
            <a:extLst>
              <a:ext uri="{28A0092B-C50C-407E-A947-70E740481C1C}">
                <a14:useLocalDpi xmlns:a14="http://schemas.microsoft.com/office/drawing/2010/main"/>
              </a:ext>
            </a:extLst>
          </a:blip>
          <a:srcRect b="4025"/>
          <a:stretch/>
        </p:blipFill>
        <p:spPr>
          <a:xfrm>
            <a:off x="2096875" y="1714500"/>
            <a:ext cx="4950249" cy="4314826"/>
          </a:xfrm>
          <a:prstGeom prst="rect">
            <a:avLst/>
          </a:prstGeom>
        </p:spPr>
      </p:pic>
    </p:spTree>
    <p:extLst>
      <p:ext uri="{BB962C8B-B14F-4D97-AF65-F5344CB8AC3E}">
        <p14:creationId xmlns:p14="http://schemas.microsoft.com/office/powerpoint/2010/main" val="4209291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Data Mining</a:t>
            </a:r>
            <a:endParaRPr lang="en-US" dirty="0"/>
          </a:p>
        </p:txBody>
      </p:sp>
      <p:sp>
        <p:nvSpPr>
          <p:cNvPr id="3" name="Text Placeholder 2"/>
          <p:cNvSpPr>
            <a:spLocks noGrp="1"/>
          </p:cNvSpPr>
          <p:nvPr>
            <p:ph type="body" idx="1"/>
          </p:nvPr>
        </p:nvSpPr>
        <p:spPr>
          <a:xfrm>
            <a:off x="457200" y="1600200"/>
            <a:ext cx="8229600" cy="4686300"/>
          </a:xfrm>
        </p:spPr>
        <p:txBody>
          <a:bodyPr/>
          <a:lstStyle/>
          <a:p>
            <a:r>
              <a:rPr lang="en-US" altLang="en-US" sz="2400" dirty="0">
                <a:latin typeface="+mn-lt"/>
              </a:rPr>
              <a:t>Finds hidden patterns and relationships in large databases and infers rules from them to predict future behavior</a:t>
            </a:r>
          </a:p>
          <a:p>
            <a:r>
              <a:rPr lang="en-US" altLang="en-US" sz="2400" dirty="0">
                <a:latin typeface="+mn-lt"/>
              </a:rPr>
              <a:t>Types of information obtainable from data mining</a:t>
            </a:r>
          </a:p>
          <a:p>
            <a:pPr lvl="1"/>
            <a:r>
              <a:rPr lang="en-US" altLang="en-US" sz="2400" dirty="0">
                <a:latin typeface="+mn-lt"/>
              </a:rPr>
              <a:t>Associations: occurrences linked to single event</a:t>
            </a:r>
          </a:p>
          <a:p>
            <a:pPr lvl="1"/>
            <a:r>
              <a:rPr lang="en-US" altLang="en-US" sz="2400" dirty="0">
                <a:latin typeface="+mn-lt"/>
              </a:rPr>
              <a:t>Sequences: events linked over time</a:t>
            </a:r>
          </a:p>
          <a:p>
            <a:pPr lvl="1"/>
            <a:r>
              <a:rPr lang="en-US" altLang="en-US" sz="2400" dirty="0">
                <a:latin typeface="+mn-lt"/>
              </a:rPr>
              <a:t>Classifications: patterns describing a group an item belongs to</a:t>
            </a:r>
          </a:p>
          <a:p>
            <a:pPr lvl="1"/>
            <a:r>
              <a:rPr lang="en-US" altLang="en-US" sz="2400" dirty="0">
                <a:latin typeface="+mn-lt"/>
              </a:rPr>
              <a:t>Clustering: discovering as yet unclassified groupings</a:t>
            </a:r>
          </a:p>
          <a:p>
            <a:pPr lvl="1"/>
            <a:r>
              <a:rPr lang="en-US" altLang="en-US" sz="2400" dirty="0">
                <a:latin typeface="+mn-lt"/>
              </a:rPr>
              <a:t>Forecasting: uses series of values to forecast future values</a:t>
            </a:r>
          </a:p>
        </p:txBody>
      </p:sp>
    </p:spTree>
    <p:extLst>
      <p:ext uri="{BB962C8B-B14F-4D97-AF65-F5344CB8AC3E}">
        <p14:creationId xmlns:p14="http://schemas.microsoft.com/office/powerpoint/2010/main" val="29249981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Text Mining</a:t>
            </a:r>
            <a:endParaRPr lang="en-US" dirty="0"/>
          </a:p>
        </p:txBody>
      </p:sp>
      <p:sp>
        <p:nvSpPr>
          <p:cNvPr id="3" name="Text Placeholder 2"/>
          <p:cNvSpPr>
            <a:spLocks noGrp="1"/>
          </p:cNvSpPr>
          <p:nvPr>
            <p:ph type="body" idx="1"/>
          </p:nvPr>
        </p:nvSpPr>
        <p:spPr/>
        <p:txBody>
          <a:bodyPr/>
          <a:lstStyle/>
          <a:p>
            <a:r>
              <a:rPr lang="en-US" altLang="en-US" sz="2400" dirty="0">
                <a:latin typeface="+mn-lt"/>
              </a:rPr>
              <a:t>Unstructured data (mostly text files) accounts for 80 percent of an organization</a:t>
            </a:r>
            <a:r>
              <a:rPr lang="en-US" altLang="ja-JP" sz="2400" dirty="0">
                <a:latin typeface="+mn-lt"/>
              </a:rPr>
              <a:t>’s useful information.</a:t>
            </a:r>
          </a:p>
          <a:p>
            <a:r>
              <a:rPr lang="en-US" altLang="en-US" sz="2400" dirty="0">
                <a:latin typeface="+mn-lt"/>
              </a:rPr>
              <a:t>Text mining allows businesses to extract key elements from, discover patterns in, and summarize large unstructured data sets.</a:t>
            </a:r>
          </a:p>
          <a:p>
            <a:r>
              <a:rPr lang="en-US" altLang="en-US" sz="2400" dirty="0">
                <a:latin typeface="+mn-lt"/>
              </a:rPr>
              <a:t>Sentiment analysis</a:t>
            </a:r>
          </a:p>
          <a:p>
            <a:pPr lvl="1"/>
            <a:r>
              <a:rPr lang="en-US" altLang="en-US" sz="2400" dirty="0">
                <a:latin typeface="+mn-lt"/>
              </a:rPr>
              <a:t>Mines online text comments online or in email to measure customer sentiment</a:t>
            </a:r>
          </a:p>
        </p:txBody>
      </p:sp>
    </p:spTree>
    <p:extLst>
      <p:ext uri="{BB962C8B-B14F-4D97-AF65-F5344CB8AC3E}">
        <p14:creationId xmlns:p14="http://schemas.microsoft.com/office/powerpoint/2010/main" val="2594269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Web Mining</a:t>
            </a:r>
            <a:endParaRPr lang="en-US" dirty="0"/>
          </a:p>
        </p:txBody>
      </p:sp>
      <p:sp>
        <p:nvSpPr>
          <p:cNvPr id="3" name="Text Placeholder 2"/>
          <p:cNvSpPr>
            <a:spLocks noGrp="1"/>
          </p:cNvSpPr>
          <p:nvPr>
            <p:ph type="body" idx="1"/>
          </p:nvPr>
        </p:nvSpPr>
        <p:spPr/>
        <p:txBody>
          <a:bodyPr/>
          <a:lstStyle/>
          <a:p>
            <a:r>
              <a:rPr lang="en-US" altLang="en-US" sz="2400" dirty="0">
                <a:latin typeface="+mn-lt"/>
              </a:rPr>
              <a:t>Discovery and analysis of useful patterns and information from the web</a:t>
            </a:r>
          </a:p>
          <a:p>
            <a:pPr lvl="1"/>
            <a:r>
              <a:rPr lang="en-US" altLang="en-US" sz="2400" dirty="0">
                <a:latin typeface="+mn-lt"/>
              </a:rPr>
              <a:t>E.g. to understand customer behavior, evaluate website, quantify success of marketing</a:t>
            </a:r>
          </a:p>
          <a:p>
            <a:r>
              <a:rPr lang="en-US" altLang="en-US" sz="2400" dirty="0">
                <a:latin typeface="+mn-lt"/>
              </a:rPr>
              <a:t>Content mining – mines content of websites</a:t>
            </a:r>
          </a:p>
          <a:p>
            <a:r>
              <a:rPr lang="en-US" altLang="en-US" sz="2400" dirty="0">
                <a:latin typeface="+mn-lt"/>
              </a:rPr>
              <a:t>Structure mining – mines website structural elements, such as links</a:t>
            </a:r>
          </a:p>
          <a:p>
            <a:r>
              <a:rPr lang="en-US" altLang="en-US" sz="2400" dirty="0">
                <a:latin typeface="+mn-lt"/>
              </a:rPr>
              <a:t>Usage mining – mines user interaction data gathered by web servers</a:t>
            </a:r>
          </a:p>
        </p:txBody>
      </p:sp>
    </p:spTree>
    <p:extLst>
      <p:ext uri="{BB962C8B-B14F-4D97-AF65-F5344CB8AC3E}">
        <p14:creationId xmlns:p14="http://schemas.microsoft.com/office/powerpoint/2010/main" val="988340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Databases and the Web</a:t>
            </a:r>
            <a:endParaRPr lang="en-US" dirty="0"/>
          </a:p>
        </p:txBody>
      </p:sp>
      <p:sp>
        <p:nvSpPr>
          <p:cNvPr id="3" name="Text Placeholder 2"/>
          <p:cNvSpPr>
            <a:spLocks noGrp="1"/>
          </p:cNvSpPr>
          <p:nvPr>
            <p:ph type="body" idx="1"/>
          </p:nvPr>
        </p:nvSpPr>
        <p:spPr/>
        <p:txBody>
          <a:bodyPr/>
          <a:lstStyle/>
          <a:p>
            <a:r>
              <a:rPr lang="en-US" altLang="en-US" sz="2400" dirty="0">
                <a:latin typeface="+mn-lt"/>
              </a:rPr>
              <a:t>Firms use the web to make information from their internal databases available to customers and partners.</a:t>
            </a:r>
          </a:p>
          <a:p>
            <a:r>
              <a:rPr lang="en-US" altLang="en-US" sz="2400" dirty="0">
                <a:latin typeface="+mn-lt"/>
              </a:rPr>
              <a:t>Middleware and other software make this possible</a:t>
            </a:r>
          </a:p>
          <a:p>
            <a:pPr lvl="1"/>
            <a:r>
              <a:rPr lang="en-US" altLang="en-US" sz="2400" dirty="0">
                <a:latin typeface="+mn-lt"/>
              </a:rPr>
              <a:t>Web server</a:t>
            </a:r>
          </a:p>
          <a:p>
            <a:pPr lvl="1"/>
            <a:r>
              <a:rPr lang="en-US" altLang="en-US" sz="2400" dirty="0">
                <a:latin typeface="+mn-lt"/>
              </a:rPr>
              <a:t>Application servers or C</a:t>
            </a:r>
            <a:r>
              <a:rPr lang="en-US" altLang="en-US" sz="100" dirty="0">
                <a:latin typeface="+mn-lt"/>
              </a:rPr>
              <a:t> </a:t>
            </a:r>
            <a:r>
              <a:rPr lang="en-US" altLang="en-US" sz="2400" dirty="0">
                <a:latin typeface="+mn-lt"/>
              </a:rPr>
              <a:t>G</a:t>
            </a:r>
            <a:r>
              <a:rPr lang="en-US" altLang="en-US" sz="100" dirty="0">
                <a:latin typeface="+mn-lt"/>
              </a:rPr>
              <a:t> </a:t>
            </a:r>
            <a:r>
              <a:rPr lang="en-US" altLang="en-US" sz="2400" dirty="0">
                <a:latin typeface="+mn-lt"/>
              </a:rPr>
              <a:t>I</a:t>
            </a:r>
          </a:p>
          <a:p>
            <a:pPr lvl="1"/>
            <a:r>
              <a:rPr lang="en-US" altLang="en-US" sz="2400" dirty="0">
                <a:latin typeface="+mn-lt"/>
              </a:rPr>
              <a:t>Database server</a:t>
            </a:r>
          </a:p>
          <a:p>
            <a:r>
              <a:rPr lang="en-US" altLang="en-US" sz="2400" dirty="0">
                <a:latin typeface="+mn-lt"/>
              </a:rPr>
              <a:t>Web interfaces provide familiarity to users and savings over redesigning legacy systems.</a:t>
            </a:r>
            <a:endParaRPr lang="en-US" sz="2400" dirty="0">
              <a:latin typeface="+mn-lt"/>
            </a:endParaRPr>
          </a:p>
        </p:txBody>
      </p:sp>
    </p:spTree>
    <p:extLst>
      <p:ext uri="{BB962C8B-B14F-4D97-AF65-F5344CB8AC3E}">
        <p14:creationId xmlns:p14="http://schemas.microsoft.com/office/powerpoint/2010/main" val="393990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Management Helps the Charlotte Hornets Learn More About Their Fans</a:t>
            </a:r>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US" sz="2400" dirty="0">
                <a:latin typeface="+mn-lt"/>
              </a:rPr>
              <a:t>Large volumes of data in isolated databases</a:t>
            </a:r>
          </a:p>
          <a:p>
            <a:pPr lvl="1"/>
            <a:r>
              <a:rPr lang="en-US" sz="2400" dirty="0">
                <a:latin typeface="+mn-lt"/>
              </a:rPr>
              <a:t>Outdated data management technology</a:t>
            </a:r>
          </a:p>
          <a:p>
            <a:r>
              <a:rPr lang="en-US" altLang="en-US" sz="2400" dirty="0">
                <a:latin typeface="+mn-lt"/>
              </a:rPr>
              <a:t>Solutions</a:t>
            </a:r>
          </a:p>
          <a:p>
            <a:pPr lvl="1"/>
            <a:r>
              <a:rPr lang="en-US" altLang="en-US" sz="2400" dirty="0">
                <a:latin typeface="+mn-lt"/>
              </a:rPr>
              <a:t>S</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P H</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N</a:t>
            </a:r>
            <a:r>
              <a:rPr lang="en-US" altLang="en-US" sz="100" dirty="0">
                <a:latin typeface="+mn-lt"/>
              </a:rPr>
              <a:t> </a:t>
            </a:r>
            <a:r>
              <a:rPr lang="en-US" altLang="en-US" sz="2400" dirty="0">
                <a:latin typeface="+mn-lt"/>
              </a:rPr>
              <a:t>A</a:t>
            </a:r>
          </a:p>
          <a:p>
            <a:pPr lvl="1"/>
            <a:r>
              <a:rPr lang="en-US" altLang="en-US" sz="2400" dirty="0">
                <a:latin typeface="+mn-lt"/>
              </a:rPr>
              <a:t>Data warehouse</a:t>
            </a:r>
          </a:p>
          <a:p>
            <a:pPr lvl="1"/>
            <a:r>
              <a:rPr lang="en-US" altLang="en-US" sz="2400" dirty="0">
                <a:latin typeface="+mn-lt"/>
              </a:rPr>
              <a:t>FanTracker</a:t>
            </a:r>
          </a:p>
          <a:p>
            <a:r>
              <a:rPr lang="en-US" altLang="en-US" sz="2400" dirty="0">
                <a:latin typeface="+mn-lt"/>
              </a:rPr>
              <a:t>Illustrates the importance of data management for better decision making and customer analysis</a:t>
            </a:r>
          </a:p>
        </p:txBody>
      </p:sp>
    </p:spTree>
    <p:extLst>
      <p:ext uri="{BB962C8B-B14F-4D97-AF65-F5344CB8AC3E}">
        <p14:creationId xmlns:p14="http://schemas.microsoft.com/office/powerpoint/2010/main" val="22051858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6.15 Linking Internal Databases to the Web</a:t>
            </a:r>
          </a:p>
        </p:txBody>
      </p:sp>
      <p:pic>
        <p:nvPicPr>
          <p:cNvPr id="4" name="Picture 3" descr="A diagram depicts linking internal databases to the web. The diagram shows the following components from left to right with a two-way arrow between them. Client with Web browser, Internet, Web server, Application server, Database server, and Database."/>
          <p:cNvPicPr>
            <a:picLocks noChangeAspect="1"/>
          </p:cNvPicPr>
          <p:nvPr/>
        </p:nvPicPr>
        <p:blipFill rotWithShape="1">
          <a:blip r:embed="rId3" cstate="screen">
            <a:extLst>
              <a:ext uri="{28A0092B-C50C-407E-A947-70E740481C1C}">
                <a14:useLocalDpi xmlns:a14="http://schemas.microsoft.com/office/drawing/2010/main"/>
              </a:ext>
            </a:extLst>
          </a:blip>
          <a:srcRect b="9868"/>
          <a:stretch/>
        </p:blipFill>
        <p:spPr>
          <a:xfrm>
            <a:off x="762000" y="2524125"/>
            <a:ext cx="7648343" cy="1714500"/>
          </a:xfrm>
          <a:prstGeom prst="rect">
            <a:avLst/>
          </a:prstGeom>
        </p:spPr>
      </p:pic>
    </p:spTree>
    <p:extLst>
      <p:ext uri="{BB962C8B-B14F-4D97-AF65-F5344CB8AC3E}">
        <p14:creationId xmlns:p14="http://schemas.microsoft.com/office/powerpoint/2010/main" val="4106282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Establishing an Information Policy</a:t>
            </a:r>
            <a:endParaRPr lang="en-US" dirty="0"/>
          </a:p>
        </p:txBody>
      </p:sp>
      <p:sp>
        <p:nvSpPr>
          <p:cNvPr id="3" name="Text Placeholder 2"/>
          <p:cNvSpPr>
            <a:spLocks noGrp="1"/>
          </p:cNvSpPr>
          <p:nvPr>
            <p:ph type="body" idx="1"/>
          </p:nvPr>
        </p:nvSpPr>
        <p:spPr/>
        <p:txBody>
          <a:bodyPr/>
          <a:lstStyle/>
          <a:p>
            <a:r>
              <a:rPr lang="en-US" altLang="en-US" sz="2400" dirty="0">
                <a:latin typeface="+mn-lt"/>
              </a:rPr>
              <a:t>Information policy</a:t>
            </a:r>
          </a:p>
          <a:p>
            <a:pPr lvl="1"/>
            <a:r>
              <a:rPr lang="en-US" altLang="en-US" sz="2400" dirty="0">
                <a:latin typeface="+mn-lt"/>
              </a:rPr>
              <a:t>States organization</a:t>
            </a:r>
            <a:r>
              <a:rPr lang="en-US" altLang="ja-JP" sz="2400" dirty="0">
                <a:latin typeface="+mn-lt"/>
              </a:rPr>
              <a:t>’s rules for organizing, managing, storing, sharing information</a:t>
            </a:r>
          </a:p>
          <a:p>
            <a:r>
              <a:rPr lang="en-US" altLang="en-US" sz="2400" dirty="0">
                <a:latin typeface="+mn-lt"/>
              </a:rPr>
              <a:t>Data administration</a:t>
            </a:r>
          </a:p>
          <a:p>
            <a:pPr lvl="1"/>
            <a:r>
              <a:rPr lang="en-US" altLang="en-US" sz="2400" dirty="0">
                <a:latin typeface="+mn-lt"/>
              </a:rPr>
              <a:t>Responsible for specific policies and procedures through which data can be managed as a resource</a:t>
            </a:r>
          </a:p>
          <a:p>
            <a:r>
              <a:rPr lang="en-US" altLang="en-US" sz="2400" dirty="0">
                <a:latin typeface="+mn-lt"/>
              </a:rPr>
              <a:t>Database administration</a:t>
            </a:r>
          </a:p>
          <a:p>
            <a:pPr lvl="1"/>
            <a:r>
              <a:rPr lang="en-US" altLang="en-US" sz="2400" dirty="0">
                <a:latin typeface="+mn-lt"/>
              </a:rPr>
              <a:t>Database design and management group responsible for defining and organizing the structure and content of the database, and maintaining the database.</a:t>
            </a:r>
            <a:endParaRPr lang="en-US" sz="2400" dirty="0">
              <a:latin typeface="+mn-lt"/>
            </a:endParaRPr>
          </a:p>
        </p:txBody>
      </p:sp>
    </p:spTree>
    <p:extLst>
      <p:ext uri="{BB962C8B-B14F-4D97-AF65-F5344CB8AC3E}">
        <p14:creationId xmlns:p14="http://schemas.microsoft.com/office/powerpoint/2010/main" val="1552814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Ensuring Data Quality</a:t>
            </a:r>
            <a:endParaRPr lang="en-US" dirty="0"/>
          </a:p>
        </p:txBody>
      </p:sp>
      <p:sp>
        <p:nvSpPr>
          <p:cNvPr id="3" name="Text Placeholder 2"/>
          <p:cNvSpPr>
            <a:spLocks noGrp="1"/>
          </p:cNvSpPr>
          <p:nvPr>
            <p:ph type="body" idx="1"/>
          </p:nvPr>
        </p:nvSpPr>
        <p:spPr/>
        <p:txBody>
          <a:bodyPr/>
          <a:lstStyle/>
          <a:p>
            <a:r>
              <a:rPr lang="en-US" altLang="en-US" sz="2400" dirty="0">
                <a:latin typeface="+mn-lt"/>
              </a:rPr>
              <a:t>Poor data quality: major obstacle to successful customer relationship management</a:t>
            </a:r>
          </a:p>
          <a:p>
            <a:r>
              <a:rPr lang="en-US" altLang="en-US" sz="2400" dirty="0">
                <a:latin typeface="+mn-lt"/>
              </a:rPr>
              <a:t>Data quality problems caused by:</a:t>
            </a:r>
          </a:p>
          <a:p>
            <a:pPr lvl="1"/>
            <a:r>
              <a:rPr lang="en-US" altLang="en-US" sz="2400" dirty="0">
                <a:latin typeface="+mn-lt"/>
              </a:rPr>
              <a:t>Redundant and inconsistent data produced by multiple systems</a:t>
            </a:r>
          </a:p>
          <a:p>
            <a:pPr lvl="1"/>
            <a:r>
              <a:rPr lang="en-US" altLang="en-US" sz="2400" dirty="0">
                <a:latin typeface="+mn-lt"/>
              </a:rPr>
              <a:t>Data input errors</a:t>
            </a:r>
          </a:p>
          <a:p>
            <a:r>
              <a:rPr lang="en-US" altLang="en-US" sz="2400" dirty="0">
                <a:latin typeface="+mn-lt"/>
              </a:rPr>
              <a:t>Data quality audit</a:t>
            </a:r>
          </a:p>
          <a:p>
            <a:r>
              <a:rPr lang="en-US" altLang="en-US" sz="2400" dirty="0">
                <a:latin typeface="+mn-lt"/>
              </a:rPr>
              <a:t>Data cleansing</a:t>
            </a:r>
            <a:endParaRPr lang="en-US" sz="2400" dirty="0">
              <a:latin typeface="+mn-lt"/>
            </a:endParaRPr>
          </a:p>
        </p:txBody>
      </p:sp>
    </p:spTree>
    <p:extLst>
      <p:ext uri="{BB962C8B-B14F-4D97-AF65-F5344CB8AC3E}">
        <p14:creationId xmlns:p14="http://schemas.microsoft.com/office/powerpoint/2010/main" val="652304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Interactive Session – Organizations: Data-Driven Policing Goes Global</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IN" sz="2400" dirty="0">
                <a:latin typeface="+mn-lt"/>
              </a:rPr>
              <a:t>What are the benefits of intelligence-driven prosecution for crime fighters and the general public?</a:t>
            </a:r>
          </a:p>
          <a:p>
            <a:pPr lvl="1"/>
            <a:r>
              <a:rPr lang="en-IN" sz="2400" dirty="0">
                <a:latin typeface="+mn-lt"/>
              </a:rPr>
              <a:t>What problems does this approach to crime fighting pose?</a:t>
            </a:r>
          </a:p>
          <a:p>
            <a:pPr lvl="1"/>
            <a:r>
              <a:rPr lang="en-IN" sz="2400" dirty="0">
                <a:latin typeface="+mn-lt"/>
              </a:rPr>
              <a:t>What management, organization, and technology issues should be considered when setting up information systems for intelligence-driven prosecution?</a:t>
            </a:r>
          </a:p>
          <a:p>
            <a:pPr lvl="1"/>
            <a:endParaRPr lang="en-US" sz="2400" dirty="0">
              <a:latin typeface="+mn-lt"/>
            </a:endParaRPr>
          </a:p>
        </p:txBody>
      </p:sp>
    </p:spTree>
    <p:extLst>
      <p:ext uri="{BB962C8B-B14F-4D97-AF65-F5344CB8AC3E}">
        <p14:creationId xmlns:p14="http://schemas.microsoft.com/office/powerpoint/2010/main" val="2718268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Mega Midwest Power</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49081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Database?</a:t>
            </a:r>
          </a:p>
        </p:txBody>
      </p:sp>
      <p:sp>
        <p:nvSpPr>
          <p:cNvPr id="3" name="Text Placeholder 2"/>
          <p:cNvSpPr>
            <a:spLocks noGrp="1"/>
          </p:cNvSpPr>
          <p:nvPr>
            <p:ph type="body" idx="1"/>
          </p:nvPr>
        </p:nvSpPr>
        <p:spPr>
          <a:xfrm>
            <a:off x="457199" y="1600200"/>
            <a:ext cx="8391525" cy="4619625"/>
          </a:xfrm>
        </p:spPr>
        <p:txBody>
          <a:bodyPr/>
          <a:lstStyle/>
          <a:p>
            <a:r>
              <a:rPr lang="en-US" altLang="en-US" sz="2400" dirty="0">
                <a:latin typeface="+mn-lt"/>
              </a:rPr>
              <a:t>Database:</a:t>
            </a:r>
          </a:p>
          <a:p>
            <a:pPr lvl="1"/>
            <a:r>
              <a:rPr lang="en-US" altLang="en-US" sz="2400" dirty="0">
                <a:latin typeface="+mn-lt"/>
              </a:rPr>
              <a:t>Collection of related files containing records on people, places, or things</a:t>
            </a:r>
          </a:p>
          <a:p>
            <a:r>
              <a:rPr lang="en-US" altLang="en-US" sz="2400" dirty="0">
                <a:latin typeface="+mn-lt"/>
              </a:rPr>
              <a:t>Entity:</a:t>
            </a:r>
          </a:p>
          <a:p>
            <a:pPr lvl="1"/>
            <a:r>
              <a:rPr lang="en-US" altLang="en-US" sz="2400" dirty="0">
                <a:latin typeface="+mn-lt"/>
              </a:rPr>
              <a:t>Generalized category representing person, place, thing</a:t>
            </a:r>
          </a:p>
          <a:p>
            <a:pPr lvl="1"/>
            <a:r>
              <a:rPr lang="en-US" altLang="en-US" sz="2400" dirty="0">
                <a:latin typeface="+mn-lt"/>
              </a:rPr>
              <a:t>E.g., SUPPLIER, PART</a:t>
            </a:r>
          </a:p>
          <a:p>
            <a:r>
              <a:rPr lang="en-US" altLang="en-US" sz="2400" dirty="0">
                <a:latin typeface="+mn-lt"/>
              </a:rPr>
              <a:t>Attributes:</a:t>
            </a:r>
          </a:p>
          <a:p>
            <a:pPr lvl="1"/>
            <a:r>
              <a:rPr lang="en-US" altLang="en-US" sz="2400" dirty="0">
                <a:latin typeface="+mn-lt"/>
              </a:rPr>
              <a:t>Specific characteristics of each entity:</a:t>
            </a:r>
          </a:p>
          <a:p>
            <a:pPr lvl="2"/>
            <a:r>
              <a:rPr lang="en-US" altLang="en-US" sz="2400" dirty="0">
                <a:latin typeface="+mn-lt"/>
              </a:rPr>
              <a:t>SUPPLIER name, address</a:t>
            </a:r>
          </a:p>
          <a:p>
            <a:pPr lvl="2"/>
            <a:r>
              <a:rPr lang="en-US" altLang="en-US" sz="2400" dirty="0">
                <a:latin typeface="+mn-lt"/>
              </a:rPr>
              <a:t>PART description, unit price, supplier</a:t>
            </a:r>
          </a:p>
        </p:txBody>
      </p:sp>
    </p:spTree>
    <p:extLst>
      <p:ext uri="{BB962C8B-B14F-4D97-AF65-F5344CB8AC3E}">
        <p14:creationId xmlns:p14="http://schemas.microsoft.com/office/powerpoint/2010/main" val="2652680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Relational Databases</a:t>
            </a:r>
            <a:endParaRPr lang="en-US" dirty="0"/>
          </a:p>
        </p:txBody>
      </p:sp>
      <p:sp>
        <p:nvSpPr>
          <p:cNvPr id="3" name="Text Placeholder 2"/>
          <p:cNvSpPr>
            <a:spLocks noGrp="1"/>
          </p:cNvSpPr>
          <p:nvPr>
            <p:ph type="body" idx="1"/>
          </p:nvPr>
        </p:nvSpPr>
        <p:spPr/>
        <p:txBody>
          <a:bodyPr/>
          <a:lstStyle/>
          <a:p>
            <a:r>
              <a:rPr lang="en-US" altLang="en-US" sz="2400" dirty="0">
                <a:latin typeface="+mn-lt"/>
              </a:rPr>
              <a:t>Organize data into two-dimensional tables (relations) with columns and rows</a:t>
            </a:r>
          </a:p>
          <a:p>
            <a:r>
              <a:rPr lang="en-US" altLang="en-US" sz="2400" dirty="0">
                <a:latin typeface="+mn-lt"/>
              </a:rPr>
              <a:t>One table for each entity:</a:t>
            </a:r>
          </a:p>
          <a:p>
            <a:pPr lvl="1"/>
            <a:r>
              <a:rPr lang="en-US" altLang="en-US" sz="2400" dirty="0">
                <a:latin typeface="+mn-lt"/>
              </a:rPr>
              <a:t>E.g., (CUSTOMER, SUPPLIER, PART, SALES)</a:t>
            </a:r>
          </a:p>
          <a:p>
            <a:pPr lvl="1"/>
            <a:r>
              <a:rPr lang="en-US" altLang="en-US" sz="2400" dirty="0">
                <a:latin typeface="+mn-lt"/>
              </a:rPr>
              <a:t>Fields (columns) store data representing an attribute</a:t>
            </a:r>
          </a:p>
          <a:p>
            <a:pPr lvl="1"/>
            <a:r>
              <a:rPr lang="en-US" altLang="en-US" sz="2400" dirty="0">
                <a:latin typeface="+mn-lt"/>
              </a:rPr>
              <a:t>Rows store data for separate records, or tuples</a:t>
            </a:r>
          </a:p>
          <a:p>
            <a:r>
              <a:rPr lang="en-US" altLang="en-US" sz="2400" dirty="0">
                <a:latin typeface="+mn-lt"/>
              </a:rPr>
              <a:t>Key field: uniquely identifies each record</a:t>
            </a:r>
          </a:p>
          <a:p>
            <a:r>
              <a:rPr lang="en-US" altLang="en-US" sz="2400" dirty="0">
                <a:latin typeface="+mn-lt"/>
              </a:rPr>
              <a:t>Primary key</a:t>
            </a:r>
          </a:p>
        </p:txBody>
      </p:sp>
    </p:spTree>
    <p:extLst>
      <p:ext uri="{BB962C8B-B14F-4D97-AF65-F5344CB8AC3E}">
        <p14:creationId xmlns:p14="http://schemas.microsoft.com/office/powerpoint/2010/main" val="2996831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6.2 A Relational Database Table</a:t>
            </a:r>
          </a:p>
        </p:txBody>
      </p:sp>
      <p:pic>
        <p:nvPicPr>
          <p:cNvPr id="4" name="Picture 3" descr="An example of a relational database table shows the following. The table has 5 rows labeled as record tuples, 6 columns labeled attributes, fields, and the first column is labeled key field or primary field. Each column has a heading title as follows, supplier number, supplier name, Supplier Street, Supplier City, Supplier State, and Supplier Zip. The data is as follows. For Supplier number 8 2 5 9, the name C B M Inc, the street is 74 fifth Avenue, the city is Dayton, the state is Ohio, and the zip is 4 5 2 2 0. For supplier number 8 2 6 1, the name is B R Molds, and the address is 1 2 7 7 Gandolly Street in Cleveland, Ohio 4 9 3 4 5. For supplier number 8 2 6 3, the name is Jackson Composites, and the address is 8 2 3 3 Micklin Street in Lexington, Kentucky 5 6 7 2 3. For number 8 4 4 4, the name is Bryant Corporation, and the address is 4 3 1 5 Mill Drive in Rochester, New York 1 1 3 4 4."/>
          <p:cNvPicPr>
            <a:picLocks noChangeAspect="1"/>
          </p:cNvPicPr>
          <p:nvPr/>
        </p:nvPicPr>
        <p:blipFill rotWithShape="1">
          <a:blip r:embed="rId3" cstate="screen">
            <a:extLst>
              <a:ext uri="{28A0092B-C50C-407E-A947-70E740481C1C}">
                <a14:useLocalDpi xmlns:a14="http://schemas.microsoft.com/office/drawing/2010/main"/>
              </a:ext>
            </a:extLst>
          </a:blip>
          <a:srcRect b="4687"/>
          <a:stretch/>
        </p:blipFill>
        <p:spPr>
          <a:xfrm>
            <a:off x="515967" y="2371725"/>
            <a:ext cx="8112066" cy="2905125"/>
          </a:xfrm>
          <a:prstGeom prst="rect">
            <a:avLst/>
          </a:prstGeom>
        </p:spPr>
      </p:pic>
    </p:spTree>
    <p:extLst>
      <p:ext uri="{BB962C8B-B14F-4D97-AF65-F5344CB8AC3E}">
        <p14:creationId xmlns:p14="http://schemas.microsoft.com/office/powerpoint/2010/main" val="927521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6.3 The PART Table</a:t>
            </a:r>
          </a:p>
        </p:txBody>
      </p:sp>
      <p:pic>
        <p:nvPicPr>
          <p:cNvPr id="4" name="Picture 3" descr="An example of a part table has 4 columns and 7 rows. The first column is the primary key and is labeled part number. The last column is the foreign key and is labeled supplier number. The second column is labeled part name, and the third column is labeled unit price. The data is as follows. For part number 137, the part name is door latch, the unit price is 22.00, and the supplier number is 8 2 5 9. For part number 145, the part name is side mirror, the unit price is 12.00, and the supplier number is 8 4 4 4. For part number 150, the part name is door molding, the unit price is 6.00, and the supplier number is 8 2 6 3. For part number 152, the part name is door lock, the unit price is 31.00, and the supplier number is 8 2 5 9. For part number 155, the part name is compressor, the unit price is 54.00, and the supplier number is 8 2 6 1 For part number 178, the part name is door handle, the unit price is 10.00, and the supplier number is 8 2 5 9."/>
          <p:cNvPicPr>
            <a:picLocks noChangeAspect="1"/>
          </p:cNvPicPr>
          <p:nvPr/>
        </p:nvPicPr>
        <p:blipFill rotWithShape="1">
          <a:blip r:embed="rId3">
            <a:extLst>
              <a:ext uri="{28A0092B-C50C-407E-A947-70E740481C1C}">
                <a14:useLocalDpi xmlns:a14="http://schemas.microsoft.com/office/drawing/2010/main"/>
              </a:ext>
            </a:extLst>
          </a:blip>
          <a:srcRect b="4481"/>
          <a:stretch/>
        </p:blipFill>
        <p:spPr>
          <a:xfrm>
            <a:off x="1247915" y="1635907"/>
            <a:ext cx="6648171" cy="4679761"/>
          </a:xfrm>
          <a:prstGeom prst="rect">
            <a:avLst/>
          </a:prstGeom>
        </p:spPr>
      </p:pic>
    </p:spTree>
    <p:extLst>
      <p:ext uri="{BB962C8B-B14F-4D97-AF65-F5344CB8AC3E}">
        <p14:creationId xmlns:p14="http://schemas.microsoft.com/office/powerpoint/2010/main" val="228261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Relationships </a:t>
            </a:r>
            <a:r>
              <a:rPr 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Entity-relationship diagram</a:t>
            </a:r>
          </a:p>
          <a:p>
            <a:pPr lvl="1"/>
            <a:r>
              <a:rPr lang="en-US" altLang="en-US" sz="2400" dirty="0">
                <a:latin typeface="+mn-lt"/>
              </a:rPr>
              <a:t>Used to clarify table relationships in a relational database</a:t>
            </a:r>
          </a:p>
          <a:p>
            <a:r>
              <a:rPr lang="en-US" altLang="en-US" sz="2400" dirty="0">
                <a:latin typeface="+mn-lt"/>
              </a:rPr>
              <a:t>Relational database tables may have:</a:t>
            </a:r>
          </a:p>
          <a:p>
            <a:pPr lvl="1"/>
            <a:r>
              <a:rPr lang="en-US" altLang="en-US" sz="2400" dirty="0">
                <a:latin typeface="+mn-lt"/>
              </a:rPr>
              <a:t>One-to-one relationship</a:t>
            </a:r>
          </a:p>
          <a:p>
            <a:pPr lvl="1"/>
            <a:r>
              <a:rPr lang="en-US" altLang="en-US" sz="2400" dirty="0">
                <a:latin typeface="+mn-lt"/>
              </a:rPr>
              <a:t>One-to-many relationship</a:t>
            </a:r>
          </a:p>
          <a:p>
            <a:pPr lvl="1"/>
            <a:r>
              <a:rPr lang="en-US" altLang="en-US" sz="2400" dirty="0">
                <a:latin typeface="+mn-lt"/>
              </a:rPr>
              <a:t>Many-to-many relationship</a:t>
            </a:r>
          </a:p>
          <a:p>
            <a:pPr lvl="2"/>
            <a:r>
              <a:rPr lang="en-US" altLang="en-US" sz="2400" dirty="0">
                <a:latin typeface="+mn-lt"/>
              </a:rPr>
              <a:t>Requires </a:t>
            </a:r>
            <a:r>
              <a:rPr lang="en-US" altLang="ja-JP" sz="2400" dirty="0">
                <a:latin typeface="+mn-lt"/>
              </a:rPr>
              <a:t>“join table” or intersection relation that links the two tables to join information</a:t>
            </a:r>
            <a:endParaRPr lang="en-US" altLang="en-US" sz="2400" dirty="0">
              <a:latin typeface="+mn-lt"/>
            </a:endParaRPr>
          </a:p>
        </p:txBody>
      </p:sp>
    </p:spTree>
    <p:extLst>
      <p:ext uri="{BB962C8B-B14F-4D97-AF65-F5344CB8AC3E}">
        <p14:creationId xmlns:p14="http://schemas.microsoft.com/office/powerpoint/2010/main" val="3929139770"/>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8532</TotalTime>
  <Words>3818</Words>
  <Application>Microsoft Office PowerPoint</Application>
  <PresentationFormat>On-screen Show (4:3)</PresentationFormat>
  <Paragraphs>334</Paragraphs>
  <Slides>44</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Data Management Helps the Charlotte Hornets Learn More About Their Fans</vt:lpstr>
      <vt:lpstr>What is a Database?</vt:lpstr>
      <vt:lpstr>Relational Databases</vt:lpstr>
      <vt:lpstr>Figure 6.2 A Relational Database Table</vt:lpstr>
      <vt:lpstr>Figure 6.3 The PART Table</vt:lpstr>
      <vt:lpstr>Establishing Relationships (1 of 2)</vt:lpstr>
      <vt:lpstr>Figure 6.4 A Simple Entity-Relationship Diagram</vt:lpstr>
      <vt:lpstr>Establishing Relationships (2 of 2)</vt:lpstr>
      <vt:lpstr>Figure 6.5 Sample Order Report</vt:lpstr>
      <vt:lpstr>Figure 6.6 The Final Database Design with Sample Records</vt:lpstr>
      <vt:lpstr>Figure 6.7 Entity-Relationship Diagram for the Database with Four Tables</vt:lpstr>
      <vt:lpstr>Database Management Systems (D B M S)</vt:lpstr>
      <vt:lpstr>Figure 6.8 Human Resources Database with Multiple Views</vt:lpstr>
      <vt:lpstr>Operations of a Relational D B M S</vt:lpstr>
      <vt:lpstr>Figure 6.9 The Three Basic Operations of a Relational D B M S</vt:lpstr>
      <vt:lpstr>Capabilities of Database Management Systems</vt:lpstr>
      <vt:lpstr>Figure 6.10 Access Data Dictionary Features</vt:lpstr>
      <vt:lpstr>Figure 6.11 Example of an S Q L Query</vt:lpstr>
      <vt:lpstr>Figure 6.12 An Access Query</vt:lpstr>
      <vt:lpstr>Non-Relational Databases</vt:lpstr>
      <vt:lpstr>Cloud Databases and Distributed Databases</vt:lpstr>
      <vt:lpstr>The Challenge of Big Data</vt:lpstr>
      <vt:lpstr>Business Intelligence Infrastructure</vt:lpstr>
      <vt:lpstr>Data Warehouses</vt:lpstr>
      <vt:lpstr>Hadoop</vt:lpstr>
      <vt:lpstr>In-Memory Computing</vt:lpstr>
      <vt:lpstr>Analytic Platforms</vt:lpstr>
      <vt:lpstr>Figure 6.13 Business Intelligence Technology Infrastructure</vt:lpstr>
      <vt:lpstr>Interactive Session – Society: Societe Generale Builds an Intelligent System to Manage Information Flow</vt:lpstr>
      <vt:lpstr>Analytical Tools: Relationships, Patterns, Trends</vt:lpstr>
      <vt:lpstr>Online Analytical Processing (O L A P)</vt:lpstr>
      <vt:lpstr>Figure 6.14 Multidimensional Data Model</vt:lpstr>
      <vt:lpstr>Data Mining</vt:lpstr>
      <vt:lpstr>Text Mining</vt:lpstr>
      <vt:lpstr>Web Mining</vt:lpstr>
      <vt:lpstr>Databases and the Web</vt:lpstr>
      <vt:lpstr>Figure 6.15 Linking Internal Databases to the Web</vt:lpstr>
      <vt:lpstr>Establishing an Information Policy</vt:lpstr>
      <vt:lpstr>Ensuring Data Quality</vt:lpstr>
      <vt:lpstr>Interactive Session – Organizations: Data-Driven Policing Goes Global</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884</cp:revision>
  <dcterms:modified xsi:type="dcterms:W3CDTF">2018-10-22T12:36:15Z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