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37"/>
  </p:notesMasterIdLst>
  <p:handoutMasterIdLst>
    <p:handoutMasterId r:id="rId38"/>
  </p:handoutMasterIdLst>
  <p:sldIdLst>
    <p:sldId id="301" r:id="rId3"/>
    <p:sldId id="306" r:id="rId4"/>
    <p:sldId id="307" r:id="rId5"/>
    <p:sldId id="308" r:id="rId6"/>
    <p:sldId id="309" r:id="rId7"/>
    <p:sldId id="310" r:id="rId8"/>
    <p:sldId id="311" r:id="rId9"/>
    <p:sldId id="312" r:id="rId10"/>
    <p:sldId id="313" r:id="rId11"/>
    <p:sldId id="314" r:id="rId12"/>
    <p:sldId id="315" r:id="rId13"/>
    <p:sldId id="316" r:id="rId14"/>
    <p:sldId id="317" r:id="rId15"/>
    <p:sldId id="318" r:id="rId16"/>
    <p:sldId id="319" r:id="rId17"/>
    <p:sldId id="320" r:id="rId18"/>
    <p:sldId id="321" r:id="rId19"/>
    <p:sldId id="322" r:id="rId20"/>
    <p:sldId id="323" r:id="rId21"/>
    <p:sldId id="324" r:id="rId22"/>
    <p:sldId id="325" r:id="rId23"/>
    <p:sldId id="326" r:id="rId24"/>
    <p:sldId id="327" r:id="rId25"/>
    <p:sldId id="328" r:id="rId26"/>
    <p:sldId id="329" r:id="rId27"/>
    <p:sldId id="330" r:id="rId28"/>
    <p:sldId id="331" r:id="rId29"/>
    <p:sldId id="332" r:id="rId30"/>
    <p:sldId id="333" r:id="rId31"/>
    <p:sldId id="334" r:id="rId32"/>
    <p:sldId id="335" r:id="rId33"/>
    <p:sldId id="336" r:id="rId34"/>
    <p:sldId id="337" r:id="rId35"/>
    <p:sldId id="338" r:id="rId36"/>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rey Holcomb" initials="" lastIdx="3" clrIdx="0"/>
  <p:cmAuthor id="1" name="Ruchi Sachdev" initials="" lastIdx="8" clrIdx="1"/>
  <p:cmAuthor id="2" name="Sarah Reusché" initials="" lastIdx="13" clrIdx="2"/>
  <p:cmAuthor id="3" name="Nitin Shankar" initials="" lastIdx="6" clrIdx="3"/>
  <p:cmAuthor id="4" name="Kristen Flathman" initials="" lastIdx="1" clrIdx="4"/>
  <p:cmAuthor id="5" name="Ben Schroeter" initials=""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F9630F-82C1-40B7-BC3A-925EFCFF5E92}">
  <a:tblStyle styleId="{40F9630F-82C1-40B7-BC3A-925EFCFF5E92}"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12700" cap="flat" cmpd="sng">
              <a:solidFill>
                <a:schemeClr val="accent1"/>
              </a:solidFill>
              <a:prstDash val="solid"/>
              <a:round/>
              <a:headEnd type="none" w="med" len="med"/>
              <a:tailEnd type="none" w="med" len="med"/>
            </a:ln>
          </a:top>
          <a:bottom>
            <a:ln w="12700" cap="flat" cmpd="sng">
              <a:solidFill>
                <a:schemeClr val="accent1"/>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med" len="med"/>
              <a:tailEnd type="none" w="med" len="med"/>
            </a:ln>
          </a:top>
        </a:tcBdr>
        <a:fill>
          <a:solidFill>
            <a:srgbClr val="FFFFFF">
              <a:alpha val="0"/>
            </a:srgbClr>
          </a:solidFill>
        </a:fill>
      </a:tcStyle>
    </a:lastRow>
    <a:firstRow>
      <a:tcTxStyle b="on" i="off"/>
      <a:tcStyle>
        <a:tcBdr>
          <a:bottom>
            <a:ln w="12700" cap="flat" cmpd="sng">
              <a:solidFill>
                <a:schemeClr val="accent1"/>
              </a:solidFill>
              <a:prstDash val="solid"/>
              <a:round/>
              <a:headEnd type="none" w="med" len="med"/>
              <a:tailEnd type="none" w="med" len="med"/>
            </a:ln>
          </a:bottom>
        </a:tcBdr>
        <a:fill>
          <a:solidFill>
            <a:srgbClr val="FFFFFF">
              <a:alpha val="0"/>
            </a:srgb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563" autoAdjust="0"/>
    <p:restoredTop sz="96395" autoAdjust="0"/>
  </p:normalViewPr>
  <p:slideViewPr>
    <p:cSldViewPr snapToGrid="0" snapToObjects="1">
      <p:cViewPr varScale="1">
        <p:scale>
          <a:sx n="110" d="100"/>
          <a:sy n="110" d="100"/>
        </p:scale>
        <p:origin x="2082" y="108"/>
      </p:cViewPr>
      <p:guideLst>
        <p:guide orient="horz" pos="2160"/>
        <p:guide pos="2880"/>
      </p:guideLst>
    </p:cSldViewPr>
  </p:slideViewPr>
  <p:outlineViewPr>
    <p:cViewPr>
      <p:scale>
        <a:sx n="100" d="100"/>
        <a:sy n="100"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85CB01-6679-D646-ACB3-8B04B786C15F}" type="datetimeFigureOut">
              <a:rPr lang="en-US" smtClean="0"/>
              <a:t>10/22/2018</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AC0F4D-8A6F-1C4A-B6BF-1558431E4F79}" type="slidenum">
              <a:rPr lang="en-US" smtClean="0"/>
              <a:t>‹#›</a:t>
            </a:fld>
            <a:endParaRPr lang="en-US" dirty="0"/>
          </a:p>
        </p:txBody>
      </p:sp>
    </p:spTree>
    <p:extLst>
      <p:ext uri="{BB962C8B-B14F-4D97-AF65-F5344CB8AC3E}">
        <p14:creationId xmlns:p14="http://schemas.microsoft.com/office/powerpoint/2010/main" val="3554063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200" b="0" i="0" u="none" strike="noStrike" cap="none">
                <a:solidFill>
                  <a:schemeClr val="dk1"/>
                </a:solidFill>
                <a:latin typeface="Arial"/>
                <a:ea typeface="Arial"/>
                <a:cs typeface="Arial"/>
                <a:sym typeface="Arial"/>
              </a:defRPr>
            </a:lvl2pPr>
            <a:lvl3pPr marL="914400" marR="0" lvl="2" indent="0" algn="l" rtl="0">
              <a:spcBef>
                <a:spcPts val="0"/>
              </a:spcBef>
              <a:buNone/>
              <a:defRPr sz="1200" b="0" i="0" u="none" strike="noStrike" cap="none">
                <a:solidFill>
                  <a:schemeClr val="dk1"/>
                </a:solidFill>
                <a:latin typeface="Arial"/>
                <a:ea typeface="Arial"/>
                <a:cs typeface="Arial"/>
                <a:sym typeface="Arial"/>
              </a:defRPr>
            </a:lvl3pPr>
            <a:lvl4pPr marL="1371600" marR="0" lvl="3" indent="0" algn="l" rtl="0">
              <a:spcBef>
                <a:spcPts val="0"/>
              </a:spcBef>
              <a:buNone/>
              <a:defRPr sz="1200" b="0" i="0" u="none" strike="noStrike" cap="none">
                <a:solidFill>
                  <a:schemeClr val="dk1"/>
                </a:solidFill>
                <a:latin typeface="Arial"/>
                <a:ea typeface="Arial"/>
                <a:cs typeface="Arial"/>
                <a:sym typeface="Arial"/>
              </a:defRPr>
            </a:lvl4pPr>
            <a:lvl5pPr marL="1828800" marR="0" lvl="4" indent="0" algn="l" rtl="0">
              <a:spcBef>
                <a:spcPts val="0"/>
              </a:spcBef>
              <a:buNone/>
              <a:defRPr sz="1200" b="0" i="0" u="none" strike="noStrike" cap="none">
                <a:solidFill>
                  <a:schemeClr val="dk1"/>
                </a:solidFill>
                <a:latin typeface="Arial"/>
                <a:ea typeface="Arial"/>
                <a:cs typeface="Arial"/>
                <a:sym typeface="Arial"/>
              </a:defRPr>
            </a:lvl5pPr>
            <a:lvl6pPr marL="2286000" marR="0" lvl="5" indent="0" algn="l" rtl="0">
              <a:spcBef>
                <a:spcPts val="0"/>
              </a:spcBef>
              <a:buNone/>
              <a:defRPr sz="1200" b="0" i="0" u="none" strike="noStrike" cap="none">
                <a:solidFill>
                  <a:schemeClr val="dk1"/>
                </a:solidFill>
                <a:latin typeface="Arial"/>
                <a:ea typeface="Arial"/>
                <a:cs typeface="Arial"/>
                <a:sym typeface="Arial"/>
              </a:defRPr>
            </a:lvl6pPr>
            <a:lvl7pPr marL="2743200" marR="0" lvl="6" indent="0" algn="l" rtl="0">
              <a:spcBef>
                <a:spcPts val="0"/>
              </a:spcBef>
              <a:buNone/>
              <a:defRPr sz="1200" b="0" i="0" u="none" strike="noStrike" cap="none">
                <a:solidFill>
                  <a:schemeClr val="dk1"/>
                </a:solidFill>
                <a:latin typeface="Arial"/>
                <a:ea typeface="Arial"/>
                <a:cs typeface="Arial"/>
                <a:sym typeface="Arial"/>
              </a:defRPr>
            </a:lvl7pPr>
            <a:lvl8pPr marL="3200400" marR="0" lvl="7" indent="0" algn="l" rtl="0">
              <a:spcBef>
                <a:spcPts val="0"/>
              </a:spcBef>
              <a:buNone/>
              <a:defRPr sz="1200" b="0" i="0" u="none" strike="noStrike" cap="none">
                <a:solidFill>
                  <a:schemeClr val="dk1"/>
                </a:solidFill>
                <a:latin typeface="Arial"/>
                <a:ea typeface="Arial"/>
                <a:cs typeface="Arial"/>
                <a:sym typeface="Arial"/>
              </a:defRPr>
            </a:lvl8pPr>
            <a:lvl9pPr marL="3657600" marR="0" lvl="8" indent="0" algn="l" rtl="0">
              <a:spcBef>
                <a:spcPts val="0"/>
              </a:spcBef>
              <a:buNone/>
              <a:defRPr sz="1200" b="0"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Arial"/>
                <a:ea typeface="Arial"/>
                <a:cs typeface="Arial"/>
                <a:sym typeface="Arial"/>
              </a:rPr>
              <a:t>‹#›</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457102709"/>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dirty="0">
                <a:solidFill>
                  <a:schemeClr val="dk1"/>
                </a:solidFill>
                <a:latin typeface="Arial"/>
                <a:ea typeface="Arial"/>
                <a:cs typeface="Arial"/>
                <a:sym typeface="Arial"/>
              </a:rPr>
              <a:t>If this PowerPoint presentation contains mathematical equations, you may need to check that your computer has the following installed:</a:t>
            </a:r>
          </a:p>
          <a:p>
            <a:r>
              <a:rPr lang="en-US" sz="1200" b="0" i="0" u="none" strike="noStrike" kern="1200" cap="none" dirty="0">
                <a:solidFill>
                  <a:schemeClr val="dk1"/>
                </a:solidFill>
                <a:latin typeface="Arial"/>
                <a:ea typeface="Arial"/>
                <a:cs typeface="Arial"/>
                <a:sym typeface="Arial"/>
              </a:rPr>
              <a:t>1) MathType Plugin</a:t>
            </a:r>
          </a:p>
          <a:p>
            <a:r>
              <a:rPr lang="en-US" sz="1200" b="0" i="0" u="none" strike="noStrike" kern="1200" cap="none" dirty="0">
                <a:solidFill>
                  <a:schemeClr val="dk1"/>
                </a:solidFill>
                <a:latin typeface="Arial"/>
                <a:ea typeface="Arial"/>
                <a:cs typeface="Arial"/>
                <a:sym typeface="Arial"/>
              </a:rPr>
              <a:t>2) Math Player (free versions available)</a:t>
            </a:r>
          </a:p>
          <a:p>
            <a:r>
              <a:rPr lang="en-US" sz="1200" b="0" i="0" u="none" strike="noStrike" kern="1200" cap="none" dirty="0">
                <a:solidFill>
                  <a:schemeClr val="dk1"/>
                </a:solidFill>
                <a:latin typeface="Arial"/>
                <a:ea typeface="Arial"/>
                <a:cs typeface="Arial"/>
                <a:sym typeface="Arial"/>
              </a:rPr>
              <a:t>3) NVDA Reader (free versions available)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3099114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Talk to students about how they are using their cell phones. Are they listening to online radio stations, streaming music and videos, or mostly just texting? Do they shop, and do some buy? What do they buy– digital goods or retail goods like at Amazon? How use apps to purchase? Ask them to think about how this new mobile platform might influence how a business is run, or how it is managed.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Quantum physics, or quantum mechanics, studies the behavior of physical matter at microscopic scales, in which energy and matter behave as both waves and particles.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The term </a:t>
            </a:r>
            <a:r>
              <a:rPr lang="ja-JP" altLang="en-US" dirty="0">
                <a:latin typeface="Times New Roman" panose="02020603050405020304" pitchFamily="18" charset="0"/>
              </a:rPr>
              <a:t>“</a:t>
            </a:r>
            <a:r>
              <a:rPr lang="en-US" altLang="ja-JP" dirty="0">
                <a:latin typeface="Times New Roman" panose="02020603050405020304" pitchFamily="18" charset="0"/>
              </a:rPr>
              <a:t>virtualization</a:t>
            </a:r>
            <a:r>
              <a:rPr lang="ja-JP" altLang="en-US" dirty="0">
                <a:latin typeface="Times New Roman" panose="02020603050405020304" pitchFamily="18" charset="0"/>
              </a:rPr>
              <a:t>”</a:t>
            </a:r>
            <a:r>
              <a:rPr lang="en-US" altLang="ja-JP" dirty="0">
                <a:latin typeface="Times New Roman" panose="02020603050405020304" pitchFamily="18" charset="0"/>
              </a:rPr>
              <a:t> is so widely used that it can be confusing. Virtualization has an </a:t>
            </a:r>
            <a:r>
              <a:rPr lang="ja-JP" altLang="en-US" dirty="0">
                <a:latin typeface="Times New Roman" panose="02020603050405020304" pitchFamily="18" charset="0"/>
              </a:rPr>
              <a:t>“</a:t>
            </a:r>
            <a:r>
              <a:rPr lang="en-US" altLang="ja-JP" dirty="0">
                <a:latin typeface="Times New Roman" panose="02020603050405020304" pitchFamily="18" charset="0"/>
              </a:rPr>
              <a:t>as if</a:t>
            </a:r>
            <a:r>
              <a:rPr lang="ja-JP" altLang="en-US" dirty="0">
                <a:latin typeface="Times New Roman" panose="02020603050405020304" pitchFamily="18" charset="0"/>
              </a:rPr>
              <a:t>”</a:t>
            </a:r>
            <a:r>
              <a:rPr lang="en-US" altLang="ja-JP" dirty="0">
                <a:latin typeface="Times New Roman" panose="02020603050405020304" pitchFamily="18" charset="0"/>
              </a:rPr>
              <a:t> quality to it. There are virtual machines that are software </a:t>
            </a:r>
            <a:r>
              <a:rPr lang="ja-JP" altLang="en-US" dirty="0">
                <a:latin typeface="Times New Roman" panose="02020603050405020304" pitchFamily="18" charset="0"/>
              </a:rPr>
              <a:t>“</a:t>
            </a:r>
            <a:r>
              <a:rPr lang="en-US" altLang="ja-JP" dirty="0">
                <a:latin typeface="Times New Roman" panose="02020603050405020304" pitchFamily="18" charset="0"/>
              </a:rPr>
              <a:t>machines</a:t>
            </a:r>
            <a:r>
              <a:rPr lang="ja-JP" altLang="en-US" dirty="0">
                <a:latin typeface="Times New Roman" panose="02020603050405020304" pitchFamily="18" charset="0"/>
              </a:rPr>
              <a:t>”</a:t>
            </a:r>
            <a:r>
              <a:rPr lang="en-US" altLang="ja-JP" dirty="0">
                <a:latin typeface="Times New Roman" panose="02020603050405020304" pitchFamily="18" charset="0"/>
              </a:rPr>
              <a:t> that act as if they were a real physical computer (executes instructions like the physical machine it emulates). IBM</a:t>
            </a:r>
            <a:r>
              <a:rPr lang="ja-JP" altLang="en-US" dirty="0">
                <a:latin typeface="Times New Roman" panose="02020603050405020304" pitchFamily="18" charset="0"/>
              </a:rPr>
              <a:t>’</a:t>
            </a:r>
            <a:r>
              <a:rPr lang="en-US" altLang="ja-JP" dirty="0">
                <a:latin typeface="Times New Roman" panose="02020603050405020304" pitchFamily="18" charset="0"/>
              </a:rPr>
              <a:t>s mainframes run tens of thousands of separate instances of Windows or Linux on a single large mainframe computer, giving users the impression they have their own dedicated computer. Server computers can be virtualized to run multiple instances of an operating system also giving users the feeling they have their own computer. Virtualized computers are much more efficient than a typical non-virtualized computer because they can be executing multiple jobs nearly simultaneously. Virtual memory is memory which fools the processor into thinking it is hardware memory but in fact is memory located on a hard drive.</a:t>
            </a:r>
            <a:endParaRPr lang="en-US" altLang="en-US" dirty="0">
              <a:latin typeface="Times New Roman" panose="02020603050405020304" pitchFamily="18" charset="0"/>
            </a:endParaRP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12</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2420805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baseline="0" dirty="0"/>
              <a:t>Examples of Nanotubes, Page </a:t>
            </a:r>
            <a:r>
              <a:rPr lang="en-US" altLang="en-US" i="0" baseline="0" dirty="0">
                <a:solidFill>
                  <a:srgbClr val="FF0000"/>
                </a:solidFill>
              </a:rPr>
              <a:t>165</a:t>
            </a:r>
            <a:r>
              <a:rPr lang="en-US" altLang="en-US" i="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Nanotubes are tiny tubes about 10,000 times thinner than a human hair. They consist of rolled-up sheets of carbon hexagons and have potential uses as minuscule wires or in </a:t>
            </a:r>
            <a:r>
              <a:rPr lang="en-US" sz="1200" b="0" i="1" u="none" strike="noStrike" kern="1200" cap="none" baseline="0" dirty="0" err="1">
                <a:solidFill>
                  <a:schemeClr val="tx1"/>
                </a:solidFill>
                <a:latin typeface="Arial"/>
                <a:ea typeface="Arial"/>
                <a:cs typeface="Arial"/>
                <a:sym typeface="Arial"/>
              </a:rPr>
              <a:t>ultrasmall</a:t>
            </a:r>
            <a:r>
              <a:rPr lang="en-US" sz="1200" b="0" i="1" u="none" strike="noStrike" kern="1200" cap="none" baseline="0" dirty="0">
                <a:solidFill>
                  <a:schemeClr val="tx1"/>
                </a:solidFill>
                <a:latin typeface="Arial"/>
                <a:ea typeface="Arial"/>
                <a:cs typeface="Arial"/>
                <a:sym typeface="Arial"/>
              </a:rPr>
              <a:t> electronic devices and are very powerful conductors of electrical current.</a:t>
            </a:r>
            <a:endParaRPr lang="en-US" dirty="0"/>
          </a:p>
          <a:p>
            <a:endParaRPr lang="en-US" sz="1200" b="0" i="1" u="none" strike="noStrike" kern="1200" cap="none" baseline="0" dirty="0">
              <a:solidFill>
                <a:schemeClr val="tx1"/>
              </a:solidFill>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Nanotechnology is the study of the controlling of matter on an atomic and molecular scale. Generally, nanotechnology deals with structures of the size 100 nanometers or smaller. Nanotechnology is used to create transistors of the tiny size previously mentioned. Can students describe any other applications of this type of technology (for example, medical)?</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14</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9022537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baseline="0" dirty="0"/>
              <a:t>Figure 5.4, Page </a:t>
            </a:r>
            <a:r>
              <a:rPr lang="en-US" altLang="en-US" i="0" baseline="0" dirty="0">
                <a:solidFill>
                  <a:srgbClr val="FF0000"/>
                </a:solidFill>
              </a:rPr>
              <a:t>166</a:t>
            </a:r>
            <a:r>
              <a:rPr lang="en-US" altLang="en-US" i="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In cloud computing, hardware and software capabilities are a pool of virtualized resources provided over a network, often the Internet. Businesses and employees have access to applications and IT infrastructure anywhere and at any time.</a:t>
            </a:r>
          </a:p>
          <a:p>
            <a:endParaRPr lang="en-US" sz="1200" b="0" i="1" u="none" strike="noStrike" kern="1200" cap="none" baseline="0" dirty="0">
              <a:solidFill>
                <a:schemeClr val="tx1"/>
              </a:solidFill>
              <a:latin typeface="Arial"/>
              <a:ea typeface="Arial"/>
              <a:cs typeface="Arial"/>
              <a:sym typeface="Arial"/>
            </a:endParaRPr>
          </a:p>
          <a:p>
            <a:pPr eaLnBrk="1" hangingPunct="1"/>
            <a:r>
              <a:rPr lang="en-US" altLang="en-US" dirty="0">
                <a:latin typeface="Times New Roman" panose="02020603050405020304" pitchFamily="18" charset="0"/>
              </a:rPr>
              <a:t>The largest operators of cloud computing data centers are Amazon, IBM, Oracle, HP, Apple, and Google.</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15</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7587888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baseline="0" dirty="0"/>
              <a:t>Figure 5.5, Page </a:t>
            </a:r>
            <a:r>
              <a:rPr lang="en-US" altLang="en-US" i="0" baseline="0" dirty="0">
                <a:solidFill>
                  <a:srgbClr val="FF0000"/>
                </a:solidFill>
              </a:rPr>
              <a:t>167</a:t>
            </a:r>
            <a:r>
              <a:rPr lang="en-US" altLang="en-US" i="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Amazon Web Services (AWS) is a collection of web services that Amazon provides to users of its cloud platform. AWS now offers over 90 services and is the largest provider of public cloud-based services.</a:t>
            </a:r>
          </a:p>
          <a:p>
            <a:endParaRPr lang="en-US" sz="1200" b="0" i="1" u="none" strike="noStrike" kern="1200" cap="none" baseline="0" dirty="0">
              <a:solidFill>
                <a:schemeClr val="tx1"/>
              </a:solidFill>
              <a:latin typeface="Arial"/>
              <a:ea typeface="Arial"/>
              <a:cs typeface="Arial"/>
              <a:sym typeface="Arial"/>
            </a:endParaRPr>
          </a:p>
          <a:p>
            <a:pPr eaLnBrk="1" hangingPunct="1"/>
            <a:r>
              <a:rPr lang="en-US" altLang="en-US" dirty="0">
                <a:latin typeface="Times New Roman" panose="02020603050405020304" pitchFamily="18" charset="0"/>
              </a:rPr>
              <a:t>The largest operators of cloud computing data centers are Amazon, IBM, Oracle, HP, Apple, and Google.</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16</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6761032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Both grid computing and cloud computing allow organizations to optimize their use of resources in new ways. Grid computing allow corporations to take advantage of spare computing power in the form of networked virtual supercomputers, and cloud computing allows organizations to avoid the expenses of maintaining their own hardware and software, relying on public and private cloud computers.</a:t>
            </a:r>
            <a:r>
              <a:rPr lang="en-US" altLang="en-US" baseline="0" dirty="0">
                <a:latin typeface="Times New Roman" panose="02020603050405020304" pitchFamily="18" charset="0"/>
              </a:rPr>
              <a:t> </a:t>
            </a:r>
            <a:r>
              <a:rPr lang="en-US" altLang="en-US" dirty="0">
                <a:latin typeface="Times New Roman" panose="02020603050405020304" pitchFamily="18" charset="0"/>
              </a:rPr>
              <a:t>Refer students to the Cloud Computing Learning Track on the website.</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17</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4163445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Chapter 1 Case 2 Google Data Center Efficiency provides a good introduction to this topic. Today’s chips are much more power efficient than in the past, but still require cooling fans in PCs and laptops. Smartphones do not have fans, but heat sinks to dissipate the processor heat to the frame of the phone. According to a study by the National Resources Defense Council (NRDC), all data centers in the US consume 91 billion kilowatt hours a year in 2014, about 34 power plants putting out 500 megawatts each. Large mega-sized cloud centers consume only 5% of this load, and are the most efficient forms of computing. The problem is the 95% of smaller data centers that are very inefficient. </a:t>
            </a:r>
          </a:p>
          <a:p>
            <a:pPr eaLnBrk="1" hangingPunct="1"/>
            <a:endParaRPr lang="en-US" altLang="en-US" dirty="0">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Multicore processors are the major way computer manufacturers today can increase speed and power. When all processing is done by a single chip, power leakage and heat increase as processor speed is increased. These limitations are avoided by spreading the load across two or more processors operating at slower speeds but which together can get the job done faster than a single high speed chip.</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18</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6928422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baseline="0" dirty="0"/>
              <a:t>Figure 5.6, Page </a:t>
            </a:r>
            <a:r>
              <a:rPr lang="en-US" altLang="en-US" i="0" baseline="0" dirty="0">
                <a:solidFill>
                  <a:srgbClr val="FF0000"/>
                </a:solidFill>
              </a:rPr>
              <a:t>172</a:t>
            </a:r>
            <a:r>
              <a:rPr lang="en-US" altLang="en-US" i="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The relationship between the system software, application software, and users can be illustrated by a series of nested boxes. System software—consisting of operating systems, language translators, and utility programs—controls access to the hardware. Application software, including programming languages and software packages, must work through the system software to operate. The user interacts primarily with the application software.</a:t>
            </a:r>
          </a:p>
          <a:p>
            <a:endParaRPr lang="en-US" sz="1200" b="0" i="1" u="none" strike="noStrike" kern="1200" cap="none" baseline="0" dirty="0">
              <a:solidFill>
                <a:schemeClr val="tx1"/>
              </a:solidFill>
              <a:latin typeface="Arial"/>
              <a:ea typeface="Arial"/>
              <a:cs typeface="Arial"/>
              <a:sym typeface="Arial"/>
            </a:endParaRPr>
          </a:p>
          <a:p>
            <a:pPr eaLnBrk="1" hangingPunct="1"/>
            <a:r>
              <a:rPr lang="en-US" altLang="en-US" dirty="0">
                <a:latin typeface="Times New Roman" panose="02020603050405020304" pitchFamily="18" charset="0"/>
              </a:rPr>
              <a:t>You might ask students why a Microsoft application like Word cannot be installed on both PCs and Macintosh computer? Why is it that users are forced to buy different software application software for different devices? A part of the answer is the close interdependency of hardware, operating systems, and application software.</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20</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3867678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PC operating systems create the user interface, like Windows or Macintosh OS. This interface has evolved from a text command interface to a mouse-based graphical user interface to current touch screen interfaces found on some PCs and smartphones. Most students do not know their cell phone has an operating system. On the blackboard, make a list of the </a:t>
            </a:r>
            <a:r>
              <a:rPr lang="ja-JP" altLang="en-US" dirty="0">
                <a:latin typeface="Times New Roman" panose="02020603050405020304" pitchFamily="18" charset="0"/>
              </a:rPr>
              <a:t>“</a:t>
            </a:r>
            <a:r>
              <a:rPr lang="en-US" altLang="ja-JP" dirty="0">
                <a:latin typeface="Times New Roman" panose="02020603050405020304" pitchFamily="18" charset="0"/>
              </a:rPr>
              <a:t>resources</a:t>
            </a:r>
            <a:r>
              <a:rPr lang="ja-JP" altLang="en-US" dirty="0">
                <a:latin typeface="Times New Roman" panose="02020603050405020304" pitchFamily="18" charset="0"/>
              </a:rPr>
              <a:t>”</a:t>
            </a:r>
            <a:r>
              <a:rPr lang="en-US" altLang="ja-JP" dirty="0">
                <a:latin typeface="Times New Roman" panose="02020603050405020304" pitchFamily="18" charset="0"/>
              </a:rPr>
              <a:t> that a cell phone or smartphone has to manage. Managing these resources is one function of the operating system, along with creating the use interface.</a:t>
            </a:r>
            <a:endParaRPr lang="en-US" altLang="en-US" dirty="0">
              <a:latin typeface="Times New Roman" panose="02020603050405020304" pitchFamily="18" charset="0"/>
            </a:endParaRP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6562038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Times New Roman" panose="02020603050405020304" pitchFamily="18" charset="0"/>
              </a:rPr>
              <a:t>Java, and the Java Virtual Machine, is ubiquitous across the web. It is useful because it allows developers to write an application once in Java, and then be assured it will work on any Java-enabled machine. </a:t>
            </a:r>
          </a:p>
          <a:p>
            <a:pPr eaLnBrk="1" hangingPunct="1"/>
            <a:endParaRPr lang="en-US" altLang="en-US" dirty="0">
              <a:latin typeface="Times New Roman" panose="02020603050405020304" pitchFamily="18" charset="0"/>
            </a:endParaRPr>
          </a:p>
          <a:p>
            <a:pPr eaLnBrk="1" hangingPunct="1"/>
            <a:r>
              <a:rPr lang="en-US" altLang="en-US" dirty="0">
                <a:latin typeface="Times New Roman" panose="02020603050405020304" pitchFamily="18" charset="0"/>
              </a:rPr>
              <a:t>Ask if any students are computer programmers? What languages did they use? What kinds of applications did they develop?</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22</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41733612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Times New Roman" panose="02020603050405020304" pitchFamily="18" charset="0"/>
              </a:rPr>
              <a:t>Although Microsoft Office applications are found on more than 80 percent of the world</a:t>
            </a:r>
            <a:r>
              <a:rPr lang="ja-JP" altLang="en-US" dirty="0">
                <a:latin typeface="Times New Roman" panose="02020603050405020304" pitchFamily="18" charset="0"/>
              </a:rPr>
              <a:t>’</a:t>
            </a:r>
            <a:r>
              <a:rPr lang="en-US" altLang="ja-JP" dirty="0">
                <a:latin typeface="Times New Roman" panose="02020603050405020304" pitchFamily="18" charset="0"/>
              </a:rPr>
              <a:t>s billion computers, the news in this area is the growth of open source and free desktop applications. Although online on demand apps like Google Apps, and OpenOffice, are growing in market acceptance, most users continue to buy Microsoft software. Why do students think this is the case?</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23</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6039275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ts val="0"/>
              </a:spcBef>
              <a:spcAft>
                <a:spcPts val="0"/>
              </a:spcAft>
              <a:buClr>
                <a:schemeClr val="dk1"/>
              </a:buClr>
              <a:buSzPct val="25000"/>
              <a:buFont typeface="Arial"/>
              <a:buNone/>
            </a:pPr>
            <a:r>
              <a:rPr lang="en-US" sz="1200" b="0" i="0" u="none" strike="noStrike" cap="none" dirty="0">
                <a:solidFill>
                  <a:schemeClr val="dk1"/>
                </a:solidFill>
                <a:latin typeface="Arial"/>
                <a:ea typeface="Arial"/>
                <a:cs typeface="Arial"/>
                <a:sym typeface="Arial"/>
              </a:rPr>
              <a:t>Slide 2 is list of textbook LO numbers and statements</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8200640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baseline="0" dirty="0"/>
              <a:t>Figure 5.7, Page </a:t>
            </a:r>
            <a:r>
              <a:rPr lang="en-US" altLang="en-US" i="0" baseline="0" dirty="0">
                <a:solidFill>
                  <a:srgbClr val="FF0000"/>
                </a:solidFill>
              </a:rPr>
              <a:t>175</a:t>
            </a:r>
            <a:r>
              <a:rPr lang="en-US" altLang="en-US" i="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Spreadsheet software organizes data into columns and rows for analysis and manipulation. Contemporary spreadsheet software provides graphing abilities for a clear, visual representation of the data in the spreadsheets. This sample breakeven analysis is represented as numbers in a spreadsheet as well as a line graph for easy interpretation.</a:t>
            </a:r>
          </a:p>
          <a:p>
            <a:endParaRPr lang="en-US" sz="1200" b="0" i="1" u="none" strike="noStrike" kern="1200" cap="none" baseline="0" dirty="0">
              <a:solidFill>
                <a:schemeClr val="tx1"/>
              </a:solidFill>
              <a:latin typeface="Arial"/>
              <a:ea typeface="Arial"/>
              <a:cs typeface="Arial"/>
              <a:sym typeface="Arial"/>
            </a:endParaRPr>
          </a:p>
          <a:p>
            <a:pPr eaLnBrk="1" hangingPunct="1"/>
            <a:r>
              <a:rPr lang="en-US" altLang="en-US" dirty="0">
                <a:latin typeface="Times New Roman" panose="02020603050405020304" pitchFamily="18" charset="0"/>
              </a:rPr>
              <a:t>Ask how many students use spreadsheets on a regular, daily basis? How many have never used spreadsheet software? Ask the users to describe how they use the software, what kinds of reports have they produced? What are the advantages of this software when compared to older methods</a:t>
            </a:r>
            <a:r>
              <a:rPr lang="en-US" altLang="en-US" dirty="0">
                <a:latin typeface="Times New Roman" panose="02020603050405020304" pitchFamily="18" charset="0"/>
                <a:cs typeface="Times New Roman" panose="02020603050405020304" pitchFamily="18" charset="0"/>
              </a:rPr>
              <a:t>—</a:t>
            </a:r>
            <a:r>
              <a:rPr lang="en-US" altLang="en-US" dirty="0">
                <a:latin typeface="Times New Roman" panose="02020603050405020304" pitchFamily="18" charset="0"/>
              </a:rPr>
              <a:t>like calculating things by hand? What are the drawbacks of this software that they have personally witnessed?</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24</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9708466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latin typeface="Times New Roman" panose="02020603050405020304" pitchFamily="18" charset="0"/>
              </a:rPr>
              <a:t>Many students probably do not know that you can see the HTML code of any web page by the View/Page Source menu in Mozilla Firefox. You could demonstrate this during class.</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25</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1099886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Times New Roman" panose="02020603050405020304" pitchFamily="18" charset="0"/>
              </a:rPr>
              <a:t>Web services is an approach to building enterprise applications. Web services is a </a:t>
            </a:r>
            <a:r>
              <a:rPr lang="ja-JP" altLang="en-US" dirty="0">
                <a:latin typeface="Times New Roman" panose="02020603050405020304" pitchFamily="18" charset="0"/>
              </a:rPr>
              <a:t>“</a:t>
            </a:r>
            <a:r>
              <a:rPr lang="en-US" altLang="ja-JP" dirty="0">
                <a:latin typeface="Times New Roman" panose="02020603050405020304" pitchFamily="18" charset="0"/>
              </a:rPr>
              <a:t>messaging system</a:t>
            </a:r>
            <a:r>
              <a:rPr lang="ja-JP" altLang="en-US" dirty="0">
                <a:latin typeface="Times New Roman" panose="02020603050405020304" pitchFamily="18" charset="0"/>
              </a:rPr>
              <a:t>”</a:t>
            </a:r>
            <a:r>
              <a:rPr lang="en-US" altLang="ja-JP" dirty="0">
                <a:latin typeface="Times New Roman" panose="02020603050405020304" pitchFamily="18" charset="0"/>
              </a:rPr>
              <a:t> which allows diverse computing applications in a firm to communicate data with one another without extensive integration of the constituent applications (which tends to be very expensive). In a service-oriented architecture, various applications provide </a:t>
            </a:r>
            <a:r>
              <a:rPr lang="ja-JP" altLang="en-US" dirty="0">
                <a:latin typeface="Times New Roman" panose="02020603050405020304" pitchFamily="18" charset="0"/>
              </a:rPr>
              <a:t>“</a:t>
            </a:r>
            <a:r>
              <a:rPr lang="en-US" altLang="ja-JP" dirty="0">
                <a:latin typeface="Times New Roman" panose="02020603050405020304" pitchFamily="18" charset="0"/>
              </a:rPr>
              <a:t>services</a:t>
            </a:r>
            <a:r>
              <a:rPr lang="ja-JP" altLang="en-US" dirty="0">
                <a:latin typeface="Times New Roman" panose="02020603050405020304" pitchFamily="18" charset="0"/>
              </a:rPr>
              <a:t>”</a:t>
            </a:r>
            <a:r>
              <a:rPr lang="en-US" altLang="ja-JP" dirty="0">
                <a:latin typeface="Times New Roman" panose="02020603050405020304" pitchFamily="18" charset="0"/>
              </a:rPr>
              <a:t> (data) on request to other applications needing data. SOA is a major alternative to installing large scale enterprise systems. </a:t>
            </a:r>
          </a:p>
          <a:p>
            <a:pPr eaLnBrk="1" hangingPunct="1"/>
            <a:endParaRPr lang="en-US" altLang="en-US" dirty="0">
              <a:latin typeface="Times New Roman" panose="02020603050405020304" pitchFamily="18" charset="0"/>
            </a:endParaRPr>
          </a:p>
          <a:p>
            <a:r>
              <a:rPr lang="en-US" altLang="en-US" dirty="0">
                <a:latin typeface="Times New Roman" panose="02020603050405020304" pitchFamily="18" charset="0"/>
              </a:rPr>
              <a:t>Emphasize that SOA is a method of developing infrastructure using web services with an eye toward creating applications that draw data from several underlying (usually older programs). All programs are built or redesigned to provide certain information (services) to all other programs. With SOA, developers incorporate each individual service into an application that successfully meets the needs of the organization.</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26</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7454723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baseline="0" dirty="0"/>
              <a:t>Figure 5.8, Page </a:t>
            </a:r>
            <a:r>
              <a:rPr lang="en-US" altLang="en-US" i="0" baseline="0" dirty="0">
                <a:solidFill>
                  <a:srgbClr val="FF0000"/>
                </a:solidFill>
              </a:rPr>
              <a:t>178</a:t>
            </a:r>
            <a:r>
              <a:rPr lang="en-US" altLang="en-US" i="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Dollar Rent-A-Car uses web services to provide a standard intermediate layer of software to talk to other companies’ information systems. Dollar Rent-A-Car can use this set of web services to link to other companies’ information systems without having to build a separate link to each firm’s systems.</a:t>
            </a:r>
          </a:p>
          <a:p>
            <a:endParaRPr lang="en-US" sz="1200" b="0" i="1" u="none" strike="noStrike" kern="1200" cap="none" baseline="0" dirty="0">
              <a:solidFill>
                <a:schemeClr val="tx1"/>
              </a:solidFill>
              <a:latin typeface="Arial"/>
              <a:ea typeface="Arial"/>
              <a:cs typeface="Arial"/>
              <a:sym typeface="Arial"/>
            </a:endParaRPr>
          </a:p>
          <a:p>
            <a:pPr eaLnBrk="1" hangingPunct="1"/>
            <a:r>
              <a:rPr lang="en-US" altLang="en-US" dirty="0">
                <a:latin typeface="Times New Roman" panose="02020603050405020304" pitchFamily="18" charset="0"/>
              </a:rPr>
              <a:t>Dollar Rent-a-Car is an excellent example of how computer applications, some owned by different firms, can work together to provide a single environment for customers and users.</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27</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0076726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Ask students to help you put together a list of really interesting software apps they have discovered or used in the last few months. Apple and Android have about 1.5 million apps each, a total of 3 million apps exist. How many apps do students have on their phones? The average is about 23 apps per phone. The top ten apps account for 90% of the usage. Facebook alone accounts for 50% of user smartphone time.</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28</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2442176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One of the problems that firms face is the holidays when user demand for online services explodes, but then recedes after the holidays to a normal background level. Firms are forced to buy additional infrastructure to handle peak loads, which then sits idle after the holiday is over. One solution is to use cloud-based services to handle the peak loads of your firm, essentially renting extra capacity as needed. This solves the peak load problem and a part of the scalability problem</a:t>
            </a:r>
            <a:r>
              <a:rPr lang="en-US" altLang="en-US" dirty="0">
                <a:latin typeface="Times New Roman" panose="02020603050405020304" pitchFamily="18" charset="0"/>
                <a:cs typeface="Times New Roman" panose="02020603050405020304" pitchFamily="18" charset="0"/>
              </a:rPr>
              <a:t>—</a:t>
            </a:r>
            <a:r>
              <a:rPr lang="en-US" altLang="en-US" dirty="0">
                <a:latin typeface="Times New Roman" panose="02020603050405020304" pitchFamily="18" charset="0"/>
              </a:rPr>
              <a:t>with cloud computing services you expand as needed without huge financial outlays.</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29</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201676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Most students think of the </a:t>
            </a:r>
            <a:r>
              <a:rPr lang="ja-JP" altLang="en-US" dirty="0">
                <a:latin typeface="Times New Roman" panose="02020603050405020304" pitchFamily="18" charset="0"/>
              </a:rPr>
              <a:t>“</a:t>
            </a:r>
            <a:r>
              <a:rPr lang="en-US" altLang="ja-JP" dirty="0">
                <a:latin typeface="Times New Roman" panose="02020603050405020304" pitchFamily="18" charset="0"/>
              </a:rPr>
              <a:t>cost of computing</a:t>
            </a:r>
            <a:r>
              <a:rPr lang="ja-JP" altLang="en-US" dirty="0">
                <a:latin typeface="Times New Roman" panose="02020603050405020304" pitchFamily="18" charset="0"/>
              </a:rPr>
              <a:t>”</a:t>
            </a:r>
            <a:r>
              <a:rPr lang="en-US" altLang="ja-JP" dirty="0">
                <a:latin typeface="Times New Roman" panose="02020603050405020304" pitchFamily="18" charset="0"/>
              </a:rPr>
              <a:t> as the cost of the computer and the software. You could ask students to help you put together a list of all the additional costs that consumers face when purchasing a computer.</a:t>
            </a:r>
            <a:endParaRPr lang="en-US" altLang="en-US" dirty="0">
              <a:latin typeface="Times New Roman" panose="02020603050405020304" pitchFamily="18" charset="0"/>
            </a:endParaRP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30</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1243799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One common answer to reducing the cost of computing hardware and software is to move the work off-shore to low wage countries like India and China. Thousands of U.S. and European firms outsource their programming work to low-wage countries. Even more firms outsource programming, systems analysis and design, and consulting work to onshore domestic firms. Nevertheless, computer and network jobs are abundant in the United States in part because more systems are being built than ever before (in part because building systems is less expensive than ever). As the costs of developing systems decline, the demand for systems grows stronger.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One way students can use cloud services is through Amazon Markets http://www.amazonservices.com/. Amazon provides cloud services to major business firms, and also to thousands of small merchants who want to use Amazon software to sell their goods and services. Take students to the Amazon site to demonstrate some of its capabilities.</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9139594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Times New Roman" panose="02020603050405020304" pitchFamily="18" charset="0"/>
              </a:rPr>
              <a:t>If you are operating in a global environment you can</a:t>
            </a:r>
            <a:r>
              <a:rPr lang="ja-JP" altLang="en-US" dirty="0">
                <a:latin typeface="Times New Roman" panose="02020603050405020304" pitchFamily="18" charset="0"/>
              </a:rPr>
              <a:t>’</a:t>
            </a:r>
            <a:r>
              <a:rPr lang="en-US" altLang="ja-JP" dirty="0">
                <a:latin typeface="Times New Roman" panose="02020603050405020304" pitchFamily="18" charset="0"/>
              </a:rPr>
              <a:t>t assume your employees will be able to understand English interfaces. An interesting niche business is software translation services. Do a search in class on </a:t>
            </a:r>
            <a:r>
              <a:rPr lang="ja-JP" altLang="en-US" dirty="0">
                <a:latin typeface="Times New Roman" panose="02020603050405020304" pitchFamily="18" charset="0"/>
              </a:rPr>
              <a:t>“</a:t>
            </a:r>
            <a:r>
              <a:rPr lang="en-US" altLang="ja-JP" dirty="0">
                <a:latin typeface="Times New Roman" panose="02020603050405020304" pitchFamily="18" charset="0"/>
              </a:rPr>
              <a:t>localization services</a:t>
            </a:r>
            <a:r>
              <a:rPr lang="ja-JP" altLang="en-US" dirty="0">
                <a:latin typeface="Times New Roman" panose="02020603050405020304" pitchFamily="18" charset="0"/>
              </a:rPr>
              <a:t>”</a:t>
            </a:r>
            <a:r>
              <a:rPr lang="en-US" altLang="ja-JP" dirty="0">
                <a:latin typeface="Times New Roman" panose="02020603050405020304" pitchFamily="18" charset="0"/>
              </a:rPr>
              <a:t> or go to http://www.ricintl.com.</a:t>
            </a:r>
            <a:r>
              <a:rPr lang="en-US" altLang="ja-JP" baseline="0" dirty="0">
                <a:latin typeface="Times New Roman" panose="02020603050405020304" pitchFamily="18" charset="0"/>
              </a:rPr>
              <a:t> </a:t>
            </a:r>
            <a:r>
              <a:rPr lang="en-US" altLang="ja-JP" dirty="0" err="1">
                <a:latin typeface="Times New Roman" panose="02020603050405020304" pitchFamily="18" charset="0"/>
              </a:rPr>
              <a:t>Ric</a:t>
            </a:r>
            <a:r>
              <a:rPr lang="en-US" altLang="ja-JP" dirty="0">
                <a:latin typeface="Times New Roman" panose="02020603050405020304" pitchFamily="18" charset="0"/>
              </a:rPr>
              <a:t> International translation services to illustrate for students how firms are translating their systems and localizing them (which is more than just translation).</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33</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1802742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good opportunity for a class discussion of the</a:t>
            </a:r>
            <a:r>
              <a:rPr lang="en-US" baseline="0" dirty="0"/>
              <a:t> new Section on careers. Would any in the class be interested in a job like this? What do they think are the most important skills the employer is looking for? How would they answer the interviewer questions?</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34</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0951983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It may be difficult</a:t>
            </a:r>
            <a:r>
              <a:rPr lang="en-US" altLang="en-US" baseline="0" dirty="0">
                <a:latin typeface="Times New Roman" panose="02020603050405020304" pitchFamily="18" charset="0"/>
              </a:rPr>
              <a:t> for</a:t>
            </a:r>
            <a:r>
              <a:rPr lang="en-US" altLang="en-US" dirty="0">
                <a:latin typeface="Times New Roman" panose="02020603050405020304" pitchFamily="18" charset="0"/>
              </a:rPr>
              <a:t> students to think of a business having </a:t>
            </a:r>
            <a:r>
              <a:rPr lang="ja-JP" altLang="en-US" dirty="0">
                <a:latin typeface="Times New Roman" panose="02020603050405020304" pitchFamily="18" charset="0"/>
              </a:rPr>
              <a:t>“</a:t>
            </a:r>
            <a:r>
              <a:rPr lang="en-US" altLang="ja-JP" dirty="0">
                <a:latin typeface="Times New Roman" panose="02020603050405020304" pitchFamily="18" charset="0"/>
              </a:rPr>
              <a:t>computer infrastructure.</a:t>
            </a:r>
            <a:r>
              <a:rPr lang="ja-JP" altLang="en-US" dirty="0">
                <a:latin typeface="Times New Roman" panose="02020603050405020304" pitchFamily="18" charset="0"/>
              </a:rPr>
              <a:t>”</a:t>
            </a:r>
            <a:r>
              <a:rPr lang="en-US" altLang="ja-JP" dirty="0">
                <a:latin typeface="Times New Roman" panose="02020603050405020304" pitchFamily="18" charset="0"/>
              </a:rPr>
              <a:t> A good parallel is the infrastructure of a building which would include the electrical and plumbing systems, along with a telephone network. Students are familiar with these types of infrastructure. Like these other kinds of infrastructure, IT infrastructure may not be visible to the casual employee, but it plays a vital role in the life of the business. Without it, there would be no business.</a:t>
            </a:r>
            <a:endParaRPr lang="en-US" altLang="en-US" dirty="0">
              <a:latin typeface="Times New Roman" panose="02020603050405020304" pitchFamily="18" charset="0"/>
            </a:endParaRP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5</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9977038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5.1,</a:t>
            </a:r>
            <a:r>
              <a:rPr lang="en-US" altLang="en-US" baseline="0" dirty="0"/>
              <a:t> Page </a:t>
            </a:r>
            <a:r>
              <a:rPr lang="en-US" altLang="en-US" i="0" baseline="0" dirty="0">
                <a:solidFill>
                  <a:srgbClr val="FF0000"/>
                </a:solidFill>
              </a:rPr>
              <a:t>158</a:t>
            </a:r>
            <a:r>
              <a:rPr lang="en-US" altLang="en-US" i="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A firm’s IT infrastructure is composed of hardware, software, data management technology, networking technology, and technology services.</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6</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1293681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Times New Roman" panose="02020603050405020304" pitchFamily="18" charset="0"/>
              </a:rPr>
              <a:t>Most students do not think of their cell phones as computers. Yet cell phones have powerful, energy-efficient processor chips that use very little power, an operating system, and application software (including games). Of course smartphones like iPhone, Samsung, and others truly are computer systems that also are telephones and media devices. Today</a:t>
            </a:r>
            <a:r>
              <a:rPr lang="ja-JP" altLang="en-US" dirty="0">
                <a:latin typeface="Times New Roman" panose="02020603050405020304" pitchFamily="18" charset="0"/>
              </a:rPr>
              <a:t>’</a:t>
            </a:r>
            <a:r>
              <a:rPr lang="en-US" altLang="ja-JP" dirty="0">
                <a:latin typeface="Times New Roman" panose="02020603050405020304" pitchFamily="18" charset="0"/>
              </a:rPr>
              <a:t>s smartphones are far more powerful than the early PCs of the 1980s. The more appropriate term for smartphones is </a:t>
            </a:r>
            <a:r>
              <a:rPr lang="en-US" altLang="en-US" dirty="0">
                <a:latin typeface="Times New Roman" panose="02020603050405020304" pitchFamily="18" charset="0"/>
              </a:rPr>
              <a:t>“</a:t>
            </a:r>
            <a:r>
              <a:rPr lang="en-US" altLang="ja-JP" dirty="0">
                <a:latin typeface="Times New Roman" panose="02020603050405020304" pitchFamily="18" charset="0"/>
              </a:rPr>
              <a:t>media and entertainment devices</a:t>
            </a:r>
            <a:r>
              <a:rPr lang="en-US" altLang="en-US" dirty="0">
                <a:latin typeface="Times New Roman" panose="02020603050405020304" pitchFamily="18" charset="0"/>
              </a:rPr>
              <a:t>”</a:t>
            </a:r>
            <a:r>
              <a:rPr lang="en-US" altLang="ja-JP" dirty="0">
                <a:latin typeface="Times New Roman" panose="02020603050405020304" pitchFamily="18" charset="0"/>
              </a:rPr>
              <a:t> as Steve Jobs often referred to the iPhone and iPad.</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7</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4965038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Times New Roman" panose="02020603050405020304" pitchFamily="18" charset="0"/>
              </a:rPr>
              <a:t>You may want to spend some time explaining carefully client/server computing because it is the dominant model of computing and has been since the 1990s. The web is a very large example of client/server computing. The client/server model of computing is based on inexpensive PC microprocessors. Server architecture allows data centers to scale up as need by simply adding more servers (or increasing the processing power of existing servers by moving to dual and quad core processors). Clients are the interface between system and user.</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8</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9818160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5.2,</a:t>
            </a:r>
            <a:r>
              <a:rPr lang="en-US" altLang="en-US" baseline="0" dirty="0"/>
              <a:t> Page </a:t>
            </a:r>
            <a:r>
              <a:rPr lang="en-US" altLang="en-US" i="0" baseline="0" dirty="0">
                <a:solidFill>
                  <a:srgbClr val="FF0000"/>
                </a:solidFill>
              </a:rPr>
              <a:t>160</a:t>
            </a:r>
            <a:r>
              <a:rPr lang="en-US" altLang="en-US" i="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In client/server computing, computer processing is split between client machines and server machines linked by a network. Users interface with the client machines.</a:t>
            </a:r>
          </a:p>
          <a:p>
            <a:endParaRPr lang="en-US" sz="1200" b="0" i="0" u="none" strike="noStrike" kern="1200" cap="none" baseline="0" dirty="0">
              <a:solidFill>
                <a:schemeClr val="tx1"/>
              </a:solidFill>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You might point out to students the confusion that results from the word </a:t>
            </a:r>
            <a:r>
              <a:rPr lang="ja-JP" altLang="en-US" dirty="0">
                <a:latin typeface="Times New Roman" panose="02020603050405020304" pitchFamily="18" charset="0"/>
              </a:rPr>
              <a:t>“</a:t>
            </a:r>
            <a:r>
              <a:rPr lang="en-US" altLang="ja-JP" dirty="0">
                <a:latin typeface="Times New Roman" panose="02020603050405020304" pitchFamily="18" charset="0"/>
              </a:rPr>
              <a:t>server.</a:t>
            </a:r>
            <a:r>
              <a:rPr lang="ja-JP" altLang="en-US" dirty="0">
                <a:latin typeface="Times New Roman" panose="02020603050405020304" pitchFamily="18" charset="0"/>
              </a:rPr>
              <a:t>”</a:t>
            </a:r>
            <a:r>
              <a:rPr lang="en-US" altLang="ja-JP" dirty="0">
                <a:latin typeface="Times New Roman" panose="02020603050405020304" pitchFamily="18" charset="0"/>
              </a:rPr>
              <a:t> A server is a physical computer. It</a:t>
            </a:r>
            <a:r>
              <a:rPr lang="ja-JP" altLang="en-US" dirty="0">
                <a:latin typeface="Times New Roman" panose="02020603050405020304" pitchFamily="18" charset="0"/>
              </a:rPr>
              <a:t>’</a:t>
            </a:r>
            <a:r>
              <a:rPr lang="en-US" altLang="ja-JP" dirty="0">
                <a:latin typeface="Times New Roman" panose="02020603050405020304" pitchFamily="18" charset="0"/>
              </a:rPr>
              <a:t>s also the software that runs on that computer which </a:t>
            </a:r>
            <a:r>
              <a:rPr lang="ja-JP" altLang="en-US" dirty="0">
                <a:latin typeface="Times New Roman" panose="02020603050405020304" pitchFamily="18" charset="0"/>
              </a:rPr>
              <a:t>“</a:t>
            </a:r>
            <a:r>
              <a:rPr lang="en-US" altLang="ja-JP" dirty="0">
                <a:latin typeface="Times New Roman" panose="02020603050405020304" pitchFamily="18" charset="0"/>
              </a:rPr>
              <a:t>serves</a:t>
            </a:r>
            <a:r>
              <a:rPr lang="ja-JP" altLang="en-US" dirty="0">
                <a:latin typeface="Times New Roman" panose="02020603050405020304" pitchFamily="18" charset="0"/>
              </a:rPr>
              <a:t>”</a:t>
            </a:r>
            <a:r>
              <a:rPr lang="en-US" altLang="ja-JP" dirty="0">
                <a:latin typeface="Times New Roman" panose="02020603050405020304" pitchFamily="18" charset="0"/>
              </a:rPr>
              <a:t> user requests. The intended meaning often comes from the context in which it is used. If someone says we had to </a:t>
            </a:r>
            <a:r>
              <a:rPr lang="ja-JP" altLang="en-US" dirty="0">
                <a:latin typeface="Times New Roman" panose="02020603050405020304" pitchFamily="18" charset="0"/>
              </a:rPr>
              <a:t>“</a:t>
            </a:r>
            <a:r>
              <a:rPr lang="en-US" altLang="ja-JP" dirty="0">
                <a:latin typeface="Times New Roman" panose="02020603050405020304" pitchFamily="18" charset="0"/>
              </a:rPr>
              <a:t>purchase a number of servers,</a:t>
            </a:r>
            <a:r>
              <a:rPr lang="ja-JP" altLang="en-US" dirty="0">
                <a:latin typeface="Times New Roman" panose="02020603050405020304" pitchFamily="18" charset="0"/>
              </a:rPr>
              <a:t>”</a:t>
            </a:r>
            <a:r>
              <a:rPr lang="en-US" altLang="ja-JP" dirty="0">
                <a:latin typeface="Times New Roman" panose="02020603050405020304" pitchFamily="18" charset="0"/>
              </a:rPr>
              <a:t> it usually means the purchase of computers. When people say </a:t>
            </a:r>
            <a:r>
              <a:rPr lang="ja-JP" altLang="en-US" dirty="0">
                <a:latin typeface="Times New Roman" panose="02020603050405020304" pitchFamily="18" charset="0"/>
              </a:rPr>
              <a:t>“</a:t>
            </a:r>
            <a:r>
              <a:rPr lang="en-US" altLang="ja-JP" dirty="0">
                <a:latin typeface="Times New Roman" panose="02020603050405020304" pitchFamily="18" charset="0"/>
              </a:rPr>
              <a:t>the server is down</a:t>
            </a:r>
            <a:r>
              <a:rPr lang="ja-JP" altLang="en-US" dirty="0">
                <a:latin typeface="Times New Roman" panose="02020603050405020304" pitchFamily="18" charset="0"/>
              </a:rPr>
              <a:t>”</a:t>
            </a:r>
            <a:r>
              <a:rPr lang="en-US" altLang="ja-JP" dirty="0">
                <a:latin typeface="Times New Roman" panose="02020603050405020304" pitchFamily="18" charset="0"/>
              </a:rPr>
              <a:t> they usually mean the computer is down. However, a web page server is also a piece of software</a:t>
            </a:r>
            <a:r>
              <a:rPr lang="en-US" altLang="ja-JP" baseline="0" dirty="0">
                <a:latin typeface="Times New Roman" panose="02020603050405020304" pitchFamily="18" charset="0"/>
              </a:rPr>
              <a:t> that serves up content to users on request.</a:t>
            </a:r>
            <a:endParaRPr lang="en-US" altLang="en-US" dirty="0">
              <a:latin typeface="Times New Roman" panose="02020603050405020304" pitchFamily="18" charset="0"/>
            </a:endParaRP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9</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558812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5.3,</a:t>
            </a:r>
            <a:r>
              <a:rPr lang="en-US" altLang="en-US" baseline="0" dirty="0"/>
              <a:t> Page </a:t>
            </a:r>
            <a:r>
              <a:rPr lang="en-US" altLang="en-US" i="0" baseline="0" dirty="0">
                <a:solidFill>
                  <a:srgbClr val="FF0000"/>
                </a:solidFill>
              </a:rPr>
              <a:t>161</a:t>
            </a:r>
            <a:r>
              <a:rPr lang="en-US" altLang="en-US" i="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r>
              <a:rPr lang="en-US" sz="1200" b="0" i="1" u="none" strike="noStrike" kern="1200" cap="none" baseline="0" dirty="0">
                <a:solidFill>
                  <a:schemeClr val="tx1"/>
                </a:solidFill>
                <a:latin typeface="Arial"/>
                <a:ea typeface="Arial"/>
                <a:cs typeface="Arial"/>
                <a:sym typeface="Arial"/>
              </a:rPr>
              <a:t>In a multitiered client/server network, client requests for service are handled by different levels of servers.</a:t>
            </a:r>
          </a:p>
          <a:p>
            <a:endParaRPr lang="en-US" sz="1200" b="0" i="1" u="none" strike="noStrike" kern="1200" cap="none" baseline="0" dirty="0">
              <a:solidFill>
                <a:schemeClr val="tx1"/>
              </a:solidFill>
              <a:latin typeface="Arial"/>
              <a:ea typeface="Arial"/>
              <a:cs typeface="Arial"/>
              <a:sym typeface="Arial"/>
            </a:endParaRPr>
          </a:p>
          <a:p>
            <a:pPr eaLnBrk="1" hangingPunct="1"/>
            <a:r>
              <a:rPr lang="en-US" altLang="en-US" dirty="0">
                <a:latin typeface="Times New Roman" panose="02020603050405020304" pitchFamily="18" charset="0"/>
              </a:rPr>
              <a:t>Corporations and even small firms usually separate the application processing (usually a database application) from the web page server function. Although not necessarily on different physical servers, often this separation does involve a separate physical server for applications.</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10</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5814455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The cost of digital storage has fallen exponentially along with the cost of computing. Today, an 32 gigabyte USB </a:t>
            </a:r>
            <a:r>
              <a:rPr lang="ja-JP" altLang="en-US" dirty="0">
                <a:latin typeface="Times New Roman" panose="02020603050405020304" pitchFamily="18" charset="0"/>
              </a:rPr>
              <a:t>“</a:t>
            </a:r>
            <a:r>
              <a:rPr lang="en-US" altLang="ja-JP" dirty="0">
                <a:latin typeface="Times New Roman" panose="02020603050405020304" pitchFamily="18" charset="0"/>
              </a:rPr>
              <a:t>Flash Drive</a:t>
            </a:r>
            <a:r>
              <a:rPr lang="ja-JP" altLang="en-US" dirty="0">
                <a:latin typeface="Times New Roman" panose="02020603050405020304" pitchFamily="18" charset="0"/>
              </a:rPr>
              <a:t>”</a:t>
            </a:r>
            <a:r>
              <a:rPr lang="en-US" altLang="ja-JP" dirty="0">
                <a:latin typeface="Times New Roman" panose="02020603050405020304" pitchFamily="18" charset="0"/>
              </a:rPr>
              <a:t> costs about $12. You might ask students what impact they think this might have on the amount of digital information stored in corporations. Or ask students how many gigabytes of information they use to store photos, music, videos, podcasts, and other digital material. On average in 2015, Americans consumed an estimated 35 gigabytes of digital information a day. Ask students if they can imagine themselves consuming that much digital information. Ask them to help you make a list of the digital information sources they use in a day. Try to estimate how large are the files they routinely use for music, video, advertising, browsing the web and using search engines. The biggest digital files are video files.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Times New Roman" panose="02020603050405020304" pitchFamily="18" charset="0"/>
              </a:rPr>
              <a:t>Ask if students can think of other ways information gets into computers. How about cell phone cameras?</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8455906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Shape 17"/>
        <p:cNvGrpSpPr/>
        <p:nvPr/>
      </p:nvGrpSpPr>
      <p:grpSpPr>
        <a:xfrm>
          <a:off x="0" y="0"/>
          <a:ext cx="0" cy="0"/>
          <a:chOff x="0" y="0"/>
          <a:chExt cx="0" cy="0"/>
        </a:xfrm>
      </p:grpSpPr>
      <p:sp>
        <p:nvSpPr>
          <p:cNvPr id="18" name="Shape 18"/>
          <p:cNvSpPr/>
          <p:nvPr/>
        </p:nvSpPr>
        <p:spPr>
          <a:xfrm>
            <a:off x="0" y="0"/>
            <a:ext cx="9144000" cy="3886200"/>
          </a:xfrm>
          <a:prstGeom prst="rect">
            <a:avLst/>
          </a:prstGeom>
          <a:solidFill>
            <a:srgbClr val="007FA3"/>
          </a:solidFill>
          <a:ln w="25400" cap="flat" cmpd="sng">
            <a:solidFill>
              <a:srgbClr val="007FA3"/>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dirty="0">
              <a:solidFill>
                <a:schemeClr val="lt1"/>
              </a:solidFill>
              <a:latin typeface="Arial"/>
              <a:ea typeface="Arial"/>
              <a:cs typeface="Arial"/>
              <a:sym typeface="Arial"/>
            </a:endParaRPr>
          </a:p>
        </p:txBody>
      </p:sp>
      <p:sp>
        <p:nvSpPr>
          <p:cNvPr id="19" name="Shape 19"/>
          <p:cNvSpPr txBox="1">
            <a:spLocks noGrp="1"/>
          </p:cNvSpPr>
          <p:nvPr>
            <p:ph type="ctrTitle"/>
          </p:nvPr>
        </p:nvSpPr>
        <p:spPr>
          <a:xfrm>
            <a:off x="685800" y="762000"/>
            <a:ext cx="7772400" cy="2838451"/>
          </a:xfrm>
          <a:prstGeom prst="rect">
            <a:avLst/>
          </a:prstGeom>
          <a:noFill/>
          <a:ln>
            <a:noFill/>
          </a:ln>
        </p:spPr>
        <p:txBody>
          <a:bodyPr lIns="91425" tIns="91425" rIns="91425" bIns="91425" anchor="b" anchorCtr="0"/>
          <a:lstStyle>
            <a:lvl1pPr marL="0" marR="0" lvl="0" indent="0" algn="l" rtl="0">
              <a:lnSpc>
                <a:spcPct val="100000"/>
              </a:lnSpc>
              <a:spcBef>
                <a:spcPts val="0"/>
              </a:spcBef>
              <a:buClr>
                <a:schemeClr val="lt1"/>
              </a:buClr>
              <a:buFont typeface="Times New Roman"/>
              <a:buNone/>
              <a:defRPr sz="3600" b="1" i="0" u="none" strike="noStrike" cap="none">
                <a:solidFill>
                  <a:schemeClr val="lt1"/>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0" name="Shape 20"/>
          <p:cNvSpPr txBox="1">
            <a:spLocks noGrp="1"/>
          </p:cNvSpPr>
          <p:nvPr>
            <p:ph type="subTitle" idx="1"/>
          </p:nvPr>
        </p:nvSpPr>
        <p:spPr>
          <a:xfrm>
            <a:off x="674687" y="3962400"/>
            <a:ext cx="7794625"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800" b="0" i="0" u="none" strike="noStrike" cap="none">
                <a:solidFill>
                  <a:schemeClr val="dk1"/>
                </a:solidFill>
                <a:latin typeface="Arial"/>
                <a:ea typeface="Arial"/>
                <a:cs typeface="Arial"/>
                <a:sym typeface="Arial"/>
              </a:defRPr>
            </a:lvl1pPr>
            <a:lvl2pPr marL="457200" marR="0" lvl="1"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2pPr>
            <a:lvl3pPr marL="914400" marR="0" lvl="2" indent="0" algn="ctr"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4pPr>
            <a:lvl5pPr marL="1828800" marR="0" lvl="4"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5pPr>
            <a:lvl6pPr marL="2286000" marR="0" lvl="5"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6pPr>
            <a:lvl7pPr marL="2743200" marR="0" lvl="6"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7pPr>
            <a:lvl8pPr marL="3200400" marR="0" lvl="7"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8pPr>
            <a:lvl9pPr marL="3657600" marR="0" lvl="8"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9pPr>
          </a:lstStyle>
          <a:p>
            <a:endParaRPr dirty="0"/>
          </a:p>
        </p:txBody>
      </p:sp>
      <p:sp>
        <p:nvSpPr>
          <p:cNvPr id="21" name="Shape 2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2" name="Shape 2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3" name="Shape 2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3245734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2" name="Shape 32"/>
          <p:cNvSpPr txBox="1">
            <a:spLocks noGrp="1"/>
          </p:cNvSpPr>
          <p:nvPr>
            <p:ph type="body" idx="1"/>
          </p:nvPr>
        </p:nvSpPr>
        <p:spPr>
          <a:xfrm>
            <a:off x="457200" y="16002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endParaRPr lang="en-US" dirty="0"/>
          </a:p>
          <a:p>
            <a:pPr lvl="1"/>
            <a:endParaRPr lang="en-US" dirty="0"/>
          </a:p>
          <a:p>
            <a:pPr lvl="2"/>
            <a:endParaRPr dirty="0"/>
          </a:p>
        </p:txBody>
      </p:sp>
      <p:sp>
        <p:nvSpPr>
          <p:cNvPr id="33" name="Shape 33"/>
          <p:cNvSpPr txBox="1">
            <a:spLocks noGrp="1"/>
          </p:cNvSpPr>
          <p:nvPr>
            <p:ph type="body" idx="2"/>
          </p:nvPr>
        </p:nvSpPr>
        <p:spPr>
          <a:xfrm>
            <a:off x="457200" y="39624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endParaRPr lang="en-US" dirty="0"/>
          </a:p>
          <a:p>
            <a:pPr lvl="1"/>
            <a:endParaRPr lang="en-US" dirty="0"/>
          </a:p>
          <a:p>
            <a:pPr lvl="2"/>
            <a:endParaRPr dirty="0"/>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146176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Blank">
    <p:spTree>
      <p:nvGrpSpPr>
        <p:cNvPr id="1" name="Shape 79"/>
        <p:cNvGrpSpPr/>
        <p:nvPr/>
      </p:nvGrpSpPr>
      <p:grpSpPr>
        <a:xfrm>
          <a:off x="0" y="0"/>
          <a:ext cx="0" cy="0"/>
          <a:chOff x="0" y="0"/>
          <a:chExt cx="0" cy="0"/>
        </a:xfrm>
      </p:grpSpPr>
      <p:sp>
        <p:nvSpPr>
          <p:cNvPr id="80" name="Shape 80"/>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1" name="Shape 81"/>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2" name="Shape 82"/>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t>‹#›</a:t>
            </a:fld>
            <a:endParaRPr lang="en-US" sz="900" b="0" i="0" u="none" strike="noStrike" cap="none" dirty="0">
              <a:solidFill>
                <a:schemeClr val="dk1"/>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4" name="TextBox 13"/>
          <p:cNvSpPr txBox="1"/>
          <p:nvPr userDrawn="1"/>
        </p:nvSpPr>
        <p:spPr>
          <a:xfrm>
            <a:off x="1600200" y="6429345"/>
            <a:ext cx="7162800" cy="276999"/>
          </a:xfrm>
          <a:prstGeom prst="rect">
            <a:avLst/>
          </a:prstGeom>
          <a:noFill/>
        </p:spPr>
        <p:txBody>
          <a:bodyPr wrap="square" rtlCol="0">
            <a:spAutoFit/>
          </a:bodyPr>
          <a:lstStyle/>
          <a:p>
            <a:pPr algn="r">
              <a:buClrTx/>
              <a:defRPr/>
            </a:pPr>
            <a:r>
              <a:rPr lang="en-US" altLang="en-US" sz="1200" dirty="0">
                <a:latin typeface="Verdana" panose="020B0604030504040204" pitchFamily="34" charset="0"/>
                <a:ea typeface="Verdana" panose="020B0604030504040204" pitchFamily="34" charset="0"/>
                <a:cs typeface="Verdana" panose="020B0604030504040204" pitchFamily="34" charset="0"/>
              </a:rPr>
              <a:t>Copyright © 2016, 2013, 2010 Pearson Education, Inc. All Rights Reserved</a:t>
            </a:r>
          </a:p>
        </p:txBody>
      </p:sp>
      <p:pic>
        <p:nvPicPr>
          <p:cNvPr id="15" name="Picture 14"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val="32431551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a:t>Click to edit Master title style</a:t>
            </a:r>
            <a:endParaRPr lang="en-US" dirty="0"/>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10/22/2018</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
        <p:nvSpPr>
          <p:cNvPr id="20" name="Text Placeholder 17"/>
          <p:cNvSpPr>
            <a:spLocks noGrp="1"/>
          </p:cNvSpPr>
          <p:nvPr>
            <p:ph type="body" sz="quarter" idx="16" hasCustomPrompt="1"/>
          </p:nvPr>
        </p:nvSpPr>
        <p:spPr>
          <a:xfrm>
            <a:off x="3048000" y="6529254"/>
            <a:ext cx="5867400" cy="187537"/>
          </a:xfrm>
        </p:spPr>
        <p:txBody>
          <a:bodyPr/>
          <a:lstStyle>
            <a:lvl1pPr marL="0" indent="0" algn="r">
              <a:buNone/>
              <a:defRPr sz="800" baseline="0"/>
            </a:lvl1pPr>
          </a:lstStyle>
          <a:p>
            <a:pPr lvl="0"/>
            <a:r>
              <a:rPr lang="en-US" dirty="0"/>
              <a:t>Click to add copyright line</a:t>
            </a:r>
            <a:endParaRPr lang="en-IN" dirty="0"/>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val="23050226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aseline="0">
                <a:solidFill>
                  <a:schemeClr val="accent1"/>
                </a:solidFill>
                <a:latin typeface="+mj-lt"/>
              </a:defRPr>
            </a:lvl1pPr>
          </a:lstStyle>
          <a:p>
            <a:r>
              <a:rPr lang="en-US" dirty="0"/>
              <a:t>Click to edit Master title style</a:t>
            </a:r>
          </a:p>
        </p:txBody>
      </p:sp>
      <p:sp>
        <p:nvSpPr>
          <p:cNvPr id="3" name="Content Placeholder 2"/>
          <p:cNvSpPr>
            <a:spLocks noGrp="1"/>
          </p:cNvSpPr>
          <p:nvPr>
            <p:ph idx="1"/>
          </p:nvPr>
        </p:nvSpPr>
        <p:spPr/>
        <p:txBody>
          <a:bodyPr/>
          <a:lstStyle>
            <a:lvl1pPr>
              <a:buClr>
                <a:schemeClr val="accent1"/>
              </a:buClr>
              <a:buSzPct val="100000"/>
              <a:defRPr/>
            </a:lvl1pPr>
            <a:lvl2pPr>
              <a:buClr>
                <a:schemeClr val="accent1"/>
              </a:buClr>
              <a:defRPr/>
            </a:lvl2pPr>
            <a:lvl3pPr>
              <a:buClr>
                <a:schemeClr val="accent1"/>
              </a:buClr>
              <a:defRPr/>
            </a:lvl3pPr>
            <a:lvl4pPr>
              <a:buClr>
                <a:schemeClr val="accent1"/>
              </a:buClr>
              <a:defRPr/>
            </a:lvl4pPr>
            <a:lvl5pPr>
              <a:buClr>
                <a:schemeClr val="accent1"/>
              </a:buClr>
              <a:defRPr/>
            </a:lvl5pPr>
            <a:lvl6pPr>
              <a:buClr>
                <a:schemeClr val="accent1"/>
              </a:buClr>
              <a:defRPr/>
            </a:lvl6pPr>
            <a:lvl7pPr>
              <a:buClr>
                <a:schemeClr val="accent1"/>
              </a:buClr>
              <a:defRPr/>
            </a:lvl7pPr>
            <a:lvl8pPr>
              <a:buClr>
                <a:schemeClr val="accent1"/>
              </a:buClr>
              <a:defRPr/>
            </a:lvl8pPr>
            <a:lvl9pPr>
              <a:buClr>
                <a:schemeClr val="accent1"/>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9" name="Date Placeholder 3"/>
          <p:cNvSpPr>
            <a:spLocks noGrp="1"/>
          </p:cNvSpPr>
          <p:nvPr>
            <p:ph type="dt" sz="half" idx="10"/>
          </p:nvPr>
        </p:nvSpPr>
        <p:spPr>
          <a:xfrm>
            <a:off x="6335713" y="113072"/>
            <a:ext cx="2133600" cy="182880"/>
          </a:xfrm>
        </p:spPr>
        <p:txBody>
          <a:bodyPr/>
          <a:lstStyle/>
          <a:p>
            <a:fld id="{891838CE-430E-45DE-B6AA-42DD655BB05E}" type="datetime1">
              <a:rPr lang="en-US" smtClean="0"/>
              <a:t>10/22/2018</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8589649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a:solidFill>
                  <a:srgbClr val="3399B5"/>
                </a:solidFill>
              </a:defRPr>
            </a:lvl1pPr>
          </a:lstStyle>
          <a:p>
            <a:r>
              <a:rPr lang="en-US" dirty="0"/>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5241565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10/22/2018</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9" name="Picture 8"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4" name="TextBox 13"/>
          <p:cNvSpPr txBox="1"/>
          <p:nvPr userDrawn="1"/>
        </p:nvSpPr>
        <p:spPr>
          <a:xfrm>
            <a:off x="1600200" y="6429345"/>
            <a:ext cx="7162800" cy="276999"/>
          </a:xfrm>
          <a:prstGeom prst="rect">
            <a:avLst/>
          </a:prstGeom>
          <a:noFill/>
        </p:spPr>
        <p:txBody>
          <a:bodyPr wrap="square" rtlCol="0">
            <a:spAutoFit/>
          </a:bodyPr>
          <a:lstStyle/>
          <a:p>
            <a:pPr algn="r">
              <a:buClrTx/>
              <a:defRPr/>
            </a:pPr>
            <a:r>
              <a:rPr lang="en-US" altLang="en-US" sz="1200" dirty="0">
                <a:latin typeface="Verdana" panose="020B0604030504040204" pitchFamily="34" charset="0"/>
                <a:ea typeface="Verdana" panose="020B0604030504040204" pitchFamily="34" charset="0"/>
                <a:cs typeface="Verdana" panose="020B0604030504040204" pitchFamily="34" charset="0"/>
              </a:rPr>
              <a:t>Copyright © 2016, 2013, 2010 Pearson Education, Inc. All Rights Reserved</a:t>
            </a:r>
          </a:p>
        </p:txBody>
      </p:sp>
    </p:spTree>
    <p:extLst>
      <p:ext uri="{BB962C8B-B14F-4D97-AF65-F5344CB8AC3E}">
        <p14:creationId xmlns:p14="http://schemas.microsoft.com/office/powerpoint/2010/main" val="27405449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8832AD23-A511-424E-9DD2-B8CE2D237B20}" type="datetime1">
              <a:rPr lang="en-US" smtClean="0"/>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23425785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1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10/22/2018</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536058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2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600200"/>
            <a:ext cx="8229600" cy="1752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3" name="Content Placeholder 2"/>
          <p:cNvSpPr>
            <a:spLocks noGrp="1"/>
          </p:cNvSpPr>
          <p:nvPr>
            <p:ph idx="13"/>
          </p:nvPr>
        </p:nvSpPr>
        <p:spPr>
          <a:xfrm>
            <a:off x="457200" y="3733800"/>
            <a:ext cx="8229600" cy="1752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20133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Figure + Caption">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457200" y="228600"/>
            <a:ext cx="8229600" cy="1066799"/>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55" name="Shape 55"/>
          <p:cNvSpPr txBox="1">
            <a:spLocks noGrp="1"/>
          </p:cNvSpPr>
          <p:nvPr>
            <p:ph type="body" idx="1"/>
          </p:nvPr>
        </p:nvSpPr>
        <p:spPr>
          <a:xfrm>
            <a:off x="457200" y="5368160"/>
            <a:ext cx="8229600" cy="916856"/>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8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56" name="Shape 5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7" name="Shape 5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8" name="Shape 5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t>‹#›</a:t>
            </a:fld>
            <a:endParaRPr lang="en-US" sz="9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8263026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3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600200"/>
            <a:ext cx="8229600" cy="91933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3" name="Content Placeholder 2"/>
          <p:cNvSpPr>
            <a:spLocks noGrp="1"/>
          </p:cNvSpPr>
          <p:nvPr>
            <p:ph idx="13"/>
          </p:nvPr>
        </p:nvSpPr>
        <p:spPr>
          <a:xfrm>
            <a:off x="473720" y="2807084"/>
            <a:ext cx="8229600" cy="91933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p:cNvSpPr>
            <a:spLocks noGrp="1"/>
          </p:cNvSpPr>
          <p:nvPr>
            <p:ph idx="14"/>
          </p:nvPr>
        </p:nvSpPr>
        <p:spPr>
          <a:xfrm>
            <a:off x="473720" y="4013968"/>
            <a:ext cx="8229600" cy="91933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214400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4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600200"/>
            <a:ext cx="8229600" cy="71117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3" name="Content Placeholder 2"/>
          <p:cNvSpPr>
            <a:spLocks noGrp="1"/>
          </p:cNvSpPr>
          <p:nvPr>
            <p:ph idx="13"/>
          </p:nvPr>
        </p:nvSpPr>
        <p:spPr>
          <a:xfrm>
            <a:off x="473720" y="2641680"/>
            <a:ext cx="8229600" cy="71117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p:cNvSpPr>
            <a:spLocks noGrp="1"/>
          </p:cNvSpPr>
          <p:nvPr>
            <p:ph idx="14"/>
          </p:nvPr>
        </p:nvSpPr>
        <p:spPr>
          <a:xfrm>
            <a:off x="457200" y="3683160"/>
            <a:ext cx="8229600" cy="71117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2"/>
          <p:cNvSpPr>
            <a:spLocks noGrp="1"/>
          </p:cNvSpPr>
          <p:nvPr>
            <p:ph idx="15"/>
          </p:nvPr>
        </p:nvSpPr>
        <p:spPr>
          <a:xfrm>
            <a:off x="457200" y="4724640"/>
            <a:ext cx="8229600" cy="71117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570403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5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82296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82296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477839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6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82296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82296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492797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7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82296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82296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43400" y="4874552"/>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937505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8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43400" y="4874552"/>
            <a:ext cx="3886200" cy="99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876860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9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43400" y="4874552"/>
            <a:ext cx="3886200" cy="99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43399" y="2286000"/>
            <a:ext cx="3865157"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352316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10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43400" y="4874552"/>
            <a:ext cx="3886200" cy="99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43399" y="2286000"/>
            <a:ext cx="3865157"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3045349"/>
            <a:ext cx="3886200" cy="5827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460533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11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76204" y="4473387"/>
            <a:ext cx="3886200"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43399" y="2286000"/>
            <a:ext cx="3865157"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3045349"/>
            <a:ext cx="3886200" cy="5827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92613" y="5159852"/>
            <a:ext cx="3886200"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569448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12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18"/>
          </p:nvPr>
        </p:nvSpPr>
        <p:spPr>
          <a:xfrm>
            <a:off x="4376204" y="4473387"/>
            <a:ext cx="3886200"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43399" y="2286000"/>
            <a:ext cx="3865157"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3045349"/>
            <a:ext cx="3886200" cy="5827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92613" y="5159852"/>
            <a:ext cx="3886200"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1"/>
          <p:cNvSpPr>
            <a:spLocks noGrp="1"/>
          </p:cNvSpPr>
          <p:nvPr>
            <p:ph sz="quarter" idx="23"/>
          </p:nvPr>
        </p:nvSpPr>
        <p:spPr>
          <a:xfrm>
            <a:off x="457200" y="3830925"/>
            <a:ext cx="3472396"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4"/>
          </p:nvPr>
        </p:nvSpPr>
        <p:spPr>
          <a:xfrm>
            <a:off x="490004" y="4570512"/>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5"/>
          </p:nvPr>
        </p:nvSpPr>
        <p:spPr>
          <a:xfrm>
            <a:off x="506413" y="5256977"/>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65531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and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6" name="Content Placeholder"/>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tabLst>
                <a:tab pos="176213" algn="l"/>
              </a:tabLst>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lang="en-IN" dirty="0"/>
          </a:p>
          <a:p>
            <a:pPr lvl="1"/>
            <a:endParaRPr lang="en-IN" dirty="0"/>
          </a:p>
          <a:p>
            <a:pPr lvl="2"/>
            <a:endParaRPr lang="en-IN"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13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081267"/>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18"/>
          </p:nvPr>
        </p:nvSpPr>
        <p:spPr>
          <a:xfrm>
            <a:off x="4332878" y="3626139"/>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53921" y="1979598"/>
            <a:ext cx="3865157"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2537829"/>
            <a:ext cx="3886200" cy="28985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32878" y="4065083"/>
            <a:ext cx="3886200" cy="266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1"/>
          <p:cNvSpPr>
            <a:spLocks noGrp="1"/>
          </p:cNvSpPr>
          <p:nvPr>
            <p:ph sz="quarter" idx="23"/>
          </p:nvPr>
        </p:nvSpPr>
        <p:spPr>
          <a:xfrm>
            <a:off x="457200" y="3830925"/>
            <a:ext cx="3472396"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4"/>
          </p:nvPr>
        </p:nvSpPr>
        <p:spPr>
          <a:xfrm>
            <a:off x="490004" y="4570512"/>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5"/>
          </p:nvPr>
        </p:nvSpPr>
        <p:spPr>
          <a:xfrm>
            <a:off x="506413" y="5256977"/>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Content Placeholder 11"/>
          <p:cNvSpPr>
            <a:spLocks noGrp="1"/>
          </p:cNvSpPr>
          <p:nvPr>
            <p:ph sz="quarter" idx="26"/>
          </p:nvPr>
        </p:nvSpPr>
        <p:spPr>
          <a:xfrm>
            <a:off x="4336752" y="4520930"/>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574909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14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081267"/>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18"/>
          </p:nvPr>
        </p:nvSpPr>
        <p:spPr>
          <a:xfrm>
            <a:off x="4332878" y="3626139"/>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53921" y="1979598"/>
            <a:ext cx="3865157"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2537829"/>
            <a:ext cx="3886200" cy="28985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32878" y="4065083"/>
            <a:ext cx="3886200" cy="266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1"/>
          <p:cNvSpPr>
            <a:spLocks noGrp="1"/>
          </p:cNvSpPr>
          <p:nvPr>
            <p:ph sz="quarter" idx="23"/>
          </p:nvPr>
        </p:nvSpPr>
        <p:spPr>
          <a:xfrm>
            <a:off x="457200" y="3830925"/>
            <a:ext cx="3472396"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4"/>
          </p:nvPr>
        </p:nvSpPr>
        <p:spPr>
          <a:xfrm>
            <a:off x="490004" y="4570512"/>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5"/>
          </p:nvPr>
        </p:nvSpPr>
        <p:spPr>
          <a:xfrm>
            <a:off x="506413" y="5256977"/>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Content Placeholder 11"/>
          <p:cNvSpPr>
            <a:spLocks noGrp="1"/>
          </p:cNvSpPr>
          <p:nvPr>
            <p:ph sz="quarter" idx="26"/>
          </p:nvPr>
        </p:nvSpPr>
        <p:spPr>
          <a:xfrm>
            <a:off x="4336752" y="4520930"/>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Content Placeholder 13"/>
          <p:cNvSpPr>
            <a:spLocks noGrp="1"/>
          </p:cNvSpPr>
          <p:nvPr>
            <p:ph sz="quarter" idx="27"/>
          </p:nvPr>
        </p:nvSpPr>
        <p:spPr>
          <a:xfrm>
            <a:off x="4326230" y="5065802"/>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806600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15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081267"/>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18"/>
          </p:nvPr>
        </p:nvSpPr>
        <p:spPr>
          <a:xfrm>
            <a:off x="4332878" y="3626139"/>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53921" y="1979598"/>
            <a:ext cx="3865157"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2537829"/>
            <a:ext cx="3886200" cy="28985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32878" y="4065083"/>
            <a:ext cx="3886200" cy="266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1"/>
          <p:cNvSpPr>
            <a:spLocks noGrp="1"/>
          </p:cNvSpPr>
          <p:nvPr>
            <p:ph sz="quarter" idx="23"/>
          </p:nvPr>
        </p:nvSpPr>
        <p:spPr>
          <a:xfrm>
            <a:off x="457200" y="3830925"/>
            <a:ext cx="3472396"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4"/>
          </p:nvPr>
        </p:nvSpPr>
        <p:spPr>
          <a:xfrm>
            <a:off x="490004" y="4570512"/>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5"/>
          </p:nvPr>
        </p:nvSpPr>
        <p:spPr>
          <a:xfrm>
            <a:off x="506413" y="5256977"/>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Content Placeholder 11"/>
          <p:cNvSpPr>
            <a:spLocks noGrp="1"/>
          </p:cNvSpPr>
          <p:nvPr>
            <p:ph sz="quarter" idx="26"/>
          </p:nvPr>
        </p:nvSpPr>
        <p:spPr>
          <a:xfrm>
            <a:off x="4336752" y="4520930"/>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Content Placeholder 13"/>
          <p:cNvSpPr>
            <a:spLocks noGrp="1"/>
          </p:cNvSpPr>
          <p:nvPr>
            <p:ph sz="quarter" idx="27"/>
          </p:nvPr>
        </p:nvSpPr>
        <p:spPr>
          <a:xfrm>
            <a:off x="4326230" y="5065802"/>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Content Placeholder 13"/>
          <p:cNvSpPr>
            <a:spLocks noGrp="1"/>
          </p:cNvSpPr>
          <p:nvPr>
            <p:ph sz="quarter" idx="28"/>
          </p:nvPr>
        </p:nvSpPr>
        <p:spPr>
          <a:xfrm>
            <a:off x="4326230" y="5504746"/>
            <a:ext cx="3886200" cy="266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792094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20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5" name="Content Placeholder 2"/>
          <p:cNvSpPr>
            <a:spLocks noGrp="1"/>
          </p:cNvSpPr>
          <p:nvPr>
            <p:ph idx="19"/>
          </p:nvPr>
        </p:nvSpPr>
        <p:spPr>
          <a:xfrm>
            <a:off x="4790255" y="1494526"/>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790256" y="1861415"/>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790255" y="2283032"/>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Content Placeholder 2"/>
          <p:cNvSpPr>
            <a:spLocks noGrp="1"/>
          </p:cNvSpPr>
          <p:nvPr>
            <p:ph idx="26"/>
          </p:nvPr>
        </p:nvSpPr>
        <p:spPr>
          <a:xfrm>
            <a:off x="4790255" y="2705545"/>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Content Placeholder 2"/>
          <p:cNvSpPr>
            <a:spLocks noGrp="1"/>
          </p:cNvSpPr>
          <p:nvPr>
            <p:ph idx="27"/>
          </p:nvPr>
        </p:nvSpPr>
        <p:spPr>
          <a:xfrm>
            <a:off x="4790256" y="3072434"/>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Content Placeholder 2"/>
          <p:cNvSpPr>
            <a:spLocks noGrp="1"/>
          </p:cNvSpPr>
          <p:nvPr>
            <p:ph idx="28"/>
          </p:nvPr>
        </p:nvSpPr>
        <p:spPr>
          <a:xfrm>
            <a:off x="4790255" y="3494051"/>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5" name="Content Placeholder 2"/>
          <p:cNvSpPr>
            <a:spLocks noGrp="1"/>
          </p:cNvSpPr>
          <p:nvPr>
            <p:ph idx="29"/>
          </p:nvPr>
        </p:nvSpPr>
        <p:spPr>
          <a:xfrm>
            <a:off x="4790255" y="3908712"/>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6" name="Content Placeholder 2"/>
          <p:cNvSpPr>
            <a:spLocks noGrp="1"/>
          </p:cNvSpPr>
          <p:nvPr>
            <p:ph idx="30"/>
          </p:nvPr>
        </p:nvSpPr>
        <p:spPr>
          <a:xfrm>
            <a:off x="4790256" y="4275601"/>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7" name="Content Placeholder 2"/>
          <p:cNvSpPr>
            <a:spLocks noGrp="1"/>
          </p:cNvSpPr>
          <p:nvPr>
            <p:ph idx="31"/>
          </p:nvPr>
        </p:nvSpPr>
        <p:spPr>
          <a:xfrm>
            <a:off x="4790255" y="4697218"/>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8" name="Content Placeholder 2"/>
          <p:cNvSpPr>
            <a:spLocks noGrp="1"/>
          </p:cNvSpPr>
          <p:nvPr>
            <p:ph idx="32"/>
          </p:nvPr>
        </p:nvSpPr>
        <p:spPr>
          <a:xfrm>
            <a:off x="4790255" y="5105555"/>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1" name="Content Placeholder 2"/>
          <p:cNvSpPr>
            <a:spLocks noGrp="1"/>
          </p:cNvSpPr>
          <p:nvPr>
            <p:ph idx="33"/>
          </p:nvPr>
        </p:nvSpPr>
        <p:spPr>
          <a:xfrm>
            <a:off x="457200" y="1494526"/>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2" name="Content Placeholder 2"/>
          <p:cNvSpPr>
            <a:spLocks noGrp="1"/>
          </p:cNvSpPr>
          <p:nvPr>
            <p:ph idx="34"/>
          </p:nvPr>
        </p:nvSpPr>
        <p:spPr>
          <a:xfrm>
            <a:off x="457201" y="1861415"/>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3" name="Content Placeholder 2"/>
          <p:cNvSpPr>
            <a:spLocks noGrp="1"/>
          </p:cNvSpPr>
          <p:nvPr>
            <p:ph idx="35"/>
          </p:nvPr>
        </p:nvSpPr>
        <p:spPr>
          <a:xfrm>
            <a:off x="457200" y="2283032"/>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Content Placeholder 2"/>
          <p:cNvSpPr>
            <a:spLocks noGrp="1"/>
          </p:cNvSpPr>
          <p:nvPr>
            <p:ph idx="36"/>
          </p:nvPr>
        </p:nvSpPr>
        <p:spPr>
          <a:xfrm>
            <a:off x="457200" y="2705545"/>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Content Placeholder 2"/>
          <p:cNvSpPr>
            <a:spLocks noGrp="1"/>
          </p:cNvSpPr>
          <p:nvPr>
            <p:ph idx="37"/>
          </p:nvPr>
        </p:nvSpPr>
        <p:spPr>
          <a:xfrm>
            <a:off x="457201" y="3072434"/>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6" name="Content Placeholder 2"/>
          <p:cNvSpPr>
            <a:spLocks noGrp="1"/>
          </p:cNvSpPr>
          <p:nvPr>
            <p:ph idx="38"/>
          </p:nvPr>
        </p:nvSpPr>
        <p:spPr>
          <a:xfrm>
            <a:off x="457200" y="3494051"/>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Content Placeholder 2"/>
          <p:cNvSpPr>
            <a:spLocks noGrp="1"/>
          </p:cNvSpPr>
          <p:nvPr>
            <p:ph idx="39"/>
          </p:nvPr>
        </p:nvSpPr>
        <p:spPr>
          <a:xfrm>
            <a:off x="457200" y="3908712"/>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8" name="Content Placeholder 2"/>
          <p:cNvSpPr>
            <a:spLocks noGrp="1"/>
          </p:cNvSpPr>
          <p:nvPr>
            <p:ph idx="40"/>
          </p:nvPr>
        </p:nvSpPr>
        <p:spPr>
          <a:xfrm>
            <a:off x="457201" y="4275601"/>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9" name="Content Placeholder 2"/>
          <p:cNvSpPr>
            <a:spLocks noGrp="1"/>
          </p:cNvSpPr>
          <p:nvPr>
            <p:ph idx="41"/>
          </p:nvPr>
        </p:nvSpPr>
        <p:spPr>
          <a:xfrm>
            <a:off x="457200" y="4697218"/>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0" name="Content Placeholder 2"/>
          <p:cNvSpPr>
            <a:spLocks noGrp="1"/>
          </p:cNvSpPr>
          <p:nvPr>
            <p:ph idx="42"/>
          </p:nvPr>
        </p:nvSpPr>
        <p:spPr>
          <a:xfrm>
            <a:off x="457200" y="5105555"/>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250161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_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10/22/2018</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9" name="Picture 8"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0" name="TextBox 9"/>
          <p:cNvSpPr txBox="1"/>
          <p:nvPr userDrawn="1"/>
        </p:nvSpPr>
        <p:spPr>
          <a:xfrm>
            <a:off x="1600200" y="6429345"/>
            <a:ext cx="7162800" cy="276999"/>
          </a:xfrm>
          <a:prstGeom prst="rect">
            <a:avLst/>
          </a:prstGeom>
          <a:noFill/>
        </p:spPr>
        <p:txBody>
          <a:bodyPr wrap="square" rtlCol="0">
            <a:spAutoFit/>
          </a:bodyPr>
          <a:lstStyle/>
          <a:p>
            <a:pPr algn="r">
              <a:buClrTx/>
              <a:defRPr/>
            </a:pPr>
            <a:r>
              <a:rPr lang="en-US" altLang="en-US" sz="1200" dirty="0">
                <a:latin typeface="Verdana" panose="020B0604030504040204" pitchFamily="34" charset="0"/>
                <a:ea typeface="Verdana" panose="020B0604030504040204" pitchFamily="34" charset="0"/>
                <a:cs typeface="Verdana" panose="020B0604030504040204" pitchFamily="34" charset="0"/>
              </a:rPr>
              <a:t>Copyright © 2016, 2013, 2010 Pearson Education, Inc. All Rights Reserved</a:t>
            </a:r>
          </a:p>
        </p:txBody>
      </p:sp>
    </p:spTree>
    <p:extLst>
      <p:ext uri="{BB962C8B-B14F-4D97-AF65-F5344CB8AC3E}">
        <p14:creationId xmlns:p14="http://schemas.microsoft.com/office/powerpoint/2010/main" val="20111596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Footer Placeholder 1"/>
          <p:cNvSpPr>
            <a:spLocks noGrp="1"/>
          </p:cNvSpPr>
          <p:nvPr>
            <p:ph type="ftr" idx="10"/>
          </p:nvPr>
        </p:nvSpPr>
        <p:spPr/>
        <p:txBody>
          <a:bodyPr/>
          <a:lstStyle/>
          <a:p>
            <a:endParaRPr lang="en-US" dirty="0"/>
          </a:p>
        </p:txBody>
      </p:sp>
      <p:sp>
        <p:nvSpPr>
          <p:cNvPr id="3" name="Date Placeholder 2"/>
          <p:cNvSpPr>
            <a:spLocks noGrp="1"/>
          </p:cNvSpPr>
          <p:nvPr>
            <p:ph type="dt" idx="1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84448157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
        <p:nvSpPr>
          <p:cNvPr id="9" name="Shape 39"/>
          <p:cNvSpPr txBox="1">
            <a:spLocks noGrp="1"/>
          </p:cNvSpPr>
          <p:nvPr>
            <p:ph type="body" idx="13"/>
          </p:nvPr>
        </p:nvSpPr>
        <p:spPr>
          <a:xfrm>
            <a:off x="474779" y="1500547"/>
            <a:ext cx="8229600" cy="20515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Tree>
    <p:extLst>
      <p:ext uri="{BB962C8B-B14F-4D97-AF65-F5344CB8AC3E}">
        <p14:creationId xmlns:p14="http://schemas.microsoft.com/office/powerpoint/2010/main" val="306885795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idx="10"/>
          </p:nvPr>
        </p:nvSpPr>
        <p:spPr/>
        <p:txBody>
          <a:bodyPr/>
          <a:lstStyle/>
          <a:p>
            <a:endParaRPr lang="en-US" dirty="0"/>
          </a:p>
        </p:txBody>
      </p:sp>
      <p:sp>
        <p:nvSpPr>
          <p:cNvPr id="3" name="Date Placeholder 2"/>
          <p:cNvSpPr>
            <a:spLocks noGrp="1"/>
          </p:cNvSpPr>
          <p:nvPr>
            <p:ph type="dt" idx="1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2770957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lang="en-IN" dirty="0"/>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3428980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lang="en-IN" dirty="0"/>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4" name="Content Placeholder 3"/>
          <p:cNvSpPr>
            <a:spLocks noGrp="1"/>
          </p:cNvSpPr>
          <p:nvPr>
            <p:ph sz="quarter" idx="18"/>
          </p:nvPr>
        </p:nvSpPr>
        <p:spPr>
          <a:xfrm>
            <a:off x="457200" y="5811838"/>
            <a:ext cx="8229600" cy="457200"/>
          </a:xfrm>
        </p:spPr>
        <p:txBody>
          <a:bodyPr/>
          <a:lstStyle>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7"/>
          <p:cNvSpPr>
            <a:spLocks noGrp="1"/>
          </p:cNvSpPr>
          <p:nvPr>
            <p:ph sz="quarter" idx="19"/>
          </p:nvPr>
        </p:nvSpPr>
        <p:spPr>
          <a:xfrm>
            <a:off x="3657601" y="6418263"/>
            <a:ext cx="479834" cy="2984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20"/>
          </p:nvPr>
        </p:nvSpPr>
        <p:spPr>
          <a:xfrm>
            <a:off x="5503863" y="6418263"/>
            <a:ext cx="453317" cy="29845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13"/>
          <p:cNvSpPr>
            <a:spLocks noGrp="1"/>
          </p:cNvSpPr>
          <p:nvPr>
            <p:ph sz="quarter" idx="21"/>
          </p:nvPr>
        </p:nvSpPr>
        <p:spPr>
          <a:xfrm>
            <a:off x="7200900" y="6418263"/>
            <a:ext cx="576027" cy="29845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22"/>
          </p:nvPr>
        </p:nvSpPr>
        <p:spPr>
          <a:xfrm flipH="1">
            <a:off x="7976101" y="6418263"/>
            <a:ext cx="778599" cy="29845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44794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Title + Learning Objectives and Content">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63" name="Shape 63"/>
          <p:cNvSpPr txBox="1">
            <a:spLocks noGrp="1"/>
          </p:cNvSpPr>
          <p:nvPr>
            <p:ph type="body" idx="1"/>
          </p:nvPr>
        </p:nvSpPr>
        <p:spPr>
          <a:xfrm>
            <a:off x="457200" y="816429"/>
            <a:ext cx="8229600" cy="402769"/>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64" name="Shape 64"/>
          <p:cNvSpPr txBox="1">
            <a:spLocks noGrp="1"/>
          </p:cNvSpPr>
          <p:nvPr>
            <p:ph type="body" idx="2"/>
          </p:nvPr>
        </p:nvSpPr>
        <p:spPr>
          <a:xfrm>
            <a:off x="457200" y="1600200"/>
            <a:ext cx="8229600" cy="45259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65" name="Shape 65"/>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6" name="Shape 66"/>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7" name="Shape 67"/>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685800" y="1447800"/>
            <a:ext cx="7772400" cy="2152651"/>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0" name="Shape 70"/>
          <p:cNvSpPr txBox="1">
            <a:spLocks noGrp="1"/>
          </p:cNvSpPr>
          <p:nvPr>
            <p:ph type="body" idx="1"/>
          </p:nvPr>
        </p:nvSpPr>
        <p:spPr>
          <a:xfrm>
            <a:off x="674687" y="3962400"/>
            <a:ext cx="7794626"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457200" marR="0" lvl="1" indent="0" algn="l" rtl="0">
              <a:spcBef>
                <a:spcPts val="600"/>
              </a:spcBef>
              <a:buClr>
                <a:srgbClr val="007FA3"/>
              </a:buClr>
              <a:buFont typeface="Arial"/>
              <a:buNone/>
              <a:defRPr sz="1800" b="0" i="0" u="none" strike="noStrike" cap="none">
                <a:solidFill>
                  <a:srgbClr val="888888"/>
                </a:solidFill>
                <a:latin typeface="Arial"/>
                <a:ea typeface="Arial"/>
                <a:cs typeface="Arial"/>
                <a:sym typeface="Arial"/>
              </a:defRPr>
            </a:lvl2pPr>
            <a:lvl3pPr marL="914400" marR="0" lvl="2" indent="0" algn="l"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4pPr>
            <a:lvl5pPr marL="1828800" marR="0" lvl="4"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5pPr>
            <a:lvl6pPr marL="2286000" marR="0" lvl="5"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6pPr>
            <a:lvl7pPr marL="2743200" marR="0" lvl="6"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7pPr>
            <a:lvl8pPr marL="3200400" marR="0" lvl="7"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8pPr>
            <a:lvl9pPr marL="3657600" marR="0" lvl="8"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9pPr>
          </a:lstStyle>
          <a:p>
            <a:endParaRPr/>
          </a:p>
        </p:txBody>
      </p:sp>
      <p:sp>
        <p:nvSpPr>
          <p:cNvPr id="71" name="Shape 7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2" name="Shape 7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3" name="Shape 7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Title Only">
    <p:spTree>
      <p:nvGrpSpPr>
        <p:cNvPr id="1" name="Shape 74"/>
        <p:cNvGrpSpPr/>
        <p:nvPr/>
      </p:nvGrpSpPr>
      <p:grpSpPr>
        <a:xfrm>
          <a:off x="0" y="0"/>
          <a:ext cx="0" cy="0"/>
          <a:chOff x="0" y="0"/>
          <a:chExt cx="0" cy="0"/>
        </a:xfrm>
      </p:grpSpPr>
      <p:sp>
        <p:nvSpPr>
          <p:cNvPr id="75" name="Shape 75"/>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6" name="Shape 7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7" name="Shape 7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8" name="Shape 7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7.xml"/><Relationship Id="rId1" Type="http://schemas.openxmlformats.org/officeDocument/2006/relationships/slideLayout" Target="../slideLayouts/slideLayout36.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pic>
        <p:nvPicPr>
          <p:cNvPr id="15" name="Shape 15" descr="Pearson Logo"/>
          <p:cNvPicPr preferRelativeResize="0"/>
          <p:nvPr/>
        </p:nvPicPr>
        <p:blipFill rotWithShape="1">
          <a:blip r:embed="rId37">
            <a:alphaModFix/>
          </a:blip>
          <a:srcRect/>
          <a:stretch/>
        </p:blipFill>
        <p:spPr>
          <a:xfrm>
            <a:off x="443972" y="6429709"/>
            <a:ext cx="917999" cy="279914"/>
          </a:xfrm>
          <a:prstGeom prst="rect">
            <a:avLst/>
          </a:prstGeom>
          <a:noFill/>
          <a:ln>
            <a:noFill/>
          </a:ln>
        </p:spPr>
      </p:pic>
      <p:sp>
        <p:nvSpPr>
          <p:cNvPr id="9" name="Text Placeholder 5"/>
          <p:cNvSpPr txBox="1">
            <a:spLocks/>
          </p:cNvSpPr>
          <p:nvPr userDrawn="1"/>
        </p:nvSpPr>
        <p:spPr>
          <a:xfrm>
            <a:off x="2670048" y="6449931"/>
            <a:ext cx="6089854" cy="231285"/>
          </a:xfrm>
          <a:prstGeom prst="rect">
            <a:avLst/>
          </a:prstGeom>
        </p:spPr>
        <p:txBody>
          <a:bodyPr anchor="ctr"/>
          <a:lstStyle>
            <a:defPPr marR="0" lvl="0" algn="l" rtl="0">
              <a:lnSpc>
                <a:spcPct val="100000"/>
              </a:lnSpc>
              <a:spcBef>
                <a:spcPts val="0"/>
              </a:spcBef>
              <a:spcAft>
                <a:spcPts val="0"/>
              </a:spcAft>
            </a:defPPr>
            <a:lvl1pPr marL="255588" marR="0" lvl="0" indent="-25558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algn="r"/>
            <a:r>
              <a:rPr lang="en-IN" altLang="en-US" sz="1200" dirty="0">
                <a:solidFill>
                  <a:schemeClr val="tx1"/>
                </a:solidFill>
                <a:latin typeface="Verdana"/>
                <a:ea typeface="Verdana" panose="020B0604030504040204" pitchFamily="34" charset="0"/>
                <a:cs typeface="Verdana" panose="020B0604030504040204" pitchFamily="34" charset="0"/>
              </a:rPr>
              <a:t>Copyright © 2019 Pearson Education Ltd.</a:t>
            </a:r>
            <a:endParaRPr lang="en-US" altLang="en-US" sz="1200" dirty="0">
              <a:solidFill>
                <a:schemeClr val="tx1"/>
              </a:solidFill>
              <a:latin typeface="Verdana"/>
              <a:ea typeface="Verdana" panose="020B0604030504040204" pitchFamily="34" charset="0"/>
              <a:cs typeface="Verdana" panose="020B0604030504040204" pitchFamily="34" charset="0"/>
            </a:endParaRPr>
          </a:p>
        </p:txBody>
      </p:sp>
    </p:spTree>
  </p:cSld>
  <p:clrMap bg1="lt1" tx1="dk1" bg2="dk2" tx2="lt2" accent1="accent1" accent2="accent2" accent3="accent3" accent4="accent4" accent5="accent5" accent6="accent6" hlink="hlink" folHlink="folHlink"/>
  <p:sldLayoutIdLst>
    <p:sldLayoutId id="2147483665" r:id="rId1"/>
    <p:sldLayoutId id="2147483666" r:id="rId2"/>
    <p:sldLayoutId id="2147483649" r:id="rId3"/>
    <p:sldLayoutId id="2147483668" r:id="rId4"/>
    <p:sldLayoutId id="2147483669" r:id="rId5"/>
    <p:sldLayoutId id="2147483651" r:id="rId6"/>
    <p:sldLayoutId id="2147483654" r:id="rId7"/>
    <p:sldLayoutId id="2147483655" r:id="rId8"/>
    <p:sldLayoutId id="2147483656" r:id="rId9"/>
    <p:sldLayoutId id="2147483667" r:id="rId10"/>
    <p:sldLayoutId id="2147483657"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 id="2147483687" r:id="rId29"/>
    <p:sldLayoutId id="2147483688" r:id="rId30"/>
    <p:sldLayoutId id="2147483689" r:id="rId31"/>
    <p:sldLayoutId id="2147483690" r:id="rId32"/>
    <p:sldLayoutId id="2147483691" r:id="rId33"/>
    <p:sldLayoutId id="2147483692" r:id="rId34"/>
    <p:sldLayoutId id="2147483694" r:id="rId3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558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pic>
        <p:nvPicPr>
          <p:cNvPr id="15" name="Shape 15" descr="Pearson Logo"/>
          <p:cNvPicPr preferRelativeResize="0"/>
          <p:nvPr/>
        </p:nvPicPr>
        <p:blipFill rotWithShape="1">
          <a:blip r:embed="rId4">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200283969"/>
      </p:ext>
    </p:extLst>
  </p:cSld>
  <p:clrMap bg1="lt1" tx1="dk1" bg2="dk2" tx2="lt2" accent1="accent1" accent2="accent2" accent3="accent3" accent4="accent4" accent5="accent5" accent6="accent6" hlink="hlink" folHlink="folHlink"/>
  <p:sldLayoutIdLst>
    <p:sldLayoutId id="2147483664" r:id="rId1"/>
    <p:sldLayoutId id="2147483693"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603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36.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hyperlink" Target="https://www.zillow.com/" TargetMode="External"/><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hyperlink" Target="http://espn.com/" TargetMode="Externa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58273"/>
            <a:ext cx="8363663" cy="1090701"/>
          </a:xfrm>
        </p:spPr>
        <p:txBody>
          <a:bodyPr anchor="ctr"/>
          <a:lstStyle/>
          <a:p>
            <a:r>
              <a:rPr lang="en-US" dirty="0"/>
              <a:t>Essentials of Management Information Systems</a:t>
            </a:r>
          </a:p>
        </p:txBody>
      </p:sp>
      <p:sp>
        <p:nvSpPr>
          <p:cNvPr id="3" name="Text Placeholder 2"/>
          <p:cNvSpPr>
            <a:spLocks noGrp="1"/>
          </p:cNvSpPr>
          <p:nvPr>
            <p:ph type="body" idx="1"/>
          </p:nvPr>
        </p:nvSpPr>
        <p:spPr>
          <a:xfrm>
            <a:off x="457200" y="1353749"/>
            <a:ext cx="8302702" cy="352678"/>
          </a:xfrm>
        </p:spPr>
        <p:txBody>
          <a:bodyPr anchor="ctr"/>
          <a:lstStyle/>
          <a:p>
            <a:r>
              <a:rPr lang="en-US" dirty="0">
                <a:latin typeface="+mn-lt"/>
              </a:rPr>
              <a:t>Thirteenth Edition</a:t>
            </a:r>
          </a:p>
        </p:txBody>
      </p:sp>
      <p:sp>
        <p:nvSpPr>
          <p:cNvPr id="4" name="Text Placeholder 3"/>
          <p:cNvSpPr>
            <a:spLocks noGrp="1"/>
          </p:cNvSpPr>
          <p:nvPr>
            <p:ph type="body" idx="2"/>
          </p:nvPr>
        </p:nvSpPr>
        <p:spPr>
          <a:xfrm>
            <a:off x="4876800" y="2285999"/>
            <a:ext cx="3657600" cy="739083"/>
          </a:xfrm>
        </p:spPr>
        <p:txBody>
          <a:bodyPr/>
          <a:lstStyle/>
          <a:p>
            <a:pPr lvl="0" algn="ctr"/>
            <a:r>
              <a:rPr lang="en-US" b="1" dirty="0">
                <a:latin typeface="+mn-lt"/>
              </a:rPr>
              <a:t>Chapter 5</a:t>
            </a:r>
          </a:p>
        </p:txBody>
      </p:sp>
      <p:sp>
        <p:nvSpPr>
          <p:cNvPr id="5" name="Text Placeholder 4"/>
          <p:cNvSpPr>
            <a:spLocks noGrp="1"/>
          </p:cNvSpPr>
          <p:nvPr>
            <p:ph type="body" idx="3"/>
          </p:nvPr>
        </p:nvSpPr>
        <p:spPr>
          <a:xfrm>
            <a:off x="4876800" y="3114461"/>
            <a:ext cx="3657600" cy="886039"/>
          </a:xfrm>
        </p:spPr>
        <p:txBody>
          <a:bodyPr/>
          <a:lstStyle/>
          <a:p>
            <a:pPr algn="ctr"/>
            <a:r>
              <a:rPr lang="en-US" altLang="en-US" dirty="0">
                <a:latin typeface="+mn-lt"/>
              </a:rPr>
              <a:t>I</a:t>
            </a:r>
            <a:r>
              <a:rPr lang="en-US" altLang="en-US" sz="100" dirty="0">
                <a:latin typeface="+mn-lt"/>
              </a:rPr>
              <a:t> </a:t>
            </a:r>
            <a:r>
              <a:rPr lang="en-US" altLang="en-US" dirty="0">
                <a:latin typeface="+mn-lt"/>
              </a:rPr>
              <a:t>T Infrastructure: Hardware and Software</a:t>
            </a:r>
            <a:endParaRPr lang="en-US" dirty="0">
              <a:latin typeface="+mn-lt"/>
            </a:endParaRPr>
          </a:p>
        </p:txBody>
      </p:sp>
      <p:pic>
        <p:nvPicPr>
          <p:cNvPr id="7" name="Picture 6"/>
          <p:cNvPicPr>
            <a:picLocks noChangeAspect="1"/>
          </p:cNvPicPr>
          <p:nvPr/>
        </p:nvPicPr>
        <p:blipFill>
          <a:blip r:embed="rId3"/>
          <a:stretch>
            <a:fillRect/>
          </a:stretch>
        </p:blipFill>
        <p:spPr>
          <a:xfrm>
            <a:off x="605634" y="1866994"/>
            <a:ext cx="3475070" cy="4441509"/>
          </a:xfrm>
          <a:prstGeom prst="rect">
            <a:avLst/>
          </a:prstGeom>
          <a:ln w="9525">
            <a:solidFill>
              <a:schemeClr val="tx1"/>
            </a:solidFill>
          </a:ln>
        </p:spPr>
      </p:pic>
      <p:sp>
        <p:nvSpPr>
          <p:cNvPr id="6" name="Text Placeholder 5"/>
          <p:cNvSpPr>
            <a:spLocks noGrp="1"/>
          </p:cNvSpPr>
          <p:nvPr>
            <p:ph type="body" idx="13"/>
          </p:nvPr>
        </p:nvSpPr>
        <p:spPr>
          <a:xfrm>
            <a:off x="2670048" y="6449931"/>
            <a:ext cx="6089854" cy="231285"/>
          </a:xfrm>
        </p:spPr>
        <p:txBody>
          <a:bodyPr anchor="ctr"/>
          <a:lstStyle/>
          <a:p>
            <a:pPr algn="r"/>
            <a:r>
              <a:rPr lang="en-IN" altLang="en-US" sz="1200" dirty="0">
                <a:solidFill>
                  <a:schemeClr val="tx1"/>
                </a:solidFill>
                <a:latin typeface="Verdana"/>
                <a:ea typeface="Verdana" panose="020B0604030504040204" pitchFamily="34" charset="0"/>
                <a:cs typeface="Verdana" panose="020B0604030504040204" pitchFamily="34" charset="0"/>
              </a:rPr>
              <a:t>Copyright © 2019 Pearson Education Ltd.</a:t>
            </a:r>
            <a:endParaRPr lang="en-US" altLang="en-US" sz="1200" dirty="0">
              <a:solidFill>
                <a:schemeClr val="tx1"/>
              </a:solidFill>
              <a:latin typeface="Verdana"/>
              <a:ea typeface="Verdana" panose="020B0604030504040204" pitchFamily="34" charset="0"/>
              <a:cs typeface="Verdana" panose="020B0604030504040204" pitchFamily="34" charset="0"/>
            </a:endParaRPr>
          </a:p>
        </p:txBody>
      </p:sp>
      <p:sp>
        <p:nvSpPr>
          <p:cNvPr id="8" name="TextBox 7"/>
          <p:cNvSpPr txBox="1"/>
          <p:nvPr/>
        </p:nvSpPr>
        <p:spPr>
          <a:xfrm>
            <a:off x="5236234" y="4425351"/>
            <a:ext cx="3234906" cy="646331"/>
          </a:xfrm>
          <a:prstGeom prst="rect">
            <a:avLst/>
          </a:prstGeom>
          <a:noFill/>
        </p:spPr>
        <p:txBody>
          <a:bodyPr wrap="square" rtlCol="0">
            <a:spAutoFit/>
          </a:bodyPr>
          <a:lstStyle/>
          <a:p>
            <a:r>
              <a:rPr lang="en-US" sz="1200" dirty="0">
                <a:solidFill>
                  <a:schemeClr val="bg1"/>
                </a:solidFill>
                <a:latin typeface="+mn-lt"/>
              </a:rPr>
              <a:t>Slides in this presentation contain hyperlinks. JAWS users should be able to get a list of links by using INSERT+F7</a:t>
            </a:r>
          </a:p>
        </p:txBody>
      </p:sp>
    </p:spTree>
    <p:extLst>
      <p:ext uri="{BB962C8B-B14F-4D97-AF65-F5344CB8AC3E}">
        <p14:creationId xmlns:p14="http://schemas.microsoft.com/office/powerpoint/2010/main" val="4140415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5.3 A Multitiered Client/Server Network (N-Tier)</a:t>
            </a:r>
          </a:p>
        </p:txBody>
      </p:sp>
      <p:pic>
        <p:nvPicPr>
          <p:cNvPr id="4" name="Picture 3" descr="A diagram depicts a multi-tiered client and server network, or N-Tier. The diagram shows the client and web server connected to each other through the Internet. A two-way arrow is shown between the Web Server and Application Server, Application Server and Sale, Production, Account, H R, and Sale, Production, Account, H R and Data."/>
          <p:cNvPicPr>
            <a:picLocks noChangeAspect="1"/>
          </p:cNvPicPr>
          <p:nvPr/>
        </p:nvPicPr>
        <p:blipFill rotWithShape="1">
          <a:blip r:embed="rId3" cstate="screen">
            <a:extLst>
              <a:ext uri="{28A0092B-C50C-407E-A947-70E740481C1C}">
                <a14:useLocalDpi xmlns:a14="http://schemas.microsoft.com/office/drawing/2010/main"/>
              </a:ext>
            </a:extLst>
          </a:blip>
          <a:srcRect b="4085"/>
          <a:stretch/>
        </p:blipFill>
        <p:spPr>
          <a:xfrm>
            <a:off x="602636" y="1948610"/>
            <a:ext cx="7938727" cy="3261658"/>
          </a:xfrm>
          <a:prstGeom prst="rect">
            <a:avLst/>
          </a:prstGeom>
        </p:spPr>
      </p:pic>
    </p:spTree>
    <p:extLst>
      <p:ext uri="{BB962C8B-B14F-4D97-AF65-F5344CB8AC3E}">
        <p14:creationId xmlns:p14="http://schemas.microsoft.com/office/powerpoint/2010/main" val="7070651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Storage, Input, and Output Technology</a:t>
            </a:r>
          </a:p>
        </p:txBody>
      </p:sp>
      <p:sp>
        <p:nvSpPr>
          <p:cNvPr id="3" name="Text Placeholder 2"/>
          <p:cNvSpPr>
            <a:spLocks noGrp="1"/>
          </p:cNvSpPr>
          <p:nvPr>
            <p:ph type="body" idx="1"/>
          </p:nvPr>
        </p:nvSpPr>
        <p:spPr>
          <a:xfrm>
            <a:off x="457200" y="1600200"/>
            <a:ext cx="8229600" cy="4705709"/>
          </a:xfrm>
        </p:spPr>
        <p:txBody>
          <a:bodyPr/>
          <a:lstStyle/>
          <a:p>
            <a:r>
              <a:rPr lang="en-US" altLang="en-US" sz="2400" dirty="0">
                <a:latin typeface="+mn-lt"/>
              </a:rPr>
              <a:t>Primary secondary storage technologies</a:t>
            </a:r>
          </a:p>
          <a:p>
            <a:pPr lvl="1"/>
            <a:r>
              <a:rPr lang="en-US" altLang="en-US" sz="2400" dirty="0">
                <a:latin typeface="+mn-lt"/>
              </a:rPr>
              <a:t>Magnetic disk</a:t>
            </a:r>
          </a:p>
          <a:p>
            <a:pPr lvl="2"/>
            <a:r>
              <a:rPr lang="en-US" altLang="en-US" sz="2400" dirty="0">
                <a:latin typeface="+mn-lt"/>
              </a:rPr>
              <a:t>S</a:t>
            </a:r>
            <a:r>
              <a:rPr lang="en-US" altLang="en-US" sz="100" dirty="0">
                <a:latin typeface="+mn-lt"/>
              </a:rPr>
              <a:t> </a:t>
            </a:r>
            <a:r>
              <a:rPr lang="en-US" altLang="en-US" sz="2400" dirty="0">
                <a:latin typeface="+mn-lt"/>
              </a:rPr>
              <a:t>S</a:t>
            </a:r>
            <a:r>
              <a:rPr lang="en-US" altLang="en-US" sz="100" dirty="0">
                <a:latin typeface="+mn-lt"/>
              </a:rPr>
              <a:t> </a:t>
            </a:r>
            <a:r>
              <a:rPr lang="en-US" altLang="en-US" sz="2400" dirty="0">
                <a:latin typeface="+mn-lt"/>
              </a:rPr>
              <a:t>Ds</a:t>
            </a:r>
          </a:p>
          <a:p>
            <a:pPr lvl="1"/>
            <a:r>
              <a:rPr lang="en-US" altLang="en-US" sz="2400" dirty="0">
                <a:latin typeface="+mn-lt"/>
              </a:rPr>
              <a:t>Optical disks</a:t>
            </a:r>
          </a:p>
          <a:p>
            <a:pPr lvl="1"/>
            <a:r>
              <a:rPr lang="en-US" altLang="en-US" sz="2400" dirty="0">
                <a:latin typeface="+mn-lt"/>
              </a:rPr>
              <a:t>Magnetic tape</a:t>
            </a:r>
          </a:p>
          <a:p>
            <a:pPr lvl="1"/>
            <a:r>
              <a:rPr lang="en-US" altLang="en-US" sz="2400" dirty="0">
                <a:latin typeface="+mn-lt"/>
              </a:rPr>
              <a:t>Storage networking: S</a:t>
            </a:r>
            <a:r>
              <a:rPr lang="en-US" altLang="en-US" sz="100" dirty="0">
                <a:latin typeface="+mn-lt"/>
              </a:rPr>
              <a:t> </a:t>
            </a:r>
            <a:r>
              <a:rPr lang="en-US" altLang="en-US" sz="2400" dirty="0">
                <a:latin typeface="+mn-lt"/>
              </a:rPr>
              <a:t>A</a:t>
            </a:r>
            <a:r>
              <a:rPr lang="en-US" altLang="en-US" sz="100" dirty="0">
                <a:latin typeface="+mn-lt"/>
              </a:rPr>
              <a:t> </a:t>
            </a:r>
            <a:r>
              <a:rPr lang="en-US" altLang="en-US" sz="2400" dirty="0">
                <a:latin typeface="+mn-lt"/>
              </a:rPr>
              <a:t>Ns</a:t>
            </a:r>
          </a:p>
          <a:p>
            <a:r>
              <a:rPr lang="en-US" altLang="en-US" sz="2400" dirty="0">
                <a:latin typeface="+mn-lt"/>
              </a:rPr>
              <a:t>Input devices</a:t>
            </a:r>
          </a:p>
          <a:p>
            <a:pPr lvl="1"/>
            <a:r>
              <a:rPr lang="en-US" altLang="en-US" sz="2400" dirty="0">
                <a:latin typeface="+mn-lt"/>
              </a:rPr>
              <a:t>E.g. keyboard</a:t>
            </a:r>
          </a:p>
          <a:p>
            <a:r>
              <a:rPr lang="en-US" altLang="en-US" sz="2400" dirty="0">
                <a:latin typeface="+mn-lt"/>
              </a:rPr>
              <a:t>Output devices</a:t>
            </a:r>
          </a:p>
          <a:p>
            <a:pPr lvl="1"/>
            <a:r>
              <a:rPr lang="en-US" altLang="en-US" sz="2400" dirty="0">
                <a:latin typeface="+mn-lt"/>
              </a:rPr>
              <a:t>E.g. monitor</a:t>
            </a:r>
          </a:p>
        </p:txBody>
      </p:sp>
    </p:spTree>
    <p:extLst>
      <p:ext uri="{BB962C8B-B14F-4D97-AF65-F5344CB8AC3E}">
        <p14:creationId xmlns:p14="http://schemas.microsoft.com/office/powerpoint/2010/main" val="20065859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Contemporary Hardware Trends </a:t>
            </a:r>
            <a:r>
              <a:rPr lang="en-US" altLang="en-US" sz="2000" b="0" dirty="0"/>
              <a:t>(1 of 3)</a:t>
            </a:r>
            <a:endParaRPr lang="en-US" sz="2000" b="0" dirty="0"/>
          </a:p>
        </p:txBody>
      </p:sp>
      <p:sp>
        <p:nvSpPr>
          <p:cNvPr id="3" name="Text Placeholder 2"/>
          <p:cNvSpPr>
            <a:spLocks noGrp="1"/>
          </p:cNvSpPr>
          <p:nvPr>
            <p:ph type="body" idx="1"/>
          </p:nvPr>
        </p:nvSpPr>
        <p:spPr/>
        <p:txBody>
          <a:bodyPr/>
          <a:lstStyle/>
          <a:p>
            <a:r>
              <a:rPr lang="en-US" altLang="en-US" sz="2400" dirty="0">
                <a:latin typeface="+mn-lt"/>
              </a:rPr>
              <a:t>The mobile digital platform</a:t>
            </a:r>
          </a:p>
          <a:p>
            <a:pPr lvl="1"/>
            <a:r>
              <a:rPr lang="en-US" altLang="en-US" sz="2400" dirty="0">
                <a:latin typeface="+mn-lt"/>
              </a:rPr>
              <a:t>Tablet computers</a:t>
            </a:r>
          </a:p>
          <a:p>
            <a:pPr lvl="1"/>
            <a:r>
              <a:rPr lang="en-US" altLang="en-US" sz="2400" dirty="0">
                <a:latin typeface="+mn-lt"/>
              </a:rPr>
              <a:t>Netbooks</a:t>
            </a:r>
          </a:p>
          <a:p>
            <a:r>
              <a:rPr lang="en-US" altLang="en-US" sz="2400" dirty="0">
                <a:latin typeface="+mn-lt"/>
              </a:rPr>
              <a:t>Consumerization of I</a:t>
            </a:r>
            <a:r>
              <a:rPr lang="en-US" altLang="en-US" sz="100" dirty="0">
                <a:latin typeface="+mn-lt"/>
              </a:rPr>
              <a:t> </a:t>
            </a:r>
            <a:r>
              <a:rPr lang="en-US" altLang="en-US" sz="2400" dirty="0">
                <a:latin typeface="+mn-lt"/>
              </a:rPr>
              <a:t>T and B</a:t>
            </a:r>
            <a:r>
              <a:rPr lang="en-US" altLang="en-US" sz="100" dirty="0">
                <a:latin typeface="+mn-lt"/>
              </a:rPr>
              <a:t> </a:t>
            </a:r>
            <a:r>
              <a:rPr lang="en-US" altLang="en-US" sz="2400" dirty="0">
                <a:latin typeface="+mn-lt"/>
              </a:rPr>
              <a:t>Y</a:t>
            </a:r>
            <a:r>
              <a:rPr lang="en-US" altLang="en-US" sz="100" dirty="0">
                <a:latin typeface="+mn-lt"/>
              </a:rPr>
              <a:t> </a:t>
            </a:r>
            <a:r>
              <a:rPr lang="en-US" altLang="en-US" sz="2400" dirty="0">
                <a:latin typeface="+mn-lt"/>
              </a:rPr>
              <a:t>O</a:t>
            </a:r>
            <a:r>
              <a:rPr lang="en-US" altLang="en-US" sz="100" dirty="0">
                <a:latin typeface="+mn-lt"/>
              </a:rPr>
              <a:t> </a:t>
            </a:r>
            <a:r>
              <a:rPr lang="en-US" altLang="en-US" sz="2400" dirty="0">
                <a:latin typeface="+mn-lt"/>
              </a:rPr>
              <a:t>D</a:t>
            </a:r>
          </a:p>
          <a:p>
            <a:r>
              <a:rPr lang="en-US" sz="2400" dirty="0">
                <a:latin typeface="+mn-lt"/>
              </a:rPr>
              <a:t>Nanotechnology and quantum computing</a:t>
            </a:r>
          </a:p>
          <a:p>
            <a:r>
              <a:rPr lang="en-US" sz="2400" dirty="0">
                <a:latin typeface="+mn-lt"/>
              </a:rPr>
              <a:t>Virtualization</a:t>
            </a:r>
          </a:p>
          <a:p>
            <a:pPr lvl="1"/>
            <a:r>
              <a:rPr lang="en-US" sz="2400" dirty="0">
                <a:latin typeface="+mn-lt"/>
              </a:rPr>
              <a:t>Software-defined storage (S</a:t>
            </a:r>
            <a:r>
              <a:rPr lang="en-US" sz="100" dirty="0">
                <a:latin typeface="+mn-lt"/>
              </a:rPr>
              <a:t> </a:t>
            </a:r>
            <a:r>
              <a:rPr lang="en-US" sz="2400" dirty="0">
                <a:latin typeface="+mn-lt"/>
              </a:rPr>
              <a:t>D</a:t>
            </a:r>
            <a:r>
              <a:rPr lang="en-US" sz="100" dirty="0">
                <a:latin typeface="+mn-lt"/>
              </a:rPr>
              <a:t> </a:t>
            </a:r>
            <a:r>
              <a:rPr lang="en-US" sz="2400" dirty="0">
                <a:latin typeface="+mn-lt"/>
              </a:rPr>
              <a:t>S)</a:t>
            </a:r>
          </a:p>
        </p:txBody>
      </p:sp>
    </p:spTree>
    <p:extLst>
      <p:ext uri="{BB962C8B-B14F-4D97-AF65-F5344CB8AC3E}">
        <p14:creationId xmlns:p14="http://schemas.microsoft.com/office/powerpoint/2010/main" val="39313655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Interactive Session – Technology: Wearable Computers Change How We Work</a:t>
            </a:r>
          </a:p>
        </p:txBody>
      </p:sp>
      <p:sp>
        <p:nvSpPr>
          <p:cNvPr id="3" name="Text Placeholder 2"/>
          <p:cNvSpPr>
            <a:spLocks noGrp="1"/>
          </p:cNvSpPr>
          <p:nvPr>
            <p:ph type="body" idx="1"/>
          </p:nvPr>
        </p:nvSpPr>
        <p:spPr>
          <a:xfrm>
            <a:off x="457200" y="1600200"/>
            <a:ext cx="8229600" cy="4714336"/>
          </a:xfrm>
        </p:spPr>
        <p:txBody>
          <a:bodyPr/>
          <a:lstStyle/>
          <a:p>
            <a:r>
              <a:rPr lang="en-US" sz="2000" dirty="0">
                <a:latin typeface="+mn-lt"/>
              </a:rPr>
              <a:t>Class discussion</a:t>
            </a:r>
          </a:p>
          <a:p>
            <a:pPr lvl="1"/>
            <a:r>
              <a:rPr lang="en-US" sz="2000" dirty="0">
                <a:latin typeface="+mn-lt"/>
              </a:rPr>
              <a:t>Wearables have the potential to change the way organizations and workers conduct business. Discuss the implications of this statement.</a:t>
            </a:r>
          </a:p>
          <a:p>
            <a:pPr lvl="1"/>
            <a:r>
              <a:rPr lang="en-US" sz="2000" dirty="0">
                <a:latin typeface="+mn-lt"/>
              </a:rPr>
              <a:t>How would a business process such as ordering a product for a customer in the field be changed if the salesperson was wearing a smartwatch equipped with Salesforce software?</a:t>
            </a:r>
          </a:p>
          <a:p>
            <a:pPr lvl="1"/>
            <a:r>
              <a:rPr lang="en-US" sz="2000" dirty="0">
                <a:latin typeface="+mn-lt"/>
              </a:rPr>
              <a:t>What people, organization, and technology issues would have to be addressed if a company was thinking of equipping its workers with a wearable computing device?</a:t>
            </a:r>
          </a:p>
          <a:p>
            <a:pPr lvl="1"/>
            <a:r>
              <a:rPr lang="en-US" sz="2000" dirty="0">
                <a:latin typeface="+mn-lt"/>
              </a:rPr>
              <a:t>What kinds of businesses are most likely to benefit from wearable computers? Select a business and describe how a wearable computing device could help that business improve operations or decision making.</a:t>
            </a:r>
          </a:p>
        </p:txBody>
      </p:sp>
    </p:spTree>
    <p:extLst>
      <p:ext uri="{BB962C8B-B14F-4D97-AF65-F5344CB8AC3E}">
        <p14:creationId xmlns:p14="http://schemas.microsoft.com/office/powerpoint/2010/main" val="23962823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7226"/>
            <a:ext cx="8229600" cy="1066799"/>
          </a:xfrm>
        </p:spPr>
        <p:txBody>
          <a:bodyPr anchor="b"/>
          <a:lstStyle/>
          <a:p>
            <a:r>
              <a:rPr lang="en-US" altLang="en-US" dirty="0"/>
              <a:t>Examples of Nanotubes</a:t>
            </a:r>
            <a:endParaRPr lang="en-US" dirty="0"/>
          </a:p>
        </p:txBody>
      </p:sp>
      <p:pic>
        <p:nvPicPr>
          <p:cNvPr id="4" name="Picture 3" descr="A photograph shows various hexagonal structures joined together to form a tube."/>
          <p:cNvPicPr>
            <a:picLocks noChangeAspect="1"/>
          </p:cNvPicPr>
          <p:nvPr/>
        </p:nvPicPr>
        <p:blipFill rotWithShape="1">
          <a:blip r:embed="rId3" cstate="screen">
            <a:extLst>
              <a:ext uri="{28A0092B-C50C-407E-A947-70E740481C1C}">
                <a14:useLocalDpi xmlns:a14="http://schemas.microsoft.com/office/drawing/2010/main"/>
              </a:ext>
            </a:extLst>
          </a:blip>
          <a:srcRect b="3557"/>
          <a:stretch/>
        </p:blipFill>
        <p:spPr>
          <a:xfrm>
            <a:off x="1522562" y="1636350"/>
            <a:ext cx="6158175" cy="4013954"/>
          </a:xfrm>
          <a:prstGeom prst="rect">
            <a:avLst/>
          </a:prstGeom>
        </p:spPr>
      </p:pic>
      <p:sp>
        <p:nvSpPr>
          <p:cNvPr id="5" name="Text Placeholder 4"/>
          <p:cNvSpPr>
            <a:spLocks noGrp="1"/>
          </p:cNvSpPr>
          <p:nvPr>
            <p:ph type="body" idx="1"/>
          </p:nvPr>
        </p:nvSpPr>
        <p:spPr>
          <a:xfrm>
            <a:off x="457200" y="5891842"/>
            <a:ext cx="8229600" cy="393174"/>
          </a:xfrm>
        </p:spPr>
        <p:txBody>
          <a:bodyPr/>
          <a:lstStyle/>
          <a:p>
            <a:r>
              <a:rPr lang="en-US" sz="1800" dirty="0">
                <a:latin typeface="+mn-lt"/>
              </a:rPr>
              <a:t>© forance/123R</a:t>
            </a:r>
            <a:r>
              <a:rPr lang="en-US" sz="100" dirty="0">
                <a:latin typeface="+mn-lt"/>
              </a:rPr>
              <a:t> </a:t>
            </a:r>
            <a:r>
              <a:rPr lang="en-US" sz="1800" dirty="0">
                <a:latin typeface="+mn-lt"/>
              </a:rPr>
              <a:t>F</a:t>
            </a:r>
          </a:p>
        </p:txBody>
      </p:sp>
    </p:spTree>
    <p:extLst>
      <p:ext uri="{BB962C8B-B14F-4D97-AF65-F5344CB8AC3E}">
        <p14:creationId xmlns:p14="http://schemas.microsoft.com/office/powerpoint/2010/main" val="41939576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Figure 5.4 Cloud Computing Platform</a:t>
            </a:r>
          </a:p>
        </p:txBody>
      </p:sp>
      <p:pic>
        <p:nvPicPr>
          <p:cNvPr id="6" name="Picture 5" descr="A diagram depicts the cloud computing platform. The diagram shows a cloud with servers, desktops, tablet computers, I Phone, and laptop shown on the outside. The information shown inside the cloud is as follows. Platform Services include Block Storage, Communication Networks, Identity Management, and Content Services. Application Services includes Content Management, Enterprise Software, Collaboration Environments, and Process Management. Infrastructure Services includes Computing Resource Management, Network Management, and Storage Management."/>
          <p:cNvPicPr>
            <a:picLocks noChangeAspect="1"/>
          </p:cNvPicPr>
          <p:nvPr/>
        </p:nvPicPr>
        <p:blipFill rotWithShape="1">
          <a:blip r:embed="rId3" cstate="screen">
            <a:extLst>
              <a:ext uri="{28A0092B-C50C-407E-A947-70E740481C1C}">
                <a14:useLocalDpi xmlns:a14="http://schemas.microsoft.com/office/drawing/2010/main"/>
              </a:ext>
            </a:extLst>
          </a:blip>
          <a:srcRect b="2691"/>
          <a:stretch/>
        </p:blipFill>
        <p:spPr>
          <a:xfrm>
            <a:off x="1817307" y="1593012"/>
            <a:ext cx="5509385" cy="4523116"/>
          </a:xfrm>
          <a:prstGeom prst="rect">
            <a:avLst/>
          </a:prstGeom>
        </p:spPr>
      </p:pic>
    </p:spTree>
    <p:extLst>
      <p:ext uri="{BB962C8B-B14F-4D97-AF65-F5344CB8AC3E}">
        <p14:creationId xmlns:p14="http://schemas.microsoft.com/office/powerpoint/2010/main" val="10017165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5.5 Major Amazon Web Services</a:t>
            </a:r>
          </a:p>
        </p:txBody>
      </p:sp>
      <p:pic>
        <p:nvPicPr>
          <p:cNvPr id="4" name="Picture 3" descr="A diagram shows the major web services provided by Amazon. Amazon Web Services is in the center of the diagram and is surrounded by Computing, Networking, Content Delivery, Data Storage, Database, Deployment, Management, Application Services, and Analytics."/>
          <p:cNvPicPr>
            <a:picLocks noChangeAspect="1"/>
          </p:cNvPicPr>
          <p:nvPr/>
        </p:nvPicPr>
        <p:blipFill rotWithShape="1">
          <a:blip r:embed="rId3" cstate="screen">
            <a:extLst>
              <a:ext uri="{28A0092B-C50C-407E-A947-70E740481C1C}">
                <a14:useLocalDpi xmlns:a14="http://schemas.microsoft.com/office/drawing/2010/main"/>
              </a:ext>
            </a:extLst>
          </a:blip>
          <a:srcRect b="3629"/>
          <a:stretch/>
        </p:blipFill>
        <p:spPr>
          <a:xfrm>
            <a:off x="2306953" y="1767573"/>
            <a:ext cx="4530093" cy="4496650"/>
          </a:xfrm>
          <a:prstGeom prst="rect">
            <a:avLst/>
          </a:prstGeom>
        </p:spPr>
      </p:pic>
    </p:spTree>
    <p:extLst>
      <p:ext uri="{BB962C8B-B14F-4D97-AF65-F5344CB8AC3E}">
        <p14:creationId xmlns:p14="http://schemas.microsoft.com/office/powerpoint/2010/main" val="9750092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Contemporary Hardware Trends </a:t>
            </a:r>
            <a:r>
              <a:rPr lang="en-US" altLang="en-US" sz="2000" b="0" dirty="0"/>
              <a:t>(2 of 3)</a:t>
            </a:r>
            <a:endParaRPr lang="en-US" sz="2000" b="0" dirty="0"/>
          </a:p>
        </p:txBody>
      </p:sp>
      <p:sp>
        <p:nvSpPr>
          <p:cNvPr id="3" name="Text Placeholder 2"/>
          <p:cNvSpPr>
            <a:spLocks noGrp="1"/>
          </p:cNvSpPr>
          <p:nvPr>
            <p:ph type="body" idx="1"/>
          </p:nvPr>
        </p:nvSpPr>
        <p:spPr/>
        <p:txBody>
          <a:bodyPr/>
          <a:lstStyle/>
          <a:p>
            <a:r>
              <a:rPr lang="en-US" sz="2400" dirty="0">
                <a:latin typeface="+mn-lt"/>
              </a:rPr>
              <a:t>Cloud computing:</a:t>
            </a:r>
          </a:p>
          <a:p>
            <a:pPr lvl="1"/>
            <a:r>
              <a:rPr lang="en-US" sz="2400" dirty="0">
                <a:latin typeface="+mn-lt"/>
              </a:rPr>
              <a:t>Computing resources obtained over the Internet</a:t>
            </a:r>
          </a:p>
          <a:p>
            <a:pPr lvl="2"/>
            <a:r>
              <a:rPr lang="en-US" sz="2400" dirty="0">
                <a:latin typeface="+mn-lt"/>
              </a:rPr>
              <a:t>Infrastructure as a service (I</a:t>
            </a:r>
            <a:r>
              <a:rPr lang="en-US" sz="100" dirty="0">
                <a:latin typeface="+mn-lt"/>
              </a:rPr>
              <a:t> </a:t>
            </a:r>
            <a:r>
              <a:rPr lang="en-US" sz="2400" dirty="0">
                <a:latin typeface="+mn-lt"/>
              </a:rPr>
              <a:t>a</a:t>
            </a:r>
            <a:r>
              <a:rPr lang="en-US" sz="100" dirty="0">
                <a:latin typeface="+mn-lt"/>
              </a:rPr>
              <a:t> </a:t>
            </a:r>
            <a:r>
              <a:rPr lang="en-US" sz="2400" dirty="0">
                <a:latin typeface="+mn-lt"/>
              </a:rPr>
              <a:t>a</a:t>
            </a:r>
            <a:r>
              <a:rPr lang="en-US" sz="100" dirty="0">
                <a:latin typeface="+mn-lt"/>
              </a:rPr>
              <a:t> </a:t>
            </a:r>
            <a:r>
              <a:rPr lang="en-US" sz="2400" dirty="0">
                <a:latin typeface="+mn-lt"/>
              </a:rPr>
              <a:t>S)</a:t>
            </a:r>
          </a:p>
          <a:p>
            <a:pPr lvl="2"/>
            <a:r>
              <a:rPr lang="en-US" sz="2400" dirty="0">
                <a:latin typeface="+mn-lt"/>
              </a:rPr>
              <a:t>Software as a service (S</a:t>
            </a:r>
            <a:r>
              <a:rPr lang="en-US" sz="100" dirty="0">
                <a:latin typeface="+mn-lt"/>
              </a:rPr>
              <a:t> </a:t>
            </a:r>
            <a:r>
              <a:rPr lang="en-US" sz="2400" dirty="0">
                <a:latin typeface="+mn-lt"/>
              </a:rPr>
              <a:t>a</a:t>
            </a:r>
            <a:r>
              <a:rPr lang="en-US" sz="100" dirty="0">
                <a:latin typeface="+mn-lt"/>
              </a:rPr>
              <a:t> </a:t>
            </a:r>
            <a:r>
              <a:rPr lang="en-US" sz="2400" dirty="0">
                <a:latin typeface="+mn-lt"/>
              </a:rPr>
              <a:t>a</a:t>
            </a:r>
            <a:r>
              <a:rPr lang="en-US" sz="100" dirty="0">
                <a:latin typeface="+mn-lt"/>
              </a:rPr>
              <a:t> </a:t>
            </a:r>
            <a:r>
              <a:rPr lang="en-US" sz="2400" dirty="0">
                <a:latin typeface="+mn-lt"/>
              </a:rPr>
              <a:t>S)</a:t>
            </a:r>
          </a:p>
          <a:p>
            <a:pPr lvl="2"/>
            <a:r>
              <a:rPr lang="en-US" sz="2400" dirty="0">
                <a:latin typeface="+mn-lt"/>
              </a:rPr>
              <a:t>Platform as a service (P</a:t>
            </a:r>
            <a:r>
              <a:rPr lang="en-US" sz="100" dirty="0">
                <a:latin typeface="+mn-lt"/>
              </a:rPr>
              <a:t> </a:t>
            </a:r>
            <a:r>
              <a:rPr lang="en-US" sz="2400" dirty="0">
                <a:latin typeface="+mn-lt"/>
              </a:rPr>
              <a:t>a</a:t>
            </a:r>
            <a:r>
              <a:rPr lang="en-US" sz="100" dirty="0">
                <a:latin typeface="+mn-lt"/>
              </a:rPr>
              <a:t> </a:t>
            </a:r>
            <a:r>
              <a:rPr lang="en-US" sz="2400" dirty="0">
                <a:latin typeface="+mn-lt"/>
              </a:rPr>
              <a:t>a</a:t>
            </a:r>
            <a:r>
              <a:rPr lang="en-US" sz="100" dirty="0">
                <a:latin typeface="+mn-lt"/>
              </a:rPr>
              <a:t> </a:t>
            </a:r>
            <a:r>
              <a:rPr lang="en-US" sz="2400" dirty="0">
                <a:latin typeface="+mn-lt"/>
              </a:rPr>
              <a:t>S)</a:t>
            </a:r>
          </a:p>
          <a:p>
            <a:pPr lvl="1"/>
            <a:r>
              <a:rPr lang="en-US" sz="2400" dirty="0">
                <a:latin typeface="+mn-lt"/>
              </a:rPr>
              <a:t>Public v</a:t>
            </a:r>
            <a:r>
              <a:rPr lang="en-US" sz="100" dirty="0">
                <a:solidFill>
                  <a:schemeClr val="bg1"/>
                </a:solidFill>
                <a:latin typeface="+mn-lt"/>
              </a:rPr>
              <a:t>ersu</a:t>
            </a:r>
            <a:r>
              <a:rPr lang="en-US" sz="2400" dirty="0">
                <a:latin typeface="+mn-lt"/>
              </a:rPr>
              <a:t>s. private clouds</a:t>
            </a:r>
          </a:p>
          <a:p>
            <a:pPr lvl="1"/>
            <a:r>
              <a:rPr lang="en-US" sz="2400" dirty="0">
                <a:latin typeface="+mn-lt"/>
              </a:rPr>
              <a:t>Utility computing, on-demand computing</a:t>
            </a:r>
          </a:p>
          <a:p>
            <a:pPr lvl="1"/>
            <a:r>
              <a:rPr lang="en-US" sz="2400" dirty="0">
                <a:latin typeface="+mn-lt"/>
              </a:rPr>
              <a:t>Hybrid cloud</a:t>
            </a:r>
          </a:p>
          <a:p>
            <a:pPr lvl="1"/>
            <a:r>
              <a:rPr lang="en-US" sz="2400" dirty="0">
                <a:latin typeface="+mn-lt"/>
              </a:rPr>
              <a:t>Data storage security is in hands of provider</a:t>
            </a:r>
          </a:p>
        </p:txBody>
      </p:sp>
    </p:spTree>
    <p:extLst>
      <p:ext uri="{BB962C8B-B14F-4D97-AF65-F5344CB8AC3E}">
        <p14:creationId xmlns:p14="http://schemas.microsoft.com/office/powerpoint/2010/main" val="37454736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Contemporary Hardware Trends </a:t>
            </a:r>
            <a:r>
              <a:rPr lang="en-US" altLang="en-US" sz="2000" b="0" dirty="0"/>
              <a:t>(3 of 3)</a:t>
            </a:r>
            <a:endParaRPr lang="en-US" sz="2000" b="0" dirty="0"/>
          </a:p>
        </p:txBody>
      </p:sp>
      <p:sp>
        <p:nvSpPr>
          <p:cNvPr id="3" name="Text Placeholder 2"/>
          <p:cNvSpPr>
            <a:spLocks noGrp="1"/>
          </p:cNvSpPr>
          <p:nvPr>
            <p:ph type="body" idx="1"/>
          </p:nvPr>
        </p:nvSpPr>
        <p:spPr/>
        <p:txBody>
          <a:bodyPr/>
          <a:lstStyle/>
          <a:p>
            <a:r>
              <a:rPr lang="en-US" sz="2400" dirty="0">
                <a:latin typeface="+mn-lt"/>
              </a:rPr>
              <a:t>Green computing</a:t>
            </a:r>
          </a:p>
          <a:p>
            <a:pPr lvl="1"/>
            <a:r>
              <a:rPr lang="en-US" sz="2400" dirty="0">
                <a:latin typeface="+mn-lt"/>
              </a:rPr>
              <a:t>Green I</a:t>
            </a:r>
            <a:r>
              <a:rPr lang="en-US" sz="100" dirty="0">
                <a:latin typeface="+mn-lt"/>
              </a:rPr>
              <a:t> </a:t>
            </a:r>
            <a:r>
              <a:rPr lang="en-US" sz="2400" dirty="0">
                <a:latin typeface="+mn-lt"/>
              </a:rPr>
              <a:t>T</a:t>
            </a:r>
          </a:p>
          <a:p>
            <a:pPr lvl="1"/>
            <a:r>
              <a:rPr lang="en-US" sz="2400" dirty="0">
                <a:latin typeface="+mn-lt"/>
              </a:rPr>
              <a:t>Practices and technologies for minimizing impact on environment</a:t>
            </a:r>
          </a:p>
          <a:p>
            <a:r>
              <a:rPr lang="en-US" sz="2400" dirty="0">
                <a:latin typeface="+mn-lt"/>
              </a:rPr>
              <a:t>High-performance and power-saving processors</a:t>
            </a:r>
          </a:p>
          <a:p>
            <a:pPr lvl="1"/>
            <a:r>
              <a:rPr lang="en-US" sz="2400" dirty="0">
                <a:latin typeface="+mn-lt"/>
              </a:rPr>
              <a:t>Multicore processors</a:t>
            </a:r>
          </a:p>
          <a:p>
            <a:pPr lvl="1"/>
            <a:r>
              <a:rPr lang="en-US" sz="2400" dirty="0">
                <a:latin typeface="+mn-lt"/>
              </a:rPr>
              <a:t>Reduced power consumption</a:t>
            </a:r>
          </a:p>
        </p:txBody>
      </p:sp>
    </p:spTree>
    <p:extLst>
      <p:ext uri="{BB962C8B-B14F-4D97-AF65-F5344CB8AC3E}">
        <p14:creationId xmlns:p14="http://schemas.microsoft.com/office/powerpoint/2010/main" val="4693955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Interactive Session – Organizations: </a:t>
            </a:r>
            <a:r>
              <a:rPr lang="en-IN" dirty="0"/>
              <a:t>Glory Finds Solutions in the Cloud</a:t>
            </a:r>
            <a:endParaRPr lang="en-US" dirty="0"/>
          </a:p>
        </p:txBody>
      </p:sp>
      <p:sp>
        <p:nvSpPr>
          <p:cNvPr id="3" name="Text Placeholder 2"/>
          <p:cNvSpPr>
            <a:spLocks noGrp="1"/>
          </p:cNvSpPr>
          <p:nvPr>
            <p:ph type="body" idx="1"/>
          </p:nvPr>
        </p:nvSpPr>
        <p:spPr/>
        <p:txBody>
          <a:bodyPr/>
          <a:lstStyle/>
          <a:p>
            <a:r>
              <a:rPr lang="en-US" sz="2400" dirty="0">
                <a:latin typeface="+mn-lt"/>
              </a:rPr>
              <a:t>Class discussion</a:t>
            </a:r>
          </a:p>
          <a:p>
            <a:pPr lvl="1"/>
            <a:r>
              <a:rPr lang="en-IN" sz="2400" dirty="0">
                <a:latin typeface="+mn-lt"/>
              </a:rPr>
              <a:t>Why did Glory choose a cloud solution as opposed to modernizing the systems it had?</a:t>
            </a:r>
          </a:p>
          <a:p>
            <a:pPr lvl="1"/>
            <a:r>
              <a:rPr lang="en-IN" sz="2400" dirty="0">
                <a:latin typeface="+mn-lt"/>
              </a:rPr>
              <a:t>Why was it necessary to hire a systems integrator firm?</a:t>
            </a:r>
          </a:p>
          <a:p>
            <a:pPr lvl="1"/>
            <a:r>
              <a:rPr lang="en-IN" sz="2400" dirty="0">
                <a:latin typeface="+mn-lt"/>
              </a:rPr>
              <a:t>What were the main organizational change requirements for implementing the new cloud platform?</a:t>
            </a:r>
          </a:p>
          <a:p>
            <a:pPr lvl="1"/>
            <a:r>
              <a:rPr lang="en-IN" sz="2400" dirty="0">
                <a:latin typeface="+mn-lt"/>
              </a:rPr>
              <a:t>Why did management choose a regional rollout strategy? Why in the UK?</a:t>
            </a:r>
            <a:endParaRPr lang="en-US" sz="2400" dirty="0">
              <a:latin typeface="+mn-lt"/>
            </a:endParaRPr>
          </a:p>
        </p:txBody>
      </p:sp>
    </p:spTree>
    <p:extLst>
      <p:ext uri="{BB962C8B-B14F-4D97-AF65-F5344CB8AC3E}">
        <p14:creationId xmlns:p14="http://schemas.microsoft.com/office/powerpoint/2010/main" val="15455969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rgbClr val="007FA3"/>
                </a:solidFill>
              </a:rPr>
              <a:t>Learning Objectives</a:t>
            </a:r>
            <a:endParaRPr lang="en-US" dirty="0"/>
          </a:p>
        </p:txBody>
      </p:sp>
      <p:sp>
        <p:nvSpPr>
          <p:cNvPr id="5" name="Content Placeholder 4"/>
          <p:cNvSpPr>
            <a:spLocks noGrp="1"/>
          </p:cNvSpPr>
          <p:nvPr>
            <p:ph idx="1"/>
          </p:nvPr>
        </p:nvSpPr>
        <p:spPr/>
        <p:txBody>
          <a:bodyPr/>
          <a:lstStyle/>
          <a:p>
            <a:pPr marL="0" indent="0">
              <a:buSzPct val="100000"/>
              <a:buNone/>
            </a:pPr>
            <a:r>
              <a:rPr lang="en-US" sz="2400" b="1" dirty="0">
                <a:solidFill>
                  <a:schemeClr val="tx2"/>
                </a:solidFill>
                <a:latin typeface="+mn-lt"/>
              </a:rPr>
              <a:t>5.1</a:t>
            </a:r>
            <a:r>
              <a:rPr lang="en-US" sz="2400" b="1" dirty="0">
                <a:solidFill>
                  <a:schemeClr val="accent1"/>
                </a:solidFill>
                <a:latin typeface="+mn-lt"/>
              </a:rPr>
              <a:t> </a:t>
            </a:r>
            <a:r>
              <a:rPr lang="en-US" sz="2400" dirty="0">
                <a:latin typeface="+mn-lt"/>
              </a:rPr>
              <a:t>What are the components of I</a:t>
            </a:r>
            <a:r>
              <a:rPr lang="en-US" sz="100" dirty="0">
                <a:latin typeface="+mn-lt"/>
              </a:rPr>
              <a:t> </a:t>
            </a:r>
            <a:r>
              <a:rPr lang="en-US" sz="2400" dirty="0">
                <a:latin typeface="+mn-lt"/>
              </a:rPr>
              <a:t>T infrastructure?</a:t>
            </a:r>
          </a:p>
          <a:p>
            <a:pPr marL="0" indent="0">
              <a:buSzPct val="100000"/>
              <a:buNone/>
            </a:pPr>
            <a:r>
              <a:rPr lang="en-US" sz="2400" b="1" dirty="0">
                <a:solidFill>
                  <a:schemeClr val="tx2"/>
                </a:solidFill>
                <a:latin typeface="+mn-lt"/>
              </a:rPr>
              <a:t>5.2</a:t>
            </a:r>
            <a:r>
              <a:rPr lang="en-US" sz="2400" dirty="0">
                <a:latin typeface="+mn-lt"/>
              </a:rPr>
              <a:t> What are the major computer hardware, data storage, input, and output technologies used in business and the major hardware trends?</a:t>
            </a:r>
          </a:p>
          <a:p>
            <a:pPr marL="0" indent="0">
              <a:buSzPct val="100000"/>
              <a:buNone/>
            </a:pPr>
            <a:r>
              <a:rPr lang="en-US" sz="2400" b="1" dirty="0">
                <a:solidFill>
                  <a:schemeClr val="tx2"/>
                </a:solidFill>
                <a:latin typeface="+mn-lt"/>
              </a:rPr>
              <a:t>5.3</a:t>
            </a:r>
            <a:r>
              <a:rPr lang="en-US" sz="2400" dirty="0">
                <a:solidFill>
                  <a:schemeClr val="bg2"/>
                </a:solidFill>
                <a:latin typeface="+mn-lt"/>
              </a:rPr>
              <a:t> </a:t>
            </a:r>
            <a:r>
              <a:rPr lang="en-US" sz="2400" dirty="0">
                <a:latin typeface="+mn-lt"/>
              </a:rPr>
              <a:t>What are the major types of computer software used in business and the major software trends?</a:t>
            </a:r>
          </a:p>
          <a:p>
            <a:pPr marL="0" indent="0">
              <a:buSzPct val="100000"/>
              <a:buNone/>
            </a:pPr>
            <a:r>
              <a:rPr lang="en-US" sz="2400" b="1" dirty="0">
                <a:solidFill>
                  <a:schemeClr val="tx2"/>
                </a:solidFill>
                <a:latin typeface="+mn-lt"/>
              </a:rPr>
              <a:t>5.4</a:t>
            </a:r>
            <a:r>
              <a:rPr lang="en-US" sz="2400" b="1" dirty="0">
                <a:solidFill>
                  <a:schemeClr val="accent1"/>
                </a:solidFill>
                <a:latin typeface="+mn-lt"/>
              </a:rPr>
              <a:t> </a:t>
            </a:r>
            <a:r>
              <a:rPr lang="en-US" sz="2400" dirty="0">
                <a:latin typeface="+mn-lt"/>
              </a:rPr>
              <a:t>What are the principal issues in managing hardware and software technology?</a:t>
            </a:r>
          </a:p>
          <a:p>
            <a:pPr marL="0" indent="0">
              <a:buSzPct val="100000"/>
              <a:buNone/>
            </a:pPr>
            <a:r>
              <a:rPr lang="en-US" sz="2400" b="1" dirty="0">
                <a:solidFill>
                  <a:schemeClr val="tx2"/>
                </a:solidFill>
                <a:latin typeface="+mn-lt"/>
              </a:rPr>
              <a:t>5.5</a:t>
            </a:r>
            <a:r>
              <a:rPr lang="en-US" sz="2400" dirty="0">
                <a:latin typeface="+mn-lt"/>
              </a:rPr>
              <a:t> How will M</a:t>
            </a:r>
            <a:r>
              <a:rPr lang="en-US" sz="100" dirty="0">
                <a:latin typeface="+mn-lt"/>
              </a:rPr>
              <a:t> </a:t>
            </a:r>
            <a:r>
              <a:rPr lang="en-US" sz="2400" dirty="0">
                <a:latin typeface="+mn-lt"/>
              </a:rPr>
              <a:t>I</a:t>
            </a:r>
            <a:r>
              <a:rPr lang="en-US" sz="100" dirty="0">
                <a:latin typeface="+mn-lt"/>
              </a:rPr>
              <a:t> </a:t>
            </a:r>
            <a:r>
              <a:rPr lang="en-US" sz="2400" dirty="0">
                <a:latin typeface="+mn-lt"/>
              </a:rPr>
              <a:t>S help my career?</a:t>
            </a:r>
          </a:p>
        </p:txBody>
      </p:sp>
    </p:spTree>
    <p:extLst>
      <p:ext uri="{BB962C8B-B14F-4D97-AF65-F5344CB8AC3E}">
        <p14:creationId xmlns:p14="http://schemas.microsoft.com/office/powerpoint/2010/main" val="32253284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5.6 The Major Types of Software</a:t>
            </a:r>
          </a:p>
        </p:txBody>
      </p:sp>
      <p:pic>
        <p:nvPicPr>
          <p:cNvPr id="4" name="Picture 3" descr="A square that consists of four concentric layers represents the relationship between system software and application software.  The layers read from the center outward as follows. Hardware, System software, Application software, and users. Examples of system software are operating system, language translators and utility programs. Examples of application software are programing language apps and software packages and services."/>
          <p:cNvPicPr>
            <a:picLocks noChangeAspect="1"/>
          </p:cNvPicPr>
          <p:nvPr/>
        </p:nvPicPr>
        <p:blipFill rotWithShape="1">
          <a:blip r:embed="rId3" cstate="screen">
            <a:extLst>
              <a:ext uri="{28A0092B-C50C-407E-A947-70E740481C1C}">
                <a14:useLocalDpi xmlns:a14="http://schemas.microsoft.com/office/drawing/2010/main"/>
              </a:ext>
            </a:extLst>
          </a:blip>
          <a:srcRect b="4502"/>
          <a:stretch/>
        </p:blipFill>
        <p:spPr>
          <a:xfrm>
            <a:off x="1509110" y="1714080"/>
            <a:ext cx="6125780" cy="4520466"/>
          </a:xfrm>
          <a:prstGeom prst="rect">
            <a:avLst/>
          </a:prstGeom>
        </p:spPr>
      </p:pic>
    </p:spTree>
    <p:extLst>
      <p:ext uri="{BB962C8B-B14F-4D97-AF65-F5344CB8AC3E}">
        <p14:creationId xmlns:p14="http://schemas.microsoft.com/office/powerpoint/2010/main" val="26850177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Operating System Software</a:t>
            </a:r>
            <a:endParaRPr lang="en-US" dirty="0"/>
          </a:p>
        </p:txBody>
      </p:sp>
      <p:sp>
        <p:nvSpPr>
          <p:cNvPr id="3" name="Text Placeholder 2"/>
          <p:cNvSpPr>
            <a:spLocks noGrp="1"/>
          </p:cNvSpPr>
          <p:nvPr>
            <p:ph type="body" idx="1"/>
          </p:nvPr>
        </p:nvSpPr>
        <p:spPr/>
        <p:txBody>
          <a:bodyPr/>
          <a:lstStyle/>
          <a:p>
            <a:r>
              <a:rPr lang="en-US" sz="2400" dirty="0">
                <a:latin typeface="+mn-lt"/>
              </a:rPr>
              <a:t>Software that controls computer activities</a:t>
            </a:r>
          </a:p>
          <a:p>
            <a:r>
              <a:rPr lang="en-US" sz="2400" dirty="0">
                <a:latin typeface="+mn-lt"/>
              </a:rPr>
              <a:t>G</a:t>
            </a:r>
            <a:r>
              <a:rPr lang="en-US" sz="100" dirty="0">
                <a:latin typeface="+mn-lt"/>
              </a:rPr>
              <a:t> </a:t>
            </a:r>
            <a:r>
              <a:rPr lang="en-US" sz="2400" dirty="0">
                <a:latin typeface="+mn-lt"/>
              </a:rPr>
              <a:t>U</a:t>
            </a:r>
            <a:r>
              <a:rPr lang="en-US" sz="100" dirty="0">
                <a:latin typeface="+mn-lt"/>
              </a:rPr>
              <a:t> </a:t>
            </a:r>
            <a:r>
              <a:rPr lang="en-US" sz="2400" dirty="0">
                <a:latin typeface="+mn-lt"/>
              </a:rPr>
              <a:t>I</a:t>
            </a:r>
            <a:r>
              <a:rPr lang="en-US" sz="100" dirty="0">
                <a:latin typeface="+mn-lt"/>
              </a:rPr>
              <a:t> </a:t>
            </a:r>
            <a:r>
              <a:rPr lang="en-US" sz="2400" dirty="0">
                <a:latin typeface="+mn-lt"/>
              </a:rPr>
              <a:t>s</a:t>
            </a:r>
          </a:p>
          <a:p>
            <a:r>
              <a:rPr lang="en-US" sz="2400" dirty="0">
                <a:latin typeface="+mn-lt"/>
              </a:rPr>
              <a:t>Multitouch</a:t>
            </a:r>
          </a:p>
          <a:p>
            <a:r>
              <a:rPr lang="en-US" sz="2400" dirty="0">
                <a:latin typeface="+mn-lt"/>
              </a:rPr>
              <a:t>P</a:t>
            </a:r>
            <a:r>
              <a:rPr lang="en-US" sz="100" dirty="0">
                <a:latin typeface="+mn-lt"/>
              </a:rPr>
              <a:t> </a:t>
            </a:r>
            <a:r>
              <a:rPr lang="en-US" sz="2400" dirty="0">
                <a:latin typeface="+mn-lt"/>
              </a:rPr>
              <a:t>C operating systems</a:t>
            </a:r>
          </a:p>
          <a:p>
            <a:pPr lvl="1"/>
            <a:r>
              <a:rPr lang="en-US" sz="2400" dirty="0">
                <a:latin typeface="+mn-lt"/>
              </a:rPr>
              <a:t>Windows, Mac</a:t>
            </a:r>
          </a:p>
          <a:p>
            <a:pPr lvl="1"/>
            <a:r>
              <a:rPr lang="en-US" sz="2400" dirty="0">
                <a:latin typeface="+mn-lt"/>
              </a:rPr>
              <a:t>UNIX</a:t>
            </a:r>
          </a:p>
          <a:p>
            <a:pPr lvl="1"/>
            <a:r>
              <a:rPr lang="en-US" sz="2400" dirty="0">
                <a:latin typeface="+mn-lt"/>
              </a:rPr>
              <a:t>Linux (open source)</a:t>
            </a:r>
          </a:p>
          <a:p>
            <a:r>
              <a:rPr lang="en-US" sz="2400" dirty="0">
                <a:latin typeface="+mn-lt"/>
              </a:rPr>
              <a:t>Mobile operating systems</a:t>
            </a:r>
          </a:p>
          <a:p>
            <a:pPr lvl="1"/>
            <a:r>
              <a:rPr lang="en-US" sz="2400" dirty="0">
                <a:latin typeface="+mn-lt"/>
              </a:rPr>
              <a:t>Chrome, Android, i</a:t>
            </a:r>
            <a:r>
              <a:rPr lang="en-US" sz="100" dirty="0">
                <a:latin typeface="+mn-lt"/>
              </a:rPr>
              <a:t> </a:t>
            </a:r>
            <a:r>
              <a:rPr lang="en-US" sz="2400" dirty="0">
                <a:latin typeface="+mn-lt"/>
              </a:rPr>
              <a:t>O</a:t>
            </a:r>
            <a:r>
              <a:rPr lang="en-US" sz="100" dirty="0">
                <a:latin typeface="+mn-lt"/>
              </a:rPr>
              <a:t> </a:t>
            </a:r>
            <a:r>
              <a:rPr lang="en-US" sz="2400" dirty="0">
                <a:latin typeface="+mn-lt"/>
              </a:rPr>
              <a:t>S</a:t>
            </a:r>
          </a:p>
        </p:txBody>
      </p:sp>
    </p:spTree>
    <p:extLst>
      <p:ext uri="{BB962C8B-B14F-4D97-AF65-F5344CB8AC3E}">
        <p14:creationId xmlns:p14="http://schemas.microsoft.com/office/powerpoint/2010/main" val="39494718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Application Software and Desktop Productivity Tools </a:t>
            </a:r>
            <a:r>
              <a:rPr lang="en-US" altLang="en-US" sz="2000" b="0" dirty="0"/>
              <a:t>(1 of 2)</a:t>
            </a:r>
            <a:endParaRPr lang="en-US" sz="2000" b="0" dirty="0"/>
          </a:p>
        </p:txBody>
      </p:sp>
      <p:sp>
        <p:nvSpPr>
          <p:cNvPr id="3" name="Text Placeholder 2"/>
          <p:cNvSpPr>
            <a:spLocks noGrp="1"/>
          </p:cNvSpPr>
          <p:nvPr>
            <p:ph type="body" idx="1"/>
          </p:nvPr>
        </p:nvSpPr>
        <p:spPr/>
        <p:txBody>
          <a:bodyPr/>
          <a:lstStyle/>
          <a:p>
            <a:r>
              <a:rPr lang="en-US" altLang="en-US" sz="2400" dirty="0">
                <a:latin typeface="+mn-lt"/>
              </a:rPr>
              <a:t>Programming languages for business</a:t>
            </a:r>
          </a:p>
          <a:p>
            <a:pPr lvl="1"/>
            <a:r>
              <a:rPr lang="en-US" altLang="en-US" sz="2400" dirty="0">
                <a:latin typeface="+mn-lt"/>
              </a:rPr>
              <a:t>C</a:t>
            </a:r>
          </a:p>
          <a:p>
            <a:pPr lvl="1"/>
            <a:r>
              <a:rPr lang="en-US" altLang="en-US" sz="2400" dirty="0">
                <a:latin typeface="+mn-lt"/>
              </a:rPr>
              <a:t>C++ - newer, object-oriented version of C</a:t>
            </a:r>
          </a:p>
          <a:p>
            <a:pPr lvl="1"/>
            <a:r>
              <a:rPr lang="en-US" altLang="en-US" sz="2400" dirty="0">
                <a:latin typeface="+mn-lt"/>
              </a:rPr>
              <a:t>Visual Basic: Visual programming language for M</a:t>
            </a:r>
            <a:r>
              <a:rPr lang="en-US" altLang="en-US" sz="100" dirty="0">
                <a:latin typeface="+mn-lt"/>
              </a:rPr>
              <a:t> </a:t>
            </a:r>
            <a:r>
              <a:rPr lang="en-US" altLang="en-US" sz="2400" dirty="0">
                <a:latin typeface="+mn-lt"/>
              </a:rPr>
              <a:t>S Windows applications</a:t>
            </a:r>
          </a:p>
          <a:p>
            <a:pPr lvl="1"/>
            <a:r>
              <a:rPr lang="en-US" altLang="en-US" sz="2400" dirty="0">
                <a:latin typeface="+mn-lt"/>
              </a:rPr>
              <a:t>Java: O</a:t>
            </a:r>
            <a:r>
              <a:rPr lang="en-US" altLang="en-US" sz="100" dirty="0">
                <a:latin typeface="+mn-lt"/>
              </a:rPr>
              <a:t> </a:t>
            </a:r>
            <a:r>
              <a:rPr lang="en-US" altLang="en-US" sz="2400" dirty="0">
                <a:latin typeface="+mn-lt"/>
              </a:rPr>
              <a:t>S-independent object-oriented programming language</a:t>
            </a:r>
          </a:p>
          <a:p>
            <a:pPr lvl="2"/>
            <a:r>
              <a:rPr lang="en-US" altLang="en-US" sz="2400" dirty="0">
                <a:latin typeface="+mn-lt"/>
              </a:rPr>
              <a:t>Migrated to mobile applications, game machines, cable T</a:t>
            </a:r>
            <a:r>
              <a:rPr lang="en-US" altLang="en-US" sz="100" dirty="0">
                <a:latin typeface="+mn-lt"/>
              </a:rPr>
              <a:t> </a:t>
            </a:r>
            <a:r>
              <a:rPr lang="en-US" altLang="en-US" sz="2400" dirty="0">
                <a:latin typeface="+mn-lt"/>
              </a:rPr>
              <a:t>V systems</a:t>
            </a:r>
          </a:p>
          <a:p>
            <a:pPr lvl="2"/>
            <a:r>
              <a:rPr lang="en-US" altLang="en-US" sz="2400" dirty="0">
                <a:latin typeface="+mn-lt"/>
              </a:rPr>
              <a:t>Java Virtual Machine</a:t>
            </a:r>
          </a:p>
        </p:txBody>
      </p:sp>
    </p:spTree>
    <p:extLst>
      <p:ext uri="{BB962C8B-B14F-4D97-AF65-F5344CB8AC3E}">
        <p14:creationId xmlns:p14="http://schemas.microsoft.com/office/powerpoint/2010/main" val="20012929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Application Software and Desktop Productivity Tools </a:t>
            </a:r>
            <a:r>
              <a:rPr lang="en-US" altLang="en-US" sz="2000" b="0" dirty="0"/>
              <a:t>(2 of 2)</a:t>
            </a:r>
            <a:endParaRPr lang="en-US" sz="2000" b="0" dirty="0"/>
          </a:p>
        </p:txBody>
      </p:sp>
      <p:sp>
        <p:nvSpPr>
          <p:cNvPr id="3" name="Text Placeholder 2"/>
          <p:cNvSpPr>
            <a:spLocks noGrp="1"/>
          </p:cNvSpPr>
          <p:nvPr>
            <p:ph type="body" idx="1"/>
          </p:nvPr>
        </p:nvSpPr>
        <p:spPr/>
        <p:txBody>
          <a:bodyPr/>
          <a:lstStyle/>
          <a:p>
            <a:r>
              <a:rPr lang="en-US" altLang="en-US" sz="2400" dirty="0">
                <a:latin typeface="+mn-lt"/>
              </a:rPr>
              <a:t>Software packages and desktop productivity tools</a:t>
            </a:r>
          </a:p>
          <a:p>
            <a:pPr lvl="1"/>
            <a:r>
              <a:rPr lang="en-US" altLang="en-US" sz="2400" dirty="0">
                <a:latin typeface="+mn-lt"/>
              </a:rPr>
              <a:t>Word processing software</a:t>
            </a:r>
          </a:p>
          <a:p>
            <a:pPr lvl="1"/>
            <a:r>
              <a:rPr lang="en-US" altLang="en-US" sz="2400" dirty="0">
                <a:latin typeface="+mn-lt"/>
              </a:rPr>
              <a:t>Spreadsheet software</a:t>
            </a:r>
          </a:p>
          <a:p>
            <a:pPr lvl="1"/>
            <a:r>
              <a:rPr lang="en-US" altLang="en-US" sz="2400" dirty="0">
                <a:latin typeface="+mn-lt"/>
              </a:rPr>
              <a:t>Data management software</a:t>
            </a:r>
          </a:p>
          <a:p>
            <a:pPr lvl="1"/>
            <a:r>
              <a:rPr lang="en-US" altLang="en-US" sz="2400" dirty="0">
                <a:latin typeface="+mn-lt"/>
              </a:rPr>
              <a:t>Presentation graphics</a:t>
            </a:r>
          </a:p>
          <a:p>
            <a:pPr lvl="1"/>
            <a:r>
              <a:rPr lang="en-US" altLang="en-US" sz="2400" dirty="0">
                <a:latin typeface="+mn-lt"/>
              </a:rPr>
              <a:t>Software suites</a:t>
            </a:r>
          </a:p>
          <a:p>
            <a:pPr lvl="1"/>
            <a:r>
              <a:rPr lang="en-US" altLang="en-US" sz="2400" dirty="0">
                <a:latin typeface="+mn-lt"/>
              </a:rPr>
              <a:t>Web browsers</a:t>
            </a:r>
          </a:p>
        </p:txBody>
      </p:sp>
    </p:spTree>
    <p:extLst>
      <p:ext uri="{BB962C8B-B14F-4D97-AF65-F5344CB8AC3E}">
        <p14:creationId xmlns:p14="http://schemas.microsoft.com/office/powerpoint/2010/main" val="2441979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5.7 Spreadsheet Software</a:t>
            </a:r>
          </a:p>
        </p:txBody>
      </p:sp>
      <p:pic>
        <p:nvPicPr>
          <p:cNvPr id="4" name="Picture 3" descr="An example of spreadsheet software consists of sales data, income statement and a break even analysis for a fictitious business. The sales data lists total fixed costs, variable cost per unit, average sales price, contribution margin and the break even point.  The income statement provides a table of units sold, revenue, fixed cost, variable cost, total cost and profit or loss. The break even analysis is an x y graph where the x axis is units sold and the y axis is dollars in thousands. There are 3 lines, fixed cost, total cost and revenue."/>
          <p:cNvPicPr>
            <a:picLocks noChangeAspect="1"/>
          </p:cNvPicPr>
          <p:nvPr/>
        </p:nvPicPr>
        <p:blipFill rotWithShape="1">
          <a:blip r:embed="rId3" cstate="screen">
            <a:extLst>
              <a:ext uri="{28A0092B-C50C-407E-A947-70E740481C1C}">
                <a14:useLocalDpi xmlns:a14="http://schemas.microsoft.com/office/drawing/2010/main"/>
              </a:ext>
            </a:extLst>
          </a:blip>
          <a:srcRect b="2583"/>
          <a:stretch/>
        </p:blipFill>
        <p:spPr>
          <a:xfrm>
            <a:off x="2082108" y="1688389"/>
            <a:ext cx="4979784" cy="4545407"/>
          </a:xfrm>
          <a:prstGeom prst="rect">
            <a:avLst/>
          </a:prstGeom>
        </p:spPr>
      </p:pic>
    </p:spTree>
    <p:extLst>
      <p:ext uri="{BB962C8B-B14F-4D97-AF65-F5344CB8AC3E}">
        <p14:creationId xmlns:p14="http://schemas.microsoft.com/office/powerpoint/2010/main" val="38735014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H</a:t>
            </a:r>
            <a:r>
              <a:rPr lang="en-US" altLang="en-US" sz="100" dirty="0"/>
              <a:t> </a:t>
            </a:r>
            <a:r>
              <a:rPr lang="en-US" altLang="en-US" dirty="0"/>
              <a:t>T</a:t>
            </a:r>
            <a:r>
              <a:rPr lang="en-US" altLang="en-US" sz="100" dirty="0"/>
              <a:t> </a:t>
            </a:r>
            <a:r>
              <a:rPr lang="en-US" altLang="en-US" dirty="0"/>
              <a:t>M</a:t>
            </a:r>
            <a:r>
              <a:rPr lang="en-US" altLang="en-US" sz="100" dirty="0"/>
              <a:t> </a:t>
            </a:r>
            <a:r>
              <a:rPr lang="en-US" altLang="en-US" dirty="0"/>
              <a:t>L and H</a:t>
            </a:r>
            <a:r>
              <a:rPr lang="en-US" altLang="en-US" sz="100" dirty="0"/>
              <a:t> </a:t>
            </a:r>
            <a:r>
              <a:rPr lang="en-US" altLang="en-US" dirty="0"/>
              <a:t>T</a:t>
            </a:r>
            <a:r>
              <a:rPr lang="en-US" altLang="en-US" sz="100" dirty="0"/>
              <a:t> </a:t>
            </a:r>
            <a:r>
              <a:rPr lang="en-US" altLang="en-US" dirty="0"/>
              <a:t>M</a:t>
            </a:r>
            <a:r>
              <a:rPr lang="en-US" altLang="en-US" sz="100" dirty="0"/>
              <a:t> </a:t>
            </a:r>
            <a:r>
              <a:rPr lang="en-US" altLang="en-US" dirty="0"/>
              <a:t>L</a:t>
            </a:r>
            <a:r>
              <a:rPr lang="en-US" altLang="en-US" sz="100" dirty="0"/>
              <a:t> </a:t>
            </a:r>
            <a:r>
              <a:rPr lang="en-US" altLang="en-US" dirty="0"/>
              <a:t>5</a:t>
            </a:r>
            <a:endParaRPr lang="en-US" dirty="0"/>
          </a:p>
        </p:txBody>
      </p:sp>
      <p:sp>
        <p:nvSpPr>
          <p:cNvPr id="3" name="Text Placeholder 2"/>
          <p:cNvSpPr>
            <a:spLocks noGrp="1"/>
          </p:cNvSpPr>
          <p:nvPr>
            <p:ph type="body" idx="1"/>
          </p:nvPr>
        </p:nvSpPr>
        <p:spPr/>
        <p:txBody>
          <a:bodyPr/>
          <a:lstStyle/>
          <a:p>
            <a:r>
              <a:rPr lang="en-US" sz="2400" dirty="0">
                <a:latin typeface="+mn-lt"/>
              </a:rPr>
              <a:t>Hypertext markup language (H</a:t>
            </a:r>
            <a:r>
              <a:rPr lang="en-US" sz="100" dirty="0">
                <a:latin typeface="+mn-lt"/>
              </a:rPr>
              <a:t> </a:t>
            </a:r>
            <a:r>
              <a:rPr lang="en-US" sz="2400" dirty="0">
                <a:latin typeface="+mn-lt"/>
              </a:rPr>
              <a:t>T</a:t>
            </a:r>
            <a:r>
              <a:rPr lang="en-US" sz="100" dirty="0">
                <a:latin typeface="+mn-lt"/>
              </a:rPr>
              <a:t> </a:t>
            </a:r>
            <a:r>
              <a:rPr lang="en-US" sz="2400" dirty="0">
                <a:latin typeface="+mn-lt"/>
              </a:rPr>
              <a:t>M</a:t>
            </a:r>
            <a:r>
              <a:rPr lang="en-US" sz="100" dirty="0">
                <a:latin typeface="+mn-lt"/>
              </a:rPr>
              <a:t> </a:t>
            </a:r>
            <a:r>
              <a:rPr lang="en-US" sz="2400" dirty="0">
                <a:latin typeface="+mn-lt"/>
              </a:rPr>
              <a:t>L):</a:t>
            </a:r>
          </a:p>
          <a:p>
            <a:pPr lvl="1"/>
            <a:r>
              <a:rPr lang="en-US" sz="2400" dirty="0">
                <a:latin typeface="+mn-lt"/>
              </a:rPr>
              <a:t>Page description language for specifying how elements are placed on a web page and for creating links to other pages and objects</a:t>
            </a:r>
          </a:p>
          <a:p>
            <a:r>
              <a:rPr lang="en-US" sz="2400" dirty="0">
                <a:latin typeface="+mn-lt"/>
              </a:rPr>
              <a:t>H</a:t>
            </a:r>
            <a:r>
              <a:rPr lang="en-US" sz="100" dirty="0">
                <a:latin typeface="+mn-lt"/>
              </a:rPr>
              <a:t> </a:t>
            </a:r>
            <a:r>
              <a:rPr lang="en-US" sz="2400" dirty="0">
                <a:latin typeface="+mn-lt"/>
              </a:rPr>
              <a:t>T</a:t>
            </a:r>
            <a:r>
              <a:rPr lang="en-US" sz="100" dirty="0">
                <a:latin typeface="+mn-lt"/>
              </a:rPr>
              <a:t> </a:t>
            </a:r>
            <a:r>
              <a:rPr lang="en-US" sz="2400" dirty="0">
                <a:latin typeface="+mn-lt"/>
              </a:rPr>
              <a:t>M</a:t>
            </a:r>
            <a:r>
              <a:rPr lang="en-US" sz="100" dirty="0">
                <a:latin typeface="+mn-lt"/>
              </a:rPr>
              <a:t> </a:t>
            </a:r>
            <a:r>
              <a:rPr lang="en-US" sz="2400" dirty="0">
                <a:latin typeface="+mn-lt"/>
              </a:rPr>
              <a:t>L</a:t>
            </a:r>
            <a:r>
              <a:rPr lang="en-US" sz="100" dirty="0">
                <a:latin typeface="+mn-lt"/>
              </a:rPr>
              <a:t> </a:t>
            </a:r>
            <a:r>
              <a:rPr lang="en-US" sz="2400" dirty="0">
                <a:latin typeface="+mn-lt"/>
              </a:rPr>
              <a:t>5</a:t>
            </a:r>
          </a:p>
          <a:p>
            <a:pPr lvl="1"/>
            <a:r>
              <a:rPr lang="en-US" sz="2400" dirty="0">
                <a:latin typeface="+mn-lt"/>
              </a:rPr>
              <a:t>Next evolution of H</a:t>
            </a:r>
            <a:r>
              <a:rPr lang="en-US" sz="100" dirty="0">
                <a:latin typeface="+mn-lt"/>
              </a:rPr>
              <a:t> </a:t>
            </a:r>
            <a:r>
              <a:rPr lang="en-US" sz="2400" dirty="0">
                <a:latin typeface="+mn-lt"/>
              </a:rPr>
              <a:t>T</a:t>
            </a:r>
            <a:r>
              <a:rPr lang="en-US" sz="100" dirty="0">
                <a:latin typeface="+mn-lt"/>
              </a:rPr>
              <a:t> </a:t>
            </a:r>
            <a:r>
              <a:rPr lang="en-US" sz="2400" dirty="0">
                <a:latin typeface="+mn-lt"/>
              </a:rPr>
              <a:t>M</a:t>
            </a:r>
            <a:r>
              <a:rPr lang="en-US" sz="100" dirty="0">
                <a:latin typeface="+mn-lt"/>
              </a:rPr>
              <a:t> </a:t>
            </a:r>
            <a:r>
              <a:rPr lang="en-US" sz="2400" dirty="0">
                <a:latin typeface="+mn-lt"/>
              </a:rPr>
              <a:t>L</a:t>
            </a:r>
          </a:p>
          <a:p>
            <a:pPr lvl="1"/>
            <a:r>
              <a:rPr lang="en-US" sz="2400" dirty="0">
                <a:latin typeface="+mn-lt"/>
              </a:rPr>
              <a:t>Enables multimedia embedding without 3rd party plugins like Flash</a:t>
            </a:r>
          </a:p>
        </p:txBody>
      </p:sp>
    </p:spTree>
    <p:extLst>
      <p:ext uri="{BB962C8B-B14F-4D97-AF65-F5344CB8AC3E}">
        <p14:creationId xmlns:p14="http://schemas.microsoft.com/office/powerpoint/2010/main" val="14583988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Web Services</a:t>
            </a:r>
          </a:p>
        </p:txBody>
      </p:sp>
      <p:sp>
        <p:nvSpPr>
          <p:cNvPr id="3" name="Text Placeholder 2"/>
          <p:cNvSpPr>
            <a:spLocks noGrp="1"/>
          </p:cNvSpPr>
          <p:nvPr>
            <p:ph type="body" idx="1"/>
          </p:nvPr>
        </p:nvSpPr>
        <p:spPr/>
        <p:txBody>
          <a:bodyPr/>
          <a:lstStyle/>
          <a:p>
            <a:r>
              <a:rPr lang="en-US" altLang="en-US" sz="2400" dirty="0">
                <a:latin typeface="+mn-lt"/>
              </a:rPr>
              <a:t>Software components that exchange information with one another using universal web communication standards and languages</a:t>
            </a:r>
          </a:p>
          <a:p>
            <a:r>
              <a:rPr lang="en-US" altLang="en-US" sz="2400" dirty="0">
                <a:latin typeface="+mn-lt"/>
              </a:rPr>
              <a:t>X</a:t>
            </a:r>
            <a:r>
              <a:rPr lang="en-US" altLang="en-US" sz="100" dirty="0">
                <a:latin typeface="+mn-lt"/>
              </a:rPr>
              <a:t> </a:t>
            </a:r>
            <a:r>
              <a:rPr lang="en-US" altLang="en-US" sz="2400" dirty="0">
                <a:latin typeface="+mn-lt"/>
              </a:rPr>
              <a:t>M</a:t>
            </a:r>
            <a:r>
              <a:rPr lang="en-US" altLang="en-US" sz="100" dirty="0">
                <a:latin typeface="+mn-lt"/>
              </a:rPr>
              <a:t> </a:t>
            </a:r>
            <a:r>
              <a:rPr lang="en-US" altLang="en-US" sz="2400" dirty="0">
                <a:latin typeface="+mn-lt"/>
              </a:rPr>
              <a:t>L (eXtensible Markup Language)</a:t>
            </a:r>
          </a:p>
          <a:p>
            <a:pPr lvl="1"/>
            <a:r>
              <a:rPr lang="en-US" altLang="en-US" sz="2400" dirty="0">
                <a:latin typeface="+mn-lt"/>
              </a:rPr>
              <a:t>Foundation of web services</a:t>
            </a:r>
          </a:p>
          <a:p>
            <a:r>
              <a:rPr lang="en-US" altLang="en-US" sz="2400" dirty="0">
                <a:latin typeface="+mn-lt"/>
              </a:rPr>
              <a:t>Service oriented architecture (S</a:t>
            </a:r>
            <a:r>
              <a:rPr lang="en-US" altLang="en-US" sz="100" dirty="0">
                <a:latin typeface="+mn-lt"/>
              </a:rPr>
              <a:t> </a:t>
            </a:r>
            <a:r>
              <a:rPr lang="en-US" altLang="en-US" sz="2400" dirty="0">
                <a:latin typeface="+mn-lt"/>
              </a:rPr>
              <a:t>O</a:t>
            </a:r>
            <a:r>
              <a:rPr lang="en-US" altLang="en-US" sz="100" dirty="0">
                <a:latin typeface="+mn-lt"/>
              </a:rPr>
              <a:t> </a:t>
            </a:r>
            <a:r>
              <a:rPr lang="en-US" altLang="en-US" sz="2400" dirty="0">
                <a:latin typeface="+mn-lt"/>
              </a:rPr>
              <a:t>A)</a:t>
            </a:r>
          </a:p>
          <a:p>
            <a:pPr lvl="1"/>
            <a:r>
              <a:rPr lang="en-US" altLang="en-US" sz="2400" dirty="0">
                <a:latin typeface="+mn-lt"/>
              </a:rPr>
              <a:t>Collection of services used to build an organization</a:t>
            </a:r>
            <a:r>
              <a:rPr lang="en-US" altLang="ja-JP" sz="2400" dirty="0">
                <a:latin typeface="+mn-lt"/>
              </a:rPr>
              <a:t>’s software systems</a:t>
            </a:r>
            <a:endParaRPr lang="en-US" altLang="en-US" sz="2400" dirty="0">
              <a:latin typeface="+mn-lt"/>
            </a:endParaRPr>
          </a:p>
        </p:txBody>
      </p:sp>
    </p:spTree>
    <p:extLst>
      <p:ext uri="{BB962C8B-B14F-4D97-AF65-F5344CB8AC3E}">
        <p14:creationId xmlns:p14="http://schemas.microsoft.com/office/powerpoint/2010/main" val="12432684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5.8 </a:t>
            </a:r>
            <a:r>
              <a:rPr lang="en-US" altLang="en-US" dirty="0"/>
              <a:t>How Dollar Rent-A-Car Uses Web Services</a:t>
            </a:r>
            <a:endParaRPr lang="en-US" dirty="0"/>
          </a:p>
        </p:txBody>
      </p:sp>
      <p:pic>
        <p:nvPicPr>
          <p:cNvPr id="4" name="Picture 3" descr="Dollar Rent A Car systems consists of servers and legacy reservation systems, which interchange information. The server exhanges information with Web Services, which in turn, exchanges infromation with Southwest Airlines systems, tour operator's systems, travel reservation system, and wireless web sites. Web services also allow information exchanges with Future business partners' systems."/>
          <p:cNvPicPr>
            <a:picLocks noChangeAspect="1"/>
          </p:cNvPicPr>
          <p:nvPr/>
        </p:nvPicPr>
        <p:blipFill rotWithShape="1">
          <a:blip r:embed="rId3" cstate="screen">
            <a:extLst>
              <a:ext uri="{28A0092B-C50C-407E-A947-70E740481C1C}">
                <a14:useLocalDpi xmlns:a14="http://schemas.microsoft.com/office/drawing/2010/main"/>
              </a:ext>
            </a:extLst>
          </a:blip>
          <a:srcRect b="3123"/>
          <a:stretch/>
        </p:blipFill>
        <p:spPr>
          <a:xfrm>
            <a:off x="1612213" y="1721657"/>
            <a:ext cx="5919573" cy="4455426"/>
          </a:xfrm>
          <a:prstGeom prst="rect">
            <a:avLst/>
          </a:prstGeom>
        </p:spPr>
      </p:pic>
    </p:spTree>
    <p:extLst>
      <p:ext uri="{BB962C8B-B14F-4D97-AF65-F5344CB8AC3E}">
        <p14:creationId xmlns:p14="http://schemas.microsoft.com/office/powerpoint/2010/main" val="18849978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Software Trends</a:t>
            </a:r>
          </a:p>
        </p:txBody>
      </p:sp>
      <p:sp>
        <p:nvSpPr>
          <p:cNvPr id="3" name="Text Placeholder 2"/>
          <p:cNvSpPr>
            <a:spLocks noGrp="1"/>
          </p:cNvSpPr>
          <p:nvPr>
            <p:ph type="body" idx="1"/>
          </p:nvPr>
        </p:nvSpPr>
        <p:spPr/>
        <p:txBody>
          <a:bodyPr/>
          <a:lstStyle/>
          <a:p>
            <a:r>
              <a:rPr lang="en-US" sz="2400" dirty="0">
                <a:latin typeface="+mn-lt"/>
              </a:rPr>
              <a:t>Open source software</a:t>
            </a:r>
          </a:p>
          <a:p>
            <a:pPr lvl="1"/>
            <a:r>
              <a:rPr lang="en-US" sz="2400" dirty="0">
                <a:latin typeface="+mn-lt"/>
              </a:rPr>
              <a:t>Linux, Apache</a:t>
            </a:r>
          </a:p>
          <a:p>
            <a:r>
              <a:rPr lang="en-US" sz="2400" dirty="0">
                <a:latin typeface="+mn-lt"/>
              </a:rPr>
              <a:t>Cloud-based software and tools</a:t>
            </a:r>
          </a:p>
          <a:p>
            <a:pPr lvl="1"/>
            <a:r>
              <a:rPr lang="en-US" sz="2400" dirty="0">
                <a:latin typeface="+mn-lt"/>
              </a:rPr>
              <a:t>S</a:t>
            </a:r>
            <a:r>
              <a:rPr lang="en-US" sz="100" dirty="0">
                <a:latin typeface="+mn-lt"/>
              </a:rPr>
              <a:t> </a:t>
            </a:r>
            <a:r>
              <a:rPr lang="en-US" sz="2400" dirty="0">
                <a:latin typeface="+mn-lt"/>
              </a:rPr>
              <a:t>a</a:t>
            </a:r>
            <a:r>
              <a:rPr lang="en-US" sz="100" dirty="0">
                <a:latin typeface="+mn-lt"/>
              </a:rPr>
              <a:t> </a:t>
            </a:r>
            <a:r>
              <a:rPr lang="en-US" sz="2400" dirty="0">
                <a:latin typeface="+mn-lt"/>
              </a:rPr>
              <a:t>a</a:t>
            </a:r>
            <a:r>
              <a:rPr lang="en-US" sz="100" dirty="0">
                <a:latin typeface="+mn-lt"/>
              </a:rPr>
              <a:t> </a:t>
            </a:r>
            <a:r>
              <a:rPr lang="en-US" sz="2400" dirty="0">
                <a:latin typeface="+mn-lt"/>
              </a:rPr>
              <a:t>S (software as a service)</a:t>
            </a:r>
          </a:p>
          <a:p>
            <a:pPr lvl="2"/>
            <a:r>
              <a:rPr lang="en-US" sz="2400" dirty="0">
                <a:latin typeface="+mn-lt"/>
              </a:rPr>
              <a:t>Google Docs</a:t>
            </a:r>
          </a:p>
          <a:p>
            <a:pPr lvl="1"/>
            <a:r>
              <a:rPr lang="en-US" sz="2400" dirty="0">
                <a:latin typeface="+mn-lt"/>
              </a:rPr>
              <a:t>Mashups</a:t>
            </a:r>
          </a:p>
          <a:p>
            <a:pPr lvl="2"/>
            <a:r>
              <a:rPr lang="en-US" sz="2400" dirty="0">
                <a:latin typeface="+mn-lt"/>
              </a:rPr>
              <a:t>Zip Realty uses Google Maps and </a:t>
            </a:r>
            <a:r>
              <a:rPr lang="en-US" sz="2400" dirty="0">
                <a:latin typeface="+mn-lt"/>
                <a:hlinkClick r:id="rId3" tooltip="https://www.zillow.com/"/>
              </a:rPr>
              <a:t>Zillow.com</a:t>
            </a:r>
            <a:endParaRPr lang="en-US" sz="2400" dirty="0">
              <a:latin typeface="+mn-lt"/>
            </a:endParaRPr>
          </a:p>
          <a:p>
            <a:pPr lvl="1"/>
            <a:r>
              <a:rPr lang="en-US" sz="2400" dirty="0">
                <a:latin typeface="+mn-lt"/>
              </a:rPr>
              <a:t>Apps</a:t>
            </a:r>
          </a:p>
          <a:p>
            <a:pPr lvl="2"/>
            <a:r>
              <a:rPr lang="en-US" sz="2400" dirty="0">
                <a:latin typeface="+mn-lt"/>
              </a:rPr>
              <a:t>Mobile apps</a:t>
            </a:r>
          </a:p>
        </p:txBody>
      </p:sp>
    </p:spTree>
    <p:extLst>
      <p:ext uri="{BB962C8B-B14F-4D97-AF65-F5344CB8AC3E}">
        <p14:creationId xmlns:p14="http://schemas.microsoft.com/office/powerpoint/2010/main" val="12268989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Capacity Planning and Scalability</a:t>
            </a:r>
            <a:endParaRPr lang="en-US" dirty="0"/>
          </a:p>
        </p:txBody>
      </p:sp>
      <p:sp>
        <p:nvSpPr>
          <p:cNvPr id="3" name="Text Placeholder 2"/>
          <p:cNvSpPr>
            <a:spLocks noGrp="1"/>
          </p:cNvSpPr>
          <p:nvPr>
            <p:ph type="body" idx="1"/>
          </p:nvPr>
        </p:nvSpPr>
        <p:spPr/>
        <p:txBody>
          <a:bodyPr/>
          <a:lstStyle/>
          <a:p>
            <a:r>
              <a:rPr lang="en-US" sz="2200" dirty="0">
                <a:latin typeface="+mn-lt"/>
              </a:rPr>
              <a:t>Capacity planning</a:t>
            </a:r>
          </a:p>
          <a:p>
            <a:pPr lvl="1"/>
            <a:r>
              <a:rPr lang="en-US" sz="2200" dirty="0">
                <a:latin typeface="+mn-lt"/>
              </a:rPr>
              <a:t>Predicting when hardware system becomes saturated</a:t>
            </a:r>
          </a:p>
          <a:p>
            <a:pPr lvl="1"/>
            <a:r>
              <a:rPr lang="en-US" sz="2200" dirty="0">
                <a:latin typeface="+mn-lt"/>
              </a:rPr>
              <a:t>Ensuring computing power for current and future needs</a:t>
            </a:r>
          </a:p>
          <a:p>
            <a:pPr lvl="1"/>
            <a:r>
              <a:rPr lang="en-US" sz="2200" dirty="0">
                <a:latin typeface="+mn-lt"/>
              </a:rPr>
              <a:t>Factors include:</a:t>
            </a:r>
          </a:p>
          <a:p>
            <a:pPr lvl="2"/>
            <a:r>
              <a:rPr lang="en-US" sz="2200" dirty="0">
                <a:latin typeface="+mn-lt"/>
              </a:rPr>
              <a:t>Maximum number of users</a:t>
            </a:r>
          </a:p>
          <a:p>
            <a:pPr lvl="2"/>
            <a:r>
              <a:rPr lang="en-US" sz="2200" dirty="0">
                <a:latin typeface="+mn-lt"/>
              </a:rPr>
              <a:t>Impact of current, future software</a:t>
            </a:r>
          </a:p>
          <a:p>
            <a:pPr lvl="2"/>
            <a:r>
              <a:rPr lang="en-US" sz="2200" dirty="0">
                <a:latin typeface="+mn-lt"/>
              </a:rPr>
              <a:t>Performance measures</a:t>
            </a:r>
          </a:p>
          <a:p>
            <a:r>
              <a:rPr lang="en-US" sz="2200" dirty="0">
                <a:latin typeface="+mn-lt"/>
              </a:rPr>
              <a:t>Scalability</a:t>
            </a:r>
          </a:p>
          <a:p>
            <a:pPr lvl="1"/>
            <a:r>
              <a:rPr lang="en-US" sz="2200" dirty="0">
                <a:latin typeface="+mn-lt"/>
              </a:rPr>
              <a:t>Ability of system to expand to serve large number of users without breaking down</a:t>
            </a:r>
          </a:p>
        </p:txBody>
      </p:sp>
    </p:spTree>
    <p:extLst>
      <p:ext uri="{BB962C8B-B14F-4D97-AF65-F5344CB8AC3E}">
        <p14:creationId xmlns:p14="http://schemas.microsoft.com/office/powerpoint/2010/main" val="25650885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Video Cases</a:t>
            </a:r>
          </a:p>
        </p:txBody>
      </p:sp>
      <p:sp>
        <p:nvSpPr>
          <p:cNvPr id="5" name="Text Placeholder 4"/>
          <p:cNvSpPr>
            <a:spLocks noGrp="1"/>
          </p:cNvSpPr>
          <p:nvPr>
            <p:ph type="body" idx="1"/>
          </p:nvPr>
        </p:nvSpPr>
        <p:spPr/>
        <p:txBody>
          <a:bodyPr/>
          <a:lstStyle/>
          <a:p>
            <a:r>
              <a:rPr lang="en-US" sz="2400" dirty="0">
                <a:latin typeface="+mn-lt"/>
              </a:rPr>
              <a:t>Case 1– Rockwell Automation Fuels the Oil and Gas Industry with the Internet of Things (I</a:t>
            </a:r>
            <a:r>
              <a:rPr lang="en-US" sz="100" dirty="0">
                <a:latin typeface="+mn-lt"/>
              </a:rPr>
              <a:t> </a:t>
            </a:r>
            <a:r>
              <a:rPr lang="en-US" sz="2400" dirty="0">
                <a:latin typeface="+mn-lt"/>
              </a:rPr>
              <a:t>o</a:t>
            </a:r>
            <a:r>
              <a:rPr lang="en-US" sz="100" dirty="0">
                <a:latin typeface="+mn-lt"/>
              </a:rPr>
              <a:t> </a:t>
            </a:r>
            <a:r>
              <a:rPr lang="en-US" sz="2400" dirty="0">
                <a:latin typeface="+mn-lt"/>
              </a:rPr>
              <a:t>T)</a:t>
            </a:r>
          </a:p>
          <a:p>
            <a:r>
              <a:rPr lang="en-US" sz="2400" dirty="0">
                <a:latin typeface="+mn-lt"/>
              </a:rPr>
              <a:t>Case 2– </a:t>
            </a:r>
            <a:r>
              <a:rPr lang="en-US" sz="2400" dirty="0">
                <a:latin typeface="+mn-lt"/>
                <a:hlinkClick r:id="rId2" tooltip="http://espn.com/"/>
              </a:rPr>
              <a:t>E</a:t>
            </a:r>
            <a:r>
              <a:rPr lang="en-US" sz="100" dirty="0">
                <a:latin typeface="+mn-lt"/>
                <a:hlinkClick r:id="rId2" tooltip="http://espn.com/"/>
              </a:rPr>
              <a:t> </a:t>
            </a:r>
            <a:r>
              <a:rPr lang="en-US" sz="2400" dirty="0">
                <a:latin typeface="+mn-lt"/>
                <a:hlinkClick r:id="rId2" tooltip="http://espn.com/"/>
              </a:rPr>
              <a:t>S</a:t>
            </a:r>
            <a:r>
              <a:rPr lang="en-US" sz="100" dirty="0">
                <a:latin typeface="+mn-lt"/>
                <a:hlinkClick r:id="rId2" tooltip="http://espn.com/"/>
              </a:rPr>
              <a:t> </a:t>
            </a:r>
            <a:r>
              <a:rPr lang="en-US" sz="2400" dirty="0">
                <a:latin typeface="+mn-lt"/>
                <a:hlinkClick r:id="rId2" tooltip="http://espn.com/"/>
              </a:rPr>
              <a:t>P</a:t>
            </a:r>
            <a:r>
              <a:rPr lang="en-US" sz="100" dirty="0">
                <a:latin typeface="+mn-lt"/>
                <a:hlinkClick r:id="rId2" tooltip="http://espn.com/"/>
              </a:rPr>
              <a:t> </a:t>
            </a:r>
            <a:r>
              <a:rPr lang="en-US" sz="2400" dirty="0">
                <a:latin typeface="+mn-lt"/>
                <a:hlinkClick r:id="rId2" tooltip="http://espn.com/"/>
              </a:rPr>
              <a:t>N.com</a:t>
            </a:r>
            <a:r>
              <a:rPr lang="en-US" sz="2400" dirty="0">
                <a:latin typeface="+mn-lt"/>
              </a:rPr>
              <a:t>: The Future of Sports Coverage in the Cloud</a:t>
            </a:r>
          </a:p>
          <a:p>
            <a:r>
              <a:rPr lang="en-US" sz="2400" dirty="0">
                <a:latin typeface="+mn-lt"/>
              </a:rPr>
              <a:t>Case 3– Netflix: Building a Business in the Cloud</a:t>
            </a:r>
          </a:p>
        </p:txBody>
      </p:sp>
    </p:spTree>
    <p:extLst>
      <p:ext uri="{BB962C8B-B14F-4D97-AF65-F5344CB8AC3E}">
        <p14:creationId xmlns:p14="http://schemas.microsoft.com/office/powerpoint/2010/main" val="21270195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Total Cost of Ownership (T</a:t>
            </a:r>
            <a:r>
              <a:rPr lang="en-US" altLang="en-US" sz="100" dirty="0"/>
              <a:t> </a:t>
            </a:r>
            <a:r>
              <a:rPr lang="en-US" altLang="en-US" dirty="0"/>
              <a:t>C</a:t>
            </a:r>
            <a:r>
              <a:rPr lang="en-US" altLang="en-US" sz="100" dirty="0"/>
              <a:t> </a:t>
            </a:r>
            <a:r>
              <a:rPr lang="en-US" altLang="en-US" dirty="0"/>
              <a:t>O) model</a:t>
            </a:r>
            <a:endParaRPr lang="en-US" dirty="0"/>
          </a:p>
        </p:txBody>
      </p:sp>
      <p:sp>
        <p:nvSpPr>
          <p:cNvPr id="3" name="Text Placeholder 2"/>
          <p:cNvSpPr>
            <a:spLocks noGrp="1"/>
          </p:cNvSpPr>
          <p:nvPr>
            <p:ph type="body" idx="1"/>
          </p:nvPr>
        </p:nvSpPr>
        <p:spPr/>
        <p:txBody>
          <a:bodyPr/>
          <a:lstStyle/>
          <a:p>
            <a:r>
              <a:rPr lang="en-US" altLang="en-US" sz="2400" dirty="0">
                <a:latin typeface="+mn-lt"/>
              </a:rPr>
              <a:t>Analyzing direct and indirect costs to determine the actual cost of owning a specific technology</a:t>
            </a:r>
          </a:p>
          <a:p>
            <a:pPr lvl="1"/>
            <a:r>
              <a:rPr lang="en-US" altLang="en-US" sz="2400" dirty="0">
                <a:latin typeface="+mn-lt"/>
              </a:rPr>
              <a:t>Direct costs: hardware, software purchase costs</a:t>
            </a:r>
          </a:p>
          <a:p>
            <a:pPr lvl="1"/>
            <a:r>
              <a:rPr lang="en-US" altLang="en-US" sz="2400" dirty="0">
                <a:latin typeface="+mn-lt"/>
              </a:rPr>
              <a:t>Indirect costs: ongoing administration costs, upgrades, maintenance, etc.</a:t>
            </a:r>
          </a:p>
          <a:p>
            <a:pPr lvl="1"/>
            <a:r>
              <a:rPr lang="en-US" altLang="en-US" sz="2400" dirty="0">
                <a:latin typeface="+mn-lt"/>
              </a:rPr>
              <a:t>Hidden costs: support staff, downtime, etc.</a:t>
            </a:r>
          </a:p>
          <a:p>
            <a:r>
              <a:rPr lang="en-US" altLang="en-US" sz="2400" dirty="0">
                <a:latin typeface="+mn-lt"/>
              </a:rPr>
              <a:t>T</a:t>
            </a:r>
            <a:r>
              <a:rPr lang="en-US" altLang="en-US" sz="100" dirty="0">
                <a:latin typeface="+mn-lt"/>
              </a:rPr>
              <a:t> </a:t>
            </a:r>
            <a:r>
              <a:rPr lang="en-US" altLang="en-US" sz="2400" dirty="0">
                <a:latin typeface="+mn-lt"/>
              </a:rPr>
              <a:t>C</a:t>
            </a:r>
            <a:r>
              <a:rPr lang="en-US" altLang="en-US" sz="100" dirty="0">
                <a:latin typeface="+mn-lt"/>
              </a:rPr>
              <a:t> </a:t>
            </a:r>
            <a:r>
              <a:rPr lang="en-US" altLang="en-US" sz="2400" dirty="0">
                <a:latin typeface="+mn-lt"/>
              </a:rPr>
              <a:t>O can be reduced through increased centralization, standardization of hardware and software resources.</a:t>
            </a:r>
          </a:p>
        </p:txBody>
      </p:sp>
    </p:spTree>
    <p:extLst>
      <p:ext uri="{BB962C8B-B14F-4D97-AF65-F5344CB8AC3E}">
        <p14:creationId xmlns:p14="http://schemas.microsoft.com/office/powerpoint/2010/main" val="20602142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Using Technology Service Providers</a:t>
            </a:r>
            <a:endParaRPr lang="en-US" dirty="0"/>
          </a:p>
        </p:txBody>
      </p:sp>
      <p:sp>
        <p:nvSpPr>
          <p:cNvPr id="3" name="Text Placeholder 2"/>
          <p:cNvSpPr>
            <a:spLocks noGrp="1"/>
          </p:cNvSpPr>
          <p:nvPr>
            <p:ph type="body" idx="1"/>
          </p:nvPr>
        </p:nvSpPr>
        <p:spPr/>
        <p:txBody>
          <a:bodyPr/>
          <a:lstStyle/>
          <a:p>
            <a:r>
              <a:rPr lang="en-US" altLang="en-US" sz="2400" dirty="0">
                <a:latin typeface="+mn-lt"/>
              </a:rPr>
              <a:t>Outsourcing</a:t>
            </a:r>
          </a:p>
          <a:p>
            <a:pPr lvl="1"/>
            <a:r>
              <a:rPr lang="en-US" altLang="en-US" sz="2400" dirty="0">
                <a:latin typeface="+mn-lt"/>
              </a:rPr>
              <a:t>Using external provider to run computer center and networks</a:t>
            </a:r>
          </a:p>
          <a:p>
            <a:pPr lvl="1"/>
            <a:r>
              <a:rPr lang="en-US" altLang="en-US" sz="2400" dirty="0">
                <a:latin typeface="+mn-lt"/>
              </a:rPr>
              <a:t>Web hosting service</a:t>
            </a:r>
          </a:p>
          <a:p>
            <a:pPr lvl="1"/>
            <a:r>
              <a:rPr lang="en-US" altLang="en-US" sz="2400" dirty="0">
                <a:latin typeface="+mn-lt"/>
              </a:rPr>
              <a:t>Offshore software outsourcing</a:t>
            </a:r>
          </a:p>
          <a:p>
            <a:pPr lvl="1"/>
            <a:r>
              <a:rPr lang="en-US" altLang="en-US" sz="2400" dirty="0">
                <a:latin typeface="+mn-lt"/>
              </a:rPr>
              <a:t>Service level agreements (S</a:t>
            </a:r>
            <a:r>
              <a:rPr lang="en-US" altLang="en-US" sz="100" dirty="0">
                <a:latin typeface="+mn-lt"/>
              </a:rPr>
              <a:t> </a:t>
            </a:r>
            <a:r>
              <a:rPr lang="en-US" altLang="en-US" sz="2400" dirty="0">
                <a:latin typeface="+mn-lt"/>
              </a:rPr>
              <a:t>L</a:t>
            </a:r>
            <a:r>
              <a:rPr lang="en-US" altLang="en-US" sz="100" dirty="0">
                <a:latin typeface="+mn-lt"/>
              </a:rPr>
              <a:t> </a:t>
            </a:r>
            <a:r>
              <a:rPr lang="en-US" altLang="en-US" sz="2400" dirty="0">
                <a:latin typeface="+mn-lt"/>
              </a:rPr>
              <a:t>A</a:t>
            </a:r>
            <a:r>
              <a:rPr lang="en-US" altLang="en-US" sz="100" dirty="0">
                <a:latin typeface="+mn-lt"/>
              </a:rPr>
              <a:t> </a:t>
            </a:r>
            <a:r>
              <a:rPr lang="en-US" altLang="en-US" sz="2400" dirty="0">
                <a:latin typeface="+mn-lt"/>
              </a:rPr>
              <a:t>s)</a:t>
            </a:r>
          </a:p>
          <a:p>
            <a:r>
              <a:rPr lang="en-US" altLang="en-US" sz="2400" dirty="0">
                <a:latin typeface="+mn-lt"/>
              </a:rPr>
              <a:t>Using cloud services</a:t>
            </a:r>
          </a:p>
          <a:p>
            <a:pPr lvl="1"/>
            <a:r>
              <a:rPr lang="en-US" altLang="en-US" sz="2400" dirty="0">
                <a:latin typeface="+mn-lt"/>
              </a:rPr>
              <a:t>Appealing to businesses with smaller I</a:t>
            </a:r>
            <a:r>
              <a:rPr lang="en-US" altLang="en-US" sz="100" dirty="0">
                <a:latin typeface="+mn-lt"/>
              </a:rPr>
              <a:t> </a:t>
            </a:r>
            <a:r>
              <a:rPr lang="en-US" altLang="en-US" sz="2400" dirty="0">
                <a:latin typeface="+mn-lt"/>
              </a:rPr>
              <a:t>T budgets</a:t>
            </a:r>
          </a:p>
          <a:p>
            <a:pPr lvl="1"/>
            <a:r>
              <a:rPr lang="en-US" altLang="en-US" sz="2400" dirty="0">
                <a:latin typeface="+mn-lt"/>
              </a:rPr>
              <a:t>Pricing is per hour, per-use</a:t>
            </a:r>
          </a:p>
          <a:p>
            <a:pPr lvl="1"/>
            <a:r>
              <a:rPr lang="en-US" altLang="en-US" sz="2400" dirty="0">
                <a:latin typeface="+mn-lt"/>
              </a:rPr>
              <a:t>Switching costs</a:t>
            </a:r>
          </a:p>
        </p:txBody>
      </p:sp>
    </p:spTree>
    <p:extLst>
      <p:ext uri="{BB962C8B-B14F-4D97-AF65-F5344CB8AC3E}">
        <p14:creationId xmlns:p14="http://schemas.microsoft.com/office/powerpoint/2010/main" val="18445421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Managing Mobile Platforms</a:t>
            </a:r>
          </a:p>
        </p:txBody>
      </p:sp>
      <p:sp>
        <p:nvSpPr>
          <p:cNvPr id="3" name="Text Placeholder 2"/>
          <p:cNvSpPr>
            <a:spLocks noGrp="1"/>
          </p:cNvSpPr>
          <p:nvPr>
            <p:ph type="body" idx="1"/>
          </p:nvPr>
        </p:nvSpPr>
        <p:spPr/>
        <p:txBody>
          <a:bodyPr/>
          <a:lstStyle/>
          <a:p>
            <a:r>
              <a:rPr lang="en-US" altLang="en-US" sz="2400" dirty="0">
                <a:latin typeface="+mn-lt"/>
              </a:rPr>
              <a:t>Mobile devices provide productivity gains</a:t>
            </a:r>
          </a:p>
          <a:p>
            <a:r>
              <a:rPr lang="en-US" altLang="en-US" sz="2400" dirty="0">
                <a:latin typeface="+mn-lt"/>
              </a:rPr>
              <a:t>Expenses of equipping employees with devices</a:t>
            </a:r>
          </a:p>
          <a:p>
            <a:r>
              <a:rPr lang="en-US" altLang="en-US" sz="2400" dirty="0">
                <a:latin typeface="+mn-lt"/>
              </a:rPr>
              <a:t>Network configuration</a:t>
            </a:r>
          </a:p>
          <a:p>
            <a:r>
              <a:rPr lang="en-US" altLang="en-US" sz="2400" dirty="0">
                <a:latin typeface="+mn-lt"/>
              </a:rPr>
              <a:t>Software</a:t>
            </a:r>
          </a:p>
          <a:p>
            <a:r>
              <a:rPr lang="en-US" altLang="en-US" sz="2400" dirty="0">
                <a:latin typeface="+mn-lt"/>
              </a:rPr>
              <a:t>Device security</a:t>
            </a:r>
          </a:p>
          <a:p>
            <a:r>
              <a:rPr lang="en-US" altLang="en-US" sz="2400" dirty="0">
                <a:latin typeface="+mn-lt"/>
              </a:rPr>
              <a:t>Stolen or compromised devices</a:t>
            </a:r>
          </a:p>
          <a:p>
            <a:r>
              <a:rPr lang="en-US" altLang="en-US" sz="2400" dirty="0">
                <a:latin typeface="+mn-lt"/>
              </a:rPr>
              <a:t>Mobile device management (M</a:t>
            </a:r>
            <a:r>
              <a:rPr lang="en-US" altLang="en-US" sz="100" dirty="0">
                <a:latin typeface="+mn-lt"/>
              </a:rPr>
              <a:t> </a:t>
            </a:r>
            <a:r>
              <a:rPr lang="en-US" altLang="en-US" sz="2400" dirty="0">
                <a:latin typeface="+mn-lt"/>
              </a:rPr>
              <a:t>D</a:t>
            </a:r>
            <a:r>
              <a:rPr lang="en-US" altLang="en-US" sz="100" dirty="0">
                <a:latin typeface="+mn-lt"/>
              </a:rPr>
              <a:t> </a:t>
            </a:r>
            <a:r>
              <a:rPr lang="en-US" altLang="en-US" sz="2400" dirty="0">
                <a:latin typeface="+mn-lt"/>
              </a:rPr>
              <a:t>M) software</a:t>
            </a:r>
          </a:p>
        </p:txBody>
      </p:sp>
    </p:spTree>
    <p:extLst>
      <p:ext uri="{BB962C8B-B14F-4D97-AF65-F5344CB8AC3E}">
        <p14:creationId xmlns:p14="http://schemas.microsoft.com/office/powerpoint/2010/main" val="42192231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Managing Software Localization for Global Business</a:t>
            </a:r>
            <a:endParaRPr lang="en-US" dirty="0"/>
          </a:p>
        </p:txBody>
      </p:sp>
      <p:sp>
        <p:nvSpPr>
          <p:cNvPr id="3" name="Text Placeholder 2"/>
          <p:cNvSpPr>
            <a:spLocks noGrp="1"/>
          </p:cNvSpPr>
          <p:nvPr>
            <p:ph type="body" idx="1"/>
          </p:nvPr>
        </p:nvSpPr>
        <p:spPr/>
        <p:txBody>
          <a:bodyPr/>
          <a:lstStyle/>
          <a:p>
            <a:r>
              <a:rPr lang="en-US" altLang="en-US" sz="2400" dirty="0">
                <a:latin typeface="+mn-lt"/>
              </a:rPr>
              <a:t>Software localization</a:t>
            </a:r>
          </a:p>
          <a:p>
            <a:pPr lvl="1"/>
            <a:r>
              <a:rPr lang="en-US" altLang="en-US" sz="2400" dirty="0">
                <a:latin typeface="+mn-lt"/>
              </a:rPr>
              <a:t>Local language interfaces</a:t>
            </a:r>
          </a:p>
          <a:p>
            <a:pPr lvl="1"/>
            <a:r>
              <a:rPr lang="en-US" altLang="en-US" sz="2400" dirty="0">
                <a:latin typeface="+mn-lt"/>
              </a:rPr>
              <a:t>Complex software interfaces</a:t>
            </a:r>
          </a:p>
          <a:p>
            <a:r>
              <a:rPr lang="en-US" altLang="en-US" sz="2400" dirty="0">
                <a:latin typeface="+mn-lt"/>
              </a:rPr>
              <a:t>Differences in local cultures</a:t>
            </a:r>
          </a:p>
          <a:p>
            <a:r>
              <a:rPr lang="en-US" altLang="en-US" sz="2400" dirty="0">
                <a:latin typeface="+mn-lt"/>
              </a:rPr>
              <a:t>Differences in business processes</a:t>
            </a:r>
          </a:p>
          <a:p>
            <a:r>
              <a:rPr lang="en-US" altLang="en-US" sz="2400" dirty="0">
                <a:latin typeface="+mn-lt"/>
              </a:rPr>
              <a:t>These factors add to T</a:t>
            </a:r>
            <a:r>
              <a:rPr lang="en-US" altLang="en-US" sz="100" dirty="0">
                <a:latin typeface="+mn-lt"/>
              </a:rPr>
              <a:t> </a:t>
            </a:r>
            <a:r>
              <a:rPr lang="en-US" altLang="en-US" sz="2400" dirty="0">
                <a:latin typeface="+mn-lt"/>
              </a:rPr>
              <a:t>C</a:t>
            </a:r>
            <a:r>
              <a:rPr lang="en-US" altLang="en-US" sz="100" dirty="0">
                <a:latin typeface="+mn-lt"/>
              </a:rPr>
              <a:t> </a:t>
            </a:r>
            <a:r>
              <a:rPr lang="en-US" altLang="en-US" sz="2400" dirty="0">
                <a:latin typeface="+mn-lt"/>
              </a:rPr>
              <a:t>O of using technology service providers</a:t>
            </a:r>
          </a:p>
        </p:txBody>
      </p:sp>
    </p:spTree>
    <p:extLst>
      <p:ext uri="{BB962C8B-B14F-4D97-AF65-F5344CB8AC3E}">
        <p14:creationId xmlns:p14="http://schemas.microsoft.com/office/powerpoint/2010/main" val="5902477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Will M</a:t>
            </a:r>
            <a:r>
              <a:rPr lang="en-US" sz="100" dirty="0"/>
              <a:t> </a:t>
            </a:r>
            <a:r>
              <a:rPr lang="en-US" dirty="0"/>
              <a:t>I</a:t>
            </a:r>
            <a:r>
              <a:rPr lang="en-US" sz="100" dirty="0"/>
              <a:t> </a:t>
            </a:r>
            <a:r>
              <a:rPr lang="en-US" dirty="0"/>
              <a:t>S Help My Career?</a:t>
            </a:r>
          </a:p>
        </p:txBody>
      </p:sp>
      <p:sp>
        <p:nvSpPr>
          <p:cNvPr id="3" name="Text Placeholder 2"/>
          <p:cNvSpPr>
            <a:spLocks noGrp="1"/>
          </p:cNvSpPr>
          <p:nvPr>
            <p:ph type="body" idx="1"/>
          </p:nvPr>
        </p:nvSpPr>
        <p:spPr/>
        <p:txBody>
          <a:bodyPr/>
          <a:lstStyle/>
          <a:p>
            <a:r>
              <a:rPr lang="en-US" sz="2400" dirty="0">
                <a:latin typeface="+mn-lt"/>
              </a:rPr>
              <a:t>The Business: A1 Tech I</a:t>
            </a:r>
            <a:r>
              <a:rPr lang="en-US" sz="100" dirty="0">
                <a:latin typeface="+mn-lt"/>
              </a:rPr>
              <a:t> </a:t>
            </a:r>
            <a:r>
              <a:rPr lang="en-US" sz="2400" dirty="0">
                <a:latin typeface="+mn-lt"/>
              </a:rPr>
              <a:t>T Consulting</a:t>
            </a:r>
          </a:p>
          <a:p>
            <a:r>
              <a:rPr lang="en-US" sz="2400" dirty="0">
                <a:latin typeface="+mn-lt"/>
              </a:rPr>
              <a:t>Position Description</a:t>
            </a:r>
          </a:p>
          <a:p>
            <a:r>
              <a:rPr lang="en-US" sz="2400" dirty="0">
                <a:latin typeface="+mn-lt"/>
              </a:rPr>
              <a:t>Job Requirements</a:t>
            </a:r>
          </a:p>
          <a:p>
            <a:r>
              <a:rPr lang="en-US" sz="2400" dirty="0">
                <a:latin typeface="+mn-lt"/>
              </a:rPr>
              <a:t>Interview Questions</a:t>
            </a:r>
          </a:p>
        </p:txBody>
      </p:sp>
    </p:spTree>
    <p:extLst>
      <p:ext uri="{BB962C8B-B14F-4D97-AF65-F5344CB8AC3E}">
        <p14:creationId xmlns:p14="http://schemas.microsoft.com/office/powerpoint/2010/main" val="32797250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Grab Leverages Information Technology to</a:t>
            </a:r>
            <a:br>
              <a:rPr lang="en-IN" dirty="0"/>
            </a:br>
            <a:r>
              <a:rPr lang="en-IN" dirty="0"/>
              <a:t>Enhance Its Services</a:t>
            </a:r>
            <a:endParaRPr lang="en-US" dirty="0"/>
          </a:p>
        </p:txBody>
      </p:sp>
      <p:sp>
        <p:nvSpPr>
          <p:cNvPr id="3" name="Text Placeholder 2"/>
          <p:cNvSpPr>
            <a:spLocks noGrp="1"/>
          </p:cNvSpPr>
          <p:nvPr>
            <p:ph type="body" idx="1"/>
          </p:nvPr>
        </p:nvSpPr>
        <p:spPr/>
        <p:txBody>
          <a:bodyPr/>
          <a:lstStyle/>
          <a:p>
            <a:r>
              <a:rPr lang="en-US" altLang="en-US" sz="2400" dirty="0">
                <a:latin typeface="+mn-lt"/>
              </a:rPr>
              <a:t>Problem</a:t>
            </a:r>
          </a:p>
          <a:p>
            <a:pPr lvl="1"/>
            <a:r>
              <a:rPr lang="en-IN" sz="2400" dirty="0">
                <a:latin typeface="+mn-lt"/>
              </a:rPr>
              <a:t>providing customers with timely service and drivers with enough fares</a:t>
            </a:r>
          </a:p>
          <a:p>
            <a:pPr lvl="1"/>
            <a:r>
              <a:rPr lang="en-IN" sz="2400" dirty="0">
                <a:latin typeface="+mn-lt"/>
              </a:rPr>
              <a:t>matching demand with resources in an unpredictable sector</a:t>
            </a:r>
            <a:endParaRPr lang="en-US" sz="2400" dirty="0">
              <a:latin typeface="+mn-lt"/>
            </a:endParaRPr>
          </a:p>
          <a:p>
            <a:r>
              <a:rPr lang="en-US" altLang="en-US" sz="2400" dirty="0">
                <a:latin typeface="+mn-lt"/>
              </a:rPr>
              <a:t>Solutions</a:t>
            </a:r>
          </a:p>
          <a:p>
            <a:pPr lvl="1"/>
            <a:r>
              <a:rPr lang="en-US" altLang="en-US" sz="2400" dirty="0">
                <a:latin typeface="+mn-lt"/>
              </a:rPr>
              <a:t>Managed cloud infrastructure</a:t>
            </a:r>
          </a:p>
          <a:p>
            <a:pPr lvl="1"/>
            <a:r>
              <a:rPr lang="en-US" altLang="en-US" sz="2400" dirty="0">
                <a:latin typeface="+mn-lt"/>
              </a:rPr>
              <a:t>On-demand, scalable services</a:t>
            </a:r>
          </a:p>
          <a:p>
            <a:r>
              <a:rPr lang="en-US" altLang="en-US" sz="2400" dirty="0">
                <a:latin typeface="+mn-lt"/>
              </a:rPr>
              <a:t>Illustrates use of cloud computing to improve effectiveness and control costs</a:t>
            </a:r>
          </a:p>
        </p:txBody>
      </p:sp>
    </p:spTree>
    <p:extLst>
      <p:ext uri="{BB962C8B-B14F-4D97-AF65-F5344CB8AC3E}">
        <p14:creationId xmlns:p14="http://schemas.microsoft.com/office/powerpoint/2010/main" val="27366077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Infrastructure Components</a:t>
            </a:r>
            <a:endParaRPr lang="en-US" dirty="0"/>
          </a:p>
        </p:txBody>
      </p:sp>
      <p:sp>
        <p:nvSpPr>
          <p:cNvPr id="3" name="Text Placeholder 2"/>
          <p:cNvSpPr>
            <a:spLocks noGrp="1"/>
          </p:cNvSpPr>
          <p:nvPr>
            <p:ph type="body" idx="1"/>
          </p:nvPr>
        </p:nvSpPr>
        <p:spPr/>
        <p:txBody>
          <a:bodyPr/>
          <a:lstStyle/>
          <a:p>
            <a:r>
              <a:rPr lang="en-US" altLang="en-US" sz="2400" dirty="0">
                <a:latin typeface="+mn-lt"/>
              </a:rPr>
              <a:t>I</a:t>
            </a:r>
            <a:r>
              <a:rPr lang="en-US" altLang="en-US" sz="100" dirty="0">
                <a:latin typeface="+mn-lt"/>
              </a:rPr>
              <a:t> </a:t>
            </a:r>
            <a:r>
              <a:rPr lang="en-US" altLang="en-US" sz="2400" dirty="0">
                <a:latin typeface="+mn-lt"/>
              </a:rPr>
              <a:t>T infrastructure</a:t>
            </a:r>
          </a:p>
          <a:p>
            <a:pPr lvl="1"/>
            <a:r>
              <a:rPr lang="en-US" altLang="en-US" sz="2400" dirty="0">
                <a:latin typeface="+mn-lt"/>
              </a:rPr>
              <a:t>Platform for supporting all information systems in the business</a:t>
            </a:r>
          </a:p>
          <a:p>
            <a:r>
              <a:rPr lang="en-US" altLang="en-US" sz="2400" dirty="0">
                <a:latin typeface="+mn-lt"/>
              </a:rPr>
              <a:t>Computer hardware</a:t>
            </a:r>
          </a:p>
          <a:p>
            <a:r>
              <a:rPr lang="en-US" altLang="en-US" sz="2400" dirty="0">
                <a:latin typeface="+mn-lt"/>
              </a:rPr>
              <a:t>Computer software</a:t>
            </a:r>
          </a:p>
          <a:p>
            <a:r>
              <a:rPr lang="en-US" altLang="en-US" sz="2400" dirty="0">
                <a:latin typeface="+mn-lt"/>
              </a:rPr>
              <a:t>Data management technology</a:t>
            </a:r>
          </a:p>
          <a:p>
            <a:r>
              <a:rPr lang="en-US" altLang="en-US" sz="2400" dirty="0">
                <a:latin typeface="+mn-lt"/>
              </a:rPr>
              <a:t>Networking and telecommunications technology</a:t>
            </a:r>
          </a:p>
          <a:p>
            <a:r>
              <a:rPr lang="en-US" altLang="en-US" sz="2400" dirty="0">
                <a:latin typeface="+mn-lt"/>
              </a:rPr>
              <a:t>Technology services</a:t>
            </a:r>
          </a:p>
        </p:txBody>
      </p:sp>
    </p:spTree>
    <p:extLst>
      <p:ext uri="{BB962C8B-B14F-4D97-AF65-F5344CB8AC3E}">
        <p14:creationId xmlns:p14="http://schemas.microsoft.com/office/powerpoint/2010/main" val="14012058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5.1 I</a:t>
            </a:r>
            <a:r>
              <a:rPr lang="en-US" sz="100" dirty="0"/>
              <a:t> </a:t>
            </a:r>
            <a:r>
              <a:rPr lang="en-US" dirty="0"/>
              <a:t>T Infrastructure Components</a:t>
            </a:r>
          </a:p>
        </p:txBody>
      </p:sp>
      <p:pic>
        <p:nvPicPr>
          <p:cNvPr id="4" name="Picture 3" descr="A diagram shows the components of an I T infrastructure as follows. Hardware, Software, Data management, Networking and Services."/>
          <p:cNvPicPr>
            <a:picLocks noChangeAspect="1"/>
          </p:cNvPicPr>
          <p:nvPr/>
        </p:nvPicPr>
        <p:blipFill rotWithShape="1">
          <a:blip r:embed="rId3">
            <a:extLst>
              <a:ext uri="{28A0092B-C50C-407E-A947-70E740481C1C}">
                <a14:useLocalDpi xmlns:a14="http://schemas.microsoft.com/office/drawing/2010/main"/>
              </a:ext>
            </a:extLst>
          </a:blip>
          <a:srcRect b="4426"/>
          <a:stretch/>
        </p:blipFill>
        <p:spPr>
          <a:xfrm>
            <a:off x="2396949" y="1760425"/>
            <a:ext cx="4350102" cy="4384546"/>
          </a:xfrm>
          <a:prstGeom prst="rect">
            <a:avLst/>
          </a:prstGeom>
        </p:spPr>
      </p:pic>
    </p:spTree>
    <p:extLst>
      <p:ext uri="{BB962C8B-B14F-4D97-AF65-F5344CB8AC3E}">
        <p14:creationId xmlns:p14="http://schemas.microsoft.com/office/powerpoint/2010/main" val="32988414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Computers</a:t>
            </a:r>
          </a:p>
        </p:txBody>
      </p:sp>
      <p:sp>
        <p:nvSpPr>
          <p:cNvPr id="3" name="Text Placeholder 2"/>
          <p:cNvSpPr>
            <a:spLocks noGrp="1"/>
          </p:cNvSpPr>
          <p:nvPr>
            <p:ph type="body" idx="1"/>
          </p:nvPr>
        </p:nvSpPr>
        <p:spPr/>
        <p:txBody>
          <a:bodyPr/>
          <a:lstStyle/>
          <a:p>
            <a:r>
              <a:rPr lang="en-US" altLang="en-US" sz="2400" dirty="0">
                <a:latin typeface="+mn-lt"/>
              </a:rPr>
              <a:t>Personal computers and mobile devices</a:t>
            </a:r>
          </a:p>
          <a:p>
            <a:r>
              <a:rPr lang="en-US" altLang="en-US" sz="2400" dirty="0">
                <a:latin typeface="+mn-lt"/>
              </a:rPr>
              <a:t>Workstations</a:t>
            </a:r>
          </a:p>
          <a:p>
            <a:r>
              <a:rPr lang="en-US" altLang="en-US" sz="2400" dirty="0">
                <a:latin typeface="+mn-lt"/>
              </a:rPr>
              <a:t>Servers</a:t>
            </a:r>
          </a:p>
          <a:p>
            <a:r>
              <a:rPr lang="en-US" altLang="en-US" sz="2400" dirty="0">
                <a:latin typeface="+mn-lt"/>
              </a:rPr>
              <a:t>Mainframes</a:t>
            </a:r>
          </a:p>
          <a:p>
            <a:r>
              <a:rPr lang="en-US" altLang="en-US" sz="2400" dirty="0">
                <a:latin typeface="+mn-lt"/>
              </a:rPr>
              <a:t>Supercomputers</a:t>
            </a:r>
          </a:p>
          <a:p>
            <a:r>
              <a:rPr lang="en-US" altLang="en-US" sz="2400" dirty="0">
                <a:latin typeface="+mn-lt"/>
              </a:rPr>
              <a:t>Grid computing</a:t>
            </a:r>
          </a:p>
        </p:txBody>
      </p:sp>
    </p:spTree>
    <p:extLst>
      <p:ext uri="{BB962C8B-B14F-4D97-AF65-F5344CB8AC3E}">
        <p14:creationId xmlns:p14="http://schemas.microsoft.com/office/powerpoint/2010/main" val="30519083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Client/Server Computing</a:t>
            </a:r>
          </a:p>
        </p:txBody>
      </p:sp>
      <p:sp>
        <p:nvSpPr>
          <p:cNvPr id="3" name="Text Placeholder 2"/>
          <p:cNvSpPr>
            <a:spLocks noGrp="1"/>
          </p:cNvSpPr>
          <p:nvPr>
            <p:ph type="body" idx="1"/>
          </p:nvPr>
        </p:nvSpPr>
        <p:spPr/>
        <p:txBody>
          <a:bodyPr/>
          <a:lstStyle/>
          <a:p>
            <a:r>
              <a:rPr lang="en-US" altLang="en-US" sz="2400" dirty="0">
                <a:latin typeface="+mn-lt"/>
              </a:rPr>
              <a:t>Form of distributed computing</a:t>
            </a:r>
          </a:p>
          <a:p>
            <a:r>
              <a:rPr lang="en-US" altLang="en-US" sz="2400" dirty="0">
                <a:latin typeface="+mn-lt"/>
              </a:rPr>
              <a:t>Splits processing between </a:t>
            </a:r>
            <a:r>
              <a:rPr lang="en-US" altLang="ja-JP" sz="2400" dirty="0">
                <a:latin typeface="+mn-lt"/>
              </a:rPr>
              <a:t>“clients” and “servers”</a:t>
            </a:r>
          </a:p>
          <a:p>
            <a:r>
              <a:rPr lang="en-US" altLang="en-US" sz="2400" dirty="0">
                <a:latin typeface="+mn-lt"/>
              </a:rPr>
              <a:t>Two-tiered client/server architecture</a:t>
            </a:r>
          </a:p>
          <a:p>
            <a:r>
              <a:rPr lang="en-US" altLang="en-US" sz="2400" dirty="0">
                <a:latin typeface="+mn-lt"/>
              </a:rPr>
              <a:t>Multi-tiered client/server architecture (N-tier)</a:t>
            </a:r>
          </a:p>
          <a:p>
            <a:pPr lvl="1"/>
            <a:r>
              <a:rPr lang="en-US" altLang="en-US" sz="2400" dirty="0">
                <a:latin typeface="+mn-lt"/>
              </a:rPr>
              <a:t>Web servers</a:t>
            </a:r>
          </a:p>
          <a:p>
            <a:pPr lvl="1"/>
            <a:r>
              <a:rPr lang="en-US" altLang="en-US" sz="2400" dirty="0">
                <a:latin typeface="+mn-lt"/>
              </a:rPr>
              <a:t>Application servers</a:t>
            </a:r>
          </a:p>
        </p:txBody>
      </p:sp>
    </p:spTree>
    <p:extLst>
      <p:ext uri="{BB962C8B-B14F-4D97-AF65-F5344CB8AC3E}">
        <p14:creationId xmlns:p14="http://schemas.microsoft.com/office/powerpoint/2010/main" val="8078289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5.2 Client/Server Computing</a:t>
            </a:r>
          </a:p>
        </p:txBody>
      </p:sp>
      <p:pic>
        <p:nvPicPr>
          <p:cNvPr id="4" name="Picture 3" descr="A diagram shows the process of the client and server computing. The diagram shows client at one end and server at the other end with an arrow from client to server labeled as Requests and an arrow from server to client labeled as Data and Services. The points shown below the client are User Interface and Application function. The points shown below the server are Data, Application function, and Network resource."/>
          <p:cNvPicPr>
            <a:picLocks noChangeAspect="1"/>
          </p:cNvPicPr>
          <p:nvPr/>
        </p:nvPicPr>
        <p:blipFill rotWithShape="1">
          <a:blip r:embed="rId3">
            <a:extLst>
              <a:ext uri="{28A0092B-C50C-407E-A947-70E740481C1C}">
                <a14:useLocalDpi xmlns:a14="http://schemas.microsoft.com/office/drawing/2010/main"/>
              </a:ext>
            </a:extLst>
          </a:blip>
          <a:srcRect b="6528"/>
          <a:stretch/>
        </p:blipFill>
        <p:spPr>
          <a:xfrm>
            <a:off x="618887" y="1820717"/>
            <a:ext cx="7785444" cy="3856349"/>
          </a:xfrm>
          <a:prstGeom prst="rect">
            <a:avLst/>
          </a:prstGeom>
        </p:spPr>
      </p:pic>
    </p:spTree>
    <p:extLst>
      <p:ext uri="{BB962C8B-B14F-4D97-AF65-F5344CB8AC3E}">
        <p14:creationId xmlns:p14="http://schemas.microsoft.com/office/powerpoint/2010/main" val="3983810339"/>
      </p:ext>
    </p:extLst>
  </p:cSld>
  <p:clrMapOvr>
    <a:masterClrMapping/>
  </p:clrMapOvr>
</p:sld>
</file>

<file path=ppt/theme/theme1.xml><?xml version="1.0" encoding="utf-8"?>
<a:theme xmlns:a="http://schemas.openxmlformats.org/drawingml/2006/main" name="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8400</TotalTime>
  <Words>4131</Words>
  <Application>Microsoft Office PowerPoint</Application>
  <PresentationFormat>On-screen Show (4:3)</PresentationFormat>
  <Paragraphs>308</Paragraphs>
  <Slides>34</Slides>
  <Notes>29</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34</vt:i4>
      </vt:variant>
    </vt:vector>
  </HeadingPairs>
  <TitlesOfParts>
    <vt:vector size="40" baseType="lpstr">
      <vt:lpstr>Arial</vt:lpstr>
      <vt:lpstr>Noto Sans Symbols</vt:lpstr>
      <vt:lpstr>Times New Roman</vt:lpstr>
      <vt:lpstr>Verdana</vt:lpstr>
      <vt:lpstr>508 Lecture</vt:lpstr>
      <vt:lpstr>1_508 Lecture</vt:lpstr>
      <vt:lpstr>Essentials of Management Information Systems</vt:lpstr>
      <vt:lpstr>Learning Objectives</vt:lpstr>
      <vt:lpstr>Video Cases</vt:lpstr>
      <vt:lpstr>Grab Leverages Information Technology to Enhance Its Services</vt:lpstr>
      <vt:lpstr>Infrastructure Components</vt:lpstr>
      <vt:lpstr>Figure 5.1 I T Infrastructure Components</vt:lpstr>
      <vt:lpstr>Types of Computers</vt:lpstr>
      <vt:lpstr>Client/Server Computing</vt:lpstr>
      <vt:lpstr>Figure 5.2 Client/Server Computing</vt:lpstr>
      <vt:lpstr>Figure 5.3 A Multitiered Client/Server Network (N-Tier)</vt:lpstr>
      <vt:lpstr>Storage, Input, and Output Technology</vt:lpstr>
      <vt:lpstr>Contemporary Hardware Trends (1 of 3)</vt:lpstr>
      <vt:lpstr>Interactive Session – Technology: Wearable Computers Change How We Work</vt:lpstr>
      <vt:lpstr>Examples of Nanotubes</vt:lpstr>
      <vt:lpstr>Figure 5.4 Cloud Computing Platform</vt:lpstr>
      <vt:lpstr>Figure 5.5 Major Amazon Web Services</vt:lpstr>
      <vt:lpstr>Contemporary Hardware Trends (2 of 3)</vt:lpstr>
      <vt:lpstr>Contemporary Hardware Trends (3 of 3)</vt:lpstr>
      <vt:lpstr>Interactive Session – Organizations: Glory Finds Solutions in the Cloud</vt:lpstr>
      <vt:lpstr>Figure 5.6 The Major Types of Software</vt:lpstr>
      <vt:lpstr>Operating System Software</vt:lpstr>
      <vt:lpstr>Application Software and Desktop Productivity Tools (1 of 2)</vt:lpstr>
      <vt:lpstr>Application Software and Desktop Productivity Tools (2 of 2)</vt:lpstr>
      <vt:lpstr>Figure 5.7 Spreadsheet Software</vt:lpstr>
      <vt:lpstr>H T M L and H T M L 5</vt:lpstr>
      <vt:lpstr>Web Services</vt:lpstr>
      <vt:lpstr>Figure 5.8 How Dollar Rent-A-Car Uses Web Services</vt:lpstr>
      <vt:lpstr>Software Trends</vt:lpstr>
      <vt:lpstr>Capacity Planning and Scalability</vt:lpstr>
      <vt:lpstr>Total Cost of Ownership (T C O) model</vt:lpstr>
      <vt:lpstr>Using Technology Service Providers</vt:lpstr>
      <vt:lpstr>Managing Mobile Platforms</vt:lpstr>
      <vt:lpstr>Managing Software Localization for Global Business</vt:lpstr>
      <vt:lpstr>How Will M I S Help My Career?</vt:lpstr>
    </vt:vector>
  </TitlesOfParts>
  <Company>SPi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Essentials of Management Information Systems, 13e</dc:title>
  <dc:subject>MIS/IT</dc:subject>
  <dc:creator>C. Laudon/P. Laudon</dc:creator>
  <cp:keywords>Essentials of Management Information Systems</cp:keywords>
  <cp:lastModifiedBy>DJNL</cp:lastModifiedBy>
  <cp:revision>823</cp:revision>
  <dcterms:modified xsi:type="dcterms:W3CDTF">2018-10-22T09:20:28Z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UniqueId">
    <vt:lpwstr>682739</vt:lpwstr>
  </property>
  <property fmtid="{D5CDD505-2E9C-101B-9397-08002B2CF9AE}" pid="3" name="Offisync_ServerID">
    <vt:lpwstr>7e960520-0e88-4f05-9fa0-24079b61e486</vt:lpwstr>
  </property>
  <property fmtid="{D5CDD505-2E9C-101B-9397-08002B2CF9AE}" pid="4" name="Offisync_UpdateToken">
    <vt:lpwstr>2</vt:lpwstr>
  </property>
  <property fmtid="{D5CDD505-2E9C-101B-9397-08002B2CF9AE}" pid="5" name="Jive_VersionGuid">
    <vt:lpwstr>2e874262-9747-49d3-bf1e-677aeb587663</vt:lpwstr>
  </property>
  <property fmtid="{D5CDD505-2E9C-101B-9397-08002B2CF9AE}" pid="6" name="Offisync_ProviderInitializationData">
    <vt:lpwstr>https://neo.pearson.com</vt:lpwstr>
  </property>
  <property fmtid="{D5CDD505-2E9C-101B-9397-08002B2CF9AE}" pid="7" name="Jive_LatestUserAccountName">
    <vt:lpwstr>joel</vt:lpwstr>
  </property>
</Properties>
</file>