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0"/>
  </p:notesMasterIdLst>
  <p:handoutMasterIdLst>
    <p:handoutMasterId r:id="rId41"/>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6395" autoAdjust="0"/>
  </p:normalViewPr>
  <p:slideViewPr>
    <p:cSldViewPr snapToGrid="0" snapToObjects="1">
      <p:cViewPr varScale="1">
        <p:scale>
          <a:sx n="110" d="100"/>
          <a:sy n="110" d="100"/>
        </p:scale>
        <p:origin x="1632" y="108"/>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4.2,</a:t>
            </a:r>
            <a:r>
              <a:rPr lang="en-US" altLang="en-US" baseline="0" dirty="0"/>
              <a:t> Page </a:t>
            </a:r>
            <a:r>
              <a:rPr lang="en-US" altLang="en-US" i="0" baseline="0" dirty="0"/>
              <a:t>122.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NORA technology can take information about people from disparate sources and find obscure, nonobvious relationships. It might discover, for example, that an applicant for a job at a casino shares a telephone number with a known criminal and issue an alert to the hiring manager.</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latin typeface="Times New Roman" panose="02020603050405020304" pitchFamily="18" charset="0"/>
              </a:rPr>
              <a:t>Explain that NORA is used by both the government and the private sector for its profiling capabilities. Ask students to provide potential examples of NORA (other than the one mentioned in the caption) for both governmental and business purposes. One such example might be an airline identifying potential terrorists attempting to board a plane. Another might be government identifying potential terrorists by monitoring phone calls. </a:t>
            </a:r>
            <a:endParaRPr lang="en-US" sz="1200" b="0" i="0" u="none" strike="noStrike" kern="1200" cap="none" baseline="0" dirty="0">
              <a:solidFill>
                <a:schemeClr val="tx1"/>
              </a:solidFill>
              <a:latin typeface="Arial"/>
              <a:ea typeface="Arial"/>
              <a:cs typeface="Arial"/>
              <a:sym typeface="Arial"/>
            </a:endParaRPr>
          </a:p>
          <a:p>
            <a:endParaRPr lang="en-US" altLang="en-US" sz="1200" b="0" i="0" u="none" strike="noStrike" kern="1200" cap="none" baseline="0" dirty="0">
              <a:solidFill>
                <a:schemeClr val="tx1"/>
              </a:solidFill>
              <a:latin typeface="Arial"/>
              <a:ea typeface="Arial"/>
              <a:cs typeface="Arial"/>
              <a:sym typeface="Arial"/>
            </a:endParaRPr>
          </a:p>
          <a:p>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077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Explain that information systems do not exist in a vacuum and that these concepts are instrumental in understanding the impact of systems and measuring their success. Ask students why liability and due process are such important ethical concepts? (A rough answer would be that they provide recourse to individuals negatively effected by mismanagement of information systems, providing incentive to </a:t>
            </a:r>
            <a:r>
              <a:rPr lang="ja-JP" altLang="en-US" dirty="0">
                <a:latin typeface="Times New Roman" panose="02020603050405020304" pitchFamily="18" charset="0"/>
              </a:rPr>
              <a:t>“</a:t>
            </a:r>
            <a:r>
              <a:rPr lang="en-US" altLang="ja-JP" dirty="0">
                <a:latin typeface="Times New Roman" panose="02020603050405020304" pitchFamily="18" charset="0"/>
              </a:rPr>
              <a:t>play by the rules</a:t>
            </a:r>
            <a:r>
              <a:rPr lang="ja-JP" altLang="en-US" dirty="0">
                <a:latin typeface="Times New Roman" panose="02020603050405020304" pitchFamily="18" charset="0"/>
              </a:rPr>
              <a:t>”</a:t>
            </a:r>
            <a:r>
              <a:rPr lang="en-US" altLang="ja-JP" dirty="0">
                <a:latin typeface="Times New Roman" panose="02020603050405020304" pitchFamily="18" charset="0"/>
              </a:rPr>
              <a: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08571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Do students believe that any aspect of ethical analysis is lacking from this process? If so, what? Can students offer a brief example of an ethical dilemma and how they would resolve it using this process? One class exercise is to work with students to identify an ethical situation they are aware of, or that may have been in the news. Then, go through the ethical analysis described in the slide to illustrate the process of analyzing an ethical situation.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37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Ensure that students understand the difference between the categorical imperative and the rule of change. Briefly, the difference is that the categorical imperative spans the entirety of the populace, whereas the rule of change applies to the decisions of one person over time. For example, the categorical imperative applies to an employee who tries to steal money from his employer. He shouldn</a:t>
            </a:r>
            <a:r>
              <a:rPr lang="en-US" altLang="ja-JP" dirty="0">
                <a:latin typeface="Times New Roman" panose="02020603050405020304" pitchFamily="18" charset="0"/>
              </a:rPr>
              <a:t>’t do this, because if all employees attempted to do so, the company would fail. The rule of change applied to the same situation might run as follows: although the employee’s stealing one dollar from the company would not lead to any true problem, repeatedly stealing one dollar, or stealing a lot of dollars, would be unacceptable and ultimately lead to the destruction of the company.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07885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How does the </a:t>
            </a:r>
            <a:r>
              <a:rPr lang="ja-JP" altLang="en-US" dirty="0">
                <a:latin typeface="Times New Roman" panose="02020603050405020304" pitchFamily="18" charset="0"/>
              </a:rPr>
              <a:t>“</a:t>
            </a:r>
            <a:r>
              <a:rPr lang="en-US" altLang="ja-JP" dirty="0">
                <a:latin typeface="Times New Roman" panose="02020603050405020304" pitchFamily="18" charset="0"/>
              </a:rPr>
              <a:t>no free lunch</a:t>
            </a:r>
            <a:r>
              <a:rPr lang="ja-JP" altLang="en-US" dirty="0">
                <a:latin typeface="Times New Roman" panose="02020603050405020304" pitchFamily="18" charset="0"/>
              </a:rPr>
              <a:t>”</a:t>
            </a:r>
            <a:r>
              <a:rPr lang="en-US" altLang="ja-JP" dirty="0">
                <a:latin typeface="Times New Roman" panose="02020603050405020304" pitchFamily="18" charset="0"/>
              </a:rPr>
              <a:t> rule relate to copyrights, patents, and trademarks? (These concepts are discussed in later slides.)</a:t>
            </a:r>
          </a:p>
          <a:p>
            <a:endParaRPr lang="en-US" altLang="ja-JP" dirty="0">
              <a:latin typeface="Times New Roman" panose="02020603050405020304" pitchFamily="18" charset="0"/>
            </a:endParaRPr>
          </a:p>
          <a:p>
            <a:r>
              <a:rPr lang="en-US" altLang="en-US" dirty="0">
                <a:latin typeface="Times New Roman" panose="02020603050405020304" pitchFamily="18" charset="0"/>
              </a:rPr>
              <a:t>Explain that the appearance of unethical behavior is as harmful as actual unethical behavior at times, so adherence to these principles are critical. In an age of </a:t>
            </a:r>
            <a:r>
              <a:rPr lang="ja-JP" altLang="en-US" dirty="0">
                <a:latin typeface="Times New Roman" panose="02020603050405020304" pitchFamily="18" charset="0"/>
              </a:rPr>
              <a:t>“</a:t>
            </a:r>
            <a:r>
              <a:rPr lang="en-US" altLang="ja-JP" dirty="0">
                <a:latin typeface="Times New Roman" panose="02020603050405020304" pitchFamily="18" charset="0"/>
              </a:rPr>
              <a:t>open source software</a:t>
            </a:r>
            <a:r>
              <a:rPr lang="ja-JP" altLang="en-US" dirty="0">
                <a:latin typeface="Times New Roman" panose="02020603050405020304" pitchFamily="18" charset="0"/>
              </a:rPr>
              <a:t>”</a:t>
            </a:r>
            <a:r>
              <a:rPr lang="en-US" altLang="ja-JP" dirty="0">
                <a:latin typeface="Times New Roman" panose="02020603050405020304" pitchFamily="18" charset="0"/>
              </a:rPr>
              <a:t> how does the principle of </a:t>
            </a:r>
            <a:r>
              <a:rPr lang="ja-JP" altLang="en-US" dirty="0">
                <a:latin typeface="Times New Roman" panose="02020603050405020304" pitchFamily="18" charset="0"/>
              </a:rPr>
              <a:t>“</a:t>
            </a:r>
            <a:r>
              <a:rPr lang="en-US" altLang="ja-JP" dirty="0">
                <a:latin typeface="Times New Roman" panose="02020603050405020304" pitchFamily="18" charset="0"/>
              </a:rPr>
              <a:t>no free lunch</a:t>
            </a:r>
            <a:r>
              <a:rPr lang="ja-JP" altLang="en-US" dirty="0">
                <a:latin typeface="Times New Roman" panose="02020603050405020304" pitchFamily="18" charset="0"/>
              </a:rPr>
              <a:t>”</a:t>
            </a:r>
            <a:r>
              <a:rPr lang="en-US" altLang="ja-JP" dirty="0">
                <a:latin typeface="Times New Roman" panose="02020603050405020304" pitchFamily="18" charset="0"/>
              </a:rPr>
              <a:t> work out? Open source software is an example of an economic good which is licensed by the creator for distribution often without charge, or even attribution. In this case, there is a </a:t>
            </a:r>
            <a:r>
              <a:rPr lang="en-US" altLang="en-US" dirty="0">
                <a:latin typeface="Times New Roman" panose="02020603050405020304" pitchFamily="18" charset="0"/>
              </a:rPr>
              <a:t>“</a:t>
            </a:r>
            <a:r>
              <a:rPr lang="en-US" altLang="ja-JP" dirty="0">
                <a:latin typeface="Times New Roman" panose="02020603050405020304" pitchFamily="18" charset="0"/>
              </a:rPr>
              <a:t>free lunch.</a:t>
            </a:r>
            <a:r>
              <a:rPr lang="en-US" altLang="en-US" dirty="0">
                <a:latin typeface="Times New Roman" panose="02020603050405020304" pitchFamily="18" charset="0"/>
              </a:rPr>
              <a:t>”</a:t>
            </a:r>
            <a:r>
              <a:rPr lang="en-US" altLang="ja-JP" dirty="0">
                <a:latin typeface="Times New Roman" panose="02020603050405020304" pitchFamily="18" charset="0"/>
              </a:rPr>
              <a:t> But it occurs because the creators of the software consent to this arrangement.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04871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Other ethical dilemmas include companies trying to use new systems to reduce the size of their workforce, such as telephone companies using automated systems to reduce the need for human operators. Emphasize that in cases like these, right and wrong are not clearly defined, but instead, contrasting values are at odds with one another (companies value productivity, employees value their work).</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7324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there are sufficient protections for privacy in law? If not, what are possible methods of developing appropriate privacy protections? Table 4.3 in the text lists a variety of other laws affecting both the government and private institutions, but few areas of the private sector are as well regulated with respect to privacy. Do an in-class poll and ask students who among them feel they can control the use of their personal information on the Internet. You should get no one raising their hand.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75394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Explain what is meant by a </a:t>
            </a:r>
            <a:r>
              <a:rPr lang="ja-JP" altLang="en-US" dirty="0">
                <a:latin typeface="Times New Roman" panose="02020603050405020304" pitchFamily="18" charset="0"/>
              </a:rPr>
              <a:t>“</a:t>
            </a:r>
            <a:r>
              <a:rPr lang="en-US" altLang="ja-JP" dirty="0">
                <a:latin typeface="Times New Roman" panose="02020603050405020304" pitchFamily="18" charset="0"/>
              </a:rPr>
              <a:t>mutuality of interest between record holder and individual.</a:t>
            </a:r>
            <a:r>
              <a:rPr lang="ja-JP" altLang="en-US" dirty="0">
                <a:latin typeface="Times New Roman" panose="02020603050405020304" pitchFamily="18" charset="0"/>
              </a:rPr>
              <a:t>”</a:t>
            </a:r>
            <a:r>
              <a:rPr lang="en-US" altLang="ja-JP" dirty="0">
                <a:latin typeface="Times New Roman" panose="02020603050405020304" pitchFamily="18" charset="0"/>
              </a:rPr>
              <a:t> (Briefly, the individual wants to engage in a transaction, and the record holder needs information about the individual to support the transaction</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both are interested parties in the transaction.)	</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63821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Do students believe that the websites they visit actually disclose their data collection and utilization practices? Is it difficult to find where?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1733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EU protections of privacy are far more powerful than the United States because they require informed consent before a firm can do anything with personal information besides support the transaction at hand. In Europe, there is no junk postal mail for instance because advertising firms are prohibited from using personal information obtained from third parties, and without the consent of the individual.</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93425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examines the ethical, social, and political issues raised by information systems. It can be useful to ask students to help you put together a list of these issues categorized into ethical, social, and political columns.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2317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What are students’ attitudes toward these technologies? Emphasize that cookies can be useful at trusted sites, but perhaps invasive at others. Have students had any experience with spyware or web bugs on their own computers? How would they know they are being tracked?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06052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Do students believe that businesses should be pressed to provide more comprehensive privacy protections online? Explain that businesses prefer the looser regulation, but that individuals may not. Also emphasize that most individuals do not take the proper steps to ensure their own privacy in any case. Most people do not know how to protect their privacy online. Does that mean that privacy is unimportant or that people don</a:t>
            </a:r>
            <a:r>
              <a:rPr lang="ja-JP" altLang="en-US" dirty="0">
                <a:latin typeface="Times New Roman" panose="02020603050405020304" pitchFamily="18" charset="0"/>
              </a:rPr>
              <a:t>’</a:t>
            </a:r>
            <a:r>
              <a:rPr lang="en-US" altLang="ja-JP" dirty="0">
                <a:latin typeface="Times New Roman" panose="02020603050405020304" pitchFamily="18" charset="0"/>
              </a:rPr>
              <a:t>t care?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47081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4.3,</a:t>
            </a:r>
            <a:r>
              <a:rPr lang="en-US" altLang="en-US" baseline="0" dirty="0"/>
              <a:t> Page </a:t>
            </a:r>
            <a:r>
              <a:rPr lang="en-US" altLang="en-US" i="0" baseline="0" dirty="0"/>
              <a:t>129</a:t>
            </a:r>
            <a:r>
              <a:rPr lang="en-US" altLang="en-US" i="1"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Cookies are written by a website on a visitor’s hard drive. When the visitor returns to that website, the web server requests the ID number from the cookie and uses it to access the data stored by that server on that visitor. The website can then use these data to display personalized information.</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latin typeface="Times New Roman" panose="02020603050405020304" pitchFamily="18" charset="0"/>
              </a:rPr>
              <a:t>Ask students to pinpoint where potential privacy invasions might occur in the process shown above. Students may suggest that no real privacy violation is occurring in the figure, which is a legitimate point of view. If so, ask them how they might feel about a website they did not trust engaging in the displayed process.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71539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How many students have used technical</a:t>
            </a:r>
            <a:r>
              <a:rPr lang="en-US" baseline="0" dirty="0"/>
              <a:t> solutions to protect their privacy?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2308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Do students believe that the property rights guaranteed by copyrights, patents, trademarks,</a:t>
            </a:r>
            <a:r>
              <a:rPr lang="en-US" altLang="en-US" baseline="0" dirty="0">
                <a:latin typeface="Times New Roman" panose="02020603050405020304" pitchFamily="18" charset="0"/>
              </a:rPr>
              <a:t> and trade secrets</a:t>
            </a:r>
            <a:r>
              <a:rPr lang="en-US" altLang="en-US" dirty="0">
                <a:latin typeface="Times New Roman" panose="02020603050405020304" pitchFamily="18" charset="0"/>
              </a:rPr>
              <a:t> are strong enough to avoid the theft of intellectual property online? Give an example of a copyright (which could include the copyright of a photo or newspaper article)</a:t>
            </a:r>
            <a:r>
              <a:rPr lang="en-US" altLang="ja-JP" dirty="0">
                <a:latin typeface="Times New Roman" panose="02020603050405020304" pitchFamily="18" charset="0"/>
              </a:rPr>
              <a:t>. Give an example of a patent (such as Amazon's One-Click shopping as a business process patent, or Kodak</a:t>
            </a:r>
            <a:r>
              <a:rPr lang="en-US" altLang="en-US" dirty="0">
                <a:latin typeface="Times New Roman" panose="02020603050405020304" pitchFamily="18" charset="0"/>
              </a:rPr>
              <a:t>‘s</a:t>
            </a:r>
            <a:r>
              <a:rPr lang="en-US" altLang="ja-JP" dirty="0">
                <a:latin typeface="Times New Roman" panose="02020603050405020304" pitchFamily="18" charset="0"/>
              </a:rPr>
              <a:t> claim to have a patent on digital still cameras with digital displays for a viewfinder). Give an</a:t>
            </a:r>
            <a:r>
              <a:rPr lang="en-US" altLang="ja-JP" baseline="0" dirty="0">
                <a:latin typeface="Times New Roman" panose="02020603050405020304" pitchFamily="18" charset="0"/>
              </a:rPr>
              <a:t> example of a trademark (such as the Google icon). And g</a:t>
            </a:r>
            <a:r>
              <a:rPr lang="en-US" altLang="en-US" dirty="0">
                <a:latin typeface="Times New Roman" panose="02020603050405020304" pitchFamily="18" charset="0"/>
              </a:rPr>
              <a:t>ive an example of a trade secret (the formula for Coke; a method of doing business or business process).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59661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Students may be unwilling to admit to infringing upon intellectual property rights themselves, but ask them whether they are familiar with the Internet and its ability to bypass intellectual property protections. Do they believe that legislation such as the DMCA is having any effect? How many have friends who download </a:t>
            </a:r>
            <a:r>
              <a:rPr lang="ja-JP" altLang="en-US" dirty="0">
                <a:latin typeface="Times New Roman" panose="02020603050405020304" pitchFamily="18" charset="0"/>
              </a:rPr>
              <a:t>“</a:t>
            </a:r>
            <a:r>
              <a:rPr lang="en-US" altLang="ja-JP" dirty="0">
                <a:latin typeface="Times New Roman" panose="02020603050405020304" pitchFamily="18" charset="0"/>
              </a:rPr>
              <a:t>free</a:t>
            </a:r>
            <a:r>
              <a:rPr lang="ja-JP" altLang="en-US" dirty="0">
                <a:latin typeface="Times New Roman" panose="02020603050405020304" pitchFamily="18" charset="0"/>
              </a:rPr>
              <a:t>”</a:t>
            </a:r>
            <a:r>
              <a:rPr lang="en-US" altLang="ja-JP" dirty="0">
                <a:latin typeface="Times New Roman" panose="02020603050405020304" pitchFamily="18" charset="0"/>
              </a:rPr>
              <a:t> music from P2P sights? Free videos?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117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i="0" dirty="0">
                <a:latin typeface="Times New Roman" panose="02020603050405020304" pitchFamily="18" charset="0"/>
              </a:rPr>
              <a:t>Using the example from the text, who do students consider to be the liable party for the incident involving Target’s data breach?</a:t>
            </a:r>
            <a:r>
              <a:rPr lang="en-US" altLang="ja-JP" i="0" dirty="0">
                <a:latin typeface="Times New Roman" panose="02020603050405020304" pitchFamily="18" charset="0"/>
              </a:rPr>
              <a:t> Is Target responsible</a:t>
            </a:r>
            <a:r>
              <a:rPr lang="en-US" altLang="ja-JP" i="0" baseline="0" dirty="0">
                <a:latin typeface="Times New Roman" panose="02020603050405020304" pitchFamily="18" charset="0"/>
              </a:rPr>
              <a:t> for allowing the breach to occur despite efforts it made to secure the information? Should the breach be considered just a cost of doing business in the current age, where businesses have insurance policies to protect them against losses and customers have a maximum liability of $50 for fraudulent credit card purchases?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3870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Do students have any opinion about when software is </a:t>
            </a:r>
            <a:r>
              <a:rPr lang="ja-JP" altLang="en-US" dirty="0">
                <a:latin typeface="Times New Roman" panose="02020603050405020304" pitchFamily="18" charset="0"/>
              </a:rPr>
              <a:t>“</a:t>
            </a:r>
            <a:r>
              <a:rPr lang="en-US" altLang="ja-JP" dirty="0">
                <a:latin typeface="Times New Roman" panose="02020603050405020304" pitchFamily="18" charset="0"/>
              </a:rPr>
              <a:t>good enough?</a:t>
            </a:r>
            <a:r>
              <a:rPr lang="ja-JP" altLang="en-US" dirty="0">
                <a:latin typeface="Times New Roman" panose="02020603050405020304" pitchFamily="18" charset="0"/>
              </a:rPr>
              <a:t>”</a:t>
            </a:r>
            <a:r>
              <a:rPr lang="en-US" altLang="ja-JP" dirty="0">
                <a:latin typeface="Times New Roman" panose="02020603050405020304" pitchFamily="18" charset="0"/>
              </a:rPr>
              <a:t> Does it depend on the particular product? For example, distinguish between software used by air traffic controllers and software used for word processing. Do students believe that there are different levels of acceptable quality for these products?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27287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whether they have witnessed any of these negative consequences first hand. It</a:t>
            </a:r>
            <a:r>
              <a:rPr lang="en-US" altLang="ja-JP" dirty="0">
                <a:latin typeface="Times New Roman" panose="02020603050405020304" pitchFamily="18" charset="0"/>
              </a:rPr>
              <a:t>'s likely that they know someone who has become dependent on their computer to some extent or have even experienced something similar first hand. Which of the above consequences do students feel is the most alarming?</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86591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what experience they have had with spam. A notable statistic is that spam accounts for more than 75% of all email traffic and is relatively unlikely to decrease, because it is so difficult to regulate and so cheap to send. </a:t>
            </a:r>
          </a:p>
          <a:p>
            <a:endParaRPr lang="en-US" altLang="en-US" dirty="0">
              <a:latin typeface="Times New Roman" panose="02020603050405020304" pitchFamily="18" charset="0"/>
            </a:endParaRPr>
          </a:p>
          <a:p>
            <a:r>
              <a:rPr lang="en-US" altLang="en-US" dirty="0">
                <a:latin typeface="Times New Roman" panose="02020603050405020304" pitchFamily="18" charset="0"/>
              </a:rPr>
              <a:t>Do students believe that the end result of continuing advances in information technology will be rising unemployment and a small number of elite corporate professionals? Students may enjoy debating this idea, which is somewhat far-fetched, but conceptually stimulating. There is some evidence that today’s manufacturing technology (including robots and computer controlled machines) is displacing factory jobs.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47686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There are numerous examples of business ethical failures to ask students about. </a:t>
            </a:r>
            <a:r>
              <a:rPr lang="en-US" altLang="en-US" i="0" dirty="0">
                <a:solidFill>
                  <a:srgbClr val="FF0000"/>
                </a:solidFill>
                <a:latin typeface="Times New Roman" panose="02020603050405020304" pitchFamily="18" charset="0"/>
              </a:rPr>
              <a:t>You could ask how information systems or their absence might have been related to the 2008-2009</a:t>
            </a:r>
            <a:r>
              <a:rPr lang="en-US" altLang="en-US" i="0" baseline="0" dirty="0">
                <a:solidFill>
                  <a:srgbClr val="FF0000"/>
                </a:solidFill>
                <a:latin typeface="Times New Roman" panose="02020603050405020304" pitchFamily="18" charset="0"/>
              </a:rPr>
              <a:t> </a:t>
            </a:r>
            <a:r>
              <a:rPr lang="en-US" altLang="en-US" i="0" dirty="0">
                <a:solidFill>
                  <a:srgbClr val="FF0000"/>
                </a:solidFill>
                <a:latin typeface="Times New Roman" panose="02020603050405020304" pitchFamily="18" charset="0"/>
              </a:rPr>
              <a:t>financial crisis in the United States, the investment banks that suffered heavy losses, and individuals who were able to defraud investors of millions. What role did IS have in this crisis? The Madoff Ponzi scheme is instructive: systems were used for more than twenty years to fool investors, regulators, and investigators about the true nature of Madoff</a:t>
            </a:r>
            <a:r>
              <a:rPr lang="en-US" altLang="ja-JP" i="0" dirty="0">
                <a:solidFill>
                  <a:srgbClr val="FF0000"/>
                </a:solidFill>
                <a:latin typeface="Times New Roman" panose="02020603050405020304" pitchFamily="18" charset="0"/>
              </a:rPr>
              <a:t>’s business.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97291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Have students encountered any of these health risks, either from personal experience or from someone they know?</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09564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35963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to describe some of the ethical dilemmas that are presented by information systems and new developments in technology. Privacy is an important issue</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mention the opening case again and explain that the business models of Google, Facebook, and many other sites depend on getting users to give up their personal information so it can be used to market and sell them products.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49774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Can students provide any examples of how IT has challenged some area of ethics, social life, or legal arrangements?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0101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4.1,</a:t>
            </a:r>
            <a:r>
              <a:rPr lang="en-US" altLang="en-US" baseline="0" dirty="0"/>
              <a:t> Page </a:t>
            </a:r>
            <a:r>
              <a:rPr lang="en-US" altLang="en-US" i="0" baseline="0" dirty="0">
                <a:solidFill>
                  <a:srgbClr val="FF0000"/>
                </a:solidFill>
              </a:rPr>
              <a:t>119</a:t>
            </a:r>
            <a:r>
              <a:rPr lang="en-US" alt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introduction of new information technology has a ripple effect, raising new ethical, social, and political issues that must be dealt with on the individual, social, and political levels. These issues have five moral dimensions: information rights and obligations, property rights and obligations, system quality, quality of life, and accountability and control.</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latin typeface="Times New Roman" panose="02020603050405020304" pitchFamily="18" charset="0"/>
              </a:rPr>
              <a:t>Explain to students that the graphic displays the five moral dimensions listed in the caption. Consider online P2P bit torrent shared music as an example of how a new technology has ethical, social, and eventually political (legal) ramifications. If music can be ripped off, why pay any money for it? Why should anyone care about record labels or artist</a:t>
            </a:r>
            <a:r>
              <a:rPr lang="en-US" altLang="ja-JP" dirty="0">
                <a:latin typeface="Times New Roman" panose="02020603050405020304" pitchFamily="18" charset="0"/>
              </a:rPr>
              <a:t>’s income?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74881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Give examples of each of the five major issues. For example, an issue dealing with information rights might be, what rights do individuals possess with respect to themselves? What do they have a right to protect? An issue dealing with quality of life might be: what values should be preserved in an information- and knowledge-based society? An issue dealing with system quality might be: what standards of data and system quality should we demand to protect individual rights and the safety of society?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1984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Which of these trends do students believe might have the most adverse consequences? Why do they feel this way? Do the positives outweigh the negatives for all four issues? Why or why not?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31689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Online profiling is one of the most controversial computer-related ethical, social, and political issues today. Although it is used fairly extensively on the Internet, it is also used by insurance firms, health insurance firms, casinos, and of course national authorities around the globe for finding potential terrorists.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89481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4</a:t>
            </a:r>
          </a:p>
        </p:txBody>
      </p:sp>
      <p:sp>
        <p:nvSpPr>
          <p:cNvPr id="5" name="Text Placeholder 4"/>
          <p:cNvSpPr>
            <a:spLocks noGrp="1"/>
          </p:cNvSpPr>
          <p:nvPr>
            <p:ph type="body" idx="3"/>
          </p:nvPr>
        </p:nvSpPr>
        <p:spPr>
          <a:xfrm>
            <a:off x="4876800" y="3114461"/>
            <a:ext cx="3657600" cy="886039"/>
          </a:xfrm>
        </p:spPr>
        <p:txBody>
          <a:bodyPr/>
          <a:lstStyle/>
          <a:p>
            <a:pPr algn="ctr"/>
            <a:r>
              <a:rPr lang="en-US" altLang="en-US" dirty="0">
                <a:latin typeface="+mn-lt"/>
              </a:rPr>
              <a:t>Ethical and Social Issues in Information Systems</a:t>
            </a:r>
            <a:endParaRPr lang="en-US" dirty="0">
              <a:latin typeface="+mn-lt"/>
            </a:endParaRP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Moral Dimensions of the Information Age</a:t>
            </a:r>
          </a:p>
        </p:txBody>
      </p:sp>
      <p:sp>
        <p:nvSpPr>
          <p:cNvPr id="3" name="Text Placeholder 2"/>
          <p:cNvSpPr>
            <a:spLocks noGrp="1"/>
          </p:cNvSpPr>
          <p:nvPr>
            <p:ph type="body" idx="1"/>
          </p:nvPr>
        </p:nvSpPr>
        <p:spPr/>
        <p:txBody>
          <a:bodyPr/>
          <a:lstStyle/>
          <a:p>
            <a:pPr>
              <a:defRPr/>
            </a:pPr>
            <a:r>
              <a:rPr lang="en-US" sz="2400" dirty="0">
                <a:latin typeface="+mn-lt"/>
              </a:rPr>
              <a:t>Information rights and obligations</a:t>
            </a:r>
          </a:p>
          <a:p>
            <a:pPr>
              <a:defRPr/>
            </a:pPr>
            <a:r>
              <a:rPr lang="en-US" sz="2400" dirty="0">
                <a:latin typeface="+mn-lt"/>
              </a:rPr>
              <a:t>Property rights and obligations</a:t>
            </a:r>
          </a:p>
          <a:p>
            <a:pPr>
              <a:defRPr/>
            </a:pPr>
            <a:r>
              <a:rPr lang="en-US" sz="2400" dirty="0">
                <a:latin typeface="+mn-lt"/>
              </a:rPr>
              <a:t>Accountability and control</a:t>
            </a:r>
          </a:p>
          <a:p>
            <a:pPr>
              <a:defRPr/>
            </a:pPr>
            <a:r>
              <a:rPr lang="en-US" sz="2400" dirty="0">
                <a:latin typeface="+mn-lt"/>
              </a:rPr>
              <a:t>System quality</a:t>
            </a:r>
          </a:p>
          <a:p>
            <a:pPr>
              <a:defRPr/>
            </a:pPr>
            <a:r>
              <a:rPr lang="en-US" sz="2400" dirty="0">
                <a:latin typeface="+mn-lt"/>
              </a:rPr>
              <a:t>Quality of life</a:t>
            </a:r>
          </a:p>
        </p:txBody>
      </p:sp>
    </p:spTree>
    <p:extLst>
      <p:ext uri="{BB962C8B-B14F-4D97-AF65-F5344CB8AC3E}">
        <p14:creationId xmlns:p14="http://schemas.microsoft.com/office/powerpoint/2010/main" val="1656881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Technology Trends That Raise Ethical Issues</a:t>
            </a:r>
          </a:p>
        </p:txBody>
      </p:sp>
      <p:sp>
        <p:nvSpPr>
          <p:cNvPr id="3" name="Text Placeholder 2"/>
          <p:cNvSpPr>
            <a:spLocks noGrp="1"/>
          </p:cNvSpPr>
          <p:nvPr>
            <p:ph type="body" idx="1"/>
          </p:nvPr>
        </p:nvSpPr>
        <p:spPr/>
        <p:txBody>
          <a:bodyPr/>
          <a:lstStyle/>
          <a:p>
            <a:r>
              <a:rPr lang="en-US" sz="2400" dirty="0">
                <a:latin typeface="+mn-lt"/>
              </a:rPr>
              <a:t>Computing power doubles every 18 months</a:t>
            </a:r>
          </a:p>
          <a:p>
            <a:r>
              <a:rPr lang="en-US" sz="2400" dirty="0">
                <a:latin typeface="+mn-lt"/>
              </a:rPr>
              <a:t>Data storage costs rapidly decline</a:t>
            </a:r>
          </a:p>
          <a:p>
            <a:r>
              <a:rPr lang="en-US" sz="2400" dirty="0">
                <a:latin typeface="+mn-lt"/>
              </a:rPr>
              <a:t>Data analysis advances</a:t>
            </a:r>
          </a:p>
          <a:p>
            <a:r>
              <a:rPr lang="en-US" sz="2400" dirty="0">
                <a:latin typeface="+mn-lt"/>
              </a:rPr>
              <a:t>Networking advances</a:t>
            </a:r>
          </a:p>
          <a:p>
            <a:r>
              <a:rPr lang="en-US" sz="2400" dirty="0">
                <a:latin typeface="+mn-lt"/>
              </a:rPr>
              <a:t>Mobile device growth impact</a:t>
            </a:r>
          </a:p>
        </p:txBody>
      </p:sp>
    </p:spTree>
    <p:extLst>
      <p:ext uri="{BB962C8B-B14F-4D97-AF65-F5344CB8AC3E}">
        <p14:creationId xmlns:p14="http://schemas.microsoft.com/office/powerpoint/2010/main" val="406297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Advances in Data Analysis Techniques</a:t>
            </a:r>
          </a:p>
        </p:txBody>
      </p:sp>
      <p:sp>
        <p:nvSpPr>
          <p:cNvPr id="3" name="Text Placeholder 2"/>
          <p:cNvSpPr>
            <a:spLocks noGrp="1"/>
          </p:cNvSpPr>
          <p:nvPr>
            <p:ph type="body" idx="1"/>
          </p:nvPr>
        </p:nvSpPr>
        <p:spPr/>
        <p:txBody>
          <a:bodyPr/>
          <a:lstStyle/>
          <a:p>
            <a:r>
              <a:rPr lang="en-US" sz="2400" dirty="0">
                <a:latin typeface="+mn-lt"/>
              </a:rPr>
              <a:t>Profiling</a:t>
            </a:r>
          </a:p>
          <a:p>
            <a:pPr lvl="1"/>
            <a:r>
              <a:rPr lang="en-US" sz="2400" dirty="0">
                <a:latin typeface="+mn-lt"/>
              </a:rPr>
              <a:t>Combining data from multiple sources to create dossiers of detailed information on individuals</a:t>
            </a:r>
          </a:p>
          <a:p>
            <a:r>
              <a:rPr lang="en-US" sz="2400" dirty="0">
                <a:latin typeface="+mn-lt"/>
              </a:rPr>
              <a:t>Nonobvious relationship awareness (N</a:t>
            </a:r>
            <a:r>
              <a:rPr lang="en-US" sz="100" dirty="0">
                <a:latin typeface="+mn-lt"/>
              </a:rPr>
              <a:t> </a:t>
            </a:r>
            <a:r>
              <a:rPr lang="en-US" sz="2400" dirty="0">
                <a:latin typeface="+mn-lt"/>
              </a:rPr>
              <a:t>O</a:t>
            </a:r>
            <a:r>
              <a:rPr lang="en-US" sz="100" dirty="0">
                <a:latin typeface="+mn-lt"/>
              </a:rPr>
              <a:t> </a:t>
            </a:r>
            <a:r>
              <a:rPr lang="en-US" sz="2400" dirty="0">
                <a:latin typeface="+mn-lt"/>
              </a:rPr>
              <a:t>R</a:t>
            </a:r>
            <a:r>
              <a:rPr lang="en-US" sz="100" dirty="0">
                <a:latin typeface="+mn-lt"/>
              </a:rPr>
              <a:t> </a:t>
            </a:r>
            <a:r>
              <a:rPr lang="en-US" sz="2400" dirty="0">
                <a:latin typeface="+mn-lt"/>
              </a:rPr>
              <a:t>A)</a:t>
            </a:r>
          </a:p>
          <a:p>
            <a:pPr lvl="1"/>
            <a:r>
              <a:rPr lang="en-US" sz="2400" dirty="0">
                <a:latin typeface="+mn-lt"/>
              </a:rPr>
              <a:t>Combining data from multiple sources to find obscure hidden connections that might help identify criminals or terrorists</a:t>
            </a:r>
          </a:p>
        </p:txBody>
      </p:sp>
    </p:spTree>
    <p:extLst>
      <p:ext uri="{BB962C8B-B14F-4D97-AF65-F5344CB8AC3E}">
        <p14:creationId xmlns:p14="http://schemas.microsoft.com/office/powerpoint/2010/main" val="3868181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4.2 Nonobvious Relationship Awareness (N</a:t>
            </a:r>
            <a:r>
              <a:rPr lang="en-US" sz="100" dirty="0"/>
              <a:t> </a:t>
            </a:r>
            <a:r>
              <a:rPr lang="en-US" dirty="0"/>
              <a:t>O</a:t>
            </a:r>
            <a:r>
              <a:rPr lang="en-US" sz="100" dirty="0"/>
              <a:t> </a:t>
            </a:r>
            <a:r>
              <a:rPr lang="en-US" dirty="0"/>
              <a:t>R</a:t>
            </a:r>
            <a:r>
              <a:rPr lang="en-US" sz="100" dirty="0"/>
              <a:t> </a:t>
            </a:r>
            <a:r>
              <a:rPr lang="en-US" dirty="0"/>
              <a:t>A)</a:t>
            </a:r>
          </a:p>
        </p:txBody>
      </p:sp>
      <p:pic>
        <p:nvPicPr>
          <p:cNvPr id="4" name="Picture 3" descr="A diagram shows the components of nonobvious relationship awareness. The components shown are as follows. Watch Lists, Incident and Arrest Systems, Customer Transaction Systems, Telephone Records, and Human Resources Systems. All these components together lead to the following categories. Name standardization, Match, and Merge. An arrow from these categories is labeled as N O R A Alerts."/>
          <p:cNvPicPr>
            <a:picLocks noChangeAspect="1"/>
          </p:cNvPicPr>
          <p:nvPr/>
        </p:nvPicPr>
        <p:blipFill rotWithShape="1">
          <a:blip r:embed="rId3" cstate="screen">
            <a:extLst>
              <a:ext uri="{28A0092B-C50C-407E-A947-70E740481C1C}">
                <a14:useLocalDpi xmlns:a14="http://schemas.microsoft.com/office/drawing/2010/main"/>
              </a:ext>
            </a:extLst>
          </a:blip>
          <a:srcRect b="3953"/>
          <a:stretch/>
        </p:blipFill>
        <p:spPr>
          <a:xfrm>
            <a:off x="2123436" y="1713373"/>
            <a:ext cx="4897128" cy="4592178"/>
          </a:xfrm>
          <a:prstGeom prst="rect">
            <a:avLst/>
          </a:prstGeom>
        </p:spPr>
      </p:pic>
    </p:spTree>
    <p:extLst>
      <p:ext uri="{BB962C8B-B14F-4D97-AF65-F5344CB8AC3E}">
        <p14:creationId xmlns:p14="http://schemas.microsoft.com/office/powerpoint/2010/main" val="2162864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Concepts: Responsibility, Accountability, and Liability</a:t>
            </a:r>
          </a:p>
        </p:txBody>
      </p:sp>
      <p:sp>
        <p:nvSpPr>
          <p:cNvPr id="3" name="Text Placeholder 2"/>
          <p:cNvSpPr>
            <a:spLocks noGrp="1"/>
          </p:cNvSpPr>
          <p:nvPr>
            <p:ph type="body" idx="1"/>
          </p:nvPr>
        </p:nvSpPr>
        <p:spPr>
          <a:xfrm>
            <a:off x="457200" y="1600200"/>
            <a:ext cx="8229600" cy="4667250"/>
          </a:xfrm>
        </p:spPr>
        <p:txBody>
          <a:bodyPr/>
          <a:lstStyle/>
          <a:p>
            <a:r>
              <a:rPr lang="en-US" sz="2200" dirty="0">
                <a:latin typeface="+mn-lt"/>
              </a:rPr>
              <a:t>Responsibility</a:t>
            </a:r>
          </a:p>
          <a:p>
            <a:pPr lvl="1"/>
            <a:r>
              <a:rPr lang="en-US" sz="2200" dirty="0">
                <a:latin typeface="+mn-lt"/>
              </a:rPr>
              <a:t>Accepting the potential costs, duties, and obligations for decisions</a:t>
            </a:r>
          </a:p>
          <a:p>
            <a:r>
              <a:rPr lang="en-US" sz="2200" dirty="0">
                <a:latin typeface="+mn-lt"/>
              </a:rPr>
              <a:t>Accountability</a:t>
            </a:r>
          </a:p>
          <a:p>
            <a:pPr lvl="1"/>
            <a:r>
              <a:rPr lang="en-US" sz="2200" dirty="0">
                <a:latin typeface="+mn-lt"/>
              </a:rPr>
              <a:t>Mechanisms for identifying responsible parties</a:t>
            </a:r>
          </a:p>
          <a:p>
            <a:r>
              <a:rPr lang="en-US" sz="2200" dirty="0">
                <a:latin typeface="+mn-lt"/>
              </a:rPr>
              <a:t>Liability</a:t>
            </a:r>
          </a:p>
          <a:p>
            <a:pPr lvl="1"/>
            <a:r>
              <a:rPr lang="en-US" sz="2200" dirty="0">
                <a:latin typeface="+mn-lt"/>
              </a:rPr>
              <a:t>Permits individuals (and firms) to recover damages done to them</a:t>
            </a:r>
          </a:p>
          <a:p>
            <a:r>
              <a:rPr lang="en-US" sz="2200" dirty="0">
                <a:latin typeface="+mn-lt"/>
              </a:rPr>
              <a:t>Due process</a:t>
            </a:r>
          </a:p>
          <a:p>
            <a:pPr lvl="1"/>
            <a:r>
              <a:rPr lang="en-US" sz="2200" dirty="0">
                <a:latin typeface="+mn-lt"/>
              </a:rPr>
              <a:t>Laws are well-known and understood, with an ability to appeal to higher authorities</a:t>
            </a:r>
          </a:p>
        </p:txBody>
      </p:sp>
    </p:spTree>
    <p:extLst>
      <p:ext uri="{BB962C8B-B14F-4D97-AF65-F5344CB8AC3E}">
        <p14:creationId xmlns:p14="http://schemas.microsoft.com/office/powerpoint/2010/main" val="2929762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Ethical Analysis</a:t>
            </a:r>
          </a:p>
        </p:txBody>
      </p:sp>
      <p:sp>
        <p:nvSpPr>
          <p:cNvPr id="5" name="Text Placeholder 4"/>
          <p:cNvSpPr>
            <a:spLocks noGrp="1"/>
          </p:cNvSpPr>
          <p:nvPr>
            <p:ph type="body" idx="1"/>
          </p:nvPr>
        </p:nvSpPr>
        <p:spPr>
          <a:xfrm>
            <a:off x="457200" y="1600201"/>
            <a:ext cx="8229600" cy="476250"/>
          </a:xfrm>
        </p:spPr>
        <p:txBody>
          <a:bodyPr/>
          <a:lstStyle/>
          <a:p>
            <a:pPr marL="255600" indent="-255600">
              <a:buFont typeface="Arial" panose="020B0604020202020204" pitchFamily="34" charset="0"/>
              <a:buChar char="•"/>
              <a:tabLst>
                <a:tab pos="176213" algn="l"/>
              </a:tabLst>
            </a:pPr>
            <a:r>
              <a:rPr lang="en-US" sz="2400" dirty="0">
                <a:latin typeface="+mn-lt"/>
              </a:rPr>
              <a:t>Five-step process for ethical analysis</a:t>
            </a:r>
          </a:p>
        </p:txBody>
      </p:sp>
      <p:sp>
        <p:nvSpPr>
          <p:cNvPr id="6" name="Text Placeholder 5"/>
          <p:cNvSpPr>
            <a:spLocks noGrp="1"/>
          </p:cNvSpPr>
          <p:nvPr>
            <p:ph type="body" idx="2"/>
          </p:nvPr>
        </p:nvSpPr>
        <p:spPr>
          <a:xfrm>
            <a:off x="457200" y="2076451"/>
            <a:ext cx="8229600" cy="2618153"/>
          </a:xfrm>
        </p:spPr>
        <p:txBody>
          <a:bodyPr/>
          <a:lstStyle/>
          <a:p>
            <a:pPr marL="741600" lvl="1" indent="-428400">
              <a:buFont typeface="+mj-lt"/>
              <a:buAutoNum type="arabicPeriod"/>
            </a:pPr>
            <a:r>
              <a:rPr lang="en-US" sz="2400" dirty="0">
                <a:latin typeface="+mn-lt"/>
              </a:rPr>
              <a:t>Identify and clearly describe the facts.</a:t>
            </a:r>
          </a:p>
          <a:p>
            <a:pPr marL="741600" lvl="1" indent="-428400">
              <a:buFont typeface="+mj-lt"/>
              <a:buAutoNum type="arabicPeriod"/>
            </a:pPr>
            <a:r>
              <a:rPr lang="en-US" sz="2400" dirty="0">
                <a:latin typeface="+mn-lt"/>
              </a:rPr>
              <a:t>Define the conflict or dilemma and identify the higher-order values involved.</a:t>
            </a:r>
          </a:p>
          <a:p>
            <a:pPr marL="741600" lvl="1" indent="-428400">
              <a:buFont typeface="+mj-lt"/>
              <a:buAutoNum type="arabicPeriod"/>
            </a:pPr>
            <a:r>
              <a:rPr lang="en-US" sz="2400" dirty="0">
                <a:latin typeface="+mn-lt"/>
              </a:rPr>
              <a:t>Identify the stakeholders.</a:t>
            </a:r>
          </a:p>
          <a:p>
            <a:pPr marL="741600" lvl="1" indent="-428400">
              <a:buFont typeface="+mj-lt"/>
              <a:buAutoNum type="arabicPeriod"/>
            </a:pPr>
            <a:r>
              <a:rPr lang="en-US" sz="2400" dirty="0">
                <a:latin typeface="+mn-lt"/>
              </a:rPr>
              <a:t>Identify the options that you can reasonably take.</a:t>
            </a:r>
          </a:p>
          <a:p>
            <a:pPr marL="741600" lvl="1" indent="-428400">
              <a:buFont typeface="+mj-lt"/>
              <a:buAutoNum type="arabicPeriod"/>
            </a:pPr>
            <a:r>
              <a:rPr lang="en-US" sz="2400" dirty="0">
                <a:latin typeface="+mn-lt"/>
              </a:rPr>
              <a:t>Identify the potential consequences of your options.</a:t>
            </a:r>
          </a:p>
        </p:txBody>
      </p:sp>
    </p:spTree>
    <p:extLst>
      <p:ext uri="{BB962C8B-B14F-4D97-AF65-F5344CB8AC3E}">
        <p14:creationId xmlns:p14="http://schemas.microsoft.com/office/powerpoint/2010/main" val="240521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Candidate Ethical Principles </a:t>
            </a:r>
            <a:r>
              <a:rPr lang="en-US" sz="2000" b="0" dirty="0"/>
              <a:t>(1 of 2)</a:t>
            </a:r>
            <a:endParaRPr lang="en-US" b="0" dirty="0"/>
          </a:p>
        </p:txBody>
      </p:sp>
      <p:sp>
        <p:nvSpPr>
          <p:cNvPr id="6" name="Text Placeholder 5"/>
          <p:cNvSpPr>
            <a:spLocks noGrp="1"/>
          </p:cNvSpPr>
          <p:nvPr>
            <p:ph type="body" idx="1"/>
          </p:nvPr>
        </p:nvSpPr>
        <p:spPr/>
        <p:txBody>
          <a:bodyPr/>
          <a:lstStyle/>
          <a:p>
            <a:r>
              <a:rPr lang="en-US" altLang="en-US" sz="2400" dirty="0">
                <a:latin typeface="+mn-lt"/>
              </a:rPr>
              <a:t>Golden Rule</a:t>
            </a:r>
          </a:p>
          <a:p>
            <a:pPr lvl="1"/>
            <a:r>
              <a:rPr lang="en-US" altLang="en-US" sz="2400" dirty="0">
                <a:latin typeface="+mn-lt"/>
              </a:rPr>
              <a:t>Do unto others as you would have them do unto you</a:t>
            </a:r>
          </a:p>
          <a:p>
            <a:r>
              <a:rPr lang="en-US" altLang="en-US" sz="2400" dirty="0">
                <a:latin typeface="+mn-lt"/>
              </a:rPr>
              <a:t>Immanuel Kant</a:t>
            </a:r>
            <a:r>
              <a:rPr lang="en-US" altLang="ja-JP" sz="2400" dirty="0">
                <a:latin typeface="+mn-lt"/>
              </a:rPr>
              <a:t>’s Categorical Imperative</a:t>
            </a:r>
          </a:p>
          <a:p>
            <a:pPr lvl="1"/>
            <a:r>
              <a:rPr lang="en-US" altLang="en-US" sz="2400" dirty="0">
                <a:latin typeface="+mn-lt"/>
              </a:rPr>
              <a:t>If an action is not right for everyone to take, it is not right for anyone</a:t>
            </a:r>
          </a:p>
          <a:p>
            <a:r>
              <a:rPr lang="en-US" altLang="ja-JP" sz="2400" dirty="0">
                <a:latin typeface="+mn-lt"/>
              </a:rPr>
              <a:t>Slippery Slope Rule</a:t>
            </a:r>
          </a:p>
          <a:p>
            <a:pPr lvl="1"/>
            <a:r>
              <a:rPr lang="en-US" altLang="en-US" sz="2400" dirty="0">
                <a:latin typeface="+mn-lt"/>
              </a:rPr>
              <a:t>If an action cannot be taken repeatedly, it is not right to take at all</a:t>
            </a:r>
            <a:endParaRPr lang="en-US" sz="2400" dirty="0">
              <a:latin typeface="+mn-lt"/>
            </a:endParaRPr>
          </a:p>
        </p:txBody>
      </p:sp>
    </p:spTree>
    <p:extLst>
      <p:ext uri="{BB962C8B-B14F-4D97-AF65-F5344CB8AC3E}">
        <p14:creationId xmlns:p14="http://schemas.microsoft.com/office/powerpoint/2010/main" val="3601530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Candidate Ethical Principles </a:t>
            </a:r>
            <a:r>
              <a:rPr lang="en-US" sz="2000" b="0" dirty="0"/>
              <a:t>(2 of 2)</a:t>
            </a:r>
            <a:endParaRPr lang="en-US" b="0" dirty="0"/>
          </a:p>
        </p:txBody>
      </p:sp>
      <p:sp>
        <p:nvSpPr>
          <p:cNvPr id="6" name="Text Placeholder 5"/>
          <p:cNvSpPr>
            <a:spLocks noGrp="1"/>
          </p:cNvSpPr>
          <p:nvPr>
            <p:ph type="body" idx="1"/>
          </p:nvPr>
        </p:nvSpPr>
        <p:spPr/>
        <p:txBody>
          <a:bodyPr/>
          <a:lstStyle/>
          <a:p>
            <a:r>
              <a:rPr lang="en-US" altLang="en-US" sz="2400" dirty="0">
                <a:latin typeface="+mn-lt"/>
              </a:rPr>
              <a:t>Utilitarian Principle</a:t>
            </a:r>
          </a:p>
          <a:p>
            <a:pPr lvl="1"/>
            <a:r>
              <a:rPr lang="en-US" altLang="en-US" sz="2400" dirty="0">
                <a:latin typeface="+mn-lt"/>
              </a:rPr>
              <a:t>Take the action that achieves the higher or greater value</a:t>
            </a:r>
          </a:p>
          <a:p>
            <a:r>
              <a:rPr lang="en-US" altLang="en-US" sz="2400" dirty="0">
                <a:latin typeface="+mn-lt"/>
              </a:rPr>
              <a:t>Risk Aversion Principle</a:t>
            </a:r>
          </a:p>
          <a:p>
            <a:pPr lvl="1"/>
            <a:r>
              <a:rPr lang="en-US" altLang="en-US" sz="2400" dirty="0">
                <a:latin typeface="+mn-lt"/>
              </a:rPr>
              <a:t>Take the action that produces the least harm or potential cost</a:t>
            </a:r>
          </a:p>
          <a:p>
            <a:r>
              <a:rPr lang="en-US" altLang="en-US" sz="2400" dirty="0">
                <a:latin typeface="+mn-lt"/>
              </a:rPr>
              <a:t>Ethical </a:t>
            </a:r>
            <a:r>
              <a:rPr lang="en-US" altLang="ja-JP" sz="2400" dirty="0">
                <a:latin typeface="+mn-lt"/>
              </a:rPr>
              <a:t>“No Free Lunch” Rule</a:t>
            </a:r>
          </a:p>
          <a:p>
            <a:pPr lvl="1"/>
            <a:r>
              <a:rPr lang="en-US" altLang="en-US" sz="2400" dirty="0">
                <a:latin typeface="+mn-lt"/>
              </a:rPr>
              <a:t>Assume that virtually all tangible and intangible objects are owned by someone unless there is a specific declaration otherwise</a:t>
            </a:r>
            <a:endParaRPr lang="en-US" sz="2400" dirty="0">
              <a:latin typeface="+mn-lt"/>
            </a:endParaRPr>
          </a:p>
        </p:txBody>
      </p:sp>
    </p:spTree>
    <p:extLst>
      <p:ext uri="{BB962C8B-B14F-4D97-AF65-F5344CB8AC3E}">
        <p14:creationId xmlns:p14="http://schemas.microsoft.com/office/powerpoint/2010/main" val="1319987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Codes of Conduct</a:t>
            </a:r>
          </a:p>
        </p:txBody>
      </p:sp>
      <p:sp>
        <p:nvSpPr>
          <p:cNvPr id="3" name="Text Placeholder 2"/>
          <p:cNvSpPr>
            <a:spLocks noGrp="1"/>
          </p:cNvSpPr>
          <p:nvPr>
            <p:ph type="body" idx="1"/>
          </p:nvPr>
        </p:nvSpPr>
        <p:spPr/>
        <p:txBody>
          <a:bodyPr/>
          <a:lstStyle/>
          <a:p>
            <a:pPr>
              <a:defRPr/>
            </a:pPr>
            <a:r>
              <a:rPr lang="en-US" sz="2400" dirty="0">
                <a:latin typeface="+mn-lt"/>
              </a:rPr>
              <a:t>Promulgated by associations of professionals</a:t>
            </a:r>
          </a:p>
          <a:p>
            <a:pPr lvl="1">
              <a:defRPr/>
            </a:pPr>
            <a:r>
              <a:rPr lang="en-US" sz="2400" dirty="0">
                <a:latin typeface="+mn-lt"/>
              </a:rPr>
              <a:t>American Medical Association (A</a:t>
            </a:r>
            <a:r>
              <a:rPr lang="en-US" sz="100" dirty="0">
                <a:latin typeface="+mn-lt"/>
              </a:rPr>
              <a:t> </a:t>
            </a:r>
            <a:r>
              <a:rPr lang="en-US" sz="2400" dirty="0">
                <a:latin typeface="+mn-lt"/>
              </a:rPr>
              <a:t>M</a:t>
            </a:r>
            <a:r>
              <a:rPr lang="en-US" sz="100" dirty="0">
                <a:latin typeface="+mn-lt"/>
              </a:rPr>
              <a:t> </a:t>
            </a:r>
            <a:r>
              <a:rPr lang="en-US" sz="2400" dirty="0">
                <a:latin typeface="+mn-lt"/>
              </a:rPr>
              <a:t>A)</a:t>
            </a:r>
          </a:p>
          <a:p>
            <a:pPr lvl="1">
              <a:defRPr/>
            </a:pPr>
            <a:r>
              <a:rPr lang="en-US" sz="2400" dirty="0">
                <a:latin typeface="+mn-lt"/>
              </a:rPr>
              <a:t>American Bar Association (A</a:t>
            </a:r>
            <a:r>
              <a:rPr lang="en-US" sz="100" dirty="0">
                <a:latin typeface="+mn-lt"/>
              </a:rPr>
              <a:t> </a:t>
            </a:r>
            <a:r>
              <a:rPr lang="en-US" sz="2400" dirty="0">
                <a:latin typeface="+mn-lt"/>
              </a:rPr>
              <a:t>B</a:t>
            </a:r>
            <a:r>
              <a:rPr lang="en-US" sz="100" dirty="0">
                <a:latin typeface="+mn-lt"/>
              </a:rPr>
              <a:t> </a:t>
            </a:r>
            <a:r>
              <a:rPr lang="en-US" sz="2400" dirty="0">
                <a:latin typeface="+mn-lt"/>
              </a:rPr>
              <a:t>A)</a:t>
            </a:r>
          </a:p>
          <a:p>
            <a:pPr lvl="1">
              <a:defRPr/>
            </a:pPr>
            <a:r>
              <a:rPr lang="en-US" sz="2400" dirty="0">
                <a:latin typeface="+mn-lt"/>
              </a:rPr>
              <a:t>Association for Computing Machinery (A</a:t>
            </a:r>
            <a:r>
              <a:rPr lang="en-US" sz="100" dirty="0">
                <a:latin typeface="+mn-lt"/>
              </a:rPr>
              <a:t> </a:t>
            </a:r>
            <a:r>
              <a:rPr lang="en-US" sz="2400" dirty="0">
                <a:latin typeface="+mn-lt"/>
              </a:rPr>
              <a:t>C</a:t>
            </a:r>
            <a:r>
              <a:rPr lang="en-US" sz="100" dirty="0">
                <a:latin typeface="+mn-lt"/>
              </a:rPr>
              <a:t> </a:t>
            </a:r>
            <a:r>
              <a:rPr lang="en-US" sz="2400" dirty="0">
                <a:latin typeface="+mn-lt"/>
              </a:rPr>
              <a:t>M)</a:t>
            </a:r>
          </a:p>
          <a:p>
            <a:pPr>
              <a:defRPr/>
            </a:pPr>
            <a:r>
              <a:rPr lang="en-US" sz="2400" dirty="0">
                <a:latin typeface="+mn-lt"/>
              </a:rPr>
              <a:t>Promises by professions to regulate themselves in the general interest of society</a:t>
            </a:r>
          </a:p>
        </p:txBody>
      </p:sp>
    </p:spTree>
    <p:extLst>
      <p:ext uri="{BB962C8B-B14F-4D97-AF65-F5344CB8AC3E}">
        <p14:creationId xmlns:p14="http://schemas.microsoft.com/office/powerpoint/2010/main" val="4122436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Real-World Ethical Dilemmas</a:t>
            </a:r>
          </a:p>
        </p:txBody>
      </p:sp>
      <p:sp>
        <p:nvSpPr>
          <p:cNvPr id="3" name="Text Placeholder 2"/>
          <p:cNvSpPr>
            <a:spLocks noGrp="1"/>
          </p:cNvSpPr>
          <p:nvPr>
            <p:ph type="body" idx="1"/>
          </p:nvPr>
        </p:nvSpPr>
        <p:spPr/>
        <p:txBody>
          <a:bodyPr/>
          <a:lstStyle/>
          <a:p>
            <a:pPr>
              <a:defRPr/>
            </a:pPr>
            <a:r>
              <a:rPr lang="en-US" sz="2400" dirty="0">
                <a:latin typeface="+mn-lt"/>
              </a:rPr>
              <a:t>One set of interests pitted against another</a:t>
            </a:r>
          </a:p>
          <a:p>
            <a:pPr>
              <a:defRPr/>
            </a:pPr>
            <a:r>
              <a:rPr lang="en-US" sz="2400" dirty="0">
                <a:latin typeface="+mn-lt"/>
              </a:rPr>
              <a:t>Examples</a:t>
            </a:r>
          </a:p>
          <a:p>
            <a:pPr lvl="1">
              <a:defRPr/>
            </a:pPr>
            <a:r>
              <a:rPr lang="en-US" sz="2400" dirty="0">
                <a:latin typeface="+mn-lt"/>
              </a:rPr>
              <a:t>Monitoring employees: Right of company to maximize productivity of workers versus workers’ desire to use Internet for short personal tasks</a:t>
            </a:r>
          </a:p>
          <a:p>
            <a:pPr lvl="1">
              <a:defRPr/>
            </a:pPr>
            <a:r>
              <a:rPr lang="en-US" sz="2400" dirty="0">
                <a:latin typeface="+mn-lt"/>
              </a:rPr>
              <a:t>Facebook monitors users and sells information to advertisers and app developers</a:t>
            </a:r>
          </a:p>
        </p:txBody>
      </p:sp>
    </p:spTree>
    <p:extLst>
      <p:ext uri="{BB962C8B-B14F-4D97-AF65-F5344CB8AC3E}">
        <p14:creationId xmlns:p14="http://schemas.microsoft.com/office/powerpoint/2010/main" val="2563275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Learning Objectives</a:t>
            </a:r>
          </a:p>
        </p:txBody>
      </p:sp>
      <p:sp>
        <p:nvSpPr>
          <p:cNvPr id="5" name="Content Placeholder 4"/>
          <p:cNvSpPr>
            <a:spLocks noGrp="1"/>
          </p:cNvSpPr>
          <p:nvPr>
            <p:ph idx="1"/>
          </p:nvPr>
        </p:nvSpPr>
        <p:spPr/>
        <p:txBody>
          <a:bodyPr/>
          <a:lstStyle/>
          <a:p>
            <a:pPr marL="0" indent="0">
              <a:buSzPct val="100000"/>
              <a:buNone/>
              <a:defRPr/>
            </a:pPr>
            <a:r>
              <a:rPr lang="en-US" sz="2200" b="1" dirty="0">
                <a:solidFill>
                  <a:srgbClr val="007FA3"/>
                </a:solidFill>
                <a:latin typeface="+mn-lt"/>
              </a:rPr>
              <a:t>4.1</a:t>
            </a:r>
            <a:r>
              <a:rPr lang="en-US" sz="2200" dirty="0">
                <a:latin typeface="+mn-lt"/>
              </a:rPr>
              <a:t> </a:t>
            </a:r>
            <a:r>
              <a:rPr lang="en-US" sz="2200" dirty="0">
                <a:latin typeface="+mn-lt"/>
                <a:cs typeface="ＭＳ Ｐゴシック" charset="0"/>
              </a:rPr>
              <a:t>What ethical, social, and political issues are raised by information systems?</a:t>
            </a:r>
          </a:p>
          <a:p>
            <a:pPr marL="0" indent="0">
              <a:buSzPct val="100000"/>
              <a:buNone/>
              <a:defRPr/>
            </a:pPr>
            <a:r>
              <a:rPr lang="en-US" sz="2200" b="1" dirty="0">
                <a:solidFill>
                  <a:srgbClr val="007FA3"/>
                </a:solidFill>
                <a:latin typeface="+mn-lt"/>
              </a:rPr>
              <a:t>4.2</a:t>
            </a:r>
            <a:r>
              <a:rPr lang="en-US" sz="2200" dirty="0">
                <a:latin typeface="+mn-lt"/>
              </a:rPr>
              <a:t> </a:t>
            </a:r>
            <a:r>
              <a:rPr lang="en-US" sz="2200" dirty="0">
                <a:latin typeface="+mn-lt"/>
                <a:cs typeface="ＭＳ Ｐゴシック" charset="0"/>
              </a:rPr>
              <a:t>What specific principles for conduct can be used to guide ethical decisions?</a:t>
            </a:r>
          </a:p>
          <a:p>
            <a:pPr marL="0" indent="0">
              <a:buSzPct val="100000"/>
              <a:buNone/>
              <a:defRPr/>
            </a:pPr>
            <a:r>
              <a:rPr lang="en-US" sz="2200" b="1" dirty="0">
                <a:solidFill>
                  <a:srgbClr val="007FA3"/>
                </a:solidFill>
                <a:latin typeface="+mn-lt"/>
              </a:rPr>
              <a:t>4.3</a:t>
            </a:r>
            <a:r>
              <a:rPr lang="en-US" sz="2200" dirty="0">
                <a:latin typeface="+mn-lt"/>
              </a:rPr>
              <a:t> </a:t>
            </a:r>
            <a:r>
              <a:rPr lang="en-US" sz="2200" dirty="0">
                <a:latin typeface="+mn-lt"/>
                <a:cs typeface="ＭＳ Ｐゴシック" charset="0"/>
              </a:rPr>
              <a:t>Why do contemporary information systems technology and the Internet pose challenges to the protection of individual privacy and intellectual property?</a:t>
            </a:r>
          </a:p>
          <a:p>
            <a:pPr marL="0" indent="0">
              <a:buSzPct val="100000"/>
              <a:buNone/>
              <a:defRPr/>
            </a:pPr>
            <a:r>
              <a:rPr lang="en-US" sz="2200" b="1" dirty="0">
                <a:solidFill>
                  <a:srgbClr val="007FA3"/>
                </a:solidFill>
                <a:latin typeface="+mn-lt"/>
              </a:rPr>
              <a:t>4.4</a:t>
            </a:r>
            <a:r>
              <a:rPr lang="en-US" sz="2200" dirty="0">
                <a:latin typeface="+mn-lt"/>
              </a:rPr>
              <a:t> </a:t>
            </a:r>
            <a:r>
              <a:rPr lang="en-US" sz="2200" dirty="0">
                <a:latin typeface="+mn-lt"/>
                <a:cs typeface="ＭＳ Ｐゴシック" charset="0"/>
              </a:rPr>
              <a:t>How have information systems affected laws for establishing accountability, liability, and the quality of everyday life?</a:t>
            </a:r>
          </a:p>
          <a:p>
            <a:pPr marL="0" indent="0">
              <a:buSzPct val="100000"/>
              <a:buNone/>
              <a:defRPr/>
            </a:pPr>
            <a:r>
              <a:rPr lang="en-US" sz="2200" b="1" dirty="0">
                <a:solidFill>
                  <a:srgbClr val="007FA3"/>
                </a:solidFill>
                <a:latin typeface="+mn-lt"/>
              </a:rPr>
              <a:t>4.5</a:t>
            </a:r>
            <a:r>
              <a:rPr lang="en-US" sz="2200" dirty="0">
                <a:latin typeface="+mn-lt"/>
              </a:rPr>
              <a:t> </a:t>
            </a:r>
            <a:r>
              <a:rPr lang="en-US" sz="2200" dirty="0">
                <a:latin typeface="+mn-lt"/>
                <a:cs typeface="ＭＳ Ｐゴシック" charset="0"/>
              </a:rPr>
              <a:t>How will M</a:t>
            </a:r>
            <a:r>
              <a:rPr lang="en-US" sz="100" dirty="0">
                <a:latin typeface="+mn-lt"/>
                <a:cs typeface="ＭＳ Ｐゴシック" charset="0"/>
              </a:rPr>
              <a:t> </a:t>
            </a:r>
            <a:r>
              <a:rPr lang="en-US" sz="2200" dirty="0">
                <a:latin typeface="+mn-lt"/>
                <a:cs typeface="ＭＳ Ｐゴシック" charset="0"/>
              </a:rPr>
              <a:t>I</a:t>
            </a:r>
            <a:r>
              <a:rPr lang="en-US" sz="100" dirty="0">
                <a:latin typeface="+mn-lt"/>
                <a:cs typeface="ＭＳ Ｐゴシック" charset="0"/>
              </a:rPr>
              <a:t> </a:t>
            </a:r>
            <a:r>
              <a:rPr lang="en-US" sz="2200" dirty="0">
                <a:latin typeface="+mn-lt"/>
                <a:cs typeface="ＭＳ Ｐゴシック" charset="0"/>
              </a:rPr>
              <a:t>S help my career?</a:t>
            </a:r>
            <a:endParaRPr lang="en-US" sz="2200" dirty="0">
              <a:latin typeface="+mn-lt"/>
            </a:endParaRP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Information Rights: Privacy and Freedom in the Internet Age </a:t>
            </a:r>
            <a:r>
              <a:rPr lang="en-US" sz="2000" b="0" dirty="0">
                <a:cs typeface="ＭＳ Ｐゴシック" charset="0"/>
              </a:rPr>
              <a:t>(1 of 3)</a:t>
            </a:r>
            <a:endParaRPr lang="en-US" b="0" dirty="0"/>
          </a:p>
        </p:txBody>
      </p:sp>
      <p:sp>
        <p:nvSpPr>
          <p:cNvPr id="3" name="Text Placeholder 2"/>
          <p:cNvSpPr>
            <a:spLocks noGrp="1"/>
          </p:cNvSpPr>
          <p:nvPr>
            <p:ph type="body" idx="1"/>
          </p:nvPr>
        </p:nvSpPr>
        <p:spPr>
          <a:xfrm>
            <a:off x="457200" y="1600200"/>
            <a:ext cx="8229600" cy="4714875"/>
          </a:xfrm>
        </p:spPr>
        <p:txBody>
          <a:bodyPr/>
          <a:lstStyle/>
          <a:p>
            <a:pPr>
              <a:defRPr/>
            </a:pPr>
            <a:r>
              <a:rPr lang="en-US" sz="2400" dirty="0">
                <a:latin typeface="+mn-lt"/>
              </a:rPr>
              <a:t>Privacy</a:t>
            </a:r>
          </a:p>
          <a:p>
            <a:pPr lvl="1">
              <a:defRPr/>
            </a:pPr>
            <a:r>
              <a:rPr lang="en-US" sz="2400" dirty="0">
                <a:latin typeface="+mn-lt"/>
              </a:rPr>
              <a:t>Claim of individuals to be left alone, free from surveillance or interference from other individuals, organizations, or state; claim to be able to control information about yourself</a:t>
            </a:r>
          </a:p>
          <a:p>
            <a:pPr>
              <a:defRPr/>
            </a:pPr>
            <a:r>
              <a:rPr lang="en-US" sz="2400" dirty="0">
                <a:latin typeface="+mn-lt"/>
              </a:rPr>
              <a:t>In the United States, privacy protected by:</a:t>
            </a:r>
          </a:p>
          <a:p>
            <a:pPr lvl="1">
              <a:defRPr/>
            </a:pPr>
            <a:r>
              <a:rPr lang="en-US" sz="2400" dirty="0">
                <a:latin typeface="+mn-lt"/>
              </a:rPr>
              <a:t>First Amendment (freedom of speech and association)</a:t>
            </a:r>
          </a:p>
          <a:p>
            <a:pPr lvl="1">
              <a:defRPr/>
            </a:pPr>
            <a:r>
              <a:rPr lang="en-US" sz="2400" dirty="0">
                <a:latin typeface="+mn-lt"/>
              </a:rPr>
              <a:t>Fourth Amendment (unreasonable search and seizure)</a:t>
            </a:r>
          </a:p>
          <a:p>
            <a:pPr lvl="1">
              <a:defRPr/>
            </a:pPr>
            <a:r>
              <a:rPr lang="en-US" sz="2400" dirty="0">
                <a:latin typeface="+mn-lt"/>
              </a:rPr>
              <a:t>Additional federal statues (e.g., Privacy Act of 1974)</a:t>
            </a:r>
          </a:p>
        </p:txBody>
      </p:sp>
    </p:spTree>
    <p:extLst>
      <p:ext uri="{BB962C8B-B14F-4D97-AF65-F5344CB8AC3E}">
        <p14:creationId xmlns:p14="http://schemas.microsoft.com/office/powerpoint/2010/main" val="2955374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Information Rights: Privacy and Freedom in the Internet Age </a:t>
            </a:r>
            <a:r>
              <a:rPr lang="en-US" sz="2000" b="0" dirty="0">
                <a:cs typeface="ＭＳ Ｐゴシック" charset="0"/>
              </a:rPr>
              <a:t>(2 of 3)</a:t>
            </a:r>
            <a:endParaRPr lang="en-US" b="0" dirty="0"/>
          </a:p>
        </p:txBody>
      </p:sp>
      <p:sp>
        <p:nvSpPr>
          <p:cNvPr id="3" name="Text Placeholder 2"/>
          <p:cNvSpPr>
            <a:spLocks noGrp="1"/>
          </p:cNvSpPr>
          <p:nvPr>
            <p:ph type="body" idx="1"/>
          </p:nvPr>
        </p:nvSpPr>
        <p:spPr/>
        <p:txBody>
          <a:bodyPr/>
          <a:lstStyle/>
          <a:p>
            <a:pPr>
              <a:spcAft>
                <a:spcPct val="0"/>
              </a:spcAft>
            </a:pPr>
            <a:r>
              <a:rPr lang="en-US" altLang="en-US" sz="2400" dirty="0">
                <a:solidFill>
                  <a:schemeClr val="tx1"/>
                </a:solidFill>
                <a:latin typeface="+mn-lt"/>
              </a:rPr>
              <a:t>Fair information practices</a:t>
            </a:r>
          </a:p>
          <a:p>
            <a:pPr lvl="1">
              <a:spcAft>
                <a:spcPct val="0"/>
              </a:spcAft>
            </a:pPr>
            <a:r>
              <a:rPr lang="en-US" altLang="en-US" sz="2400" dirty="0">
                <a:solidFill>
                  <a:schemeClr val="tx1"/>
                </a:solidFill>
                <a:latin typeface="+mn-lt"/>
              </a:rPr>
              <a:t>Set of principles governing the collection and use of information</a:t>
            </a:r>
          </a:p>
          <a:p>
            <a:pPr lvl="2"/>
            <a:r>
              <a:rPr lang="en-US" altLang="en-US" sz="2400" dirty="0">
                <a:solidFill>
                  <a:schemeClr val="tx1"/>
                </a:solidFill>
                <a:latin typeface="+mn-lt"/>
              </a:rPr>
              <a:t>Basis of most U.S. and European privacy laws</a:t>
            </a:r>
          </a:p>
          <a:p>
            <a:pPr lvl="1">
              <a:spcAft>
                <a:spcPct val="0"/>
              </a:spcAft>
            </a:pPr>
            <a:r>
              <a:rPr lang="en-US" altLang="en-US" sz="2400" dirty="0">
                <a:solidFill>
                  <a:schemeClr val="tx1"/>
                </a:solidFill>
                <a:latin typeface="+mn-lt"/>
              </a:rPr>
              <a:t>Used to drive changes in privacy legislation</a:t>
            </a:r>
          </a:p>
          <a:p>
            <a:pPr lvl="2">
              <a:spcAft>
                <a:spcPct val="0"/>
              </a:spcAft>
            </a:pPr>
            <a:r>
              <a:rPr lang="en-US" altLang="en-US" sz="2400" dirty="0">
                <a:solidFill>
                  <a:schemeClr val="tx1"/>
                </a:solidFill>
                <a:latin typeface="+mn-lt"/>
              </a:rPr>
              <a:t>C</a:t>
            </a:r>
            <a:r>
              <a:rPr lang="en-US" altLang="en-US" sz="100" dirty="0">
                <a:solidFill>
                  <a:schemeClr val="tx1"/>
                </a:solidFill>
                <a:latin typeface="+mn-lt"/>
              </a:rPr>
              <a:t> </a:t>
            </a:r>
            <a:r>
              <a:rPr lang="en-US" altLang="en-US" sz="2400" dirty="0">
                <a:solidFill>
                  <a:schemeClr val="tx1"/>
                </a:solidFill>
                <a:latin typeface="+mn-lt"/>
              </a:rPr>
              <a:t>O</a:t>
            </a:r>
            <a:r>
              <a:rPr lang="en-US" altLang="en-US" sz="100" dirty="0">
                <a:solidFill>
                  <a:schemeClr val="tx1"/>
                </a:solidFill>
                <a:latin typeface="+mn-lt"/>
              </a:rPr>
              <a:t> </a:t>
            </a:r>
            <a:r>
              <a:rPr lang="en-US" altLang="en-US" sz="2400" dirty="0">
                <a:solidFill>
                  <a:schemeClr val="tx1"/>
                </a:solidFill>
                <a:latin typeface="+mn-lt"/>
              </a:rPr>
              <a:t>P</a:t>
            </a:r>
            <a:r>
              <a:rPr lang="en-US" altLang="en-US" sz="100" dirty="0">
                <a:solidFill>
                  <a:schemeClr val="tx1"/>
                </a:solidFill>
                <a:latin typeface="+mn-lt"/>
              </a:rPr>
              <a:t> </a:t>
            </a:r>
            <a:r>
              <a:rPr lang="en-US" altLang="en-US" sz="2400" dirty="0">
                <a:solidFill>
                  <a:schemeClr val="tx1"/>
                </a:solidFill>
                <a:latin typeface="+mn-lt"/>
              </a:rPr>
              <a:t>P</a:t>
            </a:r>
            <a:r>
              <a:rPr lang="en-US" altLang="en-US" sz="100" dirty="0">
                <a:solidFill>
                  <a:schemeClr val="tx1"/>
                </a:solidFill>
                <a:latin typeface="+mn-lt"/>
              </a:rPr>
              <a:t> </a:t>
            </a:r>
            <a:r>
              <a:rPr lang="en-US" altLang="en-US" sz="2400" dirty="0">
                <a:solidFill>
                  <a:schemeClr val="tx1"/>
                </a:solidFill>
                <a:latin typeface="+mn-lt"/>
              </a:rPr>
              <a:t>A</a:t>
            </a:r>
          </a:p>
          <a:p>
            <a:pPr lvl="2">
              <a:spcAft>
                <a:spcPct val="0"/>
              </a:spcAft>
            </a:pPr>
            <a:r>
              <a:rPr lang="en-US" altLang="en-US" sz="2400" dirty="0">
                <a:solidFill>
                  <a:schemeClr val="tx1"/>
                </a:solidFill>
                <a:latin typeface="+mn-lt"/>
              </a:rPr>
              <a:t>Gramm-Leach-Bliley Act</a:t>
            </a:r>
          </a:p>
          <a:p>
            <a:pPr lvl="2">
              <a:spcAft>
                <a:spcPct val="0"/>
              </a:spcAft>
            </a:pPr>
            <a:r>
              <a:rPr lang="en-US" altLang="en-US" sz="2400" dirty="0">
                <a:solidFill>
                  <a:schemeClr val="tx1"/>
                </a:solidFill>
                <a:latin typeface="+mn-lt"/>
              </a:rPr>
              <a:t>H</a:t>
            </a:r>
            <a:r>
              <a:rPr lang="en-US" altLang="en-US" sz="100" dirty="0">
                <a:solidFill>
                  <a:schemeClr val="tx1"/>
                </a:solidFill>
                <a:latin typeface="+mn-lt"/>
              </a:rPr>
              <a:t> </a:t>
            </a:r>
            <a:r>
              <a:rPr lang="en-US" altLang="en-US" sz="2400" dirty="0">
                <a:solidFill>
                  <a:schemeClr val="tx1"/>
                </a:solidFill>
                <a:latin typeface="+mn-lt"/>
              </a:rPr>
              <a:t>I</a:t>
            </a:r>
            <a:r>
              <a:rPr lang="en-US" altLang="en-US" sz="100" dirty="0">
                <a:solidFill>
                  <a:schemeClr val="tx1"/>
                </a:solidFill>
                <a:latin typeface="+mn-lt"/>
              </a:rPr>
              <a:t> </a:t>
            </a:r>
            <a:r>
              <a:rPr lang="en-US" altLang="en-US" sz="2400" dirty="0">
                <a:solidFill>
                  <a:schemeClr val="tx1"/>
                </a:solidFill>
                <a:latin typeface="+mn-lt"/>
              </a:rPr>
              <a:t>P</a:t>
            </a:r>
            <a:r>
              <a:rPr lang="en-US" altLang="en-US" sz="100" dirty="0">
                <a:solidFill>
                  <a:schemeClr val="tx1"/>
                </a:solidFill>
                <a:latin typeface="+mn-lt"/>
              </a:rPr>
              <a:t> </a:t>
            </a:r>
            <a:r>
              <a:rPr lang="en-US" altLang="en-US" sz="2400" dirty="0">
                <a:solidFill>
                  <a:schemeClr val="tx1"/>
                </a:solidFill>
                <a:latin typeface="+mn-lt"/>
              </a:rPr>
              <a:t>A</a:t>
            </a:r>
            <a:r>
              <a:rPr lang="en-US" altLang="en-US" sz="100" dirty="0">
                <a:solidFill>
                  <a:schemeClr val="tx1"/>
                </a:solidFill>
                <a:latin typeface="+mn-lt"/>
              </a:rPr>
              <a:t> </a:t>
            </a:r>
            <a:r>
              <a:rPr lang="en-US" altLang="en-US" sz="2400" dirty="0">
                <a:solidFill>
                  <a:schemeClr val="tx1"/>
                </a:solidFill>
                <a:latin typeface="+mn-lt"/>
              </a:rPr>
              <a:t>A</a:t>
            </a:r>
          </a:p>
        </p:txBody>
      </p:sp>
    </p:spTree>
    <p:extLst>
      <p:ext uri="{BB962C8B-B14F-4D97-AF65-F5344CB8AC3E}">
        <p14:creationId xmlns:p14="http://schemas.microsoft.com/office/powerpoint/2010/main" val="3060901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Rights: Privacy and Freedom in the Internet Age </a:t>
            </a:r>
            <a:r>
              <a:rPr lang="en-US" sz="2000" b="0" dirty="0"/>
              <a:t>(3 of 3)</a:t>
            </a:r>
            <a:endParaRPr lang="en-US" b="0" dirty="0"/>
          </a:p>
        </p:txBody>
      </p:sp>
      <p:sp>
        <p:nvSpPr>
          <p:cNvPr id="3" name="Text Placeholder 2"/>
          <p:cNvSpPr>
            <a:spLocks noGrp="1"/>
          </p:cNvSpPr>
          <p:nvPr>
            <p:ph type="body" idx="1"/>
          </p:nvPr>
        </p:nvSpPr>
        <p:spPr/>
        <p:txBody>
          <a:bodyPr/>
          <a:lstStyle/>
          <a:p>
            <a:r>
              <a:rPr lang="en-US" sz="2400" dirty="0">
                <a:latin typeface="+mn-lt"/>
              </a:rPr>
              <a:t>F</a:t>
            </a:r>
            <a:r>
              <a:rPr lang="en-US" sz="100" dirty="0">
                <a:latin typeface="+mn-lt"/>
              </a:rPr>
              <a:t> </a:t>
            </a:r>
            <a:r>
              <a:rPr lang="en-US" sz="2400" dirty="0">
                <a:latin typeface="+mn-lt"/>
              </a:rPr>
              <a:t>T</a:t>
            </a:r>
            <a:r>
              <a:rPr lang="en-US" sz="100" dirty="0">
                <a:latin typeface="+mn-lt"/>
              </a:rPr>
              <a:t> </a:t>
            </a:r>
            <a:r>
              <a:rPr lang="en-US" sz="2400" dirty="0">
                <a:latin typeface="+mn-lt"/>
              </a:rPr>
              <a:t>C F</a:t>
            </a:r>
            <a:r>
              <a:rPr lang="en-US" sz="100" dirty="0">
                <a:latin typeface="+mn-lt"/>
              </a:rPr>
              <a:t> </a:t>
            </a:r>
            <a:r>
              <a:rPr lang="en-US" sz="2400" dirty="0">
                <a:latin typeface="+mn-lt"/>
              </a:rPr>
              <a:t>I</a:t>
            </a:r>
            <a:r>
              <a:rPr lang="en-US" sz="100" dirty="0">
                <a:latin typeface="+mn-lt"/>
              </a:rPr>
              <a:t> </a:t>
            </a:r>
            <a:r>
              <a:rPr lang="en-US" sz="2400" dirty="0">
                <a:latin typeface="+mn-lt"/>
              </a:rPr>
              <a:t>P principles</a:t>
            </a:r>
          </a:p>
          <a:p>
            <a:pPr lvl="1"/>
            <a:r>
              <a:rPr lang="en-US" sz="2400" dirty="0">
                <a:latin typeface="+mn-lt"/>
              </a:rPr>
              <a:t>Notice/awareness (core principle)</a:t>
            </a:r>
          </a:p>
          <a:p>
            <a:pPr lvl="1"/>
            <a:r>
              <a:rPr lang="en-US" sz="2400" dirty="0">
                <a:latin typeface="+mn-lt"/>
              </a:rPr>
              <a:t>Choice/consent (core principle)</a:t>
            </a:r>
          </a:p>
          <a:p>
            <a:pPr lvl="1"/>
            <a:r>
              <a:rPr lang="en-US" sz="2400" dirty="0">
                <a:latin typeface="+mn-lt"/>
              </a:rPr>
              <a:t>Access/participation</a:t>
            </a:r>
          </a:p>
          <a:p>
            <a:pPr lvl="1"/>
            <a:r>
              <a:rPr lang="en-US" sz="2400" dirty="0">
                <a:latin typeface="+mn-lt"/>
              </a:rPr>
              <a:t>Security</a:t>
            </a:r>
          </a:p>
          <a:p>
            <a:pPr lvl="1"/>
            <a:r>
              <a:rPr lang="en-US" sz="2400" dirty="0">
                <a:latin typeface="+mn-lt"/>
              </a:rPr>
              <a:t>Enforcement</a:t>
            </a:r>
          </a:p>
        </p:txBody>
      </p:sp>
    </p:spTree>
    <p:extLst>
      <p:ext uri="{BB962C8B-B14F-4D97-AF65-F5344CB8AC3E}">
        <p14:creationId xmlns:p14="http://schemas.microsoft.com/office/powerpoint/2010/main" val="3192643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European Directive on Data Protection</a:t>
            </a:r>
          </a:p>
        </p:txBody>
      </p:sp>
      <p:sp>
        <p:nvSpPr>
          <p:cNvPr id="3" name="Text Placeholder 2"/>
          <p:cNvSpPr>
            <a:spLocks noGrp="1"/>
          </p:cNvSpPr>
          <p:nvPr>
            <p:ph type="body" idx="1"/>
          </p:nvPr>
        </p:nvSpPr>
        <p:spPr/>
        <p:txBody>
          <a:bodyPr/>
          <a:lstStyle/>
          <a:p>
            <a:r>
              <a:rPr lang="en-US" sz="2400" dirty="0">
                <a:latin typeface="+mn-lt"/>
              </a:rPr>
              <a:t>Use of data requires informed consent of customer</a:t>
            </a:r>
          </a:p>
          <a:p>
            <a:r>
              <a:rPr lang="en-US" sz="2400" dirty="0">
                <a:latin typeface="+mn-lt"/>
              </a:rPr>
              <a:t>E</a:t>
            </a:r>
            <a:r>
              <a:rPr lang="en-US" sz="100" dirty="0">
                <a:latin typeface="+mn-lt"/>
              </a:rPr>
              <a:t> </a:t>
            </a:r>
            <a:r>
              <a:rPr lang="en-US" sz="2400" dirty="0">
                <a:latin typeface="+mn-lt"/>
              </a:rPr>
              <a:t>U member nations cannot transfer personal data to countries without similar privacy protection</a:t>
            </a:r>
          </a:p>
          <a:p>
            <a:r>
              <a:rPr lang="en-US" sz="2400" dirty="0">
                <a:latin typeface="+mn-lt"/>
              </a:rPr>
              <a:t>New </a:t>
            </a:r>
            <a:r>
              <a:rPr lang="en-US" sz="2400" dirty="0"/>
              <a:t>E</a:t>
            </a:r>
            <a:r>
              <a:rPr lang="en-US" sz="100" dirty="0"/>
              <a:t> </a:t>
            </a:r>
            <a:r>
              <a:rPr lang="en-US" sz="2400" dirty="0"/>
              <a:t>U</a:t>
            </a:r>
            <a:r>
              <a:rPr lang="en-US" sz="2400" dirty="0">
                <a:latin typeface="+mn-lt"/>
              </a:rPr>
              <a:t> General Data Protection Regulation (G</a:t>
            </a:r>
            <a:r>
              <a:rPr lang="en-US" sz="100" dirty="0">
                <a:latin typeface="+mn-lt"/>
              </a:rPr>
              <a:t> </a:t>
            </a:r>
            <a:r>
              <a:rPr lang="en-US" sz="2400" dirty="0">
                <a:latin typeface="+mn-lt"/>
              </a:rPr>
              <a:t>D</a:t>
            </a:r>
            <a:r>
              <a:rPr lang="en-US" sz="100" dirty="0">
                <a:latin typeface="+mn-lt"/>
              </a:rPr>
              <a:t> </a:t>
            </a:r>
            <a:r>
              <a:rPr lang="en-US" sz="2400" dirty="0">
                <a:latin typeface="+mn-lt"/>
              </a:rPr>
              <a:t>P</a:t>
            </a:r>
            <a:r>
              <a:rPr lang="en-US" sz="100" dirty="0">
                <a:latin typeface="+mn-lt"/>
              </a:rPr>
              <a:t> </a:t>
            </a:r>
            <a:r>
              <a:rPr lang="en-US" sz="2400" dirty="0">
                <a:latin typeface="+mn-lt"/>
              </a:rPr>
              <a:t>R) replacing existing Data Protection :</a:t>
            </a:r>
          </a:p>
          <a:p>
            <a:pPr lvl="1"/>
            <a:r>
              <a:rPr lang="en-US" sz="2400" dirty="0">
                <a:latin typeface="+mn-lt"/>
              </a:rPr>
              <a:t>Applies across all </a:t>
            </a:r>
            <a:r>
              <a:rPr lang="en-US" sz="2400" dirty="0"/>
              <a:t>E</a:t>
            </a:r>
            <a:r>
              <a:rPr lang="en-US" sz="100" dirty="0"/>
              <a:t> </a:t>
            </a:r>
            <a:r>
              <a:rPr lang="en-US" sz="2400" dirty="0"/>
              <a:t>U</a:t>
            </a:r>
            <a:r>
              <a:rPr lang="en-US" sz="2400" dirty="0">
                <a:latin typeface="+mn-lt"/>
              </a:rPr>
              <a:t> countries to any firms operating in </a:t>
            </a:r>
            <a:r>
              <a:rPr lang="en-US" sz="2400" dirty="0"/>
              <a:t>E</a:t>
            </a:r>
            <a:r>
              <a:rPr lang="en-US" sz="100" dirty="0"/>
              <a:t> </a:t>
            </a:r>
            <a:r>
              <a:rPr lang="en-US" sz="2400" dirty="0"/>
              <a:t>U</a:t>
            </a:r>
            <a:endParaRPr lang="en-US" sz="2400" dirty="0">
              <a:latin typeface="+mn-lt"/>
            </a:endParaRPr>
          </a:p>
          <a:p>
            <a:pPr lvl="1"/>
            <a:r>
              <a:rPr lang="en-US" sz="2400" dirty="0">
                <a:latin typeface="+mn-lt"/>
              </a:rPr>
              <a:t>Strengthens right to be forgotten</a:t>
            </a:r>
          </a:p>
          <a:p>
            <a:r>
              <a:rPr lang="en-US" sz="2400" dirty="0">
                <a:latin typeface="+mn-lt"/>
              </a:rPr>
              <a:t>Privacy Shield replaces safe harbor framework</a:t>
            </a:r>
          </a:p>
        </p:txBody>
      </p:sp>
    </p:spTree>
    <p:extLst>
      <p:ext uri="{BB962C8B-B14F-4D97-AF65-F5344CB8AC3E}">
        <p14:creationId xmlns:p14="http://schemas.microsoft.com/office/powerpoint/2010/main" val="204235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Internet Challenges to Privacy </a:t>
            </a:r>
            <a:r>
              <a:rPr lang="en-US" altLang="en-US" sz="2000" b="0" dirty="0"/>
              <a:t>(1 of 2)</a:t>
            </a:r>
            <a:endParaRPr lang="en-US" b="0" dirty="0"/>
          </a:p>
        </p:txBody>
      </p:sp>
      <p:sp>
        <p:nvSpPr>
          <p:cNvPr id="3" name="Text Placeholder 2"/>
          <p:cNvSpPr>
            <a:spLocks noGrp="1"/>
          </p:cNvSpPr>
          <p:nvPr>
            <p:ph type="body" idx="1"/>
          </p:nvPr>
        </p:nvSpPr>
        <p:spPr>
          <a:xfrm>
            <a:off x="457200" y="1600200"/>
            <a:ext cx="8229600" cy="4525963"/>
          </a:xfrm>
        </p:spPr>
        <p:txBody>
          <a:bodyPr/>
          <a:lstStyle/>
          <a:p>
            <a:r>
              <a:rPr lang="en-US" altLang="en-US" sz="2200" dirty="0">
                <a:latin typeface="+mn-lt"/>
              </a:rPr>
              <a:t>Cookies</a:t>
            </a:r>
          </a:p>
          <a:p>
            <a:pPr lvl="1"/>
            <a:r>
              <a:rPr lang="en-US" altLang="en-US" sz="2200" dirty="0">
                <a:latin typeface="+mn-lt"/>
              </a:rPr>
              <a:t>Identify </a:t>
            </a:r>
            <a:r>
              <a:rPr lang="en-US" altLang="ja-JP" sz="2200" dirty="0">
                <a:latin typeface="+mn-lt"/>
              </a:rPr>
              <a:t>browser and track visits to site</a:t>
            </a:r>
          </a:p>
          <a:p>
            <a:pPr lvl="1"/>
            <a:r>
              <a:rPr lang="en-US" altLang="en-US" sz="2200" dirty="0">
                <a:latin typeface="+mn-lt"/>
              </a:rPr>
              <a:t>Super cookies (Flash cookies)</a:t>
            </a:r>
          </a:p>
          <a:p>
            <a:r>
              <a:rPr lang="en-US" altLang="en-US" sz="2200" dirty="0">
                <a:latin typeface="+mn-lt"/>
              </a:rPr>
              <a:t>Web beacons (web bugs)</a:t>
            </a:r>
          </a:p>
          <a:p>
            <a:pPr lvl="1"/>
            <a:r>
              <a:rPr lang="en-US" altLang="en-US" sz="2200" dirty="0">
                <a:latin typeface="+mn-lt"/>
              </a:rPr>
              <a:t>Tiny graphics embedded in emails and web pages</a:t>
            </a:r>
          </a:p>
          <a:p>
            <a:pPr lvl="1"/>
            <a:r>
              <a:rPr lang="en-US" altLang="en-US" sz="2200" dirty="0">
                <a:latin typeface="+mn-lt"/>
              </a:rPr>
              <a:t>Monitor who is reading email message or visiting site</a:t>
            </a:r>
          </a:p>
          <a:p>
            <a:r>
              <a:rPr lang="en-US" altLang="en-US" sz="2200" dirty="0">
                <a:latin typeface="+mn-lt"/>
              </a:rPr>
              <a:t>Spyware</a:t>
            </a:r>
          </a:p>
          <a:p>
            <a:pPr lvl="1"/>
            <a:r>
              <a:rPr lang="en-US" altLang="en-US" sz="2200" dirty="0">
                <a:latin typeface="+mn-lt"/>
              </a:rPr>
              <a:t>Surreptitiously installed on user</a:t>
            </a:r>
            <a:r>
              <a:rPr lang="en-US" altLang="ja-JP" sz="2200" dirty="0">
                <a:latin typeface="+mn-lt"/>
              </a:rPr>
              <a:t>’s computer</a:t>
            </a:r>
          </a:p>
          <a:p>
            <a:pPr lvl="1"/>
            <a:r>
              <a:rPr lang="en-US" altLang="en-US" sz="2200" dirty="0">
                <a:latin typeface="+mn-lt"/>
              </a:rPr>
              <a:t>May transmit user</a:t>
            </a:r>
            <a:r>
              <a:rPr lang="en-US" altLang="ja-JP" sz="2200" dirty="0">
                <a:latin typeface="+mn-lt"/>
              </a:rPr>
              <a:t>’s keystrokes or display unwanted ads</a:t>
            </a:r>
          </a:p>
          <a:p>
            <a:r>
              <a:rPr lang="en-US" altLang="en-US" sz="2200" dirty="0">
                <a:latin typeface="+mn-lt"/>
              </a:rPr>
              <a:t>Google services and behavioral targeting</a:t>
            </a:r>
            <a:endParaRPr lang="en-US" sz="2200" dirty="0">
              <a:latin typeface="+mn-lt"/>
            </a:endParaRPr>
          </a:p>
        </p:txBody>
      </p:sp>
    </p:spTree>
    <p:extLst>
      <p:ext uri="{BB962C8B-B14F-4D97-AF65-F5344CB8AC3E}">
        <p14:creationId xmlns:p14="http://schemas.microsoft.com/office/powerpoint/2010/main" val="1556043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Internet Challenges to Privacy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The United States allows businesses to gather transaction information and use this for other marketing purposes.</a:t>
            </a:r>
          </a:p>
          <a:p>
            <a:r>
              <a:rPr lang="en-US" altLang="en-US" sz="2400" dirty="0">
                <a:latin typeface="+mn-lt"/>
              </a:rPr>
              <a:t>Opt-out v</a:t>
            </a:r>
            <a:r>
              <a:rPr lang="en-US" altLang="en-US" sz="100" dirty="0">
                <a:solidFill>
                  <a:schemeClr val="bg1"/>
                </a:solidFill>
                <a:latin typeface="+mn-lt"/>
              </a:rPr>
              <a:t>ersu</a:t>
            </a:r>
            <a:r>
              <a:rPr lang="en-US" altLang="en-US" sz="2400" dirty="0">
                <a:latin typeface="+mn-lt"/>
              </a:rPr>
              <a:t>s. opt-in model</a:t>
            </a:r>
          </a:p>
          <a:p>
            <a:r>
              <a:rPr lang="en-US" altLang="en-US" sz="2400" dirty="0">
                <a:latin typeface="+mn-lt"/>
              </a:rPr>
              <a:t>Online industry promotes self-regulation over privacy legislation.</a:t>
            </a:r>
          </a:p>
          <a:p>
            <a:pPr lvl="1"/>
            <a:r>
              <a:rPr lang="en-US" altLang="en-US" sz="2400" dirty="0">
                <a:latin typeface="+mn-lt"/>
              </a:rPr>
              <a:t>Complex/ambiguous privacy statements</a:t>
            </a:r>
          </a:p>
          <a:p>
            <a:pPr lvl="1"/>
            <a:r>
              <a:rPr lang="en-US" altLang="en-US" sz="2400" dirty="0">
                <a:latin typeface="+mn-lt"/>
              </a:rPr>
              <a:t>Opt-out models selected over opt-in</a:t>
            </a:r>
          </a:p>
          <a:p>
            <a:pPr lvl="1"/>
            <a:r>
              <a:rPr lang="en-US" altLang="en-US" sz="2400" dirty="0">
                <a:latin typeface="+mn-lt"/>
              </a:rPr>
              <a:t>Online </a:t>
            </a:r>
            <a:r>
              <a:rPr lang="en-US" altLang="ja-JP" sz="2400" dirty="0">
                <a:latin typeface="+mn-lt"/>
              </a:rPr>
              <a:t>“seals” of privacy principles</a:t>
            </a:r>
            <a:endParaRPr lang="en-US" sz="2400" dirty="0">
              <a:latin typeface="+mn-lt"/>
            </a:endParaRPr>
          </a:p>
        </p:txBody>
      </p:sp>
    </p:spTree>
    <p:extLst>
      <p:ext uri="{BB962C8B-B14F-4D97-AF65-F5344CB8AC3E}">
        <p14:creationId xmlns:p14="http://schemas.microsoft.com/office/powerpoint/2010/main" val="1871583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4.3 How Cookies Identify Web Visitors</a:t>
            </a:r>
          </a:p>
        </p:txBody>
      </p:sp>
      <p:pic>
        <p:nvPicPr>
          <p:cNvPr id="4" name="Picture 3" descr="A diagram shows four steps involved in identifying web visitors by cookies. The diagram shows User at one end and Server at the other end with four steps shown between them as follows. 1. Windows 10, Internet Explorer 11, and j doe 1 2 3 at a o l dot com. 2. Cookie. 3. 9 3 1 0 3 2 9 4 4 Previous buyer. 4. Welcome back, Jane Doe."/>
          <p:cNvPicPr>
            <a:picLocks noChangeAspect="1"/>
          </p:cNvPicPr>
          <p:nvPr/>
        </p:nvPicPr>
        <p:blipFill rotWithShape="1">
          <a:blip r:embed="rId3" cstate="screen">
            <a:extLst>
              <a:ext uri="{28A0092B-C50C-407E-A947-70E740481C1C}">
                <a14:useLocalDpi xmlns:a14="http://schemas.microsoft.com/office/drawing/2010/main"/>
              </a:ext>
            </a:extLst>
          </a:blip>
          <a:srcRect b="45629"/>
          <a:stretch/>
        </p:blipFill>
        <p:spPr>
          <a:xfrm>
            <a:off x="1466851" y="1391635"/>
            <a:ext cx="6210300" cy="1834556"/>
          </a:xfrm>
          <a:prstGeom prst="rect">
            <a:avLst/>
          </a:prstGeom>
        </p:spPr>
      </p:pic>
      <p:sp>
        <p:nvSpPr>
          <p:cNvPr id="3" name="Text Placeholder 2"/>
          <p:cNvSpPr>
            <a:spLocks noGrp="1"/>
          </p:cNvSpPr>
          <p:nvPr>
            <p:ph type="body" idx="1"/>
          </p:nvPr>
        </p:nvSpPr>
        <p:spPr>
          <a:xfrm>
            <a:off x="457200" y="3305175"/>
            <a:ext cx="8229600" cy="3019425"/>
          </a:xfrm>
        </p:spPr>
        <p:txBody>
          <a:bodyPr/>
          <a:lstStyle/>
          <a:p>
            <a:pPr marL="432000" indent="-432000">
              <a:spcBef>
                <a:spcPts val="600"/>
              </a:spcBef>
              <a:buFont typeface="+mj-lt"/>
              <a:buAutoNum type="arabicPeriod"/>
            </a:pPr>
            <a:r>
              <a:rPr lang="en-US" sz="1800" dirty="0">
                <a:latin typeface="+mn-lt"/>
              </a:rPr>
              <a:t>The Web server reads the user's Web browser and determines the operating system, browser name, version number, Internet address, and other information.</a:t>
            </a:r>
          </a:p>
          <a:p>
            <a:pPr marL="432000" indent="-432000">
              <a:spcBef>
                <a:spcPts val="600"/>
              </a:spcBef>
              <a:buFont typeface="+mj-lt"/>
              <a:buAutoNum type="arabicPeriod"/>
            </a:pPr>
            <a:r>
              <a:rPr lang="en-US" sz="1800" dirty="0">
                <a:latin typeface="+mn-lt"/>
              </a:rPr>
              <a:t>The server transmits a tiny text file with user identification information called a cookie, which the user's browser receives and stores on the user's computer.</a:t>
            </a:r>
          </a:p>
          <a:p>
            <a:pPr marL="432000" indent="-432000">
              <a:spcBef>
                <a:spcPts val="600"/>
              </a:spcBef>
              <a:buFont typeface="+mj-lt"/>
              <a:buAutoNum type="arabicPeriod"/>
            </a:pPr>
            <a:r>
              <a:rPr lang="en-US" sz="1800" dirty="0">
                <a:latin typeface="+mn-lt"/>
              </a:rPr>
              <a:t>When the user returns to the Web site, the server requests the contents of any cookie it deposited previously in the user's computer.</a:t>
            </a:r>
          </a:p>
          <a:p>
            <a:pPr marL="432000" indent="-432000">
              <a:spcBef>
                <a:spcPts val="600"/>
              </a:spcBef>
              <a:buFont typeface="+mj-lt"/>
              <a:buAutoNum type="arabicPeriod"/>
            </a:pPr>
            <a:r>
              <a:rPr lang="en-US" sz="1800" dirty="0">
                <a:latin typeface="+mn-lt"/>
              </a:rPr>
              <a:t>The Web server reads the cookie, identifies the visitor, and calls up data on the user.</a:t>
            </a:r>
          </a:p>
        </p:txBody>
      </p:sp>
    </p:spTree>
    <p:extLst>
      <p:ext uri="{BB962C8B-B14F-4D97-AF65-F5344CB8AC3E}">
        <p14:creationId xmlns:p14="http://schemas.microsoft.com/office/powerpoint/2010/main" val="1051871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Technical Solutions</a:t>
            </a:r>
            <a:endParaRPr lang="en-US" dirty="0"/>
          </a:p>
        </p:txBody>
      </p:sp>
      <p:sp>
        <p:nvSpPr>
          <p:cNvPr id="3" name="Text Placeholder 2"/>
          <p:cNvSpPr>
            <a:spLocks noGrp="1"/>
          </p:cNvSpPr>
          <p:nvPr>
            <p:ph type="body" idx="1"/>
          </p:nvPr>
        </p:nvSpPr>
        <p:spPr/>
        <p:txBody>
          <a:bodyPr/>
          <a:lstStyle/>
          <a:p>
            <a:r>
              <a:rPr lang="en-US" altLang="en-US" sz="2400" dirty="0">
                <a:latin typeface="+mn-lt"/>
              </a:rPr>
              <a:t>Solutions include:</a:t>
            </a:r>
          </a:p>
          <a:p>
            <a:pPr lvl="1"/>
            <a:r>
              <a:rPr lang="en-US" altLang="en-US" sz="2400" dirty="0">
                <a:latin typeface="+mn-lt"/>
              </a:rPr>
              <a:t>Email encryption</a:t>
            </a:r>
          </a:p>
          <a:p>
            <a:pPr lvl="1"/>
            <a:r>
              <a:rPr lang="en-US" altLang="en-US" sz="2400" dirty="0">
                <a:latin typeface="+mn-lt"/>
              </a:rPr>
              <a:t>Anonymity tools</a:t>
            </a:r>
          </a:p>
          <a:p>
            <a:pPr lvl="1"/>
            <a:r>
              <a:rPr lang="en-US" altLang="en-US" sz="2400" dirty="0">
                <a:latin typeface="+mn-lt"/>
              </a:rPr>
              <a:t>Anti-spyware tools</a:t>
            </a:r>
          </a:p>
          <a:p>
            <a:r>
              <a:rPr lang="en-US" altLang="ja-JP" sz="2400" dirty="0">
                <a:latin typeface="+mn-lt"/>
              </a:rPr>
              <a:t>Overall, technical solutions have failed to protect users from being tracked from one site to another</a:t>
            </a:r>
          </a:p>
          <a:p>
            <a:pPr lvl="1"/>
            <a:r>
              <a:rPr lang="en-US" altLang="en-US" sz="2400" dirty="0">
                <a:latin typeface="+mn-lt"/>
              </a:rPr>
              <a:t>Browser features</a:t>
            </a:r>
          </a:p>
          <a:p>
            <a:pPr lvl="2"/>
            <a:r>
              <a:rPr lang="en-US" altLang="ja-JP" sz="2400" dirty="0">
                <a:latin typeface="+mn-lt"/>
              </a:rPr>
              <a:t>“Private” browsing</a:t>
            </a:r>
          </a:p>
          <a:p>
            <a:pPr lvl="2"/>
            <a:r>
              <a:rPr lang="en-US" altLang="ja-JP" sz="2400" dirty="0">
                <a:latin typeface="+mn-lt"/>
              </a:rPr>
              <a:t>“Do not track” options</a:t>
            </a:r>
          </a:p>
        </p:txBody>
      </p:sp>
    </p:spTree>
    <p:extLst>
      <p:ext uri="{BB962C8B-B14F-4D97-AF65-F5344CB8AC3E}">
        <p14:creationId xmlns:p14="http://schemas.microsoft.com/office/powerpoint/2010/main" val="1128725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Rights: Intellectual Property</a:t>
            </a:r>
          </a:p>
        </p:txBody>
      </p:sp>
      <p:sp>
        <p:nvSpPr>
          <p:cNvPr id="3" name="Text Placeholder 2"/>
          <p:cNvSpPr>
            <a:spLocks noGrp="1"/>
          </p:cNvSpPr>
          <p:nvPr>
            <p:ph type="body" idx="1"/>
          </p:nvPr>
        </p:nvSpPr>
        <p:spPr/>
        <p:txBody>
          <a:bodyPr/>
          <a:lstStyle/>
          <a:p>
            <a:r>
              <a:rPr lang="en-US" sz="2400" dirty="0">
                <a:latin typeface="+mn-lt"/>
              </a:rPr>
              <a:t>Intellectual property</a:t>
            </a:r>
          </a:p>
          <a:p>
            <a:pPr lvl="1"/>
            <a:r>
              <a:rPr lang="en-US" sz="2400" dirty="0">
                <a:latin typeface="+mn-lt"/>
              </a:rPr>
              <a:t>Tangible and intangible products of the mind created by individuals or corporations</a:t>
            </a:r>
          </a:p>
          <a:p>
            <a:r>
              <a:rPr lang="en-US" sz="2400" dirty="0">
                <a:latin typeface="+mn-lt"/>
              </a:rPr>
              <a:t>Protected in four main ways:</a:t>
            </a:r>
          </a:p>
          <a:p>
            <a:pPr lvl="1"/>
            <a:r>
              <a:rPr lang="en-US" sz="2400" dirty="0">
                <a:latin typeface="+mn-lt"/>
              </a:rPr>
              <a:t>Copyright</a:t>
            </a:r>
          </a:p>
          <a:p>
            <a:pPr lvl="1"/>
            <a:r>
              <a:rPr lang="en-US" sz="2400" dirty="0">
                <a:latin typeface="+mn-lt"/>
              </a:rPr>
              <a:t>Patents</a:t>
            </a:r>
          </a:p>
          <a:p>
            <a:pPr lvl="1"/>
            <a:r>
              <a:rPr lang="en-US" sz="2400" dirty="0">
                <a:latin typeface="+mn-lt"/>
              </a:rPr>
              <a:t>Trademarks</a:t>
            </a:r>
          </a:p>
          <a:p>
            <a:pPr lvl="1"/>
            <a:r>
              <a:rPr lang="en-US" sz="2400" dirty="0">
                <a:latin typeface="+mn-lt"/>
              </a:rPr>
              <a:t>Trade secret</a:t>
            </a:r>
          </a:p>
        </p:txBody>
      </p:sp>
    </p:spTree>
    <p:extLst>
      <p:ext uri="{BB962C8B-B14F-4D97-AF65-F5344CB8AC3E}">
        <p14:creationId xmlns:p14="http://schemas.microsoft.com/office/powerpoint/2010/main" val="2973229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to Intellectual Property Rights</a:t>
            </a:r>
          </a:p>
        </p:txBody>
      </p:sp>
      <p:sp>
        <p:nvSpPr>
          <p:cNvPr id="3" name="Text Placeholder 2"/>
          <p:cNvSpPr>
            <a:spLocks noGrp="1"/>
          </p:cNvSpPr>
          <p:nvPr>
            <p:ph type="body" idx="1"/>
          </p:nvPr>
        </p:nvSpPr>
        <p:spPr/>
        <p:txBody>
          <a:bodyPr/>
          <a:lstStyle/>
          <a:p>
            <a:pPr>
              <a:defRPr/>
            </a:pPr>
            <a:r>
              <a:rPr lang="en-US" sz="2400" dirty="0">
                <a:latin typeface="+mn-lt"/>
              </a:rPr>
              <a:t>Digital media different from physical media</a:t>
            </a:r>
          </a:p>
          <a:p>
            <a:pPr lvl="1">
              <a:defRPr/>
            </a:pPr>
            <a:r>
              <a:rPr lang="en-US" sz="2400" dirty="0">
                <a:latin typeface="+mn-lt"/>
              </a:rPr>
              <a:t>Ease of replication</a:t>
            </a:r>
          </a:p>
          <a:p>
            <a:pPr lvl="1">
              <a:defRPr/>
            </a:pPr>
            <a:r>
              <a:rPr lang="en-US" sz="2400" dirty="0">
                <a:latin typeface="+mn-lt"/>
              </a:rPr>
              <a:t>Ease of transmission (networks, Internet)</a:t>
            </a:r>
          </a:p>
          <a:p>
            <a:pPr lvl="1">
              <a:defRPr/>
            </a:pPr>
            <a:r>
              <a:rPr lang="en-US" sz="2400" dirty="0">
                <a:latin typeface="+mn-lt"/>
              </a:rPr>
              <a:t>Ease of alteration</a:t>
            </a:r>
          </a:p>
          <a:p>
            <a:pPr lvl="1">
              <a:defRPr/>
            </a:pPr>
            <a:r>
              <a:rPr lang="en-US" sz="2400" dirty="0">
                <a:latin typeface="+mn-lt"/>
              </a:rPr>
              <a:t>Compactness</a:t>
            </a:r>
          </a:p>
          <a:p>
            <a:pPr lvl="1">
              <a:defRPr/>
            </a:pPr>
            <a:r>
              <a:rPr lang="en-US" sz="2400" dirty="0">
                <a:latin typeface="+mn-lt"/>
              </a:rPr>
              <a:t>Difficulties in establishing uniqueness</a:t>
            </a:r>
          </a:p>
          <a:p>
            <a:pPr>
              <a:defRPr/>
            </a:pPr>
            <a:r>
              <a:rPr lang="en-US" sz="2400" dirty="0">
                <a:latin typeface="+mn-lt"/>
                <a:cs typeface="ＭＳ Ｐゴシック" charset="0"/>
              </a:rPr>
              <a:t>Digital Millennium Copyright Act (D</a:t>
            </a:r>
            <a:r>
              <a:rPr lang="en-US" sz="100" dirty="0">
                <a:latin typeface="+mn-lt"/>
                <a:cs typeface="ＭＳ Ｐゴシック" charset="0"/>
              </a:rPr>
              <a:t> </a:t>
            </a:r>
            <a:r>
              <a:rPr lang="en-US" sz="2400" dirty="0">
                <a:latin typeface="+mn-lt"/>
                <a:cs typeface="ＭＳ Ｐゴシック" charset="0"/>
              </a:rPr>
              <a:t>M</a:t>
            </a:r>
            <a:r>
              <a:rPr lang="en-US" sz="100" dirty="0">
                <a:latin typeface="+mn-lt"/>
                <a:cs typeface="ＭＳ Ｐゴシック" charset="0"/>
              </a:rPr>
              <a:t> </a:t>
            </a:r>
            <a:r>
              <a:rPr lang="en-US" sz="2400" dirty="0">
                <a:latin typeface="+mn-lt"/>
                <a:cs typeface="ＭＳ Ｐゴシック" charset="0"/>
              </a:rPr>
              <a:t>C</a:t>
            </a:r>
            <a:r>
              <a:rPr lang="en-US" sz="100" dirty="0">
                <a:latin typeface="+mn-lt"/>
                <a:cs typeface="ＭＳ Ｐゴシック" charset="0"/>
              </a:rPr>
              <a:t> </a:t>
            </a:r>
            <a:r>
              <a:rPr lang="en-US" sz="2400" dirty="0">
                <a:latin typeface="+mn-lt"/>
                <a:cs typeface="ＭＳ Ｐゴシック" charset="0"/>
              </a:rPr>
              <a:t>A)</a:t>
            </a:r>
            <a:endParaRPr lang="en-US" sz="2400" dirty="0">
              <a:latin typeface="+mn-lt"/>
            </a:endParaRPr>
          </a:p>
        </p:txBody>
      </p:sp>
    </p:spTree>
    <p:extLst>
      <p:ext uri="{BB962C8B-B14F-4D97-AF65-F5344CB8AC3E}">
        <p14:creationId xmlns:p14="http://schemas.microsoft.com/office/powerpoint/2010/main" val="2155509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sz="2400" dirty="0">
                <a:latin typeface="+mn-lt"/>
              </a:rPr>
              <a:t>Case 1: What Net Neutrality Means for You</a:t>
            </a:r>
          </a:p>
          <a:p>
            <a:r>
              <a:rPr lang="en-US" sz="2400" dirty="0">
                <a:latin typeface="+mn-lt"/>
              </a:rPr>
              <a:t>Case 2: Facebook and Google Privacy: What Privacy?</a:t>
            </a:r>
          </a:p>
          <a:p>
            <a:r>
              <a:rPr lang="en-US" sz="2400" dirty="0">
                <a:latin typeface="+mn-lt"/>
              </a:rPr>
              <a:t>Case 3: United States v. Terrorism: Data Mining for Terrorists and Innocents</a:t>
            </a:r>
          </a:p>
          <a:p>
            <a:r>
              <a:rPr lang="en-US" sz="2400" b="1" dirty="0">
                <a:latin typeface="+mn-lt"/>
              </a:rPr>
              <a:t>Instructional Video: Viktor Mayer Schönberger on the Right to Be Forgotten</a:t>
            </a:r>
          </a:p>
        </p:txBody>
      </p:sp>
    </p:spTree>
    <p:extLst>
      <p:ext uri="{BB962C8B-B14F-4D97-AF65-F5344CB8AC3E}">
        <p14:creationId xmlns:p14="http://schemas.microsoft.com/office/powerpoint/2010/main" val="559531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Computer-Related Liability Problems</a:t>
            </a:r>
          </a:p>
        </p:txBody>
      </p:sp>
      <p:sp>
        <p:nvSpPr>
          <p:cNvPr id="3" name="Text Placeholder 2"/>
          <p:cNvSpPr>
            <a:spLocks noGrp="1"/>
          </p:cNvSpPr>
          <p:nvPr>
            <p:ph type="body" idx="1"/>
          </p:nvPr>
        </p:nvSpPr>
        <p:spPr/>
        <p:txBody>
          <a:bodyPr/>
          <a:lstStyle/>
          <a:p>
            <a:r>
              <a:rPr lang="en-US" sz="2400" dirty="0">
                <a:latin typeface="+mn-lt"/>
              </a:rPr>
              <a:t>If software fails, who is responsible?</a:t>
            </a:r>
          </a:p>
          <a:p>
            <a:r>
              <a:rPr lang="en-US" sz="2400" dirty="0">
                <a:latin typeface="+mn-lt"/>
              </a:rPr>
              <a:t>If seen as part of a machine that injures or harms, software producer and operator may be liable</a:t>
            </a:r>
          </a:p>
          <a:p>
            <a:r>
              <a:rPr lang="en-US" sz="2400" dirty="0">
                <a:latin typeface="+mn-lt"/>
              </a:rPr>
              <a:t>If seen as similar to book, difficult to hold author/publisher responsible</a:t>
            </a:r>
          </a:p>
          <a:p>
            <a:r>
              <a:rPr lang="en-US" sz="2400" dirty="0">
                <a:latin typeface="+mn-lt"/>
              </a:rPr>
              <a:t>If seen as a service, would this be similar to telephone systems not being liable for transmitted messages?</a:t>
            </a:r>
          </a:p>
        </p:txBody>
      </p:sp>
    </p:spTree>
    <p:extLst>
      <p:ext uri="{BB962C8B-B14F-4D97-AF65-F5344CB8AC3E}">
        <p14:creationId xmlns:p14="http://schemas.microsoft.com/office/powerpoint/2010/main" val="3900187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Quality: Data Quality and System Errors</a:t>
            </a:r>
          </a:p>
        </p:txBody>
      </p:sp>
      <p:sp>
        <p:nvSpPr>
          <p:cNvPr id="3" name="Text Placeholder 2"/>
          <p:cNvSpPr>
            <a:spLocks noGrp="1"/>
          </p:cNvSpPr>
          <p:nvPr>
            <p:ph type="body" idx="1"/>
          </p:nvPr>
        </p:nvSpPr>
        <p:spPr/>
        <p:txBody>
          <a:bodyPr/>
          <a:lstStyle/>
          <a:p>
            <a:r>
              <a:rPr lang="en-US" sz="2400" dirty="0">
                <a:latin typeface="+mn-lt"/>
              </a:rPr>
              <a:t>What is an acceptable, technologically feasible level of system quality?</a:t>
            </a:r>
          </a:p>
          <a:p>
            <a:pPr lvl="1"/>
            <a:r>
              <a:rPr lang="en-US" sz="2400" dirty="0">
                <a:latin typeface="+mn-lt"/>
              </a:rPr>
              <a:t>Flawless software is economically unfeasible</a:t>
            </a:r>
          </a:p>
          <a:p>
            <a:r>
              <a:rPr lang="en-US" sz="2400" dirty="0">
                <a:latin typeface="+mn-lt"/>
              </a:rPr>
              <a:t>Three principal sources of poor system performance</a:t>
            </a:r>
          </a:p>
          <a:p>
            <a:pPr lvl="1"/>
            <a:r>
              <a:rPr lang="en-US" sz="2400" dirty="0">
                <a:latin typeface="+mn-lt"/>
              </a:rPr>
              <a:t>Software bugs, errors</a:t>
            </a:r>
          </a:p>
          <a:p>
            <a:pPr lvl="1"/>
            <a:r>
              <a:rPr lang="en-US" sz="2400" dirty="0">
                <a:latin typeface="+mn-lt"/>
              </a:rPr>
              <a:t>Hardware or facility failures</a:t>
            </a:r>
          </a:p>
          <a:p>
            <a:pPr lvl="1"/>
            <a:r>
              <a:rPr lang="en-US" sz="2400" dirty="0">
                <a:latin typeface="+mn-lt"/>
              </a:rPr>
              <a:t>Poor input data quality (most common source of business system failure)</a:t>
            </a:r>
          </a:p>
        </p:txBody>
      </p:sp>
    </p:spTree>
    <p:extLst>
      <p:ext uri="{BB962C8B-B14F-4D97-AF65-F5344CB8AC3E}">
        <p14:creationId xmlns:p14="http://schemas.microsoft.com/office/powerpoint/2010/main" val="3679194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86725" cy="1097279"/>
          </a:xfrm>
        </p:spPr>
        <p:txBody>
          <a:bodyPr/>
          <a:lstStyle/>
          <a:p>
            <a:r>
              <a:rPr lang="en-US" dirty="0"/>
              <a:t>Quality of Life: Equity, Access, Boundaries </a:t>
            </a:r>
            <a:r>
              <a:rPr lang="en-US" sz="2000" b="0" dirty="0"/>
              <a:t>(1 of 3)</a:t>
            </a:r>
            <a:endParaRPr lang="en-US" b="0" dirty="0"/>
          </a:p>
        </p:txBody>
      </p:sp>
      <p:sp>
        <p:nvSpPr>
          <p:cNvPr id="3" name="Text Placeholder 2"/>
          <p:cNvSpPr>
            <a:spLocks noGrp="1"/>
          </p:cNvSpPr>
          <p:nvPr>
            <p:ph type="body" idx="1"/>
          </p:nvPr>
        </p:nvSpPr>
        <p:spPr/>
        <p:txBody>
          <a:bodyPr/>
          <a:lstStyle/>
          <a:p>
            <a:r>
              <a:rPr lang="en-US" sz="2400" dirty="0">
                <a:latin typeface="+mn-lt"/>
              </a:rPr>
              <a:t>Negative social consequences of systems</a:t>
            </a:r>
          </a:p>
          <a:p>
            <a:r>
              <a:rPr lang="en-US" sz="2400" dirty="0">
                <a:latin typeface="+mn-lt"/>
              </a:rPr>
              <a:t>Balancing power: center versus periphery</a:t>
            </a:r>
          </a:p>
          <a:p>
            <a:r>
              <a:rPr lang="en-US" sz="2400" dirty="0">
                <a:latin typeface="+mn-lt"/>
              </a:rPr>
              <a:t>Rapidity of change: reduced response time to competition</a:t>
            </a:r>
          </a:p>
          <a:p>
            <a:r>
              <a:rPr lang="en-US" sz="2400" dirty="0">
                <a:latin typeface="+mn-lt"/>
              </a:rPr>
              <a:t>Maintaining boundaries: family, work, and leisure</a:t>
            </a:r>
          </a:p>
          <a:p>
            <a:r>
              <a:rPr lang="en-US" sz="2400" dirty="0">
                <a:latin typeface="+mn-lt"/>
              </a:rPr>
              <a:t>Dependence and vulnerability</a:t>
            </a:r>
          </a:p>
          <a:p>
            <a:r>
              <a:rPr lang="en-US" sz="2400" dirty="0">
                <a:latin typeface="+mn-lt"/>
              </a:rPr>
              <a:t>Computer crime and abuse</a:t>
            </a:r>
          </a:p>
        </p:txBody>
      </p:sp>
    </p:spTree>
    <p:extLst>
      <p:ext uri="{BB962C8B-B14F-4D97-AF65-F5344CB8AC3E}">
        <p14:creationId xmlns:p14="http://schemas.microsoft.com/office/powerpoint/2010/main" val="2766860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86725" cy="1097279"/>
          </a:xfrm>
        </p:spPr>
        <p:txBody>
          <a:bodyPr/>
          <a:lstStyle/>
          <a:p>
            <a:r>
              <a:rPr lang="en-US" dirty="0"/>
              <a:t>Quality of Life: Equity, Access, Boundaries </a:t>
            </a:r>
            <a:r>
              <a:rPr lang="en-US" sz="2000" b="0" dirty="0"/>
              <a:t>(2 of 3)</a:t>
            </a:r>
            <a:endParaRPr lang="en-US" b="0" dirty="0"/>
          </a:p>
        </p:txBody>
      </p:sp>
      <p:sp>
        <p:nvSpPr>
          <p:cNvPr id="3" name="Text Placeholder 2"/>
          <p:cNvSpPr>
            <a:spLocks noGrp="1"/>
          </p:cNvSpPr>
          <p:nvPr>
            <p:ph type="body" idx="1"/>
          </p:nvPr>
        </p:nvSpPr>
        <p:spPr/>
        <p:txBody>
          <a:bodyPr/>
          <a:lstStyle/>
          <a:p>
            <a:r>
              <a:rPr lang="en-US" altLang="en-US" sz="2400" dirty="0">
                <a:latin typeface="+mn-lt"/>
              </a:rPr>
              <a:t>Computer crime and abuse</a:t>
            </a:r>
          </a:p>
          <a:p>
            <a:pPr lvl="1">
              <a:buFont typeface="Arial" panose="020B0604020202020204" pitchFamily="34" charset="0"/>
              <a:buChar char="–"/>
            </a:pPr>
            <a:r>
              <a:rPr lang="en-US" altLang="en-US" sz="2400" dirty="0">
                <a:latin typeface="+mn-lt"/>
              </a:rPr>
              <a:t>Computer crime</a:t>
            </a:r>
          </a:p>
          <a:p>
            <a:pPr lvl="1">
              <a:buFont typeface="Arial" panose="020B0604020202020204" pitchFamily="34" charset="0"/>
              <a:buChar char="–"/>
            </a:pPr>
            <a:r>
              <a:rPr lang="en-US" altLang="en-US" sz="2400" dirty="0">
                <a:latin typeface="+mn-lt"/>
              </a:rPr>
              <a:t>Computer abuse</a:t>
            </a:r>
          </a:p>
          <a:p>
            <a:pPr lvl="1">
              <a:buFont typeface="Arial" panose="020B0604020202020204" pitchFamily="34" charset="0"/>
              <a:buChar char="–"/>
            </a:pPr>
            <a:r>
              <a:rPr lang="en-US" altLang="en-US" sz="2400" dirty="0">
                <a:latin typeface="+mn-lt"/>
              </a:rPr>
              <a:t>Spam</a:t>
            </a:r>
          </a:p>
          <a:p>
            <a:pPr lvl="1">
              <a:buFont typeface="Arial" panose="020B0604020202020204" pitchFamily="34" charset="0"/>
              <a:buChar char="–"/>
            </a:pPr>
            <a:r>
              <a:rPr lang="en-US" altLang="en-US" sz="2400" dirty="0">
                <a:latin typeface="+mn-lt"/>
              </a:rPr>
              <a:t>CAN-SPAM Act of 2003</a:t>
            </a:r>
          </a:p>
          <a:p>
            <a:r>
              <a:rPr lang="en-US" altLang="en-US" sz="2400" dirty="0">
                <a:latin typeface="+mn-lt"/>
              </a:rPr>
              <a:t>Employment</a:t>
            </a:r>
          </a:p>
          <a:p>
            <a:pPr lvl="1"/>
            <a:r>
              <a:rPr lang="en-US" altLang="en-US" sz="2400" dirty="0">
                <a:latin typeface="+mn-lt"/>
              </a:rPr>
              <a:t>Trickle-down technology</a:t>
            </a:r>
          </a:p>
          <a:p>
            <a:pPr lvl="1"/>
            <a:r>
              <a:rPr lang="en-US" altLang="en-US" sz="2400" dirty="0">
                <a:latin typeface="+mn-lt"/>
              </a:rPr>
              <a:t>Reengineering job loss</a:t>
            </a:r>
            <a:endParaRPr lang="en-US" sz="2400" dirty="0">
              <a:latin typeface="+mn-lt"/>
            </a:endParaRPr>
          </a:p>
        </p:txBody>
      </p:sp>
    </p:spTree>
    <p:extLst>
      <p:ext uri="{BB962C8B-B14F-4D97-AF65-F5344CB8AC3E}">
        <p14:creationId xmlns:p14="http://schemas.microsoft.com/office/powerpoint/2010/main" val="92906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86725" cy="1097279"/>
          </a:xfrm>
        </p:spPr>
        <p:txBody>
          <a:bodyPr/>
          <a:lstStyle/>
          <a:p>
            <a:r>
              <a:rPr lang="en-US" dirty="0"/>
              <a:t>Quality of Life: Equity, Access, Boundaries </a:t>
            </a:r>
            <a:r>
              <a:rPr lang="en-US" sz="2000" b="0" dirty="0"/>
              <a:t>(3 of 3)</a:t>
            </a:r>
            <a:endParaRPr lang="en-US" b="0" dirty="0"/>
          </a:p>
        </p:txBody>
      </p:sp>
      <p:sp>
        <p:nvSpPr>
          <p:cNvPr id="3" name="Text Placeholder 2"/>
          <p:cNvSpPr>
            <a:spLocks noGrp="1"/>
          </p:cNvSpPr>
          <p:nvPr>
            <p:ph type="body" idx="1"/>
          </p:nvPr>
        </p:nvSpPr>
        <p:spPr/>
        <p:txBody>
          <a:bodyPr/>
          <a:lstStyle/>
          <a:p>
            <a:r>
              <a:rPr lang="en-US" altLang="en-US" sz="2400" dirty="0">
                <a:latin typeface="+mn-lt"/>
              </a:rPr>
              <a:t>Equity and access</a:t>
            </a:r>
          </a:p>
          <a:p>
            <a:pPr lvl="1"/>
            <a:r>
              <a:rPr lang="en-US" altLang="en-US" sz="2400" dirty="0">
                <a:latin typeface="+mn-lt"/>
              </a:rPr>
              <a:t>The digital divide</a:t>
            </a:r>
          </a:p>
          <a:p>
            <a:r>
              <a:rPr lang="en-US" sz="2400" dirty="0">
                <a:latin typeface="+mn-lt"/>
              </a:rPr>
              <a:t>Health risks</a:t>
            </a:r>
          </a:p>
          <a:p>
            <a:pPr lvl="1"/>
            <a:r>
              <a:rPr lang="en-US" sz="2400" dirty="0">
                <a:latin typeface="+mn-lt"/>
              </a:rPr>
              <a:t>Repetitive stress injury (R</a:t>
            </a:r>
            <a:r>
              <a:rPr lang="en-US" sz="100" dirty="0">
                <a:latin typeface="+mn-lt"/>
              </a:rPr>
              <a:t> </a:t>
            </a:r>
            <a:r>
              <a:rPr lang="en-US" sz="2400" dirty="0">
                <a:latin typeface="+mn-lt"/>
              </a:rPr>
              <a:t>S</a:t>
            </a:r>
            <a:r>
              <a:rPr lang="en-US" sz="100" dirty="0">
                <a:latin typeface="+mn-lt"/>
              </a:rPr>
              <a:t> </a:t>
            </a:r>
            <a:r>
              <a:rPr lang="en-US" sz="2400" dirty="0">
                <a:latin typeface="+mn-lt"/>
              </a:rPr>
              <a:t>I)</a:t>
            </a:r>
          </a:p>
          <a:p>
            <a:pPr lvl="1"/>
            <a:r>
              <a:rPr lang="en-US" sz="2400" dirty="0">
                <a:latin typeface="+mn-lt"/>
              </a:rPr>
              <a:t>Carpal tunnel syndrome (C</a:t>
            </a:r>
            <a:r>
              <a:rPr lang="en-US" sz="100" dirty="0">
                <a:latin typeface="+mn-lt"/>
              </a:rPr>
              <a:t> </a:t>
            </a:r>
            <a:r>
              <a:rPr lang="en-US" sz="2400" dirty="0">
                <a:latin typeface="+mn-lt"/>
              </a:rPr>
              <a:t>T</a:t>
            </a:r>
            <a:r>
              <a:rPr lang="en-US" sz="100" dirty="0">
                <a:latin typeface="+mn-lt"/>
              </a:rPr>
              <a:t> </a:t>
            </a:r>
            <a:r>
              <a:rPr lang="en-US" sz="2400" dirty="0">
                <a:latin typeface="+mn-lt"/>
              </a:rPr>
              <a:t>S)</a:t>
            </a:r>
          </a:p>
          <a:p>
            <a:pPr lvl="1"/>
            <a:r>
              <a:rPr lang="en-US" sz="2400" dirty="0">
                <a:latin typeface="+mn-lt"/>
              </a:rPr>
              <a:t>Computer vision syndrome (C</a:t>
            </a:r>
            <a:r>
              <a:rPr lang="en-US" sz="100" dirty="0">
                <a:latin typeface="+mn-lt"/>
              </a:rPr>
              <a:t> </a:t>
            </a:r>
            <a:r>
              <a:rPr lang="en-US" sz="2400" dirty="0">
                <a:latin typeface="+mn-lt"/>
              </a:rPr>
              <a:t>V</a:t>
            </a:r>
            <a:r>
              <a:rPr lang="en-US" sz="100" dirty="0">
                <a:latin typeface="+mn-lt"/>
              </a:rPr>
              <a:t> </a:t>
            </a:r>
            <a:r>
              <a:rPr lang="en-US" sz="2400" dirty="0">
                <a:latin typeface="+mn-lt"/>
              </a:rPr>
              <a:t>S)</a:t>
            </a:r>
          </a:p>
          <a:p>
            <a:pPr lvl="1"/>
            <a:r>
              <a:rPr lang="en-US" sz="2400" dirty="0">
                <a:latin typeface="+mn-lt"/>
              </a:rPr>
              <a:t>Technostress</a:t>
            </a:r>
          </a:p>
        </p:txBody>
      </p:sp>
    </p:spTree>
    <p:extLst>
      <p:ext uri="{BB962C8B-B14F-4D97-AF65-F5344CB8AC3E}">
        <p14:creationId xmlns:p14="http://schemas.microsoft.com/office/powerpoint/2010/main" val="39058771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097279"/>
          </a:xfrm>
        </p:spPr>
        <p:txBody>
          <a:bodyPr anchor="ctr"/>
          <a:lstStyle/>
          <a:p>
            <a:r>
              <a:rPr lang="en-US" sz="2800" dirty="0"/>
              <a:t>Interactive Session: Technology: Volkswagen Pollutes its Reputation with Software to Evade Emissions Testing</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sz="2400" dirty="0">
                <a:latin typeface="+mn-lt"/>
              </a:rPr>
              <a:t>Does the Volkswagen emission crisis pose an ethical dilemma? Why or why not? If so, who are the stakeholders?</a:t>
            </a:r>
          </a:p>
          <a:p>
            <a:pPr lvl="1"/>
            <a:r>
              <a:rPr lang="en-US" sz="2400" dirty="0">
                <a:latin typeface="+mn-lt"/>
              </a:rPr>
              <a:t>Describe the role of management, organization, and technology factors in creating V</a:t>
            </a:r>
            <a:r>
              <a:rPr lang="en-US" sz="100" dirty="0">
                <a:latin typeface="+mn-lt"/>
              </a:rPr>
              <a:t> </a:t>
            </a:r>
            <a:r>
              <a:rPr lang="en-US" sz="2400" dirty="0">
                <a:latin typeface="+mn-lt"/>
              </a:rPr>
              <a:t>W’s software cheating problem. To what extent was management responsible? Explain your answer.</a:t>
            </a:r>
          </a:p>
          <a:p>
            <a:pPr lvl="1"/>
            <a:r>
              <a:rPr lang="en-US" sz="2400" dirty="0">
                <a:latin typeface="+mn-lt"/>
              </a:rPr>
              <a:t>Should all software-controlling machines be available for public inspection? Why or why not?</a:t>
            </a:r>
          </a:p>
        </p:txBody>
      </p:sp>
    </p:spTree>
    <p:extLst>
      <p:ext uri="{BB962C8B-B14F-4D97-AF65-F5344CB8AC3E}">
        <p14:creationId xmlns:p14="http://schemas.microsoft.com/office/powerpoint/2010/main" val="1849716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People: Will Automation Kill Jobs?</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sz="2400" dirty="0">
                <a:latin typeface="+mn-lt"/>
              </a:rPr>
              <a:t>Identify the problem described in this case study. In what sense is it an ethical dilemma?</a:t>
            </a:r>
          </a:p>
          <a:p>
            <a:pPr lvl="1"/>
            <a:r>
              <a:rPr lang="en-US" sz="2400" dirty="0">
                <a:latin typeface="+mn-lt"/>
              </a:rPr>
              <a:t>Should more tasks be automated? Why or why not? Explain your answer.</a:t>
            </a:r>
          </a:p>
          <a:p>
            <a:pPr lvl="1"/>
            <a:r>
              <a:rPr lang="en-US" sz="2400" dirty="0">
                <a:latin typeface="+mn-lt"/>
              </a:rPr>
              <a:t>Can the problem of automation reducing cognitive skills be solved? Explain your answer.</a:t>
            </a:r>
          </a:p>
        </p:txBody>
      </p:sp>
    </p:spTree>
    <p:extLst>
      <p:ext uri="{BB962C8B-B14F-4D97-AF65-F5344CB8AC3E}">
        <p14:creationId xmlns:p14="http://schemas.microsoft.com/office/powerpoint/2010/main" val="4226913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Organization: Pinnacle Air Force Base</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357932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Dark Side of Big Data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US" sz="2400" dirty="0">
                <a:latin typeface="+mn-lt"/>
              </a:rPr>
              <a:t>Opportunities from new technology</a:t>
            </a:r>
          </a:p>
          <a:p>
            <a:pPr lvl="1"/>
            <a:r>
              <a:rPr lang="en-US" sz="2400" dirty="0">
                <a:latin typeface="+mn-lt"/>
              </a:rPr>
              <a:t>Undeveloped legal environment</a:t>
            </a:r>
          </a:p>
          <a:p>
            <a:r>
              <a:rPr lang="en-US" altLang="en-US" sz="2400" dirty="0">
                <a:latin typeface="+mn-lt"/>
              </a:rPr>
              <a:t>Solutions</a:t>
            </a:r>
          </a:p>
          <a:p>
            <a:pPr lvl="1"/>
            <a:r>
              <a:rPr lang="en-US" altLang="en-US" sz="2400" dirty="0">
                <a:latin typeface="+mn-lt"/>
              </a:rPr>
              <a:t>Develop big data strategy</a:t>
            </a:r>
          </a:p>
          <a:p>
            <a:pPr lvl="1"/>
            <a:r>
              <a:rPr lang="en-US" altLang="en-US" sz="2400" dirty="0">
                <a:latin typeface="+mn-lt"/>
              </a:rPr>
              <a:t>Develop privacy policies</a:t>
            </a:r>
          </a:p>
          <a:p>
            <a:pPr lvl="1"/>
            <a:r>
              <a:rPr lang="en-US" altLang="en-US" sz="2400" dirty="0">
                <a:latin typeface="+mn-lt"/>
              </a:rPr>
              <a:t>Develop big data predictive models</a:t>
            </a:r>
          </a:p>
          <a:p>
            <a:pPr lvl="1"/>
            <a:r>
              <a:rPr lang="en-US" altLang="en-US" sz="2400" dirty="0">
                <a:latin typeface="+mn-lt"/>
              </a:rPr>
              <a:t>Develop big data mining technology</a:t>
            </a:r>
          </a:p>
          <a:p>
            <a:pPr lvl="1"/>
            <a:r>
              <a:rPr lang="en-US" altLang="en-US" sz="2400" dirty="0">
                <a:latin typeface="+mn-lt"/>
              </a:rPr>
              <a:t>Develop big data analytics tools and predictive modeling systems</a:t>
            </a:r>
            <a:endParaRPr lang="en-US" sz="2400" dirty="0">
              <a:latin typeface="+mn-lt"/>
            </a:endParaRPr>
          </a:p>
        </p:txBody>
      </p:sp>
    </p:spTree>
    <p:extLst>
      <p:ext uri="{BB962C8B-B14F-4D97-AF65-F5344CB8AC3E}">
        <p14:creationId xmlns:p14="http://schemas.microsoft.com/office/powerpoint/2010/main" val="907780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Dark Side of Big Data </a:t>
            </a:r>
            <a:r>
              <a:rPr lang="en-US" altLang="en-US" sz="2000" b="0" dirty="0"/>
              <a:t>(2 of 2)</a:t>
            </a:r>
            <a:endParaRPr lang="en-US" b="0" dirty="0"/>
          </a:p>
        </p:txBody>
      </p:sp>
      <p:sp>
        <p:nvSpPr>
          <p:cNvPr id="3" name="Text Placeholder 2"/>
          <p:cNvSpPr>
            <a:spLocks noGrp="1"/>
          </p:cNvSpPr>
          <p:nvPr>
            <p:ph type="body" idx="1"/>
          </p:nvPr>
        </p:nvSpPr>
        <p:spPr>
          <a:xfrm>
            <a:off x="457200" y="1600200"/>
            <a:ext cx="8020050" cy="4525963"/>
          </a:xfrm>
        </p:spPr>
        <p:txBody>
          <a:bodyPr/>
          <a:lstStyle/>
          <a:p>
            <a:r>
              <a:rPr lang="en-US" altLang="en-US" sz="2400" dirty="0">
                <a:latin typeface="+mn-lt"/>
              </a:rPr>
              <a:t>Organizations like Progressive and Deloitte Consulting L</a:t>
            </a:r>
            <a:r>
              <a:rPr lang="en-US" altLang="en-US" sz="100" dirty="0">
                <a:latin typeface="+mn-lt"/>
              </a:rPr>
              <a:t> </a:t>
            </a:r>
            <a:r>
              <a:rPr lang="en-US" altLang="en-US" sz="2400" dirty="0" err="1">
                <a:latin typeface="+mn-lt"/>
              </a:rPr>
              <a:t>L</a:t>
            </a:r>
            <a:r>
              <a:rPr lang="en-US" altLang="en-US" sz="100" dirty="0">
                <a:latin typeface="+mn-lt"/>
              </a:rPr>
              <a:t> </a:t>
            </a:r>
            <a:r>
              <a:rPr lang="en-US" altLang="en-US" sz="2400" dirty="0">
                <a:latin typeface="+mn-lt"/>
              </a:rPr>
              <a:t>P use predictive modeling to identify individual customers that fit risk or vulnerability profiles</a:t>
            </a:r>
            <a:endParaRPr lang="en-US" sz="2400" dirty="0">
              <a:latin typeface="+mn-lt"/>
            </a:endParaRPr>
          </a:p>
          <a:p>
            <a:r>
              <a:rPr lang="en-US" altLang="en-US" sz="2400" dirty="0">
                <a:latin typeface="+mn-lt"/>
              </a:rPr>
              <a:t>Demonstrates how technological innovations can be a double-edged sword</a:t>
            </a:r>
            <a:endParaRPr lang="en-US" altLang="ja-JP" sz="2400" dirty="0">
              <a:latin typeface="+mn-lt"/>
            </a:endParaRPr>
          </a:p>
          <a:p>
            <a:r>
              <a:rPr lang="en-US" altLang="en-US" sz="2400" dirty="0">
                <a:latin typeface="+mn-lt"/>
              </a:rPr>
              <a:t>Illustrates the ability of I</a:t>
            </a:r>
            <a:r>
              <a:rPr lang="en-US" altLang="en-US" sz="100" dirty="0">
                <a:latin typeface="+mn-lt"/>
              </a:rPr>
              <a:t> </a:t>
            </a:r>
            <a:r>
              <a:rPr lang="en-US" altLang="en-US" sz="2400" dirty="0">
                <a:latin typeface="+mn-lt"/>
              </a:rPr>
              <a:t>T systems to support decision making</a:t>
            </a:r>
            <a:endParaRPr lang="en-US" sz="2400" dirty="0">
              <a:latin typeface="+mn-lt"/>
            </a:endParaRPr>
          </a:p>
        </p:txBody>
      </p:sp>
    </p:spTree>
    <p:extLst>
      <p:ext uri="{BB962C8B-B14F-4D97-AF65-F5344CB8AC3E}">
        <p14:creationId xmlns:p14="http://schemas.microsoft.com/office/powerpoint/2010/main" val="2579893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Ethical, Social, and Political Issues are Raised by Information Systems?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Recent cases of failed ethical judgment in business</a:t>
            </a:r>
          </a:p>
          <a:p>
            <a:pPr lvl="1"/>
            <a:r>
              <a:rPr lang="en-US" altLang="en-US" sz="2400" dirty="0">
                <a:latin typeface="+mn-lt"/>
              </a:rPr>
              <a:t>Deerfield Management, Teva Pharmaceuticals Industries, General Motors, </a:t>
            </a:r>
            <a:r>
              <a:rPr lang="en-US" altLang="ja-JP" sz="2400" dirty="0">
                <a:latin typeface="+mn-lt"/>
              </a:rPr>
              <a:t>Takata Corporation</a:t>
            </a:r>
          </a:p>
          <a:p>
            <a:pPr lvl="1"/>
            <a:r>
              <a:rPr lang="en-US" altLang="en-US" sz="2400" dirty="0">
                <a:latin typeface="+mn-lt"/>
              </a:rPr>
              <a:t>In many, information systems used to bury decisions from public scrutiny</a:t>
            </a:r>
          </a:p>
          <a:p>
            <a:r>
              <a:rPr lang="en-US" altLang="en-US" sz="2400" dirty="0">
                <a:latin typeface="+mn-lt"/>
              </a:rPr>
              <a:t>Ethics</a:t>
            </a:r>
          </a:p>
          <a:p>
            <a:pPr lvl="1"/>
            <a:r>
              <a:rPr lang="en-US" altLang="en-US" sz="2400" dirty="0">
                <a:latin typeface="+mn-lt"/>
              </a:rPr>
              <a:t>Principles of right and wrong that individuals, acting as free moral agents, use to make choices to guide their behaviors</a:t>
            </a:r>
            <a:endParaRPr lang="en-US" sz="2400" dirty="0">
              <a:latin typeface="+mn-lt"/>
            </a:endParaRPr>
          </a:p>
        </p:txBody>
      </p:sp>
    </p:spTree>
    <p:extLst>
      <p:ext uri="{BB962C8B-B14F-4D97-AF65-F5344CB8AC3E}">
        <p14:creationId xmlns:p14="http://schemas.microsoft.com/office/powerpoint/2010/main" val="4247851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Ethical, Social, and Political Issues are Raised by Information Systems?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US" sz="2400" dirty="0">
                <a:latin typeface="+mn-lt"/>
              </a:rPr>
              <a:t>Information systems raise new ethical questions because they create opportunities for:</a:t>
            </a:r>
          </a:p>
          <a:p>
            <a:pPr lvl="1"/>
            <a:r>
              <a:rPr lang="en-US" sz="2400" dirty="0">
                <a:latin typeface="+mn-lt"/>
              </a:rPr>
              <a:t>Intense social change, threatening existing distributions of power, money, rights, and obligations</a:t>
            </a:r>
          </a:p>
          <a:p>
            <a:pPr lvl="1"/>
            <a:r>
              <a:rPr lang="en-US" sz="2400" dirty="0">
                <a:latin typeface="+mn-lt"/>
              </a:rPr>
              <a:t>New kinds of crime</a:t>
            </a:r>
          </a:p>
        </p:txBody>
      </p:sp>
    </p:spTree>
    <p:extLst>
      <p:ext uri="{BB962C8B-B14F-4D97-AF65-F5344CB8AC3E}">
        <p14:creationId xmlns:p14="http://schemas.microsoft.com/office/powerpoint/2010/main" val="3616679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Model for Thinking About Ethical, Social, and Political Issues</a:t>
            </a:r>
          </a:p>
        </p:txBody>
      </p:sp>
      <p:sp>
        <p:nvSpPr>
          <p:cNvPr id="3" name="Text Placeholder 2"/>
          <p:cNvSpPr>
            <a:spLocks noGrp="1"/>
          </p:cNvSpPr>
          <p:nvPr>
            <p:ph type="body" idx="1"/>
          </p:nvPr>
        </p:nvSpPr>
        <p:spPr/>
        <p:txBody>
          <a:bodyPr/>
          <a:lstStyle/>
          <a:p>
            <a:r>
              <a:rPr lang="en-US" altLang="en-US" sz="2400" dirty="0">
                <a:latin typeface="+mn-lt"/>
              </a:rPr>
              <a:t>Society as a calm pond</a:t>
            </a:r>
          </a:p>
          <a:p>
            <a:r>
              <a:rPr lang="en-US" altLang="en-US" sz="2400" dirty="0">
                <a:latin typeface="+mn-lt"/>
              </a:rPr>
              <a:t>I</a:t>
            </a:r>
            <a:r>
              <a:rPr lang="en-US" altLang="en-US" sz="100" dirty="0">
                <a:latin typeface="+mn-lt"/>
              </a:rPr>
              <a:t> </a:t>
            </a:r>
            <a:r>
              <a:rPr lang="en-US" altLang="en-US" sz="2400" dirty="0">
                <a:latin typeface="+mn-lt"/>
              </a:rPr>
              <a:t>T as rock dropped in pond, creating ripples of new situations not covered by old rules</a:t>
            </a:r>
          </a:p>
          <a:p>
            <a:r>
              <a:rPr lang="en-US" altLang="en-US" sz="2400" dirty="0">
                <a:latin typeface="+mn-lt"/>
              </a:rPr>
              <a:t>Social and political institutions cannot respond overnight to these ripples—it may take years to develop etiquette, expectations, laws</a:t>
            </a:r>
          </a:p>
          <a:p>
            <a:pPr lvl="1"/>
            <a:r>
              <a:rPr lang="en-US" altLang="en-US" sz="2400" dirty="0">
                <a:latin typeface="+mn-lt"/>
              </a:rPr>
              <a:t>Requires understanding of ethics to make choices in legally gray areas</a:t>
            </a:r>
            <a:endParaRPr lang="en-US" sz="2400" dirty="0">
              <a:latin typeface="+mn-lt"/>
            </a:endParaRPr>
          </a:p>
        </p:txBody>
      </p:sp>
    </p:spTree>
    <p:extLst>
      <p:ext uri="{BB962C8B-B14F-4D97-AF65-F5344CB8AC3E}">
        <p14:creationId xmlns:p14="http://schemas.microsoft.com/office/powerpoint/2010/main" val="2470615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Figure 4.1 The Relationship Between Ethical, Social, and Political Issues in an Information Society</a:t>
            </a:r>
          </a:p>
        </p:txBody>
      </p:sp>
      <p:pic>
        <p:nvPicPr>
          <p:cNvPr id="4" name="Picture 3" descr="A diagram shows the relationship between ethical, social, and political issues in an information society. The diagram shows five concentric circles with the innermost circle labeled as Information Technology and Systems. The next three circles are labeled as follows. Ethical issues Individual, Social issues Society, Political issues Polity. Each of these circles is divided into five segments representing following five moral dimensions. Information Rights and Obligations, Property Rights and Obligations, System Quality, Quality of Life, and Accountability and Control."/>
          <p:cNvPicPr>
            <a:picLocks noChangeAspect="1"/>
          </p:cNvPicPr>
          <p:nvPr/>
        </p:nvPicPr>
        <p:blipFill rotWithShape="1">
          <a:blip r:embed="rId3" cstate="screen">
            <a:extLst>
              <a:ext uri="{28A0092B-C50C-407E-A947-70E740481C1C}">
                <a14:useLocalDpi xmlns:a14="http://schemas.microsoft.com/office/drawing/2010/main"/>
              </a:ext>
            </a:extLst>
          </a:blip>
          <a:srcRect b="3341"/>
          <a:stretch/>
        </p:blipFill>
        <p:spPr>
          <a:xfrm>
            <a:off x="1762124" y="1787960"/>
            <a:ext cx="5619752" cy="4244106"/>
          </a:xfrm>
          <a:prstGeom prst="rect">
            <a:avLst/>
          </a:prstGeom>
        </p:spPr>
      </p:pic>
    </p:spTree>
    <p:extLst>
      <p:ext uri="{BB962C8B-B14F-4D97-AF65-F5344CB8AC3E}">
        <p14:creationId xmlns:p14="http://schemas.microsoft.com/office/powerpoint/2010/main" val="2830514012"/>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8280</TotalTime>
  <Words>4184</Words>
  <Application>Microsoft Office PowerPoint</Application>
  <PresentationFormat>On-screen Show (4:3)</PresentationFormat>
  <Paragraphs>315</Paragraphs>
  <Slides>37</Slides>
  <Notes>31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ＭＳ Ｐゴシック</vt: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The Dark Side of Big Data (1 of 2)</vt:lpstr>
      <vt:lpstr>The Dark Side of Big Data (2 of 2)</vt:lpstr>
      <vt:lpstr>What Ethical, Social, and Political Issues are Raised by Information Systems? (1 of 2)</vt:lpstr>
      <vt:lpstr>What Ethical, Social, and Political Issues are Raised by Information Systems? (2 of 2)</vt:lpstr>
      <vt:lpstr>A Model for Thinking About Ethical, Social, and Political Issues</vt:lpstr>
      <vt:lpstr>Figure 4.1 The Relationship Between Ethical, Social, and Political Issues in an Information Society</vt:lpstr>
      <vt:lpstr>Five Moral Dimensions of the Information Age</vt:lpstr>
      <vt:lpstr>Key Technology Trends That Raise Ethical Issues</vt:lpstr>
      <vt:lpstr>Advances in Data Analysis Techniques</vt:lpstr>
      <vt:lpstr>Figure 4.2 Nonobvious Relationship Awareness (N O R A)</vt:lpstr>
      <vt:lpstr>Basic Concepts: Responsibility, Accountability, and Liability</vt:lpstr>
      <vt:lpstr>Ethical Analysis</vt:lpstr>
      <vt:lpstr>Candidate Ethical Principles (1 of 2)</vt:lpstr>
      <vt:lpstr>Candidate Ethical Principles (2 of 2)</vt:lpstr>
      <vt:lpstr>Professional Codes of Conduct</vt:lpstr>
      <vt:lpstr>Real-World Ethical Dilemmas</vt:lpstr>
      <vt:lpstr>Information Rights: Privacy and Freedom in the Internet Age (1 of 3)</vt:lpstr>
      <vt:lpstr>Information Rights: Privacy and Freedom in the Internet Age (2 of 3)</vt:lpstr>
      <vt:lpstr>Information Rights: Privacy and Freedom in the Internet Age (3 of 3)</vt:lpstr>
      <vt:lpstr>European Directive on Data Protection</vt:lpstr>
      <vt:lpstr>Internet Challenges to Privacy (1 of 2)</vt:lpstr>
      <vt:lpstr>Internet Challenges to Privacy (2 of 2)</vt:lpstr>
      <vt:lpstr>Figure 4.3 How Cookies Identify Web Visitors</vt:lpstr>
      <vt:lpstr>Technical Solutions</vt:lpstr>
      <vt:lpstr>Property Rights: Intellectual Property</vt:lpstr>
      <vt:lpstr>Challenges to Intellectual Property Rights</vt:lpstr>
      <vt:lpstr>Computer-Related Liability Problems</vt:lpstr>
      <vt:lpstr>System Quality: Data Quality and System Errors</vt:lpstr>
      <vt:lpstr>Quality of Life: Equity, Access, Boundaries (1 of 3)</vt:lpstr>
      <vt:lpstr>Quality of Life: Equity, Access, Boundaries (2 of 3)</vt:lpstr>
      <vt:lpstr>Quality of Life: Equity, Access, Boundaries (3 of 3)</vt:lpstr>
      <vt:lpstr>Interactive Session: Technology: Volkswagen Pollutes its Reputation with Software to Evade Emissions Testing</vt:lpstr>
      <vt:lpstr>Interactive Session – People: Will Automation Kill Jobs?</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892</cp:revision>
  <dcterms:modified xsi:type="dcterms:W3CDTF">2018-10-22T13:55:06Z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