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38"/>
  </p:notesMasterIdLst>
  <p:handoutMasterIdLst>
    <p:handoutMasterId r:id="rId39"/>
  </p:handoutMasterIdLst>
  <p:sldIdLst>
    <p:sldId id="301" r:id="rId3"/>
    <p:sldId id="306" r:id="rId4"/>
    <p:sldId id="307"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 id="332" r:id="rId30"/>
    <p:sldId id="333" r:id="rId31"/>
    <p:sldId id="334" r:id="rId32"/>
    <p:sldId id="335" r:id="rId33"/>
    <p:sldId id="336" r:id="rId34"/>
    <p:sldId id="337" r:id="rId35"/>
    <p:sldId id="338" r:id="rId36"/>
    <p:sldId id="339" r:id="rId3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629" autoAdjust="0"/>
    <p:restoredTop sz="91860" autoAdjust="0"/>
  </p:normalViewPr>
  <p:slideViewPr>
    <p:cSldViewPr snapToGrid="0" snapToObjects="1">
      <p:cViewPr varScale="1">
        <p:scale>
          <a:sx n="101" d="100"/>
          <a:sy n="101" d="100"/>
        </p:scale>
        <p:origin x="2406" y="108"/>
      </p:cViewPr>
      <p:guideLst>
        <p:guide orient="horz" pos="2160"/>
        <p:guide pos="2880"/>
      </p:guideLst>
    </p:cSldViewPr>
  </p:slideViewPr>
  <p:outlineViewPr>
    <p:cViewPr>
      <p:scale>
        <a:sx n="100" d="100"/>
        <a:sy n="100"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10/22/2018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Ask students to describe and discuss firms that they believe really </a:t>
            </a:r>
            <a:r>
              <a:rPr lang="ja-JP" altLang="en-US" dirty="0">
                <a:latin typeface="Times New Roman" panose="02020603050405020304" pitchFamily="18" charset="0"/>
              </a:rPr>
              <a:t>“</a:t>
            </a:r>
            <a:r>
              <a:rPr lang="en-US" altLang="ja-JP" dirty="0">
                <a:latin typeface="Times New Roman" panose="02020603050405020304" pitchFamily="18" charset="0"/>
              </a:rPr>
              <a:t>care about the customer</a:t>
            </a:r>
            <a:r>
              <a:rPr lang="ja-JP" altLang="en-US" dirty="0">
                <a:latin typeface="Times New Roman" panose="02020603050405020304" pitchFamily="18" charset="0"/>
              </a:rPr>
              <a:t>”</a:t>
            </a:r>
            <a:r>
              <a:rPr lang="en-US" altLang="ja-JP" dirty="0">
                <a:latin typeface="Times New Roman" panose="02020603050405020304" pitchFamily="18" charset="0"/>
              </a:rPr>
              <a:t> or offer great customer service. If this proves difficult, ask them to talk about companies with really poor customer service. Everybody knows a really poor customer service organization.   In these discussions, ask students how IS could help improve the relationship with the customer.</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9877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to help you put together a list of industries that have been greatly impacted by the Internet and the web. Then for each industry, ask them to describe how the Internet has changed the industry. How has the Internet changed that industry from a consumer perspective? Can students think of some industries that have been destroyed by the Internet?  Or greatly changed?  Record stores, video stores, and small local bookstores come to mind.</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52581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Porter</a:t>
            </a:r>
            <a:r>
              <a:rPr lang="en-US" altLang="ja-JP" dirty="0">
                <a:latin typeface="Times New Roman" panose="02020603050405020304" pitchFamily="18" charset="0"/>
              </a:rPr>
              <a:t>'s industry analysis is not the only competitive strategy model. In the business chain (really a business process model), firms achieve competitive advantages by being more efficient. This does not mean low-priced. The gains from efficiency may be retained by the firm as greater profits, depending on the competitive situation. For instance, Walmart adopts a business value chain model to achieve the lowest prices, but not so low as to report lower profits.</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96295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3.2,</a:t>
            </a:r>
            <a:r>
              <a:rPr lang="en-US" altLang="en-US" baseline="0" dirty="0"/>
              <a:t> </a:t>
            </a:r>
            <a:r>
              <a:rPr lang="en-US" altLang="en-US" i="0" baseline="0" dirty="0"/>
              <a:t>Page </a:t>
            </a:r>
            <a:r>
              <a:rPr lang="en-US" altLang="en-US" i="0" baseline="0" dirty="0">
                <a:solidFill>
                  <a:srgbClr val="FF0000"/>
                </a:solidFill>
              </a:rPr>
              <a:t>89</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This figure provides examples of systems for both primary and support activities of a firm and of its value partners that would add a margin of value to a firm’s products or services.</a:t>
            </a:r>
            <a:endParaRPr lang="en-US" altLang="en-US" sz="1200" b="0" i="0" u="none" strike="noStrike" kern="1200" cap="none" baseline="0" dirty="0">
              <a:solidFill>
                <a:schemeClr val="tx1"/>
              </a:solidFill>
              <a:latin typeface="Arial"/>
              <a:ea typeface="Arial"/>
              <a:cs typeface="Arial"/>
              <a:sym typeface="Arial"/>
            </a:endParaRP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You can ask a single student to describe the business value chain in a business where they now work, or did work. Then ask the student to talk about how information systems were used in each step of the value chain.</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504895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The phenomenon where several firms cooperate with one another in order to put together for the customer a single product or service goes by many names. At times it has been referred to as the extended firm, the virtual firm, the contract firm, and so on. To a large extent, business firms have always been dependent on their suppliers, logistics partners (trucking and railroads), and distributors including retailers. But in the Internet age, this kind of dependence and coordination takes place much more broadly and continuously. A small Internet company often works with a design firm thousands of miles away, a software firm on a different continent, and sells its products using Google</a:t>
            </a:r>
            <a:r>
              <a:rPr lang="en-US" altLang="ja-JP" dirty="0">
                <a:latin typeface="Times New Roman" panose="02020603050405020304" pitchFamily="18" charset="0"/>
              </a:rPr>
              <a:t>'s Ad Word program. The customer receives a single product or service which was co-produced by many firms working together closely.</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233813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3.3,</a:t>
            </a:r>
            <a:r>
              <a:rPr lang="en-US" altLang="en-US" baseline="0" dirty="0"/>
              <a:t> </a:t>
            </a:r>
            <a:r>
              <a:rPr lang="en-US" altLang="en-US" i="0" baseline="0" dirty="0"/>
              <a:t>Page </a:t>
            </a:r>
            <a:r>
              <a:rPr lang="en-US" altLang="en-US" i="0" baseline="0" dirty="0">
                <a:solidFill>
                  <a:srgbClr val="FF0000"/>
                </a:solidFill>
              </a:rPr>
              <a:t>91</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The value web is a networked system that can synchronize the value chains of business partners within an industry to respond rapidly to changes in supply and demand.</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309203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Other competitive strategy models don</a:t>
            </a:r>
            <a:r>
              <a:rPr lang="en-US" altLang="ja-JP" dirty="0">
                <a:latin typeface="Times New Roman" panose="02020603050405020304" pitchFamily="18" charset="0"/>
              </a:rPr>
              <a:t>'t focus on business processes and value chains, but instead focus on the core competencies of a firm. Most times we don't think about what firms are really good at, but the idea is for the firm to focus on what it really does well, better than anyone else, and to succeed by being the most efficient producer of best quality products and services. At the very least, firms should not be involved in a host of businesses where they are at best mediocre players. The role of IT in these models of competition is usually as a tool for achieving best-in-class products and services. This can include using IT as a collaboration tool, coordinating tool, and knowledge aggregator or store for the firm so that knowledge can be widely shared.</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179572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Network competitive strategies focus usually on Internet opportunities and companies. Here the emphasis is on products or services that can </a:t>
            </a:r>
            <a:r>
              <a:rPr lang="ja-JP" altLang="en-US" dirty="0">
                <a:latin typeface="Times New Roman" panose="02020603050405020304" pitchFamily="18" charset="0"/>
              </a:rPr>
              <a:t>“</a:t>
            </a:r>
            <a:r>
              <a:rPr lang="en-US" altLang="ja-JP" dirty="0">
                <a:latin typeface="Times New Roman" panose="02020603050405020304" pitchFamily="18" charset="0"/>
              </a:rPr>
              <a:t>go viral,</a:t>
            </a:r>
            <a:r>
              <a:rPr lang="ja-JP" altLang="en-US" dirty="0">
                <a:latin typeface="Times New Roman" panose="02020603050405020304" pitchFamily="18" charset="0"/>
              </a:rPr>
              <a:t>”</a:t>
            </a:r>
            <a:r>
              <a:rPr lang="en-US" altLang="ja-JP" dirty="0">
                <a:latin typeface="Times New Roman" panose="02020603050405020304" pitchFamily="18" charset="0"/>
              </a:rPr>
              <a:t> that is, take advantage of the fact that there are millions of people online, and if they generate positive messages about your product, in a few hours several million people will know about it. This explains why some services like Twitter, Facebook, and YouTube have grown with truly hockey-stick curves. Another different Internet (network) strategy is to use the Internet to find partners and collaborators who can magnify the power of your smaller firm.</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146272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Most technologies throughout history have been </a:t>
            </a:r>
            <a:r>
              <a:rPr lang="ja-JP" altLang="en-US" dirty="0">
                <a:latin typeface="Times New Roman" panose="02020603050405020304" pitchFamily="18" charset="0"/>
              </a:rPr>
              <a:t>“</a:t>
            </a:r>
            <a:r>
              <a:rPr lang="en-US" altLang="ja-JP" dirty="0">
                <a:latin typeface="Times New Roman" panose="02020603050405020304" pitchFamily="18" charset="0"/>
              </a:rPr>
              <a:t>disruptive</a:t>
            </a:r>
            <a:r>
              <a:rPr lang="ja-JP" altLang="en-US" dirty="0">
                <a:latin typeface="Times New Roman" panose="02020603050405020304" pitchFamily="18" charset="0"/>
              </a:rPr>
              <a:t>”</a:t>
            </a:r>
            <a:r>
              <a:rPr lang="en-US" altLang="ja-JP" dirty="0">
                <a:latin typeface="Times New Roman" panose="02020603050405020304" pitchFamily="18" charset="0"/>
              </a:rPr>
              <a:t> in the sense that their use produces superior products and services at a fraction of the cost. Certainly automobiles were a disruptive technology a hundred years ago which rather completely eliminated the buggy industry. The Internet is no different in rendering certain industries obsolete and unable to compete. Ask students to make a list with your help on industries that have been disrupted by the Internet.</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598667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Certainly one of the more disruptive impacts of the Internet has been to spread jobs out across a world labor market, with industrial jobs moving to the lowest-wage countries. In the past, communication barriers were so severe that it would be impossible to coordinate product and service development in both the United States and China, or India. Today, with instant Internet communications from email, chat, and video cameras, the cost of operating globally has fallen, and even small firms work on a global basis today.</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88026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ja-JP" altLang="en-US" dirty="0">
                <a:latin typeface="Times New Roman" panose="02020603050405020304" pitchFamily="18" charset="0"/>
              </a:rPr>
              <a:t>“</a:t>
            </a:r>
            <a:r>
              <a:rPr lang="en-US" altLang="ja-JP" dirty="0">
                <a:latin typeface="Times New Roman" panose="02020603050405020304" pitchFamily="18" charset="0"/>
              </a:rPr>
              <a:t>Strategy</a:t>
            </a:r>
            <a:r>
              <a:rPr lang="ja-JP" altLang="en-US" dirty="0">
                <a:latin typeface="Times New Roman" panose="02020603050405020304" pitchFamily="18" charset="0"/>
              </a:rPr>
              <a:t>”</a:t>
            </a:r>
            <a:r>
              <a:rPr lang="en-US" altLang="ja-JP" dirty="0">
                <a:latin typeface="Times New Roman" panose="02020603050405020304" pitchFamily="18" charset="0"/>
              </a:rPr>
              <a:t> can be an abstract concept to undergraduates. It's helpful to start this conversation by asking students for some examples of </a:t>
            </a:r>
            <a:r>
              <a:rPr lang="ja-JP" altLang="en-US" dirty="0">
                <a:latin typeface="Times New Roman" panose="02020603050405020304" pitchFamily="18" charset="0"/>
              </a:rPr>
              <a:t>“</a:t>
            </a:r>
            <a:r>
              <a:rPr lang="en-US" altLang="ja-JP" dirty="0">
                <a:latin typeface="Times New Roman" panose="02020603050405020304" pitchFamily="18" charset="0"/>
              </a:rPr>
              <a:t>business strategy.</a:t>
            </a:r>
            <a:r>
              <a:rPr lang="ja-JP" altLang="en-US" dirty="0">
                <a:latin typeface="Times New Roman" panose="02020603050405020304" pitchFamily="18" charset="0"/>
              </a:rPr>
              <a:t>”</a:t>
            </a:r>
            <a:r>
              <a:rPr lang="en-US" altLang="ja-JP" dirty="0">
                <a:latin typeface="Times New Roman" panose="02020603050405020304" pitchFamily="18" charset="0"/>
              </a:rPr>
              <a:t> Or ask them what they think the strategy of well-known firms might be? How about Apple, Microsoft, Ford, AT&amp;T Wireless, Coca Cola, Google, or any well-known public company? Ultimately strategy is about performing better than the other firms in your industry. How can firms do that?</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129578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3.4,</a:t>
            </a:r>
            <a:r>
              <a:rPr lang="en-US" altLang="en-US" baseline="0" dirty="0"/>
              <a:t> Page </a:t>
            </a:r>
            <a:r>
              <a:rPr lang="en-US" altLang="en-US" i="0" baseline="0" dirty="0">
                <a:solidFill>
                  <a:srgbClr val="FF0000"/>
                </a:solidFill>
              </a:rPr>
              <a:t>94</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Apple designs the iPhone in the United States and relies on suppliers in the United States, Germany, Italy, France, and South Korea for parts. Final assembly occurs in China.</a:t>
            </a:r>
          </a:p>
          <a:p>
            <a:endParaRPr lang="en-US" alt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Most of the electronic products we use today are </a:t>
            </a:r>
            <a:r>
              <a:rPr lang="ja-JP" altLang="en-US" dirty="0">
                <a:latin typeface="Times New Roman" panose="02020603050405020304" pitchFamily="18" charset="0"/>
              </a:rPr>
              <a:t>“</a:t>
            </a:r>
            <a:r>
              <a:rPr lang="en-US" altLang="ja-JP" dirty="0">
                <a:latin typeface="Times New Roman" panose="02020603050405020304" pitchFamily="18" charset="0"/>
              </a:rPr>
              <a:t>global</a:t>
            </a:r>
            <a:r>
              <a:rPr lang="ja-JP" altLang="en-US" dirty="0">
                <a:latin typeface="Times New Roman" panose="02020603050405020304" pitchFamily="18" charset="0"/>
              </a:rPr>
              <a:t>”</a:t>
            </a:r>
            <a:r>
              <a:rPr lang="en-US" altLang="ja-JP" dirty="0">
                <a:latin typeface="Times New Roman" panose="02020603050405020304" pitchFamily="18" charset="0"/>
              </a:rPr>
              <a:t> in the sense that their design, production, and distribution take place across nearly all continents. Even automobiles increasingly are global collections of parts and sub-assemblies.</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47901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There</a:t>
            </a:r>
            <a:r>
              <a:rPr lang="en-US" altLang="en-US" baseline="0" dirty="0">
                <a:latin typeface="Times New Roman" panose="02020603050405020304" pitchFamily="18" charset="0"/>
              </a:rPr>
              <a:t> are </a:t>
            </a:r>
            <a:r>
              <a:rPr lang="en-US" altLang="ja-JP" dirty="0">
                <a:latin typeface="Times New Roman" panose="02020603050405020304" pitchFamily="18" charset="0"/>
              </a:rPr>
              <a:t>a lot of ways to set up a global information system. Much depends on the type of company. Most companies today have large data centers spread around the world to handle their information needs on a regional basis. Some are more centralized than others. Generally, the trend was to allow regions considerable autonomy, but this strategy backfired as firms sought the efficiencies of a single global product, service, and database.  Today the trend is towards centralized</a:t>
            </a:r>
            <a:r>
              <a:rPr lang="en-US" altLang="ja-JP" baseline="0" dirty="0">
                <a:latin typeface="Times New Roman" panose="02020603050405020304" pitchFamily="18" charset="0"/>
              </a:rPr>
              <a:t> global systems for financial results, and supply chain coordination, and local/regional systems for customer-facing activities.</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33447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3.5,</a:t>
            </a:r>
            <a:r>
              <a:rPr lang="en-US" altLang="en-US" baseline="0" dirty="0"/>
              <a:t> Page </a:t>
            </a:r>
            <a:r>
              <a:rPr lang="en-US" altLang="en-US" i="0" baseline="0" dirty="0">
                <a:solidFill>
                  <a:srgbClr val="FF0000"/>
                </a:solidFill>
              </a:rPr>
              <a:t>96</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The large </a:t>
            </a:r>
            <a:r>
              <a:rPr lang="en-US" sz="1200" b="0" i="1" u="none" strike="noStrike" kern="1200" cap="none" baseline="0" dirty="0" err="1">
                <a:solidFill>
                  <a:schemeClr val="tx1"/>
                </a:solidFill>
                <a:latin typeface="Arial"/>
                <a:ea typeface="Arial"/>
                <a:cs typeface="Arial"/>
                <a:sym typeface="Arial"/>
              </a:rPr>
              <a:t>Xs</a:t>
            </a:r>
            <a:r>
              <a:rPr lang="en-US" sz="1200" b="0" i="1" u="none" strike="noStrike" kern="1200" cap="none" baseline="0" dirty="0">
                <a:solidFill>
                  <a:schemeClr val="tx1"/>
                </a:solidFill>
                <a:latin typeface="Arial"/>
                <a:ea typeface="Arial"/>
                <a:cs typeface="Arial"/>
                <a:sym typeface="Arial"/>
              </a:rPr>
              <a:t> show the dominant patterns, and the small </a:t>
            </a:r>
            <a:r>
              <a:rPr lang="en-US" sz="1200" b="0" i="1" u="none" strike="noStrike" kern="1200" cap="none" baseline="0" dirty="0" err="1">
                <a:solidFill>
                  <a:schemeClr val="tx1"/>
                </a:solidFill>
                <a:latin typeface="Arial"/>
                <a:ea typeface="Arial"/>
                <a:cs typeface="Arial"/>
                <a:sym typeface="Arial"/>
              </a:rPr>
              <a:t>Xs</a:t>
            </a:r>
            <a:r>
              <a:rPr lang="en-US" sz="1200" b="0" i="1" u="none" strike="noStrike" kern="1200" cap="none" baseline="0" dirty="0">
                <a:solidFill>
                  <a:schemeClr val="tx1"/>
                </a:solidFill>
                <a:latin typeface="Arial"/>
                <a:ea typeface="Arial"/>
                <a:cs typeface="Arial"/>
                <a:sym typeface="Arial"/>
              </a:rPr>
              <a:t> show the emerging patterns. For instance, domestic exporters rely predominantly on centralized systems, but there is continual pressure and some development of decentralized systems in local marketing regions.</a:t>
            </a:r>
          </a:p>
          <a:p>
            <a:endParaRPr lang="en-US" alt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Most of the electronic products we use today are </a:t>
            </a:r>
            <a:r>
              <a:rPr lang="ja-JP" altLang="en-US" dirty="0">
                <a:latin typeface="Times New Roman" panose="02020603050405020304" pitchFamily="18" charset="0"/>
              </a:rPr>
              <a:t>“</a:t>
            </a:r>
            <a:r>
              <a:rPr lang="en-US" altLang="ja-JP" dirty="0">
                <a:latin typeface="Times New Roman" panose="02020603050405020304" pitchFamily="18" charset="0"/>
              </a:rPr>
              <a:t>global</a:t>
            </a:r>
            <a:r>
              <a:rPr lang="ja-JP" altLang="en-US" dirty="0">
                <a:latin typeface="Times New Roman" panose="02020603050405020304" pitchFamily="18" charset="0"/>
              </a:rPr>
              <a:t>”</a:t>
            </a:r>
            <a:r>
              <a:rPr lang="en-US" altLang="ja-JP" dirty="0">
                <a:latin typeface="Times New Roman" panose="02020603050405020304" pitchFamily="18" charset="0"/>
              </a:rPr>
              <a:t> in the sense that their design, production, and distribution take place across nearly all continents. Even automobiles increasingly are global collections of parts and sub-assemblies.</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543267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Surely one strategy is to produce the highest quality product or service, and  charge accordingly. Information systems historically have placed a key role in the quality movement by enabling the measurement of quality, and helping managers model and optimize business processes.  The overall customer experience is what firms are now concentrating on.</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958858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lists some of the more common ways IS has played a central role in the quality movement.</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4493760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If your company has the most efficient, highest quality processes that result in few errors, you have a competitive advantage. However, this advantage can disappear pretty quickly as your competition catches up, and they will catch up. One answer is a continuous, incremental improvement process that is ongoing and results in your processes always being at the leading edge.  </a:t>
            </a:r>
          </a:p>
          <a:p>
            <a:pPr eaLnBrk="1" hangingPunct="1"/>
            <a:r>
              <a:rPr lang="en-US" altLang="en-US" dirty="0">
                <a:latin typeface="Times New Roman" panose="02020603050405020304" pitchFamily="18" charset="0"/>
              </a:rPr>
              <a:t>A major point of this book is to let students know that you can</a:t>
            </a:r>
            <a:r>
              <a:rPr lang="en-US" altLang="ja-JP" dirty="0">
                <a:latin typeface="Times New Roman" panose="02020603050405020304" pitchFamily="18" charset="0"/>
              </a:rPr>
              <a:t>'t just plug in computers and expect miracles. You need to think about your business processes and figure out how to improve, and then figure out how IT can help improve the processes even further.</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712959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3.6,</a:t>
            </a:r>
            <a:r>
              <a:rPr lang="en-US" altLang="en-US" baseline="0" dirty="0"/>
              <a:t> Page </a:t>
            </a:r>
            <a:r>
              <a:rPr lang="en-US" altLang="en-US" i="0" baseline="0" dirty="0">
                <a:solidFill>
                  <a:srgbClr val="FF0000"/>
                </a:solidFill>
              </a:rPr>
              <a:t>100</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Purchasing a book from a physical bookstore requires both the seller and the customer to perform many steps.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959250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3.7,</a:t>
            </a:r>
            <a:r>
              <a:rPr lang="en-US" altLang="en-US" baseline="0" dirty="0"/>
              <a:t> Page </a:t>
            </a:r>
            <a:r>
              <a:rPr lang="en-US" altLang="en-US" i="0" baseline="0" dirty="0">
                <a:solidFill>
                  <a:srgbClr val="FF0000"/>
                </a:solidFill>
              </a:rPr>
              <a:t>101</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Using Internet technology makes it possible to redesign the process for purchasing a book so that it only has a few steps and consumes</a:t>
            </a:r>
          </a:p>
          <a:p>
            <a:r>
              <a:rPr lang="en-US" sz="1200" b="0" i="1" u="none" strike="noStrike" kern="1200" cap="none" baseline="0" dirty="0">
                <a:solidFill>
                  <a:schemeClr val="tx1"/>
                </a:solidFill>
                <a:latin typeface="Arial"/>
                <a:ea typeface="Arial"/>
                <a:cs typeface="Arial"/>
                <a:sym typeface="Arial"/>
              </a:rPr>
              <a:t>fewer resources.</a:t>
            </a:r>
          </a:p>
          <a:p>
            <a:endParaRPr lang="en-US" altLang="en-US" sz="1200" b="0" i="1" u="none" strike="noStrike" kern="1200" cap="none" baseline="0" dirty="0">
              <a:solidFill>
                <a:schemeClr val="tx1"/>
              </a:solidFill>
              <a:latin typeface="Arial"/>
              <a:ea typeface="Arial"/>
              <a:cs typeface="Arial"/>
              <a:sym typeface="Arial"/>
            </a:endParaRPr>
          </a:p>
          <a:p>
            <a:r>
              <a:rPr lang="en-US" altLang="en-US" dirty="0">
                <a:latin typeface="Times New Roman" panose="02020603050405020304" pitchFamily="18" charset="0"/>
              </a:rPr>
              <a:t>Competing on business processes almost always means simplifying the process, reducing the number of people involved, reducing the decision time, expanding the remaining employees</a:t>
            </a:r>
            <a:r>
              <a:rPr lang="en-US" altLang="ja-JP" dirty="0">
                <a:latin typeface="Times New Roman" panose="02020603050405020304" pitchFamily="18" charset="0"/>
              </a:rPr>
              <a:t>' job responsibilities, and using information systems to speed the flow and quality of information.</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512609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ja-JP" altLang="en-US" dirty="0">
                <a:latin typeface="Times New Roman" panose="02020603050405020304" pitchFamily="18" charset="0"/>
              </a:rPr>
              <a:t>“</a:t>
            </a:r>
            <a:r>
              <a:rPr lang="en-US" altLang="ja-JP" dirty="0">
                <a:latin typeface="Times New Roman" panose="02020603050405020304" pitchFamily="18" charset="0"/>
              </a:rPr>
              <a:t>Reengineering</a:t>
            </a:r>
            <a:r>
              <a:rPr lang="ja-JP" altLang="en-US" dirty="0">
                <a:latin typeface="Times New Roman" panose="02020603050405020304" pitchFamily="18" charset="0"/>
              </a:rPr>
              <a:t>”</a:t>
            </a:r>
            <a:r>
              <a:rPr lang="en-US" altLang="ja-JP" dirty="0">
                <a:latin typeface="Times New Roman" panose="02020603050405020304" pitchFamily="18" charset="0"/>
              </a:rPr>
              <a:t> was at one point a highly regarded approach to high-speed dramatic change in business firms. It often resulted in profound simplification of antiquated business processes, resulting in severe disruptions to the work force which was decimated by layoffs. Most grand reengineering efforts did not produce the promised results, or produced results in very limited areas of the firm which had little impact on overall efficiency and productivity. Today industry and firm restructuring generally takes place through the impact of global markets on firms, and less by a planned form of social change.</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579713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good opportunity for a class discussion of the</a:t>
            </a:r>
            <a:r>
              <a:rPr lang="en-US" baseline="0" dirty="0"/>
              <a:t> new Section on careers.  Would any in the class be interested in a job like this?  What do they think are the most important skills the employer is looking for?  How would they answer the interviewer questions?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98737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dirty="0"/>
              <a:t>You can ask</a:t>
            </a:r>
            <a:r>
              <a:rPr lang="en-US" altLang="ja-JP" baseline="0" dirty="0"/>
              <a:t> students which company has the “better” strategy, and why? Will these firms attract them to switch their wireless provider, or to purchase some of their services?</a:t>
            </a:r>
            <a:endParaRPr lang="en-US" altLang="ja-JP"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13177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Porter</a:t>
            </a:r>
            <a:r>
              <a:rPr lang="en-US" altLang="ja-JP" dirty="0">
                <a:latin typeface="Times New Roman" panose="02020603050405020304" pitchFamily="18" charset="0"/>
              </a:rPr>
              <a:t>'s model is the best known model of competitive advantage. Now more than thirty years old, it still provides a nice summary of the strategic situation of firms in a larger business environment. The model focuses on industry structure (or the environment of the firm) as the main determinant of management decisions about corporate strategies.   Managers don't just make up strategies out of thin air. They look at the competitive situation in their industry, and then consider ways of coping and succeeding in that environment.</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26019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3.1,</a:t>
            </a:r>
            <a:r>
              <a:rPr lang="en-US" altLang="en-US" baseline="0" dirty="0"/>
              <a:t> Page </a:t>
            </a:r>
            <a:r>
              <a:rPr lang="en-US" altLang="en-US" i="0" baseline="0" dirty="0">
                <a:solidFill>
                  <a:srgbClr val="FF0000"/>
                </a:solidFill>
              </a:rPr>
              <a:t>81</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In Porter’s competitive forces model, the strategic position of the firm and its strategies are determined not only by competition with its traditional direct competitors but also by four forces in the industry’s environment: new market entrants, substitute products, customers, and suppliers.</a:t>
            </a:r>
            <a:endParaRPr lang="en-US" altLang="en-US" sz="1200" b="0" i="0" u="none" strike="noStrike" kern="1200" cap="none" baseline="0" dirty="0">
              <a:solidFill>
                <a:schemeClr val="tx1"/>
              </a:solidFill>
              <a:latin typeface="Arial"/>
              <a:ea typeface="Arial"/>
              <a:cs typeface="Arial"/>
              <a:sym typeface="Arial"/>
            </a:endParaRP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A good way to teach this model is to take a specific industry and ask students to fill in the boxes in the model (starting with the environmental boxes). Any industry can be analyzed: automobiles, PC computers, smartphones, and so on.</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6081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Information systems often play a critical role in defining and achieving strategic objectives of the firm. Sometimes, IS </a:t>
            </a:r>
            <a:r>
              <a:rPr lang="en-US" altLang="en-US" dirty="0" err="1">
                <a:latin typeface="Times New Roman" panose="02020603050405020304" pitchFamily="18" charset="0"/>
              </a:rPr>
              <a:t>is</a:t>
            </a:r>
            <a:r>
              <a:rPr lang="en-US" altLang="en-US" dirty="0">
                <a:latin typeface="Times New Roman" panose="02020603050405020304" pitchFamily="18" charset="0"/>
              </a:rPr>
              <a:t> tangential: Coca Cola for instance is not an intense technology user, and maintains its differentiated product through marketing and branding efforts. Other firms are intensely using IS to achieve competitive advantages, from Walmart to Facebook, Amazon, and Google.  </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The first step in using information systems to serve your firm is to make sure the IS objectives are lined up with the business objectives.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98311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In the physical retail industry, including groceries, the keys to success are efficiency in moving product through your pipeline, minimizing inventory and time delays between receipt of the goods, and the customer purchase. Large</a:t>
            </a:r>
            <a:r>
              <a:rPr lang="en-US" altLang="en-US" baseline="0" dirty="0">
                <a:latin typeface="Times New Roman" panose="02020603050405020304" pitchFamily="18" charset="0"/>
              </a:rPr>
              <a:t> regional and national grocery chains like </a:t>
            </a:r>
            <a:r>
              <a:rPr lang="en-US" altLang="en-US" baseline="0" dirty="0" err="1">
                <a:latin typeface="Times New Roman" panose="02020603050405020304" pitchFamily="18" charset="0"/>
              </a:rPr>
              <a:t>Krogers</a:t>
            </a:r>
            <a:r>
              <a:rPr lang="en-US" altLang="en-US" baseline="0" dirty="0">
                <a:latin typeface="Times New Roman" panose="02020603050405020304" pitchFamily="18" charset="0"/>
              </a:rPr>
              <a:t>, Walmart, Shoprite, Safeway, and Publix, are competing directly with Amazon by offering online ordering and home delivery using their local stores as warehouses.</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89500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Ask students to help you make a list of companies that have really unique products or services. It</a:t>
            </a:r>
            <a:r>
              <a:rPr lang="en-US" altLang="ja-JP" dirty="0">
                <a:latin typeface="Times New Roman" panose="02020603050405020304" pitchFamily="18" charset="0"/>
              </a:rPr>
              <a:t>'s fun to ask students for local firms on this list. There may be a really unique pizza store, theater, or restaurant in the neighborhood to help illustrate the point about product differentiation as a competitive strategy.</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66874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Ask students for web stores that appeal to a very small niche market, e.g., people with unique hobbies, special interests, or different political and cultural views.  Etsy</a:t>
            </a:r>
            <a:r>
              <a:rPr lang="en-US" altLang="en-US" baseline="0" dirty="0">
                <a:latin typeface="Times New Roman" panose="02020603050405020304" pitchFamily="18" charset="0"/>
              </a:rPr>
              <a:t> is a good example to visit in class.</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5622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243155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10/22/2018</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a:t>Click to add copyright line</a:t>
            </a:r>
            <a:endParaRPr lang="en-IN"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30502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aseline="0">
                <a:solidFill>
                  <a:schemeClr val="accent1"/>
                </a:solidFill>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accent1"/>
              </a:buClr>
              <a:buSzPct val="100000"/>
              <a:defRPr/>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9" name="Date Placeholder 3"/>
          <p:cNvSpPr>
            <a:spLocks noGrp="1"/>
          </p:cNvSpPr>
          <p:nvPr>
            <p:ph type="dt" sz="half" idx="10"/>
          </p:nvPr>
        </p:nvSpPr>
        <p:spPr>
          <a:xfrm>
            <a:off x="6335713" y="113072"/>
            <a:ext cx="2133600" cy="182880"/>
          </a:xfrm>
        </p:spPr>
        <p:txBody>
          <a:bodyPr/>
          <a:lstStyle/>
          <a:p>
            <a:fld id="{891838CE-430E-45DE-B6AA-42DD655BB05E}" type="datetime1">
              <a:rPr lang="en-US" smtClean="0"/>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858964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3399B5"/>
                </a:solidFill>
              </a:defRPr>
            </a:lvl1pPr>
          </a:lstStyle>
          <a:p>
            <a:r>
              <a:rPr lang="en-US" dirty="0"/>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524156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740544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832AD23-A511-424E-9DD2-B8CE2D237B20}" type="datetime1">
              <a:rPr lang="en-US" smtClean="0"/>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342578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53605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57200" y="37338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0133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807084"/>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73720" y="4013968"/>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1440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64168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57200" y="368316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5"/>
          </p:nvPr>
        </p:nvSpPr>
        <p:spPr>
          <a:xfrm>
            <a:off x="457200" y="472464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57040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77839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6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9279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7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3750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8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7686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9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35231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1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6053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1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6944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1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553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a:p>
            <a:pPr lvl="1"/>
            <a:endParaRPr lang="en-IN" dirty="0"/>
          </a:p>
          <a:p>
            <a:pPr lvl="2"/>
            <a:endParaRPr lang="en-IN"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1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7490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1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06600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1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13"/>
          <p:cNvSpPr>
            <a:spLocks noGrp="1"/>
          </p:cNvSpPr>
          <p:nvPr>
            <p:ph sz="quarter" idx="28"/>
          </p:nvPr>
        </p:nvSpPr>
        <p:spPr>
          <a:xfrm>
            <a:off x="4326230" y="5504746"/>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92094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2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5" name="Content Placeholder 2"/>
          <p:cNvSpPr>
            <a:spLocks noGrp="1"/>
          </p:cNvSpPr>
          <p:nvPr>
            <p:ph idx="19"/>
          </p:nvPr>
        </p:nvSpPr>
        <p:spPr>
          <a:xfrm>
            <a:off x="4790255"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790256"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790255"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2"/>
          <p:cNvSpPr>
            <a:spLocks noGrp="1"/>
          </p:cNvSpPr>
          <p:nvPr>
            <p:ph idx="26"/>
          </p:nvPr>
        </p:nvSpPr>
        <p:spPr>
          <a:xfrm>
            <a:off x="4790255"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27"/>
          </p:nvPr>
        </p:nvSpPr>
        <p:spPr>
          <a:xfrm>
            <a:off x="4790256"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2"/>
          <p:cNvSpPr>
            <a:spLocks noGrp="1"/>
          </p:cNvSpPr>
          <p:nvPr>
            <p:ph idx="28"/>
          </p:nvPr>
        </p:nvSpPr>
        <p:spPr>
          <a:xfrm>
            <a:off x="4790255"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2"/>
          <p:cNvSpPr>
            <a:spLocks noGrp="1"/>
          </p:cNvSpPr>
          <p:nvPr>
            <p:ph idx="29"/>
          </p:nvPr>
        </p:nvSpPr>
        <p:spPr>
          <a:xfrm>
            <a:off x="4790255"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Content Placeholder 2"/>
          <p:cNvSpPr>
            <a:spLocks noGrp="1"/>
          </p:cNvSpPr>
          <p:nvPr>
            <p:ph idx="30"/>
          </p:nvPr>
        </p:nvSpPr>
        <p:spPr>
          <a:xfrm>
            <a:off x="4790256"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Content Placeholder 2"/>
          <p:cNvSpPr>
            <a:spLocks noGrp="1"/>
          </p:cNvSpPr>
          <p:nvPr>
            <p:ph idx="31"/>
          </p:nvPr>
        </p:nvSpPr>
        <p:spPr>
          <a:xfrm>
            <a:off x="4790255"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Content Placeholder 2"/>
          <p:cNvSpPr>
            <a:spLocks noGrp="1"/>
          </p:cNvSpPr>
          <p:nvPr>
            <p:ph idx="32"/>
          </p:nvPr>
        </p:nvSpPr>
        <p:spPr>
          <a:xfrm>
            <a:off x="4790255"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Content Placeholder 2"/>
          <p:cNvSpPr>
            <a:spLocks noGrp="1"/>
          </p:cNvSpPr>
          <p:nvPr>
            <p:ph idx="33"/>
          </p:nvPr>
        </p:nvSpPr>
        <p:spPr>
          <a:xfrm>
            <a:off x="457200"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Content Placeholder 2"/>
          <p:cNvSpPr>
            <a:spLocks noGrp="1"/>
          </p:cNvSpPr>
          <p:nvPr>
            <p:ph idx="34"/>
          </p:nvPr>
        </p:nvSpPr>
        <p:spPr>
          <a:xfrm>
            <a:off x="457201"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Content Placeholder 2"/>
          <p:cNvSpPr>
            <a:spLocks noGrp="1"/>
          </p:cNvSpPr>
          <p:nvPr>
            <p:ph idx="35"/>
          </p:nvPr>
        </p:nvSpPr>
        <p:spPr>
          <a:xfrm>
            <a:off x="457200"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Content Placeholder 2"/>
          <p:cNvSpPr>
            <a:spLocks noGrp="1"/>
          </p:cNvSpPr>
          <p:nvPr>
            <p:ph idx="36"/>
          </p:nvPr>
        </p:nvSpPr>
        <p:spPr>
          <a:xfrm>
            <a:off x="457200"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Content Placeholder 2"/>
          <p:cNvSpPr>
            <a:spLocks noGrp="1"/>
          </p:cNvSpPr>
          <p:nvPr>
            <p:ph idx="37"/>
          </p:nvPr>
        </p:nvSpPr>
        <p:spPr>
          <a:xfrm>
            <a:off x="457201"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Content Placeholder 2"/>
          <p:cNvSpPr>
            <a:spLocks noGrp="1"/>
          </p:cNvSpPr>
          <p:nvPr>
            <p:ph idx="38"/>
          </p:nvPr>
        </p:nvSpPr>
        <p:spPr>
          <a:xfrm>
            <a:off x="457200"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2"/>
          <p:cNvSpPr>
            <a:spLocks noGrp="1"/>
          </p:cNvSpPr>
          <p:nvPr>
            <p:ph idx="39"/>
          </p:nvPr>
        </p:nvSpPr>
        <p:spPr>
          <a:xfrm>
            <a:off x="457200"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2"/>
          <p:cNvSpPr>
            <a:spLocks noGrp="1"/>
          </p:cNvSpPr>
          <p:nvPr>
            <p:ph idx="40"/>
          </p:nvPr>
        </p:nvSpPr>
        <p:spPr>
          <a:xfrm>
            <a:off x="457201"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Content Placeholder 2"/>
          <p:cNvSpPr>
            <a:spLocks noGrp="1"/>
          </p:cNvSpPr>
          <p:nvPr>
            <p:ph idx="41"/>
          </p:nvPr>
        </p:nvSpPr>
        <p:spPr>
          <a:xfrm>
            <a:off x="457200"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Content Placeholder 2"/>
          <p:cNvSpPr>
            <a:spLocks noGrp="1"/>
          </p:cNvSpPr>
          <p:nvPr>
            <p:ph idx="42"/>
          </p:nvPr>
        </p:nvSpPr>
        <p:spPr>
          <a:xfrm>
            <a:off x="457200"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50161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0" name="TextBox 9"/>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011159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8444815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3068857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277095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9"/>
          </p:nvPr>
        </p:nvSpPr>
        <p:spPr>
          <a:xfrm>
            <a:off x="3657601" y="6418263"/>
            <a:ext cx="479834" cy="298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21"/>
          </p:nvPr>
        </p:nvSpPr>
        <p:spPr>
          <a:xfrm>
            <a:off x="7200900" y="6418263"/>
            <a:ext cx="57602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22"/>
          </p:nvPr>
        </p:nvSpPr>
        <p:spPr>
          <a:xfrm flipH="1">
            <a:off x="7976101" y="6418263"/>
            <a:ext cx="778599"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37">
            <a:alphaModFix/>
          </a:blip>
          <a:srcRect/>
          <a:stretch/>
        </p:blipFill>
        <p:spPr>
          <a:xfrm>
            <a:off x="443972" y="6429709"/>
            <a:ext cx="917999" cy="279914"/>
          </a:xfrm>
          <a:prstGeom prst="rect">
            <a:avLst/>
          </a:prstGeom>
          <a:noFill/>
          <a:ln>
            <a:noFill/>
          </a:ln>
        </p:spPr>
      </p:pic>
      <p:sp>
        <p:nvSpPr>
          <p:cNvPr id="9" name="Text Placeholder 5"/>
          <p:cNvSpPr txBox="1">
            <a:spLocks/>
          </p:cNvSpPr>
          <p:nvPr userDrawn="1"/>
        </p:nvSpPr>
        <p:spPr>
          <a:xfrm>
            <a:off x="2670048" y="6449931"/>
            <a:ext cx="6089854" cy="231285"/>
          </a:xfrm>
          <a:prstGeom prst="rect">
            <a:avLst/>
          </a:prstGeom>
        </p:spPr>
        <p:txBody>
          <a:bodyPr anchor="ctr"/>
          <a:lst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57"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4"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9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8273"/>
            <a:ext cx="8363663" cy="1090701"/>
          </a:xfrm>
        </p:spPr>
        <p:txBody>
          <a:bodyPr anchor="ctr"/>
          <a:lstStyle/>
          <a:p>
            <a:r>
              <a:rPr lang="en-US" dirty="0"/>
              <a:t>Essentials of Management Information Systems</a:t>
            </a:r>
          </a:p>
        </p:txBody>
      </p:sp>
      <p:sp>
        <p:nvSpPr>
          <p:cNvPr id="3" name="Text Placeholder 2"/>
          <p:cNvSpPr>
            <a:spLocks noGrp="1"/>
          </p:cNvSpPr>
          <p:nvPr>
            <p:ph type="body" idx="1"/>
          </p:nvPr>
        </p:nvSpPr>
        <p:spPr>
          <a:xfrm>
            <a:off x="457200" y="1353749"/>
            <a:ext cx="8302702" cy="352678"/>
          </a:xfrm>
        </p:spPr>
        <p:txBody>
          <a:bodyPr anchor="ctr"/>
          <a:lstStyle/>
          <a:p>
            <a:r>
              <a:rPr lang="en-US" dirty="0">
                <a:solidFill>
                  <a:schemeClr val="tx2"/>
                </a:solidFill>
                <a:latin typeface="+mn-lt"/>
              </a:rPr>
              <a:t>Thirteenth Edition</a:t>
            </a:r>
          </a:p>
        </p:txBody>
      </p:sp>
      <p:sp>
        <p:nvSpPr>
          <p:cNvPr id="4" name="Text Placeholder 3"/>
          <p:cNvSpPr>
            <a:spLocks noGrp="1"/>
          </p:cNvSpPr>
          <p:nvPr>
            <p:ph type="body" idx="2"/>
          </p:nvPr>
        </p:nvSpPr>
        <p:spPr>
          <a:xfrm>
            <a:off x="4876800" y="2285999"/>
            <a:ext cx="3657600" cy="739083"/>
          </a:xfrm>
        </p:spPr>
        <p:txBody>
          <a:bodyPr/>
          <a:lstStyle/>
          <a:p>
            <a:pPr lvl="0" algn="ctr"/>
            <a:r>
              <a:rPr lang="en-US" b="1" dirty="0">
                <a:latin typeface="+mn-lt"/>
              </a:rPr>
              <a:t>Chapter 3</a:t>
            </a:r>
          </a:p>
        </p:txBody>
      </p:sp>
      <p:sp>
        <p:nvSpPr>
          <p:cNvPr id="5" name="Text Placeholder 4"/>
          <p:cNvSpPr>
            <a:spLocks noGrp="1"/>
          </p:cNvSpPr>
          <p:nvPr>
            <p:ph type="body" idx="3"/>
          </p:nvPr>
        </p:nvSpPr>
        <p:spPr>
          <a:xfrm>
            <a:off x="4876800" y="3114461"/>
            <a:ext cx="3657600" cy="1129735"/>
          </a:xfrm>
        </p:spPr>
        <p:txBody>
          <a:bodyPr/>
          <a:lstStyle/>
          <a:p>
            <a:pPr algn="ctr"/>
            <a:r>
              <a:rPr lang="en-US" dirty="0">
                <a:latin typeface="+mn-lt"/>
              </a:rPr>
              <a:t>Achieving Competitive Advantage with Information Systems</a:t>
            </a:r>
          </a:p>
        </p:txBody>
      </p:sp>
      <p:pic>
        <p:nvPicPr>
          <p:cNvPr id="7" name="Picture 6"/>
          <p:cNvPicPr>
            <a:picLocks noChangeAspect="1"/>
          </p:cNvPicPr>
          <p:nvPr/>
        </p:nvPicPr>
        <p:blipFill>
          <a:blip r:embed="rId3"/>
          <a:stretch>
            <a:fillRect/>
          </a:stretch>
        </p:blipFill>
        <p:spPr>
          <a:xfrm>
            <a:off x="605634" y="1866994"/>
            <a:ext cx="3475070" cy="4441509"/>
          </a:xfrm>
          <a:prstGeom prst="rect">
            <a:avLst/>
          </a:prstGeom>
          <a:ln w="9525">
            <a:solidFill>
              <a:schemeClr val="tx1"/>
            </a:solidFill>
          </a:ln>
        </p:spPr>
      </p:pic>
      <p:sp>
        <p:nvSpPr>
          <p:cNvPr id="6" name="Text Placeholder 5"/>
          <p:cNvSpPr>
            <a:spLocks noGrp="1"/>
          </p:cNvSpPr>
          <p:nvPr>
            <p:ph type="body" idx="13"/>
          </p:nvPr>
        </p:nvSpPr>
        <p:spPr>
          <a:xfrm>
            <a:off x="2670048" y="6449931"/>
            <a:ext cx="6089854" cy="231285"/>
          </a:xfrm>
        </p:spPr>
        <p:txBody>
          <a:bodyPr anchor="ct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Information System Strategies for Dealing with Competitive Forces </a:t>
            </a:r>
            <a:r>
              <a:rPr lang="en-US" altLang="en-US" sz="2000" b="0" dirty="0"/>
              <a:t>(4 of 5)</a:t>
            </a:r>
            <a:endParaRPr lang="en-US" sz="2000" b="0" dirty="0"/>
          </a:p>
        </p:txBody>
      </p:sp>
      <p:sp>
        <p:nvSpPr>
          <p:cNvPr id="3" name="Text Placeholder 2"/>
          <p:cNvSpPr>
            <a:spLocks noGrp="1"/>
          </p:cNvSpPr>
          <p:nvPr>
            <p:ph type="body" idx="1"/>
          </p:nvPr>
        </p:nvSpPr>
        <p:spPr/>
        <p:txBody>
          <a:bodyPr/>
          <a:lstStyle/>
          <a:p>
            <a:r>
              <a:rPr lang="en-US" altLang="en-US" sz="2400" dirty="0">
                <a:latin typeface="+mn-lt"/>
              </a:rPr>
              <a:t>Focus on market niche</a:t>
            </a:r>
          </a:p>
          <a:p>
            <a:pPr lvl="1"/>
            <a:r>
              <a:rPr lang="en-US" altLang="en-US" sz="2400" dirty="0">
                <a:latin typeface="+mn-lt"/>
              </a:rPr>
              <a:t>Use information systems to enable specific market focus, and serve narrow target market better than competitors.</a:t>
            </a:r>
          </a:p>
          <a:p>
            <a:pPr lvl="2"/>
            <a:r>
              <a:rPr lang="en-US" altLang="en-US" sz="2400" dirty="0">
                <a:latin typeface="+mn-lt"/>
              </a:rPr>
              <a:t>Analyzes customer buying habits, preferences</a:t>
            </a:r>
          </a:p>
          <a:p>
            <a:pPr lvl="2"/>
            <a:r>
              <a:rPr lang="en-US" altLang="en-US" sz="2400" dirty="0">
                <a:latin typeface="+mn-lt"/>
              </a:rPr>
              <a:t>Advertising pitches to smaller and smaller target markets</a:t>
            </a:r>
          </a:p>
          <a:p>
            <a:pPr lvl="1"/>
            <a:r>
              <a:rPr lang="en-US" altLang="en-US" sz="2400" dirty="0">
                <a:latin typeface="+mn-lt"/>
              </a:rPr>
              <a:t>E.g., Hilton Hotel</a:t>
            </a:r>
            <a:r>
              <a:rPr lang="en-US" altLang="ja-JP" sz="2400" dirty="0">
                <a:latin typeface="+mn-lt"/>
              </a:rPr>
              <a:t>’s On</a:t>
            </a:r>
            <a:r>
              <a:rPr lang="en-US" altLang="ja-JP" sz="100" dirty="0">
                <a:latin typeface="+mn-lt"/>
              </a:rPr>
              <a:t> </a:t>
            </a:r>
            <a:r>
              <a:rPr lang="en-US" altLang="ja-JP" sz="2400" dirty="0">
                <a:latin typeface="+mn-lt"/>
              </a:rPr>
              <a:t>Q System</a:t>
            </a:r>
          </a:p>
          <a:p>
            <a:pPr lvl="2"/>
            <a:r>
              <a:rPr lang="en-US" altLang="en-US" sz="2400" dirty="0">
                <a:latin typeface="+mn-lt"/>
              </a:rPr>
              <a:t>Analyzes data collected on guests to determine preferences and guest</a:t>
            </a:r>
            <a:r>
              <a:rPr lang="en-US" altLang="ja-JP" sz="2400" dirty="0">
                <a:latin typeface="+mn-lt"/>
              </a:rPr>
              <a:t>'s profitability</a:t>
            </a:r>
            <a:endParaRPr lang="en-US" altLang="en-US" sz="2400" dirty="0">
              <a:latin typeface="+mn-lt"/>
            </a:endParaRPr>
          </a:p>
        </p:txBody>
      </p:sp>
    </p:spTree>
    <p:extLst>
      <p:ext uri="{BB962C8B-B14F-4D97-AF65-F5344CB8AC3E}">
        <p14:creationId xmlns:p14="http://schemas.microsoft.com/office/powerpoint/2010/main" val="1664479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Information System Strategies for Dealing with Competitive Forces </a:t>
            </a:r>
            <a:r>
              <a:rPr lang="en-US" altLang="en-US" sz="2000" b="0" dirty="0"/>
              <a:t>(5 of 5)</a:t>
            </a:r>
            <a:endParaRPr lang="en-US" sz="2000" b="0" dirty="0"/>
          </a:p>
        </p:txBody>
      </p:sp>
      <p:sp>
        <p:nvSpPr>
          <p:cNvPr id="3" name="Text Placeholder 2"/>
          <p:cNvSpPr>
            <a:spLocks noGrp="1"/>
          </p:cNvSpPr>
          <p:nvPr>
            <p:ph type="body" idx="1"/>
          </p:nvPr>
        </p:nvSpPr>
        <p:spPr/>
        <p:txBody>
          <a:bodyPr/>
          <a:lstStyle/>
          <a:p>
            <a:r>
              <a:rPr lang="en-US" altLang="en-US" sz="2400" dirty="0">
                <a:latin typeface="+mn-lt"/>
              </a:rPr>
              <a:t>Strengthen customer and supplier intimacy.</a:t>
            </a:r>
          </a:p>
          <a:p>
            <a:pPr lvl="1"/>
            <a:r>
              <a:rPr lang="en-US" altLang="en-US" sz="2400" dirty="0">
                <a:latin typeface="+mn-lt"/>
              </a:rPr>
              <a:t>Strong linkages to customers and suppliers increase switching costs and loyalty</a:t>
            </a:r>
          </a:p>
          <a:p>
            <a:pPr lvl="1"/>
            <a:r>
              <a:rPr lang="en-US" altLang="en-US" sz="2400" dirty="0">
                <a:latin typeface="+mn-lt"/>
              </a:rPr>
              <a:t>Toyota: uses I</a:t>
            </a:r>
            <a:r>
              <a:rPr lang="en-US" altLang="en-US" sz="100" dirty="0">
                <a:latin typeface="+mn-lt"/>
              </a:rPr>
              <a:t> </a:t>
            </a:r>
            <a:r>
              <a:rPr lang="en-US" altLang="en-US" sz="2400" dirty="0">
                <a:latin typeface="+mn-lt"/>
              </a:rPr>
              <a:t>S to facilitate direct access from suppliers to production schedules</a:t>
            </a:r>
          </a:p>
          <a:p>
            <a:pPr lvl="2"/>
            <a:r>
              <a:rPr lang="en-US" altLang="en-US" sz="2400" dirty="0">
                <a:latin typeface="+mn-lt"/>
              </a:rPr>
              <a:t>Permits suppliers to decide how and when to ship supplies to plants, allowing more lead time in producing goods.</a:t>
            </a:r>
          </a:p>
          <a:p>
            <a:pPr lvl="1"/>
            <a:r>
              <a:rPr lang="en-US" altLang="en-US" sz="2400" dirty="0">
                <a:latin typeface="+mn-lt"/>
              </a:rPr>
              <a:t>Amazon: keeps track of user preferences for purchases, and recommends titles purchased by others</a:t>
            </a:r>
          </a:p>
        </p:txBody>
      </p:sp>
    </p:spTree>
    <p:extLst>
      <p:ext uri="{BB962C8B-B14F-4D97-AF65-F5344CB8AC3E}">
        <p14:creationId xmlns:p14="http://schemas.microsoft.com/office/powerpoint/2010/main" val="2331793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Internet’s Impact on Competitive Advantage</a:t>
            </a:r>
          </a:p>
        </p:txBody>
      </p:sp>
      <p:sp>
        <p:nvSpPr>
          <p:cNvPr id="3" name="Text Placeholder 2"/>
          <p:cNvSpPr>
            <a:spLocks noGrp="1"/>
          </p:cNvSpPr>
          <p:nvPr>
            <p:ph type="body" idx="1"/>
          </p:nvPr>
        </p:nvSpPr>
        <p:spPr/>
        <p:txBody>
          <a:bodyPr/>
          <a:lstStyle/>
          <a:p>
            <a:r>
              <a:rPr lang="en-US" sz="2400" dirty="0">
                <a:latin typeface="+mn-lt"/>
              </a:rPr>
              <a:t>Enables new products and services</a:t>
            </a:r>
          </a:p>
          <a:p>
            <a:r>
              <a:rPr lang="en-US" sz="2400" dirty="0">
                <a:latin typeface="+mn-lt"/>
              </a:rPr>
              <a:t>Encourages substitute products</a:t>
            </a:r>
          </a:p>
          <a:p>
            <a:r>
              <a:rPr lang="en-US" sz="2400" dirty="0">
                <a:latin typeface="+mn-lt"/>
              </a:rPr>
              <a:t>Lowers barrier to entry</a:t>
            </a:r>
          </a:p>
          <a:p>
            <a:r>
              <a:rPr lang="en-US" sz="2400" dirty="0">
                <a:latin typeface="+mn-lt"/>
              </a:rPr>
              <a:t>Changes balance of power of customers and suppliers</a:t>
            </a:r>
          </a:p>
          <a:p>
            <a:r>
              <a:rPr lang="en-US" sz="2400" dirty="0">
                <a:latin typeface="+mn-lt"/>
              </a:rPr>
              <a:t>Transforms some industries</a:t>
            </a:r>
          </a:p>
          <a:p>
            <a:r>
              <a:rPr lang="en-US" sz="2400" dirty="0">
                <a:latin typeface="+mn-lt"/>
              </a:rPr>
              <a:t>Creates new opportunities for creating new markets, building brands, and large customer bases</a:t>
            </a:r>
          </a:p>
          <a:p>
            <a:r>
              <a:rPr lang="en-US" sz="2400" dirty="0">
                <a:latin typeface="+mn-lt"/>
              </a:rPr>
              <a:t>Smart products and the Internet of Things</a:t>
            </a:r>
          </a:p>
        </p:txBody>
      </p:sp>
    </p:spTree>
    <p:extLst>
      <p:ext uri="{BB962C8B-B14F-4D97-AF65-F5344CB8AC3E}">
        <p14:creationId xmlns:p14="http://schemas.microsoft.com/office/powerpoint/2010/main" val="2415991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Business Value Chain Model</a:t>
            </a:r>
          </a:p>
        </p:txBody>
      </p:sp>
      <p:sp>
        <p:nvSpPr>
          <p:cNvPr id="3" name="Text Placeholder 2"/>
          <p:cNvSpPr>
            <a:spLocks noGrp="1"/>
          </p:cNvSpPr>
          <p:nvPr>
            <p:ph type="body" idx="1"/>
          </p:nvPr>
        </p:nvSpPr>
        <p:spPr/>
        <p:txBody>
          <a:bodyPr/>
          <a:lstStyle/>
          <a:p>
            <a:r>
              <a:rPr lang="en-US" altLang="en-US" sz="2400" dirty="0">
                <a:latin typeface="+mn-lt"/>
              </a:rPr>
              <a:t>Highlights specific activities in a business where competitive strategies can best be applied and where information systems are likely to have a strategic impact.</a:t>
            </a:r>
          </a:p>
          <a:p>
            <a:pPr lvl="1"/>
            <a:r>
              <a:rPr lang="en-US" altLang="en-US" sz="2400" dirty="0">
                <a:latin typeface="+mn-lt"/>
              </a:rPr>
              <a:t>Primary activities</a:t>
            </a:r>
          </a:p>
          <a:p>
            <a:pPr lvl="1"/>
            <a:r>
              <a:rPr lang="en-US" altLang="en-US" sz="2400" dirty="0">
                <a:latin typeface="+mn-lt"/>
              </a:rPr>
              <a:t>Support activities</a:t>
            </a:r>
            <a:endParaRPr lang="en-US" altLang="en-US" sz="2400" b="1" dirty="0">
              <a:latin typeface="+mn-lt"/>
            </a:endParaRPr>
          </a:p>
          <a:p>
            <a:pPr lvl="1"/>
            <a:r>
              <a:rPr lang="en-US" altLang="en-US" sz="2400" dirty="0">
                <a:latin typeface="+mn-lt"/>
              </a:rPr>
              <a:t>Benchmarking</a:t>
            </a:r>
          </a:p>
          <a:p>
            <a:pPr lvl="1"/>
            <a:r>
              <a:rPr lang="en-US" altLang="en-US" sz="2400" dirty="0">
                <a:latin typeface="+mn-lt"/>
              </a:rPr>
              <a:t>Best practices</a:t>
            </a:r>
          </a:p>
        </p:txBody>
      </p:sp>
    </p:spTree>
    <p:extLst>
      <p:ext uri="{BB962C8B-B14F-4D97-AF65-F5344CB8AC3E}">
        <p14:creationId xmlns:p14="http://schemas.microsoft.com/office/powerpoint/2010/main" val="1481655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3.2 The Value Chain Model</a:t>
            </a:r>
          </a:p>
        </p:txBody>
      </p:sp>
      <p:pic>
        <p:nvPicPr>
          <p:cNvPr id="4" name="Picture 3" descr="A figure depicts the industry value chain model. Firm Value Chain is as follows. Support Activities include Administration and Management, which entails Electronic scheduling and messaging systems. Human Resources, which entails Workforce planning systems. Technology, which is Computer-aided design systems. Procurement, which is Computerized purchasing systems. Primary Activities include Inbound logistics, which entails Automated warehousing systems. Operations, which entails Computer-controlled machining systems. Sales and Marketing, which entails Computerized ordering systems. Service, which entails Equipment maintenance systems. Outbound Logistics, which entails Automated shipment scheduling systems. The Firm Value Chain is linked to the firm in the Industry Value Chain, which flows from Sourcing and Procurement Systems to Customer Relationship Management Systems in the following order. Suppliers’ suppliers, Suppliers, Firm, Distributors, and Customers."/>
          <p:cNvPicPr>
            <a:picLocks noChangeAspect="1"/>
          </p:cNvPicPr>
          <p:nvPr/>
        </p:nvPicPr>
        <p:blipFill rotWithShape="1">
          <a:blip r:embed="rId3" cstate="screen">
            <a:extLst>
              <a:ext uri="{28A0092B-C50C-407E-A947-70E740481C1C}">
                <a14:useLocalDpi xmlns:a14="http://schemas.microsoft.com/office/drawing/2010/main"/>
              </a:ext>
            </a:extLst>
          </a:blip>
          <a:srcRect b="3497"/>
          <a:stretch/>
        </p:blipFill>
        <p:spPr>
          <a:xfrm>
            <a:off x="1810469" y="1662633"/>
            <a:ext cx="5523062" cy="4358601"/>
          </a:xfrm>
          <a:prstGeom prst="rect">
            <a:avLst/>
          </a:prstGeom>
        </p:spPr>
      </p:pic>
    </p:spTree>
    <p:extLst>
      <p:ext uri="{BB962C8B-B14F-4D97-AF65-F5344CB8AC3E}">
        <p14:creationId xmlns:p14="http://schemas.microsoft.com/office/powerpoint/2010/main" val="3650076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Value Web</a:t>
            </a:r>
          </a:p>
        </p:txBody>
      </p:sp>
      <p:sp>
        <p:nvSpPr>
          <p:cNvPr id="3" name="Text Placeholder 2"/>
          <p:cNvSpPr>
            <a:spLocks noGrp="1"/>
          </p:cNvSpPr>
          <p:nvPr>
            <p:ph type="body" idx="1"/>
          </p:nvPr>
        </p:nvSpPr>
        <p:spPr/>
        <p:txBody>
          <a:bodyPr/>
          <a:lstStyle/>
          <a:p>
            <a:r>
              <a:rPr lang="en-US" altLang="en-US" sz="2400" dirty="0">
                <a:latin typeface="+mn-lt"/>
              </a:rPr>
              <a:t>A firm</a:t>
            </a:r>
            <a:r>
              <a:rPr lang="en-US" altLang="ja-JP" sz="2400" dirty="0">
                <a:latin typeface="+mn-lt"/>
              </a:rPr>
              <a:t>’s value chain is linked to the value chains of its suppliers, distributors, and customers.</a:t>
            </a:r>
          </a:p>
          <a:p>
            <a:r>
              <a:rPr lang="en-US" altLang="en-US" sz="2400" dirty="0">
                <a:latin typeface="+mn-lt"/>
              </a:rPr>
              <a:t>Value web</a:t>
            </a:r>
          </a:p>
          <a:p>
            <a:pPr lvl="1"/>
            <a:r>
              <a:rPr lang="en-US" altLang="en-US" sz="2400" dirty="0">
                <a:latin typeface="+mn-lt"/>
              </a:rPr>
              <a:t>Collection of independent firms that use information technology to coordinate their value chains to produce a product collectively.</a:t>
            </a:r>
          </a:p>
          <a:p>
            <a:pPr lvl="1"/>
            <a:r>
              <a:rPr lang="en-US" altLang="en-US" sz="2400" dirty="0">
                <a:latin typeface="+mn-lt"/>
              </a:rPr>
              <a:t>Value webs are flexible and adapt to changes in supply and demand.</a:t>
            </a:r>
          </a:p>
        </p:txBody>
      </p:sp>
    </p:spTree>
    <p:extLst>
      <p:ext uri="{BB962C8B-B14F-4D97-AF65-F5344CB8AC3E}">
        <p14:creationId xmlns:p14="http://schemas.microsoft.com/office/powerpoint/2010/main" val="2665348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3.3 The Value Web</a:t>
            </a:r>
          </a:p>
        </p:txBody>
      </p:sp>
      <p:pic>
        <p:nvPicPr>
          <p:cNvPr id="4" name="Picture 3" descr="A figure shows the value web using five circles as a networked system. The circle in the center shows the following information, Industry, Firms, E R P Systems, and Code Transaction Systems. The central circle is connected in both directions to five other circles. The circle on top reads Strategic Alliance and Partner Firms. The circle on the right reads Customers, Customers’ customers. The circle on the bottom reads Indirect Suppliers. The circle on the left reads Suppliers, Suppliers’ suppliers. Outside of the diagram, between the suppliers’ circle and indirect suppliers’ circle, the following is noted, Supply Chain Management Systems, Supplier Extracts, and Net Marketplaces. Between customers and indirect suppliers appears the label, customer relationship management systems."/>
          <p:cNvPicPr>
            <a:picLocks noChangeAspect="1"/>
          </p:cNvPicPr>
          <p:nvPr/>
        </p:nvPicPr>
        <p:blipFill rotWithShape="1">
          <a:blip r:embed="rId3" cstate="screen">
            <a:extLst>
              <a:ext uri="{28A0092B-C50C-407E-A947-70E740481C1C}">
                <a14:useLocalDpi xmlns:a14="http://schemas.microsoft.com/office/drawing/2010/main"/>
              </a:ext>
            </a:extLst>
          </a:blip>
          <a:srcRect b="2924"/>
          <a:stretch/>
        </p:blipFill>
        <p:spPr>
          <a:xfrm>
            <a:off x="2380215" y="1704346"/>
            <a:ext cx="4383569" cy="4384479"/>
          </a:xfrm>
          <a:prstGeom prst="rect">
            <a:avLst/>
          </a:prstGeom>
        </p:spPr>
      </p:pic>
    </p:spTree>
    <p:extLst>
      <p:ext uri="{BB962C8B-B14F-4D97-AF65-F5344CB8AC3E}">
        <p14:creationId xmlns:p14="http://schemas.microsoft.com/office/powerpoint/2010/main" val="1050159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Synergies, Core Competencies, and Network-Based Strategies</a:t>
            </a:r>
          </a:p>
        </p:txBody>
      </p:sp>
      <p:sp>
        <p:nvSpPr>
          <p:cNvPr id="3" name="Text Placeholder 2"/>
          <p:cNvSpPr>
            <a:spLocks noGrp="1"/>
          </p:cNvSpPr>
          <p:nvPr>
            <p:ph type="body" idx="1"/>
          </p:nvPr>
        </p:nvSpPr>
        <p:spPr/>
        <p:txBody>
          <a:bodyPr/>
          <a:lstStyle/>
          <a:p>
            <a:r>
              <a:rPr lang="en-US" sz="2400" dirty="0">
                <a:latin typeface="+mn-lt"/>
              </a:rPr>
              <a:t>Large corporations comprised of business units</a:t>
            </a:r>
          </a:p>
          <a:p>
            <a:pPr lvl="1"/>
            <a:r>
              <a:rPr lang="en-US" sz="2400" dirty="0">
                <a:latin typeface="+mn-lt"/>
              </a:rPr>
              <a:t>Financial returns overall are tied to performance of business units</a:t>
            </a:r>
          </a:p>
          <a:p>
            <a:r>
              <a:rPr lang="en-US" sz="2400" dirty="0">
                <a:latin typeface="+mn-lt"/>
              </a:rPr>
              <a:t>Information systems improve performance of business units by promoting</a:t>
            </a:r>
          </a:p>
          <a:p>
            <a:pPr lvl="1"/>
            <a:r>
              <a:rPr lang="en-US" sz="2400" dirty="0">
                <a:latin typeface="+mn-lt"/>
              </a:rPr>
              <a:t>Communication</a:t>
            </a:r>
          </a:p>
          <a:p>
            <a:pPr lvl="1"/>
            <a:r>
              <a:rPr lang="en-US" sz="2400" dirty="0">
                <a:latin typeface="+mn-lt"/>
              </a:rPr>
              <a:t>Synergies</a:t>
            </a:r>
          </a:p>
          <a:p>
            <a:pPr lvl="1"/>
            <a:r>
              <a:rPr lang="en-US" sz="2400" dirty="0">
                <a:latin typeface="+mn-lt"/>
              </a:rPr>
              <a:t>Core competencies</a:t>
            </a:r>
          </a:p>
        </p:txBody>
      </p:sp>
    </p:spTree>
    <p:extLst>
      <p:ext uri="{BB962C8B-B14F-4D97-AF65-F5344CB8AC3E}">
        <p14:creationId xmlns:p14="http://schemas.microsoft.com/office/powerpoint/2010/main" val="30313541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Synergies</a:t>
            </a:r>
          </a:p>
        </p:txBody>
      </p:sp>
      <p:sp>
        <p:nvSpPr>
          <p:cNvPr id="3" name="Text Placeholder 2"/>
          <p:cNvSpPr>
            <a:spLocks noGrp="1"/>
          </p:cNvSpPr>
          <p:nvPr>
            <p:ph type="body" idx="1"/>
          </p:nvPr>
        </p:nvSpPr>
        <p:spPr/>
        <p:txBody>
          <a:bodyPr/>
          <a:lstStyle/>
          <a:p>
            <a:r>
              <a:rPr lang="en-US" sz="2400" dirty="0">
                <a:latin typeface="+mn-lt"/>
              </a:rPr>
              <a:t>When output of some units can be used as inputs to other units</a:t>
            </a:r>
          </a:p>
          <a:p>
            <a:r>
              <a:rPr lang="en-US" sz="2400" dirty="0">
                <a:latin typeface="+mn-lt"/>
              </a:rPr>
              <a:t>When two firms can pool markets and expertise (e.g., recent bank mergers)</a:t>
            </a:r>
          </a:p>
          <a:p>
            <a:r>
              <a:rPr lang="en-US" sz="2400" dirty="0">
                <a:latin typeface="+mn-lt"/>
              </a:rPr>
              <a:t>Lower costs and generate profits</a:t>
            </a:r>
          </a:p>
          <a:p>
            <a:r>
              <a:rPr lang="en-US" sz="2400" dirty="0">
                <a:latin typeface="+mn-lt"/>
              </a:rPr>
              <a:t>Enabled by information systems that ties together disparate units so they act as whole</a:t>
            </a:r>
          </a:p>
        </p:txBody>
      </p:sp>
    </p:spTree>
    <p:extLst>
      <p:ext uri="{BB962C8B-B14F-4D97-AF65-F5344CB8AC3E}">
        <p14:creationId xmlns:p14="http://schemas.microsoft.com/office/powerpoint/2010/main" val="3921296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Core Competency</a:t>
            </a:r>
          </a:p>
        </p:txBody>
      </p:sp>
      <p:sp>
        <p:nvSpPr>
          <p:cNvPr id="3" name="Text Placeholder 2"/>
          <p:cNvSpPr>
            <a:spLocks noGrp="1"/>
          </p:cNvSpPr>
          <p:nvPr>
            <p:ph type="body" idx="1"/>
          </p:nvPr>
        </p:nvSpPr>
        <p:spPr/>
        <p:txBody>
          <a:bodyPr/>
          <a:lstStyle/>
          <a:p>
            <a:r>
              <a:rPr lang="en-US" altLang="en-US" sz="2400" dirty="0">
                <a:latin typeface="+mn-lt"/>
              </a:rPr>
              <a:t>Activities for which firm is world-class leader</a:t>
            </a:r>
          </a:p>
          <a:p>
            <a:pPr lvl="1"/>
            <a:r>
              <a:rPr lang="en-US" altLang="en-US" sz="2400" dirty="0">
                <a:latin typeface="+mn-lt"/>
              </a:rPr>
              <a:t>E.g., world</a:t>
            </a:r>
            <a:r>
              <a:rPr lang="en-US" altLang="ja-JP" sz="2400" dirty="0">
                <a:latin typeface="+mn-lt"/>
              </a:rPr>
              <a:t>’s best miniature parts designer, best package delivery service, etc</a:t>
            </a:r>
          </a:p>
          <a:p>
            <a:r>
              <a:rPr lang="en-US" altLang="en-US" sz="2400" dirty="0">
                <a:latin typeface="+mn-lt"/>
              </a:rPr>
              <a:t>Relies on knowledge gained over years of experience as well as knowledge research</a:t>
            </a:r>
          </a:p>
          <a:p>
            <a:r>
              <a:rPr lang="en-US" altLang="en-US" sz="2400" dirty="0">
                <a:latin typeface="+mn-lt"/>
              </a:rPr>
              <a:t>Any information system that encourages the sharing of knowledge across business units enhances competency</a:t>
            </a:r>
          </a:p>
          <a:p>
            <a:pPr lvl="1"/>
            <a:r>
              <a:rPr lang="en-US" altLang="en-US" sz="2400" dirty="0">
                <a:latin typeface="+mn-lt"/>
              </a:rPr>
              <a:t>E.g., Procter &amp; Gamble uses intranet to help people working on similar problems share ideas and expertise.</a:t>
            </a:r>
          </a:p>
        </p:txBody>
      </p:sp>
    </p:spTree>
    <p:extLst>
      <p:ext uri="{BB962C8B-B14F-4D97-AF65-F5344CB8AC3E}">
        <p14:creationId xmlns:p14="http://schemas.microsoft.com/office/powerpoint/2010/main" val="2011101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007FA3"/>
                </a:solidFill>
              </a:rPr>
              <a:t>Learning Objectives</a:t>
            </a:r>
            <a:endParaRPr lang="en-US" dirty="0"/>
          </a:p>
        </p:txBody>
      </p:sp>
      <p:sp>
        <p:nvSpPr>
          <p:cNvPr id="5" name="Content Placeholder 4"/>
          <p:cNvSpPr>
            <a:spLocks noGrp="1"/>
          </p:cNvSpPr>
          <p:nvPr>
            <p:ph idx="1"/>
          </p:nvPr>
        </p:nvSpPr>
        <p:spPr>
          <a:xfrm>
            <a:off x="457200" y="1600200"/>
            <a:ext cx="8229600" cy="4525963"/>
          </a:xfrm>
        </p:spPr>
        <p:txBody>
          <a:bodyPr/>
          <a:lstStyle/>
          <a:p>
            <a:pPr marL="0" indent="0">
              <a:buSzPct val="100000"/>
              <a:buNone/>
            </a:pPr>
            <a:r>
              <a:rPr lang="en-US" sz="2200" b="1" dirty="0">
                <a:solidFill>
                  <a:schemeClr val="tx2"/>
                </a:solidFill>
                <a:latin typeface="+mn-lt"/>
              </a:rPr>
              <a:t>3.1</a:t>
            </a:r>
            <a:r>
              <a:rPr lang="en-US" sz="2200" dirty="0">
                <a:latin typeface="+mn-lt"/>
              </a:rPr>
              <a:t> How do Porter’s competitive forces model, the value chain model, synergies, core competencies, and network-based strategies help companies use information systems for competitive advantage?</a:t>
            </a:r>
          </a:p>
          <a:p>
            <a:pPr marL="0" indent="0">
              <a:buSzPct val="100000"/>
              <a:buNone/>
            </a:pPr>
            <a:r>
              <a:rPr lang="en-US" sz="2200" b="1" dirty="0">
                <a:solidFill>
                  <a:schemeClr val="tx2"/>
                </a:solidFill>
                <a:latin typeface="+mn-lt"/>
              </a:rPr>
              <a:t>3.2</a:t>
            </a:r>
            <a:r>
              <a:rPr lang="en-US" sz="2200" b="1" dirty="0">
                <a:solidFill>
                  <a:schemeClr val="accent1"/>
                </a:solidFill>
                <a:latin typeface="+mn-lt"/>
              </a:rPr>
              <a:t> </a:t>
            </a:r>
            <a:r>
              <a:rPr lang="en-US" sz="2200" dirty="0">
                <a:latin typeface="+mn-lt"/>
              </a:rPr>
              <a:t>How do information systems help businesses compete globally?</a:t>
            </a:r>
          </a:p>
          <a:p>
            <a:pPr marL="0" indent="0">
              <a:buSzPct val="100000"/>
              <a:buNone/>
            </a:pPr>
            <a:r>
              <a:rPr lang="en-US" sz="2200" b="1" dirty="0">
                <a:solidFill>
                  <a:schemeClr val="tx2"/>
                </a:solidFill>
                <a:latin typeface="+mn-lt"/>
              </a:rPr>
              <a:t>3.3</a:t>
            </a:r>
            <a:r>
              <a:rPr lang="en-US" sz="2200" dirty="0">
                <a:solidFill>
                  <a:schemeClr val="bg2"/>
                </a:solidFill>
                <a:latin typeface="+mn-lt"/>
              </a:rPr>
              <a:t> </a:t>
            </a:r>
            <a:r>
              <a:rPr lang="en-US" sz="2200" dirty="0">
                <a:latin typeface="+mn-lt"/>
              </a:rPr>
              <a:t>How do information systems help businesses compete using quality and design?</a:t>
            </a:r>
          </a:p>
          <a:p>
            <a:pPr marL="0" indent="0">
              <a:buSzPct val="100000"/>
              <a:buNone/>
            </a:pPr>
            <a:r>
              <a:rPr lang="en-US" sz="2200" b="1" dirty="0">
                <a:solidFill>
                  <a:schemeClr val="tx2"/>
                </a:solidFill>
                <a:latin typeface="+mn-lt"/>
              </a:rPr>
              <a:t>3.4</a:t>
            </a:r>
            <a:r>
              <a:rPr lang="en-US" sz="2200" b="1" dirty="0">
                <a:solidFill>
                  <a:schemeClr val="accent1"/>
                </a:solidFill>
                <a:latin typeface="+mn-lt"/>
              </a:rPr>
              <a:t> </a:t>
            </a:r>
            <a:r>
              <a:rPr lang="en-US" sz="2200" dirty="0">
                <a:latin typeface="+mn-lt"/>
              </a:rPr>
              <a:t>What is the role of business process management (B</a:t>
            </a:r>
            <a:r>
              <a:rPr lang="en-US" sz="100" dirty="0">
                <a:latin typeface="+mn-lt"/>
              </a:rPr>
              <a:t> </a:t>
            </a:r>
            <a:r>
              <a:rPr lang="en-US" sz="2200" dirty="0">
                <a:latin typeface="+mn-lt"/>
              </a:rPr>
              <a:t>P</a:t>
            </a:r>
            <a:r>
              <a:rPr lang="en-US" sz="100" dirty="0">
                <a:latin typeface="+mn-lt"/>
              </a:rPr>
              <a:t> </a:t>
            </a:r>
            <a:r>
              <a:rPr lang="en-US" sz="2200" dirty="0">
                <a:latin typeface="+mn-lt"/>
              </a:rPr>
              <a:t>M) in enhancing competitiveness?</a:t>
            </a:r>
          </a:p>
          <a:p>
            <a:pPr marL="0" indent="0">
              <a:buSzPct val="100000"/>
              <a:buNone/>
            </a:pPr>
            <a:r>
              <a:rPr lang="en-US" sz="2200" b="1" dirty="0">
                <a:solidFill>
                  <a:schemeClr val="tx2"/>
                </a:solidFill>
                <a:latin typeface="+mn-lt"/>
              </a:rPr>
              <a:t>3.5</a:t>
            </a:r>
            <a:r>
              <a:rPr lang="en-US" sz="2200" dirty="0">
                <a:latin typeface="+mn-lt"/>
              </a:rPr>
              <a:t> How will M</a:t>
            </a:r>
            <a:r>
              <a:rPr lang="en-US" sz="100" dirty="0">
                <a:latin typeface="+mn-lt"/>
              </a:rPr>
              <a:t> </a:t>
            </a:r>
            <a:r>
              <a:rPr lang="en-US" sz="2200" dirty="0">
                <a:latin typeface="+mn-lt"/>
              </a:rPr>
              <a:t>I</a:t>
            </a:r>
            <a:r>
              <a:rPr lang="en-US" sz="100" dirty="0">
                <a:latin typeface="+mn-lt"/>
              </a:rPr>
              <a:t> </a:t>
            </a:r>
            <a:r>
              <a:rPr lang="en-US" sz="2200" dirty="0">
                <a:latin typeface="+mn-lt"/>
              </a:rPr>
              <a:t>S help my career?</a:t>
            </a:r>
          </a:p>
        </p:txBody>
      </p:sp>
    </p:spTree>
    <p:extLst>
      <p:ext uri="{BB962C8B-B14F-4D97-AF65-F5344CB8AC3E}">
        <p14:creationId xmlns:p14="http://schemas.microsoft.com/office/powerpoint/2010/main" val="3225328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Network-Based Strategies</a:t>
            </a:r>
          </a:p>
        </p:txBody>
      </p:sp>
      <p:sp>
        <p:nvSpPr>
          <p:cNvPr id="3" name="Text Placeholder 2"/>
          <p:cNvSpPr>
            <a:spLocks noGrp="1"/>
          </p:cNvSpPr>
          <p:nvPr>
            <p:ph type="body" idx="1"/>
          </p:nvPr>
        </p:nvSpPr>
        <p:spPr/>
        <p:txBody>
          <a:bodyPr/>
          <a:lstStyle/>
          <a:p>
            <a:r>
              <a:rPr lang="en-US" sz="2400" dirty="0">
                <a:latin typeface="+mn-lt"/>
              </a:rPr>
              <a:t>Network economics</a:t>
            </a:r>
          </a:p>
          <a:p>
            <a:pPr lvl="1"/>
            <a:r>
              <a:rPr lang="en-US" sz="2400" dirty="0">
                <a:latin typeface="+mn-lt"/>
              </a:rPr>
              <a:t>Marginal costs of adding another participant are near zero, whereas marginal gain is much larger</a:t>
            </a:r>
          </a:p>
          <a:p>
            <a:pPr lvl="1"/>
            <a:r>
              <a:rPr lang="en-US" sz="2400" dirty="0">
                <a:latin typeface="+mn-lt"/>
              </a:rPr>
              <a:t>E.g., larger number of participants in Internet, greater value to all participants</a:t>
            </a:r>
          </a:p>
          <a:p>
            <a:r>
              <a:rPr lang="en-US" sz="2400" dirty="0">
                <a:latin typeface="+mn-lt"/>
              </a:rPr>
              <a:t>Virtual company</a:t>
            </a:r>
          </a:p>
          <a:p>
            <a:pPr lvl="1"/>
            <a:r>
              <a:rPr lang="en-US" sz="2400" dirty="0">
                <a:latin typeface="+mn-lt"/>
              </a:rPr>
              <a:t>Uses networks to link people, resources, and ally with other companies to create and distribute products without traditional organizational boundaries or physical locations</a:t>
            </a:r>
          </a:p>
        </p:txBody>
      </p:sp>
    </p:spTree>
    <p:extLst>
      <p:ext uri="{BB962C8B-B14F-4D97-AF65-F5344CB8AC3E}">
        <p14:creationId xmlns:p14="http://schemas.microsoft.com/office/powerpoint/2010/main" val="3283241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Disruptive Technologies</a:t>
            </a:r>
          </a:p>
        </p:txBody>
      </p:sp>
      <p:sp>
        <p:nvSpPr>
          <p:cNvPr id="3" name="Text Placeholder 2"/>
          <p:cNvSpPr>
            <a:spLocks noGrp="1"/>
          </p:cNvSpPr>
          <p:nvPr>
            <p:ph type="body" idx="1"/>
          </p:nvPr>
        </p:nvSpPr>
        <p:spPr/>
        <p:txBody>
          <a:bodyPr/>
          <a:lstStyle/>
          <a:p>
            <a:r>
              <a:rPr lang="en-US" altLang="en-US" sz="2400" dirty="0">
                <a:latin typeface="+mn-lt"/>
              </a:rPr>
              <a:t>Technologies with disruptive impact on industries and businesses, rendering existing products, services and business models obsolete</a:t>
            </a:r>
          </a:p>
          <a:p>
            <a:pPr lvl="1"/>
            <a:r>
              <a:rPr lang="en-US" altLang="en-US" sz="2400" dirty="0">
                <a:latin typeface="+mn-lt"/>
              </a:rPr>
              <a:t>Personal computers</a:t>
            </a:r>
          </a:p>
          <a:p>
            <a:pPr lvl="1"/>
            <a:r>
              <a:rPr lang="en-US" altLang="en-US" sz="2400" dirty="0">
                <a:latin typeface="+mn-lt"/>
              </a:rPr>
              <a:t>World Wide Web</a:t>
            </a:r>
          </a:p>
          <a:p>
            <a:pPr lvl="1"/>
            <a:r>
              <a:rPr lang="en-US" altLang="en-US" sz="2400" dirty="0">
                <a:latin typeface="+mn-lt"/>
              </a:rPr>
              <a:t>Internet music services</a:t>
            </a:r>
          </a:p>
          <a:p>
            <a:r>
              <a:rPr lang="en-US" altLang="en-US" sz="2400" dirty="0">
                <a:latin typeface="+mn-lt"/>
              </a:rPr>
              <a:t>First movers versus fast followers</a:t>
            </a:r>
          </a:p>
          <a:p>
            <a:pPr lvl="1"/>
            <a:r>
              <a:rPr lang="en-US" altLang="en-US" sz="2400" dirty="0">
                <a:latin typeface="+mn-lt"/>
              </a:rPr>
              <a:t>First movers of disruptive technologies may fail to see potential, allowing second movers to reap rewards (fast followers)</a:t>
            </a:r>
          </a:p>
        </p:txBody>
      </p:sp>
    </p:spTree>
    <p:extLst>
      <p:ext uri="{BB962C8B-B14F-4D97-AF65-F5344CB8AC3E}">
        <p14:creationId xmlns:p14="http://schemas.microsoft.com/office/powerpoint/2010/main" val="1001765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Internet and Globalization</a:t>
            </a:r>
          </a:p>
        </p:txBody>
      </p:sp>
      <p:sp>
        <p:nvSpPr>
          <p:cNvPr id="3" name="Text Placeholder 2"/>
          <p:cNvSpPr>
            <a:spLocks noGrp="1"/>
          </p:cNvSpPr>
          <p:nvPr>
            <p:ph type="body" idx="1"/>
          </p:nvPr>
        </p:nvSpPr>
        <p:spPr/>
        <p:txBody>
          <a:bodyPr/>
          <a:lstStyle/>
          <a:p>
            <a:r>
              <a:rPr lang="en-US" sz="2400" dirty="0">
                <a:latin typeface="+mn-lt"/>
              </a:rPr>
              <a:t>Prior to the Internet, competing globally was only an option for huge firms able to afford factories, warehouses, and distribution centers abroad.</a:t>
            </a:r>
          </a:p>
          <a:p>
            <a:r>
              <a:rPr lang="en-US" sz="2400" dirty="0">
                <a:latin typeface="+mn-lt"/>
              </a:rPr>
              <a:t>The Internet drastically reduces costs of operating globally.</a:t>
            </a:r>
          </a:p>
          <a:p>
            <a:r>
              <a:rPr lang="en-US" sz="2400" dirty="0">
                <a:latin typeface="+mn-lt"/>
              </a:rPr>
              <a:t>Globalization benefits</a:t>
            </a:r>
          </a:p>
          <a:p>
            <a:pPr lvl="1"/>
            <a:r>
              <a:rPr lang="en-US" sz="2400" dirty="0">
                <a:latin typeface="+mn-lt"/>
              </a:rPr>
              <a:t>Scale economies and resource cost reduction</a:t>
            </a:r>
          </a:p>
          <a:p>
            <a:pPr lvl="1"/>
            <a:r>
              <a:rPr lang="en-US" sz="2400" dirty="0">
                <a:latin typeface="+mn-lt"/>
              </a:rPr>
              <a:t>Higher utilization rates, fixed capital costs, and lower cost per unit of production</a:t>
            </a:r>
          </a:p>
          <a:p>
            <a:pPr lvl="1"/>
            <a:r>
              <a:rPr lang="en-US" sz="2400" dirty="0">
                <a:latin typeface="+mn-lt"/>
              </a:rPr>
              <a:t>Speeding time to market</a:t>
            </a:r>
          </a:p>
        </p:txBody>
      </p:sp>
    </p:spTree>
    <p:extLst>
      <p:ext uri="{BB962C8B-B14F-4D97-AF65-F5344CB8AC3E}">
        <p14:creationId xmlns:p14="http://schemas.microsoft.com/office/powerpoint/2010/main" val="13869093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3.4 Apple i</a:t>
            </a:r>
            <a:r>
              <a:rPr lang="en-US" sz="100" dirty="0"/>
              <a:t> </a:t>
            </a:r>
            <a:r>
              <a:rPr lang="en-US" dirty="0"/>
              <a:t>Phone’s Global Supply Chain</a:t>
            </a:r>
          </a:p>
        </p:txBody>
      </p:sp>
      <p:pic>
        <p:nvPicPr>
          <p:cNvPr id="4" name="Picture 3" descr="The global supply chain of the Apple I Phone is depicted on a world map, which shows arrows arising from the U S pointing towards Germany, Italy, France, South Korea, China, and Japan."/>
          <p:cNvPicPr>
            <a:picLocks noChangeAspect="1"/>
          </p:cNvPicPr>
          <p:nvPr/>
        </p:nvPicPr>
        <p:blipFill rotWithShape="1">
          <a:blip r:embed="rId3" cstate="screen">
            <a:extLst>
              <a:ext uri="{28A0092B-C50C-407E-A947-70E740481C1C}">
                <a14:useLocalDpi xmlns:a14="http://schemas.microsoft.com/office/drawing/2010/main"/>
              </a:ext>
            </a:extLst>
          </a:blip>
          <a:srcRect b="4315"/>
          <a:stretch/>
        </p:blipFill>
        <p:spPr>
          <a:xfrm>
            <a:off x="684297" y="1736632"/>
            <a:ext cx="7775406" cy="3965429"/>
          </a:xfrm>
          <a:prstGeom prst="rect">
            <a:avLst/>
          </a:prstGeom>
        </p:spPr>
      </p:pic>
    </p:spTree>
    <p:extLst>
      <p:ext uri="{BB962C8B-B14F-4D97-AF65-F5344CB8AC3E}">
        <p14:creationId xmlns:p14="http://schemas.microsoft.com/office/powerpoint/2010/main" val="12479379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Business and System Strategies</a:t>
            </a:r>
          </a:p>
        </p:txBody>
      </p:sp>
      <p:sp>
        <p:nvSpPr>
          <p:cNvPr id="3" name="Text Placeholder 2"/>
          <p:cNvSpPr>
            <a:spLocks noGrp="1"/>
          </p:cNvSpPr>
          <p:nvPr>
            <p:ph type="body" idx="1"/>
          </p:nvPr>
        </p:nvSpPr>
        <p:spPr/>
        <p:txBody>
          <a:bodyPr/>
          <a:lstStyle/>
          <a:p>
            <a:r>
              <a:rPr lang="en-US" altLang="en-US" sz="2400" dirty="0">
                <a:latin typeface="+mn-lt"/>
              </a:rPr>
              <a:t>Domestic exporters</a:t>
            </a:r>
          </a:p>
          <a:p>
            <a:r>
              <a:rPr lang="en-US" altLang="en-US" sz="2400" dirty="0">
                <a:latin typeface="+mn-lt"/>
              </a:rPr>
              <a:t>Multinationals</a:t>
            </a:r>
          </a:p>
          <a:p>
            <a:r>
              <a:rPr lang="en-US" altLang="en-US" sz="2400" dirty="0">
                <a:latin typeface="+mn-lt"/>
              </a:rPr>
              <a:t>Franchisers</a:t>
            </a:r>
          </a:p>
          <a:p>
            <a:r>
              <a:rPr lang="en-US" altLang="en-US" sz="2400" dirty="0">
                <a:latin typeface="+mn-lt"/>
              </a:rPr>
              <a:t>Transnationals</a:t>
            </a:r>
          </a:p>
        </p:txBody>
      </p:sp>
    </p:spTree>
    <p:extLst>
      <p:ext uri="{BB962C8B-B14F-4D97-AF65-F5344CB8AC3E}">
        <p14:creationId xmlns:p14="http://schemas.microsoft.com/office/powerpoint/2010/main" val="1269342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System Configuration</a:t>
            </a:r>
          </a:p>
        </p:txBody>
      </p:sp>
      <p:sp>
        <p:nvSpPr>
          <p:cNvPr id="3" name="Text Placeholder 2"/>
          <p:cNvSpPr>
            <a:spLocks noGrp="1"/>
          </p:cNvSpPr>
          <p:nvPr>
            <p:ph type="body" idx="1"/>
          </p:nvPr>
        </p:nvSpPr>
        <p:spPr/>
        <p:txBody>
          <a:bodyPr/>
          <a:lstStyle/>
          <a:p>
            <a:r>
              <a:rPr lang="en-US" altLang="en-US" sz="2400" dirty="0">
                <a:latin typeface="+mn-lt"/>
              </a:rPr>
              <a:t>Centralized systems</a:t>
            </a:r>
          </a:p>
          <a:p>
            <a:r>
              <a:rPr lang="en-US" altLang="en-US" sz="2400" dirty="0">
                <a:latin typeface="+mn-lt"/>
              </a:rPr>
              <a:t>Duplicated systems</a:t>
            </a:r>
          </a:p>
          <a:p>
            <a:r>
              <a:rPr lang="en-US" altLang="en-US" sz="2400" dirty="0">
                <a:latin typeface="+mn-lt"/>
              </a:rPr>
              <a:t>Decentralized systems</a:t>
            </a:r>
          </a:p>
          <a:p>
            <a:r>
              <a:rPr lang="en-US" altLang="en-US" sz="2400" dirty="0">
                <a:latin typeface="+mn-lt"/>
              </a:rPr>
              <a:t>Networked systems</a:t>
            </a:r>
          </a:p>
        </p:txBody>
      </p:sp>
    </p:spTree>
    <p:extLst>
      <p:ext uri="{BB962C8B-B14F-4D97-AF65-F5344CB8AC3E}">
        <p14:creationId xmlns:p14="http://schemas.microsoft.com/office/powerpoint/2010/main" val="3921093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3.5 Global Business Organization Systems Configurations</a:t>
            </a:r>
          </a:p>
        </p:txBody>
      </p:sp>
      <p:pic>
        <p:nvPicPr>
          <p:cNvPr id="5" name="Picture 4" descr="A table depicts four types of systems configurations for global business organizations. A centralized system configuration uses a domestic exporter strategy. A duplicated system configuration uses a franchiser strategy. A decentralized system configuration uses domestic exporter, multinational, and franchiser strategies. A networked system configuration uses multinational and transnational strategies."/>
          <p:cNvPicPr>
            <a:picLocks noChangeAspect="1"/>
          </p:cNvPicPr>
          <p:nvPr/>
        </p:nvPicPr>
        <p:blipFill>
          <a:blip r:embed="rId3"/>
          <a:stretch>
            <a:fillRect/>
          </a:stretch>
        </p:blipFill>
        <p:spPr>
          <a:xfrm>
            <a:off x="502123" y="2171656"/>
            <a:ext cx="8161091" cy="2273154"/>
          </a:xfrm>
          <a:prstGeom prst="rect">
            <a:avLst/>
          </a:prstGeom>
        </p:spPr>
      </p:pic>
    </p:spTree>
    <p:extLst>
      <p:ext uri="{BB962C8B-B14F-4D97-AF65-F5344CB8AC3E}">
        <p14:creationId xmlns:p14="http://schemas.microsoft.com/office/powerpoint/2010/main" val="20472293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Quality?</a:t>
            </a:r>
          </a:p>
        </p:txBody>
      </p:sp>
      <p:sp>
        <p:nvSpPr>
          <p:cNvPr id="3" name="Text Placeholder 2"/>
          <p:cNvSpPr>
            <a:spLocks noGrp="1"/>
          </p:cNvSpPr>
          <p:nvPr>
            <p:ph type="body" idx="1"/>
          </p:nvPr>
        </p:nvSpPr>
        <p:spPr>
          <a:xfrm>
            <a:off x="457200" y="1600200"/>
            <a:ext cx="8229600" cy="4757468"/>
          </a:xfrm>
        </p:spPr>
        <p:txBody>
          <a:bodyPr/>
          <a:lstStyle/>
          <a:p>
            <a:r>
              <a:rPr lang="en-US" altLang="en-US" sz="2200" dirty="0">
                <a:latin typeface="+mn-lt"/>
              </a:rPr>
              <a:t>Producer perspective</a:t>
            </a:r>
          </a:p>
          <a:p>
            <a:pPr lvl="1"/>
            <a:r>
              <a:rPr lang="en-US" altLang="en-US" sz="2200" dirty="0">
                <a:latin typeface="+mn-lt"/>
              </a:rPr>
              <a:t>Conformance to specifications and absence of variation from specs</a:t>
            </a:r>
          </a:p>
          <a:p>
            <a:r>
              <a:rPr lang="en-US" altLang="en-US" sz="2200" dirty="0">
                <a:latin typeface="+mn-lt"/>
              </a:rPr>
              <a:t>Customer perspective</a:t>
            </a:r>
          </a:p>
          <a:p>
            <a:pPr lvl="1"/>
            <a:r>
              <a:rPr lang="en-US" altLang="en-US" sz="2200" dirty="0">
                <a:latin typeface="+mn-lt"/>
              </a:rPr>
              <a:t>Physical quality (reliability), quality of service, psychological quality</a:t>
            </a:r>
          </a:p>
          <a:p>
            <a:r>
              <a:rPr lang="en-US" altLang="en-US" sz="2200" dirty="0">
                <a:latin typeface="+mn-lt"/>
              </a:rPr>
              <a:t>Total quality management (T</a:t>
            </a:r>
            <a:r>
              <a:rPr lang="en-US" altLang="en-US" sz="100" dirty="0">
                <a:latin typeface="+mn-lt"/>
              </a:rPr>
              <a:t> </a:t>
            </a:r>
            <a:r>
              <a:rPr lang="en-US" altLang="en-US" sz="2200" dirty="0">
                <a:latin typeface="+mn-lt"/>
              </a:rPr>
              <a:t>Q</a:t>
            </a:r>
            <a:r>
              <a:rPr lang="en-US" altLang="en-US" sz="100" dirty="0">
                <a:latin typeface="+mn-lt"/>
              </a:rPr>
              <a:t> </a:t>
            </a:r>
            <a:r>
              <a:rPr lang="en-US" altLang="en-US" sz="2200" dirty="0">
                <a:latin typeface="+mn-lt"/>
              </a:rPr>
              <a:t>M)</a:t>
            </a:r>
          </a:p>
          <a:p>
            <a:pPr lvl="1"/>
            <a:r>
              <a:rPr lang="en-US" altLang="en-US" sz="2200" dirty="0">
                <a:latin typeface="+mn-lt"/>
              </a:rPr>
              <a:t>Quality control is end in itself</a:t>
            </a:r>
          </a:p>
          <a:p>
            <a:pPr lvl="1"/>
            <a:r>
              <a:rPr lang="en-US" altLang="en-US" sz="2200" dirty="0">
                <a:latin typeface="+mn-lt"/>
              </a:rPr>
              <a:t>All people, functions responsible for quality</a:t>
            </a:r>
          </a:p>
          <a:p>
            <a:r>
              <a:rPr lang="en-US" altLang="en-US" sz="2200" dirty="0">
                <a:latin typeface="+mn-lt"/>
              </a:rPr>
              <a:t>Six sigma</a:t>
            </a:r>
          </a:p>
          <a:p>
            <a:pPr lvl="1"/>
            <a:r>
              <a:rPr lang="en-US" altLang="en-US" sz="2200" dirty="0">
                <a:latin typeface="+mn-lt"/>
              </a:rPr>
              <a:t>Measure of quality: 3.4 defects/million opportunities</a:t>
            </a:r>
          </a:p>
        </p:txBody>
      </p:sp>
    </p:spTree>
    <p:extLst>
      <p:ext uri="{BB962C8B-B14F-4D97-AF65-F5344CB8AC3E}">
        <p14:creationId xmlns:p14="http://schemas.microsoft.com/office/powerpoint/2010/main" val="25126727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How Information Systems Improve Quality</a:t>
            </a:r>
            <a:endParaRPr lang="en-US" dirty="0"/>
          </a:p>
        </p:txBody>
      </p:sp>
      <p:sp>
        <p:nvSpPr>
          <p:cNvPr id="3" name="Text Placeholder 2"/>
          <p:cNvSpPr>
            <a:spLocks noGrp="1"/>
          </p:cNvSpPr>
          <p:nvPr>
            <p:ph type="body" idx="1"/>
          </p:nvPr>
        </p:nvSpPr>
        <p:spPr/>
        <p:txBody>
          <a:bodyPr/>
          <a:lstStyle/>
          <a:p>
            <a:r>
              <a:rPr lang="en-US" sz="2400" dirty="0">
                <a:latin typeface="+mn-lt"/>
              </a:rPr>
              <a:t>Reduce cycle time and simplify production</a:t>
            </a:r>
          </a:p>
          <a:p>
            <a:r>
              <a:rPr lang="en-US" sz="2400" dirty="0">
                <a:latin typeface="+mn-lt"/>
              </a:rPr>
              <a:t>Benchmark</a:t>
            </a:r>
          </a:p>
          <a:p>
            <a:r>
              <a:rPr lang="en-US" sz="2400" dirty="0">
                <a:latin typeface="+mn-lt"/>
              </a:rPr>
              <a:t>Use customer demands to improve products and services</a:t>
            </a:r>
          </a:p>
          <a:p>
            <a:r>
              <a:rPr lang="en-US" sz="2400" dirty="0">
                <a:latin typeface="+mn-lt"/>
              </a:rPr>
              <a:t>Improve design quality and precision</a:t>
            </a:r>
          </a:p>
          <a:p>
            <a:pPr lvl="1"/>
            <a:r>
              <a:rPr lang="en-US" sz="2400" dirty="0">
                <a:latin typeface="+mn-lt"/>
              </a:rPr>
              <a:t>Computer-aided design (C</a:t>
            </a:r>
            <a:r>
              <a:rPr lang="en-US" sz="100" dirty="0">
                <a:latin typeface="+mn-lt"/>
              </a:rPr>
              <a:t> </a:t>
            </a:r>
            <a:r>
              <a:rPr lang="en-US" sz="2400" dirty="0">
                <a:latin typeface="+mn-lt"/>
              </a:rPr>
              <a:t>A</a:t>
            </a:r>
            <a:r>
              <a:rPr lang="en-US" sz="100" dirty="0">
                <a:latin typeface="+mn-lt"/>
              </a:rPr>
              <a:t> </a:t>
            </a:r>
            <a:r>
              <a:rPr lang="en-US" sz="2400" dirty="0">
                <a:latin typeface="+mn-lt"/>
              </a:rPr>
              <a:t>D) systems</a:t>
            </a:r>
          </a:p>
          <a:p>
            <a:r>
              <a:rPr lang="en-US" sz="2400" dirty="0">
                <a:latin typeface="+mn-lt"/>
              </a:rPr>
              <a:t>Improve production precision and tighten production tolerances</a:t>
            </a:r>
          </a:p>
        </p:txBody>
      </p:sp>
    </p:spTree>
    <p:extLst>
      <p:ext uri="{BB962C8B-B14F-4D97-AF65-F5344CB8AC3E}">
        <p14:creationId xmlns:p14="http://schemas.microsoft.com/office/powerpoint/2010/main" val="18894971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15371"/>
            <a:ext cx="8410755" cy="1097279"/>
          </a:xfrm>
        </p:spPr>
        <p:txBody>
          <a:bodyPr/>
          <a:lstStyle/>
          <a:p>
            <a:r>
              <a:rPr lang="en-US" sz="3200" dirty="0"/>
              <a:t>What is Business Process Management (B</a:t>
            </a:r>
            <a:r>
              <a:rPr lang="en-US" sz="100" dirty="0"/>
              <a:t> </a:t>
            </a:r>
            <a:r>
              <a:rPr lang="en-US" sz="3200" dirty="0"/>
              <a:t>P</a:t>
            </a:r>
            <a:r>
              <a:rPr lang="en-US" sz="100" dirty="0"/>
              <a:t> </a:t>
            </a:r>
            <a:r>
              <a:rPr lang="en-US" sz="3200" dirty="0"/>
              <a:t>M)?</a:t>
            </a:r>
          </a:p>
        </p:txBody>
      </p:sp>
      <p:sp>
        <p:nvSpPr>
          <p:cNvPr id="3" name="Text Placeholder 2"/>
          <p:cNvSpPr>
            <a:spLocks noGrp="1"/>
          </p:cNvSpPr>
          <p:nvPr>
            <p:ph type="body" idx="1"/>
          </p:nvPr>
        </p:nvSpPr>
        <p:spPr/>
        <p:txBody>
          <a:bodyPr/>
          <a:lstStyle/>
          <a:p>
            <a:r>
              <a:rPr lang="en-US" altLang="en-US" sz="2400" dirty="0">
                <a:latin typeface="+mn-lt"/>
              </a:rPr>
              <a:t>Technology alone is often not enough to improve business</a:t>
            </a:r>
          </a:p>
          <a:p>
            <a:r>
              <a:rPr lang="en-US" altLang="en-US" sz="2400" dirty="0">
                <a:latin typeface="+mn-lt"/>
              </a:rPr>
              <a:t>Organizational changes often necessary</a:t>
            </a:r>
          </a:p>
          <a:p>
            <a:pPr lvl="1"/>
            <a:r>
              <a:rPr lang="en-US" altLang="en-US" sz="2400" dirty="0">
                <a:latin typeface="+mn-lt"/>
              </a:rPr>
              <a:t>Minor changes in work habits</a:t>
            </a:r>
          </a:p>
          <a:p>
            <a:pPr lvl="1"/>
            <a:r>
              <a:rPr lang="en-US" altLang="en-US" sz="2400" dirty="0">
                <a:latin typeface="+mn-lt"/>
              </a:rPr>
              <a:t>Redesigning entire business processes</a:t>
            </a:r>
          </a:p>
          <a:p>
            <a:r>
              <a:rPr lang="en-US" altLang="en-US" sz="2400" dirty="0">
                <a:latin typeface="+mn-lt"/>
              </a:rPr>
              <a:t>Aims to continuously improve processes</a:t>
            </a:r>
          </a:p>
          <a:p>
            <a:r>
              <a:rPr lang="en-US" altLang="en-US" sz="2400" dirty="0">
                <a:latin typeface="+mn-lt"/>
              </a:rPr>
              <a:t>Uses variety of tools and methodologies to</a:t>
            </a:r>
          </a:p>
          <a:p>
            <a:pPr lvl="1"/>
            <a:r>
              <a:rPr lang="en-US" altLang="en-US" sz="2400" dirty="0">
                <a:latin typeface="+mn-lt"/>
              </a:rPr>
              <a:t>Understand existing processes</a:t>
            </a:r>
          </a:p>
          <a:p>
            <a:pPr lvl="1"/>
            <a:r>
              <a:rPr lang="en-US" altLang="en-US" sz="2400" dirty="0">
                <a:latin typeface="+mn-lt"/>
              </a:rPr>
              <a:t>Design and optimize new processes</a:t>
            </a:r>
          </a:p>
        </p:txBody>
      </p:sp>
    </p:spTree>
    <p:extLst>
      <p:ext uri="{BB962C8B-B14F-4D97-AF65-F5344CB8AC3E}">
        <p14:creationId xmlns:p14="http://schemas.microsoft.com/office/powerpoint/2010/main" val="2817672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Video Cases</a:t>
            </a:r>
          </a:p>
        </p:txBody>
      </p:sp>
      <p:sp>
        <p:nvSpPr>
          <p:cNvPr id="5" name="Text Placeholder 4"/>
          <p:cNvSpPr>
            <a:spLocks noGrp="1"/>
          </p:cNvSpPr>
          <p:nvPr>
            <p:ph type="body" idx="1"/>
          </p:nvPr>
        </p:nvSpPr>
        <p:spPr/>
        <p:txBody>
          <a:bodyPr/>
          <a:lstStyle/>
          <a:p>
            <a:r>
              <a:rPr lang="en-US" sz="2400" dirty="0">
                <a:latin typeface="+mn-lt"/>
              </a:rPr>
              <a:t>Case 1: G</a:t>
            </a:r>
            <a:r>
              <a:rPr lang="en-US" sz="100" dirty="0">
                <a:latin typeface="+mn-lt"/>
              </a:rPr>
              <a:t> </a:t>
            </a:r>
            <a:r>
              <a:rPr lang="en-US" sz="2400" dirty="0">
                <a:latin typeface="+mn-lt"/>
              </a:rPr>
              <a:t>E Becomes a Digital Firm: The Emerging Industrial Internet</a:t>
            </a:r>
          </a:p>
          <a:p>
            <a:r>
              <a:rPr lang="en-US" sz="2400" dirty="0">
                <a:latin typeface="+mn-lt"/>
              </a:rPr>
              <a:t>Case 2: National Basketball Association: Competing on Global Delivery with Akamai O</a:t>
            </a:r>
            <a:r>
              <a:rPr lang="en-US" sz="100" dirty="0">
                <a:latin typeface="+mn-lt"/>
              </a:rPr>
              <a:t> </a:t>
            </a:r>
            <a:r>
              <a:rPr lang="en-US" sz="2400" dirty="0">
                <a:latin typeface="+mn-lt"/>
              </a:rPr>
              <a:t>S Streaming</a:t>
            </a:r>
          </a:p>
        </p:txBody>
      </p:sp>
    </p:spTree>
    <p:extLst>
      <p:ext uri="{BB962C8B-B14F-4D97-AF65-F5344CB8AC3E}">
        <p14:creationId xmlns:p14="http://schemas.microsoft.com/office/powerpoint/2010/main" val="36719625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B</a:t>
            </a:r>
            <a:r>
              <a:rPr lang="en-US" sz="100" dirty="0"/>
              <a:t> </a:t>
            </a:r>
            <a:r>
              <a:rPr lang="en-US" dirty="0"/>
              <a:t>P</a:t>
            </a:r>
            <a:r>
              <a:rPr lang="en-US" sz="100" dirty="0"/>
              <a:t> </a:t>
            </a:r>
            <a:r>
              <a:rPr lang="en-US" dirty="0"/>
              <a:t>M</a:t>
            </a:r>
          </a:p>
        </p:txBody>
      </p:sp>
      <p:sp>
        <p:nvSpPr>
          <p:cNvPr id="3" name="Text Placeholder 2"/>
          <p:cNvSpPr>
            <a:spLocks noGrp="1"/>
          </p:cNvSpPr>
          <p:nvPr>
            <p:ph type="body" idx="1"/>
          </p:nvPr>
        </p:nvSpPr>
        <p:spPr/>
        <p:txBody>
          <a:bodyPr/>
          <a:lstStyle/>
          <a:p>
            <a:pPr marL="432000" indent="-432000">
              <a:buFont typeface="+mj-lt"/>
              <a:buAutoNum type="arabicPeriod"/>
            </a:pPr>
            <a:r>
              <a:rPr lang="en-US" sz="2400" dirty="0">
                <a:latin typeface="+mn-lt"/>
              </a:rPr>
              <a:t>Identify processes for change</a:t>
            </a:r>
          </a:p>
          <a:p>
            <a:pPr marL="432000" indent="-432000">
              <a:buFont typeface="+mj-lt"/>
              <a:buAutoNum type="arabicPeriod"/>
            </a:pPr>
            <a:r>
              <a:rPr lang="en-US" sz="2400" dirty="0">
                <a:latin typeface="+mn-lt"/>
              </a:rPr>
              <a:t>Analyze existing processes</a:t>
            </a:r>
          </a:p>
          <a:p>
            <a:pPr marL="432000" indent="-432000">
              <a:buFont typeface="+mj-lt"/>
              <a:buAutoNum type="arabicPeriod"/>
            </a:pPr>
            <a:r>
              <a:rPr lang="en-US" sz="2400" dirty="0">
                <a:latin typeface="+mn-lt"/>
              </a:rPr>
              <a:t>Design new process</a:t>
            </a:r>
          </a:p>
          <a:p>
            <a:pPr marL="432000" indent="-432000">
              <a:buFont typeface="+mj-lt"/>
              <a:buAutoNum type="arabicPeriod"/>
            </a:pPr>
            <a:r>
              <a:rPr lang="en-US" sz="2400" dirty="0">
                <a:latin typeface="+mn-lt"/>
              </a:rPr>
              <a:t>Implement new process</a:t>
            </a:r>
          </a:p>
          <a:p>
            <a:pPr marL="432000" indent="-432000">
              <a:buFont typeface="+mj-lt"/>
              <a:buAutoNum type="arabicPeriod"/>
            </a:pPr>
            <a:r>
              <a:rPr lang="en-US" sz="2400" dirty="0">
                <a:latin typeface="+mn-lt"/>
              </a:rPr>
              <a:t>Continuous measurement</a:t>
            </a:r>
          </a:p>
        </p:txBody>
      </p:sp>
    </p:spTree>
    <p:extLst>
      <p:ext uri="{BB962C8B-B14F-4D97-AF65-F5344CB8AC3E}">
        <p14:creationId xmlns:p14="http://schemas.microsoft.com/office/powerpoint/2010/main" val="7498086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Figure 3.6 As-Is Business Process for Purchasing a Book from a Physical Bookstore</a:t>
            </a:r>
          </a:p>
        </p:txBody>
      </p:sp>
      <p:pic>
        <p:nvPicPr>
          <p:cNvPr id="4" name="Picture 3" descr="A flow diagram shows the as-is business process for purchasing a book from a physical bookstore. The process is as follows. The Customer Goes to bookstore, Searches shelves, asks question of is Book available. If yes, proceed as follows. Purchase a book and Take book home. If no, proceed as follows. The Clerk Searches. If found, purchase the book. If not found, inquire about ordering. Question if book Able to be ordered? If yes, proceed as follows. The Clerk Places order. Receive the book. Notify the customer. The Customer Returns to the store. Purchases the book. Takes the book home. If the answer is no, go to another store."/>
          <p:cNvPicPr>
            <a:picLocks noChangeAspect="1"/>
          </p:cNvPicPr>
          <p:nvPr/>
        </p:nvPicPr>
        <p:blipFill rotWithShape="1">
          <a:blip r:embed="rId3" cstate="screen">
            <a:extLst>
              <a:ext uri="{28A0092B-C50C-407E-A947-70E740481C1C}">
                <a14:useLocalDpi xmlns:a14="http://schemas.microsoft.com/office/drawing/2010/main"/>
              </a:ext>
            </a:extLst>
          </a:blip>
          <a:srcRect b="2938"/>
          <a:stretch/>
        </p:blipFill>
        <p:spPr>
          <a:xfrm>
            <a:off x="825845" y="1758486"/>
            <a:ext cx="7472013" cy="3978078"/>
          </a:xfrm>
          <a:prstGeom prst="rect">
            <a:avLst/>
          </a:prstGeom>
        </p:spPr>
      </p:pic>
    </p:spTree>
    <p:extLst>
      <p:ext uri="{BB962C8B-B14F-4D97-AF65-F5344CB8AC3E}">
        <p14:creationId xmlns:p14="http://schemas.microsoft.com/office/powerpoint/2010/main" val="20560725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Figure 3.7 Redesigned Process for Purchasing a Book Online</a:t>
            </a:r>
          </a:p>
        </p:txBody>
      </p:sp>
      <p:pic>
        <p:nvPicPr>
          <p:cNvPr id="4" name="Picture 3" descr="A flowchart shows the redesigned process for purchasing a book using the Internet. The process is as follows. Access an online bookstore, search a catalog online, ask question of is Book available. If yes, proceed as follows. Enter an order and payment data, and Receive book in mail. If no, proceed as follows. Select an other online bookstore, and Search online catalog."/>
          <p:cNvPicPr>
            <a:picLocks noChangeAspect="1"/>
          </p:cNvPicPr>
          <p:nvPr/>
        </p:nvPicPr>
        <p:blipFill rotWithShape="1">
          <a:blip r:embed="rId3" cstate="screen">
            <a:extLst>
              <a:ext uri="{28A0092B-C50C-407E-A947-70E740481C1C}">
                <a14:useLocalDpi xmlns:a14="http://schemas.microsoft.com/office/drawing/2010/main"/>
              </a:ext>
            </a:extLst>
          </a:blip>
          <a:srcRect b="5791"/>
          <a:stretch/>
        </p:blipFill>
        <p:spPr>
          <a:xfrm>
            <a:off x="467210" y="2158549"/>
            <a:ext cx="8172030" cy="2327188"/>
          </a:xfrm>
          <a:prstGeom prst="rect">
            <a:avLst/>
          </a:prstGeom>
        </p:spPr>
      </p:pic>
    </p:spTree>
    <p:extLst>
      <p:ext uri="{BB962C8B-B14F-4D97-AF65-F5344CB8AC3E}">
        <p14:creationId xmlns:p14="http://schemas.microsoft.com/office/powerpoint/2010/main" val="6111427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Organizations: Carter’s Redesigns Its Business Processes</a:t>
            </a:r>
          </a:p>
        </p:txBody>
      </p:sp>
      <p:sp>
        <p:nvSpPr>
          <p:cNvPr id="3" name="Text Placeholder 2"/>
          <p:cNvSpPr>
            <a:spLocks noGrp="1"/>
          </p:cNvSpPr>
          <p:nvPr>
            <p:ph type="body" idx="1"/>
          </p:nvPr>
        </p:nvSpPr>
        <p:spPr/>
        <p:txBody>
          <a:bodyPr/>
          <a:lstStyle/>
          <a:p>
            <a:r>
              <a:rPr lang="en-US" sz="2000" dirty="0">
                <a:latin typeface="+mn-lt"/>
              </a:rPr>
              <a:t>Class discussion</a:t>
            </a:r>
          </a:p>
          <a:p>
            <a:pPr lvl="1"/>
            <a:r>
              <a:rPr lang="en-US" sz="2000" dirty="0">
                <a:latin typeface="+mn-lt"/>
              </a:rPr>
              <a:t>How did Carter’s previous business processes affect its business performance?</a:t>
            </a:r>
          </a:p>
          <a:p>
            <a:pPr lvl="1"/>
            <a:r>
              <a:rPr lang="en-US" sz="2000" dirty="0">
                <a:latin typeface="+mn-lt"/>
              </a:rPr>
              <a:t>What people, organization, and technology factors contributed to Carter’s problems with its business processes?</a:t>
            </a:r>
          </a:p>
          <a:p>
            <a:pPr lvl="1"/>
            <a:r>
              <a:rPr lang="en-US" sz="2000" dirty="0">
                <a:latin typeface="+mn-lt"/>
              </a:rPr>
              <a:t>Diagram Carter’s old and redesigned business process for paying an invoice.</a:t>
            </a:r>
          </a:p>
          <a:p>
            <a:pPr lvl="1"/>
            <a:r>
              <a:rPr lang="en-US" sz="2000" dirty="0">
                <a:latin typeface="+mn-lt"/>
              </a:rPr>
              <a:t>Describe the role of technology in Carter’s business process changes.</a:t>
            </a:r>
          </a:p>
          <a:p>
            <a:pPr lvl="1"/>
            <a:r>
              <a:rPr lang="en-US" sz="2000" dirty="0">
                <a:latin typeface="+mn-lt"/>
              </a:rPr>
              <a:t>How did Carter’s redesigned business processes change the way the company worked? What was the business impact? Explain.</a:t>
            </a:r>
            <a:endParaRPr lang="en-US" altLang="en-US" sz="2000" dirty="0">
              <a:latin typeface="+mn-lt"/>
            </a:endParaRPr>
          </a:p>
        </p:txBody>
      </p:sp>
    </p:spTree>
    <p:extLst>
      <p:ext uri="{BB962C8B-B14F-4D97-AF65-F5344CB8AC3E}">
        <p14:creationId xmlns:p14="http://schemas.microsoft.com/office/powerpoint/2010/main" val="10147830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Business Process Reengineering</a:t>
            </a:r>
            <a:endParaRPr lang="en-US" dirty="0"/>
          </a:p>
        </p:txBody>
      </p:sp>
      <p:sp>
        <p:nvSpPr>
          <p:cNvPr id="3" name="Text Placeholder 2"/>
          <p:cNvSpPr>
            <a:spLocks noGrp="1"/>
          </p:cNvSpPr>
          <p:nvPr>
            <p:ph type="body" idx="1"/>
          </p:nvPr>
        </p:nvSpPr>
        <p:spPr/>
        <p:txBody>
          <a:bodyPr/>
          <a:lstStyle/>
          <a:p>
            <a:r>
              <a:rPr lang="en-US" sz="2400" dirty="0">
                <a:latin typeface="+mn-lt"/>
              </a:rPr>
              <a:t>A radical form of fast change</a:t>
            </a:r>
          </a:p>
          <a:p>
            <a:r>
              <a:rPr lang="en-US" sz="2400" dirty="0">
                <a:latin typeface="+mn-lt"/>
              </a:rPr>
              <a:t>Not continuous improvement, but elimination of old processes, replacement with new processes, in a brief time period</a:t>
            </a:r>
          </a:p>
          <a:p>
            <a:r>
              <a:rPr lang="en-US" sz="2400" dirty="0">
                <a:latin typeface="+mn-lt"/>
              </a:rPr>
              <a:t>Can produce dramatic gains in productivity</a:t>
            </a:r>
          </a:p>
          <a:p>
            <a:r>
              <a:rPr lang="en-US" sz="2400" dirty="0">
                <a:latin typeface="+mn-lt"/>
              </a:rPr>
              <a:t>Can produce more organizational resistance to change</a:t>
            </a:r>
          </a:p>
        </p:txBody>
      </p:sp>
    </p:spTree>
    <p:extLst>
      <p:ext uri="{BB962C8B-B14F-4D97-AF65-F5344CB8AC3E}">
        <p14:creationId xmlns:p14="http://schemas.microsoft.com/office/powerpoint/2010/main" val="20976538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Will M</a:t>
            </a:r>
            <a:r>
              <a:rPr lang="en-US" sz="100" dirty="0"/>
              <a:t> </a:t>
            </a:r>
            <a:r>
              <a:rPr lang="en-US" dirty="0"/>
              <a:t>I</a:t>
            </a:r>
            <a:r>
              <a:rPr lang="en-US" sz="100" dirty="0"/>
              <a:t> </a:t>
            </a:r>
            <a:r>
              <a:rPr lang="en-US" dirty="0"/>
              <a:t>S Help My Career?</a:t>
            </a:r>
          </a:p>
        </p:txBody>
      </p:sp>
      <p:sp>
        <p:nvSpPr>
          <p:cNvPr id="3" name="Text Placeholder 2"/>
          <p:cNvSpPr>
            <a:spLocks noGrp="1"/>
          </p:cNvSpPr>
          <p:nvPr>
            <p:ph type="body" idx="1"/>
          </p:nvPr>
        </p:nvSpPr>
        <p:spPr/>
        <p:txBody>
          <a:bodyPr/>
          <a:lstStyle/>
          <a:p>
            <a:r>
              <a:rPr lang="en-US" sz="2400" dirty="0">
                <a:latin typeface="+mn-lt"/>
              </a:rPr>
              <a:t>The Company: A+ Superior Data Quality</a:t>
            </a:r>
          </a:p>
          <a:p>
            <a:r>
              <a:rPr lang="en-US" sz="2400" dirty="0">
                <a:latin typeface="+mn-lt"/>
              </a:rPr>
              <a:t>Position Description</a:t>
            </a:r>
          </a:p>
          <a:p>
            <a:r>
              <a:rPr lang="en-US" sz="2400" dirty="0">
                <a:latin typeface="+mn-lt"/>
              </a:rPr>
              <a:t>Job Requirements</a:t>
            </a:r>
          </a:p>
          <a:p>
            <a:r>
              <a:rPr lang="en-US" sz="2400" dirty="0">
                <a:latin typeface="+mn-lt"/>
              </a:rPr>
              <a:t>Interview Questions</a:t>
            </a:r>
          </a:p>
        </p:txBody>
      </p:sp>
    </p:spTree>
    <p:extLst>
      <p:ext uri="{BB962C8B-B14F-4D97-AF65-F5344CB8AC3E}">
        <p14:creationId xmlns:p14="http://schemas.microsoft.com/office/powerpoint/2010/main" val="227094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Tate &amp; Lyle Devise a Global IT Strategy</a:t>
            </a:r>
            <a:endParaRPr lang="en-US" sz="2000" b="0" dirty="0"/>
          </a:p>
        </p:txBody>
      </p:sp>
      <p:sp>
        <p:nvSpPr>
          <p:cNvPr id="3" name="Text Placeholder 2"/>
          <p:cNvSpPr>
            <a:spLocks noGrp="1"/>
          </p:cNvSpPr>
          <p:nvPr>
            <p:ph type="body" idx="1"/>
          </p:nvPr>
        </p:nvSpPr>
        <p:spPr/>
        <p:txBody>
          <a:bodyPr/>
          <a:lstStyle/>
          <a:p>
            <a:r>
              <a:rPr lang="en-US" altLang="en-US" sz="2400" dirty="0">
                <a:latin typeface="+mn-lt"/>
              </a:rPr>
              <a:t>Problem</a:t>
            </a:r>
          </a:p>
          <a:p>
            <a:pPr lvl="1"/>
            <a:r>
              <a:rPr lang="en-IN" sz="2400" dirty="0">
                <a:latin typeface="+mn-lt"/>
              </a:rPr>
              <a:t>expand the specialty food segment</a:t>
            </a:r>
          </a:p>
          <a:p>
            <a:pPr lvl="1"/>
            <a:r>
              <a:rPr lang="en-IN" sz="2400" dirty="0">
                <a:latin typeface="+mn-lt"/>
              </a:rPr>
              <a:t>face off stiff competition from giant global competitors</a:t>
            </a:r>
          </a:p>
          <a:p>
            <a:pPr lvl="1"/>
            <a:r>
              <a:rPr lang="en-US" sz="2400" dirty="0">
                <a:latin typeface="+mn-lt"/>
              </a:rPr>
              <a:t>reconcile financial accounting systems </a:t>
            </a:r>
            <a:r>
              <a:rPr lang="en-IN" sz="2400" dirty="0">
                <a:latin typeface="+mn-lt"/>
              </a:rPr>
              <a:t>across four regions and thirty operating facilities</a:t>
            </a:r>
            <a:endParaRPr lang="en-US" sz="2400" dirty="0">
              <a:latin typeface="+mn-lt"/>
            </a:endParaRPr>
          </a:p>
          <a:p>
            <a:r>
              <a:rPr lang="en-US" altLang="en-US" sz="2400" dirty="0">
                <a:latin typeface="+mn-lt"/>
              </a:rPr>
              <a:t>Solutions</a:t>
            </a:r>
          </a:p>
          <a:p>
            <a:pPr lvl="1"/>
            <a:r>
              <a:rPr lang="en-IN" altLang="en-US" sz="2400" dirty="0">
                <a:latin typeface="+mn-lt"/>
              </a:rPr>
              <a:t>Account Reconciliation and Task Management system based on SAP’s ERP</a:t>
            </a:r>
          </a:p>
          <a:p>
            <a:r>
              <a:rPr lang="en-US" altLang="en-US" sz="2400" dirty="0">
                <a:latin typeface="+mn-lt"/>
              </a:rPr>
              <a:t>Demonstrates that businesses must </a:t>
            </a:r>
            <a:r>
              <a:rPr lang="en-IN" altLang="en-US" sz="2400" dirty="0">
                <a:latin typeface="+mn-lt"/>
              </a:rPr>
              <a:t>change their strategies over time</a:t>
            </a:r>
            <a:endParaRPr lang="en-US" altLang="en-US" sz="2400" dirty="0">
              <a:latin typeface="+mn-lt"/>
            </a:endParaRPr>
          </a:p>
        </p:txBody>
      </p:sp>
    </p:spTree>
    <p:extLst>
      <p:ext uri="{BB962C8B-B14F-4D97-AF65-F5344CB8AC3E}">
        <p14:creationId xmlns:p14="http://schemas.microsoft.com/office/powerpoint/2010/main" val="2242989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Porter’s Competitive Forces Model</a:t>
            </a:r>
            <a:endParaRPr lang="en-US" dirty="0"/>
          </a:p>
        </p:txBody>
      </p:sp>
      <p:sp>
        <p:nvSpPr>
          <p:cNvPr id="3" name="Text Placeholder 2"/>
          <p:cNvSpPr>
            <a:spLocks noGrp="1"/>
          </p:cNvSpPr>
          <p:nvPr>
            <p:ph type="body" idx="1"/>
          </p:nvPr>
        </p:nvSpPr>
        <p:spPr/>
        <p:txBody>
          <a:bodyPr/>
          <a:lstStyle/>
          <a:p>
            <a:r>
              <a:rPr lang="en-US" altLang="en-US" sz="2400" dirty="0">
                <a:latin typeface="+mn-lt"/>
              </a:rPr>
              <a:t>Five competitive forces shape fate of firm</a:t>
            </a:r>
          </a:p>
          <a:p>
            <a:pPr lvl="1"/>
            <a:r>
              <a:rPr lang="en-US" altLang="en-US" sz="2400" dirty="0">
                <a:latin typeface="+mn-lt"/>
              </a:rPr>
              <a:t>Traditional competitors</a:t>
            </a:r>
          </a:p>
          <a:p>
            <a:pPr lvl="1"/>
            <a:r>
              <a:rPr lang="en-US" altLang="en-US" sz="2400" dirty="0">
                <a:latin typeface="+mn-lt"/>
              </a:rPr>
              <a:t>New market entrants</a:t>
            </a:r>
          </a:p>
          <a:p>
            <a:pPr lvl="1"/>
            <a:r>
              <a:rPr lang="en-US" altLang="en-US" sz="2400" dirty="0">
                <a:latin typeface="+mn-lt"/>
              </a:rPr>
              <a:t>Substitute products and services</a:t>
            </a:r>
          </a:p>
          <a:p>
            <a:pPr lvl="1"/>
            <a:r>
              <a:rPr lang="en-US" altLang="en-US" sz="2400" dirty="0">
                <a:latin typeface="+mn-lt"/>
              </a:rPr>
              <a:t>Customers</a:t>
            </a:r>
          </a:p>
          <a:p>
            <a:pPr lvl="1"/>
            <a:r>
              <a:rPr lang="en-US" altLang="en-US" sz="2400" dirty="0">
                <a:latin typeface="+mn-lt"/>
              </a:rPr>
              <a:t>Suppliers</a:t>
            </a:r>
          </a:p>
        </p:txBody>
      </p:sp>
    </p:spTree>
    <p:extLst>
      <p:ext uri="{BB962C8B-B14F-4D97-AF65-F5344CB8AC3E}">
        <p14:creationId xmlns:p14="http://schemas.microsoft.com/office/powerpoint/2010/main" val="1189083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Figure 3.1 Porter’s Competitive Forces Model</a:t>
            </a:r>
          </a:p>
        </p:txBody>
      </p:sp>
      <p:pic>
        <p:nvPicPr>
          <p:cNvPr id="4" name="Picture 3" descr="A diagram shows Porter’s competitive forces model. The diagram shows two circles labeled The Firm and Competitors, with a two-way arrow between them. These circles are embedded in a larger circle, which is surrounded by four rectangles labeled as follows New market entrants, Substitute products, Suppliers, and Customers."/>
          <p:cNvPicPr>
            <a:picLocks noChangeAspect="1"/>
          </p:cNvPicPr>
          <p:nvPr/>
        </p:nvPicPr>
        <p:blipFill rotWithShape="1">
          <a:blip r:embed="rId3" cstate="screen">
            <a:extLst>
              <a:ext uri="{28A0092B-C50C-407E-A947-70E740481C1C}">
                <a14:useLocalDpi xmlns:a14="http://schemas.microsoft.com/office/drawing/2010/main"/>
              </a:ext>
            </a:extLst>
          </a:blip>
          <a:srcRect b="5689"/>
          <a:stretch/>
        </p:blipFill>
        <p:spPr>
          <a:xfrm>
            <a:off x="621881" y="1883413"/>
            <a:ext cx="7931692" cy="3533971"/>
          </a:xfrm>
          <a:prstGeom prst="rect">
            <a:avLst/>
          </a:prstGeom>
        </p:spPr>
      </p:pic>
    </p:spTree>
    <p:extLst>
      <p:ext uri="{BB962C8B-B14F-4D97-AF65-F5344CB8AC3E}">
        <p14:creationId xmlns:p14="http://schemas.microsoft.com/office/powerpoint/2010/main" val="1877360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Information System Strategies for Dealing with Competitive Forces </a:t>
            </a:r>
            <a:r>
              <a:rPr lang="en-US" altLang="en-US" sz="2000" b="0" dirty="0"/>
              <a:t>(1 of 5)</a:t>
            </a:r>
            <a:endParaRPr lang="en-US" sz="2000" b="0" dirty="0"/>
          </a:p>
        </p:txBody>
      </p:sp>
      <p:sp>
        <p:nvSpPr>
          <p:cNvPr id="3" name="Text Placeholder 2"/>
          <p:cNvSpPr>
            <a:spLocks noGrp="1"/>
          </p:cNvSpPr>
          <p:nvPr>
            <p:ph type="body" idx="1"/>
          </p:nvPr>
        </p:nvSpPr>
        <p:spPr/>
        <p:txBody>
          <a:bodyPr/>
          <a:lstStyle/>
          <a:p>
            <a:r>
              <a:rPr lang="en-US" altLang="en-US" sz="2400" dirty="0">
                <a:latin typeface="+mn-lt"/>
              </a:rPr>
              <a:t>Basic strategy: Align I</a:t>
            </a:r>
            <a:r>
              <a:rPr lang="en-US" altLang="en-US" sz="100" dirty="0">
                <a:latin typeface="+mn-lt"/>
              </a:rPr>
              <a:t> </a:t>
            </a:r>
            <a:r>
              <a:rPr lang="en-US" altLang="en-US" sz="2400" dirty="0">
                <a:latin typeface="+mn-lt"/>
              </a:rPr>
              <a:t>T with business objectives</a:t>
            </a:r>
          </a:p>
          <a:p>
            <a:pPr lvl="1"/>
            <a:r>
              <a:rPr lang="en-US" altLang="en-US" sz="2400" dirty="0">
                <a:latin typeface="+mn-lt"/>
              </a:rPr>
              <a:t>Identify business goals and strategies</a:t>
            </a:r>
          </a:p>
          <a:p>
            <a:pPr lvl="1"/>
            <a:r>
              <a:rPr lang="en-US" altLang="en-US" sz="2400" dirty="0">
                <a:latin typeface="+mn-lt"/>
              </a:rPr>
              <a:t>Break strategic goals into concrete activities and processes</a:t>
            </a:r>
          </a:p>
          <a:p>
            <a:pPr lvl="1"/>
            <a:r>
              <a:rPr lang="en-US" altLang="en-US" sz="2400" dirty="0">
                <a:latin typeface="+mn-lt"/>
              </a:rPr>
              <a:t>Identify metrics for measuring progress</a:t>
            </a:r>
          </a:p>
          <a:p>
            <a:pPr lvl="1"/>
            <a:r>
              <a:rPr lang="en-US" altLang="en-US" sz="2400" dirty="0">
                <a:latin typeface="+mn-lt"/>
              </a:rPr>
              <a:t>Determine how I</a:t>
            </a:r>
            <a:r>
              <a:rPr lang="en-US" altLang="en-US" sz="100" dirty="0">
                <a:latin typeface="+mn-lt"/>
              </a:rPr>
              <a:t> </a:t>
            </a:r>
            <a:r>
              <a:rPr lang="en-US" altLang="en-US" sz="2400" dirty="0">
                <a:latin typeface="+mn-lt"/>
              </a:rPr>
              <a:t>T can help achieve business goals</a:t>
            </a:r>
          </a:p>
          <a:p>
            <a:pPr lvl="1"/>
            <a:r>
              <a:rPr lang="en-US" altLang="en-US" sz="2400" dirty="0">
                <a:latin typeface="+mn-lt"/>
              </a:rPr>
              <a:t>Measure actual performance</a:t>
            </a:r>
          </a:p>
        </p:txBody>
      </p:sp>
    </p:spTree>
    <p:extLst>
      <p:ext uri="{BB962C8B-B14F-4D97-AF65-F5344CB8AC3E}">
        <p14:creationId xmlns:p14="http://schemas.microsoft.com/office/powerpoint/2010/main" val="3772372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Information System Strategies for Dealing with Competitive Forces </a:t>
            </a:r>
            <a:r>
              <a:rPr lang="en-US" altLang="en-US" sz="2000" b="0" dirty="0"/>
              <a:t>(2 of 5)</a:t>
            </a:r>
            <a:endParaRPr lang="en-US" sz="2000" b="0" dirty="0"/>
          </a:p>
        </p:txBody>
      </p:sp>
      <p:sp>
        <p:nvSpPr>
          <p:cNvPr id="3" name="Text Placeholder 2"/>
          <p:cNvSpPr>
            <a:spLocks noGrp="1"/>
          </p:cNvSpPr>
          <p:nvPr>
            <p:ph type="body" idx="1"/>
          </p:nvPr>
        </p:nvSpPr>
        <p:spPr/>
        <p:txBody>
          <a:bodyPr/>
          <a:lstStyle/>
          <a:p>
            <a:r>
              <a:rPr lang="en-US" altLang="en-US" sz="2400" dirty="0">
                <a:latin typeface="+mn-lt"/>
              </a:rPr>
              <a:t>Low-cost leadership</a:t>
            </a:r>
          </a:p>
          <a:p>
            <a:pPr lvl="1"/>
            <a:r>
              <a:rPr lang="en-US" altLang="en-US" sz="2400" dirty="0">
                <a:latin typeface="+mn-lt"/>
              </a:rPr>
              <a:t>Use information systems to achieve the lowest operational costs and the lowest prices</a:t>
            </a:r>
          </a:p>
          <a:p>
            <a:pPr lvl="1"/>
            <a:r>
              <a:rPr lang="en-US" altLang="en-US" sz="2400" dirty="0">
                <a:latin typeface="+mn-lt"/>
              </a:rPr>
              <a:t>E.g. Walmart</a:t>
            </a:r>
          </a:p>
          <a:p>
            <a:pPr lvl="2"/>
            <a:r>
              <a:rPr lang="en-US" altLang="en-US" sz="2400" dirty="0">
                <a:latin typeface="+mn-lt"/>
              </a:rPr>
              <a:t>Inventory replenishment system sends orders to suppliers when purchase recorded at cash register</a:t>
            </a:r>
          </a:p>
          <a:p>
            <a:pPr lvl="2"/>
            <a:r>
              <a:rPr lang="en-US" altLang="en-US" sz="2400" dirty="0">
                <a:latin typeface="+mn-lt"/>
              </a:rPr>
              <a:t>Minimizes inventory at warehouses, operating costs</a:t>
            </a:r>
          </a:p>
          <a:p>
            <a:pPr lvl="2"/>
            <a:r>
              <a:rPr lang="en-US" altLang="en-US" sz="2400" dirty="0">
                <a:latin typeface="+mn-lt"/>
              </a:rPr>
              <a:t>Efficient customer response system</a:t>
            </a:r>
          </a:p>
        </p:txBody>
      </p:sp>
    </p:spTree>
    <p:extLst>
      <p:ext uri="{BB962C8B-B14F-4D97-AF65-F5344CB8AC3E}">
        <p14:creationId xmlns:p14="http://schemas.microsoft.com/office/powerpoint/2010/main" val="916786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Information System Strategies for Dealing with Competitive Forces </a:t>
            </a:r>
            <a:r>
              <a:rPr lang="en-US" altLang="en-US" sz="2000" b="0" dirty="0"/>
              <a:t>(3 of 5)</a:t>
            </a:r>
            <a:endParaRPr lang="en-US" sz="2000" b="0" dirty="0"/>
          </a:p>
        </p:txBody>
      </p:sp>
      <p:sp>
        <p:nvSpPr>
          <p:cNvPr id="3" name="Text Placeholder 2"/>
          <p:cNvSpPr>
            <a:spLocks noGrp="1"/>
          </p:cNvSpPr>
          <p:nvPr>
            <p:ph type="body" idx="1"/>
          </p:nvPr>
        </p:nvSpPr>
        <p:spPr/>
        <p:txBody>
          <a:bodyPr/>
          <a:lstStyle/>
          <a:p>
            <a:r>
              <a:rPr lang="en-US" altLang="en-US" sz="2400" dirty="0">
                <a:latin typeface="+mn-lt"/>
              </a:rPr>
              <a:t>Product differentiation</a:t>
            </a:r>
          </a:p>
          <a:p>
            <a:pPr lvl="1"/>
            <a:r>
              <a:rPr lang="en-US" altLang="en-US" sz="2400" dirty="0">
                <a:latin typeface="+mn-lt"/>
              </a:rPr>
              <a:t>Use information systems to enable new products and services, or greatly change the customer convenience in using your existing products and services</a:t>
            </a:r>
          </a:p>
          <a:p>
            <a:pPr lvl="1"/>
            <a:r>
              <a:rPr lang="en-US" altLang="en-US" sz="2400" dirty="0">
                <a:latin typeface="+mn-lt"/>
              </a:rPr>
              <a:t>E.g., Google</a:t>
            </a:r>
            <a:r>
              <a:rPr lang="en-US" altLang="ja-JP" sz="2400" dirty="0">
                <a:latin typeface="+mn-lt"/>
              </a:rPr>
              <a:t>'s continuous innovations, Apple's i</a:t>
            </a:r>
            <a:r>
              <a:rPr lang="en-US" altLang="ja-JP" sz="100" dirty="0">
                <a:latin typeface="+mn-lt"/>
              </a:rPr>
              <a:t> </a:t>
            </a:r>
            <a:r>
              <a:rPr lang="en-US" altLang="ja-JP" sz="2400" dirty="0">
                <a:latin typeface="+mn-lt"/>
              </a:rPr>
              <a:t>Phone</a:t>
            </a:r>
          </a:p>
          <a:p>
            <a:pPr lvl="1"/>
            <a:r>
              <a:rPr lang="en-US" altLang="en-US" sz="2400" dirty="0">
                <a:latin typeface="+mn-lt"/>
              </a:rPr>
              <a:t>Use information systems to customize, personalize products to fit specifications of individual consumers</a:t>
            </a:r>
          </a:p>
          <a:p>
            <a:pPr lvl="2"/>
            <a:r>
              <a:rPr lang="en-US" altLang="en-US" sz="2400" dirty="0">
                <a:latin typeface="+mn-lt"/>
              </a:rPr>
              <a:t>E.g., Nike</a:t>
            </a:r>
            <a:r>
              <a:rPr lang="en-US" altLang="ja-JP" sz="2400" dirty="0">
                <a:latin typeface="+mn-lt"/>
              </a:rPr>
              <a:t>'s NIKE</a:t>
            </a:r>
            <a:r>
              <a:rPr lang="en-US" altLang="ja-JP" sz="100" dirty="0">
                <a:latin typeface="+mn-lt"/>
              </a:rPr>
              <a:t> </a:t>
            </a:r>
            <a:r>
              <a:rPr lang="en-US" altLang="ja-JP" sz="2400" dirty="0">
                <a:latin typeface="+mn-lt"/>
              </a:rPr>
              <a:t>i</a:t>
            </a:r>
            <a:r>
              <a:rPr lang="en-US" altLang="ja-JP" sz="100" dirty="0">
                <a:latin typeface="+mn-lt"/>
              </a:rPr>
              <a:t> </a:t>
            </a:r>
            <a:r>
              <a:rPr lang="en-US" altLang="ja-JP" sz="2400" dirty="0">
                <a:latin typeface="+mn-lt"/>
              </a:rPr>
              <a:t>D program for customized sneakers</a:t>
            </a:r>
            <a:endParaRPr lang="en-US" altLang="en-US" sz="2400" dirty="0">
              <a:latin typeface="+mn-lt"/>
            </a:endParaRPr>
          </a:p>
        </p:txBody>
      </p:sp>
    </p:spTree>
    <p:extLst>
      <p:ext uri="{BB962C8B-B14F-4D97-AF65-F5344CB8AC3E}">
        <p14:creationId xmlns:p14="http://schemas.microsoft.com/office/powerpoint/2010/main" val="1160596685"/>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8292</TotalTime>
  <Words>3750</Words>
  <Application>Microsoft Office PowerPoint</Application>
  <PresentationFormat>On-screen Show (4:3)</PresentationFormat>
  <Paragraphs>274</Paragraphs>
  <Slides>35</Slides>
  <Notes>29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35</vt:i4>
      </vt:variant>
    </vt:vector>
  </HeadingPairs>
  <TitlesOfParts>
    <vt:vector size="41" baseType="lpstr">
      <vt:lpstr>Arial</vt:lpstr>
      <vt:lpstr>Noto Sans Symbols</vt:lpstr>
      <vt:lpstr>Times New Roman</vt:lpstr>
      <vt:lpstr>Verdana</vt:lpstr>
      <vt:lpstr>508 Lecture</vt:lpstr>
      <vt:lpstr>1_508 Lecture</vt:lpstr>
      <vt:lpstr>Essentials of Management Information Systems</vt:lpstr>
      <vt:lpstr>Learning Objectives</vt:lpstr>
      <vt:lpstr>Video Cases</vt:lpstr>
      <vt:lpstr>Tate &amp; Lyle Devise a Global IT Strategy</vt:lpstr>
      <vt:lpstr>Porter’s Competitive Forces Model</vt:lpstr>
      <vt:lpstr>Figure 3.1 Porter’s Competitive Forces Model</vt:lpstr>
      <vt:lpstr>Information System Strategies for Dealing with Competitive Forces (1 of 5)</vt:lpstr>
      <vt:lpstr>Information System Strategies for Dealing with Competitive Forces (2 of 5)</vt:lpstr>
      <vt:lpstr>Information System Strategies for Dealing with Competitive Forces (3 of 5)</vt:lpstr>
      <vt:lpstr>Information System Strategies for Dealing with Competitive Forces (4 of 5)</vt:lpstr>
      <vt:lpstr>Information System Strategies for Dealing with Competitive Forces (5 of 5)</vt:lpstr>
      <vt:lpstr>The Internet’s Impact on Competitive Advantage</vt:lpstr>
      <vt:lpstr>The Business Value Chain Model</vt:lpstr>
      <vt:lpstr>Figure 3.2 The Value Chain Model</vt:lpstr>
      <vt:lpstr>The Value Web</vt:lpstr>
      <vt:lpstr>Figure 3.3 The Value Web</vt:lpstr>
      <vt:lpstr>Synergies, Core Competencies, and Network-Based Strategies</vt:lpstr>
      <vt:lpstr>Synergies</vt:lpstr>
      <vt:lpstr>Core Competency</vt:lpstr>
      <vt:lpstr>Network-Based Strategies</vt:lpstr>
      <vt:lpstr>Disruptive Technologies</vt:lpstr>
      <vt:lpstr>The Internet and Globalization</vt:lpstr>
      <vt:lpstr>Figure 3.4 Apple i Phone’s Global Supply Chain</vt:lpstr>
      <vt:lpstr>Global Business and System Strategies</vt:lpstr>
      <vt:lpstr>Global System Configuration</vt:lpstr>
      <vt:lpstr>Figure 3.5 Global Business Organization Systems Configurations</vt:lpstr>
      <vt:lpstr>What is Quality?</vt:lpstr>
      <vt:lpstr>How Information Systems Improve Quality</vt:lpstr>
      <vt:lpstr>What is Business Process Management (B P M)?</vt:lpstr>
      <vt:lpstr>Steps in B P M</vt:lpstr>
      <vt:lpstr>Figure 3.6 As-Is Business Process for Purchasing a Book from a Physical Bookstore</vt:lpstr>
      <vt:lpstr>Figure 3.7 Redesigned Process for Purchasing a Book Online</vt:lpstr>
      <vt:lpstr>Interactive Session: Organizations: Carter’s Redesigns Its Business Processes</vt:lpstr>
      <vt:lpstr>Business Process Reengineering</vt:lpstr>
      <vt:lpstr>How Will M I S Help My Career?</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Essentials of Management Information Systems, 13e</dc:title>
  <dc:subject>MIS/IT</dc:subject>
  <dc:creator>C. Laudon/P. Laudon</dc:creator>
  <cp:keywords>Essentials of Management Information Systems</cp:keywords>
  <cp:lastModifiedBy>DJNL</cp:lastModifiedBy>
  <cp:revision>822</cp:revision>
  <dcterms:modified xsi:type="dcterms:W3CDTF">2018-10-22T09:09:01Z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