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49"/>
  </p:notesMasterIdLst>
  <p:handoutMasterIdLst>
    <p:handoutMasterId r:id="rId50"/>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 id="340" r:id="rId38"/>
    <p:sldId id="341" r:id="rId39"/>
    <p:sldId id="342" r:id="rId40"/>
    <p:sldId id="343" r:id="rId41"/>
    <p:sldId id="344" r:id="rId42"/>
    <p:sldId id="345" r:id="rId43"/>
    <p:sldId id="346" r:id="rId44"/>
    <p:sldId id="347" r:id="rId45"/>
    <p:sldId id="348" r:id="rId46"/>
    <p:sldId id="349" r:id="rId47"/>
    <p:sldId id="350" r:id="rId4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9" autoAdjust="0"/>
    <p:restoredTop sz="96395" autoAdjust="0"/>
  </p:normalViewPr>
  <p:slideViewPr>
    <p:cSldViewPr snapToGrid="0" snapToObjects="1">
      <p:cViewPr varScale="1">
        <p:scale>
          <a:sx n="110" d="100"/>
          <a:sy n="110" d="100"/>
        </p:scale>
        <p:origin x="1566" y="108"/>
      </p:cViewPr>
      <p:guideLst>
        <p:guide orient="horz" pos="2160"/>
        <p:guide pos="2880"/>
      </p:guideLst>
    </p:cSldViewPr>
  </p:slideViewPr>
  <p:outlineViewPr>
    <p:cViewPr>
      <p:scale>
        <a:sx n="100" d="100"/>
        <a:sy n="100" d="100"/>
      </p:scale>
      <p:origin x="0" y="-9478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Ask students what types of information are pertinent to each level of the hierarchy. Senior managers need summary information that can quickly inform them about the overall performance of the firm; middle managers need more specific information on the results of specific functional areas of the firm; and so on.</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0830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2.3,</a:t>
            </a:r>
            <a:r>
              <a:rPr lang="en-US" altLang="en-US" baseline="0" dirty="0"/>
              <a:t> Page </a:t>
            </a:r>
            <a:r>
              <a:rPr lang="en-US" altLang="en-US" i="0" baseline="0" dirty="0">
                <a:solidFill>
                  <a:srgbClr val="FF0000"/>
                </a:solidFill>
              </a:rPr>
              <a:t>46</a:t>
            </a:r>
            <a:r>
              <a:rPr lang="en-US" alt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Business organizations are hierarchies consisting of three principal levels: senior management, middle management, and operational management. Information systems serve each of these levels. Scientists and knowledge workers often work with middle management.</a:t>
            </a:r>
          </a:p>
          <a:p>
            <a:endParaRPr lang="en-US" altLang="en-US" sz="1200" b="0" i="0" u="none" strike="noStrike" kern="1200" cap="none" baseline="0" dirty="0">
              <a:solidFill>
                <a:schemeClr val="tx1"/>
              </a:solidFill>
              <a:latin typeface="Arial"/>
              <a:ea typeface="Arial"/>
              <a:cs typeface="Arial"/>
              <a:sym typeface="Arial"/>
            </a:endParaRPr>
          </a:p>
          <a:p>
            <a:pPr eaLnBrk="1" hangingPunct="1"/>
            <a:r>
              <a:rPr lang="en-US" altLang="en-US" dirty="0"/>
              <a:t>Emphasize to students that different information systems are used by different levels of the pyramid.</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81348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Ask students to give examples of how factors like politics and international change affect business based on their own experiences.  One obvious example is political disruption in the Middle East and its impact on oil and gas prices around the world.  Another</a:t>
            </a:r>
            <a:r>
              <a:rPr lang="en-US" altLang="en-US" baseline="0" dirty="0"/>
              <a:t> example might be the fact that labor costs are so vastly different across countries and regions, and how this fact shapes decisions by firms to invest in one country as opposed to another. </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2740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2.4,</a:t>
            </a:r>
            <a:r>
              <a:rPr lang="en-US" altLang="en-US" baseline="0" dirty="0"/>
              <a:t> Page </a:t>
            </a:r>
            <a:r>
              <a:rPr lang="en-US" altLang="en-US" i="0" baseline="0" dirty="0">
                <a:solidFill>
                  <a:srgbClr val="FF0000"/>
                </a:solidFill>
              </a:rPr>
              <a:t>47</a:t>
            </a:r>
            <a:r>
              <a:rPr lang="en-US" alt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To be successful, an organization must constantly monitor and respond to—or even anticipate—developments in its environment. A firm’s environment includes specific groups with which the business must deal directly, such as customers, suppliers, and competitors, as well as the broader general environment, including socioeconomic trends, political conditions, technological innovations, and global events.</a:t>
            </a:r>
          </a:p>
          <a:p>
            <a:endParaRPr lang="en-US" altLang="en-US" sz="1200" b="0" i="0" u="none" strike="noStrike" kern="1200" cap="none" baseline="0" dirty="0">
              <a:solidFill>
                <a:schemeClr val="tx1"/>
              </a:solidFill>
              <a:latin typeface="Arial"/>
              <a:ea typeface="Arial"/>
              <a:cs typeface="Arial"/>
              <a:sym typeface="Arial"/>
            </a:endParaRPr>
          </a:p>
          <a:p>
            <a:pPr eaLnBrk="1" hangingPunct="1"/>
            <a:r>
              <a:rPr lang="en-US" altLang="en-US" dirty="0"/>
              <a:t>Emphasize to students that the outer ring consists of factors which are not a part of businesses and organizations, but nevertheless have a significant impact on the way a business is run and how well it performs. Obviously, the health of the larger economy effects businesses. How does development in technology and science impact business?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26893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To accomplish business objectives, businesses develop and use information systems.</a:t>
            </a:r>
            <a:r>
              <a:rPr lang="en-US" altLang="en-US" baseline="0" dirty="0"/>
              <a:t>  </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15574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The constituency perspective emphasizes which groups in the firm are served by specific different systems.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05929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TPS systems are really the most basic kind of information system in a business, and they were among the first to be developed. A business is in large part a collection of transactions.  Keeping track of all these transactions is the fundamental job of management. Without this, the business would soon collapse. Ask students for examples of a </a:t>
            </a:r>
            <a:r>
              <a:rPr lang="ja-JP" altLang="en-US" dirty="0"/>
              <a:t>“</a:t>
            </a:r>
            <a:r>
              <a:rPr lang="en-US" altLang="ja-JP" dirty="0"/>
              <a:t>transaction</a:t>
            </a:r>
            <a:r>
              <a:rPr lang="ja-JP" altLang="en-US" dirty="0"/>
              <a:t>”</a:t>
            </a:r>
            <a:r>
              <a:rPr lang="en-US" altLang="ja-JP" dirty="0"/>
              <a:t> in a business and make sure they understand the fundamental role of transactions. </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91722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2.5,</a:t>
            </a:r>
            <a:r>
              <a:rPr lang="en-US" altLang="en-US" baseline="0" dirty="0"/>
              <a:t> Page </a:t>
            </a:r>
            <a:r>
              <a:rPr lang="en-US" altLang="en-US" i="0" baseline="0" dirty="0">
                <a:solidFill>
                  <a:srgbClr val="FF0000"/>
                </a:solidFill>
              </a:rPr>
              <a:t>49</a:t>
            </a:r>
            <a:r>
              <a:rPr lang="en-US" alt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 TPS for payroll processing captures employee payment transaction data (such as a timecard). System outputs include online and hard copy reports for management and employee paychecks.</a:t>
            </a:r>
          </a:p>
          <a:p>
            <a:endParaRPr lang="en-US" altLang="en-US" sz="1200" b="0" i="0" u="none" strike="noStrike" kern="1200" cap="none" baseline="0" dirty="0">
              <a:solidFill>
                <a:schemeClr val="tx1"/>
              </a:solidFill>
              <a:latin typeface="Arial"/>
              <a:ea typeface="Arial"/>
              <a:cs typeface="Arial"/>
              <a:sym typeface="Arial"/>
            </a:endParaRPr>
          </a:p>
          <a:p>
            <a:pPr eaLnBrk="1" hangingPunct="1"/>
            <a:r>
              <a:rPr lang="en-US" altLang="en-US" dirty="0"/>
              <a:t>A payroll system involves a transaction between the firm and its employees. Without such a system, no paychecks are sent. That</a:t>
            </a:r>
            <a:r>
              <a:rPr lang="ja-JP" altLang="en-US" dirty="0"/>
              <a:t>’</a:t>
            </a:r>
            <a:r>
              <a:rPr lang="en-US" altLang="ja-JP" dirty="0"/>
              <a:t>s pretty basic!</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17378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MIS</a:t>
            </a:r>
            <a:r>
              <a:rPr lang="en-US" altLang="en-US" dirty="0">
                <a:cs typeface="Times New Roman" panose="02020603050405020304" pitchFamily="18" charset="0"/>
              </a:rPr>
              <a:t>—</a:t>
            </a:r>
            <a:r>
              <a:rPr lang="en-US" altLang="en-US" dirty="0"/>
              <a:t>management information systems</a:t>
            </a:r>
            <a:r>
              <a:rPr lang="en-US" altLang="en-US" dirty="0">
                <a:cs typeface="Times New Roman" panose="02020603050405020304" pitchFamily="18" charset="0"/>
              </a:rPr>
              <a:t>—</a:t>
            </a:r>
            <a:r>
              <a:rPr lang="en-US" altLang="en-US" dirty="0"/>
              <a:t>are used by middle and general managers to summarize and keep track of all the important transactions in a business firm. In some sense, being a manager means keeping track of transactions.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25370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2.6,</a:t>
            </a:r>
            <a:r>
              <a:rPr lang="en-US" altLang="en-US" baseline="0" dirty="0"/>
              <a:t> Page </a:t>
            </a:r>
            <a:r>
              <a:rPr lang="en-US" altLang="en-US" i="0" baseline="0" dirty="0">
                <a:solidFill>
                  <a:srgbClr val="FF0000"/>
                </a:solidFill>
              </a:rPr>
              <a:t>50</a:t>
            </a:r>
            <a:r>
              <a:rPr lang="en-US" alt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In the system illustrated by this diagram, three TPS supply summarized transaction data to the MIS reporting system at the end of the time period. Managers gain access to the organizational data through the MIS, which provides them with the appropriate reports.</a:t>
            </a:r>
          </a:p>
          <a:p>
            <a:endParaRPr lang="en-US" altLang="en-US" sz="1200" b="0" i="0" u="none" strike="noStrike" kern="1200" cap="none" baseline="0" dirty="0">
              <a:solidFill>
                <a:schemeClr val="tx1"/>
              </a:solidFill>
              <a:latin typeface="Arial"/>
              <a:ea typeface="Arial"/>
              <a:cs typeface="Arial"/>
              <a:sym typeface="Arial"/>
            </a:endParaRPr>
          </a:p>
          <a:p>
            <a:r>
              <a:rPr lang="en-US" altLang="en-US" dirty="0"/>
              <a:t>In the system illustrated by this diagram, three TPS supply summarized transaction data to the MIS reporting system at the end of the time period. Managers gain access to the organizational data through the MIS, which provides them with the appropriate reports.</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51624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latin typeface="Arial"/>
                <a:ea typeface="Arial"/>
                <a:cs typeface="Arial"/>
                <a:sym typeface="Arial"/>
              </a:rPr>
              <a:t>Slide 2 is list of textbook LO numbers and statements</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44677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2.7,</a:t>
            </a:r>
            <a:r>
              <a:rPr lang="en-US" altLang="en-US" baseline="0" dirty="0"/>
              <a:t> Page </a:t>
            </a:r>
            <a:r>
              <a:rPr lang="en-US" altLang="en-US" i="0" baseline="0" dirty="0">
                <a:solidFill>
                  <a:srgbClr val="FF0000"/>
                </a:solidFill>
              </a:rPr>
              <a:t>51</a:t>
            </a:r>
            <a:r>
              <a:rPr lang="en-US" alt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report, showing summarized annual sales data, was produced by the MIS in Figure 2.6.</a:t>
            </a:r>
          </a:p>
          <a:p>
            <a:endParaRPr lang="en-US" altLang="en-US" sz="1200" b="0" i="0" u="none" strike="noStrike" kern="1200" cap="none" baseline="0" dirty="0">
              <a:solidFill>
                <a:schemeClr val="tx1"/>
              </a:solidFill>
              <a:latin typeface="Arial"/>
              <a:ea typeface="Arial"/>
              <a:cs typeface="Arial"/>
              <a:sym typeface="Arial"/>
            </a:endParaRPr>
          </a:p>
          <a:p>
            <a:pPr eaLnBrk="1" hangingPunct="1"/>
            <a:r>
              <a:rPr lang="en-US" altLang="en-US" dirty="0"/>
              <a:t>MIS reports are intended to summarize performance of the firm at a fairly concrete, product by product, region by region level. Typically, they report performance against planned objectives, e.g., planned sales of carpet cleaner $4.8 million in the quarter, actual sales were 4 million.  This disparity should alert a manager to find out why the sales shortfall occurred. </a:t>
            </a:r>
          </a:p>
          <a:p>
            <a:pPr eaLnBrk="1" hangingPunct="1"/>
            <a:endParaRPr lang="en-US" altLang="en-US" dirty="0"/>
          </a:p>
          <a:p>
            <a:pPr eaLnBrk="1" hangingPunct="1"/>
            <a:r>
              <a:rPr lang="en-US" altLang="en-US" dirty="0"/>
              <a:t>Today, MIS reports to middle management are increasingly delivered not as paper reports but online summaries of operations. Increasingly, these internal reports are available on mobile platforms like smartphones.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95718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2.8,</a:t>
            </a:r>
            <a:r>
              <a:rPr lang="en-US" altLang="en-US" baseline="0" dirty="0"/>
              <a:t> Page </a:t>
            </a:r>
            <a:r>
              <a:rPr lang="en-US" altLang="en-US" i="0" baseline="0" dirty="0">
                <a:solidFill>
                  <a:srgbClr val="FF0000"/>
                </a:solidFill>
              </a:rPr>
              <a:t>52</a:t>
            </a:r>
            <a:r>
              <a:rPr lang="en-US" alt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DSS operates on a powerful PC. Managers who must develop bids on shipping contracts use it daily.</a:t>
            </a:r>
          </a:p>
          <a:p>
            <a:endParaRPr lang="en-US" altLang="en-US" sz="1200" b="0" i="0" u="none" strike="noStrike" kern="1200" cap="none" baseline="0" dirty="0">
              <a:solidFill>
                <a:schemeClr val="tx1"/>
              </a:solidFill>
              <a:latin typeface="Arial"/>
              <a:ea typeface="Arial"/>
              <a:cs typeface="Arial"/>
              <a:sym typeface="Arial"/>
            </a:endParaRPr>
          </a:p>
          <a:p>
            <a:pPr eaLnBrk="1" hangingPunct="1"/>
            <a:r>
              <a:rPr lang="en-US" altLang="en-US" dirty="0"/>
              <a:t>DSS are usually aimed at solving a recurring, very specific problem, like in this illustration calculating the costs of ocean transportation for a firm based on a variety of factors.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887304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ESS are high level systems aimed at senior managers that summarize the performance of the firm along key dimensions, e.g., sales by region, product sales, cost of goods used in production, and weekly summaries of financial data. Usually this data is presented in an attractive </a:t>
            </a:r>
            <a:r>
              <a:rPr lang="ja-JP" altLang="en-US" dirty="0"/>
              <a:t>“</a:t>
            </a:r>
            <a:r>
              <a:rPr lang="en-US" altLang="ja-JP" dirty="0"/>
              <a:t>digital dashboard</a:t>
            </a:r>
            <a:r>
              <a:rPr lang="ja-JP" altLang="en-US" dirty="0"/>
              <a:t>”</a:t>
            </a:r>
            <a:r>
              <a:rPr lang="en-US" altLang="ja-JP" dirty="0"/>
              <a:t> interface. </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344602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a:t>
            </a:r>
            <a:r>
              <a:rPr lang="en-US" altLang="en-US" baseline="0" dirty="0"/>
              <a:t> Page </a:t>
            </a:r>
            <a:r>
              <a:rPr lang="en-US" altLang="en-US" i="0" baseline="0" dirty="0">
                <a:solidFill>
                  <a:srgbClr val="FF0000"/>
                </a:solidFill>
              </a:rPr>
              <a:t>53</a:t>
            </a:r>
            <a:r>
              <a:rPr lang="en-US" alt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 digital dashboard delivers comprehensive and accurate information for decision making, often using a single screen. The graphical overview of key performance indicators helps managers quickly spot areas that need attention.</a:t>
            </a:r>
          </a:p>
          <a:p>
            <a:endParaRPr lang="en-US" altLang="en-US" sz="1200" b="0" i="0" u="none" strike="noStrike" kern="1200" cap="none" baseline="0" dirty="0">
              <a:solidFill>
                <a:schemeClr val="tx1"/>
              </a:solidFill>
              <a:latin typeface="Arial"/>
              <a:ea typeface="Arial"/>
              <a:cs typeface="Arial"/>
              <a:sym typeface="Arial"/>
            </a:endParaRPr>
          </a:p>
          <a:p>
            <a:pPr eaLnBrk="1" hangingPunct="1"/>
            <a:r>
              <a:rPr lang="en-US" altLang="en-US" dirty="0"/>
              <a:t>Why is it that digital dashboards are more effective than, say, spreadsheets with rows and columns of the same data?  One answer is just the cognitive cost of looking for “information” in table of rows and columns is much greater than looking at a graphical representation of the same data.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847277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Ask students whether or not the smartphones that are changing business have had a similar effect on their own lives. Have iPhones dramatically changed they way they do things or created new possibilities? Or the ways they watch</a:t>
            </a:r>
            <a:r>
              <a:rPr lang="en-US" altLang="en-US" baseline="0" dirty="0"/>
              <a:t> television? </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885576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ESS are high level systems aimed at senior managers that summarize the performance of the firm along key dimensions, e.g., sales by region, product sales, cost of goods used in production, and weekly summaries of financial data. Usually this data is presented in an attractive </a:t>
            </a:r>
            <a:r>
              <a:rPr lang="ja-JP" altLang="en-US" dirty="0"/>
              <a:t>“</a:t>
            </a:r>
            <a:r>
              <a:rPr lang="en-US" altLang="ja-JP" dirty="0"/>
              <a:t>digital dashboard</a:t>
            </a:r>
            <a:r>
              <a:rPr lang="ja-JP" altLang="en-US" dirty="0"/>
              <a:t>”</a:t>
            </a:r>
            <a:r>
              <a:rPr lang="en-US" altLang="ja-JP" dirty="0"/>
              <a:t> interface.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511509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2.9</a:t>
            </a:r>
            <a:r>
              <a:rPr lang="en-US" altLang="en-US" baseline="0" dirty="0"/>
              <a:t> Page </a:t>
            </a:r>
            <a:r>
              <a:rPr lang="en-US" altLang="en-US" i="0" baseline="0" dirty="0">
                <a:solidFill>
                  <a:srgbClr val="FF0000"/>
                </a:solidFill>
              </a:rPr>
              <a:t>55</a:t>
            </a:r>
            <a:r>
              <a:rPr lang="en-US" altLang="en-US" baseline="0" dirty="0"/>
              <a:t>.</a:t>
            </a:r>
          </a:p>
          <a:p>
            <a:r>
              <a:rPr lang="en-US" sz="1200" b="0" i="1" u="none" strike="noStrike" kern="1200" cap="none" baseline="0" dirty="0">
                <a:solidFill>
                  <a:schemeClr val="tx1"/>
                </a:solidFill>
                <a:latin typeface="Arial"/>
                <a:ea typeface="Arial"/>
                <a:cs typeface="Arial"/>
                <a:sym typeface="Arial"/>
              </a:rPr>
              <a:t>Enterprise applications automate processes that span multiple business functions and organizational levels and may extend outside the organization.</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t>Enterprise systems span functions, and span levels in the firm. This looks like a complicated diagram or concept, but the idea is simple: pull all the relevant information in a firm into a single database environment. Share it freely across all levels and specialties in the firm. In the past, where each silo of business had its own systems and databases, this was impossible.  Whatever the marketing department </a:t>
            </a:r>
            <a:r>
              <a:rPr lang="ja-JP" altLang="en-US" dirty="0"/>
              <a:t>“</a:t>
            </a:r>
            <a:r>
              <a:rPr lang="en-US" altLang="ja-JP" dirty="0"/>
              <a:t>knew</a:t>
            </a:r>
            <a:r>
              <a:rPr lang="ja-JP" altLang="en-US" dirty="0"/>
              <a:t>”</a:t>
            </a:r>
            <a:r>
              <a:rPr lang="en-US" altLang="ja-JP" dirty="0"/>
              <a:t> was locked in marketing systems and databases which could not be access by managers in other departments.   </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06935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The alternative to enterprise systems is departmental systems. What</a:t>
            </a:r>
            <a:r>
              <a:rPr lang="ja-JP" altLang="en-US" dirty="0"/>
              <a:t>’</a:t>
            </a:r>
            <a:r>
              <a:rPr lang="en-US" altLang="ja-JP" dirty="0"/>
              <a:t>s wrong with each department, say marketing and accounting, having their own systems to serve their needs?  </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405636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Do students have any examples of supply chains based on their work experience? What are some of the difficulties they encountered? Some likely candidates are slow delivery, mistakes in delivery, inability to supply because of lack of inventory, delivery to wrong location, and so forth.</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30038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Have students interacted with a CRM? Most have but don</a:t>
            </a:r>
            <a:r>
              <a:rPr lang="ja-JP" altLang="en-US" dirty="0"/>
              <a:t>’</a:t>
            </a:r>
            <a:r>
              <a:rPr lang="en-US" altLang="ja-JP" dirty="0"/>
              <a:t>t realize it. Most everyone has interacted with a call center over the phone. What has been the experience of your students dealing with call centers? Why do they think call centers are important to a business? What</a:t>
            </a:r>
            <a:r>
              <a:rPr lang="ja-JP" altLang="en-US" dirty="0"/>
              <a:t>’</a:t>
            </a:r>
            <a:r>
              <a:rPr lang="en-US" altLang="ja-JP" dirty="0"/>
              <a:t>s the worst experience they have had? Often it</a:t>
            </a:r>
            <a:r>
              <a:rPr lang="ja-JP" altLang="en-US" dirty="0"/>
              <a:t>’</a:t>
            </a:r>
            <a:r>
              <a:rPr lang="en-US" altLang="ja-JP" dirty="0"/>
              <a:t>s a cable company or other utility. Or a bad experience with a foreign-based call center where customer services reps could not be easily understood.  Why can service at call centers be so poor?</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10808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dirty="0"/>
              <a:t>Ask</a:t>
            </a:r>
            <a:r>
              <a:rPr lang="en-US" altLang="ja-JP" baseline="0" dirty="0"/>
              <a:t> if any students have worked in an organization which they felt was very “top down,” hierarchical, and not very collaborative. Could they see that a Sanofi type enterprise wide system would have helped? What benefits did Sanofi receive from their investment in collaboration? </a:t>
            </a:r>
            <a:endParaRPr lang="en-US" altLang="ja-JP"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163468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Most students will never have heard of a </a:t>
            </a:r>
            <a:r>
              <a:rPr lang="ja-JP" altLang="en-US" dirty="0"/>
              <a:t>“</a:t>
            </a:r>
            <a:r>
              <a:rPr lang="en-US" altLang="ja-JP" dirty="0"/>
              <a:t>knowledge management system.</a:t>
            </a:r>
            <a:r>
              <a:rPr lang="ja-JP" altLang="en-US" dirty="0"/>
              <a:t>”</a:t>
            </a:r>
            <a:r>
              <a:rPr lang="en-US" altLang="ja-JP" dirty="0"/>
              <a:t>  In one sense it’s just a corporate library that contains documents, even books, but also reports, PowerPoint slides, spreadsheets, in short, a collection of everything a firm (the people in it) knows about the business.  Everyone knows (or did know) what a library is. Another way to think about knowledge management is to think about Google being a collection of part of what is known or thought to be in the world. A good knowledge management system would allow employees to search a corporate database just like searching Google.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441985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The distinction between intranets and extranets is still common. Yet many companies simply talk about their </a:t>
            </a:r>
            <a:r>
              <a:rPr lang="ja-JP" altLang="en-US" dirty="0"/>
              <a:t>“</a:t>
            </a:r>
            <a:r>
              <a:rPr lang="en-US" altLang="ja-JP" dirty="0"/>
              <a:t>website</a:t>
            </a:r>
            <a:r>
              <a:rPr lang="ja-JP" altLang="en-US" dirty="0"/>
              <a:t>”</a:t>
            </a:r>
            <a:r>
              <a:rPr lang="en-US" altLang="ja-JP" dirty="0"/>
              <a:t> and the various areas of their website where access is confined to specific groups. Restricted areas of their websites are available only to employees (intranets).  Other areas are open to outside suppliers, or customers (extranets). The important point is that no matter how you refer to the phenomenon, firms use their websites</a:t>
            </a:r>
            <a:r>
              <a:rPr lang="en-US" altLang="ja-JP" baseline="0" dirty="0"/>
              <a:t> </a:t>
            </a:r>
            <a:r>
              <a:rPr lang="en-US" altLang="ja-JP" dirty="0"/>
              <a:t>(many firms have multiple websites</a:t>
            </a:r>
            <a:r>
              <a:rPr lang="en-US" altLang="ja-JP" dirty="0">
                <a:cs typeface="Times New Roman" panose="02020603050405020304" pitchFamily="18" charset="0"/>
              </a:rPr>
              <a:t>—</a:t>
            </a:r>
            <a:r>
              <a:rPr lang="en-US" altLang="ja-JP" dirty="0"/>
              <a:t>some for strictly internal use, and some for use by outside parties) to deliver services and information to all the parties in their business value system, from suppliers to consumers.  </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610499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A number of factors are leading to a growing emphasis on collaboration in the firm. Work is changing, requiring more cooperation and coordination. Professions play a larger role in firms than before, and this often requires more consultation among experts than before. Organizations are flatter, with many more decisions made far down in the hierarchy. Organizations are more far flung around the globe, in multiple locations. There</a:t>
            </a:r>
            <a:r>
              <a:rPr lang="ja-JP" altLang="en-US" dirty="0"/>
              <a:t>’</a:t>
            </a:r>
            <a:r>
              <a:rPr lang="en-US" altLang="ja-JP" dirty="0"/>
              <a:t>s an emphasis on finding and sharing ideas which requires collaboration. Finally, what it means to be a </a:t>
            </a:r>
            <a:r>
              <a:rPr lang="ja-JP" altLang="en-US" dirty="0"/>
              <a:t>“</a:t>
            </a:r>
            <a:r>
              <a:rPr lang="en-US" altLang="ja-JP" dirty="0"/>
              <a:t>good</a:t>
            </a:r>
            <a:r>
              <a:rPr lang="ja-JP" altLang="en-US" dirty="0"/>
              <a:t>”</a:t>
            </a:r>
            <a:r>
              <a:rPr lang="en-US" altLang="ja-JP" dirty="0"/>
              <a:t> employee these days is in part an ability to work with others, and collaborate effectively. The culture of work has changed.</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133896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Ask students if social platforms (Facebook, Twitter) have influenced their purchasing decisions. Have they ever had a conversation with a company employee about a product, and how did that influence their impressions of the company? How could social networks help a company spur innovation?</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756397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Some of the benefits of collaboration and team work are greater productivity, faster reaction to market events, more innovation, and faster implementation times than previously without collaboration (command and control model). Ask students about their experience on the job with collaboration and team work. Have any worked in a more traditional </a:t>
            </a:r>
            <a:r>
              <a:rPr lang="ja-JP" altLang="en-US" dirty="0"/>
              <a:t>“</a:t>
            </a:r>
            <a:r>
              <a:rPr lang="en-US" altLang="ja-JP" dirty="0"/>
              <a:t>command and control</a:t>
            </a:r>
            <a:r>
              <a:rPr lang="ja-JP" altLang="en-US" dirty="0"/>
              <a:t>”</a:t>
            </a:r>
            <a:r>
              <a:rPr lang="en-US" altLang="ja-JP" dirty="0"/>
              <a:t> business?</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810142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2.10</a:t>
            </a:r>
            <a:r>
              <a:rPr lang="en-US" altLang="en-US" baseline="0" dirty="0"/>
              <a:t> Page </a:t>
            </a:r>
            <a:r>
              <a:rPr lang="en-US" altLang="en-US" i="0" baseline="0" dirty="0">
                <a:solidFill>
                  <a:srgbClr val="FF0000"/>
                </a:solidFill>
              </a:rPr>
              <a:t>60</a:t>
            </a:r>
            <a:r>
              <a:rPr lang="en-US" altLang="en-US" baseline="0" dirty="0"/>
              <a:t>.</a:t>
            </a:r>
          </a:p>
          <a:p>
            <a:r>
              <a:rPr lang="en-US" sz="1200" b="0" i="1" u="none" strike="noStrike" kern="1200" cap="none" baseline="0" dirty="0">
                <a:solidFill>
                  <a:schemeClr val="tx1"/>
                </a:solidFill>
                <a:latin typeface="Arial"/>
                <a:ea typeface="Arial"/>
                <a:cs typeface="Arial"/>
                <a:sym typeface="Arial"/>
              </a:rPr>
              <a:t>Successful collaboration requires an appropriate organizational structure and culture along with appropriate collaboration technology.</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t>The gist of modern literature on the firm is that firms which support collaboration, and actually do it, tend to perform better. Do students find this believable? What are some possible drawbacks to collaboration?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244661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There</a:t>
            </a:r>
            <a:r>
              <a:rPr lang="ja-JP" altLang="en-US" dirty="0"/>
              <a:t>’</a:t>
            </a:r>
            <a:r>
              <a:rPr lang="en-US" altLang="ja-JP" dirty="0"/>
              <a:t>s been an explosion in collaboration tools and environments. Businesses are just now learning how to use them.  Ask students how collaboration and teamwork are accomplished in their firms.</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485577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Ask</a:t>
            </a:r>
            <a:r>
              <a:rPr lang="en-US" baseline="0" dirty="0"/>
              <a:t> if any students have used a video conferencing tool in an organization. How many have used Face Time on their iPhones, or similar tools on Android phones?  Have any used Skype collaboration tools for teleconferencing?</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715752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The basic idea here is to identify the kind of problem you have and adopt those technologies that make sense. The key problems are time and location. Generally, no one has enough time and often key people are not in the right place. How to overcome these challenges in a cost effective manner is the difficult part.</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110424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2.11</a:t>
            </a:r>
            <a:r>
              <a:rPr lang="en-US" altLang="en-US" baseline="0" dirty="0"/>
              <a:t> Page </a:t>
            </a:r>
            <a:r>
              <a:rPr lang="en-US" altLang="en-US" i="0" baseline="0" dirty="0">
                <a:solidFill>
                  <a:srgbClr val="FF0000"/>
                </a:solidFill>
              </a:rPr>
              <a:t>66</a:t>
            </a:r>
            <a:r>
              <a:rPr lang="en-US" altLang="en-US" baseline="0" dirty="0"/>
              <a:t>.</a:t>
            </a:r>
          </a:p>
          <a:p>
            <a:r>
              <a:rPr lang="en-US" sz="1200" b="0" i="1" u="none" strike="noStrike" kern="1200" cap="none" baseline="0" dirty="0">
                <a:solidFill>
                  <a:schemeClr val="tx1"/>
                </a:solidFill>
                <a:latin typeface="Arial"/>
                <a:ea typeface="Arial"/>
                <a:cs typeface="Arial"/>
                <a:sym typeface="Arial"/>
              </a:rPr>
              <a:t>Collaboration technologies can be classified in terms of whether they support interactions at the same or different time or place and whether these interactions are remote or </a:t>
            </a:r>
            <a:r>
              <a:rPr lang="en-US" sz="1200" b="0" i="1" u="none" strike="noStrike" kern="1200" cap="none" baseline="0" dirty="0" err="1">
                <a:solidFill>
                  <a:schemeClr val="tx1"/>
                </a:solidFill>
                <a:latin typeface="Arial"/>
                <a:ea typeface="Arial"/>
                <a:cs typeface="Arial"/>
                <a:sym typeface="Arial"/>
              </a:rPr>
              <a:t>colocated</a:t>
            </a:r>
            <a:r>
              <a:rPr lang="en-US" sz="1200" b="0" i="1" u="none" strike="noStrike" kern="1200" cap="none" baseline="0" dirty="0">
                <a:solidFill>
                  <a:schemeClr val="tx1"/>
                </a:solidFill>
                <a:latin typeface="Arial"/>
                <a:ea typeface="Arial"/>
                <a:cs typeface="Arial"/>
                <a:sym typeface="Arial"/>
              </a:rPr>
              <a:t>.</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t>You can use this matrix to identify solutions to the time/location issues that face a firm, and to choose specific collaboration technologies.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08997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Emphasize each element in the definition of </a:t>
            </a:r>
            <a:r>
              <a:rPr lang="ja-JP" altLang="en-US" dirty="0"/>
              <a:t>“</a:t>
            </a:r>
            <a:r>
              <a:rPr lang="en-US" altLang="ja-JP" dirty="0"/>
              <a:t>business</a:t>
            </a:r>
            <a:r>
              <a:rPr lang="ja-JP" altLang="en-US" dirty="0"/>
              <a:t>”</a:t>
            </a:r>
            <a:r>
              <a:rPr lang="en-US" altLang="ja-JP" dirty="0"/>
              <a:t>. What is meant by </a:t>
            </a:r>
            <a:r>
              <a:rPr lang="ja-JP" altLang="en-US" dirty="0"/>
              <a:t>“</a:t>
            </a:r>
            <a:r>
              <a:rPr lang="en-US" altLang="ja-JP" dirty="0"/>
              <a:t>formal organization</a:t>
            </a:r>
            <a:r>
              <a:rPr lang="ja-JP" altLang="en-US" dirty="0"/>
              <a:t>”</a:t>
            </a:r>
            <a:r>
              <a:rPr lang="en-US" altLang="ja-JP" dirty="0"/>
              <a:t>?  Formal organizations get to be </a:t>
            </a:r>
            <a:r>
              <a:rPr lang="en-US" altLang="en-US" dirty="0"/>
              <a:t>“</a:t>
            </a:r>
            <a:r>
              <a:rPr lang="en-US" altLang="ja-JP" dirty="0"/>
              <a:t>formal</a:t>
            </a:r>
            <a:r>
              <a:rPr lang="en-US" altLang="en-US" dirty="0"/>
              <a:t>”</a:t>
            </a:r>
            <a:r>
              <a:rPr lang="en-US" altLang="ja-JP" dirty="0"/>
              <a:t> in part because they are chartered by the nation state (a country</a:t>
            </a:r>
            <a:r>
              <a:rPr lang="en-US" altLang="en-US" dirty="0"/>
              <a:t>’</a:t>
            </a:r>
            <a:r>
              <a:rPr lang="en-US" altLang="ja-JP" dirty="0"/>
              <a:t>s legal system).  As a result, they have certain powers and obligations to perform.  How might businesses differ depending on whether they make products or provide services? What role does profit play in business?</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543291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While in very small businesses the IS department is a single individual who does everything, as businesses get larger they generally develop a specialized unit, department, or division that handles all IS and IT areas in the firm. These IS units are composed of senior managers (CIO), middle managers, and technical employees like network administrators and computer programmers. End users are often represented on the governing bodies of these units as well, and consultants (external specialists) also can play a large role in IS departments by bringing in needed skills on an ad hoc basis.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677843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IS services departments deliver specialized services to most other units of the organization, as well as providing the overall computer infrastructure in a firm that serves everyone.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265391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43391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You can describe any business in terms of these five elements.  Ask a student who has work experience to describe the business entities as his/her current place of work. </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25498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2.1,</a:t>
            </a:r>
            <a:r>
              <a:rPr lang="en-US" altLang="en-US" baseline="0" dirty="0"/>
              <a:t> Page </a:t>
            </a:r>
            <a:r>
              <a:rPr lang="en-US" altLang="en-US" i="0" baseline="0" dirty="0">
                <a:solidFill>
                  <a:srgbClr val="FF0000"/>
                </a:solidFill>
              </a:rPr>
              <a:t>44</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Every business, regardless of its size, must perform four functions to succeed. It must produce the product or service; market and sell the product or service; keep track of accounting and financial transactions; and perform basic human resources tasks such as hiring and retaining employees.</a:t>
            </a:r>
          </a:p>
          <a:p>
            <a:endParaRPr lang="en-US" altLang="en-US" sz="1200" b="0" i="0" u="none" strike="noStrike" kern="1200" cap="none" baseline="0" dirty="0">
              <a:solidFill>
                <a:schemeClr val="tx1"/>
              </a:solidFill>
              <a:latin typeface="Arial"/>
              <a:ea typeface="Arial"/>
              <a:cs typeface="Arial"/>
              <a:sym typeface="Arial"/>
            </a:endParaRPr>
          </a:p>
          <a:p>
            <a:pPr eaLnBrk="1" hangingPunct="1"/>
            <a:r>
              <a:rPr lang="en-US" altLang="en-US" dirty="0"/>
              <a:t>Emphasize that each function is critical to any business, and explain that the product or service is at the center of the diagram because it </a:t>
            </a:r>
            <a:r>
              <a:rPr lang="ja-JP" altLang="en-US" dirty="0"/>
              <a:t>“</a:t>
            </a:r>
            <a:r>
              <a:rPr lang="en-US" altLang="ja-JP" dirty="0"/>
              <a:t>governs</a:t>
            </a:r>
            <a:r>
              <a:rPr lang="ja-JP" altLang="en-US" dirty="0"/>
              <a:t>”</a:t>
            </a:r>
            <a:r>
              <a:rPr lang="en-US" altLang="ja-JP" dirty="0"/>
              <a:t> the way each business approaches the four major business functions.</a:t>
            </a:r>
            <a:endParaRPr lang="en-US" sz="1200" b="0" i="0" u="none" strike="noStrike" kern="1200" cap="none" baseline="0" dirty="0">
              <a:solidFill>
                <a:schemeClr val="tx1"/>
              </a:solidFill>
              <a:latin typeface="Arial"/>
              <a:ea typeface="Arial"/>
              <a:cs typeface="Arial"/>
              <a:sym typeface="Arial"/>
            </a:endParaRPr>
          </a:p>
          <a:p>
            <a:endParaRPr lang="en-US" altLang="en-US" sz="1200" b="0" i="0" u="none" strike="noStrike" kern="1200" cap="none" baseline="0" dirty="0">
              <a:solidFill>
                <a:schemeClr val="tx1"/>
              </a:solidFill>
              <a:latin typeface="Arial"/>
              <a:ea typeface="Arial"/>
              <a:cs typeface="Arial"/>
              <a:sym typeface="Arial"/>
            </a:endParaRPr>
          </a:p>
          <a:p>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77065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Emphasize each element in the definition of </a:t>
            </a:r>
            <a:r>
              <a:rPr lang="ja-JP" altLang="en-US" dirty="0"/>
              <a:t>“</a:t>
            </a:r>
            <a:r>
              <a:rPr lang="en-US" altLang="ja-JP" dirty="0"/>
              <a:t>business</a:t>
            </a:r>
            <a:r>
              <a:rPr lang="ja-JP" altLang="en-US" dirty="0"/>
              <a:t>”</a:t>
            </a:r>
            <a:r>
              <a:rPr lang="en-US" altLang="ja-JP" dirty="0"/>
              <a:t>. What is meant by </a:t>
            </a:r>
            <a:r>
              <a:rPr lang="ja-JP" altLang="en-US" dirty="0"/>
              <a:t>“</a:t>
            </a:r>
            <a:r>
              <a:rPr lang="en-US" altLang="ja-JP" dirty="0"/>
              <a:t>formal organization</a:t>
            </a:r>
            <a:r>
              <a:rPr lang="ja-JP" altLang="en-US" dirty="0"/>
              <a:t>”</a:t>
            </a:r>
            <a:r>
              <a:rPr lang="en-US" altLang="ja-JP" dirty="0"/>
              <a:t>?  Formal organizations get to be </a:t>
            </a:r>
            <a:r>
              <a:rPr lang="en-US" altLang="en-US" dirty="0"/>
              <a:t>“</a:t>
            </a:r>
            <a:r>
              <a:rPr lang="en-US" altLang="ja-JP" dirty="0"/>
              <a:t>formal</a:t>
            </a:r>
            <a:r>
              <a:rPr lang="en-US" altLang="en-US" dirty="0"/>
              <a:t>”</a:t>
            </a:r>
            <a:r>
              <a:rPr lang="en-US" altLang="ja-JP" dirty="0"/>
              <a:t> in part because they are chartered by the nation state (a country</a:t>
            </a:r>
            <a:r>
              <a:rPr lang="en-US" altLang="en-US" dirty="0"/>
              <a:t>’</a:t>
            </a:r>
            <a:r>
              <a:rPr lang="en-US" altLang="ja-JP" dirty="0"/>
              <a:t>s legal system).  As a result, they have certain powers and obligations to perform.  How might businesses differ depending on whether they make products or provide services? What role does profit play in business?</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63737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2.2,</a:t>
            </a:r>
            <a:r>
              <a:rPr lang="en-US" altLang="en-US" baseline="0" dirty="0"/>
              <a:t> Page </a:t>
            </a:r>
            <a:r>
              <a:rPr lang="en-US" altLang="en-US" i="0" baseline="0" dirty="0">
                <a:solidFill>
                  <a:srgbClr val="FF0000"/>
                </a:solidFill>
              </a:rPr>
              <a:t>45</a:t>
            </a:r>
            <a:r>
              <a:rPr lang="en-US" alt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Fulfilling a customer order involves a complex set of steps that requires the close coordination of the sales, accounting, and manufacturing functions.</a:t>
            </a:r>
          </a:p>
          <a:p>
            <a:endParaRPr lang="en-US" altLang="en-US" sz="1200" b="0" i="0" u="none" strike="noStrike" kern="1200" cap="none" baseline="0" dirty="0">
              <a:solidFill>
                <a:schemeClr val="tx1"/>
              </a:solidFill>
              <a:latin typeface="Arial"/>
              <a:ea typeface="Arial"/>
              <a:cs typeface="Arial"/>
              <a:sym typeface="Arial"/>
            </a:endParaRPr>
          </a:p>
          <a:p>
            <a:r>
              <a:rPr lang="en-US" altLang="en-US" dirty="0"/>
              <a:t>Emphasize that each rectangle represents one part of the larger business process of order fulfillment. Notice that this business process spans more than one type mentioned on the previous slide.</a:t>
            </a:r>
            <a:endParaRPr lang="en-US" altLang="en-US" sz="1200" b="0" i="0" u="none" strike="noStrike" kern="1200" cap="none" baseline="0" dirty="0">
              <a:solidFill>
                <a:schemeClr val="tx1"/>
              </a:solidFill>
              <a:latin typeface="Arial"/>
              <a:ea typeface="Arial"/>
              <a:cs typeface="Arial"/>
              <a:sym typeface="Arial"/>
            </a:endParaRPr>
          </a:p>
          <a:p>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6686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Ask students for examples for how IT is used in automation, changing information flow, replacing sequential processes, business transformation, and driving new business models.</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11778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a:latin typeface="+mn-lt"/>
              </a:rPr>
              <a:t>Chapter 2</a:t>
            </a:r>
            <a:endParaRPr lang="en-US" b="1" dirty="0">
              <a:latin typeface="+mn-lt"/>
            </a:endParaRPr>
          </a:p>
        </p:txBody>
      </p:sp>
      <p:sp>
        <p:nvSpPr>
          <p:cNvPr id="5" name="Text Placeholder 4"/>
          <p:cNvSpPr>
            <a:spLocks noGrp="1"/>
          </p:cNvSpPr>
          <p:nvPr>
            <p:ph type="body" idx="3"/>
          </p:nvPr>
        </p:nvSpPr>
        <p:spPr>
          <a:xfrm>
            <a:off x="4876800" y="3114461"/>
            <a:ext cx="3657600" cy="886039"/>
          </a:xfrm>
        </p:spPr>
        <p:txBody>
          <a:bodyPr/>
          <a:lstStyle/>
          <a:p>
            <a:pPr algn="ctr"/>
            <a:r>
              <a:rPr lang="en-US" dirty="0">
                <a:latin typeface="+mn-lt"/>
              </a:rPr>
              <a:t>Global E-business and Collaboration</a:t>
            </a: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2.2 The Order Fulfillment Process</a:t>
            </a:r>
          </a:p>
        </p:txBody>
      </p:sp>
      <p:pic>
        <p:nvPicPr>
          <p:cNvPr id="4" name="Picture 3" descr="A flow diagram shows the steps of the order fulfillment process. The diagram shows three circles on the left, which represent sales, accounting, and manufacturing and production. The first step is sales, which includes generating the order and then submitting the order. The second step is accounting, which includes checking credit, approving credit, and generating an invoice. The third step is manufacturing and production, which includes assembling the product and shipping the product."/>
          <p:cNvPicPr>
            <a:picLocks noChangeAspect="1"/>
          </p:cNvPicPr>
          <p:nvPr/>
        </p:nvPicPr>
        <p:blipFill rotWithShape="1">
          <a:blip r:embed="rId3" cstate="screen">
            <a:extLst>
              <a:ext uri="{28A0092B-C50C-407E-A947-70E740481C1C}">
                <a14:useLocalDpi xmlns:a14="http://schemas.microsoft.com/office/drawing/2010/main"/>
              </a:ext>
            </a:extLst>
          </a:blip>
          <a:srcRect b="3672"/>
          <a:stretch/>
        </p:blipFill>
        <p:spPr>
          <a:xfrm>
            <a:off x="1012443" y="1725930"/>
            <a:ext cx="7119114" cy="4198620"/>
          </a:xfrm>
          <a:prstGeom prst="rect">
            <a:avLst/>
          </a:prstGeom>
        </p:spPr>
      </p:pic>
    </p:spTree>
    <p:extLst>
      <p:ext uri="{BB962C8B-B14F-4D97-AF65-F5344CB8AC3E}">
        <p14:creationId xmlns:p14="http://schemas.microsoft.com/office/powerpoint/2010/main" val="200816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How I</a:t>
            </a:r>
            <a:r>
              <a:rPr lang="en-US" altLang="en-US" sz="100" dirty="0"/>
              <a:t> </a:t>
            </a:r>
            <a:r>
              <a:rPr lang="en-US" altLang="en-US" dirty="0"/>
              <a:t>T Enhances Business Processes</a:t>
            </a:r>
            <a:endParaRPr lang="en-US" dirty="0"/>
          </a:p>
        </p:txBody>
      </p:sp>
      <p:sp>
        <p:nvSpPr>
          <p:cNvPr id="3" name="Text Placeholder 2"/>
          <p:cNvSpPr>
            <a:spLocks noGrp="1"/>
          </p:cNvSpPr>
          <p:nvPr>
            <p:ph type="body" idx="1"/>
          </p:nvPr>
        </p:nvSpPr>
        <p:spPr/>
        <p:txBody>
          <a:bodyPr/>
          <a:lstStyle/>
          <a:p>
            <a:r>
              <a:rPr lang="en-US" altLang="en-US" sz="2400" dirty="0">
                <a:latin typeface="+mn-lt"/>
              </a:rPr>
              <a:t>Automation of manual processes</a:t>
            </a:r>
          </a:p>
          <a:p>
            <a:r>
              <a:rPr lang="en-US" altLang="en-US" sz="2400" dirty="0">
                <a:latin typeface="+mn-lt"/>
              </a:rPr>
              <a:t>Change the flow of information</a:t>
            </a:r>
          </a:p>
          <a:p>
            <a:r>
              <a:rPr lang="en-US" altLang="en-US" sz="2400" dirty="0">
                <a:latin typeface="+mn-lt"/>
              </a:rPr>
              <a:t>Replace sequential processes with simultaneous activity</a:t>
            </a:r>
          </a:p>
          <a:p>
            <a:r>
              <a:rPr lang="en-US" altLang="en-US" sz="2400" dirty="0">
                <a:latin typeface="+mn-lt"/>
              </a:rPr>
              <a:t>Transform how a business works</a:t>
            </a:r>
          </a:p>
          <a:p>
            <a:r>
              <a:rPr lang="en-US" altLang="en-US" sz="2400" dirty="0">
                <a:latin typeface="+mn-lt"/>
              </a:rPr>
              <a:t>Drive new business models</a:t>
            </a:r>
            <a:endParaRPr lang="en-US" sz="2400" dirty="0">
              <a:latin typeface="+mn-lt"/>
            </a:endParaRPr>
          </a:p>
        </p:txBody>
      </p:sp>
    </p:spTree>
    <p:extLst>
      <p:ext uri="{BB962C8B-B14F-4D97-AF65-F5344CB8AC3E}">
        <p14:creationId xmlns:p14="http://schemas.microsoft.com/office/powerpoint/2010/main" val="895492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Managing a Business and Firm Hierarchies</a:t>
            </a:r>
            <a:endParaRPr lang="en-US" dirty="0"/>
          </a:p>
        </p:txBody>
      </p:sp>
      <p:sp>
        <p:nvSpPr>
          <p:cNvPr id="3" name="Text Placeholder 2"/>
          <p:cNvSpPr>
            <a:spLocks noGrp="1"/>
          </p:cNvSpPr>
          <p:nvPr>
            <p:ph type="body" idx="1"/>
          </p:nvPr>
        </p:nvSpPr>
        <p:spPr/>
        <p:txBody>
          <a:bodyPr/>
          <a:lstStyle/>
          <a:p>
            <a:r>
              <a:rPr lang="en-US" altLang="en-US" sz="2400" dirty="0">
                <a:latin typeface="+mn-lt"/>
              </a:rPr>
              <a:t>Firms coordinate work of employees by developing hierarchy in which authority is concentrated at top.</a:t>
            </a:r>
          </a:p>
          <a:p>
            <a:pPr lvl="1"/>
            <a:r>
              <a:rPr lang="en-US" altLang="en-US" sz="2400" dirty="0">
                <a:latin typeface="+mn-lt"/>
              </a:rPr>
              <a:t>Senior management</a:t>
            </a:r>
          </a:p>
          <a:p>
            <a:pPr lvl="1"/>
            <a:r>
              <a:rPr lang="en-US" altLang="en-US" sz="2400" dirty="0">
                <a:latin typeface="+mn-lt"/>
              </a:rPr>
              <a:t>Middle management</a:t>
            </a:r>
          </a:p>
          <a:p>
            <a:pPr lvl="1"/>
            <a:r>
              <a:rPr lang="en-US" altLang="en-US" sz="2400" dirty="0">
                <a:latin typeface="+mn-lt"/>
              </a:rPr>
              <a:t>Operational management</a:t>
            </a:r>
          </a:p>
          <a:p>
            <a:pPr lvl="1"/>
            <a:r>
              <a:rPr lang="en-US" altLang="en-US" sz="2400" dirty="0">
                <a:latin typeface="+mn-lt"/>
              </a:rPr>
              <a:t>Knowledge workers</a:t>
            </a:r>
          </a:p>
          <a:p>
            <a:pPr lvl="1"/>
            <a:r>
              <a:rPr lang="en-US" altLang="en-US" sz="2400" dirty="0">
                <a:latin typeface="+mn-lt"/>
              </a:rPr>
              <a:t>Data workers</a:t>
            </a:r>
          </a:p>
          <a:p>
            <a:pPr lvl="1"/>
            <a:r>
              <a:rPr lang="en-US" altLang="en-US" sz="2400" dirty="0">
                <a:latin typeface="+mn-lt"/>
              </a:rPr>
              <a:t>Production or service workers</a:t>
            </a:r>
          </a:p>
          <a:p>
            <a:r>
              <a:rPr lang="en-US" altLang="en-US" sz="2400" dirty="0">
                <a:latin typeface="+mn-lt"/>
              </a:rPr>
              <a:t>Each group has different needs for information.</a:t>
            </a:r>
          </a:p>
        </p:txBody>
      </p:sp>
    </p:spTree>
    <p:extLst>
      <p:ext uri="{BB962C8B-B14F-4D97-AF65-F5344CB8AC3E}">
        <p14:creationId xmlns:p14="http://schemas.microsoft.com/office/powerpoint/2010/main" val="1964907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2.3 Levels in a Firm</a:t>
            </a:r>
          </a:p>
        </p:txBody>
      </p:sp>
      <p:pic>
        <p:nvPicPr>
          <p:cNvPr id="4" name="Picture 3" descr="A pyramid chart shows the various levels in a firm. The base of the pyramid chart represents operational management, which includes production and service workers and data workers.&#10;Above operational management is middle management, which includes scientists and knowledge workers. The top of the chart represents senior management."/>
          <p:cNvPicPr>
            <a:picLocks noChangeAspect="1"/>
          </p:cNvPicPr>
          <p:nvPr/>
        </p:nvPicPr>
        <p:blipFill rotWithShape="1">
          <a:blip r:embed="rId3" cstate="screen">
            <a:extLst>
              <a:ext uri="{28A0092B-C50C-407E-A947-70E740481C1C}">
                <a14:useLocalDpi xmlns:a14="http://schemas.microsoft.com/office/drawing/2010/main"/>
              </a:ext>
            </a:extLst>
          </a:blip>
          <a:srcRect b="4033"/>
          <a:stretch/>
        </p:blipFill>
        <p:spPr>
          <a:xfrm>
            <a:off x="1411345" y="1600672"/>
            <a:ext cx="6321310" cy="4533900"/>
          </a:xfrm>
          <a:prstGeom prst="rect">
            <a:avLst/>
          </a:prstGeom>
        </p:spPr>
      </p:pic>
    </p:spTree>
    <p:extLst>
      <p:ext uri="{BB962C8B-B14F-4D97-AF65-F5344CB8AC3E}">
        <p14:creationId xmlns:p14="http://schemas.microsoft.com/office/powerpoint/2010/main" val="2708553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The Business Environment</a:t>
            </a:r>
            <a:endParaRPr lang="en-US" dirty="0"/>
          </a:p>
        </p:txBody>
      </p:sp>
      <p:sp>
        <p:nvSpPr>
          <p:cNvPr id="3" name="Text Placeholder 2"/>
          <p:cNvSpPr>
            <a:spLocks noGrp="1"/>
          </p:cNvSpPr>
          <p:nvPr>
            <p:ph type="body" idx="1"/>
          </p:nvPr>
        </p:nvSpPr>
        <p:spPr/>
        <p:txBody>
          <a:bodyPr/>
          <a:lstStyle/>
          <a:p>
            <a:r>
              <a:rPr lang="en-US" altLang="en-US" sz="2400" dirty="0">
                <a:latin typeface="+mn-lt"/>
              </a:rPr>
              <a:t>Businesses depend heavily on their environments for capital, labor, supplies, and more.</a:t>
            </a:r>
          </a:p>
          <a:p>
            <a:r>
              <a:rPr lang="en-US" altLang="en-US" sz="2400" dirty="0">
                <a:latin typeface="+mn-lt"/>
              </a:rPr>
              <a:t>Global environment</a:t>
            </a:r>
          </a:p>
          <a:p>
            <a:pPr lvl="1"/>
            <a:r>
              <a:rPr lang="en-US" altLang="en-US" sz="2400" dirty="0">
                <a:latin typeface="+mn-lt"/>
              </a:rPr>
              <a:t>Technology and science, economy, politics, international change</a:t>
            </a:r>
          </a:p>
          <a:p>
            <a:r>
              <a:rPr lang="en-US" altLang="en-US" sz="2400" dirty="0">
                <a:latin typeface="+mn-lt"/>
              </a:rPr>
              <a:t>Immediate environment</a:t>
            </a:r>
          </a:p>
          <a:p>
            <a:pPr lvl="1"/>
            <a:r>
              <a:rPr lang="en-US" altLang="en-US" sz="2400" dirty="0">
                <a:latin typeface="+mn-lt"/>
              </a:rPr>
              <a:t>Customers, suppliers, competitors, regulations, stockholders</a:t>
            </a:r>
            <a:endParaRPr lang="en-US" sz="2400" dirty="0">
              <a:latin typeface="+mn-lt"/>
            </a:endParaRPr>
          </a:p>
        </p:txBody>
      </p:sp>
    </p:spTree>
    <p:extLst>
      <p:ext uri="{BB962C8B-B14F-4D97-AF65-F5344CB8AC3E}">
        <p14:creationId xmlns:p14="http://schemas.microsoft.com/office/powerpoint/2010/main" val="333928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2.4 The Business Environment</a:t>
            </a:r>
          </a:p>
        </p:txBody>
      </p:sp>
      <p:pic>
        <p:nvPicPr>
          <p:cNvPr id="4" name="Picture 3" descr="A diagram shows a model of the business environment. The business environment is shown as a number of concentric circles. The center is labeled organization. Outside of that, the circle is divided into five equal areas: Customers, suppliers, competitors, regulators, and stockholders. Outside of that, another set of circles is labeled economy, politics, international change, and technology and science."/>
          <p:cNvPicPr>
            <a:picLocks noChangeAspect="1"/>
          </p:cNvPicPr>
          <p:nvPr/>
        </p:nvPicPr>
        <p:blipFill rotWithShape="1">
          <a:blip r:embed="rId3" cstate="screen">
            <a:extLst>
              <a:ext uri="{28A0092B-C50C-407E-A947-70E740481C1C}">
                <a14:useLocalDpi xmlns:a14="http://schemas.microsoft.com/office/drawing/2010/main"/>
              </a:ext>
            </a:extLst>
          </a:blip>
          <a:srcRect b="3510"/>
          <a:stretch/>
        </p:blipFill>
        <p:spPr>
          <a:xfrm>
            <a:off x="2324100" y="1638300"/>
            <a:ext cx="4495800" cy="4505325"/>
          </a:xfrm>
          <a:prstGeom prst="rect">
            <a:avLst/>
          </a:prstGeom>
        </p:spPr>
      </p:pic>
    </p:spTree>
    <p:extLst>
      <p:ext uri="{BB962C8B-B14F-4D97-AF65-F5344CB8AC3E}">
        <p14:creationId xmlns:p14="http://schemas.microsoft.com/office/powerpoint/2010/main" val="856365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The Role of Information Systems in a Business</a:t>
            </a:r>
            <a:endParaRPr lang="en-US" dirty="0"/>
          </a:p>
        </p:txBody>
      </p:sp>
      <p:sp>
        <p:nvSpPr>
          <p:cNvPr id="3" name="Text Placeholder 2"/>
          <p:cNvSpPr>
            <a:spLocks noGrp="1"/>
          </p:cNvSpPr>
          <p:nvPr>
            <p:ph type="body" idx="1"/>
          </p:nvPr>
        </p:nvSpPr>
        <p:spPr/>
        <p:txBody>
          <a:bodyPr/>
          <a:lstStyle/>
          <a:p>
            <a:r>
              <a:rPr lang="en-US" sz="2400" dirty="0">
                <a:latin typeface="+mn-lt"/>
              </a:rPr>
              <a:t>Firms invest in information systems in order to:</a:t>
            </a:r>
          </a:p>
          <a:p>
            <a:pPr lvl="1"/>
            <a:r>
              <a:rPr lang="en-US" sz="2400" dirty="0">
                <a:latin typeface="+mn-lt"/>
              </a:rPr>
              <a:t>Achieve operational excellence</a:t>
            </a:r>
          </a:p>
          <a:p>
            <a:pPr lvl="1"/>
            <a:r>
              <a:rPr lang="en-US" sz="2400" dirty="0">
                <a:latin typeface="+mn-lt"/>
              </a:rPr>
              <a:t>Develop new products and services</a:t>
            </a:r>
          </a:p>
          <a:p>
            <a:pPr lvl="1"/>
            <a:r>
              <a:rPr lang="en-US" sz="2400" dirty="0">
                <a:latin typeface="+mn-lt"/>
              </a:rPr>
              <a:t>Attain customer intimacy and service</a:t>
            </a:r>
          </a:p>
          <a:p>
            <a:pPr lvl="1"/>
            <a:r>
              <a:rPr lang="en-US" sz="2400" dirty="0">
                <a:latin typeface="+mn-lt"/>
              </a:rPr>
              <a:t>Improve decision making</a:t>
            </a:r>
          </a:p>
          <a:p>
            <a:pPr lvl="1"/>
            <a:r>
              <a:rPr lang="en-US" sz="2400" dirty="0">
                <a:latin typeface="+mn-lt"/>
              </a:rPr>
              <a:t>Promote competitive advantage</a:t>
            </a:r>
          </a:p>
          <a:p>
            <a:pPr lvl="1"/>
            <a:r>
              <a:rPr lang="en-US" sz="2400" dirty="0">
                <a:latin typeface="+mn-lt"/>
              </a:rPr>
              <a:t>Ensure survival</a:t>
            </a:r>
          </a:p>
        </p:txBody>
      </p:sp>
    </p:spTree>
    <p:extLst>
      <p:ext uri="{BB962C8B-B14F-4D97-AF65-F5344CB8AC3E}">
        <p14:creationId xmlns:p14="http://schemas.microsoft.com/office/powerpoint/2010/main" val="524665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Systems for Different Management Groups</a:t>
            </a:r>
            <a:endParaRPr lang="en-US" dirty="0"/>
          </a:p>
        </p:txBody>
      </p:sp>
      <p:sp>
        <p:nvSpPr>
          <p:cNvPr id="3" name="Text Placeholder 2"/>
          <p:cNvSpPr>
            <a:spLocks noGrp="1"/>
          </p:cNvSpPr>
          <p:nvPr>
            <p:ph type="body" idx="1"/>
          </p:nvPr>
        </p:nvSpPr>
        <p:spPr/>
        <p:txBody>
          <a:bodyPr/>
          <a:lstStyle/>
          <a:p>
            <a:r>
              <a:rPr lang="en-US" sz="2400" dirty="0">
                <a:latin typeface="+mn-lt"/>
              </a:rPr>
              <a:t>Transaction processing systems (T</a:t>
            </a:r>
            <a:r>
              <a:rPr lang="en-US" sz="100" dirty="0">
                <a:latin typeface="+mn-lt"/>
              </a:rPr>
              <a:t> </a:t>
            </a:r>
            <a:r>
              <a:rPr lang="en-US" sz="2400" dirty="0">
                <a:latin typeface="+mn-lt"/>
              </a:rPr>
              <a:t>P</a:t>
            </a:r>
            <a:r>
              <a:rPr lang="en-US" sz="100" dirty="0">
                <a:latin typeface="+mn-lt"/>
              </a:rPr>
              <a:t> </a:t>
            </a:r>
            <a:r>
              <a:rPr lang="en-US" sz="2400" dirty="0">
                <a:latin typeface="+mn-lt"/>
              </a:rPr>
              <a:t>S)</a:t>
            </a:r>
          </a:p>
          <a:p>
            <a:pPr lvl="1"/>
            <a:r>
              <a:rPr lang="en-US" sz="2400" dirty="0">
                <a:latin typeface="+mn-lt"/>
              </a:rPr>
              <a:t>Keep track of basic activities and transactions of organization</a:t>
            </a:r>
          </a:p>
          <a:p>
            <a:r>
              <a:rPr lang="en-US" sz="2400" dirty="0">
                <a:latin typeface="+mn-lt"/>
              </a:rPr>
              <a:t>Systems for business intelligence</a:t>
            </a:r>
          </a:p>
          <a:p>
            <a:pPr lvl="1"/>
            <a:r>
              <a:rPr lang="en-US" sz="2400" dirty="0">
                <a:latin typeface="+mn-lt"/>
              </a:rPr>
              <a:t>Address decision-making needs of all levels of management</a:t>
            </a:r>
          </a:p>
          <a:p>
            <a:pPr lvl="2"/>
            <a:r>
              <a:rPr lang="en-US" sz="2400" dirty="0">
                <a:latin typeface="+mn-lt"/>
              </a:rPr>
              <a:t>Management information systems (M</a:t>
            </a:r>
            <a:r>
              <a:rPr lang="en-US" sz="100" dirty="0">
                <a:latin typeface="+mn-lt"/>
              </a:rPr>
              <a:t> </a:t>
            </a:r>
            <a:r>
              <a:rPr lang="en-US" sz="2400" dirty="0">
                <a:latin typeface="+mn-lt"/>
              </a:rPr>
              <a:t>I</a:t>
            </a:r>
            <a:r>
              <a:rPr lang="en-US" sz="100" dirty="0">
                <a:latin typeface="+mn-lt"/>
              </a:rPr>
              <a:t> </a:t>
            </a:r>
            <a:r>
              <a:rPr lang="en-US" sz="2400" dirty="0">
                <a:latin typeface="+mn-lt"/>
              </a:rPr>
              <a:t>S)</a:t>
            </a:r>
          </a:p>
          <a:p>
            <a:pPr lvl="2"/>
            <a:r>
              <a:rPr lang="en-US" sz="2400" dirty="0">
                <a:latin typeface="+mn-lt"/>
              </a:rPr>
              <a:t>Decision support systems (D</a:t>
            </a:r>
            <a:r>
              <a:rPr lang="en-US" sz="100" dirty="0">
                <a:latin typeface="+mn-lt"/>
              </a:rPr>
              <a:t> </a:t>
            </a:r>
            <a:r>
              <a:rPr lang="en-US" sz="2400" dirty="0">
                <a:latin typeface="+mn-lt"/>
              </a:rPr>
              <a:t>S</a:t>
            </a:r>
            <a:r>
              <a:rPr lang="en-US" sz="100" dirty="0">
                <a:latin typeface="+mn-lt"/>
              </a:rPr>
              <a:t> </a:t>
            </a:r>
            <a:r>
              <a:rPr lang="en-US" sz="2400" dirty="0">
                <a:latin typeface="+mn-lt"/>
              </a:rPr>
              <a:t>S)</a:t>
            </a:r>
          </a:p>
          <a:p>
            <a:pPr lvl="2"/>
            <a:r>
              <a:rPr lang="en-US" sz="2400" dirty="0">
                <a:latin typeface="+mn-lt"/>
              </a:rPr>
              <a:t>Executive support systems (E</a:t>
            </a:r>
            <a:r>
              <a:rPr lang="en-US" sz="100" dirty="0">
                <a:latin typeface="+mn-lt"/>
              </a:rPr>
              <a:t> </a:t>
            </a:r>
            <a:r>
              <a:rPr lang="en-US" sz="2400" dirty="0">
                <a:latin typeface="+mn-lt"/>
              </a:rPr>
              <a:t>S</a:t>
            </a:r>
            <a:r>
              <a:rPr lang="en-US" sz="100" dirty="0">
                <a:latin typeface="+mn-lt"/>
              </a:rPr>
              <a:t> </a:t>
            </a:r>
            <a:r>
              <a:rPr lang="en-US" sz="2400" dirty="0">
                <a:latin typeface="+mn-lt"/>
              </a:rPr>
              <a:t>S)</a:t>
            </a:r>
          </a:p>
        </p:txBody>
      </p:sp>
    </p:spTree>
    <p:extLst>
      <p:ext uri="{BB962C8B-B14F-4D97-AF65-F5344CB8AC3E}">
        <p14:creationId xmlns:p14="http://schemas.microsoft.com/office/powerpoint/2010/main" val="1882736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Transaction Processing Systems</a:t>
            </a:r>
            <a:endParaRPr lang="en-US"/>
          </a:p>
        </p:txBody>
      </p:sp>
      <p:sp>
        <p:nvSpPr>
          <p:cNvPr id="3" name="Text Placeholder 2"/>
          <p:cNvSpPr>
            <a:spLocks noGrp="1"/>
          </p:cNvSpPr>
          <p:nvPr>
            <p:ph type="body" idx="1"/>
          </p:nvPr>
        </p:nvSpPr>
        <p:spPr/>
        <p:txBody>
          <a:bodyPr/>
          <a:lstStyle/>
          <a:p>
            <a:r>
              <a:rPr lang="en-US" altLang="en-US" sz="2400" dirty="0">
                <a:latin typeface="+mn-lt"/>
              </a:rPr>
              <a:t>Serve operational managers</a:t>
            </a:r>
          </a:p>
          <a:p>
            <a:r>
              <a:rPr lang="en-US" altLang="en-US" sz="2400" dirty="0">
                <a:latin typeface="+mn-lt"/>
              </a:rPr>
              <a:t>Principal purpose is to answer routine questions and to track the flow of transactions through the organization</a:t>
            </a:r>
          </a:p>
          <a:p>
            <a:pPr lvl="1"/>
            <a:r>
              <a:rPr lang="en-US" altLang="en-US" sz="2400" dirty="0">
                <a:latin typeface="+mn-lt"/>
              </a:rPr>
              <a:t>E.g., inventory questions, granting credit to customer</a:t>
            </a:r>
          </a:p>
          <a:p>
            <a:r>
              <a:rPr lang="en-US" altLang="en-US" sz="2400" dirty="0">
                <a:latin typeface="+mn-lt"/>
              </a:rPr>
              <a:t>Monitor status of internal operations and firm</a:t>
            </a:r>
            <a:r>
              <a:rPr lang="en-US" altLang="ja-JP" sz="2400" dirty="0">
                <a:latin typeface="+mn-lt"/>
              </a:rPr>
              <a:t>’s relationship with external environment</a:t>
            </a:r>
          </a:p>
          <a:p>
            <a:r>
              <a:rPr lang="en-US" altLang="en-US" sz="2400" dirty="0">
                <a:latin typeface="+mn-lt"/>
              </a:rPr>
              <a:t>Major producers of information for other systems</a:t>
            </a:r>
          </a:p>
          <a:p>
            <a:r>
              <a:rPr lang="en-US" altLang="en-US" sz="2400" dirty="0">
                <a:latin typeface="+mn-lt"/>
              </a:rPr>
              <a:t>Highly central to business operations and functioning</a:t>
            </a:r>
            <a:endParaRPr lang="en-US" sz="2400" dirty="0">
              <a:latin typeface="+mn-lt"/>
            </a:endParaRPr>
          </a:p>
        </p:txBody>
      </p:sp>
    </p:spTree>
    <p:extLst>
      <p:ext uri="{BB962C8B-B14F-4D97-AF65-F5344CB8AC3E}">
        <p14:creationId xmlns:p14="http://schemas.microsoft.com/office/powerpoint/2010/main" val="1201107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2.5 A Payroll T</a:t>
            </a:r>
            <a:r>
              <a:rPr lang="en-US" sz="100" dirty="0"/>
              <a:t> </a:t>
            </a:r>
            <a:r>
              <a:rPr lang="en-US" dirty="0"/>
              <a:t>P</a:t>
            </a:r>
            <a:r>
              <a:rPr lang="en-US" sz="100" dirty="0"/>
              <a:t> </a:t>
            </a:r>
            <a:r>
              <a:rPr lang="en-US" dirty="0"/>
              <a:t>S</a:t>
            </a:r>
          </a:p>
        </p:txBody>
      </p:sp>
      <p:pic>
        <p:nvPicPr>
          <p:cNvPr id="4" name="Picture 3" descr="A flow diagram shows the workings of a payroll transaction processing system, T P S. The diagram shows that Employee data is fed to the payroll system, which is also connected in both directions to the employee or file database, and is also connected in both directions to online queries. The payroll data on the master file has details such as employee number, name, address, pay rate, gross pay, federal tax, F I C A, Medicare, state tax, net pay, and Y T D earnings. The payroll system sends information to the general ledger and to government agencies and generates employee paychecks and management reports."/>
          <p:cNvPicPr>
            <a:picLocks noChangeAspect="1"/>
          </p:cNvPicPr>
          <p:nvPr/>
        </p:nvPicPr>
        <p:blipFill rotWithShape="1">
          <a:blip r:embed="rId3" cstate="screen">
            <a:extLst>
              <a:ext uri="{28A0092B-C50C-407E-A947-70E740481C1C}">
                <a14:useLocalDpi xmlns:a14="http://schemas.microsoft.com/office/drawing/2010/main"/>
              </a:ext>
            </a:extLst>
          </a:blip>
          <a:srcRect b="3074"/>
          <a:stretch/>
        </p:blipFill>
        <p:spPr>
          <a:xfrm>
            <a:off x="1591521" y="1714500"/>
            <a:ext cx="5960958" cy="4505325"/>
          </a:xfrm>
          <a:prstGeom prst="rect">
            <a:avLst/>
          </a:prstGeom>
        </p:spPr>
      </p:pic>
    </p:spTree>
    <p:extLst>
      <p:ext uri="{BB962C8B-B14F-4D97-AF65-F5344CB8AC3E}">
        <p14:creationId xmlns:p14="http://schemas.microsoft.com/office/powerpoint/2010/main" val="396432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7FA3"/>
                </a:solidFill>
              </a:rPr>
              <a:t>Learning Objectives</a:t>
            </a:r>
            <a:endParaRPr lang="en-US" dirty="0"/>
          </a:p>
        </p:txBody>
      </p:sp>
      <p:sp>
        <p:nvSpPr>
          <p:cNvPr id="5" name="Content Placeholder 4"/>
          <p:cNvSpPr>
            <a:spLocks noGrp="1"/>
          </p:cNvSpPr>
          <p:nvPr>
            <p:ph idx="1"/>
          </p:nvPr>
        </p:nvSpPr>
        <p:spPr/>
        <p:txBody>
          <a:bodyPr/>
          <a:lstStyle/>
          <a:p>
            <a:pPr marL="0" indent="0">
              <a:buNone/>
            </a:pPr>
            <a:r>
              <a:rPr lang="en-US" sz="2400" b="1" dirty="0">
                <a:solidFill>
                  <a:schemeClr val="tx2"/>
                </a:solidFill>
                <a:latin typeface="+mn-lt"/>
              </a:rPr>
              <a:t>2.1</a:t>
            </a:r>
            <a:r>
              <a:rPr lang="en-US" sz="2400" dirty="0">
                <a:latin typeface="+mn-lt"/>
              </a:rPr>
              <a:t> What major features of a business are important for understanding the role of information systems?</a:t>
            </a:r>
          </a:p>
          <a:p>
            <a:pPr marL="0" indent="0">
              <a:buNone/>
            </a:pPr>
            <a:r>
              <a:rPr lang="en-US" sz="2400" b="1" dirty="0">
                <a:solidFill>
                  <a:schemeClr val="tx2"/>
                </a:solidFill>
                <a:latin typeface="+mn-lt"/>
              </a:rPr>
              <a:t>2.2 </a:t>
            </a:r>
            <a:r>
              <a:rPr lang="en-US" sz="2400" dirty="0">
                <a:latin typeface="+mn-lt"/>
              </a:rPr>
              <a:t>How do systems serve different management groups in a business, and how do systems that link the enterprise improve organizational performance?</a:t>
            </a:r>
          </a:p>
          <a:p>
            <a:pPr marL="0" indent="0">
              <a:buNone/>
            </a:pPr>
            <a:r>
              <a:rPr lang="en-US" sz="2400" b="1" dirty="0">
                <a:solidFill>
                  <a:schemeClr val="tx2"/>
                </a:solidFill>
                <a:latin typeface="+mn-lt"/>
              </a:rPr>
              <a:t>2.3 </a:t>
            </a:r>
            <a:r>
              <a:rPr lang="en-US" sz="2400" dirty="0">
                <a:latin typeface="+mn-lt"/>
              </a:rPr>
              <a:t>Why are systems for collaboration and social business so important, and what technologies do they use?</a:t>
            </a:r>
          </a:p>
          <a:p>
            <a:pPr marL="0" indent="0">
              <a:buNone/>
            </a:pPr>
            <a:r>
              <a:rPr lang="en-US" sz="2400" b="1" dirty="0">
                <a:solidFill>
                  <a:schemeClr val="tx2"/>
                </a:solidFill>
                <a:latin typeface="+mn-lt"/>
              </a:rPr>
              <a:t>2.4 </a:t>
            </a:r>
            <a:r>
              <a:rPr lang="en-US" sz="2400" dirty="0">
                <a:latin typeface="+mn-lt"/>
              </a:rPr>
              <a:t>What is the role of the information systems function in a business?</a:t>
            </a:r>
          </a:p>
          <a:p>
            <a:pPr marL="0" indent="0">
              <a:buNone/>
            </a:pPr>
            <a:r>
              <a:rPr lang="en-US" sz="2400" b="1" dirty="0">
                <a:solidFill>
                  <a:schemeClr val="tx2"/>
                </a:solidFill>
                <a:latin typeface="+mn-lt"/>
              </a:rPr>
              <a:t>2.5</a:t>
            </a:r>
            <a:r>
              <a:rPr lang="en-US" sz="2400" dirty="0">
                <a:latin typeface="+mn-lt"/>
              </a:rPr>
              <a:t> How will M</a:t>
            </a:r>
            <a:r>
              <a:rPr lang="en-US" sz="100" dirty="0">
                <a:latin typeface="+mn-lt"/>
              </a:rPr>
              <a:t> </a:t>
            </a:r>
            <a:r>
              <a:rPr lang="en-US" sz="2400" dirty="0">
                <a:latin typeface="+mn-lt"/>
              </a:rPr>
              <a:t>I</a:t>
            </a:r>
            <a:r>
              <a:rPr lang="en-US" sz="100" dirty="0">
                <a:latin typeface="+mn-lt"/>
              </a:rPr>
              <a:t> </a:t>
            </a:r>
            <a:r>
              <a:rPr lang="en-US" sz="24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Management Information Systems</a:t>
            </a:r>
            <a:endParaRPr lang="en-US"/>
          </a:p>
        </p:txBody>
      </p:sp>
      <p:sp>
        <p:nvSpPr>
          <p:cNvPr id="3" name="Text Placeholder 2"/>
          <p:cNvSpPr>
            <a:spLocks noGrp="1"/>
          </p:cNvSpPr>
          <p:nvPr>
            <p:ph type="body" idx="1"/>
          </p:nvPr>
        </p:nvSpPr>
        <p:spPr/>
        <p:txBody>
          <a:bodyPr/>
          <a:lstStyle/>
          <a:p>
            <a:r>
              <a:rPr lang="en-US" altLang="en-US" sz="2400" dirty="0">
                <a:latin typeface="+mn-lt"/>
              </a:rPr>
              <a:t>Provide middle managers with reports on firm’</a:t>
            </a:r>
            <a:r>
              <a:rPr lang="en-US" altLang="ja-JP" sz="2400" dirty="0">
                <a:latin typeface="+mn-lt"/>
              </a:rPr>
              <a:t>s performance, to help monitor firm and predict future performance</a:t>
            </a:r>
          </a:p>
          <a:p>
            <a:r>
              <a:rPr lang="en-US" altLang="en-US" sz="2400" dirty="0">
                <a:latin typeface="+mn-lt"/>
              </a:rPr>
              <a:t>Summarize and report on basic operations using data from T</a:t>
            </a:r>
            <a:r>
              <a:rPr lang="en-US" altLang="en-US" sz="100" dirty="0">
                <a:latin typeface="+mn-lt"/>
              </a:rPr>
              <a:t> </a:t>
            </a:r>
            <a:r>
              <a:rPr lang="en-US" altLang="en-US" sz="2400" dirty="0">
                <a:latin typeface="+mn-lt"/>
              </a:rPr>
              <a:t>P</a:t>
            </a:r>
            <a:r>
              <a:rPr lang="en-US" altLang="en-US" sz="100" dirty="0">
                <a:latin typeface="+mn-lt"/>
              </a:rPr>
              <a:t> </a:t>
            </a:r>
            <a:r>
              <a:rPr lang="en-US" altLang="en-US" sz="2400" dirty="0">
                <a:latin typeface="+mn-lt"/>
              </a:rPr>
              <a:t>S</a:t>
            </a:r>
          </a:p>
          <a:p>
            <a:r>
              <a:rPr lang="en-US" altLang="en-US" sz="2400" dirty="0">
                <a:latin typeface="+mn-lt"/>
              </a:rPr>
              <a:t>Provide weekly, monthly, annual results, but may enable drilling down into daily or hourly data</a:t>
            </a:r>
          </a:p>
          <a:p>
            <a:r>
              <a:rPr lang="en-US" altLang="en-US" sz="2400" dirty="0">
                <a:latin typeface="+mn-lt"/>
              </a:rPr>
              <a:t>Typically not very flexible systems with little analytic capability</a:t>
            </a:r>
          </a:p>
        </p:txBody>
      </p:sp>
    </p:spTree>
    <p:extLst>
      <p:ext uri="{BB962C8B-B14F-4D97-AF65-F5344CB8AC3E}">
        <p14:creationId xmlns:p14="http://schemas.microsoft.com/office/powerpoint/2010/main" val="3320980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2.6 How M</a:t>
            </a:r>
            <a:r>
              <a:rPr lang="en-US" sz="100" dirty="0"/>
              <a:t> </a:t>
            </a:r>
            <a:r>
              <a:rPr lang="en-US" dirty="0"/>
              <a:t>I</a:t>
            </a:r>
            <a:r>
              <a:rPr lang="en-US" sz="100" dirty="0"/>
              <a:t> </a:t>
            </a:r>
            <a:r>
              <a:rPr lang="en-US" dirty="0"/>
              <a:t>S Obtain Their Data from the Organization’s T</a:t>
            </a:r>
            <a:r>
              <a:rPr lang="en-US" sz="100" dirty="0"/>
              <a:t> </a:t>
            </a:r>
            <a:r>
              <a:rPr lang="en-US" dirty="0"/>
              <a:t>P</a:t>
            </a:r>
            <a:r>
              <a:rPr lang="en-US" sz="100" dirty="0"/>
              <a:t> </a:t>
            </a:r>
            <a:r>
              <a:rPr lang="en-US" dirty="0"/>
              <a:t>S</a:t>
            </a:r>
          </a:p>
        </p:txBody>
      </p:sp>
      <p:pic>
        <p:nvPicPr>
          <p:cNvPr id="3" name="Picture 2" descr="A flow diagram shows how Management Information Systems obtain their data from the organization’s Transaction Processing System, T P S. An order file is processed in the order processing system and is fed to Sales data. The production master file is processed in the materials resource planning system and is fed to unit product cost and product change data. Accounting files are processed in the general ledger system and are fed to expense data. The collected M I S data files, including the sales, unit product cost, product change and expense data, are used by the M I S to generate reports, and online displays and dashboards, are used by manager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84" y="1805833"/>
            <a:ext cx="8161032" cy="3781171"/>
          </a:xfrm>
          <a:prstGeom prst="rect">
            <a:avLst/>
          </a:prstGeom>
        </p:spPr>
      </p:pic>
    </p:spTree>
    <p:extLst>
      <p:ext uri="{BB962C8B-B14F-4D97-AF65-F5344CB8AC3E}">
        <p14:creationId xmlns:p14="http://schemas.microsoft.com/office/powerpoint/2010/main" val="619785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2.7 Sample M</a:t>
            </a:r>
            <a:r>
              <a:rPr lang="en-US" sz="100" dirty="0"/>
              <a:t> </a:t>
            </a:r>
            <a:r>
              <a:rPr lang="en-US" dirty="0"/>
              <a:t>I</a:t>
            </a:r>
            <a:r>
              <a:rPr lang="en-US" sz="100" dirty="0"/>
              <a:t> </a:t>
            </a:r>
            <a:r>
              <a:rPr lang="en-US" dirty="0"/>
              <a:t>S Report</a:t>
            </a:r>
          </a:p>
        </p:txBody>
      </p:sp>
      <p:pic>
        <p:nvPicPr>
          <p:cNvPr id="6" name="Picture 5" descr="A table shows a sample consolidated consumer products corporation sales by product and sales region for the year 20 18. The table has 6 headings, which are product code, product description, sales region, actual sales, planned, and actual versus planned. There are 2 product codes with the following data accompanying the code. Product code 4 4 6 9 has the product description carpet cleaner. The actual sales for the northeast sales region is 4066700, the planned sales is 4800000, and the Actual versus planned is 0.85. The actual sales for the south sales region is 3778112, the planned sales is 3750000, and actual versus planned is 1.01. The actual sales for the Midwest sales region is 4867001, the planned sales is 4600000, and actual versus planned is 0.91. The actual sales for the west sales region is 4003440, the planned sales is 4400000, and actual versus planned is 0.91. The total actual sales for product code 4 4 6 9 is 16715253, the planned total sales is 17550000, and actual versus planned total is 0.95. Product code 5 6 7 4 has the produce description room freshener. The actual sales for the northeast sales region is 3676700, the planned sales is 3900000, and actual versus planned is 0.94. The actual sales for the south sales region is 5608112, the planned sales is 4700000, and the actual versus planned is 1.19. The actual sales for the Midwest sales region is 4711001, the planned sales is 4200000, and actual versus planned is 1.12. The actual sales for the west sales region is 4563440, the planned sales is 4900000, and actual versus planned is 0.93. The total actual sales for product code 5 6 7 4 is 18559253, the planned sales total is 17700000, and actual versus planned total is 1.05."/>
          <p:cNvPicPr>
            <a:picLocks noChangeAspect="1"/>
          </p:cNvPicPr>
          <p:nvPr/>
        </p:nvPicPr>
        <p:blipFill rotWithShape="1">
          <a:blip r:embed="rId3" cstate="screen">
            <a:extLst>
              <a:ext uri="{28A0092B-C50C-407E-A947-70E740481C1C}">
                <a14:useLocalDpi xmlns:a14="http://schemas.microsoft.com/office/drawing/2010/main"/>
              </a:ext>
            </a:extLst>
          </a:blip>
          <a:srcRect b="4600"/>
          <a:stretch/>
        </p:blipFill>
        <p:spPr>
          <a:xfrm>
            <a:off x="1020111" y="1733550"/>
            <a:ext cx="7103778" cy="4267200"/>
          </a:xfrm>
          <a:prstGeom prst="rect">
            <a:avLst/>
          </a:prstGeom>
        </p:spPr>
      </p:pic>
    </p:spTree>
    <p:extLst>
      <p:ext uri="{BB962C8B-B14F-4D97-AF65-F5344CB8AC3E}">
        <p14:creationId xmlns:p14="http://schemas.microsoft.com/office/powerpoint/2010/main" val="3441563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Decision Support Systems</a:t>
            </a:r>
            <a:endParaRPr lang="en-US"/>
          </a:p>
        </p:txBody>
      </p:sp>
      <p:sp>
        <p:nvSpPr>
          <p:cNvPr id="3" name="Text Placeholder 2"/>
          <p:cNvSpPr>
            <a:spLocks noGrp="1"/>
          </p:cNvSpPr>
          <p:nvPr>
            <p:ph type="body" idx="1"/>
          </p:nvPr>
        </p:nvSpPr>
        <p:spPr/>
        <p:txBody>
          <a:bodyPr/>
          <a:lstStyle/>
          <a:p>
            <a:r>
              <a:rPr lang="en-US" altLang="en-US" sz="2400" dirty="0">
                <a:latin typeface="+mn-lt"/>
              </a:rPr>
              <a:t>Serve middle managers</a:t>
            </a:r>
          </a:p>
          <a:p>
            <a:r>
              <a:rPr lang="en-US" altLang="en-US" sz="2400" dirty="0">
                <a:latin typeface="+mn-lt"/>
              </a:rPr>
              <a:t>Support nonroutine decision making</a:t>
            </a:r>
          </a:p>
          <a:p>
            <a:pPr lvl="1"/>
            <a:r>
              <a:rPr lang="en-US" altLang="en-US" sz="2400" dirty="0">
                <a:latin typeface="+mn-lt"/>
              </a:rPr>
              <a:t>Example: What is impact on production schedule if December sales doubled?</a:t>
            </a:r>
          </a:p>
          <a:p>
            <a:r>
              <a:rPr lang="en-US" altLang="en-US" sz="2400" dirty="0">
                <a:latin typeface="+mn-lt"/>
              </a:rPr>
              <a:t>Often use external information as well from T</a:t>
            </a:r>
            <a:r>
              <a:rPr lang="en-US" altLang="en-US" sz="100" dirty="0">
                <a:latin typeface="+mn-lt"/>
              </a:rPr>
              <a:t> </a:t>
            </a:r>
            <a:r>
              <a:rPr lang="en-US" altLang="en-US" sz="2400" dirty="0">
                <a:latin typeface="+mn-lt"/>
              </a:rPr>
              <a:t>P</a:t>
            </a:r>
            <a:r>
              <a:rPr lang="en-US" altLang="en-US" sz="100" dirty="0">
                <a:latin typeface="+mn-lt"/>
              </a:rPr>
              <a:t> </a:t>
            </a:r>
            <a:r>
              <a:rPr lang="en-US" altLang="en-US" sz="2400" dirty="0">
                <a:latin typeface="+mn-lt"/>
              </a:rPr>
              <a:t>S and M</a:t>
            </a:r>
            <a:r>
              <a:rPr lang="en-US" altLang="en-US" sz="100" dirty="0">
                <a:latin typeface="+mn-lt"/>
              </a:rPr>
              <a:t> </a:t>
            </a:r>
            <a:r>
              <a:rPr lang="en-US" altLang="en-US" sz="2400" dirty="0">
                <a:latin typeface="+mn-lt"/>
              </a:rPr>
              <a:t>I</a:t>
            </a:r>
            <a:r>
              <a:rPr lang="en-US" altLang="en-US" sz="100" dirty="0">
                <a:latin typeface="+mn-lt"/>
              </a:rPr>
              <a:t> </a:t>
            </a:r>
            <a:r>
              <a:rPr lang="en-US" altLang="en-US" sz="2400" dirty="0">
                <a:latin typeface="+mn-lt"/>
              </a:rPr>
              <a:t>S</a:t>
            </a:r>
          </a:p>
          <a:p>
            <a:r>
              <a:rPr lang="en-US" altLang="en-US" sz="2400" dirty="0">
                <a:latin typeface="+mn-lt"/>
              </a:rPr>
              <a:t>Model driven D</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S</a:t>
            </a:r>
          </a:p>
          <a:p>
            <a:pPr lvl="1"/>
            <a:r>
              <a:rPr lang="en-US" altLang="en-US" sz="2400" dirty="0">
                <a:latin typeface="+mn-lt"/>
              </a:rPr>
              <a:t>Voyage-estimating systems</a:t>
            </a:r>
          </a:p>
          <a:p>
            <a:r>
              <a:rPr lang="en-US" altLang="en-US" sz="2400" dirty="0">
                <a:latin typeface="+mn-lt"/>
              </a:rPr>
              <a:t>Data driven D</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S</a:t>
            </a:r>
          </a:p>
          <a:p>
            <a:pPr lvl="1"/>
            <a:r>
              <a:rPr lang="en-US" altLang="en-US" sz="2400" dirty="0">
                <a:latin typeface="+mn-lt"/>
              </a:rPr>
              <a:t>Intrawest’</a:t>
            </a:r>
            <a:r>
              <a:rPr lang="en-US" altLang="ja-JP" sz="2400" dirty="0">
                <a:latin typeface="+mn-lt"/>
              </a:rPr>
              <a:t>s marketing analysis systems</a:t>
            </a:r>
            <a:endParaRPr lang="en-US" sz="2400" dirty="0">
              <a:latin typeface="+mn-lt"/>
            </a:endParaRPr>
          </a:p>
        </p:txBody>
      </p:sp>
    </p:spTree>
    <p:extLst>
      <p:ext uri="{BB962C8B-B14F-4D97-AF65-F5344CB8AC3E}">
        <p14:creationId xmlns:p14="http://schemas.microsoft.com/office/powerpoint/2010/main" val="493697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2.8 Voyage-Estimating Decision Support System</a:t>
            </a:r>
          </a:p>
        </p:txBody>
      </p:sp>
      <p:pic>
        <p:nvPicPr>
          <p:cNvPr id="3" name="Picture 2" descr="A flow diagram shows a voyage-estimating Decision-Support System, D S S. The diagram shows a P C representing online queries, which is connected to an analytical models database, which in turn, is connected to the following file types. Ship file, such as speed, capacity, Port distance restriction file, Fuel consumption cost file, Ship charter hire history cost file, and Port expense fi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350" y="1519444"/>
            <a:ext cx="7229028" cy="4629990"/>
          </a:xfrm>
          <a:prstGeom prst="rect">
            <a:avLst/>
          </a:prstGeom>
        </p:spPr>
      </p:pic>
    </p:spTree>
    <p:extLst>
      <p:ext uri="{BB962C8B-B14F-4D97-AF65-F5344CB8AC3E}">
        <p14:creationId xmlns:p14="http://schemas.microsoft.com/office/powerpoint/2010/main" val="2406063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Executive Support Systems</a:t>
            </a:r>
            <a:endParaRPr lang="en-US" dirty="0"/>
          </a:p>
        </p:txBody>
      </p:sp>
      <p:sp>
        <p:nvSpPr>
          <p:cNvPr id="3" name="Text Placeholder 2"/>
          <p:cNvSpPr>
            <a:spLocks noGrp="1"/>
          </p:cNvSpPr>
          <p:nvPr>
            <p:ph type="body" idx="1"/>
          </p:nvPr>
        </p:nvSpPr>
        <p:spPr/>
        <p:txBody>
          <a:bodyPr/>
          <a:lstStyle/>
          <a:p>
            <a:r>
              <a:rPr lang="en-US" sz="2200" dirty="0">
                <a:latin typeface="+mn-lt"/>
              </a:rPr>
              <a:t>Serve senior managers</a:t>
            </a:r>
          </a:p>
          <a:p>
            <a:r>
              <a:rPr lang="en-US" sz="2200" dirty="0">
                <a:latin typeface="+mn-lt"/>
              </a:rPr>
              <a:t>Address strategic issues and long-term trends</a:t>
            </a:r>
          </a:p>
          <a:p>
            <a:pPr lvl="1"/>
            <a:r>
              <a:rPr lang="en-US" sz="2200" dirty="0">
                <a:latin typeface="+mn-lt"/>
              </a:rPr>
              <a:t>E.g., what products should we make in five years?</a:t>
            </a:r>
          </a:p>
          <a:p>
            <a:r>
              <a:rPr lang="en-US" sz="2200" dirty="0">
                <a:latin typeface="+mn-lt"/>
              </a:rPr>
              <a:t>Address nonroutine decision making</a:t>
            </a:r>
          </a:p>
          <a:p>
            <a:r>
              <a:rPr lang="en-US" sz="2200" dirty="0">
                <a:latin typeface="+mn-lt"/>
              </a:rPr>
              <a:t>Provide generalized computing capacity that can be applied to changing array of problems</a:t>
            </a:r>
          </a:p>
          <a:p>
            <a:r>
              <a:rPr lang="en-US" sz="2200" dirty="0">
                <a:latin typeface="+mn-lt"/>
              </a:rPr>
              <a:t>Draw summarized information from M</a:t>
            </a:r>
            <a:r>
              <a:rPr lang="en-US" sz="100" dirty="0">
                <a:latin typeface="+mn-lt"/>
              </a:rPr>
              <a:t> </a:t>
            </a:r>
            <a:r>
              <a:rPr lang="en-US" sz="2200" dirty="0">
                <a:latin typeface="+mn-lt"/>
              </a:rPr>
              <a:t>I</a:t>
            </a:r>
            <a:r>
              <a:rPr lang="en-US" sz="100" dirty="0">
                <a:latin typeface="+mn-lt"/>
              </a:rPr>
              <a:t> </a:t>
            </a:r>
            <a:r>
              <a:rPr lang="en-US" sz="2200" dirty="0">
                <a:latin typeface="+mn-lt"/>
              </a:rPr>
              <a:t>S, D</a:t>
            </a:r>
            <a:r>
              <a:rPr lang="en-US" sz="100" dirty="0">
                <a:latin typeface="+mn-lt"/>
              </a:rPr>
              <a:t> </a:t>
            </a:r>
            <a:r>
              <a:rPr lang="en-US" sz="2200" dirty="0">
                <a:latin typeface="+mn-lt"/>
              </a:rPr>
              <a:t>S</a:t>
            </a:r>
            <a:r>
              <a:rPr lang="en-US" sz="100" dirty="0">
                <a:latin typeface="+mn-lt"/>
              </a:rPr>
              <a:t> </a:t>
            </a:r>
            <a:r>
              <a:rPr lang="en-US" sz="2200" dirty="0">
                <a:latin typeface="+mn-lt"/>
              </a:rPr>
              <a:t>S, and data from external events</a:t>
            </a:r>
          </a:p>
          <a:p>
            <a:r>
              <a:rPr lang="en-US" sz="2200" dirty="0">
                <a:latin typeface="+mn-lt"/>
              </a:rPr>
              <a:t>Typically use portal with Web interface, or digital dashboard, to present content</a:t>
            </a:r>
          </a:p>
        </p:txBody>
      </p:sp>
    </p:spTree>
    <p:extLst>
      <p:ext uri="{BB962C8B-B14F-4D97-AF65-F5344CB8AC3E}">
        <p14:creationId xmlns:p14="http://schemas.microsoft.com/office/powerpoint/2010/main" val="168456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Digital Dashboard</a:t>
            </a:r>
          </a:p>
        </p:txBody>
      </p:sp>
      <p:pic>
        <p:nvPicPr>
          <p:cNvPr id="4" name="Picture 3" descr="A digital dashboard shows various organizational information on a single screen. The dashboard shows the following. A pie chart shows sales by type for the year 20 18. The pie chart shows the following information. Web Only, 37.9 percent. Retail Chain, 36.9 percent. Consumer Brand Manufacturer, 11.6 percent. Catalog and Call Center, 13.6 percent. A bar graph shows the sales revenue. The x-axis shows years from 2009 to 20 14. The y-axis shows revenue ranging from 0 to 2000 in increments of 500. The bar graph shows the years and the corresponding revenue as follows. 2009, 250. 20 10, 375. 20 11, 600. 20 12, 1100. 20 13, 1350. 20 14, 1800. A bar graph shows the media utilization data. The x-axis shows various media channels. The y-axis shows hours per year ranging from 0 to 1800 in increments of 200. The bar graph shows the media channels and the corresponding data as follows. Television, 1607. Radio, 751. Internet, 552. Daily newspapers,197. Recorded music, 184. Out of home media, Box Office, 149. Home video, 125. Magazines, 124. Books, 115. Video games, 108. A bar graph shows returns on investment. The x-axis shows returns on investment in dollars ranging from 0 to 50 in increments of 10. The y-axis shows various parameters with the following information. Commercial e-mail, 42.08 dollars. Search engine, keywords and context marketing, 21.90 dollars. Online catalogs, 19.86 dollars. Display Ads, 19.57 dollars. Internet other, 16.75 dollars. Direct mail, postal, 12.57 dollars. Social networking sites, 12.45 dollars. D R newspaper, 12.26 dollars. D R magazine, 10.26 dollars. Mobile Internet, 10.08 dollars. Telephone marketing, 8.42 dollars. Radio, 8.28 dollars. Television, 6.62 dollars. An illustration shows two meters. The first meter represents Average Quality pointing to 11 out of 20, and the other meter represents Average Amount pointing to 155 dollars out of 250."/>
          <p:cNvPicPr>
            <a:picLocks noChangeAspect="1"/>
          </p:cNvPicPr>
          <p:nvPr/>
        </p:nvPicPr>
        <p:blipFill rotWithShape="1">
          <a:blip r:embed="rId3" cstate="screen">
            <a:extLst>
              <a:ext uri="{28A0092B-C50C-407E-A947-70E740481C1C}">
                <a14:useLocalDpi xmlns:a14="http://schemas.microsoft.com/office/drawing/2010/main"/>
              </a:ext>
            </a:extLst>
          </a:blip>
          <a:srcRect b="2616"/>
          <a:stretch/>
        </p:blipFill>
        <p:spPr>
          <a:xfrm>
            <a:off x="1759580" y="1608667"/>
            <a:ext cx="5624841" cy="4589356"/>
          </a:xfrm>
          <a:prstGeom prst="rect">
            <a:avLst/>
          </a:prstGeom>
        </p:spPr>
      </p:pic>
    </p:spTree>
    <p:extLst>
      <p:ext uri="{BB962C8B-B14F-4D97-AF65-F5344CB8AC3E}">
        <p14:creationId xmlns:p14="http://schemas.microsoft.com/office/powerpoint/2010/main" val="2423936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Interactive Session – People: Data Changes How N</a:t>
            </a:r>
            <a:r>
              <a:rPr lang="en-US" sz="100" dirty="0"/>
              <a:t> </a:t>
            </a:r>
            <a:r>
              <a:rPr lang="en-US" sz="3000" dirty="0"/>
              <a:t>F</a:t>
            </a:r>
            <a:r>
              <a:rPr lang="en-US" sz="100" dirty="0"/>
              <a:t> </a:t>
            </a:r>
            <a:r>
              <a:rPr lang="en-US" sz="3000" dirty="0"/>
              <a:t>L Teams Play the Game and How Fans See it</a:t>
            </a:r>
          </a:p>
        </p:txBody>
      </p:sp>
      <p:sp>
        <p:nvSpPr>
          <p:cNvPr id="3" name="Text Placeholder 2"/>
          <p:cNvSpPr>
            <a:spLocks noGrp="1"/>
          </p:cNvSpPr>
          <p:nvPr>
            <p:ph type="body" idx="1"/>
          </p:nvPr>
        </p:nvSpPr>
        <p:spPr/>
        <p:txBody>
          <a:bodyPr/>
          <a:lstStyle/>
          <a:p>
            <a:r>
              <a:rPr lang="en-US" sz="2000" dirty="0">
                <a:latin typeface="+mn-lt"/>
              </a:rPr>
              <a:t>Class discussion</a:t>
            </a:r>
          </a:p>
          <a:p>
            <a:pPr lvl="1"/>
            <a:r>
              <a:rPr lang="en-US" sz="2000" dirty="0">
                <a:latin typeface="+mn-lt"/>
              </a:rPr>
              <a:t>What kinds of systems are illustrated in this case study? Where do they obtain their data? What do they do with the data? Describe some of the inputs and outputs of these systems.</a:t>
            </a:r>
          </a:p>
          <a:p>
            <a:pPr lvl="1"/>
            <a:r>
              <a:rPr lang="en-US" sz="2000" dirty="0">
                <a:latin typeface="+mn-lt"/>
              </a:rPr>
              <a:t>What business functions do these systems support? Explain your answer.</a:t>
            </a:r>
          </a:p>
          <a:p>
            <a:pPr lvl="1"/>
            <a:r>
              <a:rPr lang="en-US" sz="2000" dirty="0">
                <a:latin typeface="+mn-lt"/>
              </a:rPr>
              <a:t>How do the data about teams and players captured by the N</a:t>
            </a:r>
            <a:r>
              <a:rPr lang="en-US" sz="100" dirty="0">
                <a:latin typeface="+mn-lt"/>
              </a:rPr>
              <a:t> </a:t>
            </a:r>
            <a:r>
              <a:rPr lang="en-US" sz="2000" dirty="0">
                <a:latin typeface="+mn-lt"/>
              </a:rPr>
              <a:t>F</a:t>
            </a:r>
            <a:r>
              <a:rPr lang="en-US" sz="100" dirty="0">
                <a:latin typeface="+mn-lt"/>
              </a:rPr>
              <a:t> </a:t>
            </a:r>
            <a:r>
              <a:rPr lang="en-US" sz="2000" dirty="0">
                <a:latin typeface="+mn-lt"/>
              </a:rPr>
              <a:t>L help N</a:t>
            </a:r>
            <a:r>
              <a:rPr lang="en-US" sz="100" dirty="0">
                <a:latin typeface="+mn-lt"/>
              </a:rPr>
              <a:t> </a:t>
            </a:r>
            <a:r>
              <a:rPr lang="en-US" sz="2000" dirty="0">
                <a:latin typeface="+mn-lt"/>
              </a:rPr>
              <a:t>F</a:t>
            </a:r>
            <a:r>
              <a:rPr lang="en-US" sz="100" dirty="0">
                <a:latin typeface="+mn-lt"/>
              </a:rPr>
              <a:t> </a:t>
            </a:r>
            <a:r>
              <a:rPr lang="en-US" sz="2000" dirty="0">
                <a:latin typeface="+mn-lt"/>
              </a:rPr>
              <a:t>L football teams and the N</a:t>
            </a:r>
            <a:r>
              <a:rPr lang="en-US" sz="100" dirty="0">
                <a:latin typeface="+mn-lt"/>
              </a:rPr>
              <a:t> </a:t>
            </a:r>
            <a:r>
              <a:rPr lang="en-US" sz="2000" dirty="0">
                <a:latin typeface="+mn-lt"/>
              </a:rPr>
              <a:t>F</a:t>
            </a:r>
            <a:r>
              <a:rPr lang="en-US" sz="100" dirty="0">
                <a:latin typeface="+mn-lt"/>
              </a:rPr>
              <a:t> </a:t>
            </a:r>
            <a:r>
              <a:rPr lang="en-US" sz="2000" dirty="0">
                <a:latin typeface="+mn-lt"/>
              </a:rPr>
              <a:t>L itself make better decisions? Give examples of two decisions that were improved by the systems described in this case.</a:t>
            </a:r>
          </a:p>
          <a:p>
            <a:pPr lvl="1"/>
            <a:r>
              <a:rPr lang="en-US" sz="2000" dirty="0">
                <a:latin typeface="+mn-lt"/>
              </a:rPr>
              <a:t>How did using data help the N</a:t>
            </a:r>
            <a:r>
              <a:rPr lang="en-US" sz="100" dirty="0">
                <a:latin typeface="+mn-lt"/>
              </a:rPr>
              <a:t> </a:t>
            </a:r>
            <a:r>
              <a:rPr lang="en-US" sz="2000" dirty="0">
                <a:latin typeface="+mn-lt"/>
              </a:rPr>
              <a:t>F</a:t>
            </a:r>
            <a:r>
              <a:rPr lang="en-US" sz="100" dirty="0">
                <a:latin typeface="+mn-lt"/>
              </a:rPr>
              <a:t> </a:t>
            </a:r>
            <a:r>
              <a:rPr lang="en-US" sz="2000" dirty="0">
                <a:latin typeface="+mn-lt"/>
              </a:rPr>
              <a:t>L and its teams improve the way they run their business?</a:t>
            </a:r>
          </a:p>
        </p:txBody>
      </p:sp>
    </p:spTree>
    <p:extLst>
      <p:ext uri="{BB962C8B-B14F-4D97-AF65-F5344CB8AC3E}">
        <p14:creationId xmlns:p14="http://schemas.microsoft.com/office/powerpoint/2010/main" val="1393364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Systems for Linking the Enterprise</a:t>
            </a:r>
          </a:p>
        </p:txBody>
      </p:sp>
      <p:sp>
        <p:nvSpPr>
          <p:cNvPr id="3" name="Text Placeholder 2"/>
          <p:cNvSpPr>
            <a:spLocks noGrp="1"/>
          </p:cNvSpPr>
          <p:nvPr>
            <p:ph type="body" idx="1"/>
          </p:nvPr>
        </p:nvSpPr>
        <p:spPr/>
        <p:txBody>
          <a:bodyPr/>
          <a:lstStyle/>
          <a:p>
            <a:r>
              <a:rPr lang="en-US" altLang="en-US" sz="2400" dirty="0">
                <a:latin typeface="+mn-lt"/>
              </a:rPr>
              <a:t>Enterprise applications</a:t>
            </a:r>
          </a:p>
          <a:p>
            <a:pPr lvl="1"/>
            <a:r>
              <a:rPr lang="en-US" altLang="en-US" sz="2400" dirty="0">
                <a:latin typeface="+mn-lt"/>
              </a:rPr>
              <a:t>Systems that span functional areas, focus on executing business processes across the firm, and include all levels of management</a:t>
            </a:r>
          </a:p>
          <a:p>
            <a:r>
              <a:rPr lang="en-US" altLang="en-US" sz="2400" dirty="0">
                <a:latin typeface="+mn-lt"/>
              </a:rPr>
              <a:t>Four major types</a:t>
            </a:r>
          </a:p>
          <a:p>
            <a:pPr lvl="1"/>
            <a:r>
              <a:rPr lang="en-US" altLang="en-US" sz="2400" dirty="0">
                <a:latin typeface="+mn-lt"/>
              </a:rPr>
              <a:t>Enterprise systems</a:t>
            </a:r>
          </a:p>
          <a:p>
            <a:pPr lvl="1"/>
            <a:r>
              <a:rPr lang="en-US" altLang="en-US" sz="2400" dirty="0">
                <a:latin typeface="+mn-lt"/>
              </a:rPr>
              <a:t>Supply chain management systems</a:t>
            </a:r>
          </a:p>
          <a:p>
            <a:pPr lvl="1"/>
            <a:r>
              <a:rPr lang="en-US" altLang="en-US" sz="2400" dirty="0">
                <a:latin typeface="+mn-lt"/>
              </a:rPr>
              <a:t>Customer relationship management systems</a:t>
            </a:r>
          </a:p>
          <a:p>
            <a:pPr lvl="1"/>
            <a:r>
              <a:rPr lang="en-US" altLang="en-US" sz="2400" dirty="0">
                <a:latin typeface="+mn-lt"/>
              </a:rPr>
              <a:t>Knowledge management systems</a:t>
            </a:r>
          </a:p>
        </p:txBody>
      </p:sp>
    </p:spTree>
    <p:extLst>
      <p:ext uri="{BB962C8B-B14F-4D97-AF65-F5344CB8AC3E}">
        <p14:creationId xmlns:p14="http://schemas.microsoft.com/office/powerpoint/2010/main" val="165875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2.9 Enterprise Application Architecture</a:t>
            </a:r>
          </a:p>
        </p:txBody>
      </p:sp>
      <p:pic>
        <p:nvPicPr>
          <p:cNvPr id="4" name="Picture 3" descr="A diagram shows functional areas of the enterprise application architecture. The diagram shows a triangle divided vertically into four functional areas, Sales and Marketing, Manufacturing and Production, Finance and Accounting, and Human Resources. Supply Chain Management Systems are dependent on Suppliers and Business Partners. Enterprise Systems and Knowledge Management Systems are the processes that act as the bridge between Supply Chain Management Systems and Customer Relationship Management Systems. Customer Relationship Management Systems deal with Customers and Distributors. "/>
          <p:cNvPicPr>
            <a:picLocks noChangeAspect="1"/>
          </p:cNvPicPr>
          <p:nvPr/>
        </p:nvPicPr>
        <p:blipFill rotWithShape="1">
          <a:blip r:embed="rId3" cstate="screen">
            <a:extLst>
              <a:ext uri="{28A0092B-C50C-407E-A947-70E740481C1C}">
                <a14:useLocalDpi xmlns:a14="http://schemas.microsoft.com/office/drawing/2010/main"/>
              </a:ext>
            </a:extLst>
          </a:blip>
          <a:srcRect b="2500"/>
          <a:stretch/>
        </p:blipFill>
        <p:spPr>
          <a:xfrm>
            <a:off x="2201310" y="1614475"/>
            <a:ext cx="4741381" cy="4638701"/>
          </a:xfrm>
          <a:prstGeom prst="rect">
            <a:avLst/>
          </a:prstGeom>
        </p:spPr>
      </p:pic>
    </p:spTree>
    <p:extLst>
      <p:ext uri="{BB962C8B-B14F-4D97-AF65-F5344CB8AC3E}">
        <p14:creationId xmlns:p14="http://schemas.microsoft.com/office/powerpoint/2010/main" val="1674184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Video Cases</a:t>
            </a:r>
          </a:p>
        </p:txBody>
      </p:sp>
      <p:sp>
        <p:nvSpPr>
          <p:cNvPr id="5" name="Text Placeholder 4"/>
          <p:cNvSpPr>
            <a:spLocks noGrp="1"/>
          </p:cNvSpPr>
          <p:nvPr>
            <p:ph type="body" idx="1"/>
          </p:nvPr>
        </p:nvSpPr>
        <p:spPr/>
        <p:txBody>
          <a:bodyPr/>
          <a:lstStyle/>
          <a:p>
            <a:r>
              <a:rPr lang="en-US" altLang="en-US" sz="2400" dirty="0">
                <a:latin typeface="+mn-lt"/>
              </a:rPr>
              <a:t>Case 1: Walmart</a:t>
            </a:r>
            <a:r>
              <a:rPr lang="en-US" altLang="ja-JP" sz="2400" dirty="0">
                <a:latin typeface="+mn-lt"/>
              </a:rPr>
              <a:t>’s Retail Link Supply Chain</a:t>
            </a:r>
          </a:p>
          <a:p>
            <a:r>
              <a:rPr lang="en-US" altLang="en-US" sz="2400" dirty="0">
                <a:latin typeface="+mn-lt"/>
              </a:rPr>
              <a:t>Case 2: CEMEX – Becoming a Social Business</a:t>
            </a:r>
          </a:p>
          <a:p>
            <a:r>
              <a:rPr lang="en-US" altLang="en-US" sz="2400" b="1" dirty="0">
                <a:latin typeface="+mn-lt"/>
              </a:rPr>
              <a:t>Instructional Video 1: U</a:t>
            </a:r>
            <a:r>
              <a:rPr lang="en-US" altLang="en-US" sz="100" b="1" dirty="0">
                <a:latin typeface="+mn-lt"/>
              </a:rPr>
              <a:t> </a:t>
            </a:r>
            <a:r>
              <a:rPr lang="en-US" altLang="en-US" sz="2400" b="1" dirty="0">
                <a:latin typeface="+mn-lt"/>
              </a:rPr>
              <a:t>S Foodservice Grows Market with Oracle C</a:t>
            </a:r>
            <a:r>
              <a:rPr lang="en-US" altLang="en-US" sz="100" b="1" dirty="0">
                <a:latin typeface="+mn-lt"/>
              </a:rPr>
              <a:t> </a:t>
            </a:r>
            <a:r>
              <a:rPr lang="en-US" altLang="en-US" sz="2400" b="1" dirty="0">
                <a:latin typeface="+mn-lt"/>
              </a:rPr>
              <a:t>R</a:t>
            </a:r>
            <a:r>
              <a:rPr lang="en-US" altLang="en-US" sz="100" b="1" dirty="0">
                <a:latin typeface="+mn-lt"/>
              </a:rPr>
              <a:t> </a:t>
            </a:r>
            <a:r>
              <a:rPr lang="en-US" altLang="en-US" sz="2400" b="1" dirty="0">
                <a:latin typeface="+mn-lt"/>
              </a:rPr>
              <a:t>M on Demand</a:t>
            </a:r>
            <a:endParaRPr lang="en-US" sz="2400" b="1" dirty="0">
              <a:latin typeface="+mn-lt"/>
            </a:endParaRPr>
          </a:p>
        </p:txBody>
      </p:sp>
    </p:spTree>
    <p:extLst>
      <p:ext uri="{BB962C8B-B14F-4D97-AF65-F5344CB8AC3E}">
        <p14:creationId xmlns:p14="http://schemas.microsoft.com/office/powerpoint/2010/main" val="3672052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Enterprise Systems</a:t>
            </a:r>
            <a:endParaRPr lang="en-US" dirty="0"/>
          </a:p>
        </p:txBody>
      </p:sp>
      <p:sp>
        <p:nvSpPr>
          <p:cNvPr id="3" name="Text Placeholder 2"/>
          <p:cNvSpPr>
            <a:spLocks noGrp="1"/>
          </p:cNvSpPr>
          <p:nvPr>
            <p:ph type="body" idx="1"/>
          </p:nvPr>
        </p:nvSpPr>
        <p:spPr/>
        <p:txBody>
          <a:bodyPr/>
          <a:lstStyle/>
          <a:p>
            <a:r>
              <a:rPr lang="en-US" altLang="en-US" sz="2400" dirty="0">
                <a:latin typeface="+mn-lt"/>
              </a:rPr>
              <a:t>Also called enterprise resource planning (E</a:t>
            </a:r>
            <a:r>
              <a:rPr lang="en-US" altLang="en-US" sz="100" dirty="0">
                <a:latin typeface="+mn-lt"/>
              </a:rPr>
              <a:t> </a:t>
            </a:r>
            <a:r>
              <a:rPr lang="en-US" altLang="en-US" sz="2400" dirty="0">
                <a:latin typeface="+mn-lt"/>
              </a:rPr>
              <a:t>R</a:t>
            </a:r>
            <a:r>
              <a:rPr lang="en-US" altLang="en-US" sz="100" dirty="0">
                <a:latin typeface="+mn-lt"/>
              </a:rPr>
              <a:t> </a:t>
            </a:r>
            <a:r>
              <a:rPr lang="en-US" altLang="en-US" sz="2400" dirty="0">
                <a:latin typeface="+mn-lt"/>
              </a:rPr>
              <a:t>P) systems</a:t>
            </a:r>
          </a:p>
          <a:p>
            <a:r>
              <a:rPr lang="en-US" altLang="en-US" sz="2400" dirty="0">
                <a:latin typeface="+mn-lt"/>
              </a:rPr>
              <a:t>Integrate data from key business processes into single system</a:t>
            </a:r>
          </a:p>
          <a:p>
            <a:r>
              <a:rPr lang="en-US" altLang="en-US" sz="2400" dirty="0">
                <a:latin typeface="+mn-lt"/>
              </a:rPr>
              <a:t>Speed communication of information throughout firm</a:t>
            </a:r>
          </a:p>
          <a:p>
            <a:r>
              <a:rPr lang="en-US" altLang="en-US" sz="2400" dirty="0">
                <a:latin typeface="+mn-lt"/>
              </a:rPr>
              <a:t>Enable greater flexibility in responding to customer requests, greater accuracy in order fulfillment</a:t>
            </a:r>
          </a:p>
          <a:p>
            <a:r>
              <a:rPr lang="en-US" altLang="en-US" sz="2400" dirty="0">
                <a:latin typeface="+mn-lt"/>
              </a:rPr>
              <a:t>Enable managers to assemble overall view of operations</a:t>
            </a:r>
            <a:endParaRPr lang="en-US" sz="2400" dirty="0">
              <a:latin typeface="+mn-lt"/>
            </a:endParaRPr>
          </a:p>
        </p:txBody>
      </p:sp>
    </p:spTree>
    <p:extLst>
      <p:ext uri="{BB962C8B-B14F-4D97-AF65-F5344CB8AC3E}">
        <p14:creationId xmlns:p14="http://schemas.microsoft.com/office/powerpoint/2010/main" val="14645103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Supply Chain Management (S</a:t>
            </a:r>
            <a:r>
              <a:rPr lang="en-US" altLang="en-US" sz="100" dirty="0"/>
              <a:t> </a:t>
            </a:r>
            <a:r>
              <a:rPr lang="en-US" altLang="en-US" dirty="0"/>
              <a:t>C</a:t>
            </a:r>
            <a:r>
              <a:rPr lang="en-US" altLang="en-US" sz="100" dirty="0"/>
              <a:t> </a:t>
            </a:r>
            <a:r>
              <a:rPr lang="en-US" altLang="en-US" dirty="0"/>
              <a:t>M) Systems</a:t>
            </a:r>
            <a:endParaRPr lang="en-US" dirty="0"/>
          </a:p>
        </p:txBody>
      </p:sp>
      <p:sp>
        <p:nvSpPr>
          <p:cNvPr id="3" name="Text Placeholder 2"/>
          <p:cNvSpPr>
            <a:spLocks noGrp="1"/>
          </p:cNvSpPr>
          <p:nvPr>
            <p:ph type="body" idx="1"/>
          </p:nvPr>
        </p:nvSpPr>
        <p:spPr/>
        <p:txBody>
          <a:bodyPr/>
          <a:lstStyle/>
          <a:p>
            <a:r>
              <a:rPr lang="en-US" altLang="en-US" sz="2400" dirty="0">
                <a:latin typeface="+mn-lt"/>
              </a:rPr>
              <a:t>Manage relationships with suppliers, purchasing firms, distributors, and logistics companies</a:t>
            </a:r>
          </a:p>
          <a:p>
            <a:r>
              <a:rPr lang="en-US" altLang="en-US" sz="2400" dirty="0">
                <a:latin typeface="+mn-lt"/>
              </a:rPr>
              <a:t>Manage shared information about orders, production, inventory levels, and so on</a:t>
            </a:r>
          </a:p>
          <a:p>
            <a:pPr lvl="1"/>
            <a:r>
              <a:rPr lang="en-US" altLang="en-US" sz="2400" dirty="0">
                <a:latin typeface="+mn-lt"/>
              </a:rPr>
              <a:t>Goal is to move correct amount of product from source to point of consumption as quickly as possible and at lowest cost</a:t>
            </a:r>
          </a:p>
          <a:p>
            <a:r>
              <a:rPr lang="en-US" altLang="en-US" sz="2400" dirty="0">
                <a:latin typeface="+mn-lt"/>
              </a:rPr>
              <a:t>Type of interorganizational system</a:t>
            </a:r>
          </a:p>
          <a:p>
            <a:pPr lvl="1"/>
            <a:r>
              <a:rPr lang="en-US" altLang="en-US" sz="2400" dirty="0">
                <a:latin typeface="+mn-lt"/>
              </a:rPr>
              <a:t>Automating flow of information across organizational boundaries</a:t>
            </a:r>
            <a:endParaRPr lang="en-US" sz="2400" dirty="0">
              <a:latin typeface="+mn-lt"/>
            </a:endParaRPr>
          </a:p>
        </p:txBody>
      </p:sp>
    </p:spTree>
    <p:extLst>
      <p:ext uri="{BB962C8B-B14F-4D97-AF65-F5344CB8AC3E}">
        <p14:creationId xmlns:p14="http://schemas.microsoft.com/office/powerpoint/2010/main" val="1782780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505700" cy="1097279"/>
          </a:xfrm>
        </p:spPr>
        <p:txBody>
          <a:bodyPr/>
          <a:lstStyle/>
          <a:p>
            <a:r>
              <a:rPr lang="en-US" altLang="en-US" dirty="0"/>
              <a:t>Customer Relationship Management (C</a:t>
            </a:r>
            <a:r>
              <a:rPr lang="en-US" altLang="en-US" sz="100" dirty="0"/>
              <a:t> </a:t>
            </a:r>
            <a:r>
              <a:rPr lang="en-US" altLang="en-US" dirty="0"/>
              <a:t>R</a:t>
            </a:r>
            <a:r>
              <a:rPr lang="en-US" altLang="en-US" sz="100" dirty="0"/>
              <a:t> </a:t>
            </a:r>
            <a:r>
              <a:rPr lang="en-US" altLang="en-US" dirty="0"/>
              <a:t>M) Systems</a:t>
            </a:r>
            <a:endParaRPr lang="en-US" dirty="0"/>
          </a:p>
        </p:txBody>
      </p:sp>
      <p:sp>
        <p:nvSpPr>
          <p:cNvPr id="3" name="Text Placeholder 2"/>
          <p:cNvSpPr>
            <a:spLocks noGrp="1"/>
          </p:cNvSpPr>
          <p:nvPr>
            <p:ph type="body" idx="1"/>
          </p:nvPr>
        </p:nvSpPr>
        <p:spPr/>
        <p:txBody>
          <a:bodyPr/>
          <a:lstStyle/>
          <a:p>
            <a:r>
              <a:rPr lang="en-US" altLang="en-US" sz="2400" dirty="0">
                <a:latin typeface="+mn-lt"/>
              </a:rPr>
              <a:t>Help manage relationship with customers.</a:t>
            </a:r>
          </a:p>
          <a:p>
            <a:r>
              <a:rPr lang="en-US" altLang="en-US" sz="2400" dirty="0">
                <a:latin typeface="+mn-lt"/>
              </a:rPr>
              <a:t>Coordinate business processes that deal with customers in sales, marketing, and customer service</a:t>
            </a:r>
          </a:p>
          <a:p>
            <a:r>
              <a:rPr lang="en-US" altLang="en-US" sz="2400" dirty="0">
                <a:latin typeface="+mn-lt"/>
              </a:rPr>
              <a:t>Goals:</a:t>
            </a:r>
          </a:p>
          <a:p>
            <a:pPr lvl="1"/>
            <a:r>
              <a:rPr lang="en-US" altLang="en-US" sz="2400" dirty="0">
                <a:latin typeface="+mn-lt"/>
              </a:rPr>
              <a:t>Optimize revenue</a:t>
            </a:r>
          </a:p>
          <a:p>
            <a:pPr lvl="1"/>
            <a:r>
              <a:rPr lang="en-US" altLang="en-US" sz="2400" dirty="0">
                <a:latin typeface="+mn-lt"/>
              </a:rPr>
              <a:t>Improve customer satisfaction</a:t>
            </a:r>
          </a:p>
          <a:p>
            <a:pPr lvl="1"/>
            <a:r>
              <a:rPr lang="en-US" altLang="en-US" sz="2400" dirty="0">
                <a:latin typeface="+mn-lt"/>
              </a:rPr>
              <a:t>Increase customer retention</a:t>
            </a:r>
          </a:p>
          <a:p>
            <a:pPr lvl="1"/>
            <a:r>
              <a:rPr lang="en-US" altLang="en-US" sz="2400" dirty="0">
                <a:latin typeface="+mn-lt"/>
              </a:rPr>
              <a:t>Identify and retain most profitable customers</a:t>
            </a:r>
          </a:p>
          <a:p>
            <a:pPr lvl="1"/>
            <a:r>
              <a:rPr lang="en-US" altLang="en-US" sz="2400" dirty="0">
                <a:latin typeface="+mn-lt"/>
              </a:rPr>
              <a:t>Increase sales</a:t>
            </a:r>
          </a:p>
        </p:txBody>
      </p:sp>
    </p:spTree>
    <p:extLst>
      <p:ext uri="{BB962C8B-B14F-4D97-AF65-F5344CB8AC3E}">
        <p14:creationId xmlns:p14="http://schemas.microsoft.com/office/powerpoint/2010/main" val="1930894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Knowledge Management Systems</a:t>
            </a:r>
            <a:endParaRPr lang="en-US" dirty="0"/>
          </a:p>
        </p:txBody>
      </p:sp>
      <p:sp>
        <p:nvSpPr>
          <p:cNvPr id="3" name="Text Placeholder 2"/>
          <p:cNvSpPr>
            <a:spLocks noGrp="1"/>
          </p:cNvSpPr>
          <p:nvPr>
            <p:ph type="body" idx="1"/>
          </p:nvPr>
        </p:nvSpPr>
        <p:spPr/>
        <p:txBody>
          <a:bodyPr/>
          <a:lstStyle/>
          <a:p>
            <a:r>
              <a:rPr lang="en-US" altLang="en-US" sz="2400" dirty="0">
                <a:latin typeface="+mn-lt"/>
              </a:rPr>
              <a:t>Manage processes for capturing and applying knowledge and expertise</a:t>
            </a:r>
          </a:p>
          <a:p>
            <a:r>
              <a:rPr lang="en-US" altLang="en-US" sz="2400" dirty="0">
                <a:latin typeface="+mn-lt"/>
              </a:rPr>
              <a:t>Collect relevant knowledge and make it available wherever needed in the enterprise to improve business processes and management decisions</a:t>
            </a:r>
          </a:p>
          <a:p>
            <a:r>
              <a:rPr lang="en-US" altLang="en-US" sz="2400" dirty="0">
                <a:latin typeface="+mn-lt"/>
              </a:rPr>
              <a:t>Link firm to external sources of knowledge</a:t>
            </a:r>
          </a:p>
        </p:txBody>
      </p:sp>
    </p:spTree>
    <p:extLst>
      <p:ext uri="{BB962C8B-B14F-4D97-AF65-F5344CB8AC3E}">
        <p14:creationId xmlns:p14="http://schemas.microsoft.com/office/powerpoint/2010/main" val="69847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Intranets and Extranets</a:t>
            </a:r>
            <a:endParaRPr lang="en-US" dirty="0"/>
          </a:p>
        </p:txBody>
      </p:sp>
      <p:sp>
        <p:nvSpPr>
          <p:cNvPr id="3" name="Text Placeholder 2"/>
          <p:cNvSpPr>
            <a:spLocks noGrp="1"/>
          </p:cNvSpPr>
          <p:nvPr>
            <p:ph type="body" idx="1"/>
          </p:nvPr>
        </p:nvSpPr>
        <p:spPr/>
        <p:txBody>
          <a:bodyPr/>
          <a:lstStyle/>
          <a:p>
            <a:r>
              <a:rPr lang="en-US" altLang="en-US" sz="2400" dirty="0">
                <a:latin typeface="+mn-lt"/>
              </a:rPr>
              <a:t>Technology platforms that increase integration and expedite the flow of information</a:t>
            </a:r>
          </a:p>
          <a:p>
            <a:r>
              <a:rPr lang="en-US" altLang="en-US" sz="2400" dirty="0">
                <a:latin typeface="+mn-lt"/>
              </a:rPr>
              <a:t>Intranets:</a:t>
            </a:r>
          </a:p>
          <a:p>
            <a:pPr lvl="1"/>
            <a:r>
              <a:rPr lang="en-US" altLang="en-US" sz="2400" dirty="0">
                <a:latin typeface="+mn-lt"/>
              </a:rPr>
              <a:t>Internal networks based on Internet standards</a:t>
            </a:r>
          </a:p>
          <a:p>
            <a:pPr lvl="1"/>
            <a:r>
              <a:rPr lang="en-US" altLang="en-US" sz="2400" dirty="0">
                <a:latin typeface="+mn-lt"/>
              </a:rPr>
              <a:t>Often are private access area in company</a:t>
            </a:r>
            <a:r>
              <a:rPr lang="en-US" altLang="ja-JP" sz="2400" dirty="0">
                <a:latin typeface="+mn-lt"/>
              </a:rPr>
              <a:t>’s website</a:t>
            </a:r>
          </a:p>
          <a:p>
            <a:r>
              <a:rPr lang="en-US" altLang="en-US" sz="2400" dirty="0">
                <a:latin typeface="+mn-lt"/>
              </a:rPr>
              <a:t>Extranets:</a:t>
            </a:r>
          </a:p>
          <a:p>
            <a:pPr lvl="1"/>
            <a:r>
              <a:rPr lang="en-US" altLang="en-US" sz="2400" dirty="0">
                <a:latin typeface="+mn-lt"/>
              </a:rPr>
              <a:t>Company websites accessible only to authorized vendors and suppliers</a:t>
            </a:r>
          </a:p>
          <a:p>
            <a:pPr lvl="1"/>
            <a:r>
              <a:rPr lang="en-US" altLang="en-US" sz="2400" dirty="0">
                <a:latin typeface="+mn-lt"/>
              </a:rPr>
              <a:t>Facilitate collaboration</a:t>
            </a:r>
          </a:p>
        </p:txBody>
      </p:sp>
    </p:spTree>
    <p:extLst>
      <p:ext uri="{BB962C8B-B14F-4D97-AF65-F5344CB8AC3E}">
        <p14:creationId xmlns:p14="http://schemas.microsoft.com/office/powerpoint/2010/main" val="787214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E-Business, E-Commerce, and E-Government</a:t>
            </a:r>
            <a:endParaRPr lang="en-US" sz="3200" dirty="0"/>
          </a:p>
        </p:txBody>
      </p:sp>
      <p:sp>
        <p:nvSpPr>
          <p:cNvPr id="3" name="Text Placeholder 2"/>
          <p:cNvSpPr>
            <a:spLocks noGrp="1"/>
          </p:cNvSpPr>
          <p:nvPr>
            <p:ph type="body" idx="1"/>
          </p:nvPr>
        </p:nvSpPr>
        <p:spPr/>
        <p:txBody>
          <a:bodyPr/>
          <a:lstStyle/>
          <a:p>
            <a:r>
              <a:rPr lang="en-US" altLang="en-US" sz="2400" dirty="0">
                <a:latin typeface="+mn-lt"/>
              </a:rPr>
              <a:t>E-business:</a:t>
            </a:r>
          </a:p>
          <a:p>
            <a:pPr lvl="1"/>
            <a:r>
              <a:rPr lang="en-US" altLang="en-US" sz="2400" dirty="0">
                <a:latin typeface="+mn-lt"/>
              </a:rPr>
              <a:t>Use of digital technology and Internet to drive major business processes</a:t>
            </a:r>
          </a:p>
          <a:p>
            <a:r>
              <a:rPr lang="en-US" altLang="en-US" sz="2400" dirty="0">
                <a:latin typeface="+mn-lt"/>
              </a:rPr>
              <a:t>E-commerce:</a:t>
            </a:r>
          </a:p>
          <a:p>
            <a:pPr lvl="1"/>
            <a:r>
              <a:rPr lang="en-US" altLang="en-US" sz="2400" dirty="0">
                <a:latin typeface="+mn-lt"/>
              </a:rPr>
              <a:t>Subset of e-business</a:t>
            </a:r>
          </a:p>
          <a:p>
            <a:pPr lvl="1"/>
            <a:r>
              <a:rPr lang="en-US" altLang="en-US" sz="2400" dirty="0">
                <a:latin typeface="+mn-lt"/>
              </a:rPr>
              <a:t>Buying and selling goods and services through Internet</a:t>
            </a:r>
          </a:p>
          <a:p>
            <a:r>
              <a:rPr lang="en-US" altLang="en-US" sz="2400" dirty="0">
                <a:latin typeface="+mn-lt"/>
              </a:rPr>
              <a:t>E-government:</a:t>
            </a:r>
          </a:p>
          <a:p>
            <a:pPr lvl="1"/>
            <a:r>
              <a:rPr lang="en-US" altLang="en-US" sz="2400" dirty="0">
                <a:latin typeface="+mn-lt"/>
              </a:rPr>
              <a:t>Using Internet technology to deliver information and services to citizens, employees, and businesses</a:t>
            </a:r>
          </a:p>
        </p:txBody>
      </p:sp>
    </p:spTree>
    <p:extLst>
      <p:ext uri="{BB962C8B-B14F-4D97-AF65-F5344CB8AC3E}">
        <p14:creationId xmlns:p14="http://schemas.microsoft.com/office/powerpoint/2010/main" val="2197365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Collaboration?</a:t>
            </a:r>
          </a:p>
        </p:txBody>
      </p:sp>
      <p:sp>
        <p:nvSpPr>
          <p:cNvPr id="3" name="Text Placeholder 2"/>
          <p:cNvSpPr>
            <a:spLocks noGrp="1"/>
          </p:cNvSpPr>
          <p:nvPr>
            <p:ph type="body" idx="1"/>
          </p:nvPr>
        </p:nvSpPr>
        <p:spPr/>
        <p:txBody>
          <a:bodyPr/>
          <a:lstStyle/>
          <a:p>
            <a:r>
              <a:rPr lang="en-US" altLang="en-US" sz="2400" dirty="0">
                <a:latin typeface="+mn-lt"/>
              </a:rPr>
              <a:t>Growing importance of collaboration:</a:t>
            </a:r>
          </a:p>
          <a:p>
            <a:pPr lvl="1"/>
            <a:r>
              <a:rPr lang="en-US" altLang="en-US" sz="2400" dirty="0">
                <a:latin typeface="+mn-lt"/>
              </a:rPr>
              <a:t>Changing nature of work</a:t>
            </a:r>
          </a:p>
          <a:p>
            <a:pPr lvl="1"/>
            <a:r>
              <a:rPr lang="en-US" altLang="en-US" sz="2400" dirty="0">
                <a:latin typeface="+mn-lt"/>
              </a:rPr>
              <a:t>Growth of professional work</a:t>
            </a:r>
          </a:p>
          <a:p>
            <a:pPr lvl="1"/>
            <a:r>
              <a:rPr lang="en-US" altLang="en-US" sz="2400" dirty="0">
                <a:latin typeface="+mn-lt"/>
              </a:rPr>
              <a:t>Changing organization of the firm</a:t>
            </a:r>
          </a:p>
          <a:p>
            <a:pPr lvl="1"/>
            <a:r>
              <a:rPr lang="en-US" altLang="en-US" sz="2400" dirty="0">
                <a:latin typeface="+mn-lt"/>
              </a:rPr>
              <a:t>Changing scope of the firm</a:t>
            </a:r>
          </a:p>
          <a:p>
            <a:pPr lvl="1"/>
            <a:r>
              <a:rPr lang="en-US" altLang="en-US" sz="2400" dirty="0">
                <a:latin typeface="+mn-lt"/>
              </a:rPr>
              <a:t>Emphasis on innovation</a:t>
            </a:r>
          </a:p>
          <a:p>
            <a:pPr lvl="1"/>
            <a:r>
              <a:rPr lang="en-US" altLang="en-US" sz="2400" dirty="0">
                <a:latin typeface="+mn-lt"/>
              </a:rPr>
              <a:t>Changing culture of work and business</a:t>
            </a:r>
            <a:endParaRPr lang="en-US" sz="2400" dirty="0">
              <a:latin typeface="+mn-lt"/>
            </a:endParaRPr>
          </a:p>
        </p:txBody>
      </p:sp>
    </p:spTree>
    <p:extLst>
      <p:ext uri="{BB962C8B-B14F-4D97-AF65-F5344CB8AC3E}">
        <p14:creationId xmlns:p14="http://schemas.microsoft.com/office/powerpoint/2010/main" val="4088858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What is Social Business?</a:t>
            </a:r>
            <a:endParaRPr lang="en-US" dirty="0"/>
          </a:p>
        </p:txBody>
      </p:sp>
      <p:sp>
        <p:nvSpPr>
          <p:cNvPr id="3" name="Text Placeholder 2"/>
          <p:cNvSpPr>
            <a:spLocks noGrp="1"/>
          </p:cNvSpPr>
          <p:nvPr>
            <p:ph type="body" idx="1"/>
          </p:nvPr>
        </p:nvSpPr>
        <p:spPr/>
        <p:txBody>
          <a:bodyPr/>
          <a:lstStyle/>
          <a:p>
            <a:r>
              <a:rPr lang="en-US" altLang="en-US" sz="2400" dirty="0">
                <a:latin typeface="+mn-lt"/>
              </a:rPr>
              <a:t>Use of social networking platforms to engage employees, customers, suppliers</a:t>
            </a:r>
          </a:p>
          <a:p>
            <a:r>
              <a:rPr lang="en-US" altLang="en-US" sz="2400" dirty="0">
                <a:latin typeface="+mn-lt"/>
              </a:rPr>
              <a:t>Conversations to strengthen bonds</a:t>
            </a:r>
          </a:p>
          <a:p>
            <a:r>
              <a:rPr lang="en-US" altLang="en-US" sz="2400" dirty="0">
                <a:latin typeface="+mn-lt"/>
              </a:rPr>
              <a:t>Requires information transparency</a:t>
            </a:r>
          </a:p>
          <a:p>
            <a:r>
              <a:rPr lang="en-US" altLang="en-US" sz="2400" dirty="0">
                <a:latin typeface="+mn-lt"/>
              </a:rPr>
              <a:t>Seen as way to drive operational efficiency, spur innovation, accelerate decision making</a:t>
            </a:r>
            <a:endParaRPr lang="en-US" sz="2400" dirty="0">
              <a:latin typeface="+mn-lt"/>
            </a:endParaRPr>
          </a:p>
        </p:txBody>
      </p:sp>
    </p:spTree>
    <p:extLst>
      <p:ext uri="{BB962C8B-B14F-4D97-AF65-F5344CB8AC3E}">
        <p14:creationId xmlns:p14="http://schemas.microsoft.com/office/powerpoint/2010/main" val="3644750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Benefits of Collaboration and Social Business</a:t>
            </a:r>
          </a:p>
        </p:txBody>
      </p:sp>
      <p:sp>
        <p:nvSpPr>
          <p:cNvPr id="3" name="Text Placeholder 2"/>
          <p:cNvSpPr>
            <a:spLocks noGrp="1"/>
          </p:cNvSpPr>
          <p:nvPr>
            <p:ph type="body" idx="1"/>
          </p:nvPr>
        </p:nvSpPr>
        <p:spPr/>
        <p:txBody>
          <a:bodyPr/>
          <a:lstStyle/>
          <a:p>
            <a:r>
              <a:rPr lang="en-US" altLang="en-US" sz="2400" dirty="0">
                <a:latin typeface="+mn-lt"/>
              </a:rPr>
              <a:t>Investment in collaboration technology can return large rewards, especially in sales and marketing, research and development</a:t>
            </a:r>
          </a:p>
          <a:p>
            <a:r>
              <a:rPr lang="en-US" altLang="en-US" sz="2400" dirty="0">
                <a:latin typeface="+mn-lt"/>
              </a:rPr>
              <a:t>Productivity: Sharing knowledge and resolving problems</a:t>
            </a:r>
          </a:p>
          <a:p>
            <a:r>
              <a:rPr lang="en-US" altLang="en-US" sz="2400" dirty="0">
                <a:latin typeface="+mn-lt"/>
              </a:rPr>
              <a:t>Quality: Faster resolution of quality issues</a:t>
            </a:r>
          </a:p>
          <a:p>
            <a:r>
              <a:rPr lang="en-US" altLang="en-US" sz="2400" dirty="0">
                <a:latin typeface="+mn-lt"/>
              </a:rPr>
              <a:t>Innovation: More ideas for products and services</a:t>
            </a:r>
          </a:p>
          <a:p>
            <a:r>
              <a:rPr lang="en-US" altLang="en-US" sz="2400" dirty="0">
                <a:latin typeface="+mn-lt"/>
              </a:rPr>
              <a:t>Customer service: Complaints handled more rapidly</a:t>
            </a:r>
          </a:p>
          <a:p>
            <a:r>
              <a:rPr lang="en-US" altLang="en-US" sz="2400" dirty="0">
                <a:latin typeface="+mn-lt"/>
              </a:rPr>
              <a:t>Financial performance: Generated by improvements in factors above</a:t>
            </a:r>
          </a:p>
        </p:txBody>
      </p:sp>
    </p:spTree>
    <p:extLst>
      <p:ext uri="{BB962C8B-B14F-4D97-AF65-F5344CB8AC3E}">
        <p14:creationId xmlns:p14="http://schemas.microsoft.com/office/powerpoint/2010/main" val="546584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324850" cy="1097279"/>
          </a:xfrm>
        </p:spPr>
        <p:txBody>
          <a:bodyPr/>
          <a:lstStyle/>
          <a:p>
            <a:r>
              <a:rPr lang="en-US" dirty="0"/>
              <a:t>Figure 2.10 Requirements for Collaboration</a:t>
            </a:r>
          </a:p>
        </p:txBody>
      </p:sp>
      <p:pic>
        <p:nvPicPr>
          <p:cNvPr id="4" name="Picture 3" descr="A flow diagram shows the various requirements for collaboration that have an influence on a firm’s performance. The flow diagram shows the following information. Collaboration capability includes Open culture, Decentralized structure, and Breadth of collaboration. Collaboration technology includes Use of collaboration and social technology for implementation and operations and Use of collaborative and social technology for strategic planning. Both collaboration capability and collaboration technology are linked to collaboration quantity, which in turn, is linked to firm performance."/>
          <p:cNvPicPr>
            <a:picLocks noChangeAspect="1"/>
          </p:cNvPicPr>
          <p:nvPr/>
        </p:nvPicPr>
        <p:blipFill rotWithShape="1">
          <a:blip r:embed="rId3" cstate="screen">
            <a:extLst>
              <a:ext uri="{28A0092B-C50C-407E-A947-70E740481C1C}">
                <a14:useLocalDpi xmlns:a14="http://schemas.microsoft.com/office/drawing/2010/main"/>
              </a:ext>
            </a:extLst>
          </a:blip>
          <a:srcRect b="3575"/>
          <a:stretch/>
        </p:blipFill>
        <p:spPr>
          <a:xfrm>
            <a:off x="1314450" y="1695728"/>
            <a:ext cx="6610350" cy="4571444"/>
          </a:xfrm>
          <a:prstGeom prst="rect">
            <a:avLst/>
          </a:prstGeom>
        </p:spPr>
      </p:pic>
    </p:spTree>
    <p:extLst>
      <p:ext uri="{BB962C8B-B14F-4D97-AF65-F5344CB8AC3E}">
        <p14:creationId xmlns:p14="http://schemas.microsoft.com/office/powerpoint/2010/main" val="1634032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Enterprise Social Networking Helps Sanofi Pasteur Innovate and Improve Quality </a:t>
            </a:r>
            <a:r>
              <a:rPr lang="en-US" altLang="en-US" sz="2000" b="0" dirty="0"/>
              <a:t>(1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Problem</a:t>
            </a:r>
          </a:p>
          <a:p>
            <a:pPr lvl="1"/>
            <a:r>
              <a:rPr lang="en-US" sz="2400" dirty="0">
                <a:latin typeface="+mn-lt"/>
              </a:rPr>
              <a:t>Hierarchical top-down processes</a:t>
            </a:r>
          </a:p>
          <a:p>
            <a:pPr lvl="1"/>
            <a:r>
              <a:rPr lang="en-US" sz="2400" dirty="0">
                <a:latin typeface="+mn-lt"/>
              </a:rPr>
              <a:t>Large geographically dispersed workforce</a:t>
            </a:r>
          </a:p>
          <a:p>
            <a:r>
              <a:rPr lang="en-US" altLang="en-US" sz="2400" dirty="0">
                <a:latin typeface="+mn-lt"/>
              </a:rPr>
              <a:t>Solutions</a:t>
            </a:r>
          </a:p>
          <a:p>
            <a:pPr lvl="1"/>
            <a:r>
              <a:rPr lang="en-US" altLang="en-US" sz="2400" dirty="0">
                <a:latin typeface="+mn-lt"/>
              </a:rPr>
              <a:t>Develop knowledge-sharing strategy and goals</a:t>
            </a:r>
          </a:p>
          <a:p>
            <a:pPr lvl="1"/>
            <a:r>
              <a:rPr lang="en-US" altLang="en-US" sz="2400" dirty="0">
                <a:latin typeface="+mn-lt"/>
              </a:rPr>
              <a:t>Redesign knowledge and collaboration processes</a:t>
            </a:r>
          </a:p>
          <a:p>
            <a:pPr lvl="1"/>
            <a:r>
              <a:rPr lang="en-US" altLang="en-US" sz="2400" dirty="0">
                <a:latin typeface="+mn-lt"/>
              </a:rPr>
              <a:t>Microsoft Yammer</a:t>
            </a:r>
          </a:p>
          <a:p>
            <a:pPr lvl="1"/>
            <a:r>
              <a:rPr lang="en-US" altLang="en-US" sz="2400" dirty="0">
                <a:latin typeface="+mn-lt"/>
              </a:rPr>
              <a:t>Enterprise social networking</a:t>
            </a:r>
            <a:endParaRPr lang="en-US" sz="2400" dirty="0">
              <a:latin typeface="+mn-lt"/>
            </a:endParaRPr>
          </a:p>
        </p:txBody>
      </p:sp>
    </p:spTree>
    <p:extLst>
      <p:ext uri="{BB962C8B-B14F-4D97-AF65-F5344CB8AC3E}">
        <p14:creationId xmlns:p14="http://schemas.microsoft.com/office/powerpoint/2010/main" val="28218607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Tools and Technologies for Collaboration and Teamwork</a:t>
            </a:r>
            <a:endParaRPr lang="en-US" dirty="0"/>
          </a:p>
        </p:txBody>
      </p:sp>
      <p:sp>
        <p:nvSpPr>
          <p:cNvPr id="3" name="Text Placeholder 2"/>
          <p:cNvSpPr>
            <a:spLocks noGrp="1"/>
          </p:cNvSpPr>
          <p:nvPr>
            <p:ph type="body" idx="1"/>
          </p:nvPr>
        </p:nvSpPr>
        <p:spPr/>
        <p:txBody>
          <a:bodyPr/>
          <a:lstStyle/>
          <a:p>
            <a:r>
              <a:rPr lang="en-US" altLang="en-US" sz="2400" dirty="0">
                <a:latin typeface="+mn-lt"/>
              </a:rPr>
              <a:t>Email and instant messaging (I</a:t>
            </a:r>
            <a:r>
              <a:rPr lang="en-US" altLang="en-US" sz="100" dirty="0">
                <a:latin typeface="+mn-lt"/>
              </a:rPr>
              <a:t> </a:t>
            </a:r>
            <a:r>
              <a:rPr lang="en-US" altLang="en-US" sz="2400" dirty="0">
                <a:latin typeface="+mn-lt"/>
              </a:rPr>
              <a:t>M)</a:t>
            </a:r>
          </a:p>
          <a:p>
            <a:r>
              <a:rPr lang="en-US" altLang="en-US" sz="2400" dirty="0">
                <a:latin typeface="+mn-lt"/>
              </a:rPr>
              <a:t>Wikis</a:t>
            </a:r>
          </a:p>
          <a:p>
            <a:r>
              <a:rPr lang="en-US" altLang="en-US" sz="2400" dirty="0">
                <a:latin typeface="+mn-lt"/>
              </a:rPr>
              <a:t>Virtual worlds</a:t>
            </a:r>
          </a:p>
          <a:p>
            <a:r>
              <a:rPr lang="en-US" altLang="en-US" sz="2400" dirty="0">
                <a:latin typeface="+mn-lt"/>
              </a:rPr>
              <a:t>Collaboration and social business environments</a:t>
            </a:r>
          </a:p>
          <a:p>
            <a:pPr lvl="1"/>
            <a:r>
              <a:rPr lang="en-US" altLang="en-US" sz="2400" dirty="0">
                <a:latin typeface="+mn-lt"/>
              </a:rPr>
              <a:t>Virtual meeting systems (telepresence)</a:t>
            </a:r>
          </a:p>
          <a:p>
            <a:pPr lvl="1"/>
            <a:r>
              <a:rPr lang="en-US" altLang="en-US" sz="2400" dirty="0">
                <a:latin typeface="+mn-lt"/>
              </a:rPr>
              <a:t>Cloud collaboration services</a:t>
            </a:r>
          </a:p>
          <a:p>
            <a:pPr lvl="2"/>
            <a:r>
              <a:rPr lang="en-US" altLang="en-US" sz="2400" dirty="0">
                <a:latin typeface="+mn-lt"/>
              </a:rPr>
              <a:t>Google Drive, Dropbox</a:t>
            </a:r>
          </a:p>
          <a:p>
            <a:pPr lvl="1"/>
            <a:r>
              <a:rPr lang="en-US" altLang="en-US" sz="2400" dirty="0">
                <a:latin typeface="+mn-lt"/>
              </a:rPr>
              <a:t>Microsoft SharePoint and I</a:t>
            </a:r>
            <a:r>
              <a:rPr lang="en-US" altLang="en-US" sz="100" dirty="0">
                <a:latin typeface="+mn-lt"/>
              </a:rPr>
              <a:t> </a:t>
            </a:r>
            <a:r>
              <a:rPr lang="en-US" altLang="en-US" sz="2400" dirty="0">
                <a:latin typeface="+mn-lt"/>
              </a:rPr>
              <a:t>B</a:t>
            </a:r>
            <a:r>
              <a:rPr lang="en-US" altLang="en-US" sz="100" dirty="0">
                <a:latin typeface="+mn-lt"/>
              </a:rPr>
              <a:t> </a:t>
            </a:r>
            <a:r>
              <a:rPr lang="en-US" altLang="en-US" sz="2400" dirty="0">
                <a:latin typeface="+mn-lt"/>
              </a:rPr>
              <a:t>M Notes</a:t>
            </a:r>
          </a:p>
          <a:p>
            <a:pPr lvl="1"/>
            <a:r>
              <a:rPr lang="en-US" altLang="en-US" sz="2400" dirty="0">
                <a:latin typeface="+mn-lt"/>
              </a:rPr>
              <a:t>Enterprise social networking tools</a:t>
            </a:r>
          </a:p>
        </p:txBody>
      </p:sp>
    </p:spTree>
    <p:extLst>
      <p:ext uri="{BB962C8B-B14F-4D97-AF65-F5344CB8AC3E}">
        <p14:creationId xmlns:p14="http://schemas.microsoft.com/office/powerpoint/2010/main" val="9519825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z="2800" dirty="0"/>
              <a:t>Interactive Session – Technology: Collaborating the </a:t>
            </a:r>
            <a:r>
              <a:rPr lang="en-US" sz="2800" dirty="0" err="1"/>
              <a:t>Glasscubes</a:t>
            </a:r>
            <a:r>
              <a:rPr lang="en-US" sz="2800" dirty="0"/>
              <a:t> Way</a:t>
            </a:r>
          </a:p>
        </p:txBody>
      </p:sp>
      <p:sp>
        <p:nvSpPr>
          <p:cNvPr id="3" name="Text Placeholder 2"/>
          <p:cNvSpPr>
            <a:spLocks noGrp="1"/>
          </p:cNvSpPr>
          <p:nvPr>
            <p:ph type="body" idx="1"/>
          </p:nvPr>
        </p:nvSpPr>
        <p:spPr/>
        <p:txBody>
          <a:bodyPr/>
          <a:lstStyle/>
          <a:p>
            <a:r>
              <a:rPr lang="en-US" sz="2400" dirty="0">
                <a:latin typeface="+mn-lt"/>
              </a:rPr>
              <a:t>Class discussion</a:t>
            </a:r>
          </a:p>
          <a:p>
            <a:pPr lvl="1"/>
            <a:r>
              <a:rPr lang="en-IN" sz="2400" dirty="0">
                <a:latin typeface="+mn-lt"/>
              </a:rPr>
              <a:t>Discuss the features of </a:t>
            </a:r>
            <a:r>
              <a:rPr lang="en-IN" sz="2400" dirty="0" err="1">
                <a:latin typeface="+mn-lt"/>
              </a:rPr>
              <a:t>Glasscubes</a:t>
            </a:r>
            <a:r>
              <a:rPr lang="en-IN" sz="2400" dirty="0">
                <a:latin typeface="+mn-lt"/>
              </a:rPr>
              <a:t> as a collaboration software.</a:t>
            </a:r>
          </a:p>
          <a:p>
            <a:pPr lvl="1"/>
            <a:r>
              <a:rPr lang="en-IN" sz="2400" dirty="0">
                <a:latin typeface="+mn-lt"/>
              </a:rPr>
              <a:t>Why did the NSHCS require a tool for collaboration? Was </a:t>
            </a:r>
            <a:r>
              <a:rPr lang="en-IN" sz="2400" dirty="0" err="1">
                <a:latin typeface="+mn-lt"/>
              </a:rPr>
              <a:t>Glasscubes</a:t>
            </a:r>
            <a:r>
              <a:rPr lang="en-IN" sz="2400" dirty="0">
                <a:latin typeface="+mn-lt"/>
              </a:rPr>
              <a:t> a feasible option?</a:t>
            </a:r>
          </a:p>
          <a:p>
            <a:pPr lvl="1"/>
            <a:r>
              <a:rPr lang="en-IN" sz="2400" dirty="0">
                <a:latin typeface="+mn-lt"/>
              </a:rPr>
              <a:t>Name some other areas where such software can be useful. Discuss at least one such area.</a:t>
            </a:r>
          </a:p>
          <a:p>
            <a:pPr lvl="1"/>
            <a:endParaRPr lang="en-US" sz="2400" dirty="0">
              <a:latin typeface="+mn-lt"/>
            </a:endParaRPr>
          </a:p>
        </p:txBody>
      </p:sp>
    </p:spTree>
    <p:extLst>
      <p:ext uri="{BB962C8B-B14F-4D97-AF65-F5344CB8AC3E}">
        <p14:creationId xmlns:p14="http://schemas.microsoft.com/office/powerpoint/2010/main" val="27462911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and Selecting Collaboration Tools</a:t>
            </a:r>
          </a:p>
        </p:txBody>
      </p:sp>
      <p:sp>
        <p:nvSpPr>
          <p:cNvPr id="3" name="Text Placeholder 2"/>
          <p:cNvSpPr>
            <a:spLocks noGrp="1"/>
          </p:cNvSpPr>
          <p:nvPr>
            <p:ph type="body" idx="1"/>
          </p:nvPr>
        </p:nvSpPr>
        <p:spPr/>
        <p:txBody>
          <a:bodyPr/>
          <a:lstStyle/>
          <a:p>
            <a:pPr marL="432000" indent="-432000">
              <a:buFont typeface="+mj-lt"/>
              <a:buAutoNum type="arabicPeriod"/>
            </a:pPr>
            <a:r>
              <a:rPr lang="en-US" altLang="en-US" sz="2400" dirty="0">
                <a:latin typeface="+mn-lt"/>
              </a:rPr>
              <a:t>What are your firm</a:t>
            </a:r>
            <a:r>
              <a:rPr lang="en-US" altLang="ja-JP" sz="2400" dirty="0">
                <a:latin typeface="+mn-lt"/>
              </a:rPr>
              <a:t>’s collaboration challenges?</a:t>
            </a:r>
            <a:endParaRPr lang="en-US" altLang="en-US" sz="2400" dirty="0">
              <a:latin typeface="+mn-lt"/>
            </a:endParaRPr>
          </a:p>
          <a:p>
            <a:pPr marL="432000" indent="-432000">
              <a:buFont typeface="+mj-lt"/>
              <a:buAutoNum type="arabicPeriod"/>
            </a:pPr>
            <a:r>
              <a:rPr lang="en-US" altLang="en-US" sz="2400" dirty="0">
                <a:latin typeface="+mn-lt"/>
              </a:rPr>
              <a:t>What kinds of solutions are available?</a:t>
            </a:r>
          </a:p>
          <a:p>
            <a:pPr marL="432000" indent="-432000">
              <a:buFont typeface="+mj-lt"/>
              <a:buAutoNum type="arabicPeriod"/>
            </a:pPr>
            <a:r>
              <a:rPr lang="en-US" altLang="en-US" sz="2400" dirty="0">
                <a:latin typeface="+mn-lt"/>
              </a:rPr>
              <a:t>Analyze available products</a:t>
            </a:r>
            <a:r>
              <a:rPr lang="en-US" altLang="ja-JP" sz="2400" dirty="0">
                <a:latin typeface="+mn-lt"/>
              </a:rPr>
              <a:t>’ cost and benefits.</a:t>
            </a:r>
            <a:endParaRPr lang="en-US" altLang="en-US" sz="2400" dirty="0">
              <a:latin typeface="+mn-lt"/>
            </a:endParaRPr>
          </a:p>
          <a:p>
            <a:pPr marL="432000" indent="-432000">
              <a:buFont typeface="+mj-lt"/>
              <a:buAutoNum type="arabicPeriod"/>
            </a:pPr>
            <a:r>
              <a:rPr lang="en-US" altLang="en-US" sz="2400" dirty="0">
                <a:latin typeface="+mn-lt"/>
              </a:rPr>
              <a:t>Evaluate security risks.</a:t>
            </a:r>
          </a:p>
          <a:p>
            <a:pPr marL="432000" indent="-432000">
              <a:buFont typeface="+mj-lt"/>
              <a:buAutoNum type="arabicPeriod"/>
            </a:pPr>
            <a:r>
              <a:rPr lang="en-US" altLang="en-US" sz="2400" dirty="0">
                <a:latin typeface="+mn-lt"/>
              </a:rPr>
              <a:t>Consult users for implementation and training issues.</a:t>
            </a:r>
          </a:p>
          <a:p>
            <a:pPr marL="432000" indent="-432000">
              <a:buFont typeface="+mj-lt"/>
              <a:buAutoNum type="arabicPeriod"/>
            </a:pPr>
            <a:r>
              <a:rPr lang="en-US" altLang="en-US" sz="2400" dirty="0">
                <a:latin typeface="+mn-lt"/>
              </a:rPr>
              <a:t>Select candidate tools and evaluate vendors.</a:t>
            </a:r>
          </a:p>
        </p:txBody>
      </p:sp>
    </p:spTree>
    <p:extLst>
      <p:ext uri="{BB962C8B-B14F-4D97-AF65-F5344CB8AC3E}">
        <p14:creationId xmlns:p14="http://schemas.microsoft.com/office/powerpoint/2010/main" val="2372891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2.11 The Time/Space Collaboration and Social Tool Matrix</a:t>
            </a:r>
          </a:p>
        </p:txBody>
      </p:sp>
      <p:pic>
        <p:nvPicPr>
          <p:cNvPr id="4" name="Picture 3" descr="A figure shows the various communication tools necessary in different circumstances. The matrix has four headings. Same time synchronous, different time asynchronous, which are across the top. And same place collocated, different place remote, which are on the side. Same time and same place correspond to face-to-face interactions, which includes decision rooms, single display groupware, shared table, wall displays, and roomware. Same time and different place correspond to remote interactions, which includes video conferencing, instant messaging, charts, M U D’s, virtual worlds, shared screens, and multi-user editors. Different time and same place correspond to a continuous task, which includes team rooms, large public display, shift work groupware, and project management. Different time and different place correspond to communication plus coordination, which includes email, bulletin boards, blogs, asynchronous conferencing, group calendars, workflow, version control, and wikis."/>
          <p:cNvPicPr>
            <a:picLocks noChangeAspect="1"/>
          </p:cNvPicPr>
          <p:nvPr/>
        </p:nvPicPr>
        <p:blipFill rotWithShape="1">
          <a:blip r:embed="rId3" cstate="screen">
            <a:extLst>
              <a:ext uri="{28A0092B-C50C-407E-A947-70E740481C1C}">
                <a14:useLocalDpi xmlns:a14="http://schemas.microsoft.com/office/drawing/2010/main"/>
              </a:ext>
            </a:extLst>
          </a:blip>
          <a:srcRect b="4735"/>
          <a:stretch/>
        </p:blipFill>
        <p:spPr>
          <a:xfrm>
            <a:off x="1513217" y="1666875"/>
            <a:ext cx="6117566" cy="4381500"/>
          </a:xfrm>
          <a:prstGeom prst="rect">
            <a:avLst/>
          </a:prstGeom>
        </p:spPr>
      </p:pic>
    </p:spTree>
    <p:extLst>
      <p:ext uri="{BB962C8B-B14F-4D97-AF65-F5344CB8AC3E}">
        <p14:creationId xmlns:p14="http://schemas.microsoft.com/office/powerpoint/2010/main" val="1210850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The Information Systems Department</a:t>
            </a:r>
            <a:endParaRPr lang="en-US" dirty="0"/>
          </a:p>
        </p:txBody>
      </p:sp>
      <p:sp>
        <p:nvSpPr>
          <p:cNvPr id="3" name="Text Placeholder 2"/>
          <p:cNvSpPr>
            <a:spLocks noGrp="1"/>
          </p:cNvSpPr>
          <p:nvPr>
            <p:ph type="body" idx="1"/>
          </p:nvPr>
        </p:nvSpPr>
        <p:spPr>
          <a:xfrm>
            <a:off x="457199" y="1600200"/>
            <a:ext cx="8315325" cy="4657725"/>
          </a:xfrm>
        </p:spPr>
        <p:txBody>
          <a:bodyPr/>
          <a:lstStyle/>
          <a:p>
            <a:r>
              <a:rPr lang="en-US" altLang="en-US" sz="2400" dirty="0">
                <a:latin typeface="+mn-lt"/>
              </a:rPr>
              <a:t>Programmers</a:t>
            </a:r>
          </a:p>
          <a:p>
            <a:r>
              <a:rPr lang="en-US" altLang="en-US" sz="2400" dirty="0">
                <a:latin typeface="+mn-lt"/>
              </a:rPr>
              <a:t>Systems analysts</a:t>
            </a:r>
          </a:p>
          <a:p>
            <a:pPr lvl="1"/>
            <a:r>
              <a:rPr lang="en-US" altLang="en-US" sz="2400" dirty="0">
                <a:latin typeface="+mn-lt"/>
              </a:rPr>
              <a:t>Principle liaisons to rest of firm</a:t>
            </a:r>
          </a:p>
          <a:p>
            <a:r>
              <a:rPr lang="en-US" altLang="en-US" sz="2400" dirty="0">
                <a:latin typeface="+mn-lt"/>
              </a:rPr>
              <a:t>Information systems managers</a:t>
            </a:r>
          </a:p>
          <a:p>
            <a:pPr lvl="1"/>
            <a:r>
              <a:rPr lang="en-US" altLang="en-US" sz="2400" dirty="0">
                <a:latin typeface="+mn-lt"/>
              </a:rPr>
              <a:t>Leaders of teams of programmers and analysts, project managers, physical facility managers, telecommunications managers, database specialists, managers of computer operations, and data entry staff</a:t>
            </a:r>
          </a:p>
          <a:p>
            <a:r>
              <a:rPr lang="en-US" altLang="en-US" sz="2400" dirty="0">
                <a:latin typeface="+mn-lt"/>
              </a:rPr>
              <a:t>Senior managers: C</a:t>
            </a:r>
            <a:r>
              <a:rPr lang="en-US" altLang="en-US" sz="100" dirty="0">
                <a:latin typeface="+mn-lt"/>
              </a:rPr>
              <a:t> </a:t>
            </a:r>
            <a:r>
              <a:rPr lang="en-US" altLang="en-US" sz="2400" dirty="0">
                <a:latin typeface="+mn-lt"/>
              </a:rPr>
              <a:t>I</a:t>
            </a:r>
            <a:r>
              <a:rPr lang="en-US" altLang="en-US" sz="100" dirty="0">
                <a:latin typeface="+mn-lt"/>
              </a:rPr>
              <a:t> </a:t>
            </a:r>
            <a:r>
              <a:rPr lang="en-US" altLang="en-US" sz="2400" dirty="0">
                <a:latin typeface="+mn-lt"/>
              </a:rPr>
              <a:t>O, C</a:t>
            </a:r>
            <a:r>
              <a:rPr lang="en-US" altLang="en-US" sz="100" dirty="0">
                <a:latin typeface="+mn-lt"/>
              </a:rPr>
              <a:t> </a:t>
            </a:r>
            <a:r>
              <a:rPr lang="en-US" altLang="en-US" sz="2400" dirty="0">
                <a:latin typeface="+mn-lt"/>
              </a:rPr>
              <a:t>P</a:t>
            </a:r>
            <a:r>
              <a:rPr lang="en-US" altLang="en-US" sz="100" dirty="0">
                <a:latin typeface="+mn-lt"/>
              </a:rPr>
              <a:t> </a:t>
            </a:r>
            <a:r>
              <a:rPr lang="en-US" altLang="en-US" sz="2400" dirty="0">
                <a:latin typeface="+mn-lt"/>
              </a:rPr>
              <a:t>O, C</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O, C</a:t>
            </a:r>
            <a:r>
              <a:rPr lang="en-US" altLang="en-US" sz="100" dirty="0">
                <a:latin typeface="+mn-lt"/>
              </a:rPr>
              <a:t> </a:t>
            </a:r>
            <a:r>
              <a:rPr lang="en-US" altLang="en-US" sz="2400" dirty="0">
                <a:latin typeface="+mn-lt"/>
              </a:rPr>
              <a:t>K</a:t>
            </a:r>
            <a:r>
              <a:rPr lang="en-US" altLang="en-US" sz="100" dirty="0">
                <a:latin typeface="+mn-lt"/>
              </a:rPr>
              <a:t> </a:t>
            </a:r>
            <a:r>
              <a:rPr lang="en-US" altLang="en-US" sz="2400" dirty="0">
                <a:latin typeface="+mn-lt"/>
              </a:rPr>
              <a:t>O, C</a:t>
            </a:r>
            <a:r>
              <a:rPr lang="en-US" altLang="en-US" sz="100" dirty="0">
                <a:latin typeface="+mn-lt"/>
              </a:rPr>
              <a:t> </a:t>
            </a:r>
            <a:r>
              <a:rPr lang="en-US" altLang="en-US" sz="2400" dirty="0">
                <a:latin typeface="+mn-lt"/>
              </a:rPr>
              <a:t>D</a:t>
            </a:r>
            <a:r>
              <a:rPr lang="en-US" altLang="en-US" sz="100" dirty="0">
                <a:latin typeface="+mn-lt"/>
              </a:rPr>
              <a:t> </a:t>
            </a:r>
            <a:r>
              <a:rPr lang="en-US" altLang="en-US" sz="2400" dirty="0">
                <a:latin typeface="+mn-lt"/>
              </a:rPr>
              <a:t>O</a:t>
            </a:r>
          </a:p>
          <a:p>
            <a:r>
              <a:rPr lang="en-US" altLang="en-US" sz="2400" dirty="0">
                <a:latin typeface="+mn-lt"/>
              </a:rPr>
              <a:t>End users</a:t>
            </a:r>
          </a:p>
        </p:txBody>
      </p:sp>
    </p:spTree>
    <p:extLst>
      <p:ext uri="{BB962C8B-B14F-4D97-AF65-F5344CB8AC3E}">
        <p14:creationId xmlns:p14="http://schemas.microsoft.com/office/powerpoint/2010/main" val="30522890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Information Systems Services</a:t>
            </a:r>
            <a:endParaRPr lang="en-US" dirty="0"/>
          </a:p>
        </p:txBody>
      </p:sp>
      <p:sp>
        <p:nvSpPr>
          <p:cNvPr id="3" name="Text Placeholder 2"/>
          <p:cNvSpPr>
            <a:spLocks noGrp="1"/>
          </p:cNvSpPr>
          <p:nvPr>
            <p:ph type="body" idx="1"/>
          </p:nvPr>
        </p:nvSpPr>
        <p:spPr>
          <a:xfrm>
            <a:off x="457200" y="1600200"/>
            <a:ext cx="8229600" cy="4610100"/>
          </a:xfrm>
        </p:spPr>
        <p:txBody>
          <a:bodyPr/>
          <a:lstStyle/>
          <a:p>
            <a:r>
              <a:rPr lang="en-US" altLang="en-US" sz="2200" dirty="0">
                <a:latin typeface="+mn-lt"/>
              </a:rPr>
              <a:t>Computing services</a:t>
            </a:r>
          </a:p>
          <a:p>
            <a:r>
              <a:rPr lang="en-US" altLang="en-US" sz="2200" dirty="0">
                <a:latin typeface="+mn-lt"/>
              </a:rPr>
              <a:t>Telecommunications services</a:t>
            </a:r>
          </a:p>
          <a:p>
            <a:r>
              <a:rPr lang="en-US" altLang="en-US" sz="2200" dirty="0">
                <a:latin typeface="+mn-lt"/>
              </a:rPr>
              <a:t>Data management services</a:t>
            </a:r>
          </a:p>
          <a:p>
            <a:r>
              <a:rPr lang="en-US" altLang="en-US" sz="2200" dirty="0">
                <a:latin typeface="+mn-lt"/>
              </a:rPr>
              <a:t>Application software services</a:t>
            </a:r>
          </a:p>
          <a:p>
            <a:r>
              <a:rPr lang="en-US" altLang="en-US" sz="2200" dirty="0">
                <a:latin typeface="+mn-lt"/>
              </a:rPr>
              <a:t>Physical facilities management services</a:t>
            </a:r>
          </a:p>
          <a:p>
            <a:r>
              <a:rPr lang="en-US" altLang="en-US" sz="2200" dirty="0">
                <a:latin typeface="+mn-lt"/>
              </a:rPr>
              <a:t>I</a:t>
            </a:r>
            <a:r>
              <a:rPr lang="en-US" altLang="en-US" sz="100" dirty="0">
                <a:latin typeface="+mn-lt"/>
              </a:rPr>
              <a:t> </a:t>
            </a:r>
            <a:r>
              <a:rPr lang="en-US" altLang="en-US" sz="2200" dirty="0">
                <a:latin typeface="+mn-lt"/>
              </a:rPr>
              <a:t>T management services</a:t>
            </a:r>
          </a:p>
          <a:p>
            <a:r>
              <a:rPr lang="en-US" altLang="en-US" sz="2200" dirty="0">
                <a:latin typeface="+mn-lt"/>
              </a:rPr>
              <a:t>I</a:t>
            </a:r>
            <a:r>
              <a:rPr lang="en-US" altLang="en-US" sz="100" dirty="0">
                <a:latin typeface="+mn-lt"/>
              </a:rPr>
              <a:t> </a:t>
            </a:r>
            <a:r>
              <a:rPr lang="en-US" altLang="en-US" sz="2200" dirty="0">
                <a:latin typeface="+mn-lt"/>
              </a:rPr>
              <a:t>T standards services</a:t>
            </a:r>
          </a:p>
          <a:p>
            <a:r>
              <a:rPr lang="en-US" altLang="en-US" sz="2200" dirty="0">
                <a:latin typeface="+mn-lt"/>
              </a:rPr>
              <a:t>I</a:t>
            </a:r>
            <a:r>
              <a:rPr lang="en-US" altLang="en-US" sz="100" dirty="0">
                <a:latin typeface="+mn-lt"/>
              </a:rPr>
              <a:t> </a:t>
            </a:r>
            <a:r>
              <a:rPr lang="en-US" altLang="en-US" sz="2200" dirty="0">
                <a:latin typeface="+mn-lt"/>
              </a:rPr>
              <a:t>T educational services</a:t>
            </a:r>
          </a:p>
          <a:p>
            <a:r>
              <a:rPr lang="en-US" altLang="en-US" sz="2200" dirty="0">
                <a:latin typeface="+mn-lt"/>
              </a:rPr>
              <a:t>I</a:t>
            </a:r>
            <a:r>
              <a:rPr lang="en-US" altLang="en-US" sz="100" dirty="0">
                <a:latin typeface="+mn-lt"/>
              </a:rPr>
              <a:t> </a:t>
            </a:r>
            <a:r>
              <a:rPr lang="en-US" altLang="en-US" sz="2200" dirty="0">
                <a:latin typeface="+mn-lt"/>
              </a:rPr>
              <a:t>T research and development services</a:t>
            </a:r>
          </a:p>
        </p:txBody>
      </p:sp>
    </p:spTree>
    <p:extLst>
      <p:ext uri="{BB962C8B-B14F-4D97-AF65-F5344CB8AC3E}">
        <p14:creationId xmlns:p14="http://schemas.microsoft.com/office/powerpoint/2010/main" val="34533855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Company: Comprehensive Supplemental Insurance U</a:t>
            </a:r>
            <a:r>
              <a:rPr lang="en-US" sz="100" dirty="0">
                <a:latin typeface="+mn-lt"/>
              </a:rPr>
              <a:t> </a:t>
            </a:r>
            <a:r>
              <a:rPr lang="en-US" sz="2400" dirty="0">
                <a:latin typeface="+mn-lt"/>
              </a:rPr>
              <a:t>S</a:t>
            </a:r>
            <a:r>
              <a:rPr lang="en-US" sz="100" dirty="0">
                <a:latin typeface="+mn-lt"/>
              </a:rPr>
              <a:t> </a:t>
            </a:r>
            <a:r>
              <a:rPr lang="en-US" sz="2400" dirty="0">
                <a:latin typeface="+mn-lt"/>
              </a:rPr>
              <a:t>A</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714063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Enterprise Social Networking Helps Sanofi Pasteur Innovate and Improve Quality </a:t>
            </a:r>
            <a:r>
              <a:rPr lang="en-US" altLang="en-US" sz="2000" b="0" dirty="0"/>
              <a:t>(2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Use of new technology to engage employees and enabled knowledge gathering and sharing</a:t>
            </a:r>
            <a:endParaRPr lang="en-US" sz="2400" dirty="0">
              <a:latin typeface="+mn-lt"/>
            </a:endParaRPr>
          </a:p>
          <a:p>
            <a:r>
              <a:rPr lang="en-US" altLang="en-US" sz="2400" dirty="0">
                <a:latin typeface="+mn-lt"/>
              </a:rPr>
              <a:t>Demonstrates how outdated processes can affect knowledge sharing and innovation</a:t>
            </a:r>
            <a:endParaRPr lang="en-US" altLang="ja-JP" sz="2400" dirty="0">
              <a:latin typeface="+mn-lt"/>
            </a:endParaRPr>
          </a:p>
          <a:p>
            <a:r>
              <a:rPr lang="en-US" altLang="en-US" sz="2400" dirty="0">
                <a:latin typeface="+mn-lt"/>
              </a:rPr>
              <a:t>Illustrates why organizations rely on information systems to improve performance and remain competitive</a:t>
            </a:r>
            <a:endParaRPr lang="en-US" sz="2400" dirty="0">
              <a:latin typeface="+mn-lt"/>
            </a:endParaRPr>
          </a:p>
        </p:txBody>
      </p:sp>
    </p:spTree>
    <p:extLst>
      <p:ext uri="{BB962C8B-B14F-4D97-AF65-F5344CB8AC3E}">
        <p14:creationId xmlns:p14="http://schemas.microsoft.com/office/powerpoint/2010/main" val="2876528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Organizing a Business: Basic Business Functions </a:t>
            </a:r>
            <a:r>
              <a:rPr lang="en-US" altLang="en-US" sz="2000" b="0" dirty="0"/>
              <a:t>(1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Business: formal organization that makes products or provides a service in order to make a profit</a:t>
            </a:r>
          </a:p>
          <a:p>
            <a:r>
              <a:rPr lang="en-US" altLang="en-US" sz="2400" dirty="0">
                <a:latin typeface="+mn-lt"/>
              </a:rPr>
              <a:t>Four basic business functions</a:t>
            </a:r>
          </a:p>
          <a:p>
            <a:pPr lvl="1"/>
            <a:r>
              <a:rPr lang="en-US" altLang="en-US" sz="2400" dirty="0">
                <a:latin typeface="+mn-lt"/>
              </a:rPr>
              <a:t>Manufacturing and production</a:t>
            </a:r>
          </a:p>
          <a:p>
            <a:pPr lvl="1"/>
            <a:r>
              <a:rPr lang="en-US" altLang="en-US" sz="2400" dirty="0">
                <a:latin typeface="+mn-lt"/>
              </a:rPr>
              <a:t>Sales and marketing</a:t>
            </a:r>
          </a:p>
          <a:p>
            <a:pPr lvl="1"/>
            <a:r>
              <a:rPr lang="en-US" altLang="en-US" sz="2400" dirty="0">
                <a:latin typeface="+mn-lt"/>
              </a:rPr>
              <a:t>Finance and accounting</a:t>
            </a:r>
          </a:p>
          <a:p>
            <a:pPr lvl="1"/>
            <a:r>
              <a:rPr lang="en-US" altLang="en-US" sz="2400" dirty="0">
                <a:latin typeface="+mn-lt"/>
              </a:rPr>
              <a:t>Human resources</a:t>
            </a:r>
            <a:endParaRPr lang="en-US" sz="2400" dirty="0">
              <a:latin typeface="+mn-lt"/>
            </a:endParaRPr>
          </a:p>
        </p:txBody>
      </p:sp>
    </p:spTree>
    <p:extLst>
      <p:ext uri="{BB962C8B-B14F-4D97-AF65-F5344CB8AC3E}">
        <p14:creationId xmlns:p14="http://schemas.microsoft.com/office/powerpoint/2010/main" val="3194885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Organizing a Business: Basic Business Functions </a:t>
            </a:r>
            <a:r>
              <a:rPr lang="en-US" altLang="en-US" sz="2000" b="0" dirty="0"/>
              <a:t>(2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Five basic business entities</a:t>
            </a:r>
          </a:p>
          <a:p>
            <a:pPr marL="741600" lvl="1" indent="-284400">
              <a:buFont typeface="Arial" panose="020B0604020202020204" pitchFamily="34" charset="0"/>
              <a:buChar char="–"/>
            </a:pPr>
            <a:r>
              <a:rPr lang="en-US" altLang="en-US" sz="2400" dirty="0">
                <a:latin typeface="+mn-lt"/>
              </a:rPr>
              <a:t>Suppliers</a:t>
            </a:r>
          </a:p>
          <a:p>
            <a:pPr marL="741600" lvl="1" indent="-284400">
              <a:buFont typeface="Arial" panose="020B0604020202020204" pitchFamily="34" charset="0"/>
              <a:buChar char="–"/>
            </a:pPr>
            <a:r>
              <a:rPr lang="en-US" altLang="en-US" sz="2400" dirty="0">
                <a:latin typeface="+mn-lt"/>
              </a:rPr>
              <a:t>Customers</a:t>
            </a:r>
          </a:p>
          <a:p>
            <a:pPr marL="741600" lvl="1" indent="-284400">
              <a:buFont typeface="Arial" panose="020B0604020202020204" pitchFamily="34" charset="0"/>
              <a:buChar char="–"/>
            </a:pPr>
            <a:r>
              <a:rPr lang="en-US" altLang="en-US" sz="2400" dirty="0">
                <a:latin typeface="+mn-lt"/>
              </a:rPr>
              <a:t>Employees</a:t>
            </a:r>
          </a:p>
          <a:p>
            <a:pPr marL="741600" lvl="1" indent="-284400">
              <a:buFont typeface="Arial" panose="020B0604020202020204" pitchFamily="34" charset="0"/>
              <a:buChar char="–"/>
            </a:pPr>
            <a:r>
              <a:rPr lang="en-US" altLang="en-US" sz="2400" dirty="0">
                <a:latin typeface="+mn-lt"/>
              </a:rPr>
              <a:t>Invoices/payments</a:t>
            </a:r>
          </a:p>
          <a:p>
            <a:pPr marL="741600" lvl="1" indent="-284400">
              <a:buFont typeface="Arial" panose="020B0604020202020204" pitchFamily="34" charset="0"/>
              <a:buChar char="–"/>
            </a:pPr>
            <a:r>
              <a:rPr lang="en-US" altLang="en-US" sz="2400" dirty="0">
                <a:latin typeface="+mn-lt"/>
              </a:rPr>
              <a:t>Products and services</a:t>
            </a:r>
          </a:p>
        </p:txBody>
      </p:sp>
    </p:spTree>
    <p:extLst>
      <p:ext uri="{BB962C8B-B14F-4D97-AF65-F5344CB8AC3E}">
        <p14:creationId xmlns:p14="http://schemas.microsoft.com/office/powerpoint/2010/main" val="3862241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2.1 The Four Major Functions of a Business</a:t>
            </a:r>
          </a:p>
        </p:txBody>
      </p:sp>
      <p:pic>
        <p:nvPicPr>
          <p:cNvPr id="4" name="Picture 3" descr="A diagram shows the four primary functions of a product or service based business. The diagram shows two concentric circles. The inner circle is labeled Product or Service. The outer circle is divided into four equal parts, which are labeled as follows. Manufacturing and production, Sales and marketing, Finance and accounting, and Human resources."/>
          <p:cNvPicPr>
            <a:picLocks noChangeAspect="1"/>
          </p:cNvPicPr>
          <p:nvPr/>
        </p:nvPicPr>
        <p:blipFill rotWithShape="1">
          <a:blip r:embed="rId3" cstate="screen">
            <a:extLst>
              <a:ext uri="{28A0092B-C50C-407E-A947-70E740481C1C}">
                <a14:useLocalDpi xmlns:a14="http://schemas.microsoft.com/office/drawing/2010/main"/>
              </a:ext>
            </a:extLst>
          </a:blip>
          <a:srcRect b="3507"/>
          <a:stretch/>
        </p:blipFill>
        <p:spPr>
          <a:xfrm>
            <a:off x="2266697" y="1441862"/>
            <a:ext cx="4610607" cy="4640941"/>
          </a:xfrm>
          <a:prstGeom prst="rect">
            <a:avLst/>
          </a:prstGeom>
        </p:spPr>
      </p:pic>
    </p:spTree>
    <p:extLst>
      <p:ext uri="{BB962C8B-B14F-4D97-AF65-F5344CB8AC3E}">
        <p14:creationId xmlns:p14="http://schemas.microsoft.com/office/powerpoint/2010/main" val="3877659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Business Processes</a:t>
            </a:r>
            <a:endParaRPr lang="en-US" dirty="0"/>
          </a:p>
        </p:txBody>
      </p:sp>
      <p:sp>
        <p:nvSpPr>
          <p:cNvPr id="3" name="Text Placeholder 2"/>
          <p:cNvSpPr>
            <a:spLocks noGrp="1"/>
          </p:cNvSpPr>
          <p:nvPr>
            <p:ph type="body" idx="1"/>
          </p:nvPr>
        </p:nvSpPr>
        <p:spPr/>
        <p:txBody>
          <a:bodyPr/>
          <a:lstStyle/>
          <a:p>
            <a:r>
              <a:rPr lang="en-US" sz="2400" dirty="0">
                <a:latin typeface="+mn-lt"/>
              </a:rPr>
              <a:t>Logically related set of tasks that define how specific business tasks are performed</a:t>
            </a:r>
          </a:p>
          <a:p>
            <a:pPr lvl="1"/>
            <a:r>
              <a:rPr lang="en-US" sz="2400" dirty="0">
                <a:latin typeface="+mn-lt"/>
              </a:rPr>
              <a:t>The tasks each employee performs, in what order, and on what schedule</a:t>
            </a:r>
          </a:p>
          <a:p>
            <a:pPr lvl="1"/>
            <a:r>
              <a:rPr lang="en-US" sz="2400" dirty="0">
                <a:latin typeface="+mn-lt"/>
              </a:rPr>
              <a:t>E.g., Steps in hiring an employee</a:t>
            </a:r>
          </a:p>
          <a:p>
            <a:r>
              <a:rPr lang="en-US" sz="2400" dirty="0">
                <a:latin typeface="+mn-lt"/>
              </a:rPr>
              <a:t>Some processes tied to functional area</a:t>
            </a:r>
          </a:p>
          <a:p>
            <a:pPr lvl="1"/>
            <a:r>
              <a:rPr lang="en-US" sz="2400" dirty="0">
                <a:latin typeface="+mn-lt"/>
              </a:rPr>
              <a:t>Sales and marketing: identifying customers</a:t>
            </a:r>
          </a:p>
          <a:p>
            <a:r>
              <a:rPr lang="en-US" sz="2400" dirty="0">
                <a:latin typeface="+mn-lt"/>
              </a:rPr>
              <a:t>Some processes are cross-functional</a:t>
            </a:r>
          </a:p>
          <a:p>
            <a:pPr lvl="1"/>
            <a:r>
              <a:rPr lang="en-US" sz="2400" dirty="0">
                <a:latin typeface="+mn-lt"/>
              </a:rPr>
              <a:t>Fulfilling customer order</a:t>
            </a:r>
          </a:p>
        </p:txBody>
      </p:sp>
    </p:spTree>
    <p:extLst>
      <p:ext uri="{BB962C8B-B14F-4D97-AF65-F5344CB8AC3E}">
        <p14:creationId xmlns:p14="http://schemas.microsoft.com/office/powerpoint/2010/main" val="116938117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8299</TotalTime>
  <Words>4620</Words>
  <Application>Microsoft Office PowerPoint</Application>
  <PresentationFormat>On-screen Show (4:3)</PresentationFormat>
  <Paragraphs>383</Paragraphs>
  <Slides>46</Slides>
  <Notes>42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46</vt:i4>
      </vt:variant>
    </vt:vector>
  </HeadingPairs>
  <TitlesOfParts>
    <vt:vector size="52" baseType="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Enterprise Social Networking Helps Sanofi Pasteur Innovate and Improve Quality (1 of 2)</vt:lpstr>
      <vt:lpstr>Enterprise Social Networking Helps Sanofi Pasteur Innovate and Improve Quality (2 of 2)</vt:lpstr>
      <vt:lpstr>Organizing a Business: Basic Business Functions (1 of 2)</vt:lpstr>
      <vt:lpstr>Organizing a Business: Basic Business Functions (2 of 2)</vt:lpstr>
      <vt:lpstr>Figure 2.1 The Four Major Functions of a Business</vt:lpstr>
      <vt:lpstr>Business Processes</vt:lpstr>
      <vt:lpstr>Figure 2.2 The Order Fulfillment Process</vt:lpstr>
      <vt:lpstr>How I T Enhances Business Processes</vt:lpstr>
      <vt:lpstr>Managing a Business and Firm Hierarchies</vt:lpstr>
      <vt:lpstr>Figure 2.3 Levels in a Firm</vt:lpstr>
      <vt:lpstr>The Business Environment</vt:lpstr>
      <vt:lpstr>Figure 2.4 The Business Environment</vt:lpstr>
      <vt:lpstr>The Role of Information Systems in a Business</vt:lpstr>
      <vt:lpstr>Systems for Different Management Groups</vt:lpstr>
      <vt:lpstr>Transaction Processing Systems</vt:lpstr>
      <vt:lpstr>Figure 2.5 A Payroll T P S</vt:lpstr>
      <vt:lpstr>Management Information Systems</vt:lpstr>
      <vt:lpstr>Figure 2.6 How M I S Obtain Their Data from the Organization’s T P S</vt:lpstr>
      <vt:lpstr>Figure 2.7 Sample M I S Report</vt:lpstr>
      <vt:lpstr>Decision Support Systems</vt:lpstr>
      <vt:lpstr>Figure 2.8 Voyage-Estimating Decision Support System</vt:lpstr>
      <vt:lpstr>Executive Support Systems</vt:lpstr>
      <vt:lpstr>Figure Digital Dashboard</vt:lpstr>
      <vt:lpstr>Interactive Session – People: Data Changes How N F L Teams Play the Game and How Fans See it</vt:lpstr>
      <vt:lpstr>Systems for Linking the Enterprise</vt:lpstr>
      <vt:lpstr>Figure 2.9 Enterprise Application Architecture</vt:lpstr>
      <vt:lpstr>Enterprise Systems</vt:lpstr>
      <vt:lpstr>Supply Chain Management (S C M) Systems</vt:lpstr>
      <vt:lpstr>Customer Relationship Management (C R M) Systems</vt:lpstr>
      <vt:lpstr>Knowledge Management Systems</vt:lpstr>
      <vt:lpstr>Intranets and Extranets</vt:lpstr>
      <vt:lpstr>E-Business, E-Commerce, and E-Government</vt:lpstr>
      <vt:lpstr>What is Collaboration?</vt:lpstr>
      <vt:lpstr>What is Social Business?</vt:lpstr>
      <vt:lpstr>Business Benefits of Collaboration and Social Business</vt:lpstr>
      <vt:lpstr>Figure 2.10 Requirements for Collaboration</vt:lpstr>
      <vt:lpstr>Tools and Technologies for Collaboration and Teamwork</vt:lpstr>
      <vt:lpstr>Interactive Session – Technology: Collaborating the Glasscubes Way</vt:lpstr>
      <vt:lpstr>Evaluating and Selecting Collaboration Tools</vt:lpstr>
      <vt:lpstr>Figure 2.11 The Time/Space Collaboration and Social Tool Matrix</vt:lpstr>
      <vt:lpstr>The Information Systems Department</vt:lpstr>
      <vt:lpstr>Information Systems Services</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909</cp:revision>
  <dcterms:modified xsi:type="dcterms:W3CDTF">2018-10-22T09:00:51Z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