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 id="2147483660" r:id="rId2"/>
  </p:sldMasterIdLst>
  <p:notesMasterIdLst>
    <p:notesMasterId r:id="rId51"/>
  </p:notesMasterIdLst>
  <p:handoutMasterIdLst>
    <p:handoutMasterId r:id="rId52"/>
  </p:handoutMasterIdLst>
  <p:sldIdLst>
    <p:sldId id="301" r:id="rId3"/>
    <p:sldId id="306" r:id="rId4"/>
    <p:sldId id="307" r:id="rId5"/>
    <p:sldId id="308" r:id="rId6"/>
    <p:sldId id="309" r:id="rId7"/>
    <p:sldId id="310" r:id="rId8"/>
    <p:sldId id="311" r:id="rId9"/>
    <p:sldId id="312" r:id="rId10"/>
    <p:sldId id="313" r:id="rId11"/>
    <p:sldId id="314" r:id="rId12"/>
    <p:sldId id="315" r:id="rId13"/>
    <p:sldId id="316" r:id="rId14"/>
    <p:sldId id="317" r:id="rId15"/>
    <p:sldId id="318" r:id="rId16"/>
    <p:sldId id="319" r:id="rId17"/>
    <p:sldId id="320" r:id="rId18"/>
    <p:sldId id="321" r:id="rId19"/>
    <p:sldId id="322" r:id="rId20"/>
    <p:sldId id="323" r:id="rId21"/>
    <p:sldId id="324" r:id="rId22"/>
    <p:sldId id="325" r:id="rId23"/>
    <p:sldId id="326" r:id="rId24"/>
    <p:sldId id="327" r:id="rId25"/>
    <p:sldId id="328" r:id="rId26"/>
    <p:sldId id="329" r:id="rId27"/>
    <p:sldId id="330" r:id="rId28"/>
    <p:sldId id="331" r:id="rId29"/>
    <p:sldId id="332" r:id="rId30"/>
    <p:sldId id="333" r:id="rId31"/>
    <p:sldId id="334" r:id="rId32"/>
    <p:sldId id="335" r:id="rId33"/>
    <p:sldId id="336" r:id="rId34"/>
    <p:sldId id="337" r:id="rId35"/>
    <p:sldId id="338" r:id="rId36"/>
    <p:sldId id="339" r:id="rId37"/>
    <p:sldId id="340" r:id="rId38"/>
    <p:sldId id="341" r:id="rId39"/>
    <p:sldId id="342" r:id="rId40"/>
    <p:sldId id="343" r:id="rId41"/>
    <p:sldId id="344" r:id="rId42"/>
    <p:sldId id="345" r:id="rId43"/>
    <p:sldId id="346" r:id="rId44"/>
    <p:sldId id="347" r:id="rId45"/>
    <p:sldId id="348" r:id="rId46"/>
    <p:sldId id="349" r:id="rId47"/>
    <p:sldId id="350" r:id="rId48"/>
    <p:sldId id="351" r:id="rId49"/>
    <p:sldId id="352" r:id="rId50"/>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ffrey Holcomb" initials="" lastIdx="3" clrIdx="0"/>
  <p:cmAuthor id="1" name="Ruchi Sachdev" initials="" lastIdx="8" clrIdx="1"/>
  <p:cmAuthor id="2" name="Sarah Reusché" initials="" lastIdx="13" clrIdx="2"/>
  <p:cmAuthor id="3" name="Nitin Shankar" initials="" lastIdx="6" clrIdx="3"/>
  <p:cmAuthor id="4" name="Kristen Flathman" initials="" lastIdx="1" clrIdx="4"/>
  <p:cmAuthor id="5" name="Ben Schroeter" initials=""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0F9630F-82C1-40B7-BC3A-925EFCFF5E92}">
  <a:tblStyle styleId="{40F9630F-82C1-40B7-BC3A-925EFCFF5E92}"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med" len="med"/>
              <a:tailEnd type="none" w="med" len="med"/>
            </a:ln>
          </a:left>
          <a:right>
            <a:ln w="9525" cap="flat" cmpd="sng">
              <a:solidFill>
                <a:srgbClr val="000000">
                  <a:alpha val="0"/>
                </a:srgbClr>
              </a:solidFill>
              <a:prstDash val="solid"/>
              <a:round/>
              <a:headEnd type="none" w="med" len="med"/>
              <a:tailEnd type="none" w="med" len="med"/>
            </a:ln>
          </a:right>
          <a:top>
            <a:ln w="12700" cap="flat" cmpd="sng">
              <a:solidFill>
                <a:schemeClr val="accent1"/>
              </a:solidFill>
              <a:prstDash val="solid"/>
              <a:round/>
              <a:headEnd type="none" w="med" len="med"/>
              <a:tailEnd type="none" w="med" len="med"/>
            </a:ln>
          </a:top>
          <a:bottom>
            <a:ln w="12700" cap="flat" cmpd="sng">
              <a:solidFill>
                <a:schemeClr val="accent1"/>
              </a:solidFill>
              <a:prstDash val="solid"/>
              <a:round/>
              <a:headEnd type="none" w="med" len="med"/>
              <a:tailEnd type="none" w="med" len="med"/>
            </a:ln>
          </a:bottom>
          <a:insideH>
            <a:ln w="9525" cap="flat" cmpd="sng">
              <a:solidFill>
                <a:srgbClr val="000000">
                  <a:alpha val="0"/>
                </a:srgbClr>
              </a:solidFill>
              <a:prstDash val="solid"/>
              <a:round/>
              <a:headEnd type="none" w="med" len="med"/>
              <a:tailEnd type="none" w="med" len="med"/>
            </a:ln>
          </a:insideH>
          <a:insideV>
            <a:ln w="9525" cap="flat" cmpd="sng">
              <a:solidFill>
                <a:srgbClr val="000000">
                  <a:alpha val="0"/>
                </a:srgbClr>
              </a:solidFill>
              <a:prstDash val="solid"/>
              <a:round/>
              <a:headEnd type="none" w="med" len="med"/>
              <a:tailEnd type="none" w="med" len="med"/>
            </a:ln>
          </a:insideV>
        </a:tcBdr>
        <a:fill>
          <a:solidFill>
            <a:srgbClr val="FFFFFF">
              <a:alpha val="0"/>
            </a:srgbClr>
          </a:solid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i="off"/>
      <a:tcStyle>
        <a:tcBdr/>
      </a:tcStyle>
    </a:lastCol>
    <a:firstCol>
      <a:tcTxStyle b="on" i="off"/>
      <a:tcStyle>
        <a:tcBdr/>
      </a:tcStyle>
    </a:firstCol>
    <a:lastRow>
      <a:tcTxStyle b="on" i="off"/>
      <a:tcStyle>
        <a:tcBdr>
          <a:top>
            <a:ln w="12700" cap="flat" cmpd="sng">
              <a:solidFill>
                <a:schemeClr val="accent1"/>
              </a:solidFill>
              <a:prstDash val="solid"/>
              <a:round/>
              <a:headEnd type="none" w="med" len="med"/>
              <a:tailEnd type="none" w="med" len="med"/>
            </a:ln>
          </a:top>
        </a:tcBdr>
        <a:fill>
          <a:solidFill>
            <a:srgbClr val="FFFFFF">
              <a:alpha val="0"/>
            </a:srgbClr>
          </a:solidFill>
        </a:fill>
      </a:tcStyle>
    </a:lastRow>
    <a:firstRow>
      <a:tcTxStyle b="on" i="off"/>
      <a:tcStyle>
        <a:tcBdr>
          <a:bottom>
            <a:ln w="12700" cap="flat" cmpd="sng">
              <a:solidFill>
                <a:schemeClr val="accent1"/>
              </a:solidFill>
              <a:prstDash val="solid"/>
              <a:round/>
              <a:headEnd type="none" w="med" len="med"/>
              <a:tailEnd type="none" w="med" len="med"/>
            </a:ln>
          </a:bottom>
        </a:tcBdr>
        <a:fill>
          <a:solidFill>
            <a:srgbClr val="FFFFFF">
              <a:alpha val="0"/>
            </a:srgb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906" autoAdjust="0"/>
    <p:restoredTop sz="93488" autoAdjust="0"/>
  </p:normalViewPr>
  <p:slideViewPr>
    <p:cSldViewPr snapToGrid="0" snapToObjects="1">
      <p:cViewPr varScale="1">
        <p:scale>
          <a:sx n="103" d="100"/>
          <a:sy n="103" d="100"/>
        </p:scale>
        <p:origin x="2220" y="102"/>
      </p:cViewPr>
      <p:guideLst>
        <p:guide orient="horz" pos="2160"/>
        <p:guide pos="2880"/>
      </p:guideLst>
    </p:cSldViewPr>
  </p:slideViewPr>
  <p:outlineViewPr>
    <p:cViewPr>
      <p:scale>
        <a:sx n="100" d="100"/>
        <a:sy n="100"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notesMaster" Target="notesMasters/notesMaster1.xml"/><Relationship Id="rId3"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885CB01-6679-D646-ACB3-8B04B786C15F}" type="datetimeFigureOut">
              <a:rPr lang="en-US" smtClean="0"/>
              <a:t>10/22/2018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2AC0F4D-8A6F-1C4A-B6BF-1558431E4F79}" type="slidenum">
              <a:rPr lang="en-US" smtClean="0"/>
              <a:t>‹#›</a:t>
            </a:fld>
            <a:endParaRPr lang="en-US"/>
          </a:p>
        </p:txBody>
      </p:sp>
    </p:spTree>
    <p:extLst>
      <p:ext uri="{BB962C8B-B14F-4D97-AF65-F5344CB8AC3E}">
        <p14:creationId xmlns:p14="http://schemas.microsoft.com/office/powerpoint/2010/main" val="35540630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200" b="0" i="0" u="none" strike="noStrike" cap="none">
                <a:solidFill>
                  <a:schemeClr val="dk1"/>
                </a:solidFill>
                <a:latin typeface="Arial"/>
                <a:ea typeface="Arial"/>
                <a:cs typeface="Arial"/>
                <a:sym typeface="Arial"/>
              </a:defRPr>
            </a:lvl2pPr>
            <a:lvl3pPr marL="914400" marR="0" lvl="2" indent="0" algn="l" rtl="0">
              <a:spcBef>
                <a:spcPts val="0"/>
              </a:spcBef>
              <a:buNone/>
              <a:defRPr sz="1200" b="0" i="0" u="none" strike="noStrike" cap="none">
                <a:solidFill>
                  <a:schemeClr val="dk1"/>
                </a:solidFill>
                <a:latin typeface="Arial"/>
                <a:ea typeface="Arial"/>
                <a:cs typeface="Arial"/>
                <a:sym typeface="Arial"/>
              </a:defRPr>
            </a:lvl3pPr>
            <a:lvl4pPr marL="1371600" marR="0" lvl="3" indent="0" algn="l" rtl="0">
              <a:spcBef>
                <a:spcPts val="0"/>
              </a:spcBef>
              <a:buNone/>
              <a:defRPr sz="1200" b="0" i="0" u="none" strike="noStrike" cap="none">
                <a:solidFill>
                  <a:schemeClr val="dk1"/>
                </a:solidFill>
                <a:latin typeface="Arial"/>
                <a:ea typeface="Arial"/>
                <a:cs typeface="Arial"/>
                <a:sym typeface="Arial"/>
              </a:defRPr>
            </a:lvl4pPr>
            <a:lvl5pPr marL="1828800" marR="0" lvl="4" indent="0" algn="l" rtl="0">
              <a:spcBef>
                <a:spcPts val="0"/>
              </a:spcBef>
              <a:buNone/>
              <a:defRPr sz="1200" b="0" i="0" u="none" strike="noStrike" cap="none">
                <a:solidFill>
                  <a:schemeClr val="dk1"/>
                </a:solidFill>
                <a:latin typeface="Arial"/>
                <a:ea typeface="Arial"/>
                <a:cs typeface="Arial"/>
                <a:sym typeface="Arial"/>
              </a:defRPr>
            </a:lvl5pPr>
            <a:lvl6pPr marL="2286000" marR="0" lvl="5" indent="0" algn="l" rtl="0">
              <a:spcBef>
                <a:spcPts val="0"/>
              </a:spcBef>
              <a:buNone/>
              <a:defRPr sz="1200" b="0" i="0" u="none" strike="noStrike" cap="none">
                <a:solidFill>
                  <a:schemeClr val="dk1"/>
                </a:solidFill>
                <a:latin typeface="Arial"/>
                <a:ea typeface="Arial"/>
                <a:cs typeface="Arial"/>
                <a:sym typeface="Arial"/>
              </a:defRPr>
            </a:lvl6pPr>
            <a:lvl7pPr marL="2743200" marR="0" lvl="6" indent="0" algn="l" rtl="0">
              <a:spcBef>
                <a:spcPts val="0"/>
              </a:spcBef>
              <a:buNone/>
              <a:defRPr sz="1200" b="0" i="0" u="none" strike="noStrike" cap="none">
                <a:solidFill>
                  <a:schemeClr val="dk1"/>
                </a:solidFill>
                <a:latin typeface="Arial"/>
                <a:ea typeface="Arial"/>
                <a:cs typeface="Arial"/>
                <a:sym typeface="Arial"/>
              </a:defRPr>
            </a:lvl7pPr>
            <a:lvl8pPr marL="3200400" marR="0" lvl="7" indent="0" algn="l" rtl="0">
              <a:spcBef>
                <a:spcPts val="0"/>
              </a:spcBef>
              <a:buNone/>
              <a:defRPr sz="1200" b="0" i="0" u="none" strike="noStrike" cap="none">
                <a:solidFill>
                  <a:schemeClr val="dk1"/>
                </a:solidFill>
                <a:latin typeface="Arial"/>
                <a:ea typeface="Arial"/>
                <a:cs typeface="Arial"/>
                <a:sym typeface="Arial"/>
              </a:defRPr>
            </a:lvl8pPr>
            <a:lvl9pPr marL="3657600" marR="0" lvl="8" indent="0" algn="l" rtl="0">
              <a:spcBef>
                <a:spcPts val="0"/>
              </a:spcBef>
              <a:buNone/>
              <a:defRPr sz="1200" b="0" i="0" u="none" strike="noStrike" cap="none">
                <a:solidFill>
                  <a:schemeClr val="dk1"/>
                </a:solidFill>
                <a:latin typeface="Arial"/>
                <a:ea typeface="Arial"/>
                <a:cs typeface="Arial"/>
                <a:sym typeface="Arial"/>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Arial"/>
                <a:ea typeface="Arial"/>
                <a:cs typeface="Arial"/>
                <a:sym typeface="Arial"/>
              </a:rPr>
              <a:t>‹#›</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457102709"/>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cap="none" dirty="0">
                <a:solidFill>
                  <a:schemeClr val="dk1"/>
                </a:solidFill>
                <a:latin typeface="Arial"/>
                <a:ea typeface="Arial"/>
                <a:cs typeface="Arial"/>
                <a:sym typeface="Arial"/>
              </a:rPr>
              <a:t>If this PowerPoint presentation contains mathematical equations, you may need to check that your computer has the following installed:</a:t>
            </a:r>
          </a:p>
          <a:p>
            <a:r>
              <a:rPr lang="en-US" sz="1200" b="0" i="0" u="none" strike="noStrike" kern="1200" cap="none" dirty="0">
                <a:solidFill>
                  <a:schemeClr val="dk1"/>
                </a:solidFill>
                <a:latin typeface="Arial"/>
                <a:ea typeface="Arial"/>
                <a:cs typeface="Arial"/>
                <a:sym typeface="Arial"/>
              </a:rPr>
              <a:t>1) MathType Plugin</a:t>
            </a:r>
          </a:p>
          <a:p>
            <a:r>
              <a:rPr lang="en-US" sz="1200" b="0" i="0" u="none" strike="noStrike" kern="1200" cap="none" dirty="0">
                <a:solidFill>
                  <a:schemeClr val="dk1"/>
                </a:solidFill>
                <a:latin typeface="Arial"/>
                <a:ea typeface="Arial"/>
                <a:cs typeface="Arial"/>
                <a:sym typeface="Arial"/>
              </a:rPr>
              <a:t>2) Math Player (free versions available)</a:t>
            </a:r>
          </a:p>
          <a:p>
            <a:r>
              <a:rPr lang="en-US" sz="1200" b="0" i="0" u="none" strike="noStrike" kern="1200" cap="none" dirty="0">
                <a:solidFill>
                  <a:schemeClr val="dk1"/>
                </a:solidFill>
                <a:latin typeface="Arial"/>
                <a:ea typeface="Arial"/>
                <a:cs typeface="Arial"/>
                <a:sym typeface="Arial"/>
              </a:rPr>
              <a:t>3) NVDA Reader (free versions available)</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3099114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You could ask students what types of companies might rely more on customer and supplier intimacy more than others and which companies they feel have served them exceptionally well. Ask the students to identify online sites that achieve a high degree of customer intimacy. Sites to visit would include Netflix, Amazon, and other sites which have recommender systems to suggest purchase ideas to consumers.</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13</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6720135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You could ask students if they have ever been recipients of exceptional service from a company made possible by improved decision making and whether or not information systems contributed to that level of service. For example, perhaps they had a power outage and it took a very short (or very long) time for the utility company to correct the error. Why do utility companies have such poor customer</a:t>
            </a:r>
            <a:r>
              <a:rPr lang="en-US" altLang="en-US" baseline="0" dirty="0"/>
              <a:t> service in general?</a:t>
            </a:r>
            <a:endParaRPr lang="en-US" alt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14</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3343819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Emphasize that achieving any of the previous four business objectives represents the achievement of a competitive advantage as well.</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15</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9746396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Ask students if they can name any examples of companies that failed to survive due to unwillingness or inability to update their information systems. While difficult at first, think about the firms where the products or service were really unacceptable, or where returns were poorly handled. The Sarbanes-Oxley Act requires that public firms keep all data, including e-mail, for five years. You could ask students if they appreciate why information systems would be useful toward meeting the standards imposed by this legislation. Indeed, why should all this information be retained?</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16</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9530700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t>It</a:t>
            </a:r>
            <a:r>
              <a:rPr lang="en-US" altLang="ja-JP" dirty="0"/>
              <a:t>'s important to understand that information systems are not just technologies, but deeply involve people and organizations as well. Being a great programmer does not qualify you for being a great manager of information systems. </a:t>
            </a:r>
          </a:p>
          <a:p>
            <a:pPr eaLnBrk="1" hangingPunct="1"/>
            <a:endParaRPr lang="en-US" altLang="en-US" dirty="0"/>
          </a:p>
          <a:p>
            <a:pPr eaLnBrk="1" hangingPunct="1"/>
            <a:r>
              <a:rPr lang="en-US" altLang="en-US" dirty="0"/>
              <a:t>Ask students to think of a stream of raw facts (data), and then an organized body of data (information)? A stream of facts example is the ticker tape of a stock market (you can go to a Web site to display the streaming stock prices). Summary indices of stock movements and reports on stock groups (e.g. housing, transportation) or market indices</a:t>
            </a:r>
            <a:r>
              <a:rPr lang="en-US" altLang="en-US" baseline="0" dirty="0"/>
              <a:t> like the S&amp;P 500 </a:t>
            </a:r>
            <a:r>
              <a:rPr lang="en-US" altLang="en-US" dirty="0"/>
              <a:t>constitute information.</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17</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2607902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Use an example similar to the one given in the previous slide to illustrate the three activities involved in the function of an information system. Continuing with that example, the process of asking students their age would represent input, calculating the average age and determining the oldest and youngest age would represent processing, and writing that information on the board would represent output.</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18</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1931309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1.1,</a:t>
            </a:r>
            <a:r>
              <a:rPr lang="en-US" altLang="en-US" baseline="0" dirty="0"/>
              <a:t> Page </a:t>
            </a:r>
            <a:r>
              <a:rPr lang="en-US" altLang="en-US" i="0" baseline="0" dirty="0">
                <a:solidFill>
                  <a:srgbClr val="FF0000"/>
                </a:solidFill>
              </a:rPr>
              <a:t>14</a:t>
            </a:r>
            <a:r>
              <a:rPr lang="en-US" altLang="en-US" i="0"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pPr eaLnBrk="1" hangingPunct="1"/>
            <a:r>
              <a:rPr lang="en-US" altLang="en-US" sz="1200" b="0" i="1" dirty="0"/>
              <a:t>Raw data from a supermarket checkout counter can be processed and organized to produce meaningful information, such as the total unit sales of dish detergent or the total sales revenue from dish detergent for a specific store or sales territory.</a:t>
            </a:r>
          </a:p>
          <a:p>
            <a:endParaRPr lang="en-US" altLang="en-US" sz="1200" b="0" i="0" u="none" strike="noStrike" kern="1200" cap="none" baseline="0" dirty="0">
              <a:solidFill>
                <a:schemeClr val="tx1"/>
              </a:solidFill>
              <a:latin typeface="Arial"/>
              <a:ea typeface="Arial"/>
              <a:cs typeface="Arial"/>
              <a:sym typeface="Arial"/>
            </a:endParaRPr>
          </a:p>
          <a:p>
            <a:r>
              <a:rPr lang="en-US" altLang="en-US" dirty="0"/>
              <a:t>Emphasize the distinction between information and data. You could, for example, ask several students to list their ages and write the numbers on one side of the board</a:t>
            </a:r>
            <a:r>
              <a:rPr lang="en-US" altLang="en-US" dirty="0">
                <a:cs typeface="Times New Roman" panose="02020603050405020304" pitchFamily="18" charset="0"/>
              </a:rPr>
              <a:t>—</a:t>
            </a:r>
            <a:r>
              <a:rPr lang="en-US" altLang="en-US" dirty="0"/>
              <a:t>then you could calculate the average age of those students on the other side, oldest student, youngest student, and so forth, to illustrate the difference between raw data and meaningful information.</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19</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0855078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1.2,</a:t>
            </a:r>
            <a:r>
              <a:rPr lang="en-US" altLang="en-US" baseline="0" dirty="0"/>
              <a:t> Page </a:t>
            </a:r>
            <a:r>
              <a:rPr lang="en-US" altLang="en-US" i="0" baseline="0" dirty="0">
                <a:solidFill>
                  <a:srgbClr val="FF0000"/>
                </a:solidFill>
              </a:rPr>
              <a:t>15.</a:t>
            </a:r>
            <a:endParaRPr lang="en-US" altLang="en-US" i="0"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baseline="0" dirty="0"/>
          </a:p>
          <a:p>
            <a:pPr eaLnBrk="1" hangingPunct="1"/>
            <a:r>
              <a:rPr lang="en-US" altLang="en-US" sz="1200" b="0" i="1" dirty="0"/>
              <a:t>An information system contains information about an organization and its surrounding environment. Three basic activities—input, processing, and output—produce the information organizations need. Feedback is output returned to appropriate people or activities in the organization to evaluate and refine the input. Environmental actors, such as customers, suppliers, competitors, stockholders, and regulatory agencies, interact with the organization and its information systems.</a:t>
            </a:r>
          </a:p>
          <a:p>
            <a:endParaRPr lang="en-US" altLang="en-US" sz="1200" b="0" i="0" u="none" strike="noStrike" kern="1200" cap="none" baseline="0" dirty="0">
              <a:solidFill>
                <a:schemeClr val="tx1"/>
              </a:solidFill>
              <a:latin typeface="Arial"/>
              <a:ea typeface="Arial"/>
              <a:cs typeface="Arial"/>
              <a:sym typeface="Arial"/>
            </a:endParaRPr>
          </a:p>
          <a:p>
            <a:r>
              <a:rPr lang="en-US" altLang="en-US" dirty="0"/>
              <a:t>The point of this diagram is first of all to highlight the three basic activities of information systems, so that students can understand what an information system is doing at its most fundamental level. But the diagram also puts information systems into the context of organizations (firms), and then puts the firm into its respective environment composed of shareholders, higher level authorities (government), competitors, suppliers, and customers. Suddenly, students should see that information systems play a central role mediating and interacting with all these players. Hence, systems play a key role in the operations and survival of the firm. </a:t>
            </a:r>
          </a:p>
          <a:p>
            <a:endParaRPr lang="en-US" altLang="en-US" dirty="0"/>
          </a:p>
          <a:p>
            <a:r>
              <a:rPr lang="en-US" altLang="en-US" dirty="0"/>
              <a:t>You could also explain this diagram by relating it back to the opening case, as the book does.</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20</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2082591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t>It takes many different skills to build and manage information systems.</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21</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0237806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1.3,</a:t>
            </a:r>
            <a:r>
              <a:rPr lang="en-US" altLang="en-US" baseline="0" dirty="0"/>
              <a:t> Page </a:t>
            </a:r>
            <a:r>
              <a:rPr lang="en-US" altLang="en-US" i="0" baseline="0" dirty="0">
                <a:solidFill>
                  <a:srgbClr val="FF0000"/>
                </a:solidFill>
              </a:rPr>
              <a:t>16</a:t>
            </a:r>
            <a:r>
              <a:rPr lang="en-US" altLang="en-US" i="0" baseline="0"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b="0" i="1" dirty="0"/>
              <a:t>Using information systems effectively requires an understanding of the organization, people, and information technology shaping the systems. An information system provides a solution to important business problems or challenges facing the firm.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sz="1200"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These three themes (people, organizations, and technology) will reappear throughout the book. Understanding the interaction between these factors and information systems is known as information system literacy. Knowing how to optimize the relationship between technology, organizations, and people is the purpose of this book and course.</a:t>
            </a:r>
            <a:endParaRPr lang="en-US" altLang="en-US" sz="1200" b="0"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22</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3170075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dirty="0"/>
              <a:t>You could</a:t>
            </a:r>
            <a:r>
              <a:rPr lang="en-US" altLang="ja-JP" baseline="0" dirty="0"/>
              <a:t> ask students to come up with suggestions for improving grocery store shopping using technology. How would they like to shop for groceries: at the store, or by ordering online?</a:t>
            </a:r>
            <a:endParaRPr lang="en-US" altLang="ja-JP"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4</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6746545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t>What types of issues and problems would occur in a company whose information systems did not accurately reflect its culture, or whose hierarchy (chain of command)</a:t>
            </a:r>
            <a:r>
              <a:rPr lang="en-US" altLang="en-US" baseline="0" dirty="0"/>
              <a:t> </a:t>
            </a:r>
            <a:r>
              <a:rPr lang="en-US" altLang="en-US" dirty="0"/>
              <a:t>was overly complex or poorly conceived? In some cases, the culture of the firm is dysfunctional, and you would not want new information systems to reflect that</a:t>
            </a:r>
            <a:r>
              <a:rPr lang="en-US" altLang="en-US" baseline="0" dirty="0"/>
              <a:t> culture.</a:t>
            </a:r>
            <a:endParaRPr lang="en-US" alt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23</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3915571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t>The </a:t>
            </a:r>
            <a:r>
              <a:rPr lang="ja-JP" altLang="en-US" dirty="0"/>
              <a:t>“</a:t>
            </a:r>
            <a:r>
              <a:rPr lang="en-US" altLang="ja-JP" dirty="0"/>
              <a:t>people</a:t>
            </a:r>
            <a:r>
              <a:rPr lang="ja-JP" altLang="en-US" dirty="0"/>
              <a:t>”</a:t>
            </a:r>
            <a:r>
              <a:rPr lang="en-US" altLang="ja-JP" dirty="0"/>
              <a:t> dimension of systems is often the most difficult to get right. Technologies change all the time, people do not change very rapidly. In order to use technologies effectively, people need training, and they need to think intelligently about how their business works. Managers are the employees who attempt to understand organizational issues and challenges, and then use technologies to solve the issues and meet the challenges.</a:t>
            </a:r>
            <a:endParaRPr lang="en-US" alt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24</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2862078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t>Obviously, information systems are based on technologies</a:t>
            </a:r>
            <a:r>
              <a:rPr lang="en-US" altLang="en-US" dirty="0">
                <a:cs typeface="Times New Roman" panose="02020603050405020304" pitchFamily="18" charset="0"/>
              </a:rPr>
              <a:t>—</a:t>
            </a:r>
            <a:r>
              <a:rPr lang="en-US" altLang="en-US" dirty="0"/>
              <a:t>computer hardware and software, telecommunications equipment. These technologies are like the infrastructure of a building</a:t>
            </a:r>
            <a:r>
              <a:rPr lang="en-US" altLang="en-US" dirty="0">
                <a:cs typeface="Times New Roman" panose="02020603050405020304" pitchFamily="18" charset="0"/>
              </a:rPr>
              <a:t>—</a:t>
            </a:r>
            <a:r>
              <a:rPr lang="en-US" altLang="en-US" dirty="0"/>
              <a:t>the plumbing and electrical and mechanical features in a building. Technology is the platform that enables all the common systems applications from Apple iPhones to the Internet.</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25</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1588539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t>Ask students if they have ever signed for a package using a device like the DIAD. How important are technologies like these to UPS</a:t>
            </a:r>
            <a:r>
              <a:rPr lang="en-US" altLang="ja-JP" dirty="0"/>
              <a:t>'s bottom line? There's an interesting video case study on the UPS DIAD in the Case Study package. You could show this video during class.</a:t>
            </a:r>
            <a:endParaRPr lang="en-US" alt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26</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8794769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t>Ask students to think about the jobs they have held in the past, and then describe some of the common business problems they faced, the factors involved, and what category these factors fall into.</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27</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83559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t>Ask students to think about the jobs they have held in the past, and then describe some of the common business problems they faced, the factors involved, and what category these factors fall into.</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28</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75973094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t>Ask students about their job experiences with problem identification. Usually, there are different points of view about what the problem actually is. There often is no agreement about what the problem</a:t>
            </a:r>
            <a:r>
              <a:rPr lang="en-US" altLang="en-US" baseline="0" dirty="0"/>
              <a:t> really is.</a:t>
            </a:r>
            <a:endParaRPr lang="en-US" alt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29</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08109718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t>Ask students to describe if any of these typical business problems arose in their work experience.</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30</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91049970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t>Once again, draw students out and ask them to speak about the technology problems they have experienced in their work.</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31</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05998928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t>There should be a flood of student comments about people problems they</a:t>
            </a:r>
            <a:r>
              <a:rPr lang="en-US" altLang="en-US" baseline="0" dirty="0"/>
              <a:t> have experienced on jobs!</a:t>
            </a:r>
            <a:endParaRPr lang="en-US" alt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32</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552593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ja-JP" dirty="0"/>
              <a:t>Ask students for their impressions</a:t>
            </a:r>
            <a:r>
              <a:rPr lang="en-US" altLang="ja-JP" baseline="0" dirty="0"/>
              <a:t> of how IS has changed the ways they shop, purchase, and consume media in particular. For comparison, how did they do these things in the past, and how did their parents do them.</a:t>
            </a:r>
            <a:endParaRPr lang="en-US" altLang="ja-JP"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6</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16477695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t>Why are there so many solutions to a problem? How many solutions can be seriously examined and explored? </a:t>
            </a:r>
          </a:p>
          <a:p>
            <a:pPr eaLnBrk="1" hangingPunct="1"/>
            <a:endParaRPr lang="en-US" altLang="en-US" dirty="0"/>
          </a:p>
          <a:p>
            <a:pPr eaLnBrk="1" hangingPunct="1"/>
            <a:r>
              <a:rPr lang="en-US" altLang="en-US" dirty="0"/>
              <a:t>Why should implementation be considered in the problem solving process? One reason is that you want to avoid solutions that cannot be easily implemented.</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33</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01729535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t>Why aren</a:t>
            </a:r>
            <a:r>
              <a:rPr lang="en-US" altLang="ja-JP" dirty="0"/>
              <a:t>'t problems solved once and for all? Some problems might be </a:t>
            </a:r>
            <a:r>
              <a:rPr lang="ja-JP" altLang="en-US" dirty="0"/>
              <a:t>“</a:t>
            </a:r>
            <a:r>
              <a:rPr lang="en-US" altLang="ja-JP" dirty="0"/>
              <a:t>solved</a:t>
            </a:r>
            <a:r>
              <a:rPr lang="ja-JP" altLang="en-US" dirty="0"/>
              <a:t>”</a:t>
            </a:r>
            <a:r>
              <a:rPr lang="en-US" altLang="ja-JP" dirty="0"/>
              <a:t> and forgotten, and lack of attention leads to the problems arising again.</a:t>
            </a:r>
            <a:endParaRPr lang="en-US" alt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34</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09969698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1.4,</a:t>
            </a:r>
            <a:r>
              <a:rPr lang="en-US" altLang="en-US" baseline="0" dirty="0"/>
              <a:t> Page </a:t>
            </a:r>
            <a:r>
              <a:rPr lang="en-US" altLang="en-US" i="0" baseline="0" dirty="0">
                <a:solidFill>
                  <a:srgbClr val="FF0000"/>
                </a:solidFill>
              </a:rPr>
              <a:t>21</a:t>
            </a:r>
            <a:r>
              <a:rPr lang="en-US" altLang="en-US" i="0" baseline="0" dirty="0"/>
              <a:t>.</a:t>
            </a:r>
          </a:p>
          <a:p>
            <a:r>
              <a:rPr lang="en-US" sz="1200" b="0" i="1" u="none" strike="noStrike" kern="1200" cap="none" baseline="0" dirty="0">
                <a:solidFill>
                  <a:schemeClr val="tx1"/>
                </a:solidFill>
                <a:latin typeface="Arial"/>
                <a:ea typeface="Arial"/>
                <a:cs typeface="Arial"/>
                <a:sym typeface="Arial"/>
              </a:rPr>
              <a:t>During implementation and thereafter, the outcome must be continually measured, and the information about how well the solution is working is fed back to the problem solvers. In this way, the identification of the problem can change over time, solutions can be changed, and new choices can be made, all based on experience.</a:t>
            </a:r>
          </a:p>
          <a:p>
            <a:endParaRPr lang="en-US" altLang="en-US" sz="1200" b="0" dirty="0"/>
          </a:p>
          <a:p>
            <a:pPr eaLnBrk="1" hangingPunct="1"/>
            <a:r>
              <a:rPr lang="en-US" altLang="en-US" dirty="0"/>
              <a:t>What makes problem solving continuous is that most solutions don</a:t>
            </a:r>
            <a:r>
              <a:rPr lang="en-US" altLang="ja-JP" dirty="0"/>
              <a:t>'t always work perfectly and need fine tuning. Some decisions result in actions that don't work at all, or work perfectly (at least for a period of time). In any case, you need continuous feedback from the environment to track how well solutions are working.</a:t>
            </a:r>
            <a:endParaRPr lang="en-US" alt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35</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03489123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t>Why aren</a:t>
            </a:r>
            <a:r>
              <a:rPr lang="en-US" altLang="ja-JP" dirty="0"/>
              <a:t>'t problems solved once and for all? Some problems might be </a:t>
            </a:r>
            <a:r>
              <a:rPr lang="ja-JP" altLang="en-US" dirty="0"/>
              <a:t>“</a:t>
            </a:r>
            <a:r>
              <a:rPr lang="en-US" altLang="ja-JP" dirty="0"/>
              <a:t>solved</a:t>
            </a:r>
            <a:r>
              <a:rPr lang="ja-JP" altLang="en-US" dirty="0"/>
              <a:t>”</a:t>
            </a:r>
            <a:r>
              <a:rPr lang="en-US" altLang="ja-JP" dirty="0"/>
              <a:t> and forgotten, and lack of attention leads to the problems arising again. Can students think of an example</a:t>
            </a:r>
            <a:r>
              <a:rPr lang="en-US" altLang="ja-JP" baseline="0" dirty="0"/>
              <a:t> of where the wrong problem was solved? Or solutions adopted which had nothing to do with the problem?</a:t>
            </a:r>
            <a:endParaRPr lang="en-US" alt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36</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69244833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t>Why should these elements of critical thinking be an issue at all? Why should it be hard to suspend judgment? Be aware of different perspectives? Test alternatives? Be aware of limitations?</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37</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51319218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t>If your objective is to increase sales of a new line of clothing, and then sales don</a:t>
            </a:r>
            <a:r>
              <a:rPr lang="en-US" altLang="ja-JP" dirty="0"/>
              <a:t>'t increase, at the very least a business has a challenge (if not an outright </a:t>
            </a:r>
            <a:r>
              <a:rPr lang="ja-JP" altLang="en-US" dirty="0"/>
              <a:t>“</a:t>
            </a:r>
            <a:r>
              <a:rPr lang="en-US" altLang="ja-JP" dirty="0"/>
              <a:t>problem</a:t>
            </a:r>
            <a:r>
              <a:rPr lang="ja-JP" altLang="en-US" dirty="0"/>
              <a:t>”</a:t>
            </a:r>
            <a:r>
              <a:rPr lang="en-US" altLang="ja-JP" dirty="0"/>
              <a:t> that needs solving).</a:t>
            </a:r>
            <a:endParaRPr lang="en-US" alt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38</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96800307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t>Just having one set of skills is not a very wise idea when preparing for future labor markets. The more skills you have (say language skills plus information systems skills plus some finance skills) the greater your attractiveness to future employers who may see you as a multi-skilled person who could fit into a variety of jobs.</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39</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32129944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All of the occupational areas discussed in this section require some level of information systems skills and knowledge. IS </a:t>
            </a:r>
            <a:r>
              <a:rPr lang="en-US" altLang="en-US" dirty="0" err="1"/>
              <a:t>is</a:t>
            </a:r>
            <a:r>
              <a:rPr lang="en-US" altLang="en-US" dirty="0"/>
              <a:t> a major lever of organizational change in the future, and very important for achieving new levels of productivity. The future will be very rich in digital information. Learning how to make sense out it will be a very valuable skill.</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47</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29991939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good opportunity for a class discussion of the</a:t>
            </a:r>
            <a:r>
              <a:rPr lang="en-US" baseline="0" dirty="0"/>
              <a:t> new Section 1-5 on careers. Would any in the class be interested in a job like this? What do they think are the most important skills the employer is looking for? How would they answer the interviewer questions?</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48</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249666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Ask students to explain why these items are examples of information systems transforming business. What industries are especially hard hit with disruptions and change due to IT?</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7</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1435259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Ask students whether or not the smartphones that are changing business have had a similar effect on their own lives. Have iPhones dramatically changed they way they do things or created new possibilities?</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8</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17881223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You could ask students to name ways in which globalization affects their everyday lives. Ask them how they might react if they learned that a job opening they coveted was outsourced to another country, or on the other hand, what they would do if they were managers filling a job opening and workers from abroad could fill the spot for a fraction of the cost?</a:t>
            </a:r>
            <a:r>
              <a:rPr lang="en-US" altLang="en-US" baseline="0" dirty="0"/>
              <a:t> Benefits of globalization: how would they feel about paying 50% more for their clothing that was made domestically in the U.S.?</a:t>
            </a:r>
            <a:endParaRPr lang="en-US" alt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9</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4842115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t>Which objective do students consider to be most important? Ask students to describe their personal business experience as employers (or owners), and to describe which of the above objectives was most important in their firm or job.</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10</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8271276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a:t>Describe to students why it is that digital links between suppliers and stores would improve efficiency (critical information travels faster, better control over inventory levels).</a:t>
            </a:r>
          </a:p>
          <a:p>
            <a:r>
              <a:rPr lang="en-US" altLang="en-US" dirty="0"/>
              <a:t>Walmart is the most efficient retailer in the industry and exemplifies operational excellence. You could ask students to name other businesses that they believe exhibit a high level of operational excellence. How about Amazon? Or iTunes. Or Netflix? Do customers perceive operational excellence? Does it make a difference for customer purchasing? What Web sites strike students as really excellent in terms of customer service? If you have a podium computer, you might want to visit the Walmart site and the Amazon site to compare them in terms of ease of use.</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11</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101478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You could ask students to name other new products or business models that they</a:t>
            </a:r>
            <a:r>
              <a:rPr lang="en-US" altLang="ja-JP" dirty="0"/>
              <a:t>'ve encountered and how they might relate to new information systems or new technology. One way to encourage participation is ask students to help you list on the blackboard some really interesting recent digital product innovations. Discussing </a:t>
            </a:r>
            <a:r>
              <a:rPr lang="ja-JP" altLang="en-US" dirty="0"/>
              <a:t>“</a:t>
            </a:r>
            <a:r>
              <a:rPr lang="en-US" altLang="ja-JP" dirty="0"/>
              <a:t>green technologies</a:t>
            </a:r>
            <a:r>
              <a:rPr lang="ja-JP" altLang="en-US" dirty="0"/>
              <a:t>”</a:t>
            </a:r>
            <a:r>
              <a:rPr lang="en-US" altLang="ja-JP" dirty="0"/>
              <a:t> like wind, solar, and hybrid vehicles is always fun. The impact of smartphones and table computers is also a fun topic for students. In this context, what role will IT be playing in the development of these technologies?</a:t>
            </a:r>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12</a:t>
            </a:fld>
            <a:endParaRPr lang="en-US" sz="12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3407581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Shape 17"/>
        <p:cNvGrpSpPr/>
        <p:nvPr/>
      </p:nvGrpSpPr>
      <p:grpSpPr>
        <a:xfrm>
          <a:off x="0" y="0"/>
          <a:ext cx="0" cy="0"/>
          <a:chOff x="0" y="0"/>
          <a:chExt cx="0" cy="0"/>
        </a:xfrm>
      </p:grpSpPr>
      <p:sp>
        <p:nvSpPr>
          <p:cNvPr id="18" name="Shape 18"/>
          <p:cNvSpPr/>
          <p:nvPr/>
        </p:nvSpPr>
        <p:spPr>
          <a:xfrm>
            <a:off x="0" y="0"/>
            <a:ext cx="9144000" cy="3886200"/>
          </a:xfrm>
          <a:prstGeom prst="rect">
            <a:avLst/>
          </a:prstGeom>
          <a:solidFill>
            <a:srgbClr val="007FA3"/>
          </a:solidFill>
          <a:ln w="25400" cap="flat" cmpd="sng">
            <a:solidFill>
              <a:srgbClr val="007FA3"/>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a:solidFill>
                <a:schemeClr val="lt1"/>
              </a:solidFill>
              <a:latin typeface="Arial"/>
              <a:ea typeface="Arial"/>
              <a:cs typeface="Arial"/>
              <a:sym typeface="Arial"/>
            </a:endParaRPr>
          </a:p>
        </p:txBody>
      </p:sp>
      <p:sp>
        <p:nvSpPr>
          <p:cNvPr id="19" name="Shape 19"/>
          <p:cNvSpPr txBox="1">
            <a:spLocks noGrp="1"/>
          </p:cNvSpPr>
          <p:nvPr>
            <p:ph type="ctrTitle"/>
          </p:nvPr>
        </p:nvSpPr>
        <p:spPr>
          <a:xfrm>
            <a:off x="685800" y="762000"/>
            <a:ext cx="7772400" cy="2838451"/>
          </a:xfrm>
          <a:prstGeom prst="rect">
            <a:avLst/>
          </a:prstGeom>
          <a:noFill/>
          <a:ln>
            <a:noFill/>
          </a:ln>
        </p:spPr>
        <p:txBody>
          <a:bodyPr lIns="91425" tIns="91425" rIns="91425" bIns="91425" anchor="b" anchorCtr="0"/>
          <a:lstStyle>
            <a:lvl1pPr marL="0" marR="0" lvl="0" indent="0" algn="l" rtl="0">
              <a:lnSpc>
                <a:spcPct val="100000"/>
              </a:lnSpc>
              <a:spcBef>
                <a:spcPts val="0"/>
              </a:spcBef>
              <a:buClr>
                <a:schemeClr val="lt1"/>
              </a:buClr>
              <a:buFont typeface="Times New Roman"/>
              <a:buNone/>
              <a:defRPr sz="3600" b="1" i="0" u="none" strike="noStrike" cap="none">
                <a:solidFill>
                  <a:schemeClr val="lt1"/>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20" name="Shape 20"/>
          <p:cNvSpPr txBox="1">
            <a:spLocks noGrp="1"/>
          </p:cNvSpPr>
          <p:nvPr>
            <p:ph type="subTitle" idx="1"/>
          </p:nvPr>
        </p:nvSpPr>
        <p:spPr>
          <a:xfrm>
            <a:off x="674687" y="3962400"/>
            <a:ext cx="7794625"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800" b="0" i="0" u="none" strike="noStrike" cap="none">
                <a:solidFill>
                  <a:schemeClr val="dk1"/>
                </a:solidFill>
                <a:latin typeface="Arial"/>
                <a:ea typeface="Arial"/>
                <a:cs typeface="Arial"/>
                <a:sym typeface="Arial"/>
              </a:defRPr>
            </a:lvl1pPr>
            <a:lvl2pPr marL="457200" marR="0" lvl="1"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2pPr>
            <a:lvl3pPr marL="914400" marR="0" lvl="2" indent="0" algn="ctr"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4pPr>
            <a:lvl5pPr marL="1828800" marR="0" lvl="4"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5pPr>
            <a:lvl6pPr marL="2286000" marR="0" lvl="5"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6pPr>
            <a:lvl7pPr marL="2743200" marR="0" lvl="6"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7pPr>
            <a:lvl8pPr marL="3200400" marR="0" lvl="7"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8pPr>
            <a:lvl9pPr marL="3657600" marR="0" lvl="8"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9pPr>
          </a:lstStyle>
          <a:p>
            <a:endParaRPr dirty="0"/>
          </a:p>
        </p:txBody>
      </p:sp>
      <p:sp>
        <p:nvSpPr>
          <p:cNvPr id="21" name="Shape 2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22" name="Shape 2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23" name="Shape 2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3245734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Two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2" name="Shape 32"/>
          <p:cNvSpPr txBox="1">
            <a:spLocks noGrp="1"/>
          </p:cNvSpPr>
          <p:nvPr>
            <p:ph type="body" idx="1"/>
          </p:nvPr>
        </p:nvSpPr>
        <p:spPr>
          <a:xfrm>
            <a:off x="457200" y="16002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endParaRPr lang="en-US" dirty="0"/>
          </a:p>
          <a:p>
            <a:pPr lvl="1"/>
            <a:endParaRPr lang="en-US" dirty="0"/>
          </a:p>
          <a:p>
            <a:pPr lvl="2"/>
            <a:endParaRPr dirty="0"/>
          </a:p>
        </p:txBody>
      </p:sp>
      <p:sp>
        <p:nvSpPr>
          <p:cNvPr id="33" name="Shape 33"/>
          <p:cNvSpPr txBox="1">
            <a:spLocks noGrp="1"/>
          </p:cNvSpPr>
          <p:nvPr>
            <p:ph type="body" idx="2"/>
          </p:nvPr>
        </p:nvSpPr>
        <p:spPr>
          <a:xfrm>
            <a:off x="457200" y="39624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endParaRPr lang="en-US" dirty="0"/>
          </a:p>
          <a:p>
            <a:pPr lvl="1"/>
            <a:endParaRPr lang="en-US" dirty="0"/>
          </a:p>
          <a:p>
            <a:pPr lvl="2"/>
            <a:endParaRPr dirty="0"/>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146176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Blank">
    <p:spTree>
      <p:nvGrpSpPr>
        <p:cNvPr id="1" name="Shape 79"/>
        <p:cNvGrpSpPr/>
        <p:nvPr/>
      </p:nvGrpSpPr>
      <p:grpSpPr>
        <a:xfrm>
          <a:off x="0" y="0"/>
          <a:ext cx="0" cy="0"/>
          <a:chOff x="0" y="0"/>
          <a:chExt cx="0" cy="0"/>
        </a:xfrm>
      </p:grpSpPr>
      <p:sp>
        <p:nvSpPr>
          <p:cNvPr id="80" name="Shape 80"/>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81" name="Shape 81"/>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82" name="Shape 82"/>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t>‹#›</a:t>
            </a:fld>
            <a:endParaRPr lang="en-US" sz="900" b="0" i="0" u="none" strike="noStrike" cap="none">
              <a:solidFill>
                <a:schemeClr val="dk1"/>
              </a:solidFill>
              <a:latin typeface="Arial"/>
              <a:ea typeface="Arial"/>
              <a:cs typeface="Arial"/>
              <a:sym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2"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14" name="TextBox 13"/>
          <p:cNvSpPr txBox="1"/>
          <p:nvPr userDrawn="1"/>
        </p:nvSpPr>
        <p:spPr>
          <a:xfrm>
            <a:off x="1600200" y="6429345"/>
            <a:ext cx="7162800" cy="276999"/>
          </a:xfrm>
          <a:prstGeom prst="rect">
            <a:avLst/>
          </a:prstGeom>
          <a:noFill/>
        </p:spPr>
        <p:txBody>
          <a:bodyPr wrap="square" rtlCol="0">
            <a:spAutoFit/>
          </a:bodyPr>
          <a:lstStyle/>
          <a:p>
            <a:pPr algn="r">
              <a:buClrTx/>
              <a:defRPr/>
            </a:pPr>
            <a:r>
              <a:rPr lang="en-US" altLang="en-US" sz="1200" dirty="0">
                <a:latin typeface="Verdana" panose="020B0604030504040204" pitchFamily="34" charset="0"/>
                <a:ea typeface="Verdana" panose="020B0604030504040204" pitchFamily="34" charset="0"/>
                <a:cs typeface="Verdana" panose="020B0604030504040204" pitchFamily="34" charset="0"/>
              </a:rPr>
              <a:t>Copyright © 2016, 2013, 2010 Pearson Education, Inc. All Rights Reserved</a:t>
            </a:r>
          </a:p>
        </p:txBody>
      </p:sp>
      <p:pic>
        <p:nvPicPr>
          <p:cNvPr id="15" name="Picture 14"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Tree>
    <p:extLst>
      <p:ext uri="{BB962C8B-B14F-4D97-AF65-F5344CB8AC3E}">
        <p14:creationId xmlns:p14="http://schemas.microsoft.com/office/powerpoint/2010/main" val="32431551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a:t>Click to edit Master title style</a:t>
            </a:r>
            <a:endParaRPr lang="en-US" dirty="0"/>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10/22/2018</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
        <p:nvSpPr>
          <p:cNvPr id="20" name="Text Placeholder 17"/>
          <p:cNvSpPr>
            <a:spLocks noGrp="1"/>
          </p:cNvSpPr>
          <p:nvPr>
            <p:ph type="body" sz="quarter" idx="16" hasCustomPrompt="1"/>
          </p:nvPr>
        </p:nvSpPr>
        <p:spPr>
          <a:xfrm>
            <a:off x="3048000" y="6529254"/>
            <a:ext cx="5867400" cy="187537"/>
          </a:xfrm>
        </p:spPr>
        <p:txBody>
          <a:bodyPr/>
          <a:lstStyle>
            <a:lvl1pPr marL="0" indent="0" algn="r">
              <a:buNone/>
              <a:defRPr sz="800" baseline="0"/>
            </a:lvl1pPr>
          </a:lstStyle>
          <a:p>
            <a:pPr lvl="0"/>
            <a:r>
              <a:rPr lang="en-US" dirty="0"/>
              <a:t>Click to add copyright line</a:t>
            </a:r>
            <a:endParaRPr lang="en-IN" dirty="0"/>
          </a:p>
        </p:txBody>
      </p:sp>
      <p:pic>
        <p:nvPicPr>
          <p:cNvPr id="12" name="Picture 11"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Tree>
    <p:extLst>
      <p:ext uri="{BB962C8B-B14F-4D97-AF65-F5344CB8AC3E}">
        <p14:creationId xmlns:p14="http://schemas.microsoft.com/office/powerpoint/2010/main" val="23050226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baseline="0">
                <a:solidFill>
                  <a:schemeClr val="accent1"/>
                </a:solidFill>
                <a:latin typeface="+mj-lt"/>
              </a:defRPr>
            </a:lvl1pPr>
          </a:lstStyle>
          <a:p>
            <a:r>
              <a:rPr lang="en-US" dirty="0"/>
              <a:t>Click to edit Master title style</a:t>
            </a:r>
          </a:p>
        </p:txBody>
      </p:sp>
      <p:sp>
        <p:nvSpPr>
          <p:cNvPr id="3" name="Content Placeholder 2"/>
          <p:cNvSpPr>
            <a:spLocks noGrp="1"/>
          </p:cNvSpPr>
          <p:nvPr>
            <p:ph idx="1"/>
          </p:nvPr>
        </p:nvSpPr>
        <p:spPr/>
        <p:txBody>
          <a:bodyPr/>
          <a:lstStyle>
            <a:lvl1pPr>
              <a:buClr>
                <a:schemeClr val="accent1"/>
              </a:buClr>
              <a:buSzPct val="100000"/>
              <a:defRPr/>
            </a:lvl1pPr>
            <a:lvl2pPr>
              <a:buClr>
                <a:schemeClr val="accent1"/>
              </a:buClr>
              <a:defRPr/>
            </a:lvl2pPr>
            <a:lvl3pPr>
              <a:buClr>
                <a:schemeClr val="accent1"/>
              </a:buClr>
              <a:defRPr/>
            </a:lvl3pPr>
            <a:lvl4pPr>
              <a:buClr>
                <a:schemeClr val="accent1"/>
              </a:buClr>
              <a:defRPr/>
            </a:lvl4pPr>
            <a:lvl5pPr>
              <a:buClr>
                <a:schemeClr val="accent1"/>
              </a:buClr>
              <a:defRPr/>
            </a:lvl5pPr>
            <a:lvl6pPr>
              <a:buClr>
                <a:schemeClr val="accent1"/>
              </a:buClr>
              <a:defRPr/>
            </a:lvl6pPr>
            <a:lvl7pPr>
              <a:buClr>
                <a:schemeClr val="accent1"/>
              </a:buClr>
              <a:defRPr/>
            </a:lvl7pPr>
            <a:lvl8pPr>
              <a:buClr>
                <a:schemeClr val="accent1"/>
              </a:buClr>
              <a:defRPr/>
            </a:lvl8pPr>
            <a:lvl9pPr>
              <a:buClr>
                <a:schemeClr val="accent1"/>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9" name="Date Placeholder 3"/>
          <p:cNvSpPr>
            <a:spLocks noGrp="1"/>
          </p:cNvSpPr>
          <p:nvPr>
            <p:ph type="dt" sz="half" idx="10"/>
          </p:nvPr>
        </p:nvSpPr>
        <p:spPr>
          <a:xfrm>
            <a:off x="6335713" y="113072"/>
            <a:ext cx="2133600" cy="182880"/>
          </a:xfrm>
        </p:spPr>
        <p:txBody>
          <a:bodyPr/>
          <a:lstStyle/>
          <a:p>
            <a:fld id="{891838CE-430E-45DE-B6AA-42DD655BB05E}" type="datetime1">
              <a:rPr lang="en-US" smtClean="0"/>
              <a:t>10/22/2018</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8589649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a:solidFill>
                  <a:srgbClr val="3399B5"/>
                </a:solidFill>
              </a:defRPr>
            </a:lvl1pPr>
          </a:lstStyle>
          <a:p>
            <a:r>
              <a:rPr lang="en-US" dirty="0"/>
              <a:t>Click to edit Master title style</a:t>
            </a:r>
          </a:p>
        </p:txBody>
      </p:sp>
      <p:sp>
        <p:nvSpPr>
          <p:cNvPr id="3" name="Content Placeholder 2"/>
          <p:cNvSpPr>
            <a:spLocks noGrp="1"/>
          </p:cNvSpPr>
          <p:nvPr>
            <p:ph idx="1"/>
          </p:nvPr>
        </p:nvSpPr>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5241565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34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10/22/2018</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9" name="Picture 8"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4" name="TextBox 13"/>
          <p:cNvSpPr txBox="1"/>
          <p:nvPr userDrawn="1"/>
        </p:nvSpPr>
        <p:spPr>
          <a:xfrm>
            <a:off x="1600200" y="6429345"/>
            <a:ext cx="7162800" cy="276999"/>
          </a:xfrm>
          <a:prstGeom prst="rect">
            <a:avLst/>
          </a:prstGeom>
          <a:noFill/>
        </p:spPr>
        <p:txBody>
          <a:bodyPr wrap="square" rtlCol="0">
            <a:spAutoFit/>
          </a:bodyPr>
          <a:lstStyle/>
          <a:p>
            <a:pPr algn="r">
              <a:buClrTx/>
              <a:defRPr/>
            </a:pPr>
            <a:r>
              <a:rPr lang="en-US" altLang="en-US" sz="1200" dirty="0">
                <a:latin typeface="Verdana" panose="020B0604030504040204" pitchFamily="34" charset="0"/>
                <a:ea typeface="Verdana" panose="020B0604030504040204" pitchFamily="34" charset="0"/>
                <a:cs typeface="Verdana" panose="020B0604030504040204" pitchFamily="34" charset="0"/>
              </a:rPr>
              <a:t>Copyright © 2016, 2013, 2010 Pearson Education, Inc. All Rights Reserved</a:t>
            </a:r>
          </a:p>
        </p:txBody>
      </p:sp>
    </p:spTree>
    <p:extLst>
      <p:ext uri="{BB962C8B-B14F-4D97-AF65-F5344CB8AC3E}">
        <p14:creationId xmlns:p14="http://schemas.microsoft.com/office/powerpoint/2010/main" val="27405449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8832AD23-A511-424E-9DD2-B8CE2D237B20}" type="datetime1">
              <a:rPr lang="en-US" smtClean="0"/>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23425785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1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a:buClr>
                <a:srgbClr val="007FA3"/>
              </a:buClr>
              <a:buSzPct val="100000"/>
              <a:defRPr/>
            </a:lvl1pPr>
            <a:lvl2pPr>
              <a:buClr>
                <a:srgbClr val="007FA3"/>
              </a:buClr>
              <a:defRPr/>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10/22/2018</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536058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2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600200"/>
            <a:ext cx="8229600" cy="1752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13" name="Content Placeholder 2"/>
          <p:cNvSpPr>
            <a:spLocks noGrp="1"/>
          </p:cNvSpPr>
          <p:nvPr>
            <p:ph idx="13"/>
          </p:nvPr>
        </p:nvSpPr>
        <p:spPr>
          <a:xfrm>
            <a:off x="457200" y="3733800"/>
            <a:ext cx="8229600" cy="1752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201332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Figure + Caption">
    <p:spTree>
      <p:nvGrpSpPr>
        <p:cNvPr id="1" name="Shape 53"/>
        <p:cNvGrpSpPr/>
        <p:nvPr/>
      </p:nvGrpSpPr>
      <p:grpSpPr>
        <a:xfrm>
          <a:off x="0" y="0"/>
          <a:ext cx="0" cy="0"/>
          <a:chOff x="0" y="0"/>
          <a:chExt cx="0" cy="0"/>
        </a:xfrm>
      </p:grpSpPr>
      <p:sp>
        <p:nvSpPr>
          <p:cNvPr id="54" name="Shape 54"/>
          <p:cNvSpPr txBox="1">
            <a:spLocks noGrp="1"/>
          </p:cNvSpPr>
          <p:nvPr>
            <p:ph type="title"/>
          </p:nvPr>
        </p:nvSpPr>
        <p:spPr>
          <a:xfrm>
            <a:off x="457200" y="228600"/>
            <a:ext cx="8229600" cy="1066799"/>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55" name="Shape 55"/>
          <p:cNvSpPr txBox="1">
            <a:spLocks noGrp="1"/>
          </p:cNvSpPr>
          <p:nvPr>
            <p:ph type="body" idx="1"/>
          </p:nvPr>
        </p:nvSpPr>
        <p:spPr>
          <a:xfrm>
            <a:off x="457200" y="5368160"/>
            <a:ext cx="8229600" cy="916856"/>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8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a:p>
        </p:txBody>
      </p:sp>
      <p:sp>
        <p:nvSpPr>
          <p:cNvPr id="56" name="Shape 5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57" name="Shape 5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58" name="Shape 5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t>‹#›</a:t>
            </a:fld>
            <a:endParaRPr lang="en-US" sz="900" b="0" i="0" u="none" strike="noStrike" cap="none">
              <a:solidFill>
                <a:schemeClr val="dk1"/>
              </a:solidFill>
              <a:latin typeface="Arial"/>
              <a:ea typeface="Arial"/>
              <a:cs typeface="Arial"/>
              <a:sym typeface="Arial"/>
            </a:endParaRPr>
          </a:p>
        </p:txBody>
      </p:sp>
    </p:spTree>
    <p:extLst>
      <p:ext uri="{BB962C8B-B14F-4D97-AF65-F5344CB8AC3E}">
        <p14:creationId xmlns:p14="http://schemas.microsoft.com/office/powerpoint/2010/main" val="282630266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3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600200"/>
            <a:ext cx="8229600" cy="91933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13" name="Content Placeholder 2"/>
          <p:cNvSpPr>
            <a:spLocks noGrp="1"/>
          </p:cNvSpPr>
          <p:nvPr>
            <p:ph idx="13"/>
          </p:nvPr>
        </p:nvSpPr>
        <p:spPr>
          <a:xfrm>
            <a:off x="473720" y="2807084"/>
            <a:ext cx="8229600" cy="91933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p:cNvSpPr>
            <a:spLocks noGrp="1"/>
          </p:cNvSpPr>
          <p:nvPr>
            <p:ph idx="14"/>
          </p:nvPr>
        </p:nvSpPr>
        <p:spPr>
          <a:xfrm>
            <a:off x="473720" y="4013968"/>
            <a:ext cx="8229600" cy="91933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22144006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4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600200"/>
            <a:ext cx="8229600" cy="71117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13" name="Content Placeholder 2"/>
          <p:cNvSpPr>
            <a:spLocks noGrp="1"/>
          </p:cNvSpPr>
          <p:nvPr>
            <p:ph idx="13"/>
          </p:nvPr>
        </p:nvSpPr>
        <p:spPr>
          <a:xfrm>
            <a:off x="473720" y="2641680"/>
            <a:ext cx="8229600" cy="71117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p:cNvSpPr>
            <a:spLocks noGrp="1"/>
          </p:cNvSpPr>
          <p:nvPr>
            <p:ph idx="14"/>
          </p:nvPr>
        </p:nvSpPr>
        <p:spPr>
          <a:xfrm>
            <a:off x="457200" y="3683160"/>
            <a:ext cx="8229600" cy="71117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2"/>
          <p:cNvSpPr>
            <a:spLocks noGrp="1"/>
          </p:cNvSpPr>
          <p:nvPr>
            <p:ph idx="15"/>
          </p:nvPr>
        </p:nvSpPr>
        <p:spPr>
          <a:xfrm>
            <a:off x="457200" y="4724640"/>
            <a:ext cx="8229600" cy="711176"/>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570403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5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82296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82296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82296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477839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nd 6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82296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82296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82296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4927974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nd 7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82296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82296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82296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3"/>
          <p:cNvSpPr>
            <a:spLocks noGrp="1"/>
          </p:cNvSpPr>
          <p:nvPr>
            <p:ph sz="quarter" idx="18"/>
          </p:nvPr>
        </p:nvSpPr>
        <p:spPr>
          <a:xfrm>
            <a:off x="4343400" y="4874552"/>
            <a:ext cx="3886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937505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8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3"/>
          <p:cNvSpPr>
            <a:spLocks noGrp="1"/>
          </p:cNvSpPr>
          <p:nvPr>
            <p:ph sz="quarter" idx="18"/>
          </p:nvPr>
        </p:nvSpPr>
        <p:spPr>
          <a:xfrm>
            <a:off x="4343400" y="4874552"/>
            <a:ext cx="3886200" cy="99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876860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9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3"/>
          <p:cNvSpPr>
            <a:spLocks noGrp="1"/>
          </p:cNvSpPr>
          <p:nvPr>
            <p:ph sz="quarter" idx="18"/>
          </p:nvPr>
        </p:nvSpPr>
        <p:spPr>
          <a:xfrm>
            <a:off x="4343400" y="4874552"/>
            <a:ext cx="3886200" cy="99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43399" y="2286000"/>
            <a:ext cx="3865157"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03523166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and 10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3"/>
          <p:cNvSpPr>
            <a:spLocks noGrp="1"/>
          </p:cNvSpPr>
          <p:nvPr>
            <p:ph sz="quarter" idx="18"/>
          </p:nvPr>
        </p:nvSpPr>
        <p:spPr>
          <a:xfrm>
            <a:off x="4343400" y="4874552"/>
            <a:ext cx="3886200" cy="9906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43399" y="2286000"/>
            <a:ext cx="3865157"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343400" y="3045349"/>
            <a:ext cx="3886200" cy="5827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4605330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11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p:cNvSpPr>
            <a:spLocks noGrp="1"/>
          </p:cNvSpPr>
          <p:nvPr>
            <p:ph sz="quarter" idx="15"/>
          </p:nvPr>
        </p:nvSpPr>
        <p:spPr>
          <a:xfrm>
            <a:off x="457200" y="3733800"/>
            <a:ext cx="35052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55929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13"/>
          <p:cNvSpPr>
            <a:spLocks noGrp="1"/>
          </p:cNvSpPr>
          <p:nvPr>
            <p:ph sz="quarter" idx="17"/>
          </p:nvPr>
        </p:nvSpPr>
        <p:spPr>
          <a:xfrm>
            <a:off x="457200" y="4876800"/>
            <a:ext cx="3505200" cy="99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3"/>
          <p:cNvSpPr>
            <a:spLocks noGrp="1"/>
          </p:cNvSpPr>
          <p:nvPr>
            <p:ph sz="quarter" idx="18"/>
          </p:nvPr>
        </p:nvSpPr>
        <p:spPr>
          <a:xfrm>
            <a:off x="4376204" y="4473387"/>
            <a:ext cx="3886200"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43399" y="2286000"/>
            <a:ext cx="3865157"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343400" y="3045349"/>
            <a:ext cx="3886200" cy="5827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2"/>
          </p:nvPr>
        </p:nvSpPr>
        <p:spPr>
          <a:xfrm>
            <a:off x="4392613" y="5159852"/>
            <a:ext cx="3886200"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5694488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12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733800"/>
            <a:ext cx="3886200" cy="55929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18"/>
          </p:nvPr>
        </p:nvSpPr>
        <p:spPr>
          <a:xfrm>
            <a:off x="4376204" y="4473387"/>
            <a:ext cx="3886200"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43399" y="2286000"/>
            <a:ext cx="3865157"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343400" y="3045349"/>
            <a:ext cx="3886200" cy="5827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2"/>
          </p:nvPr>
        </p:nvSpPr>
        <p:spPr>
          <a:xfrm>
            <a:off x="4392613" y="5159852"/>
            <a:ext cx="3886200"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1"/>
          <p:cNvSpPr>
            <a:spLocks noGrp="1"/>
          </p:cNvSpPr>
          <p:nvPr>
            <p:ph sz="quarter" idx="23"/>
          </p:nvPr>
        </p:nvSpPr>
        <p:spPr>
          <a:xfrm>
            <a:off x="457200" y="3830925"/>
            <a:ext cx="3472396" cy="55929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4"/>
          </p:nvPr>
        </p:nvSpPr>
        <p:spPr>
          <a:xfrm>
            <a:off x="490004" y="4570512"/>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5"/>
          </p:nvPr>
        </p:nvSpPr>
        <p:spPr>
          <a:xfrm>
            <a:off x="506413" y="5256977"/>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655318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Title and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26" name="Content Placeholder"/>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tabLst>
                <a:tab pos="176213" algn="l"/>
              </a:tabLst>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lang="en-IN" dirty="0"/>
          </a:p>
          <a:p>
            <a:pPr lvl="1"/>
            <a:endParaRPr lang="en-IN" dirty="0"/>
          </a:p>
          <a:p>
            <a:pPr lvl="2"/>
            <a:endParaRPr lang="en-IN"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and 13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081267"/>
            <a:ext cx="3886200" cy="27817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18"/>
          </p:nvPr>
        </p:nvSpPr>
        <p:spPr>
          <a:xfrm>
            <a:off x="4332878" y="3626139"/>
            <a:ext cx="3886200" cy="25175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303198"/>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53921" y="1979598"/>
            <a:ext cx="3865157" cy="303198"/>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343400" y="2537829"/>
            <a:ext cx="3886200" cy="28985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2"/>
          </p:nvPr>
        </p:nvSpPr>
        <p:spPr>
          <a:xfrm>
            <a:off x="4332878" y="4065083"/>
            <a:ext cx="3886200" cy="266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1"/>
          <p:cNvSpPr>
            <a:spLocks noGrp="1"/>
          </p:cNvSpPr>
          <p:nvPr>
            <p:ph sz="quarter" idx="23"/>
          </p:nvPr>
        </p:nvSpPr>
        <p:spPr>
          <a:xfrm>
            <a:off x="457200" y="3830925"/>
            <a:ext cx="3472396" cy="55929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4"/>
          </p:nvPr>
        </p:nvSpPr>
        <p:spPr>
          <a:xfrm>
            <a:off x="490004" y="4570512"/>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5"/>
          </p:nvPr>
        </p:nvSpPr>
        <p:spPr>
          <a:xfrm>
            <a:off x="506413" y="5256977"/>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Content Placeholder 11"/>
          <p:cNvSpPr>
            <a:spLocks noGrp="1"/>
          </p:cNvSpPr>
          <p:nvPr>
            <p:ph sz="quarter" idx="26"/>
          </p:nvPr>
        </p:nvSpPr>
        <p:spPr>
          <a:xfrm>
            <a:off x="4336752" y="4520930"/>
            <a:ext cx="3886200" cy="27817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574909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nd 14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081267"/>
            <a:ext cx="3886200" cy="27817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18"/>
          </p:nvPr>
        </p:nvSpPr>
        <p:spPr>
          <a:xfrm>
            <a:off x="4332878" y="3626139"/>
            <a:ext cx="3886200" cy="25175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303198"/>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53921" y="1979598"/>
            <a:ext cx="3865157" cy="303198"/>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343400" y="2537829"/>
            <a:ext cx="3886200" cy="28985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2"/>
          </p:nvPr>
        </p:nvSpPr>
        <p:spPr>
          <a:xfrm>
            <a:off x="4332878" y="4065083"/>
            <a:ext cx="3886200" cy="266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1"/>
          <p:cNvSpPr>
            <a:spLocks noGrp="1"/>
          </p:cNvSpPr>
          <p:nvPr>
            <p:ph sz="quarter" idx="23"/>
          </p:nvPr>
        </p:nvSpPr>
        <p:spPr>
          <a:xfrm>
            <a:off x="457200" y="3830925"/>
            <a:ext cx="3472396" cy="55929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4"/>
          </p:nvPr>
        </p:nvSpPr>
        <p:spPr>
          <a:xfrm>
            <a:off x="490004" y="4570512"/>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5"/>
          </p:nvPr>
        </p:nvSpPr>
        <p:spPr>
          <a:xfrm>
            <a:off x="506413" y="5256977"/>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Content Placeholder 11"/>
          <p:cNvSpPr>
            <a:spLocks noGrp="1"/>
          </p:cNvSpPr>
          <p:nvPr>
            <p:ph sz="quarter" idx="26"/>
          </p:nvPr>
        </p:nvSpPr>
        <p:spPr>
          <a:xfrm>
            <a:off x="4336752" y="4520930"/>
            <a:ext cx="3886200" cy="27817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Content Placeholder 13"/>
          <p:cNvSpPr>
            <a:spLocks noGrp="1"/>
          </p:cNvSpPr>
          <p:nvPr>
            <p:ph sz="quarter" idx="27"/>
          </p:nvPr>
        </p:nvSpPr>
        <p:spPr>
          <a:xfrm>
            <a:off x="4326230" y="5065802"/>
            <a:ext cx="3886200" cy="25175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8066009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nd 15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57200" y="1447801"/>
            <a:ext cx="3505200" cy="6096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3"/>
          <p:cNvSpPr>
            <a:spLocks noGrp="1"/>
          </p:cNvSpPr>
          <p:nvPr>
            <p:ph idx="13"/>
          </p:nvPr>
        </p:nvSpPr>
        <p:spPr>
          <a:xfrm>
            <a:off x="457200" y="2286000"/>
            <a:ext cx="3505200" cy="5635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5" name="Content Placeholder 4"/>
          <p:cNvSpPr>
            <a:spLocks noGrp="1"/>
          </p:cNvSpPr>
          <p:nvPr>
            <p:ph sz="quarter" idx="14"/>
          </p:nvPr>
        </p:nvSpPr>
        <p:spPr>
          <a:xfrm>
            <a:off x="457200" y="3048000"/>
            <a:ext cx="3505200" cy="5705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16"/>
          </p:nvPr>
        </p:nvSpPr>
        <p:spPr>
          <a:xfrm>
            <a:off x="4343400" y="3081267"/>
            <a:ext cx="3886200" cy="27817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18"/>
          </p:nvPr>
        </p:nvSpPr>
        <p:spPr>
          <a:xfrm>
            <a:off x="4332878" y="3626139"/>
            <a:ext cx="3886200" cy="25175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2"/>
          <p:cNvSpPr>
            <a:spLocks noGrp="1"/>
          </p:cNvSpPr>
          <p:nvPr>
            <p:ph idx="19"/>
          </p:nvPr>
        </p:nvSpPr>
        <p:spPr>
          <a:xfrm>
            <a:off x="4343400" y="1494526"/>
            <a:ext cx="3886200" cy="303198"/>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353921" y="1979598"/>
            <a:ext cx="3865157" cy="303198"/>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343400" y="2537829"/>
            <a:ext cx="3886200" cy="28985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2"/>
          </p:nvPr>
        </p:nvSpPr>
        <p:spPr>
          <a:xfrm>
            <a:off x="4332878" y="4065083"/>
            <a:ext cx="3886200" cy="266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1"/>
          <p:cNvSpPr>
            <a:spLocks noGrp="1"/>
          </p:cNvSpPr>
          <p:nvPr>
            <p:ph sz="quarter" idx="23"/>
          </p:nvPr>
        </p:nvSpPr>
        <p:spPr>
          <a:xfrm>
            <a:off x="457200" y="3830925"/>
            <a:ext cx="3472396" cy="55929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4"/>
          </p:nvPr>
        </p:nvSpPr>
        <p:spPr>
          <a:xfrm>
            <a:off x="490004" y="4570512"/>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5"/>
          </p:nvPr>
        </p:nvSpPr>
        <p:spPr>
          <a:xfrm>
            <a:off x="506413" y="5256977"/>
            <a:ext cx="3472396" cy="50617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Content Placeholder 11"/>
          <p:cNvSpPr>
            <a:spLocks noGrp="1"/>
          </p:cNvSpPr>
          <p:nvPr>
            <p:ph sz="quarter" idx="26"/>
          </p:nvPr>
        </p:nvSpPr>
        <p:spPr>
          <a:xfrm>
            <a:off x="4336752" y="4520930"/>
            <a:ext cx="3886200" cy="27817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Content Placeholder 13"/>
          <p:cNvSpPr>
            <a:spLocks noGrp="1"/>
          </p:cNvSpPr>
          <p:nvPr>
            <p:ph sz="quarter" idx="27"/>
          </p:nvPr>
        </p:nvSpPr>
        <p:spPr>
          <a:xfrm>
            <a:off x="4326230" y="5065802"/>
            <a:ext cx="3886200" cy="25175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4" name="Content Placeholder 13"/>
          <p:cNvSpPr>
            <a:spLocks noGrp="1"/>
          </p:cNvSpPr>
          <p:nvPr>
            <p:ph sz="quarter" idx="28"/>
          </p:nvPr>
        </p:nvSpPr>
        <p:spPr>
          <a:xfrm>
            <a:off x="4326230" y="5504746"/>
            <a:ext cx="3886200" cy="266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27920946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and 20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pPr/>
              <a:t>10/22/2018</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15" name="Content Placeholder 2"/>
          <p:cNvSpPr>
            <a:spLocks noGrp="1"/>
          </p:cNvSpPr>
          <p:nvPr>
            <p:ph idx="19"/>
          </p:nvPr>
        </p:nvSpPr>
        <p:spPr>
          <a:xfrm>
            <a:off x="4790255" y="1494526"/>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p:cNvSpPr>
            <a:spLocks noGrp="1"/>
          </p:cNvSpPr>
          <p:nvPr>
            <p:ph idx="20"/>
          </p:nvPr>
        </p:nvSpPr>
        <p:spPr>
          <a:xfrm>
            <a:off x="4790256" y="1861415"/>
            <a:ext cx="3886200" cy="3222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p:cNvSpPr>
            <a:spLocks noGrp="1"/>
          </p:cNvSpPr>
          <p:nvPr>
            <p:ph idx="21"/>
          </p:nvPr>
        </p:nvSpPr>
        <p:spPr>
          <a:xfrm>
            <a:off x="4790255" y="2283032"/>
            <a:ext cx="3886199" cy="30809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2" name="Content Placeholder 2"/>
          <p:cNvSpPr>
            <a:spLocks noGrp="1"/>
          </p:cNvSpPr>
          <p:nvPr>
            <p:ph idx="26"/>
          </p:nvPr>
        </p:nvSpPr>
        <p:spPr>
          <a:xfrm>
            <a:off x="4790255" y="2705545"/>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3" name="Content Placeholder 2"/>
          <p:cNvSpPr>
            <a:spLocks noGrp="1"/>
          </p:cNvSpPr>
          <p:nvPr>
            <p:ph idx="27"/>
          </p:nvPr>
        </p:nvSpPr>
        <p:spPr>
          <a:xfrm>
            <a:off x="4790256" y="3072434"/>
            <a:ext cx="3886200" cy="3222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4" name="Content Placeholder 2"/>
          <p:cNvSpPr>
            <a:spLocks noGrp="1"/>
          </p:cNvSpPr>
          <p:nvPr>
            <p:ph idx="28"/>
          </p:nvPr>
        </p:nvSpPr>
        <p:spPr>
          <a:xfrm>
            <a:off x="4790255" y="3494051"/>
            <a:ext cx="3886199" cy="30809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5" name="Content Placeholder 2"/>
          <p:cNvSpPr>
            <a:spLocks noGrp="1"/>
          </p:cNvSpPr>
          <p:nvPr>
            <p:ph idx="29"/>
          </p:nvPr>
        </p:nvSpPr>
        <p:spPr>
          <a:xfrm>
            <a:off x="4790255" y="3908712"/>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6" name="Content Placeholder 2"/>
          <p:cNvSpPr>
            <a:spLocks noGrp="1"/>
          </p:cNvSpPr>
          <p:nvPr>
            <p:ph idx="30"/>
          </p:nvPr>
        </p:nvSpPr>
        <p:spPr>
          <a:xfrm>
            <a:off x="4790256" y="4275601"/>
            <a:ext cx="3886200" cy="3222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7" name="Content Placeholder 2"/>
          <p:cNvSpPr>
            <a:spLocks noGrp="1"/>
          </p:cNvSpPr>
          <p:nvPr>
            <p:ph idx="31"/>
          </p:nvPr>
        </p:nvSpPr>
        <p:spPr>
          <a:xfrm>
            <a:off x="4790255" y="4697218"/>
            <a:ext cx="3886199" cy="30809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8" name="Content Placeholder 2"/>
          <p:cNvSpPr>
            <a:spLocks noGrp="1"/>
          </p:cNvSpPr>
          <p:nvPr>
            <p:ph idx="32"/>
          </p:nvPr>
        </p:nvSpPr>
        <p:spPr>
          <a:xfrm>
            <a:off x="4790255" y="5105555"/>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1" name="Content Placeholder 2"/>
          <p:cNvSpPr>
            <a:spLocks noGrp="1"/>
          </p:cNvSpPr>
          <p:nvPr>
            <p:ph idx="33"/>
          </p:nvPr>
        </p:nvSpPr>
        <p:spPr>
          <a:xfrm>
            <a:off x="457200" y="1494526"/>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2" name="Content Placeholder 2"/>
          <p:cNvSpPr>
            <a:spLocks noGrp="1"/>
          </p:cNvSpPr>
          <p:nvPr>
            <p:ph idx="34"/>
          </p:nvPr>
        </p:nvSpPr>
        <p:spPr>
          <a:xfrm>
            <a:off x="457201" y="1861415"/>
            <a:ext cx="3886200" cy="3222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3" name="Content Placeholder 2"/>
          <p:cNvSpPr>
            <a:spLocks noGrp="1"/>
          </p:cNvSpPr>
          <p:nvPr>
            <p:ph idx="35"/>
          </p:nvPr>
        </p:nvSpPr>
        <p:spPr>
          <a:xfrm>
            <a:off x="457200" y="2283032"/>
            <a:ext cx="3886199" cy="30809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4" name="Content Placeholder 2"/>
          <p:cNvSpPr>
            <a:spLocks noGrp="1"/>
          </p:cNvSpPr>
          <p:nvPr>
            <p:ph idx="36"/>
          </p:nvPr>
        </p:nvSpPr>
        <p:spPr>
          <a:xfrm>
            <a:off x="457200" y="2705545"/>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5" name="Content Placeholder 2"/>
          <p:cNvSpPr>
            <a:spLocks noGrp="1"/>
          </p:cNvSpPr>
          <p:nvPr>
            <p:ph idx="37"/>
          </p:nvPr>
        </p:nvSpPr>
        <p:spPr>
          <a:xfrm>
            <a:off x="457201" y="3072434"/>
            <a:ext cx="3886200" cy="3222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6" name="Content Placeholder 2"/>
          <p:cNvSpPr>
            <a:spLocks noGrp="1"/>
          </p:cNvSpPr>
          <p:nvPr>
            <p:ph idx="38"/>
          </p:nvPr>
        </p:nvSpPr>
        <p:spPr>
          <a:xfrm>
            <a:off x="457200" y="3494051"/>
            <a:ext cx="3886199" cy="30809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7" name="Content Placeholder 2"/>
          <p:cNvSpPr>
            <a:spLocks noGrp="1"/>
          </p:cNvSpPr>
          <p:nvPr>
            <p:ph idx="39"/>
          </p:nvPr>
        </p:nvSpPr>
        <p:spPr>
          <a:xfrm>
            <a:off x="457200" y="3908712"/>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8" name="Content Placeholder 2"/>
          <p:cNvSpPr>
            <a:spLocks noGrp="1"/>
          </p:cNvSpPr>
          <p:nvPr>
            <p:ph idx="40"/>
          </p:nvPr>
        </p:nvSpPr>
        <p:spPr>
          <a:xfrm>
            <a:off x="457201" y="4275601"/>
            <a:ext cx="3886200" cy="32227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9" name="Content Placeholder 2"/>
          <p:cNvSpPr>
            <a:spLocks noGrp="1"/>
          </p:cNvSpPr>
          <p:nvPr>
            <p:ph idx="41"/>
          </p:nvPr>
        </p:nvSpPr>
        <p:spPr>
          <a:xfrm>
            <a:off x="457200" y="4697218"/>
            <a:ext cx="3886199" cy="308097"/>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0" name="Content Placeholder 2"/>
          <p:cNvSpPr>
            <a:spLocks noGrp="1"/>
          </p:cNvSpPr>
          <p:nvPr>
            <p:ph idx="42"/>
          </p:nvPr>
        </p:nvSpPr>
        <p:spPr>
          <a:xfrm>
            <a:off x="457200" y="5105555"/>
            <a:ext cx="3886200" cy="26203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2501617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1_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10/22/2018</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9" name="Picture 8"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0" name="TextBox 9"/>
          <p:cNvSpPr txBox="1"/>
          <p:nvPr userDrawn="1"/>
        </p:nvSpPr>
        <p:spPr>
          <a:xfrm>
            <a:off x="1600200" y="6429345"/>
            <a:ext cx="7162800" cy="276999"/>
          </a:xfrm>
          <a:prstGeom prst="rect">
            <a:avLst/>
          </a:prstGeom>
          <a:noFill/>
        </p:spPr>
        <p:txBody>
          <a:bodyPr wrap="square" rtlCol="0">
            <a:spAutoFit/>
          </a:bodyPr>
          <a:lstStyle/>
          <a:p>
            <a:pPr algn="r">
              <a:buClrTx/>
              <a:defRPr/>
            </a:pPr>
            <a:r>
              <a:rPr lang="en-US" altLang="en-US" sz="1200" dirty="0">
                <a:latin typeface="Verdana" panose="020B0604030504040204" pitchFamily="34" charset="0"/>
                <a:ea typeface="Verdana" panose="020B0604030504040204" pitchFamily="34" charset="0"/>
                <a:cs typeface="Verdana" panose="020B0604030504040204" pitchFamily="34" charset="0"/>
              </a:rPr>
              <a:t>Copyright © 2016, 2013, 2010 Pearson Education, Inc. All Rights Reserved</a:t>
            </a:r>
          </a:p>
        </p:txBody>
      </p:sp>
    </p:spTree>
    <p:extLst>
      <p:ext uri="{BB962C8B-B14F-4D97-AF65-F5344CB8AC3E}">
        <p14:creationId xmlns:p14="http://schemas.microsoft.com/office/powerpoint/2010/main" val="201115964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Footer Placeholder 1"/>
          <p:cNvSpPr>
            <a:spLocks noGrp="1"/>
          </p:cNvSpPr>
          <p:nvPr>
            <p:ph type="ftr" idx="10"/>
          </p:nvPr>
        </p:nvSpPr>
        <p:spPr/>
        <p:txBody>
          <a:bodyPr/>
          <a:lstStyle/>
          <a:p>
            <a:endParaRPr lang="en-US"/>
          </a:p>
        </p:txBody>
      </p:sp>
      <p:sp>
        <p:nvSpPr>
          <p:cNvPr id="3" name="Date Placeholder 2"/>
          <p:cNvSpPr>
            <a:spLocks noGrp="1"/>
          </p:cNvSpPr>
          <p:nvPr>
            <p:ph type="dt" idx="11"/>
          </p:nvPr>
        </p:nvSpPr>
        <p:spPr/>
        <p:txBody>
          <a:bodyPr/>
          <a:lstStyle/>
          <a:p>
            <a:endParaRPr lang="en-US"/>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900" b="0" i="0" u="none" strike="noStrike" cap="none" smtClean="0">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84448157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endParaRP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
        <p:nvSpPr>
          <p:cNvPr id="9" name="Shape 39"/>
          <p:cNvSpPr txBox="1">
            <a:spLocks noGrp="1"/>
          </p:cNvSpPr>
          <p:nvPr>
            <p:ph type="body" idx="13"/>
          </p:nvPr>
        </p:nvSpPr>
        <p:spPr>
          <a:xfrm>
            <a:off x="474779" y="1500547"/>
            <a:ext cx="8229600" cy="20515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a:p>
        </p:txBody>
      </p:sp>
    </p:spTree>
    <p:extLst>
      <p:ext uri="{BB962C8B-B14F-4D97-AF65-F5344CB8AC3E}">
        <p14:creationId xmlns:p14="http://schemas.microsoft.com/office/powerpoint/2010/main" val="306885795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idx="10"/>
          </p:nvPr>
        </p:nvSpPr>
        <p:spPr/>
        <p:txBody>
          <a:bodyPr/>
          <a:lstStyle/>
          <a:p>
            <a:endParaRPr lang="en-US"/>
          </a:p>
        </p:txBody>
      </p:sp>
      <p:sp>
        <p:nvSpPr>
          <p:cNvPr id="3" name="Date Placeholder 2"/>
          <p:cNvSpPr>
            <a:spLocks noGrp="1"/>
          </p:cNvSpPr>
          <p:nvPr>
            <p:ph type="dt" idx="11"/>
          </p:nvPr>
        </p:nvSpPr>
        <p:spPr/>
        <p:txBody>
          <a:bodyPr/>
          <a:lstStyle/>
          <a:p>
            <a:endParaRPr lang="en-US"/>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900" b="0" i="0" u="none" strike="noStrike" cap="none" smtClean="0">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22770957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5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26" name="Content Placeholder 1"/>
          <p:cNvSpPr txBox="1">
            <a:spLocks noGrp="1"/>
          </p:cNvSpPr>
          <p:nvPr>
            <p:ph type="body" idx="1"/>
          </p:nvPr>
        </p:nvSpPr>
        <p:spPr>
          <a:xfrm>
            <a:off x="457200" y="1600201"/>
            <a:ext cx="8229600" cy="533400"/>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lang="en-IN" dirty="0"/>
          </a:p>
        </p:txBody>
      </p:sp>
      <p:sp>
        <p:nvSpPr>
          <p:cNvPr id="3" name="Content Placeholder 2"/>
          <p:cNvSpPr>
            <a:spLocks noGrp="1"/>
          </p:cNvSpPr>
          <p:nvPr>
            <p:ph sz="quarter" idx="13"/>
          </p:nvPr>
        </p:nvSpPr>
        <p:spPr>
          <a:xfrm>
            <a:off x="457200" y="2278063"/>
            <a:ext cx="8229600" cy="558800"/>
          </a:xfrm>
        </p:spPr>
        <p:txBody>
          <a:bodyPr/>
          <a:lstStyle>
            <a:lvl1pPr indent="-255600">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5" name="Content Placeholder 4"/>
          <p:cNvSpPr>
            <a:spLocks noGrp="1"/>
          </p:cNvSpPr>
          <p:nvPr>
            <p:ph sz="quarter" idx="14"/>
          </p:nvPr>
        </p:nvSpPr>
        <p:spPr>
          <a:xfrm>
            <a:off x="457200" y="2954338"/>
            <a:ext cx="8232775" cy="609600"/>
          </a:xfrm>
        </p:spPr>
        <p:txBody>
          <a:bodyPr/>
          <a:lstStyle>
            <a:lvl1pPr indent="-255600">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7" name="Content Placeholder 6"/>
          <p:cNvSpPr>
            <a:spLocks noGrp="1"/>
          </p:cNvSpPr>
          <p:nvPr>
            <p:ph sz="quarter" idx="15"/>
          </p:nvPr>
        </p:nvSpPr>
        <p:spPr>
          <a:xfrm>
            <a:off x="457200" y="3733800"/>
            <a:ext cx="8229600" cy="550863"/>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9" name="Content Placeholder 8"/>
          <p:cNvSpPr>
            <a:spLocks noGrp="1"/>
          </p:cNvSpPr>
          <p:nvPr>
            <p:ph sz="quarter" idx="16"/>
          </p:nvPr>
        </p:nvSpPr>
        <p:spPr>
          <a:xfrm>
            <a:off x="457200" y="4427538"/>
            <a:ext cx="8229600" cy="652462"/>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1" name="Content Placeholder 10"/>
          <p:cNvSpPr>
            <a:spLocks noGrp="1"/>
          </p:cNvSpPr>
          <p:nvPr>
            <p:ph sz="quarter" idx="17"/>
          </p:nvPr>
        </p:nvSpPr>
        <p:spPr>
          <a:xfrm>
            <a:off x="457200" y="5181600"/>
            <a:ext cx="8229600" cy="500063"/>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Tree>
    <p:extLst>
      <p:ext uri="{BB962C8B-B14F-4D97-AF65-F5344CB8AC3E}">
        <p14:creationId xmlns:p14="http://schemas.microsoft.com/office/powerpoint/2010/main" val="34289802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and 5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26" name="Content Placeholder 1"/>
          <p:cNvSpPr txBox="1">
            <a:spLocks noGrp="1"/>
          </p:cNvSpPr>
          <p:nvPr>
            <p:ph type="body" idx="1"/>
          </p:nvPr>
        </p:nvSpPr>
        <p:spPr>
          <a:xfrm>
            <a:off x="457200" y="1600201"/>
            <a:ext cx="8229600" cy="533400"/>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lang="en-IN" dirty="0"/>
          </a:p>
        </p:txBody>
      </p:sp>
      <p:sp>
        <p:nvSpPr>
          <p:cNvPr id="3" name="Content Placeholder 2"/>
          <p:cNvSpPr>
            <a:spLocks noGrp="1"/>
          </p:cNvSpPr>
          <p:nvPr>
            <p:ph sz="quarter" idx="13"/>
          </p:nvPr>
        </p:nvSpPr>
        <p:spPr>
          <a:xfrm>
            <a:off x="457200" y="2278063"/>
            <a:ext cx="8229600" cy="558800"/>
          </a:xfrm>
        </p:spPr>
        <p:txBody>
          <a:bodyPr/>
          <a:lstStyle>
            <a:lvl1pPr indent="-255600">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5" name="Content Placeholder 4"/>
          <p:cNvSpPr>
            <a:spLocks noGrp="1"/>
          </p:cNvSpPr>
          <p:nvPr>
            <p:ph sz="quarter" idx="14"/>
          </p:nvPr>
        </p:nvSpPr>
        <p:spPr>
          <a:xfrm>
            <a:off x="457200" y="2954338"/>
            <a:ext cx="8232775" cy="609600"/>
          </a:xfrm>
        </p:spPr>
        <p:txBody>
          <a:bodyPr/>
          <a:lstStyle>
            <a:lvl1pPr indent="-255600">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7" name="Content Placeholder 6"/>
          <p:cNvSpPr>
            <a:spLocks noGrp="1"/>
          </p:cNvSpPr>
          <p:nvPr>
            <p:ph sz="quarter" idx="15"/>
          </p:nvPr>
        </p:nvSpPr>
        <p:spPr>
          <a:xfrm>
            <a:off x="457200" y="3733800"/>
            <a:ext cx="8229600" cy="550863"/>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9" name="Content Placeholder 8"/>
          <p:cNvSpPr>
            <a:spLocks noGrp="1"/>
          </p:cNvSpPr>
          <p:nvPr>
            <p:ph sz="quarter" idx="16"/>
          </p:nvPr>
        </p:nvSpPr>
        <p:spPr>
          <a:xfrm>
            <a:off x="457200" y="4427538"/>
            <a:ext cx="8229600" cy="652462"/>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1" name="Content Placeholder 10"/>
          <p:cNvSpPr>
            <a:spLocks noGrp="1"/>
          </p:cNvSpPr>
          <p:nvPr>
            <p:ph sz="quarter" idx="17"/>
          </p:nvPr>
        </p:nvSpPr>
        <p:spPr>
          <a:xfrm>
            <a:off x="457200" y="5181600"/>
            <a:ext cx="8229600" cy="500063"/>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4" name="Content Placeholder 3"/>
          <p:cNvSpPr>
            <a:spLocks noGrp="1"/>
          </p:cNvSpPr>
          <p:nvPr>
            <p:ph sz="quarter" idx="18"/>
          </p:nvPr>
        </p:nvSpPr>
        <p:spPr>
          <a:xfrm>
            <a:off x="457200" y="5811838"/>
            <a:ext cx="8229600" cy="457200"/>
          </a:xfrm>
        </p:spPr>
        <p:txBody>
          <a:bodyPr/>
          <a:lstStyle>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7"/>
          <p:cNvSpPr>
            <a:spLocks noGrp="1"/>
          </p:cNvSpPr>
          <p:nvPr>
            <p:ph sz="quarter" idx="19"/>
          </p:nvPr>
        </p:nvSpPr>
        <p:spPr>
          <a:xfrm>
            <a:off x="3657601" y="6418263"/>
            <a:ext cx="479834" cy="2984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20"/>
          </p:nvPr>
        </p:nvSpPr>
        <p:spPr>
          <a:xfrm>
            <a:off x="5503863" y="6418263"/>
            <a:ext cx="453317" cy="29845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13"/>
          <p:cNvSpPr>
            <a:spLocks noGrp="1"/>
          </p:cNvSpPr>
          <p:nvPr>
            <p:ph sz="quarter" idx="21"/>
          </p:nvPr>
        </p:nvSpPr>
        <p:spPr>
          <a:xfrm>
            <a:off x="7200900" y="6418263"/>
            <a:ext cx="576027" cy="29845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22"/>
          </p:nvPr>
        </p:nvSpPr>
        <p:spPr>
          <a:xfrm flipH="1">
            <a:off x="7976101" y="6418263"/>
            <a:ext cx="778599" cy="29845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44794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endParaRP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Title + Learning Objectives and Content">
    <p:spTree>
      <p:nvGrpSpPr>
        <p:cNvPr id="1" name="Shape 61"/>
        <p:cNvGrpSpPr/>
        <p:nvPr/>
      </p:nvGrpSpPr>
      <p:grpSpPr>
        <a:xfrm>
          <a:off x="0" y="0"/>
          <a:ext cx="0" cy="0"/>
          <a:chOff x="0" y="0"/>
          <a:chExt cx="0" cy="0"/>
        </a:xfrm>
      </p:grpSpPr>
      <p:sp>
        <p:nvSpPr>
          <p:cNvPr id="62" name="Shape 62"/>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63" name="Shape 63"/>
          <p:cNvSpPr txBox="1">
            <a:spLocks noGrp="1"/>
          </p:cNvSpPr>
          <p:nvPr>
            <p:ph type="body" idx="1"/>
          </p:nvPr>
        </p:nvSpPr>
        <p:spPr>
          <a:xfrm>
            <a:off x="457200" y="816429"/>
            <a:ext cx="8229600" cy="402769"/>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a:p>
        </p:txBody>
      </p:sp>
      <p:sp>
        <p:nvSpPr>
          <p:cNvPr id="64" name="Shape 64"/>
          <p:cNvSpPr txBox="1">
            <a:spLocks noGrp="1"/>
          </p:cNvSpPr>
          <p:nvPr>
            <p:ph type="body" idx="2"/>
          </p:nvPr>
        </p:nvSpPr>
        <p:spPr>
          <a:xfrm>
            <a:off x="457200" y="1600200"/>
            <a:ext cx="8229600" cy="45259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65" name="Shape 65"/>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66" name="Shape 66"/>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67" name="Shape 67"/>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68"/>
        <p:cNvGrpSpPr/>
        <p:nvPr/>
      </p:nvGrpSpPr>
      <p:grpSpPr>
        <a:xfrm>
          <a:off x="0" y="0"/>
          <a:ext cx="0" cy="0"/>
          <a:chOff x="0" y="0"/>
          <a:chExt cx="0" cy="0"/>
        </a:xfrm>
      </p:grpSpPr>
      <p:sp>
        <p:nvSpPr>
          <p:cNvPr id="69" name="Shape 69"/>
          <p:cNvSpPr txBox="1">
            <a:spLocks noGrp="1"/>
          </p:cNvSpPr>
          <p:nvPr>
            <p:ph type="title"/>
          </p:nvPr>
        </p:nvSpPr>
        <p:spPr>
          <a:xfrm>
            <a:off x="685800" y="1447800"/>
            <a:ext cx="7772400" cy="2152651"/>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70" name="Shape 70"/>
          <p:cNvSpPr txBox="1">
            <a:spLocks noGrp="1"/>
          </p:cNvSpPr>
          <p:nvPr>
            <p:ph type="body" idx="1"/>
          </p:nvPr>
        </p:nvSpPr>
        <p:spPr>
          <a:xfrm>
            <a:off x="674687" y="3962400"/>
            <a:ext cx="7794626"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457200" marR="0" lvl="1" indent="0" algn="l" rtl="0">
              <a:spcBef>
                <a:spcPts val="600"/>
              </a:spcBef>
              <a:buClr>
                <a:srgbClr val="007FA3"/>
              </a:buClr>
              <a:buFont typeface="Arial"/>
              <a:buNone/>
              <a:defRPr sz="1800" b="0" i="0" u="none" strike="noStrike" cap="none">
                <a:solidFill>
                  <a:srgbClr val="888888"/>
                </a:solidFill>
                <a:latin typeface="Arial"/>
                <a:ea typeface="Arial"/>
                <a:cs typeface="Arial"/>
                <a:sym typeface="Arial"/>
              </a:defRPr>
            </a:lvl2pPr>
            <a:lvl3pPr marL="914400" marR="0" lvl="2" indent="0" algn="l"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4pPr>
            <a:lvl5pPr marL="1828800" marR="0" lvl="4"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5pPr>
            <a:lvl6pPr marL="2286000" marR="0" lvl="5"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6pPr>
            <a:lvl7pPr marL="2743200" marR="0" lvl="6"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7pPr>
            <a:lvl8pPr marL="3200400" marR="0" lvl="7"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8pPr>
            <a:lvl9pPr marL="3657600" marR="0" lvl="8"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9pPr>
          </a:lstStyle>
          <a:p>
            <a:endParaRPr/>
          </a:p>
        </p:txBody>
      </p:sp>
      <p:sp>
        <p:nvSpPr>
          <p:cNvPr id="71" name="Shape 7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72" name="Shape 7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73" name="Shape 7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Title Only">
    <p:spTree>
      <p:nvGrpSpPr>
        <p:cNvPr id="1" name="Shape 74"/>
        <p:cNvGrpSpPr/>
        <p:nvPr/>
      </p:nvGrpSpPr>
      <p:grpSpPr>
        <a:xfrm>
          <a:off x="0" y="0"/>
          <a:ext cx="0" cy="0"/>
          <a:chOff x="0" y="0"/>
          <a:chExt cx="0" cy="0"/>
        </a:xfrm>
      </p:grpSpPr>
      <p:sp>
        <p:nvSpPr>
          <p:cNvPr id="75" name="Shape 75"/>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76" name="Shape 7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77" name="Shape 7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78" name="Shape 7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7.xml"/><Relationship Id="rId1" Type="http://schemas.openxmlformats.org/officeDocument/2006/relationships/slideLayout" Target="../slideLayouts/slideLayout36.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pic>
        <p:nvPicPr>
          <p:cNvPr id="15" name="Shape 15" descr="Pearson Logo"/>
          <p:cNvPicPr preferRelativeResize="0"/>
          <p:nvPr/>
        </p:nvPicPr>
        <p:blipFill rotWithShape="1">
          <a:blip r:embed="rId37">
            <a:alphaModFix/>
          </a:blip>
          <a:srcRect/>
          <a:stretch/>
        </p:blipFill>
        <p:spPr>
          <a:xfrm>
            <a:off x="443972" y="6429709"/>
            <a:ext cx="917999" cy="279914"/>
          </a:xfrm>
          <a:prstGeom prst="rect">
            <a:avLst/>
          </a:prstGeom>
          <a:noFill/>
          <a:ln>
            <a:noFill/>
          </a:ln>
        </p:spPr>
      </p:pic>
      <p:sp>
        <p:nvSpPr>
          <p:cNvPr id="9" name="Text Placeholder 5"/>
          <p:cNvSpPr txBox="1">
            <a:spLocks/>
          </p:cNvSpPr>
          <p:nvPr userDrawn="1"/>
        </p:nvSpPr>
        <p:spPr>
          <a:xfrm>
            <a:off x="2670048" y="6449931"/>
            <a:ext cx="6089854" cy="231285"/>
          </a:xfrm>
          <a:prstGeom prst="rect">
            <a:avLst/>
          </a:prstGeom>
        </p:spPr>
        <p:txBody>
          <a:bodyPr anchor="ctr"/>
          <a:lstStyle>
            <a:defPPr marR="0" lvl="0" algn="l" rtl="0">
              <a:lnSpc>
                <a:spcPct val="100000"/>
              </a:lnSpc>
              <a:spcBef>
                <a:spcPts val="0"/>
              </a:spcBef>
              <a:spcAft>
                <a:spcPts val="0"/>
              </a:spcAft>
            </a:defPPr>
            <a:lvl1pPr marL="255588" marR="0" lvl="0" indent="-25558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algn="r"/>
            <a:r>
              <a:rPr lang="en-IN" altLang="en-US" sz="1200" dirty="0">
                <a:solidFill>
                  <a:schemeClr val="tx1"/>
                </a:solidFill>
                <a:latin typeface="Verdana"/>
                <a:ea typeface="Verdana" panose="020B0604030504040204" pitchFamily="34" charset="0"/>
                <a:cs typeface="Verdana" panose="020B0604030504040204" pitchFamily="34" charset="0"/>
              </a:rPr>
              <a:t>Copyright © 2019 Pearson Education Ltd.</a:t>
            </a:r>
            <a:endParaRPr lang="en-US" altLang="en-US" sz="1200" dirty="0">
              <a:solidFill>
                <a:schemeClr val="tx1"/>
              </a:solidFill>
              <a:latin typeface="Verdana"/>
              <a:ea typeface="Verdana" panose="020B0604030504040204" pitchFamily="34" charset="0"/>
              <a:cs typeface="Verdana" panose="020B0604030504040204" pitchFamily="34" charset="0"/>
            </a:endParaRPr>
          </a:p>
        </p:txBody>
      </p:sp>
    </p:spTree>
  </p:cSld>
  <p:clrMap bg1="lt1" tx1="dk1" bg2="dk2" tx2="lt2" accent1="accent1" accent2="accent2" accent3="accent3" accent4="accent4" accent5="accent5" accent6="accent6" hlink="hlink" folHlink="folHlink"/>
  <p:sldLayoutIdLst>
    <p:sldLayoutId id="2147483665" r:id="rId1"/>
    <p:sldLayoutId id="2147483666" r:id="rId2"/>
    <p:sldLayoutId id="2147483649" r:id="rId3"/>
    <p:sldLayoutId id="2147483668" r:id="rId4"/>
    <p:sldLayoutId id="2147483669" r:id="rId5"/>
    <p:sldLayoutId id="2147483651" r:id="rId6"/>
    <p:sldLayoutId id="2147483654" r:id="rId7"/>
    <p:sldLayoutId id="2147483655" r:id="rId8"/>
    <p:sldLayoutId id="2147483656" r:id="rId9"/>
    <p:sldLayoutId id="2147483667" r:id="rId10"/>
    <p:sldLayoutId id="2147483657" r:id="rId11"/>
    <p:sldLayoutId id="2147483670"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79" r:id="rId21"/>
    <p:sldLayoutId id="2147483680" r:id="rId22"/>
    <p:sldLayoutId id="2147483681" r:id="rId23"/>
    <p:sldLayoutId id="2147483682" r:id="rId24"/>
    <p:sldLayoutId id="2147483683" r:id="rId25"/>
    <p:sldLayoutId id="2147483684" r:id="rId26"/>
    <p:sldLayoutId id="2147483685" r:id="rId27"/>
    <p:sldLayoutId id="2147483686" r:id="rId28"/>
    <p:sldLayoutId id="2147483687" r:id="rId29"/>
    <p:sldLayoutId id="2147483688" r:id="rId30"/>
    <p:sldLayoutId id="2147483689" r:id="rId31"/>
    <p:sldLayoutId id="2147483690" r:id="rId32"/>
    <p:sldLayoutId id="2147483691" r:id="rId33"/>
    <p:sldLayoutId id="2147483692" r:id="rId34"/>
    <p:sldLayoutId id="2147483694" r:id="rId3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255588" marR="0" lvl="0" indent="-25558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a:solidFill>
                <a:schemeClr val="lt1"/>
              </a:solidFill>
              <a:latin typeface="Arial"/>
              <a:ea typeface="Arial"/>
              <a:cs typeface="Arial"/>
              <a:sym typeface="Arial"/>
            </a:endParaRPr>
          </a:p>
        </p:txBody>
      </p:sp>
      <p:pic>
        <p:nvPicPr>
          <p:cNvPr id="15" name="Shape 15" descr="Pearson Logo"/>
          <p:cNvPicPr preferRelativeResize="0"/>
          <p:nvPr/>
        </p:nvPicPr>
        <p:blipFill rotWithShape="1">
          <a:blip r:embed="rId4">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200283969"/>
      </p:ext>
    </p:extLst>
  </p:cSld>
  <p:clrMap bg1="lt1" tx1="dk1" bg2="dk2" tx2="lt2" accent1="accent1" accent2="accent2" accent3="accent3" accent4="accent4" accent5="accent5" accent6="accent6" hlink="hlink" folHlink="folHlink"/>
  <p:sldLayoutIdLst>
    <p:sldLayoutId id="2147483664" r:id="rId1"/>
    <p:sldLayoutId id="2147483693"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255588" marR="0" lvl="0" indent="-25603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36.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158273"/>
            <a:ext cx="8363663" cy="1090701"/>
          </a:xfrm>
        </p:spPr>
        <p:txBody>
          <a:bodyPr anchor="ctr"/>
          <a:lstStyle/>
          <a:p>
            <a:r>
              <a:rPr lang="en-US" dirty="0"/>
              <a:t>Essentials of Management Information Systems</a:t>
            </a:r>
          </a:p>
        </p:txBody>
      </p:sp>
      <p:sp>
        <p:nvSpPr>
          <p:cNvPr id="3" name="Text Placeholder 2"/>
          <p:cNvSpPr>
            <a:spLocks noGrp="1"/>
          </p:cNvSpPr>
          <p:nvPr>
            <p:ph type="body" idx="1"/>
          </p:nvPr>
        </p:nvSpPr>
        <p:spPr>
          <a:xfrm>
            <a:off x="457200" y="1353749"/>
            <a:ext cx="8302702" cy="352678"/>
          </a:xfrm>
        </p:spPr>
        <p:txBody>
          <a:bodyPr anchor="ctr"/>
          <a:lstStyle/>
          <a:p>
            <a:r>
              <a:rPr lang="en-US" dirty="0">
                <a:latin typeface="+mn-lt"/>
              </a:rPr>
              <a:t>Thirteenth Edition</a:t>
            </a:r>
          </a:p>
        </p:txBody>
      </p:sp>
      <p:sp>
        <p:nvSpPr>
          <p:cNvPr id="4" name="Text Placeholder 3"/>
          <p:cNvSpPr>
            <a:spLocks noGrp="1"/>
          </p:cNvSpPr>
          <p:nvPr>
            <p:ph type="body" idx="2"/>
          </p:nvPr>
        </p:nvSpPr>
        <p:spPr>
          <a:xfrm>
            <a:off x="4876800" y="2285999"/>
            <a:ext cx="3657600" cy="739083"/>
          </a:xfrm>
        </p:spPr>
        <p:txBody>
          <a:bodyPr/>
          <a:lstStyle/>
          <a:p>
            <a:pPr lvl="0" algn="ctr"/>
            <a:r>
              <a:rPr lang="en-US" b="1" dirty="0">
                <a:latin typeface="+mn-lt"/>
              </a:rPr>
              <a:t>Chapter 1</a:t>
            </a:r>
          </a:p>
        </p:txBody>
      </p:sp>
      <p:sp>
        <p:nvSpPr>
          <p:cNvPr id="5" name="Text Placeholder 4"/>
          <p:cNvSpPr>
            <a:spLocks noGrp="1"/>
          </p:cNvSpPr>
          <p:nvPr>
            <p:ph type="body" idx="3"/>
          </p:nvPr>
        </p:nvSpPr>
        <p:spPr>
          <a:xfrm>
            <a:off x="4876800" y="3114461"/>
            <a:ext cx="3657600" cy="886039"/>
          </a:xfrm>
        </p:spPr>
        <p:txBody>
          <a:bodyPr/>
          <a:lstStyle/>
          <a:p>
            <a:pPr algn="ctr"/>
            <a:r>
              <a:rPr lang="en-US" altLang="en-US" dirty="0">
                <a:latin typeface="+mn-lt"/>
              </a:rPr>
              <a:t>Business Information Systems in Your Career</a:t>
            </a:r>
            <a:endParaRPr lang="en-US" dirty="0">
              <a:latin typeface="+mn-lt"/>
            </a:endParaRPr>
          </a:p>
        </p:txBody>
      </p:sp>
      <p:pic>
        <p:nvPicPr>
          <p:cNvPr id="7" name="Picture 6"/>
          <p:cNvPicPr>
            <a:picLocks noChangeAspect="1"/>
          </p:cNvPicPr>
          <p:nvPr/>
        </p:nvPicPr>
        <p:blipFill>
          <a:blip r:embed="rId3"/>
          <a:stretch>
            <a:fillRect/>
          </a:stretch>
        </p:blipFill>
        <p:spPr>
          <a:xfrm>
            <a:off x="605634" y="1866994"/>
            <a:ext cx="3475070" cy="4441509"/>
          </a:xfrm>
          <a:prstGeom prst="rect">
            <a:avLst/>
          </a:prstGeom>
          <a:ln w="9525">
            <a:solidFill>
              <a:schemeClr val="tx1"/>
            </a:solidFill>
          </a:ln>
        </p:spPr>
      </p:pic>
      <p:sp>
        <p:nvSpPr>
          <p:cNvPr id="6" name="Text Placeholder 5"/>
          <p:cNvSpPr>
            <a:spLocks noGrp="1"/>
          </p:cNvSpPr>
          <p:nvPr>
            <p:ph type="body" idx="13"/>
          </p:nvPr>
        </p:nvSpPr>
        <p:spPr>
          <a:xfrm>
            <a:off x="2670048" y="6449931"/>
            <a:ext cx="6089854" cy="231285"/>
          </a:xfrm>
        </p:spPr>
        <p:txBody>
          <a:bodyPr anchor="ctr"/>
          <a:lstStyle/>
          <a:p>
            <a:pPr algn="r"/>
            <a:r>
              <a:rPr lang="en-IN" altLang="en-US" sz="1200" dirty="0">
                <a:solidFill>
                  <a:schemeClr val="tx1"/>
                </a:solidFill>
                <a:latin typeface="Verdana"/>
                <a:ea typeface="Verdana" panose="020B0604030504040204" pitchFamily="34" charset="0"/>
                <a:cs typeface="Verdana" panose="020B0604030504040204" pitchFamily="34" charset="0"/>
              </a:rPr>
              <a:t>Copyright © 2019 Pearson Education Ltd.</a:t>
            </a:r>
            <a:endParaRPr lang="en-US" altLang="en-US" sz="1200" dirty="0">
              <a:solidFill>
                <a:schemeClr val="tx1"/>
              </a:solidFill>
              <a:latin typeface="Verdana"/>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41404159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Business Drivers of Information Systems</a:t>
            </a:r>
            <a:endParaRPr lang="en-US" dirty="0"/>
          </a:p>
        </p:txBody>
      </p:sp>
      <p:sp>
        <p:nvSpPr>
          <p:cNvPr id="3" name="Content Placeholder 2"/>
          <p:cNvSpPr>
            <a:spLocks noGrp="1"/>
          </p:cNvSpPr>
          <p:nvPr>
            <p:ph idx="1"/>
          </p:nvPr>
        </p:nvSpPr>
        <p:spPr>
          <a:xfrm>
            <a:off x="457200" y="1600201"/>
            <a:ext cx="8229600" cy="858328"/>
          </a:xfrm>
        </p:spPr>
        <p:txBody>
          <a:bodyPr/>
          <a:lstStyle/>
          <a:p>
            <a:pPr indent="-255600"/>
            <a:r>
              <a:rPr lang="en-US" altLang="en-US" sz="2400" dirty="0">
                <a:latin typeface="+mn-lt"/>
              </a:rPr>
              <a:t>Businesses invest in I</a:t>
            </a:r>
            <a:r>
              <a:rPr lang="en-US" altLang="en-US" sz="100" dirty="0">
                <a:latin typeface="+mn-lt"/>
              </a:rPr>
              <a:t> </a:t>
            </a:r>
            <a:r>
              <a:rPr lang="en-US" altLang="en-US" sz="2400" dirty="0">
                <a:latin typeface="+mn-lt"/>
              </a:rPr>
              <a:t>T to achieve six important business objectives.</a:t>
            </a:r>
          </a:p>
        </p:txBody>
      </p:sp>
      <p:sp>
        <p:nvSpPr>
          <p:cNvPr id="4" name="Content Placeholder 3"/>
          <p:cNvSpPr>
            <a:spLocks noGrp="1"/>
          </p:cNvSpPr>
          <p:nvPr>
            <p:ph idx="13"/>
          </p:nvPr>
        </p:nvSpPr>
        <p:spPr>
          <a:xfrm>
            <a:off x="457200" y="2458530"/>
            <a:ext cx="8229600" cy="2700066"/>
          </a:xfrm>
        </p:spPr>
        <p:txBody>
          <a:bodyPr/>
          <a:lstStyle/>
          <a:p>
            <a:pPr marL="741600" lvl="1" indent="-428400">
              <a:buFont typeface="+mj-lt"/>
              <a:buAutoNum type="arabicPeriod"/>
            </a:pPr>
            <a:r>
              <a:rPr lang="en-US" altLang="en-US" sz="2400" dirty="0">
                <a:latin typeface="+mn-lt"/>
              </a:rPr>
              <a:t>Operational excellence</a:t>
            </a:r>
          </a:p>
          <a:p>
            <a:pPr marL="741600" lvl="1" indent="-428400">
              <a:buFont typeface="+mj-lt"/>
              <a:buAutoNum type="arabicPeriod"/>
            </a:pPr>
            <a:r>
              <a:rPr lang="en-US" altLang="en-US" sz="2400" dirty="0">
                <a:latin typeface="+mn-lt"/>
              </a:rPr>
              <a:t>New products, services, and business models</a:t>
            </a:r>
          </a:p>
          <a:p>
            <a:pPr marL="741600" lvl="1" indent="-428400">
              <a:buFont typeface="+mj-lt"/>
              <a:buAutoNum type="arabicPeriod"/>
            </a:pPr>
            <a:r>
              <a:rPr lang="en-US" altLang="en-US" sz="2400" dirty="0">
                <a:latin typeface="+mn-lt"/>
              </a:rPr>
              <a:t>Customer and supplier intimacy</a:t>
            </a:r>
          </a:p>
          <a:p>
            <a:pPr marL="741600" lvl="1" indent="-428400">
              <a:buFont typeface="+mj-lt"/>
              <a:buAutoNum type="arabicPeriod"/>
            </a:pPr>
            <a:r>
              <a:rPr lang="en-US" altLang="en-US" sz="2400" dirty="0">
                <a:latin typeface="+mn-lt"/>
              </a:rPr>
              <a:t>Improved decision making</a:t>
            </a:r>
          </a:p>
          <a:p>
            <a:pPr marL="741600" lvl="1" indent="-428400">
              <a:buFont typeface="+mj-lt"/>
              <a:buAutoNum type="arabicPeriod"/>
            </a:pPr>
            <a:r>
              <a:rPr lang="en-US" altLang="en-US" sz="2400" dirty="0">
                <a:latin typeface="+mn-lt"/>
              </a:rPr>
              <a:t>Competitive advantage</a:t>
            </a:r>
          </a:p>
          <a:p>
            <a:pPr marL="741600" lvl="1" indent="-428400">
              <a:buFont typeface="+mj-lt"/>
              <a:buAutoNum type="arabicPeriod"/>
            </a:pPr>
            <a:r>
              <a:rPr lang="en-US" altLang="en-US" sz="2400" dirty="0">
                <a:latin typeface="+mn-lt"/>
              </a:rPr>
              <a:t>Survival</a:t>
            </a:r>
          </a:p>
        </p:txBody>
      </p:sp>
    </p:spTree>
    <p:extLst>
      <p:ext uri="{BB962C8B-B14F-4D97-AF65-F5344CB8AC3E}">
        <p14:creationId xmlns:p14="http://schemas.microsoft.com/office/powerpoint/2010/main" val="37627202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ltLang="en-US" dirty="0"/>
              <a:t>Operational Excellence</a:t>
            </a:r>
            <a:endParaRPr lang="en-US" dirty="0"/>
          </a:p>
        </p:txBody>
      </p:sp>
      <p:sp>
        <p:nvSpPr>
          <p:cNvPr id="6" name="Content Placeholder 5"/>
          <p:cNvSpPr>
            <a:spLocks noGrp="1"/>
          </p:cNvSpPr>
          <p:nvPr>
            <p:ph idx="1"/>
          </p:nvPr>
        </p:nvSpPr>
        <p:spPr/>
        <p:txBody>
          <a:bodyPr/>
          <a:lstStyle/>
          <a:p>
            <a:pPr indent="-255600"/>
            <a:r>
              <a:rPr lang="en-US" altLang="en-US" sz="2400" dirty="0">
                <a:latin typeface="+mn-lt"/>
              </a:rPr>
              <a:t>Improved efficiency results in higher profits.</a:t>
            </a:r>
          </a:p>
          <a:p>
            <a:pPr indent="-255600"/>
            <a:r>
              <a:rPr lang="en-US" altLang="en-US" sz="2400" dirty="0">
                <a:latin typeface="+mn-lt"/>
              </a:rPr>
              <a:t>Information systems and technologies help improve efficiency and productivity.</a:t>
            </a:r>
          </a:p>
          <a:p>
            <a:pPr indent="-255600"/>
            <a:r>
              <a:rPr lang="en-US" altLang="en-US" sz="2400" dirty="0">
                <a:latin typeface="+mn-lt"/>
              </a:rPr>
              <a:t>Example: Walmart</a:t>
            </a:r>
          </a:p>
          <a:p>
            <a:pPr lvl="1" indent="-284400"/>
            <a:r>
              <a:rPr lang="en-US" altLang="en-US" sz="2400" dirty="0">
                <a:latin typeface="+mn-lt"/>
              </a:rPr>
              <a:t>Power of combining information systems and best business practices to achieve operational efficiency—and over $473 billion in sales in 2014</a:t>
            </a:r>
          </a:p>
          <a:p>
            <a:pPr lvl="1" indent="-284400"/>
            <a:r>
              <a:rPr lang="en-US" altLang="en-US" sz="2400" dirty="0">
                <a:latin typeface="+mn-lt"/>
              </a:rPr>
              <a:t>Most efficient retail store in world as result of digital links between suppliers and stores</a:t>
            </a:r>
          </a:p>
        </p:txBody>
      </p:sp>
    </p:spTree>
    <p:extLst>
      <p:ext uri="{BB962C8B-B14F-4D97-AF65-F5344CB8AC3E}">
        <p14:creationId xmlns:p14="http://schemas.microsoft.com/office/powerpoint/2010/main" val="26340297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New Products, Services, and Business Models</a:t>
            </a:r>
          </a:p>
        </p:txBody>
      </p:sp>
      <p:sp>
        <p:nvSpPr>
          <p:cNvPr id="3" name="Content Placeholder 2"/>
          <p:cNvSpPr>
            <a:spLocks noGrp="1"/>
          </p:cNvSpPr>
          <p:nvPr>
            <p:ph idx="1"/>
          </p:nvPr>
        </p:nvSpPr>
        <p:spPr>
          <a:xfrm>
            <a:off x="457200" y="1600200"/>
            <a:ext cx="7587673" cy="4525963"/>
          </a:xfrm>
        </p:spPr>
        <p:txBody>
          <a:bodyPr/>
          <a:lstStyle/>
          <a:p>
            <a:pPr indent="-255600"/>
            <a:r>
              <a:rPr lang="en-US" altLang="en-US" sz="2400" dirty="0">
                <a:latin typeface="+mn-lt"/>
              </a:rPr>
              <a:t>Information systems and technologies enable firms to create new products, services, and business models.</a:t>
            </a:r>
          </a:p>
          <a:p>
            <a:pPr indent="-255600"/>
            <a:r>
              <a:rPr lang="en-US" altLang="en-US" sz="2400" dirty="0">
                <a:latin typeface="+mn-lt"/>
              </a:rPr>
              <a:t>Business model: how a company produces, delivers, and sells its products and services</a:t>
            </a:r>
          </a:p>
          <a:p>
            <a:pPr indent="-255600"/>
            <a:r>
              <a:rPr lang="en-US" altLang="en-US" sz="2400" dirty="0">
                <a:latin typeface="+mn-lt"/>
              </a:rPr>
              <a:t>Example: Apple</a:t>
            </a:r>
          </a:p>
          <a:p>
            <a:pPr lvl="1" indent="-284400"/>
            <a:r>
              <a:rPr lang="en-US" altLang="en-US" sz="2400" dirty="0">
                <a:latin typeface="+mn-lt"/>
              </a:rPr>
              <a:t>Transformed old model of music distribution with i</a:t>
            </a:r>
            <a:r>
              <a:rPr lang="en-US" altLang="en-US" sz="100" dirty="0">
                <a:latin typeface="+mn-lt"/>
              </a:rPr>
              <a:t> </a:t>
            </a:r>
            <a:r>
              <a:rPr lang="en-US" altLang="en-US" sz="2400" dirty="0">
                <a:latin typeface="+mn-lt"/>
              </a:rPr>
              <a:t>Tunes</a:t>
            </a:r>
          </a:p>
          <a:p>
            <a:pPr lvl="1" indent="-284400"/>
            <a:r>
              <a:rPr lang="en-US" altLang="en-US" sz="2400" dirty="0">
                <a:latin typeface="+mn-lt"/>
              </a:rPr>
              <a:t>Constant innovations—i</a:t>
            </a:r>
            <a:r>
              <a:rPr lang="en-US" altLang="en-US" sz="100" dirty="0">
                <a:latin typeface="+mn-lt"/>
              </a:rPr>
              <a:t> </a:t>
            </a:r>
            <a:r>
              <a:rPr lang="en-US" altLang="en-US" sz="2400" dirty="0">
                <a:latin typeface="+mn-lt"/>
              </a:rPr>
              <a:t>Pod, i</a:t>
            </a:r>
            <a:r>
              <a:rPr lang="en-US" altLang="en-US" sz="100" dirty="0">
                <a:latin typeface="+mn-lt"/>
              </a:rPr>
              <a:t> </a:t>
            </a:r>
            <a:r>
              <a:rPr lang="en-US" altLang="en-US" sz="2400" dirty="0">
                <a:latin typeface="+mn-lt"/>
              </a:rPr>
              <a:t>Phone, i</a:t>
            </a:r>
            <a:r>
              <a:rPr lang="en-US" altLang="en-US" sz="100" dirty="0">
                <a:latin typeface="+mn-lt"/>
              </a:rPr>
              <a:t> </a:t>
            </a:r>
            <a:r>
              <a:rPr lang="en-US" altLang="en-US" sz="2400" dirty="0">
                <a:latin typeface="+mn-lt"/>
              </a:rPr>
              <a:t>Pad, etc.</a:t>
            </a:r>
          </a:p>
        </p:txBody>
      </p:sp>
    </p:spTree>
    <p:extLst>
      <p:ext uri="{BB962C8B-B14F-4D97-AF65-F5344CB8AC3E}">
        <p14:creationId xmlns:p14="http://schemas.microsoft.com/office/powerpoint/2010/main" val="28888172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Customer and Supplier Intimacy</a:t>
            </a:r>
          </a:p>
        </p:txBody>
      </p:sp>
      <p:sp>
        <p:nvSpPr>
          <p:cNvPr id="3" name="Content Placeholder 2"/>
          <p:cNvSpPr>
            <a:spLocks noGrp="1"/>
          </p:cNvSpPr>
          <p:nvPr>
            <p:ph idx="1"/>
          </p:nvPr>
        </p:nvSpPr>
        <p:spPr/>
        <p:txBody>
          <a:bodyPr/>
          <a:lstStyle/>
          <a:p>
            <a:pPr indent="-255600"/>
            <a:r>
              <a:rPr lang="en-US" sz="2400" dirty="0">
                <a:latin typeface="+mn-lt"/>
              </a:rPr>
              <a:t>Customers who are served well become repeat customers who purchase more.</a:t>
            </a:r>
          </a:p>
          <a:p>
            <a:pPr lvl="1" indent="-284400"/>
            <a:r>
              <a:rPr lang="en-US" sz="2400" dirty="0">
                <a:latin typeface="+mn-lt"/>
              </a:rPr>
              <a:t>Mandarin Oriental hotel</a:t>
            </a:r>
          </a:p>
          <a:p>
            <a:pPr lvl="2" indent="-230400"/>
            <a:r>
              <a:rPr lang="en-US" sz="2400" dirty="0">
                <a:latin typeface="+mn-lt"/>
              </a:rPr>
              <a:t>Uses I</a:t>
            </a:r>
            <a:r>
              <a:rPr lang="en-US" sz="100" dirty="0">
                <a:latin typeface="+mn-lt"/>
              </a:rPr>
              <a:t> </a:t>
            </a:r>
            <a:r>
              <a:rPr lang="en-US" sz="2400" dirty="0">
                <a:latin typeface="+mn-lt"/>
              </a:rPr>
              <a:t>T to foster an intimate relationship with its customers, keeping track of preferences, and so on</a:t>
            </a:r>
          </a:p>
          <a:p>
            <a:pPr indent="-255600"/>
            <a:r>
              <a:rPr lang="en-US" sz="2400" dirty="0">
                <a:latin typeface="+mn-lt"/>
              </a:rPr>
              <a:t>Close relationships with suppliers result in lower costs.</a:t>
            </a:r>
          </a:p>
          <a:p>
            <a:pPr lvl="1" indent="-284400"/>
            <a:r>
              <a:rPr lang="en-US" sz="2400" dirty="0">
                <a:latin typeface="+mn-lt"/>
              </a:rPr>
              <a:t>J</a:t>
            </a:r>
            <a:r>
              <a:rPr lang="en-US" sz="100" dirty="0">
                <a:latin typeface="+mn-lt"/>
              </a:rPr>
              <a:t> </a:t>
            </a:r>
            <a:r>
              <a:rPr lang="en-US" sz="2400" dirty="0">
                <a:latin typeface="+mn-lt"/>
              </a:rPr>
              <a:t>C</a:t>
            </a:r>
            <a:r>
              <a:rPr lang="en-US" sz="100" dirty="0">
                <a:latin typeface="+mn-lt"/>
              </a:rPr>
              <a:t> </a:t>
            </a:r>
            <a:r>
              <a:rPr lang="en-US" sz="2400" dirty="0">
                <a:latin typeface="+mn-lt"/>
              </a:rPr>
              <a:t>Penney</a:t>
            </a:r>
          </a:p>
          <a:p>
            <a:pPr lvl="2" indent="-230400"/>
            <a:r>
              <a:rPr lang="en-US" sz="2400" dirty="0">
                <a:latin typeface="+mn-lt"/>
              </a:rPr>
              <a:t>I</a:t>
            </a:r>
            <a:r>
              <a:rPr lang="en-US" sz="100" dirty="0">
                <a:latin typeface="+mn-lt"/>
              </a:rPr>
              <a:t> </a:t>
            </a:r>
            <a:r>
              <a:rPr lang="en-US" sz="2400" dirty="0">
                <a:latin typeface="+mn-lt"/>
              </a:rPr>
              <a:t>T to enhance relationship with supplier in Hong Kong</a:t>
            </a:r>
            <a:endParaRPr lang="en-US" altLang="en-US" sz="2400" dirty="0">
              <a:latin typeface="+mn-lt"/>
            </a:endParaRPr>
          </a:p>
        </p:txBody>
      </p:sp>
    </p:spTree>
    <p:extLst>
      <p:ext uri="{BB962C8B-B14F-4D97-AF65-F5344CB8AC3E}">
        <p14:creationId xmlns:p14="http://schemas.microsoft.com/office/powerpoint/2010/main" val="20807285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Improved Decision Making</a:t>
            </a:r>
          </a:p>
        </p:txBody>
      </p:sp>
      <p:sp>
        <p:nvSpPr>
          <p:cNvPr id="3" name="Content Placeholder 2"/>
          <p:cNvSpPr>
            <a:spLocks noGrp="1"/>
          </p:cNvSpPr>
          <p:nvPr>
            <p:ph idx="1"/>
          </p:nvPr>
        </p:nvSpPr>
        <p:spPr/>
        <p:txBody>
          <a:bodyPr/>
          <a:lstStyle/>
          <a:p>
            <a:pPr indent="-255600"/>
            <a:r>
              <a:rPr lang="en-US" altLang="en-US" sz="2400" dirty="0">
                <a:latin typeface="+mn-lt"/>
              </a:rPr>
              <a:t>If managers rely on forecasts, best guesses, and luck, they will misallocate employees, services, and inventory.</a:t>
            </a:r>
          </a:p>
          <a:p>
            <a:pPr indent="-255600"/>
            <a:r>
              <a:rPr lang="en-US" altLang="en-US" sz="2400" dirty="0">
                <a:latin typeface="+mn-lt"/>
              </a:rPr>
              <a:t>Real-time data improves ability of managers to make decisions.</a:t>
            </a:r>
          </a:p>
          <a:p>
            <a:pPr indent="-255600"/>
            <a:r>
              <a:rPr lang="en-US" altLang="en-US" sz="2400" dirty="0">
                <a:latin typeface="+mn-lt"/>
              </a:rPr>
              <a:t>Verizon: Web-based digital dashboard to update managers with real-time data on customer complaints, network performance, and line outages</a:t>
            </a:r>
          </a:p>
        </p:txBody>
      </p:sp>
    </p:spTree>
    <p:extLst>
      <p:ext uri="{BB962C8B-B14F-4D97-AF65-F5344CB8AC3E}">
        <p14:creationId xmlns:p14="http://schemas.microsoft.com/office/powerpoint/2010/main" val="21918984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Competitive Advantage</a:t>
            </a:r>
          </a:p>
        </p:txBody>
      </p:sp>
      <p:sp>
        <p:nvSpPr>
          <p:cNvPr id="3" name="Content Placeholder 2"/>
          <p:cNvSpPr>
            <a:spLocks noGrp="1"/>
          </p:cNvSpPr>
          <p:nvPr>
            <p:ph idx="1"/>
          </p:nvPr>
        </p:nvSpPr>
        <p:spPr/>
        <p:txBody>
          <a:bodyPr/>
          <a:lstStyle/>
          <a:p>
            <a:pPr indent="-255600"/>
            <a:r>
              <a:rPr lang="en-US" sz="2400" dirty="0">
                <a:latin typeface="+mn-lt"/>
              </a:rPr>
              <a:t>Often results from achieving previous business objectives</a:t>
            </a:r>
          </a:p>
          <a:p>
            <a:pPr indent="-255600"/>
            <a:r>
              <a:rPr lang="en-US" sz="2400" dirty="0">
                <a:latin typeface="+mn-lt"/>
              </a:rPr>
              <a:t>Advantages over competitors:</a:t>
            </a:r>
          </a:p>
          <a:p>
            <a:pPr lvl="1" indent="-284400"/>
            <a:r>
              <a:rPr lang="en-US" sz="2400" dirty="0">
                <a:latin typeface="+mn-lt"/>
              </a:rPr>
              <a:t>Charging less for superior products, better performance, and better response to suppliers and customers</a:t>
            </a:r>
          </a:p>
          <a:p>
            <a:pPr lvl="1" indent="-284400"/>
            <a:r>
              <a:rPr lang="en-US" sz="2400" dirty="0">
                <a:latin typeface="+mn-lt"/>
              </a:rPr>
              <a:t>Examples: Apple, Walmart, U</a:t>
            </a:r>
            <a:r>
              <a:rPr lang="en-US" sz="100" dirty="0">
                <a:latin typeface="+mn-lt"/>
              </a:rPr>
              <a:t> </a:t>
            </a:r>
            <a:r>
              <a:rPr lang="en-US" sz="2400" dirty="0">
                <a:latin typeface="+mn-lt"/>
              </a:rPr>
              <a:t>P</a:t>
            </a:r>
            <a:r>
              <a:rPr lang="en-US" sz="100" dirty="0">
                <a:latin typeface="+mn-lt"/>
              </a:rPr>
              <a:t> </a:t>
            </a:r>
            <a:r>
              <a:rPr lang="en-US" sz="2400" dirty="0">
                <a:latin typeface="+mn-lt"/>
              </a:rPr>
              <a:t>S are industry leaders because they know how to use information systems for this purpose</a:t>
            </a:r>
          </a:p>
        </p:txBody>
      </p:sp>
    </p:spTree>
    <p:extLst>
      <p:ext uri="{BB962C8B-B14F-4D97-AF65-F5344CB8AC3E}">
        <p14:creationId xmlns:p14="http://schemas.microsoft.com/office/powerpoint/2010/main" val="41306585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Survival</a:t>
            </a:r>
          </a:p>
        </p:txBody>
      </p:sp>
      <p:sp>
        <p:nvSpPr>
          <p:cNvPr id="3" name="Content Placeholder 2"/>
          <p:cNvSpPr>
            <a:spLocks noGrp="1"/>
          </p:cNvSpPr>
          <p:nvPr>
            <p:ph idx="1"/>
          </p:nvPr>
        </p:nvSpPr>
        <p:spPr/>
        <p:txBody>
          <a:bodyPr/>
          <a:lstStyle/>
          <a:p>
            <a:pPr indent="-255600"/>
            <a:r>
              <a:rPr lang="en-US" altLang="en-US" sz="2400" dirty="0">
                <a:latin typeface="+mn-lt"/>
              </a:rPr>
              <a:t>Businesses may need to invest in information systems out of necessity; simply the cost of doing business.</a:t>
            </a:r>
          </a:p>
          <a:p>
            <a:pPr indent="-255600"/>
            <a:r>
              <a:rPr lang="en-US" altLang="en-US" sz="2400" dirty="0">
                <a:latin typeface="+mn-lt"/>
              </a:rPr>
              <a:t>Keeping up with competitors</a:t>
            </a:r>
          </a:p>
          <a:p>
            <a:pPr lvl="1" indent="-284400"/>
            <a:r>
              <a:rPr lang="en-US" altLang="en-US" sz="2400" dirty="0">
                <a:latin typeface="+mn-lt"/>
              </a:rPr>
              <a:t>Citibank’</a:t>
            </a:r>
            <a:r>
              <a:rPr lang="en-US" altLang="ja-JP" sz="2400" dirty="0">
                <a:latin typeface="+mn-lt"/>
              </a:rPr>
              <a:t>s introduction of A</a:t>
            </a:r>
            <a:r>
              <a:rPr lang="en-US" altLang="ja-JP" sz="100" dirty="0">
                <a:latin typeface="+mn-lt"/>
              </a:rPr>
              <a:t> </a:t>
            </a:r>
            <a:r>
              <a:rPr lang="en-US" altLang="ja-JP" sz="2400" dirty="0">
                <a:latin typeface="+mn-lt"/>
              </a:rPr>
              <a:t>T</a:t>
            </a:r>
            <a:r>
              <a:rPr lang="en-US" altLang="ja-JP" sz="100" dirty="0">
                <a:latin typeface="+mn-lt"/>
              </a:rPr>
              <a:t> </a:t>
            </a:r>
            <a:r>
              <a:rPr lang="en-US" altLang="ja-JP" sz="2400" dirty="0">
                <a:latin typeface="+mn-lt"/>
              </a:rPr>
              <a:t>Ms</a:t>
            </a:r>
          </a:p>
          <a:p>
            <a:pPr indent="-255600"/>
            <a:r>
              <a:rPr lang="en-US" altLang="en-US" sz="2400" dirty="0">
                <a:latin typeface="+mn-lt"/>
              </a:rPr>
              <a:t>Federal and state regulations and reporting requirements</a:t>
            </a:r>
          </a:p>
          <a:p>
            <a:pPr lvl="1" indent="-284400"/>
            <a:r>
              <a:rPr lang="en-US" altLang="en-US" sz="2400" dirty="0">
                <a:latin typeface="+mn-lt"/>
              </a:rPr>
              <a:t>Toxic Substances Control Act and the Sarbanes-Oxley Act</a:t>
            </a:r>
          </a:p>
        </p:txBody>
      </p:sp>
    </p:spTree>
    <p:extLst>
      <p:ext uri="{BB962C8B-B14F-4D97-AF65-F5344CB8AC3E}">
        <p14:creationId xmlns:p14="http://schemas.microsoft.com/office/powerpoint/2010/main" val="10259048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an Information System? </a:t>
            </a:r>
            <a:r>
              <a:rPr lang="en-US" sz="2000" b="0" dirty="0"/>
              <a:t>(1 of 2)</a:t>
            </a:r>
          </a:p>
        </p:txBody>
      </p:sp>
      <p:sp>
        <p:nvSpPr>
          <p:cNvPr id="3" name="Content Placeholder 2"/>
          <p:cNvSpPr>
            <a:spLocks noGrp="1"/>
          </p:cNvSpPr>
          <p:nvPr>
            <p:ph idx="1"/>
          </p:nvPr>
        </p:nvSpPr>
        <p:spPr/>
        <p:txBody>
          <a:bodyPr/>
          <a:lstStyle/>
          <a:p>
            <a:pPr indent="-255600"/>
            <a:r>
              <a:rPr lang="en-US" altLang="en-US" sz="2400" dirty="0">
                <a:latin typeface="+mn-lt"/>
              </a:rPr>
              <a:t>Information technology: the hardware and software a business uses to achieve objectives</a:t>
            </a:r>
          </a:p>
          <a:p>
            <a:pPr indent="-255600"/>
            <a:r>
              <a:rPr lang="en-US" altLang="en-US" sz="2400" dirty="0">
                <a:latin typeface="+mn-lt"/>
              </a:rPr>
              <a:t>Information system: interrelated components that manage information to:</a:t>
            </a:r>
          </a:p>
          <a:p>
            <a:pPr lvl="1" indent="-284400"/>
            <a:r>
              <a:rPr lang="en-US" altLang="en-US" sz="2400" dirty="0">
                <a:latin typeface="+mn-lt"/>
              </a:rPr>
              <a:t>Support decision making and control</a:t>
            </a:r>
          </a:p>
          <a:p>
            <a:pPr lvl="1" indent="-284400"/>
            <a:r>
              <a:rPr lang="en-US" altLang="en-US" sz="2400" dirty="0">
                <a:latin typeface="+mn-lt"/>
              </a:rPr>
              <a:t>Help with analysis, visualization, and product creation</a:t>
            </a:r>
          </a:p>
          <a:p>
            <a:pPr indent="-255600"/>
            <a:r>
              <a:rPr lang="en-US" altLang="en-US" sz="2400" dirty="0">
                <a:latin typeface="+mn-lt"/>
              </a:rPr>
              <a:t>Data: streams of raw facts</a:t>
            </a:r>
          </a:p>
          <a:p>
            <a:pPr indent="-255600"/>
            <a:r>
              <a:rPr lang="en-US" altLang="en-US" sz="2400" dirty="0">
                <a:latin typeface="+mn-lt"/>
              </a:rPr>
              <a:t>Information: data shaped into meaningful, useful form</a:t>
            </a:r>
          </a:p>
        </p:txBody>
      </p:sp>
    </p:spTree>
    <p:extLst>
      <p:ext uri="{BB962C8B-B14F-4D97-AF65-F5344CB8AC3E}">
        <p14:creationId xmlns:p14="http://schemas.microsoft.com/office/powerpoint/2010/main" val="19115120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an Information System? </a:t>
            </a:r>
            <a:r>
              <a:rPr lang="en-US" sz="2000" b="0" dirty="0"/>
              <a:t>(2 of 2)</a:t>
            </a:r>
          </a:p>
        </p:txBody>
      </p:sp>
      <p:sp>
        <p:nvSpPr>
          <p:cNvPr id="3" name="Content Placeholder 2"/>
          <p:cNvSpPr>
            <a:spLocks noGrp="1"/>
          </p:cNvSpPr>
          <p:nvPr>
            <p:ph idx="1"/>
          </p:nvPr>
        </p:nvSpPr>
        <p:spPr/>
        <p:txBody>
          <a:bodyPr/>
          <a:lstStyle/>
          <a:p>
            <a:pPr indent="-255600"/>
            <a:r>
              <a:rPr lang="en-US" altLang="en-US" sz="2400" dirty="0">
                <a:latin typeface="+mn-lt"/>
              </a:rPr>
              <a:t>Activities in an information system that produce information:</a:t>
            </a:r>
          </a:p>
          <a:p>
            <a:pPr lvl="1" indent="-284400"/>
            <a:r>
              <a:rPr lang="en-US" altLang="en-US" sz="2400" dirty="0">
                <a:latin typeface="+mn-lt"/>
              </a:rPr>
              <a:t>Input</a:t>
            </a:r>
          </a:p>
          <a:p>
            <a:pPr lvl="1" indent="-284400"/>
            <a:r>
              <a:rPr lang="en-US" altLang="en-US" sz="2400" dirty="0">
                <a:latin typeface="+mn-lt"/>
              </a:rPr>
              <a:t>Processing</a:t>
            </a:r>
          </a:p>
          <a:p>
            <a:pPr lvl="1" indent="-284400"/>
            <a:r>
              <a:rPr lang="en-US" altLang="en-US" sz="2400" dirty="0">
                <a:latin typeface="+mn-lt"/>
              </a:rPr>
              <a:t>Output</a:t>
            </a:r>
          </a:p>
          <a:p>
            <a:pPr lvl="1" indent="-284400"/>
            <a:r>
              <a:rPr lang="en-US" altLang="en-US" sz="2400" dirty="0">
                <a:latin typeface="+mn-lt"/>
              </a:rPr>
              <a:t>Feedback</a:t>
            </a:r>
          </a:p>
          <a:p>
            <a:pPr indent="-255600"/>
            <a:r>
              <a:rPr lang="en-US" altLang="en-US" sz="2400" dirty="0">
                <a:latin typeface="+mn-lt"/>
              </a:rPr>
              <a:t>Sharp distinction between </a:t>
            </a:r>
            <a:r>
              <a:rPr lang="en-US" altLang="en-US" sz="2400" b="1" dirty="0">
                <a:latin typeface="+mn-lt"/>
              </a:rPr>
              <a:t>computer</a:t>
            </a:r>
            <a:r>
              <a:rPr lang="en-US" altLang="en-US" sz="2400" dirty="0">
                <a:latin typeface="+mn-lt"/>
              </a:rPr>
              <a:t> or </a:t>
            </a:r>
            <a:r>
              <a:rPr lang="en-US" altLang="en-US" sz="2400" b="1" dirty="0">
                <a:latin typeface="+mn-lt"/>
              </a:rPr>
              <a:t>computer</a:t>
            </a:r>
            <a:r>
              <a:rPr lang="en-US" altLang="en-US" sz="2400" i="1" dirty="0">
                <a:latin typeface="+mn-lt"/>
              </a:rPr>
              <a:t> </a:t>
            </a:r>
            <a:r>
              <a:rPr lang="en-US" altLang="en-US" sz="2400" b="1" dirty="0">
                <a:latin typeface="+mn-lt"/>
              </a:rPr>
              <a:t>program</a:t>
            </a:r>
            <a:r>
              <a:rPr lang="en-US" altLang="en-US" sz="2400" dirty="0">
                <a:latin typeface="+mn-lt"/>
              </a:rPr>
              <a:t> versus </a:t>
            </a:r>
            <a:r>
              <a:rPr lang="en-US" altLang="en-US" sz="2400" b="1" dirty="0">
                <a:latin typeface="+mn-lt"/>
              </a:rPr>
              <a:t>information system</a:t>
            </a:r>
          </a:p>
        </p:txBody>
      </p:sp>
    </p:spTree>
    <p:extLst>
      <p:ext uri="{BB962C8B-B14F-4D97-AF65-F5344CB8AC3E}">
        <p14:creationId xmlns:p14="http://schemas.microsoft.com/office/powerpoint/2010/main" val="37029808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1.1 Data and Information</a:t>
            </a:r>
          </a:p>
        </p:txBody>
      </p:sp>
      <p:pic>
        <p:nvPicPr>
          <p:cNvPr id="4" name="Picture 3" descr="A diagram shows examples of data and information in an information system. The examples shown are as follows. Information system is in the center with data on one end and information on the other end. The Data side contains the following items. 331 Brite Dish Soap 1.29. 863 B L Hill Coffee 4.69. 173 Meow Cat 0.79. 331 Brite Dish Soap 1.29. 663 Country Ham 3.29. 524 Fiery Mustard 1.49. 113 Ginger Root 0.85. 331 Brite Dish Soap 1.29. The Information side contains the following items. Sales Region, Northwest. Store, Superstore number 122. Item N O, 331. Description, Brite Dish Soap. Units Sold, 7156. Y T D Sales, 9231.24 dollars."/>
          <p:cNvPicPr>
            <a:picLocks noChangeAspect="1"/>
          </p:cNvPicPr>
          <p:nvPr/>
        </p:nvPicPr>
        <p:blipFill rotWithShape="1">
          <a:blip r:embed="rId3" cstate="screen">
            <a:extLst>
              <a:ext uri="{28A0092B-C50C-407E-A947-70E740481C1C}">
                <a14:useLocalDpi xmlns:a14="http://schemas.microsoft.com/office/drawing/2010/main"/>
              </a:ext>
            </a:extLst>
          </a:blip>
          <a:srcRect b="4389"/>
          <a:stretch/>
        </p:blipFill>
        <p:spPr>
          <a:xfrm>
            <a:off x="457200" y="2057402"/>
            <a:ext cx="8206811" cy="3351360"/>
          </a:xfrm>
          <a:prstGeom prst="rect">
            <a:avLst/>
          </a:prstGeom>
        </p:spPr>
      </p:pic>
    </p:spTree>
    <p:extLst>
      <p:ext uri="{BB962C8B-B14F-4D97-AF65-F5344CB8AC3E}">
        <p14:creationId xmlns:p14="http://schemas.microsoft.com/office/powerpoint/2010/main" val="8620364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solidFill>
                  <a:srgbClr val="007FA3"/>
                </a:solidFill>
              </a:rPr>
              <a:t>Learning Objectives</a:t>
            </a:r>
            <a:endParaRPr lang="en-US" dirty="0"/>
          </a:p>
        </p:txBody>
      </p:sp>
      <p:sp>
        <p:nvSpPr>
          <p:cNvPr id="5" name="Content Placeholder 4"/>
          <p:cNvSpPr>
            <a:spLocks noGrp="1"/>
          </p:cNvSpPr>
          <p:nvPr>
            <p:ph idx="1"/>
          </p:nvPr>
        </p:nvSpPr>
        <p:spPr/>
        <p:txBody>
          <a:bodyPr/>
          <a:lstStyle/>
          <a:p>
            <a:pPr marL="0" indent="0">
              <a:spcBef>
                <a:spcPts val="0"/>
              </a:spcBef>
              <a:buClr>
                <a:schemeClr val="lt1"/>
              </a:buClr>
              <a:buNone/>
            </a:pPr>
            <a:r>
              <a:rPr lang="en-US" sz="2200" b="1" dirty="0">
                <a:solidFill>
                  <a:schemeClr val="tx2"/>
                </a:solidFill>
                <a:latin typeface="+mn-lt"/>
              </a:rPr>
              <a:t>1.1</a:t>
            </a:r>
            <a:r>
              <a:rPr lang="en-US" sz="2200" dirty="0">
                <a:latin typeface="+mn-lt"/>
              </a:rPr>
              <a:t> </a:t>
            </a:r>
            <a:r>
              <a:rPr lang="en-US" altLang="en-US" sz="2200" dirty="0">
                <a:latin typeface="+mn-lt"/>
              </a:rPr>
              <a:t>Why are information systems so essential for running and managing a business today</a:t>
            </a:r>
            <a:r>
              <a:rPr lang="en-US" sz="2200" dirty="0">
                <a:latin typeface="+mn-lt"/>
              </a:rPr>
              <a:t>?</a:t>
            </a:r>
          </a:p>
          <a:p>
            <a:pPr marL="0" indent="0">
              <a:buNone/>
            </a:pPr>
            <a:r>
              <a:rPr lang="en-US" sz="2200" b="1" dirty="0">
                <a:solidFill>
                  <a:schemeClr val="tx2"/>
                </a:solidFill>
                <a:latin typeface="+mn-lt"/>
              </a:rPr>
              <a:t>1.2</a:t>
            </a:r>
            <a:r>
              <a:rPr lang="en-US" sz="2200" b="1" dirty="0">
                <a:solidFill>
                  <a:schemeClr val="accent1"/>
                </a:solidFill>
                <a:latin typeface="+mn-lt"/>
              </a:rPr>
              <a:t> </a:t>
            </a:r>
            <a:r>
              <a:rPr lang="en-US" sz="2200" dirty="0">
                <a:latin typeface="+mn-lt"/>
              </a:rPr>
              <a:t>What exactly is an information system? How does it work? What are its people, organizational, and technology components?</a:t>
            </a:r>
          </a:p>
          <a:p>
            <a:pPr marL="0" indent="0">
              <a:buNone/>
            </a:pPr>
            <a:r>
              <a:rPr lang="en-US" sz="2200" b="1" dirty="0">
                <a:solidFill>
                  <a:schemeClr val="tx2"/>
                </a:solidFill>
                <a:latin typeface="+mn-lt"/>
              </a:rPr>
              <a:t>1.3</a:t>
            </a:r>
            <a:r>
              <a:rPr lang="en-US" sz="2200" dirty="0">
                <a:solidFill>
                  <a:schemeClr val="bg2"/>
                </a:solidFill>
                <a:latin typeface="+mn-lt"/>
              </a:rPr>
              <a:t> </a:t>
            </a:r>
            <a:r>
              <a:rPr lang="en-US" sz="2200" dirty="0">
                <a:latin typeface="+mn-lt"/>
              </a:rPr>
              <a:t>How will a four-step method for business problem solving help you solve information system-related problems?</a:t>
            </a:r>
          </a:p>
          <a:p>
            <a:pPr marL="0" indent="0">
              <a:buNone/>
            </a:pPr>
            <a:r>
              <a:rPr lang="en-US" sz="2200" b="1" dirty="0">
                <a:solidFill>
                  <a:schemeClr val="tx2"/>
                </a:solidFill>
                <a:latin typeface="+mn-lt"/>
              </a:rPr>
              <a:t>1.4</a:t>
            </a:r>
            <a:r>
              <a:rPr lang="en-US" sz="2200" b="1" dirty="0">
                <a:solidFill>
                  <a:schemeClr val="accent1"/>
                </a:solidFill>
                <a:latin typeface="+mn-lt"/>
              </a:rPr>
              <a:t> </a:t>
            </a:r>
            <a:r>
              <a:rPr lang="en-US" sz="2200" dirty="0">
                <a:latin typeface="+mn-lt"/>
              </a:rPr>
              <a:t>What information systems skills and knowledge are essential for business careers?</a:t>
            </a:r>
          </a:p>
          <a:p>
            <a:pPr marL="0" indent="0">
              <a:buNone/>
            </a:pPr>
            <a:r>
              <a:rPr lang="en-US" sz="2200" b="1" dirty="0">
                <a:solidFill>
                  <a:schemeClr val="tx2"/>
                </a:solidFill>
                <a:latin typeface="+mn-lt"/>
              </a:rPr>
              <a:t>1.5</a:t>
            </a:r>
            <a:r>
              <a:rPr lang="en-US" sz="2200" dirty="0">
                <a:latin typeface="+mn-lt"/>
              </a:rPr>
              <a:t> How will M</a:t>
            </a:r>
            <a:r>
              <a:rPr lang="en-US" sz="100" dirty="0">
                <a:latin typeface="+mn-lt"/>
              </a:rPr>
              <a:t> </a:t>
            </a:r>
            <a:r>
              <a:rPr lang="en-US" sz="2200" dirty="0">
                <a:latin typeface="+mn-lt"/>
              </a:rPr>
              <a:t>I</a:t>
            </a:r>
            <a:r>
              <a:rPr lang="en-US" sz="100" dirty="0">
                <a:latin typeface="+mn-lt"/>
              </a:rPr>
              <a:t> </a:t>
            </a:r>
            <a:r>
              <a:rPr lang="en-US" sz="2200" dirty="0">
                <a:latin typeface="+mn-lt"/>
              </a:rPr>
              <a:t>S help my career?</a:t>
            </a:r>
          </a:p>
        </p:txBody>
      </p:sp>
    </p:spTree>
    <p:extLst>
      <p:ext uri="{BB962C8B-B14F-4D97-AF65-F5344CB8AC3E}">
        <p14:creationId xmlns:p14="http://schemas.microsoft.com/office/powerpoint/2010/main" val="32253284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1.2 Functions of an Information System</a:t>
            </a:r>
          </a:p>
        </p:txBody>
      </p:sp>
      <p:pic>
        <p:nvPicPr>
          <p:cNvPr id="4" name="Picture 3" descr="A diagram illustrates the functions of the information system in an organization. The diagram shows three basic parts of the information system. Input, which leads to processing, which further leads to output. Processing includes classify, arrange, and calculate. The feedback is provided from the output back to the input. The environmental factors interacting with the system are shown as suppliers, customers, competitors, stockholders, and regulatory agencies."/>
          <p:cNvPicPr>
            <a:picLocks noChangeAspect="1"/>
          </p:cNvPicPr>
          <p:nvPr/>
        </p:nvPicPr>
        <p:blipFill rotWithShape="1">
          <a:blip r:embed="rId3" cstate="screen">
            <a:extLst>
              <a:ext uri="{28A0092B-C50C-407E-A947-70E740481C1C}">
                <a14:useLocalDpi xmlns:a14="http://schemas.microsoft.com/office/drawing/2010/main"/>
              </a:ext>
            </a:extLst>
          </a:blip>
          <a:srcRect b="3748"/>
          <a:stretch/>
        </p:blipFill>
        <p:spPr>
          <a:xfrm>
            <a:off x="1371600" y="1600200"/>
            <a:ext cx="6172200" cy="4403785"/>
          </a:xfrm>
          <a:prstGeom prst="rect">
            <a:avLst/>
          </a:prstGeom>
        </p:spPr>
      </p:pic>
    </p:spTree>
    <p:extLst>
      <p:ext uri="{BB962C8B-B14F-4D97-AF65-F5344CB8AC3E}">
        <p14:creationId xmlns:p14="http://schemas.microsoft.com/office/powerpoint/2010/main" val="29956147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Role of People and Organizations</a:t>
            </a:r>
          </a:p>
        </p:txBody>
      </p:sp>
      <p:sp>
        <p:nvSpPr>
          <p:cNvPr id="3" name="Content Placeholder 2"/>
          <p:cNvSpPr>
            <a:spLocks noGrp="1"/>
          </p:cNvSpPr>
          <p:nvPr>
            <p:ph idx="1"/>
          </p:nvPr>
        </p:nvSpPr>
        <p:spPr/>
        <p:txBody>
          <a:bodyPr/>
          <a:lstStyle/>
          <a:p>
            <a:pPr indent="-255600"/>
            <a:r>
              <a:rPr lang="en-US" altLang="en-US" sz="2400" dirty="0">
                <a:latin typeface="+mn-lt"/>
              </a:rPr>
              <a:t>Information systems literacy</a:t>
            </a:r>
          </a:p>
          <a:p>
            <a:pPr lvl="1" indent="-284400"/>
            <a:r>
              <a:rPr lang="en-US" altLang="en-US" sz="2400" dirty="0">
                <a:latin typeface="+mn-lt"/>
              </a:rPr>
              <a:t>Includes behavioral and technical approach</a:t>
            </a:r>
          </a:p>
          <a:p>
            <a:pPr indent="-255600"/>
            <a:r>
              <a:rPr lang="en-US" altLang="en-US" sz="2400" dirty="0">
                <a:latin typeface="+mn-lt"/>
              </a:rPr>
              <a:t>Computer literacy</a:t>
            </a:r>
          </a:p>
          <a:p>
            <a:pPr lvl="1" indent="-284400"/>
            <a:r>
              <a:rPr lang="en-US" altLang="en-US" sz="2400" dirty="0">
                <a:latin typeface="+mn-lt"/>
              </a:rPr>
              <a:t>Focuses mostly on knowledge of I</a:t>
            </a:r>
            <a:r>
              <a:rPr lang="en-US" altLang="en-US" sz="100" dirty="0">
                <a:latin typeface="+mn-lt"/>
              </a:rPr>
              <a:t> </a:t>
            </a:r>
            <a:r>
              <a:rPr lang="en-US" altLang="en-US" sz="2400" dirty="0">
                <a:latin typeface="+mn-lt"/>
              </a:rPr>
              <a:t>T</a:t>
            </a:r>
          </a:p>
          <a:p>
            <a:pPr indent="-255600"/>
            <a:r>
              <a:rPr lang="en-US" altLang="en-US" sz="2400" dirty="0">
                <a:latin typeface="+mn-lt"/>
              </a:rPr>
              <a:t>Management information systems (M</a:t>
            </a:r>
            <a:r>
              <a:rPr lang="en-US" altLang="en-US" sz="100" dirty="0">
                <a:latin typeface="+mn-lt"/>
              </a:rPr>
              <a:t> </a:t>
            </a:r>
            <a:r>
              <a:rPr lang="en-US" altLang="en-US" sz="2400" dirty="0">
                <a:latin typeface="+mn-lt"/>
              </a:rPr>
              <a:t>I</a:t>
            </a:r>
            <a:r>
              <a:rPr lang="en-US" altLang="en-US" sz="100" dirty="0">
                <a:latin typeface="+mn-lt"/>
              </a:rPr>
              <a:t> </a:t>
            </a:r>
            <a:r>
              <a:rPr lang="en-US" altLang="en-US" sz="2400" dirty="0">
                <a:latin typeface="+mn-lt"/>
              </a:rPr>
              <a:t>S)</a:t>
            </a:r>
          </a:p>
          <a:p>
            <a:pPr lvl="1" indent="-284400"/>
            <a:r>
              <a:rPr lang="en-US" altLang="en-US" sz="2400" dirty="0">
                <a:latin typeface="+mn-lt"/>
              </a:rPr>
              <a:t>Focuses on broader information systems literacy</a:t>
            </a:r>
          </a:p>
          <a:p>
            <a:pPr lvl="1" indent="-284400"/>
            <a:r>
              <a:rPr lang="en-US" altLang="en-US" sz="2400" dirty="0">
                <a:latin typeface="+mn-lt"/>
              </a:rPr>
              <a:t>Issues surrounding development, use, impact of information systems used by managers and employees</a:t>
            </a:r>
          </a:p>
        </p:txBody>
      </p:sp>
    </p:spTree>
    <p:extLst>
      <p:ext uri="{BB962C8B-B14F-4D97-AF65-F5344CB8AC3E}">
        <p14:creationId xmlns:p14="http://schemas.microsoft.com/office/powerpoint/2010/main" val="14748474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1.3 Information Systems are More Than Computers</a:t>
            </a:r>
          </a:p>
        </p:txBody>
      </p:sp>
      <p:pic>
        <p:nvPicPr>
          <p:cNvPr id="4" name="Picture 3" descr="A diagram shows three dimensions of information system as organizations, technology, and people."/>
          <p:cNvPicPr>
            <a:picLocks noChangeAspect="1"/>
          </p:cNvPicPr>
          <p:nvPr/>
        </p:nvPicPr>
        <p:blipFill rotWithShape="1">
          <a:blip r:embed="rId3" cstate="screen">
            <a:extLst>
              <a:ext uri="{28A0092B-C50C-407E-A947-70E740481C1C}">
                <a14:useLocalDpi xmlns:a14="http://schemas.microsoft.com/office/drawing/2010/main"/>
              </a:ext>
            </a:extLst>
          </a:blip>
          <a:srcRect b="4164"/>
          <a:stretch/>
        </p:blipFill>
        <p:spPr>
          <a:xfrm>
            <a:off x="2053988" y="1583707"/>
            <a:ext cx="5417024" cy="4446835"/>
          </a:xfrm>
          <a:prstGeom prst="rect">
            <a:avLst/>
          </a:prstGeom>
        </p:spPr>
      </p:pic>
    </p:spTree>
    <p:extLst>
      <p:ext uri="{BB962C8B-B14F-4D97-AF65-F5344CB8AC3E}">
        <p14:creationId xmlns:p14="http://schemas.microsoft.com/office/powerpoint/2010/main" val="32582679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Dimensions of Information Systems </a:t>
            </a:r>
            <a:r>
              <a:rPr lang="en-US" sz="2000" b="0" dirty="0"/>
              <a:t>(1 of 3)</a:t>
            </a:r>
          </a:p>
        </p:txBody>
      </p:sp>
      <p:sp>
        <p:nvSpPr>
          <p:cNvPr id="3" name="Content Placeholder 2"/>
          <p:cNvSpPr>
            <a:spLocks noGrp="1"/>
          </p:cNvSpPr>
          <p:nvPr>
            <p:ph idx="1"/>
          </p:nvPr>
        </p:nvSpPr>
        <p:spPr/>
        <p:txBody>
          <a:bodyPr/>
          <a:lstStyle/>
          <a:p>
            <a:pPr indent="-255600"/>
            <a:r>
              <a:rPr lang="en-US" altLang="en-US" sz="2400" dirty="0">
                <a:latin typeface="+mn-lt"/>
              </a:rPr>
              <a:t>Organizations</a:t>
            </a:r>
          </a:p>
          <a:p>
            <a:pPr lvl="1" indent="-284400"/>
            <a:r>
              <a:rPr lang="en-US" altLang="en-US" sz="2400" dirty="0">
                <a:latin typeface="+mn-lt"/>
              </a:rPr>
              <a:t>Coordinate work through structured hierarchy and business processes</a:t>
            </a:r>
          </a:p>
          <a:p>
            <a:pPr lvl="1" indent="-284400"/>
            <a:r>
              <a:rPr lang="en-US" altLang="en-US" sz="2400" dirty="0">
                <a:latin typeface="+mn-lt"/>
              </a:rPr>
              <a:t>Business processes: related tasks and behaviors for accomplishing work</a:t>
            </a:r>
          </a:p>
          <a:p>
            <a:pPr lvl="2" indent="-230400"/>
            <a:r>
              <a:rPr lang="en-US" altLang="en-US" sz="2400" dirty="0">
                <a:latin typeface="+mn-lt"/>
              </a:rPr>
              <a:t>Examples: fulfilling an order, hiring an employee</a:t>
            </a:r>
          </a:p>
          <a:p>
            <a:pPr lvl="2" indent="-230400"/>
            <a:r>
              <a:rPr lang="en-US" altLang="en-US" sz="2400" dirty="0">
                <a:latin typeface="+mn-lt"/>
              </a:rPr>
              <a:t>May be informal or include formal rules</a:t>
            </a:r>
          </a:p>
          <a:p>
            <a:pPr lvl="1" indent="-284400"/>
            <a:r>
              <a:rPr lang="en-US" altLang="en-US" sz="2400" dirty="0">
                <a:latin typeface="+mn-lt"/>
              </a:rPr>
              <a:t>Culture embedded in information systems</a:t>
            </a:r>
          </a:p>
          <a:p>
            <a:pPr lvl="2" indent="-230400"/>
            <a:r>
              <a:rPr lang="en-US" altLang="en-US" sz="2400" dirty="0">
                <a:latin typeface="+mn-lt"/>
              </a:rPr>
              <a:t>Example: U</a:t>
            </a:r>
            <a:r>
              <a:rPr lang="en-US" altLang="en-US" sz="100" dirty="0">
                <a:latin typeface="+mn-lt"/>
              </a:rPr>
              <a:t> </a:t>
            </a:r>
            <a:r>
              <a:rPr lang="en-US" altLang="en-US" sz="2400" dirty="0">
                <a:latin typeface="+mn-lt"/>
              </a:rPr>
              <a:t>P</a:t>
            </a:r>
            <a:r>
              <a:rPr lang="en-US" altLang="en-US" sz="100" dirty="0">
                <a:latin typeface="+mn-lt"/>
              </a:rPr>
              <a:t> </a:t>
            </a:r>
            <a:r>
              <a:rPr lang="en-US" altLang="en-US" sz="2400" dirty="0">
                <a:latin typeface="+mn-lt"/>
              </a:rPr>
              <a:t>S’</a:t>
            </a:r>
            <a:r>
              <a:rPr lang="en-US" altLang="ja-JP" sz="2400" dirty="0">
                <a:latin typeface="+mn-lt"/>
              </a:rPr>
              <a:t>s concern with placing service to customer first</a:t>
            </a:r>
            <a:endParaRPr lang="en-US" altLang="en-US" sz="2400" dirty="0">
              <a:latin typeface="+mn-lt"/>
            </a:endParaRPr>
          </a:p>
        </p:txBody>
      </p:sp>
    </p:spTree>
    <p:extLst>
      <p:ext uri="{BB962C8B-B14F-4D97-AF65-F5344CB8AC3E}">
        <p14:creationId xmlns:p14="http://schemas.microsoft.com/office/powerpoint/2010/main" val="24014489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Dimensions of Information Systems </a:t>
            </a:r>
            <a:r>
              <a:rPr lang="en-US" sz="2000" b="0" dirty="0"/>
              <a:t>(2 of 3)</a:t>
            </a:r>
          </a:p>
        </p:txBody>
      </p:sp>
      <p:sp>
        <p:nvSpPr>
          <p:cNvPr id="3" name="Content Placeholder 2"/>
          <p:cNvSpPr>
            <a:spLocks noGrp="1"/>
          </p:cNvSpPr>
          <p:nvPr>
            <p:ph idx="1"/>
          </p:nvPr>
        </p:nvSpPr>
        <p:spPr/>
        <p:txBody>
          <a:bodyPr/>
          <a:lstStyle/>
          <a:p>
            <a:pPr indent="-255600"/>
            <a:r>
              <a:rPr lang="en-US" altLang="en-US" sz="2400" dirty="0">
                <a:latin typeface="+mn-lt"/>
              </a:rPr>
              <a:t>People</a:t>
            </a:r>
          </a:p>
          <a:p>
            <a:pPr lvl="1" indent="-284400"/>
            <a:r>
              <a:rPr lang="en-US" altLang="en-US" sz="2400" dirty="0">
                <a:latin typeface="+mn-lt"/>
              </a:rPr>
              <a:t>Information systems require skilled people to build, maintain, and use them.</a:t>
            </a:r>
          </a:p>
          <a:p>
            <a:pPr lvl="1" indent="-284400"/>
            <a:r>
              <a:rPr lang="en-US" altLang="en-US" sz="2400" dirty="0">
                <a:latin typeface="+mn-lt"/>
              </a:rPr>
              <a:t>Employee attitudes affect ability to use systems productively.</a:t>
            </a:r>
          </a:p>
          <a:p>
            <a:pPr lvl="1" indent="-284400"/>
            <a:r>
              <a:rPr lang="en-US" altLang="en-US" sz="2400" dirty="0">
                <a:latin typeface="+mn-lt"/>
              </a:rPr>
              <a:t>Role of managers:</a:t>
            </a:r>
          </a:p>
          <a:p>
            <a:pPr lvl="2" indent="-230400"/>
            <a:r>
              <a:rPr lang="en-US" altLang="en-US" sz="2400" dirty="0">
                <a:latin typeface="+mn-lt"/>
              </a:rPr>
              <a:t>Perceive business challenges</a:t>
            </a:r>
          </a:p>
          <a:p>
            <a:pPr lvl="2" indent="-230400"/>
            <a:r>
              <a:rPr lang="en-US" altLang="en-US" sz="2400" dirty="0">
                <a:latin typeface="+mn-lt"/>
              </a:rPr>
              <a:t>Set organizational strategy</a:t>
            </a:r>
          </a:p>
          <a:p>
            <a:pPr lvl="2" indent="-230400"/>
            <a:r>
              <a:rPr lang="en-US" altLang="en-US" sz="2400" dirty="0">
                <a:latin typeface="+mn-lt"/>
              </a:rPr>
              <a:t>Allocate human and financial resources</a:t>
            </a:r>
          </a:p>
          <a:p>
            <a:pPr lvl="2" indent="-230400"/>
            <a:r>
              <a:rPr lang="en-US" altLang="en-US" sz="2400" dirty="0">
                <a:latin typeface="+mn-lt"/>
              </a:rPr>
              <a:t>Creative work: new products, services</a:t>
            </a:r>
          </a:p>
        </p:txBody>
      </p:sp>
    </p:spTree>
    <p:extLst>
      <p:ext uri="{BB962C8B-B14F-4D97-AF65-F5344CB8AC3E}">
        <p14:creationId xmlns:p14="http://schemas.microsoft.com/office/powerpoint/2010/main" val="37677844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Dimensions of Information Systems </a:t>
            </a:r>
            <a:r>
              <a:rPr lang="en-US" sz="2000" b="0" dirty="0"/>
              <a:t>(3 of 3)</a:t>
            </a:r>
          </a:p>
        </p:txBody>
      </p:sp>
      <p:sp>
        <p:nvSpPr>
          <p:cNvPr id="3" name="Content Placeholder 2"/>
          <p:cNvSpPr>
            <a:spLocks noGrp="1"/>
          </p:cNvSpPr>
          <p:nvPr>
            <p:ph idx="1"/>
          </p:nvPr>
        </p:nvSpPr>
        <p:spPr/>
        <p:txBody>
          <a:bodyPr/>
          <a:lstStyle/>
          <a:p>
            <a:pPr indent="-255600"/>
            <a:r>
              <a:rPr lang="en-US" altLang="en-US" sz="2400" dirty="0">
                <a:latin typeface="+mn-lt"/>
              </a:rPr>
              <a:t>Technology</a:t>
            </a:r>
          </a:p>
          <a:p>
            <a:pPr lvl="1" indent="-284400"/>
            <a:r>
              <a:rPr lang="en-US" altLang="en-US" sz="2400" dirty="0">
                <a:latin typeface="+mn-lt"/>
              </a:rPr>
              <a:t>I</a:t>
            </a:r>
            <a:r>
              <a:rPr lang="en-US" altLang="en-US" sz="100" dirty="0">
                <a:latin typeface="+mn-lt"/>
              </a:rPr>
              <a:t> </a:t>
            </a:r>
            <a:r>
              <a:rPr lang="en-US" altLang="en-US" sz="2400" dirty="0">
                <a:latin typeface="+mn-lt"/>
              </a:rPr>
              <a:t>T Infrastructure: Foundation or platform that information systems are built on</a:t>
            </a:r>
          </a:p>
          <a:p>
            <a:pPr marL="1144800" lvl="2" indent="-230400"/>
            <a:r>
              <a:rPr lang="en-US" altLang="en-US" sz="2400" dirty="0">
                <a:latin typeface="+mn-lt"/>
              </a:rPr>
              <a:t>Computer hardware</a:t>
            </a:r>
          </a:p>
          <a:p>
            <a:pPr marL="1144800" lvl="2" indent="-230400"/>
            <a:r>
              <a:rPr lang="en-US" altLang="en-US" sz="2400" dirty="0">
                <a:latin typeface="+mn-lt"/>
              </a:rPr>
              <a:t>Computer software</a:t>
            </a:r>
          </a:p>
          <a:p>
            <a:pPr marL="1144800" lvl="2" indent="-230400"/>
            <a:r>
              <a:rPr lang="en-US" altLang="en-US" sz="2400" dirty="0">
                <a:latin typeface="+mn-lt"/>
              </a:rPr>
              <a:t>Data management technology</a:t>
            </a:r>
          </a:p>
          <a:p>
            <a:pPr marL="1144800" lvl="2" indent="-230400"/>
            <a:r>
              <a:rPr lang="en-US" altLang="en-US" sz="2400" dirty="0">
                <a:latin typeface="+mn-lt"/>
              </a:rPr>
              <a:t>Networking and telecommunications technology</a:t>
            </a:r>
          </a:p>
          <a:p>
            <a:pPr marL="1602000" lvl="3" indent="-230400"/>
            <a:r>
              <a:rPr lang="en-US" altLang="en-US" sz="2400" dirty="0">
                <a:latin typeface="+mn-lt"/>
              </a:rPr>
              <a:t>Internet and Web, extranets, intranets</a:t>
            </a:r>
          </a:p>
          <a:p>
            <a:pPr marL="1602000" lvl="3" indent="-230400"/>
            <a:r>
              <a:rPr lang="en-US" altLang="en-US" sz="2400" dirty="0">
                <a:latin typeface="+mn-lt"/>
              </a:rPr>
              <a:t>Voice, video communications</a:t>
            </a:r>
          </a:p>
        </p:txBody>
      </p:sp>
    </p:spTree>
    <p:extLst>
      <p:ext uri="{BB962C8B-B14F-4D97-AF65-F5344CB8AC3E}">
        <p14:creationId xmlns:p14="http://schemas.microsoft.com/office/powerpoint/2010/main" val="27784235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000" dirty="0"/>
              <a:t>Interactive Session – Technology: </a:t>
            </a:r>
            <a:r>
              <a:rPr lang="en-IN" sz="3000" dirty="0"/>
              <a:t>Healthcare at Singapore’s </a:t>
            </a:r>
            <a:r>
              <a:rPr lang="en-IN" sz="3000" dirty="0" err="1"/>
              <a:t>JurongHealth</a:t>
            </a:r>
            <a:r>
              <a:rPr lang="en-IN" sz="3000" dirty="0"/>
              <a:t> Services</a:t>
            </a:r>
            <a:endParaRPr lang="en-US" sz="3000" dirty="0"/>
          </a:p>
        </p:txBody>
      </p:sp>
      <p:sp>
        <p:nvSpPr>
          <p:cNvPr id="3" name="Content Placeholder 2"/>
          <p:cNvSpPr>
            <a:spLocks noGrp="1"/>
          </p:cNvSpPr>
          <p:nvPr>
            <p:ph idx="1"/>
          </p:nvPr>
        </p:nvSpPr>
        <p:spPr>
          <a:xfrm>
            <a:off x="457200" y="1600200"/>
            <a:ext cx="8315864" cy="4525963"/>
          </a:xfrm>
        </p:spPr>
        <p:txBody>
          <a:bodyPr/>
          <a:lstStyle/>
          <a:p>
            <a:pPr indent="-255600"/>
            <a:r>
              <a:rPr lang="en-US" sz="2400" dirty="0">
                <a:latin typeface="+mn-lt"/>
              </a:rPr>
              <a:t>Class discussion</a:t>
            </a:r>
          </a:p>
          <a:p>
            <a:pPr lvl="1" indent="-284400"/>
            <a:r>
              <a:rPr lang="en-IN" sz="2400" dirty="0">
                <a:latin typeface="+mn-lt"/>
              </a:rPr>
              <a:t>What technologies are used by </a:t>
            </a:r>
            <a:r>
              <a:rPr lang="en-IN" sz="2400" dirty="0" err="1">
                <a:latin typeface="+mn-lt"/>
              </a:rPr>
              <a:t>JurongHealth</a:t>
            </a:r>
            <a:r>
              <a:rPr lang="en-IN" sz="2400" dirty="0">
                <a:latin typeface="+mn-lt"/>
              </a:rPr>
              <a:t>? What purpose do they serve?</a:t>
            </a:r>
          </a:p>
          <a:p>
            <a:pPr lvl="1" indent="-284400"/>
            <a:r>
              <a:rPr lang="en-IN" sz="2400" dirty="0">
                <a:latin typeface="+mn-lt"/>
              </a:rPr>
              <a:t>Search the web for RFID. Suggest an example of using RFID for locating and tracking people.</a:t>
            </a:r>
          </a:p>
          <a:p>
            <a:pPr lvl="1" indent="-284400"/>
            <a:r>
              <a:rPr lang="en-IN" sz="2400" dirty="0">
                <a:latin typeface="+mn-lt"/>
              </a:rPr>
              <a:t>What information systems are implemented by </a:t>
            </a:r>
            <a:r>
              <a:rPr lang="en-IN" sz="2400" dirty="0" err="1">
                <a:latin typeface="+mn-lt"/>
              </a:rPr>
              <a:t>JurongHealth</a:t>
            </a:r>
            <a:r>
              <a:rPr lang="en-IN" sz="2400" dirty="0">
                <a:latin typeface="+mn-lt"/>
              </a:rPr>
              <a:t>? Describe the input, processing, and output of any one such system.</a:t>
            </a:r>
          </a:p>
          <a:p>
            <a:pPr lvl="1" indent="-284400"/>
            <a:r>
              <a:rPr lang="en-IN" sz="2400" dirty="0">
                <a:latin typeface="+mn-lt"/>
              </a:rPr>
              <a:t>Why are information systems important for </a:t>
            </a:r>
            <a:r>
              <a:rPr lang="en-IN" sz="2400" dirty="0" err="1">
                <a:latin typeface="+mn-lt"/>
              </a:rPr>
              <a:t>JurongHealth</a:t>
            </a:r>
            <a:r>
              <a:rPr lang="en-IN" sz="2400" dirty="0">
                <a:latin typeface="+mn-lt"/>
              </a:rPr>
              <a:t>?</a:t>
            </a:r>
            <a:endParaRPr lang="en-US" altLang="en-US" sz="2400" dirty="0">
              <a:latin typeface="+mn-lt"/>
            </a:endParaRPr>
          </a:p>
        </p:txBody>
      </p:sp>
    </p:spTree>
    <p:extLst>
      <p:ext uri="{BB962C8B-B14F-4D97-AF65-F5344CB8AC3E}">
        <p14:creationId xmlns:p14="http://schemas.microsoft.com/office/powerpoint/2010/main" val="18177864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Problem-Solving Approach</a:t>
            </a:r>
          </a:p>
        </p:txBody>
      </p:sp>
      <p:sp>
        <p:nvSpPr>
          <p:cNvPr id="3" name="Content Placeholder 2"/>
          <p:cNvSpPr>
            <a:spLocks noGrp="1"/>
          </p:cNvSpPr>
          <p:nvPr>
            <p:ph idx="1"/>
          </p:nvPr>
        </p:nvSpPr>
        <p:spPr/>
        <p:txBody>
          <a:bodyPr/>
          <a:lstStyle/>
          <a:p>
            <a:pPr indent="-255600"/>
            <a:r>
              <a:rPr lang="en-US" altLang="en-US" sz="2400" dirty="0">
                <a:latin typeface="+mn-lt"/>
              </a:rPr>
              <a:t>Few business problems are simple or straightforward.</a:t>
            </a:r>
          </a:p>
          <a:p>
            <a:pPr indent="-255600"/>
            <a:r>
              <a:rPr lang="en-US" altLang="en-US" sz="2400" dirty="0">
                <a:latin typeface="+mn-lt"/>
              </a:rPr>
              <a:t>Most business problems involve a number of major factors that can fall into three main categories:</a:t>
            </a:r>
          </a:p>
          <a:p>
            <a:pPr lvl="1" indent="-284400"/>
            <a:r>
              <a:rPr lang="en-US" altLang="en-US" sz="2400" dirty="0">
                <a:latin typeface="+mn-lt"/>
              </a:rPr>
              <a:t>Organization</a:t>
            </a:r>
          </a:p>
          <a:p>
            <a:pPr lvl="1" indent="-284400"/>
            <a:r>
              <a:rPr lang="en-US" altLang="en-US" sz="2400" dirty="0">
                <a:latin typeface="+mn-lt"/>
              </a:rPr>
              <a:t>Technology</a:t>
            </a:r>
          </a:p>
          <a:p>
            <a:pPr lvl="1" indent="-284400"/>
            <a:r>
              <a:rPr lang="en-US" altLang="en-US" sz="2400" dirty="0">
                <a:latin typeface="+mn-lt"/>
              </a:rPr>
              <a:t>People</a:t>
            </a:r>
          </a:p>
        </p:txBody>
      </p:sp>
    </p:spTree>
    <p:extLst>
      <p:ext uri="{BB962C8B-B14F-4D97-AF65-F5344CB8AC3E}">
        <p14:creationId xmlns:p14="http://schemas.microsoft.com/office/powerpoint/2010/main" val="18904920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1"/>
            <a:ext cx="8013940" cy="1097279"/>
          </a:xfrm>
        </p:spPr>
        <p:txBody>
          <a:bodyPr/>
          <a:lstStyle/>
          <a:p>
            <a:r>
              <a:rPr lang="en-US" dirty="0"/>
              <a:t>A Model of the Problem-Solving Approach </a:t>
            </a:r>
            <a:r>
              <a:rPr lang="en-US" sz="2000" b="0" dirty="0"/>
              <a:t>(1 of 7)</a:t>
            </a:r>
          </a:p>
        </p:txBody>
      </p:sp>
      <p:sp>
        <p:nvSpPr>
          <p:cNvPr id="3" name="Content Placeholder 2"/>
          <p:cNvSpPr>
            <a:spLocks noGrp="1"/>
          </p:cNvSpPr>
          <p:nvPr>
            <p:ph type="body" idx="1"/>
          </p:nvPr>
        </p:nvSpPr>
        <p:spPr>
          <a:xfrm>
            <a:off x="457200" y="1600200"/>
            <a:ext cx="8229600" cy="461513"/>
          </a:xfrm>
        </p:spPr>
        <p:txBody>
          <a:bodyPr/>
          <a:lstStyle/>
          <a:p>
            <a:r>
              <a:rPr lang="en-US" altLang="en-US" sz="2400" dirty="0">
                <a:latin typeface="+mn-lt"/>
              </a:rPr>
              <a:t>Problem solving: four-step process</a:t>
            </a:r>
          </a:p>
        </p:txBody>
      </p:sp>
      <p:sp>
        <p:nvSpPr>
          <p:cNvPr id="4" name="Text Placeholder 3"/>
          <p:cNvSpPr>
            <a:spLocks noGrp="1"/>
          </p:cNvSpPr>
          <p:nvPr>
            <p:ph type="body" idx="2"/>
          </p:nvPr>
        </p:nvSpPr>
        <p:spPr>
          <a:xfrm>
            <a:off x="457200" y="2173856"/>
            <a:ext cx="8229600" cy="2199734"/>
          </a:xfrm>
        </p:spPr>
        <p:txBody>
          <a:bodyPr/>
          <a:lstStyle/>
          <a:p>
            <a:pPr marL="432000" indent="-432000">
              <a:buFont typeface="+mj-lt"/>
              <a:buAutoNum type="arabicPeriod"/>
            </a:pPr>
            <a:r>
              <a:rPr lang="en-US" altLang="en-US" sz="2400" dirty="0">
                <a:latin typeface="+mn-lt"/>
              </a:rPr>
              <a:t>Problem identification</a:t>
            </a:r>
          </a:p>
          <a:p>
            <a:pPr marL="432000" indent="-432000">
              <a:buFont typeface="+mj-lt"/>
              <a:buAutoNum type="arabicPeriod"/>
            </a:pPr>
            <a:r>
              <a:rPr lang="en-US" altLang="en-US" sz="2400" dirty="0">
                <a:latin typeface="+mn-lt"/>
              </a:rPr>
              <a:t>Solution design</a:t>
            </a:r>
          </a:p>
          <a:p>
            <a:pPr marL="432000" indent="-432000">
              <a:buFont typeface="+mj-lt"/>
              <a:buAutoNum type="arabicPeriod"/>
            </a:pPr>
            <a:r>
              <a:rPr lang="en-US" altLang="en-US" sz="2400" dirty="0">
                <a:latin typeface="+mn-lt"/>
              </a:rPr>
              <a:t>Choice</a:t>
            </a:r>
          </a:p>
          <a:p>
            <a:pPr marL="432000" indent="-432000">
              <a:buFont typeface="+mj-lt"/>
              <a:buAutoNum type="arabicPeriod"/>
            </a:pPr>
            <a:r>
              <a:rPr lang="en-US" altLang="en-US" sz="2400" dirty="0">
                <a:latin typeface="+mn-lt"/>
              </a:rPr>
              <a:t>Implementation</a:t>
            </a:r>
          </a:p>
        </p:txBody>
      </p:sp>
    </p:spTree>
    <p:extLst>
      <p:ext uri="{BB962C8B-B14F-4D97-AF65-F5344CB8AC3E}">
        <p14:creationId xmlns:p14="http://schemas.microsoft.com/office/powerpoint/2010/main" val="92431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15371"/>
            <a:ext cx="8065698" cy="1097279"/>
          </a:xfrm>
        </p:spPr>
        <p:txBody>
          <a:bodyPr/>
          <a:lstStyle/>
          <a:p>
            <a:r>
              <a:rPr lang="en-US" dirty="0"/>
              <a:t>A Model of the Problem-Solving Approach </a:t>
            </a:r>
            <a:r>
              <a:rPr lang="en-US" sz="2000" b="0" dirty="0"/>
              <a:t>(2 of 7)</a:t>
            </a:r>
          </a:p>
        </p:txBody>
      </p:sp>
      <p:sp>
        <p:nvSpPr>
          <p:cNvPr id="6" name="Text Placeholder 5"/>
          <p:cNvSpPr>
            <a:spLocks noGrp="1"/>
          </p:cNvSpPr>
          <p:nvPr>
            <p:ph type="body" idx="1"/>
          </p:nvPr>
        </p:nvSpPr>
        <p:spPr/>
        <p:txBody>
          <a:bodyPr/>
          <a:lstStyle/>
          <a:p>
            <a:r>
              <a:rPr lang="en-US" altLang="en-US" sz="2400" dirty="0">
                <a:latin typeface="+mn-lt"/>
              </a:rPr>
              <a:t>Problem identification includes:</a:t>
            </a:r>
          </a:p>
          <a:p>
            <a:pPr lvl="1"/>
            <a:r>
              <a:rPr lang="en-US" altLang="en-US" sz="2400" dirty="0">
                <a:latin typeface="+mn-lt"/>
              </a:rPr>
              <a:t>Agreement that problem exists</a:t>
            </a:r>
          </a:p>
          <a:p>
            <a:pPr lvl="1"/>
            <a:r>
              <a:rPr lang="en-US" altLang="en-US" sz="2400" dirty="0">
                <a:latin typeface="+mn-lt"/>
              </a:rPr>
              <a:t>Definition of problem</a:t>
            </a:r>
          </a:p>
          <a:p>
            <a:pPr lvl="1"/>
            <a:r>
              <a:rPr lang="en-US" altLang="en-US" sz="2400" dirty="0">
                <a:latin typeface="+mn-lt"/>
              </a:rPr>
              <a:t>Causes of problem</a:t>
            </a:r>
          </a:p>
          <a:p>
            <a:pPr lvl="1"/>
            <a:r>
              <a:rPr lang="en-US" altLang="en-US" sz="2400" dirty="0">
                <a:latin typeface="+mn-lt"/>
              </a:rPr>
              <a:t>What can be done given resources of firm</a:t>
            </a:r>
          </a:p>
        </p:txBody>
      </p:sp>
    </p:spTree>
    <p:extLst>
      <p:ext uri="{BB962C8B-B14F-4D97-AF65-F5344CB8AC3E}">
        <p14:creationId xmlns:p14="http://schemas.microsoft.com/office/powerpoint/2010/main" val="29793984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Video Cases</a:t>
            </a:r>
          </a:p>
        </p:txBody>
      </p:sp>
      <p:sp>
        <p:nvSpPr>
          <p:cNvPr id="5" name="Content Placeholder 4"/>
          <p:cNvSpPr>
            <a:spLocks noGrp="1"/>
          </p:cNvSpPr>
          <p:nvPr>
            <p:ph idx="1"/>
          </p:nvPr>
        </p:nvSpPr>
        <p:spPr/>
        <p:txBody>
          <a:bodyPr/>
          <a:lstStyle/>
          <a:p>
            <a:pPr indent="-255600"/>
            <a:r>
              <a:rPr lang="en-US" sz="2400" dirty="0">
                <a:latin typeface="+mn-lt"/>
              </a:rPr>
              <a:t>Case 1: Business in the Cloud: Facebook, Google, and eBay Data Centers</a:t>
            </a:r>
          </a:p>
          <a:p>
            <a:pPr indent="-255600"/>
            <a:r>
              <a:rPr lang="en-US" sz="2400" dirty="0">
                <a:latin typeface="+mn-lt"/>
              </a:rPr>
              <a:t>Case 2: U</a:t>
            </a:r>
            <a:r>
              <a:rPr lang="en-US" sz="100" dirty="0">
                <a:latin typeface="+mn-lt"/>
              </a:rPr>
              <a:t> </a:t>
            </a:r>
            <a:r>
              <a:rPr lang="en-US" sz="2400" dirty="0">
                <a:latin typeface="+mn-lt"/>
              </a:rPr>
              <a:t>P</a:t>
            </a:r>
            <a:r>
              <a:rPr lang="en-US" sz="100" dirty="0">
                <a:latin typeface="+mn-lt"/>
              </a:rPr>
              <a:t> </a:t>
            </a:r>
            <a:r>
              <a:rPr lang="en-US" sz="2400" dirty="0">
                <a:latin typeface="+mn-lt"/>
              </a:rPr>
              <a:t>S Global Operations with the D</a:t>
            </a:r>
            <a:r>
              <a:rPr lang="en-US" sz="100" dirty="0">
                <a:latin typeface="+mn-lt"/>
              </a:rPr>
              <a:t> </a:t>
            </a:r>
            <a:r>
              <a:rPr lang="en-US" sz="2400" dirty="0">
                <a:latin typeface="+mn-lt"/>
              </a:rPr>
              <a:t>I</a:t>
            </a:r>
            <a:r>
              <a:rPr lang="en-US" sz="100" dirty="0">
                <a:latin typeface="+mn-lt"/>
              </a:rPr>
              <a:t> </a:t>
            </a:r>
            <a:r>
              <a:rPr lang="en-US" sz="2400" dirty="0">
                <a:latin typeface="+mn-lt"/>
              </a:rPr>
              <a:t>A</a:t>
            </a:r>
            <a:r>
              <a:rPr lang="en-US" sz="100" dirty="0">
                <a:latin typeface="+mn-lt"/>
              </a:rPr>
              <a:t> </a:t>
            </a:r>
            <a:r>
              <a:rPr lang="en-US" sz="2400" dirty="0">
                <a:latin typeface="+mn-lt"/>
              </a:rPr>
              <a:t>D and Worldport</a:t>
            </a:r>
          </a:p>
          <a:p>
            <a:pPr indent="-255600"/>
            <a:r>
              <a:rPr lang="en-US" sz="2400" b="1" dirty="0">
                <a:latin typeface="+mn-lt"/>
              </a:rPr>
              <a:t>Instructional Video: Tour I</a:t>
            </a:r>
            <a:r>
              <a:rPr lang="en-US" sz="100" b="1" dirty="0">
                <a:latin typeface="+mn-lt"/>
              </a:rPr>
              <a:t> </a:t>
            </a:r>
            <a:r>
              <a:rPr lang="en-US" sz="2400" b="1" dirty="0">
                <a:latin typeface="+mn-lt"/>
              </a:rPr>
              <a:t>B</a:t>
            </a:r>
            <a:r>
              <a:rPr lang="en-US" sz="100" b="1" dirty="0">
                <a:latin typeface="+mn-lt"/>
              </a:rPr>
              <a:t> </a:t>
            </a:r>
            <a:r>
              <a:rPr lang="en-US" sz="2400" b="1" dirty="0">
                <a:latin typeface="+mn-lt"/>
              </a:rPr>
              <a:t>M’s Raleigh Data Center</a:t>
            </a:r>
          </a:p>
        </p:txBody>
      </p:sp>
    </p:spTree>
    <p:extLst>
      <p:ext uri="{BB962C8B-B14F-4D97-AF65-F5344CB8AC3E}">
        <p14:creationId xmlns:p14="http://schemas.microsoft.com/office/powerpoint/2010/main" val="297954991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1"/>
            <a:ext cx="7979434" cy="1097279"/>
          </a:xfrm>
        </p:spPr>
        <p:txBody>
          <a:bodyPr/>
          <a:lstStyle/>
          <a:p>
            <a:r>
              <a:rPr lang="en-US" dirty="0"/>
              <a:t>A Model of the Problem-Solving Approach </a:t>
            </a:r>
            <a:r>
              <a:rPr lang="en-US" sz="2000" b="0" dirty="0"/>
              <a:t>(3 of 7)</a:t>
            </a:r>
          </a:p>
        </p:txBody>
      </p:sp>
      <p:sp>
        <p:nvSpPr>
          <p:cNvPr id="3" name="Text Placeholder 2"/>
          <p:cNvSpPr>
            <a:spLocks noGrp="1"/>
          </p:cNvSpPr>
          <p:nvPr>
            <p:ph type="body" idx="1"/>
          </p:nvPr>
        </p:nvSpPr>
        <p:spPr/>
        <p:txBody>
          <a:bodyPr/>
          <a:lstStyle/>
          <a:p>
            <a:r>
              <a:rPr lang="en-US" altLang="en-US" sz="2400" dirty="0">
                <a:latin typeface="+mn-lt"/>
              </a:rPr>
              <a:t>Typical organizational problems</a:t>
            </a:r>
          </a:p>
          <a:p>
            <a:pPr lvl="1"/>
            <a:r>
              <a:rPr lang="en-US" altLang="en-US" sz="2400" dirty="0">
                <a:latin typeface="+mn-lt"/>
              </a:rPr>
              <a:t>Outdated business processes</a:t>
            </a:r>
          </a:p>
          <a:p>
            <a:pPr lvl="1"/>
            <a:r>
              <a:rPr lang="en-US" altLang="en-US" sz="2400" dirty="0">
                <a:latin typeface="+mn-lt"/>
              </a:rPr>
              <a:t>Unsupportive culture and attitudes</a:t>
            </a:r>
          </a:p>
          <a:p>
            <a:pPr lvl="1"/>
            <a:r>
              <a:rPr lang="en-US" altLang="en-US" sz="2400" dirty="0">
                <a:latin typeface="+mn-lt"/>
              </a:rPr>
              <a:t>Political in-fighting</a:t>
            </a:r>
          </a:p>
          <a:p>
            <a:pPr lvl="1"/>
            <a:r>
              <a:rPr lang="en-US" altLang="en-US" sz="2400" dirty="0">
                <a:latin typeface="+mn-lt"/>
              </a:rPr>
              <a:t>Turbulent business environment, change</a:t>
            </a:r>
          </a:p>
          <a:p>
            <a:pPr lvl="1"/>
            <a:r>
              <a:rPr lang="en-US" altLang="en-US" sz="2400" dirty="0">
                <a:latin typeface="+mn-lt"/>
              </a:rPr>
              <a:t>Complexity of task</a:t>
            </a:r>
          </a:p>
          <a:p>
            <a:pPr lvl="1"/>
            <a:r>
              <a:rPr lang="en-US" altLang="en-US" sz="2400" dirty="0">
                <a:latin typeface="+mn-lt"/>
              </a:rPr>
              <a:t>Inadequate resources</a:t>
            </a:r>
          </a:p>
        </p:txBody>
      </p:sp>
    </p:spTree>
    <p:extLst>
      <p:ext uri="{BB962C8B-B14F-4D97-AF65-F5344CB8AC3E}">
        <p14:creationId xmlns:p14="http://schemas.microsoft.com/office/powerpoint/2010/main" val="6653616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1"/>
            <a:ext cx="7979434" cy="1097279"/>
          </a:xfrm>
        </p:spPr>
        <p:txBody>
          <a:bodyPr/>
          <a:lstStyle/>
          <a:p>
            <a:r>
              <a:rPr lang="en-US" dirty="0"/>
              <a:t>A Model of the Problem-Solving Approach </a:t>
            </a:r>
            <a:r>
              <a:rPr lang="en-US" sz="2000" b="0" dirty="0"/>
              <a:t>(4 of 7)</a:t>
            </a:r>
          </a:p>
        </p:txBody>
      </p:sp>
      <p:sp>
        <p:nvSpPr>
          <p:cNvPr id="3" name="Text Placeholder 2"/>
          <p:cNvSpPr>
            <a:spLocks noGrp="1"/>
          </p:cNvSpPr>
          <p:nvPr>
            <p:ph type="body" idx="1"/>
          </p:nvPr>
        </p:nvSpPr>
        <p:spPr/>
        <p:txBody>
          <a:bodyPr/>
          <a:lstStyle/>
          <a:p>
            <a:r>
              <a:rPr lang="en-US" altLang="en-US" sz="2400" dirty="0">
                <a:latin typeface="+mn-lt"/>
              </a:rPr>
              <a:t>Typical technology problems</a:t>
            </a:r>
          </a:p>
          <a:p>
            <a:pPr lvl="1"/>
            <a:r>
              <a:rPr lang="en-US" altLang="en-US" sz="2400" dirty="0">
                <a:latin typeface="+mn-lt"/>
              </a:rPr>
              <a:t>Insufficient or aging hardware</a:t>
            </a:r>
          </a:p>
          <a:p>
            <a:pPr lvl="1"/>
            <a:r>
              <a:rPr lang="en-US" altLang="en-US" sz="2400" dirty="0">
                <a:latin typeface="+mn-lt"/>
              </a:rPr>
              <a:t>Outdated software</a:t>
            </a:r>
          </a:p>
          <a:p>
            <a:pPr lvl="1"/>
            <a:r>
              <a:rPr lang="en-US" altLang="en-US" sz="2400" dirty="0">
                <a:latin typeface="+mn-lt"/>
              </a:rPr>
              <a:t>Inadequate database capacity</a:t>
            </a:r>
          </a:p>
          <a:p>
            <a:pPr lvl="1"/>
            <a:r>
              <a:rPr lang="en-US" altLang="en-US" sz="2400" dirty="0">
                <a:latin typeface="+mn-lt"/>
              </a:rPr>
              <a:t>Insufficient telecommunications capacity</a:t>
            </a:r>
          </a:p>
          <a:p>
            <a:pPr lvl="1"/>
            <a:r>
              <a:rPr lang="en-US" altLang="en-US" sz="2400" dirty="0">
                <a:latin typeface="+mn-lt"/>
              </a:rPr>
              <a:t>Incompatibility of old systems with new technology</a:t>
            </a:r>
          </a:p>
          <a:p>
            <a:pPr lvl="1"/>
            <a:r>
              <a:rPr lang="en-US" altLang="en-US" sz="2400" dirty="0">
                <a:latin typeface="+mn-lt"/>
              </a:rPr>
              <a:t>Rapid technological change</a:t>
            </a:r>
          </a:p>
        </p:txBody>
      </p:sp>
    </p:spTree>
    <p:extLst>
      <p:ext uri="{BB962C8B-B14F-4D97-AF65-F5344CB8AC3E}">
        <p14:creationId xmlns:p14="http://schemas.microsoft.com/office/powerpoint/2010/main" val="5962726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1"/>
            <a:ext cx="8013940" cy="1097279"/>
          </a:xfrm>
        </p:spPr>
        <p:txBody>
          <a:bodyPr/>
          <a:lstStyle/>
          <a:p>
            <a:r>
              <a:rPr lang="en-US" dirty="0"/>
              <a:t>A Model of the Problem-Solving Approach </a:t>
            </a:r>
            <a:r>
              <a:rPr lang="en-US" sz="2000" b="0" dirty="0"/>
              <a:t>(5 of 7)</a:t>
            </a:r>
          </a:p>
        </p:txBody>
      </p:sp>
      <p:sp>
        <p:nvSpPr>
          <p:cNvPr id="3" name="Text Placeholder 2"/>
          <p:cNvSpPr>
            <a:spLocks noGrp="1"/>
          </p:cNvSpPr>
          <p:nvPr>
            <p:ph type="body" idx="1"/>
          </p:nvPr>
        </p:nvSpPr>
        <p:spPr/>
        <p:txBody>
          <a:bodyPr/>
          <a:lstStyle/>
          <a:p>
            <a:r>
              <a:rPr lang="en-US" altLang="en-US" sz="2400" dirty="0">
                <a:latin typeface="+mn-lt"/>
              </a:rPr>
              <a:t>Typical people problems</a:t>
            </a:r>
          </a:p>
          <a:p>
            <a:pPr lvl="1"/>
            <a:r>
              <a:rPr lang="en-US" altLang="en-US" sz="2400" dirty="0">
                <a:latin typeface="+mn-lt"/>
              </a:rPr>
              <a:t>Lack of employee training</a:t>
            </a:r>
          </a:p>
          <a:p>
            <a:pPr lvl="1"/>
            <a:r>
              <a:rPr lang="en-US" altLang="en-US" sz="2400" dirty="0">
                <a:latin typeface="+mn-lt"/>
              </a:rPr>
              <a:t>Difficulties of evaluating performance</a:t>
            </a:r>
          </a:p>
          <a:p>
            <a:pPr lvl="1"/>
            <a:r>
              <a:rPr lang="en-US" altLang="en-US" sz="2400" dirty="0">
                <a:latin typeface="+mn-lt"/>
              </a:rPr>
              <a:t>Legal and regulatory compliance</a:t>
            </a:r>
          </a:p>
          <a:p>
            <a:pPr lvl="1"/>
            <a:r>
              <a:rPr lang="en-US" altLang="en-US" sz="2400" dirty="0">
                <a:latin typeface="+mn-lt"/>
              </a:rPr>
              <a:t>Work environment, ergonomics</a:t>
            </a:r>
          </a:p>
          <a:p>
            <a:pPr lvl="1"/>
            <a:r>
              <a:rPr lang="en-US" altLang="en-US" sz="2400" dirty="0">
                <a:latin typeface="+mn-lt"/>
              </a:rPr>
              <a:t>Poor or indecisive management</a:t>
            </a:r>
          </a:p>
          <a:p>
            <a:pPr lvl="1"/>
            <a:r>
              <a:rPr lang="en-US" altLang="en-US" sz="2400" dirty="0">
                <a:latin typeface="+mn-lt"/>
              </a:rPr>
              <a:t>Lack of employee support and participation</a:t>
            </a:r>
          </a:p>
        </p:txBody>
      </p:sp>
    </p:spTree>
    <p:extLst>
      <p:ext uri="{BB962C8B-B14F-4D97-AF65-F5344CB8AC3E}">
        <p14:creationId xmlns:p14="http://schemas.microsoft.com/office/powerpoint/2010/main" val="29783790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1"/>
            <a:ext cx="8057072" cy="1097279"/>
          </a:xfrm>
        </p:spPr>
        <p:txBody>
          <a:bodyPr/>
          <a:lstStyle/>
          <a:p>
            <a:r>
              <a:rPr lang="en-US" dirty="0"/>
              <a:t>A Model of the Problem-Solving Approach </a:t>
            </a:r>
            <a:r>
              <a:rPr lang="en-US" sz="2000" b="0" dirty="0"/>
              <a:t>(6 of 7)</a:t>
            </a:r>
          </a:p>
        </p:txBody>
      </p:sp>
      <p:sp>
        <p:nvSpPr>
          <p:cNvPr id="3" name="Text Placeholder 2"/>
          <p:cNvSpPr>
            <a:spLocks noGrp="1"/>
          </p:cNvSpPr>
          <p:nvPr>
            <p:ph type="body" idx="1"/>
          </p:nvPr>
        </p:nvSpPr>
        <p:spPr/>
        <p:txBody>
          <a:bodyPr/>
          <a:lstStyle/>
          <a:p>
            <a:r>
              <a:rPr lang="en-US" altLang="en-US" sz="2400" dirty="0">
                <a:latin typeface="+mn-lt"/>
              </a:rPr>
              <a:t>Solution design</a:t>
            </a:r>
          </a:p>
          <a:p>
            <a:pPr lvl="1"/>
            <a:r>
              <a:rPr lang="en-US" altLang="en-US" sz="2400" dirty="0">
                <a:latin typeface="+mn-lt"/>
              </a:rPr>
              <a:t>Often many possible solutions</a:t>
            </a:r>
          </a:p>
          <a:p>
            <a:pPr lvl="1"/>
            <a:r>
              <a:rPr lang="en-US" altLang="en-US" sz="2400" dirty="0">
                <a:latin typeface="+mn-lt"/>
              </a:rPr>
              <a:t>Consider as many as possible to understand range of solutions</a:t>
            </a:r>
          </a:p>
          <a:p>
            <a:r>
              <a:rPr lang="en-US" altLang="en-US" sz="2400" dirty="0">
                <a:latin typeface="+mn-lt"/>
              </a:rPr>
              <a:t>Solution Evaluation and Choice</a:t>
            </a:r>
          </a:p>
          <a:p>
            <a:pPr lvl="1"/>
            <a:r>
              <a:rPr lang="en-US" altLang="en-US" sz="2400" dirty="0">
                <a:latin typeface="+mn-lt"/>
              </a:rPr>
              <a:t>Factors include</a:t>
            </a:r>
          </a:p>
          <a:p>
            <a:pPr lvl="2"/>
            <a:r>
              <a:rPr lang="en-US" altLang="en-US" sz="2400" dirty="0">
                <a:latin typeface="+mn-lt"/>
              </a:rPr>
              <a:t>Cost</a:t>
            </a:r>
          </a:p>
          <a:p>
            <a:pPr lvl="2"/>
            <a:r>
              <a:rPr lang="en-US" altLang="en-US" sz="2400" dirty="0">
                <a:latin typeface="+mn-lt"/>
              </a:rPr>
              <a:t>Feasibility given resources and skills</a:t>
            </a:r>
          </a:p>
          <a:p>
            <a:pPr lvl="2"/>
            <a:r>
              <a:rPr lang="en-US" altLang="en-US" sz="2400" dirty="0">
                <a:latin typeface="+mn-lt"/>
              </a:rPr>
              <a:t>Length of time needed to implement solution</a:t>
            </a:r>
          </a:p>
        </p:txBody>
      </p:sp>
    </p:spTree>
    <p:extLst>
      <p:ext uri="{BB962C8B-B14F-4D97-AF65-F5344CB8AC3E}">
        <p14:creationId xmlns:p14="http://schemas.microsoft.com/office/powerpoint/2010/main" val="36777262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1"/>
            <a:ext cx="8039819" cy="1097279"/>
          </a:xfrm>
        </p:spPr>
        <p:txBody>
          <a:bodyPr/>
          <a:lstStyle/>
          <a:p>
            <a:r>
              <a:rPr lang="en-US" dirty="0"/>
              <a:t>A Model of the Problem-Solving Approach </a:t>
            </a:r>
            <a:r>
              <a:rPr lang="en-US" sz="2000" b="0" dirty="0"/>
              <a:t>(7 of 7)</a:t>
            </a:r>
          </a:p>
        </p:txBody>
      </p:sp>
      <p:sp>
        <p:nvSpPr>
          <p:cNvPr id="3" name="Text Placeholder 2"/>
          <p:cNvSpPr>
            <a:spLocks noGrp="1"/>
          </p:cNvSpPr>
          <p:nvPr>
            <p:ph type="body" idx="1"/>
          </p:nvPr>
        </p:nvSpPr>
        <p:spPr/>
        <p:txBody>
          <a:bodyPr/>
          <a:lstStyle/>
          <a:p>
            <a:r>
              <a:rPr lang="en-US" altLang="en-US" sz="2400" dirty="0">
                <a:latin typeface="+mn-lt"/>
              </a:rPr>
              <a:t>Implementation</a:t>
            </a:r>
          </a:p>
          <a:p>
            <a:pPr lvl="1"/>
            <a:r>
              <a:rPr lang="en-US" altLang="en-US" sz="2400" dirty="0">
                <a:latin typeface="+mn-lt"/>
              </a:rPr>
              <a:t>Building or purchasing solution</a:t>
            </a:r>
          </a:p>
          <a:p>
            <a:pPr lvl="1"/>
            <a:r>
              <a:rPr lang="en-US" altLang="en-US" sz="2400" dirty="0">
                <a:latin typeface="+mn-lt"/>
              </a:rPr>
              <a:t>Testing solution, employee training</a:t>
            </a:r>
          </a:p>
          <a:p>
            <a:pPr lvl="1"/>
            <a:r>
              <a:rPr lang="en-US" altLang="en-US" sz="2400" dirty="0">
                <a:latin typeface="+mn-lt"/>
              </a:rPr>
              <a:t>Change management</a:t>
            </a:r>
          </a:p>
          <a:p>
            <a:pPr lvl="1"/>
            <a:r>
              <a:rPr lang="en-US" altLang="en-US" sz="2400" dirty="0">
                <a:latin typeface="+mn-lt"/>
              </a:rPr>
              <a:t>Measurement of outcomes</a:t>
            </a:r>
          </a:p>
          <a:p>
            <a:pPr lvl="1"/>
            <a:r>
              <a:rPr lang="en-US" altLang="en-US" sz="2400" dirty="0">
                <a:latin typeface="+mn-lt"/>
              </a:rPr>
              <a:t>Feedback, evaluation of solution</a:t>
            </a:r>
          </a:p>
          <a:p>
            <a:r>
              <a:rPr lang="en-US" altLang="en-US" sz="2400" dirty="0">
                <a:latin typeface="+mn-lt"/>
              </a:rPr>
              <a:t>Problem solving is a continuous process, not a single event</a:t>
            </a:r>
          </a:p>
          <a:p>
            <a:pPr lvl="1"/>
            <a:r>
              <a:rPr lang="en-US" altLang="en-US" sz="2400" dirty="0">
                <a:latin typeface="+mn-lt"/>
              </a:rPr>
              <a:t>Sometimes chosen solution doesn</a:t>
            </a:r>
            <a:r>
              <a:rPr lang="en-US" altLang="ja-JP" sz="2400" dirty="0">
                <a:latin typeface="+mn-lt"/>
              </a:rPr>
              <a:t>’t work or needs adjustment</a:t>
            </a:r>
          </a:p>
        </p:txBody>
      </p:sp>
    </p:spTree>
    <p:extLst>
      <p:ext uri="{BB962C8B-B14F-4D97-AF65-F5344CB8AC3E}">
        <p14:creationId xmlns:p14="http://schemas.microsoft.com/office/powerpoint/2010/main" val="24964966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1.4 Problem Solving is a Continuous Four-Step Process</a:t>
            </a:r>
          </a:p>
        </p:txBody>
      </p:sp>
      <p:pic>
        <p:nvPicPr>
          <p:cNvPr id="4" name="Picture 3" descr="A diagram shows four steps involved in providing feedback to the problem solver as follows. 1. Problem identification, 2. Solution design, 3. Solution evaluation and choice, 4. Implementation."/>
          <p:cNvPicPr>
            <a:picLocks noChangeAspect="1"/>
          </p:cNvPicPr>
          <p:nvPr/>
        </p:nvPicPr>
        <p:blipFill rotWithShape="1">
          <a:blip r:embed="rId3" cstate="screen">
            <a:extLst>
              <a:ext uri="{28A0092B-C50C-407E-A947-70E740481C1C}">
                <a14:useLocalDpi xmlns:a14="http://schemas.microsoft.com/office/drawing/2010/main"/>
              </a:ext>
            </a:extLst>
          </a:blip>
          <a:srcRect b="3101"/>
          <a:stretch/>
        </p:blipFill>
        <p:spPr>
          <a:xfrm>
            <a:off x="3126765" y="1590421"/>
            <a:ext cx="2890469" cy="4473949"/>
          </a:xfrm>
          <a:prstGeom prst="rect">
            <a:avLst/>
          </a:prstGeom>
        </p:spPr>
      </p:pic>
    </p:spTree>
    <p:extLst>
      <p:ext uri="{BB962C8B-B14F-4D97-AF65-F5344CB8AC3E}">
        <p14:creationId xmlns:p14="http://schemas.microsoft.com/office/powerpoint/2010/main" val="10086425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Role of Critical Thinking in Problem Solving </a:t>
            </a:r>
            <a:r>
              <a:rPr lang="en-US" sz="2000" b="0" dirty="0"/>
              <a:t>(1 of 2)</a:t>
            </a:r>
          </a:p>
        </p:txBody>
      </p:sp>
      <p:sp>
        <p:nvSpPr>
          <p:cNvPr id="3" name="Text Placeholder 2"/>
          <p:cNvSpPr>
            <a:spLocks noGrp="1"/>
          </p:cNvSpPr>
          <p:nvPr>
            <p:ph type="body" idx="1"/>
          </p:nvPr>
        </p:nvSpPr>
        <p:spPr/>
        <p:txBody>
          <a:bodyPr/>
          <a:lstStyle/>
          <a:p>
            <a:r>
              <a:rPr lang="en-US" altLang="en-US" sz="2400" dirty="0">
                <a:latin typeface="+mn-lt"/>
              </a:rPr>
              <a:t>Without critical thinking, easy to jump to conclusions, misjudge a problem, and waste resources</a:t>
            </a:r>
          </a:p>
          <a:p>
            <a:r>
              <a:rPr lang="en-US" altLang="en-US" sz="2400" dirty="0">
                <a:latin typeface="+mn-lt"/>
              </a:rPr>
              <a:t>Critical thinking:</a:t>
            </a:r>
          </a:p>
          <a:p>
            <a:pPr lvl="1"/>
            <a:r>
              <a:rPr lang="en-US" altLang="en-US" sz="2400" dirty="0">
                <a:latin typeface="+mn-lt"/>
              </a:rPr>
              <a:t>Sustained suspension of judgment with an awareness of multiple perspectives and alternatives</a:t>
            </a:r>
          </a:p>
          <a:p>
            <a:pPr lvl="1"/>
            <a:r>
              <a:rPr lang="en-US" altLang="en-US" sz="2400" dirty="0">
                <a:latin typeface="+mn-lt"/>
              </a:rPr>
              <a:t>Ability to collect and analyze data that might help understand the nature of the problem; a “data driven” approach</a:t>
            </a:r>
          </a:p>
        </p:txBody>
      </p:sp>
    </p:spTree>
    <p:extLst>
      <p:ext uri="{BB962C8B-B14F-4D97-AF65-F5344CB8AC3E}">
        <p14:creationId xmlns:p14="http://schemas.microsoft.com/office/powerpoint/2010/main" val="27079480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Role of Critical Thinking in Problem Solving </a:t>
            </a:r>
            <a:r>
              <a:rPr lang="en-US" sz="2000" b="0" dirty="0"/>
              <a:t>(2 of 2)</a:t>
            </a:r>
          </a:p>
        </p:txBody>
      </p:sp>
      <p:sp>
        <p:nvSpPr>
          <p:cNvPr id="4" name="Content Placeholder 3"/>
          <p:cNvSpPr>
            <a:spLocks noGrp="1"/>
          </p:cNvSpPr>
          <p:nvPr>
            <p:ph idx="1"/>
          </p:nvPr>
        </p:nvSpPr>
        <p:spPr>
          <a:xfrm>
            <a:off x="457200" y="1600200"/>
            <a:ext cx="8229600" cy="478766"/>
          </a:xfrm>
        </p:spPr>
        <p:txBody>
          <a:bodyPr/>
          <a:lstStyle/>
          <a:p>
            <a:pPr indent="-255600"/>
            <a:r>
              <a:rPr lang="en-US" sz="2400" dirty="0">
                <a:latin typeface="+mn-lt"/>
              </a:rPr>
              <a:t>Four elements of critical thinking:</a:t>
            </a:r>
          </a:p>
        </p:txBody>
      </p:sp>
      <p:sp>
        <p:nvSpPr>
          <p:cNvPr id="7" name="Content Placeholder 6"/>
          <p:cNvSpPr>
            <a:spLocks noGrp="1"/>
          </p:cNvSpPr>
          <p:nvPr>
            <p:ph idx="13"/>
          </p:nvPr>
        </p:nvSpPr>
        <p:spPr>
          <a:xfrm>
            <a:off x="473720" y="2098216"/>
            <a:ext cx="8229600" cy="938282"/>
          </a:xfrm>
        </p:spPr>
        <p:txBody>
          <a:bodyPr/>
          <a:lstStyle/>
          <a:p>
            <a:pPr marL="741600" lvl="1" indent="-428400">
              <a:buFont typeface="+mj-lt"/>
              <a:buAutoNum type="arabicPeriod"/>
            </a:pPr>
            <a:r>
              <a:rPr lang="en-US" sz="2400" dirty="0">
                <a:latin typeface="+mn-lt"/>
              </a:rPr>
              <a:t>Maintaining doubt and suspending judgment</a:t>
            </a:r>
          </a:p>
          <a:p>
            <a:pPr marL="741600" lvl="1" indent="-428400">
              <a:buFont typeface="+mj-lt"/>
              <a:buAutoNum type="arabicPeriod"/>
            </a:pPr>
            <a:r>
              <a:rPr lang="en-US" sz="2400" dirty="0">
                <a:latin typeface="+mn-lt"/>
              </a:rPr>
              <a:t>Being aware of different perspectives</a:t>
            </a:r>
          </a:p>
        </p:txBody>
      </p:sp>
      <p:sp>
        <p:nvSpPr>
          <p:cNvPr id="8" name="Content Placeholder 7"/>
          <p:cNvSpPr>
            <a:spLocks noGrp="1"/>
          </p:cNvSpPr>
          <p:nvPr>
            <p:ph idx="14"/>
          </p:nvPr>
        </p:nvSpPr>
        <p:spPr>
          <a:xfrm>
            <a:off x="473720" y="3036498"/>
            <a:ext cx="8229600" cy="897466"/>
          </a:xfrm>
        </p:spPr>
        <p:txBody>
          <a:bodyPr/>
          <a:lstStyle/>
          <a:p>
            <a:pPr lvl="2" indent="-230400"/>
            <a:r>
              <a:rPr lang="en-US" sz="2400" dirty="0">
                <a:latin typeface="+mn-lt"/>
              </a:rPr>
              <a:t>Including technology, organization, and people perspectives</a:t>
            </a:r>
          </a:p>
        </p:txBody>
      </p:sp>
      <p:sp>
        <p:nvSpPr>
          <p:cNvPr id="9" name="Content Placeholder 8"/>
          <p:cNvSpPr>
            <a:spLocks noGrp="1"/>
          </p:cNvSpPr>
          <p:nvPr>
            <p:ph idx="15"/>
          </p:nvPr>
        </p:nvSpPr>
        <p:spPr>
          <a:xfrm>
            <a:off x="457200" y="3922704"/>
            <a:ext cx="8229600" cy="1253466"/>
          </a:xfrm>
        </p:spPr>
        <p:txBody>
          <a:bodyPr/>
          <a:lstStyle/>
          <a:p>
            <a:pPr marL="741600" lvl="1" indent="-428400">
              <a:buFont typeface="+mj-lt"/>
              <a:buAutoNum type="arabicPeriod" startAt="3"/>
            </a:pPr>
            <a:r>
              <a:rPr lang="en-US" sz="2400" dirty="0">
                <a:latin typeface="+mn-lt"/>
              </a:rPr>
              <a:t>Testing alternatives and letting experience guide</a:t>
            </a:r>
          </a:p>
          <a:p>
            <a:pPr marL="741600" lvl="1" indent="-428400">
              <a:buFont typeface="+mj-lt"/>
              <a:buAutoNum type="arabicPeriod" startAt="3"/>
            </a:pPr>
            <a:r>
              <a:rPr lang="en-US" sz="2400" dirty="0">
                <a:latin typeface="+mn-lt"/>
              </a:rPr>
              <a:t>Being aware of organizational and personal limitations</a:t>
            </a:r>
          </a:p>
        </p:txBody>
      </p:sp>
    </p:spTree>
    <p:extLst>
      <p:ext uri="{BB962C8B-B14F-4D97-AF65-F5344CB8AC3E}">
        <p14:creationId xmlns:p14="http://schemas.microsoft.com/office/powerpoint/2010/main" val="30753964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p:txBody>
          <a:bodyPr/>
          <a:lstStyle/>
          <a:p>
            <a:r>
              <a:rPr lang="en-US" dirty="0"/>
              <a:t>The Connections Among Business Objectives, Problems, and Solutions</a:t>
            </a:r>
          </a:p>
        </p:txBody>
      </p:sp>
      <p:sp>
        <p:nvSpPr>
          <p:cNvPr id="13" name="Text Placeholder 12"/>
          <p:cNvSpPr>
            <a:spLocks noGrp="1"/>
          </p:cNvSpPr>
          <p:nvPr>
            <p:ph type="body" idx="1"/>
          </p:nvPr>
        </p:nvSpPr>
        <p:spPr/>
        <p:txBody>
          <a:bodyPr/>
          <a:lstStyle/>
          <a:p>
            <a:r>
              <a:rPr lang="en-US" sz="2400" dirty="0">
                <a:latin typeface="+mn-lt"/>
              </a:rPr>
              <a:t>When firms cannot achieve business objectives these objectives become challenges.</a:t>
            </a:r>
          </a:p>
          <a:p>
            <a:r>
              <a:rPr lang="en-US" sz="2400" dirty="0">
                <a:latin typeface="+mn-lt"/>
              </a:rPr>
              <a:t>Information systems often present solutions, partially or fully, to these challenges.</a:t>
            </a:r>
          </a:p>
        </p:txBody>
      </p:sp>
    </p:spTree>
    <p:extLst>
      <p:ext uri="{BB962C8B-B14F-4D97-AF65-F5344CB8AC3E}">
        <p14:creationId xmlns:p14="http://schemas.microsoft.com/office/powerpoint/2010/main" val="50298345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Information Systems Will Affect Business Careers </a:t>
            </a:r>
            <a:r>
              <a:rPr lang="en-US" sz="2000" b="0" dirty="0"/>
              <a:t>(1 of 9)</a:t>
            </a:r>
          </a:p>
        </p:txBody>
      </p:sp>
      <p:sp>
        <p:nvSpPr>
          <p:cNvPr id="3" name="Text Placeholder 2"/>
          <p:cNvSpPr>
            <a:spLocks noGrp="1"/>
          </p:cNvSpPr>
          <p:nvPr>
            <p:ph type="body" idx="1"/>
          </p:nvPr>
        </p:nvSpPr>
        <p:spPr/>
        <p:txBody>
          <a:bodyPr/>
          <a:lstStyle/>
          <a:p>
            <a:r>
              <a:rPr lang="en-US" altLang="en-US" sz="2400" dirty="0">
                <a:latin typeface="+mn-lt"/>
              </a:rPr>
              <a:t>Success in today</a:t>
            </a:r>
            <a:r>
              <a:rPr lang="en-US" altLang="ja-JP" sz="2400" dirty="0">
                <a:latin typeface="+mn-lt"/>
              </a:rPr>
              <a:t>’s job market requires a broad set of skills.</a:t>
            </a:r>
          </a:p>
          <a:p>
            <a:r>
              <a:rPr lang="en-US" altLang="en-US" sz="2400" dirty="0">
                <a:latin typeface="+mn-lt"/>
              </a:rPr>
              <a:t>Job candidates must have problem-solving skills as well as technical skills so that they can complete specific tasks.</a:t>
            </a:r>
          </a:p>
          <a:p>
            <a:r>
              <a:rPr lang="en-US" altLang="en-US" sz="2400" dirty="0">
                <a:latin typeface="+mn-lt"/>
              </a:rPr>
              <a:t>The service sector will account for 95 percent of the new jobs that are created or open up by 2022.</a:t>
            </a:r>
          </a:p>
        </p:txBody>
      </p:sp>
    </p:spTree>
    <p:extLst>
      <p:ext uri="{BB962C8B-B14F-4D97-AF65-F5344CB8AC3E}">
        <p14:creationId xmlns:p14="http://schemas.microsoft.com/office/powerpoint/2010/main" val="15511808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Premier League: The Power of IT Analytics </a:t>
            </a:r>
            <a:r>
              <a:rPr lang="en-US" altLang="en-US" sz="2000" b="0" dirty="0"/>
              <a:t>(1 of 2)</a:t>
            </a:r>
            <a:endParaRPr lang="en-US" sz="2000" b="0" dirty="0"/>
          </a:p>
        </p:txBody>
      </p:sp>
      <p:sp>
        <p:nvSpPr>
          <p:cNvPr id="3" name="Content Placeholder 2"/>
          <p:cNvSpPr>
            <a:spLocks noGrp="1"/>
          </p:cNvSpPr>
          <p:nvPr>
            <p:ph idx="1"/>
          </p:nvPr>
        </p:nvSpPr>
        <p:spPr/>
        <p:txBody>
          <a:bodyPr/>
          <a:lstStyle/>
          <a:p>
            <a:pPr marL="255600" indent="-255600"/>
            <a:r>
              <a:rPr lang="en-IN" altLang="en-US" sz="2400" dirty="0">
                <a:solidFill>
                  <a:srgbClr val="000000"/>
                </a:solidFill>
                <a:latin typeface="+mn-lt"/>
              </a:rPr>
              <a:t>Problem </a:t>
            </a:r>
          </a:p>
          <a:p>
            <a:pPr marL="742518" lvl="1" indent="-255600"/>
            <a:r>
              <a:rPr lang="en-IN" altLang="en-US" sz="2400" dirty="0">
                <a:solidFill>
                  <a:srgbClr val="000000"/>
                </a:solidFill>
                <a:latin typeface="+mn-lt"/>
              </a:rPr>
              <a:t>Improving revenue and player training through Big Data.</a:t>
            </a:r>
          </a:p>
          <a:p>
            <a:pPr marL="255600" indent="-255600"/>
            <a:r>
              <a:rPr lang="en-IN" altLang="en-US" sz="2400" dirty="0">
                <a:solidFill>
                  <a:srgbClr val="000000"/>
                </a:solidFill>
                <a:latin typeface="+mn-lt"/>
              </a:rPr>
              <a:t>Solutions  </a:t>
            </a:r>
          </a:p>
          <a:p>
            <a:pPr marL="742518" lvl="1" indent="-255600"/>
            <a:r>
              <a:rPr lang="en-IN" altLang="en-US" sz="2400" dirty="0">
                <a:solidFill>
                  <a:srgbClr val="000000"/>
                </a:solidFill>
                <a:latin typeface="+mn-lt"/>
              </a:rPr>
              <a:t>The Football Manager game simulation as a database</a:t>
            </a:r>
          </a:p>
          <a:p>
            <a:pPr marL="742518" lvl="1" indent="-255600"/>
            <a:r>
              <a:rPr lang="en-IN" altLang="en-US" sz="2400" dirty="0">
                <a:solidFill>
                  <a:srgbClr val="000000"/>
                </a:solidFill>
                <a:latin typeface="+mn-lt"/>
              </a:rPr>
              <a:t>A system of player-performance-enhancing IT analytics apps </a:t>
            </a:r>
          </a:p>
        </p:txBody>
      </p:sp>
    </p:spTree>
    <p:extLst>
      <p:ext uri="{BB962C8B-B14F-4D97-AF65-F5344CB8AC3E}">
        <p14:creationId xmlns:p14="http://schemas.microsoft.com/office/powerpoint/2010/main" val="20890811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Information Systems Will Affect Business Careers </a:t>
            </a:r>
            <a:r>
              <a:rPr lang="en-US" sz="2000" b="0" dirty="0"/>
              <a:t>(2 of 9)</a:t>
            </a:r>
          </a:p>
        </p:txBody>
      </p:sp>
      <p:sp>
        <p:nvSpPr>
          <p:cNvPr id="3" name="Text Placeholder 2"/>
          <p:cNvSpPr>
            <a:spLocks noGrp="1"/>
          </p:cNvSpPr>
          <p:nvPr>
            <p:ph type="body" idx="1"/>
          </p:nvPr>
        </p:nvSpPr>
        <p:spPr/>
        <p:txBody>
          <a:bodyPr/>
          <a:lstStyle/>
          <a:p>
            <a:r>
              <a:rPr lang="en-US" altLang="en-US" sz="2400" dirty="0">
                <a:latin typeface="+mn-lt"/>
              </a:rPr>
              <a:t>Accounting:</a:t>
            </a:r>
          </a:p>
          <a:p>
            <a:pPr lvl="1"/>
            <a:r>
              <a:rPr lang="en-US" altLang="en-US" sz="2400" dirty="0">
                <a:latin typeface="+mn-lt"/>
              </a:rPr>
              <a:t>Accountants increasingly rely on information systems to summarize transactions, create financial records, organize data, and perform financial analysis.</a:t>
            </a:r>
          </a:p>
          <a:p>
            <a:pPr lvl="1"/>
            <a:r>
              <a:rPr lang="en-US" altLang="en-US" sz="2400" dirty="0">
                <a:latin typeface="+mn-lt"/>
              </a:rPr>
              <a:t>Skills:</a:t>
            </a:r>
          </a:p>
          <a:p>
            <a:pPr lvl="2"/>
            <a:r>
              <a:rPr lang="en-US" altLang="en-US" sz="2400" dirty="0">
                <a:latin typeface="+mn-lt"/>
              </a:rPr>
              <a:t>Knowledge of databases and networks</a:t>
            </a:r>
          </a:p>
          <a:p>
            <a:pPr lvl="2"/>
            <a:r>
              <a:rPr lang="en-US" altLang="en-US" sz="2400" dirty="0">
                <a:latin typeface="+mn-lt"/>
              </a:rPr>
              <a:t>Online financial transactions and reporting systems</a:t>
            </a:r>
          </a:p>
          <a:p>
            <a:pPr lvl="2"/>
            <a:r>
              <a:rPr lang="en-US" altLang="en-US" sz="2400" dirty="0">
                <a:latin typeface="+mn-lt"/>
              </a:rPr>
              <a:t>How systems are used to achieve accounting functions</a:t>
            </a:r>
          </a:p>
        </p:txBody>
      </p:sp>
    </p:spTree>
    <p:extLst>
      <p:ext uri="{BB962C8B-B14F-4D97-AF65-F5344CB8AC3E}">
        <p14:creationId xmlns:p14="http://schemas.microsoft.com/office/powerpoint/2010/main" val="4254531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Information Systems Will Affect Business Careers </a:t>
            </a:r>
            <a:r>
              <a:rPr lang="en-US" sz="2000" b="0" dirty="0"/>
              <a:t>(3 of 9)</a:t>
            </a:r>
          </a:p>
        </p:txBody>
      </p:sp>
      <p:sp>
        <p:nvSpPr>
          <p:cNvPr id="3" name="Text Placeholder 2"/>
          <p:cNvSpPr>
            <a:spLocks noGrp="1"/>
          </p:cNvSpPr>
          <p:nvPr>
            <p:ph type="body" idx="1"/>
          </p:nvPr>
        </p:nvSpPr>
        <p:spPr/>
        <p:txBody>
          <a:bodyPr/>
          <a:lstStyle/>
          <a:p>
            <a:r>
              <a:rPr lang="en-US" altLang="en-US" sz="2400" dirty="0">
                <a:latin typeface="+mn-lt"/>
              </a:rPr>
              <a:t>Finance:</a:t>
            </a:r>
          </a:p>
          <a:p>
            <a:pPr lvl="1"/>
            <a:r>
              <a:rPr lang="en-US" altLang="en-US" sz="2400" dirty="0">
                <a:latin typeface="+mn-lt"/>
              </a:rPr>
              <a:t>Relationship between information systems and financial management and services is so strong that many advise finance majors to co-major in information systems.</a:t>
            </a:r>
          </a:p>
          <a:p>
            <a:pPr lvl="1"/>
            <a:r>
              <a:rPr lang="en-US" altLang="en-US" sz="2400" dirty="0">
                <a:latin typeface="+mn-lt"/>
              </a:rPr>
              <a:t>Skills:</a:t>
            </a:r>
          </a:p>
          <a:p>
            <a:pPr lvl="2"/>
            <a:r>
              <a:rPr lang="en-US" altLang="en-US" sz="2400" dirty="0">
                <a:latin typeface="+mn-lt"/>
              </a:rPr>
              <a:t>Use systems for financial reporting, direct investment activities, implementation of cash management strategies</a:t>
            </a:r>
          </a:p>
          <a:p>
            <a:pPr lvl="2"/>
            <a:r>
              <a:rPr lang="en-US" altLang="en-US" sz="2400" dirty="0">
                <a:latin typeface="+mn-lt"/>
              </a:rPr>
              <a:t>Plan, organize, implement information systems strategies for the firm</a:t>
            </a:r>
          </a:p>
        </p:txBody>
      </p:sp>
    </p:spTree>
    <p:extLst>
      <p:ext uri="{BB962C8B-B14F-4D97-AF65-F5344CB8AC3E}">
        <p14:creationId xmlns:p14="http://schemas.microsoft.com/office/powerpoint/2010/main" val="308720290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Information Systems Will Affect Business Careers </a:t>
            </a:r>
            <a:r>
              <a:rPr lang="en-US" sz="2000" b="0" dirty="0"/>
              <a:t>(4 of 9)</a:t>
            </a:r>
          </a:p>
        </p:txBody>
      </p:sp>
      <p:sp>
        <p:nvSpPr>
          <p:cNvPr id="3" name="Text Placeholder 2"/>
          <p:cNvSpPr>
            <a:spLocks noGrp="1"/>
          </p:cNvSpPr>
          <p:nvPr>
            <p:ph type="body" idx="1"/>
          </p:nvPr>
        </p:nvSpPr>
        <p:spPr/>
        <p:txBody>
          <a:bodyPr/>
          <a:lstStyle/>
          <a:p>
            <a:r>
              <a:rPr lang="en-US" altLang="en-US" sz="2400" dirty="0">
                <a:latin typeface="+mn-lt"/>
              </a:rPr>
              <a:t>Marketing:</a:t>
            </a:r>
          </a:p>
          <a:p>
            <a:pPr lvl="1"/>
            <a:r>
              <a:rPr lang="en-US" altLang="en-US" sz="2400" dirty="0">
                <a:latin typeface="+mn-lt"/>
              </a:rPr>
              <a:t>No field has undergone more technology-driven change in the past five years than marketing and advertising.</a:t>
            </a:r>
          </a:p>
          <a:p>
            <a:pPr lvl="1"/>
            <a:r>
              <a:rPr lang="en-US" altLang="en-US" sz="2400" dirty="0">
                <a:latin typeface="+mn-lt"/>
              </a:rPr>
              <a:t>Skills:</a:t>
            </a:r>
          </a:p>
          <a:p>
            <a:pPr lvl="2"/>
            <a:r>
              <a:rPr lang="en-US" altLang="en-US" sz="2400" dirty="0">
                <a:latin typeface="+mn-lt"/>
              </a:rPr>
              <a:t>Work with databases for tracking and reporting on customer behavior, product performance, customer feedback, product development</a:t>
            </a:r>
          </a:p>
          <a:p>
            <a:pPr lvl="2"/>
            <a:r>
              <a:rPr lang="en-US" altLang="en-US" sz="2400" dirty="0">
                <a:latin typeface="+mn-lt"/>
              </a:rPr>
              <a:t>Enterprise systems for product management, sales force management, customer relationship management</a:t>
            </a:r>
          </a:p>
        </p:txBody>
      </p:sp>
    </p:spTree>
    <p:extLst>
      <p:ext uri="{BB962C8B-B14F-4D97-AF65-F5344CB8AC3E}">
        <p14:creationId xmlns:p14="http://schemas.microsoft.com/office/powerpoint/2010/main" val="35065322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Information Systems Will Affect Business Careers </a:t>
            </a:r>
            <a:r>
              <a:rPr lang="en-US" sz="2000" b="0" dirty="0"/>
              <a:t>(5 of 9)</a:t>
            </a:r>
          </a:p>
        </p:txBody>
      </p:sp>
      <p:sp>
        <p:nvSpPr>
          <p:cNvPr id="3" name="Text Placeholder 2"/>
          <p:cNvSpPr>
            <a:spLocks noGrp="1"/>
          </p:cNvSpPr>
          <p:nvPr>
            <p:ph type="body" idx="1"/>
          </p:nvPr>
        </p:nvSpPr>
        <p:spPr/>
        <p:txBody>
          <a:bodyPr/>
          <a:lstStyle/>
          <a:p>
            <a:r>
              <a:rPr lang="en-US" altLang="en-US" sz="2400" dirty="0">
                <a:latin typeface="+mn-lt"/>
              </a:rPr>
              <a:t>Operations management in services and manufacturing:</a:t>
            </a:r>
          </a:p>
          <a:p>
            <a:pPr lvl="1"/>
            <a:r>
              <a:rPr lang="en-US" altLang="en-US" sz="2400" dirty="0">
                <a:latin typeface="+mn-lt"/>
              </a:rPr>
              <a:t>Production managers, administrative service managers, and operations analysts</a:t>
            </a:r>
          </a:p>
          <a:p>
            <a:pPr lvl="1"/>
            <a:r>
              <a:rPr lang="en-US" altLang="en-US" sz="2400" dirty="0">
                <a:latin typeface="+mn-lt"/>
              </a:rPr>
              <a:t>Skills:</a:t>
            </a:r>
          </a:p>
          <a:p>
            <a:pPr lvl="2"/>
            <a:r>
              <a:rPr lang="en-US" altLang="en-US" sz="2400" dirty="0">
                <a:latin typeface="+mn-lt"/>
              </a:rPr>
              <a:t>Hardware and software platforms for operations management</a:t>
            </a:r>
          </a:p>
          <a:p>
            <a:pPr lvl="2"/>
            <a:r>
              <a:rPr lang="en-US" altLang="en-US" sz="2400" dirty="0">
                <a:latin typeface="+mn-lt"/>
              </a:rPr>
              <a:t>Use database and analytical software for coordinating and optimizing resources required for producing goods and services</a:t>
            </a:r>
          </a:p>
        </p:txBody>
      </p:sp>
    </p:spTree>
    <p:extLst>
      <p:ext uri="{BB962C8B-B14F-4D97-AF65-F5344CB8AC3E}">
        <p14:creationId xmlns:p14="http://schemas.microsoft.com/office/powerpoint/2010/main" val="375646528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Information Systems Will Affect Business Careers </a:t>
            </a:r>
            <a:r>
              <a:rPr lang="en-US" sz="2000" b="0" dirty="0"/>
              <a:t>(6 of 9)</a:t>
            </a:r>
          </a:p>
        </p:txBody>
      </p:sp>
      <p:sp>
        <p:nvSpPr>
          <p:cNvPr id="3" name="Text Placeholder 2"/>
          <p:cNvSpPr>
            <a:spLocks noGrp="1"/>
          </p:cNvSpPr>
          <p:nvPr>
            <p:ph type="body" idx="1"/>
          </p:nvPr>
        </p:nvSpPr>
        <p:spPr/>
        <p:txBody>
          <a:bodyPr/>
          <a:lstStyle/>
          <a:p>
            <a:r>
              <a:rPr lang="en-US" altLang="en-US" sz="2400" dirty="0">
                <a:latin typeface="+mn-lt"/>
              </a:rPr>
              <a:t>Management:</a:t>
            </a:r>
          </a:p>
          <a:p>
            <a:pPr lvl="1"/>
            <a:r>
              <a:rPr lang="en-US" altLang="en-US" sz="2400" dirty="0">
                <a:latin typeface="+mn-lt"/>
              </a:rPr>
              <a:t>The job of management has been transformed by information systems.</a:t>
            </a:r>
          </a:p>
          <a:p>
            <a:pPr lvl="1"/>
            <a:r>
              <a:rPr lang="en-US" altLang="en-US" sz="2400" dirty="0">
                <a:latin typeface="+mn-lt"/>
              </a:rPr>
              <a:t>Impossible to manage business today without information systems</a:t>
            </a:r>
          </a:p>
          <a:p>
            <a:pPr lvl="1"/>
            <a:r>
              <a:rPr lang="en-US" altLang="en-US" sz="2400" dirty="0">
                <a:latin typeface="+mn-lt"/>
              </a:rPr>
              <a:t>Skills:</a:t>
            </a:r>
          </a:p>
          <a:p>
            <a:pPr lvl="2"/>
            <a:r>
              <a:rPr lang="en-US" altLang="en-US" sz="2400" dirty="0">
                <a:latin typeface="+mn-lt"/>
              </a:rPr>
              <a:t>Use of information systems for each function of job, from desktop productivity tools to applications coordinating the entire enterprise</a:t>
            </a:r>
          </a:p>
        </p:txBody>
      </p:sp>
    </p:spTree>
    <p:extLst>
      <p:ext uri="{BB962C8B-B14F-4D97-AF65-F5344CB8AC3E}">
        <p14:creationId xmlns:p14="http://schemas.microsoft.com/office/powerpoint/2010/main" val="68307862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Information Systems Will Affect Business Careers </a:t>
            </a:r>
            <a:r>
              <a:rPr lang="en-US" sz="2000" b="0" dirty="0"/>
              <a:t>(7 of 9)</a:t>
            </a:r>
          </a:p>
        </p:txBody>
      </p:sp>
      <p:sp>
        <p:nvSpPr>
          <p:cNvPr id="3" name="Text Placeholder 2"/>
          <p:cNvSpPr>
            <a:spLocks noGrp="1"/>
          </p:cNvSpPr>
          <p:nvPr>
            <p:ph type="body" idx="1"/>
          </p:nvPr>
        </p:nvSpPr>
        <p:spPr/>
        <p:txBody>
          <a:bodyPr/>
          <a:lstStyle/>
          <a:p>
            <a:r>
              <a:rPr lang="en-US" altLang="en-US" sz="2400" dirty="0">
                <a:latin typeface="+mn-lt"/>
              </a:rPr>
              <a:t>Information systems:</a:t>
            </a:r>
          </a:p>
          <a:p>
            <a:pPr lvl="1"/>
            <a:r>
              <a:rPr lang="en-US" altLang="en-US" sz="2400" dirty="0">
                <a:latin typeface="+mn-lt"/>
              </a:rPr>
              <a:t>Fast changing and dynamic profession because information technologies are among most important tools for achieving business firms</a:t>
            </a:r>
            <a:r>
              <a:rPr lang="en-US" altLang="ja-JP" sz="2400" dirty="0">
                <a:latin typeface="+mn-lt"/>
              </a:rPr>
              <a:t>’ key objectives</a:t>
            </a:r>
          </a:p>
          <a:p>
            <a:pPr lvl="1"/>
            <a:r>
              <a:rPr lang="en-US" altLang="en-US" sz="2400" dirty="0">
                <a:latin typeface="+mn-lt"/>
              </a:rPr>
              <a:t>Domestic and offshore outsourcing</a:t>
            </a:r>
          </a:p>
          <a:p>
            <a:pPr lvl="1"/>
            <a:r>
              <a:rPr lang="en-US" altLang="en-US" sz="2400" dirty="0">
                <a:latin typeface="+mn-lt"/>
              </a:rPr>
              <a:t>Skills:</a:t>
            </a:r>
          </a:p>
          <a:p>
            <a:pPr lvl="2"/>
            <a:r>
              <a:rPr lang="en-US" altLang="en-US" sz="2400" dirty="0">
                <a:latin typeface="+mn-lt"/>
              </a:rPr>
              <a:t>Uses of new and emerging hardware and software to achieve six business objectives</a:t>
            </a:r>
          </a:p>
          <a:p>
            <a:pPr lvl="2"/>
            <a:r>
              <a:rPr lang="en-US" altLang="en-US" sz="2400" dirty="0">
                <a:latin typeface="+mn-lt"/>
              </a:rPr>
              <a:t>An ability to take a leadership role in the design and implementation of new information systems</a:t>
            </a:r>
          </a:p>
        </p:txBody>
      </p:sp>
    </p:spTree>
    <p:extLst>
      <p:ext uri="{BB962C8B-B14F-4D97-AF65-F5344CB8AC3E}">
        <p14:creationId xmlns:p14="http://schemas.microsoft.com/office/powerpoint/2010/main" val="352862341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Information Systems Will Affect Business Careers </a:t>
            </a:r>
            <a:r>
              <a:rPr lang="en-US" sz="2000" b="0" dirty="0"/>
              <a:t>(8 of 9)</a:t>
            </a:r>
          </a:p>
        </p:txBody>
      </p:sp>
      <p:sp>
        <p:nvSpPr>
          <p:cNvPr id="3" name="Text Placeholder 2"/>
          <p:cNvSpPr>
            <a:spLocks noGrp="1"/>
          </p:cNvSpPr>
          <p:nvPr>
            <p:ph type="body" idx="1"/>
          </p:nvPr>
        </p:nvSpPr>
        <p:spPr/>
        <p:txBody>
          <a:bodyPr/>
          <a:lstStyle/>
          <a:p>
            <a:r>
              <a:rPr lang="en-US" altLang="en-US" sz="2400" dirty="0">
                <a:latin typeface="+mn-lt"/>
              </a:rPr>
              <a:t>Outsourcing and offshoring:</a:t>
            </a:r>
          </a:p>
          <a:p>
            <a:pPr lvl="1"/>
            <a:r>
              <a:rPr lang="en-US" altLang="en-US" sz="2400" dirty="0">
                <a:latin typeface="+mn-lt"/>
              </a:rPr>
              <a:t>Two types: outsourcing to domestic U.S. firms and outsourcing to low-wage countries such as India, China</a:t>
            </a:r>
          </a:p>
          <a:p>
            <a:pPr lvl="1"/>
            <a:r>
              <a:rPr lang="en-US" altLang="ja-JP" sz="2400" dirty="0">
                <a:latin typeface="+mn-lt"/>
              </a:rPr>
              <a:t>Production programming, system maintenance, call centers</a:t>
            </a:r>
          </a:p>
          <a:p>
            <a:pPr lvl="1"/>
            <a:r>
              <a:rPr lang="en-US" altLang="en-US" sz="2400" dirty="0">
                <a:latin typeface="+mn-lt"/>
              </a:rPr>
              <a:t>Benefits:</a:t>
            </a:r>
          </a:p>
          <a:p>
            <a:pPr lvl="2"/>
            <a:r>
              <a:rPr lang="en-US" altLang="en-US" sz="2400" dirty="0">
                <a:latin typeface="+mn-lt"/>
              </a:rPr>
              <a:t>Lower cost of building and maintaining systems within U.S.</a:t>
            </a:r>
          </a:p>
          <a:p>
            <a:pPr lvl="2"/>
            <a:r>
              <a:rPr lang="en-US" altLang="en-US" sz="2400" dirty="0">
                <a:latin typeface="+mn-lt"/>
              </a:rPr>
              <a:t>Increased need for managerial positions</a:t>
            </a:r>
          </a:p>
        </p:txBody>
      </p:sp>
    </p:spTree>
    <p:extLst>
      <p:ext uri="{BB962C8B-B14F-4D97-AF65-F5344CB8AC3E}">
        <p14:creationId xmlns:p14="http://schemas.microsoft.com/office/powerpoint/2010/main" val="153597733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Information Systems Will Affect Business Careers </a:t>
            </a:r>
            <a:r>
              <a:rPr lang="en-US" sz="2000" b="0" dirty="0"/>
              <a:t>(9 of 9)</a:t>
            </a:r>
          </a:p>
        </p:txBody>
      </p:sp>
      <p:sp>
        <p:nvSpPr>
          <p:cNvPr id="3" name="Text Placeholder 2"/>
          <p:cNvSpPr>
            <a:spLocks noGrp="1"/>
          </p:cNvSpPr>
          <p:nvPr>
            <p:ph type="body" idx="1"/>
          </p:nvPr>
        </p:nvSpPr>
        <p:spPr/>
        <p:txBody>
          <a:bodyPr/>
          <a:lstStyle/>
          <a:p>
            <a:r>
              <a:rPr lang="en-US" altLang="en-US" sz="2400" dirty="0">
                <a:latin typeface="+mn-lt"/>
              </a:rPr>
              <a:t>Common requirements for all majors</a:t>
            </a:r>
          </a:p>
          <a:p>
            <a:pPr lvl="1"/>
            <a:r>
              <a:rPr lang="en-US" altLang="en-US" sz="2400" dirty="0">
                <a:latin typeface="+mn-lt"/>
              </a:rPr>
              <a:t>How I</a:t>
            </a:r>
            <a:r>
              <a:rPr lang="en-US" altLang="en-US" sz="100" dirty="0">
                <a:latin typeface="+mn-lt"/>
              </a:rPr>
              <a:t> </a:t>
            </a:r>
            <a:r>
              <a:rPr lang="en-US" altLang="en-US" sz="2400" dirty="0">
                <a:latin typeface="+mn-lt"/>
              </a:rPr>
              <a:t>T helps achieve six business objectives</a:t>
            </a:r>
          </a:p>
          <a:p>
            <a:pPr lvl="1"/>
            <a:r>
              <a:rPr lang="en-US" altLang="en-US" sz="2400" dirty="0">
                <a:latin typeface="+mn-lt"/>
              </a:rPr>
              <a:t>Central role of databases</a:t>
            </a:r>
          </a:p>
          <a:p>
            <a:pPr lvl="1"/>
            <a:r>
              <a:rPr lang="en-US" altLang="en-US" sz="2400" dirty="0">
                <a:latin typeface="+mn-lt"/>
              </a:rPr>
              <a:t>Business analytics and intelligence systems</a:t>
            </a:r>
          </a:p>
          <a:p>
            <a:pPr lvl="1"/>
            <a:r>
              <a:rPr lang="en-US" altLang="en-US" sz="2400" dirty="0">
                <a:latin typeface="+mn-lt"/>
              </a:rPr>
              <a:t>Working with specialists and systems designers</a:t>
            </a:r>
          </a:p>
          <a:p>
            <a:pPr lvl="1"/>
            <a:r>
              <a:rPr lang="en-US" altLang="en-US" sz="2400" dirty="0">
                <a:latin typeface="+mn-lt"/>
              </a:rPr>
              <a:t>Ethical, social, legal environment and issues</a:t>
            </a:r>
          </a:p>
          <a:p>
            <a:pPr lvl="2"/>
            <a:r>
              <a:rPr lang="en-US" altLang="en-US" sz="2400" dirty="0">
                <a:latin typeface="+mn-lt"/>
              </a:rPr>
              <a:t>Use of I</a:t>
            </a:r>
            <a:r>
              <a:rPr lang="en-US" altLang="en-US" sz="100" dirty="0">
                <a:latin typeface="+mn-lt"/>
              </a:rPr>
              <a:t> </a:t>
            </a:r>
            <a:r>
              <a:rPr lang="en-US" altLang="en-US" sz="2400" dirty="0">
                <a:latin typeface="+mn-lt"/>
              </a:rPr>
              <a:t>T to meet legal requirements</a:t>
            </a:r>
          </a:p>
        </p:txBody>
      </p:sp>
    </p:spTree>
    <p:extLst>
      <p:ext uri="{BB962C8B-B14F-4D97-AF65-F5344CB8AC3E}">
        <p14:creationId xmlns:p14="http://schemas.microsoft.com/office/powerpoint/2010/main" val="286910485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How Will M</a:t>
            </a:r>
            <a:r>
              <a:rPr lang="en-US" sz="100" dirty="0"/>
              <a:t> </a:t>
            </a:r>
            <a:r>
              <a:rPr lang="en-US" dirty="0"/>
              <a:t>I</a:t>
            </a:r>
            <a:r>
              <a:rPr lang="en-US" sz="100" dirty="0"/>
              <a:t> </a:t>
            </a:r>
            <a:r>
              <a:rPr lang="en-US" dirty="0"/>
              <a:t>S Help My Career?</a:t>
            </a:r>
          </a:p>
        </p:txBody>
      </p:sp>
      <p:sp>
        <p:nvSpPr>
          <p:cNvPr id="3" name="Text Placeholder 2"/>
          <p:cNvSpPr>
            <a:spLocks noGrp="1"/>
          </p:cNvSpPr>
          <p:nvPr>
            <p:ph type="body" idx="1"/>
          </p:nvPr>
        </p:nvSpPr>
        <p:spPr/>
        <p:txBody>
          <a:bodyPr/>
          <a:lstStyle/>
          <a:p>
            <a:r>
              <a:rPr lang="en-US" sz="2400" dirty="0">
                <a:latin typeface="+mn-lt"/>
              </a:rPr>
              <a:t>The Company: Power Financial Analytics Data Services Inc.</a:t>
            </a:r>
          </a:p>
          <a:p>
            <a:r>
              <a:rPr lang="en-US" sz="2400" dirty="0">
                <a:latin typeface="+mn-lt"/>
              </a:rPr>
              <a:t>Position Description</a:t>
            </a:r>
          </a:p>
          <a:p>
            <a:r>
              <a:rPr lang="en-US" sz="2400" dirty="0">
                <a:latin typeface="+mn-lt"/>
              </a:rPr>
              <a:t>Job Requirements</a:t>
            </a:r>
          </a:p>
          <a:p>
            <a:r>
              <a:rPr lang="en-US" sz="2400" dirty="0">
                <a:latin typeface="+mn-lt"/>
              </a:rPr>
              <a:t>Interview Questions</a:t>
            </a:r>
          </a:p>
        </p:txBody>
      </p:sp>
    </p:spTree>
    <p:extLst>
      <p:ext uri="{BB962C8B-B14F-4D97-AF65-F5344CB8AC3E}">
        <p14:creationId xmlns:p14="http://schemas.microsoft.com/office/powerpoint/2010/main" val="28052865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1"/>
            <a:ext cx="8229600" cy="1097279"/>
          </a:xfrm>
        </p:spPr>
        <p:txBody>
          <a:bodyPr/>
          <a:lstStyle/>
          <a:p>
            <a:r>
              <a:rPr lang="en-IN" dirty="0"/>
              <a:t>Premier League: The Power of IT Analytics </a:t>
            </a:r>
            <a:r>
              <a:rPr lang="en-US" altLang="en-US" sz="2000" b="0" dirty="0"/>
              <a:t>(2 of 2)</a:t>
            </a:r>
            <a:endParaRPr lang="en-US" sz="2000" b="0" dirty="0"/>
          </a:p>
        </p:txBody>
      </p:sp>
      <p:sp>
        <p:nvSpPr>
          <p:cNvPr id="3" name="Content Placeholder 2"/>
          <p:cNvSpPr>
            <a:spLocks noGrp="1"/>
          </p:cNvSpPr>
          <p:nvPr>
            <p:ph idx="1"/>
          </p:nvPr>
        </p:nvSpPr>
        <p:spPr/>
        <p:txBody>
          <a:bodyPr/>
          <a:lstStyle/>
          <a:p>
            <a:pPr indent="-255600"/>
            <a:r>
              <a:rPr lang="en-US" altLang="en-US" sz="2400" dirty="0">
                <a:latin typeface="+mn-lt"/>
              </a:rPr>
              <a:t>Use of networked sensors and powerful analytics to drive business operations and management decisions</a:t>
            </a:r>
            <a:endParaRPr lang="en-US" sz="2400" dirty="0">
              <a:latin typeface="+mn-lt"/>
            </a:endParaRPr>
          </a:p>
          <a:p>
            <a:pPr indent="-255600"/>
            <a:r>
              <a:rPr lang="en-US" altLang="en-US" sz="2400" dirty="0">
                <a:latin typeface="+mn-lt"/>
              </a:rPr>
              <a:t>Demonstrates how technology can be used to improve consumer experience</a:t>
            </a:r>
            <a:endParaRPr lang="en-US" altLang="ja-JP" sz="2400" dirty="0">
              <a:latin typeface="+mn-lt"/>
            </a:endParaRPr>
          </a:p>
          <a:p>
            <a:pPr indent="-255600"/>
            <a:r>
              <a:rPr lang="en-US" altLang="en-US" sz="2400" dirty="0">
                <a:latin typeface="+mn-lt"/>
              </a:rPr>
              <a:t>Illustrates why information systems are so essential today</a:t>
            </a:r>
          </a:p>
        </p:txBody>
      </p:sp>
    </p:spTree>
    <p:extLst>
      <p:ext uri="{BB962C8B-B14F-4D97-AF65-F5344CB8AC3E}">
        <p14:creationId xmlns:p14="http://schemas.microsoft.com/office/powerpoint/2010/main" val="39550310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How Information Systems are Transforming Business</a:t>
            </a:r>
            <a:endParaRPr lang="en-US" dirty="0"/>
          </a:p>
        </p:txBody>
      </p:sp>
      <p:sp>
        <p:nvSpPr>
          <p:cNvPr id="3" name="Content Placeholder 2"/>
          <p:cNvSpPr>
            <a:spLocks noGrp="1"/>
          </p:cNvSpPr>
          <p:nvPr>
            <p:ph idx="1"/>
          </p:nvPr>
        </p:nvSpPr>
        <p:spPr/>
        <p:txBody>
          <a:bodyPr/>
          <a:lstStyle/>
          <a:p>
            <a:pPr indent="-255600"/>
            <a:r>
              <a:rPr lang="en-US" sz="2200" dirty="0">
                <a:latin typeface="+mn-lt"/>
              </a:rPr>
              <a:t>In 2016, more than 142 million businesses had dot-com addresses registered.</a:t>
            </a:r>
          </a:p>
          <a:p>
            <a:pPr indent="-255600"/>
            <a:r>
              <a:rPr lang="en-US" sz="2200" dirty="0">
                <a:latin typeface="+mn-lt"/>
              </a:rPr>
              <a:t>273 million adult Americans online; 183 million purchased online</a:t>
            </a:r>
          </a:p>
          <a:p>
            <a:pPr indent="-255600"/>
            <a:r>
              <a:rPr lang="en-US" sz="2200" dirty="0">
                <a:latin typeface="+mn-lt"/>
              </a:rPr>
              <a:t>Internet advertising continues to grow at around 15 percent per year.</a:t>
            </a:r>
          </a:p>
          <a:p>
            <a:pPr indent="-255600"/>
            <a:r>
              <a:rPr lang="en-US" sz="2200" dirty="0">
                <a:latin typeface="+mn-lt"/>
              </a:rPr>
              <a:t>New laws require businesses to store more data for longer periods.</a:t>
            </a:r>
          </a:p>
          <a:p>
            <a:pPr indent="-255600"/>
            <a:r>
              <a:rPr lang="en-US" sz="2200" dirty="0">
                <a:latin typeface="+mn-lt"/>
              </a:rPr>
              <a:t>Changes in business result in changes in jobs and careers.</a:t>
            </a:r>
          </a:p>
        </p:txBody>
      </p:sp>
    </p:spTree>
    <p:extLst>
      <p:ext uri="{BB962C8B-B14F-4D97-AF65-F5344CB8AC3E}">
        <p14:creationId xmlns:p14="http://schemas.microsoft.com/office/powerpoint/2010/main" val="3817903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What’s New in Management Information Systems?</a:t>
            </a:r>
            <a:endParaRPr lang="en-US" dirty="0"/>
          </a:p>
        </p:txBody>
      </p:sp>
      <p:sp>
        <p:nvSpPr>
          <p:cNvPr id="3" name="Content Placeholder 2"/>
          <p:cNvSpPr>
            <a:spLocks noGrp="1"/>
          </p:cNvSpPr>
          <p:nvPr>
            <p:ph idx="1"/>
          </p:nvPr>
        </p:nvSpPr>
        <p:spPr>
          <a:xfrm>
            <a:off x="457200" y="1600200"/>
            <a:ext cx="8229600" cy="4783347"/>
          </a:xfrm>
        </p:spPr>
        <p:txBody>
          <a:bodyPr/>
          <a:lstStyle/>
          <a:p>
            <a:pPr indent="-255600"/>
            <a:r>
              <a:rPr lang="en-US" altLang="en-US" sz="2000" dirty="0">
                <a:latin typeface="+mn-lt"/>
              </a:rPr>
              <a:t>New technologies</a:t>
            </a:r>
          </a:p>
          <a:p>
            <a:pPr lvl="1" indent="-284400"/>
            <a:r>
              <a:rPr lang="en-US" altLang="en-US" sz="2000" dirty="0">
                <a:latin typeface="+mn-lt"/>
              </a:rPr>
              <a:t>Cloud computing, big data, Internet of Things</a:t>
            </a:r>
          </a:p>
          <a:p>
            <a:pPr lvl="1" indent="-284400"/>
            <a:r>
              <a:rPr lang="en-US" altLang="en-US" sz="2000" dirty="0">
                <a:latin typeface="+mn-lt"/>
              </a:rPr>
              <a:t>Mobile digital platform</a:t>
            </a:r>
          </a:p>
          <a:p>
            <a:pPr indent="-255600"/>
            <a:r>
              <a:rPr lang="en-US" altLang="en-US" sz="2000" dirty="0">
                <a:latin typeface="+mn-lt"/>
              </a:rPr>
              <a:t>Management</a:t>
            </a:r>
          </a:p>
          <a:p>
            <a:pPr lvl="1" indent="-284400"/>
            <a:r>
              <a:rPr lang="en-US" altLang="en-US" sz="2000" dirty="0">
                <a:latin typeface="+mn-lt"/>
              </a:rPr>
              <a:t>Managers use social networks, collaboration</a:t>
            </a:r>
          </a:p>
          <a:p>
            <a:pPr lvl="1" indent="-284400"/>
            <a:r>
              <a:rPr lang="en-US" altLang="en-US" sz="2000" dirty="0">
                <a:latin typeface="+mn-lt"/>
              </a:rPr>
              <a:t>Business intelligence applications accelerate</a:t>
            </a:r>
          </a:p>
          <a:p>
            <a:pPr lvl="1" indent="-284400"/>
            <a:r>
              <a:rPr lang="en-US" altLang="en-US" sz="2000" dirty="0">
                <a:latin typeface="+mn-lt"/>
              </a:rPr>
              <a:t>Virtual meetings proliferate</a:t>
            </a:r>
          </a:p>
          <a:p>
            <a:pPr indent="-255600"/>
            <a:r>
              <a:rPr lang="en-US" altLang="en-US" sz="2000" dirty="0">
                <a:latin typeface="+mn-lt"/>
              </a:rPr>
              <a:t>Organizations</a:t>
            </a:r>
          </a:p>
          <a:p>
            <a:pPr lvl="1" indent="-284400"/>
            <a:r>
              <a:rPr lang="en-US" altLang="en-US" sz="2000" dirty="0">
                <a:latin typeface="+mn-lt"/>
              </a:rPr>
              <a:t>Social business</a:t>
            </a:r>
          </a:p>
          <a:p>
            <a:pPr lvl="1" indent="-284400"/>
            <a:r>
              <a:rPr lang="en-US" altLang="en-US" sz="2000" dirty="0">
                <a:latin typeface="+mn-lt"/>
              </a:rPr>
              <a:t>Telework gains momentum</a:t>
            </a:r>
          </a:p>
          <a:p>
            <a:pPr lvl="1" indent="-284400"/>
            <a:r>
              <a:rPr lang="en-US" altLang="en-US" sz="2000" dirty="0">
                <a:latin typeface="+mn-lt"/>
              </a:rPr>
              <a:t>Co-creation of value, collaboration across firms</a:t>
            </a:r>
          </a:p>
        </p:txBody>
      </p:sp>
    </p:spTree>
    <p:extLst>
      <p:ext uri="{BB962C8B-B14F-4D97-AF65-F5344CB8AC3E}">
        <p14:creationId xmlns:p14="http://schemas.microsoft.com/office/powerpoint/2010/main" val="30615594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Interactive Session – People: Can You Run the Company with Your i</a:t>
            </a:r>
            <a:r>
              <a:rPr lang="en-US" sz="100" dirty="0"/>
              <a:t> </a:t>
            </a:r>
            <a:r>
              <a:rPr lang="en-US" dirty="0"/>
              <a:t>Phone?</a:t>
            </a:r>
          </a:p>
        </p:txBody>
      </p:sp>
      <p:sp>
        <p:nvSpPr>
          <p:cNvPr id="3" name="Content Placeholder 2"/>
          <p:cNvSpPr>
            <a:spLocks noGrp="1"/>
          </p:cNvSpPr>
          <p:nvPr>
            <p:ph idx="1"/>
          </p:nvPr>
        </p:nvSpPr>
        <p:spPr/>
        <p:txBody>
          <a:bodyPr/>
          <a:lstStyle/>
          <a:p>
            <a:pPr indent="-255600"/>
            <a:r>
              <a:rPr lang="en-US" sz="2000" dirty="0">
                <a:latin typeface="+mn-lt"/>
              </a:rPr>
              <a:t>Class discussion</a:t>
            </a:r>
          </a:p>
          <a:p>
            <a:pPr lvl="1" indent="-284400"/>
            <a:r>
              <a:rPr lang="en-US" altLang="en-US" sz="2000" dirty="0">
                <a:latin typeface="+mn-lt"/>
              </a:rPr>
              <a:t>What kinds of applications are described here? What business functions do they support? How do they improve operational efficiency and decision making?</a:t>
            </a:r>
          </a:p>
          <a:p>
            <a:pPr lvl="1" indent="-284400"/>
            <a:r>
              <a:rPr lang="en-US" altLang="en-US" sz="2000" dirty="0">
                <a:latin typeface="+mn-lt"/>
              </a:rPr>
              <a:t>Identify the problems that businesses in this case study solved by using mobile digital devices.</a:t>
            </a:r>
          </a:p>
          <a:p>
            <a:pPr lvl="1" indent="-284400"/>
            <a:r>
              <a:rPr lang="en-US" altLang="en-US" sz="2000" dirty="0">
                <a:latin typeface="+mn-lt"/>
              </a:rPr>
              <a:t>What kinds of businesses are most likely to benefit from equipping their employees with mobile digital devices such as iPhones and i</a:t>
            </a:r>
            <a:r>
              <a:rPr lang="en-US" altLang="en-US" sz="100" dirty="0">
                <a:latin typeface="+mn-lt"/>
              </a:rPr>
              <a:t> </a:t>
            </a:r>
            <a:r>
              <a:rPr lang="en-US" altLang="en-US" sz="2000" dirty="0">
                <a:latin typeface="+mn-lt"/>
              </a:rPr>
              <a:t>Pads?</a:t>
            </a:r>
          </a:p>
          <a:p>
            <a:pPr lvl="1" indent="-284400"/>
            <a:r>
              <a:rPr lang="en-US" altLang="en-US" sz="2000" dirty="0">
                <a:latin typeface="+mn-lt"/>
              </a:rPr>
              <a:t>One company deploying i</a:t>
            </a:r>
            <a:r>
              <a:rPr lang="en-US" altLang="en-US" sz="100" dirty="0">
                <a:latin typeface="+mn-lt"/>
              </a:rPr>
              <a:t> </a:t>
            </a:r>
            <a:r>
              <a:rPr lang="en-US" altLang="en-US" sz="2000" dirty="0">
                <a:latin typeface="+mn-lt"/>
              </a:rPr>
              <a:t>Phones has said, </a:t>
            </a:r>
            <a:r>
              <a:rPr lang="en-US" altLang="ja-JP" sz="2000" dirty="0">
                <a:latin typeface="+mn-lt"/>
              </a:rPr>
              <a:t>“The i</a:t>
            </a:r>
            <a:r>
              <a:rPr lang="en-US" altLang="ja-JP" sz="100" dirty="0">
                <a:latin typeface="+mn-lt"/>
              </a:rPr>
              <a:t> </a:t>
            </a:r>
            <a:r>
              <a:rPr lang="en-US" altLang="ja-JP" sz="2000" dirty="0">
                <a:latin typeface="+mn-lt"/>
              </a:rPr>
              <a:t>Phone is not a game changer, it’s an industry changer. It changes the way that you can interact with your customers and with your suppliers.” Discuss the implications of this statement.</a:t>
            </a:r>
            <a:endParaRPr lang="en-US" altLang="en-US" sz="2000" dirty="0">
              <a:latin typeface="+mn-lt"/>
            </a:endParaRPr>
          </a:p>
        </p:txBody>
      </p:sp>
    </p:spTree>
    <p:extLst>
      <p:ext uri="{BB962C8B-B14F-4D97-AF65-F5344CB8AC3E}">
        <p14:creationId xmlns:p14="http://schemas.microsoft.com/office/powerpoint/2010/main" val="16528205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sz="3200" dirty="0"/>
              <a:t>Globalization Challenges and Opportunities: A Flattened World</a:t>
            </a:r>
            <a:endParaRPr lang="en-US" sz="3200" dirty="0"/>
          </a:p>
        </p:txBody>
      </p:sp>
      <p:sp>
        <p:nvSpPr>
          <p:cNvPr id="3" name="Content Placeholder 2"/>
          <p:cNvSpPr>
            <a:spLocks noGrp="1"/>
          </p:cNvSpPr>
          <p:nvPr>
            <p:ph idx="1"/>
          </p:nvPr>
        </p:nvSpPr>
        <p:spPr/>
        <p:txBody>
          <a:bodyPr/>
          <a:lstStyle/>
          <a:p>
            <a:pPr indent="-255600"/>
            <a:r>
              <a:rPr lang="en-US" altLang="en-US" sz="2400" dirty="0">
                <a:latin typeface="+mn-lt"/>
              </a:rPr>
              <a:t>Internet and global communications have greatly reduced economic and cultural advantages of developed countries.</a:t>
            </a:r>
          </a:p>
          <a:p>
            <a:pPr lvl="1" indent="-284400"/>
            <a:r>
              <a:rPr lang="en-US" altLang="en-US" sz="2400" dirty="0">
                <a:latin typeface="+mn-lt"/>
              </a:rPr>
              <a:t>Drastic reduction of costs of operating and transacting on global scale</a:t>
            </a:r>
          </a:p>
          <a:p>
            <a:pPr lvl="1" indent="-284400"/>
            <a:r>
              <a:rPr lang="en-US" altLang="en-US" sz="2400" dirty="0">
                <a:latin typeface="+mn-lt"/>
              </a:rPr>
              <a:t>Competition for jobs, markets, resources, ideas</a:t>
            </a:r>
          </a:p>
          <a:p>
            <a:pPr lvl="1" indent="-284400"/>
            <a:r>
              <a:rPr lang="en-US" altLang="en-US" sz="2400" dirty="0">
                <a:latin typeface="+mn-lt"/>
              </a:rPr>
              <a:t>Dependence on imports and exports</a:t>
            </a:r>
          </a:p>
          <a:p>
            <a:pPr lvl="1" indent="-284400"/>
            <a:r>
              <a:rPr lang="en-US" altLang="en-US" sz="2400" dirty="0">
                <a:latin typeface="+mn-lt"/>
              </a:rPr>
              <a:t>Requires new understandings of skills, markets, opportunities</a:t>
            </a:r>
          </a:p>
        </p:txBody>
      </p:sp>
    </p:spTree>
    <p:extLst>
      <p:ext uri="{BB962C8B-B14F-4D97-AF65-F5344CB8AC3E}">
        <p14:creationId xmlns:p14="http://schemas.microsoft.com/office/powerpoint/2010/main" val="966783433"/>
      </p:ext>
    </p:extLst>
  </p:cSld>
  <p:clrMapOvr>
    <a:masterClrMapping/>
  </p:clrMapOvr>
</p:sld>
</file>

<file path=ppt/theme/theme1.xml><?xml version="1.0" encoding="utf-8"?>
<a:theme xmlns:a="http://schemas.openxmlformats.org/drawingml/2006/main" name="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8326</TotalTime>
  <Words>4747</Words>
  <Application>Microsoft Office PowerPoint</Application>
  <PresentationFormat>On-screen Show (4:3)</PresentationFormat>
  <Paragraphs>392</Paragraphs>
  <Slides>48</Slides>
  <Notes>38</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48</vt:i4>
      </vt:variant>
    </vt:vector>
  </HeadingPairs>
  <TitlesOfParts>
    <vt:vector size="54" baseType="lpstr">
      <vt:lpstr>Arial</vt:lpstr>
      <vt:lpstr>Noto Sans Symbols</vt:lpstr>
      <vt:lpstr>Times New Roman</vt:lpstr>
      <vt:lpstr>Verdana</vt:lpstr>
      <vt:lpstr>508 Lecture</vt:lpstr>
      <vt:lpstr>1_508 Lecture</vt:lpstr>
      <vt:lpstr>Essentials of Management Information Systems</vt:lpstr>
      <vt:lpstr>Learning Objectives</vt:lpstr>
      <vt:lpstr>Video Cases</vt:lpstr>
      <vt:lpstr>Premier League: The Power of IT Analytics (1 of 2)</vt:lpstr>
      <vt:lpstr>Premier League: The Power of IT Analytics (2 of 2)</vt:lpstr>
      <vt:lpstr>How Information Systems are Transforming Business</vt:lpstr>
      <vt:lpstr>What’s New in Management Information Systems?</vt:lpstr>
      <vt:lpstr>Interactive Session – People: Can You Run the Company with Your i Phone?</vt:lpstr>
      <vt:lpstr>Globalization Challenges and Opportunities: A Flattened World</vt:lpstr>
      <vt:lpstr>Business Drivers of Information Systems</vt:lpstr>
      <vt:lpstr>Operational Excellence</vt:lpstr>
      <vt:lpstr>New Products, Services, and Business Models</vt:lpstr>
      <vt:lpstr>Customer and Supplier Intimacy</vt:lpstr>
      <vt:lpstr>Improved Decision Making</vt:lpstr>
      <vt:lpstr>Competitive Advantage</vt:lpstr>
      <vt:lpstr>Survival</vt:lpstr>
      <vt:lpstr>What is an Information System? (1 of 2)</vt:lpstr>
      <vt:lpstr>What is an Information System? (2 of 2)</vt:lpstr>
      <vt:lpstr>Figure 1.1 Data and Information</vt:lpstr>
      <vt:lpstr>Figure 1.2 Functions of an Information System</vt:lpstr>
      <vt:lpstr>The Role of People and Organizations</vt:lpstr>
      <vt:lpstr>Figure 1.3 Information Systems are More Than Computers</vt:lpstr>
      <vt:lpstr>Dimensions of Information Systems (1 of 3)</vt:lpstr>
      <vt:lpstr>Dimensions of Information Systems (2 of 3)</vt:lpstr>
      <vt:lpstr>Dimensions of Information Systems (3 of 3)</vt:lpstr>
      <vt:lpstr>Interactive Session – Technology: Healthcare at Singapore’s JurongHealth Services</vt:lpstr>
      <vt:lpstr>The Problem-Solving Approach</vt:lpstr>
      <vt:lpstr>A Model of the Problem-Solving Approach (1 of 7)</vt:lpstr>
      <vt:lpstr>A Model of the Problem-Solving Approach (2 of 7)</vt:lpstr>
      <vt:lpstr>A Model of the Problem-Solving Approach (3 of 7)</vt:lpstr>
      <vt:lpstr>A Model of the Problem-Solving Approach (4 of 7)</vt:lpstr>
      <vt:lpstr>A Model of the Problem-Solving Approach (5 of 7)</vt:lpstr>
      <vt:lpstr>A Model of the Problem-Solving Approach (6 of 7)</vt:lpstr>
      <vt:lpstr>A Model of the Problem-Solving Approach (7 of 7)</vt:lpstr>
      <vt:lpstr>Figure 1.4 Problem Solving is a Continuous Four-Step Process</vt:lpstr>
      <vt:lpstr>The Role of Critical Thinking in Problem Solving (1 of 2)</vt:lpstr>
      <vt:lpstr>The Role of Critical Thinking in Problem Solving (2 of 2)</vt:lpstr>
      <vt:lpstr>The Connections Among Business Objectives, Problems, and Solutions</vt:lpstr>
      <vt:lpstr>How Information Systems Will Affect Business Careers (1 of 9)</vt:lpstr>
      <vt:lpstr>How Information Systems Will Affect Business Careers (2 of 9)</vt:lpstr>
      <vt:lpstr>How Information Systems Will Affect Business Careers (3 of 9)</vt:lpstr>
      <vt:lpstr>How Information Systems Will Affect Business Careers (4 of 9)</vt:lpstr>
      <vt:lpstr>How Information Systems Will Affect Business Careers (5 of 9)</vt:lpstr>
      <vt:lpstr>How Information Systems Will Affect Business Careers (6 of 9)</vt:lpstr>
      <vt:lpstr>How Information Systems Will Affect Business Careers (7 of 9)</vt:lpstr>
      <vt:lpstr>How Information Systems Will Affect Business Careers (8 of 9)</vt:lpstr>
      <vt:lpstr>How Information Systems Will Affect Business Careers (9 of 9)</vt:lpstr>
      <vt:lpstr>How Will M I S Help My Career?</vt:lpstr>
    </vt:vector>
  </TitlesOfParts>
  <Company>SPi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Essentials of Management Information Systems, 13e</dc:title>
  <dc:subject>MIS/IT</dc:subject>
  <dc:creator>C. Laudon/P. Laudon</dc:creator>
  <cp:keywords>Essentials of Management Information Systems</cp:keywords>
  <cp:lastModifiedBy>DJNL</cp:lastModifiedBy>
  <cp:revision>844</cp:revision>
  <dcterms:modified xsi:type="dcterms:W3CDTF">2018-10-22T08:57:53Z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UniqueId">
    <vt:lpwstr>682739</vt:lpwstr>
  </property>
  <property fmtid="{D5CDD505-2E9C-101B-9397-08002B2CF9AE}" pid="3" name="Offisync_ServerID">
    <vt:lpwstr>7e960520-0e88-4f05-9fa0-24079b61e486</vt:lpwstr>
  </property>
  <property fmtid="{D5CDD505-2E9C-101B-9397-08002B2CF9AE}" pid="4" name="Offisync_UpdateToken">
    <vt:lpwstr>2</vt:lpwstr>
  </property>
  <property fmtid="{D5CDD505-2E9C-101B-9397-08002B2CF9AE}" pid="5" name="Jive_VersionGuid">
    <vt:lpwstr>2e874262-9747-49d3-bf1e-677aeb587663</vt:lpwstr>
  </property>
  <property fmtid="{D5CDD505-2E9C-101B-9397-08002B2CF9AE}" pid="6" name="Offisync_ProviderInitializationData">
    <vt:lpwstr>https://neo.pearson.com</vt:lpwstr>
  </property>
  <property fmtid="{D5CDD505-2E9C-101B-9397-08002B2CF9AE}" pid="7" name="Jive_LatestUserAccountName">
    <vt:lpwstr>joel</vt:lpwstr>
  </property>
</Properties>
</file>