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64" r:id="rId3"/>
    <p:sldId id="265" r:id="rId4"/>
    <p:sldId id="277" r:id="rId5"/>
    <p:sldId id="259" r:id="rId6"/>
    <p:sldId id="261" r:id="rId7"/>
    <p:sldId id="278" r:id="rId8"/>
    <p:sldId id="279" r:id="rId9"/>
    <p:sldId id="294" r:id="rId10"/>
    <p:sldId id="280" r:id="rId11"/>
    <p:sldId id="282" r:id="rId12"/>
    <p:sldId id="281" r:id="rId13"/>
    <p:sldId id="283" r:id="rId14"/>
    <p:sldId id="284" r:id="rId15"/>
    <p:sldId id="286" r:id="rId16"/>
    <p:sldId id="289" r:id="rId17"/>
    <p:sldId id="287" r:id="rId18"/>
    <p:sldId id="288" r:id="rId19"/>
    <p:sldId id="290" r:id="rId20"/>
    <p:sldId id="258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34D2F"/>
    <a:srgbClr val="6B633D"/>
    <a:srgbClr val="94C3D8"/>
    <a:srgbClr val="825700"/>
    <a:srgbClr val="C89800"/>
    <a:srgbClr val="FFD85D"/>
    <a:srgbClr val="F9B07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008" autoAdjust="0"/>
  </p:normalViewPr>
  <p:slideViewPr>
    <p:cSldViewPr>
      <p:cViewPr varScale="1">
        <p:scale>
          <a:sx n="101" d="100"/>
          <a:sy n="101" d="100"/>
        </p:scale>
        <p:origin x="-2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96759C9-7D27-4C4B-B6CC-D21FADB2EF55}" type="datetimeFigureOut">
              <a:rPr lang="en-US"/>
              <a:pPr>
                <a:defRPr/>
              </a:pPr>
              <a:t>11/8/2011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86552CE-C856-4294-A01E-3FAB0DEB09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928C700-D260-4B8F-9CF6-7D552762BE4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9DFF7E7-B24C-4AC0-B655-49EB4C5CAD4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2DFC99B-3B29-4B87-8EB3-A521CD32CC9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FF55BA7-1EC9-443A-AFA9-7409C1DF8D0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A712D31-0244-404C-9C53-EB862FDEA95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1F5CAE3-4E79-4FB2-9DE4-C3EF4E4B7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7B0EE37-1D6B-4A31-BD2F-0DD9BB74EEE0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30D7215-C5BD-40DC-93CD-C83F0A09918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CBA1433-D463-4368-9FEF-E2DC147E3D3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D309C7C-12E2-4CE6-A226-E1683DF7E89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AF6227C-8F07-4C5E-8639-A8952425D13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B3CF773-A0A2-4C49-B3F4-1A8714F493C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C106240-7E66-4CFB-8166-C5DB7D3218D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3C9CF9C-D33A-4BC6-A357-621639A0E2F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CAE2E6B-DC0D-42BB-838A-7843746CF42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927E55E-8A98-4524-84F8-2549A0E8EB2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D11B03D-889B-4FCF-A16A-2DF2A872A2D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E96E64F-B2FB-4B16-B391-E7EC432927F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F951D30-ED1A-4932-9438-7906F6DDAAF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26CD1A6-B76A-44DC-9578-88E66198CC6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772400" cy="1470025"/>
          </a:xfrm>
        </p:spPr>
        <p:txBody>
          <a:bodyPr>
            <a:normAutofit/>
          </a:bodyPr>
          <a:lstStyle>
            <a:lvl1pPr algn="l">
              <a:defRPr sz="3600" b="1" spc="150" baseline="0">
                <a:solidFill>
                  <a:srgbClr val="6B633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9718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rgbClr val="6B633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228600" y="64008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2012 John Wiley &amp; Sons, Inc.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600" b="0" smtClean="0">
                <a:solidFill>
                  <a:srgbClr val="6B633D"/>
                </a:solidFill>
              </a:defRPr>
            </a:lvl1pPr>
          </a:lstStyle>
          <a:p>
            <a:pPr>
              <a:defRPr/>
            </a:pPr>
            <a:fld id="{38B3C2BE-A8FE-4EED-922F-C4166266E29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E4FD28-C88D-431F-A333-FAD9FE579DC8}" type="datetime1">
              <a:rPr lang="en-US"/>
              <a:pPr>
                <a:defRPr/>
              </a:pPr>
              <a:t>11/8/2011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2012 John Wiley &amp; Sons, Inc.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B32AA-E57B-4A47-9BF0-088C3241E18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D6C25-DF2C-4D12-9F29-E2F3BD332A5C}" type="datetime1">
              <a:rPr lang="en-US"/>
              <a:pPr>
                <a:defRPr/>
              </a:pPr>
              <a:t>11/8/2011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2012 John Wiley &amp; Sons, Inc.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942BE-9CA3-4C58-9E33-0F3D3B70D42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200" b="1">
                <a:solidFill>
                  <a:srgbClr val="6B633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6B633D"/>
              </a:buClr>
              <a:buSzPct val="80000"/>
              <a:buFont typeface="Wingdings" pitchFamily="2" charset="2"/>
              <a:buChar char="§"/>
              <a:defRPr baseline="0">
                <a:solidFill>
                  <a:srgbClr val="6B633D"/>
                </a:solidFill>
              </a:defRPr>
            </a:lvl1pPr>
            <a:lvl2pPr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itchFamily="2" charset="2"/>
              <a:buChar char="ü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buNone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endParaRPr lang="en-US" dirty="0" smtClean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457200" y="6248400"/>
            <a:ext cx="2895600" cy="365125"/>
          </a:xfrm>
        </p:spPr>
        <p:txBody>
          <a:bodyPr/>
          <a:lstStyle>
            <a:lvl1pPr marL="0" algn="l" defTabSz="914400" rtl="0" eaLnBrk="1" latinLnBrk="0" hangingPunct="1"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Copyright 2012 John Wiley &amp; Sons, Inc.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600" dirty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14-</a:t>
            </a:r>
            <a:fld id="{87A19F8B-D60B-4C0B-87C7-A361FEA42B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429000"/>
            <a:ext cx="7772400" cy="1362075"/>
          </a:xfrm>
        </p:spPr>
        <p:txBody>
          <a:bodyPr anchor="t">
            <a:normAutofit/>
          </a:bodyPr>
          <a:lstStyle>
            <a:lvl1pPr algn="l">
              <a:defRPr sz="2800" b="1" cap="all">
                <a:solidFill>
                  <a:srgbClr val="6B633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852613"/>
            <a:ext cx="7772400" cy="1500187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81000" y="6248400"/>
            <a:ext cx="2895600" cy="365125"/>
          </a:xfrm>
        </p:spPr>
        <p:txBody>
          <a:bodyPr/>
          <a:lstStyle>
            <a:lvl1pPr marL="0" algn="l" defTabSz="914400" rtl="0" eaLnBrk="1" latinLnBrk="0" hangingPunct="1"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Copyright 2012 John Wiley &amp; Sons, Inc.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600" baseline="0" smtClean="0">
                <a:solidFill>
                  <a:srgbClr val="6B633D"/>
                </a:solidFill>
              </a:defRPr>
            </a:lvl1pPr>
          </a:lstStyle>
          <a:p>
            <a:pPr>
              <a:defRPr/>
            </a:pPr>
            <a:fld id="{7C348120-4445-43D3-B8E0-60E5243B22D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AB0BF-E50D-4CA6-8B92-B34135A95A95}" type="datetime1">
              <a:rPr lang="en-US"/>
              <a:pPr>
                <a:defRPr/>
              </a:pPr>
              <a:t>11/8/2011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2012 John Wiley &amp; Sons, Inc.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BD2CB-B7ED-4310-A6CB-CE0B8EAE13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F8D15-4530-4166-9A8C-FA6F28437030}" type="datetime1">
              <a:rPr lang="en-US"/>
              <a:pPr>
                <a:defRPr/>
              </a:pPr>
              <a:t>11/8/2011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2012 John Wiley &amp; Sons, Inc.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2F429-2C94-48C8-9C6E-43FC5A16B56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C3086-7441-418A-B9AF-5C3B72630698}" type="datetime1">
              <a:rPr lang="en-US"/>
              <a:pPr>
                <a:defRPr/>
              </a:pPr>
              <a:t>11/8/2011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2012 John Wiley &amp; Sons, Inc.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F67B6-1EF8-494A-870A-88E675A2DC0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CB9D4-AA9E-4DE8-B2DD-6F2DBA097BE7}" type="datetime1">
              <a:rPr lang="en-US"/>
              <a:pPr>
                <a:defRPr/>
              </a:pPr>
              <a:t>11/8/2011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2012 John Wiley &amp; Sons, Inc.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4CC75-7CAF-45A2-9945-82DDB868BE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CB76F-D364-4468-8386-25511622867C}" type="datetime1">
              <a:rPr lang="en-US"/>
              <a:pPr>
                <a:defRPr/>
              </a:pPr>
              <a:t>11/8/2011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2012 John Wiley &amp; Sons, Inc.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6740E-1127-4FD1-A7CD-7524379E957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56EE0-C047-4D40-9DAF-2441E9FC0ECC}" type="datetime1">
              <a:rPr lang="en-US"/>
              <a:pPr>
                <a:defRPr/>
              </a:pPr>
              <a:t>11/8/2011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2012 John Wiley &amp; Sons, Inc.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1C921-5521-41F0-B244-0CE6D0A86EE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3000">
              <a:schemeClr val="bg1">
                <a:lumMod val="85000"/>
              </a:schemeClr>
            </a:gs>
            <a:gs pos="100000">
              <a:srgbClr val="C89800">
                <a:alpha val="54000"/>
              </a:srgbClr>
            </a:gs>
            <a:gs pos="0">
              <a:srgbClr val="94C3D8"/>
            </a:gs>
            <a:gs pos="2000">
              <a:srgbClr val="94C3D8"/>
            </a:gs>
            <a:gs pos="100000">
              <a:srgbClr val="96AB9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EB3128C-A85B-4408-A981-9B1D1EA18C41}" type="datetime1">
              <a:rPr lang="en-US"/>
              <a:pPr>
                <a:defRPr/>
              </a:pPr>
              <a:t>11/8/2011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Copyright 2012 John Wiley &amp; Sons, Inc.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FE53409-3A07-409C-BD5E-EF3F7483080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ransition>
    <p:fade/>
  </p:transition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mtn.com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energystar.gov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epeat.net/" TargetMode="Externa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customer.com/topic/social-crm/facebook-ceo-offers-guarded-privacy-apology/108460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ycustomer.com/topic/customer-intelligence/new-google-privacy-row-erupts-over-wi-fi-data/108715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cio.com/article/597693/Microsoft_s_Home_of_the_Future_A_Visual_Tour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pcmedia.com/salestools/DBOY-7EVHLH_R0_EN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://www.greenstudentu.com/" TargetMode="Externa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greenstudentu.com/" TargetMode="External"/><Relationship Id="rId13" Type="http://schemas.openxmlformats.org/officeDocument/2006/relationships/hyperlink" Target="http://energystar.gov/" TargetMode="External"/><Relationship Id="rId3" Type="http://schemas.openxmlformats.org/officeDocument/2006/relationships/hyperlink" Target="http://internetworldstats.com/stats.htm" TargetMode="External"/><Relationship Id="rId7" Type="http://schemas.openxmlformats.org/officeDocument/2006/relationships/hyperlink" Target="http://isoc.org/internet/stats/" TargetMode="External"/><Relationship Id="rId12" Type="http://schemas.openxmlformats.org/officeDocument/2006/relationships/hyperlink" Target="http://earth.google.com/plugin/" TargetMode="External"/><Relationship Id="rId2" Type="http://schemas.openxmlformats.org/officeDocument/2006/relationships/notesSlide" Target="../notesSlides/notesSlide20.xml"/><Relationship Id="rId16" Type="http://schemas.openxmlformats.org/officeDocument/2006/relationships/hyperlink" Target="http://globalchange.gov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mart2020.org/" TargetMode="External"/><Relationship Id="rId11" Type="http://schemas.openxmlformats.org/officeDocument/2006/relationships/hyperlink" Target="http://wirelessintelligence.com/green-power/" TargetMode="External"/><Relationship Id="rId5" Type="http://schemas.openxmlformats.org/officeDocument/2006/relationships/hyperlink" Target="http://nicholas.duke.edu/institute/about.html" TargetMode="External"/><Relationship Id="rId15" Type="http://schemas.openxmlformats.org/officeDocument/2006/relationships/hyperlink" Target="http://stopclimatechange.net/" TargetMode="External"/><Relationship Id="rId10" Type="http://schemas.openxmlformats.org/officeDocument/2006/relationships/hyperlink" Target="http://gsmworld.com/our-work/mobile_planet/green_power_for_mobile/index.htm" TargetMode="External"/><Relationship Id="rId4" Type="http://schemas.openxmlformats.org/officeDocument/2006/relationships/hyperlink" Target="http://greenit.net/" TargetMode="External"/><Relationship Id="rId9" Type="http://schemas.openxmlformats.org/officeDocument/2006/relationships/hyperlink" Target="http://americasclimatechoices.org/" TargetMode="External"/><Relationship Id="rId14" Type="http://schemas.openxmlformats.org/officeDocument/2006/relationships/hyperlink" Target="http://ico.gov.uk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opglobalwarming.org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://stopclimatechange.net/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://theclimategroup.org/programs/ict/" TargetMode="External"/><Relationship Id="rId7" Type="http://schemas.openxmlformats.org/officeDocument/2006/relationships/hyperlink" Target="http://http/gesi.org/LinkClick.aspx?fileticket=zZhkGAsFWE0=&amp;tabid=37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hyperlink" Target="http://http/theclimategroup.org/programs/ict/" TargetMode="External"/><Relationship Id="rId4" Type="http://schemas.openxmlformats.org/officeDocument/2006/relationships/hyperlink" Target="http://gesi.org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hotaisle.com/2008/06/13/data-center-costs-are-enormous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isotrak.com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irelessintelligence.com/green-power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gsmworld.com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earth.google.com/plugin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irelessintelligence.com/green-powe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035175"/>
            <a:ext cx="5334000" cy="10890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pc="0" dirty="0" smtClean="0"/>
              <a:t>Global Ecology, Ethics, and Social Responsibility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1371600"/>
            <a:ext cx="2819400" cy="6858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spc="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sz="2400" spc="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hapter </a:t>
            </a:r>
            <a:r>
              <a:rPr lang="en-US" sz="2800" spc="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</a:t>
            </a:r>
            <a:endParaRPr lang="en-US" sz="2800" spc="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chemeClr val="tx1"/>
                </a:solidFill>
              </a:rPr>
              <a:t>14-</a:t>
            </a:r>
            <a:fld id="{008FB3AA-4F38-43B0-B4D7-708255AABDF9}" type="slidenum">
              <a:rPr lang="en-US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5125" name="Footer Placeholder 4"/>
          <p:cNvSpPr>
            <a:spLocks noGrp="1"/>
          </p:cNvSpPr>
          <p:nvPr>
            <p:ph type="ftr" sz="quarter" idx="10"/>
          </p:nvPr>
        </p:nvSpPr>
        <p:spPr bwMode="auto">
          <a:xfrm>
            <a:off x="152400" y="6248400"/>
            <a:ext cx="2895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534D2F"/>
                </a:solidFill>
              </a:rPr>
              <a:t>Copyright 2012 John Wiley &amp; Sons, Inc.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3713163"/>
            <a:ext cx="9144000" cy="0"/>
          </a:xfrm>
          <a:prstGeom prst="line">
            <a:avLst/>
          </a:prstGeom>
          <a:ln w="152400">
            <a:gradFill>
              <a:gsLst>
                <a:gs pos="0">
                  <a:srgbClr val="825700"/>
                </a:gs>
                <a:gs pos="0">
                  <a:srgbClr val="825700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outerShdw sx="1000" sy="1000" algn="ctr" rotWithShape="0">
              <a:srgbClr val="000000"/>
            </a:outerShdw>
          </a:effectLst>
          <a:scene3d>
            <a:camera prst="orthographicFront"/>
            <a:lightRig rig="flat" dir="t">
              <a:rot lat="0" lon="0" rev="7200000"/>
            </a:lightRig>
          </a:scene3d>
          <a:sp3d extrusionH="107950">
            <a:extrusionClr>
              <a:srgbClr val="94C3D8"/>
            </a:extrusion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/>
          <p:cNvSpPr txBox="1">
            <a:spLocks/>
          </p:cNvSpPr>
          <p:nvPr/>
        </p:nvSpPr>
        <p:spPr>
          <a:xfrm>
            <a:off x="1447800" y="4495800"/>
            <a:ext cx="6172200" cy="369332"/>
          </a:xfrm>
          <a:prstGeom prst="rect">
            <a:avLst/>
          </a:prstGeom>
          <a:ln w="12700">
            <a:gradFill>
              <a:gsLst>
                <a:gs pos="60000">
                  <a:schemeClr val="tx1">
                    <a:lumMod val="50000"/>
                    <a:lumOff val="50000"/>
                  </a:schemeClr>
                </a:gs>
                <a:gs pos="94000">
                  <a:schemeClr val="tx1">
                    <a:lumMod val="50000"/>
                    <a:lumOff val="5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outerShdw blurRad="12700" dir="11880000" rotWithShape="0">
              <a:prstClr val="black">
                <a:alpha val="83000"/>
              </a:prstClr>
            </a:outerShdw>
          </a:effectLst>
        </p:spPr>
        <p:txBody>
          <a:bodyPr anchor="ctr">
            <a:spAutoFit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i="1" spc="200" dirty="0">
                <a:solidFill>
                  <a:srgbClr val="6B633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en-US" spc="200" dirty="0">
                <a:solidFill>
                  <a:srgbClr val="6B633D"/>
                </a:solidFill>
                <a:latin typeface="+mn-lt"/>
                <a:cs typeface="+mn-cs"/>
              </a:rPr>
              <a:t>Course</a:t>
            </a:r>
          </a:p>
        </p:txBody>
      </p:sp>
      <p:sp>
        <p:nvSpPr>
          <p:cNvPr id="5130" name="TextBox 9"/>
          <p:cNvSpPr txBox="1">
            <a:spLocks noChangeArrowheads="1"/>
          </p:cNvSpPr>
          <p:nvPr/>
        </p:nvSpPr>
        <p:spPr bwMode="auto">
          <a:xfrm>
            <a:off x="3124200" y="228600"/>
            <a:ext cx="5791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Calibri" pitchFamily="34" charset="0"/>
              </a:rPr>
              <a:t>Part V. Managing IT, Business Processes, and </a:t>
            </a:r>
            <a:br>
              <a:rPr lang="en-US" b="1">
                <a:latin typeface="Calibri" pitchFamily="34" charset="0"/>
              </a:rPr>
            </a:br>
            <a:r>
              <a:rPr lang="en-US" b="1">
                <a:latin typeface="Calibri" pitchFamily="34" charset="0"/>
              </a:rPr>
              <a:t>Social/Ecology Responsibility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609600" y="762000"/>
            <a:ext cx="8229600" cy="1143000"/>
          </a:xfrm>
        </p:spPr>
        <p:txBody>
          <a:bodyPr/>
          <a:lstStyle/>
          <a:p>
            <a:r>
              <a:rPr lang="en-US" sz="2400" smtClean="0"/>
              <a:t>IT at Work 14.1 </a:t>
            </a:r>
            <a:br>
              <a:rPr lang="en-US" sz="2400" smtClean="0"/>
            </a:br>
            <a:r>
              <a:rPr lang="en-US" sz="2400" i="1" smtClean="0">
                <a:solidFill>
                  <a:schemeClr val="tx1"/>
                </a:solidFill>
              </a:rPr>
              <a:t>Soybean Biofuel Used to Run Mobile Base Stations</a:t>
            </a:r>
            <a:endParaRPr lang="en-US" sz="2400" smtClean="0">
              <a:solidFill>
                <a:schemeClr val="tx1"/>
              </a:solidFill>
            </a:endParaRP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1066800" y="2027238"/>
            <a:ext cx="5867400" cy="3459162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US" sz="2000" smtClean="0">
                <a:solidFill>
                  <a:schemeClr val="tx1"/>
                </a:solidFill>
                <a:hlinkClick r:id="rId3"/>
              </a:rPr>
              <a:t>MTN Group </a:t>
            </a:r>
            <a:r>
              <a:rPr lang="en-US" sz="2000" smtClean="0">
                <a:solidFill>
                  <a:schemeClr val="tx1"/>
                </a:solidFill>
              </a:rPr>
              <a:t>in South Africa is the leading mobile telecom company, operating in Africa and the Middle East. </a:t>
            </a:r>
          </a:p>
          <a:p>
            <a:pPr>
              <a:spcBef>
                <a:spcPts val="1800"/>
              </a:spcBef>
            </a:pPr>
            <a:r>
              <a:rPr lang="en-US" sz="2000" smtClean="0">
                <a:solidFill>
                  <a:schemeClr val="tx1"/>
                </a:solidFill>
              </a:rPr>
              <a:t>In Nigeria, MTN researched biofuel-powered generators. Three base stations in the Badagry region are running on biodiesel produced from locally grown soybeans. The use of soybean biofuel has increased local employment.</a:t>
            </a:r>
          </a:p>
          <a:p>
            <a:pPr>
              <a:spcBef>
                <a:spcPts val="1800"/>
              </a:spcBef>
            </a:pPr>
            <a:endParaRPr lang="en-US" sz="2000" smtClean="0">
              <a:solidFill>
                <a:schemeClr val="tx1"/>
              </a:solidFill>
            </a:endParaRPr>
          </a:p>
          <a:p>
            <a:pPr>
              <a:spcBef>
                <a:spcPts val="1800"/>
              </a:spcBef>
            </a:pPr>
            <a:endParaRPr lang="en-US" sz="2000" smtClean="0">
              <a:solidFill>
                <a:schemeClr val="tx1"/>
              </a:solidFill>
            </a:endParaRPr>
          </a:p>
        </p:txBody>
      </p:sp>
      <p:sp>
        <p:nvSpPr>
          <p:cNvPr id="17412" name="Footer Placeholder 3"/>
          <p:cNvSpPr>
            <a:spLocks noGrp="1"/>
          </p:cNvSpPr>
          <p:nvPr>
            <p:ph type="ftr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t>Copyright 2012 John Wiley &amp; Sons, Inc.</a:t>
            </a:r>
          </a:p>
        </p:txBody>
      </p:sp>
      <p:sp>
        <p:nvSpPr>
          <p:cNvPr id="17413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14-</a:t>
            </a:r>
            <a:fld id="{077D06D2-22E4-4929-AC8B-81DC71C0B20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/>
          </a:p>
        </p:txBody>
      </p:sp>
      <p:pic>
        <p:nvPicPr>
          <p:cNvPr id="6" name="Picture 5" descr="s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43800" y="1905000"/>
            <a:ext cx="830263" cy="2490788"/>
          </a:xfrm>
          <a:prstGeom prst="rect">
            <a:avLst/>
          </a:prstGeom>
          <a:effectLst>
            <a:outerShdw blurRad="6477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oter Placeholder 3"/>
          <p:cNvSpPr>
            <a:spLocks noGrp="1"/>
          </p:cNvSpPr>
          <p:nvPr>
            <p:ph type="ftr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t>Copyright 2012 John Wiley &amp; Sons, Inc.</a:t>
            </a:r>
          </a:p>
        </p:txBody>
      </p:sp>
      <p:sp>
        <p:nvSpPr>
          <p:cNvPr id="18435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14-</a:t>
            </a:r>
            <a:fld id="{F9A5D2B4-6338-49AE-AAFC-3F389E6316F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/>
          </a:p>
        </p:txBody>
      </p:sp>
      <p:pic>
        <p:nvPicPr>
          <p:cNvPr id="6" name="Picture 4" descr="Figure-14-6-telecom-value-chain.t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" y="3048000"/>
            <a:ext cx="8229600" cy="1466850"/>
          </a:xfrm>
          <a:effectLst>
            <a:outerShdw blurRad="203200" sx="102000" sy="102000" algn="ctr" rotWithShape="0">
              <a:srgbClr val="92D050"/>
            </a:outerShdw>
          </a:effectLst>
        </p:spPr>
      </p:pic>
      <p:sp>
        <p:nvSpPr>
          <p:cNvPr id="18437" name="Rectangle 3"/>
          <p:cNvSpPr>
            <a:spLocks noChangeArrowheads="1"/>
          </p:cNvSpPr>
          <p:nvPr/>
        </p:nvSpPr>
        <p:spPr bwMode="auto">
          <a:xfrm>
            <a:off x="1524000" y="4583113"/>
            <a:ext cx="5410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Calibri" pitchFamily="34" charset="0"/>
              </a:rPr>
              <a:t>Figure 14.6  Telecom value chain’s carbon footprint</a:t>
            </a:r>
          </a:p>
        </p:txBody>
      </p:sp>
      <p:sp>
        <p:nvSpPr>
          <p:cNvPr id="18438" name="Rectangle 7"/>
          <p:cNvSpPr>
            <a:spLocks noChangeArrowheads="1"/>
          </p:cNvSpPr>
          <p:nvPr/>
        </p:nvSpPr>
        <p:spPr bwMode="auto">
          <a:xfrm>
            <a:off x="914400" y="1066800"/>
            <a:ext cx="7239000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000">
                <a:latin typeface="Calibri" pitchFamily="34" charset="0"/>
              </a:rPr>
              <a:t>Each part of the telecom value chain, shown in Figure 14.6, is responsible for important CO2 emissions.  Reductions are possible in each part of that value chain. </a:t>
            </a:r>
          </a:p>
          <a:p>
            <a:pPr algn="just"/>
            <a:r>
              <a:rPr lang="en-US" sz="2000">
                <a:latin typeface="Calibri" pitchFamily="34" charset="0"/>
              </a:rPr>
              <a:t>As the telecoms market grows so will its emissions, unless specific measures are implemented by all players in the carbon chain.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838200"/>
            <a:ext cx="7848600" cy="1143000"/>
          </a:xfrm>
        </p:spPr>
        <p:txBody>
          <a:bodyPr/>
          <a:lstStyle/>
          <a:p>
            <a:r>
              <a:rPr lang="en-US" sz="2400" smtClean="0"/>
              <a:t>IT at Work 14.2 </a:t>
            </a:r>
            <a:r>
              <a:rPr lang="en-US" smtClean="0"/>
              <a:t/>
            </a:r>
            <a:br>
              <a:rPr lang="en-US" smtClean="0"/>
            </a:br>
            <a:r>
              <a:rPr lang="en-US" sz="2800" i="1" smtClean="0">
                <a:solidFill>
                  <a:schemeClr val="tx1"/>
                </a:solidFill>
              </a:rPr>
              <a:t>Three Myths about Green IT</a:t>
            </a:r>
            <a:endParaRPr lang="en-US" sz="2800" smtClean="0">
              <a:solidFill>
                <a:schemeClr val="tx1"/>
              </a:solidFill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990600" y="1981200"/>
            <a:ext cx="5638800" cy="3840163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en-US" sz="2000" smtClean="0">
                <a:solidFill>
                  <a:schemeClr val="tx1"/>
                </a:solidFill>
              </a:rPr>
              <a:t>Myth #1: The business case for green IT is clear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en-US" sz="2000" smtClean="0">
                <a:solidFill>
                  <a:schemeClr val="tx1"/>
                </a:solidFill>
              </a:rPr>
              <a:t>Myth #2: Green IT is an achievable outcome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en-US" sz="2000" smtClean="0">
                <a:solidFill>
                  <a:schemeClr val="tx1"/>
                </a:solidFill>
              </a:rPr>
              <a:t>Myth #3: Everyone cares about green IT</a:t>
            </a:r>
          </a:p>
        </p:txBody>
      </p:sp>
      <p:sp>
        <p:nvSpPr>
          <p:cNvPr id="19460" name="Footer Placeholder 3"/>
          <p:cNvSpPr>
            <a:spLocks noGrp="1"/>
          </p:cNvSpPr>
          <p:nvPr>
            <p:ph type="ftr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t>Copyright 2012 John Wiley &amp; Sons, Inc.</a:t>
            </a:r>
          </a:p>
        </p:txBody>
      </p:sp>
      <p:sp>
        <p:nvSpPr>
          <p:cNvPr id="19461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14-</a:t>
            </a:r>
            <a:fld id="{17DD1DB3-AFFF-4B09-9FE8-E437EA5DC99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/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762000" y="685800"/>
            <a:ext cx="5638800" cy="1143000"/>
          </a:xfrm>
        </p:spPr>
        <p:txBody>
          <a:bodyPr/>
          <a:lstStyle/>
          <a:p>
            <a:r>
              <a:rPr lang="en-US" sz="2400" i="1" smtClean="0">
                <a:solidFill>
                  <a:schemeClr val="tx1"/>
                </a:solidFill>
              </a:rPr>
              <a:t>EPEAT and ENERGY STAR</a:t>
            </a:r>
            <a:endParaRPr lang="en-US" sz="2400" smtClean="0">
              <a:solidFill>
                <a:schemeClr val="tx1"/>
              </a:solidFill>
            </a:endParaRPr>
          </a:p>
        </p:txBody>
      </p:sp>
      <p:pic>
        <p:nvPicPr>
          <p:cNvPr id="20483" name="Content Placeholder 5" descr="e.gif">
            <a:hlinkClick r:id="rId3"/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553200" y="3730625"/>
            <a:ext cx="1341438" cy="1298575"/>
          </a:xfrm>
        </p:spPr>
      </p:pic>
      <p:sp>
        <p:nvSpPr>
          <p:cNvPr id="20484" name="Footer Placeholder 3"/>
          <p:cNvSpPr>
            <a:spLocks noGrp="1"/>
          </p:cNvSpPr>
          <p:nvPr>
            <p:ph type="ftr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t>Copyright 2012 John Wiley &amp; Sons, Inc.</a:t>
            </a:r>
          </a:p>
        </p:txBody>
      </p:sp>
      <p:sp>
        <p:nvSpPr>
          <p:cNvPr id="20485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14-</a:t>
            </a:r>
            <a:fld id="{0944DA55-5F6B-47CD-B404-81C25207661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838200" y="2200275"/>
            <a:ext cx="55626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Calibri" pitchFamily="34" charset="0"/>
                <a:hlinkClick r:id="rId5"/>
              </a:rPr>
              <a:t>Electronic Product Environmental Assessment Tool </a:t>
            </a:r>
            <a:r>
              <a:rPr lang="en-US" b="1">
                <a:latin typeface="Calibri" pitchFamily="34" charset="0"/>
              </a:rPr>
              <a:t>(EPEAT)</a:t>
            </a:r>
            <a:r>
              <a:rPr lang="en-US">
                <a:latin typeface="Calibri" pitchFamily="34" charset="0"/>
              </a:rPr>
              <a:t> is a searchable database of computer hardware that meets a strict set of environmental criteria. </a:t>
            </a: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2209800" y="3657600"/>
            <a:ext cx="43434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1">
                <a:latin typeface="Calibri" pitchFamily="34" charset="0"/>
              </a:rPr>
              <a:t>ENERGY STAR </a:t>
            </a:r>
            <a:r>
              <a:rPr lang="en-US">
                <a:latin typeface="Calibri" pitchFamily="34" charset="0"/>
              </a:rPr>
              <a:t>is a joint program of the U.S. Environmental Protection Agency and Department of Energy helping save money and protect the environment through energy efficient products and practices.</a:t>
            </a: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14.2 IT Ethical Issues and Responsibility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6781800" cy="4525963"/>
          </a:xfrm>
        </p:spPr>
        <p:txBody>
          <a:bodyPr/>
          <a:lstStyle/>
          <a:p>
            <a:r>
              <a:rPr lang="en-US" sz="2000" smtClean="0">
                <a:solidFill>
                  <a:schemeClr val="tx1"/>
                </a:solidFill>
              </a:rPr>
              <a:t>Questions about data access and capture, tracking and monitoring, privacy and profiling are examples of IT capabilities that have ethical considerations.</a:t>
            </a:r>
          </a:p>
          <a:p>
            <a:endParaRPr lang="en-US" sz="2000" smtClean="0">
              <a:solidFill>
                <a:schemeClr val="tx1"/>
              </a:solidFill>
            </a:endParaRPr>
          </a:p>
          <a:p>
            <a:r>
              <a:rPr lang="en-US" sz="2000" smtClean="0">
                <a:solidFill>
                  <a:schemeClr val="tx1"/>
                </a:solidFill>
              </a:rPr>
              <a:t>In mid-2010, social media monitoring came under fire from  the U.K. </a:t>
            </a:r>
            <a:r>
              <a:rPr lang="en-US" sz="2000" i="1" smtClean="0">
                <a:solidFill>
                  <a:schemeClr val="tx1"/>
                </a:solidFill>
              </a:rPr>
              <a:t>Daily Mail</a:t>
            </a:r>
            <a:r>
              <a:rPr lang="en-US" sz="2000" smtClean="0">
                <a:solidFill>
                  <a:schemeClr val="tx1"/>
                </a:solidFill>
              </a:rPr>
              <a:t> newspaper over revelations that a several large brands, including IT retailer BT, budget airline EasyJet, mobile phone retailer Carphone Warehouse, and Lloyds TSB bank, were using the specialized software to spy on customers.</a:t>
            </a:r>
          </a:p>
        </p:txBody>
      </p:sp>
      <p:sp>
        <p:nvSpPr>
          <p:cNvPr id="21508" name="Footer Placeholder 3"/>
          <p:cNvSpPr>
            <a:spLocks noGrp="1"/>
          </p:cNvSpPr>
          <p:nvPr>
            <p:ph type="ftr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t>Copyright 2012 John Wiley &amp; Sons, Inc.</a:t>
            </a:r>
          </a:p>
        </p:txBody>
      </p:sp>
      <p:sp>
        <p:nvSpPr>
          <p:cNvPr id="21509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14-</a:t>
            </a:r>
            <a:fld id="{555D56FB-DA35-4420-9E3F-F9409702222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/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8077200" cy="1143000"/>
          </a:xfrm>
        </p:spPr>
        <p:txBody>
          <a:bodyPr/>
          <a:lstStyle/>
          <a:p>
            <a:r>
              <a:rPr lang="en-US" sz="2400" i="1" smtClean="0">
                <a:solidFill>
                  <a:schemeClr val="tx1"/>
                </a:solidFill>
              </a:rPr>
              <a:t>Privacy Sensitivity</a:t>
            </a:r>
            <a:endParaRPr lang="en-US" sz="2400" smtClean="0">
              <a:solidFill>
                <a:schemeClr val="tx1"/>
              </a:solidFill>
            </a:endParaRP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7086600" cy="4525963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US" sz="2000" smtClean="0">
                <a:solidFill>
                  <a:schemeClr val="tx1"/>
                </a:solidFill>
              </a:rPr>
              <a:t>Because of privacy scandals in 2010 surrounding </a:t>
            </a:r>
            <a:r>
              <a:rPr lang="en-US" sz="2000" b="1" smtClean="0">
                <a:solidFill>
                  <a:schemeClr val="tx1"/>
                </a:solidFill>
                <a:hlinkClick r:id="rId3"/>
              </a:rPr>
              <a:t>Facebook</a:t>
            </a:r>
            <a:r>
              <a:rPr lang="en-US" sz="2000" smtClean="0">
                <a:solidFill>
                  <a:schemeClr val="tx1"/>
                </a:solidFill>
              </a:rPr>
              <a:t> and </a:t>
            </a:r>
            <a:r>
              <a:rPr lang="en-US" sz="2000" b="1" smtClean="0">
                <a:solidFill>
                  <a:schemeClr val="tx1"/>
                </a:solidFill>
                <a:hlinkClick r:id="rId4"/>
              </a:rPr>
              <a:t>Google</a:t>
            </a:r>
            <a:r>
              <a:rPr lang="en-US" sz="2000" smtClean="0">
                <a:solidFill>
                  <a:schemeClr val="tx1"/>
                </a:solidFill>
              </a:rPr>
              <a:t>, the public in general is extremely sensitive to privacy abuse.</a:t>
            </a:r>
          </a:p>
          <a:p>
            <a:pPr>
              <a:spcBef>
                <a:spcPts val="1800"/>
              </a:spcBef>
            </a:pPr>
            <a:r>
              <a:rPr lang="en-US" sz="2000" smtClean="0">
                <a:solidFill>
                  <a:schemeClr val="tx1"/>
                </a:solidFill>
              </a:rPr>
              <a:t>Campaigns against social media monitoring that incite privacy concerns could have huge implications for both the tool and social media strategies.</a:t>
            </a:r>
          </a:p>
          <a:p>
            <a:pPr>
              <a:spcBef>
                <a:spcPts val="1800"/>
              </a:spcBef>
            </a:pPr>
            <a:r>
              <a:rPr lang="en-US" sz="2000" smtClean="0">
                <a:solidFill>
                  <a:schemeClr val="tx1"/>
                </a:solidFill>
              </a:rPr>
              <a:t>There are competing interests and tradeoffs at work when the issue is privacy.  But there’s no clear cut framework for deciding what is ethical and what’s not.</a:t>
            </a:r>
          </a:p>
        </p:txBody>
      </p:sp>
      <p:sp>
        <p:nvSpPr>
          <p:cNvPr id="22532" name="Footer Placeholder 3"/>
          <p:cNvSpPr>
            <a:spLocks noGrp="1"/>
          </p:cNvSpPr>
          <p:nvPr>
            <p:ph type="ftr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t>Copyright 2012 John Wiley &amp; Sons, Inc.</a:t>
            </a:r>
          </a:p>
        </p:txBody>
      </p:sp>
      <p:sp>
        <p:nvSpPr>
          <p:cNvPr id="22533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14-</a:t>
            </a:r>
            <a:fld id="{86032EC5-2BDF-429D-A6D1-39C13E6FC03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/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1143000" y="457200"/>
            <a:ext cx="7620000" cy="1143000"/>
          </a:xfrm>
        </p:spPr>
        <p:txBody>
          <a:bodyPr/>
          <a:lstStyle/>
          <a:p>
            <a:r>
              <a:rPr lang="en-US" sz="2400" i="1" smtClean="0">
                <a:solidFill>
                  <a:schemeClr val="tx1"/>
                </a:solidFill>
              </a:rPr>
              <a:t>Free Speech Via Wikis and Social Networks</a:t>
            </a:r>
            <a:endParaRPr lang="en-US" sz="2400" smtClean="0">
              <a:solidFill>
                <a:schemeClr val="tx1"/>
              </a:solidFill>
            </a:endParaRP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990600" y="1600200"/>
            <a:ext cx="6858000" cy="41910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sz="2000" smtClean="0">
                <a:solidFill>
                  <a:schemeClr val="tx1"/>
                </a:solidFill>
              </a:rPr>
              <a:t>Free speech and privacy rights collide in a world populated by anonymous critics, vengeful people, those with personal agendas, and malcontents.</a:t>
            </a:r>
          </a:p>
          <a:p>
            <a:pPr>
              <a:spcBef>
                <a:spcPts val="1200"/>
              </a:spcBef>
            </a:pPr>
            <a:r>
              <a:rPr lang="en-US" sz="2000" smtClean="0">
                <a:solidFill>
                  <a:schemeClr val="tx1"/>
                </a:solidFill>
              </a:rPr>
              <a:t>Companies victimized by online gossip and rumor have legal recourse, but against whom? </a:t>
            </a:r>
          </a:p>
          <a:p>
            <a:pPr>
              <a:spcBef>
                <a:spcPts val="1200"/>
              </a:spcBef>
            </a:pPr>
            <a:r>
              <a:rPr lang="en-US" sz="2000" smtClean="0">
                <a:solidFill>
                  <a:schemeClr val="tx1"/>
                </a:solidFill>
              </a:rPr>
              <a:t>What if the identity of the sender or poster is not known? </a:t>
            </a:r>
          </a:p>
          <a:p>
            <a:pPr>
              <a:spcBef>
                <a:spcPts val="1200"/>
              </a:spcBef>
            </a:pPr>
            <a:r>
              <a:rPr lang="en-US" sz="2000" smtClean="0">
                <a:solidFill>
                  <a:schemeClr val="tx1"/>
                </a:solidFill>
              </a:rPr>
              <a:t>Who is responsible for restricting troublesome content? </a:t>
            </a:r>
          </a:p>
          <a:p>
            <a:pPr>
              <a:spcBef>
                <a:spcPts val="1200"/>
              </a:spcBef>
            </a:pPr>
            <a:r>
              <a:rPr lang="en-US" sz="2000" smtClean="0">
                <a:solidFill>
                  <a:schemeClr val="tx1"/>
                </a:solidFill>
              </a:rPr>
              <a:t>Furthermore, companies face legal actions if they are found to be negligent for not restricting harmful content.</a:t>
            </a:r>
          </a:p>
        </p:txBody>
      </p:sp>
      <p:sp>
        <p:nvSpPr>
          <p:cNvPr id="23556" name="Footer Placeholder 3"/>
          <p:cNvSpPr>
            <a:spLocks noGrp="1"/>
          </p:cNvSpPr>
          <p:nvPr>
            <p:ph type="ftr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t>Copyright 2012 John Wiley &amp; Sons, Inc.</a:t>
            </a:r>
          </a:p>
        </p:txBody>
      </p:sp>
      <p:sp>
        <p:nvSpPr>
          <p:cNvPr id="23557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14-</a:t>
            </a:r>
            <a:fld id="{43AB9D3C-7138-4800-AE00-2E74642C72A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/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smtClean="0">
                <a:solidFill>
                  <a:schemeClr val="tx1"/>
                </a:solidFill>
              </a:rPr>
              <a:t>14.3 Connectivity Overload and Culture of Distraction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7010400" cy="3962400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US" sz="2000" smtClean="0">
                <a:solidFill>
                  <a:schemeClr val="tx1"/>
                </a:solidFill>
              </a:rPr>
              <a:t>Consider your daily sources of information and what you check on your mobile or the Internet.</a:t>
            </a:r>
          </a:p>
          <a:p>
            <a:pPr>
              <a:spcBef>
                <a:spcPts val="1800"/>
              </a:spcBef>
            </a:pPr>
            <a:r>
              <a:rPr lang="en-US" sz="2000" smtClean="0">
                <a:solidFill>
                  <a:schemeClr val="tx1"/>
                </a:solidFill>
              </a:rPr>
              <a:t>Have you noticed the increase in the amount of information that you receive or check routinely?</a:t>
            </a:r>
          </a:p>
          <a:p>
            <a:pPr>
              <a:spcBef>
                <a:spcPts val="1800"/>
              </a:spcBef>
            </a:pPr>
            <a:r>
              <a:rPr lang="en-US" sz="2000" smtClean="0">
                <a:solidFill>
                  <a:schemeClr val="tx1"/>
                </a:solidFill>
              </a:rPr>
              <a:t>Why are you receiving or checking info routinely?</a:t>
            </a:r>
          </a:p>
          <a:p>
            <a:pPr>
              <a:spcBef>
                <a:spcPts val="1800"/>
              </a:spcBef>
            </a:pPr>
            <a:r>
              <a:rPr lang="en-US" sz="2000" smtClean="0">
                <a:solidFill>
                  <a:schemeClr val="tx1"/>
                </a:solidFill>
              </a:rPr>
              <a:t>Could you function without your mobile devices?</a:t>
            </a:r>
          </a:p>
          <a:p>
            <a:pPr>
              <a:spcBef>
                <a:spcPts val="1800"/>
              </a:spcBef>
            </a:pPr>
            <a:r>
              <a:rPr lang="en-US" sz="2000" smtClean="0">
                <a:solidFill>
                  <a:schemeClr val="tx1"/>
                </a:solidFill>
              </a:rPr>
              <a:t>What distractions do mobile devices and constant connectivity create? </a:t>
            </a:r>
          </a:p>
        </p:txBody>
      </p:sp>
      <p:sp>
        <p:nvSpPr>
          <p:cNvPr id="24580" name="Footer Placeholder 3"/>
          <p:cNvSpPr>
            <a:spLocks noGrp="1"/>
          </p:cNvSpPr>
          <p:nvPr>
            <p:ph type="ftr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t>Copyright 2012 John Wiley &amp; Sons, Inc.</a:t>
            </a:r>
          </a:p>
        </p:txBody>
      </p:sp>
      <p:sp>
        <p:nvSpPr>
          <p:cNvPr id="24581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14-</a:t>
            </a:r>
            <a:fld id="{6670803D-1B9C-444C-A8D0-8B759DCD203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/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229600" cy="1143000"/>
          </a:xfrm>
        </p:spPr>
        <p:txBody>
          <a:bodyPr/>
          <a:lstStyle/>
          <a:p>
            <a:r>
              <a:rPr lang="en-US" sz="2400" i="1" smtClean="0">
                <a:solidFill>
                  <a:schemeClr val="tx1"/>
                </a:solidFill>
              </a:rPr>
              <a:t>Information Quality—required by law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7239000" cy="4525963"/>
          </a:xfrm>
        </p:spPr>
        <p:txBody>
          <a:bodyPr rtlCol="0">
            <a:normAutofit/>
          </a:bodyPr>
          <a:lstStyle/>
          <a:p>
            <a:pPr fontAlgn="auto">
              <a:spcBef>
                <a:spcPts val="240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Information quality is critical to business operations and also mandated by several legislations. </a:t>
            </a:r>
          </a:p>
          <a:p>
            <a:pPr fontAlgn="auto">
              <a:spcBef>
                <a:spcPts val="240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The </a:t>
            </a:r>
            <a:r>
              <a:rPr lang="en-US" sz="2000" b="1" dirty="0" smtClean="0">
                <a:solidFill>
                  <a:schemeClr val="tx1"/>
                </a:solidFill>
              </a:rPr>
              <a:t>Data Quality Act of 2001 </a:t>
            </a:r>
            <a:r>
              <a:rPr lang="en-US" sz="2000" dirty="0" smtClean="0">
                <a:solidFill>
                  <a:schemeClr val="tx1"/>
                </a:solidFill>
              </a:rPr>
              <a:t>and </a:t>
            </a:r>
            <a:r>
              <a:rPr lang="en-US" sz="2000" b="1" dirty="0" smtClean="0">
                <a:solidFill>
                  <a:schemeClr val="tx1"/>
                </a:solidFill>
              </a:rPr>
              <a:t>Sarbanes-Oxley Act of 2002 </a:t>
            </a:r>
            <a:r>
              <a:rPr lang="en-US" sz="2000" dirty="0" smtClean="0">
                <a:solidFill>
                  <a:schemeClr val="tx1"/>
                </a:solidFill>
              </a:rPr>
              <a:t>impose strict information quality requirements on government agencies and companies.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These Acts emphasize the importance of controlling and measuring data quality and information quality in business systems.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Failure to comply can lead to huge fines and sanctions.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dirty="0" smtClean="0">
              <a:solidFill>
                <a:schemeClr val="tx1"/>
              </a:solidFill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5604" name="Footer Placeholder 3"/>
          <p:cNvSpPr>
            <a:spLocks noGrp="1"/>
          </p:cNvSpPr>
          <p:nvPr>
            <p:ph type="ftr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t>Copyright 2012 John Wiley &amp; Sons, Inc.</a:t>
            </a:r>
          </a:p>
        </p:txBody>
      </p:sp>
      <p:sp>
        <p:nvSpPr>
          <p:cNvPr id="25605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14-</a:t>
            </a:r>
            <a:fld id="{EB2A4469-17F4-4089-A417-6ABD2FC21F3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/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14.4 Future of IT in Business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The slideshow “Microsoft's Home of the Future: A Visual Tour” </a:t>
            </a:r>
            <a:r>
              <a:rPr lang="en-US" sz="2000" i="1" dirty="0" smtClean="0">
                <a:solidFill>
                  <a:schemeClr val="tx1"/>
                </a:solidFill>
                <a:hlinkClick r:id="rId3"/>
              </a:rPr>
              <a:t>cio.com/article/597693/Microsoft_s_Home_of_the_Future_A_Visual_Tour</a:t>
            </a:r>
            <a:r>
              <a:rPr lang="en-US" sz="2000" dirty="0" smtClean="0">
                <a:solidFill>
                  <a:schemeClr val="tx1"/>
                </a:solidFill>
              </a:rPr>
              <a:t> shows a full-scale model home of the future.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The future of IT in the organization is bringing about exciting changes.</a:t>
            </a:r>
          </a:p>
          <a:p>
            <a:pPr fontAlgn="auto">
              <a:spcBef>
                <a:spcPts val="18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000" b="1" dirty="0" smtClean="0">
                <a:solidFill>
                  <a:schemeClr val="tx1"/>
                </a:solidFill>
              </a:rPr>
              <a:t>Escalating Trends:</a:t>
            </a:r>
          </a:p>
          <a:p>
            <a:pPr marL="857250" lvl="1" indent="-457200" fontAlgn="auto">
              <a:spcAft>
                <a:spcPts val="0"/>
              </a:spcAft>
              <a:buClr>
                <a:schemeClr val="tx1"/>
              </a:buClr>
              <a:buFont typeface="+mj-lt"/>
              <a:buAutoNum type="arabicPeriod"/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Cloud computing</a:t>
            </a:r>
          </a:p>
          <a:p>
            <a:pPr marL="857250" lvl="1" indent="-457200" fontAlgn="auto">
              <a:spcAft>
                <a:spcPts val="0"/>
              </a:spcAft>
              <a:buClr>
                <a:schemeClr val="tx1"/>
              </a:buClr>
              <a:buFont typeface="+mj-lt"/>
              <a:buAutoNum type="arabicPeriod"/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New faster and more robust Web</a:t>
            </a:r>
          </a:p>
          <a:p>
            <a:pPr marL="857250" lvl="1" indent="-457200" fontAlgn="auto">
              <a:spcAft>
                <a:spcPts val="0"/>
              </a:spcAft>
              <a:buClr>
                <a:schemeClr val="tx1"/>
              </a:buClr>
              <a:buFont typeface="+mj-lt"/>
              <a:buAutoNum type="arabicPeriod"/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Devices as doorways</a:t>
            </a:r>
          </a:p>
          <a:p>
            <a:pPr marL="857250" lvl="1" indent="-457200" fontAlgn="auto">
              <a:spcAft>
                <a:spcPts val="0"/>
              </a:spcAft>
              <a:buClr>
                <a:schemeClr val="tx1"/>
              </a:buClr>
              <a:buFont typeface="+mj-lt"/>
              <a:buAutoNum type="arabicPeriod"/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Fluid collaboration</a:t>
            </a:r>
          </a:p>
          <a:p>
            <a:pPr marL="857250" lvl="1" indent="-457200" fontAlgn="auto">
              <a:spcAft>
                <a:spcPts val="0"/>
              </a:spcAft>
              <a:buClr>
                <a:schemeClr val="tx1"/>
              </a:buClr>
              <a:buFont typeface="+mj-lt"/>
              <a:buAutoNum type="arabicPeriod"/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Conversation economy</a:t>
            </a:r>
          </a:p>
          <a:p>
            <a:pPr marL="857250" lvl="1" indent="-457200" fontAlgn="auto">
              <a:spcAft>
                <a:spcPts val="0"/>
              </a:spcAft>
              <a:buClr>
                <a:schemeClr val="tx1"/>
              </a:buClr>
              <a:buFont typeface="+mj-lt"/>
              <a:buAutoNum type="arabicPeriod"/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4G system development</a:t>
            </a:r>
          </a:p>
          <a:p>
            <a:pPr marL="857250" lvl="1" indent="-457200" fontAlgn="auto">
              <a:spcAft>
                <a:spcPts val="0"/>
              </a:spcAft>
              <a:buClr>
                <a:schemeClr val="tx1"/>
              </a:buClr>
              <a:buFont typeface="+mj-lt"/>
              <a:buAutoNum type="arabicPeriod"/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Data + decisions = differentiation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6628" name="Footer Placeholder 3"/>
          <p:cNvSpPr>
            <a:spLocks noGrp="1"/>
          </p:cNvSpPr>
          <p:nvPr>
            <p:ph type="ftr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t>Copyright 2012 John Wiley &amp; Sons, Inc.</a:t>
            </a:r>
          </a:p>
        </p:txBody>
      </p:sp>
      <p:sp>
        <p:nvSpPr>
          <p:cNvPr id="26629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14-</a:t>
            </a:r>
            <a:fld id="{5A5361FD-CBEA-4B6B-9BE8-2FE8C83A07D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55638"/>
            <a:ext cx="8077200" cy="868362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n-US" i="1" spc="3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14 Outline</a:t>
            </a:r>
            <a:endParaRPr lang="en-US" dirty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8153400" cy="48307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 b="1" smtClean="0">
                <a:solidFill>
                  <a:schemeClr val="tx1"/>
                </a:solidFill>
              </a:rPr>
              <a:t>14.1  IT’s Role in Reducing the Global Carbon Footprint </a:t>
            </a:r>
          </a:p>
          <a:p>
            <a:pPr>
              <a:buFont typeface="Wingdings" pitchFamily="2" charset="2"/>
              <a:buNone/>
            </a:pPr>
            <a:r>
              <a:rPr lang="en-US" sz="2400" b="1" smtClean="0">
                <a:solidFill>
                  <a:schemeClr val="tx1"/>
                </a:solidFill>
              </a:rPr>
              <a:t>14.2  IT Ethical Issues and Responsibility</a:t>
            </a:r>
          </a:p>
          <a:p>
            <a:pPr>
              <a:buFont typeface="Wingdings" pitchFamily="2" charset="2"/>
              <a:buNone/>
            </a:pPr>
            <a:r>
              <a:rPr lang="en-US" sz="2400" b="1" smtClean="0">
                <a:solidFill>
                  <a:schemeClr val="tx1"/>
                </a:solidFill>
              </a:rPr>
              <a:t>14.3  Connectivity Overload and Culture of Distraction</a:t>
            </a:r>
          </a:p>
          <a:p>
            <a:pPr>
              <a:buFont typeface="Wingdings" pitchFamily="2" charset="2"/>
              <a:buNone/>
            </a:pPr>
            <a:r>
              <a:rPr lang="en-US" sz="2400" b="1" smtClean="0">
                <a:solidFill>
                  <a:schemeClr val="tx1"/>
                </a:solidFill>
              </a:rPr>
              <a:t>14.4  Future of IT in Business</a:t>
            </a:r>
          </a:p>
        </p:txBody>
      </p:sp>
      <p:sp>
        <p:nvSpPr>
          <p:cNvPr id="6148" name="Footer Placeholder 3"/>
          <p:cNvSpPr>
            <a:spLocks noGrp="1"/>
          </p:cNvSpPr>
          <p:nvPr>
            <p:ph type="ftr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t>Copyright 2012 John Wiley &amp; Sons, Inc.</a:t>
            </a:r>
          </a:p>
        </p:txBody>
      </p:sp>
      <p:sp>
        <p:nvSpPr>
          <p:cNvPr id="6149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14-</a:t>
            </a:r>
            <a:fld id="{094A2DCC-BFB4-439C-981D-7B92D64FC0B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/>
          </a:p>
        </p:txBody>
      </p:sp>
      <p:pic>
        <p:nvPicPr>
          <p:cNvPr id="8" name="Picture 7" descr="co.bmp">
            <a:hlinkClick r:id="rId3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62400" y="3352800"/>
            <a:ext cx="4314306" cy="2743200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outerShdw blurRad="571500" dist="38100" dir="5400000" algn="t" rotWithShape="0">
              <a:schemeClr val="tx2">
                <a:lumMod val="75000"/>
                <a:alpha val="85000"/>
              </a:schemeClr>
            </a:outerShdw>
          </a:effectLst>
        </p:spPr>
      </p:pic>
      <p:pic>
        <p:nvPicPr>
          <p:cNvPr id="9" name="Picture 8" descr="gsu.bmp">
            <a:hlinkClick r:id="rId5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117132">
            <a:off x="838200" y="3970016"/>
            <a:ext cx="2371381" cy="1214410"/>
          </a:xfrm>
          <a:prstGeom prst="rect">
            <a:avLst/>
          </a:prstGeom>
          <a:ln>
            <a:gradFill>
              <a:gsLst>
                <a:gs pos="0">
                  <a:srgbClr val="DDEBCF"/>
                </a:gs>
                <a:gs pos="0">
                  <a:srgbClr val="00B050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  <a:effectLst>
            <a:outerShdw blurRad="685800" sx="102000" sy="102000" algn="ctr" rotWithShape="0">
              <a:srgbClr val="534D2F">
                <a:alpha val="8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sz="2800" i="1" smtClean="0">
                <a:solidFill>
                  <a:schemeClr val="tx1"/>
                </a:solidFill>
              </a:rPr>
              <a:t>Chapter 14 Link Library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382000" cy="5257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000" smtClean="0">
                <a:solidFill>
                  <a:schemeClr val="tx1"/>
                </a:solidFill>
              </a:rPr>
              <a:t>Internet World Stats </a:t>
            </a:r>
            <a:r>
              <a:rPr lang="en-US" sz="2000" i="1" u="sng" smtClean="0">
                <a:solidFill>
                  <a:schemeClr val="tx1"/>
                </a:solidFill>
                <a:hlinkClick r:id="rId3"/>
              </a:rPr>
              <a:t>internetworldstats.com/stats.htm</a:t>
            </a:r>
            <a:r>
              <a:rPr lang="en-US" sz="2000" i="1" smtClean="0">
                <a:solidFill>
                  <a:schemeClr val="tx1"/>
                </a:solidFill>
              </a:rPr>
              <a:t> </a:t>
            </a:r>
            <a:endParaRPr lang="en-US" sz="200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sz="2000" smtClean="0">
                <a:solidFill>
                  <a:schemeClr val="tx1"/>
                </a:solidFill>
              </a:rPr>
              <a:t>Green IT  </a:t>
            </a:r>
            <a:r>
              <a:rPr lang="en-US" sz="2000" i="1" u="sng" smtClean="0">
                <a:solidFill>
                  <a:schemeClr val="tx1"/>
                </a:solidFill>
                <a:hlinkClick r:id="rId4"/>
              </a:rPr>
              <a:t>greenit.net/</a:t>
            </a:r>
            <a:r>
              <a:rPr lang="en-US" sz="2000" i="1" smtClean="0">
                <a:solidFill>
                  <a:schemeClr val="tx1"/>
                </a:solidFill>
              </a:rPr>
              <a:t> </a:t>
            </a:r>
            <a:endParaRPr lang="en-US" sz="200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sz="1800" smtClean="0">
                <a:solidFill>
                  <a:schemeClr val="tx1"/>
                </a:solidFill>
              </a:rPr>
              <a:t>Nicholas Institute for Environmental Policy Solutions at Duke University </a:t>
            </a:r>
            <a:r>
              <a:rPr lang="en-US" sz="1800" i="1" u="sng" smtClean="0">
                <a:solidFill>
                  <a:schemeClr val="tx1"/>
                </a:solidFill>
                <a:hlinkClick r:id="rId5"/>
              </a:rPr>
              <a:t>nicholas.duke.edu/institute/about.html</a:t>
            </a:r>
            <a:r>
              <a:rPr lang="en-US" sz="1800" i="1" smtClean="0">
                <a:solidFill>
                  <a:schemeClr val="tx1"/>
                </a:solidFill>
              </a:rPr>
              <a:t> </a:t>
            </a:r>
            <a:endParaRPr lang="en-US" sz="180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sz="1800" smtClean="0">
                <a:solidFill>
                  <a:schemeClr val="tx1"/>
                </a:solidFill>
              </a:rPr>
              <a:t>SMART 2020, low carbon economy in the information age </a:t>
            </a:r>
            <a:r>
              <a:rPr lang="en-US" sz="1800" i="1" u="sng" smtClean="0">
                <a:solidFill>
                  <a:schemeClr val="tx1"/>
                </a:solidFill>
                <a:hlinkClick r:id="rId6"/>
              </a:rPr>
              <a:t>smart2020.org/</a:t>
            </a:r>
            <a:r>
              <a:rPr lang="en-US" sz="1800" i="1" smtClean="0">
                <a:solidFill>
                  <a:schemeClr val="tx1"/>
                </a:solidFill>
              </a:rPr>
              <a:t> </a:t>
            </a:r>
            <a:endParaRPr lang="en-US" sz="180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sz="1800" smtClean="0">
                <a:solidFill>
                  <a:schemeClr val="tx1"/>
                </a:solidFill>
              </a:rPr>
              <a:t>Internet statistics, trends, and demographics </a:t>
            </a:r>
            <a:r>
              <a:rPr lang="en-US" sz="1800" i="1" u="sng" smtClean="0">
                <a:solidFill>
                  <a:schemeClr val="tx1"/>
                </a:solidFill>
                <a:hlinkClick r:id="rId7"/>
              </a:rPr>
              <a:t>isoc.org/internet/stats/</a:t>
            </a:r>
            <a:r>
              <a:rPr lang="en-US" sz="1800" i="1" smtClean="0">
                <a:solidFill>
                  <a:schemeClr val="tx1"/>
                </a:solidFill>
              </a:rPr>
              <a:t> </a:t>
            </a:r>
            <a:endParaRPr lang="en-US" sz="180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sz="1800" smtClean="0">
                <a:solidFill>
                  <a:schemeClr val="tx1"/>
                </a:solidFill>
              </a:rPr>
              <a:t>Green Student U  </a:t>
            </a:r>
            <a:r>
              <a:rPr lang="en-US" sz="1800" i="1" u="sng" smtClean="0">
                <a:solidFill>
                  <a:schemeClr val="tx1"/>
                </a:solidFill>
                <a:hlinkClick r:id="rId8"/>
              </a:rPr>
              <a:t>greenstudentu.com/</a:t>
            </a:r>
            <a:r>
              <a:rPr lang="en-US" sz="1800" i="1" smtClean="0">
                <a:solidFill>
                  <a:schemeClr val="tx1"/>
                </a:solidFill>
              </a:rPr>
              <a:t> </a:t>
            </a:r>
            <a:endParaRPr lang="en-US" sz="180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sz="1800" smtClean="0">
                <a:solidFill>
                  <a:schemeClr val="tx1"/>
                </a:solidFill>
              </a:rPr>
              <a:t>National Research Council  </a:t>
            </a:r>
            <a:r>
              <a:rPr lang="en-US" sz="1800" i="1" u="sng" smtClean="0">
                <a:solidFill>
                  <a:schemeClr val="tx1"/>
                </a:solidFill>
                <a:hlinkClick r:id="rId9"/>
              </a:rPr>
              <a:t>americasclimatechoices.org/</a:t>
            </a:r>
            <a:r>
              <a:rPr lang="en-US" sz="1800" i="1" smtClean="0">
                <a:solidFill>
                  <a:schemeClr val="tx1"/>
                </a:solidFill>
              </a:rPr>
              <a:t> </a:t>
            </a:r>
            <a:endParaRPr lang="en-US" sz="180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sz="1800" smtClean="0">
                <a:solidFill>
                  <a:schemeClr val="tx1"/>
                </a:solidFill>
              </a:rPr>
              <a:t>Green Power for Mobile (GPM) of the GSMA  </a:t>
            </a:r>
            <a:r>
              <a:rPr lang="en-US" sz="1800" i="1" u="sng" smtClean="0">
                <a:solidFill>
                  <a:schemeClr val="tx1"/>
                </a:solidFill>
                <a:hlinkClick r:id="rId10"/>
              </a:rPr>
              <a:t>gsmworld.com/our-work/mobile_planet/green_power_for_mobile/index.htm</a:t>
            </a:r>
            <a:r>
              <a:rPr lang="en-US" sz="1800" i="1" smtClean="0">
                <a:solidFill>
                  <a:schemeClr val="tx1"/>
                </a:solidFill>
              </a:rPr>
              <a:t> </a:t>
            </a:r>
            <a:endParaRPr lang="en-US" sz="180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sz="1800" smtClean="0">
                <a:solidFill>
                  <a:schemeClr val="tx1"/>
                </a:solidFill>
              </a:rPr>
              <a:t>3D view of mobile Green Power deployments </a:t>
            </a:r>
            <a:r>
              <a:rPr lang="en-US" sz="1800" i="1" u="sng" smtClean="0">
                <a:solidFill>
                  <a:schemeClr val="tx1"/>
                </a:solidFill>
                <a:hlinkClick r:id="rId11"/>
              </a:rPr>
              <a:t>wirelessintelligence.com/green-power/</a:t>
            </a:r>
            <a:r>
              <a:rPr lang="en-US" sz="1800" i="1" smtClean="0">
                <a:solidFill>
                  <a:schemeClr val="tx1"/>
                </a:solidFill>
              </a:rPr>
              <a:t> </a:t>
            </a:r>
            <a:endParaRPr lang="en-US" sz="180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sz="1800" i="1" smtClean="0">
                <a:solidFill>
                  <a:schemeClr val="tx1"/>
                </a:solidFill>
              </a:rPr>
              <a:t>Google Earth plug-in </a:t>
            </a:r>
            <a:r>
              <a:rPr lang="en-US" sz="1800" i="1" u="sng" smtClean="0">
                <a:solidFill>
                  <a:schemeClr val="tx1"/>
                </a:solidFill>
                <a:hlinkClick r:id="rId12"/>
              </a:rPr>
              <a:t>earth.google.com/plugin/</a:t>
            </a:r>
            <a:endParaRPr lang="en-US" sz="180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sz="1800" smtClean="0">
                <a:solidFill>
                  <a:schemeClr val="tx1"/>
                </a:solidFill>
              </a:rPr>
              <a:t>ENERGY STAR ratings </a:t>
            </a:r>
            <a:r>
              <a:rPr lang="en-US" sz="1800" i="1" u="sng" smtClean="0">
                <a:solidFill>
                  <a:schemeClr val="tx1"/>
                </a:solidFill>
                <a:hlinkClick r:id="rId13"/>
              </a:rPr>
              <a:t>energystar.gov/</a:t>
            </a:r>
            <a:r>
              <a:rPr lang="en-US" sz="1800" i="1" smtClean="0">
                <a:solidFill>
                  <a:schemeClr val="tx1"/>
                </a:solidFill>
              </a:rPr>
              <a:t> </a:t>
            </a:r>
            <a:endParaRPr lang="en-US" sz="180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sz="1800" smtClean="0">
                <a:solidFill>
                  <a:schemeClr val="tx1"/>
                </a:solidFill>
              </a:rPr>
              <a:t>Information Commissioner’s Office, U.K. </a:t>
            </a:r>
            <a:r>
              <a:rPr lang="en-US" sz="1800" i="1" u="sng" smtClean="0">
                <a:solidFill>
                  <a:schemeClr val="tx1"/>
                </a:solidFill>
                <a:hlinkClick r:id="rId14"/>
              </a:rPr>
              <a:t>ico.gov.uk/</a:t>
            </a:r>
            <a:r>
              <a:rPr lang="en-US" sz="1800" i="1" smtClean="0">
                <a:solidFill>
                  <a:schemeClr val="tx1"/>
                </a:solidFill>
              </a:rPr>
              <a:t> </a:t>
            </a:r>
            <a:endParaRPr lang="en-US" sz="180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sz="1800" smtClean="0">
                <a:solidFill>
                  <a:schemeClr val="tx1"/>
                </a:solidFill>
              </a:rPr>
              <a:t>Stop Climate Change, European Free Alliance </a:t>
            </a:r>
            <a:r>
              <a:rPr lang="en-US" sz="1800" i="1" u="sng" smtClean="0">
                <a:solidFill>
                  <a:schemeClr val="tx1"/>
                </a:solidFill>
                <a:hlinkClick r:id="rId15"/>
              </a:rPr>
              <a:t>stopclimatechange.net/</a:t>
            </a:r>
            <a:r>
              <a:rPr lang="en-US" sz="1800" i="1" smtClean="0">
                <a:solidFill>
                  <a:schemeClr val="tx1"/>
                </a:solidFill>
              </a:rPr>
              <a:t> </a:t>
            </a:r>
            <a:endParaRPr lang="en-US" sz="180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sz="1800" smtClean="0">
                <a:solidFill>
                  <a:schemeClr val="tx1"/>
                </a:solidFill>
              </a:rPr>
              <a:t>U.S. Global Change Research Program</a:t>
            </a:r>
            <a:r>
              <a:rPr lang="en-US" sz="1800" i="1" smtClean="0">
                <a:solidFill>
                  <a:schemeClr val="tx1"/>
                </a:solidFill>
              </a:rPr>
              <a:t>  </a:t>
            </a:r>
            <a:r>
              <a:rPr lang="en-US" sz="1800" i="1" u="sng" smtClean="0">
                <a:solidFill>
                  <a:schemeClr val="tx1"/>
                </a:solidFill>
                <a:hlinkClick r:id="rId16"/>
              </a:rPr>
              <a:t>globalchange.gov/</a:t>
            </a:r>
            <a:r>
              <a:rPr lang="en-US" sz="1800" i="1" smtClean="0">
                <a:solidFill>
                  <a:schemeClr val="tx1"/>
                </a:solidFill>
              </a:rPr>
              <a:t> </a:t>
            </a:r>
            <a:endParaRPr lang="en-US" sz="180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None/>
            </a:pPr>
            <a:endParaRPr lang="en-US" sz="1800" smtClean="0"/>
          </a:p>
        </p:txBody>
      </p:sp>
      <p:sp>
        <p:nvSpPr>
          <p:cNvPr id="27652" name="Footer Placeholder 3"/>
          <p:cNvSpPr>
            <a:spLocks noGrp="1"/>
          </p:cNvSpPr>
          <p:nvPr>
            <p:ph type="ftr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t>Copyright 2012 John Wiley &amp; Sons, Inc.</a:t>
            </a:r>
          </a:p>
        </p:txBody>
      </p:sp>
      <p:sp>
        <p:nvSpPr>
          <p:cNvPr id="27653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14-</a:t>
            </a:r>
            <a:fld id="{F2FF3006-6350-45F8-A46D-8477C734719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229600" cy="868363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n-US" i="1" spc="3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14 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752600"/>
            <a:ext cx="6858000" cy="3810000"/>
          </a:xfrm>
        </p:spPr>
        <p:txBody>
          <a:bodyPr rtlCol="0">
            <a:normAutofit lnSpcReduction="10000"/>
          </a:bodyPr>
          <a:lstStyle/>
          <a:p>
            <a:pPr fontAlgn="auto">
              <a:spcBef>
                <a:spcPts val="1800"/>
              </a:spcBef>
              <a:spcAft>
                <a:spcPts val="600"/>
              </a:spcAft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Understand how IT and users can reduce carbon emissions and global warming that harm the planet through green business practices and data center designs that conserve natural resources. </a:t>
            </a:r>
          </a:p>
          <a:p>
            <a:pPr fontAlgn="auto">
              <a:spcBef>
                <a:spcPts val="1800"/>
              </a:spcBef>
              <a:spcAft>
                <a:spcPts val="600"/>
              </a:spcAft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Understand the tradeoffs associated with conveniences and competitive advantages that IT offers.</a:t>
            </a:r>
          </a:p>
          <a:p>
            <a:pPr fontAlgn="auto">
              <a:spcBef>
                <a:spcPts val="1800"/>
              </a:spcBef>
              <a:spcAft>
                <a:spcPts val="600"/>
              </a:spcAft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Recognize the impacts of </a:t>
            </a:r>
            <a:r>
              <a:rPr lang="en-US" sz="2000" i="1" dirty="0" smtClean="0">
                <a:solidFill>
                  <a:schemeClr val="tx1"/>
                </a:solidFill>
              </a:rPr>
              <a:t>constant connectivity</a:t>
            </a:r>
            <a:r>
              <a:rPr lang="en-US" sz="2000" dirty="0" smtClean="0">
                <a:solidFill>
                  <a:schemeClr val="tx1"/>
                </a:solidFill>
              </a:rPr>
              <a:t> and distractions on quality of life, business, safety, and interpersonal relationships.</a:t>
            </a:r>
          </a:p>
          <a:p>
            <a:pPr fontAlgn="auto">
              <a:spcBef>
                <a:spcPts val="1800"/>
              </a:spcBef>
              <a:spcAft>
                <a:spcPts val="600"/>
              </a:spcAft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Understand the key trends and forecasts for IT.</a:t>
            </a:r>
            <a:endParaRPr lang="en-US" sz="2000" b="1" dirty="0" smtClean="0">
              <a:solidFill>
                <a:schemeClr val="tx1"/>
              </a:solidFill>
            </a:endParaRPr>
          </a:p>
        </p:txBody>
      </p:sp>
      <p:sp>
        <p:nvSpPr>
          <p:cNvPr id="7172" name="Footer Placeholder 3"/>
          <p:cNvSpPr>
            <a:spLocks noGrp="1"/>
          </p:cNvSpPr>
          <p:nvPr>
            <p:ph type="ftr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t>Copyright 2012 John Wiley &amp; Sons, Inc.</a:t>
            </a:r>
          </a:p>
        </p:txBody>
      </p:sp>
      <p:sp>
        <p:nvSpPr>
          <p:cNvPr id="7173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14-</a:t>
            </a:r>
            <a:fld id="{69849C47-190B-4227-8454-AC25495ED63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/>
          </a:p>
        </p:txBody>
      </p:sp>
      <p:pic>
        <p:nvPicPr>
          <p:cNvPr id="6" name="Picture 5" descr="st.bmp">
            <a:hlinkClick r:id="rId3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268212">
            <a:off x="198398" y="2049482"/>
            <a:ext cx="973429" cy="1030213"/>
          </a:xfrm>
          <a:prstGeom prst="rect">
            <a:avLst/>
          </a:prstGeom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outerShdw blurRad="952500" dist="38100" dir="5400000" algn="t" rotWithShape="0">
              <a:schemeClr val="tx2">
                <a:lumMod val="75000"/>
                <a:alpha val="96000"/>
              </a:schemeClr>
            </a:outerShdw>
          </a:effectLst>
        </p:spPr>
      </p:pic>
      <p:pic>
        <p:nvPicPr>
          <p:cNvPr id="7" name="Picture 6" descr="eu.bmp">
            <a:hlinkClick r:id="rId5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52331" y="419238"/>
            <a:ext cx="1863069" cy="1180962"/>
          </a:xfrm>
          <a:prstGeom prst="rect">
            <a:avLst/>
          </a:prstGeom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outerShdw blurRad="736600" sx="102000" sy="102000" algn="ctr" rotWithShape="0">
              <a:schemeClr val="tx2">
                <a:lumMod val="75000"/>
                <a:alpha val="88000"/>
              </a:scheme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smtClean="0">
                <a:solidFill>
                  <a:schemeClr val="tx1"/>
                </a:solidFill>
              </a:rPr>
              <a:t>14.1 IT’s Role in Reducing the Global Carbon Footprint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990600" y="1371600"/>
            <a:ext cx="6477000" cy="4525963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US" sz="2000" smtClean="0">
                <a:solidFill>
                  <a:schemeClr val="tx1"/>
                </a:solidFill>
              </a:rPr>
              <a:t>The IT industry sector (called the </a:t>
            </a:r>
            <a:r>
              <a:rPr lang="en-US" sz="2000" i="1" smtClean="0">
                <a:solidFill>
                  <a:schemeClr val="tx1"/>
                </a:solidFill>
              </a:rPr>
              <a:t>information and communications technology</a:t>
            </a:r>
            <a:r>
              <a:rPr lang="en-US" sz="2000" smtClean="0">
                <a:solidFill>
                  <a:schemeClr val="tx1"/>
                </a:solidFill>
              </a:rPr>
              <a:t>, or ICT, in emission reports) has supported economic growth in developed and developing countries. </a:t>
            </a:r>
          </a:p>
          <a:p>
            <a:pPr>
              <a:spcBef>
                <a:spcPts val="1800"/>
              </a:spcBef>
            </a:pPr>
            <a:r>
              <a:rPr lang="en-US" sz="2000" smtClean="0">
                <a:solidFill>
                  <a:schemeClr val="tx1"/>
                </a:solidFill>
              </a:rPr>
              <a:t>But what impact does our expanding IT dependence have on global warming? </a:t>
            </a:r>
          </a:p>
          <a:p>
            <a:pPr>
              <a:spcBef>
                <a:spcPts val="1800"/>
              </a:spcBef>
            </a:pPr>
            <a:r>
              <a:rPr lang="en-US" sz="2000" smtClean="0">
                <a:solidFill>
                  <a:schemeClr val="tx1"/>
                </a:solidFill>
              </a:rPr>
              <a:t>And how can business processes be changed to use IT in order to reduce greenhouse gases (GHGs)?</a:t>
            </a:r>
          </a:p>
        </p:txBody>
      </p:sp>
      <p:sp>
        <p:nvSpPr>
          <p:cNvPr id="11268" name="Footer Placeholder 3"/>
          <p:cNvSpPr>
            <a:spLocks noGrp="1"/>
          </p:cNvSpPr>
          <p:nvPr>
            <p:ph type="ftr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t>Copyright 2012 John Wiley &amp; Sons, Inc.</a:t>
            </a:r>
          </a:p>
        </p:txBody>
      </p:sp>
      <p:sp>
        <p:nvSpPr>
          <p:cNvPr id="11269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14-</a:t>
            </a:r>
            <a:fld id="{D5C59547-727D-4DE0-BBB1-79E76835C1C5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2667000" y="5265738"/>
            <a:ext cx="36576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Figure 14.4 Label showing the amount of CO</a:t>
            </a:r>
            <a:r>
              <a:rPr lang="en-US" sz="1600" baseline="-25000" dirty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2</a:t>
            </a:r>
            <a:r>
              <a:rPr lang="en-US" sz="1600" dirty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 emissions produced in the making of a bag of Walkers crisps in the UK    </a:t>
            </a:r>
          </a:p>
        </p:txBody>
      </p:sp>
      <p:pic>
        <p:nvPicPr>
          <p:cNvPr id="10" name="Picture 9" descr="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00800" y="4490478"/>
            <a:ext cx="2209800" cy="1529322"/>
          </a:xfrm>
          <a:prstGeom prst="rect">
            <a:avLst/>
          </a:prstGeom>
          <a:ln>
            <a:gradFill>
              <a:gsLst>
                <a:gs pos="0">
                  <a:srgbClr val="DDEBCF"/>
                </a:gs>
                <a:gs pos="0">
                  <a:srgbClr val="00B050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  <a:effectLst>
            <a:outerShdw blurRad="266700" sx="102000" sy="102000" algn="ctr" rotWithShape="0">
              <a:srgbClr val="00B050">
                <a:alpha val="40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z="2400" i="1" smtClean="0">
                <a:solidFill>
                  <a:schemeClr val="tx1"/>
                </a:solidFill>
              </a:rPr>
              <a:t>Global e-Sustainability Initiative and SMART 2020 Report</a:t>
            </a:r>
          </a:p>
        </p:txBody>
      </p:sp>
      <p:sp>
        <p:nvSpPr>
          <p:cNvPr id="12291" name="Footer Placeholder 3"/>
          <p:cNvSpPr>
            <a:spLocks noGrp="1"/>
          </p:cNvSpPr>
          <p:nvPr>
            <p:ph type="ftr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t>Copyright 2012 John Wiley &amp; Sons, Inc.</a:t>
            </a:r>
          </a:p>
        </p:txBody>
      </p:sp>
      <p:sp>
        <p:nvSpPr>
          <p:cNvPr id="12292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534D2F"/>
                </a:solidFill>
              </a:rPr>
              <a:t>14-</a:t>
            </a:r>
            <a:fld id="{C9DBDEF9-FCD2-44C2-8C7F-3E27BA4C47E9}" type="slidenum">
              <a:rPr lang="en-US" b="1">
                <a:solidFill>
                  <a:srgbClr val="534D2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b="1">
              <a:solidFill>
                <a:srgbClr val="534D2F"/>
              </a:solidFill>
            </a:endParaRPr>
          </a:p>
        </p:txBody>
      </p:sp>
      <p:sp>
        <p:nvSpPr>
          <p:cNvPr id="12293" name="Content Placeholder 6"/>
          <p:cNvSpPr>
            <a:spLocks noGrp="1"/>
          </p:cNvSpPr>
          <p:nvPr>
            <p:ph idx="1"/>
          </p:nvPr>
        </p:nvSpPr>
        <p:spPr>
          <a:xfrm>
            <a:off x="457200" y="1600200"/>
            <a:ext cx="6172200" cy="4525963"/>
          </a:xfrm>
        </p:spPr>
        <p:txBody>
          <a:bodyPr/>
          <a:lstStyle/>
          <a:p>
            <a:r>
              <a:rPr lang="en-US" sz="2000" smtClean="0">
                <a:solidFill>
                  <a:schemeClr val="tx1"/>
                </a:solidFill>
              </a:rPr>
              <a:t>The Climate Group’s </a:t>
            </a:r>
            <a:r>
              <a:rPr lang="en-US" sz="2000" b="1" smtClean="0">
                <a:solidFill>
                  <a:schemeClr val="tx1"/>
                </a:solidFill>
                <a:hlinkClick r:id="rId3"/>
              </a:rPr>
              <a:t>SMART 2020 Report</a:t>
            </a:r>
            <a:r>
              <a:rPr lang="en-US" sz="2000" smtClean="0">
                <a:solidFill>
                  <a:schemeClr val="tx1"/>
                </a:solidFill>
                <a:hlinkClick r:id="rId3"/>
              </a:rPr>
              <a:t> </a:t>
            </a:r>
            <a:r>
              <a:rPr lang="en-US" sz="2000" smtClean="0">
                <a:solidFill>
                  <a:schemeClr val="tx1"/>
                </a:solidFill>
              </a:rPr>
              <a:t>is the world's 1</a:t>
            </a:r>
            <a:r>
              <a:rPr lang="en-US" sz="2000" baseline="30000" smtClean="0">
                <a:solidFill>
                  <a:schemeClr val="tx1"/>
                </a:solidFill>
              </a:rPr>
              <a:t>st</a:t>
            </a:r>
            <a:r>
              <a:rPr lang="en-US" sz="2000" smtClean="0">
                <a:solidFill>
                  <a:schemeClr val="tx1"/>
                </a:solidFill>
              </a:rPr>
              <a:t> comprehensive global study of the IT sector's growing significance for the world's climate</a:t>
            </a:r>
          </a:p>
          <a:p>
            <a:endParaRPr lang="en-US" sz="2000" smtClean="0">
              <a:solidFill>
                <a:schemeClr val="tx1"/>
              </a:solidFill>
            </a:endParaRPr>
          </a:p>
          <a:p>
            <a:endParaRPr lang="en-US" sz="2000" smtClean="0">
              <a:solidFill>
                <a:schemeClr val="tx1"/>
              </a:solidFill>
            </a:endParaRPr>
          </a:p>
          <a:p>
            <a:endParaRPr lang="en-US" sz="2000" smtClean="0">
              <a:solidFill>
                <a:schemeClr val="tx1"/>
              </a:solidFill>
            </a:endParaRPr>
          </a:p>
          <a:p>
            <a:r>
              <a:rPr lang="en-US" sz="2000" smtClean="0">
                <a:solidFill>
                  <a:schemeClr val="tx1"/>
                </a:solidFill>
              </a:rPr>
              <a:t>The Climate Group on behalf of the </a:t>
            </a:r>
            <a:r>
              <a:rPr lang="en-US" sz="2000" b="1" smtClean="0">
                <a:solidFill>
                  <a:schemeClr val="tx1"/>
                </a:solidFill>
                <a:hlinkClick r:id="rId4"/>
              </a:rPr>
              <a:t>Global e-Sustainability Initiative </a:t>
            </a:r>
            <a:r>
              <a:rPr lang="en-US" sz="2000" smtClean="0">
                <a:solidFill>
                  <a:schemeClr val="tx1"/>
                </a:solidFill>
              </a:rPr>
              <a:t>(GeSI) found that ICT is a key sector in the struggle to reduce climate warming</a:t>
            </a:r>
          </a:p>
        </p:txBody>
      </p:sp>
      <p:pic>
        <p:nvPicPr>
          <p:cNvPr id="8" name="Picture 7" descr="l.bmp">
            <a:hlinkClick r:id="rId5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53200" y="1447800"/>
            <a:ext cx="2133600" cy="1892300"/>
          </a:xfrm>
          <a:prstGeom prst="rect">
            <a:avLst/>
          </a:prstGeom>
          <a:effectLst>
            <a:outerShdw blurRad="5842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2.bmp">
            <a:hlinkClick r:id="rId7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53200" y="3733800"/>
            <a:ext cx="2160588" cy="1752600"/>
          </a:xfrm>
          <a:prstGeom prst="rect">
            <a:avLst/>
          </a:prstGeom>
          <a:effectLst>
            <a:outerShdw blurRad="6223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848600" cy="868363"/>
          </a:xfrm>
        </p:spPr>
        <p:txBody>
          <a:bodyPr/>
          <a:lstStyle/>
          <a:p>
            <a:r>
              <a:rPr lang="en-US" sz="2400" i="1" smtClean="0">
                <a:solidFill>
                  <a:schemeClr val="tx1"/>
                </a:solidFill>
              </a:rPr>
              <a:t>Toward a Low Carbon Economy in the Information Age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458200" cy="4525963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sz="2000" smtClean="0">
                <a:solidFill>
                  <a:schemeClr val="tx1"/>
                </a:solidFill>
              </a:rPr>
              <a:t>IT industry can reduce global GHG emissions by up to 30%</a:t>
            </a:r>
          </a:p>
          <a:p>
            <a:pPr>
              <a:spcBef>
                <a:spcPts val="600"/>
              </a:spcBef>
            </a:pPr>
            <a:r>
              <a:rPr lang="en-US" sz="2000" smtClean="0">
                <a:solidFill>
                  <a:schemeClr val="tx1"/>
                </a:solidFill>
              </a:rPr>
              <a:t>Many industries can use the latest IT for higher-efficiency &amp; lower carbon </a:t>
            </a:r>
          </a:p>
          <a:p>
            <a:pPr>
              <a:spcBef>
                <a:spcPts val="600"/>
              </a:spcBef>
            </a:pPr>
            <a:r>
              <a:rPr lang="en-US" sz="2000" smtClean="0">
                <a:solidFill>
                  <a:schemeClr val="tx1"/>
                </a:solidFill>
              </a:rPr>
              <a:t>Better IT use to shift away from existing energy-intensive work habits and lifestyles will depend on government policy innovations, incentives for companies, and </a:t>
            </a:r>
            <a:r>
              <a:rPr lang="en-US" sz="2000" b="1" smtClean="0">
                <a:solidFill>
                  <a:schemeClr val="tx1"/>
                </a:solidFill>
              </a:rPr>
              <a:t>the active participation of consumers</a:t>
            </a:r>
          </a:p>
          <a:p>
            <a:endParaRPr lang="en-US" sz="2000" smtClean="0">
              <a:solidFill>
                <a:schemeClr val="tx1"/>
              </a:solidFill>
            </a:endParaRPr>
          </a:p>
        </p:txBody>
      </p:sp>
      <p:sp>
        <p:nvSpPr>
          <p:cNvPr id="13316" name="Footer Placeholder 3"/>
          <p:cNvSpPr>
            <a:spLocks noGrp="1"/>
          </p:cNvSpPr>
          <p:nvPr>
            <p:ph type="ftr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t>Copyright 2012 John Wiley &amp; Sons, Inc.</a:t>
            </a:r>
          </a:p>
        </p:txBody>
      </p:sp>
      <p:sp>
        <p:nvSpPr>
          <p:cNvPr id="13317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534D2F"/>
                </a:solidFill>
              </a:rPr>
              <a:t>14-</a:t>
            </a:r>
            <a:fld id="{3ACF4C25-BF0A-4D90-ABBA-1F5CE39D74B3}" type="slidenum">
              <a:rPr lang="en-US" b="1">
                <a:solidFill>
                  <a:srgbClr val="534D2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b="1">
              <a:solidFill>
                <a:srgbClr val="534D2F"/>
              </a:solidFill>
            </a:endParaRPr>
          </a:p>
        </p:txBody>
      </p:sp>
      <p:pic>
        <p:nvPicPr>
          <p:cNvPr id="6" name="Picture 5" descr="v.bmp">
            <a:hlinkClick r:id="rId3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05200" y="2971800"/>
            <a:ext cx="4268788" cy="3430588"/>
          </a:xfrm>
          <a:prstGeom prst="rect">
            <a:avLst/>
          </a:prstGeom>
          <a:effectLst>
            <a:outerShdw blurRad="762000" sx="102000" sy="102000" algn="ctr" rotWithShape="0">
              <a:schemeClr val="accent3">
                <a:lumMod val="75000"/>
                <a:alpha val="99000"/>
              </a:scheme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382000" cy="1143000"/>
          </a:xfrm>
        </p:spPr>
        <p:txBody>
          <a:bodyPr/>
          <a:lstStyle/>
          <a:p>
            <a:r>
              <a:rPr lang="en-US" sz="2400" i="1" smtClean="0">
                <a:solidFill>
                  <a:schemeClr val="tx1"/>
                </a:solidFill>
              </a:rPr>
              <a:t>Green IT </a:t>
            </a:r>
            <a:r>
              <a:rPr lang="en-US" sz="2000" i="1" smtClean="0">
                <a:solidFill>
                  <a:schemeClr val="tx1"/>
                </a:solidFill>
              </a:rPr>
              <a:t>&amp;</a:t>
            </a:r>
            <a:r>
              <a:rPr lang="en-US" sz="2400" i="1" smtClean="0">
                <a:solidFill>
                  <a:schemeClr val="tx1"/>
                </a:solidFill>
              </a:rPr>
              <a:t> Mobile Solutions in Developed  </a:t>
            </a:r>
            <a:r>
              <a:rPr lang="en-US" sz="2000" i="1" smtClean="0">
                <a:solidFill>
                  <a:schemeClr val="tx1"/>
                </a:solidFill>
              </a:rPr>
              <a:t>&amp; </a:t>
            </a:r>
            <a:r>
              <a:rPr lang="en-US" sz="2400" i="1" smtClean="0">
                <a:solidFill>
                  <a:schemeClr val="tx1"/>
                </a:solidFill>
              </a:rPr>
              <a:t>Developing Nations</a:t>
            </a:r>
            <a:endParaRPr lang="en-US" sz="2800" i="1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77200" cy="4419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chemeClr val="tx1"/>
                </a:solidFill>
              </a:rPr>
              <a:t>Sustainability—</a:t>
            </a:r>
            <a:r>
              <a:rPr lang="en-US" sz="2000" dirty="0" smtClean="0">
                <a:solidFill>
                  <a:schemeClr val="tx1"/>
                </a:solidFill>
              </a:rPr>
              <a:t>using things at a rate that does not deplete its availability in future generations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A process or industry is </a:t>
            </a:r>
            <a:r>
              <a:rPr lang="en-US" sz="2000" i="1" dirty="0" smtClean="0">
                <a:solidFill>
                  <a:schemeClr val="tx1"/>
                </a:solidFill>
              </a:rPr>
              <a:t>unsustainable </a:t>
            </a:r>
            <a:r>
              <a:rPr lang="en-US" sz="2000" dirty="0" smtClean="0">
                <a:solidFill>
                  <a:schemeClr val="tx1"/>
                </a:solidFill>
              </a:rPr>
              <a:t>when it uses up natural resources faster than they can be replenished</a:t>
            </a:r>
          </a:p>
          <a:p>
            <a:pPr fontAlgn="auto">
              <a:spcBef>
                <a:spcPts val="24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000" b="1" dirty="0" smtClean="0">
                <a:solidFill>
                  <a:schemeClr val="tx1"/>
                </a:solidFill>
              </a:rPr>
              <a:t>U.K. supermarket chain </a:t>
            </a:r>
            <a:r>
              <a:rPr lang="en-US" sz="2000" b="1" i="1" dirty="0" smtClean="0">
                <a:solidFill>
                  <a:schemeClr val="tx1"/>
                </a:solidFill>
              </a:rPr>
              <a:t>Asda deploys </a:t>
            </a:r>
            <a:r>
              <a:rPr lang="en-US" sz="2000" b="1" i="1" dirty="0" smtClean="0">
                <a:solidFill>
                  <a:schemeClr val="tx1"/>
                </a:solidFill>
                <a:hlinkClick r:id="rId3"/>
              </a:rPr>
              <a:t>Isotrak's fleet management system </a:t>
            </a:r>
            <a:endParaRPr lang="en-US" sz="2000" b="1" i="1" dirty="0" smtClean="0">
              <a:solidFill>
                <a:schemeClr val="tx1"/>
              </a:solidFill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600" dirty="0" smtClean="0"/>
              <a:t>	</a:t>
            </a:r>
            <a:r>
              <a:rPr lang="en-US" sz="2000" dirty="0" smtClean="0">
                <a:solidFill>
                  <a:schemeClr val="tx1"/>
                </a:solidFill>
              </a:rPr>
              <a:t>Asda's fleet saved 29 million road kilometers, or 28 KtCO2e, and cut fuel costs by 23% over 3 years. 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	Asda drivers have changed their behavior to improve fuel efficiency by 6.6% and the system is also enabling Asda to haul more waste and recyclable materials between stores and distribution centers, minimizing the number of trucks running without full loads.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4340" name="Footer Placeholder 3"/>
          <p:cNvSpPr>
            <a:spLocks noGrp="1"/>
          </p:cNvSpPr>
          <p:nvPr>
            <p:ph type="ftr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t>Copyright 2012 John Wiley &amp; Sons, Inc.</a:t>
            </a:r>
          </a:p>
        </p:txBody>
      </p:sp>
      <p:sp>
        <p:nvSpPr>
          <p:cNvPr id="14341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14-</a:t>
            </a:r>
            <a:fld id="{E2B6C11B-92DB-4E56-97D9-97494ED029F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smtClean="0">
                <a:solidFill>
                  <a:schemeClr val="tx1"/>
                </a:solidFill>
              </a:rPr>
              <a:t>GSMA </a:t>
            </a:r>
            <a:r>
              <a:rPr lang="en-US" sz="2400" i="1" smtClean="0">
                <a:solidFill>
                  <a:schemeClr val="tx1"/>
                </a:solidFill>
              </a:rPr>
              <a:t>Green Power for Mobile</a:t>
            </a:r>
            <a:r>
              <a:rPr lang="en-US" sz="2400" smtClean="0">
                <a:solidFill>
                  <a:schemeClr val="tx1"/>
                </a:solidFill>
              </a:rPr>
              <a:t> (GPM)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219200"/>
            <a:ext cx="7010400" cy="4754563"/>
          </a:xfrm>
        </p:spPr>
        <p:txBody>
          <a:bodyPr rtlCol="0">
            <a:normAutofit/>
          </a:bodyPr>
          <a:lstStyle/>
          <a:p>
            <a:pPr fontAlgn="auto">
              <a:spcBef>
                <a:spcPts val="18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000" b="1" dirty="0" smtClean="0">
                <a:solidFill>
                  <a:schemeClr val="tx1"/>
                </a:solidFill>
                <a:hlinkClick r:id="rId3"/>
              </a:rPr>
              <a:t>GSMA GPM program</a:t>
            </a:r>
            <a:r>
              <a:rPr lang="en-US" sz="2000" dirty="0" smtClean="0">
                <a:solidFill>
                  <a:schemeClr val="tx1"/>
                </a:solidFill>
                <a:hlinkClick r:id="rId3"/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advances the use of renewable energy sources by the mobile industry to power 118,000 new and existing </a:t>
            </a:r>
            <a:r>
              <a:rPr lang="en-US" sz="2000" i="1" dirty="0" smtClean="0">
                <a:solidFill>
                  <a:schemeClr val="tx1"/>
                </a:solidFill>
              </a:rPr>
              <a:t>off-grid</a:t>
            </a:r>
            <a:r>
              <a:rPr lang="en-US" sz="2000" dirty="0" smtClean="0">
                <a:solidFill>
                  <a:schemeClr val="tx1"/>
                </a:solidFill>
              </a:rPr>
              <a:t> base stations in developing countries by 2012.  Achieving this target will:</a:t>
            </a:r>
          </a:p>
          <a:p>
            <a:pPr marL="914400" lvl="1" indent="-457200" fontAlgn="auto">
              <a:spcBef>
                <a:spcPts val="180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cut diesel fuel costs by $2.5 billion</a:t>
            </a:r>
          </a:p>
          <a:p>
            <a:pPr marL="914400" lvl="1" indent="-457200" fontAlgn="auto">
              <a:spcBef>
                <a:spcPts val="180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cut carbon emissions by up to 6.8 million tons per year</a:t>
            </a:r>
          </a:p>
          <a:p>
            <a:pPr marL="914400" lvl="1" indent="-457200" fontAlgn="auto">
              <a:spcBef>
                <a:spcPts val="180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connect 118 million people in developing countries to mobile networks using green power. </a:t>
            </a:r>
          </a:p>
          <a:p>
            <a:pPr marL="0" lvl="1" indent="0" fontAlgn="auto">
              <a:spcBef>
                <a:spcPts val="18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000" i="1" dirty="0" smtClean="0">
                <a:solidFill>
                  <a:schemeClr val="tx2">
                    <a:lumMod val="50000"/>
                  </a:schemeClr>
                </a:solidFill>
                <a:hlinkClick r:id="rId4"/>
              </a:rPr>
              <a:t>GSMA Development Fund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hlinkClick r:id="rId4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has delivered mobile green projects in Namibia, Africa and Vanuatu.</a:t>
            </a:r>
          </a:p>
        </p:txBody>
      </p:sp>
      <p:sp>
        <p:nvSpPr>
          <p:cNvPr id="15364" name="Footer Placeholder 3"/>
          <p:cNvSpPr>
            <a:spLocks noGrp="1"/>
          </p:cNvSpPr>
          <p:nvPr>
            <p:ph type="ftr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t>Copyright 2012 John Wiley &amp; Sons, Inc.</a:t>
            </a:r>
          </a:p>
        </p:txBody>
      </p:sp>
      <p:sp>
        <p:nvSpPr>
          <p:cNvPr id="15365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14-</a:t>
            </a:r>
            <a:fld id="{1656C836-AAE0-4254-8C45-F59D1CE83CC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2057400"/>
            <a:ext cx="7543800" cy="3916363"/>
          </a:xfrm>
        </p:spPr>
        <p:txBody>
          <a:bodyPr rtlCol="0">
            <a:normAutofit/>
          </a:bodyPr>
          <a:lstStyle/>
          <a:p>
            <a:pPr marL="182880" lvl="1" indent="0" algn="r" fontAlgn="auto">
              <a:spcBef>
                <a:spcPts val="18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chemeClr val="tx1"/>
                </a:solidFill>
              </a:rPr>
              <a:t>Using Google Earth plugin </a:t>
            </a:r>
            <a:r>
              <a:rPr lang="en-US" i="1" dirty="0" smtClean="0">
                <a:solidFill>
                  <a:schemeClr val="tx1"/>
                </a:solidFill>
                <a:hlinkClick r:id="rId3"/>
              </a:rPr>
              <a:t>http://earth.google.com/plugin/</a:t>
            </a:r>
            <a:r>
              <a:rPr lang="en-US" i="1" dirty="0" smtClean="0">
                <a:solidFill>
                  <a:schemeClr val="tx1"/>
                </a:solidFill>
              </a:rPr>
              <a:t>, </a:t>
            </a:r>
            <a:br>
              <a:rPr lang="en-US" i="1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you can view global mobile deployments </a:t>
            </a:r>
            <a:r>
              <a:rPr lang="en-US" sz="2400" dirty="0" smtClean="0">
                <a:solidFill>
                  <a:schemeClr val="tx1"/>
                </a:solidFill>
              </a:rPr>
              <a:t>in 3D </a:t>
            </a:r>
            <a:r>
              <a:rPr lang="en-US" dirty="0" smtClean="0">
                <a:solidFill>
                  <a:schemeClr val="tx1"/>
                </a:solidFill>
              </a:rPr>
              <a:t>at </a:t>
            </a:r>
            <a:r>
              <a:rPr lang="en-US" dirty="0" smtClean="0">
                <a:solidFill>
                  <a:schemeClr val="tx1"/>
                </a:solidFill>
                <a:hlinkClick r:id="rId4"/>
              </a:rPr>
              <a:t>http://</a:t>
            </a:r>
            <a:r>
              <a:rPr lang="en-US" i="1" dirty="0" smtClean="0">
                <a:solidFill>
                  <a:schemeClr val="tx1"/>
                </a:solidFill>
                <a:hlinkClick r:id="rId4"/>
              </a:rPr>
              <a:t>wirelessintelligence.com/green-power/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387" name="Footer Placeholder 3"/>
          <p:cNvSpPr>
            <a:spLocks noGrp="1"/>
          </p:cNvSpPr>
          <p:nvPr>
            <p:ph type="ftr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t>Copyright 2012 John Wiley &amp; Sons, Inc.</a:t>
            </a:r>
          </a:p>
        </p:txBody>
      </p:sp>
      <p:sp>
        <p:nvSpPr>
          <p:cNvPr id="16388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14-</a:t>
            </a:r>
            <a:fld id="{B28AD0CC-8BBE-4805-985C-03D7C848F8F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1485</Words>
  <Application>Microsoft Office PowerPoint</Application>
  <PresentationFormat>On-screen Show (4:3)</PresentationFormat>
  <Paragraphs>166</Paragraphs>
  <Slides>20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Global Ecology, Ethics, and Social Responsibility </vt:lpstr>
      <vt:lpstr>Chapter 14 Outline</vt:lpstr>
      <vt:lpstr>Chapter 14 Learning Objectives</vt:lpstr>
      <vt:lpstr>14.1 IT’s Role in Reducing the Global Carbon Footprint</vt:lpstr>
      <vt:lpstr>Global e-Sustainability Initiative and SMART 2020 Report</vt:lpstr>
      <vt:lpstr>Toward a Low Carbon Economy in the Information Age</vt:lpstr>
      <vt:lpstr>Green IT &amp; Mobile Solutions in Developed  &amp; Developing Nations</vt:lpstr>
      <vt:lpstr>GSMA Green Power for Mobile (GPM) program</vt:lpstr>
      <vt:lpstr>Slide 9</vt:lpstr>
      <vt:lpstr>IT at Work 14.1  Soybean Biofuel Used to Run Mobile Base Stations</vt:lpstr>
      <vt:lpstr>Slide 11</vt:lpstr>
      <vt:lpstr>IT at Work 14.2  Three Myths about Green IT</vt:lpstr>
      <vt:lpstr>EPEAT and ENERGY STAR</vt:lpstr>
      <vt:lpstr>14.2 IT Ethical Issues and Responsibility</vt:lpstr>
      <vt:lpstr>Privacy Sensitivity</vt:lpstr>
      <vt:lpstr>Free Speech Via Wikis and Social Networks</vt:lpstr>
      <vt:lpstr>14.3 Connectivity Overload and Culture of Distraction</vt:lpstr>
      <vt:lpstr>Information Quality—required by law </vt:lpstr>
      <vt:lpstr>14.4 Future of IT in Business  </vt:lpstr>
      <vt:lpstr>Chapter 14 Link Library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Linda</dc:creator>
  <cp:lastModifiedBy>WileyService</cp:lastModifiedBy>
  <cp:revision>119</cp:revision>
  <dcterms:created xsi:type="dcterms:W3CDTF">2010-10-24T06:01:35Z</dcterms:created>
  <dcterms:modified xsi:type="dcterms:W3CDTF">2011-11-08T15:16:57Z</dcterms:modified>
</cp:coreProperties>
</file>