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3" r:id="rId3"/>
    <p:sldId id="264" r:id="rId4"/>
    <p:sldId id="275" r:id="rId5"/>
    <p:sldId id="296" r:id="rId6"/>
    <p:sldId id="280" r:id="rId7"/>
    <p:sldId id="276" r:id="rId8"/>
    <p:sldId id="282" r:id="rId9"/>
    <p:sldId id="283" r:id="rId10"/>
    <p:sldId id="284" r:id="rId11"/>
    <p:sldId id="278" r:id="rId12"/>
    <p:sldId id="279" r:id="rId13"/>
    <p:sldId id="285" r:id="rId14"/>
    <p:sldId id="286" r:id="rId15"/>
    <p:sldId id="287" r:id="rId16"/>
    <p:sldId id="288" r:id="rId17"/>
    <p:sldId id="290" r:id="rId18"/>
    <p:sldId id="289" r:id="rId19"/>
    <p:sldId id="291" r:id="rId20"/>
    <p:sldId id="292" r:id="rId21"/>
    <p:sldId id="293" r:id="rId22"/>
    <p:sldId id="294" r:id="rId23"/>
    <p:sldId id="295" r:id="rId24"/>
    <p:sldId id="281"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55C90DB-432F-4DE0-B906-A7C3297343BD}" type="datetimeFigureOut">
              <a:rPr lang="en-US"/>
              <a:pPr>
                <a:defRPr/>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134DA01A-5A75-40D8-8E2C-3706E290871E}"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B02A4A-482A-46E1-8727-6936B68A8BD7}"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F9920E-3992-479D-A5B2-41D543592442}"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D67EDD2-D53A-4C8F-9E4F-B84D36CDC1F9}" type="slidenum">
              <a:rPr lang="en-US"/>
              <a:pPr fontAlgn="base">
                <a:spcBef>
                  <a:spcPct val="0"/>
                </a:spcBef>
                <a:spcAft>
                  <a:spcPct val="0"/>
                </a:spcAft>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010FFB-5429-4129-AB32-AD62F449E01E}" type="slidenum">
              <a:rPr lang="en-US"/>
              <a:pPr fontAlgn="base">
                <a:spcBef>
                  <a:spcPct val="0"/>
                </a:spcBef>
                <a:spcAft>
                  <a:spcPct val="0"/>
                </a:spcAft>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67CD9C-B2DD-4483-A580-1EA2FEAF624C}" type="slidenum">
              <a:rPr lang="en-US"/>
              <a:pPr fontAlgn="base">
                <a:spcBef>
                  <a:spcPct val="0"/>
                </a:spcBef>
                <a:spcAft>
                  <a:spcPct val="0"/>
                </a:spcAft>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C70864-FD5C-43F4-8D9D-294B590C4A20}" type="slidenum">
              <a:rPr lang="en-US"/>
              <a:pPr fontAlgn="base">
                <a:spcBef>
                  <a:spcPct val="0"/>
                </a:spcBef>
                <a:spcAft>
                  <a:spcPct val="0"/>
                </a:spcAft>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93751F-B408-4F8C-9FA0-17A58811983F}"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1E0028-133C-429B-9442-FF18DEC2B1B2}" type="slidenum">
              <a:rPr lang="en-US"/>
              <a:pPr fontAlgn="base">
                <a:spcBef>
                  <a:spcPct val="0"/>
                </a:spcBef>
                <a:spcAft>
                  <a:spcPct val="0"/>
                </a:spcAft>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73A42C-1316-4849-9732-75DADAC6DF76}" type="slidenum">
              <a:rPr lang="en-US"/>
              <a:pPr fontAlgn="base">
                <a:spcBef>
                  <a:spcPct val="0"/>
                </a:spcBef>
                <a:spcAft>
                  <a:spcPct val="0"/>
                </a:spcAft>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DA8745-6633-4502-BE2F-B76D2657BDF6}" type="slidenum">
              <a:rPr lang="en-US"/>
              <a:pPr fontAlgn="base">
                <a:spcBef>
                  <a:spcPct val="0"/>
                </a:spcBef>
                <a:spcAft>
                  <a:spcPct val="0"/>
                </a:spcAft>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110229-865B-4B70-96A5-5DE06678D91A}" type="slidenum">
              <a:rPr lang="en-US"/>
              <a:pPr fontAlgn="base">
                <a:spcBef>
                  <a:spcPct val="0"/>
                </a:spcBef>
                <a:spcAft>
                  <a:spcPct val="0"/>
                </a:spcAft>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D9C24F-D862-44E2-866D-08898056FBF7}"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C271BC-86A0-47D2-A5DC-0208C9D821CB}" type="slidenum">
              <a:rPr lang="en-US"/>
              <a:pPr fontAlgn="base">
                <a:spcBef>
                  <a:spcPct val="0"/>
                </a:spcBef>
                <a:spcAft>
                  <a:spcPct val="0"/>
                </a:spcAft>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87FB20-9059-469A-86B7-913F96B38D5C}" type="slidenum">
              <a:rPr lang="en-US"/>
              <a:pPr fontAlgn="base">
                <a:spcBef>
                  <a:spcPct val="0"/>
                </a:spcBef>
                <a:spcAft>
                  <a:spcPct val="0"/>
                </a:spcAft>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BE96D4-975B-4D2D-81A4-90277DB650B6}" type="slidenum">
              <a:rPr lang="en-US"/>
              <a:pPr fontAlgn="base">
                <a:spcBef>
                  <a:spcPct val="0"/>
                </a:spcBef>
                <a:spcAft>
                  <a:spcPct val="0"/>
                </a:spcAft>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B301113-E8A6-41DF-8CCD-3A11E311091B}" type="slidenum">
              <a:rPr lang="en-US"/>
              <a:pPr fontAlgn="base">
                <a:spcBef>
                  <a:spcPct val="0"/>
                </a:spcBef>
                <a:spcAft>
                  <a:spcPct val="0"/>
                </a:spcAft>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865563-B7AB-4718-BC55-AC6F978A7C07}" type="slidenum">
              <a:rPr lang="en-US"/>
              <a:pPr fontAlgn="base">
                <a:spcBef>
                  <a:spcPct val="0"/>
                </a:spcBef>
                <a:spcAft>
                  <a:spcPct val="0"/>
                </a:spcAft>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4835DA-13AC-4AA1-9BA3-EDC1AE509AE3}"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A01F13-5733-4B3A-B139-F0580D29229C}"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B9C98B-C5E2-4FF7-BC2D-59F679444DBA}"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A3236E-1DD0-4144-9C80-5627C0B02A88}" type="slidenum">
              <a:rPr lang="en-US"/>
              <a:pPr fontAlgn="base">
                <a:spcBef>
                  <a:spcPct val="0"/>
                </a:spcBef>
                <a:spcAft>
                  <a:spcPct val="0"/>
                </a:spcAft>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63DA75-0433-41E4-9C63-0605EEBDDC82}"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06B1E1-B1F0-44F1-9830-DB67FB3AB2AB}"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FB254D-2AFA-40F0-A30D-B1E9D626D85B}"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Footer Placeholder 4"/>
          <p:cNvSpPr>
            <a:spLocks noGrp="1"/>
          </p:cNvSpPr>
          <p:nvPr>
            <p:ph type="ftr" sz="quarter" idx="10"/>
          </p:nvPr>
        </p:nvSpPr>
        <p:spPr>
          <a:xfrm>
            <a:off x="228600" y="6400800"/>
            <a:ext cx="2895600" cy="365125"/>
          </a:xfrm>
        </p:spPr>
        <p:txBody>
          <a:bodyPr/>
          <a:lstStyle>
            <a:lvl1pPr>
              <a:defRPr/>
            </a:lvl1pPr>
          </a:lstStyle>
          <a:p>
            <a:pPr>
              <a:defRPr/>
            </a:pPr>
            <a:r>
              <a:rPr lang="en-US"/>
              <a:t>Copyright 2012 John Wiley &amp; Sons, Inc.</a:t>
            </a:r>
          </a:p>
        </p:txBody>
      </p:sp>
      <p:sp>
        <p:nvSpPr>
          <p:cNvPr id="5" name="Slide Number Placeholder 5"/>
          <p:cNvSpPr>
            <a:spLocks noGrp="1"/>
          </p:cNvSpPr>
          <p:nvPr>
            <p:ph type="sldNum" sz="quarter" idx="11"/>
          </p:nvPr>
        </p:nvSpPr>
        <p:spPr/>
        <p:txBody>
          <a:bodyPr/>
          <a:lstStyle>
            <a:lvl1pPr>
              <a:defRPr sz="1600" b="0" dirty="0" smtClean="0">
                <a:solidFill>
                  <a:schemeClr val="tx1"/>
                </a:solidFill>
              </a:defRPr>
            </a:lvl1pPr>
          </a:lstStyle>
          <a:p>
            <a:pPr>
              <a:defRPr/>
            </a:pPr>
            <a:r>
              <a:rPr lang="en-US"/>
              <a:t>13-</a:t>
            </a:r>
            <a:fld id="{EDD4A092-F5CF-4C3A-9EF3-30FB7B2ACD7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26F27C9-1C91-4BF9-8FA2-20AA1B0D98F4}" type="datetime1">
              <a:rPr lang="en-US"/>
              <a:pPr>
                <a:defRPr/>
              </a:pPr>
              <a:t>11/8/2011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6" name="Slide Number Placeholder 5"/>
          <p:cNvSpPr>
            <a:spLocks noGrp="1"/>
          </p:cNvSpPr>
          <p:nvPr>
            <p:ph type="sldNum" sz="quarter" idx="12"/>
          </p:nvPr>
        </p:nvSpPr>
        <p:spPr/>
        <p:txBody>
          <a:bodyPr/>
          <a:lstStyle>
            <a:lvl1pPr>
              <a:defRPr/>
            </a:lvl1pPr>
          </a:lstStyle>
          <a:p>
            <a:pPr>
              <a:defRPr/>
            </a:pPr>
            <a:fld id="{746334E3-D5FC-4166-80A6-628BCF8006F3}"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CFF52C2-2339-4EED-AB51-903BFECED75F}" type="datetime1">
              <a:rPr lang="en-US"/>
              <a:pPr>
                <a:defRPr/>
              </a:pPr>
              <a:t>11/8/2011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6" name="Slide Number Placeholder 5"/>
          <p:cNvSpPr>
            <a:spLocks noGrp="1"/>
          </p:cNvSpPr>
          <p:nvPr>
            <p:ph type="sldNum" sz="quarter" idx="12"/>
          </p:nvPr>
        </p:nvSpPr>
        <p:spPr/>
        <p:txBody>
          <a:bodyPr/>
          <a:lstStyle>
            <a:lvl1pPr>
              <a:defRPr/>
            </a:lvl1pPr>
          </a:lstStyle>
          <a:p>
            <a:pPr>
              <a:defRPr/>
            </a:pPr>
            <a:fld id="{78D7CEDB-E819-4F9E-86CA-12D2791FF3C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4" name="Footer Placeholder 4"/>
          <p:cNvSpPr>
            <a:spLocks noGrp="1"/>
          </p:cNvSpPr>
          <p:nvPr>
            <p:ph type="ftr" sz="quarter" idx="10"/>
          </p:nvPr>
        </p:nvSpPr>
        <p:spPr>
          <a:xfrm>
            <a:off x="457200" y="6248400"/>
            <a:ext cx="2895600" cy="365125"/>
          </a:xfrm>
        </p:spPr>
        <p:txBody>
          <a:bodyPr/>
          <a:lstStyle>
            <a:lvl1pPr marL="0" algn="l" defTabSz="914400" rtl="0" eaLnBrk="1" latinLnBrk="0" hangingPunct="1">
              <a:defRPr lang="en-US" sz="1200" kern="1200" dirty="0" smtClean="0">
                <a:solidFill>
                  <a:schemeClr val="tx1"/>
                </a:solidFill>
                <a:latin typeface="+mn-lt"/>
                <a:ea typeface="+mn-ea"/>
                <a:cs typeface="+mn-cs"/>
              </a:defRPr>
            </a:lvl1pPr>
          </a:lstStyle>
          <a:p>
            <a:pPr>
              <a:defRPr/>
            </a:pPr>
            <a:r>
              <a:rPr/>
              <a:t>Copyright 2012 John Wiley &amp; Sons, Inc.</a:t>
            </a:r>
          </a:p>
        </p:txBody>
      </p:sp>
      <p:sp>
        <p:nvSpPr>
          <p:cNvPr id="5" name="Slide Number Placeholder 5"/>
          <p:cNvSpPr>
            <a:spLocks noGrp="1"/>
          </p:cNvSpPr>
          <p:nvPr>
            <p:ph type="sldNum" sz="quarter" idx="11"/>
          </p:nvPr>
        </p:nvSpPr>
        <p:spPr/>
        <p:txBody>
          <a:bodyPr/>
          <a:lstStyle>
            <a:lvl1pPr>
              <a:defRPr sz="1600" dirty="0" smtClean="0">
                <a:solidFill>
                  <a:schemeClr val="tx1"/>
                </a:solidFill>
              </a:defRPr>
            </a:lvl1pPr>
          </a:lstStyle>
          <a:p>
            <a:pPr>
              <a:defRPr/>
            </a:pPr>
            <a:r>
              <a:rPr lang="en-US"/>
              <a:t>13-</a:t>
            </a:r>
            <a:fld id="{81A40709-9EA2-4A7F-AD80-F64B0372F4E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Footer Placeholder 4"/>
          <p:cNvSpPr>
            <a:spLocks noGrp="1"/>
          </p:cNvSpPr>
          <p:nvPr>
            <p:ph type="ftr" sz="quarter" idx="10"/>
          </p:nvPr>
        </p:nvSpPr>
        <p:spPr>
          <a:xfrm>
            <a:off x="381000" y="6248400"/>
            <a:ext cx="2895600" cy="365125"/>
          </a:xfrm>
        </p:spPr>
        <p:txBody>
          <a:bodyPr/>
          <a:lstStyle>
            <a:lvl1pPr marL="0" algn="l" defTabSz="914400" rtl="0" eaLnBrk="1" latinLnBrk="0" hangingPunct="1">
              <a:defRPr lang="en-US" sz="1200" kern="1200" dirty="0" smtClean="0">
                <a:solidFill>
                  <a:schemeClr val="tx1"/>
                </a:solidFill>
                <a:latin typeface="+mn-lt"/>
                <a:ea typeface="+mn-ea"/>
                <a:cs typeface="+mn-cs"/>
              </a:defRPr>
            </a:lvl1pPr>
          </a:lstStyle>
          <a:p>
            <a:pPr>
              <a:defRPr/>
            </a:pPr>
            <a:r>
              <a:rPr/>
              <a:t>Copyright 2012 John Wiley &amp; Sons, Inc.</a:t>
            </a:r>
          </a:p>
        </p:txBody>
      </p:sp>
      <p:sp>
        <p:nvSpPr>
          <p:cNvPr id="5" name="Slide Number Placeholder 5"/>
          <p:cNvSpPr>
            <a:spLocks noGrp="1"/>
          </p:cNvSpPr>
          <p:nvPr>
            <p:ph type="sldNum" sz="quarter" idx="11"/>
          </p:nvPr>
        </p:nvSpPr>
        <p:spPr/>
        <p:txBody>
          <a:bodyPr/>
          <a:lstStyle>
            <a:lvl1pPr>
              <a:defRPr sz="1600" baseline="0" dirty="0" smtClean="0">
                <a:solidFill>
                  <a:schemeClr val="tx1"/>
                </a:solidFill>
              </a:defRPr>
            </a:lvl1pPr>
          </a:lstStyle>
          <a:p>
            <a:pPr>
              <a:defRPr/>
            </a:pPr>
            <a:r>
              <a:rPr lang="en-US"/>
              <a:t>13-</a:t>
            </a:r>
            <a:fld id="{DC64C390-1342-4664-B4E3-14E1051B3BD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B0748DB-5601-4D4B-9444-D447344031A6}"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AFE5EF1C-A2C9-4D3F-9A2E-DB5907AFFFB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CE5A540-3AFA-4180-9BF0-B6FD73A4F87C}" type="datetime1">
              <a:rPr lang="en-US"/>
              <a:pPr>
                <a:defRPr/>
              </a:pPr>
              <a:t>11/8/2011</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9" name="Slide Number Placeholder 5"/>
          <p:cNvSpPr>
            <a:spLocks noGrp="1"/>
          </p:cNvSpPr>
          <p:nvPr>
            <p:ph type="sldNum" sz="quarter" idx="12"/>
          </p:nvPr>
        </p:nvSpPr>
        <p:spPr/>
        <p:txBody>
          <a:bodyPr/>
          <a:lstStyle>
            <a:lvl1pPr>
              <a:defRPr/>
            </a:lvl1pPr>
          </a:lstStyle>
          <a:p>
            <a:pPr>
              <a:defRPr/>
            </a:pPr>
            <a:fld id="{454934B1-1E36-4352-8ED8-CE81BB4EE3F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66F93E7-E0C7-4118-B691-84D17166252B}" type="datetime1">
              <a:rPr lang="en-US"/>
              <a:pPr>
                <a:defRPr/>
              </a:pPr>
              <a:t>11/8/2011</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5" name="Slide Number Placeholder 5"/>
          <p:cNvSpPr>
            <a:spLocks noGrp="1"/>
          </p:cNvSpPr>
          <p:nvPr>
            <p:ph type="sldNum" sz="quarter" idx="12"/>
          </p:nvPr>
        </p:nvSpPr>
        <p:spPr/>
        <p:txBody>
          <a:bodyPr/>
          <a:lstStyle>
            <a:lvl1pPr>
              <a:defRPr/>
            </a:lvl1pPr>
          </a:lstStyle>
          <a:p>
            <a:pPr>
              <a:defRPr/>
            </a:pPr>
            <a:fld id="{2B41A27A-02CA-4A19-A300-74AC82F50FF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111058-9FE3-4EDB-9676-08B9B6BEFAC5}" type="datetime1">
              <a:rPr lang="en-US"/>
              <a:pPr>
                <a:defRPr/>
              </a:pPr>
              <a:t>11/8/2011</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4" name="Slide Number Placeholder 5"/>
          <p:cNvSpPr>
            <a:spLocks noGrp="1"/>
          </p:cNvSpPr>
          <p:nvPr>
            <p:ph type="sldNum" sz="quarter" idx="12"/>
          </p:nvPr>
        </p:nvSpPr>
        <p:spPr/>
        <p:txBody>
          <a:bodyPr/>
          <a:lstStyle>
            <a:lvl1pPr>
              <a:defRPr/>
            </a:lvl1pPr>
          </a:lstStyle>
          <a:p>
            <a:pPr>
              <a:defRPr/>
            </a:pPr>
            <a:fld id="{67E50D36-816E-4956-A809-3FB8A3E596C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0C9642-2816-43B2-A860-077E0ABED157}"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DCC69C51-5DC5-4CCB-A014-90BDAB30641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0031340-5832-4EF8-84E8-F3854C84BA5A}"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2DB5B44D-9163-4991-A4AE-78F6B966841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8B2CC03-735A-49FB-AF77-49D72EE1EB2B}" type="datetime1">
              <a:rPr lang="en-US"/>
              <a:pPr>
                <a:defRPr/>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r>
              <a:rPr lang="en-US"/>
              <a:t>Copyright 2012 John Wiley &amp; Sons, Inc.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2CBB495-8307-4191-8080-1D0BD58363B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processmaker.com/" TargetMode="External"/><Relationship Id="rId13" Type="http://schemas.openxmlformats.org/officeDocument/2006/relationships/hyperlink" Target="http://itbusinessedge.com/topics/show.aspx?t=482" TargetMode="External"/><Relationship Id="rId3" Type="http://schemas.openxmlformats.org/officeDocument/2006/relationships/hyperlink" Target="http://ariscommunity.com/aris-express" TargetMode="External"/><Relationship Id="rId7" Type="http://schemas.openxmlformats.org/officeDocument/2006/relationships/hyperlink" Target="http://fastforwardblog.com/2010/06/26/social-bpm-business-process-management-enters-the-21st-century/" TargetMode="External"/><Relationship Id="rId12" Type="http://schemas.openxmlformats.org/officeDocument/2006/relationships/hyperlink" Target="http://www-01.ibm.com/software/integration/bpm-blueprint/" TargetMode="External"/><Relationship Id="rId2" Type="http://schemas.openxmlformats.org/officeDocument/2006/relationships/notesSlide" Target="../notesSlides/notesSlide24.xml"/><Relationship Id="rId16" Type="http://schemas.openxmlformats.org/officeDocument/2006/relationships/hyperlink" Target="http://infosys.com/research/centers-of-excellence/" TargetMode="External"/><Relationship Id="rId1" Type="http://schemas.openxmlformats.org/officeDocument/2006/relationships/slideLayout" Target="../slideLayouts/slideLayout2.xml"/><Relationship Id="rId6" Type="http://schemas.openxmlformats.org/officeDocument/2006/relationships/hyperlink" Target="http://pmi.org/" TargetMode="External"/><Relationship Id="rId11" Type="http://schemas.openxmlformats.org/officeDocument/2006/relationships/hyperlink" Target="http://www-01.ibm.com/software/info/bpm/" TargetMode="External"/><Relationship Id="rId5" Type="http://schemas.openxmlformats.org/officeDocument/2006/relationships/hyperlink" Target="http://oracle.com/us/technologies/soa/" TargetMode="External"/><Relationship Id="rId15" Type="http://schemas.openxmlformats.org/officeDocument/2006/relationships/hyperlink" Target="http://infosys.com/research/" TargetMode="External"/><Relationship Id="rId10" Type="http://schemas.openxmlformats.org/officeDocument/2006/relationships/hyperlink" Target="http://adaptiveplanning.com/" TargetMode="External"/><Relationship Id="rId4" Type="http://schemas.openxmlformats.org/officeDocument/2006/relationships/hyperlink" Target="http://oracle.com/us/technologies/bpm/" TargetMode="External"/><Relationship Id="rId9" Type="http://schemas.openxmlformats.org/officeDocument/2006/relationships/hyperlink" Target="http://blog.soa-consortium.org/" TargetMode="External"/><Relationship Id="rId14" Type="http://schemas.openxmlformats.org/officeDocument/2006/relationships/hyperlink" Target="http://oracle.com/appserver/business-activity-monitoring.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oracle.com/appserver/business-activity-monitoring.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035175"/>
            <a:ext cx="5867400" cy="1089025"/>
          </a:xfrm>
        </p:spPr>
        <p:txBody>
          <a:bodyPr rtlCol="0">
            <a:normAutofit fontScale="90000"/>
          </a:bodyPr>
          <a:lstStyle/>
          <a:p>
            <a:pPr fontAlgn="auto">
              <a:spcAft>
                <a:spcPts val="0"/>
              </a:spcAft>
              <a:defRPr/>
            </a:pPr>
            <a:r>
              <a:rPr lang="en-US" spc="0" dirty="0" smtClean="0"/>
              <a:t>IS Development and </a:t>
            </a:r>
            <a:br>
              <a:rPr lang="en-US" spc="0" dirty="0" smtClean="0"/>
            </a:br>
            <a:r>
              <a:rPr lang="en-US" spc="0" dirty="0" smtClean="0"/>
              <a:t>Business Process Management</a:t>
            </a:r>
            <a:r>
              <a:rPr lang="en-US" sz="3200" dirty="0"/>
              <a:t/>
            </a:r>
            <a:br>
              <a:rPr lang="en-US" sz="3200" dirty="0"/>
            </a:br>
            <a:endParaRPr lang="en-US" sz="3200" dirty="0"/>
          </a:p>
        </p:txBody>
      </p:sp>
      <p:sp>
        <p:nvSpPr>
          <p:cNvPr id="3" name="Subtitle 2"/>
          <p:cNvSpPr>
            <a:spLocks noGrp="1"/>
          </p:cNvSpPr>
          <p:nvPr>
            <p:ph type="subTitle" idx="1"/>
          </p:nvPr>
        </p:nvSpPr>
        <p:spPr>
          <a:xfrm>
            <a:off x="3048000" y="1371600"/>
            <a:ext cx="2819400" cy="685800"/>
          </a:xfrm>
        </p:spPr>
        <p:txBody>
          <a:bodyPr rtlCol="0">
            <a:normAutofit/>
          </a:bodyPr>
          <a:lstStyle/>
          <a:p>
            <a:pPr fontAlgn="auto">
              <a:spcAft>
                <a:spcPts val="0"/>
              </a:spcAft>
              <a:buFont typeface="Arial" pitchFamily="34" charset="0"/>
              <a:buNone/>
              <a:defRPr/>
            </a:pPr>
            <a:r>
              <a:rPr lang="en-US" sz="2800" spc="200" dirty="0" smtClean="0">
                <a:effectLst>
                  <a:outerShdw blurRad="38100" dist="38100" dir="2700000" algn="tl">
                    <a:srgbClr val="000000">
                      <a:alpha val="43137"/>
                    </a:srgbClr>
                  </a:outerShdw>
                </a:effectLst>
              </a:rPr>
              <a:t>C</a:t>
            </a:r>
            <a:r>
              <a:rPr lang="en-US" sz="2400" spc="200" dirty="0" smtClean="0">
                <a:effectLst>
                  <a:outerShdw blurRad="38100" dist="38100" dir="2700000" algn="tl">
                    <a:srgbClr val="000000">
                      <a:alpha val="43137"/>
                    </a:srgbClr>
                  </a:outerShdw>
                </a:effectLst>
              </a:rPr>
              <a:t>hapter </a:t>
            </a:r>
            <a:r>
              <a:rPr lang="en-US" sz="2800" spc="200" dirty="0" smtClean="0">
                <a:effectLst>
                  <a:outerShdw blurRad="38100" dist="38100" dir="2700000" algn="tl">
                    <a:srgbClr val="000000">
                      <a:alpha val="43137"/>
                    </a:srgbClr>
                  </a:outerShdw>
                </a:effectLst>
              </a:rPr>
              <a:t>13 </a:t>
            </a:r>
            <a:endParaRPr lang="en-US" sz="2800" spc="200" dirty="0">
              <a:effectLst>
                <a:outerShdw blurRad="38100" dist="38100" dir="2700000" algn="tl">
                  <a:srgbClr val="000000">
                    <a:alpha val="43137"/>
                  </a:srgbClr>
                </a:outerShdw>
              </a:effectLst>
            </a:endParaRPr>
          </a:p>
        </p:txBody>
      </p:sp>
      <p:sp>
        <p:nvSpPr>
          <p:cNvPr id="5124" name="Slide Number Placeholder 3"/>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9CDE118E-521E-48A7-9A50-E54A1D2DE7F7}" type="slidenum">
              <a:rPr lang="en-US"/>
              <a:pPr fontAlgn="base">
                <a:spcBef>
                  <a:spcPct val="0"/>
                </a:spcBef>
                <a:spcAft>
                  <a:spcPct val="0"/>
                </a:spcAft>
              </a:pPr>
              <a:t>1</a:t>
            </a:fld>
            <a:endParaRPr lang="en-US"/>
          </a:p>
        </p:txBody>
      </p:sp>
      <p:sp>
        <p:nvSpPr>
          <p:cNvPr id="5125" name="Footer Placeholder 4"/>
          <p:cNvSpPr>
            <a:spLocks noGrp="1"/>
          </p:cNvSpPr>
          <p:nvPr>
            <p:ph type="ftr" sz="quarter" idx="10"/>
          </p:nvPr>
        </p:nvSpPr>
        <p:spPr bwMode="auto">
          <a:xfrm>
            <a:off x="152400" y="6248400"/>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rgbClr val="534D2F"/>
                </a:solidFill>
              </a:rPr>
              <a:t>Copyright 2012 John Wiley &amp; Sons, Inc.</a:t>
            </a:r>
          </a:p>
        </p:txBody>
      </p:sp>
      <p:cxnSp>
        <p:nvCxnSpPr>
          <p:cNvPr id="9" name="Straight Connector 8"/>
          <p:cNvCxnSpPr/>
          <p:nvPr/>
        </p:nvCxnSpPr>
        <p:spPr>
          <a:xfrm>
            <a:off x="0" y="3713163"/>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anchor="ctr">
            <a:spAutoFit/>
          </a:bodyPr>
          <a:lstStyle/>
          <a:p>
            <a:pPr fontAlgn="auto">
              <a:spcBef>
                <a:spcPct val="20000"/>
              </a:spcBef>
              <a:spcAft>
                <a:spcPts val="0"/>
              </a:spcAft>
              <a:buFont typeface="Arial" pitchFamily="34" charset="0"/>
              <a:buNone/>
              <a:defRPr/>
            </a:pPr>
            <a:r>
              <a:rPr lang="en-US" i="1" spc="200" dirty="0">
                <a:solidFill>
                  <a:srgbClr val="6B633D"/>
                </a:solidFill>
                <a:effectLst>
                  <a:outerShdw blurRad="38100" dist="38100" dir="2700000" algn="tl">
                    <a:srgbClr val="000000">
                      <a:alpha val="43137"/>
                    </a:srgbClr>
                  </a:outerShdw>
                </a:effectLst>
                <a:latin typeface="+mn-lt"/>
                <a:cs typeface="+mn-cs"/>
              </a:rPr>
              <a:t> </a:t>
            </a:r>
            <a:r>
              <a:rPr lang="en-US" spc="200" dirty="0">
                <a:solidFill>
                  <a:srgbClr val="6B633D"/>
                </a:solidFill>
                <a:latin typeface="+mn-lt"/>
                <a:cs typeface="+mn-cs"/>
              </a:rPr>
              <a:t>Course</a:t>
            </a:r>
          </a:p>
        </p:txBody>
      </p:sp>
      <p:sp>
        <p:nvSpPr>
          <p:cNvPr id="5130" name="TextBox 9"/>
          <p:cNvSpPr txBox="1">
            <a:spLocks noChangeArrowheads="1"/>
          </p:cNvSpPr>
          <p:nvPr/>
        </p:nvSpPr>
        <p:spPr bwMode="auto">
          <a:xfrm>
            <a:off x="3124200" y="228600"/>
            <a:ext cx="5791200" cy="646113"/>
          </a:xfrm>
          <a:prstGeom prst="rect">
            <a:avLst/>
          </a:prstGeom>
          <a:noFill/>
          <a:ln w="9525">
            <a:noFill/>
            <a:miter lim="800000"/>
            <a:headEnd/>
            <a:tailEnd/>
          </a:ln>
        </p:spPr>
        <p:txBody>
          <a:bodyPr>
            <a:spAutoFit/>
          </a:bodyPr>
          <a:lstStyle/>
          <a:p>
            <a:r>
              <a:rPr lang="en-US" b="1">
                <a:latin typeface="Calibri" pitchFamily="34" charset="0"/>
              </a:rPr>
              <a:t>Part V. Managing IT, Business Processes, and </a:t>
            </a:r>
            <a:br>
              <a:rPr lang="en-US" b="1">
                <a:latin typeface="Calibri" pitchFamily="34" charset="0"/>
              </a:rPr>
            </a:br>
            <a:r>
              <a:rPr lang="en-US" b="1">
                <a:latin typeface="Calibri" pitchFamily="34" charset="0"/>
              </a:rPr>
              <a:t>Social/Ecology Responsibility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762000" y="533400"/>
            <a:ext cx="7848600" cy="1143000"/>
          </a:xfrm>
        </p:spPr>
        <p:txBody>
          <a:bodyPr/>
          <a:lstStyle/>
          <a:p>
            <a:r>
              <a:rPr lang="en-US" sz="2400" i="1" smtClean="0">
                <a:solidFill>
                  <a:schemeClr val="tx1"/>
                </a:solidFill>
              </a:rPr>
              <a:t>Service-Oriented Architecture (SOA)</a:t>
            </a:r>
          </a:p>
        </p:txBody>
      </p:sp>
      <p:sp>
        <p:nvSpPr>
          <p:cNvPr id="16387" name="Content Placeholder 2"/>
          <p:cNvSpPr>
            <a:spLocks noGrp="1"/>
          </p:cNvSpPr>
          <p:nvPr>
            <p:ph idx="1"/>
          </p:nvPr>
        </p:nvSpPr>
        <p:spPr>
          <a:xfrm>
            <a:off x="990600" y="1600200"/>
            <a:ext cx="7162800" cy="4525963"/>
          </a:xfrm>
        </p:spPr>
        <p:txBody>
          <a:bodyPr/>
          <a:lstStyle/>
          <a:p>
            <a:pPr>
              <a:spcBef>
                <a:spcPts val="2400"/>
              </a:spcBef>
            </a:pPr>
            <a:r>
              <a:rPr lang="en-US" sz="2000" smtClean="0">
                <a:solidFill>
                  <a:schemeClr val="tx1"/>
                </a:solidFill>
              </a:rPr>
              <a:t>SOA enables businesses to leverage existing IT investments by reusing existing apps</a:t>
            </a:r>
          </a:p>
          <a:p>
            <a:pPr>
              <a:spcBef>
                <a:spcPts val="2400"/>
              </a:spcBef>
            </a:pPr>
            <a:r>
              <a:rPr lang="en-US" sz="2000" smtClean="0">
                <a:solidFill>
                  <a:schemeClr val="tx1"/>
                </a:solidFill>
              </a:rPr>
              <a:t>SOA can enable interoperability between different types of apps </a:t>
            </a:r>
          </a:p>
          <a:p>
            <a:pPr>
              <a:spcBef>
                <a:spcPts val="2400"/>
              </a:spcBef>
            </a:pPr>
            <a:r>
              <a:rPr lang="en-US" sz="2000" smtClean="0">
                <a:solidFill>
                  <a:schemeClr val="tx1"/>
                </a:solidFill>
              </a:rPr>
              <a:t>SOA provides a level of flexibility that wasn't possible before</a:t>
            </a:r>
          </a:p>
        </p:txBody>
      </p:sp>
      <p:sp>
        <p:nvSpPr>
          <p:cNvPr id="1638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638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5F15BE4A-D105-4B6F-BFC4-E44CDFCF2D4F}" type="slidenum">
              <a:rPr lang="en-US"/>
              <a:pPr fontAlgn="base">
                <a:spcBef>
                  <a:spcPct val="0"/>
                </a:spcBef>
                <a:spcAft>
                  <a:spcPct val="0"/>
                </a:spcAft>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457200"/>
            <a:ext cx="8229600" cy="1143000"/>
          </a:xfrm>
        </p:spPr>
        <p:txBody>
          <a:bodyPr/>
          <a:lstStyle/>
          <a:p>
            <a:r>
              <a:rPr lang="en-US" smtClean="0">
                <a:solidFill>
                  <a:schemeClr val="tx1"/>
                </a:solidFill>
              </a:rPr>
              <a:t>13.2 Software Architecture and IS Design </a:t>
            </a:r>
          </a:p>
        </p:txBody>
      </p:sp>
      <p:sp>
        <p:nvSpPr>
          <p:cNvPr id="3" name="Content Placeholder 2"/>
          <p:cNvSpPr>
            <a:spLocks noGrp="1"/>
          </p:cNvSpPr>
          <p:nvPr>
            <p:ph idx="1"/>
          </p:nvPr>
        </p:nvSpPr>
        <p:spPr>
          <a:xfrm>
            <a:off x="762000" y="1600200"/>
            <a:ext cx="7924800" cy="4525963"/>
          </a:xfrm>
        </p:spPr>
        <p:txBody>
          <a:bodyPr rtlCol="0">
            <a:normAutofit lnSpcReduction="10000"/>
          </a:bodyPr>
          <a:lstStyle/>
          <a:p>
            <a:pPr fontAlgn="auto">
              <a:spcBef>
                <a:spcPts val="1800"/>
              </a:spcBef>
              <a:spcAft>
                <a:spcPts val="0"/>
              </a:spcAft>
              <a:defRPr/>
            </a:pPr>
            <a:r>
              <a:rPr lang="en-US" sz="2200" dirty="0" smtClean="0">
                <a:solidFill>
                  <a:schemeClr val="tx1"/>
                </a:solidFill>
              </a:rPr>
              <a:t>Long ago, business applications were written in COBOL</a:t>
            </a:r>
          </a:p>
          <a:p>
            <a:pPr fontAlgn="auto">
              <a:spcBef>
                <a:spcPts val="1800"/>
              </a:spcBef>
              <a:spcAft>
                <a:spcPts val="0"/>
              </a:spcAft>
              <a:defRPr/>
            </a:pPr>
            <a:r>
              <a:rPr lang="en-US" sz="2200" dirty="0" smtClean="0">
                <a:solidFill>
                  <a:schemeClr val="tx1"/>
                </a:solidFill>
              </a:rPr>
              <a:t>These apps were one large piece or </a:t>
            </a:r>
            <a:r>
              <a:rPr lang="en-US" sz="2200" b="1" i="1" dirty="0" smtClean="0">
                <a:solidFill>
                  <a:schemeClr val="tx1"/>
                </a:solidFill>
              </a:rPr>
              <a:t>tightly coupled </a:t>
            </a:r>
            <a:r>
              <a:rPr lang="en-US" sz="2200" dirty="0" smtClean="0">
                <a:solidFill>
                  <a:schemeClr val="tx1"/>
                </a:solidFill>
              </a:rPr>
              <a:t>programs  that performed many functions</a:t>
            </a:r>
          </a:p>
          <a:p>
            <a:pPr lvl="1" fontAlgn="auto">
              <a:spcBef>
                <a:spcPts val="1800"/>
              </a:spcBef>
              <a:spcAft>
                <a:spcPts val="0"/>
              </a:spcAft>
              <a:defRPr/>
            </a:pPr>
            <a:r>
              <a:rPr lang="en-US" sz="2000" i="1" dirty="0" smtClean="0">
                <a:solidFill>
                  <a:schemeClr val="tx1"/>
                </a:solidFill>
              </a:rPr>
              <a:t>Tightly coupled </a:t>
            </a:r>
            <a:r>
              <a:rPr lang="en-US" sz="2000" dirty="0" smtClean="0">
                <a:solidFill>
                  <a:schemeClr val="tx1"/>
                </a:solidFill>
              </a:rPr>
              <a:t>means that the programs, data, and reports they generated were hardwired</a:t>
            </a:r>
          </a:p>
          <a:p>
            <a:pPr lvl="1" fontAlgn="auto">
              <a:spcBef>
                <a:spcPts val="1800"/>
              </a:spcBef>
              <a:spcAft>
                <a:spcPts val="0"/>
              </a:spcAft>
              <a:defRPr/>
            </a:pPr>
            <a:r>
              <a:rPr lang="en-US" sz="2000" dirty="0" smtClean="0">
                <a:solidFill>
                  <a:schemeClr val="tx1"/>
                </a:solidFill>
              </a:rPr>
              <a:t>Changes to these apps were tedious and time-consuming</a:t>
            </a:r>
          </a:p>
          <a:p>
            <a:pPr fontAlgn="auto">
              <a:spcBef>
                <a:spcPts val="1800"/>
              </a:spcBef>
              <a:spcAft>
                <a:spcPts val="0"/>
              </a:spcAft>
              <a:defRPr/>
            </a:pPr>
            <a:r>
              <a:rPr lang="en-US" sz="2200" dirty="0" smtClean="0">
                <a:solidFill>
                  <a:schemeClr val="tx1"/>
                </a:solidFill>
              </a:rPr>
              <a:t>The preferred software design is </a:t>
            </a:r>
            <a:r>
              <a:rPr lang="en-US" sz="2200" b="1" i="1" dirty="0" smtClean="0">
                <a:solidFill>
                  <a:schemeClr val="tx1"/>
                </a:solidFill>
              </a:rPr>
              <a:t>loosely coupled</a:t>
            </a:r>
            <a:r>
              <a:rPr lang="en-US" sz="2200" dirty="0" smtClean="0">
                <a:solidFill>
                  <a:schemeClr val="tx1"/>
                </a:solidFill>
              </a:rPr>
              <a:t>—and performs only a single function or very few functions</a:t>
            </a:r>
          </a:p>
          <a:p>
            <a:pPr fontAlgn="auto">
              <a:spcBef>
                <a:spcPts val="1800"/>
              </a:spcBef>
              <a:spcAft>
                <a:spcPts val="0"/>
              </a:spcAft>
              <a:defRPr/>
            </a:pPr>
            <a:r>
              <a:rPr lang="en-US" sz="2400" dirty="0" smtClean="0">
                <a:solidFill>
                  <a:schemeClr val="tx1"/>
                </a:solidFill>
              </a:rPr>
              <a:t>An organizations’ software architecture can also be designed for greater flexibility by using a </a:t>
            </a:r>
            <a:r>
              <a:rPr lang="en-US" sz="2400" b="1" i="1" dirty="0" smtClean="0">
                <a:solidFill>
                  <a:schemeClr val="tx1"/>
                </a:solidFill>
              </a:rPr>
              <a:t>tiered model</a:t>
            </a:r>
            <a:endParaRPr lang="en-US" sz="2200" b="1" i="1" dirty="0">
              <a:solidFill>
                <a:schemeClr val="tx1"/>
              </a:solidFill>
            </a:endParaRPr>
          </a:p>
        </p:txBody>
      </p:sp>
      <p:sp>
        <p:nvSpPr>
          <p:cNvPr id="1741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741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4BBE834D-BDD6-4865-91A8-E0D8F6AA2A8D}" type="slidenum">
              <a:rPr lang="en-US"/>
              <a:pPr fontAlgn="base">
                <a:spcBef>
                  <a:spcPct val="0"/>
                </a:spcBef>
                <a:spcAft>
                  <a:spcPct val="0"/>
                </a:spcAft>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843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FB941E67-D87A-475F-9221-8B165BED685B}" type="slidenum">
              <a:rPr lang="en-US"/>
              <a:pPr fontAlgn="base">
                <a:spcBef>
                  <a:spcPct val="0"/>
                </a:spcBef>
                <a:spcAft>
                  <a:spcPct val="0"/>
                </a:spcAft>
              </a:pPr>
              <a:t>12</a:t>
            </a:fld>
            <a:endParaRPr lang="en-US"/>
          </a:p>
        </p:txBody>
      </p:sp>
      <p:pic>
        <p:nvPicPr>
          <p:cNvPr id="6" name="Picture 3" descr="Figure-13-x-architecture-tiers.tif"/>
          <p:cNvPicPr>
            <a:picLocks noChangeAspect="1"/>
          </p:cNvPicPr>
          <p:nvPr/>
        </p:nvPicPr>
        <p:blipFill>
          <a:blip r:embed="rId3" cstate="print"/>
          <a:srcRect/>
          <a:stretch>
            <a:fillRect/>
          </a:stretch>
        </p:blipFill>
        <p:spPr bwMode="auto">
          <a:xfrm>
            <a:off x="1335464" y="304800"/>
            <a:ext cx="6436936" cy="5754688"/>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647700" sx="102000" sy="102000" algn="ctr" rotWithShape="0">
              <a:schemeClr val="tx2">
                <a:lumMod val="75000"/>
                <a:alpha val="68000"/>
              </a:scheme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295400" y="274638"/>
            <a:ext cx="7391400" cy="868362"/>
          </a:xfrm>
        </p:spPr>
        <p:txBody>
          <a:bodyPr/>
          <a:lstStyle/>
          <a:p>
            <a:r>
              <a:rPr lang="en-US" sz="2400" i="1" smtClean="0">
                <a:solidFill>
                  <a:schemeClr val="tx1"/>
                </a:solidFill>
              </a:rPr>
              <a:t>The IT Acquisition Process</a:t>
            </a:r>
          </a:p>
        </p:txBody>
      </p:sp>
      <p:sp>
        <p:nvSpPr>
          <p:cNvPr id="19459"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9460"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65885120-8E40-480A-8585-5576DF9F6BC5}" type="slidenum">
              <a:rPr lang="en-US"/>
              <a:pPr fontAlgn="base">
                <a:spcBef>
                  <a:spcPct val="0"/>
                </a:spcBef>
                <a:spcAft>
                  <a:spcPct val="0"/>
                </a:spcAft>
              </a:pPr>
              <a:t>13</a:t>
            </a:fld>
            <a:endParaRPr lang="en-US"/>
          </a:p>
        </p:txBody>
      </p:sp>
      <p:pic>
        <p:nvPicPr>
          <p:cNvPr id="6" name="Picture 10" descr="16-1"/>
          <p:cNvPicPr>
            <a:picLocks noGrp="1" noChangeAspect="1" noChangeArrowheads="1"/>
          </p:cNvPicPr>
          <p:nvPr>
            <p:ph idx="1"/>
          </p:nvPr>
        </p:nvPicPr>
        <p:blipFill>
          <a:blip r:embed="rId3" cstate="print"/>
          <a:srcRect/>
          <a:stretch>
            <a:fillRect/>
          </a:stretch>
        </p:blipFill>
        <p:spPr>
          <a:xfrm>
            <a:off x="1295400" y="990600"/>
            <a:ext cx="6599428" cy="4621530"/>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723900" sx="102000" sy="102000" algn="ctr" rotWithShape="0">
              <a:schemeClr val="accent1">
                <a:lumMod val="50000"/>
                <a:alpha val="66000"/>
              </a:schemeClr>
            </a:outerShdw>
          </a:effectLst>
        </p:spPr>
      </p:pic>
      <p:sp>
        <p:nvSpPr>
          <p:cNvPr id="19462" name="Rectangle 6"/>
          <p:cNvSpPr>
            <a:spLocks noChangeArrowheads="1"/>
          </p:cNvSpPr>
          <p:nvPr/>
        </p:nvSpPr>
        <p:spPr bwMode="auto">
          <a:xfrm>
            <a:off x="1371600" y="5649913"/>
            <a:ext cx="6553200" cy="369887"/>
          </a:xfrm>
          <a:prstGeom prst="rect">
            <a:avLst/>
          </a:prstGeom>
          <a:noFill/>
          <a:ln w="9525">
            <a:noFill/>
            <a:miter lim="800000"/>
            <a:headEnd/>
            <a:tailEnd/>
          </a:ln>
        </p:spPr>
        <p:txBody>
          <a:bodyPr>
            <a:spAutoFit/>
          </a:bodyPr>
          <a:lstStyle/>
          <a:p>
            <a:pPr>
              <a:spcBef>
                <a:spcPct val="50000"/>
              </a:spcBef>
            </a:pPr>
            <a:r>
              <a:rPr lang="en-US" b="1">
                <a:latin typeface="Calibri" pitchFamily="34" charset="0"/>
              </a:rPr>
              <a:t>Figure 13.4 The process of IT application acquisition</a:t>
            </a:r>
            <a:endParaRPr lang="en-US">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066800" y="609600"/>
            <a:ext cx="7620000" cy="1143000"/>
          </a:xfrm>
        </p:spPr>
        <p:txBody>
          <a:bodyPr/>
          <a:lstStyle/>
          <a:p>
            <a:r>
              <a:rPr lang="en-US" sz="2400" smtClean="0">
                <a:solidFill>
                  <a:schemeClr val="tx1"/>
                </a:solidFill>
              </a:rPr>
              <a:t>IT at Work 13.1 </a:t>
            </a:r>
            <a:br>
              <a:rPr lang="en-US" sz="2400" smtClean="0">
                <a:solidFill>
                  <a:schemeClr val="tx1"/>
                </a:solidFill>
              </a:rPr>
            </a:br>
            <a:r>
              <a:rPr lang="en-US" sz="2400" i="1" smtClean="0">
                <a:solidFill>
                  <a:schemeClr val="tx1"/>
                </a:solidFill>
              </a:rPr>
              <a:t>High-Tech Census Project Fails—An Analysis</a:t>
            </a:r>
            <a:endParaRPr lang="en-US" sz="2400" smtClean="0">
              <a:solidFill>
                <a:schemeClr val="tx1"/>
              </a:solidFill>
            </a:endParaRPr>
          </a:p>
        </p:txBody>
      </p:sp>
      <p:sp>
        <p:nvSpPr>
          <p:cNvPr id="20483" name="Content Placeholder 2"/>
          <p:cNvSpPr>
            <a:spLocks noGrp="1"/>
          </p:cNvSpPr>
          <p:nvPr>
            <p:ph idx="1"/>
          </p:nvPr>
        </p:nvSpPr>
        <p:spPr>
          <a:xfrm>
            <a:off x="838200" y="2133600"/>
            <a:ext cx="7543800" cy="3992563"/>
          </a:xfrm>
        </p:spPr>
        <p:txBody>
          <a:bodyPr/>
          <a:lstStyle/>
          <a:p>
            <a:pPr>
              <a:spcBef>
                <a:spcPts val="1800"/>
              </a:spcBef>
              <a:buFont typeface="Wingdings" pitchFamily="2" charset="2"/>
              <a:buNone/>
            </a:pPr>
            <a:r>
              <a:rPr lang="en-US" sz="2000" smtClean="0">
                <a:solidFill>
                  <a:schemeClr val="tx1"/>
                </a:solidFill>
              </a:rPr>
              <a:t>	The U.S. Census Bureau  scrapped its $600 million project that was supposed to collect data using 500,000 handheld devices in 2010. </a:t>
            </a:r>
          </a:p>
          <a:p>
            <a:pPr>
              <a:spcBef>
                <a:spcPts val="1800"/>
              </a:spcBef>
              <a:buFont typeface="Wingdings" pitchFamily="2" charset="2"/>
              <a:buNone/>
            </a:pPr>
            <a:r>
              <a:rPr lang="en-US" sz="2000" smtClean="0">
                <a:solidFill>
                  <a:schemeClr val="tx1"/>
                </a:solidFill>
              </a:rPr>
              <a:t>	The Bureau had contracted to use handheld devices from Harris Corp., but mismanagement, cost overruns, and poor planning caused the plan to fail.</a:t>
            </a:r>
          </a:p>
          <a:p>
            <a:pPr>
              <a:spcBef>
                <a:spcPts val="1800"/>
              </a:spcBef>
              <a:buFont typeface="Wingdings" pitchFamily="2" charset="2"/>
              <a:buNone/>
            </a:pPr>
            <a:r>
              <a:rPr lang="en-US" sz="2000" smtClean="0"/>
              <a:t>	</a:t>
            </a:r>
            <a:r>
              <a:rPr lang="en-US" sz="2000" smtClean="0">
                <a:solidFill>
                  <a:schemeClr val="tx1"/>
                </a:solidFill>
              </a:rPr>
              <a:t>Poor management—not  poor technology—caused the government to spend an additional $3 billion for the next census.</a:t>
            </a:r>
            <a:endParaRPr lang="en-US" sz="2000" b="1" smtClean="0">
              <a:solidFill>
                <a:schemeClr val="tx1"/>
              </a:solidFill>
            </a:endParaRPr>
          </a:p>
          <a:p>
            <a:pPr>
              <a:buFont typeface="Wingdings" pitchFamily="2" charset="2"/>
              <a:buNone/>
            </a:pPr>
            <a:endParaRPr lang="en-US" sz="2000" smtClean="0">
              <a:solidFill>
                <a:schemeClr val="tx1"/>
              </a:solidFill>
            </a:endParaRPr>
          </a:p>
        </p:txBody>
      </p:sp>
      <p:sp>
        <p:nvSpPr>
          <p:cNvPr id="2048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048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1B58EACF-5AAF-4197-989B-B771CD0D6A42}" type="slidenum">
              <a:rPr lang="en-US"/>
              <a:pPr fontAlgn="base">
                <a:spcBef>
                  <a:spcPct val="0"/>
                </a:spcBef>
                <a:spcAft>
                  <a:spcPct val="0"/>
                </a:spcAft>
              </a:pPr>
              <a:t>14</a:t>
            </a:fld>
            <a:endParaRPr lang="en-US"/>
          </a:p>
        </p:txBody>
      </p:sp>
      <p:pic>
        <p:nvPicPr>
          <p:cNvPr id="20486" name="Picture 5" descr="cblogo.jpg"/>
          <p:cNvPicPr>
            <a:picLocks noChangeAspect="1"/>
          </p:cNvPicPr>
          <p:nvPr/>
        </p:nvPicPr>
        <p:blipFill>
          <a:blip r:embed="rId3" cstate="print"/>
          <a:srcRect/>
          <a:stretch>
            <a:fillRect/>
          </a:stretch>
        </p:blipFill>
        <p:spPr bwMode="auto">
          <a:xfrm>
            <a:off x="4876800" y="1600200"/>
            <a:ext cx="3492500" cy="50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90600" y="533400"/>
            <a:ext cx="7848600" cy="1143000"/>
          </a:xfrm>
        </p:spPr>
        <p:txBody>
          <a:bodyPr/>
          <a:lstStyle/>
          <a:p>
            <a:r>
              <a:rPr lang="en-US" sz="2400" i="1" smtClean="0">
                <a:solidFill>
                  <a:schemeClr val="tx1"/>
                </a:solidFill>
              </a:rPr>
              <a:t>In-House Development: Insourcing</a:t>
            </a:r>
          </a:p>
        </p:txBody>
      </p:sp>
      <p:sp>
        <p:nvSpPr>
          <p:cNvPr id="3" name="Content Placeholder 2"/>
          <p:cNvSpPr>
            <a:spLocks noGrp="1"/>
          </p:cNvSpPr>
          <p:nvPr>
            <p:ph idx="1"/>
          </p:nvPr>
        </p:nvSpPr>
        <p:spPr>
          <a:xfrm>
            <a:off x="685800" y="1600200"/>
            <a:ext cx="8001000" cy="4525963"/>
          </a:xfrm>
        </p:spPr>
        <p:txBody>
          <a:bodyPr rtlCol="0">
            <a:normAutofit/>
          </a:bodyPr>
          <a:lstStyle/>
          <a:p>
            <a:pPr fontAlgn="auto">
              <a:spcAft>
                <a:spcPts val="0"/>
              </a:spcAft>
              <a:buFont typeface="Wingdings" pitchFamily="2" charset="2"/>
              <a:buNone/>
              <a:defRPr/>
            </a:pPr>
            <a:r>
              <a:rPr lang="en-US" sz="2000" dirty="0" smtClean="0">
                <a:solidFill>
                  <a:schemeClr val="tx1"/>
                </a:solidFill>
              </a:rPr>
              <a:t>	Although in-house development—</a:t>
            </a:r>
            <a:r>
              <a:rPr lang="en-US" sz="2000" i="1" dirty="0" smtClean="0">
                <a:solidFill>
                  <a:schemeClr val="tx1"/>
                </a:solidFill>
              </a:rPr>
              <a:t>insourcing</a:t>
            </a:r>
            <a:r>
              <a:rPr lang="en-US" sz="2000" dirty="0" smtClean="0">
                <a:solidFill>
                  <a:schemeClr val="tx1"/>
                </a:solidFill>
              </a:rPr>
              <a:t>—can be time consuming and costly, it may lead to IT apps that better fit an enterprise’s strategy and vision </a:t>
            </a:r>
          </a:p>
          <a:p>
            <a:pPr fontAlgn="auto">
              <a:spcAft>
                <a:spcPts val="0"/>
              </a:spcAft>
              <a:buFont typeface="Wingdings" pitchFamily="2" charset="2"/>
              <a:buNone/>
              <a:defRPr/>
            </a:pPr>
            <a:endParaRPr lang="en-US" sz="2000" dirty="0" smtClean="0">
              <a:solidFill>
                <a:schemeClr val="tx1"/>
              </a:solidFill>
            </a:endParaRPr>
          </a:p>
          <a:p>
            <a:pPr lvl="1" fontAlgn="auto">
              <a:spcAft>
                <a:spcPts val="0"/>
              </a:spcAft>
              <a:buFont typeface="Arial" pitchFamily="34" charset="0"/>
              <a:buNone/>
              <a:defRPr/>
            </a:pPr>
            <a:r>
              <a:rPr lang="en-US" sz="2000" b="1" i="1" dirty="0" smtClean="0">
                <a:solidFill>
                  <a:schemeClr val="tx1"/>
                </a:solidFill>
              </a:rPr>
              <a:t>Options for In-House Development</a:t>
            </a:r>
          </a:p>
          <a:p>
            <a:pPr marL="857250" lvl="1" indent="-457200" fontAlgn="auto">
              <a:spcAft>
                <a:spcPts val="0"/>
              </a:spcAft>
              <a:buFont typeface="+mj-lt"/>
              <a:buAutoNum type="arabicPeriod"/>
              <a:defRPr/>
            </a:pPr>
            <a:r>
              <a:rPr lang="en-US" sz="2000" dirty="0" smtClean="0">
                <a:solidFill>
                  <a:schemeClr val="tx1"/>
                </a:solidFill>
              </a:rPr>
              <a:t>Build from scratch</a:t>
            </a:r>
          </a:p>
          <a:p>
            <a:pPr marL="857250" lvl="1" indent="-457200" fontAlgn="auto">
              <a:spcAft>
                <a:spcPts val="0"/>
              </a:spcAft>
              <a:buFont typeface="+mj-lt"/>
              <a:buAutoNum type="arabicPeriod"/>
              <a:defRPr/>
            </a:pPr>
            <a:r>
              <a:rPr lang="en-US" sz="2000" dirty="0" smtClean="0">
                <a:solidFill>
                  <a:schemeClr val="tx1"/>
                </a:solidFill>
              </a:rPr>
              <a:t>Build from components</a:t>
            </a:r>
          </a:p>
          <a:p>
            <a:pPr marL="857250" lvl="1" indent="-457200" fontAlgn="auto">
              <a:spcAft>
                <a:spcPts val="0"/>
              </a:spcAft>
              <a:buFont typeface="+mj-lt"/>
              <a:buAutoNum type="arabicPeriod"/>
              <a:defRPr/>
            </a:pPr>
            <a:r>
              <a:rPr lang="en-US" sz="2000" dirty="0" smtClean="0">
                <a:solidFill>
                  <a:schemeClr val="tx1"/>
                </a:solidFill>
              </a:rPr>
              <a:t>Integrating applications</a:t>
            </a:r>
          </a:p>
          <a:p>
            <a:pPr fontAlgn="auto">
              <a:spcAft>
                <a:spcPts val="0"/>
              </a:spcAft>
              <a:defRPr/>
            </a:pPr>
            <a:endParaRPr lang="en-US" sz="2000" dirty="0">
              <a:solidFill>
                <a:schemeClr val="tx1"/>
              </a:solidFill>
            </a:endParaRPr>
          </a:p>
        </p:txBody>
      </p:sp>
      <p:sp>
        <p:nvSpPr>
          <p:cNvPr id="2150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150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49E379F6-1D2E-480A-AE78-654ED64E8D02}" type="slidenum">
              <a:rPr lang="en-US"/>
              <a:pPr fontAlgn="base">
                <a:spcBef>
                  <a:spcPct val="0"/>
                </a:spcBef>
                <a:spcAft>
                  <a:spcPct val="0"/>
                </a:spcAft>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66800" y="457200"/>
            <a:ext cx="7620000" cy="1143000"/>
          </a:xfrm>
        </p:spPr>
        <p:txBody>
          <a:bodyPr/>
          <a:lstStyle/>
          <a:p>
            <a:r>
              <a:rPr lang="en-US" sz="2400" i="1" smtClean="0">
                <a:solidFill>
                  <a:schemeClr val="tx1"/>
                </a:solidFill>
              </a:rPr>
              <a:t>In-House Development Methods</a:t>
            </a:r>
            <a:endParaRPr lang="en-US" sz="2400" smtClean="0">
              <a:solidFill>
                <a:schemeClr val="tx1"/>
              </a:solidFill>
            </a:endParaRPr>
          </a:p>
        </p:txBody>
      </p:sp>
      <p:sp>
        <p:nvSpPr>
          <p:cNvPr id="3" name="Content Placeholder 2"/>
          <p:cNvSpPr>
            <a:spLocks noGrp="1"/>
          </p:cNvSpPr>
          <p:nvPr>
            <p:ph idx="1"/>
          </p:nvPr>
        </p:nvSpPr>
        <p:spPr>
          <a:xfrm>
            <a:off x="914400" y="1600200"/>
            <a:ext cx="7772400" cy="4525963"/>
          </a:xfrm>
        </p:spPr>
        <p:txBody>
          <a:bodyPr rtlCol="0">
            <a:normAutofit/>
          </a:bodyPr>
          <a:lstStyle/>
          <a:p>
            <a:pPr marL="457200" indent="-457200" fontAlgn="auto">
              <a:spcBef>
                <a:spcPts val="2400"/>
              </a:spcBef>
              <a:spcAft>
                <a:spcPts val="0"/>
              </a:spcAft>
              <a:buSzPct val="100000"/>
              <a:buFont typeface="+mj-lt"/>
              <a:buAutoNum type="arabicParenR"/>
              <a:defRPr/>
            </a:pPr>
            <a:r>
              <a:rPr lang="en-US" sz="2000" b="1" dirty="0" smtClean="0">
                <a:solidFill>
                  <a:schemeClr val="tx1"/>
                </a:solidFill>
              </a:rPr>
              <a:t>Systems development life cycle (SDLC). </a:t>
            </a:r>
            <a:r>
              <a:rPr lang="en-US" sz="2000" dirty="0" smtClean="0">
                <a:solidFill>
                  <a:schemeClr val="tx1"/>
                </a:solidFill>
              </a:rPr>
              <a:t>Large IT projects, especially ones that involve infrastructure, are developed according to the SDLC methodology using several tools. </a:t>
            </a:r>
          </a:p>
          <a:p>
            <a:pPr marL="457200" indent="-457200" fontAlgn="auto">
              <a:spcBef>
                <a:spcPts val="2400"/>
              </a:spcBef>
              <a:spcAft>
                <a:spcPts val="0"/>
              </a:spcAft>
              <a:buSzPct val="100000"/>
              <a:buFont typeface="+mj-lt"/>
              <a:buAutoNum type="arabicParenR"/>
              <a:defRPr/>
            </a:pPr>
            <a:r>
              <a:rPr lang="en-US" sz="2000" b="1" dirty="0" smtClean="0">
                <a:solidFill>
                  <a:schemeClr val="tx1"/>
                </a:solidFill>
              </a:rPr>
              <a:t>Prototyping methodology. </a:t>
            </a:r>
            <a:r>
              <a:rPr lang="en-US" sz="2000" dirty="0" smtClean="0">
                <a:solidFill>
                  <a:schemeClr val="tx1"/>
                </a:solidFill>
              </a:rPr>
              <a:t>With a prototyping methodology, an initial list of basic system requirements is defined and used to build a prototype. The prototype is then improved in several iterations, based on users’ feedback. </a:t>
            </a:r>
          </a:p>
          <a:p>
            <a:pPr marL="400050" lvl="2" indent="-182880" fontAlgn="auto">
              <a:spcAft>
                <a:spcPts val="0"/>
              </a:spcAft>
              <a:defRPr/>
            </a:pPr>
            <a:r>
              <a:rPr lang="en-US" sz="2000" b="1" dirty="0" smtClean="0">
                <a:solidFill>
                  <a:schemeClr val="tx1"/>
                </a:solidFill>
              </a:rPr>
              <a:t>Web 2.0 or Application 2.0 methodology. </a:t>
            </a:r>
            <a:r>
              <a:rPr lang="en-US" sz="2000" dirty="0" smtClean="0">
                <a:solidFill>
                  <a:schemeClr val="tx1"/>
                </a:solidFill>
              </a:rPr>
              <a:t>This prototype approach involves close user involvement and the use of Web 2.0 tools. </a:t>
            </a:r>
            <a:endParaRPr lang="en-US" sz="2000" dirty="0">
              <a:solidFill>
                <a:schemeClr val="tx1"/>
              </a:solidFill>
            </a:endParaRPr>
          </a:p>
        </p:txBody>
      </p:sp>
      <p:sp>
        <p:nvSpPr>
          <p:cNvPr id="2253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253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38ADEE9E-307F-4AB5-8F39-3EE063A4BE5D}" type="slidenum">
              <a:rPr lang="en-US"/>
              <a:pPr fontAlgn="base">
                <a:spcBef>
                  <a:spcPct val="0"/>
                </a:spcBef>
                <a:spcAft>
                  <a:spcPct val="0"/>
                </a:spcAft>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solidFill>
                  <a:schemeClr val="tx1"/>
                </a:solidFill>
              </a:rPr>
              <a:t>13.3 IT Project Management</a:t>
            </a:r>
          </a:p>
        </p:txBody>
      </p:sp>
      <p:sp>
        <p:nvSpPr>
          <p:cNvPr id="23555" name="Content Placeholder 2"/>
          <p:cNvSpPr>
            <a:spLocks noGrp="1"/>
          </p:cNvSpPr>
          <p:nvPr>
            <p:ph idx="1"/>
          </p:nvPr>
        </p:nvSpPr>
        <p:spPr>
          <a:xfrm>
            <a:off x="685800" y="1600200"/>
            <a:ext cx="7467600" cy="4525963"/>
          </a:xfrm>
        </p:spPr>
        <p:txBody>
          <a:bodyPr/>
          <a:lstStyle/>
          <a:p>
            <a:pPr>
              <a:spcBef>
                <a:spcPts val="1800"/>
              </a:spcBef>
              <a:buFont typeface="Wingdings" pitchFamily="2" charset="2"/>
              <a:buNone/>
            </a:pPr>
            <a:r>
              <a:rPr lang="en-US" sz="2000" smtClean="0">
                <a:solidFill>
                  <a:schemeClr val="tx1"/>
                </a:solidFill>
              </a:rPr>
              <a:t>Projects are managed by managing the </a:t>
            </a:r>
            <a:r>
              <a:rPr lang="en-US" sz="2000" b="1" i="1" smtClean="0">
                <a:solidFill>
                  <a:schemeClr val="tx1"/>
                </a:solidFill>
              </a:rPr>
              <a:t>triple constraints</a:t>
            </a:r>
            <a:r>
              <a:rPr lang="en-US" sz="2000" smtClean="0">
                <a:solidFill>
                  <a:schemeClr val="tx1"/>
                </a:solidFill>
              </a:rPr>
              <a:t>, which are: </a:t>
            </a:r>
          </a:p>
          <a:p>
            <a:pPr>
              <a:spcBef>
                <a:spcPts val="1800"/>
              </a:spcBef>
            </a:pPr>
            <a:r>
              <a:rPr lang="en-US" sz="2000" b="1" smtClean="0">
                <a:solidFill>
                  <a:schemeClr val="tx1"/>
                </a:solidFill>
              </a:rPr>
              <a:t>Scope</a:t>
            </a:r>
            <a:r>
              <a:rPr lang="en-US" sz="2000" smtClean="0">
                <a:solidFill>
                  <a:schemeClr val="tx1"/>
                </a:solidFill>
              </a:rPr>
              <a:t>: what the project is supposed to accomplish—its outcomes or deliverables. </a:t>
            </a:r>
          </a:p>
          <a:p>
            <a:pPr>
              <a:spcBef>
                <a:spcPts val="1800"/>
              </a:spcBef>
            </a:pPr>
            <a:r>
              <a:rPr lang="en-US" sz="2000" b="1" smtClean="0">
                <a:solidFill>
                  <a:schemeClr val="tx1"/>
                </a:solidFill>
              </a:rPr>
              <a:t>Time:</a:t>
            </a:r>
            <a:r>
              <a:rPr lang="en-US" sz="2000" smtClean="0">
                <a:solidFill>
                  <a:schemeClr val="tx1"/>
                </a:solidFill>
              </a:rPr>
              <a:t> determined by task durations and task dependencies. Some tasks are dependent on other tasks being completed before they can begin.  For example, in construction, a hole must be dug before the pouring of concrete can start. Task durations and task dependencies determine the time required to complete the project.  </a:t>
            </a:r>
          </a:p>
          <a:p>
            <a:pPr>
              <a:spcBef>
                <a:spcPts val="1800"/>
              </a:spcBef>
            </a:pPr>
            <a:r>
              <a:rPr lang="en-US" sz="2000" b="1" smtClean="0">
                <a:solidFill>
                  <a:schemeClr val="tx1"/>
                </a:solidFill>
              </a:rPr>
              <a:t>Budget</a:t>
            </a:r>
            <a:r>
              <a:rPr lang="en-US" sz="2000" smtClean="0">
                <a:solidFill>
                  <a:schemeClr val="tx1"/>
                </a:solidFill>
              </a:rPr>
              <a:t>: resources allocated to the project. </a:t>
            </a:r>
          </a:p>
        </p:txBody>
      </p:sp>
      <p:sp>
        <p:nvSpPr>
          <p:cNvPr id="23556"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3557"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20400F92-3BAF-41AE-8450-0A20C66C29B5}" type="slidenum">
              <a:rPr lang="en-US"/>
              <a:pPr fontAlgn="base">
                <a:spcBef>
                  <a:spcPct val="0"/>
                </a:spcBef>
                <a:spcAft>
                  <a:spcPct val="0"/>
                </a:spcAft>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14400" y="152400"/>
            <a:ext cx="7772400" cy="914400"/>
          </a:xfrm>
        </p:spPr>
        <p:txBody>
          <a:bodyPr/>
          <a:lstStyle/>
          <a:p>
            <a:r>
              <a:rPr lang="en-US" sz="2000" smtClean="0">
                <a:solidFill>
                  <a:schemeClr val="tx1"/>
                </a:solidFill>
              </a:rPr>
              <a:t>Figure 13.5 Project work breakdown schedule (WBS) and Gantt chart</a:t>
            </a:r>
          </a:p>
        </p:txBody>
      </p:sp>
      <p:sp>
        <p:nvSpPr>
          <p:cNvPr id="24579"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4580"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841F8661-8E2C-4FB2-A07F-E90015506DD9}" type="slidenum">
              <a:rPr lang="en-US"/>
              <a:pPr fontAlgn="base">
                <a:spcBef>
                  <a:spcPct val="0"/>
                </a:spcBef>
                <a:spcAft>
                  <a:spcPct val="0"/>
                </a:spcAft>
              </a:pPr>
              <a:t>18</a:t>
            </a:fld>
            <a:endParaRPr lang="en-US"/>
          </a:p>
        </p:txBody>
      </p:sp>
      <p:pic>
        <p:nvPicPr>
          <p:cNvPr id="6" name="Picture 4"/>
          <p:cNvPicPr>
            <a:picLocks noGrp="1" noChangeAspect="1" noChangeArrowheads="1"/>
          </p:cNvPicPr>
          <p:nvPr>
            <p:ph idx="1"/>
          </p:nvPr>
        </p:nvPicPr>
        <p:blipFill>
          <a:blip r:embed="rId3" cstate="print"/>
          <a:srcRect l="1755" b="4828"/>
          <a:stretch>
            <a:fillRect/>
          </a:stretch>
        </p:blipFill>
        <p:spPr>
          <a:xfrm>
            <a:off x="903806" y="914400"/>
            <a:ext cx="7478194" cy="5433213"/>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266700" sx="102000" sy="102000" algn="ctr" rotWithShape="0">
              <a:schemeClr val="tx2">
                <a:lumMod val="75000"/>
                <a:alpha val="40000"/>
              </a:scheme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14400" y="533400"/>
            <a:ext cx="7772400" cy="1143000"/>
          </a:xfrm>
        </p:spPr>
        <p:txBody>
          <a:bodyPr/>
          <a:lstStyle/>
          <a:p>
            <a:r>
              <a:rPr lang="en-US" sz="2400" i="1" smtClean="0"/>
              <a:t>What Do Project Managers Do?</a:t>
            </a:r>
          </a:p>
        </p:txBody>
      </p:sp>
      <p:sp>
        <p:nvSpPr>
          <p:cNvPr id="3" name="Content Placeholder 2"/>
          <p:cNvSpPr>
            <a:spLocks noGrp="1"/>
          </p:cNvSpPr>
          <p:nvPr>
            <p:ph idx="1"/>
          </p:nvPr>
        </p:nvSpPr>
        <p:spPr>
          <a:xfrm>
            <a:off x="1066800" y="1524000"/>
            <a:ext cx="6781800" cy="4525963"/>
          </a:xfrm>
        </p:spPr>
        <p:txBody>
          <a:bodyPr rtlCol="0">
            <a:noAutofit/>
          </a:bodyPr>
          <a:lstStyle/>
          <a:p>
            <a:pPr fontAlgn="auto">
              <a:spcBef>
                <a:spcPts val="2400"/>
              </a:spcBef>
              <a:spcAft>
                <a:spcPts val="0"/>
              </a:spcAft>
              <a:buFont typeface="Wingdings" pitchFamily="2" charset="2"/>
              <a:buNone/>
              <a:defRPr/>
            </a:pPr>
            <a:r>
              <a:rPr lang="en-US" sz="2000" dirty="0" smtClean="0">
                <a:solidFill>
                  <a:schemeClr val="tx1"/>
                </a:solidFill>
              </a:rPr>
              <a:t>Project management includes 3 basic operations:</a:t>
            </a:r>
          </a:p>
          <a:p>
            <a:pPr marL="457200" indent="-457200" fontAlgn="auto">
              <a:spcBef>
                <a:spcPts val="2400"/>
              </a:spcBef>
              <a:spcAft>
                <a:spcPts val="0"/>
              </a:spcAft>
              <a:buSzPct val="105000"/>
              <a:buFont typeface="+mj-lt"/>
              <a:buAutoNum type="arabicParenR"/>
              <a:defRPr/>
            </a:pPr>
            <a:r>
              <a:rPr lang="en-US" sz="2000" b="1" dirty="0" smtClean="0">
                <a:solidFill>
                  <a:schemeClr val="tx1"/>
                </a:solidFill>
              </a:rPr>
              <a:t>Planning:</a:t>
            </a:r>
            <a:r>
              <a:rPr lang="en-US" sz="2000" dirty="0" smtClean="0">
                <a:solidFill>
                  <a:schemeClr val="tx1"/>
                </a:solidFill>
              </a:rPr>
              <a:t> Specifying the desired results, determining the schedules, and estimating the resources. </a:t>
            </a:r>
          </a:p>
          <a:p>
            <a:pPr marL="457200" indent="-457200" fontAlgn="auto">
              <a:spcBef>
                <a:spcPts val="2400"/>
              </a:spcBef>
              <a:spcAft>
                <a:spcPts val="0"/>
              </a:spcAft>
              <a:buSzPct val="105000"/>
              <a:buFont typeface="+mj-lt"/>
              <a:buAutoNum type="arabicParenR"/>
              <a:defRPr/>
            </a:pPr>
            <a:r>
              <a:rPr lang="en-US" sz="2000" b="1" dirty="0" smtClean="0">
                <a:solidFill>
                  <a:schemeClr val="tx1"/>
                </a:solidFill>
              </a:rPr>
              <a:t>Organizing: </a:t>
            </a:r>
            <a:r>
              <a:rPr lang="en-US" sz="2000" dirty="0" smtClean="0">
                <a:solidFill>
                  <a:schemeClr val="tx1"/>
                </a:solidFill>
              </a:rPr>
              <a:t>Defining people’s roles and responsibilities.</a:t>
            </a:r>
          </a:p>
          <a:p>
            <a:pPr marL="457200" indent="-457200" fontAlgn="auto">
              <a:spcBef>
                <a:spcPts val="2400"/>
              </a:spcBef>
              <a:spcAft>
                <a:spcPts val="0"/>
              </a:spcAft>
              <a:buSzPct val="105000"/>
              <a:buFont typeface="+mj-lt"/>
              <a:buAutoNum type="arabicParenR"/>
              <a:defRPr/>
            </a:pPr>
            <a:r>
              <a:rPr lang="en-US" sz="2000" b="1" dirty="0" smtClean="0">
                <a:solidFill>
                  <a:schemeClr val="tx1"/>
                </a:solidFill>
              </a:rPr>
              <a:t>Controlling:</a:t>
            </a:r>
            <a:r>
              <a:rPr lang="en-US" sz="2000" dirty="0" smtClean="0">
                <a:solidFill>
                  <a:schemeClr val="tx1"/>
                </a:solidFill>
              </a:rPr>
              <a:t> Tracking the planned performance and budget against the actual performance. Also managing people’s performances, addressing problems, putting out fires, and keeping priorities well-known.</a:t>
            </a:r>
            <a:endParaRPr lang="en-US" sz="2000" dirty="0">
              <a:solidFill>
                <a:schemeClr val="tx1"/>
              </a:solidFill>
            </a:endParaRPr>
          </a:p>
        </p:txBody>
      </p:sp>
      <p:sp>
        <p:nvSpPr>
          <p:cNvPr id="2560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560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A0D42AF0-3FED-4101-AAB9-CAAE6C4EC726}" type="slidenum">
              <a:rPr lang="en-US"/>
              <a:pPr fontAlgn="base">
                <a:spcBef>
                  <a:spcPct val="0"/>
                </a:spcBef>
                <a:spcAft>
                  <a:spcPct val="0"/>
                </a:spcAft>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55638"/>
            <a:ext cx="8001000" cy="868362"/>
          </a:xfrm>
        </p:spPr>
        <p:txBody>
          <a:bodyPr rtlCol="0"/>
          <a:lstStyle/>
          <a:p>
            <a:pPr fontAlgn="auto">
              <a:spcAft>
                <a:spcPts val="0"/>
              </a:spcAft>
              <a:defRPr/>
            </a:pPr>
            <a:r>
              <a:rPr lang="en-US" i="1" spc="300" dirty="0" smtClean="0">
                <a:solidFill>
                  <a:schemeClr val="tx1"/>
                </a:solidFill>
                <a:effectLst>
                  <a:outerShdw blurRad="38100" dist="38100" dir="2700000" algn="tl">
                    <a:srgbClr val="000000">
                      <a:alpha val="43137"/>
                    </a:srgbClr>
                  </a:outerShdw>
                </a:effectLst>
              </a:rPr>
              <a:t>Chapter 13 Outline</a:t>
            </a:r>
            <a:endParaRPr lang="en-US" dirty="0"/>
          </a:p>
        </p:txBody>
      </p:sp>
      <p:sp>
        <p:nvSpPr>
          <p:cNvPr id="3" name="Content Placeholder 2"/>
          <p:cNvSpPr>
            <a:spLocks noGrp="1"/>
          </p:cNvSpPr>
          <p:nvPr>
            <p:ph idx="1"/>
          </p:nvPr>
        </p:nvSpPr>
        <p:spPr>
          <a:xfrm>
            <a:off x="914400" y="1722438"/>
            <a:ext cx="7086600" cy="3459162"/>
          </a:xfrm>
        </p:spPr>
        <p:txBody>
          <a:bodyPr rtlCol="0">
            <a:normAutofit/>
          </a:bodyPr>
          <a:lstStyle/>
          <a:p>
            <a:pPr indent="-822960" fontAlgn="auto">
              <a:spcAft>
                <a:spcPts val="0"/>
              </a:spcAft>
              <a:buFont typeface="Wingdings" pitchFamily="2" charset="2"/>
              <a:buNone/>
              <a:defRPr/>
            </a:pPr>
            <a:r>
              <a:rPr lang="en-US" sz="2400" b="1" dirty="0" smtClean="0">
                <a:solidFill>
                  <a:schemeClr val="tx1"/>
                </a:solidFill>
              </a:rPr>
              <a:t>13.1  Business Process Management (BPM) and </a:t>
            </a:r>
            <a:br>
              <a:rPr lang="en-US" sz="2400" b="1" dirty="0" smtClean="0">
                <a:solidFill>
                  <a:schemeClr val="tx1"/>
                </a:solidFill>
              </a:rPr>
            </a:br>
            <a:r>
              <a:rPr lang="en-US" sz="2400" b="1" dirty="0" smtClean="0">
                <a:solidFill>
                  <a:schemeClr val="tx1"/>
                </a:solidFill>
              </a:rPr>
              <a:t>     Service-Oriented Architecture (SOA)</a:t>
            </a:r>
          </a:p>
          <a:p>
            <a:pPr fontAlgn="auto">
              <a:lnSpc>
                <a:spcPct val="150000"/>
              </a:lnSpc>
              <a:spcAft>
                <a:spcPts val="0"/>
              </a:spcAft>
              <a:buFont typeface="Wingdings" pitchFamily="2" charset="2"/>
              <a:buNone/>
              <a:defRPr/>
            </a:pPr>
            <a:r>
              <a:rPr lang="en-US" sz="2400" b="1" dirty="0" smtClean="0">
                <a:solidFill>
                  <a:schemeClr val="tx1"/>
                </a:solidFill>
              </a:rPr>
              <a:t>13.2  Software Architecture and IS Design </a:t>
            </a:r>
          </a:p>
          <a:p>
            <a:pPr fontAlgn="auto">
              <a:lnSpc>
                <a:spcPct val="150000"/>
              </a:lnSpc>
              <a:spcAft>
                <a:spcPts val="0"/>
              </a:spcAft>
              <a:buFont typeface="Wingdings" pitchFamily="2" charset="2"/>
              <a:buNone/>
              <a:defRPr/>
            </a:pPr>
            <a:r>
              <a:rPr lang="en-US" sz="2400" b="1" dirty="0" smtClean="0">
                <a:solidFill>
                  <a:schemeClr val="tx1"/>
                </a:solidFill>
              </a:rPr>
              <a:t>13.3  IT Project Management</a:t>
            </a:r>
          </a:p>
          <a:p>
            <a:pPr fontAlgn="auto">
              <a:lnSpc>
                <a:spcPct val="150000"/>
              </a:lnSpc>
              <a:spcAft>
                <a:spcPts val="0"/>
              </a:spcAft>
              <a:buFont typeface="Wingdings" pitchFamily="2" charset="2"/>
              <a:buNone/>
              <a:defRPr/>
            </a:pPr>
            <a:r>
              <a:rPr lang="en-US" sz="2400" b="1" dirty="0" smtClean="0">
                <a:solidFill>
                  <a:schemeClr val="tx1"/>
                </a:solidFill>
              </a:rPr>
              <a:t>13.4  Systems Development</a:t>
            </a:r>
          </a:p>
        </p:txBody>
      </p:sp>
      <p:sp>
        <p:nvSpPr>
          <p:cNvPr id="614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614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988A68BB-0396-463E-8F84-AA79147D5E02}" type="slidenum">
              <a:rPr lang="en-US"/>
              <a:pPr fontAlgn="base">
                <a:spcBef>
                  <a:spcPct val="0"/>
                </a:spcBef>
                <a:spcAft>
                  <a:spcPct val="0"/>
                </a:spcAft>
              </a:pPr>
              <a:t>2</a:t>
            </a:fld>
            <a:endParaRPr lang="en-US"/>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274638"/>
            <a:ext cx="8001000" cy="1143000"/>
          </a:xfrm>
        </p:spPr>
        <p:txBody>
          <a:bodyPr/>
          <a:lstStyle/>
          <a:p>
            <a:r>
              <a:rPr lang="en-US" sz="2400" i="1" smtClean="0">
                <a:solidFill>
                  <a:schemeClr val="tx1"/>
                </a:solidFill>
              </a:rPr>
              <a:t>Managing the Critical Path</a:t>
            </a:r>
            <a:endParaRPr lang="en-US" sz="2400" smtClean="0">
              <a:solidFill>
                <a:schemeClr val="tx1"/>
              </a:solidFill>
            </a:endParaRPr>
          </a:p>
        </p:txBody>
      </p:sp>
      <p:sp>
        <p:nvSpPr>
          <p:cNvPr id="26627" name="Content Placeholder 2"/>
          <p:cNvSpPr>
            <a:spLocks noGrp="1"/>
          </p:cNvSpPr>
          <p:nvPr>
            <p:ph idx="1"/>
          </p:nvPr>
        </p:nvSpPr>
        <p:spPr>
          <a:xfrm>
            <a:off x="762000" y="1295400"/>
            <a:ext cx="8001000" cy="4525963"/>
          </a:xfrm>
        </p:spPr>
        <p:txBody>
          <a:bodyPr/>
          <a:lstStyle/>
          <a:p>
            <a:pPr>
              <a:spcBef>
                <a:spcPts val="2400"/>
              </a:spcBef>
            </a:pPr>
            <a:r>
              <a:rPr lang="en-US" sz="2000" smtClean="0">
                <a:solidFill>
                  <a:schemeClr val="tx1"/>
                </a:solidFill>
              </a:rPr>
              <a:t>Tasks must be completed in a specific order to get the job done. </a:t>
            </a:r>
          </a:p>
          <a:p>
            <a:pPr>
              <a:spcBef>
                <a:spcPts val="2400"/>
              </a:spcBef>
            </a:pPr>
            <a:r>
              <a:rPr lang="en-US" sz="2000" smtClean="0">
                <a:solidFill>
                  <a:schemeClr val="tx1"/>
                </a:solidFill>
              </a:rPr>
              <a:t>Certain tasks make up what is called the </a:t>
            </a:r>
            <a:r>
              <a:rPr lang="en-US" sz="2000" b="1" smtClean="0">
                <a:solidFill>
                  <a:schemeClr val="tx1"/>
                </a:solidFill>
              </a:rPr>
              <a:t>critical path</a:t>
            </a:r>
            <a:r>
              <a:rPr lang="en-US" sz="2000" i="1" smtClean="0">
                <a:solidFill>
                  <a:schemeClr val="tx1"/>
                </a:solidFill>
              </a:rPr>
              <a:t>,</a:t>
            </a:r>
            <a:r>
              <a:rPr lang="en-US" sz="2000" smtClean="0">
                <a:solidFill>
                  <a:schemeClr val="tx1"/>
                </a:solidFill>
              </a:rPr>
              <a:t> which is an important principle of project management.</a:t>
            </a:r>
          </a:p>
          <a:p>
            <a:pPr>
              <a:spcBef>
                <a:spcPts val="2400"/>
              </a:spcBef>
            </a:pPr>
            <a:r>
              <a:rPr lang="en-US" sz="2000" smtClean="0">
                <a:solidFill>
                  <a:schemeClr val="tx1"/>
                </a:solidFill>
              </a:rPr>
              <a:t> Project managers must manage the critical path. </a:t>
            </a:r>
          </a:p>
          <a:p>
            <a:pPr>
              <a:spcBef>
                <a:spcPts val="2400"/>
              </a:spcBef>
            </a:pPr>
            <a:r>
              <a:rPr lang="en-US" sz="2000" smtClean="0">
                <a:solidFill>
                  <a:schemeClr val="tx1"/>
                </a:solidFill>
              </a:rPr>
              <a:t>The critical path is the length of the project. Each task on the critical path is a </a:t>
            </a:r>
            <a:r>
              <a:rPr lang="en-US" sz="2000" b="1" smtClean="0">
                <a:solidFill>
                  <a:schemeClr val="tx1"/>
                </a:solidFill>
              </a:rPr>
              <a:t>critical task</a:t>
            </a:r>
            <a:r>
              <a:rPr lang="en-US" sz="2000" smtClean="0">
                <a:solidFill>
                  <a:schemeClr val="tx1"/>
                </a:solidFill>
              </a:rPr>
              <a:t>.</a:t>
            </a:r>
          </a:p>
          <a:p>
            <a:pPr>
              <a:spcBef>
                <a:spcPts val="2400"/>
              </a:spcBef>
            </a:pPr>
            <a:r>
              <a:rPr lang="en-US" sz="2000" b="1" smtClean="0">
                <a:solidFill>
                  <a:schemeClr val="tx1"/>
                </a:solidFill>
              </a:rPr>
              <a:t>Critical tasks </a:t>
            </a:r>
            <a:r>
              <a:rPr lang="en-US" sz="2000" smtClean="0">
                <a:solidFill>
                  <a:schemeClr val="tx1"/>
                </a:solidFill>
              </a:rPr>
              <a:t>must start and finish on schedule or else the project completion will be delayed--unless action is taken to expedite them.</a:t>
            </a:r>
          </a:p>
        </p:txBody>
      </p:sp>
      <p:sp>
        <p:nvSpPr>
          <p:cNvPr id="2662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662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8B72F964-FCD6-4487-93FC-9EF489AB079D}" type="slidenum">
              <a:rPr lang="en-US"/>
              <a:pPr fontAlgn="base">
                <a:spcBef>
                  <a:spcPct val="0"/>
                </a:spcBef>
                <a:spcAft>
                  <a:spcPct val="0"/>
                </a:spcAft>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solidFill>
                  <a:schemeClr val="tx1"/>
                </a:solidFill>
              </a:rPr>
              <a:t>13.4 Systems Development</a:t>
            </a:r>
          </a:p>
        </p:txBody>
      </p:sp>
      <p:sp>
        <p:nvSpPr>
          <p:cNvPr id="27651" name="Content Placeholder 2"/>
          <p:cNvSpPr>
            <a:spLocks noGrp="1"/>
          </p:cNvSpPr>
          <p:nvPr>
            <p:ph idx="1"/>
          </p:nvPr>
        </p:nvSpPr>
        <p:spPr>
          <a:xfrm>
            <a:off x="685800" y="1600200"/>
            <a:ext cx="7086600" cy="4525963"/>
          </a:xfrm>
        </p:spPr>
        <p:txBody>
          <a:bodyPr/>
          <a:lstStyle/>
          <a:p>
            <a:pPr>
              <a:spcBef>
                <a:spcPts val="2400"/>
              </a:spcBef>
            </a:pPr>
            <a:r>
              <a:rPr lang="en-US" sz="2000" smtClean="0">
                <a:solidFill>
                  <a:schemeClr val="tx1"/>
                </a:solidFill>
              </a:rPr>
              <a:t>The </a:t>
            </a:r>
            <a:r>
              <a:rPr lang="en-US" sz="2000" b="1" smtClean="0">
                <a:solidFill>
                  <a:schemeClr val="tx1"/>
                </a:solidFill>
              </a:rPr>
              <a:t>systems development life cycle (SDLC)</a:t>
            </a:r>
            <a:r>
              <a:rPr lang="en-US" sz="2000" smtClean="0">
                <a:solidFill>
                  <a:schemeClr val="tx1"/>
                </a:solidFill>
              </a:rPr>
              <a:t> is the traditional systems development method used by organizations for large IT projects, such as IT infrastructure.</a:t>
            </a:r>
          </a:p>
          <a:p>
            <a:pPr>
              <a:spcBef>
                <a:spcPts val="2400"/>
              </a:spcBef>
            </a:pPr>
            <a:r>
              <a:rPr lang="en-US" sz="2000" smtClean="0">
                <a:solidFill>
                  <a:schemeClr val="tx1"/>
                </a:solidFill>
              </a:rPr>
              <a:t>The SDLC is a structured framework that consists of sequential processes by which information systems are developed. </a:t>
            </a:r>
          </a:p>
          <a:p>
            <a:pPr>
              <a:spcBef>
                <a:spcPts val="2400"/>
              </a:spcBef>
            </a:pPr>
            <a:r>
              <a:rPr lang="en-US" sz="2000" smtClean="0">
                <a:solidFill>
                  <a:schemeClr val="tx1"/>
                </a:solidFill>
              </a:rPr>
              <a:t>Within the SDLC, there is an iterative feature. </a:t>
            </a:r>
            <a:r>
              <a:rPr lang="en-US" sz="2000" i="1" smtClean="0">
                <a:solidFill>
                  <a:schemeClr val="tx1"/>
                </a:solidFill>
              </a:rPr>
              <a:t>Iteration</a:t>
            </a:r>
            <a:r>
              <a:rPr lang="en-US" sz="2000" smtClean="0">
                <a:solidFill>
                  <a:schemeClr val="tx1"/>
                </a:solidFill>
              </a:rPr>
              <a:t> is the revising of the results of any development process when new information makes this revision the smart thing to do. </a:t>
            </a:r>
          </a:p>
        </p:txBody>
      </p:sp>
      <p:sp>
        <p:nvSpPr>
          <p:cNvPr id="2765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765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4E6D1BE9-0266-4C07-A4FB-BB80EC2FD806}" type="slidenum">
              <a:rPr lang="en-US"/>
              <a:pPr fontAlgn="base">
                <a:spcBef>
                  <a:spcPct val="0"/>
                </a:spcBef>
                <a:spcAft>
                  <a:spcPct val="0"/>
                </a:spcAft>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2200" smtClean="0">
                <a:solidFill>
                  <a:schemeClr val="tx1"/>
                </a:solidFill>
              </a:rPr>
              <a:t>Figure 13.6  An eight-stage system development life cycle (SDLC)</a:t>
            </a:r>
            <a:endParaRPr lang="en-US" smtClean="0"/>
          </a:p>
        </p:txBody>
      </p:sp>
      <p:sp>
        <p:nvSpPr>
          <p:cNvPr id="28675"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8676"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17151C63-97DD-4D7F-A5A4-9D680B15B96E}" type="slidenum">
              <a:rPr lang="en-US"/>
              <a:pPr fontAlgn="base">
                <a:spcBef>
                  <a:spcPct val="0"/>
                </a:spcBef>
                <a:spcAft>
                  <a:spcPct val="0"/>
                </a:spcAft>
              </a:pPr>
              <a:t>22</a:t>
            </a:fld>
            <a:endParaRPr lang="en-US"/>
          </a:p>
        </p:txBody>
      </p:sp>
      <p:pic>
        <p:nvPicPr>
          <p:cNvPr id="6" name="Picture 3" descr="Figure-13-6-SDLC.png"/>
          <p:cNvPicPr>
            <a:picLocks noGrp="1" noChangeAspect="1"/>
          </p:cNvPicPr>
          <p:nvPr>
            <p:ph idx="1"/>
          </p:nvPr>
        </p:nvPicPr>
        <p:blipFill>
          <a:blip r:embed="rId3" cstate="print"/>
          <a:srcRect/>
          <a:stretch>
            <a:fillRect/>
          </a:stretch>
        </p:blipFill>
        <p:spPr>
          <a:xfrm>
            <a:off x="762000" y="1143000"/>
            <a:ext cx="7391400" cy="5088921"/>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774700" sx="102000" sy="102000" algn="ctr" rotWithShape="0">
              <a:schemeClr val="tx2">
                <a:lumMod val="50000"/>
                <a:alpha val="40000"/>
              </a:scheme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z="2400" i="1" smtClean="0">
                <a:solidFill>
                  <a:schemeClr val="tx1"/>
                </a:solidFill>
              </a:rPr>
              <a:t>Figure 13.7  Flowchart of a payroll application. </a:t>
            </a:r>
            <a:br>
              <a:rPr lang="en-US" sz="2400" i="1" smtClean="0">
                <a:solidFill>
                  <a:schemeClr val="tx1"/>
                </a:solidFill>
              </a:rPr>
            </a:br>
            <a:r>
              <a:rPr lang="en-US" sz="2400" b="0" i="1" smtClean="0">
                <a:solidFill>
                  <a:schemeClr val="tx1"/>
                </a:solidFill>
              </a:rPr>
              <a:t>Used during the programming stage (stage 4 )</a:t>
            </a:r>
          </a:p>
        </p:txBody>
      </p:sp>
      <p:sp>
        <p:nvSpPr>
          <p:cNvPr id="29699"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9700"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DFBF8714-26F2-466C-9D8E-9746CED5F833}" type="slidenum">
              <a:rPr lang="en-US"/>
              <a:pPr fontAlgn="base">
                <a:spcBef>
                  <a:spcPct val="0"/>
                </a:spcBef>
                <a:spcAft>
                  <a:spcPct val="0"/>
                </a:spcAft>
              </a:pPr>
              <a:t>23</a:t>
            </a:fld>
            <a:endParaRPr lang="en-US"/>
          </a:p>
        </p:txBody>
      </p:sp>
      <p:pic>
        <p:nvPicPr>
          <p:cNvPr id="29701" name="Picture 2" descr="Figure-13-7-flowchart.png"/>
          <p:cNvPicPr>
            <a:picLocks noGrp="1" noChangeAspect="1"/>
          </p:cNvPicPr>
          <p:nvPr>
            <p:ph idx="1"/>
          </p:nvPr>
        </p:nvPicPr>
        <p:blipFill>
          <a:blip r:embed="rId3" cstate="print"/>
          <a:srcRect/>
          <a:stretch>
            <a:fillRect/>
          </a:stretch>
        </p:blipFill>
        <p:spPr>
          <a:xfrm>
            <a:off x="2779713" y="1600200"/>
            <a:ext cx="3584575" cy="4525963"/>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81000" y="304800"/>
            <a:ext cx="8229600" cy="960438"/>
          </a:xfrm>
        </p:spPr>
        <p:txBody>
          <a:bodyPr/>
          <a:lstStyle/>
          <a:p>
            <a:r>
              <a:rPr lang="en-US" sz="2800" i="1" smtClean="0">
                <a:solidFill>
                  <a:schemeClr val="tx1"/>
                </a:solidFill>
              </a:rPr>
              <a:t>Chapter 13 Link Library</a:t>
            </a:r>
            <a:endParaRPr lang="en-US" sz="2800" smtClean="0">
              <a:solidFill>
                <a:schemeClr val="tx1"/>
              </a:solidFill>
            </a:endParaRPr>
          </a:p>
        </p:txBody>
      </p:sp>
      <p:sp>
        <p:nvSpPr>
          <p:cNvPr id="30723" name="Content Placeholder 2"/>
          <p:cNvSpPr>
            <a:spLocks noGrp="1"/>
          </p:cNvSpPr>
          <p:nvPr>
            <p:ph idx="1"/>
          </p:nvPr>
        </p:nvSpPr>
        <p:spPr>
          <a:xfrm>
            <a:off x="457200" y="1219200"/>
            <a:ext cx="8458200" cy="4876800"/>
          </a:xfrm>
        </p:spPr>
        <p:txBody>
          <a:bodyPr/>
          <a:lstStyle/>
          <a:p>
            <a:pPr>
              <a:spcBef>
                <a:spcPts val="600"/>
              </a:spcBef>
              <a:buFont typeface="Wingdings" pitchFamily="2" charset="2"/>
              <a:buNone/>
            </a:pPr>
            <a:r>
              <a:rPr lang="en-US" sz="1600" smtClean="0">
                <a:solidFill>
                  <a:schemeClr val="tx1"/>
                </a:solidFill>
              </a:rPr>
              <a:t>ARIS Express, business process modeling software.  </a:t>
            </a:r>
            <a:r>
              <a:rPr lang="en-US" sz="1600" i="1" u="sng" smtClean="0">
                <a:solidFill>
                  <a:schemeClr val="tx1"/>
                </a:solidFill>
                <a:hlinkClick r:id="rId3"/>
              </a:rPr>
              <a:t>ariscommunity.com/aris-express</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Oracle BPM Suite 11g  </a:t>
            </a:r>
            <a:r>
              <a:rPr lang="en-US" sz="1600" i="1" u="sng" smtClean="0">
                <a:solidFill>
                  <a:schemeClr val="tx1"/>
                </a:solidFill>
                <a:hlinkClick r:id="rId4"/>
              </a:rPr>
              <a:t>oracle.com/us/technologies/bpm/</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Oracle SOA Suite 11g  </a:t>
            </a:r>
            <a:r>
              <a:rPr lang="en-US" sz="1600" i="1" u="sng" smtClean="0">
                <a:solidFill>
                  <a:schemeClr val="tx1"/>
                </a:solidFill>
                <a:hlinkClick r:id="rId5"/>
              </a:rPr>
              <a:t>oracle.com/us/technologies/soa/</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Project Management Institute  </a:t>
            </a:r>
            <a:r>
              <a:rPr lang="en-US" sz="1600" i="1" u="sng" smtClean="0">
                <a:solidFill>
                  <a:schemeClr val="tx1"/>
                </a:solidFill>
                <a:hlinkClick r:id="rId6"/>
              </a:rPr>
              <a:t>pmi.org/</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Fastforward BPM blog   </a:t>
            </a:r>
            <a:r>
              <a:rPr lang="en-US" sz="1600" i="1" u="sng" smtClean="0">
                <a:solidFill>
                  <a:schemeClr val="tx1"/>
                </a:solidFill>
                <a:hlinkClick r:id="rId7"/>
              </a:rPr>
              <a:t>fastforwardblog.com/</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Open source BPM and workflow  </a:t>
            </a:r>
            <a:r>
              <a:rPr lang="en-US" sz="1600" i="1" u="sng" smtClean="0">
                <a:solidFill>
                  <a:schemeClr val="tx1"/>
                </a:solidFill>
                <a:hlinkClick r:id="rId8"/>
              </a:rPr>
              <a:t>processmaker.com/</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BPM/SOA Community Insights </a:t>
            </a:r>
            <a:r>
              <a:rPr lang="en-US" sz="1600" i="1" u="sng" smtClean="0">
                <a:solidFill>
                  <a:schemeClr val="tx1"/>
                </a:solidFill>
                <a:hlinkClick r:id="rId9"/>
              </a:rPr>
              <a:t>blog.soa-consortium.org/</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Adaptive Planning demo for budgeting, forecasting, reporting, analysis </a:t>
            </a:r>
            <a:r>
              <a:rPr lang="en-US" sz="1600" i="1" u="sng" smtClean="0">
                <a:solidFill>
                  <a:schemeClr val="tx1"/>
                </a:solidFill>
                <a:hlinkClick r:id="rId10"/>
              </a:rPr>
              <a:t>adaptiveplanning.com/</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IBM  BPM  </a:t>
            </a:r>
            <a:r>
              <a:rPr lang="en-US" sz="1600" i="1" u="sng" smtClean="0">
                <a:solidFill>
                  <a:schemeClr val="tx1"/>
                </a:solidFill>
                <a:hlinkClick r:id="rId11"/>
              </a:rPr>
              <a:t>www-01.ibm.com/software/info/bpm/</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IBM BPM Blueprint demo  </a:t>
            </a:r>
            <a:r>
              <a:rPr lang="en-US" sz="1600" i="1" u="sng" smtClean="0">
                <a:solidFill>
                  <a:schemeClr val="tx1"/>
                </a:solidFill>
                <a:hlinkClick r:id="rId12"/>
              </a:rPr>
              <a:t>www-01.ibm.com/software/integration/bpm-blueprint/</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IT Business Edge BPM </a:t>
            </a:r>
            <a:r>
              <a:rPr lang="en-US" sz="1600" i="1" u="sng" smtClean="0">
                <a:solidFill>
                  <a:schemeClr val="tx1"/>
                </a:solidFill>
                <a:hlinkClick r:id="rId13"/>
              </a:rPr>
              <a:t>itbusinessedge.com/topics/show.aspx?t=482</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Oracle Business Activity Monitoring (BAM) </a:t>
            </a:r>
            <a:r>
              <a:rPr lang="en-US" sz="1600" i="1" u="sng" smtClean="0">
                <a:solidFill>
                  <a:schemeClr val="tx1"/>
                </a:solidFill>
                <a:hlinkClick r:id="rId14"/>
              </a:rPr>
              <a:t>oracle.com/appserver/business-activity-monitoring.html</a:t>
            </a:r>
            <a:r>
              <a:rPr lang="en-US" sz="1600" i="1" smtClean="0">
                <a:solidFill>
                  <a:schemeClr val="tx1"/>
                </a:solidFill>
              </a:rPr>
              <a:t> </a:t>
            </a:r>
            <a:endParaRPr lang="en-US" sz="1600" smtClean="0">
              <a:solidFill>
                <a:schemeClr val="tx1"/>
              </a:solidFill>
            </a:endParaRPr>
          </a:p>
          <a:p>
            <a:pPr>
              <a:spcBef>
                <a:spcPts val="600"/>
              </a:spcBef>
              <a:buFont typeface="Wingdings" pitchFamily="2" charset="2"/>
              <a:buNone/>
            </a:pPr>
            <a:r>
              <a:rPr lang="en-US" sz="1600" smtClean="0">
                <a:solidFill>
                  <a:schemeClr val="tx1"/>
                </a:solidFill>
              </a:rPr>
              <a:t>InfoSys Research BPM, SOA, and enterprise architecture  </a:t>
            </a:r>
            <a:r>
              <a:rPr lang="en-US" sz="1600" i="1" u="sng" smtClean="0">
                <a:solidFill>
                  <a:schemeClr val="tx1"/>
                </a:solidFill>
                <a:hlinkClick r:id="rId15"/>
              </a:rPr>
              <a:t>infosys.com/research/</a:t>
            </a:r>
            <a:r>
              <a:rPr lang="en-US" sz="1600" i="1" smtClean="0">
                <a:solidFill>
                  <a:schemeClr val="tx1"/>
                </a:solidFill>
              </a:rPr>
              <a:t>  and  </a:t>
            </a:r>
            <a:r>
              <a:rPr lang="en-US" sz="1600" i="1" u="sng" smtClean="0">
                <a:solidFill>
                  <a:schemeClr val="tx1"/>
                </a:solidFill>
                <a:hlinkClick r:id="rId16"/>
              </a:rPr>
              <a:t>infosys.com/research/centers-of-excellence/</a:t>
            </a:r>
            <a:r>
              <a:rPr lang="en-US" sz="1600" i="1" smtClean="0">
                <a:solidFill>
                  <a:schemeClr val="tx1"/>
                </a:solidFill>
              </a:rPr>
              <a:t> </a:t>
            </a:r>
            <a:endParaRPr lang="en-US" sz="1600" smtClean="0">
              <a:solidFill>
                <a:schemeClr val="tx1"/>
              </a:solidFill>
            </a:endParaRPr>
          </a:p>
        </p:txBody>
      </p:sp>
      <p:sp>
        <p:nvSpPr>
          <p:cNvPr id="3072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3072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0E906BFA-2ACA-4E97-B83C-84B3EC51BA8A}" type="slidenum">
              <a:rPr lang="en-US"/>
              <a:pPr fontAlgn="base">
                <a:spcBef>
                  <a:spcPct val="0"/>
                </a:spcBef>
                <a:spcAft>
                  <a:spcPct val="0"/>
                </a:spcAft>
              </a:pPr>
              <a:t>24</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55638"/>
            <a:ext cx="8229600" cy="868362"/>
          </a:xfrm>
        </p:spPr>
        <p:txBody>
          <a:bodyPr rtlCol="0"/>
          <a:lstStyle/>
          <a:p>
            <a:pPr fontAlgn="auto">
              <a:spcAft>
                <a:spcPts val="0"/>
              </a:spcAft>
              <a:defRPr/>
            </a:pPr>
            <a:r>
              <a:rPr lang="en-US" i="1" spc="300" dirty="0" smtClean="0">
                <a:solidFill>
                  <a:schemeClr val="tx1"/>
                </a:solidFill>
                <a:effectLst>
                  <a:outerShdw blurRad="38100" dist="38100" dir="2700000" algn="tl">
                    <a:srgbClr val="000000">
                      <a:alpha val="43137"/>
                    </a:srgbClr>
                  </a:outerShdw>
                </a:effectLst>
              </a:rPr>
              <a:t>Chapter 13 Learning Objectives</a:t>
            </a:r>
            <a:endParaRPr lang="en-US" dirty="0"/>
          </a:p>
        </p:txBody>
      </p:sp>
      <p:sp>
        <p:nvSpPr>
          <p:cNvPr id="7171" name="Content Placeholder 2"/>
          <p:cNvSpPr>
            <a:spLocks noGrp="1"/>
          </p:cNvSpPr>
          <p:nvPr>
            <p:ph idx="1"/>
          </p:nvPr>
        </p:nvSpPr>
        <p:spPr>
          <a:xfrm>
            <a:off x="914400" y="1524000"/>
            <a:ext cx="7162800" cy="3657600"/>
          </a:xfrm>
        </p:spPr>
        <p:txBody>
          <a:bodyPr/>
          <a:lstStyle/>
          <a:p>
            <a:pPr>
              <a:spcBef>
                <a:spcPts val="2400"/>
              </a:spcBef>
            </a:pPr>
            <a:r>
              <a:rPr lang="en-US" sz="2000" b="1" smtClean="0">
                <a:solidFill>
                  <a:schemeClr val="tx1"/>
                </a:solidFill>
              </a:rPr>
              <a:t>Understand business process management (BPM), BPM tools, and service-oriented architecture (SOA)—and their role in business agility and process optimization. </a:t>
            </a:r>
          </a:p>
          <a:p>
            <a:pPr>
              <a:spcBef>
                <a:spcPts val="2400"/>
              </a:spcBef>
            </a:pPr>
            <a:r>
              <a:rPr lang="en-US" sz="2000" b="1" smtClean="0">
                <a:solidFill>
                  <a:schemeClr val="tx1"/>
                </a:solidFill>
              </a:rPr>
              <a:t>Understand the importance of software architecture design to the maintenance and agility of business processes. </a:t>
            </a:r>
          </a:p>
          <a:p>
            <a:pPr>
              <a:spcBef>
                <a:spcPts val="2400"/>
              </a:spcBef>
            </a:pPr>
            <a:r>
              <a:rPr lang="en-US" sz="2000" b="1" smtClean="0">
                <a:solidFill>
                  <a:schemeClr val="tx1"/>
                </a:solidFill>
              </a:rPr>
              <a:t>Describe IT project identification, justification, and planning; and understand the triple constraints.</a:t>
            </a:r>
          </a:p>
          <a:p>
            <a:pPr>
              <a:spcBef>
                <a:spcPts val="2400"/>
              </a:spcBef>
            </a:pPr>
            <a:r>
              <a:rPr lang="en-US" sz="2000" b="1" smtClean="0">
                <a:solidFill>
                  <a:schemeClr val="tx1"/>
                </a:solidFill>
              </a:rPr>
              <a:t>Describe the systems development lifecycle (SDLC). </a:t>
            </a:r>
          </a:p>
        </p:txBody>
      </p:sp>
      <p:sp>
        <p:nvSpPr>
          <p:cNvPr id="717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717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43552753-E067-493B-8FA2-C4C358E8CD5E}" type="slidenum">
              <a:rPr lang="en-US"/>
              <a:pPr fontAlgn="base">
                <a:spcBef>
                  <a:spcPct val="0"/>
                </a:spcBef>
                <a:spcAft>
                  <a:spcPct val="0"/>
                </a:spcAft>
              </a:pPr>
              <a:t>3</a:t>
            </a:fld>
            <a:endParaRPr 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solidFill>
                  <a:schemeClr val="tx1"/>
                </a:solidFill>
              </a:rPr>
              <a:t>13.1 Business Process Management </a:t>
            </a:r>
            <a:r>
              <a:rPr lang="en-US" sz="2800" smtClean="0">
                <a:solidFill>
                  <a:schemeClr val="tx1"/>
                </a:solidFill>
              </a:rPr>
              <a:t>(BPM) and </a:t>
            </a:r>
            <a:r>
              <a:rPr lang="en-US" smtClean="0">
                <a:solidFill>
                  <a:schemeClr val="tx1"/>
                </a:solidFill>
              </a:rPr>
              <a:t>Service-Oriented Architecture </a:t>
            </a:r>
            <a:r>
              <a:rPr lang="en-US" sz="2800" smtClean="0">
                <a:solidFill>
                  <a:schemeClr val="tx1"/>
                </a:solidFill>
              </a:rPr>
              <a:t>(SOA) </a:t>
            </a:r>
            <a:endParaRPr lang="en-US" smtClean="0">
              <a:solidFill>
                <a:schemeClr val="tx1"/>
              </a:solidFill>
            </a:endParaRPr>
          </a:p>
        </p:txBody>
      </p:sp>
      <p:sp>
        <p:nvSpPr>
          <p:cNvPr id="3" name="Content Placeholder 2"/>
          <p:cNvSpPr>
            <a:spLocks noGrp="1"/>
          </p:cNvSpPr>
          <p:nvPr>
            <p:ph idx="1"/>
          </p:nvPr>
        </p:nvSpPr>
        <p:spPr>
          <a:xfrm>
            <a:off x="914400" y="1828800"/>
            <a:ext cx="7315200" cy="4297363"/>
          </a:xfrm>
        </p:spPr>
        <p:txBody>
          <a:bodyPr rtlCol="0">
            <a:normAutofit/>
          </a:bodyPr>
          <a:lstStyle/>
          <a:p>
            <a:pPr fontAlgn="auto">
              <a:spcBef>
                <a:spcPts val="1800"/>
              </a:spcBef>
              <a:spcAft>
                <a:spcPts val="0"/>
              </a:spcAft>
              <a:defRPr/>
            </a:pPr>
            <a:r>
              <a:rPr lang="en-US" sz="2000" dirty="0" smtClean="0">
                <a:solidFill>
                  <a:schemeClr val="tx1"/>
                </a:solidFill>
              </a:rPr>
              <a:t>A </a:t>
            </a:r>
            <a:r>
              <a:rPr lang="en-US" sz="2000" b="1" dirty="0" smtClean="0">
                <a:solidFill>
                  <a:schemeClr val="tx1"/>
                </a:solidFill>
              </a:rPr>
              <a:t>business process</a:t>
            </a:r>
            <a:r>
              <a:rPr lang="en-US" sz="2000" dirty="0" smtClean="0">
                <a:solidFill>
                  <a:schemeClr val="tx1"/>
                </a:solidFill>
              </a:rPr>
              <a:t> accomplishes or produces something of value to the organization.</a:t>
            </a:r>
          </a:p>
          <a:p>
            <a:pPr fontAlgn="auto">
              <a:spcBef>
                <a:spcPts val="1800"/>
              </a:spcBef>
              <a:spcAft>
                <a:spcPts val="0"/>
              </a:spcAft>
              <a:defRPr/>
            </a:pPr>
            <a:r>
              <a:rPr lang="en-US" sz="2000" dirty="0" smtClean="0">
                <a:solidFill>
                  <a:schemeClr val="tx1"/>
                </a:solidFill>
              </a:rPr>
              <a:t>A business process consists of a collection of </a:t>
            </a:r>
            <a:r>
              <a:rPr lang="en-US" sz="2000" b="1" dirty="0" smtClean="0">
                <a:solidFill>
                  <a:schemeClr val="tx1"/>
                </a:solidFill>
              </a:rPr>
              <a:t>tasks</a:t>
            </a:r>
            <a:r>
              <a:rPr lang="en-US" sz="2000" dirty="0" smtClean="0">
                <a:solidFill>
                  <a:schemeClr val="tx1"/>
                </a:solidFill>
              </a:rPr>
              <a:t> that are executed according to certain rules to achieve certain goals. </a:t>
            </a:r>
          </a:p>
          <a:p>
            <a:pPr lvl="1" fontAlgn="auto">
              <a:spcBef>
                <a:spcPts val="600"/>
              </a:spcBef>
              <a:spcAft>
                <a:spcPts val="0"/>
              </a:spcAft>
              <a:defRPr/>
            </a:pPr>
            <a:r>
              <a:rPr lang="en-US" sz="2000" dirty="0" smtClean="0">
                <a:solidFill>
                  <a:schemeClr val="tx1"/>
                </a:solidFill>
              </a:rPr>
              <a:t>Tasks can be automated, semi-automated, or be performed manually. </a:t>
            </a:r>
          </a:p>
          <a:p>
            <a:pPr fontAlgn="auto">
              <a:spcBef>
                <a:spcPts val="1800"/>
              </a:spcBef>
              <a:spcAft>
                <a:spcPts val="0"/>
              </a:spcAft>
              <a:defRPr/>
            </a:pPr>
            <a:r>
              <a:rPr lang="en-US" sz="2000" dirty="0" smtClean="0">
                <a:solidFill>
                  <a:schemeClr val="tx1"/>
                </a:solidFill>
              </a:rPr>
              <a:t>A process has inputs and outputs that are </a:t>
            </a:r>
            <a:r>
              <a:rPr lang="en-US" sz="2000" i="1" dirty="0" smtClean="0">
                <a:solidFill>
                  <a:schemeClr val="tx1"/>
                </a:solidFill>
              </a:rPr>
              <a:t>measurable</a:t>
            </a:r>
            <a:r>
              <a:rPr lang="en-US" sz="2000" dirty="0" smtClean="0">
                <a:solidFill>
                  <a:schemeClr val="tx1"/>
                </a:solidFill>
              </a:rPr>
              <a:t>, and therefore can be managed. </a:t>
            </a:r>
          </a:p>
          <a:p>
            <a:pPr fontAlgn="auto">
              <a:spcBef>
                <a:spcPts val="1800"/>
              </a:spcBef>
              <a:spcAft>
                <a:spcPts val="0"/>
              </a:spcAft>
              <a:defRPr/>
            </a:pPr>
            <a:r>
              <a:rPr lang="en-US" sz="2000" dirty="0" smtClean="0">
                <a:solidFill>
                  <a:schemeClr val="tx1"/>
                </a:solidFill>
              </a:rPr>
              <a:t>Business processes integrate ISs and people. </a:t>
            </a:r>
            <a:endParaRPr lang="en-US" sz="2000" dirty="0">
              <a:solidFill>
                <a:schemeClr val="tx1"/>
              </a:solidFill>
            </a:endParaRPr>
          </a:p>
        </p:txBody>
      </p:sp>
      <p:sp>
        <p:nvSpPr>
          <p:cNvPr id="1024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024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634476F7-C1C8-46BB-901E-C89B680AFABC}" type="slidenum">
              <a:rPr lang="en-US"/>
              <a:pPr fontAlgn="base">
                <a:spcBef>
                  <a:spcPct val="0"/>
                </a:spcBef>
                <a:spcAft>
                  <a:spcPct val="0"/>
                </a:spcAft>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2400" i="1" smtClean="0">
                <a:solidFill>
                  <a:schemeClr val="tx1"/>
                </a:solidFill>
              </a:rPr>
              <a:t>Example of a process</a:t>
            </a:r>
          </a:p>
        </p:txBody>
      </p:sp>
      <p:sp>
        <p:nvSpPr>
          <p:cNvPr id="11267"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1268"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065BCF07-B0F3-4900-AD86-EA9D10D30EA9}" type="slidenum">
              <a:rPr lang="en-US"/>
              <a:pPr fontAlgn="base">
                <a:spcBef>
                  <a:spcPct val="0"/>
                </a:spcBef>
                <a:spcAft>
                  <a:spcPct val="0"/>
                </a:spcAft>
              </a:pPr>
              <a:t>5</a:t>
            </a:fld>
            <a:endParaRPr lang="en-US"/>
          </a:p>
        </p:txBody>
      </p:sp>
      <p:pic>
        <p:nvPicPr>
          <p:cNvPr id="6" name="Content Placeholder 5" descr="Figure-13-1-model-of-business-process.tif"/>
          <p:cNvPicPr>
            <a:picLocks noGrp="1" noChangeAspect="1"/>
          </p:cNvPicPr>
          <p:nvPr>
            <p:ph idx="1"/>
          </p:nvPr>
        </p:nvPicPr>
        <p:blipFill>
          <a:blip r:embed="rId3" cstate="print"/>
          <a:stretch>
            <a:fillRect/>
          </a:stretch>
        </p:blipFill>
        <p:spPr>
          <a:xfrm>
            <a:off x="228600" y="1600200"/>
            <a:ext cx="8686800" cy="3265660"/>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711200" sx="102000" sy="102000" algn="ctr" rotWithShape="0">
              <a:schemeClr val="accent1">
                <a:lumMod val="50000"/>
                <a:alpha val="40000"/>
              </a:scheme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229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6395F9C6-040E-48F3-8BEF-B94DBF482CC6}" type="slidenum">
              <a:rPr lang="en-US"/>
              <a:pPr fontAlgn="base">
                <a:spcBef>
                  <a:spcPct val="0"/>
                </a:spcBef>
                <a:spcAft>
                  <a:spcPct val="0"/>
                </a:spcAft>
              </a:pPr>
              <a:t>6</a:t>
            </a:fld>
            <a:endParaRPr lang="en-US"/>
          </a:p>
        </p:txBody>
      </p:sp>
      <p:pic>
        <p:nvPicPr>
          <p:cNvPr id="6" name="Content Placeholder 5" descr="Figure-13-1-BPM.tif"/>
          <p:cNvPicPr>
            <a:picLocks noGrp="1" noChangeAspect="1"/>
          </p:cNvPicPr>
          <p:nvPr>
            <p:ph idx="1"/>
          </p:nvPr>
        </p:nvPicPr>
        <p:blipFill>
          <a:blip r:embed="rId3" cstate="print"/>
          <a:srcRect/>
          <a:stretch>
            <a:fillRect/>
          </a:stretch>
        </p:blipFill>
        <p:spPr>
          <a:xfrm>
            <a:off x="1905000" y="1295400"/>
            <a:ext cx="5180611" cy="4525963"/>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innerShdw blurRad="406400" dir="6420000">
              <a:prstClr val="black"/>
            </a:innerShdw>
          </a:effectLst>
        </p:spPr>
      </p:pic>
      <p:sp>
        <p:nvSpPr>
          <p:cNvPr id="12293" name="Rectangle 3"/>
          <p:cNvSpPr>
            <a:spLocks noGrp="1" noChangeArrowheads="1"/>
          </p:cNvSpPr>
          <p:nvPr>
            <p:ph type="title"/>
          </p:nvPr>
        </p:nvSpPr>
        <p:spPr>
          <a:xfrm>
            <a:off x="1828800" y="685800"/>
            <a:ext cx="4191000" cy="411163"/>
          </a:xfrm>
        </p:spPr>
        <p:txBody>
          <a:bodyPr>
            <a:spAutoFit/>
          </a:bodyPr>
          <a:lstStyle/>
          <a:p>
            <a:r>
              <a:rPr lang="en-US" sz="2000" smtClean="0">
                <a:solidFill>
                  <a:schemeClr val="tx1"/>
                </a:solidFill>
              </a:rPr>
              <a:t>Figure 13.2 Business process life cycle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533400"/>
            <a:ext cx="8001000" cy="1143000"/>
          </a:xfrm>
        </p:spPr>
        <p:txBody>
          <a:bodyPr/>
          <a:lstStyle/>
          <a:p>
            <a:r>
              <a:rPr lang="en-US" smtClean="0">
                <a:solidFill>
                  <a:schemeClr val="tx1"/>
                </a:solidFill>
              </a:rPr>
              <a:t>Business activity monitoring (BAM)</a:t>
            </a:r>
            <a:endParaRPr lang="en-US" smtClean="0"/>
          </a:p>
        </p:txBody>
      </p:sp>
      <p:sp>
        <p:nvSpPr>
          <p:cNvPr id="3" name="Content Placeholder 2"/>
          <p:cNvSpPr>
            <a:spLocks noGrp="1"/>
          </p:cNvSpPr>
          <p:nvPr>
            <p:ph idx="1"/>
          </p:nvPr>
        </p:nvSpPr>
        <p:spPr>
          <a:xfrm>
            <a:off x="457200" y="1905000"/>
            <a:ext cx="8229600" cy="4221163"/>
          </a:xfrm>
        </p:spPr>
        <p:txBody>
          <a:bodyPr rtlCol="0">
            <a:normAutofit/>
          </a:bodyPr>
          <a:lstStyle/>
          <a:p>
            <a:pPr fontAlgn="auto">
              <a:spcBef>
                <a:spcPts val="2400"/>
              </a:spcBef>
              <a:spcAft>
                <a:spcPts val="0"/>
              </a:spcAft>
              <a:defRPr/>
            </a:pPr>
            <a:r>
              <a:rPr lang="en-US" sz="2000" dirty="0" smtClean="0">
                <a:solidFill>
                  <a:schemeClr val="tx1"/>
                </a:solidFill>
              </a:rPr>
              <a:t>Many software vendors that are used to implement business processes, such as Oracle, Microsoft, Cordys, and IBM, include </a:t>
            </a:r>
            <a:r>
              <a:rPr lang="en-US" sz="2000" b="1" dirty="0" smtClean="0">
                <a:solidFill>
                  <a:schemeClr val="tx1"/>
                </a:solidFill>
              </a:rPr>
              <a:t>business activity monitoring</a:t>
            </a:r>
            <a:r>
              <a:rPr lang="en-US" sz="2000" dirty="0" smtClean="0">
                <a:solidFill>
                  <a:schemeClr val="tx1"/>
                </a:solidFill>
              </a:rPr>
              <a:t> </a:t>
            </a:r>
            <a:r>
              <a:rPr lang="en-US" sz="2000" b="1" dirty="0" smtClean="0">
                <a:solidFill>
                  <a:schemeClr val="tx1"/>
                </a:solidFill>
              </a:rPr>
              <a:t>(BAM) </a:t>
            </a:r>
            <a:r>
              <a:rPr lang="en-US" sz="2000" dirty="0" smtClean="0">
                <a:solidFill>
                  <a:schemeClr val="tx1"/>
                </a:solidFill>
              </a:rPr>
              <a:t>functionality. </a:t>
            </a:r>
          </a:p>
          <a:p>
            <a:pPr fontAlgn="auto">
              <a:spcBef>
                <a:spcPts val="2400"/>
              </a:spcBef>
              <a:spcAft>
                <a:spcPts val="0"/>
              </a:spcAft>
              <a:defRPr/>
            </a:pPr>
            <a:r>
              <a:rPr lang="en-US" sz="2000" dirty="0" smtClean="0">
                <a:solidFill>
                  <a:schemeClr val="tx1"/>
                </a:solidFill>
              </a:rPr>
              <a:t>For example, Oracle BAM is an integral part of the BPM suite </a:t>
            </a:r>
            <a:r>
              <a:rPr lang="en-US" sz="2000" i="1" dirty="0" smtClean="0">
                <a:solidFill>
                  <a:schemeClr val="tx1"/>
                </a:solidFill>
                <a:hlinkClick r:id="rId3"/>
              </a:rPr>
              <a:t>oracle.com/appserver/business-activity-monitoring.html</a:t>
            </a:r>
            <a:endParaRPr lang="en-US" sz="2000" i="1" dirty="0" smtClean="0">
              <a:solidFill>
                <a:schemeClr val="tx1"/>
              </a:solidFill>
            </a:endParaRPr>
          </a:p>
          <a:p>
            <a:pPr lvl="1" fontAlgn="auto">
              <a:spcBef>
                <a:spcPts val="2400"/>
              </a:spcBef>
              <a:spcAft>
                <a:spcPts val="0"/>
              </a:spcAft>
              <a:defRPr/>
            </a:pPr>
            <a:r>
              <a:rPr lang="en-US" sz="2000" dirty="0" smtClean="0">
                <a:solidFill>
                  <a:schemeClr val="tx1"/>
                </a:solidFill>
              </a:rPr>
              <a:t>It is a message-based, event-driven platform links KPIs of the process being monitored in real-time and presents  information about the processes on dashboards.</a:t>
            </a:r>
            <a:endParaRPr lang="en-US" sz="2000" dirty="0">
              <a:solidFill>
                <a:schemeClr val="tx1"/>
              </a:solidFill>
            </a:endParaRPr>
          </a:p>
        </p:txBody>
      </p:sp>
      <p:sp>
        <p:nvSpPr>
          <p:cNvPr id="13316"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3317"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5A971B88-F347-4940-B4C4-3B87E8F1465D}" type="slidenum">
              <a:rPr lang="en-US"/>
              <a:pPr fontAlgn="base">
                <a:spcBef>
                  <a:spcPct val="0"/>
                </a:spcBef>
                <a:spcAft>
                  <a:spcPct val="0"/>
                </a:spcAft>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533400"/>
            <a:ext cx="7772400" cy="1143000"/>
          </a:xfrm>
        </p:spPr>
        <p:txBody>
          <a:bodyPr/>
          <a:lstStyle/>
          <a:p>
            <a:r>
              <a:rPr lang="en-US" sz="2400" i="1" smtClean="0">
                <a:solidFill>
                  <a:schemeClr val="tx1"/>
                </a:solidFill>
              </a:rPr>
              <a:t>Business process management (BPM) </a:t>
            </a:r>
          </a:p>
        </p:txBody>
      </p:sp>
      <p:sp>
        <p:nvSpPr>
          <p:cNvPr id="14339" name="Content Placeholder 2"/>
          <p:cNvSpPr>
            <a:spLocks noGrp="1"/>
          </p:cNvSpPr>
          <p:nvPr>
            <p:ph idx="1"/>
          </p:nvPr>
        </p:nvSpPr>
        <p:spPr>
          <a:xfrm>
            <a:off x="914400" y="1600200"/>
            <a:ext cx="6934200" cy="3429000"/>
          </a:xfrm>
        </p:spPr>
        <p:txBody>
          <a:bodyPr/>
          <a:lstStyle/>
          <a:p>
            <a:pPr>
              <a:spcBef>
                <a:spcPts val="1800"/>
              </a:spcBef>
            </a:pPr>
            <a:r>
              <a:rPr lang="en-US" sz="2000" smtClean="0">
                <a:solidFill>
                  <a:schemeClr val="tx1"/>
                </a:solidFill>
              </a:rPr>
              <a:t>Methods and tools to support stages of the business process lifecycle. </a:t>
            </a:r>
          </a:p>
          <a:p>
            <a:pPr>
              <a:spcBef>
                <a:spcPts val="1800"/>
              </a:spcBef>
            </a:pPr>
            <a:r>
              <a:rPr lang="en-US" sz="2000" i="1" smtClean="0">
                <a:solidFill>
                  <a:schemeClr val="tx1"/>
                </a:solidFill>
              </a:rPr>
              <a:t>In the short term, </a:t>
            </a:r>
            <a:r>
              <a:rPr lang="en-US" sz="2000" smtClean="0">
                <a:solidFill>
                  <a:schemeClr val="tx1"/>
                </a:solidFill>
              </a:rPr>
              <a:t>BPM helps companies improve profitability by reducing waste and costs</a:t>
            </a:r>
          </a:p>
          <a:p>
            <a:pPr>
              <a:spcBef>
                <a:spcPts val="1800"/>
              </a:spcBef>
            </a:pPr>
            <a:r>
              <a:rPr lang="en-US" sz="2000" i="1" smtClean="0">
                <a:solidFill>
                  <a:schemeClr val="tx1"/>
                </a:solidFill>
              </a:rPr>
              <a:t>In the long run</a:t>
            </a:r>
            <a:r>
              <a:rPr lang="en-US" sz="2000" smtClean="0">
                <a:solidFill>
                  <a:schemeClr val="tx1"/>
                </a:solidFill>
              </a:rPr>
              <a:t>, BPM helps keep companies responsive to business changes.</a:t>
            </a:r>
          </a:p>
          <a:p>
            <a:pPr>
              <a:spcBef>
                <a:spcPts val="1800"/>
              </a:spcBef>
            </a:pPr>
            <a:r>
              <a:rPr lang="en-US" sz="2000" smtClean="0">
                <a:solidFill>
                  <a:schemeClr val="tx1"/>
                </a:solidFill>
              </a:rPr>
              <a:t>To properly address process improvement, organizations must develop a carefully crafted BPM strategy.</a:t>
            </a:r>
          </a:p>
        </p:txBody>
      </p:sp>
      <p:sp>
        <p:nvSpPr>
          <p:cNvPr id="1434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434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D34C9CD0-70AD-40EA-812C-EC120E490825}" type="slidenum">
              <a:rPr lang="en-US"/>
              <a:pPr fontAlgn="base">
                <a:spcBef>
                  <a:spcPct val="0"/>
                </a:spcBef>
                <a:spcAft>
                  <a:spcPct val="0"/>
                </a:spcAft>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914400" y="609600"/>
            <a:ext cx="7543800" cy="1143000"/>
          </a:xfrm>
        </p:spPr>
        <p:txBody>
          <a:bodyPr/>
          <a:lstStyle/>
          <a:p>
            <a:r>
              <a:rPr lang="en-US" sz="2400" i="1" smtClean="0">
                <a:solidFill>
                  <a:schemeClr val="tx1"/>
                </a:solidFill>
              </a:rPr>
              <a:t>BPM Strategy Considerations</a:t>
            </a:r>
            <a:endParaRPr lang="en-US" sz="2400" smtClean="0">
              <a:solidFill>
                <a:schemeClr val="tx1"/>
              </a:solidFill>
            </a:endParaRPr>
          </a:p>
        </p:txBody>
      </p:sp>
      <p:sp>
        <p:nvSpPr>
          <p:cNvPr id="3" name="Content Placeholder 2"/>
          <p:cNvSpPr>
            <a:spLocks noGrp="1"/>
          </p:cNvSpPr>
          <p:nvPr>
            <p:ph idx="1"/>
          </p:nvPr>
        </p:nvSpPr>
        <p:spPr>
          <a:xfrm>
            <a:off x="762000" y="1600200"/>
            <a:ext cx="7620000" cy="4343400"/>
          </a:xfrm>
        </p:spPr>
        <p:txBody>
          <a:bodyPr rtlCol="0">
            <a:normAutofit fontScale="92500"/>
          </a:bodyPr>
          <a:lstStyle/>
          <a:p>
            <a:pPr indent="0" fontAlgn="auto">
              <a:spcAft>
                <a:spcPts val="0"/>
              </a:spcAft>
              <a:buFont typeface="Wingdings" pitchFamily="2" charset="2"/>
              <a:buNone/>
              <a:defRPr/>
            </a:pPr>
            <a:r>
              <a:rPr lang="en-US" sz="2400" dirty="0" smtClean="0">
                <a:solidFill>
                  <a:schemeClr val="tx1"/>
                </a:solidFill>
              </a:rPr>
              <a:t>A well-implemented BPM strategy enables an organization to: </a:t>
            </a:r>
          </a:p>
          <a:p>
            <a:pPr lvl="1" fontAlgn="auto">
              <a:spcAft>
                <a:spcPts val="0"/>
              </a:spcAft>
              <a:defRPr/>
            </a:pPr>
            <a:r>
              <a:rPr lang="en-US" sz="2400" dirty="0" smtClean="0">
                <a:solidFill>
                  <a:schemeClr val="tx1"/>
                </a:solidFill>
              </a:rPr>
              <a:t>Gain greater visibility into processes</a:t>
            </a:r>
          </a:p>
          <a:p>
            <a:pPr lvl="1" fontAlgn="auto">
              <a:spcAft>
                <a:spcPts val="0"/>
              </a:spcAft>
              <a:defRPr/>
            </a:pPr>
            <a:r>
              <a:rPr lang="en-US" sz="2400" dirty="0" smtClean="0">
                <a:solidFill>
                  <a:schemeClr val="tx1"/>
                </a:solidFill>
              </a:rPr>
              <a:t>Identify root causes of bottlenecks within processes</a:t>
            </a:r>
          </a:p>
          <a:p>
            <a:pPr lvl="1" fontAlgn="auto">
              <a:spcAft>
                <a:spcPts val="0"/>
              </a:spcAft>
              <a:defRPr/>
            </a:pPr>
            <a:r>
              <a:rPr lang="en-US" sz="2400" dirty="0" smtClean="0">
                <a:solidFill>
                  <a:schemeClr val="tx1"/>
                </a:solidFill>
              </a:rPr>
              <a:t>Pinpoint hand-offs in processes</a:t>
            </a:r>
          </a:p>
          <a:p>
            <a:pPr lvl="1" fontAlgn="auto">
              <a:spcAft>
                <a:spcPts val="0"/>
              </a:spcAft>
              <a:defRPr/>
            </a:pPr>
            <a:endParaRPr lang="en-US" sz="2400" dirty="0" smtClean="0">
              <a:solidFill>
                <a:schemeClr val="tx1"/>
              </a:solidFill>
            </a:endParaRPr>
          </a:p>
          <a:p>
            <a:pPr lvl="1" algn="just" fontAlgn="auto">
              <a:spcAft>
                <a:spcPts val="0"/>
              </a:spcAft>
              <a:buFont typeface="Arial" pitchFamily="34" charset="0"/>
              <a:buNone/>
              <a:defRPr/>
            </a:pPr>
            <a:r>
              <a:rPr lang="en-US" sz="2400" i="1" dirty="0" smtClean="0">
                <a:solidFill>
                  <a:schemeClr val="tx1"/>
                </a:solidFill>
              </a:rPr>
              <a:t>Warning: </a:t>
            </a:r>
            <a:r>
              <a:rPr lang="en-US" sz="2400" dirty="0" smtClean="0">
                <a:solidFill>
                  <a:schemeClr val="tx1"/>
                </a:solidFill>
              </a:rPr>
              <a:t>If organizations focus exclusively on automation and cost savings, they can improve operational efficiencies, but lose their competitive edge and fall short of performance targets, as British Telecom (BT) and United Airlines did when they failed to link strategic goals with their BPM initiatives.</a:t>
            </a:r>
            <a:endParaRPr lang="en-US" sz="2400" dirty="0">
              <a:solidFill>
                <a:schemeClr val="tx1"/>
              </a:solidFill>
            </a:endParaRPr>
          </a:p>
        </p:txBody>
      </p:sp>
      <p:sp>
        <p:nvSpPr>
          <p:cNvPr id="1536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536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13-</a:t>
            </a:r>
            <a:fld id="{85D8AA4D-B6EF-4669-B94A-11B09A62C093}" type="slidenum">
              <a:rPr lang="en-US"/>
              <a:pPr fontAlgn="base">
                <a:spcBef>
                  <a:spcPct val="0"/>
                </a:spcBef>
                <a:spcAft>
                  <a:spcPct val="0"/>
                </a:spcAft>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1368</Words>
  <Application>Microsoft Office PowerPoint</Application>
  <PresentationFormat>On-screen Show (4:3)</PresentationFormat>
  <Paragraphs>175</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IS Development and  Business Process Management </vt:lpstr>
      <vt:lpstr>Chapter 13 Outline</vt:lpstr>
      <vt:lpstr>Chapter 13 Learning Objectives</vt:lpstr>
      <vt:lpstr>13.1 Business Process Management (BPM) and Service-Oriented Architecture (SOA) </vt:lpstr>
      <vt:lpstr>Example of a process</vt:lpstr>
      <vt:lpstr>Figure 13.2 Business process life cycle</vt:lpstr>
      <vt:lpstr>Business activity monitoring (BAM)</vt:lpstr>
      <vt:lpstr>Business process management (BPM) </vt:lpstr>
      <vt:lpstr>BPM Strategy Considerations</vt:lpstr>
      <vt:lpstr>Service-Oriented Architecture (SOA)</vt:lpstr>
      <vt:lpstr>13.2 Software Architecture and IS Design </vt:lpstr>
      <vt:lpstr>Slide 12</vt:lpstr>
      <vt:lpstr>The IT Acquisition Process</vt:lpstr>
      <vt:lpstr>IT at Work 13.1  High-Tech Census Project Fails—An Analysis</vt:lpstr>
      <vt:lpstr>In-House Development: Insourcing</vt:lpstr>
      <vt:lpstr>In-House Development Methods</vt:lpstr>
      <vt:lpstr>13.3 IT Project Management</vt:lpstr>
      <vt:lpstr>Figure 13.5 Project work breakdown schedule (WBS) and Gantt chart</vt:lpstr>
      <vt:lpstr>What Do Project Managers Do?</vt:lpstr>
      <vt:lpstr>Managing the Critical Path</vt:lpstr>
      <vt:lpstr>13.4 Systems Development</vt:lpstr>
      <vt:lpstr>Figure 13.6  An eight-stage system development life cycle (SDLC)</vt:lpstr>
      <vt:lpstr>Figure 13.7  Flowchart of a payroll application.  Used during the programming stage (stage 4 )</vt:lpstr>
      <vt:lpstr>Chapter 13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90</cp:revision>
  <dcterms:created xsi:type="dcterms:W3CDTF">2010-10-24T06:01:35Z</dcterms:created>
  <dcterms:modified xsi:type="dcterms:W3CDTF">2011-11-08T15:16:24Z</dcterms:modified>
</cp:coreProperties>
</file>