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64" r:id="rId4"/>
    <p:sldId id="279" r:id="rId5"/>
    <p:sldId id="280" r:id="rId6"/>
    <p:sldId id="281" r:id="rId7"/>
    <p:sldId id="282" r:id="rId8"/>
    <p:sldId id="258" r:id="rId9"/>
    <p:sldId id="283" r:id="rId10"/>
    <p:sldId id="284" r:id="rId11"/>
    <p:sldId id="286" r:id="rId12"/>
    <p:sldId id="285" r:id="rId13"/>
    <p:sldId id="287" r:id="rId14"/>
    <p:sldId id="288" r:id="rId15"/>
    <p:sldId id="289" r:id="rId16"/>
    <p:sldId id="292" r:id="rId17"/>
    <p:sldId id="291" r:id="rId18"/>
    <p:sldId id="290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633D"/>
    <a:srgbClr val="534D2F"/>
    <a:srgbClr val="94C3D8"/>
    <a:srgbClr val="825700"/>
    <a:srgbClr val="C89800"/>
    <a:srgbClr val="FFD85D"/>
    <a:srgbClr val="F9B0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C91B-595E-4082-B1E6-D4F740D10EB8}" type="datetimeFigureOut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1A7A-A841-4976-BBD4-1A7C895EC3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>
            <a:lvl1pPr algn="l">
              <a:defRPr sz="3600" b="1" spc="150" baseline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B633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4008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AAA8-E96E-4162-BFAD-51C068318A5A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71C0-55C2-4599-868B-1465939CE4BF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B633D"/>
              </a:buClr>
              <a:buSzPct val="80000"/>
              <a:buFont typeface="Wingdings" pitchFamily="2" charset="2"/>
              <a:buChar char="§"/>
              <a:defRPr baseline="0">
                <a:solidFill>
                  <a:srgbClr val="6B633D"/>
                </a:solidFill>
              </a:defRPr>
            </a:lvl1pPr>
            <a:lvl2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itchFamily="2" charset="2"/>
              <a:buChar char="ü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526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aseline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59A4-4A44-468D-A9F6-6460529C8D93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64A0-4F6F-4659-BC30-B0817D88772B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3592-17FE-4394-B74F-2F20B410AD1D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33A5-122B-405B-9AD9-ACA536114888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9171-FF1F-43C9-8C53-EB50C8DE866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2FCB-C11A-4802-BD41-706E7FB0CA27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>
                <a:lumMod val="85000"/>
              </a:schemeClr>
            </a:gs>
            <a:gs pos="100000">
              <a:srgbClr val="C89800">
                <a:alpha val="54000"/>
              </a:srgbClr>
            </a:gs>
            <a:gs pos="0">
              <a:srgbClr val="94C3D8"/>
            </a:gs>
            <a:gs pos="2000">
              <a:srgbClr val="94C3D8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CCE7-FB20-49BD-8561-3AAF5A5DDC4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aws.amazon.com/s3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ibm.com/CIO/" TargetMode="External"/><Relationship Id="rId13" Type="http://schemas.openxmlformats.org/officeDocument/2006/relationships/hyperlink" Target="http://janeeva.com/blog/" TargetMode="External"/><Relationship Id="rId3" Type="http://schemas.openxmlformats.org/officeDocument/2006/relationships/hyperlink" Target="http://balancedscorecard.org/" TargetMode="External"/><Relationship Id="rId7" Type="http://schemas.openxmlformats.org/officeDocument/2006/relationships/hyperlink" Target="http://rackspace.com/" TargetMode="External"/><Relationship Id="rId12" Type="http://schemas.openxmlformats.org/officeDocument/2006/relationships/hyperlink" Target="http://itgi.or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crosoft.com/windowsazure/" TargetMode="External"/><Relationship Id="rId11" Type="http://schemas.openxmlformats.org/officeDocument/2006/relationships/hyperlink" Target="http://bloomberg.com/" TargetMode="External"/><Relationship Id="rId5" Type="http://schemas.openxmlformats.org/officeDocument/2006/relationships/hyperlink" Target="http://virtualark.com/" TargetMode="External"/><Relationship Id="rId10" Type="http://schemas.openxmlformats.org/officeDocument/2006/relationships/hyperlink" Target="http://theoutsourceblog.com/" TargetMode="External"/><Relationship Id="rId4" Type="http://schemas.openxmlformats.org/officeDocument/2006/relationships/hyperlink" Target="http://outsourcingprofessional.org/content/23/152/1197/" TargetMode="External"/><Relationship Id="rId9" Type="http://schemas.openxmlformats.org/officeDocument/2006/relationships/hyperlink" Target="http://quality-web-solutions.com/offshore-outsourcing-debate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035175"/>
            <a:ext cx="5334000" cy="1089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IT Strategic Planning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1447800"/>
            <a:ext cx="2819400" cy="685800"/>
          </a:xfrm>
        </p:spPr>
        <p:txBody>
          <a:bodyPr>
            <a:normAutofit/>
          </a:bodyPr>
          <a:lstStyle/>
          <a:p>
            <a:pPr algn="l"/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hapter </a:t>
            </a:r>
            <a:r>
              <a:rPr lang="en-US" sz="2800" spc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spc="200" dirty="0">
              <a:solidFill>
                <a:srgbClr val="6B63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12-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Copyright 2012 John Wiley &amp; Sons, Inc.</a:t>
            </a:r>
            <a:endParaRPr lang="en-US" dirty="0">
              <a:solidFill>
                <a:srgbClr val="534D2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810000"/>
            <a:ext cx="9144000" cy="0"/>
          </a:xfrm>
          <a:prstGeom prst="line">
            <a:avLst/>
          </a:prstGeom>
          <a:ln w="152400">
            <a:gradFill>
              <a:gsLst>
                <a:gs pos="0">
                  <a:srgbClr val="825700"/>
                </a:gs>
                <a:gs pos="0">
                  <a:srgbClr val="8257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sx="1000" sy="1000" algn="ctr" rotWithShape="0">
              <a:srgbClr val="000000"/>
            </a:outerShdw>
          </a:effectLst>
          <a:scene3d>
            <a:camera prst="orthographicFront"/>
            <a:lightRig rig="flat" dir="t">
              <a:rot lat="0" lon="0" rev="7200000"/>
            </a:lightRig>
          </a:scene3d>
          <a:sp3d extrusionH="107950">
            <a:extrusionClr>
              <a:srgbClr val="94C3D8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 txBox="1">
            <a:spLocks/>
          </p:cNvSpPr>
          <p:nvPr/>
        </p:nvSpPr>
        <p:spPr>
          <a:xfrm>
            <a:off x="1447800" y="4495800"/>
            <a:ext cx="6172200" cy="369332"/>
          </a:xfrm>
          <a:prstGeom prst="rect">
            <a:avLst/>
          </a:prstGeom>
          <a:ln w="12700">
            <a:gradFill>
              <a:gsLst>
                <a:gs pos="60000">
                  <a:schemeClr val="tx1">
                    <a:lumMod val="50000"/>
                    <a:lumOff val="50000"/>
                  </a:schemeClr>
                </a:gs>
                <a:gs pos="94000">
                  <a:schemeClr val="tx1">
                    <a:lumMod val="50000"/>
                    <a:lumOff val="5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12700" dir="11880000" rotWithShape="0">
              <a:prstClr val="black">
                <a:alpha val="83000"/>
              </a:prstClr>
            </a:outerShdw>
          </a:effectLst>
        </p:spPr>
        <p:txBody>
          <a:bodyPr vert="horz" lIns="91440" tIns="45720" rIns="91440" bIns="4572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0" i="1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uLnTx/>
                <a:uFillTx/>
                <a:latin typeface="+mn-lt"/>
                <a:ea typeface="+mn-ea"/>
                <a:cs typeface="+mn-cs"/>
              </a:rPr>
              <a:t>Course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4200" y="2286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 V. Managing IT, Business Processes, and </a:t>
            </a:r>
            <a:br>
              <a:rPr lang="en-US" b="1" dirty="0" smtClean="0"/>
            </a:br>
            <a:r>
              <a:rPr lang="en-US" b="1" dirty="0" smtClean="0"/>
              <a:t>Social/Ecology Responsibility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What IT Governance Covers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315200" cy="4525963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Supports the strategy: </a:t>
            </a:r>
            <a:r>
              <a:rPr lang="en-US" sz="2000" dirty="0" smtClean="0">
                <a:solidFill>
                  <a:schemeClr val="tx1"/>
                </a:solidFill>
              </a:rPr>
              <a:t>Provides for strategic direction of IT.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Delivers value:</a:t>
            </a:r>
            <a:r>
              <a:rPr lang="en-US" sz="2000" dirty="0" smtClean="0">
                <a:solidFill>
                  <a:schemeClr val="tx1"/>
                </a:solidFill>
              </a:rPr>
              <a:t> Confirms maximum business value from IT. 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Risk management:</a:t>
            </a:r>
            <a:r>
              <a:rPr lang="en-US" sz="2000" dirty="0" smtClean="0">
                <a:solidFill>
                  <a:schemeClr val="tx1"/>
                </a:solidFill>
              </a:rPr>
              <a:t> Confirms that risks have been adequately managed.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Resource management:</a:t>
            </a:r>
            <a:r>
              <a:rPr lang="en-US" sz="2000" dirty="0" smtClean="0">
                <a:solidFill>
                  <a:schemeClr val="tx1"/>
                </a:solidFill>
              </a:rPr>
              <a:t> Provides direction for sourcing and use of IT resources. 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IT Performance management</a:t>
            </a:r>
            <a:r>
              <a:rPr lang="en-US" sz="2000" dirty="0" smtClean="0">
                <a:solidFill>
                  <a:schemeClr val="tx1"/>
                </a:solidFill>
              </a:rPr>
              <a:t>: (Refer also to the beginning of section 12.2) Verifies strategic compliance, or the achievement of strategic IT objectives.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12.3 Aligning IT with Business Strategy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670560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IT–business alignment can be improved in several ways:</a:t>
            </a:r>
          </a:p>
          <a:p>
            <a:pPr lvl="1"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1. Understanding IT and corporate planning</a:t>
            </a:r>
          </a:p>
          <a:p>
            <a:pPr lvl="1"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2. CIO is a member of senior management</a:t>
            </a:r>
          </a:p>
          <a:p>
            <a:pPr lvl="1"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3. Shared culture and good communication </a:t>
            </a:r>
          </a:p>
          <a:p>
            <a:pPr lvl="1"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4. Commitment to IT planning by senior management</a:t>
            </a:r>
          </a:p>
          <a:p>
            <a:pPr lvl="1"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5. Links between business and IT plans should be made at the strategic, tactical, and operational levels.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TABLE 12.3 Key Resource Attributes That Create Competitive Advantage 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Content Placeholder 5" descr="t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1371600"/>
            <a:ext cx="8250914" cy="4267200"/>
          </a:xfr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381000" sx="102000" sy="102000" algn="ctr" rotWithShape="0">
              <a:prstClr val="black">
                <a:alpha val="67000"/>
              </a:prst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1628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12.4 IT Strategic Planning Process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371600" y="5867400"/>
            <a:ext cx="3886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/>
              <a:t>Figure 12.4. IT strategic planning process.   </a:t>
            </a:r>
          </a:p>
        </p:txBody>
      </p:sp>
      <p:pic>
        <p:nvPicPr>
          <p:cNvPr id="9" name="Content Placeholder 8" descr="q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9200" y="1232404"/>
            <a:ext cx="6324600" cy="4634996"/>
          </a:xfr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57200" sx="102000" sy="102000" algn="ctr" rotWithShape="0">
              <a:schemeClr val="tx2">
                <a:lumMod val="75000"/>
                <a:alpha val="64000"/>
              </a:schemeClr>
            </a:outerShdw>
          </a:effectLst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Tools and Methodologies of IT Strategic Planning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41437"/>
            <a:ext cx="7924800" cy="4525963"/>
          </a:xfrm>
        </p:spPr>
        <p:txBody>
          <a:bodyPr/>
          <a:lstStyle/>
          <a:p>
            <a:pPr>
              <a:buNone/>
            </a:pPr>
            <a:r>
              <a:rPr lang="en-US" sz="2000" b="1" i="1" dirty="0" smtClean="0">
                <a:solidFill>
                  <a:schemeClr val="tx1"/>
                </a:solidFill>
              </a:rPr>
              <a:t>	Business Service Management: </a:t>
            </a:r>
            <a:r>
              <a:rPr lang="en-US" sz="2000" dirty="0" smtClean="0">
                <a:solidFill>
                  <a:schemeClr val="tx1"/>
                </a:solidFill>
              </a:rPr>
              <a:t>links KPIs of IT to business goals to determine their impacts on the business</a:t>
            </a:r>
          </a:p>
          <a:p>
            <a:pPr>
              <a:buNone/>
            </a:pPr>
            <a:endParaRPr lang="en-US" sz="2000" b="1" i="1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133600"/>
            <a:ext cx="7162800" cy="3587369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482600" sx="102000" sy="102000" algn="ctr" rotWithShape="0">
              <a:schemeClr val="accent1">
                <a:lumMod val="75000"/>
                <a:alpha val="85000"/>
              </a:schemeClr>
            </a:outerShdw>
          </a:effec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14400" y="5791200"/>
            <a:ext cx="4953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/>
              <a:t>Figure 12.5 </a:t>
            </a:r>
            <a:r>
              <a:rPr lang="en-US" sz="1400" dirty="0"/>
              <a:t> </a:t>
            </a:r>
            <a:r>
              <a:rPr lang="en-US" sz="1400" b="1" dirty="0"/>
              <a:t>Business Service Management (from FireScope</a:t>
            </a:r>
            <a:r>
              <a:rPr lang="en-US" sz="1400" b="1" dirty="0" smtClean="0"/>
              <a:t>)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Tools and Methodologies of IT Strategic Planning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66294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i="1" dirty="0" smtClean="0">
                <a:solidFill>
                  <a:schemeClr val="tx1"/>
                </a:solidFill>
              </a:rPr>
              <a:t>Business systems planning (BSP)  </a:t>
            </a:r>
            <a:r>
              <a:rPr lang="en-US" sz="2000" i="1" dirty="0" smtClean="0">
                <a:solidFill>
                  <a:schemeClr val="tx1"/>
                </a:solidFill>
              </a:rPr>
              <a:t>developed by IBM. </a:t>
            </a:r>
            <a:br>
              <a:rPr lang="en-US" sz="2000" i="1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From this architecture, planners define organizational databases and apps that support business strategies. </a:t>
            </a:r>
            <a:endParaRPr lang="en-US" sz="2000" i="1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7" descr="Figure-13-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384264"/>
            <a:ext cx="4419600" cy="3406936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355600" sx="102000" sy="102000" algn="ctr" rotWithShape="0">
              <a:schemeClr val="tx2">
                <a:lumMod val="75000"/>
                <a:alpha val="74000"/>
              </a:schemeClr>
            </a:outerShdw>
          </a:effec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981200" y="5909846"/>
            <a:ext cx="4953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/>
              <a:t>Figure 12.6 Business systems planning (BSP) </a:t>
            </a:r>
            <a:r>
              <a:rPr lang="en-US" sz="1600" b="1" dirty="0" smtClean="0"/>
              <a:t>approach  </a:t>
            </a:r>
            <a:endParaRPr lang="en-US" sz="1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Other Tools and Methodologies of IT Strategic Planning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6858000" cy="4754563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Balanced Scorecard</a:t>
            </a:r>
          </a:p>
          <a:p>
            <a:pPr>
              <a:spcBef>
                <a:spcPts val="24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Critical Success Factors  (CSF)</a:t>
            </a:r>
          </a:p>
          <a:p>
            <a:pPr>
              <a:spcBef>
                <a:spcPts val="24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Scenario Planning</a:t>
            </a:r>
          </a:p>
          <a:p>
            <a:pPr>
              <a:spcBef>
                <a:spcPts val="24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Resource Allocation </a:t>
            </a:r>
          </a:p>
          <a:p>
            <a:pPr>
              <a:buNone/>
            </a:pPr>
            <a:endParaRPr lang="en-US" sz="2000" b="1" i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Picture 6" descr="Figure-13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057400"/>
            <a:ext cx="4267200" cy="3665818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647700" sx="102000" sy="102000" algn="ctr" rotWithShape="0">
              <a:schemeClr val="accent1">
                <a:lumMod val="75000"/>
                <a:alpha val="87000"/>
              </a:schemeClr>
            </a:outerShdw>
          </a:effec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315200" y="5715000"/>
            <a:ext cx="1447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/>
              <a:t>Figure </a:t>
            </a:r>
            <a:r>
              <a:rPr lang="en-US" sz="1400" b="1" dirty="0" smtClean="0"/>
              <a:t>12.7</a:t>
            </a:r>
            <a:endParaRPr lang="en-US" sz="1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12.5 IT Outsourcing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00200"/>
            <a:ext cx="7010400" cy="4525963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Outsourcing can be done domestically or offshore, or via cloud computing or SaaS</a:t>
            </a:r>
          </a:p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SaaS provides an ability to easily extend internal processes outside the organizational boundary to support </a:t>
            </a:r>
            <a:r>
              <a:rPr lang="en-US" sz="2000" b="1" dirty="0" smtClean="0">
                <a:solidFill>
                  <a:schemeClr val="tx1"/>
                </a:solidFill>
              </a:rPr>
              <a:t>business processing outsourcing (BPO)</a:t>
            </a:r>
            <a:r>
              <a:rPr lang="en-US" sz="2000" dirty="0" smtClean="0">
                <a:solidFill>
                  <a:schemeClr val="tx1"/>
                </a:solidFill>
              </a:rPr>
              <a:t> arrangements</a:t>
            </a:r>
          </a:p>
          <a:p>
            <a:pPr>
              <a:spcBef>
                <a:spcPts val="24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BPO: 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the process of hiring another company to handle business activities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includes non-core functions, such as financial and administration processes, HR functions, call center and customer service activities, and accounting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Outsourcing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315200" cy="4525963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Outsourcing deals are multi-year contracts that can run into hundreds of millions of dollars. </a:t>
            </a:r>
          </a:p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Often, people performing the work internally for the client firm are transferred and become employees for the service provider. </a:t>
            </a:r>
          </a:p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Outsourcing service providers: IBM, Accenture, and Hewitt Associates in the U.S. and European and Asian companies Capgemini, Genpact, TCS, Wipro and Infosys. </a:t>
            </a:r>
          </a:p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Many of these BPO efforts involve offshoring, with India one of the most popular location for BPO activities.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IT at Work 12.3 eBay Challenging Transition to BPO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307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In 2005, eBay migrated all of its AP operations to Genpact, a BPO provider.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This migration to Genpact was not without challenges, but was ultimately a success. </a:t>
            </a: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Lessons learned: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Manage change</a:t>
            </a:r>
            <a:r>
              <a:rPr lang="en-US" sz="2000" dirty="0" smtClean="0">
                <a:solidFill>
                  <a:schemeClr val="tx1"/>
                </a:solidFill>
              </a:rPr>
              <a:t> by securing the commitment of senior leaders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Assess organizational readiness</a:t>
            </a:r>
            <a:r>
              <a:rPr lang="en-US" sz="2000" dirty="0" smtClean="0">
                <a:solidFill>
                  <a:schemeClr val="tx1"/>
                </a:solidFill>
              </a:rPr>
              <a:t> for a BPO transition and set realistic expectations</a:t>
            </a:r>
          </a:p>
          <a:p>
            <a:pPr lvl="0"/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Anticipate risks </a:t>
            </a:r>
            <a:r>
              <a:rPr lang="en-US" sz="2000" dirty="0" smtClean="0">
                <a:solidFill>
                  <a:schemeClr val="tx1"/>
                </a:solidFill>
              </a:rPr>
              <a:t>and formulate a plan for mitigating them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Build project management infrastructure</a:t>
            </a:r>
            <a:r>
              <a:rPr lang="en-US" sz="2000" dirty="0" smtClean="0">
                <a:solidFill>
                  <a:schemeClr val="tx1"/>
                </a:solidFill>
              </a:rPr>
              <a:t> to manage the transition and the processes being transitioned</a:t>
            </a:r>
          </a:p>
          <a:p>
            <a:pPr lvl="0"/>
            <a:r>
              <a:rPr lang="en-US" sz="2000" b="1" dirty="0" smtClean="0">
                <a:solidFill>
                  <a:schemeClr val="tx1"/>
                </a:solidFill>
              </a:rPr>
              <a:t>Create a governance mechanism</a:t>
            </a:r>
            <a:r>
              <a:rPr lang="en-US" sz="2000" dirty="0" smtClean="0">
                <a:solidFill>
                  <a:schemeClr val="tx1"/>
                </a:solidFill>
              </a:rPr>
              <a:t> that provides feedback and oversight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Properly define how success will be measured,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qualitatively &amp; quantitatively</a:t>
            </a:r>
            <a:endParaRPr lang="en-US" sz="2000" b="1" i="1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55638"/>
            <a:ext cx="8001000" cy="868362"/>
          </a:xfrm>
        </p:spPr>
        <p:txBody>
          <a:bodyPr>
            <a:normAutofit/>
          </a:bodyPr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12 Outline</a:t>
            </a:r>
            <a:endParaRPr lang="en-US" b="1" dirty="0">
              <a:solidFill>
                <a:srgbClr val="6B633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7239000" cy="4297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12.1 IT Strategies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12.2 Corporate and IT Governance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12.3 Aligning IT with Business Strategy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12.4 IT Strategic Planning Process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12.5 IT Outsourcing Strategies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12-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2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848600" cy="960438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Growth in Outsourcing as an IT Strategy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2390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Since the late 1980s, many organizations have outsourced the </a:t>
            </a:r>
            <a:r>
              <a:rPr lang="en-US" sz="2000" i="1" dirty="0" smtClean="0">
                <a:solidFill>
                  <a:schemeClr val="tx1"/>
                </a:solidFill>
              </a:rPr>
              <a:t>majority of their IT functions</a:t>
            </a:r>
            <a:r>
              <a:rPr lang="en-US" sz="2000" dirty="0" smtClean="0">
                <a:solidFill>
                  <a:schemeClr val="tx1"/>
                </a:solidFill>
              </a:rPr>
              <a:t>, rather than only incidental parts. </a:t>
            </a:r>
          </a:p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The trend became classic in 1989 when Eastman Kodak transferred its data centers to IBM under a 10-year, $500 million contract.</a:t>
            </a:r>
          </a:p>
          <a:p>
            <a:pPr lvl="1">
              <a:spcBef>
                <a:spcPts val="600"/>
              </a:spcBef>
            </a:pPr>
            <a:r>
              <a:rPr lang="en-US" sz="1600" dirty="0" smtClean="0">
                <a:solidFill>
                  <a:schemeClr val="tx1"/>
                </a:solidFill>
              </a:rPr>
              <a:t>This example, at a prominent multibillion-dollar company, gave a clear signal that outsourcing was a legitimate IT strategy.</a:t>
            </a:r>
          </a:p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Trend is toward using multi-vendors to capture the services of best-of-breed vendors.</a:t>
            </a:r>
          </a:p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Organizations are leveraging existing </a:t>
            </a:r>
            <a:r>
              <a:rPr lang="en-US" sz="2000" i="1" dirty="0" smtClean="0">
                <a:solidFill>
                  <a:schemeClr val="tx1"/>
                </a:solidFill>
              </a:rPr>
              <a:t>global cloud infrastructures</a:t>
            </a:r>
            <a:r>
              <a:rPr lang="en-US" sz="2000" dirty="0" smtClean="0">
                <a:solidFill>
                  <a:schemeClr val="tx1"/>
                </a:solidFill>
              </a:rPr>
              <a:t> from Amazon, Google, Rackspace, and Windows Azure.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960438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S3, </a:t>
            </a:r>
            <a:r>
              <a:rPr lang="en-US" sz="2000" b="0" i="1" dirty="0" smtClean="0">
                <a:solidFill>
                  <a:schemeClr val="tx1"/>
                </a:solidFill>
              </a:rPr>
              <a:t>one of Amazon’s Web services</a:t>
            </a:r>
            <a:endParaRPr lang="en-US" sz="2000" b="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086600" cy="4114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S3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Simple Storage Service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en-US" sz="2400" dirty="0" smtClean="0"/>
              <a:t> </a:t>
            </a:r>
            <a:r>
              <a:rPr lang="en-US" sz="2000" dirty="0" smtClean="0">
                <a:solidFill>
                  <a:schemeClr val="tx1"/>
                </a:solidFill>
              </a:rPr>
              <a:t>lets businesses store their data in the cloud, avoiding the need to operate their own servers. </a:t>
            </a:r>
            <a:r>
              <a:rPr lang="en-US" sz="2000" dirty="0" smtClean="0">
                <a:hlinkClick r:id="rId3"/>
              </a:rPr>
              <a:t>http://aws.amazon.com/s3/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S3 is part of the same online infrastructure that Amazon uses to run its own business. </a:t>
            </a:r>
          </a:p>
          <a:p>
            <a:pPr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Twitter uses S3, as does </a:t>
            </a:r>
            <a:r>
              <a:rPr lang="en-US" sz="2000" i="1" dirty="0" smtClean="0">
                <a:solidFill>
                  <a:schemeClr val="tx1"/>
                </a:solidFill>
              </a:rPr>
              <a:t>The New York Times </a:t>
            </a:r>
            <a:r>
              <a:rPr lang="en-US" sz="2000" dirty="0" smtClean="0">
                <a:solidFill>
                  <a:schemeClr val="tx1"/>
                </a:solidFill>
              </a:rPr>
              <a:t>to store and deliver articles from its historical archives. </a:t>
            </a:r>
          </a:p>
          <a:p>
            <a:pPr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Outsourcing companies have started to offer some interesting new business models and services around cloud computing. </a:t>
            </a:r>
          </a:p>
          <a:p>
            <a:pPr>
              <a:spcBef>
                <a:spcPts val="12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These innovative new IT models have added to the number of options to be considered in IT strategic planning.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 descr="a.gif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20538">
            <a:off x="6214597" y="595828"/>
            <a:ext cx="2319406" cy="848563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06400" sx="102000" sy="102000" algn="ctr" rotWithShape="0">
              <a:schemeClr val="tx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6477000" cy="1143000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Outsourcing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</a:rPr>
              <a:t>Risks and Hidden Costs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95400"/>
            <a:ext cx="76962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Shirking: </a:t>
            </a:r>
            <a:r>
              <a:rPr lang="en-US" sz="2000" dirty="0" smtClean="0">
                <a:solidFill>
                  <a:schemeClr val="tx1"/>
                </a:solidFill>
              </a:rPr>
              <a:t>Vendor underperforms while claiming full payment. </a:t>
            </a:r>
          </a:p>
          <a:p>
            <a:pPr>
              <a:spcBef>
                <a:spcPts val="18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Poaching: </a:t>
            </a:r>
            <a:r>
              <a:rPr lang="en-US" sz="2000" dirty="0" smtClean="0">
                <a:solidFill>
                  <a:schemeClr val="tx1"/>
                </a:solidFill>
              </a:rPr>
              <a:t>Vendor develops a strategic app for a client and then uses it for other clients. </a:t>
            </a:r>
          </a:p>
          <a:p>
            <a:pPr>
              <a:spcBef>
                <a:spcPts val="18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Opportunistic repricing: </a:t>
            </a:r>
            <a:r>
              <a:rPr lang="en-US" sz="2000" dirty="0" smtClean="0">
                <a:solidFill>
                  <a:schemeClr val="tx1"/>
                </a:solidFill>
              </a:rPr>
              <a:t>Vendor over-charges for unanticipated enhancements.</a:t>
            </a:r>
          </a:p>
          <a:p>
            <a:pPr>
              <a:spcBef>
                <a:spcPts val="18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Inability to deliver</a:t>
            </a:r>
          </a:p>
          <a:p>
            <a:pPr>
              <a:spcBef>
                <a:spcPts val="18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Loss of control over data</a:t>
            </a:r>
          </a:p>
          <a:p>
            <a:pPr>
              <a:buNone/>
            </a:pPr>
            <a:endParaRPr lang="en-US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6324600" cy="1143000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IT Offshoring, or IT offshore outsourcing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6705600" cy="4525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Offshoring software development has become a common practice due to global markets, lower costs, and increased access to skilled labor.</a:t>
            </a:r>
          </a:p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Duke University's </a:t>
            </a:r>
            <a:r>
              <a:rPr lang="en-US" sz="2000" i="1" dirty="0" smtClean="0">
                <a:solidFill>
                  <a:schemeClr val="tx1"/>
                </a:solidFill>
              </a:rPr>
              <a:t>Center for International Business Education and Research</a:t>
            </a:r>
            <a:r>
              <a:rPr lang="en-US" sz="2000" dirty="0" smtClean="0">
                <a:solidFill>
                  <a:schemeClr val="tx1"/>
                </a:solidFill>
              </a:rPr>
              <a:t> studied IT offshoring results at Fortune 500 companies. 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63% of the companies cut costs 30% per year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14% of them achieved savings over 50%</a:t>
            </a:r>
          </a:p>
          <a:p>
            <a:pPr lvl="1"/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According to a 2009 report by AMR Research on the state of IT outsourcing, 80% of enterprises planned to increase their amount of IT offshoring or keep it constant.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Types of work that are not readily offshored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1"/>
            <a:ext cx="7086600" cy="3962400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Work that has not been routinized</a:t>
            </a:r>
          </a:p>
          <a:p>
            <a:pPr lvl="0"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Work that if offshored would result in the client company losing too much control over critical operations</a:t>
            </a:r>
          </a:p>
          <a:p>
            <a:pPr lvl="0"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Situations in which offshoring would place the client company at too great a risk to its data security, data privacy, or intellectual property.</a:t>
            </a:r>
          </a:p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Business activities that rely on an uncommon combination of specific application-domain knowledge and IT knowledge in order to do the work properly.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990600"/>
            <a:ext cx="4343400" cy="655638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Outsourcing Life-Cycle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676400"/>
            <a:ext cx="5486400" cy="38100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Strategy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Reassessment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Selection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Negotiation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Implementation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Oversight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Build completion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Change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Exit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/>
          <a:lstStyle/>
          <a:p>
            <a:r>
              <a:rPr lang="en-US" sz="2800" i="1" dirty="0" smtClean="0"/>
              <a:t>Chapter 12 Link Library</a:t>
            </a:r>
            <a:r>
              <a:rPr lang="en-US" i="1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1437"/>
            <a:ext cx="8001000" cy="4906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Balanced Scorecard Institute </a:t>
            </a:r>
            <a:r>
              <a:rPr lang="en-US" sz="1800" i="1" u="sng" dirty="0" smtClean="0">
                <a:solidFill>
                  <a:schemeClr val="tx1"/>
                </a:solidFill>
                <a:hlinkClick r:id="rId3"/>
              </a:rPr>
              <a:t>balancedscorecard.org/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Outsourcing Professionals’ best outsourcing service providers </a:t>
            </a:r>
            <a:r>
              <a:rPr lang="en-US" sz="1800" i="1" u="sng" dirty="0" smtClean="0">
                <a:solidFill>
                  <a:schemeClr val="tx1"/>
                </a:solidFill>
                <a:hlinkClick r:id="rId4"/>
              </a:rPr>
              <a:t>outsourcingprofessional.org/content/23/152/1197/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Visual Ark </a:t>
            </a:r>
            <a:r>
              <a:rPr lang="en-US" sz="1800" i="1" u="sng" dirty="0" smtClean="0">
                <a:solidFill>
                  <a:schemeClr val="tx1"/>
                </a:solidFill>
                <a:hlinkClick r:id="rId5"/>
              </a:rPr>
              <a:t>virtualark.com/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Windows Azure </a:t>
            </a:r>
            <a:r>
              <a:rPr lang="en-US" sz="1800" i="1" u="sng" dirty="0" smtClean="0">
                <a:solidFill>
                  <a:schemeClr val="tx1"/>
                </a:solidFill>
                <a:hlinkClick r:id="rId6"/>
              </a:rPr>
              <a:t>microsoft.com/windowsazure/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Rackspace Hosting </a:t>
            </a:r>
            <a:r>
              <a:rPr lang="en-US" sz="1800" i="1" u="sng" dirty="0" smtClean="0">
                <a:solidFill>
                  <a:schemeClr val="tx1"/>
                </a:solidFill>
                <a:hlinkClick r:id="rId7"/>
              </a:rPr>
              <a:t>rackspace.com/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CIO Insights and Strategy </a:t>
            </a:r>
            <a:r>
              <a:rPr lang="en-US" sz="1800" i="1" u="sng" dirty="0" smtClean="0">
                <a:solidFill>
                  <a:schemeClr val="tx1"/>
                </a:solidFill>
                <a:hlinkClick r:id="rId8"/>
              </a:rPr>
              <a:t>IBM.com/CIO/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Debate Over Offshore Outsourcing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i="1" u="sng" dirty="0" smtClean="0">
                <a:solidFill>
                  <a:schemeClr val="tx1"/>
                </a:solidFill>
                <a:hlinkClick r:id="rId9"/>
              </a:rPr>
              <a:t>quality-web-solutions.com/offshore-outsourcing-debate.php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Outsource Blog </a:t>
            </a:r>
            <a:r>
              <a:rPr lang="en-US" sz="1800" i="1" u="sng" dirty="0" smtClean="0">
                <a:solidFill>
                  <a:schemeClr val="tx1"/>
                </a:solidFill>
                <a:hlinkClick r:id="rId10"/>
              </a:rPr>
              <a:t>theoutsourceblog.com/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Bloomberg Real-time Information Services </a:t>
            </a:r>
            <a:r>
              <a:rPr lang="en-US" sz="1800" i="1" u="sng" dirty="0" smtClean="0">
                <a:solidFill>
                  <a:schemeClr val="tx1"/>
                </a:solidFill>
                <a:hlinkClick r:id="rId11"/>
              </a:rPr>
              <a:t>bloomberg.com/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IT Governance Institute  </a:t>
            </a:r>
            <a:r>
              <a:rPr lang="en-US" sz="1800" i="1" u="sng" dirty="0" smtClean="0">
                <a:solidFill>
                  <a:schemeClr val="tx1"/>
                </a:solidFill>
                <a:hlinkClick r:id="rId12"/>
              </a:rPr>
              <a:t>itgi.org/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Video on SaaS &amp; Outsourcing Relationship Management </a:t>
            </a:r>
            <a:r>
              <a:rPr lang="en-US" sz="1800" i="1" u="sng" dirty="0" smtClean="0">
                <a:solidFill>
                  <a:schemeClr val="tx1"/>
                </a:solidFill>
                <a:hlinkClick r:id="rId13"/>
              </a:rPr>
              <a:t>janeeva.com/blog/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26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12 Learning Objectives</a:t>
            </a:r>
            <a:endParaRPr lang="en-US" b="1" dirty="0">
              <a:solidFill>
                <a:srgbClr val="6B633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543800" cy="47545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Explain the value of aligning the IT and business strategies, and how this alignment can be achieved.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Recognize the importance, functions, and challenges of IT governance.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Describe the reasons and benefits of aligning IT strategy and business strategy.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Describe the IT strategic planning process.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Understand major types of outsourcing, reasons for outsourcing, and the risks and benefits.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12-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8077200" cy="1143000"/>
          </a:xfrm>
        </p:spPr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IT Investments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6858000" cy="4525963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200" dirty="0" smtClean="0">
                <a:solidFill>
                  <a:schemeClr val="tx1"/>
                </a:solidFill>
              </a:rPr>
              <a:t>Making IT investments on the basis of an immediate need or threat are sometimes necessary, but these reactive approaches won’t maximize ROI—and can result in incompatible, redundant, or failed systems.</a:t>
            </a:r>
          </a:p>
          <a:p>
            <a:pPr>
              <a:spcBef>
                <a:spcPts val="2400"/>
              </a:spcBef>
            </a:pPr>
            <a:r>
              <a:rPr lang="en-US" sz="2200" dirty="0" smtClean="0">
                <a:solidFill>
                  <a:schemeClr val="tx1"/>
                </a:solidFill>
              </a:rPr>
              <a:t>Two of the biggest risks and concerns of top management are: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failing to align IT to real business needs</a:t>
            </a:r>
            <a:r>
              <a:rPr lang="en-US" sz="2000" i="1" dirty="0" smtClean="0">
                <a:solidFill>
                  <a:schemeClr val="tx1"/>
                </a:solidFill>
              </a:rPr>
              <a:t>;  and, as a result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failing to deliver value to the business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848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12.1  IT Strategies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5438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4 main points of IT strategic plans are:</a:t>
            </a:r>
          </a:p>
          <a:p>
            <a:pPr marL="514350" lvl="0" indent="-51435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To improve management’s understanding of IT opportunities and limitations</a:t>
            </a:r>
          </a:p>
          <a:p>
            <a:pPr marL="514350" lvl="0" indent="-51435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To assess current performance</a:t>
            </a:r>
          </a:p>
          <a:p>
            <a:pPr marL="514350" lvl="0" indent="-51435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To identify capacity and human resource requirements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To clarify the level of investment required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6553200" cy="3810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6096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IT strategies can be divided into 2 categories: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In-house development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Outsource development, or outsourcing</a:t>
            </a:r>
          </a:p>
          <a:p>
            <a:pPr marL="1314450" lvl="2" indent="-5143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on-shore (domestic) sourcing</a:t>
            </a:r>
          </a:p>
          <a:p>
            <a:pPr marL="1314450" lvl="2" indent="-5143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offshoring</a:t>
            </a:r>
          </a:p>
          <a:p>
            <a:pPr marL="1314450" lvl="2" indent="-514350"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	</a:t>
            </a:r>
            <a:r>
              <a:rPr lang="en-US" sz="2200" dirty="0" smtClean="0">
                <a:solidFill>
                  <a:schemeClr val="tx1"/>
                </a:solidFill>
              </a:rPr>
              <a:t>Organizations use combinations of these IT strategies—in-house, on-shore sourcing, offshoring, cloud computing, and SaaS.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64008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Reasons why an IT project might be abandoned: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business strategy changed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technology changed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project was not going to be completed on time or budget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project sponsors responsible did not work well together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IT strategy was changed to cloud or SaaS.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5257800" cy="4068763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200" dirty="0" smtClean="0">
                <a:solidFill>
                  <a:schemeClr val="tx1"/>
                </a:solidFill>
              </a:rPr>
              <a:t>When an IT failure causes harm to people or the environment, then regulatory agencies—and the public--will hold the CEO accountable. </a:t>
            </a:r>
          </a:p>
          <a:p>
            <a:pPr algn="just"/>
            <a:r>
              <a:rPr lang="en-US" sz="2200" dirty="0" smtClean="0">
                <a:solidFill>
                  <a:schemeClr val="tx1"/>
                </a:solidFill>
              </a:rPr>
              <a:t>BP CEO Tony Hayward was held accountable for "The Role of BP in the Deepwater Horizon Explosion and Oil Spill,“  killed 11 workers and released 60,000+ barrels per day into the Gulf of Mexico.  Hayward’s attempts to claim ignorance of the risks and use the </a:t>
            </a:r>
            <a:r>
              <a:rPr lang="en-US" sz="2200" b="1" dirty="0" smtClean="0">
                <a:solidFill>
                  <a:schemeClr val="tx1"/>
                </a:solidFill>
              </a:rPr>
              <a:t>SODDI defense</a:t>
            </a:r>
            <a:r>
              <a:rPr lang="en-US" sz="2200" dirty="0" smtClean="0">
                <a:solidFill>
                  <a:schemeClr val="tx1"/>
                </a:solidFill>
              </a:rPr>
              <a:t> (some other dude did it) didn’t work.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609600"/>
            <a:ext cx="4419600" cy="1143000"/>
          </a:xfrm>
        </p:spPr>
        <p:txBody>
          <a:bodyPr>
            <a:normAutofit/>
          </a:bodyPr>
          <a:lstStyle/>
          <a:p>
            <a:r>
              <a:rPr lang="en-US" sz="2200" i="1" dirty="0" smtClean="0">
                <a:solidFill>
                  <a:schemeClr val="tx1"/>
                </a:solidFill>
              </a:rPr>
              <a:t>A company can outsource the work, but not the responsibility for it</a:t>
            </a:r>
            <a:endParaRPr lang="en-US" sz="2200" dirty="0"/>
          </a:p>
        </p:txBody>
      </p:sp>
      <p:pic>
        <p:nvPicPr>
          <p:cNvPr id="7" name="Picture 6" descr="b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800637"/>
            <a:ext cx="2819400" cy="1866363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84200" sx="102000" sy="102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8" name="Picture 7" descr="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9600" y="5334000"/>
            <a:ext cx="873731" cy="1066511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2794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5791200" y="2693075"/>
            <a:ext cx="304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Figure 12.2 Activists Protest the BP Oil Spill at a BP Gas Station in Soho, New York by spilling "oil" on themselves. May 28, 2010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12.2 Corporate and IT Governance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6629400" cy="45259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IT governance</a:t>
            </a:r>
            <a:r>
              <a:rPr lang="en-US" sz="2000" dirty="0" smtClean="0">
                <a:solidFill>
                  <a:schemeClr val="tx1"/>
                </a:solidFill>
              </a:rPr>
              <a:t> is concerned with insuring that organizational investments in IT deliver full value. 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IT performance management</a:t>
            </a:r>
            <a:r>
              <a:rPr lang="en-US" sz="2000" dirty="0" smtClean="0">
                <a:solidFill>
                  <a:schemeClr val="tx1"/>
                </a:solidFill>
              </a:rPr>
              <a:t>--being able to predict and anticipate failures before it’s too late-- is a big part of IT governance.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IT performance management functions include the following: 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verify that strategic IT objectives are being achieved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review IT performance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assess the contribution of IT to the business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12-</a:t>
            </a:r>
            <a:fld id="{4C0BDC54-7FBA-410E-843C-F866E66B0366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1609</Words>
  <Application>Microsoft Office PowerPoint</Application>
  <PresentationFormat>On-screen Show (4:3)</PresentationFormat>
  <Paragraphs>230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IT Strategic Planning </vt:lpstr>
      <vt:lpstr>Chapter 12 Outline</vt:lpstr>
      <vt:lpstr>Chapter 12 Learning Objectives</vt:lpstr>
      <vt:lpstr>IT Investments</vt:lpstr>
      <vt:lpstr>12.1  IT Strategies</vt:lpstr>
      <vt:lpstr>Slide 6</vt:lpstr>
      <vt:lpstr>Slide 7</vt:lpstr>
      <vt:lpstr>A company can outsource the work, but not the responsibility for it</vt:lpstr>
      <vt:lpstr>12.2 Corporate and IT Governance </vt:lpstr>
      <vt:lpstr>What IT Governance Covers</vt:lpstr>
      <vt:lpstr>12.3 Aligning IT with Business Strategy</vt:lpstr>
      <vt:lpstr>TABLE 12.3 Key Resource Attributes That Create Competitive Advantage  </vt:lpstr>
      <vt:lpstr>12.4 IT Strategic Planning Process</vt:lpstr>
      <vt:lpstr>Tools and Methodologies of IT Strategic Planning</vt:lpstr>
      <vt:lpstr>Tools and Methodologies of IT Strategic Planning</vt:lpstr>
      <vt:lpstr>Other Tools and Methodologies of IT Strategic Planning</vt:lpstr>
      <vt:lpstr>12.5 IT Outsourcing Strategies</vt:lpstr>
      <vt:lpstr>Outsourcing</vt:lpstr>
      <vt:lpstr>IT at Work 12.3 eBay Challenging Transition to BPO</vt:lpstr>
      <vt:lpstr>Growth in Outsourcing as an IT Strategy</vt:lpstr>
      <vt:lpstr>S3, one of Amazon’s Web services</vt:lpstr>
      <vt:lpstr>Outsourcing Risks and Hidden Costs</vt:lpstr>
      <vt:lpstr>IT Offshoring, or IT offshore outsourcing</vt:lpstr>
      <vt:lpstr>Types of work that are not readily offshored</vt:lpstr>
      <vt:lpstr>Outsourcing Life-Cycle</vt:lpstr>
      <vt:lpstr>Chapter 12 Link Library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WileyService</cp:lastModifiedBy>
  <cp:revision>107</cp:revision>
  <dcterms:created xsi:type="dcterms:W3CDTF">2010-10-24T06:01:35Z</dcterms:created>
  <dcterms:modified xsi:type="dcterms:W3CDTF">2011-11-08T15:16:01Z</dcterms:modified>
</cp:coreProperties>
</file>