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63" r:id="rId3"/>
    <p:sldId id="264" r:id="rId4"/>
    <p:sldId id="281" r:id="rId5"/>
    <p:sldId id="282" r:id="rId6"/>
    <p:sldId id="283" r:id="rId7"/>
    <p:sldId id="284" r:id="rId8"/>
    <p:sldId id="286" r:id="rId9"/>
    <p:sldId id="289" r:id="rId10"/>
    <p:sldId id="290" r:id="rId11"/>
    <p:sldId id="291" r:id="rId12"/>
    <p:sldId id="292" r:id="rId13"/>
    <p:sldId id="293" r:id="rId14"/>
    <p:sldId id="294" r:id="rId15"/>
    <p:sldId id="295" r:id="rId16"/>
    <p:sldId id="296" r:id="rId17"/>
    <p:sldId id="297" r:id="rId18"/>
    <p:sldId id="298" r:id="rId19"/>
    <p:sldId id="299" r:id="rId20"/>
    <p:sldId id="300" r:id="rId21"/>
    <p:sldId id="301" r:id="rId22"/>
    <p:sldId id="302" r:id="rId23"/>
    <p:sldId id="303" r:id="rId24"/>
    <p:sldId id="280" r:id="rId25"/>
    <p:sldId id="285"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B633D"/>
    <a:srgbClr val="534D2F"/>
    <a:srgbClr val="94C3D8"/>
    <a:srgbClr val="825700"/>
    <a:srgbClr val="C89800"/>
    <a:srgbClr val="FFD85D"/>
    <a:srgbClr val="F9B07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7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1EC91B-595E-4082-B1E6-D4F740D10EB8}" type="datetimeFigureOut">
              <a:rPr lang="en-US" smtClean="0"/>
              <a:pPr/>
              <a:t>11/8/2011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E21A7A-A841-4976-BBD4-1A7C895EC389}"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07F9D46-709B-4D0D-B813-A40CA4FFB795}"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25</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772400" cy="1470025"/>
          </a:xfrm>
        </p:spPr>
        <p:txBody>
          <a:bodyPr>
            <a:normAutofit/>
          </a:bodyPr>
          <a:lstStyle>
            <a:lvl1pPr algn="l">
              <a:defRPr sz="3600" b="1" spc="150" baseline="0">
                <a:solidFill>
                  <a:srgbClr val="6B633D"/>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2971800"/>
            <a:ext cx="6400800" cy="1752600"/>
          </a:xfrm>
        </p:spPr>
        <p:txBody>
          <a:bodyPr/>
          <a:lstStyle>
            <a:lvl1pPr marL="0" indent="0" algn="l">
              <a:buNone/>
              <a:defRPr>
                <a:solidFill>
                  <a:srgbClr val="6B633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5" name="Footer Placeholder 4"/>
          <p:cNvSpPr>
            <a:spLocks noGrp="1"/>
          </p:cNvSpPr>
          <p:nvPr>
            <p:ph type="ftr" sz="quarter" idx="11"/>
          </p:nvPr>
        </p:nvSpPr>
        <p:spPr>
          <a:xfrm>
            <a:off x="228600" y="6400800"/>
            <a:ext cx="2895600" cy="365125"/>
          </a:xfrm>
        </p:spPr>
        <p:txBody>
          <a:bodyPr/>
          <a:lstStyle/>
          <a:p>
            <a:r>
              <a:rPr lang="en-US" dirty="0" smtClean="0"/>
              <a:t>Copyright 2012 John Wiley &amp; Sons, Inc.</a:t>
            </a:r>
            <a:endParaRPr lang="en-US" dirty="0"/>
          </a:p>
        </p:txBody>
      </p:sp>
      <p:sp>
        <p:nvSpPr>
          <p:cNvPr id="6" name="Slide Number Placeholder 5"/>
          <p:cNvSpPr>
            <a:spLocks noGrp="1"/>
          </p:cNvSpPr>
          <p:nvPr>
            <p:ph type="sldNum" sz="quarter" idx="12"/>
          </p:nvPr>
        </p:nvSpPr>
        <p:spPr/>
        <p:txBody>
          <a:bodyPr/>
          <a:lstStyle>
            <a:lvl1pPr>
              <a:defRPr sz="1600" b="0">
                <a:solidFill>
                  <a:srgbClr val="6B633D"/>
                </a:solidFill>
              </a:defRPr>
            </a:lvl1pPr>
          </a:lstStyle>
          <a:p>
            <a:fld id="{4C0BDC54-7FBA-410E-843C-F866E66B0366}"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F3AAA8-E96E-4162-BFAD-51C068318A5A}" type="datetime1">
              <a:rPr lang="en-US" smtClean="0"/>
              <a:pPr/>
              <a:t>11/8/2011</a:t>
            </a:fld>
            <a:endParaRPr lang="en-US" dirty="0"/>
          </a:p>
        </p:txBody>
      </p:sp>
      <p:sp>
        <p:nvSpPr>
          <p:cNvPr id="5" name="Footer Placeholder 4"/>
          <p:cNvSpPr>
            <a:spLocks noGrp="1"/>
          </p:cNvSpPr>
          <p:nvPr>
            <p:ph type="ftr" sz="quarter" idx="11"/>
          </p:nvPr>
        </p:nvSpPr>
        <p:spPr/>
        <p:txBody>
          <a:bodyPr/>
          <a:lstStyle/>
          <a:p>
            <a:r>
              <a:rPr lang="en-US" dirty="0" smtClean="0"/>
              <a:t>Copyright 2012 John Wiley &amp; Sons, Inc.</a:t>
            </a:r>
            <a:endParaRPr lang="en-US" dirty="0"/>
          </a:p>
        </p:txBody>
      </p:sp>
      <p:sp>
        <p:nvSpPr>
          <p:cNvPr id="6" name="Slide Number Placeholder 5"/>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B771C0-55C2-4599-868B-1465939CE4BF}" type="datetime1">
              <a:rPr lang="en-US" smtClean="0"/>
              <a:pPr/>
              <a:t>11/8/2011</a:t>
            </a:fld>
            <a:endParaRPr lang="en-US" dirty="0"/>
          </a:p>
        </p:txBody>
      </p:sp>
      <p:sp>
        <p:nvSpPr>
          <p:cNvPr id="5" name="Footer Placeholder 4"/>
          <p:cNvSpPr>
            <a:spLocks noGrp="1"/>
          </p:cNvSpPr>
          <p:nvPr>
            <p:ph type="ftr" sz="quarter" idx="11"/>
          </p:nvPr>
        </p:nvSpPr>
        <p:spPr/>
        <p:txBody>
          <a:bodyPr/>
          <a:lstStyle/>
          <a:p>
            <a:r>
              <a:rPr lang="en-US" dirty="0" smtClean="0"/>
              <a:t>Copyright 2012 John Wiley &amp; Sons, Inc.</a:t>
            </a:r>
            <a:endParaRPr lang="en-US" dirty="0"/>
          </a:p>
        </p:txBody>
      </p:sp>
      <p:sp>
        <p:nvSpPr>
          <p:cNvPr id="6" name="Slide Number Placeholder 5"/>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3200" b="1">
                <a:solidFill>
                  <a:srgbClr val="6B633D"/>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Clr>
                <a:srgbClr val="6B633D"/>
              </a:buClr>
              <a:buSzPct val="80000"/>
              <a:buFont typeface="Wingdings" pitchFamily="2" charset="2"/>
              <a:buChar char="§"/>
              <a:defRPr baseline="0">
                <a:solidFill>
                  <a:srgbClr val="6B633D"/>
                </a:solidFill>
              </a:defRPr>
            </a:lvl1pPr>
            <a:lvl2pPr>
              <a:buClr>
                <a:schemeClr val="accent1">
                  <a:lumMod val="75000"/>
                </a:schemeClr>
              </a:buClr>
              <a:buFont typeface="Arial" pitchFamily="34" charset="0"/>
              <a:buChar char="•"/>
              <a:defRPr>
                <a:solidFill>
                  <a:schemeClr val="accent1">
                    <a:lumMod val="75000"/>
                  </a:schemeClr>
                </a:solidFill>
              </a:defRPr>
            </a:lvl2pPr>
            <a:lvl3pPr>
              <a:buClr>
                <a:schemeClr val="tx1">
                  <a:lumMod val="65000"/>
                  <a:lumOff val="35000"/>
                </a:schemeClr>
              </a:buClr>
              <a:buSzPct val="90000"/>
              <a:buFont typeface="Wingdings" pitchFamily="2" charset="2"/>
              <a:buChar char="ü"/>
              <a:defRPr>
                <a:solidFill>
                  <a:schemeClr val="tx1">
                    <a:lumMod val="65000"/>
                    <a:lumOff val="35000"/>
                  </a:schemeClr>
                </a:solidFill>
              </a:defRPr>
            </a:lvl3pPr>
            <a:lvl4pPr>
              <a:buNone/>
              <a:defRPr/>
            </a:lvl4pPr>
          </a:lstStyle>
          <a:p>
            <a:pPr lvl="0"/>
            <a:r>
              <a:rPr lang="en-US" dirty="0" smtClean="0"/>
              <a:t>Click to edit Master text styles</a:t>
            </a:r>
          </a:p>
          <a:p>
            <a:pPr lvl="1"/>
            <a:r>
              <a:rPr lang="en-US" dirty="0" smtClean="0"/>
              <a:t>Second level</a:t>
            </a:r>
          </a:p>
          <a:p>
            <a:pPr lvl="2"/>
            <a:r>
              <a:rPr lang="en-US" dirty="0" smtClean="0"/>
              <a:t>Third level</a:t>
            </a:r>
          </a:p>
          <a:p>
            <a:pPr lvl="3"/>
            <a:endParaRPr lang="en-US" dirty="0" smtClean="0"/>
          </a:p>
        </p:txBody>
      </p:sp>
      <p:sp>
        <p:nvSpPr>
          <p:cNvPr id="5" name="Footer Placeholder 4"/>
          <p:cNvSpPr>
            <a:spLocks noGrp="1"/>
          </p:cNvSpPr>
          <p:nvPr>
            <p:ph type="ftr" sz="quarter" idx="11"/>
          </p:nvPr>
        </p:nvSpPr>
        <p:spPr>
          <a:xfrm>
            <a:off x="457200" y="6248400"/>
            <a:ext cx="2895600" cy="365125"/>
          </a:xfrm>
        </p:spPr>
        <p:txBody>
          <a:bodyPr/>
          <a:lstStyle>
            <a:lvl1pPr marL="0" algn="l" defTabSz="914400" rtl="0" eaLnBrk="1" latinLnBrk="0" hangingPunct="1">
              <a:defRPr lang="en-US" sz="1200" kern="1200" smtClean="0">
                <a:solidFill>
                  <a:schemeClr val="tx1"/>
                </a:solidFill>
                <a:latin typeface="+mn-lt"/>
                <a:ea typeface="+mn-ea"/>
                <a:cs typeface="+mn-cs"/>
              </a:defRPr>
            </a:lvl1pPr>
          </a:lstStyle>
          <a:p>
            <a:r>
              <a:rPr lang="en-US" dirty="0" smtClean="0"/>
              <a:t>Copyright 2012 John Wiley &amp; Sons, Inc.</a:t>
            </a:r>
            <a:endParaRPr lang="en-US" dirty="0"/>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r>
              <a:rPr lang="en-US" dirty="0" smtClean="0"/>
              <a:t>9-</a:t>
            </a:r>
            <a:fld id="{4C0BDC54-7FBA-410E-843C-F866E66B0366}"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429000"/>
            <a:ext cx="7772400" cy="1362075"/>
          </a:xfrm>
        </p:spPr>
        <p:txBody>
          <a:bodyPr anchor="t">
            <a:normAutofit/>
          </a:bodyPr>
          <a:lstStyle>
            <a:lvl1pPr algn="l">
              <a:defRPr sz="2800" b="1" cap="all">
                <a:solidFill>
                  <a:srgbClr val="6B633D"/>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1852613"/>
            <a:ext cx="7772400" cy="1500187"/>
          </a:xfrm>
        </p:spPr>
        <p:txBody>
          <a:bodyPr anchor="b"/>
          <a:lstStyle>
            <a:lvl1pPr marL="0" indent="0">
              <a:buNone/>
              <a:defRPr sz="2000" b="1">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5" name="Footer Placeholder 4"/>
          <p:cNvSpPr>
            <a:spLocks noGrp="1"/>
          </p:cNvSpPr>
          <p:nvPr>
            <p:ph type="ftr" sz="quarter" idx="11"/>
          </p:nvPr>
        </p:nvSpPr>
        <p:spPr>
          <a:xfrm>
            <a:off x="381000" y="6248400"/>
            <a:ext cx="2895600" cy="365125"/>
          </a:xfrm>
        </p:spPr>
        <p:txBody>
          <a:bodyPr/>
          <a:lstStyle>
            <a:lvl1pPr marL="0" algn="l" defTabSz="914400" rtl="0" eaLnBrk="1" latinLnBrk="0" hangingPunct="1">
              <a:defRPr lang="en-US" sz="1200" kern="1200" smtClean="0">
                <a:solidFill>
                  <a:schemeClr val="tx1"/>
                </a:solidFill>
                <a:latin typeface="+mn-lt"/>
                <a:ea typeface="+mn-ea"/>
                <a:cs typeface="+mn-cs"/>
              </a:defRPr>
            </a:lvl1pPr>
          </a:lstStyle>
          <a:p>
            <a:r>
              <a:rPr lang="en-US" dirty="0" smtClean="0"/>
              <a:t>Copyright 2012 John Wiley &amp; Sons, Inc.</a:t>
            </a:r>
            <a:endParaRPr lang="en-US" dirty="0"/>
          </a:p>
        </p:txBody>
      </p:sp>
      <p:sp>
        <p:nvSpPr>
          <p:cNvPr id="6" name="Slide Number Placeholder 5"/>
          <p:cNvSpPr>
            <a:spLocks noGrp="1"/>
          </p:cNvSpPr>
          <p:nvPr>
            <p:ph type="sldNum" sz="quarter" idx="12"/>
          </p:nvPr>
        </p:nvSpPr>
        <p:spPr/>
        <p:txBody>
          <a:bodyPr/>
          <a:lstStyle>
            <a:lvl1pPr>
              <a:defRPr sz="1600" baseline="0">
                <a:solidFill>
                  <a:schemeClr val="tx1"/>
                </a:solidFill>
              </a:defRPr>
            </a:lvl1pPr>
          </a:lstStyle>
          <a:p>
            <a:r>
              <a:rPr lang="en-US" dirty="0" smtClean="0"/>
              <a:t>9-</a:t>
            </a:r>
            <a:fld id="{4C0BDC54-7FBA-410E-843C-F866E66B0366}"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30359A4-4A44-468D-A9F6-6460529C8D93}" type="datetime1">
              <a:rPr lang="en-US" smtClean="0"/>
              <a:pPr/>
              <a:t>11/8/2011</a:t>
            </a:fld>
            <a:endParaRPr lang="en-US" dirty="0"/>
          </a:p>
        </p:txBody>
      </p:sp>
      <p:sp>
        <p:nvSpPr>
          <p:cNvPr id="6" name="Footer Placeholder 5"/>
          <p:cNvSpPr>
            <a:spLocks noGrp="1"/>
          </p:cNvSpPr>
          <p:nvPr>
            <p:ph type="ftr" sz="quarter" idx="11"/>
          </p:nvPr>
        </p:nvSpPr>
        <p:spPr/>
        <p:txBody>
          <a:bodyPr/>
          <a:lstStyle/>
          <a:p>
            <a:r>
              <a:rPr lang="en-US" dirty="0" smtClean="0"/>
              <a:t>Copyright 2012 John Wiley &amp; Sons, Inc.</a:t>
            </a:r>
            <a:endParaRPr lang="en-US" dirty="0"/>
          </a:p>
        </p:txBody>
      </p:sp>
      <p:sp>
        <p:nvSpPr>
          <p:cNvPr id="7" name="Slide Number Placeholder 6"/>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44A64A0-4F6F-4659-BC30-B0817D88772B}" type="datetime1">
              <a:rPr lang="en-US" smtClean="0"/>
              <a:pPr/>
              <a:t>11/8/2011</a:t>
            </a:fld>
            <a:endParaRPr lang="en-US" dirty="0"/>
          </a:p>
        </p:txBody>
      </p:sp>
      <p:sp>
        <p:nvSpPr>
          <p:cNvPr id="8" name="Footer Placeholder 7"/>
          <p:cNvSpPr>
            <a:spLocks noGrp="1"/>
          </p:cNvSpPr>
          <p:nvPr>
            <p:ph type="ftr" sz="quarter" idx="11"/>
          </p:nvPr>
        </p:nvSpPr>
        <p:spPr/>
        <p:txBody>
          <a:bodyPr/>
          <a:lstStyle/>
          <a:p>
            <a:r>
              <a:rPr lang="en-US" dirty="0" smtClean="0"/>
              <a:t>Copyright 2012 John Wiley &amp; Sons, Inc.</a:t>
            </a:r>
            <a:endParaRPr lang="en-US" dirty="0"/>
          </a:p>
        </p:txBody>
      </p:sp>
      <p:sp>
        <p:nvSpPr>
          <p:cNvPr id="9" name="Slide Number Placeholder 8"/>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8523592-17FE-4394-B74F-2F20B410AD1D}" type="datetime1">
              <a:rPr lang="en-US" smtClean="0"/>
              <a:pPr/>
              <a:t>11/8/2011</a:t>
            </a:fld>
            <a:endParaRPr lang="en-US" dirty="0"/>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5333A5-122B-405B-9AD9-ACA536114888}" type="datetime1">
              <a:rPr lang="en-US" smtClean="0"/>
              <a:pPr/>
              <a:t>11/8/2011</a:t>
            </a:fld>
            <a:endParaRPr lang="en-US" dirty="0"/>
          </a:p>
        </p:txBody>
      </p:sp>
      <p:sp>
        <p:nvSpPr>
          <p:cNvPr id="3" name="Footer Placeholder 2"/>
          <p:cNvSpPr>
            <a:spLocks noGrp="1"/>
          </p:cNvSpPr>
          <p:nvPr>
            <p:ph type="ftr" sz="quarter" idx="11"/>
          </p:nvPr>
        </p:nvSpPr>
        <p:spPr/>
        <p:txBody>
          <a:bodyPr/>
          <a:lstStyle/>
          <a:p>
            <a:r>
              <a:rPr lang="en-US" dirty="0" smtClean="0"/>
              <a:t>Copyright 2012 John Wiley &amp; Sons, Inc.</a:t>
            </a:r>
            <a:endParaRPr lang="en-US" dirty="0"/>
          </a:p>
        </p:txBody>
      </p:sp>
      <p:sp>
        <p:nvSpPr>
          <p:cNvPr id="4" name="Slide Number Placeholder 3"/>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279171-FF1F-43C9-8C53-EB50C8DE8669}" type="datetime1">
              <a:rPr lang="en-US" smtClean="0"/>
              <a:pPr/>
              <a:t>11/8/2011</a:t>
            </a:fld>
            <a:endParaRPr lang="en-US" dirty="0"/>
          </a:p>
        </p:txBody>
      </p:sp>
      <p:sp>
        <p:nvSpPr>
          <p:cNvPr id="6" name="Footer Placeholder 5"/>
          <p:cNvSpPr>
            <a:spLocks noGrp="1"/>
          </p:cNvSpPr>
          <p:nvPr>
            <p:ph type="ftr" sz="quarter" idx="11"/>
          </p:nvPr>
        </p:nvSpPr>
        <p:spPr/>
        <p:txBody>
          <a:bodyPr/>
          <a:lstStyle/>
          <a:p>
            <a:r>
              <a:rPr lang="en-US" dirty="0" smtClean="0"/>
              <a:t>Copyright 2012 John Wiley &amp; Sons, Inc.</a:t>
            </a:r>
            <a:endParaRPr lang="en-US" dirty="0"/>
          </a:p>
        </p:txBody>
      </p:sp>
      <p:sp>
        <p:nvSpPr>
          <p:cNvPr id="7" name="Slide Number Placeholder 6"/>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9B2FCB-C11A-4802-BD41-706E7FB0CA27}" type="datetime1">
              <a:rPr lang="en-US" smtClean="0"/>
              <a:pPr/>
              <a:t>11/8/2011</a:t>
            </a:fld>
            <a:endParaRPr lang="en-US" dirty="0"/>
          </a:p>
        </p:txBody>
      </p:sp>
      <p:sp>
        <p:nvSpPr>
          <p:cNvPr id="6" name="Footer Placeholder 5"/>
          <p:cNvSpPr>
            <a:spLocks noGrp="1"/>
          </p:cNvSpPr>
          <p:nvPr>
            <p:ph type="ftr" sz="quarter" idx="11"/>
          </p:nvPr>
        </p:nvSpPr>
        <p:spPr/>
        <p:txBody>
          <a:bodyPr/>
          <a:lstStyle/>
          <a:p>
            <a:r>
              <a:rPr lang="en-US" dirty="0" smtClean="0"/>
              <a:t>Copyright 2012 John Wiley &amp; Sons, Inc.</a:t>
            </a:r>
            <a:endParaRPr lang="en-US" dirty="0"/>
          </a:p>
        </p:txBody>
      </p:sp>
      <p:sp>
        <p:nvSpPr>
          <p:cNvPr id="7" name="Slide Number Placeholder 6"/>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23000">
              <a:schemeClr val="bg1">
                <a:lumMod val="85000"/>
              </a:schemeClr>
            </a:gs>
            <a:gs pos="100000">
              <a:srgbClr val="C89800">
                <a:alpha val="54000"/>
              </a:srgbClr>
            </a:gs>
            <a:gs pos="0">
              <a:srgbClr val="94C3D8"/>
            </a:gs>
            <a:gs pos="2000">
              <a:srgbClr val="94C3D8"/>
            </a:gs>
            <a:gs pos="100000">
              <a:srgbClr val="96AB94"/>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B4CCE7-FB20-49BD-8561-3AAF5A5DDC49}" type="datetime1">
              <a:rPr lang="en-US" smtClean="0"/>
              <a:pPr/>
              <a:t>11/8/2011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Copyright 2012 John Wiley &amp; Sons, Inc.</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600">
                <a:solidFill>
                  <a:schemeClr val="tx1"/>
                </a:solidFill>
              </a:defRPr>
            </a:lvl1pPr>
          </a:lstStyle>
          <a:p>
            <a:r>
              <a:rPr lang="en-US" dirty="0" smtClean="0"/>
              <a:t>9-</a:t>
            </a:r>
            <a:fld id="{4C0BDC54-7FBA-410E-843C-F866E66B0366}"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firstchoice-ski.co.uk/"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web.analytics.yahoo.com/"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oracle.com/"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prophix.com/" TargetMode="External"/><Relationship Id="rId4" Type="http://schemas.openxmlformats.org/officeDocument/2006/relationships/hyperlink" Target="http://capterra.com/"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trovix.com/"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25.xml.rels><?xml version="1.0" encoding="UTF-8" standalone="yes"?>
<Relationships xmlns="http://schemas.openxmlformats.org/package/2006/relationships"><Relationship Id="rId8" Type="http://schemas.openxmlformats.org/officeDocument/2006/relationships/hyperlink" Target="http://oracle.com/" TargetMode="External"/><Relationship Id="rId3" Type="http://schemas.openxmlformats.org/officeDocument/2006/relationships/hyperlink" Target="http://data360.org/" TargetMode="External"/><Relationship Id="rId7" Type="http://schemas.openxmlformats.org/officeDocument/2006/relationships/hyperlink" Target="http://web.analytics.yahoo.com/" TargetMode="External"/><Relationship Id="rId12" Type="http://schemas.openxmlformats.org/officeDocument/2006/relationships/hyperlink" Target="http://salesforce.com/"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google.com/analytics" TargetMode="External"/><Relationship Id="rId11" Type="http://schemas.openxmlformats.org/officeDocument/2006/relationships/hyperlink" Target="http://webex.com/" TargetMode="External"/><Relationship Id="rId5" Type="http://schemas.openxmlformats.org/officeDocument/2006/relationships/hyperlink" Target="http://piwik.org/" TargetMode="External"/><Relationship Id="rId10" Type="http://schemas.openxmlformats.org/officeDocument/2006/relationships/hyperlink" Target="http://pmi.org/" TargetMode="External"/><Relationship Id="rId4" Type="http://schemas.openxmlformats.org/officeDocument/2006/relationships/hyperlink" Target="http://webanalyticsassociation.org/" TargetMode="External"/><Relationship Id="rId9" Type="http://schemas.openxmlformats.org/officeDocument/2006/relationships/hyperlink" Target="http://scm.ncsu.edu/public/inventory/6eoq.htm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2035175"/>
            <a:ext cx="5334000" cy="1089025"/>
          </a:xfrm>
        </p:spPr>
        <p:txBody>
          <a:bodyPr>
            <a:normAutofit fontScale="90000"/>
          </a:bodyPr>
          <a:lstStyle/>
          <a:p>
            <a:r>
              <a:rPr lang="en-US" dirty="0" smtClean="0"/>
              <a:t>Operational Planning </a:t>
            </a:r>
            <a:br>
              <a:rPr lang="en-US" dirty="0" smtClean="0"/>
            </a:br>
            <a:r>
              <a:rPr lang="en-US" dirty="0" smtClean="0"/>
              <a:t>and Control Systems</a:t>
            </a:r>
            <a:r>
              <a:rPr lang="en-US" sz="3200" dirty="0"/>
              <a:t/>
            </a:r>
            <a:br>
              <a:rPr lang="en-US" sz="3200" dirty="0"/>
            </a:br>
            <a:endParaRPr lang="en-US" sz="3200" dirty="0"/>
          </a:p>
        </p:txBody>
      </p:sp>
      <p:sp>
        <p:nvSpPr>
          <p:cNvPr id="3" name="Subtitle 2"/>
          <p:cNvSpPr>
            <a:spLocks noGrp="1"/>
          </p:cNvSpPr>
          <p:nvPr>
            <p:ph type="subTitle" idx="1"/>
          </p:nvPr>
        </p:nvSpPr>
        <p:spPr>
          <a:xfrm>
            <a:off x="3048000" y="1371600"/>
            <a:ext cx="2819400" cy="685800"/>
          </a:xfrm>
        </p:spPr>
        <p:txBody>
          <a:bodyPr>
            <a:normAutofit/>
          </a:bodyPr>
          <a:lstStyle/>
          <a:p>
            <a:pPr algn="l"/>
            <a:r>
              <a:rPr lang="en-US" sz="2800" spc="200" dirty="0" smtClean="0">
                <a:solidFill>
                  <a:srgbClr val="6B633D"/>
                </a:solidFill>
                <a:effectLst>
                  <a:outerShdw blurRad="38100" dist="38100" dir="2700000" algn="tl">
                    <a:srgbClr val="000000">
                      <a:alpha val="43137"/>
                    </a:srgbClr>
                  </a:outerShdw>
                </a:effectLst>
              </a:rPr>
              <a:t>C</a:t>
            </a:r>
            <a:r>
              <a:rPr lang="en-US" sz="2400" spc="200" dirty="0" smtClean="0">
                <a:solidFill>
                  <a:srgbClr val="6B633D"/>
                </a:solidFill>
                <a:effectLst>
                  <a:outerShdw blurRad="38100" dist="38100" dir="2700000" algn="tl">
                    <a:srgbClr val="000000">
                      <a:alpha val="43137"/>
                    </a:srgbClr>
                  </a:outerShdw>
                </a:effectLst>
              </a:rPr>
              <a:t>hapter </a:t>
            </a:r>
            <a:r>
              <a:rPr lang="en-US" sz="2800" spc="200" dirty="0">
                <a:effectLst>
                  <a:outerShdw blurRad="38100" dist="38100" dir="2700000" algn="tl">
                    <a:srgbClr val="000000">
                      <a:alpha val="43137"/>
                    </a:srgbClr>
                  </a:outerShdw>
                </a:effectLst>
              </a:rPr>
              <a:t>9</a:t>
            </a:r>
            <a:r>
              <a:rPr lang="en-US" sz="2800" spc="200" dirty="0" smtClean="0">
                <a:solidFill>
                  <a:srgbClr val="6B633D"/>
                </a:solidFill>
                <a:effectLst>
                  <a:outerShdw blurRad="38100" dist="38100" dir="2700000" algn="tl">
                    <a:srgbClr val="000000">
                      <a:alpha val="43137"/>
                    </a:srgbClr>
                  </a:outerShdw>
                </a:effectLst>
              </a:rPr>
              <a:t> </a:t>
            </a:r>
            <a:endParaRPr lang="en-US" sz="2800" spc="200" dirty="0">
              <a:solidFill>
                <a:srgbClr val="6B633D"/>
              </a:solidFill>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r>
              <a:rPr lang="en-US" sz="1600" dirty="0" smtClean="0">
                <a:solidFill>
                  <a:schemeClr val="tx1"/>
                </a:solidFill>
              </a:rPr>
              <a:t>9-</a:t>
            </a:r>
            <a:fld id="{4C0BDC54-7FBA-410E-843C-F866E66B0366}" type="slidenum">
              <a:rPr lang="en-US" sz="1600" smtClean="0">
                <a:solidFill>
                  <a:schemeClr val="tx1"/>
                </a:solidFill>
              </a:rPr>
              <a:pPr/>
              <a:t>1</a:t>
            </a:fld>
            <a:endParaRPr lang="en-US" sz="1600" dirty="0">
              <a:solidFill>
                <a:schemeClr val="tx1"/>
              </a:solidFill>
            </a:endParaRPr>
          </a:p>
        </p:txBody>
      </p:sp>
      <p:sp>
        <p:nvSpPr>
          <p:cNvPr id="5" name="Footer Placeholder 4"/>
          <p:cNvSpPr>
            <a:spLocks noGrp="1"/>
          </p:cNvSpPr>
          <p:nvPr>
            <p:ph type="ftr" sz="quarter" idx="11"/>
          </p:nvPr>
        </p:nvSpPr>
        <p:spPr>
          <a:xfrm>
            <a:off x="152400" y="6248400"/>
            <a:ext cx="2895600" cy="365125"/>
          </a:xfrm>
        </p:spPr>
        <p:txBody>
          <a:bodyPr/>
          <a:lstStyle/>
          <a:p>
            <a:r>
              <a:rPr lang="en-US" dirty="0" smtClean="0">
                <a:solidFill>
                  <a:srgbClr val="534D2F"/>
                </a:solidFill>
              </a:rPr>
              <a:t>Copyright 2012 John Wiley &amp; Sons, Inc.</a:t>
            </a:r>
            <a:endParaRPr lang="en-US" dirty="0">
              <a:solidFill>
                <a:srgbClr val="534D2F"/>
              </a:solidFill>
            </a:endParaRPr>
          </a:p>
        </p:txBody>
      </p:sp>
      <p:cxnSp>
        <p:nvCxnSpPr>
          <p:cNvPr id="9" name="Straight Connector 8"/>
          <p:cNvCxnSpPr/>
          <p:nvPr/>
        </p:nvCxnSpPr>
        <p:spPr>
          <a:xfrm>
            <a:off x="0" y="3810000"/>
            <a:ext cx="9144000" cy="0"/>
          </a:xfrm>
          <a:prstGeom prst="line">
            <a:avLst/>
          </a:prstGeom>
          <a:ln w="152400">
            <a:gradFill>
              <a:gsLst>
                <a:gs pos="0">
                  <a:srgbClr val="825700"/>
                </a:gs>
                <a:gs pos="0">
                  <a:srgbClr val="825700"/>
                </a:gs>
                <a:gs pos="50000">
                  <a:schemeClr val="accent1">
                    <a:tint val="44500"/>
                    <a:satMod val="160000"/>
                  </a:schemeClr>
                </a:gs>
                <a:gs pos="100000">
                  <a:schemeClr val="accent1">
                    <a:tint val="23500"/>
                    <a:satMod val="160000"/>
                  </a:schemeClr>
                </a:gs>
              </a:gsLst>
              <a:lin ang="5400000" scaled="0"/>
            </a:gradFill>
          </a:ln>
          <a:effectLst>
            <a:outerShdw sx="1000" sy="1000" algn="ctr" rotWithShape="0">
              <a:srgbClr val="000000"/>
            </a:outerShdw>
          </a:effectLst>
          <a:scene3d>
            <a:camera prst="orthographicFront"/>
            <a:lightRig rig="flat" dir="t">
              <a:rot lat="0" lon="0" rev="7200000"/>
            </a:lightRig>
          </a:scene3d>
          <a:sp3d extrusionH="107950">
            <a:extrusionClr>
              <a:srgbClr val="94C3D8"/>
            </a:extrusionClr>
          </a:sp3d>
        </p:spPr>
        <p:style>
          <a:lnRef idx="1">
            <a:schemeClr val="accent1"/>
          </a:lnRef>
          <a:fillRef idx="0">
            <a:schemeClr val="accent1"/>
          </a:fillRef>
          <a:effectRef idx="0">
            <a:schemeClr val="accent1"/>
          </a:effectRef>
          <a:fontRef idx="minor">
            <a:schemeClr val="tx1"/>
          </a:fontRef>
        </p:style>
      </p:cxnSp>
      <p:sp>
        <p:nvSpPr>
          <p:cNvPr id="13" name="Subtitle 2"/>
          <p:cNvSpPr txBox="1">
            <a:spLocks/>
          </p:cNvSpPr>
          <p:nvPr/>
        </p:nvSpPr>
        <p:spPr>
          <a:xfrm>
            <a:off x="1447800" y="4495800"/>
            <a:ext cx="6172200" cy="369332"/>
          </a:xfrm>
          <a:prstGeom prst="rect">
            <a:avLst/>
          </a:prstGeom>
          <a:ln w="12700">
            <a:gradFill>
              <a:gsLst>
                <a:gs pos="60000">
                  <a:schemeClr val="tx1">
                    <a:lumMod val="50000"/>
                    <a:lumOff val="50000"/>
                  </a:schemeClr>
                </a:gs>
                <a:gs pos="94000">
                  <a:schemeClr val="tx1">
                    <a:lumMod val="50000"/>
                    <a:lumOff val="50000"/>
                  </a:schemeClr>
                </a:gs>
                <a:gs pos="100000">
                  <a:schemeClr val="accent1">
                    <a:tint val="23500"/>
                    <a:satMod val="160000"/>
                  </a:schemeClr>
                </a:gs>
              </a:gsLst>
              <a:lin ang="5400000" scaled="0"/>
            </a:gradFill>
          </a:ln>
          <a:effectLst>
            <a:outerShdw blurRad="12700" dir="11880000" rotWithShape="0">
              <a:prstClr val="black">
                <a:alpha val="83000"/>
              </a:prstClr>
            </a:outerShdw>
          </a:effectLst>
        </p:spPr>
        <p:txBody>
          <a:bodyPr vert="horz" lIns="91440" tIns="45720" rIns="91440" bIns="45720" rtlCol="0" anchor="ctr" anchorCtr="0">
            <a:sp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b="0" i="1" u="none" strike="noStrike" kern="1200" cap="none" spc="200" normalizeH="0" baseline="0" noProof="0" dirty="0" smtClean="0">
                <a:ln>
                  <a:noFill/>
                </a:ln>
                <a:solidFill>
                  <a:srgbClr val="6B633D"/>
                </a:solidFill>
                <a:effectLst>
                  <a:outerShdw blurRad="38100" dist="38100" dir="2700000" algn="tl">
                    <a:srgbClr val="000000">
                      <a:alpha val="43137"/>
                    </a:srgbClr>
                  </a:outerShdw>
                </a:effectLst>
                <a:uLnTx/>
                <a:uFillTx/>
                <a:latin typeface="+mn-lt"/>
                <a:ea typeface="+mn-ea"/>
                <a:cs typeface="+mn-cs"/>
              </a:rPr>
              <a:t> </a:t>
            </a:r>
            <a:r>
              <a:rPr kumimoji="0" lang="en-US" u="none" strike="noStrike" kern="1200" cap="none" spc="200" normalizeH="0" baseline="0" noProof="0" dirty="0" smtClean="0">
                <a:ln>
                  <a:noFill/>
                </a:ln>
                <a:solidFill>
                  <a:srgbClr val="6B633D"/>
                </a:solidFill>
                <a:uLnTx/>
                <a:uFillTx/>
                <a:latin typeface="+mn-lt"/>
                <a:ea typeface="+mn-ea"/>
                <a:cs typeface="+mn-cs"/>
              </a:rPr>
              <a:t>Course</a:t>
            </a:r>
          </a:p>
        </p:txBody>
      </p:sp>
      <p:sp>
        <p:nvSpPr>
          <p:cNvPr id="10" name="TextBox 9"/>
          <p:cNvSpPr txBox="1"/>
          <p:nvPr/>
        </p:nvSpPr>
        <p:spPr>
          <a:xfrm>
            <a:off x="3124200" y="228600"/>
            <a:ext cx="5791200" cy="369332"/>
          </a:xfrm>
          <a:prstGeom prst="rect">
            <a:avLst/>
          </a:prstGeom>
          <a:noFill/>
        </p:spPr>
        <p:txBody>
          <a:bodyPr wrap="square" rtlCol="0">
            <a:spAutoFit/>
          </a:bodyPr>
          <a:lstStyle/>
          <a:p>
            <a:r>
              <a:rPr lang="en-US" b="1" dirty="0" smtClean="0"/>
              <a:t>Part IV. Operational and Enterprise Systems and Processes</a:t>
            </a:r>
          </a:p>
        </p:txBody>
      </p:sp>
    </p:spTree>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295400"/>
            <a:ext cx="7467600" cy="1143000"/>
          </a:xfrm>
        </p:spPr>
        <p:txBody>
          <a:bodyPr>
            <a:normAutofit/>
          </a:bodyPr>
          <a:lstStyle/>
          <a:p>
            <a:r>
              <a:rPr lang="en-US" sz="2400" dirty="0" smtClean="0"/>
              <a:t>Processing</a:t>
            </a:r>
            <a:endParaRPr lang="en-US" sz="2400" dirty="0"/>
          </a:p>
        </p:txBody>
      </p:sp>
      <p:sp>
        <p:nvSpPr>
          <p:cNvPr id="3" name="Content Placeholder 2"/>
          <p:cNvSpPr>
            <a:spLocks noGrp="1"/>
          </p:cNvSpPr>
          <p:nvPr>
            <p:ph idx="1"/>
          </p:nvPr>
        </p:nvSpPr>
        <p:spPr>
          <a:xfrm>
            <a:off x="990600" y="2362200"/>
            <a:ext cx="7620000" cy="3810000"/>
          </a:xfrm>
        </p:spPr>
        <p:txBody>
          <a:bodyPr>
            <a:normAutofit/>
          </a:bodyPr>
          <a:lstStyle/>
          <a:p>
            <a:r>
              <a:rPr lang="en-US" sz="2000" b="1" dirty="0" smtClean="0">
                <a:solidFill>
                  <a:schemeClr val="tx1"/>
                </a:solidFill>
              </a:rPr>
              <a:t>Batch: </a:t>
            </a:r>
            <a:r>
              <a:rPr lang="en-US" sz="2000" dirty="0" smtClean="0">
                <a:solidFill>
                  <a:schemeClr val="tx1"/>
                </a:solidFill>
              </a:rPr>
              <a:t>data  is collected from transactions and stored. The system then prepares and processes the collected data periodically, such as at the end of the workday. E.g., payroll, billing</a:t>
            </a:r>
          </a:p>
          <a:p>
            <a:r>
              <a:rPr lang="en-US" sz="2000" b="1" dirty="0" smtClean="0">
                <a:solidFill>
                  <a:schemeClr val="tx1"/>
                </a:solidFill>
              </a:rPr>
              <a:t>Online [online transaction processing (OLTP)]</a:t>
            </a:r>
            <a:r>
              <a:rPr lang="en-US" sz="2000" dirty="0" smtClean="0">
                <a:solidFill>
                  <a:schemeClr val="tx1"/>
                </a:solidFill>
              </a:rPr>
              <a:t>: data are processed as soon as the transaction occurs, in </a:t>
            </a:r>
            <a:r>
              <a:rPr lang="en-US" sz="2000" i="1" dirty="0" smtClean="0">
                <a:solidFill>
                  <a:schemeClr val="tx1"/>
                </a:solidFill>
              </a:rPr>
              <a:t>real time</a:t>
            </a:r>
            <a:r>
              <a:rPr lang="en-US" sz="2000" dirty="0" smtClean="0">
                <a:solidFill>
                  <a:schemeClr val="tx1"/>
                </a:solidFill>
              </a:rPr>
              <a:t>.</a:t>
            </a:r>
            <a:r>
              <a:rPr lang="en-US" sz="2000" b="1" dirty="0" smtClean="0">
                <a:solidFill>
                  <a:schemeClr val="tx1"/>
                </a:solidFill>
              </a:rPr>
              <a:t>  </a:t>
            </a:r>
            <a:r>
              <a:rPr lang="en-US" sz="2000" dirty="0" smtClean="0">
                <a:solidFill>
                  <a:schemeClr val="tx1"/>
                </a:solidFill>
              </a:rPr>
              <a:t>Data can be accessed directly from the operational database. </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9-</a:t>
            </a:r>
            <a:fld id="{4C0BDC54-7FBA-410E-843C-F866E66B0366}" type="slidenum">
              <a:rPr lang="en-US" smtClean="0"/>
              <a:pPr/>
              <a:t>10</a:t>
            </a:fld>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smtClean="0">
                <a:solidFill>
                  <a:schemeClr val="tx2">
                    <a:lumMod val="75000"/>
                  </a:schemeClr>
                </a:solidFill>
              </a:rPr>
              <a:t>IT at Work 9.2 </a:t>
            </a:r>
            <a:r>
              <a:rPr lang="en-US" sz="2000" dirty="0" smtClean="0"/>
              <a:t/>
            </a:r>
            <a:br>
              <a:rPr lang="en-US" sz="2000" dirty="0" smtClean="0"/>
            </a:br>
            <a:r>
              <a:rPr lang="en-US" sz="2400" i="1" dirty="0" smtClean="0">
                <a:latin typeface="Times New Roman" pitchFamily="18" charset="0"/>
                <a:cs typeface="Times New Roman" pitchFamily="18" charset="0"/>
              </a:rPr>
              <a:t>Yahoo! Web Analytics helps First Choice Ski Triple Sales</a:t>
            </a:r>
            <a:endParaRPr lang="en-US" sz="2400" i="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600200"/>
            <a:ext cx="7467600" cy="4525963"/>
          </a:xfrm>
        </p:spPr>
        <p:txBody>
          <a:bodyPr/>
          <a:lstStyle/>
          <a:p>
            <a:pPr>
              <a:buNone/>
            </a:pPr>
            <a:r>
              <a:rPr lang="en-US" sz="2000" i="1" dirty="0" smtClean="0">
                <a:solidFill>
                  <a:schemeClr val="tx2">
                    <a:lumMod val="75000"/>
                  </a:schemeClr>
                </a:solidFill>
                <a:hlinkClick r:id="rId3"/>
              </a:rPr>
              <a:t>firstchoice-ski.co.uk</a:t>
            </a:r>
            <a:r>
              <a:rPr lang="en-US" sz="2000" dirty="0" smtClean="0">
                <a:solidFill>
                  <a:schemeClr val="tx2">
                    <a:lumMod val="75000"/>
                  </a:schemeClr>
                </a:solidFill>
                <a:hlinkClick r:id="rId3"/>
              </a:rPr>
              <a:t>/</a:t>
            </a:r>
            <a:endParaRPr lang="en-US" sz="1800" dirty="0" smtClean="0">
              <a:solidFill>
                <a:schemeClr val="tx2">
                  <a:lumMod val="75000"/>
                </a:schemeClr>
              </a:solidFill>
            </a:endParaRPr>
          </a:p>
          <a:p>
            <a:r>
              <a:rPr lang="en-US" sz="2000" dirty="0" smtClean="0">
                <a:solidFill>
                  <a:schemeClr val="tx2">
                    <a:lumMod val="75000"/>
                  </a:schemeClr>
                </a:solidFill>
              </a:rPr>
              <a:t>In the highly competitive tour operator industry, margins are tight. As a result, real-time reporting is key to maintaining a profitable business. </a:t>
            </a:r>
          </a:p>
          <a:p>
            <a:r>
              <a:rPr lang="en-US" sz="2000" dirty="0" smtClean="0">
                <a:solidFill>
                  <a:schemeClr val="tx2">
                    <a:lumMod val="75000"/>
                  </a:schemeClr>
                </a:solidFill>
              </a:rPr>
              <a:t>By using Yahoo! Web Analytics (</a:t>
            </a:r>
            <a:r>
              <a:rPr lang="en-US" sz="2000" i="1" u="sng" dirty="0" smtClean="0">
                <a:solidFill>
                  <a:schemeClr val="tx2">
                    <a:lumMod val="75000"/>
                  </a:schemeClr>
                </a:solidFill>
                <a:hlinkClick r:id="rId4"/>
              </a:rPr>
              <a:t>web.analytics.yahoo.com/</a:t>
            </a:r>
            <a:r>
              <a:rPr lang="en-US" sz="2000" dirty="0" smtClean="0">
                <a:solidFill>
                  <a:schemeClr val="tx2">
                    <a:lumMod val="75000"/>
                  </a:schemeClr>
                </a:solidFill>
              </a:rPr>
              <a:t>), First Choice Ski was able to gain insights into its customers to respond in near real-time to their online behaviors—by revamping its travel Web site. </a:t>
            </a:r>
          </a:p>
          <a:p>
            <a:r>
              <a:rPr lang="en-US" sz="2000" dirty="0" smtClean="0">
                <a:solidFill>
                  <a:schemeClr val="tx2">
                    <a:lumMod val="75000"/>
                  </a:schemeClr>
                </a:solidFill>
              </a:rPr>
              <a:t>The </a:t>
            </a:r>
            <a:r>
              <a:rPr lang="en-US" sz="2000" i="1" dirty="0" smtClean="0">
                <a:solidFill>
                  <a:schemeClr val="tx2">
                    <a:lumMod val="75000"/>
                  </a:schemeClr>
                </a:solidFill>
              </a:rPr>
              <a:t>Internal Campaign Report</a:t>
            </a:r>
            <a:r>
              <a:rPr lang="en-US" sz="2000" dirty="0" smtClean="0">
                <a:solidFill>
                  <a:schemeClr val="tx2">
                    <a:lumMod val="75000"/>
                  </a:schemeClr>
                </a:solidFill>
              </a:rPr>
              <a:t> is valuable because of the numerous travel promotions on First Choice Ski. They monitor the number of clicks and number of sales generated by the campaigns, and when a low ratio of sales to clicks is noticed, they adjust the campaign accordingly.</a:t>
            </a:r>
            <a:endParaRPr lang="en-US" sz="2000" dirty="0">
              <a:solidFill>
                <a:schemeClr val="tx2">
                  <a:lumMod val="75000"/>
                </a:schemeClr>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9-</a:t>
            </a:r>
            <a:fld id="{4C0BDC54-7FBA-410E-843C-F866E66B0366}" type="slidenum">
              <a:rPr lang="en-US" smtClean="0"/>
              <a:pPr/>
              <a:t>11</a:t>
            </a:fld>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077200" cy="1143000"/>
          </a:xfrm>
        </p:spPr>
        <p:txBody>
          <a:bodyPr/>
          <a:lstStyle/>
          <a:p>
            <a:r>
              <a:rPr lang="en-US" sz="2000" dirty="0" smtClean="0">
                <a:solidFill>
                  <a:schemeClr val="tx2">
                    <a:lumMod val="75000"/>
                  </a:schemeClr>
                </a:solidFill>
              </a:rPr>
              <a:t>IT at Work 9.3</a:t>
            </a:r>
            <a:r>
              <a:rPr lang="en-US" dirty="0" smtClean="0"/>
              <a:t/>
            </a:r>
            <a:br>
              <a:rPr lang="en-US" dirty="0" smtClean="0"/>
            </a:br>
            <a:r>
              <a:rPr lang="en-US" sz="2400" i="1" dirty="0" smtClean="0">
                <a:latin typeface="Times New Roman" pitchFamily="18" charset="0"/>
                <a:cs typeface="Times New Roman" pitchFamily="18" charset="0"/>
              </a:rPr>
              <a:t>TIAA-CREF Reporting Failure</a:t>
            </a:r>
          </a:p>
        </p:txBody>
      </p:sp>
      <p:sp>
        <p:nvSpPr>
          <p:cNvPr id="3" name="Content Placeholder 2"/>
          <p:cNvSpPr>
            <a:spLocks noGrp="1"/>
          </p:cNvSpPr>
          <p:nvPr>
            <p:ph idx="1"/>
          </p:nvPr>
        </p:nvSpPr>
        <p:spPr>
          <a:xfrm>
            <a:off x="609600" y="1371600"/>
            <a:ext cx="7315200" cy="4525963"/>
          </a:xfrm>
        </p:spPr>
        <p:txBody>
          <a:bodyPr>
            <a:normAutofit/>
          </a:bodyPr>
          <a:lstStyle/>
          <a:p>
            <a:r>
              <a:rPr lang="en-US" sz="2000" dirty="0" smtClean="0">
                <a:solidFill>
                  <a:schemeClr val="tx1"/>
                </a:solidFill>
              </a:rPr>
              <a:t>TIAA-CREF is a huge company serving the retirement, insurance, and other financial needs </a:t>
            </a:r>
          </a:p>
          <a:p>
            <a:r>
              <a:rPr lang="en-US" sz="2000" dirty="0" smtClean="0">
                <a:solidFill>
                  <a:schemeClr val="tx1"/>
                </a:solidFill>
              </a:rPr>
              <a:t>In September 2005, thousands of TIAA-CREF members were unable to withdraw funds from their pensions. The company assured clients that this was just a small delay due to the IT platform upgrade. However, the problems continued for months and expanded to interfere with deposits as well. </a:t>
            </a:r>
          </a:p>
          <a:p>
            <a:r>
              <a:rPr lang="en-US" sz="2000" dirty="0" smtClean="0">
                <a:solidFill>
                  <a:schemeClr val="tx1"/>
                </a:solidFill>
              </a:rPr>
              <a:t>The cause of the problem was the introduction of the powerful new IT platform, Open Plan Solutions. </a:t>
            </a:r>
          </a:p>
          <a:p>
            <a:r>
              <a:rPr lang="en-US" sz="2000" dirty="0" smtClean="0">
                <a:solidFill>
                  <a:schemeClr val="tx1"/>
                </a:solidFill>
              </a:rPr>
              <a:t>The integrated platform did not synchronize the company’s Web-access software and the record-keeping system during the batch transaction processing. In other words, the new system was not in sync with the old one. </a:t>
            </a:r>
          </a:p>
          <a:p>
            <a:endParaRPr lang="en-US" sz="2000" b="1" i="1" dirty="0" smtClean="0">
              <a:solidFill>
                <a:schemeClr val="tx2">
                  <a:lumMod val="75000"/>
                </a:schemeClr>
              </a:solidFill>
              <a:latin typeface="Times New Roman" pitchFamily="18" charset="0"/>
              <a:ea typeface="+mj-ea"/>
              <a:cs typeface="Times New Roman" pitchFamily="18" charset="0"/>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9-</a:t>
            </a:r>
            <a:fld id="{4C0BDC54-7FBA-410E-843C-F866E66B0366}" type="slidenum">
              <a:rPr lang="en-US" smtClean="0"/>
              <a:pPr/>
              <a:t>12</a:t>
            </a:fld>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8077200" cy="1143000"/>
          </a:xfrm>
        </p:spPr>
        <p:txBody>
          <a:bodyPr/>
          <a:lstStyle/>
          <a:p>
            <a:r>
              <a:rPr lang="en-US" dirty="0" smtClean="0"/>
              <a:t>9.2 Manufacturing and Production Systems</a:t>
            </a:r>
            <a:endParaRPr lang="en-US" dirty="0"/>
          </a:p>
        </p:txBody>
      </p:sp>
      <p:sp>
        <p:nvSpPr>
          <p:cNvPr id="3" name="Content Placeholder 2"/>
          <p:cNvSpPr>
            <a:spLocks noGrp="1"/>
          </p:cNvSpPr>
          <p:nvPr>
            <p:ph idx="1"/>
          </p:nvPr>
        </p:nvSpPr>
        <p:spPr>
          <a:xfrm>
            <a:off x="685800" y="1600200"/>
            <a:ext cx="5715000" cy="4525963"/>
          </a:xfrm>
        </p:spPr>
        <p:txBody>
          <a:bodyPr>
            <a:normAutofit/>
          </a:bodyPr>
          <a:lstStyle/>
          <a:p>
            <a:r>
              <a:rPr lang="en-US" sz="2000" dirty="0" smtClean="0">
                <a:solidFill>
                  <a:schemeClr val="tx1"/>
                </a:solidFill>
              </a:rPr>
              <a:t>Logistics management deals with ordering, purchasing, inbound logistics (receiving), and outbound logistics (shipping) activities. In-house logistics activities are processes that cross several functional departments. </a:t>
            </a:r>
          </a:p>
          <a:p>
            <a:r>
              <a:rPr lang="en-US" sz="2000" dirty="0" smtClean="0">
                <a:solidFill>
                  <a:schemeClr val="tx1"/>
                </a:solidFill>
              </a:rPr>
              <a:t>Scanners, RFID, and voice technologies support inspection, and robots can perform distribution and materials handling. </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9-</a:t>
            </a:r>
            <a:fld id="{4C0BDC54-7FBA-410E-843C-F866E66B0366}" type="slidenum">
              <a:rPr lang="en-US" smtClean="0"/>
              <a:pPr/>
              <a:t>13</a:t>
            </a:fld>
            <a:endParaRPr lang="en-US" dirty="0"/>
          </a:p>
        </p:txBody>
      </p:sp>
      <p:sp>
        <p:nvSpPr>
          <p:cNvPr id="6" name="Text Box 2"/>
          <p:cNvSpPr txBox="1">
            <a:spLocks noChangeArrowheads="1"/>
          </p:cNvSpPr>
          <p:nvPr/>
        </p:nvSpPr>
        <p:spPr bwMode="auto">
          <a:xfrm>
            <a:off x="3962400" y="5020270"/>
            <a:ext cx="2743200" cy="923330"/>
          </a:xfrm>
          <a:prstGeom prst="rect">
            <a:avLst/>
          </a:prstGeom>
          <a:noFill/>
          <a:ln w="9525">
            <a:noFill/>
            <a:miter lim="800000"/>
            <a:headEnd/>
            <a:tailEnd/>
          </a:ln>
          <a:effectLst/>
        </p:spPr>
        <p:txBody>
          <a:bodyPr wrap="square">
            <a:spAutoFit/>
          </a:bodyPr>
          <a:lstStyle/>
          <a:p>
            <a:pPr algn="r"/>
            <a:r>
              <a:rPr lang="en-US" b="1" dirty="0"/>
              <a:t>Figure 9.8. Industrial robot handles boxes of </a:t>
            </a:r>
            <a:r>
              <a:rPr lang="en-US" b="1" dirty="0" smtClean="0"/>
              <a:t>sugar </a:t>
            </a:r>
            <a:r>
              <a:rPr lang="en-US" dirty="0" smtClean="0">
                <a:solidFill>
                  <a:schemeClr val="hlink"/>
                </a:solidFill>
              </a:rPr>
              <a:t> </a:t>
            </a:r>
            <a:endParaRPr lang="en-US" dirty="0">
              <a:solidFill>
                <a:schemeClr val="hlink"/>
              </a:solidFill>
            </a:endParaRPr>
          </a:p>
          <a:p>
            <a:pPr algn="r"/>
            <a:endParaRPr lang="en-US" dirty="0">
              <a:solidFill>
                <a:schemeClr val="hlink"/>
              </a:solidFill>
            </a:endParaRPr>
          </a:p>
        </p:txBody>
      </p:sp>
      <p:pic>
        <p:nvPicPr>
          <p:cNvPr id="7" name="Picture 5" descr="BJR5C7"/>
          <p:cNvPicPr>
            <a:picLocks noChangeAspect="1" noChangeArrowheads="1"/>
          </p:cNvPicPr>
          <p:nvPr/>
        </p:nvPicPr>
        <p:blipFill>
          <a:blip r:embed="rId3" cstate="print"/>
          <a:srcRect/>
          <a:stretch>
            <a:fillRect/>
          </a:stretch>
        </p:blipFill>
        <p:spPr bwMode="auto">
          <a:xfrm>
            <a:off x="6781800" y="1600200"/>
            <a:ext cx="2057400" cy="40386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i="1" dirty="0" smtClean="0"/>
              <a:t>Inventory  control systems</a:t>
            </a:r>
            <a:endParaRPr lang="en-US" sz="2400" i="1" dirty="0"/>
          </a:p>
        </p:txBody>
      </p:sp>
      <p:sp>
        <p:nvSpPr>
          <p:cNvPr id="3" name="Content Placeholder 2"/>
          <p:cNvSpPr>
            <a:spLocks noGrp="1"/>
          </p:cNvSpPr>
          <p:nvPr>
            <p:ph idx="1"/>
          </p:nvPr>
        </p:nvSpPr>
        <p:spPr>
          <a:xfrm>
            <a:off x="457200" y="1371600"/>
            <a:ext cx="8229600" cy="4525963"/>
          </a:xfrm>
        </p:spPr>
        <p:txBody>
          <a:bodyPr>
            <a:normAutofit/>
          </a:bodyPr>
          <a:lstStyle/>
          <a:p>
            <a:r>
              <a:rPr lang="en-US" sz="2000" b="1" dirty="0" smtClean="0">
                <a:solidFill>
                  <a:schemeClr val="tx1"/>
                </a:solidFill>
              </a:rPr>
              <a:t>inventory control</a:t>
            </a:r>
            <a:r>
              <a:rPr lang="en-US" sz="2000" i="1" dirty="0" smtClean="0">
                <a:solidFill>
                  <a:schemeClr val="tx1"/>
                </a:solidFill>
              </a:rPr>
              <a:t> </a:t>
            </a:r>
            <a:r>
              <a:rPr lang="en-US" sz="2000" dirty="0" smtClean="0">
                <a:solidFill>
                  <a:schemeClr val="tx1"/>
                </a:solidFill>
              </a:rPr>
              <a:t>minimizes the total cost of inventory</a:t>
            </a:r>
          </a:p>
          <a:p>
            <a:r>
              <a:rPr lang="en-US" sz="2000" dirty="0" smtClean="0">
                <a:solidFill>
                  <a:schemeClr val="tx1"/>
                </a:solidFill>
              </a:rPr>
              <a:t>objective is to maintain optimal inventory levels by re-ordering the correct quantity at the right time</a:t>
            </a:r>
          </a:p>
          <a:p>
            <a:pPr>
              <a:buNone/>
            </a:pPr>
            <a:endParaRPr lang="en-US" sz="2000" dirty="0" smtClean="0">
              <a:solidFill>
                <a:schemeClr val="tx1"/>
              </a:solidFill>
            </a:endParaRPr>
          </a:p>
          <a:p>
            <a:pPr>
              <a:buNone/>
            </a:pPr>
            <a:r>
              <a:rPr lang="en-US" sz="2000" dirty="0" smtClean="0">
                <a:solidFill>
                  <a:schemeClr val="tx1"/>
                </a:solidFill>
              </a:rPr>
              <a:t>Inventory control systems minimize 3 categories of cost:</a:t>
            </a:r>
          </a:p>
          <a:p>
            <a:pPr marL="857250" lvl="1" indent="-457200">
              <a:buFont typeface="+mj-lt"/>
              <a:buAutoNum type="arabicPeriod"/>
            </a:pPr>
            <a:r>
              <a:rPr lang="en-US" sz="2000" b="1" dirty="0" smtClean="0">
                <a:solidFill>
                  <a:schemeClr val="tx1"/>
                </a:solidFill>
              </a:rPr>
              <a:t>cost of holding inventory: </a:t>
            </a:r>
            <a:r>
              <a:rPr lang="en-US" sz="2000" dirty="0" smtClean="0">
                <a:solidFill>
                  <a:schemeClr val="tx1"/>
                </a:solidFill>
              </a:rPr>
              <a:t>warehousing costs, security costs, insurance, losses due to theft or obsolescence, inventory financing costs based on the interest rate</a:t>
            </a:r>
          </a:p>
          <a:p>
            <a:pPr marL="857250" lvl="1" indent="-457200">
              <a:buFont typeface="+mj-lt"/>
              <a:buAutoNum type="arabicPeriod"/>
            </a:pPr>
            <a:r>
              <a:rPr lang="en-US" sz="2000" b="1" dirty="0" smtClean="0">
                <a:solidFill>
                  <a:schemeClr val="tx1"/>
                </a:solidFill>
              </a:rPr>
              <a:t>cost of ordering and shipping: </a:t>
            </a:r>
            <a:r>
              <a:rPr lang="en-US" sz="2000" dirty="0" smtClean="0">
                <a:solidFill>
                  <a:schemeClr val="tx1"/>
                </a:solidFill>
              </a:rPr>
              <a:t>employees’ time ordering and receiving, shipping fees</a:t>
            </a:r>
          </a:p>
          <a:p>
            <a:pPr marL="857250" lvl="1" indent="-457200">
              <a:buFont typeface="+mj-lt"/>
              <a:buAutoNum type="arabicPeriod"/>
            </a:pPr>
            <a:r>
              <a:rPr lang="en-US" sz="2000" b="1" dirty="0" smtClean="0">
                <a:solidFill>
                  <a:schemeClr val="tx1"/>
                </a:solidFill>
              </a:rPr>
              <a:t>cost of inventory shortage: </a:t>
            </a:r>
            <a:r>
              <a:rPr lang="en-US" sz="2000" dirty="0" smtClean="0">
                <a:solidFill>
                  <a:schemeClr val="tx1"/>
                </a:solidFill>
              </a:rPr>
              <a:t>production delays and forgone revenues because of stock outs</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9-</a:t>
            </a:r>
            <a:fld id="{4C0BDC54-7FBA-410E-843C-F866E66B0366}" type="slidenum">
              <a:rPr lang="en-US" smtClean="0"/>
              <a:pPr/>
              <a:t>14</a:t>
            </a:fld>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8001000" cy="1143000"/>
          </a:xfrm>
        </p:spPr>
        <p:txBody>
          <a:bodyPr/>
          <a:lstStyle/>
          <a:p>
            <a:r>
              <a:rPr lang="en-US" dirty="0" smtClean="0">
                <a:solidFill>
                  <a:schemeClr val="tx1"/>
                </a:solidFill>
              </a:rPr>
              <a:t>9.3 Sales and Marketing Systems</a:t>
            </a:r>
            <a:endParaRPr lang="en-US"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9-</a:t>
            </a:r>
            <a:fld id="{4C0BDC54-7FBA-410E-843C-F866E66B0366}" type="slidenum">
              <a:rPr lang="en-US" smtClean="0"/>
              <a:pPr/>
              <a:t>15</a:t>
            </a:fld>
            <a:endParaRPr lang="en-US" dirty="0"/>
          </a:p>
        </p:txBody>
      </p:sp>
      <p:pic>
        <p:nvPicPr>
          <p:cNvPr id="6" name="Picture 51" descr="nt0006-y"/>
          <p:cNvPicPr>
            <a:picLocks noGrp="1" noChangeAspect="1" noChangeArrowheads="1"/>
          </p:cNvPicPr>
          <p:nvPr>
            <p:ph idx="1"/>
          </p:nvPr>
        </p:nvPicPr>
        <p:blipFill>
          <a:blip r:embed="rId3" cstate="print"/>
          <a:srcRect/>
          <a:stretch>
            <a:fillRect/>
          </a:stretch>
        </p:blipFill>
        <p:spPr bwMode="auto">
          <a:xfrm>
            <a:off x="838200" y="1231392"/>
            <a:ext cx="5791200" cy="4864608"/>
          </a:xfrm>
          <a:prstGeom prst="rect">
            <a:avLst/>
          </a:prstGeom>
          <a:noFill/>
          <a:ln w="9525">
            <a:noFill/>
            <a:miter lim="800000"/>
            <a:headEnd/>
            <a:tailEnd/>
          </a:ln>
          <a:effectLst>
            <a:innerShdw blurRad="114300">
              <a:prstClr val="black"/>
            </a:innerShdw>
          </a:effectLst>
        </p:spPr>
      </p:pic>
      <p:sp>
        <p:nvSpPr>
          <p:cNvPr id="7" name="Text Box 2"/>
          <p:cNvSpPr txBox="1">
            <a:spLocks noChangeArrowheads="1"/>
          </p:cNvSpPr>
          <p:nvPr/>
        </p:nvSpPr>
        <p:spPr bwMode="auto">
          <a:xfrm>
            <a:off x="6705600" y="4452372"/>
            <a:ext cx="2057400" cy="1338828"/>
          </a:xfrm>
          <a:prstGeom prst="rect">
            <a:avLst/>
          </a:prstGeom>
          <a:noFill/>
          <a:ln w="9525">
            <a:noFill/>
            <a:miter lim="800000"/>
            <a:headEnd/>
            <a:tailEnd/>
          </a:ln>
          <a:effectLst/>
        </p:spPr>
        <p:txBody>
          <a:bodyPr wrap="square">
            <a:spAutoFit/>
          </a:bodyPr>
          <a:lstStyle/>
          <a:p>
            <a:pPr>
              <a:spcBef>
                <a:spcPct val="50000"/>
              </a:spcBef>
            </a:pPr>
            <a:r>
              <a:rPr lang="en-US" b="1" dirty="0"/>
              <a:t>Figure 9.9 Marketing channel </a:t>
            </a:r>
            <a:r>
              <a:rPr lang="en-US" b="1" dirty="0" smtClean="0"/>
              <a:t>systems  </a:t>
            </a:r>
            <a:endParaRPr lang="en-US" b="1" dirty="0"/>
          </a:p>
          <a:p>
            <a:pPr>
              <a:spcBef>
                <a:spcPct val="50000"/>
              </a:spcBef>
            </a:pPr>
            <a:endParaRPr lang="en-US" b="1" dirty="0">
              <a:solidFill>
                <a:schemeClr val="hlink"/>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15962"/>
            <a:ext cx="8001000" cy="884238"/>
          </a:xfrm>
        </p:spPr>
        <p:txBody>
          <a:bodyPr>
            <a:normAutofit/>
          </a:bodyPr>
          <a:lstStyle/>
          <a:p>
            <a:r>
              <a:rPr lang="en-US" sz="2800" b="0" i="1" dirty="0" smtClean="0">
                <a:solidFill>
                  <a:schemeClr val="tx1"/>
                </a:solidFill>
              </a:rPr>
              <a:t>Marketing management functions</a:t>
            </a:r>
            <a:endParaRPr lang="en-US" sz="2800" b="0" i="1" dirty="0">
              <a:solidFill>
                <a:schemeClr val="tx1"/>
              </a:solidFill>
            </a:endParaRPr>
          </a:p>
        </p:txBody>
      </p:sp>
      <p:sp>
        <p:nvSpPr>
          <p:cNvPr id="3" name="Content Placeholder 2"/>
          <p:cNvSpPr>
            <a:spLocks noGrp="1"/>
          </p:cNvSpPr>
          <p:nvPr>
            <p:ph idx="1"/>
          </p:nvPr>
        </p:nvSpPr>
        <p:spPr>
          <a:xfrm>
            <a:off x="838200" y="1600200"/>
            <a:ext cx="7848600" cy="4525963"/>
          </a:xfrm>
        </p:spPr>
        <p:txBody>
          <a:bodyPr/>
          <a:lstStyle/>
          <a:p>
            <a:r>
              <a:rPr lang="en-US" sz="2400" dirty="0" smtClean="0">
                <a:solidFill>
                  <a:schemeClr val="tx1"/>
                </a:solidFill>
              </a:rPr>
              <a:t>Data-driven marketing</a:t>
            </a:r>
          </a:p>
          <a:p>
            <a:r>
              <a:rPr lang="en-US" sz="2400" dirty="0" smtClean="0">
                <a:solidFill>
                  <a:schemeClr val="tx1"/>
                </a:solidFill>
              </a:rPr>
              <a:t>Distribution channels </a:t>
            </a:r>
          </a:p>
          <a:p>
            <a:r>
              <a:rPr lang="en-US" sz="2400" dirty="0" smtClean="0">
                <a:solidFill>
                  <a:schemeClr val="tx1"/>
                </a:solidFill>
              </a:rPr>
              <a:t>Marketing management</a:t>
            </a:r>
          </a:p>
          <a:p>
            <a:pPr lvl="1"/>
            <a:r>
              <a:rPr lang="en-US" sz="2000" dirty="0" smtClean="0">
                <a:solidFill>
                  <a:schemeClr val="tx1"/>
                </a:solidFill>
              </a:rPr>
              <a:t>Pricing of products and services</a:t>
            </a:r>
          </a:p>
          <a:p>
            <a:pPr lvl="1"/>
            <a:r>
              <a:rPr lang="en-US" sz="2000" dirty="0" smtClean="0">
                <a:solidFill>
                  <a:schemeClr val="tx1"/>
                </a:solidFill>
              </a:rPr>
              <a:t>Salesperson productivity</a:t>
            </a:r>
          </a:p>
          <a:p>
            <a:r>
              <a:rPr lang="en-US" sz="2400" dirty="0" smtClean="0">
                <a:solidFill>
                  <a:schemeClr val="tx1"/>
                </a:solidFill>
              </a:rPr>
              <a:t>Profitability analysis</a:t>
            </a:r>
          </a:p>
          <a:p>
            <a:r>
              <a:rPr lang="en-US" sz="2400" dirty="0" smtClean="0">
                <a:solidFill>
                  <a:schemeClr val="tx1"/>
                </a:solidFill>
              </a:rPr>
              <a:t>New product analysis, market planning, and forecasting </a:t>
            </a:r>
          </a:p>
          <a:p>
            <a:endParaRPr lang="en-US" dirty="0"/>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9-</a:t>
            </a:r>
            <a:fld id="{4C0BDC54-7FBA-410E-843C-F866E66B0366}" type="slidenum">
              <a:rPr lang="en-US" smtClean="0"/>
              <a:pPr/>
              <a:t>16</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smtClean="0">
                <a:solidFill>
                  <a:schemeClr val="tx1"/>
                </a:solidFill>
              </a:rPr>
              <a:t>9.4 Accounting and Finance Systems</a:t>
            </a:r>
            <a:endParaRPr lang="en-US" dirty="0">
              <a:solidFill>
                <a:schemeClr val="tx1"/>
              </a:solidFill>
            </a:endParaRPr>
          </a:p>
        </p:txBody>
      </p:sp>
      <p:sp>
        <p:nvSpPr>
          <p:cNvPr id="3" name="Content Placeholder 2"/>
          <p:cNvSpPr>
            <a:spLocks noGrp="1"/>
          </p:cNvSpPr>
          <p:nvPr>
            <p:ph idx="1"/>
          </p:nvPr>
        </p:nvSpPr>
        <p:spPr>
          <a:xfrm>
            <a:off x="457200" y="1219200"/>
            <a:ext cx="8382000" cy="4906963"/>
          </a:xfrm>
        </p:spPr>
        <p:txBody>
          <a:bodyPr>
            <a:noAutofit/>
          </a:bodyPr>
          <a:lstStyle/>
          <a:p>
            <a:pPr>
              <a:spcBef>
                <a:spcPts val="1200"/>
              </a:spcBef>
            </a:pPr>
            <a:r>
              <a:rPr lang="en-US" sz="2000" b="1" dirty="0" smtClean="0">
                <a:solidFill>
                  <a:schemeClr val="tx1"/>
                </a:solidFill>
              </a:rPr>
              <a:t>Accounting and finance</a:t>
            </a:r>
            <a:r>
              <a:rPr lang="en-US" sz="2000" dirty="0" smtClean="0">
                <a:solidFill>
                  <a:schemeClr val="tx1"/>
                </a:solidFill>
              </a:rPr>
              <a:t>: control and manage cash flows, assets, liabilities, net income or profit; and issue financial statements to regulatory agencies </a:t>
            </a:r>
          </a:p>
          <a:p>
            <a:pPr>
              <a:spcBef>
                <a:spcPts val="1200"/>
              </a:spcBef>
            </a:pPr>
            <a:r>
              <a:rPr lang="en-US" sz="2000" b="1" dirty="0" smtClean="0">
                <a:solidFill>
                  <a:schemeClr val="tx1"/>
                </a:solidFill>
              </a:rPr>
              <a:t>Critical responsibility: </a:t>
            </a:r>
            <a:r>
              <a:rPr lang="en-US" sz="2000" dirty="0" smtClean="0">
                <a:solidFill>
                  <a:schemeClr val="tx1"/>
                </a:solidFill>
              </a:rPr>
              <a:t>fraud prevention, detection, and investigation</a:t>
            </a:r>
          </a:p>
          <a:p>
            <a:pPr>
              <a:spcBef>
                <a:spcPts val="1200"/>
              </a:spcBef>
            </a:pPr>
            <a:r>
              <a:rPr lang="en-US" sz="2000" b="1" dirty="0" smtClean="0">
                <a:solidFill>
                  <a:schemeClr val="tx1"/>
                </a:solidFill>
              </a:rPr>
              <a:t>Inaccurate cash flow projection</a:t>
            </a:r>
            <a:r>
              <a:rPr lang="en-US" sz="2000" dirty="0" smtClean="0">
                <a:solidFill>
                  <a:schemeClr val="tx1"/>
                </a:solidFill>
              </a:rPr>
              <a:t>: #1 reason why many small businesses go bankrupt</a:t>
            </a:r>
          </a:p>
          <a:p>
            <a:pPr>
              <a:spcBef>
                <a:spcPts val="1200"/>
              </a:spcBef>
            </a:pPr>
            <a:r>
              <a:rPr lang="en-US" sz="2000" dirty="0" smtClean="0">
                <a:solidFill>
                  <a:schemeClr val="tx1"/>
                </a:solidFill>
              </a:rPr>
              <a:t>Inability to access credit led to the demise of the investment bank Lehman Brothers in September 2008.</a:t>
            </a:r>
          </a:p>
          <a:p>
            <a:pPr>
              <a:spcBef>
                <a:spcPts val="1200"/>
              </a:spcBef>
            </a:pPr>
            <a:r>
              <a:rPr lang="en-US" sz="2000" dirty="0" smtClean="0">
                <a:solidFill>
                  <a:schemeClr val="tx1"/>
                </a:solidFill>
              </a:rPr>
              <a:t>Several software packages, many Web-based, support budget preparation and control. Budgeting modules from </a:t>
            </a:r>
            <a:r>
              <a:rPr lang="en-US" sz="2000" dirty="0" smtClean="0">
                <a:solidFill>
                  <a:schemeClr val="tx1"/>
                </a:solidFill>
                <a:hlinkClick r:id="rId3"/>
              </a:rPr>
              <a:t>Oracle</a:t>
            </a:r>
            <a:r>
              <a:rPr lang="en-US" sz="2000" dirty="0" smtClean="0">
                <a:solidFill>
                  <a:schemeClr val="tx1"/>
                </a:solidFill>
              </a:rPr>
              <a:t> and </a:t>
            </a:r>
            <a:r>
              <a:rPr lang="en-US" sz="2000" i="1" dirty="0" smtClean="0">
                <a:solidFill>
                  <a:schemeClr val="tx1"/>
                </a:solidFill>
                <a:hlinkClick r:id="rId4"/>
              </a:rPr>
              <a:t>Capterra.com</a:t>
            </a:r>
            <a:r>
              <a:rPr lang="en-US" sz="2000" i="1" dirty="0" smtClean="0">
                <a:solidFill>
                  <a:schemeClr val="tx1"/>
                </a:solidFill>
              </a:rPr>
              <a:t> </a:t>
            </a:r>
            <a:r>
              <a:rPr lang="en-US" sz="2000" dirty="0" smtClean="0">
                <a:solidFill>
                  <a:schemeClr val="tx1"/>
                </a:solidFill>
              </a:rPr>
              <a:t>facilitate communication among participants in budget preparation. </a:t>
            </a:r>
          </a:p>
          <a:p>
            <a:pPr>
              <a:spcBef>
                <a:spcPts val="1200"/>
              </a:spcBef>
            </a:pPr>
            <a:r>
              <a:rPr lang="en-US" sz="2000" dirty="0" smtClean="0">
                <a:solidFill>
                  <a:schemeClr val="tx1"/>
                </a:solidFill>
              </a:rPr>
              <a:t>Software support for budgeting and forecasting is available from</a:t>
            </a:r>
            <a:r>
              <a:rPr lang="en-US" sz="2000" i="1" dirty="0" smtClean="0">
                <a:solidFill>
                  <a:schemeClr val="tx1"/>
                </a:solidFill>
                <a:hlinkClick r:id="rId5"/>
              </a:rPr>
              <a:t> Prophix</a:t>
            </a:r>
            <a:endParaRPr lang="en-US" sz="2000" i="1"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9-</a:t>
            </a:r>
            <a:fld id="{4C0BDC54-7FBA-410E-843C-F866E66B0366}" type="slidenum">
              <a:rPr lang="en-US" smtClean="0"/>
              <a:pPr/>
              <a:t>17</a:t>
            </a:fld>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9-</a:t>
            </a:r>
            <a:fld id="{4C0BDC54-7FBA-410E-843C-F866E66B0366}" type="slidenum">
              <a:rPr lang="en-US" smtClean="0"/>
              <a:pPr/>
              <a:t>18</a:t>
            </a:fld>
            <a:endParaRPr lang="en-US" dirty="0"/>
          </a:p>
        </p:txBody>
      </p:sp>
      <p:sp>
        <p:nvSpPr>
          <p:cNvPr id="6" name="Rectangle 6"/>
          <p:cNvSpPr>
            <a:spLocks noChangeArrowheads="1"/>
          </p:cNvSpPr>
          <p:nvPr/>
        </p:nvSpPr>
        <p:spPr bwMode="auto">
          <a:xfrm>
            <a:off x="1143000" y="5410200"/>
            <a:ext cx="6400800" cy="646331"/>
          </a:xfrm>
          <a:prstGeom prst="rect">
            <a:avLst/>
          </a:prstGeom>
          <a:noFill/>
          <a:ln w="9525">
            <a:noFill/>
            <a:miter lim="800000"/>
            <a:headEnd/>
            <a:tailEnd/>
          </a:ln>
          <a:effectLst/>
        </p:spPr>
        <p:txBody>
          <a:bodyPr wrap="square" lIns="0" rIns="0" anchor="ctr">
            <a:spAutoFit/>
          </a:bodyPr>
          <a:lstStyle/>
          <a:p>
            <a:pPr algn="ctr"/>
            <a:r>
              <a:rPr lang="en-US" b="1" dirty="0"/>
              <a:t>Figure 9.11 Integrated accounting/business </a:t>
            </a:r>
            <a:r>
              <a:rPr lang="en-US" b="1" dirty="0" smtClean="0"/>
              <a:t>software  </a:t>
            </a:r>
            <a:endParaRPr lang="en-US" b="1" dirty="0"/>
          </a:p>
          <a:p>
            <a:endParaRPr lang="en-US" b="1" dirty="0"/>
          </a:p>
        </p:txBody>
      </p:sp>
      <p:pic>
        <p:nvPicPr>
          <p:cNvPr id="7" name="Picture 9" descr="nt0008-y"/>
          <p:cNvPicPr>
            <a:picLocks noChangeAspect="1" noChangeArrowheads="1"/>
          </p:cNvPicPr>
          <p:nvPr/>
        </p:nvPicPr>
        <p:blipFill>
          <a:blip r:embed="rId3" cstate="print"/>
          <a:srcRect/>
          <a:stretch>
            <a:fillRect/>
          </a:stretch>
        </p:blipFill>
        <p:spPr bwMode="auto">
          <a:xfrm>
            <a:off x="1066800" y="762000"/>
            <a:ext cx="7086600" cy="4315162"/>
          </a:xfrm>
          <a:prstGeom prst="rect">
            <a:avLst/>
          </a:prstGeom>
          <a:noFill/>
          <a:ln w="9525">
            <a:noFill/>
            <a:miter lim="800000"/>
            <a:headEnd/>
            <a:tailEnd/>
          </a:ln>
          <a:effectLst>
            <a:outerShdw blurRad="304800" dist="152400" dir="3960000" sx="102000" sy="102000" algn="ctr" rotWithShape="0">
              <a:prstClr val="black">
                <a:alpha val="40000"/>
              </a:prst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2800" b="0" i="1" dirty="0" smtClean="0"/>
              <a:t>XBRL: eXtensible Business Reporting Language</a:t>
            </a:r>
            <a:endParaRPr lang="en-US" sz="2800" b="0" dirty="0"/>
          </a:p>
        </p:txBody>
      </p:sp>
      <p:sp>
        <p:nvSpPr>
          <p:cNvPr id="3" name="Content Placeholder 2"/>
          <p:cNvSpPr>
            <a:spLocks noGrp="1"/>
          </p:cNvSpPr>
          <p:nvPr>
            <p:ph idx="1"/>
          </p:nvPr>
        </p:nvSpPr>
        <p:spPr>
          <a:xfrm>
            <a:off x="457200" y="1189037"/>
            <a:ext cx="7543800" cy="4830763"/>
          </a:xfrm>
        </p:spPr>
        <p:txBody>
          <a:bodyPr>
            <a:normAutofit/>
          </a:bodyPr>
          <a:lstStyle/>
          <a:p>
            <a:pPr>
              <a:buNone/>
            </a:pPr>
            <a:r>
              <a:rPr lang="en-US" sz="2000" dirty="0" smtClean="0">
                <a:solidFill>
                  <a:schemeClr val="tx1"/>
                </a:solidFill>
              </a:rPr>
              <a:t>	XBRL is a programming language and an international standard for electronic transmission of business and financial information</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9-</a:t>
            </a:r>
            <a:fld id="{4C0BDC54-7FBA-410E-843C-F866E66B0366}" type="slidenum">
              <a:rPr lang="en-US" smtClean="0"/>
              <a:pPr/>
              <a:t>19</a:t>
            </a:fld>
            <a:endParaRPr lang="en-US" dirty="0"/>
          </a:p>
        </p:txBody>
      </p:sp>
      <p:sp>
        <p:nvSpPr>
          <p:cNvPr id="6" name="Text Box 7"/>
          <p:cNvSpPr txBox="1">
            <a:spLocks noChangeArrowheads="1"/>
          </p:cNvSpPr>
          <p:nvPr/>
        </p:nvSpPr>
        <p:spPr bwMode="auto">
          <a:xfrm>
            <a:off x="1295400" y="5334000"/>
            <a:ext cx="2971800" cy="381000"/>
          </a:xfrm>
          <a:prstGeom prst="rect">
            <a:avLst/>
          </a:prstGeom>
          <a:noFill/>
          <a:ln w="9525">
            <a:noFill/>
            <a:miter lim="800000"/>
            <a:headEnd/>
            <a:tailEnd/>
          </a:ln>
          <a:effectLst/>
        </p:spPr>
        <p:txBody>
          <a:bodyPr wrap="square">
            <a:spAutoFit/>
          </a:bodyPr>
          <a:lstStyle/>
          <a:p>
            <a:pPr>
              <a:spcBef>
                <a:spcPct val="50000"/>
              </a:spcBef>
            </a:pPr>
            <a:r>
              <a:rPr lang="en-US" b="1" dirty="0"/>
              <a:t>Figure 9.12 How XBRL </a:t>
            </a:r>
            <a:r>
              <a:rPr lang="en-US" b="1" dirty="0" smtClean="0"/>
              <a:t>works  </a:t>
            </a:r>
            <a:endParaRPr lang="en-US" b="1" dirty="0"/>
          </a:p>
        </p:txBody>
      </p:sp>
      <p:pic>
        <p:nvPicPr>
          <p:cNvPr id="7" name="Picture 11" descr="nt0009-y"/>
          <p:cNvPicPr>
            <a:picLocks noChangeAspect="1" noChangeArrowheads="1"/>
          </p:cNvPicPr>
          <p:nvPr/>
        </p:nvPicPr>
        <p:blipFill>
          <a:blip r:embed="rId3" cstate="print"/>
          <a:srcRect/>
          <a:stretch>
            <a:fillRect/>
          </a:stretch>
        </p:blipFill>
        <p:spPr bwMode="auto">
          <a:xfrm>
            <a:off x="4343400" y="1891507"/>
            <a:ext cx="3581400" cy="4509293"/>
          </a:xfrm>
          <a:prstGeom prst="rect">
            <a:avLst/>
          </a:prstGeom>
          <a:noFill/>
          <a:ln w="9525">
            <a:noFill/>
            <a:miter lim="800000"/>
            <a:headEnd/>
            <a:tailEnd/>
          </a:ln>
          <a:effectLst>
            <a:outerShdw blurRad="317500" sx="102000" sy="102000" algn="ctr" rotWithShape="0">
              <a:prstClr val="black">
                <a:alpha val="40000"/>
              </a:prstClr>
            </a:out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55638"/>
            <a:ext cx="8229600" cy="868362"/>
          </a:xfrm>
        </p:spPr>
        <p:txBody>
          <a:bodyPr>
            <a:normAutofit/>
          </a:bodyPr>
          <a:lstStyle/>
          <a:p>
            <a:r>
              <a:rPr lang="en-US" i="1" spc="300" dirty="0" smtClean="0">
                <a:solidFill>
                  <a:schemeClr val="tx1"/>
                </a:solidFill>
                <a:effectLst>
                  <a:outerShdw blurRad="38100" dist="38100" dir="2700000" algn="tl">
                    <a:srgbClr val="000000">
                      <a:alpha val="43137"/>
                    </a:srgbClr>
                  </a:outerShdw>
                </a:effectLst>
              </a:rPr>
              <a:t>Chapter 9 Outline</a:t>
            </a:r>
            <a:endParaRPr lang="en-US" b="1" dirty="0">
              <a:solidFill>
                <a:srgbClr val="6B633D"/>
              </a:solidFill>
            </a:endParaRPr>
          </a:p>
        </p:txBody>
      </p:sp>
      <p:sp>
        <p:nvSpPr>
          <p:cNvPr id="3" name="Content Placeholder 2"/>
          <p:cNvSpPr>
            <a:spLocks noGrp="1"/>
          </p:cNvSpPr>
          <p:nvPr>
            <p:ph idx="1"/>
          </p:nvPr>
        </p:nvSpPr>
        <p:spPr>
          <a:xfrm>
            <a:off x="533400" y="1493837"/>
            <a:ext cx="8382000" cy="3611563"/>
          </a:xfrm>
        </p:spPr>
        <p:txBody>
          <a:bodyPr>
            <a:normAutofit/>
          </a:bodyPr>
          <a:lstStyle/>
          <a:p>
            <a:pPr>
              <a:lnSpc>
                <a:spcPct val="150000"/>
              </a:lnSpc>
              <a:buNone/>
            </a:pPr>
            <a:r>
              <a:rPr lang="en-US" sz="2400" b="1" dirty="0" smtClean="0">
                <a:solidFill>
                  <a:schemeClr val="tx1"/>
                </a:solidFill>
              </a:rPr>
              <a:t>9.1  Management Levels, Functions, and Operational Systems</a:t>
            </a:r>
          </a:p>
          <a:p>
            <a:pPr>
              <a:lnSpc>
                <a:spcPct val="150000"/>
              </a:lnSpc>
              <a:buNone/>
            </a:pPr>
            <a:r>
              <a:rPr lang="en-US" sz="2400" b="1" dirty="0" smtClean="0">
                <a:solidFill>
                  <a:schemeClr val="tx1"/>
                </a:solidFill>
              </a:rPr>
              <a:t>9.2  Manufacturing and Production Systems</a:t>
            </a:r>
          </a:p>
          <a:p>
            <a:pPr>
              <a:lnSpc>
                <a:spcPct val="150000"/>
              </a:lnSpc>
              <a:buNone/>
            </a:pPr>
            <a:r>
              <a:rPr lang="en-US" sz="2400" b="1" dirty="0" smtClean="0">
                <a:solidFill>
                  <a:schemeClr val="tx1"/>
                </a:solidFill>
              </a:rPr>
              <a:t>9.3  Sales and Marketing Systems</a:t>
            </a:r>
          </a:p>
          <a:p>
            <a:pPr>
              <a:lnSpc>
                <a:spcPct val="150000"/>
              </a:lnSpc>
              <a:buNone/>
            </a:pPr>
            <a:r>
              <a:rPr lang="en-US" sz="2400" b="1" dirty="0" smtClean="0">
                <a:solidFill>
                  <a:schemeClr val="tx1"/>
                </a:solidFill>
              </a:rPr>
              <a:t>9.4  Accounting and Finance Systems</a:t>
            </a:r>
          </a:p>
          <a:p>
            <a:pPr>
              <a:lnSpc>
                <a:spcPct val="150000"/>
              </a:lnSpc>
              <a:buNone/>
            </a:pPr>
            <a:r>
              <a:rPr lang="en-US" sz="2400" b="1" dirty="0" smtClean="0">
                <a:solidFill>
                  <a:schemeClr val="tx1"/>
                </a:solidFill>
              </a:rPr>
              <a:t>9.5  Human Resource Systems</a:t>
            </a:r>
            <a:endParaRPr lang="en-US" sz="2400" b="1" dirty="0">
              <a:solidFill>
                <a:schemeClr val="tx1"/>
              </a:solidFill>
            </a:endParaRPr>
          </a:p>
        </p:txBody>
      </p:sp>
      <p:sp>
        <p:nvSpPr>
          <p:cNvPr id="4" name="Footer Placeholder 3"/>
          <p:cNvSpPr>
            <a:spLocks noGrp="1"/>
          </p:cNvSpPr>
          <p:nvPr>
            <p:ph type="ftr" sz="quarter" idx="11"/>
          </p:nvPr>
        </p:nvSpPr>
        <p:spPr>
          <a:xfrm>
            <a:off x="457200" y="6248400"/>
            <a:ext cx="2895600" cy="365125"/>
          </a:xfrm>
        </p:spPr>
        <p:txBody>
          <a:bodyPr/>
          <a:lstStyle/>
          <a:p>
            <a:r>
              <a:rPr lang="en-US" dirty="0" smtClean="0">
                <a:solidFill>
                  <a:schemeClr val="tx1"/>
                </a:solidFill>
              </a:rPr>
              <a:t>Copyright 2012 John Wiley &amp; Sons, Inc.</a:t>
            </a:r>
            <a:endParaRPr lang="en-US" dirty="0">
              <a:solidFill>
                <a:schemeClr val="tx1"/>
              </a:solidFill>
            </a:endParaRPr>
          </a:p>
        </p:txBody>
      </p:sp>
      <p:sp>
        <p:nvSpPr>
          <p:cNvPr id="5" name="Slide Number Placeholder 4"/>
          <p:cNvSpPr>
            <a:spLocks noGrp="1"/>
          </p:cNvSpPr>
          <p:nvPr>
            <p:ph type="sldNum" sz="quarter" idx="12"/>
          </p:nvPr>
        </p:nvSpPr>
        <p:spPr/>
        <p:txBody>
          <a:bodyPr/>
          <a:lstStyle/>
          <a:p>
            <a:r>
              <a:rPr lang="en-US" sz="1600" dirty="0" smtClean="0">
                <a:solidFill>
                  <a:schemeClr val="tx1"/>
                </a:solidFill>
              </a:rPr>
              <a:t>9-</a:t>
            </a:r>
            <a:fld id="{4C0BDC54-7FBA-410E-843C-F866E66B0366}" type="slidenum">
              <a:rPr lang="en-US" sz="1600" smtClean="0">
                <a:solidFill>
                  <a:schemeClr val="tx1"/>
                </a:solidFill>
              </a:rPr>
              <a:pPr/>
              <a:t>2</a:t>
            </a:fld>
            <a:endParaRPr lang="en-US" sz="1600" dirty="0">
              <a:solidFill>
                <a:schemeClr val="tx1"/>
              </a:solidFill>
            </a:endParaRPr>
          </a:p>
        </p:txBody>
      </p:sp>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14400"/>
            <a:ext cx="6553200" cy="609600"/>
          </a:xfrm>
        </p:spPr>
        <p:txBody>
          <a:bodyPr>
            <a:normAutofit/>
          </a:bodyPr>
          <a:lstStyle/>
          <a:p>
            <a:r>
              <a:rPr lang="en-US" dirty="0" smtClean="0"/>
              <a:t>XBRL helps financial institutes:</a:t>
            </a:r>
            <a:endParaRPr lang="en-US" dirty="0"/>
          </a:p>
        </p:txBody>
      </p:sp>
      <p:sp>
        <p:nvSpPr>
          <p:cNvPr id="3" name="Content Placeholder 2"/>
          <p:cNvSpPr>
            <a:spLocks noGrp="1"/>
          </p:cNvSpPr>
          <p:nvPr>
            <p:ph idx="1"/>
          </p:nvPr>
        </p:nvSpPr>
        <p:spPr>
          <a:xfrm>
            <a:off x="838200" y="1600200"/>
            <a:ext cx="6705600" cy="4525963"/>
          </a:xfrm>
        </p:spPr>
        <p:txBody>
          <a:bodyPr>
            <a:normAutofit/>
          </a:bodyPr>
          <a:lstStyle/>
          <a:p>
            <a:r>
              <a:rPr lang="en-US" sz="2400" dirty="0" smtClean="0">
                <a:solidFill>
                  <a:schemeClr val="tx1"/>
                </a:solidFill>
              </a:rPr>
              <a:t>Generate cleaner data, including written explanations and supporting notes.</a:t>
            </a:r>
          </a:p>
          <a:p>
            <a:r>
              <a:rPr lang="en-US" sz="2400" dirty="0" smtClean="0">
                <a:solidFill>
                  <a:schemeClr val="tx1"/>
                </a:solidFill>
              </a:rPr>
              <a:t>Produce more accurate data with fewer errors that require follow-up by regulators.</a:t>
            </a:r>
          </a:p>
          <a:p>
            <a:r>
              <a:rPr lang="en-US" sz="2400" dirty="0" smtClean="0">
                <a:solidFill>
                  <a:schemeClr val="tx1"/>
                </a:solidFill>
              </a:rPr>
              <a:t>Transmit data faster to regulators and meet deadlines.</a:t>
            </a:r>
          </a:p>
          <a:p>
            <a:r>
              <a:rPr lang="en-US" sz="2400" dirty="0" smtClean="0">
                <a:solidFill>
                  <a:schemeClr val="tx1"/>
                </a:solidFill>
              </a:rPr>
              <a:t>Increase the number of cases and amount of information that staffers can handle.</a:t>
            </a:r>
          </a:p>
          <a:p>
            <a:r>
              <a:rPr lang="en-US" sz="2400" dirty="0" smtClean="0">
                <a:solidFill>
                  <a:schemeClr val="tx1"/>
                </a:solidFill>
              </a:rPr>
              <a:t>Make information available faster to regulators and the public.</a:t>
            </a:r>
          </a:p>
          <a:p>
            <a:endParaRPr lang="en-US" dirty="0"/>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9-</a:t>
            </a:r>
            <a:fld id="{4C0BDC54-7FBA-410E-843C-F866E66B0366}" type="slidenum">
              <a:rPr lang="en-US" smtClean="0"/>
              <a:pPr/>
              <a:t>20</a:t>
            </a:fld>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9.5 Human Resource Information Systems </a:t>
            </a:r>
            <a:r>
              <a:rPr lang="en-US" sz="2800" b="0" dirty="0" smtClean="0"/>
              <a:t>(HRIS)</a:t>
            </a:r>
            <a:endParaRPr lang="en-US" b="0" dirty="0"/>
          </a:p>
        </p:txBody>
      </p:sp>
      <p:sp>
        <p:nvSpPr>
          <p:cNvPr id="3" name="Content Placeholder 2"/>
          <p:cNvSpPr>
            <a:spLocks noGrp="1"/>
          </p:cNvSpPr>
          <p:nvPr>
            <p:ph idx="1"/>
          </p:nvPr>
        </p:nvSpPr>
        <p:spPr>
          <a:xfrm>
            <a:off x="685800" y="1295400"/>
            <a:ext cx="7696200" cy="4876800"/>
          </a:xfrm>
        </p:spPr>
        <p:txBody>
          <a:bodyPr>
            <a:normAutofit fontScale="85000" lnSpcReduction="10000"/>
          </a:bodyPr>
          <a:lstStyle/>
          <a:p>
            <a:r>
              <a:rPr lang="en-US" sz="2600" dirty="0" smtClean="0">
                <a:solidFill>
                  <a:schemeClr val="tx1"/>
                </a:solidFill>
              </a:rPr>
              <a:t>Human Resources (HR) deals with policies, procedures, compliance requirements, and best practices. </a:t>
            </a:r>
          </a:p>
          <a:p>
            <a:r>
              <a:rPr lang="en-US" sz="2600" dirty="0" smtClean="0">
                <a:solidFill>
                  <a:schemeClr val="tx1"/>
                </a:solidFill>
              </a:rPr>
              <a:t> HRISs have been moved to intranets and the cloud—where HR apps are leased in software as a service (SaaS) arrangements. </a:t>
            </a:r>
          </a:p>
          <a:p>
            <a:pPr>
              <a:buNone/>
            </a:pPr>
            <a:endParaRPr lang="en-US" sz="2600" dirty="0" smtClean="0">
              <a:solidFill>
                <a:schemeClr val="tx1"/>
              </a:solidFill>
            </a:endParaRPr>
          </a:p>
          <a:p>
            <a:pPr>
              <a:buNone/>
            </a:pPr>
            <a:r>
              <a:rPr lang="en-US" sz="2600" b="1" dirty="0" smtClean="0">
                <a:solidFill>
                  <a:schemeClr val="tx2">
                    <a:lumMod val="75000"/>
                  </a:schemeClr>
                </a:solidFill>
              </a:rPr>
              <a:t>IT at Work 9.5</a:t>
            </a:r>
          </a:p>
          <a:p>
            <a:pPr>
              <a:buNone/>
            </a:pPr>
            <a:r>
              <a:rPr lang="en-US" sz="2600" b="1" i="1" dirty="0" smtClean="0">
                <a:solidFill>
                  <a:schemeClr val="tx1"/>
                </a:solidFill>
              </a:rPr>
              <a:t>	Using Intelligent Software and Social Networks to Improve Recruiting Processes</a:t>
            </a:r>
          </a:p>
          <a:p>
            <a:pPr>
              <a:buNone/>
            </a:pPr>
            <a:r>
              <a:rPr lang="en-US" sz="2600" b="1" i="1" dirty="0" smtClean="0">
                <a:solidFill>
                  <a:schemeClr val="tx1"/>
                </a:solidFill>
              </a:rPr>
              <a:t>	</a:t>
            </a:r>
            <a:r>
              <a:rPr lang="en-US" sz="2400" dirty="0" smtClean="0">
                <a:solidFill>
                  <a:schemeClr val="tx1"/>
                </a:solidFill>
              </a:rPr>
              <a:t>The challenge for companies is how to cost-effectively manage the online recruiting process because online ads are attracting large numbers of applicants. For example, Infosys receives over 1 million job applications each year to fill 9,000 positions. </a:t>
            </a:r>
          </a:p>
          <a:p>
            <a:pPr>
              <a:buNone/>
            </a:pPr>
            <a:r>
              <a:rPr lang="en-US" sz="2400" dirty="0" smtClean="0">
                <a:solidFill>
                  <a:schemeClr val="tx1"/>
                </a:solidFill>
              </a:rPr>
              <a:t>	</a:t>
            </a:r>
            <a:r>
              <a:rPr lang="en-US" sz="2400" dirty="0" smtClean="0">
                <a:solidFill>
                  <a:schemeClr val="tx1"/>
                </a:solidFill>
                <a:hlinkClick r:id="rId3"/>
              </a:rPr>
              <a:t>Trovix </a:t>
            </a:r>
            <a:r>
              <a:rPr lang="en-US" sz="2400" dirty="0" smtClean="0">
                <a:solidFill>
                  <a:schemeClr val="tx1"/>
                </a:solidFill>
              </a:rPr>
              <a:t>offers a service based on its HR software, which uses embedded intelligence to help manage the recruitment process. </a:t>
            </a:r>
            <a:endParaRPr lang="en-US" sz="2400" b="1" i="1" dirty="0" smtClean="0">
              <a:solidFill>
                <a:schemeClr val="tx1"/>
              </a:solidFill>
            </a:endParaRPr>
          </a:p>
          <a:p>
            <a:pPr>
              <a:buNone/>
            </a:pPr>
            <a:endParaRPr lang="en-US" sz="2000" b="1" i="1" dirty="0" smtClean="0">
              <a:solidFill>
                <a:schemeClr val="tx1"/>
              </a:solidFill>
            </a:endParaRPr>
          </a:p>
          <a:p>
            <a:endParaRPr lang="en-US" sz="2000" dirty="0" smtClean="0">
              <a:solidFill>
                <a:schemeClr val="tx1"/>
              </a:solidFill>
            </a:endParaRPr>
          </a:p>
          <a:p>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9-</a:t>
            </a:r>
            <a:fld id="{4C0BDC54-7FBA-410E-843C-F866E66B0366}" type="slidenum">
              <a:rPr lang="en-US" smtClean="0"/>
              <a:pPr/>
              <a:t>21</a:t>
            </a:fld>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HR maintenance and development</a:t>
            </a:r>
            <a:endParaRPr lang="en-US" sz="2400" dirty="0"/>
          </a:p>
        </p:txBody>
      </p:sp>
      <p:sp>
        <p:nvSpPr>
          <p:cNvPr id="3" name="Content Placeholder 2"/>
          <p:cNvSpPr>
            <a:spLocks noGrp="1"/>
          </p:cNvSpPr>
          <p:nvPr>
            <p:ph idx="1"/>
          </p:nvPr>
        </p:nvSpPr>
        <p:spPr/>
        <p:txBody>
          <a:bodyPr>
            <a:normAutofit/>
          </a:bodyPr>
          <a:lstStyle/>
          <a:p>
            <a:pPr>
              <a:buNone/>
            </a:pPr>
            <a:r>
              <a:rPr lang="en-US" sz="2000" dirty="0" smtClean="0">
                <a:solidFill>
                  <a:schemeClr val="tx2">
                    <a:lumMod val="75000"/>
                  </a:schemeClr>
                </a:solidFill>
              </a:rPr>
              <a:t>	Once recruited, employees become part of the corporate human resources pool, which needs to be maintained and developed. Some activities supported by IT are the following:</a:t>
            </a:r>
          </a:p>
          <a:p>
            <a:pPr lvl="1"/>
            <a:r>
              <a:rPr lang="en-US" sz="2000" dirty="0" smtClean="0">
                <a:solidFill>
                  <a:schemeClr val="tx2">
                    <a:lumMod val="75000"/>
                  </a:schemeClr>
                </a:solidFill>
              </a:rPr>
              <a:t>Performance evaluation</a:t>
            </a:r>
          </a:p>
          <a:p>
            <a:pPr lvl="1"/>
            <a:r>
              <a:rPr lang="en-US" sz="2000" dirty="0" smtClean="0">
                <a:solidFill>
                  <a:schemeClr val="tx2">
                    <a:lumMod val="75000"/>
                  </a:schemeClr>
                </a:solidFill>
              </a:rPr>
              <a:t>Training and development</a:t>
            </a:r>
          </a:p>
          <a:p>
            <a:pPr lvl="1"/>
            <a:r>
              <a:rPr lang="en-US" sz="2000" dirty="0" smtClean="0">
                <a:solidFill>
                  <a:schemeClr val="tx2">
                    <a:lumMod val="75000"/>
                  </a:schemeClr>
                </a:solidFill>
              </a:rPr>
              <a:t>Labor negotiation</a:t>
            </a:r>
          </a:p>
          <a:p>
            <a:pPr lvl="1"/>
            <a:r>
              <a:rPr lang="en-US" sz="2000" dirty="0" smtClean="0">
                <a:solidFill>
                  <a:schemeClr val="tx2">
                    <a:lumMod val="75000"/>
                  </a:schemeClr>
                </a:solidFill>
              </a:rPr>
              <a:t>Benefits administration</a:t>
            </a:r>
          </a:p>
          <a:p>
            <a:pPr lvl="1"/>
            <a:r>
              <a:rPr lang="en-US" sz="2000" dirty="0" smtClean="0">
                <a:solidFill>
                  <a:schemeClr val="tx2">
                    <a:lumMod val="75000"/>
                  </a:schemeClr>
                </a:solidFill>
              </a:rPr>
              <a:t>Employee relationship management</a:t>
            </a:r>
          </a:p>
          <a:p>
            <a:pPr>
              <a:buNone/>
            </a:pPr>
            <a:endParaRPr lang="en-US" sz="2000" dirty="0" smtClean="0">
              <a:solidFill>
                <a:schemeClr val="tx2">
                  <a:lumMod val="75000"/>
                </a:schemeClr>
              </a:solidFill>
            </a:endParaRPr>
          </a:p>
          <a:p>
            <a:endParaRPr lang="en-US" sz="2000" b="1" i="1" dirty="0" smtClean="0"/>
          </a:p>
          <a:p>
            <a:endParaRPr lang="en-US" sz="2000" b="1" i="1" dirty="0" smtClean="0"/>
          </a:p>
          <a:p>
            <a:pPr lvl="1"/>
            <a:endParaRPr lang="en-US" sz="1600" dirty="0" smtClean="0"/>
          </a:p>
          <a:p>
            <a:endParaRPr lang="en-US" dirty="0"/>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9-</a:t>
            </a:r>
            <a:fld id="{4C0BDC54-7FBA-410E-843C-F866E66B0366}" type="slidenum">
              <a:rPr lang="en-US" smtClean="0"/>
              <a:pPr/>
              <a:t>22</a:t>
            </a:fld>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274638"/>
            <a:ext cx="7239000" cy="1143000"/>
          </a:xfrm>
        </p:spPr>
        <p:txBody>
          <a:bodyPr/>
          <a:lstStyle/>
          <a:p>
            <a:r>
              <a:rPr lang="en-US" i="1" dirty="0" smtClean="0"/>
              <a:t>Ethics</a:t>
            </a:r>
            <a:endParaRPr lang="en-US" dirty="0"/>
          </a:p>
        </p:txBody>
      </p:sp>
      <p:sp>
        <p:nvSpPr>
          <p:cNvPr id="3" name="Content Placeholder 2"/>
          <p:cNvSpPr>
            <a:spLocks noGrp="1"/>
          </p:cNvSpPr>
          <p:nvPr>
            <p:ph idx="1"/>
          </p:nvPr>
        </p:nvSpPr>
        <p:spPr>
          <a:xfrm>
            <a:off x="1219200" y="1371600"/>
            <a:ext cx="6477000" cy="3992563"/>
          </a:xfrm>
        </p:spPr>
        <p:txBody>
          <a:bodyPr>
            <a:normAutofit/>
          </a:bodyPr>
          <a:lstStyle/>
          <a:p>
            <a:pPr>
              <a:spcBef>
                <a:spcPts val="1200"/>
              </a:spcBef>
            </a:pPr>
            <a:r>
              <a:rPr lang="en-US" sz="2000" dirty="0" smtClean="0">
                <a:solidFill>
                  <a:schemeClr val="tx2">
                    <a:lumMod val="75000"/>
                  </a:schemeClr>
                </a:solidFill>
              </a:rPr>
              <a:t>HRM applications are especially prone to ethical and legal considerations. E.g., training activities that are part of HRM may involve ethical issues in recruiting and selecting employees and in evaluating performance. </a:t>
            </a:r>
          </a:p>
          <a:p>
            <a:pPr>
              <a:spcBef>
                <a:spcPts val="1200"/>
              </a:spcBef>
            </a:pPr>
            <a:r>
              <a:rPr lang="en-US" sz="2000" dirty="0" smtClean="0">
                <a:solidFill>
                  <a:schemeClr val="tx2">
                    <a:lumMod val="75000"/>
                  </a:schemeClr>
                </a:solidFill>
              </a:rPr>
              <a:t>Likewise, TPS data processing and storage deal with private information about people, their performance, and so forth. Care should be taken to protect this information and the privacy of employees and customers.</a:t>
            </a:r>
          </a:p>
          <a:p>
            <a:pPr>
              <a:buNone/>
            </a:pPr>
            <a:endParaRPr lang="en-US" dirty="0"/>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9-</a:t>
            </a:r>
            <a:fld id="{4C0BDC54-7FBA-410E-843C-F866E66B0366}" type="slidenum">
              <a:rPr lang="en-US" smtClean="0"/>
              <a:pPr/>
              <a:t>23</a:t>
            </a:fld>
            <a:endParaRPr lang="en-US" dirty="0"/>
          </a:p>
        </p:txBody>
      </p:sp>
      <p:pic>
        <p:nvPicPr>
          <p:cNvPr id="1026" name="Picture 2" descr="ni0014-y"/>
          <p:cNvPicPr>
            <a:picLocks noChangeAspect="1" noChangeArrowheads="1"/>
          </p:cNvPicPr>
          <p:nvPr/>
        </p:nvPicPr>
        <p:blipFill>
          <a:blip r:embed="rId3" cstate="print"/>
          <a:srcRect/>
          <a:stretch>
            <a:fillRect/>
          </a:stretch>
        </p:blipFill>
        <p:spPr bwMode="auto">
          <a:xfrm>
            <a:off x="381000" y="457200"/>
            <a:ext cx="914400" cy="822960"/>
          </a:xfrm>
          <a:prstGeom prst="rect">
            <a:avLst/>
          </a:prstGeom>
          <a:noFill/>
          <a:ln w="9525">
            <a:noFill/>
            <a:miter lim="800000"/>
            <a:headEnd/>
            <a:tailEnd/>
          </a:ln>
          <a:effectLst>
            <a:outerShdw blurRad="279400" sx="102000" sy="102000" algn="ctr" rotWithShape="0">
              <a:prstClr val="black">
                <a:alpha val="40000"/>
              </a:prst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Rectangle 4"/>
          <p:cNvSpPr>
            <a:spLocks noChangeArrowheads="1"/>
          </p:cNvSpPr>
          <p:nvPr/>
        </p:nvSpPr>
        <p:spPr bwMode="auto">
          <a:xfrm>
            <a:off x="838200" y="4800600"/>
            <a:ext cx="6858000" cy="907917"/>
          </a:xfrm>
          <a:prstGeom prst="rect">
            <a:avLst/>
          </a:prstGeom>
          <a:noFill/>
          <a:ln w="9525">
            <a:noFill/>
            <a:miter lim="800000"/>
            <a:headEnd/>
            <a:tailEnd/>
          </a:ln>
          <a:effectLst/>
        </p:spPr>
        <p:txBody>
          <a:bodyPr wrap="square" lIns="0" tIns="0" rIns="0" bIns="76176" anchor="ctr">
            <a:spAutoFit/>
          </a:bodyPr>
          <a:lstStyle/>
          <a:p>
            <a:pPr algn="r"/>
            <a:r>
              <a:rPr lang="en-US" sz="2000" dirty="0"/>
              <a:t>(b) SimMagic presenting data of the training </a:t>
            </a:r>
            <a:r>
              <a:rPr lang="en-US" sz="2000" dirty="0" smtClean="0"/>
              <a:t>process</a:t>
            </a:r>
            <a:endParaRPr lang="en-US" sz="1400" b="1" dirty="0"/>
          </a:p>
          <a:p>
            <a:endParaRPr lang="en-US" sz="1400" b="1" dirty="0"/>
          </a:p>
          <a:p>
            <a:pPr algn="ctr"/>
            <a:r>
              <a:rPr lang="en-US" sz="2000" b="1" dirty="0"/>
              <a:t>Figure 9.14. SimMagic training app and progress </a:t>
            </a:r>
            <a:r>
              <a:rPr lang="en-US" sz="2000" b="1" dirty="0" smtClean="0"/>
              <a:t>charts</a:t>
            </a:r>
            <a:endParaRPr lang="en-US" sz="2000" b="1" dirty="0"/>
          </a:p>
        </p:txBody>
      </p:sp>
      <p:pic>
        <p:nvPicPr>
          <p:cNvPr id="48133" name="Picture 5" descr="nt0012-y"/>
          <p:cNvPicPr>
            <a:picLocks noChangeAspect="1" noChangeArrowheads="1"/>
          </p:cNvPicPr>
          <p:nvPr/>
        </p:nvPicPr>
        <p:blipFill>
          <a:blip r:embed="rId3" cstate="print"/>
          <a:srcRect/>
          <a:stretch>
            <a:fillRect/>
          </a:stretch>
        </p:blipFill>
        <p:spPr bwMode="auto">
          <a:xfrm>
            <a:off x="3733800" y="2971800"/>
            <a:ext cx="3908425" cy="1759822"/>
          </a:xfrm>
          <a:prstGeom prst="rect">
            <a:avLst/>
          </a:prstGeom>
          <a:noFill/>
          <a:ln w="9525">
            <a:noFill/>
            <a:miter lim="800000"/>
            <a:headEnd/>
            <a:tailEnd/>
          </a:ln>
        </p:spPr>
      </p:pic>
      <p:pic>
        <p:nvPicPr>
          <p:cNvPr id="48134" name="Picture 6" descr="np0011-y"/>
          <p:cNvPicPr>
            <a:picLocks noChangeAspect="1" noChangeArrowheads="1"/>
          </p:cNvPicPr>
          <p:nvPr/>
        </p:nvPicPr>
        <p:blipFill>
          <a:blip r:embed="rId4" cstate="print"/>
          <a:srcRect/>
          <a:stretch>
            <a:fillRect/>
          </a:stretch>
        </p:blipFill>
        <p:spPr bwMode="auto">
          <a:xfrm>
            <a:off x="685800" y="1371600"/>
            <a:ext cx="2979737" cy="2212975"/>
          </a:xfrm>
          <a:prstGeom prst="rect">
            <a:avLst/>
          </a:prstGeom>
          <a:noFill/>
          <a:ln w="9525">
            <a:noFill/>
            <a:miter lim="800000"/>
            <a:headEnd/>
            <a:tailEnd/>
          </a:ln>
        </p:spPr>
      </p:pic>
      <p:sp>
        <p:nvSpPr>
          <p:cNvPr id="48135" name="Rectangle 7"/>
          <p:cNvSpPr>
            <a:spLocks noChangeArrowheads="1"/>
          </p:cNvSpPr>
          <p:nvPr/>
        </p:nvSpPr>
        <p:spPr bwMode="auto">
          <a:xfrm>
            <a:off x="3962400" y="1295400"/>
            <a:ext cx="2743200" cy="1015663"/>
          </a:xfrm>
          <a:prstGeom prst="rect">
            <a:avLst/>
          </a:prstGeom>
          <a:noFill/>
          <a:ln w="9525">
            <a:noFill/>
            <a:miter lim="800000"/>
            <a:headEnd/>
            <a:tailEnd/>
          </a:ln>
          <a:effectLst/>
        </p:spPr>
        <p:txBody>
          <a:bodyPr wrap="square" anchor="ctr">
            <a:spAutoFit/>
          </a:bodyPr>
          <a:lstStyle/>
          <a:p>
            <a:r>
              <a:rPr lang="en-US" sz="2000" dirty="0"/>
              <a:t>(a) SimMagic training application in the pharmaceutical </a:t>
            </a:r>
            <a:r>
              <a:rPr lang="en-US" sz="2000" dirty="0" smtClean="0"/>
              <a:t>industry</a:t>
            </a:r>
            <a:endParaRPr lang="en-US" sz="2000" dirty="0"/>
          </a:p>
        </p:txBody>
      </p:sp>
      <p:sp>
        <p:nvSpPr>
          <p:cNvPr id="6" name="TextBox 5"/>
          <p:cNvSpPr txBox="1"/>
          <p:nvPr/>
        </p:nvSpPr>
        <p:spPr>
          <a:xfrm>
            <a:off x="609600" y="457200"/>
            <a:ext cx="5003101" cy="523220"/>
          </a:xfrm>
          <a:prstGeom prst="rect">
            <a:avLst/>
          </a:prstGeom>
          <a:noFill/>
        </p:spPr>
        <p:txBody>
          <a:bodyPr wrap="none" rtlCol="0">
            <a:spAutoFit/>
          </a:bodyPr>
          <a:lstStyle/>
          <a:p>
            <a:r>
              <a:rPr lang="en-US" sz="2800" dirty="0" smtClean="0"/>
              <a:t>Examples of HR training software</a:t>
            </a:r>
            <a:endParaRPr lang="en-US" sz="2800" dirty="0"/>
          </a:p>
        </p:txBody>
      </p:sp>
    </p:spTree>
  </p:cSld>
  <p:clrMapOvr>
    <a:masterClrMapping/>
  </p:clrMapOvr>
  <p:transition>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Chapter 9 Link Library</a:t>
            </a:r>
            <a:endParaRPr lang="en-US" dirty="0"/>
          </a:p>
        </p:txBody>
      </p:sp>
      <p:sp>
        <p:nvSpPr>
          <p:cNvPr id="3" name="Content Placeholder 2"/>
          <p:cNvSpPr>
            <a:spLocks noGrp="1"/>
          </p:cNvSpPr>
          <p:nvPr>
            <p:ph idx="1"/>
          </p:nvPr>
        </p:nvSpPr>
        <p:spPr>
          <a:xfrm>
            <a:off x="457200" y="1417637"/>
            <a:ext cx="8229600" cy="4525963"/>
          </a:xfrm>
        </p:spPr>
        <p:txBody>
          <a:bodyPr>
            <a:normAutofit/>
          </a:bodyPr>
          <a:lstStyle/>
          <a:p>
            <a:r>
              <a:rPr lang="en-US" sz="2200" dirty="0" smtClean="0">
                <a:solidFill>
                  <a:schemeClr val="tx1"/>
                </a:solidFill>
              </a:rPr>
              <a:t>Data sets, including profit margins </a:t>
            </a:r>
            <a:r>
              <a:rPr lang="en-US" sz="2200" i="1" u="sng" dirty="0" smtClean="0">
                <a:solidFill>
                  <a:schemeClr val="tx1"/>
                </a:solidFill>
                <a:hlinkClick r:id="rId3"/>
              </a:rPr>
              <a:t>data360.org</a:t>
            </a:r>
            <a:r>
              <a:rPr lang="en-US" sz="2200" i="1" dirty="0" smtClean="0">
                <a:solidFill>
                  <a:schemeClr val="tx1"/>
                </a:solidFill>
              </a:rPr>
              <a:t> </a:t>
            </a:r>
            <a:endParaRPr lang="en-US" sz="2200" dirty="0" smtClean="0">
              <a:solidFill>
                <a:schemeClr val="tx1"/>
              </a:solidFill>
            </a:endParaRPr>
          </a:p>
          <a:p>
            <a:r>
              <a:rPr lang="en-US" sz="2200" dirty="0" smtClean="0">
                <a:solidFill>
                  <a:schemeClr val="tx1"/>
                </a:solidFill>
              </a:rPr>
              <a:t>Web Analytics Association </a:t>
            </a:r>
            <a:r>
              <a:rPr lang="en-US" sz="2200" i="1" u="sng" dirty="0" smtClean="0">
                <a:solidFill>
                  <a:schemeClr val="tx1"/>
                </a:solidFill>
                <a:hlinkClick r:id="rId4"/>
              </a:rPr>
              <a:t>webanalyticsassociation.org</a:t>
            </a:r>
            <a:endParaRPr lang="en-US" sz="2200" dirty="0" smtClean="0">
              <a:solidFill>
                <a:schemeClr val="tx1"/>
              </a:solidFill>
            </a:endParaRPr>
          </a:p>
          <a:p>
            <a:r>
              <a:rPr lang="en-US" sz="2200" dirty="0" smtClean="0">
                <a:solidFill>
                  <a:schemeClr val="tx1"/>
                </a:solidFill>
              </a:rPr>
              <a:t>Piwik, open source Web analytics </a:t>
            </a:r>
            <a:r>
              <a:rPr lang="en-US" sz="2200" i="1" u="sng" dirty="0" smtClean="0">
                <a:solidFill>
                  <a:schemeClr val="tx1"/>
                </a:solidFill>
                <a:hlinkClick r:id="rId5"/>
              </a:rPr>
              <a:t>piwik.org/</a:t>
            </a:r>
            <a:r>
              <a:rPr lang="en-US" sz="2200" i="1" dirty="0" smtClean="0">
                <a:solidFill>
                  <a:schemeClr val="tx1"/>
                </a:solidFill>
              </a:rPr>
              <a:t> </a:t>
            </a:r>
            <a:endParaRPr lang="en-US" sz="2200" dirty="0" smtClean="0">
              <a:solidFill>
                <a:schemeClr val="tx1"/>
              </a:solidFill>
            </a:endParaRPr>
          </a:p>
          <a:p>
            <a:r>
              <a:rPr lang="en-US" sz="2200" dirty="0" smtClean="0">
                <a:solidFill>
                  <a:schemeClr val="tx1"/>
                </a:solidFill>
              </a:rPr>
              <a:t>Google Analytics </a:t>
            </a:r>
            <a:r>
              <a:rPr lang="en-US" sz="2200" i="1" u="sng" dirty="0" smtClean="0">
                <a:solidFill>
                  <a:schemeClr val="tx1"/>
                </a:solidFill>
                <a:hlinkClick r:id="rId6"/>
              </a:rPr>
              <a:t>google.com/analytics</a:t>
            </a:r>
            <a:r>
              <a:rPr lang="en-US" sz="2200" i="1" dirty="0" smtClean="0">
                <a:solidFill>
                  <a:schemeClr val="tx1"/>
                </a:solidFill>
              </a:rPr>
              <a:t> </a:t>
            </a:r>
            <a:endParaRPr lang="en-US" sz="2200" dirty="0" smtClean="0">
              <a:solidFill>
                <a:schemeClr val="tx1"/>
              </a:solidFill>
            </a:endParaRPr>
          </a:p>
          <a:p>
            <a:r>
              <a:rPr lang="en-US" sz="2200" dirty="0" smtClean="0">
                <a:solidFill>
                  <a:schemeClr val="tx1"/>
                </a:solidFill>
              </a:rPr>
              <a:t>Yahoo! Web Analytics </a:t>
            </a:r>
            <a:r>
              <a:rPr lang="en-US" sz="2200" i="1" u="sng" dirty="0" smtClean="0">
                <a:solidFill>
                  <a:schemeClr val="tx1"/>
                </a:solidFill>
                <a:hlinkClick r:id="rId7"/>
              </a:rPr>
              <a:t>web.analytics.yahoo.com/</a:t>
            </a:r>
            <a:r>
              <a:rPr lang="en-US" sz="2200" i="1" dirty="0" smtClean="0">
                <a:solidFill>
                  <a:schemeClr val="tx1"/>
                </a:solidFill>
              </a:rPr>
              <a:t> </a:t>
            </a:r>
            <a:endParaRPr lang="en-US" sz="2200" dirty="0" smtClean="0">
              <a:solidFill>
                <a:schemeClr val="tx1"/>
              </a:solidFill>
            </a:endParaRPr>
          </a:p>
          <a:p>
            <a:r>
              <a:rPr lang="en-US" sz="2200" dirty="0" smtClean="0">
                <a:solidFill>
                  <a:schemeClr val="tx1"/>
                </a:solidFill>
              </a:rPr>
              <a:t>Oracle </a:t>
            </a:r>
            <a:r>
              <a:rPr lang="en-US" sz="2200" i="1" u="sng" dirty="0" smtClean="0">
                <a:solidFill>
                  <a:schemeClr val="tx1"/>
                </a:solidFill>
                <a:hlinkClick r:id="rId8"/>
              </a:rPr>
              <a:t>oracle.com</a:t>
            </a:r>
            <a:r>
              <a:rPr lang="en-US" sz="2200" i="1" dirty="0" smtClean="0">
                <a:solidFill>
                  <a:schemeClr val="tx1"/>
                </a:solidFill>
              </a:rPr>
              <a:t> </a:t>
            </a:r>
            <a:endParaRPr lang="en-US" sz="2200" dirty="0" smtClean="0">
              <a:solidFill>
                <a:schemeClr val="tx1"/>
              </a:solidFill>
            </a:endParaRPr>
          </a:p>
          <a:p>
            <a:r>
              <a:rPr lang="en-US" sz="2200" dirty="0" smtClean="0">
                <a:solidFill>
                  <a:schemeClr val="tx1"/>
                </a:solidFill>
              </a:rPr>
              <a:t>EOQ Tutorial  </a:t>
            </a:r>
            <a:r>
              <a:rPr lang="en-US" sz="2200" i="1" u="sng" dirty="0" smtClean="0">
                <a:solidFill>
                  <a:schemeClr val="tx1"/>
                </a:solidFill>
                <a:hlinkClick r:id="rId9"/>
              </a:rPr>
              <a:t>scm.ncsu.edu/public/inventory/6eoq.html</a:t>
            </a:r>
            <a:endParaRPr lang="en-US" sz="2200" dirty="0" smtClean="0">
              <a:solidFill>
                <a:schemeClr val="tx1"/>
              </a:solidFill>
            </a:endParaRPr>
          </a:p>
          <a:p>
            <a:r>
              <a:rPr lang="en-US" sz="2200" dirty="0" smtClean="0">
                <a:solidFill>
                  <a:schemeClr val="tx1"/>
                </a:solidFill>
              </a:rPr>
              <a:t>Project Management Institute (PMI) </a:t>
            </a:r>
            <a:r>
              <a:rPr lang="en-US" sz="2200" i="1" u="sng" dirty="0" smtClean="0">
                <a:solidFill>
                  <a:schemeClr val="tx1"/>
                </a:solidFill>
                <a:hlinkClick r:id="rId10"/>
              </a:rPr>
              <a:t>pmi.org</a:t>
            </a:r>
            <a:r>
              <a:rPr lang="en-US" sz="2200" i="1" dirty="0" smtClean="0">
                <a:solidFill>
                  <a:schemeClr val="tx1"/>
                </a:solidFill>
              </a:rPr>
              <a:t> </a:t>
            </a:r>
            <a:endParaRPr lang="en-US" sz="2200" dirty="0" smtClean="0">
              <a:solidFill>
                <a:schemeClr val="tx1"/>
              </a:solidFill>
            </a:endParaRPr>
          </a:p>
          <a:p>
            <a:r>
              <a:rPr lang="en-US" sz="2200" dirty="0" smtClean="0">
                <a:solidFill>
                  <a:schemeClr val="tx1"/>
                </a:solidFill>
              </a:rPr>
              <a:t>WebEx </a:t>
            </a:r>
            <a:r>
              <a:rPr lang="en-US" sz="2200" i="1" u="sng" dirty="0" smtClean="0">
                <a:solidFill>
                  <a:schemeClr val="tx1"/>
                </a:solidFill>
                <a:hlinkClick r:id="rId11"/>
              </a:rPr>
              <a:t>webex.com</a:t>
            </a:r>
            <a:r>
              <a:rPr lang="en-US" sz="2200" i="1" dirty="0" smtClean="0">
                <a:solidFill>
                  <a:schemeClr val="tx1"/>
                </a:solidFill>
              </a:rPr>
              <a:t> </a:t>
            </a:r>
            <a:endParaRPr lang="en-US" sz="2200" dirty="0" smtClean="0">
              <a:solidFill>
                <a:schemeClr val="tx1"/>
              </a:solidFill>
            </a:endParaRPr>
          </a:p>
          <a:p>
            <a:r>
              <a:rPr lang="en-US" sz="2200" dirty="0" smtClean="0">
                <a:solidFill>
                  <a:schemeClr val="tx1"/>
                </a:solidFill>
              </a:rPr>
              <a:t>Salesforce software </a:t>
            </a:r>
            <a:r>
              <a:rPr lang="en-US" sz="2200" i="1" u="sng" dirty="0" smtClean="0">
                <a:solidFill>
                  <a:schemeClr val="tx1"/>
                </a:solidFill>
                <a:hlinkClick r:id="rId12"/>
              </a:rPr>
              <a:t>salesforce.com</a:t>
            </a:r>
            <a:r>
              <a:rPr lang="en-US" sz="2200" i="1" dirty="0" smtClean="0">
                <a:solidFill>
                  <a:schemeClr val="tx1"/>
                </a:solidFill>
              </a:rPr>
              <a:t> </a:t>
            </a:r>
            <a:endParaRPr lang="en-US" sz="2200" dirty="0" smtClean="0">
              <a:solidFill>
                <a:schemeClr val="tx1"/>
              </a:solidFill>
            </a:endParaRPr>
          </a:p>
          <a:p>
            <a:endParaRPr lang="en-US" dirty="0"/>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9-</a:t>
            </a:r>
            <a:fld id="{4C0BDC54-7FBA-410E-843C-F866E66B0366}" type="slidenum">
              <a:rPr lang="en-US" smtClean="0"/>
              <a:pPr/>
              <a:t>25</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3238"/>
            <a:ext cx="8229600" cy="868362"/>
          </a:xfrm>
        </p:spPr>
        <p:txBody>
          <a:bodyPr>
            <a:normAutofit/>
          </a:bodyPr>
          <a:lstStyle/>
          <a:p>
            <a:r>
              <a:rPr lang="en-US" i="1" spc="300" dirty="0" smtClean="0">
                <a:solidFill>
                  <a:schemeClr val="tx1"/>
                </a:solidFill>
                <a:effectLst>
                  <a:outerShdw blurRad="38100" dist="38100" dir="2700000" algn="tl">
                    <a:srgbClr val="000000">
                      <a:alpha val="43137"/>
                    </a:srgbClr>
                  </a:outerShdw>
                </a:effectLst>
              </a:rPr>
              <a:t>Chapter 9 Learning Objectives</a:t>
            </a:r>
            <a:endParaRPr lang="en-US" b="1" dirty="0">
              <a:solidFill>
                <a:srgbClr val="6B633D"/>
              </a:solidFill>
            </a:endParaRPr>
          </a:p>
        </p:txBody>
      </p:sp>
      <p:sp>
        <p:nvSpPr>
          <p:cNvPr id="3" name="Content Placeholder 2"/>
          <p:cNvSpPr>
            <a:spLocks noGrp="1"/>
          </p:cNvSpPr>
          <p:nvPr>
            <p:ph idx="1"/>
          </p:nvPr>
        </p:nvSpPr>
        <p:spPr>
          <a:xfrm>
            <a:off x="457200" y="1600200"/>
            <a:ext cx="8229600" cy="4525963"/>
          </a:xfrm>
        </p:spPr>
        <p:txBody>
          <a:bodyPr>
            <a:normAutofit/>
          </a:bodyPr>
          <a:lstStyle/>
          <a:p>
            <a:pPr>
              <a:spcBef>
                <a:spcPts val="1200"/>
              </a:spcBef>
              <a:spcAft>
                <a:spcPts val="600"/>
              </a:spcAft>
            </a:pPr>
            <a:r>
              <a:rPr lang="en-US" sz="2000" b="1" dirty="0" smtClean="0">
                <a:solidFill>
                  <a:schemeClr val="tx1"/>
                </a:solidFill>
              </a:rPr>
              <a:t>Describe how functional systems support managers and workers at the operational level</a:t>
            </a:r>
          </a:p>
          <a:p>
            <a:pPr>
              <a:spcBef>
                <a:spcPts val="1200"/>
              </a:spcBef>
              <a:spcAft>
                <a:spcPts val="600"/>
              </a:spcAft>
            </a:pPr>
            <a:r>
              <a:rPr lang="en-US" sz="2000" b="1" dirty="0" smtClean="0">
                <a:solidFill>
                  <a:schemeClr val="tx1"/>
                </a:solidFill>
              </a:rPr>
              <a:t>Understand the support provided by manufacturing and production/operations systems</a:t>
            </a:r>
          </a:p>
          <a:p>
            <a:pPr>
              <a:spcBef>
                <a:spcPts val="1200"/>
              </a:spcBef>
              <a:spcAft>
                <a:spcPts val="600"/>
              </a:spcAft>
            </a:pPr>
            <a:r>
              <a:rPr lang="en-US" sz="2000" b="1" dirty="0" smtClean="0">
                <a:solidFill>
                  <a:schemeClr val="tx1"/>
                </a:solidFill>
              </a:rPr>
              <a:t>Understand the support provided by marketing and sales systems</a:t>
            </a:r>
          </a:p>
          <a:p>
            <a:pPr>
              <a:spcBef>
                <a:spcPts val="1200"/>
              </a:spcBef>
              <a:spcAft>
                <a:spcPts val="600"/>
              </a:spcAft>
            </a:pPr>
            <a:r>
              <a:rPr lang="en-US" sz="2000" b="1" dirty="0" smtClean="0">
                <a:solidFill>
                  <a:schemeClr val="tx1"/>
                </a:solidFill>
              </a:rPr>
              <a:t>Understand the support provided by accounting and finance systems</a:t>
            </a:r>
          </a:p>
          <a:p>
            <a:pPr>
              <a:spcBef>
                <a:spcPts val="1200"/>
              </a:spcBef>
              <a:spcAft>
                <a:spcPts val="600"/>
              </a:spcAft>
            </a:pPr>
            <a:r>
              <a:rPr lang="en-US" sz="2000" b="1" dirty="0" smtClean="0">
                <a:solidFill>
                  <a:schemeClr val="tx1"/>
                </a:solidFill>
              </a:rPr>
              <a:t>Understand the support provided by human resources systems</a:t>
            </a:r>
            <a:endParaRPr lang="en-US" sz="2000" b="1" dirty="0">
              <a:solidFill>
                <a:schemeClr val="tx1"/>
              </a:solidFill>
            </a:endParaRPr>
          </a:p>
        </p:txBody>
      </p:sp>
      <p:sp>
        <p:nvSpPr>
          <p:cNvPr id="4" name="Footer Placeholder 3"/>
          <p:cNvSpPr>
            <a:spLocks noGrp="1"/>
          </p:cNvSpPr>
          <p:nvPr>
            <p:ph type="ftr" sz="quarter" idx="11"/>
          </p:nvPr>
        </p:nvSpPr>
        <p:spPr>
          <a:xfrm>
            <a:off x="457200" y="6248400"/>
            <a:ext cx="2895600" cy="365125"/>
          </a:xfrm>
        </p:spPr>
        <p:txBody>
          <a:bodyPr/>
          <a:lstStyle/>
          <a:p>
            <a:r>
              <a:rPr lang="en-US" dirty="0" smtClean="0">
                <a:solidFill>
                  <a:schemeClr val="tx1"/>
                </a:solidFill>
              </a:rPr>
              <a:t>Copyright 2012 John Wiley &amp; Sons, Inc.</a:t>
            </a:r>
            <a:endParaRPr lang="en-US" dirty="0">
              <a:solidFill>
                <a:schemeClr val="tx1"/>
              </a:solidFill>
            </a:endParaRPr>
          </a:p>
        </p:txBody>
      </p:sp>
      <p:sp>
        <p:nvSpPr>
          <p:cNvPr id="5" name="Slide Number Placeholder 4"/>
          <p:cNvSpPr>
            <a:spLocks noGrp="1"/>
          </p:cNvSpPr>
          <p:nvPr>
            <p:ph type="sldNum" sz="quarter" idx="12"/>
          </p:nvPr>
        </p:nvSpPr>
        <p:spPr/>
        <p:txBody>
          <a:bodyPr/>
          <a:lstStyle/>
          <a:p>
            <a:r>
              <a:rPr lang="en-US" sz="1600" dirty="0" smtClean="0">
                <a:solidFill>
                  <a:schemeClr val="tx1"/>
                </a:solidFill>
              </a:rPr>
              <a:t>9-</a:t>
            </a:r>
            <a:fld id="{4C0BDC54-7FBA-410E-843C-F866E66B0366}" type="slidenum">
              <a:rPr lang="en-US" sz="1600" smtClean="0">
                <a:solidFill>
                  <a:schemeClr val="tx1"/>
                </a:solidFill>
              </a:rPr>
              <a:pPr/>
              <a:t>3</a:t>
            </a:fld>
            <a:endParaRPr lang="en-US" sz="1600" dirty="0">
              <a:solidFill>
                <a:schemeClr val="tx1"/>
              </a:solidFill>
            </a:endParaRPr>
          </a:p>
        </p:txBody>
      </p:sp>
      <p:sp>
        <p:nvSpPr>
          <p:cNvPr id="6" name="Text Box 2"/>
          <p:cNvSpPr txBox="1">
            <a:spLocks noChangeArrowheads="1"/>
          </p:cNvSpPr>
          <p:nvPr/>
        </p:nvSpPr>
        <p:spPr bwMode="auto">
          <a:xfrm>
            <a:off x="2803187" y="5449669"/>
            <a:ext cx="3064213" cy="646331"/>
          </a:xfrm>
          <a:prstGeom prst="rect">
            <a:avLst/>
          </a:prstGeom>
          <a:noFill/>
          <a:ln w="9525">
            <a:noFill/>
            <a:miter lim="800000"/>
            <a:headEnd/>
            <a:tailEnd/>
          </a:ln>
          <a:effectLst/>
        </p:spPr>
        <p:txBody>
          <a:bodyPr wrap="square">
            <a:spAutoFit/>
          </a:bodyPr>
          <a:lstStyle/>
          <a:p>
            <a:pPr algn="r">
              <a:spcBef>
                <a:spcPct val="50000"/>
              </a:spcBef>
            </a:pPr>
            <a:r>
              <a:rPr lang="en-US" dirty="0"/>
              <a:t>Figure 9.4. Preparing factory orders for </a:t>
            </a:r>
            <a:r>
              <a:rPr lang="en-US" dirty="0" smtClean="0"/>
              <a:t>shipping</a:t>
            </a:r>
            <a:endParaRPr lang="en-US" dirty="0"/>
          </a:p>
        </p:txBody>
      </p:sp>
      <p:pic>
        <p:nvPicPr>
          <p:cNvPr id="7" name="Picture 7" descr="AHKBD8"/>
          <p:cNvPicPr>
            <a:picLocks noChangeAspect="1" noChangeArrowheads="1"/>
          </p:cNvPicPr>
          <p:nvPr/>
        </p:nvPicPr>
        <p:blipFill>
          <a:blip r:embed="rId3" cstate="print"/>
          <a:srcRect/>
          <a:stretch>
            <a:fillRect/>
          </a:stretch>
        </p:blipFill>
        <p:spPr bwMode="auto">
          <a:xfrm>
            <a:off x="5867400" y="4876800"/>
            <a:ext cx="1981200" cy="1321679"/>
          </a:xfrm>
          <a:prstGeom prst="rect">
            <a:avLst/>
          </a:prstGeom>
          <a:noFill/>
          <a:ln w="9525">
            <a:noFill/>
            <a:miter lim="800000"/>
            <a:headEnd/>
            <a:tailEnd/>
          </a:ln>
          <a:effectLst>
            <a:outerShdw blurRad="114300" dist="88900" dir="2400000" sx="102000" sy="102000" algn="ctr" rotWithShape="0">
              <a:schemeClr val="accent1">
                <a:lumMod val="75000"/>
                <a:alpha val="40000"/>
              </a:schemeClr>
            </a:outerShdw>
          </a:effectLst>
        </p:spPr>
      </p:pic>
    </p:spTree>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9-</a:t>
            </a:r>
            <a:fld id="{4C0BDC54-7FBA-410E-843C-F866E66B0366}" type="slidenum">
              <a:rPr lang="en-US" smtClean="0"/>
              <a:pPr/>
              <a:t>4</a:t>
            </a:fld>
            <a:endParaRPr lang="en-US" dirty="0"/>
          </a:p>
        </p:txBody>
      </p:sp>
      <p:pic>
        <p:nvPicPr>
          <p:cNvPr id="6" name="Picture 7" descr="nt0002-y"/>
          <p:cNvPicPr>
            <a:picLocks noGrp="1" noChangeAspect="1" noChangeArrowheads="1"/>
          </p:cNvPicPr>
          <p:nvPr>
            <p:ph idx="1"/>
          </p:nvPr>
        </p:nvPicPr>
        <p:blipFill>
          <a:blip r:embed="rId3" cstate="print"/>
          <a:srcRect/>
          <a:stretch>
            <a:fillRect/>
          </a:stretch>
        </p:blipFill>
        <p:spPr bwMode="auto">
          <a:xfrm>
            <a:off x="1066800" y="1752600"/>
            <a:ext cx="6991555" cy="4038600"/>
          </a:xfrm>
          <a:prstGeom prst="rect">
            <a:avLst/>
          </a:prstGeom>
          <a:noFill/>
          <a:ln w="9525">
            <a:noFill/>
            <a:miter lim="800000"/>
            <a:headEnd/>
            <a:tailEnd/>
          </a:ln>
          <a:effectLst>
            <a:outerShdw blurRad="254000" dist="25400" sx="102000" sy="102000" algn="ctr" rotWithShape="0">
              <a:schemeClr val="accent1">
                <a:lumMod val="75000"/>
                <a:alpha val="40000"/>
              </a:schemeClr>
            </a:outerShdw>
          </a:effectLst>
        </p:spPr>
      </p:pic>
      <p:sp>
        <p:nvSpPr>
          <p:cNvPr id="7" name="Text Box 2"/>
          <p:cNvSpPr txBox="1">
            <a:spLocks noGrp="1" noChangeArrowheads="1"/>
          </p:cNvSpPr>
          <p:nvPr>
            <p:ph type="title"/>
          </p:nvPr>
        </p:nvSpPr>
        <p:spPr bwMode="auto">
          <a:xfrm>
            <a:off x="1066800" y="533400"/>
            <a:ext cx="7239000" cy="1015663"/>
          </a:xfrm>
          <a:prstGeom prst="rect">
            <a:avLst/>
          </a:prstGeom>
          <a:noFill/>
          <a:ln w="9525">
            <a:noFill/>
            <a:miter lim="800000"/>
            <a:headEnd/>
            <a:tailEnd/>
          </a:ln>
          <a:effectLst/>
        </p:spPr>
        <p:txBody>
          <a:bodyPr wrap="square">
            <a:spAutoFit/>
          </a:bodyPr>
          <a:lstStyle/>
          <a:p>
            <a:pPr>
              <a:spcBef>
                <a:spcPct val="50000"/>
              </a:spcBef>
            </a:pPr>
            <a:r>
              <a:rPr lang="en-US" sz="2000" dirty="0">
                <a:solidFill>
                  <a:schemeClr val="tx1"/>
                </a:solidFill>
              </a:rPr>
              <a:t>Figure 9.1 Functional areas, TPS, and integration connection. </a:t>
            </a:r>
            <a:r>
              <a:rPr lang="en-US" sz="2000" dirty="0" smtClean="0">
                <a:solidFill>
                  <a:schemeClr val="tx1"/>
                </a:solidFill>
              </a:rPr>
              <a:t/>
            </a:r>
            <a:br>
              <a:rPr lang="en-US" sz="2000" dirty="0" smtClean="0">
                <a:solidFill>
                  <a:schemeClr val="tx1"/>
                </a:solidFill>
              </a:rPr>
            </a:br>
            <a:r>
              <a:rPr lang="en-US" sz="2000" b="0" dirty="0" smtClean="0">
                <a:solidFill>
                  <a:schemeClr val="tx1"/>
                </a:solidFill>
              </a:rPr>
              <a:t>Getting a complete view of what’s going on requires integrating the functional systems with the TPS.</a:t>
            </a:r>
            <a:endParaRPr lang="en-US" sz="2000" b="0" dirty="0">
              <a:solidFill>
                <a:schemeClr val="tx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Figure-9-2-pyramid"/>
          <p:cNvPicPr>
            <a:picLocks noChangeAspect="1" noChangeArrowheads="1"/>
          </p:cNvPicPr>
          <p:nvPr/>
        </p:nvPicPr>
        <p:blipFill>
          <a:blip r:embed="rId3" cstate="print">
            <a:duotone>
              <a:prstClr val="black"/>
              <a:schemeClr val="accent1">
                <a:tint val="45000"/>
                <a:satMod val="400000"/>
              </a:schemeClr>
            </a:duotone>
            <a:lum bright="11000" contrast="-6000"/>
          </a:blip>
          <a:srcRect/>
          <a:stretch>
            <a:fillRect/>
          </a:stretch>
        </p:blipFill>
        <p:spPr bwMode="auto">
          <a:xfrm>
            <a:off x="1447800" y="2743200"/>
            <a:ext cx="4894934" cy="3155950"/>
          </a:xfrm>
          <a:prstGeom prst="rect">
            <a:avLst/>
          </a:prstGeom>
          <a:noFill/>
          <a:ln w="9525">
            <a:noFill/>
            <a:miter lim="800000"/>
            <a:headEnd/>
            <a:tailEnd/>
          </a:ln>
          <a:effectLst>
            <a:outerShdw blurRad="63500" sx="102000" sy="102000" algn="ctr" rotWithShape="0">
              <a:prstClr val="black">
                <a:alpha val="40000"/>
              </a:prstClr>
            </a:outerShdw>
          </a:effectLst>
        </p:spPr>
      </p:pic>
      <p:sp>
        <p:nvSpPr>
          <p:cNvPr id="2" name="Title 1"/>
          <p:cNvSpPr>
            <a:spLocks noGrp="1"/>
          </p:cNvSpPr>
          <p:nvPr>
            <p:ph type="title"/>
          </p:nvPr>
        </p:nvSpPr>
        <p:spPr/>
        <p:txBody>
          <a:bodyPr>
            <a:normAutofit/>
          </a:bodyPr>
          <a:lstStyle/>
          <a:p>
            <a:pPr marL="548640" indent="-914400"/>
            <a:r>
              <a:rPr lang="en-US" sz="2800" dirty="0" smtClean="0"/>
              <a:t>9.1 Management Levels, Functions, and Operational Systems</a:t>
            </a:r>
            <a:endParaRPr lang="en-US" sz="2800" dirty="0"/>
          </a:p>
        </p:txBody>
      </p:sp>
      <p:sp>
        <p:nvSpPr>
          <p:cNvPr id="3" name="Content Placeholder 2"/>
          <p:cNvSpPr>
            <a:spLocks noGrp="1"/>
          </p:cNvSpPr>
          <p:nvPr>
            <p:ph idx="1"/>
          </p:nvPr>
        </p:nvSpPr>
        <p:spPr/>
        <p:txBody>
          <a:bodyPr>
            <a:normAutofit/>
          </a:bodyPr>
          <a:lstStyle/>
          <a:p>
            <a:pPr>
              <a:buNone/>
            </a:pPr>
            <a:r>
              <a:rPr lang="en-US" sz="2000" dirty="0" smtClean="0"/>
              <a:t>	</a:t>
            </a:r>
            <a:r>
              <a:rPr lang="en-US" sz="2000" dirty="0" smtClean="0">
                <a:solidFill>
                  <a:schemeClr val="tx1"/>
                </a:solidFill>
              </a:rPr>
              <a:t>Each level of management has its own data needs, decision making responsibilities, and time horizons</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9-</a:t>
            </a:r>
            <a:fld id="{4C0BDC54-7FBA-410E-843C-F866E66B0366}" type="slidenum">
              <a:rPr lang="en-US" smtClean="0"/>
              <a:pPr/>
              <a:t>5</a:t>
            </a:fld>
            <a:endParaRPr lang="en-US" dirty="0"/>
          </a:p>
        </p:txBody>
      </p:sp>
      <p:sp>
        <p:nvSpPr>
          <p:cNvPr id="6" name="Text Box 2"/>
          <p:cNvSpPr txBox="1">
            <a:spLocks noChangeArrowheads="1"/>
          </p:cNvSpPr>
          <p:nvPr/>
        </p:nvSpPr>
        <p:spPr bwMode="auto">
          <a:xfrm>
            <a:off x="6324600" y="4495800"/>
            <a:ext cx="2362200" cy="1477328"/>
          </a:xfrm>
          <a:prstGeom prst="rect">
            <a:avLst/>
          </a:prstGeom>
          <a:noFill/>
          <a:ln w="9525">
            <a:noFill/>
            <a:miter lim="800000"/>
            <a:headEnd/>
            <a:tailEnd/>
          </a:ln>
          <a:effectLst/>
        </p:spPr>
        <p:txBody>
          <a:bodyPr wrap="square">
            <a:spAutoFit/>
          </a:bodyPr>
          <a:lstStyle/>
          <a:p>
            <a:pPr>
              <a:spcBef>
                <a:spcPct val="50000"/>
              </a:spcBef>
            </a:pPr>
            <a:r>
              <a:rPr lang="en-US" dirty="0"/>
              <a:t>Figure 9.3 Robert Anthony’s Model of organizational levels, decision making, planning and </a:t>
            </a:r>
            <a:r>
              <a:rPr lang="en-US" dirty="0" smtClean="0"/>
              <a:t>control </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8153400" cy="1143000"/>
          </a:xfrm>
        </p:spPr>
        <p:txBody>
          <a:bodyPr>
            <a:normAutofit/>
          </a:bodyPr>
          <a:lstStyle/>
          <a:p>
            <a:r>
              <a:rPr lang="en-US" sz="2800" i="1" dirty="0" smtClean="0"/>
              <a:t>IT support of all levels </a:t>
            </a:r>
            <a:endParaRPr lang="en-US" sz="2800" i="1" dirty="0"/>
          </a:p>
        </p:txBody>
      </p:sp>
      <p:sp>
        <p:nvSpPr>
          <p:cNvPr id="3" name="Content Placeholder 2"/>
          <p:cNvSpPr>
            <a:spLocks noGrp="1"/>
          </p:cNvSpPr>
          <p:nvPr>
            <p:ph idx="1"/>
          </p:nvPr>
        </p:nvSpPr>
        <p:spPr>
          <a:xfrm>
            <a:off x="609600" y="1722437"/>
            <a:ext cx="7391400" cy="4525963"/>
          </a:xfrm>
        </p:spPr>
        <p:txBody>
          <a:bodyPr>
            <a:noAutofit/>
          </a:bodyPr>
          <a:lstStyle/>
          <a:p>
            <a:pPr lvl="0">
              <a:spcBef>
                <a:spcPts val="1200"/>
              </a:spcBef>
            </a:pPr>
            <a:r>
              <a:rPr lang="en-US" sz="2000" b="1" dirty="0" smtClean="0">
                <a:solidFill>
                  <a:schemeClr val="tx1"/>
                </a:solidFill>
              </a:rPr>
              <a:t>Strategic level</a:t>
            </a:r>
            <a:r>
              <a:rPr lang="en-US" sz="2000" dirty="0" smtClean="0">
                <a:solidFill>
                  <a:schemeClr val="tx1"/>
                </a:solidFill>
              </a:rPr>
              <a:t>. Decisions are visionary, future-oriented, and define the mission, objectives, and strategy. External data needed for SWOT (strengths, weaknesses, opportunities, threats) analysis. </a:t>
            </a:r>
          </a:p>
          <a:p>
            <a:pPr lvl="0">
              <a:spcBef>
                <a:spcPts val="1200"/>
              </a:spcBef>
            </a:pPr>
            <a:r>
              <a:rPr lang="en-US" sz="2000" b="1" dirty="0" smtClean="0">
                <a:solidFill>
                  <a:schemeClr val="tx1"/>
                </a:solidFill>
              </a:rPr>
              <a:t>Managerial or administrative level</a:t>
            </a:r>
            <a:r>
              <a:rPr lang="en-US" sz="2000" dirty="0" smtClean="0">
                <a:solidFill>
                  <a:schemeClr val="tx1"/>
                </a:solidFill>
              </a:rPr>
              <a:t>. Control is important at this level. Middle level managers set goals for their departments or business units. External and internal data are important.</a:t>
            </a:r>
          </a:p>
          <a:p>
            <a:pPr>
              <a:spcBef>
                <a:spcPts val="1200"/>
              </a:spcBef>
            </a:pPr>
            <a:r>
              <a:rPr lang="en-US" sz="2000" b="1" dirty="0" smtClean="0">
                <a:solidFill>
                  <a:schemeClr val="tx1"/>
                </a:solidFill>
              </a:rPr>
              <a:t>Operational level</a:t>
            </a:r>
            <a:r>
              <a:rPr lang="en-US" sz="2000" dirty="0" smtClean="0">
                <a:solidFill>
                  <a:schemeClr val="tx1"/>
                </a:solidFill>
              </a:rPr>
              <a:t>. Lower-level managers, supervisors, and workers need detailed data, in real-time or near real-time, and the ability to respond to what they learn from functional ISs. </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9-</a:t>
            </a:r>
            <a:fld id="{4C0BDC54-7FBA-410E-843C-F866E66B0366}" type="slidenum">
              <a:rPr lang="en-US" smtClean="0"/>
              <a:pPr/>
              <a:t>6</a:t>
            </a:fld>
            <a:endParaRPr lang="en-US" dirty="0"/>
          </a:p>
        </p:txBody>
      </p:sp>
      <p:pic>
        <p:nvPicPr>
          <p:cNvPr id="6" name="Picture 5" descr="Figure-9-2-pyramid"/>
          <p:cNvPicPr>
            <a:picLocks noChangeAspect="1" noChangeArrowheads="1"/>
          </p:cNvPicPr>
          <p:nvPr/>
        </p:nvPicPr>
        <p:blipFill>
          <a:blip r:embed="rId3" cstate="print"/>
          <a:srcRect/>
          <a:stretch>
            <a:fillRect/>
          </a:stretch>
        </p:blipFill>
        <p:spPr bwMode="auto">
          <a:xfrm>
            <a:off x="6477000" y="381000"/>
            <a:ext cx="1927494" cy="1169881"/>
          </a:xfrm>
          <a:prstGeom prst="rect">
            <a:avLst/>
          </a:prstGeom>
          <a:noFill/>
          <a:ln w="9525">
            <a:noFill/>
            <a:miter lim="800000"/>
            <a:headEnd/>
            <a:tailEnd/>
          </a:ln>
          <a:effectLst>
            <a:outerShdw blurRad="63500" sx="102000" sy="102000" algn="ctr" rotWithShape="0">
              <a:prstClr val="black">
                <a:alpha val="40000"/>
              </a:prstClr>
            </a:outerShd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TABLE 9.1 Key Characteristics of a TPS </a:t>
            </a:r>
            <a:endParaRPr lang="en-US" sz="2400" dirty="0"/>
          </a:p>
        </p:txBody>
      </p:sp>
      <p:sp>
        <p:nvSpPr>
          <p:cNvPr id="3" name="Content Placeholder 2"/>
          <p:cNvSpPr>
            <a:spLocks noGrp="1"/>
          </p:cNvSpPr>
          <p:nvPr>
            <p:ph idx="1"/>
          </p:nvPr>
        </p:nvSpPr>
        <p:spPr>
          <a:xfrm>
            <a:off x="457200" y="1295400"/>
            <a:ext cx="8229600" cy="4525963"/>
          </a:xfrm>
        </p:spPr>
        <p:txBody>
          <a:bodyPr>
            <a:noAutofit/>
          </a:bodyPr>
          <a:lstStyle/>
          <a:p>
            <a:pPr>
              <a:buNone/>
            </a:pPr>
            <a:r>
              <a:rPr lang="en-US" sz="2000" dirty="0" smtClean="0">
                <a:solidFill>
                  <a:schemeClr val="tx1"/>
                </a:solidFill>
              </a:rPr>
              <a:t>• Large volumes of data are processed.</a:t>
            </a:r>
          </a:p>
          <a:p>
            <a:pPr>
              <a:buNone/>
            </a:pPr>
            <a:r>
              <a:rPr lang="en-US" sz="2000" dirty="0" smtClean="0">
                <a:solidFill>
                  <a:schemeClr val="tx1"/>
                </a:solidFill>
              </a:rPr>
              <a:t>• Data sources are mostly internal, and the output is intended mainly for internal users and trading partners. </a:t>
            </a:r>
          </a:p>
          <a:p>
            <a:pPr>
              <a:buNone/>
            </a:pPr>
            <a:r>
              <a:rPr lang="en-US" sz="2000" dirty="0" smtClean="0">
                <a:solidFill>
                  <a:schemeClr val="tx1"/>
                </a:solidFill>
              </a:rPr>
              <a:t>• Processes data on a regular basis: hourly, daily, weekly, biweekly, and so on.</a:t>
            </a:r>
          </a:p>
          <a:p>
            <a:pPr>
              <a:buNone/>
            </a:pPr>
            <a:r>
              <a:rPr lang="en-US" sz="2000" dirty="0" smtClean="0">
                <a:solidFill>
                  <a:schemeClr val="tx1"/>
                </a:solidFill>
              </a:rPr>
              <a:t>• High speed processing due to the high volume.</a:t>
            </a:r>
          </a:p>
          <a:p>
            <a:pPr>
              <a:buNone/>
            </a:pPr>
            <a:r>
              <a:rPr lang="en-US" sz="2000" dirty="0" smtClean="0">
                <a:solidFill>
                  <a:schemeClr val="tx1"/>
                </a:solidFill>
              </a:rPr>
              <a:t>• Input and output data are structured. </a:t>
            </a:r>
          </a:p>
          <a:p>
            <a:pPr>
              <a:buNone/>
            </a:pPr>
            <a:r>
              <a:rPr lang="en-US" sz="2000" dirty="0" smtClean="0">
                <a:solidFill>
                  <a:schemeClr val="tx1"/>
                </a:solidFill>
              </a:rPr>
              <a:t>• High level of detailed raw data.</a:t>
            </a:r>
          </a:p>
          <a:p>
            <a:pPr>
              <a:buNone/>
            </a:pPr>
            <a:r>
              <a:rPr lang="en-US" sz="2000" dirty="0" smtClean="0">
                <a:solidFill>
                  <a:schemeClr val="tx1"/>
                </a:solidFill>
              </a:rPr>
              <a:t>• Low computation complexity.</a:t>
            </a:r>
          </a:p>
          <a:p>
            <a:pPr>
              <a:buNone/>
            </a:pPr>
            <a:r>
              <a:rPr lang="en-US" sz="2000" dirty="0" smtClean="0">
                <a:solidFill>
                  <a:schemeClr val="tx1"/>
                </a:solidFill>
              </a:rPr>
              <a:t>• Accuracy, data integrity, and security are critical.</a:t>
            </a:r>
          </a:p>
          <a:p>
            <a:pPr>
              <a:buNone/>
            </a:pPr>
            <a:r>
              <a:rPr lang="en-US" sz="2000" dirty="0" smtClean="0">
                <a:solidFill>
                  <a:schemeClr val="tx1"/>
                </a:solidFill>
              </a:rPr>
              <a:t>• High reliability is required. </a:t>
            </a:r>
          </a:p>
          <a:p>
            <a:pPr>
              <a:buNone/>
            </a:pPr>
            <a:r>
              <a:rPr lang="en-US" sz="2000" dirty="0" smtClean="0">
                <a:solidFill>
                  <a:schemeClr val="tx1"/>
                </a:solidFill>
              </a:rPr>
              <a:t>• Quick search and query processing capacities are a must, often in real time.</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9-</a:t>
            </a:r>
            <a:fld id="{4C0BDC54-7FBA-410E-843C-F866E66B0366}" type="slidenum">
              <a:rPr lang="en-US" smtClean="0"/>
              <a:pPr/>
              <a:t>7</a:t>
            </a:fld>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3800" y="274638"/>
            <a:ext cx="4953000" cy="1143000"/>
          </a:xfrm>
        </p:spPr>
        <p:txBody>
          <a:bodyPr>
            <a:normAutofit/>
          </a:bodyPr>
          <a:lstStyle/>
          <a:p>
            <a:r>
              <a:rPr lang="en-US" sz="2400" i="1" dirty="0" smtClean="0"/>
              <a:t>Operational Sub-Systems</a:t>
            </a:r>
            <a:endParaRPr lang="en-US" sz="2400" i="1" dirty="0"/>
          </a:p>
        </p:txBody>
      </p:sp>
      <p:sp>
        <p:nvSpPr>
          <p:cNvPr id="3" name="Content Placeholder 2"/>
          <p:cNvSpPr>
            <a:spLocks noGrp="1"/>
          </p:cNvSpPr>
          <p:nvPr>
            <p:ph idx="1"/>
          </p:nvPr>
        </p:nvSpPr>
        <p:spPr>
          <a:xfrm>
            <a:off x="3657600" y="1295400"/>
            <a:ext cx="5029200" cy="4953000"/>
          </a:xfrm>
        </p:spPr>
        <p:txBody>
          <a:bodyPr>
            <a:noAutofit/>
          </a:bodyPr>
          <a:lstStyle/>
          <a:p>
            <a:pPr lvl="0"/>
            <a:r>
              <a:rPr lang="en-US" sz="2000" b="1" dirty="0" smtClean="0">
                <a:solidFill>
                  <a:schemeClr val="tx1"/>
                </a:solidFill>
              </a:rPr>
              <a:t>Manufacturing and production:</a:t>
            </a:r>
            <a:r>
              <a:rPr lang="en-US" sz="2000" dirty="0" smtClean="0">
                <a:solidFill>
                  <a:schemeClr val="tx1"/>
                </a:solidFill>
              </a:rPr>
              <a:t> purchasing, quality control, scheduling, shipping, receiving</a:t>
            </a:r>
          </a:p>
          <a:p>
            <a:pPr lvl="0"/>
            <a:r>
              <a:rPr lang="en-US" sz="2000" b="1" dirty="0" smtClean="0">
                <a:solidFill>
                  <a:schemeClr val="tx1"/>
                </a:solidFill>
              </a:rPr>
              <a:t>Accounting:</a:t>
            </a:r>
            <a:r>
              <a:rPr lang="en-US" sz="2000" dirty="0" smtClean="0">
                <a:solidFill>
                  <a:schemeClr val="tx1"/>
                </a:solidFill>
              </a:rPr>
              <a:t> accounts receivable, accounts payable, general ledger, budgeting </a:t>
            </a:r>
          </a:p>
          <a:p>
            <a:pPr lvl="0"/>
            <a:r>
              <a:rPr lang="en-US" sz="2000" b="1" dirty="0" smtClean="0">
                <a:solidFill>
                  <a:schemeClr val="tx1"/>
                </a:solidFill>
              </a:rPr>
              <a:t>Finance:</a:t>
            </a:r>
            <a:r>
              <a:rPr lang="en-US" sz="2000" dirty="0" smtClean="0">
                <a:solidFill>
                  <a:schemeClr val="tx1"/>
                </a:solidFill>
              </a:rPr>
              <a:t> cash management, asset management, credit management, reporting</a:t>
            </a:r>
          </a:p>
          <a:p>
            <a:pPr lvl="0"/>
            <a:r>
              <a:rPr lang="en-US" sz="2000" b="1" dirty="0" smtClean="0">
                <a:solidFill>
                  <a:schemeClr val="tx1"/>
                </a:solidFill>
              </a:rPr>
              <a:t>Sales and marketing:</a:t>
            </a:r>
            <a:r>
              <a:rPr lang="en-US" sz="2000" dirty="0" smtClean="0">
                <a:solidFill>
                  <a:schemeClr val="tx1"/>
                </a:solidFill>
              </a:rPr>
              <a:t> order tracking, pricing, sales commissions, market research  </a:t>
            </a:r>
          </a:p>
          <a:p>
            <a:r>
              <a:rPr lang="en-US" sz="2000" b="1" dirty="0" smtClean="0">
                <a:solidFill>
                  <a:schemeClr val="tx1"/>
                </a:solidFill>
              </a:rPr>
              <a:t>HR:</a:t>
            </a:r>
            <a:r>
              <a:rPr lang="en-US" sz="2000" dirty="0" smtClean="0">
                <a:solidFill>
                  <a:schemeClr val="tx1"/>
                </a:solidFill>
              </a:rPr>
              <a:t> payroll, employee benefits, training, compensation, employee relations, staffing, performance appraisal</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9-</a:t>
            </a:r>
            <a:fld id="{4C0BDC54-7FBA-410E-843C-F866E66B0366}" type="slidenum">
              <a:rPr lang="en-US" smtClean="0"/>
              <a:pPr/>
              <a:t>8</a:t>
            </a:fld>
            <a:endParaRPr lang="en-US" dirty="0"/>
          </a:p>
        </p:txBody>
      </p:sp>
      <p:sp>
        <p:nvSpPr>
          <p:cNvPr id="6" name="Text Box 2"/>
          <p:cNvSpPr txBox="1">
            <a:spLocks noChangeArrowheads="1"/>
          </p:cNvSpPr>
          <p:nvPr/>
        </p:nvSpPr>
        <p:spPr bwMode="auto">
          <a:xfrm>
            <a:off x="228600" y="4495800"/>
            <a:ext cx="3124200" cy="1338828"/>
          </a:xfrm>
          <a:prstGeom prst="rect">
            <a:avLst/>
          </a:prstGeom>
          <a:noFill/>
          <a:ln w="9525">
            <a:noFill/>
            <a:miter lim="800000"/>
            <a:headEnd/>
            <a:tailEnd/>
          </a:ln>
          <a:effectLst/>
        </p:spPr>
        <p:txBody>
          <a:bodyPr wrap="square">
            <a:spAutoFit/>
          </a:bodyPr>
          <a:lstStyle/>
          <a:p>
            <a:pPr>
              <a:spcBef>
                <a:spcPct val="50000"/>
              </a:spcBef>
            </a:pPr>
            <a:r>
              <a:rPr lang="en-US" b="1" dirty="0"/>
              <a:t>Figure 9.5  Server at a café uses a mobile scanner to process </a:t>
            </a:r>
            <a:r>
              <a:rPr lang="en-US" b="1" dirty="0" smtClean="0"/>
              <a:t>credit </a:t>
            </a:r>
            <a:r>
              <a:rPr lang="en-US" b="1" dirty="0"/>
              <a:t>card </a:t>
            </a:r>
            <a:r>
              <a:rPr lang="en-US" b="1" dirty="0" smtClean="0"/>
              <a:t>payment   </a:t>
            </a:r>
            <a:endParaRPr lang="en-US" b="1" dirty="0"/>
          </a:p>
          <a:p>
            <a:pPr>
              <a:spcBef>
                <a:spcPct val="50000"/>
              </a:spcBef>
            </a:pPr>
            <a:r>
              <a:rPr lang="en-US" b="1" dirty="0">
                <a:solidFill>
                  <a:schemeClr val="hlink"/>
                </a:solidFill>
              </a:rPr>
              <a:t> </a:t>
            </a:r>
            <a:endParaRPr lang="en-US" dirty="0">
              <a:solidFill>
                <a:schemeClr val="hlink"/>
              </a:solidFill>
            </a:endParaRPr>
          </a:p>
        </p:txBody>
      </p:sp>
      <p:pic>
        <p:nvPicPr>
          <p:cNvPr id="7" name="Picture 5" descr="AP6MKN"/>
          <p:cNvPicPr>
            <a:picLocks noChangeAspect="1" noChangeArrowheads="1"/>
          </p:cNvPicPr>
          <p:nvPr/>
        </p:nvPicPr>
        <p:blipFill>
          <a:blip r:embed="rId3" cstate="print"/>
          <a:srcRect/>
          <a:stretch>
            <a:fillRect/>
          </a:stretch>
        </p:blipFill>
        <p:spPr bwMode="auto">
          <a:xfrm>
            <a:off x="457200" y="1066800"/>
            <a:ext cx="2090738" cy="3276600"/>
          </a:xfrm>
          <a:prstGeom prst="rect">
            <a:avLst/>
          </a:prstGeom>
          <a:noFill/>
          <a:ln w="9525">
            <a:noFill/>
            <a:miter lim="800000"/>
            <a:headEnd/>
            <a:tailEnd/>
          </a:ln>
          <a:effectLst>
            <a:innerShdw blurRad="330200" dist="177800" dir="3660000">
              <a:prstClr val="black">
                <a:alpha val="95000"/>
              </a:prstClr>
            </a:inn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9-</a:t>
            </a:r>
            <a:fld id="{4C0BDC54-7FBA-410E-843C-F866E66B0366}" type="slidenum">
              <a:rPr lang="en-US" smtClean="0"/>
              <a:pPr/>
              <a:t>9</a:t>
            </a:fld>
            <a:endParaRPr lang="en-US" dirty="0"/>
          </a:p>
        </p:txBody>
      </p:sp>
      <p:sp>
        <p:nvSpPr>
          <p:cNvPr id="6" name="Text Box 2"/>
          <p:cNvSpPr txBox="1">
            <a:spLocks noChangeArrowheads="1"/>
          </p:cNvSpPr>
          <p:nvPr/>
        </p:nvSpPr>
        <p:spPr bwMode="auto">
          <a:xfrm>
            <a:off x="6705600" y="1371600"/>
            <a:ext cx="2057400" cy="1200329"/>
          </a:xfrm>
          <a:prstGeom prst="rect">
            <a:avLst/>
          </a:prstGeom>
          <a:noFill/>
          <a:ln w="9525">
            <a:noFill/>
            <a:miter lim="800000"/>
            <a:headEnd/>
            <a:tailEnd/>
          </a:ln>
          <a:effectLst/>
        </p:spPr>
        <p:txBody>
          <a:bodyPr wrap="square">
            <a:spAutoFit/>
          </a:bodyPr>
          <a:lstStyle/>
          <a:p>
            <a:pPr>
              <a:spcBef>
                <a:spcPct val="50000"/>
              </a:spcBef>
            </a:pPr>
            <a:r>
              <a:rPr lang="en-US" b="1" dirty="0"/>
              <a:t>Figure 9.6 Flow of information in transaction </a:t>
            </a:r>
            <a:r>
              <a:rPr lang="en-US" b="1" dirty="0" smtClean="0"/>
              <a:t>processing</a:t>
            </a:r>
            <a:endParaRPr lang="en-US" b="1" dirty="0"/>
          </a:p>
        </p:txBody>
      </p:sp>
      <p:pic>
        <p:nvPicPr>
          <p:cNvPr id="7" name="Picture 5" descr="nt0003-y"/>
          <p:cNvPicPr>
            <a:picLocks noChangeAspect="1" noChangeArrowheads="1"/>
          </p:cNvPicPr>
          <p:nvPr/>
        </p:nvPicPr>
        <p:blipFill>
          <a:blip r:embed="rId3" cstate="print"/>
          <a:srcRect/>
          <a:stretch>
            <a:fillRect/>
          </a:stretch>
        </p:blipFill>
        <p:spPr bwMode="auto">
          <a:xfrm>
            <a:off x="457200" y="1387475"/>
            <a:ext cx="6248400" cy="4314844"/>
          </a:xfrm>
          <a:prstGeom prst="rect">
            <a:avLst/>
          </a:prstGeom>
          <a:noFill/>
          <a:ln w="9525">
            <a:noFill/>
            <a:miter lim="800000"/>
            <a:headEnd/>
            <a:tailEnd/>
          </a:ln>
          <a:effectLst>
            <a:innerShdw blurRad="114300">
              <a:prstClr val="black"/>
            </a:innerShdw>
          </a:effec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1630</Words>
  <Application>Microsoft Office PowerPoint</Application>
  <PresentationFormat>On-screen Show (4:3)</PresentationFormat>
  <Paragraphs>208</Paragraphs>
  <Slides>25</Slides>
  <Notes>25</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Operational Planning  and Control Systems </vt:lpstr>
      <vt:lpstr>Chapter 9 Outline</vt:lpstr>
      <vt:lpstr>Chapter 9 Learning Objectives</vt:lpstr>
      <vt:lpstr>Figure 9.1 Functional areas, TPS, and integration connection.  Getting a complete view of what’s going on requires integrating the functional systems with the TPS.</vt:lpstr>
      <vt:lpstr>9.1 Management Levels, Functions, and Operational Systems</vt:lpstr>
      <vt:lpstr>IT support of all levels </vt:lpstr>
      <vt:lpstr>TABLE 9.1 Key Characteristics of a TPS </vt:lpstr>
      <vt:lpstr>Operational Sub-Systems</vt:lpstr>
      <vt:lpstr>Slide 9</vt:lpstr>
      <vt:lpstr>Processing</vt:lpstr>
      <vt:lpstr>IT at Work 9.2  Yahoo! Web Analytics helps First Choice Ski Triple Sales</vt:lpstr>
      <vt:lpstr>IT at Work 9.3 TIAA-CREF Reporting Failure</vt:lpstr>
      <vt:lpstr>9.2 Manufacturing and Production Systems</vt:lpstr>
      <vt:lpstr>Inventory  control systems</vt:lpstr>
      <vt:lpstr>9.3 Sales and Marketing Systems</vt:lpstr>
      <vt:lpstr>Marketing management functions</vt:lpstr>
      <vt:lpstr>9.4 Accounting and Finance Systems</vt:lpstr>
      <vt:lpstr>Slide 18</vt:lpstr>
      <vt:lpstr>XBRL: eXtensible Business Reporting Language</vt:lpstr>
      <vt:lpstr>XBRL helps financial institutes:</vt:lpstr>
      <vt:lpstr>9.5 Human Resource Information Systems (HRIS)</vt:lpstr>
      <vt:lpstr>HR maintenance and development</vt:lpstr>
      <vt:lpstr>Ethics</vt:lpstr>
      <vt:lpstr>Slide 24</vt:lpstr>
      <vt:lpstr>Chapter 9 Link Library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Linda</dc:creator>
  <cp:lastModifiedBy>WileyService</cp:lastModifiedBy>
  <cp:revision>114</cp:revision>
  <dcterms:created xsi:type="dcterms:W3CDTF">2010-10-24T06:01:35Z</dcterms:created>
  <dcterms:modified xsi:type="dcterms:W3CDTF">2011-11-08T15:13:58Z</dcterms:modified>
</cp:coreProperties>
</file>