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3" r:id="rId3"/>
    <p:sldId id="264" r:id="rId4"/>
    <p:sldId id="267" r:id="rId5"/>
    <p:sldId id="268" r:id="rId6"/>
    <p:sldId id="269" r:id="rId7"/>
    <p:sldId id="295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96" r:id="rId17"/>
    <p:sldId id="297" r:id="rId18"/>
    <p:sldId id="298" r:id="rId19"/>
    <p:sldId id="299" r:id="rId20"/>
    <p:sldId id="290" r:id="rId21"/>
    <p:sldId id="291" r:id="rId22"/>
    <p:sldId id="292" r:id="rId23"/>
    <p:sldId id="300" r:id="rId24"/>
    <p:sldId id="301" r:id="rId25"/>
    <p:sldId id="302" r:id="rId26"/>
    <p:sldId id="27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C3D8"/>
    <a:srgbClr val="6B633D"/>
    <a:srgbClr val="534D2F"/>
    <a:srgbClr val="825700"/>
    <a:srgbClr val="C89800"/>
    <a:srgbClr val="FFD85D"/>
    <a:srgbClr val="F9B07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3081940415342838"/>
          <c:y val="8.9863086144082852E-2"/>
          <c:w val="0.63264182437721683"/>
          <c:h val="0.82027382771183455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6.3137139107611734E-2"/>
                  <c:y val="-6.844123651210271E-2"/>
                </c:manualLayout>
              </c:layout>
              <c:showVal val="1"/>
            </c:dLbl>
            <c:dLbl>
              <c:idx val="1"/>
              <c:layout>
                <c:manualLayout>
                  <c:x val="-1.6379265091863555E-2"/>
                  <c:y val="2.2702682997958589E-2"/>
                </c:manualLayout>
              </c:layout>
              <c:showVal val="1"/>
            </c:dLbl>
            <c:dLbl>
              <c:idx val="2"/>
              <c:layout>
                <c:manualLayout>
                  <c:x val="2.4514873140857388E-2"/>
                  <c:y val="-0.17773111694371538"/>
                </c:manualLayout>
              </c:layout>
              <c:showVal val="1"/>
            </c:dLbl>
            <c:dLbl>
              <c:idx val="3"/>
              <c:layout>
                <c:manualLayout>
                  <c:x val="1.470559930008759E-2"/>
                  <c:y val="-2.605460775736387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Sheet1!$A$2:$A$8</c:f>
              <c:strCache>
                <c:ptCount val="7"/>
                <c:pt idx="0">
                  <c:v>Blackberry</c:v>
                </c:pt>
                <c:pt idx="1">
                  <c:v>Apple iOS</c:v>
                </c:pt>
                <c:pt idx="2">
                  <c:v>MS Windows Mobile</c:v>
                </c:pt>
                <c:pt idx="3">
                  <c:v>Android OS</c:v>
                </c:pt>
                <c:pt idx="4">
                  <c:v>Palm OS</c:v>
                </c:pt>
                <c:pt idx="5">
                  <c:v>Linux</c:v>
                </c:pt>
                <c:pt idx="6">
                  <c:v>Symbian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0.35000000000000031</c:v>
                </c:pt>
                <c:pt idx="1">
                  <c:v>0.28000000000000008</c:v>
                </c:pt>
                <c:pt idx="2">
                  <c:v>0.19000000000000022</c:v>
                </c:pt>
                <c:pt idx="3">
                  <c:v>9.0000000000000066E-2</c:v>
                </c:pt>
                <c:pt idx="4">
                  <c:v>4.0000000000000112E-2</c:v>
                </c:pt>
                <c:pt idx="5">
                  <c:v>3.0000000000000065E-2</c:v>
                </c:pt>
                <c:pt idx="6">
                  <c:v>2.0000000000000052E-2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1430628463108778"/>
          <c:y val="2.8833333333333353E-2"/>
          <c:w val="0.17643445610965308"/>
          <c:h val="0.79925740532433442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</c:chart>
  <c:externalData r:id="rId2"/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1.0623797025371818E-2"/>
                  <c:y val="-3.5984981044036163E-2"/>
                </c:manualLayout>
              </c:layout>
              <c:showVal val="1"/>
            </c:dLbl>
            <c:dLbl>
              <c:idx val="1"/>
              <c:layout>
                <c:manualLayout>
                  <c:x val="2.7077865266841872E-4"/>
                  <c:y val="1.7730023330417129E-2"/>
                </c:manualLayout>
              </c:layout>
              <c:showVal val="1"/>
            </c:dLbl>
            <c:dLbl>
              <c:idx val="2"/>
              <c:layout>
                <c:manualLayout>
                  <c:x val="2.3637685914260752E-2"/>
                  <c:y val="2.6767643627880016E-2"/>
                </c:manualLayout>
              </c:layout>
              <c:showVal val="1"/>
            </c:dLbl>
            <c:dLbl>
              <c:idx val="3"/>
              <c:layout>
                <c:manualLayout>
                  <c:x val="-7.4383202099738543E-3"/>
                  <c:y val="2.4323782443861186E-2"/>
                </c:manualLayout>
              </c:layout>
              <c:showVal val="1"/>
            </c:dLbl>
            <c:dLbl>
              <c:idx val="4"/>
              <c:layout>
                <c:manualLayout>
                  <c:x val="-1.8749999999999999E-2"/>
                  <c:y val="1.8073053368328963E-2"/>
                </c:manualLayout>
              </c:layout>
              <c:showVal val="1"/>
            </c:dLbl>
            <c:dLbl>
              <c:idx val="5"/>
              <c:layout>
                <c:manualLayout>
                  <c:x val="7.7209098862642414E-3"/>
                  <c:y val="-6.5870880723242931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Sheet1!$A$22:$A$28</c:f>
              <c:strCache>
                <c:ptCount val="7"/>
                <c:pt idx="0">
                  <c:v>Research in Motion</c:v>
                </c:pt>
                <c:pt idx="1">
                  <c:v>Apple iOS</c:v>
                </c:pt>
                <c:pt idx="2">
                  <c:v>MS Windows Mobile</c:v>
                </c:pt>
                <c:pt idx="3">
                  <c:v>Android OS</c:v>
                </c:pt>
                <c:pt idx="4">
                  <c:v>Linux</c:v>
                </c:pt>
                <c:pt idx="5">
                  <c:v>Symbian</c:v>
                </c:pt>
                <c:pt idx="6">
                  <c:v>Other OS</c:v>
                </c:pt>
              </c:strCache>
            </c:strRef>
          </c:cat>
          <c:val>
            <c:numRef>
              <c:f>Sheet1!$B$22:$B$28</c:f>
              <c:numCache>
                <c:formatCode>0%</c:formatCode>
                <c:ptCount val="7"/>
                <c:pt idx="0">
                  <c:v>0.2</c:v>
                </c:pt>
                <c:pt idx="1">
                  <c:v>0.14000000000000001</c:v>
                </c:pt>
                <c:pt idx="2">
                  <c:v>9.0000000000000024E-2</c:v>
                </c:pt>
                <c:pt idx="3">
                  <c:v>4.0000000000000022E-2</c:v>
                </c:pt>
                <c:pt idx="4">
                  <c:v>0.05</c:v>
                </c:pt>
                <c:pt idx="5">
                  <c:v>0.47000000000000008</c:v>
                </c:pt>
                <c:pt idx="6">
                  <c:v>1.0000000000000005E-2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050470253718286"/>
          <c:y val="8.8772350762711047E-2"/>
          <c:w val="0.18569371536891222"/>
          <c:h val="0.77299626155885992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2"/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0.54333</cdr:x>
      <cdr:y>0.83611</cdr:y>
    </cdr:from>
    <cdr:to>
      <cdr:x>0.98583</cdr:x>
      <cdr:y>0.98611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484104" y="2293611"/>
          <a:ext cx="2023125" cy="4114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dirty="0"/>
            <a:t>Source: Adapted </a:t>
          </a:r>
          <a:r>
            <a:rPr lang="en-US" sz="1400" dirty="0" smtClean="0"/>
            <a:t>from The  Nielsen </a:t>
          </a:r>
          <a:r>
            <a:rPr lang="en-US" sz="1400" dirty="0"/>
            <a:t>Company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0.605</cdr:x>
      <cdr:y>0.87542</cdr:y>
    </cdr:from>
    <cdr:to>
      <cdr:x>1</cdr:x>
      <cdr:y>0.975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978908" y="4495800"/>
          <a:ext cx="3250692" cy="5113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/>
            <a:t>Source: </a:t>
          </a:r>
          <a:r>
            <a:rPr lang="en-US" sz="1600" dirty="0" smtClean="0"/>
            <a:t>Adapted </a:t>
          </a:r>
          <a:r>
            <a:rPr lang="en-US" sz="1600" dirty="0"/>
            <a:t>from Gartner, 2010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C91B-595E-4082-B1E6-D4F740D10EB8}" type="datetimeFigureOut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21A7A-A841-4976-BBD4-1A7C895EC38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BDC054-D3EC-4621-A004-CF1971A1A9C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4052636-2649-46F6-AC62-7EEF83086B9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52ACA8-8BFE-4835-82B5-B38C2CD7365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>
            <a:normAutofit/>
          </a:bodyPr>
          <a:lstStyle>
            <a:lvl1pPr algn="l">
              <a:defRPr sz="3600" b="1" spc="150" baseline="0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718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B633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400800"/>
            <a:ext cx="2895600" cy="365125"/>
          </a:xfrm>
        </p:spPr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0">
                <a:solidFill>
                  <a:srgbClr val="6B633D"/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AAA8-E96E-4162-BFAD-51C068318A5A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71C0-55C2-4599-868B-1465939CE4BF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="1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6B633D"/>
              </a:buClr>
              <a:buSzPct val="80000"/>
              <a:buFont typeface="Wingdings" pitchFamily="2" charset="2"/>
              <a:buChar char="§"/>
              <a:defRPr baseline="0">
                <a:solidFill>
                  <a:srgbClr val="6B633D"/>
                </a:solidFill>
              </a:defRPr>
            </a:lvl1pPr>
            <a:lvl2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itchFamily="2" charset="2"/>
              <a:buChar char="ü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None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>
            <a:lvl1pPr marL="0" algn="l" defTabSz="914400" rtl="0" eaLnBrk="1" latinLnBrk="0" hangingPunct="1"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429000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852613"/>
            <a:ext cx="77724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1000" y="6248400"/>
            <a:ext cx="2895600" cy="365125"/>
          </a:xfrm>
        </p:spPr>
        <p:txBody>
          <a:bodyPr/>
          <a:lstStyle>
            <a:lvl1pPr marL="0" algn="l" defTabSz="914400" rtl="0" eaLnBrk="1" latinLnBrk="0" hangingPunct="1"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aseline="0">
                <a:solidFill>
                  <a:srgbClr val="6B633D"/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59A4-4A44-468D-A9F6-6460529C8D93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64A0-4F6F-4659-BC30-B0817D88772B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3592-17FE-4394-B74F-2F20B410AD1D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33A5-122B-405B-9AD9-ACA536114888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79171-FF1F-43C9-8C53-EB50C8DE8669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2FCB-C11A-4802-BD41-706E7FB0CA27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bg1">
                <a:lumMod val="85000"/>
              </a:schemeClr>
            </a:gs>
            <a:gs pos="100000">
              <a:srgbClr val="C89800">
                <a:alpha val="54000"/>
              </a:srgbClr>
            </a:gs>
            <a:gs pos="0">
              <a:srgbClr val="94C3D8"/>
            </a:gs>
            <a:gs pos="2000">
              <a:srgbClr val="94C3D8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4CCE7-FB20-49BD-8561-3AAF5A5DDC49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square.com/" TargetMode="External"/><Relationship Id="rId3" Type="http://schemas.openxmlformats.org/officeDocument/2006/relationships/hyperlink" Target="http://boku.com/" TargetMode="External"/><Relationship Id="rId7" Type="http://schemas.openxmlformats.org/officeDocument/2006/relationships/hyperlink" Target="http://obopay.com/" TargetMode="External"/><Relationship Id="rId12" Type="http://schemas.openxmlformats.org/officeDocument/2006/relationships/hyperlink" Target="http://youtube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aypal.com/" TargetMode="External"/><Relationship Id="rId11" Type="http://schemas.openxmlformats.org/officeDocument/2006/relationships/hyperlink" Target="http://facecash.com/" TargetMode="External"/><Relationship Id="rId5" Type="http://schemas.openxmlformats.org/officeDocument/2006/relationships/hyperlink" Target="http://zong.com/" TargetMode="External"/><Relationship Id="rId10" Type="http://schemas.openxmlformats.org/officeDocument/2006/relationships/hyperlink" Target="http://bumptechnologies.com/" TargetMode="External"/><Relationship Id="rId4" Type="http://schemas.openxmlformats.org/officeDocument/2006/relationships/hyperlink" Target="http://blingnation.com/" TargetMode="External"/><Relationship Id="rId9" Type="http://schemas.openxmlformats.org/officeDocument/2006/relationships/hyperlink" Target="http://cimbal.com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mobilealliance.org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nextbus.com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youtube.com/watch?v=vpw9KcqgVvE&amp;feature=related" TargetMode="External"/><Relationship Id="rId3" Type="http://schemas.openxmlformats.org/officeDocument/2006/relationships/hyperlink" Target="http://ecommercetimes.com/perl/section/m-commerce/" TargetMode="External"/><Relationship Id="rId7" Type="http://schemas.openxmlformats.org/officeDocument/2006/relationships/hyperlink" Target="http://youtube.com/watch?v=b64_16K2e08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oursquare.com/" TargetMode="External"/><Relationship Id="rId11" Type="http://schemas.openxmlformats.org/officeDocument/2006/relationships/hyperlink" Target="http://youtube.com/watch?v=6ekR-CUDD9o" TargetMode="External"/><Relationship Id="rId5" Type="http://schemas.openxmlformats.org/officeDocument/2006/relationships/hyperlink" Target="http://storefrontbacktalk.com/" TargetMode="External"/><Relationship Id="rId10" Type="http://schemas.openxmlformats.org/officeDocument/2006/relationships/hyperlink" Target="http://youtube.com/watch?v=iBieYjxUj5Q" TargetMode="External"/><Relationship Id="rId4" Type="http://schemas.openxmlformats.org/officeDocument/2006/relationships/hyperlink" Target="http://mobilecommercedaily.com/" TargetMode="External"/><Relationship Id="rId9" Type="http://schemas.openxmlformats.org/officeDocument/2006/relationships/hyperlink" Target="http://youtube.com/watch?v=zNYNZ03WH1E&amp;feature=relate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905000"/>
            <a:ext cx="5943600" cy="1089025"/>
          </a:xfrm>
        </p:spPr>
        <p:txBody>
          <a:bodyPr>
            <a:normAutofit fontScale="90000"/>
          </a:bodyPr>
          <a:lstStyle/>
          <a:p>
            <a:r>
              <a:rPr lang="en-US" spc="0" dirty="0" smtClean="0"/>
              <a:t>Mobile Computing </a:t>
            </a:r>
            <a:r>
              <a:rPr lang="en-US" sz="3100" spc="0" dirty="0" smtClean="0"/>
              <a:t>and </a:t>
            </a:r>
            <a:r>
              <a:rPr lang="en-US" spc="0" dirty="0" smtClean="0"/>
              <a:t>Commerce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1066800"/>
            <a:ext cx="2819400" cy="685800"/>
          </a:xfrm>
        </p:spPr>
        <p:txBody>
          <a:bodyPr>
            <a:normAutofit/>
          </a:bodyPr>
          <a:lstStyle/>
          <a:p>
            <a:pPr algn="l"/>
            <a:r>
              <a:rPr lang="en-US" sz="28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24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hapter </a:t>
            </a:r>
            <a:r>
              <a:rPr lang="en-US" sz="2800" spc="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sz="28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spc="200" dirty="0">
              <a:solidFill>
                <a:srgbClr val="6B633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7-</a:t>
            </a:r>
            <a:fld id="{4C0BDC54-7FBA-410E-843C-F866E66B0366}" type="slidenum">
              <a:rPr lang="en-US" sz="1600" smtClean="0">
                <a:solidFill>
                  <a:schemeClr val="tx1"/>
                </a:solidFill>
              </a:rPr>
              <a:pPr/>
              <a:t>1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rgbClr val="534D2F"/>
                </a:solidFill>
              </a:rPr>
              <a:t>Copyright 2012 John Wiley &amp; Sons, Inc.</a:t>
            </a:r>
            <a:endParaRPr lang="en-US" dirty="0">
              <a:solidFill>
                <a:srgbClr val="534D2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3810000"/>
            <a:ext cx="9144000" cy="0"/>
          </a:xfrm>
          <a:prstGeom prst="line">
            <a:avLst/>
          </a:prstGeom>
          <a:ln w="152400">
            <a:gradFill>
              <a:gsLst>
                <a:gs pos="0">
                  <a:srgbClr val="825700"/>
                </a:gs>
                <a:gs pos="0">
                  <a:srgbClr val="825700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sx="1000" sy="1000" algn="ctr" rotWithShape="0">
              <a:srgbClr val="000000"/>
            </a:outerShdw>
          </a:effectLst>
          <a:scene3d>
            <a:camera prst="orthographicFront"/>
            <a:lightRig rig="flat" dir="t">
              <a:rot lat="0" lon="0" rev="7200000"/>
            </a:lightRig>
          </a:scene3d>
          <a:sp3d extrusionH="107950">
            <a:extrusionClr>
              <a:srgbClr val="94C3D8"/>
            </a:extrusion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/>
          <p:cNvSpPr txBox="1">
            <a:spLocks/>
          </p:cNvSpPr>
          <p:nvPr/>
        </p:nvSpPr>
        <p:spPr>
          <a:xfrm>
            <a:off x="1447800" y="4495800"/>
            <a:ext cx="6172200" cy="369332"/>
          </a:xfrm>
          <a:prstGeom prst="rect">
            <a:avLst/>
          </a:prstGeom>
          <a:ln w="12700">
            <a:gradFill>
              <a:gsLst>
                <a:gs pos="60000">
                  <a:schemeClr val="tx1">
                    <a:lumMod val="50000"/>
                    <a:lumOff val="50000"/>
                  </a:schemeClr>
                </a:gs>
                <a:gs pos="94000">
                  <a:schemeClr val="tx1">
                    <a:lumMod val="50000"/>
                    <a:lumOff val="5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12700" dir="11880000" rotWithShape="0">
              <a:prstClr val="black">
                <a:alpha val="83000"/>
              </a:prstClr>
            </a:outerShdw>
          </a:effectLst>
        </p:spPr>
        <p:txBody>
          <a:bodyPr vert="horz" lIns="91440" tIns="45720" rIns="91440" bIns="4572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0" i="1" u="none" strike="noStrike" kern="1200" cap="none" spc="200" normalizeH="0" baseline="0" noProof="0" dirty="0" smtClean="0">
                <a:ln>
                  <a:noFill/>
                </a:ln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u="none" strike="noStrike" kern="1200" cap="none" spc="200" normalizeH="0" baseline="0" noProof="0" dirty="0" smtClean="0">
                <a:ln>
                  <a:noFill/>
                </a:ln>
                <a:solidFill>
                  <a:srgbClr val="6B633D"/>
                </a:solidFill>
                <a:uLnTx/>
                <a:uFillTx/>
                <a:latin typeface="+mn-lt"/>
                <a:ea typeface="+mn-ea"/>
                <a:cs typeface="+mn-cs"/>
              </a:rPr>
              <a:t>Course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24200" y="2286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Part III. Web, Wireless, and Social Media Strategies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12" descr="nt0004-y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613596"/>
            <a:ext cx="4191000" cy="5101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228600" dir="22800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905000" y="5879068"/>
            <a:ext cx="457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Calibri" pitchFamily="34" charset="0"/>
              </a:rPr>
              <a:t>Figure 7.7 How Wi-Fi </a:t>
            </a:r>
            <a:r>
              <a:rPr lang="en-US" b="1" dirty="0" smtClean="0">
                <a:latin typeface="Calibri" pitchFamily="34" charset="0"/>
              </a:rPr>
              <a:t>works</a:t>
            </a:r>
            <a:endParaRPr lang="en-US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7.2 Mobile Financial Services (MFS)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Mobile banking is an extension of online banking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Financial service handhelds use </a:t>
            </a:r>
            <a:r>
              <a:rPr lang="en-US" sz="2400" b="1" dirty="0" smtClean="0">
                <a:solidFill>
                  <a:schemeClr val="tx1"/>
                </a:solidFill>
              </a:rPr>
              <a:t>short codes </a:t>
            </a:r>
            <a:r>
              <a:rPr lang="en-US" sz="2400" dirty="0" smtClean="0">
                <a:solidFill>
                  <a:schemeClr val="tx1"/>
                </a:solidFill>
              </a:rPr>
              <a:t>for sending SMS texts. Once a company has leased its short code, it can use it in promotions and interactivity with customers</a:t>
            </a:r>
          </a:p>
          <a:p>
            <a:pPr lvl="1"/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Voting on the TV show </a:t>
            </a:r>
            <a:r>
              <a:rPr lang="en-US" sz="2000" i="1" dirty="0" smtClean="0">
                <a:solidFill>
                  <a:schemeClr val="tx2">
                    <a:lumMod val="75000"/>
                  </a:schemeClr>
                </a:solidFill>
              </a:rPr>
              <a:t>American Idol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 is done with short codes. </a:t>
            </a:r>
            <a:b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Each contestant is assigned a  short code; &amp; viewers send text messages indicating which performer they liked best.</a:t>
            </a:r>
          </a:p>
          <a:p>
            <a:pPr marL="2377440">
              <a:spcBef>
                <a:spcPts val="3000"/>
              </a:spcBef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	</a:t>
            </a:r>
            <a:r>
              <a:rPr lang="en-US" sz="2200" dirty="0" smtClean="0">
                <a:solidFill>
                  <a:schemeClr val="tx1"/>
                </a:solidFill>
              </a:rPr>
              <a:t>In Europe,  U.S., &amp; Asia, an increasing </a:t>
            </a:r>
            <a:br>
              <a:rPr lang="en-US" sz="2200" dirty="0" smtClean="0">
                <a:solidFill>
                  <a:schemeClr val="tx1"/>
                </a:solidFill>
              </a:rPr>
            </a:br>
            <a:r>
              <a:rPr lang="en-US" sz="2200" dirty="0" smtClean="0">
                <a:solidFill>
                  <a:schemeClr val="tx1"/>
                </a:solidFill>
              </a:rPr>
              <a:t>percent of banks offer mobile access </a:t>
            </a:r>
            <a:br>
              <a:rPr lang="en-US" sz="2200" dirty="0" smtClean="0">
                <a:solidFill>
                  <a:schemeClr val="tx1"/>
                </a:solidFill>
              </a:rPr>
            </a:br>
            <a:r>
              <a:rPr lang="en-US" sz="2200" dirty="0" smtClean="0">
                <a:solidFill>
                  <a:schemeClr val="tx1"/>
                </a:solidFill>
              </a:rPr>
              <a:t>to financial and account information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5" descr="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9665" y="4114800"/>
            <a:ext cx="1637335" cy="1608983"/>
          </a:xfrm>
          <a:prstGeom prst="rect">
            <a:avLst/>
          </a:prstGeom>
          <a:noFill/>
          <a:ln>
            <a:noFill/>
          </a:ln>
          <a:effectLst>
            <a:outerShdw blurRad="266700" dist="1016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 smtClean="0">
                <a:solidFill>
                  <a:schemeClr val="tx1"/>
                </a:solidFill>
              </a:rPr>
              <a:t>Mobile Banking Security Risks</a:t>
            </a:r>
            <a:endParaRPr lang="en-US" sz="2800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7391400" cy="46783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>
                <a:solidFill>
                  <a:schemeClr val="tx1"/>
                </a:solidFill>
              </a:rPr>
              <a:t>Cloning</a:t>
            </a:r>
            <a:r>
              <a:rPr lang="en-US" sz="2000" dirty="0" smtClean="0">
                <a:solidFill>
                  <a:schemeClr val="tx1"/>
                </a:solidFill>
              </a:rPr>
              <a:t> – Duplicating the Electronic Serial Number (ESM) of one phone and using it in second phone, the clone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>
                <a:solidFill>
                  <a:schemeClr val="tx1"/>
                </a:solidFill>
              </a:rPr>
              <a:t>Phishing</a:t>
            </a:r>
            <a:r>
              <a:rPr lang="en-US" sz="2000" dirty="0" smtClean="0">
                <a:solidFill>
                  <a:schemeClr val="tx1"/>
                </a:solidFill>
              </a:rPr>
              <a:t> – Using a fraudulent communication, such as an email, to trick the receiver into revealing confidential information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>
                <a:solidFill>
                  <a:schemeClr val="tx1"/>
                </a:solidFill>
              </a:rPr>
              <a:t>Smishing</a:t>
            </a:r>
            <a:r>
              <a:rPr lang="en-US" sz="2000" dirty="0" smtClean="0">
                <a:solidFill>
                  <a:schemeClr val="tx1"/>
                </a:solidFill>
              </a:rPr>
              <a:t> – Similar to phishing, but the fraudulent communication comes is an SMS message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>
                <a:solidFill>
                  <a:schemeClr val="tx1"/>
                </a:solidFill>
              </a:rPr>
              <a:t>Vishing</a:t>
            </a:r>
            <a:r>
              <a:rPr lang="en-US" sz="2000" dirty="0" smtClean="0">
                <a:solidFill>
                  <a:schemeClr val="tx1"/>
                </a:solidFill>
              </a:rPr>
              <a:t> – Similar to phishing, but the fraudulent communication is voice or voicemail message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>
                <a:solidFill>
                  <a:schemeClr val="tx1"/>
                </a:solidFill>
              </a:rPr>
              <a:t>Lost or Stolen Phone</a:t>
            </a:r>
            <a:r>
              <a:rPr lang="en-US" sz="2000" dirty="0" smtClean="0">
                <a:solidFill>
                  <a:schemeClr val="tx1"/>
                </a:solidFill>
              </a:rPr>
              <a:t> – Lost or stolen cell phones can be used to conduct financial transactions without the owner’s permission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 smtClean="0">
                <a:solidFill>
                  <a:schemeClr val="tx1"/>
                </a:solidFill>
              </a:rPr>
              <a:t>Mobile Electronic Payment Systems &amp; </a:t>
            </a:r>
            <a:r>
              <a:rPr lang="en-US" sz="2800" i="1" dirty="0" smtClean="0">
                <a:solidFill>
                  <a:schemeClr val="accent1">
                    <a:lumMod val="75000"/>
                  </a:schemeClr>
                </a:solidFill>
              </a:rPr>
              <a:t>examples</a:t>
            </a:r>
            <a:endParaRPr lang="en-US" sz="2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5237"/>
            <a:ext cx="8229600" cy="4906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smtClean="0">
                <a:solidFill>
                  <a:schemeClr val="tx1"/>
                </a:solidFill>
              </a:rPr>
              <a:t>Innovative e-payment systems are needed that make transactions from smartphones and other mobile devices convenient and secure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1"/>
            <a:r>
              <a:rPr lang="en-US" sz="2000" b="1" dirty="0" smtClean="0">
                <a:solidFill>
                  <a:schemeClr val="tx1"/>
                </a:solidFill>
              </a:rPr>
              <a:t>Charge to phone bill w/ SMS confirmation 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hlinkClick r:id="rId3"/>
              </a:rPr>
              <a:t>Boku.com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1"/>
            <a:r>
              <a:rPr lang="en-US" sz="2000" b="1" dirty="0" smtClean="0">
                <a:solidFill>
                  <a:schemeClr val="tx1"/>
                </a:solidFill>
              </a:rPr>
              <a:t>Near Field Communication (NFC)</a:t>
            </a:r>
            <a:r>
              <a:rPr lang="en-US" sz="2000" dirty="0" smtClean="0">
                <a:solidFill>
                  <a:schemeClr val="tx1"/>
                </a:solidFill>
              </a:rPr>
              <a:t>  </a:t>
            </a:r>
            <a:r>
              <a:rPr lang="en-US" sz="2000" i="1" dirty="0" smtClean="0">
                <a:solidFill>
                  <a:schemeClr val="tx1"/>
                </a:solidFill>
                <a:hlinkClick r:id="rId4"/>
              </a:rPr>
              <a:t>Blingnation.com</a:t>
            </a:r>
            <a:endParaRPr lang="en-US" sz="2000" i="1" dirty="0" smtClean="0">
              <a:solidFill>
                <a:schemeClr val="tx1"/>
              </a:solidFill>
            </a:endParaRPr>
          </a:p>
          <a:p>
            <a:pPr lvl="1"/>
            <a:r>
              <a:rPr lang="en-US" sz="2000" b="1" dirty="0" smtClean="0">
                <a:solidFill>
                  <a:schemeClr val="tx1"/>
                </a:solidFill>
              </a:rPr>
              <a:t>Credit card via phone # &amp; SMS</a:t>
            </a:r>
            <a:r>
              <a:rPr lang="en-US" sz="2000" dirty="0" smtClean="0">
                <a:solidFill>
                  <a:schemeClr val="tx1"/>
                </a:solidFill>
              </a:rPr>
              <a:t> – </a:t>
            </a:r>
            <a:r>
              <a:rPr lang="en-US" sz="2000" i="1" dirty="0" smtClean="0">
                <a:solidFill>
                  <a:schemeClr val="tx1"/>
                </a:solidFill>
                <a:hlinkClick r:id="rId5"/>
              </a:rPr>
              <a:t>Zong.com</a:t>
            </a:r>
            <a:r>
              <a:rPr lang="en-US" sz="2000" dirty="0" smtClean="0">
                <a:solidFill>
                  <a:schemeClr val="tx1"/>
                </a:solidFill>
              </a:rPr>
              <a:t> | </a:t>
            </a:r>
            <a:r>
              <a:rPr lang="en-US" sz="2000" i="1" dirty="0" smtClean="0">
                <a:solidFill>
                  <a:schemeClr val="tx1"/>
                </a:solidFill>
                <a:hlinkClick r:id="rId6"/>
              </a:rPr>
              <a:t>Paypal.com</a:t>
            </a:r>
            <a:endParaRPr lang="en-US" sz="2000" i="1" dirty="0" smtClean="0">
              <a:solidFill>
                <a:schemeClr val="tx1"/>
              </a:solidFill>
            </a:endParaRPr>
          </a:p>
          <a:p>
            <a:pPr lvl="1"/>
            <a:r>
              <a:rPr lang="en-US" sz="2000" b="1" dirty="0" smtClean="0">
                <a:solidFill>
                  <a:schemeClr val="tx1"/>
                </a:solidFill>
              </a:rPr>
              <a:t>Credit card + Web form</a:t>
            </a:r>
          </a:p>
          <a:p>
            <a:pPr lvl="1"/>
            <a:r>
              <a:rPr lang="en-US" sz="2000" b="1" dirty="0" smtClean="0">
                <a:solidFill>
                  <a:schemeClr val="tx1"/>
                </a:solidFill>
              </a:rPr>
              <a:t>Transfer funds from payment account using SMS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hlinkClick r:id="rId7"/>
              </a:rPr>
              <a:t>obopay.com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en-US" sz="2000" b="1" dirty="0" smtClean="0">
                <a:solidFill>
                  <a:schemeClr val="tx1"/>
                </a:solidFill>
              </a:rPr>
              <a:t>Mobile phone card reader 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hlinkClick r:id="rId8"/>
              </a:rPr>
              <a:t>square.com</a:t>
            </a:r>
            <a:endParaRPr lang="en-US" sz="2000" i="1" dirty="0" smtClean="0">
              <a:solidFill>
                <a:schemeClr val="tx1"/>
              </a:solidFill>
            </a:endParaRPr>
          </a:p>
          <a:p>
            <a:pPr lvl="1"/>
            <a:r>
              <a:rPr lang="en-US" sz="2000" b="1" dirty="0" smtClean="0">
                <a:solidFill>
                  <a:schemeClr val="tx1"/>
                </a:solidFill>
              </a:rPr>
              <a:t>Using 2D tags 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hlinkClick r:id="rId9"/>
              </a:rPr>
              <a:t>Cimbal.com</a:t>
            </a:r>
            <a:endParaRPr lang="en-US" sz="2000" i="1" dirty="0" smtClean="0">
              <a:solidFill>
                <a:schemeClr val="tx1"/>
              </a:solidFill>
            </a:endParaRPr>
          </a:p>
          <a:p>
            <a:pPr lvl="1"/>
            <a:r>
              <a:rPr lang="en-US" sz="2000" b="1" dirty="0" smtClean="0">
                <a:solidFill>
                  <a:schemeClr val="tx1"/>
                </a:solidFill>
              </a:rPr>
              <a:t>Bumping iPhones with Payment Applications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hlinkClick r:id="rId10"/>
              </a:rPr>
              <a:t>bumptechnologies.com</a:t>
            </a:r>
            <a:endParaRPr lang="en-US" sz="2000" i="1" dirty="0" smtClean="0">
              <a:solidFill>
                <a:schemeClr val="tx1"/>
              </a:solidFill>
            </a:endParaRPr>
          </a:p>
          <a:p>
            <a:pPr lvl="1"/>
            <a:r>
              <a:rPr lang="en-US" sz="2000" b="1" dirty="0" smtClean="0">
                <a:solidFill>
                  <a:schemeClr val="tx1"/>
                </a:solidFill>
              </a:rPr>
              <a:t>Phone displays barcode that retailers scan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hlinkClick r:id="rId11"/>
              </a:rPr>
              <a:t>Facecash.com</a:t>
            </a:r>
            <a:endParaRPr lang="en-US" sz="2000" i="1" dirty="0" smtClean="0">
              <a:solidFill>
                <a:schemeClr val="tx1"/>
              </a:solidFill>
            </a:endParaRPr>
          </a:p>
          <a:p>
            <a:pPr lvl="1"/>
            <a:r>
              <a:rPr lang="en-US" sz="2000" b="1" dirty="0" smtClean="0">
                <a:solidFill>
                  <a:schemeClr val="tx1"/>
                </a:solidFill>
              </a:rPr>
              <a:t>Mobile wallet</a:t>
            </a:r>
          </a:p>
          <a:p>
            <a:pPr lvl="1">
              <a:spcBef>
                <a:spcPts val="1200"/>
              </a:spcBef>
              <a:buNone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Most payment systems described above are illustrated on </a:t>
            </a:r>
            <a:r>
              <a:rPr lang="en-US" sz="2000" i="1" dirty="0" smtClean="0">
                <a:solidFill>
                  <a:schemeClr val="accent1">
                    <a:lumMod val="50000"/>
                  </a:schemeClr>
                </a:solidFill>
                <a:hlinkClick r:id="rId12"/>
              </a:rPr>
              <a:t>Youtube.com</a:t>
            </a:r>
            <a:endParaRPr lang="en-US" sz="20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en-US" sz="2000" dirty="0" smtClean="0">
              <a:solidFill>
                <a:schemeClr val="tx1"/>
              </a:solidFill>
            </a:endParaRPr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7.3 Mobile Shopping, Entertainment and Advertising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7239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	Mobile commerce B2C handhelds are expanding in retail, entertainment, gaming, travel, hospitality advertising, and digital content—music, news, videos, movies, or games via portals</a:t>
            </a:r>
          </a:p>
          <a:p>
            <a:endParaRPr lang="en-US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Shopping from wireless devices</a:t>
            </a:r>
          </a:p>
          <a:p>
            <a:pPr lvl="1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Wireless shoppers are supported by services similar to those available for wired (wireline) shoppers</a:t>
            </a:r>
          </a:p>
          <a:p>
            <a:pPr lvl="1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Customers use smartphones to shop at sites like </a:t>
            </a:r>
            <a:r>
              <a:rPr lang="en-US" sz="2000" i="1" dirty="0" smtClean="0">
                <a:solidFill>
                  <a:schemeClr val="accent1">
                    <a:lumMod val="50000"/>
                  </a:schemeClr>
                </a:solidFill>
              </a:rPr>
              <a:t>target.com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000" i="1" dirty="0" smtClean="0">
                <a:solidFill>
                  <a:schemeClr val="accent1">
                    <a:lumMod val="50000"/>
                  </a:schemeClr>
                </a:solidFill>
              </a:rPr>
              <a:t>amazon.com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, and </a:t>
            </a:r>
            <a:r>
              <a:rPr lang="en-US" sz="2000" i="1" dirty="0" smtClean="0">
                <a:solidFill>
                  <a:schemeClr val="accent1">
                    <a:lumMod val="50000"/>
                  </a:schemeClr>
                </a:solidFill>
              </a:rPr>
              <a:t>buy.com</a:t>
            </a:r>
          </a:p>
          <a:p>
            <a:pPr lvl="1"/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Many national restaurant chains offer consumers the ability to search menus, order and pay for food via mobiles</a:t>
            </a:r>
          </a:p>
          <a:p>
            <a:endParaRPr lang="en-US" sz="2000" b="1" dirty="0" smtClean="0"/>
          </a:p>
          <a:p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153400" cy="1143000"/>
          </a:xfrm>
        </p:spPr>
        <p:txBody>
          <a:bodyPr>
            <a:normAutofit/>
          </a:bodyPr>
          <a:lstStyle/>
          <a:p>
            <a:r>
              <a:rPr lang="en-US" sz="2800" i="1" dirty="0" smtClean="0"/>
              <a:t>Mobiles, Codes, and Comparison Sites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6324600" cy="452596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Consumers increasingly use mobiles to get product</a:t>
            </a:r>
            <a:b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&amp; price info while shopping in traditional stores</a:t>
            </a:r>
          </a:p>
          <a:p>
            <a:pPr>
              <a:spcBef>
                <a:spcPts val="1800"/>
              </a:spcBef>
            </a:pPr>
            <a:r>
              <a:rPr lang="en-US" sz="2200" i="1" dirty="0" smtClean="0">
                <a:solidFill>
                  <a:schemeClr val="accent1">
                    <a:lumMod val="50000"/>
                  </a:schemeClr>
                </a:solidFill>
              </a:rPr>
              <a:t>Pricegrabber.com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200" i="1" dirty="0" smtClean="0">
                <a:solidFill>
                  <a:schemeClr val="accent1">
                    <a:lumMod val="50000"/>
                  </a:schemeClr>
                </a:solidFill>
              </a:rPr>
              <a:t>slifter.com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, and </a:t>
            </a:r>
            <a:r>
              <a:rPr lang="en-US" sz="2200" i="1" dirty="0" smtClean="0">
                <a:solidFill>
                  <a:schemeClr val="accent1">
                    <a:lumMod val="50000"/>
                  </a:schemeClr>
                </a:solidFill>
              </a:rPr>
              <a:t>froogle.com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 are a few of the price comparison sites to search for product information from mobile devices </a:t>
            </a:r>
          </a:p>
          <a:p>
            <a:pPr>
              <a:spcBef>
                <a:spcPts val="1800"/>
              </a:spcBef>
            </a:pP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Experts are now advising retailers that they need to take these savvy shoppers into consideration when developing their mobile strategy</a:t>
            </a:r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858000" y="2362200"/>
            <a:ext cx="2057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itchFamily="34" charset="0"/>
              </a:rPr>
              <a:t>Figure 7.9 QR codes linked to specific </a:t>
            </a:r>
            <a:r>
              <a:rPr lang="en-US" b="1" dirty="0" smtClean="0">
                <a:latin typeface="Calibri" pitchFamily="34" charset="0"/>
              </a:rPr>
              <a:t>goods/services give mobile users access to product info </a:t>
            </a:r>
            <a:endParaRPr lang="en-US" b="1" dirty="0">
              <a:latin typeface="Calibri" pitchFamily="34" charset="0"/>
            </a:endParaRPr>
          </a:p>
        </p:txBody>
      </p:sp>
      <p:pic>
        <p:nvPicPr>
          <p:cNvPr id="7" name="Picture 6" descr="c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685800"/>
            <a:ext cx="862542" cy="1552575"/>
          </a:xfrm>
          <a:prstGeom prst="rect">
            <a:avLst/>
          </a:prstGeom>
          <a:effectLst>
            <a:innerShdw blurRad="228600" dist="38100" dir="2880000">
              <a:schemeClr val="accent1">
                <a:lumMod val="75000"/>
                <a:alpha val="75000"/>
              </a:schemeClr>
            </a:inn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US" sz="2800" i="1" dirty="0" smtClean="0"/>
              <a:t>Mobile Entertainment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69342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200" dirty="0" smtClean="0"/>
              <a:t>	Sports enthusiasts enjoy a large number of apps and services on their mobile devices. </a:t>
            </a:r>
          </a:p>
          <a:p>
            <a:pPr lvl="1"/>
            <a:r>
              <a:rPr lang="en-US" sz="2000" b="1" dirty="0" smtClean="0"/>
              <a:t>ESPN’s Sport Center, </a:t>
            </a:r>
            <a:r>
              <a:rPr lang="en-US" sz="2000" dirty="0" smtClean="0"/>
              <a:t>in partnership with Sanyo, offers a cell phone dedicated to sports.</a:t>
            </a:r>
          </a:p>
          <a:p>
            <a:pPr lvl="1"/>
            <a:r>
              <a:rPr lang="en-US" sz="2000" dirty="0" smtClean="0"/>
              <a:t>Companies like </a:t>
            </a:r>
            <a:r>
              <a:rPr lang="en-US" sz="2000" b="1" i="1" dirty="0" smtClean="0"/>
              <a:t>theChanner.com</a:t>
            </a:r>
            <a:r>
              <a:rPr lang="en-US" sz="2000" b="1" dirty="0" smtClean="0"/>
              <a:t> </a:t>
            </a:r>
            <a:r>
              <a:rPr lang="en-US" sz="2000" dirty="0" smtClean="0"/>
              <a:t>and </a:t>
            </a:r>
            <a:r>
              <a:rPr lang="en-US" sz="2000" b="1" dirty="0" smtClean="0"/>
              <a:t>FLO TV </a:t>
            </a:r>
            <a:r>
              <a:rPr lang="en-US" sz="2000" dirty="0" smtClean="0"/>
              <a:t>offer television programming  to mobiles  </a:t>
            </a:r>
          </a:p>
          <a:p>
            <a:pPr lvl="1"/>
            <a:r>
              <a:rPr lang="en-US" sz="2000" b="1" dirty="0" smtClean="0"/>
              <a:t>Fox Mobile </a:t>
            </a:r>
            <a:r>
              <a:rPr lang="en-US" sz="2000" dirty="0" smtClean="0"/>
              <a:t>introduced a mobile app that will allow smartphone users  to view TV content from its Web site </a:t>
            </a:r>
            <a:r>
              <a:rPr lang="en-US" sz="2000" i="1" dirty="0" smtClean="0"/>
              <a:t>Hulu.com</a:t>
            </a:r>
          </a:p>
          <a:p>
            <a:pPr lvl="1"/>
            <a:r>
              <a:rPr lang="en-US" sz="2000" b="1" dirty="0" smtClean="0"/>
              <a:t>iTunes Store </a:t>
            </a:r>
            <a:r>
              <a:rPr lang="en-US" sz="2000" dirty="0" smtClean="0"/>
              <a:t>continues to be a leader in making digital music, movies, &amp; podcasts</a:t>
            </a:r>
          </a:p>
          <a:p>
            <a:pPr lvl="1"/>
            <a:r>
              <a:rPr lang="en-US" sz="2000" b="1" dirty="0" smtClean="0"/>
              <a:t>Food Network </a:t>
            </a:r>
            <a:r>
              <a:rPr lang="en-US" sz="2000" dirty="0" smtClean="0"/>
              <a:t>has a handheld with tips and recipes for fine dining and entertaining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7" name="Picture 6" descr="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62900" y="2187574"/>
            <a:ext cx="800100" cy="1622426"/>
          </a:xfrm>
          <a:prstGeom prst="rect">
            <a:avLst/>
          </a:prstGeom>
          <a:effectLst>
            <a:outerShdw blurRad="431800" dist="50800" dir="5400000" algn="ctr" rotWithShape="0">
              <a:schemeClr val="bg2">
                <a:lumMod val="25000"/>
              </a:schemeClr>
            </a:outerShdw>
          </a:effectLst>
        </p:spPr>
      </p:pic>
      <p:pic>
        <p:nvPicPr>
          <p:cNvPr id="6" name="Picture 5" descr="e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4334" y="1481138"/>
            <a:ext cx="1918666" cy="728662"/>
          </a:xfrm>
          <a:prstGeom prst="rect">
            <a:avLst/>
          </a:prstGeom>
          <a:effectLst>
            <a:outerShdw blurRad="279400" dist="889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 smtClean="0"/>
              <a:t>Mobile Game Market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4525963"/>
          </a:xfrm>
        </p:spPr>
        <p:txBody>
          <a:bodyPr>
            <a:normAutofit fontScale="92500"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/>
              <a:t>&gt;45% of smartphone users play games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/>
              <a:t>With smartphones, the potential audience for </a:t>
            </a:r>
            <a:br>
              <a:rPr lang="en-US" sz="2400" dirty="0" smtClean="0"/>
            </a:br>
            <a:r>
              <a:rPr lang="en-US" sz="2400" dirty="0" smtClean="0"/>
              <a:t>mobile games is substantially larger than the market </a:t>
            </a:r>
            <a:br>
              <a:rPr lang="en-US" sz="2400" dirty="0" smtClean="0"/>
            </a:br>
            <a:r>
              <a:rPr lang="en-US" sz="2400" dirty="0" smtClean="0"/>
              <a:t>for other platforms, such as PlayStation or X-box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/>
              <a:t>Mobile game market is growing  rapidly as network speeds and the power of mobiles increase the richness of the gaming experience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/>
              <a:t>Ericsson, Motorola, Nokia, and Siemens established the </a:t>
            </a:r>
            <a:r>
              <a:rPr lang="en-US" sz="2400" b="1" dirty="0" smtClean="0"/>
              <a:t>Open Mobile Alliance </a:t>
            </a:r>
            <a:r>
              <a:rPr lang="en-US" sz="2400" i="1" dirty="0" smtClean="0">
                <a:hlinkClick r:id="rId3"/>
              </a:rPr>
              <a:t>openmobilealliance.org</a:t>
            </a:r>
            <a:r>
              <a:rPr lang="en-US" sz="2400" dirty="0" smtClean="0"/>
              <a:t> to define a range of technical standards that make it possible to deploy mobile games across multi-game servers and wireless networks, and over different mobile devices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5" descr="1.gif"/>
          <p:cNvPicPr>
            <a:picLocks noChangeAspect="1"/>
          </p:cNvPicPr>
          <p:nvPr/>
        </p:nvPicPr>
        <p:blipFill>
          <a:blip r:embed="rId4" cstate="print">
            <a:lum bright="17000" contrast="-16000"/>
          </a:blip>
          <a:stretch>
            <a:fillRect/>
          </a:stretch>
        </p:blipFill>
        <p:spPr>
          <a:xfrm>
            <a:off x="6781800" y="1240078"/>
            <a:ext cx="1600200" cy="1425520"/>
          </a:xfrm>
          <a:prstGeom prst="rect">
            <a:avLst/>
          </a:prstGeom>
          <a:noFill/>
          <a:ln>
            <a:noFill/>
          </a:ln>
          <a:effectLst>
            <a:innerShdw blurRad="381000">
              <a:prstClr val="black"/>
            </a:inn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16" descr="nt0005-y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8731" y="1752599"/>
            <a:ext cx="7058469" cy="419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13916"/>
            <a:ext cx="8229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>
                <a:latin typeface="Calibri" pitchFamily="34" charset="0"/>
              </a:rPr>
              <a:t>Figure 7.10 Purchasing movie tickets with WAP </a:t>
            </a:r>
            <a:r>
              <a:rPr lang="en-US" sz="2400" b="1" dirty="0" smtClean="0">
                <a:latin typeface="Calibri" pitchFamily="34" charset="0"/>
              </a:rPr>
              <a:t>Solo  </a:t>
            </a:r>
            <a:r>
              <a:rPr lang="en-US" sz="2000" b="1" i="1" dirty="0" smtClean="0">
                <a:latin typeface="Calibri" pitchFamily="34" charset="0"/>
              </a:rPr>
              <a:t/>
            </a:r>
            <a:br>
              <a:rPr lang="en-US" sz="2000" b="1" i="1" dirty="0" smtClean="0">
                <a:latin typeface="Calibri" pitchFamily="34" charset="0"/>
              </a:rPr>
            </a:br>
            <a:r>
              <a:rPr lang="en-US" sz="2000" b="1" dirty="0" smtClean="0">
                <a:latin typeface="Calibri" pitchFamily="34" charset="0"/>
              </a:rPr>
              <a:t/>
            </a:r>
            <a:br>
              <a:rPr lang="en-US" sz="2000" b="1" dirty="0" smtClean="0">
                <a:latin typeface="Calibri" pitchFamily="34" charset="0"/>
              </a:rPr>
            </a:br>
            <a:r>
              <a:rPr lang="en-US" sz="2000" dirty="0" smtClean="0"/>
              <a:t> </a:t>
            </a:r>
            <a:r>
              <a:rPr lang="en-US" sz="2000" i="1" dirty="0" smtClean="0"/>
              <a:t>Overview of the data transfers when purchasing movie tickets via a mobile</a:t>
            </a:r>
            <a:r>
              <a:rPr lang="en-US" sz="2000" dirty="0" smtClean="0"/>
              <a:t> </a:t>
            </a:r>
            <a:endParaRPr lang="en-US" sz="2000" b="1" dirty="0"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7.4 Location-Based Services and Commerce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200" b="1" i="1" dirty="0" smtClean="0">
                <a:solidFill>
                  <a:srgbClr val="C00000"/>
                </a:solidFill>
              </a:rPr>
              <a:t>Location-based commerce (l-commerce</a:t>
            </a:r>
            <a:r>
              <a:rPr lang="en-US" sz="2200" i="1" dirty="0" smtClean="0">
                <a:solidFill>
                  <a:srgbClr val="C00000"/>
                </a:solidFill>
              </a:rPr>
              <a:t>)--</a:t>
            </a:r>
            <a:r>
              <a:rPr lang="en-US" sz="2200" dirty="0" smtClean="0">
                <a:solidFill>
                  <a:srgbClr val="C00000"/>
                </a:solidFill>
              </a:rPr>
              <a:t> </a:t>
            </a:r>
            <a:r>
              <a:rPr lang="en-US" sz="2200" dirty="0" smtClean="0"/>
              <a:t>delivery of ads, products, or services to customers whose locations are known at a given time; also called </a:t>
            </a:r>
            <a:r>
              <a:rPr lang="en-US" sz="2200" i="1" dirty="0" smtClean="0"/>
              <a:t>location-based services (LBSs)</a:t>
            </a:r>
          </a:p>
          <a:p>
            <a:pPr>
              <a:buNone/>
            </a:pPr>
            <a:endParaRPr lang="en-US" sz="2200" i="1" dirty="0" smtClean="0"/>
          </a:p>
          <a:p>
            <a:pPr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5 key concepts:</a:t>
            </a:r>
          </a:p>
          <a:p>
            <a:pPr lvl="1">
              <a:buNone/>
            </a:pPr>
            <a:r>
              <a:rPr lang="en-US" sz="2200" b="1" dirty="0" smtClean="0"/>
              <a:t>1. Location. </a:t>
            </a:r>
            <a:r>
              <a:rPr lang="en-US" sz="2200" dirty="0" smtClean="0">
                <a:solidFill>
                  <a:schemeClr val="tx1"/>
                </a:solidFill>
              </a:rPr>
              <a:t>Determining the position</a:t>
            </a:r>
          </a:p>
          <a:p>
            <a:pPr lvl="1">
              <a:buNone/>
            </a:pPr>
            <a:r>
              <a:rPr lang="en-US" sz="2200" b="1" dirty="0" smtClean="0"/>
              <a:t>2. Navigation. </a:t>
            </a:r>
            <a:r>
              <a:rPr lang="en-US" sz="2200" dirty="0" smtClean="0">
                <a:solidFill>
                  <a:schemeClr val="tx1"/>
                </a:solidFill>
              </a:rPr>
              <a:t>Plotting a route</a:t>
            </a:r>
          </a:p>
          <a:p>
            <a:pPr lvl="1">
              <a:buNone/>
            </a:pPr>
            <a:r>
              <a:rPr lang="en-US" sz="2200" b="1" dirty="0" smtClean="0"/>
              <a:t>3. Tracking. </a:t>
            </a:r>
            <a:r>
              <a:rPr lang="en-US" sz="2200" dirty="0" smtClean="0">
                <a:solidFill>
                  <a:schemeClr val="tx1"/>
                </a:solidFill>
              </a:rPr>
              <a:t>Monitoring movement along a route</a:t>
            </a:r>
          </a:p>
          <a:p>
            <a:pPr lvl="1">
              <a:buNone/>
            </a:pPr>
            <a:r>
              <a:rPr lang="en-US" sz="2200" b="1" dirty="0" smtClean="0"/>
              <a:t>4. Mapping. </a:t>
            </a:r>
            <a:r>
              <a:rPr lang="en-US" sz="2200" dirty="0" smtClean="0">
                <a:solidFill>
                  <a:schemeClr val="tx1"/>
                </a:solidFill>
              </a:rPr>
              <a:t>Creating digital maps</a:t>
            </a:r>
          </a:p>
          <a:p>
            <a:pPr lvl="1">
              <a:buNone/>
            </a:pPr>
            <a:r>
              <a:rPr lang="en-US" sz="2200" b="1" dirty="0" smtClean="0"/>
              <a:t>5. Timing. </a:t>
            </a:r>
            <a:r>
              <a:rPr lang="en-US" sz="2200" dirty="0" smtClean="0">
                <a:solidFill>
                  <a:schemeClr val="tx1"/>
                </a:solidFill>
              </a:rPr>
              <a:t>Determining the precise time at a specific location</a:t>
            </a:r>
            <a:endParaRPr lang="en-US" sz="2200" i="1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5638"/>
            <a:ext cx="8229600" cy="868362"/>
          </a:xfrm>
        </p:spPr>
        <p:txBody>
          <a:bodyPr>
            <a:normAutofit/>
          </a:bodyPr>
          <a:lstStyle/>
          <a:p>
            <a:r>
              <a:rPr lang="en-US" i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7 Outline</a:t>
            </a:r>
            <a:endParaRPr lang="en-US" b="1" dirty="0">
              <a:solidFill>
                <a:srgbClr val="6B633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17637"/>
            <a:ext cx="7772400" cy="48307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7.1  Mobile Computing Technology</a:t>
            </a:r>
          </a:p>
          <a:p>
            <a:pPr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7.2  Mobile Financial Services (MFS)</a:t>
            </a:r>
          </a:p>
          <a:p>
            <a:pPr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7.3  Mobile Shopping, Entertainment and Advertising</a:t>
            </a:r>
          </a:p>
          <a:p>
            <a:pPr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7.4  Location-Based Services and Commerce</a:t>
            </a:r>
          </a:p>
          <a:p>
            <a:pPr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7.5  Mobile Enterprise Applications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Copyright 2012 John Wiley &amp; Sons, Inc.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7-</a:t>
            </a:r>
            <a:fld id="{4C0BDC54-7FBA-410E-843C-F866E66B0366}" type="slidenum">
              <a:rPr lang="en-US" sz="1600" smtClean="0">
                <a:solidFill>
                  <a:schemeClr val="tx1"/>
                </a:solidFill>
              </a:rPr>
              <a:pPr/>
              <a:t>2</a:t>
            </a:fld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" name="Picture 6" descr="ce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2200" y="615592"/>
            <a:ext cx="709827" cy="1137008"/>
          </a:xfrm>
          <a:prstGeom prst="rect">
            <a:avLst/>
          </a:prstGeom>
          <a:effectLst>
            <a:innerShdw blurRad="342900" dist="63500">
              <a:schemeClr val="accent1">
                <a:lumMod val="60000"/>
                <a:lumOff val="40000"/>
              </a:schemeClr>
            </a:innerShdw>
          </a:effectLst>
        </p:spPr>
      </p:pic>
      <p:pic>
        <p:nvPicPr>
          <p:cNvPr id="8" name="Picture 7" descr="b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75343">
            <a:off x="6147055" y="1418825"/>
            <a:ext cx="2323517" cy="1064040"/>
          </a:xfrm>
          <a:prstGeom prst="rect">
            <a:avLst/>
          </a:prstGeom>
          <a:effectLst>
            <a:innerShdw blurRad="228600">
              <a:prstClr val="black">
                <a:alpha val="60000"/>
              </a:prstClr>
            </a:inn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pic>
        <p:nvPicPr>
          <p:cNvPr id="12291" name="Picture 37" descr="np0007-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514600"/>
            <a:ext cx="4038600" cy="3441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7-</a:t>
            </a:r>
            <a:fld id="{F775F494-06B3-4971-96F5-3D0F30BCB530}" type="slidenum">
              <a:rPr lang="en-US" sz="1600" smtClean="0">
                <a:solidFill>
                  <a:schemeClr val="tx1"/>
                </a:solidFill>
              </a:rPr>
              <a:pPr>
                <a:defRPr/>
              </a:pPr>
              <a:t>20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4572000" y="5257800"/>
            <a:ext cx="243840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latin typeface="Calibri" pitchFamily="34" charset="0"/>
              </a:rPr>
              <a:t>Figure 7. </a:t>
            </a:r>
            <a:r>
              <a:rPr lang="en-US" sz="2000" b="1" dirty="0" smtClean="0">
                <a:latin typeface="Calibri" pitchFamily="34" charset="0"/>
              </a:rPr>
              <a:t>11 </a:t>
            </a:r>
          </a:p>
          <a:p>
            <a:r>
              <a:rPr lang="en-US" sz="2000" b="1" dirty="0" smtClean="0">
                <a:latin typeface="Calibri" pitchFamily="34" charset="0"/>
              </a:rPr>
              <a:t>Highway </a:t>
            </a:r>
            <a:r>
              <a:rPr lang="en-US" sz="2000" b="1" dirty="0">
                <a:latin typeface="Calibri" pitchFamily="34" charset="0"/>
              </a:rPr>
              <a:t>91 Project </a:t>
            </a:r>
            <a:endParaRPr lang="en-US" b="1" dirty="0">
              <a:latin typeface="Calibri" pitchFamily="34" charset="0"/>
            </a:endParaRPr>
          </a:p>
          <a:p>
            <a:endParaRPr lang="en-US" b="1" dirty="0"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763250"/>
            <a:ext cx="868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IT at Work 7.3 </a:t>
            </a:r>
            <a:r>
              <a:rPr lang="en-US" sz="2400" b="1" dirty="0" smtClean="0"/>
              <a:t>The Highway 91 Project</a:t>
            </a:r>
            <a:endParaRPr lang="en-US" sz="2800" b="1" dirty="0" smtClean="0"/>
          </a:p>
          <a:p>
            <a:endParaRPr lang="en-US" sz="1400" dirty="0" smtClean="0"/>
          </a:p>
          <a:p>
            <a:r>
              <a:rPr lang="en-US" sz="2400" dirty="0" smtClean="0"/>
              <a:t>RFID sensors in the pavement let the tollway computer know that a car has entered. Only prepaid subscribers can drive on the 91. </a:t>
            </a:r>
            <a:endParaRPr lang="en-US" sz="2400" b="1" i="1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pic>
        <p:nvPicPr>
          <p:cNvPr id="13315" name="Picture 38" descr="nt0008-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600200"/>
            <a:ext cx="5865681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699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7-</a:t>
            </a:r>
            <a:fld id="{1440F813-2F55-40C5-ADB5-3F1D0641481B}" type="slidenum">
              <a:rPr lang="en-US" sz="1600" smtClean="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295400" y="5257800"/>
            <a:ext cx="6934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itchFamily="34" charset="0"/>
              </a:rPr>
              <a:t>Figure 7.12 Smartphone with GPS in Location-based </a:t>
            </a:r>
            <a:r>
              <a:rPr lang="en-US" b="1" dirty="0" smtClean="0">
                <a:latin typeface="Calibri" pitchFamily="34" charset="0"/>
              </a:rPr>
              <a:t>commerce  </a:t>
            </a:r>
            <a:endParaRPr lang="en-US" b="1" dirty="0">
              <a:latin typeface="Calibri" pitchFamily="34" charset="0"/>
            </a:endParaRPr>
          </a:p>
          <a:p>
            <a:endParaRPr lang="en-US" b="1" dirty="0"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914400"/>
            <a:ext cx="40502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L-Commerce technologies</a:t>
            </a:r>
            <a:endParaRPr lang="en-US" sz="2800" b="1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pic>
        <p:nvPicPr>
          <p:cNvPr id="14339" name="Picture 42" descr="nt0001-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1143000"/>
            <a:ext cx="1679575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95300" dist="12700" sx="102000" sy="102000" algn="ctr" rotWithShape="0">
              <a:prstClr val="black">
                <a:alpha val="49000"/>
              </a:prst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7-</a:t>
            </a:r>
            <a:fld id="{CC1C2FAC-9171-4310-BAE3-3FF38AB9C16D}" type="slidenum">
              <a:rPr lang="en-US" sz="1600" smtClean="0">
                <a:solidFill>
                  <a:schemeClr val="tx1"/>
                </a:solidFill>
              </a:rPr>
              <a:pPr>
                <a:defRPr/>
              </a:pPr>
              <a:t>22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886200" y="5638800"/>
            <a:ext cx="2209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latin typeface="Calibri" pitchFamily="34" charset="0"/>
              </a:rPr>
              <a:t>Figure 7.13 NextBus </a:t>
            </a:r>
            <a:r>
              <a:rPr lang="en-US" b="1" dirty="0" smtClean="0">
                <a:latin typeface="Calibri" pitchFamily="34" charset="0"/>
              </a:rPr>
              <a:t/>
            </a:r>
            <a:br>
              <a:rPr lang="en-US" b="1" dirty="0" smtClean="0">
                <a:latin typeface="Calibri" pitchFamily="34" charset="0"/>
              </a:rPr>
            </a:br>
            <a:r>
              <a:rPr lang="en-US" b="1" dirty="0" smtClean="0">
                <a:latin typeface="Calibri" pitchFamily="34" charset="0"/>
              </a:rPr>
              <a:t>operational model </a:t>
            </a:r>
            <a:endParaRPr lang="en-US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457200"/>
            <a:ext cx="701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IT at Work 7.4   </a:t>
            </a:r>
            <a:r>
              <a:rPr lang="en-US" sz="2400" b="1" dirty="0" smtClean="0"/>
              <a:t>NextBus: Superb Customer Service</a:t>
            </a:r>
            <a:endParaRPr lang="en-US" b="1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" y="1524000"/>
            <a:ext cx="4724400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San Francisco bus riders carrying a mobile can quickly find out when a bus is likely to arrive at a bus stop.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The </a:t>
            </a:r>
            <a:r>
              <a:rPr lang="en-US" sz="2000" dirty="0" smtClean="0">
                <a:hlinkClick r:id="rId4"/>
              </a:rPr>
              <a:t>NextBus</a:t>
            </a:r>
            <a:r>
              <a:rPr lang="en-US" sz="2000" dirty="0" smtClean="0"/>
              <a:t> system tracks public transportation buses in real time.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Knowing where each bus is and factoring in traffic patterns and weather reports, </a:t>
            </a:r>
            <a:r>
              <a:rPr lang="en-US" sz="2000" dirty="0" smtClean="0">
                <a:hlinkClick r:id="rId4"/>
              </a:rPr>
              <a:t>NextBus</a:t>
            </a:r>
            <a:r>
              <a:rPr lang="en-US" sz="2000" dirty="0" smtClean="0"/>
              <a:t> dynamically calculates the ETA of the bus to each bus stop on the route. 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7.5 Mobile Enterprise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Organizations are creating a full range of mobile apps—from back-office to consumer-centric apps</a:t>
            </a:r>
          </a:p>
          <a:p>
            <a:r>
              <a:rPr lang="en-US" sz="2400" dirty="0" smtClean="0"/>
              <a:t>Leading organizations are building a marketing and sales strategy that ‘s built on connecting with their customers via mobiles </a:t>
            </a:r>
          </a:p>
          <a:p>
            <a:r>
              <a:rPr lang="en-US" sz="2400" dirty="0" smtClean="0"/>
              <a:t>limitations due to 2-inch or 2-inch screens are being eliminated by the iPad and other mobile tablets—and expanding the possibilities of mobile computing and mobile enterprise applications.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>
            <a:normAutofit/>
          </a:bodyPr>
          <a:lstStyle/>
          <a:p>
            <a:r>
              <a:rPr lang="en-US" sz="2800" i="1" dirty="0" smtClean="0"/>
              <a:t>Mobile apps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Supporting salespeople while they’re waiting on customers.</a:t>
            </a: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Supporting field employees doing repairs or maintenance on corporate premises or for clients</a:t>
            </a: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Supporting traveling or off-corporate-site executives, managers, or other employees</a:t>
            </a: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Supporting employees while they do work inside the enterprise, but where there is no easy access to desktop computers; e.g., in a warehouse, outdoor facilities, or large retail stores.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10000" cy="1143000"/>
          </a:xfrm>
        </p:spPr>
        <p:txBody>
          <a:bodyPr>
            <a:normAutofit/>
          </a:bodyPr>
          <a:lstStyle/>
          <a:p>
            <a:r>
              <a:rPr lang="en-US" sz="2800" i="1" dirty="0" smtClean="0"/>
              <a:t>Mobile enterprise apps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Mobile POS (Point of Sale)</a:t>
            </a:r>
          </a:p>
          <a:p>
            <a:r>
              <a:rPr lang="en-US" sz="2400" dirty="0" smtClean="0"/>
              <a:t>Inventory management</a:t>
            </a:r>
          </a:p>
          <a:p>
            <a:r>
              <a:rPr lang="en-US" sz="2400" dirty="0" smtClean="0"/>
              <a:t>Customer service</a:t>
            </a:r>
          </a:p>
          <a:p>
            <a:r>
              <a:rPr lang="en-US" sz="2400" dirty="0" smtClean="0"/>
              <a:t>Job dispatch</a:t>
            </a:r>
          </a:p>
          <a:p>
            <a:r>
              <a:rPr lang="en-US" sz="2400" dirty="0" smtClean="0"/>
              <a:t>Customer support and mobile CRM</a:t>
            </a:r>
          </a:p>
          <a:p>
            <a:pPr lvl="1"/>
            <a:r>
              <a:rPr lang="en-US" sz="2200" i="1" dirty="0" smtClean="0"/>
              <a:t>sales force automation</a:t>
            </a:r>
            <a:r>
              <a:rPr lang="en-US" sz="2200" dirty="0" smtClean="0"/>
              <a:t> and </a:t>
            </a:r>
            <a:r>
              <a:rPr lang="en-US" sz="2200" i="1" dirty="0" smtClean="0"/>
              <a:t>field service</a:t>
            </a:r>
          </a:p>
          <a:p>
            <a:r>
              <a:rPr lang="en-US" sz="2400" dirty="0" smtClean="0"/>
              <a:t>Mobile supply chain management (MSCM)</a:t>
            </a:r>
          </a:p>
          <a:p>
            <a:pPr>
              <a:buNone/>
            </a:pP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b="1" dirty="0" smtClean="0"/>
          </a:p>
          <a:p>
            <a:endParaRPr lang="en-US" sz="2400" i="1" dirty="0" smtClean="0"/>
          </a:p>
          <a:p>
            <a:endParaRPr lang="en-US" b="1" i="1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6" name="Picture 4" descr="AEEPP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1375" y="2286000"/>
            <a:ext cx="1299288" cy="2027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0" descr="AKA6D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3907704"/>
            <a:ext cx="1303338" cy="2046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867400" y="5986046"/>
            <a:ext cx="2971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 anchor="ctr">
            <a:spAutoFit/>
          </a:bodyPr>
          <a:lstStyle/>
          <a:p>
            <a:r>
              <a:rPr lang="en-US" sz="1600" b="1" dirty="0"/>
              <a:t>Figure 7.15 Starbucks Venti </a:t>
            </a:r>
            <a:r>
              <a:rPr lang="en-US" sz="1600" b="1" dirty="0" smtClean="0"/>
              <a:t>coffee</a:t>
            </a:r>
            <a:endParaRPr lang="en-US" sz="1600" b="1" dirty="0"/>
          </a:p>
        </p:txBody>
      </p:sp>
      <p:sp>
        <p:nvSpPr>
          <p:cNvPr id="9" name="Rectangle 8"/>
          <p:cNvSpPr/>
          <p:nvPr/>
        </p:nvSpPr>
        <p:spPr>
          <a:xfrm>
            <a:off x="6477000" y="1066800"/>
            <a:ext cx="213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Figure 7. 16 A Starbuck's branch in the Polanco district of Mexico City </a:t>
            </a:r>
            <a:endParaRPr lang="en-US" b="1" dirty="0"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/>
          </a:bodyPr>
          <a:lstStyle/>
          <a:p>
            <a:r>
              <a:rPr lang="en-US" sz="2400" i="1" dirty="0" smtClean="0"/>
              <a:t>Chapter 7 Link Library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599"/>
            <a:ext cx="8763000" cy="4724401"/>
          </a:xfrm>
        </p:spPr>
        <p:txBody>
          <a:bodyPr>
            <a:normAutofit fontScale="47500" lnSpcReduction="20000"/>
          </a:bodyPr>
          <a:lstStyle/>
          <a:p>
            <a:pPr marL="182880" indent="-182880"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solidFill>
                  <a:schemeClr val="tx2">
                    <a:lumMod val="75000"/>
                  </a:schemeClr>
                </a:solidFill>
              </a:rPr>
              <a:t>Ecommerce Times’ M-Commerce </a:t>
            </a:r>
            <a:r>
              <a:rPr lang="en-US" sz="4200" i="1" u="sng" dirty="0" smtClean="0">
                <a:solidFill>
                  <a:schemeClr val="tx2">
                    <a:lumMod val="75000"/>
                  </a:schemeClr>
                </a:solidFill>
                <a:hlinkClick r:id="rId3"/>
              </a:rPr>
              <a:t>ecommercetimes.com/perl/section/m-commerce/</a:t>
            </a:r>
            <a:r>
              <a:rPr lang="en-US" sz="4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4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82880" indent="-182880"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solidFill>
                  <a:schemeClr val="tx2">
                    <a:lumMod val="75000"/>
                  </a:schemeClr>
                </a:solidFill>
              </a:rPr>
              <a:t>Mobile Commerce Daily </a:t>
            </a:r>
            <a:r>
              <a:rPr lang="en-US" sz="4200" i="1" u="sng" dirty="0" smtClean="0">
                <a:solidFill>
                  <a:schemeClr val="tx2">
                    <a:lumMod val="75000"/>
                  </a:schemeClr>
                </a:solidFill>
                <a:hlinkClick r:id="rId4"/>
              </a:rPr>
              <a:t>mobilecommercedaily.com</a:t>
            </a:r>
            <a:r>
              <a:rPr lang="en-US" sz="4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4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82880" indent="-182880"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solidFill>
                  <a:schemeClr val="tx2">
                    <a:lumMod val="75000"/>
                  </a:schemeClr>
                </a:solidFill>
              </a:rPr>
              <a:t>Storefront Backtalk </a:t>
            </a:r>
            <a:r>
              <a:rPr lang="en-US" sz="4200" i="1" u="sng" dirty="0" smtClean="0">
                <a:solidFill>
                  <a:schemeClr val="tx2">
                    <a:lumMod val="75000"/>
                  </a:schemeClr>
                </a:solidFill>
                <a:hlinkClick r:id="rId5"/>
              </a:rPr>
              <a:t>storefrontbacktalk.com/</a:t>
            </a:r>
            <a:r>
              <a:rPr lang="en-US" sz="4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4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82880" indent="-182880"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solidFill>
                  <a:schemeClr val="tx2">
                    <a:lumMod val="75000"/>
                  </a:schemeClr>
                </a:solidFill>
              </a:rPr>
              <a:t>Lo-So (Location-based social networking) </a:t>
            </a:r>
            <a:r>
              <a:rPr lang="en-US" sz="4200" i="1" u="sng" dirty="0" smtClean="0">
                <a:solidFill>
                  <a:schemeClr val="tx2">
                    <a:lumMod val="75000"/>
                  </a:schemeClr>
                </a:solidFill>
                <a:hlinkClick r:id="rId6"/>
              </a:rPr>
              <a:t>Foursquare.com</a:t>
            </a:r>
            <a:r>
              <a:rPr lang="en-US" sz="4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4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82880" indent="-182880"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solidFill>
                  <a:schemeClr val="tx2">
                    <a:lumMod val="75000"/>
                  </a:schemeClr>
                </a:solidFill>
              </a:rPr>
              <a:t>Augmented Reality on Smartphones </a:t>
            </a:r>
            <a:r>
              <a:rPr lang="en-US" sz="4200" i="1" u="sng" dirty="0" smtClean="0">
                <a:solidFill>
                  <a:schemeClr val="tx2">
                    <a:lumMod val="75000"/>
                  </a:schemeClr>
                </a:solidFill>
                <a:hlinkClick r:id="rId7"/>
              </a:rPr>
              <a:t>youtube.com/watch?v=b64_16K2e08</a:t>
            </a:r>
            <a:r>
              <a:rPr lang="en-US" sz="4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4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82880" indent="-182880"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solidFill>
                  <a:schemeClr val="tx2">
                    <a:lumMod val="75000"/>
                  </a:schemeClr>
                </a:solidFill>
              </a:rPr>
              <a:t>Mobile payments threaten retail banks and credit cards  </a:t>
            </a:r>
            <a:r>
              <a:rPr lang="en-US" sz="4200" i="1" u="sng" dirty="0" smtClean="0">
                <a:solidFill>
                  <a:schemeClr val="tx2">
                    <a:lumMod val="75000"/>
                  </a:schemeClr>
                </a:solidFill>
                <a:hlinkClick r:id="rId8"/>
              </a:rPr>
              <a:t>youtube.com/watch?v=vpw9KcqgVvE&amp;feature=related</a:t>
            </a:r>
            <a:r>
              <a:rPr lang="en-US" sz="4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4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82880" indent="-182880"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solidFill>
                  <a:schemeClr val="tx2">
                    <a:lumMod val="75000"/>
                  </a:schemeClr>
                </a:solidFill>
              </a:rPr>
              <a:t>Wearable Computer by Motorola </a:t>
            </a:r>
            <a:r>
              <a:rPr lang="en-US" sz="4200" i="1" u="sng" dirty="0" smtClean="0">
                <a:solidFill>
                  <a:schemeClr val="tx2">
                    <a:lumMod val="75000"/>
                  </a:schemeClr>
                </a:solidFill>
                <a:hlinkClick r:id="rId9"/>
              </a:rPr>
              <a:t>youtube.com/watch?v=zNYNZ03WH1E&amp;feature=related</a:t>
            </a:r>
            <a:r>
              <a:rPr lang="en-US" sz="4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4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82880" indent="-182880"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solidFill>
                  <a:schemeClr val="tx2">
                    <a:lumMod val="75000"/>
                  </a:schemeClr>
                </a:solidFill>
              </a:rPr>
              <a:t>Innovative Mobile Payment System by Square </a:t>
            </a:r>
            <a:r>
              <a:rPr lang="en-US" sz="4200" i="1" u="sng" dirty="0" smtClean="0">
                <a:solidFill>
                  <a:schemeClr val="tx2">
                    <a:lumMod val="75000"/>
                  </a:schemeClr>
                </a:solidFill>
                <a:hlinkClick r:id="rId10"/>
              </a:rPr>
              <a:t>youtube.com/watch?v=iBieYjxUj5Q</a:t>
            </a:r>
            <a:r>
              <a:rPr lang="en-US" sz="4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4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82880" indent="-182880">
              <a:spcBef>
                <a:spcPts val="600"/>
              </a:spcBef>
              <a:spcAft>
                <a:spcPts val="600"/>
              </a:spcAft>
            </a:pPr>
            <a:r>
              <a:rPr lang="en-US" sz="4200" dirty="0" smtClean="0">
                <a:solidFill>
                  <a:schemeClr val="tx2">
                    <a:lumMod val="75000"/>
                  </a:schemeClr>
                </a:solidFill>
              </a:rPr>
              <a:t>Mobile Inventory Management </a:t>
            </a:r>
            <a:r>
              <a:rPr lang="en-US" sz="4200" i="1" u="sng" dirty="0" smtClean="0">
                <a:solidFill>
                  <a:schemeClr val="tx2">
                    <a:lumMod val="75000"/>
                  </a:schemeClr>
                </a:solidFill>
                <a:hlinkClick r:id="rId11"/>
              </a:rPr>
              <a:t>youtube.com/watch?v=6ekR-CUDD9o</a:t>
            </a:r>
            <a:r>
              <a:rPr lang="en-US" sz="42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4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82880" indent="-182880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03238"/>
            <a:ext cx="8153400" cy="868362"/>
          </a:xfrm>
        </p:spPr>
        <p:txBody>
          <a:bodyPr>
            <a:normAutofit/>
          </a:bodyPr>
          <a:lstStyle/>
          <a:p>
            <a:r>
              <a:rPr lang="en-US" i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7 Learning Objectives</a:t>
            </a:r>
            <a:endParaRPr lang="en-US" b="1" dirty="0">
              <a:solidFill>
                <a:srgbClr val="6B633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29736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Understand mobile computing technologies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Describe the emergence of the mobile financial services industry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Understand the growing role of mobile computing in shopping, entertainment, gaming, hospitality &amp; travel, and advertising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Describe the growth of location-based services &amp; commerce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Identify the expansion of enterprise handhelds that make use of mobile computing technology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Copyright 2012 John Wiley &amp; Sons, Inc.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7-</a:t>
            </a:r>
            <a:fld id="{4C0BDC54-7FBA-410E-843C-F866E66B0366}" type="slidenum">
              <a:rPr lang="en-US" sz="1600" smtClean="0">
                <a:solidFill>
                  <a:schemeClr val="tx1"/>
                </a:solidFill>
              </a:rPr>
              <a:pPr/>
              <a:t>3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7.1 Mobile Computing Technology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162800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The mobile computing landscape has evolved rapidly over the last two decades.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Wireless technology makes location irrelevant--making </a:t>
            </a:r>
            <a:r>
              <a:rPr lang="en-US" sz="2400" i="1" dirty="0" smtClean="0">
                <a:solidFill>
                  <a:schemeClr val="tx1"/>
                </a:solidFill>
              </a:rPr>
              <a:t>mobile computing and commerce </a:t>
            </a:r>
            <a:r>
              <a:rPr lang="en-US" sz="2400" dirty="0" smtClean="0">
                <a:solidFill>
                  <a:schemeClr val="tx1"/>
                </a:solidFill>
              </a:rPr>
              <a:t>a source of vast opportunities for businesses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As of 2010, there are over 4.6 billion cell phone users globally, which accounts for 60.6% of the world population. </a:t>
            </a:r>
          </a:p>
          <a:p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 descr="w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8400" y="4724400"/>
            <a:ext cx="2247900" cy="146577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Most popular mobile operating systems (OSs)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1"/>
                </a:solidFill>
              </a:rPr>
              <a:t>Blackberry OS</a:t>
            </a:r>
            <a:r>
              <a:rPr lang="en-US" sz="2200" dirty="0" smtClean="0">
                <a:solidFill>
                  <a:schemeClr val="tx1"/>
                </a:solidFill>
              </a:rPr>
              <a:t> (RIM) Dominant smartphone OS in U.S. and #2 globally</a:t>
            </a:r>
          </a:p>
          <a:p>
            <a:pPr lvl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1"/>
                </a:solidFill>
              </a:rPr>
              <a:t>iOS </a:t>
            </a:r>
            <a:r>
              <a:rPr lang="en-US" sz="2200" dirty="0" smtClean="0">
                <a:solidFill>
                  <a:schemeClr val="tx1"/>
                </a:solidFill>
              </a:rPr>
              <a:t>(Apple)  Used in Apple’s iPhone, iPod Touch and iPad products</a:t>
            </a:r>
          </a:p>
          <a:p>
            <a:pPr lvl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1"/>
                </a:solidFill>
              </a:rPr>
              <a:t>Windows Mobile OS</a:t>
            </a:r>
            <a:r>
              <a:rPr lang="en-US" sz="2200" dirty="0" smtClean="0">
                <a:solidFill>
                  <a:schemeClr val="tx1"/>
                </a:solidFill>
              </a:rPr>
              <a:t> (MS)  Losing ground globally to newer platforms</a:t>
            </a:r>
          </a:p>
          <a:p>
            <a:pPr lvl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1"/>
                </a:solidFill>
              </a:rPr>
              <a:t>Windows Mobile OS</a:t>
            </a:r>
            <a:r>
              <a:rPr lang="en-US" sz="2200" dirty="0" smtClean="0">
                <a:solidFill>
                  <a:schemeClr val="tx1"/>
                </a:solidFill>
              </a:rPr>
              <a:t> (Google/Open Handset Alliance)  Predicted to compete fiercely against Apple’s iOS </a:t>
            </a:r>
          </a:p>
          <a:p>
            <a:pPr lvl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1"/>
                </a:solidFill>
              </a:rPr>
              <a:t>Palm OS</a:t>
            </a:r>
            <a:r>
              <a:rPr lang="en-US" sz="2200" dirty="0" smtClean="0">
                <a:solidFill>
                  <a:schemeClr val="tx1"/>
                </a:solidFill>
              </a:rPr>
              <a:t> (Palm) Enhanced for use in smartphones and PDAs</a:t>
            </a:r>
          </a:p>
          <a:p>
            <a:pPr lvl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1"/>
                </a:solidFill>
              </a:rPr>
              <a:t>Linux OS</a:t>
            </a:r>
            <a:r>
              <a:rPr lang="en-US" sz="2200" dirty="0" smtClean="0">
                <a:solidFill>
                  <a:schemeClr val="tx1"/>
                </a:solidFill>
              </a:rPr>
              <a:t> (Linux)  iOS, Android &amp; Palm OSs are based on Linux Kernel</a:t>
            </a:r>
          </a:p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1"/>
                </a:solidFill>
              </a:rPr>
              <a:t>Symbian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</a:rPr>
              <a:t>OS</a:t>
            </a:r>
            <a:r>
              <a:rPr lang="en-US" sz="2200" dirty="0" smtClean="0">
                <a:solidFill>
                  <a:schemeClr val="tx1"/>
                </a:solidFill>
              </a:rPr>
              <a:t> (Symbian Foundation)  Globally it’s the dominant smartphone OS; runs mainly on Nokia phones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28600" y="990600"/>
          <a:ext cx="86868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540599"/>
            <a:ext cx="838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 anchor="ctr">
            <a:spAutoFit/>
          </a:bodyPr>
          <a:lstStyle/>
          <a:p>
            <a:pPr algn="ctr"/>
            <a:r>
              <a:rPr lang="en-US" sz="2400" b="1" dirty="0"/>
              <a:t>Figure 7.5 Smartphone </a:t>
            </a:r>
            <a:r>
              <a:rPr lang="en-US" sz="2400" b="1" dirty="0" smtClean="0"/>
              <a:t>OS Market </a:t>
            </a:r>
            <a:r>
              <a:rPr lang="en-US" sz="2400" b="1" dirty="0"/>
              <a:t>Share in the U.S. </a:t>
            </a:r>
            <a:r>
              <a:rPr lang="en-US" sz="2400" b="1" dirty="0" smtClean="0"/>
              <a:t>, Q1 2010</a:t>
            </a:r>
            <a:endParaRPr lang="en-U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28600" y="914400"/>
          <a:ext cx="8686800" cy="5135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92195"/>
            <a:ext cx="8229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>
            <a:spAutoFit/>
          </a:bodyPr>
          <a:lstStyle/>
          <a:p>
            <a:pPr algn="ctr"/>
            <a:r>
              <a:rPr lang="en-US" sz="2400" b="1" dirty="0"/>
              <a:t>Figure 7.6 Global Smartphone </a:t>
            </a:r>
            <a:r>
              <a:rPr lang="en-US" sz="2400" b="1" dirty="0" smtClean="0"/>
              <a:t>OS Market </a:t>
            </a:r>
            <a:r>
              <a:rPr lang="en-US" sz="2400" b="1" dirty="0"/>
              <a:t>Share   </a:t>
            </a:r>
          </a:p>
          <a:p>
            <a:pPr eaLnBrk="0" hangingPunct="0"/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Access Point </a:t>
            </a:r>
            <a:r>
              <a:rPr lang="en-US" sz="2800" dirty="0" smtClean="0"/>
              <a:t>(AP)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7620000" cy="33067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Mobile devices must be able to connect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 with high-speed broadband networks. 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Mobile computing and commerce relies on 2 basic approaches to Internet connectivity:  </a:t>
            </a:r>
          </a:p>
          <a:p>
            <a:pPr marL="857250" lvl="1" indent="-45720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short range wireless technologies, such as Wi-Fi </a:t>
            </a:r>
          </a:p>
          <a:p>
            <a:pPr marL="857250" lvl="1" indent="-457200">
              <a:buClr>
                <a:schemeClr val="tx1"/>
              </a:buClr>
              <a:buSzPct val="85000"/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longer range telecommunications technologies,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such as 3G and 4G networks, such as WiMAX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 descr="ap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5999" y="914400"/>
            <a:ext cx="2385005" cy="1828800"/>
          </a:xfrm>
          <a:prstGeom prst="rect">
            <a:avLst/>
          </a:prstGeom>
          <a:effectLst>
            <a:outerShdw blurRad="304800" dist="25400" sx="102000" sy="102000" algn="ctr" rotWithShape="0">
              <a:prstClr val="black">
                <a:alpha val="41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Wireless Local Area Networks</a:t>
            </a:r>
            <a:r>
              <a:rPr lang="en-US" sz="2800" b="0" dirty="0" smtClean="0">
                <a:solidFill>
                  <a:schemeClr val="tx1"/>
                </a:solidFill>
              </a:rPr>
              <a:t> (WLAN) </a:t>
            </a:r>
            <a:r>
              <a:rPr lang="en-US" b="0" dirty="0" smtClean="0">
                <a:solidFill>
                  <a:schemeClr val="tx1"/>
                </a:solidFill>
              </a:rPr>
              <a:t>&amp;</a:t>
            </a:r>
            <a:r>
              <a:rPr lang="en-US" dirty="0" smtClean="0">
                <a:solidFill>
                  <a:schemeClr val="tx1"/>
                </a:solidFill>
              </a:rPr>
              <a:t> Wi-Fi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7620000" cy="50292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WLANs transmit/receive data over airwaves over a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short distance –</a:t>
            </a:r>
            <a:r>
              <a:rPr lang="en-US" sz="2400" i="1" dirty="0" smtClean="0">
                <a:solidFill>
                  <a:schemeClr val="tx1"/>
                </a:solidFill>
              </a:rPr>
              <a:t>Wi-Fi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Typical configuration: a transmitter with an antenna,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called a </a:t>
            </a:r>
            <a:r>
              <a:rPr lang="en-US" sz="2400" i="1" dirty="0" smtClean="0">
                <a:solidFill>
                  <a:schemeClr val="tx1"/>
                </a:solidFill>
              </a:rPr>
              <a:t>wireless access point (WAP) </a:t>
            </a:r>
            <a:r>
              <a:rPr lang="en-US" sz="2400" dirty="0" smtClean="0">
                <a:solidFill>
                  <a:schemeClr val="tx1"/>
                </a:solidFill>
              </a:rPr>
              <a:t>connects to a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wired LAN from a fixed location or to satellite dishes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that provide an Internet connection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Wi-Fi is used to support business &amp; compliance requirements</a:t>
            </a:r>
          </a:p>
          <a:p>
            <a:pPr lvl="1"/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After the 2006 Sago mine disaster in W. Virginia, the U.S. Congress passed the </a:t>
            </a:r>
            <a:r>
              <a:rPr lang="en-US" sz="2200" i="1" dirty="0" smtClean="0">
                <a:solidFill>
                  <a:schemeClr val="tx2">
                    <a:lumMod val="75000"/>
                  </a:schemeClr>
                </a:solidFill>
              </a:rPr>
              <a:t>Mine Improvement and New Emergency Response (MINER) Act</a:t>
            </a:r>
          </a:p>
          <a:p>
            <a:pPr lvl="1"/>
            <a:r>
              <a:rPr lang="en-US" sz="2200" i="1" dirty="0" smtClean="0">
                <a:solidFill>
                  <a:schemeClr val="tx2">
                    <a:lumMod val="75000"/>
                  </a:schemeClr>
                </a:solidFill>
              </a:rPr>
              <a:t>MINER Act 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requires 2-way communications between underground and surface personnel; and an e-tracking system so  surface personnel can determine the location of anyone trapped underground</a:t>
            </a:r>
          </a:p>
          <a:p>
            <a:pPr lvl="1"/>
            <a:r>
              <a:rPr lang="en-US" sz="2200" i="1" dirty="0" smtClean="0">
                <a:solidFill>
                  <a:schemeClr val="tx2">
                    <a:lumMod val="75000"/>
                  </a:schemeClr>
                </a:solidFill>
              </a:rPr>
              <a:t>Solution: 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Wi-Fi to monitor underground conditions</a:t>
            </a:r>
            <a:endParaRPr lang="en-US" sz="2200" i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4C0BDC54-7FBA-410E-843C-F866E66B0366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6" descr="wifi-logo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86600" y="1524000"/>
            <a:ext cx="1604632" cy="1371600"/>
          </a:xfrm>
          <a:prstGeom prst="rect">
            <a:avLst/>
          </a:prstGeom>
          <a:effectLst>
            <a:outerShdw blurRad="304800" sx="114000" sy="114000" algn="ctr" rotWithShape="0">
              <a:prstClr val="black">
                <a:alpha val="60000"/>
              </a:prst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1325</Words>
  <Application>Microsoft Office PowerPoint</Application>
  <PresentationFormat>On-screen Show (4:3)</PresentationFormat>
  <Paragraphs>238</Paragraphs>
  <Slides>26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Mobile Computing and Commerce  </vt:lpstr>
      <vt:lpstr>Chapter 7 Outline</vt:lpstr>
      <vt:lpstr>Chapter 7 Learning Objectives</vt:lpstr>
      <vt:lpstr>7.1 Mobile Computing Technology</vt:lpstr>
      <vt:lpstr>Most popular mobile operating systems (OSs)</vt:lpstr>
      <vt:lpstr>Figure 7.5 Smartphone OS Market Share in the U.S. , Q1 2010</vt:lpstr>
      <vt:lpstr>Figure 7.6 Global Smartphone OS Market Share    </vt:lpstr>
      <vt:lpstr>Network Access Point (AP)</vt:lpstr>
      <vt:lpstr>Wireless Local Area Networks (WLAN) &amp; Wi-Fi</vt:lpstr>
      <vt:lpstr>Slide 10</vt:lpstr>
      <vt:lpstr>7.2 Mobile Financial Services (MFS)</vt:lpstr>
      <vt:lpstr>Mobile Banking Security Risks</vt:lpstr>
      <vt:lpstr>Mobile Electronic Payment Systems &amp; examples</vt:lpstr>
      <vt:lpstr>7.3 Mobile Shopping, Entertainment and Advertising</vt:lpstr>
      <vt:lpstr>Mobiles, Codes, and Comparison Sites</vt:lpstr>
      <vt:lpstr>Mobile Entertainment</vt:lpstr>
      <vt:lpstr>Mobile Game Market</vt:lpstr>
      <vt:lpstr>Figure 7.10 Purchasing movie tickets with WAP Solo     Overview of the data transfers when purchasing movie tickets via a mobile </vt:lpstr>
      <vt:lpstr>7.4 Location-Based Services and Commerce</vt:lpstr>
      <vt:lpstr>Slide 20</vt:lpstr>
      <vt:lpstr>Slide 21</vt:lpstr>
      <vt:lpstr>Slide 22</vt:lpstr>
      <vt:lpstr>7.5 Mobile Enterprise Applications</vt:lpstr>
      <vt:lpstr>Mobile apps</vt:lpstr>
      <vt:lpstr>Mobile enterprise apps</vt:lpstr>
      <vt:lpstr>Chapter 7 Link Library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Linda</dc:creator>
  <cp:lastModifiedBy>WileyService</cp:lastModifiedBy>
  <cp:revision>138</cp:revision>
  <dcterms:created xsi:type="dcterms:W3CDTF">2010-10-24T06:01:35Z</dcterms:created>
  <dcterms:modified xsi:type="dcterms:W3CDTF">2011-11-08T15:12:43Z</dcterms:modified>
</cp:coreProperties>
</file>