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8" r:id="rId3"/>
    <p:sldId id="259" r:id="rId4"/>
    <p:sldId id="263" r:id="rId5"/>
    <p:sldId id="264" r:id="rId6"/>
    <p:sldId id="265" r:id="rId7"/>
    <p:sldId id="277" r:id="rId8"/>
    <p:sldId id="278" r:id="rId9"/>
    <p:sldId id="279" r:id="rId10"/>
    <p:sldId id="271" r:id="rId11"/>
    <p:sldId id="272" r:id="rId12"/>
    <p:sldId id="280" r:id="rId13"/>
    <p:sldId id="281" r:id="rId14"/>
    <p:sldId id="282" r:id="rId15"/>
    <p:sldId id="283" r:id="rId16"/>
    <p:sldId id="276" r:id="rId17"/>
    <p:sldId id="284" r:id="rId18"/>
    <p:sldId id="274" r:id="rId19"/>
    <p:sldId id="285" r:id="rId20"/>
    <p:sldId id="286" r:id="rId21"/>
    <p:sldId id="287" r:id="rId22"/>
    <p:sldId id="288" r:id="rId23"/>
    <p:sldId id="289" r:id="rId24"/>
    <p:sldId id="266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B633D"/>
    <a:srgbClr val="534D2F"/>
    <a:srgbClr val="94C3D8"/>
    <a:srgbClr val="825700"/>
    <a:srgbClr val="C89800"/>
    <a:srgbClr val="FFD85D"/>
    <a:srgbClr val="F9B07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8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1EC91B-595E-4082-B1E6-D4F740D10EB8}" type="datetimeFigureOut">
              <a:rPr lang="en-US" smtClean="0"/>
              <a:pPr/>
              <a:t>11/8/2011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E21A7A-A841-4976-BBD4-1A7C895EC38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26B8BFA-5E3A-4721-A2C2-B93A4034586B}" type="slidenum">
              <a:rPr lang="en-US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2284DB7-BE30-442D-AEB5-A7C1D4F43B9E}" type="slidenum">
              <a:rPr lang="en-US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C9A68FF-9AB8-4D8E-9AE0-2CC339D26FA4}" type="slidenum">
              <a:rPr lang="en-US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712C0CA-B94E-42F2-B1D7-5A0ED17C3B95}" type="slidenum">
              <a:rPr lang="en-US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772400" cy="1470025"/>
          </a:xfrm>
        </p:spPr>
        <p:txBody>
          <a:bodyPr>
            <a:normAutofit/>
          </a:bodyPr>
          <a:lstStyle>
            <a:lvl1pPr algn="l">
              <a:defRPr sz="3600" b="1" spc="150" baseline="0">
                <a:solidFill>
                  <a:srgbClr val="6B633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9718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rgbClr val="6B633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" y="6400800"/>
            <a:ext cx="2895600" cy="365125"/>
          </a:xfrm>
        </p:spPr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 b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4-</a:t>
            </a:r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AAA8-E96E-4162-BFAD-51C068318A5A}" type="datetime1">
              <a:rPr lang="en-US" smtClean="0"/>
              <a:pPr/>
              <a:t>11/8/2011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71C0-55C2-4599-868B-1465939CE4BF}" type="datetime1">
              <a:rPr lang="en-US" smtClean="0"/>
              <a:pPr/>
              <a:t>11/8/2011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200" b="1">
                <a:solidFill>
                  <a:srgbClr val="6B633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6B633D"/>
              </a:buClr>
              <a:buSzPct val="80000"/>
              <a:buFont typeface="Wingdings" pitchFamily="2" charset="2"/>
              <a:buChar char="§"/>
              <a:defRPr baseline="0">
                <a:solidFill>
                  <a:srgbClr val="6B633D"/>
                </a:solidFill>
              </a:defRPr>
            </a:lvl1pPr>
            <a:lvl2pPr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itchFamily="2" charset="2"/>
              <a:buChar char="ü"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buNone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2895600" cy="365125"/>
          </a:xfrm>
        </p:spPr>
        <p:txBody>
          <a:bodyPr/>
          <a:lstStyle>
            <a:lvl1pPr marL="0" algn="l" defTabSz="914400" rtl="0" eaLnBrk="1" latinLnBrk="0" hangingPunct="1"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>
                <a:solidFill>
                  <a:srgbClr val="6B633D"/>
                </a:solidFill>
              </a:defRPr>
            </a:lvl1pPr>
          </a:lstStyle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429000"/>
            <a:ext cx="7772400" cy="1362075"/>
          </a:xfrm>
        </p:spPr>
        <p:txBody>
          <a:bodyPr anchor="t">
            <a:normAutofit/>
          </a:bodyPr>
          <a:lstStyle>
            <a:lvl1pPr algn="l">
              <a:defRPr sz="2800" b="1" cap="all">
                <a:solidFill>
                  <a:srgbClr val="6B633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852613"/>
            <a:ext cx="7772400" cy="1500187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1000" y="6248400"/>
            <a:ext cx="2895600" cy="365125"/>
          </a:xfrm>
        </p:spPr>
        <p:txBody>
          <a:bodyPr/>
          <a:lstStyle>
            <a:lvl1pPr marL="0" algn="l" defTabSz="914400" rtl="0" eaLnBrk="1" latinLnBrk="0" hangingPunct="1"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 baseline="0">
                <a:solidFill>
                  <a:srgbClr val="6B633D"/>
                </a:solidFill>
              </a:defRPr>
            </a:lvl1pPr>
          </a:lstStyle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359A4-4A44-468D-A9F6-6460529C8D93}" type="datetime1">
              <a:rPr lang="en-US" smtClean="0"/>
              <a:pPr/>
              <a:t>11/8/2011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A64A0-4F6F-4659-BC30-B0817D88772B}" type="datetime1">
              <a:rPr lang="en-US" smtClean="0"/>
              <a:pPr/>
              <a:t>11/8/2011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23592-17FE-4394-B74F-2F20B410AD1D}" type="datetime1">
              <a:rPr lang="en-US" smtClean="0"/>
              <a:pPr/>
              <a:t>11/8/2011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333A5-122B-405B-9AD9-ACA536114888}" type="datetime1">
              <a:rPr lang="en-US" smtClean="0"/>
              <a:pPr/>
              <a:t>11/8/2011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79171-FF1F-43C9-8C53-EB50C8DE8669}" type="datetime1">
              <a:rPr lang="en-US" smtClean="0"/>
              <a:pPr/>
              <a:t>11/8/2011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2FCB-C11A-4802-BD41-706E7FB0CA27}" type="datetime1">
              <a:rPr lang="en-US" smtClean="0"/>
              <a:pPr/>
              <a:t>11/8/2011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3000">
              <a:schemeClr val="bg1">
                <a:lumMod val="85000"/>
              </a:schemeClr>
            </a:gs>
            <a:gs pos="100000">
              <a:srgbClr val="C89800">
                <a:alpha val="54000"/>
              </a:srgbClr>
            </a:gs>
            <a:gs pos="0">
              <a:srgbClr val="94C3D8"/>
            </a:gs>
            <a:gs pos="2000">
              <a:srgbClr val="94C3D8"/>
            </a:gs>
            <a:gs pos="100000">
              <a:srgbClr val="96AB94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B4CCE7-FB20-49BD-8561-3AAF5A5DDC49}" type="datetime1">
              <a:rPr lang="en-US" smtClean="0"/>
              <a:pPr/>
              <a:t>11/8/2011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://ctiawireless.com/" TargetMode="External"/><Relationship Id="rId13" Type="http://schemas.openxmlformats.org/officeDocument/2006/relationships/hyperlink" Target="http://pbs.org/opb/nerds2.0.1/geek_glossary/packet_switching_flash.html" TargetMode="External"/><Relationship Id="rId3" Type="http://schemas.openxmlformats.org/officeDocument/2006/relationships/hyperlink" Target="http://wave.google.com/" TargetMode="External"/><Relationship Id="rId7" Type="http://schemas.openxmlformats.org/officeDocument/2006/relationships/hyperlink" Target="http://clear.com/" TargetMode="External"/><Relationship Id="rId12" Type="http://schemas.openxmlformats.org/officeDocument/2006/relationships/hyperlink" Target="http://wimaxforum.org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azulstar.com/" TargetMode="External"/><Relationship Id="rId11" Type="http://schemas.openxmlformats.org/officeDocument/2006/relationships/hyperlink" Target="http://ctia.org/" TargetMode="External"/><Relationship Id="rId5" Type="http://schemas.openxmlformats.org/officeDocument/2006/relationships/hyperlink" Target="http://status.twitter.com/" TargetMode="External"/><Relationship Id="rId15" Type="http://schemas.openxmlformats.org/officeDocument/2006/relationships/hyperlink" Target="http://youtube.com/kaiserpermanenteorg" TargetMode="External"/><Relationship Id="rId10" Type="http://schemas.openxmlformats.org/officeDocument/2006/relationships/hyperlink" Target="http://sharepoint.microsoft.com/Pages/Default.aspx" TargetMode="External"/><Relationship Id="rId4" Type="http://schemas.openxmlformats.org/officeDocument/2006/relationships/hyperlink" Target="http://wave.google.com/about.html" TargetMode="External"/><Relationship Id="rId9" Type="http://schemas.openxmlformats.org/officeDocument/2006/relationships/hyperlink" Target="http://cisco.com/" TargetMode="External"/><Relationship Id="rId14" Type="http://schemas.openxmlformats.org/officeDocument/2006/relationships/hyperlink" Target="http://reviews.cnet.com/2719-6602_7-291-2.html?tag=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057400"/>
            <a:ext cx="5334000" cy="1143000"/>
          </a:xfrm>
        </p:spPr>
        <p:txBody>
          <a:bodyPr>
            <a:normAutofit fontScale="90000"/>
          </a:bodyPr>
          <a:lstStyle/>
          <a:p>
            <a:r>
              <a:rPr lang="en-US" spc="0" dirty="0" smtClean="0"/>
              <a:t>Network Management </a:t>
            </a:r>
            <a:br>
              <a:rPr lang="en-US" spc="0" dirty="0" smtClean="0"/>
            </a:br>
            <a:r>
              <a:rPr lang="en-US" spc="0" dirty="0" smtClean="0"/>
              <a:t>and Mobility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1371600"/>
            <a:ext cx="2819400" cy="685800"/>
          </a:xfrm>
        </p:spPr>
        <p:txBody>
          <a:bodyPr>
            <a:normAutofit/>
          </a:bodyPr>
          <a:lstStyle/>
          <a:p>
            <a:pPr algn="l"/>
            <a:r>
              <a:rPr lang="en-US" sz="2800" spc="200" dirty="0" smtClean="0">
                <a:solidFill>
                  <a:srgbClr val="6B633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n-US" sz="2400" spc="200" dirty="0" smtClean="0">
                <a:solidFill>
                  <a:srgbClr val="6B633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hapter </a:t>
            </a:r>
            <a:r>
              <a:rPr lang="en-US" sz="2800" spc="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en-US" sz="2800" spc="200" dirty="0" smtClean="0">
                <a:solidFill>
                  <a:srgbClr val="6B633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800" spc="200" dirty="0">
              <a:solidFill>
                <a:srgbClr val="6B633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1600" dirty="0" smtClean="0">
                <a:solidFill>
                  <a:schemeClr val="tx1"/>
                </a:solidFill>
              </a:rPr>
              <a:t>4-</a:t>
            </a:r>
            <a:fld id="{4C0BDC54-7FBA-410E-843C-F866E66B0366}" type="slidenum">
              <a:rPr lang="en-US" sz="1600" smtClean="0">
                <a:solidFill>
                  <a:schemeClr val="tx1"/>
                </a:solidFill>
              </a:rPr>
              <a:pPr/>
              <a:t>1</a:t>
            </a:fld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24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rgbClr val="534D2F"/>
                </a:solidFill>
              </a:rPr>
              <a:t>Copyright 2012 John Wiley &amp; Sons, Inc.</a:t>
            </a:r>
            <a:endParaRPr lang="en-US" dirty="0">
              <a:solidFill>
                <a:srgbClr val="534D2F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3810000"/>
            <a:ext cx="9144000" cy="0"/>
          </a:xfrm>
          <a:prstGeom prst="line">
            <a:avLst/>
          </a:prstGeom>
          <a:ln w="152400">
            <a:gradFill>
              <a:gsLst>
                <a:gs pos="0">
                  <a:srgbClr val="825700"/>
                </a:gs>
                <a:gs pos="0">
                  <a:srgbClr val="825700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ffectLst>
            <a:outerShdw sx="1000" sy="1000" algn="ctr" rotWithShape="0">
              <a:srgbClr val="000000"/>
            </a:outerShdw>
          </a:effectLst>
          <a:scene3d>
            <a:camera prst="orthographicFront"/>
            <a:lightRig rig="flat" dir="t">
              <a:rot lat="0" lon="0" rev="7200000"/>
            </a:lightRig>
          </a:scene3d>
          <a:sp3d extrusionH="107950">
            <a:extrusionClr>
              <a:srgbClr val="94C3D8"/>
            </a:extrusion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ubtitle 2"/>
          <p:cNvSpPr txBox="1">
            <a:spLocks/>
          </p:cNvSpPr>
          <p:nvPr/>
        </p:nvSpPr>
        <p:spPr>
          <a:xfrm>
            <a:off x="1447800" y="4495800"/>
            <a:ext cx="6172200" cy="369332"/>
          </a:xfrm>
          <a:prstGeom prst="rect">
            <a:avLst/>
          </a:prstGeom>
          <a:ln w="12700">
            <a:gradFill>
              <a:gsLst>
                <a:gs pos="60000">
                  <a:schemeClr val="tx1">
                    <a:lumMod val="50000"/>
                    <a:lumOff val="50000"/>
                  </a:schemeClr>
                </a:gs>
                <a:gs pos="94000">
                  <a:schemeClr val="tx1">
                    <a:lumMod val="50000"/>
                    <a:lumOff val="5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ffectLst>
            <a:outerShdw blurRad="12700" dir="11880000" rotWithShape="0">
              <a:prstClr val="black">
                <a:alpha val="83000"/>
              </a:prstClr>
            </a:outerShdw>
          </a:effectLst>
        </p:spPr>
        <p:txBody>
          <a:bodyPr vert="horz" lIns="91440" tIns="45720" rIns="91440" bIns="4572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b="0" i="1" u="none" strike="noStrike" kern="1200" cap="none" spc="200" normalizeH="0" baseline="0" noProof="0" dirty="0" smtClean="0">
                <a:ln>
                  <a:noFill/>
                </a:ln>
                <a:solidFill>
                  <a:srgbClr val="6B633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u="none" strike="noStrike" kern="1200" cap="none" spc="200" normalizeH="0" baseline="0" noProof="0" dirty="0" smtClean="0">
                <a:ln>
                  <a:noFill/>
                </a:ln>
                <a:solidFill>
                  <a:srgbClr val="6B633D"/>
                </a:solidFill>
                <a:uLnTx/>
                <a:uFillTx/>
                <a:latin typeface="+mn-lt"/>
                <a:ea typeface="+mn-ea"/>
                <a:cs typeface="+mn-cs"/>
              </a:rPr>
              <a:t>Course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24200" y="228600"/>
            <a:ext cx="464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Part II. Data and Network Infrastructure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Figure-wif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6200" y="228600"/>
            <a:ext cx="4953000" cy="6002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355600" dist="228600" dir="2280000" algn="ctr" rotWithShape="0">
              <a:schemeClr val="bg2">
                <a:lumMod val="50000"/>
                <a:alpha val="77000"/>
              </a:schemeClr>
            </a:outerShdw>
          </a:effectLst>
        </p:spPr>
      </p:pic>
      <p:sp>
        <p:nvSpPr>
          <p:cNvPr id="5123" name="Text Box 5"/>
          <p:cNvSpPr txBox="1">
            <a:spLocks noChangeArrowheads="1"/>
          </p:cNvSpPr>
          <p:nvPr/>
        </p:nvSpPr>
        <p:spPr bwMode="auto">
          <a:xfrm>
            <a:off x="228600" y="1066800"/>
            <a:ext cx="2514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/>
              <a:t>Figure 4.4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How </a:t>
            </a:r>
            <a:r>
              <a:rPr lang="en-US" sz="2400" dirty="0"/>
              <a:t>Wi-Fi </a:t>
            </a:r>
            <a:r>
              <a:rPr lang="en-US" sz="2400" dirty="0" smtClean="0"/>
              <a:t>works</a:t>
            </a:r>
            <a:endParaRPr lang="en-US" sz="2400" i="1" dirty="0">
              <a:solidFill>
                <a:schemeClr val="hlink"/>
              </a:solidFill>
            </a:endParaRPr>
          </a:p>
        </p:txBody>
      </p:sp>
      <p:sp>
        <p:nvSpPr>
          <p:cNvPr id="512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z="1600" dirty="0" smtClean="0">
                <a:solidFill>
                  <a:schemeClr val="bg2">
                    <a:lumMod val="10000"/>
                  </a:schemeClr>
                </a:solidFill>
              </a:rPr>
              <a:t>4-</a:t>
            </a:r>
            <a:fld id="{E87268F0-DA84-40BF-817D-72B7832F4723}" type="slidenum">
              <a:rPr lang="en-US" sz="1600" smtClean="0">
                <a:solidFill>
                  <a:schemeClr val="bg2">
                    <a:lumMod val="10000"/>
                  </a:schemeClr>
                </a:solidFill>
              </a:rPr>
              <a:pPr/>
              <a:t>10</a:t>
            </a:fld>
            <a:endParaRPr lang="en-US" sz="16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3246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Copyright 2012 John Wiley &amp; Sons, Inc.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1905000"/>
            <a:ext cx="3200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000" dirty="0" smtClean="0"/>
              <a:t>Wi-Fi allows computers to share a network wirelessly without connecting  to a commercial network. </a:t>
            </a:r>
            <a:endParaRPr lang="en-US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304800" y="5253335"/>
            <a:ext cx="6172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/>
              <a:t>Figure 4.5 </a:t>
            </a:r>
            <a:r>
              <a:rPr lang="en-US" sz="2400" dirty="0" smtClean="0"/>
              <a:t>WiMAX/Wi-Fi </a:t>
            </a:r>
            <a:r>
              <a:rPr lang="en-US" sz="2400" dirty="0"/>
              <a:t>network </a:t>
            </a:r>
            <a:r>
              <a:rPr lang="en-US" sz="2400" dirty="0" smtClean="0"/>
              <a:t>architecture   </a:t>
            </a:r>
            <a:endParaRPr lang="en-US" sz="2400" dirty="0"/>
          </a:p>
        </p:txBody>
      </p:sp>
      <p:pic>
        <p:nvPicPr>
          <p:cNvPr id="6147" name="Picture 3" descr="Figure-4-1-WiMAX-Intr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685800"/>
            <a:ext cx="5883275" cy="4046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342900" dist="127000" dir="7740000" sx="107000" sy="107000" algn="ctr" rotWithShape="0">
              <a:schemeClr val="tx1">
                <a:lumMod val="50000"/>
                <a:lumOff val="50000"/>
                <a:alpha val="71000"/>
              </a:schemeClr>
            </a:outerShdw>
          </a:effectLst>
        </p:spPr>
      </p:pic>
      <p:sp>
        <p:nvSpPr>
          <p:cNvPr id="614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z="1600" dirty="0" smtClean="0">
                <a:solidFill>
                  <a:schemeClr val="tx1"/>
                </a:solidFill>
              </a:rPr>
              <a:t>4-</a:t>
            </a:r>
            <a:fld id="{8C2B6C0B-840C-413E-80FD-0B12DBBDCA83}" type="slidenum">
              <a:rPr lang="en-US" sz="1600" smtClean="0">
                <a:solidFill>
                  <a:schemeClr val="tx1"/>
                </a:solidFill>
              </a:rPr>
              <a:pPr/>
              <a:t>11</a:t>
            </a:fld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553200" y="3358277"/>
            <a:ext cx="2438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WiMAX: a broadband wireless metropolitan area network (MAN) access standard that can deliver voice and data at distances of 30 miles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4.3 Networks Management and Portals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When the network goes down or access is blocked, so does the ability to operate or function. </a:t>
            </a:r>
          </a:p>
          <a:p>
            <a:r>
              <a:rPr lang="en-US" sz="2200" dirty="0" smtClean="0">
                <a:solidFill>
                  <a:schemeClr val="tx1"/>
                </a:solidFill>
              </a:rPr>
              <a:t>Damages when a company cannot operate or fulfill orders include:</a:t>
            </a:r>
          </a:p>
          <a:p>
            <a:pPr lvl="1"/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lost sales and productivity</a:t>
            </a:r>
          </a:p>
          <a:p>
            <a:pPr lvl="1"/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Inability to send and receive payments</a:t>
            </a:r>
          </a:p>
          <a:p>
            <a:pPr lvl="1"/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inability to process payroll and inventory</a:t>
            </a:r>
          </a:p>
          <a:p>
            <a:r>
              <a:rPr lang="en-US" sz="2200" dirty="0" smtClean="0">
                <a:solidFill>
                  <a:schemeClr val="tx1"/>
                </a:solidFill>
              </a:rPr>
              <a:t>Network infrastructure alone does </a:t>
            </a:r>
            <a:r>
              <a:rPr lang="en-US" sz="2200" i="1" dirty="0" smtClean="0">
                <a:solidFill>
                  <a:schemeClr val="tx1"/>
                </a:solidFill>
              </a:rPr>
              <a:t>not</a:t>
            </a:r>
            <a:r>
              <a:rPr lang="en-US" sz="2200" dirty="0" smtClean="0">
                <a:solidFill>
                  <a:schemeClr val="tx1"/>
                </a:solidFill>
              </a:rPr>
              <a:t> improve business performance. It’s how network capabilities combine with other IT to support employees, connect remote locations, service customers, and coordinate with supply chain partners.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4-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12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4-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13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6" descr="Figure-4-2-model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533400"/>
            <a:ext cx="6264219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0" dist="88900" sx="102000" sy="102000" algn="ctr" rotWithShape="0">
              <a:schemeClr val="accent1">
                <a:lumMod val="75000"/>
                <a:alpha val="28000"/>
              </a:scheme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6858000" y="4038600"/>
            <a:ext cx="1905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 smtClean="0"/>
              <a:t>Figure 4.6  Model of Network, Collaboration, and Performance Relationship</a:t>
            </a:r>
            <a:endParaRPr lang="en-US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TCP/IP Networks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The Internet protocol suite consists of the IP (Internet Protocol) and TCP (Transport Control Protocol), or TCP/IP.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In preparation for transmission, data are digitized into packets and sent via packet-switched networks, </a:t>
            </a:r>
            <a:r>
              <a:rPr lang="en-US" sz="2400" b="1" dirty="0" smtClean="0">
                <a:solidFill>
                  <a:schemeClr val="tx1"/>
                </a:solidFill>
              </a:rPr>
              <a:t>local area networks (LAN), </a:t>
            </a:r>
            <a:r>
              <a:rPr lang="en-US" sz="2400" dirty="0" smtClean="0">
                <a:solidFill>
                  <a:schemeClr val="tx1"/>
                </a:solidFill>
              </a:rPr>
              <a:t>or </a:t>
            </a:r>
            <a:r>
              <a:rPr lang="en-US" sz="2400" b="1" dirty="0" smtClean="0">
                <a:solidFill>
                  <a:schemeClr val="tx1"/>
                </a:solidFill>
              </a:rPr>
              <a:t>wide area networks (WAN). 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400" b="1" dirty="0" smtClean="0">
                <a:solidFill>
                  <a:schemeClr val="tx1"/>
                </a:solidFill>
              </a:rPr>
              <a:t>Voice over IP (VoIP)</a:t>
            </a:r>
            <a:r>
              <a:rPr lang="en-US" sz="2400" dirty="0" smtClean="0">
                <a:solidFill>
                  <a:schemeClr val="tx1"/>
                </a:solidFill>
              </a:rPr>
              <a:t>, or </a:t>
            </a:r>
            <a:r>
              <a:rPr lang="en-US" sz="2400" b="1" dirty="0" smtClean="0">
                <a:solidFill>
                  <a:schemeClr val="tx1"/>
                </a:solidFill>
              </a:rPr>
              <a:t>IP telephony</a:t>
            </a:r>
            <a:r>
              <a:rPr lang="en-US" sz="2400" dirty="0" smtClean="0">
                <a:solidFill>
                  <a:schemeClr val="tx1"/>
                </a:solidFill>
              </a:rPr>
              <a:t>, involves an analog-to-digital conversion. Voice and data transmissions travel over telephone wires in packets.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4-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14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i="1" dirty="0" smtClean="0">
                <a:solidFill>
                  <a:schemeClr val="tx1"/>
                </a:solidFill>
              </a:rPr>
              <a:t>Internet Application Categories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>
                <a:solidFill>
                  <a:schemeClr val="tx1"/>
                </a:solidFill>
              </a:rPr>
              <a:t>Discovery or search. </a:t>
            </a:r>
            <a:r>
              <a:rPr lang="en-US" sz="2400" dirty="0" smtClean="0">
                <a:solidFill>
                  <a:schemeClr val="tx1"/>
                </a:solidFill>
              </a:rPr>
              <a:t>Discovery involves browsing, finding, and retrieving information. 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>
                <a:solidFill>
                  <a:schemeClr val="tx1"/>
                </a:solidFill>
              </a:rPr>
              <a:t>Communication. </a:t>
            </a:r>
            <a:r>
              <a:rPr lang="en-US" sz="2400" dirty="0" smtClean="0">
                <a:solidFill>
                  <a:schemeClr val="tx1"/>
                </a:solidFill>
              </a:rPr>
              <a:t>Developments in Internet-based and wireless communication such as podcasting, RSS, and micro-blogging  transform business communications, marketing channels, and supply chain management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>
                <a:solidFill>
                  <a:schemeClr val="tx1"/>
                </a:solidFill>
              </a:rPr>
              <a:t>Collaboration. </a:t>
            </a:r>
            <a:r>
              <a:rPr lang="en-US" sz="2400" dirty="0" smtClean="0">
                <a:solidFill>
                  <a:schemeClr val="tx1"/>
                </a:solidFill>
              </a:rPr>
              <a:t>Tools and technologies are available, ranging from online meetings with screen sharing to videoconferencing and group support systems.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4-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15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5"/>
          <p:cNvSpPr>
            <a:spLocks noChangeArrowheads="1"/>
          </p:cNvSpPr>
          <p:nvPr/>
        </p:nvSpPr>
        <p:spPr bwMode="auto">
          <a:xfrm>
            <a:off x="0" y="1806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  <p:pic>
        <p:nvPicPr>
          <p:cNvPr id="10243" name="Picture 4" descr="Enterprise_Searc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381000"/>
            <a:ext cx="7848600" cy="4916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Rectangle 6"/>
          <p:cNvSpPr>
            <a:spLocks noChangeArrowheads="1"/>
          </p:cNvSpPr>
          <p:nvPr/>
        </p:nvSpPr>
        <p:spPr bwMode="auto">
          <a:xfrm>
            <a:off x="2514600" y="5562600"/>
            <a:ext cx="366824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rIns="0" anchor="ctr">
            <a:spAutoFit/>
          </a:bodyPr>
          <a:lstStyle/>
          <a:p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Figure 4.9 Overview of enterprise search. </a:t>
            </a:r>
          </a:p>
          <a:p>
            <a:pPr eaLnBrk="0" hangingPunct="0"/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0245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z="1600" dirty="0" smtClean="0">
                <a:solidFill>
                  <a:schemeClr val="tx1"/>
                </a:solidFill>
              </a:rPr>
              <a:t>4-</a:t>
            </a:r>
            <a:fld id="{33334F63-361B-4045-BB20-02E908B3DB89}" type="slidenum">
              <a:rPr lang="en-US" sz="1600" smtClean="0">
                <a:solidFill>
                  <a:schemeClr val="tx1"/>
                </a:solidFill>
              </a:rPr>
              <a:pPr/>
              <a:t>16</a:t>
            </a:fld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Copyright 2012 John Wiley &amp; Sons, Inc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Network Computing Infrastructures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600" b="1" dirty="0" smtClean="0">
                <a:solidFill>
                  <a:schemeClr val="accent1">
                    <a:lumMod val="75000"/>
                  </a:schemeClr>
                </a:solidFill>
              </a:rPr>
              <a:t>Intranets: </a:t>
            </a:r>
            <a:r>
              <a:rPr lang="en-US" sz="2400" dirty="0" smtClean="0">
                <a:solidFill>
                  <a:schemeClr val="tx1"/>
                </a:solidFill>
              </a:rPr>
              <a:t>a network serving the internal informational needs of a company.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600" b="1" dirty="0" smtClean="0">
                <a:solidFill>
                  <a:schemeClr val="accent1">
                    <a:lumMod val="75000"/>
                  </a:schemeClr>
                </a:solidFill>
              </a:rPr>
              <a:t>Extranets: </a:t>
            </a:r>
            <a:r>
              <a:rPr lang="en-US" sz="2400" dirty="0" smtClean="0">
                <a:solidFill>
                  <a:schemeClr val="tx1"/>
                </a:solidFill>
              </a:rPr>
              <a:t>private, company-owned network that uses IP technology to securely share part of a business’s information or operations with suppliers, vendors, partners, customers, or other businesses. 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Extranets can use virtual private networks (VPNs). 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VPN</a:t>
            </a:r>
            <a:r>
              <a:rPr lang="en-US" sz="2400" dirty="0" smtClean="0">
                <a:solidFill>
                  <a:schemeClr val="tx1"/>
                </a:solidFill>
              </a:rPr>
              <a:t>s are created using specialized software and hardware to encrypt/send/decrypt transmissions over the Internet.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4-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17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1524000" y="5634335"/>
            <a:ext cx="5791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/>
              <a:t>Figure 4.7 Virtual Private Network (VPN)      </a:t>
            </a:r>
            <a:endParaRPr lang="en-US" sz="2400" dirty="0">
              <a:solidFill>
                <a:schemeClr val="hlink"/>
              </a:solidFill>
            </a:endParaRPr>
          </a:p>
        </p:txBody>
      </p:sp>
      <p:pic>
        <p:nvPicPr>
          <p:cNvPr id="8195" name="Picture 6" descr="Figure-4-3-VP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533400"/>
            <a:ext cx="2247900" cy="4931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203200" dir="1200000" sx="102000" sy="102000" algn="ctr" rotWithShape="0">
              <a:schemeClr val="accent1">
                <a:lumMod val="50000"/>
                <a:alpha val="40000"/>
              </a:schemeClr>
            </a:outerShdw>
          </a:effectLst>
        </p:spPr>
      </p:pic>
      <p:sp>
        <p:nvSpPr>
          <p:cNvPr id="819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z="1600" dirty="0" smtClean="0">
                <a:solidFill>
                  <a:schemeClr val="tx1"/>
                </a:solidFill>
              </a:rPr>
              <a:t>4-</a:t>
            </a:r>
            <a:fld id="{B9044287-56A8-43D5-99E5-FFBBDB97A34F}" type="slidenum">
              <a:rPr lang="en-US" sz="1600" smtClean="0">
                <a:solidFill>
                  <a:schemeClr val="tx1"/>
                </a:solidFill>
              </a:rPr>
              <a:pPr/>
              <a:t>18</a:t>
            </a:fld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Copyright 2012 John Wiley &amp; Sons, Inc.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4.4 Collaboration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Messaging and collaboration tools include:</a:t>
            </a:r>
          </a:p>
          <a:p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older communications media such as e-mail, videoconferencing, fax, and IM</a:t>
            </a:r>
          </a:p>
          <a:p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newer media such as blogs, podcasts, RSS, wikis, VoIP, Web meetings, and torrents (for sharing very large files)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4-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19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spc="3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 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2800" b="1" dirty="0" smtClean="0">
                <a:solidFill>
                  <a:srgbClr val="534D2F"/>
                </a:solidFill>
              </a:rPr>
              <a:t>4.1 Business Networks</a:t>
            </a:r>
          </a:p>
          <a:p>
            <a:pPr>
              <a:lnSpc>
                <a:spcPct val="150000"/>
              </a:lnSpc>
              <a:buNone/>
            </a:pPr>
            <a:r>
              <a:rPr lang="en-US" sz="2800" b="1" dirty="0" smtClean="0">
                <a:solidFill>
                  <a:srgbClr val="534D2F"/>
                </a:solidFill>
              </a:rPr>
              <a:t>4.2 Wireless Broadband Networks </a:t>
            </a:r>
          </a:p>
          <a:p>
            <a:pPr>
              <a:lnSpc>
                <a:spcPct val="150000"/>
              </a:lnSpc>
              <a:buNone/>
            </a:pPr>
            <a:r>
              <a:rPr lang="en-US" sz="2800" b="1" dirty="0" smtClean="0">
                <a:solidFill>
                  <a:srgbClr val="534D2F"/>
                </a:solidFill>
              </a:rPr>
              <a:t>4.3 Network Management and Portals</a:t>
            </a:r>
          </a:p>
          <a:p>
            <a:pPr>
              <a:lnSpc>
                <a:spcPct val="150000"/>
              </a:lnSpc>
              <a:buNone/>
            </a:pPr>
            <a:r>
              <a:rPr lang="en-US" sz="2800" b="1" dirty="0" smtClean="0">
                <a:solidFill>
                  <a:srgbClr val="534D2F"/>
                </a:solidFill>
              </a:rPr>
              <a:t>4.4 Collaboration</a:t>
            </a:r>
          </a:p>
          <a:p>
            <a:pPr>
              <a:lnSpc>
                <a:spcPct val="150000"/>
              </a:lnSpc>
              <a:buNone/>
            </a:pPr>
            <a:r>
              <a:rPr lang="en-US" sz="2800" b="1" dirty="0" smtClean="0">
                <a:solidFill>
                  <a:srgbClr val="534D2F"/>
                </a:solidFill>
              </a:rPr>
              <a:t>4.5 Green, Legal, and Ethical Issues</a:t>
            </a:r>
            <a:endParaRPr lang="en-US" sz="2800" b="1" dirty="0">
              <a:solidFill>
                <a:srgbClr val="534D2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4-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2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Group Decision Processes 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Benefits of working in groups:</a:t>
            </a:r>
          </a:p>
          <a:p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Groups tend to be better than individuals at understanding problems.</a:t>
            </a:r>
          </a:p>
          <a:p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Group members have their egos embedded in the decision, and so they will be committed to the solution.</a:t>
            </a:r>
          </a:p>
          <a:p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A group has more information (knowledge) than any one member. Groups can leverage this knowledge to create new knowledge. </a:t>
            </a:r>
          </a:p>
          <a:p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Groups are better than individuals at catching errors.</a:t>
            </a:r>
          </a:p>
          <a:p>
            <a:endParaRPr lang="en-US" sz="2400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buNone/>
            </a:pP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	Despite the benefits of collaborative work, groups are not always successful. </a:t>
            </a:r>
          </a:p>
          <a:p>
            <a:endParaRPr lang="en-US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4-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20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Collaboration Support Technologies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543800" cy="4525963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Portals, intranets, extranets, and shared workspaces are examples. 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Web 2.0 or Enterprise 2.0 technologies such as wikis, blogs and microblogs, provide more options to promote and support enterprise collaboration.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4-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21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4.5 Green, Legal, and Ethical Issues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Managers need to consider ethical and social issues, such as quality of working life. </a:t>
            </a:r>
          </a:p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Workers will experience both positive and negative impacts from being linked to a 24/7 workplace environment, working in computer-contrived virtual teams, and being connected to handhelds whose impact on health can be damaging.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4-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22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Risks and Ethical Issues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Driving while distracted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Health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Personal time</a:t>
            </a:r>
          </a:p>
          <a:p>
            <a:pPr>
              <a:spcBef>
                <a:spcPts val="1200"/>
              </a:spcBef>
            </a:pPr>
            <a:r>
              <a:rPr lang="en-US" sz="2400" dirty="0" smtClean="0">
                <a:solidFill>
                  <a:schemeClr val="tx1"/>
                </a:solidFill>
              </a:rPr>
              <a:t>RF emissions and SAR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sz="2000" dirty="0" smtClean="0"/>
              <a:t>specific absorption rate, or</a:t>
            </a:r>
            <a:r>
              <a:rPr lang="en-US" sz="2000" b="1" dirty="0" smtClean="0"/>
              <a:t> SAR</a:t>
            </a:r>
            <a:r>
              <a:rPr lang="en-US" sz="2000" dirty="0" smtClean="0"/>
              <a:t>, is a way of measuring the quantity of radio frequency (RF) energy that is absorbed by the body.</a:t>
            </a:r>
          </a:p>
          <a:p>
            <a:pPr marL="342900" lvl="1" indent="-342900">
              <a:spcBef>
                <a:spcPts val="1200"/>
              </a:spcBef>
              <a:spcAft>
                <a:spcPts val="1200"/>
              </a:spcAft>
              <a:buClr>
                <a:srgbClr val="6B633D"/>
              </a:buClr>
              <a:buSzPct val="80000"/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</a:rPr>
              <a:t>Life out of control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4-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23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i="1" dirty="0" smtClean="0">
                <a:solidFill>
                  <a:schemeClr val="bg2">
                    <a:lumMod val="25000"/>
                  </a:schemeClr>
                </a:solidFill>
              </a:rPr>
              <a:t>Chapter 4 Link Library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686800" cy="5181600"/>
          </a:xfrm>
        </p:spPr>
        <p:txBody>
          <a:bodyPr>
            <a:normAutofit fontScale="55000" lnSpcReduction="2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SzPct val="100000"/>
              <a:buFont typeface="Calibri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Google Wave </a:t>
            </a:r>
            <a:r>
              <a:rPr lang="en-US" i="1" u="sng" dirty="0" smtClean="0">
                <a:solidFill>
                  <a:schemeClr val="tx1"/>
                </a:solidFill>
                <a:hlinkClick r:id="rId3"/>
              </a:rPr>
              <a:t>http://wave.google.com/</a:t>
            </a:r>
            <a:r>
              <a:rPr lang="en-US" i="1" dirty="0" smtClean="0">
                <a:solidFill>
                  <a:schemeClr val="tx1"/>
                </a:solidFill>
              </a:rPr>
              <a:t>  video </a:t>
            </a:r>
            <a:r>
              <a:rPr lang="en-US" i="1" u="sng" dirty="0" smtClean="0">
                <a:solidFill>
                  <a:schemeClr val="tx1"/>
                </a:solidFill>
                <a:hlinkClick r:id="rId4"/>
              </a:rPr>
              <a:t>wave.google.com/about.html#video</a:t>
            </a:r>
            <a:endParaRPr lang="en-US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SzPct val="100000"/>
              <a:buFont typeface="Calibri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Twitter network status </a:t>
            </a:r>
            <a:r>
              <a:rPr lang="en-US" i="1" dirty="0" smtClean="0">
                <a:solidFill>
                  <a:schemeClr val="tx1"/>
                </a:solidFill>
                <a:hlinkClick r:id="rId5"/>
              </a:rPr>
              <a:t>http://status.twitter.com/</a:t>
            </a:r>
            <a:endParaRPr lang="en-US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SzPct val="100000"/>
              <a:buFont typeface="Calibri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Azulstar </a:t>
            </a:r>
            <a:r>
              <a:rPr lang="en-US" i="1" u="sng" dirty="0" smtClean="0">
                <a:solidFill>
                  <a:schemeClr val="tx1"/>
                </a:solidFill>
                <a:hlinkClick r:id="rId6"/>
              </a:rPr>
              <a:t>http://azulstar.com/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SzPct val="100000"/>
              <a:buFont typeface="Calibri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Clear 4G WiMAX </a:t>
            </a:r>
            <a:r>
              <a:rPr lang="en-US" i="1" u="sng" dirty="0" smtClean="0">
                <a:solidFill>
                  <a:schemeClr val="tx1"/>
                </a:solidFill>
                <a:hlinkClick r:id="rId7"/>
              </a:rPr>
              <a:t>http://clear.com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SzPct val="100000"/>
              <a:buFont typeface="Calibri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International CTIA Wireless Tradeshows </a:t>
            </a:r>
            <a:r>
              <a:rPr lang="en-US" i="1" u="sng" dirty="0" smtClean="0">
                <a:solidFill>
                  <a:schemeClr val="tx1"/>
                </a:solidFill>
                <a:hlinkClick r:id="rId8"/>
              </a:rPr>
              <a:t>http://ctiawireless.com/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SzPct val="100000"/>
              <a:buFont typeface="Calibri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Cisco </a:t>
            </a:r>
            <a:r>
              <a:rPr lang="en-US" i="1" u="sng" dirty="0" smtClean="0">
                <a:solidFill>
                  <a:schemeClr val="tx1"/>
                </a:solidFill>
                <a:hlinkClick r:id="rId9"/>
              </a:rPr>
              <a:t>http://cisco.com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SzPct val="100000"/>
              <a:buFont typeface="Calibri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Microsoft SharePoint 2010 </a:t>
            </a:r>
            <a:r>
              <a:rPr lang="en-US" i="1" u="sng" dirty="0" smtClean="0">
                <a:solidFill>
                  <a:schemeClr val="tx1"/>
                </a:solidFill>
                <a:hlinkClick r:id="rId10"/>
              </a:rPr>
              <a:t>http://sharepoint.microsoft.com/Pages/Default.aspx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SzPct val="100000"/>
              <a:buFont typeface="Calibri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Cellular Telecommunications Industry Association  </a:t>
            </a:r>
            <a:r>
              <a:rPr lang="en-US" i="1" u="sng" dirty="0" smtClean="0">
                <a:solidFill>
                  <a:schemeClr val="tx1"/>
                </a:solidFill>
                <a:hlinkClick r:id="rId11"/>
              </a:rPr>
              <a:t>http://ctia.org/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SzPct val="100000"/>
              <a:buFont typeface="Calibri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WiMAX Forum </a:t>
            </a:r>
            <a:r>
              <a:rPr lang="en-US" i="1" u="sng" dirty="0" smtClean="0">
                <a:solidFill>
                  <a:schemeClr val="tx1"/>
                </a:solidFill>
                <a:hlinkClick r:id="rId12"/>
              </a:rPr>
              <a:t>http://wimaxforum.org</a:t>
            </a:r>
            <a:r>
              <a:rPr lang="en-US" i="1" dirty="0" smtClean="0">
                <a:solidFill>
                  <a:schemeClr val="tx1"/>
                </a:solidFill>
              </a:rPr>
              <a:t>  </a:t>
            </a:r>
          </a:p>
          <a:p>
            <a:pPr>
              <a:spcBef>
                <a:spcPts val="600"/>
              </a:spcBef>
              <a:spcAft>
                <a:spcPts val="600"/>
              </a:spcAft>
              <a:buSzPct val="100000"/>
              <a:buFont typeface="Calibri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Packet switching flash demo </a:t>
            </a:r>
            <a:r>
              <a:rPr lang="en-US" i="1" u="sng" dirty="0" smtClean="0">
                <a:solidFill>
                  <a:schemeClr val="tx1"/>
                </a:solidFill>
                <a:hlinkClick r:id="rId13"/>
              </a:rPr>
              <a:t>http://pbs.org/opb/nerds2.0.1/geek_glossary/packet_switching_flash.html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SzPct val="100000"/>
              <a:buFont typeface="Calibri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Cell phone radiation levels (SAR) </a:t>
            </a:r>
            <a:r>
              <a:rPr lang="en-US" i="1" u="sng" dirty="0" smtClean="0">
                <a:solidFill>
                  <a:schemeClr val="tx1"/>
                </a:solidFill>
                <a:hlinkClick r:id="rId14"/>
              </a:rPr>
              <a:t>http://reviews.cnet.com/2719-6602_7-291-2.html?tag</a:t>
            </a:r>
            <a:r>
              <a:rPr lang="en-US" i="1" dirty="0" smtClean="0">
                <a:solidFill>
                  <a:schemeClr val="tx1"/>
                </a:solidFill>
                <a:hlinkClick r:id="rId14"/>
              </a:rPr>
              <a:t>= </a:t>
            </a:r>
            <a:endParaRPr lang="en-US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SzPct val="100000"/>
              <a:buFont typeface="Calibri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Kaiser Permanente</a:t>
            </a:r>
            <a:r>
              <a:rPr lang="en-US" i="1" dirty="0" smtClean="0">
                <a:solidFill>
                  <a:schemeClr val="tx1"/>
                </a:solidFill>
              </a:rPr>
              <a:t> HealthConnect </a:t>
            </a:r>
            <a:r>
              <a:rPr lang="en-US" dirty="0" smtClean="0">
                <a:solidFill>
                  <a:schemeClr val="tx1"/>
                </a:solidFill>
              </a:rPr>
              <a:t>video </a:t>
            </a:r>
            <a:r>
              <a:rPr lang="en-US" i="1" u="sng" dirty="0" smtClean="0">
                <a:solidFill>
                  <a:schemeClr val="tx1"/>
                </a:solidFill>
                <a:hlinkClick r:id="rId15"/>
              </a:rPr>
              <a:t>http://youtube.com/kaiserpermanenteorg</a:t>
            </a:r>
            <a:r>
              <a:rPr lang="en-US" i="1" dirty="0" smtClean="0">
                <a:solidFill>
                  <a:schemeClr val="tx1"/>
                </a:solidFill>
              </a:rPr>
              <a:t>  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4-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24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spc="3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 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sz="2800" b="1" dirty="0" smtClean="0">
                <a:solidFill>
                  <a:srgbClr val="534D2F"/>
                </a:solidFill>
              </a:rPr>
              <a:t>Describe networks, standards, and mobility.</a:t>
            </a:r>
          </a:p>
          <a:p>
            <a:pPr>
              <a:spcAft>
                <a:spcPts val="1200"/>
              </a:spcAft>
            </a:pPr>
            <a:r>
              <a:rPr lang="en-US" sz="2800" b="1" dirty="0" smtClean="0">
                <a:solidFill>
                  <a:srgbClr val="534D2F"/>
                </a:solidFill>
              </a:rPr>
              <a:t>Discuss network and collaboration technologies.</a:t>
            </a:r>
          </a:p>
          <a:p>
            <a:pPr>
              <a:spcAft>
                <a:spcPts val="1200"/>
              </a:spcAft>
            </a:pPr>
            <a:r>
              <a:rPr lang="en-US" sz="2800" b="1" dirty="0" smtClean="0">
                <a:solidFill>
                  <a:srgbClr val="534D2F"/>
                </a:solidFill>
              </a:rPr>
              <a:t>Understand 4G and other mobile networks.</a:t>
            </a:r>
          </a:p>
          <a:p>
            <a:pPr>
              <a:spcAft>
                <a:spcPts val="1200"/>
              </a:spcAft>
            </a:pPr>
            <a:r>
              <a:rPr lang="en-US" sz="2800" b="1" dirty="0" smtClean="0">
                <a:solidFill>
                  <a:srgbClr val="534D2F"/>
                </a:solidFill>
              </a:rPr>
              <a:t>Describe group work technologies.</a:t>
            </a:r>
          </a:p>
          <a:p>
            <a:pPr>
              <a:spcAft>
                <a:spcPts val="1200"/>
              </a:spcAft>
            </a:pPr>
            <a:r>
              <a:rPr lang="en-US" sz="2800" b="1" dirty="0" smtClean="0">
                <a:solidFill>
                  <a:srgbClr val="534D2F"/>
                </a:solidFill>
              </a:rPr>
              <a:t>Evaluate green, social, and ethical issues related to the use and operations of networks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4-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3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4.1 Business Networks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Business networks support  4 basic functions: </a:t>
            </a:r>
          </a:p>
          <a:p>
            <a:pPr marL="85725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mobility</a:t>
            </a:r>
          </a:p>
          <a:p>
            <a:pPr marL="85725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collaboration</a:t>
            </a:r>
          </a:p>
          <a:p>
            <a:pPr marL="85725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relationships</a:t>
            </a:r>
          </a:p>
          <a:p>
            <a:pPr marL="85725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Search</a:t>
            </a:r>
          </a:p>
          <a:p>
            <a:pPr marL="857250" lvl="1" indent="-457200">
              <a:spcBef>
                <a:spcPts val="1800"/>
              </a:spcBef>
              <a:buNone/>
            </a:pP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	Common to all network functions are </a:t>
            </a:r>
            <a:r>
              <a:rPr lang="en-US" sz="2400" i="1" dirty="0" smtClean="0">
                <a:solidFill>
                  <a:schemeClr val="bg2">
                    <a:lumMod val="10000"/>
                  </a:schemeClr>
                </a:solidFill>
              </a:rPr>
              <a:t>traffic </a:t>
            </a: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and the </a:t>
            </a:r>
            <a:r>
              <a:rPr lang="en-US" sz="2400" i="1" dirty="0" smtClean="0">
                <a:solidFill>
                  <a:schemeClr val="bg2">
                    <a:lumMod val="10000"/>
                  </a:schemeClr>
                </a:solidFill>
              </a:rPr>
              <a:t>circuits</a:t>
            </a: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 that transmit the traffic. </a:t>
            </a:r>
            <a:endParaRPr lang="en-US" sz="24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4-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4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Network basics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4-</a:t>
            </a:r>
            <a:fld id="{4C0BDC54-7FBA-410E-843C-F866E66B0366}" type="slidenum">
              <a:rPr lang="en-US" smtClean="0">
                <a:solidFill>
                  <a:schemeClr val="bg2">
                    <a:lumMod val="10000"/>
                  </a:schemeClr>
                </a:solidFill>
              </a:rPr>
              <a:pPr/>
              <a:t>5</a:t>
            </a:fld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6" name="Picture 8" descr="Figure-4-1-signal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600200"/>
            <a:ext cx="754786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28600" dist="38100" dir="1200000" sx="108000" sy="108000" algn="ctr" rotWithShape="0">
              <a:schemeClr val="tx2">
                <a:lumMod val="75000"/>
                <a:alpha val="47000"/>
              </a:scheme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914400" y="3886200"/>
            <a:ext cx="7239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/>
              <a:t>Figure 4.2  A signal is transmitted from a sender/source to a receiver/destination via </a:t>
            </a:r>
            <a:r>
              <a:rPr lang="en-US" sz="2000" i="1" dirty="0" smtClean="0"/>
              <a:t>circuit or packet switching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Switching: </a:t>
            </a:r>
            <a:r>
              <a:rPr lang="en-US" b="0" i="1" dirty="0" smtClean="0">
                <a:solidFill>
                  <a:schemeClr val="bg2">
                    <a:lumMod val="10000"/>
                  </a:schemeClr>
                </a:solidFill>
              </a:rPr>
              <a:t>transmission of the signal </a:t>
            </a:r>
            <a:endParaRPr lang="en-US" b="0" i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/>
          </a:bodyPr>
          <a:lstStyle/>
          <a:p>
            <a:pPr lvl="0"/>
            <a:r>
              <a:rPr lang="en-US" sz="2400" b="1" dirty="0" smtClean="0">
                <a:solidFill>
                  <a:schemeClr val="tx1"/>
                </a:solidFill>
              </a:rPr>
              <a:t>Circuit switching:</a:t>
            </a:r>
            <a:r>
              <a:rPr lang="en-US" sz="2400" dirty="0" smtClean="0">
                <a:solidFill>
                  <a:schemeClr val="tx1"/>
                </a:solidFill>
              </a:rPr>
              <a:t> Circuit switching is older technology that was used for telephone calls. Plain old telephone service (POTS) and most wired telephone calls are transmitted, at least in part, over a dedicated circuit.</a:t>
            </a:r>
          </a:p>
          <a:p>
            <a:pPr lvl="0"/>
            <a:endParaRPr lang="en-US" sz="2400" dirty="0" smtClean="0">
              <a:solidFill>
                <a:schemeClr val="tx1"/>
              </a:solidFill>
            </a:endParaRPr>
          </a:p>
          <a:p>
            <a:r>
              <a:rPr lang="en-US" sz="2400" b="1" dirty="0" smtClean="0">
                <a:solidFill>
                  <a:schemeClr val="tx1"/>
                </a:solidFill>
              </a:rPr>
              <a:t>Packet switching:</a:t>
            </a:r>
            <a:r>
              <a:rPr lang="en-US" sz="2400" dirty="0" smtClean="0">
                <a:solidFill>
                  <a:schemeClr val="tx1"/>
                </a:solidFill>
              </a:rPr>
              <a:t> The path of the signal is digital, and is neither dedicated nor exclusive. A file is broken into smaller blocks, called </a:t>
            </a:r>
            <a:r>
              <a:rPr lang="en-US" sz="2400" b="1" dirty="0" smtClean="0">
                <a:solidFill>
                  <a:schemeClr val="tx1"/>
                </a:solidFill>
              </a:rPr>
              <a:t>packets</a:t>
            </a:r>
            <a:r>
              <a:rPr lang="en-US" sz="2400" dirty="0" smtClean="0">
                <a:solidFill>
                  <a:schemeClr val="tx1"/>
                </a:solidFill>
              </a:rPr>
              <a:t>.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4-</a:t>
            </a:r>
            <a:fld id="{4C0BDC54-7FBA-410E-843C-F866E66B0366}" type="slidenum">
              <a:rPr lang="en-US" smtClean="0">
                <a:solidFill>
                  <a:schemeClr val="bg2">
                    <a:lumMod val="10000"/>
                  </a:schemeClr>
                </a:solidFill>
              </a:rPr>
              <a:pPr/>
              <a:t>6</a:t>
            </a:fld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6" name="Picture 4" descr="ist2_11457467-wlan-router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25253" y="4648200"/>
            <a:ext cx="851747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03200" dir="3360000" algn="ctr" rotWithShape="0">
              <a:schemeClr val="tx2">
                <a:lumMod val="75000"/>
                <a:alpha val="77000"/>
              </a:schemeClr>
            </a:outerShdw>
          </a:effectLst>
        </p:spPr>
      </p:pic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2057400" y="5159514"/>
            <a:ext cx="3581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/>
              <a:t>Figure 4.3  Wireless routers use antennae to transmit </a:t>
            </a:r>
            <a:r>
              <a:rPr lang="en-US" sz="2000" dirty="0" smtClean="0"/>
              <a:t>signals         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Network Terminology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458200" cy="4525963"/>
          </a:xfrm>
        </p:spPr>
        <p:txBody>
          <a:bodyPr>
            <a:norm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US" sz="2400" b="1" dirty="0" smtClean="0">
                <a:solidFill>
                  <a:schemeClr val="bg2">
                    <a:lumMod val="10000"/>
                  </a:schemeClr>
                </a:solidFill>
              </a:rPr>
              <a:t>Bandwidth:</a:t>
            </a: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 Throughput capacity or speed of a network.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US" sz="2400" b="1" dirty="0" smtClean="0">
                <a:solidFill>
                  <a:schemeClr val="bg2">
                    <a:lumMod val="10000"/>
                  </a:schemeClr>
                </a:solidFill>
              </a:rPr>
              <a:t>Protocol:</a:t>
            </a: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 Standards that govern how networked devices exchange information.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US" sz="2400" b="1" dirty="0" smtClean="0">
                <a:solidFill>
                  <a:schemeClr val="bg2">
                    <a:lumMod val="10000"/>
                  </a:schemeClr>
                </a:solidFill>
              </a:rPr>
              <a:t>TCP/IP: </a:t>
            </a: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Transmission control protocol/Internet Protocol) are a suite of Internet protocols.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dirty="0" smtClean="0">
                <a:solidFill>
                  <a:schemeClr val="bg2">
                    <a:lumMod val="10000"/>
                  </a:schemeClr>
                </a:solidFill>
              </a:rPr>
              <a:t>Broadband:</a:t>
            </a: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 Short for </a:t>
            </a:r>
            <a:r>
              <a:rPr lang="en-US" sz="2400" i="1" dirty="0" smtClean="0">
                <a:solidFill>
                  <a:schemeClr val="bg2">
                    <a:lumMod val="10000"/>
                  </a:schemeClr>
                </a:solidFill>
              </a:rPr>
              <a:t>broad bandwidth</a:t>
            </a: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.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</a:rPr>
              <a:t>Fixed-line broadband:</a:t>
            </a: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</a:rPr>
              <a:t>  Cable or DSL Internet connections.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</a:rPr>
              <a:t>Mobile broadband</a:t>
            </a: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</a:rPr>
              <a:t>: Wireless high-speed Internet access through a portable modem, phone, or other device.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4-</a:t>
            </a:r>
            <a:fld id="{4C0BDC54-7FBA-410E-843C-F866E66B0366}" type="slidenum">
              <a:rPr lang="en-US" smtClean="0">
                <a:solidFill>
                  <a:schemeClr val="bg2">
                    <a:lumMod val="10000"/>
                  </a:schemeClr>
                </a:solidFill>
              </a:rPr>
              <a:pPr/>
              <a:t>7</a:t>
            </a:fld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3G and 4G networks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79248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b="1" dirty="0" smtClean="0">
                <a:solidFill>
                  <a:schemeClr val="bg2">
                    <a:lumMod val="10000"/>
                  </a:schemeClr>
                </a:solidFill>
              </a:rPr>
              <a:t>3G:</a:t>
            </a: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 Short for </a:t>
            </a:r>
            <a:r>
              <a:rPr lang="en-US" sz="2400" i="1" dirty="0" smtClean="0">
                <a:solidFill>
                  <a:schemeClr val="bg2">
                    <a:lumMod val="10000"/>
                  </a:schemeClr>
                </a:solidFill>
              </a:rPr>
              <a:t>third generation </a:t>
            </a: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of cellular telecommunications technology.</a:t>
            </a:r>
          </a:p>
          <a:p>
            <a:pPr>
              <a:buNone/>
            </a:pPr>
            <a:r>
              <a:rPr lang="en-US" sz="2400" b="1" dirty="0" smtClean="0">
                <a:solidFill>
                  <a:schemeClr val="bg2">
                    <a:lumMod val="10000"/>
                  </a:schemeClr>
                </a:solidFill>
              </a:rPr>
              <a:t>4G</a:t>
            </a: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: Short for </a:t>
            </a:r>
            <a:r>
              <a:rPr lang="en-US" sz="2400" i="1" dirty="0" smtClean="0">
                <a:solidFill>
                  <a:schemeClr val="bg2">
                    <a:lumMod val="10000"/>
                  </a:schemeClr>
                </a:solidFill>
              </a:rPr>
              <a:t>fourth generation</a:t>
            </a: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. 4G mobile network standards enable faster data transfer rates. </a:t>
            </a:r>
          </a:p>
          <a:p>
            <a:pPr>
              <a:buNone/>
            </a:pPr>
            <a:endParaRPr lang="en-US" sz="2400" dirty="0" smtClean="0">
              <a:solidFill>
                <a:schemeClr val="bg2">
                  <a:lumMod val="10000"/>
                </a:schemeClr>
              </a:solidFill>
            </a:endParaRPr>
          </a:p>
          <a:p>
            <a:pPr>
              <a:buNone/>
            </a:pP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	Users can get 4G wireless connectivity through one of two standards: 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WiMAX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LTE (Long-Term Evolution)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4-</a:t>
            </a:r>
            <a:fld id="{4C0BDC54-7FBA-410E-843C-F866E66B0366}" type="slidenum">
              <a:rPr lang="en-US" smtClean="0">
                <a:solidFill>
                  <a:schemeClr val="bg2">
                    <a:lumMod val="10000"/>
                  </a:schemeClr>
                </a:solidFill>
              </a:rPr>
              <a:pPr/>
              <a:t>8</a:t>
            </a:fld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4.2 Wireless Broadband Networks 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696200" cy="4525963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Enterprises are moving away from unsystematic adoption of mobile devices and infrastructure to a </a:t>
            </a:r>
            <a:r>
              <a:rPr lang="en-US" sz="2400" i="1" dirty="0" smtClean="0">
                <a:solidFill>
                  <a:schemeClr val="tx1"/>
                </a:solidFill>
              </a:rPr>
              <a:t>strategic build-out of mobile capabilities</a:t>
            </a:r>
            <a:r>
              <a:rPr lang="en-US" sz="2400" dirty="0" smtClean="0">
                <a:solidFill>
                  <a:schemeClr val="tx1"/>
                </a:solidFill>
              </a:rPr>
              <a:t>. 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But identifying strategic technologies and avoiding wasted investments is difficult. 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400" i="1" dirty="0" smtClean="0">
                <a:solidFill>
                  <a:schemeClr val="tx1"/>
                </a:solidFill>
              </a:rPr>
              <a:t>Mobile infrastructure </a:t>
            </a:r>
            <a:r>
              <a:rPr lang="en-US" sz="2400" dirty="0" smtClean="0">
                <a:solidFill>
                  <a:schemeClr val="tx1"/>
                </a:solidFill>
              </a:rPr>
              <a:t>consists of technology, software, support, security measures, and devices to manage and deliver wireless communications.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4-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9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1344</Words>
  <Application>Microsoft Office PowerPoint</Application>
  <PresentationFormat>On-screen Show (4:3)</PresentationFormat>
  <Paragraphs>183</Paragraphs>
  <Slides>24</Slides>
  <Notes>24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Network Management  and Mobility  </vt:lpstr>
      <vt:lpstr>Chapter 4 Outline</vt:lpstr>
      <vt:lpstr>Chapter 4 Learning Objectives</vt:lpstr>
      <vt:lpstr>4.1 Business Networks</vt:lpstr>
      <vt:lpstr>Network basics</vt:lpstr>
      <vt:lpstr>Switching: transmission of the signal </vt:lpstr>
      <vt:lpstr>Network Terminology</vt:lpstr>
      <vt:lpstr>3G and 4G networks</vt:lpstr>
      <vt:lpstr>4.2 Wireless Broadband Networks </vt:lpstr>
      <vt:lpstr>Slide 10</vt:lpstr>
      <vt:lpstr>Slide 11</vt:lpstr>
      <vt:lpstr>4.3 Networks Management and Portals</vt:lpstr>
      <vt:lpstr>Slide 13</vt:lpstr>
      <vt:lpstr>TCP/IP Networks</vt:lpstr>
      <vt:lpstr>Internet Application Categories </vt:lpstr>
      <vt:lpstr>Slide 16</vt:lpstr>
      <vt:lpstr>Network Computing Infrastructures</vt:lpstr>
      <vt:lpstr>Slide 18</vt:lpstr>
      <vt:lpstr>4.4 Collaboration </vt:lpstr>
      <vt:lpstr>Group Decision Processes </vt:lpstr>
      <vt:lpstr>Collaboration Support Technologies</vt:lpstr>
      <vt:lpstr>4.5 Green, Legal, and Ethical Issues</vt:lpstr>
      <vt:lpstr>Risks and Ethical Issues</vt:lpstr>
      <vt:lpstr>Chapter 4 Link Library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Linda</dc:creator>
  <cp:lastModifiedBy>WileyService</cp:lastModifiedBy>
  <cp:revision>95</cp:revision>
  <dcterms:created xsi:type="dcterms:W3CDTF">2010-10-24T06:01:35Z</dcterms:created>
  <dcterms:modified xsi:type="dcterms:W3CDTF">2011-11-08T15:11:21Z</dcterms:modified>
</cp:coreProperties>
</file>