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gif" ContentType="image/gif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63" r:id="rId3"/>
    <p:sldId id="257" r:id="rId4"/>
    <p:sldId id="260" r:id="rId5"/>
    <p:sldId id="286" r:id="rId6"/>
    <p:sldId id="291" r:id="rId7"/>
    <p:sldId id="292" r:id="rId8"/>
    <p:sldId id="288" r:id="rId9"/>
    <p:sldId id="289" r:id="rId10"/>
    <p:sldId id="287" r:id="rId11"/>
    <p:sldId id="293" r:id="rId12"/>
    <p:sldId id="280" r:id="rId13"/>
    <p:sldId id="279" r:id="rId14"/>
    <p:sldId id="271" r:id="rId15"/>
    <p:sldId id="273" r:id="rId16"/>
    <p:sldId id="278" r:id="rId17"/>
    <p:sldId id="272" r:id="rId18"/>
    <p:sldId id="281" r:id="rId19"/>
    <p:sldId id="282" r:id="rId20"/>
    <p:sldId id="283" r:id="rId21"/>
    <p:sldId id="261" r:id="rId22"/>
    <p:sldId id="295" r:id="rId23"/>
    <p:sldId id="294" r:id="rId24"/>
    <p:sldId id="284" r:id="rId25"/>
    <p:sldId id="285" r:id="rId26"/>
    <p:sldId id="298" r:id="rId27"/>
    <p:sldId id="296" r:id="rId28"/>
    <p:sldId id="299" r:id="rId29"/>
    <p:sldId id="297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633D"/>
    <a:srgbClr val="534D2F"/>
    <a:srgbClr val="94C3D8"/>
    <a:srgbClr val="825700"/>
    <a:srgbClr val="C89800"/>
    <a:srgbClr val="FFD85D"/>
    <a:srgbClr val="F9B07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68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EC91B-595E-4082-B1E6-D4F740D10EB8}" type="datetimeFigureOut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21A7A-A841-4976-BBD4-1A7C895EC38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1D1C92F-254F-4220-8A91-B765A80366D4}" type="slidenum">
              <a:rPr lang="en-US" smtClean="0"/>
              <a:pPr/>
              <a:t>14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07E56-A343-4C1A-A2F3-885AADB87446}" type="slidenum">
              <a:rPr lang="en-US" smtClean="0"/>
              <a:pPr/>
              <a:t>15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8D36B45-BA5D-471F-A246-677B66973E89}" type="slidenum">
              <a:rPr lang="en-US" smtClean="0"/>
              <a:pPr/>
              <a:t>17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26</a:t>
            </a:fld>
            <a:endParaRPr 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27</a:t>
            </a:fld>
            <a:endParaRPr 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28</a:t>
            </a:fld>
            <a:endParaRPr 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29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772400" cy="1470025"/>
          </a:xfrm>
        </p:spPr>
        <p:txBody>
          <a:bodyPr>
            <a:normAutofit/>
          </a:bodyPr>
          <a:lstStyle>
            <a:lvl1pPr algn="l">
              <a:defRPr sz="3600" b="1" spc="150" baseline="0">
                <a:solidFill>
                  <a:srgbClr val="6B633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9718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rgbClr val="6B633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" y="6400800"/>
            <a:ext cx="2895600" cy="365125"/>
          </a:xfrm>
        </p:spPr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 b="0">
                <a:solidFill>
                  <a:srgbClr val="6B633D"/>
                </a:solidFill>
              </a:defRPr>
            </a:lvl1pPr>
          </a:lstStyle>
          <a:p>
            <a:r>
              <a:rPr lang="en-US" dirty="0" smtClean="0"/>
              <a:t>3</a:t>
            </a:r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AAA8-E96E-4162-BFAD-51C068318A5A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71C0-55C2-4599-868B-1465939CE4BF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200" b="1">
                <a:solidFill>
                  <a:srgbClr val="6B633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6B633D"/>
              </a:buClr>
              <a:buSzPct val="80000"/>
              <a:buFont typeface="Wingdings" pitchFamily="2" charset="2"/>
              <a:buChar char="§"/>
              <a:defRPr baseline="0">
                <a:solidFill>
                  <a:srgbClr val="6B633D"/>
                </a:solidFill>
              </a:defRPr>
            </a:lvl1pPr>
            <a:lvl2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itchFamily="2" charset="2"/>
              <a:buChar char="ü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buNone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2895600" cy="365125"/>
          </a:xfrm>
        </p:spPr>
        <p:txBody>
          <a:bodyPr/>
          <a:lstStyle>
            <a:lvl1pPr marL="0" algn="l" defTabSz="914400" rtl="0" eaLnBrk="1" latinLnBrk="0" hangingPunct="1"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>
                <a:solidFill>
                  <a:srgbClr val="6B633D"/>
                </a:solidFill>
              </a:defRPr>
            </a:lvl1pPr>
          </a:lstStyle>
          <a:p>
            <a:r>
              <a:rPr lang="en-US" dirty="0" smtClean="0"/>
              <a:t>3-</a:t>
            </a:r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429000"/>
            <a:ext cx="7772400" cy="1362075"/>
          </a:xfrm>
        </p:spPr>
        <p:txBody>
          <a:bodyPr anchor="t">
            <a:normAutofit/>
          </a:bodyPr>
          <a:lstStyle>
            <a:lvl1pPr algn="l">
              <a:defRPr sz="2800" b="1" cap="all">
                <a:solidFill>
                  <a:srgbClr val="6B633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852613"/>
            <a:ext cx="7772400" cy="1500187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1000" y="6248400"/>
            <a:ext cx="2895600" cy="365125"/>
          </a:xfrm>
        </p:spPr>
        <p:txBody>
          <a:bodyPr/>
          <a:lstStyle>
            <a:lvl1pPr marL="0" algn="l" defTabSz="914400" rtl="0" eaLnBrk="1" latinLnBrk="0" hangingPunct="1"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 baseline="0">
                <a:solidFill>
                  <a:srgbClr val="6B633D"/>
                </a:solidFill>
              </a:defRPr>
            </a:lvl1pPr>
          </a:lstStyle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359A4-4A44-468D-A9F6-6460529C8D93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A64A0-4F6F-4659-BC30-B0817D88772B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23592-17FE-4394-B74F-2F20B410AD1D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333A5-122B-405B-9AD9-ACA536114888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79171-FF1F-43C9-8C53-EB50C8DE8669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2FCB-C11A-4802-BD41-706E7FB0CA27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3000">
              <a:schemeClr val="bg1">
                <a:lumMod val="85000"/>
              </a:schemeClr>
            </a:gs>
            <a:gs pos="100000">
              <a:srgbClr val="C89800">
                <a:alpha val="54000"/>
              </a:srgbClr>
            </a:gs>
            <a:gs pos="0">
              <a:srgbClr val="94C3D8"/>
            </a:gs>
            <a:gs pos="2000">
              <a:srgbClr val="94C3D8"/>
            </a:gs>
            <a:gs pos="100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4CCE7-FB20-49BD-8561-3AAF5A5DDC49}" type="datetime1">
              <a:rPr lang="en-US" smtClean="0"/>
              <a:pPr/>
              <a:t>11/8/2011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://emc.com/" TargetMode="External"/><Relationship Id="rId3" Type="http://schemas.openxmlformats.org/officeDocument/2006/relationships/hyperlink" Target="http://advizorsolutions.com/" TargetMode="External"/><Relationship Id="rId7" Type="http://schemas.openxmlformats.org/officeDocument/2006/relationships/hyperlink" Target="http://tableausoftware.com/data-visualization-software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as.com/" TargetMode="External"/><Relationship Id="rId5" Type="http://schemas.openxmlformats.org/officeDocument/2006/relationships/hyperlink" Target="http://www.sas.com/" TargetMode="External"/><Relationship Id="rId4" Type="http://schemas.openxmlformats.org/officeDocument/2006/relationships/hyperlink" Target="http://clarabridge.com/" TargetMode="External"/><Relationship Id="rId9" Type="http://schemas.openxmlformats.org/officeDocument/2006/relationships/hyperlink" Target="http://oracle.com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1905000"/>
            <a:ext cx="5334000" cy="1089025"/>
          </a:xfrm>
        </p:spPr>
        <p:txBody>
          <a:bodyPr>
            <a:normAutofit fontScale="90000"/>
          </a:bodyPr>
          <a:lstStyle/>
          <a:p>
            <a:r>
              <a:rPr lang="en-US" spc="0" dirty="0" smtClean="0"/>
              <a:t>Data, Text, and </a:t>
            </a:r>
            <a:br>
              <a:rPr lang="en-US" spc="0" dirty="0" smtClean="0"/>
            </a:br>
            <a:r>
              <a:rPr lang="en-US" spc="0" dirty="0" smtClean="0"/>
              <a:t>Document Management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1066800"/>
            <a:ext cx="2819400" cy="685800"/>
          </a:xfrm>
        </p:spPr>
        <p:txBody>
          <a:bodyPr>
            <a:normAutofit/>
          </a:bodyPr>
          <a:lstStyle/>
          <a:p>
            <a:pPr algn="l"/>
            <a:r>
              <a:rPr lang="en-US" sz="2800" spc="200" dirty="0" smtClean="0">
                <a:solidFill>
                  <a:srgbClr val="6B633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sz="2400" spc="200" dirty="0" smtClean="0">
                <a:solidFill>
                  <a:srgbClr val="6B633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hapter </a:t>
            </a:r>
            <a:r>
              <a:rPr lang="en-US" sz="2800" spc="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sz="2800" spc="200" dirty="0" smtClean="0">
                <a:solidFill>
                  <a:srgbClr val="6B633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800" spc="200" dirty="0">
              <a:solidFill>
                <a:srgbClr val="6B633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600" dirty="0" smtClean="0">
                <a:solidFill>
                  <a:schemeClr val="tx1"/>
                </a:solidFill>
              </a:rPr>
              <a:t>3-</a:t>
            </a:r>
            <a:fld id="{4C0BDC54-7FBA-410E-843C-F866E66B0366}" type="slidenum">
              <a:rPr lang="en-US" sz="1600" smtClean="0">
                <a:solidFill>
                  <a:schemeClr val="tx1"/>
                </a:solidFill>
              </a:rPr>
              <a:pPr/>
              <a:t>1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24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Copyright 2012 John Wiley &amp; Sons, Inc.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3810000"/>
            <a:ext cx="9144000" cy="0"/>
          </a:xfrm>
          <a:prstGeom prst="line">
            <a:avLst/>
          </a:prstGeom>
          <a:ln w="152400">
            <a:gradFill>
              <a:gsLst>
                <a:gs pos="0">
                  <a:srgbClr val="825700"/>
                </a:gs>
                <a:gs pos="0">
                  <a:srgbClr val="825700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sx="1000" sy="1000" algn="ctr" rotWithShape="0">
              <a:srgbClr val="000000"/>
            </a:outerShdw>
          </a:effectLst>
          <a:scene3d>
            <a:camera prst="orthographicFront"/>
            <a:lightRig rig="flat" dir="t">
              <a:rot lat="0" lon="0" rev="7200000"/>
            </a:lightRig>
          </a:scene3d>
          <a:sp3d extrusionH="107950">
            <a:extrusionClr>
              <a:srgbClr val="94C3D8"/>
            </a:extrusion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/>
          <p:cNvSpPr txBox="1">
            <a:spLocks/>
          </p:cNvSpPr>
          <p:nvPr/>
        </p:nvSpPr>
        <p:spPr>
          <a:xfrm>
            <a:off x="1447800" y="4495800"/>
            <a:ext cx="6172200" cy="369332"/>
          </a:xfrm>
          <a:prstGeom prst="rect">
            <a:avLst/>
          </a:prstGeom>
          <a:ln w="12700">
            <a:gradFill>
              <a:gsLst>
                <a:gs pos="60000">
                  <a:schemeClr val="tx1">
                    <a:lumMod val="50000"/>
                    <a:lumOff val="50000"/>
                  </a:schemeClr>
                </a:gs>
                <a:gs pos="94000">
                  <a:schemeClr val="tx1">
                    <a:lumMod val="50000"/>
                    <a:lumOff val="5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blurRad="12700" dir="11880000" rotWithShape="0">
              <a:prstClr val="black">
                <a:alpha val="83000"/>
              </a:prstClr>
            </a:outerShdw>
          </a:effectLst>
        </p:spPr>
        <p:txBody>
          <a:bodyPr vert="horz" lIns="91440" tIns="45720" rIns="91440" bIns="4572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b="0" i="1" u="none" strike="noStrike" kern="1200" cap="none" spc="200" normalizeH="0" baseline="0" noProof="0" dirty="0" smtClean="0">
                <a:ln>
                  <a:noFill/>
                </a:ln>
                <a:solidFill>
                  <a:srgbClr val="6B633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u="none" strike="noStrike" kern="1200" cap="none" spc="200" normalizeH="0" baseline="0" noProof="0" dirty="0" smtClean="0">
                <a:ln>
                  <a:noFill/>
                </a:ln>
                <a:solidFill>
                  <a:srgbClr val="6B633D"/>
                </a:solidFill>
                <a:uLnTx/>
                <a:uFillTx/>
                <a:latin typeface="+mn-lt"/>
                <a:ea typeface="+mn-ea"/>
                <a:cs typeface="+mn-cs"/>
              </a:rPr>
              <a:t>Course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24200" y="228600"/>
            <a:ext cx="464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Part II. Data and Network Infrastructure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3-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10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0" y="5405735"/>
            <a:ext cx="4495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Figure 3.2 </a:t>
            </a:r>
            <a:r>
              <a:rPr lang="en-US" sz="2000" b="1" i="1" dirty="0" smtClean="0"/>
              <a:t>Data life cycle </a:t>
            </a:r>
            <a:endParaRPr lang="en-US" sz="2000" b="1" i="1" dirty="0"/>
          </a:p>
        </p:txBody>
      </p:sp>
      <p:pic>
        <p:nvPicPr>
          <p:cNvPr id="9" name="Content Placeholder 8" descr="3-1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04800" y="2155986"/>
            <a:ext cx="8512296" cy="3254214"/>
          </a:xfrm>
          <a:effectLst>
            <a:outerShdw blurRad="4191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685800" y="476071"/>
            <a:ext cx="784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Data management </a:t>
            </a:r>
            <a:r>
              <a:rPr lang="en-US" sz="2400" dirty="0" smtClean="0"/>
              <a:t>is a structured approach for capturing, storing, processing, integrating, distributing, securing, and archiving data effectively throughout their </a:t>
            </a:r>
            <a:r>
              <a:rPr lang="en-US" sz="2400" i="1" dirty="0" smtClean="0"/>
              <a:t>life cycle.</a:t>
            </a:r>
            <a:endParaRPr lang="en-US" sz="2400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3-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11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4" descr="Syncsort-Data-Warehouse-figure-chap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037559"/>
            <a:ext cx="8534400" cy="4753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46100" dist="88900" sx="102000" sy="102000" algn="ctr" rotWithShape="0">
              <a:prstClr val="black">
                <a:alpha val="52000"/>
              </a:prst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1295400" y="5848290"/>
            <a:ext cx="5943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 smtClean="0"/>
              <a:t>Figure 3.4. Model of an Enterprise Data Warehouse</a:t>
            </a:r>
            <a:endParaRPr lang="en-US" sz="2000" b="1" dirty="0">
              <a:solidFill>
                <a:schemeClr val="hlin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358914"/>
            <a:ext cx="8534400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Data from various sources are extracted, transformed, &amp; loaded (ETL) into a data warehouse; then used to support functions and apps throughout the enterprise.</a:t>
            </a:r>
            <a:endParaRPr lang="en-US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534D2F"/>
                </a:solidFill>
              </a:rPr>
              <a:t>3.2 File Management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48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	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	Computer systems 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organize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data into a hierarchy: </a:t>
            </a:r>
            <a:b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		bits, bytes, fields, records, files</a:t>
            </a:r>
            <a:r>
              <a:rPr lang="en-US" sz="18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and databases</a:t>
            </a:r>
            <a:endParaRPr lang="en-US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3-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12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3" descr="Figure-3-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5850" y="2374900"/>
            <a:ext cx="6762750" cy="334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1066800" y="5715000"/>
            <a:ext cx="6781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Figure 3.6 Hierarchy of data for a computer-based file. 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Limitations of the File Environment 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534400" cy="452596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When organizations began using computers, they started with one application at a time, usually accounting, billing, and payroll. Each app was designed to be a </a:t>
            </a:r>
            <a:r>
              <a:rPr lang="en-US" sz="2400" i="1" dirty="0" smtClean="0">
                <a:solidFill>
                  <a:schemeClr val="bg2">
                    <a:lumMod val="10000"/>
                  </a:schemeClr>
                </a:solidFill>
              </a:rPr>
              <a:t>stand-alone system, 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which led to data problems.</a:t>
            </a:r>
          </a:p>
          <a:p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Data problems with a </a:t>
            </a:r>
            <a:r>
              <a:rPr lang="en-US" sz="2400" i="1" dirty="0" smtClean="0">
                <a:solidFill>
                  <a:schemeClr val="bg2">
                    <a:lumMod val="10000"/>
                  </a:schemeClr>
                </a:solidFill>
              </a:rPr>
              <a:t>file environment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:</a:t>
            </a:r>
          </a:p>
          <a:p>
            <a:pPr lvl="1"/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data redundancy</a:t>
            </a:r>
          </a:p>
          <a:p>
            <a:pPr lvl="1"/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data inconsistency</a:t>
            </a:r>
          </a:p>
          <a:p>
            <a:pPr lvl="1"/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data isolation</a:t>
            </a:r>
          </a:p>
          <a:p>
            <a:pPr lvl="1">
              <a:spcAft>
                <a:spcPts val="600"/>
              </a:spcAft>
            </a:pP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data security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3-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13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838200" y="4495800"/>
            <a:ext cx="7239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400" dirty="0" smtClean="0"/>
              <a:t> Stand-alone systems result in data redundancy, inconsistency, and isolation. </a:t>
            </a:r>
          </a:p>
          <a:p>
            <a:pPr lvl="1"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400" i="1" dirty="0" smtClean="0">
                <a:solidFill>
                  <a:schemeClr val="bg2">
                    <a:lumMod val="10000"/>
                  </a:schemeClr>
                </a:solidFill>
              </a:rPr>
              <a:t>Database management systems 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helped solve the data problems of file-based systems.</a:t>
            </a:r>
          </a:p>
        </p:txBody>
      </p:sp>
      <p:pic>
        <p:nvPicPr>
          <p:cNvPr id="9219" name="Picture 3" descr="Figure-3-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450276"/>
            <a:ext cx="7315200" cy="3893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82600" dist="76200" dir="4200000" sx="103000" sy="103000" algn="ctr" rotWithShape="0">
              <a:schemeClr val="accent1">
                <a:lumMod val="50000"/>
                <a:alpha val="65000"/>
              </a:schemeClr>
            </a:outerShdw>
          </a:effectLst>
        </p:spPr>
      </p:pic>
      <p:sp>
        <p:nvSpPr>
          <p:cNvPr id="922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3-</a:t>
            </a:r>
            <a:fld id="{81DB2BDE-AF53-4D23-86DE-C817B242CE96}" type="slidenum">
              <a:rPr lang="en-US" smtClean="0">
                <a:solidFill>
                  <a:schemeClr val="bg2">
                    <a:lumMod val="10000"/>
                  </a:schemeClr>
                </a:solidFill>
              </a:rPr>
              <a:pPr/>
              <a:t>14</a:t>
            </a:fld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81000" y="6400800"/>
            <a:ext cx="2895600" cy="365125"/>
          </a:xfrm>
        </p:spPr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685800" y="5105400"/>
            <a:ext cx="7772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/>
              <a:t>Figure 3.10 Database management system provides access to all data in the database.            </a:t>
            </a:r>
            <a:r>
              <a:rPr lang="en-US" sz="2000" b="1" dirty="0">
                <a:solidFill>
                  <a:schemeClr val="hlink"/>
                </a:solidFill>
              </a:rPr>
              <a:t>  </a:t>
            </a:r>
          </a:p>
        </p:txBody>
      </p:sp>
      <p:pic>
        <p:nvPicPr>
          <p:cNvPr id="11267" name="Picture 3" descr="Figure-3-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762000"/>
            <a:ext cx="8477277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368300" dist="177800" dir="2880000" sx="102000" sy="102000" algn="ctr" rotWithShape="0">
              <a:schemeClr val="accent1">
                <a:lumMod val="50000"/>
                <a:alpha val="40000"/>
              </a:schemeClr>
            </a:outerShdw>
          </a:effectLst>
        </p:spPr>
      </p:pic>
      <p:sp>
        <p:nvSpPr>
          <p:cNvPr id="1126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3-</a:t>
            </a:r>
            <a:fld id="{FE2C63AA-4232-4D77-8E03-5069BE3D0EDC}" type="slidenum">
              <a:rPr lang="en-US" smtClean="0">
                <a:solidFill>
                  <a:schemeClr val="tx1"/>
                </a:solidFill>
              </a:rPr>
              <a:pPr/>
              <a:t>15</a:t>
            </a:fld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81000" y="6400800"/>
            <a:ext cx="2895600" cy="365125"/>
          </a:xfrm>
        </p:spPr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3.3 Database Management Systems (DMBS)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Numerous data sources</a:t>
            </a:r>
          </a:p>
          <a:p>
            <a:pPr lvl="1"/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clickstream data from Web and e-commerce applications</a:t>
            </a:r>
          </a:p>
          <a:p>
            <a:pPr lvl="1"/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detailed data from POS terminals</a:t>
            </a:r>
          </a:p>
          <a:p>
            <a:pPr lvl="1"/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filtered data from CRM, supply chain, and enterprise resource planning applications</a:t>
            </a:r>
          </a:p>
          <a:p>
            <a:pPr>
              <a:spcBef>
                <a:spcPts val="1800"/>
              </a:spcBef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DBMS permits an organization to centralize data, manage them efficiently, and give application programs access to the stored data.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3-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16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228600" y="2362200"/>
            <a:ext cx="3505200" cy="170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en-US" sz="2000" b="1" dirty="0" smtClean="0"/>
              <a:t>Centralized database</a:t>
            </a:r>
          </a:p>
          <a:p>
            <a:pPr marL="457200" indent="-457200">
              <a:buFont typeface="+mj-lt"/>
              <a:buAutoNum type="alphaLcParenR"/>
            </a:pPr>
            <a:r>
              <a:rPr lang="en-US" sz="2000" b="1" dirty="0" smtClean="0"/>
              <a:t>Distributed </a:t>
            </a:r>
            <a:r>
              <a:rPr lang="en-US" sz="2000" b="1" dirty="0"/>
              <a:t>database with complete or partial copies of the central database in more than one </a:t>
            </a:r>
            <a:r>
              <a:rPr lang="en-US" sz="2000" b="1" dirty="0" smtClean="0"/>
              <a:t>location                </a:t>
            </a:r>
            <a:r>
              <a:rPr lang="en-US" sz="2000" b="1" dirty="0" smtClean="0">
                <a:solidFill>
                  <a:schemeClr val="hlink"/>
                </a:solidFill>
              </a:rPr>
              <a:t>   </a:t>
            </a:r>
            <a:endParaRPr lang="en-US" sz="2000" dirty="0">
              <a:solidFill>
                <a:schemeClr val="hlink"/>
              </a:solidFill>
            </a:endParaRPr>
          </a:p>
        </p:txBody>
      </p:sp>
      <p:pic>
        <p:nvPicPr>
          <p:cNvPr id="10243" name="Picture 3" descr="Figure-3-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368111"/>
            <a:ext cx="4572000" cy="5804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33400" dir="8280000" sx="105000" sy="105000" algn="ctr" rotWithShape="0">
              <a:schemeClr val="accent1">
                <a:lumMod val="50000"/>
                <a:alpha val="61000"/>
              </a:schemeClr>
            </a:outerShdw>
          </a:effectLst>
        </p:spPr>
      </p:pic>
      <p:sp>
        <p:nvSpPr>
          <p:cNvPr id="1024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3-</a:t>
            </a:r>
            <a:fld id="{3ED3B7A1-ECC5-4086-8750-945D2B575EC8}" type="slidenum">
              <a:rPr lang="en-US" smtClean="0">
                <a:solidFill>
                  <a:schemeClr val="tx2">
                    <a:lumMod val="50000"/>
                  </a:schemeClr>
                </a:solidFill>
              </a:rPr>
              <a:pPr/>
              <a:t>17</a:t>
            </a:fld>
            <a:endParaRPr lang="en-US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1905000"/>
            <a:ext cx="3124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</a:rPr>
              <a:t>2 types of databases:</a:t>
            </a:r>
            <a:endParaRPr lang="en-US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2895600" cy="365125"/>
          </a:xfrm>
        </p:spPr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Functions of a Database Management System (DBMS) </a:t>
            </a:r>
            <a:endParaRPr lang="en-US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Data filtering and profiling: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Inspecting the data for errors, inconsistencies, redundancies, and incomplete information.</a:t>
            </a:r>
          </a:p>
          <a:p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Data quality: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Correcting, standardizing, and verifying the integrity of the data.</a:t>
            </a:r>
          </a:p>
          <a:p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Data synchronization: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Integrating, matching, or linking data from disparate sources.</a:t>
            </a:r>
          </a:p>
          <a:p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Data enrichment: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Enhancing data using information from internal and external data sources.</a:t>
            </a:r>
          </a:p>
          <a:p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Data maintenance: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Checking and controlling data integrity over time.</a:t>
            </a:r>
            <a:endParaRPr lang="en-US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3-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18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3.4 Data Warehouses, Data Marts, and</a:t>
            </a:r>
            <a:br>
              <a:rPr lang="en-US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Data Centers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spcBef>
                <a:spcPts val="1200"/>
              </a:spcBef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Data warehouse: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a repository in which data are organized so that they can be readily analyzed using methods such as data mining, decision support, querying, and other applications. </a:t>
            </a:r>
          </a:p>
          <a:p>
            <a:pPr lvl="1">
              <a:spcBef>
                <a:spcPts val="12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enable managers and knowledge workers to leverage enterprise data to make the smartest decisions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enable OLAP (online analytic processing)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Data marts: 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designed for a strategic business unit (SBU) or a single department.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Data centers: 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facilities containing mission-critical ISs </a:t>
            </a:r>
            <a:b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and components that deliver data and IT services to the enterprise. </a:t>
            </a:r>
          </a:p>
          <a:p>
            <a:endParaRPr lang="en-US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3-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19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spc="3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800" b="1" dirty="0" smtClean="0">
                <a:solidFill>
                  <a:srgbClr val="534D2F"/>
                </a:solidFill>
              </a:rPr>
              <a:t>3.1 Data, Text, and Document Management</a:t>
            </a:r>
          </a:p>
          <a:p>
            <a:pPr>
              <a:lnSpc>
                <a:spcPct val="150000"/>
              </a:lnSpc>
              <a:buNone/>
            </a:pPr>
            <a:r>
              <a:rPr lang="en-US" sz="2800" b="1" dirty="0" smtClean="0">
                <a:solidFill>
                  <a:srgbClr val="534D2F"/>
                </a:solidFill>
              </a:rPr>
              <a:t>3.2 File Management Systems</a:t>
            </a:r>
          </a:p>
          <a:p>
            <a:pPr>
              <a:lnSpc>
                <a:spcPct val="150000"/>
              </a:lnSpc>
              <a:buNone/>
            </a:pPr>
            <a:r>
              <a:rPr lang="en-US" sz="2800" b="1" dirty="0" smtClean="0">
                <a:solidFill>
                  <a:srgbClr val="534D2F"/>
                </a:solidFill>
              </a:rPr>
              <a:t>3.3 Database Management Systems</a:t>
            </a:r>
          </a:p>
          <a:p>
            <a:pPr>
              <a:lnSpc>
                <a:spcPct val="150000"/>
              </a:lnSpc>
              <a:buNone/>
            </a:pPr>
            <a:r>
              <a:rPr lang="en-US" sz="2800" b="1" dirty="0" smtClean="0">
                <a:solidFill>
                  <a:srgbClr val="534D2F"/>
                </a:solidFill>
              </a:rPr>
              <a:t>3.4 Data Warehouses, Data Marts, and Data Centers</a:t>
            </a:r>
          </a:p>
          <a:p>
            <a:pPr>
              <a:lnSpc>
                <a:spcPct val="150000"/>
              </a:lnSpc>
              <a:buNone/>
            </a:pPr>
            <a:r>
              <a:rPr lang="en-US" sz="2800" b="1" dirty="0" smtClean="0">
                <a:solidFill>
                  <a:srgbClr val="534D2F"/>
                </a:solidFill>
              </a:rPr>
              <a:t>3.5 Enterprise Content Management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3-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2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3-</a:t>
            </a:r>
            <a:fld id="{4C0BDC54-7FBA-410E-843C-F866E66B0366}" type="slidenum">
              <a:rPr lang="en-US" smtClean="0">
                <a:solidFill>
                  <a:schemeClr val="tx2">
                    <a:lumMod val="50000"/>
                  </a:schemeClr>
                </a:solidFill>
              </a:rPr>
              <a:pPr/>
              <a:t>20</a:t>
            </a:fld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" name="Picture 3" descr="Figure-3-1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381000"/>
            <a:ext cx="5486400" cy="50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69900" dist="431800" dir="2220000" sx="102000" sy="102000" algn="ctr" rotWithShape="0">
              <a:prstClr val="black">
                <a:alpha val="11000"/>
              </a:prstClr>
            </a:outerShdw>
          </a:effectLst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762000" y="5543490"/>
            <a:ext cx="6858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/>
              <a:t>Figure 3.11 Data warehouse framework and views.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Building an Enterprise Data Warehouse (EDW)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>
              <a:buNone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A company that is considering building a DW first needs to address a series of basic questions to avoid a failure: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Does top management support the DW? 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Do users want access to a broad range of data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Do users want data access and analysis tools?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Do users understand how to use the DW to solve business problems?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Does the unit have one or more power users who can understand DW technologies?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3-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21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3-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22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3" descr="Figure-3-1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381000"/>
            <a:ext cx="7924800" cy="525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28600" sx="106000" sy="106000" algn="ctr" rotWithShape="0">
              <a:schemeClr val="tx2">
                <a:lumMod val="50000"/>
                <a:alpha val="40000"/>
              </a:schemeClr>
            </a:outerShdw>
          </a:effectLst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838200" y="5829925"/>
            <a:ext cx="7010400" cy="72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/>
              <a:t>Figure 3.12 Teradata Corp.’s </a:t>
            </a:r>
            <a:r>
              <a:rPr lang="en-US" sz="2000" b="1" dirty="0" smtClean="0"/>
              <a:t>EDW</a:t>
            </a:r>
            <a:endParaRPr lang="en-US" sz="2000" b="1" dirty="0">
              <a:solidFill>
                <a:schemeClr val="hlink"/>
              </a:solidFill>
            </a:endParaRPr>
          </a:p>
          <a:p>
            <a:pPr>
              <a:spcBef>
                <a:spcPct val="50000"/>
              </a:spcBef>
            </a:pPr>
            <a:endParaRPr lang="en-US" sz="1400" dirty="0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>
                <a:solidFill>
                  <a:schemeClr val="tx1"/>
                </a:solidFill>
              </a:rPr>
              <a:t>Suitability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2600" dirty="0" smtClean="0">
                <a:solidFill>
                  <a:schemeClr val="tx1"/>
                </a:solidFill>
              </a:rPr>
              <a:t>Data warehousing is most appropriate for organizations that have some of the following characteristics: </a:t>
            </a:r>
            <a:endParaRPr lang="en-US" sz="3000" dirty="0" smtClean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End users need to access large amounts of data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Operational data are stored in different systems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The organization serves a large, diverse customer base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The same data are represented differently in different systems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Extensive end-user computing is performed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3-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23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3.5 Enterprise Content Management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ECM includes: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 electronic document management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Web content management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digital asset management, and 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electronic records management (ERM)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3-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24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3-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25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4" descr="Figure-3-5b-doc-mant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20872" y="225100"/>
            <a:ext cx="5618128" cy="526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850900" dist="584200" algn="ctr" rotWithShape="0">
              <a:schemeClr val="accent1">
                <a:lumMod val="50000"/>
                <a:alpha val="35000"/>
              </a:schemeClr>
            </a:outerShdw>
          </a:effectLst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295400" y="5464314"/>
            <a:ext cx="6477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/>
              <a:t>Figure 3.13 Electronic records management from </a:t>
            </a:r>
            <a:r>
              <a:rPr lang="en-US" sz="2000" b="1" dirty="0" smtClean="0"/>
              <a:t>creation</a:t>
            </a:r>
            <a:br>
              <a:rPr lang="en-US" sz="2000" b="1" dirty="0" smtClean="0"/>
            </a:br>
            <a:r>
              <a:rPr lang="en-US" sz="2000" b="1" dirty="0" smtClean="0"/>
              <a:t>to </a:t>
            </a:r>
            <a:r>
              <a:rPr lang="en-US" sz="2000" b="1" dirty="0"/>
              <a:t>retention or destruction     </a:t>
            </a:r>
            <a:endParaRPr lang="en-US" sz="2000" b="1" dirty="0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Unstructured business records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Businesses generate volumes of documents, messages, and memos that, by their nature, contain 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unstructured content </a:t>
            </a:r>
            <a:r>
              <a:rPr lang="en-US" sz="2400" dirty="0" smtClean="0">
                <a:solidFill>
                  <a:schemeClr val="tx1"/>
                </a:solidFill>
              </a:rPr>
              <a:t>that cannot be put into a database. 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Many of these materials are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business records </a:t>
            </a:r>
            <a:r>
              <a:rPr lang="en-US" sz="2400" dirty="0" smtClean="0">
                <a:solidFill>
                  <a:schemeClr val="tx1"/>
                </a:solidFill>
              </a:rPr>
              <a:t>that must be retained and made available when requested by auditors, investigators, the SEC, the IRS, or other authorities. 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To be retrievable, business records must be organized and indexed.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Records are not needed for current operations or decisions, are archived—moved into longer-term storage.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3-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26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Business Value of E-Records Management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Companies need to be prepared to respond to an audit, federal investigation, lawsuit, or other legal action against it.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n-US" sz="2000" i="1" dirty="0" smtClean="0">
                <a:solidFill>
                  <a:schemeClr val="tx1"/>
                </a:solidFill>
              </a:rPr>
              <a:t>Examples of lawsuits: </a:t>
            </a:r>
            <a:r>
              <a:rPr lang="en-US" sz="2000" dirty="0" smtClean="0">
                <a:solidFill>
                  <a:schemeClr val="tx1"/>
                </a:solidFill>
              </a:rPr>
              <a:t>patent violations, fraud, product safety negligence, theft of intellectual property, breach of contract, wrongful termination, harassment, and discrimination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chemeClr val="tx1"/>
                </a:solidFill>
              </a:rPr>
              <a:t>E-discovery</a:t>
            </a:r>
            <a:r>
              <a:rPr lang="en-US" sz="2400" dirty="0" smtClean="0">
                <a:solidFill>
                  <a:schemeClr val="tx1"/>
                </a:solidFill>
              </a:rPr>
              <a:t> is the process of gathering electronically stored information in preparation for trial, legal or regulatory investigation, or administrative action as required by law. 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n-US" sz="2000" dirty="0" smtClean="0">
                <a:solidFill>
                  <a:schemeClr val="tx1"/>
                </a:solidFill>
              </a:rPr>
              <a:t>When a company receives an </a:t>
            </a:r>
            <a:r>
              <a:rPr lang="en-US" sz="2000" b="1" dirty="0" smtClean="0">
                <a:solidFill>
                  <a:schemeClr val="tx1"/>
                </a:solidFill>
              </a:rPr>
              <a:t>e-discovery request, </a:t>
            </a:r>
            <a:r>
              <a:rPr lang="en-US" sz="2000" dirty="0" smtClean="0">
                <a:solidFill>
                  <a:schemeClr val="tx1"/>
                </a:solidFill>
              </a:rPr>
              <a:t>the company must produce what is requested—or face charges of obstructing justice or being in contempt of court.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3-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27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Companies have incurred huge costs for not responding to e-discovery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Failure to save e-mails resulted in a $2.75 million fine for Phillip Morris.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Failure to respond to e-discovery requests cost Bank of America $10 million in fines.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Failure to produce backup tapes and deleted e-mails resulted in a $29.3 million jury verdict against UBS Warburg in the landmark case, </a:t>
            </a:r>
            <a:r>
              <a:rPr lang="en-US" sz="2400" i="1" dirty="0" smtClean="0">
                <a:solidFill>
                  <a:schemeClr val="tx1"/>
                </a:solidFill>
              </a:rPr>
              <a:t>Zubulake v. UBS Warburg.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3-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28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>
                <a:solidFill>
                  <a:schemeClr val="bg2">
                    <a:lumMod val="25000"/>
                  </a:schemeClr>
                </a:solidFill>
              </a:rPr>
              <a:t>Chapter 3 Link Library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Advizor Solutions, data analytics and visualization </a:t>
            </a:r>
            <a:r>
              <a:rPr lang="en-US" sz="2000" i="1" dirty="0" smtClean="0">
                <a:solidFill>
                  <a:schemeClr val="bg2">
                    <a:lumMod val="10000"/>
                  </a:schemeClr>
                </a:solidFill>
                <a:hlinkClick r:id="rId3"/>
              </a:rPr>
              <a:t>http://advizorsolutions.com/   </a:t>
            </a:r>
            <a:endParaRPr lang="en-US" sz="2000" dirty="0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Clarabridge: How Text Mining Works </a:t>
            </a:r>
            <a:r>
              <a:rPr lang="en-US" sz="2000" i="1" dirty="0" smtClean="0">
                <a:solidFill>
                  <a:schemeClr val="bg2">
                    <a:lumMod val="10000"/>
                  </a:schemeClr>
                </a:solidFill>
                <a:hlinkClick r:id="rId4"/>
              </a:rPr>
              <a:t>http://clarabridge.com/ </a:t>
            </a:r>
            <a:endParaRPr lang="en-US" sz="2000" dirty="0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SAS Text Miner </a:t>
            </a:r>
            <a:r>
              <a:rPr lang="en-US" sz="2000" i="1" dirty="0" smtClean="0">
                <a:solidFill>
                  <a:schemeClr val="bg2">
                    <a:lumMod val="10000"/>
                  </a:schemeClr>
                </a:solidFill>
              </a:rPr>
              <a:t>http://</a:t>
            </a:r>
            <a:r>
              <a:rPr lang="en-US" sz="2000" i="1" dirty="0" smtClean="0">
                <a:solidFill>
                  <a:schemeClr val="bg2">
                    <a:lumMod val="10000"/>
                  </a:schemeClr>
                </a:solidFill>
                <a:hlinkClick r:id="rId5"/>
              </a:rPr>
              <a:t>sas.com/</a:t>
            </a:r>
            <a:endParaRPr lang="en-US" sz="2000" dirty="0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Tableau data visualization 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  <a:hlinkClick r:id="rId6"/>
              </a:rPr>
              <a:t>software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000" i="1" dirty="0" smtClean="0">
                <a:solidFill>
                  <a:schemeClr val="bg2">
                    <a:lumMod val="10000"/>
                  </a:schemeClr>
                </a:solidFill>
                <a:hlinkClick r:id="rId7"/>
              </a:rPr>
              <a:t>http://tableausoftware.com/data-visualization-software/ </a:t>
            </a:r>
            <a:endParaRPr lang="en-US" sz="2000" dirty="0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EMC Corp., enterprise content management  </a:t>
            </a:r>
            <a:r>
              <a:rPr lang="en-US" sz="2000" i="1" dirty="0" smtClean="0">
                <a:solidFill>
                  <a:schemeClr val="bg2">
                    <a:lumMod val="10000"/>
                  </a:schemeClr>
                </a:solidFill>
                <a:hlinkClick r:id="rId8"/>
              </a:rPr>
              <a:t>http://emc.com</a:t>
            </a:r>
            <a:r>
              <a:rPr lang="en-US" sz="2000" i="1" dirty="0" smtClean="0">
                <a:solidFill>
                  <a:schemeClr val="bg2">
                    <a:lumMod val="10000"/>
                  </a:schemeClr>
                </a:solidFill>
              </a:rPr>
              <a:t>  </a:t>
            </a:r>
            <a:endParaRPr lang="en-US" sz="2000" dirty="0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Oracle DBMS </a:t>
            </a:r>
            <a:r>
              <a:rPr lang="en-US" sz="2000" i="1" dirty="0" smtClean="0">
                <a:solidFill>
                  <a:schemeClr val="bg2">
                    <a:lumMod val="10000"/>
                  </a:schemeClr>
                </a:solidFill>
                <a:hlinkClick r:id="rId9"/>
              </a:rPr>
              <a:t>http://oracle.com/</a:t>
            </a:r>
            <a:r>
              <a:rPr lang="en-US" sz="2000" i="1" dirty="0" smtClean="0">
                <a:solidFill>
                  <a:schemeClr val="bg2">
                    <a:lumMod val="10000"/>
                  </a:schemeClr>
                </a:solidFill>
              </a:rPr>
              <a:t>  </a:t>
            </a:r>
            <a:endParaRPr lang="en-US" sz="2000" dirty="0" smtClean="0">
              <a:solidFill>
                <a:schemeClr val="bg2">
                  <a:lumMod val="1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3-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29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sz="3600" i="1" spc="3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 Learning Objectives</a:t>
            </a:r>
            <a:endParaRPr lang="en-US" sz="3600" b="1" dirty="0">
              <a:solidFill>
                <a:srgbClr val="6B633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pPr lvl="0">
              <a:spcAft>
                <a:spcPts val="1200"/>
              </a:spcAft>
            </a:pPr>
            <a:r>
              <a:rPr lang="en-US" sz="2800" b="1" dirty="0" smtClean="0">
                <a:solidFill>
                  <a:srgbClr val="534D2F"/>
                </a:solidFill>
              </a:rPr>
              <a:t>Describe data, text, and document management, and their impacts on performance.</a:t>
            </a:r>
          </a:p>
          <a:p>
            <a:pPr lvl="0">
              <a:spcAft>
                <a:spcPts val="1200"/>
              </a:spcAft>
            </a:pPr>
            <a:r>
              <a:rPr lang="en-US" sz="2800" b="1" dirty="0" smtClean="0">
                <a:solidFill>
                  <a:srgbClr val="534D2F"/>
                </a:solidFill>
              </a:rPr>
              <a:t>Understand file management systems.</a:t>
            </a:r>
          </a:p>
          <a:p>
            <a:pPr lvl="0">
              <a:spcAft>
                <a:spcPts val="1200"/>
              </a:spcAft>
            </a:pPr>
            <a:r>
              <a:rPr lang="en-US" sz="2800" b="1" dirty="0" smtClean="0">
                <a:solidFill>
                  <a:srgbClr val="534D2F"/>
                </a:solidFill>
              </a:rPr>
              <a:t>Understand the functions of databases and database management systems.</a:t>
            </a:r>
          </a:p>
          <a:p>
            <a:pPr lvl="0">
              <a:spcAft>
                <a:spcPts val="1200"/>
              </a:spcAft>
            </a:pPr>
            <a:r>
              <a:rPr lang="en-US" sz="2800" b="1" dirty="0" smtClean="0">
                <a:solidFill>
                  <a:srgbClr val="534D2F"/>
                </a:solidFill>
              </a:rPr>
              <a:t>Describe the tactical and strategic benefits of data warehouses, data marts, and data centers.</a:t>
            </a:r>
          </a:p>
          <a:p>
            <a:pPr>
              <a:lnSpc>
                <a:spcPct val="150000"/>
              </a:lnSpc>
              <a:buNone/>
            </a:pPr>
            <a:endParaRPr lang="en-US" sz="2800" b="1" dirty="0" smtClean="0">
              <a:solidFill>
                <a:srgbClr val="534D2F"/>
              </a:solidFill>
            </a:endParaRPr>
          </a:p>
          <a:p>
            <a:pPr>
              <a:lnSpc>
                <a:spcPct val="150000"/>
              </a:lnSpc>
              <a:buNone/>
            </a:pPr>
            <a:endParaRPr lang="en-US" sz="2800" b="1" dirty="0" smtClean="0">
              <a:solidFill>
                <a:srgbClr val="534D2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Copyright 2012 John Wiley &amp; Sons, Inc.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600" dirty="0" smtClean="0">
                <a:solidFill>
                  <a:schemeClr val="tx1"/>
                </a:solidFill>
              </a:rPr>
              <a:t>3-</a:t>
            </a:r>
            <a:fld id="{4C0BDC54-7FBA-410E-843C-F866E66B0366}" type="slidenum">
              <a:rPr lang="en-US" sz="1600" smtClean="0">
                <a:solidFill>
                  <a:schemeClr val="tx1"/>
                </a:solidFill>
              </a:rPr>
              <a:pPr/>
              <a:t>3</a:t>
            </a:fld>
            <a:endParaRPr lang="en-US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3.1 Data, Text, and Document Management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01000" cy="452596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buNone/>
            </a:pPr>
            <a:r>
              <a:rPr lang="en-US" sz="2600" dirty="0" smtClean="0"/>
              <a:t>	</a:t>
            </a:r>
            <a:r>
              <a:rPr lang="en-US" sz="2600" dirty="0" smtClean="0">
                <a:solidFill>
                  <a:schemeClr val="tx1"/>
                </a:solidFill>
              </a:rPr>
              <a:t>Data, text, and documents are strategic assets.  Vast quantities are:</a:t>
            </a:r>
          </a:p>
          <a:p>
            <a:pPr lvl="1">
              <a:spcBef>
                <a:spcPts val="0"/>
              </a:spcBef>
            </a:pPr>
            <a:r>
              <a:rPr lang="en-US" sz="2600" dirty="0" smtClean="0">
                <a:solidFill>
                  <a:schemeClr val="tx1"/>
                </a:solidFill>
              </a:rPr>
              <a:t>created and collected</a:t>
            </a:r>
          </a:p>
          <a:p>
            <a:pPr lvl="1">
              <a:spcBef>
                <a:spcPts val="0"/>
              </a:spcBef>
            </a:pPr>
            <a:r>
              <a:rPr lang="en-US" sz="2600" dirty="0" smtClean="0">
                <a:solidFill>
                  <a:schemeClr val="tx1"/>
                </a:solidFill>
              </a:rPr>
              <a:t>then stored – often in 5 or more locations</a:t>
            </a:r>
          </a:p>
          <a:p>
            <a:pPr>
              <a:spcBef>
                <a:spcPts val="1800"/>
              </a:spcBef>
              <a:spcAft>
                <a:spcPts val="1800"/>
              </a:spcAft>
              <a:buNone/>
            </a:pPr>
            <a:r>
              <a:rPr lang="en-US" sz="2800" b="1" dirty="0" smtClean="0">
                <a:solidFill>
                  <a:schemeClr val="tx1"/>
                </a:solidFill>
              </a:rPr>
              <a:t>	</a:t>
            </a:r>
            <a:r>
              <a:rPr lang="en-US" sz="2600" b="1" dirty="0" smtClean="0">
                <a:solidFill>
                  <a:schemeClr val="tx1"/>
                </a:solidFill>
              </a:rPr>
              <a:t>Data, text, and document management </a:t>
            </a:r>
            <a:r>
              <a:rPr lang="en-US" sz="2600" dirty="0" smtClean="0">
                <a:solidFill>
                  <a:schemeClr val="tx1"/>
                </a:solidFill>
              </a:rPr>
              <a:t>helps companies improve productivity by insuring that people can find what they need without having to conduct a long and difficult search.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3-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4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Data Management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Why does data management matter? </a:t>
            </a:r>
          </a:p>
          <a:p>
            <a:pPr lvl="1">
              <a:spcAft>
                <a:spcPts val="1200"/>
              </a:spcAft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No enterprise can be effective without high quality data that is accessible when needed. </a:t>
            </a:r>
          </a:p>
          <a:p>
            <a:pPr lvl="1">
              <a:spcAft>
                <a:spcPts val="1200"/>
              </a:spcAft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Data that’s incomplete or out of context cannot be trusted.</a:t>
            </a:r>
          </a:p>
          <a:p>
            <a:pPr lvl="1">
              <a:spcAft>
                <a:spcPts val="1800"/>
              </a:spcAft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Organizations with at least 1,000 knowledge workers lose ~ $5.7 million annually in time wasted by employees reformatting data as they move among applications.</a:t>
            </a:r>
          </a:p>
          <a:p>
            <a:pPr>
              <a:buNone/>
            </a:pP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What is the goal of data management?</a:t>
            </a:r>
          </a:p>
          <a:p>
            <a:pPr lvl="1"/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To provide the infrastructure and tools to transform raw data into usable information of the highest quality.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3-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5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Data Management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400" i="1" dirty="0" smtClean="0">
                <a:solidFill>
                  <a:schemeClr val="tx1"/>
                </a:solidFill>
              </a:rPr>
              <a:t>Why is data management difficult and expensive? </a:t>
            </a:r>
            <a:endParaRPr lang="en-US" sz="2400" dirty="0" smtClean="0">
              <a:solidFill>
                <a:schemeClr val="tx1"/>
              </a:solidFill>
            </a:endParaRP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Volume of data is increasing exponentially.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Data is scattered throughout  the organization.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Data is created and used offline without going through quality control checks.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Data may be redundant and out-of-date, creating a huge maintenance problem.</a:t>
            </a:r>
            <a:endParaRPr lang="en-US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3-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6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7162800" cy="3840163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400" b="1" i="1" dirty="0" smtClean="0">
                <a:solidFill>
                  <a:schemeClr val="tx1"/>
                </a:solidFill>
              </a:rPr>
              <a:t>Current key issues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b="1" dirty="0" smtClean="0">
                <a:solidFill>
                  <a:schemeClr val="tx1"/>
                </a:solidFill>
              </a:rPr>
              <a:t>Master data management (MDM):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Processes to integrate data from various sources and enterprise apps in order to create a unified view of the data.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Document management system (DMS):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Hardware and software to manage, archive, and purge files and other electronic documents (e-documents).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Green computing: 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Efforts to conserve natural resources and reduce effects of computer usage on the environment.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3-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7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Data Management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rmAutofit fontScale="90000"/>
          </a:bodyPr>
          <a:lstStyle/>
          <a:p>
            <a:r>
              <a:rPr lang="en-US" i="1" dirty="0" smtClean="0">
                <a:solidFill>
                  <a:schemeClr val="tx1"/>
                </a:solidFill>
              </a:rPr>
              <a:t>IT at Work 3.1 – Healthcare Sector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/>
              <a:t>Data Errors Cost Billions of Dollars and Put Lives at Risk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Every day, healthcare administrators and others throughout the healthcare supply chain waste 24% --30% of their time correcting data errors.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Each incorrect transaction costs $60 to $80 to correct.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About 60% of all invoices among supply chain partners have errors, and each invoice error costs $40 to $400 to reconcile.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tx1"/>
                </a:solidFill>
              </a:rPr>
              <a:t>Each year, billions of dollars are wasted in the healthcare supply chain because of supply chain data disconnects.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3-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8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rmAutofit fontScale="90000"/>
          </a:bodyPr>
          <a:lstStyle/>
          <a:p>
            <a:r>
              <a:rPr lang="en-US" i="1" dirty="0" smtClean="0">
                <a:solidFill>
                  <a:schemeClr val="tx1"/>
                </a:solidFill>
              </a:rPr>
              <a:t>IT at Work 3.1 </a:t>
            </a:r>
            <a:r>
              <a:rPr lang="en-US" sz="2200" b="0" i="1" dirty="0" smtClean="0">
                <a:solidFill>
                  <a:schemeClr val="bg1">
                    <a:lumMod val="50000"/>
                  </a:schemeClr>
                </a:solidFill>
              </a:rPr>
              <a:t>(continued)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/>
              <a:t>Data Errors Cost Billions of Dollars and Put Lives at Risk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indent="0">
              <a:buNone/>
            </a:pPr>
            <a:r>
              <a:rPr lang="en-US" sz="2600" dirty="0" smtClean="0">
                <a:solidFill>
                  <a:schemeClr val="tx1"/>
                </a:solidFill>
              </a:rPr>
              <a:t>Benefits from data synchronization in the healthcare sector and supply chair: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2600" dirty="0" smtClean="0">
                <a:solidFill>
                  <a:schemeClr val="tx1"/>
                </a:solidFill>
              </a:rPr>
              <a:t>Easier and faster product sourcing  because of accurate and consistent item information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2600" dirty="0" smtClean="0">
                <a:solidFill>
                  <a:schemeClr val="tx1"/>
                </a:solidFill>
              </a:rPr>
              <a:t>Significantly reduces the amount of fraud or unauthorized purchasing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2600" dirty="0" smtClean="0">
                <a:solidFill>
                  <a:schemeClr val="tx1"/>
                </a:solidFill>
              </a:rPr>
              <a:t>Reduces unnecessary inventories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2600" dirty="0" smtClean="0">
                <a:solidFill>
                  <a:schemeClr val="tx1"/>
                </a:solidFill>
              </a:rPr>
              <a:t>Lowers prices because purchase volumes became apparent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2600" dirty="0" smtClean="0">
                <a:solidFill>
                  <a:schemeClr val="tx1"/>
                </a:solidFill>
              </a:rPr>
              <a:t>Improves patient safety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3-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9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1717</Words>
  <Application>Microsoft Office PowerPoint</Application>
  <PresentationFormat>On-screen Show (4:3)</PresentationFormat>
  <Paragraphs>219</Paragraphs>
  <Slides>29</Slides>
  <Notes>29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Data, Text, and  Document Management  </vt:lpstr>
      <vt:lpstr>Chapter 3 Outline</vt:lpstr>
      <vt:lpstr>Chapter 3 Learning Objectives</vt:lpstr>
      <vt:lpstr>3.1 Data, Text, and Document Management</vt:lpstr>
      <vt:lpstr>Data Management </vt:lpstr>
      <vt:lpstr>Data Management</vt:lpstr>
      <vt:lpstr>Data Management</vt:lpstr>
      <vt:lpstr>IT at Work 3.1 – Healthcare Sector Data Errors Cost Billions of Dollars and Put Lives at Risk</vt:lpstr>
      <vt:lpstr>IT at Work 3.1 (continued)  Data Errors Cost Billions of Dollars and Put Lives at Risk</vt:lpstr>
      <vt:lpstr>Slide 10</vt:lpstr>
      <vt:lpstr>Slide 11</vt:lpstr>
      <vt:lpstr>3.2 File Management Systems</vt:lpstr>
      <vt:lpstr>Limitations of the File Environment </vt:lpstr>
      <vt:lpstr>Slide 14</vt:lpstr>
      <vt:lpstr>Slide 15</vt:lpstr>
      <vt:lpstr>3.3 Database Management Systems (DMBS)</vt:lpstr>
      <vt:lpstr>Slide 17</vt:lpstr>
      <vt:lpstr>Functions of a Database Management System (DBMS) </vt:lpstr>
      <vt:lpstr>3.4 Data Warehouses, Data Marts, and Data Centers</vt:lpstr>
      <vt:lpstr>Slide 20</vt:lpstr>
      <vt:lpstr>Building an Enterprise Data Warehouse (EDW)</vt:lpstr>
      <vt:lpstr>Slide 22</vt:lpstr>
      <vt:lpstr>Suitability </vt:lpstr>
      <vt:lpstr>3.5 Enterprise Content Management</vt:lpstr>
      <vt:lpstr>Slide 25</vt:lpstr>
      <vt:lpstr>Unstructured business records</vt:lpstr>
      <vt:lpstr>Business Value of E-Records Management</vt:lpstr>
      <vt:lpstr>Companies have incurred huge costs for not responding to e-discovery</vt:lpstr>
      <vt:lpstr>Chapter 3 Link Library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Linda</dc:creator>
  <cp:lastModifiedBy>WileyService</cp:lastModifiedBy>
  <cp:revision>133</cp:revision>
  <dcterms:created xsi:type="dcterms:W3CDTF">2010-10-24T06:01:35Z</dcterms:created>
  <dcterms:modified xsi:type="dcterms:W3CDTF">2011-11-08T15:10:52Z</dcterms:modified>
</cp:coreProperties>
</file>