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97" r:id="rId4"/>
    <p:sldId id="261" r:id="rId5"/>
    <p:sldId id="300" r:id="rId6"/>
    <p:sldId id="317" r:id="rId7"/>
    <p:sldId id="299" r:id="rId8"/>
    <p:sldId id="301" r:id="rId9"/>
    <p:sldId id="268" r:id="rId10"/>
    <p:sldId id="304" r:id="rId11"/>
    <p:sldId id="302" r:id="rId12"/>
    <p:sldId id="271" r:id="rId13"/>
    <p:sldId id="305" r:id="rId14"/>
    <p:sldId id="306" r:id="rId15"/>
    <p:sldId id="308" r:id="rId16"/>
    <p:sldId id="309" r:id="rId17"/>
    <p:sldId id="310" r:id="rId18"/>
    <p:sldId id="311" r:id="rId19"/>
    <p:sldId id="280" r:id="rId20"/>
    <p:sldId id="312" r:id="rId21"/>
    <p:sldId id="289" r:id="rId22"/>
    <p:sldId id="318" r:id="rId23"/>
    <p:sldId id="319" r:id="rId24"/>
    <p:sldId id="321" r:id="rId25"/>
    <p:sldId id="293" r:id="rId26"/>
    <p:sldId id="322" r:id="rId27"/>
    <p:sldId id="323" r:id="rId28"/>
    <p:sldId id="295" r:id="rId29"/>
    <p:sldId id="324" r:id="rId30"/>
    <p:sldId id="325" r:id="rId31"/>
    <p:sldId id="340" r:id="rId32"/>
    <p:sldId id="339" r:id="rId33"/>
    <p:sldId id="327" r:id="rId34"/>
    <p:sldId id="328" r:id="rId35"/>
    <p:sldId id="294" r:id="rId36"/>
    <p:sldId id="329" r:id="rId37"/>
    <p:sldId id="330" r:id="rId38"/>
    <p:sldId id="331" r:id="rId39"/>
    <p:sldId id="346" r:id="rId40"/>
    <p:sldId id="296" r:id="rId41"/>
    <p:sldId id="313" r:id="rId42"/>
    <p:sldId id="314" r:id="rId43"/>
    <p:sldId id="341" r:id="rId44"/>
    <p:sldId id="342" r:id="rId45"/>
    <p:sldId id="316" r:id="rId46"/>
    <p:sldId id="334" r:id="rId47"/>
    <p:sldId id="333" r:id="rId48"/>
    <p:sldId id="344" r:id="rId49"/>
    <p:sldId id="345" r:id="rId50"/>
    <p:sldId id="336" r:id="rId51"/>
    <p:sldId id="337" r:id="rId5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80815" autoAdjust="0"/>
  </p:normalViewPr>
  <p:slideViewPr>
    <p:cSldViewPr>
      <p:cViewPr varScale="1">
        <p:scale>
          <a:sx n="86" d="100"/>
          <a:sy n="86" d="100"/>
        </p:scale>
        <p:origin x="70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1FB2B-27DB-4505-8878-A90A37A70D79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CB9C9-BB5A-4351-984C-5E267105A3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579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985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this chapter, we formulate a perspective on power in networks that can help us further refine our predictions for the outcomes of different participants. 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perspective arises dominantly from research in sociology, and it addresses not just economic transactions, but also a range of social interactions more generally that are mediated by networks.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409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The goal here is to understand power not just as a property of agents in economic settings,</a:t>
            </a:r>
          </a:p>
          <a:p>
            <a:r>
              <a:rPr lang="en-US" altLang="zh-TW" dirty="0" smtClean="0"/>
              <a:t>or in legal or political settings, but in social interaction more generally | in the roles people</a:t>
            </a:r>
          </a:p>
          <a:p>
            <a:r>
              <a:rPr lang="en-US" altLang="zh-TW" dirty="0" smtClean="0"/>
              <a:t>play in groups of friends, in communities, or in organizations. A particular focus is on the</a:t>
            </a:r>
          </a:p>
          <a:p>
            <a:r>
              <a:rPr lang="en-US" altLang="zh-TW" dirty="0" smtClean="0"/>
              <a:t>way in which power is manifested between pairs of people linked by edges in a larger social</a:t>
            </a:r>
          </a:p>
          <a:p>
            <a:r>
              <a:rPr lang="en-US" altLang="zh-TW" dirty="0" smtClean="0"/>
              <a:t>network. Indeed, as Richard Emerson has observed in his fundamental work on this subject, power is not so much a property of an individual as it is a property of a relation between two individuals | it makes more sense to study the conditions under which one person has power over another, rather than simply asserting that a particular person is powerful"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4993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strong friendships indicated by the social network links. Intuitively, node B appears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hold a powerful position in the network, and in particular to be powerful relative to two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her three neighbors, A and C. What general principle or principles should lead us to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conclusion? Here are several proposals, which we state informally here but make more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precise in what follows.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Dependence. Recalling that social relations confer value, nodes A and C are completely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dependent on B as a source of such value; B on the other hand, has multiple sources.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(ii) Exclusion. Related to (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B has the ability to exclude A and C. In particular, suppose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person were to choose a \best friend" in the group; then B has the unilateral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 to choose one of A and C, excluding the other. (However, B does not have the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analogous power over D.)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(iii) Satiation. A somewhat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dierent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basis for B's power might be implicit in the psychological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principle of satiation: having diminishing rewards for increased amounts of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something. Again, viewing social relations as conferring value, B will acquire value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a greater rate than the other members of the group; having thus become satiated,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may be interested in maintaining these social relations only if she can receive an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unequal share of their value.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(iv)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If we believe that the value generated in social relations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not just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 single edges but more generally along paths, then we are led to consider notions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was considered extensively in Section 3.6; for our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342 CHAPTER 12. BARGAINING AND POWER IN NETWORKS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purposes here, it is enough to think informally of a node as having high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if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lies on paths (and particularly short paths) between many pairs of other nodes. In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example, B has high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because she is the unique access point between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dierent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pairs of nodes in the network, and this potentially confers power.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generally,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betweenness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one example of a centrality measure that tries to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nd</a:t>
            </a:r>
            <a:endParaRPr lang="en-US" altLang="zh-TW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\central" points in a network. We saw in our discussion of structural holes in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Section 3.5 that evaluating a node's power in terms of its role as an access point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dierent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parts of the network makes sense in contexts where we are concerned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 issues like the ow of information. Here, however, where we are concerned about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 arising from the asymmetries in pairwise relations, we will see some concrete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cases where a simple application of ideas about centrality can in fact be misleading.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28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1908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Person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given a dollar and told to propose a division of it to person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That is,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propose how much he keeps for himself, and how much he gives to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(ii) Person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then given the option of approving or rejecting the proposed division.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(iii) If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approves, each person keeps the proposed amount. If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rejects, then each person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 nothing.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8514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First,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accept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proposal (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in period two provided that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is at least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large as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outside option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(Since negotiations are guaranteed to end after 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Given this, there is no reason for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offer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than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period-two proposal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be (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x,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Since we have assumed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&lt;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1, we have 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 &gt; y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so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prefers this split to the outcome in which negotiations end and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gets only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</a:t>
            </a:r>
          </a:p>
          <a:p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Now, when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considers whether to accept or reject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offer in the first round, she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compare it to the expected payoff she’d get by rejecting it and allowing the game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continue. If she rejects the offer, then with probability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negotiations break down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immediately and she gets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Otherwise, the game continues to its second and final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round, where we’ve already concluded that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get 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Therefore,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expected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payoff if she rejects the offer is</a:t>
            </a:r>
          </a:p>
          <a:p>
            <a:r>
              <a:rPr lang="en-US" altLang="zh-TW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(1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p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)(1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Let’s call this quantity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our conclusion is that in the first round,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accept any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 of at least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Finally, we need to determine what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propose in the first round. There is no point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’s offering to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anything more generous than (1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z, z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since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accept this,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 the question is simply whether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prefers this split to his outside option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fact,</a:t>
            </a:r>
          </a:p>
          <a:p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does: since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&lt;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weighted average of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it follows that</a:t>
            </a:r>
          </a:p>
          <a:p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&lt;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so 1 </a:t>
            </a:r>
            <a:r>
              <a:rPr lang="en-US" altLang="zh-TW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z &gt; x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CB9C9-BB5A-4351-984C-5E267105A3AE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4620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940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556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51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961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82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66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253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00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59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667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9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57CE9-3E68-4B79-A4EA-A54586F125E3}" type="datetimeFigureOut">
              <a:rPr lang="zh-TW" altLang="en-US" smtClean="0"/>
              <a:t>2018/5/8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E182B-1CD5-4CF9-9162-EA4D427A064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555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n-lt"/>
              </a:rPr>
              <a:t>Bargaining and Power in Networks 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sz="3815" dirty="0"/>
          </a:p>
        </p:txBody>
      </p:sp>
    </p:spTree>
    <p:extLst>
      <p:ext uri="{BB962C8B-B14F-4D97-AF65-F5344CB8AC3E}">
        <p14:creationId xmlns:p14="http://schemas.microsoft.com/office/powerpoint/2010/main" val="245955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About the </a:t>
            </a:r>
            <a:r>
              <a:rPr lang="en-US" altLang="zh-TW" dirty="0"/>
              <a:t>experiments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Basic idea: </a:t>
            </a:r>
          </a:p>
          <a:p>
            <a:pPr lvl="1"/>
            <a:r>
              <a:rPr lang="en-US" altLang="zh-TW" dirty="0" smtClean="0"/>
              <a:t>Take </a:t>
            </a:r>
            <a:r>
              <a:rPr lang="en-US" altLang="zh-TW" dirty="0"/>
              <a:t>the notion of “social value” </a:t>
            </a:r>
            <a:r>
              <a:rPr lang="en-US" altLang="zh-TW" dirty="0" smtClean="0"/>
              <a:t>and represent </a:t>
            </a:r>
            <a:r>
              <a:rPr lang="en-US" altLang="zh-TW" dirty="0"/>
              <a:t>it under laboratory conditions using a </a:t>
            </a:r>
            <a:r>
              <a:rPr lang="en-US" altLang="zh-TW" dirty="0" smtClean="0"/>
              <a:t>concrete </a:t>
            </a:r>
            <a:r>
              <a:rPr lang="en-US" altLang="zh-TW" dirty="0"/>
              <a:t>economic </a:t>
            </a:r>
            <a:r>
              <a:rPr lang="en-US" altLang="zh-TW" dirty="0" smtClean="0"/>
              <a:t>framework</a:t>
            </a:r>
          </a:p>
          <a:p>
            <a:pPr lvl="1"/>
            <a:r>
              <a:rPr lang="en-US" altLang="zh-TW" dirty="0"/>
              <a:t>Value </a:t>
            </a:r>
            <a:r>
              <a:rPr lang="en-US" altLang="zh-TW" dirty="0" smtClean="0"/>
              <a:t>represented : An </a:t>
            </a:r>
            <a:r>
              <a:rPr lang="en-US" altLang="zh-TW" dirty="0"/>
              <a:t>amount of money that the participants in a relationship </a:t>
            </a:r>
            <a:r>
              <a:rPr lang="en-US" altLang="zh-TW" dirty="0" smtClean="0"/>
              <a:t>get to share</a:t>
            </a:r>
          </a:p>
          <a:p>
            <a:r>
              <a:rPr lang="en-US" altLang="zh-TW" dirty="0" smtClean="0"/>
              <a:t>Object:</a:t>
            </a:r>
          </a:p>
          <a:p>
            <a:pPr lvl="1"/>
            <a:r>
              <a:rPr lang="en-US" altLang="zh-TW" dirty="0" smtClean="0"/>
              <a:t> Seek </a:t>
            </a:r>
            <a:r>
              <a:rPr lang="en-US" altLang="zh-TW" dirty="0"/>
              <a:t>a theoretical framework that predicts the outcome of such negotiation on a given graph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669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</a:t>
            </a:r>
            <a:r>
              <a:rPr lang="en-US" altLang="zh-TW" dirty="0" smtClean="0"/>
              <a:t>echanics for the experiment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52" y="1434206"/>
            <a:ext cx="8579296" cy="5141168"/>
          </a:xfrm>
        </p:spPr>
        <p:txBody>
          <a:bodyPr>
            <a:normAutofit lnSpcReduction="10000"/>
          </a:bodyPr>
          <a:lstStyle/>
          <a:p>
            <a:r>
              <a:rPr lang="en-US" altLang="zh-TW" dirty="0"/>
              <a:t>P</a:t>
            </a:r>
            <a:r>
              <a:rPr lang="en-US" altLang="zh-TW" dirty="0" smtClean="0"/>
              <a:t>eople </a:t>
            </a:r>
            <a:r>
              <a:rPr lang="en-US" altLang="zh-TW" dirty="0"/>
              <a:t>are placed at the nodes of a small graph </a:t>
            </a:r>
            <a:r>
              <a:rPr lang="en-US" altLang="zh-TW" dirty="0" smtClean="0"/>
              <a:t>representing </a:t>
            </a:r>
            <a:r>
              <a:rPr lang="en-US" altLang="zh-TW" dirty="0"/>
              <a:t>a social </a:t>
            </a:r>
            <a:r>
              <a:rPr lang="en-US" altLang="zh-TW" dirty="0" smtClean="0"/>
              <a:t>network .</a:t>
            </a:r>
          </a:p>
          <a:p>
            <a:r>
              <a:rPr lang="en-US" altLang="zh-TW" dirty="0" smtClean="0"/>
              <a:t>A </a:t>
            </a:r>
            <a:r>
              <a:rPr lang="en-US" altLang="zh-TW" dirty="0"/>
              <a:t>fixed </a:t>
            </a:r>
            <a:r>
              <a:rPr lang="en-US" altLang="zh-TW" dirty="0" smtClean="0"/>
              <a:t>sum of </a:t>
            </a:r>
            <a:r>
              <a:rPr lang="en-US" altLang="zh-TW" dirty="0"/>
              <a:t>money is placed on each edge of a graph; </a:t>
            </a:r>
            <a:r>
              <a:rPr lang="en-US" altLang="zh-TW" dirty="0" smtClean="0"/>
              <a:t>and negotiate </a:t>
            </a:r>
            <a:r>
              <a:rPr lang="en-US" altLang="zh-TW" dirty="0"/>
              <a:t>over </a:t>
            </a:r>
            <a:r>
              <a:rPr lang="en-US" altLang="zh-TW" dirty="0" smtClean="0"/>
              <a:t>how the </a:t>
            </a:r>
            <a:r>
              <a:rPr lang="en-US" altLang="zh-TW" dirty="0"/>
              <a:t>money placed between </a:t>
            </a:r>
            <a:r>
              <a:rPr lang="en-US" altLang="zh-TW" dirty="0" smtClean="0"/>
              <a:t>them. </a:t>
            </a:r>
          </a:p>
          <a:p>
            <a:r>
              <a:rPr lang="en-US" altLang="zh-TW" dirty="0" smtClean="0"/>
              <a:t>Each </a:t>
            </a:r>
            <a:r>
              <a:rPr lang="en-US" altLang="zh-TW" dirty="0"/>
              <a:t>node can take part in a division with only </a:t>
            </a:r>
            <a:r>
              <a:rPr lang="en-US" altLang="zh-TW" dirty="0">
                <a:solidFill>
                  <a:srgbClr val="FF0000"/>
                </a:solidFill>
              </a:rPr>
              <a:t>one</a:t>
            </a:r>
            <a:r>
              <a:rPr lang="en-US" altLang="zh-TW" dirty="0"/>
              <a:t> </a:t>
            </a:r>
            <a:r>
              <a:rPr lang="en-US" altLang="zh-TW" dirty="0" smtClean="0"/>
              <a:t>neighbor. (</a:t>
            </a:r>
            <a:r>
              <a:rPr lang="en-US" altLang="zh-TW" dirty="0" smtClean="0">
                <a:solidFill>
                  <a:srgbClr val="FF0000"/>
                </a:solidFill>
              </a:rPr>
              <a:t>one exchange rule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The </a:t>
            </a:r>
            <a:r>
              <a:rPr lang="en-US" altLang="zh-TW" dirty="0"/>
              <a:t>experiment is </a:t>
            </a:r>
            <a:r>
              <a:rPr lang="en-US" altLang="zh-TW" dirty="0" smtClean="0"/>
              <a:t>run over </a:t>
            </a:r>
            <a:r>
              <a:rPr lang="en-US" altLang="zh-TW" dirty="0"/>
              <a:t>multiple periods to allow for repeated interaction by the </a:t>
            </a:r>
            <a:r>
              <a:rPr lang="en-US" altLang="zh-TW" dirty="0" smtClean="0"/>
              <a:t>participants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7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78688" cy="1470025"/>
          </a:xfrm>
        </p:spPr>
        <p:txBody>
          <a:bodyPr>
            <a:normAutofit/>
          </a:bodyPr>
          <a:lstStyle/>
          <a:p>
            <a:r>
              <a:rPr lang="en-US" altLang="zh-TW" dirty="0"/>
              <a:t>12.3 Results of Network Exchange Experiments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8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428" y="260648"/>
            <a:ext cx="8939336" cy="1143000"/>
          </a:xfrm>
        </p:spPr>
        <p:txBody>
          <a:bodyPr>
            <a:normAutofit/>
          </a:bodyPr>
          <a:lstStyle/>
          <a:p>
            <a:r>
              <a:rPr lang="en-US" altLang="zh-TW" dirty="0"/>
              <a:t>Four basic </a:t>
            </a:r>
            <a:r>
              <a:rPr lang="en-US" altLang="zh-TW" dirty="0" smtClean="0"/>
              <a:t>network-The </a:t>
            </a:r>
            <a:r>
              <a:rPr lang="en-US" altLang="zh-TW" dirty="0"/>
              <a:t>2-Node </a:t>
            </a:r>
            <a:r>
              <a:rPr lang="en-US" altLang="zh-TW" dirty="0" smtClean="0"/>
              <a:t>Path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2-node path is as simple as it </a:t>
            </a:r>
            <a:r>
              <a:rPr lang="en-US" altLang="zh-TW" dirty="0" smtClean="0"/>
              <a:t>gets</a:t>
            </a:r>
            <a:r>
              <a:rPr lang="zh-TW" altLang="en-US" dirty="0" smtClean="0"/>
              <a:t>：</a:t>
            </a:r>
            <a:r>
              <a:rPr lang="en-US" altLang="zh-TW" dirty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Two </a:t>
            </a:r>
            <a:r>
              <a:rPr lang="en-US" altLang="zh-TW" dirty="0"/>
              <a:t>people are given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fixed </a:t>
            </a:r>
            <a:r>
              <a:rPr lang="en-US" altLang="zh-TW" dirty="0"/>
              <a:t>amount of time in </a:t>
            </a:r>
            <a:r>
              <a:rPr lang="en-US" altLang="zh-TW" dirty="0" smtClean="0"/>
              <a:t> 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which </a:t>
            </a:r>
            <a:r>
              <a:rPr lang="en-US" altLang="zh-TW" dirty="0"/>
              <a:t>to agree on a way to split $</a:t>
            </a:r>
            <a:r>
              <a:rPr lang="en-US" altLang="zh-TW" dirty="0" smtClean="0"/>
              <a:t>1</a:t>
            </a:r>
            <a:endParaRPr lang="en-US" altLang="zh-TW" dirty="0"/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Equal split</a:t>
            </a:r>
          </a:p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3933056"/>
            <a:ext cx="4814431" cy="245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0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Four basic </a:t>
            </a:r>
            <a:r>
              <a:rPr lang="en-US" altLang="zh-TW" dirty="0" smtClean="0"/>
              <a:t>network-The </a:t>
            </a:r>
            <a:r>
              <a:rPr lang="en-US" altLang="zh-TW" dirty="0"/>
              <a:t>3-Node 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On </a:t>
            </a:r>
            <a:r>
              <a:rPr lang="en-US" altLang="zh-TW" dirty="0"/>
              <a:t>a 3-node path with nodes labeled </a:t>
            </a:r>
            <a:r>
              <a:rPr lang="en-US" altLang="zh-TW" i="1" dirty="0"/>
              <a:t>A</a:t>
            </a:r>
            <a:r>
              <a:rPr lang="en-US" altLang="zh-TW" dirty="0"/>
              <a:t>, </a:t>
            </a:r>
            <a:r>
              <a:rPr lang="en-US" altLang="zh-TW" i="1" dirty="0"/>
              <a:t>B</a:t>
            </a:r>
            <a:r>
              <a:rPr lang="en-US" altLang="zh-TW" dirty="0" smtClean="0"/>
              <a:t>,</a:t>
            </a:r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</a:t>
            </a:r>
            <a:r>
              <a:rPr lang="en-US" altLang="zh-TW" dirty="0" smtClean="0"/>
              <a:t> </a:t>
            </a:r>
            <a:r>
              <a:rPr lang="en-US" altLang="zh-TW" dirty="0"/>
              <a:t>and </a:t>
            </a:r>
            <a:r>
              <a:rPr lang="en-US" altLang="zh-TW" i="1" dirty="0"/>
              <a:t>C </a:t>
            </a:r>
            <a:r>
              <a:rPr lang="en-US" altLang="zh-TW" dirty="0"/>
              <a:t>in order, node </a:t>
            </a:r>
            <a:r>
              <a:rPr lang="en-US" altLang="zh-TW" i="1" dirty="0" smtClean="0"/>
              <a:t>B</a:t>
            </a:r>
            <a:r>
              <a:rPr lang="zh-TW" altLang="en-US" i="1" dirty="0" smtClean="0"/>
              <a:t> </a:t>
            </a:r>
            <a:r>
              <a:rPr lang="en-US" altLang="zh-TW" dirty="0" smtClean="0"/>
              <a:t>intuitively </a:t>
            </a:r>
            <a:r>
              <a:rPr lang="en-US" altLang="zh-TW" dirty="0"/>
              <a:t>has power </a:t>
            </a:r>
            <a:r>
              <a:rPr lang="zh-TW" altLang="en-US" dirty="0" smtClean="0"/>
              <a:t>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 smtClean="0"/>
              <a:t>over</a:t>
            </a:r>
            <a:r>
              <a:rPr lang="zh-TW" altLang="en-US" dirty="0" smtClean="0"/>
              <a:t> </a:t>
            </a:r>
            <a:r>
              <a:rPr lang="en-US" altLang="zh-TW" dirty="0" smtClean="0"/>
              <a:t>both </a:t>
            </a:r>
            <a:r>
              <a:rPr lang="en-US" altLang="zh-TW" i="1" dirty="0"/>
              <a:t>A </a:t>
            </a:r>
            <a:r>
              <a:rPr lang="en-US" altLang="zh-TW" dirty="0"/>
              <a:t>and </a:t>
            </a:r>
            <a:r>
              <a:rPr lang="en-US" altLang="zh-TW" i="1" dirty="0" smtClean="0"/>
              <a:t>C</a:t>
            </a:r>
            <a:endParaRPr lang="en-US" altLang="zh-TW" dirty="0" smtClean="0"/>
          </a:p>
          <a:p>
            <a:pPr marL="857250" lvl="1" indent="-457200"/>
            <a:r>
              <a:rPr lang="en-US" altLang="zh-TW" dirty="0" smtClean="0">
                <a:solidFill>
                  <a:srgbClr val="FF0000"/>
                </a:solidFill>
              </a:rPr>
              <a:t>B receive roughly 5/6 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077072"/>
            <a:ext cx="4248472" cy="191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Four basic </a:t>
            </a:r>
            <a:r>
              <a:rPr lang="en-US" altLang="zh-TW" dirty="0" smtClean="0"/>
              <a:t>network-The </a:t>
            </a:r>
            <a:r>
              <a:rPr lang="en-US" altLang="zh-TW" dirty="0"/>
              <a:t>4-Node </a:t>
            </a:r>
            <a:r>
              <a:rPr lang="en-US" altLang="zh-TW" dirty="0" smtClean="0"/>
              <a:t>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4-node path is already significantly more subtle than the </a:t>
            </a:r>
            <a:r>
              <a:rPr lang="en-US" altLang="zh-TW" dirty="0" smtClean="0"/>
              <a:t>previous</a:t>
            </a:r>
            <a:r>
              <a:rPr lang="zh-TW" altLang="en-US" dirty="0" smtClean="0"/>
              <a:t> </a:t>
            </a:r>
            <a:r>
              <a:rPr lang="en-US" altLang="zh-TW" dirty="0" smtClean="0"/>
              <a:t>two </a:t>
            </a:r>
            <a:r>
              <a:rPr lang="en-US" altLang="zh-TW" dirty="0"/>
              <a:t>examples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B get roughly between 7/12 and 2/3 of the money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4293096"/>
            <a:ext cx="4458365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Four basic </a:t>
            </a:r>
            <a:r>
              <a:rPr lang="en-US" altLang="zh-TW" dirty="0" smtClean="0"/>
              <a:t>network-The </a:t>
            </a:r>
            <a:r>
              <a:rPr lang="en-US" altLang="zh-TW" dirty="0"/>
              <a:t>5-Node </a:t>
            </a:r>
            <a:r>
              <a:rPr lang="en-US" altLang="zh-TW" dirty="0" smtClean="0"/>
              <a:t>Path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Paths </a:t>
            </a:r>
            <a:r>
              <a:rPr lang="en-US" altLang="zh-TW" dirty="0"/>
              <a:t>of length 5 introduce a further subtlety: node </a:t>
            </a:r>
            <a:r>
              <a:rPr lang="en-US" altLang="zh-TW" i="1" dirty="0"/>
              <a:t>C</a:t>
            </a:r>
            <a:r>
              <a:rPr lang="en-US" altLang="zh-TW" dirty="0"/>
              <a:t>, which </a:t>
            </a:r>
            <a:r>
              <a:rPr lang="en-US" altLang="zh-TW" dirty="0" smtClean="0"/>
              <a:t>intuitively</a:t>
            </a:r>
            <a:r>
              <a:rPr lang="zh-TW" altLang="en-US" dirty="0" smtClean="0"/>
              <a:t> </a:t>
            </a:r>
            <a:r>
              <a:rPr lang="en-US" altLang="zh-TW" dirty="0" smtClean="0"/>
              <a:t> occupies </a:t>
            </a:r>
            <a:r>
              <a:rPr lang="en-US" altLang="zh-TW" dirty="0"/>
              <a:t>the “central” position in the </a:t>
            </a:r>
            <a:r>
              <a:rPr lang="en-US" altLang="zh-TW" dirty="0" smtClean="0"/>
              <a:t>network.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 C does slightly better than A ,E but only slightly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847520"/>
            <a:ext cx="7413970" cy="217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8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Other </a:t>
            </a:r>
            <a:r>
              <a:rPr lang="en-US" altLang="zh-TW" dirty="0" smtClean="0"/>
              <a:t>Networks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/>
          <a:lstStyle/>
          <a:p>
            <a:r>
              <a:rPr lang="en-US" altLang="zh-TW" dirty="0"/>
              <a:t>Many other networks have been studied experimentally. </a:t>
            </a:r>
            <a:r>
              <a:rPr lang="en-US" altLang="zh-TW" dirty="0" smtClean="0"/>
              <a:t>The </a:t>
            </a:r>
            <a:r>
              <a:rPr lang="en-US" altLang="zh-TW" dirty="0"/>
              <a:t>outcomes can be understood by combining ideas from the four basic </a:t>
            </a:r>
            <a:r>
              <a:rPr lang="en-US" altLang="zh-TW" dirty="0" smtClean="0"/>
              <a:t>networks. Such as the picture below called “stem graph”. </a:t>
            </a:r>
          </a:p>
          <a:p>
            <a:pPr lvl="1"/>
            <a:r>
              <a:rPr lang="en-US" altLang="zh-TW" dirty="0" smtClean="0"/>
              <a:t>Node B is the stem graph makes slightly more money than node B in four-node path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4485556"/>
            <a:ext cx="3960440" cy="202114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19672" y="6322035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An exchange network with a weak power advantage for node </a:t>
            </a:r>
            <a:r>
              <a:rPr lang="en-US" altLang="zh-TW" i="1" dirty="0"/>
              <a:t>B</a:t>
            </a:r>
            <a:r>
              <a:rPr lang="en-US" altLang="zh-TW" dirty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0988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An Unstable </a:t>
            </a:r>
            <a:r>
              <a:rPr lang="en-US" altLang="zh-TW" dirty="0" smtClean="0"/>
              <a:t>Network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</a:t>
            </a:r>
            <a:r>
              <a:rPr lang="en-US" altLang="zh-TW" dirty="0"/>
              <a:t>common theme in all the networks we have discussed thus </a:t>
            </a:r>
            <a:r>
              <a:rPr lang="en-US" altLang="zh-TW" dirty="0" smtClean="0"/>
              <a:t>far is </a:t>
            </a:r>
            <a:r>
              <a:rPr lang="en-US" altLang="zh-TW" dirty="0"/>
              <a:t>that the negotiations among participants tend to wrap up reliably by the time limit, </a:t>
            </a:r>
            <a:r>
              <a:rPr lang="en-US" altLang="zh-TW" dirty="0" smtClean="0"/>
              <a:t>with fairly </a:t>
            </a:r>
            <a:r>
              <a:rPr lang="en-US" altLang="zh-TW" dirty="0"/>
              <a:t>consistent outcomes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>
                <a:solidFill>
                  <a:srgbClr val="FF0000"/>
                </a:solidFill>
              </a:rPr>
              <a:t>An exchange network in which negotiations never stabilize</a:t>
            </a:r>
            <a:endParaRPr lang="zh-TW" altLang="en-US" dirty="0">
              <a:solidFill>
                <a:srgbClr val="FF0000"/>
              </a:solidFill>
            </a:endParaRPr>
          </a:p>
          <a:p>
            <a:pPr lvl="1"/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4725720"/>
            <a:ext cx="2505978" cy="18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34672" cy="1470025"/>
          </a:xfrm>
        </p:spPr>
        <p:txBody>
          <a:bodyPr/>
          <a:lstStyle/>
          <a:p>
            <a:r>
              <a:rPr lang="en-US" altLang="zh-TW" dirty="0"/>
              <a:t>12.4 A Connection to Buyer-Seller Networks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5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8592"/>
          </a:xfrm>
        </p:spPr>
        <p:txBody>
          <a:bodyPr>
            <a:noAutofit/>
          </a:bodyPr>
          <a:lstStyle/>
          <a:p>
            <a:r>
              <a:rPr lang="en-US" altLang="zh-TW" sz="2400" dirty="0"/>
              <a:t>12.1 Power in Social Networks </a:t>
            </a:r>
          </a:p>
          <a:p>
            <a:r>
              <a:rPr lang="en-US" altLang="zh-TW" sz="2400" dirty="0"/>
              <a:t>12.2 Experimental Studies of Power and </a:t>
            </a:r>
            <a:r>
              <a:rPr lang="en-US" altLang="zh-TW" sz="2400" dirty="0" smtClean="0"/>
              <a:t>Exchange</a:t>
            </a:r>
          </a:p>
          <a:p>
            <a:r>
              <a:rPr lang="en-US" altLang="zh-TW" sz="2400" dirty="0" smtClean="0"/>
              <a:t>12.3 Results of Network Exchange Experiments </a:t>
            </a:r>
          </a:p>
          <a:p>
            <a:r>
              <a:rPr lang="en-US" altLang="zh-TW" sz="2400" dirty="0" smtClean="0"/>
              <a:t>12.4 </a:t>
            </a:r>
            <a:r>
              <a:rPr lang="en-US" altLang="zh-TW" sz="2400" dirty="0"/>
              <a:t>A Connection to Buyer-Seller </a:t>
            </a:r>
            <a:r>
              <a:rPr lang="en-US" altLang="zh-TW" sz="2400" dirty="0" smtClean="0"/>
              <a:t>Networks</a:t>
            </a:r>
            <a:endParaRPr lang="en-US" altLang="zh-TW" sz="2400" dirty="0"/>
          </a:p>
          <a:p>
            <a:r>
              <a:rPr lang="en-US" altLang="zh-TW" sz="2400" dirty="0"/>
              <a:t>12.5 Modeling Two-Person Interaction: The Nash Bargaining </a:t>
            </a:r>
            <a:r>
              <a:rPr lang="en-US" altLang="zh-TW" sz="2400" dirty="0" smtClean="0"/>
              <a:t>Solution</a:t>
            </a:r>
            <a:endParaRPr lang="en-US" altLang="zh-TW" sz="2400" dirty="0"/>
          </a:p>
          <a:p>
            <a:r>
              <a:rPr lang="en-US" altLang="zh-TW" sz="2400" dirty="0"/>
              <a:t>12.6 Modeling Two-Person Interaction: The Ultimatum </a:t>
            </a:r>
            <a:r>
              <a:rPr lang="en-US" altLang="zh-TW" sz="2400" dirty="0" smtClean="0"/>
              <a:t>Game</a:t>
            </a:r>
            <a:endParaRPr lang="en-US" altLang="zh-TW" sz="2400" dirty="0"/>
          </a:p>
          <a:p>
            <a:r>
              <a:rPr lang="en-US" altLang="zh-TW" sz="2400" dirty="0"/>
              <a:t>12.7 Modeling Network Exchange: Stable </a:t>
            </a:r>
            <a:r>
              <a:rPr lang="en-US" altLang="zh-TW" sz="2400" dirty="0" smtClean="0"/>
              <a:t>Outcomes</a:t>
            </a:r>
            <a:endParaRPr lang="en-US" altLang="zh-TW" sz="2400" dirty="0"/>
          </a:p>
          <a:p>
            <a:r>
              <a:rPr lang="en-US" altLang="zh-TW" sz="2400" dirty="0"/>
              <a:t>12.8 Modeling Network Exchange: Balanced </a:t>
            </a:r>
            <a:r>
              <a:rPr lang="en-US" altLang="zh-TW" sz="2400" dirty="0" smtClean="0"/>
              <a:t>Outcomes</a:t>
            </a:r>
            <a:endParaRPr lang="en-US" altLang="zh-TW" sz="2400" dirty="0"/>
          </a:p>
          <a:p>
            <a:r>
              <a:rPr lang="en-US" altLang="zh-TW" sz="2400" dirty="0"/>
              <a:t>12.9 Advanced Material: A Game-Theoretic Approach to Bargaining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103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Buyer-Seller Networks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6040" y="1340768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Suppose </a:t>
            </a:r>
            <a:r>
              <a:rPr lang="en-US" altLang="zh-TW" dirty="0"/>
              <a:t>nodes </a:t>
            </a:r>
            <a:r>
              <a:rPr lang="en-US" altLang="zh-TW" i="1" dirty="0"/>
              <a:t>A </a:t>
            </a:r>
            <a:r>
              <a:rPr lang="en-US" altLang="zh-TW" dirty="0"/>
              <a:t>and </a:t>
            </a:r>
            <a:r>
              <a:rPr lang="en-US" altLang="zh-TW" i="1" dirty="0"/>
              <a:t>C </a:t>
            </a:r>
            <a:r>
              <a:rPr lang="en-US" altLang="zh-TW" dirty="0"/>
              <a:t>to be buyers, and nodes </a:t>
            </a:r>
            <a:r>
              <a:rPr lang="en-US" altLang="zh-TW" i="1" dirty="0"/>
              <a:t>B </a:t>
            </a:r>
            <a:r>
              <a:rPr lang="en-US" altLang="zh-TW" dirty="0"/>
              <a:t>and </a:t>
            </a:r>
            <a:r>
              <a:rPr lang="en-US" altLang="zh-TW" i="1" dirty="0"/>
              <a:t>D </a:t>
            </a:r>
            <a:r>
              <a:rPr lang="en-US" altLang="zh-TW" dirty="0"/>
              <a:t>to be sellers. We give one unit of </a:t>
            </a:r>
            <a:r>
              <a:rPr lang="en-US" altLang="zh-TW" dirty="0" smtClean="0"/>
              <a:t>a good </a:t>
            </a:r>
            <a:r>
              <a:rPr lang="en-US" altLang="zh-TW" dirty="0"/>
              <a:t>to each of </a:t>
            </a:r>
            <a:r>
              <a:rPr lang="en-US" altLang="zh-TW" i="1" dirty="0"/>
              <a:t>B </a:t>
            </a:r>
            <a:r>
              <a:rPr lang="en-US" altLang="zh-TW" dirty="0"/>
              <a:t>and </a:t>
            </a:r>
            <a:r>
              <a:rPr lang="en-US" altLang="zh-TW" i="1" dirty="0"/>
              <a:t>D</a:t>
            </a:r>
            <a:r>
              <a:rPr lang="en-US" altLang="zh-TW" dirty="0"/>
              <a:t>, and one unit of money to each of </a:t>
            </a:r>
            <a:r>
              <a:rPr lang="en-US" altLang="zh-TW" i="1" dirty="0"/>
              <a:t>A </a:t>
            </a:r>
            <a:r>
              <a:rPr lang="en-US" altLang="zh-TW" dirty="0"/>
              <a:t>and </a:t>
            </a:r>
            <a:r>
              <a:rPr lang="en-US" altLang="zh-TW" i="1" dirty="0" smtClean="0"/>
              <a:t>C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00" y="3429000"/>
            <a:ext cx="4813547" cy="325771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389127" y="5301208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/>
              <a:t>An exchange network built from the 4-node path can also be viewed as </a:t>
            </a:r>
            <a:r>
              <a:rPr lang="en-US" altLang="zh-TW" sz="2400" dirty="0" smtClean="0"/>
              <a:t>a buyer-seller </a:t>
            </a:r>
            <a:r>
              <a:rPr lang="en-US" altLang="zh-TW" sz="2400" dirty="0"/>
              <a:t>network with 2 sellers and 2 buyers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849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77788" y="2395197"/>
            <a:ext cx="8388424" cy="1470025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12.5 Modeling Two-Person Interaction: The Nash </a:t>
            </a:r>
            <a:r>
              <a:rPr lang="en-US" altLang="zh-TW" dirty="0" smtClean="0"/>
              <a:t>Bargaining Solution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56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4664" y="188640"/>
            <a:ext cx="8939336" cy="1143000"/>
          </a:xfrm>
        </p:spPr>
        <p:txBody>
          <a:bodyPr>
            <a:normAutofit/>
          </a:bodyPr>
          <a:lstStyle/>
          <a:p>
            <a:r>
              <a:rPr lang="en-US" altLang="zh-TW" dirty="0"/>
              <a:t>The Nash </a:t>
            </a:r>
            <a:r>
              <a:rPr lang="en-US" altLang="zh-TW" dirty="0" smtClean="0"/>
              <a:t>Bargaining Solution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When A and B negotiate over splitting a dollar, </a:t>
            </a:r>
            <a:r>
              <a:rPr lang="en-US" altLang="zh-TW" dirty="0" smtClean="0"/>
              <a:t>with an </a:t>
            </a:r>
            <a:r>
              <a:rPr lang="en-US" altLang="zh-TW" dirty="0"/>
              <a:t>outside option of x for A and an outside option of y for B (such that x+y≤1</a:t>
            </a:r>
            <a:r>
              <a:rPr lang="en-US" altLang="zh-TW" dirty="0" smtClean="0"/>
              <a:t>)</a:t>
            </a:r>
          </a:p>
          <a:p>
            <a:pPr lvl="1"/>
            <a:r>
              <a:rPr lang="en-US" altLang="zh-TW" dirty="0" smtClean="0"/>
              <a:t>A requires at least x, and B requires at least y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3789040"/>
            <a:ext cx="5532893" cy="28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Outcome--Nash </a:t>
            </a:r>
            <a:r>
              <a:rPr lang="en-US" altLang="zh-TW" dirty="0"/>
              <a:t>Bargaining Solution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Surplus s=1-x-y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00" y="2708920"/>
            <a:ext cx="5385600" cy="244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zh-TW" dirty="0"/>
              <a:t>Experiments on Status Effects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291264" cy="5328592"/>
          </a:xfrm>
        </p:spPr>
        <p:txBody>
          <a:bodyPr>
            <a:noAutofit/>
          </a:bodyPr>
          <a:lstStyle/>
          <a:p>
            <a:r>
              <a:rPr lang="en-US" altLang="zh-TW" sz="2800" dirty="0" smtClean="0"/>
              <a:t>Experiment setting: </a:t>
            </a:r>
            <a:r>
              <a:rPr lang="en-US" altLang="zh-TW" sz="2400" dirty="0" smtClean="0"/>
              <a:t>Two </a:t>
            </a:r>
            <a:r>
              <a:rPr lang="en-US" altLang="zh-TW" sz="2400" dirty="0"/>
              <a:t>people are asked to divide money in </a:t>
            </a:r>
            <a:r>
              <a:rPr lang="en-US" altLang="zh-TW" sz="2400" dirty="0" smtClean="0"/>
              <a:t>situations where </a:t>
            </a:r>
            <a:r>
              <a:rPr lang="en-US" altLang="zh-TW" sz="2400" dirty="0"/>
              <a:t>they are led to believe that one is “higher-status” and the other is “lower-status</a:t>
            </a:r>
            <a:r>
              <a:rPr lang="en-US" altLang="zh-TW" sz="2400" dirty="0" smtClean="0"/>
              <a:t>.”</a:t>
            </a:r>
          </a:p>
          <a:p>
            <a:r>
              <a:rPr lang="en-US" altLang="zh-TW" sz="2800" dirty="0" smtClean="0"/>
              <a:t>Differential status </a:t>
            </a:r>
            <a:r>
              <a:rPr lang="en-US" altLang="zh-TW" sz="2800" dirty="0"/>
              <a:t>can lead to deviations from theoretical predictions in bargaining</a:t>
            </a:r>
            <a:r>
              <a:rPr lang="en-US" altLang="zh-TW" sz="2800" dirty="0" smtClean="0"/>
              <a:t>.</a:t>
            </a:r>
          </a:p>
          <a:p>
            <a:pPr lvl="1"/>
            <a:r>
              <a:rPr lang="en-US" altLang="zh-TW" sz="2400" dirty="0" smtClean="0"/>
              <a:t>Need to communicate information about their outside options</a:t>
            </a:r>
          </a:p>
          <a:p>
            <a:pPr lvl="1"/>
            <a:r>
              <a:rPr lang="en-US" altLang="zh-TW" sz="2400" dirty="0" smtClean="0"/>
              <a:t>People tented to </a:t>
            </a:r>
            <a:r>
              <a:rPr lang="en-US" altLang="zh-TW" sz="2400" dirty="0" smtClean="0">
                <a:solidFill>
                  <a:srgbClr val="FF0000"/>
                </a:solidFill>
              </a:rPr>
              <a:t>inflate (reduce) </a:t>
            </a:r>
            <a:r>
              <a:rPr lang="en-US" altLang="zh-TW" sz="2400" dirty="0" smtClean="0"/>
              <a:t>outside options when their negotiating partner was of power of </a:t>
            </a:r>
            <a:r>
              <a:rPr lang="en-US" altLang="zh-TW" sz="2400" dirty="0" smtClean="0">
                <a:solidFill>
                  <a:srgbClr val="FF0000"/>
                </a:solidFill>
              </a:rPr>
              <a:t>lower (high) </a:t>
            </a:r>
            <a:r>
              <a:rPr lang="en-US" altLang="zh-TW" sz="2400" dirty="0" smtClean="0"/>
              <a:t>status  </a:t>
            </a:r>
          </a:p>
          <a:p>
            <a:pPr lvl="1"/>
            <a:r>
              <a:rPr lang="en-US" altLang="zh-TW" sz="2400" dirty="0" smtClean="0"/>
              <a:t>People believed or be of higher status by partner tend to received significantly better bargaining outcomes than theoretic prediction 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7867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350696" cy="1470025"/>
          </a:xfrm>
        </p:spPr>
        <p:txBody>
          <a:bodyPr>
            <a:normAutofit/>
          </a:bodyPr>
          <a:lstStyle/>
          <a:p>
            <a:r>
              <a:rPr lang="en-US" altLang="zh-TW" dirty="0"/>
              <a:t>12.6 Modeling Two-Person Interaction: The </a:t>
            </a:r>
            <a:r>
              <a:rPr lang="en-US" altLang="zh-TW" dirty="0" smtClean="0"/>
              <a:t>Ultimatum Game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1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Procedure of Ultimatum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571500">
              <a:buAutoNum type="romanLcParenBoth"/>
            </a:pPr>
            <a:r>
              <a:rPr lang="en-US" altLang="zh-TW" dirty="0" smtClean="0"/>
              <a:t>Person </a:t>
            </a:r>
            <a:r>
              <a:rPr lang="en-US" altLang="zh-TW" dirty="0"/>
              <a:t>A is given a dollar and told to propose a division of it to person B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(ii) Person B is then given the option of approving or rejecting the proposed division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(iii) If B approves, each person keeps the proposed amount. If B rejects, then each </a:t>
            </a:r>
            <a:r>
              <a:rPr lang="en-US" altLang="zh-TW" dirty="0" smtClean="0"/>
              <a:t>person gets </a:t>
            </a:r>
            <a:r>
              <a:rPr lang="en-US" altLang="zh-TW" dirty="0"/>
              <a:t>nothing.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67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The Results of Experiments on the Ultimatum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Game theoretic prediction </a:t>
            </a:r>
          </a:p>
          <a:p>
            <a:pPr lvl="1"/>
            <a:r>
              <a:rPr lang="en-US" altLang="zh-TW" dirty="0" smtClean="0"/>
              <a:t>A should propose </a:t>
            </a:r>
            <a:r>
              <a:rPr lang="en-US" altLang="zh-TW" dirty="0" smtClean="0">
                <a:solidFill>
                  <a:srgbClr val="FF0000"/>
                </a:solidFill>
              </a:rPr>
              <a:t>0.99 (1.00) </a:t>
            </a:r>
            <a:r>
              <a:rPr lang="en-US" altLang="zh-TW" dirty="0" smtClean="0"/>
              <a:t>for himself and </a:t>
            </a:r>
            <a:r>
              <a:rPr lang="en-US" altLang="zh-TW" dirty="0" smtClean="0">
                <a:solidFill>
                  <a:srgbClr val="FF0000"/>
                </a:solidFill>
              </a:rPr>
              <a:t>0.01(0.00) </a:t>
            </a:r>
            <a:r>
              <a:rPr lang="en-US" altLang="zh-TW" dirty="0" smtClean="0"/>
              <a:t>for B, knowing B will accept this offer</a:t>
            </a:r>
          </a:p>
          <a:p>
            <a:r>
              <a:rPr lang="en-US" altLang="zh-TW" dirty="0" smtClean="0"/>
              <a:t>Experimental results - </a:t>
            </a:r>
            <a:r>
              <a:rPr lang="en-US" altLang="zh-TW" dirty="0" err="1" smtClean="0"/>
              <a:t>Guth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Schmittberger</a:t>
            </a:r>
            <a:r>
              <a:rPr lang="en-US" altLang="zh-TW" dirty="0" smtClean="0"/>
              <a:t>, and </a:t>
            </a:r>
            <a:r>
              <a:rPr lang="en-US" altLang="zh-TW" dirty="0" err="1" smtClean="0"/>
              <a:t>Schwarze</a:t>
            </a:r>
            <a:r>
              <a:rPr lang="en-US" altLang="zh-TW" dirty="0" smtClean="0"/>
              <a:t> (1982)</a:t>
            </a:r>
          </a:p>
          <a:p>
            <a:pPr lvl="1"/>
            <a:r>
              <a:rPr lang="en-US" altLang="zh-TW" dirty="0" smtClean="0"/>
              <a:t>The </a:t>
            </a:r>
            <a:r>
              <a:rPr lang="en-US" altLang="zh-TW" dirty="0"/>
              <a:t>role of </a:t>
            </a:r>
            <a:r>
              <a:rPr lang="en-US" altLang="zh-TW" i="1" dirty="0"/>
              <a:t>A </a:t>
            </a:r>
            <a:r>
              <a:rPr lang="en-US" altLang="zh-TW" dirty="0"/>
              <a:t>tended to offer fairly </a:t>
            </a:r>
            <a:r>
              <a:rPr lang="en-US" altLang="zh-TW" dirty="0" smtClean="0">
                <a:solidFill>
                  <a:srgbClr val="FF0000"/>
                </a:solidFill>
              </a:rPr>
              <a:t>balanced </a:t>
            </a:r>
            <a:r>
              <a:rPr lang="en-US" altLang="zh-TW" dirty="0" smtClean="0"/>
              <a:t>divisions of the money </a:t>
            </a:r>
          </a:p>
          <a:p>
            <a:pPr lvl="1"/>
            <a:r>
              <a:rPr lang="en-US" altLang="zh-TW" dirty="0" smtClean="0"/>
              <a:t>Very </a:t>
            </a:r>
            <a:r>
              <a:rPr lang="en-US" altLang="zh-TW" dirty="0"/>
              <a:t>unbalanced offers were often rejected by the </a:t>
            </a:r>
            <a:r>
              <a:rPr lang="en-US" altLang="zh-TW" dirty="0" smtClean="0"/>
              <a:t>person playing </a:t>
            </a:r>
            <a:r>
              <a:rPr lang="en-US" altLang="zh-TW" dirty="0"/>
              <a:t>the role of </a:t>
            </a:r>
            <a:r>
              <a:rPr lang="en-US" altLang="zh-TW" i="1" dirty="0" smtClean="0"/>
              <a:t>B (incur significant negative emotional payoff to being treated unfairly)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Results are consistent in a number of different countries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41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350696" cy="1470025"/>
          </a:xfrm>
        </p:spPr>
        <p:txBody>
          <a:bodyPr>
            <a:normAutofit/>
          </a:bodyPr>
          <a:lstStyle/>
          <a:p>
            <a:r>
              <a:rPr lang="en-US" altLang="zh-TW" dirty="0"/>
              <a:t>12.7 Modeling Network Exchange: Stable Outcomes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906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An outcome of a network exchange consists of two things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r>
              <a:rPr lang="en-US" altLang="zh-TW" dirty="0"/>
              <a:t>A matching on the set of nodes, specifying who exchanges with whom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A value attached to each node, indicating the node’s payoff from the exchange.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72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Abstract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zh-TW" dirty="0"/>
              <a:t>F</a:t>
            </a:r>
            <a:r>
              <a:rPr lang="en-US" altLang="zh-TW" dirty="0" smtClean="0"/>
              <a:t>ormulate </a:t>
            </a:r>
            <a:r>
              <a:rPr lang="en-US" altLang="zh-TW" dirty="0"/>
              <a:t>a perspective on </a:t>
            </a:r>
            <a:r>
              <a:rPr lang="en-US" altLang="zh-TW" dirty="0">
                <a:solidFill>
                  <a:srgbClr val="FF0000"/>
                </a:solidFill>
              </a:rPr>
              <a:t>power</a:t>
            </a:r>
            <a:r>
              <a:rPr lang="en-US" altLang="zh-TW" dirty="0"/>
              <a:t> in networks that can help us </a:t>
            </a:r>
            <a:r>
              <a:rPr lang="en-US" altLang="zh-TW" dirty="0" smtClean="0"/>
              <a:t>further refine </a:t>
            </a:r>
            <a:r>
              <a:rPr lang="en-US" altLang="zh-TW" dirty="0"/>
              <a:t>our predictions for the outcomes of different </a:t>
            </a:r>
            <a:r>
              <a:rPr lang="en-US" altLang="zh-TW" dirty="0" smtClean="0"/>
              <a:t>participants</a:t>
            </a:r>
          </a:p>
          <a:p>
            <a:pPr lvl="1">
              <a:lnSpc>
                <a:spcPct val="110000"/>
              </a:lnSpc>
            </a:pPr>
            <a:r>
              <a:rPr lang="en-US" altLang="zh-TW" dirty="0" smtClean="0"/>
              <a:t>Division of the available surplus between players (e.g. favor buyers or sellers?)  </a:t>
            </a:r>
          </a:p>
          <a:p>
            <a:pPr>
              <a:lnSpc>
                <a:spcPct val="110000"/>
              </a:lnSpc>
            </a:pPr>
            <a:r>
              <a:rPr lang="en-US" altLang="zh-TW" dirty="0" smtClean="0"/>
              <a:t>To create a succinct mathematical framework enabling predictions. For arbitrary networks</a:t>
            </a:r>
          </a:p>
          <a:p>
            <a:pPr lvl="1">
              <a:lnSpc>
                <a:spcPct val="110000"/>
              </a:lnSpc>
            </a:pPr>
            <a:r>
              <a:rPr lang="en-US" altLang="zh-TW" dirty="0" smtClean="0"/>
              <a:t>which nodes have power, </a:t>
            </a:r>
          </a:p>
          <a:p>
            <a:pPr lvl="1">
              <a:lnSpc>
                <a:spcPct val="110000"/>
              </a:lnSpc>
            </a:pPr>
            <a:r>
              <a:rPr lang="en-US" altLang="zh-TW" dirty="0" smtClean="0"/>
              <a:t>how </a:t>
            </a:r>
            <a:r>
              <a:rPr lang="en-US" altLang="zh-TW" dirty="0"/>
              <a:t>much power they </a:t>
            </a:r>
            <a:r>
              <a:rPr lang="en-US" altLang="zh-TW" dirty="0" smtClean="0"/>
              <a:t>have</a:t>
            </a:r>
          </a:p>
        </p:txBody>
      </p:sp>
    </p:spTree>
    <p:extLst>
      <p:ext uri="{BB962C8B-B14F-4D97-AF65-F5344CB8AC3E}">
        <p14:creationId xmlns:p14="http://schemas.microsoft.com/office/powerpoint/2010/main" val="56545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Outcomes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Stability</a:t>
            </a:r>
            <a:r>
              <a:rPr lang="en-US" altLang="zh-TW" dirty="0"/>
              <a:t>: An outcome of network exchange is stable if and only if it contains </a:t>
            </a:r>
            <a:r>
              <a:rPr lang="en-US" altLang="zh-TW" dirty="0" smtClean="0"/>
              <a:t>no instabilities.</a:t>
            </a:r>
          </a:p>
          <a:p>
            <a:pPr lvl="1"/>
            <a:r>
              <a:rPr lang="en-US" altLang="zh-TW" dirty="0" smtClean="0"/>
              <a:t>No node X can propose an offer to some other node Y that makes both X and Y better off- thus “stealing” node Y away from an existing agreement</a:t>
            </a:r>
          </a:p>
          <a:p>
            <a:endParaRPr lang="en-US" altLang="zh-TW" dirty="0" smtClean="0"/>
          </a:p>
          <a:p>
            <a:r>
              <a:rPr lang="en-US" altLang="zh-TW" sz="3600" b="1" dirty="0">
                <a:solidFill>
                  <a:srgbClr val="FF0000"/>
                </a:solidFill>
              </a:rPr>
              <a:t>Instability</a:t>
            </a:r>
            <a:r>
              <a:rPr lang="en-US" altLang="zh-TW" dirty="0"/>
              <a:t>: Given an outcome consisting of a matching and values for the nodes</a:t>
            </a:r>
            <a:r>
              <a:rPr lang="en-US" altLang="zh-TW" dirty="0" smtClean="0"/>
              <a:t>, an instability </a:t>
            </a:r>
            <a:r>
              <a:rPr lang="en-US" altLang="zh-TW" dirty="0"/>
              <a:t>in this outcome is an edge not in the matching, joining two </a:t>
            </a:r>
            <a:r>
              <a:rPr lang="en-US" altLang="zh-TW" dirty="0" smtClean="0"/>
              <a:t>nodes X </a:t>
            </a:r>
            <a:r>
              <a:rPr lang="en-US" altLang="zh-TW" dirty="0"/>
              <a:t>and Y , such that the sum of X’s value and Y ’s value is less than 1.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49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</a:t>
            </a:r>
            <a:r>
              <a:rPr lang="en-US" altLang="zh-TW" dirty="0" smtClean="0"/>
              <a:t>table </a:t>
            </a:r>
            <a:r>
              <a:rPr lang="en-US" altLang="zh-TW" dirty="0"/>
              <a:t>or </a:t>
            </a:r>
            <a:r>
              <a:rPr lang="en-US" altLang="zh-TW" dirty="0" smtClean="0"/>
              <a:t>Unstable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An </a:t>
            </a:r>
            <a:r>
              <a:rPr lang="en-US" altLang="zh-TW" dirty="0"/>
              <a:t>outcome of a network exchange is </a:t>
            </a:r>
            <a:r>
              <a:rPr lang="en-US" altLang="zh-TW" b="1" dirty="0"/>
              <a:t>stable</a:t>
            </a:r>
            <a:r>
              <a:rPr lang="en-US" altLang="zh-TW" dirty="0"/>
              <a:t> if it does not contain any instabilities.</a:t>
            </a:r>
          </a:p>
          <a:p>
            <a:r>
              <a:rPr lang="en-US" altLang="zh-TW" dirty="0" smtClean="0"/>
              <a:t>An </a:t>
            </a:r>
            <a:r>
              <a:rPr lang="en-US" altLang="zh-TW" dirty="0"/>
              <a:t>instability in an outcome, consisting of a matching and values for the nodes, is a non-matching </a:t>
            </a:r>
            <a:r>
              <a:rPr lang="en-US" altLang="zh-TW" dirty="0" smtClean="0"/>
              <a:t>edge </a:t>
            </a:r>
            <a:r>
              <a:rPr lang="en-US" altLang="zh-TW" dirty="0"/>
              <a:t>joining nodes with values x  and y such that </a:t>
            </a:r>
            <a:r>
              <a:rPr lang="en-US" altLang="zh-TW" dirty="0" err="1"/>
              <a:t>x+y</a:t>
            </a:r>
            <a:r>
              <a:rPr lang="en-US" altLang="zh-TW" dirty="0"/>
              <a:t>&lt;1.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296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</a:t>
            </a:r>
            <a:r>
              <a:rPr lang="en-US" altLang="zh-TW" dirty="0" smtClean="0"/>
              <a:t>table </a:t>
            </a:r>
            <a:r>
              <a:rPr lang="en-US" altLang="zh-TW" dirty="0"/>
              <a:t>or </a:t>
            </a:r>
            <a:r>
              <a:rPr lang="en-US" altLang="zh-TW" dirty="0" smtClean="0"/>
              <a:t>Unstable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altLang="zh-TW" dirty="0"/>
              <a:t>S</a:t>
            </a:r>
            <a:r>
              <a:rPr lang="en-US" altLang="zh-TW" dirty="0" smtClean="0"/>
              <a:t>table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altLang="zh-TW" dirty="0"/>
              <a:t>U</a:t>
            </a:r>
            <a:r>
              <a:rPr lang="en-US" altLang="zh-TW" dirty="0" smtClean="0"/>
              <a:t>nstable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058" y="2407090"/>
            <a:ext cx="2705239" cy="7810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797152"/>
            <a:ext cx="3880049" cy="69218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865" y="2492896"/>
            <a:ext cx="2724290" cy="70488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739951"/>
            <a:ext cx="3892750" cy="75568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5143245"/>
            <a:ext cx="3854648" cy="736638"/>
          </a:xfrm>
          <a:prstGeom prst="rect">
            <a:avLst/>
          </a:prstGeom>
        </p:spPr>
      </p:pic>
      <p:cxnSp>
        <p:nvCxnSpPr>
          <p:cNvPr id="13" name="直線接點 12"/>
          <p:cNvCxnSpPr>
            <a:stCxn id="5" idx="1"/>
          </p:cNvCxnSpPr>
          <p:nvPr/>
        </p:nvCxnSpPr>
        <p:spPr>
          <a:xfrm>
            <a:off x="4645025" y="1854994"/>
            <a:ext cx="0" cy="43823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5278966" y="3386468"/>
            <a:ext cx="296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 can offer 2/3 to B to break edge A-B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5293025" y="5590981"/>
            <a:ext cx="3167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 can offer x, ½&lt;x&lt;3/4 to B to break edge A-B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68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Applications of Stable Outcomes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Stable </a:t>
            </a:r>
            <a:r>
              <a:rPr lang="en-US" altLang="zh-TW" dirty="0"/>
              <a:t>outcomes are good at approximately capturing what’s going on in </a:t>
            </a:r>
            <a:r>
              <a:rPr lang="en-US" altLang="zh-TW" dirty="0" smtClean="0"/>
              <a:t>situations</a:t>
            </a:r>
            <a:r>
              <a:rPr lang="zh-TW" altLang="en-US" dirty="0" smtClean="0"/>
              <a:t> </a:t>
            </a:r>
            <a:r>
              <a:rPr lang="en-US" altLang="zh-TW" dirty="0" smtClean="0"/>
              <a:t>with </a:t>
            </a:r>
            <a:r>
              <a:rPr lang="en-US" altLang="zh-TW" dirty="0"/>
              <a:t>extreme power </a:t>
            </a:r>
            <a:r>
              <a:rPr lang="en-US" altLang="zh-TW" dirty="0" smtClean="0"/>
              <a:t>imbalances</a:t>
            </a:r>
          </a:p>
          <a:p>
            <a:r>
              <a:rPr lang="en-US" altLang="zh-TW" dirty="0" smtClean="0"/>
              <a:t>In fact human subjects on 3-node </a:t>
            </a:r>
            <a:r>
              <a:rPr lang="en-US" altLang="zh-TW" dirty="0"/>
              <a:t>path or 5-node paths will </a:t>
            </a:r>
            <a:r>
              <a:rPr lang="en-US" altLang="zh-TW" dirty="0" smtClean="0"/>
              <a:t>not</a:t>
            </a:r>
            <a:r>
              <a:rPr lang="zh-TW" altLang="en-US" dirty="0" smtClean="0"/>
              <a:t> </a:t>
            </a:r>
            <a:r>
              <a:rPr lang="en-US" altLang="zh-TW" dirty="0" smtClean="0"/>
              <a:t>push </a:t>
            </a:r>
            <a:r>
              <a:rPr lang="en-US" altLang="zh-TW" dirty="0"/>
              <a:t>things all the way to 0-1 </a:t>
            </a:r>
            <a:r>
              <a:rPr lang="en-US" altLang="zh-TW" dirty="0" smtClean="0"/>
              <a:t>outcomes  (in practice 1/6-5/6, which is close to 0-1) </a:t>
            </a:r>
          </a:p>
          <a:p>
            <a:r>
              <a:rPr lang="en-US" altLang="zh-TW" dirty="0"/>
              <a:t>T</a:t>
            </a:r>
            <a:r>
              <a:rPr lang="en-US" altLang="zh-TW" dirty="0" smtClean="0"/>
              <a:t>here </a:t>
            </a:r>
            <a:r>
              <a:rPr lang="en-US" altLang="zh-TW" dirty="0"/>
              <a:t>is no stable outcome for the triangle network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46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Limitations of Stable Outcomes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One source of limitations lies in the fact that it allows outcomes to </a:t>
            </a:r>
            <a:r>
              <a:rPr lang="en-US" altLang="zh-TW" dirty="0" smtClean="0"/>
              <a:t>go to </a:t>
            </a:r>
            <a:r>
              <a:rPr lang="en-US" altLang="zh-TW" dirty="0"/>
              <a:t>extremes that people will not actually follow in real life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A more fundamental </a:t>
            </a:r>
            <a:r>
              <a:rPr lang="en-US" altLang="zh-TW" sz="3404" dirty="0"/>
              <a:t>difficulty</a:t>
            </a:r>
            <a:r>
              <a:rPr lang="en-US" altLang="zh-TW" dirty="0"/>
              <a:t> with the notion of a stable outcome is that it is </a:t>
            </a:r>
            <a:r>
              <a:rPr lang="en-US" altLang="zh-TW" dirty="0" smtClean="0"/>
              <a:t>too ambiguous </a:t>
            </a:r>
            <a:r>
              <a:rPr lang="en-US" altLang="zh-TW" dirty="0"/>
              <a:t>in situations where there is a </a:t>
            </a:r>
            <a:r>
              <a:rPr lang="en-US" altLang="zh-TW" dirty="0">
                <a:solidFill>
                  <a:srgbClr val="FF0000"/>
                </a:solidFill>
              </a:rPr>
              <a:t>weak </a:t>
            </a:r>
            <a:r>
              <a:rPr lang="en-US" altLang="zh-TW" dirty="0"/>
              <a:t>power imbalance between individuals.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876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350696" cy="1470025"/>
          </a:xfrm>
        </p:spPr>
        <p:txBody>
          <a:bodyPr>
            <a:normAutofit/>
          </a:bodyPr>
          <a:lstStyle/>
          <a:p>
            <a:r>
              <a:rPr lang="en-US" altLang="zh-TW" dirty="0"/>
              <a:t>12.8 Modeling Network Exchange: Balanced Outcomes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73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Defining Balanced Outcomes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Balanced Outcome: An outcome (consisting of a matching and node values) </a:t>
            </a:r>
            <a:r>
              <a:rPr lang="en-US" altLang="zh-TW" dirty="0" smtClean="0"/>
              <a:t>is balanced </a:t>
            </a:r>
            <a:r>
              <a:rPr lang="en-US" altLang="zh-TW" dirty="0"/>
              <a:t>if, for each edge in the matching, the split of the money </a:t>
            </a:r>
            <a:r>
              <a:rPr lang="en-US" altLang="zh-TW" dirty="0" smtClean="0"/>
              <a:t>represents </a:t>
            </a:r>
            <a:r>
              <a:rPr lang="en-US" altLang="zh-TW" dirty="0" smtClean="0">
                <a:solidFill>
                  <a:srgbClr val="FF0000"/>
                </a:solidFill>
              </a:rPr>
              <a:t>the </a:t>
            </a:r>
            <a:r>
              <a:rPr lang="en-US" altLang="zh-TW" dirty="0">
                <a:solidFill>
                  <a:srgbClr val="FF0000"/>
                </a:solidFill>
              </a:rPr>
              <a:t>Nash bargaining outcome</a:t>
            </a:r>
            <a:r>
              <a:rPr lang="en-US" altLang="zh-TW" dirty="0"/>
              <a:t> for the two nodes involved, given the best </a:t>
            </a:r>
            <a:r>
              <a:rPr lang="en-US" altLang="zh-TW" dirty="0" smtClean="0">
                <a:solidFill>
                  <a:srgbClr val="0070C0"/>
                </a:solidFill>
              </a:rPr>
              <a:t>outside </a:t>
            </a:r>
            <a:r>
              <a:rPr lang="en-US" altLang="zh-TW" dirty="0">
                <a:solidFill>
                  <a:srgbClr val="0070C0"/>
                </a:solidFill>
              </a:rPr>
              <a:t>options </a:t>
            </a:r>
            <a:r>
              <a:rPr lang="en-US" altLang="zh-TW" dirty="0"/>
              <a:t>for each node provided by the values in the rest of the network.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60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Balanced and unbalanced outcomes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0" y="2632050"/>
            <a:ext cx="5157821" cy="244827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468" y="1453954"/>
            <a:ext cx="3967912" cy="208337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221088"/>
            <a:ext cx="3682752" cy="20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4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Applications and Interpretations of Balanced </a:t>
            </a:r>
            <a:r>
              <a:rPr lang="en-US" altLang="zh-TW" dirty="0" smtClean="0"/>
              <a:t>Outcomes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An </a:t>
            </a:r>
            <a:r>
              <a:rPr lang="en-US" altLang="zh-TW" dirty="0" smtClean="0"/>
              <a:t>outcome </a:t>
            </a:r>
            <a:r>
              <a:rPr lang="en-US" altLang="zh-TW" dirty="0"/>
              <a:t>is balanced </a:t>
            </a:r>
            <a:r>
              <a:rPr lang="en-US" altLang="zh-TW" dirty="0" smtClean="0"/>
              <a:t>if </a:t>
            </a:r>
            <a:r>
              <a:rPr lang="en-US" altLang="zh-TW" dirty="0"/>
              <a:t>the values on its endpoints </a:t>
            </a:r>
            <a:r>
              <a:rPr lang="en-US" altLang="zh-TW" dirty="0" smtClean="0"/>
              <a:t>of each edge represent </a:t>
            </a:r>
            <a:r>
              <a:rPr lang="en-US" altLang="zh-TW" dirty="0"/>
              <a:t>the Nash bargaining solution for those two </a:t>
            </a:r>
            <a:r>
              <a:rPr lang="en-US" altLang="zh-TW" dirty="0" smtClean="0"/>
              <a:t>nodes</a:t>
            </a:r>
          </a:p>
          <a:p>
            <a:r>
              <a:rPr lang="en-US" altLang="zh-TW" dirty="0" smtClean="0"/>
              <a:t>Note </a:t>
            </a:r>
            <a:r>
              <a:rPr lang="en-US" altLang="zh-TW" dirty="0"/>
              <a:t>that every balanced outcome is necessarily stable, as no two nodes have an incentive to disrupt the current outcome</a:t>
            </a:r>
            <a:r>
              <a:rPr lang="en-US" altLang="zh-TW" dirty="0" smtClean="0"/>
              <a:t>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285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Cooperative game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Cooperative game theory</a:t>
            </a:r>
            <a:r>
              <a:rPr lang="en-US" altLang="zh-TW" dirty="0" smtClean="0"/>
              <a:t>: how a collection of players will divide up the value</a:t>
            </a:r>
            <a:r>
              <a:rPr lang="en-US" altLang="zh-TW" dirty="0"/>
              <a:t> f</a:t>
            </a:r>
            <a:r>
              <a:rPr lang="en-US" altLang="zh-TW" dirty="0" smtClean="0"/>
              <a:t>rom </a:t>
            </a:r>
            <a:r>
              <a:rPr lang="en-US" altLang="zh-TW" dirty="0"/>
              <a:t>a collective </a:t>
            </a:r>
            <a:r>
              <a:rPr lang="en-US" altLang="zh-TW" dirty="0" smtClean="0"/>
              <a:t>activities.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Stability</a:t>
            </a:r>
            <a:r>
              <a:rPr lang="en-US" altLang="zh-TW" dirty="0" smtClean="0"/>
              <a:t>: the </a:t>
            </a:r>
            <a:r>
              <a:rPr lang="en-US" altLang="zh-TW" i="1" dirty="0" smtClean="0"/>
              <a:t>core</a:t>
            </a:r>
            <a:r>
              <a:rPr lang="en-US" altLang="zh-TW" dirty="0" smtClean="0"/>
              <a:t> solution in cooperative game theory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Balance</a:t>
            </a:r>
            <a:r>
              <a:rPr lang="en-US" altLang="zh-TW" dirty="0" smtClean="0"/>
              <a:t>: </a:t>
            </a:r>
            <a:r>
              <a:rPr lang="en-US" altLang="zh-TW" i="1" dirty="0" smtClean="0"/>
              <a:t>kernel </a:t>
            </a:r>
            <a:r>
              <a:rPr lang="en-US" altLang="zh-TW" dirty="0" smtClean="0"/>
              <a:t>solution in </a:t>
            </a:r>
            <a:r>
              <a:rPr lang="en-US" altLang="zh-TW" dirty="0"/>
              <a:t>cooperative game theory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33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12.1 Power in Social Networks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1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350696" cy="1470025"/>
          </a:xfrm>
        </p:spPr>
        <p:txBody>
          <a:bodyPr>
            <a:normAutofit/>
          </a:bodyPr>
          <a:lstStyle/>
          <a:p>
            <a:r>
              <a:rPr lang="en-US" altLang="zh-TW" dirty="0"/>
              <a:t>12.9 Advanced Material: A Game-Theoretic Approach to Bargaining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45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Example of Formulating </a:t>
            </a:r>
            <a:r>
              <a:rPr lang="en-US" altLang="zh-TW" dirty="0"/>
              <a:t>Bargaining as a Dynamic </a:t>
            </a:r>
            <a:r>
              <a:rPr lang="en-US" altLang="zh-TW" dirty="0" smtClean="0"/>
              <a:t>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dirty="0"/>
              <a:t>A: I’ll give you 30% of the </a:t>
            </a:r>
            <a:r>
              <a:rPr lang="en-US" altLang="zh-TW" dirty="0" smtClean="0"/>
              <a:t>dollar</a:t>
            </a:r>
          </a:p>
          <a:p>
            <a:r>
              <a:rPr lang="en-US" altLang="zh-TW" dirty="0" smtClean="0"/>
              <a:t>B</a:t>
            </a:r>
            <a:r>
              <a:rPr lang="en-US" altLang="zh-TW" dirty="0"/>
              <a:t>: No, I want 40%.</a:t>
            </a:r>
          </a:p>
          <a:p>
            <a:r>
              <a:rPr lang="en-US" altLang="zh-TW" dirty="0"/>
              <a:t>A: How about 34%?</a:t>
            </a:r>
          </a:p>
          <a:p>
            <a:r>
              <a:rPr lang="en-US" altLang="zh-TW" dirty="0"/>
              <a:t>B: I’ll take 36%.</a:t>
            </a:r>
          </a:p>
          <a:p>
            <a:r>
              <a:rPr lang="en-US" altLang="zh-TW" dirty="0"/>
              <a:t>A: Agreed.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414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Define the Example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Stage 1</a:t>
            </a:r>
            <a:r>
              <a:rPr lang="en-US" altLang="zh-TW" dirty="0"/>
              <a:t>:</a:t>
            </a:r>
            <a:r>
              <a:rPr lang="en-US" altLang="zh-TW" dirty="0" smtClean="0"/>
              <a:t> A proposes a split of the dollar in which he gets a1 and B gets b1.</a:t>
            </a:r>
          </a:p>
          <a:p>
            <a:pPr marL="0" indent="0">
              <a:buNone/>
            </a:pPr>
            <a:r>
              <a:rPr lang="en-US" altLang="zh-TW" dirty="0" smtClean="0"/>
              <a:t>Stage 2</a:t>
            </a:r>
            <a:r>
              <a:rPr lang="en-US" altLang="zh-TW" dirty="0"/>
              <a:t>:</a:t>
            </a:r>
            <a:r>
              <a:rPr lang="en-US" altLang="zh-TW" dirty="0" smtClean="0"/>
              <a:t> B </a:t>
            </a:r>
            <a:r>
              <a:rPr lang="en-US" altLang="zh-TW" dirty="0"/>
              <a:t>can </a:t>
            </a:r>
            <a:r>
              <a:rPr lang="en-US" altLang="zh-TW" dirty="0" smtClean="0"/>
              <a:t>accept </a:t>
            </a:r>
            <a:r>
              <a:rPr lang="en-US" altLang="zh-TW" dirty="0"/>
              <a:t>A’s proposal or reject it. If </a:t>
            </a:r>
            <a:r>
              <a:rPr lang="en-US" altLang="zh-TW" dirty="0" smtClean="0"/>
              <a:t>accepts</a:t>
            </a:r>
            <a:r>
              <a:rPr lang="en-US" altLang="zh-TW" dirty="0"/>
              <a:t>, the game ends </a:t>
            </a:r>
            <a:r>
              <a:rPr lang="en-US" altLang="zh-TW" dirty="0" smtClean="0"/>
              <a:t>Otherwise continue</a:t>
            </a:r>
          </a:p>
          <a:p>
            <a:pPr marL="0" indent="0">
              <a:buNone/>
            </a:pPr>
            <a:r>
              <a:rPr lang="en-US" altLang="zh-TW" dirty="0" smtClean="0"/>
              <a:t>Stage 3</a:t>
            </a:r>
            <a:r>
              <a:rPr lang="en-US" altLang="zh-TW" dirty="0"/>
              <a:t>:</a:t>
            </a:r>
            <a:r>
              <a:rPr lang="en-US" altLang="zh-TW" dirty="0" smtClean="0"/>
              <a:t> </a:t>
            </a:r>
            <a:r>
              <a:rPr lang="en-US" altLang="zh-TW" dirty="0"/>
              <a:t>B</a:t>
            </a:r>
            <a:r>
              <a:rPr lang="en-US" altLang="zh-TW" dirty="0" smtClean="0"/>
              <a:t> </a:t>
            </a:r>
            <a:r>
              <a:rPr lang="en-US" altLang="zh-TW" dirty="0"/>
              <a:t>proposes a split of the dollar in which </a:t>
            </a:r>
            <a:r>
              <a:rPr lang="en-US" altLang="zh-TW" dirty="0" smtClean="0"/>
              <a:t>A </a:t>
            </a:r>
            <a:r>
              <a:rPr lang="en-US" altLang="zh-TW" dirty="0"/>
              <a:t>gets </a:t>
            </a:r>
            <a:r>
              <a:rPr lang="en-US" altLang="zh-TW" dirty="0" smtClean="0"/>
              <a:t>a2 </a:t>
            </a:r>
            <a:r>
              <a:rPr lang="en-US" altLang="zh-TW" dirty="0"/>
              <a:t>and B gets </a:t>
            </a:r>
            <a:r>
              <a:rPr lang="en-US" altLang="zh-TW" dirty="0" smtClean="0"/>
              <a:t>b2.</a:t>
            </a:r>
          </a:p>
          <a:p>
            <a:pPr marL="0" indent="0">
              <a:buNone/>
            </a:pPr>
            <a:r>
              <a:rPr lang="en-US" altLang="zh-TW" dirty="0" smtClean="0"/>
              <a:t>Stage 4</a:t>
            </a:r>
            <a:r>
              <a:rPr lang="en-US" altLang="zh-TW" dirty="0"/>
              <a:t>:</a:t>
            </a:r>
            <a:r>
              <a:rPr lang="en-US" altLang="zh-TW" dirty="0" smtClean="0"/>
              <a:t> A can </a:t>
            </a:r>
            <a:r>
              <a:rPr lang="en-US" altLang="zh-TW" dirty="0"/>
              <a:t>accept </a:t>
            </a:r>
            <a:r>
              <a:rPr lang="en-US" altLang="zh-TW" dirty="0" smtClean="0"/>
              <a:t>B’s </a:t>
            </a:r>
            <a:r>
              <a:rPr lang="en-US" altLang="zh-TW" dirty="0"/>
              <a:t>proposal or reject it. If accepts, the game ends </a:t>
            </a:r>
            <a:r>
              <a:rPr lang="en-US" altLang="zh-TW" dirty="0" smtClean="0"/>
              <a:t>Otherwise continue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Continue like the following until the game ends</a:t>
            </a: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55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Analyzing the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1. </a:t>
            </a:r>
            <a:r>
              <a:rPr lang="en-US" altLang="zh-TW" dirty="0"/>
              <a:t>An </a:t>
            </a:r>
            <a:r>
              <a:rPr lang="en-US" altLang="zh-TW" dirty="0" smtClean="0"/>
              <a:t>Overview</a:t>
            </a:r>
          </a:p>
          <a:p>
            <a:pPr marL="0" indent="0">
              <a:buNone/>
            </a:pPr>
            <a:r>
              <a:rPr lang="en-US" altLang="zh-TW" dirty="0" smtClean="0"/>
              <a:t>2. Analyzing </a:t>
            </a:r>
            <a:r>
              <a:rPr lang="en-US" altLang="zh-TW" dirty="0"/>
              <a:t>a Two-Period Version of </a:t>
            </a:r>
            <a:r>
              <a:rPr lang="en-US" altLang="zh-TW" dirty="0" smtClean="0"/>
              <a:t>Bargaining</a:t>
            </a:r>
          </a:p>
          <a:p>
            <a:pPr marL="0" indent="0">
              <a:buNone/>
            </a:pPr>
            <a:r>
              <a:rPr lang="en-US" altLang="zh-TW" dirty="0" smtClean="0"/>
              <a:t>3. </a:t>
            </a:r>
            <a:r>
              <a:rPr lang="en-US" altLang="zh-TW" dirty="0"/>
              <a:t>Back to the Infinite-Horizon Bargaining </a:t>
            </a:r>
            <a:r>
              <a:rPr lang="en-US" altLang="zh-TW" dirty="0" smtClean="0"/>
              <a:t>Game</a:t>
            </a:r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en-US" altLang="zh-TW" dirty="0"/>
              <a:t> A Stationary Equilibrium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045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An overview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/>
              <a:t>Our main result is twofold. First, the bargaining game has a subgame perfect </a:t>
            </a:r>
            <a:r>
              <a:rPr lang="en-US" altLang="zh-TW" dirty="0" smtClean="0"/>
              <a:t>equilibrium with </a:t>
            </a:r>
            <a:r>
              <a:rPr lang="en-US" altLang="zh-TW" dirty="0"/>
              <a:t>a simple structure in which A’s initial offer is </a:t>
            </a:r>
            <a:r>
              <a:rPr lang="en-US" altLang="zh-TW" dirty="0" smtClean="0"/>
              <a:t>accepted.</a:t>
            </a:r>
          </a:p>
          <a:p>
            <a:r>
              <a:rPr lang="en-US" altLang="zh-TW" dirty="0"/>
              <a:t>Second, for this equilibrium</a:t>
            </a:r>
            <a:r>
              <a:rPr lang="en-US" altLang="zh-TW" dirty="0" smtClean="0"/>
              <a:t>, we </a:t>
            </a:r>
            <a:r>
              <a:rPr lang="en-US" altLang="zh-TW" dirty="0"/>
              <a:t>can work out the values in the initial split (a1, b1) that is proposed and accepted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T</a:t>
            </a:r>
            <a:r>
              <a:rPr lang="en-US" altLang="zh-TW" dirty="0" smtClean="0"/>
              <a:t>he </a:t>
            </a:r>
            <a:r>
              <a:rPr lang="en-US" altLang="zh-TW" dirty="0"/>
              <a:t>Nash bargaining solution is a good approximate prediction for the </a:t>
            </a:r>
            <a:r>
              <a:rPr lang="en-US" altLang="zh-TW" dirty="0" smtClean="0"/>
              <a:t>outcome</a:t>
            </a:r>
          </a:p>
          <a:p>
            <a:pPr lvl="1"/>
            <a:r>
              <a:rPr lang="en-US" altLang="zh-TW" dirty="0" smtClean="0"/>
              <a:t>A’s outside offer is x and B’s outside offer is 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50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Analyzing a Two-Period Version of Bargaining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8336" y="1628800"/>
            <a:ext cx="886732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First, </a:t>
            </a:r>
            <a:r>
              <a:rPr lang="en-US" altLang="zh-TW" dirty="0"/>
              <a:t>A will accept B’s proposal </a:t>
            </a:r>
            <a:r>
              <a:rPr lang="en-US" altLang="zh-TW" dirty="0" smtClean="0"/>
              <a:t>in </a:t>
            </a:r>
            <a:r>
              <a:rPr lang="en-US" altLang="zh-TW" dirty="0"/>
              <a:t>period two </a:t>
            </a:r>
            <a:r>
              <a:rPr lang="en-US" altLang="zh-TW" dirty="0" smtClean="0"/>
              <a:t>provided</a:t>
            </a:r>
            <a:r>
              <a:rPr lang="en-US" altLang="zh-TW" dirty="0"/>
              <a:t> </a:t>
            </a:r>
            <a:r>
              <a:rPr lang="en-US" altLang="zh-TW" dirty="0" smtClean="0"/>
              <a:t>a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&gt;=x . B’s proposal is period two is (x,1-x)</a:t>
            </a:r>
          </a:p>
          <a:p>
            <a:r>
              <a:rPr lang="en-US" altLang="zh-TW" dirty="0" smtClean="0"/>
              <a:t>In period one, A prefers this split to the outcome in which negotiations end and B gets only y.</a:t>
            </a:r>
          </a:p>
          <a:p>
            <a:r>
              <a:rPr lang="en-US" altLang="zh-TW" dirty="0" smtClean="0"/>
              <a:t>Assume there is a fixed probability p negotiation  break down. Therefore</a:t>
            </a:r>
            <a:r>
              <a:rPr lang="en-US" altLang="zh-TW" dirty="0"/>
              <a:t>, B’s </a:t>
            </a:r>
            <a:r>
              <a:rPr lang="en-US" altLang="zh-TW" dirty="0" smtClean="0"/>
              <a:t>expected payoff </a:t>
            </a:r>
            <a:r>
              <a:rPr lang="en-US" altLang="zh-TW" dirty="0"/>
              <a:t>if she rejects the offer </a:t>
            </a:r>
            <a:r>
              <a:rPr lang="en-US" altLang="zh-TW" dirty="0" smtClean="0"/>
              <a:t>is </a:t>
            </a:r>
            <a:r>
              <a:rPr lang="en-US" altLang="zh-TW" dirty="0" err="1" smtClean="0"/>
              <a:t>py</a:t>
            </a:r>
            <a:r>
              <a:rPr lang="en-US" altLang="zh-TW" dirty="0" smtClean="0"/>
              <a:t> </a:t>
            </a:r>
            <a:r>
              <a:rPr lang="en-US" altLang="zh-TW" dirty="0"/>
              <a:t>+ (1 − p)(1 − x).</a:t>
            </a:r>
            <a:endParaRPr lang="en-US" altLang="zh-TW" dirty="0" smtClean="0"/>
          </a:p>
          <a:p>
            <a:r>
              <a:rPr lang="en-US" altLang="zh-TW" dirty="0"/>
              <a:t>A will propose (1 − z, z) in the first round, and it will be </a:t>
            </a:r>
            <a:r>
              <a:rPr lang="en-US" altLang="zh-TW" dirty="0" smtClean="0"/>
              <a:t>immediately accepted.</a:t>
            </a:r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 z= </a:t>
            </a:r>
            <a:r>
              <a:rPr lang="en-US" altLang="zh-TW" dirty="0" err="1">
                <a:solidFill>
                  <a:srgbClr val="FF0000"/>
                </a:solidFill>
              </a:rPr>
              <a:t>py</a:t>
            </a:r>
            <a:r>
              <a:rPr lang="en-US" altLang="zh-TW" dirty="0">
                <a:solidFill>
                  <a:srgbClr val="FF0000"/>
                </a:solidFill>
              </a:rPr>
              <a:t> + (1 − p)(1 − x</a:t>
            </a:r>
            <a:r>
              <a:rPr lang="en-US" altLang="zh-TW" dirty="0" smtClean="0">
                <a:solidFill>
                  <a:srgbClr val="FF0000"/>
                </a:solidFill>
              </a:rPr>
              <a:t>) </a:t>
            </a:r>
            <a:r>
              <a:rPr lang="en-US" altLang="zh-TW" dirty="0" smtClean="0"/>
              <a:t>; z=y when p-&gt;1, z=1-x when </a:t>
            </a:r>
            <a:r>
              <a:rPr lang="en-US" altLang="zh-TW" dirty="0"/>
              <a:t>p-</a:t>
            </a:r>
            <a:r>
              <a:rPr lang="en-US" altLang="zh-TW" dirty="0" smtClean="0"/>
              <a:t>&gt;0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22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Back to the Infinite-Horizon Bargaining Game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</a:t>
            </a:r>
            <a:r>
              <a:rPr lang="en-US" altLang="zh-TW" dirty="0" smtClean="0"/>
              <a:t>nfinite-horizon game </a:t>
            </a:r>
            <a:r>
              <a:rPr lang="en-US" altLang="zh-TW" dirty="0"/>
              <a:t>is fundamentally different: </a:t>
            </a:r>
            <a:endParaRPr lang="en-US" altLang="zh-TW" dirty="0" smtClean="0"/>
          </a:p>
          <a:p>
            <a:pPr lvl="1"/>
            <a:r>
              <a:rPr lang="en-US" altLang="zh-TW" dirty="0"/>
              <a:t>A</a:t>
            </a:r>
            <a:r>
              <a:rPr lang="en-US" altLang="zh-TW" dirty="0" smtClean="0"/>
              <a:t>fter </a:t>
            </a:r>
            <a:r>
              <a:rPr lang="en-US" altLang="zh-TW" dirty="0"/>
              <a:t>a back-and-forth pair of offers </a:t>
            </a:r>
            <a:r>
              <a:rPr lang="en-US" altLang="zh-TW" dirty="0" smtClean="0"/>
              <a:t>by A </a:t>
            </a:r>
            <a:r>
              <a:rPr lang="en-US" altLang="zh-TW" dirty="0"/>
              <a:t>and B, there is another copy of exactly the same infinite-horizon game left to be played.</a:t>
            </a:r>
          </a:p>
          <a:p>
            <a:pPr lvl="1"/>
            <a:r>
              <a:rPr lang="en-US" altLang="zh-TW" dirty="0"/>
              <a:t>The structure and payoffs in the game don’t change over time.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831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Analyzing the </a:t>
            </a:r>
            <a:r>
              <a:rPr lang="en-US" altLang="zh-TW" dirty="0" smtClean="0"/>
              <a:t>Game:</a:t>
            </a:r>
            <a:r>
              <a:rPr lang="en-US" altLang="zh-TW" dirty="0"/>
              <a:t> A Stationary Equilibrium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split </a:t>
            </a:r>
            <a:r>
              <a:rPr lang="en-US" altLang="zh-TW" dirty="0">
                <a:solidFill>
                  <a:srgbClr val="FF0000"/>
                </a:solidFill>
              </a:rPr>
              <a:t>(a</a:t>
            </a:r>
            <a:r>
              <a:rPr lang="en-US" altLang="zh-TW" baseline="-25000" dirty="0">
                <a:solidFill>
                  <a:srgbClr val="FF0000"/>
                </a:solidFill>
              </a:rPr>
              <a:t>1</a:t>
            </a:r>
            <a:r>
              <a:rPr lang="en-US" altLang="zh-TW" dirty="0">
                <a:solidFill>
                  <a:srgbClr val="FF0000"/>
                </a:solidFill>
              </a:rPr>
              <a:t>, b</a:t>
            </a:r>
            <a:r>
              <a:rPr lang="en-US" altLang="zh-TW" baseline="-25000" dirty="0">
                <a:solidFill>
                  <a:srgbClr val="FF0000"/>
                </a:solidFill>
              </a:rPr>
              <a:t>1</a:t>
            </a:r>
            <a:r>
              <a:rPr lang="en-US" altLang="zh-TW" dirty="0">
                <a:solidFill>
                  <a:srgbClr val="FF0000"/>
                </a:solidFill>
              </a:rPr>
              <a:t>) </a:t>
            </a:r>
            <a:r>
              <a:rPr lang="en-US" altLang="zh-TW" dirty="0"/>
              <a:t>that A will offer whenever he is scheduled to propose a </a:t>
            </a:r>
            <a:r>
              <a:rPr lang="en-US" altLang="zh-TW" dirty="0" smtClean="0"/>
              <a:t>split</a:t>
            </a:r>
          </a:p>
          <a:p>
            <a:r>
              <a:rPr lang="en-US" altLang="zh-TW" dirty="0" smtClean="0"/>
              <a:t>The split </a:t>
            </a:r>
            <a:r>
              <a:rPr lang="en-US" altLang="zh-TW" dirty="0" smtClean="0">
                <a:solidFill>
                  <a:srgbClr val="FF0000"/>
                </a:solidFill>
              </a:rPr>
              <a:t>(a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dirty="0" smtClean="0">
                <a:solidFill>
                  <a:srgbClr val="FF0000"/>
                </a:solidFill>
              </a:rPr>
              <a:t>, b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dirty="0" smtClean="0">
                <a:solidFill>
                  <a:srgbClr val="FF0000"/>
                </a:solidFill>
              </a:rPr>
              <a:t>) </a:t>
            </a:r>
            <a:r>
              <a:rPr lang="en-US" altLang="zh-TW" dirty="0" smtClean="0"/>
              <a:t>that B will offer whenever she is scheduled to propose a split; and</a:t>
            </a:r>
          </a:p>
          <a:p>
            <a:r>
              <a:rPr lang="en-US" altLang="zh-TW" dirty="0" smtClean="0"/>
              <a:t>Reservation </a:t>
            </a:r>
            <a:r>
              <a:rPr lang="en-US" altLang="zh-TW" dirty="0"/>
              <a:t>amounts </a:t>
            </a:r>
            <a:r>
              <a:rPr lang="en-US" altLang="zh-TW" dirty="0">
                <a:solidFill>
                  <a:srgbClr val="FF0000"/>
                </a:solidFill>
              </a:rPr>
              <a:t>a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FF0000"/>
                </a:solidFill>
              </a:rPr>
              <a:t>b</a:t>
            </a:r>
            <a:r>
              <a:rPr lang="en-US" altLang="zh-TW" dirty="0"/>
              <a:t>, constituting the minimum offers that A and B </a:t>
            </a:r>
            <a:r>
              <a:rPr lang="en-US" altLang="zh-TW" dirty="0" smtClean="0"/>
              <a:t>respectively will </a:t>
            </a:r>
            <a:r>
              <a:rPr lang="en-US" altLang="zh-TW" dirty="0"/>
              <a:t>accept from the other.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776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Set the Equations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will </a:t>
            </a:r>
            <a:r>
              <a:rPr lang="en-US" altLang="zh-TW" dirty="0" smtClean="0"/>
              <a:t>offer B </a:t>
            </a:r>
            <a:r>
              <a:rPr lang="en-US" altLang="zh-TW" dirty="0"/>
              <a:t>the least he can in order to get B to accept his offer, so we </a:t>
            </a:r>
            <a:r>
              <a:rPr lang="en-US" altLang="zh-TW" dirty="0" smtClean="0"/>
              <a:t>set </a:t>
            </a:r>
          </a:p>
          <a:p>
            <a:r>
              <a:rPr lang="en-US" altLang="zh-TW" dirty="0"/>
              <a:t>B will offer the least she can in order to get A to accept her offer, </a:t>
            </a:r>
            <a:r>
              <a:rPr lang="en-US" altLang="zh-TW" dirty="0" smtClean="0"/>
              <a:t>so</a:t>
            </a:r>
          </a:p>
          <a:p>
            <a:r>
              <a:rPr lang="en-US" altLang="zh-TW" dirty="0" smtClean="0"/>
              <a:t>A’s offer: for </a:t>
            </a:r>
            <a:r>
              <a:rPr lang="en-US" altLang="zh-TW" dirty="0"/>
              <a:t>B to be indifferent between accepting </a:t>
            </a:r>
            <a:r>
              <a:rPr lang="en-US" altLang="zh-TW" dirty="0" smtClean="0"/>
              <a:t>and rejecting</a:t>
            </a:r>
            <a:r>
              <a:rPr lang="en-US" altLang="zh-TW" dirty="0"/>
              <a:t>, we </a:t>
            </a:r>
            <a:r>
              <a:rPr lang="en-US" altLang="zh-TW" dirty="0" smtClean="0"/>
              <a:t>need b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 </a:t>
            </a:r>
            <a:r>
              <a:rPr lang="en-US" altLang="zh-TW" dirty="0"/>
              <a:t>= </a:t>
            </a:r>
            <a:r>
              <a:rPr lang="en-US" altLang="zh-TW" dirty="0" err="1"/>
              <a:t>py</a:t>
            </a:r>
            <a:r>
              <a:rPr lang="en-US" altLang="zh-TW" dirty="0"/>
              <a:t> + (1 − </a:t>
            </a:r>
            <a:r>
              <a:rPr lang="en-US" altLang="zh-TW" dirty="0" smtClean="0"/>
              <a:t>p)b</a:t>
            </a:r>
            <a:r>
              <a:rPr lang="en-US" altLang="zh-TW" baseline="-25000" dirty="0" smtClean="0"/>
              <a:t>2</a:t>
            </a:r>
          </a:p>
          <a:p>
            <a:r>
              <a:rPr lang="en-US" altLang="zh-TW" dirty="0" smtClean="0"/>
              <a:t>Similarly,  B’s offer: </a:t>
            </a:r>
            <a:r>
              <a:rPr lang="en-US" altLang="zh-TW" dirty="0"/>
              <a:t>we </a:t>
            </a:r>
            <a:r>
              <a:rPr lang="en-US" altLang="zh-TW" dirty="0" smtClean="0"/>
              <a:t>have a</a:t>
            </a:r>
            <a:r>
              <a:rPr lang="en-US" altLang="zh-TW" baseline="-25000" dirty="0" smtClean="0"/>
              <a:t>2</a:t>
            </a:r>
            <a:r>
              <a:rPr lang="en-US" altLang="zh-TW" dirty="0" smtClean="0"/>
              <a:t> </a:t>
            </a:r>
            <a:r>
              <a:rPr lang="en-US" altLang="zh-TW" dirty="0"/>
              <a:t>= </a:t>
            </a:r>
            <a:r>
              <a:rPr lang="en-US" altLang="zh-TW" dirty="0" err="1"/>
              <a:t>px</a:t>
            </a:r>
            <a:r>
              <a:rPr lang="en-US" altLang="zh-TW" dirty="0"/>
              <a:t> + (1 − </a:t>
            </a:r>
            <a:r>
              <a:rPr lang="en-US" altLang="zh-TW" dirty="0" smtClean="0"/>
              <a:t>p)a</a:t>
            </a:r>
            <a:r>
              <a:rPr lang="en-US" altLang="zh-TW" baseline="-25000" dirty="0" smtClean="0"/>
              <a:t>1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132856"/>
            <a:ext cx="1440160" cy="65000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191634"/>
            <a:ext cx="1368152" cy="50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Solving equations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Since b</a:t>
            </a:r>
            <a:r>
              <a:rPr lang="en-US" altLang="zh-TW" baseline="-25000" dirty="0"/>
              <a:t>1</a:t>
            </a:r>
            <a:r>
              <a:rPr lang="en-US" altLang="zh-TW" dirty="0"/>
              <a:t> = 1− a</a:t>
            </a:r>
            <a:r>
              <a:rPr lang="en-US" altLang="zh-TW" baseline="-25000" dirty="0"/>
              <a:t>1</a:t>
            </a:r>
            <a:r>
              <a:rPr lang="en-US" altLang="zh-TW" dirty="0"/>
              <a:t> and a</a:t>
            </a:r>
            <a:r>
              <a:rPr lang="en-US" altLang="zh-TW" baseline="-25000" dirty="0"/>
              <a:t>2</a:t>
            </a:r>
            <a:r>
              <a:rPr lang="en-US" altLang="zh-TW" dirty="0"/>
              <a:t> = 1− b</a:t>
            </a:r>
            <a:r>
              <a:rPr lang="en-US" altLang="zh-TW" baseline="-25000" dirty="0"/>
              <a:t>2</a:t>
            </a:r>
            <a:r>
              <a:rPr lang="en-US" altLang="zh-TW" dirty="0"/>
              <a:t>, this gives us two linear equation in two unknowns:</a:t>
            </a:r>
          </a:p>
          <a:p>
            <a:pPr marL="0" indent="0">
              <a:buNone/>
            </a:pPr>
            <a:r>
              <a:rPr lang="en-US" altLang="zh-TW" dirty="0" smtClean="0"/>
              <a:t>                   1 </a:t>
            </a:r>
            <a:r>
              <a:rPr lang="en-US" altLang="zh-TW" dirty="0"/>
              <a:t>− a</a:t>
            </a:r>
            <a:r>
              <a:rPr lang="en-US" altLang="zh-TW" baseline="-25000" dirty="0"/>
              <a:t>1</a:t>
            </a:r>
            <a:r>
              <a:rPr lang="en-US" altLang="zh-TW" dirty="0"/>
              <a:t> = </a:t>
            </a:r>
            <a:r>
              <a:rPr lang="en-US" altLang="zh-TW" dirty="0" err="1"/>
              <a:t>py</a:t>
            </a:r>
            <a:r>
              <a:rPr lang="en-US" altLang="zh-TW" dirty="0"/>
              <a:t> + (1 − p)b</a:t>
            </a:r>
            <a:r>
              <a:rPr lang="en-US" altLang="zh-TW" baseline="-25000" dirty="0"/>
              <a:t>2</a:t>
            </a:r>
          </a:p>
          <a:p>
            <a:pPr marL="0" indent="0">
              <a:buNone/>
            </a:pPr>
            <a:r>
              <a:rPr lang="en-US" altLang="zh-TW" dirty="0" smtClean="0"/>
              <a:t>                   1 </a:t>
            </a:r>
            <a:r>
              <a:rPr lang="en-US" altLang="zh-TW" dirty="0"/>
              <a:t>− b</a:t>
            </a:r>
            <a:r>
              <a:rPr lang="en-US" altLang="zh-TW" baseline="-25000" dirty="0"/>
              <a:t>2</a:t>
            </a:r>
            <a:r>
              <a:rPr lang="en-US" altLang="zh-TW" dirty="0"/>
              <a:t> = </a:t>
            </a:r>
            <a:r>
              <a:rPr lang="en-US" altLang="zh-TW" dirty="0" err="1"/>
              <a:t>px</a:t>
            </a:r>
            <a:r>
              <a:rPr lang="en-US" altLang="zh-TW" dirty="0"/>
              <a:t> + (1 − </a:t>
            </a:r>
            <a:r>
              <a:rPr lang="en-US" altLang="zh-TW" dirty="0" smtClean="0"/>
              <a:t>p)a</a:t>
            </a:r>
            <a:r>
              <a:rPr lang="en-US" altLang="zh-TW" baseline="-25000" dirty="0" smtClean="0"/>
              <a:t>1</a:t>
            </a:r>
          </a:p>
          <a:p>
            <a:r>
              <a:rPr lang="en-US" altLang="zh-TW" dirty="0"/>
              <a:t>Solving these, we </a:t>
            </a:r>
            <a:r>
              <a:rPr lang="en-US" altLang="zh-TW" dirty="0" smtClean="0"/>
              <a:t>get 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581128"/>
            <a:ext cx="4088534" cy="19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9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main idea of </a:t>
            </a:r>
            <a:r>
              <a:rPr lang="en-US" altLang="zh-TW" dirty="0" smtClean="0"/>
              <a:t> power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Power is not just as a property of agents in economic settings, or in legal or political setting, but in social interaction is more generally.</a:t>
            </a:r>
          </a:p>
          <a:p>
            <a:r>
              <a:rPr lang="en-US" altLang="zh-TW" dirty="0" smtClean="0"/>
              <a:t>Power is not so much a property of an individual as a </a:t>
            </a:r>
            <a:r>
              <a:rPr lang="en-US" altLang="zh-TW" dirty="0"/>
              <a:t>property of </a:t>
            </a:r>
            <a:r>
              <a:rPr lang="en-US" altLang="zh-TW" dirty="0">
                <a:solidFill>
                  <a:srgbClr val="FF0000"/>
                </a:solidFill>
              </a:rPr>
              <a:t>a relation </a:t>
            </a:r>
            <a:r>
              <a:rPr lang="en-US" altLang="zh-TW" dirty="0" smtClean="0">
                <a:solidFill>
                  <a:srgbClr val="FF0000"/>
                </a:solidFill>
              </a:rPr>
              <a:t>between two individuals</a:t>
            </a:r>
          </a:p>
          <a:p>
            <a:r>
              <a:rPr lang="en-US" altLang="zh-TW" dirty="0" smtClean="0"/>
              <a:t>Someone is particularly powerful because he/holds a pivotal position in underlying social structure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8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Payoff of A and B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i="1" dirty="0"/>
              <a:t>A</a:t>
            </a:r>
            <a:r>
              <a:rPr lang="en-US" altLang="zh-TW" dirty="0"/>
              <a:t>’s initial offer is accepted, so </a:t>
            </a:r>
            <a:r>
              <a:rPr lang="en-US" altLang="zh-TW" i="1" dirty="0"/>
              <a:t>A </a:t>
            </a:r>
            <a:r>
              <a:rPr lang="en-US" altLang="zh-TW" dirty="0"/>
              <a:t>gets a payoff of </a:t>
            </a:r>
            <a:r>
              <a:rPr lang="en-US" altLang="zh-TW" i="1" dirty="0"/>
              <a:t>a</a:t>
            </a:r>
            <a:r>
              <a:rPr lang="en-US" altLang="zh-TW" baseline="-25000" dirty="0"/>
              <a:t>1</a:t>
            </a:r>
            <a:r>
              <a:rPr lang="en-US" altLang="zh-TW" dirty="0"/>
              <a:t>, and </a:t>
            </a:r>
            <a:r>
              <a:rPr lang="en-US" altLang="zh-TW" i="1" dirty="0"/>
              <a:t>B </a:t>
            </a:r>
            <a:r>
              <a:rPr lang="en-US" altLang="zh-TW" dirty="0"/>
              <a:t>gets a </a:t>
            </a:r>
            <a:r>
              <a:rPr lang="en-US" altLang="zh-TW" dirty="0" smtClean="0"/>
              <a:t>payoff of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262" y="3359125"/>
            <a:ext cx="5147475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Payoffs– after converging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i="1" dirty="0"/>
              <a:t>p</a:t>
            </a:r>
            <a:r>
              <a:rPr lang="en-US" altLang="zh-TW" dirty="0"/>
              <a:t> converges to 0, so that the </a:t>
            </a:r>
            <a:r>
              <a:rPr lang="en-US" altLang="zh-TW" dirty="0" smtClean="0"/>
              <a:t>players </a:t>
            </a:r>
            <a:r>
              <a:rPr lang="en-US" altLang="zh-TW" dirty="0"/>
              <a:t>can expect the </a:t>
            </a:r>
            <a:r>
              <a:rPr lang="en-US" altLang="zh-TW" dirty="0" smtClean="0"/>
              <a:t>negotiations to </a:t>
            </a:r>
            <a:r>
              <a:rPr lang="en-US" altLang="zh-TW" dirty="0"/>
              <a:t>continue for a long time, the opening offer is still accepted in this stationary equilibrium</a:t>
            </a:r>
            <a:r>
              <a:rPr lang="en-US" altLang="zh-TW" dirty="0" smtClean="0"/>
              <a:t>, but </a:t>
            </a:r>
            <a:r>
              <a:rPr lang="en-US" altLang="zh-TW" dirty="0"/>
              <a:t>the payoffs are converging to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357464"/>
            <a:ext cx="4939218" cy="176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4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Exchange </a:t>
            </a:r>
            <a:r>
              <a:rPr lang="en-US" altLang="zh-TW" dirty="0"/>
              <a:t>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The value may be divided equally or unequally  between two parties in certain context of relationship (business alliance, friendship, etc.)</a:t>
            </a:r>
          </a:p>
          <a:p>
            <a:r>
              <a:rPr lang="en-US" altLang="zh-TW" sz="2800" dirty="0" smtClean="0">
                <a:solidFill>
                  <a:srgbClr val="FF0000"/>
                </a:solidFill>
              </a:rPr>
              <a:t>Social </a:t>
            </a:r>
            <a:r>
              <a:rPr lang="en-US" altLang="zh-TW" sz="2800" dirty="0">
                <a:solidFill>
                  <a:srgbClr val="FF0000"/>
                </a:solidFill>
              </a:rPr>
              <a:t>exchange</a:t>
            </a:r>
            <a:r>
              <a:rPr lang="zh-TW" altLang="en-US" sz="2800" dirty="0"/>
              <a:t>：</a:t>
            </a:r>
            <a:r>
              <a:rPr lang="en-US" altLang="zh-TW" sz="2800" dirty="0"/>
              <a:t>The way in which the </a:t>
            </a:r>
            <a:r>
              <a:rPr lang="en-US" altLang="zh-TW" sz="2800" dirty="0">
                <a:solidFill>
                  <a:srgbClr val="0070C0"/>
                </a:solidFill>
              </a:rPr>
              <a:t>value </a:t>
            </a:r>
            <a:r>
              <a:rPr lang="en-US" altLang="zh-TW" sz="2800" dirty="0"/>
              <a:t>in the</a:t>
            </a:r>
            <a:r>
              <a:rPr lang="zh-TW" altLang="en-US" sz="2800" dirty="0"/>
              <a:t> </a:t>
            </a:r>
            <a:r>
              <a:rPr lang="en-US" altLang="zh-TW" sz="2800" dirty="0"/>
              <a:t>relationship is </a:t>
            </a:r>
            <a:r>
              <a:rPr lang="en-US" altLang="zh-TW" sz="2800" dirty="0">
                <a:solidFill>
                  <a:srgbClr val="0070C0"/>
                </a:solidFill>
              </a:rPr>
              <a:t>divided </a:t>
            </a:r>
            <a:r>
              <a:rPr lang="en-US" altLang="zh-TW" sz="2800" dirty="0"/>
              <a:t>between the two </a:t>
            </a:r>
            <a:r>
              <a:rPr lang="en-US" altLang="zh-TW" sz="2800" dirty="0" smtClean="0"/>
              <a:t>parties</a:t>
            </a:r>
            <a:endParaRPr lang="en-US" altLang="zh-TW" sz="2800" dirty="0"/>
          </a:p>
          <a:p>
            <a:r>
              <a:rPr lang="en-US" altLang="zh-TW" sz="2800" dirty="0" smtClean="0">
                <a:solidFill>
                  <a:srgbClr val="FF0000"/>
                </a:solidFill>
              </a:rPr>
              <a:t>Network</a:t>
            </a:r>
            <a:r>
              <a:rPr lang="zh-TW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zh-TW" sz="2800" dirty="0" smtClean="0">
                <a:solidFill>
                  <a:srgbClr val="FF0000"/>
                </a:solidFill>
              </a:rPr>
              <a:t>exchange theory</a:t>
            </a:r>
            <a:r>
              <a:rPr lang="zh-TW" altLang="en-US" sz="2800" dirty="0" smtClean="0"/>
              <a:t>：</a:t>
            </a:r>
            <a:r>
              <a:rPr lang="en-US" altLang="zh-TW" sz="2800" dirty="0" smtClean="0"/>
              <a:t>The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ways </a:t>
            </a:r>
            <a:r>
              <a:rPr lang="en-US" altLang="zh-TW" sz="2800" dirty="0"/>
              <a:t>in which </a:t>
            </a:r>
            <a:r>
              <a:rPr lang="en-US" altLang="zh-TW" sz="2800" dirty="0">
                <a:solidFill>
                  <a:srgbClr val="0070C0"/>
                </a:solidFill>
              </a:rPr>
              <a:t>social imbalances and power </a:t>
            </a:r>
            <a:r>
              <a:rPr lang="en-US" altLang="zh-TW" sz="2800" dirty="0"/>
              <a:t>can be partly rooted in the </a:t>
            </a:r>
            <a:r>
              <a:rPr lang="en-US" altLang="zh-TW" sz="2800" dirty="0">
                <a:solidFill>
                  <a:srgbClr val="0070C0"/>
                </a:solidFill>
              </a:rPr>
              <a:t>structure of </a:t>
            </a:r>
            <a:r>
              <a:rPr lang="en-US" altLang="zh-TW" sz="2800" dirty="0" smtClean="0">
                <a:solidFill>
                  <a:srgbClr val="0070C0"/>
                </a:solidFill>
              </a:rPr>
              <a:t>the</a:t>
            </a:r>
            <a:r>
              <a:rPr lang="zh-TW" altLang="en-US" sz="2800" dirty="0" smtClean="0">
                <a:solidFill>
                  <a:srgbClr val="0070C0"/>
                </a:solidFill>
              </a:rPr>
              <a:t> </a:t>
            </a:r>
            <a:r>
              <a:rPr lang="en-US" altLang="zh-TW" sz="2800" dirty="0" smtClean="0">
                <a:solidFill>
                  <a:srgbClr val="0070C0"/>
                </a:solidFill>
              </a:rPr>
              <a:t>social </a:t>
            </a:r>
            <a:r>
              <a:rPr lang="en-US" altLang="zh-TW" sz="2800" dirty="0">
                <a:solidFill>
                  <a:srgbClr val="0070C0"/>
                </a:solidFill>
              </a:rPr>
              <a:t>network </a:t>
            </a:r>
            <a:r>
              <a:rPr lang="en-US" altLang="zh-TW" sz="2800" dirty="0"/>
              <a:t>has motivated the growth of a research area in </a:t>
            </a:r>
            <a:r>
              <a:rPr lang="en-US" altLang="zh-TW" sz="2800" dirty="0" smtClean="0"/>
              <a:t>sociology.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798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Example of a Powerful Network Position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social network on five people, with node B</a:t>
            </a:r>
            <a:r>
              <a:rPr lang="en-US" altLang="zh-TW" i="1" dirty="0"/>
              <a:t> </a:t>
            </a:r>
            <a:r>
              <a:rPr lang="en-US" altLang="zh-TW" dirty="0"/>
              <a:t>occupying an intuitively </a:t>
            </a:r>
            <a:r>
              <a:rPr lang="en-US" altLang="zh-TW" dirty="0" smtClean="0"/>
              <a:t>powerful position</a:t>
            </a:r>
            <a:endParaRPr lang="en-US" altLang="zh-TW" dirty="0"/>
          </a:p>
          <a:p>
            <a:pPr lvl="1"/>
            <a:r>
              <a:rPr lang="en-US" altLang="zh-TW" dirty="0" smtClean="0"/>
              <a:t>Particularly, powerful relative to A and C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332311"/>
            <a:ext cx="3528392" cy="335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6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Why B is relative Powerful 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0000"/>
                </a:solidFill>
              </a:rPr>
              <a:t>Dependence</a:t>
            </a:r>
            <a:r>
              <a:rPr lang="en-US" altLang="zh-TW" dirty="0" smtClean="0"/>
              <a:t>:  A and C are completely dependent on B as value source. But B has multiple sources</a:t>
            </a:r>
          </a:p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0000"/>
                </a:solidFill>
              </a:rPr>
              <a:t>Exclusion</a:t>
            </a:r>
            <a:r>
              <a:rPr lang="en-US" altLang="zh-TW" dirty="0" smtClean="0"/>
              <a:t>: B as the ability to exclude A and C</a:t>
            </a:r>
          </a:p>
          <a:p>
            <a:pPr>
              <a:lnSpc>
                <a:spcPct val="150000"/>
              </a:lnSpc>
            </a:pPr>
            <a:r>
              <a:rPr lang="en-US" altLang="zh-TW" sz="4000" b="1" dirty="0" smtClean="0">
                <a:solidFill>
                  <a:srgbClr val="FF0000"/>
                </a:solidFill>
              </a:rPr>
              <a:t>Satiation</a:t>
            </a:r>
            <a:r>
              <a:rPr lang="en-US" altLang="zh-TW" dirty="0" smtClean="0"/>
              <a:t>: B will acquire value a greater rate than other members. B may be interested in maintaining these social relations only if she can receive an unequal share value </a:t>
            </a:r>
          </a:p>
          <a:p>
            <a:pPr>
              <a:lnSpc>
                <a:spcPct val="150000"/>
              </a:lnSpc>
            </a:pPr>
            <a:r>
              <a:rPr lang="en-US" altLang="zh-TW" sz="4000" b="1" dirty="0" err="1" smtClean="0">
                <a:solidFill>
                  <a:srgbClr val="FF0000"/>
                </a:solidFill>
              </a:rPr>
              <a:t>Betweenness</a:t>
            </a:r>
            <a:r>
              <a:rPr lang="en-US" altLang="zh-TW" dirty="0" smtClean="0"/>
              <a:t>: B is unique access point between multiple different pairs of nodes in the network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31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12.2 </a:t>
            </a:r>
            <a:r>
              <a:rPr lang="en-US" altLang="zh-TW" dirty="0"/>
              <a:t>Experimental Studies of Power and Exchange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1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7053</TotalTime>
  <Words>3467</Words>
  <Application>Microsoft Office PowerPoint</Application>
  <PresentationFormat>如螢幕大小 (4:3)</PresentationFormat>
  <Paragraphs>255</Paragraphs>
  <Slides>51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5" baseType="lpstr">
      <vt:lpstr>新細明體</vt:lpstr>
      <vt:lpstr>Arial</vt:lpstr>
      <vt:lpstr>Calibri</vt:lpstr>
      <vt:lpstr>Office 佈景主題</vt:lpstr>
      <vt:lpstr>Bargaining and Power in Networks </vt:lpstr>
      <vt:lpstr>Outline</vt:lpstr>
      <vt:lpstr>Abstract</vt:lpstr>
      <vt:lpstr>12.1 Power in Social Networks</vt:lpstr>
      <vt:lpstr>The main idea of  power</vt:lpstr>
      <vt:lpstr>Exchange theory</vt:lpstr>
      <vt:lpstr>Example of a Powerful Network Position</vt:lpstr>
      <vt:lpstr>Why B is relative Powerful ?</vt:lpstr>
      <vt:lpstr>12.2 Experimental Studies of Power and Exchange</vt:lpstr>
      <vt:lpstr>About the experiments</vt:lpstr>
      <vt:lpstr>Mechanics for the experiment</vt:lpstr>
      <vt:lpstr>12.3 Results of Network Exchange Experiments</vt:lpstr>
      <vt:lpstr>Four basic network-The 2-Node Path</vt:lpstr>
      <vt:lpstr>Four basic network-The 3-Node Path</vt:lpstr>
      <vt:lpstr>Four basic network-The 4-Node Path</vt:lpstr>
      <vt:lpstr>Four basic network-The 5-Node Path</vt:lpstr>
      <vt:lpstr>Other Networks</vt:lpstr>
      <vt:lpstr>An Unstable Network</vt:lpstr>
      <vt:lpstr>12.4 A Connection to Buyer-Seller Networks</vt:lpstr>
      <vt:lpstr>Buyer-Seller Networks</vt:lpstr>
      <vt:lpstr>12.5 Modeling Two-Person Interaction: The Nash Bargaining Solution</vt:lpstr>
      <vt:lpstr>The Nash Bargaining Solution</vt:lpstr>
      <vt:lpstr>Outcome--Nash Bargaining Solution</vt:lpstr>
      <vt:lpstr>Experiments on Status Effects</vt:lpstr>
      <vt:lpstr>12.6 Modeling Two-Person Interaction: The Ultimatum Game</vt:lpstr>
      <vt:lpstr>Procedure of Ultimatum Game</vt:lpstr>
      <vt:lpstr>The Results of Experiments on the Ultimatum Game</vt:lpstr>
      <vt:lpstr>12.7 Modeling Network Exchange: Stable Outcomes</vt:lpstr>
      <vt:lpstr>An outcome of a network exchange consists of two things</vt:lpstr>
      <vt:lpstr>Outcomes</vt:lpstr>
      <vt:lpstr>Stable or Unstable</vt:lpstr>
      <vt:lpstr>Stable or Unstable</vt:lpstr>
      <vt:lpstr>Applications of Stable Outcomes</vt:lpstr>
      <vt:lpstr>Limitations of Stable Outcomes</vt:lpstr>
      <vt:lpstr>12.8 Modeling Network Exchange: Balanced Outcomes</vt:lpstr>
      <vt:lpstr>Defining Balanced Outcomes</vt:lpstr>
      <vt:lpstr>Balanced and unbalanced outcomes</vt:lpstr>
      <vt:lpstr>Applications and Interpretations of Balanced Outcomes</vt:lpstr>
      <vt:lpstr>Cooperative game theory</vt:lpstr>
      <vt:lpstr>12.9 Advanced Material: A Game-Theoretic Approach to Bargaining</vt:lpstr>
      <vt:lpstr>Example of Formulating Bargaining as a Dynamic Game</vt:lpstr>
      <vt:lpstr>Define the Example</vt:lpstr>
      <vt:lpstr>Analyzing the Game</vt:lpstr>
      <vt:lpstr>An overview</vt:lpstr>
      <vt:lpstr>Analyzing a Two-Period Version of Bargaining</vt:lpstr>
      <vt:lpstr>Back to the Infinite-Horizon Bargaining Game</vt:lpstr>
      <vt:lpstr>Analyzing the Game: A Stationary Equilibrium</vt:lpstr>
      <vt:lpstr>Set the Equations</vt:lpstr>
      <vt:lpstr>Solving equations</vt:lpstr>
      <vt:lpstr>Payoff of A and B </vt:lpstr>
      <vt:lpstr>Payoffs– after converging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</dc:title>
  <dc:creator>HOME</dc:creator>
  <cp:lastModifiedBy>ymli</cp:lastModifiedBy>
  <cp:revision>194</cp:revision>
  <dcterms:created xsi:type="dcterms:W3CDTF">2011-04-05T03:12:45Z</dcterms:created>
  <dcterms:modified xsi:type="dcterms:W3CDTF">2018-05-08T03:28:45Z</dcterms:modified>
</cp:coreProperties>
</file>