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5" r:id="rId9"/>
    <p:sldId id="263" r:id="rId10"/>
    <p:sldId id="264" r:id="rId11"/>
    <p:sldId id="268" r:id="rId12"/>
    <p:sldId id="267" r:id="rId13"/>
    <p:sldId id="266" r:id="rId14"/>
    <p:sldId id="269" r:id="rId15"/>
    <p:sldId id="272" r:id="rId16"/>
    <p:sldId id="271" r:id="rId17"/>
    <p:sldId id="270" r:id="rId18"/>
    <p:sldId id="273" r:id="rId19"/>
    <p:sldId id="274" r:id="rId20"/>
    <p:sldId id="275" r:id="rId21"/>
    <p:sldId id="276" r:id="rId22"/>
    <p:sldId id="277" r:id="rId23"/>
    <p:sldId id="307" r:id="rId24"/>
    <p:sldId id="278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3" r:id="rId38"/>
    <p:sldId id="294" r:id="rId39"/>
    <p:sldId id="292" r:id="rId40"/>
    <p:sldId id="295" r:id="rId41"/>
    <p:sldId id="296" r:id="rId42"/>
    <p:sldId id="308" r:id="rId43"/>
    <p:sldId id="297" r:id="rId44"/>
    <p:sldId id="298" r:id="rId45"/>
    <p:sldId id="301" r:id="rId46"/>
    <p:sldId id="302" r:id="rId47"/>
    <p:sldId id="303" r:id="rId48"/>
    <p:sldId id="305" r:id="rId49"/>
    <p:sldId id="306" r:id="rId5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4660"/>
  </p:normalViewPr>
  <p:slideViewPr>
    <p:cSldViewPr>
      <p:cViewPr varScale="1">
        <p:scale>
          <a:sx n="107" d="100"/>
          <a:sy n="107" d="100"/>
        </p:scale>
        <p:origin x="68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1FB2B-27DB-4505-8878-A90A37A70D79}" type="datetimeFigureOut">
              <a:rPr lang="zh-TW" altLang="en-US" smtClean="0"/>
              <a:t>2018/4/26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4CB9C9-BB5A-4351-984C-5E267105A3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7579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證明了沒</a:t>
            </a:r>
            <a:r>
              <a:rPr lang="en-US" altLang="zh-TW" dirty="0" smtClean="0"/>
              <a:t>perfect matching </a:t>
            </a:r>
            <a:r>
              <a:rPr lang="zh-TW" altLang="en-US" dirty="0" smtClean="0"/>
              <a:t>一定有</a:t>
            </a:r>
            <a:r>
              <a:rPr lang="en-US" altLang="zh-TW" dirty="0" smtClean="0"/>
              <a:t>constricted set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CB9C9-BB5A-4351-984C-5E267105A3AE}" type="slidenum">
              <a:rPr lang="zh-TW" altLang="en-US" smtClean="0"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2389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940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556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2519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9617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3821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2018/4/26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6664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2018/4/26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7253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2018/4/26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5000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2018/4/26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3597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2018/4/26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6671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2018/4/26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495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57CE9-3E68-4B79-A4EA-A54586F125E3}" type="datetimeFigureOut">
              <a:rPr lang="zh-TW" altLang="en-US" smtClean="0"/>
              <a:t>2018/4/26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5557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b="1" dirty="0"/>
              <a:t>Matching Markets</a:t>
            </a:r>
            <a:r>
              <a:rPr lang="zh-TW" altLang="en-US" b="1" dirty="0"/>
              <a:t/>
            </a:r>
            <a:br>
              <a:rPr lang="zh-TW" altLang="en-US" b="1" dirty="0"/>
            </a:br>
            <a:endParaRPr lang="zh-TW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5955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Matching Theorem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If </a:t>
            </a:r>
            <a:r>
              <a:rPr lang="en-US" altLang="zh-TW" dirty="0"/>
              <a:t>a bipartite graph (with equal numbers of nodes on the </a:t>
            </a:r>
            <a:r>
              <a:rPr lang="en-US" altLang="zh-TW" dirty="0" smtClean="0"/>
              <a:t>left and </a:t>
            </a:r>
            <a:r>
              <a:rPr lang="en-US" altLang="zh-TW" dirty="0"/>
              <a:t>right) has no perfect matching, then it must contain a constricted set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/>
              <a:t>Proposed independently by Denes </a:t>
            </a:r>
            <a:r>
              <a:rPr lang="en-US" altLang="zh-TW" dirty="0" err="1"/>
              <a:t>Konig</a:t>
            </a:r>
            <a:r>
              <a:rPr lang="en-US" altLang="zh-TW" dirty="0"/>
              <a:t> in 1931 and Phillip Hall in 1935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106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10.2 Valuations and Optimal </a:t>
            </a:r>
            <a:r>
              <a:rPr lang="en-US" altLang="zh-TW" dirty="0" smtClean="0"/>
              <a:t>Assignments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618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Valuation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</a:t>
            </a:r>
            <a:r>
              <a:rPr lang="en-US" altLang="zh-TW" dirty="0" smtClean="0"/>
              <a:t>llow each individual </a:t>
            </a:r>
            <a:r>
              <a:rPr lang="en-US" altLang="zh-TW" dirty="0"/>
              <a:t>to express how much they’d like each object, in numerical </a:t>
            </a:r>
            <a:r>
              <a:rPr lang="en-US" altLang="zh-TW" dirty="0" smtClean="0"/>
              <a:t>form</a:t>
            </a:r>
          </a:p>
          <a:p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4"/>
          <a:stretch/>
        </p:blipFill>
        <p:spPr bwMode="auto">
          <a:xfrm>
            <a:off x="2123728" y="2924944"/>
            <a:ext cx="4752528" cy="3616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905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Valuation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W</a:t>
            </a:r>
            <a:r>
              <a:rPr lang="en-US" altLang="zh-TW" dirty="0" smtClean="0"/>
              <a:t>e </a:t>
            </a:r>
            <a:r>
              <a:rPr lang="en-US" altLang="zh-TW" dirty="0"/>
              <a:t>can evaluate the quality of an </a:t>
            </a:r>
            <a:r>
              <a:rPr lang="en-US" altLang="zh-TW" dirty="0" smtClean="0"/>
              <a:t>assignment of </a:t>
            </a:r>
            <a:r>
              <a:rPr lang="en-US" altLang="zh-TW" dirty="0"/>
              <a:t>objects to </a:t>
            </a:r>
            <a:r>
              <a:rPr lang="en-US" altLang="zh-TW" dirty="0" smtClean="0"/>
              <a:t>individuals: </a:t>
            </a:r>
          </a:p>
          <a:p>
            <a:pPr lvl="1"/>
            <a:r>
              <a:rPr lang="en-US" altLang="zh-TW" dirty="0" smtClean="0"/>
              <a:t>The sum of each individual’s valuation for what they get </a:t>
            </a:r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99" y="3637986"/>
            <a:ext cx="4032448" cy="3220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5436096" y="4509120"/>
            <a:ext cx="3456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/>
              <a:t>Quality of </a:t>
            </a:r>
            <a:r>
              <a:rPr lang="en-US" altLang="zh-TW" sz="2400" dirty="0"/>
              <a:t>an assignment </a:t>
            </a:r>
            <a:endParaRPr lang="en-US" altLang="zh-TW" sz="2400" dirty="0" smtClean="0"/>
          </a:p>
          <a:p>
            <a:r>
              <a:rPr lang="en-US" altLang="zh-TW" sz="2400" dirty="0" smtClean="0"/>
              <a:t>=</a:t>
            </a:r>
            <a:r>
              <a:rPr lang="en-US" altLang="zh-TW" sz="2400" dirty="0" smtClean="0">
                <a:solidFill>
                  <a:srgbClr val="FF0000"/>
                </a:solidFill>
              </a:rPr>
              <a:t>12 </a:t>
            </a:r>
            <a:r>
              <a:rPr lang="en-US" altLang="zh-TW" sz="2400" dirty="0">
                <a:solidFill>
                  <a:srgbClr val="FF0000"/>
                </a:solidFill>
              </a:rPr>
              <a:t>+ 6 + 5 </a:t>
            </a:r>
            <a:r>
              <a:rPr lang="en-US" altLang="zh-TW" sz="2400" dirty="0"/>
              <a:t>= 23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2734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</a:t>
            </a:r>
            <a:r>
              <a:rPr lang="en-US" altLang="zh-TW" dirty="0" smtClean="0"/>
              <a:t>ptimal </a:t>
            </a:r>
            <a:r>
              <a:rPr lang="en-US" altLang="zh-TW" dirty="0"/>
              <a:t>assignment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Maximizes the </a:t>
            </a:r>
            <a:r>
              <a:rPr lang="en-US" altLang="zh-TW" dirty="0"/>
              <a:t>total happiness of everyone for what they </a:t>
            </a:r>
            <a:r>
              <a:rPr lang="en-US" altLang="zh-TW" dirty="0" smtClean="0"/>
              <a:t>get</a:t>
            </a:r>
          </a:p>
          <a:p>
            <a:r>
              <a:rPr lang="en-US" altLang="zh-TW" dirty="0"/>
              <a:t>I</a:t>
            </a:r>
            <a:r>
              <a:rPr lang="en-US" altLang="zh-TW" dirty="0" smtClean="0"/>
              <a:t>t </a:t>
            </a:r>
            <a:r>
              <a:rPr lang="en-US" altLang="zh-TW" dirty="0"/>
              <a:t>does not necessarily give everyone </a:t>
            </a:r>
            <a:r>
              <a:rPr lang="en-US" altLang="zh-TW" dirty="0" smtClean="0"/>
              <a:t>their favorite item</a:t>
            </a:r>
          </a:p>
          <a:p>
            <a:r>
              <a:rPr lang="en-US" altLang="zh-TW" dirty="0" smtClean="0"/>
              <a:t>For example</a:t>
            </a:r>
          </a:p>
          <a:p>
            <a:pPr lvl="1"/>
            <a:r>
              <a:rPr lang="en-US" altLang="zh-TW" dirty="0"/>
              <a:t>Room 1 is the best, </a:t>
            </a:r>
            <a:r>
              <a:rPr lang="en-US" altLang="zh-TW" dirty="0" smtClean="0"/>
              <a:t>but it </a:t>
            </a:r>
            <a:r>
              <a:rPr lang="en-US" altLang="zh-TW" dirty="0"/>
              <a:t>can only go to one of them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2670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Simple translation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</a:t>
            </a:r>
            <a:r>
              <a:rPr lang="en-US" altLang="zh-TW" dirty="0" smtClean="0"/>
              <a:t>he </a:t>
            </a:r>
            <a:r>
              <a:rPr lang="en-US" altLang="zh-TW" dirty="0"/>
              <a:t>problem of bipartite matching is </a:t>
            </a:r>
            <a:r>
              <a:rPr lang="en-US" altLang="zh-TW" dirty="0" smtClean="0"/>
              <a:t>implicit in </a:t>
            </a:r>
            <a:r>
              <a:rPr lang="en-US" altLang="zh-TW" dirty="0"/>
              <a:t>the broader problem of finding an optimal assignment</a:t>
            </a:r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3"/>
          <a:stretch/>
        </p:blipFill>
        <p:spPr bwMode="auto">
          <a:xfrm>
            <a:off x="1053636" y="3429000"/>
            <a:ext cx="7324359" cy="281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548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10.3 Prices and the Market-Clearing </a:t>
            </a:r>
            <a:r>
              <a:rPr lang="en-US" altLang="zh-TW" dirty="0" smtClean="0"/>
              <a:t>Property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86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Prices and Payoffs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Suppose that we have a </a:t>
            </a:r>
            <a:r>
              <a:rPr lang="en-US" altLang="zh-TW" dirty="0" smtClean="0"/>
              <a:t>collection of </a:t>
            </a:r>
            <a:r>
              <a:rPr lang="en-US" altLang="zh-TW" dirty="0"/>
              <a:t>sellers, each with a house for sale, and an equal-sized collection of </a:t>
            </a:r>
            <a:r>
              <a:rPr lang="en-US" altLang="zh-TW" dirty="0" smtClean="0"/>
              <a:t>buyers</a:t>
            </a:r>
          </a:p>
          <a:p>
            <a:r>
              <a:rPr lang="en-US" altLang="zh-TW" dirty="0"/>
              <a:t>The valuation that a buyer </a:t>
            </a:r>
            <a:r>
              <a:rPr lang="en-US" altLang="zh-TW" i="1" dirty="0"/>
              <a:t>j</a:t>
            </a:r>
            <a:r>
              <a:rPr lang="en-US" altLang="zh-TW" dirty="0"/>
              <a:t> has for the house held by seller </a:t>
            </a:r>
            <a:r>
              <a:rPr lang="en-US" altLang="zh-TW" i="1" dirty="0"/>
              <a:t>i </a:t>
            </a:r>
            <a:r>
              <a:rPr lang="en-US" altLang="zh-TW" dirty="0"/>
              <a:t>will be denoted </a:t>
            </a:r>
            <a:r>
              <a:rPr lang="en-US" altLang="zh-TW" i="1" dirty="0" err="1" smtClean="0">
                <a:solidFill>
                  <a:srgbClr val="FF0000"/>
                </a:solidFill>
              </a:rPr>
              <a:t>v</a:t>
            </a:r>
            <a:r>
              <a:rPr lang="en-US" altLang="zh-TW" sz="1800" i="1" dirty="0" err="1" smtClean="0">
                <a:solidFill>
                  <a:srgbClr val="FF0000"/>
                </a:solidFill>
              </a:rPr>
              <a:t>ij</a:t>
            </a:r>
            <a:endParaRPr lang="en-US" altLang="zh-TW" sz="1800" i="1" dirty="0" smtClean="0">
              <a:solidFill>
                <a:srgbClr val="FF0000"/>
              </a:solidFill>
            </a:endParaRPr>
          </a:p>
          <a:p>
            <a:r>
              <a:rPr lang="en-US" altLang="zh-TW" dirty="0"/>
              <a:t>S</a:t>
            </a:r>
            <a:r>
              <a:rPr lang="en-US" altLang="zh-TW" dirty="0" smtClean="0"/>
              <a:t>ellers offer house </a:t>
            </a:r>
            <a:r>
              <a:rPr lang="en-US" altLang="zh-TW" dirty="0"/>
              <a:t>for a price </a:t>
            </a:r>
            <a:r>
              <a:rPr lang="en-US" altLang="zh-TW" i="1" dirty="0">
                <a:solidFill>
                  <a:srgbClr val="FF0000"/>
                </a:solidFill>
              </a:rPr>
              <a:t>p</a:t>
            </a:r>
            <a:r>
              <a:rPr lang="en-US" altLang="zh-TW" sz="1800" i="1" dirty="0">
                <a:solidFill>
                  <a:srgbClr val="FF0000"/>
                </a:solidFill>
              </a:rPr>
              <a:t>i</a:t>
            </a:r>
            <a:r>
              <a:rPr lang="en-US" altLang="zh-TW" dirty="0"/>
              <a:t> </a:t>
            </a:r>
            <a:r>
              <a:rPr lang="en-US" altLang="zh-TW" dirty="0" smtClean="0"/>
              <a:t>≥ 0</a:t>
            </a:r>
          </a:p>
          <a:p>
            <a:r>
              <a:rPr lang="en-US" altLang="zh-TW" dirty="0" smtClean="0"/>
              <a:t>Payoff = </a:t>
            </a:r>
            <a:r>
              <a:rPr lang="en-US" altLang="zh-TW" i="1" dirty="0" err="1">
                <a:solidFill>
                  <a:srgbClr val="FF0000"/>
                </a:solidFill>
              </a:rPr>
              <a:t>v</a:t>
            </a:r>
            <a:r>
              <a:rPr lang="en-US" altLang="zh-TW" sz="1800" i="1" dirty="0" err="1" smtClean="0">
                <a:solidFill>
                  <a:srgbClr val="FF0000"/>
                </a:solidFill>
              </a:rPr>
              <a:t>ij</a:t>
            </a:r>
            <a:r>
              <a:rPr lang="en-US" altLang="zh-TW" dirty="0" smtClean="0">
                <a:solidFill>
                  <a:srgbClr val="FF0000"/>
                </a:solidFill>
              </a:rPr>
              <a:t> -</a:t>
            </a:r>
            <a:r>
              <a:rPr lang="en-US" altLang="zh-TW" i="1" dirty="0" smtClean="0">
                <a:solidFill>
                  <a:srgbClr val="FF0000"/>
                </a:solidFill>
              </a:rPr>
              <a:t> p</a:t>
            </a:r>
            <a:r>
              <a:rPr lang="en-US" altLang="zh-TW" sz="1800" i="1" dirty="0" smtClean="0">
                <a:solidFill>
                  <a:srgbClr val="FF0000"/>
                </a:solidFill>
              </a:rPr>
              <a:t>i</a:t>
            </a:r>
            <a:endParaRPr lang="zh-TW" altLang="en-US" sz="1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03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Prices and Payoffs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I</a:t>
            </a:r>
            <a:r>
              <a:rPr lang="en-US" altLang="zh-TW" dirty="0" smtClean="0"/>
              <a:t>f </a:t>
            </a:r>
            <a:r>
              <a:rPr lang="en-US" altLang="zh-TW" dirty="0"/>
              <a:t>this quantity is maximized in a tie between several sellers, then the buyer can </a:t>
            </a:r>
            <a:r>
              <a:rPr lang="en-US" altLang="zh-TW" dirty="0" smtClean="0"/>
              <a:t>maximize her </a:t>
            </a:r>
            <a:r>
              <a:rPr lang="en-US" altLang="zh-TW" dirty="0"/>
              <a:t>payoff by choosing any one of </a:t>
            </a:r>
            <a:r>
              <a:rPr lang="en-US" altLang="zh-TW" dirty="0" smtClean="0"/>
              <a:t>them</a:t>
            </a:r>
          </a:p>
          <a:p>
            <a:r>
              <a:rPr lang="en-US" altLang="zh-TW" dirty="0"/>
              <a:t>I</a:t>
            </a:r>
            <a:r>
              <a:rPr lang="en-US" altLang="zh-TW" dirty="0" smtClean="0"/>
              <a:t>f </a:t>
            </a:r>
            <a:r>
              <a:rPr lang="en-US" altLang="zh-TW" dirty="0"/>
              <a:t>her payoff </a:t>
            </a:r>
            <a:r>
              <a:rPr lang="en-US" altLang="zh-TW" i="1" dirty="0" err="1"/>
              <a:t>v</a:t>
            </a:r>
            <a:r>
              <a:rPr lang="en-US" altLang="zh-TW" sz="1800" i="1" dirty="0" err="1"/>
              <a:t>ij</a:t>
            </a:r>
            <a:r>
              <a:rPr lang="en-US" altLang="zh-TW" dirty="0"/>
              <a:t> − </a:t>
            </a:r>
            <a:r>
              <a:rPr lang="en-US" altLang="zh-TW" i="1" dirty="0"/>
              <a:t>p</a:t>
            </a:r>
            <a:r>
              <a:rPr lang="en-US" altLang="zh-TW" sz="1800" i="1" dirty="0"/>
              <a:t>i</a:t>
            </a:r>
            <a:r>
              <a:rPr lang="en-US" altLang="zh-TW" i="1" dirty="0"/>
              <a:t> </a:t>
            </a:r>
            <a:r>
              <a:rPr lang="en-US" altLang="zh-TW" dirty="0"/>
              <a:t>is negative for </a:t>
            </a:r>
            <a:r>
              <a:rPr lang="en-US" altLang="zh-TW" dirty="0" smtClean="0"/>
              <a:t>every choice </a:t>
            </a:r>
            <a:r>
              <a:rPr lang="en-US" altLang="zh-TW" dirty="0"/>
              <a:t>of seller </a:t>
            </a:r>
            <a:r>
              <a:rPr lang="en-US" altLang="zh-TW" i="1" dirty="0"/>
              <a:t>i</a:t>
            </a:r>
            <a:r>
              <a:rPr lang="en-US" altLang="zh-TW" dirty="0"/>
              <a:t>, then the buyer would prefer not to buy any house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5357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Prices and Payoffs</a:t>
            </a:r>
            <a:endParaRPr lang="zh-TW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229600" cy="3030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827584" y="5229200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</a:rPr>
              <a:t>Payoff =12</a:t>
            </a:r>
            <a:r>
              <a:rPr lang="en-US" altLang="zh-TW" sz="2400" dirty="0">
                <a:solidFill>
                  <a:srgbClr val="FF0000"/>
                </a:solidFill>
              </a:rPr>
              <a:t>−5 = 7 if </a:t>
            </a:r>
            <a:r>
              <a:rPr lang="en-US" altLang="zh-TW" sz="2400" dirty="0" smtClean="0">
                <a:solidFill>
                  <a:srgbClr val="FF0000"/>
                </a:solidFill>
              </a:rPr>
              <a:t>x buys </a:t>
            </a:r>
            <a:r>
              <a:rPr lang="en-US" altLang="zh-TW" sz="2400" dirty="0">
                <a:solidFill>
                  <a:srgbClr val="FF0000"/>
                </a:solidFill>
              </a:rPr>
              <a:t>from a</a:t>
            </a:r>
            <a:r>
              <a:rPr lang="en-US" altLang="zh-TW" sz="2400" dirty="0"/>
              <a:t>, </a:t>
            </a:r>
            <a:endParaRPr lang="en-US" altLang="zh-TW" sz="2400" dirty="0" smtClean="0"/>
          </a:p>
          <a:p>
            <a:r>
              <a:rPr lang="en-US" altLang="zh-TW" sz="2400" dirty="0"/>
              <a:t>Payoff = 4−2 = 2 if  </a:t>
            </a:r>
            <a:r>
              <a:rPr lang="en-US" altLang="zh-TW" sz="2400" dirty="0" smtClean="0"/>
              <a:t>x buys </a:t>
            </a:r>
            <a:r>
              <a:rPr lang="en-US" altLang="zh-TW" sz="2400" dirty="0"/>
              <a:t>from b</a:t>
            </a:r>
            <a:r>
              <a:rPr lang="en-US" altLang="zh-TW" sz="2400" dirty="0" smtClean="0"/>
              <a:t>,</a:t>
            </a:r>
          </a:p>
          <a:p>
            <a:r>
              <a:rPr lang="en-US" altLang="zh-TW" sz="2400" dirty="0"/>
              <a:t>Payoff = 2−0 = </a:t>
            </a:r>
            <a:r>
              <a:rPr lang="en-US" altLang="zh-TW" sz="2400" dirty="0" smtClean="0"/>
              <a:t>2 if x buys </a:t>
            </a:r>
            <a:r>
              <a:rPr lang="en-US" altLang="zh-TW" sz="2400" dirty="0"/>
              <a:t>from c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4485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dirty="0" smtClean="0"/>
              <a:t>10.1 Bipartite Graphs and Perfect </a:t>
            </a:r>
            <a:r>
              <a:rPr lang="en-US" altLang="zh-TW" dirty="0" err="1" smtClean="0"/>
              <a:t>Matchings</a:t>
            </a:r>
            <a:endParaRPr lang="en-US" altLang="zh-TW" dirty="0" smtClean="0"/>
          </a:p>
          <a:p>
            <a:r>
              <a:rPr lang="en-US" altLang="zh-TW" dirty="0" smtClean="0"/>
              <a:t>10.2 Valuations and Optimal Assignments</a:t>
            </a:r>
          </a:p>
          <a:p>
            <a:r>
              <a:rPr lang="en-US" altLang="zh-TW" dirty="0" smtClean="0"/>
              <a:t>10.3 Prices and the Market-Clearing Property</a:t>
            </a:r>
          </a:p>
          <a:p>
            <a:r>
              <a:rPr lang="en-US" altLang="zh-TW" dirty="0" smtClean="0"/>
              <a:t>10.4 Constructing a Set of Market-Clearing Prices</a:t>
            </a:r>
          </a:p>
          <a:p>
            <a:r>
              <a:rPr lang="en-US" altLang="zh-TW" dirty="0" smtClean="0"/>
              <a:t>10.5 How Does this Relate to Single-Item Auctions?</a:t>
            </a:r>
          </a:p>
          <a:p>
            <a:r>
              <a:rPr lang="en-US" altLang="zh-TW" dirty="0" smtClean="0"/>
              <a:t>10.6 Advanced Material: A Proof of the Matching Theorem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1034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Market-Clearing Prices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E</a:t>
            </a:r>
            <a:r>
              <a:rPr lang="en-US" altLang="zh-TW" dirty="0" smtClean="0"/>
              <a:t>ach </a:t>
            </a:r>
            <a:r>
              <a:rPr lang="en-US" altLang="zh-TW" dirty="0"/>
              <a:t>of the three buyers value the house of seller </a:t>
            </a:r>
            <a:r>
              <a:rPr lang="en-US" altLang="zh-TW" i="1" dirty="0"/>
              <a:t>a</a:t>
            </a:r>
            <a:r>
              <a:rPr lang="en-US" altLang="zh-TW" dirty="0"/>
              <a:t> the highest; it is </a:t>
            </a:r>
            <a:r>
              <a:rPr lang="en-US" altLang="zh-TW" dirty="0" smtClean="0"/>
              <a:t>the high </a:t>
            </a:r>
            <a:r>
              <a:rPr lang="en-US" altLang="zh-TW" dirty="0"/>
              <a:t>price of 5 that dissuades buyers </a:t>
            </a:r>
            <a:r>
              <a:rPr lang="en-US" altLang="zh-TW" i="1" dirty="0"/>
              <a:t>y</a:t>
            </a:r>
            <a:r>
              <a:rPr lang="en-US" altLang="zh-TW" dirty="0"/>
              <a:t> and </a:t>
            </a:r>
            <a:r>
              <a:rPr lang="en-US" altLang="zh-TW" i="1" dirty="0"/>
              <a:t>z</a:t>
            </a:r>
            <a:r>
              <a:rPr lang="en-US" altLang="zh-TW" dirty="0"/>
              <a:t> from pursuing this </a:t>
            </a:r>
            <a:r>
              <a:rPr lang="en-US" altLang="zh-TW" dirty="0" smtClean="0"/>
              <a:t>house</a:t>
            </a:r>
          </a:p>
          <a:p>
            <a:r>
              <a:rPr lang="en-US" altLang="zh-TW" dirty="0"/>
              <a:t>Market-Clearing </a:t>
            </a:r>
            <a:r>
              <a:rPr lang="en-US" altLang="zh-TW" dirty="0" smtClean="0"/>
              <a:t>Prices</a:t>
            </a:r>
          </a:p>
          <a:p>
            <a:pPr lvl="1"/>
            <a:r>
              <a:rPr lang="en-US" altLang="zh-TW" dirty="0" smtClean="0"/>
              <a:t> a set of prices that cause </a:t>
            </a:r>
            <a:r>
              <a:rPr lang="en-US" altLang="zh-TW" dirty="0"/>
              <a:t>each house to get </a:t>
            </a:r>
            <a:r>
              <a:rPr lang="en-US" altLang="zh-TW" dirty="0" smtClean="0"/>
              <a:t>bought by </a:t>
            </a:r>
            <a:r>
              <a:rPr lang="en-US" altLang="zh-TW" dirty="0"/>
              <a:t>a different buyer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4667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Market-Clearing Prices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A</a:t>
            </a:r>
            <a:r>
              <a:rPr lang="en-US" altLang="zh-TW" dirty="0" smtClean="0"/>
              <a:t>n </a:t>
            </a:r>
            <a:r>
              <a:rPr lang="en-US" altLang="zh-TW" dirty="0"/>
              <a:t>example of prices that are </a:t>
            </a:r>
            <a:r>
              <a:rPr lang="en-US" altLang="zh-TW" dirty="0" smtClean="0"/>
              <a:t>not market-clearing</a:t>
            </a:r>
          </a:p>
          <a:p>
            <a:pPr lvl="1"/>
            <a:r>
              <a:rPr lang="en-US" altLang="zh-TW" dirty="0"/>
              <a:t>Maximize </a:t>
            </a:r>
            <a:r>
              <a:rPr lang="en-US" altLang="zh-TW" dirty="0" smtClean="0"/>
              <a:t>self payoff </a:t>
            </a:r>
          </a:p>
          <a:p>
            <a:pPr lvl="1"/>
            <a:r>
              <a:rPr lang="en-US" altLang="zh-TW" dirty="0" smtClean="0"/>
              <a:t>Both  </a:t>
            </a:r>
            <a:r>
              <a:rPr lang="en-US" altLang="zh-TW" dirty="0" smtClean="0">
                <a:solidFill>
                  <a:srgbClr val="FF0000"/>
                </a:solidFill>
              </a:rPr>
              <a:t>x</a:t>
            </a:r>
            <a:r>
              <a:rPr lang="en-US" altLang="zh-TW" dirty="0" smtClean="0"/>
              <a:t> and </a:t>
            </a:r>
            <a:r>
              <a:rPr lang="en-US" altLang="zh-TW" dirty="0">
                <a:solidFill>
                  <a:srgbClr val="FF0000"/>
                </a:solidFill>
              </a:rPr>
              <a:t>z</a:t>
            </a:r>
            <a:r>
              <a:rPr lang="en-US" altLang="zh-TW" dirty="0" smtClean="0"/>
              <a:t> want a</a:t>
            </a:r>
          </a:p>
          <a:p>
            <a:pPr lvl="1"/>
            <a:r>
              <a:rPr lang="en-US" altLang="zh-TW" dirty="0" smtClean="0"/>
              <a:t>Contention unresolved </a:t>
            </a:r>
            <a:endParaRPr lang="en-US" altLang="zh-TW" dirty="0"/>
          </a:p>
          <a:p>
            <a:pPr lvl="1"/>
            <a:endParaRPr lang="en-US" altLang="zh-TW" dirty="0" smtClean="0"/>
          </a:p>
          <a:p>
            <a:pPr lvl="1"/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509" y="2877255"/>
            <a:ext cx="4437898" cy="330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932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Market-Clearing Prices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</a:t>
            </a:r>
            <a:r>
              <a:rPr lang="en-US" altLang="zh-TW" dirty="0" smtClean="0"/>
              <a:t>his set of </a:t>
            </a:r>
            <a:r>
              <a:rPr lang="en-US" altLang="zh-TW" dirty="0"/>
              <a:t>prices is </a:t>
            </a:r>
            <a:r>
              <a:rPr lang="en-US" altLang="zh-TW" dirty="0" smtClean="0"/>
              <a:t>market-clearing, </a:t>
            </a:r>
            <a:r>
              <a:rPr lang="en-US" altLang="zh-TW" dirty="0"/>
              <a:t>even though a bit of coordination is required due to </a:t>
            </a:r>
            <a:r>
              <a:rPr lang="en-US" altLang="zh-TW" dirty="0" smtClean="0"/>
              <a:t>ties in </a:t>
            </a:r>
            <a:r>
              <a:rPr lang="en-US" altLang="zh-TW" dirty="0"/>
              <a:t>the maximum payoffs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69" y="3216154"/>
            <a:ext cx="4392488" cy="3428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084168" y="4437112"/>
            <a:ext cx="22322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X take a</a:t>
            </a:r>
          </a:p>
          <a:p>
            <a:r>
              <a:rPr lang="en-US" altLang="zh-TW" sz="2800" dirty="0" smtClean="0"/>
              <a:t>Y take c </a:t>
            </a:r>
          </a:p>
          <a:p>
            <a:r>
              <a:rPr lang="en-US" altLang="zh-TW" sz="2800" dirty="0"/>
              <a:t>z</a:t>
            </a:r>
            <a:r>
              <a:rPr lang="en-US" altLang="zh-TW" sz="2800" dirty="0" smtClean="0"/>
              <a:t> take 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285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Market-Clearing Prices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 </a:t>
            </a:r>
            <a:r>
              <a:rPr lang="en-US" altLang="zh-TW" dirty="0"/>
              <a:t>set </a:t>
            </a:r>
            <a:r>
              <a:rPr lang="en-US" altLang="zh-TW" dirty="0" smtClean="0"/>
              <a:t>of </a:t>
            </a:r>
            <a:r>
              <a:rPr lang="en-US" altLang="zh-TW" dirty="0"/>
              <a:t>prices is market-clearing if the resulting </a:t>
            </a:r>
            <a:r>
              <a:rPr lang="en-US" altLang="zh-TW" dirty="0" smtClean="0"/>
              <a:t>preferred-seller graph </a:t>
            </a:r>
            <a:r>
              <a:rPr lang="en-US" altLang="zh-TW" dirty="0"/>
              <a:t>has a perfect matching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Existence of market-clearing prices</a:t>
            </a:r>
          </a:p>
          <a:p>
            <a:pPr lvl="1"/>
            <a:r>
              <a:rPr lang="en-US" altLang="zh-TW" dirty="0" smtClean="0"/>
              <a:t>For any set of buyer valuations, there exists a set of market-clearing prices</a:t>
            </a:r>
          </a:p>
        </p:txBody>
      </p:sp>
    </p:spTree>
    <p:extLst>
      <p:ext uri="{BB962C8B-B14F-4D97-AF65-F5344CB8AC3E}">
        <p14:creationId xmlns:p14="http://schemas.microsoft.com/office/powerpoint/2010/main" val="403304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Market-Clearing Prices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Optimality of Market Clearing Prices</a:t>
            </a:r>
          </a:p>
          <a:p>
            <a:pPr lvl="1"/>
            <a:r>
              <a:rPr lang="en-US" altLang="zh-TW" dirty="0" smtClean="0"/>
              <a:t>For any set of market-clearing prices, a perfect matching in the preferred-seller graph has the </a:t>
            </a:r>
            <a:r>
              <a:rPr lang="en-US" altLang="zh-TW" dirty="0" smtClean="0">
                <a:solidFill>
                  <a:srgbClr val="FF0000"/>
                </a:solidFill>
              </a:rPr>
              <a:t>maximum valuation </a:t>
            </a:r>
            <a:r>
              <a:rPr lang="en-US" altLang="zh-TW" dirty="0" smtClean="0"/>
              <a:t>of any assignment of sellers to buyers</a:t>
            </a:r>
          </a:p>
          <a:p>
            <a:r>
              <a:rPr lang="en-US" altLang="zh-TW" dirty="0" smtClean="0"/>
              <a:t>Optimality of Market Clearing Prices </a:t>
            </a:r>
          </a:p>
          <a:p>
            <a:pPr lvl="1"/>
            <a:r>
              <a:rPr lang="en-US" altLang="zh-TW" dirty="0" smtClean="0"/>
              <a:t>A set of market clearing prices, and a perfect matching in the resulting preferred-seller graph, produces </a:t>
            </a:r>
            <a:r>
              <a:rPr lang="en-US" altLang="zh-TW" dirty="0" smtClean="0">
                <a:solidFill>
                  <a:srgbClr val="FF0000"/>
                </a:solidFill>
              </a:rPr>
              <a:t>the maximum possible sum of payoffs to all sellers and buyers</a:t>
            </a:r>
          </a:p>
          <a:p>
            <a:r>
              <a:rPr lang="en-US" altLang="zh-TW" dirty="0" smtClean="0"/>
              <a:t>Total payoff of M = Total Valuation of M –Sum of all prices</a:t>
            </a:r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804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10.4 Constructing a Set of Market-Clearing Prices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51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Multiple auction (1/6)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At the start of each round, there is a current set of prices, with the </a:t>
            </a:r>
            <a:r>
              <a:rPr lang="en-US" altLang="zh-TW" dirty="0" smtClean="0"/>
              <a:t>smallest one </a:t>
            </a:r>
            <a:r>
              <a:rPr lang="en-US" altLang="zh-TW" dirty="0"/>
              <a:t>equal to 0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We construct the preferred-seller graph and check whether there is a </a:t>
            </a:r>
            <a:r>
              <a:rPr lang="en-US" altLang="zh-TW" dirty="0" smtClean="0"/>
              <a:t>perfect matching</a:t>
            </a:r>
          </a:p>
          <a:p>
            <a:r>
              <a:rPr lang="en-US" altLang="zh-TW" dirty="0"/>
              <a:t>If there is, we’re done: the current prices are </a:t>
            </a:r>
            <a:r>
              <a:rPr lang="en-US" altLang="zh-TW" dirty="0" smtClean="0"/>
              <a:t>market-clearing</a:t>
            </a:r>
          </a:p>
          <a:p>
            <a:r>
              <a:rPr lang="en-US" altLang="zh-TW" dirty="0"/>
              <a:t>If not, we find a constricted set of buyers S and their neighbors N(S)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72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Multiple </a:t>
            </a:r>
            <a:r>
              <a:rPr lang="en-US" altLang="zh-TW" dirty="0" smtClean="0"/>
              <a:t>auction (2/6)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If necessary, we reduce the prices — the same amount is subtracted </a:t>
            </a:r>
            <a:r>
              <a:rPr lang="en-US" altLang="zh-TW" dirty="0" smtClean="0"/>
              <a:t>from each </a:t>
            </a:r>
            <a:r>
              <a:rPr lang="en-US" altLang="zh-TW" dirty="0"/>
              <a:t>price so that the smallest price becomes </a:t>
            </a:r>
            <a:r>
              <a:rPr lang="en-US" altLang="zh-TW" dirty="0" smtClean="0"/>
              <a:t>zero</a:t>
            </a:r>
          </a:p>
          <a:p>
            <a:r>
              <a:rPr lang="en-US" altLang="zh-TW" dirty="0"/>
              <a:t>We now begin the next round of the auction, using these new prices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5925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Multiple </a:t>
            </a:r>
            <a:r>
              <a:rPr lang="en-US" altLang="zh-TW" dirty="0" smtClean="0"/>
              <a:t>auction (3/6)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820" y="1556792"/>
            <a:ext cx="6567540" cy="4684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225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Multiple </a:t>
            </a:r>
            <a:r>
              <a:rPr lang="en-US" altLang="zh-TW" dirty="0" smtClean="0"/>
              <a:t>auction (4/6)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7038"/>
            <a:ext cx="6417961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692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10.1 Bipartite Graphs and Perfect </a:t>
            </a:r>
            <a:r>
              <a:rPr lang="en-US" altLang="zh-TW" dirty="0" err="1" smtClean="0"/>
              <a:t>Matchings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51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Multiple </a:t>
            </a:r>
            <a:r>
              <a:rPr lang="en-US" altLang="zh-TW" dirty="0" smtClean="0"/>
              <a:t>auction (5/6)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059" y="1484784"/>
            <a:ext cx="6408712" cy="4846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27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Multiple </a:t>
            </a:r>
            <a:r>
              <a:rPr lang="en-US" altLang="zh-TW" dirty="0" smtClean="0"/>
              <a:t>auction (6/6)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6261323" cy="4899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342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Auction Must Come to an End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</a:t>
            </a:r>
            <a:r>
              <a:rPr lang="en-US" altLang="zh-TW" dirty="0" smtClean="0"/>
              <a:t>he </a:t>
            </a:r>
            <a:r>
              <a:rPr lang="en-US" altLang="zh-TW" dirty="0"/>
              <a:t>auction </a:t>
            </a:r>
            <a:r>
              <a:rPr lang="en-US" altLang="zh-TW" dirty="0" smtClean="0"/>
              <a:t>starts with </a:t>
            </a:r>
            <a:r>
              <a:rPr lang="en-US" altLang="zh-TW" dirty="0"/>
              <a:t>only a bounded supply of this potential energy at the beginning, it must eventually </a:t>
            </a:r>
            <a:r>
              <a:rPr lang="en-US" altLang="zh-TW" dirty="0" smtClean="0"/>
              <a:t>run out</a:t>
            </a:r>
          </a:p>
          <a:p>
            <a:r>
              <a:rPr lang="en-US" altLang="zh-TW" dirty="0"/>
              <a:t>P</a:t>
            </a:r>
            <a:r>
              <a:rPr lang="en-US" altLang="zh-TW" dirty="0" smtClean="0"/>
              <a:t>otential </a:t>
            </a:r>
            <a:r>
              <a:rPr lang="en-US" altLang="zh-TW" dirty="0"/>
              <a:t>of a </a:t>
            </a:r>
            <a:r>
              <a:rPr lang="en-US" altLang="zh-TW" dirty="0" smtClean="0"/>
              <a:t>buyer</a:t>
            </a:r>
          </a:p>
          <a:p>
            <a:pPr lvl="1"/>
            <a:r>
              <a:rPr lang="en-US" altLang="zh-TW" dirty="0"/>
              <a:t>maximum payoff she can </a:t>
            </a:r>
            <a:r>
              <a:rPr lang="en-US" altLang="zh-TW" dirty="0" smtClean="0"/>
              <a:t>get from any </a:t>
            </a:r>
            <a:r>
              <a:rPr lang="en-US" altLang="zh-TW" dirty="0"/>
              <a:t>seller</a:t>
            </a:r>
            <a:endParaRPr lang="en-US" altLang="zh-TW" dirty="0" smtClean="0"/>
          </a:p>
          <a:p>
            <a:r>
              <a:rPr lang="en-US" altLang="zh-TW" dirty="0"/>
              <a:t>P</a:t>
            </a:r>
            <a:r>
              <a:rPr lang="en-US" altLang="zh-TW" dirty="0" smtClean="0"/>
              <a:t>otential </a:t>
            </a:r>
            <a:r>
              <a:rPr lang="en-US" altLang="zh-TW" dirty="0"/>
              <a:t>of a </a:t>
            </a:r>
            <a:r>
              <a:rPr lang="en-US" altLang="zh-TW" dirty="0" smtClean="0"/>
              <a:t>seller</a:t>
            </a:r>
          </a:p>
          <a:p>
            <a:pPr lvl="1"/>
            <a:r>
              <a:rPr lang="en-US" altLang="zh-TW" dirty="0" smtClean="0"/>
              <a:t>the current </a:t>
            </a:r>
            <a:r>
              <a:rPr lang="en-US" altLang="zh-TW" dirty="0"/>
              <a:t>price he is charging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816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Auction Must Come to an End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dirty="0" smtClean="0"/>
              <a:t>All sellers begin </a:t>
            </a:r>
            <a:r>
              <a:rPr lang="en-US" altLang="zh-TW" dirty="0"/>
              <a:t>with </a:t>
            </a:r>
            <a:r>
              <a:rPr lang="en-US" altLang="zh-TW" dirty="0" smtClean="0"/>
              <a:t>potential 0</a:t>
            </a:r>
          </a:p>
          <a:p>
            <a:r>
              <a:rPr lang="en-US" altLang="zh-TW" dirty="0"/>
              <a:t>E</a:t>
            </a:r>
            <a:r>
              <a:rPr lang="en-US" altLang="zh-TW" dirty="0" smtClean="0"/>
              <a:t>ach </a:t>
            </a:r>
            <a:r>
              <a:rPr lang="en-US" altLang="zh-TW" dirty="0"/>
              <a:t>buyer having a potential equal to her maximum </a:t>
            </a:r>
            <a:r>
              <a:rPr lang="en-US" altLang="zh-TW" dirty="0" smtClean="0"/>
              <a:t>valuation for </a:t>
            </a:r>
            <a:r>
              <a:rPr lang="en-US" altLang="zh-TW" dirty="0"/>
              <a:t>any </a:t>
            </a:r>
            <a:r>
              <a:rPr lang="en-US" altLang="zh-TW" dirty="0" smtClean="0"/>
              <a:t>house (P</a:t>
            </a:r>
            <a:r>
              <a:rPr lang="en-US" altLang="zh-TW" sz="1800" dirty="0" smtClean="0"/>
              <a:t>0</a:t>
            </a:r>
            <a:r>
              <a:rPr lang="en-US" altLang="zh-TW" dirty="0" smtClean="0"/>
              <a:t> ≥ 0)</a:t>
            </a:r>
          </a:p>
          <a:p>
            <a:r>
              <a:rPr lang="en-US" altLang="zh-TW" dirty="0"/>
              <a:t>T</a:t>
            </a:r>
            <a:r>
              <a:rPr lang="en-US" altLang="zh-TW" dirty="0" smtClean="0"/>
              <a:t>he potential changes </a:t>
            </a:r>
            <a:r>
              <a:rPr lang="en-US" altLang="zh-TW" dirty="0"/>
              <a:t>when the prices </a:t>
            </a:r>
            <a:r>
              <a:rPr lang="en-US" altLang="zh-TW" dirty="0" smtClean="0"/>
              <a:t>change</a:t>
            </a:r>
          </a:p>
          <a:p>
            <a:r>
              <a:rPr lang="en-US" altLang="zh-TW" dirty="0" smtClean="0"/>
              <a:t>Buyers S </a:t>
            </a:r>
            <a:r>
              <a:rPr lang="en-US" altLang="zh-TW" dirty="0"/>
              <a:t>has strictly more nodes than N(S) </a:t>
            </a:r>
            <a:r>
              <a:rPr lang="en-US" altLang="zh-TW" dirty="0" smtClean="0"/>
              <a:t>does</a:t>
            </a:r>
          </a:p>
          <a:p>
            <a:pPr lvl="1"/>
            <a:r>
              <a:rPr lang="en-US" altLang="zh-TW" dirty="0" smtClean="0"/>
              <a:t>The potential energy </a:t>
            </a:r>
            <a:r>
              <a:rPr lang="en-US" altLang="zh-TW" dirty="0"/>
              <a:t>strictly decreases by at least one </a:t>
            </a:r>
            <a:r>
              <a:rPr lang="en-US" altLang="zh-TW" dirty="0" smtClean="0"/>
              <a:t>unit</a:t>
            </a:r>
          </a:p>
          <a:p>
            <a:pPr lvl="1"/>
            <a:r>
              <a:rPr lang="en-US" altLang="zh-TW" dirty="0"/>
              <a:t>I</a:t>
            </a:r>
            <a:r>
              <a:rPr lang="en-US" altLang="zh-TW" dirty="0" smtClean="0"/>
              <a:t>t </a:t>
            </a:r>
            <a:r>
              <a:rPr lang="en-US" altLang="zh-TW" dirty="0"/>
              <a:t>can’t </a:t>
            </a:r>
            <a:r>
              <a:rPr lang="en-US" altLang="zh-TW" dirty="0" smtClean="0"/>
              <a:t>drop below </a:t>
            </a:r>
            <a:r>
              <a:rPr lang="en-US" altLang="zh-TW" dirty="0"/>
              <a:t>0, so the auction must come to an end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2012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10.5 How Does this Relate to Single-Item Auctions?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956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Single-Item Auctions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W</a:t>
            </a:r>
            <a:r>
              <a:rPr lang="en-US" altLang="zh-TW" dirty="0" smtClean="0"/>
              <a:t>e </a:t>
            </a:r>
            <a:r>
              <a:rPr lang="en-US" altLang="zh-TW" dirty="0"/>
              <a:t>create n − </a:t>
            </a:r>
            <a:r>
              <a:rPr lang="en-US" altLang="zh-TW" dirty="0" smtClean="0"/>
              <a:t>1 “fake</a:t>
            </a:r>
            <a:r>
              <a:rPr lang="en-US" altLang="zh-TW" dirty="0"/>
              <a:t>” additional </a:t>
            </a:r>
            <a:r>
              <a:rPr lang="en-US" altLang="zh-TW" dirty="0" smtClean="0"/>
              <a:t>sellers</a:t>
            </a:r>
          </a:p>
          <a:p>
            <a:r>
              <a:rPr lang="en-US" altLang="zh-TW" dirty="0" smtClean="0"/>
              <a:t>give buyer </a:t>
            </a:r>
            <a:r>
              <a:rPr lang="en-US" altLang="zh-TW" dirty="0"/>
              <a:t>j a valuation of 0 for the item offered by each of these </a:t>
            </a:r>
            <a:r>
              <a:rPr lang="en-US" altLang="zh-TW" dirty="0" smtClean="0"/>
              <a:t>fake sellers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567" y="3429000"/>
            <a:ext cx="3876675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84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Single-Item Auctions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40768"/>
            <a:ext cx="5688632" cy="414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539552" y="5677332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</a:rPr>
              <a:t>Ascending bid (English) auction</a:t>
            </a:r>
            <a:r>
              <a:rPr lang="en-US" altLang="zh-TW" sz="2400" dirty="0" smtClean="0"/>
              <a:t>: the buyer with highest valuation gets the item and pay the second-highest valuation  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893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10.6 Advanced Material: A Proof of the </a:t>
            </a:r>
            <a:r>
              <a:rPr lang="en-US" altLang="zh-TW" dirty="0" smtClean="0"/>
              <a:t>Matching Theorem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031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step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Claim</a:t>
            </a:r>
            <a:endParaRPr lang="en-US" altLang="zh-TW" dirty="0"/>
          </a:p>
          <a:p>
            <a:pPr lvl="1"/>
            <a:r>
              <a:rPr lang="en-US" altLang="zh-TW" dirty="0" smtClean="0"/>
              <a:t>If </a:t>
            </a:r>
            <a:r>
              <a:rPr lang="en-US" altLang="zh-TW" dirty="0"/>
              <a:t>a bipartite </a:t>
            </a:r>
            <a:r>
              <a:rPr lang="en-US" altLang="zh-TW" dirty="0" smtClean="0"/>
              <a:t>graph has </a:t>
            </a:r>
            <a:r>
              <a:rPr lang="en-US" altLang="zh-TW" dirty="0"/>
              <a:t>no perfect matching, then it must contain a constricted set</a:t>
            </a:r>
          </a:p>
          <a:p>
            <a:r>
              <a:rPr lang="en-US" altLang="zh-TW" dirty="0"/>
              <a:t>M</a:t>
            </a:r>
            <a:r>
              <a:rPr lang="en-US" altLang="zh-TW" dirty="0" smtClean="0"/>
              <a:t>aximum matching</a:t>
            </a:r>
          </a:p>
          <a:p>
            <a:pPr lvl="1"/>
            <a:r>
              <a:rPr lang="en-US" altLang="zh-TW" dirty="0"/>
              <a:t>a matching that </a:t>
            </a:r>
            <a:r>
              <a:rPr lang="en-US" altLang="zh-TW" dirty="0" smtClean="0"/>
              <a:t>includes as </a:t>
            </a:r>
            <a:r>
              <a:rPr lang="en-US" altLang="zh-TW" dirty="0"/>
              <a:t>many nodes as </a:t>
            </a:r>
            <a:r>
              <a:rPr lang="en-US" altLang="zh-TW" dirty="0" smtClean="0"/>
              <a:t>possible</a:t>
            </a:r>
          </a:p>
          <a:p>
            <a:r>
              <a:rPr lang="en-US" altLang="zh-TW" dirty="0" smtClean="0"/>
              <a:t>Show that </a:t>
            </a:r>
            <a:r>
              <a:rPr lang="en-US" altLang="zh-TW" dirty="0"/>
              <a:t>when </a:t>
            </a:r>
            <a:r>
              <a:rPr lang="en-US" altLang="zh-TW" dirty="0" smtClean="0"/>
              <a:t>enlarge </a:t>
            </a:r>
            <a:r>
              <a:rPr lang="en-US" altLang="zh-TW" dirty="0"/>
              <a:t>fails, it produces a constricted set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525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Alternating and Augmenting Paths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alternating </a:t>
            </a:r>
            <a:r>
              <a:rPr lang="en-US" altLang="zh-TW" dirty="0" smtClean="0"/>
              <a:t>path</a:t>
            </a:r>
          </a:p>
          <a:p>
            <a:pPr lvl="1"/>
            <a:r>
              <a:rPr lang="en-US" altLang="zh-TW" dirty="0"/>
              <a:t>a simple </a:t>
            </a:r>
            <a:r>
              <a:rPr lang="en-US" altLang="zh-TW" dirty="0" smtClean="0"/>
              <a:t>path(did not repeat) </a:t>
            </a:r>
            <a:r>
              <a:rPr lang="en-US" altLang="zh-TW" dirty="0"/>
              <a:t>that alternates between non-matching and </a:t>
            </a:r>
            <a:r>
              <a:rPr lang="en-US" altLang="zh-TW" dirty="0" smtClean="0"/>
              <a:t>matching edges</a:t>
            </a:r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0" y="3645023"/>
            <a:ext cx="9058275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20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Matching markets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Matching markets have a long history in economics, operations research</a:t>
            </a:r>
          </a:p>
          <a:p>
            <a:r>
              <a:rPr lang="en-US" altLang="zh-TW" dirty="0" smtClean="0"/>
              <a:t>Basic principles</a:t>
            </a:r>
          </a:p>
          <a:p>
            <a:pPr lvl="1"/>
            <a:r>
              <a:rPr lang="en-US" altLang="zh-TW" dirty="0" smtClean="0"/>
              <a:t>the way in which people may have different preferences for different kinds of goods</a:t>
            </a:r>
          </a:p>
          <a:p>
            <a:pPr lvl="1"/>
            <a:r>
              <a:rPr lang="en-US" altLang="zh-TW" dirty="0" smtClean="0"/>
              <a:t>the way in which prices can decentralize the allocation of goods to people</a:t>
            </a:r>
          </a:p>
          <a:p>
            <a:pPr lvl="1"/>
            <a:r>
              <a:rPr lang="en-US" altLang="zh-TW" dirty="0"/>
              <a:t>t</a:t>
            </a:r>
            <a:r>
              <a:rPr lang="en-US" altLang="zh-TW" dirty="0" smtClean="0"/>
              <a:t>he way in which such prices can in fact lead to allocations that are socially optimal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721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Alternating and Augmenting Paths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In a bipartite graph with a matching, if there is an alternating path </a:t>
            </a:r>
            <a:r>
              <a:rPr lang="en-US" altLang="zh-TW" dirty="0" smtClean="0"/>
              <a:t>whose endpoints </a:t>
            </a:r>
            <a:r>
              <a:rPr lang="en-US" altLang="zh-TW" dirty="0"/>
              <a:t>are unmatched nodes, then the matching can be enlarged</a:t>
            </a:r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645024"/>
            <a:ext cx="3240360" cy="265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橢圓 3"/>
          <p:cNvSpPr/>
          <p:nvPr/>
        </p:nvSpPr>
        <p:spPr>
          <a:xfrm>
            <a:off x="5292080" y="3501008"/>
            <a:ext cx="1008112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3131840" y="5301208"/>
            <a:ext cx="1008112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427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Alternating and Augmenting Paths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4525963"/>
          </a:xfrm>
        </p:spPr>
        <p:txBody>
          <a:bodyPr/>
          <a:lstStyle/>
          <a:p>
            <a:r>
              <a:rPr lang="en-US" altLang="zh-TW" dirty="0"/>
              <a:t>Augmenting </a:t>
            </a:r>
            <a:r>
              <a:rPr lang="en-US" altLang="zh-TW" dirty="0" smtClean="0"/>
              <a:t>Path</a:t>
            </a:r>
          </a:p>
          <a:p>
            <a:pPr lvl="1"/>
            <a:r>
              <a:rPr lang="en-US" altLang="zh-TW" dirty="0"/>
              <a:t>an alternating path with unmatched </a:t>
            </a:r>
            <a:r>
              <a:rPr lang="en-US" altLang="zh-TW" dirty="0" smtClean="0"/>
              <a:t>endpoints, it </a:t>
            </a:r>
            <a:r>
              <a:rPr lang="en-US" altLang="zh-TW" dirty="0"/>
              <a:t>gives us a way to augment the matching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068960"/>
            <a:ext cx="5760640" cy="374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585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Alternating and Augmenting Paths</a:t>
            </a:r>
            <a:endParaRPr lang="zh-TW" alt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72009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618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Searching for an Augmenting Path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A</a:t>
            </a:r>
            <a:r>
              <a:rPr lang="en-US" altLang="zh-TW" dirty="0" smtClean="0"/>
              <a:t>lternating BFS</a:t>
            </a:r>
          </a:p>
          <a:p>
            <a:pPr lvl="1"/>
            <a:r>
              <a:rPr lang="en-US" altLang="zh-TW" dirty="0"/>
              <a:t>explore the rest of the graph layer by layer, adding new nodes to </a:t>
            </a:r>
            <a:r>
              <a:rPr lang="en-US" altLang="zh-TW" dirty="0" smtClean="0"/>
              <a:t>the next layer</a:t>
            </a:r>
          </a:p>
          <a:p>
            <a:pPr lvl="1"/>
            <a:r>
              <a:rPr lang="en-US" altLang="zh-TW" dirty="0"/>
              <a:t>use </a:t>
            </a:r>
            <a:r>
              <a:rPr lang="en-US" altLang="zh-TW" dirty="0" smtClean="0"/>
              <a:t>non-matching edges from the left-hand </a:t>
            </a:r>
            <a:r>
              <a:rPr lang="en-US" altLang="zh-TW" dirty="0" smtClean="0"/>
              <a:t>side (for right nodes) </a:t>
            </a:r>
            <a:endParaRPr lang="en-US" altLang="zh-TW" dirty="0"/>
          </a:p>
          <a:p>
            <a:pPr lvl="1"/>
            <a:r>
              <a:rPr lang="en-US" altLang="zh-TW" dirty="0" smtClean="0"/>
              <a:t>use </a:t>
            </a:r>
            <a:r>
              <a:rPr lang="en-US" altLang="zh-TW" dirty="0"/>
              <a:t>matching </a:t>
            </a:r>
            <a:r>
              <a:rPr lang="en-US" altLang="zh-TW" dirty="0" smtClean="0"/>
              <a:t>edges from the right-hand </a:t>
            </a:r>
            <a:r>
              <a:rPr lang="en-US" altLang="zh-TW" dirty="0" smtClean="0"/>
              <a:t>side (</a:t>
            </a:r>
            <a:r>
              <a:rPr lang="en-US" altLang="zh-TW" smtClean="0"/>
              <a:t>for left nodes)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If a </a:t>
            </a:r>
            <a:r>
              <a:rPr lang="en-US" altLang="zh-TW" dirty="0"/>
              <a:t>layer containing an unmatched node from the left-hand side of the graph, we have </a:t>
            </a:r>
            <a:r>
              <a:rPr lang="en-US" altLang="zh-TW" dirty="0" smtClean="0"/>
              <a:t>found an </a:t>
            </a:r>
            <a:r>
              <a:rPr lang="en-US" altLang="zh-TW" dirty="0"/>
              <a:t>augmenting path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2685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47016"/>
            <a:ext cx="8229600" cy="1143000"/>
          </a:xfrm>
        </p:spPr>
        <p:txBody>
          <a:bodyPr/>
          <a:lstStyle/>
          <a:p>
            <a:r>
              <a:rPr lang="en-US" altLang="zh-TW" dirty="0"/>
              <a:t>Searching for an Augmenting Path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95" y="1268760"/>
            <a:ext cx="2657475" cy="532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橢圓 3"/>
          <p:cNvSpPr/>
          <p:nvPr/>
        </p:nvSpPr>
        <p:spPr>
          <a:xfrm>
            <a:off x="2707391" y="1268760"/>
            <a:ext cx="857275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94666"/>
            <a:ext cx="4163912" cy="501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5868144" y="6122607"/>
            <a:ext cx="2511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Move down from W to 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9638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Augmenting Paths and Constricted Sets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96752"/>
            <a:ext cx="8219256" cy="4929411"/>
          </a:xfrm>
        </p:spPr>
        <p:txBody>
          <a:bodyPr>
            <a:normAutofit/>
          </a:bodyPr>
          <a:lstStyle/>
          <a:p>
            <a:r>
              <a:rPr lang="en-US" altLang="zh-TW" sz="2800" dirty="0" smtClean="0"/>
              <a:t>BFS on a bipartite graph that </a:t>
            </a:r>
            <a:r>
              <a:rPr lang="en-US" altLang="zh-TW" sz="2800" dirty="0"/>
              <a:t>is not </a:t>
            </a:r>
            <a:r>
              <a:rPr lang="en-US" altLang="zh-TW" sz="2800" dirty="0" smtClean="0"/>
              <a:t>perfect </a:t>
            </a:r>
            <a:r>
              <a:rPr lang="en-US" altLang="zh-TW" sz="2800" dirty="0"/>
              <a:t>matching</a:t>
            </a:r>
            <a:endParaRPr lang="en-US" altLang="zh-TW" sz="2800" dirty="0" smtClean="0"/>
          </a:p>
          <a:p>
            <a:r>
              <a:rPr lang="en-US" altLang="zh-TW" sz="2800" dirty="0" smtClean="0"/>
              <a:t>The </a:t>
            </a:r>
            <a:r>
              <a:rPr lang="en-US" altLang="zh-TW" sz="2800" dirty="0"/>
              <a:t>set of nodes in </a:t>
            </a:r>
            <a:r>
              <a:rPr lang="en-US" altLang="zh-TW" sz="2800" dirty="0" smtClean="0"/>
              <a:t>all even </a:t>
            </a:r>
            <a:r>
              <a:rPr lang="en-US" altLang="zh-TW" sz="2800" dirty="0"/>
              <a:t>layers, at the end of a failed alternating BFS, forms a constricted set</a:t>
            </a:r>
            <a:endParaRPr lang="zh-TW" altLang="en-US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880" y="2708920"/>
            <a:ext cx="5349876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086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Augmenting Paths and Constricted Sets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64" y="1501102"/>
            <a:ext cx="7702799" cy="4601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53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Computing a Perfect Matching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/>
              <a:t>W</a:t>
            </a:r>
            <a:r>
              <a:rPr lang="en-US" altLang="zh-TW" dirty="0" smtClean="0"/>
              <a:t>e </a:t>
            </a:r>
            <a:r>
              <a:rPr lang="en-US" altLang="zh-TW" dirty="0"/>
              <a:t>will progress through a sequence of </a:t>
            </a:r>
            <a:r>
              <a:rPr lang="en-US" altLang="zh-TW" dirty="0" smtClean="0"/>
              <a:t>matchings</a:t>
            </a:r>
          </a:p>
          <a:p>
            <a:r>
              <a:rPr lang="en-US" altLang="zh-TW" dirty="0" smtClean="0"/>
              <a:t>Look at current </a:t>
            </a:r>
            <a:r>
              <a:rPr lang="en-US" altLang="zh-TW" dirty="0"/>
              <a:t>matching and find </a:t>
            </a:r>
            <a:r>
              <a:rPr lang="en-US" altLang="zh-TW" dirty="0" smtClean="0"/>
              <a:t>an unmatched </a:t>
            </a:r>
            <a:r>
              <a:rPr lang="en-US" altLang="zh-TW" dirty="0"/>
              <a:t>node </a:t>
            </a:r>
            <a:r>
              <a:rPr lang="en-US" altLang="zh-TW" dirty="0" smtClean="0"/>
              <a:t>W</a:t>
            </a:r>
          </a:p>
          <a:p>
            <a:r>
              <a:rPr lang="en-US" altLang="zh-TW" dirty="0" smtClean="0"/>
              <a:t>Use </a:t>
            </a:r>
            <a:r>
              <a:rPr lang="en-US" altLang="zh-TW" dirty="0"/>
              <a:t>alternating BFS to search for an augmenting path beginning at W</a:t>
            </a:r>
          </a:p>
          <a:p>
            <a:pPr lvl="1"/>
            <a:r>
              <a:rPr lang="en-US" altLang="zh-TW" dirty="0"/>
              <a:t>If find one, use this augmenting path to enlarge the matching</a:t>
            </a:r>
          </a:p>
          <a:p>
            <a:pPr lvl="1"/>
            <a:r>
              <a:rPr lang="en-US" altLang="zh-TW" dirty="0"/>
              <a:t>If don’t find one</a:t>
            </a:r>
            <a:r>
              <a:rPr lang="en-US" altLang="zh-TW" dirty="0" smtClean="0"/>
              <a:t>, stop </a:t>
            </a:r>
            <a:r>
              <a:rPr lang="en-US" altLang="zh-TW" dirty="0"/>
              <a:t>with a constricted set that proves the graph has no perfect matching</a:t>
            </a:r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56128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Computing a Perfect Matching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W</a:t>
            </a:r>
            <a:r>
              <a:rPr lang="en-US" altLang="zh-TW" dirty="0" smtClean="0"/>
              <a:t>hen </a:t>
            </a:r>
            <a:r>
              <a:rPr lang="en-US" altLang="zh-TW" dirty="0"/>
              <a:t>the procedure stops with a constricted set, it does not mean </a:t>
            </a:r>
            <a:r>
              <a:rPr lang="en-US" altLang="zh-TW" dirty="0" smtClean="0"/>
              <a:t>that we </a:t>
            </a:r>
            <a:r>
              <a:rPr lang="en-US" altLang="zh-TW" dirty="0"/>
              <a:t>have a maximum matching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0349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Computing a Perfect Matching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Search from w  fail</a:t>
            </a:r>
          </a:p>
          <a:p>
            <a:r>
              <a:rPr lang="en-US" altLang="zh-TW" dirty="0" smtClean="0"/>
              <a:t>Start from y will succeed </a:t>
            </a:r>
            <a:endParaRPr lang="zh-TW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316636"/>
            <a:ext cx="2733738" cy="5170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32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Bipartite Graphs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944" cy="4853136"/>
          </a:xfrm>
        </p:spPr>
        <p:txBody>
          <a:bodyPr>
            <a:normAutofit lnSpcReduction="10000"/>
          </a:bodyPr>
          <a:lstStyle/>
          <a:p>
            <a:r>
              <a:rPr lang="en-US" altLang="zh-TW" dirty="0" smtClean="0"/>
              <a:t>An example of College dormitory</a:t>
            </a:r>
          </a:p>
          <a:p>
            <a:pPr lvl="1"/>
            <a:r>
              <a:rPr lang="en-US" altLang="zh-TW" dirty="0" smtClean="0"/>
              <a:t>Each room is designed for a single student</a:t>
            </a:r>
          </a:p>
          <a:p>
            <a:pPr lvl="1"/>
            <a:r>
              <a:rPr lang="en-US" altLang="zh-TW" dirty="0" smtClean="0"/>
              <a:t>Each student list several acceptable options</a:t>
            </a:r>
          </a:p>
          <a:p>
            <a:pPr lvl="1"/>
            <a:r>
              <a:rPr lang="en-US" altLang="zh-TW" dirty="0" smtClean="0"/>
              <a:t>Students can have different preference over rooms </a:t>
            </a:r>
          </a:p>
          <a:p>
            <a:pPr lvl="1"/>
            <a:r>
              <a:rPr lang="en-US" altLang="zh-TW" dirty="0" smtClean="0"/>
              <a:t>some people might want larger rooms, quieter rooms, sunnier rooms, and so forth</a:t>
            </a:r>
          </a:p>
          <a:p>
            <a:pPr lvl="1"/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378963"/>
            <a:ext cx="2746084" cy="45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333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Perfect </a:t>
            </a:r>
            <a:r>
              <a:rPr lang="en-US" altLang="zh-TW" dirty="0" err="1"/>
              <a:t>Matchings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</a:t>
            </a:r>
            <a:r>
              <a:rPr lang="en-US" altLang="zh-TW" dirty="0" smtClean="0"/>
              <a:t>here </a:t>
            </a:r>
            <a:r>
              <a:rPr lang="en-US" altLang="zh-TW" dirty="0"/>
              <a:t>are an equal number of nodes on each side of a bipartite graph, </a:t>
            </a:r>
            <a:r>
              <a:rPr lang="en-US" altLang="zh-TW" dirty="0" smtClean="0"/>
              <a:t>a perfect </a:t>
            </a:r>
            <a:r>
              <a:rPr lang="en-US" altLang="zh-TW" dirty="0"/>
              <a:t>matching is an assignment of nodes on the left to nodes on the right, </a:t>
            </a:r>
            <a:r>
              <a:rPr lang="en-US" altLang="zh-TW" dirty="0" smtClean="0"/>
              <a:t>in such </a:t>
            </a:r>
            <a:r>
              <a:rPr lang="en-US" altLang="zh-TW" dirty="0"/>
              <a:t>a way </a:t>
            </a:r>
            <a:r>
              <a:rPr lang="en-US" altLang="zh-TW" dirty="0" smtClean="0"/>
              <a:t>that</a:t>
            </a:r>
          </a:p>
          <a:p>
            <a:pPr lvl="1"/>
            <a:r>
              <a:rPr lang="en-US" altLang="zh-TW" dirty="0"/>
              <a:t>each node is connected by an edge to the node it is assigned </a:t>
            </a:r>
            <a:r>
              <a:rPr lang="en-US" altLang="zh-TW" dirty="0" smtClean="0"/>
              <a:t>to</a:t>
            </a:r>
            <a:endParaRPr lang="en-US" altLang="zh-TW" dirty="0"/>
          </a:p>
          <a:p>
            <a:pPr lvl="1"/>
            <a:r>
              <a:rPr lang="en-US" altLang="zh-TW" dirty="0"/>
              <a:t>no two nodes on the left are assigned to the same node on the right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9232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Perfect </a:t>
            </a:r>
            <a:r>
              <a:rPr lang="en-US" altLang="zh-TW" dirty="0" err="1"/>
              <a:t>Matchings</a:t>
            </a:r>
            <a:endParaRPr lang="zh-TW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628800"/>
            <a:ext cx="2664296" cy="4822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114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Constricted Sets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On the right-hand side of nodes: S</a:t>
            </a:r>
          </a:p>
          <a:p>
            <a:r>
              <a:rPr lang="en-US" altLang="zh-TW" dirty="0" smtClean="0"/>
              <a:t>On the left-hand side of nodes: neighbor of S</a:t>
            </a:r>
          </a:p>
          <a:p>
            <a:r>
              <a:rPr lang="en-US" altLang="zh-TW" dirty="0"/>
              <a:t>We define the neighbor set of S, denoted N(S</a:t>
            </a:r>
            <a:r>
              <a:rPr lang="en-US" altLang="zh-TW" dirty="0" smtClean="0"/>
              <a:t>)</a:t>
            </a:r>
          </a:p>
          <a:p>
            <a:r>
              <a:rPr lang="en-US" altLang="zh-TW" dirty="0"/>
              <a:t>Constricted </a:t>
            </a:r>
            <a:r>
              <a:rPr lang="en-US" altLang="zh-TW" dirty="0" smtClean="0"/>
              <a:t>Sets</a:t>
            </a:r>
          </a:p>
          <a:p>
            <a:pPr lvl="1"/>
            <a:r>
              <a:rPr lang="en-US" altLang="zh-TW" dirty="0"/>
              <a:t>S contains strictly more nodes </a:t>
            </a:r>
            <a:r>
              <a:rPr lang="en-US" altLang="zh-TW" dirty="0" smtClean="0"/>
              <a:t>than N(S</a:t>
            </a:r>
            <a:r>
              <a:rPr lang="en-US" altLang="zh-TW" dirty="0"/>
              <a:t>) does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4081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Constricted Sets</a:t>
            </a:r>
            <a:endParaRPr lang="zh-TW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268760"/>
            <a:ext cx="2880320" cy="528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橢圓 6"/>
          <p:cNvSpPr/>
          <p:nvPr/>
        </p:nvSpPr>
        <p:spPr>
          <a:xfrm>
            <a:off x="4798681" y="1124744"/>
            <a:ext cx="1446458" cy="31683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67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1208</TotalTime>
  <Words>1477</Words>
  <Application>Microsoft Office PowerPoint</Application>
  <PresentationFormat>如螢幕大小 (4:3)</PresentationFormat>
  <Paragraphs>161</Paragraphs>
  <Slides>49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49</vt:i4>
      </vt:variant>
    </vt:vector>
  </HeadingPairs>
  <TitlesOfParts>
    <vt:vector size="53" baseType="lpstr">
      <vt:lpstr>新細明體</vt:lpstr>
      <vt:lpstr>Arial</vt:lpstr>
      <vt:lpstr>Calibri</vt:lpstr>
      <vt:lpstr>Office 佈景主題</vt:lpstr>
      <vt:lpstr> Matching Markets </vt:lpstr>
      <vt:lpstr>Outline</vt:lpstr>
      <vt:lpstr>10.1 Bipartite Graphs and Perfect Matchings</vt:lpstr>
      <vt:lpstr>Matching markets</vt:lpstr>
      <vt:lpstr>Bipartite Graphs</vt:lpstr>
      <vt:lpstr>Perfect Matchings</vt:lpstr>
      <vt:lpstr>Perfect Matchings</vt:lpstr>
      <vt:lpstr>Constricted Sets</vt:lpstr>
      <vt:lpstr>Constricted Sets</vt:lpstr>
      <vt:lpstr>Matching Theorem</vt:lpstr>
      <vt:lpstr>10.2 Valuations and Optimal Assignments</vt:lpstr>
      <vt:lpstr>Valuation</vt:lpstr>
      <vt:lpstr>Valuation</vt:lpstr>
      <vt:lpstr>Optimal assignment</vt:lpstr>
      <vt:lpstr>Simple translation</vt:lpstr>
      <vt:lpstr>10.3 Prices and the Market-Clearing Property</vt:lpstr>
      <vt:lpstr>Prices and Payoffs</vt:lpstr>
      <vt:lpstr>Prices and Payoffs</vt:lpstr>
      <vt:lpstr>Prices and Payoffs</vt:lpstr>
      <vt:lpstr>Market-Clearing Prices</vt:lpstr>
      <vt:lpstr>Market-Clearing Prices</vt:lpstr>
      <vt:lpstr>Market-Clearing Prices</vt:lpstr>
      <vt:lpstr>Market-Clearing Prices</vt:lpstr>
      <vt:lpstr>Market-Clearing Prices</vt:lpstr>
      <vt:lpstr>10.4 Constructing a Set of Market-Clearing Prices</vt:lpstr>
      <vt:lpstr>Multiple auction (1/6)</vt:lpstr>
      <vt:lpstr>Multiple auction (2/6)</vt:lpstr>
      <vt:lpstr>Multiple auction (3/6)</vt:lpstr>
      <vt:lpstr>Multiple auction (4/6)</vt:lpstr>
      <vt:lpstr>Multiple auction (5/6)</vt:lpstr>
      <vt:lpstr>Multiple auction (6/6)</vt:lpstr>
      <vt:lpstr>Auction Must Come to an End</vt:lpstr>
      <vt:lpstr>Auction Must Come to an End </vt:lpstr>
      <vt:lpstr>10.5 How Does this Relate to Single-Item Auctions?</vt:lpstr>
      <vt:lpstr>Single-Item Auctions</vt:lpstr>
      <vt:lpstr>Single-Item Auctions</vt:lpstr>
      <vt:lpstr>10.6 Advanced Material: A Proof of the Matching Theorem</vt:lpstr>
      <vt:lpstr>The step</vt:lpstr>
      <vt:lpstr>Alternating and Augmenting Paths</vt:lpstr>
      <vt:lpstr>Alternating and Augmenting Paths</vt:lpstr>
      <vt:lpstr>Alternating and Augmenting Paths</vt:lpstr>
      <vt:lpstr>Alternating and Augmenting Paths</vt:lpstr>
      <vt:lpstr>Searching for an Augmenting Path</vt:lpstr>
      <vt:lpstr>Searching for an Augmenting Path</vt:lpstr>
      <vt:lpstr>Augmenting Paths and Constricted Sets</vt:lpstr>
      <vt:lpstr>Augmenting Paths and Constricted Sets</vt:lpstr>
      <vt:lpstr>Computing a Perfect Matching</vt:lpstr>
      <vt:lpstr>Computing a Perfect Matching</vt:lpstr>
      <vt:lpstr>Computing a Perfect Matching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10</dc:title>
  <dc:creator>HOME</dc:creator>
  <cp:lastModifiedBy>ymli</cp:lastModifiedBy>
  <cp:revision>70</cp:revision>
  <dcterms:created xsi:type="dcterms:W3CDTF">2011-04-05T03:12:45Z</dcterms:created>
  <dcterms:modified xsi:type="dcterms:W3CDTF">2018-04-26T00:10:00Z</dcterms:modified>
</cp:coreProperties>
</file>