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316" r:id="rId9"/>
    <p:sldId id="265" r:id="rId10"/>
    <p:sldId id="266" r:id="rId11"/>
    <p:sldId id="328" r:id="rId12"/>
    <p:sldId id="317" r:id="rId13"/>
    <p:sldId id="318" r:id="rId14"/>
    <p:sldId id="268" r:id="rId15"/>
    <p:sldId id="325" r:id="rId16"/>
    <p:sldId id="319" r:id="rId17"/>
    <p:sldId id="326" r:id="rId18"/>
    <p:sldId id="327" r:id="rId19"/>
    <p:sldId id="269" r:id="rId20"/>
    <p:sldId id="320" r:id="rId21"/>
    <p:sldId id="321" r:id="rId22"/>
    <p:sldId id="323" r:id="rId23"/>
    <p:sldId id="324" r:id="rId24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47" autoAdjust="0"/>
    <p:restoredTop sz="93103" autoAdjust="0"/>
  </p:normalViewPr>
  <p:slideViewPr>
    <p:cSldViewPr>
      <p:cViewPr varScale="1">
        <p:scale>
          <a:sx n="122" d="100"/>
          <a:sy n="122" d="100"/>
        </p:scale>
        <p:origin x="1435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6CEDB46-BE8B-4AB6-B47B-A11A2FBD4C43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5D08F0C-04A4-4A5B-92C9-E719EEBBE8B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9729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1EFDD-E8D7-4C55-8D1B-F1EEC4FA5451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8B78E-A03F-4474-A4B8-5F5858CCBD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5346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DC38B-7791-4122-ABF5-47903C2085DF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4A226-3328-4483-BDA4-DFCC9DACE3F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4512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7A3FF-C4C0-4D6B-B3A8-4E2A4C97AF05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0CE1D-8351-4D25-AC39-BE94A1DA6C9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341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FD626-0EE8-4746-80F0-59A33AF6E7FD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D21F7-6206-40B6-9B15-A6F6F495345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159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3A5F7-B2B2-4372-BC54-DD29D45F7AB8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A9690-80A0-4BD0-B74F-9CB8AE1599A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0863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0F364-0A02-456A-AFE1-C4195F0BA07B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4B951-BF69-4F64-9F4A-3529433DB52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8597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0B0A6-9429-4E84-AB14-EAC7DC3AB07E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2894A-3184-48F1-B935-AEA9E702E51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9146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C2A1F-4140-4E36-A886-E83E2CF91232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EB2C1-993C-49E6-B5E6-236FC48AE7C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159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B7672-D376-428A-92E1-20C79309F63E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4256B-015C-426C-A6C5-EF8EA2406B8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116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B4B79-ED7E-4387-BB62-399EC55A01F3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81CA4-AD4F-46E3-904D-6186AEBFD8B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085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BD5C0-DCEF-48FD-AD8D-5A700CB489E9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96094-84D1-4106-B891-899681C9DFB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8310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638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F2ED778-AF13-4447-AC97-BDECF0DC4956}" type="datetimeFigureOut">
              <a:rPr lang="zh-TW" altLang="en-US"/>
              <a:pPr>
                <a:defRPr/>
              </a:pPr>
              <a:t>2025/3/14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91D1331-FA8E-4200-BE34-7312424D68A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b="1" dirty="0"/>
              <a:t>Evolutionary Game Theory</a:t>
            </a:r>
            <a:endParaRPr lang="zh-TW" alt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/>
              <a:t>Empirical Evidence for Evolutionary Arms Races</a:t>
            </a:r>
            <a:endParaRPr lang="zh-TW" altLang="en-US" dirty="0"/>
          </a:p>
        </p:txBody>
      </p:sp>
      <p:sp>
        <p:nvSpPr>
          <p:cNvPr id="2662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2800" dirty="0"/>
              <a:t>The stronger takes advantage of the weaker </a:t>
            </a:r>
          </a:p>
          <a:p>
            <a:pPr eaLnBrk="1" hangingPunct="1"/>
            <a:r>
              <a:rPr lang="en-US" altLang="zh-TW" sz="2800" dirty="0"/>
              <a:t>Example 1: the heights of trees can obey Prisoner’s-Dilemma</a:t>
            </a:r>
          </a:p>
          <a:p>
            <a:pPr eaLnBrk="1" hangingPunct="1"/>
            <a:r>
              <a:rPr lang="en-US" altLang="zh-TW" sz="2800" dirty="0"/>
              <a:t>Example 2: the root systems of plants</a:t>
            </a:r>
          </a:p>
          <a:p>
            <a:r>
              <a:rPr lang="en-US" altLang="zh-TW" sz="2800" dirty="0"/>
              <a:t>Example 3: virus populations can also play an evolutionary version of the Prisoner’s Dilemma</a:t>
            </a:r>
          </a:p>
          <a:p>
            <a:endParaRPr lang="en-US" altLang="zh-TW" sz="2800" dirty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91" y="4509120"/>
            <a:ext cx="5154133" cy="215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844824"/>
            <a:ext cx="2970330" cy="396044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2060848"/>
            <a:ext cx="2557958" cy="344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979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dirty="0"/>
              <a:t>7.3 A General Description of Evolutionarily Stable Strategies</a:t>
            </a:r>
            <a:endParaRPr lang="zh-TW" altLang="en-US" b="1" dirty="0"/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5472113"/>
          </a:xfrm>
        </p:spPr>
        <p:txBody>
          <a:bodyPr/>
          <a:lstStyle/>
          <a:p>
            <a:pPr eaLnBrk="1" hangingPunct="1"/>
            <a:r>
              <a:rPr lang="en-US" altLang="zh-TW" sz="2400" dirty="0"/>
              <a:t>General Symmetric Game </a:t>
            </a:r>
          </a:p>
          <a:p>
            <a:pPr lvl="1" eaLnBrk="1" hangingPunct="1"/>
            <a:endParaRPr lang="en-US" altLang="zh-TW" sz="2400" dirty="0"/>
          </a:p>
          <a:p>
            <a:pPr lvl="1" eaLnBrk="1" hangingPunct="1"/>
            <a:endParaRPr lang="en-US" altLang="zh-TW" sz="2400" dirty="0"/>
          </a:p>
          <a:p>
            <a:pPr lvl="1" eaLnBrk="1" hangingPunct="1"/>
            <a:endParaRPr lang="en-US" altLang="zh-TW" sz="2400" dirty="0"/>
          </a:p>
          <a:p>
            <a:pPr lvl="1" eaLnBrk="1" hangingPunct="1"/>
            <a:endParaRPr lang="en-US" altLang="zh-TW" sz="2400" dirty="0"/>
          </a:p>
          <a:p>
            <a:pPr lvl="1" eaLnBrk="1" hangingPunct="1"/>
            <a:r>
              <a:rPr lang="en-US" altLang="zh-TW" sz="2400" dirty="0"/>
              <a:t>The expected payoff to </a:t>
            </a:r>
            <a:r>
              <a:rPr lang="en-US" altLang="zh-TW" sz="2400" i="1" dirty="0"/>
              <a:t>S</a:t>
            </a:r>
            <a:r>
              <a:rPr lang="en-US" altLang="zh-TW" sz="2400" dirty="0"/>
              <a:t> : a(1-</a:t>
            </a:r>
            <a:r>
              <a:rPr lang="en-US" altLang="zh-TW" sz="2400" i="1" dirty="0"/>
              <a:t>x</a:t>
            </a:r>
            <a:r>
              <a:rPr lang="en-US" altLang="zh-TW" sz="2400" dirty="0"/>
              <a:t>)+</a:t>
            </a:r>
            <a:r>
              <a:rPr lang="en-US" altLang="zh-TW" sz="2400" i="1" dirty="0"/>
              <a:t>bx</a:t>
            </a:r>
            <a:r>
              <a:rPr lang="en-US" altLang="zh-TW" sz="2400" dirty="0"/>
              <a:t>        </a:t>
            </a:r>
          </a:p>
          <a:p>
            <a:pPr lvl="1" eaLnBrk="1" hangingPunct="1"/>
            <a:r>
              <a:rPr lang="en-US" altLang="zh-TW" sz="2400" dirty="0"/>
              <a:t>The expected payoff to </a:t>
            </a:r>
            <a:r>
              <a:rPr lang="en-US" altLang="zh-TW" sz="2400" i="1" dirty="0"/>
              <a:t>T</a:t>
            </a:r>
            <a:r>
              <a:rPr lang="en-US" altLang="zh-TW" sz="2400" dirty="0"/>
              <a:t>:  c(1-</a:t>
            </a:r>
            <a:r>
              <a:rPr lang="en-US" altLang="zh-TW" sz="2400" i="1" dirty="0"/>
              <a:t>x</a:t>
            </a:r>
            <a:r>
              <a:rPr lang="en-US" altLang="zh-TW" sz="2400" dirty="0"/>
              <a:t>)+</a:t>
            </a:r>
            <a:r>
              <a:rPr lang="en-US" altLang="zh-TW" sz="2400" i="1" dirty="0"/>
              <a:t>dx</a:t>
            </a:r>
          </a:p>
          <a:p>
            <a:pPr lvl="1" eaLnBrk="1" hangingPunct="1"/>
            <a:r>
              <a:rPr lang="en-US" altLang="zh-TW" sz="2400" i="1" dirty="0"/>
              <a:t>a</a:t>
            </a:r>
            <a:r>
              <a:rPr lang="en-US" altLang="zh-TW" sz="2400" dirty="0"/>
              <a:t>(1-</a:t>
            </a:r>
            <a:r>
              <a:rPr lang="en-US" altLang="zh-TW" sz="2400" i="1" dirty="0"/>
              <a:t>x</a:t>
            </a:r>
            <a:r>
              <a:rPr lang="en-US" altLang="zh-TW" sz="2400" dirty="0"/>
              <a:t>)+</a:t>
            </a:r>
            <a:r>
              <a:rPr lang="en-US" altLang="zh-TW" sz="2400" i="1" dirty="0" err="1"/>
              <a:t>bx</a:t>
            </a:r>
            <a:r>
              <a:rPr lang="en-US" altLang="zh-TW" sz="2400" dirty="0"/>
              <a:t> &gt; </a:t>
            </a:r>
            <a:r>
              <a:rPr lang="en-US" altLang="zh-TW" sz="2400" i="1" dirty="0"/>
              <a:t>c</a:t>
            </a:r>
            <a:r>
              <a:rPr lang="en-US" altLang="zh-TW" sz="2400" dirty="0"/>
              <a:t>(1-</a:t>
            </a:r>
            <a:r>
              <a:rPr lang="en-US" altLang="zh-TW" sz="2400" i="1" dirty="0"/>
              <a:t>x</a:t>
            </a:r>
            <a:r>
              <a:rPr lang="en-US" altLang="zh-TW" sz="2400" dirty="0"/>
              <a:t>)+</a:t>
            </a:r>
            <a:r>
              <a:rPr lang="en-US" altLang="zh-TW" sz="2400" i="1" dirty="0"/>
              <a:t>dx</a:t>
            </a:r>
          </a:p>
          <a:p>
            <a:pPr lvl="1" eaLnBrk="1" hangingPunct="1"/>
            <a:r>
              <a:rPr lang="en-US" altLang="zh-TW" sz="2400" dirty="0"/>
              <a:t>In a two-player, two-strategy, symmetric game, S is evolutionarily stable precisely when either </a:t>
            </a:r>
            <a:br>
              <a:rPr lang="en-US" altLang="zh-TW" sz="2400" dirty="0"/>
            </a:br>
            <a:r>
              <a:rPr lang="en-US" altLang="zh-TW" sz="2400" dirty="0">
                <a:solidFill>
                  <a:srgbClr val="FF0000"/>
                </a:solidFill>
              </a:rPr>
              <a:t>(</a:t>
            </a:r>
            <a:r>
              <a:rPr lang="en-US" altLang="zh-TW" sz="2400" dirty="0" err="1">
                <a:solidFill>
                  <a:srgbClr val="FF0000"/>
                </a:solidFill>
              </a:rPr>
              <a:t>i</a:t>
            </a:r>
            <a:r>
              <a:rPr lang="en-US" altLang="zh-TW" sz="2400" dirty="0">
                <a:solidFill>
                  <a:srgbClr val="FF0000"/>
                </a:solidFill>
              </a:rPr>
              <a:t>) a &gt; c, or  (ii) a = c and b &gt; d</a:t>
            </a:r>
            <a:endParaRPr lang="en-US" altLang="zh-TW" sz="2000" dirty="0">
              <a:solidFill>
                <a:srgbClr val="FF0000"/>
              </a:solidFill>
            </a:endParaRPr>
          </a:p>
        </p:txBody>
      </p:sp>
      <p:pic>
        <p:nvPicPr>
          <p:cNvPr id="131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9" t="41022" r="30346" b="24974"/>
          <a:stretch/>
        </p:blipFill>
        <p:spPr bwMode="auto">
          <a:xfrm>
            <a:off x="1907704" y="2276872"/>
            <a:ext cx="4248472" cy="160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442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dirty="0"/>
              <a:t>7.4 Relationship Between Evolutionary stability and Nash Equilibria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31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1916832"/>
                <a:ext cx="8136904" cy="4752528"/>
              </a:xfrm>
            </p:spPr>
            <p:txBody>
              <a:bodyPr/>
              <a:lstStyle/>
              <a:p>
                <a:pPr eaLnBrk="1" hangingPunct="1"/>
                <a:r>
                  <a:rPr lang="en-US" altLang="zh-TW" sz="2800" dirty="0"/>
                  <a:t>(S,S) is a Nash equilibrium    a</a:t>
                </a:r>
                <a14:m>
                  <m:oMath xmlns:m="http://schemas.openxmlformats.org/officeDocument/2006/math">
                    <m:r>
                      <a:rPr lang="en-US" altLang="zh-TW" sz="2800" i="1" smtClean="0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en-US" altLang="zh-TW" sz="2800" dirty="0"/>
                  <a:t>c</a:t>
                </a:r>
              </a:p>
              <a:p>
                <a:pPr eaLnBrk="1" hangingPunct="1"/>
                <a:r>
                  <a:rPr lang="en-US" altLang="zh-TW" sz="2800" dirty="0"/>
                  <a:t>Strategy S is evolutionarily stable   (</a:t>
                </a:r>
                <a:r>
                  <a:rPr lang="en-US" altLang="zh-TW" sz="2800" dirty="0" err="1"/>
                  <a:t>i</a:t>
                </a:r>
                <a:r>
                  <a:rPr lang="en-US" altLang="zh-TW" sz="2800" dirty="0"/>
                  <a:t>)a&gt;c or (ii)a=c and b&gt;d</a:t>
                </a:r>
              </a:p>
              <a:p>
                <a:pPr eaLnBrk="1" hangingPunct="1"/>
                <a:r>
                  <a:rPr lang="en-US" altLang="zh-TW" sz="2800" dirty="0"/>
                  <a:t>If strategy S is evolutionarily stable, then (S, S) is a Nash equilibrium</a:t>
                </a:r>
              </a:p>
              <a:p>
                <a:pPr eaLnBrk="1" hangingPunct="1"/>
                <a:r>
                  <a:rPr lang="en-US" altLang="zh-TW" sz="2800" dirty="0"/>
                  <a:t>It is possible (S,S) is a Nash equilibrium, but S is not evolutionarily stable </a:t>
                </a:r>
              </a:p>
              <a:p>
                <a:r>
                  <a:rPr lang="en-US" altLang="zh-TW" sz="2800" dirty="0"/>
                  <a:t>If (S, S) is a strict Nash equilibrium (a&gt;c), then S is evolutionarily stable</a:t>
                </a:r>
              </a:p>
            </p:txBody>
          </p:sp>
        </mc:Choice>
        <mc:Fallback xmlns="">
          <p:sp>
            <p:nvSpPr>
              <p:cNvPr id="22531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1916832"/>
                <a:ext cx="8136904" cy="4752528"/>
              </a:xfrm>
              <a:blipFill rotWithShape="1">
                <a:blip r:embed="rId3"/>
                <a:stretch>
                  <a:fillRect l="-1349" t="-11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4275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6" t="38803" r="22767" b="25520"/>
          <a:stretch/>
        </p:blipFill>
        <p:spPr bwMode="auto">
          <a:xfrm>
            <a:off x="1403648" y="1052736"/>
            <a:ext cx="6048672" cy="2099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" t="32552" r="4612" b="30729"/>
          <a:stretch/>
        </p:blipFill>
        <p:spPr bwMode="auto">
          <a:xfrm>
            <a:off x="347340" y="3789040"/>
            <a:ext cx="8401124" cy="200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403648" y="3317641"/>
            <a:ext cx="6959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(stag, stag)   is a  Nash equilibrium and also evolutionarily stable 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63688" y="5838976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(stag, stag)   is a  Nash equilibrium but</a:t>
            </a:r>
            <a:r>
              <a:rPr lang="en-US" altLang="zh-TW" b="1" dirty="0">
                <a:solidFill>
                  <a:srgbClr val="FF0000"/>
                </a:solidFill>
              </a:rPr>
              <a:t> not </a:t>
            </a:r>
            <a:r>
              <a:rPr lang="en-US" altLang="zh-TW" dirty="0">
                <a:solidFill>
                  <a:srgbClr val="FF0000"/>
                </a:solidFill>
              </a:rPr>
              <a:t>evolutionarily stable 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Evolutionary Stability  vs Nash Equilibria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363272" cy="4997152"/>
          </a:xfrm>
        </p:spPr>
        <p:txBody>
          <a:bodyPr/>
          <a:lstStyle/>
          <a:p>
            <a:r>
              <a:rPr lang="en-US" altLang="zh-TW" sz="2800" dirty="0"/>
              <a:t>The set of evolutionarily stable strategies is a subset of the set of Nash Equilibrium strategies</a:t>
            </a:r>
          </a:p>
          <a:p>
            <a:r>
              <a:rPr lang="en-US" altLang="zh-TW" sz="2800" dirty="0"/>
              <a:t>In Nash Equilibrium, players </a:t>
            </a:r>
            <a:r>
              <a:rPr lang="en-US" altLang="zh-TW" sz="2800" dirty="0">
                <a:solidFill>
                  <a:srgbClr val="FF0000"/>
                </a:solidFill>
              </a:rPr>
              <a:t>choose mutual best responses</a:t>
            </a:r>
            <a:r>
              <a:rPr lang="en-US" altLang="zh-TW" sz="2800" dirty="0"/>
              <a:t> to each other’s strategy and</a:t>
            </a:r>
            <a:r>
              <a:rPr lang="en-US" altLang="zh-TW" sz="2800" dirty="0">
                <a:solidFill>
                  <a:srgbClr val="FF0000"/>
                </a:solidFill>
              </a:rPr>
              <a:t> coordinate</a:t>
            </a:r>
            <a:r>
              <a:rPr lang="en-US" altLang="zh-TW" sz="2800" dirty="0"/>
              <a:t> on strategies that are best response to each other’s strategy</a:t>
            </a:r>
          </a:p>
          <a:p>
            <a:r>
              <a:rPr lang="en-US" altLang="zh-TW" sz="2800" dirty="0"/>
              <a:t>In evolutionary stability, suppose </a:t>
            </a:r>
            <a:r>
              <a:rPr lang="en-US" altLang="zh-TW" sz="2800" dirty="0">
                <a:solidFill>
                  <a:srgbClr val="FF0000"/>
                </a:solidFill>
              </a:rPr>
              <a:t>no intelligence or coordination </a:t>
            </a:r>
            <a:r>
              <a:rPr lang="en-US" altLang="zh-TW" sz="2800" dirty="0"/>
              <a:t>on the players. Strategies are viewed as being hard-wired into players (encoded in their </a:t>
            </a:r>
            <a:r>
              <a:rPr lang="en-US" altLang="zh-TW" sz="2800" dirty="0">
                <a:solidFill>
                  <a:srgbClr val="FF0000"/>
                </a:solidFill>
              </a:rPr>
              <a:t>genes</a:t>
            </a:r>
            <a:r>
              <a:rPr lang="en-US" altLang="zh-TW" sz="2800" dirty="0"/>
              <a:t>) for more successful in producing offspring</a:t>
            </a: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53362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dirty="0"/>
              <a:t>7.5 Evolutionarily Stable </a:t>
            </a:r>
            <a:br>
              <a:rPr lang="en-US" altLang="zh-TW" b="1" dirty="0"/>
            </a:br>
            <a:r>
              <a:rPr lang="en-US" altLang="zh-TW" b="1" dirty="0"/>
              <a:t>Mixed Strategies</a:t>
            </a:r>
            <a:endParaRPr lang="zh-TW" altLang="en-US" b="1" dirty="0"/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36504"/>
          </a:xfrm>
        </p:spPr>
        <p:txBody>
          <a:bodyPr/>
          <a:lstStyle/>
          <a:p>
            <a:pPr eaLnBrk="1" hangingPunct="1"/>
            <a:r>
              <a:rPr lang="en-US" altLang="zh-TW" sz="2800" dirty="0"/>
              <a:t>Hawk-Dove Game</a:t>
            </a:r>
          </a:p>
          <a:p>
            <a:pPr lvl="1" eaLnBrk="1" hangingPunct="1"/>
            <a:r>
              <a:rPr lang="en-US" altLang="zh-TW" sz="2400" dirty="0"/>
              <a:t>Two animals compete for a piece of food</a:t>
            </a:r>
          </a:p>
          <a:p>
            <a:pPr lvl="1" eaLnBrk="1" hangingPunct="1"/>
            <a:r>
              <a:rPr lang="en-US" altLang="zh-TW" sz="2400" dirty="0"/>
              <a:t>Hawk (H) behaves aggressively</a:t>
            </a:r>
          </a:p>
          <a:p>
            <a:pPr lvl="1" eaLnBrk="1" hangingPunct="1"/>
            <a:r>
              <a:rPr lang="en-US" altLang="zh-TW" sz="2400" dirty="0"/>
              <a:t>Dove (D) behaves passively</a:t>
            </a:r>
          </a:p>
          <a:p>
            <a:pPr lvl="1" eaLnBrk="1" hangingPunct="1"/>
            <a:endParaRPr lang="en-US" altLang="zh-TW" sz="2400" dirty="0"/>
          </a:p>
        </p:txBody>
      </p:sp>
      <p:pic>
        <p:nvPicPr>
          <p:cNvPr id="132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07704" y="4059520"/>
            <a:ext cx="3960440" cy="2034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952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 Hawk – Dove Evolutionary Game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/>
              <a:t>Two pure Nash equilibria: (D, H) and (H, D).</a:t>
            </a:r>
          </a:p>
          <a:p>
            <a:r>
              <a:rPr lang="en-US" altLang="zh-TW" sz="2800" dirty="0"/>
              <a:t>Neither D nor H is a best response to itself, and neither is evolutionarily stable</a:t>
            </a:r>
          </a:p>
          <a:p>
            <a:pPr lvl="1"/>
            <a:r>
              <a:rPr lang="en-US" altLang="zh-TW" sz="2400" dirty="0"/>
              <a:t>A hawk does very well in a population consisting of doves; but in a population of all hawks, a dove actually has an advantage by staying out of the way while the hawks fight with each other</a:t>
            </a:r>
          </a:p>
          <a:p>
            <a:pPr lvl="1"/>
            <a:r>
              <a:rPr lang="en-US" altLang="zh-TW" sz="2400" dirty="0">
                <a:solidFill>
                  <a:srgbClr val="FF0000"/>
                </a:solidFill>
              </a:rPr>
              <a:t>Evolutionary stability </a:t>
            </a:r>
            <a:r>
              <a:rPr lang="en-US" altLang="zh-TW" sz="2400" dirty="0"/>
              <a:t>has been restricted to populations in which (almost) </a:t>
            </a:r>
            <a:r>
              <a:rPr lang="en-US" altLang="zh-TW" sz="2400" dirty="0">
                <a:solidFill>
                  <a:srgbClr val="FF0000"/>
                </a:solidFill>
              </a:rPr>
              <a:t>all members play the same pure strategy</a:t>
            </a:r>
          </a:p>
          <a:p>
            <a:r>
              <a:rPr lang="en-US" altLang="zh-TW" sz="2800" dirty="0"/>
              <a:t>Introducing concept of Evolutionarily Stable Mixed Strategies </a:t>
            </a:r>
          </a:p>
        </p:txBody>
      </p:sp>
    </p:spTree>
    <p:extLst>
      <p:ext uri="{BB962C8B-B14F-4D97-AF65-F5344CB8AC3E}">
        <p14:creationId xmlns:p14="http://schemas.microsoft.com/office/powerpoint/2010/main" val="2112643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Defining Mixed Strategies in </a:t>
            </a:r>
            <a:br>
              <a:rPr lang="en-US" altLang="zh-TW" dirty="0"/>
            </a:br>
            <a:r>
              <a:rPr lang="en-US" altLang="zh-TW" dirty="0"/>
              <a:t>Evolutionary Game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TW" sz="3000" dirty="0"/>
              <a:t>The expected payoﬀ for this ﬁrst player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2600" i="1" dirty="0"/>
              <a:t>V</a:t>
            </a:r>
            <a:r>
              <a:rPr lang="en-US" altLang="zh-TW" sz="2600" dirty="0"/>
              <a:t> (</a:t>
            </a:r>
            <a:r>
              <a:rPr lang="en-US" altLang="zh-TW" sz="2600" i="1" dirty="0"/>
              <a:t>p</a:t>
            </a:r>
            <a:r>
              <a:rPr lang="en-US" altLang="zh-TW" sz="2600" dirty="0"/>
              <a:t>, </a:t>
            </a:r>
            <a:r>
              <a:rPr lang="en-US" altLang="zh-TW" sz="2600" i="1" dirty="0"/>
              <a:t>q</a:t>
            </a:r>
            <a:r>
              <a:rPr lang="en-US" altLang="zh-TW" sz="2600" dirty="0"/>
              <a:t>) = </a:t>
            </a:r>
            <a:r>
              <a:rPr lang="en-US" altLang="zh-TW" sz="2600" i="1" dirty="0" err="1"/>
              <a:t>pqa</a:t>
            </a:r>
            <a:r>
              <a:rPr lang="en-US" altLang="zh-TW" sz="2600" dirty="0"/>
              <a:t> + </a:t>
            </a:r>
            <a:r>
              <a:rPr lang="en-US" altLang="zh-TW" sz="2600" i="1" dirty="0"/>
              <a:t>p</a:t>
            </a:r>
            <a:r>
              <a:rPr lang="en-US" altLang="zh-TW" sz="2600" dirty="0"/>
              <a:t>(1 − </a:t>
            </a:r>
            <a:r>
              <a:rPr lang="en-US" altLang="zh-TW" sz="2600" i="1" dirty="0"/>
              <a:t>q</a:t>
            </a:r>
            <a:r>
              <a:rPr lang="en-US" altLang="zh-TW" sz="2600" dirty="0"/>
              <a:t>)</a:t>
            </a:r>
            <a:r>
              <a:rPr lang="en-US" altLang="zh-TW" sz="2600" i="1" dirty="0"/>
              <a:t>b </a:t>
            </a:r>
            <a:r>
              <a:rPr lang="en-US" altLang="zh-TW" sz="2600" dirty="0"/>
              <a:t>+ (1 − </a:t>
            </a:r>
            <a:r>
              <a:rPr lang="en-US" altLang="zh-TW" sz="2600" i="1" dirty="0"/>
              <a:t>p</a:t>
            </a:r>
            <a:r>
              <a:rPr lang="en-US" altLang="zh-TW" sz="2600" dirty="0"/>
              <a:t>)</a:t>
            </a:r>
            <a:r>
              <a:rPr lang="en-US" altLang="zh-TW" sz="2600" i="1" dirty="0"/>
              <a:t>qc</a:t>
            </a:r>
            <a:r>
              <a:rPr lang="en-US" altLang="zh-TW" sz="2600" dirty="0"/>
              <a:t> + (1 − </a:t>
            </a:r>
            <a:r>
              <a:rPr lang="en-US" altLang="zh-TW" sz="2600" i="1" dirty="0"/>
              <a:t>p</a:t>
            </a:r>
            <a:r>
              <a:rPr lang="en-US" altLang="zh-TW" sz="2600" dirty="0"/>
              <a:t>)(1 − </a:t>
            </a:r>
            <a:r>
              <a:rPr lang="en-US" altLang="zh-TW" sz="2600" i="1" dirty="0"/>
              <a:t>q</a:t>
            </a:r>
            <a:r>
              <a:rPr lang="en-US" altLang="zh-TW" sz="2600" dirty="0"/>
              <a:t>)</a:t>
            </a:r>
            <a:r>
              <a:rPr lang="en-US" altLang="zh-TW" sz="2600" i="1" dirty="0"/>
              <a:t>d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9" t="41022" r="30346" b="24974"/>
          <a:stretch/>
        </p:blipFill>
        <p:spPr bwMode="auto">
          <a:xfrm>
            <a:off x="2123728" y="3336584"/>
            <a:ext cx="4248472" cy="160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4572000" y="306896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q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250482" y="3068960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1- q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347864" y="376944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p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27638" y="4293096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1- p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5265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/>
              <a:t>Defining Mixed Strategies in </a:t>
            </a:r>
            <a:br>
              <a:rPr lang="en-US" altLang="zh-TW" dirty="0"/>
            </a:br>
            <a:r>
              <a:rPr lang="en-US" altLang="zh-TW" dirty="0"/>
              <a:t>Evolutionary Game Theory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844824"/>
                <a:ext cx="8229600" cy="4525963"/>
              </a:xfrm>
            </p:spPr>
            <p:txBody>
              <a:bodyPr>
                <a:normAutofit/>
              </a:bodyPr>
              <a:lstStyle/>
              <a:p>
                <a:pPr eaLnBrk="1" hangingPunct="1">
                  <a:lnSpc>
                    <a:spcPct val="90000"/>
                  </a:lnSpc>
                  <a:defRPr/>
                </a:pPr>
                <a:r>
                  <a:rPr lang="en-US" altLang="zh-TW" sz="3000" dirty="0"/>
                  <a:t>Deﬁnition of an evolutionarily stable mixed strategy</a:t>
                </a:r>
              </a:p>
              <a:p>
                <a:pPr lvl="1" eaLnBrk="1" hangingPunct="1">
                  <a:lnSpc>
                    <a:spcPct val="90000"/>
                  </a:lnSpc>
                  <a:defRPr/>
                </a:pPr>
                <a:r>
                  <a:rPr lang="en-US" altLang="zh-TW" sz="2600" dirty="0"/>
                  <a:t>In the General Symmetric Game, </a:t>
                </a:r>
                <a:r>
                  <a:rPr lang="en-US" altLang="zh-TW" sz="2600" i="1" dirty="0"/>
                  <a:t>p</a:t>
                </a:r>
                <a:r>
                  <a:rPr lang="en-US" altLang="zh-TW" sz="2600" dirty="0"/>
                  <a:t> is an evolutionarily stable mixed strategy if there is a (small) positive number y such that when any other mixed strategy </a:t>
                </a:r>
                <a:r>
                  <a:rPr lang="en-US" altLang="zh-TW" sz="2600" i="1" dirty="0"/>
                  <a:t>q</a:t>
                </a:r>
                <a:r>
                  <a:rPr lang="en-US" altLang="zh-TW" sz="2600" dirty="0"/>
                  <a:t> invades </a:t>
                </a:r>
                <a:r>
                  <a:rPr lang="en-US" altLang="zh-TW" sz="2600" i="1" dirty="0"/>
                  <a:t>p </a:t>
                </a:r>
                <a:r>
                  <a:rPr lang="en-US" altLang="zh-TW" sz="2600" dirty="0"/>
                  <a:t>at any level </a:t>
                </a:r>
                <a:r>
                  <a:rPr lang="en-US" altLang="zh-TW" sz="2600" i="1" dirty="0"/>
                  <a:t>x</a:t>
                </a:r>
                <a:r>
                  <a:rPr lang="en-US" altLang="zh-TW" sz="2600" dirty="0"/>
                  <a:t> &lt; </a:t>
                </a:r>
                <a:r>
                  <a:rPr lang="en-US" altLang="zh-TW" sz="2600" i="1" dirty="0"/>
                  <a:t>y</a:t>
                </a:r>
                <a:r>
                  <a:rPr lang="en-US" altLang="zh-TW" sz="2600" dirty="0"/>
                  <a:t>,  the ﬁtness of an organism playing </a:t>
                </a:r>
                <a:r>
                  <a:rPr lang="en-US" altLang="zh-TW" sz="2600" i="1" dirty="0"/>
                  <a:t>p</a:t>
                </a:r>
                <a:r>
                  <a:rPr lang="en-US" altLang="zh-TW" sz="2600" dirty="0"/>
                  <a:t> is strictly greater than the ﬁtness of an organism playing</a:t>
                </a:r>
                <a:r>
                  <a:rPr lang="en-US" altLang="zh-TW" sz="2600" i="1" dirty="0"/>
                  <a:t> q</a:t>
                </a:r>
              </a:p>
              <a:p>
                <a:pPr eaLnBrk="1" hangingPunct="1">
                  <a:lnSpc>
                    <a:spcPct val="90000"/>
                  </a:lnSpc>
                  <a:defRPr/>
                </a:pPr>
                <a:r>
                  <a:rPr lang="en-US" altLang="zh-TW" sz="3000" dirty="0"/>
                  <a:t>All mixed strategies </a:t>
                </a:r>
                <a:r>
                  <a:rPr lang="en-US" altLang="zh-TW" sz="3000" i="1" dirty="0"/>
                  <a:t>q</a:t>
                </a:r>
                <a:r>
                  <a:rPr lang="en-US" altLang="zh-TW" sz="3000" dirty="0"/>
                  <a:t> </a:t>
                </a:r>
                <a14:m>
                  <m:oMath xmlns:m="http://schemas.openxmlformats.org/officeDocument/2006/math">
                    <m:r>
                      <a:rPr lang="en-US" altLang="zh-TW" sz="3000" i="1" smtClean="0">
                        <a:latin typeface="Cambria Math"/>
                        <a:ea typeface="Cambria Math"/>
                      </a:rPr>
                      <m:t>≠</m:t>
                    </m:r>
                  </m:oMath>
                </a14:m>
                <a:r>
                  <a:rPr lang="en-US" altLang="zh-TW" sz="3000" dirty="0"/>
                  <a:t> </a:t>
                </a:r>
                <a:r>
                  <a:rPr lang="en-US" altLang="zh-TW" sz="3000" i="1" dirty="0"/>
                  <a:t>p</a:t>
                </a:r>
                <a:r>
                  <a:rPr lang="en-US" altLang="zh-TW" sz="3000" dirty="0"/>
                  <a:t>:</a:t>
                </a:r>
              </a:p>
              <a:p>
                <a:pPr lvl="1" eaLnBrk="1" hangingPunct="1">
                  <a:lnSpc>
                    <a:spcPct val="90000"/>
                  </a:lnSpc>
                  <a:defRPr/>
                </a:pPr>
                <a:r>
                  <a:rPr lang="en-US" altLang="zh-TW" sz="2600" dirty="0">
                    <a:solidFill>
                      <a:srgbClr val="FF0000"/>
                    </a:solidFill>
                  </a:rPr>
                  <a:t>(1 − 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x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)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V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 (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p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, 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p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) + </a:t>
                </a:r>
                <a:r>
                  <a:rPr lang="en-US" altLang="zh-TW" sz="2600" i="1" dirty="0" err="1">
                    <a:solidFill>
                      <a:srgbClr val="FF0000"/>
                    </a:solidFill>
                  </a:rPr>
                  <a:t>xV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(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p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, 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q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) &gt; (1 − 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x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)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V 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(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q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, 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p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) + </a:t>
                </a:r>
                <a:r>
                  <a:rPr lang="en-US" altLang="zh-TW" sz="2600" i="1" dirty="0" err="1">
                    <a:solidFill>
                      <a:srgbClr val="FF0000"/>
                    </a:solidFill>
                  </a:rPr>
                  <a:t>xV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(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q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, </a:t>
                </a:r>
                <a:r>
                  <a:rPr lang="en-US" altLang="zh-TW" sz="2600" i="1" dirty="0">
                    <a:solidFill>
                      <a:srgbClr val="FF0000"/>
                    </a:solidFill>
                  </a:rPr>
                  <a:t>q</a:t>
                </a:r>
                <a:r>
                  <a:rPr lang="en-US" altLang="zh-TW" sz="2600" dirty="0">
                    <a:solidFill>
                      <a:srgbClr val="FF000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844824"/>
                <a:ext cx="8229600" cy="4525963"/>
              </a:xfrm>
              <a:blipFill rotWithShape="1">
                <a:blip r:embed="rId3"/>
                <a:stretch>
                  <a:fillRect l="-1556" t="-2695" r="-12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Outline</a:t>
            </a:r>
            <a:endParaRPr lang="zh-TW" altLang="en-US"/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2400"/>
              <a:t>7.1  Fitness as a Result of Interaction</a:t>
            </a:r>
          </a:p>
          <a:p>
            <a:pPr eaLnBrk="1" hangingPunct="1"/>
            <a:r>
              <a:rPr lang="en-US" altLang="zh-TW" sz="2400"/>
              <a:t>7.2  Evolutionarily Stable Strategies</a:t>
            </a:r>
          </a:p>
          <a:p>
            <a:pPr eaLnBrk="1" hangingPunct="1"/>
            <a:r>
              <a:rPr lang="en-US" altLang="zh-TW" sz="2400"/>
              <a:t>7.3  A General Description of Evolutionarily Stable Strategies</a:t>
            </a:r>
          </a:p>
          <a:p>
            <a:pPr eaLnBrk="1" hangingPunct="1"/>
            <a:r>
              <a:rPr lang="en-US" altLang="zh-TW" sz="2400"/>
              <a:t>7.4  Relationship Between Evolutionary and Nash Equilibria</a:t>
            </a:r>
          </a:p>
          <a:p>
            <a:pPr eaLnBrk="1" hangingPunct="1"/>
            <a:r>
              <a:rPr lang="en-US" altLang="zh-TW" sz="2400"/>
              <a:t>7.5  Evolutionarily Stable Mixed Strategies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/>
              <a:t>Evolutionarily Stable Mixed Strategies in the Hawk-Dove Game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3" y="1844825"/>
            <a:ext cx="8482431" cy="381642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endParaRPr lang="en-US" altLang="zh-TW" sz="3000" dirty="0"/>
          </a:p>
        </p:txBody>
      </p:sp>
      <p:pic>
        <p:nvPicPr>
          <p:cNvPr id="133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" t="17823" r="11228" b="34508"/>
          <a:stretch/>
        </p:blipFill>
        <p:spPr bwMode="auto">
          <a:xfrm>
            <a:off x="388909" y="2243074"/>
            <a:ext cx="8554439" cy="365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827582" y="5867980"/>
            <a:ext cx="7776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p is indeed an evolutionarily stable mixed strategy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827582" y="1531379"/>
                <a:ext cx="756084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2000" dirty="0">
                    <a:solidFill>
                      <a:srgbClr val="FF0000"/>
                    </a:solidFill>
                  </a:rPr>
                  <a:t>(</a:t>
                </a:r>
                <a:r>
                  <a:rPr lang="en-US" altLang="zh-TW" sz="2000" dirty="0" err="1">
                    <a:solidFill>
                      <a:srgbClr val="FF0000"/>
                    </a:solidFill>
                  </a:rPr>
                  <a:t>p,p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) is a mixed strategy Nash equilibrium, we have </a:t>
                </a:r>
                <a:r>
                  <a:rPr lang="en-US" altLang="zh-TW" sz="2000" i="1" dirty="0">
                    <a:solidFill>
                      <a:srgbClr val="FF0000"/>
                    </a:solidFill>
                    <a:latin typeface="+mn-lt"/>
                  </a:rPr>
                  <a:t>V</a:t>
                </a:r>
                <a:r>
                  <a:rPr lang="en-US" altLang="zh-TW" sz="2000" dirty="0">
                    <a:solidFill>
                      <a:srgbClr val="FF0000"/>
                    </a:solidFill>
                    <a:latin typeface="+mn-lt"/>
                  </a:rPr>
                  <a:t>( </a:t>
                </a:r>
                <a:r>
                  <a:rPr lang="en-US" altLang="zh-TW" sz="2000" i="1" dirty="0" err="1">
                    <a:solidFill>
                      <a:srgbClr val="FF0000"/>
                    </a:solidFill>
                    <a:latin typeface="+mn-lt"/>
                  </a:rPr>
                  <a:t>p</a:t>
                </a:r>
                <a:r>
                  <a:rPr lang="en-US" altLang="zh-TW" sz="2000" dirty="0" err="1">
                    <a:solidFill>
                      <a:srgbClr val="FF0000"/>
                    </a:solidFill>
                    <a:latin typeface="+mn-lt"/>
                  </a:rPr>
                  <a:t>,</a:t>
                </a:r>
                <a:r>
                  <a:rPr lang="en-US" altLang="zh-TW" sz="2000" i="1" dirty="0" err="1">
                    <a:solidFill>
                      <a:srgbClr val="FF0000"/>
                    </a:solidFill>
                    <a:latin typeface="+mn-lt"/>
                  </a:rPr>
                  <a:t>p</a:t>
                </a:r>
                <a:r>
                  <a:rPr lang="en-US" altLang="zh-TW" sz="2000" dirty="0">
                    <a:solidFill>
                      <a:srgbClr val="FF0000"/>
                    </a:solidFill>
                    <a:latin typeface="+mn-lt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≥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𝑉</m:t>
                    </m:r>
                    <m:r>
                      <a:rPr lang="en-US" altLang="zh-TW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(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𝑞</m:t>
                    </m:r>
                    <m:r>
                      <a:rPr lang="en-US" altLang="zh-TW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,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𝑝</m:t>
                    </m:r>
                    <m:r>
                      <a:rPr lang="en-US" altLang="zh-TW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)</m:t>
                    </m:r>
                  </m:oMath>
                </a14:m>
                <a:r>
                  <a:rPr lang="en-US" altLang="zh-TW" sz="2000" dirty="0">
                    <a:solidFill>
                      <a:srgbClr val="FF0000"/>
                    </a:solidFill>
                    <a:latin typeface="+mn-lt"/>
                  </a:rPr>
                  <a:t>   </a:t>
                </a:r>
              </a:p>
              <a:p>
                <a:r>
                  <a:rPr lang="en-US" altLang="zh-TW" sz="2000" i="1" dirty="0">
                    <a:solidFill>
                      <a:srgbClr val="FF0000"/>
                    </a:solidFill>
                  </a:rPr>
                  <a:t>Assume V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 (</a:t>
                </a:r>
                <a:r>
                  <a:rPr lang="en-US" altLang="zh-TW" sz="2000" i="1" dirty="0">
                    <a:solidFill>
                      <a:srgbClr val="FF0000"/>
                    </a:solidFill>
                  </a:rPr>
                  <a:t>p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, </a:t>
                </a:r>
                <a:r>
                  <a:rPr lang="en-US" altLang="zh-TW" sz="2000" i="1" dirty="0">
                    <a:solidFill>
                      <a:srgbClr val="FF0000"/>
                    </a:solidFill>
                  </a:rPr>
                  <a:t>p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)=</a:t>
                </a:r>
                <a:r>
                  <a:rPr lang="en-US" altLang="zh-TW" sz="2000" i="1" dirty="0">
                    <a:solidFill>
                      <a:srgbClr val="FF0000"/>
                    </a:solidFill>
                  </a:rPr>
                  <a:t> V 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(</a:t>
                </a:r>
                <a:r>
                  <a:rPr lang="en-US" altLang="zh-TW" sz="2000" i="1" dirty="0">
                    <a:solidFill>
                      <a:srgbClr val="FF0000"/>
                    </a:solidFill>
                  </a:rPr>
                  <a:t>q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, </a:t>
                </a:r>
                <a:r>
                  <a:rPr lang="en-US" altLang="zh-TW" sz="2000" i="1" dirty="0">
                    <a:solidFill>
                      <a:srgbClr val="FF0000"/>
                    </a:solidFill>
                  </a:rPr>
                  <a:t>p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) </a:t>
                </a:r>
                <a:endParaRPr lang="zh-TW" altLang="en-US" sz="2000" dirty="0"/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2" y="1531379"/>
                <a:ext cx="7560842" cy="707886"/>
              </a:xfrm>
              <a:prstGeom prst="rect">
                <a:avLst/>
              </a:prstGeom>
              <a:blipFill rotWithShape="1">
                <a:blip r:embed="rId4"/>
                <a:stretch>
                  <a:fillRect l="-887" t="-4310" b="-146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534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/>
              <a:t>Interpretations of Evolutionarily Stable Mixed Strategies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3" y="1844825"/>
            <a:ext cx="8482431" cy="381642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TW" sz="3000" dirty="0"/>
              <a:t>Interpretation #1 (At </a:t>
            </a:r>
            <a:r>
              <a:rPr lang="en-US" altLang="zh-TW" sz="3000" dirty="0">
                <a:solidFill>
                  <a:srgbClr val="FF0000"/>
                </a:solidFill>
              </a:rPr>
              <a:t>individual</a:t>
            </a:r>
            <a:r>
              <a:rPr lang="en-US" altLang="zh-TW" sz="3000" dirty="0"/>
              <a:t> level): All participants in the population may actually be mixing over the two possible pure strategies with the given probability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zh-TW" sz="3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sz="3000" dirty="0"/>
              <a:t>Interpretation #2 (At </a:t>
            </a:r>
            <a:r>
              <a:rPr lang="en-US" altLang="zh-TW" sz="3000" dirty="0">
                <a:solidFill>
                  <a:srgbClr val="FF0000"/>
                </a:solidFill>
              </a:rPr>
              <a:t>population</a:t>
            </a:r>
            <a:r>
              <a:rPr lang="en-US" altLang="zh-TW" sz="3000" dirty="0"/>
              <a:t> level): it could be that 1/3 of the animals are hard-wired to always play D, and 2/3 are hard-wired to always play H</a:t>
            </a:r>
          </a:p>
        </p:txBody>
      </p:sp>
    </p:spTree>
    <p:extLst>
      <p:ext uri="{BB962C8B-B14F-4D97-AF65-F5344CB8AC3E}">
        <p14:creationId xmlns:p14="http://schemas.microsoft.com/office/powerpoint/2010/main" val="2299134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The Virus Game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3166" y="1340768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TW" sz="3000" dirty="0"/>
              <a:t>Rather than having a Prisoner’s Dilemma type of payoﬀ structure, we’d have a Hawk-Dove payoﬀ structure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2600" dirty="0"/>
              <a:t> Having both viruses play ΦH2 is suﬃciently bad that one of them needs to play the role of Φ6.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2600" dirty="0"/>
              <a:t>Two pure equilibria : </a:t>
            </a:r>
            <a:r>
              <a:rPr lang="el-GR" altLang="zh-TW" sz="2600" dirty="0"/>
              <a:t>(Φ6,Φ</a:t>
            </a:r>
            <a:r>
              <a:rPr lang="en-US" altLang="zh-TW" sz="2600" dirty="0"/>
              <a:t>H2) and (</a:t>
            </a:r>
            <a:r>
              <a:rPr lang="el-GR" altLang="zh-TW" sz="2600" dirty="0"/>
              <a:t>Φ</a:t>
            </a:r>
            <a:r>
              <a:rPr lang="en-US" altLang="zh-TW" sz="2600" dirty="0"/>
              <a:t>H2,</a:t>
            </a:r>
            <a:r>
              <a:rPr lang="el-GR" altLang="zh-TW" sz="2600" dirty="0"/>
              <a:t>Φ6)</a:t>
            </a:r>
            <a:endParaRPr lang="en-US" altLang="zh-TW" sz="26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2600" dirty="0"/>
              <a:t>Evolutionarily stable mixed strategy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87606" y="4581128"/>
            <a:ext cx="6480720" cy="1979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220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Prisoner’s Dilemma vs Hawk-Dove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In both cases, a player can choose to be “helpful” to the other player or “selfish” </a:t>
            </a:r>
          </a:p>
          <a:p>
            <a:r>
              <a:rPr lang="en-US" altLang="zh-TW" dirty="0"/>
              <a:t>In Prison’s Dilemma, the playoff penalties from selfishness are mild and selfishness by both players is the unique equilibrium</a:t>
            </a:r>
          </a:p>
          <a:p>
            <a:r>
              <a:rPr lang="en-US" altLang="zh-TW" dirty="0"/>
              <a:t> In Hawk-Dove, selfishness is sufficiently harmful that at least one player should try to avoid it.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28049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/>
              <a:t> Evolutionary game theory</a:t>
            </a:r>
            <a:endParaRPr lang="zh-TW" altLang="en-US" dirty="0"/>
          </a:p>
        </p:txBody>
      </p:sp>
      <p:sp>
        <p:nvSpPr>
          <p:cNvPr id="19459" name="內容版面配置區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/>
          <a:lstStyle/>
          <a:p>
            <a:pPr eaLnBrk="1" hangingPunct="1"/>
            <a:r>
              <a:rPr lang="en-US" altLang="zh-TW" sz="2800" dirty="0"/>
              <a:t>The idea was ﬁrst articulated by John Maynard Smith and G. R. Price (1972)</a:t>
            </a:r>
          </a:p>
          <a:p>
            <a:pPr eaLnBrk="1" hangingPunct="1"/>
            <a:r>
              <a:rPr lang="en-US" altLang="zh-TW" sz="2800" dirty="0"/>
              <a:t>Evolutionary biology is based on the idea that an organism’s </a:t>
            </a:r>
            <a:r>
              <a:rPr lang="en-US" altLang="zh-TW" sz="2800" dirty="0">
                <a:solidFill>
                  <a:srgbClr val="FF0000"/>
                </a:solidFill>
              </a:rPr>
              <a:t>genes</a:t>
            </a:r>
            <a:r>
              <a:rPr lang="en-US" altLang="zh-TW" sz="2800" dirty="0"/>
              <a:t> largely determine its </a:t>
            </a:r>
            <a:r>
              <a:rPr lang="en-US" altLang="zh-TW" sz="2800" dirty="0">
                <a:solidFill>
                  <a:srgbClr val="FF0000"/>
                </a:solidFill>
              </a:rPr>
              <a:t>observable characteristics</a:t>
            </a:r>
            <a:r>
              <a:rPr lang="en-US" altLang="zh-TW" sz="2800" dirty="0"/>
              <a:t>, and hence its </a:t>
            </a:r>
            <a:r>
              <a:rPr lang="en-US" altLang="zh-TW" sz="2800" dirty="0">
                <a:solidFill>
                  <a:srgbClr val="FF0000"/>
                </a:solidFill>
              </a:rPr>
              <a:t>ﬁtness</a:t>
            </a:r>
            <a:r>
              <a:rPr lang="en-US" altLang="zh-TW" sz="2800" dirty="0"/>
              <a:t> in a given environment. </a:t>
            </a:r>
          </a:p>
          <a:p>
            <a:pPr eaLnBrk="1" hangingPunct="1"/>
            <a:r>
              <a:rPr lang="en-US" altLang="zh-TW" sz="2800" dirty="0"/>
              <a:t>Fitter genes tend to win over time because they provide higher rates of </a:t>
            </a:r>
            <a:r>
              <a:rPr lang="en-US" altLang="zh-TW" sz="2800" dirty="0">
                <a:solidFill>
                  <a:srgbClr val="FF0000"/>
                </a:solidFill>
              </a:rPr>
              <a:t>reproduction</a:t>
            </a:r>
            <a:r>
              <a:rPr lang="en-US" altLang="zh-TW" sz="2800" dirty="0"/>
              <a:t>. The success of any one of these organisms depends on how its behavior interacts with that of others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/>
              <a:t>7.1 Fitness as a Result of Interaction</a:t>
            </a:r>
            <a:endParaRPr lang="zh-TW" altLang="en-US" b="1"/>
          </a:p>
        </p:txBody>
      </p:sp>
      <p:sp>
        <p:nvSpPr>
          <p:cNvPr id="2048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dirty="0"/>
              <a:t>Interaction Among Organisms</a:t>
            </a:r>
          </a:p>
          <a:p>
            <a:pPr lvl="1" eaLnBrk="1" hangingPunct="1"/>
            <a:r>
              <a:rPr lang="en-US" altLang="zh-TW" dirty="0"/>
              <a:t>When two beetles compete for some food, we have the following possible outcomes</a:t>
            </a:r>
          </a:p>
          <a:p>
            <a:pPr lvl="2" eaLnBrk="1" hangingPunct="1"/>
            <a:r>
              <a:rPr lang="en-US" altLang="zh-TW" dirty="0"/>
              <a:t>When beetles of the same size compete, they get equal shares of the food</a:t>
            </a:r>
          </a:p>
          <a:p>
            <a:pPr lvl="2" eaLnBrk="1" hangingPunct="1"/>
            <a:r>
              <a:rPr lang="en-US" altLang="zh-TW" dirty="0"/>
              <a:t>When a large beetle competes with a small beetle, the large beetle gets the majority of the food</a:t>
            </a:r>
          </a:p>
          <a:p>
            <a:pPr lvl="2" eaLnBrk="1" hangingPunct="1"/>
            <a:r>
              <a:rPr lang="en-US" altLang="zh-TW" dirty="0"/>
              <a:t>In all cases, large beetles experience less of a fitness benefit from a given quantity of food, since some of it is diverted into maintaining their expensive metabolism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內容版面配置區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eaLnBrk="1" hangingPunct="1"/>
            <a:r>
              <a:rPr lang="en-US" altLang="zh-TW"/>
              <a:t>The payoffs to the beetles</a:t>
            </a:r>
          </a:p>
          <a:p>
            <a:pPr eaLnBrk="1" hangingPunct="1"/>
            <a:endParaRPr lang="en-US" altLang="zh-TW" sz="2400"/>
          </a:p>
        </p:txBody>
      </p:sp>
      <p:pic>
        <p:nvPicPr>
          <p:cNvPr id="2150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772816"/>
            <a:ext cx="51054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/>
              <a:t>7.2 Evolutionarily Stable Strategies</a:t>
            </a:r>
            <a:endParaRPr lang="zh-TW" altLang="en-US" b="1"/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72113"/>
          </a:xfrm>
        </p:spPr>
        <p:txBody>
          <a:bodyPr/>
          <a:lstStyle/>
          <a:p>
            <a:pPr eaLnBrk="1" hangingPunct="1"/>
            <a:r>
              <a:rPr lang="en-US" altLang="zh-TW" sz="2400" dirty="0"/>
              <a:t>The basic definitions</a:t>
            </a:r>
          </a:p>
          <a:p>
            <a:pPr lvl="1" eaLnBrk="1" hangingPunct="1"/>
            <a:r>
              <a:rPr lang="en-US" altLang="zh-TW" sz="2400" dirty="0"/>
              <a:t>The </a:t>
            </a:r>
            <a:r>
              <a:rPr lang="en-US" altLang="zh-TW" sz="2400" dirty="0">
                <a:solidFill>
                  <a:srgbClr val="FF0000"/>
                </a:solidFill>
              </a:rPr>
              <a:t>ﬁtness </a:t>
            </a:r>
            <a:r>
              <a:rPr lang="en-US" altLang="zh-TW" sz="2400" dirty="0"/>
              <a:t>of an organism in a population is the </a:t>
            </a:r>
            <a:r>
              <a:rPr lang="en-US" altLang="zh-TW" sz="2400" dirty="0">
                <a:solidFill>
                  <a:srgbClr val="FF0000"/>
                </a:solidFill>
              </a:rPr>
              <a:t>expected payoﬀ</a:t>
            </a:r>
            <a:r>
              <a:rPr lang="en-US" altLang="zh-TW" sz="2400" dirty="0"/>
              <a:t> it receives from an interaction with a random member of the population</a:t>
            </a:r>
          </a:p>
          <a:p>
            <a:pPr lvl="1" eaLnBrk="1" hangingPunct="1"/>
            <a:r>
              <a:rPr lang="en-US" altLang="zh-TW" sz="2400" dirty="0"/>
              <a:t>A strategy </a:t>
            </a:r>
            <a:r>
              <a:rPr lang="en-US" altLang="zh-TW" sz="2400" i="1" dirty="0"/>
              <a:t>T</a:t>
            </a:r>
            <a:r>
              <a:rPr lang="en-US" altLang="zh-TW" sz="2400" dirty="0"/>
              <a:t>  invades a strategy </a:t>
            </a:r>
            <a:r>
              <a:rPr lang="en-US" altLang="zh-TW" sz="2400" i="1" dirty="0"/>
              <a:t>S </a:t>
            </a:r>
            <a:r>
              <a:rPr lang="en-US" altLang="zh-TW" sz="2400" dirty="0"/>
              <a:t> at level </a:t>
            </a:r>
            <a:r>
              <a:rPr lang="en-US" altLang="zh-TW" sz="2400" i="1" dirty="0"/>
              <a:t>x</a:t>
            </a:r>
            <a:r>
              <a:rPr lang="en-US" altLang="zh-TW" sz="2400" dirty="0"/>
              <a:t>,  </a:t>
            </a:r>
            <a:r>
              <a:rPr lang="en-US" altLang="zh-TW" sz="2400" dirty="0">
                <a:solidFill>
                  <a:srgbClr val="FF0000"/>
                </a:solidFill>
              </a:rPr>
              <a:t>for some small positive number </a:t>
            </a:r>
            <a:r>
              <a:rPr lang="en-US" altLang="zh-TW" sz="2400" i="1" dirty="0">
                <a:solidFill>
                  <a:srgbClr val="FF0000"/>
                </a:solidFill>
              </a:rPr>
              <a:t>x</a:t>
            </a:r>
            <a:r>
              <a:rPr lang="en-US" altLang="zh-TW" sz="2400" dirty="0">
                <a:solidFill>
                  <a:srgbClr val="FF0000"/>
                </a:solidFill>
              </a:rPr>
              <a:t>, if an </a:t>
            </a:r>
            <a:r>
              <a:rPr lang="en-US" altLang="zh-TW" sz="2400" i="1" dirty="0">
                <a:solidFill>
                  <a:srgbClr val="FF0000"/>
                </a:solidFill>
              </a:rPr>
              <a:t>x</a:t>
            </a:r>
            <a:r>
              <a:rPr lang="en-US" altLang="zh-TW" sz="2400" dirty="0">
                <a:solidFill>
                  <a:srgbClr val="FF0000"/>
                </a:solidFill>
              </a:rPr>
              <a:t> uses </a:t>
            </a:r>
            <a:r>
              <a:rPr lang="en-US" altLang="zh-TW" sz="2400" i="1" dirty="0">
                <a:solidFill>
                  <a:srgbClr val="FF0000"/>
                </a:solidFill>
              </a:rPr>
              <a:t>T</a:t>
            </a:r>
            <a:r>
              <a:rPr lang="en-US" altLang="zh-TW" sz="2400" dirty="0">
                <a:solidFill>
                  <a:srgbClr val="FF0000"/>
                </a:solidFill>
              </a:rPr>
              <a:t> and a 1 − </a:t>
            </a:r>
            <a:r>
              <a:rPr lang="en-US" altLang="zh-TW" sz="2400" i="1" dirty="0">
                <a:solidFill>
                  <a:srgbClr val="FF0000"/>
                </a:solidFill>
              </a:rPr>
              <a:t>x</a:t>
            </a:r>
            <a:r>
              <a:rPr lang="en-US" altLang="zh-TW" sz="2400" dirty="0">
                <a:solidFill>
                  <a:srgbClr val="FF0000"/>
                </a:solidFill>
              </a:rPr>
              <a:t> uses </a:t>
            </a:r>
            <a:r>
              <a:rPr lang="en-US" altLang="zh-TW" sz="2400" i="1" dirty="0">
                <a:solidFill>
                  <a:srgbClr val="FF0000"/>
                </a:solidFill>
              </a:rPr>
              <a:t>S</a:t>
            </a:r>
          </a:p>
          <a:p>
            <a:pPr lvl="1" eaLnBrk="1" hangingPunct="1"/>
            <a:r>
              <a:rPr lang="en-US" altLang="zh-TW" sz="2400" i="1" dirty="0"/>
              <a:t>S</a:t>
            </a:r>
            <a:r>
              <a:rPr lang="en-US" altLang="zh-TW" sz="2400" dirty="0"/>
              <a:t> is evolutionarily stable if there is a (small) positive number </a:t>
            </a:r>
            <a:r>
              <a:rPr lang="en-US" altLang="zh-TW" sz="2400" i="1" dirty="0"/>
              <a:t>y</a:t>
            </a:r>
            <a:r>
              <a:rPr lang="en-US" altLang="zh-TW" sz="2400" dirty="0"/>
              <a:t> such that when any other strategy </a:t>
            </a:r>
            <a:r>
              <a:rPr lang="en-US" altLang="zh-TW" sz="2400" i="1" dirty="0"/>
              <a:t>T</a:t>
            </a:r>
            <a:r>
              <a:rPr lang="en-US" altLang="zh-TW" sz="2400" dirty="0"/>
              <a:t> invades </a:t>
            </a:r>
            <a:r>
              <a:rPr lang="en-US" altLang="zh-TW" sz="2400" i="1" dirty="0"/>
              <a:t>S</a:t>
            </a:r>
            <a:r>
              <a:rPr lang="en-US" altLang="zh-TW" sz="2400" dirty="0"/>
              <a:t> at any level </a:t>
            </a:r>
            <a:r>
              <a:rPr lang="en-US" altLang="zh-TW" sz="2400" i="1" dirty="0"/>
              <a:t>x</a:t>
            </a:r>
            <a:r>
              <a:rPr lang="en-US" altLang="zh-TW" sz="2400" dirty="0"/>
              <a:t> &lt; </a:t>
            </a:r>
            <a:r>
              <a:rPr lang="en-US" altLang="zh-TW" sz="2400" i="1" dirty="0"/>
              <a:t>y</a:t>
            </a:r>
            <a:r>
              <a:rPr lang="en-US" altLang="zh-TW" sz="2400" dirty="0"/>
              <a:t>, the ﬁtness of an organism playing </a:t>
            </a:r>
            <a:r>
              <a:rPr lang="en-US" altLang="zh-TW" sz="2400" i="1" dirty="0"/>
              <a:t>S</a:t>
            </a:r>
            <a:r>
              <a:rPr lang="en-US" altLang="zh-TW" sz="2400" dirty="0"/>
              <a:t> is strictly greater than the ﬁtness of an organism playing </a:t>
            </a:r>
            <a:r>
              <a:rPr lang="en-US" altLang="zh-TW" sz="2400" i="1" dirty="0"/>
              <a:t>T</a:t>
            </a:r>
          </a:p>
          <a:p>
            <a:pPr lvl="1" eaLnBrk="1" hangingPunct="1"/>
            <a:endParaRPr lang="en-US" altLang="zh-TW" sz="2400" dirty="0"/>
          </a:p>
          <a:p>
            <a:pPr lvl="1" eaLnBrk="1" hangingPunct="1"/>
            <a:endParaRPr lang="en-US" altLang="zh-TW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/>
              <a:t>First Example</a:t>
            </a:r>
            <a:endParaRPr lang="zh-TW" altLang="en-US" dirty="0"/>
          </a:p>
        </p:txBody>
      </p:sp>
      <p:sp>
        <p:nvSpPr>
          <p:cNvPr id="23555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38"/>
          </a:xfrm>
        </p:spPr>
        <p:txBody>
          <a:bodyPr/>
          <a:lstStyle/>
          <a:p>
            <a:r>
              <a:rPr lang="en-US" altLang="zh-TW" dirty="0"/>
              <a:t>a 1 </a:t>
            </a:r>
            <a:r>
              <a:rPr lang="en-US" altLang="zh-TW" i="1" dirty="0"/>
              <a:t>− x </a:t>
            </a:r>
            <a:r>
              <a:rPr lang="en-US" altLang="zh-TW" dirty="0"/>
              <a:t>fraction of the population uses </a:t>
            </a:r>
            <a:r>
              <a:rPr lang="en-US" altLang="zh-TW" i="1" dirty="0"/>
              <a:t>Small </a:t>
            </a:r>
            <a:r>
              <a:rPr lang="en-US" altLang="zh-TW" dirty="0"/>
              <a:t>and an </a:t>
            </a:r>
            <a:r>
              <a:rPr lang="en-US" altLang="zh-TW" i="1" dirty="0"/>
              <a:t>x </a:t>
            </a:r>
            <a:r>
              <a:rPr lang="en-US" altLang="zh-TW" dirty="0"/>
              <a:t>fraction of the population uses </a:t>
            </a:r>
            <a:r>
              <a:rPr lang="en-US" altLang="zh-TW" i="1" dirty="0"/>
              <a:t>Large</a:t>
            </a:r>
          </a:p>
          <a:p>
            <a:endParaRPr lang="en-US" altLang="zh-TW" i="1" dirty="0"/>
          </a:p>
          <a:p>
            <a:pPr lvl="1"/>
            <a:r>
              <a:rPr lang="en-US" altLang="zh-TW" dirty="0"/>
              <a:t>What is the expected payoff to a small beetle</a:t>
            </a:r>
          </a:p>
          <a:p>
            <a:pPr lvl="2"/>
            <a:r>
              <a:rPr lang="en-US" altLang="zh-TW" dirty="0"/>
              <a:t>5(1 </a:t>
            </a:r>
            <a:r>
              <a:rPr lang="en-US" altLang="zh-TW" i="1" dirty="0"/>
              <a:t>− x</a:t>
            </a:r>
            <a:r>
              <a:rPr lang="en-US" altLang="zh-TW" dirty="0"/>
              <a:t>)</a:t>
            </a:r>
            <a:r>
              <a:rPr lang="en-US" altLang="zh-TW" i="1" dirty="0"/>
              <a:t> </a:t>
            </a:r>
            <a:r>
              <a:rPr lang="en-US" altLang="zh-TW" dirty="0"/>
              <a:t>+</a:t>
            </a:r>
            <a:r>
              <a:rPr lang="en-US" altLang="zh-TW" i="1" dirty="0"/>
              <a:t> </a:t>
            </a:r>
            <a:r>
              <a:rPr lang="en-US" altLang="zh-TW" dirty="0"/>
              <a:t>1</a:t>
            </a:r>
            <a:r>
              <a:rPr lang="en-US" altLang="zh-TW" i="1" dirty="0"/>
              <a:t> · x = </a:t>
            </a:r>
            <a:r>
              <a:rPr lang="en-US" altLang="zh-TW" dirty="0"/>
              <a:t>5</a:t>
            </a:r>
            <a:r>
              <a:rPr lang="en-US" altLang="zh-TW" i="1" dirty="0"/>
              <a:t>− </a:t>
            </a:r>
            <a:r>
              <a:rPr lang="en-US" altLang="zh-TW" dirty="0"/>
              <a:t>4</a:t>
            </a:r>
            <a:r>
              <a:rPr lang="en-US" altLang="zh-TW" i="1" dirty="0"/>
              <a:t>x</a:t>
            </a:r>
            <a:endParaRPr lang="en-US" altLang="zh-TW" dirty="0"/>
          </a:p>
          <a:p>
            <a:pPr lvl="1"/>
            <a:r>
              <a:rPr lang="en-US" altLang="zh-TW" dirty="0"/>
              <a:t>What is the expected payoff to a large beetle</a:t>
            </a:r>
          </a:p>
          <a:p>
            <a:pPr lvl="2"/>
            <a:r>
              <a:rPr lang="en-US" altLang="zh-TW" dirty="0"/>
              <a:t>8(1 </a:t>
            </a:r>
            <a:r>
              <a:rPr lang="en-US" altLang="zh-TW" i="1" dirty="0"/>
              <a:t>− x</a:t>
            </a:r>
            <a:r>
              <a:rPr lang="en-US" altLang="zh-TW" dirty="0"/>
              <a:t>)</a:t>
            </a:r>
            <a:r>
              <a:rPr lang="en-US" altLang="zh-TW" i="1" dirty="0"/>
              <a:t> </a:t>
            </a:r>
            <a:r>
              <a:rPr lang="en-US" altLang="zh-TW" dirty="0"/>
              <a:t>+</a:t>
            </a:r>
            <a:r>
              <a:rPr lang="en-US" altLang="zh-TW" i="1" dirty="0"/>
              <a:t> </a:t>
            </a:r>
            <a:r>
              <a:rPr lang="en-US" altLang="zh-TW" dirty="0"/>
              <a:t>3</a:t>
            </a:r>
            <a:r>
              <a:rPr lang="en-US" altLang="zh-TW" i="1" dirty="0"/>
              <a:t> · x = </a:t>
            </a:r>
            <a:r>
              <a:rPr lang="en-US" altLang="zh-TW" dirty="0"/>
              <a:t>8</a:t>
            </a:r>
            <a:r>
              <a:rPr lang="en-US" altLang="zh-TW" i="1" dirty="0"/>
              <a:t>− </a:t>
            </a:r>
            <a:r>
              <a:rPr lang="en-US" altLang="zh-TW" dirty="0"/>
              <a:t>5</a:t>
            </a:r>
            <a:r>
              <a:rPr lang="en-US" altLang="zh-TW" i="1" dirty="0"/>
              <a:t>x</a:t>
            </a:r>
          </a:p>
          <a:p>
            <a:pPr lvl="2"/>
            <a:endParaRPr lang="en-US" altLang="zh-TW" i="1" dirty="0"/>
          </a:p>
          <a:p>
            <a:pPr lvl="2">
              <a:buFont typeface="Arial" pitchFamily="34" charset="0"/>
              <a:buNone/>
            </a:pPr>
            <a:r>
              <a:rPr lang="en-US" altLang="zh-TW" i="1" dirty="0"/>
              <a:t>=&gt;Small is not evolutionarily stable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/>
              <a:t>First Example</a:t>
            </a:r>
            <a:endParaRPr lang="zh-TW" altLang="en-US" dirty="0"/>
          </a:p>
        </p:txBody>
      </p:sp>
      <p:sp>
        <p:nvSpPr>
          <p:cNvPr id="24579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38"/>
          </a:xfrm>
        </p:spPr>
        <p:txBody>
          <a:bodyPr/>
          <a:lstStyle/>
          <a:p>
            <a:r>
              <a:rPr lang="en-US" altLang="zh-TW" dirty="0"/>
              <a:t>a 1</a:t>
            </a:r>
            <a:r>
              <a:rPr lang="en-US" altLang="zh-TW" i="1" dirty="0"/>
              <a:t>−x </a:t>
            </a:r>
            <a:r>
              <a:rPr lang="en-US" altLang="zh-TW" dirty="0"/>
              <a:t>fraction of the population uses </a:t>
            </a:r>
            <a:r>
              <a:rPr lang="en-US" altLang="zh-TW" i="1" dirty="0"/>
              <a:t>Large </a:t>
            </a:r>
            <a:r>
              <a:rPr lang="en-US" altLang="zh-TW" dirty="0"/>
              <a:t>and an </a:t>
            </a:r>
            <a:r>
              <a:rPr lang="en-US" altLang="zh-TW" i="1" dirty="0"/>
              <a:t>x </a:t>
            </a:r>
            <a:r>
              <a:rPr lang="en-US" altLang="zh-TW" dirty="0"/>
              <a:t>fraction of the population uses </a:t>
            </a:r>
            <a:r>
              <a:rPr lang="en-US" altLang="zh-TW" i="1" dirty="0"/>
              <a:t>Small</a:t>
            </a:r>
          </a:p>
          <a:p>
            <a:endParaRPr lang="en-US" altLang="zh-TW" i="1" dirty="0"/>
          </a:p>
          <a:p>
            <a:pPr lvl="1"/>
            <a:r>
              <a:rPr lang="en-US" altLang="zh-TW" dirty="0"/>
              <a:t>What is the expected payoff to a large beetle</a:t>
            </a:r>
          </a:p>
          <a:p>
            <a:pPr lvl="2"/>
            <a:r>
              <a:rPr lang="en-US" altLang="zh-TW" dirty="0"/>
              <a:t>3(1 </a:t>
            </a:r>
            <a:r>
              <a:rPr lang="en-US" altLang="zh-TW" i="1" dirty="0"/>
              <a:t>− x</a:t>
            </a:r>
            <a:r>
              <a:rPr lang="en-US" altLang="zh-TW" dirty="0"/>
              <a:t>)</a:t>
            </a:r>
            <a:r>
              <a:rPr lang="en-US" altLang="zh-TW" i="1" dirty="0"/>
              <a:t> </a:t>
            </a:r>
            <a:r>
              <a:rPr lang="en-US" altLang="zh-TW" dirty="0"/>
              <a:t>+ 8 </a:t>
            </a:r>
            <a:r>
              <a:rPr lang="en-US" altLang="zh-TW" i="1" dirty="0"/>
              <a:t>· x </a:t>
            </a:r>
            <a:r>
              <a:rPr lang="en-US" altLang="zh-TW" dirty="0"/>
              <a:t>= 3 + 5</a:t>
            </a:r>
            <a:r>
              <a:rPr lang="en-US" altLang="zh-TW" i="1" dirty="0"/>
              <a:t>x</a:t>
            </a:r>
          </a:p>
          <a:p>
            <a:pPr lvl="1"/>
            <a:r>
              <a:rPr lang="en-US" altLang="zh-TW" dirty="0"/>
              <a:t>What is the expected payoff to a small beetle</a:t>
            </a:r>
          </a:p>
          <a:p>
            <a:pPr lvl="2"/>
            <a:r>
              <a:rPr lang="en-US" altLang="zh-TW" dirty="0"/>
              <a:t>(1 − </a:t>
            </a:r>
            <a:r>
              <a:rPr lang="en-US" altLang="zh-TW" i="1" dirty="0"/>
              <a:t>x</a:t>
            </a:r>
            <a:r>
              <a:rPr lang="en-US" altLang="zh-TW" dirty="0"/>
              <a:t>) + 5 · </a:t>
            </a:r>
            <a:r>
              <a:rPr lang="en-US" altLang="zh-TW" i="1" dirty="0"/>
              <a:t>x</a:t>
            </a:r>
            <a:r>
              <a:rPr lang="en-US" altLang="zh-TW" dirty="0"/>
              <a:t> = 1 + 4</a:t>
            </a:r>
            <a:r>
              <a:rPr lang="en-US" altLang="zh-TW" i="1" dirty="0"/>
              <a:t>x</a:t>
            </a:r>
          </a:p>
          <a:p>
            <a:pPr lvl="2">
              <a:buFont typeface="Arial" pitchFamily="34" charset="0"/>
              <a:buNone/>
            </a:pPr>
            <a:r>
              <a:rPr lang="en-US" altLang="zh-TW" i="1" dirty="0"/>
              <a:t>=&gt;Large is evolutionarily stable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Interpreting the Evolutionarily Stable Strategy in our Example</a:t>
            </a:r>
            <a:endParaRPr lang="zh-TW" altLang="en-US"/>
          </a:p>
        </p:txBody>
      </p:sp>
      <p:sp>
        <p:nvSpPr>
          <p:cNvPr id="2560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z="2800" dirty="0"/>
          </a:p>
          <a:p>
            <a:r>
              <a:rPr lang="en-US" altLang="zh-TW" sz="2800" dirty="0"/>
              <a:t>Small beetles cannot drive out the large ones</a:t>
            </a:r>
          </a:p>
          <a:p>
            <a:pPr lvl="1"/>
            <a:r>
              <a:rPr lang="en-US" altLang="zh-TW" sz="2400" dirty="0"/>
              <a:t> </a:t>
            </a:r>
            <a:r>
              <a:rPr lang="en-US" altLang="zh-TW" sz="2400" i="1" dirty="0"/>
              <a:t>Small is not evolutionarily stable</a:t>
            </a:r>
          </a:p>
          <a:p>
            <a:r>
              <a:rPr lang="en-US" altLang="zh-TW" sz="2800" dirty="0"/>
              <a:t>Large beetles resists the invasion of small beetles</a:t>
            </a:r>
          </a:p>
          <a:p>
            <a:pPr lvl="1"/>
            <a:r>
              <a:rPr lang="en-US" altLang="zh-TW" sz="2400" dirty="0"/>
              <a:t> </a:t>
            </a:r>
            <a:r>
              <a:rPr lang="en-US" altLang="zh-TW" sz="2400" i="1" dirty="0"/>
              <a:t>Large is evolutionarily stable</a:t>
            </a:r>
          </a:p>
          <a:p>
            <a:r>
              <a:rPr lang="en-US" altLang="zh-TW" sz="2800" dirty="0"/>
              <a:t>Starting from a population of </a:t>
            </a:r>
            <a:r>
              <a:rPr lang="en-US" altLang="zh-TW" sz="2800" dirty="0">
                <a:solidFill>
                  <a:srgbClr val="FF0000"/>
                </a:solidFill>
              </a:rPr>
              <a:t>small (large) </a:t>
            </a:r>
            <a:r>
              <a:rPr lang="en-US" altLang="zh-TW" sz="2800" dirty="0"/>
              <a:t>beetles, evolution by natural selection is causing the fitness of the organisms to </a:t>
            </a:r>
            <a:r>
              <a:rPr lang="en-US" altLang="zh-TW" sz="2800" dirty="0">
                <a:solidFill>
                  <a:srgbClr val="FF0000"/>
                </a:solidFill>
              </a:rPr>
              <a:t>decrease (increase) </a:t>
            </a:r>
            <a:r>
              <a:rPr lang="en-US" altLang="zh-TW" sz="2800" dirty="0"/>
              <a:t>over time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6150</TotalTime>
  <Words>1398</Words>
  <Application>Microsoft Office PowerPoint</Application>
  <PresentationFormat>如螢幕大小 (4:3)</PresentationFormat>
  <Paragraphs>114</Paragraphs>
  <Slides>23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 Math</vt:lpstr>
      <vt:lpstr>Office 佈景主題</vt:lpstr>
      <vt:lpstr>Evolutionary Game Theory</vt:lpstr>
      <vt:lpstr>Outline</vt:lpstr>
      <vt:lpstr> Evolutionary game theory</vt:lpstr>
      <vt:lpstr>7.1 Fitness as a Result of Interaction</vt:lpstr>
      <vt:lpstr>PowerPoint 簡報</vt:lpstr>
      <vt:lpstr>7.2 Evolutionarily Stable Strategies</vt:lpstr>
      <vt:lpstr>First Example</vt:lpstr>
      <vt:lpstr>First Example</vt:lpstr>
      <vt:lpstr>Interpreting the Evolutionarily Stable Strategy in our Example</vt:lpstr>
      <vt:lpstr>Empirical Evidence for Evolutionary Arms Races</vt:lpstr>
      <vt:lpstr>PowerPoint 簡報</vt:lpstr>
      <vt:lpstr>7.3 A General Description of Evolutionarily Stable Strategies</vt:lpstr>
      <vt:lpstr>7.4 Relationship Between Evolutionary stability and Nash Equilibria</vt:lpstr>
      <vt:lpstr>PowerPoint 簡報</vt:lpstr>
      <vt:lpstr>Evolutionary Stability  vs Nash Equilibria</vt:lpstr>
      <vt:lpstr>7.5 Evolutionarily Stable  Mixed Strategies</vt:lpstr>
      <vt:lpstr> Hawk – Dove Evolutionary Game </vt:lpstr>
      <vt:lpstr>Defining Mixed Strategies in  Evolutionary Game Theory</vt:lpstr>
      <vt:lpstr>Defining Mixed Strategies in  Evolutionary Game Theory</vt:lpstr>
      <vt:lpstr>Evolutionarily Stable Mixed Strategies in the Hawk-Dove Game</vt:lpstr>
      <vt:lpstr>Interpretations of Evolutionarily Stable Mixed Strategies</vt:lpstr>
      <vt:lpstr>The Virus Game</vt:lpstr>
      <vt:lpstr>Prisoner’s Dilemma vs Hawk-Dove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 Positive and Negative Relationships</dc:title>
  <dc:creator>Doris</dc:creator>
  <cp:lastModifiedBy>ymli</cp:lastModifiedBy>
  <cp:revision>124</cp:revision>
  <dcterms:created xsi:type="dcterms:W3CDTF">2011-02-12T08:12:51Z</dcterms:created>
  <dcterms:modified xsi:type="dcterms:W3CDTF">2025-03-14T05:22:17Z</dcterms:modified>
</cp:coreProperties>
</file>