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6f91e1e2e9_2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6f91e1e2e9_2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dc14c6daa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dc14c6daa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6f91e1e2e9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6f91e1e2e9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6f91e1e2e9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6f91e1e2e9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6f91e1e2e9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6f91e1e2e9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d0897bf184_3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d0897bf184_3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d102f2ce52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d102f2ce52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6f43918068_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6f43918068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d0897bf18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2d0897bf18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5.png"/><Relationship Id="rId6" Type="http://schemas.openxmlformats.org/officeDocument/2006/relationships/image" Target="../media/image4.png"/><Relationship Id="rId7" Type="http://schemas.openxmlformats.org/officeDocument/2006/relationships/image" Target="../media/image3.png"/><Relationship Id="rId8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5.png"/><Relationship Id="rId6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AI 的創新與競爭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/>
          <p:nvPr/>
        </p:nvSpPr>
        <p:spPr>
          <a:xfrm>
            <a:off x="1486325" y="2396875"/>
            <a:ext cx="7080900" cy="854400"/>
          </a:xfrm>
          <a:prstGeom prst="roundRect">
            <a:avLst>
              <a:gd fmla="val 9942" name="adj"/>
            </a:avLst>
          </a:prstGeom>
          <a:solidFill>
            <a:srgbClr val="C9DAF8"/>
          </a:solidFill>
          <a:ln cap="flat" cmpd="sng" w="19050">
            <a:solidFill>
              <a:srgbClr val="C9DA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18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Song Pro"/>
              <a:ea typeface="LiSong Pro"/>
              <a:cs typeface="LiSong Pro"/>
              <a:sym typeface="LiSong Pro"/>
            </a:endParaRPr>
          </a:p>
        </p:txBody>
      </p:sp>
      <p:sp>
        <p:nvSpPr>
          <p:cNvPr id="60" name="Google Shape;60;p14"/>
          <p:cNvSpPr/>
          <p:nvPr/>
        </p:nvSpPr>
        <p:spPr>
          <a:xfrm>
            <a:off x="1679975" y="2896949"/>
            <a:ext cx="66447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Foundation 基石 (Predictive AI, Generative AI)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61" name="Google Shape;61;p14"/>
          <p:cNvSpPr/>
          <p:nvPr/>
        </p:nvSpPr>
        <p:spPr>
          <a:xfrm>
            <a:off x="1679975" y="2497900"/>
            <a:ext cx="20691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8E7C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Competitive AI 競爭型 AI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6216575" y="2494950"/>
            <a:ext cx="21081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8E7C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Emotional AI 情感型 AI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3928775" y="2494950"/>
            <a:ext cx="21081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8E7C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Creative AI 創造型 AI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1486325" y="1088138"/>
            <a:ext cx="7080900" cy="1216200"/>
          </a:xfrm>
          <a:prstGeom prst="roundRect">
            <a:avLst>
              <a:gd fmla="val 13973" name="adj"/>
            </a:avLst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36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Song Pro"/>
              <a:ea typeface="LiSong Pro"/>
              <a:cs typeface="LiSong Pro"/>
              <a:sym typeface="LiSong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65" name="Google Shape;65;p14"/>
          <p:cNvSpPr/>
          <p:nvPr/>
        </p:nvSpPr>
        <p:spPr>
          <a:xfrm>
            <a:off x="1486325" y="4446550"/>
            <a:ext cx="7080900" cy="6552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LiSong Pro"/>
              <a:ea typeface="LiSong Pro"/>
              <a:cs typeface="LiSong Pro"/>
              <a:sym typeface="LiSong Pro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1486325" y="3334623"/>
            <a:ext cx="7080900" cy="4608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54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Song Pro"/>
              <a:ea typeface="LiSong Pro"/>
              <a:cs typeface="LiSong Pro"/>
              <a:sym typeface="LiSong Pro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1670400" y="4716748"/>
            <a:ext cx="11466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Quality 質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3994300" y="4716748"/>
            <a:ext cx="18768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Representative代表性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6793400" y="4716750"/>
            <a:ext cx="11466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Quantity 量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3992225" y="3404400"/>
            <a:ext cx="20691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生成式模型 GAN/LLM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71" name="Google Shape;71;p14"/>
          <p:cNvSpPr/>
          <p:nvPr/>
        </p:nvSpPr>
        <p:spPr>
          <a:xfrm>
            <a:off x="6304475" y="3404400"/>
            <a:ext cx="20691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判別式模型 SVM/XGBoost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1679975" y="3404400"/>
            <a:ext cx="20691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決策模型 RL/GA</a:t>
            </a:r>
            <a:endParaRPr b="1" sz="1000">
              <a:solidFill>
                <a:srgbClr val="434343"/>
              </a:solidFill>
            </a:endParaRPr>
          </a:p>
        </p:txBody>
      </p:sp>
      <p:cxnSp>
        <p:nvCxnSpPr>
          <p:cNvPr id="73" name="Google Shape;73;p14"/>
          <p:cNvCxnSpPr>
            <a:stCxn id="67" idx="3"/>
            <a:endCxn id="68" idx="1"/>
          </p:cNvCxnSpPr>
          <p:nvPr/>
        </p:nvCxnSpPr>
        <p:spPr>
          <a:xfrm>
            <a:off x="2817000" y="4867048"/>
            <a:ext cx="1177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4" name="Google Shape;74;p14"/>
          <p:cNvCxnSpPr>
            <a:stCxn id="69" idx="1"/>
            <a:endCxn id="68" idx="3"/>
          </p:cNvCxnSpPr>
          <p:nvPr/>
        </p:nvCxnSpPr>
        <p:spPr>
          <a:xfrm rot="10800000">
            <a:off x="5871200" y="4867050"/>
            <a:ext cx="922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5" name="Google Shape;75;p14"/>
          <p:cNvSpPr/>
          <p:nvPr/>
        </p:nvSpPr>
        <p:spPr>
          <a:xfrm>
            <a:off x="2054525" y="1927450"/>
            <a:ext cx="11466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客戶價值深化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76" name="Google Shape;76;p14"/>
          <p:cNvSpPr/>
          <p:nvPr/>
        </p:nvSpPr>
        <p:spPr>
          <a:xfrm>
            <a:off x="1802325" y="1547100"/>
            <a:ext cx="16353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藍湖市場拓展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77" name="Google Shape;77;p14"/>
          <p:cNvSpPr/>
          <p:nvPr/>
        </p:nvSpPr>
        <p:spPr>
          <a:xfrm>
            <a:off x="1640013" y="1166748"/>
            <a:ext cx="20691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藍海市場發現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78" name="Google Shape;78;p14"/>
          <p:cNvSpPr/>
          <p:nvPr/>
        </p:nvSpPr>
        <p:spPr>
          <a:xfrm>
            <a:off x="4397650" y="1929925"/>
            <a:ext cx="11466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改善式創新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79" name="Google Shape;79;p14"/>
          <p:cNvSpPr/>
          <p:nvPr/>
        </p:nvSpPr>
        <p:spPr>
          <a:xfrm>
            <a:off x="4149375" y="1548335"/>
            <a:ext cx="16353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卓越式創新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80" name="Google Shape;80;p14"/>
          <p:cNvSpPr/>
          <p:nvPr/>
        </p:nvSpPr>
        <p:spPr>
          <a:xfrm>
            <a:off x="3967325" y="1166747"/>
            <a:ext cx="20691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破壞式創新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81" name="Google Shape;81;p14"/>
          <p:cNvSpPr/>
          <p:nvPr/>
        </p:nvSpPr>
        <p:spPr>
          <a:xfrm>
            <a:off x="6740775" y="1931648"/>
            <a:ext cx="11466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情緒分析感知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82" name="Google Shape;82;p14"/>
          <p:cNvSpPr/>
          <p:nvPr/>
        </p:nvSpPr>
        <p:spPr>
          <a:xfrm>
            <a:off x="6496425" y="1549200"/>
            <a:ext cx="16353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情緒生成模擬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83" name="Google Shape;83;p14"/>
          <p:cNvSpPr/>
          <p:nvPr/>
        </p:nvSpPr>
        <p:spPr>
          <a:xfrm>
            <a:off x="6294625" y="1166750"/>
            <a:ext cx="20691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情緒人機互動</a:t>
            </a:r>
            <a:endParaRPr b="1" sz="1000">
              <a:solidFill>
                <a:srgbClr val="434343"/>
              </a:solidFill>
            </a:endParaRPr>
          </a:p>
        </p:txBody>
      </p:sp>
      <p:sp>
        <p:nvSpPr>
          <p:cNvPr id="84" name="Google Shape;84;p14"/>
          <p:cNvSpPr/>
          <p:nvPr/>
        </p:nvSpPr>
        <p:spPr>
          <a:xfrm>
            <a:off x="3412150" y="4430475"/>
            <a:ext cx="1574400" cy="341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rgbClr val="E16800"/>
                </a:solidFill>
              </a:rPr>
              <a:t>Unbiased 無偏差</a:t>
            </a:r>
            <a:endParaRPr sz="1000">
              <a:solidFill>
                <a:srgbClr val="E16800"/>
              </a:solidFill>
            </a:endParaRPr>
          </a:p>
        </p:txBody>
      </p:sp>
      <p:sp>
        <p:nvSpPr>
          <p:cNvPr id="85" name="Google Shape;85;p14"/>
          <p:cNvSpPr/>
          <p:nvPr/>
        </p:nvSpPr>
        <p:spPr>
          <a:xfrm>
            <a:off x="1920750" y="4430475"/>
            <a:ext cx="1701900" cy="341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rgbClr val="E16800"/>
                </a:solidFill>
              </a:rPr>
              <a:t>Correctness 正確性</a:t>
            </a:r>
            <a:endParaRPr sz="1000">
              <a:solidFill>
                <a:srgbClr val="E16800"/>
              </a:solidFill>
            </a:endParaRPr>
          </a:p>
        </p:txBody>
      </p:sp>
      <p:sp>
        <p:nvSpPr>
          <p:cNvPr id="86" name="Google Shape;86;p14"/>
          <p:cNvSpPr/>
          <p:nvPr/>
        </p:nvSpPr>
        <p:spPr>
          <a:xfrm>
            <a:off x="4900975" y="4430475"/>
            <a:ext cx="1336800" cy="341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rgbClr val="E16800"/>
                </a:solidFill>
              </a:rPr>
              <a:t>Variety 多樣性</a:t>
            </a:r>
            <a:endParaRPr sz="1000">
              <a:solidFill>
                <a:srgbClr val="E16800"/>
              </a:solidFill>
            </a:endParaRPr>
          </a:p>
        </p:txBody>
      </p:sp>
      <p:sp>
        <p:nvSpPr>
          <p:cNvPr id="87" name="Google Shape;87;p14"/>
          <p:cNvSpPr/>
          <p:nvPr/>
        </p:nvSpPr>
        <p:spPr>
          <a:xfrm>
            <a:off x="6132800" y="4430475"/>
            <a:ext cx="1513500" cy="341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rgbClr val="E16800"/>
                </a:solidFill>
              </a:rPr>
              <a:t>Sufficiency 充足性</a:t>
            </a:r>
            <a:endParaRPr sz="1000">
              <a:solidFill>
                <a:srgbClr val="E16800"/>
              </a:solidFill>
            </a:endParaRPr>
          </a:p>
        </p:txBody>
      </p:sp>
      <p:pic>
        <p:nvPicPr>
          <p:cNvPr id="88" name="Google Shape;8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875" y="1701261"/>
            <a:ext cx="354001" cy="35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875" y="3422586"/>
            <a:ext cx="354001" cy="354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2635" y="4716749"/>
            <a:ext cx="353980" cy="35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2619" y="2748519"/>
            <a:ext cx="354001" cy="354001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0" y="1387963"/>
            <a:ext cx="1439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100">
                <a:solidFill>
                  <a:schemeClr val="dk1"/>
                </a:solidFill>
                <a:latin typeface="LiSong Pro"/>
                <a:ea typeface="LiSong Pro"/>
                <a:cs typeface="LiSong Pro"/>
                <a:sym typeface="LiSong Pro"/>
              </a:rPr>
              <a:t>AI 競爭與創新</a:t>
            </a:r>
            <a:endParaRPr sz="1100"/>
          </a:p>
        </p:txBody>
      </p:sp>
      <p:sp>
        <p:nvSpPr>
          <p:cNvPr id="93" name="Google Shape;93;p14"/>
          <p:cNvSpPr txBox="1"/>
          <p:nvPr/>
        </p:nvSpPr>
        <p:spPr>
          <a:xfrm>
            <a:off x="62075" y="2423963"/>
            <a:ext cx="1295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100">
                <a:solidFill>
                  <a:schemeClr val="dk1"/>
                </a:solidFill>
                <a:latin typeface="LiSong Pro"/>
                <a:ea typeface="LiSong Pro"/>
                <a:cs typeface="LiSong Pro"/>
                <a:sym typeface="LiSong Pro"/>
              </a:rPr>
              <a:t>AI 模型</a:t>
            </a:r>
            <a:endParaRPr sz="1100"/>
          </a:p>
        </p:txBody>
      </p:sp>
      <p:sp>
        <p:nvSpPr>
          <p:cNvPr id="94" name="Google Shape;94;p14"/>
          <p:cNvSpPr txBox="1"/>
          <p:nvPr/>
        </p:nvSpPr>
        <p:spPr>
          <a:xfrm>
            <a:off x="185875" y="3146688"/>
            <a:ext cx="1068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100">
                <a:solidFill>
                  <a:schemeClr val="dk1"/>
                </a:solidFill>
                <a:latin typeface="LiSong Pro"/>
                <a:ea typeface="LiSong Pro"/>
                <a:cs typeface="LiSong Pro"/>
                <a:sym typeface="LiSong Pro"/>
              </a:rPr>
              <a:t>AI 演算法</a:t>
            </a:r>
            <a:endParaRPr sz="1100"/>
          </a:p>
        </p:txBody>
      </p:sp>
      <p:sp>
        <p:nvSpPr>
          <p:cNvPr id="95" name="Google Shape;95;p14"/>
          <p:cNvSpPr txBox="1"/>
          <p:nvPr/>
        </p:nvSpPr>
        <p:spPr>
          <a:xfrm>
            <a:off x="146563" y="4401350"/>
            <a:ext cx="1146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100">
                <a:solidFill>
                  <a:schemeClr val="dk1"/>
                </a:solidFill>
                <a:latin typeface="LiSong Pro"/>
                <a:ea typeface="LiSong Pro"/>
                <a:cs typeface="LiSong Pro"/>
                <a:sym typeface="LiSong Pro"/>
              </a:rPr>
              <a:t>AI 訓練資料</a:t>
            </a:r>
            <a:endParaRPr sz="1100"/>
          </a:p>
        </p:txBody>
      </p:sp>
      <p:sp>
        <p:nvSpPr>
          <p:cNvPr id="96" name="Google Shape;96;p14"/>
          <p:cNvSpPr/>
          <p:nvPr/>
        </p:nvSpPr>
        <p:spPr>
          <a:xfrm>
            <a:off x="1486325" y="3902900"/>
            <a:ext cx="7080900" cy="460800"/>
          </a:xfrm>
          <a:prstGeom prst="roundRect">
            <a:avLst>
              <a:gd fmla="val 16667" name="adj"/>
            </a:avLst>
          </a:prstGeom>
          <a:solidFill>
            <a:srgbClr val="D9D2E9"/>
          </a:solidFill>
          <a:ln>
            <a:noFill/>
          </a:ln>
        </p:spPr>
        <p:txBody>
          <a:bodyPr anchorCtr="0" anchor="t" bIns="91425" lIns="91425" spcFirstLastPara="1" rIns="91425" wrap="square" tIns="54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Song Pro"/>
              <a:ea typeface="LiSong Pro"/>
              <a:cs typeface="LiSong Pro"/>
              <a:sym typeface="LiSong Pro"/>
            </a:endParaRPr>
          </a:p>
        </p:txBody>
      </p:sp>
      <p:sp>
        <p:nvSpPr>
          <p:cNvPr id="97" name="Google Shape;97;p14"/>
          <p:cNvSpPr/>
          <p:nvPr/>
        </p:nvSpPr>
        <p:spPr>
          <a:xfrm>
            <a:off x="3992225" y="3976750"/>
            <a:ext cx="20691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特徵縮放 </a:t>
            </a:r>
            <a:r>
              <a:rPr lang="zh-TW" sz="1000">
                <a:solidFill>
                  <a:srgbClr val="434343"/>
                </a:solidFill>
              </a:rPr>
              <a:t>Standardization</a:t>
            </a:r>
            <a:endParaRPr sz="1000">
              <a:solidFill>
                <a:srgbClr val="434343"/>
              </a:solidFill>
            </a:endParaRPr>
          </a:p>
        </p:txBody>
      </p:sp>
      <p:sp>
        <p:nvSpPr>
          <p:cNvPr id="98" name="Google Shape;98;p14"/>
          <p:cNvSpPr/>
          <p:nvPr/>
        </p:nvSpPr>
        <p:spPr>
          <a:xfrm>
            <a:off x="6304475" y="3976750"/>
            <a:ext cx="20691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特徵提取</a:t>
            </a:r>
            <a:r>
              <a:rPr b="1" lang="zh-TW" sz="1000">
                <a:solidFill>
                  <a:srgbClr val="434343"/>
                </a:solidFill>
              </a:rPr>
              <a:t> </a:t>
            </a:r>
            <a:r>
              <a:rPr lang="zh-TW" sz="1000">
                <a:solidFill>
                  <a:srgbClr val="434343"/>
                </a:solidFill>
              </a:rPr>
              <a:t>PCA, LDA</a:t>
            </a:r>
            <a:endParaRPr sz="1000">
              <a:solidFill>
                <a:srgbClr val="434343"/>
              </a:solidFill>
            </a:endParaRPr>
          </a:p>
        </p:txBody>
      </p:sp>
      <p:sp>
        <p:nvSpPr>
          <p:cNvPr id="99" name="Google Shape;99;p14"/>
          <p:cNvSpPr/>
          <p:nvPr/>
        </p:nvSpPr>
        <p:spPr>
          <a:xfrm>
            <a:off x="1679975" y="3976750"/>
            <a:ext cx="20691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">
                <a:solidFill>
                  <a:srgbClr val="434343"/>
                </a:solidFill>
              </a:rPr>
              <a:t>特徴轉換</a:t>
            </a:r>
            <a:r>
              <a:rPr b="1" lang="zh-TW" sz="1000">
                <a:solidFill>
                  <a:srgbClr val="434343"/>
                </a:solidFill>
              </a:rPr>
              <a:t> </a:t>
            </a:r>
            <a:r>
              <a:rPr lang="zh-TW" sz="1000">
                <a:solidFill>
                  <a:srgbClr val="434343"/>
                </a:solidFill>
              </a:rPr>
              <a:t>Encoding</a:t>
            </a:r>
            <a:endParaRPr sz="1000">
              <a:solidFill>
                <a:srgbClr val="434343"/>
              </a:solidFill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131263" y="3777075"/>
            <a:ext cx="1177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100">
                <a:solidFill>
                  <a:schemeClr val="dk1"/>
                </a:solidFill>
                <a:latin typeface="LiSong Pro"/>
                <a:ea typeface="LiSong Pro"/>
                <a:cs typeface="LiSong Pro"/>
                <a:sym typeface="LiSong Pro"/>
              </a:rPr>
              <a:t>AI </a:t>
            </a:r>
            <a:r>
              <a:rPr b="1" lang="zh-TW" sz="1100">
                <a:solidFill>
                  <a:schemeClr val="dk1"/>
                </a:solidFill>
                <a:latin typeface="LiSong Pro"/>
                <a:ea typeface="LiSong Pro"/>
                <a:cs typeface="LiSong Pro"/>
                <a:sym typeface="LiSong Pro"/>
              </a:rPr>
              <a:t>特徵工程</a:t>
            </a:r>
            <a:endParaRPr sz="1100"/>
          </a:p>
        </p:txBody>
      </p:sp>
      <p:pic>
        <p:nvPicPr>
          <p:cNvPr id="101" name="Google Shape;101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2622" y="4031801"/>
            <a:ext cx="354001" cy="353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4"/>
          <p:cNvSpPr/>
          <p:nvPr/>
        </p:nvSpPr>
        <p:spPr>
          <a:xfrm>
            <a:off x="1486325" y="77025"/>
            <a:ext cx="7080900" cy="918600"/>
          </a:xfrm>
          <a:prstGeom prst="roundRect">
            <a:avLst>
              <a:gd fmla="val 13973" name="adj"/>
            </a:avLst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36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Song Pro"/>
              <a:ea typeface="LiSong Pro"/>
              <a:cs typeface="LiSong Pro"/>
              <a:sym typeface="LiSong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103" name="Google Shape;103;p14"/>
          <p:cNvSpPr txBox="1"/>
          <p:nvPr/>
        </p:nvSpPr>
        <p:spPr>
          <a:xfrm>
            <a:off x="25" y="208513"/>
            <a:ext cx="1439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100">
                <a:solidFill>
                  <a:schemeClr val="dk1"/>
                </a:solidFill>
                <a:latin typeface="LiSong Pro"/>
                <a:ea typeface="LiSong Pro"/>
                <a:cs typeface="LiSong Pro"/>
                <a:sym typeface="LiSong Pro"/>
              </a:rPr>
              <a:t>AI </a:t>
            </a:r>
            <a:r>
              <a:rPr b="1" lang="zh-TW" sz="1100">
                <a:solidFill>
                  <a:schemeClr val="dk1"/>
                </a:solidFill>
                <a:latin typeface="LiSong Pro"/>
                <a:ea typeface="LiSong Pro"/>
                <a:cs typeface="LiSong Pro"/>
                <a:sym typeface="LiSong Pro"/>
              </a:rPr>
              <a:t>應用</a:t>
            </a:r>
            <a:endParaRPr sz="1100"/>
          </a:p>
        </p:txBody>
      </p:sp>
      <p:pic>
        <p:nvPicPr>
          <p:cNvPr id="104" name="Google Shape;104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32625" y="562525"/>
            <a:ext cx="354001" cy="354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 txBox="1"/>
          <p:nvPr/>
        </p:nvSpPr>
        <p:spPr>
          <a:xfrm>
            <a:off x="5340825" y="199700"/>
            <a:ext cx="10680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106" name="Google Shape;106;p14"/>
          <p:cNvSpPr txBox="1"/>
          <p:nvPr/>
        </p:nvSpPr>
        <p:spPr>
          <a:xfrm>
            <a:off x="6300950" y="386025"/>
            <a:ext cx="1177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107" name="Google Shape;107;p14"/>
          <p:cNvSpPr txBox="1"/>
          <p:nvPr/>
        </p:nvSpPr>
        <p:spPr>
          <a:xfrm>
            <a:off x="7186525" y="528675"/>
            <a:ext cx="1177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108" name="Google Shape;108;p14"/>
          <p:cNvSpPr txBox="1"/>
          <p:nvPr/>
        </p:nvSpPr>
        <p:spPr>
          <a:xfrm>
            <a:off x="4344100" y="403575"/>
            <a:ext cx="1177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109" name="Google Shape;109;p14"/>
          <p:cNvSpPr/>
          <p:nvPr/>
        </p:nvSpPr>
        <p:spPr>
          <a:xfrm>
            <a:off x="2650175" y="594000"/>
            <a:ext cx="8178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/>
              <a:t>自駕車</a:t>
            </a:r>
            <a:endParaRPr sz="1000"/>
          </a:p>
        </p:txBody>
      </p:sp>
      <p:sp>
        <p:nvSpPr>
          <p:cNvPr id="110" name="Google Shape;110;p14"/>
          <p:cNvSpPr/>
          <p:nvPr/>
        </p:nvSpPr>
        <p:spPr>
          <a:xfrm>
            <a:off x="1832363" y="194950"/>
            <a:ext cx="8178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/>
              <a:t>智慧醫療</a:t>
            </a:r>
            <a:endParaRPr sz="1000"/>
          </a:p>
        </p:txBody>
      </p:sp>
      <p:sp>
        <p:nvSpPr>
          <p:cNvPr id="111" name="Google Shape;111;p14"/>
          <p:cNvSpPr/>
          <p:nvPr/>
        </p:nvSpPr>
        <p:spPr>
          <a:xfrm>
            <a:off x="6097400" y="596950"/>
            <a:ext cx="8178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/>
              <a:t>語音助理</a:t>
            </a:r>
            <a:endParaRPr sz="1000"/>
          </a:p>
        </p:txBody>
      </p:sp>
      <p:sp>
        <p:nvSpPr>
          <p:cNvPr id="112" name="Google Shape;112;p14"/>
          <p:cNvSpPr/>
          <p:nvPr/>
        </p:nvSpPr>
        <p:spPr>
          <a:xfrm>
            <a:off x="4362625" y="596950"/>
            <a:ext cx="10059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/>
              <a:t>AI 影視創作</a:t>
            </a:r>
            <a:endParaRPr sz="1000"/>
          </a:p>
        </p:txBody>
      </p:sp>
      <p:sp>
        <p:nvSpPr>
          <p:cNvPr id="113" name="Google Shape;113;p14"/>
          <p:cNvSpPr/>
          <p:nvPr/>
        </p:nvSpPr>
        <p:spPr>
          <a:xfrm>
            <a:off x="5053375" y="194950"/>
            <a:ext cx="10059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/>
              <a:t>智能家居設備</a:t>
            </a:r>
            <a:endParaRPr sz="1000"/>
          </a:p>
        </p:txBody>
      </p:sp>
      <p:sp>
        <p:nvSpPr>
          <p:cNvPr id="114" name="Google Shape;114;p14"/>
          <p:cNvSpPr/>
          <p:nvPr/>
        </p:nvSpPr>
        <p:spPr>
          <a:xfrm>
            <a:off x="3238800" y="194950"/>
            <a:ext cx="11772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/>
              <a:t>AI 教育輔助工具</a:t>
            </a:r>
            <a:endParaRPr sz="1000"/>
          </a:p>
        </p:txBody>
      </p:sp>
      <p:sp>
        <p:nvSpPr>
          <p:cNvPr id="115" name="Google Shape;115;p14"/>
          <p:cNvSpPr/>
          <p:nvPr/>
        </p:nvSpPr>
        <p:spPr>
          <a:xfrm>
            <a:off x="6945800" y="273150"/>
            <a:ext cx="12528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/>
              <a:t>客戶服務機器人</a:t>
            </a:r>
            <a:endParaRPr sz="1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5"/>
          <p:cNvSpPr/>
          <p:nvPr/>
        </p:nvSpPr>
        <p:spPr>
          <a:xfrm>
            <a:off x="905075" y="294900"/>
            <a:ext cx="7344300" cy="4553700"/>
          </a:xfrm>
          <a:prstGeom prst="roundRect">
            <a:avLst>
              <a:gd fmla="val 8777" name="adj"/>
            </a:avLst>
          </a:prstGeom>
          <a:solidFill>
            <a:srgbClr val="D9D2E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/>
              <a:t>Competitive</a:t>
            </a:r>
            <a:r>
              <a:rPr b="1" lang="zh-TW" sz="1600"/>
              <a:t> AI</a:t>
            </a:r>
            <a:endParaRPr b="1" sz="1600"/>
          </a:p>
        </p:txBody>
      </p:sp>
      <p:sp>
        <p:nvSpPr>
          <p:cNvPr id="121" name="Google Shape;121;p15"/>
          <p:cNvSpPr/>
          <p:nvPr/>
        </p:nvSpPr>
        <p:spPr>
          <a:xfrm>
            <a:off x="1266300" y="3013675"/>
            <a:ext cx="3007200" cy="1597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2"/>
                </a:solidFill>
              </a:rPr>
              <a:t>競爭式AI演算法（微觀）</a:t>
            </a:r>
            <a:endParaRPr b="1">
              <a:solidFill>
                <a:schemeClr val="dk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zh-TW" sz="1200">
                <a:solidFill>
                  <a:schemeClr val="dk2"/>
                </a:solidFill>
              </a:rPr>
              <a:t>利用高度最佳化的演算法來執行具有競爭性的任務</a:t>
            </a:r>
            <a:endParaRPr sz="1200">
              <a:solidFill>
                <a:schemeClr val="dk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zh-TW" sz="1200">
                <a:solidFill>
                  <a:schemeClr val="dk2"/>
                </a:solidFill>
              </a:rPr>
              <a:t>在特定領域超越人為判斷，透過微觀操作實現競爭優勢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22" name="Google Shape;122;p15"/>
          <p:cNvSpPr/>
          <p:nvPr/>
        </p:nvSpPr>
        <p:spPr>
          <a:xfrm>
            <a:off x="1266263" y="1011525"/>
            <a:ext cx="6634200" cy="1770600"/>
          </a:xfrm>
          <a:prstGeom prst="roundRect">
            <a:avLst>
              <a:gd fmla="val 16667" name="adj"/>
            </a:avLst>
          </a:prstGeom>
          <a:solidFill>
            <a:srgbClr val="B4A7D6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3" name="Google Shape;123;p15"/>
          <p:cNvSpPr/>
          <p:nvPr/>
        </p:nvSpPr>
        <p:spPr>
          <a:xfrm>
            <a:off x="1883350" y="1510703"/>
            <a:ext cx="1706400" cy="98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1200">
                <a:solidFill>
                  <a:srgbClr val="434343"/>
                </a:solidFill>
              </a:rPr>
              <a:t>客戶價值深化</a:t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434343"/>
                </a:solidFill>
              </a:rPr>
              <a:t>收集競爭對手資訊，找出優劣勢</a:t>
            </a:r>
            <a:endParaRPr sz="1200">
              <a:solidFill>
                <a:srgbClr val="434343"/>
              </a:solidFill>
            </a:endParaRPr>
          </a:p>
        </p:txBody>
      </p:sp>
      <p:sp>
        <p:nvSpPr>
          <p:cNvPr id="124" name="Google Shape;124;p15"/>
          <p:cNvSpPr/>
          <p:nvPr/>
        </p:nvSpPr>
        <p:spPr>
          <a:xfrm>
            <a:off x="3724025" y="1510703"/>
            <a:ext cx="1706400" cy="98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1200">
                <a:solidFill>
                  <a:srgbClr val="434343"/>
                </a:solidFill>
              </a:rPr>
              <a:t>藍湖市場拓展</a:t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434343"/>
                </a:solidFill>
              </a:rPr>
              <a:t>利用AI</a:t>
            </a:r>
            <a:r>
              <a:rPr lang="zh-TW" sz="1200">
                <a:solidFill>
                  <a:srgbClr val="434343"/>
                </a:solidFill>
              </a:rPr>
              <a:t>分析</a:t>
            </a:r>
            <a:r>
              <a:rPr lang="zh-TW" sz="1200">
                <a:solidFill>
                  <a:srgbClr val="434343"/>
                </a:solidFill>
              </a:rPr>
              <a:t>整體</a:t>
            </a:r>
            <a:r>
              <a:rPr lang="zh-TW" sz="1200">
                <a:solidFill>
                  <a:srgbClr val="434343"/>
                </a:solidFill>
              </a:rPr>
              <a:t>趨勢，</a:t>
            </a:r>
            <a:r>
              <a:rPr lang="zh-TW" sz="1200">
                <a:solidFill>
                  <a:srgbClr val="434343"/>
                </a:solidFill>
              </a:rPr>
              <a:t>找出潛在市場</a:t>
            </a:r>
            <a:endParaRPr sz="1200">
              <a:solidFill>
                <a:srgbClr val="434343"/>
              </a:solidFill>
            </a:endParaRPr>
          </a:p>
        </p:txBody>
      </p:sp>
      <p:sp>
        <p:nvSpPr>
          <p:cNvPr id="125" name="Google Shape;125;p15"/>
          <p:cNvSpPr/>
          <p:nvPr/>
        </p:nvSpPr>
        <p:spPr>
          <a:xfrm>
            <a:off x="5568575" y="1510705"/>
            <a:ext cx="1706400" cy="98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1200">
                <a:solidFill>
                  <a:srgbClr val="434343"/>
                </a:solidFill>
              </a:rPr>
              <a:t>藍海市場發現</a:t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434343"/>
                </a:solidFill>
              </a:rPr>
              <a:t>創新業務，拓展市場</a:t>
            </a:r>
            <a:endParaRPr sz="12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</a:endParaRPr>
          </a:p>
        </p:txBody>
      </p:sp>
      <p:cxnSp>
        <p:nvCxnSpPr>
          <p:cNvPr id="126" name="Google Shape;126;p15"/>
          <p:cNvCxnSpPr/>
          <p:nvPr/>
        </p:nvCxnSpPr>
        <p:spPr>
          <a:xfrm>
            <a:off x="1879025" y="2645838"/>
            <a:ext cx="5396400" cy="42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27" name="Google Shape;127;p15"/>
          <p:cNvSpPr txBox="1"/>
          <p:nvPr/>
        </p:nvSpPr>
        <p:spPr>
          <a:xfrm>
            <a:off x="1371475" y="2497650"/>
            <a:ext cx="565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chemeClr val="lt1"/>
                </a:solidFill>
              </a:rPr>
              <a:t>微觀</a:t>
            </a:r>
            <a:endParaRPr b="1" sz="1200">
              <a:solidFill>
                <a:schemeClr val="lt1"/>
              </a:solidFill>
            </a:endParaRPr>
          </a:p>
        </p:txBody>
      </p:sp>
      <p:sp>
        <p:nvSpPr>
          <p:cNvPr id="128" name="Google Shape;128;p15"/>
          <p:cNvSpPr txBox="1"/>
          <p:nvPr/>
        </p:nvSpPr>
        <p:spPr>
          <a:xfrm>
            <a:off x="7217775" y="2497650"/>
            <a:ext cx="565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chemeClr val="lt1"/>
                </a:solidFill>
              </a:rPr>
              <a:t>宏觀</a:t>
            </a:r>
            <a:endParaRPr b="1" sz="1200">
              <a:solidFill>
                <a:schemeClr val="lt1"/>
              </a:solidFill>
            </a:endParaRPr>
          </a:p>
        </p:txBody>
      </p:sp>
      <p:sp>
        <p:nvSpPr>
          <p:cNvPr id="129" name="Google Shape;129;p15"/>
          <p:cNvSpPr/>
          <p:nvPr/>
        </p:nvSpPr>
        <p:spPr>
          <a:xfrm>
            <a:off x="4893200" y="3013675"/>
            <a:ext cx="3007200" cy="1597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2"/>
                </a:solidFill>
              </a:rPr>
              <a:t>AI 轉動競爭策略（宏觀）</a:t>
            </a:r>
            <a:endParaRPr b="1">
              <a:solidFill>
                <a:schemeClr val="dk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zh-TW" sz="1200">
                <a:solidFill>
                  <a:schemeClr val="dk2"/>
                </a:solidFill>
              </a:rPr>
              <a:t>AI 不僅用於單一任務的優化，而是影響整題環境的策略</a:t>
            </a:r>
            <a:endParaRPr sz="1200">
              <a:solidFill>
                <a:schemeClr val="dk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zh-TW" sz="1200">
                <a:solidFill>
                  <a:schemeClr val="dk2"/>
                </a:solidFill>
              </a:rPr>
              <a:t>使組織能夠在更大範圍內部署資源，並快速適應市場變動</a:t>
            </a:r>
            <a:endParaRPr sz="1200">
              <a:solidFill>
                <a:schemeClr val="dk2"/>
              </a:solidFill>
            </a:endParaRPr>
          </a:p>
        </p:txBody>
      </p:sp>
      <p:pic>
        <p:nvPicPr>
          <p:cNvPr id="130" name="Google Shape;13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7688" y="3616763"/>
            <a:ext cx="391325" cy="39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5"/>
          <p:cNvSpPr txBox="1"/>
          <p:nvPr/>
        </p:nvSpPr>
        <p:spPr>
          <a:xfrm>
            <a:off x="6211850" y="1124550"/>
            <a:ext cx="391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lt1"/>
                </a:solidFill>
              </a:rPr>
              <a:t>上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32" name="Google Shape;132;p15"/>
          <p:cNvSpPr txBox="1"/>
          <p:nvPr/>
        </p:nvSpPr>
        <p:spPr>
          <a:xfrm>
            <a:off x="4376400" y="1124550"/>
            <a:ext cx="391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lt1"/>
                </a:solidFill>
              </a:rPr>
              <a:t>中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33" name="Google Shape;133;p15"/>
          <p:cNvSpPr txBox="1"/>
          <p:nvPr/>
        </p:nvSpPr>
        <p:spPr>
          <a:xfrm>
            <a:off x="2540950" y="1124550"/>
            <a:ext cx="391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lt1"/>
                </a:solidFill>
              </a:rPr>
              <a:t>下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6"/>
          <p:cNvSpPr/>
          <p:nvPr/>
        </p:nvSpPr>
        <p:spPr>
          <a:xfrm>
            <a:off x="905075" y="294900"/>
            <a:ext cx="7344300" cy="4553700"/>
          </a:xfrm>
          <a:prstGeom prst="roundRect">
            <a:avLst>
              <a:gd fmla="val 8777" name="adj"/>
            </a:avLst>
          </a:prstGeom>
          <a:solidFill>
            <a:srgbClr val="D9D2E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/>
              <a:t>Creative</a:t>
            </a:r>
            <a:r>
              <a:rPr b="1" lang="zh-TW" sz="1600"/>
              <a:t> AI</a:t>
            </a:r>
            <a:endParaRPr b="1" sz="1600"/>
          </a:p>
        </p:txBody>
      </p:sp>
      <p:sp>
        <p:nvSpPr>
          <p:cNvPr id="139" name="Google Shape;139;p16"/>
          <p:cNvSpPr/>
          <p:nvPr/>
        </p:nvSpPr>
        <p:spPr>
          <a:xfrm>
            <a:off x="1266300" y="3013675"/>
            <a:ext cx="3007200" cy="1597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2"/>
                </a:solidFill>
              </a:rPr>
              <a:t>創新生成設計 (Design)</a:t>
            </a:r>
            <a:endParaRPr b="1">
              <a:solidFill>
                <a:schemeClr val="dk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zh-TW" sz="1200">
                <a:solidFill>
                  <a:schemeClr val="dk2"/>
                </a:solidFill>
              </a:rPr>
              <a:t>AI 利用學習到的資料和模式來生成藝術作品、音樂、文字創作或設計概念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40" name="Google Shape;140;p16"/>
          <p:cNvSpPr/>
          <p:nvPr/>
        </p:nvSpPr>
        <p:spPr>
          <a:xfrm>
            <a:off x="1266300" y="1023575"/>
            <a:ext cx="6634200" cy="1770600"/>
          </a:xfrm>
          <a:prstGeom prst="roundRect">
            <a:avLst>
              <a:gd fmla="val 16667" name="adj"/>
            </a:avLst>
          </a:prstGeom>
          <a:solidFill>
            <a:srgbClr val="B4A7D6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1" name="Google Shape;141;p16"/>
          <p:cNvSpPr/>
          <p:nvPr/>
        </p:nvSpPr>
        <p:spPr>
          <a:xfrm>
            <a:off x="1883350" y="1510703"/>
            <a:ext cx="1706400" cy="98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1200">
                <a:solidFill>
                  <a:srgbClr val="434343"/>
                </a:solidFill>
              </a:rPr>
              <a:t>改善式創新</a:t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434343"/>
                </a:solidFill>
              </a:rPr>
              <a:t>藉由AI輔助，生成獨具風格的新想法</a:t>
            </a:r>
            <a:endParaRPr sz="1200">
              <a:solidFill>
                <a:srgbClr val="434343"/>
              </a:solidFill>
            </a:endParaRPr>
          </a:p>
        </p:txBody>
      </p:sp>
      <p:sp>
        <p:nvSpPr>
          <p:cNvPr id="142" name="Google Shape;142;p16"/>
          <p:cNvSpPr/>
          <p:nvPr/>
        </p:nvSpPr>
        <p:spPr>
          <a:xfrm>
            <a:off x="5568575" y="1510705"/>
            <a:ext cx="1706400" cy="98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破壞式創新</a:t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434343"/>
                </a:solidFill>
              </a:rPr>
              <a:t>尋找人類難以發覺之需求，開創新市場</a:t>
            </a:r>
            <a:endParaRPr sz="1200">
              <a:solidFill>
                <a:srgbClr val="434343"/>
              </a:solidFill>
            </a:endParaRPr>
          </a:p>
        </p:txBody>
      </p:sp>
      <p:cxnSp>
        <p:nvCxnSpPr>
          <p:cNvPr id="143" name="Google Shape;143;p16"/>
          <p:cNvCxnSpPr/>
          <p:nvPr/>
        </p:nvCxnSpPr>
        <p:spPr>
          <a:xfrm>
            <a:off x="1879025" y="2645838"/>
            <a:ext cx="5396400" cy="42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44" name="Google Shape;144;p16"/>
          <p:cNvSpPr txBox="1"/>
          <p:nvPr/>
        </p:nvSpPr>
        <p:spPr>
          <a:xfrm>
            <a:off x="1371475" y="2497650"/>
            <a:ext cx="565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chemeClr val="lt1"/>
                </a:solidFill>
              </a:rPr>
              <a:t>微觀</a:t>
            </a:r>
            <a:endParaRPr b="1" sz="1200">
              <a:solidFill>
                <a:schemeClr val="lt1"/>
              </a:solidFill>
            </a:endParaRPr>
          </a:p>
        </p:txBody>
      </p:sp>
      <p:sp>
        <p:nvSpPr>
          <p:cNvPr id="145" name="Google Shape;145;p16"/>
          <p:cNvSpPr txBox="1"/>
          <p:nvPr/>
        </p:nvSpPr>
        <p:spPr>
          <a:xfrm>
            <a:off x="7217775" y="2497650"/>
            <a:ext cx="565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chemeClr val="lt1"/>
                </a:solidFill>
              </a:rPr>
              <a:t>宏觀</a:t>
            </a:r>
            <a:endParaRPr b="1" sz="1200">
              <a:solidFill>
                <a:schemeClr val="lt1"/>
              </a:solidFill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4893200" y="3013675"/>
            <a:ext cx="3007200" cy="1597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2"/>
                </a:solidFill>
              </a:rPr>
              <a:t>生成創新評量 (Appraisal)</a:t>
            </a:r>
            <a:endParaRPr b="1">
              <a:solidFill>
                <a:schemeClr val="dk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zh-TW" sz="1200">
                <a:solidFill>
                  <a:schemeClr val="dk2"/>
                </a:solidFill>
              </a:rPr>
              <a:t>不僅產生創意輸出，還評估其創新性和藝術價值，這通常需要 AI理解人類的藝術和文化標準</a:t>
            </a:r>
            <a:endParaRPr sz="1200">
              <a:solidFill>
                <a:schemeClr val="dk2"/>
              </a:solidFill>
            </a:endParaRPr>
          </a:p>
        </p:txBody>
      </p:sp>
      <p:pic>
        <p:nvPicPr>
          <p:cNvPr id="147" name="Google Shape;14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7688" y="3616763"/>
            <a:ext cx="391325" cy="39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6"/>
          <p:cNvSpPr/>
          <p:nvPr/>
        </p:nvSpPr>
        <p:spPr>
          <a:xfrm>
            <a:off x="3725963" y="1510705"/>
            <a:ext cx="1706400" cy="98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23400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1200">
                <a:solidFill>
                  <a:srgbClr val="434343"/>
                </a:solidFill>
              </a:rPr>
              <a:t>卓越式創新</a:t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434343"/>
                </a:solidFill>
              </a:rPr>
              <a:t>結合Competitve AI找出的潛在市場，推出相應產品線</a:t>
            </a:r>
            <a:endParaRPr sz="1200">
              <a:solidFill>
                <a:srgbClr val="434343"/>
              </a:solidFill>
            </a:endParaRPr>
          </a:p>
        </p:txBody>
      </p:sp>
      <p:sp>
        <p:nvSpPr>
          <p:cNvPr id="149" name="Google Shape;149;p16"/>
          <p:cNvSpPr txBox="1"/>
          <p:nvPr/>
        </p:nvSpPr>
        <p:spPr>
          <a:xfrm>
            <a:off x="6211850" y="1124550"/>
            <a:ext cx="391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lt1"/>
                </a:solidFill>
              </a:rPr>
              <a:t>上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50" name="Google Shape;150;p16"/>
          <p:cNvSpPr txBox="1"/>
          <p:nvPr/>
        </p:nvSpPr>
        <p:spPr>
          <a:xfrm>
            <a:off x="4376400" y="1124550"/>
            <a:ext cx="391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lt1"/>
                </a:solidFill>
              </a:rPr>
              <a:t>中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51" name="Google Shape;151;p16"/>
          <p:cNvSpPr txBox="1"/>
          <p:nvPr/>
        </p:nvSpPr>
        <p:spPr>
          <a:xfrm>
            <a:off x="2540950" y="1124550"/>
            <a:ext cx="391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lt1"/>
                </a:solidFill>
              </a:rPr>
              <a:t>下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7"/>
          <p:cNvSpPr/>
          <p:nvPr/>
        </p:nvSpPr>
        <p:spPr>
          <a:xfrm>
            <a:off x="905075" y="294900"/>
            <a:ext cx="7344300" cy="4553700"/>
          </a:xfrm>
          <a:prstGeom prst="roundRect">
            <a:avLst>
              <a:gd fmla="val 8777" name="adj"/>
            </a:avLst>
          </a:prstGeom>
          <a:solidFill>
            <a:srgbClr val="D9D2E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/>
              <a:t>Emotional AI</a:t>
            </a:r>
            <a:endParaRPr b="1"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/>
          </a:p>
        </p:txBody>
      </p:sp>
      <p:sp>
        <p:nvSpPr>
          <p:cNvPr id="157" name="Google Shape;157;p17"/>
          <p:cNvSpPr/>
          <p:nvPr/>
        </p:nvSpPr>
        <p:spPr>
          <a:xfrm>
            <a:off x="1266300" y="3013675"/>
            <a:ext cx="3007200" cy="1597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2"/>
                </a:solidFill>
              </a:rPr>
              <a:t>了解真人情緒（情感分析）</a:t>
            </a:r>
            <a:endParaRPr b="1">
              <a:solidFill>
                <a:schemeClr val="dk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zh-TW" sz="1200">
                <a:solidFill>
                  <a:schemeClr val="dk2"/>
                </a:solidFill>
              </a:rPr>
              <a:t>AI 系統被訓練來識別和解讀人類的情緒表達</a:t>
            </a:r>
            <a:endParaRPr sz="1200">
              <a:solidFill>
                <a:schemeClr val="dk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zh-TW" sz="1200">
                <a:solidFill>
                  <a:schemeClr val="dk2"/>
                </a:solidFill>
              </a:rPr>
              <a:t>讓 AI 能夠精確理解用戶的情緒狀態，並進行更適當的反應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158" name="Google Shape;158;p17"/>
          <p:cNvSpPr/>
          <p:nvPr/>
        </p:nvSpPr>
        <p:spPr>
          <a:xfrm>
            <a:off x="1266300" y="1023575"/>
            <a:ext cx="6634200" cy="1770600"/>
          </a:xfrm>
          <a:prstGeom prst="roundRect">
            <a:avLst>
              <a:gd fmla="val 16667" name="adj"/>
            </a:avLst>
          </a:prstGeom>
          <a:solidFill>
            <a:srgbClr val="B4A7D6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9" name="Google Shape;159;p17"/>
          <p:cNvSpPr/>
          <p:nvPr/>
        </p:nvSpPr>
        <p:spPr>
          <a:xfrm>
            <a:off x="1883350" y="1510703"/>
            <a:ext cx="1706400" cy="98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1200">
                <a:solidFill>
                  <a:srgbClr val="434343"/>
                </a:solidFill>
              </a:rPr>
              <a:t>情緒分析感知</a:t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434343"/>
                </a:solidFill>
              </a:rPr>
              <a:t>透過AI解讀人類的情緒，理解並做出適當反應</a:t>
            </a:r>
            <a:endParaRPr sz="1200">
              <a:solidFill>
                <a:srgbClr val="434343"/>
              </a:solidFill>
            </a:endParaRPr>
          </a:p>
        </p:txBody>
      </p:sp>
      <p:sp>
        <p:nvSpPr>
          <p:cNvPr id="160" name="Google Shape;160;p17"/>
          <p:cNvSpPr/>
          <p:nvPr/>
        </p:nvSpPr>
        <p:spPr>
          <a:xfrm>
            <a:off x="3724025" y="1510703"/>
            <a:ext cx="1706400" cy="98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1200">
                <a:solidFill>
                  <a:srgbClr val="434343"/>
                </a:solidFill>
              </a:rPr>
              <a:t>情緒生成模擬</a:t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434343"/>
                </a:solidFill>
              </a:rPr>
              <a:t>模擬人類情緒，發展有溫度的服務</a:t>
            </a:r>
            <a:endParaRPr sz="1200">
              <a:solidFill>
                <a:srgbClr val="434343"/>
              </a:solidFill>
            </a:endParaRPr>
          </a:p>
        </p:txBody>
      </p:sp>
      <p:sp>
        <p:nvSpPr>
          <p:cNvPr id="161" name="Google Shape;161;p17"/>
          <p:cNvSpPr/>
          <p:nvPr/>
        </p:nvSpPr>
        <p:spPr>
          <a:xfrm>
            <a:off x="5568575" y="1510705"/>
            <a:ext cx="1706400" cy="98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162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情緒人機互動</a:t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434343"/>
                </a:solidFill>
              </a:rPr>
              <a:t>機器能夠解讀並傳達情緒，使用戶體驗更有效率，關係更融洽</a:t>
            </a:r>
            <a:endParaRPr sz="1200">
              <a:solidFill>
                <a:srgbClr val="434343"/>
              </a:solidFill>
            </a:endParaRPr>
          </a:p>
        </p:txBody>
      </p:sp>
      <p:cxnSp>
        <p:nvCxnSpPr>
          <p:cNvPr id="162" name="Google Shape;162;p17"/>
          <p:cNvCxnSpPr/>
          <p:nvPr/>
        </p:nvCxnSpPr>
        <p:spPr>
          <a:xfrm>
            <a:off x="1879025" y="2645838"/>
            <a:ext cx="5396400" cy="42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63" name="Google Shape;163;p17"/>
          <p:cNvSpPr txBox="1"/>
          <p:nvPr/>
        </p:nvSpPr>
        <p:spPr>
          <a:xfrm>
            <a:off x="1371475" y="2497650"/>
            <a:ext cx="565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chemeClr val="lt1"/>
                </a:solidFill>
              </a:rPr>
              <a:t>微觀</a:t>
            </a:r>
            <a:endParaRPr b="1" sz="1200">
              <a:solidFill>
                <a:schemeClr val="lt1"/>
              </a:solidFill>
            </a:endParaRPr>
          </a:p>
        </p:txBody>
      </p:sp>
      <p:sp>
        <p:nvSpPr>
          <p:cNvPr id="164" name="Google Shape;164;p17"/>
          <p:cNvSpPr txBox="1"/>
          <p:nvPr/>
        </p:nvSpPr>
        <p:spPr>
          <a:xfrm>
            <a:off x="7217775" y="2497650"/>
            <a:ext cx="565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chemeClr val="lt1"/>
                </a:solidFill>
              </a:rPr>
              <a:t>宏觀</a:t>
            </a:r>
            <a:endParaRPr b="1" sz="1200">
              <a:solidFill>
                <a:schemeClr val="lt1"/>
              </a:solidFill>
            </a:endParaRPr>
          </a:p>
        </p:txBody>
      </p:sp>
      <p:sp>
        <p:nvSpPr>
          <p:cNvPr id="165" name="Google Shape;165;p17"/>
          <p:cNvSpPr/>
          <p:nvPr/>
        </p:nvSpPr>
        <p:spPr>
          <a:xfrm>
            <a:off x="4893200" y="3013675"/>
            <a:ext cx="3007200" cy="1597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2"/>
                </a:solidFill>
              </a:rPr>
              <a:t>模仿真人情緒（情感生成）</a:t>
            </a:r>
            <a:endParaRPr b="1">
              <a:solidFill>
                <a:schemeClr val="dk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zh-TW" sz="1200">
                <a:solidFill>
                  <a:schemeClr val="dk2"/>
                </a:solidFill>
              </a:rPr>
              <a:t>涉及 AI 根據其對情緒的理解來生成相應的反應</a:t>
            </a:r>
            <a:endParaRPr sz="1200">
              <a:solidFill>
                <a:schemeClr val="dk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zh-TW" sz="1200">
                <a:solidFill>
                  <a:schemeClr val="dk2"/>
                </a:solidFill>
              </a:rPr>
              <a:t>提升 AI 的人性化程度，使其能夠在提供服務時更有效地與人互動</a:t>
            </a:r>
            <a:endParaRPr sz="1200">
              <a:solidFill>
                <a:schemeClr val="dk2"/>
              </a:solidFill>
            </a:endParaRPr>
          </a:p>
        </p:txBody>
      </p:sp>
      <p:pic>
        <p:nvPicPr>
          <p:cNvPr id="166" name="Google Shape;16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7688" y="3616763"/>
            <a:ext cx="391325" cy="39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7"/>
          <p:cNvSpPr txBox="1"/>
          <p:nvPr/>
        </p:nvSpPr>
        <p:spPr>
          <a:xfrm>
            <a:off x="6211850" y="1124550"/>
            <a:ext cx="391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lt1"/>
                </a:solidFill>
              </a:rPr>
              <a:t>上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68" name="Google Shape;168;p17"/>
          <p:cNvSpPr txBox="1"/>
          <p:nvPr/>
        </p:nvSpPr>
        <p:spPr>
          <a:xfrm>
            <a:off x="4376400" y="1124550"/>
            <a:ext cx="391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lt1"/>
                </a:solidFill>
              </a:rPr>
              <a:t>中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69" name="Google Shape;169;p17"/>
          <p:cNvSpPr txBox="1"/>
          <p:nvPr/>
        </p:nvSpPr>
        <p:spPr>
          <a:xfrm>
            <a:off x="2540950" y="1124550"/>
            <a:ext cx="391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lt1"/>
                </a:solidFill>
              </a:rPr>
              <a:t>下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70" name="Google Shape;170;p17"/>
          <p:cNvSpPr txBox="1"/>
          <p:nvPr/>
        </p:nvSpPr>
        <p:spPr>
          <a:xfrm>
            <a:off x="384350" y="486100"/>
            <a:ext cx="2046000" cy="9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8"/>
          <p:cNvSpPr/>
          <p:nvPr/>
        </p:nvSpPr>
        <p:spPr>
          <a:xfrm>
            <a:off x="968250" y="1910974"/>
            <a:ext cx="7207500" cy="1155900"/>
          </a:xfrm>
          <a:prstGeom prst="roundRect">
            <a:avLst>
              <a:gd fmla="val 9942" name="adj"/>
            </a:avLst>
          </a:prstGeom>
          <a:solidFill>
            <a:srgbClr val="C9DAF8"/>
          </a:solidFill>
          <a:ln cap="flat" cmpd="sng" w="19050">
            <a:solidFill>
              <a:srgbClr val="C9DA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18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AI </a:t>
            </a:r>
            <a:r>
              <a:rPr b="1" lang="zh-TW"/>
              <a:t>Model / </a:t>
            </a:r>
            <a:r>
              <a:rPr b="1" lang="zh-TW"/>
              <a:t>AI 模型</a:t>
            </a:r>
            <a:endParaRPr b="1"/>
          </a:p>
        </p:txBody>
      </p:sp>
      <p:sp>
        <p:nvSpPr>
          <p:cNvPr id="176" name="Google Shape;176;p18"/>
          <p:cNvSpPr/>
          <p:nvPr/>
        </p:nvSpPr>
        <p:spPr>
          <a:xfrm>
            <a:off x="1288650" y="2649975"/>
            <a:ext cx="6644700" cy="355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Foundation 基石 (Predictive AI, Generative AI)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177" name="Google Shape;177;p18"/>
          <p:cNvSpPr/>
          <p:nvPr/>
        </p:nvSpPr>
        <p:spPr>
          <a:xfrm>
            <a:off x="1288650" y="2197150"/>
            <a:ext cx="2069100" cy="355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8E7C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Competitive AI 競爭型 AI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178" name="Google Shape;178;p18"/>
          <p:cNvSpPr/>
          <p:nvPr/>
        </p:nvSpPr>
        <p:spPr>
          <a:xfrm>
            <a:off x="5825250" y="2194200"/>
            <a:ext cx="2108100" cy="355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8E7C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Emotional AI 情感型 AI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179" name="Google Shape;179;p18"/>
          <p:cNvSpPr/>
          <p:nvPr/>
        </p:nvSpPr>
        <p:spPr>
          <a:xfrm>
            <a:off x="3537450" y="2207150"/>
            <a:ext cx="2108100" cy="355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8E7C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Creative AI 創造型 AI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180" name="Google Shape;180;p18"/>
          <p:cNvSpPr/>
          <p:nvPr/>
        </p:nvSpPr>
        <p:spPr>
          <a:xfrm>
            <a:off x="968250" y="127950"/>
            <a:ext cx="7207500" cy="1670700"/>
          </a:xfrm>
          <a:prstGeom prst="roundRect">
            <a:avLst>
              <a:gd fmla="val 13973" name="adj"/>
            </a:avLst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36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AI 競爭與創新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181" name="Google Shape;181;p18"/>
          <p:cNvSpPr/>
          <p:nvPr/>
        </p:nvSpPr>
        <p:spPr>
          <a:xfrm>
            <a:off x="968250" y="4087575"/>
            <a:ext cx="7207500" cy="9501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/>
              <a:t>AI Training Data / AI 訓練資料</a:t>
            </a:r>
            <a:endParaRPr b="1"/>
          </a:p>
        </p:txBody>
      </p:sp>
      <p:sp>
        <p:nvSpPr>
          <p:cNvPr id="182" name="Google Shape;182;p18"/>
          <p:cNvSpPr/>
          <p:nvPr/>
        </p:nvSpPr>
        <p:spPr>
          <a:xfrm>
            <a:off x="968250" y="3179250"/>
            <a:ext cx="7207500" cy="8154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54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AI </a:t>
            </a:r>
            <a:r>
              <a:rPr b="1" lang="zh-TW"/>
              <a:t>Algorithm / AI 演算法</a:t>
            </a:r>
            <a:endParaRPr b="1"/>
          </a:p>
        </p:txBody>
      </p:sp>
      <p:sp>
        <p:nvSpPr>
          <p:cNvPr id="183" name="Google Shape;183;p18"/>
          <p:cNvSpPr/>
          <p:nvPr/>
        </p:nvSpPr>
        <p:spPr>
          <a:xfrm>
            <a:off x="1382675" y="4604100"/>
            <a:ext cx="1146600" cy="341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Quality 質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184" name="Google Shape;184;p18"/>
          <p:cNvSpPr/>
          <p:nvPr/>
        </p:nvSpPr>
        <p:spPr>
          <a:xfrm>
            <a:off x="3706575" y="4604100"/>
            <a:ext cx="1876800" cy="341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Representative</a:t>
            </a:r>
            <a:r>
              <a:rPr b="1" lang="zh-TW" sz="1200">
                <a:solidFill>
                  <a:srgbClr val="434343"/>
                </a:solidFill>
              </a:rPr>
              <a:t>代表性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185" name="Google Shape;185;p18"/>
          <p:cNvSpPr/>
          <p:nvPr/>
        </p:nvSpPr>
        <p:spPr>
          <a:xfrm>
            <a:off x="6505675" y="4624500"/>
            <a:ext cx="11466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Quantity 量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186" name="Google Shape;186;p18"/>
          <p:cNvSpPr/>
          <p:nvPr/>
        </p:nvSpPr>
        <p:spPr>
          <a:xfrm>
            <a:off x="3537450" y="3594513"/>
            <a:ext cx="2069100" cy="341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生成式模</a:t>
            </a:r>
            <a:r>
              <a:rPr b="1" lang="zh-TW" sz="1200">
                <a:solidFill>
                  <a:srgbClr val="434343"/>
                </a:solidFill>
              </a:rPr>
              <a:t>型 </a:t>
            </a:r>
            <a:r>
              <a:rPr b="1" lang="zh-TW" sz="1200">
                <a:solidFill>
                  <a:srgbClr val="434343"/>
                </a:solidFill>
              </a:rPr>
              <a:t>GAN/LLM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187" name="Google Shape;187;p18"/>
          <p:cNvSpPr/>
          <p:nvPr/>
        </p:nvSpPr>
        <p:spPr>
          <a:xfrm>
            <a:off x="5864275" y="3594525"/>
            <a:ext cx="2069100" cy="341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判別式模</a:t>
            </a:r>
            <a:r>
              <a:rPr b="1" lang="zh-TW" sz="1200">
                <a:solidFill>
                  <a:srgbClr val="434343"/>
                </a:solidFill>
              </a:rPr>
              <a:t>型 </a:t>
            </a:r>
            <a:r>
              <a:rPr b="1" lang="zh-TW" sz="1200">
                <a:solidFill>
                  <a:srgbClr val="434343"/>
                </a:solidFill>
              </a:rPr>
              <a:t>SVM/XGBoost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188" name="Google Shape;188;p18"/>
          <p:cNvSpPr/>
          <p:nvPr/>
        </p:nvSpPr>
        <p:spPr>
          <a:xfrm>
            <a:off x="1210625" y="3594525"/>
            <a:ext cx="2069100" cy="341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決策模型 RL/</a:t>
            </a:r>
            <a:r>
              <a:rPr b="1" lang="zh-TW" sz="1200">
                <a:solidFill>
                  <a:srgbClr val="434343"/>
                </a:solidFill>
              </a:rPr>
              <a:t>GA</a:t>
            </a:r>
            <a:endParaRPr b="1" sz="1200">
              <a:solidFill>
                <a:srgbClr val="434343"/>
              </a:solidFill>
            </a:endParaRPr>
          </a:p>
        </p:txBody>
      </p:sp>
      <p:cxnSp>
        <p:nvCxnSpPr>
          <p:cNvPr id="189" name="Google Shape;189;p18"/>
          <p:cNvCxnSpPr>
            <a:stCxn id="183" idx="3"/>
            <a:endCxn id="184" idx="1"/>
          </p:cNvCxnSpPr>
          <p:nvPr/>
        </p:nvCxnSpPr>
        <p:spPr>
          <a:xfrm>
            <a:off x="2529275" y="4774800"/>
            <a:ext cx="1177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0" name="Google Shape;190;p18"/>
          <p:cNvCxnSpPr>
            <a:stCxn id="185" idx="1"/>
            <a:endCxn id="184" idx="3"/>
          </p:cNvCxnSpPr>
          <p:nvPr/>
        </p:nvCxnSpPr>
        <p:spPr>
          <a:xfrm rot="10800000">
            <a:off x="5583475" y="4774800"/>
            <a:ext cx="922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191" name="Google Shape;191;p18"/>
          <p:cNvGrpSpPr/>
          <p:nvPr/>
        </p:nvGrpSpPr>
        <p:grpSpPr>
          <a:xfrm>
            <a:off x="1210625" y="525450"/>
            <a:ext cx="2069100" cy="1191050"/>
            <a:chOff x="1221150" y="525450"/>
            <a:chExt cx="2069100" cy="1191050"/>
          </a:xfrm>
        </p:grpSpPr>
        <p:sp>
          <p:nvSpPr>
            <p:cNvPr id="192" name="Google Shape;192;p18"/>
            <p:cNvSpPr/>
            <p:nvPr/>
          </p:nvSpPr>
          <p:spPr>
            <a:xfrm>
              <a:off x="1673700" y="1361300"/>
              <a:ext cx="11466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客戶價值深化</a:t>
              </a:r>
              <a:endParaRPr b="1" sz="1200">
                <a:solidFill>
                  <a:srgbClr val="434343"/>
                </a:solidFill>
              </a:endParaRPr>
            </a:p>
          </p:txBody>
        </p:sp>
        <p:sp>
          <p:nvSpPr>
            <p:cNvPr id="193" name="Google Shape;193;p18"/>
            <p:cNvSpPr/>
            <p:nvPr/>
          </p:nvSpPr>
          <p:spPr>
            <a:xfrm>
              <a:off x="1433150" y="943375"/>
              <a:ext cx="16353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藍湖市場拓展</a:t>
              </a:r>
              <a:endParaRPr b="1" sz="1200">
                <a:solidFill>
                  <a:srgbClr val="434343"/>
                </a:solidFill>
              </a:endParaRPr>
            </a:p>
          </p:txBody>
        </p:sp>
        <p:sp>
          <p:nvSpPr>
            <p:cNvPr id="194" name="Google Shape;194;p18"/>
            <p:cNvSpPr/>
            <p:nvPr/>
          </p:nvSpPr>
          <p:spPr>
            <a:xfrm>
              <a:off x="1221150" y="525450"/>
              <a:ext cx="20691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藍海市場</a:t>
              </a:r>
              <a:r>
                <a:rPr b="1" lang="zh-TW" sz="1200">
                  <a:solidFill>
                    <a:srgbClr val="434343"/>
                  </a:solidFill>
                </a:rPr>
                <a:t>發現</a:t>
              </a:r>
              <a:endParaRPr b="1" sz="1200">
                <a:solidFill>
                  <a:srgbClr val="434343"/>
                </a:solidFill>
              </a:endParaRPr>
            </a:p>
          </p:txBody>
        </p:sp>
      </p:grpSp>
      <p:grpSp>
        <p:nvGrpSpPr>
          <p:cNvPr id="195" name="Google Shape;195;p18"/>
          <p:cNvGrpSpPr/>
          <p:nvPr/>
        </p:nvGrpSpPr>
        <p:grpSpPr>
          <a:xfrm>
            <a:off x="3556950" y="522950"/>
            <a:ext cx="2069100" cy="1196038"/>
            <a:chOff x="3553850" y="525450"/>
            <a:chExt cx="2069100" cy="1196038"/>
          </a:xfrm>
        </p:grpSpPr>
        <p:sp>
          <p:nvSpPr>
            <p:cNvPr id="196" name="Google Shape;196;p18"/>
            <p:cNvSpPr/>
            <p:nvPr/>
          </p:nvSpPr>
          <p:spPr>
            <a:xfrm>
              <a:off x="4003197" y="1366288"/>
              <a:ext cx="11466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改善式創新</a:t>
              </a:r>
              <a:endParaRPr b="1" sz="1200">
                <a:solidFill>
                  <a:srgbClr val="434343"/>
                </a:solidFill>
              </a:endParaRPr>
            </a:p>
          </p:txBody>
        </p:sp>
        <p:sp>
          <p:nvSpPr>
            <p:cNvPr id="197" name="Google Shape;197;p18"/>
            <p:cNvSpPr/>
            <p:nvPr/>
          </p:nvSpPr>
          <p:spPr>
            <a:xfrm>
              <a:off x="3760738" y="943375"/>
              <a:ext cx="16353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卓越式創新</a:t>
              </a:r>
              <a:endParaRPr b="1" sz="1200">
                <a:solidFill>
                  <a:srgbClr val="434343"/>
                </a:solidFill>
              </a:endParaRPr>
            </a:p>
          </p:txBody>
        </p:sp>
        <p:sp>
          <p:nvSpPr>
            <p:cNvPr id="198" name="Google Shape;198;p18"/>
            <p:cNvSpPr/>
            <p:nvPr/>
          </p:nvSpPr>
          <p:spPr>
            <a:xfrm>
              <a:off x="3553850" y="525450"/>
              <a:ext cx="20691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破壞式創新</a:t>
              </a:r>
              <a:endParaRPr b="1" sz="1200">
                <a:solidFill>
                  <a:srgbClr val="434343"/>
                </a:solidFill>
              </a:endParaRPr>
            </a:p>
          </p:txBody>
        </p:sp>
      </p:grpSp>
      <p:grpSp>
        <p:nvGrpSpPr>
          <p:cNvPr id="199" name="Google Shape;199;p18"/>
          <p:cNvGrpSpPr/>
          <p:nvPr/>
        </p:nvGrpSpPr>
        <p:grpSpPr>
          <a:xfrm>
            <a:off x="5903275" y="521238"/>
            <a:ext cx="2069100" cy="1199463"/>
            <a:chOff x="5998975" y="519150"/>
            <a:chExt cx="2069100" cy="1199463"/>
          </a:xfrm>
        </p:grpSpPr>
        <p:sp>
          <p:nvSpPr>
            <p:cNvPr id="200" name="Google Shape;200;p18"/>
            <p:cNvSpPr/>
            <p:nvPr/>
          </p:nvSpPr>
          <p:spPr>
            <a:xfrm>
              <a:off x="6445125" y="1363413"/>
              <a:ext cx="11466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情緒分析感知</a:t>
              </a:r>
              <a:endParaRPr b="1" sz="1200">
                <a:solidFill>
                  <a:srgbClr val="434343"/>
                </a:solidFill>
              </a:endParaRPr>
            </a:p>
          </p:txBody>
        </p:sp>
        <p:sp>
          <p:nvSpPr>
            <p:cNvPr id="201" name="Google Shape;201;p18"/>
            <p:cNvSpPr/>
            <p:nvPr/>
          </p:nvSpPr>
          <p:spPr>
            <a:xfrm>
              <a:off x="6200775" y="940225"/>
              <a:ext cx="16353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情緒生成模擬</a:t>
              </a:r>
              <a:endParaRPr b="1" sz="1200">
                <a:solidFill>
                  <a:srgbClr val="434343"/>
                </a:solidFill>
              </a:endParaRPr>
            </a:p>
          </p:txBody>
        </p:sp>
        <p:sp>
          <p:nvSpPr>
            <p:cNvPr id="202" name="Google Shape;202;p18"/>
            <p:cNvSpPr/>
            <p:nvPr/>
          </p:nvSpPr>
          <p:spPr>
            <a:xfrm>
              <a:off x="5998975" y="519150"/>
              <a:ext cx="20691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情緒</a:t>
              </a:r>
              <a:r>
                <a:rPr b="1" lang="zh-TW" sz="1200">
                  <a:solidFill>
                    <a:srgbClr val="434343"/>
                  </a:solidFill>
                </a:rPr>
                <a:t>人機互動</a:t>
              </a:r>
              <a:endParaRPr b="1" sz="1200">
                <a:solidFill>
                  <a:srgbClr val="434343"/>
                </a:solidFill>
              </a:endParaRPr>
            </a:p>
          </p:txBody>
        </p:sp>
      </p:grpSp>
      <p:sp>
        <p:nvSpPr>
          <p:cNvPr id="203" name="Google Shape;203;p18"/>
          <p:cNvSpPr/>
          <p:nvPr/>
        </p:nvSpPr>
        <p:spPr>
          <a:xfrm>
            <a:off x="3200625" y="4282438"/>
            <a:ext cx="1574400" cy="341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E16800"/>
                </a:solidFill>
              </a:rPr>
              <a:t>Unbiased 無偏差</a:t>
            </a:r>
            <a:endParaRPr sz="1200">
              <a:solidFill>
                <a:srgbClr val="E16800"/>
              </a:solidFill>
            </a:endParaRPr>
          </a:p>
        </p:txBody>
      </p:sp>
      <p:sp>
        <p:nvSpPr>
          <p:cNvPr id="204" name="Google Shape;204;p18"/>
          <p:cNvSpPr/>
          <p:nvPr/>
        </p:nvSpPr>
        <p:spPr>
          <a:xfrm>
            <a:off x="1709225" y="4282438"/>
            <a:ext cx="1701900" cy="341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E16800"/>
                </a:solidFill>
              </a:rPr>
              <a:t>Correctness 正確性</a:t>
            </a:r>
            <a:endParaRPr sz="1200">
              <a:solidFill>
                <a:srgbClr val="E16800"/>
              </a:solidFill>
            </a:endParaRPr>
          </a:p>
        </p:txBody>
      </p:sp>
      <p:sp>
        <p:nvSpPr>
          <p:cNvPr id="205" name="Google Shape;205;p18"/>
          <p:cNvSpPr/>
          <p:nvPr/>
        </p:nvSpPr>
        <p:spPr>
          <a:xfrm>
            <a:off x="4689450" y="4282438"/>
            <a:ext cx="1336800" cy="341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E16800"/>
                </a:solidFill>
              </a:rPr>
              <a:t>Variety 多樣性</a:t>
            </a:r>
            <a:endParaRPr sz="1200">
              <a:solidFill>
                <a:srgbClr val="E16800"/>
              </a:solidFill>
            </a:endParaRPr>
          </a:p>
        </p:txBody>
      </p:sp>
      <p:sp>
        <p:nvSpPr>
          <p:cNvPr id="206" name="Google Shape;206;p18"/>
          <p:cNvSpPr/>
          <p:nvPr/>
        </p:nvSpPr>
        <p:spPr>
          <a:xfrm>
            <a:off x="5921275" y="4282438"/>
            <a:ext cx="1513500" cy="341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E16800"/>
                </a:solidFill>
              </a:rPr>
              <a:t>Sufficiency 充足性</a:t>
            </a:r>
            <a:endParaRPr sz="1200">
              <a:solidFill>
                <a:srgbClr val="E168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"/>
          <p:cNvSpPr/>
          <p:nvPr/>
        </p:nvSpPr>
        <p:spPr>
          <a:xfrm>
            <a:off x="1439850" y="1899888"/>
            <a:ext cx="7080900" cy="1155900"/>
          </a:xfrm>
          <a:prstGeom prst="roundRect">
            <a:avLst>
              <a:gd fmla="val 9942" name="adj"/>
            </a:avLst>
          </a:prstGeom>
          <a:solidFill>
            <a:srgbClr val="C9DAF8"/>
          </a:solidFill>
          <a:ln cap="flat" cmpd="sng" w="19050">
            <a:solidFill>
              <a:srgbClr val="C9DA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18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latin typeface="LiSong Pro"/>
                <a:ea typeface="LiSong Pro"/>
                <a:cs typeface="LiSong Pro"/>
                <a:sym typeface="LiSong Pro"/>
              </a:rPr>
              <a:t>AI Model / AI 模型</a:t>
            </a:r>
            <a:endParaRPr b="1">
              <a:latin typeface="LiSong Pro"/>
              <a:ea typeface="LiSong Pro"/>
              <a:cs typeface="LiSong Pro"/>
              <a:sym typeface="LiSong Pro"/>
            </a:endParaRPr>
          </a:p>
        </p:txBody>
      </p:sp>
      <p:sp>
        <p:nvSpPr>
          <p:cNvPr id="212" name="Google Shape;212;p19"/>
          <p:cNvSpPr/>
          <p:nvPr/>
        </p:nvSpPr>
        <p:spPr>
          <a:xfrm>
            <a:off x="1633500" y="2638888"/>
            <a:ext cx="6644700" cy="355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Foundation 基石 (Predictive AI, Generative AI)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13" name="Google Shape;213;p19"/>
          <p:cNvSpPr/>
          <p:nvPr/>
        </p:nvSpPr>
        <p:spPr>
          <a:xfrm>
            <a:off x="1633500" y="2186063"/>
            <a:ext cx="2069100" cy="355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8E7C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Competitive AI 競爭型 AI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14" name="Google Shape;214;p19"/>
          <p:cNvSpPr/>
          <p:nvPr/>
        </p:nvSpPr>
        <p:spPr>
          <a:xfrm>
            <a:off x="6170100" y="2183113"/>
            <a:ext cx="2108100" cy="355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8E7C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Emotional AI 情感型 AI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15" name="Google Shape;215;p19"/>
          <p:cNvSpPr/>
          <p:nvPr/>
        </p:nvSpPr>
        <p:spPr>
          <a:xfrm>
            <a:off x="3882300" y="2196063"/>
            <a:ext cx="2108100" cy="355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8E7C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Creative AI 創造型 AI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16" name="Google Shape;216;p19"/>
          <p:cNvSpPr/>
          <p:nvPr/>
        </p:nvSpPr>
        <p:spPr>
          <a:xfrm>
            <a:off x="1439825" y="116888"/>
            <a:ext cx="7080900" cy="1670700"/>
          </a:xfrm>
          <a:prstGeom prst="roundRect">
            <a:avLst>
              <a:gd fmla="val 13973" name="adj"/>
            </a:avLst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36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latin typeface="LiSong Pro"/>
                <a:ea typeface="LiSong Pro"/>
                <a:cs typeface="LiSong Pro"/>
                <a:sym typeface="LiSong Pro"/>
              </a:rPr>
              <a:t>AI 競爭與創新</a:t>
            </a:r>
            <a:endParaRPr b="1">
              <a:latin typeface="LiSong Pro"/>
              <a:ea typeface="LiSong Pro"/>
              <a:cs typeface="LiSong Pro"/>
              <a:sym typeface="LiSong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217" name="Google Shape;217;p19"/>
          <p:cNvSpPr/>
          <p:nvPr/>
        </p:nvSpPr>
        <p:spPr>
          <a:xfrm>
            <a:off x="1439925" y="4076513"/>
            <a:ext cx="7080900" cy="9501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>
                <a:latin typeface="LiSong Pro"/>
                <a:ea typeface="LiSong Pro"/>
                <a:cs typeface="LiSong Pro"/>
                <a:sym typeface="LiSong Pro"/>
              </a:rPr>
              <a:t>AI Training Data / AI 訓練資料</a:t>
            </a:r>
            <a:endParaRPr b="1">
              <a:latin typeface="LiSong Pro"/>
              <a:ea typeface="LiSong Pro"/>
              <a:cs typeface="LiSong Pro"/>
              <a:sym typeface="LiSong Pro"/>
            </a:endParaRPr>
          </a:p>
        </p:txBody>
      </p:sp>
      <p:sp>
        <p:nvSpPr>
          <p:cNvPr id="218" name="Google Shape;218;p19"/>
          <p:cNvSpPr/>
          <p:nvPr/>
        </p:nvSpPr>
        <p:spPr>
          <a:xfrm>
            <a:off x="1440025" y="3168188"/>
            <a:ext cx="7080900" cy="8154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54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latin typeface="LiSong Pro"/>
                <a:ea typeface="LiSong Pro"/>
                <a:cs typeface="LiSong Pro"/>
                <a:sym typeface="LiSong Pro"/>
              </a:rPr>
              <a:t>AI Algorithm / AI 演算法</a:t>
            </a:r>
            <a:endParaRPr b="1">
              <a:latin typeface="LiSong Pro"/>
              <a:ea typeface="LiSong Pro"/>
              <a:cs typeface="LiSong Pro"/>
              <a:sym typeface="LiSong Pro"/>
            </a:endParaRPr>
          </a:p>
        </p:txBody>
      </p:sp>
      <p:sp>
        <p:nvSpPr>
          <p:cNvPr id="219" name="Google Shape;219;p19"/>
          <p:cNvSpPr/>
          <p:nvPr/>
        </p:nvSpPr>
        <p:spPr>
          <a:xfrm>
            <a:off x="1624100" y="4605788"/>
            <a:ext cx="1146600" cy="341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Quality 質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20" name="Google Shape;220;p19"/>
          <p:cNvSpPr/>
          <p:nvPr/>
        </p:nvSpPr>
        <p:spPr>
          <a:xfrm>
            <a:off x="3948000" y="4605788"/>
            <a:ext cx="1876800" cy="341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Representative代表性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21" name="Google Shape;221;p19"/>
          <p:cNvSpPr/>
          <p:nvPr/>
        </p:nvSpPr>
        <p:spPr>
          <a:xfrm>
            <a:off x="6747100" y="4626188"/>
            <a:ext cx="11466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Quantity 量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22" name="Google Shape;222;p19"/>
          <p:cNvSpPr/>
          <p:nvPr/>
        </p:nvSpPr>
        <p:spPr>
          <a:xfrm>
            <a:off x="3882300" y="3583425"/>
            <a:ext cx="2069100" cy="341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生成式模型 GAN/LLM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23" name="Google Shape;223;p19"/>
          <p:cNvSpPr/>
          <p:nvPr/>
        </p:nvSpPr>
        <p:spPr>
          <a:xfrm>
            <a:off x="6209125" y="3583438"/>
            <a:ext cx="2069100" cy="341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判別式模型 SVM/XGBoost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24" name="Google Shape;224;p19"/>
          <p:cNvSpPr/>
          <p:nvPr/>
        </p:nvSpPr>
        <p:spPr>
          <a:xfrm>
            <a:off x="1555475" y="3583438"/>
            <a:ext cx="2069100" cy="341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決策模型 RL/GA</a:t>
            </a:r>
            <a:endParaRPr b="1" sz="1200">
              <a:solidFill>
                <a:srgbClr val="434343"/>
              </a:solidFill>
            </a:endParaRPr>
          </a:p>
        </p:txBody>
      </p:sp>
      <p:cxnSp>
        <p:nvCxnSpPr>
          <p:cNvPr id="225" name="Google Shape;225;p19"/>
          <p:cNvCxnSpPr>
            <a:stCxn id="219" idx="3"/>
            <a:endCxn id="220" idx="1"/>
          </p:cNvCxnSpPr>
          <p:nvPr/>
        </p:nvCxnSpPr>
        <p:spPr>
          <a:xfrm>
            <a:off x="2770700" y="4776488"/>
            <a:ext cx="1177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6" name="Google Shape;226;p19"/>
          <p:cNvCxnSpPr>
            <a:stCxn id="221" idx="1"/>
            <a:endCxn id="220" idx="3"/>
          </p:cNvCxnSpPr>
          <p:nvPr/>
        </p:nvCxnSpPr>
        <p:spPr>
          <a:xfrm rot="10800000">
            <a:off x="5824900" y="4776488"/>
            <a:ext cx="922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227" name="Google Shape;227;p19"/>
          <p:cNvGrpSpPr/>
          <p:nvPr/>
        </p:nvGrpSpPr>
        <p:grpSpPr>
          <a:xfrm>
            <a:off x="1555475" y="514363"/>
            <a:ext cx="2069100" cy="1191050"/>
            <a:chOff x="1221150" y="525450"/>
            <a:chExt cx="2069100" cy="1191050"/>
          </a:xfrm>
        </p:grpSpPr>
        <p:sp>
          <p:nvSpPr>
            <p:cNvPr id="228" name="Google Shape;228;p19"/>
            <p:cNvSpPr/>
            <p:nvPr/>
          </p:nvSpPr>
          <p:spPr>
            <a:xfrm>
              <a:off x="1673700" y="1361300"/>
              <a:ext cx="11466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客戶價值深化</a:t>
              </a:r>
              <a:endParaRPr b="1" sz="1200">
                <a:solidFill>
                  <a:srgbClr val="434343"/>
                </a:solidFill>
              </a:endParaRPr>
            </a:p>
          </p:txBody>
        </p:sp>
        <p:sp>
          <p:nvSpPr>
            <p:cNvPr id="229" name="Google Shape;229;p19"/>
            <p:cNvSpPr/>
            <p:nvPr/>
          </p:nvSpPr>
          <p:spPr>
            <a:xfrm>
              <a:off x="1433150" y="943375"/>
              <a:ext cx="16353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藍湖市場拓展</a:t>
              </a:r>
              <a:endParaRPr b="1" sz="1200">
                <a:solidFill>
                  <a:srgbClr val="434343"/>
                </a:solidFill>
              </a:endParaRPr>
            </a:p>
          </p:txBody>
        </p:sp>
        <p:sp>
          <p:nvSpPr>
            <p:cNvPr id="230" name="Google Shape;230;p19"/>
            <p:cNvSpPr/>
            <p:nvPr/>
          </p:nvSpPr>
          <p:spPr>
            <a:xfrm>
              <a:off x="1221150" y="525450"/>
              <a:ext cx="20691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藍海市場發現</a:t>
              </a:r>
              <a:endParaRPr b="1" sz="1200">
                <a:solidFill>
                  <a:srgbClr val="434343"/>
                </a:solidFill>
              </a:endParaRPr>
            </a:p>
          </p:txBody>
        </p:sp>
      </p:grpSp>
      <p:grpSp>
        <p:nvGrpSpPr>
          <p:cNvPr id="231" name="Google Shape;231;p19"/>
          <p:cNvGrpSpPr/>
          <p:nvPr/>
        </p:nvGrpSpPr>
        <p:grpSpPr>
          <a:xfrm>
            <a:off x="3901800" y="511863"/>
            <a:ext cx="2069100" cy="1196038"/>
            <a:chOff x="3553850" y="525450"/>
            <a:chExt cx="2069100" cy="1196038"/>
          </a:xfrm>
        </p:grpSpPr>
        <p:sp>
          <p:nvSpPr>
            <p:cNvPr id="232" name="Google Shape;232;p19"/>
            <p:cNvSpPr/>
            <p:nvPr/>
          </p:nvSpPr>
          <p:spPr>
            <a:xfrm>
              <a:off x="4003197" y="1366288"/>
              <a:ext cx="11466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改善式創新</a:t>
              </a:r>
              <a:endParaRPr b="1" sz="1200">
                <a:solidFill>
                  <a:srgbClr val="434343"/>
                </a:solidFill>
              </a:endParaRPr>
            </a:p>
          </p:txBody>
        </p:sp>
        <p:sp>
          <p:nvSpPr>
            <p:cNvPr id="233" name="Google Shape;233;p19"/>
            <p:cNvSpPr/>
            <p:nvPr/>
          </p:nvSpPr>
          <p:spPr>
            <a:xfrm>
              <a:off x="3760738" y="943375"/>
              <a:ext cx="16353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卓越式創新</a:t>
              </a:r>
              <a:endParaRPr b="1" sz="1200">
                <a:solidFill>
                  <a:srgbClr val="434343"/>
                </a:solidFill>
              </a:endParaRPr>
            </a:p>
          </p:txBody>
        </p:sp>
        <p:sp>
          <p:nvSpPr>
            <p:cNvPr id="234" name="Google Shape;234;p19"/>
            <p:cNvSpPr/>
            <p:nvPr/>
          </p:nvSpPr>
          <p:spPr>
            <a:xfrm>
              <a:off x="3553850" y="525450"/>
              <a:ext cx="20691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破壞式創新</a:t>
              </a:r>
              <a:endParaRPr b="1" sz="1200">
                <a:solidFill>
                  <a:srgbClr val="434343"/>
                </a:solidFill>
              </a:endParaRPr>
            </a:p>
          </p:txBody>
        </p:sp>
      </p:grpSp>
      <p:grpSp>
        <p:nvGrpSpPr>
          <p:cNvPr id="235" name="Google Shape;235;p19"/>
          <p:cNvGrpSpPr/>
          <p:nvPr/>
        </p:nvGrpSpPr>
        <p:grpSpPr>
          <a:xfrm>
            <a:off x="6248125" y="510150"/>
            <a:ext cx="2069100" cy="1199463"/>
            <a:chOff x="5998975" y="519150"/>
            <a:chExt cx="2069100" cy="1199463"/>
          </a:xfrm>
        </p:grpSpPr>
        <p:sp>
          <p:nvSpPr>
            <p:cNvPr id="236" name="Google Shape;236;p19"/>
            <p:cNvSpPr/>
            <p:nvPr/>
          </p:nvSpPr>
          <p:spPr>
            <a:xfrm>
              <a:off x="6445125" y="1363413"/>
              <a:ext cx="11466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情緒分析感知</a:t>
              </a:r>
              <a:endParaRPr b="1" sz="1200">
                <a:solidFill>
                  <a:srgbClr val="434343"/>
                </a:solidFill>
              </a:endParaRPr>
            </a:p>
          </p:txBody>
        </p:sp>
        <p:sp>
          <p:nvSpPr>
            <p:cNvPr id="237" name="Google Shape;237;p19"/>
            <p:cNvSpPr/>
            <p:nvPr/>
          </p:nvSpPr>
          <p:spPr>
            <a:xfrm>
              <a:off x="6200775" y="940225"/>
              <a:ext cx="16353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情緒生成模擬</a:t>
              </a:r>
              <a:endParaRPr b="1" sz="1200">
                <a:solidFill>
                  <a:srgbClr val="434343"/>
                </a:solidFill>
              </a:endParaRPr>
            </a:p>
          </p:txBody>
        </p:sp>
        <p:sp>
          <p:nvSpPr>
            <p:cNvPr id="238" name="Google Shape;238;p19"/>
            <p:cNvSpPr/>
            <p:nvPr/>
          </p:nvSpPr>
          <p:spPr>
            <a:xfrm>
              <a:off x="5998975" y="519150"/>
              <a:ext cx="2069100" cy="355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200">
                  <a:solidFill>
                    <a:srgbClr val="434343"/>
                  </a:solidFill>
                </a:rPr>
                <a:t>情緒人機互動</a:t>
              </a:r>
              <a:endParaRPr b="1" sz="1200">
                <a:solidFill>
                  <a:srgbClr val="434343"/>
                </a:solidFill>
              </a:endParaRPr>
            </a:p>
          </p:txBody>
        </p:sp>
      </p:grpSp>
      <p:sp>
        <p:nvSpPr>
          <p:cNvPr id="239" name="Google Shape;239;p19"/>
          <p:cNvSpPr/>
          <p:nvPr/>
        </p:nvSpPr>
        <p:spPr>
          <a:xfrm>
            <a:off x="3365850" y="4284125"/>
            <a:ext cx="1574400" cy="341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E16800"/>
                </a:solidFill>
              </a:rPr>
              <a:t>Unbiased 無偏差</a:t>
            </a:r>
            <a:endParaRPr sz="1200">
              <a:solidFill>
                <a:srgbClr val="E16800"/>
              </a:solidFill>
            </a:endParaRPr>
          </a:p>
        </p:txBody>
      </p:sp>
      <p:sp>
        <p:nvSpPr>
          <p:cNvPr id="240" name="Google Shape;240;p19"/>
          <p:cNvSpPr/>
          <p:nvPr/>
        </p:nvSpPr>
        <p:spPr>
          <a:xfrm>
            <a:off x="1874450" y="4284125"/>
            <a:ext cx="1701900" cy="341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E16800"/>
                </a:solidFill>
              </a:rPr>
              <a:t>Correctness 正確性</a:t>
            </a:r>
            <a:endParaRPr sz="1200">
              <a:solidFill>
                <a:srgbClr val="E16800"/>
              </a:solidFill>
            </a:endParaRPr>
          </a:p>
        </p:txBody>
      </p:sp>
      <p:sp>
        <p:nvSpPr>
          <p:cNvPr id="241" name="Google Shape;241;p19"/>
          <p:cNvSpPr/>
          <p:nvPr/>
        </p:nvSpPr>
        <p:spPr>
          <a:xfrm>
            <a:off x="4854675" y="4284125"/>
            <a:ext cx="1336800" cy="341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E16800"/>
                </a:solidFill>
              </a:rPr>
              <a:t>Variety 多樣性</a:t>
            </a:r>
            <a:endParaRPr sz="1200">
              <a:solidFill>
                <a:srgbClr val="E16800"/>
              </a:solidFill>
            </a:endParaRPr>
          </a:p>
        </p:txBody>
      </p:sp>
      <p:sp>
        <p:nvSpPr>
          <p:cNvPr id="242" name="Google Shape;242;p19"/>
          <p:cNvSpPr/>
          <p:nvPr/>
        </p:nvSpPr>
        <p:spPr>
          <a:xfrm>
            <a:off x="6086500" y="4284125"/>
            <a:ext cx="1513500" cy="341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E16800"/>
                </a:solidFill>
              </a:rPr>
              <a:t>Sufficiency 充足性</a:t>
            </a:r>
            <a:endParaRPr sz="1200">
              <a:solidFill>
                <a:srgbClr val="E16800"/>
              </a:solidFill>
            </a:endParaRPr>
          </a:p>
        </p:txBody>
      </p:sp>
      <p:pic>
        <p:nvPicPr>
          <p:cNvPr id="243" name="Google Shape;24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550" y="624662"/>
            <a:ext cx="655200" cy="65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050" y="3234799"/>
            <a:ext cx="655200" cy="65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2550" y="4284138"/>
            <a:ext cx="655200" cy="65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3050" y="2185438"/>
            <a:ext cx="655200" cy="65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0"/>
          <p:cNvSpPr/>
          <p:nvPr/>
        </p:nvSpPr>
        <p:spPr>
          <a:xfrm>
            <a:off x="827575" y="1625"/>
            <a:ext cx="7489200" cy="2921700"/>
          </a:xfrm>
          <a:prstGeom prst="roundRect">
            <a:avLst>
              <a:gd fmla="val 7511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0"/>
          <p:cNvSpPr/>
          <p:nvPr/>
        </p:nvSpPr>
        <p:spPr>
          <a:xfrm>
            <a:off x="827550" y="3001950"/>
            <a:ext cx="7489200" cy="2096700"/>
          </a:xfrm>
          <a:prstGeom prst="roundRect">
            <a:avLst>
              <a:gd fmla="val 7511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0"/>
          <p:cNvSpPr/>
          <p:nvPr/>
        </p:nvSpPr>
        <p:spPr>
          <a:xfrm>
            <a:off x="1080900" y="1202025"/>
            <a:ext cx="6982200" cy="1588500"/>
          </a:xfrm>
          <a:prstGeom prst="roundRect">
            <a:avLst>
              <a:gd fmla="val 9942" name="adj"/>
            </a:avLst>
          </a:prstGeom>
          <a:solidFill>
            <a:srgbClr val="C9DAF8"/>
          </a:solidFill>
          <a:ln cap="flat" cmpd="sng" w="19050">
            <a:solidFill>
              <a:srgbClr val="C9DA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Model</a:t>
            </a:r>
            <a:endParaRPr b="1"/>
          </a:p>
        </p:txBody>
      </p:sp>
      <p:sp>
        <p:nvSpPr>
          <p:cNvPr id="254" name="Google Shape;254;p20"/>
          <p:cNvSpPr/>
          <p:nvPr/>
        </p:nvSpPr>
        <p:spPr>
          <a:xfrm>
            <a:off x="1479750" y="2167575"/>
            <a:ext cx="6184800" cy="442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Foundation</a:t>
            </a:r>
            <a:r>
              <a:rPr b="1" lang="zh-TW" sz="1200">
                <a:solidFill>
                  <a:srgbClr val="434343"/>
                </a:solidFill>
              </a:rPr>
              <a:t> (Predictive AI, Generative AI)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55" name="Google Shape;255;p20"/>
          <p:cNvSpPr/>
          <p:nvPr/>
        </p:nvSpPr>
        <p:spPr>
          <a:xfrm>
            <a:off x="1479750" y="1705050"/>
            <a:ext cx="17064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674E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C</a:t>
            </a:r>
            <a:r>
              <a:rPr b="1" lang="zh-TW" sz="1200">
                <a:solidFill>
                  <a:srgbClr val="434343"/>
                </a:solidFill>
              </a:rPr>
              <a:t>ompetitive AI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56" name="Google Shape;256;p20"/>
          <p:cNvSpPr/>
          <p:nvPr/>
        </p:nvSpPr>
        <p:spPr>
          <a:xfrm>
            <a:off x="5927575" y="1705050"/>
            <a:ext cx="17064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674E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Emotional AI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57" name="Google Shape;257;p20"/>
          <p:cNvSpPr/>
          <p:nvPr/>
        </p:nvSpPr>
        <p:spPr>
          <a:xfrm>
            <a:off x="3688525" y="1705050"/>
            <a:ext cx="17064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674E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Creative AI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58" name="Google Shape;258;p20"/>
          <p:cNvSpPr/>
          <p:nvPr/>
        </p:nvSpPr>
        <p:spPr>
          <a:xfrm>
            <a:off x="1080900" y="92438"/>
            <a:ext cx="6982200" cy="9660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Applications</a:t>
            </a:r>
            <a:endParaRPr b="1"/>
          </a:p>
        </p:txBody>
      </p:sp>
      <p:sp>
        <p:nvSpPr>
          <p:cNvPr id="259" name="Google Shape;259;p20"/>
          <p:cNvSpPr/>
          <p:nvPr/>
        </p:nvSpPr>
        <p:spPr>
          <a:xfrm>
            <a:off x="1080900" y="4150713"/>
            <a:ext cx="6982200" cy="8343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>
                <a:solidFill>
                  <a:schemeClr val="dk1"/>
                </a:solidFill>
              </a:rPr>
              <a:t>Data</a:t>
            </a:r>
            <a:endParaRPr b="1"/>
          </a:p>
        </p:txBody>
      </p:sp>
      <p:sp>
        <p:nvSpPr>
          <p:cNvPr id="260" name="Google Shape;260;p20"/>
          <p:cNvSpPr/>
          <p:nvPr/>
        </p:nvSpPr>
        <p:spPr>
          <a:xfrm>
            <a:off x="1080900" y="3139725"/>
            <a:ext cx="6982200" cy="9009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Algorithm</a:t>
            </a:r>
            <a:endParaRPr b="1"/>
          </a:p>
        </p:txBody>
      </p:sp>
      <p:sp>
        <p:nvSpPr>
          <p:cNvPr id="261" name="Google Shape;261;p20"/>
          <p:cNvSpPr/>
          <p:nvPr/>
        </p:nvSpPr>
        <p:spPr>
          <a:xfrm>
            <a:off x="1479600" y="4578538"/>
            <a:ext cx="17064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Representative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62" name="Google Shape;262;p20"/>
          <p:cNvSpPr/>
          <p:nvPr/>
        </p:nvSpPr>
        <p:spPr>
          <a:xfrm>
            <a:off x="3718800" y="4578538"/>
            <a:ext cx="17064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Co</a:t>
            </a:r>
            <a:r>
              <a:rPr b="1" lang="zh-TW" sz="1200">
                <a:solidFill>
                  <a:srgbClr val="434343"/>
                </a:solidFill>
              </a:rPr>
              <a:t>mpleteness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63" name="Google Shape;263;p20"/>
          <p:cNvSpPr/>
          <p:nvPr/>
        </p:nvSpPr>
        <p:spPr>
          <a:xfrm>
            <a:off x="5958000" y="4578538"/>
            <a:ext cx="17064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Consistency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64" name="Google Shape;264;p20"/>
          <p:cNvSpPr/>
          <p:nvPr/>
        </p:nvSpPr>
        <p:spPr>
          <a:xfrm>
            <a:off x="1479600" y="3605650"/>
            <a:ext cx="17064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Design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65" name="Google Shape;265;p20"/>
          <p:cNvSpPr/>
          <p:nvPr/>
        </p:nvSpPr>
        <p:spPr>
          <a:xfrm>
            <a:off x="3718800" y="3605650"/>
            <a:ext cx="17064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Optimize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66" name="Google Shape;266;p20"/>
          <p:cNvSpPr/>
          <p:nvPr/>
        </p:nvSpPr>
        <p:spPr>
          <a:xfrm>
            <a:off x="5958000" y="3605650"/>
            <a:ext cx="1706400" cy="300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Select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67" name="Google Shape;267;p20"/>
          <p:cNvSpPr/>
          <p:nvPr/>
        </p:nvSpPr>
        <p:spPr>
          <a:xfrm>
            <a:off x="1479600" y="552227"/>
            <a:ext cx="1706400" cy="341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Tech Innovation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68" name="Google Shape;268;p20"/>
          <p:cNvSpPr/>
          <p:nvPr/>
        </p:nvSpPr>
        <p:spPr>
          <a:xfrm>
            <a:off x="3688375" y="552227"/>
            <a:ext cx="1706400" cy="341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Decision making &amp;  Improve efficiency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69" name="Google Shape;269;p20"/>
          <p:cNvSpPr/>
          <p:nvPr/>
        </p:nvSpPr>
        <p:spPr>
          <a:xfrm>
            <a:off x="5897150" y="552227"/>
            <a:ext cx="1706400" cy="341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Business Model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70" name="Google Shape;270;p20"/>
          <p:cNvSpPr txBox="1"/>
          <p:nvPr/>
        </p:nvSpPr>
        <p:spPr>
          <a:xfrm>
            <a:off x="349200" y="92450"/>
            <a:ext cx="389100" cy="7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</a:rPr>
              <a:t>宏觀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71" name="Google Shape;271;p20"/>
          <p:cNvSpPr txBox="1"/>
          <p:nvPr/>
        </p:nvSpPr>
        <p:spPr>
          <a:xfrm>
            <a:off x="349200" y="4251825"/>
            <a:ext cx="389100" cy="7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</a:rPr>
              <a:t>微</a:t>
            </a:r>
            <a:r>
              <a:rPr lang="zh-TW" sz="1800">
                <a:solidFill>
                  <a:schemeClr val="dk2"/>
                </a:solidFill>
              </a:rPr>
              <a:t>觀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272" name="Google Shape;272;p20"/>
          <p:cNvCxnSpPr>
            <a:stCxn id="271" idx="0"/>
            <a:endCxn id="270" idx="2"/>
          </p:cNvCxnSpPr>
          <p:nvPr/>
        </p:nvCxnSpPr>
        <p:spPr>
          <a:xfrm rot="10800000">
            <a:off x="543750" y="825525"/>
            <a:ext cx="0" cy="3426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1"/>
          <p:cNvSpPr/>
          <p:nvPr/>
        </p:nvSpPr>
        <p:spPr>
          <a:xfrm>
            <a:off x="827550" y="0"/>
            <a:ext cx="7489200" cy="2921700"/>
          </a:xfrm>
          <a:prstGeom prst="roundRect">
            <a:avLst>
              <a:gd fmla="val 7511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1"/>
          <p:cNvSpPr/>
          <p:nvPr/>
        </p:nvSpPr>
        <p:spPr>
          <a:xfrm>
            <a:off x="814575" y="3010300"/>
            <a:ext cx="7489200" cy="2096700"/>
          </a:xfrm>
          <a:prstGeom prst="roundRect">
            <a:avLst>
              <a:gd fmla="val 7511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1"/>
          <p:cNvSpPr/>
          <p:nvPr/>
        </p:nvSpPr>
        <p:spPr>
          <a:xfrm>
            <a:off x="1080900" y="1202025"/>
            <a:ext cx="6982200" cy="1588500"/>
          </a:xfrm>
          <a:prstGeom prst="roundRect">
            <a:avLst>
              <a:gd fmla="val 9942" name="adj"/>
            </a:avLst>
          </a:prstGeom>
          <a:solidFill>
            <a:srgbClr val="C9DAF8"/>
          </a:solidFill>
          <a:ln cap="flat" cmpd="sng" w="19050">
            <a:solidFill>
              <a:srgbClr val="C9DA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54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Model</a:t>
            </a:r>
            <a:endParaRPr b="1"/>
          </a:p>
        </p:txBody>
      </p:sp>
      <p:sp>
        <p:nvSpPr>
          <p:cNvPr id="280" name="Google Shape;280;p21"/>
          <p:cNvSpPr/>
          <p:nvPr/>
        </p:nvSpPr>
        <p:spPr>
          <a:xfrm>
            <a:off x="1479750" y="2243775"/>
            <a:ext cx="6184800" cy="442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Foundation </a:t>
            </a:r>
            <a:r>
              <a:rPr b="1" lang="zh-TW" sz="1200">
                <a:solidFill>
                  <a:srgbClr val="434343"/>
                </a:solidFill>
              </a:rPr>
              <a:t>基石</a:t>
            </a:r>
            <a:r>
              <a:rPr b="1" lang="zh-TW" sz="1200">
                <a:solidFill>
                  <a:srgbClr val="434343"/>
                </a:solidFill>
              </a:rPr>
              <a:t> (Predictive AI, Generative AI)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81" name="Google Shape;281;p21"/>
          <p:cNvSpPr/>
          <p:nvPr/>
        </p:nvSpPr>
        <p:spPr>
          <a:xfrm>
            <a:off x="1449475" y="1639050"/>
            <a:ext cx="1706400" cy="442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674E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Competitive AI </a:t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競爭型 AI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82" name="Google Shape;282;p21"/>
          <p:cNvSpPr/>
          <p:nvPr/>
        </p:nvSpPr>
        <p:spPr>
          <a:xfrm>
            <a:off x="5927575" y="1639050"/>
            <a:ext cx="1706400" cy="442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674E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Emotional AI</a:t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情感型 AI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83" name="Google Shape;283;p21"/>
          <p:cNvSpPr/>
          <p:nvPr/>
        </p:nvSpPr>
        <p:spPr>
          <a:xfrm>
            <a:off x="3688525" y="1639050"/>
            <a:ext cx="1706400" cy="442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674E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Creative AI</a:t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創造型 AI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84" name="Google Shape;284;p21"/>
          <p:cNvSpPr/>
          <p:nvPr/>
        </p:nvSpPr>
        <p:spPr>
          <a:xfrm>
            <a:off x="1080900" y="92438"/>
            <a:ext cx="6982200" cy="9660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0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Application</a:t>
            </a:r>
            <a:endParaRPr b="1"/>
          </a:p>
        </p:txBody>
      </p:sp>
      <p:sp>
        <p:nvSpPr>
          <p:cNvPr id="285" name="Google Shape;285;p21"/>
          <p:cNvSpPr/>
          <p:nvPr/>
        </p:nvSpPr>
        <p:spPr>
          <a:xfrm>
            <a:off x="1080900" y="4150713"/>
            <a:ext cx="6982200" cy="8343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18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>
                <a:solidFill>
                  <a:schemeClr val="dk1"/>
                </a:solidFill>
              </a:rPr>
              <a:t>Data</a:t>
            </a:r>
            <a:endParaRPr b="1"/>
          </a:p>
        </p:txBody>
      </p:sp>
      <p:sp>
        <p:nvSpPr>
          <p:cNvPr id="286" name="Google Shape;286;p21"/>
          <p:cNvSpPr/>
          <p:nvPr/>
        </p:nvSpPr>
        <p:spPr>
          <a:xfrm>
            <a:off x="1080900" y="3139725"/>
            <a:ext cx="6982200" cy="9009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54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Algorithm </a:t>
            </a:r>
            <a:r>
              <a:rPr b="1" lang="zh-TW"/>
              <a:t>演算法</a:t>
            </a:r>
            <a:endParaRPr b="1"/>
          </a:p>
        </p:txBody>
      </p:sp>
      <p:sp>
        <p:nvSpPr>
          <p:cNvPr id="287" name="Google Shape;287;p21"/>
          <p:cNvSpPr/>
          <p:nvPr/>
        </p:nvSpPr>
        <p:spPr>
          <a:xfrm>
            <a:off x="1479600" y="4493775"/>
            <a:ext cx="1706400" cy="442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Quality</a:t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質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88" name="Google Shape;288;p21"/>
          <p:cNvSpPr/>
          <p:nvPr/>
        </p:nvSpPr>
        <p:spPr>
          <a:xfrm>
            <a:off x="3718800" y="4493775"/>
            <a:ext cx="1706400" cy="442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Representative</a:t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1200">
                <a:solidFill>
                  <a:srgbClr val="434343"/>
                </a:solidFill>
              </a:rPr>
              <a:t>代表性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89" name="Google Shape;289;p21"/>
          <p:cNvSpPr/>
          <p:nvPr/>
        </p:nvSpPr>
        <p:spPr>
          <a:xfrm>
            <a:off x="5958000" y="4493775"/>
            <a:ext cx="1706400" cy="442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Quantity</a:t>
            </a:r>
            <a:endParaRPr b="1" sz="12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量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90" name="Google Shape;290;p21"/>
          <p:cNvSpPr/>
          <p:nvPr/>
        </p:nvSpPr>
        <p:spPr>
          <a:xfrm>
            <a:off x="1479600" y="3539650"/>
            <a:ext cx="1706400" cy="442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生成式模型</a:t>
            </a:r>
            <a:br>
              <a:rPr b="1" lang="zh-TW" sz="1200">
                <a:solidFill>
                  <a:srgbClr val="434343"/>
                </a:solidFill>
              </a:rPr>
            </a:br>
            <a:r>
              <a:rPr b="1" lang="zh-TW" sz="1200">
                <a:solidFill>
                  <a:srgbClr val="434343"/>
                </a:solidFill>
              </a:rPr>
              <a:t>GAN/LLM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91" name="Google Shape;291;p21"/>
          <p:cNvSpPr/>
          <p:nvPr/>
        </p:nvSpPr>
        <p:spPr>
          <a:xfrm>
            <a:off x="3628875" y="3539650"/>
            <a:ext cx="1860600" cy="442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判別式模型</a:t>
            </a:r>
            <a:br>
              <a:rPr b="1" lang="zh-TW" sz="1200">
                <a:solidFill>
                  <a:srgbClr val="434343"/>
                </a:solidFill>
              </a:rPr>
            </a:br>
            <a:r>
              <a:rPr b="1" lang="zh-TW" sz="1200">
                <a:solidFill>
                  <a:srgbClr val="434343"/>
                </a:solidFill>
              </a:rPr>
              <a:t>SVM/XGBoost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92" name="Google Shape;292;p21"/>
          <p:cNvSpPr/>
          <p:nvPr/>
        </p:nvSpPr>
        <p:spPr>
          <a:xfrm>
            <a:off x="5958000" y="3539650"/>
            <a:ext cx="1706400" cy="442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決策模型</a:t>
            </a:r>
            <a:br>
              <a:rPr b="1" lang="zh-TW" sz="1200">
                <a:solidFill>
                  <a:srgbClr val="434343"/>
                </a:solidFill>
              </a:rPr>
            </a:br>
            <a:r>
              <a:rPr b="1" lang="zh-TW" sz="1200">
                <a:solidFill>
                  <a:srgbClr val="434343"/>
                </a:solidFill>
              </a:rPr>
              <a:t>RL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93" name="Google Shape;293;p21"/>
          <p:cNvSpPr/>
          <p:nvPr/>
        </p:nvSpPr>
        <p:spPr>
          <a:xfrm>
            <a:off x="3688375" y="552227"/>
            <a:ext cx="1706400" cy="341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中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94" name="Google Shape;294;p21"/>
          <p:cNvSpPr/>
          <p:nvPr/>
        </p:nvSpPr>
        <p:spPr>
          <a:xfrm>
            <a:off x="5897150" y="552227"/>
            <a:ext cx="1706400" cy="341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上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295" name="Google Shape;295;p21"/>
          <p:cNvSpPr/>
          <p:nvPr/>
        </p:nvSpPr>
        <p:spPr>
          <a:xfrm>
            <a:off x="1479600" y="552227"/>
            <a:ext cx="1706400" cy="341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434343"/>
                </a:solidFill>
              </a:rPr>
              <a:t>下</a:t>
            </a:r>
            <a:endParaRPr b="1" sz="1200">
              <a:solidFill>
                <a:srgbClr val="434343"/>
              </a:solidFill>
            </a:endParaRPr>
          </a:p>
        </p:txBody>
      </p:sp>
      <p:cxnSp>
        <p:nvCxnSpPr>
          <p:cNvPr id="296" name="Google Shape;296;p21"/>
          <p:cNvCxnSpPr>
            <a:stCxn id="287" idx="3"/>
            <a:endCxn id="288" idx="1"/>
          </p:cNvCxnSpPr>
          <p:nvPr/>
        </p:nvCxnSpPr>
        <p:spPr>
          <a:xfrm>
            <a:off x="3186000" y="4715175"/>
            <a:ext cx="532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7" name="Google Shape;297;p21"/>
          <p:cNvCxnSpPr>
            <a:stCxn id="289" idx="1"/>
            <a:endCxn id="288" idx="3"/>
          </p:cNvCxnSpPr>
          <p:nvPr/>
        </p:nvCxnSpPr>
        <p:spPr>
          <a:xfrm rot="10800000">
            <a:off x="5425200" y="4715175"/>
            <a:ext cx="532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