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c689933810_1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c689933810_1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c689933810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c689933810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c689933810_1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c689933810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c67a18b32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c67a18b32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World models 的生成互動環境可以被視為一類世界模型，它們能夠實現在行動輸入條件下的下一幀預測。這樣的模型對於訓練代理人有可能是有用的，因為它們可以在代理人訓練時用於學習策略，而無需直接從環境中獲取經驗。</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zh-TW"/>
              <a:t>Video models </a:t>
            </a:r>
            <a:r>
              <a:rPr lang="zh-TW"/>
              <a:t>他們</a:t>
            </a:r>
            <a:r>
              <a:rPr lang="zh-TW"/>
              <a:t>的工作與</a:t>
            </a:r>
            <a:r>
              <a:rPr lang="zh-TW"/>
              <a:t>影片</a:t>
            </a:r>
            <a:r>
              <a:rPr lang="zh-TW"/>
              <a:t>模型相關，這些模型通常會以初始幀（或文本）為條件，並預測</a:t>
            </a:r>
            <a:r>
              <a:rPr lang="zh-TW"/>
              <a:t>影片</a:t>
            </a:r>
            <a:r>
              <a:rPr lang="zh-TW"/>
              <a:t>中剩餘的幀。</a:t>
            </a:r>
            <a:r>
              <a:rPr lang="zh-TW"/>
              <a:t>他們</a:t>
            </a:r>
            <a:r>
              <a:rPr lang="zh-TW"/>
              <a:t>的方法最類似於最近基於變形器的模型，因為</a:t>
            </a:r>
            <a:r>
              <a:rPr lang="zh-TW"/>
              <a:t>他們</a:t>
            </a:r>
            <a:r>
              <a:rPr lang="zh-TW"/>
              <a:t>使用了MaskGIT和ST-Transformer在標記化圖像上。雖然</a:t>
            </a:r>
            <a:r>
              <a:rPr lang="zh-TW"/>
              <a:t>影片</a:t>
            </a:r>
            <a:r>
              <a:rPr lang="zh-TW"/>
              <a:t>模型越來越具有可控性，但</a:t>
            </a:r>
            <a:r>
              <a:rPr lang="zh-TW"/>
              <a:t>他們</a:t>
            </a:r>
            <a:r>
              <a:rPr lang="zh-TW"/>
              <a:t>追求更具有行動性的目標，並明確從數據中學習潛在的行動空間。</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Playable Video Generation 與Genie相比，PVG考慮的是特定領域的靜態示例，而不是通過提示生成全新的環境。</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Environment generation </a:t>
            </a:r>
            <a:r>
              <a:rPr lang="zh-TW"/>
              <a:t>他們</a:t>
            </a:r>
            <a:r>
              <a:rPr lang="zh-TW"/>
              <a:t>的工作也與程序性內容生成（PCG</a:t>
            </a:r>
            <a:r>
              <a:rPr lang="zh-TW">
                <a:solidFill>
                  <a:schemeClr val="dk1"/>
                </a:solidFill>
              </a:rPr>
              <a:t>）</a:t>
            </a:r>
            <a:r>
              <a:rPr lang="zh-TW"/>
              <a:t>有關，在這方面，機器學習已被證明對生成遊戲關卡非常有效，最近通過直接編寫遊戲代碼的語言模型。語言模型本身也可以被視為是交互式環境。相比之下，在</a:t>
            </a:r>
            <a:r>
              <a:rPr lang="zh-TW"/>
              <a:t>他們</a:t>
            </a:r>
            <a:r>
              <a:rPr lang="zh-TW"/>
              <a:t>的設置中，關卡可以直接從像素中學習和生成，這使</a:t>
            </a:r>
            <a:r>
              <a:rPr lang="zh-TW"/>
              <a:t>他們</a:t>
            </a:r>
            <a:r>
              <a:rPr lang="zh-TW"/>
              <a:t>能夠利用互聯網</a:t>
            </a:r>
            <a:r>
              <a:rPr lang="zh-TW"/>
              <a:t>影片</a:t>
            </a:r>
            <a:r>
              <a:rPr lang="zh-TW"/>
              <a:t>數據的多樣性。</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Training agents with latent actions 先前的工作已經使用潛在動作進行觀察的模仿、規劃和預訓練強化學習代理人。這些方法與</a:t>
            </a:r>
            <a:r>
              <a:rPr lang="zh-TW"/>
              <a:t>他們</a:t>
            </a:r>
            <a:r>
              <a:rPr lang="zh-TW"/>
              <a:t>的潛在動作模型具有類似的目標，但尚未大規模應用。VPT是一種最近的方法，它使用從人提供的帶標記動作的數據學習的逆動力學模型，將互聯網規模的</a:t>
            </a:r>
            <a:r>
              <a:rPr lang="zh-TW"/>
              <a:t>影片</a:t>
            </a:r>
            <a:r>
              <a:rPr lang="zh-TW"/>
              <a:t>標記為動作，然後可以用於訓練策略。</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c67a18b32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c67a18b32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他們</a:t>
            </a:r>
            <a:r>
              <a:rPr lang="zh-TW"/>
              <a:t>提出了Genie，一種新型的生成式人工智慧，使得任何人，甚至是兒童，都能夢想、創建並進入生成的世界，就像</a:t>
            </a:r>
            <a:r>
              <a:rPr lang="zh-TW"/>
              <a:t>他們</a:t>
            </a:r>
            <a:r>
              <a:rPr lang="zh-TW"/>
              <a:t>能夠進入由人類設計的模擬環境一樣。</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模型還有明顯的改進空間。Genie繼承了其他自回歸變形器模型的一些弱點，可能會出現不現實的未來情景。雖然</a:t>
            </a:r>
            <a:r>
              <a:rPr lang="zh-TW"/>
              <a:t>他們</a:t>
            </a:r>
            <a:r>
              <a:rPr lang="zh-TW"/>
              <a:t>在時空表示方面取得了進展，但</a:t>
            </a:r>
            <a:r>
              <a:rPr lang="zh-TW"/>
              <a:t>他們</a:t>
            </a:r>
            <a:r>
              <a:rPr lang="zh-TW"/>
              <a:t>仍然受限於16幀的記憶，這使得在長時間範圍內獲得一致的環境變得困難。最後，Genie目前的運行速度約為1FPS，需要未來的進步才能實現高效的幀速率以供交互使用。</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然而，</a:t>
            </a:r>
            <a:r>
              <a:rPr lang="zh-TW"/>
              <a:t>他們</a:t>
            </a:r>
            <a:r>
              <a:rPr lang="zh-TW"/>
              <a:t>相信Genie為未來的研究開辟了廣闊的潛力。考慮到其通用性，該模型可以從更大比例的互聯網</a:t>
            </a:r>
            <a:r>
              <a:rPr lang="zh-TW"/>
              <a:t>影片</a:t>
            </a:r>
            <a:r>
              <a:rPr lang="zh-TW"/>
              <a:t>中進行訓練，以模擬多樣化、真實和想像的環境。</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c652e44852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c652e44852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c652e44852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c652e44852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c652e44852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c652e44852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c652e44852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2c652e44852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c67a18b32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c67a18b32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c689933810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c689933810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c689933810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c689933810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Notably, we qualitatively eval- uate our Platformers-trained model using only out-of-distribution (OOD) image prompts, includ- ing those generated from text-to-image models, hand-drawn sketches, and even realistic photos.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c689933810_1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c689933810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zh-TW"/>
              <a:t>Genie: Generative Interactive Environments</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40000"/>
          </a:bodyPr>
          <a:lstStyle/>
          <a:p>
            <a:pPr indent="0" lvl="0" marL="0" rtl="0" algn="ctr">
              <a:spcBef>
                <a:spcPts val="0"/>
              </a:spcBef>
              <a:spcAft>
                <a:spcPts val="0"/>
              </a:spcAft>
              <a:buNone/>
            </a:pPr>
            <a:r>
              <a:rPr lang="zh-TW"/>
              <a:t>Jake Bruce, Michael Dennis, Ashley Edwards, Jack Parker-Holder, Yuge Shi, Edward Hughes, Matthew Lai, Aditi Mavalankar, Richie Steigerwald, Chris Apps, Yusuf Aytar, Sarah Bechtle, Feryal Behbahani, Stephanie Chan, Nicolas Heess, Lucy Gonzalez, Simon Osindero, Sherjil Ozair, Scott Reed, Jingwei Zhang, Konrad Zolna, Jeff Clune, Nando de Freitas, Satinder Singh, Tim Rocktäschel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Scaling and Qualitative Results</a:t>
            </a:r>
            <a:endParaRPr/>
          </a:p>
        </p:txBody>
      </p:sp>
      <p:sp>
        <p:nvSpPr>
          <p:cNvPr id="118" name="Google Shape;118;p22"/>
          <p:cNvSpPr txBox="1"/>
          <p:nvPr>
            <p:ph idx="1" type="body"/>
          </p:nvPr>
        </p:nvSpPr>
        <p:spPr>
          <a:xfrm>
            <a:off x="311700" y="1054075"/>
            <a:ext cx="8275800" cy="38031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Robotics-trained model </a:t>
            </a:r>
            <a:endParaRPr sz="1800"/>
          </a:p>
        </p:txBody>
      </p:sp>
      <p:pic>
        <p:nvPicPr>
          <p:cNvPr id="119" name="Google Shape;119;p22"/>
          <p:cNvPicPr preferRelativeResize="0"/>
          <p:nvPr/>
        </p:nvPicPr>
        <p:blipFill>
          <a:blip r:embed="rId3">
            <a:alphaModFix/>
          </a:blip>
          <a:stretch>
            <a:fillRect/>
          </a:stretch>
        </p:blipFill>
        <p:spPr>
          <a:xfrm>
            <a:off x="2320563" y="1404400"/>
            <a:ext cx="4502876" cy="35333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Training Agents</a:t>
            </a:r>
            <a:endParaRPr/>
          </a:p>
        </p:txBody>
      </p:sp>
      <p:sp>
        <p:nvSpPr>
          <p:cNvPr id="125" name="Google Shape;125;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Genie could one day be used as a foundation world model for training generalist agents</a:t>
            </a:r>
            <a:endParaRPr/>
          </a:p>
        </p:txBody>
      </p:sp>
      <p:pic>
        <p:nvPicPr>
          <p:cNvPr id="126" name="Google Shape;126;p23"/>
          <p:cNvPicPr preferRelativeResize="0"/>
          <p:nvPr/>
        </p:nvPicPr>
        <p:blipFill>
          <a:blip r:embed="rId3">
            <a:alphaModFix/>
          </a:blip>
          <a:stretch>
            <a:fillRect/>
          </a:stretch>
        </p:blipFill>
        <p:spPr>
          <a:xfrm>
            <a:off x="1851888" y="1959575"/>
            <a:ext cx="5261276" cy="2752050"/>
          </a:xfrm>
          <a:prstGeom prst="rect">
            <a:avLst/>
          </a:prstGeom>
          <a:noFill/>
          <a:ln>
            <a:noFill/>
          </a:ln>
        </p:spPr>
      </p:pic>
      <p:sp>
        <p:nvSpPr>
          <p:cNvPr id="127" name="Google Shape;127;p23"/>
          <p:cNvSpPr txBox="1"/>
          <p:nvPr/>
        </p:nvSpPr>
        <p:spPr>
          <a:xfrm>
            <a:off x="3426000" y="3470750"/>
            <a:ext cx="3000000" cy="223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1100">
                <a:solidFill>
                  <a:schemeClr val="dk1"/>
                </a:solidFill>
              </a:rPr>
              <a:t>		 	 	 		</a:t>
            </a:r>
            <a:endParaRPr sz="1100">
              <a:solidFill>
                <a:schemeClr val="dk1"/>
              </a:solidFill>
            </a:endParaRPr>
          </a:p>
          <a:p>
            <a:pPr indent="0" lvl="0" marL="0" rtl="0" algn="l">
              <a:spcBef>
                <a:spcPts val="0"/>
              </a:spcBef>
              <a:spcAft>
                <a:spcPts val="0"/>
              </a:spcAft>
              <a:buNone/>
            </a:pPr>
            <a:r>
              <a:rPr lang="zh-TW" sz="1100">
                <a:solidFill>
                  <a:schemeClr val="dk1"/>
                </a:solidFill>
              </a:rPr>
              <a:t>			</a:t>
            </a:r>
            <a:endParaRPr sz="1100">
              <a:solidFill>
                <a:schemeClr val="dk1"/>
              </a:solidFill>
            </a:endParaRPr>
          </a:p>
          <a:p>
            <a:pPr indent="0" lvl="0" marL="0" rtl="0" algn="l">
              <a:spcBef>
                <a:spcPts val="0"/>
              </a:spcBef>
              <a:spcAft>
                <a:spcPts val="0"/>
              </a:spcAft>
              <a:buNone/>
            </a:pPr>
            <a:r>
              <a:rPr lang="zh-TW" sz="1100">
                <a:solidFill>
                  <a:schemeClr val="dk1"/>
                </a:solidFill>
              </a:rPr>
              <a:t>				</a:t>
            </a:r>
            <a:endParaRPr sz="1100">
              <a:solidFill>
                <a:schemeClr val="dk1"/>
              </a:solidFill>
            </a:endParaRPr>
          </a:p>
          <a:p>
            <a:pPr indent="0" lvl="0" marL="0" rtl="0" algn="l">
              <a:spcBef>
                <a:spcPts val="0"/>
              </a:spcBef>
              <a:spcAft>
                <a:spcPts val="0"/>
              </a:spcAft>
              <a:buNone/>
            </a:pPr>
            <a:r>
              <a:rPr lang="zh-TW" sz="1100">
                <a:solidFill>
                  <a:schemeClr val="dk1"/>
                </a:solidFill>
              </a:rPr>
              <a:t>					</a:t>
            </a:r>
            <a:endParaRPr sz="1100">
              <a:solidFill>
                <a:schemeClr val="dk1"/>
              </a:solidFill>
            </a:endParaRPr>
          </a:p>
          <a:p>
            <a:pPr indent="0" lvl="0" marL="0" rtl="0" algn="l">
              <a:spcBef>
                <a:spcPts val="0"/>
              </a:spcBef>
              <a:spcAft>
                <a:spcPts val="0"/>
              </a:spcAft>
              <a:buNone/>
            </a:pPr>
            <a:r>
              <a:rPr lang="zh-TW" sz="1100">
                <a:solidFill>
                  <a:schemeClr val="dk1"/>
                </a:solidFill>
              </a:rPr>
              <a:t>						</a:t>
            </a:r>
            <a:endParaRPr sz="1100">
              <a:solidFill>
                <a:schemeClr val="dk1"/>
              </a:solidFill>
            </a:endParaRPr>
          </a:p>
          <a:p>
            <a:pPr indent="0" lvl="0" marL="0" rtl="0" algn="l">
              <a:lnSpc>
                <a:spcPct val="115000"/>
              </a:lnSpc>
              <a:spcBef>
                <a:spcPts val="1200"/>
              </a:spcBef>
              <a:spcAft>
                <a:spcPts val="0"/>
              </a:spcAft>
              <a:buNone/>
            </a:pPr>
            <a:r>
              <a:rPr b="1" lang="zh-TW" sz="1100">
                <a:solidFill>
                  <a:schemeClr val="dk1"/>
                </a:solidFill>
              </a:rPr>
              <a:t>Playing from RL environments </a:t>
            </a:r>
            <a:endParaRPr b="1" sz="1100">
              <a:solidFill>
                <a:schemeClr val="dk1"/>
              </a:solidFill>
            </a:endParaRPr>
          </a:p>
          <a:p>
            <a:pPr indent="0" lvl="0" marL="0" rtl="0" algn="l">
              <a:lnSpc>
                <a:spcPct val="115000"/>
              </a:lnSpc>
              <a:spcBef>
                <a:spcPts val="1200"/>
              </a:spcBef>
              <a:spcAft>
                <a:spcPts val="0"/>
              </a:spcAft>
              <a:buNone/>
            </a:pPr>
            <a:r>
              <a:rPr lang="zh-TW" sz="1100">
                <a:solidFill>
                  <a:schemeClr val="dk1"/>
                </a:solidFill>
              </a:rPr>
              <a:t>					</a:t>
            </a:r>
            <a:endParaRPr sz="1100">
              <a:solidFill>
                <a:schemeClr val="dk1"/>
              </a:solidFill>
            </a:endParaRPr>
          </a:p>
          <a:p>
            <a:pPr indent="0" lvl="0" marL="0" rtl="0" algn="l">
              <a:spcBef>
                <a:spcPts val="0"/>
              </a:spcBef>
              <a:spcAft>
                <a:spcPts val="0"/>
              </a:spcAft>
              <a:buNone/>
            </a:pPr>
            <a:r>
              <a:rPr lang="zh-TW" sz="1100">
                <a:solidFill>
                  <a:schemeClr val="dk1"/>
                </a:solidFill>
              </a:rPr>
              <a:t>				</a:t>
            </a:r>
            <a:endParaRPr sz="1100">
              <a:solidFill>
                <a:schemeClr val="dk1"/>
              </a:solidFill>
            </a:endParaRPr>
          </a:p>
          <a:p>
            <a:pPr indent="0" lvl="0" marL="0" rtl="0" algn="l">
              <a:spcBef>
                <a:spcPts val="0"/>
              </a:spcBef>
              <a:spcAft>
                <a:spcPts val="0"/>
              </a:spcAft>
              <a:buNone/>
            </a:pPr>
            <a:r>
              <a:rPr lang="zh-TW" sz="1100">
                <a:solidFill>
                  <a:schemeClr val="dk1"/>
                </a:solidFill>
              </a:rPr>
              <a:t>			</a:t>
            </a:r>
            <a:endParaRPr sz="1100">
              <a:solidFill>
                <a:schemeClr val="dk1"/>
              </a:solidFill>
            </a:endParaRPr>
          </a:p>
          <a:p>
            <a:pPr indent="0" lvl="0" marL="0" rtl="0" algn="l">
              <a:spcBef>
                <a:spcPts val="0"/>
              </a:spcBef>
              <a:spcAft>
                <a:spcPts val="0"/>
              </a:spcAft>
              <a:buNone/>
            </a:pPr>
            <a:r>
              <a:rPr lang="zh-TW" sz="1100">
                <a:solidFill>
                  <a:schemeClr val="dk1"/>
                </a:solidFill>
              </a:rPr>
              <a:t>		</a:t>
            </a:r>
            <a:endParaRPr sz="11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Ablation Studies</a:t>
            </a:r>
            <a:endParaRPr/>
          </a:p>
        </p:txBody>
      </p:sp>
      <p:sp>
        <p:nvSpPr>
          <p:cNvPr id="133" name="Google Shape;133;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Latent Action Model Design:</a:t>
            </a:r>
            <a:endParaRPr/>
          </a:p>
          <a:p>
            <a:pPr indent="-317500" lvl="1" marL="914400" rtl="0" algn="l">
              <a:spcBef>
                <a:spcPts val="0"/>
              </a:spcBef>
              <a:spcAft>
                <a:spcPts val="0"/>
              </a:spcAft>
              <a:buSzPts val="1400"/>
              <a:buChar char="○"/>
            </a:pPr>
            <a:r>
              <a:rPr lang="zh-TW"/>
              <a:t>Evaluation of using original images versus tokenized images.</a:t>
            </a:r>
            <a:endParaRPr/>
          </a:p>
          <a:p>
            <a:pPr indent="-317500" lvl="1" marL="914400" rtl="0" algn="l">
              <a:spcBef>
                <a:spcPts val="0"/>
              </a:spcBef>
              <a:spcAft>
                <a:spcPts val="0"/>
              </a:spcAft>
              <a:buSzPts val="1400"/>
              <a:buChar char="○"/>
            </a:pPr>
            <a:r>
              <a:rPr lang="zh-TW"/>
              <a:t>Chose original images due to better controllability and performance across both Platformers and Robotics datasets.</a:t>
            </a:r>
            <a:endParaRPr/>
          </a:p>
          <a:p>
            <a:pPr indent="-317500" lvl="1" marL="914400" rtl="0" algn="l">
              <a:spcBef>
                <a:spcPts val="0"/>
              </a:spcBef>
              <a:spcAft>
                <a:spcPts val="0"/>
              </a:spcAft>
              <a:buSzPts val="1400"/>
              <a:buChar char="○"/>
            </a:pPr>
            <a:r>
              <a:rPr lang="zh-TW"/>
              <a:t>Token-input model exhibited lower controllability, suggesting loss of video dynamics during tokenization.</a:t>
            </a:r>
            <a:endParaRPr/>
          </a:p>
          <a:p>
            <a:pPr indent="-342900" lvl="0" marL="457200" rtl="0" algn="l">
              <a:spcBef>
                <a:spcPts val="0"/>
              </a:spcBef>
              <a:spcAft>
                <a:spcPts val="0"/>
              </a:spcAft>
              <a:buSzPts val="1800"/>
              <a:buChar char="●"/>
            </a:pPr>
            <a:r>
              <a:rPr lang="zh-TW"/>
              <a:t>Tokenizer Architecture Ablations:</a:t>
            </a:r>
            <a:endParaRPr/>
          </a:p>
          <a:p>
            <a:pPr indent="-317500" lvl="1" marL="914400" rtl="0" algn="l">
              <a:spcBef>
                <a:spcPts val="0"/>
              </a:spcBef>
              <a:spcAft>
                <a:spcPts val="0"/>
              </a:spcAft>
              <a:buSzPts val="1400"/>
              <a:buChar char="○"/>
            </a:pPr>
            <a:r>
              <a:rPr lang="zh-TW"/>
              <a:t>Comparison of three tokenizers: ViT, ST-ViViT, and C-ViViT.</a:t>
            </a:r>
            <a:endParaRPr/>
          </a:p>
          <a:p>
            <a:pPr indent="-317500" lvl="1" marL="914400" rtl="0" algn="l">
              <a:spcBef>
                <a:spcPts val="0"/>
              </a:spcBef>
              <a:spcAft>
                <a:spcPts val="0"/>
              </a:spcAft>
              <a:buSzPts val="1400"/>
              <a:buChar char="○"/>
            </a:pPr>
            <a:r>
              <a:rPr b="1" lang="zh-TW"/>
              <a:t>ST-ViViT</a:t>
            </a:r>
            <a:r>
              <a:rPr lang="zh-TW"/>
              <a:t> architecture demonstrated improved video generation and controllability compared to others.</a:t>
            </a:r>
            <a:endParaRPr/>
          </a:p>
          <a:p>
            <a:pPr indent="-317500" lvl="1" marL="914400" rtl="0" algn="l">
              <a:spcBef>
                <a:spcPts val="0"/>
              </a:spcBef>
              <a:spcAft>
                <a:spcPts val="0"/>
              </a:spcAft>
              <a:buSzPts val="1400"/>
              <a:buChar char="○"/>
            </a:pPr>
            <a:r>
              <a:rPr lang="zh-TW"/>
              <a:t>C-ViViT showed higher memory consumption without significant performance gain, indicating potential overfitting and requiring strong regularization.</a:t>
            </a:r>
            <a:endParaRPr/>
          </a:p>
        </p:txBody>
      </p:sp>
      <p:pic>
        <p:nvPicPr>
          <p:cNvPr id="134" name="Google Shape;134;p24"/>
          <p:cNvPicPr preferRelativeResize="0"/>
          <p:nvPr/>
        </p:nvPicPr>
        <p:blipFill>
          <a:blip r:embed="rId3">
            <a:alphaModFix/>
          </a:blip>
          <a:stretch>
            <a:fillRect/>
          </a:stretch>
        </p:blipFill>
        <p:spPr>
          <a:xfrm>
            <a:off x="4476650" y="301900"/>
            <a:ext cx="3783163" cy="1093125"/>
          </a:xfrm>
          <a:prstGeom prst="rect">
            <a:avLst/>
          </a:prstGeom>
          <a:noFill/>
          <a:ln>
            <a:noFill/>
          </a:ln>
        </p:spPr>
      </p:pic>
      <p:pic>
        <p:nvPicPr>
          <p:cNvPr id="135" name="Google Shape;135;p24"/>
          <p:cNvPicPr preferRelativeResize="0"/>
          <p:nvPr/>
        </p:nvPicPr>
        <p:blipFill>
          <a:blip r:embed="rId4">
            <a:alphaModFix/>
          </a:blip>
          <a:stretch>
            <a:fillRect/>
          </a:stretch>
        </p:blipFill>
        <p:spPr>
          <a:xfrm>
            <a:off x="4896750" y="4309600"/>
            <a:ext cx="3583326" cy="6859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Related Work</a:t>
            </a:r>
            <a:endParaRPr/>
          </a:p>
        </p:txBody>
      </p:sp>
      <p:sp>
        <p:nvSpPr>
          <p:cNvPr id="141" name="Google Shape;141;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325755" lvl="0" marL="457200" rtl="0" algn="l">
              <a:spcBef>
                <a:spcPts val="0"/>
              </a:spcBef>
              <a:spcAft>
                <a:spcPts val="0"/>
              </a:spcAft>
              <a:buSzPct val="100000"/>
              <a:buChar char="●"/>
            </a:pPr>
            <a:r>
              <a:rPr b="1" lang="zh-TW"/>
              <a:t>World models:</a:t>
            </a:r>
            <a:r>
              <a:rPr lang="zh-TW"/>
              <a:t> Their work explores world models, focusing on next-frame prediction conditioned on action inputs, facilitating agent training without direct environment experience.</a:t>
            </a:r>
            <a:endParaRPr/>
          </a:p>
          <a:p>
            <a:pPr indent="-325755" lvl="0" marL="457200" rtl="0" algn="l">
              <a:spcBef>
                <a:spcPts val="0"/>
              </a:spcBef>
              <a:spcAft>
                <a:spcPts val="0"/>
              </a:spcAft>
              <a:buSzPct val="100000"/>
              <a:buChar char="●"/>
            </a:pPr>
            <a:r>
              <a:rPr b="1" lang="zh-TW"/>
              <a:t>Video models:</a:t>
            </a:r>
            <a:r>
              <a:rPr lang="zh-TW"/>
              <a:t> They delve into video models, which predict subsequent frames based on initial frames or text inputs, akin to recent transformer-based approaches.</a:t>
            </a:r>
            <a:endParaRPr/>
          </a:p>
          <a:p>
            <a:pPr indent="-325755" lvl="0" marL="457200" rtl="0" algn="l">
              <a:spcBef>
                <a:spcPts val="0"/>
              </a:spcBef>
              <a:spcAft>
                <a:spcPts val="0"/>
              </a:spcAft>
              <a:buSzPct val="100000"/>
              <a:buChar char="●"/>
            </a:pPr>
            <a:r>
              <a:rPr b="1" lang="zh-TW"/>
              <a:t>Playable Video Generation:</a:t>
            </a:r>
            <a:r>
              <a:rPr lang="zh-TW"/>
              <a:t> </a:t>
            </a:r>
            <a:r>
              <a:rPr lang="zh-TW"/>
              <a:t>Their </a:t>
            </a:r>
            <a:r>
              <a:rPr lang="zh-TW"/>
              <a:t>approach extends beyond playable video generation, incorporating latent actions to control world models learned from videos, allowing for interactive exploration.</a:t>
            </a:r>
            <a:endParaRPr/>
          </a:p>
          <a:p>
            <a:pPr indent="-325755" lvl="0" marL="457200" rtl="0" algn="l">
              <a:spcBef>
                <a:spcPts val="0"/>
              </a:spcBef>
              <a:spcAft>
                <a:spcPts val="0"/>
              </a:spcAft>
              <a:buSzPct val="100000"/>
              <a:buChar char="●"/>
            </a:pPr>
            <a:r>
              <a:rPr b="1" lang="zh-TW"/>
              <a:t>Environment generation:</a:t>
            </a:r>
            <a:r>
              <a:rPr lang="zh-TW"/>
              <a:t> </a:t>
            </a:r>
            <a:r>
              <a:rPr lang="zh-TW"/>
              <a:t>They </a:t>
            </a:r>
            <a:r>
              <a:rPr lang="zh-TW"/>
              <a:t>investigate environment generation, leveraging pixel-level learning to directly generate diverse levels from Internet video data.</a:t>
            </a:r>
            <a:endParaRPr/>
          </a:p>
          <a:p>
            <a:pPr indent="-325755" lvl="0" marL="457200" rtl="0" algn="l">
              <a:spcBef>
                <a:spcPts val="0"/>
              </a:spcBef>
              <a:spcAft>
                <a:spcPts val="0"/>
              </a:spcAft>
              <a:buSzPct val="100000"/>
              <a:buChar char="●"/>
            </a:pPr>
            <a:r>
              <a:rPr b="1" lang="zh-TW"/>
              <a:t>Training agents with latent actions:</a:t>
            </a:r>
            <a:r>
              <a:rPr lang="zh-TW"/>
              <a:t> </a:t>
            </a:r>
            <a:r>
              <a:rPr lang="zh-TW"/>
              <a:t>Their </a:t>
            </a:r>
            <a:r>
              <a:rPr lang="zh-TW"/>
              <a:t>research involves training agents using latent actions, drawing inspiration from prior works in imitation learning, planning, and pre-training reinforcement learning agents, aiming to infer policies for arbitrary environments from Internet videos.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Conclusion and Future Work</a:t>
            </a:r>
            <a:endParaRPr/>
          </a:p>
        </p:txBody>
      </p:sp>
      <p:sp>
        <p:nvSpPr>
          <p:cNvPr id="147" name="Google Shape;147;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b="1" lang="zh-TW"/>
              <a:t>Genie Capabilities:</a:t>
            </a:r>
            <a:endParaRPr b="1"/>
          </a:p>
          <a:p>
            <a:pPr indent="-317500" lvl="1" marL="914400" rtl="0" algn="l">
              <a:spcBef>
                <a:spcPts val="0"/>
              </a:spcBef>
              <a:spcAft>
                <a:spcPts val="0"/>
              </a:spcAft>
              <a:buSzPts val="1400"/>
              <a:buChar char="○"/>
            </a:pPr>
            <a:r>
              <a:rPr lang="zh-TW"/>
              <a:t>Despite being trained solely on video data, Genie can generate diverse and interactive environments upon prompt.</a:t>
            </a:r>
            <a:endParaRPr/>
          </a:p>
          <a:p>
            <a:pPr indent="-342900" lvl="0" marL="457200" rtl="0" algn="l">
              <a:spcBef>
                <a:spcPts val="0"/>
              </a:spcBef>
              <a:spcAft>
                <a:spcPts val="0"/>
              </a:spcAft>
              <a:buSzPts val="1800"/>
              <a:buChar char="●"/>
            </a:pPr>
            <a:r>
              <a:rPr b="1" lang="zh-TW"/>
              <a:t>Model Limitations:</a:t>
            </a:r>
            <a:endParaRPr b="1"/>
          </a:p>
          <a:p>
            <a:pPr indent="-317500" lvl="1" marL="914400" rtl="0" algn="l">
              <a:spcBef>
                <a:spcPts val="0"/>
              </a:spcBef>
              <a:spcAft>
                <a:spcPts val="0"/>
              </a:spcAft>
              <a:buSzPts val="1400"/>
              <a:buChar char="○"/>
            </a:pPr>
            <a:r>
              <a:rPr lang="zh-TW"/>
              <a:t>Genie inherits weaknesses from autoregressive transformer models, leading to potential hallucinations of unrealistic futures.</a:t>
            </a:r>
            <a:endParaRPr/>
          </a:p>
          <a:p>
            <a:pPr indent="-317500" lvl="1" marL="914400" rtl="0" algn="l">
              <a:spcBef>
                <a:spcPts val="0"/>
              </a:spcBef>
              <a:spcAft>
                <a:spcPts val="0"/>
              </a:spcAft>
              <a:buSzPts val="1400"/>
              <a:buChar char="○"/>
            </a:pPr>
            <a:r>
              <a:rPr lang="zh-TW"/>
              <a:t>Spatial-temporal representation advancements are constrained by a 16-frame memory limit, hindering consistency over extended horizons.</a:t>
            </a:r>
            <a:endParaRPr/>
          </a:p>
          <a:p>
            <a:pPr indent="-317500" lvl="1" marL="914400" rtl="0" algn="l">
              <a:spcBef>
                <a:spcPts val="0"/>
              </a:spcBef>
              <a:spcAft>
                <a:spcPts val="0"/>
              </a:spcAft>
              <a:buSzPts val="1400"/>
              <a:buChar char="○"/>
            </a:pPr>
            <a:r>
              <a:rPr lang="zh-TW"/>
              <a:t>Currently, Genie operates at around 1FPS, necessitating future advancements for efficient interaction.</a:t>
            </a:r>
            <a:endParaRPr/>
          </a:p>
          <a:p>
            <a:pPr indent="-342900" lvl="0" marL="457200" rtl="0" algn="l">
              <a:spcBef>
                <a:spcPts val="0"/>
              </a:spcBef>
              <a:spcAft>
                <a:spcPts val="0"/>
              </a:spcAft>
              <a:buSzPts val="1800"/>
              <a:buChar char="●"/>
            </a:pPr>
            <a:r>
              <a:rPr b="1" lang="zh-TW"/>
              <a:t>Future Research Potential:</a:t>
            </a:r>
            <a:endParaRPr/>
          </a:p>
          <a:p>
            <a:pPr indent="-317500" lvl="1" marL="914400" rtl="0" algn="l">
              <a:spcBef>
                <a:spcPts val="0"/>
              </a:spcBef>
              <a:spcAft>
                <a:spcPts val="0"/>
              </a:spcAft>
              <a:buSzPts val="1400"/>
              <a:buChar char="○"/>
            </a:pPr>
            <a:r>
              <a:rPr lang="zh-TW"/>
              <a:t>Despite limitations, Genie presents significant potential for future research, especially in training from a larger portion of internet videos to simulate diverse environments.</a:t>
            </a:r>
            <a:endParaRPr/>
          </a:p>
          <a:p>
            <a:pPr indent="-317500" lvl="1" marL="914400" rtl="0" algn="l">
              <a:spcBef>
                <a:spcPts val="0"/>
              </a:spcBef>
              <a:spcAft>
                <a:spcPts val="0"/>
              </a:spcAft>
              <a:buSzPts val="1400"/>
              <a:buChar char="○"/>
            </a:pPr>
            <a:r>
              <a:rPr lang="zh-TW"/>
              <a:t>Additionally, leveraging Genie for agent training could address the lack of rich and varied environments in reinforcement learning, potentially leading to more capable agents.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Introduction</a:t>
            </a:r>
            <a:endParaRPr/>
          </a:p>
          <a:p>
            <a:pPr indent="0" lvl="0" marL="0" rtl="0" algn="l">
              <a:spcBef>
                <a:spcPts val="0"/>
              </a:spcBef>
              <a:spcAft>
                <a:spcPts val="0"/>
              </a:spcAft>
              <a:buNone/>
            </a:pPr>
            <a:r>
              <a:t/>
            </a:r>
            <a:endParaRPr/>
          </a:p>
        </p:txBody>
      </p:sp>
      <p:sp>
        <p:nvSpPr>
          <p:cNvPr id="61" name="Google Shape;61;p14"/>
          <p:cNvSpPr txBox="1"/>
          <p:nvPr>
            <p:ph idx="1" type="body"/>
          </p:nvPr>
        </p:nvSpPr>
        <p:spPr>
          <a:xfrm>
            <a:off x="311700" y="1152475"/>
            <a:ext cx="46590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G</a:t>
            </a:r>
            <a:r>
              <a:rPr lang="zh-TW"/>
              <a:t>enerative AI: language and image generation. </a:t>
            </a:r>
            <a:endParaRPr/>
          </a:p>
          <a:p>
            <a:pPr indent="-342900" lvl="0" marL="457200" rtl="0" algn="l">
              <a:spcBef>
                <a:spcPts val="0"/>
              </a:spcBef>
              <a:spcAft>
                <a:spcPts val="0"/>
              </a:spcAft>
              <a:buSzPts val="1800"/>
              <a:buChar char="●"/>
            </a:pPr>
            <a:r>
              <a:rPr lang="zh-TW"/>
              <a:t>Genie: a generative interactive environment trained from unlabelled Internet videos. </a:t>
            </a:r>
            <a:endParaRPr/>
          </a:p>
          <a:p>
            <a:pPr indent="-342900" lvl="0" marL="457200" rtl="0" algn="l">
              <a:spcBef>
                <a:spcPts val="0"/>
              </a:spcBef>
              <a:spcAft>
                <a:spcPts val="0"/>
              </a:spcAft>
              <a:buSzPts val="1800"/>
              <a:buChar char="●"/>
            </a:pPr>
            <a:r>
              <a:rPr lang="zh-TW"/>
              <a:t>Key features: text/image prompt-based generation, frame-by-frame controllability, and unsupervised learning of latent actions.</a:t>
            </a:r>
            <a:endParaRPr/>
          </a:p>
        </p:txBody>
      </p:sp>
      <p:pic>
        <p:nvPicPr>
          <p:cNvPr id="62" name="Google Shape;62;p14"/>
          <p:cNvPicPr preferRelativeResize="0"/>
          <p:nvPr/>
        </p:nvPicPr>
        <p:blipFill>
          <a:blip r:embed="rId3">
            <a:alphaModFix/>
          </a:blip>
          <a:stretch>
            <a:fillRect/>
          </a:stretch>
        </p:blipFill>
        <p:spPr>
          <a:xfrm>
            <a:off x="4970650" y="1181702"/>
            <a:ext cx="3861649" cy="33579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Methodology </a:t>
            </a:r>
            <a:endParaRPr/>
          </a:p>
        </p:txBody>
      </p:sp>
      <p:sp>
        <p:nvSpPr>
          <p:cNvPr id="68" name="Google Shape;68;p15"/>
          <p:cNvSpPr txBox="1"/>
          <p:nvPr>
            <p:ph idx="1" type="body"/>
          </p:nvPr>
        </p:nvSpPr>
        <p:spPr>
          <a:xfrm>
            <a:off x="311700" y="1152475"/>
            <a:ext cx="47157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Training from video-only data</a:t>
            </a:r>
            <a:endParaRPr/>
          </a:p>
          <a:p>
            <a:pPr indent="-342900" lvl="0" marL="457200" rtl="0" algn="l">
              <a:lnSpc>
                <a:spcPct val="150000"/>
              </a:lnSpc>
              <a:spcBef>
                <a:spcPts val="0"/>
              </a:spcBef>
              <a:spcAft>
                <a:spcPts val="0"/>
              </a:spcAft>
              <a:buSzPts val="1800"/>
              <a:buChar char="●"/>
            </a:pPr>
            <a:r>
              <a:rPr lang="zh-TW"/>
              <a:t>Genie architecture</a:t>
            </a:r>
            <a:endParaRPr/>
          </a:p>
          <a:p>
            <a:pPr indent="-342900" lvl="1" marL="914400" rtl="0" algn="l">
              <a:lnSpc>
                <a:spcPct val="150000"/>
              </a:lnSpc>
              <a:spcBef>
                <a:spcPts val="0"/>
              </a:spcBef>
              <a:spcAft>
                <a:spcPts val="0"/>
              </a:spcAft>
              <a:buSzPts val="1800"/>
              <a:buChar char="○"/>
            </a:pPr>
            <a:r>
              <a:rPr lang="zh-TW" sz="1800"/>
              <a:t>based on the Vision Transformer (ViT)</a:t>
            </a:r>
            <a:endParaRPr sz="1800"/>
          </a:p>
          <a:p>
            <a:pPr indent="-342900" lvl="0" marL="457200" rtl="0" algn="l">
              <a:lnSpc>
                <a:spcPct val="150000"/>
              </a:lnSpc>
              <a:spcBef>
                <a:spcPts val="0"/>
              </a:spcBef>
              <a:spcAft>
                <a:spcPts val="0"/>
              </a:spcAft>
              <a:buSzPts val="1800"/>
              <a:buChar char="●"/>
            </a:pPr>
            <a:r>
              <a:rPr lang="zh-TW"/>
              <a:t>Spatiotemporal transformer architecture for efficient video processing.</a:t>
            </a:r>
            <a:endParaRPr/>
          </a:p>
          <a:p>
            <a:pPr indent="-342900" lvl="1" marL="914400" rtl="0" algn="l">
              <a:lnSpc>
                <a:spcPct val="150000"/>
              </a:lnSpc>
              <a:spcBef>
                <a:spcPts val="0"/>
              </a:spcBef>
              <a:spcAft>
                <a:spcPts val="0"/>
              </a:spcAft>
              <a:buSzPts val="1800"/>
              <a:buChar char="○"/>
            </a:pPr>
            <a:r>
              <a:rPr lang="zh-TW" sz="1800"/>
              <a:t>ST-transformer</a:t>
            </a:r>
            <a:endParaRPr sz="1800"/>
          </a:p>
        </p:txBody>
      </p:sp>
      <p:pic>
        <p:nvPicPr>
          <p:cNvPr id="69" name="Google Shape;69;p15"/>
          <p:cNvPicPr preferRelativeResize="0"/>
          <p:nvPr/>
        </p:nvPicPr>
        <p:blipFill>
          <a:blip r:embed="rId3">
            <a:alphaModFix/>
          </a:blip>
          <a:stretch>
            <a:fillRect/>
          </a:stretch>
        </p:blipFill>
        <p:spPr>
          <a:xfrm>
            <a:off x="5027400" y="1614700"/>
            <a:ext cx="3682800" cy="191408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Model Components</a:t>
            </a:r>
            <a:endParaRPr/>
          </a:p>
        </p:txBody>
      </p:sp>
      <p:sp>
        <p:nvSpPr>
          <p:cNvPr id="75" name="Google Shape;75;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V</a:t>
            </a:r>
            <a:r>
              <a:rPr lang="zh-TW"/>
              <a:t>ideo tokenizer: compress videos into discrete tokens</a:t>
            </a:r>
            <a:endParaRPr/>
          </a:p>
          <a:p>
            <a:pPr indent="-342900" lvl="0" marL="457200" rtl="0" algn="l">
              <a:lnSpc>
                <a:spcPct val="150000"/>
              </a:lnSpc>
              <a:spcBef>
                <a:spcPts val="0"/>
              </a:spcBef>
              <a:spcAft>
                <a:spcPts val="0"/>
              </a:spcAft>
              <a:buSzPts val="1800"/>
              <a:buChar char="●"/>
            </a:pPr>
            <a:r>
              <a:rPr lang="zh-TW"/>
              <a:t>Latent action model: Unsupervised learning of latent actions between frames</a:t>
            </a:r>
            <a:endParaRPr/>
          </a:p>
          <a:p>
            <a:pPr indent="-342900" lvl="0" marL="457200" rtl="0" algn="l">
              <a:lnSpc>
                <a:spcPct val="150000"/>
              </a:lnSpc>
              <a:spcBef>
                <a:spcPts val="0"/>
              </a:spcBef>
              <a:spcAft>
                <a:spcPts val="0"/>
              </a:spcAft>
              <a:buSzPts val="1800"/>
              <a:buChar char="●"/>
            </a:pPr>
            <a:r>
              <a:rPr lang="zh-TW"/>
              <a:t>Dynamics model: decoder-only MaskGIT transformer</a:t>
            </a:r>
            <a:endParaRPr/>
          </a:p>
        </p:txBody>
      </p:sp>
      <p:pic>
        <p:nvPicPr>
          <p:cNvPr id="76" name="Google Shape;76;p16"/>
          <p:cNvPicPr preferRelativeResize="0"/>
          <p:nvPr/>
        </p:nvPicPr>
        <p:blipFill>
          <a:blip r:embed="rId3">
            <a:alphaModFix/>
          </a:blip>
          <a:stretch>
            <a:fillRect/>
          </a:stretch>
        </p:blipFill>
        <p:spPr>
          <a:xfrm>
            <a:off x="927800" y="2769248"/>
            <a:ext cx="7288399" cy="17996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Inference: Action-Controllable Video Generation</a:t>
            </a:r>
            <a:endParaRPr/>
          </a:p>
        </p:txBody>
      </p:sp>
      <p:sp>
        <p:nvSpPr>
          <p:cNvPr id="82" name="Google Shape;82;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Action-controllable video generation at inference time</a:t>
            </a:r>
            <a:endParaRPr/>
          </a:p>
          <a:p>
            <a:pPr indent="-342900" lvl="0" marL="457200" rtl="0" algn="l">
              <a:lnSpc>
                <a:spcPct val="150000"/>
              </a:lnSpc>
              <a:spcBef>
                <a:spcPts val="0"/>
              </a:spcBef>
              <a:spcAft>
                <a:spcPts val="0"/>
              </a:spcAft>
              <a:buSzPts val="1800"/>
              <a:buChar char="●"/>
            </a:pPr>
            <a:r>
              <a:rPr lang="zh-TW"/>
              <a:t>Ability to prompt the model with images and control generation with latent actions</a:t>
            </a:r>
            <a:endParaRPr/>
          </a:p>
          <a:p>
            <a:pPr indent="-342900" lvl="0" marL="457200" rtl="0" algn="l">
              <a:lnSpc>
                <a:spcPct val="150000"/>
              </a:lnSpc>
              <a:spcBef>
                <a:spcPts val="0"/>
              </a:spcBef>
              <a:spcAft>
                <a:spcPts val="0"/>
              </a:spcAft>
              <a:buSzPts val="1800"/>
              <a:buChar char="●"/>
            </a:pPr>
            <a:r>
              <a:rPr lang="zh-TW"/>
              <a:t>Potential for creating diverse interactive experiences</a:t>
            </a:r>
            <a:endParaRPr/>
          </a:p>
        </p:txBody>
      </p:sp>
      <p:pic>
        <p:nvPicPr>
          <p:cNvPr id="83" name="Google Shape;83;p17"/>
          <p:cNvPicPr preferRelativeResize="0"/>
          <p:nvPr/>
        </p:nvPicPr>
        <p:blipFill>
          <a:blip r:embed="rId3">
            <a:alphaModFix/>
          </a:blip>
          <a:stretch>
            <a:fillRect/>
          </a:stretch>
        </p:blipFill>
        <p:spPr>
          <a:xfrm>
            <a:off x="1035313" y="3086100"/>
            <a:ext cx="7073375" cy="1836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Experimental Results</a:t>
            </a:r>
            <a:endParaRPr/>
          </a:p>
        </p:txBody>
      </p:sp>
      <p:sp>
        <p:nvSpPr>
          <p:cNvPr id="89" name="Google Shape;89;p18"/>
          <p:cNvSpPr txBox="1"/>
          <p:nvPr>
            <p:ph idx="1" type="body"/>
          </p:nvPr>
        </p:nvSpPr>
        <p:spPr>
          <a:xfrm>
            <a:off x="311700" y="1152475"/>
            <a:ext cx="9098700" cy="34164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zh-TW" sz="2000"/>
              <a:t>Datasets: </a:t>
            </a:r>
            <a:endParaRPr sz="2000"/>
          </a:p>
          <a:p>
            <a:pPr indent="-330200" lvl="1" marL="914400" rtl="0" algn="l">
              <a:spcBef>
                <a:spcPts val="0"/>
              </a:spcBef>
              <a:spcAft>
                <a:spcPts val="0"/>
              </a:spcAft>
              <a:buSzPts val="1600"/>
              <a:buChar char="○"/>
            </a:pPr>
            <a:r>
              <a:rPr lang="zh-TW" sz="1600">
                <a:highlight>
                  <a:srgbClr val="FFFFFF"/>
                </a:highlight>
              </a:rPr>
              <a:t>Collected from publicly available Internet videos of 2D Platformer games(Platformers). </a:t>
            </a:r>
            <a:endParaRPr sz="1600">
              <a:highlight>
                <a:srgbClr val="FFFFFF"/>
              </a:highlight>
            </a:endParaRPr>
          </a:p>
          <a:p>
            <a:pPr indent="-330200" lvl="1" marL="914400" rtl="0" algn="l">
              <a:spcBef>
                <a:spcPts val="0"/>
              </a:spcBef>
              <a:spcAft>
                <a:spcPts val="0"/>
              </a:spcAft>
              <a:buSzPts val="1600"/>
              <a:buChar char="○"/>
            </a:pPr>
            <a:r>
              <a:rPr lang="zh-TW" sz="1600">
                <a:highlight>
                  <a:srgbClr val="FFFFFF"/>
                </a:highlight>
              </a:rPr>
              <a:t>We construct the Platformers dataset by filtering publicly available videos for keywords relating to platformers, the final dataset contains 6.8M 16s video clips.</a:t>
            </a:r>
            <a:endParaRPr sz="1600">
              <a:highlight>
                <a:srgbClr val="FFFFFF"/>
              </a:highlight>
            </a:endParaRPr>
          </a:p>
          <a:p>
            <a:pPr indent="-355600" lvl="0" marL="457200" rtl="0" algn="l">
              <a:spcBef>
                <a:spcPts val="0"/>
              </a:spcBef>
              <a:spcAft>
                <a:spcPts val="0"/>
              </a:spcAft>
              <a:buSzPts val="2000"/>
              <a:buChar char="●"/>
            </a:pPr>
            <a:r>
              <a:rPr lang="zh-TW" sz="2000">
                <a:highlight>
                  <a:srgbClr val="FFFFFF"/>
                </a:highlight>
              </a:rPr>
              <a:t>Metrics:</a:t>
            </a:r>
            <a:endParaRPr sz="2000">
              <a:highlight>
                <a:srgbClr val="FFFFFF"/>
              </a:highlight>
            </a:endParaRPr>
          </a:p>
          <a:p>
            <a:pPr indent="-330200" lvl="1" marL="914400" rtl="0" algn="l">
              <a:spcBef>
                <a:spcPts val="0"/>
              </a:spcBef>
              <a:spcAft>
                <a:spcPts val="0"/>
              </a:spcAft>
              <a:buSzPts val="1600"/>
              <a:buChar char="○"/>
            </a:pPr>
            <a:r>
              <a:rPr lang="zh-TW" sz="1600">
                <a:highlight>
                  <a:srgbClr val="FFFFFF"/>
                </a:highlight>
              </a:rPr>
              <a:t>Video Fidelity:</a:t>
            </a:r>
            <a:endParaRPr sz="1600">
              <a:highlight>
                <a:srgbClr val="FFFFFF"/>
              </a:highlight>
            </a:endParaRPr>
          </a:p>
          <a:p>
            <a:pPr indent="-330200" lvl="2" marL="1371600" rtl="0" algn="l">
              <a:spcBef>
                <a:spcPts val="0"/>
              </a:spcBef>
              <a:spcAft>
                <a:spcPts val="0"/>
              </a:spcAft>
              <a:buSzPts val="1600"/>
              <a:buChar char="■"/>
            </a:pPr>
            <a:r>
              <a:rPr lang="zh-TW" sz="1600">
                <a:highlight>
                  <a:srgbClr val="FFFFFF"/>
                </a:highlight>
              </a:rPr>
              <a:t>Frechet Video Distance (FVD)</a:t>
            </a:r>
            <a:endParaRPr sz="1600">
              <a:highlight>
                <a:srgbClr val="FFFFFF"/>
              </a:highlight>
            </a:endParaRPr>
          </a:p>
          <a:p>
            <a:pPr indent="-330200" lvl="1" marL="914400" rtl="0" algn="l">
              <a:spcBef>
                <a:spcPts val="0"/>
              </a:spcBef>
              <a:spcAft>
                <a:spcPts val="0"/>
              </a:spcAft>
              <a:buSzPts val="1600"/>
              <a:buChar char="○"/>
            </a:pPr>
            <a:r>
              <a:rPr lang="zh-TW" sz="1600">
                <a:highlight>
                  <a:srgbClr val="FFFFFF"/>
                </a:highlight>
              </a:rPr>
              <a:t>C</a:t>
            </a:r>
            <a:r>
              <a:rPr lang="zh-TW" sz="1600">
                <a:highlight>
                  <a:srgbClr val="FFFFFF"/>
                </a:highlight>
              </a:rPr>
              <a:t>ontrollability:</a:t>
            </a:r>
            <a:endParaRPr sz="1600">
              <a:highlight>
                <a:srgbClr val="FFFFFF"/>
              </a:highlight>
            </a:endParaRPr>
          </a:p>
          <a:p>
            <a:pPr indent="-330200" lvl="2" marL="1371600" rtl="0" algn="l">
              <a:spcBef>
                <a:spcPts val="0"/>
              </a:spcBef>
              <a:spcAft>
                <a:spcPts val="0"/>
              </a:spcAft>
              <a:buSzPts val="1600"/>
              <a:buChar char="■"/>
            </a:pPr>
            <a:r>
              <a:rPr lang="zh-TW" sz="1600">
                <a:highlight>
                  <a:srgbClr val="FFFFFF"/>
                </a:highlight>
              </a:rPr>
              <a:t>signal-to-noise ratio (Δ PSNR)</a:t>
            </a:r>
            <a:endParaRPr sz="1600">
              <a:highlight>
                <a:srgbClr val="FFFFFF"/>
              </a:highlight>
            </a:endParaRPr>
          </a:p>
        </p:txBody>
      </p:sp>
      <p:pic>
        <p:nvPicPr>
          <p:cNvPr id="90" name="Google Shape;90;p18"/>
          <p:cNvPicPr preferRelativeResize="0"/>
          <p:nvPr/>
        </p:nvPicPr>
        <p:blipFill>
          <a:blip r:embed="rId3">
            <a:alphaModFix/>
          </a:blip>
          <a:stretch>
            <a:fillRect/>
          </a:stretch>
        </p:blipFill>
        <p:spPr>
          <a:xfrm>
            <a:off x="1765525" y="3932350"/>
            <a:ext cx="3315374" cy="3211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Scaling and Qualitative Results</a:t>
            </a:r>
            <a:endParaRPr/>
          </a:p>
        </p:txBody>
      </p:sp>
      <p:sp>
        <p:nvSpPr>
          <p:cNvPr id="96" name="Google Shape;96;p19"/>
          <p:cNvSpPr txBox="1"/>
          <p:nvPr>
            <p:ph idx="1" type="body"/>
          </p:nvPr>
        </p:nvSpPr>
        <p:spPr>
          <a:xfrm>
            <a:off x="311700" y="1152475"/>
            <a:ext cx="8520600" cy="38031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Scaling Results:</a:t>
            </a:r>
            <a:endParaRPr/>
          </a:p>
          <a:p>
            <a:pPr indent="-317500" lvl="1" marL="914400" rtl="0" algn="l">
              <a:spcBef>
                <a:spcPts val="0"/>
              </a:spcBef>
              <a:spcAft>
                <a:spcPts val="0"/>
              </a:spcAft>
              <a:buSzPts val="1400"/>
              <a:buChar char="○"/>
            </a:pPr>
            <a:r>
              <a:rPr lang="zh-TW"/>
              <a:t>Investigating model scalability by varying model size and batch size.</a:t>
            </a:r>
            <a:endParaRPr/>
          </a:p>
          <a:p>
            <a:pPr indent="-317500" lvl="1" marL="914400" rtl="0" algn="l">
              <a:spcBef>
                <a:spcPts val="0"/>
              </a:spcBef>
              <a:spcAft>
                <a:spcPts val="0"/>
              </a:spcAft>
              <a:buSzPts val="1400"/>
              <a:buChar char="○"/>
            </a:pPr>
            <a:r>
              <a:rPr lang="zh-TW"/>
              <a:t>Increasing both parameters and batch size improves model performance.</a:t>
            </a:r>
            <a:endParaRPr/>
          </a:p>
          <a:p>
            <a:pPr indent="-317500" lvl="1" marL="914400" rtl="0" algn="l">
              <a:spcBef>
                <a:spcPts val="0"/>
              </a:spcBef>
              <a:spcAft>
                <a:spcPts val="0"/>
              </a:spcAft>
              <a:buSzPts val="1400"/>
              <a:buChar char="○"/>
            </a:pPr>
            <a:r>
              <a:rPr lang="zh-TW"/>
              <a:t>Final Genie model: 10.7B parameters trained on 942B tokens, enhancing overall quality.</a:t>
            </a:r>
            <a:br>
              <a:rPr lang="zh-TW"/>
            </a:br>
            <a:br>
              <a:rPr lang="zh-TW"/>
            </a:br>
            <a:br>
              <a:rPr lang="zh-TW"/>
            </a:br>
            <a:br>
              <a:rPr lang="zh-TW"/>
            </a:br>
            <a:br>
              <a:rPr lang="zh-TW"/>
            </a:br>
            <a:br>
              <a:rPr lang="zh-TW"/>
            </a:br>
            <a:endParaRPr/>
          </a:p>
        </p:txBody>
      </p:sp>
      <p:pic>
        <p:nvPicPr>
          <p:cNvPr id="97" name="Google Shape;97;p19"/>
          <p:cNvPicPr preferRelativeResize="0"/>
          <p:nvPr/>
        </p:nvPicPr>
        <p:blipFill>
          <a:blip r:embed="rId3">
            <a:alphaModFix/>
          </a:blip>
          <a:stretch>
            <a:fillRect/>
          </a:stretch>
        </p:blipFill>
        <p:spPr>
          <a:xfrm>
            <a:off x="876625" y="2638200"/>
            <a:ext cx="7272451" cy="17878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Scaling and Qualitative Results</a:t>
            </a:r>
            <a:endParaRPr/>
          </a:p>
        </p:txBody>
      </p:sp>
      <p:sp>
        <p:nvSpPr>
          <p:cNvPr id="103" name="Google Shape;103;p20"/>
          <p:cNvSpPr txBox="1"/>
          <p:nvPr>
            <p:ph idx="1" type="body"/>
          </p:nvPr>
        </p:nvSpPr>
        <p:spPr>
          <a:xfrm>
            <a:off x="311700" y="1152475"/>
            <a:ext cx="8454600" cy="38031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Qualitative Results:</a:t>
            </a:r>
            <a:endParaRPr/>
          </a:p>
          <a:p>
            <a:pPr indent="-342900" lvl="1" marL="914400" rtl="0" algn="l">
              <a:spcBef>
                <a:spcPts val="0"/>
              </a:spcBef>
              <a:spcAft>
                <a:spcPts val="0"/>
              </a:spcAft>
              <a:buSzPts val="1800"/>
              <a:buChar char="○"/>
            </a:pPr>
            <a:r>
              <a:rPr lang="zh-TW" sz="1800"/>
              <a:t>Genie model generates high-quality, controllable videos across diverse domains.</a:t>
            </a:r>
            <a:endParaRPr sz="1800"/>
          </a:p>
          <a:p>
            <a:pPr indent="-342900" lvl="1" marL="914400" rtl="0" algn="l">
              <a:spcBef>
                <a:spcPts val="0"/>
              </a:spcBef>
              <a:spcAft>
                <a:spcPts val="0"/>
              </a:spcAft>
              <a:buSzPts val="1800"/>
              <a:buChar char="○"/>
            </a:pPr>
            <a:r>
              <a:rPr lang="zh-TW" sz="1800"/>
              <a:t>Evaluation using out-of-distribution(OOD) image prompts demonstrates robustness.</a:t>
            </a:r>
            <a:endParaRPr sz="1800"/>
          </a:p>
          <a:p>
            <a:pPr indent="-342900" lvl="1" marL="914400" rtl="0" algn="l">
              <a:spcBef>
                <a:spcPts val="0"/>
              </a:spcBef>
              <a:spcAft>
                <a:spcPts val="0"/>
              </a:spcAft>
              <a:buSzPts val="1800"/>
              <a:buChar char="○"/>
            </a:pPr>
            <a:r>
              <a:rPr lang="zh-TW" sz="1800"/>
              <a:t>Capable of understanding 3D scenes and emulating parallax, showcasing versatility.</a:t>
            </a:r>
            <a:endParaRPr sz="1800"/>
          </a:p>
          <a:p>
            <a:pPr indent="-342900" lvl="1" marL="914400" rtl="0" algn="l">
              <a:spcBef>
                <a:spcPts val="0"/>
              </a:spcBef>
              <a:spcAft>
                <a:spcPts val="0"/>
              </a:spcAft>
              <a:buSzPts val="1800"/>
              <a:buChar char="○"/>
            </a:pPr>
            <a:r>
              <a:rPr lang="zh-TW" sz="1800"/>
              <a:t>Robotics-trained model learns distinct actions and interactions from video data without explicit labels. </a:t>
            </a:r>
            <a:endParaRPr sz="1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1"/>
          <p:cNvSpPr txBox="1"/>
          <p:nvPr>
            <p:ph idx="1" type="body"/>
          </p:nvPr>
        </p:nvSpPr>
        <p:spPr>
          <a:xfrm>
            <a:off x="4632550" y="1152475"/>
            <a:ext cx="4260300" cy="38031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Emulating parallax</a:t>
            </a:r>
            <a:r>
              <a:rPr lang="zh-TW"/>
              <a:t> </a:t>
            </a:r>
            <a:endParaRPr sz="1800"/>
          </a:p>
        </p:txBody>
      </p:sp>
      <p:sp>
        <p:nvSpPr>
          <p:cNvPr id="109" name="Google Shape;109;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Scaling and Qualitative Results</a:t>
            </a:r>
            <a:endParaRPr/>
          </a:p>
        </p:txBody>
      </p:sp>
      <p:sp>
        <p:nvSpPr>
          <p:cNvPr id="110" name="Google Shape;110;p21"/>
          <p:cNvSpPr txBox="1"/>
          <p:nvPr>
            <p:ph idx="1" type="body"/>
          </p:nvPr>
        </p:nvSpPr>
        <p:spPr>
          <a:xfrm>
            <a:off x="311700" y="1152475"/>
            <a:ext cx="4260300" cy="38031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OOD</a:t>
            </a:r>
            <a:endParaRPr sz="1800"/>
          </a:p>
        </p:txBody>
      </p:sp>
      <p:pic>
        <p:nvPicPr>
          <p:cNvPr id="111" name="Google Shape;111;p21"/>
          <p:cNvPicPr preferRelativeResize="0"/>
          <p:nvPr/>
        </p:nvPicPr>
        <p:blipFill>
          <a:blip r:embed="rId3">
            <a:alphaModFix/>
          </a:blip>
          <a:stretch>
            <a:fillRect/>
          </a:stretch>
        </p:blipFill>
        <p:spPr>
          <a:xfrm>
            <a:off x="782450" y="1558850"/>
            <a:ext cx="3493325" cy="3396724"/>
          </a:xfrm>
          <a:prstGeom prst="rect">
            <a:avLst/>
          </a:prstGeom>
          <a:noFill/>
          <a:ln>
            <a:noFill/>
          </a:ln>
        </p:spPr>
      </p:pic>
      <p:pic>
        <p:nvPicPr>
          <p:cNvPr id="112" name="Google Shape;112;p21"/>
          <p:cNvPicPr preferRelativeResize="0"/>
          <p:nvPr/>
        </p:nvPicPr>
        <p:blipFill>
          <a:blip r:embed="rId4">
            <a:alphaModFix/>
          </a:blip>
          <a:stretch>
            <a:fillRect/>
          </a:stretch>
        </p:blipFill>
        <p:spPr>
          <a:xfrm>
            <a:off x="4965150" y="1876575"/>
            <a:ext cx="3867150" cy="1828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