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隨著每一波新技術在社會中擴散，我們需要決定是否以及如何將該技術整合到我們的學習環境中。這在個人電腦時代如此，隨後在互聯網時代如此，現在在生成式人工智能技術時代也如此。對於每一種新技術，我們都可以通過許多不同的方式將其融入我們的教學和學習中。這些選擇非常重要：不同的選擇可能會產生截然不同的結果和影響。我們應該如何做出這些選擇呢？我認為我們需要決定我們想要給我們的孩子、我們的學校和我們的社會提供何種類型的學習和教育，然後設計符合我們教育價值觀和願景的新技術和應用。這對於如何將新的生成式人工智能技術，例如 ChatGPT，整合到我們的學習環境中有何意義呢？</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在本文中，我將首先討論我對當前教育中使用的人工智能工具的擔憂，然後我將探索如何利用新的生成式人工智能技術來支持創意學習體驗。</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cb9a1529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cb9a1529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在</a:t>
            </a:r>
            <a:r>
              <a:rPr lang="zh-TW"/>
              <a:t>1960年代，當研究人員開始探索如何在教育中使用電腦時，有兩個主要的思潮。其中一個專注於利用電腦有效地向學習者傳遞指導和信息。另一個則專注於為學習者提供使用技術創造、實驗和合作的機會，以創建個人意義的項目。西摩·帕波特將這兩種不同的方法稱為指導式和建構式。</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多年來，大多數人工智能研究人員和開發者都專注於第一種方法，開發“智能教學系統”或“人工智能教練”，為學生提供有關特定主題的指導，根據學生對問題的回答不斷調整指導方向。這些系統被宣傳為一種個性化的教學方法，旨在根據每個學生目前的理解水平提供定制的反饋和指導，而不是採用同樣的教學方法向所有學生傳遞相同的指導。</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隨著人工智能技術的進步，這些教學系統在提供適應個別學習者的指導方面變得更加有效。但我擔心其中一些“改進”正在持續和強化一種需要進行重大改造的教育方法。在很大程度上，人工智能教學系統和教練被設計為控制教育過程：設定目標、提供信息、提出問題、評估表現。這也是大多數教室在過去幾個世紀中運作的方式。</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人工智能教學系統和教練被宣傳為“個人化”，因為它們提供個性化的指導。但在我看來，真正的個人化學習方法應該給予學習者更多對學習過程的選擇和控制權。我希望學習者在學習方式、學習內容、學習時間和學習地點上有更多控制權。當學習者擁有更多的選擇和控制權時，他們可以根據自己的興趣進行學習，從而使學習變得更有動機、更有記憶點、更有意義——並且與他們所涉及的想法建立更強的聯繫。</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ccb9a1529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cb9a1529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在過去的十年裡，設計用於教導年輕人如何編程的網站激增。絕大多數這類網站都是以一系列的拼圖為組織，要求學生創建一個程序來使虛擬角色通過一些障礙物達到目標。在解決這些拼圖的過程中，學生學習基本的編程技能和計算機科學概念。通過Scratch，年輕人可以根據自己的興趣創建動畫、遊戲和其他互動項目，並與在線社區中的其他人分享。通過這種基於項目和興趣驅動的方法，學生仍然學習重要的編程技能和計算機科學概念，但是他們在一個更有動機和意義的情境中學習，因此能夠與這些想法建立更深入的聯繫。</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當學生解決拼圖時，AI教學系統可以分析學生離目標有多遠，並給出達到目標的建議。對於項目，學生的目標可能不清晰，並且可能隨著時間的推移而改變，因此開發AI教學系統來提供建議更加困難。多年來，大多數AI教學系統和教練都被設計來提供對結構化程度高、定義明確的問題的指導。有了新的人工智能技術，就有可能開發出可以對更開放式的項目提供反饋和建議的系統。但我對大多數人工智能研究人員和教育科技公司如何利用這些新技術感到失望。</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zh-TW"/>
              <a:t>學校通常更喜歡封閉式問題，因為它們更容易管理和評估。學校最終重視他們最容易評估的事物，而不是找出評估最有價值的事物的方法。我擔心教育科技公司和學校將專注於符合這一相同框架的AI教學系統，進一步巩固這種教育方法，排擠了學生學習的方式和內容急需的改變。相反，正如我在下面的機會部分中所討論的那樣，我希望有更多的努力利用新的人工智能技術來支持學生參與基於項目和興趣驅動的學習經驗。</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ccb1860ec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ccb1860ec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ccb612aed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ccb612aed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ccb612aed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ccb612aed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ccb1860ec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ccb1860ec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ccb1860ec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ccb1860ec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cb1860ecb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ccb1860ecb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sz="3600"/>
              <a:t>Generative AI and Creative Learning: Concerns, Opportunities, and Choices</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935"/>
              <a:buNone/>
            </a:pPr>
            <a:r>
              <a:rPr lang="zh-TW" sz="2000"/>
              <a:t>Resnick, Mitchel. "Generative AI and Creative Learning: Concerns, Opportunities, and Choices." (2024).</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Concern #1: Constraining Learner Agency</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zh-TW"/>
              <a:t>In the 1960s, two primary approaches emerged regarding the use of computers in education: instructional and constructionist. Most AI researchers have focused on the instructional approach, developing intelligent tutoring systems or AI coaches.</a:t>
            </a:r>
            <a:endParaRPr/>
          </a:p>
          <a:p>
            <a:pPr indent="-342900" lvl="0" marL="457200" rtl="0" algn="l">
              <a:spcBef>
                <a:spcPts val="0"/>
              </a:spcBef>
              <a:spcAft>
                <a:spcPts val="0"/>
              </a:spcAft>
              <a:buSzPts val="1800"/>
              <a:buChar char="●"/>
            </a:pPr>
            <a:r>
              <a:rPr lang="zh-TW"/>
              <a:t>While AI tutoring systems have become more effective, they often control the educational process, setting goals, delivering information, and assessing performance.</a:t>
            </a:r>
            <a:endParaRPr/>
          </a:p>
          <a:p>
            <a:pPr indent="-342900" lvl="0" marL="457200" rtl="0" algn="l">
              <a:spcBef>
                <a:spcPts val="0"/>
              </a:spcBef>
              <a:spcAft>
                <a:spcPts val="0"/>
              </a:spcAft>
              <a:buSzPts val="1800"/>
              <a:buChar char="●"/>
            </a:pPr>
            <a:r>
              <a:rPr lang="zh-TW"/>
              <a:t>Some new AI tutors aim to support greater learner agency by providing tips, advice, and support upon request. However, there are concerns that even well-intentioned AI interventions may feel intrusive or disempowering to some learners.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Concern #2: Focusing on “Close-Ended” Problems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a:bodyPr>
          <a:lstStyle/>
          <a:p>
            <a:pPr indent="-325755" lvl="0" marL="457200" rtl="0" algn="l">
              <a:spcBef>
                <a:spcPts val="0"/>
              </a:spcBef>
              <a:spcAft>
                <a:spcPts val="0"/>
              </a:spcAft>
              <a:buSzPct val="100000"/>
              <a:buChar char="●"/>
            </a:pPr>
            <a:r>
              <a:rPr lang="zh-TW"/>
              <a:t>Over the past decade, there has been a surge in websites teaching coding, primarily through puzzles, focusing on instructing students to move virtual characters past obstacles.</a:t>
            </a:r>
            <a:endParaRPr/>
          </a:p>
          <a:p>
            <a:pPr indent="-325755" lvl="0" marL="457200" rtl="0" algn="l">
              <a:spcBef>
                <a:spcPts val="0"/>
              </a:spcBef>
              <a:spcAft>
                <a:spcPts val="0"/>
              </a:spcAft>
              <a:buSzPct val="100000"/>
              <a:buChar char="●"/>
            </a:pPr>
            <a:r>
              <a:rPr lang="zh-TW"/>
              <a:t>MIT's Lifelong Kindergarten group took a different approach with Scratch, enabling youth to create animations, games, and projects based on their interests and share them in an online community.</a:t>
            </a:r>
            <a:endParaRPr/>
          </a:p>
          <a:p>
            <a:pPr indent="-325755" lvl="0" marL="457200" rtl="0" algn="l">
              <a:spcBef>
                <a:spcPts val="0"/>
              </a:spcBef>
              <a:spcAft>
                <a:spcPts val="0"/>
              </a:spcAft>
              <a:buSzPct val="100000"/>
              <a:buChar char="●"/>
            </a:pPr>
            <a:r>
              <a:rPr lang="zh-TW"/>
              <a:t>Unlike puzzle-based learning, Scratch fosters project-based, interest-driven learning, allowing deeper connections with coding skills and computer science concepts.</a:t>
            </a:r>
            <a:endParaRPr/>
          </a:p>
          <a:p>
            <a:pPr indent="-325755" lvl="0" marL="457200" rtl="0" algn="l">
              <a:spcBef>
                <a:spcPts val="0"/>
              </a:spcBef>
              <a:spcAft>
                <a:spcPts val="0"/>
              </a:spcAft>
              <a:buSzPct val="100000"/>
              <a:buChar char="●"/>
            </a:pPr>
            <a:r>
              <a:rPr lang="zh-TW"/>
              <a:t>Most AI tutoring systems focus on structured problems, neglecting the potential for feedback on open-ended projects.</a:t>
            </a:r>
            <a:endParaRPr/>
          </a:p>
          <a:p>
            <a:pPr indent="-325755" lvl="0" marL="457200" rtl="0" algn="l">
              <a:spcBef>
                <a:spcPts val="0"/>
              </a:spcBef>
              <a:spcAft>
                <a:spcPts val="0"/>
              </a:spcAft>
              <a:buSzPct val="100000"/>
              <a:buChar char="●"/>
            </a:pPr>
            <a:r>
              <a:rPr lang="zh-TW"/>
              <a:t>Efforts should prioritize project-based learning, empowering students to think creatively, express ideas, and collaborate, rather than solely focusing on closed-ended problems for easier assessment.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Concern #3:Undervaluing Human Connection</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Discuss how AI might undermine the essential human elements of teaching and learning</a:t>
            </a:r>
            <a:endParaRPr/>
          </a:p>
          <a:p>
            <a:pPr indent="-342900" lvl="0" marL="457200" rtl="0" algn="l">
              <a:lnSpc>
                <a:spcPct val="150000"/>
              </a:lnSpc>
              <a:spcBef>
                <a:spcPts val="0"/>
              </a:spcBef>
              <a:spcAft>
                <a:spcPts val="0"/>
              </a:spcAft>
              <a:buSzPts val="1800"/>
              <a:buChar char="●"/>
            </a:pPr>
            <a:r>
              <a:rPr lang="zh-TW"/>
              <a:t>Examples of Concerns: </a:t>
            </a:r>
            <a:endParaRPr/>
          </a:p>
          <a:p>
            <a:pPr indent="-342900" lvl="1" marL="914400" rtl="0" algn="l">
              <a:lnSpc>
                <a:spcPct val="150000"/>
              </a:lnSpc>
              <a:spcBef>
                <a:spcPts val="0"/>
              </a:spcBef>
              <a:spcAft>
                <a:spcPts val="0"/>
              </a:spcAft>
              <a:buSzPts val="1800"/>
              <a:buChar char="○"/>
            </a:pPr>
            <a:r>
              <a:rPr lang="zh-TW" sz="1800"/>
              <a:t>AI's inability to replicate teacher empathy and understanding</a:t>
            </a:r>
            <a:endParaRPr sz="1800"/>
          </a:p>
          <a:p>
            <a:pPr indent="-342900" lvl="1" marL="914400" rtl="0" algn="l">
              <a:lnSpc>
                <a:spcPct val="150000"/>
              </a:lnSpc>
              <a:spcBef>
                <a:spcPts val="0"/>
              </a:spcBef>
              <a:spcAft>
                <a:spcPts val="0"/>
              </a:spcAft>
              <a:buSzPts val="1800"/>
              <a:buChar char="○"/>
            </a:pPr>
            <a:r>
              <a:rPr lang="zh-TW" sz="1800"/>
              <a:t>Potential risks of AI interventions being perceived as intrusive</a:t>
            </a:r>
            <a:endParaRPr sz="1800"/>
          </a:p>
          <a:p>
            <a:pPr indent="-342900" lvl="0" marL="457200" rtl="0" algn="l">
              <a:lnSpc>
                <a:spcPct val="150000"/>
              </a:lnSpc>
              <a:spcBef>
                <a:spcPts val="0"/>
              </a:spcBef>
              <a:spcAft>
                <a:spcPts val="0"/>
              </a:spcAft>
              <a:buSzPts val="1800"/>
              <a:buChar char="●"/>
            </a:pPr>
            <a:r>
              <a:rPr lang="zh-TW"/>
              <a:t>Impact: Emphasize the importance of interpersonal relationships in educational settings</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Opportunities</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Potential of AI to support project-based and interest-driven learning</a:t>
            </a:r>
            <a:endParaRPr/>
          </a:p>
          <a:p>
            <a:pPr indent="-342900" lvl="0" marL="457200" rtl="0" algn="l">
              <a:lnSpc>
                <a:spcPct val="150000"/>
              </a:lnSpc>
              <a:spcBef>
                <a:spcPts val="0"/>
              </a:spcBef>
              <a:spcAft>
                <a:spcPts val="0"/>
              </a:spcAft>
              <a:buSzPts val="1800"/>
              <a:buChar char="●"/>
            </a:pPr>
            <a:r>
              <a:rPr lang="zh-TW"/>
              <a:t>Breaking away from traditional "instructionist" models to "constructionist" approaches</a:t>
            </a:r>
            <a:endParaRPr/>
          </a:p>
          <a:p>
            <a:pPr indent="-342900" lvl="0" marL="457200" rtl="0" algn="l">
              <a:lnSpc>
                <a:spcPct val="150000"/>
              </a:lnSpc>
              <a:spcBef>
                <a:spcPts val="0"/>
              </a:spcBef>
              <a:spcAft>
                <a:spcPts val="0"/>
              </a:spcAft>
              <a:buSzPts val="1800"/>
              <a:buChar char="●"/>
            </a:pPr>
            <a:r>
              <a:rPr lang="zh-TW"/>
              <a:t>Examples of educational initiatives using AI to enhance creative learning experiences</a:t>
            </a:r>
            <a:endParaRPr sz="1800"/>
          </a:p>
          <a:p>
            <a:pPr indent="0" lvl="0" marL="457200" rtl="0" algn="l">
              <a:lnSpc>
                <a:spcPct val="150000"/>
              </a:lnSpc>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Supporting the Creative Learning Process</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The Four P's of Creative Learning: </a:t>
            </a:r>
            <a:endParaRPr/>
          </a:p>
          <a:p>
            <a:pPr indent="-342900" lvl="1" marL="914400" rtl="0" algn="l">
              <a:lnSpc>
                <a:spcPct val="150000"/>
              </a:lnSpc>
              <a:spcBef>
                <a:spcPts val="0"/>
              </a:spcBef>
              <a:spcAft>
                <a:spcPts val="0"/>
              </a:spcAft>
              <a:buSzPts val="1800"/>
              <a:buChar char="○"/>
            </a:pPr>
            <a:r>
              <a:rPr lang="zh-TW" sz="1800"/>
              <a:t>Projects</a:t>
            </a:r>
            <a:endParaRPr sz="1800"/>
          </a:p>
          <a:p>
            <a:pPr indent="-342900" lvl="1" marL="914400" rtl="0" algn="l">
              <a:lnSpc>
                <a:spcPct val="150000"/>
              </a:lnSpc>
              <a:spcBef>
                <a:spcPts val="0"/>
              </a:spcBef>
              <a:spcAft>
                <a:spcPts val="0"/>
              </a:spcAft>
              <a:buSzPts val="1800"/>
              <a:buChar char="○"/>
            </a:pPr>
            <a:r>
              <a:rPr lang="zh-TW" sz="1800"/>
              <a:t>Passion</a:t>
            </a:r>
            <a:endParaRPr sz="1800"/>
          </a:p>
          <a:p>
            <a:pPr indent="-342900" lvl="1" marL="914400" rtl="0" algn="l">
              <a:lnSpc>
                <a:spcPct val="150000"/>
              </a:lnSpc>
              <a:spcBef>
                <a:spcPts val="0"/>
              </a:spcBef>
              <a:spcAft>
                <a:spcPts val="0"/>
              </a:spcAft>
              <a:buSzPts val="1800"/>
              <a:buChar char="○"/>
            </a:pPr>
            <a:r>
              <a:rPr lang="zh-TW" sz="1800"/>
              <a:t>Peers</a:t>
            </a:r>
            <a:endParaRPr sz="1800"/>
          </a:p>
          <a:p>
            <a:pPr indent="-342900" lvl="1" marL="914400" rtl="0" algn="l">
              <a:lnSpc>
                <a:spcPct val="150000"/>
              </a:lnSpc>
              <a:spcBef>
                <a:spcPts val="0"/>
              </a:spcBef>
              <a:spcAft>
                <a:spcPts val="0"/>
              </a:spcAft>
              <a:buSzPts val="1800"/>
              <a:buChar char="○"/>
            </a:pPr>
            <a:r>
              <a:rPr lang="zh-TW" sz="1800"/>
              <a:t>Play</a:t>
            </a:r>
            <a:endParaRPr sz="1800"/>
          </a:p>
          <a:p>
            <a:pPr indent="-342900" lvl="0" marL="457200" rtl="0" algn="l">
              <a:lnSpc>
                <a:spcPct val="150000"/>
              </a:lnSpc>
              <a:spcBef>
                <a:spcPts val="0"/>
              </a:spcBef>
              <a:spcAft>
                <a:spcPts val="0"/>
              </a:spcAft>
              <a:buSzPts val="1800"/>
              <a:buChar char="●"/>
            </a:pPr>
            <a:r>
              <a:rPr lang="zh-TW"/>
              <a:t>How generative AI can be used to support each of the Four P’s</a:t>
            </a:r>
            <a:endParaRPr/>
          </a:p>
          <a:p>
            <a:pPr indent="-342900" lvl="0" marL="457200" rtl="0" algn="l">
              <a:lnSpc>
                <a:spcPct val="150000"/>
              </a:lnSpc>
              <a:spcBef>
                <a:spcPts val="0"/>
              </a:spcBef>
              <a:spcAft>
                <a:spcPts val="0"/>
              </a:spcAft>
              <a:buSzPts val="1800"/>
              <a:buChar char="●"/>
            </a:pPr>
            <a:r>
              <a:rPr lang="zh-TW"/>
              <a:t>Real-world applications and benefits of integrating AI in creative learning settings.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How Could Generative AI Transform Coding?</a:t>
            </a:r>
            <a:endParaRPr/>
          </a:p>
        </p:txBody>
      </p:sp>
      <p:sp>
        <p:nvSpPr>
          <p:cNvPr id="91" name="Google Shape;91;p19"/>
          <p:cNvSpPr txBox="1"/>
          <p:nvPr>
            <p:ph idx="1" type="body"/>
          </p:nvPr>
        </p:nvSpPr>
        <p:spPr>
          <a:xfrm>
            <a:off x="2328600" y="1339500"/>
            <a:ext cx="6555600" cy="3416400"/>
          </a:xfrm>
          <a:prstGeom prst="rect">
            <a:avLst/>
          </a:prstGeom>
        </p:spPr>
        <p:txBody>
          <a:bodyPr anchorCtr="0" anchor="t" bIns="91425" lIns="91425" spcFirstLastPara="1" rIns="91425" wrap="square" tIns="91425">
            <a:normAutofit fontScale="85000"/>
          </a:bodyPr>
          <a:lstStyle/>
          <a:p>
            <a:pPr indent="-325755" lvl="0" marL="457200" rtl="0" algn="l">
              <a:spcBef>
                <a:spcPts val="1200"/>
              </a:spcBef>
              <a:spcAft>
                <a:spcPts val="0"/>
              </a:spcAft>
              <a:buSzPct val="100000"/>
              <a:buChar char="-"/>
            </a:pPr>
            <a:r>
              <a:rPr b="1" lang="zh-TW"/>
              <a:t>I</a:t>
            </a:r>
            <a:r>
              <a:rPr b="1" lang="zh-TW"/>
              <a:t>f generative AI technologies could end the need for people to learn to code ?</a:t>
            </a:r>
            <a:endParaRPr b="1"/>
          </a:p>
          <a:p>
            <a:pPr indent="-325755" lvl="0" marL="457200" rtl="0" algn="l">
              <a:spcBef>
                <a:spcPts val="0"/>
              </a:spcBef>
              <a:spcAft>
                <a:spcPts val="0"/>
              </a:spcAft>
              <a:buSzPct val="100000"/>
              <a:buChar char="-"/>
            </a:pPr>
            <a:r>
              <a:rPr lang="zh-TW"/>
              <a:t>learning to code provides young people with opportunities to:</a:t>
            </a:r>
            <a:endParaRPr/>
          </a:p>
          <a:p>
            <a:pPr indent="-287972" lvl="0" marL="914400" rtl="0" algn="l">
              <a:spcBef>
                <a:spcPts val="0"/>
              </a:spcBef>
              <a:spcAft>
                <a:spcPts val="0"/>
              </a:spcAft>
              <a:buClr>
                <a:schemeClr val="dk1"/>
              </a:buClr>
              <a:buSzPct val="61111"/>
              <a:buChar char="●"/>
            </a:pPr>
            <a:r>
              <a:rPr lang="zh-TW"/>
              <a:t>create new types of projects and express themselves in new ways</a:t>
            </a:r>
            <a:endParaRPr/>
          </a:p>
          <a:p>
            <a:pPr indent="-287972" lvl="0" marL="914400" rtl="0" algn="l">
              <a:spcBef>
                <a:spcPts val="0"/>
              </a:spcBef>
              <a:spcAft>
                <a:spcPts val="0"/>
              </a:spcAft>
              <a:buClr>
                <a:schemeClr val="dk1"/>
              </a:buClr>
              <a:buSzPct val="61111"/>
              <a:buChar char="●"/>
            </a:pPr>
            <a:r>
              <a:rPr lang="zh-TW"/>
              <a:t>learn strategies for design and problem solving</a:t>
            </a:r>
            <a:endParaRPr/>
          </a:p>
          <a:p>
            <a:pPr indent="-287972" lvl="0" marL="914400" rtl="0" algn="l">
              <a:spcBef>
                <a:spcPts val="0"/>
              </a:spcBef>
              <a:spcAft>
                <a:spcPts val="0"/>
              </a:spcAft>
              <a:buClr>
                <a:schemeClr val="dk1"/>
              </a:buClr>
              <a:buSzPct val="61111"/>
              <a:buChar char="●"/>
            </a:pPr>
            <a:r>
              <a:rPr lang="zh-TW"/>
              <a:t>gain a sense of control over technologies that are ubiquitous in their lives</a:t>
            </a:r>
            <a:endParaRPr/>
          </a:p>
          <a:p>
            <a:pPr indent="-287972" lvl="0" marL="914400" rtl="0" algn="l">
              <a:spcBef>
                <a:spcPts val="0"/>
              </a:spcBef>
              <a:spcAft>
                <a:spcPts val="0"/>
              </a:spcAft>
              <a:buClr>
                <a:schemeClr val="dk1"/>
              </a:buClr>
              <a:buSzPct val="61111"/>
              <a:buChar char="●"/>
            </a:pPr>
            <a:r>
              <a:rPr lang="zh-TW"/>
              <a:t>describe, understand, and debug processes</a:t>
            </a:r>
            <a:endParaRPr/>
          </a:p>
          <a:p>
            <a:pPr indent="-287972" lvl="0" marL="914400" rtl="0" algn="l">
              <a:spcBef>
                <a:spcPts val="0"/>
              </a:spcBef>
              <a:spcAft>
                <a:spcPts val="0"/>
              </a:spcAft>
              <a:buClr>
                <a:schemeClr val="dk1"/>
              </a:buClr>
              <a:buSzPct val="61111"/>
              <a:buChar char="●"/>
            </a:pPr>
            <a:r>
              <a:rPr lang="zh-TW"/>
              <a:t>experience the joy of creating things they care about</a:t>
            </a:r>
            <a:endParaRPr/>
          </a:p>
          <a:p>
            <a:pPr indent="0" lvl="0" marL="0" rtl="0" algn="l">
              <a:spcBef>
                <a:spcPts val="1200"/>
              </a:spcBef>
              <a:spcAft>
                <a:spcPts val="1200"/>
              </a:spcAft>
              <a:buNone/>
            </a:pPr>
            <a:r>
              <a:t/>
            </a:r>
            <a:endParaRPr/>
          </a:p>
        </p:txBody>
      </p:sp>
      <p:pic>
        <p:nvPicPr>
          <p:cNvPr id="92" name="Google Shape;92;p19"/>
          <p:cNvPicPr preferRelativeResize="0"/>
          <p:nvPr/>
        </p:nvPicPr>
        <p:blipFill>
          <a:blip r:embed="rId3">
            <a:alphaModFix/>
          </a:blip>
          <a:stretch>
            <a:fillRect/>
          </a:stretch>
        </p:blipFill>
        <p:spPr>
          <a:xfrm>
            <a:off x="749125" y="2093150"/>
            <a:ext cx="1262100" cy="126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How Could Generative AI Transform Coding?</a:t>
            </a:r>
            <a:endParaRPr/>
          </a:p>
        </p:txBody>
      </p:sp>
      <p:sp>
        <p:nvSpPr>
          <p:cNvPr id="98" name="Google Shape;98;p20"/>
          <p:cNvSpPr txBox="1"/>
          <p:nvPr>
            <p:ph idx="1" type="body"/>
          </p:nvPr>
        </p:nvSpPr>
        <p:spPr>
          <a:xfrm>
            <a:off x="505000" y="1180525"/>
            <a:ext cx="8379300" cy="34164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SzPts val="1800"/>
              <a:buChar char="-"/>
            </a:pPr>
            <a:r>
              <a:rPr b="1" lang="zh-TW"/>
              <a:t>If we use generative AI to introduce changes to the ways people code, will it enhance these benefits—or undermine them?</a:t>
            </a:r>
            <a:endParaRPr b="1"/>
          </a:p>
          <a:p>
            <a:pPr indent="-317500" lvl="1" marL="914400" rtl="0" algn="l">
              <a:spcBef>
                <a:spcPts val="0"/>
              </a:spcBef>
              <a:spcAft>
                <a:spcPts val="0"/>
              </a:spcAft>
              <a:buSzPts val="1400"/>
              <a:buChar char="-"/>
            </a:pPr>
            <a:r>
              <a:rPr lang="zh-TW"/>
              <a:t>Integrate AI-based image-generation tools within Scratch, </a:t>
            </a:r>
            <a:endParaRPr/>
          </a:p>
          <a:p>
            <a:pPr indent="-317500" lvl="2" marL="1371600" rtl="0" algn="l">
              <a:spcBef>
                <a:spcPts val="0"/>
              </a:spcBef>
              <a:spcAft>
                <a:spcPts val="0"/>
              </a:spcAft>
              <a:buSzPts val="1400"/>
              <a:buChar char="-"/>
            </a:pPr>
            <a:r>
              <a:rPr lang="zh-TW"/>
              <a:t>generate graphic characters and backdrops to use in their projects.</a:t>
            </a:r>
            <a:endParaRPr/>
          </a:p>
          <a:p>
            <a:pPr indent="-317500" lvl="1" marL="914400" rtl="0" algn="l">
              <a:spcBef>
                <a:spcPts val="0"/>
              </a:spcBef>
              <a:spcAft>
                <a:spcPts val="0"/>
              </a:spcAft>
              <a:buSzPts val="1400"/>
              <a:buChar char="-"/>
            </a:pPr>
            <a:r>
              <a:rPr lang="zh-TW"/>
              <a:t>developing new AI-based programming blocks for Scratch</a:t>
            </a:r>
            <a:endParaRPr/>
          </a:p>
          <a:p>
            <a:pPr indent="-317500" lvl="2" marL="1371600" rtl="0" algn="l">
              <a:spcBef>
                <a:spcPts val="0"/>
              </a:spcBef>
              <a:spcAft>
                <a:spcPts val="0"/>
              </a:spcAft>
              <a:buSzPts val="1400"/>
              <a:buChar char="-"/>
            </a:pPr>
            <a:r>
              <a:rPr lang="zh-TW"/>
              <a:t>new blocks that enable characters in a project to engage in ChatGPT-style conversations guided by context provided by the programmer.</a:t>
            </a:r>
            <a:endParaRPr/>
          </a:p>
          <a:p>
            <a:pPr indent="-317500" lvl="1" marL="914400" rtl="0" algn="l">
              <a:spcBef>
                <a:spcPts val="0"/>
              </a:spcBef>
              <a:spcAft>
                <a:spcPts val="0"/>
              </a:spcAft>
              <a:buSzPts val="1400"/>
              <a:buChar char="-"/>
            </a:pPr>
            <a:r>
              <a:rPr lang="zh-TW"/>
              <a:t>As long as the student maintains control over the flow of the conversation, this use of AI could align well for learning to code.</a:t>
            </a:r>
            <a:endParaRPr/>
          </a:p>
          <a:p>
            <a:pPr indent="0" lvl="0" marL="0" rtl="0" algn="l">
              <a:spcBef>
                <a:spcPts val="1200"/>
              </a:spcBef>
              <a:spcAft>
                <a:spcPts val="1200"/>
              </a:spcAft>
              <a:buNone/>
            </a:pPr>
            <a:r>
              <a:t/>
            </a:r>
            <a:endParaRPr/>
          </a:p>
        </p:txBody>
      </p:sp>
      <p:sp>
        <p:nvSpPr>
          <p:cNvPr id="99" name="Google Shape;99;p20"/>
          <p:cNvSpPr txBox="1"/>
          <p:nvPr/>
        </p:nvSpPr>
        <p:spPr>
          <a:xfrm>
            <a:off x="835950" y="3867325"/>
            <a:ext cx="7472100" cy="7296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zh-TW" sz="1600">
                <a:solidFill>
                  <a:schemeClr val="dk2"/>
                </a:solidFill>
              </a:rPr>
              <a:t>Whether these new conversational coding approaches will preserve all of the traditional benefits of learning to code.</a:t>
            </a:r>
            <a:endParaRPr sz="16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Choices</a:t>
            </a:r>
            <a:endParaRPr/>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105" name="Google Shape;105;p21"/>
          <p:cNvSpPr txBox="1"/>
          <p:nvPr>
            <p:ph idx="1" type="body"/>
          </p:nvPr>
        </p:nvSpPr>
        <p:spPr>
          <a:xfrm>
            <a:off x="311700" y="1330175"/>
            <a:ext cx="8520600" cy="18495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Clr>
                <a:srgbClr val="0D0D0D"/>
              </a:buClr>
              <a:buSzPts val="1600"/>
              <a:buChar char="●"/>
            </a:pPr>
            <a:r>
              <a:rPr lang="zh-TW" sz="1600">
                <a:solidFill>
                  <a:srgbClr val="0D0D0D"/>
                </a:solidFill>
                <a:highlight>
                  <a:srgbClr val="FFFFFF"/>
                </a:highlight>
              </a:rPr>
              <a:t>Generative AI technologies offer diverse opportunities for supporting learning and education.</a:t>
            </a:r>
            <a:endParaRPr sz="1600">
              <a:solidFill>
                <a:srgbClr val="0D0D0D"/>
              </a:solidFill>
              <a:highlight>
                <a:srgbClr val="FFFFFF"/>
              </a:highlight>
            </a:endParaRPr>
          </a:p>
          <a:p>
            <a:pPr indent="-330200" lvl="0" marL="457200" rtl="0" algn="l">
              <a:spcBef>
                <a:spcPts val="0"/>
              </a:spcBef>
              <a:spcAft>
                <a:spcPts val="0"/>
              </a:spcAft>
              <a:buClr>
                <a:srgbClr val="0D0D0D"/>
              </a:buClr>
              <a:buSzPts val="1600"/>
              <a:buChar char="●"/>
            </a:pPr>
            <a:r>
              <a:rPr lang="zh-TW" sz="1600">
                <a:solidFill>
                  <a:srgbClr val="0D0D0D"/>
                </a:solidFill>
                <a:highlight>
                  <a:srgbClr val="FFFFFF"/>
                </a:highlight>
              </a:rPr>
              <a:t>Concerns arise regarding the potential limitations of using generative AI systems in education, including restricting learner autonomy and undervaluing human connection.</a:t>
            </a:r>
            <a:endParaRPr sz="1600">
              <a:solidFill>
                <a:srgbClr val="0D0D0D"/>
              </a:solidFill>
              <a:highlight>
                <a:srgbClr val="FFFFFF"/>
              </a:highlight>
            </a:endParaRPr>
          </a:p>
          <a:p>
            <a:pPr indent="-330200" lvl="0" marL="457200" rtl="0" algn="l">
              <a:spcBef>
                <a:spcPts val="0"/>
              </a:spcBef>
              <a:spcAft>
                <a:spcPts val="0"/>
              </a:spcAft>
              <a:buClr>
                <a:srgbClr val="0D0D0D"/>
              </a:buClr>
              <a:buSzPts val="1600"/>
              <a:buChar char="●"/>
            </a:pPr>
            <a:r>
              <a:rPr lang="zh-TW" sz="1600">
                <a:solidFill>
                  <a:srgbClr val="0D0D0D"/>
                </a:solidFill>
                <a:highlight>
                  <a:srgbClr val="FFFFFF"/>
                </a:highlight>
              </a:rPr>
              <a:t>Alternatively, generative AI can facilitate a more student-centered, project-based, collaborative learning approach, fostering motivation, creativity, and curiosity.</a:t>
            </a:r>
            <a:endParaRPr sz="1600"/>
          </a:p>
        </p:txBody>
      </p:sp>
      <p:sp>
        <p:nvSpPr>
          <p:cNvPr id="106" name="Google Shape;106;p21"/>
          <p:cNvSpPr txBox="1"/>
          <p:nvPr/>
        </p:nvSpPr>
        <p:spPr>
          <a:xfrm>
            <a:off x="569400" y="3656550"/>
            <a:ext cx="8005200" cy="7107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457200" rtl="0" algn="l">
              <a:lnSpc>
                <a:spcPct val="115000"/>
              </a:lnSpc>
              <a:spcBef>
                <a:spcPts val="1200"/>
              </a:spcBef>
              <a:spcAft>
                <a:spcPts val="1200"/>
              </a:spcAft>
              <a:buNone/>
            </a:pPr>
            <a:r>
              <a:rPr lang="zh-TW" sz="1600">
                <a:solidFill>
                  <a:srgbClr val="0D0D0D"/>
                </a:solidFill>
                <a:highlight>
                  <a:srgbClr val="FFFFFF"/>
                </a:highlight>
              </a:rPr>
              <a:t>The choice is up to us. What kind of education do we envision for our children, schools, and society?</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