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ca29e146e2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2ca29e146e2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ca3ea8f553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2ca3ea8f553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ca29e146e2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2ca29e146e2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ca29e146e2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2ca29e146e2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ca29e146e2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ca29e146e2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ca52a6ef52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ca52a6ef52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ca52a6ef52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ca52a6ef52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ca52a6ef52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2ca52a6ef52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ca29e146e2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2ca29e146e2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鑒於討論中提到的平台差異，它們在支援的建築使用情境上存在變化。為了分析這一點，我們收集了一系列建築師和規劃者通常創建或編輯圖像的使用情境。由於結果的風格和質量很大程度上取決於輸入提示，因此平台與使用情境之間的直接比較通常很複雜。我們確定了區分因素更多的是，一個平台是否支援實現該使用情境所需的特定技術特徵。因此，我們對每個使用情境評估了它們需要哪些特徵，以及每個平台如何在質量上支持它們。除了在前一章中解釋的圖像操作外，我們還考慮支援建築語義，即超出常見圖像訓練數據集的結構化知識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• 構想：透過隨機生成圖像來發展靈感。這是 txt2img 模型的用途，且效果出色。額外的圖像提示可以增添風格和對象參考。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• 素描：以特定目標風格和項目繪製建築素描。這對於訓練數據中的常見示例效果良好，但對於具體要求效果較差。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• 拼貼：通過添加人物和對象將現有圖像結合填充生活。這可以通過修補單個項目來完成，但不能通過通用的要求如“添加許多人”來完成。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• 圖像組合：將多個現有圖像元素（例如多個建築物）排列在畫布上，然後創建一幅連貫的合成圖像。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• 建築變體：將現有的素描或圖片，生成某些元素已更改的版本（例如添加車庫）。這通過修補效果良好。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• 風格變體：將現有圖像的風格轉換（例如，將素描轉換為逼真的裝飾藝術），而不改變內容。這在某些模型中效果良好。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• 施工計劃：創建詳細的佈局計劃以建立空間關係。這很少成功，因為模型不理解線條風格、區域等的語義。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• 外觀設計：為建築物和周圍地區/景觀找到風格和感覺。對於常見情景效果良好。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• 室內設計：為室內空間找到風格或感覺。在許多情景中也效果良好。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• 創建紋理：創建瓷磚圖案以用作二維或三維模型的表面材料。這是 Midjourney 目前的獨特功能。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即使stable diffusion似乎支援的功能比 DALL·E 2 少，其主要優勢也不容小覷：可以在本地運行它並在自有數據上進行訓練，以引入例如新的建築概念。加上</a:t>
            </a:r>
            <a:r>
              <a:rPr lang="zh-TW">
                <a:solidFill>
                  <a:schemeClr val="dk1"/>
                </a:solidFill>
              </a:rPr>
              <a:t>stable diffusion</a:t>
            </a:r>
            <a:r>
              <a:rPr lang="zh-TW"/>
              <a:t>輸出的高質量，這使其成為三個模型中專門用於建築圖紙的最強大者。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ca2fa143e0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2ca2fa143e0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我們分析了自2022年1月30日以來的一年中從Midjourney收集的約8500萬個用戶查詢。Midjourney是唯一一個許多用戶查詢公開可見的平台。Midjourney使用Discord消息應用作為其主要界面，這使我們能夠監視公共頻道中我們認為具有建築性質的查詢。我們選擇包含“建築師”、“室內”或“外觀”設計等詞彙或38個建築關鍵詞之一的查詢，例如“建築”、“立面”或“施工”（在圖2（b）和5中列出）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在接下來的步驟中，我們過濾了停用詞（例如“a”、“and”、“the”），並從這些查詢中構建了一個Word2Vec模型（Mikolov等人，2013），以獲得這些查詢中詞彙的出現和共現模型。為了理解結果，重要的是要知道，大多數Midjourney用戶不會構建完整的句子，而是提示是指向目標圖像的內容、風格或渲染質量的一系列術語。圖2可視化了我們分析的主要結果。圖2（a）顯示了過濾查詢中使用的最常見的術語。藍色表示在8500萬個查詢中的頻率，紅色表示在過濾的570萬個查詢中的頻率，綠色表示在明確包含“建築師”、“室內”或“外觀”設計的220萬個查詢中的頻率。請注意，紅色、綠色和藍色是可變的包容性並且重疊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圖2（b）顯示了我們的擴展關鍵詞列表及其相應的頻率。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圖2（c）顯示了我們從430,333個查詢中提取的著名建築師的頻率。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ca2fa143e0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2ca2fa143e0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Figure 2(d)显示了關鍵詞與最有可能連接的術語之間的關係。我們通過對左側的每個關鍵詞進行Word2Vec預測，預測出右側最有可能共存的詞，並按概率加權。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Figure 2(e)顯示了查詢的平均長度，具體取決於它們是否升級、重新製作或保留在草稿模式中。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Figure 2(f)顯示了開發查詢所需的平均迭代次數。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ca29e146e2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2ca29e146e2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Relationship Id="rId4" Type="http://schemas.openxmlformats.org/officeDocument/2006/relationships/image" Target="../media/image10.png"/><Relationship Id="rId5" Type="http://schemas.openxmlformats.org/officeDocument/2006/relationships/image" Target="../media/image2.png"/><Relationship Id="rId6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000"/>
              <a:t>AI art in architecture</a:t>
            </a:r>
            <a:endParaRPr sz="5000"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zh-TW" sz="2180"/>
              <a:t>Ploennigs, Joern, and Markus Berger. "Ai art in architecture." AI in Civil Engineering 2.1 (2023)</a:t>
            </a:r>
            <a:endParaRPr sz="218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zh-TW" sz="2320"/>
              <a:t> Exterior design—combining the models</a:t>
            </a:r>
            <a:endParaRPr sz="2320"/>
          </a:p>
        </p:txBody>
      </p:sp>
      <p:pic>
        <p:nvPicPr>
          <p:cNvPr id="116" name="Google Shape;11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6163" y="1446076"/>
            <a:ext cx="8631676" cy="215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22"/>
          <p:cNvSpPr txBox="1"/>
          <p:nvPr/>
        </p:nvSpPr>
        <p:spPr>
          <a:xfrm>
            <a:off x="662350" y="4234300"/>
            <a:ext cx="1550100" cy="3693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generating the image</a:t>
            </a:r>
            <a:endParaRPr/>
          </a:p>
        </p:txBody>
      </p:sp>
      <p:sp>
        <p:nvSpPr>
          <p:cNvPr id="118" name="Google Shape;118;p22"/>
          <p:cNvSpPr txBox="1"/>
          <p:nvPr/>
        </p:nvSpPr>
        <p:spPr>
          <a:xfrm>
            <a:off x="2653950" y="4234300"/>
            <a:ext cx="995700" cy="3693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upscaling it</a:t>
            </a:r>
            <a:endParaRPr/>
          </a:p>
        </p:txBody>
      </p:sp>
      <p:sp>
        <p:nvSpPr>
          <p:cNvPr id="119" name="Google Shape;119;p22"/>
          <p:cNvSpPr txBox="1"/>
          <p:nvPr/>
        </p:nvSpPr>
        <p:spPr>
          <a:xfrm>
            <a:off x="4039300" y="4234300"/>
            <a:ext cx="1489500" cy="3693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extending the canvas</a:t>
            </a:r>
            <a:endParaRPr/>
          </a:p>
        </p:txBody>
      </p:sp>
      <p:sp>
        <p:nvSpPr>
          <p:cNvPr id="120" name="Google Shape;120;p22"/>
          <p:cNvSpPr txBox="1"/>
          <p:nvPr/>
        </p:nvSpPr>
        <p:spPr>
          <a:xfrm>
            <a:off x="5918450" y="4234300"/>
            <a:ext cx="2563200" cy="3693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finally editing details with inpainting</a:t>
            </a:r>
            <a:endParaRPr/>
          </a:p>
        </p:txBody>
      </p:sp>
      <p:cxnSp>
        <p:nvCxnSpPr>
          <p:cNvPr id="121" name="Google Shape;121;p22"/>
          <p:cNvCxnSpPr>
            <a:stCxn id="117" idx="3"/>
            <a:endCxn id="118" idx="1"/>
          </p:cNvCxnSpPr>
          <p:nvPr/>
        </p:nvCxnSpPr>
        <p:spPr>
          <a:xfrm>
            <a:off x="2212450" y="4418950"/>
            <a:ext cx="4416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22" name="Google Shape;122;p22"/>
          <p:cNvCxnSpPr>
            <a:stCxn id="118" idx="3"/>
            <a:endCxn id="119" idx="1"/>
          </p:cNvCxnSpPr>
          <p:nvPr/>
        </p:nvCxnSpPr>
        <p:spPr>
          <a:xfrm>
            <a:off x="3649650" y="4418950"/>
            <a:ext cx="3897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23" name="Google Shape;123;p22"/>
          <p:cNvCxnSpPr>
            <a:stCxn id="119" idx="3"/>
            <a:endCxn id="120" idx="1"/>
          </p:cNvCxnSpPr>
          <p:nvPr/>
        </p:nvCxnSpPr>
        <p:spPr>
          <a:xfrm>
            <a:off x="5528800" y="4418950"/>
            <a:ext cx="3897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zh-TW" sz="2320"/>
              <a:t> Exterior design—combining the models</a:t>
            </a:r>
            <a:endParaRPr sz="2320"/>
          </a:p>
        </p:txBody>
      </p:sp>
      <p:pic>
        <p:nvPicPr>
          <p:cNvPr id="129" name="Google Shape;12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5925" y="1017725"/>
            <a:ext cx="4525997" cy="3820974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3"/>
          <p:cNvSpPr txBox="1"/>
          <p:nvPr/>
        </p:nvSpPr>
        <p:spPr>
          <a:xfrm>
            <a:off x="5457825" y="2167650"/>
            <a:ext cx="3000000" cy="8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350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single-family home with garden, full exterior view, modern architecture, photo, sunlight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Common limitations</a:t>
            </a:r>
            <a:endParaRPr/>
          </a:p>
        </p:txBody>
      </p:sp>
      <p:pic>
        <p:nvPicPr>
          <p:cNvPr id="136" name="Google Shape;13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6988" y="1178725"/>
            <a:ext cx="7750025" cy="347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97350" y="333375"/>
            <a:ext cx="1958500" cy="1533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Conclusion</a:t>
            </a:r>
            <a:endParaRPr/>
          </a:p>
        </p:txBody>
      </p:sp>
      <p:sp>
        <p:nvSpPr>
          <p:cNvPr id="143" name="Google Shape;143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800"/>
              <a:buChar char="●"/>
            </a:pPr>
            <a:r>
              <a:rPr lang="zh-TW">
                <a:solidFill>
                  <a:srgbClr val="0D0D0D"/>
                </a:solidFill>
                <a:highlight>
                  <a:srgbClr val="FFFFFF"/>
                </a:highlight>
              </a:rPr>
              <a:t>AI Art Generation Tools for Architecture and Civil Engineerin</a:t>
            </a:r>
            <a:r>
              <a:rPr lang="zh-TW">
                <a:solidFill>
                  <a:srgbClr val="0D0D0D"/>
                </a:solidFill>
                <a:highlight>
                  <a:srgbClr val="FFFFFF"/>
                </a:highlight>
              </a:rPr>
              <a:t>g</a:t>
            </a:r>
            <a:endParaRPr>
              <a:solidFill>
                <a:srgbClr val="0D0D0D"/>
              </a:solidFill>
              <a:highlight>
                <a:srgbClr val="FFFFFF"/>
              </a:highlight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800"/>
              <a:buChar char="●"/>
            </a:pPr>
            <a:r>
              <a:rPr lang="zh-TW">
                <a:solidFill>
                  <a:srgbClr val="0D0D0D"/>
                </a:solidFill>
                <a:highlight>
                  <a:srgbClr val="FFFFFF"/>
                </a:highlight>
              </a:rPr>
              <a:t>Challenges and Opportunities</a:t>
            </a:r>
            <a:endParaRPr>
              <a:solidFill>
                <a:srgbClr val="0D0D0D"/>
              </a:solidFill>
              <a:highlight>
                <a:srgbClr val="FFFFFF"/>
              </a:highlight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Char char="○"/>
            </a:pPr>
            <a:r>
              <a:rPr lang="zh-TW">
                <a:solidFill>
                  <a:srgbClr val="0D0D0D"/>
                </a:solidFill>
                <a:highlight>
                  <a:srgbClr val="FFFFFF"/>
                </a:highlight>
              </a:rPr>
              <a:t>AI platforms struggle with complex prompts due to limited semantic understanding</a:t>
            </a:r>
            <a:endParaRPr>
              <a:solidFill>
                <a:srgbClr val="0D0D0D"/>
              </a:solidFill>
              <a:highlight>
                <a:srgbClr val="FFFFFF"/>
              </a:highlight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Char char="○"/>
            </a:pPr>
            <a:r>
              <a:rPr lang="zh-TW">
                <a:solidFill>
                  <a:srgbClr val="0D0D0D"/>
                </a:solidFill>
                <a:highlight>
                  <a:srgbClr val="FFFFFF"/>
                </a:highlight>
              </a:rPr>
              <a:t>Building Information Models (BIM) offer semantic data, paving the way for improved AI models</a:t>
            </a:r>
            <a:endParaRPr>
              <a:solidFill>
                <a:srgbClr val="0D0D0D"/>
              </a:solidFill>
              <a:highlight>
                <a:srgbClr val="FFFFFF"/>
              </a:highlight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Char char="○"/>
            </a:pPr>
            <a:r>
              <a:rPr lang="zh-TW">
                <a:solidFill>
                  <a:srgbClr val="0D0D0D"/>
                </a:solidFill>
                <a:highlight>
                  <a:srgbClr val="FFFFFF"/>
                </a:highlight>
              </a:rPr>
              <a:t>Expectation of future models meeting all architectural requirements</a:t>
            </a:r>
            <a:endParaRPr>
              <a:solidFill>
                <a:srgbClr val="0D0D0D"/>
              </a:solidFill>
              <a:highlight>
                <a:srgbClr val="FFFFFF"/>
              </a:highlight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800"/>
              <a:buChar char="●"/>
            </a:pPr>
            <a:r>
              <a:rPr lang="zh-TW">
                <a:solidFill>
                  <a:srgbClr val="0D0D0D"/>
                </a:solidFill>
                <a:highlight>
                  <a:srgbClr val="FFFFFF"/>
                </a:highlight>
              </a:rPr>
              <a:t>Current Adoption and Future Improvements</a:t>
            </a:r>
            <a:endParaRPr>
              <a:solidFill>
                <a:srgbClr val="0D0D0D"/>
              </a:solidFill>
              <a:highlight>
                <a:srgbClr val="FFFFFF"/>
              </a:highlight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Char char="○"/>
            </a:pPr>
            <a:r>
              <a:rPr lang="zh-TW">
                <a:solidFill>
                  <a:srgbClr val="0D0D0D"/>
                </a:solidFill>
                <a:highlight>
                  <a:srgbClr val="FFFFFF"/>
                </a:highlight>
              </a:rPr>
              <a:t>Over 5.7 million queries related to architecture identified, indicating adoption</a:t>
            </a:r>
            <a:endParaRPr>
              <a:solidFill>
                <a:srgbClr val="0D0D0D"/>
              </a:solidFill>
              <a:highlight>
                <a:srgbClr val="FFFFFF"/>
              </a:highlight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Char char="○"/>
            </a:pPr>
            <a:r>
              <a:rPr lang="zh-TW">
                <a:solidFill>
                  <a:srgbClr val="0D0D0D"/>
                </a:solidFill>
                <a:highlight>
                  <a:srgbClr val="FFFFFF"/>
                </a:highlight>
              </a:rPr>
              <a:t>Convergence of workflows across tools towards enhanced productivity and creativity</a:t>
            </a:r>
            <a:endParaRPr>
              <a:solidFill>
                <a:srgbClr val="0D0D0D"/>
              </a:solidFill>
              <a:highlight>
                <a:srgbClr val="FFFFFF"/>
              </a:highlight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Char char="○"/>
            </a:pPr>
            <a:r>
              <a:rPr lang="zh-TW">
                <a:solidFill>
                  <a:srgbClr val="0D0D0D"/>
                </a:solidFill>
                <a:highlight>
                  <a:srgbClr val="FFFFFF"/>
                </a:highlight>
              </a:rPr>
              <a:t>Current AI designs trending towards organic forms, complex arrangements</a:t>
            </a:r>
            <a:endParaRPr>
              <a:solidFill>
                <a:srgbClr val="0D0D0D"/>
              </a:solidFill>
              <a:highlight>
                <a:srgbClr val="FFFFFF"/>
              </a:highlight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Char char="○"/>
            </a:pPr>
            <a:r>
              <a:rPr lang="zh-TW">
                <a:solidFill>
                  <a:srgbClr val="0D0D0D"/>
                </a:solidFill>
                <a:highlight>
                  <a:srgbClr val="FFFFFF"/>
                </a:highlight>
              </a:rPr>
              <a:t>Advancements in structural evaluation and construction technologies may make AI-generated designs feasible</a:t>
            </a:r>
            <a:endParaRPr>
              <a:solidFill>
                <a:srgbClr val="0D0D0D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Introduction</a:t>
            </a:r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zh-TW"/>
              <a:t>Motivation</a:t>
            </a:r>
            <a:endParaRPr/>
          </a:p>
          <a:p>
            <a:pPr indent="-3429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zh-TW" sz="1800"/>
              <a:t>Recent advancements in AI art generation tools </a:t>
            </a:r>
            <a:endParaRPr sz="1800"/>
          </a:p>
          <a:p>
            <a:pPr indent="-3429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zh-TW" sz="1800"/>
              <a:t>Growing interest from architects and designers </a:t>
            </a:r>
            <a:endParaRPr sz="1800"/>
          </a:p>
          <a:p>
            <a:pPr indent="-3429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zh-TW" sz="1800"/>
              <a:t>Potential benefits for architecture and civil engineering</a:t>
            </a:r>
            <a:endParaRPr sz="1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State of the Art in Generative Methods</a:t>
            </a:r>
            <a:endParaRPr/>
          </a:p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zh-TW"/>
              <a:t>Generative machine learning models</a:t>
            </a:r>
            <a:endParaRPr/>
          </a:p>
          <a:p>
            <a:pPr indent="-3429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zh-TW" sz="1800"/>
              <a:t>text-to-image generative models</a:t>
            </a:r>
            <a:endParaRPr sz="1800"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zh-TW"/>
              <a:t>Diffusion models</a:t>
            </a:r>
            <a:endParaRPr/>
          </a:p>
          <a:p>
            <a:pPr indent="-3429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zh-TW" sz="1800"/>
              <a:t>forward diffusion process and reversed diffusion process </a:t>
            </a:r>
            <a:endParaRPr sz="1800"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zh-TW"/>
              <a:t>Examples</a:t>
            </a:r>
            <a:endParaRPr/>
          </a:p>
          <a:p>
            <a:pPr indent="-3429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zh-TW" sz="1800"/>
              <a:t>GLIDE model, CLIP architecture</a:t>
            </a:r>
            <a:endParaRPr sz="1800"/>
          </a:p>
          <a:p>
            <a:pPr indent="-3429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zh-TW" sz="1800"/>
              <a:t>DALL·E, Stable Diffusion</a:t>
            </a:r>
            <a:endParaRPr sz="1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Model Architectures and Interfaces</a:t>
            </a:r>
            <a:endParaRPr/>
          </a:p>
        </p:txBody>
      </p:sp>
      <p:sp>
        <p:nvSpPr>
          <p:cNvPr id="73" name="Google Shape;73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zh-TW"/>
              <a:t>P</a:t>
            </a:r>
            <a:r>
              <a:rPr lang="zh-TW"/>
              <a:t>ublicly available diffusion model platforms</a:t>
            </a:r>
            <a:endParaRPr/>
          </a:p>
          <a:p>
            <a:pPr indent="-3429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zh-TW" sz="1800"/>
              <a:t>DALL·E </a:t>
            </a:r>
            <a:endParaRPr sz="1800"/>
          </a:p>
          <a:p>
            <a:pPr indent="-342900" lvl="2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lang="zh-TW" sz="1800"/>
              <a:t>web-based user interface</a:t>
            </a:r>
            <a:endParaRPr sz="1800"/>
          </a:p>
          <a:p>
            <a:pPr indent="-3429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zh-TW" sz="1800"/>
              <a:t>Midjourney</a:t>
            </a:r>
            <a:endParaRPr sz="1800"/>
          </a:p>
          <a:p>
            <a:pPr indent="-342900" lvl="2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lang="zh-TW" sz="1800"/>
              <a:t>share queries across public (or private) channels in Discord</a:t>
            </a:r>
            <a:endParaRPr sz="1800"/>
          </a:p>
          <a:p>
            <a:pPr indent="-3429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zh-TW" sz="1800"/>
              <a:t>Stable Diffusion </a:t>
            </a:r>
            <a:endParaRPr sz="1800"/>
          </a:p>
          <a:p>
            <a:pPr indent="-342900" lvl="2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lang="zh-TW" sz="1800"/>
              <a:t>released as open source</a:t>
            </a:r>
            <a:endParaRPr sz="1800"/>
          </a:p>
          <a:p>
            <a:pPr indent="-342900" lvl="2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lang="zh-TW" sz="1800"/>
              <a:t>community-created tools</a:t>
            </a:r>
            <a:endParaRPr sz="18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Model Comparison</a:t>
            </a:r>
            <a:endParaRPr/>
          </a:p>
        </p:txBody>
      </p:sp>
      <p:sp>
        <p:nvSpPr>
          <p:cNvPr id="79" name="Google Shape;79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zh-TW"/>
              <a:t>Comparison of DALL·E 2, Stable Diffusion, and Midjourney 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0" name="Google Shape;80;p17"/>
          <p:cNvPicPr preferRelativeResize="0"/>
          <p:nvPr/>
        </p:nvPicPr>
        <p:blipFill rotWithShape="1">
          <a:blip r:embed="rId3">
            <a:alphaModFix/>
          </a:blip>
          <a:srcRect b="11855" l="0" r="0" t="0"/>
          <a:stretch/>
        </p:blipFill>
        <p:spPr>
          <a:xfrm>
            <a:off x="497500" y="1843600"/>
            <a:ext cx="8149000" cy="2868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Architectural use cases</a:t>
            </a:r>
            <a:endParaRPr/>
          </a:p>
        </p:txBody>
      </p:sp>
      <p:pic>
        <p:nvPicPr>
          <p:cNvPr id="86" name="Google Shape;8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3640" y="1017725"/>
            <a:ext cx="7576723" cy="3918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Analysis of architectural queries</a:t>
            </a:r>
            <a:endParaRPr/>
          </a:p>
        </p:txBody>
      </p:sp>
      <p:pic>
        <p:nvPicPr>
          <p:cNvPr id="92" name="Google Shape;9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3900" y="1373325"/>
            <a:ext cx="8656201" cy="306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Analysis of architectural queries</a:t>
            </a:r>
            <a:endParaRPr/>
          </a:p>
        </p:txBody>
      </p:sp>
      <p:pic>
        <p:nvPicPr>
          <p:cNvPr id="98" name="Google Shape;9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8839202" cy="32667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1"/>
          <p:cNvSpPr txBox="1"/>
          <p:nvPr>
            <p:ph type="title"/>
          </p:nvPr>
        </p:nvSpPr>
        <p:spPr>
          <a:xfrm>
            <a:off x="177750" y="78925"/>
            <a:ext cx="8520600" cy="73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ct val="42672"/>
              <a:buNone/>
            </a:pPr>
            <a:r>
              <a:rPr lang="zh-TW" sz="2320"/>
              <a:t>Case studies</a:t>
            </a:r>
            <a:endParaRPr sz="232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ct val="42672"/>
              <a:buNone/>
            </a:pPr>
            <a:r>
              <a:rPr lang="zh-TW" sz="2320"/>
              <a:t>Interior design—comparing the models</a:t>
            </a:r>
            <a:endParaRPr sz="232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7413"/>
              <a:buFont typeface="Arial"/>
              <a:buNone/>
            </a:pPr>
            <a:r>
              <a:t/>
            </a:r>
            <a:endParaRPr sz="232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ct val="42672"/>
              <a:buNone/>
            </a:pPr>
            <a:r>
              <a:t/>
            </a:r>
            <a:endParaRPr sz="2320"/>
          </a:p>
        </p:txBody>
      </p:sp>
      <p:sp>
        <p:nvSpPr>
          <p:cNvPr id="104" name="Google Shape;104;p21"/>
          <p:cNvSpPr txBox="1"/>
          <p:nvPr>
            <p:ph idx="1" type="body"/>
          </p:nvPr>
        </p:nvSpPr>
        <p:spPr>
          <a:xfrm>
            <a:off x="5697150" y="2075813"/>
            <a:ext cx="3294900" cy="15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zh-TW"/>
              <a:t>Prompt: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zh-TW"/>
              <a:t>cozy living room, wood paneling, television, large sofa, natural light, lived in, realistic, full view</a:t>
            </a:r>
            <a:endParaRPr/>
          </a:p>
        </p:txBody>
      </p:sp>
      <p:pic>
        <p:nvPicPr>
          <p:cNvPr id="105" name="Google Shape;10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5925" y="944375"/>
            <a:ext cx="770701" cy="770701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21"/>
          <p:cNvSpPr txBox="1"/>
          <p:nvPr/>
        </p:nvSpPr>
        <p:spPr>
          <a:xfrm>
            <a:off x="121925" y="1615475"/>
            <a:ext cx="1178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Midjourney v3</a:t>
            </a:r>
            <a:endParaRPr/>
          </a:p>
        </p:txBody>
      </p:sp>
      <p:pic>
        <p:nvPicPr>
          <p:cNvPr id="107" name="Google Shape;107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00637" y="873725"/>
            <a:ext cx="4274581" cy="3958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5925" y="2439257"/>
            <a:ext cx="770700" cy="730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06575" y="3740350"/>
            <a:ext cx="809407" cy="73015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1"/>
          <p:cNvSpPr txBox="1"/>
          <p:nvPr/>
        </p:nvSpPr>
        <p:spPr>
          <a:xfrm>
            <a:off x="5575225" y="873725"/>
            <a:ext cx="770700" cy="3693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200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remaster</a:t>
            </a:r>
            <a:endParaRPr b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