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6c98d43d22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6c98d43d22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t>
            </a:r>
            <a:r>
              <a:rPr lang="en"/>
              <a:t>he diagram below depicts the most salient features of proposed solution to mitigate biases to make fair and transparent decision by machine learning models. “Fairness By Design” and “Explainability by Design” are some of the tenets that serve as a foundation of proposed methodology.</a:t>
            </a:r>
            <a:br>
              <a:rPr lang="en"/>
            </a:br>
            <a:br>
              <a:rPr lang="en"/>
            </a:br>
            <a:r>
              <a:rPr lang="en"/>
              <a:t>Fairness by design is a novel approach to mitigate biases using ANN to enforce predictions independent of sensitive attributes</a:t>
            </a:r>
            <a:br>
              <a:rPr lang="en"/>
            </a:br>
            <a:br>
              <a:rPr lang="en"/>
            </a:br>
            <a:r>
              <a:rPr lang="en"/>
              <a:t>Explainability by design. A novel shapley regressive framework based </a:t>
            </a:r>
            <a:r>
              <a:rPr lang="en"/>
              <a:t>approach</a:t>
            </a:r>
            <a:r>
              <a:rPr lang="en"/>
              <a:t> to improve interpretability of AI models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上圖描述了建議解決方案的最顯xian3著zhu\特點，即透過機器學習模型減少偏見，從而做出公平透明的決策。 "公平性設計 "和 "可解釋性設計 "是作為建議方法基礎的一些原則。</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公平性</a:t>
            </a:r>
            <a:r>
              <a:rPr lang="en">
                <a:solidFill>
                  <a:schemeClr val="dk1"/>
                </a:solidFill>
              </a:rPr>
              <a:t>設計</a:t>
            </a:r>
            <a:r>
              <a:rPr lang="en"/>
              <a:t>是一種新穎ying3的方法，可利用 ANN 減少偏 -差 -，從而執zhi/行獨立於敏感屬性的預測。</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可解釋性</a:t>
            </a:r>
            <a:r>
              <a:rPr lang="en">
                <a:solidFill>
                  <a:schemeClr val="dk1"/>
                </a:solidFill>
              </a:rPr>
              <a:t>設計</a:t>
            </a:r>
            <a:r>
              <a:rPr lang="en"/>
              <a:t>。 基於 Shapley 迴歸框kuang\架的新方法可提高人工智慧模型的可解釋性</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6c98d43d22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6c98d43d22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above table, predictive accuracy of unfair classifier is 75.9%. Here, the results reflect the value of p%-rule for NN Classifier is just 66 while keeping the threshold at 95. We executed the adversarial neural network in iterations to check the result. After running the adversarial neural network, we got an accuracy of 76.008. It clearly signifies, accuracy of the target model is maintained. The P-rule is 88.96 which is again not satisfying our threshold value (i.e. 95%) but still it is giving us much better value.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all experiments, this paper method to develop model using adversarial neural network is comparatively much fairer and unbiased than the regular neural network without compromising much on predictive accuracy of the neural network.</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下頁是實驗結果，</a:t>
            </a:r>
            <a:endParaRPr/>
          </a:p>
          <a:p>
            <a:pPr indent="0" lvl="0" marL="0" rtl="0" algn="l">
              <a:spcBef>
                <a:spcPts val="0"/>
              </a:spcBef>
              <a:spcAft>
                <a:spcPts val="0"/>
              </a:spcAft>
              <a:buNone/>
            </a:pPr>
            <a:r>
              <a:rPr lang="en"/>
              <a:t>在這邊這論文有比對 Neural net 跟 adversarial Neural net 的outcomes。那我們可以看</a:t>
            </a:r>
            <a:r>
              <a:rPr lang="en">
                <a:solidFill>
                  <a:schemeClr val="dk1"/>
                </a:solidFill>
              </a:rPr>
              <a:t>上述shu表格中，我們會看如果使用NN模型，他的accuracy只能拿到75.9% 但如果使用 adversarial neural net 他的outcome 比neural net 好,就是76.008%。雖然不是差很多，但仍然提供了更好的value。</a:t>
            </a:r>
            <a:endParaRPr/>
          </a:p>
          <a:p>
            <a:pPr indent="0" lvl="0" marL="0" rtl="0" algn="l">
              <a:spcBef>
                <a:spcPts val="0"/>
              </a:spcBef>
              <a:spcAft>
                <a:spcPts val="0"/>
              </a:spcAft>
              <a:buNone/>
            </a:pPr>
            <a:r>
              <a:rPr lang="en"/>
              <a:t>那從這</a:t>
            </a:r>
            <a:r>
              <a:rPr lang="en"/>
              <a:t>實驗我們可以做一個結論就是對抗性神經網絡開發模型的方法相對於常規神經網絡來說就是可以更加公平和無偏。</a:t>
            </a:r>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不公平分類器的預測準確度為75.9%。在這裡，結果顯示了保持閾值為95%的NN分類器的p%-rule僅為66。我們對對抗性神經網絡進行了多次迭代以檢查結果。在運行對抗性神經網絡後，我們得到了76.008的準確度。這清楚地表明了目標模型的準確性得以保持。P-rule為88.96，這再次未達到我們的閾值值（即95%），但仍然提供了更好的值。</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在所有實驗中，本文利用對抗性神經網絡開發模型的方法相對於常規神經網絡來說更加公平和無偏，而且並沒有在神經網絡的預測準確度上做出太多妥協。</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6c98d43d22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6c98d43d22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latin typeface="Microsoft JhengHei"/>
                <a:ea typeface="Microsoft JhengHei"/>
                <a:cs typeface="Microsoft JhengHei"/>
                <a:sym typeface="Microsoft JhengHei"/>
              </a:rPr>
              <a:t>下頁是</a:t>
            </a:r>
            <a:r>
              <a:rPr lang="en"/>
              <a:t>商業效益</a:t>
            </a:r>
            <a:endParaRPr>
              <a:solidFill>
                <a:schemeClr val="dk1"/>
              </a:solidFill>
              <a:latin typeface="Microsoft JhengHei"/>
              <a:ea typeface="Microsoft JhengHei"/>
              <a:cs typeface="Microsoft JhengHei"/>
              <a:sym typeface="Microsoft JhengHei"/>
            </a:endParaRPr>
          </a:p>
          <a:p>
            <a:pPr indent="0" lvl="0" marL="0" rtl="0" algn="l">
              <a:lnSpc>
                <a:spcPct val="115000"/>
              </a:lnSpc>
              <a:spcBef>
                <a:spcPts val="1200"/>
              </a:spcBef>
              <a:spcAft>
                <a:spcPts val="0"/>
              </a:spcAft>
              <a:buNone/>
            </a:pPr>
            <a:r>
              <a:rPr lang="en">
                <a:solidFill>
                  <a:schemeClr val="dk1"/>
                </a:solidFill>
                <a:latin typeface="Microsoft JhengHei"/>
                <a:ea typeface="Microsoft JhengHei"/>
                <a:cs typeface="Microsoft JhengHei"/>
                <a:sym typeface="Microsoft JhengHei"/>
              </a:rPr>
              <a:t>將道德考量納na入ruAI系統不僅確保公平性，還對組織的成功和聲譽</a:t>
            </a:r>
            <a:r>
              <a:rPr lang="en">
                <a:solidFill>
                  <a:schemeClr val="dk1"/>
                </a:solidFill>
                <a:latin typeface="Microsoft JhengHei"/>
                <a:ea typeface="Microsoft JhengHei"/>
                <a:cs typeface="Microsoft JhengHei"/>
                <a:sym typeface="Microsoft JhengHei"/>
              </a:rPr>
              <a:t>yu</a:t>
            </a:r>
            <a:r>
              <a:rPr lang="en">
                <a:solidFill>
                  <a:schemeClr val="dk1"/>
                </a:solidFill>
                <a:latin typeface="Microsoft JhengHei"/>
                <a:ea typeface="Microsoft JhengHei"/>
                <a:cs typeface="Microsoft JhengHei"/>
                <a:sym typeface="Microsoft JhengHei"/>
              </a:rPr>
              <a:t>產生積極影響。通過優先考慮4個keys就是</a:t>
            </a:r>
            <a:r>
              <a:rPr lang="en">
                <a:solidFill>
                  <a:schemeClr val="dk1"/>
                </a:solidFill>
              </a:rPr>
              <a:t> traceability, fairness, compliance, </a:t>
            </a:r>
            <a:r>
              <a:rPr lang="en">
                <a:solidFill>
                  <a:schemeClr val="dk1"/>
                </a:solidFill>
                <a:latin typeface="Microsoft JhengHei"/>
                <a:ea typeface="Microsoft JhengHei"/>
                <a:cs typeface="Microsoft JhengHei"/>
                <a:sym typeface="Microsoft JhengHei"/>
              </a:rPr>
              <a:t>和</a:t>
            </a:r>
            <a:r>
              <a:rPr lang="en">
                <a:solidFill>
                  <a:schemeClr val="dk1"/>
                </a:solidFill>
              </a:rPr>
              <a:t> trust，</a:t>
            </a:r>
            <a:r>
              <a:rPr lang="en">
                <a:solidFill>
                  <a:schemeClr val="dk1"/>
                </a:solidFill>
                <a:latin typeface="Microsoft JhengHei"/>
                <a:ea typeface="Microsoft JhengHei"/>
                <a:cs typeface="Microsoft JhengHei"/>
                <a:sym typeface="Microsoft JhengHei"/>
              </a:rPr>
              <a:t>這樣的話業務可以建立持chi續和負責任的AI解決方案。</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rPr lang="en">
                <a:solidFill>
                  <a:schemeClr val="dk1"/>
                </a:solidFill>
              </a:rPr>
              <a:t>1. Traceability and Auditability。</a:t>
            </a:r>
            <a:r>
              <a:rPr lang="en">
                <a:solidFill>
                  <a:schemeClr val="dk1"/>
                </a:solidFill>
              </a:rPr>
              <a:t>通過traceability，</a:t>
            </a:r>
            <a:r>
              <a:rPr lang="en">
                <a:solidFill>
                  <a:schemeClr val="dk1"/>
                </a:solidFill>
              </a:rPr>
              <a:t>organizations</a:t>
            </a:r>
            <a:r>
              <a:rPr lang="en">
                <a:solidFill>
                  <a:schemeClr val="dk1"/>
                </a:solidFill>
                <a:latin typeface="Microsoft JhengHei"/>
                <a:ea typeface="Microsoft JhengHei"/>
                <a:cs typeface="Microsoft JhengHei"/>
                <a:sym typeface="Microsoft JhengHei"/>
              </a:rPr>
              <a:t>能夠洞</a:t>
            </a:r>
            <a:r>
              <a:rPr lang="en">
                <a:solidFill>
                  <a:schemeClr val="dk1"/>
                </a:solidFill>
                <a:latin typeface="Microsoft JhengHei"/>
                <a:ea typeface="Microsoft JhengHei"/>
                <a:cs typeface="Microsoft JhengHei"/>
                <a:sym typeface="Microsoft JhengHei"/>
              </a:rPr>
              <a:t>dong\</a:t>
            </a:r>
            <a:r>
              <a:rPr lang="en">
                <a:solidFill>
                  <a:schemeClr val="dk1"/>
                </a:solidFill>
                <a:latin typeface="Microsoft JhengHei"/>
                <a:ea typeface="Microsoft JhengHei"/>
                <a:cs typeface="Microsoft JhengHei"/>
                <a:sym typeface="Microsoft JhengHei"/>
              </a:rPr>
              <a:t>察AI模型決策過程。</a:t>
            </a:r>
            <a:r>
              <a:rPr lang="en" sz="1200">
                <a:solidFill>
                  <a:schemeClr val="dk1"/>
                </a:solidFill>
              </a:rPr>
              <a:t>所以呢業務會</a:t>
            </a:r>
            <a:r>
              <a:rPr lang="en">
                <a:solidFill>
                  <a:schemeClr val="dk1"/>
                </a:solidFill>
                <a:latin typeface="Microsoft JhengHei"/>
                <a:ea typeface="Microsoft JhengHei"/>
                <a:cs typeface="Microsoft JhengHei"/>
                <a:sym typeface="Microsoft JhengHei"/>
              </a:rPr>
              <a:t>了解預測是如何做出的，從而更好地負責。</a:t>
            </a:r>
            <a:r>
              <a:rPr lang="en">
                <a:solidFill>
                  <a:schemeClr val="dk1"/>
                </a:solidFill>
                <a:latin typeface="Microsoft JhengHei"/>
                <a:ea typeface="Microsoft JhengHei"/>
                <a:cs typeface="Microsoft JhengHei"/>
                <a:sym typeface="Microsoft JhengHei"/>
              </a:rPr>
              <a:t>再加上traceability有幫助管理與模型行為相關的風險。</a:t>
            </a:r>
            <a:endParaRPr>
              <a:solidFill>
                <a:schemeClr val="dk1"/>
              </a:solidFill>
              <a:latin typeface="Microsoft JhengHei"/>
              <a:ea typeface="Microsoft JhengHei"/>
              <a:cs typeface="Microsoft JhengHei"/>
              <a:sym typeface="Microsoft JhengHei"/>
            </a:endParaRPr>
          </a:p>
          <a:p>
            <a:pPr indent="0" lvl="0" marL="0" rtl="0" algn="l">
              <a:lnSpc>
                <a:spcPct val="115000"/>
              </a:lnSpc>
              <a:spcBef>
                <a:spcPts val="1200"/>
              </a:spcBef>
              <a:spcAft>
                <a:spcPts val="0"/>
              </a:spcAft>
              <a:buNone/>
            </a:pPr>
            <a:r>
              <a:rPr lang="en">
                <a:solidFill>
                  <a:schemeClr val="dk1"/>
                </a:solidFill>
              </a:rPr>
              <a:t>2. Fairness and Explainability by Design </a:t>
            </a:r>
            <a:r>
              <a:rPr lang="en">
                <a:solidFill>
                  <a:schemeClr val="dk1"/>
                </a:solidFill>
              </a:rPr>
              <a:t>這個key是</a:t>
            </a:r>
            <a:r>
              <a:rPr lang="en">
                <a:solidFill>
                  <a:schemeClr val="dk1"/>
                </a:solidFill>
                <a:latin typeface="Microsoft JhengHei"/>
                <a:ea typeface="Microsoft JhengHei"/>
                <a:cs typeface="Microsoft JhengHei"/>
                <a:sym typeface="Microsoft JhengHei"/>
              </a:rPr>
              <a:t>確保人工智能模型的Fairness </a:t>
            </a:r>
            <a:r>
              <a:rPr lang="en">
                <a:solidFill>
                  <a:schemeClr val="dk1"/>
                </a:solidFill>
              </a:rPr>
              <a:t>和</a:t>
            </a:r>
            <a:r>
              <a:rPr lang="en">
                <a:solidFill>
                  <a:schemeClr val="dk1"/>
                </a:solidFill>
                <a:latin typeface="Microsoft JhengHei"/>
                <a:ea typeface="Microsoft JhengHei"/>
                <a:cs typeface="Microsoft JhengHei"/>
                <a:sym typeface="Microsoft JhengHei"/>
              </a:rPr>
              <a:t> transparency</a:t>
            </a:r>
            <a:r>
              <a:rPr lang="en">
                <a:solidFill>
                  <a:schemeClr val="dk1"/>
                </a:solidFill>
              </a:rPr>
              <a:t>，</a:t>
            </a:r>
            <a:r>
              <a:rPr lang="en" sz="1200">
                <a:solidFill>
                  <a:schemeClr val="dk1"/>
                </a:solidFill>
              </a:rPr>
              <a:t>所以</a:t>
            </a:r>
            <a:r>
              <a:rPr lang="en">
                <a:solidFill>
                  <a:schemeClr val="dk1"/>
                </a:solidFill>
              </a:rPr>
              <a:t>fair</a:t>
            </a:r>
            <a:r>
              <a:rPr lang="en">
                <a:solidFill>
                  <a:schemeClr val="dk1"/>
                </a:solidFill>
                <a:latin typeface="Microsoft JhengHei"/>
                <a:ea typeface="Microsoft JhengHei"/>
                <a:cs typeface="Microsoft JhengHei"/>
                <a:sym typeface="Microsoft JhengHei"/>
              </a:rPr>
              <a:t> model能夠與客戶建立信任和透明度防止歧</a:t>
            </a:r>
            <a:r>
              <a:rPr lang="en">
                <a:solidFill>
                  <a:schemeClr val="dk1"/>
                </a:solidFill>
                <a:latin typeface="Microsoft JhengHei"/>
                <a:ea typeface="Microsoft JhengHei"/>
                <a:cs typeface="Microsoft JhengHei"/>
                <a:sym typeface="Microsoft JhengHei"/>
              </a:rPr>
              <a:t>qi/</a:t>
            </a:r>
            <a:r>
              <a:rPr lang="en">
                <a:solidFill>
                  <a:schemeClr val="dk1"/>
                </a:solidFill>
                <a:latin typeface="Microsoft JhengHei"/>
                <a:ea typeface="Microsoft JhengHei"/>
                <a:cs typeface="Microsoft JhengHei"/>
                <a:sym typeface="Microsoft JhengHei"/>
              </a:rPr>
              <a:t>視</a:t>
            </a:r>
            <a:r>
              <a:rPr lang="en">
                <a:solidFill>
                  <a:schemeClr val="dk1"/>
                </a:solidFill>
                <a:latin typeface="Microsoft JhengHei"/>
                <a:ea typeface="Microsoft JhengHei"/>
                <a:cs typeface="Microsoft JhengHei"/>
                <a:sym typeface="Microsoft JhengHei"/>
              </a:rPr>
              <a:t>shi</a:t>
            </a:r>
            <a:r>
              <a:rPr lang="en">
                <a:solidFill>
                  <a:schemeClr val="dk1"/>
                </a:solidFill>
                <a:latin typeface="Microsoft JhengHei"/>
                <a:ea typeface="Microsoft JhengHei"/>
                <a:cs typeface="Microsoft JhengHei"/>
                <a:sym typeface="Microsoft JhengHei"/>
              </a:rPr>
              <a:t>性做法。</a:t>
            </a:r>
            <a:endParaRPr>
              <a:solidFill>
                <a:schemeClr val="dk1"/>
              </a:solidFill>
              <a:latin typeface="Microsoft JhengHei"/>
              <a:ea typeface="Microsoft JhengHei"/>
              <a:cs typeface="Microsoft JhengHei"/>
              <a:sym typeface="Microsoft JhengHei"/>
            </a:endParaRPr>
          </a:p>
          <a:p>
            <a:pPr indent="0" lvl="0" marL="0" rtl="0" algn="l">
              <a:lnSpc>
                <a:spcPct val="115000"/>
              </a:lnSpc>
              <a:spcBef>
                <a:spcPts val="1200"/>
              </a:spcBef>
              <a:spcAft>
                <a:spcPts val="0"/>
              </a:spcAft>
              <a:buNone/>
            </a:pPr>
            <a:r>
              <a:rPr lang="en">
                <a:solidFill>
                  <a:schemeClr val="dk1"/>
                </a:solidFill>
                <a:latin typeface="Microsoft JhengHei"/>
                <a:ea typeface="Microsoft JhengHei"/>
                <a:cs typeface="Microsoft JhengHei"/>
                <a:sym typeface="Microsoft JhengHei"/>
              </a:rPr>
              <a:t>3. </a:t>
            </a:r>
            <a:r>
              <a:rPr lang="en">
                <a:solidFill>
                  <a:schemeClr val="dk1"/>
                </a:solidFill>
              </a:rPr>
              <a:t>Compliance to Ethical Laws/Practices，</a:t>
            </a:r>
            <a:r>
              <a:rPr lang="en">
                <a:solidFill>
                  <a:schemeClr val="dk1"/>
                </a:solidFill>
                <a:latin typeface="PMingLiu"/>
                <a:ea typeface="PMingLiu"/>
                <a:cs typeface="PMingLiu"/>
                <a:sym typeface="PMingLiu"/>
              </a:rPr>
              <a:t>那業務可以避免法律處罰</a:t>
            </a:r>
            <a:r>
              <a:rPr lang="en">
                <a:solidFill>
                  <a:schemeClr val="dk1"/>
                </a:solidFill>
                <a:latin typeface="PMingLiu"/>
                <a:ea typeface="PMingLiu"/>
                <a:cs typeface="PMingLiu"/>
                <a:sym typeface="PMingLiu"/>
              </a:rPr>
              <a:t>fa/</a:t>
            </a:r>
            <a:r>
              <a:rPr lang="en">
                <a:solidFill>
                  <a:schemeClr val="dk1"/>
                </a:solidFill>
                <a:latin typeface="PMingLiu"/>
                <a:ea typeface="PMingLiu"/>
                <a:cs typeface="PMingLiu"/>
                <a:sym typeface="PMingLiu"/>
              </a:rPr>
              <a:t>、聲-譽損</a:t>
            </a:r>
            <a:r>
              <a:rPr lang="en">
                <a:solidFill>
                  <a:schemeClr val="dk1"/>
                </a:solidFill>
                <a:latin typeface="PMingLiu"/>
                <a:ea typeface="PMingLiu"/>
                <a:cs typeface="PMingLiu"/>
                <a:sym typeface="PMingLiu"/>
              </a:rPr>
              <a:t>sun3</a:t>
            </a:r>
            <a:r>
              <a:rPr lang="en">
                <a:solidFill>
                  <a:schemeClr val="dk1"/>
                </a:solidFill>
                <a:latin typeface="PMingLiu"/>
                <a:ea typeface="PMingLiu"/>
                <a:cs typeface="PMingLiu"/>
                <a:sym typeface="PMingLiu"/>
              </a:rPr>
              <a:t>害，並促進負責任的人工智能採用。</a:t>
            </a:r>
            <a:endParaRPr>
              <a:solidFill>
                <a:schemeClr val="dk1"/>
              </a:solidFill>
              <a:latin typeface="PMingLiu"/>
              <a:ea typeface="PMingLiu"/>
              <a:cs typeface="PMingLiu"/>
              <a:sym typeface="PMingLiu"/>
            </a:endParaRPr>
          </a:p>
          <a:p>
            <a:pPr indent="0" lvl="0" marL="0" rtl="0" algn="l">
              <a:lnSpc>
                <a:spcPct val="115000"/>
              </a:lnSpc>
              <a:spcBef>
                <a:spcPts val="1200"/>
              </a:spcBef>
              <a:spcAft>
                <a:spcPts val="0"/>
              </a:spcAft>
              <a:buNone/>
            </a:pPr>
            <a:r>
              <a:rPr lang="en" sz="1200">
                <a:solidFill>
                  <a:schemeClr val="dk1"/>
                </a:solidFill>
                <a:latin typeface="Times New Roman"/>
                <a:ea typeface="Times New Roman"/>
                <a:cs typeface="Times New Roman"/>
                <a:sym typeface="Times New Roman"/>
              </a:rPr>
              <a:t>4</a:t>
            </a:r>
            <a:r>
              <a:rPr lang="en" sz="1200">
                <a:solidFill>
                  <a:schemeClr val="dk1"/>
                </a:solidFill>
              </a:rPr>
              <a:t>Trust and loyalty, </a:t>
            </a:r>
            <a:r>
              <a:rPr lang="en">
                <a:solidFill>
                  <a:schemeClr val="dk1"/>
                </a:solidFill>
                <a:latin typeface="Microsoft JhengHei"/>
                <a:ea typeface="Microsoft JhengHei"/>
                <a:cs typeface="Microsoft JhengHei"/>
                <a:sym typeface="Microsoft JhengHei"/>
              </a:rPr>
              <a:t>當客戶認為AI系統</a:t>
            </a:r>
            <a:r>
              <a:rPr lang="en">
                <a:solidFill>
                  <a:schemeClr val="dk1"/>
                </a:solidFill>
              </a:rPr>
              <a:t>透明 和 ethical</a:t>
            </a:r>
            <a:r>
              <a:rPr lang="en">
                <a:solidFill>
                  <a:schemeClr val="dk1"/>
                </a:solidFill>
                <a:latin typeface="Microsoft JhengHei"/>
                <a:ea typeface="Microsoft JhengHei"/>
                <a:cs typeface="Microsoft JhengHei"/>
                <a:sym typeface="Microsoft JhengHei"/>
              </a:rPr>
              <a:t>他們會信任</a:t>
            </a:r>
            <a:r>
              <a:rPr lang="en">
                <a:solidFill>
                  <a:schemeClr val="dk1"/>
                </a:solidFill>
                <a:latin typeface="Microsoft JhengHei"/>
                <a:ea typeface="Microsoft JhengHei"/>
                <a:cs typeface="Microsoft JhengHei"/>
                <a:sym typeface="Microsoft JhengHei"/>
              </a:rPr>
              <a:t>我們的業務</a:t>
            </a:r>
            <a:r>
              <a:rPr lang="en">
                <a:solidFill>
                  <a:schemeClr val="dk1"/>
                </a:solidFill>
                <a:latin typeface="Microsoft JhengHei"/>
                <a:ea typeface="Microsoft JhengHei"/>
                <a:cs typeface="Microsoft JhengHei"/>
                <a:sym typeface="Microsoft JhengHei"/>
              </a:rPr>
              <a:t>。</a:t>
            </a:r>
            <a:r>
              <a:rPr lang="en">
                <a:solidFill>
                  <a:schemeClr val="dk1"/>
                </a:solidFill>
              </a:rPr>
              <a:t>那這樣的話會影響業務，因爲我們可以拿到客戶的loyality。是因爲有信任，</a:t>
            </a:r>
            <a:r>
              <a:rPr lang="en">
                <a:solidFill>
                  <a:schemeClr val="dk1"/>
                </a:solidFill>
                <a:latin typeface="Microsoft JhengHei"/>
                <a:ea typeface="Microsoft JhengHei"/>
                <a:cs typeface="Microsoft JhengHei"/>
                <a:sym typeface="Microsoft JhengHei"/>
              </a:rPr>
              <a:t>信任導致忠實的客戶，他們</a:t>
            </a:r>
            <a:r>
              <a:rPr lang="en">
                <a:solidFill>
                  <a:schemeClr val="dk1"/>
                </a:solidFill>
              </a:rPr>
              <a:t>會</a:t>
            </a:r>
            <a:r>
              <a:rPr lang="en">
                <a:solidFill>
                  <a:schemeClr val="dk1"/>
                </a:solidFill>
                <a:latin typeface="Microsoft JhengHei"/>
                <a:ea typeface="Microsoft JhengHei"/>
                <a:cs typeface="Microsoft JhengHei"/>
                <a:sym typeface="Microsoft JhengHei"/>
              </a:rPr>
              <a:t>信任組織的價值觀。</a:t>
            </a:r>
            <a:endParaRPr>
              <a:solidFill>
                <a:schemeClr val="dk1"/>
              </a:solidFill>
              <a:latin typeface="Microsoft JhengHei"/>
              <a:ea typeface="Microsoft JhengHei"/>
              <a:cs typeface="Microsoft JhengHei"/>
              <a:sym typeface="Microsoft JhengHei"/>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6c98d43d22_1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6c98d43d22_1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Due to pervasiveness of machine learning based insights across industry sections, organizations are more relying on everyday decision-making using AI systems, there is a paramount importance to accurately predict fairness in the model outcome. Proposed regenerative network method can help in detecting, understanding and mitigating discrimination and biases in datasets.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proposed solution also provides some metrics to check for unwanted and unnoticed bias in datasets and machine learning models, and state-of-the-art algorithms to mitigate such bias. Next step is train and test ANN models with varying nature of contextual dataset and improved quantitative measures.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future work is to refine Adversarial Neural Network performance and also develop a full-fledged Responsible AI toolkit to make unbiased, fair and trustworthy decisions with model explainability to build trust on model outcome from different stakeholders.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結論：在當今的數字化世界中，人們對機器驅動人工智慧系統的結果必須保持信任，以合理化他們的決策。然而，使用偏見數據集和敏感屬性訓練的機器學習模型存在公平性和可解釋性，這是其中的主要風險之一。提出的解決方案是基於對抗性神經網絡的機器學習方法，不僅評估模型對敏感屬性的公平性，幫助減輕偏見，而且通過模型的可解釋性改善shan\了透明度，清楚解釋了模型如何做出決策。</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a:t>未來的工作是優化對抗性神經網絡的性能，並開發一個完整負責任的人工智能工具包，以做出無偏見、公平和值得信賴的決策，並提供模型可解釋性，以建立來自不同利益yi相關者對模型結果的信任。</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6c9764811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6c9764811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6c9764811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6c9764811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6c97648119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6c97648119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6c98d43d22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26c98d43d22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6c98d43d22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6c98d43d22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6c98d43d22_2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6c98d43d22_2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6c98d43d22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6c98d43d22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6c98d43d22_2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26c98d43d22_2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744575"/>
            <a:ext cx="8520600" cy="2052600"/>
          </a:xfrm>
          <a:prstGeom prst="rect">
            <a:avLst/>
          </a:prstGeom>
        </p:spPr>
        <p:txBody>
          <a:bodyPr anchorCtr="0" anchor="b" bIns="91425" lIns="91425" spcFirstLastPara="1" rIns="91425" wrap="square" tIns="91425">
            <a:noAutofit/>
          </a:bodyPr>
          <a:lstStyle/>
          <a:p>
            <a:pPr indent="0" lvl="0" marL="0" marR="0" rtl="0" algn="ctr">
              <a:lnSpc>
                <a:spcPct val="100000"/>
              </a:lnSpc>
              <a:spcBef>
                <a:spcPts val="0"/>
              </a:spcBef>
              <a:spcAft>
                <a:spcPts val="0"/>
              </a:spcAft>
              <a:buSzPts val="990"/>
              <a:buNone/>
            </a:pPr>
            <a:r>
              <a:rPr lang="en" sz="3380"/>
              <a:t>Deep Learning-driven Explainable AI using Generative Adversarial Network (GAN)</a:t>
            </a:r>
            <a:endParaRPr sz="3380"/>
          </a:p>
        </p:txBody>
      </p:sp>
      <p:sp>
        <p:nvSpPr>
          <p:cNvPr id="55" name="Google Shape;55;p13"/>
          <p:cNvSpPr txBox="1"/>
          <p:nvPr>
            <p:ph idx="1" type="subTitle"/>
          </p:nvPr>
        </p:nvSpPr>
        <p:spPr>
          <a:xfrm>
            <a:off x="311700" y="2834125"/>
            <a:ext cx="8520600" cy="1113300"/>
          </a:xfrm>
          <a:prstGeom prst="rect">
            <a:avLst/>
          </a:prstGeom>
        </p:spPr>
        <p:txBody>
          <a:bodyPr anchorCtr="0" anchor="t" bIns="91425" lIns="91425" spcFirstLastPara="1" rIns="91425" wrap="square" tIns="91425">
            <a:normAutofit/>
          </a:bodyPr>
          <a:lstStyle/>
          <a:p>
            <a:pPr indent="0" lvl="0" marL="0" rtl="0" algn="ctr">
              <a:lnSpc>
                <a:spcPct val="80000"/>
              </a:lnSpc>
              <a:spcBef>
                <a:spcPts val="0"/>
              </a:spcBef>
              <a:spcAft>
                <a:spcPts val="0"/>
              </a:spcAft>
              <a:buSzPts val="935"/>
              <a:buNone/>
            </a:pPr>
            <a:r>
              <a:rPr lang="en" sz="2180"/>
              <a:t>Jitendra Maan</a:t>
            </a:r>
            <a:br>
              <a:rPr lang="en" sz="2180"/>
            </a:br>
            <a:r>
              <a:rPr lang="en" sz="2180"/>
              <a:t>IEEE 19th India Council International Conference (INDICON) 2023</a:t>
            </a:r>
            <a:endParaRPr sz="218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 Salient features of the solution</a:t>
            </a:r>
            <a:endParaRPr/>
          </a:p>
        </p:txBody>
      </p:sp>
      <p:pic>
        <p:nvPicPr>
          <p:cNvPr id="113" name="Google Shape;113;p22"/>
          <p:cNvPicPr preferRelativeResize="0"/>
          <p:nvPr/>
        </p:nvPicPr>
        <p:blipFill>
          <a:blip r:embed="rId3">
            <a:alphaModFix/>
          </a:blip>
          <a:stretch>
            <a:fillRect/>
          </a:stretch>
        </p:blipFill>
        <p:spPr>
          <a:xfrm>
            <a:off x="660400" y="1152475"/>
            <a:ext cx="7823199" cy="3211625"/>
          </a:xfrm>
          <a:prstGeom prst="rect">
            <a:avLst/>
          </a:prstGeom>
          <a:noFill/>
          <a:ln>
            <a:noFill/>
          </a:ln>
        </p:spPr>
      </p:pic>
      <p:pic>
        <p:nvPicPr>
          <p:cNvPr id="114" name="Google Shape;114;p22"/>
          <p:cNvPicPr preferRelativeResize="0"/>
          <p:nvPr/>
        </p:nvPicPr>
        <p:blipFill>
          <a:blip r:embed="rId4">
            <a:alphaModFix/>
          </a:blip>
          <a:stretch>
            <a:fillRect/>
          </a:stretch>
        </p:blipFill>
        <p:spPr>
          <a:xfrm>
            <a:off x="5524500" y="1206975"/>
            <a:ext cx="2705275" cy="1206850"/>
          </a:xfrm>
          <a:prstGeom prst="rect">
            <a:avLst/>
          </a:prstGeom>
          <a:noFill/>
          <a:ln>
            <a:noFill/>
          </a:ln>
        </p:spPr>
      </p:pic>
      <p:pic>
        <p:nvPicPr>
          <p:cNvPr id="115" name="Google Shape;115;p22"/>
          <p:cNvPicPr preferRelativeResize="0"/>
          <p:nvPr/>
        </p:nvPicPr>
        <p:blipFill>
          <a:blip r:embed="rId5">
            <a:alphaModFix/>
          </a:blip>
          <a:stretch>
            <a:fillRect/>
          </a:stretch>
        </p:blipFill>
        <p:spPr>
          <a:xfrm>
            <a:off x="2010792" y="4516501"/>
            <a:ext cx="1705992" cy="474599"/>
          </a:xfrm>
          <a:prstGeom prst="rect">
            <a:avLst/>
          </a:prstGeom>
          <a:noFill/>
          <a:ln>
            <a:noFill/>
          </a:ln>
        </p:spPr>
      </p:pic>
      <p:pic>
        <p:nvPicPr>
          <p:cNvPr id="116" name="Google Shape;116;p22"/>
          <p:cNvPicPr preferRelativeResize="0"/>
          <p:nvPr/>
        </p:nvPicPr>
        <p:blipFill>
          <a:blip r:embed="rId4">
            <a:alphaModFix/>
          </a:blip>
          <a:stretch>
            <a:fillRect/>
          </a:stretch>
        </p:blipFill>
        <p:spPr>
          <a:xfrm>
            <a:off x="5658725" y="3056600"/>
            <a:ext cx="2824875" cy="933450"/>
          </a:xfrm>
          <a:prstGeom prst="rect">
            <a:avLst/>
          </a:prstGeom>
          <a:noFill/>
          <a:ln>
            <a:noFill/>
          </a:ln>
        </p:spPr>
      </p:pic>
      <p:pic>
        <p:nvPicPr>
          <p:cNvPr id="117" name="Google Shape;117;p22"/>
          <p:cNvPicPr preferRelativeResize="0"/>
          <p:nvPr/>
        </p:nvPicPr>
        <p:blipFill>
          <a:blip r:embed="rId4">
            <a:alphaModFix/>
          </a:blip>
          <a:stretch>
            <a:fillRect/>
          </a:stretch>
        </p:blipFill>
        <p:spPr>
          <a:xfrm>
            <a:off x="1575750" y="4070200"/>
            <a:ext cx="5531175" cy="366150"/>
          </a:xfrm>
          <a:prstGeom prst="rect">
            <a:avLst/>
          </a:prstGeom>
          <a:noFill/>
          <a:ln>
            <a:noFill/>
          </a:ln>
        </p:spPr>
      </p:pic>
      <p:pic>
        <p:nvPicPr>
          <p:cNvPr id="118" name="Google Shape;118;p22"/>
          <p:cNvPicPr preferRelativeResize="0"/>
          <p:nvPr/>
        </p:nvPicPr>
        <p:blipFill>
          <a:blip r:embed="rId4">
            <a:alphaModFix/>
          </a:blip>
          <a:stretch>
            <a:fillRect/>
          </a:stretch>
        </p:blipFill>
        <p:spPr>
          <a:xfrm>
            <a:off x="5184425" y="1077150"/>
            <a:ext cx="657750" cy="1206850"/>
          </a:xfrm>
          <a:prstGeom prst="rect">
            <a:avLst/>
          </a:prstGeom>
          <a:noFill/>
          <a:ln>
            <a:noFill/>
          </a:ln>
        </p:spPr>
      </p:pic>
      <p:pic>
        <p:nvPicPr>
          <p:cNvPr id="119" name="Google Shape;119;p22"/>
          <p:cNvPicPr preferRelativeResize="0"/>
          <p:nvPr/>
        </p:nvPicPr>
        <p:blipFill>
          <a:blip r:embed="rId4">
            <a:alphaModFix/>
          </a:blip>
          <a:stretch>
            <a:fillRect/>
          </a:stretch>
        </p:blipFill>
        <p:spPr>
          <a:xfrm>
            <a:off x="4925250" y="1686339"/>
            <a:ext cx="657750" cy="153111"/>
          </a:xfrm>
          <a:prstGeom prst="rect">
            <a:avLst/>
          </a:prstGeom>
          <a:noFill/>
          <a:ln>
            <a:noFill/>
          </a:ln>
        </p:spPr>
      </p:pic>
      <p:pic>
        <p:nvPicPr>
          <p:cNvPr id="120" name="Google Shape;120;p22"/>
          <p:cNvPicPr preferRelativeResize="0"/>
          <p:nvPr/>
        </p:nvPicPr>
        <p:blipFill rotWithShape="1">
          <a:blip r:embed="rId6">
            <a:alphaModFix/>
          </a:blip>
          <a:srcRect b="3549" l="2731" r="6227" t="3045"/>
          <a:stretch/>
        </p:blipFill>
        <p:spPr>
          <a:xfrm>
            <a:off x="5771437" y="1655050"/>
            <a:ext cx="2317200" cy="22064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Experimental Result</a:t>
            </a:r>
            <a:endParaRPr/>
          </a:p>
        </p:txBody>
      </p:sp>
      <p:pic>
        <p:nvPicPr>
          <p:cNvPr id="126" name="Google Shape;126;p23"/>
          <p:cNvPicPr preferRelativeResize="0"/>
          <p:nvPr/>
        </p:nvPicPr>
        <p:blipFill>
          <a:blip r:embed="rId3">
            <a:alphaModFix/>
          </a:blip>
          <a:stretch>
            <a:fillRect/>
          </a:stretch>
        </p:blipFill>
        <p:spPr>
          <a:xfrm>
            <a:off x="877375" y="1375825"/>
            <a:ext cx="7194800" cy="30125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Business benefits</a:t>
            </a:r>
            <a:endParaRPr/>
          </a:p>
        </p:txBody>
      </p:sp>
      <p:pic>
        <p:nvPicPr>
          <p:cNvPr id="132" name="Google Shape;132;p24"/>
          <p:cNvPicPr preferRelativeResize="0"/>
          <p:nvPr/>
        </p:nvPicPr>
        <p:blipFill>
          <a:blip r:embed="rId3">
            <a:alphaModFix/>
          </a:blip>
          <a:stretch>
            <a:fillRect/>
          </a:stretch>
        </p:blipFill>
        <p:spPr>
          <a:xfrm>
            <a:off x="1264556" y="1254075"/>
            <a:ext cx="6614894" cy="3720875"/>
          </a:xfrm>
          <a:prstGeom prst="rect">
            <a:avLst/>
          </a:prstGeom>
          <a:noFill/>
          <a:ln>
            <a:noFill/>
          </a:ln>
        </p:spPr>
      </p:pic>
      <p:sp>
        <p:nvSpPr>
          <p:cNvPr id="133" name="Google Shape;133;p24"/>
          <p:cNvSpPr txBox="1"/>
          <p:nvPr/>
        </p:nvSpPr>
        <p:spPr>
          <a:xfrm>
            <a:off x="6403450" y="1330275"/>
            <a:ext cx="2662800" cy="1492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chemeClr val="dk1"/>
                </a:solidFill>
              </a:rPr>
              <a:t>Responsible AI toolkit for practitioners to monitor &amp; evaluate fairness of machine learning model and explain Model Outcome</a:t>
            </a:r>
            <a:endParaRPr sz="1500">
              <a:solidFill>
                <a:schemeClr val="dk1"/>
              </a:solidFill>
            </a:endParaRPr>
          </a:p>
        </p:txBody>
      </p:sp>
      <p:sp>
        <p:nvSpPr>
          <p:cNvPr id="134" name="Google Shape;134;p24"/>
          <p:cNvSpPr txBox="1"/>
          <p:nvPr/>
        </p:nvSpPr>
        <p:spPr>
          <a:xfrm>
            <a:off x="141500" y="1406475"/>
            <a:ext cx="2558700" cy="1125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chemeClr val="dk1"/>
                </a:solidFill>
              </a:rPr>
              <a:t>Facilitate traceability and Auditability of AI systems against legal, regulatory and GDPR requirements</a:t>
            </a:r>
            <a:endParaRPr sz="1500">
              <a:solidFill>
                <a:schemeClr val="dk1"/>
              </a:solidFill>
            </a:endParaRPr>
          </a:p>
        </p:txBody>
      </p:sp>
      <p:sp>
        <p:nvSpPr>
          <p:cNvPr id="135" name="Google Shape;135;p24"/>
          <p:cNvSpPr txBox="1"/>
          <p:nvPr/>
        </p:nvSpPr>
        <p:spPr>
          <a:xfrm>
            <a:off x="181275" y="3330200"/>
            <a:ext cx="2558700" cy="1125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chemeClr val="dk1"/>
                </a:solidFill>
              </a:rPr>
              <a:t>Responsible AI adhere to ethical principles - Fairness, Non-discrimination and racial disparities</a:t>
            </a:r>
            <a:endParaRPr sz="1500">
              <a:solidFill>
                <a:schemeClr val="dk1"/>
              </a:solidFill>
            </a:endParaRPr>
          </a:p>
        </p:txBody>
      </p:sp>
      <p:sp>
        <p:nvSpPr>
          <p:cNvPr id="136" name="Google Shape;136;p24"/>
          <p:cNvSpPr txBox="1"/>
          <p:nvPr/>
        </p:nvSpPr>
        <p:spPr>
          <a:xfrm>
            <a:off x="6451600" y="3415925"/>
            <a:ext cx="2428200" cy="886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chemeClr val="dk1"/>
                </a:solidFill>
              </a:rPr>
              <a:t>Ethical AI interactions to drive positive experience, trust and loyalty</a:t>
            </a:r>
            <a:endParaRPr sz="15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Conclusion &amp; Future Work</a:t>
            </a:r>
            <a:endParaRPr/>
          </a:p>
          <a:p>
            <a:pPr indent="0" lvl="0" marL="0" rtl="0" algn="l">
              <a:spcBef>
                <a:spcPts val="0"/>
              </a:spcBef>
              <a:spcAft>
                <a:spcPts val="0"/>
              </a:spcAft>
              <a:buNone/>
            </a:pPr>
            <a:r>
              <a:t/>
            </a:r>
            <a:endParaRPr/>
          </a:p>
        </p:txBody>
      </p:sp>
      <p:sp>
        <p:nvSpPr>
          <p:cNvPr id="142" name="Google Shape;142;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a:solidFill>
                  <a:schemeClr val="dk1"/>
                </a:solidFill>
              </a:rPr>
              <a:t>Conclusion: Proposed an adversarial Neural Network based machine learning method which not only evaluate the fairness of the model against sensitive attributes (age, race, gender, sex and so on) to help mitigate the biases without losing much accuracy but improve transparency through interpretability of the model which clearly explain how a particular model arrive to a certain decision.</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rPr lang="en">
                <a:solidFill>
                  <a:schemeClr val="dk1"/>
                </a:solidFill>
              </a:rPr>
              <a:t>The future work: To refine Adversarial Neural Network performance and also develop a full-fledged Responsible AI toolkit to make unbiased, fair and trustworthy decisions with model explainability to build trust on model outcome from different stakeholders</a:t>
            </a:r>
            <a:endParaRPr>
              <a:solidFill>
                <a:schemeClr val="dk1"/>
              </a:solidFill>
            </a:endParaRPr>
          </a:p>
          <a:p>
            <a:pPr indent="0" lvl="0" marL="0" rtl="0" algn="l">
              <a:spcBef>
                <a:spcPts val="1200"/>
              </a:spcBef>
              <a:spcAft>
                <a:spcPts val="1200"/>
              </a:spcAft>
              <a:buNone/>
            </a:pPr>
            <a:r>
              <a:t/>
            </a:r>
            <a:endParaRPr>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Abstract</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H</a:t>
            </a:r>
            <a:r>
              <a:rPr lang="en"/>
              <a:t>uman decisions are influenced by machine driven AI systems and it is essential to trust the outcome of such systems to justify the decisions.</a:t>
            </a:r>
            <a:endParaRPr/>
          </a:p>
          <a:p>
            <a:pPr indent="-342900" lvl="0" marL="457200" rtl="0" algn="l">
              <a:spcBef>
                <a:spcPts val="0"/>
              </a:spcBef>
              <a:spcAft>
                <a:spcPts val="0"/>
              </a:spcAft>
              <a:buSzPts val="1800"/>
              <a:buChar char="●"/>
            </a:pPr>
            <a:r>
              <a:rPr lang="en"/>
              <a:t>Bias in AI Systems erode trust between humans &amp; machines that learn together.</a:t>
            </a:r>
            <a:endParaRPr/>
          </a:p>
          <a:p>
            <a:pPr indent="-342900" lvl="0" marL="457200" rtl="0" algn="l">
              <a:spcBef>
                <a:spcPts val="0"/>
              </a:spcBef>
              <a:spcAft>
                <a:spcPts val="0"/>
              </a:spcAft>
              <a:buSzPts val="1800"/>
              <a:buChar char="●"/>
            </a:pPr>
            <a:r>
              <a:rPr lang="en"/>
              <a:t>Transparency and fairness in the predictions of such models is of a major concern across various business domains.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Model fairness and explainability has become a major challenge associated with machine learning models which are developed and trained with biased datasets along with sensitive attributes like race, caste, geographical location, sex etc.</a:t>
            </a:r>
            <a:endParaRPr/>
          </a:p>
          <a:p>
            <a:pPr indent="-342900" lvl="0" marL="457200" rtl="0" algn="l">
              <a:spcBef>
                <a:spcPts val="0"/>
              </a:spcBef>
              <a:spcAft>
                <a:spcPts val="0"/>
              </a:spcAft>
              <a:buSzPts val="1800"/>
              <a:buChar char="●"/>
            </a:pPr>
            <a:r>
              <a:rPr lang="en"/>
              <a:t>Biases in AI Systems not only erode the trust between human &amp; machines.</a:t>
            </a:r>
            <a:endParaRPr/>
          </a:p>
        </p:txBody>
      </p:sp>
      <p:pic>
        <p:nvPicPr>
          <p:cNvPr id="68" name="Google Shape;68;p15"/>
          <p:cNvPicPr preferRelativeResize="0"/>
          <p:nvPr/>
        </p:nvPicPr>
        <p:blipFill>
          <a:blip r:embed="rId3">
            <a:alphaModFix/>
          </a:blip>
          <a:stretch>
            <a:fillRect/>
          </a:stretch>
        </p:blipFill>
        <p:spPr>
          <a:xfrm>
            <a:off x="2091063" y="2804750"/>
            <a:ext cx="4961875" cy="23387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Background Work and Related Study</a:t>
            </a:r>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N</a:t>
            </a:r>
            <a:r>
              <a:rPr lang="en"/>
              <a:t>early 9 out of 10 Organizations across industries have encountered ethical issues.</a:t>
            </a:r>
            <a:endParaRPr/>
          </a:p>
          <a:p>
            <a:pPr indent="-342900" lvl="0" marL="457200" rtl="0" algn="l">
              <a:spcBef>
                <a:spcPts val="0"/>
              </a:spcBef>
              <a:spcAft>
                <a:spcPts val="0"/>
              </a:spcAft>
              <a:buSzPts val="1800"/>
              <a:buChar char="●"/>
            </a:pPr>
            <a:r>
              <a:rPr lang="en"/>
              <a:t>Several global issues arising due to antidiscrimination laws on Citizenship, Race, Disability, Sex, Age and so on.</a:t>
            </a:r>
            <a:endParaRPr/>
          </a:p>
          <a:p>
            <a:pPr indent="-342900" lvl="0" marL="457200" rtl="0" algn="l">
              <a:spcBef>
                <a:spcPts val="0"/>
              </a:spcBef>
              <a:spcAft>
                <a:spcPts val="0"/>
              </a:spcAft>
              <a:buSzPts val="1800"/>
              <a:buChar char="●"/>
            </a:pPr>
            <a:r>
              <a:rPr lang="en"/>
              <a:t>E</a:t>
            </a:r>
            <a:r>
              <a:rPr lang="en"/>
              <a:t>xamples for unfair and opaque models:</a:t>
            </a:r>
            <a:endParaRPr/>
          </a:p>
          <a:p>
            <a:pPr indent="-342900" lvl="0" marL="457200" rtl="0" algn="l">
              <a:spcBef>
                <a:spcPts val="0"/>
              </a:spcBef>
              <a:spcAft>
                <a:spcPts val="0"/>
              </a:spcAft>
              <a:buSzPts val="1800"/>
              <a:buAutoNum type="arabicPeriod"/>
            </a:pPr>
            <a:r>
              <a:rPr lang="en"/>
              <a:t>Disparate treatment</a:t>
            </a:r>
            <a:endParaRPr/>
          </a:p>
          <a:p>
            <a:pPr indent="-342900" lvl="0" marL="457200" rtl="0" algn="l">
              <a:spcBef>
                <a:spcPts val="0"/>
              </a:spcBef>
              <a:spcAft>
                <a:spcPts val="0"/>
              </a:spcAft>
              <a:buSzPts val="1800"/>
              <a:buAutoNum type="arabicPeriod"/>
            </a:pPr>
            <a:r>
              <a:rPr lang="en"/>
              <a:t>Disparate impact</a:t>
            </a:r>
            <a:endParaRPr/>
          </a:p>
        </p:txBody>
      </p:sp>
      <p:pic>
        <p:nvPicPr>
          <p:cNvPr id="75" name="Google Shape;75;p16"/>
          <p:cNvPicPr preferRelativeResize="0"/>
          <p:nvPr/>
        </p:nvPicPr>
        <p:blipFill rotWithShape="1">
          <a:blip r:embed="rId3">
            <a:alphaModFix/>
          </a:blip>
          <a:srcRect b="3549" l="2731" r="6227" t="3045"/>
          <a:stretch/>
        </p:blipFill>
        <p:spPr>
          <a:xfrm>
            <a:off x="6478200" y="2432450"/>
            <a:ext cx="2249125" cy="27110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Background Work and Related Study</a:t>
            </a:r>
            <a:endParaRPr/>
          </a:p>
        </p:txBody>
      </p:sp>
      <p:sp>
        <p:nvSpPr>
          <p:cNvPr id="81" name="Google Shape;81;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sz="1700"/>
              <a:t>This paper mentions five ways to address Disparate treatment and Disparate impact generated by the model:</a:t>
            </a:r>
            <a:endParaRPr b="1" sz="1700"/>
          </a:p>
        </p:txBody>
      </p:sp>
      <p:pic>
        <p:nvPicPr>
          <p:cNvPr id="82" name="Google Shape;82;p17"/>
          <p:cNvPicPr preferRelativeResize="0"/>
          <p:nvPr/>
        </p:nvPicPr>
        <p:blipFill>
          <a:blip r:embed="rId3">
            <a:alphaModFix/>
          </a:blip>
          <a:stretch>
            <a:fillRect/>
          </a:stretch>
        </p:blipFill>
        <p:spPr>
          <a:xfrm>
            <a:off x="2427388" y="2000200"/>
            <a:ext cx="4289225" cy="3043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Key Challenges</a:t>
            </a:r>
            <a:endParaRPr/>
          </a:p>
        </p:txBody>
      </p:sp>
      <p:sp>
        <p:nvSpPr>
          <p:cNvPr id="88" name="Google Shape;88;p18"/>
          <p:cNvSpPr txBox="1"/>
          <p:nvPr>
            <p:ph idx="1" type="body"/>
          </p:nvPr>
        </p:nvSpPr>
        <p:spPr>
          <a:xfrm>
            <a:off x="311700" y="1322150"/>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1. </a:t>
            </a:r>
            <a:r>
              <a:rPr lang="en"/>
              <a:t>Biases in AI Systems erode trust between humans &amp; machines that learn together.</a:t>
            </a:r>
            <a:endParaRPr/>
          </a:p>
          <a:p>
            <a:pPr indent="0" lvl="0" marL="0" rtl="0" algn="l">
              <a:spcBef>
                <a:spcPts val="1200"/>
              </a:spcBef>
              <a:spcAft>
                <a:spcPts val="0"/>
              </a:spcAft>
              <a:buNone/>
            </a:pPr>
            <a:r>
              <a:rPr lang="en"/>
              <a:t>2. Machine learning models and algorithms are subject to few regulations, amplify human biases, leading to unfair outcomes.</a:t>
            </a:r>
            <a:endParaRPr/>
          </a:p>
          <a:p>
            <a:pPr indent="0" lvl="0" marL="0" rtl="0" algn="l">
              <a:spcBef>
                <a:spcPts val="1200"/>
              </a:spcBef>
              <a:spcAft>
                <a:spcPts val="0"/>
              </a:spcAft>
              <a:buNone/>
            </a:pPr>
            <a:r>
              <a:rPr lang="en"/>
              <a:t>3. </a:t>
            </a:r>
            <a:r>
              <a:rPr lang="en"/>
              <a:t>Biased data used to train Machine learning model contains implicit racial, gender or ideological biases</a:t>
            </a:r>
            <a:endParaRPr/>
          </a:p>
          <a:p>
            <a:pPr indent="0" lvl="0" marL="0" rtl="0" algn="l">
              <a:spcBef>
                <a:spcPts val="1200"/>
              </a:spcBef>
              <a:spcAft>
                <a:spcPts val="1200"/>
              </a:spcAft>
              <a:buNone/>
            </a:pPr>
            <a:r>
              <a:rPr lang="en"/>
              <a:t>4. Scores of ML Algorithms considered “Black Boxes” giving no insights on their decisions.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Modeling Technique and Methodology</a:t>
            </a:r>
            <a:endParaRPr/>
          </a:p>
        </p:txBody>
      </p:sp>
      <p:sp>
        <p:nvSpPr>
          <p:cNvPr id="94" name="Google Shape;94;p19"/>
          <p:cNvSpPr txBox="1"/>
          <p:nvPr>
            <p:ph idx="1" type="body"/>
          </p:nvPr>
        </p:nvSpPr>
        <p:spPr>
          <a:xfrm>
            <a:off x="311700" y="1215025"/>
            <a:ext cx="8520600" cy="3416400"/>
          </a:xfrm>
          <a:prstGeom prst="rect">
            <a:avLst/>
          </a:prstGeom>
        </p:spPr>
        <p:txBody>
          <a:bodyPr anchorCtr="0" anchor="ctr" bIns="91425" lIns="91425" spcFirstLastPara="1" rIns="91425" wrap="square" tIns="91425">
            <a:noAutofit/>
          </a:bodyPr>
          <a:lstStyle/>
          <a:p>
            <a:pPr indent="0" lvl="0" marL="0" rtl="0" algn="l">
              <a:lnSpc>
                <a:spcPct val="150000"/>
              </a:lnSpc>
              <a:spcBef>
                <a:spcPts val="0"/>
              </a:spcBef>
              <a:spcAft>
                <a:spcPts val="0"/>
              </a:spcAft>
              <a:buNone/>
            </a:pPr>
            <a:r>
              <a:rPr lang="en" sz="1700"/>
              <a:t>The steps of modeling technique：</a:t>
            </a:r>
            <a:endParaRPr sz="1700"/>
          </a:p>
          <a:p>
            <a:pPr indent="-336550" lvl="0" marL="457200" rtl="0" algn="l">
              <a:lnSpc>
                <a:spcPct val="150000"/>
              </a:lnSpc>
              <a:spcBef>
                <a:spcPts val="1200"/>
              </a:spcBef>
              <a:spcAft>
                <a:spcPts val="0"/>
              </a:spcAft>
              <a:buSzPts val="1700"/>
              <a:buAutoNum type="arabicPeriod"/>
            </a:pPr>
            <a:r>
              <a:rPr lang="en" sz="1700"/>
              <a:t>Classifier accuracy and P%-rule value is calculated based on the regular neural network.</a:t>
            </a:r>
            <a:endParaRPr sz="1700"/>
          </a:p>
          <a:p>
            <a:pPr indent="-336550" lvl="0" marL="457200" rtl="0" algn="l">
              <a:lnSpc>
                <a:spcPct val="150000"/>
              </a:lnSpc>
              <a:spcBef>
                <a:spcPts val="0"/>
              </a:spcBef>
              <a:spcAft>
                <a:spcPts val="0"/>
              </a:spcAft>
              <a:buSzPts val="1700"/>
              <a:buAutoNum type="arabicPeriod"/>
            </a:pPr>
            <a:r>
              <a:rPr lang="en" sz="1700"/>
              <a:t>Created a 3 layer Neural Network (with Dropout and activation layer as : ReLU).</a:t>
            </a:r>
            <a:endParaRPr sz="1700"/>
          </a:p>
          <a:p>
            <a:pPr indent="-336550" lvl="0" marL="457200" rtl="0" algn="l">
              <a:lnSpc>
                <a:spcPct val="150000"/>
              </a:lnSpc>
              <a:spcBef>
                <a:spcPts val="0"/>
              </a:spcBef>
              <a:spcAft>
                <a:spcPts val="0"/>
              </a:spcAft>
              <a:buSzPts val="1700"/>
              <a:buAutoNum type="arabicPeriod"/>
            </a:pPr>
            <a:r>
              <a:rPr lang="en" sz="1700"/>
              <a:t>Compile the classifier Neural Network.</a:t>
            </a:r>
            <a:endParaRPr sz="1700"/>
          </a:p>
          <a:p>
            <a:pPr indent="-336550" lvl="0" marL="457200" rtl="0" algn="l">
              <a:lnSpc>
                <a:spcPct val="150000"/>
              </a:lnSpc>
              <a:spcBef>
                <a:spcPts val="0"/>
              </a:spcBef>
              <a:spcAft>
                <a:spcPts val="0"/>
              </a:spcAft>
              <a:buSzPts val="1700"/>
              <a:buAutoNum type="arabicPeriod"/>
            </a:pPr>
            <a:r>
              <a:rPr lang="en" sz="1700"/>
              <a:t>Compile classifier with adversarial network.</a:t>
            </a:r>
            <a:endParaRPr sz="1700"/>
          </a:p>
          <a:p>
            <a:pPr indent="-323850" lvl="0" marL="457200" rtl="0" algn="l">
              <a:lnSpc>
                <a:spcPct val="150000"/>
              </a:lnSpc>
              <a:spcBef>
                <a:spcPts val="0"/>
              </a:spcBef>
              <a:spcAft>
                <a:spcPts val="0"/>
              </a:spcAft>
              <a:buSzPts val="1500"/>
              <a:buAutoNum type="arabicPeriod"/>
            </a:pPr>
            <a:r>
              <a:rPr lang="en" sz="1700"/>
              <a:t>Compile adversarial Network with loss function as binary cross-entropy and optimizer='adam'</a:t>
            </a:r>
            <a:r>
              <a:rPr lang="en" sz="1500"/>
              <a:t> </a:t>
            </a:r>
            <a:endParaRPr sz="15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Modeling </a:t>
            </a:r>
            <a:r>
              <a:rPr lang="en"/>
              <a:t>Technique</a:t>
            </a:r>
            <a:r>
              <a:rPr lang="en"/>
              <a:t> and Methodology</a:t>
            </a:r>
            <a:endParaRPr/>
          </a:p>
        </p:txBody>
      </p:sp>
      <p:sp>
        <p:nvSpPr>
          <p:cNvPr id="100" name="Google Shape;100;p20"/>
          <p:cNvSpPr txBox="1"/>
          <p:nvPr>
            <p:ph idx="1" type="body"/>
          </p:nvPr>
        </p:nvSpPr>
        <p:spPr>
          <a:xfrm>
            <a:off x="311700" y="121502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500"/>
          </a:p>
          <a:p>
            <a:pPr indent="0" lvl="0" marL="0" rtl="0" algn="l">
              <a:spcBef>
                <a:spcPts val="1200"/>
              </a:spcBef>
              <a:spcAft>
                <a:spcPts val="0"/>
              </a:spcAft>
              <a:buNone/>
            </a:pPr>
            <a:r>
              <a:rPr lang="en" sz="1600"/>
              <a:t>6. Compute class weights of the training set </a:t>
            </a:r>
            <a:endParaRPr sz="1600"/>
          </a:p>
          <a:p>
            <a:pPr indent="0" lvl="0" marL="0" rtl="0" algn="l">
              <a:spcBef>
                <a:spcPts val="1200"/>
              </a:spcBef>
              <a:spcAft>
                <a:spcPts val="0"/>
              </a:spcAft>
              <a:buNone/>
            </a:pPr>
            <a:r>
              <a:rPr lang="en" sz="1600"/>
              <a:t>7. Compute class weights of the target set </a:t>
            </a:r>
            <a:endParaRPr sz="1600"/>
          </a:p>
          <a:p>
            <a:pPr indent="0" lvl="0" marL="0" rtl="0" algn="l">
              <a:spcBef>
                <a:spcPts val="1200"/>
              </a:spcBef>
              <a:spcAft>
                <a:spcPts val="0"/>
              </a:spcAft>
              <a:buNone/>
            </a:pPr>
            <a:r>
              <a:rPr lang="en" sz="1600"/>
              <a:t>8. Pretrain Classifier and adversarial network on initial data set </a:t>
            </a:r>
            <a:endParaRPr sz="1600"/>
          </a:p>
          <a:p>
            <a:pPr indent="0" lvl="0" marL="0" rtl="0" algn="l">
              <a:spcBef>
                <a:spcPts val="1200"/>
              </a:spcBef>
              <a:spcAft>
                <a:spcPts val="0"/>
              </a:spcAft>
              <a:buNone/>
            </a:pPr>
            <a:r>
              <a:rPr lang="en" sz="1600"/>
              <a:t>9. Leveraged Adversarial Neural Network to increase the p%-rule to make the model more fair. If   the regular neural network does not satisfy the p-rule value, we use Adversarial Neural Network and then check for the accuracy and the new p-rule value.</a:t>
            </a:r>
            <a:endParaRPr sz="1600"/>
          </a:p>
          <a:p>
            <a:pPr indent="0" lvl="0" marL="0" rtl="0" algn="l">
              <a:spcBef>
                <a:spcPts val="1200"/>
              </a:spcBef>
              <a:spcAft>
                <a:spcPts val="1200"/>
              </a:spcAft>
              <a:buNone/>
            </a:pPr>
            <a:r>
              <a:rPr lang="en" sz="1600"/>
              <a:t>10. Train and test the accuracy and fairness of the model against sensitive attributes </a:t>
            </a:r>
            <a:endParaRPr sz="16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Neural Network Based Solution Architecture</a:t>
            </a:r>
            <a:endParaRPr/>
          </a:p>
        </p:txBody>
      </p:sp>
      <p:sp>
        <p:nvSpPr>
          <p:cNvPr id="106" name="Google Shape;106;p21"/>
          <p:cNvSpPr txBox="1"/>
          <p:nvPr>
            <p:ph idx="1" type="body"/>
          </p:nvPr>
        </p:nvSpPr>
        <p:spPr>
          <a:xfrm>
            <a:off x="311700" y="121502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A. </a:t>
            </a:r>
            <a:r>
              <a:rPr b="1" lang="en" sz="1600"/>
              <a:t>Proposed Architecture based on Neural network</a:t>
            </a:r>
            <a:endParaRPr b="1" sz="1600"/>
          </a:p>
          <a:p>
            <a:pPr indent="0" lvl="0" marL="0" rtl="0" algn="l">
              <a:spcBef>
                <a:spcPts val="1200"/>
              </a:spcBef>
              <a:spcAft>
                <a:spcPts val="1200"/>
              </a:spcAft>
              <a:buNone/>
            </a:pPr>
            <a:r>
              <a:t/>
            </a:r>
            <a:endParaRPr sz="1600"/>
          </a:p>
        </p:txBody>
      </p:sp>
      <p:pic>
        <p:nvPicPr>
          <p:cNvPr id="107" name="Google Shape;107;p21"/>
          <p:cNvPicPr preferRelativeResize="0"/>
          <p:nvPr/>
        </p:nvPicPr>
        <p:blipFill>
          <a:blip r:embed="rId3">
            <a:alphaModFix/>
          </a:blip>
          <a:stretch>
            <a:fillRect/>
          </a:stretch>
        </p:blipFill>
        <p:spPr>
          <a:xfrm>
            <a:off x="1777030" y="1962180"/>
            <a:ext cx="5503500" cy="23508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